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66"/>
  </p:notesMasterIdLst>
  <p:handoutMasterIdLst>
    <p:handoutMasterId r:id="rId67"/>
  </p:handoutMasterIdLst>
  <p:sldIdLst>
    <p:sldId id="260" r:id="rId2"/>
    <p:sldId id="295" r:id="rId3"/>
    <p:sldId id="296" r:id="rId4"/>
    <p:sldId id="417" r:id="rId5"/>
    <p:sldId id="292" r:id="rId6"/>
    <p:sldId id="393" r:id="rId7"/>
    <p:sldId id="394" r:id="rId8"/>
    <p:sldId id="386" r:id="rId9"/>
    <p:sldId id="387" r:id="rId10"/>
    <p:sldId id="388" r:id="rId11"/>
    <p:sldId id="389" r:id="rId12"/>
    <p:sldId id="390" r:id="rId13"/>
    <p:sldId id="391" r:id="rId14"/>
    <p:sldId id="392" r:id="rId15"/>
    <p:sldId id="320" r:id="rId16"/>
    <p:sldId id="321" r:id="rId17"/>
    <p:sldId id="327" r:id="rId18"/>
    <p:sldId id="322" r:id="rId19"/>
    <p:sldId id="323" r:id="rId20"/>
    <p:sldId id="324" r:id="rId21"/>
    <p:sldId id="297" r:id="rId22"/>
    <p:sldId id="298" r:id="rId23"/>
    <p:sldId id="328" r:id="rId24"/>
    <p:sldId id="396" r:id="rId25"/>
    <p:sldId id="329" r:id="rId26"/>
    <p:sldId id="330" r:id="rId27"/>
    <p:sldId id="397" r:id="rId28"/>
    <p:sldId id="399" r:id="rId29"/>
    <p:sldId id="400" r:id="rId30"/>
    <p:sldId id="401" r:id="rId31"/>
    <p:sldId id="398" r:id="rId32"/>
    <p:sldId id="331" r:id="rId33"/>
    <p:sldId id="332" r:id="rId34"/>
    <p:sldId id="333" r:id="rId35"/>
    <p:sldId id="334" r:id="rId36"/>
    <p:sldId id="335" r:id="rId37"/>
    <p:sldId id="336" r:id="rId38"/>
    <p:sldId id="343" r:id="rId39"/>
    <p:sldId id="344" r:id="rId40"/>
    <p:sldId id="345" r:id="rId41"/>
    <p:sldId id="402" r:id="rId42"/>
    <p:sldId id="403" r:id="rId43"/>
    <p:sldId id="404" r:id="rId44"/>
    <p:sldId id="405" r:id="rId45"/>
    <p:sldId id="347" r:id="rId46"/>
    <p:sldId id="406" r:id="rId47"/>
    <p:sldId id="352" r:id="rId48"/>
    <p:sldId id="353" r:id="rId49"/>
    <p:sldId id="407" r:id="rId50"/>
    <p:sldId id="408" r:id="rId51"/>
    <p:sldId id="409" r:id="rId52"/>
    <p:sldId id="354" r:id="rId53"/>
    <p:sldId id="356" r:id="rId54"/>
    <p:sldId id="357" r:id="rId55"/>
    <p:sldId id="358" r:id="rId56"/>
    <p:sldId id="380" r:id="rId57"/>
    <p:sldId id="360" r:id="rId58"/>
    <p:sldId id="375" r:id="rId59"/>
    <p:sldId id="385" r:id="rId60"/>
    <p:sldId id="367" r:id="rId61"/>
    <p:sldId id="368" r:id="rId62"/>
    <p:sldId id="361" r:id="rId63"/>
    <p:sldId id="376" r:id="rId64"/>
    <p:sldId id="379"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0989" autoAdjust="0"/>
  </p:normalViewPr>
  <p:slideViewPr>
    <p:cSldViewPr>
      <p:cViewPr>
        <p:scale>
          <a:sx n="53" d="100"/>
          <a:sy n="53" d="100"/>
        </p:scale>
        <p:origin x="-1782" y="-72"/>
      </p:cViewPr>
      <p:guideLst>
        <p:guide orient="horz" pos="2160"/>
        <p:guide pos="2880"/>
      </p:guideLst>
    </p:cSldViewPr>
  </p:slideViewPr>
  <p:outlineViewPr>
    <p:cViewPr>
      <p:scale>
        <a:sx n="33" d="100"/>
        <a:sy n="33" d="100"/>
      </p:scale>
      <p:origin x="0" y="13050"/>
    </p:cViewPr>
  </p:outlineViewPr>
  <p:notesTextViewPr>
    <p:cViewPr>
      <p:scale>
        <a:sx n="100" d="100"/>
        <a:sy n="100" d="100"/>
      </p:scale>
      <p:origin x="0" y="0"/>
    </p:cViewPr>
  </p:notesTextViewPr>
  <p:sorterViewPr>
    <p:cViewPr>
      <p:scale>
        <a:sx n="66" d="100"/>
        <a:sy n="66" d="100"/>
      </p:scale>
      <p:origin x="0" y="6954"/>
    </p:cViewPr>
  </p:sorterViewPr>
  <p:notesViewPr>
    <p:cSldViewPr>
      <p:cViewPr varScale="1">
        <p:scale>
          <a:sx n="83" d="100"/>
          <a:sy n="83" d="100"/>
        </p:scale>
        <p:origin x="-295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lv-LV"/>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2E83A15-097C-4DA9-9BEC-D65F8D07660A}" type="datetimeFigureOut">
              <a:rPr lang="lv-LV"/>
              <a:pPr>
                <a:defRPr/>
              </a:pPr>
              <a:t>31.01.2014</a:t>
            </a:fld>
            <a:endParaRPr lang="lv-LV"/>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lv-LV"/>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C851A56-E1AA-49EC-BC5C-2C7B5262C218}" type="slidenum">
              <a:rPr lang="lv-LV"/>
              <a:pPr>
                <a:defRPr/>
              </a:pPr>
              <a:t>‹#›</a:t>
            </a:fld>
            <a:endParaRPr lang="lv-LV"/>
          </a:p>
        </p:txBody>
      </p:sp>
    </p:spTree>
    <p:extLst>
      <p:ext uri="{BB962C8B-B14F-4D97-AF65-F5344CB8AC3E}">
        <p14:creationId xmlns:p14="http://schemas.microsoft.com/office/powerpoint/2010/main" val="3628138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652BC52-33CF-4F5B-878C-B53CBA1D2E8C}" type="datetimeFigureOut">
              <a:rPr lang="en-US"/>
              <a:pPr>
                <a:defRPr/>
              </a:pPr>
              <a:t>1/31/2014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356290C-43E7-4F15-858A-7B64D08050AC}" type="slidenum">
              <a:rPr lang="en-US"/>
              <a:pPr>
                <a:defRPr/>
              </a:pPr>
              <a:t>‹#›</a:t>
            </a:fld>
            <a:endParaRPr lang="en-US"/>
          </a:p>
        </p:txBody>
      </p:sp>
    </p:spTree>
    <p:extLst>
      <p:ext uri="{BB962C8B-B14F-4D97-AF65-F5344CB8AC3E}">
        <p14:creationId xmlns:p14="http://schemas.microsoft.com/office/powerpoint/2010/main" val="1384552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v-LV"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7B1CC3-ABAC-42A8-BEF5-69D11056D010}"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DARBA</a:t>
            </a:r>
            <a:r>
              <a:rPr lang="lv-LV" baseline="0" dirty="0" smtClean="0"/>
              <a:t> LAPA – grupas identitāte</a:t>
            </a:r>
            <a:endParaRPr lang="lv-LV" dirty="0"/>
          </a:p>
        </p:txBody>
      </p:sp>
      <p:sp>
        <p:nvSpPr>
          <p:cNvPr id="4" name="Slide Number Placeholder 3"/>
          <p:cNvSpPr>
            <a:spLocks noGrp="1"/>
          </p:cNvSpPr>
          <p:nvPr>
            <p:ph type="sldNum" sz="quarter" idx="10"/>
          </p:nvPr>
        </p:nvSpPr>
        <p:spPr/>
        <p:txBody>
          <a:bodyPr/>
          <a:lstStyle/>
          <a:p>
            <a:pPr>
              <a:defRPr/>
            </a:pPr>
            <a:fld id="{D356290C-43E7-4F15-858A-7B64D08050AC}"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lv-LV" dirty="0" smtClean="0"/>
              <a:t>Kā teikts OESD pētījumā par skolotāju izglītības politiku, galvenie izaicinājumi, ar kuriem sastopas jaunie skolotāji, vairumā valstu ir līdzīgi: kā motivēt skolēnu motivēšana, </a:t>
            </a:r>
            <a:r>
              <a:rPr lang="lv-LV" dirty="0" err="1" smtClean="0"/>
              <a:t>klasvadība</a:t>
            </a:r>
            <a:r>
              <a:rPr lang="lv-LV" dirty="0" smtClean="0"/>
              <a:t>, vērtēšana. </a:t>
            </a:r>
            <a:r>
              <a:rPr lang="lv-LV" dirty="0" err="1" smtClean="0"/>
              <a:t>Mentoru</a:t>
            </a:r>
            <a:r>
              <a:rPr lang="lv-LV" dirty="0" smtClean="0"/>
              <a:t> programmas var palīdzēt jaunajiem skolotājiem tikt galā ar šīm grūtībām un novērst jauno speciālistu aiziešanu no skolas un profesijas. </a:t>
            </a:r>
          </a:p>
          <a:p>
            <a:pPr>
              <a:defRPr/>
            </a:pPr>
            <a:r>
              <a:rPr lang="lv-LV" i="1" dirty="0" smtClean="0"/>
              <a:t>Jaunākajās publikācijās par izglītības kvalitāti skolotāji tiek minēti kā vissvarīgākais faktors, kas ietekmē izglītības kvalitāti skolās (</a:t>
            </a:r>
            <a:r>
              <a:rPr lang="lv-LV" i="1" dirty="0" err="1" smtClean="0"/>
              <a:t>Abbott</a:t>
            </a:r>
            <a:r>
              <a:rPr lang="lv-LV" i="1" dirty="0" smtClean="0"/>
              <a:t>, 1988; </a:t>
            </a:r>
            <a:r>
              <a:rPr lang="lv-LV" i="1" dirty="0" err="1" smtClean="0"/>
              <a:t>Hattie</a:t>
            </a:r>
            <a:r>
              <a:rPr lang="lv-LV" i="1" dirty="0" smtClean="0"/>
              <a:t>, 2003; </a:t>
            </a:r>
            <a:r>
              <a:rPr lang="lv-LV" i="1" dirty="0" err="1" smtClean="0"/>
              <a:t>Barber</a:t>
            </a:r>
            <a:r>
              <a:rPr lang="lv-LV" i="1" dirty="0" smtClean="0"/>
              <a:t> </a:t>
            </a:r>
            <a:r>
              <a:rPr lang="lv-LV" i="1" dirty="0" err="1" smtClean="0"/>
              <a:t>and</a:t>
            </a:r>
            <a:r>
              <a:rPr lang="lv-LV" i="1" dirty="0" smtClean="0"/>
              <a:t> </a:t>
            </a:r>
            <a:r>
              <a:rPr lang="lv-LV" i="1" dirty="0" err="1" smtClean="0"/>
              <a:t>Mourshed</a:t>
            </a:r>
            <a:r>
              <a:rPr lang="lv-LV" i="1" dirty="0" smtClean="0"/>
              <a:t>, 2007). Tādēļ, uzlabojot izglītības sistēmu, politikas veidotājiem ir svarīgi radīt nosacījumus, kas atbalstītu skolotāju profesionālo attīstību. </a:t>
            </a:r>
            <a:endParaRPr lang="lv-LV" dirty="0" smtClean="0"/>
          </a:p>
          <a:p>
            <a:pPr>
              <a:defRPr/>
            </a:pPr>
            <a:r>
              <a:rPr lang="lv-LV" i="1" dirty="0" smtClean="0"/>
              <a:t>Skolotāju </a:t>
            </a:r>
            <a:r>
              <a:rPr lang="lv-LV" i="1" dirty="0" err="1" smtClean="0"/>
              <a:t>professionālā</a:t>
            </a:r>
            <a:r>
              <a:rPr lang="lv-LV" i="1" dirty="0" smtClean="0"/>
              <a:t> attīstība ir </a:t>
            </a:r>
            <a:r>
              <a:rPr lang="lv-LV" i="1" dirty="0" err="1" smtClean="0"/>
              <a:t>mūžilgs</a:t>
            </a:r>
            <a:r>
              <a:rPr lang="lv-LV" i="1" dirty="0" smtClean="0"/>
              <a:t> process, kas sākas ar sākotnējo skolotāju izglītību un beidzas ar aiziešanu pensijā. Šis </a:t>
            </a:r>
            <a:r>
              <a:rPr lang="lv-LV" i="1" dirty="0" err="1" smtClean="0"/>
              <a:t>mūžilgais</a:t>
            </a:r>
            <a:r>
              <a:rPr lang="lv-LV" i="1" dirty="0" smtClean="0"/>
              <a:t> process ir sadalīts specifiskos posmos. Pirmais ir sākotnējās skolotāju izglītības posms, kad tie, kas vēlas kļūt par skolotājiem, apgūst pamatzināšanas un prasmes. Otrajā posmā tiek sperti pirmie patstāvīgie soļi skolotāja profesijā, tie ir pirmie saskaršanās gadi ar realitāti – ko nozīmē būt skolotājam/ai skolā. Šis posms parasti tiek saukts par indukcijas posmu. Trešais ir turpmākās profesionālās attīstības posms tiem skolotājiem, kas ir pārvarējuši sākotnējos izaicinājumus, kļūstot par skolotājiem. </a:t>
            </a:r>
            <a:endParaRPr lang="lv-LV" dirty="0" smtClean="0"/>
          </a:p>
          <a:p>
            <a:pPr>
              <a:defRPr/>
            </a:pPr>
            <a:r>
              <a:rPr lang="lv-LV" i="1" dirty="0" smtClean="0"/>
              <a:t>Visi skolotāji iziet šos posmus, taču skolotāju attīstības kvalitāte būs stipri atkarīga no atbalsta, kas viņiem tiks sniegts katrā no šiem posmiem. Pēdējos gados daudz uzmanības tiek pievērsts skolotāju izglītības programmu kvalitātei un apstākļiem efektīvu tālākās profesionālās attīstības programmu attīstībai. Mazāk uzmanības ir ticis efektīvu indukcijas programmu veidošanai, kas atbalsta skolotājus pārejas posmā no sākotnējās skolotāju izglītības uz darba dzīvi skolās. Skolotāju atbalsts indukcijas fāzē ir sevišķi svarīgs, jo bieži vien skolotājiem ir nepietiekamas mācīšanas prasmes, vai kā dažās valstīs – liels skaits jauno skolotāju, kas pamet profesiju.</a:t>
            </a:r>
            <a:endParaRPr lang="lv-LV" dirty="0" smtClean="0"/>
          </a:p>
          <a:p>
            <a:pPr>
              <a:defRPr/>
            </a:pPr>
            <a:endParaRPr lang="lv-LV" dirty="0"/>
          </a:p>
        </p:txBody>
      </p:sp>
      <p:sp>
        <p:nvSpPr>
          <p:cNvPr id="4" name="Slide Number Placeholder 3"/>
          <p:cNvSpPr>
            <a:spLocks noGrp="1"/>
          </p:cNvSpPr>
          <p:nvPr>
            <p:ph type="sldNum" sz="quarter" idx="5"/>
          </p:nvPr>
        </p:nvSpPr>
        <p:spPr/>
        <p:txBody>
          <a:bodyPr/>
          <a:lstStyle/>
          <a:p>
            <a:pPr>
              <a:defRPr/>
            </a:pPr>
            <a:fld id="{2B2D955F-36B1-493E-A3E8-A5DC3575BFE6}" type="slidenum">
              <a:rPr lang="en-US" smtClean="0"/>
              <a:pPr>
                <a:defRPr/>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pPr>
              <a:defRPr/>
            </a:pPr>
            <a:fld id="{499A2A57-D702-4C0C-8F07-D86AA67CE5AB}" type="slidenum">
              <a:rPr lang="lv-LV" smtClean="0"/>
              <a:pPr>
                <a:defRPr/>
              </a:pPr>
              <a:t>10</a:t>
            </a:fld>
            <a:endParaRPr lang="lv-LV"/>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pPr>
              <a:defRPr/>
            </a:pPr>
            <a:fld id="{499A2A57-D702-4C0C-8F07-D86AA67CE5AB}" type="slidenum">
              <a:rPr lang="lv-LV" smtClean="0"/>
              <a:pPr>
                <a:defRPr/>
              </a:pPr>
              <a:t>11</a:t>
            </a:fld>
            <a:endParaRPr lang="lv-LV"/>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pPr>
              <a:defRPr/>
            </a:pPr>
            <a:fld id="{499A2A57-D702-4C0C-8F07-D86AA67CE5AB}" type="slidenum">
              <a:rPr lang="lv-LV" smtClean="0"/>
              <a:pPr>
                <a:defRPr/>
              </a:pPr>
              <a:t>14</a:t>
            </a:fld>
            <a:endParaRPr lang="lv-LV"/>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pPr>
              <a:defRPr/>
            </a:pPr>
            <a:fld id="{D356290C-43E7-4F15-858A-7B64D08050AC}" type="slidenum">
              <a:rPr lang="en-US" smtClean="0"/>
              <a:pPr>
                <a:defRPr/>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1EDF6BD-E47D-4627-8F9E-06A075AA2F3E}" type="datetimeFigureOut">
              <a:rPr lang="en-US" smtClean="0"/>
              <a:pPr>
                <a:defRPr/>
              </a:pPr>
              <a:t>1/31/2014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47B240-F9CA-43F6-880C-B9936542AA61}"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3E64CC-1303-435D-9035-1040CBDB755E}" type="datetimeFigureOut">
              <a:rPr lang="en-US" smtClean="0"/>
              <a:pPr>
                <a:defRPr/>
              </a:pPr>
              <a:t>1/31/2014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2062C3-918F-4CB5-9375-D15985DB74C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6CE329-777A-4404-9F4A-C99FC6FAC2B4}" type="datetimeFigureOut">
              <a:rPr lang="en-US" smtClean="0"/>
              <a:pPr>
                <a:defRPr/>
              </a:pPr>
              <a:t>1/31/2014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39756E-F86F-442F-9727-F114D1F147D9}"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lv-LV"/>
          </a:p>
        </p:txBody>
      </p:sp>
      <p:sp>
        <p:nvSpPr>
          <p:cNvPr id="3" name="ClipArt Placeholder 2"/>
          <p:cNvSpPr>
            <a:spLocks noGrp="1"/>
          </p:cNvSpPr>
          <p:nvPr>
            <p:ph type="clipArt" sz="half" idx="1"/>
          </p:nvPr>
        </p:nvSpPr>
        <p:spPr>
          <a:xfrm>
            <a:off x="457200" y="1600200"/>
            <a:ext cx="4038600" cy="4525963"/>
          </a:xfrm>
        </p:spPr>
        <p:txBody>
          <a:bodyPr/>
          <a:lstStyle/>
          <a:p>
            <a:endParaRPr lang="lv-LV"/>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fld id="{F23ED35E-3C10-4442-9DEE-499191437159}" type="datetimeFigureOut">
              <a:rPr lang="en-US" smtClean="0"/>
              <a:pPr>
                <a:defRPr/>
              </a:pPr>
              <a:t>1/31/2014</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6578045D-ABF7-463D-A5B8-73CE34BDF2ED}"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lv-LV"/>
          </a:p>
        </p:txBody>
      </p:sp>
      <p:sp>
        <p:nvSpPr>
          <p:cNvPr id="3" name="Table Placeholder 2"/>
          <p:cNvSpPr>
            <a:spLocks noGrp="1"/>
          </p:cNvSpPr>
          <p:nvPr>
            <p:ph type="tbl" idx="1"/>
          </p:nvPr>
        </p:nvSpPr>
        <p:spPr>
          <a:xfrm>
            <a:off x="457200" y="1600200"/>
            <a:ext cx="8229600" cy="4525963"/>
          </a:xfrm>
        </p:spPr>
        <p:txBody>
          <a:bodyPr/>
          <a:lstStyle/>
          <a:p>
            <a:endParaRPr lang="lv-LV"/>
          </a:p>
        </p:txBody>
      </p:sp>
      <p:sp>
        <p:nvSpPr>
          <p:cNvPr id="4" name="Date Placeholder 3"/>
          <p:cNvSpPr>
            <a:spLocks noGrp="1"/>
          </p:cNvSpPr>
          <p:nvPr>
            <p:ph type="dt" sz="half" idx="10"/>
          </p:nvPr>
        </p:nvSpPr>
        <p:spPr>
          <a:xfrm>
            <a:off x="457200" y="6356350"/>
            <a:ext cx="2133600" cy="365125"/>
          </a:xfrm>
        </p:spPr>
        <p:txBody>
          <a:bodyPr/>
          <a:lstStyle>
            <a:lvl1pPr>
              <a:defRPr smtClean="0"/>
            </a:lvl1pPr>
          </a:lstStyle>
          <a:p>
            <a:pPr>
              <a:defRPr/>
            </a:pPr>
            <a:fld id="{B81B6277-BFFA-4954-9EE1-B8BBC8CF2EA0}" type="datetimeFigureOut">
              <a:rPr lang="en-US"/>
              <a:pPr>
                <a:defRPr/>
              </a:pPr>
              <a:t>1/31/2014</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smtClean="0"/>
            </a:lvl1pPr>
          </a:lstStyle>
          <a:p>
            <a:pPr>
              <a:defRPr/>
            </a:pPr>
            <a:fld id="{A79BA113-DE04-4E3F-ADF5-35FAE8A6F8A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3A7025-0EDD-4AF5-8ADF-65F5B9CCD916}" type="datetimeFigureOut">
              <a:rPr lang="en-US" smtClean="0"/>
              <a:pPr>
                <a:defRPr/>
              </a:pPr>
              <a:t>1/31/2014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287D48-E5B0-477A-8468-13317E51F4F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419D964-BF98-4213-B7DC-45D75CE0092A}" type="datetimeFigureOut">
              <a:rPr lang="en-US" smtClean="0"/>
              <a:pPr>
                <a:defRPr/>
              </a:pPr>
              <a:t>1/31/2014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6C030C-25B3-4B7F-80E1-0C6486F800D3}"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5BD859A-5134-4B53-9252-4B6AD47D3E64}" type="datetimeFigureOut">
              <a:rPr lang="en-US" smtClean="0"/>
              <a:pPr>
                <a:defRPr/>
              </a:pPr>
              <a:t>1/31/2014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F95926-1C1C-4872-8E06-B0516E3CFCCC}"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4D088BE-3630-4D7A-A1CB-3329D5CC8CB9}" type="datetimeFigureOut">
              <a:rPr lang="en-US" smtClean="0"/>
              <a:pPr>
                <a:defRPr/>
              </a:pPr>
              <a:t>1/31/2014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C34FB54-8B83-4764-AE64-BA0F8B9C3EA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CF61B67-94F3-4E0D-B304-601E800D7B9F}" type="datetimeFigureOut">
              <a:rPr lang="en-US" smtClean="0"/>
              <a:pPr>
                <a:defRPr/>
              </a:pPr>
              <a:t>1/31/2014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FA55895-D633-4518-9628-1FA1030FE1C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0901D4-A8EA-47E2-B9EE-080207219123}" type="datetimeFigureOut">
              <a:rPr lang="en-US" smtClean="0"/>
              <a:pPr>
                <a:defRPr/>
              </a:pPr>
              <a:t>1/31/2014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C38DEAE-BB13-49A4-BA72-E313A4723F7F}"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B57950-5A35-498B-8ECB-85213F51AE18}" type="datetimeFigureOut">
              <a:rPr lang="en-US" smtClean="0"/>
              <a:pPr>
                <a:defRPr/>
              </a:pPr>
              <a:t>1/31/2014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1CC52F-C34E-4A90-9D24-C45435CAEC64}"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60C47D-DE67-43D9-9C68-248FEA63F3B2}" type="datetimeFigureOut">
              <a:rPr lang="en-US" smtClean="0"/>
              <a:pPr>
                <a:defRPr/>
              </a:pPr>
              <a:t>1/31/2014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B1A197-BFAF-4A4A-91D2-25B5C45179A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23ED35E-3C10-4442-9DEE-499191437159}" type="datetimeFigureOut">
              <a:rPr lang="en-US" smtClean="0"/>
              <a:pPr>
                <a:defRPr/>
              </a:pPr>
              <a:t>1/31/2014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578045D-ABF7-463D-A5B8-73CE34BDF2ED}" type="slidenum">
              <a:rPr lang="en-US" smtClean="0"/>
              <a:pPr>
                <a:defRPr/>
              </a:pPr>
              <a:t>‹#›</a:t>
            </a:fld>
            <a:endParaRPr lang="en-US"/>
          </a:p>
        </p:txBody>
      </p:sp>
      <p:pic>
        <p:nvPicPr>
          <p:cNvPr id="7" name="Content Placeholder 3" descr="logo_line.jpg"/>
          <p:cNvPicPr>
            <a:picLocks noChangeAspect="1"/>
          </p:cNvPicPr>
          <p:nvPr/>
        </p:nvPicPr>
        <p:blipFill>
          <a:blip r:embed="rId16" cstate="print"/>
          <a:srcRect/>
          <a:stretch>
            <a:fillRect/>
          </a:stretch>
        </p:blipFill>
        <p:spPr>
          <a:xfrm>
            <a:off x="1066800" y="228600"/>
            <a:ext cx="6943725" cy="841375"/>
          </a:xfrm>
          <a:prstGeom prst="rect">
            <a:avLst/>
          </a:prstGeom>
        </p:spPr>
      </p:pic>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1.xm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kslll.net/Documents%20/Teachers_and_Trainers_2010_Policy_handbook.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098" name="Title 10"/>
          <p:cNvSpPr>
            <a:spLocks noGrp="1"/>
          </p:cNvSpPr>
          <p:nvPr>
            <p:ph type="title"/>
          </p:nvPr>
        </p:nvSpPr>
        <p:spPr>
          <a:xfrm>
            <a:off x="827088" y="1123950"/>
            <a:ext cx="8045450" cy="519113"/>
          </a:xfrm>
        </p:spPr>
        <p:txBody>
          <a:bodyPr/>
          <a:lstStyle/>
          <a:p>
            <a:pPr eaLnBrk="1" hangingPunct="1"/>
            <a:r>
              <a:rPr lang="lv-LV" sz="2000" b="1" dirty="0" smtClean="0"/>
              <a:t/>
            </a:r>
            <a:br>
              <a:rPr lang="lv-LV" sz="2000" b="1" dirty="0" smtClean="0"/>
            </a:br>
            <a:r>
              <a:rPr lang="lv-LV" sz="2000" dirty="0" smtClean="0"/>
              <a:t/>
            </a:r>
            <a:br>
              <a:rPr lang="lv-LV" sz="2000" dirty="0" smtClean="0"/>
            </a:br>
            <a:r>
              <a:rPr lang="lv-LV" sz="2000" b="1" dirty="0" smtClean="0"/>
              <a:t> </a:t>
            </a:r>
            <a:endParaRPr lang="lv-LV" sz="2000" b="1" dirty="0" smtClean="0">
              <a:solidFill>
                <a:srgbClr val="FF0000"/>
              </a:solidFill>
            </a:endParaRPr>
          </a:p>
        </p:txBody>
      </p:sp>
      <p:sp>
        <p:nvSpPr>
          <p:cNvPr id="4099" name="Subtitle 8"/>
          <p:cNvSpPr>
            <a:spLocks noGrp="1"/>
          </p:cNvSpPr>
          <p:nvPr>
            <p:ph idx="1"/>
          </p:nvPr>
        </p:nvSpPr>
        <p:spPr>
          <a:xfrm>
            <a:off x="500063" y="2133600"/>
            <a:ext cx="8143875" cy="3652838"/>
          </a:xfrm>
        </p:spPr>
        <p:txBody>
          <a:bodyPr/>
          <a:lstStyle/>
          <a:p>
            <a:pPr algn="ctr" eaLnBrk="1" hangingPunct="1">
              <a:buFont typeface="Arial" charset="0"/>
              <a:buNone/>
            </a:pPr>
            <a:r>
              <a:rPr lang="lv-LV" sz="6000" b="1" dirty="0" smtClean="0"/>
              <a:t>IEVADS MENTORDARBĪBĀ</a:t>
            </a:r>
            <a:endParaRPr lang="lv-LV" sz="6000" dirty="0" smtClean="0"/>
          </a:p>
        </p:txBody>
      </p:sp>
      <p:grpSp>
        <p:nvGrpSpPr>
          <p:cNvPr id="4100" name="Group 8"/>
          <p:cNvGrpSpPr>
            <a:grpSpLocks/>
          </p:cNvGrpSpPr>
          <p:nvPr/>
        </p:nvGrpSpPr>
        <p:grpSpPr bwMode="auto">
          <a:xfrm>
            <a:off x="323850" y="260350"/>
            <a:ext cx="7707313" cy="700088"/>
            <a:chOff x="323528" y="260648"/>
            <a:chExt cx="7706867" cy="699805"/>
          </a:xfrm>
        </p:grpSpPr>
        <p:pic>
          <p:nvPicPr>
            <p:cNvPr id="4102" name="Picture 3" descr="ESF_pilnais_kr.jpg"/>
            <p:cNvPicPr>
              <a:picLocks noChangeAspect="1" noChangeArrowheads="1"/>
            </p:cNvPicPr>
            <p:nvPr/>
          </p:nvPicPr>
          <p:blipFill>
            <a:blip r:embed="rId5" cstate="print"/>
            <a:srcRect/>
            <a:stretch>
              <a:fillRect/>
            </a:stretch>
          </p:blipFill>
          <p:spPr bwMode="auto">
            <a:xfrm>
              <a:off x="323528" y="332656"/>
              <a:ext cx="1031828" cy="627797"/>
            </a:xfrm>
            <a:prstGeom prst="rect">
              <a:avLst/>
            </a:prstGeom>
            <a:noFill/>
            <a:ln w="9525">
              <a:noFill/>
              <a:miter lim="800000"/>
              <a:headEnd/>
              <a:tailEnd/>
            </a:ln>
          </p:spPr>
        </p:pic>
        <p:pic>
          <p:nvPicPr>
            <p:cNvPr id="4103" name="Picture 4" descr="ES_zils_dzeltens.jpg"/>
            <p:cNvPicPr>
              <a:picLocks noChangeAspect="1" noChangeArrowheads="1"/>
            </p:cNvPicPr>
            <p:nvPr/>
          </p:nvPicPr>
          <p:blipFill>
            <a:blip r:embed="rId6" cstate="print"/>
            <a:srcRect/>
            <a:stretch>
              <a:fillRect/>
            </a:stretch>
          </p:blipFill>
          <p:spPr bwMode="auto">
            <a:xfrm>
              <a:off x="2123728" y="404664"/>
              <a:ext cx="690634" cy="464024"/>
            </a:xfrm>
            <a:prstGeom prst="rect">
              <a:avLst/>
            </a:prstGeom>
            <a:noFill/>
            <a:ln w="9525">
              <a:noFill/>
              <a:miter lim="800000"/>
              <a:headEnd/>
              <a:tailEnd/>
            </a:ln>
          </p:spPr>
        </p:pic>
        <p:pic>
          <p:nvPicPr>
            <p:cNvPr id="4104" name="Picture 5" descr="LU-logo-anno-1"/>
            <p:cNvPicPr>
              <a:picLocks noChangeAspect="1" noChangeArrowheads="1"/>
            </p:cNvPicPr>
            <p:nvPr/>
          </p:nvPicPr>
          <p:blipFill>
            <a:blip r:embed="rId7" cstate="print"/>
            <a:srcRect/>
            <a:stretch>
              <a:fillRect/>
            </a:stretch>
          </p:blipFill>
          <p:spPr bwMode="auto">
            <a:xfrm>
              <a:off x="3851920" y="404664"/>
              <a:ext cx="1482204" cy="450376"/>
            </a:xfrm>
            <a:prstGeom prst="rect">
              <a:avLst/>
            </a:prstGeom>
            <a:noFill/>
            <a:ln w="9525">
              <a:noFill/>
              <a:miter lim="800000"/>
              <a:headEnd/>
              <a:tailEnd/>
            </a:ln>
          </p:spPr>
        </p:pic>
        <p:pic>
          <p:nvPicPr>
            <p:cNvPr id="4105" name="Picture 6" descr="logo"/>
            <p:cNvPicPr>
              <a:picLocks noChangeAspect="1" noChangeArrowheads="1"/>
            </p:cNvPicPr>
            <p:nvPr/>
          </p:nvPicPr>
          <p:blipFill>
            <a:blip r:embed="rId8" cstate="print"/>
            <a:srcRect/>
            <a:stretch>
              <a:fillRect/>
            </a:stretch>
          </p:blipFill>
          <p:spPr bwMode="auto">
            <a:xfrm>
              <a:off x="6084168" y="260648"/>
              <a:ext cx="1946227" cy="641445"/>
            </a:xfrm>
            <a:prstGeom prst="rect">
              <a:avLst/>
            </a:prstGeom>
            <a:noFill/>
            <a:ln w="9525">
              <a:noFill/>
              <a:miter lim="800000"/>
              <a:headEnd/>
              <a:tailEnd/>
            </a:ln>
          </p:spPr>
        </p:pic>
      </p:grpSp>
      <p:sp>
        <p:nvSpPr>
          <p:cNvPr id="4101" name="Rectangle 1"/>
          <p:cNvSpPr>
            <a:spLocks noChangeArrowheads="1"/>
          </p:cNvSpPr>
          <p:nvPr/>
        </p:nvSpPr>
        <p:spPr bwMode="auto">
          <a:xfrm>
            <a:off x="179388" y="6103938"/>
            <a:ext cx="8750300" cy="430212"/>
          </a:xfrm>
          <a:prstGeom prst="rect">
            <a:avLst/>
          </a:prstGeom>
          <a:noFill/>
          <a:ln w="9525">
            <a:noFill/>
            <a:miter lim="800000"/>
            <a:headEnd/>
            <a:tailEnd/>
          </a:ln>
        </p:spPr>
        <p:txBody>
          <a:bodyPr anchor="ctr">
            <a:spAutoFit/>
          </a:bodyPr>
          <a:lstStyle/>
          <a:p>
            <a:pPr algn="ctr"/>
            <a:r>
              <a:rPr lang="lv-LV" sz="1100" dirty="0">
                <a:cs typeface="Times New Roman" pitchFamily="18" charset="0"/>
              </a:rPr>
              <a:t>Eiropas Sociālā fonda projekts “Inovatīva un praksē balstīta pedagogu izglītības ieguve un mentoru profesionālā pilnveide” Nr.2010/0096/1DP/1.2.1.2.3./09/IPIA/VIAA/001</a:t>
            </a:r>
            <a:r>
              <a:rPr lang="en-US" sz="1100" dirty="0"/>
              <a: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lv-LV" b="1" dirty="0" smtClean="0"/>
              <a:t>Aktualitāte – izglītības kvalitāte (2)</a:t>
            </a:r>
            <a:endParaRPr lang="lv-LV" dirty="0"/>
          </a:p>
        </p:txBody>
      </p:sp>
      <p:sp>
        <p:nvSpPr>
          <p:cNvPr id="3" name="Content Placeholder 2"/>
          <p:cNvSpPr>
            <a:spLocks noGrp="1"/>
          </p:cNvSpPr>
          <p:nvPr>
            <p:ph idx="1"/>
          </p:nvPr>
        </p:nvSpPr>
        <p:spPr>
          <a:xfrm>
            <a:off x="152400" y="2438400"/>
            <a:ext cx="8991600" cy="4800599"/>
          </a:xfrm>
        </p:spPr>
        <p:txBody>
          <a:bodyPr/>
          <a:lstStyle/>
          <a:p>
            <a:pPr marL="0" indent="0">
              <a:buNone/>
              <a:defRPr/>
            </a:pPr>
            <a:r>
              <a:rPr lang="lv-LV" dirty="0" smtClean="0"/>
              <a:t>Galvenie izaicinājumi, ar kuriem sastopas jaunie skolotāji: </a:t>
            </a:r>
          </a:p>
          <a:p>
            <a:pPr>
              <a:defRPr/>
            </a:pPr>
            <a:r>
              <a:rPr lang="lv-LV" dirty="0" smtClean="0"/>
              <a:t>kā motivēt skolēnu,</a:t>
            </a:r>
          </a:p>
          <a:p>
            <a:pPr>
              <a:defRPr/>
            </a:pPr>
            <a:r>
              <a:rPr lang="lv-LV" dirty="0" smtClean="0"/>
              <a:t> </a:t>
            </a:r>
            <a:r>
              <a:rPr lang="lv-LV" dirty="0" err="1" smtClean="0"/>
              <a:t>klasvadība</a:t>
            </a:r>
            <a:r>
              <a:rPr lang="lv-LV" dirty="0" smtClean="0"/>
              <a:t>,</a:t>
            </a:r>
          </a:p>
          <a:p>
            <a:pPr>
              <a:defRPr/>
            </a:pPr>
            <a:r>
              <a:rPr lang="lv-LV" dirty="0" smtClean="0"/>
              <a:t> vērtēšana.</a:t>
            </a:r>
          </a:p>
          <a:p>
            <a:pPr marL="0" indent="0">
              <a:buNone/>
              <a:defRPr/>
            </a:pPr>
            <a:r>
              <a:rPr lang="lv-LV" dirty="0" smtClean="0"/>
              <a:t>Mentoru programmas var palīdzēt jaunajiem skolotājiem tikt galā ar šīm grūtībām un novērst jauno speciālistu aiziešanu no skolas un profesijas.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lv-LV" b="1" dirty="0" smtClean="0"/>
              <a:t>Aktualitāte – izglītības kvalitāte (3)</a:t>
            </a:r>
            <a:endParaRPr lang="lv-LV" dirty="0"/>
          </a:p>
        </p:txBody>
      </p:sp>
      <p:sp>
        <p:nvSpPr>
          <p:cNvPr id="3" name="Content Placeholder 2"/>
          <p:cNvSpPr>
            <a:spLocks noGrp="1"/>
          </p:cNvSpPr>
          <p:nvPr>
            <p:ph idx="1"/>
          </p:nvPr>
        </p:nvSpPr>
        <p:spPr>
          <a:xfrm>
            <a:off x="457200" y="2514601"/>
            <a:ext cx="8229600" cy="3886200"/>
          </a:xfrm>
        </p:spPr>
        <p:txBody>
          <a:bodyPr/>
          <a:lstStyle/>
          <a:p>
            <a:pPr marL="0" indent="0" algn="just">
              <a:buNone/>
              <a:defRPr/>
            </a:pPr>
            <a:r>
              <a:rPr lang="lv-LV" dirty="0" smtClean="0"/>
              <a:t>Jaunākajās publikācijās par izglītības kvalitāti skolotāji tiek minēti kā vissvarīgākais faktors, kas ietekmē izglītības kvalitāti skolās </a:t>
            </a:r>
            <a:r>
              <a:rPr lang="lv-LV" sz="2000" i="1" dirty="0" smtClean="0"/>
              <a:t>(</a:t>
            </a:r>
            <a:r>
              <a:rPr lang="lv-LV" sz="2000" i="1" dirty="0" err="1" smtClean="0"/>
              <a:t>Abbott</a:t>
            </a:r>
            <a:r>
              <a:rPr lang="lv-LV" sz="2000" i="1" dirty="0" smtClean="0"/>
              <a:t>, 1988; </a:t>
            </a:r>
            <a:r>
              <a:rPr lang="lv-LV" sz="2000" i="1" dirty="0" err="1" smtClean="0"/>
              <a:t>Hattie</a:t>
            </a:r>
            <a:r>
              <a:rPr lang="lv-LV" sz="2000" i="1" dirty="0" smtClean="0"/>
              <a:t>, 2003; </a:t>
            </a:r>
            <a:r>
              <a:rPr lang="lv-LV" sz="2000" i="1" dirty="0" err="1" smtClean="0"/>
              <a:t>Barber</a:t>
            </a:r>
            <a:r>
              <a:rPr lang="lv-LV" sz="2000" i="1" dirty="0" smtClean="0"/>
              <a:t> </a:t>
            </a:r>
            <a:r>
              <a:rPr lang="lv-LV" sz="2000" i="1" dirty="0" err="1" smtClean="0"/>
              <a:t>and</a:t>
            </a:r>
            <a:r>
              <a:rPr lang="lv-LV" sz="2000" i="1" dirty="0" smtClean="0"/>
              <a:t> </a:t>
            </a:r>
            <a:r>
              <a:rPr lang="lv-LV" sz="2000" i="1" dirty="0" err="1" smtClean="0"/>
              <a:t>Mourshed</a:t>
            </a:r>
            <a:r>
              <a:rPr lang="lv-LV" sz="2000" i="1" dirty="0" smtClean="0"/>
              <a:t>, 2007). </a:t>
            </a:r>
            <a:r>
              <a:rPr lang="lv-LV" dirty="0" smtClean="0"/>
              <a:t>Tādēļ, uzlabojot izglītības sistēmu, politikas veidotājiem ir svarīgi radīt nosacījumus, kas atbalstītu skolotāju profesionālo attīstību</a:t>
            </a:r>
            <a:endParaRPr lang="lv-LV" sz="4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lv-LV" b="1" dirty="0" smtClean="0"/>
              <a:t>Skolotāju profesionālā attīstība</a:t>
            </a:r>
            <a:endParaRPr lang="lv-LV" b="1" dirty="0"/>
          </a:p>
        </p:txBody>
      </p:sp>
      <p:sp>
        <p:nvSpPr>
          <p:cNvPr id="3" name="Content Placeholder 2"/>
          <p:cNvSpPr>
            <a:spLocks noGrp="1"/>
          </p:cNvSpPr>
          <p:nvPr>
            <p:ph idx="1"/>
          </p:nvPr>
        </p:nvSpPr>
        <p:spPr/>
        <p:txBody>
          <a:bodyPr/>
          <a:lstStyle/>
          <a:p>
            <a:pPr>
              <a:buNone/>
              <a:defRPr/>
            </a:pPr>
            <a:r>
              <a:rPr lang="lv-LV" sz="2800" dirty="0" smtClean="0"/>
              <a:t>Skolotāju profesionālā attīstība ir </a:t>
            </a:r>
            <a:r>
              <a:rPr lang="lv-LV" sz="2800" dirty="0" err="1" smtClean="0"/>
              <a:t>mūžilgs</a:t>
            </a:r>
            <a:r>
              <a:rPr lang="lv-LV" sz="2800" dirty="0" smtClean="0"/>
              <a:t> process: </a:t>
            </a:r>
          </a:p>
          <a:p>
            <a:pPr>
              <a:defRPr/>
            </a:pPr>
            <a:r>
              <a:rPr lang="lv-LV" sz="2800" dirty="0" smtClean="0"/>
              <a:t>Pirmais posms  - </a:t>
            </a:r>
            <a:r>
              <a:rPr lang="lv-LV" sz="2800" u="sng" dirty="0" smtClean="0"/>
              <a:t>sākotnējās skolotāju izglītības posms</a:t>
            </a:r>
            <a:r>
              <a:rPr lang="lv-LV" sz="2800" dirty="0" smtClean="0"/>
              <a:t>, tiek apgūtas pamatzināšanas un prasmes. </a:t>
            </a:r>
          </a:p>
          <a:p>
            <a:pPr>
              <a:defRPr/>
            </a:pPr>
            <a:r>
              <a:rPr lang="lv-LV" sz="2800" dirty="0" smtClean="0"/>
              <a:t>Otrais posms - </a:t>
            </a:r>
            <a:r>
              <a:rPr lang="lv-LV" sz="2800" u="sng" dirty="0" smtClean="0"/>
              <a:t>indukcijas posms</a:t>
            </a:r>
            <a:r>
              <a:rPr lang="lv-LV" sz="2800" dirty="0" smtClean="0"/>
              <a:t>, tiek sperti pirmie patstāvīgie soļi skolotāja profesijā, notiek saskaršanās ar realitāti – ko nozīmē būt skolotājam/ai skolā</a:t>
            </a:r>
          </a:p>
          <a:p>
            <a:pPr>
              <a:defRPr/>
            </a:pPr>
            <a:r>
              <a:rPr lang="lv-LV" sz="2800" dirty="0" smtClean="0"/>
              <a:t>Trešais posms -  </a:t>
            </a:r>
            <a:r>
              <a:rPr lang="lv-LV" sz="2800" u="sng" dirty="0" smtClean="0"/>
              <a:t>turpmākās profesionālās attīstības posms </a:t>
            </a:r>
            <a:r>
              <a:rPr lang="lv-LV" sz="2800" dirty="0" smtClean="0"/>
              <a:t>tiem skolotājiem, kas ir pārvarējuši sākotnējos izaicinājumus, kļūstot par skolotājiem.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lv-LV" b="1" dirty="0" smtClean="0"/>
              <a:t>Skolotāju profesionālā attīstīb</a:t>
            </a:r>
            <a:r>
              <a:rPr lang="lv-LV" dirty="0" smtClean="0"/>
              <a:t>a</a:t>
            </a:r>
            <a:endParaRPr lang="lv-LV" dirty="0"/>
          </a:p>
        </p:txBody>
      </p:sp>
      <p:sp>
        <p:nvSpPr>
          <p:cNvPr id="3" name="Content Placeholder 2"/>
          <p:cNvSpPr>
            <a:spLocks noGrp="1"/>
          </p:cNvSpPr>
          <p:nvPr>
            <p:ph idx="1"/>
          </p:nvPr>
        </p:nvSpPr>
        <p:spPr>
          <a:xfrm>
            <a:off x="533400" y="1828800"/>
            <a:ext cx="8229600" cy="4525963"/>
          </a:xfrm>
        </p:spPr>
        <p:txBody>
          <a:bodyPr/>
          <a:lstStyle/>
          <a:p>
            <a:pPr>
              <a:defRPr/>
            </a:pPr>
            <a:r>
              <a:rPr lang="lv-LV" dirty="0" smtClean="0"/>
              <a:t>Skolotāju attīstības kvalitāte būs stipri atkarīga no atbalsta, kas viņiem tiks sniegts katrā no šiem posmiem. </a:t>
            </a:r>
          </a:p>
          <a:p>
            <a:pPr>
              <a:defRPr/>
            </a:pPr>
            <a:r>
              <a:rPr lang="lv-LV" dirty="0" smtClean="0"/>
              <a:t>Atbalsts indukcijas fāzē ir sevišķi svarīgs, jo bieži vien skolotājiem ir nepietiekamas mācīšanas prasmes, vai kā dažās valstīs – liels skaits jauno skolotāju, kas pamet profesiju.</a:t>
            </a:r>
          </a:p>
          <a:p>
            <a:endParaRPr lang="lv-LV"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3400" y="914400"/>
            <a:ext cx="8229600" cy="1143000"/>
          </a:xfrm>
        </p:spPr>
        <p:txBody>
          <a:bodyPr/>
          <a:lstStyle/>
          <a:p>
            <a:r>
              <a:rPr lang="lv-LV" b="1" dirty="0" smtClean="0"/>
              <a:t/>
            </a:r>
            <a:br>
              <a:rPr lang="lv-LV" b="1" dirty="0" smtClean="0"/>
            </a:br>
            <a:r>
              <a:rPr lang="lv-LV" sz="3200" b="1" dirty="0" smtClean="0"/>
              <a:t>Jauno skolotāju atbalsta (</a:t>
            </a:r>
            <a:r>
              <a:rPr lang="lv-LV" sz="3200" b="1" i="1" dirty="0" smtClean="0"/>
              <a:t>indukcijas</a:t>
            </a:r>
            <a:r>
              <a:rPr lang="lv-LV" sz="3200" b="1" dirty="0" smtClean="0"/>
              <a:t>) politikas un programmas mērķi </a:t>
            </a:r>
            <a:r>
              <a:rPr lang="lv-LV" dirty="0" smtClean="0"/>
              <a:t/>
            </a:r>
            <a:br>
              <a:rPr lang="lv-LV" dirty="0" smtClean="0"/>
            </a:br>
            <a:endParaRPr lang="lv-LV" dirty="0" smtClean="0"/>
          </a:p>
        </p:txBody>
      </p:sp>
      <p:sp>
        <p:nvSpPr>
          <p:cNvPr id="10243" name="Content Placeholder 2"/>
          <p:cNvSpPr>
            <a:spLocks noGrp="1"/>
          </p:cNvSpPr>
          <p:nvPr>
            <p:ph idx="1"/>
          </p:nvPr>
        </p:nvSpPr>
        <p:spPr>
          <a:xfrm>
            <a:off x="457200" y="2057400"/>
            <a:ext cx="8229600" cy="4068763"/>
          </a:xfrm>
        </p:spPr>
        <p:txBody>
          <a:bodyPr/>
          <a:lstStyle/>
          <a:p>
            <a:r>
              <a:rPr lang="lv-LV" sz="2800" dirty="0" smtClean="0"/>
              <a:t>Atbiruma samazināšana skolotāja profesijā</a:t>
            </a:r>
          </a:p>
          <a:p>
            <a:r>
              <a:rPr lang="lv-LV" sz="2800" dirty="0" smtClean="0"/>
              <a:t>Skolotāju kvalitātes uzlabošana</a:t>
            </a:r>
          </a:p>
          <a:p>
            <a:r>
              <a:rPr lang="lv-LV" sz="2800" dirty="0" smtClean="0"/>
              <a:t>Profesionālisma atbalstīšana skolās</a:t>
            </a:r>
          </a:p>
          <a:p>
            <a:r>
              <a:rPr lang="lv-LV" sz="2800" dirty="0" smtClean="0"/>
              <a:t>Atgriezeniskās  saites nodrošināšana sākotnējā skolotāju izglītībā </a:t>
            </a:r>
          </a:p>
          <a:p>
            <a:r>
              <a:rPr lang="lv-LV" sz="2800" dirty="0" smtClean="0"/>
              <a:t>Efektīvas skolotāju profesionālās pilnveides vadība </a:t>
            </a:r>
          </a:p>
          <a:p>
            <a:pPr>
              <a:buFont typeface="Arial" charset="0"/>
              <a:buNone/>
            </a:pPr>
            <a:endParaRPr lang="lv-LV" sz="1800" dirty="0" smtClean="0"/>
          </a:p>
          <a:p>
            <a:pPr>
              <a:buFont typeface="Arial" charset="0"/>
              <a:buNone/>
            </a:pPr>
            <a:r>
              <a:rPr lang="en-US" sz="1800" dirty="0" smtClean="0"/>
              <a:t>Developing coherent and system</a:t>
            </a:r>
            <a:r>
              <a:rPr lang="lv-LV" sz="1800" dirty="0" smtClean="0"/>
              <a:t>-</a:t>
            </a:r>
            <a:r>
              <a:rPr lang="en-US" sz="1800" dirty="0" smtClean="0"/>
              <a:t>wide</a:t>
            </a:r>
            <a:r>
              <a:rPr lang="lv-LV" sz="1800" dirty="0" smtClean="0"/>
              <a:t> </a:t>
            </a:r>
            <a:r>
              <a:rPr lang="en-US" sz="1800" dirty="0" smtClean="0"/>
              <a:t>induction </a:t>
            </a:r>
            <a:r>
              <a:rPr lang="en-US" sz="1800" dirty="0" err="1" smtClean="0"/>
              <a:t>programmes</a:t>
            </a:r>
            <a:r>
              <a:rPr lang="lv-LV" sz="1800" dirty="0" smtClean="0"/>
              <a:t> </a:t>
            </a:r>
            <a:r>
              <a:rPr lang="en-US" sz="1800" dirty="0" smtClean="0"/>
              <a:t>for beginning teachers:</a:t>
            </a:r>
            <a:r>
              <a:rPr lang="lv-LV" sz="1800" dirty="0" smtClean="0"/>
              <a:t> </a:t>
            </a:r>
            <a:r>
              <a:rPr lang="en-US" sz="1800" dirty="0" smtClean="0"/>
              <a:t>a handbook for policymakers</a:t>
            </a:r>
            <a:r>
              <a:rPr lang="lv-LV" sz="1800" dirty="0" smtClean="0"/>
              <a:t>. </a:t>
            </a:r>
            <a:r>
              <a:rPr lang="lv-LV" sz="1800" dirty="0" err="1" smtClean="0"/>
              <a:t>European</a:t>
            </a:r>
            <a:r>
              <a:rPr lang="lv-LV" sz="1800" dirty="0" smtClean="0"/>
              <a:t> </a:t>
            </a:r>
            <a:r>
              <a:rPr lang="lv-LV" sz="1800" dirty="0" err="1" smtClean="0"/>
              <a:t>Commision</a:t>
            </a:r>
            <a:r>
              <a:rPr lang="lv-LV" sz="1800" dirty="0" smtClean="0"/>
              <a:t> </a:t>
            </a:r>
            <a:r>
              <a:rPr lang="lv-LV" sz="1800" dirty="0" err="1" smtClean="0"/>
              <a:t>Staff</a:t>
            </a:r>
            <a:r>
              <a:rPr lang="lv-LV" sz="1800" dirty="0" smtClean="0"/>
              <a:t> </a:t>
            </a:r>
            <a:r>
              <a:rPr lang="lv-LV" sz="1800" dirty="0" err="1" smtClean="0"/>
              <a:t>Working</a:t>
            </a:r>
            <a:r>
              <a:rPr lang="lv-LV" sz="1800" dirty="0" smtClean="0"/>
              <a:t> </a:t>
            </a:r>
            <a:r>
              <a:rPr lang="lv-LV" sz="1800" dirty="0" err="1" smtClean="0"/>
              <a:t>Document</a:t>
            </a:r>
            <a:r>
              <a:rPr lang="lv-LV" sz="1800" dirty="0" smtClean="0"/>
              <a:t> SEC (2010) 8538 </a:t>
            </a:r>
            <a:r>
              <a:rPr lang="lv-LV" sz="1800" dirty="0" err="1" smtClean="0"/>
              <a:t>final</a:t>
            </a:r>
            <a:r>
              <a:rPr lang="lv-LV" sz="1800" dirty="0" smtClean="0"/>
              <a:t>. </a:t>
            </a:r>
            <a:r>
              <a:rPr lang="lv-LV" sz="1800" dirty="0" smtClean="0">
                <a:hlinkClick r:id="rId3"/>
              </a:rPr>
              <a:t>http://www.kslll.net/Documents /</a:t>
            </a:r>
            <a:r>
              <a:rPr lang="lv-LV" sz="1800" dirty="0" err="1" smtClean="0">
                <a:hlinkClick r:id="rId3"/>
              </a:rPr>
              <a:t>Teachers_and</a:t>
            </a:r>
            <a:r>
              <a:rPr lang="lv-LV" sz="1800" dirty="0" smtClean="0">
                <a:hlinkClick r:id="rId3"/>
              </a:rPr>
              <a:t>_ </a:t>
            </a:r>
            <a:r>
              <a:rPr lang="lv-LV" sz="1800" dirty="0" err="1" smtClean="0">
                <a:hlinkClick r:id="rId3"/>
              </a:rPr>
              <a:t>Trainers</a:t>
            </a:r>
            <a:r>
              <a:rPr lang="lv-LV" sz="1800" dirty="0" smtClean="0">
                <a:hlinkClick r:id="rId3"/>
              </a:rPr>
              <a:t>_ 2010_ </a:t>
            </a:r>
            <a:r>
              <a:rPr lang="lv-LV" sz="1800" dirty="0" err="1" smtClean="0">
                <a:hlinkClick r:id="rId3"/>
              </a:rPr>
              <a:t>Policy</a:t>
            </a:r>
            <a:r>
              <a:rPr lang="lv-LV" sz="1800" dirty="0" smtClean="0">
                <a:hlinkClick r:id="rId3"/>
              </a:rPr>
              <a:t> _</a:t>
            </a:r>
            <a:r>
              <a:rPr lang="lv-LV" sz="1800" dirty="0" err="1" smtClean="0">
                <a:hlinkClick r:id="rId3"/>
              </a:rPr>
              <a:t>handbook.pdf</a:t>
            </a:r>
            <a:endParaRPr lang="lv-LV" sz="1800" dirty="0" smtClean="0"/>
          </a:p>
          <a:p>
            <a:pPr>
              <a:buFont typeface="Arial" charset="0"/>
              <a:buNone/>
            </a:pPr>
            <a:endParaRPr lang="lv-LV" sz="1800" dirty="0" smtClean="0"/>
          </a:p>
          <a:p>
            <a:endParaRPr lang="lv-LV"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lstStyle/>
          <a:p>
            <a:r>
              <a:rPr lang="lv-LV" dirty="0" smtClean="0"/>
              <a:t/>
            </a:r>
            <a:br>
              <a:rPr lang="lv-LV" dirty="0" smtClean="0"/>
            </a:br>
            <a:r>
              <a:rPr lang="lv-LV" b="1" dirty="0" smtClean="0"/>
              <a:t>Kas ir </a:t>
            </a:r>
            <a:r>
              <a:rPr lang="lv-LV" b="1" dirty="0" err="1" smtClean="0"/>
              <a:t>mentordarbība</a:t>
            </a:r>
            <a:r>
              <a:rPr lang="lv-LV" b="1" dirty="0" smtClean="0"/>
              <a:t>? </a:t>
            </a:r>
            <a:r>
              <a:rPr lang="lv-LV" b="1" dirty="0" smtClean="0"/>
              <a:t>(1)</a:t>
            </a:r>
            <a:endParaRPr lang="lv-LV" dirty="0"/>
          </a:p>
        </p:txBody>
      </p:sp>
      <p:sp>
        <p:nvSpPr>
          <p:cNvPr id="3" name="Content Placeholder 2"/>
          <p:cNvSpPr>
            <a:spLocks noGrp="1"/>
          </p:cNvSpPr>
          <p:nvPr>
            <p:ph idx="1"/>
          </p:nvPr>
        </p:nvSpPr>
        <p:spPr>
          <a:xfrm>
            <a:off x="467544" y="2060848"/>
            <a:ext cx="8229600" cy="4525963"/>
          </a:xfrm>
        </p:spPr>
        <p:txBody>
          <a:bodyPr/>
          <a:lstStyle/>
          <a:p>
            <a:endParaRPr lang="lv-LV" dirty="0" smtClean="0"/>
          </a:p>
          <a:p>
            <a:pPr marL="0" indent="0" algn="just">
              <a:lnSpc>
                <a:spcPct val="150000"/>
              </a:lnSpc>
              <a:buNone/>
            </a:pPr>
            <a:r>
              <a:rPr lang="lv-LV" sz="3600" dirty="0" smtClean="0"/>
              <a:t>Vārds </a:t>
            </a:r>
            <a:r>
              <a:rPr lang="lv-LV" sz="3600" b="1" dirty="0" smtClean="0"/>
              <a:t>“</a:t>
            </a:r>
            <a:r>
              <a:rPr lang="lv-LV" sz="3600" b="1" dirty="0" err="1" smtClean="0"/>
              <a:t>mentordarbība</a:t>
            </a:r>
            <a:r>
              <a:rPr lang="lv-LV" sz="3600" b="1" dirty="0" smtClean="0"/>
              <a:t>” </a:t>
            </a:r>
            <a:r>
              <a:rPr lang="lv-LV" sz="3600" dirty="0" smtClean="0"/>
              <a:t>ir atvasināts no vārda Mentors (</a:t>
            </a:r>
            <a:r>
              <a:rPr lang="lv-LV" sz="3600" i="1" dirty="0" smtClean="0"/>
              <a:t>grieķu valodā </a:t>
            </a:r>
            <a:r>
              <a:rPr lang="lv-LV" sz="3600" i="1" dirty="0" err="1" smtClean="0"/>
              <a:t>Mentor</a:t>
            </a:r>
            <a:r>
              <a:rPr lang="lv-LV" sz="3600" dirty="0" smtClean="0"/>
              <a:t>), kā Homēra eposā Odiseja sauc Odiseja dēla </a:t>
            </a:r>
            <a:r>
              <a:rPr lang="lv-LV" sz="3600" dirty="0" err="1" smtClean="0"/>
              <a:t>Tēlemaha</a:t>
            </a:r>
            <a:r>
              <a:rPr lang="lv-LV" sz="3600" dirty="0" smtClean="0"/>
              <a:t> audzinātāju - gudru sirmgalvi.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229600" cy="1143000"/>
          </a:xfrm>
        </p:spPr>
        <p:txBody>
          <a:bodyPr/>
          <a:lstStyle/>
          <a:p>
            <a:r>
              <a:rPr lang="lv-LV" b="1" dirty="0" smtClean="0"/>
              <a:t>Kas ir </a:t>
            </a:r>
            <a:r>
              <a:rPr lang="lv-LV" b="1" dirty="0" err="1" smtClean="0"/>
              <a:t>mentordarbība</a:t>
            </a:r>
            <a:r>
              <a:rPr lang="lv-LV" b="1" dirty="0" smtClean="0"/>
              <a:t>? </a:t>
            </a:r>
            <a:r>
              <a:rPr lang="lv-LV" b="1" dirty="0" smtClean="0"/>
              <a:t>(2)</a:t>
            </a:r>
            <a:endParaRPr lang="lv-LV" b="1" dirty="0"/>
          </a:p>
        </p:txBody>
      </p:sp>
      <p:sp>
        <p:nvSpPr>
          <p:cNvPr id="3" name="Content Placeholder 2"/>
          <p:cNvSpPr>
            <a:spLocks noGrp="1"/>
          </p:cNvSpPr>
          <p:nvPr>
            <p:ph idx="1"/>
          </p:nvPr>
        </p:nvSpPr>
        <p:spPr/>
        <p:txBody>
          <a:bodyPr/>
          <a:lstStyle/>
          <a:p>
            <a:endParaRPr lang="lv-LV" dirty="0" smtClean="0"/>
          </a:p>
          <a:p>
            <a:pPr marL="0" indent="0" algn="just">
              <a:lnSpc>
                <a:spcPct val="150000"/>
              </a:lnSpc>
              <a:buNone/>
            </a:pPr>
            <a:r>
              <a:rPr lang="lv-LV" sz="3600" dirty="0" err="1" smtClean="0"/>
              <a:t>Mentoridarbība</a:t>
            </a:r>
            <a:r>
              <a:rPr lang="lv-LV" sz="3600" dirty="0" smtClean="0"/>
              <a:t> </a:t>
            </a:r>
            <a:r>
              <a:rPr lang="lv-LV" sz="3600" dirty="0" smtClean="0"/>
              <a:t>ir </a:t>
            </a:r>
            <a:r>
              <a:rPr lang="lv-LV" sz="3600" u="sng" dirty="0" smtClean="0"/>
              <a:t>zināšanu pārneses process</a:t>
            </a:r>
            <a:r>
              <a:rPr lang="lv-LV" sz="3600" dirty="0" smtClean="0"/>
              <a:t>, kuru īsteno pieredzējuši mentori un pieredzes pārņēmēji. </a:t>
            </a:r>
            <a:endParaRPr lang="lv-LV"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229600" cy="1143000"/>
          </a:xfrm>
        </p:spPr>
        <p:txBody>
          <a:bodyPr/>
          <a:lstStyle/>
          <a:p>
            <a:r>
              <a:rPr lang="lv-LV" b="1" dirty="0" smtClean="0"/>
              <a:t>Kas ir </a:t>
            </a:r>
            <a:r>
              <a:rPr lang="lv-LV" b="1" dirty="0" err="1" smtClean="0"/>
              <a:t>mentordarbība</a:t>
            </a:r>
            <a:r>
              <a:rPr lang="lv-LV" b="1" dirty="0" smtClean="0"/>
              <a:t>? </a:t>
            </a:r>
            <a:r>
              <a:rPr lang="lv-LV" b="1" dirty="0" smtClean="0"/>
              <a:t>(2)</a:t>
            </a:r>
            <a:endParaRPr lang="lv-LV" b="1" dirty="0"/>
          </a:p>
        </p:txBody>
      </p:sp>
      <p:sp>
        <p:nvSpPr>
          <p:cNvPr id="4" name="Right Arrow 3"/>
          <p:cNvSpPr/>
          <p:nvPr/>
        </p:nvSpPr>
        <p:spPr>
          <a:xfrm>
            <a:off x="0" y="3068960"/>
            <a:ext cx="4680520" cy="1872208"/>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lv-LV" sz="3600" dirty="0" smtClean="0"/>
              <a:t>Mentora zināšanas un pieredze</a:t>
            </a:r>
            <a:endParaRPr lang="lv-LV" sz="3600" dirty="0"/>
          </a:p>
        </p:txBody>
      </p:sp>
      <p:sp>
        <p:nvSpPr>
          <p:cNvPr id="7" name="Rectangle 6"/>
          <p:cNvSpPr/>
          <p:nvPr/>
        </p:nvSpPr>
        <p:spPr>
          <a:xfrm>
            <a:off x="4716016" y="2132856"/>
            <a:ext cx="4148509" cy="403187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90488" lvl="0" indent="-90488" eaLnBrk="0" hangingPunct="0">
              <a:spcBef>
                <a:spcPct val="20000"/>
              </a:spcBef>
              <a:buFont typeface="Arial" charset="0"/>
              <a:buChar char="•"/>
            </a:pPr>
            <a:r>
              <a:rPr lang="lv-LV" sz="3200" dirty="0" smtClean="0">
                <a:solidFill>
                  <a:prstClr val="black"/>
                </a:solidFill>
                <a:latin typeface="Calibri"/>
              </a:rPr>
              <a:t>pieredzes pārņēmēja iespēja apsvērt viņa rīcībā esošās iespējas, resursus un veicināt to izmantošanu konkrētas problēmas risinājumam vai mērķa sasniegšanai. </a:t>
            </a:r>
            <a:endParaRPr lang="lv-LV" sz="3200" dirty="0">
              <a:solidFill>
                <a:prstClr val="black"/>
              </a:solidFill>
              <a:latin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143000"/>
          </a:xfrm>
        </p:spPr>
        <p:txBody>
          <a:bodyPr/>
          <a:lstStyle/>
          <a:p>
            <a:r>
              <a:rPr lang="lv-LV" dirty="0" smtClean="0"/>
              <a:t/>
            </a:r>
            <a:br>
              <a:rPr lang="lv-LV" dirty="0" smtClean="0"/>
            </a:br>
            <a:r>
              <a:rPr lang="lv-LV" b="1" dirty="0" err="1" smtClean="0"/>
              <a:t>Mentordarbībai</a:t>
            </a:r>
            <a:r>
              <a:rPr lang="lv-LV" b="1" dirty="0" smtClean="0"/>
              <a:t> </a:t>
            </a:r>
            <a:r>
              <a:rPr lang="lv-LV" b="1" dirty="0" smtClean="0"/>
              <a:t>līdzīgi zināšanu pārneses procesi </a:t>
            </a:r>
            <a:endParaRPr lang="lv-LV" dirty="0"/>
          </a:p>
        </p:txBody>
      </p:sp>
      <p:pic>
        <p:nvPicPr>
          <p:cNvPr id="74755" name="Picture 3"/>
          <p:cNvPicPr>
            <a:picLocks noChangeAspect="1" noChangeArrowheads="1"/>
          </p:cNvPicPr>
          <p:nvPr/>
        </p:nvPicPr>
        <p:blipFill>
          <a:blip r:embed="rId2" cstate="print"/>
          <a:srcRect l="12448" t="16360" r="29722" b="27532"/>
          <a:stretch>
            <a:fillRect/>
          </a:stretch>
        </p:blipFill>
        <p:spPr bwMode="auto">
          <a:xfrm>
            <a:off x="251520" y="2177480"/>
            <a:ext cx="8580374"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143000"/>
          </a:xfrm>
        </p:spPr>
        <p:txBody>
          <a:bodyPr/>
          <a:lstStyle/>
          <a:p>
            <a:r>
              <a:rPr lang="lv-LV" dirty="0" smtClean="0"/>
              <a:t/>
            </a:r>
            <a:br>
              <a:rPr lang="lv-LV" dirty="0" smtClean="0"/>
            </a:br>
            <a:r>
              <a:rPr lang="lv-LV" b="1" dirty="0" err="1" smtClean="0"/>
              <a:t>Mentordarbībai</a:t>
            </a:r>
            <a:r>
              <a:rPr lang="lv-LV" b="1" dirty="0" smtClean="0"/>
              <a:t> </a:t>
            </a:r>
            <a:r>
              <a:rPr lang="lv-LV" b="1" dirty="0" smtClean="0"/>
              <a:t>līdzīgi zināšanu pārneses procesi </a:t>
            </a:r>
            <a:endParaRPr lang="lv-LV" dirty="0"/>
          </a:p>
        </p:txBody>
      </p:sp>
      <p:pic>
        <p:nvPicPr>
          <p:cNvPr id="75778" name="Picture 2"/>
          <p:cNvPicPr>
            <a:picLocks noChangeAspect="1" noChangeArrowheads="1"/>
          </p:cNvPicPr>
          <p:nvPr/>
        </p:nvPicPr>
        <p:blipFill>
          <a:blip r:embed="rId2" cstate="print"/>
          <a:srcRect l="13002" t="27188" r="29722" b="15719"/>
          <a:stretch>
            <a:fillRect/>
          </a:stretch>
        </p:blipFill>
        <p:spPr bwMode="auto">
          <a:xfrm>
            <a:off x="395536" y="2204863"/>
            <a:ext cx="8064896" cy="45197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67544" y="548680"/>
            <a:ext cx="8229600" cy="1143000"/>
          </a:xfrm>
        </p:spPr>
        <p:txBody>
          <a:bodyPr/>
          <a:lstStyle/>
          <a:p>
            <a:r>
              <a:rPr lang="lv-LV" sz="3800" b="1" dirty="0" smtClean="0">
                <a:latin typeface="Times New Roman" pitchFamily="18" charset="0"/>
                <a:cs typeface="Times New Roman" pitchFamily="18" charset="0"/>
              </a:rPr>
              <a:t>Viesību galds - Manā dzīvē nozīmīgi cilvēki – </a:t>
            </a:r>
          </a:p>
        </p:txBody>
      </p:sp>
      <p:sp>
        <p:nvSpPr>
          <p:cNvPr id="5124" name="Rectangle 3"/>
          <p:cNvSpPr>
            <a:spLocks noGrp="1" noChangeArrowheads="1"/>
          </p:cNvSpPr>
          <p:nvPr>
            <p:ph idx="1"/>
          </p:nvPr>
        </p:nvSpPr>
        <p:spPr/>
        <p:txBody>
          <a:bodyPr/>
          <a:lstStyle/>
          <a:p>
            <a:r>
              <a:rPr lang="lv-LV" sz="2400" b="1" dirty="0" smtClean="0">
                <a:latin typeface="Arial" charset="0"/>
              </a:rPr>
              <a:t>Cilvēks</a:t>
            </a:r>
          </a:p>
          <a:p>
            <a:endParaRPr lang="lv-LV" sz="3600" dirty="0" smtClean="0"/>
          </a:p>
          <a:p>
            <a:endParaRPr lang="lv-LV" sz="3600" dirty="0" smtClean="0"/>
          </a:p>
          <a:p>
            <a:endParaRPr lang="lv-LV" sz="3600" dirty="0" smtClean="0"/>
          </a:p>
        </p:txBody>
      </p:sp>
      <p:sp>
        <p:nvSpPr>
          <p:cNvPr id="10" name="Footer Placeholder 4"/>
          <p:cNvSpPr>
            <a:spLocks noGrp="1"/>
          </p:cNvSpPr>
          <p:nvPr>
            <p:ph type="ftr" sz="quarter" idx="11"/>
          </p:nvPr>
        </p:nvSpPr>
        <p:spPr>
          <a:xfrm>
            <a:off x="3131840" y="6492875"/>
            <a:ext cx="2895600" cy="365125"/>
          </a:xfrm>
        </p:spPr>
        <p:txBody>
          <a:bodyPr/>
          <a:lstStyle/>
          <a:p>
            <a:pPr>
              <a:defRPr/>
            </a:pPr>
            <a:r>
              <a:rPr lang="lv-LV" dirty="0" err="1"/>
              <a:t>indra.odina@lu.lv;ligita.grigule@lu.lv</a:t>
            </a:r>
            <a:endParaRPr lang="lv-LV" dirty="0"/>
          </a:p>
        </p:txBody>
      </p:sp>
      <p:sp>
        <p:nvSpPr>
          <p:cNvPr id="5125" name="Oval 4"/>
          <p:cNvSpPr>
            <a:spLocks noChangeArrowheads="1"/>
          </p:cNvSpPr>
          <p:nvPr/>
        </p:nvSpPr>
        <p:spPr bwMode="auto">
          <a:xfrm>
            <a:off x="971550" y="1916113"/>
            <a:ext cx="6767513" cy="3673475"/>
          </a:xfrm>
          <a:prstGeom prst="ellipse">
            <a:avLst/>
          </a:prstGeom>
          <a:solidFill>
            <a:schemeClr val="accent1"/>
          </a:solidFill>
          <a:ln w="9525">
            <a:solidFill>
              <a:schemeClr val="tx1"/>
            </a:solidFill>
            <a:round/>
            <a:headEnd/>
            <a:tailEnd/>
          </a:ln>
        </p:spPr>
        <p:txBody>
          <a:bodyPr wrap="none" anchor="ctr"/>
          <a:lstStyle/>
          <a:p>
            <a:pPr algn="ctr"/>
            <a:r>
              <a:rPr lang="lv-LV" sz="3200" b="1" dirty="0">
                <a:latin typeface="Times New Roman" pitchFamily="18" charset="0"/>
                <a:cs typeface="Times New Roman" pitchFamily="18" charset="0"/>
              </a:rPr>
              <a:t>Es un kāpēc </a:t>
            </a:r>
          </a:p>
          <a:p>
            <a:pPr algn="ctr"/>
            <a:r>
              <a:rPr lang="lv-LV" sz="3200" b="1" dirty="0">
                <a:latin typeface="Times New Roman" pitchFamily="18" charset="0"/>
                <a:cs typeface="Times New Roman" pitchFamily="18" charset="0"/>
              </a:rPr>
              <a:t>viņš/ viņa man ir nozīmīgs/a</a:t>
            </a:r>
          </a:p>
        </p:txBody>
      </p:sp>
      <p:sp>
        <p:nvSpPr>
          <p:cNvPr id="5126" name="Rectangle 6"/>
          <p:cNvSpPr>
            <a:spLocks noChangeArrowheads="1"/>
          </p:cNvSpPr>
          <p:nvPr/>
        </p:nvSpPr>
        <p:spPr bwMode="auto">
          <a:xfrm>
            <a:off x="5867400" y="1555750"/>
            <a:ext cx="1431925" cy="457200"/>
          </a:xfrm>
          <a:prstGeom prst="rect">
            <a:avLst/>
          </a:prstGeom>
          <a:noFill/>
          <a:ln w="9525">
            <a:noFill/>
            <a:miter lim="800000"/>
            <a:headEnd/>
            <a:tailEnd/>
          </a:ln>
        </p:spPr>
        <p:txBody>
          <a:bodyPr wrap="none">
            <a:spAutoFit/>
          </a:bodyPr>
          <a:lstStyle/>
          <a:p>
            <a:pPr>
              <a:spcBef>
                <a:spcPct val="20000"/>
              </a:spcBef>
              <a:buClr>
                <a:schemeClr val="hlink"/>
              </a:buClr>
              <a:buSzPct val="80000"/>
              <a:buFont typeface="Wingdings" pitchFamily="2" charset="2"/>
              <a:buChar char="l"/>
            </a:pPr>
            <a:r>
              <a:rPr lang="lv-LV" sz="2400" b="1"/>
              <a:t>Cilvēks</a:t>
            </a:r>
          </a:p>
        </p:txBody>
      </p:sp>
      <p:sp>
        <p:nvSpPr>
          <p:cNvPr id="5127" name="Rectangle 7"/>
          <p:cNvSpPr>
            <a:spLocks noChangeArrowheads="1"/>
          </p:cNvSpPr>
          <p:nvPr/>
        </p:nvSpPr>
        <p:spPr bwMode="auto">
          <a:xfrm>
            <a:off x="7235825" y="2060575"/>
            <a:ext cx="1431925" cy="457200"/>
          </a:xfrm>
          <a:prstGeom prst="rect">
            <a:avLst/>
          </a:prstGeom>
          <a:noFill/>
          <a:ln w="9525">
            <a:noFill/>
            <a:miter lim="800000"/>
            <a:headEnd/>
            <a:tailEnd/>
          </a:ln>
        </p:spPr>
        <p:txBody>
          <a:bodyPr wrap="none">
            <a:spAutoFit/>
          </a:bodyPr>
          <a:lstStyle/>
          <a:p>
            <a:pPr>
              <a:spcBef>
                <a:spcPct val="20000"/>
              </a:spcBef>
              <a:buClr>
                <a:schemeClr val="hlink"/>
              </a:buClr>
              <a:buSzPct val="80000"/>
              <a:buFont typeface="Wingdings" pitchFamily="2" charset="2"/>
              <a:buChar char="l"/>
            </a:pPr>
            <a:r>
              <a:rPr lang="lv-LV" sz="2400" b="1"/>
              <a:t>Cilvēks</a:t>
            </a:r>
          </a:p>
        </p:txBody>
      </p:sp>
      <p:sp>
        <p:nvSpPr>
          <p:cNvPr id="5128" name="Rectangle 9"/>
          <p:cNvSpPr>
            <a:spLocks noChangeArrowheads="1"/>
          </p:cNvSpPr>
          <p:nvPr/>
        </p:nvSpPr>
        <p:spPr bwMode="auto">
          <a:xfrm>
            <a:off x="1116013" y="5300663"/>
            <a:ext cx="1252537" cy="457200"/>
          </a:xfrm>
          <a:prstGeom prst="rect">
            <a:avLst/>
          </a:prstGeom>
          <a:noFill/>
          <a:ln w="9525">
            <a:noFill/>
            <a:miter lim="800000"/>
            <a:headEnd/>
            <a:tailEnd/>
          </a:ln>
        </p:spPr>
        <p:txBody>
          <a:bodyPr wrap="none">
            <a:spAutoFit/>
          </a:bodyPr>
          <a:lstStyle/>
          <a:p>
            <a:r>
              <a:rPr lang="lv-LV" sz="2400" b="1" dirty="0"/>
              <a:t>Cilvēks</a:t>
            </a:r>
          </a:p>
        </p:txBody>
      </p:sp>
      <p:sp>
        <p:nvSpPr>
          <p:cNvPr id="5129" name="Rectangle 10"/>
          <p:cNvSpPr>
            <a:spLocks noChangeArrowheads="1"/>
          </p:cNvSpPr>
          <p:nvPr/>
        </p:nvSpPr>
        <p:spPr bwMode="auto">
          <a:xfrm>
            <a:off x="6948488" y="5372100"/>
            <a:ext cx="1252537" cy="457200"/>
          </a:xfrm>
          <a:prstGeom prst="rect">
            <a:avLst/>
          </a:prstGeom>
          <a:noFill/>
          <a:ln w="9525">
            <a:noFill/>
            <a:miter lim="800000"/>
            <a:headEnd/>
            <a:tailEnd/>
          </a:ln>
        </p:spPr>
        <p:txBody>
          <a:bodyPr wrap="none">
            <a:spAutoFit/>
          </a:bodyPr>
          <a:lstStyle/>
          <a:p>
            <a:r>
              <a:rPr lang="lv-LV" sz="2400" b="1"/>
              <a:t>Cilvēks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143000"/>
          </a:xfrm>
        </p:spPr>
        <p:txBody>
          <a:bodyPr/>
          <a:lstStyle/>
          <a:p>
            <a:r>
              <a:rPr lang="lv-LV" dirty="0" smtClean="0"/>
              <a:t/>
            </a:r>
            <a:br>
              <a:rPr lang="lv-LV" dirty="0" smtClean="0"/>
            </a:br>
            <a:r>
              <a:rPr lang="lv-LV" b="1" dirty="0" err="1" smtClean="0"/>
              <a:t>Mentordarbībai</a:t>
            </a:r>
            <a:r>
              <a:rPr lang="lv-LV" b="1" dirty="0" smtClean="0"/>
              <a:t> </a:t>
            </a:r>
            <a:r>
              <a:rPr lang="lv-LV" b="1" dirty="0" smtClean="0"/>
              <a:t>līdzīgi zināšanu pārneses procesi </a:t>
            </a:r>
            <a:endParaRPr lang="lv-LV" dirty="0"/>
          </a:p>
        </p:txBody>
      </p:sp>
      <p:grpSp>
        <p:nvGrpSpPr>
          <p:cNvPr id="6" name="Group 5"/>
          <p:cNvGrpSpPr/>
          <p:nvPr/>
        </p:nvGrpSpPr>
        <p:grpSpPr>
          <a:xfrm>
            <a:off x="395536" y="2204863"/>
            <a:ext cx="8064896" cy="4542153"/>
            <a:chOff x="395536" y="2204863"/>
            <a:chExt cx="8064896" cy="4542153"/>
          </a:xfrm>
        </p:grpSpPr>
        <p:pic>
          <p:nvPicPr>
            <p:cNvPr id="75778" name="Picture 2"/>
            <p:cNvPicPr>
              <a:picLocks noChangeAspect="1" noChangeArrowheads="1"/>
            </p:cNvPicPr>
            <p:nvPr/>
          </p:nvPicPr>
          <p:blipFill>
            <a:blip r:embed="rId2" cstate="print"/>
            <a:srcRect l="13002" t="27188" r="29722" b="15719"/>
            <a:stretch>
              <a:fillRect/>
            </a:stretch>
          </p:blipFill>
          <p:spPr bwMode="auto">
            <a:xfrm>
              <a:off x="395536" y="2204863"/>
              <a:ext cx="8064896" cy="4519767"/>
            </a:xfrm>
            <a:prstGeom prst="rect">
              <a:avLst/>
            </a:prstGeom>
            <a:noFill/>
            <a:ln w="9525">
              <a:noFill/>
              <a:miter lim="800000"/>
              <a:headEnd/>
              <a:tailEnd/>
            </a:ln>
          </p:spPr>
        </p:pic>
        <p:pic>
          <p:nvPicPr>
            <p:cNvPr id="76803" name="Picture 3"/>
            <p:cNvPicPr>
              <a:picLocks noChangeAspect="1" noChangeArrowheads="1"/>
            </p:cNvPicPr>
            <p:nvPr/>
          </p:nvPicPr>
          <p:blipFill>
            <a:blip r:embed="rId3" cstate="print"/>
            <a:srcRect l="12920" t="24407" r="30630" b="24406"/>
            <a:stretch>
              <a:fillRect/>
            </a:stretch>
          </p:blipFill>
          <p:spPr bwMode="auto">
            <a:xfrm>
              <a:off x="395536" y="2708920"/>
              <a:ext cx="7920880" cy="403809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67544" y="620688"/>
            <a:ext cx="8229600" cy="1143000"/>
          </a:xfrm>
        </p:spPr>
        <p:txBody>
          <a:bodyPr/>
          <a:lstStyle/>
          <a:p>
            <a:r>
              <a:rPr lang="lv-LV" b="1" dirty="0" smtClean="0">
                <a:latin typeface="+mn-lt"/>
              </a:rPr>
              <a:t>Ko meklē mentorā?</a:t>
            </a:r>
          </a:p>
        </p:txBody>
      </p:sp>
      <p:sp>
        <p:nvSpPr>
          <p:cNvPr id="10244" name="Rectangle 3"/>
          <p:cNvSpPr>
            <a:spLocks noGrp="1" noChangeArrowheads="1"/>
          </p:cNvSpPr>
          <p:nvPr>
            <p:ph idx="1"/>
          </p:nvPr>
        </p:nvSpPr>
        <p:spPr/>
        <p:txBody>
          <a:bodyPr/>
          <a:lstStyle/>
          <a:p>
            <a:pPr>
              <a:lnSpc>
                <a:spcPct val="90000"/>
              </a:lnSpc>
            </a:pPr>
            <a:r>
              <a:rPr lang="lv-LV" dirty="0" smtClean="0">
                <a:latin typeface="+mj-lt"/>
              </a:rPr>
              <a:t>Cieņa</a:t>
            </a:r>
          </a:p>
          <a:p>
            <a:pPr>
              <a:lnSpc>
                <a:spcPct val="90000"/>
              </a:lnSpc>
            </a:pPr>
            <a:r>
              <a:rPr lang="lv-LV" dirty="0" smtClean="0">
                <a:latin typeface="+mj-lt"/>
              </a:rPr>
              <a:t>Uzticamība</a:t>
            </a:r>
          </a:p>
          <a:p>
            <a:pPr>
              <a:lnSpc>
                <a:spcPct val="90000"/>
              </a:lnSpc>
            </a:pPr>
            <a:r>
              <a:rPr lang="lv-LV" dirty="0" smtClean="0">
                <a:latin typeface="+mj-lt"/>
              </a:rPr>
              <a:t>Pacietība</a:t>
            </a:r>
          </a:p>
          <a:p>
            <a:pPr>
              <a:lnSpc>
                <a:spcPct val="90000"/>
              </a:lnSpc>
            </a:pPr>
            <a:r>
              <a:rPr lang="lv-LV" dirty="0" smtClean="0">
                <a:latin typeface="+mj-lt"/>
              </a:rPr>
              <a:t>Pieredze</a:t>
            </a:r>
          </a:p>
          <a:p>
            <a:pPr>
              <a:lnSpc>
                <a:spcPct val="90000"/>
              </a:lnSpc>
            </a:pPr>
            <a:r>
              <a:rPr lang="lv-LV" dirty="0" smtClean="0">
                <a:latin typeface="+mj-lt"/>
              </a:rPr>
              <a:t>Atbalsts un uzmundrinājums</a:t>
            </a:r>
          </a:p>
          <a:p>
            <a:pPr>
              <a:lnSpc>
                <a:spcPct val="90000"/>
              </a:lnSpc>
            </a:pPr>
            <a:r>
              <a:rPr lang="lv-LV" dirty="0" smtClean="0">
                <a:latin typeface="+mj-lt"/>
              </a:rPr>
              <a:t>Interese un vēlme palīdzēt</a:t>
            </a:r>
          </a:p>
          <a:p>
            <a:pPr>
              <a:lnSpc>
                <a:spcPct val="90000"/>
              </a:lnSpc>
            </a:pPr>
            <a:r>
              <a:rPr lang="lv-LV" dirty="0" smtClean="0">
                <a:latin typeface="+mj-lt"/>
              </a:rPr>
              <a:t>Pārliecība par sevi</a:t>
            </a:r>
          </a:p>
          <a:p>
            <a:pPr>
              <a:lnSpc>
                <a:spcPct val="90000"/>
              </a:lnSpc>
            </a:pPr>
            <a:r>
              <a:rPr lang="lv-LV" dirty="0" smtClean="0">
                <a:latin typeface="+mj-lt"/>
              </a:rPr>
              <a:t>Misijas apziņa</a:t>
            </a:r>
          </a:p>
          <a:p>
            <a:pPr>
              <a:lnSpc>
                <a:spcPct val="90000"/>
              </a:lnSpc>
            </a:pPr>
            <a:endParaRPr lang="ru-RU" dirty="0" smtClean="0"/>
          </a:p>
        </p:txBody>
      </p:sp>
      <p:sp>
        <p:nvSpPr>
          <p:cNvPr id="5" name="Footer Placeholder 4"/>
          <p:cNvSpPr>
            <a:spLocks noGrp="1"/>
          </p:cNvSpPr>
          <p:nvPr>
            <p:ph type="ftr" sz="quarter" idx="11"/>
          </p:nvPr>
        </p:nvSpPr>
        <p:spPr/>
        <p:txBody>
          <a:bodyPr/>
          <a:lstStyle/>
          <a:p>
            <a:pPr>
              <a:defRPr/>
            </a:pPr>
            <a:r>
              <a:rPr lang="lv-LV"/>
              <a:t>indra.odina@lu.lv;ligita.grigule@lu.lv</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pPr>
              <a:defRPr/>
            </a:pPr>
            <a:r>
              <a:rPr lang="lv-LV"/>
              <a:t>indra.odina@lu.lv;ligita.grigule@lu.lv</a:t>
            </a:r>
          </a:p>
        </p:txBody>
      </p:sp>
      <p:sp>
        <p:nvSpPr>
          <p:cNvPr id="11268" name="Rectangle 2"/>
          <p:cNvSpPr>
            <a:spLocks noGrp="1" noChangeArrowheads="1"/>
          </p:cNvSpPr>
          <p:nvPr>
            <p:ph type="title" idx="4294967295"/>
          </p:nvPr>
        </p:nvSpPr>
        <p:spPr>
          <a:xfrm>
            <a:off x="0" y="620688"/>
            <a:ext cx="8229600" cy="1143000"/>
          </a:xfrm>
        </p:spPr>
        <p:txBody>
          <a:bodyPr/>
          <a:lstStyle/>
          <a:p>
            <a:r>
              <a:rPr lang="lv-LV" b="1" dirty="0" smtClean="0">
                <a:latin typeface="+mn-lt"/>
              </a:rPr>
              <a:t>Apspriediet grupās</a:t>
            </a:r>
          </a:p>
        </p:txBody>
      </p:sp>
      <p:sp>
        <p:nvSpPr>
          <p:cNvPr id="11269" name="Rectangle 3"/>
          <p:cNvSpPr>
            <a:spLocks noGrp="1" noChangeArrowheads="1"/>
          </p:cNvSpPr>
          <p:nvPr>
            <p:ph type="body" idx="4294967295"/>
          </p:nvPr>
        </p:nvSpPr>
        <p:spPr>
          <a:xfrm>
            <a:off x="323528" y="1988841"/>
            <a:ext cx="8229600" cy="4032448"/>
          </a:xfrm>
        </p:spPr>
        <p:txBody>
          <a:bodyPr/>
          <a:lstStyle/>
          <a:p>
            <a:r>
              <a:rPr lang="lv-LV" dirty="0" smtClean="0"/>
              <a:t>Kā notiek mentora izvēle?</a:t>
            </a:r>
          </a:p>
          <a:p>
            <a:r>
              <a:rPr lang="lv-LV" dirty="0" smtClean="0"/>
              <a:t>Vai katrs var būt mentors?</a:t>
            </a:r>
          </a:p>
          <a:p>
            <a:r>
              <a:rPr lang="lv-LV" dirty="0" smtClean="0"/>
              <a:t>Cik jauns var būt mentors?</a:t>
            </a:r>
          </a:p>
          <a:p>
            <a:r>
              <a:rPr lang="lv-LV" dirty="0" smtClean="0"/>
              <a:t>Vai par mentoru “piedzimst”?</a:t>
            </a:r>
          </a:p>
          <a:p>
            <a:r>
              <a:rPr lang="lv-LV" dirty="0" smtClean="0"/>
              <a:t>Vai mentora prasmes ir jāmācās? </a:t>
            </a:r>
          </a:p>
          <a:p>
            <a:r>
              <a:rPr lang="lv-LV" dirty="0" smtClean="0"/>
              <a:t>Kas ir svarīgāks mentora zināšanas, prasmes, attieksme?</a:t>
            </a:r>
          </a:p>
          <a:p>
            <a:endParaRPr lang="lv-LV" dirty="0" smtClean="0">
              <a:latin typeface="VAGRounded TL" pitchFamily="34" charset="0"/>
            </a:endParaRPr>
          </a:p>
          <a:p>
            <a:pPr>
              <a:buFont typeface="Arial" charset="0"/>
              <a:buNone/>
            </a:pPr>
            <a:endParaRPr lang="lv-LV" dirty="0" smtClean="0">
              <a:latin typeface="VAGRounded TL" pitchFamily="34"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1720" y="2924944"/>
            <a:ext cx="6768752" cy="923330"/>
          </a:xfrm>
          <a:prstGeom prst="rect">
            <a:avLst/>
          </a:prstGeom>
        </p:spPr>
        <p:txBody>
          <a:bodyPr wrap="square">
            <a:spAutoFit/>
          </a:bodyPr>
          <a:lstStyle/>
          <a:p>
            <a:pPr lvl="0"/>
            <a:r>
              <a:rPr lang="lv-LV" sz="5400" b="1" dirty="0" smtClean="0">
                <a:solidFill>
                  <a:prstClr val="black"/>
                </a:solidFill>
                <a:latin typeface="+mn-lt"/>
              </a:rPr>
              <a:t>Mentora lomas</a:t>
            </a:r>
            <a:endParaRPr lang="lv-LV" sz="5400" b="1" dirty="0">
              <a:solidFill>
                <a:prstClr val="black"/>
              </a:solidFill>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oter Placeholder 4"/>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r>
              <a:rPr lang="lv-LV" smtClean="0"/>
              <a:t>Valmiera 18. augusts, 2011</a:t>
            </a:r>
          </a:p>
        </p:txBody>
      </p:sp>
      <p:sp>
        <p:nvSpPr>
          <p:cNvPr id="19460" name="Rectangle 3"/>
          <p:cNvSpPr>
            <a:spLocks noGrp="1" noChangeArrowheads="1"/>
          </p:cNvSpPr>
          <p:nvPr>
            <p:ph sz="quarter" idx="1"/>
          </p:nvPr>
        </p:nvSpPr>
        <p:spPr/>
        <p:txBody>
          <a:bodyPr/>
          <a:lstStyle/>
          <a:p>
            <a:pPr eaLnBrk="1" hangingPunct="1"/>
            <a:r>
              <a:rPr lang="lv-LV" sz="4400" smtClean="0">
                <a:latin typeface="Calibri" pitchFamily="34" charset="0"/>
              </a:rPr>
              <a:t>Iedomājieties situāciju, kad esat bijis mentors! </a:t>
            </a:r>
          </a:p>
          <a:p>
            <a:pPr eaLnBrk="1" hangingPunct="1"/>
            <a:r>
              <a:rPr lang="lv-LV" sz="4400" smtClean="0">
                <a:latin typeface="Calibri" pitchFamily="34" charset="0"/>
              </a:rPr>
              <a:t>Pastāstiet grupās!</a:t>
            </a:r>
          </a:p>
          <a:p>
            <a:pPr eaLnBrk="1" hangingPunct="1"/>
            <a:r>
              <a:rPr lang="lv-LV" sz="4400" smtClean="0">
                <a:latin typeface="Calibri" pitchFamily="34" charset="0"/>
              </a:rPr>
              <a:t>Kādas mentora lomas jūs varat saskatīt?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Effect transition="in" filter="blinds(horizontal)">
                                      <p:cBhvr>
                                        <p:cTn id="7" dur="500"/>
                                        <p:tgtEl>
                                          <p:spTgt spid="1946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blinds(horizontal)">
                                      <p:cBhvr>
                                        <p:cTn id="10" dur="500"/>
                                        <p:tgtEl>
                                          <p:spTgt spid="19460">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9460">
                                            <p:txEl>
                                              <p:pRg st="2" end="2"/>
                                            </p:txEl>
                                          </p:spTgt>
                                        </p:tgtEl>
                                        <p:attrNameLst>
                                          <p:attrName>style.visibility</p:attrName>
                                        </p:attrNameLst>
                                      </p:cBhvr>
                                      <p:to>
                                        <p:strVal val="visible"/>
                                      </p:to>
                                    </p:set>
                                    <p:animEffect transition="in" filter="blinds(horizontal)">
                                      <p:cBhvr>
                                        <p:cTn id="13" dur="500"/>
                                        <p:tgtEl>
                                          <p:spTgt spid="194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pPr>
              <a:defRPr/>
            </a:pPr>
            <a:r>
              <a:rPr lang="lv-LV"/>
              <a:t>indra.odina@lu.lv;ligita.grigule@lu.lv</a:t>
            </a:r>
          </a:p>
        </p:txBody>
      </p:sp>
      <p:sp>
        <p:nvSpPr>
          <p:cNvPr id="11268" name="Rectangle 2"/>
          <p:cNvSpPr>
            <a:spLocks noGrp="1" noChangeArrowheads="1"/>
          </p:cNvSpPr>
          <p:nvPr>
            <p:ph type="title" idx="4294967295"/>
          </p:nvPr>
        </p:nvSpPr>
        <p:spPr>
          <a:xfrm>
            <a:off x="0" y="620688"/>
            <a:ext cx="8229600" cy="1143000"/>
          </a:xfrm>
        </p:spPr>
        <p:txBody>
          <a:bodyPr/>
          <a:lstStyle/>
          <a:p>
            <a:r>
              <a:rPr lang="lv-LV" b="1" dirty="0" smtClean="0">
                <a:latin typeface="+mn-lt"/>
              </a:rPr>
              <a:t>Mentora lomas (1)</a:t>
            </a:r>
          </a:p>
        </p:txBody>
      </p:sp>
      <p:sp>
        <p:nvSpPr>
          <p:cNvPr id="11269" name="Rectangle 3"/>
          <p:cNvSpPr>
            <a:spLocks noGrp="1" noChangeArrowheads="1"/>
          </p:cNvSpPr>
          <p:nvPr>
            <p:ph type="body" idx="4294967295"/>
          </p:nvPr>
        </p:nvSpPr>
        <p:spPr>
          <a:xfrm>
            <a:off x="323528" y="1988841"/>
            <a:ext cx="8229600" cy="4032448"/>
          </a:xfrm>
        </p:spPr>
        <p:txBody>
          <a:bodyPr/>
          <a:lstStyle/>
          <a:p>
            <a:r>
              <a:rPr lang="pt-BR" dirty="0" smtClean="0"/>
              <a:t>Modelis - lai iedvesmotu, lai demonstrētu</a:t>
            </a:r>
            <a:endParaRPr lang="lv-LV" dirty="0" smtClean="0"/>
          </a:p>
          <a:p>
            <a:r>
              <a:rPr lang="pt-BR" dirty="0" smtClean="0"/>
              <a:t>Iepazīstinātājs - lai parādītu studentam, ko un kā vajag darīt, lai palīdzētu iejusties profesijā un skolas kultūrā</a:t>
            </a:r>
            <a:endParaRPr lang="lv-LV" dirty="0" smtClean="0"/>
          </a:p>
          <a:p>
            <a:r>
              <a:rPr lang="pt-BR" dirty="0" smtClean="0"/>
              <a:t>Sponsors - lai “atvērtu skolas durvis”, lai iepazīstinātu studentu ar “vajadzīgiem cilvēkiem”, lai izmantotu savu ietekmi, lai lietas notiktu studentu labā</a:t>
            </a:r>
            <a:endParaRPr lang="lv-LV" dirty="0" smtClean="0"/>
          </a:p>
          <a:p>
            <a:endParaRPr lang="lv-LV" dirty="0" smtClean="0">
              <a:latin typeface="VAGRounded TL" pitchFamily="34" charset="0"/>
            </a:endParaRPr>
          </a:p>
          <a:p>
            <a:pPr>
              <a:buFont typeface="Arial" charset="0"/>
              <a:buNone/>
            </a:pPr>
            <a:endParaRPr lang="lv-LV" dirty="0" smtClean="0">
              <a:latin typeface="VAGRounded TL" pitchFamily="34"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pPr>
              <a:defRPr/>
            </a:pPr>
            <a:r>
              <a:rPr lang="lv-LV"/>
              <a:t>indra.odina@lu.lv;ligita.grigule@lu.lv</a:t>
            </a:r>
          </a:p>
        </p:txBody>
      </p:sp>
      <p:sp>
        <p:nvSpPr>
          <p:cNvPr id="11268" name="Rectangle 2"/>
          <p:cNvSpPr>
            <a:spLocks noGrp="1" noChangeArrowheads="1"/>
          </p:cNvSpPr>
          <p:nvPr>
            <p:ph type="title" idx="4294967295"/>
          </p:nvPr>
        </p:nvSpPr>
        <p:spPr>
          <a:xfrm>
            <a:off x="323528" y="764704"/>
            <a:ext cx="8229600" cy="1143000"/>
          </a:xfrm>
        </p:spPr>
        <p:txBody>
          <a:bodyPr/>
          <a:lstStyle/>
          <a:p>
            <a:r>
              <a:rPr lang="lv-LV" b="1" dirty="0" smtClean="0">
                <a:latin typeface="+mn-lt"/>
              </a:rPr>
              <a:t>Mentora lomas (2)</a:t>
            </a:r>
          </a:p>
        </p:txBody>
      </p:sp>
      <p:sp>
        <p:nvSpPr>
          <p:cNvPr id="11269" name="Rectangle 3"/>
          <p:cNvSpPr>
            <a:spLocks noGrp="1" noChangeArrowheads="1"/>
          </p:cNvSpPr>
          <p:nvPr>
            <p:ph type="body" idx="4294967295"/>
          </p:nvPr>
        </p:nvSpPr>
        <p:spPr>
          <a:xfrm>
            <a:off x="323528" y="1988841"/>
            <a:ext cx="8229600" cy="4032448"/>
          </a:xfrm>
        </p:spPr>
        <p:txBody>
          <a:bodyPr/>
          <a:lstStyle/>
          <a:p>
            <a:r>
              <a:rPr lang="pt-BR" dirty="0" smtClean="0"/>
              <a:t>Atbalstītājs - lai būtu blakus, lai piedāvātu drošu vidi, kur students varētu tikt vaļā no savām emocijām, lai nomierinātu</a:t>
            </a:r>
            <a:endParaRPr lang="lv-LV" dirty="0" smtClean="0"/>
          </a:p>
          <a:p>
            <a:r>
              <a:rPr lang="pt-BR" dirty="0" smtClean="0"/>
              <a:t>Izglītotājs - Lai palīdzētu studentam formulēt savas idejas. lai apzināti radītu iespējas studentam sasniegt savus profesionālos mērķus</a:t>
            </a:r>
            <a:endParaRPr lang="lv-LV" dirty="0" smtClean="0"/>
          </a:p>
          <a:p>
            <a:endParaRPr lang="lv-LV" dirty="0" smtClean="0">
              <a:latin typeface="VAGRounded TL" pitchFamily="34" charset="0"/>
            </a:endParaRPr>
          </a:p>
          <a:p>
            <a:pPr>
              <a:buFont typeface="Arial" charset="0"/>
              <a:buNone/>
            </a:pPr>
            <a:endParaRPr lang="lv-LV" dirty="0" smtClean="0">
              <a:latin typeface="VAGRounded TL" pitchFamily="34"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2924944"/>
            <a:ext cx="8136904" cy="1754326"/>
          </a:xfrm>
          <a:prstGeom prst="rect">
            <a:avLst/>
          </a:prstGeom>
        </p:spPr>
        <p:txBody>
          <a:bodyPr wrap="square">
            <a:spAutoFit/>
          </a:bodyPr>
          <a:lstStyle/>
          <a:p>
            <a:pPr lvl="0"/>
            <a:r>
              <a:rPr lang="lv-LV" sz="5400" b="1" dirty="0" smtClean="0">
                <a:solidFill>
                  <a:prstClr val="black"/>
                </a:solidFill>
                <a:latin typeface="+mn-lt"/>
              </a:rPr>
              <a:t>Vai es varu būt par mentoru?</a:t>
            </a:r>
            <a:endParaRPr lang="lv-LV" sz="5400" b="1" dirty="0">
              <a:solidFill>
                <a:prstClr val="black"/>
              </a:solidFill>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997838"/>
            <a:ext cx="8208912" cy="3970318"/>
          </a:xfrm>
          <a:prstGeom prst="rect">
            <a:avLst/>
          </a:prstGeom>
        </p:spPr>
        <p:txBody>
          <a:bodyPr wrap="square">
            <a:spAutoFit/>
          </a:bodyPr>
          <a:lstStyle/>
          <a:p>
            <a:r>
              <a:rPr lang="lv-LV" sz="2800" dirty="0" smtClean="0">
                <a:latin typeface="+mn-lt"/>
              </a:rPr>
              <a:t>1. Vai tev ir profesionāla pieredze un prasmes, ar kurām dalīties?</a:t>
            </a:r>
          </a:p>
          <a:p>
            <a:r>
              <a:rPr lang="lv-LV" sz="2800" dirty="0" smtClean="0">
                <a:latin typeface="+mn-lt"/>
              </a:rPr>
              <a:t>2. Vai tev ir labi attīstītas sadarbības  prasmes?</a:t>
            </a:r>
          </a:p>
          <a:p>
            <a:r>
              <a:rPr lang="lv-LV" sz="2800" dirty="0" smtClean="0">
                <a:latin typeface="+mn-lt"/>
              </a:rPr>
              <a:t>3. Vai ir labas komunikācijas prasmes saskarsmē ar jauniem cilvēkiem?</a:t>
            </a:r>
          </a:p>
          <a:p>
            <a:r>
              <a:rPr lang="lv-LV" sz="2800" dirty="0" smtClean="0">
                <a:latin typeface="+mn-lt"/>
              </a:rPr>
              <a:t>4. Vai esi atvērts, vai ir pozitīva attieksme un vai esi ieinteresēts palīdzēt citiem?</a:t>
            </a:r>
          </a:p>
          <a:p>
            <a:r>
              <a:rPr lang="lv-LV" sz="2800" dirty="0" smtClean="0">
                <a:latin typeface="+mn-lt"/>
              </a:rPr>
              <a:t>5. Vai tev ir laiks un pacietība, lai palīdzētu pieredzes pārņēmējiem?</a:t>
            </a:r>
            <a:endParaRPr lang="lv-LV" sz="2800" dirty="0">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467544" y="692696"/>
            <a:ext cx="8229600" cy="1143000"/>
          </a:xfrm>
        </p:spPr>
        <p:txBody>
          <a:bodyPr/>
          <a:lstStyle/>
          <a:p>
            <a:pPr eaLnBrk="1" hangingPunct="1"/>
            <a:r>
              <a:rPr lang="lv-LV" b="1" dirty="0" smtClean="0"/>
              <a:t>Šķēršļu josla</a:t>
            </a:r>
          </a:p>
        </p:txBody>
      </p:sp>
      <p:sp>
        <p:nvSpPr>
          <p:cNvPr id="24579" name="Footer Placeholder 2"/>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r>
              <a:rPr lang="lv-LV" smtClean="0"/>
              <a:t>Valmiera 18. augusts, 2011</a:t>
            </a:r>
          </a:p>
        </p:txBody>
      </p:sp>
      <p:sp>
        <p:nvSpPr>
          <p:cNvPr id="24580" name="Content Placeholder 3"/>
          <p:cNvSpPr>
            <a:spLocks noGrp="1"/>
          </p:cNvSpPr>
          <p:nvPr>
            <p:ph sz="quarter" idx="1"/>
          </p:nvPr>
        </p:nvSpPr>
        <p:spPr/>
        <p:txBody>
          <a:bodyPr/>
          <a:lstStyle/>
          <a:p>
            <a:pPr eaLnBrk="1" hangingPunct="1">
              <a:buFont typeface="Wingdings" pitchFamily="2" charset="2"/>
              <a:buNone/>
            </a:pPr>
            <a:r>
              <a:rPr lang="lv-LV" sz="4000" dirty="0" smtClean="0"/>
              <a:t>Pāros A un B </a:t>
            </a:r>
          </a:p>
          <a:p>
            <a:pPr eaLnBrk="1" hangingPunct="1"/>
            <a:r>
              <a:rPr lang="lv-LV" dirty="0" smtClean="0"/>
              <a:t>A aizver acis</a:t>
            </a:r>
          </a:p>
          <a:p>
            <a:pPr eaLnBrk="1" hangingPunct="1"/>
            <a:r>
              <a:rPr lang="lv-LV" dirty="0" smtClean="0"/>
              <a:t>B vada cauri šķēršļu joslai</a:t>
            </a:r>
          </a:p>
          <a:p>
            <a:pPr eaLnBrk="1" hangingPunct="1">
              <a:buNone/>
            </a:pPr>
            <a:r>
              <a:rPr lang="lv-LV" dirty="0" smtClean="0"/>
              <a:t>Pēc signāla </a:t>
            </a:r>
          </a:p>
          <a:p>
            <a:pPr eaLnBrk="1" hangingPunct="1"/>
            <a:r>
              <a:rPr lang="lv-LV" dirty="0" smtClean="0"/>
              <a:t>B aizver acis</a:t>
            </a:r>
          </a:p>
          <a:p>
            <a:pPr eaLnBrk="1" hangingPunct="1"/>
            <a:r>
              <a:rPr lang="lv-LV" dirty="0" smtClean="0"/>
              <a:t>A vada cauri šķēršļu joslai</a:t>
            </a:r>
          </a:p>
          <a:p>
            <a:pPr eaLnBrk="1" hangingPunct="1"/>
            <a:endParaRPr lang="lv-LV"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67544" y="620688"/>
            <a:ext cx="8229600" cy="1143000"/>
          </a:xfrm>
        </p:spPr>
        <p:txBody>
          <a:bodyPr/>
          <a:lstStyle/>
          <a:p>
            <a:r>
              <a:rPr lang="lv-LV" sz="4000" b="1" dirty="0" smtClean="0">
                <a:latin typeface="Times New Roman" pitchFamily="18" charset="0"/>
                <a:cs typeface="Times New Roman" pitchFamily="18" charset="0"/>
              </a:rPr>
              <a:t>Pastāstiet grupā</a:t>
            </a:r>
            <a:r>
              <a:rPr lang="lv-LV" sz="4000" b="1" dirty="0" smtClean="0"/>
              <a:t>!</a:t>
            </a:r>
          </a:p>
        </p:txBody>
      </p:sp>
      <p:sp>
        <p:nvSpPr>
          <p:cNvPr id="6148" name="Rectangle 3"/>
          <p:cNvSpPr>
            <a:spLocks noGrp="1" noChangeArrowheads="1"/>
          </p:cNvSpPr>
          <p:nvPr>
            <p:ph idx="1"/>
          </p:nvPr>
        </p:nvSpPr>
        <p:spPr>
          <a:xfrm>
            <a:off x="395536" y="1844824"/>
            <a:ext cx="8568952" cy="3672408"/>
          </a:xfrm>
        </p:spPr>
        <p:txBody>
          <a:bodyPr/>
          <a:lstStyle/>
          <a:p>
            <a:pPr>
              <a:lnSpc>
                <a:spcPct val="150000"/>
              </a:lnSpc>
            </a:pPr>
            <a:r>
              <a:rPr lang="lv-LV" sz="3600" b="1" dirty="0" smtClean="0">
                <a:latin typeface="Times New Roman" pitchFamily="18" charset="0"/>
                <a:cs typeface="Times New Roman" pitchFamily="18" charset="0"/>
              </a:rPr>
              <a:t>Kāpēc viņi ir man nozīmīgi?</a:t>
            </a:r>
          </a:p>
          <a:p>
            <a:pPr>
              <a:lnSpc>
                <a:spcPct val="150000"/>
              </a:lnSpc>
            </a:pPr>
            <a:r>
              <a:rPr lang="lv-LV" sz="3600" b="1" dirty="0" smtClean="0">
                <a:latin typeface="Times New Roman" pitchFamily="18" charset="0"/>
                <a:cs typeface="Times New Roman" pitchFamily="18" charset="0"/>
              </a:rPr>
              <a:t>Kā viņi palīdzēja man vai es viņiem?</a:t>
            </a:r>
          </a:p>
          <a:p>
            <a:pPr>
              <a:lnSpc>
                <a:spcPct val="150000"/>
              </a:lnSpc>
            </a:pPr>
            <a:r>
              <a:rPr lang="lv-LV" sz="3600" b="1" dirty="0" smtClean="0">
                <a:latin typeface="Times New Roman" pitchFamily="18" charset="0"/>
                <a:cs typeface="Times New Roman" pitchFamily="18" charset="0"/>
              </a:rPr>
              <a:t>Kāda loma viņiem ir bijusi manā dzīvē?</a:t>
            </a:r>
          </a:p>
          <a:p>
            <a:pPr>
              <a:lnSpc>
                <a:spcPct val="150000"/>
              </a:lnSpc>
            </a:pPr>
            <a:r>
              <a:rPr lang="lv-LV" sz="3600" b="1" dirty="0" smtClean="0">
                <a:latin typeface="Times New Roman" pitchFamily="18" charset="0"/>
                <a:cs typeface="Times New Roman" pitchFamily="18" charset="0"/>
              </a:rPr>
              <a:t>Kā viņi ir ietekmējuši manu dzīvi?</a:t>
            </a:r>
          </a:p>
        </p:txBody>
      </p:sp>
      <p:sp>
        <p:nvSpPr>
          <p:cNvPr id="5" name="Footer Placeholder 4"/>
          <p:cNvSpPr>
            <a:spLocks noGrp="1"/>
          </p:cNvSpPr>
          <p:nvPr>
            <p:ph type="ftr" sz="quarter" idx="11"/>
          </p:nvPr>
        </p:nvSpPr>
        <p:spPr/>
        <p:txBody>
          <a:bodyPr/>
          <a:lstStyle/>
          <a:p>
            <a:pPr>
              <a:defRPr/>
            </a:pPr>
            <a:r>
              <a:rPr lang="lv-LV"/>
              <a:t>indra.odina@lu.lv;ligita.grigule@lu.lv</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67544" y="980728"/>
            <a:ext cx="8229600" cy="1143000"/>
          </a:xfrm>
        </p:spPr>
        <p:txBody>
          <a:bodyPr/>
          <a:lstStyle/>
          <a:p>
            <a:pPr eaLnBrk="1" hangingPunct="1"/>
            <a:r>
              <a:rPr lang="lv-LV" b="1" dirty="0" err="1" smtClean="0"/>
              <a:t>Šķēršlu</a:t>
            </a:r>
            <a:r>
              <a:rPr lang="lv-LV" b="1" dirty="0" smtClean="0"/>
              <a:t> josla – domu karte</a:t>
            </a:r>
          </a:p>
        </p:txBody>
      </p:sp>
      <p:sp>
        <p:nvSpPr>
          <p:cNvPr id="25603" name="Footer Placeholder 2"/>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r>
              <a:rPr lang="lv-LV" smtClean="0"/>
              <a:t>Valmiera 18. augusts, 2011</a:t>
            </a:r>
          </a:p>
        </p:txBody>
      </p:sp>
      <p:sp>
        <p:nvSpPr>
          <p:cNvPr id="25604" name="Content Placeholder 3"/>
          <p:cNvSpPr>
            <a:spLocks noGrp="1"/>
          </p:cNvSpPr>
          <p:nvPr>
            <p:ph sz="quarter" idx="1"/>
          </p:nvPr>
        </p:nvSpPr>
        <p:spPr>
          <a:xfrm>
            <a:off x="467544" y="2780928"/>
            <a:ext cx="8229600" cy="1584176"/>
          </a:xfrm>
        </p:spPr>
        <p:txBody>
          <a:bodyPr/>
          <a:lstStyle/>
          <a:p>
            <a:pPr eaLnBrk="1" hangingPunct="1"/>
            <a:r>
              <a:rPr lang="lv-LV" dirty="0" smtClean="0"/>
              <a:t>Ko gribējāt sagaidīt no sava vadāmā?</a:t>
            </a:r>
          </a:p>
          <a:p>
            <a:pPr eaLnBrk="1" hangingPunct="1"/>
            <a:r>
              <a:rPr lang="lv-LV" dirty="0" smtClean="0"/>
              <a:t>Ko gribējāt sagaidīt no vadītāja?</a:t>
            </a:r>
            <a:r>
              <a:rPr lang="lv-LV" sz="3600" dirty="0" smtClean="0"/>
              <a:t> </a:t>
            </a:r>
          </a:p>
          <a:p>
            <a:pPr eaLnBrk="1" hangingPunct="1"/>
            <a:endParaRPr lang="lv-LV" sz="3200" dirty="0" smtClean="0">
              <a:latin typeface="VAGRounded TL" pitchFamily="34" charset="0"/>
            </a:endParaRPr>
          </a:p>
          <a:p>
            <a:pPr eaLnBrk="1" hangingPunct="1"/>
            <a:endParaRPr lang="lv-LV"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2924944"/>
            <a:ext cx="8136904" cy="923330"/>
          </a:xfrm>
          <a:prstGeom prst="rect">
            <a:avLst/>
          </a:prstGeom>
        </p:spPr>
        <p:txBody>
          <a:bodyPr wrap="square">
            <a:spAutoFit/>
          </a:bodyPr>
          <a:lstStyle/>
          <a:p>
            <a:pPr lvl="0"/>
            <a:r>
              <a:rPr lang="lv-LV" sz="5400" b="1" dirty="0" smtClean="0">
                <a:solidFill>
                  <a:prstClr val="black"/>
                </a:solidFill>
                <a:latin typeface="+mn-lt"/>
              </a:rPr>
              <a:t>Vadības stili </a:t>
            </a:r>
            <a:r>
              <a:rPr lang="lv-LV" sz="5400" b="1" dirty="0" err="1" smtClean="0">
                <a:solidFill>
                  <a:prstClr val="black"/>
                </a:solidFill>
                <a:latin typeface="+mn-lt"/>
              </a:rPr>
              <a:t>mentordarbībā</a:t>
            </a:r>
            <a:endParaRPr lang="lv-LV" sz="5400" b="1" dirty="0">
              <a:solidFill>
                <a:prstClr val="black"/>
              </a:solidFill>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pPr>
              <a:defRPr/>
            </a:pPr>
            <a:r>
              <a:rPr lang="lv-LV"/>
              <a:t>indra.odina@lu.lv;ligita.grigule@lu.lv</a:t>
            </a:r>
          </a:p>
        </p:txBody>
      </p:sp>
      <p:sp>
        <p:nvSpPr>
          <p:cNvPr id="11268" name="Rectangle 2"/>
          <p:cNvSpPr>
            <a:spLocks noGrp="1" noChangeArrowheads="1"/>
          </p:cNvSpPr>
          <p:nvPr>
            <p:ph type="title" idx="4294967295"/>
          </p:nvPr>
        </p:nvSpPr>
        <p:spPr>
          <a:xfrm>
            <a:off x="323528" y="764704"/>
            <a:ext cx="8229600" cy="1143000"/>
          </a:xfrm>
        </p:spPr>
        <p:txBody>
          <a:bodyPr/>
          <a:lstStyle/>
          <a:p>
            <a:r>
              <a:rPr lang="lv-LV" b="1" dirty="0" smtClean="0">
                <a:latin typeface="+mn-lt"/>
              </a:rPr>
              <a:t>Tiešais – norādošais veids</a:t>
            </a:r>
          </a:p>
        </p:txBody>
      </p:sp>
      <p:sp>
        <p:nvSpPr>
          <p:cNvPr id="11269" name="Rectangle 3"/>
          <p:cNvSpPr>
            <a:spLocks noGrp="1" noChangeArrowheads="1"/>
          </p:cNvSpPr>
          <p:nvPr>
            <p:ph type="body" idx="4294967295"/>
          </p:nvPr>
        </p:nvSpPr>
        <p:spPr>
          <a:xfrm>
            <a:off x="323528" y="1988841"/>
            <a:ext cx="8229600" cy="4032448"/>
          </a:xfrm>
        </p:spPr>
        <p:txBody>
          <a:bodyPr/>
          <a:lstStyle/>
          <a:p>
            <a:pPr lvl="0"/>
            <a:r>
              <a:rPr lang="lv-LV" dirty="0" smtClean="0"/>
              <a:t>pasaka topošajam skolotājam, kas ir jādara;</a:t>
            </a:r>
          </a:p>
          <a:p>
            <a:pPr lvl="0"/>
            <a:r>
              <a:rPr lang="lv-LV" dirty="0" smtClean="0"/>
              <a:t>parāda topošajam skolotājam, kā tas ir jādara;</a:t>
            </a:r>
          </a:p>
          <a:p>
            <a:pPr lvl="0"/>
            <a:r>
              <a:rPr lang="lv-LV" dirty="0" smtClean="0"/>
              <a:t>izsaka savu spriedumu par topošā skolotāja darbu;</a:t>
            </a:r>
          </a:p>
          <a:p>
            <a:r>
              <a:rPr lang="en-US" dirty="0" err="1" smtClean="0"/>
              <a:t>iesaka</a:t>
            </a:r>
            <a:r>
              <a:rPr lang="en-US" dirty="0" smtClean="0"/>
              <a:t> </a:t>
            </a:r>
            <a:r>
              <a:rPr lang="en-US" dirty="0" err="1" smtClean="0"/>
              <a:t>konkrētas</a:t>
            </a:r>
            <a:r>
              <a:rPr lang="en-US" dirty="0" smtClean="0"/>
              <a:t> </a:t>
            </a:r>
            <a:r>
              <a:rPr lang="en-US" dirty="0" err="1" smtClean="0"/>
              <a:t>izmaiņas</a:t>
            </a:r>
            <a:r>
              <a:rPr lang="en-US" dirty="0" smtClean="0"/>
              <a:t>.</a:t>
            </a:r>
            <a:endParaRPr lang="lv-LV" dirty="0" smtClean="0">
              <a:latin typeface="VAGRounded TL" pitchFamily="34" charset="0"/>
            </a:endParaRPr>
          </a:p>
          <a:p>
            <a:pPr>
              <a:buFont typeface="Arial" charset="0"/>
              <a:buNone/>
            </a:pPr>
            <a:endParaRPr lang="lv-LV" dirty="0" smtClean="0">
              <a:latin typeface="VAGRounded TL"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pPr>
              <a:defRPr/>
            </a:pPr>
            <a:r>
              <a:rPr lang="lv-LV"/>
              <a:t>indra.odina@lu.lv;ligita.grigule@lu.lv</a:t>
            </a:r>
          </a:p>
        </p:txBody>
      </p:sp>
      <p:sp>
        <p:nvSpPr>
          <p:cNvPr id="11268" name="Rectangle 2"/>
          <p:cNvSpPr>
            <a:spLocks noGrp="1" noChangeArrowheads="1"/>
          </p:cNvSpPr>
          <p:nvPr>
            <p:ph type="title" idx="4294967295"/>
          </p:nvPr>
        </p:nvSpPr>
        <p:spPr>
          <a:xfrm>
            <a:off x="323528" y="764704"/>
            <a:ext cx="8229600" cy="1143000"/>
          </a:xfrm>
        </p:spPr>
        <p:txBody>
          <a:bodyPr/>
          <a:lstStyle/>
          <a:p>
            <a:r>
              <a:rPr lang="lv-LV" b="1" dirty="0" smtClean="0">
                <a:latin typeface="+mn-lt"/>
              </a:rPr>
              <a:t>Netiešais veids</a:t>
            </a:r>
          </a:p>
        </p:txBody>
      </p:sp>
      <p:sp>
        <p:nvSpPr>
          <p:cNvPr id="11269" name="Rectangle 3"/>
          <p:cNvSpPr>
            <a:spLocks noGrp="1" noChangeArrowheads="1"/>
          </p:cNvSpPr>
          <p:nvPr>
            <p:ph type="body" idx="4294967295"/>
          </p:nvPr>
        </p:nvSpPr>
        <p:spPr>
          <a:xfrm>
            <a:off x="323528" y="1988841"/>
            <a:ext cx="8229600" cy="4032448"/>
          </a:xfrm>
        </p:spPr>
        <p:txBody>
          <a:bodyPr/>
          <a:lstStyle/>
          <a:p>
            <a:pPr lvl="0"/>
            <a:r>
              <a:rPr lang="lv-LV" dirty="0" smtClean="0"/>
              <a:t>pacietīgi klausās topošā skolotāja stundas gaitas analīzi;</a:t>
            </a:r>
          </a:p>
          <a:p>
            <a:pPr lvl="0"/>
            <a:r>
              <a:rPr lang="lv-LV" dirty="0" smtClean="0"/>
              <a:t>cenšas saprast topošā skolotāja rīcību arī tad, kad tai nepiekrīt;</a:t>
            </a:r>
          </a:p>
          <a:p>
            <a:pPr lvl="0"/>
            <a:r>
              <a:rPr lang="lv-LV" dirty="0" smtClean="0"/>
              <a:t>panāk, ka topošais skolotājs pats atrod risinājumu mācīšanas uzlabošanai.</a:t>
            </a:r>
          </a:p>
          <a:p>
            <a:pPr>
              <a:buFont typeface="Arial" charset="0"/>
              <a:buNone/>
            </a:pPr>
            <a:endParaRPr lang="lv-LV" dirty="0" smtClean="0">
              <a:latin typeface="VAGRounded TL"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pPr>
              <a:defRPr/>
            </a:pPr>
            <a:r>
              <a:rPr lang="lv-LV"/>
              <a:t>indra.odina@lu.lv;ligita.grigule@lu.lv</a:t>
            </a:r>
          </a:p>
        </p:txBody>
      </p:sp>
      <p:sp>
        <p:nvSpPr>
          <p:cNvPr id="11268" name="Rectangle 2"/>
          <p:cNvSpPr>
            <a:spLocks noGrp="1" noChangeArrowheads="1"/>
          </p:cNvSpPr>
          <p:nvPr>
            <p:ph type="title" idx="4294967295"/>
          </p:nvPr>
        </p:nvSpPr>
        <p:spPr>
          <a:xfrm>
            <a:off x="323528" y="764704"/>
            <a:ext cx="8229600" cy="1143000"/>
          </a:xfrm>
        </p:spPr>
        <p:txBody>
          <a:bodyPr/>
          <a:lstStyle/>
          <a:p>
            <a:r>
              <a:rPr lang="lv-LV" b="1" dirty="0" smtClean="0">
                <a:latin typeface="+mn-lt"/>
              </a:rPr>
              <a:t>Alternatīvais veids</a:t>
            </a:r>
          </a:p>
        </p:txBody>
      </p:sp>
      <p:sp>
        <p:nvSpPr>
          <p:cNvPr id="11269" name="Rectangle 3"/>
          <p:cNvSpPr>
            <a:spLocks noGrp="1" noChangeArrowheads="1"/>
          </p:cNvSpPr>
          <p:nvPr>
            <p:ph type="body" idx="4294967295"/>
          </p:nvPr>
        </p:nvSpPr>
        <p:spPr>
          <a:xfrm>
            <a:off x="323528" y="1988841"/>
            <a:ext cx="8229600" cy="4032448"/>
          </a:xfrm>
        </p:spPr>
        <p:txBody>
          <a:bodyPr/>
          <a:lstStyle/>
          <a:p>
            <a:pPr lvl="0"/>
            <a:r>
              <a:rPr lang="lv-LV" dirty="0" smtClean="0"/>
              <a:t>piedāvā citus variantus, kā vēl var izdarīt to, kas tika darīts klasē;</a:t>
            </a:r>
          </a:p>
          <a:p>
            <a:pPr lvl="0"/>
            <a:r>
              <a:rPr lang="lv-LV" dirty="0" smtClean="0"/>
              <a:t>veicina topošā skolotāja lēmumu pieņemšanu par to, ko un kā mācīt;</a:t>
            </a:r>
          </a:p>
          <a:p>
            <a:pPr lvl="0"/>
            <a:r>
              <a:rPr lang="lv-LV" dirty="0" smtClean="0"/>
              <a:t>ļauj topošajam skolotājam būt atbildīgam par lēmumu pieņemšanu.</a:t>
            </a:r>
          </a:p>
          <a:p>
            <a:pPr>
              <a:buFont typeface="Arial" charset="0"/>
              <a:buNone/>
            </a:pPr>
            <a:endParaRPr lang="lv-LV" dirty="0" smtClean="0">
              <a:latin typeface="VAGRounded TL"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pPr>
              <a:defRPr/>
            </a:pPr>
            <a:r>
              <a:rPr lang="lv-LV"/>
              <a:t>indra.odina@lu.lv;ligita.grigule@lu.lv</a:t>
            </a:r>
          </a:p>
        </p:txBody>
      </p:sp>
      <p:sp>
        <p:nvSpPr>
          <p:cNvPr id="11268" name="Rectangle 2"/>
          <p:cNvSpPr>
            <a:spLocks noGrp="1" noChangeArrowheads="1"/>
          </p:cNvSpPr>
          <p:nvPr>
            <p:ph type="title" idx="4294967295"/>
          </p:nvPr>
        </p:nvSpPr>
        <p:spPr>
          <a:xfrm>
            <a:off x="323528" y="764704"/>
            <a:ext cx="8229600" cy="1143000"/>
          </a:xfrm>
        </p:spPr>
        <p:txBody>
          <a:bodyPr/>
          <a:lstStyle/>
          <a:p>
            <a:r>
              <a:rPr lang="lv-LV" b="1" dirty="0" smtClean="0">
                <a:latin typeface="+mn-lt"/>
              </a:rPr>
              <a:t>Sadarbības veids</a:t>
            </a:r>
          </a:p>
        </p:txBody>
      </p:sp>
      <p:sp>
        <p:nvSpPr>
          <p:cNvPr id="11269" name="Rectangle 3"/>
          <p:cNvSpPr>
            <a:spLocks noGrp="1" noChangeArrowheads="1"/>
          </p:cNvSpPr>
          <p:nvPr>
            <p:ph type="body" idx="4294967295"/>
          </p:nvPr>
        </p:nvSpPr>
        <p:spPr>
          <a:xfrm>
            <a:off x="323528" y="1988841"/>
            <a:ext cx="8229600" cy="4032448"/>
          </a:xfrm>
        </p:spPr>
        <p:txBody>
          <a:bodyPr/>
          <a:lstStyle/>
          <a:p>
            <a:r>
              <a:rPr lang="lv-LV" dirty="0" smtClean="0"/>
              <a:t>Mentors strādā kopā ar jaunajiem skolotājiem un kolēģiem, nevis tos vada.</a:t>
            </a:r>
          </a:p>
          <a:p>
            <a:r>
              <a:rPr lang="lv-LV" dirty="0" smtClean="0"/>
              <a:t> Mentors iesaistās lēmumu pieņemšanā, kopā ar kolēģi risina problēmas, kas saistītas ar mācīšanu klasē. </a:t>
            </a:r>
          </a:p>
          <a:p>
            <a:r>
              <a:rPr lang="lv-LV" dirty="0" smtClean="0"/>
              <a:t>Kopīgi izvirza hipotēzi, pārbauda to un ievieš jaunas stratēģijas, kas šķiet pieņemamas attiecīgo problēmsituāciju risināšanai.</a:t>
            </a:r>
          </a:p>
          <a:p>
            <a:pPr>
              <a:buFont typeface="Arial" charset="0"/>
              <a:buNone/>
            </a:pPr>
            <a:endParaRPr lang="lv-LV" dirty="0" smtClean="0">
              <a:latin typeface="VAGRounded TL"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2924944"/>
            <a:ext cx="8136904" cy="923330"/>
          </a:xfrm>
          <a:prstGeom prst="rect">
            <a:avLst/>
          </a:prstGeom>
        </p:spPr>
        <p:txBody>
          <a:bodyPr wrap="square">
            <a:spAutoFit/>
          </a:bodyPr>
          <a:lstStyle/>
          <a:p>
            <a:pPr lvl="0"/>
            <a:r>
              <a:rPr lang="lv-LV" sz="5400" b="1" dirty="0" smtClean="0">
                <a:solidFill>
                  <a:prstClr val="black"/>
                </a:solidFill>
                <a:latin typeface="+mn-lt"/>
              </a:rPr>
              <a:t>Mentora kompetences</a:t>
            </a:r>
            <a:endParaRPr lang="lv-LV" sz="5400" b="1" dirty="0">
              <a:solidFill>
                <a:prstClr val="black"/>
              </a:solidFill>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pPr>
              <a:defRPr/>
            </a:pPr>
            <a:r>
              <a:rPr lang="lv-LV"/>
              <a:t>indra.odina@lu.lv;ligita.grigule@lu.lv</a:t>
            </a:r>
          </a:p>
        </p:txBody>
      </p:sp>
      <p:sp>
        <p:nvSpPr>
          <p:cNvPr id="11268" name="Rectangle 2"/>
          <p:cNvSpPr>
            <a:spLocks noGrp="1" noChangeArrowheads="1"/>
          </p:cNvSpPr>
          <p:nvPr>
            <p:ph type="title" idx="4294967295"/>
          </p:nvPr>
        </p:nvSpPr>
        <p:spPr>
          <a:xfrm>
            <a:off x="323528" y="764704"/>
            <a:ext cx="8229600" cy="1143000"/>
          </a:xfrm>
        </p:spPr>
        <p:txBody>
          <a:bodyPr/>
          <a:lstStyle/>
          <a:p>
            <a:r>
              <a:rPr lang="lv-LV" b="1" dirty="0" err="1" smtClean="0">
                <a:latin typeface="+mn-lt"/>
              </a:rPr>
              <a:t>Mentordarbības</a:t>
            </a:r>
            <a:r>
              <a:rPr lang="lv-LV" b="1" dirty="0" smtClean="0">
                <a:latin typeface="+mn-lt"/>
              </a:rPr>
              <a:t> prasmes</a:t>
            </a:r>
          </a:p>
        </p:txBody>
      </p:sp>
      <p:sp>
        <p:nvSpPr>
          <p:cNvPr id="11269" name="Rectangle 3"/>
          <p:cNvSpPr>
            <a:spLocks noGrp="1" noChangeArrowheads="1"/>
          </p:cNvSpPr>
          <p:nvPr>
            <p:ph type="body" idx="4294967295"/>
          </p:nvPr>
        </p:nvSpPr>
        <p:spPr>
          <a:xfrm>
            <a:off x="323528" y="1988841"/>
            <a:ext cx="8229600" cy="4032448"/>
          </a:xfrm>
        </p:spPr>
        <p:txBody>
          <a:bodyPr/>
          <a:lstStyle/>
          <a:p>
            <a:pPr algn="ctr">
              <a:buNone/>
            </a:pPr>
            <a:r>
              <a:rPr lang="lv-LV" sz="3600" b="1" dirty="0" smtClean="0"/>
              <a:t>Pamanīšana</a:t>
            </a:r>
          </a:p>
          <a:p>
            <a:pPr algn="ctr">
              <a:buNone/>
            </a:pPr>
            <a:r>
              <a:rPr lang="lv-LV" sz="3600" b="1" dirty="0" smtClean="0"/>
              <a:t>Novērošana</a:t>
            </a:r>
          </a:p>
          <a:p>
            <a:pPr algn="ctr">
              <a:buNone/>
            </a:pPr>
            <a:r>
              <a:rPr lang="lv-LV" sz="3600" b="1" dirty="0" smtClean="0"/>
              <a:t>Aktīvā klausīšanās</a:t>
            </a:r>
          </a:p>
          <a:p>
            <a:pPr algn="ctr">
              <a:buNone/>
            </a:pPr>
            <a:r>
              <a:rPr lang="lv-LV" sz="3600" b="1" dirty="0" smtClean="0"/>
              <a:t> Atbildes reakcija</a:t>
            </a:r>
          </a:p>
          <a:p>
            <a:pPr algn="ctr">
              <a:buNone/>
            </a:pPr>
            <a:r>
              <a:rPr lang="lv-LV" sz="3600" b="1" dirty="0" err="1" smtClean="0"/>
              <a:t>Padomdošana</a:t>
            </a:r>
            <a:r>
              <a:rPr lang="lv-LV" sz="3600" b="1" dirty="0" smtClean="0"/>
              <a:t> un atbalstīšana</a:t>
            </a:r>
          </a:p>
          <a:p>
            <a:pPr algn="ctr">
              <a:buNone/>
            </a:pPr>
            <a:r>
              <a:rPr lang="lv-LV" sz="3600" b="1" dirty="0" smtClean="0"/>
              <a:t>Refleksija</a:t>
            </a:r>
            <a:endParaRPr lang="lv-LV" b="1" dirty="0" smtClean="0"/>
          </a:p>
          <a:p>
            <a:pPr>
              <a:buFont typeface="Arial" charset="0"/>
              <a:buNone/>
            </a:pPr>
            <a:endParaRPr lang="lv-LV" dirty="0" smtClean="0">
              <a:latin typeface="VAGRounded TL"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ChangeArrowheads="1"/>
          </p:cNvSpPr>
          <p:nvPr/>
        </p:nvSpPr>
        <p:spPr bwMode="auto">
          <a:xfrm>
            <a:off x="1116013" y="404813"/>
            <a:ext cx="7416800" cy="5832475"/>
          </a:xfrm>
          <a:prstGeom prst="triangle">
            <a:avLst>
              <a:gd name="adj" fmla="val 50861"/>
            </a:avLst>
          </a:prstGeom>
          <a:solidFill>
            <a:schemeClr val="accent1"/>
          </a:solidFill>
          <a:ln w="9525">
            <a:solidFill>
              <a:schemeClr val="tx1"/>
            </a:solidFill>
            <a:miter lim="800000"/>
            <a:headEnd/>
            <a:tailEnd/>
          </a:ln>
          <a:effectLst/>
        </p:spPr>
        <p:txBody>
          <a:bodyPr wrap="none" anchor="ctr"/>
          <a:lstStyle/>
          <a:p>
            <a:pPr algn="ctr"/>
            <a:endParaRPr lang="lv-LV">
              <a:latin typeface="VAGRounded TL" pitchFamily="34" charset="0"/>
            </a:endParaRPr>
          </a:p>
        </p:txBody>
      </p:sp>
      <p:sp>
        <p:nvSpPr>
          <p:cNvPr id="55299" name="Text Box 3"/>
          <p:cNvSpPr txBox="1">
            <a:spLocks noChangeArrowheads="1"/>
          </p:cNvSpPr>
          <p:nvPr/>
        </p:nvSpPr>
        <p:spPr bwMode="auto">
          <a:xfrm>
            <a:off x="2051050" y="2133600"/>
            <a:ext cx="5472113" cy="3749675"/>
          </a:xfrm>
          <a:prstGeom prst="rect">
            <a:avLst/>
          </a:prstGeom>
          <a:noFill/>
          <a:ln w="9525">
            <a:noFill/>
            <a:miter lim="800000"/>
            <a:headEnd/>
            <a:tailEnd/>
          </a:ln>
          <a:effectLst/>
        </p:spPr>
        <p:txBody>
          <a:bodyPr>
            <a:spAutoFit/>
          </a:bodyPr>
          <a:lstStyle/>
          <a:p>
            <a:pPr algn="ctr"/>
            <a:r>
              <a:rPr lang="lv-LV" sz="6000">
                <a:latin typeface="VAGRounded TL" pitchFamily="34" charset="0"/>
              </a:rPr>
              <a:t>Ābols </a:t>
            </a:r>
          </a:p>
          <a:p>
            <a:pPr algn="ctr"/>
            <a:r>
              <a:rPr lang="lv-LV" sz="6000">
                <a:latin typeface="VAGRounded TL" pitchFamily="34" charset="0"/>
              </a:rPr>
              <a:t>no </a:t>
            </a:r>
          </a:p>
          <a:p>
            <a:pPr algn="ctr"/>
            <a:r>
              <a:rPr lang="lv-LV" sz="6000">
                <a:latin typeface="VAGRounded TL" pitchFamily="34" charset="0"/>
              </a:rPr>
              <a:t>no ābeles </a:t>
            </a:r>
          </a:p>
          <a:p>
            <a:pPr algn="ctr"/>
            <a:r>
              <a:rPr lang="lv-LV" sz="6000">
                <a:latin typeface="VAGRounded TL" pitchFamily="34" charset="0"/>
              </a:rPr>
              <a:t>tālu nekrīt</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a:xfrm>
            <a:off x="467544" y="836712"/>
            <a:ext cx="8229600" cy="1143000"/>
          </a:xfrm>
        </p:spPr>
        <p:txBody>
          <a:bodyPr/>
          <a:lstStyle/>
          <a:p>
            <a:r>
              <a:rPr lang="lv-LV" b="1" dirty="0" smtClean="0">
                <a:latin typeface="+mn-lt"/>
              </a:rPr>
              <a:t>Kas bija rakstīts?</a:t>
            </a:r>
          </a:p>
        </p:txBody>
      </p:sp>
      <p:sp>
        <p:nvSpPr>
          <p:cNvPr id="56323" name="Rectangle 3"/>
          <p:cNvSpPr>
            <a:spLocks noGrp="1"/>
          </p:cNvSpPr>
          <p:nvPr>
            <p:ph type="body" idx="1"/>
          </p:nvPr>
        </p:nvSpPr>
        <p:spPr>
          <a:xfrm>
            <a:off x="395288" y="1772816"/>
            <a:ext cx="8748712" cy="5373687"/>
          </a:xfrm>
        </p:spPr>
        <p:txBody>
          <a:bodyPr/>
          <a:lstStyle/>
          <a:p>
            <a:pPr>
              <a:lnSpc>
                <a:spcPct val="90000"/>
              </a:lnSpc>
            </a:pPr>
            <a:r>
              <a:rPr lang="lv-LV" sz="2400" b="1" dirty="0" smtClean="0">
                <a:latin typeface="+mj-lt"/>
              </a:rPr>
              <a:t>Uztveres traucējumi</a:t>
            </a:r>
            <a:r>
              <a:rPr lang="lv-LV" sz="2400" dirty="0" smtClean="0">
                <a:latin typeface="+mj-lt"/>
              </a:rPr>
              <a:t>:</a:t>
            </a:r>
          </a:p>
          <a:p>
            <a:pPr algn="ctr">
              <a:lnSpc>
                <a:spcPct val="90000"/>
              </a:lnSpc>
            </a:pPr>
            <a:r>
              <a:rPr lang="lv-LV" sz="2400" b="1" dirty="0" smtClean="0">
                <a:latin typeface="+mj-lt"/>
              </a:rPr>
              <a:t>Iekšējie:</a:t>
            </a:r>
            <a:r>
              <a:rPr lang="lv-LV" sz="2400" dirty="0" smtClean="0">
                <a:latin typeface="+mj-lt"/>
              </a:rPr>
              <a:t> </a:t>
            </a:r>
          </a:p>
          <a:p>
            <a:pPr>
              <a:lnSpc>
                <a:spcPct val="90000"/>
              </a:lnSpc>
            </a:pPr>
            <a:r>
              <a:rPr lang="lv-LV" sz="2400" b="1" dirty="0" smtClean="0">
                <a:latin typeface="+mj-lt"/>
              </a:rPr>
              <a:t>Uzskati </a:t>
            </a:r>
          </a:p>
          <a:p>
            <a:pPr>
              <a:lnSpc>
                <a:spcPct val="90000"/>
              </a:lnSpc>
            </a:pPr>
            <a:r>
              <a:rPr lang="lv-LV" sz="2400" b="1" dirty="0" smtClean="0">
                <a:latin typeface="+mj-lt"/>
              </a:rPr>
              <a:t>Konteksta nezināšana</a:t>
            </a:r>
          </a:p>
          <a:p>
            <a:pPr>
              <a:lnSpc>
                <a:spcPct val="90000"/>
              </a:lnSpc>
            </a:pPr>
            <a:r>
              <a:rPr lang="lv-LV" sz="2400" b="1" dirty="0" smtClean="0">
                <a:latin typeface="+mj-lt"/>
              </a:rPr>
              <a:t>Stereotipi</a:t>
            </a:r>
          </a:p>
          <a:p>
            <a:pPr>
              <a:lnSpc>
                <a:spcPct val="90000"/>
              </a:lnSpc>
            </a:pPr>
            <a:r>
              <a:rPr lang="lv-LV" sz="2400" b="1" dirty="0" smtClean="0">
                <a:latin typeface="+mj-lt"/>
              </a:rPr>
              <a:t>Vērtības </a:t>
            </a:r>
          </a:p>
          <a:p>
            <a:pPr>
              <a:lnSpc>
                <a:spcPct val="90000"/>
              </a:lnSpc>
            </a:pPr>
            <a:r>
              <a:rPr lang="lv-LV" sz="2400" b="1" dirty="0" smtClean="0">
                <a:latin typeface="+mj-lt"/>
              </a:rPr>
              <a:t>Vēlmes </a:t>
            </a:r>
          </a:p>
          <a:p>
            <a:pPr algn="ctr">
              <a:lnSpc>
                <a:spcPct val="90000"/>
              </a:lnSpc>
            </a:pPr>
            <a:r>
              <a:rPr lang="lv-LV" sz="2400" b="1" dirty="0" smtClean="0">
                <a:latin typeface="+mj-lt"/>
              </a:rPr>
              <a:t>Ārējie:</a:t>
            </a:r>
          </a:p>
          <a:p>
            <a:pPr>
              <a:lnSpc>
                <a:spcPct val="90000"/>
              </a:lnSpc>
            </a:pPr>
            <a:r>
              <a:rPr lang="lv-LV" sz="2400" b="1" dirty="0" smtClean="0">
                <a:latin typeface="+mj-lt"/>
              </a:rPr>
              <a:t>Vieta</a:t>
            </a:r>
          </a:p>
          <a:p>
            <a:pPr>
              <a:lnSpc>
                <a:spcPct val="90000"/>
              </a:lnSpc>
            </a:pPr>
            <a:r>
              <a:rPr lang="lv-LV" sz="2400" b="1" dirty="0" smtClean="0">
                <a:latin typeface="+mj-lt"/>
              </a:rPr>
              <a:t>Nepietiekama informācija</a:t>
            </a:r>
          </a:p>
          <a:p>
            <a:pPr>
              <a:lnSpc>
                <a:spcPct val="90000"/>
              </a:lnSpc>
            </a:pPr>
            <a:r>
              <a:rPr lang="lv-LV" sz="2400" b="1" dirty="0" smtClean="0">
                <a:latin typeface="+mj-lt"/>
              </a:rPr>
              <a:t>Nav visu materiālu</a:t>
            </a:r>
          </a:p>
          <a:p>
            <a:pPr>
              <a:lnSpc>
                <a:spcPct val="90000"/>
              </a:lnSpc>
            </a:pPr>
            <a:r>
              <a:rPr lang="lv-LV" sz="2400" b="1" dirty="0" smtClean="0">
                <a:latin typeface="+mj-lt"/>
              </a:rPr>
              <a:t>Instrumenti </a:t>
            </a:r>
          </a:p>
          <a:p>
            <a:pPr>
              <a:lnSpc>
                <a:spcPct val="90000"/>
              </a:lnSpc>
            </a:pPr>
            <a:endParaRPr lang="lv-LV" sz="2400" b="1"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Grupas identitāte</a:t>
            </a:r>
            <a:endParaRPr lang="lv-LV" b="1" dirty="0"/>
          </a:p>
        </p:txBody>
      </p:sp>
      <p:sp>
        <p:nvSpPr>
          <p:cNvPr id="3" name="Content Placeholder 2"/>
          <p:cNvSpPr>
            <a:spLocks noGrp="1"/>
          </p:cNvSpPr>
          <p:nvPr>
            <p:ph idx="1"/>
          </p:nvPr>
        </p:nvSpPr>
        <p:spPr/>
        <p:txBody>
          <a:bodyPr/>
          <a:lstStyle/>
          <a:p>
            <a:pPr eaLnBrk="1" hangingPunct="1"/>
            <a:r>
              <a:rPr lang="lv-LV" b="1" dirty="0" smtClean="0">
                <a:latin typeface="Times New Roman" pitchFamily="18" charset="0"/>
                <a:cs typeface="Times New Roman" pitchFamily="18" charset="0"/>
              </a:rPr>
              <a:t>Izvēlieties grupas nosaukumu!</a:t>
            </a:r>
          </a:p>
          <a:p>
            <a:pPr eaLnBrk="1" hangingPunct="1">
              <a:buNone/>
            </a:pPr>
            <a:endParaRPr lang="lv-LV" b="1" dirty="0" smtClean="0">
              <a:latin typeface="Times New Roman" pitchFamily="18" charset="0"/>
              <a:cs typeface="Times New Roman" pitchFamily="18" charset="0"/>
            </a:endParaRPr>
          </a:p>
          <a:p>
            <a:pPr eaLnBrk="1" hangingPunct="1"/>
            <a:r>
              <a:rPr lang="lv-LV" b="1" dirty="0" smtClean="0">
                <a:latin typeface="Times New Roman" pitchFamily="18" charset="0"/>
                <a:cs typeface="Times New Roman" pitchFamily="18" charset="0"/>
              </a:rPr>
              <a:t>Apkopojiet informāciju par grupas darbinieku pieredzi!</a:t>
            </a:r>
          </a:p>
          <a:p>
            <a:pPr eaLnBrk="1" hangingPunct="1">
              <a:buNone/>
            </a:pPr>
            <a:endParaRPr lang="lv-LV" b="1" dirty="0" smtClean="0">
              <a:latin typeface="Times New Roman" pitchFamily="18" charset="0"/>
              <a:cs typeface="Times New Roman" pitchFamily="18" charset="0"/>
            </a:endParaRPr>
          </a:p>
          <a:p>
            <a:pPr eaLnBrk="1" hangingPunct="1"/>
            <a:r>
              <a:rPr lang="lv-LV" b="1" dirty="0" smtClean="0">
                <a:latin typeface="Times New Roman" pitchFamily="18" charset="0"/>
                <a:cs typeface="Times New Roman" pitchFamily="18" charset="0"/>
              </a:rPr>
              <a:t>Iepazīstieties ar citām grupām!</a:t>
            </a:r>
          </a:p>
          <a:p>
            <a:endParaRPr lang="lv-LV"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p:cNvSpPr>
          <p:nvPr>
            <p:ph type="body" idx="1"/>
          </p:nvPr>
        </p:nvSpPr>
        <p:spPr>
          <a:xfrm>
            <a:off x="395536" y="1124744"/>
            <a:ext cx="8229600" cy="4525963"/>
          </a:xfrm>
        </p:spPr>
        <p:txBody>
          <a:bodyPr/>
          <a:lstStyle/>
          <a:p>
            <a:pPr algn="ctr">
              <a:buFont typeface="Arial" charset="0"/>
              <a:buNone/>
            </a:pPr>
            <a:r>
              <a:rPr lang="lv-LV" sz="4800" b="1" dirty="0" smtClean="0"/>
              <a:t>Fotogrāfijas</a:t>
            </a:r>
          </a:p>
          <a:p>
            <a:pPr algn="ctr">
              <a:buFont typeface="Arial" charset="0"/>
              <a:buNone/>
            </a:pPr>
            <a:endParaRPr lang="lv-LV" sz="4400" dirty="0" smtClean="0"/>
          </a:p>
          <a:p>
            <a:pPr algn="ctr"/>
            <a:r>
              <a:rPr lang="lv-LV" sz="3600" dirty="0" smtClean="0"/>
              <a:t>Katrs uzraksta komentāru </a:t>
            </a:r>
          </a:p>
          <a:p>
            <a:pPr algn="ctr">
              <a:buNone/>
            </a:pPr>
            <a:r>
              <a:rPr lang="lv-LV" sz="3600" dirty="0" smtClean="0"/>
              <a:t>uz lapiņas par</a:t>
            </a:r>
          </a:p>
          <a:p>
            <a:pPr algn="ctr">
              <a:buNone/>
            </a:pPr>
            <a:r>
              <a:rPr lang="lv-LV" sz="3600" dirty="0" smtClean="0"/>
              <a:t>Fotogrāfiju</a:t>
            </a:r>
          </a:p>
          <a:p>
            <a:pPr algn="ctr">
              <a:buNone/>
            </a:pPr>
            <a:endParaRPr lang="lv-LV" sz="3600" dirty="0" smtClean="0"/>
          </a:p>
          <a:p>
            <a:pPr algn="ctr">
              <a:buNone/>
            </a:pPr>
            <a:r>
              <a:rPr lang="lv-LV" sz="4000" b="1" dirty="0" smtClean="0"/>
              <a:t>KO TU VARI PATEIKT PAR ŠO?</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lstStyle/>
          <a:p>
            <a:pPr eaLnBrk="1" fontAlgn="auto" hangingPunct="1">
              <a:spcAft>
                <a:spcPts val="0"/>
              </a:spcAft>
              <a:defRPr/>
            </a:pPr>
            <a:r>
              <a:rPr lang="lv-LV" dirty="0" smtClean="0"/>
              <a:t>1. FOTOGRĀFIJA</a:t>
            </a:r>
            <a:endParaRPr lang="lv-LV" dirty="0"/>
          </a:p>
        </p:txBody>
      </p:sp>
      <p:pic>
        <p:nvPicPr>
          <p:cNvPr id="12291" name="Content Placeholder 3" descr="LIANA.jpg"/>
          <p:cNvPicPr>
            <a:picLocks noGrp="1" noChangeAspect="1"/>
          </p:cNvPicPr>
          <p:nvPr>
            <p:ph sz="quarter" idx="1"/>
          </p:nvPr>
        </p:nvPicPr>
        <p:blipFill>
          <a:blip r:embed="rId2" cstate="print"/>
          <a:srcRect/>
          <a:stretch>
            <a:fillRect/>
          </a:stretch>
        </p:blipFill>
        <p:spPr>
          <a:xfrm>
            <a:off x="534988" y="1600200"/>
            <a:ext cx="7312025" cy="4873625"/>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29600" cy="1143000"/>
          </a:xfrm>
        </p:spPr>
        <p:txBody>
          <a:bodyPr/>
          <a:lstStyle/>
          <a:p>
            <a:pPr eaLnBrk="1" fontAlgn="auto" hangingPunct="1">
              <a:spcAft>
                <a:spcPts val="0"/>
              </a:spcAft>
              <a:defRPr/>
            </a:pPr>
            <a:r>
              <a:rPr lang="lv-LV" dirty="0" smtClean="0"/>
              <a:t>2. FOTOGRĀFIJA</a:t>
            </a:r>
            <a:endParaRPr lang="lv-LV" dirty="0"/>
          </a:p>
        </p:txBody>
      </p:sp>
      <p:pic>
        <p:nvPicPr>
          <p:cNvPr id="13315" name="Content Placeholder 3" descr="P6230396.JPG"/>
          <p:cNvPicPr>
            <a:picLocks noGrp="1" noChangeAspect="1"/>
          </p:cNvPicPr>
          <p:nvPr>
            <p:ph sz="quarter" idx="1"/>
          </p:nvPr>
        </p:nvPicPr>
        <p:blipFill>
          <a:blip r:embed="rId2" cstate="print"/>
          <a:srcRect/>
          <a:stretch>
            <a:fillRect/>
          </a:stretch>
        </p:blipFill>
        <p:spPr>
          <a:xfrm>
            <a:off x="1115616" y="1700808"/>
            <a:ext cx="6499225" cy="4873625"/>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lstStyle/>
          <a:p>
            <a:pPr eaLnBrk="1" fontAlgn="auto" hangingPunct="1">
              <a:spcAft>
                <a:spcPts val="0"/>
              </a:spcAft>
              <a:defRPr/>
            </a:pPr>
            <a:r>
              <a:rPr lang="lv-LV" dirty="0" smtClean="0"/>
              <a:t>3. FOTOGRĀFIJA</a:t>
            </a:r>
            <a:endParaRPr lang="lv-LV" dirty="0"/>
          </a:p>
        </p:txBody>
      </p:sp>
      <p:pic>
        <p:nvPicPr>
          <p:cNvPr id="14339" name="Content Placeholder 3" descr="KRISTINBE.jpg"/>
          <p:cNvPicPr>
            <a:picLocks noGrp="1" noChangeAspect="1"/>
          </p:cNvPicPr>
          <p:nvPr>
            <p:ph sz="quarter" idx="1"/>
          </p:nvPr>
        </p:nvPicPr>
        <p:blipFill>
          <a:blip r:embed="rId2" cstate="print"/>
          <a:srcRect/>
          <a:stretch>
            <a:fillRect/>
          </a:stretch>
        </p:blipFill>
        <p:spPr>
          <a:xfrm>
            <a:off x="1259632" y="1772816"/>
            <a:ext cx="6121400" cy="4589462"/>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467544" y="620688"/>
            <a:ext cx="8229600" cy="1143000"/>
          </a:xfrm>
        </p:spPr>
        <p:txBody>
          <a:bodyPr/>
          <a:lstStyle/>
          <a:p>
            <a:pPr eaLnBrk="1" fontAlgn="auto" hangingPunct="1">
              <a:spcAft>
                <a:spcPts val="0"/>
              </a:spcAft>
              <a:defRPr/>
            </a:pPr>
            <a:r>
              <a:rPr lang="lv-LV" sz="4800" b="1" dirty="0" smtClean="0">
                <a:latin typeface="+mn-lt"/>
              </a:rPr>
              <a:t>Ko tu vari pateikt par šo?</a:t>
            </a:r>
          </a:p>
        </p:txBody>
      </p:sp>
      <p:pic>
        <p:nvPicPr>
          <p:cNvPr id="15365" name="Picture 4" descr="UIO.png"/>
          <p:cNvPicPr>
            <a:picLocks noChangeAspect="1"/>
          </p:cNvPicPr>
          <p:nvPr/>
        </p:nvPicPr>
        <p:blipFill>
          <a:blip r:embed="rId2" cstate="print"/>
          <a:srcRect/>
          <a:stretch>
            <a:fillRect/>
          </a:stretch>
        </p:blipFill>
        <p:spPr bwMode="auto">
          <a:xfrm>
            <a:off x="971600" y="1700808"/>
            <a:ext cx="7453312" cy="4549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a:xfrm>
            <a:off x="467544" y="620688"/>
            <a:ext cx="8229600" cy="1143000"/>
          </a:xfrm>
        </p:spPr>
        <p:txBody>
          <a:bodyPr/>
          <a:lstStyle/>
          <a:p>
            <a:r>
              <a:rPr lang="lv-LV" sz="4800" b="1" dirty="0" smtClean="0">
                <a:latin typeface="+mn-lt"/>
              </a:rPr>
              <a:t>Ko tu vari pateikt par šo?</a:t>
            </a:r>
          </a:p>
        </p:txBody>
      </p:sp>
      <p:sp>
        <p:nvSpPr>
          <p:cNvPr id="59395" name="Rectangle 3"/>
          <p:cNvSpPr>
            <a:spLocks noGrp="1"/>
          </p:cNvSpPr>
          <p:nvPr>
            <p:ph type="body" idx="1"/>
          </p:nvPr>
        </p:nvSpPr>
        <p:spPr>
          <a:xfrm>
            <a:off x="611188" y="1600200"/>
            <a:ext cx="8075612" cy="4924425"/>
          </a:xfrm>
        </p:spPr>
        <p:txBody>
          <a:bodyPr/>
          <a:lstStyle/>
          <a:p>
            <a:r>
              <a:rPr lang="lv-LV" u="sng" dirty="0" smtClean="0"/>
              <a:t>Apraksts</a:t>
            </a:r>
            <a:r>
              <a:rPr lang="lv-LV" dirty="0" smtClean="0"/>
              <a:t> (ko ikviens var redzēt, kā tas izskatās, fiziskās īpašības)</a:t>
            </a:r>
          </a:p>
          <a:p>
            <a:pPr>
              <a:buNone/>
            </a:pPr>
            <a:r>
              <a:rPr lang="lv-LV" dirty="0" smtClean="0"/>
              <a:t> piem., māla priekšmets</a:t>
            </a:r>
          </a:p>
          <a:p>
            <a:r>
              <a:rPr lang="lv-LV" u="sng" dirty="0" smtClean="0"/>
              <a:t>Interpretācija </a:t>
            </a:r>
            <a:r>
              <a:rPr lang="lv-LV" dirty="0" smtClean="0"/>
              <a:t>(to varētu izskaidrot, tas varētu būt)</a:t>
            </a:r>
          </a:p>
          <a:p>
            <a:pPr>
              <a:buNone/>
            </a:pPr>
            <a:r>
              <a:rPr lang="lv-LV" dirty="0" smtClean="0"/>
              <a:t>piem., varētu izmantot medicīnā</a:t>
            </a:r>
          </a:p>
          <a:p>
            <a:r>
              <a:rPr lang="lv-LV" u="sng" dirty="0" smtClean="0"/>
              <a:t>Subjektīvs vērtējums </a:t>
            </a:r>
            <a:r>
              <a:rPr lang="lv-LV" dirty="0" smtClean="0"/>
              <a:t>(viennozīmīgs lēmums) </a:t>
            </a:r>
          </a:p>
          <a:p>
            <a:pPr>
              <a:buNone/>
            </a:pPr>
            <a:r>
              <a:rPr lang="lv-LV" dirty="0" smtClean="0"/>
              <a:t>piem., tas ir trauciņš, man nepatīk</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467544" y="620688"/>
            <a:ext cx="8229600" cy="1143000"/>
          </a:xfrm>
        </p:spPr>
        <p:txBody>
          <a:bodyPr/>
          <a:lstStyle/>
          <a:p>
            <a:pPr eaLnBrk="1" fontAlgn="auto" hangingPunct="1">
              <a:spcAft>
                <a:spcPts val="0"/>
              </a:spcAft>
              <a:defRPr/>
            </a:pPr>
            <a:r>
              <a:rPr lang="lv-LV" sz="4800" b="1" dirty="0" smtClean="0">
                <a:latin typeface="+mn-lt"/>
              </a:rPr>
              <a:t>Ko tu vari pateikt par šo?</a:t>
            </a:r>
          </a:p>
        </p:txBody>
      </p:sp>
      <p:sp>
        <p:nvSpPr>
          <p:cNvPr id="17411" name="Rectangle 3"/>
          <p:cNvSpPr>
            <a:spLocks noGrp="1"/>
          </p:cNvSpPr>
          <p:nvPr>
            <p:ph sz="quarter" idx="1"/>
          </p:nvPr>
        </p:nvSpPr>
        <p:spPr>
          <a:xfrm>
            <a:off x="755650" y="1600200"/>
            <a:ext cx="7931150" cy="4852988"/>
          </a:xfrm>
        </p:spPr>
        <p:txBody>
          <a:bodyPr/>
          <a:lstStyle/>
          <a:p>
            <a:pPr eaLnBrk="1" hangingPunct="1"/>
            <a:r>
              <a:rPr lang="lv-LV" dirty="0" smtClean="0"/>
              <a:t>Izlasiet savus komentārus par fotogrāfijām, </a:t>
            </a:r>
          </a:p>
          <a:p>
            <a:pPr eaLnBrk="1" hangingPunct="1"/>
            <a:r>
              <a:rPr lang="lv-LV" dirty="0" smtClean="0"/>
              <a:t>Apzīmējiet tos ar 1  – apraksts, ar 2 – interpretācija, ar 3 – spriedums) un sašķirojiet grupās</a:t>
            </a:r>
          </a:p>
          <a:p>
            <a:pPr eaLnBrk="1" hangingPunct="1"/>
            <a:r>
              <a:rPr lang="lv-LV" dirty="0" smtClean="0"/>
              <a:t>Pulksteņa rādītāja virzienā pārvietojieties pie citas grupas galda</a:t>
            </a:r>
          </a:p>
          <a:p>
            <a:pPr eaLnBrk="1" hangingPunct="1"/>
            <a:r>
              <a:rPr lang="lv-LV" dirty="0" smtClean="0"/>
              <a:t>Izlasiet viņu sagrupētos komentārus, vai piekrītat grupējumam? Ja nē, izdariet izmaiņas, atzīmējot ar attiecīgo ciparu</a:t>
            </a:r>
          </a:p>
        </p:txBody>
      </p:sp>
      <p:sp>
        <p:nvSpPr>
          <p:cNvPr id="17412" name="Footer Placeholder 3"/>
          <p:cNvSpPr>
            <a:spLocks noGrp="1"/>
          </p:cNvSpPr>
          <p:nvPr>
            <p:ph type="ftr" sz="quarter" idx="12"/>
          </p:nvPr>
        </p:nvSpPr>
        <p:spPr bwMode="auto">
          <a:noFill/>
          <a:ln>
            <a:miter lim="800000"/>
            <a:headEnd/>
            <a:tailEnd/>
          </a:ln>
        </p:spPr>
        <p:txBody>
          <a:bodyPr wrap="square" lIns="91440" tIns="45720" rIns="91440" bIns="45720" numCol="1" compatLnSpc="1">
            <a:prstTxWarp prst="textNoShape">
              <a:avLst/>
            </a:prstTxWarp>
          </a:bodyPr>
          <a:lstStyle/>
          <a:p>
            <a:r>
              <a:rPr lang="en-US" smtClean="0"/>
              <a:t>Valmiera, 19. augusts, 2011</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a:xfrm>
            <a:off x="467544" y="1124744"/>
            <a:ext cx="8229600" cy="1143000"/>
          </a:xfrm>
        </p:spPr>
        <p:txBody>
          <a:bodyPr/>
          <a:lstStyle/>
          <a:p>
            <a:r>
              <a:rPr lang="lv-LV" sz="4800" b="1" dirty="0" smtClean="0">
                <a:latin typeface="+mn-lt"/>
              </a:rPr>
              <a:t>Aktīvā klausīšanās </a:t>
            </a:r>
            <a:br>
              <a:rPr lang="lv-LV" sz="4800" b="1" dirty="0" smtClean="0">
                <a:latin typeface="+mn-lt"/>
              </a:rPr>
            </a:br>
            <a:r>
              <a:rPr lang="lv-LV" sz="4500" b="1" dirty="0" smtClean="0">
                <a:latin typeface="+mn-lt"/>
              </a:rPr>
              <a:t>Ko var redzēt? </a:t>
            </a:r>
            <a:r>
              <a:rPr lang="lv-LV" sz="4000" b="1" dirty="0" smtClean="0">
                <a:latin typeface="+mn-lt"/>
              </a:rPr>
              <a:t>Ko var dzirdēt?</a:t>
            </a:r>
          </a:p>
        </p:txBody>
      </p:sp>
      <p:sp>
        <p:nvSpPr>
          <p:cNvPr id="67587" name="Rectangle 3"/>
          <p:cNvSpPr>
            <a:spLocks noGrp="1"/>
          </p:cNvSpPr>
          <p:nvPr>
            <p:ph type="body" sz="half" idx="1"/>
          </p:nvPr>
        </p:nvSpPr>
        <p:spPr>
          <a:xfrm>
            <a:off x="467544" y="2492896"/>
            <a:ext cx="4038600" cy="4525963"/>
          </a:xfrm>
        </p:spPr>
        <p:txBody>
          <a:bodyPr/>
          <a:lstStyle/>
          <a:p>
            <a:pPr>
              <a:lnSpc>
                <a:spcPct val="80000"/>
              </a:lnSpc>
            </a:pPr>
            <a:endParaRPr lang="lv-LV" b="1" dirty="0" smtClean="0"/>
          </a:p>
          <a:p>
            <a:pPr>
              <a:lnSpc>
                <a:spcPct val="80000"/>
              </a:lnSpc>
            </a:pPr>
            <a:r>
              <a:rPr lang="lv-LV" b="1" dirty="0" smtClean="0"/>
              <a:t>Noliecas tuvāk</a:t>
            </a:r>
          </a:p>
          <a:p>
            <a:pPr>
              <a:lnSpc>
                <a:spcPct val="80000"/>
              </a:lnSpc>
            </a:pPr>
            <a:r>
              <a:rPr lang="lv-LV" b="1" dirty="0" smtClean="0"/>
              <a:t>Skatās uz runātāju</a:t>
            </a:r>
          </a:p>
          <a:p>
            <a:pPr>
              <a:lnSpc>
                <a:spcPct val="80000"/>
              </a:lnSpc>
            </a:pPr>
            <a:r>
              <a:rPr lang="lv-LV" b="1" dirty="0" smtClean="0"/>
              <a:t>Māj ar galvu</a:t>
            </a:r>
          </a:p>
          <a:p>
            <a:pPr>
              <a:lnSpc>
                <a:spcPct val="80000"/>
              </a:lnSpc>
            </a:pPr>
            <a:r>
              <a:rPr lang="lv-LV" b="1" dirty="0" smtClean="0"/>
              <a:t>Sēž klusi</a:t>
            </a:r>
          </a:p>
          <a:p>
            <a:pPr>
              <a:lnSpc>
                <a:spcPct val="80000"/>
              </a:lnSpc>
            </a:pPr>
            <a:r>
              <a:rPr lang="lv-LV" b="1" dirty="0" smtClean="0"/>
              <a:t>Nedara blakus lietas</a:t>
            </a:r>
          </a:p>
          <a:p>
            <a:pPr>
              <a:lnSpc>
                <a:spcPct val="80000"/>
              </a:lnSpc>
            </a:pPr>
            <a:r>
              <a:rPr lang="lv-LV" b="1" dirty="0" smtClean="0"/>
              <a:t>Pieraksta</a:t>
            </a:r>
          </a:p>
          <a:p>
            <a:pPr>
              <a:lnSpc>
                <a:spcPct val="80000"/>
              </a:lnSpc>
            </a:pPr>
            <a:r>
              <a:rPr lang="lv-LV" b="1" dirty="0" smtClean="0"/>
              <a:t>Atvērta poza</a:t>
            </a:r>
          </a:p>
          <a:p>
            <a:pPr>
              <a:lnSpc>
                <a:spcPct val="80000"/>
              </a:lnSpc>
            </a:pPr>
            <a:endParaRPr lang="lv-LV" b="1" dirty="0" smtClean="0">
              <a:latin typeface="VAGRounded TL" pitchFamily="34" charset="0"/>
            </a:endParaRPr>
          </a:p>
          <a:p>
            <a:pPr>
              <a:lnSpc>
                <a:spcPct val="80000"/>
              </a:lnSpc>
            </a:pPr>
            <a:endParaRPr lang="lv-LV" sz="3600" b="1" dirty="0" smtClean="0">
              <a:latin typeface="VAGRounded TL" pitchFamily="34" charset="0"/>
            </a:endParaRPr>
          </a:p>
        </p:txBody>
      </p:sp>
      <p:sp>
        <p:nvSpPr>
          <p:cNvPr id="67588" name="Rectangle 4"/>
          <p:cNvSpPr>
            <a:spLocks noGrp="1"/>
          </p:cNvSpPr>
          <p:nvPr>
            <p:ph type="body" sz="half" idx="2"/>
          </p:nvPr>
        </p:nvSpPr>
        <p:spPr>
          <a:xfrm>
            <a:off x="4860032" y="2564904"/>
            <a:ext cx="4038600" cy="4525963"/>
          </a:xfrm>
        </p:spPr>
        <p:txBody>
          <a:bodyPr/>
          <a:lstStyle/>
          <a:p>
            <a:pPr>
              <a:lnSpc>
                <a:spcPct val="80000"/>
              </a:lnSpc>
            </a:pPr>
            <a:endParaRPr lang="lv-LV" b="1" dirty="0" smtClean="0"/>
          </a:p>
          <a:p>
            <a:pPr>
              <a:lnSpc>
                <a:spcPct val="80000"/>
              </a:lnSpc>
            </a:pPr>
            <a:r>
              <a:rPr lang="lv-LV" b="1" dirty="0" smtClean="0"/>
              <a:t>Īsi apstiprinājumi</a:t>
            </a:r>
          </a:p>
          <a:p>
            <a:pPr>
              <a:lnSpc>
                <a:spcPct val="80000"/>
              </a:lnSpc>
            </a:pPr>
            <a:r>
              <a:rPr lang="lv-LV" b="1" dirty="0" smtClean="0"/>
              <a:t>Pārjautā</a:t>
            </a:r>
          </a:p>
          <a:p>
            <a:pPr>
              <a:lnSpc>
                <a:spcPct val="80000"/>
              </a:lnSpc>
            </a:pPr>
            <a:r>
              <a:rPr lang="lv-LV" b="1" dirty="0" smtClean="0"/>
              <a:t>Pārjautā atkārtojot</a:t>
            </a:r>
          </a:p>
          <a:p>
            <a:pPr>
              <a:lnSpc>
                <a:spcPct val="80000"/>
              </a:lnSpc>
            </a:pPr>
            <a:r>
              <a:rPr lang="lv-LV" b="1" dirty="0" smtClean="0"/>
              <a:t>Padziļinoši jautājumi</a:t>
            </a:r>
          </a:p>
          <a:p>
            <a:pPr>
              <a:lnSpc>
                <a:spcPct val="80000"/>
              </a:lnSpc>
            </a:pPr>
            <a:r>
              <a:rPr lang="lv-LV" b="1" dirty="0" smtClean="0"/>
              <a:t>Pārfrāzējoši jautājumi</a:t>
            </a:r>
          </a:p>
          <a:p>
            <a:pPr>
              <a:lnSpc>
                <a:spcPct val="80000"/>
              </a:lnSpc>
            </a:pPr>
            <a:r>
              <a:rPr lang="lv-LV" b="1" dirty="0" smtClean="0"/>
              <a:t>Viens runātājs</a:t>
            </a:r>
          </a:p>
          <a:p>
            <a:pPr>
              <a:lnSpc>
                <a:spcPct val="80000"/>
              </a:lnSpc>
            </a:pPr>
            <a:r>
              <a:rPr lang="lv-LV" b="1" dirty="0" smtClean="0"/>
              <a:t>Izsauksmes vārdi</a:t>
            </a:r>
          </a:p>
          <a:p>
            <a:pPr>
              <a:lnSpc>
                <a:spcPct val="80000"/>
              </a:lnSpc>
            </a:pPr>
            <a:endParaRPr lang="lv-LV" sz="3200" b="1" dirty="0" smtClean="0">
              <a:latin typeface="VAGRounded TL" pitchFamily="34"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a:xfrm>
            <a:off x="539552" y="1340768"/>
            <a:ext cx="8229600" cy="1143000"/>
          </a:xfrm>
        </p:spPr>
        <p:txBody>
          <a:bodyPr/>
          <a:lstStyle/>
          <a:p>
            <a:r>
              <a:rPr lang="lv-LV" b="1" dirty="0" smtClean="0">
                <a:latin typeface="+mn-lt"/>
              </a:rPr>
              <a:t>Aktīvā klausīšanās</a:t>
            </a:r>
          </a:p>
        </p:txBody>
      </p:sp>
      <p:sp>
        <p:nvSpPr>
          <p:cNvPr id="68611" name="Rectangle 3"/>
          <p:cNvSpPr>
            <a:spLocks noGrp="1"/>
          </p:cNvSpPr>
          <p:nvPr>
            <p:ph type="body" idx="1"/>
          </p:nvPr>
        </p:nvSpPr>
        <p:spPr>
          <a:xfrm>
            <a:off x="683568" y="2332037"/>
            <a:ext cx="8229600" cy="3113187"/>
          </a:xfrm>
        </p:spPr>
        <p:txBody>
          <a:bodyPr/>
          <a:lstStyle/>
          <a:p>
            <a:r>
              <a:rPr lang="lv-LV" sz="3600" b="1" dirty="0" smtClean="0"/>
              <a:t>Klātbūtnes prasme</a:t>
            </a:r>
          </a:p>
          <a:p>
            <a:r>
              <a:rPr lang="lv-LV" sz="3600" b="1" dirty="0" smtClean="0"/>
              <a:t>Prasme „sekot līdzi”</a:t>
            </a:r>
            <a:r>
              <a:rPr lang="lv-LV" sz="3600" dirty="0" smtClean="0"/>
              <a:t> </a:t>
            </a:r>
          </a:p>
          <a:p>
            <a:r>
              <a:rPr lang="lv-LV" sz="3600" b="1" dirty="0" smtClean="0"/>
              <a:t>Refleksijas prasme</a:t>
            </a:r>
            <a:r>
              <a:rPr lang="lv-LV" sz="3600" dirty="0" smtClean="0"/>
              <a:t/>
            </a:r>
            <a:br>
              <a:rPr lang="lv-LV" sz="3600" dirty="0" smtClean="0"/>
            </a:br>
            <a:r>
              <a:rPr lang="lv-LV" sz="5400" dirty="0" smtClean="0"/>
              <a:t/>
            </a:r>
            <a:br>
              <a:rPr lang="lv-LV" sz="5400" dirty="0" smtClean="0"/>
            </a:br>
            <a:endParaRPr lang="lv-LV" sz="5400" dirty="0"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lstStyle/>
          <a:p>
            <a:pPr eaLnBrk="1" fontAlgn="auto" hangingPunct="1">
              <a:spcAft>
                <a:spcPts val="0"/>
              </a:spcAft>
              <a:defRPr/>
            </a:pPr>
            <a:r>
              <a:rPr lang="lv-LV" sz="4000" b="1" dirty="0" smtClean="0">
                <a:latin typeface="+mn-lt"/>
              </a:rPr>
              <a:t>Klātbūtnes prasme</a:t>
            </a:r>
            <a:endParaRPr lang="lv-LV" sz="5400" dirty="0">
              <a:latin typeface="+mn-lt"/>
            </a:endParaRPr>
          </a:p>
        </p:txBody>
      </p:sp>
      <p:sp>
        <p:nvSpPr>
          <p:cNvPr id="22531" name="Content Placeholder 2"/>
          <p:cNvSpPr>
            <a:spLocks noGrp="1"/>
          </p:cNvSpPr>
          <p:nvPr>
            <p:ph sz="quarter" idx="1"/>
          </p:nvPr>
        </p:nvSpPr>
        <p:spPr>
          <a:xfrm>
            <a:off x="683568" y="1984375"/>
            <a:ext cx="8136904" cy="4108921"/>
          </a:xfrm>
        </p:spPr>
        <p:txBody>
          <a:bodyPr/>
          <a:lstStyle/>
          <a:p>
            <a:pPr algn="ctr" eaLnBrk="1" hangingPunct="1">
              <a:buFont typeface="Wingdings" pitchFamily="2" charset="2"/>
              <a:buNone/>
            </a:pPr>
            <a:r>
              <a:rPr lang="lv-LV" sz="3600" dirty="0" smtClean="0"/>
              <a:t>‘Klātbūtne’ nozīmē pilnīgas un nedalītas uzmanības veltīšana personai, kas runā. Ķermeņa poza, kuru jūs ieturat un vide, kurā notiek saziņa, būtiski ietekmē runātāja priekšstatu par to, vai jūs esat vai neesat ieinteresēts tajā, kas tiek stāstīts.</a:t>
            </a:r>
          </a:p>
          <a:p>
            <a:pPr eaLnBrk="1" hangingPunct="1"/>
            <a:endParaRPr lang="lv-LV"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a:xfrm>
            <a:off x="467544" y="764704"/>
            <a:ext cx="8229600" cy="1143000"/>
          </a:xfrm>
        </p:spPr>
        <p:txBody>
          <a:bodyPr/>
          <a:lstStyle/>
          <a:p>
            <a:r>
              <a:rPr lang="lv-LV" b="1" dirty="0" smtClean="0">
                <a:latin typeface="+mn-lt"/>
                <a:cs typeface="Times New Roman" pitchFamily="18" charset="0"/>
              </a:rPr>
              <a:t>Mentors</a:t>
            </a:r>
          </a:p>
        </p:txBody>
      </p:sp>
      <p:sp>
        <p:nvSpPr>
          <p:cNvPr id="7171" name="Content Placeholder 2"/>
          <p:cNvSpPr>
            <a:spLocks noGrp="1"/>
          </p:cNvSpPr>
          <p:nvPr>
            <p:ph idx="1"/>
          </p:nvPr>
        </p:nvSpPr>
        <p:spPr>
          <a:xfrm>
            <a:off x="467544" y="1916832"/>
            <a:ext cx="8229600" cy="4525963"/>
          </a:xfrm>
        </p:spPr>
        <p:txBody>
          <a:bodyPr/>
          <a:lstStyle/>
          <a:p>
            <a:pPr eaLnBrk="1" hangingPunct="1">
              <a:lnSpc>
                <a:spcPct val="90000"/>
              </a:lnSpc>
            </a:pPr>
            <a:r>
              <a:rPr lang="lv-LV" dirty="0" smtClean="0"/>
              <a:t>,,… </a:t>
            </a:r>
            <a:r>
              <a:rPr lang="lv-LV" dirty="0" smtClean="0">
                <a:latin typeface="Arial" charset="0"/>
                <a:cs typeface="Arial" charset="0"/>
              </a:rPr>
              <a:t>pieredzes bagāts padomdevējs, kuram uzticas cilvēks vēl bez attiecīgās pieredzes.”</a:t>
            </a:r>
          </a:p>
          <a:p>
            <a:pPr eaLnBrk="1" hangingPunct="1">
              <a:lnSpc>
                <a:spcPct val="90000"/>
              </a:lnSpc>
              <a:buFont typeface="Wingdings" pitchFamily="2" charset="2"/>
              <a:buNone/>
            </a:pPr>
            <a:r>
              <a:rPr lang="lv-LV" sz="2000" dirty="0" smtClean="0">
                <a:latin typeface="Arial" charset="0"/>
                <a:cs typeface="Arial" charset="0"/>
              </a:rPr>
              <a:t>				(</a:t>
            </a:r>
            <a:r>
              <a:rPr lang="lv-LV" sz="2000" dirty="0" err="1" smtClean="0">
                <a:latin typeface="Arial" charset="0"/>
                <a:cs typeface="Arial" charset="0"/>
              </a:rPr>
              <a:t>Oxford</a:t>
            </a:r>
            <a:r>
              <a:rPr lang="lv-LV" sz="2000" dirty="0" smtClean="0">
                <a:latin typeface="Arial" charset="0"/>
                <a:cs typeface="Arial" charset="0"/>
              </a:rPr>
              <a:t> </a:t>
            </a:r>
            <a:r>
              <a:rPr lang="lv-LV" sz="2000" dirty="0" err="1" smtClean="0">
                <a:latin typeface="Arial" charset="0"/>
                <a:cs typeface="Arial" charset="0"/>
              </a:rPr>
              <a:t>Advanced</a:t>
            </a:r>
            <a:r>
              <a:rPr lang="lv-LV" sz="2000" dirty="0" smtClean="0">
                <a:latin typeface="Arial" charset="0"/>
                <a:cs typeface="Arial" charset="0"/>
              </a:rPr>
              <a:t> </a:t>
            </a:r>
            <a:r>
              <a:rPr lang="lv-LV" sz="2000" dirty="0" err="1" smtClean="0">
                <a:latin typeface="Arial" charset="0"/>
                <a:cs typeface="Arial" charset="0"/>
              </a:rPr>
              <a:t>Learners</a:t>
            </a:r>
            <a:r>
              <a:rPr lang="lv-LV" sz="2000" dirty="0" smtClean="0">
                <a:latin typeface="Arial" charset="0"/>
                <a:cs typeface="Arial" charset="0"/>
              </a:rPr>
              <a:t>’ </a:t>
            </a:r>
            <a:r>
              <a:rPr lang="lv-LV" sz="2000" dirty="0" err="1" smtClean="0">
                <a:latin typeface="Arial" charset="0"/>
                <a:cs typeface="Arial" charset="0"/>
              </a:rPr>
              <a:t>Dictionary</a:t>
            </a:r>
            <a:r>
              <a:rPr lang="lv-LV" sz="2000" dirty="0" smtClean="0">
                <a:latin typeface="Arial" charset="0"/>
                <a:cs typeface="Arial" charset="0"/>
              </a:rPr>
              <a:t>)</a:t>
            </a:r>
          </a:p>
          <a:p>
            <a:pPr eaLnBrk="1" hangingPunct="1">
              <a:lnSpc>
                <a:spcPct val="90000"/>
              </a:lnSpc>
            </a:pPr>
            <a:r>
              <a:rPr lang="lv-LV" dirty="0" smtClean="0">
                <a:latin typeface="Arial" charset="0"/>
                <a:cs typeface="Arial" charset="0"/>
              </a:rPr>
              <a:t>,,…gudrs konsultants, audzinātājs, izglītotājs.”</a:t>
            </a:r>
          </a:p>
          <a:p>
            <a:pPr eaLnBrk="1" hangingPunct="1">
              <a:lnSpc>
                <a:spcPct val="90000"/>
              </a:lnSpc>
              <a:buFont typeface="Wingdings" pitchFamily="2" charset="2"/>
              <a:buNone/>
            </a:pPr>
            <a:r>
              <a:rPr lang="lv-LV" sz="2000" dirty="0" smtClean="0">
                <a:latin typeface="Arial" charset="0"/>
                <a:cs typeface="Arial" charset="0"/>
              </a:rPr>
              <a:t>						(</a:t>
            </a:r>
            <a:r>
              <a:rPr lang="lv-LV" sz="2000" dirty="0" err="1" smtClean="0">
                <a:latin typeface="Arial" charset="0"/>
                <a:cs typeface="Arial" charset="0"/>
              </a:rPr>
              <a:t>Chambers</a:t>
            </a:r>
            <a:r>
              <a:rPr lang="lv-LV" sz="2000" dirty="0" smtClean="0">
                <a:latin typeface="Arial" charset="0"/>
                <a:cs typeface="Arial" charset="0"/>
              </a:rPr>
              <a:t> </a:t>
            </a:r>
            <a:r>
              <a:rPr lang="lv-LV" sz="2000" dirty="0" err="1" smtClean="0">
                <a:latin typeface="Arial" charset="0"/>
                <a:cs typeface="Arial" charset="0"/>
              </a:rPr>
              <a:t>English</a:t>
            </a:r>
            <a:r>
              <a:rPr lang="lv-LV" sz="2000" dirty="0" smtClean="0">
                <a:latin typeface="Arial" charset="0"/>
                <a:cs typeface="Arial" charset="0"/>
              </a:rPr>
              <a:t> </a:t>
            </a:r>
            <a:r>
              <a:rPr lang="lv-LV" sz="2000" dirty="0" err="1" smtClean="0">
                <a:latin typeface="Arial" charset="0"/>
                <a:cs typeface="Arial" charset="0"/>
              </a:rPr>
              <a:t>Dictionary</a:t>
            </a:r>
            <a:r>
              <a:rPr lang="lv-LV" sz="2000" dirty="0" smtClean="0">
                <a:latin typeface="Arial" charset="0"/>
                <a:cs typeface="Arial" charset="0"/>
              </a:rPr>
              <a:t>)</a:t>
            </a:r>
          </a:p>
          <a:p>
            <a:pPr eaLnBrk="1" hangingPunct="1">
              <a:lnSpc>
                <a:spcPct val="90000"/>
              </a:lnSpc>
            </a:pPr>
            <a:r>
              <a:rPr lang="lv-LV" dirty="0" smtClean="0">
                <a:latin typeface="Arial" charset="0"/>
                <a:cs typeface="Arial" charset="0"/>
              </a:rPr>
              <a:t>,,… kāda mentors ir cilvēks, kurš māca un dod  padomus zināmā laika periodā.”</a:t>
            </a:r>
          </a:p>
          <a:p>
            <a:pPr eaLnBrk="1" hangingPunct="1">
              <a:lnSpc>
                <a:spcPct val="90000"/>
              </a:lnSpc>
              <a:buFont typeface="Wingdings" pitchFamily="2" charset="2"/>
              <a:buNone/>
            </a:pPr>
            <a:r>
              <a:rPr lang="lv-LV" sz="2000" dirty="0" smtClean="0">
                <a:latin typeface="Arial" charset="0"/>
                <a:cs typeface="Arial" charset="0"/>
              </a:rPr>
              <a:t>				(</a:t>
            </a:r>
            <a:r>
              <a:rPr lang="lv-LV" sz="2000" dirty="0" err="1" smtClean="0">
                <a:latin typeface="Arial" charset="0"/>
                <a:cs typeface="Arial" charset="0"/>
              </a:rPr>
              <a:t>Collins</a:t>
            </a:r>
            <a:r>
              <a:rPr lang="lv-LV" sz="2000" dirty="0" smtClean="0">
                <a:latin typeface="Arial" charset="0"/>
                <a:cs typeface="Arial" charset="0"/>
              </a:rPr>
              <a:t> </a:t>
            </a:r>
            <a:r>
              <a:rPr lang="lv-LV" sz="2000" dirty="0" err="1" smtClean="0">
                <a:latin typeface="Arial" charset="0"/>
                <a:cs typeface="Arial" charset="0"/>
              </a:rPr>
              <a:t>Cobuild</a:t>
            </a:r>
            <a:r>
              <a:rPr lang="lv-LV" sz="2000" dirty="0" smtClean="0">
                <a:latin typeface="Arial" charset="0"/>
                <a:cs typeface="Arial" charset="0"/>
              </a:rPr>
              <a:t> </a:t>
            </a:r>
            <a:r>
              <a:rPr lang="lv-LV" sz="2000" dirty="0" err="1" smtClean="0">
                <a:latin typeface="Arial" charset="0"/>
                <a:cs typeface="Arial" charset="0"/>
              </a:rPr>
              <a:t>English</a:t>
            </a:r>
            <a:r>
              <a:rPr lang="lv-LV" sz="2000" dirty="0" smtClean="0">
                <a:latin typeface="Arial" charset="0"/>
                <a:cs typeface="Arial" charset="0"/>
              </a:rPr>
              <a:t> </a:t>
            </a:r>
            <a:r>
              <a:rPr lang="lv-LV" sz="2000" dirty="0" err="1" smtClean="0">
                <a:latin typeface="Arial" charset="0"/>
                <a:cs typeface="Arial" charset="0"/>
              </a:rPr>
              <a:t>Language</a:t>
            </a:r>
            <a:r>
              <a:rPr lang="lv-LV" sz="2000" dirty="0" smtClean="0">
                <a:latin typeface="Arial" charset="0"/>
                <a:cs typeface="Arial" charset="0"/>
              </a:rPr>
              <a:t> </a:t>
            </a:r>
            <a:r>
              <a:rPr lang="lv-LV" sz="2000" dirty="0" err="1" smtClean="0">
                <a:latin typeface="Arial" charset="0"/>
                <a:cs typeface="Arial" charset="0"/>
              </a:rPr>
              <a:t>Dictionary</a:t>
            </a:r>
            <a:r>
              <a:rPr lang="lv-LV" sz="2000" dirty="0" smtClean="0">
                <a:latin typeface="Arial" charset="0"/>
                <a:cs typeface="Arial" charset="0"/>
              </a:rPr>
              <a:t>)</a:t>
            </a:r>
          </a:p>
          <a:p>
            <a:endParaRPr lang="lv-LV"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lstStyle/>
          <a:p>
            <a:pPr eaLnBrk="1" fontAlgn="auto" hangingPunct="1">
              <a:spcAft>
                <a:spcPts val="0"/>
              </a:spcAft>
              <a:defRPr/>
            </a:pPr>
            <a:r>
              <a:rPr lang="lv-LV" b="1" dirty="0" smtClean="0">
                <a:latin typeface="+mn-lt"/>
              </a:rPr>
              <a:t>Prasme „sekot līdzi”</a:t>
            </a:r>
            <a:endParaRPr lang="lv-LV" sz="6000" dirty="0">
              <a:latin typeface="+mn-lt"/>
            </a:endParaRPr>
          </a:p>
        </p:txBody>
      </p:sp>
      <p:sp>
        <p:nvSpPr>
          <p:cNvPr id="23555" name="Content Placeholder 2"/>
          <p:cNvSpPr>
            <a:spLocks noGrp="1"/>
          </p:cNvSpPr>
          <p:nvPr>
            <p:ph sz="quarter" idx="1"/>
          </p:nvPr>
        </p:nvSpPr>
        <p:spPr>
          <a:xfrm>
            <a:off x="539552" y="1916832"/>
            <a:ext cx="7467600" cy="4205064"/>
          </a:xfrm>
        </p:spPr>
        <p:txBody>
          <a:bodyPr/>
          <a:lstStyle/>
          <a:p>
            <a:pPr algn="ctr" eaLnBrk="1" hangingPunct="1">
              <a:buFont typeface="Wingdings" pitchFamily="2" charset="2"/>
              <a:buNone/>
            </a:pPr>
            <a:r>
              <a:rPr lang="lv-LV" dirty="0" smtClean="0"/>
              <a:t>‘</a:t>
            </a:r>
            <a:r>
              <a:rPr lang="lv-LV" sz="3600" dirty="0" smtClean="0"/>
              <a:t>Sekot līdzi’ nozīmē nevis pilnībā iejusties stāstītāja emocionālajā noskaņā, bet izturēt savu stilu, iejaucoties ar komentāriem un žestiem, taču tikai tādā mērā, lai ļautu runātājam just, ka jūs klausieties.</a:t>
            </a:r>
          </a:p>
          <a:p>
            <a:pPr eaLnBrk="1" hangingPunct="1"/>
            <a:endParaRPr lang="lv-LV" dirty="0" smtClean="0"/>
          </a:p>
        </p:txBody>
      </p:sp>
      <p:sp>
        <p:nvSpPr>
          <p:cNvPr id="23556" name="Footer Placeholder 3"/>
          <p:cNvSpPr>
            <a:spLocks noGrp="1"/>
          </p:cNvSpPr>
          <p:nvPr>
            <p:ph type="ftr" sz="quarter" idx="12"/>
          </p:nvPr>
        </p:nvSpPr>
        <p:spPr bwMode="auto">
          <a:noFill/>
          <a:ln>
            <a:miter lim="800000"/>
            <a:headEnd/>
            <a:tailEnd/>
          </a:ln>
        </p:spPr>
        <p:txBody>
          <a:bodyPr wrap="square" lIns="91440" tIns="45720" rIns="91440" bIns="45720" numCol="1" compatLnSpc="1">
            <a:prstTxWarp prst="textNoShape">
              <a:avLst/>
            </a:prstTxWarp>
          </a:bodyPr>
          <a:lstStyle/>
          <a:p>
            <a:r>
              <a:rPr lang="en-US" smtClean="0"/>
              <a:t>Valmiera, 19. augusts, 2011</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lstStyle/>
          <a:p>
            <a:pPr eaLnBrk="1" fontAlgn="auto" hangingPunct="1">
              <a:spcAft>
                <a:spcPts val="0"/>
              </a:spcAft>
              <a:defRPr/>
            </a:pPr>
            <a:r>
              <a:rPr lang="lv-LV" b="1" dirty="0" smtClean="0">
                <a:latin typeface="+mn-lt"/>
              </a:rPr>
              <a:t>Refleksijas prasme</a:t>
            </a:r>
            <a:endParaRPr lang="lv-LV" sz="6000" dirty="0">
              <a:latin typeface="+mn-lt"/>
            </a:endParaRPr>
          </a:p>
        </p:txBody>
      </p:sp>
      <p:sp>
        <p:nvSpPr>
          <p:cNvPr id="24579" name="Content Placeholder 2"/>
          <p:cNvSpPr>
            <a:spLocks noGrp="1"/>
          </p:cNvSpPr>
          <p:nvPr>
            <p:ph sz="quarter" idx="1"/>
          </p:nvPr>
        </p:nvSpPr>
        <p:spPr>
          <a:xfrm>
            <a:off x="539552" y="2132856"/>
            <a:ext cx="7467600" cy="3989040"/>
          </a:xfrm>
        </p:spPr>
        <p:txBody>
          <a:bodyPr/>
          <a:lstStyle/>
          <a:p>
            <a:pPr eaLnBrk="1" hangingPunct="1">
              <a:lnSpc>
                <a:spcPct val="80000"/>
              </a:lnSpc>
            </a:pPr>
            <a:r>
              <a:rPr lang="lv-LV" dirty="0" smtClean="0"/>
              <a:t>Reflektēt’ nozīmē, ka klausītājs no jauna izsaka izjūtas un/vai saturu, ko runātājs sniedzis, un izrāda, ka to izprot un pieņem.</a:t>
            </a:r>
          </a:p>
          <a:p>
            <a:pPr eaLnBrk="1" hangingPunct="1">
              <a:lnSpc>
                <a:spcPct val="80000"/>
              </a:lnSpc>
            </a:pPr>
            <a:r>
              <a:rPr lang="lv-LV" dirty="0" smtClean="0"/>
              <a:t>Atstāstīšana efektīvi kontrolē un labo jebkādus pārpratumus, kas var rasties klausoties. </a:t>
            </a:r>
          </a:p>
          <a:p>
            <a:pPr eaLnBrk="1" hangingPunct="1">
              <a:lnSpc>
                <a:spcPct val="80000"/>
              </a:lnSpc>
            </a:pPr>
            <a:r>
              <a:rPr lang="lv-LV" dirty="0" err="1" smtClean="0"/>
              <a:t>Mijdarbīga</a:t>
            </a:r>
            <a:r>
              <a:rPr lang="lv-LV" dirty="0" smtClean="0"/>
              <a:t> klausīšanās (dialogs) nozīmē vairāk klausīties nozīmi, nevis vārdus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a:xfrm>
            <a:off x="395536" y="1988840"/>
            <a:ext cx="8229600" cy="1143000"/>
          </a:xfrm>
        </p:spPr>
        <p:txBody>
          <a:bodyPr/>
          <a:lstStyle/>
          <a:p>
            <a:r>
              <a:rPr lang="lv-LV" sz="4000" b="1" dirty="0" smtClean="0">
                <a:latin typeface="+mn-lt"/>
              </a:rPr>
              <a:t>Klausīties un dzirdēt nav viens un tas pats</a:t>
            </a:r>
            <a:r>
              <a:rPr lang="lv-LV" sz="4000" b="1" dirty="0" smtClean="0">
                <a:latin typeface="VAGRounded TL" pitchFamily="34" charset="0"/>
              </a:rPr>
              <a:t/>
            </a:r>
            <a:br>
              <a:rPr lang="lv-LV" sz="4000" b="1" dirty="0" smtClean="0">
                <a:latin typeface="VAGRounded TL" pitchFamily="34" charset="0"/>
              </a:rPr>
            </a:br>
            <a:endParaRPr lang="lv-LV" sz="4000" b="1" dirty="0" smtClean="0">
              <a:latin typeface="VAGRounded TL" pitchFamily="34" charset="0"/>
            </a:endParaRPr>
          </a:p>
        </p:txBody>
      </p:sp>
      <p:sp>
        <p:nvSpPr>
          <p:cNvPr id="63491" name="Rectangle 3"/>
          <p:cNvSpPr>
            <a:spLocks noGrp="1"/>
          </p:cNvSpPr>
          <p:nvPr>
            <p:ph type="body" idx="1"/>
          </p:nvPr>
        </p:nvSpPr>
        <p:spPr>
          <a:xfrm>
            <a:off x="457200" y="3356992"/>
            <a:ext cx="8686800" cy="3124944"/>
          </a:xfrm>
        </p:spPr>
        <p:txBody>
          <a:bodyPr/>
          <a:lstStyle/>
          <a:p>
            <a:endParaRPr lang="lv-LV" dirty="0" smtClean="0"/>
          </a:p>
          <a:p>
            <a:pPr>
              <a:buFont typeface="Arial" charset="0"/>
              <a:buNone/>
            </a:pPr>
            <a:r>
              <a:rPr lang="lv-LV" sz="4000" b="1" dirty="0" smtClean="0"/>
              <a:t>Mentoram ir jābūt pacietīgam klausītājam</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a:lstStyle/>
          <a:p>
            <a:endParaRPr lang="lv-LV" dirty="0" smtClean="0"/>
          </a:p>
        </p:txBody>
      </p:sp>
      <p:pic>
        <p:nvPicPr>
          <p:cNvPr id="70659" name="Picture 3" descr="сканирование0006"/>
          <p:cNvPicPr>
            <a:picLocks noGrp="1" noChangeAspect="1" noChangeArrowheads="1"/>
          </p:cNvPicPr>
          <p:nvPr>
            <p:ph type="body" idx="1"/>
          </p:nvPr>
        </p:nvPicPr>
        <p:blipFill>
          <a:blip r:embed="rId2" cstate="print"/>
          <a:srcRect/>
          <a:stretch>
            <a:fillRect/>
          </a:stretch>
        </p:blipFill>
        <p:spPr>
          <a:xfrm>
            <a:off x="971550" y="0"/>
            <a:ext cx="7056438" cy="6905625"/>
          </a:xfrm>
          <a:noFill/>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a:xfrm>
            <a:off x="395536" y="620688"/>
            <a:ext cx="8229600" cy="1143000"/>
          </a:xfrm>
        </p:spPr>
        <p:txBody>
          <a:bodyPr/>
          <a:lstStyle/>
          <a:p>
            <a:r>
              <a:rPr lang="lv-LV" b="1" dirty="0" smtClean="0">
                <a:latin typeface="+mn-lt"/>
              </a:rPr>
              <a:t>Atgriezeniskās saites formas</a:t>
            </a:r>
          </a:p>
        </p:txBody>
      </p:sp>
      <p:graphicFrame>
        <p:nvGraphicFramePr>
          <p:cNvPr id="71683" name="Group 3"/>
          <p:cNvGraphicFramePr>
            <a:graphicFrameLocks noGrp="1"/>
          </p:cNvGraphicFramePr>
          <p:nvPr>
            <p:ph idx="1"/>
          </p:nvPr>
        </p:nvGraphicFramePr>
        <p:xfrm>
          <a:off x="457200" y="1600200"/>
          <a:ext cx="8229600" cy="4530726"/>
        </p:xfrm>
        <a:graphic>
          <a:graphicData uri="http://schemas.openxmlformats.org/drawingml/2006/table">
            <a:tbl>
              <a:tblPr/>
              <a:tblGrid>
                <a:gridCol w="4114800"/>
                <a:gridCol w="4114800"/>
              </a:tblGrid>
              <a:tr h="22653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lv-LV" sz="2800" b="0" i="0" u="none" strike="noStrike" cap="none" normalizeH="0" baseline="0" dirty="0" smtClean="0">
                          <a:ln>
                            <a:noFill/>
                          </a:ln>
                          <a:solidFill>
                            <a:schemeClr val="tx1"/>
                          </a:solidFill>
                          <a:effectLst/>
                          <a:latin typeface="Calibri" pitchFamily="34" charset="0"/>
                        </a:rPr>
                        <a:t>+ Vērtējošā</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lv-LV" sz="2800" b="0" i="0" u="none" strike="noStrike" cap="none" normalizeH="0" baseline="0" dirty="0" smtClean="0">
                          <a:ln>
                            <a:noFill/>
                          </a:ln>
                          <a:solidFill>
                            <a:schemeClr val="tx1"/>
                          </a:solidFill>
                          <a:effectLst/>
                          <a:latin typeface="Calibri" pitchFamily="34" charset="0"/>
                        </a:rPr>
                        <a:t>+ Attīstošā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53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lv-LV" sz="2800" b="0" i="0" u="none" strike="noStrike" cap="none" normalizeH="0" baseline="0" dirty="0" smtClean="0">
                          <a:ln>
                            <a:noFill/>
                          </a:ln>
                          <a:solidFill>
                            <a:schemeClr val="tx1"/>
                          </a:solidFill>
                          <a:effectLst/>
                          <a:latin typeface="Calibri" pitchFamily="34" charset="0"/>
                        </a:rPr>
                        <a:t>- Vērtējošā</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lv-LV" sz="2800" b="0" i="0" u="none" strike="noStrike" cap="none" normalizeH="0" baseline="0" dirty="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lv-LV" sz="28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lv-LV" sz="2800" b="0" i="0" u="none" strike="noStrike" cap="none" normalizeH="0" baseline="0" dirty="0" smtClean="0">
                          <a:ln>
                            <a:noFill/>
                          </a:ln>
                          <a:solidFill>
                            <a:schemeClr val="tx1"/>
                          </a:solidFill>
                          <a:effectLst/>
                          <a:latin typeface="Calibri" pitchFamily="34" charset="0"/>
                        </a:rPr>
                        <a:t> - Attīstošā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9552" y="692696"/>
            <a:ext cx="8229600" cy="1143000"/>
          </a:xfrm>
        </p:spPr>
        <p:txBody>
          <a:bodyPr/>
          <a:lstStyle/>
          <a:p>
            <a:r>
              <a:rPr lang="lv-LV" b="1" dirty="0" err="1" smtClean="0">
                <a:latin typeface="+mn-lt"/>
              </a:rPr>
              <a:t>Padomdošana</a:t>
            </a:r>
            <a:r>
              <a:rPr lang="lv-LV" b="1" dirty="0" smtClean="0">
                <a:latin typeface="+mn-lt"/>
              </a:rPr>
              <a:t> </a:t>
            </a:r>
            <a:r>
              <a:rPr lang="lv-LV" sz="2400" b="1" dirty="0" smtClean="0">
                <a:latin typeface="+mn-lt"/>
              </a:rPr>
              <a:t>(SCAFFOLDING)</a:t>
            </a:r>
          </a:p>
        </p:txBody>
      </p:sp>
      <p:sp>
        <p:nvSpPr>
          <p:cNvPr id="28675" name="Rectangle 3"/>
          <p:cNvSpPr>
            <a:spLocks noGrp="1" noChangeArrowheads="1"/>
          </p:cNvSpPr>
          <p:nvPr>
            <p:ph type="body" idx="1"/>
          </p:nvPr>
        </p:nvSpPr>
        <p:spPr>
          <a:xfrm>
            <a:off x="395536" y="1700808"/>
            <a:ext cx="8229600" cy="4525963"/>
          </a:xfrm>
        </p:spPr>
        <p:txBody>
          <a:bodyPr/>
          <a:lstStyle/>
          <a:p>
            <a:r>
              <a:rPr lang="lv-LV" dirty="0" smtClean="0"/>
              <a:t>Palīdzēt, nevis izdarīt</a:t>
            </a:r>
          </a:p>
          <a:p>
            <a:r>
              <a:rPr lang="lv-LV" dirty="0" smtClean="0"/>
              <a:t>Noskaidrot, ko jau zina</a:t>
            </a:r>
          </a:p>
          <a:p>
            <a:r>
              <a:rPr lang="lv-LV" dirty="0" smtClean="0"/>
              <a:t>Saprast, kas īsti ir vajadzīgs</a:t>
            </a:r>
          </a:p>
          <a:p>
            <a:r>
              <a:rPr lang="lv-LV" dirty="0" smtClean="0"/>
              <a:t>Sadalīt procesu soļos</a:t>
            </a:r>
          </a:p>
          <a:p>
            <a:r>
              <a:rPr lang="lv-LV" dirty="0" smtClean="0"/>
              <a:t>Atļaut darīt</a:t>
            </a:r>
          </a:p>
          <a:p>
            <a:r>
              <a:rPr lang="lv-LV" dirty="0" smtClean="0"/>
              <a:t>Nedot nevajadzīgu informāciju</a:t>
            </a:r>
          </a:p>
          <a:p>
            <a:r>
              <a:rPr lang="lv-LV" dirty="0" smtClean="0"/>
              <a:t>Uzmundrināt</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a:xfrm>
            <a:off x="539552" y="692696"/>
            <a:ext cx="8229600" cy="1143000"/>
          </a:xfrm>
        </p:spPr>
        <p:txBody>
          <a:bodyPr/>
          <a:lstStyle/>
          <a:p>
            <a:r>
              <a:rPr lang="lv-LV" sz="4800" b="1" dirty="0" smtClean="0">
                <a:latin typeface="+mn-lt"/>
              </a:rPr>
              <a:t>Komunikācijas šķēršļi (1)</a:t>
            </a:r>
          </a:p>
        </p:txBody>
      </p:sp>
      <p:sp>
        <p:nvSpPr>
          <p:cNvPr id="69635" name="Rectangle 3"/>
          <p:cNvSpPr>
            <a:spLocks noGrp="1"/>
          </p:cNvSpPr>
          <p:nvPr>
            <p:ph type="body" idx="1"/>
          </p:nvPr>
        </p:nvSpPr>
        <p:spPr>
          <a:xfrm>
            <a:off x="457200" y="1600200"/>
            <a:ext cx="8435280" cy="4525963"/>
          </a:xfrm>
        </p:spPr>
        <p:txBody>
          <a:bodyPr/>
          <a:lstStyle/>
          <a:p>
            <a:pPr>
              <a:lnSpc>
                <a:spcPct val="150000"/>
              </a:lnSpc>
            </a:pPr>
            <a:r>
              <a:rPr lang="lv-LV" dirty="0" smtClean="0"/>
              <a:t>kritizēšana  </a:t>
            </a:r>
          </a:p>
          <a:p>
            <a:pPr>
              <a:lnSpc>
                <a:spcPct val="150000"/>
              </a:lnSpc>
            </a:pPr>
            <a:r>
              <a:rPr lang="lv-LV" dirty="0" smtClean="0"/>
              <a:t>“birku piekāršana”</a:t>
            </a:r>
          </a:p>
          <a:p>
            <a:pPr>
              <a:lnSpc>
                <a:spcPct val="150000"/>
              </a:lnSpc>
            </a:pPr>
            <a:r>
              <a:rPr lang="lv-LV" dirty="0" smtClean="0"/>
              <a:t>diagnozes uzstādīšana </a:t>
            </a:r>
          </a:p>
          <a:p>
            <a:pPr>
              <a:lnSpc>
                <a:spcPct val="150000"/>
              </a:lnSpc>
            </a:pPr>
            <a:r>
              <a:rPr lang="lv-LV" dirty="0" smtClean="0"/>
              <a:t>slavējošs vērtējums </a:t>
            </a:r>
          </a:p>
          <a:p>
            <a:pPr>
              <a:lnSpc>
                <a:spcPct val="150000"/>
              </a:lnSpc>
            </a:pPr>
            <a:r>
              <a:rPr lang="lv-LV" dirty="0" smtClean="0"/>
              <a:t>komandēšana </a:t>
            </a:r>
          </a:p>
          <a:p>
            <a:pPr>
              <a:lnSpc>
                <a:spcPct val="150000"/>
              </a:lnSpc>
            </a:pPr>
            <a:r>
              <a:rPr lang="lv-LV" dirty="0" smtClean="0"/>
              <a:t>biedēšana </a:t>
            </a:r>
          </a:p>
          <a:p>
            <a:pPr>
              <a:lnSpc>
                <a:spcPct val="80000"/>
              </a:lnSpc>
            </a:pPr>
            <a:endParaRPr lang="lv-LV" sz="2400" dirty="0" smtClean="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a:xfrm>
            <a:off x="539552" y="692696"/>
            <a:ext cx="8229600" cy="1143000"/>
          </a:xfrm>
        </p:spPr>
        <p:txBody>
          <a:bodyPr/>
          <a:lstStyle/>
          <a:p>
            <a:r>
              <a:rPr lang="lv-LV" sz="4800" b="1" dirty="0" smtClean="0">
                <a:latin typeface="+mn-lt"/>
              </a:rPr>
              <a:t>Komunikācijas šķēršļi (2)</a:t>
            </a:r>
          </a:p>
        </p:txBody>
      </p:sp>
      <p:sp>
        <p:nvSpPr>
          <p:cNvPr id="69635" name="Rectangle 3"/>
          <p:cNvSpPr>
            <a:spLocks noGrp="1"/>
          </p:cNvSpPr>
          <p:nvPr>
            <p:ph type="body" idx="1"/>
          </p:nvPr>
        </p:nvSpPr>
        <p:spPr>
          <a:xfrm>
            <a:off x="457200" y="1600200"/>
            <a:ext cx="8435280" cy="4525963"/>
          </a:xfrm>
        </p:spPr>
        <p:txBody>
          <a:bodyPr/>
          <a:lstStyle/>
          <a:p>
            <a:pPr>
              <a:lnSpc>
                <a:spcPct val="150000"/>
              </a:lnSpc>
            </a:pPr>
            <a:r>
              <a:rPr lang="lv-LV" dirty="0" smtClean="0"/>
              <a:t>moralizēšana </a:t>
            </a:r>
          </a:p>
          <a:p>
            <a:pPr>
              <a:lnSpc>
                <a:spcPct val="150000"/>
              </a:lnSpc>
            </a:pPr>
            <a:r>
              <a:rPr lang="lv-LV" dirty="0" smtClean="0"/>
              <a:t>jautājumi nevietā </a:t>
            </a:r>
          </a:p>
          <a:p>
            <a:pPr>
              <a:lnSpc>
                <a:spcPct val="150000"/>
              </a:lnSpc>
            </a:pPr>
            <a:r>
              <a:rPr lang="lv-LV" dirty="0" smtClean="0"/>
              <a:t>padomu došana </a:t>
            </a:r>
          </a:p>
          <a:p>
            <a:pPr>
              <a:lnSpc>
                <a:spcPct val="150000"/>
              </a:lnSpc>
            </a:pPr>
            <a:r>
              <a:rPr lang="lv-LV" dirty="0" smtClean="0"/>
              <a:t>uzjautrināšanās </a:t>
            </a:r>
          </a:p>
          <a:p>
            <a:pPr>
              <a:lnSpc>
                <a:spcPct val="150000"/>
              </a:lnSpc>
            </a:pPr>
            <a:r>
              <a:rPr lang="lv-LV" dirty="0" smtClean="0"/>
              <a:t>loģiski argumenti </a:t>
            </a:r>
          </a:p>
          <a:p>
            <a:pPr>
              <a:lnSpc>
                <a:spcPct val="150000"/>
              </a:lnSpc>
            </a:pPr>
            <a:r>
              <a:rPr lang="lv-LV" dirty="0" smtClean="0"/>
              <a:t>pārliecināšana </a:t>
            </a:r>
          </a:p>
          <a:p>
            <a:pPr>
              <a:lnSpc>
                <a:spcPct val="150000"/>
              </a:lnSpc>
            </a:pPr>
            <a:endParaRPr lang="lv-LV" dirty="0" smtClean="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23528" y="908720"/>
            <a:ext cx="8229600" cy="1143000"/>
          </a:xfrm>
        </p:spPr>
        <p:txBody>
          <a:bodyPr/>
          <a:lstStyle/>
          <a:p>
            <a:pPr eaLnBrk="1" hangingPunct="1"/>
            <a:r>
              <a:rPr lang="lv-LV" b="1" dirty="0" smtClean="0"/>
              <a:t>Izvēlne uzticības veidošanai (1)</a:t>
            </a:r>
            <a:r>
              <a:rPr lang="lv-LV" b="1" i="1" dirty="0" smtClean="0"/>
              <a:t/>
            </a:r>
            <a:br>
              <a:rPr lang="lv-LV" b="1" i="1" dirty="0" smtClean="0"/>
            </a:br>
            <a:endParaRPr lang="ru-RU" b="1" i="1" dirty="0" smtClean="0"/>
          </a:p>
        </p:txBody>
      </p:sp>
      <p:sp>
        <p:nvSpPr>
          <p:cNvPr id="32771" name="Rectangle 3"/>
          <p:cNvSpPr>
            <a:spLocks noGrp="1" noChangeArrowheads="1"/>
          </p:cNvSpPr>
          <p:nvPr>
            <p:ph type="body" idx="1"/>
          </p:nvPr>
        </p:nvSpPr>
        <p:spPr>
          <a:xfrm>
            <a:off x="467544" y="1556792"/>
            <a:ext cx="7992888" cy="5732462"/>
          </a:xfrm>
        </p:spPr>
        <p:txBody>
          <a:bodyPr/>
          <a:lstStyle/>
          <a:p>
            <a:pPr eaLnBrk="1" hangingPunct="1">
              <a:lnSpc>
                <a:spcPct val="80000"/>
              </a:lnSpc>
            </a:pPr>
            <a:r>
              <a:rPr lang="lv-LV" dirty="0" smtClean="0"/>
              <a:t>nodrošini un ievēro konfidencialitāti</a:t>
            </a:r>
          </a:p>
          <a:p>
            <a:pPr eaLnBrk="1" hangingPunct="1">
              <a:lnSpc>
                <a:spcPct val="80000"/>
              </a:lnSpc>
            </a:pPr>
            <a:r>
              <a:rPr lang="lv-LV" dirty="0" smtClean="0"/>
              <a:t>regulāri organizē grupas sanāksmes, kuru dienas kārtībā ir gan satura, gan ētikas jautājumi</a:t>
            </a:r>
          </a:p>
          <a:p>
            <a:pPr eaLnBrk="1" hangingPunct="1">
              <a:lnSpc>
                <a:spcPct val="80000"/>
              </a:lnSpc>
            </a:pPr>
            <a:r>
              <a:rPr lang="lv-LV" dirty="0" smtClean="0"/>
              <a:t>paskaidro, kas tiek sagaidīts</a:t>
            </a:r>
          </a:p>
          <a:p>
            <a:pPr eaLnBrk="1" hangingPunct="1">
              <a:lnSpc>
                <a:spcPct val="80000"/>
              </a:lnSpc>
            </a:pPr>
            <a:r>
              <a:rPr lang="lv-LV" dirty="0" smtClean="0"/>
              <a:t>pārrunā, kas tiek sagaidīts</a:t>
            </a:r>
          </a:p>
          <a:p>
            <a:pPr eaLnBrk="1" hangingPunct="1">
              <a:lnSpc>
                <a:spcPct val="80000"/>
              </a:lnSpc>
            </a:pPr>
            <a:r>
              <a:rPr lang="lv-LV" dirty="0" smtClean="0"/>
              <a:t>vienojies, kas tiek sagaidīts</a:t>
            </a:r>
          </a:p>
          <a:p>
            <a:pPr eaLnBrk="1" hangingPunct="1">
              <a:lnSpc>
                <a:spcPct val="80000"/>
              </a:lnSpc>
            </a:pPr>
            <a:r>
              <a:rPr lang="lv-LV" dirty="0" smtClean="0"/>
              <a:t>rīkojies atbilstoši teiktajam</a:t>
            </a:r>
          </a:p>
          <a:p>
            <a:pPr eaLnBrk="1" hangingPunct="1">
              <a:lnSpc>
                <a:spcPct val="80000"/>
              </a:lnSpc>
            </a:pPr>
            <a:r>
              <a:rPr lang="lv-LV" dirty="0" smtClean="0"/>
              <a:t>veido daudzveidīgu saziņu</a:t>
            </a:r>
          </a:p>
          <a:p>
            <a:pPr eaLnBrk="1" hangingPunct="1">
              <a:lnSpc>
                <a:spcPct val="80000"/>
              </a:lnSpc>
            </a:pPr>
            <a:r>
              <a:rPr lang="lv-LV" dirty="0" smtClean="0"/>
              <a:t>respektē, cieni, godā katra individuālo stilu</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23528" y="908720"/>
            <a:ext cx="8229600" cy="1143000"/>
          </a:xfrm>
        </p:spPr>
        <p:txBody>
          <a:bodyPr/>
          <a:lstStyle/>
          <a:p>
            <a:pPr eaLnBrk="1" hangingPunct="1"/>
            <a:r>
              <a:rPr lang="lv-LV" b="1" dirty="0" smtClean="0"/>
              <a:t>Izvēlne uzticības veidošanai (2)</a:t>
            </a:r>
            <a:br>
              <a:rPr lang="lv-LV" b="1" dirty="0" smtClean="0"/>
            </a:br>
            <a:endParaRPr lang="ru-RU" b="1" dirty="0" smtClean="0"/>
          </a:p>
        </p:txBody>
      </p:sp>
      <p:sp>
        <p:nvSpPr>
          <p:cNvPr id="32771" name="Rectangle 3"/>
          <p:cNvSpPr>
            <a:spLocks noGrp="1" noChangeArrowheads="1"/>
          </p:cNvSpPr>
          <p:nvPr>
            <p:ph type="body" idx="1"/>
          </p:nvPr>
        </p:nvSpPr>
        <p:spPr>
          <a:xfrm>
            <a:off x="143000" y="1556792"/>
            <a:ext cx="9001000" cy="5732462"/>
          </a:xfrm>
        </p:spPr>
        <p:txBody>
          <a:bodyPr/>
          <a:lstStyle/>
          <a:p>
            <a:pPr eaLnBrk="1" hangingPunct="1">
              <a:lnSpc>
                <a:spcPct val="80000"/>
              </a:lnSpc>
            </a:pPr>
            <a:r>
              <a:rPr lang="lv-LV" sz="2800" dirty="0" smtClean="0"/>
              <a:t>uzsver ieguvumus, nevis zaudējumus</a:t>
            </a:r>
          </a:p>
          <a:p>
            <a:pPr eaLnBrk="1" hangingPunct="1">
              <a:lnSpc>
                <a:spcPct val="80000"/>
              </a:lnSpc>
            </a:pPr>
            <a:r>
              <a:rPr lang="lv-LV" sz="2800" dirty="0" smtClean="0"/>
              <a:t>nevērtē, bet apraksti</a:t>
            </a:r>
          </a:p>
          <a:p>
            <a:pPr eaLnBrk="1" hangingPunct="1">
              <a:lnSpc>
                <a:spcPct val="80000"/>
              </a:lnSpc>
            </a:pPr>
            <a:r>
              <a:rPr lang="lv-LV" sz="2800" dirty="0" smtClean="0"/>
              <a:t>deleģē varu un autoritāti</a:t>
            </a:r>
          </a:p>
          <a:p>
            <a:pPr eaLnBrk="1" hangingPunct="1">
              <a:lnSpc>
                <a:spcPct val="80000"/>
              </a:lnSpc>
            </a:pPr>
            <a:r>
              <a:rPr lang="lv-LV" sz="2800" dirty="0" smtClean="0"/>
              <a:t>atzīsti savas kļūdas un vārīgās vietas</a:t>
            </a:r>
          </a:p>
          <a:p>
            <a:pPr eaLnBrk="1" hangingPunct="1">
              <a:lnSpc>
                <a:spcPct val="80000"/>
              </a:lnSpc>
            </a:pPr>
            <a:r>
              <a:rPr lang="lv-LV" sz="2800" dirty="0" smtClean="0"/>
              <a:t>riskē situācijās, kad nepieciešams paļauties uz citiem</a:t>
            </a:r>
          </a:p>
          <a:p>
            <a:pPr eaLnBrk="1" hangingPunct="1">
              <a:lnSpc>
                <a:spcPct val="80000"/>
              </a:lnSpc>
            </a:pPr>
            <a:r>
              <a:rPr lang="lv-LV" sz="2800" dirty="0" smtClean="0"/>
              <a:t>veido </a:t>
            </a:r>
            <a:r>
              <a:rPr lang="lv-LV" sz="2800" dirty="0" err="1" smtClean="0"/>
              <a:t>mijdarbību</a:t>
            </a:r>
            <a:endParaRPr lang="lv-LV" sz="2800" dirty="0" smtClean="0"/>
          </a:p>
          <a:p>
            <a:pPr eaLnBrk="1" hangingPunct="1">
              <a:lnSpc>
                <a:spcPct val="80000"/>
              </a:lnSpc>
            </a:pPr>
            <a:r>
              <a:rPr lang="lv-LV" sz="2800" dirty="0" smtClean="0"/>
              <a:t>dalies gan domās, gan izjūtās</a:t>
            </a:r>
          </a:p>
          <a:p>
            <a:pPr eaLnBrk="1" hangingPunct="1">
              <a:lnSpc>
                <a:spcPct val="80000"/>
              </a:lnSpc>
            </a:pPr>
            <a:r>
              <a:rPr lang="lv-LV" sz="2800" dirty="0" smtClean="0"/>
              <a:t>pieņem, ka mēs visi reizēm esam dusmīgi  un vīlušies</a:t>
            </a:r>
          </a:p>
          <a:p>
            <a:pPr eaLnBrk="1" hangingPunct="1">
              <a:lnSpc>
                <a:spcPct val="80000"/>
              </a:lnSpc>
            </a:pPr>
            <a:r>
              <a:rPr lang="lv-LV" sz="2800" dirty="0" smtClean="0"/>
              <a:t>pagodini – pat kļūdas</a:t>
            </a:r>
          </a:p>
          <a:p>
            <a:pPr eaLnBrk="1" hangingPunct="1">
              <a:lnSpc>
                <a:spcPct val="80000"/>
              </a:lnSpc>
            </a:pPr>
            <a:r>
              <a:rPr lang="lv-LV" sz="2800" dirty="0" smtClean="0"/>
              <a:t>esi atklāts</a:t>
            </a:r>
          </a:p>
          <a:p>
            <a:pPr eaLnBrk="1" hangingPunct="1">
              <a:lnSpc>
                <a:spcPct val="80000"/>
              </a:lnSpc>
            </a:pPr>
            <a:r>
              <a:rPr lang="lv-LV" sz="2800" dirty="0" smtClean="0"/>
              <a:t>rīkojies, smejies, joko ar mīlestību un cieņu</a:t>
            </a:r>
          </a:p>
          <a:p>
            <a:pPr eaLnBrk="1" hangingPunct="1">
              <a:lnSpc>
                <a:spcPct val="80000"/>
              </a:lnSpc>
            </a:pPr>
            <a:r>
              <a:rPr lang="lv-LV" sz="2800" dirty="0" smtClean="0"/>
              <a:t>klausies aktīvi</a:t>
            </a:r>
            <a:r>
              <a:rPr lang="ru-RU" sz="2800" dirty="0" smtClean="0"/>
              <a:t>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533400" y="838200"/>
            <a:ext cx="8229600" cy="792162"/>
          </a:xfrm>
        </p:spPr>
        <p:txBody>
          <a:bodyPr/>
          <a:lstStyle/>
          <a:p>
            <a:r>
              <a:rPr lang="lv-LV" b="1" dirty="0" smtClean="0"/>
              <a:t>Mentors</a:t>
            </a:r>
            <a:endParaRPr lang="ru-RU" sz="2400" b="1" dirty="0"/>
          </a:p>
        </p:txBody>
      </p:sp>
      <p:sp>
        <p:nvSpPr>
          <p:cNvPr id="7174" name="Rectangle 6"/>
          <p:cNvSpPr>
            <a:spLocks noGrp="1" noChangeArrowheads="1"/>
          </p:cNvSpPr>
          <p:nvPr>
            <p:ph type="body" sz="half" idx="2"/>
          </p:nvPr>
        </p:nvSpPr>
        <p:spPr>
          <a:xfrm>
            <a:off x="3429000" y="2057400"/>
            <a:ext cx="5410200" cy="4419600"/>
          </a:xfrm>
        </p:spPr>
        <p:txBody>
          <a:bodyPr/>
          <a:lstStyle/>
          <a:p>
            <a:pPr algn="just">
              <a:lnSpc>
                <a:spcPct val="80000"/>
              </a:lnSpc>
              <a:buNone/>
            </a:pPr>
            <a:r>
              <a:rPr lang="lv-LV" dirty="0" smtClean="0"/>
              <a:t>    padomdevējs</a:t>
            </a:r>
            <a:r>
              <a:rPr lang="lv-LV" dirty="0"/>
              <a:t>, gudrs un saprotošs palīgs, kuram piemīt šim darbam nepieciešamās kompetences un kurš ir gatavs dalīties ar  pieredzi citu labā, neuzspiežot savu </a:t>
            </a:r>
            <a:r>
              <a:rPr lang="lv-LV" dirty="0" smtClean="0"/>
              <a:t>darba </a:t>
            </a:r>
            <a:r>
              <a:rPr lang="lv-LV" dirty="0"/>
              <a:t>stilu, bet atļaujot katram pašam attīstīt savas spējas un pieņemt lēmumus</a:t>
            </a:r>
            <a:r>
              <a:rPr lang="lv-LV" dirty="0" smtClean="0"/>
              <a:t>.</a:t>
            </a:r>
            <a:endParaRPr lang="lv-LV" dirty="0"/>
          </a:p>
          <a:p>
            <a:pPr>
              <a:lnSpc>
                <a:spcPct val="80000"/>
              </a:lnSpc>
              <a:buFontTx/>
              <a:buNone/>
            </a:pPr>
            <a:endParaRPr lang="ru-RU" sz="2400" dirty="0"/>
          </a:p>
          <a:p>
            <a:pPr>
              <a:lnSpc>
                <a:spcPct val="80000"/>
              </a:lnSpc>
              <a:buFontTx/>
              <a:buNone/>
            </a:pPr>
            <a:endParaRPr lang="lv-LV" sz="2000" dirty="0"/>
          </a:p>
          <a:p>
            <a:pPr>
              <a:lnSpc>
                <a:spcPct val="80000"/>
              </a:lnSpc>
              <a:buFontTx/>
              <a:buNone/>
            </a:pPr>
            <a:endParaRPr lang="lv-LV" sz="2000" dirty="0"/>
          </a:p>
          <a:p>
            <a:pPr>
              <a:lnSpc>
                <a:spcPct val="80000"/>
              </a:lnSpc>
            </a:pPr>
            <a:endParaRPr lang="ru-RU" sz="2000" dirty="0"/>
          </a:p>
        </p:txBody>
      </p:sp>
      <p:pic>
        <p:nvPicPr>
          <p:cNvPr id="7175" name="Picture 7"/>
          <p:cNvPicPr>
            <a:picLocks noGrp="1" noChangeAspect="1" noChangeArrowheads="1"/>
          </p:cNvPicPr>
          <p:nvPr>
            <p:ph sz="half" idx="1"/>
          </p:nvPr>
        </p:nvPicPr>
        <p:blipFill>
          <a:blip r:embed="rId2" cstate="print"/>
          <a:srcRect/>
          <a:stretch>
            <a:fillRect/>
          </a:stretch>
        </p:blipFill>
        <p:spPr>
          <a:xfrm>
            <a:off x="611560" y="2204864"/>
            <a:ext cx="2759075" cy="3611563"/>
          </a:xfrm>
          <a:no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536" y="908720"/>
            <a:ext cx="8229600" cy="1143000"/>
          </a:xfrm>
        </p:spPr>
        <p:txBody>
          <a:bodyPr/>
          <a:lstStyle/>
          <a:p>
            <a:pPr eaLnBrk="1" hangingPunct="1"/>
            <a:r>
              <a:rPr lang="lv-LV" b="1" dirty="0" smtClean="0"/>
              <a:t>Cipars vai ģerbonis</a:t>
            </a:r>
          </a:p>
        </p:txBody>
      </p:sp>
      <p:pic>
        <p:nvPicPr>
          <p:cNvPr id="23555" name="Picture 4" descr="P5283499"/>
          <p:cNvPicPr>
            <a:picLocks noGrp="1" noChangeAspect="1" noChangeArrowheads="1"/>
          </p:cNvPicPr>
          <p:nvPr>
            <p:ph type="body" idx="1"/>
          </p:nvPr>
        </p:nvPicPr>
        <p:blipFill>
          <a:blip r:embed="rId2" cstate="print"/>
          <a:srcRect/>
          <a:stretch>
            <a:fillRect/>
          </a:stretch>
        </p:blipFill>
        <p:spPr>
          <a:xfrm>
            <a:off x="1979712" y="2204864"/>
            <a:ext cx="5992813" cy="4495800"/>
          </a:xfrm>
          <a:noFill/>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7544" y="1052736"/>
            <a:ext cx="8229600" cy="1143000"/>
          </a:xfrm>
        </p:spPr>
        <p:txBody>
          <a:bodyPr/>
          <a:lstStyle/>
          <a:p>
            <a:pPr eaLnBrk="1" hangingPunct="1"/>
            <a:r>
              <a:rPr lang="lv-LV" b="1" dirty="0" smtClean="0"/>
              <a:t>Cipars vai ģerbonis</a:t>
            </a:r>
            <a:endParaRPr lang="ru-RU" b="1" dirty="0" smtClean="0"/>
          </a:p>
        </p:txBody>
      </p:sp>
      <p:sp>
        <p:nvSpPr>
          <p:cNvPr id="24579" name="Rectangle 3"/>
          <p:cNvSpPr>
            <a:spLocks noGrp="1" noChangeArrowheads="1"/>
          </p:cNvSpPr>
          <p:nvPr>
            <p:ph type="body" idx="1"/>
          </p:nvPr>
        </p:nvSpPr>
        <p:spPr>
          <a:xfrm>
            <a:off x="539552" y="2276872"/>
            <a:ext cx="8229600" cy="3917032"/>
          </a:xfrm>
        </p:spPr>
        <p:txBody>
          <a:bodyPr/>
          <a:lstStyle/>
          <a:p>
            <a:pPr eaLnBrk="1" hangingPunct="1"/>
            <a:r>
              <a:rPr lang="lv-LV" dirty="0" smtClean="0"/>
              <a:t>Ja uzmet ciparu, vispirms pastāsta par to, kas, sadarbojoties ar cilvēkiem, izdodas labi, bet pēc tam min arī šīs stiprās puses iespējamo trūkumu, ierobežojumu.</a:t>
            </a:r>
          </a:p>
          <a:p>
            <a:pPr eaLnBrk="1" hangingPunct="1"/>
            <a:r>
              <a:rPr lang="lv-LV" dirty="0" smtClean="0"/>
              <a:t>Ja uzmet ģerboni, tad pastāsta par to, kas, sadarbojoties ar citiem, nepadodas, kā arī mēģina noformulēt, ko šī ne tik veiksmīgā pieredze ir devusi.</a:t>
            </a:r>
          </a:p>
          <a:p>
            <a:pPr eaLnBrk="1" hangingPunct="1"/>
            <a:endParaRPr lang="lv-LV" sz="2400" dirty="0" smtClean="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lv-LV" b="1" dirty="0" smtClean="0"/>
              <a:t>MENTORA STĀSTI</a:t>
            </a:r>
            <a:endParaRPr lang="ru-RU" b="1" smtClean="0"/>
          </a:p>
        </p:txBody>
      </p:sp>
      <p:sp>
        <p:nvSpPr>
          <p:cNvPr id="17411" name="Rectangle 3"/>
          <p:cNvSpPr>
            <a:spLocks noGrp="1" noChangeArrowheads="1"/>
          </p:cNvSpPr>
          <p:nvPr>
            <p:ph type="body" idx="1"/>
          </p:nvPr>
        </p:nvSpPr>
        <p:spPr/>
        <p:txBody>
          <a:bodyPr/>
          <a:lstStyle/>
          <a:p>
            <a:pPr eaLnBrk="1" hangingPunct="1">
              <a:lnSpc>
                <a:spcPct val="90000"/>
              </a:lnSpc>
            </a:pPr>
            <a:r>
              <a:rPr lang="lv-LV" sz="2800" b="1" dirty="0" smtClean="0"/>
              <a:t>Kompetences elementi:</a:t>
            </a:r>
          </a:p>
          <a:p>
            <a:pPr eaLnBrk="1" hangingPunct="1">
              <a:lnSpc>
                <a:spcPct val="90000"/>
              </a:lnSpc>
              <a:buFont typeface="Wingdings" pitchFamily="2" charset="2"/>
              <a:buNone/>
            </a:pPr>
            <a:r>
              <a:rPr lang="lv-LV" sz="2800" dirty="0" smtClean="0"/>
              <a:t>Spēja stāstīt stāstus no paša pieredzes vai literatūras, kas ir nozīmīgs pieredzes pārņēmēja situācijai</a:t>
            </a:r>
          </a:p>
          <a:p>
            <a:pPr eaLnBrk="1" hangingPunct="1">
              <a:lnSpc>
                <a:spcPct val="90000"/>
              </a:lnSpc>
              <a:buFont typeface="Wingdings" pitchFamily="2" charset="2"/>
              <a:buChar char="§"/>
            </a:pPr>
            <a:r>
              <a:rPr lang="lv-LV" sz="2800" b="1" dirty="0" smtClean="0"/>
              <a:t>Pamatojums:</a:t>
            </a:r>
          </a:p>
          <a:p>
            <a:pPr eaLnBrk="1" hangingPunct="1">
              <a:lnSpc>
                <a:spcPct val="90000"/>
              </a:lnSpc>
              <a:buFont typeface="Wingdings" pitchFamily="2" charset="2"/>
              <a:buNone/>
            </a:pPr>
            <a:r>
              <a:rPr lang="lv-LV" sz="2800" dirty="0" smtClean="0"/>
              <a:t>Stāsti var palīdzēt izgaismot situāciju, šādi palīdzot pieredzes pārņēmējam ieraudzīt to no cita redzespunkta vai raudzīties uz negatīvu notikumu ar citām acīm  </a:t>
            </a:r>
            <a:endParaRPr lang="ru-RU" sz="2800" smtClean="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838200" y="1905000"/>
            <a:ext cx="6892925" cy="1252538"/>
          </a:xfrm>
          <a:prstGeom prst="rect">
            <a:avLst/>
          </a:prstGeom>
        </p:spPr>
        <p:txBody>
          <a:bodyPr/>
          <a:lstStyle/>
          <a:p>
            <a:pPr algn="ctr" eaLnBrk="0" hangingPunct="0">
              <a:defRPr/>
            </a:pPr>
            <a:r>
              <a:rPr lang="lv-LV" sz="4000" i="1" dirty="0">
                <a:latin typeface="VAGRounded TL" pitchFamily="34" charset="0"/>
                <a:ea typeface="+mj-ea"/>
                <a:cs typeface="+mj-cs"/>
              </a:rPr>
              <a:t>Es mentora kurpēs...</a:t>
            </a:r>
          </a:p>
        </p:txBody>
      </p:sp>
      <p:pic>
        <p:nvPicPr>
          <p:cNvPr id="33795" name="Picture 3"/>
          <p:cNvPicPr>
            <a:picLocks noChangeAspect="1" noChangeArrowheads="1"/>
          </p:cNvPicPr>
          <p:nvPr/>
        </p:nvPicPr>
        <p:blipFill>
          <a:blip r:embed="rId2" cstate="print"/>
          <a:srcRect/>
          <a:stretch>
            <a:fillRect/>
          </a:stretch>
        </p:blipFill>
        <p:spPr bwMode="auto">
          <a:xfrm>
            <a:off x="5292725" y="0"/>
            <a:ext cx="22320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9"/>
          <p:cNvSpPr txBox="1">
            <a:spLocks noChangeArrowheads="1"/>
          </p:cNvSpPr>
          <p:nvPr/>
        </p:nvSpPr>
        <p:spPr bwMode="auto">
          <a:xfrm>
            <a:off x="1219200" y="6135688"/>
            <a:ext cx="7010400" cy="646112"/>
          </a:xfrm>
          <a:prstGeom prst="rect">
            <a:avLst/>
          </a:prstGeom>
          <a:noFill/>
          <a:ln w="9525">
            <a:noFill/>
            <a:miter lim="800000"/>
            <a:headEnd/>
            <a:tailEnd/>
          </a:ln>
        </p:spPr>
        <p:txBody>
          <a:bodyPr>
            <a:spAutoFit/>
          </a:bodyPr>
          <a:lstStyle/>
          <a:p>
            <a:pPr algn="ctr"/>
            <a:r>
              <a:rPr lang="lv-LV" sz="1200" b="1">
                <a:latin typeface="Calibri" pitchFamily="34" charset="0"/>
              </a:rPr>
              <a:t>Eiropas Sociālā fonda projekts </a:t>
            </a:r>
            <a:r>
              <a:rPr lang="lv-LV" sz="1200">
                <a:latin typeface="Calibri" pitchFamily="34" charset="0"/>
              </a:rPr>
              <a:t/>
            </a:r>
            <a:br>
              <a:rPr lang="lv-LV" sz="1200">
                <a:latin typeface="Calibri" pitchFamily="34" charset="0"/>
              </a:rPr>
            </a:br>
            <a:r>
              <a:rPr lang="lv-LV" sz="1200" b="1">
                <a:latin typeface="Calibri" pitchFamily="34" charset="0"/>
              </a:rPr>
              <a:t>„Inovatīva un praksē balstīta pedagogu izglītības ieguve un mentoru profesionālā pilnveide”</a:t>
            </a:r>
            <a:br>
              <a:rPr lang="lv-LV" sz="1200" b="1">
                <a:latin typeface="Calibri" pitchFamily="34" charset="0"/>
              </a:rPr>
            </a:br>
            <a:r>
              <a:rPr lang="lv-LV" sz="1200">
                <a:latin typeface="Calibri" pitchFamily="34" charset="0"/>
              </a:rPr>
              <a:t> Vienošanās  Nr.2010/0096/1DP/1.2.1.2.3./09/IPIA/VIAA/001</a:t>
            </a:r>
          </a:p>
        </p:txBody>
      </p:sp>
      <p:sp>
        <p:nvSpPr>
          <p:cNvPr id="35843" name="Title 4"/>
          <p:cNvSpPr>
            <a:spLocks noGrp="1"/>
          </p:cNvSpPr>
          <p:nvPr>
            <p:ph type="title"/>
          </p:nvPr>
        </p:nvSpPr>
        <p:spPr/>
        <p:txBody>
          <a:bodyPr/>
          <a:lstStyle/>
          <a:p>
            <a:endParaRPr lang="lv-LV" smtClean="0"/>
          </a:p>
        </p:txBody>
      </p:sp>
      <p:pic>
        <p:nvPicPr>
          <p:cNvPr id="35844" name="Content Placeholder 6" descr="Apavi mammai.jpg"/>
          <p:cNvPicPr>
            <a:picLocks noGrp="1" noChangeAspect="1"/>
          </p:cNvPicPr>
          <p:nvPr>
            <p:ph idx="1"/>
          </p:nvPr>
        </p:nvPicPr>
        <p:blipFill>
          <a:blip r:embed="rId2" cstate="print"/>
          <a:srcRect/>
          <a:stretch>
            <a:fillRect/>
          </a:stretch>
        </p:blipFill>
        <p:spPr>
          <a:xfrm>
            <a:off x="685800" y="0"/>
            <a:ext cx="7848600" cy="68707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7544" y="692696"/>
            <a:ext cx="8229600" cy="1143000"/>
          </a:xfrm>
        </p:spPr>
        <p:txBody>
          <a:bodyPr/>
          <a:lstStyle/>
          <a:p>
            <a:pPr eaLnBrk="1" hangingPunct="1"/>
            <a:r>
              <a:rPr lang="lv-LV" sz="5400" b="1" dirty="0" smtClean="0"/>
              <a:t>Mentoru veidi</a:t>
            </a:r>
          </a:p>
        </p:txBody>
      </p:sp>
      <p:sp>
        <p:nvSpPr>
          <p:cNvPr id="12292" name="Rectangle 3"/>
          <p:cNvSpPr>
            <a:spLocks noGrp="1" noChangeArrowheads="1"/>
          </p:cNvSpPr>
          <p:nvPr>
            <p:ph sz="quarter" idx="1"/>
          </p:nvPr>
        </p:nvSpPr>
        <p:spPr>
          <a:xfrm>
            <a:off x="323528" y="1916832"/>
            <a:ext cx="8604448" cy="4248473"/>
          </a:xfrm>
        </p:spPr>
        <p:txBody>
          <a:bodyPr/>
          <a:lstStyle/>
          <a:p>
            <a:pPr eaLnBrk="1" hangingPunct="1">
              <a:lnSpc>
                <a:spcPct val="90000"/>
              </a:lnSpc>
              <a:buFontTx/>
              <a:buNone/>
            </a:pPr>
            <a:r>
              <a:rPr lang="lv-LV" dirty="0" smtClean="0"/>
              <a:t>1. Izglītības mentors</a:t>
            </a:r>
          </a:p>
          <a:p>
            <a:pPr eaLnBrk="1" hangingPunct="1">
              <a:lnSpc>
                <a:spcPct val="90000"/>
              </a:lnSpc>
              <a:buFontTx/>
              <a:buNone/>
            </a:pPr>
            <a:r>
              <a:rPr lang="lv-LV" dirty="0" smtClean="0"/>
              <a:t>2. Pirmā darba gada mentors</a:t>
            </a:r>
          </a:p>
          <a:p>
            <a:pPr eaLnBrk="1" hangingPunct="1">
              <a:lnSpc>
                <a:spcPct val="90000"/>
              </a:lnSpc>
              <a:buFontTx/>
              <a:buNone/>
            </a:pPr>
            <a:r>
              <a:rPr lang="lv-LV" dirty="0" smtClean="0"/>
              <a:t>3.Tālākizglītības mentors	</a:t>
            </a:r>
          </a:p>
          <a:p>
            <a:pPr eaLnBrk="1" hangingPunct="1">
              <a:lnSpc>
                <a:spcPct val="90000"/>
              </a:lnSpc>
              <a:buFontTx/>
              <a:buNone/>
            </a:pPr>
            <a:r>
              <a:rPr lang="lv-LV" dirty="0" smtClean="0"/>
              <a:t>4. Profesionālās kvalifikācijas iegūšanas mentors</a:t>
            </a:r>
          </a:p>
          <a:p>
            <a:pPr eaLnBrk="1" hangingPunct="1">
              <a:lnSpc>
                <a:spcPct val="90000"/>
              </a:lnSpc>
              <a:buFontTx/>
              <a:buNone/>
            </a:pPr>
            <a:r>
              <a:rPr lang="lv-LV" dirty="0" smtClean="0"/>
              <a:t>5.Vispārējās attīstības mentors</a:t>
            </a:r>
          </a:p>
          <a:p>
            <a:pPr eaLnBrk="1" hangingPunct="1">
              <a:lnSpc>
                <a:spcPct val="90000"/>
              </a:lnSpc>
              <a:buFontTx/>
              <a:buNone/>
            </a:pPr>
            <a:r>
              <a:rPr lang="lv-LV" dirty="0" smtClean="0"/>
              <a:t>6. Administratīvais mentors</a:t>
            </a:r>
          </a:p>
          <a:p>
            <a:pPr eaLnBrk="1" hangingPunct="1">
              <a:lnSpc>
                <a:spcPct val="90000"/>
              </a:lnSpc>
              <a:buFontTx/>
              <a:buNone/>
            </a:pPr>
            <a:r>
              <a:rPr lang="lv-LV" dirty="0" smtClean="0"/>
              <a:t>7. Mentors eksperts</a:t>
            </a:r>
          </a:p>
          <a:p>
            <a:pPr eaLnBrk="1" hangingPunct="1">
              <a:lnSpc>
                <a:spcPct val="90000"/>
              </a:lnSpc>
              <a:buFontTx/>
              <a:buNone/>
            </a:pPr>
            <a:r>
              <a:rPr lang="lv-LV" dirty="0" smtClean="0"/>
              <a:t>8. Pārmaiņu mentors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lv-LV" b="1" dirty="0" err="1" smtClean="0"/>
              <a:t>Mentordarbība</a:t>
            </a:r>
            <a:r>
              <a:rPr lang="lv-LV" b="1" dirty="0" smtClean="0"/>
              <a:t> izglītībā</a:t>
            </a:r>
            <a:endParaRPr lang="lv-LV" b="1" dirty="0"/>
          </a:p>
        </p:txBody>
      </p:sp>
      <p:sp>
        <p:nvSpPr>
          <p:cNvPr id="4" name="Text Placeholder 3"/>
          <p:cNvSpPr>
            <a:spLocks noGrp="1"/>
          </p:cNvSpPr>
          <p:nvPr>
            <p:ph type="body" sz="half" idx="2"/>
          </p:nvPr>
        </p:nvSpPr>
        <p:spPr>
          <a:xfrm>
            <a:off x="533400" y="2514600"/>
            <a:ext cx="8229600" cy="3434680"/>
          </a:xfrm>
        </p:spPr>
        <p:txBody>
          <a:bodyPr/>
          <a:lstStyle/>
          <a:p>
            <a:pPr>
              <a:buNone/>
            </a:pPr>
            <a:r>
              <a:rPr lang="lv-LV" dirty="0" smtClean="0"/>
              <a:t>    </a:t>
            </a:r>
            <a:r>
              <a:rPr lang="lv-LV" sz="3600" dirty="0" smtClean="0"/>
              <a:t>atbalsta sniegšana studentam, jaunajam skolotājam vai kolēģim, lai atbalstītu jauna satura un tehnoloģiju ieviešanu, apgūtu jaunas prasmes, veicinātu profesionālo izaugsmi  un integrēšanos profesionālajā vidē.</a:t>
            </a:r>
            <a:endParaRPr lang="lv-LV"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2392362"/>
          </a:xfrm>
        </p:spPr>
        <p:txBody>
          <a:bodyPr/>
          <a:lstStyle/>
          <a:p>
            <a:r>
              <a:rPr lang="lv-LV" dirty="0" smtClean="0"/>
              <a:t/>
            </a:r>
            <a:br>
              <a:rPr lang="lv-LV" dirty="0" smtClean="0"/>
            </a:br>
            <a:r>
              <a:rPr lang="lv-LV" b="1" dirty="0" smtClean="0"/>
              <a:t>Aktualitāte – izglītības kvalitāte (1)</a:t>
            </a:r>
            <a:r>
              <a:rPr lang="lv-LV" dirty="0" smtClean="0"/>
              <a:t/>
            </a:r>
            <a:br>
              <a:rPr lang="lv-LV" dirty="0" smtClean="0"/>
            </a:br>
            <a:endParaRPr lang="lv-LV" dirty="0" smtClean="0"/>
          </a:p>
        </p:txBody>
      </p:sp>
      <p:sp>
        <p:nvSpPr>
          <p:cNvPr id="9219" name="Content Placeholder 2"/>
          <p:cNvSpPr>
            <a:spLocks noGrp="1"/>
          </p:cNvSpPr>
          <p:nvPr>
            <p:ph idx="1"/>
          </p:nvPr>
        </p:nvSpPr>
        <p:spPr>
          <a:xfrm>
            <a:off x="228600" y="1752600"/>
            <a:ext cx="8610600" cy="4525963"/>
          </a:xfrm>
        </p:spPr>
        <p:txBody>
          <a:bodyPr/>
          <a:lstStyle/>
          <a:p>
            <a:endParaRPr lang="lv-LV" sz="2400" i="1" dirty="0" smtClean="0"/>
          </a:p>
          <a:p>
            <a:pPr algn="just">
              <a:buNone/>
            </a:pPr>
            <a:r>
              <a:rPr lang="lv-LV" dirty="0" smtClean="0"/>
              <a:t>    Mentora lomas/mentora darba nozīmes aktualizācija ir saistīta ar jaunākajiem izglītības pētījumiem  </a:t>
            </a:r>
            <a:r>
              <a:rPr lang="lv-LV" sz="2000" i="1" dirty="0" smtClean="0"/>
              <a:t>(</a:t>
            </a:r>
            <a:r>
              <a:rPr lang="lv-LV" sz="2000" i="1" dirty="0" err="1" smtClean="0"/>
              <a:t>Abbott</a:t>
            </a:r>
            <a:r>
              <a:rPr lang="lv-LV" sz="2000" i="1" dirty="0" smtClean="0"/>
              <a:t>, 1988; </a:t>
            </a:r>
            <a:r>
              <a:rPr lang="lv-LV" sz="2000" i="1" dirty="0" err="1" smtClean="0"/>
              <a:t>Hattie</a:t>
            </a:r>
            <a:r>
              <a:rPr lang="lv-LV" sz="2000" i="1" dirty="0" smtClean="0"/>
              <a:t>, 2003; </a:t>
            </a:r>
            <a:r>
              <a:rPr lang="lv-LV" sz="2000" i="1" dirty="0" err="1" smtClean="0"/>
              <a:t>Barber</a:t>
            </a:r>
            <a:r>
              <a:rPr lang="lv-LV" sz="2000" i="1" dirty="0" smtClean="0"/>
              <a:t> </a:t>
            </a:r>
            <a:r>
              <a:rPr lang="lv-LV" sz="2000" i="1" dirty="0" err="1" smtClean="0"/>
              <a:t>and</a:t>
            </a:r>
            <a:r>
              <a:rPr lang="lv-LV" sz="2000" i="1" dirty="0" smtClean="0"/>
              <a:t> </a:t>
            </a:r>
            <a:r>
              <a:rPr lang="lv-LV" sz="2000" i="1" dirty="0" err="1" smtClean="0"/>
              <a:t>Mourshed</a:t>
            </a:r>
            <a:r>
              <a:rPr lang="lv-LV" sz="2000" i="1" dirty="0" smtClean="0"/>
              <a:t>, 2007, OECD, </a:t>
            </a:r>
            <a:r>
              <a:rPr lang="lv-LV" sz="2000" i="1" dirty="0" err="1" smtClean="0"/>
              <a:t>McKinsey</a:t>
            </a:r>
            <a:r>
              <a:rPr lang="lv-LV" sz="2000" i="1" dirty="0" smtClean="0"/>
              <a:t> &amp; </a:t>
            </a:r>
            <a:r>
              <a:rPr lang="lv-LV" sz="2000" i="1" dirty="0" err="1" smtClean="0"/>
              <a:t>Company</a:t>
            </a:r>
            <a:r>
              <a:rPr lang="lv-LV" sz="2000" i="1" dirty="0" smtClean="0"/>
              <a:t>, ...) </a:t>
            </a:r>
            <a:r>
              <a:rPr lang="lv-LV" dirty="0" smtClean="0"/>
              <a:t>kuri uzsver </a:t>
            </a:r>
            <a:r>
              <a:rPr lang="lv-LV" u="sng" dirty="0" smtClean="0"/>
              <a:t>mācību procesa un skolotāja izšķirošo lomu izglītības efektivitātes nodrošināšanā.</a:t>
            </a:r>
            <a:r>
              <a:rPr lang="lv-LV" dirty="0" smtClean="0"/>
              <a:t> Tādēļ, uzlabojot izglītības sistēmu, politikas veidotājiem ir svarīgi radīt nosacījumus, kas atbalstītu skolotāju profesionālo attīstību.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1107</TotalTime>
  <Words>2143</Words>
  <Application>Microsoft Office PowerPoint</Application>
  <PresentationFormat>On-screen Show (4:3)</PresentationFormat>
  <Paragraphs>313</Paragraphs>
  <Slides>64</Slides>
  <Notes>7</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1_Office Theme</vt:lpstr>
      <vt:lpstr>   </vt:lpstr>
      <vt:lpstr>Viesību galds - Manā dzīvē nozīmīgi cilvēki – </vt:lpstr>
      <vt:lpstr>Pastāstiet grupā!</vt:lpstr>
      <vt:lpstr>Grupas identitāte</vt:lpstr>
      <vt:lpstr>Mentors</vt:lpstr>
      <vt:lpstr>Mentors</vt:lpstr>
      <vt:lpstr>Mentoru veidi</vt:lpstr>
      <vt:lpstr>Mentordarbība izglītībā</vt:lpstr>
      <vt:lpstr> Aktualitāte – izglītības kvalitāte (1) </vt:lpstr>
      <vt:lpstr>Aktualitāte – izglītības kvalitāte (2)</vt:lpstr>
      <vt:lpstr>Aktualitāte – izglītības kvalitāte (3)</vt:lpstr>
      <vt:lpstr>Skolotāju profesionālā attīstība</vt:lpstr>
      <vt:lpstr>Skolotāju profesionālā attīstība</vt:lpstr>
      <vt:lpstr> Jauno skolotāju atbalsta (indukcijas) politikas un programmas mērķi  </vt:lpstr>
      <vt:lpstr> Kas ir mentordarbība? (1)</vt:lpstr>
      <vt:lpstr>Kas ir mentordarbība? (2)</vt:lpstr>
      <vt:lpstr>Kas ir mentordarbība? (2)</vt:lpstr>
      <vt:lpstr> Mentordarbībai līdzīgi zināšanu pārneses procesi </vt:lpstr>
      <vt:lpstr> Mentordarbībai līdzīgi zināšanu pārneses procesi </vt:lpstr>
      <vt:lpstr> Mentordarbībai līdzīgi zināšanu pārneses procesi </vt:lpstr>
      <vt:lpstr>Ko meklē mentorā?</vt:lpstr>
      <vt:lpstr>Apspriediet grupās</vt:lpstr>
      <vt:lpstr>PowerPoint Presentation</vt:lpstr>
      <vt:lpstr>PowerPoint Presentation</vt:lpstr>
      <vt:lpstr>Mentora lomas (1)</vt:lpstr>
      <vt:lpstr>Mentora lomas (2)</vt:lpstr>
      <vt:lpstr>PowerPoint Presentation</vt:lpstr>
      <vt:lpstr>PowerPoint Presentation</vt:lpstr>
      <vt:lpstr>Šķēršļu josla</vt:lpstr>
      <vt:lpstr>Šķēršlu josla – domu karte</vt:lpstr>
      <vt:lpstr>PowerPoint Presentation</vt:lpstr>
      <vt:lpstr>Tiešais – norādošais veids</vt:lpstr>
      <vt:lpstr>Netiešais veids</vt:lpstr>
      <vt:lpstr>Alternatīvais veids</vt:lpstr>
      <vt:lpstr>Sadarbības veids</vt:lpstr>
      <vt:lpstr>PowerPoint Presentation</vt:lpstr>
      <vt:lpstr>Mentordarbības prasmes</vt:lpstr>
      <vt:lpstr>PowerPoint Presentation</vt:lpstr>
      <vt:lpstr>Kas bija rakstīts?</vt:lpstr>
      <vt:lpstr>PowerPoint Presentation</vt:lpstr>
      <vt:lpstr>1. FOTOGRĀFIJA</vt:lpstr>
      <vt:lpstr>2. FOTOGRĀFIJA</vt:lpstr>
      <vt:lpstr>3. FOTOGRĀFIJA</vt:lpstr>
      <vt:lpstr>Ko tu vari pateikt par šo?</vt:lpstr>
      <vt:lpstr>Ko tu vari pateikt par šo?</vt:lpstr>
      <vt:lpstr>Ko tu vari pateikt par šo?</vt:lpstr>
      <vt:lpstr>Aktīvā klausīšanās  Ko var redzēt? Ko var dzirdēt?</vt:lpstr>
      <vt:lpstr>Aktīvā klausīšanās</vt:lpstr>
      <vt:lpstr>Klātbūtnes prasme</vt:lpstr>
      <vt:lpstr>Prasme „sekot līdzi”</vt:lpstr>
      <vt:lpstr>Refleksijas prasme</vt:lpstr>
      <vt:lpstr>Klausīties un dzirdēt nav viens un tas pats </vt:lpstr>
      <vt:lpstr>PowerPoint Presentation</vt:lpstr>
      <vt:lpstr>Atgriezeniskās saites formas</vt:lpstr>
      <vt:lpstr>Padomdošana (SCAFFOLDING)</vt:lpstr>
      <vt:lpstr>Komunikācijas šķēršļi (1)</vt:lpstr>
      <vt:lpstr>Komunikācijas šķēršļi (2)</vt:lpstr>
      <vt:lpstr>Izvēlne uzticības veidošanai (1) </vt:lpstr>
      <vt:lpstr>Izvēlne uzticības veidošanai (2) </vt:lpstr>
      <vt:lpstr>Cipars vai ģerbonis</vt:lpstr>
      <vt:lpstr>Cipars vai ģerbonis</vt:lpstr>
      <vt:lpstr>MENTORA STĀSTI</vt:lpstr>
      <vt:lpstr>PowerPoint Presentation</vt:lpstr>
      <vt:lpstr>PowerPoint Presentation</vt:lpstr>
    </vt:vector>
  </TitlesOfParts>
  <Company>Zvirbulu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INFORMĀCIJU TEHNOLOĢIJAS SKOLĀ</dc:title>
  <dc:creator>Antra</dc:creator>
  <cp:lastModifiedBy>Janis M</cp:lastModifiedBy>
  <cp:revision>173</cp:revision>
  <dcterms:created xsi:type="dcterms:W3CDTF">2011-01-09T08:35:36Z</dcterms:created>
  <dcterms:modified xsi:type="dcterms:W3CDTF">2014-01-31T05:54:33Z</dcterms:modified>
</cp:coreProperties>
</file>