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7" r:id="rId3"/>
    <p:sldId id="268" r:id="rId4"/>
  </p:sldIdLst>
  <p:sldSz cx="9906000" cy="6858000" type="A4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3235" autoAdjust="0"/>
    <p:restoredTop sz="94660"/>
  </p:normalViewPr>
  <p:slideViewPr>
    <p:cSldViewPr>
      <p:cViewPr varScale="1">
        <p:scale>
          <a:sx n="71" d="100"/>
          <a:sy n="71" d="100"/>
        </p:scale>
        <p:origin x="-1110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E8771-AC6D-4719-9680-1C77E205B8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D539E-A4FF-4DB1-A341-290CDF827B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A8494D-9624-45AA-A7F5-0D665FEA76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0" y="274638"/>
            <a:ext cx="89154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fld id="{CA8933B3-0480-4081-BE7E-F37955CD45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4AF97-BE74-4ADC-A70E-D0291B484A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640BE-454A-4C2F-9CAF-6A3433AAE7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E7FAA0-8628-4174-82FF-92EE1C6DC1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52E84-DC1B-41FC-98CC-EE08E0DB6C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96F48-5E9B-45EA-BF82-0DF8A99A41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26084-9269-489E-95DD-EABBC14A7D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FE39F-45C7-4E85-A6BB-A285EF6EB9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48952-316A-4303-8F76-7E1FC253A0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720E6C0-5FEE-4CDE-8722-5325D056738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871008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lv-LV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Īsi par relativistisko </a:t>
            </a:r>
            <a:br>
              <a:rPr lang="lv-LV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lv-LV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kvantu lauku teoriju </a:t>
            </a:r>
            <a:br>
              <a:rPr lang="lv-LV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lv-LV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 elektrovājo miejiedarbību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38800" y="426720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2000" dirty="0" smtClean="0">
                <a:solidFill>
                  <a:schemeClr val="accent2"/>
                </a:solidFill>
              </a:rPr>
              <a:t>lektors V.Kaščejevs</a:t>
            </a:r>
            <a:br>
              <a:rPr lang="lv-LV" sz="2000" dirty="0" smtClean="0">
                <a:solidFill>
                  <a:schemeClr val="accent2"/>
                </a:solidFill>
              </a:rPr>
            </a:br>
            <a:r>
              <a:rPr lang="lv-LV" sz="2000" dirty="0" smtClean="0">
                <a:solidFill>
                  <a:schemeClr val="accent2"/>
                </a:solidFill>
              </a:rPr>
              <a:t>2010. gada 14. maijā</a:t>
            </a:r>
            <a:endParaRPr 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25" name="Object 13"/>
          <p:cNvGraphicFramePr>
            <a:graphicFrameLocks noChangeAspect="1"/>
          </p:cNvGraphicFramePr>
          <p:nvPr/>
        </p:nvGraphicFramePr>
        <p:xfrm>
          <a:off x="990600" y="2362200"/>
          <a:ext cx="7491413" cy="746125"/>
        </p:xfrm>
        <a:graphic>
          <a:graphicData uri="http://schemas.openxmlformats.org/presentationml/2006/ole">
            <p:oleObj spid="_x0000_s13325" name="Equation" r:id="rId3" imgW="10778760" imgH="1068262" progId="Equation.3">
              <p:embed/>
            </p:oleObj>
          </a:graphicData>
        </a:graphic>
      </p:graphicFrame>
      <p:graphicFrame>
        <p:nvGraphicFramePr>
          <p:cNvPr id="13327" name="Object 15"/>
          <p:cNvGraphicFramePr>
            <a:graphicFrameLocks noChangeAspect="1"/>
          </p:cNvGraphicFramePr>
          <p:nvPr>
            <p:ph/>
          </p:nvPr>
        </p:nvGraphicFramePr>
        <p:xfrm>
          <a:off x="2743200" y="3200400"/>
          <a:ext cx="5154613" cy="839788"/>
        </p:xfrm>
        <a:graphic>
          <a:graphicData uri="http://schemas.openxmlformats.org/presentationml/2006/ole">
            <p:oleObj spid="_x0000_s13327" name="Equation" r:id="rId4" imgW="8496000" imgH="1384200" progId="Equation.3">
              <p:embed/>
            </p:oleObj>
          </a:graphicData>
        </a:graphic>
      </p:graphicFrame>
      <p:sp>
        <p:nvSpPr>
          <p:cNvPr id="13" name="Oval 12"/>
          <p:cNvSpPr/>
          <p:nvPr/>
        </p:nvSpPr>
        <p:spPr bwMode="auto">
          <a:xfrm>
            <a:off x="2971800" y="3124200"/>
            <a:ext cx="914400" cy="533400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971800" y="3657600"/>
            <a:ext cx="914400" cy="533400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7239000" y="3352800"/>
            <a:ext cx="914400" cy="533400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81800" y="4648200"/>
            <a:ext cx="2590800" cy="9233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lv-LV" b="1" dirty="0" smtClean="0"/>
              <a:t>(Fermionu) lauki </a:t>
            </a:r>
            <a:r>
              <a:rPr lang="lv-LV" dirty="0" smtClean="0"/>
              <a:t>– laika un telpas koordinātu funkcijas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4953000" y="2438400"/>
            <a:ext cx="457200" cy="5334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7086600" y="2438400"/>
            <a:ext cx="457200" cy="5334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00800" y="762000"/>
            <a:ext cx="3276600" cy="120032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lv-LV" b="1" dirty="0" smtClean="0"/>
              <a:t>(Bozonu) lauki</a:t>
            </a:r>
          </a:p>
          <a:p>
            <a:pPr algn="l"/>
            <a:r>
              <a:rPr lang="lv-LV" b="1" dirty="0" smtClean="0"/>
              <a:t>A: </a:t>
            </a:r>
            <a:r>
              <a:rPr lang="lv-LV" dirty="0" smtClean="0"/>
              <a:t>SU(2) un laiktelpas vektors</a:t>
            </a:r>
            <a:r>
              <a:rPr lang="lv-LV" dirty="0"/>
              <a:t/>
            </a:r>
            <a:br>
              <a:rPr lang="lv-LV" dirty="0"/>
            </a:br>
            <a:r>
              <a:rPr lang="lv-LV" b="1" dirty="0" smtClean="0"/>
              <a:t>B</a:t>
            </a:r>
            <a:r>
              <a:rPr lang="lv-LV" dirty="0" smtClean="0"/>
              <a:t>: U(1) skalārs un laiktelpas</a:t>
            </a:r>
          </a:p>
          <a:p>
            <a:pPr algn="r"/>
            <a:r>
              <a:rPr lang="lv-LV" dirty="0" smtClean="0"/>
              <a:t>vektors</a:t>
            </a:r>
          </a:p>
        </p:txBody>
      </p:sp>
      <p:sp>
        <p:nvSpPr>
          <p:cNvPr id="33" name="Left Arrow 32"/>
          <p:cNvSpPr/>
          <p:nvPr/>
        </p:nvSpPr>
        <p:spPr bwMode="auto">
          <a:xfrm>
            <a:off x="4267200" y="1143000"/>
            <a:ext cx="1981200" cy="457200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91000" y="5334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/>
              <a:t>Spontānais simetrijas lūzums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762000" y="533400"/>
            <a:ext cx="3352800" cy="1828800"/>
            <a:chOff x="762000" y="533400"/>
            <a:chExt cx="3352800" cy="1828800"/>
          </a:xfrm>
        </p:grpSpPr>
        <p:sp>
          <p:nvSpPr>
            <p:cNvPr id="35" name="Cloud 34"/>
            <p:cNvSpPr/>
            <p:nvPr/>
          </p:nvSpPr>
          <p:spPr bwMode="auto">
            <a:xfrm>
              <a:off x="762000" y="533400"/>
              <a:ext cx="3352800" cy="1828800"/>
            </a:xfrm>
            <a:prstGeom prst="cloud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16200000" scaled="0"/>
            </a:gradFill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990600" y="914400"/>
              <a:ext cx="3124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b="1" dirty="0" smtClean="0"/>
                <a:t>Elektormagnētiskā</a:t>
              </a:r>
              <a:r>
                <a:rPr lang="lv-LV" dirty="0" smtClean="0"/>
                <a:t> U(1)</a:t>
              </a:r>
              <a:br>
                <a:rPr lang="lv-LV" dirty="0" smtClean="0"/>
              </a:br>
              <a:r>
                <a:rPr lang="lv-LV" dirty="0" smtClean="0"/>
                <a:t>un </a:t>
              </a:r>
              <a:r>
                <a:rPr lang="lv-LV" b="1" dirty="0" smtClean="0"/>
                <a:t>vājā </a:t>
              </a:r>
              <a:r>
                <a:rPr lang="lv-LV" dirty="0" smtClean="0"/>
                <a:t>SU(2)</a:t>
              </a:r>
              <a:br>
                <a:rPr lang="lv-LV" dirty="0" smtClean="0"/>
              </a:br>
              <a:r>
                <a:rPr lang="lv-LV" dirty="0" smtClean="0"/>
                <a:t>mijiedarbības</a:t>
              </a:r>
              <a:endParaRPr lang="en-US" dirty="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228600" y="3048000"/>
            <a:ext cx="2209800" cy="9233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lv-LV" b="1" dirty="0" smtClean="0"/>
              <a:t>Lagranža funkcionālis</a:t>
            </a:r>
          </a:p>
          <a:p>
            <a:r>
              <a:rPr lang="lv-LV" dirty="0" smtClean="0"/>
              <a:t>(Lagranžiāns)</a:t>
            </a:r>
          </a:p>
        </p:txBody>
      </p:sp>
      <p:pic>
        <p:nvPicPr>
          <p:cNvPr id="13340" name="Picture 2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5486400"/>
            <a:ext cx="16383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41" name="Picture 2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3000" y="4419600"/>
            <a:ext cx="478232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2" name="TextBox 41"/>
          <p:cNvSpPr txBox="1"/>
          <p:nvPr/>
        </p:nvSpPr>
        <p:spPr>
          <a:xfrm>
            <a:off x="2514600" y="4495800"/>
            <a:ext cx="2590800" cy="646331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6200000" scaled="0"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lv-LV" b="1" dirty="0" smtClean="0">
                <a:solidFill>
                  <a:schemeClr val="tx1"/>
                </a:solidFill>
              </a:rPr>
              <a:t>Elektroni </a:t>
            </a:r>
            <a:r>
              <a:rPr lang="lv-LV" b="1" i="1" dirty="0" smtClean="0">
                <a:solidFill>
                  <a:schemeClr val="tx1"/>
                </a:solidFill>
              </a:rPr>
              <a:t>e</a:t>
            </a:r>
            <a:r>
              <a:rPr lang="lv-LV" b="1" dirty="0" smtClean="0">
                <a:solidFill>
                  <a:schemeClr val="tx1"/>
                </a:solidFill>
              </a:rPr>
              <a:t/>
            </a:r>
            <a:br>
              <a:rPr lang="lv-LV" b="1" dirty="0" smtClean="0">
                <a:solidFill>
                  <a:schemeClr val="tx1"/>
                </a:solidFill>
              </a:rPr>
            </a:br>
            <a:r>
              <a:rPr lang="lv-LV" dirty="0" smtClean="0">
                <a:solidFill>
                  <a:schemeClr val="tx1"/>
                </a:solidFill>
              </a:rPr>
              <a:t>“kreisie” L un “labie” R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514600" y="5486400"/>
            <a:ext cx="2590800" cy="738664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6200000" scaled="0"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lv-LV" b="1" dirty="0" smtClean="0">
                <a:solidFill>
                  <a:schemeClr val="tx1"/>
                </a:solidFill>
              </a:rPr>
              <a:t>Neitrīno </a:t>
            </a:r>
            <a:r>
              <a:rPr lang="el-G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lv-LV" b="1" dirty="0" smtClean="0">
                <a:solidFill>
                  <a:schemeClr val="tx1"/>
                </a:solidFill>
              </a:rPr>
              <a:t/>
            </a:r>
            <a:br>
              <a:rPr lang="lv-LV" b="1" dirty="0" smtClean="0">
                <a:solidFill>
                  <a:schemeClr val="tx1"/>
                </a:solidFill>
              </a:rPr>
            </a:br>
            <a:r>
              <a:rPr lang="lv-LV" dirty="0" smtClean="0">
                <a:solidFill>
                  <a:schemeClr val="tx1"/>
                </a:solidFill>
              </a:rPr>
              <a:t>tikai “kreisie” 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20" grpId="0" animBg="1"/>
      <p:bldP spid="22" grpId="0" animBg="1"/>
      <p:bldP spid="29" grpId="0" animBg="1"/>
      <p:bldP spid="33" grpId="0" animBg="1"/>
      <p:bldP spid="34" grpId="0"/>
      <p:bldP spid="37" grpId="0" animBg="1"/>
      <p:bldP spid="42" grpId="0" animBg="1"/>
      <p:bldP spid="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Connector 49"/>
          <p:cNvCxnSpPr>
            <a:stCxn id="49" idx="1"/>
            <a:endCxn id="47" idx="2"/>
          </p:cNvCxnSpPr>
          <p:nvPr/>
        </p:nvCxnSpPr>
        <p:spPr bwMode="auto">
          <a:xfrm rot="16200000" flipV="1">
            <a:off x="5474557" y="1001074"/>
            <a:ext cx="792224" cy="191153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990600" y="2362200"/>
          <a:ext cx="7491413" cy="746125"/>
        </p:xfrm>
        <a:graphic>
          <a:graphicData uri="http://schemas.openxmlformats.org/presentationml/2006/ole">
            <p:oleObj spid="_x0000_s15362" name="Equation" r:id="rId3" imgW="10778760" imgH="1068262" progId="Equation.3">
              <p:embed/>
            </p:oleObj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2743200" y="3200400"/>
          <a:ext cx="5154613" cy="839788"/>
        </p:xfrm>
        <a:graphic>
          <a:graphicData uri="http://schemas.openxmlformats.org/presentationml/2006/ole">
            <p:oleObj spid="_x0000_s15363" name="Equation" r:id="rId4" imgW="8496000" imgH="13842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781800" y="4648200"/>
            <a:ext cx="2590800" cy="9233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lv-LV" b="1" dirty="0" smtClean="0"/>
              <a:t>(Fermionu) lauki </a:t>
            </a:r>
            <a:r>
              <a:rPr lang="lv-LV" dirty="0" smtClean="0"/>
              <a:t>– laika un telpas koordinātu funkcijas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00800" y="762000"/>
            <a:ext cx="3276600" cy="120032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lv-LV" b="1" dirty="0" smtClean="0"/>
              <a:t>(Bozonu) lauki</a:t>
            </a:r>
          </a:p>
          <a:p>
            <a:pPr algn="l"/>
            <a:r>
              <a:rPr lang="lv-LV" b="1" dirty="0" smtClean="0"/>
              <a:t>A: </a:t>
            </a:r>
            <a:r>
              <a:rPr lang="lv-LV" dirty="0" smtClean="0"/>
              <a:t>SU(2) un laiktelpas vektors</a:t>
            </a:r>
            <a:r>
              <a:rPr lang="lv-LV" dirty="0"/>
              <a:t/>
            </a:r>
            <a:br>
              <a:rPr lang="lv-LV" dirty="0"/>
            </a:br>
            <a:r>
              <a:rPr lang="lv-LV" b="1" dirty="0" smtClean="0"/>
              <a:t>B</a:t>
            </a:r>
            <a:r>
              <a:rPr lang="lv-LV" dirty="0" smtClean="0"/>
              <a:t>: U(1) skalārs un laiktelpas</a:t>
            </a:r>
          </a:p>
          <a:p>
            <a:pPr algn="r"/>
            <a:r>
              <a:rPr lang="lv-LV" dirty="0" smtClean="0"/>
              <a:t>vektors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4724400" y="3352800"/>
            <a:ext cx="304800" cy="304800"/>
          </a:xfrm>
          <a:prstGeom prst="ellipse">
            <a:avLst/>
          </a:prstGeom>
          <a:solidFill>
            <a:schemeClr val="bg1">
              <a:alpha val="20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181600" y="3581400"/>
            <a:ext cx="304800" cy="304800"/>
          </a:xfrm>
          <a:prstGeom prst="ellipse">
            <a:avLst/>
          </a:prstGeom>
          <a:solidFill>
            <a:schemeClr val="bg1">
              <a:alpha val="20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" name="Straight Connector 16"/>
          <p:cNvCxnSpPr>
            <a:stCxn id="14" idx="4"/>
          </p:cNvCxnSpPr>
          <p:nvPr/>
        </p:nvCxnSpPr>
        <p:spPr bwMode="auto">
          <a:xfrm rot="5400000">
            <a:off x="4381500" y="4152900"/>
            <a:ext cx="990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rot="5400000">
            <a:off x="4724400" y="4038601"/>
            <a:ext cx="762002" cy="45720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124200" y="4648200"/>
            <a:ext cx="3048000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b="1" dirty="0" smtClean="0"/>
              <a:t>Einšteina summa </a:t>
            </a:r>
            <a:br>
              <a:rPr lang="lv-LV" b="1" dirty="0" smtClean="0"/>
            </a:br>
            <a:r>
              <a:rPr lang="lv-LV" b="1" dirty="0" smtClean="0"/>
              <a:t>pēc laiktelpas indeksa</a:t>
            </a:r>
          </a:p>
          <a:p>
            <a:pPr algn="l"/>
            <a:r>
              <a:rPr lang="el-GR" dirty="0" smtClean="0"/>
              <a:t>μ</a:t>
            </a:r>
            <a:r>
              <a:rPr lang="lv-LV" dirty="0" smtClean="0"/>
              <a:t>=0: laiks       </a:t>
            </a:r>
            <a:r>
              <a:rPr lang="el-GR" dirty="0" smtClean="0"/>
              <a:t>μ</a:t>
            </a:r>
            <a:r>
              <a:rPr lang="lv-LV" dirty="0" smtClean="0"/>
              <a:t>=1,2,3: telpa</a:t>
            </a:r>
            <a:endParaRPr lang="lv-LV" dirty="0" smtClean="0"/>
          </a:p>
        </p:txBody>
      </p:sp>
      <p:sp>
        <p:nvSpPr>
          <p:cNvPr id="24" name="Oval 23"/>
          <p:cNvSpPr/>
          <p:nvPr/>
        </p:nvSpPr>
        <p:spPr bwMode="auto">
          <a:xfrm>
            <a:off x="3471204" y="2486464"/>
            <a:ext cx="457200" cy="457200"/>
          </a:xfrm>
          <a:prstGeom prst="ellipse">
            <a:avLst/>
          </a:prstGeom>
          <a:solidFill>
            <a:schemeClr val="bg1">
              <a:alpha val="20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6" name="Straight Connector 25"/>
          <p:cNvCxnSpPr>
            <a:stCxn id="27" idx="2"/>
            <a:endCxn id="24" idx="0"/>
          </p:cNvCxnSpPr>
          <p:nvPr/>
        </p:nvCxnSpPr>
        <p:spPr bwMode="auto">
          <a:xfrm rot="16200000" flipH="1">
            <a:off x="3464170" y="2250830"/>
            <a:ext cx="352864" cy="1184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514600" y="1752600"/>
            <a:ext cx="2133600" cy="381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b="1" dirty="0" smtClean="0"/>
              <a:t>Dīraka matricas</a:t>
            </a:r>
            <a:endParaRPr lang="lv-LV" dirty="0" smtClean="0"/>
          </a:p>
        </p:txBody>
      </p:sp>
      <p:sp>
        <p:nvSpPr>
          <p:cNvPr id="34" name="Oval 33"/>
          <p:cNvSpPr/>
          <p:nvPr/>
        </p:nvSpPr>
        <p:spPr bwMode="auto">
          <a:xfrm>
            <a:off x="5743136" y="2500532"/>
            <a:ext cx="457200" cy="457200"/>
          </a:xfrm>
          <a:prstGeom prst="ellipse">
            <a:avLst/>
          </a:prstGeom>
          <a:solidFill>
            <a:schemeClr val="bg1">
              <a:alpha val="20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5" name="Straight Connector 34"/>
          <p:cNvCxnSpPr>
            <a:endCxn id="34" idx="7"/>
          </p:cNvCxnSpPr>
          <p:nvPr/>
        </p:nvCxnSpPr>
        <p:spPr bwMode="auto">
          <a:xfrm rot="5400000">
            <a:off x="6133382" y="2348132"/>
            <a:ext cx="219355" cy="2193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 flipH="1" flipV="1">
            <a:off x="4495800" y="1905000"/>
            <a:ext cx="762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 bwMode="auto">
          <a:xfrm>
            <a:off x="4724400" y="2362200"/>
            <a:ext cx="304800" cy="457200"/>
          </a:xfrm>
          <a:prstGeom prst="ellipse">
            <a:avLst/>
          </a:prstGeom>
          <a:solidFill>
            <a:schemeClr val="bg2">
              <a:alpha val="20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810000" y="914400"/>
            <a:ext cx="2209800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lv-LV" b="1" dirty="0" smtClean="0"/>
              <a:t>Mijiedarbības konstantes</a:t>
            </a:r>
            <a:endParaRPr lang="lv-LV" dirty="0" smtClean="0"/>
          </a:p>
        </p:txBody>
      </p:sp>
      <p:sp>
        <p:nvSpPr>
          <p:cNvPr id="49" name="Oval 48"/>
          <p:cNvSpPr/>
          <p:nvPr/>
        </p:nvSpPr>
        <p:spPr bwMode="auto">
          <a:xfrm>
            <a:off x="6781800" y="2286000"/>
            <a:ext cx="304800" cy="457200"/>
          </a:xfrm>
          <a:prstGeom prst="ellipse">
            <a:avLst/>
          </a:prstGeom>
          <a:solidFill>
            <a:schemeClr val="bg2">
              <a:alpha val="20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65412" y="1978852"/>
            <a:ext cx="299758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b="1" dirty="0" smtClean="0"/>
              <a:t>Izospina </a:t>
            </a:r>
            <a:r>
              <a:rPr lang="lv-LV" dirty="0" smtClean="0"/>
              <a:t>T</a:t>
            </a:r>
            <a:r>
              <a:rPr lang="lv-LV" b="1" dirty="0" smtClean="0"/>
              <a:t> Pauli matricas</a:t>
            </a:r>
            <a:endParaRPr lang="lv-LV" dirty="0" smtClean="0"/>
          </a:p>
        </p:txBody>
      </p:sp>
      <p:sp>
        <p:nvSpPr>
          <p:cNvPr id="53" name="TextBox 52"/>
          <p:cNvSpPr txBox="1"/>
          <p:nvPr/>
        </p:nvSpPr>
        <p:spPr>
          <a:xfrm>
            <a:off x="7239000" y="4050268"/>
            <a:ext cx="223558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b="1" dirty="0" smtClean="0"/>
              <a:t>Hyperlādiņi Y</a:t>
            </a:r>
            <a:endParaRPr lang="lv-LV" dirty="0" smtClean="0"/>
          </a:p>
        </p:txBody>
      </p:sp>
      <p:sp>
        <p:nvSpPr>
          <p:cNvPr id="54" name="Oval 53"/>
          <p:cNvSpPr/>
          <p:nvPr/>
        </p:nvSpPr>
        <p:spPr bwMode="auto">
          <a:xfrm>
            <a:off x="6248400" y="3352800"/>
            <a:ext cx="762000" cy="457200"/>
          </a:xfrm>
          <a:prstGeom prst="ellipse">
            <a:avLst/>
          </a:prstGeom>
          <a:solidFill>
            <a:schemeClr val="bg1">
              <a:alpha val="20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7543800" y="2500532"/>
            <a:ext cx="685800" cy="457200"/>
          </a:xfrm>
          <a:prstGeom prst="ellipse">
            <a:avLst/>
          </a:prstGeom>
          <a:solidFill>
            <a:schemeClr val="bg1">
              <a:alpha val="20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Freeform 55"/>
          <p:cNvSpPr/>
          <p:nvPr/>
        </p:nvSpPr>
        <p:spPr bwMode="auto">
          <a:xfrm>
            <a:off x="6625883" y="3826412"/>
            <a:ext cx="633046" cy="466579"/>
          </a:xfrm>
          <a:custGeom>
            <a:avLst/>
            <a:gdLst>
              <a:gd name="connsiteX0" fmla="*/ 0 w 633046"/>
              <a:gd name="connsiteY0" fmla="*/ 0 h 466579"/>
              <a:gd name="connsiteX1" fmla="*/ 140677 w 633046"/>
              <a:gd name="connsiteY1" fmla="*/ 393896 h 466579"/>
              <a:gd name="connsiteX2" fmla="*/ 633046 w 633046"/>
              <a:gd name="connsiteY2" fmla="*/ 436099 h 466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3046" h="466579">
                <a:moveTo>
                  <a:pt x="0" y="0"/>
                </a:moveTo>
                <a:cubicBezTo>
                  <a:pt x="17584" y="160606"/>
                  <a:pt x="35169" y="321213"/>
                  <a:pt x="140677" y="393896"/>
                </a:cubicBezTo>
                <a:cubicBezTo>
                  <a:pt x="246185" y="466579"/>
                  <a:pt x="439615" y="451339"/>
                  <a:pt x="633046" y="436099"/>
                </a:cubicBez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Freeform 56"/>
          <p:cNvSpPr/>
          <p:nvPr/>
        </p:nvSpPr>
        <p:spPr bwMode="auto">
          <a:xfrm>
            <a:off x="6705600" y="2895599"/>
            <a:ext cx="1905000" cy="356381"/>
          </a:xfrm>
          <a:custGeom>
            <a:avLst/>
            <a:gdLst>
              <a:gd name="connsiteX0" fmla="*/ 0 w 633046"/>
              <a:gd name="connsiteY0" fmla="*/ 0 h 466579"/>
              <a:gd name="connsiteX1" fmla="*/ 140677 w 633046"/>
              <a:gd name="connsiteY1" fmla="*/ 393896 h 466579"/>
              <a:gd name="connsiteX2" fmla="*/ 633046 w 633046"/>
              <a:gd name="connsiteY2" fmla="*/ 436099 h 466579"/>
              <a:gd name="connsiteX0" fmla="*/ 0 w 633046"/>
              <a:gd name="connsiteY0" fmla="*/ 0 h 451339"/>
              <a:gd name="connsiteX1" fmla="*/ 381000 w 633046"/>
              <a:gd name="connsiteY1" fmla="*/ 228600 h 451339"/>
              <a:gd name="connsiteX2" fmla="*/ 633046 w 633046"/>
              <a:gd name="connsiteY2" fmla="*/ 436099 h 451339"/>
              <a:gd name="connsiteX0" fmla="*/ 0 w 444500"/>
              <a:gd name="connsiteY0" fmla="*/ 0 h 1082040"/>
              <a:gd name="connsiteX1" fmla="*/ 381000 w 444500"/>
              <a:gd name="connsiteY1" fmla="*/ 228600 h 1082040"/>
              <a:gd name="connsiteX2" fmla="*/ 381000 w 444500"/>
              <a:gd name="connsiteY2" fmla="*/ 1066800 h 1082040"/>
              <a:gd name="connsiteX0" fmla="*/ 0 w 444500"/>
              <a:gd name="connsiteY0" fmla="*/ 0 h 1066800"/>
              <a:gd name="connsiteX1" fmla="*/ 381000 w 444500"/>
              <a:gd name="connsiteY1" fmla="*/ 228600 h 1066800"/>
              <a:gd name="connsiteX2" fmla="*/ 381000 w 444500"/>
              <a:gd name="connsiteY2" fmla="*/ 1066800 h 1066800"/>
              <a:gd name="connsiteX0" fmla="*/ 0 w 381000"/>
              <a:gd name="connsiteY0" fmla="*/ 0 h 1066800"/>
              <a:gd name="connsiteX1" fmla="*/ 304800 w 381000"/>
              <a:gd name="connsiteY1" fmla="*/ 380999 h 1066800"/>
              <a:gd name="connsiteX2" fmla="*/ 381000 w 381000"/>
              <a:gd name="connsiteY2" fmla="*/ 1066800 h 1066800"/>
              <a:gd name="connsiteX0" fmla="*/ 12700 w 1917700"/>
              <a:gd name="connsiteY0" fmla="*/ 0 h 431799"/>
              <a:gd name="connsiteX1" fmla="*/ 317500 w 1917700"/>
              <a:gd name="connsiteY1" fmla="*/ 380999 h 431799"/>
              <a:gd name="connsiteX2" fmla="*/ 1917700 w 1917700"/>
              <a:gd name="connsiteY2" fmla="*/ 304800 h 431799"/>
              <a:gd name="connsiteX0" fmla="*/ 12700 w 1917700"/>
              <a:gd name="connsiteY0" fmla="*/ 0 h 431799"/>
              <a:gd name="connsiteX1" fmla="*/ 317500 w 1917700"/>
              <a:gd name="connsiteY1" fmla="*/ 380999 h 431799"/>
              <a:gd name="connsiteX2" fmla="*/ 1917700 w 1917700"/>
              <a:gd name="connsiteY2" fmla="*/ 304800 h 431799"/>
              <a:gd name="connsiteX0" fmla="*/ 0 w 1905000"/>
              <a:gd name="connsiteY0" fmla="*/ 0 h 355601"/>
              <a:gd name="connsiteX1" fmla="*/ 457200 w 1905000"/>
              <a:gd name="connsiteY1" fmla="*/ 304801 h 355601"/>
              <a:gd name="connsiteX2" fmla="*/ 1905000 w 1905000"/>
              <a:gd name="connsiteY2" fmla="*/ 304800 h 355601"/>
              <a:gd name="connsiteX0" fmla="*/ 0 w 1905000"/>
              <a:gd name="connsiteY0" fmla="*/ 0 h 355601"/>
              <a:gd name="connsiteX1" fmla="*/ 457200 w 1905000"/>
              <a:gd name="connsiteY1" fmla="*/ 304801 h 355601"/>
              <a:gd name="connsiteX2" fmla="*/ 1905000 w 1905000"/>
              <a:gd name="connsiteY2" fmla="*/ 304800 h 355601"/>
              <a:gd name="connsiteX0" fmla="*/ 0 w 1828800"/>
              <a:gd name="connsiteY0" fmla="*/ 0 h 330201"/>
              <a:gd name="connsiteX1" fmla="*/ 457200 w 1828800"/>
              <a:gd name="connsiteY1" fmla="*/ 304801 h 330201"/>
              <a:gd name="connsiteX2" fmla="*/ 1828800 w 1828800"/>
              <a:gd name="connsiteY2" fmla="*/ 152401 h 330201"/>
              <a:gd name="connsiteX0" fmla="*/ 0 w 1828800"/>
              <a:gd name="connsiteY0" fmla="*/ 0 h 330201"/>
              <a:gd name="connsiteX1" fmla="*/ 457200 w 1828800"/>
              <a:gd name="connsiteY1" fmla="*/ 304801 h 330201"/>
              <a:gd name="connsiteX2" fmla="*/ 1828800 w 1828800"/>
              <a:gd name="connsiteY2" fmla="*/ 152401 h 330201"/>
              <a:gd name="connsiteX0" fmla="*/ 0 w 1905000"/>
              <a:gd name="connsiteY0" fmla="*/ 0 h 397412"/>
              <a:gd name="connsiteX1" fmla="*/ 457200 w 1905000"/>
              <a:gd name="connsiteY1" fmla="*/ 304801 h 397412"/>
              <a:gd name="connsiteX2" fmla="*/ 1905000 w 1905000"/>
              <a:gd name="connsiteY2" fmla="*/ 304801 h 397412"/>
              <a:gd name="connsiteX0" fmla="*/ 0 w 1905000"/>
              <a:gd name="connsiteY0" fmla="*/ 0 h 356381"/>
              <a:gd name="connsiteX1" fmla="*/ 457200 w 1905000"/>
              <a:gd name="connsiteY1" fmla="*/ 304801 h 356381"/>
              <a:gd name="connsiteX2" fmla="*/ 1905000 w 1905000"/>
              <a:gd name="connsiteY2" fmla="*/ 304801 h 356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000" h="356381">
                <a:moveTo>
                  <a:pt x="0" y="0"/>
                </a:moveTo>
                <a:cubicBezTo>
                  <a:pt x="17584" y="160606"/>
                  <a:pt x="139700" y="254001"/>
                  <a:pt x="457200" y="304801"/>
                </a:cubicBezTo>
                <a:cubicBezTo>
                  <a:pt x="774700" y="355601"/>
                  <a:pt x="1463040" y="356381"/>
                  <a:pt x="1905000" y="304801"/>
                </a:cubicBez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3962400" y="2514600"/>
            <a:ext cx="457200" cy="457200"/>
          </a:xfrm>
          <a:prstGeom prst="ellipse">
            <a:avLst/>
          </a:prstGeom>
          <a:solidFill>
            <a:schemeClr val="bg1">
              <a:alpha val="20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>
            <a:off x="1519312" y="2968283"/>
            <a:ext cx="2749062" cy="1688123"/>
          </a:xfrm>
          <a:custGeom>
            <a:avLst/>
            <a:gdLst>
              <a:gd name="connsiteX0" fmla="*/ 2700997 w 2700997"/>
              <a:gd name="connsiteY0" fmla="*/ 0 h 1688123"/>
              <a:gd name="connsiteX1" fmla="*/ 2588455 w 2700997"/>
              <a:gd name="connsiteY1" fmla="*/ 464234 h 1688123"/>
              <a:gd name="connsiteX2" fmla="*/ 2602523 w 2700997"/>
              <a:gd name="connsiteY2" fmla="*/ 1308295 h 1688123"/>
              <a:gd name="connsiteX3" fmla="*/ 2250831 w 2700997"/>
              <a:gd name="connsiteY3" fmla="*/ 1448972 h 1688123"/>
              <a:gd name="connsiteX4" fmla="*/ 604911 w 2700997"/>
              <a:gd name="connsiteY4" fmla="*/ 1406769 h 1688123"/>
              <a:gd name="connsiteX5" fmla="*/ 0 w 2700997"/>
              <a:gd name="connsiteY5" fmla="*/ 1688123 h 1688123"/>
              <a:gd name="connsiteX0" fmla="*/ 2700997 w 2753751"/>
              <a:gd name="connsiteY0" fmla="*/ 0 h 1688123"/>
              <a:gd name="connsiteX1" fmla="*/ 2588455 w 2753751"/>
              <a:gd name="connsiteY1" fmla="*/ 464234 h 1688123"/>
              <a:gd name="connsiteX2" fmla="*/ 2602523 w 2753751"/>
              <a:gd name="connsiteY2" fmla="*/ 1308295 h 1688123"/>
              <a:gd name="connsiteX3" fmla="*/ 1681089 w 2753751"/>
              <a:gd name="connsiteY3" fmla="*/ 1451317 h 1688123"/>
              <a:gd name="connsiteX4" fmla="*/ 604911 w 2753751"/>
              <a:gd name="connsiteY4" fmla="*/ 1406769 h 1688123"/>
              <a:gd name="connsiteX5" fmla="*/ 0 w 2753751"/>
              <a:gd name="connsiteY5" fmla="*/ 1688123 h 1688123"/>
              <a:gd name="connsiteX0" fmla="*/ 2700997 w 2742223"/>
              <a:gd name="connsiteY0" fmla="*/ 0 h 1688123"/>
              <a:gd name="connsiteX1" fmla="*/ 2519289 w 2742223"/>
              <a:gd name="connsiteY1" fmla="*/ 460717 h 1688123"/>
              <a:gd name="connsiteX2" fmla="*/ 2602523 w 2742223"/>
              <a:gd name="connsiteY2" fmla="*/ 1308295 h 1688123"/>
              <a:gd name="connsiteX3" fmla="*/ 1681089 w 2742223"/>
              <a:gd name="connsiteY3" fmla="*/ 1451317 h 1688123"/>
              <a:gd name="connsiteX4" fmla="*/ 604911 w 2742223"/>
              <a:gd name="connsiteY4" fmla="*/ 1406769 h 1688123"/>
              <a:gd name="connsiteX5" fmla="*/ 0 w 2742223"/>
              <a:gd name="connsiteY5" fmla="*/ 1688123 h 1688123"/>
              <a:gd name="connsiteX0" fmla="*/ 2700997 w 2749062"/>
              <a:gd name="connsiteY0" fmla="*/ 0 h 1688123"/>
              <a:gd name="connsiteX1" fmla="*/ 2560320 w 2749062"/>
              <a:gd name="connsiteY1" fmla="*/ 450166 h 1688123"/>
              <a:gd name="connsiteX2" fmla="*/ 2602523 w 2749062"/>
              <a:gd name="connsiteY2" fmla="*/ 1308295 h 1688123"/>
              <a:gd name="connsiteX3" fmla="*/ 1681089 w 2749062"/>
              <a:gd name="connsiteY3" fmla="*/ 1451317 h 1688123"/>
              <a:gd name="connsiteX4" fmla="*/ 604911 w 2749062"/>
              <a:gd name="connsiteY4" fmla="*/ 1406769 h 1688123"/>
              <a:gd name="connsiteX5" fmla="*/ 0 w 2749062"/>
              <a:gd name="connsiteY5" fmla="*/ 1688123 h 168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9062" h="1688123">
                <a:moveTo>
                  <a:pt x="2700997" y="0"/>
                </a:moveTo>
                <a:cubicBezTo>
                  <a:pt x="2652932" y="123092"/>
                  <a:pt x="2576732" y="232117"/>
                  <a:pt x="2560320" y="450166"/>
                </a:cubicBezTo>
                <a:cubicBezTo>
                  <a:pt x="2543908" y="668215"/>
                  <a:pt x="2749062" y="1141437"/>
                  <a:pt x="2602523" y="1308295"/>
                </a:cubicBezTo>
                <a:cubicBezTo>
                  <a:pt x="2455985" y="1475154"/>
                  <a:pt x="2014024" y="1434905"/>
                  <a:pt x="1681089" y="1451317"/>
                </a:cubicBezTo>
                <a:cubicBezTo>
                  <a:pt x="1348154" y="1467729"/>
                  <a:pt x="885092" y="1367301"/>
                  <a:pt x="604911" y="1406769"/>
                </a:cubicBezTo>
                <a:cubicBezTo>
                  <a:pt x="324730" y="1446237"/>
                  <a:pt x="114886" y="1567375"/>
                  <a:pt x="0" y="1688123"/>
                </a:cubicBez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33400" y="4648200"/>
            <a:ext cx="2083188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b="1" dirty="0" smtClean="0"/>
              <a:t>Atvasināšanas operators</a:t>
            </a:r>
            <a:br>
              <a:rPr lang="lv-LV" b="1" dirty="0" smtClean="0"/>
            </a:br>
            <a:r>
              <a:rPr lang="lv-LV" dirty="0" smtClean="0"/>
              <a:t> pēc laiktelpas koordinātēm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28600" y="3048000"/>
            <a:ext cx="2209800" cy="9233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lv-LV" b="1" dirty="0" smtClean="0"/>
              <a:t>Lagranža funkcionālis</a:t>
            </a:r>
          </a:p>
          <a:p>
            <a:r>
              <a:rPr lang="lv-LV" dirty="0" smtClean="0"/>
              <a:t>(Lagranžiāns)</a:t>
            </a:r>
          </a:p>
        </p:txBody>
      </p:sp>
      <p:sp>
        <p:nvSpPr>
          <p:cNvPr id="63" name="Oval 62"/>
          <p:cNvSpPr/>
          <p:nvPr/>
        </p:nvSpPr>
        <p:spPr bwMode="auto">
          <a:xfrm>
            <a:off x="6553200" y="2590800"/>
            <a:ext cx="381000" cy="304800"/>
          </a:xfrm>
          <a:prstGeom prst="ellipse">
            <a:avLst/>
          </a:prstGeom>
          <a:solidFill>
            <a:schemeClr val="bg1">
              <a:alpha val="20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Freeform 63"/>
          <p:cNvSpPr/>
          <p:nvPr/>
        </p:nvSpPr>
        <p:spPr bwMode="auto">
          <a:xfrm>
            <a:off x="7986932" y="2957732"/>
            <a:ext cx="381000" cy="1066800"/>
          </a:xfrm>
          <a:custGeom>
            <a:avLst/>
            <a:gdLst>
              <a:gd name="connsiteX0" fmla="*/ 0 w 633046"/>
              <a:gd name="connsiteY0" fmla="*/ 0 h 466579"/>
              <a:gd name="connsiteX1" fmla="*/ 140677 w 633046"/>
              <a:gd name="connsiteY1" fmla="*/ 393896 h 466579"/>
              <a:gd name="connsiteX2" fmla="*/ 633046 w 633046"/>
              <a:gd name="connsiteY2" fmla="*/ 436099 h 466579"/>
              <a:gd name="connsiteX0" fmla="*/ 0 w 633046"/>
              <a:gd name="connsiteY0" fmla="*/ 0 h 451339"/>
              <a:gd name="connsiteX1" fmla="*/ 381000 w 633046"/>
              <a:gd name="connsiteY1" fmla="*/ 228600 h 451339"/>
              <a:gd name="connsiteX2" fmla="*/ 633046 w 633046"/>
              <a:gd name="connsiteY2" fmla="*/ 436099 h 451339"/>
              <a:gd name="connsiteX0" fmla="*/ 0 w 444500"/>
              <a:gd name="connsiteY0" fmla="*/ 0 h 1082040"/>
              <a:gd name="connsiteX1" fmla="*/ 381000 w 444500"/>
              <a:gd name="connsiteY1" fmla="*/ 228600 h 1082040"/>
              <a:gd name="connsiteX2" fmla="*/ 381000 w 444500"/>
              <a:gd name="connsiteY2" fmla="*/ 1066800 h 1082040"/>
              <a:gd name="connsiteX0" fmla="*/ 0 w 444500"/>
              <a:gd name="connsiteY0" fmla="*/ 0 h 1066800"/>
              <a:gd name="connsiteX1" fmla="*/ 381000 w 444500"/>
              <a:gd name="connsiteY1" fmla="*/ 228600 h 1066800"/>
              <a:gd name="connsiteX2" fmla="*/ 381000 w 444500"/>
              <a:gd name="connsiteY2" fmla="*/ 1066800 h 1066800"/>
              <a:gd name="connsiteX0" fmla="*/ 0 w 381000"/>
              <a:gd name="connsiteY0" fmla="*/ 0 h 1066800"/>
              <a:gd name="connsiteX1" fmla="*/ 304800 w 381000"/>
              <a:gd name="connsiteY1" fmla="*/ 380999 h 1066800"/>
              <a:gd name="connsiteX2" fmla="*/ 381000 w 381000"/>
              <a:gd name="connsiteY2" fmla="*/ 106680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000" h="1066800">
                <a:moveTo>
                  <a:pt x="0" y="0"/>
                </a:moveTo>
                <a:cubicBezTo>
                  <a:pt x="17584" y="160606"/>
                  <a:pt x="241300" y="203199"/>
                  <a:pt x="304800" y="380999"/>
                </a:cubicBezTo>
                <a:cubicBezTo>
                  <a:pt x="368300" y="558799"/>
                  <a:pt x="328246" y="869852"/>
                  <a:pt x="381000" y="1066800"/>
                </a:cubicBez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534400" y="2935069"/>
            <a:ext cx="12954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b="1" dirty="0" smtClean="0"/>
              <a:t>Imaginārā vienība</a:t>
            </a:r>
            <a:endParaRPr lang="lv-LV" dirty="0" smtClean="0"/>
          </a:p>
        </p:txBody>
      </p:sp>
      <p:sp>
        <p:nvSpPr>
          <p:cNvPr id="67" name="TextBox 66"/>
          <p:cNvSpPr txBox="1"/>
          <p:nvPr/>
        </p:nvSpPr>
        <p:spPr>
          <a:xfrm>
            <a:off x="3124200" y="6019800"/>
            <a:ext cx="34290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b="1" dirty="0" smtClean="0"/>
              <a:t>(Svītrotā) Planka konstante</a:t>
            </a:r>
            <a:endParaRPr lang="lv-LV" dirty="0" smtClean="0"/>
          </a:p>
        </p:txBody>
      </p:sp>
      <p:sp>
        <p:nvSpPr>
          <p:cNvPr id="68" name="Freeform 67"/>
          <p:cNvSpPr/>
          <p:nvPr/>
        </p:nvSpPr>
        <p:spPr bwMode="auto">
          <a:xfrm>
            <a:off x="5869744" y="4038600"/>
            <a:ext cx="645356" cy="1981200"/>
          </a:xfrm>
          <a:custGeom>
            <a:avLst/>
            <a:gdLst>
              <a:gd name="connsiteX0" fmla="*/ 0 w 633046"/>
              <a:gd name="connsiteY0" fmla="*/ 0 h 466579"/>
              <a:gd name="connsiteX1" fmla="*/ 140677 w 633046"/>
              <a:gd name="connsiteY1" fmla="*/ 393896 h 466579"/>
              <a:gd name="connsiteX2" fmla="*/ 633046 w 633046"/>
              <a:gd name="connsiteY2" fmla="*/ 436099 h 466579"/>
              <a:gd name="connsiteX0" fmla="*/ 0 w 633046"/>
              <a:gd name="connsiteY0" fmla="*/ 0 h 451339"/>
              <a:gd name="connsiteX1" fmla="*/ 381000 w 633046"/>
              <a:gd name="connsiteY1" fmla="*/ 228600 h 451339"/>
              <a:gd name="connsiteX2" fmla="*/ 633046 w 633046"/>
              <a:gd name="connsiteY2" fmla="*/ 436099 h 451339"/>
              <a:gd name="connsiteX0" fmla="*/ 0 w 444500"/>
              <a:gd name="connsiteY0" fmla="*/ 0 h 1082040"/>
              <a:gd name="connsiteX1" fmla="*/ 381000 w 444500"/>
              <a:gd name="connsiteY1" fmla="*/ 228600 h 1082040"/>
              <a:gd name="connsiteX2" fmla="*/ 381000 w 444500"/>
              <a:gd name="connsiteY2" fmla="*/ 1066800 h 1082040"/>
              <a:gd name="connsiteX0" fmla="*/ 0 w 444500"/>
              <a:gd name="connsiteY0" fmla="*/ 0 h 1066800"/>
              <a:gd name="connsiteX1" fmla="*/ 381000 w 444500"/>
              <a:gd name="connsiteY1" fmla="*/ 228600 h 1066800"/>
              <a:gd name="connsiteX2" fmla="*/ 381000 w 444500"/>
              <a:gd name="connsiteY2" fmla="*/ 1066800 h 1066800"/>
              <a:gd name="connsiteX0" fmla="*/ 0 w 381000"/>
              <a:gd name="connsiteY0" fmla="*/ 0 h 1066800"/>
              <a:gd name="connsiteX1" fmla="*/ 304800 w 381000"/>
              <a:gd name="connsiteY1" fmla="*/ 380999 h 1066800"/>
              <a:gd name="connsiteX2" fmla="*/ 381000 w 381000"/>
              <a:gd name="connsiteY2" fmla="*/ 1066800 h 1066800"/>
              <a:gd name="connsiteX0" fmla="*/ 0 w 381000"/>
              <a:gd name="connsiteY0" fmla="*/ 0 h 1066800"/>
              <a:gd name="connsiteX1" fmla="*/ 217714 w 381000"/>
              <a:gd name="connsiteY1" fmla="*/ 558800 h 1066800"/>
              <a:gd name="connsiteX2" fmla="*/ 381000 w 381000"/>
              <a:gd name="connsiteY2" fmla="*/ 1066800 h 1066800"/>
              <a:gd name="connsiteX0" fmla="*/ 216040 w 460968"/>
              <a:gd name="connsiteY0" fmla="*/ 0 h 1320800"/>
              <a:gd name="connsiteX1" fmla="*/ 433754 w 460968"/>
              <a:gd name="connsiteY1" fmla="*/ 558800 h 1320800"/>
              <a:gd name="connsiteX2" fmla="*/ 52754 w 460968"/>
              <a:gd name="connsiteY2" fmla="*/ 1320800 h 1320800"/>
              <a:gd name="connsiteX0" fmla="*/ 216040 w 460969"/>
              <a:gd name="connsiteY0" fmla="*/ 0 h 1320800"/>
              <a:gd name="connsiteX1" fmla="*/ 433755 w 460969"/>
              <a:gd name="connsiteY1" fmla="*/ 812800 h 1320800"/>
              <a:gd name="connsiteX2" fmla="*/ 52754 w 460969"/>
              <a:gd name="connsiteY2" fmla="*/ 132080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0969" h="1320800">
                <a:moveTo>
                  <a:pt x="216040" y="0"/>
                </a:moveTo>
                <a:cubicBezTo>
                  <a:pt x="233624" y="160606"/>
                  <a:pt x="460969" y="592667"/>
                  <a:pt x="433755" y="812800"/>
                </a:cubicBezTo>
                <a:cubicBezTo>
                  <a:pt x="406541" y="1032933"/>
                  <a:pt x="0" y="1123852"/>
                  <a:pt x="52754" y="1320800"/>
                </a:cubicBez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Oval 68"/>
          <p:cNvSpPr/>
          <p:nvPr/>
        </p:nvSpPr>
        <p:spPr bwMode="auto">
          <a:xfrm>
            <a:off x="5943600" y="3699804"/>
            <a:ext cx="381000" cy="304800"/>
          </a:xfrm>
          <a:prstGeom prst="ellipse">
            <a:avLst/>
          </a:prstGeom>
          <a:solidFill>
            <a:schemeClr val="bg1">
              <a:alpha val="20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23" grpId="0" animBg="1"/>
      <p:bldP spid="24" grpId="0" animBg="1"/>
      <p:bldP spid="27" grpId="0" animBg="1"/>
      <p:bldP spid="34" grpId="0" animBg="1"/>
      <p:bldP spid="46" grpId="0" animBg="1"/>
      <p:bldP spid="47" grpId="0" animBg="1"/>
      <p:bldP spid="49" grpId="0" animBg="1"/>
      <p:bldP spid="33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61" grpId="0" animBg="1"/>
      <p:bldP spid="60" grpId="0" animBg="1"/>
      <p:bldP spid="63" grpId="0" animBg="1"/>
      <p:bldP spid="64" grpId="0" animBg="1"/>
      <p:bldP spid="66" grpId="0" animBg="1"/>
      <p:bldP spid="67" grpId="0" animBg="1"/>
      <p:bldP spid="68" grpId="0" animBg="1"/>
      <p:bldP spid="6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</TotalTime>
  <Words>88</Words>
  <Application>Microsoft Office PowerPoint</Application>
  <PresentationFormat>A4 Paper (210x297 mm)</PresentationFormat>
  <Paragraphs>27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Default Design</vt:lpstr>
      <vt:lpstr>Microsoft Equation 3.0</vt:lpstr>
      <vt:lpstr>Slide 1</vt:lpstr>
      <vt:lpstr>Slide 2</vt:lpstr>
      <vt:lpstr>Slide 3</vt:lpstr>
    </vt:vector>
  </TitlesOfParts>
  <Company>LU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mcg</dc:creator>
  <cp:lastModifiedBy>Slava</cp:lastModifiedBy>
  <cp:revision>25</cp:revision>
  <dcterms:created xsi:type="dcterms:W3CDTF">2010-04-14T07:56:13Z</dcterms:created>
  <dcterms:modified xsi:type="dcterms:W3CDTF">2010-05-14T12:30:20Z</dcterms:modified>
</cp:coreProperties>
</file>