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9"/>
  </p:notesMasterIdLst>
  <p:sldIdLst>
    <p:sldId id="256" r:id="rId2"/>
    <p:sldId id="356" r:id="rId3"/>
    <p:sldId id="359" r:id="rId4"/>
    <p:sldId id="406" r:id="rId5"/>
    <p:sldId id="360" r:id="rId6"/>
    <p:sldId id="409" r:id="rId7"/>
    <p:sldId id="361" r:id="rId8"/>
    <p:sldId id="362" r:id="rId9"/>
    <p:sldId id="363" r:id="rId10"/>
    <p:sldId id="364" r:id="rId11"/>
    <p:sldId id="365" r:id="rId12"/>
    <p:sldId id="366" r:id="rId13"/>
    <p:sldId id="407" r:id="rId14"/>
    <p:sldId id="367" r:id="rId15"/>
    <p:sldId id="368" r:id="rId16"/>
    <p:sldId id="369" r:id="rId17"/>
    <p:sldId id="370" r:id="rId18"/>
    <p:sldId id="371" r:id="rId19"/>
    <p:sldId id="373" r:id="rId20"/>
    <p:sldId id="408" r:id="rId21"/>
    <p:sldId id="374" r:id="rId22"/>
    <p:sldId id="375" r:id="rId23"/>
    <p:sldId id="376" r:id="rId24"/>
    <p:sldId id="410" r:id="rId25"/>
    <p:sldId id="377" r:id="rId26"/>
    <p:sldId id="378" r:id="rId27"/>
    <p:sldId id="379" r:id="rId28"/>
    <p:sldId id="380"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358" r:id="rId43"/>
    <p:sldId id="357" r:id="rId44"/>
    <p:sldId id="347" r:id="rId45"/>
    <p:sldId id="394" r:id="rId46"/>
    <p:sldId id="395" r:id="rId47"/>
    <p:sldId id="396" r:id="rId48"/>
    <p:sldId id="397" r:id="rId49"/>
    <p:sldId id="398" r:id="rId50"/>
    <p:sldId id="399" r:id="rId51"/>
    <p:sldId id="400" r:id="rId52"/>
    <p:sldId id="401" r:id="rId53"/>
    <p:sldId id="402" r:id="rId54"/>
    <p:sldId id="313" r:id="rId55"/>
    <p:sldId id="411" r:id="rId56"/>
    <p:sldId id="404" r:id="rId57"/>
    <p:sldId id="276" r:id="rId5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guide id="3" orient="horz" pos="2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6545" autoAdjust="0"/>
  </p:normalViewPr>
  <p:slideViewPr>
    <p:cSldViewPr snapToGrid="0">
      <p:cViewPr varScale="1">
        <p:scale>
          <a:sx n="145" d="100"/>
          <a:sy n="145" d="100"/>
        </p:scale>
        <p:origin x="-104" y="-1200"/>
      </p:cViewPr>
      <p:guideLst>
        <p:guide orient="horz" pos="2160"/>
        <p:guide orient="horz" pos="216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26/04/17</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a:t>
            </a:fld>
            <a:endParaRPr lang="lv-LV"/>
          </a:p>
        </p:txBody>
      </p:sp>
    </p:spTree>
    <p:extLst>
      <p:ext uri="{BB962C8B-B14F-4D97-AF65-F5344CB8AC3E}">
        <p14:creationId xmlns:p14="http://schemas.microsoft.com/office/powerpoint/2010/main" val="251231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https://www.google.lv/search?q=1709.+gada+pl%C5%ABdi+r%C4%ABg%C4%81&amp;espv=2&amp;biw=1920&amp;bih=935&amp;source=lnms&amp;tbm=isch&amp;sa=X&amp;ved=0ahUKEwi3kO7B45LLAhWNbZoKHWvtDjgQ_AUIBygC#tbm=isch&amp;q=pl%C5%ABdi+1709.g.&amp;imgrc=JfRDFSqc15ya4M%3A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26</a:t>
            </a:fld>
            <a:endParaRPr lang="lv-LV"/>
          </a:p>
        </p:txBody>
      </p:sp>
    </p:spTree>
    <p:extLst>
      <p:ext uri="{BB962C8B-B14F-4D97-AF65-F5344CB8AC3E}">
        <p14:creationId xmlns:p14="http://schemas.microsoft.com/office/powerpoint/2010/main" val="376676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31</a:t>
            </a:fld>
            <a:endParaRPr lang="lv-LV"/>
          </a:p>
        </p:txBody>
      </p:sp>
    </p:spTree>
    <p:extLst>
      <p:ext uri="{BB962C8B-B14F-4D97-AF65-F5344CB8AC3E}">
        <p14:creationId xmlns:p14="http://schemas.microsoft.com/office/powerpoint/2010/main" val="146784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solidFill>
                  <a:srgbClr val="1F487C"/>
                </a:solidFill>
                <a:latin typeface="Times New Roman" panose="02020603050405020304" pitchFamily="18" charset="0"/>
              </a:rPr>
              <a:t>Ļoti stipras pērkona lietusgāzes Siguldā 2014.gada 29.jūlijā (</a:t>
            </a:r>
            <a:r>
              <a:rPr lang="lv-LV" dirty="0" smtClean="0">
                <a:solidFill>
                  <a:srgbClr val="0000FF"/>
                </a:solidFill>
                <a:latin typeface="Times New Roman" panose="02020603050405020304" pitchFamily="18" charset="0"/>
              </a:rPr>
              <a:t>http://www.meteo.lv)</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53</a:t>
            </a:fld>
            <a:endParaRPr lang="lv-LV"/>
          </a:p>
        </p:txBody>
      </p:sp>
    </p:spTree>
    <p:extLst>
      <p:ext uri="{BB962C8B-B14F-4D97-AF65-F5344CB8AC3E}">
        <p14:creationId xmlns:p14="http://schemas.microsoft.com/office/powerpoint/2010/main" val="148550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https://www.google.lv/search?q=1709.+gada+pl%C5%ABdi+r%C4%ABg%C4%81&amp;espv=2&amp;biw=1920&amp;bih=935&amp;source=lnms&amp;tbm=isch&amp;sa=X&amp;ved=0ahUKEwi3kO7B45LLAhWNbZoKHWvtDjgQ_AUIBygC#tbm=isch&amp;q=me%C5%BEa+ugunsgr%C4%93ki&amp;imgrc=bjzcjX6wkuRf5M%3A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54</a:t>
            </a:fld>
            <a:endParaRPr lang="lv-LV"/>
          </a:p>
        </p:txBody>
      </p:sp>
    </p:spTree>
    <p:extLst>
      <p:ext uri="{BB962C8B-B14F-4D97-AF65-F5344CB8AC3E}">
        <p14:creationId xmlns:p14="http://schemas.microsoft.com/office/powerpoint/2010/main" val="3160681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26/04/17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26/04/17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26/04/17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7000">
              <a:schemeClr val="bg1"/>
            </a:gs>
            <a:gs pos="80000">
              <a:schemeClr val="bg1"/>
            </a:gs>
            <a:gs pos="100000">
              <a:schemeClr val="accent2">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26/04/17</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1170432"/>
            <a:ext cx="6463167" cy="3223577"/>
          </a:xfrm>
        </p:spPr>
        <p:txBody>
          <a:bodyPr>
            <a:noAutofit/>
          </a:bodyPr>
          <a:lstStyle/>
          <a:p>
            <a:pPr algn="l"/>
            <a:r>
              <a:rPr lang="lv-LV" sz="6600" dirty="0" smtClean="0"/>
              <a:t>Latvijas klimata </a:t>
            </a:r>
            <a:br>
              <a:rPr lang="lv-LV" sz="6600" dirty="0" smtClean="0"/>
            </a:br>
            <a:r>
              <a:rPr lang="lv-LV" sz="6600" dirty="0" smtClean="0"/>
              <a:t>mainības raksturs</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20515"/>
            <a:ext cx="8208010" cy="5436534"/>
            <a:chOff x="0" y="877271"/>
            <a:chExt cx="8208010" cy="5436534"/>
          </a:xfrm>
        </p:grpSpPr>
        <p:pic>
          <p:nvPicPr>
            <p:cNvPr id="7170" name="Picture 2" descr="C:\Users\user\Desktop\Att-4-prez\14632362218_8ea707c3cc_o Reinis Paulins_Siena kip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77271"/>
              <a:ext cx="8208010" cy="5436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082973"/>
              <a:ext cx="3172690" cy="230832"/>
            </a:xfrm>
            <a:prstGeom prst="rect">
              <a:avLst/>
            </a:prstGeom>
          </p:spPr>
          <p:txBody>
            <a:bodyPr wrap="square">
              <a:spAutoFit/>
            </a:bodyPr>
            <a:lstStyle/>
            <a:p>
              <a:r>
                <a:rPr lang="lv-LV" sz="900" dirty="0" smtClean="0">
                  <a:solidFill>
                    <a:schemeClr val="bg1"/>
                  </a:solidFill>
                </a:rPr>
                <a:t>Vasara Latvijā (</a:t>
              </a:r>
              <a:r>
                <a:rPr lang="lv-LV" sz="900" dirty="0" err="1" smtClean="0">
                  <a:solidFill>
                    <a:schemeClr val="bg1"/>
                  </a:solidFill>
                </a:rPr>
                <a:t>Flickr</a:t>
              </a:r>
              <a:r>
                <a:rPr lang="lv-LV" sz="900" dirty="0" smtClean="0">
                  <a:solidFill>
                    <a:schemeClr val="bg1"/>
                  </a:solidFill>
                </a:rPr>
                <a:t>: Reinis Pauliņš)</a:t>
              </a:r>
              <a:endParaRPr lang="lv-LV" sz="900" dirty="0">
                <a:solidFill>
                  <a:schemeClr val="bg1"/>
                </a:solidFill>
              </a:endParaRPr>
            </a:p>
          </p:txBody>
        </p:sp>
      </p:grpSp>
      <p:grpSp>
        <p:nvGrpSpPr>
          <p:cNvPr id="9" name="Group 8"/>
          <p:cNvGrpSpPr/>
          <p:nvPr/>
        </p:nvGrpSpPr>
        <p:grpSpPr>
          <a:xfrm>
            <a:off x="6612145" y="1040077"/>
            <a:ext cx="5310434" cy="4777846"/>
            <a:chOff x="6625208" y="1452396"/>
            <a:chExt cx="5310434" cy="4777846"/>
          </a:xfrm>
        </p:grpSpPr>
        <p:grpSp>
          <p:nvGrpSpPr>
            <p:cNvPr id="8" name="Group 7"/>
            <p:cNvGrpSpPr/>
            <p:nvPr/>
          </p:nvGrpSpPr>
          <p:grpSpPr>
            <a:xfrm>
              <a:off x="6625208" y="1452396"/>
              <a:ext cx="5310434" cy="4777846"/>
              <a:chOff x="6572956" y="1125821"/>
              <a:chExt cx="5310434" cy="4777846"/>
            </a:xfrm>
          </p:grpSpPr>
          <p:sp>
            <p:nvSpPr>
              <p:cNvPr id="3" name="Title 1"/>
              <p:cNvSpPr txBox="1">
                <a:spLocks/>
              </p:cNvSpPr>
              <p:nvPr/>
            </p:nvSpPr>
            <p:spPr>
              <a:xfrm>
                <a:off x="6572956" y="1125821"/>
                <a:ext cx="5310434" cy="12516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Vidēji vissiltākais mēnesis Latvijas teritorijā ir </a:t>
                </a:r>
                <a:r>
                  <a:rPr lang="lv-LV" sz="2400" b="1" dirty="0"/>
                  <a:t>jūlijs</a:t>
                </a:r>
              </a:p>
            </p:txBody>
          </p:sp>
          <p:sp>
            <p:nvSpPr>
              <p:cNvPr id="4" name="Rounded Rectangle 3"/>
              <p:cNvSpPr/>
              <p:nvPr/>
            </p:nvSpPr>
            <p:spPr>
              <a:xfrm>
                <a:off x="7002869" y="2177548"/>
                <a:ext cx="4450608" cy="8853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Vidējā jūlija gaisa temperatūra Latvijas teritorijai ir 16,9ºC (1950.-2010.g</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7002869" y="4703887"/>
                <a:ext cx="4450608" cy="11997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Vidējā jūlija gaisa temperatūra mainās robežās no +18,2ºC (Rīgā) līdz </a:t>
                </a:r>
                <a:endParaRPr lang="lv-LV" b="1" dirty="0" smtClean="0">
                  <a:solidFill>
                    <a:schemeClr val="tx1"/>
                  </a:solidFill>
                </a:endParaRPr>
              </a:p>
              <a:p>
                <a:pPr algn="ctr"/>
                <a:r>
                  <a:rPr lang="lv-LV" b="1" dirty="0" smtClean="0">
                    <a:solidFill>
                      <a:schemeClr val="tx1"/>
                    </a:solidFill>
                  </a:rPr>
                  <a:t>+</a:t>
                </a:r>
                <a:r>
                  <a:rPr lang="lv-LV" b="1" dirty="0">
                    <a:solidFill>
                      <a:schemeClr val="tx1"/>
                    </a:solidFill>
                  </a:rPr>
                  <a:t>16,3ºC (Zosēnos) un </a:t>
                </a:r>
                <a:endParaRPr lang="lv-LV" b="1" dirty="0" smtClean="0">
                  <a:solidFill>
                    <a:schemeClr val="tx1"/>
                  </a:solidFill>
                </a:endParaRPr>
              </a:p>
              <a:p>
                <a:pPr algn="ctr"/>
                <a:r>
                  <a:rPr lang="lv-LV" b="1" dirty="0" smtClean="0">
                    <a:solidFill>
                      <a:schemeClr val="tx1"/>
                    </a:solidFill>
                  </a:rPr>
                  <a:t>+16,4 </a:t>
                </a:r>
                <a:r>
                  <a:rPr lang="lv-LV" b="1" dirty="0">
                    <a:solidFill>
                      <a:schemeClr val="tx1"/>
                    </a:solidFill>
                  </a:rPr>
                  <a:t>ºC (Pāvilosta, Stende)</a:t>
                </a:r>
              </a:p>
            </p:txBody>
          </p:sp>
        </p:grpSp>
        <p:sp>
          <p:nvSpPr>
            <p:cNvPr id="10" name="Rounded Rectangle 9"/>
            <p:cNvSpPr/>
            <p:nvPr/>
          </p:nvSpPr>
          <p:spPr>
            <a:xfrm>
              <a:off x="7055122" y="3658336"/>
              <a:ext cx="4450608" cy="11032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a:t>
              </a:r>
              <a:r>
                <a:rPr lang="lv-LV" b="1" dirty="0" smtClean="0">
                  <a:solidFill>
                    <a:schemeClr val="tx1"/>
                  </a:solidFill>
                </a:rPr>
                <a:t>prēķinot vidējo jūlija temperatūru </a:t>
              </a:r>
              <a:r>
                <a:rPr lang="lv-LV" b="1" dirty="0">
                  <a:solidFill>
                    <a:schemeClr val="tx1"/>
                  </a:solidFill>
                </a:rPr>
                <a:t>pēdējo 30 gadu periodam (1981.-2010.g</a:t>
              </a:r>
              <a:r>
                <a:rPr lang="lv-LV" b="1" dirty="0" smtClean="0">
                  <a:solidFill>
                    <a:schemeClr val="tx1"/>
                  </a:solidFill>
                </a:rPr>
                <a:t>.) – </a:t>
              </a:r>
            </a:p>
            <a:p>
              <a:pPr algn="ctr"/>
              <a:r>
                <a:rPr lang="lv-LV" b="1" dirty="0" smtClean="0">
                  <a:solidFill>
                    <a:schemeClr val="tx1"/>
                  </a:solidFill>
                </a:rPr>
                <a:t>tā </a:t>
              </a:r>
              <a:r>
                <a:rPr lang="lv-LV" b="1" dirty="0">
                  <a:solidFill>
                    <a:schemeClr val="tx1"/>
                  </a:solidFill>
                </a:rPr>
                <a:t>ir pieaugusi līdz 17,4 ºC</a:t>
              </a:r>
            </a:p>
          </p:txBody>
        </p:sp>
      </p:grpSp>
    </p:spTree>
    <p:extLst>
      <p:ext uri="{BB962C8B-B14F-4D97-AF65-F5344CB8AC3E}">
        <p14:creationId xmlns:p14="http://schemas.microsoft.com/office/powerpoint/2010/main" val="5702374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84" t="16927" r="8560" b="18820"/>
          <a:stretch/>
        </p:blipFill>
        <p:spPr bwMode="auto">
          <a:xfrm>
            <a:off x="1482776" y="1394461"/>
            <a:ext cx="9259655" cy="523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303268" y="432218"/>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Vidējā jūlija gaisa temperatūra Latvijā (</a:t>
            </a:r>
            <a:r>
              <a:rPr lang="pt-BR" sz="2400" dirty="0" smtClean="0"/>
              <a:t>1950.</a:t>
            </a:r>
            <a:r>
              <a:rPr lang="lv-LV" sz="2400" dirty="0" smtClean="0"/>
              <a:t>-</a:t>
            </a:r>
            <a:r>
              <a:rPr lang="pt-BR" sz="2400" dirty="0" smtClean="0"/>
              <a:t>2010.g</a:t>
            </a:r>
            <a:r>
              <a:rPr lang="pt-BR" sz="2400" dirty="0"/>
              <a:t>.)</a:t>
            </a:r>
          </a:p>
        </p:txBody>
      </p:sp>
    </p:spTree>
    <p:extLst>
      <p:ext uri="{BB962C8B-B14F-4D97-AF65-F5344CB8AC3E}">
        <p14:creationId xmlns:p14="http://schemas.microsoft.com/office/powerpoint/2010/main" val="31050217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00550" y="852349"/>
            <a:ext cx="7791450" cy="5215765"/>
            <a:chOff x="4400550" y="852349"/>
            <a:chExt cx="7791450" cy="5215765"/>
          </a:xfrm>
        </p:grpSpPr>
        <p:pic>
          <p:nvPicPr>
            <p:cNvPr id="8194" name="Picture 2" descr="C:\Users\user\Desktop\Att-4-prez\11463840353_303c13946c_o Marcus Grbac_Ri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0550" y="852349"/>
              <a:ext cx="7791450" cy="52157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019310" y="852349"/>
              <a:ext cx="3172690" cy="230832"/>
            </a:xfrm>
            <a:prstGeom prst="rect">
              <a:avLst/>
            </a:prstGeom>
          </p:spPr>
          <p:txBody>
            <a:bodyPr wrap="square">
              <a:spAutoFit/>
            </a:bodyPr>
            <a:lstStyle/>
            <a:p>
              <a:pPr algn="r"/>
              <a:r>
                <a:rPr lang="lv-LV" sz="900" dirty="0" smtClean="0">
                  <a:solidFill>
                    <a:schemeClr val="bg1"/>
                  </a:solidFill>
                </a:rPr>
                <a:t>Ziema Rīgā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Marcus</a:t>
              </a:r>
              <a:r>
                <a:rPr lang="lv-LV" sz="900" dirty="0" smtClean="0">
                  <a:solidFill>
                    <a:schemeClr val="bg1"/>
                  </a:solidFill>
                </a:rPr>
                <a:t> </a:t>
              </a:r>
              <a:r>
                <a:rPr lang="lv-LV" sz="900" dirty="0" err="1" smtClean="0">
                  <a:solidFill>
                    <a:schemeClr val="bg1"/>
                  </a:solidFill>
                </a:rPr>
                <a:t>Grbac</a:t>
              </a:r>
              <a:r>
                <a:rPr lang="lv-LV" sz="900" dirty="0" smtClean="0">
                  <a:solidFill>
                    <a:schemeClr val="bg1"/>
                  </a:solidFill>
                </a:rPr>
                <a:t>)</a:t>
              </a:r>
              <a:endParaRPr lang="lv-LV" sz="900" dirty="0">
                <a:solidFill>
                  <a:schemeClr val="bg1"/>
                </a:solidFill>
              </a:endParaRPr>
            </a:p>
          </p:txBody>
        </p:sp>
      </p:grpSp>
      <p:grpSp>
        <p:nvGrpSpPr>
          <p:cNvPr id="2" name="Group 1"/>
          <p:cNvGrpSpPr/>
          <p:nvPr/>
        </p:nvGrpSpPr>
        <p:grpSpPr>
          <a:xfrm>
            <a:off x="235131" y="549422"/>
            <a:ext cx="5795554" cy="5792124"/>
            <a:chOff x="300446" y="680052"/>
            <a:chExt cx="5795554" cy="5792124"/>
          </a:xfrm>
        </p:grpSpPr>
        <p:sp>
          <p:nvSpPr>
            <p:cNvPr id="6" name="Title 1"/>
            <p:cNvSpPr txBox="1">
              <a:spLocks/>
            </p:cNvSpPr>
            <p:nvPr/>
          </p:nvSpPr>
          <p:spPr>
            <a:xfrm>
              <a:off x="300446" y="680052"/>
              <a:ext cx="5795554" cy="18561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Pēdējās desmitgadēs (1981.-</a:t>
              </a:r>
              <a:r>
                <a:rPr lang="lv-LV" sz="2400" dirty="0" smtClean="0"/>
                <a:t>2010.g.) </a:t>
              </a:r>
              <a:r>
                <a:rPr lang="lv-LV" sz="2400" b="1" dirty="0" smtClean="0"/>
                <a:t>zemākā </a:t>
              </a:r>
              <a:r>
                <a:rPr lang="lv-LV" sz="2400" b="1" dirty="0"/>
                <a:t>vidējā gaisa </a:t>
              </a:r>
              <a:r>
                <a:rPr lang="lv-LV" sz="2400" b="1" dirty="0" smtClean="0"/>
                <a:t>temperatūra</a:t>
              </a:r>
              <a:r>
                <a:rPr lang="lv-LV" sz="2400" dirty="0" smtClean="0"/>
                <a:t> </a:t>
              </a:r>
              <a:r>
                <a:rPr lang="lv-LV" sz="2400" dirty="0"/>
                <a:t>Latvijas teritorijā visās novērojumu stacijās </a:t>
              </a:r>
              <a:endParaRPr lang="lv-LV" sz="2400" dirty="0" smtClean="0"/>
            </a:p>
            <a:p>
              <a:pPr algn="ctr"/>
              <a:r>
                <a:rPr lang="lv-LV" sz="2400" dirty="0" smtClean="0"/>
                <a:t>kopumā </a:t>
              </a:r>
              <a:r>
                <a:rPr lang="lv-LV" sz="2400" dirty="0"/>
                <a:t>ir </a:t>
              </a:r>
              <a:r>
                <a:rPr lang="lv-LV" sz="2400" b="1" dirty="0"/>
                <a:t>februārī -3,6ºC</a:t>
              </a:r>
            </a:p>
          </p:txBody>
        </p:sp>
        <p:sp>
          <p:nvSpPr>
            <p:cNvPr id="7" name="Rounded Rectangle 6"/>
            <p:cNvSpPr/>
            <p:nvPr/>
          </p:nvSpPr>
          <p:spPr>
            <a:xfrm>
              <a:off x="1350704" y="2317667"/>
              <a:ext cx="3695038" cy="12258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Aukstākā mēneša gaisa temperatūru atšķirības Latvijas teritorijā ir lielākas kā jūlija mēnesī</a:t>
              </a:r>
            </a:p>
          </p:txBody>
        </p:sp>
        <p:sp>
          <p:nvSpPr>
            <p:cNvPr id="8" name="Rounded Rectangle 7"/>
            <p:cNvSpPr/>
            <p:nvPr/>
          </p:nvSpPr>
          <p:spPr>
            <a:xfrm>
              <a:off x="1350705" y="3779481"/>
              <a:ext cx="3695038" cy="113215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Februāra temperatūra </a:t>
              </a:r>
              <a:r>
                <a:rPr lang="lv-LV" b="1" dirty="0">
                  <a:solidFill>
                    <a:schemeClr val="tx1"/>
                  </a:solidFill>
                </a:rPr>
                <a:t>ir robežās </a:t>
              </a:r>
              <a:endParaRPr lang="lv-LV" b="1" dirty="0" smtClean="0">
                <a:solidFill>
                  <a:schemeClr val="tx1"/>
                </a:solidFill>
              </a:endParaRPr>
            </a:p>
            <a:p>
              <a:pPr algn="ctr"/>
              <a:r>
                <a:rPr lang="lv-LV" b="1" dirty="0" smtClean="0">
                  <a:solidFill>
                    <a:schemeClr val="tx1"/>
                  </a:solidFill>
                </a:rPr>
                <a:t>no </a:t>
              </a:r>
              <a:r>
                <a:rPr lang="lv-LV" b="1" dirty="0">
                  <a:solidFill>
                    <a:schemeClr val="tx1"/>
                  </a:solidFill>
                </a:rPr>
                <a:t>-2,5 ºC (Ventspils) līdz </a:t>
              </a:r>
              <a:endParaRPr lang="lv-LV" b="1" dirty="0" smtClean="0">
                <a:solidFill>
                  <a:schemeClr val="tx1"/>
                </a:solidFill>
              </a:endParaRPr>
            </a:p>
            <a:p>
              <a:pPr algn="ctr"/>
              <a:r>
                <a:rPr lang="lv-LV" b="1" dirty="0" smtClean="0">
                  <a:solidFill>
                    <a:schemeClr val="tx1"/>
                  </a:solidFill>
                </a:rPr>
                <a:t>-</a:t>
              </a:r>
              <a:r>
                <a:rPr lang="lv-LV" b="1" dirty="0">
                  <a:solidFill>
                    <a:schemeClr val="tx1"/>
                  </a:solidFill>
                </a:rPr>
                <a:t>6,5ºC (Alūksne</a:t>
              </a:r>
              <a:r>
                <a:rPr lang="lv-LV" b="1" dirty="0" smtClean="0">
                  <a:solidFill>
                    <a:schemeClr val="tx1"/>
                  </a:solidFill>
                </a:rPr>
                <a:t>)</a:t>
              </a:r>
              <a:endParaRPr lang="lv-LV" b="1" dirty="0">
                <a:solidFill>
                  <a:schemeClr val="tx1"/>
                </a:solidFill>
              </a:endParaRPr>
            </a:p>
          </p:txBody>
        </p:sp>
        <p:sp>
          <p:nvSpPr>
            <p:cNvPr id="10" name="Rounded Rectangle 9"/>
            <p:cNvSpPr/>
            <p:nvPr/>
          </p:nvSpPr>
          <p:spPr>
            <a:xfrm>
              <a:off x="1350704" y="5147578"/>
              <a:ext cx="3695038" cy="1324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Februāra </a:t>
              </a:r>
              <a:r>
                <a:rPr lang="lv-LV" b="1" dirty="0">
                  <a:solidFill>
                    <a:schemeClr val="tx1"/>
                  </a:solidFill>
                </a:rPr>
                <a:t>mēneša gaisa temperatūru sadalījumā </a:t>
              </a:r>
              <a:r>
                <a:rPr lang="lv-LV" b="1" dirty="0" smtClean="0">
                  <a:solidFill>
                    <a:schemeClr val="tx1"/>
                  </a:solidFill>
                </a:rPr>
                <a:t>uzskatāmi </a:t>
              </a:r>
              <a:r>
                <a:rPr lang="lv-LV" b="1" dirty="0">
                  <a:solidFill>
                    <a:schemeClr val="tx1"/>
                  </a:solidFill>
                </a:rPr>
                <a:t>iezīmējas Baltijas jūras un </a:t>
              </a:r>
              <a:endParaRPr lang="lv-LV" b="1" dirty="0" smtClean="0">
                <a:solidFill>
                  <a:schemeClr val="tx1"/>
                </a:solidFill>
              </a:endParaRPr>
            </a:p>
            <a:p>
              <a:pPr algn="ctr"/>
              <a:r>
                <a:rPr lang="lv-LV" b="1" dirty="0" smtClean="0">
                  <a:solidFill>
                    <a:schemeClr val="tx1"/>
                  </a:solidFill>
                </a:rPr>
                <a:t>Rīgas </a:t>
              </a:r>
              <a:r>
                <a:rPr lang="lv-LV" b="1" dirty="0">
                  <a:solidFill>
                    <a:schemeClr val="tx1"/>
                  </a:solidFill>
                </a:rPr>
                <a:t>līča ietekme</a:t>
              </a:r>
            </a:p>
          </p:txBody>
        </p:sp>
      </p:grpSp>
    </p:spTree>
    <p:extLst>
      <p:ext uri="{BB962C8B-B14F-4D97-AF65-F5344CB8AC3E}">
        <p14:creationId xmlns:p14="http://schemas.microsoft.com/office/powerpoint/2010/main" val="26938695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83" t="16322" r="8208" b="18302"/>
          <a:stretch/>
        </p:blipFill>
        <p:spPr bwMode="auto">
          <a:xfrm>
            <a:off x="1488480" y="1280161"/>
            <a:ext cx="9224101" cy="535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307765" y="370169"/>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Vidējā </a:t>
            </a:r>
            <a:r>
              <a:rPr lang="pt-BR" sz="2400" dirty="0" smtClean="0"/>
              <a:t>gaisa </a:t>
            </a:r>
            <a:r>
              <a:rPr lang="pt-BR" sz="2400" dirty="0"/>
              <a:t>temperatūra </a:t>
            </a:r>
            <a:r>
              <a:rPr lang="lv-LV" sz="2400" dirty="0" smtClean="0"/>
              <a:t>februārī </a:t>
            </a:r>
            <a:r>
              <a:rPr lang="pt-BR" sz="2400" dirty="0" smtClean="0"/>
              <a:t>Latvijā </a:t>
            </a:r>
            <a:r>
              <a:rPr lang="pt-BR" sz="2400" dirty="0"/>
              <a:t>(</a:t>
            </a:r>
            <a:r>
              <a:rPr lang="pt-BR" sz="2400" dirty="0" smtClean="0"/>
              <a:t>1950.</a:t>
            </a:r>
            <a:r>
              <a:rPr lang="lv-LV" sz="2400" dirty="0" smtClean="0"/>
              <a:t>-</a:t>
            </a:r>
            <a:r>
              <a:rPr lang="pt-BR" sz="2400" dirty="0" smtClean="0"/>
              <a:t>2010.g</a:t>
            </a:r>
            <a:r>
              <a:rPr lang="pt-BR" sz="2400" dirty="0"/>
              <a:t>.)</a:t>
            </a:r>
          </a:p>
        </p:txBody>
      </p:sp>
    </p:spTree>
    <p:extLst>
      <p:ext uri="{BB962C8B-B14F-4D97-AF65-F5344CB8AC3E}">
        <p14:creationId xmlns:p14="http://schemas.microsoft.com/office/powerpoint/2010/main" val="20238951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80560" y="1273662"/>
            <a:ext cx="7711440" cy="4339150"/>
            <a:chOff x="4480560" y="1809239"/>
            <a:chExt cx="7711440" cy="4339150"/>
          </a:xfrm>
        </p:grpSpPr>
        <p:pic>
          <p:nvPicPr>
            <p:cNvPr id="9218" name="Picture 2" descr="C:\Users\user\Desktop\Att-4-prez\14253073759_5f3b6bac6e_o Julian-G. Albert_Sliteres nac parks Kol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0560" y="1809239"/>
              <a:ext cx="7711440" cy="43391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019310" y="5917556"/>
              <a:ext cx="3172690" cy="230832"/>
            </a:xfrm>
            <a:prstGeom prst="rect">
              <a:avLst/>
            </a:prstGeom>
          </p:spPr>
          <p:txBody>
            <a:bodyPr wrap="square">
              <a:spAutoFit/>
            </a:bodyPr>
            <a:lstStyle/>
            <a:p>
              <a:pPr algn="r"/>
              <a:r>
                <a:rPr lang="lv-LV" sz="900" dirty="0" smtClean="0">
                  <a:solidFill>
                    <a:schemeClr val="bg1"/>
                  </a:solidFill>
                </a:rPr>
                <a:t>Slīteres nacionālais parks, Kolka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Julian-G.</a:t>
              </a:r>
              <a:r>
                <a:rPr lang="lv-LV" sz="900" dirty="0" smtClean="0">
                  <a:solidFill>
                    <a:schemeClr val="bg1"/>
                  </a:solidFill>
                </a:rPr>
                <a:t> Albert)</a:t>
              </a:r>
              <a:endParaRPr lang="lv-LV" sz="900" dirty="0">
                <a:solidFill>
                  <a:schemeClr val="bg1"/>
                </a:solidFill>
              </a:endParaRPr>
            </a:p>
          </p:txBody>
        </p:sp>
      </p:grpSp>
      <p:grpSp>
        <p:nvGrpSpPr>
          <p:cNvPr id="9" name="Group 8"/>
          <p:cNvGrpSpPr/>
          <p:nvPr/>
        </p:nvGrpSpPr>
        <p:grpSpPr>
          <a:xfrm>
            <a:off x="210024" y="681617"/>
            <a:ext cx="5772766" cy="5553720"/>
            <a:chOff x="210024" y="1282506"/>
            <a:chExt cx="5772766" cy="5553720"/>
          </a:xfrm>
        </p:grpSpPr>
        <p:sp>
          <p:nvSpPr>
            <p:cNvPr id="3" name="Title 1"/>
            <p:cNvSpPr txBox="1">
              <a:spLocks/>
            </p:cNvSpPr>
            <p:nvPr/>
          </p:nvSpPr>
          <p:spPr>
            <a:xfrm>
              <a:off x="210024" y="5299813"/>
              <a:ext cx="5772765" cy="15364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Līdz šim </a:t>
              </a:r>
              <a:r>
                <a:rPr lang="lv-LV" sz="2400" b="1" dirty="0" smtClean="0"/>
                <a:t>absolūtais </a:t>
              </a:r>
              <a:r>
                <a:rPr lang="lv-LV" sz="2400" b="1" dirty="0"/>
                <a:t>temperatūras maksimums +37,8 ºC </a:t>
              </a:r>
              <a:r>
                <a:rPr lang="lv-LV" sz="2400" dirty="0" smtClean="0"/>
                <a:t>fiksēts </a:t>
              </a:r>
            </a:p>
            <a:p>
              <a:pPr algn="ctr"/>
              <a:r>
                <a:rPr lang="lv-LV" sz="2400" b="1" dirty="0" smtClean="0"/>
                <a:t>2014.g. 8.augustā </a:t>
              </a:r>
              <a:r>
                <a:rPr lang="lv-LV" sz="2400" b="1" dirty="0"/>
                <a:t>Ventspilī</a:t>
              </a:r>
            </a:p>
          </p:txBody>
        </p:sp>
        <p:grpSp>
          <p:nvGrpSpPr>
            <p:cNvPr id="8" name="Group 7"/>
            <p:cNvGrpSpPr/>
            <p:nvPr/>
          </p:nvGrpSpPr>
          <p:grpSpPr>
            <a:xfrm>
              <a:off x="210024" y="1282506"/>
              <a:ext cx="5772766" cy="4131690"/>
              <a:chOff x="79394" y="838365"/>
              <a:chExt cx="5772766" cy="4131690"/>
            </a:xfrm>
          </p:grpSpPr>
          <p:sp>
            <p:nvSpPr>
              <p:cNvPr id="5" name="Title 1"/>
              <p:cNvSpPr txBox="1">
                <a:spLocks/>
              </p:cNvSpPr>
              <p:nvPr/>
            </p:nvSpPr>
            <p:spPr>
              <a:xfrm>
                <a:off x="79394" y="838365"/>
                <a:ext cx="5772766" cy="165664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a:t>
                </a:r>
                <a:r>
                  <a:rPr lang="lv-LV" sz="2400" b="1" dirty="0" smtClean="0"/>
                  <a:t>bsolūtais </a:t>
                </a:r>
                <a:r>
                  <a:rPr lang="lv-LV" sz="2400" b="1" dirty="0"/>
                  <a:t>temperatūras minimums </a:t>
                </a:r>
                <a:r>
                  <a:rPr lang="lv-LV" sz="2400" b="1" dirty="0" smtClean="0"/>
                  <a:t>-</a:t>
                </a:r>
                <a:r>
                  <a:rPr lang="lv-LV" sz="2400" b="1" dirty="0"/>
                  <a:t>43,2 ºC </a:t>
                </a:r>
                <a:r>
                  <a:rPr lang="lv-LV" sz="2400" dirty="0" smtClean="0"/>
                  <a:t>Latvijā novērots teritorijas </a:t>
                </a:r>
                <a:r>
                  <a:rPr lang="lv-LV" sz="2400" dirty="0"/>
                  <a:t>dienvidaustrumu daļā, </a:t>
                </a:r>
                <a:r>
                  <a:rPr lang="lv-LV" sz="2400" b="1" dirty="0"/>
                  <a:t>Daugavpilī </a:t>
                </a:r>
                <a:r>
                  <a:rPr lang="lv-LV" sz="2400" b="1" dirty="0" smtClean="0"/>
                  <a:t>1956.g. </a:t>
                </a:r>
                <a:r>
                  <a:rPr lang="lv-LV" sz="2400" b="1" dirty="0"/>
                  <a:t>8.februārī</a:t>
                </a:r>
              </a:p>
            </p:txBody>
          </p:sp>
          <p:sp>
            <p:nvSpPr>
              <p:cNvPr id="6" name="Rounded Rectangle 5"/>
              <p:cNvSpPr/>
              <p:nvPr/>
            </p:nvSpPr>
            <p:spPr>
              <a:xfrm>
                <a:off x="658977" y="3379339"/>
                <a:ext cx="4613599" cy="15907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Vismazākā gaisa temperatūras maksimālā amplitūda ir Baltijas jūras piekrastē (Kolkā), kur maksimāli absolūtās un novērotās maksimāli minimālās gaisa temperatūras starpība </a:t>
                </a:r>
                <a:r>
                  <a:rPr lang="lv-LV" b="1" dirty="0" smtClean="0">
                    <a:solidFill>
                      <a:schemeClr val="tx1"/>
                    </a:solidFill>
                  </a:rPr>
                  <a:t>ir </a:t>
                </a:r>
                <a:r>
                  <a:rPr lang="lv-LV" b="1" dirty="0">
                    <a:solidFill>
                      <a:schemeClr val="tx1"/>
                    </a:solidFill>
                  </a:rPr>
                  <a:t>63,5 ºC</a:t>
                </a:r>
              </a:p>
            </p:txBody>
          </p:sp>
          <p:sp>
            <p:nvSpPr>
              <p:cNvPr id="4" name="Rounded Rectangle 3"/>
              <p:cNvSpPr/>
              <p:nvPr/>
            </p:nvSpPr>
            <p:spPr>
              <a:xfrm>
                <a:off x="658976" y="2336625"/>
                <a:ext cx="4613599" cy="7723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Tādējādi ekstremālo gaisa temperatūru amplitūda veido 81,0 ºC</a:t>
                </a:r>
              </a:p>
            </p:txBody>
          </p:sp>
        </p:grpSp>
      </p:grpSp>
    </p:spTree>
    <p:extLst>
      <p:ext uri="{BB962C8B-B14F-4D97-AF65-F5344CB8AC3E}">
        <p14:creationId xmlns:p14="http://schemas.microsoft.com/office/powerpoint/2010/main" val="18251380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91886"/>
            <a:ext cx="8123237" cy="6092101"/>
            <a:chOff x="0" y="365760"/>
            <a:chExt cx="8123237" cy="6092101"/>
          </a:xfrm>
        </p:grpSpPr>
        <p:pic>
          <p:nvPicPr>
            <p:cNvPr id="10242" name="Picture 2" descr="C:\Users\user\Desktop\Att-4-prez\23190022132_29795ccb1a_o Maris Pehlaks_Marienburga Aluksnes nova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5760"/>
              <a:ext cx="8123237" cy="60921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65760"/>
              <a:ext cx="3172690" cy="230832"/>
            </a:xfrm>
            <a:prstGeom prst="rect">
              <a:avLst/>
            </a:prstGeom>
          </p:spPr>
          <p:txBody>
            <a:bodyPr wrap="square">
              <a:spAutoFit/>
            </a:bodyPr>
            <a:lstStyle/>
            <a:p>
              <a:r>
                <a:rPr lang="lv-LV" sz="900" dirty="0" err="1" smtClean="0">
                  <a:solidFill>
                    <a:schemeClr val="bg1"/>
                  </a:solidFill>
                </a:rPr>
                <a:t>Marienburga</a:t>
              </a:r>
              <a:r>
                <a:rPr lang="lv-LV" sz="900" dirty="0" smtClean="0">
                  <a:solidFill>
                    <a:schemeClr val="bg1"/>
                  </a:solidFill>
                </a:rPr>
                <a:t>, Alūksnes novads *</a:t>
              </a:r>
              <a:r>
                <a:rPr lang="lv-LV" sz="900" dirty="0" err="1" smtClean="0">
                  <a:solidFill>
                    <a:schemeClr val="bg1"/>
                  </a:solidFill>
                </a:rPr>
                <a:t>Flickr</a:t>
              </a:r>
              <a:r>
                <a:rPr lang="lv-LV" sz="900" dirty="0" smtClean="0">
                  <a:solidFill>
                    <a:schemeClr val="bg1"/>
                  </a:solidFill>
                </a:rPr>
                <a:t>: Māris </a:t>
              </a:r>
              <a:r>
                <a:rPr lang="lv-LV" sz="900" dirty="0" err="1" smtClean="0">
                  <a:solidFill>
                    <a:schemeClr val="bg1"/>
                  </a:solidFill>
                </a:rPr>
                <a:t>Pehlaks</a:t>
              </a:r>
              <a:r>
                <a:rPr lang="lv-LV" sz="900" dirty="0" smtClean="0">
                  <a:solidFill>
                    <a:schemeClr val="bg1"/>
                  </a:solidFill>
                </a:rPr>
                <a:t>(</a:t>
              </a:r>
              <a:endParaRPr lang="lv-LV" sz="900" dirty="0">
                <a:solidFill>
                  <a:schemeClr val="bg1"/>
                </a:solidFill>
              </a:endParaRPr>
            </a:p>
          </p:txBody>
        </p:sp>
      </p:grpSp>
      <p:grpSp>
        <p:nvGrpSpPr>
          <p:cNvPr id="6" name="Group 5"/>
          <p:cNvGrpSpPr/>
          <p:nvPr/>
        </p:nvGrpSpPr>
        <p:grpSpPr>
          <a:xfrm>
            <a:off x="6174378" y="957878"/>
            <a:ext cx="5765074" cy="4947186"/>
            <a:chOff x="6096000" y="735808"/>
            <a:chExt cx="5765074" cy="4947186"/>
          </a:xfrm>
        </p:grpSpPr>
        <p:sp>
          <p:nvSpPr>
            <p:cNvPr id="3" name="Title 1"/>
            <p:cNvSpPr txBox="1">
              <a:spLocks/>
            </p:cNvSpPr>
            <p:nvPr/>
          </p:nvSpPr>
          <p:spPr>
            <a:xfrm>
              <a:off x="6096000" y="735808"/>
              <a:ext cx="5765074" cy="19682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izpētē mainības tendenču izvērtēšanai izmanto </a:t>
              </a:r>
              <a:r>
                <a:rPr lang="lv-LV" sz="2400" b="1" dirty="0"/>
                <a:t>Manna-</a:t>
              </a:r>
              <a:r>
                <a:rPr lang="lv-LV" sz="2400" b="1" dirty="0" err="1"/>
                <a:t>Kendala</a:t>
              </a:r>
              <a:r>
                <a:rPr lang="lv-LV" sz="2400" b="1" dirty="0"/>
                <a:t> testu</a:t>
              </a:r>
              <a:r>
                <a:rPr lang="lv-LV" sz="2400" dirty="0"/>
                <a:t>, kas ir īpaši izstrādāts klimatisko parametru mainības tendenču (</a:t>
              </a:r>
              <a:r>
                <a:rPr lang="lv-LV" sz="2400" dirty="0" err="1"/>
                <a:t>trendu</a:t>
              </a:r>
              <a:r>
                <a:rPr lang="lv-LV" sz="2400" dirty="0"/>
                <a:t>) </a:t>
              </a:r>
              <a:r>
                <a:rPr lang="lv-LV" sz="2400" dirty="0" smtClean="0"/>
                <a:t>izpētei</a:t>
              </a:r>
              <a:endParaRPr lang="lv-LV" sz="2400" dirty="0"/>
            </a:p>
          </p:txBody>
        </p:sp>
        <p:sp>
          <p:nvSpPr>
            <p:cNvPr id="4" name="Rounded Rectangle 3"/>
            <p:cNvSpPr/>
            <p:nvPr/>
          </p:nvSpPr>
          <p:spPr>
            <a:xfrm>
              <a:off x="6568227" y="2513009"/>
              <a:ext cx="4820620" cy="13927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Manna-</a:t>
              </a:r>
              <a:r>
                <a:rPr lang="lv-LV" b="1" dirty="0" err="1">
                  <a:solidFill>
                    <a:schemeClr val="tx1"/>
                  </a:solidFill>
                </a:rPr>
                <a:t>Kendala</a:t>
              </a:r>
              <a:r>
                <a:rPr lang="lv-LV" b="1" dirty="0">
                  <a:solidFill>
                    <a:schemeClr val="tx1"/>
                  </a:solidFill>
                </a:rPr>
                <a:t> testu var izmantot datu rindām, kam ir sezonāls vai sērijveida mainības raksturs, jo tas ļauj aprēķināt testa vērtības katram mēnesim atsevišķi</a:t>
              </a:r>
            </a:p>
          </p:txBody>
        </p:sp>
        <p:sp>
          <p:nvSpPr>
            <p:cNvPr id="5" name="Rounded Rectangle 4"/>
            <p:cNvSpPr/>
            <p:nvPr/>
          </p:nvSpPr>
          <p:spPr>
            <a:xfrm>
              <a:off x="6568227" y="4179455"/>
              <a:ext cx="4820620" cy="15035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Tests </a:t>
              </a:r>
              <a:r>
                <a:rPr lang="lv-LV" b="1" dirty="0">
                  <a:solidFill>
                    <a:schemeClr val="tx1"/>
                  </a:solidFill>
                </a:rPr>
                <a:t>ļauj analizēt datu rindas pat tad, ja tajās ir iztrūkstošas vērtības </a:t>
              </a:r>
              <a:r>
                <a:rPr lang="lv-LV" b="1" dirty="0" smtClean="0">
                  <a:solidFill>
                    <a:schemeClr val="tx1"/>
                  </a:solidFill>
                </a:rPr>
                <a:t>(piemēram</a:t>
              </a:r>
              <a:r>
                <a:rPr lang="lv-LV" b="1" dirty="0">
                  <a:solidFill>
                    <a:schemeClr val="tx1"/>
                  </a:solidFill>
                </a:rPr>
                <a:t>, </a:t>
              </a:r>
              <a:r>
                <a:rPr lang="lv-LV" b="1" dirty="0" smtClean="0">
                  <a:solidFill>
                    <a:schemeClr val="tx1"/>
                  </a:solidFill>
                </a:rPr>
                <a:t>I un </a:t>
              </a:r>
              <a:r>
                <a:rPr lang="lv-LV" b="1" dirty="0">
                  <a:solidFill>
                    <a:schemeClr val="tx1"/>
                  </a:solidFill>
                </a:rPr>
                <a:t>II Pasaules kara laikā), kā arī datu rindas ar netipiskām (ļoti augstām vai zemām) vērtībām</a:t>
              </a:r>
            </a:p>
          </p:txBody>
        </p:sp>
      </p:grpSp>
    </p:spTree>
    <p:extLst>
      <p:ext uri="{BB962C8B-B14F-4D97-AF65-F5344CB8AC3E}">
        <p14:creationId xmlns:p14="http://schemas.microsoft.com/office/powerpoint/2010/main" val="39350855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50084" y="541104"/>
            <a:ext cx="7741916" cy="5806437"/>
            <a:chOff x="4450084" y="777240"/>
            <a:chExt cx="7741916" cy="5806437"/>
          </a:xfrm>
        </p:grpSpPr>
        <p:pic>
          <p:nvPicPr>
            <p:cNvPr id="11266" name="Picture 2" descr="C:\Users\user\Desktop\Att-4-prez\22088469024_9736bc0fde_o Dainis Matisons_Ri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0084" y="777240"/>
              <a:ext cx="7741916" cy="58064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019310" y="777240"/>
              <a:ext cx="3172690" cy="230832"/>
            </a:xfrm>
            <a:prstGeom prst="rect">
              <a:avLst/>
            </a:prstGeom>
          </p:spPr>
          <p:txBody>
            <a:bodyPr wrap="square">
              <a:spAutoFit/>
            </a:bodyPr>
            <a:lstStyle/>
            <a:p>
              <a:pPr algn="r"/>
              <a:r>
                <a:rPr lang="lv-LV" sz="900" dirty="0" smtClean="0">
                  <a:solidFill>
                    <a:schemeClr val="bg1"/>
                  </a:solidFill>
                </a:rPr>
                <a:t>Salna (</a:t>
              </a:r>
              <a:r>
                <a:rPr lang="lv-LV" sz="900" dirty="0" err="1" smtClean="0">
                  <a:solidFill>
                    <a:schemeClr val="bg1"/>
                  </a:solidFill>
                </a:rPr>
                <a:t>Flickr</a:t>
              </a:r>
              <a:r>
                <a:rPr lang="lv-LV" sz="900" dirty="0" smtClean="0">
                  <a:solidFill>
                    <a:schemeClr val="bg1"/>
                  </a:solidFill>
                </a:rPr>
                <a:t>: Dainis Matisons)</a:t>
              </a:r>
              <a:endParaRPr lang="lv-LV" sz="900" dirty="0">
                <a:solidFill>
                  <a:schemeClr val="bg1"/>
                </a:solidFill>
              </a:endParaRPr>
            </a:p>
          </p:txBody>
        </p:sp>
      </p:grpSp>
      <p:grpSp>
        <p:nvGrpSpPr>
          <p:cNvPr id="7" name="Group 6"/>
          <p:cNvGrpSpPr/>
          <p:nvPr/>
        </p:nvGrpSpPr>
        <p:grpSpPr>
          <a:xfrm>
            <a:off x="253796" y="683921"/>
            <a:ext cx="6107813" cy="5508176"/>
            <a:chOff x="423615" y="540228"/>
            <a:chExt cx="6107813" cy="5508176"/>
          </a:xfrm>
        </p:grpSpPr>
        <p:sp>
          <p:nvSpPr>
            <p:cNvPr id="3" name="Title 1"/>
            <p:cNvSpPr txBox="1">
              <a:spLocks/>
            </p:cNvSpPr>
            <p:nvPr/>
          </p:nvSpPr>
          <p:spPr>
            <a:xfrm>
              <a:off x="423615" y="540228"/>
              <a:ext cx="6107813" cy="15090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Gaisa temperatūra</a:t>
              </a:r>
              <a:r>
                <a:rPr lang="lv-LV" sz="2400" dirty="0"/>
                <a:t> ir klimata mainības indikators, kas visbiežāk tiek izmantots, lai raksturotu globālās sasilšanas procesus</a:t>
              </a:r>
            </a:p>
          </p:txBody>
        </p:sp>
        <p:sp>
          <p:nvSpPr>
            <p:cNvPr id="4" name="Rounded Rectangle 3"/>
            <p:cNvSpPr/>
            <p:nvPr/>
          </p:nvSpPr>
          <p:spPr>
            <a:xfrm>
              <a:off x="1079729" y="1872347"/>
              <a:ext cx="4795583" cy="14234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Gaisa temperatūras mainība viegli un saprotami parāda, ka pēdējo gadu desmitu </a:t>
              </a:r>
              <a:r>
                <a:rPr lang="lv-LV" b="1" dirty="0" smtClean="0">
                  <a:solidFill>
                    <a:schemeClr val="tx1"/>
                  </a:solidFill>
                </a:rPr>
                <a:t>laikā notiek </a:t>
              </a:r>
              <a:r>
                <a:rPr lang="lv-LV" b="1" dirty="0">
                  <a:solidFill>
                    <a:schemeClr val="tx1"/>
                  </a:solidFill>
                </a:rPr>
                <a:t>gaisa temperatūras </a:t>
              </a:r>
              <a:r>
                <a:rPr lang="lv-LV" b="1" dirty="0" smtClean="0">
                  <a:solidFill>
                    <a:schemeClr val="tx1"/>
                  </a:solidFill>
                </a:rPr>
                <a:t>paaugstināšanās</a:t>
              </a:r>
              <a:endParaRPr lang="lv-LV" b="1" dirty="0">
                <a:solidFill>
                  <a:schemeClr val="tx1"/>
                </a:solidFill>
              </a:endParaRPr>
            </a:p>
          </p:txBody>
        </p:sp>
        <p:sp>
          <p:nvSpPr>
            <p:cNvPr id="5" name="Rounded Rectangle 4"/>
            <p:cNvSpPr/>
            <p:nvPr/>
          </p:nvSpPr>
          <p:spPr>
            <a:xfrm>
              <a:off x="1079727" y="3535995"/>
              <a:ext cx="4795583" cy="10623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Gaisa temperatūras mainība vislabāk raksturo atšķirību starp jēdzieniem </a:t>
              </a:r>
              <a:r>
                <a:rPr lang="lv-LV" b="1" dirty="0" smtClean="0">
                  <a:solidFill>
                    <a:schemeClr val="tx1"/>
                  </a:solidFill>
                </a:rPr>
                <a:t>«klimats» </a:t>
              </a:r>
              <a:r>
                <a:rPr lang="lv-LV" b="1" dirty="0">
                  <a:solidFill>
                    <a:schemeClr val="tx1"/>
                  </a:solidFill>
                </a:rPr>
                <a:t>un </a:t>
              </a:r>
              <a:endParaRPr lang="lv-LV" b="1" dirty="0" smtClean="0">
                <a:solidFill>
                  <a:schemeClr val="tx1"/>
                </a:solidFill>
              </a:endParaRPr>
            </a:p>
            <a:p>
              <a:pPr algn="ctr"/>
              <a:r>
                <a:rPr lang="lv-LV" b="1" dirty="0" smtClean="0">
                  <a:solidFill>
                    <a:schemeClr val="tx1"/>
                  </a:solidFill>
                </a:rPr>
                <a:t>«laiks» </a:t>
              </a:r>
              <a:r>
                <a:rPr lang="lv-LV" b="1" dirty="0">
                  <a:solidFill>
                    <a:schemeClr val="tx1"/>
                  </a:solidFill>
                </a:rPr>
                <a:t>vai </a:t>
              </a:r>
              <a:r>
                <a:rPr lang="lv-LV" b="1" dirty="0" smtClean="0">
                  <a:solidFill>
                    <a:schemeClr val="tx1"/>
                  </a:solidFill>
                </a:rPr>
                <a:t>«laikapstākļi»</a:t>
              </a:r>
              <a:endParaRPr lang="lv-LV" b="1" dirty="0">
                <a:solidFill>
                  <a:schemeClr val="tx1"/>
                </a:solidFill>
              </a:endParaRPr>
            </a:p>
          </p:txBody>
        </p:sp>
        <p:sp>
          <p:nvSpPr>
            <p:cNvPr id="8" name="Rounded Rectangle 7"/>
            <p:cNvSpPr/>
            <p:nvPr/>
          </p:nvSpPr>
          <p:spPr>
            <a:xfrm>
              <a:off x="1079728" y="4838562"/>
              <a:ext cx="4795583" cy="12098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Klimats </a:t>
              </a:r>
              <a:r>
                <a:rPr lang="lv-LV" b="1" dirty="0">
                  <a:solidFill>
                    <a:schemeClr val="tx1"/>
                  </a:solidFill>
                </a:rPr>
                <a:t>raksturo ilglaicīgās, </a:t>
              </a:r>
              <a:r>
                <a:rPr lang="lv-LV" b="1" dirty="0" err="1">
                  <a:solidFill>
                    <a:schemeClr val="tx1"/>
                  </a:solidFill>
                </a:rPr>
                <a:t>vidējotās</a:t>
              </a:r>
              <a:r>
                <a:rPr lang="lv-LV" b="1" dirty="0">
                  <a:solidFill>
                    <a:schemeClr val="tx1"/>
                  </a:solidFill>
                </a:rPr>
                <a:t> vērtības, bet laikapstākļi raksturo apstākļus, kas novērojami īsākā laika sprīdī konkrētā vietā</a:t>
              </a:r>
            </a:p>
          </p:txBody>
        </p:sp>
      </p:grpSp>
    </p:spTree>
    <p:extLst>
      <p:ext uri="{BB962C8B-B14F-4D97-AF65-F5344CB8AC3E}">
        <p14:creationId xmlns:p14="http://schemas.microsoft.com/office/powerpoint/2010/main" val="1373927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477" y="2037808"/>
            <a:ext cx="10725044" cy="414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320834" y="409357"/>
            <a:ext cx="7550331" cy="139331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Vidējās gada gaisa temperatūras ilgtermiņa </a:t>
            </a:r>
            <a:endParaRPr lang="lv-LV" sz="2400" dirty="0" smtClean="0"/>
          </a:p>
          <a:p>
            <a:pPr algn="ctr"/>
            <a:r>
              <a:rPr lang="lv-LV" sz="2400" dirty="0" smtClean="0"/>
              <a:t>(</a:t>
            </a:r>
            <a:r>
              <a:rPr lang="lv-LV" sz="2400" dirty="0"/>
              <a:t>1795.-</a:t>
            </a:r>
            <a:r>
              <a:rPr lang="lv-LV" sz="2400" dirty="0" smtClean="0"/>
              <a:t>2010.g.) </a:t>
            </a:r>
            <a:r>
              <a:rPr lang="lv-LV" sz="2400" dirty="0"/>
              <a:t>izmaiņas un regresijas taisne pēc </a:t>
            </a:r>
            <a:endParaRPr lang="lv-LV" sz="2400" dirty="0" smtClean="0"/>
          </a:p>
          <a:p>
            <a:pPr algn="ctr"/>
            <a:r>
              <a:rPr lang="lv-LV" sz="2400" dirty="0" smtClean="0"/>
              <a:t>Rīga-LU </a:t>
            </a:r>
            <a:r>
              <a:rPr lang="lv-LV" sz="2400" dirty="0"/>
              <a:t>novērojumu stacijas</a:t>
            </a:r>
          </a:p>
        </p:txBody>
      </p:sp>
    </p:spTree>
    <p:extLst>
      <p:ext uri="{BB962C8B-B14F-4D97-AF65-F5344CB8AC3E}">
        <p14:creationId xmlns:p14="http://schemas.microsoft.com/office/powerpoint/2010/main" val="22006304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24265" y="1021919"/>
            <a:ext cx="11169595" cy="4843956"/>
            <a:chOff x="524265" y="421027"/>
            <a:chExt cx="11169595" cy="4843956"/>
          </a:xfrm>
        </p:grpSpPr>
        <p:grpSp>
          <p:nvGrpSpPr>
            <p:cNvPr id="2" name="Group 1"/>
            <p:cNvGrpSpPr/>
            <p:nvPr/>
          </p:nvGrpSpPr>
          <p:grpSpPr>
            <a:xfrm>
              <a:off x="524265" y="421027"/>
              <a:ext cx="11169595" cy="3184319"/>
              <a:chOff x="511202" y="643098"/>
              <a:chExt cx="11169595" cy="3184319"/>
            </a:xfrm>
          </p:grpSpPr>
          <p:sp>
            <p:nvSpPr>
              <p:cNvPr id="3" name="Title 1"/>
              <p:cNvSpPr txBox="1">
                <a:spLocks/>
              </p:cNvSpPr>
              <p:nvPr/>
            </p:nvSpPr>
            <p:spPr>
              <a:xfrm>
                <a:off x="1752334" y="643098"/>
                <a:ext cx="8687331" cy="17952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Temperatūras ilgtermiņa mainību raksturo izteiktas </a:t>
                </a:r>
                <a:r>
                  <a:rPr lang="lv-LV" sz="2400" b="1" dirty="0"/>
                  <a:t>gada vidējo temperatūru fluktuācijas (</a:t>
                </a:r>
                <a:r>
                  <a:rPr lang="lv-LV" sz="2400" b="1" dirty="0" smtClean="0"/>
                  <a:t>svārstības)</a:t>
                </a:r>
                <a:r>
                  <a:rPr lang="lv-LV" sz="2400" dirty="0"/>
                  <a:t> </a:t>
                </a:r>
                <a:r>
                  <a:rPr lang="lv-LV" sz="2400" dirty="0" smtClean="0"/>
                  <a:t>– dati liecina, </a:t>
                </a:r>
                <a:r>
                  <a:rPr lang="lv-LV" sz="2400" dirty="0"/>
                  <a:t>ka temperatūras mainību kopš </a:t>
                </a:r>
                <a:r>
                  <a:rPr lang="lv-LV" sz="2400" dirty="0" smtClean="0"/>
                  <a:t>20.gs. </a:t>
                </a:r>
                <a:r>
                  <a:rPr lang="lv-LV" sz="2400" dirty="0"/>
                  <a:t>vidus raksturo </a:t>
                </a:r>
                <a:r>
                  <a:rPr lang="lv-LV" sz="2400" b="1" dirty="0"/>
                  <a:t>izteikta </a:t>
                </a:r>
                <a:endParaRPr lang="lv-LV" sz="2400" b="1" dirty="0" smtClean="0"/>
              </a:p>
              <a:p>
                <a:pPr algn="ctr"/>
                <a:r>
                  <a:rPr lang="lv-LV" sz="2400" b="1" dirty="0" smtClean="0"/>
                  <a:t>tās </a:t>
                </a:r>
                <a:r>
                  <a:rPr lang="lv-LV" sz="2400" b="1" dirty="0"/>
                  <a:t>palielināšanās </a:t>
                </a:r>
                <a:r>
                  <a:rPr lang="lv-LV" sz="2400" b="1" dirty="0" smtClean="0"/>
                  <a:t>tendence</a:t>
                </a:r>
                <a:endParaRPr lang="lv-LV" sz="2400" b="1" dirty="0"/>
              </a:p>
            </p:txBody>
          </p:sp>
          <p:sp>
            <p:nvSpPr>
              <p:cNvPr id="4" name="Rounded Rectangle 3"/>
              <p:cNvSpPr/>
              <p:nvPr/>
            </p:nvSpPr>
            <p:spPr>
              <a:xfrm>
                <a:off x="511202" y="2302735"/>
                <a:ext cx="5445461" cy="15246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Gada vidējais temperatūras pieaugums Rīgā laika posmā no </a:t>
                </a:r>
                <a:r>
                  <a:rPr lang="lv-LV" b="1" dirty="0" smtClean="0">
                    <a:solidFill>
                      <a:schemeClr val="tx1"/>
                    </a:solidFill>
                  </a:rPr>
                  <a:t>1795.g. </a:t>
                </a:r>
                <a:r>
                  <a:rPr lang="lv-LV" b="1" dirty="0">
                    <a:solidFill>
                      <a:schemeClr val="tx1"/>
                    </a:solidFill>
                  </a:rPr>
                  <a:t>līdz </a:t>
                </a:r>
                <a:r>
                  <a:rPr lang="lv-LV" b="1" dirty="0" smtClean="0">
                    <a:solidFill>
                      <a:schemeClr val="tx1"/>
                    </a:solidFill>
                  </a:rPr>
                  <a:t>2010.g. </a:t>
                </a:r>
                <a:r>
                  <a:rPr lang="lv-LV" b="1" dirty="0">
                    <a:solidFill>
                      <a:schemeClr val="tx1"/>
                    </a:solidFill>
                  </a:rPr>
                  <a:t>ir 1,3ºC , bet augstākais tas ir pavasara mēnešos (maijā, aprīlī, martā), kā arī ziemas sākumā (decembrī</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6316554" y="2303389"/>
                <a:ext cx="5364243" cy="15240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Gaisa temperatūru Rīgā raksturo ievērojama mainības amplitūda – minimālā mēneša vidējā temperatūra </a:t>
                </a:r>
                <a:r>
                  <a:rPr lang="lv-LV" b="1" dirty="0" smtClean="0">
                    <a:solidFill>
                      <a:schemeClr val="tx1"/>
                    </a:solidFill>
                  </a:rPr>
                  <a:t>(-17,1 </a:t>
                </a:r>
                <a:r>
                  <a:rPr lang="lv-LV" b="1" dirty="0">
                    <a:solidFill>
                      <a:schemeClr val="tx1"/>
                    </a:solidFill>
                  </a:rPr>
                  <a:t>ºC) novērota </a:t>
                </a:r>
                <a:r>
                  <a:rPr lang="lv-LV" b="1" dirty="0" smtClean="0">
                    <a:solidFill>
                      <a:schemeClr val="tx1"/>
                    </a:solidFill>
                  </a:rPr>
                  <a:t>1803.g. </a:t>
                </a:r>
                <a:r>
                  <a:rPr lang="lv-LV" b="1" dirty="0">
                    <a:solidFill>
                      <a:schemeClr val="tx1"/>
                    </a:solidFill>
                  </a:rPr>
                  <a:t>janvārī, bet maksimālā (+22,8 ºC) – </a:t>
                </a:r>
                <a:r>
                  <a:rPr lang="lv-LV" b="1" dirty="0" smtClean="0">
                    <a:solidFill>
                      <a:schemeClr val="tx1"/>
                    </a:solidFill>
                  </a:rPr>
                  <a:t>1914.g. </a:t>
                </a:r>
                <a:r>
                  <a:rPr lang="lv-LV" b="1" dirty="0">
                    <a:solidFill>
                      <a:schemeClr val="tx1"/>
                    </a:solidFill>
                  </a:rPr>
                  <a:t>jūlijā</a:t>
                </a:r>
              </a:p>
            </p:txBody>
          </p:sp>
        </p:grpSp>
        <p:sp>
          <p:nvSpPr>
            <p:cNvPr id="6" name="Rounded Rectangle 5"/>
            <p:cNvSpPr/>
            <p:nvPr/>
          </p:nvSpPr>
          <p:spPr>
            <a:xfrm>
              <a:off x="3532745" y="3911932"/>
              <a:ext cx="5126510" cy="13530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2002., 2010. un </a:t>
              </a:r>
              <a:r>
                <a:rPr lang="lv-LV" b="1" dirty="0" smtClean="0">
                  <a:solidFill>
                    <a:schemeClr val="tx1"/>
                  </a:solidFill>
                </a:rPr>
                <a:t>2011.g. </a:t>
              </a:r>
              <a:r>
                <a:rPr lang="lv-LV" b="1" dirty="0">
                  <a:solidFill>
                    <a:schemeClr val="tx1"/>
                  </a:solidFill>
                </a:rPr>
                <a:t>vasaras sezonas </a:t>
              </a:r>
              <a:endParaRPr lang="lv-LV" b="1" dirty="0" smtClean="0">
                <a:solidFill>
                  <a:schemeClr val="tx1"/>
                </a:solidFill>
              </a:endParaRPr>
            </a:p>
            <a:p>
              <a:pPr algn="ctr"/>
              <a:r>
                <a:rPr lang="lv-LV" b="1" dirty="0" smtClean="0">
                  <a:solidFill>
                    <a:schemeClr val="tx1"/>
                  </a:solidFill>
                </a:rPr>
                <a:t>ir </a:t>
              </a:r>
              <a:r>
                <a:rPr lang="lv-LV" b="1" dirty="0">
                  <a:solidFill>
                    <a:schemeClr val="tx1"/>
                  </a:solidFill>
                </a:rPr>
                <a:t>bijušas vienas no siltākajām meteoroloģisko novērojumu vēsturē Latvijas teritorijā </a:t>
              </a:r>
            </a:p>
          </p:txBody>
        </p:sp>
      </p:grpSp>
    </p:spTree>
    <p:extLst>
      <p:ext uri="{BB962C8B-B14F-4D97-AF65-F5344CB8AC3E}">
        <p14:creationId xmlns:p14="http://schemas.microsoft.com/office/powerpoint/2010/main" val="11324586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151741"/>
            <a:ext cx="7684994" cy="5123329"/>
            <a:chOff x="0" y="1151741"/>
            <a:chExt cx="7684994" cy="5123329"/>
          </a:xfrm>
        </p:grpSpPr>
        <p:pic>
          <p:nvPicPr>
            <p:cNvPr id="12290" name="Picture 2" descr="C:\Users\user\Desktop\Att-4-prez\9500553721_68d7416a9a_o Edijs Paale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51741"/>
              <a:ext cx="7684994" cy="51233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44238"/>
              <a:ext cx="3172690" cy="230832"/>
            </a:xfrm>
            <a:prstGeom prst="rect">
              <a:avLst/>
            </a:prstGeom>
          </p:spPr>
          <p:txBody>
            <a:bodyPr wrap="square">
              <a:spAutoFit/>
            </a:bodyPr>
            <a:lstStyle/>
            <a:p>
              <a:r>
                <a:rPr lang="lv-LV" sz="900" dirty="0" smtClean="0">
                  <a:solidFill>
                    <a:schemeClr val="bg1"/>
                  </a:solidFill>
                </a:rPr>
                <a:t>Lietus (</a:t>
              </a:r>
              <a:r>
                <a:rPr lang="lv-LV" sz="900" dirty="0" err="1" smtClean="0">
                  <a:solidFill>
                    <a:schemeClr val="bg1"/>
                  </a:solidFill>
                </a:rPr>
                <a:t>Flickr</a:t>
              </a:r>
              <a:r>
                <a:rPr lang="lv-LV" sz="900" dirty="0" smtClean="0">
                  <a:solidFill>
                    <a:schemeClr val="bg1"/>
                  </a:solidFill>
                </a:rPr>
                <a:t>: Edijs </a:t>
              </a:r>
              <a:r>
                <a:rPr lang="lv-LV" sz="900" dirty="0" err="1" smtClean="0">
                  <a:solidFill>
                    <a:schemeClr val="bg1"/>
                  </a:solidFill>
                </a:rPr>
                <a:t>Pālens</a:t>
              </a:r>
              <a:r>
                <a:rPr lang="lv-LV" sz="900" dirty="0" smtClean="0">
                  <a:solidFill>
                    <a:schemeClr val="bg1"/>
                  </a:solidFill>
                </a:rPr>
                <a:t>)</a:t>
              </a:r>
              <a:endParaRPr lang="lv-LV" sz="900" dirty="0">
                <a:solidFill>
                  <a:schemeClr val="bg1"/>
                </a:solidFill>
              </a:endParaRPr>
            </a:p>
          </p:txBody>
        </p:sp>
      </p:grpSp>
      <p:sp>
        <p:nvSpPr>
          <p:cNvPr id="5" name="Title 1"/>
          <p:cNvSpPr txBox="1">
            <a:spLocks/>
          </p:cNvSpPr>
          <p:nvPr/>
        </p:nvSpPr>
        <p:spPr>
          <a:xfrm>
            <a:off x="502416" y="502969"/>
            <a:ext cx="4257844" cy="17134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Nokrišņi un </a:t>
            </a:r>
            <a:r>
              <a:rPr lang="lv-LV" sz="4000" dirty="0" smtClean="0"/>
              <a:t>to </a:t>
            </a:r>
            <a:r>
              <a:rPr lang="lv-LV" sz="4000" dirty="0"/>
              <a:t>daudzuma mainība</a:t>
            </a:r>
          </a:p>
        </p:txBody>
      </p:sp>
      <p:grpSp>
        <p:nvGrpSpPr>
          <p:cNvPr id="3" name="Group 2"/>
          <p:cNvGrpSpPr/>
          <p:nvPr/>
        </p:nvGrpSpPr>
        <p:grpSpPr>
          <a:xfrm>
            <a:off x="5459506" y="842140"/>
            <a:ext cx="6548717" cy="5200730"/>
            <a:chOff x="5459506" y="237025"/>
            <a:chExt cx="6548717" cy="5200730"/>
          </a:xfrm>
        </p:grpSpPr>
        <p:sp>
          <p:nvSpPr>
            <p:cNvPr id="7" name="Title 1"/>
            <p:cNvSpPr txBox="1">
              <a:spLocks/>
            </p:cNvSpPr>
            <p:nvPr/>
          </p:nvSpPr>
          <p:spPr>
            <a:xfrm>
              <a:off x="5459506" y="237025"/>
              <a:ext cx="6548717" cy="22453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Nokrišņu daudzumu Latvijā nosaka </a:t>
              </a:r>
              <a:r>
                <a:rPr lang="lv-LV" sz="2400" b="1" dirty="0"/>
                <a:t>atmosfēras liela mēroga cirkulācija</a:t>
              </a:r>
              <a:r>
                <a:rPr lang="lv-LV" sz="2400" dirty="0"/>
                <a:t> (Rietumu </a:t>
              </a:r>
              <a:r>
                <a:rPr lang="lv-LV" sz="2400" dirty="0" err="1"/>
                <a:t>planetārā</a:t>
              </a:r>
              <a:r>
                <a:rPr lang="lv-LV" sz="2400" dirty="0"/>
                <a:t> </a:t>
              </a:r>
              <a:r>
                <a:rPr lang="lv-LV" sz="2400" dirty="0" smtClean="0"/>
                <a:t>plūsma), </a:t>
              </a:r>
              <a:r>
                <a:rPr lang="lv-LV" sz="2400" dirty="0"/>
                <a:t>kas </a:t>
              </a:r>
              <a:r>
                <a:rPr lang="lv-LV" sz="2400" dirty="0" smtClean="0"/>
                <a:t>ietekmē </a:t>
              </a:r>
              <a:r>
                <a:rPr lang="lv-LV" sz="2400" dirty="0"/>
                <a:t>mitro gaisa masu pārnesi no Atlantijas okeāna pāri Baltijas jūrai, </a:t>
              </a:r>
              <a:r>
                <a:rPr lang="lv-LV" sz="2400" dirty="0" smtClean="0"/>
                <a:t>galvenokārt, </a:t>
              </a:r>
              <a:r>
                <a:rPr lang="lv-LV" sz="2400" dirty="0"/>
                <a:t>cikloniskās darbības dēļ</a:t>
              </a:r>
            </a:p>
          </p:txBody>
        </p:sp>
        <p:sp>
          <p:nvSpPr>
            <p:cNvPr id="8" name="Rounded Rectangle 7"/>
            <p:cNvSpPr/>
            <p:nvPr/>
          </p:nvSpPr>
          <p:spPr>
            <a:xfrm>
              <a:off x="6535553" y="4384717"/>
              <a:ext cx="4854106" cy="10530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Kaut </a:t>
              </a:r>
              <a:r>
                <a:rPr lang="lv-LV" b="1" dirty="0">
                  <a:solidFill>
                    <a:schemeClr val="tx1"/>
                  </a:solidFill>
                </a:rPr>
                <a:t>arī Latvijas augstienes nav pārāk augstas, tās tomēr ietekmē temperatūras un nokrišņu sadalījumu vietējā mērogā</a:t>
              </a:r>
            </a:p>
          </p:txBody>
        </p:sp>
        <p:sp>
          <p:nvSpPr>
            <p:cNvPr id="9" name="Rounded Rectangle 8"/>
            <p:cNvSpPr/>
            <p:nvPr/>
          </p:nvSpPr>
          <p:spPr>
            <a:xfrm>
              <a:off x="6535553" y="2256753"/>
              <a:ext cx="4854106" cy="8304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Rietumu </a:t>
              </a:r>
              <a:r>
                <a:rPr lang="lv-LV" b="1" dirty="0" err="1">
                  <a:solidFill>
                    <a:schemeClr val="tx1"/>
                  </a:solidFill>
                </a:rPr>
                <a:t>planetārā</a:t>
              </a:r>
              <a:r>
                <a:rPr lang="lv-LV" b="1" dirty="0">
                  <a:solidFill>
                    <a:schemeClr val="tx1"/>
                  </a:solidFill>
                </a:rPr>
                <a:t> </a:t>
              </a:r>
              <a:r>
                <a:rPr lang="lv-LV" b="1" dirty="0" smtClean="0">
                  <a:solidFill>
                    <a:schemeClr val="tx1"/>
                  </a:solidFill>
                </a:rPr>
                <a:t>plūsma vidējos </a:t>
              </a:r>
              <a:r>
                <a:rPr lang="lv-LV" b="1" dirty="0">
                  <a:solidFill>
                    <a:schemeClr val="tx1"/>
                  </a:solidFill>
                </a:rPr>
                <a:t>platuma grādos novērojama troposfērā un stratosfērā</a:t>
              </a:r>
            </a:p>
          </p:txBody>
        </p:sp>
        <p:sp>
          <p:nvSpPr>
            <p:cNvPr id="10" name="Rounded Rectangle 9"/>
            <p:cNvSpPr/>
            <p:nvPr/>
          </p:nvSpPr>
          <p:spPr>
            <a:xfrm>
              <a:off x="6535553" y="3348498"/>
              <a:ext cx="4854106" cy="7748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a:t>
              </a:r>
              <a:r>
                <a:rPr lang="lv-LV" b="1" dirty="0">
                  <a:solidFill>
                    <a:schemeClr val="tx1"/>
                  </a:solidFill>
                </a:rPr>
                <a:t>Latvijas teritorijai ir pietiekami liels nokrišņu daudzums – vidēji 685 </a:t>
              </a:r>
              <a:r>
                <a:rPr lang="lv-LV" b="1" dirty="0" smtClean="0">
                  <a:solidFill>
                    <a:schemeClr val="tx1"/>
                  </a:solidFill>
                </a:rPr>
                <a:t>mm</a:t>
              </a:r>
              <a:endParaRPr lang="lv-LV" b="1" dirty="0">
                <a:solidFill>
                  <a:schemeClr val="tx1"/>
                </a:solidFill>
              </a:endParaRPr>
            </a:p>
          </p:txBody>
        </p:sp>
      </p:grpSp>
    </p:spTree>
    <p:extLst>
      <p:ext uri="{BB962C8B-B14F-4D97-AF65-F5344CB8AC3E}">
        <p14:creationId xmlns:p14="http://schemas.microsoft.com/office/powerpoint/2010/main" val="42725334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4369" y="955865"/>
            <a:ext cx="6115049" cy="4977025"/>
            <a:chOff x="457199" y="874059"/>
            <a:chExt cx="6115049" cy="4977025"/>
          </a:xfrm>
        </p:grpSpPr>
        <p:sp>
          <p:nvSpPr>
            <p:cNvPr id="3" name="Title 1"/>
            <p:cNvSpPr txBox="1">
              <a:spLocks/>
            </p:cNvSpPr>
            <p:nvPr/>
          </p:nvSpPr>
          <p:spPr>
            <a:xfrm>
              <a:off x="457199" y="874059"/>
              <a:ext cx="6115049" cy="19864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Klimatiskos apstākļus Latvijā ietekmē teritorijas novietojums </a:t>
              </a:r>
              <a:r>
                <a:rPr lang="lv-LV" sz="2400" b="1" dirty="0"/>
                <a:t>Eirāzijas </a:t>
              </a:r>
              <a:endParaRPr lang="lv-LV" sz="2400" b="1" dirty="0" smtClean="0"/>
            </a:p>
            <a:p>
              <a:pPr algn="ctr"/>
              <a:r>
                <a:rPr lang="lv-LV" sz="2400" b="1" dirty="0" smtClean="0"/>
                <a:t>kontinenta </a:t>
              </a:r>
              <a:r>
                <a:rPr lang="lv-LV" sz="2400" b="1" dirty="0"/>
                <a:t>ziemeļrietumos</a:t>
              </a:r>
              <a:r>
                <a:rPr lang="lv-LV" sz="2400" dirty="0"/>
                <a:t>, kas nosaka </a:t>
              </a:r>
              <a:endParaRPr lang="lv-LV" sz="2400" dirty="0" smtClean="0"/>
            </a:p>
            <a:p>
              <a:pPr algn="ctr"/>
              <a:r>
                <a:rPr lang="lv-LV" sz="2400" b="1" dirty="0" smtClean="0"/>
                <a:t>kontinentālā </a:t>
              </a:r>
              <a:r>
                <a:rPr lang="lv-LV" sz="2400" b="1" dirty="0"/>
                <a:t>klimata </a:t>
              </a:r>
              <a:r>
                <a:rPr lang="lv-LV" sz="2400" dirty="0"/>
                <a:t>ietekmi</a:t>
              </a:r>
            </a:p>
          </p:txBody>
        </p:sp>
        <p:sp>
          <p:nvSpPr>
            <p:cNvPr id="4" name="Rounded Rectangle 3"/>
            <p:cNvSpPr/>
            <p:nvPr/>
          </p:nvSpPr>
          <p:spPr>
            <a:xfrm>
              <a:off x="1001694" y="2643514"/>
              <a:ext cx="5026057" cy="10947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gaisa masu pārnese ar atmosfēras cirkulāciju no Atlantijas okeāna nosaka </a:t>
              </a:r>
              <a:endParaRPr lang="lv-LV" b="1" dirty="0" smtClean="0">
                <a:solidFill>
                  <a:schemeClr val="tx1"/>
                </a:solidFill>
              </a:endParaRPr>
            </a:p>
            <a:p>
              <a:pPr algn="ctr"/>
              <a:r>
                <a:rPr lang="lv-LV" b="1" dirty="0" smtClean="0">
                  <a:solidFill>
                    <a:schemeClr val="tx1"/>
                  </a:solidFill>
                </a:rPr>
                <a:t>jūras </a:t>
              </a:r>
              <a:r>
                <a:rPr lang="lv-LV" b="1" dirty="0">
                  <a:solidFill>
                    <a:schemeClr val="tx1"/>
                  </a:solidFill>
                </a:rPr>
                <a:t>klimata ietekmi</a:t>
              </a:r>
            </a:p>
          </p:txBody>
        </p:sp>
        <p:sp>
          <p:nvSpPr>
            <p:cNvPr id="6" name="Rounded Rectangle 5"/>
            <p:cNvSpPr/>
            <p:nvPr/>
          </p:nvSpPr>
          <p:spPr>
            <a:xfrm>
              <a:off x="1001694" y="3907614"/>
              <a:ext cx="5026057" cy="7223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Biežā laika apstākļu mainība ir saistīta ar aktīvu ciklonisko darbību Latvijas teritorijā</a:t>
              </a:r>
            </a:p>
          </p:txBody>
        </p:sp>
        <p:sp>
          <p:nvSpPr>
            <p:cNvPr id="7" name="Rounded Rectangle 6"/>
            <p:cNvSpPr/>
            <p:nvPr/>
          </p:nvSpPr>
          <p:spPr>
            <a:xfrm>
              <a:off x="1001694" y="4799305"/>
              <a:ext cx="5026057" cy="10517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a:t>
              </a:r>
              <a:r>
                <a:rPr lang="lv-LV" b="1" dirty="0" smtClean="0">
                  <a:solidFill>
                    <a:schemeClr val="tx1"/>
                  </a:solidFill>
                </a:rPr>
                <a:t>klimatu </a:t>
              </a:r>
              <a:r>
                <a:rPr lang="lv-LV" b="1" dirty="0">
                  <a:solidFill>
                    <a:schemeClr val="tx1"/>
                  </a:solidFill>
                </a:rPr>
                <a:t>klasifikācijas Latvijas teritorija atrodas mitrajā klimata zonā ar siltu vasaru un sniega nokrišņiem ziemā</a:t>
              </a:r>
            </a:p>
          </p:txBody>
        </p:sp>
      </p:grpSp>
      <p:grpSp>
        <p:nvGrpSpPr>
          <p:cNvPr id="2" name="Group 1"/>
          <p:cNvGrpSpPr/>
          <p:nvPr/>
        </p:nvGrpSpPr>
        <p:grpSpPr>
          <a:xfrm>
            <a:off x="6675119" y="0"/>
            <a:ext cx="5294677" cy="6858000"/>
            <a:chOff x="6675119" y="0"/>
            <a:chExt cx="5294677" cy="685800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75119" y="0"/>
              <a:ext cx="529467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797106" y="0"/>
              <a:ext cx="3172690" cy="230832"/>
            </a:xfrm>
            <a:prstGeom prst="rect">
              <a:avLst/>
            </a:prstGeom>
          </p:spPr>
          <p:txBody>
            <a:bodyPr wrap="square">
              <a:spAutoFit/>
            </a:bodyPr>
            <a:lstStyle/>
            <a:p>
              <a:pPr algn="r"/>
              <a:r>
                <a:rPr lang="lv-LV" sz="900" dirty="0" smtClean="0">
                  <a:solidFill>
                    <a:schemeClr val="bg1"/>
                  </a:solidFill>
                </a:rPr>
                <a:t>Sita, </a:t>
              </a:r>
              <a:r>
                <a:rPr lang="lv-LV" sz="900" dirty="0">
                  <a:solidFill>
                    <a:schemeClr val="bg1"/>
                  </a:solidFill>
                </a:rPr>
                <a:t>Balvu </a:t>
              </a:r>
              <a:r>
                <a:rPr lang="lv-LV" sz="900" dirty="0" smtClean="0">
                  <a:solidFill>
                    <a:schemeClr val="bg1"/>
                  </a:solidFill>
                </a:rPr>
                <a:t>novads (</a:t>
              </a:r>
              <a:r>
                <a:rPr lang="lv-LV" sz="900" dirty="0" err="1" smtClean="0">
                  <a:solidFill>
                    <a:schemeClr val="bg1"/>
                  </a:solidFill>
                </a:rPr>
                <a:t>Flickr</a:t>
              </a:r>
              <a:r>
                <a:rPr lang="lv-LV" sz="900" dirty="0" smtClean="0">
                  <a:solidFill>
                    <a:schemeClr val="bg1"/>
                  </a:solidFill>
                </a:rPr>
                <a:t>: Māris </a:t>
              </a:r>
              <a:r>
                <a:rPr lang="lv-LV" sz="900" dirty="0" err="1" smtClean="0">
                  <a:solidFill>
                    <a:schemeClr val="bg1"/>
                  </a:solidFill>
                </a:rPr>
                <a:t>Pehlaks</a:t>
              </a:r>
              <a:r>
                <a:rPr lang="lv-LV" sz="900" dirty="0">
                  <a:solidFill>
                    <a:schemeClr val="bg1"/>
                  </a:solidFill>
                </a:rPr>
                <a:t>)</a:t>
              </a:r>
              <a:r>
                <a:rPr lang="lv-LV" sz="900" dirty="0" smtClean="0">
                  <a:solidFill>
                    <a:schemeClr val="bg1"/>
                  </a:solidFill>
                </a:rPr>
                <a:t> </a:t>
              </a:r>
              <a:endParaRPr lang="lv-LV" sz="900" dirty="0">
                <a:solidFill>
                  <a:schemeClr val="bg1"/>
                </a:solidFill>
              </a:endParaRPr>
            </a:p>
          </p:txBody>
        </p:sp>
      </p:grpSp>
    </p:spTree>
    <p:extLst>
      <p:ext uri="{BB962C8B-B14F-4D97-AF65-F5344CB8AC3E}">
        <p14:creationId xmlns:p14="http://schemas.microsoft.com/office/powerpoint/2010/main" val="9023968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73" t="16582" r="7582" b="18156"/>
          <a:stretch/>
        </p:blipFill>
        <p:spPr bwMode="auto">
          <a:xfrm>
            <a:off x="1465730" y="1307721"/>
            <a:ext cx="9265024" cy="528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294702" y="370169"/>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Gada vidējais nokrišņu daudzums Latvijā (</a:t>
            </a:r>
            <a:r>
              <a:rPr lang="lv-LV" sz="2400" dirty="0" smtClean="0"/>
              <a:t>1950.-2010.g</a:t>
            </a:r>
            <a:r>
              <a:rPr lang="lv-LV" sz="2400" dirty="0"/>
              <a:t>.)</a:t>
            </a:r>
          </a:p>
        </p:txBody>
      </p:sp>
    </p:spTree>
    <p:extLst>
      <p:ext uri="{BB962C8B-B14F-4D97-AF65-F5344CB8AC3E}">
        <p14:creationId xmlns:p14="http://schemas.microsoft.com/office/powerpoint/2010/main" val="22195900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95482" y="589844"/>
            <a:ext cx="7996518" cy="5702631"/>
            <a:chOff x="4195482" y="253669"/>
            <a:chExt cx="7996518" cy="5702631"/>
          </a:xfrm>
        </p:grpSpPr>
        <p:pic>
          <p:nvPicPr>
            <p:cNvPr id="13314" name="Picture 2" descr="C:\Users\user\Desktop\Att-4-prez\13920336548_4eafa58a74_o Alexander Okunew_Liet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5482" y="253669"/>
              <a:ext cx="7996518" cy="57026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019310" y="5725468"/>
              <a:ext cx="3172690" cy="230832"/>
            </a:xfrm>
            <a:prstGeom prst="rect">
              <a:avLst/>
            </a:prstGeom>
          </p:spPr>
          <p:txBody>
            <a:bodyPr wrap="square">
              <a:spAutoFit/>
            </a:bodyPr>
            <a:lstStyle/>
            <a:p>
              <a:pPr algn="r"/>
              <a:r>
                <a:rPr lang="lv-LV" sz="900" dirty="0" smtClean="0">
                  <a:solidFill>
                    <a:schemeClr val="bg1"/>
                  </a:solidFill>
                </a:rPr>
                <a:t>Lietus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Alexander</a:t>
              </a:r>
              <a:r>
                <a:rPr lang="lv-LV" sz="900" dirty="0" smtClean="0">
                  <a:solidFill>
                    <a:schemeClr val="bg1"/>
                  </a:solidFill>
                </a:rPr>
                <a:t> </a:t>
              </a:r>
              <a:r>
                <a:rPr lang="lv-LV" sz="900" dirty="0" err="1" smtClean="0">
                  <a:solidFill>
                    <a:schemeClr val="bg1"/>
                  </a:solidFill>
                </a:rPr>
                <a:t>Okunew</a:t>
              </a:r>
              <a:r>
                <a:rPr lang="lv-LV" sz="900" dirty="0" smtClean="0">
                  <a:solidFill>
                    <a:schemeClr val="bg1"/>
                  </a:solidFill>
                </a:rPr>
                <a:t>)</a:t>
              </a:r>
              <a:endParaRPr lang="lv-LV" sz="900" dirty="0">
                <a:solidFill>
                  <a:schemeClr val="bg1"/>
                </a:solidFill>
              </a:endParaRPr>
            </a:p>
          </p:txBody>
        </p:sp>
      </p:grpSp>
      <p:grpSp>
        <p:nvGrpSpPr>
          <p:cNvPr id="7" name="Group 6"/>
          <p:cNvGrpSpPr/>
          <p:nvPr/>
        </p:nvGrpSpPr>
        <p:grpSpPr>
          <a:xfrm>
            <a:off x="214823" y="721094"/>
            <a:ext cx="6131966" cy="5425346"/>
            <a:chOff x="739256" y="747988"/>
            <a:chExt cx="6131966" cy="5425346"/>
          </a:xfrm>
        </p:grpSpPr>
        <p:sp>
          <p:nvSpPr>
            <p:cNvPr id="3" name="Title 1"/>
            <p:cNvSpPr txBox="1">
              <a:spLocks/>
            </p:cNvSpPr>
            <p:nvPr/>
          </p:nvSpPr>
          <p:spPr>
            <a:xfrm>
              <a:off x="1434887" y="747988"/>
              <a:ext cx="4740702" cy="15783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Gada vidējo nokrišņu daudzuma sadalījumā dominē kopējas </a:t>
              </a:r>
              <a:r>
                <a:rPr lang="lv-LV" sz="2400" dirty="0" smtClean="0"/>
                <a:t>likumsakarības: </a:t>
              </a:r>
              <a:endParaRPr lang="lv-LV" sz="2400" dirty="0"/>
            </a:p>
          </p:txBody>
        </p:sp>
        <p:sp>
          <p:nvSpPr>
            <p:cNvPr id="4" name="Rounded Rectangle 3"/>
            <p:cNvSpPr/>
            <p:nvPr/>
          </p:nvSpPr>
          <p:spPr>
            <a:xfrm>
              <a:off x="739257" y="2143696"/>
              <a:ext cx="6131965" cy="12410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
              </a:r>
              <a:r>
                <a:rPr lang="lv-LV" b="1" dirty="0" smtClean="0">
                  <a:solidFill>
                    <a:schemeClr val="tx1"/>
                  </a:solidFill>
                </a:rPr>
                <a:t>ielākais </a:t>
              </a:r>
              <a:r>
                <a:rPr lang="lv-LV" b="1" dirty="0">
                  <a:solidFill>
                    <a:schemeClr val="tx1"/>
                  </a:solidFill>
                </a:rPr>
                <a:t>vidējais gada nokrišņu daudzums (760-870 mm) ir raksturīgs Vidzemes augstienes, Rietumkursas augstienes un Latgales augstienes rietumu </a:t>
              </a:r>
              <a:r>
                <a:rPr lang="lv-LV" b="1" dirty="0" err="1">
                  <a:solidFill>
                    <a:schemeClr val="tx1"/>
                  </a:solidFill>
                </a:rPr>
                <a:t>uzvēja</a:t>
              </a:r>
              <a:r>
                <a:rPr lang="lv-LV" b="1" dirty="0">
                  <a:solidFill>
                    <a:schemeClr val="tx1"/>
                  </a:solidFill>
                </a:rPr>
                <a:t> nogāzēm </a:t>
              </a:r>
            </a:p>
          </p:txBody>
        </p:sp>
        <p:sp>
          <p:nvSpPr>
            <p:cNvPr id="5" name="Rounded Rectangle 4"/>
            <p:cNvSpPr/>
            <p:nvPr/>
          </p:nvSpPr>
          <p:spPr>
            <a:xfrm>
              <a:off x="739256" y="5014763"/>
              <a:ext cx="6131965" cy="11585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Lielākie </a:t>
              </a:r>
              <a:r>
                <a:rPr lang="lv-LV" b="1" dirty="0">
                  <a:solidFill>
                    <a:schemeClr val="tx1"/>
                  </a:solidFill>
                </a:rPr>
                <a:t>mēnešu nokrišņu daudzumi </a:t>
              </a:r>
              <a:r>
                <a:rPr lang="lv-LV" b="1" dirty="0" smtClean="0">
                  <a:solidFill>
                    <a:schemeClr val="tx1"/>
                  </a:solidFill>
                </a:rPr>
                <a:t>(&gt;80 </a:t>
              </a:r>
              <a:r>
                <a:rPr lang="lv-LV" b="1" dirty="0">
                  <a:solidFill>
                    <a:schemeClr val="tx1"/>
                  </a:solidFill>
                </a:rPr>
                <a:t>mm mēnesī) tiek novēroti vasaras periodā, aukstajā gada laikā parasti nokrišņu daudzums ir ievērojami mazāks (apmēram 20 mm mēnesī</a:t>
              </a:r>
              <a:r>
                <a:rPr lang="lv-LV" b="1" dirty="0" smtClean="0">
                  <a:solidFill>
                    <a:schemeClr val="tx1"/>
                  </a:solidFill>
                </a:rPr>
                <a:t>)</a:t>
              </a:r>
              <a:endParaRPr lang="lv-LV" b="1" dirty="0">
                <a:solidFill>
                  <a:schemeClr val="tx1"/>
                </a:solidFill>
              </a:endParaRPr>
            </a:p>
          </p:txBody>
        </p:sp>
        <p:sp>
          <p:nvSpPr>
            <p:cNvPr id="8" name="Rounded Rectangle 7"/>
            <p:cNvSpPr/>
            <p:nvPr/>
          </p:nvSpPr>
          <p:spPr>
            <a:xfrm>
              <a:off x="739256" y="3645948"/>
              <a:ext cx="6131965" cy="11076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Vismazākais nokrišņu daudzums (580 mm) tiek novērots Zemgales līdzenumā, kā arī ieplakās, kas atrodas </a:t>
              </a:r>
              <a:endParaRPr lang="lv-LV" b="1" dirty="0" smtClean="0">
                <a:solidFill>
                  <a:schemeClr val="tx1"/>
                </a:solidFill>
              </a:endParaRPr>
            </a:p>
            <a:p>
              <a:pPr algn="ctr"/>
              <a:r>
                <a:rPr lang="lv-LV" b="1" dirty="0" smtClean="0">
                  <a:solidFill>
                    <a:schemeClr val="tx1"/>
                  </a:solidFill>
                </a:rPr>
                <a:t>augstieņu </a:t>
              </a:r>
              <a:r>
                <a:rPr lang="lv-LV" b="1" dirty="0">
                  <a:solidFill>
                    <a:schemeClr val="tx1"/>
                  </a:solidFill>
                </a:rPr>
                <a:t>aizvēja </a:t>
              </a:r>
              <a:r>
                <a:rPr lang="lv-LV" b="1" dirty="0" smtClean="0">
                  <a:solidFill>
                    <a:schemeClr val="tx1"/>
                  </a:solidFill>
                </a:rPr>
                <a:t>nogāzēs</a:t>
              </a:r>
              <a:endParaRPr lang="lv-LV" b="1" dirty="0">
                <a:solidFill>
                  <a:schemeClr val="tx1"/>
                </a:solidFill>
              </a:endParaRPr>
            </a:p>
          </p:txBody>
        </p:sp>
      </p:grpSp>
    </p:spTree>
    <p:extLst>
      <p:ext uri="{BB962C8B-B14F-4D97-AF65-F5344CB8AC3E}">
        <p14:creationId xmlns:p14="http://schemas.microsoft.com/office/powerpoint/2010/main" val="33201631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49839"/>
            <a:ext cx="9310370" cy="6190256"/>
            <a:chOff x="491490" y="888472"/>
            <a:chExt cx="9310370" cy="6190256"/>
          </a:xfrm>
        </p:grpSpPr>
        <p:pic>
          <p:nvPicPr>
            <p:cNvPr id="14338" name="Picture 2" descr="C:\Users\user\Desktop\Att-4-prez\9437597130_c92234f1c0_o Dace Kirshpile_Kalnares Burtnieku nova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490" y="888472"/>
              <a:ext cx="9310370" cy="61902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1490" y="6847896"/>
              <a:ext cx="3172690" cy="230832"/>
            </a:xfrm>
            <a:prstGeom prst="rect">
              <a:avLst/>
            </a:prstGeom>
          </p:spPr>
          <p:txBody>
            <a:bodyPr wrap="square">
              <a:spAutoFit/>
            </a:bodyPr>
            <a:lstStyle/>
            <a:p>
              <a:r>
                <a:rPr lang="lv-LV" sz="900" dirty="0" smtClean="0">
                  <a:solidFill>
                    <a:schemeClr val="bg1"/>
                  </a:solidFill>
                </a:rPr>
                <a:t>Kalnāres, Burtnieku novads (</a:t>
              </a:r>
              <a:r>
                <a:rPr lang="lv-LV" sz="900" dirty="0" err="1" smtClean="0">
                  <a:solidFill>
                    <a:schemeClr val="bg1"/>
                  </a:solidFill>
                </a:rPr>
                <a:t>Flickr</a:t>
              </a:r>
              <a:r>
                <a:rPr lang="lv-LV" sz="900" dirty="0" smtClean="0">
                  <a:solidFill>
                    <a:schemeClr val="bg1"/>
                  </a:solidFill>
                </a:rPr>
                <a:t>: Dace </a:t>
              </a:r>
              <a:r>
                <a:rPr lang="lv-LV" sz="900" dirty="0" err="1" smtClean="0">
                  <a:solidFill>
                    <a:schemeClr val="bg1"/>
                  </a:solidFill>
                </a:rPr>
                <a:t>Kiršpile</a:t>
              </a:r>
              <a:r>
                <a:rPr lang="lv-LV" sz="900" dirty="0" smtClean="0">
                  <a:solidFill>
                    <a:schemeClr val="bg1"/>
                  </a:solidFill>
                </a:rPr>
                <a:t>)</a:t>
              </a:r>
              <a:endParaRPr lang="lv-LV" sz="900" dirty="0">
                <a:solidFill>
                  <a:schemeClr val="bg1"/>
                </a:solidFill>
              </a:endParaRPr>
            </a:p>
          </p:txBody>
        </p:sp>
      </p:grpSp>
      <p:grpSp>
        <p:nvGrpSpPr>
          <p:cNvPr id="3" name="Group 2"/>
          <p:cNvGrpSpPr/>
          <p:nvPr/>
        </p:nvGrpSpPr>
        <p:grpSpPr>
          <a:xfrm>
            <a:off x="5303521" y="998462"/>
            <a:ext cx="6669812" cy="4892891"/>
            <a:chOff x="5238206" y="645761"/>
            <a:chExt cx="6669812" cy="4892891"/>
          </a:xfrm>
        </p:grpSpPr>
        <p:sp>
          <p:nvSpPr>
            <p:cNvPr id="4" name="Title 1"/>
            <p:cNvSpPr txBox="1">
              <a:spLocks/>
            </p:cNvSpPr>
            <p:nvPr/>
          </p:nvSpPr>
          <p:spPr>
            <a:xfrm>
              <a:off x="5238206" y="645761"/>
              <a:ext cx="6669812" cy="20988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Intensīvo nokrišņu izmaiņu analīze</a:t>
              </a:r>
              <a:r>
                <a:rPr lang="lv-LV" sz="2400" dirty="0"/>
                <a:t> tika veikta pēc dienu skaita, kurās diennakts nokrišņu summa ir lielāka par 10 mm un dienu skaits, kurās diennakts nokrišņu summa ir lielāka par 20 mm</a:t>
              </a:r>
            </a:p>
          </p:txBody>
        </p:sp>
        <p:sp>
          <p:nvSpPr>
            <p:cNvPr id="5" name="Rounded Rectangle 4"/>
            <p:cNvSpPr/>
            <p:nvPr/>
          </p:nvSpPr>
          <p:spPr>
            <a:xfrm>
              <a:off x="5842762" y="2443426"/>
              <a:ext cx="5460700" cy="13962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Līdzīgi kā gada nokrišņu ilgtermiņa gaitai, arī atmosfēras nokrišņu ekstrēmuma rādītājiem raksturīgas cikliskas svārstības, kas visbiežāk ir spilgtāk izteiktas kā lineārās pārmaiņas</a:t>
              </a:r>
            </a:p>
          </p:txBody>
        </p:sp>
        <p:sp>
          <p:nvSpPr>
            <p:cNvPr id="6" name="Rounded Rectangle 5"/>
            <p:cNvSpPr/>
            <p:nvPr/>
          </p:nvSpPr>
          <p:spPr>
            <a:xfrm>
              <a:off x="5842762" y="4134358"/>
              <a:ext cx="5460700" cy="14042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Atmosfēras nokrišņu daudzums un tā mainības raksturs ietekmē ekosistēmas, cilvēka dzīvesvidi un daudzas saimnieciskās darbības jomas, piemēram, lauksaimniecību un enerģētiku</a:t>
              </a:r>
            </a:p>
          </p:txBody>
        </p:sp>
      </p:grpSp>
    </p:spTree>
    <p:extLst>
      <p:ext uri="{BB962C8B-B14F-4D97-AF65-F5344CB8AC3E}">
        <p14:creationId xmlns:p14="http://schemas.microsoft.com/office/powerpoint/2010/main" val="3054043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85591"/>
            <a:ext cx="8416290" cy="6312218"/>
            <a:chOff x="285750" y="702944"/>
            <a:chExt cx="8416290" cy="6312218"/>
          </a:xfrm>
        </p:grpSpPr>
        <p:pic>
          <p:nvPicPr>
            <p:cNvPr id="15362" name="Picture 2" descr="C:\Users\user\Desktop\Att-4-prez\16025902351_e4d2fd147f_o Helmuts Guigo_Vetra Tuuj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702944"/>
              <a:ext cx="8416290" cy="63122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5750" y="6784330"/>
              <a:ext cx="3172690" cy="230832"/>
            </a:xfrm>
            <a:prstGeom prst="rect">
              <a:avLst/>
            </a:prstGeom>
          </p:spPr>
          <p:txBody>
            <a:bodyPr wrap="square">
              <a:spAutoFit/>
            </a:bodyPr>
            <a:lstStyle/>
            <a:p>
              <a:r>
                <a:rPr lang="lv-LV" sz="900" dirty="0" smtClean="0">
                  <a:solidFill>
                    <a:schemeClr val="bg1"/>
                  </a:solidFill>
                </a:rPr>
                <a:t>Vētra Tūjā (</a:t>
              </a:r>
              <a:r>
                <a:rPr lang="lv-LV" sz="900" dirty="0" err="1" smtClean="0">
                  <a:solidFill>
                    <a:schemeClr val="bg1"/>
                  </a:solidFill>
                </a:rPr>
                <a:t>Flickr</a:t>
              </a:r>
              <a:r>
                <a:rPr lang="lv-LV" sz="900" dirty="0" smtClean="0">
                  <a:solidFill>
                    <a:schemeClr val="bg1"/>
                  </a:solidFill>
                </a:rPr>
                <a:t>: Helmuts </a:t>
              </a:r>
              <a:r>
                <a:rPr lang="lv-LV" sz="900" dirty="0" err="1" smtClean="0">
                  <a:solidFill>
                    <a:schemeClr val="bg1"/>
                  </a:solidFill>
                </a:rPr>
                <a:t>Guigo</a:t>
              </a:r>
              <a:r>
                <a:rPr lang="lv-LV" sz="900" dirty="0" smtClean="0">
                  <a:solidFill>
                    <a:schemeClr val="bg1"/>
                  </a:solidFill>
                </a:rPr>
                <a:t>)</a:t>
              </a:r>
              <a:endParaRPr lang="lv-LV" sz="900" dirty="0">
                <a:solidFill>
                  <a:schemeClr val="bg1"/>
                </a:solidFill>
              </a:endParaRPr>
            </a:p>
          </p:txBody>
        </p:sp>
      </p:grpSp>
      <p:grpSp>
        <p:nvGrpSpPr>
          <p:cNvPr id="3" name="Group 2"/>
          <p:cNvGrpSpPr/>
          <p:nvPr/>
        </p:nvGrpSpPr>
        <p:grpSpPr>
          <a:xfrm>
            <a:off x="5791068" y="2016577"/>
            <a:ext cx="6192063" cy="2857132"/>
            <a:chOff x="5738816" y="349661"/>
            <a:chExt cx="6192063" cy="2857132"/>
          </a:xfrm>
        </p:grpSpPr>
        <p:sp>
          <p:nvSpPr>
            <p:cNvPr id="4" name="Title 1"/>
            <p:cNvSpPr txBox="1">
              <a:spLocks/>
            </p:cNvSpPr>
            <p:nvPr/>
          </p:nvSpPr>
          <p:spPr>
            <a:xfrm>
              <a:off x="5738816" y="349661"/>
              <a:ext cx="6192063" cy="199186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Ekstremālas parādības jeb ekstremālie laika apstākļi </a:t>
              </a:r>
              <a:r>
                <a:rPr lang="lv-LV" sz="2400" dirty="0"/>
                <a:t>raksturo laika apstākļu notikumus, kas ir ekstrēmi vēsturiskā griezumā, īpaši netipiski, bargi vai sezonai neraksturīgi laika </a:t>
              </a:r>
              <a:r>
                <a:rPr lang="lv-LV" sz="2400" dirty="0" smtClean="0"/>
                <a:t>apstākļi </a:t>
              </a:r>
              <a:endParaRPr lang="lv-LV" sz="2400" dirty="0"/>
            </a:p>
          </p:txBody>
        </p:sp>
        <p:sp>
          <p:nvSpPr>
            <p:cNvPr id="5" name="Rounded Rectangle 4"/>
            <p:cNvSpPr/>
            <p:nvPr/>
          </p:nvSpPr>
          <p:spPr>
            <a:xfrm>
              <a:off x="6224997" y="2105268"/>
              <a:ext cx="5219700" cy="11015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Ekstrēmi laika apstākļi to izpausmes veida un ietekmes dēļ visbiežāk tiek definēti lokāli, jo raksturojas kā specifiski un atšķirīgi katrai vietai</a:t>
              </a:r>
            </a:p>
          </p:txBody>
        </p:sp>
      </p:grpSp>
      <p:sp>
        <p:nvSpPr>
          <p:cNvPr id="6" name="Title 1"/>
          <p:cNvSpPr txBox="1">
            <a:spLocks/>
          </p:cNvSpPr>
          <p:nvPr/>
        </p:nvSpPr>
        <p:spPr>
          <a:xfrm>
            <a:off x="294314" y="491733"/>
            <a:ext cx="5150188" cy="17077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Ekstremālās parādības un to izmaiņas</a:t>
            </a:r>
          </a:p>
        </p:txBody>
      </p:sp>
    </p:spTree>
    <p:extLst>
      <p:ext uri="{BB962C8B-B14F-4D97-AF65-F5344CB8AC3E}">
        <p14:creationId xmlns:p14="http://schemas.microsoft.com/office/powerpoint/2010/main" val="6072639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91521" y="353820"/>
            <a:ext cx="8200479" cy="6150359"/>
            <a:chOff x="3991521" y="353820"/>
            <a:chExt cx="8200479" cy="615035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1521" y="353820"/>
              <a:ext cx="8200479" cy="6150359"/>
            </a:xfrm>
            <a:prstGeom prst="rect">
              <a:avLst/>
            </a:prstGeom>
          </p:spPr>
        </p:pic>
        <p:sp>
          <p:nvSpPr>
            <p:cNvPr id="7" name="Rectangle 6"/>
            <p:cNvSpPr/>
            <p:nvPr/>
          </p:nvSpPr>
          <p:spPr>
            <a:xfrm>
              <a:off x="9019310" y="6273347"/>
              <a:ext cx="3172690" cy="230832"/>
            </a:xfrm>
            <a:prstGeom prst="rect">
              <a:avLst/>
            </a:prstGeom>
          </p:spPr>
          <p:txBody>
            <a:bodyPr wrap="square">
              <a:spAutoFit/>
            </a:bodyPr>
            <a:lstStyle/>
            <a:p>
              <a:pPr algn="r"/>
              <a:r>
                <a:rPr lang="lv-LV" sz="900" dirty="0" smtClean="0">
                  <a:solidFill>
                    <a:schemeClr val="bg1"/>
                  </a:solidFill>
                </a:rPr>
                <a:t>Plūdi Rīgā 2010.g. 18.jūlijā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David</a:t>
              </a:r>
              <a:r>
                <a:rPr lang="lv-LV" sz="900" dirty="0" smtClean="0">
                  <a:solidFill>
                    <a:schemeClr val="bg1"/>
                  </a:solidFill>
                </a:rPr>
                <a:t> </a:t>
              </a:r>
              <a:r>
                <a:rPr lang="lv-LV" sz="900" dirty="0" err="1" smtClean="0">
                  <a:solidFill>
                    <a:schemeClr val="bg1"/>
                  </a:solidFill>
                </a:rPr>
                <a:t>Holt</a:t>
              </a:r>
              <a:r>
                <a:rPr lang="lv-LV" sz="900" dirty="0" smtClean="0">
                  <a:solidFill>
                    <a:schemeClr val="bg1"/>
                  </a:solidFill>
                </a:rPr>
                <a:t>)</a:t>
              </a:r>
              <a:endParaRPr lang="lv-LV" sz="900" dirty="0">
                <a:solidFill>
                  <a:schemeClr val="bg1"/>
                </a:solidFill>
              </a:endParaRPr>
            </a:p>
          </p:txBody>
        </p:sp>
      </p:grpSp>
      <p:grpSp>
        <p:nvGrpSpPr>
          <p:cNvPr id="3" name="Group 2"/>
          <p:cNvGrpSpPr/>
          <p:nvPr/>
        </p:nvGrpSpPr>
        <p:grpSpPr>
          <a:xfrm>
            <a:off x="200164" y="1460007"/>
            <a:ext cx="6192063" cy="3976724"/>
            <a:chOff x="422233" y="584794"/>
            <a:chExt cx="6192063" cy="3976724"/>
          </a:xfrm>
        </p:grpSpPr>
        <p:sp>
          <p:nvSpPr>
            <p:cNvPr id="4" name="Title 1"/>
            <p:cNvSpPr txBox="1">
              <a:spLocks/>
            </p:cNvSpPr>
            <p:nvPr/>
          </p:nvSpPr>
          <p:spPr>
            <a:xfrm>
              <a:off x="422233" y="584794"/>
              <a:ext cx="6192063" cy="166201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Ekstrēmi laika apstākļi pēc norises veida var būt pēkšņi (intensīva lietusgāze, vētra) vai ilglaicīgi (karstuma viļņi, sausumi)</a:t>
              </a:r>
            </a:p>
          </p:txBody>
        </p:sp>
        <p:sp>
          <p:nvSpPr>
            <p:cNvPr id="8" name="Rounded Rectangle 7"/>
            <p:cNvSpPr/>
            <p:nvPr/>
          </p:nvSpPr>
          <p:spPr>
            <a:xfrm>
              <a:off x="908414" y="2009549"/>
              <a:ext cx="5219700" cy="10022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Katrs ekstrēms notikums ir unikāls pēc mēroga, laika norises, atrašanās vietas un </a:t>
              </a:r>
              <a:endParaRPr lang="lv-LV" b="1" dirty="0" smtClean="0">
                <a:solidFill>
                  <a:schemeClr val="tx1"/>
                </a:solidFill>
              </a:endParaRPr>
            </a:p>
            <a:p>
              <a:pPr algn="ctr"/>
              <a:r>
                <a:rPr lang="lv-LV" b="1" dirty="0" smtClean="0">
                  <a:solidFill>
                    <a:schemeClr val="tx1"/>
                  </a:solidFill>
                </a:rPr>
                <a:t>cilvēku </a:t>
              </a:r>
              <a:r>
                <a:rPr lang="lv-LV" b="1" dirty="0">
                  <a:solidFill>
                    <a:schemeClr val="tx1"/>
                  </a:solidFill>
                </a:rPr>
                <a:t>sociālā konteksta </a:t>
              </a:r>
              <a:r>
                <a:rPr lang="lv-LV" b="1" dirty="0" smtClean="0">
                  <a:solidFill>
                    <a:schemeClr val="tx1"/>
                  </a:solidFill>
                </a:rPr>
                <a:t>ziņā</a:t>
              </a:r>
              <a:endParaRPr lang="lv-LV" b="1" dirty="0">
                <a:solidFill>
                  <a:schemeClr val="tx1"/>
                </a:solidFill>
              </a:endParaRPr>
            </a:p>
          </p:txBody>
        </p:sp>
        <p:sp>
          <p:nvSpPr>
            <p:cNvPr id="10" name="Rounded Rectangle 9"/>
            <p:cNvSpPr/>
            <p:nvPr/>
          </p:nvSpPr>
          <p:spPr>
            <a:xfrm>
              <a:off x="908414" y="3298372"/>
              <a:ext cx="5219700" cy="12631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Ekstrēmi </a:t>
              </a:r>
              <a:r>
                <a:rPr lang="lv-LV" b="1" dirty="0">
                  <a:solidFill>
                    <a:schemeClr val="tx1"/>
                  </a:solidFill>
                </a:rPr>
                <a:t>laika apstākļi ietekmē sektorus, kuri ir cieši saistīti ar klimatu, piemēram, ūdens drošība, lauksaimniecība, mežsaimniecība, </a:t>
              </a:r>
              <a:endParaRPr lang="lv-LV" b="1" dirty="0" smtClean="0">
                <a:solidFill>
                  <a:schemeClr val="tx1"/>
                </a:solidFill>
              </a:endParaRPr>
            </a:p>
            <a:p>
              <a:pPr algn="ctr"/>
              <a:r>
                <a:rPr lang="lv-LV" b="1" dirty="0" smtClean="0">
                  <a:solidFill>
                    <a:schemeClr val="tx1"/>
                  </a:solidFill>
                </a:rPr>
                <a:t>cilvēku </a:t>
              </a:r>
              <a:r>
                <a:rPr lang="lv-LV" b="1" dirty="0">
                  <a:solidFill>
                    <a:schemeClr val="tx1"/>
                  </a:solidFill>
                </a:rPr>
                <a:t>veselība, tūrisms u.c.</a:t>
              </a:r>
            </a:p>
          </p:txBody>
        </p:sp>
      </p:grpSp>
    </p:spTree>
    <p:extLst>
      <p:ext uri="{BB962C8B-B14F-4D97-AF65-F5344CB8AC3E}">
        <p14:creationId xmlns:p14="http://schemas.microsoft.com/office/powerpoint/2010/main" val="15273276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75426"/>
            <a:ext cx="7998823" cy="5332548"/>
            <a:chOff x="4193177" y="826952"/>
            <a:chExt cx="7998823" cy="5332548"/>
          </a:xfrm>
        </p:grpSpPr>
        <p:pic>
          <p:nvPicPr>
            <p:cNvPr id="16387" name="Picture 3" descr="C:\Users\user\Desktop\Att-4-prez\8662031687_15222a6cc1_o Gatis Diezins_Pludi-pali Ogre 2013 april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3177" y="826952"/>
              <a:ext cx="7998823" cy="53325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193177" y="5928668"/>
              <a:ext cx="4226923" cy="230832"/>
            </a:xfrm>
            <a:prstGeom prst="rect">
              <a:avLst/>
            </a:prstGeom>
          </p:spPr>
          <p:txBody>
            <a:bodyPr wrap="square">
              <a:spAutoFit/>
            </a:bodyPr>
            <a:lstStyle/>
            <a:p>
              <a:r>
                <a:rPr lang="lv-LV" sz="900" dirty="0" smtClean="0">
                  <a:solidFill>
                    <a:schemeClr val="bg1"/>
                  </a:solidFill>
                </a:rPr>
                <a:t>Pavasara pali un plūdi Ogrē 2013.gada aprīlī (</a:t>
              </a:r>
              <a:r>
                <a:rPr lang="lv-LV" sz="900" dirty="0" err="1" smtClean="0">
                  <a:solidFill>
                    <a:schemeClr val="bg1"/>
                  </a:solidFill>
                </a:rPr>
                <a:t>Flickr</a:t>
              </a:r>
              <a:r>
                <a:rPr lang="lv-LV" sz="900" dirty="0" smtClean="0">
                  <a:solidFill>
                    <a:schemeClr val="bg1"/>
                  </a:solidFill>
                </a:rPr>
                <a:t>: Latvijas Armija, Gatis </a:t>
              </a:r>
              <a:r>
                <a:rPr lang="lv-LV" sz="900" dirty="0" err="1" smtClean="0">
                  <a:solidFill>
                    <a:schemeClr val="bg1"/>
                  </a:solidFill>
                </a:rPr>
                <a:t>Dieziņš</a:t>
              </a:r>
              <a:r>
                <a:rPr lang="lv-LV" sz="900" dirty="0" smtClean="0">
                  <a:solidFill>
                    <a:schemeClr val="bg1"/>
                  </a:solidFill>
                </a:rPr>
                <a:t>)</a:t>
              </a:r>
              <a:endParaRPr lang="lv-LV" sz="900" dirty="0">
                <a:solidFill>
                  <a:schemeClr val="bg1"/>
                </a:solidFill>
              </a:endParaRPr>
            </a:p>
          </p:txBody>
        </p:sp>
      </p:grpSp>
      <p:grpSp>
        <p:nvGrpSpPr>
          <p:cNvPr id="2" name="Group 1"/>
          <p:cNvGrpSpPr/>
          <p:nvPr/>
        </p:nvGrpSpPr>
        <p:grpSpPr>
          <a:xfrm>
            <a:off x="6561279" y="930072"/>
            <a:ext cx="5431810" cy="5060335"/>
            <a:chOff x="371070" y="775051"/>
            <a:chExt cx="5431810" cy="5060335"/>
          </a:xfrm>
        </p:grpSpPr>
        <p:sp>
          <p:nvSpPr>
            <p:cNvPr id="3" name="Title 1"/>
            <p:cNvSpPr txBox="1">
              <a:spLocks/>
            </p:cNvSpPr>
            <p:nvPr/>
          </p:nvSpPr>
          <p:spPr>
            <a:xfrm>
              <a:off x="371070" y="775051"/>
              <a:ext cx="5431810" cy="16024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Izmaiņas mūsdienu klimatā </a:t>
              </a:r>
              <a:r>
                <a:rPr lang="lv-LV" sz="2400" b="1" dirty="0"/>
                <a:t>palielina un nākotnē palielinās ekstrēmo laika apstākļu notikumu biežumu </a:t>
              </a:r>
              <a:r>
                <a:rPr lang="lv-LV" sz="2400" dirty="0"/>
                <a:t>un to intensitāti</a:t>
              </a:r>
            </a:p>
          </p:txBody>
        </p:sp>
        <p:sp>
          <p:nvSpPr>
            <p:cNvPr id="4" name="Rounded Rectangle 3"/>
            <p:cNvSpPr/>
            <p:nvPr/>
          </p:nvSpPr>
          <p:spPr>
            <a:xfrm>
              <a:off x="778991" y="2160676"/>
              <a:ext cx="4615969" cy="12683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ja nav novērotas izmaiņas vidējās vērtībās, ekstrēmiem laika apstākļu notikumiem var būt novēroti būtiski </a:t>
              </a:r>
              <a:endParaRPr lang="lv-LV" b="1" dirty="0" smtClean="0">
                <a:solidFill>
                  <a:schemeClr val="tx1"/>
                </a:solidFill>
              </a:endParaRPr>
            </a:p>
            <a:p>
              <a:pPr algn="ctr"/>
              <a:r>
                <a:rPr lang="lv-LV" b="1" dirty="0" err="1" smtClean="0">
                  <a:solidFill>
                    <a:schemeClr val="tx1"/>
                  </a:solidFill>
                </a:rPr>
                <a:t>trendi</a:t>
              </a:r>
              <a:r>
                <a:rPr lang="lv-LV" b="1" dirty="0" smtClean="0">
                  <a:solidFill>
                    <a:schemeClr val="tx1"/>
                  </a:solidFill>
                </a:rPr>
                <a:t> </a:t>
              </a:r>
              <a:r>
                <a:rPr lang="lv-LV" b="1" dirty="0">
                  <a:solidFill>
                    <a:schemeClr val="tx1"/>
                  </a:solidFill>
                </a:rPr>
                <a:t>jeb izmaiņas</a:t>
              </a:r>
            </a:p>
          </p:txBody>
        </p:sp>
        <p:sp>
          <p:nvSpPr>
            <p:cNvPr id="5" name="Rounded Rectangle 4"/>
            <p:cNvSpPr/>
            <p:nvPr/>
          </p:nvSpPr>
          <p:spPr>
            <a:xfrm>
              <a:off x="778991" y="3639820"/>
              <a:ext cx="4615969" cy="9324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Ekstremāli laika apstākļi nav tikai meteoroloģiska situācija, kas sastopama tikai </a:t>
              </a:r>
              <a:r>
                <a:rPr lang="lv-LV" b="1" dirty="0" smtClean="0">
                  <a:solidFill>
                    <a:schemeClr val="tx1"/>
                  </a:solidFill>
                </a:rPr>
                <a:t>mūsdienās</a:t>
              </a:r>
              <a:endParaRPr lang="lv-LV" b="1" dirty="0">
                <a:solidFill>
                  <a:schemeClr val="tx1"/>
                </a:solidFill>
              </a:endParaRPr>
            </a:p>
          </p:txBody>
        </p:sp>
        <p:sp>
          <p:nvSpPr>
            <p:cNvPr id="7" name="Rounded Rectangle 6"/>
            <p:cNvSpPr/>
            <p:nvPr/>
          </p:nvSpPr>
          <p:spPr>
            <a:xfrm>
              <a:off x="762956" y="4783042"/>
              <a:ext cx="4615969" cy="10523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Ekstremālu laika apstākļu gadījumi vēsturē apkopoti </a:t>
              </a:r>
              <a:r>
                <a:rPr lang="lv-LV" b="1" dirty="0" err="1" smtClean="0">
                  <a:solidFill>
                    <a:schemeClr val="tx1"/>
                  </a:solidFill>
                </a:rPr>
                <a:t>G.Eberharda</a:t>
              </a:r>
              <a:r>
                <a:rPr lang="lv-LV" b="1" dirty="0" smtClean="0">
                  <a:solidFill>
                    <a:schemeClr val="tx1"/>
                  </a:solidFill>
                </a:rPr>
                <a:t> </a:t>
              </a:r>
              <a:r>
                <a:rPr lang="lv-LV" b="1" dirty="0">
                  <a:solidFill>
                    <a:schemeClr val="tx1"/>
                  </a:solidFill>
                </a:rPr>
                <a:t>veiktajā pētījumā </a:t>
              </a:r>
              <a:r>
                <a:rPr lang="lv-LV" b="1" dirty="0" smtClean="0">
                  <a:solidFill>
                    <a:schemeClr val="tx1"/>
                  </a:solidFill>
                </a:rPr>
                <a:t>«Neparastie </a:t>
              </a:r>
              <a:r>
                <a:rPr lang="lv-LV" b="1" dirty="0">
                  <a:solidFill>
                    <a:schemeClr val="tx1"/>
                  </a:solidFill>
                </a:rPr>
                <a:t>laikapstākļi Latvijā (900-1860</a:t>
              </a:r>
              <a:r>
                <a:rPr lang="lv-LV" b="1" dirty="0" smtClean="0">
                  <a:solidFill>
                    <a:schemeClr val="tx1"/>
                  </a:solidFill>
                </a:rPr>
                <a:t>)»</a:t>
              </a:r>
              <a:endParaRPr lang="lv-LV" b="1" dirty="0">
                <a:solidFill>
                  <a:schemeClr val="tx1"/>
                </a:solidFill>
              </a:endParaRPr>
            </a:p>
          </p:txBody>
        </p:sp>
      </p:grpSp>
    </p:spTree>
    <p:extLst>
      <p:ext uri="{BB962C8B-B14F-4D97-AF65-F5344CB8AC3E}">
        <p14:creationId xmlns:p14="http://schemas.microsoft.com/office/powerpoint/2010/main" val="22431262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te-1273.mozfiles.com/files/1273/Vi_JpPluudi1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7371" y="1614492"/>
            <a:ext cx="5464630" cy="36502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9816" y="410177"/>
            <a:ext cx="7213554" cy="6042876"/>
            <a:chOff x="4728754" y="311629"/>
            <a:chExt cx="7213554" cy="6042876"/>
          </a:xfrm>
        </p:grpSpPr>
        <p:sp>
          <p:nvSpPr>
            <p:cNvPr id="4" name="Title 1"/>
            <p:cNvSpPr txBox="1">
              <a:spLocks/>
            </p:cNvSpPr>
            <p:nvPr/>
          </p:nvSpPr>
          <p:spPr>
            <a:xfrm>
              <a:off x="4728754" y="311629"/>
              <a:ext cx="7213554" cy="122658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Apkopojot vēsturiskos </a:t>
              </a:r>
              <a:r>
                <a:rPr lang="lv-LV" sz="2400" dirty="0" smtClean="0"/>
                <a:t>datus, tiek rakstīts, ka visbriesmīgākie </a:t>
              </a:r>
              <a:r>
                <a:rPr lang="lv-LV" sz="2400" dirty="0"/>
                <a:t>Rīgai </a:t>
              </a:r>
              <a:r>
                <a:rPr lang="lv-LV" sz="2400" dirty="0" smtClean="0"/>
                <a:t>bijuši </a:t>
              </a:r>
              <a:r>
                <a:rPr lang="lv-LV" sz="2400" b="1" dirty="0" smtClean="0"/>
                <a:t>1709.gadā</a:t>
              </a:r>
              <a:r>
                <a:rPr lang="lv-LV" sz="2400" dirty="0" smtClean="0"/>
                <a:t>: </a:t>
              </a:r>
              <a:endParaRPr lang="lv-LV" sz="2400" dirty="0"/>
            </a:p>
          </p:txBody>
        </p:sp>
        <p:sp>
          <p:nvSpPr>
            <p:cNvPr id="5" name="Rounded Rectangle 4"/>
            <p:cNvSpPr/>
            <p:nvPr/>
          </p:nvSpPr>
          <p:spPr>
            <a:xfrm>
              <a:off x="4911532" y="1344247"/>
              <a:ext cx="6847995" cy="17141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«Plūdi </a:t>
              </a:r>
              <a:r>
                <a:rPr lang="lv-LV" b="1" dirty="0">
                  <a:solidFill>
                    <a:schemeClr val="tx1"/>
                  </a:solidFill>
                </a:rPr>
                <a:t>sākušies jau iepriekšējā gada rudenī. Novembrī tad plosījusies ārkārtīgi stipra vētra, kas daudziem Rīgas namiem, daļēji arī Doma baznīcai, noārdījusi jumtu. Vētras sadzītais ūdens vietām appludinājis Daugavas krastus un salas, aizskalojot mājas, lopus un cilvēkus. Sadauzīti un izmesti krastā </a:t>
              </a:r>
              <a:r>
                <a:rPr lang="lv-LV" b="1" dirty="0" smtClean="0">
                  <a:solidFill>
                    <a:schemeClr val="tx1"/>
                  </a:solidFill>
                </a:rPr>
                <a:t>kuģi</a:t>
              </a:r>
              <a:r>
                <a:rPr lang="lv-LV" b="1" dirty="0">
                  <a:solidFill>
                    <a:schemeClr val="tx1"/>
                  </a:solidFill>
                </a:rPr>
                <a:t>. Vētrai sekojis bargs sals, kas </a:t>
              </a:r>
              <a:r>
                <a:rPr lang="lv-LV" b="1" dirty="0" smtClean="0">
                  <a:solidFill>
                    <a:schemeClr val="tx1"/>
                  </a:solidFill>
                </a:rPr>
                <a:t>gandrīz nepārtraukti </a:t>
              </a:r>
              <a:r>
                <a:rPr lang="lv-LV" b="1" dirty="0">
                  <a:solidFill>
                    <a:schemeClr val="tx1"/>
                  </a:solidFill>
                </a:rPr>
                <a:t>pieturējies visu </a:t>
              </a:r>
              <a:r>
                <a:rPr lang="lv-LV" b="1" dirty="0" smtClean="0">
                  <a:solidFill>
                    <a:schemeClr val="tx1"/>
                  </a:solidFill>
                </a:rPr>
                <a:t>ziemu...</a:t>
              </a:r>
              <a:endParaRPr lang="lv-LV" b="1" dirty="0">
                <a:solidFill>
                  <a:schemeClr val="tx1"/>
                </a:solidFill>
              </a:endParaRPr>
            </a:p>
          </p:txBody>
        </p:sp>
        <p:sp>
          <p:nvSpPr>
            <p:cNvPr id="6" name="Rounded Rectangle 5"/>
            <p:cNvSpPr/>
            <p:nvPr/>
          </p:nvSpPr>
          <p:spPr>
            <a:xfrm>
              <a:off x="4911533" y="3233952"/>
              <a:ext cx="6847995" cy="17141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Daugavā ledus sasalis </a:t>
              </a:r>
              <a:r>
                <a:rPr lang="lv-LV" b="1" dirty="0" smtClean="0">
                  <a:solidFill>
                    <a:schemeClr val="tx1"/>
                  </a:solidFill>
                </a:rPr>
                <a:t>1,5 </a:t>
              </a:r>
              <a:r>
                <a:rPr lang="lv-LV" b="1" dirty="0">
                  <a:solidFill>
                    <a:schemeClr val="tx1"/>
                  </a:solidFill>
                </a:rPr>
                <a:t>m </a:t>
              </a:r>
              <a:r>
                <a:rPr lang="lv-LV" b="1" dirty="0" smtClean="0">
                  <a:solidFill>
                    <a:schemeClr val="tx1"/>
                  </a:solidFill>
                </a:rPr>
                <a:t>biezumā – vietām </a:t>
              </a:r>
              <a:r>
                <a:rPr lang="lv-LV" b="1" dirty="0">
                  <a:solidFill>
                    <a:schemeClr val="tx1"/>
                  </a:solidFill>
                </a:rPr>
                <a:t>tā bijusi aizsalusi līdz dibenam. Ledū iesaluši 22 kuģi. Tanī ziemā Latvijā izsaluši gandrīz visi augļu koki. Sākoties pavasara atkusnim, straume nesusi Daugavas augšgala ledu uz leju, bet lejasgala ledus nav salūzis- tas palicis turpat, kur </a:t>
              </a:r>
              <a:r>
                <a:rPr lang="lv-LV" b="1" dirty="0" smtClean="0">
                  <a:solidFill>
                    <a:schemeClr val="tx1"/>
                  </a:solidFill>
                </a:rPr>
                <a:t>bijis un </a:t>
              </a:r>
              <a:r>
                <a:rPr lang="fr-FR" b="1" dirty="0" smtClean="0">
                  <a:solidFill>
                    <a:schemeClr val="tx1"/>
                  </a:solidFill>
                </a:rPr>
                <a:t>radies </a:t>
              </a:r>
              <a:r>
                <a:rPr lang="lv-LV" b="1" dirty="0" smtClean="0">
                  <a:solidFill>
                    <a:schemeClr val="tx1"/>
                  </a:solidFill>
                </a:rPr>
                <a:t>milzīgs </a:t>
              </a:r>
              <a:r>
                <a:rPr lang="fr-FR" b="1" dirty="0" err="1" smtClean="0">
                  <a:solidFill>
                    <a:schemeClr val="tx1"/>
                  </a:solidFill>
                </a:rPr>
                <a:t>ledus</a:t>
              </a:r>
              <a:r>
                <a:rPr lang="fr-FR" b="1" dirty="0" smtClean="0">
                  <a:solidFill>
                    <a:schemeClr val="tx1"/>
                  </a:solidFill>
                </a:rPr>
                <a:t> </a:t>
              </a:r>
              <a:r>
                <a:rPr lang="fr-FR" b="1" dirty="0" err="1">
                  <a:solidFill>
                    <a:schemeClr val="tx1"/>
                  </a:solidFill>
                </a:rPr>
                <a:t>sastrēgums</a:t>
              </a:r>
              <a:r>
                <a:rPr lang="lv-LV" b="1" dirty="0" smtClean="0">
                  <a:solidFill>
                    <a:schemeClr val="tx1"/>
                  </a:solidFill>
                </a:rPr>
                <a:t>...</a:t>
              </a:r>
              <a:endParaRPr lang="lv-LV" b="1" dirty="0">
                <a:solidFill>
                  <a:schemeClr val="tx1"/>
                </a:solidFill>
              </a:endParaRPr>
            </a:p>
          </p:txBody>
        </p:sp>
        <p:sp>
          <p:nvSpPr>
            <p:cNvPr id="7" name="Rounded Rectangle 6"/>
            <p:cNvSpPr/>
            <p:nvPr/>
          </p:nvSpPr>
          <p:spPr>
            <a:xfrm>
              <a:off x="4911534" y="5123657"/>
              <a:ext cx="6847994" cy="12308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Ledus masas un plūdu ūdeņi ielauzuši pilsētas vārtus, ieplūduši pilsētā, pārpludinot tur ielas, ēkas un pagrabus. Doma baznīcā ūdens kāpis līdz altārim. Juku jukām tur peldējuši soli, </a:t>
              </a:r>
              <a:endParaRPr lang="lv-LV" b="1" dirty="0" smtClean="0">
                <a:solidFill>
                  <a:schemeClr val="tx1"/>
                </a:solidFill>
              </a:endParaRPr>
            </a:p>
            <a:p>
              <a:pPr algn="ctr"/>
              <a:r>
                <a:rPr lang="lv-LV" b="1" dirty="0" smtClean="0">
                  <a:solidFill>
                    <a:schemeClr val="tx1"/>
                  </a:solidFill>
                </a:rPr>
                <a:t>zārki </a:t>
              </a:r>
              <a:r>
                <a:rPr lang="lv-LV" b="1" dirty="0">
                  <a:solidFill>
                    <a:schemeClr val="tx1"/>
                  </a:solidFill>
                </a:rPr>
                <a:t>un izskalotie </a:t>
              </a:r>
              <a:r>
                <a:rPr lang="lv-LV" b="1" dirty="0" smtClean="0">
                  <a:solidFill>
                    <a:schemeClr val="tx1"/>
                  </a:solidFill>
                </a:rPr>
                <a:t>līķi»</a:t>
              </a:r>
              <a:endParaRPr lang="lv-LV" b="1" dirty="0">
                <a:solidFill>
                  <a:schemeClr val="tx1"/>
                </a:solidFill>
              </a:endParaRPr>
            </a:p>
          </p:txBody>
        </p:sp>
      </p:grpSp>
    </p:spTree>
    <p:extLst>
      <p:ext uri="{BB962C8B-B14F-4D97-AF65-F5344CB8AC3E}">
        <p14:creationId xmlns:p14="http://schemas.microsoft.com/office/powerpoint/2010/main" val="25884037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075656"/>
            <a:ext cx="7099935" cy="4733290"/>
            <a:chOff x="0" y="1232412"/>
            <a:chExt cx="7099935" cy="4733290"/>
          </a:xfrm>
        </p:grpSpPr>
        <p:pic>
          <p:nvPicPr>
            <p:cNvPr id="18434" name="Picture 2" descr="C:\Users\user\Desktop\Att-4-prez\7670383964_df87fc108a_o Pablo Andres Rivero_Jurma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32412"/>
              <a:ext cx="7099935" cy="4733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734870"/>
              <a:ext cx="3172690" cy="230832"/>
            </a:xfrm>
            <a:prstGeom prst="rect">
              <a:avLst/>
            </a:prstGeom>
          </p:spPr>
          <p:txBody>
            <a:bodyPr wrap="square">
              <a:spAutoFit/>
            </a:bodyPr>
            <a:lstStyle/>
            <a:p>
              <a:r>
                <a:rPr lang="lv-LV" sz="900" dirty="0" smtClean="0">
                  <a:solidFill>
                    <a:schemeClr val="bg1"/>
                  </a:solidFill>
                </a:rPr>
                <a:t>Jūrmala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Pablo</a:t>
              </a:r>
              <a:r>
                <a:rPr lang="lv-LV" sz="900" dirty="0" smtClean="0">
                  <a:solidFill>
                    <a:schemeClr val="bg1"/>
                  </a:solidFill>
                </a:rPr>
                <a:t> </a:t>
              </a:r>
              <a:r>
                <a:rPr lang="lv-LV" sz="900" dirty="0" err="1">
                  <a:solidFill>
                    <a:schemeClr val="bg1"/>
                  </a:solidFill>
                </a:rPr>
                <a:t>Andres</a:t>
              </a:r>
              <a:r>
                <a:rPr lang="lv-LV" sz="900" dirty="0">
                  <a:solidFill>
                    <a:schemeClr val="bg1"/>
                  </a:solidFill>
                </a:rPr>
                <a:t> </a:t>
              </a:r>
              <a:r>
                <a:rPr lang="lv-LV" sz="900" dirty="0" err="1" smtClean="0">
                  <a:solidFill>
                    <a:schemeClr val="bg1"/>
                  </a:solidFill>
                </a:rPr>
                <a:t>Rivero</a:t>
              </a:r>
              <a:r>
                <a:rPr lang="lv-LV" sz="900" dirty="0" smtClean="0">
                  <a:solidFill>
                    <a:schemeClr val="bg1"/>
                  </a:solidFill>
                </a:rPr>
                <a:t>) </a:t>
              </a:r>
              <a:endParaRPr lang="lv-LV" sz="900" dirty="0">
                <a:solidFill>
                  <a:schemeClr val="bg1"/>
                </a:solidFill>
              </a:endParaRPr>
            </a:p>
          </p:txBody>
        </p:sp>
      </p:grpSp>
      <p:grpSp>
        <p:nvGrpSpPr>
          <p:cNvPr id="5" name="Group 4"/>
          <p:cNvGrpSpPr/>
          <p:nvPr/>
        </p:nvGrpSpPr>
        <p:grpSpPr>
          <a:xfrm>
            <a:off x="6096000" y="1505249"/>
            <a:ext cx="5908766" cy="3837462"/>
            <a:chOff x="6096000" y="1283178"/>
            <a:chExt cx="5908766" cy="3837462"/>
          </a:xfrm>
        </p:grpSpPr>
        <p:sp>
          <p:nvSpPr>
            <p:cNvPr id="3" name="Title 1"/>
            <p:cNvSpPr txBox="1">
              <a:spLocks/>
            </p:cNvSpPr>
            <p:nvPr/>
          </p:nvSpPr>
          <p:spPr>
            <a:xfrm>
              <a:off x="6096000" y="1283178"/>
              <a:ext cx="5908766" cy="188410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veikto pētījumu rezultāti liecina, ka ilggadīgā laika periodā Latvijā novērotas būtiskas ekstremālo klimatisko </a:t>
              </a:r>
              <a:endParaRPr lang="lv-LV" sz="2400" dirty="0" smtClean="0"/>
            </a:p>
            <a:p>
              <a:pPr algn="ctr"/>
              <a:r>
                <a:rPr lang="lv-LV" sz="2400" dirty="0" smtClean="0"/>
                <a:t>parādību izmaiņas: </a:t>
              </a:r>
              <a:endParaRPr lang="lv-LV" sz="2400" dirty="0"/>
            </a:p>
          </p:txBody>
        </p:sp>
        <p:sp>
          <p:nvSpPr>
            <p:cNvPr id="4" name="Rounded Rectangle 3"/>
            <p:cNvSpPr/>
            <p:nvPr/>
          </p:nvSpPr>
          <p:spPr>
            <a:xfrm>
              <a:off x="6928331" y="2954921"/>
              <a:ext cx="4244103" cy="9735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a:t>
              </a:r>
              <a:r>
                <a:rPr lang="lv-LV" b="1" dirty="0" smtClean="0">
                  <a:solidFill>
                    <a:schemeClr val="tx1"/>
                  </a:solidFill>
                </a:rPr>
                <a:t>iežākas </a:t>
              </a:r>
              <a:r>
                <a:rPr lang="lv-LV" b="1" dirty="0">
                  <a:solidFill>
                    <a:schemeClr val="tx1"/>
                  </a:solidFill>
                </a:rPr>
                <a:t>ir kļuvušas ekstremāli karstas dienas un naktis, kā arī dienas ar stipriem </a:t>
              </a:r>
              <a:r>
                <a:rPr lang="lv-LV" b="1" dirty="0" smtClean="0">
                  <a:solidFill>
                    <a:schemeClr val="tx1"/>
                  </a:solidFill>
                </a:rPr>
                <a:t>nokrišņiem</a:t>
              </a:r>
              <a:endParaRPr lang="lv-LV" b="1" dirty="0">
                <a:solidFill>
                  <a:schemeClr val="tx1"/>
                </a:solidFill>
              </a:endParaRPr>
            </a:p>
          </p:txBody>
        </p:sp>
        <p:sp>
          <p:nvSpPr>
            <p:cNvPr id="7" name="Rounded Rectangle 6"/>
            <p:cNvSpPr/>
            <p:nvPr/>
          </p:nvSpPr>
          <p:spPr>
            <a:xfrm>
              <a:off x="6928330" y="4193695"/>
              <a:ext cx="4244103" cy="9269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t>
              </a:r>
              <a:r>
                <a:rPr lang="lv-LV" b="1" dirty="0" smtClean="0">
                  <a:solidFill>
                    <a:schemeClr val="tx1"/>
                  </a:solidFill>
                </a:rPr>
                <a:t>avukārt </a:t>
              </a:r>
              <a:r>
                <a:rPr lang="lv-LV" b="1" dirty="0">
                  <a:solidFill>
                    <a:schemeClr val="tx1"/>
                  </a:solidFill>
                </a:rPr>
                <a:t>ekstremāli aukstas dienas tiek novērotas aizvien retāk</a:t>
              </a:r>
            </a:p>
          </p:txBody>
        </p:sp>
      </p:grpSp>
    </p:spTree>
    <p:extLst>
      <p:ext uri="{BB962C8B-B14F-4D97-AF65-F5344CB8AC3E}">
        <p14:creationId xmlns:p14="http://schemas.microsoft.com/office/powerpoint/2010/main" val="19300418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424" y="1554481"/>
            <a:ext cx="8507149" cy="502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606779" y="396295"/>
            <a:ext cx="4978441"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Sala dienu izmaiņas Eiropā </a:t>
            </a:r>
            <a:endParaRPr lang="lv-LV" sz="2400" dirty="0" smtClean="0"/>
          </a:p>
          <a:p>
            <a:pPr algn="ctr"/>
            <a:r>
              <a:rPr lang="lv-LV" sz="2400" dirty="0" smtClean="0"/>
              <a:t>(</a:t>
            </a:r>
            <a:r>
              <a:rPr lang="pt-BR" sz="2400" dirty="0" smtClean="0"/>
              <a:t>1951.</a:t>
            </a:r>
            <a:r>
              <a:rPr lang="lv-LV" sz="2400" dirty="0" smtClean="0"/>
              <a:t>-</a:t>
            </a:r>
            <a:r>
              <a:rPr lang="pt-BR" sz="2400" dirty="0" smtClean="0"/>
              <a:t>2014.g</a:t>
            </a:r>
            <a:r>
              <a:rPr lang="lv-LV" sz="2400" dirty="0" smtClean="0"/>
              <a:t>.)</a:t>
            </a:r>
            <a:endParaRPr lang="pt-BR" sz="2400" dirty="0"/>
          </a:p>
        </p:txBody>
      </p:sp>
    </p:spTree>
    <p:extLst>
      <p:ext uri="{BB962C8B-B14F-4D97-AF65-F5344CB8AC3E}">
        <p14:creationId xmlns:p14="http://schemas.microsoft.com/office/powerpoint/2010/main" val="20682149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97"/>
          <a:stretch/>
        </p:blipFill>
        <p:spPr bwMode="auto">
          <a:xfrm>
            <a:off x="4350222" y="1611630"/>
            <a:ext cx="7846259" cy="478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820893" y="314363"/>
            <a:ext cx="4578525"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Vasaras dienu izmaiņas Eiropā (</a:t>
            </a:r>
            <a:r>
              <a:rPr lang="pt-BR" sz="2400" dirty="0" smtClean="0"/>
              <a:t>1951.</a:t>
            </a:r>
            <a:r>
              <a:rPr lang="lv-LV" sz="2400" dirty="0" smtClean="0"/>
              <a:t>-</a:t>
            </a:r>
            <a:r>
              <a:rPr lang="pt-BR" sz="2400" dirty="0" smtClean="0"/>
              <a:t>2014.g</a:t>
            </a:r>
            <a:r>
              <a:rPr lang="lv-LV" sz="2400" dirty="0" smtClean="0"/>
              <a:t>.)</a:t>
            </a:r>
            <a:endParaRPr lang="pt-BR" sz="2400" dirty="0"/>
          </a:p>
        </p:txBody>
      </p:sp>
      <p:grpSp>
        <p:nvGrpSpPr>
          <p:cNvPr id="3" name="Group 2"/>
          <p:cNvGrpSpPr/>
          <p:nvPr/>
        </p:nvGrpSpPr>
        <p:grpSpPr>
          <a:xfrm>
            <a:off x="208261" y="2706556"/>
            <a:ext cx="5143668" cy="2766395"/>
            <a:chOff x="167920" y="2061100"/>
            <a:chExt cx="5143668" cy="2766395"/>
          </a:xfrm>
        </p:grpSpPr>
        <p:sp>
          <p:nvSpPr>
            <p:cNvPr id="6" name="Title 1"/>
            <p:cNvSpPr txBox="1">
              <a:spLocks/>
            </p:cNvSpPr>
            <p:nvPr/>
          </p:nvSpPr>
          <p:spPr>
            <a:xfrm>
              <a:off x="588224" y="2061100"/>
              <a:ext cx="4303059" cy="17002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Lielākajā </a:t>
              </a:r>
              <a:r>
                <a:rPr lang="lv-LV" sz="2400" dirty="0"/>
                <a:t>daļā Eiropas vasaras dienas ir palielinājušās </a:t>
              </a:r>
              <a:r>
                <a:rPr lang="lv-LV" sz="2400" b="1" dirty="0"/>
                <a:t>vidēji par 4 dienām </a:t>
              </a:r>
              <a:r>
                <a:rPr lang="lv-LV" sz="2400" b="1" dirty="0" smtClean="0"/>
                <a:t>dekādē</a:t>
              </a:r>
              <a:endParaRPr lang="lv-LV" sz="2400" b="1" dirty="0"/>
            </a:p>
          </p:txBody>
        </p:sp>
        <p:sp>
          <p:nvSpPr>
            <p:cNvPr id="7" name="Rounded Rectangle 6"/>
            <p:cNvSpPr/>
            <p:nvPr/>
          </p:nvSpPr>
          <p:spPr>
            <a:xfrm>
              <a:off x="167920" y="3441700"/>
              <a:ext cx="5143668" cy="13857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Lielāks vasaras dienu pieaugums dienvidu rajonos, </a:t>
              </a:r>
              <a:r>
                <a:rPr lang="lv-LV" b="1" dirty="0">
                  <a:solidFill>
                    <a:schemeClr val="tx1"/>
                  </a:solidFill>
                </a:rPr>
                <a:t>kur vasaras dienas palielinājušās aptuveni par </a:t>
              </a:r>
              <a:endParaRPr lang="lv-LV" b="1" dirty="0" smtClean="0">
                <a:solidFill>
                  <a:schemeClr val="tx1"/>
                </a:solidFill>
              </a:endParaRPr>
            </a:p>
            <a:p>
              <a:pPr algn="ctr"/>
              <a:r>
                <a:rPr lang="lv-LV" b="1" dirty="0" smtClean="0">
                  <a:solidFill>
                    <a:schemeClr val="tx1"/>
                  </a:solidFill>
                </a:rPr>
                <a:t>4-6 dienām dekādē, </a:t>
              </a:r>
              <a:r>
                <a:rPr lang="lv-LV" b="1" dirty="0">
                  <a:solidFill>
                    <a:schemeClr val="tx1"/>
                  </a:solidFill>
                </a:rPr>
                <a:t>bet Eiropas centrālajos rajonos </a:t>
              </a:r>
              <a:r>
                <a:rPr lang="lv-LV" b="1" dirty="0" smtClean="0">
                  <a:solidFill>
                    <a:schemeClr val="tx1"/>
                  </a:solidFill>
                </a:rPr>
                <a:t>– par 2-4 </a:t>
              </a:r>
              <a:r>
                <a:rPr lang="lv-LV" b="1" dirty="0">
                  <a:solidFill>
                    <a:schemeClr val="tx1"/>
                  </a:solidFill>
                </a:rPr>
                <a:t>dienām desmit gados </a:t>
              </a:r>
            </a:p>
          </p:txBody>
        </p:sp>
      </p:grpSp>
    </p:spTree>
    <p:extLst>
      <p:ext uri="{BB962C8B-B14F-4D97-AF65-F5344CB8AC3E}">
        <p14:creationId xmlns:p14="http://schemas.microsoft.com/office/powerpoint/2010/main" val="30642797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3100" y="0"/>
            <a:ext cx="5925058" cy="6858000"/>
            <a:chOff x="594360" y="0"/>
            <a:chExt cx="5925058" cy="6858000"/>
          </a:xfrm>
        </p:grpSpPr>
        <p:pic>
          <p:nvPicPr>
            <p:cNvPr id="2050" name="Picture 2" descr="C:\Users\user\Desktop\Att-4-prez\17213702698_1f71b44c83_o Maris Pehlaks_Aluksnes ez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 y="0"/>
              <a:ext cx="5925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346728" y="6627168"/>
              <a:ext cx="3172690" cy="230832"/>
            </a:xfrm>
            <a:prstGeom prst="rect">
              <a:avLst/>
            </a:prstGeom>
          </p:spPr>
          <p:txBody>
            <a:bodyPr wrap="square">
              <a:spAutoFit/>
            </a:bodyPr>
            <a:lstStyle/>
            <a:p>
              <a:pPr algn="r"/>
              <a:r>
                <a:rPr lang="lv-LV" sz="900" dirty="0" smtClean="0">
                  <a:solidFill>
                    <a:schemeClr val="bg1"/>
                  </a:solidFill>
                </a:rPr>
                <a:t>Alūksnes ezers (</a:t>
              </a:r>
              <a:r>
                <a:rPr lang="lv-LV" sz="900" dirty="0" err="1" smtClean="0">
                  <a:solidFill>
                    <a:schemeClr val="bg1"/>
                  </a:solidFill>
                </a:rPr>
                <a:t>Flickr</a:t>
              </a:r>
              <a:r>
                <a:rPr lang="lv-LV" sz="900" dirty="0" smtClean="0">
                  <a:solidFill>
                    <a:schemeClr val="bg1"/>
                  </a:solidFill>
                </a:rPr>
                <a:t>: Māris </a:t>
              </a:r>
              <a:r>
                <a:rPr lang="lv-LV" sz="900" dirty="0" err="1" smtClean="0">
                  <a:solidFill>
                    <a:schemeClr val="bg1"/>
                  </a:solidFill>
                </a:rPr>
                <a:t>Pehlaks</a:t>
              </a:r>
              <a:r>
                <a:rPr lang="lv-LV" sz="900" dirty="0" smtClean="0">
                  <a:solidFill>
                    <a:schemeClr val="bg1"/>
                  </a:solidFill>
                </a:rPr>
                <a:t>)</a:t>
              </a:r>
              <a:endParaRPr lang="lv-LV" sz="900" dirty="0">
                <a:solidFill>
                  <a:schemeClr val="bg1"/>
                </a:solidFill>
              </a:endParaRPr>
            </a:p>
          </p:txBody>
        </p:sp>
      </p:grpSp>
      <p:sp>
        <p:nvSpPr>
          <p:cNvPr id="8" name="Title 1"/>
          <p:cNvSpPr txBox="1">
            <a:spLocks/>
          </p:cNvSpPr>
          <p:nvPr/>
        </p:nvSpPr>
        <p:spPr>
          <a:xfrm>
            <a:off x="888274" y="319081"/>
            <a:ext cx="4775577" cy="20677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Saules spīdēšanas ilgums un Saules radiācija</a:t>
            </a:r>
          </a:p>
        </p:txBody>
      </p:sp>
      <p:grpSp>
        <p:nvGrpSpPr>
          <p:cNvPr id="3" name="Group 2"/>
          <p:cNvGrpSpPr/>
          <p:nvPr/>
        </p:nvGrpSpPr>
        <p:grpSpPr>
          <a:xfrm>
            <a:off x="6596741" y="877992"/>
            <a:ext cx="5262682" cy="5139554"/>
            <a:chOff x="6818812" y="473039"/>
            <a:chExt cx="5262682" cy="5139554"/>
          </a:xfrm>
        </p:grpSpPr>
        <p:sp>
          <p:nvSpPr>
            <p:cNvPr id="6" name="Title 1"/>
            <p:cNvSpPr txBox="1">
              <a:spLocks/>
            </p:cNvSpPr>
            <p:nvPr/>
          </p:nvSpPr>
          <p:spPr>
            <a:xfrm>
              <a:off x="6818812" y="473039"/>
              <a:ext cx="5262682" cy="16415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Latvijas teritorijā dienas garums, un līdz ar to Saules spīdēšanas ilgums, ir mainīgs gada </a:t>
              </a:r>
              <a:r>
                <a:rPr lang="lv-LV" sz="2400" dirty="0" smtClean="0"/>
                <a:t>laikā</a:t>
              </a:r>
              <a:endParaRPr lang="lv-LV" sz="2400" dirty="0"/>
            </a:p>
          </p:txBody>
        </p:sp>
        <p:sp>
          <p:nvSpPr>
            <p:cNvPr id="7" name="Rounded Rectangle 6"/>
            <p:cNvSpPr/>
            <p:nvPr/>
          </p:nvSpPr>
          <p:spPr>
            <a:xfrm>
              <a:off x="7328101" y="1851904"/>
              <a:ext cx="4244103" cy="10513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Garākā diena ir </a:t>
              </a:r>
              <a:r>
                <a:rPr lang="lv-LV" b="1" dirty="0" smtClean="0">
                  <a:solidFill>
                    <a:schemeClr val="tx1"/>
                  </a:solidFill>
                </a:rPr>
                <a:t>22.jūnijā </a:t>
              </a:r>
              <a:r>
                <a:rPr lang="lv-LV" b="1" dirty="0">
                  <a:solidFill>
                    <a:schemeClr val="tx1"/>
                  </a:solidFill>
                </a:rPr>
                <a:t>(dienas garums 17-18 stundas), un īsākā diena ir </a:t>
              </a:r>
              <a:r>
                <a:rPr lang="lv-LV" b="1" dirty="0" smtClean="0">
                  <a:solidFill>
                    <a:schemeClr val="tx1"/>
                  </a:solidFill>
                </a:rPr>
                <a:t>22.decembrī </a:t>
              </a:r>
              <a:r>
                <a:rPr lang="lv-LV" b="1" dirty="0">
                  <a:solidFill>
                    <a:schemeClr val="tx1"/>
                  </a:solidFill>
                </a:rPr>
                <a:t>(dienas garums 6-7 stundas</a:t>
              </a:r>
              <a:r>
                <a:rPr lang="lv-LV" b="1" dirty="0" smtClean="0">
                  <a:solidFill>
                    <a:schemeClr val="tx1"/>
                  </a:solidFill>
                </a:rPr>
                <a:t>)</a:t>
              </a:r>
              <a:endParaRPr lang="lv-LV" b="1" dirty="0">
                <a:solidFill>
                  <a:schemeClr val="tx1"/>
                </a:solidFill>
              </a:endParaRPr>
            </a:p>
          </p:txBody>
        </p:sp>
        <p:sp>
          <p:nvSpPr>
            <p:cNvPr id="9" name="Rounded Rectangle 8"/>
            <p:cNvSpPr/>
            <p:nvPr/>
          </p:nvSpPr>
          <p:spPr>
            <a:xfrm>
              <a:off x="7328100" y="3088440"/>
              <a:ext cx="4244103" cy="10704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vidēji Saule spīd 1790 stundas gadā </a:t>
              </a:r>
              <a:r>
                <a:rPr lang="lv-LV" b="1" dirty="0" smtClean="0">
                  <a:solidFill>
                    <a:schemeClr val="tx1"/>
                  </a:solidFill>
                </a:rPr>
                <a:t>– variējot </a:t>
              </a:r>
              <a:r>
                <a:rPr lang="lv-LV" b="1" dirty="0">
                  <a:solidFill>
                    <a:schemeClr val="tx1"/>
                  </a:solidFill>
                </a:rPr>
                <a:t>Latvijas teritorijā no </a:t>
              </a:r>
              <a:endParaRPr lang="lv-LV" b="1" dirty="0" smtClean="0">
                <a:solidFill>
                  <a:schemeClr val="tx1"/>
                </a:solidFill>
              </a:endParaRPr>
            </a:p>
            <a:p>
              <a:pPr algn="ctr"/>
              <a:r>
                <a:rPr lang="lv-LV" b="1" dirty="0" smtClean="0">
                  <a:solidFill>
                    <a:schemeClr val="tx1"/>
                  </a:solidFill>
                </a:rPr>
                <a:t>1600 </a:t>
              </a:r>
              <a:r>
                <a:rPr lang="lv-LV" b="1" dirty="0">
                  <a:solidFill>
                    <a:schemeClr val="tx1"/>
                  </a:solidFill>
                </a:rPr>
                <a:t>līdz 1970 stundām </a:t>
              </a:r>
            </a:p>
          </p:txBody>
        </p:sp>
        <p:sp>
          <p:nvSpPr>
            <p:cNvPr id="10" name="Rounded Rectangle 9"/>
            <p:cNvSpPr/>
            <p:nvPr/>
          </p:nvSpPr>
          <p:spPr>
            <a:xfrm>
              <a:off x="7328100" y="4344026"/>
              <a:ext cx="4244103" cy="12685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Vislielākais Saules spīdēšanas ilgums gadā novērojams Baltijas jūras piekrastē (Kolka, Ventspils, Liepāja</a:t>
              </a:r>
              <a:r>
                <a:rPr lang="lv-LV" b="1" dirty="0" smtClean="0">
                  <a:solidFill>
                    <a:schemeClr val="tx1"/>
                  </a:solidFill>
                </a:rPr>
                <a:t>) ir </a:t>
              </a:r>
            </a:p>
            <a:p>
              <a:pPr algn="ctr"/>
              <a:r>
                <a:rPr lang="lv-LV" b="1" dirty="0" smtClean="0">
                  <a:solidFill>
                    <a:schemeClr val="tx1"/>
                  </a:solidFill>
                </a:rPr>
                <a:t>1840-1940 </a:t>
              </a:r>
              <a:r>
                <a:rPr lang="lv-LV" b="1" dirty="0">
                  <a:solidFill>
                    <a:schemeClr val="tx1"/>
                  </a:solidFill>
                </a:rPr>
                <a:t>stundu gadā</a:t>
              </a:r>
            </a:p>
          </p:txBody>
        </p:sp>
      </p:grpSp>
    </p:spTree>
    <p:extLst>
      <p:ext uri="{BB962C8B-B14F-4D97-AF65-F5344CB8AC3E}">
        <p14:creationId xmlns:p14="http://schemas.microsoft.com/office/powerpoint/2010/main" val="15347038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33"/>
          <a:stretch/>
        </p:blipFill>
        <p:spPr bwMode="auto">
          <a:xfrm>
            <a:off x="4348979" y="1632857"/>
            <a:ext cx="7843023" cy="476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113384" y="249348"/>
            <a:ext cx="5991357"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Ikgadējais dienu skaits ar stipriem nokrišņiem Eiropā (</a:t>
            </a:r>
            <a:r>
              <a:rPr lang="pt-BR" sz="2400" dirty="0" smtClean="0"/>
              <a:t>1951.</a:t>
            </a:r>
            <a:r>
              <a:rPr lang="lv-LV" sz="2400" dirty="0" smtClean="0"/>
              <a:t>-</a:t>
            </a:r>
            <a:r>
              <a:rPr lang="pt-BR" sz="2400" dirty="0" smtClean="0"/>
              <a:t>2014.g</a:t>
            </a:r>
            <a:r>
              <a:rPr lang="lv-LV" sz="2400" dirty="0" smtClean="0"/>
              <a:t>.)</a:t>
            </a:r>
            <a:endParaRPr lang="pt-BR" sz="2400" dirty="0"/>
          </a:p>
        </p:txBody>
      </p:sp>
      <p:grpSp>
        <p:nvGrpSpPr>
          <p:cNvPr id="6" name="Group 5"/>
          <p:cNvGrpSpPr/>
          <p:nvPr/>
        </p:nvGrpSpPr>
        <p:grpSpPr>
          <a:xfrm>
            <a:off x="182879" y="2902502"/>
            <a:ext cx="5313887" cy="2479400"/>
            <a:chOff x="207853" y="1839031"/>
            <a:chExt cx="5313887" cy="2479400"/>
          </a:xfrm>
        </p:grpSpPr>
        <p:sp>
          <p:nvSpPr>
            <p:cNvPr id="7" name="Title 1"/>
            <p:cNvSpPr txBox="1">
              <a:spLocks/>
            </p:cNvSpPr>
            <p:nvPr/>
          </p:nvSpPr>
          <p:spPr>
            <a:xfrm>
              <a:off x="588224" y="1839031"/>
              <a:ext cx="4723364" cy="14082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Raksturīgi, ka Z-Eiropā dienu skaits ar stipriem nokrišņiem kopumā ir palielinājies no </a:t>
              </a:r>
              <a:r>
                <a:rPr lang="lv-LV" sz="2400" b="1" dirty="0"/>
                <a:t>1-3 dienām dekādē</a:t>
              </a:r>
            </a:p>
          </p:txBody>
        </p:sp>
        <p:sp>
          <p:nvSpPr>
            <p:cNvPr id="8" name="Rounded Rectangle 7"/>
            <p:cNvSpPr/>
            <p:nvPr/>
          </p:nvSpPr>
          <p:spPr>
            <a:xfrm>
              <a:off x="207853" y="3095189"/>
              <a:ext cx="5313887" cy="12232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visbūtiskākā stipro nokrišņu dienu skaita samazināšanās novērota Eiropas </a:t>
              </a:r>
              <a:r>
                <a:rPr lang="lv-LV" b="1" dirty="0" smtClean="0">
                  <a:solidFill>
                    <a:schemeClr val="tx1"/>
                  </a:solidFill>
                </a:rPr>
                <a:t>dienviddaļā – </a:t>
              </a:r>
            </a:p>
            <a:p>
              <a:pPr algn="ctr"/>
              <a:r>
                <a:rPr lang="lv-LV" b="1" dirty="0" smtClean="0">
                  <a:solidFill>
                    <a:schemeClr val="tx1"/>
                  </a:solidFill>
                </a:rPr>
                <a:t>no 1 līdz 3 </a:t>
              </a:r>
              <a:r>
                <a:rPr lang="lv-LV" b="1" dirty="0">
                  <a:solidFill>
                    <a:schemeClr val="tx1"/>
                  </a:solidFill>
                </a:rPr>
                <a:t>un vairāk dienām dekādē</a:t>
              </a:r>
            </a:p>
          </p:txBody>
        </p:sp>
      </p:grpSp>
    </p:spTree>
    <p:extLst>
      <p:ext uri="{BB962C8B-B14F-4D97-AF65-F5344CB8AC3E}">
        <p14:creationId xmlns:p14="http://schemas.microsoft.com/office/powerpoint/2010/main" val="17574228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08037"/>
            <a:ext cx="9363075" cy="5267325"/>
            <a:chOff x="0" y="808037"/>
            <a:chExt cx="9363075" cy="5267325"/>
          </a:xfrm>
        </p:grpSpPr>
        <p:pic>
          <p:nvPicPr>
            <p:cNvPr id="19459" name="Picture 3" descr="C:\Users\user\Desktop\Att-4-prez\7662919154_02185860ab_o J_Aml_Jurma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08037"/>
              <a:ext cx="9363075" cy="5267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844530"/>
              <a:ext cx="3172690" cy="230832"/>
            </a:xfrm>
            <a:prstGeom prst="rect">
              <a:avLst/>
            </a:prstGeom>
          </p:spPr>
          <p:txBody>
            <a:bodyPr wrap="square">
              <a:spAutoFit/>
            </a:bodyPr>
            <a:lstStyle/>
            <a:p>
              <a:r>
                <a:rPr lang="lv-LV" sz="900" dirty="0" smtClean="0">
                  <a:solidFill>
                    <a:schemeClr val="bg1"/>
                  </a:solidFill>
                </a:rPr>
                <a:t>Jūrmala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J_Aml</a:t>
              </a:r>
              <a:r>
                <a:rPr lang="lv-LV" sz="900" dirty="0" smtClean="0">
                  <a:solidFill>
                    <a:schemeClr val="bg1"/>
                  </a:solidFill>
                </a:rPr>
                <a:t>) </a:t>
              </a:r>
              <a:endParaRPr lang="lv-LV" sz="900" dirty="0">
                <a:solidFill>
                  <a:schemeClr val="bg1"/>
                </a:solidFill>
              </a:endParaRPr>
            </a:p>
          </p:txBody>
        </p:sp>
      </p:grpSp>
      <p:grpSp>
        <p:nvGrpSpPr>
          <p:cNvPr id="6" name="Group 5"/>
          <p:cNvGrpSpPr/>
          <p:nvPr/>
        </p:nvGrpSpPr>
        <p:grpSpPr>
          <a:xfrm>
            <a:off x="4979398" y="624537"/>
            <a:ext cx="6989852" cy="5660513"/>
            <a:chOff x="4927146" y="807419"/>
            <a:chExt cx="6989852" cy="5660513"/>
          </a:xfrm>
        </p:grpSpPr>
        <p:sp>
          <p:nvSpPr>
            <p:cNvPr id="3" name="Title 1"/>
            <p:cNvSpPr txBox="1">
              <a:spLocks/>
            </p:cNvSpPr>
            <p:nvPr/>
          </p:nvSpPr>
          <p:spPr>
            <a:xfrm>
              <a:off x="4927146" y="807419"/>
              <a:ext cx="6989852" cy="18306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Novērojumu datu analīze Latvijā liecina, ka līdz ar vidējo gaisa temperatūru paaugstināšanos, mainās arī ekstremālās gaisa </a:t>
              </a:r>
              <a:r>
                <a:rPr lang="lv-LV" sz="2400" dirty="0" smtClean="0"/>
                <a:t>temperatūras – </a:t>
              </a:r>
              <a:r>
                <a:rPr lang="lv-LV" sz="2400" b="1" dirty="0" smtClean="0"/>
                <a:t>lielākajā </a:t>
              </a:r>
              <a:r>
                <a:rPr lang="lv-LV" sz="2400" b="1" dirty="0"/>
                <a:t>daļā teritorijas ir samazinājies sala dienu skaits </a:t>
              </a:r>
            </a:p>
          </p:txBody>
        </p:sp>
        <p:sp>
          <p:nvSpPr>
            <p:cNvPr id="4" name="Rounded Rectangle 3"/>
            <p:cNvSpPr/>
            <p:nvPr/>
          </p:nvSpPr>
          <p:spPr>
            <a:xfrm>
              <a:off x="5397536" y="2449692"/>
              <a:ext cx="6049072" cy="8552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Baltijas jūras piekrastes teritorijās kļuvuši </a:t>
              </a:r>
              <a:r>
                <a:rPr lang="lv-LV" b="1" dirty="0" smtClean="0">
                  <a:solidFill>
                    <a:schemeClr val="tx1"/>
                  </a:solidFill>
                </a:rPr>
                <a:t>ievērojami</a:t>
              </a:r>
            </a:p>
            <a:p>
              <a:pPr algn="ctr"/>
              <a:r>
                <a:rPr lang="lv-LV" b="1" dirty="0" smtClean="0">
                  <a:solidFill>
                    <a:schemeClr val="tx1"/>
                  </a:solidFill>
                </a:rPr>
                <a:t> </a:t>
              </a:r>
              <a:r>
                <a:rPr lang="lv-LV" b="1" dirty="0">
                  <a:solidFill>
                    <a:schemeClr val="tx1"/>
                  </a:solidFill>
                </a:rPr>
                <a:t>īsāki sala periodi</a:t>
              </a:r>
            </a:p>
          </p:txBody>
        </p:sp>
        <p:sp>
          <p:nvSpPr>
            <p:cNvPr id="5" name="Rounded Rectangle 4"/>
            <p:cNvSpPr/>
            <p:nvPr/>
          </p:nvSpPr>
          <p:spPr>
            <a:xfrm>
              <a:off x="5397536" y="3523706"/>
              <a:ext cx="6049072" cy="17141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Vairākas ekstremālo lielumu izmaiņu izteiktas </a:t>
              </a:r>
              <a:r>
                <a:rPr lang="lv-LV" b="1" dirty="0" smtClean="0">
                  <a:solidFill>
                    <a:schemeClr val="tx1"/>
                  </a:solidFill>
                </a:rPr>
                <a:t>tendences </a:t>
              </a:r>
              <a:r>
                <a:rPr lang="lv-LV" b="1" dirty="0">
                  <a:solidFill>
                    <a:schemeClr val="tx1"/>
                  </a:solidFill>
                </a:rPr>
                <a:t>konstatētas Rīgas pilsētā, īpaši tas attiecas uz vasaras dienu </a:t>
              </a:r>
              <a:r>
                <a:rPr lang="lv-LV" b="1" dirty="0" smtClean="0">
                  <a:solidFill>
                    <a:schemeClr val="tx1"/>
                  </a:solidFill>
                </a:rPr>
                <a:t>(dienas</a:t>
              </a:r>
              <a:r>
                <a:rPr lang="lv-LV" b="1" dirty="0">
                  <a:solidFill>
                    <a:schemeClr val="tx1"/>
                  </a:solidFill>
                </a:rPr>
                <a:t>, kad diennakts maksimālā gaisa temperatūra ir </a:t>
              </a:r>
              <a:r>
                <a:rPr lang="lv-LV" b="1" dirty="0" smtClean="0">
                  <a:solidFill>
                    <a:schemeClr val="tx1"/>
                  </a:solidFill>
                </a:rPr>
                <a:t>&gt;25ºC) </a:t>
              </a:r>
              <a:r>
                <a:rPr lang="lv-LV" b="1" dirty="0">
                  <a:solidFill>
                    <a:schemeClr val="tx1"/>
                  </a:solidFill>
                </a:rPr>
                <a:t>un tropisko nakšu </a:t>
              </a:r>
              <a:r>
                <a:rPr lang="lv-LV" b="1" dirty="0" smtClean="0">
                  <a:solidFill>
                    <a:schemeClr val="tx1"/>
                  </a:solidFill>
                </a:rPr>
                <a:t>(dienas</a:t>
              </a:r>
              <a:r>
                <a:rPr lang="lv-LV" b="1" dirty="0">
                  <a:solidFill>
                    <a:schemeClr val="tx1"/>
                  </a:solidFill>
                </a:rPr>
                <a:t>, kurās diennakts </a:t>
              </a:r>
              <a:r>
                <a:rPr lang="lv-LV" b="1" dirty="0" smtClean="0">
                  <a:solidFill>
                    <a:schemeClr val="tx1"/>
                  </a:solidFill>
                </a:rPr>
                <a:t>minimālā </a:t>
              </a:r>
              <a:r>
                <a:rPr lang="lv-LV" b="1" dirty="0">
                  <a:solidFill>
                    <a:schemeClr val="tx1"/>
                  </a:solidFill>
                </a:rPr>
                <a:t>gaisa temperatūra ir </a:t>
              </a:r>
              <a:r>
                <a:rPr lang="lv-LV" b="1" dirty="0" smtClean="0">
                  <a:solidFill>
                    <a:schemeClr val="tx1"/>
                  </a:solidFill>
                </a:rPr>
                <a:t>&gt;20 </a:t>
              </a:r>
              <a:r>
                <a:rPr lang="lv-LV" b="1" dirty="0">
                  <a:solidFill>
                    <a:schemeClr val="tx1"/>
                  </a:solidFill>
                </a:rPr>
                <a:t>ºC) </a:t>
              </a:r>
              <a:r>
                <a:rPr lang="lv-LV" b="1" dirty="0" smtClean="0">
                  <a:solidFill>
                    <a:schemeClr val="tx1"/>
                  </a:solidFill>
                </a:rPr>
                <a:t>pieaugumu</a:t>
              </a:r>
              <a:endParaRPr lang="lv-LV" b="1" dirty="0">
                <a:solidFill>
                  <a:schemeClr val="tx1"/>
                </a:solidFill>
              </a:endParaRPr>
            </a:p>
          </p:txBody>
        </p:sp>
        <p:sp>
          <p:nvSpPr>
            <p:cNvPr id="9" name="Rounded Rectangle 8"/>
            <p:cNvSpPr/>
            <p:nvPr/>
          </p:nvSpPr>
          <p:spPr>
            <a:xfrm>
              <a:off x="5397536" y="5451959"/>
              <a:ext cx="6049072" cy="10159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Iespējams</a:t>
              </a:r>
              <a:r>
                <a:rPr lang="lv-LV" b="1" dirty="0">
                  <a:solidFill>
                    <a:schemeClr val="tx1"/>
                  </a:solidFill>
                </a:rPr>
                <a:t>, ka tas ir saistīts ar pilsētas siltuma salas intensitātes palielināšanos un specifisko </a:t>
              </a:r>
              <a:endParaRPr lang="lv-LV" b="1" dirty="0" smtClean="0">
                <a:solidFill>
                  <a:schemeClr val="tx1"/>
                </a:solidFill>
              </a:endParaRPr>
            </a:p>
            <a:p>
              <a:pPr algn="ctr"/>
              <a:r>
                <a:rPr lang="lv-LV" b="1" dirty="0" smtClean="0">
                  <a:solidFill>
                    <a:schemeClr val="tx1"/>
                  </a:solidFill>
                </a:rPr>
                <a:t>pilsētas klimata </a:t>
              </a:r>
              <a:r>
                <a:rPr lang="lv-LV" b="1" dirty="0">
                  <a:solidFill>
                    <a:schemeClr val="tx1"/>
                  </a:solidFill>
                </a:rPr>
                <a:t>efektu</a:t>
              </a:r>
            </a:p>
          </p:txBody>
        </p:sp>
      </p:grpSp>
    </p:spTree>
    <p:extLst>
      <p:ext uri="{BB962C8B-B14F-4D97-AF65-F5344CB8AC3E}">
        <p14:creationId xmlns:p14="http://schemas.microsoft.com/office/powerpoint/2010/main" val="9196125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586056"/>
            <a:ext cx="7620000" cy="5715000"/>
            <a:chOff x="-596900" y="360363"/>
            <a:chExt cx="7620000" cy="5715000"/>
          </a:xfrm>
        </p:grpSpPr>
        <p:pic>
          <p:nvPicPr>
            <p:cNvPr id="20482" name="Picture 2" descr="C:\Users\user\Desktop\Att-4-prez\8266894164_e7991e68b0_o Pablo Andres Rivero_Riga ziema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00" y="360363"/>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50410" y="5844530"/>
              <a:ext cx="3172690" cy="230832"/>
            </a:xfrm>
            <a:prstGeom prst="rect">
              <a:avLst/>
            </a:prstGeom>
          </p:spPr>
          <p:txBody>
            <a:bodyPr wrap="square">
              <a:spAutoFit/>
            </a:bodyPr>
            <a:lstStyle/>
            <a:p>
              <a:pPr algn="r"/>
              <a:r>
                <a:rPr lang="lv-LV" sz="900" dirty="0" smtClean="0">
                  <a:solidFill>
                    <a:schemeClr val="bg1"/>
                  </a:solidFill>
                </a:rPr>
                <a:t>Rīga ziemā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Pablo</a:t>
              </a:r>
              <a:r>
                <a:rPr lang="lv-LV" sz="900" dirty="0" smtClean="0">
                  <a:solidFill>
                    <a:schemeClr val="bg1"/>
                  </a:solidFill>
                </a:rPr>
                <a:t> </a:t>
              </a:r>
              <a:r>
                <a:rPr lang="lv-LV" sz="900" dirty="0" err="1">
                  <a:solidFill>
                    <a:schemeClr val="bg1"/>
                  </a:solidFill>
                </a:rPr>
                <a:t>Andres</a:t>
              </a:r>
              <a:r>
                <a:rPr lang="lv-LV" sz="900" dirty="0">
                  <a:solidFill>
                    <a:schemeClr val="bg1"/>
                  </a:solidFill>
                </a:rPr>
                <a:t> </a:t>
              </a:r>
              <a:r>
                <a:rPr lang="lv-LV" sz="900" dirty="0" err="1" smtClean="0">
                  <a:solidFill>
                    <a:schemeClr val="bg1"/>
                  </a:solidFill>
                </a:rPr>
                <a:t>Rivero</a:t>
              </a:r>
              <a:r>
                <a:rPr lang="lv-LV" sz="900" dirty="0" smtClean="0">
                  <a:solidFill>
                    <a:schemeClr val="bg1"/>
                  </a:solidFill>
                </a:rPr>
                <a:t>)</a:t>
              </a:r>
            </a:p>
          </p:txBody>
        </p:sp>
      </p:grpSp>
      <p:grpSp>
        <p:nvGrpSpPr>
          <p:cNvPr id="6" name="Group 5"/>
          <p:cNvGrpSpPr/>
          <p:nvPr/>
        </p:nvGrpSpPr>
        <p:grpSpPr>
          <a:xfrm>
            <a:off x="222069" y="777245"/>
            <a:ext cx="6949440" cy="5316982"/>
            <a:chOff x="209005" y="777246"/>
            <a:chExt cx="6949440" cy="5316982"/>
          </a:xfrm>
        </p:grpSpPr>
        <p:sp>
          <p:nvSpPr>
            <p:cNvPr id="3" name="Title 1"/>
            <p:cNvSpPr txBox="1">
              <a:spLocks/>
            </p:cNvSpPr>
            <p:nvPr/>
          </p:nvSpPr>
          <p:spPr>
            <a:xfrm>
              <a:off x="209005" y="777246"/>
              <a:ext cx="6949440" cy="14556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Laika periodā </a:t>
              </a:r>
              <a:r>
                <a:rPr lang="lv-LV" sz="2400" dirty="0" smtClean="0"/>
                <a:t>1923</a:t>
              </a:r>
              <a:r>
                <a:rPr lang="lv-LV" sz="2400" dirty="0"/>
                <a:t>.-</a:t>
              </a:r>
              <a:r>
                <a:rPr lang="lv-LV" sz="2400" dirty="0" smtClean="0"/>
                <a:t>2012.g. </a:t>
              </a:r>
              <a:r>
                <a:rPr lang="lv-LV" sz="2400" dirty="0"/>
                <a:t>Latvijā novērotas arī </a:t>
              </a:r>
              <a:r>
                <a:rPr lang="lv-LV" sz="2400" b="1" dirty="0"/>
                <a:t>ievērojamas temperatūras </a:t>
              </a:r>
              <a:r>
                <a:rPr lang="lv-LV" sz="2400" b="1" dirty="0" smtClean="0"/>
                <a:t>un nokrišņu </a:t>
              </a:r>
              <a:r>
                <a:rPr lang="lv-LV" sz="2400" b="1" dirty="0"/>
                <a:t>ziņā </a:t>
              </a:r>
              <a:endParaRPr lang="lv-LV" sz="2400" b="1" dirty="0" smtClean="0"/>
            </a:p>
            <a:p>
              <a:pPr algn="ctr"/>
              <a:r>
                <a:rPr lang="lv-LV" sz="2400" b="1" dirty="0" smtClean="0"/>
                <a:t>ekstremālu </a:t>
              </a:r>
              <a:r>
                <a:rPr lang="lv-LV" sz="2400" b="1" dirty="0"/>
                <a:t>sezonu </a:t>
              </a:r>
              <a:r>
                <a:rPr lang="lv-LV" sz="2400" b="1" dirty="0" smtClean="0"/>
                <a:t>izmaiņas: </a:t>
              </a:r>
              <a:endParaRPr lang="lv-LV" sz="2400" b="1" dirty="0"/>
            </a:p>
          </p:txBody>
        </p:sp>
        <p:sp>
          <p:nvSpPr>
            <p:cNvPr id="4" name="Rounded Rectangle 3"/>
            <p:cNvSpPr/>
            <p:nvPr/>
          </p:nvSpPr>
          <p:spPr>
            <a:xfrm>
              <a:off x="953647" y="2062959"/>
              <a:ext cx="5460157" cy="10769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a:t>
              </a:r>
              <a:r>
                <a:rPr lang="lv-LV" b="1" dirty="0" smtClean="0">
                  <a:solidFill>
                    <a:schemeClr val="tx1"/>
                  </a:solidFill>
                </a:rPr>
                <a:t>evērojami </a:t>
              </a:r>
              <a:r>
                <a:rPr lang="lv-LV" b="1" dirty="0">
                  <a:solidFill>
                    <a:schemeClr val="tx1"/>
                  </a:solidFill>
                </a:rPr>
                <a:t>samazinājies ekstremāli aukstu vasaru un pavasaru skaits un palielinājies ekstremāli </a:t>
              </a:r>
              <a:endParaRPr lang="lv-LV" b="1" dirty="0" smtClean="0">
                <a:solidFill>
                  <a:schemeClr val="tx1"/>
                </a:solidFill>
              </a:endParaRPr>
            </a:p>
            <a:p>
              <a:pPr algn="ctr"/>
              <a:r>
                <a:rPr lang="lv-LV" b="1" dirty="0" smtClean="0">
                  <a:solidFill>
                    <a:schemeClr val="tx1"/>
                  </a:solidFill>
                </a:rPr>
                <a:t>siltu </a:t>
              </a:r>
              <a:r>
                <a:rPr lang="lv-LV" b="1" dirty="0">
                  <a:solidFill>
                    <a:schemeClr val="tx1"/>
                  </a:solidFill>
                </a:rPr>
                <a:t>šo sezonu skaits</a:t>
              </a:r>
            </a:p>
          </p:txBody>
        </p:sp>
        <p:sp>
          <p:nvSpPr>
            <p:cNvPr id="5" name="Rounded Rectangle 4"/>
            <p:cNvSpPr/>
            <p:nvPr/>
          </p:nvSpPr>
          <p:spPr>
            <a:xfrm>
              <a:off x="953647" y="3402804"/>
              <a:ext cx="5460157" cy="129162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nokrišņu sadalījuma ekstremālu sezonu izmaiņas būtiski ietekmējušas tikai ziemas sezonu, kad mitru sezonu skaits būtiski palielinājies līdz ar būtisku sausu sezonu skaita </a:t>
              </a:r>
              <a:r>
                <a:rPr lang="lv-LV" b="1" dirty="0" smtClean="0">
                  <a:solidFill>
                    <a:schemeClr val="tx1"/>
                  </a:solidFill>
                </a:rPr>
                <a:t>samazināšanos</a:t>
              </a:r>
              <a:endParaRPr lang="lv-LV" b="1" dirty="0">
                <a:solidFill>
                  <a:schemeClr val="tx1"/>
                </a:solidFill>
              </a:endParaRPr>
            </a:p>
          </p:txBody>
        </p:sp>
        <p:sp>
          <p:nvSpPr>
            <p:cNvPr id="8" name="Rounded Rectangle 7"/>
            <p:cNvSpPr/>
            <p:nvPr/>
          </p:nvSpPr>
          <p:spPr>
            <a:xfrm>
              <a:off x="953647" y="4957284"/>
              <a:ext cx="5460157" cy="11369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ekstremāli </a:t>
              </a:r>
              <a:r>
                <a:rPr lang="lv-LV" b="1" dirty="0">
                  <a:solidFill>
                    <a:schemeClr val="tx1"/>
                  </a:solidFill>
                </a:rPr>
                <a:t>sausas ziemas ir kļuvušas retākas un ievērojami palielinājies ekstremāli mitru un nokrišņiem bagātu ziemu skaits</a:t>
              </a:r>
            </a:p>
          </p:txBody>
        </p:sp>
      </p:grpSp>
    </p:spTree>
    <p:extLst>
      <p:ext uri="{BB962C8B-B14F-4D97-AF65-F5344CB8AC3E}">
        <p14:creationId xmlns:p14="http://schemas.microsoft.com/office/powerpoint/2010/main" val="33996394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00595" y="313510"/>
            <a:ext cx="7590810" cy="11887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Ekstremālo sezonu ilggadīgo izmaiņu tendences </a:t>
            </a:r>
            <a:endParaRPr lang="lv-LV" sz="2400" dirty="0" smtClean="0"/>
          </a:p>
          <a:p>
            <a:pPr algn="ctr"/>
            <a:r>
              <a:rPr lang="lv-LV" sz="2400" dirty="0" smtClean="0"/>
              <a:t>(</a:t>
            </a:r>
            <a:r>
              <a:rPr lang="lv-LV" sz="2400" dirty="0"/>
              <a:t>Manna-</a:t>
            </a:r>
            <a:r>
              <a:rPr lang="lv-LV" sz="2400" dirty="0" err="1"/>
              <a:t>Kendala</a:t>
            </a:r>
            <a:r>
              <a:rPr lang="lv-LV" sz="2400" dirty="0"/>
              <a:t> testa vērtības) Latvijā 1923.-</a:t>
            </a:r>
            <a:r>
              <a:rPr lang="lv-LV" sz="2400" dirty="0" smtClean="0"/>
              <a:t>2012.g.</a:t>
            </a:r>
            <a:endParaRPr lang="pt-BR" sz="2400" dirty="0"/>
          </a:p>
        </p:txBody>
      </p:sp>
      <p:graphicFrame>
        <p:nvGraphicFramePr>
          <p:cNvPr id="6" name="Table 5"/>
          <p:cNvGraphicFramePr>
            <a:graphicFrameLocks noGrp="1"/>
          </p:cNvGraphicFramePr>
          <p:nvPr>
            <p:extLst>
              <p:ext uri="{D42A27DB-BD31-4B8C-83A1-F6EECF244321}">
                <p14:modId xmlns:p14="http://schemas.microsoft.com/office/powerpoint/2010/main" val="2245126391"/>
              </p:ext>
            </p:extLst>
          </p:nvPr>
        </p:nvGraphicFramePr>
        <p:xfrm>
          <a:off x="1419495" y="1736936"/>
          <a:ext cx="9353010" cy="4023360"/>
        </p:xfrm>
        <a:graphic>
          <a:graphicData uri="http://schemas.openxmlformats.org/drawingml/2006/table">
            <a:tbl>
              <a:tblPr firstRow="1" bandRow="1">
                <a:tableStyleId>{21E4AEA4-8DFA-4A89-87EB-49C32662AFE0}</a:tableStyleId>
              </a:tblPr>
              <a:tblGrid>
                <a:gridCol w="2220687">
                  <a:extLst>
                    <a:ext uri="{9D8B030D-6E8A-4147-A177-3AD203B41FA5}">
                      <a16:colId xmlns="" xmlns:a16="http://schemas.microsoft.com/office/drawing/2014/main" val="20000"/>
                    </a:ext>
                  </a:extLst>
                </a:gridCol>
                <a:gridCol w="1520517">
                  <a:extLst>
                    <a:ext uri="{9D8B030D-6E8A-4147-A177-3AD203B41FA5}">
                      <a16:colId xmlns="" xmlns:a16="http://schemas.microsoft.com/office/drawing/2014/main" val="20001"/>
                    </a:ext>
                  </a:extLst>
                </a:gridCol>
                <a:gridCol w="1870602">
                  <a:extLst>
                    <a:ext uri="{9D8B030D-6E8A-4147-A177-3AD203B41FA5}">
                      <a16:colId xmlns="" xmlns:a16="http://schemas.microsoft.com/office/drawing/2014/main" val="20002"/>
                    </a:ext>
                  </a:extLst>
                </a:gridCol>
                <a:gridCol w="1870602">
                  <a:extLst>
                    <a:ext uri="{9D8B030D-6E8A-4147-A177-3AD203B41FA5}">
                      <a16:colId xmlns="" xmlns:a16="http://schemas.microsoft.com/office/drawing/2014/main" val="20003"/>
                    </a:ext>
                  </a:extLst>
                </a:gridCol>
                <a:gridCol w="1870602">
                  <a:extLst>
                    <a:ext uri="{9D8B030D-6E8A-4147-A177-3AD203B41FA5}">
                      <a16:colId xmlns="" xmlns:a16="http://schemas.microsoft.com/office/drawing/2014/main" val="20004"/>
                    </a:ext>
                  </a:extLst>
                </a:gridCol>
              </a:tblGrid>
              <a:tr h="370840">
                <a:tc>
                  <a:txBody>
                    <a:bodyPr/>
                    <a:lstStyle/>
                    <a:p>
                      <a:endParaRPr lang="lv-LV" sz="2000" dirty="0"/>
                    </a:p>
                  </a:txBody>
                  <a:tcPr/>
                </a:tc>
                <a:tc>
                  <a:txBody>
                    <a:bodyPr/>
                    <a:lstStyle/>
                    <a:p>
                      <a:pPr algn="ctr"/>
                      <a:r>
                        <a:rPr lang="lv-LV" sz="2400" dirty="0" smtClean="0"/>
                        <a:t>Vasara</a:t>
                      </a:r>
                      <a:endParaRPr lang="lv-LV" sz="2400" dirty="0"/>
                    </a:p>
                  </a:txBody>
                  <a:tcPr/>
                </a:tc>
                <a:tc>
                  <a:txBody>
                    <a:bodyPr/>
                    <a:lstStyle/>
                    <a:p>
                      <a:pPr algn="ctr"/>
                      <a:r>
                        <a:rPr lang="lv-LV" sz="2400" dirty="0" smtClean="0"/>
                        <a:t>Rudens</a:t>
                      </a:r>
                      <a:endParaRPr lang="lv-LV" sz="2400" dirty="0"/>
                    </a:p>
                  </a:txBody>
                  <a:tcPr/>
                </a:tc>
                <a:tc>
                  <a:txBody>
                    <a:bodyPr/>
                    <a:lstStyle/>
                    <a:p>
                      <a:pPr algn="ctr"/>
                      <a:r>
                        <a:rPr lang="lv-LV" sz="2400" dirty="0" smtClean="0"/>
                        <a:t>Ziema</a:t>
                      </a:r>
                      <a:endParaRPr lang="lv-LV" sz="2400" dirty="0"/>
                    </a:p>
                  </a:txBody>
                  <a:tcPr/>
                </a:tc>
                <a:tc>
                  <a:txBody>
                    <a:bodyPr/>
                    <a:lstStyle/>
                    <a:p>
                      <a:pPr algn="ctr"/>
                      <a:r>
                        <a:rPr lang="lv-LV" sz="2400" dirty="0" smtClean="0"/>
                        <a:t>Pavasaris</a:t>
                      </a:r>
                      <a:endParaRPr lang="lv-LV" sz="2400" dirty="0"/>
                    </a:p>
                  </a:txBody>
                  <a:tcPr/>
                </a:tc>
                <a:extLst>
                  <a:ext uri="{0D108BD9-81ED-4DB2-BD59-A6C34878D82A}">
                    <a16:rowId xmlns="" xmlns:a16="http://schemas.microsoft.com/office/drawing/2014/main" val="10000"/>
                  </a:ext>
                </a:extLst>
              </a:tr>
              <a:tr h="370840">
                <a:tc>
                  <a:txBody>
                    <a:bodyPr/>
                    <a:lstStyle/>
                    <a:p>
                      <a:endParaRPr lang="lv-LV" sz="2000" dirty="0"/>
                    </a:p>
                  </a:txBody>
                  <a:tcPr/>
                </a:tc>
                <a:tc gridSpan="4">
                  <a:txBody>
                    <a:bodyPr/>
                    <a:lstStyle/>
                    <a:p>
                      <a:r>
                        <a:rPr lang="lv-LV" sz="2000" b="1" dirty="0" smtClean="0"/>
                        <a:t>Minimālā</a:t>
                      </a:r>
                      <a:r>
                        <a:rPr lang="lv-LV" sz="2000" b="1" baseline="0" dirty="0" smtClean="0"/>
                        <a:t> gaisa temperatūra</a:t>
                      </a:r>
                      <a:endParaRPr lang="lv-LV" sz="2000" b="1" dirty="0"/>
                    </a:p>
                  </a:txBody>
                  <a:tcPr/>
                </a:tc>
                <a:tc hMerge="1">
                  <a:txBody>
                    <a:bodyPr/>
                    <a:lstStyle/>
                    <a:p>
                      <a:endParaRPr lang="lv-LV" dirty="0"/>
                    </a:p>
                  </a:txBody>
                  <a:tcPr/>
                </a:tc>
                <a:tc hMerge="1">
                  <a:txBody>
                    <a:bodyPr/>
                    <a:lstStyle/>
                    <a:p>
                      <a:endParaRPr lang="lv-LV" dirty="0" smtClean="0"/>
                    </a:p>
                  </a:txBody>
                  <a:tcPr/>
                </a:tc>
                <a:tc hMerge="1">
                  <a:txBody>
                    <a:bodyPr/>
                    <a:lstStyle/>
                    <a:p>
                      <a:endParaRPr lang="lv-LV" b="1" dirty="0"/>
                    </a:p>
                  </a:txBody>
                  <a:tcPr/>
                </a:tc>
                <a:extLst>
                  <a:ext uri="{0D108BD9-81ED-4DB2-BD59-A6C34878D82A}">
                    <a16:rowId xmlns="" xmlns:a16="http://schemas.microsoft.com/office/drawing/2014/main" val="10001"/>
                  </a:ext>
                </a:extLst>
              </a:tr>
              <a:tr h="370840">
                <a:tc>
                  <a:txBody>
                    <a:bodyPr/>
                    <a:lstStyle/>
                    <a:p>
                      <a:r>
                        <a:rPr lang="lv-LV" sz="2000" b="1" dirty="0" smtClean="0"/>
                        <a:t>Aukstas sezonas</a:t>
                      </a:r>
                      <a:endParaRPr lang="lv-LV" sz="2000" b="1" dirty="0"/>
                    </a:p>
                  </a:txBody>
                  <a:tcPr/>
                </a:tc>
                <a:tc>
                  <a:txBody>
                    <a:bodyPr/>
                    <a:lstStyle/>
                    <a:p>
                      <a:pPr algn="ctr"/>
                      <a:r>
                        <a:rPr lang="lv-LV" sz="2000" b="1" dirty="0" smtClean="0"/>
                        <a:t>-2.06</a:t>
                      </a:r>
                      <a:endParaRPr lang="lv-LV" sz="2000" b="1" dirty="0"/>
                    </a:p>
                  </a:txBody>
                  <a:tcPr/>
                </a:tc>
                <a:tc>
                  <a:txBody>
                    <a:bodyPr/>
                    <a:lstStyle/>
                    <a:p>
                      <a:pPr algn="ctr"/>
                      <a:r>
                        <a:rPr lang="lv-LV" sz="2000" dirty="0" smtClean="0"/>
                        <a:t>0.01</a:t>
                      </a:r>
                      <a:endParaRPr lang="lv-LV" sz="2000" dirty="0"/>
                    </a:p>
                  </a:txBody>
                  <a:tcPr/>
                </a:tc>
                <a:tc>
                  <a:txBody>
                    <a:bodyPr/>
                    <a:lstStyle/>
                    <a:p>
                      <a:pPr algn="ctr"/>
                      <a:r>
                        <a:rPr lang="lv-LV" sz="2000" dirty="0" smtClean="0"/>
                        <a:t>-1.59</a:t>
                      </a:r>
                    </a:p>
                  </a:txBody>
                  <a:tcPr/>
                </a:tc>
                <a:tc>
                  <a:txBody>
                    <a:bodyPr/>
                    <a:lstStyle/>
                    <a:p>
                      <a:pPr algn="ctr"/>
                      <a:r>
                        <a:rPr lang="lv-LV" sz="2000" b="1" dirty="0" smtClean="0"/>
                        <a:t>-2.3</a:t>
                      </a:r>
                      <a:endParaRPr lang="lv-LV" sz="2000" b="1" dirty="0"/>
                    </a:p>
                  </a:txBody>
                  <a:tcPr/>
                </a:tc>
                <a:extLst>
                  <a:ext uri="{0D108BD9-81ED-4DB2-BD59-A6C34878D82A}">
                    <a16:rowId xmlns="" xmlns:a16="http://schemas.microsoft.com/office/drawing/2014/main" val="10002"/>
                  </a:ext>
                </a:extLst>
              </a:tr>
              <a:tr h="370840">
                <a:tc>
                  <a:txBody>
                    <a:bodyPr/>
                    <a:lstStyle/>
                    <a:p>
                      <a:r>
                        <a:rPr lang="lv-LV" sz="2000" b="1" dirty="0" smtClean="0"/>
                        <a:t>Siltas sezonas</a:t>
                      </a:r>
                      <a:endParaRPr lang="lv-LV" sz="2000" b="1" dirty="0"/>
                    </a:p>
                  </a:txBody>
                  <a:tcPr/>
                </a:tc>
                <a:tc>
                  <a:txBody>
                    <a:bodyPr/>
                    <a:lstStyle/>
                    <a:p>
                      <a:pPr algn="ctr"/>
                      <a:r>
                        <a:rPr lang="lv-LV" sz="2000" b="1" dirty="0" smtClean="0"/>
                        <a:t>2.21</a:t>
                      </a:r>
                      <a:endParaRPr lang="lv-LV" sz="2000" b="1" dirty="0"/>
                    </a:p>
                  </a:txBody>
                  <a:tcPr/>
                </a:tc>
                <a:tc>
                  <a:txBody>
                    <a:bodyPr/>
                    <a:lstStyle/>
                    <a:p>
                      <a:pPr algn="ctr"/>
                      <a:r>
                        <a:rPr lang="lv-LV" sz="2000" dirty="0" smtClean="0"/>
                        <a:t>-0.26</a:t>
                      </a:r>
                      <a:endParaRPr lang="lv-LV" sz="2000" dirty="0"/>
                    </a:p>
                  </a:txBody>
                  <a:tcPr/>
                </a:tc>
                <a:tc>
                  <a:txBody>
                    <a:bodyPr/>
                    <a:lstStyle/>
                    <a:p>
                      <a:pPr algn="ctr"/>
                      <a:r>
                        <a:rPr lang="lv-LV" sz="2000" dirty="0" smtClean="0"/>
                        <a:t>0.97</a:t>
                      </a:r>
                      <a:endParaRPr lang="lv-LV" sz="2000" dirty="0"/>
                    </a:p>
                  </a:txBody>
                  <a:tcPr/>
                </a:tc>
                <a:tc>
                  <a:txBody>
                    <a:bodyPr/>
                    <a:lstStyle/>
                    <a:p>
                      <a:pPr algn="ctr"/>
                      <a:r>
                        <a:rPr lang="lv-LV" sz="2000" b="1" dirty="0" smtClean="0"/>
                        <a:t>2.69</a:t>
                      </a:r>
                      <a:endParaRPr lang="lv-LV" sz="2000" b="1" dirty="0"/>
                    </a:p>
                  </a:txBody>
                  <a:tcPr/>
                </a:tc>
                <a:extLst>
                  <a:ext uri="{0D108BD9-81ED-4DB2-BD59-A6C34878D82A}">
                    <a16:rowId xmlns="" xmlns:a16="http://schemas.microsoft.com/office/drawing/2014/main" val="10003"/>
                  </a:ext>
                </a:extLst>
              </a:tr>
              <a:tr h="370840">
                <a:tc>
                  <a:txBody>
                    <a:bodyPr/>
                    <a:lstStyle/>
                    <a:p>
                      <a:endParaRPr lang="lv-LV" sz="2000" b="1" dirty="0"/>
                    </a:p>
                  </a:txBody>
                  <a:tcPr/>
                </a:tc>
                <a:tc gridSpan="4">
                  <a:txBody>
                    <a:bodyPr/>
                    <a:lstStyle/>
                    <a:p>
                      <a:r>
                        <a:rPr lang="lv-LV" sz="2000" b="1" dirty="0" smtClean="0"/>
                        <a:t>Maksimālā gaisa temperatūra</a:t>
                      </a:r>
                      <a:endParaRPr lang="lv-LV" sz="2000" b="1" dirty="0"/>
                    </a:p>
                  </a:txBody>
                  <a:tcPr/>
                </a:tc>
                <a:tc hMerge="1">
                  <a:txBody>
                    <a:bodyPr/>
                    <a:lstStyle/>
                    <a:p>
                      <a:endParaRPr lang="lv-LV" dirty="0"/>
                    </a:p>
                  </a:txBody>
                  <a:tcPr/>
                </a:tc>
                <a:tc hMerge="1">
                  <a:txBody>
                    <a:bodyPr/>
                    <a:lstStyle/>
                    <a:p>
                      <a:endParaRPr lang="lv-LV" dirty="0"/>
                    </a:p>
                  </a:txBody>
                  <a:tcPr/>
                </a:tc>
                <a:tc hMerge="1">
                  <a:txBody>
                    <a:bodyPr/>
                    <a:lstStyle/>
                    <a:p>
                      <a:endParaRPr lang="lv-LV" dirty="0"/>
                    </a:p>
                  </a:txBody>
                  <a:tcPr/>
                </a:tc>
                <a:extLst>
                  <a:ext uri="{0D108BD9-81ED-4DB2-BD59-A6C34878D82A}">
                    <a16:rowId xmlns="" xmlns:a16="http://schemas.microsoft.com/office/drawing/2014/main" val="10004"/>
                  </a:ext>
                </a:extLst>
              </a:tr>
              <a:tr h="370840">
                <a:tc>
                  <a:txBody>
                    <a:bodyPr/>
                    <a:lstStyle/>
                    <a:p>
                      <a:r>
                        <a:rPr lang="lv-LV" sz="2000" b="1" dirty="0" smtClean="0"/>
                        <a:t>Aukstas sezonas</a:t>
                      </a:r>
                      <a:endParaRPr lang="lv-LV" sz="2000" b="1" dirty="0"/>
                    </a:p>
                  </a:txBody>
                  <a:tcPr/>
                </a:tc>
                <a:tc>
                  <a:txBody>
                    <a:bodyPr/>
                    <a:lstStyle/>
                    <a:p>
                      <a:pPr algn="ctr"/>
                      <a:r>
                        <a:rPr lang="lv-LV" sz="2000" dirty="0" smtClean="0"/>
                        <a:t>-1.82</a:t>
                      </a:r>
                      <a:endParaRPr lang="lv-LV" sz="2000" dirty="0"/>
                    </a:p>
                  </a:txBody>
                  <a:tcPr/>
                </a:tc>
                <a:tc>
                  <a:txBody>
                    <a:bodyPr/>
                    <a:lstStyle/>
                    <a:p>
                      <a:pPr algn="ctr"/>
                      <a:r>
                        <a:rPr lang="lv-LV" sz="2000" b="0" dirty="0" smtClean="0"/>
                        <a:t>-0.6</a:t>
                      </a:r>
                      <a:endParaRPr lang="lv-LV" sz="2000" b="0" dirty="0"/>
                    </a:p>
                  </a:txBody>
                  <a:tcPr/>
                </a:tc>
                <a:tc>
                  <a:txBody>
                    <a:bodyPr/>
                    <a:lstStyle/>
                    <a:p>
                      <a:pPr algn="ctr"/>
                      <a:r>
                        <a:rPr lang="lv-LV" sz="2000" b="0" dirty="0" smtClean="0"/>
                        <a:t>-1.48</a:t>
                      </a:r>
                      <a:endParaRPr lang="lv-LV" sz="2000" b="0" dirty="0"/>
                    </a:p>
                  </a:txBody>
                  <a:tcPr/>
                </a:tc>
                <a:tc>
                  <a:txBody>
                    <a:bodyPr/>
                    <a:lstStyle/>
                    <a:p>
                      <a:pPr algn="ctr"/>
                      <a:r>
                        <a:rPr lang="lv-LV" sz="2000" b="1" dirty="0" smtClean="0"/>
                        <a:t>-3.1</a:t>
                      </a:r>
                      <a:endParaRPr lang="lv-LV" sz="2000" b="1" dirty="0"/>
                    </a:p>
                  </a:txBody>
                  <a:tcPr/>
                </a:tc>
                <a:extLst>
                  <a:ext uri="{0D108BD9-81ED-4DB2-BD59-A6C34878D82A}">
                    <a16:rowId xmlns="" xmlns:a16="http://schemas.microsoft.com/office/drawing/2014/main" val="10005"/>
                  </a:ext>
                </a:extLst>
              </a:tr>
              <a:tr h="370840">
                <a:tc>
                  <a:txBody>
                    <a:bodyPr/>
                    <a:lstStyle/>
                    <a:p>
                      <a:r>
                        <a:rPr lang="lv-LV" sz="2000" b="1" dirty="0" smtClean="0"/>
                        <a:t>Siltas sezonas</a:t>
                      </a:r>
                      <a:endParaRPr lang="lv-LV" sz="2000" b="1" dirty="0"/>
                    </a:p>
                  </a:txBody>
                  <a:tcPr/>
                </a:tc>
                <a:tc>
                  <a:txBody>
                    <a:bodyPr/>
                    <a:lstStyle/>
                    <a:p>
                      <a:pPr algn="ctr"/>
                      <a:r>
                        <a:rPr lang="lv-LV" sz="2000" b="1" dirty="0" smtClean="0"/>
                        <a:t>2.49</a:t>
                      </a:r>
                      <a:endParaRPr lang="lv-LV" sz="2000" b="1" dirty="0"/>
                    </a:p>
                  </a:txBody>
                  <a:tcPr/>
                </a:tc>
                <a:tc>
                  <a:txBody>
                    <a:bodyPr/>
                    <a:lstStyle/>
                    <a:p>
                      <a:pPr algn="ctr"/>
                      <a:r>
                        <a:rPr lang="lv-LV" sz="2000" dirty="0" smtClean="0"/>
                        <a:t>0.77</a:t>
                      </a:r>
                      <a:endParaRPr lang="lv-LV" sz="2000" dirty="0"/>
                    </a:p>
                  </a:txBody>
                  <a:tcPr/>
                </a:tc>
                <a:tc>
                  <a:txBody>
                    <a:bodyPr/>
                    <a:lstStyle/>
                    <a:p>
                      <a:pPr algn="ctr"/>
                      <a:r>
                        <a:rPr lang="lv-LV" sz="2000" dirty="0" smtClean="0"/>
                        <a:t>1.05</a:t>
                      </a:r>
                      <a:endParaRPr lang="lv-LV" sz="2000" dirty="0"/>
                    </a:p>
                  </a:txBody>
                  <a:tcPr/>
                </a:tc>
                <a:tc>
                  <a:txBody>
                    <a:bodyPr/>
                    <a:lstStyle/>
                    <a:p>
                      <a:pPr algn="ctr"/>
                      <a:r>
                        <a:rPr lang="lv-LV" sz="2000" dirty="0" smtClean="0"/>
                        <a:t>1.86</a:t>
                      </a:r>
                      <a:endParaRPr lang="lv-LV" sz="2000" dirty="0"/>
                    </a:p>
                  </a:txBody>
                  <a:tcPr/>
                </a:tc>
                <a:extLst>
                  <a:ext uri="{0D108BD9-81ED-4DB2-BD59-A6C34878D82A}">
                    <a16:rowId xmlns="" xmlns:a16="http://schemas.microsoft.com/office/drawing/2014/main" val="10006"/>
                  </a:ext>
                </a:extLst>
              </a:tr>
              <a:tr h="370840">
                <a:tc>
                  <a:txBody>
                    <a:bodyPr/>
                    <a:lstStyle/>
                    <a:p>
                      <a:endParaRPr lang="lv-LV" sz="2000" b="1" dirty="0"/>
                    </a:p>
                  </a:txBody>
                  <a:tcPr/>
                </a:tc>
                <a:tc gridSpan="4">
                  <a:txBody>
                    <a:bodyPr/>
                    <a:lstStyle/>
                    <a:p>
                      <a:r>
                        <a:rPr lang="lv-LV" sz="2000" b="1" dirty="0" smtClean="0"/>
                        <a:t>Atmosfēras nokrišņi</a:t>
                      </a:r>
                      <a:endParaRPr lang="lv-LV" sz="2000" b="1" dirty="0"/>
                    </a:p>
                  </a:txBody>
                  <a:tcPr/>
                </a:tc>
                <a:tc hMerge="1">
                  <a:txBody>
                    <a:bodyPr/>
                    <a:lstStyle/>
                    <a:p>
                      <a:endParaRPr lang="lv-LV" dirty="0"/>
                    </a:p>
                  </a:txBody>
                  <a:tcPr/>
                </a:tc>
                <a:tc hMerge="1">
                  <a:txBody>
                    <a:bodyPr/>
                    <a:lstStyle/>
                    <a:p>
                      <a:endParaRPr lang="lv-LV" dirty="0"/>
                    </a:p>
                  </a:txBody>
                  <a:tcPr/>
                </a:tc>
                <a:tc hMerge="1">
                  <a:txBody>
                    <a:bodyPr/>
                    <a:lstStyle/>
                    <a:p>
                      <a:endParaRPr lang="lv-LV" dirty="0"/>
                    </a:p>
                  </a:txBody>
                  <a:tcPr/>
                </a:tc>
                <a:extLst>
                  <a:ext uri="{0D108BD9-81ED-4DB2-BD59-A6C34878D82A}">
                    <a16:rowId xmlns="" xmlns:a16="http://schemas.microsoft.com/office/drawing/2014/main" val="10007"/>
                  </a:ext>
                </a:extLst>
              </a:tr>
              <a:tr h="370840">
                <a:tc>
                  <a:txBody>
                    <a:bodyPr/>
                    <a:lstStyle/>
                    <a:p>
                      <a:r>
                        <a:rPr lang="lv-LV" sz="2000" b="1" dirty="0" smtClean="0"/>
                        <a:t>Aukstas sezonas</a:t>
                      </a:r>
                      <a:endParaRPr lang="lv-LV" sz="2000" b="1" dirty="0"/>
                    </a:p>
                  </a:txBody>
                  <a:tcPr/>
                </a:tc>
                <a:tc>
                  <a:txBody>
                    <a:bodyPr/>
                    <a:lstStyle/>
                    <a:p>
                      <a:pPr algn="ctr"/>
                      <a:r>
                        <a:rPr lang="lv-LV" sz="2000" b="0" dirty="0" smtClean="0"/>
                        <a:t>1.31</a:t>
                      </a:r>
                      <a:endParaRPr lang="lv-LV" sz="2000" b="0" dirty="0"/>
                    </a:p>
                  </a:txBody>
                  <a:tcPr/>
                </a:tc>
                <a:tc>
                  <a:txBody>
                    <a:bodyPr/>
                    <a:lstStyle/>
                    <a:p>
                      <a:pPr algn="ctr"/>
                      <a:r>
                        <a:rPr lang="lv-LV" sz="2000" dirty="0" smtClean="0"/>
                        <a:t>0.18</a:t>
                      </a:r>
                      <a:endParaRPr lang="lv-LV" sz="2000" dirty="0"/>
                    </a:p>
                  </a:txBody>
                  <a:tcPr/>
                </a:tc>
                <a:tc>
                  <a:txBody>
                    <a:bodyPr/>
                    <a:lstStyle/>
                    <a:p>
                      <a:pPr algn="ctr"/>
                      <a:r>
                        <a:rPr lang="lv-LV" sz="2000" b="1" dirty="0" smtClean="0"/>
                        <a:t>4.03</a:t>
                      </a:r>
                      <a:endParaRPr lang="lv-LV" sz="2000" b="1" dirty="0"/>
                    </a:p>
                  </a:txBody>
                  <a:tcPr/>
                </a:tc>
                <a:tc>
                  <a:txBody>
                    <a:bodyPr/>
                    <a:lstStyle/>
                    <a:p>
                      <a:pPr algn="ctr"/>
                      <a:r>
                        <a:rPr lang="lv-LV" sz="2000" dirty="0" smtClean="0"/>
                        <a:t>-0.17</a:t>
                      </a:r>
                      <a:endParaRPr lang="lv-LV" sz="2000" dirty="0"/>
                    </a:p>
                  </a:txBody>
                  <a:tcPr/>
                </a:tc>
                <a:extLst>
                  <a:ext uri="{0D108BD9-81ED-4DB2-BD59-A6C34878D82A}">
                    <a16:rowId xmlns="" xmlns:a16="http://schemas.microsoft.com/office/drawing/2014/main" val="10008"/>
                  </a:ext>
                </a:extLst>
              </a:tr>
              <a:tr h="370840">
                <a:tc>
                  <a:txBody>
                    <a:bodyPr/>
                    <a:lstStyle/>
                    <a:p>
                      <a:r>
                        <a:rPr lang="lv-LV" sz="2000" b="1" dirty="0" smtClean="0"/>
                        <a:t>Siltas sezonas</a:t>
                      </a:r>
                      <a:endParaRPr lang="lv-LV" sz="2000" b="1" dirty="0"/>
                    </a:p>
                  </a:txBody>
                  <a:tcPr/>
                </a:tc>
                <a:tc>
                  <a:txBody>
                    <a:bodyPr/>
                    <a:lstStyle/>
                    <a:p>
                      <a:pPr algn="ctr"/>
                      <a:r>
                        <a:rPr lang="lv-LV" sz="2000" b="0" dirty="0" smtClean="0"/>
                        <a:t>-0.14</a:t>
                      </a:r>
                      <a:endParaRPr lang="lv-LV" sz="2000" b="0" dirty="0"/>
                    </a:p>
                  </a:txBody>
                  <a:tcPr/>
                </a:tc>
                <a:tc>
                  <a:txBody>
                    <a:bodyPr/>
                    <a:lstStyle/>
                    <a:p>
                      <a:pPr algn="ctr"/>
                      <a:r>
                        <a:rPr lang="lv-LV" sz="2000" dirty="0" smtClean="0"/>
                        <a:t>-1.5</a:t>
                      </a:r>
                      <a:endParaRPr lang="lv-LV" sz="2000" dirty="0"/>
                    </a:p>
                  </a:txBody>
                  <a:tcPr/>
                </a:tc>
                <a:tc>
                  <a:txBody>
                    <a:bodyPr/>
                    <a:lstStyle/>
                    <a:p>
                      <a:pPr algn="ctr"/>
                      <a:r>
                        <a:rPr lang="lv-LV" sz="2000" b="1" dirty="0" smtClean="0"/>
                        <a:t>-3.08</a:t>
                      </a:r>
                      <a:endParaRPr lang="lv-LV" sz="2000" b="1" dirty="0"/>
                    </a:p>
                  </a:txBody>
                  <a:tcPr/>
                </a:tc>
                <a:tc>
                  <a:txBody>
                    <a:bodyPr/>
                    <a:lstStyle/>
                    <a:p>
                      <a:pPr algn="ctr"/>
                      <a:r>
                        <a:rPr lang="lv-LV" sz="2000" dirty="0" smtClean="0"/>
                        <a:t>-1.66</a:t>
                      </a:r>
                      <a:endParaRPr lang="lv-LV" sz="2000" dirty="0"/>
                    </a:p>
                  </a:txBody>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5758589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770704"/>
            <a:ext cx="7132321" cy="5348551"/>
            <a:chOff x="-1" y="1110342"/>
            <a:chExt cx="7132321" cy="5348551"/>
          </a:xfrm>
        </p:grpSpPr>
        <p:pic>
          <p:nvPicPr>
            <p:cNvPr id="21506" name="Picture 2" descr="C:\Users\user\Desktop\Att-4-prez\4819253082_6da4baa37b_o David Holt_Vetra 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10342"/>
              <a:ext cx="7132321" cy="53485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228061"/>
              <a:ext cx="3172690" cy="230832"/>
            </a:xfrm>
            <a:prstGeom prst="rect">
              <a:avLst/>
            </a:prstGeom>
          </p:spPr>
          <p:txBody>
            <a:bodyPr wrap="square">
              <a:spAutoFit/>
            </a:bodyPr>
            <a:lstStyle/>
            <a:p>
              <a:r>
                <a:rPr lang="lv-LV" sz="900" dirty="0" err="1" smtClean="0">
                  <a:solidFill>
                    <a:schemeClr val="bg1"/>
                  </a:solidFill>
                </a:rPr>
                <a:t>Vātra</a:t>
              </a:r>
              <a:r>
                <a:rPr lang="lv-LV" sz="900" dirty="0" smtClean="0">
                  <a:solidFill>
                    <a:schemeClr val="bg1"/>
                  </a:solidFill>
                </a:rPr>
                <a:t> Rīgā 2010.g. 18.jūlijā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David</a:t>
              </a:r>
              <a:r>
                <a:rPr lang="lv-LV" sz="900" dirty="0" smtClean="0">
                  <a:solidFill>
                    <a:schemeClr val="bg1"/>
                  </a:solidFill>
                </a:rPr>
                <a:t> </a:t>
              </a:r>
              <a:r>
                <a:rPr lang="lv-LV" sz="900" dirty="0" err="1" smtClean="0">
                  <a:solidFill>
                    <a:schemeClr val="bg1"/>
                  </a:solidFill>
                </a:rPr>
                <a:t>Holt</a:t>
              </a:r>
              <a:r>
                <a:rPr lang="lv-LV" sz="900" dirty="0" smtClean="0">
                  <a:solidFill>
                    <a:schemeClr val="bg1"/>
                  </a:solidFill>
                </a:rPr>
                <a:t>)</a:t>
              </a:r>
              <a:endParaRPr lang="lv-LV" sz="900" dirty="0">
                <a:solidFill>
                  <a:schemeClr val="bg1"/>
                </a:solidFill>
              </a:endParaRPr>
            </a:p>
          </p:txBody>
        </p:sp>
      </p:grpSp>
      <p:grpSp>
        <p:nvGrpSpPr>
          <p:cNvPr id="10" name="Group 9"/>
          <p:cNvGrpSpPr/>
          <p:nvPr/>
        </p:nvGrpSpPr>
        <p:grpSpPr>
          <a:xfrm>
            <a:off x="5837125" y="381235"/>
            <a:ext cx="6118743" cy="6105769"/>
            <a:chOff x="5802289" y="459613"/>
            <a:chExt cx="6118743" cy="6105769"/>
          </a:xfrm>
        </p:grpSpPr>
        <p:grpSp>
          <p:nvGrpSpPr>
            <p:cNvPr id="6" name="Group 5"/>
            <p:cNvGrpSpPr/>
            <p:nvPr/>
          </p:nvGrpSpPr>
          <p:grpSpPr>
            <a:xfrm>
              <a:off x="5802289" y="459613"/>
              <a:ext cx="6118743" cy="6105769"/>
              <a:chOff x="6181114" y="485739"/>
              <a:chExt cx="6118743" cy="6105769"/>
            </a:xfrm>
          </p:grpSpPr>
          <p:sp>
            <p:nvSpPr>
              <p:cNvPr id="3" name="Title 1"/>
              <p:cNvSpPr txBox="1">
                <a:spLocks/>
              </p:cNvSpPr>
              <p:nvPr/>
            </p:nvSpPr>
            <p:spPr>
              <a:xfrm>
                <a:off x="6870136" y="485739"/>
                <a:ext cx="4740702" cy="127774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Nesenu </a:t>
                </a:r>
                <a:r>
                  <a:rPr lang="lv-LV" sz="2400" dirty="0"/>
                  <a:t>ekstremālu laika apstākļu </a:t>
                </a:r>
                <a:r>
                  <a:rPr lang="lv-LV" sz="2400" dirty="0" smtClean="0"/>
                  <a:t>piemēri Latvijā:</a:t>
                </a:r>
                <a:endParaRPr lang="lv-LV" sz="2400" dirty="0"/>
              </a:p>
            </p:txBody>
          </p:sp>
          <p:sp>
            <p:nvSpPr>
              <p:cNvPr id="4" name="Rounded Rectangle 3"/>
              <p:cNvSpPr/>
              <p:nvPr/>
            </p:nvSpPr>
            <p:spPr>
              <a:xfrm>
                <a:off x="6181116" y="1555190"/>
                <a:ext cx="6118741" cy="10573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2005.g. </a:t>
                </a:r>
                <a:r>
                  <a:rPr lang="lv-LV" b="1" dirty="0">
                    <a:solidFill>
                      <a:schemeClr val="tx1"/>
                    </a:solidFill>
                  </a:rPr>
                  <a:t>8.-9.janvārī </a:t>
                </a:r>
                <a:r>
                  <a:rPr lang="lv-LV" b="1" dirty="0" smtClean="0">
                    <a:solidFill>
                      <a:schemeClr val="tx1"/>
                    </a:solidFill>
                  </a:rPr>
                  <a:t>– ļoti spēcīga vētra – maksimālais vēja </a:t>
                </a:r>
                <a:r>
                  <a:rPr lang="lv-LV" b="1" dirty="0">
                    <a:solidFill>
                      <a:schemeClr val="tx1"/>
                    </a:solidFill>
                  </a:rPr>
                  <a:t>ātrums brāzmās bija 40 m/s </a:t>
                </a:r>
                <a:r>
                  <a:rPr lang="lv-LV" b="1" dirty="0" smtClean="0">
                    <a:solidFill>
                      <a:schemeClr val="tx1"/>
                    </a:solidFill>
                  </a:rPr>
                  <a:t>Ventspilī. </a:t>
                </a:r>
                <a:r>
                  <a:rPr lang="lv-LV" b="1" dirty="0">
                    <a:solidFill>
                      <a:schemeClr val="tx1"/>
                    </a:solidFill>
                  </a:rPr>
                  <a:t>Rīgas ostā ūdens līmenis pakāpās līdz 213 cm </a:t>
                </a:r>
                <a:r>
                  <a:rPr lang="lv-LV" b="1" dirty="0" smtClean="0">
                    <a:solidFill>
                      <a:schemeClr val="tx1"/>
                    </a:solidFill>
                  </a:rPr>
                  <a:t>virs</a:t>
                </a:r>
                <a:r>
                  <a:rPr lang="lv-LV" b="1" dirty="0">
                    <a:solidFill>
                      <a:schemeClr val="tx1"/>
                    </a:solidFill>
                  </a:rPr>
                  <a:t> </a:t>
                </a:r>
                <a:r>
                  <a:rPr lang="lv-LV" b="1" dirty="0" smtClean="0">
                    <a:solidFill>
                      <a:schemeClr val="tx1"/>
                    </a:solidFill>
                  </a:rPr>
                  <a:t>«0» </a:t>
                </a:r>
                <a:r>
                  <a:rPr lang="lv-LV" b="1" dirty="0">
                    <a:solidFill>
                      <a:schemeClr val="tx1"/>
                    </a:solidFill>
                  </a:rPr>
                  <a:t>punkta </a:t>
                </a:r>
                <a:r>
                  <a:rPr lang="lv-LV" b="1" dirty="0" smtClean="0">
                    <a:solidFill>
                      <a:schemeClr val="tx1"/>
                    </a:solidFill>
                  </a:rPr>
                  <a:t>atzīmes</a:t>
                </a:r>
                <a:endParaRPr lang="lv-LV" b="1" dirty="0">
                  <a:solidFill>
                    <a:schemeClr val="tx1"/>
                  </a:solidFill>
                </a:endParaRPr>
              </a:p>
            </p:txBody>
          </p:sp>
          <p:sp>
            <p:nvSpPr>
              <p:cNvPr id="5" name="Rounded Rectangle 4"/>
              <p:cNvSpPr/>
              <p:nvPr/>
            </p:nvSpPr>
            <p:spPr>
              <a:xfrm>
                <a:off x="6181114" y="5247665"/>
                <a:ext cx="6118741" cy="13438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2005.g. septembris – pretēja </a:t>
                </a:r>
                <a:r>
                  <a:rPr lang="lv-LV" b="1" dirty="0">
                    <a:solidFill>
                      <a:schemeClr val="tx1"/>
                    </a:solidFill>
                  </a:rPr>
                  <a:t>hidrometeoroloģiskā </a:t>
                </a:r>
                <a:r>
                  <a:rPr lang="lv-LV" b="1" dirty="0" smtClean="0">
                    <a:solidFill>
                      <a:schemeClr val="tx1"/>
                    </a:solidFill>
                  </a:rPr>
                  <a:t>situācija: </a:t>
                </a:r>
                <a:r>
                  <a:rPr lang="lv-LV" b="1" dirty="0">
                    <a:solidFill>
                      <a:schemeClr val="tx1"/>
                    </a:solidFill>
                  </a:rPr>
                  <a:t>augstas ūdens temperatūras un zems ūdens </a:t>
                </a:r>
                <a:r>
                  <a:rPr lang="lv-LV" b="1" dirty="0" smtClean="0">
                    <a:solidFill>
                      <a:schemeClr val="tx1"/>
                    </a:solidFill>
                  </a:rPr>
                  <a:t>līmenis – </a:t>
                </a:r>
                <a:r>
                  <a:rPr lang="lv-LV" b="1" dirty="0">
                    <a:solidFill>
                      <a:schemeClr val="tx1"/>
                    </a:solidFill>
                  </a:rPr>
                  <a:t>sliktā ūdens kvalitāte veicināja ekoloģisko </a:t>
                </a:r>
                <a:r>
                  <a:rPr lang="lv-LV" b="1" dirty="0" smtClean="0">
                    <a:solidFill>
                      <a:schemeClr val="tx1"/>
                    </a:solidFill>
                  </a:rPr>
                  <a:t>katastrofu: </a:t>
                </a:r>
              </a:p>
              <a:p>
                <a:pPr algn="ctr"/>
                <a:r>
                  <a:rPr lang="lv-LV" b="1" dirty="0" smtClean="0">
                    <a:solidFill>
                      <a:schemeClr val="tx1"/>
                    </a:solidFill>
                  </a:rPr>
                  <a:t>zivju masveida </a:t>
                </a:r>
                <a:r>
                  <a:rPr lang="lv-LV" b="1" dirty="0">
                    <a:solidFill>
                      <a:schemeClr val="tx1"/>
                    </a:solidFill>
                  </a:rPr>
                  <a:t>noslāpšanu </a:t>
                </a:r>
                <a:r>
                  <a:rPr lang="lv-LV" b="1" dirty="0" smtClean="0">
                    <a:solidFill>
                      <a:schemeClr val="tx1"/>
                    </a:solidFill>
                  </a:rPr>
                  <a:t>Lielupē</a:t>
                </a:r>
                <a:endParaRPr lang="lv-LV" b="1" dirty="0">
                  <a:solidFill>
                    <a:schemeClr val="tx1"/>
                  </a:solidFill>
                </a:endParaRPr>
              </a:p>
            </p:txBody>
          </p:sp>
          <p:sp>
            <p:nvSpPr>
              <p:cNvPr id="9" name="Rounded Rectangle 8"/>
              <p:cNvSpPr/>
              <p:nvPr/>
            </p:nvSpPr>
            <p:spPr>
              <a:xfrm>
                <a:off x="6181115" y="2740534"/>
                <a:ext cx="6118741" cy="8166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a:t>
                </a:r>
                <a:r>
                  <a:rPr lang="lv-LV" b="1" dirty="0">
                    <a:solidFill>
                      <a:schemeClr val="tx1"/>
                    </a:solidFill>
                  </a:rPr>
                  <a:t>līmeņa celšanās rezultātā tika appludinātas lielas platības </a:t>
                </a:r>
                <a:r>
                  <a:rPr lang="lv-LV" b="1" dirty="0" smtClean="0">
                    <a:solidFill>
                      <a:schemeClr val="tx1"/>
                    </a:solidFill>
                  </a:rPr>
                  <a:t>Rīgā, Pierīgā un Jūrmalā</a:t>
                </a:r>
                <a:endParaRPr lang="lv-LV" b="1" dirty="0">
                  <a:solidFill>
                    <a:schemeClr val="tx1"/>
                  </a:solidFill>
                </a:endParaRPr>
              </a:p>
            </p:txBody>
          </p:sp>
        </p:grpSp>
        <p:sp>
          <p:nvSpPr>
            <p:cNvPr id="11" name="Rounded Rectangle 10"/>
            <p:cNvSpPr/>
            <p:nvPr/>
          </p:nvSpPr>
          <p:spPr>
            <a:xfrm>
              <a:off x="5802289" y="3681065"/>
              <a:ext cx="6118741" cy="13742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Spēcīgā </a:t>
              </a:r>
              <a:r>
                <a:rPr lang="lv-LV" b="1" dirty="0">
                  <a:solidFill>
                    <a:schemeClr val="tx1"/>
                  </a:solidFill>
                </a:rPr>
                <a:t>vēja dēļ daudzās vietās tika pārtraukta elektrības piegāde un sakari, tika sagāzti un izrauti ar saknēm koki, norauti jumti, kā arī nodarīti milzīgi zaudējumi daudziem zemes īpašumiem, lauksamniecībai, īpaši mājlopu </a:t>
              </a:r>
              <a:r>
                <a:rPr lang="lv-LV" b="1" dirty="0" smtClean="0">
                  <a:solidFill>
                    <a:schemeClr val="tx1"/>
                  </a:solidFill>
                </a:rPr>
                <a:t>dēļ</a:t>
              </a:r>
              <a:endParaRPr lang="lv-LV" b="1" dirty="0">
                <a:solidFill>
                  <a:schemeClr val="tx1"/>
                </a:solidFill>
              </a:endParaRPr>
            </a:p>
          </p:txBody>
        </p:sp>
      </p:grpSp>
    </p:spTree>
    <p:extLst>
      <p:ext uri="{BB962C8B-B14F-4D97-AF65-F5344CB8AC3E}">
        <p14:creationId xmlns:p14="http://schemas.microsoft.com/office/powerpoint/2010/main" val="2405029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165"/>
          <a:stretch/>
        </p:blipFill>
        <p:spPr bwMode="auto">
          <a:xfrm>
            <a:off x="2448882" y="1727404"/>
            <a:ext cx="7358916" cy="44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523100" y="453444"/>
            <a:ext cx="5140638"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Maksimālās gaisa temperatūras </a:t>
            </a:r>
            <a:endParaRPr lang="lv-LV" sz="2400" dirty="0" smtClean="0"/>
          </a:p>
          <a:p>
            <a:pPr algn="ctr"/>
            <a:r>
              <a:rPr lang="lv-LV" sz="2400" dirty="0" smtClean="0"/>
              <a:t>2010.g. </a:t>
            </a:r>
            <a:r>
              <a:rPr lang="lv-LV" sz="2400" dirty="0"/>
              <a:t>vasarā</a:t>
            </a:r>
          </a:p>
        </p:txBody>
      </p:sp>
    </p:spTree>
    <p:extLst>
      <p:ext uri="{BB962C8B-B14F-4D97-AF65-F5344CB8AC3E}">
        <p14:creationId xmlns:p14="http://schemas.microsoft.com/office/powerpoint/2010/main" val="3861265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139"/>
          <a:stretch/>
        </p:blipFill>
        <p:spPr bwMode="auto">
          <a:xfrm>
            <a:off x="2389997" y="1720077"/>
            <a:ext cx="7440582" cy="44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420305" y="427319"/>
            <a:ext cx="7381697"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Dienu skaits ar sekojošām dienām ar gaisa temperatūru </a:t>
            </a:r>
            <a:r>
              <a:rPr lang="lv-LV" sz="2400" dirty="0" smtClean="0"/>
              <a:t>virs </a:t>
            </a:r>
            <a:r>
              <a:rPr lang="lv-LV" sz="2400" dirty="0"/>
              <a:t>+</a:t>
            </a:r>
            <a:r>
              <a:rPr lang="lv-LV" sz="2400" dirty="0" smtClean="0"/>
              <a:t>25 ºC 2010.g. </a:t>
            </a:r>
            <a:r>
              <a:rPr lang="lv-LV" sz="2400" dirty="0"/>
              <a:t>vasarā</a:t>
            </a:r>
          </a:p>
        </p:txBody>
      </p:sp>
    </p:spTree>
    <p:extLst>
      <p:ext uri="{BB962C8B-B14F-4D97-AF65-F5344CB8AC3E}">
        <p14:creationId xmlns:p14="http://schemas.microsoft.com/office/powerpoint/2010/main" val="5190280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40"/>
          <a:stretch/>
        </p:blipFill>
        <p:spPr bwMode="auto">
          <a:xfrm>
            <a:off x="2437453" y="1727005"/>
            <a:ext cx="7332098" cy="44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523310" y="427319"/>
            <a:ext cx="517778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Minimālās gaisa temperatūras </a:t>
            </a:r>
            <a:endParaRPr lang="lv-LV" sz="2400" dirty="0" smtClean="0"/>
          </a:p>
          <a:p>
            <a:pPr algn="ctr"/>
            <a:r>
              <a:rPr lang="pt-BR" sz="2400" dirty="0" smtClean="0"/>
              <a:t>2010.g</a:t>
            </a:r>
            <a:r>
              <a:rPr lang="lv-LV" sz="2400" dirty="0" smtClean="0"/>
              <a:t>.</a:t>
            </a:r>
            <a:r>
              <a:rPr lang="pt-BR" sz="2400" dirty="0" smtClean="0"/>
              <a:t> </a:t>
            </a:r>
            <a:r>
              <a:rPr lang="pt-BR" sz="2400" dirty="0"/>
              <a:t>ziemā</a:t>
            </a:r>
          </a:p>
        </p:txBody>
      </p:sp>
    </p:spTree>
    <p:extLst>
      <p:ext uri="{BB962C8B-B14F-4D97-AF65-F5344CB8AC3E}">
        <p14:creationId xmlns:p14="http://schemas.microsoft.com/office/powerpoint/2010/main" val="18419943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175661"/>
            <a:ext cx="7936162" cy="4538460"/>
            <a:chOff x="0" y="953590"/>
            <a:chExt cx="7936162" cy="4538460"/>
          </a:xfrm>
        </p:grpSpPr>
        <p:pic>
          <p:nvPicPr>
            <p:cNvPr id="22530" name="Picture 2" descr="C:\Users\user\Desktop\Att-4-prez\4818555195_6e422fa8e8_o David Holt_Vetra Ri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3590"/>
              <a:ext cx="7936162" cy="45384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5261217"/>
              <a:ext cx="3172690" cy="230832"/>
            </a:xfrm>
            <a:prstGeom prst="rect">
              <a:avLst/>
            </a:prstGeom>
          </p:spPr>
          <p:txBody>
            <a:bodyPr wrap="square">
              <a:spAutoFit/>
            </a:bodyPr>
            <a:lstStyle/>
            <a:p>
              <a:r>
                <a:rPr lang="lv-LV" sz="900" dirty="0" err="1" smtClean="0">
                  <a:solidFill>
                    <a:schemeClr val="bg1"/>
                  </a:solidFill>
                </a:rPr>
                <a:t>Vātra</a:t>
              </a:r>
              <a:r>
                <a:rPr lang="lv-LV" sz="900" dirty="0" smtClean="0">
                  <a:solidFill>
                    <a:schemeClr val="bg1"/>
                  </a:solidFill>
                </a:rPr>
                <a:t> Rīgā 2010.g. 18.jūlijā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David</a:t>
              </a:r>
              <a:r>
                <a:rPr lang="lv-LV" sz="900" dirty="0" smtClean="0">
                  <a:solidFill>
                    <a:schemeClr val="bg1"/>
                  </a:solidFill>
                </a:rPr>
                <a:t> </a:t>
              </a:r>
              <a:r>
                <a:rPr lang="lv-LV" sz="900" dirty="0" err="1" smtClean="0">
                  <a:solidFill>
                    <a:schemeClr val="bg1"/>
                  </a:solidFill>
                </a:rPr>
                <a:t>Holt</a:t>
              </a:r>
              <a:r>
                <a:rPr lang="lv-LV" sz="900" dirty="0" smtClean="0">
                  <a:solidFill>
                    <a:schemeClr val="bg1"/>
                  </a:solidFill>
                </a:rPr>
                <a:t>)</a:t>
              </a:r>
              <a:endParaRPr lang="lv-LV" sz="900" dirty="0">
                <a:solidFill>
                  <a:schemeClr val="bg1"/>
                </a:solidFill>
              </a:endParaRPr>
            </a:p>
          </p:txBody>
        </p:sp>
      </p:grpSp>
      <p:grpSp>
        <p:nvGrpSpPr>
          <p:cNvPr id="6" name="Group 5"/>
          <p:cNvGrpSpPr/>
          <p:nvPr/>
        </p:nvGrpSpPr>
        <p:grpSpPr>
          <a:xfrm>
            <a:off x="4037083" y="884196"/>
            <a:ext cx="7958972" cy="5136937"/>
            <a:chOff x="4233028" y="453120"/>
            <a:chExt cx="7958972" cy="5136937"/>
          </a:xfrm>
        </p:grpSpPr>
        <p:sp>
          <p:nvSpPr>
            <p:cNvPr id="5" name="Rounded Rectangle 4"/>
            <p:cNvSpPr/>
            <p:nvPr/>
          </p:nvSpPr>
          <p:spPr>
            <a:xfrm>
              <a:off x="4233028" y="4616675"/>
              <a:ext cx="7958971" cy="9733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Ļoti stipras pērkona lietusgāzes Siguldā </a:t>
              </a:r>
              <a:r>
                <a:rPr lang="lv-LV" b="1" dirty="0" smtClean="0">
                  <a:solidFill>
                    <a:schemeClr val="tx1"/>
                  </a:solidFill>
                </a:rPr>
                <a:t>2014.g. 29.jūlijā – pēc </a:t>
              </a:r>
              <a:r>
                <a:rPr lang="lv-LV" b="1" dirty="0">
                  <a:solidFill>
                    <a:schemeClr val="tx1"/>
                  </a:solidFill>
                </a:rPr>
                <a:t>ilgstoša karstuma viļņa Latviju skāra ļoti spēcīgas pērkona </a:t>
              </a:r>
              <a:r>
                <a:rPr lang="lv-LV" b="1" dirty="0" smtClean="0">
                  <a:solidFill>
                    <a:schemeClr val="tx1"/>
                  </a:solidFill>
                </a:rPr>
                <a:t>lietusgāzes – nokrišņu </a:t>
              </a:r>
              <a:r>
                <a:rPr lang="lv-LV" b="1" dirty="0">
                  <a:solidFill>
                    <a:schemeClr val="tx1"/>
                  </a:solidFill>
                </a:rPr>
                <a:t>daudzums </a:t>
              </a:r>
              <a:endParaRPr lang="lv-LV" b="1" dirty="0" smtClean="0">
                <a:solidFill>
                  <a:schemeClr val="tx1"/>
                </a:solidFill>
              </a:endParaRPr>
            </a:p>
            <a:p>
              <a:pPr algn="ctr"/>
              <a:r>
                <a:rPr lang="lv-LV" b="1" dirty="0" smtClean="0">
                  <a:solidFill>
                    <a:schemeClr val="tx1"/>
                  </a:solidFill>
                </a:rPr>
                <a:t>Siguldā </a:t>
              </a:r>
              <a:r>
                <a:rPr lang="lv-LV" b="1" dirty="0">
                  <a:solidFill>
                    <a:schemeClr val="tx1"/>
                  </a:solidFill>
                </a:rPr>
                <a:t>sešās stundās sasniedza 123 </a:t>
              </a:r>
              <a:r>
                <a:rPr lang="lv-LV" b="1" dirty="0" smtClean="0">
                  <a:solidFill>
                    <a:schemeClr val="tx1"/>
                  </a:solidFill>
                </a:rPr>
                <a:t>mm</a:t>
              </a:r>
              <a:endParaRPr lang="lv-LV" b="1" dirty="0">
                <a:solidFill>
                  <a:schemeClr val="tx1"/>
                </a:solidFill>
              </a:endParaRPr>
            </a:p>
          </p:txBody>
        </p:sp>
        <p:sp>
          <p:nvSpPr>
            <p:cNvPr id="8" name="Title 1"/>
            <p:cNvSpPr txBox="1">
              <a:spLocks/>
            </p:cNvSpPr>
            <p:nvPr/>
          </p:nvSpPr>
          <p:spPr>
            <a:xfrm>
              <a:off x="5842161" y="453120"/>
              <a:ext cx="4740702" cy="100584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Nesenu </a:t>
              </a:r>
              <a:r>
                <a:rPr lang="lv-LV" sz="2400" dirty="0"/>
                <a:t>ekstremālu laika apstākļu </a:t>
              </a:r>
              <a:r>
                <a:rPr lang="lv-LV" sz="2400" dirty="0" smtClean="0"/>
                <a:t>piemēri Latvijā:</a:t>
              </a:r>
              <a:endParaRPr lang="lv-LV" sz="2400" dirty="0"/>
            </a:p>
          </p:txBody>
        </p:sp>
        <p:sp>
          <p:nvSpPr>
            <p:cNvPr id="10" name="Rounded Rectangle 9"/>
            <p:cNvSpPr/>
            <p:nvPr/>
          </p:nvSpPr>
          <p:spPr>
            <a:xfrm>
              <a:off x="4233028" y="3217781"/>
              <a:ext cx="7958971" cy="11333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Vislielākā </a:t>
              </a:r>
              <a:r>
                <a:rPr lang="lv-LV" b="1" dirty="0">
                  <a:solidFill>
                    <a:schemeClr val="tx1"/>
                  </a:solidFill>
                </a:rPr>
                <a:t>ūdens līmeņa celšanās tika novērota Ogres upē Ogres pilsētas tuvumā. Aprēķini liecina, ka tur sasniegtā maksimālā ūdens līmeņa (24,5 m, kas ir </a:t>
              </a:r>
              <a:endParaRPr lang="lv-LV" b="1" dirty="0" smtClean="0">
                <a:solidFill>
                  <a:schemeClr val="tx1"/>
                </a:solidFill>
              </a:endParaRPr>
            </a:p>
            <a:p>
              <a:pPr algn="ctr"/>
              <a:r>
                <a:rPr lang="lv-LV" b="1" dirty="0" smtClean="0">
                  <a:solidFill>
                    <a:schemeClr val="tx1"/>
                  </a:solidFill>
                </a:rPr>
                <a:t>4 </a:t>
              </a:r>
              <a:r>
                <a:rPr lang="lv-LV" b="1" dirty="0">
                  <a:solidFill>
                    <a:schemeClr val="tx1"/>
                  </a:solidFill>
                </a:rPr>
                <a:t>metrus virs ilggadīgā vidējā) varbūtība ir 0,5</a:t>
              </a:r>
              <a:r>
                <a:rPr lang="lv-LV" b="1" dirty="0" smtClean="0">
                  <a:solidFill>
                    <a:schemeClr val="tx1"/>
                  </a:solidFill>
                </a:rPr>
                <a:t>% - </a:t>
              </a:r>
              <a:r>
                <a:rPr lang="lv-LV" b="1" dirty="0">
                  <a:solidFill>
                    <a:schemeClr val="tx1"/>
                  </a:solidFill>
                </a:rPr>
                <a:t>t.i</a:t>
              </a:r>
              <a:r>
                <a:rPr lang="lv-LV" b="1" dirty="0" smtClean="0">
                  <a:solidFill>
                    <a:schemeClr val="tx1"/>
                  </a:solidFill>
                </a:rPr>
                <a:t>., </a:t>
              </a:r>
              <a:r>
                <a:rPr lang="lv-LV" b="1" dirty="0">
                  <a:solidFill>
                    <a:schemeClr val="tx1"/>
                  </a:solidFill>
                </a:rPr>
                <a:t>reizi 200 gados</a:t>
              </a:r>
            </a:p>
          </p:txBody>
        </p:sp>
        <p:sp>
          <p:nvSpPr>
            <p:cNvPr id="4" name="Rounded Rectangle 3"/>
            <p:cNvSpPr/>
            <p:nvPr/>
          </p:nvSpPr>
          <p:spPr>
            <a:xfrm>
              <a:off x="4233029" y="1345475"/>
              <a:ext cx="7958971" cy="160673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Ekstremāla sniega segas biezumi </a:t>
              </a:r>
              <a:r>
                <a:rPr lang="lv-LV" b="1" dirty="0" smtClean="0">
                  <a:solidFill>
                    <a:schemeClr val="tx1"/>
                  </a:solidFill>
                </a:rPr>
                <a:t>2013.g. </a:t>
              </a:r>
              <a:r>
                <a:rPr lang="lv-LV" b="1" dirty="0">
                  <a:solidFill>
                    <a:schemeClr val="tx1"/>
                  </a:solidFill>
                </a:rPr>
                <a:t>pavasarī un </a:t>
              </a:r>
              <a:r>
                <a:rPr lang="lv-LV" b="1" dirty="0" smtClean="0">
                  <a:solidFill>
                    <a:schemeClr val="tx1"/>
                  </a:solidFill>
                </a:rPr>
                <a:t>plūdi – martā Austrumlatvijas </a:t>
              </a:r>
              <a:r>
                <a:rPr lang="lv-LV" b="1" dirty="0">
                  <a:solidFill>
                    <a:schemeClr val="tx1"/>
                  </a:solidFill>
                </a:rPr>
                <a:t>augstieņu rajonos sniega segas biezums līdz pat 2,5 reizēm pārsniedza normu, atsevišķās dienās sasniedzot 50-60 </a:t>
              </a:r>
              <a:r>
                <a:rPr lang="lv-LV" b="1" dirty="0" smtClean="0">
                  <a:solidFill>
                    <a:schemeClr val="tx1"/>
                  </a:solidFill>
                </a:rPr>
                <a:t>cm, bet aprīļa </a:t>
              </a:r>
              <a:r>
                <a:rPr lang="lv-LV" b="1" dirty="0">
                  <a:solidFill>
                    <a:schemeClr val="tx1"/>
                  </a:solidFill>
                </a:rPr>
                <a:t>pirmajā dekādē Austrumlatvijā vidējais sniega segas biezums bija 40 cm,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10 reizes pārsniedza </a:t>
              </a:r>
              <a:r>
                <a:rPr lang="lv-LV" b="1" dirty="0" smtClean="0">
                  <a:solidFill>
                    <a:schemeClr val="tx1"/>
                  </a:solidFill>
                </a:rPr>
                <a:t>normu</a:t>
              </a:r>
              <a:endParaRPr lang="lv-LV" b="1" dirty="0">
                <a:solidFill>
                  <a:schemeClr val="tx1"/>
                </a:solidFill>
              </a:endParaRPr>
            </a:p>
          </p:txBody>
        </p:sp>
      </p:grpSp>
    </p:spTree>
    <p:extLst>
      <p:ext uri="{BB962C8B-B14F-4D97-AF65-F5344CB8AC3E}">
        <p14:creationId xmlns:p14="http://schemas.microsoft.com/office/powerpoint/2010/main" val="23811687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38628"/>
            <a:ext cx="7826693" cy="5219289"/>
            <a:chOff x="297180" y="1853023"/>
            <a:chExt cx="7826693" cy="5219289"/>
          </a:xfrm>
        </p:grpSpPr>
        <p:pic>
          <p:nvPicPr>
            <p:cNvPr id="23554" name="Picture 2" descr="C:\Users\user\Desktop\Att-4-prez\14226540178_b261843360_o Chris_Kemeri 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 y="1853023"/>
              <a:ext cx="7826693" cy="52192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7180" y="6841480"/>
              <a:ext cx="3172690" cy="230832"/>
            </a:xfrm>
            <a:prstGeom prst="rect">
              <a:avLst/>
            </a:prstGeom>
          </p:spPr>
          <p:txBody>
            <a:bodyPr wrap="square">
              <a:spAutoFit/>
            </a:bodyPr>
            <a:lstStyle/>
            <a:p>
              <a:r>
                <a:rPr lang="lv-LV" sz="900" dirty="0" smtClean="0"/>
                <a:t>Ķemeri, 2014.gada ziemā (</a:t>
              </a:r>
              <a:r>
                <a:rPr lang="lv-LV" sz="900" dirty="0" err="1" smtClean="0"/>
                <a:t>Flickr</a:t>
              </a:r>
              <a:r>
                <a:rPr lang="lv-LV" sz="900" dirty="0" smtClean="0"/>
                <a:t>: </a:t>
              </a:r>
              <a:r>
                <a:rPr lang="lv-LV" sz="900" dirty="0" err="1" smtClean="0"/>
                <a:t>Chris</a:t>
              </a:r>
              <a:r>
                <a:rPr lang="lv-LV" sz="900" dirty="0" smtClean="0"/>
                <a:t>)</a:t>
              </a:r>
              <a:endParaRPr lang="lv-LV" sz="900" dirty="0"/>
            </a:p>
          </p:txBody>
        </p:sp>
      </p:grpSp>
      <p:sp>
        <p:nvSpPr>
          <p:cNvPr id="6" name="Title 1"/>
          <p:cNvSpPr txBox="1">
            <a:spLocks/>
          </p:cNvSpPr>
          <p:nvPr/>
        </p:nvSpPr>
        <p:spPr>
          <a:xfrm>
            <a:off x="841054" y="263948"/>
            <a:ext cx="4813687" cy="14864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Sniega segas raksturs un tā mainība</a:t>
            </a:r>
          </a:p>
        </p:txBody>
      </p:sp>
      <p:grpSp>
        <p:nvGrpSpPr>
          <p:cNvPr id="3" name="Group 2"/>
          <p:cNvGrpSpPr/>
          <p:nvPr/>
        </p:nvGrpSpPr>
        <p:grpSpPr>
          <a:xfrm>
            <a:off x="6296298" y="537991"/>
            <a:ext cx="5669280" cy="5820563"/>
            <a:chOff x="6270172" y="577180"/>
            <a:chExt cx="5669280" cy="5820563"/>
          </a:xfrm>
        </p:grpSpPr>
        <p:sp>
          <p:nvSpPr>
            <p:cNvPr id="4" name="Title 1"/>
            <p:cNvSpPr txBox="1">
              <a:spLocks/>
            </p:cNvSpPr>
            <p:nvPr/>
          </p:nvSpPr>
          <p:spPr>
            <a:xfrm>
              <a:off x="6270172" y="577180"/>
              <a:ext cx="5669280" cy="19232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Sezonālā sniega sega var saturēt lielu ūdens daudzumu, kas izkūstot ievērojami ietekmē gan virszemes, gan pazemes ūdeņu hidroloģisko režīmu</a:t>
              </a:r>
            </a:p>
          </p:txBody>
        </p:sp>
        <p:sp>
          <p:nvSpPr>
            <p:cNvPr id="5" name="Rounded Rectangle 4"/>
            <p:cNvSpPr/>
            <p:nvPr/>
          </p:nvSpPr>
          <p:spPr>
            <a:xfrm>
              <a:off x="6534482" y="2257250"/>
              <a:ext cx="5140659" cy="10607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Ūdens saturs sniega segā lielā mērā ietekmē arī </a:t>
              </a:r>
              <a:r>
                <a:rPr lang="lv-LV" b="1" dirty="0" err="1">
                  <a:solidFill>
                    <a:schemeClr val="tx1"/>
                  </a:solidFill>
                </a:rPr>
                <a:t>hidroenergo</a:t>
              </a:r>
              <a:r>
                <a:rPr lang="lv-LV" b="1" dirty="0">
                  <a:solidFill>
                    <a:schemeClr val="tx1"/>
                  </a:solidFill>
                </a:rPr>
                <a:t> resursus, kā arī ir nozīmīgs raksturlielums plūdu riska </a:t>
              </a:r>
              <a:r>
                <a:rPr lang="lv-LV" b="1" dirty="0" smtClean="0">
                  <a:solidFill>
                    <a:schemeClr val="tx1"/>
                  </a:solidFill>
                </a:rPr>
                <a:t>paredzēšanai</a:t>
              </a:r>
              <a:endParaRPr lang="lv-LV" b="1" dirty="0">
                <a:solidFill>
                  <a:schemeClr val="tx1"/>
                </a:solidFill>
              </a:endParaRPr>
            </a:p>
          </p:txBody>
        </p:sp>
        <p:sp>
          <p:nvSpPr>
            <p:cNvPr id="7" name="Rounded Rectangle 6"/>
            <p:cNvSpPr/>
            <p:nvPr/>
          </p:nvSpPr>
          <p:spPr>
            <a:xfrm>
              <a:off x="6534482" y="4532592"/>
              <a:ext cx="5140659" cy="9799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t>
              </a:r>
              <a:r>
                <a:rPr lang="lv-LV" b="1" dirty="0" smtClean="0">
                  <a:solidFill>
                    <a:schemeClr val="tx1"/>
                  </a:solidFill>
                </a:rPr>
                <a:t>niega </a:t>
              </a:r>
              <a:r>
                <a:rPr lang="lv-LV" b="1" dirty="0">
                  <a:solidFill>
                    <a:schemeClr val="tx1"/>
                  </a:solidFill>
                </a:rPr>
                <a:t>segas biezums, tās pastāvēšanas ilgums ir nozīmīgs daudzu augu, it īpaši lauksaimniecībā izmantojamo kultūru, </a:t>
              </a:r>
              <a:r>
                <a:rPr lang="lv-LV" b="1" dirty="0" smtClean="0">
                  <a:solidFill>
                    <a:schemeClr val="tx1"/>
                  </a:solidFill>
                </a:rPr>
                <a:t>attīstībai</a:t>
              </a:r>
              <a:endParaRPr lang="lv-LV" b="1" dirty="0">
                <a:solidFill>
                  <a:schemeClr val="tx1"/>
                </a:solidFill>
              </a:endParaRPr>
            </a:p>
          </p:txBody>
        </p:sp>
        <p:sp>
          <p:nvSpPr>
            <p:cNvPr id="9" name="Rounded Rectangle 8"/>
            <p:cNvSpPr/>
            <p:nvPr/>
          </p:nvSpPr>
          <p:spPr>
            <a:xfrm>
              <a:off x="6534482" y="3467626"/>
              <a:ext cx="5140659" cy="9153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Līdz </a:t>
              </a:r>
              <a:r>
                <a:rPr lang="lv-LV" b="1" dirty="0">
                  <a:solidFill>
                    <a:schemeClr val="tx1"/>
                  </a:solidFill>
                </a:rPr>
                <a:t>ar to sniega sega ir būtiska ne tikai klimata mainības aspektā, bet arī no </a:t>
              </a:r>
              <a:r>
                <a:rPr lang="lv-LV" b="1" dirty="0" smtClean="0">
                  <a:solidFill>
                    <a:schemeClr val="tx1"/>
                  </a:solidFill>
                </a:rPr>
                <a:t>tautsaimniecības </a:t>
              </a:r>
              <a:r>
                <a:rPr lang="lv-LV" b="1" dirty="0">
                  <a:solidFill>
                    <a:schemeClr val="tx1"/>
                  </a:solidFill>
                </a:rPr>
                <a:t>viedokļa</a:t>
              </a:r>
            </a:p>
          </p:txBody>
        </p:sp>
        <p:sp>
          <p:nvSpPr>
            <p:cNvPr id="10" name="Rounded Rectangle 9"/>
            <p:cNvSpPr/>
            <p:nvPr/>
          </p:nvSpPr>
          <p:spPr>
            <a:xfrm>
              <a:off x="6534481" y="5662186"/>
              <a:ext cx="5140659" cy="7355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Sniega </a:t>
              </a:r>
              <a:r>
                <a:rPr lang="lv-LV" b="1" dirty="0">
                  <a:solidFill>
                    <a:schemeClr val="tx1"/>
                  </a:solidFill>
                </a:rPr>
                <a:t>segas pastāvēšana ir nozīmīga arī rekreācijai un ziemas sporta veidu attīstībai, ceļu uzturēšanai</a:t>
              </a:r>
            </a:p>
          </p:txBody>
        </p:sp>
      </p:grpSp>
    </p:spTree>
    <p:extLst>
      <p:ext uri="{BB962C8B-B14F-4D97-AF65-F5344CB8AC3E}">
        <p14:creationId xmlns:p14="http://schemas.microsoft.com/office/powerpoint/2010/main" val="42837382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11" t="17055" r="7358" b="11699"/>
          <a:stretch/>
        </p:blipFill>
        <p:spPr bwMode="auto">
          <a:xfrm>
            <a:off x="1732496" y="1309746"/>
            <a:ext cx="8753133" cy="538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3103253" y="393029"/>
            <a:ext cx="5985493"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Vidējais Saules spīdēšanas ilgums </a:t>
            </a:r>
            <a:endParaRPr lang="lv-LV" sz="2400" dirty="0" smtClean="0"/>
          </a:p>
          <a:p>
            <a:pPr algn="ctr"/>
            <a:r>
              <a:rPr lang="lv-LV" sz="2400" dirty="0" smtClean="0"/>
              <a:t>(</a:t>
            </a:r>
            <a:r>
              <a:rPr lang="lv-LV" sz="2400" dirty="0"/>
              <a:t>stundas) gadā (1950.-</a:t>
            </a:r>
            <a:r>
              <a:rPr lang="lv-LV" sz="2400" dirty="0" smtClean="0"/>
              <a:t>2010.g</a:t>
            </a:r>
            <a:r>
              <a:rPr lang="lv-LV" sz="2400" dirty="0"/>
              <a:t>.)</a:t>
            </a:r>
          </a:p>
        </p:txBody>
      </p:sp>
    </p:spTree>
    <p:extLst>
      <p:ext uri="{BB962C8B-B14F-4D97-AF65-F5344CB8AC3E}">
        <p14:creationId xmlns:p14="http://schemas.microsoft.com/office/powerpoint/2010/main" val="23142325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93795" y="630383"/>
            <a:ext cx="8498205" cy="5664585"/>
            <a:chOff x="2674620" y="1193415"/>
            <a:chExt cx="8498205" cy="5664585"/>
          </a:xfrm>
        </p:grpSpPr>
        <p:pic>
          <p:nvPicPr>
            <p:cNvPr id="24578" name="Picture 2" descr="C:\Users\user\Desktop\Att-4-prez\8722387936_1f9ee4e277_o Pablo Andres Rivero_Riga 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4620" y="1193415"/>
              <a:ext cx="8498205" cy="56645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000135" y="6627168"/>
              <a:ext cx="3172690" cy="230832"/>
            </a:xfrm>
            <a:prstGeom prst="rect">
              <a:avLst/>
            </a:prstGeom>
          </p:spPr>
          <p:txBody>
            <a:bodyPr wrap="square">
              <a:spAutoFit/>
            </a:bodyPr>
            <a:lstStyle/>
            <a:p>
              <a:pPr algn="r"/>
              <a:r>
                <a:rPr lang="lv-LV" sz="900" dirty="0" smtClean="0">
                  <a:solidFill>
                    <a:schemeClr val="bg1"/>
                  </a:solidFill>
                </a:rPr>
                <a:t>Rīga ziemā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Pablo</a:t>
              </a:r>
              <a:r>
                <a:rPr lang="lv-LV" sz="900" dirty="0" smtClean="0">
                  <a:solidFill>
                    <a:schemeClr val="bg1"/>
                  </a:solidFill>
                </a:rPr>
                <a:t> </a:t>
              </a:r>
              <a:r>
                <a:rPr lang="lv-LV" sz="900" dirty="0" err="1">
                  <a:solidFill>
                    <a:schemeClr val="bg1"/>
                  </a:solidFill>
                </a:rPr>
                <a:t>Andres</a:t>
              </a:r>
              <a:r>
                <a:rPr lang="lv-LV" sz="900" dirty="0">
                  <a:solidFill>
                    <a:schemeClr val="bg1"/>
                  </a:solidFill>
                </a:rPr>
                <a:t> </a:t>
              </a:r>
              <a:r>
                <a:rPr lang="lv-LV" sz="900" dirty="0" err="1" smtClean="0">
                  <a:solidFill>
                    <a:schemeClr val="bg1"/>
                  </a:solidFill>
                </a:rPr>
                <a:t>Rivero</a:t>
              </a:r>
              <a:r>
                <a:rPr lang="lv-LV" sz="900" dirty="0">
                  <a:solidFill>
                    <a:schemeClr val="bg1"/>
                  </a:solidFill>
                </a:rPr>
                <a:t>)</a:t>
              </a:r>
            </a:p>
          </p:txBody>
        </p:sp>
      </p:grpSp>
      <p:grpSp>
        <p:nvGrpSpPr>
          <p:cNvPr id="8" name="Group 7"/>
          <p:cNvGrpSpPr/>
          <p:nvPr/>
        </p:nvGrpSpPr>
        <p:grpSpPr>
          <a:xfrm>
            <a:off x="204076" y="843946"/>
            <a:ext cx="6596365" cy="5202314"/>
            <a:chOff x="112635" y="334489"/>
            <a:chExt cx="6596365" cy="5202314"/>
          </a:xfrm>
        </p:grpSpPr>
        <p:grpSp>
          <p:nvGrpSpPr>
            <p:cNvPr id="2" name="Group 1"/>
            <p:cNvGrpSpPr/>
            <p:nvPr/>
          </p:nvGrpSpPr>
          <p:grpSpPr>
            <a:xfrm>
              <a:off x="112635" y="334489"/>
              <a:ext cx="6596365" cy="5202314"/>
              <a:chOff x="112635" y="334489"/>
              <a:chExt cx="6596365" cy="5202314"/>
            </a:xfrm>
          </p:grpSpPr>
          <p:sp>
            <p:nvSpPr>
              <p:cNvPr id="3" name="Title 1"/>
              <p:cNvSpPr txBox="1">
                <a:spLocks/>
              </p:cNvSpPr>
              <p:nvPr/>
            </p:nvSpPr>
            <p:spPr>
              <a:xfrm>
                <a:off x="112635" y="334489"/>
                <a:ext cx="6596365" cy="16118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Sniega sega uzskatāma par jutīgu klimata izmaiņu rādītāju, jo ir tieši atkarīga no </a:t>
                </a:r>
                <a:endParaRPr lang="lv-LV" sz="2400" dirty="0" smtClean="0"/>
              </a:p>
              <a:p>
                <a:pPr algn="ctr"/>
                <a:r>
                  <a:rPr lang="lv-LV" sz="2400" dirty="0" smtClean="0"/>
                  <a:t>gaisa </a:t>
                </a:r>
                <a:r>
                  <a:rPr lang="lv-LV" sz="2400" dirty="0"/>
                  <a:t>temperatūras un nokrišņu </a:t>
                </a:r>
                <a:r>
                  <a:rPr lang="lv-LV" sz="2400" dirty="0" smtClean="0"/>
                  <a:t>daudzuma </a:t>
                </a:r>
                <a:endParaRPr lang="lv-LV" sz="2400" dirty="0"/>
              </a:p>
            </p:txBody>
          </p:sp>
          <p:sp>
            <p:nvSpPr>
              <p:cNvPr id="4" name="Rounded Rectangle 3"/>
              <p:cNvSpPr/>
              <p:nvPr/>
            </p:nvSpPr>
            <p:spPr>
              <a:xfrm>
                <a:off x="458126" y="1693865"/>
                <a:ext cx="5905381" cy="10967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sniega segu Latvijā raksturo relatīvi liela dažādība, kas attiecas gan uz dienu skaitu, kad izveidojas un pastāv pastāvīga sniega sega, gan arī uz sniega segas biezumu</a:t>
                </a:r>
              </a:p>
            </p:txBody>
          </p:sp>
          <p:sp>
            <p:nvSpPr>
              <p:cNvPr id="5" name="Rounded Rectangle 4"/>
              <p:cNvSpPr/>
              <p:nvPr/>
            </p:nvSpPr>
            <p:spPr>
              <a:xfrm>
                <a:off x="480652" y="4787189"/>
                <a:ext cx="5860325" cy="7496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Ir </a:t>
                </a:r>
                <a:r>
                  <a:rPr lang="lv-LV" b="1" dirty="0">
                    <a:solidFill>
                      <a:schemeClr val="tx1"/>
                    </a:solidFill>
                  </a:rPr>
                  <a:t>pierādīts, ka Baltijas jūras ietekme skaidri izpaužas </a:t>
                </a:r>
                <a:endParaRPr lang="lv-LV" b="1" dirty="0" smtClean="0">
                  <a:solidFill>
                    <a:schemeClr val="tx1"/>
                  </a:solidFill>
                </a:endParaRPr>
              </a:p>
              <a:p>
                <a:pPr algn="ctr"/>
                <a:r>
                  <a:rPr lang="lv-LV" b="1" dirty="0" smtClean="0">
                    <a:solidFill>
                      <a:schemeClr val="tx1"/>
                    </a:solidFill>
                  </a:rPr>
                  <a:t>30-100 </a:t>
                </a:r>
                <a:r>
                  <a:rPr lang="lv-LV" b="1" dirty="0">
                    <a:solidFill>
                      <a:schemeClr val="tx1"/>
                    </a:solidFill>
                  </a:rPr>
                  <a:t>km platā piekrastes joslā</a:t>
                </a:r>
              </a:p>
            </p:txBody>
          </p:sp>
        </p:grpSp>
        <p:sp>
          <p:nvSpPr>
            <p:cNvPr id="9" name="Rounded Rectangle 8"/>
            <p:cNvSpPr/>
            <p:nvPr/>
          </p:nvSpPr>
          <p:spPr>
            <a:xfrm>
              <a:off x="458125" y="2997051"/>
              <a:ext cx="5905381" cy="15837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Jo tālāk no Baltijas jūras un Rīgas līča piekrastes, jo sniega segas pastāvēšanas ilgums un tās biezums ir lielāks, īpaši rajonos, kur zemes virsmas augstums virs jūras līmeņa un novietojums pret valdošajiem vējiem sekmē gaisa masu augšupejošu </a:t>
              </a:r>
              <a:r>
                <a:rPr lang="lv-LV" b="1" dirty="0" smtClean="0">
                  <a:solidFill>
                    <a:schemeClr val="tx1"/>
                  </a:solidFill>
                </a:rPr>
                <a:t>kustību</a:t>
              </a:r>
              <a:endParaRPr lang="lv-LV" b="1" dirty="0">
                <a:solidFill>
                  <a:schemeClr val="tx1"/>
                </a:solidFill>
              </a:endParaRPr>
            </a:p>
          </p:txBody>
        </p:sp>
      </p:grpSp>
    </p:spTree>
    <p:extLst>
      <p:ext uri="{BB962C8B-B14F-4D97-AF65-F5344CB8AC3E}">
        <p14:creationId xmlns:p14="http://schemas.microsoft.com/office/powerpoint/2010/main" val="36078699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17" t="16582" r="7705" b="17418"/>
          <a:stretch/>
        </p:blipFill>
        <p:spPr bwMode="auto">
          <a:xfrm>
            <a:off x="1436914" y="1314203"/>
            <a:ext cx="9351765" cy="534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294701" y="375067"/>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Vidējais dienu skaits ar sniega segu Latvijā (1950.-</a:t>
            </a:r>
            <a:r>
              <a:rPr lang="pt-BR" sz="2400" dirty="0" smtClean="0"/>
              <a:t>2010.</a:t>
            </a:r>
            <a:r>
              <a:rPr lang="lv-LV" sz="2400" dirty="0" smtClean="0"/>
              <a:t>g.</a:t>
            </a:r>
            <a:r>
              <a:rPr lang="pt-BR" sz="2400" dirty="0" smtClean="0"/>
              <a:t>)</a:t>
            </a:r>
            <a:endParaRPr lang="pt-BR" sz="2400" dirty="0"/>
          </a:p>
        </p:txBody>
      </p:sp>
    </p:spTree>
    <p:extLst>
      <p:ext uri="{BB962C8B-B14F-4D97-AF65-F5344CB8AC3E}">
        <p14:creationId xmlns:p14="http://schemas.microsoft.com/office/powerpoint/2010/main" val="42856951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90941"/>
            <a:ext cx="9064942" cy="5101517"/>
            <a:chOff x="0" y="890941"/>
            <a:chExt cx="9064942" cy="5101517"/>
          </a:xfrm>
        </p:grpSpPr>
        <p:pic>
          <p:nvPicPr>
            <p:cNvPr id="25602" name="Picture 2" descr="C:\Users\user\Desktop\Att-4-prez\4209770664_63be06f5cb_o Ernests_Livi Amatas nova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90941"/>
              <a:ext cx="9064942" cy="51015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890941"/>
              <a:ext cx="3665220" cy="230832"/>
            </a:xfrm>
            <a:prstGeom prst="rect">
              <a:avLst/>
            </a:prstGeom>
          </p:spPr>
          <p:txBody>
            <a:bodyPr wrap="square">
              <a:spAutoFit/>
            </a:bodyPr>
            <a:lstStyle/>
            <a:p>
              <a:r>
                <a:rPr lang="lv-LV" sz="900" dirty="0" smtClean="0"/>
                <a:t>Līvi, Amatas novads, Pasaules snovborda diena 2009 (</a:t>
              </a:r>
              <a:r>
                <a:rPr lang="lv-LV" sz="900" dirty="0" err="1" smtClean="0"/>
                <a:t>Flickr</a:t>
              </a:r>
              <a:r>
                <a:rPr lang="lv-LV" sz="900" dirty="0" smtClean="0"/>
                <a:t>: Ernests) </a:t>
              </a:r>
              <a:endParaRPr lang="lv-LV" sz="900" dirty="0"/>
            </a:p>
          </p:txBody>
        </p:sp>
      </p:grpSp>
      <p:grpSp>
        <p:nvGrpSpPr>
          <p:cNvPr id="5" name="Group 4"/>
          <p:cNvGrpSpPr/>
          <p:nvPr/>
        </p:nvGrpSpPr>
        <p:grpSpPr>
          <a:xfrm>
            <a:off x="5551715" y="356787"/>
            <a:ext cx="6413863" cy="6154968"/>
            <a:chOff x="5473337" y="552732"/>
            <a:chExt cx="6413863" cy="6154968"/>
          </a:xfrm>
        </p:grpSpPr>
        <p:sp>
          <p:nvSpPr>
            <p:cNvPr id="3" name="Title 1"/>
            <p:cNvSpPr txBox="1">
              <a:spLocks/>
            </p:cNvSpPr>
            <p:nvPr/>
          </p:nvSpPr>
          <p:spPr>
            <a:xfrm>
              <a:off x="5473337" y="552732"/>
              <a:ext cx="6413863" cy="18143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Vietas ģeogrāfiskais novietojums </a:t>
              </a:r>
              <a:r>
                <a:rPr lang="lv-LV" sz="2400" dirty="0"/>
                <a:t>ietekmē ne tikai sniega segas ilgumu, bet arī sniega segas biezumu (gan sezonas vidējo, gan arī </a:t>
              </a:r>
              <a:endParaRPr lang="lv-LV" sz="2400" dirty="0" smtClean="0"/>
            </a:p>
            <a:p>
              <a:pPr algn="ctr"/>
              <a:r>
                <a:rPr lang="lv-LV" sz="2400" dirty="0" smtClean="0"/>
                <a:t>dekādes </a:t>
              </a:r>
              <a:r>
                <a:rPr lang="lv-LV" sz="2400" dirty="0"/>
                <a:t>maksimālo</a:t>
              </a:r>
              <a:r>
                <a:rPr lang="lv-LV" sz="2400" dirty="0" smtClean="0"/>
                <a:t>)</a:t>
              </a:r>
              <a:endParaRPr lang="lv-LV" sz="2400" dirty="0"/>
            </a:p>
          </p:txBody>
        </p:sp>
        <p:sp>
          <p:nvSpPr>
            <p:cNvPr id="4" name="Rounded Rectangle 3"/>
            <p:cNvSpPr/>
            <p:nvPr/>
          </p:nvSpPr>
          <p:spPr>
            <a:xfrm>
              <a:off x="6312877" y="3421091"/>
              <a:ext cx="4743875" cy="9691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Visās </a:t>
              </a:r>
              <a:r>
                <a:rPr lang="lv-LV" b="1" dirty="0" smtClean="0">
                  <a:solidFill>
                    <a:schemeClr val="tx1"/>
                  </a:solidFill>
                </a:rPr>
                <a:t>meteoroloģisko novērojumu stacijās </a:t>
              </a:r>
              <a:r>
                <a:rPr lang="lv-LV" b="1" dirty="0">
                  <a:solidFill>
                    <a:schemeClr val="tx1"/>
                  </a:solidFill>
                </a:rPr>
                <a:t>sniega sega maksimālo biezumu sasniedz februāra 3. </a:t>
              </a:r>
              <a:r>
                <a:rPr lang="lv-LV" b="1" dirty="0" smtClean="0">
                  <a:solidFill>
                    <a:schemeClr val="tx1"/>
                  </a:solidFill>
                </a:rPr>
                <a:t>dekādē</a:t>
              </a:r>
              <a:endParaRPr lang="lv-LV" b="1" dirty="0">
                <a:solidFill>
                  <a:schemeClr val="tx1"/>
                </a:solidFill>
              </a:endParaRPr>
            </a:p>
          </p:txBody>
        </p:sp>
        <p:sp>
          <p:nvSpPr>
            <p:cNvPr id="7" name="Rounded Rectangle 6"/>
            <p:cNvSpPr/>
            <p:nvPr/>
          </p:nvSpPr>
          <p:spPr>
            <a:xfrm>
              <a:off x="6308330" y="2193325"/>
              <a:ext cx="4743875" cy="10200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Vietas ģeogrāfiskais novietojums </a:t>
              </a:r>
              <a:r>
                <a:rPr lang="lv-LV" b="1" dirty="0" smtClean="0">
                  <a:solidFill>
                    <a:schemeClr val="tx1"/>
                  </a:solidFill>
                </a:rPr>
                <a:t>uzskatāms </a:t>
              </a:r>
              <a:r>
                <a:rPr lang="lv-LV" b="1" dirty="0">
                  <a:solidFill>
                    <a:schemeClr val="tx1"/>
                  </a:solidFill>
                </a:rPr>
                <a:t>par vienu no būtiskākajiem rādītājiem, raksturojot sniega segu</a:t>
              </a:r>
            </a:p>
          </p:txBody>
        </p:sp>
        <p:sp>
          <p:nvSpPr>
            <p:cNvPr id="8" name="Rounded Rectangle 7"/>
            <p:cNvSpPr/>
            <p:nvPr/>
          </p:nvSpPr>
          <p:spPr>
            <a:xfrm>
              <a:off x="6303557" y="4598032"/>
              <a:ext cx="4743875" cy="8075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Arī sniega </a:t>
              </a:r>
              <a:r>
                <a:rPr lang="lv-LV" b="1" dirty="0">
                  <a:solidFill>
                    <a:schemeClr val="tx1"/>
                  </a:solidFill>
                </a:rPr>
                <a:t>segas biezuma </a:t>
              </a:r>
              <a:r>
                <a:rPr lang="lv-LV" b="1" dirty="0" smtClean="0">
                  <a:solidFill>
                    <a:schemeClr val="tx1"/>
                  </a:solidFill>
                </a:rPr>
                <a:t>akumulēšanās </a:t>
              </a:r>
              <a:r>
                <a:rPr lang="lv-LV" b="1" dirty="0">
                  <a:solidFill>
                    <a:schemeClr val="tx1"/>
                  </a:solidFill>
                </a:rPr>
                <a:t>periods maksimumu sasniedz </a:t>
              </a:r>
              <a:r>
                <a:rPr lang="lv-LV" b="1" dirty="0" smtClean="0">
                  <a:solidFill>
                    <a:schemeClr val="tx1"/>
                  </a:solidFill>
                </a:rPr>
                <a:t>februārī</a:t>
              </a:r>
              <a:endParaRPr lang="lv-LV" b="1" dirty="0">
                <a:solidFill>
                  <a:schemeClr val="tx1"/>
                </a:solidFill>
              </a:endParaRPr>
            </a:p>
          </p:txBody>
        </p:sp>
        <p:sp>
          <p:nvSpPr>
            <p:cNvPr id="9" name="Rounded Rectangle 8"/>
            <p:cNvSpPr/>
            <p:nvPr/>
          </p:nvSpPr>
          <p:spPr>
            <a:xfrm>
              <a:off x="6312877" y="5613382"/>
              <a:ext cx="4743875" cy="10943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t>
              </a:r>
              <a:r>
                <a:rPr lang="lv-LV" b="1" dirty="0" smtClean="0">
                  <a:solidFill>
                    <a:schemeClr val="tx1"/>
                  </a:solidFill>
                </a:rPr>
                <a:t>niega </a:t>
              </a:r>
              <a:r>
                <a:rPr lang="lv-LV" b="1" dirty="0">
                  <a:solidFill>
                    <a:schemeClr val="tx1"/>
                  </a:solidFill>
                </a:rPr>
                <a:t>izkrišana ir salīdzinoši pakāpeniska un vienmērīga, turpretim sniega kušanas periods pēc maksimuma ir raksturojams kā straujāks</a:t>
              </a:r>
            </a:p>
          </p:txBody>
        </p:sp>
      </p:grpSp>
    </p:spTree>
    <p:extLst>
      <p:ext uri="{BB962C8B-B14F-4D97-AF65-F5344CB8AC3E}">
        <p14:creationId xmlns:p14="http://schemas.microsoft.com/office/powerpoint/2010/main" val="8795497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068" y="1238631"/>
            <a:ext cx="8515990" cy="530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311028" y="302515"/>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Dienu </a:t>
            </a:r>
            <a:r>
              <a:rPr lang="pt-BR" sz="2400" dirty="0" smtClean="0"/>
              <a:t>skait</a:t>
            </a:r>
            <a:r>
              <a:rPr lang="lv-LV" sz="2400" dirty="0" smtClean="0"/>
              <a:t>a</a:t>
            </a:r>
            <a:r>
              <a:rPr lang="pt-BR" sz="2400" dirty="0" smtClean="0"/>
              <a:t> </a:t>
            </a:r>
            <a:r>
              <a:rPr lang="pt-BR" sz="2400" dirty="0"/>
              <a:t>ar sniega segu samazinājums (1966.-</a:t>
            </a:r>
            <a:r>
              <a:rPr lang="pt-BR" sz="2400" dirty="0" smtClean="0"/>
              <a:t>2009.</a:t>
            </a:r>
            <a:r>
              <a:rPr lang="lv-LV" sz="2400" dirty="0" smtClean="0"/>
              <a:t>g.</a:t>
            </a:r>
            <a:r>
              <a:rPr lang="pt-BR" sz="2400" dirty="0" smtClean="0"/>
              <a:t>)</a:t>
            </a:r>
            <a:endParaRPr lang="pt-BR" sz="2400" dirty="0"/>
          </a:p>
        </p:txBody>
      </p:sp>
    </p:spTree>
    <p:extLst>
      <p:ext uri="{BB962C8B-B14F-4D97-AF65-F5344CB8AC3E}">
        <p14:creationId xmlns:p14="http://schemas.microsoft.com/office/powerpoint/2010/main" val="20997698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925286"/>
            <a:ext cx="8277374" cy="5525587"/>
            <a:chOff x="-1" y="679269"/>
            <a:chExt cx="8277374" cy="5525587"/>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79269"/>
              <a:ext cx="8277374" cy="5525587"/>
            </a:xfrm>
            <a:prstGeom prst="rect">
              <a:avLst/>
            </a:prstGeom>
          </p:spPr>
        </p:pic>
        <p:sp>
          <p:nvSpPr>
            <p:cNvPr id="9" name="Rectangle 8"/>
            <p:cNvSpPr/>
            <p:nvPr/>
          </p:nvSpPr>
          <p:spPr>
            <a:xfrm>
              <a:off x="0" y="5965608"/>
              <a:ext cx="3172690" cy="230832"/>
            </a:xfrm>
            <a:prstGeom prst="rect">
              <a:avLst/>
            </a:prstGeom>
          </p:spPr>
          <p:txBody>
            <a:bodyPr wrap="square">
              <a:spAutoFit/>
            </a:bodyPr>
            <a:lstStyle/>
            <a:p>
              <a:r>
                <a:rPr lang="lv-LV" sz="900" dirty="0" smtClean="0">
                  <a:solidFill>
                    <a:schemeClr val="bg1"/>
                  </a:solidFill>
                </a:rPr>
                <a:t>Pavasaris (</a:t>
              </a:r>
              <a:r>
                <a:rPr lang="lv-LV" sz="900" dirty="0" err="1" smtClean="0">
                  <a:solidFill>
                    <a:schemeClr val="bg1"/>
                  </a:solidFill>
                </a:rPr>
                <a:t>Flickr</a:t>
              </a:r>
              <a:r>
                <a:rPr lang="lv-LV" sz="900" dirty="0" smtClean="0">
                  <a:solidFill>
                    <a:schemeClr val="bg1"/>
                  </a:solidFill>
                </a:rPr>
                <a:t>: Artis </a:t>
              </a:r>
              <a:r>
                <a:rPr lang="lv-LV" sz="900" dirty="0" err="1" smtClean="0">
                  <a:solidFill>
                    <a:schemeClr val="bg1"/>
                  </a:solidFill>
                </a:rPr>
                <a:t>Pupins</a:t>
              </a:r>
              <a:r>
                <a:rPr lang="lv-LV" sz="900" dirty="0" smtClean="0">
                  <a:solidFill>
                    <a:schemeClr val="bg1"/>
                  </a:solidFill>
                </a:rPr>
                <a:t>)</a:t>
              </a:r>
              <a:endParaRPr lang="lv-LV" sz="900" dirty="0">
                <a:solidFill>
                  <a:schemeClr val="bg1"/>
                </a:solidFill>
              </a:endParaRPr>
            </a:p>
          </p:txBody>
        </p:sp>
      </p:grpSp>
      <p:sp>
        <p:nvSpPr>
          <p:cNvPr id="6" name="Title 1"/>
          <p:cNvSpPr txBox="1">
            <a:spLocks/>
          </p:cNvSpPr>
          <p:nvPr/>
        </p:nvSpPr>
        <p:spPr>
          <a:xfrm>
            <a:off x="382064" y="409600"/>
            <a:ext cx="5104336" cy="150770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Veģetācijas periods un tā izmaiņas</a:t>
            </a:r>
          </a:p>
        </p:txBody>
      </p:sp>
      <p:grpSp>
        <p:nvGrpSpPr>
          <p:cNvPr id="2" name="Group 1"/>
          <p:cNvGrpSpPr/>
          <p:nvPr/>
        </p:nvGrpSpPr>
        <p:grpSpPr>
          <a:xfrm>
            <a:off x="5786846" y="1297882"/>
            <a:ext cx="6163626" cy="4293029"/>
            <a:chOff x="5760720" y="409600"/>
            <a:chExt cx="6163626" cy="4293029"/>
          </a:xfrm>
        </p:grpSpPr>
        <p:sp>
          <p:nvSpPr>
            <p:cNvPr id="4" name="Title 1"/>
            <p:cNvSpPr txBox="1">
              <a:spLocks/>
            </p:cNvSpPr>
            <p:nvPr/>
          </p:nvSpPr>
          <p:spPr>
            <a:xfrm>
              <a:off x="5760720" y="409600"/>
              <a:ext cx="6163626" cy="18372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Visbiežāk Latvijā par veģetācijas periodu sākšanos pieņem laiku, kad </a:t>
              </a:r>
              <a:r>
                <a:rPr lang="lv-LV" sz="2400" b="1" dirty="0"/>
                <a:t>vidējā diennakts temperatūra pārsniedz 5 </a:t>
              </a:r>
              <a:r>
                <a:rPr lang="lv-LV" sz="2400" b="1" dirty="0" smtClean="0"/>
                <a:t>ºC </a:t>
              </a:r>
              <a:r>
                <a:rPr lang="lv-LV" sz="2400" b="1" dirty="0"/>
                <a:t>vismaz </a:t>
              </a:r>
              <a:endParaRPr lang="lv-LV" sz="2400" b="1" dirty="0" smtClean="0"/>
            </a:p>
            <a:p>
              <a:pPr algn="ctr"/>
              <a:r>
                <a:rPr lang="lv-LV" sz="2400" b="1" dirty="0" smtClean="0"/>
                <a:t>5 </a:t>
              </a:r>
              <a:r>
                <a:rPr lang="lv-LV" sz="2400" b="1" dirty="0"/>
                <a:t>dienas pēc kārtas</a:t>
              </a:r>
            </a:p>
          </p:txBody>
        </p:sp>
        <p:sp>
          <p:nvSpPr>
            <p:cNvPr id="5" name="Rounded Rectangle 4"/>
            <p:cNvSpPr/>
            <p:nvPr/>
          </p:nvSpPr>
          <p:spPr>
            <a:xfrm>
              <a:off x="6096000" y="2044380"/>
              <a:ext cx="5672254" cy="13973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Eiropas mērogā veiktie pētījumi norāda, ka izmaiņas vidējā veģetācijas perioda sākumā Eiropā kopš </a:t>
              </a:r>
              <a:r>
                <a:rPr lang="lv-LV" b="1" dirty="0" smtClean="0">
                  <a:solidFill>
                    <a:schemeClr val="tx1"/>
                  </a:solidFill>
                </a:rPr>
                <a:t>1989.g. </a:t>
              </a:r>
              <a:r>
                <a:rPr lang="lv-LV" b="1" dirty="0">
                  <a:solidFill>
                    <a:schemeClr val="tx1"/>
                  </a:solidFill>
                </a:rPr>
                <a:t>labi atbilst vidējās gaisa temperatūras pārmaiņām </a:t>
              </a:r>
              <a:endParaRPr lang="lv-LV" b="1" dirty="0" smtClean="0">
                <a:solidFill>
                  <a:schemeClr val="tx1"/>
                </a:solidFill>
              </a:endParaRPr>
            </a:p>
            <a:p>
              <a:pPr algn="ctr"/>
              <a:r>
                <a:rPr lang="lv-LV" b="1" dirty="0" smtClean="0">
                  <a:solidFill>
                    <a:schemeClr val="tx1"/>
                  </a:solidFill>
                </a:rPr>
                <a:t>no </a:t>
              </a:r>
              <a:r>
                <a:rPr lang="lv-LV" b="1" dirty="0">
                  <a:solidFill>
                    <a:schemeClr val="tx1"/>
                  </a:solidFill>
                </a:rPr>
                <a:t>februāra līdz aprīlim</a:t>
              </a:r>
            </a:p>
          </p:txBody>
        </p:sp>
        <p:sp>
          <p:nvSpPr>
            <p:cNvPr id="7" name="Rounded Rectangle 6"/>
            <p:cNvSpPr/>
            <p:nvPr/>
          </p:nvSpPr>
          <p:spPr>
            <a:xfrm>
              <a:off x="6096000" y="3617682"/>
              <a:ext cx="5672254" cy="10849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1969.-</a:t>
              </a:r>
              <a:r>
                <a:rPr lang="lv-LV" b="1" dirty="0" smtClean="0">
                  <a:solidFill>
                    <a:schemeClr val="tx1"/>
                  </a:solidFill>
                </a:rPr>
                <a:t>1988.g. </a:t>
              </a:r>
              <a:r>
                <a:rPr lang="lv-LV" b="1" dirty="0">
                  <a:solidFill>
                    <a:schemeClr val="tx1"/>
                  </a:solidFill>
                </a:rPr>
                <a:t>un no 1989.-</a:t>
              </a:r>
              <a:r>
                <a:rPr lang="lv-LV" b="1" dirty="0" smtClean="0">
                  <a:solidFill>
                    <a:schemeClr val="tx1"/>
                  </a:solidFill>
                </a:rPr>
                <a:t>1998.g. </a:t>
              </a:r>
              <a:r>
                <a:rPr lang="lv-LV" b="1" dirty="0">
                  <a:solidFill>
                    <a:schemeClr val="tx1"/>
                  </a:solidFill>
                </a:rPr>
                <a:t>vidējā pavasara temperatūra Eiropā pieauga par </a:t>
              </a:r>
              <a:r>
                <a:rPr lang="lv-LV" b="1" dirty="0" smtClean="0">
                  <a:solidFill>
                    <a:schemeClr val="tx1"/>
                  </a:solidFill>
                </a:rPr>
                <a:t>0,8 ºC, </a:t>
              </a:r>
              <a:r>
                <a:rPr lang="lv-LV" b="1" dirty="0">
                  <a:solidFill>
                    <a:schemeClr val="tx1"/>
                  </a:solidFill>
                </a:rPr>
                <a:t>vidējais veģetācijas perioda sākums iestājas par 8 dienām ātrāk</a:t>
              </a:r>
            </a:p>
          </p:txBody>
        </p:sp>
      </p:grpSp>
    </p:spTree>
    <p:extLst>
      <p:ext uri="{BB962C8B-B14F-4D97-AF65-F5344CB8AC3E}">
        <p14:creationId xmlns:p14="http://schemas.microsoft.com/office/powerpoint/2010/main" val="26412151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40" t="16754" r="8194" b="17438"/>
          <a:stretch/>
        </p:blipFill>
        <p:spPr bwMode="auto">
          <a:xfrm>
            <a:off x="1421262" y="1237434"/>
            <a:ext cx="9368658" cy="538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294702" y="322816"/>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Veģetācijas perioda garums </a:t>
            </a:r>
            <a:endParaRPr lang="lv-LV" sz="2400" dirty="0" smtClean="0"/>
          </a:p>
          <a:p>
            <a:pPr algn="ctr"/>
            <a:r>
              <a:rPr lang="lv-LV" sz="2400" dirty="0" smtClean="0"/>
              <a:t>(</a:t>
            </a:r>
            <a:r>
              <a:rPr lang="lv-LV" sz="2400" dirty="0"/>
              <a:t>1971.-2010.g.)</a:t>
            </a:r>
          </a:p>
        </p:txBody>
      </p:sp>
    </p:spTree>
    <p:extLst>
      <p:ext uri="{BB962C8B-B14F-4D97-AF65-F5344CB8AC3E}">
        <p14:creationId xmlns:p14="http://schemas.microsoft.com/office/powerpoint/2010/main" val="35149110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62" t="17445" r="7949" b="17355"/>
          <a:stretch/>
        </p:blipFill>
        <p:spPr bwMode="auto">
          <a:xfrm>
            <a:off x="1578973" y="1415687"/>
            <a:ext cx="9061971" cy="515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294702" y="348941"/>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Veģetācijas perioda iestāšanās laiks </a:t>
            </a:r>
            <a:endParaRPr lang="lv-LV" sz="2400" dirty="0" smtClean="0"/>
          </a:p>
          <a:p>
            <a:pPr algn="ctr"/>
            <a:r>
              <a:rPr lang="lv-LV" sz="2400" dirty="0" smtClean="0"/>
              <a:t>(</a:t>
            </a:r>
            <a:r>
              <a:rPr lang="lv-LV" sz="2400" dirty="0"/>
              <a:t>1971.-2010.g.)</a:t>
            </a:r>
          </a:p>
        </p:txBody>
      </p:sp>
    </p:spTree>
    <p:extLst>
      <p:ext uri="{BB962C8B-B14F-4D97-AF65-F5344CB8AC3E}">
        <p14:creationId xmlns:p14="http://schemas.microsoft.com/office/powerpoint/2010/main" val="25332108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06" t="16582" r="7461" b="16774"/>
          <a:stretch/>
        </p:blipFill>
        <p:spPr bwMode="auto">
          <a:xfrm>
            <a:off x="1515293" y="1277341"/>
            <a:ext cx="9170125" cy="53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309396" y="327716"/>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Veģetācijas perioda noslēguma laiks jeb beigas (1971.-2010.g.)</a:t>
            </a:r>
          </a:p>
        </p:txBody>
      </p:sp>
    </p:spTree>
    <p:extLst>
      <p:ext uri="{BB962C8B-B14F-4D97-AF65-F5344CB8AC3E}">
        <p14:creationId xmlns:p14="http://schemas.microsoft.com/office/powerpoint/2010/main" val="4970391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750423"/>
            <a:ext cx="7195727" cy="4797741"/>
            <a:chOff x="1028699" y="1920240"/>
            <a:chExt cx="7195727" cy="4797741"/>
          </a:xfrm>
        </p:grpSpPr>
        <p:pic>
          <p:nvPicPr>
            <p:cNvPr id="26626" name="Picture 2" descr="C:\Users\user\Desktop\Att-4-prez\16244149702_561576b984_o Karlis Dambraans_Ri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699" y="1920240"/>
              <a:ext cx="7195727" cy="47977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28700" y="6480318"/>
              <a:ext cx="3172690" cy="230832"/>
            </a:xfrm>
            <a:prstGeom prst="rect">
              <a:avLst/>
            </a:prstGeom>
          </p:spPr>
          <p:txBody>
            <a:bodyPr wrap="square">
              <a:spAutoFit/>
            </a:bodyPr>
            <a:lstStyle/>
            <a:p>
              <a:r>
                <a:rPr lang="lv-LV" sz="900" dirty="0" smtClean="0">
                  <a:solidFill>
                    <a:schemeClr val="bg1"/>
                  </a:solidFill>
                </a:rPr>
                <a:t>Rīga (</a:t>
              </a:r>
              <a:r>
                <a:rPr lang="lv-LV" sz="900" dirty="0" err="1" smtClean="0">
                  <a:solidFill>
                    <a:schemeClr val="bg1"/>
                  </a:solidFill>
                </a:rPr>
                <a:t>Flickr</a:t>
              </a:r>
              <a:r>
                <a:rPr lang="lv-LV" sz="900" dirty="0" smtClean="0">
                  <a:solidFill>
                    <a:schemeClr val="bg1"/>
                  </a:solidFill>
                </a:rPr>
                <a:t>: Kārlis Dambrāns)</a:t>
              </a:r>
              <a:endParaRPr lang="lv-LV" sz="900" dirty="0">
                <a:solidFill>
                  <a:schemeClr val="bg1"/>
                </a:solidFill>
              </a:endParaRPr>
            </a:p>
          </p:txBody>
        </p:sp>
      </p:grpSp>
      <p:sp>
        <p:nvSpPr>
          <p:cNvPr id="6" name="Title 1"/>
          <p:cNvSpPr txBox="1">
            <a:spLocks/>
          </p:cNvSpPr>
          <p:nvPr/>
        </p:nvSpPr>
        <p:spPr>
          <a:xfrm>
            <a:off x="255345" y="316607"/>
            <a:ext cx="5630116" cy="20551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Vējš un tā raksturojošo lielumu ilglaicīgās izmaiņas</a:t>
            </a:r>
          </a:p>
        </p:txBody>
      </p:sp>
      <p:grpSp>
        <p:nvGrpSpPr>
          <p:cNvPr id="3" name="Group 2"/>
          <p:cNvGrpSpPr/>
          <p:nvPr/>
        </p:nvGrpSpPr>
        <p:grpSpPr>
          <a:xfrm>
            <a:off x="6462713" y="735602"/>
            <a:ext cx="5729287" cy="5574899"/>
            <a:chOff x="6462713" y="735602"/>
            <a:chExt cx="5729287" cy="5574899"/>
          </a:xfrm>
        </p:grpSpPr>
        <p:sp>
          <p:nvSpPr>
            <p:cNvPr id="4" name="Title 1"/>
            <p:cNvSpPr txBox="1">
              <a:spLocks/>
            </p:cNvSpPr>
            <p:nvPr/>
          </p:nvSpPr>
          <p:spPr>
            <a:xfrm>
              <a:off x="6462713" y="735602"/>
              <a:ext cx="5729287" cy="17490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Reģionālās atmosfēras spiediena un vēja virziena atšķirības Latvijas teritorijā neizpaužas tik spilgti kā vēja ātruma sadalījums</a:t>
              </a:r>
            </a:p>
          </p:txBody>
        </p:sp>
        <p:sp>
          <p:nvSpPr>
            <p:cNvPr id="5" name="Rounded Rectangle 4"/>
            <p:cNvSpPr/>
            <p:nvPr/>
          </p:nvSpPr>
          <p:spPr>
            <a:xfrm>
              <a:off x="6784620" y="2341924"/>
              <a:ext cx="5129132" cy="13548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Atmosfēras spiediena gada gaita ir atkarīga no valdošajām </a:t>
              </a:r>
              <a:r>
                <a:rPr lang="lv-LV" b="1" dirty="0" err="1">
                  <a:solidFill>
                    <a:schemeClr val="tx1"/>
                  </a:solidFill>
                </a:rPr>
                <a:t>bāriskajām</a:t>
              </a:r>
              <a:r>
                <a:rPr lang="lv-LV" b="1" dirty="0">
                  <a:solidFill>
                    <a:schemeClr val="tx1"/>
                  </a:solidFill>
                </a:rPr>
                <a:t> sistēmām dažādās sezonās, un aktīvās virsmas sasilšanu un atdzišanu radiācijas bilances izmaiņu rezultātā</a:t>
              </a:r>
            </a:p>
          </p:txBody>
        </p:sp>
        <p:sp>
          <p:nvSpPr>
            <p:cNvPr id="7" name="Rounded Rectangle 6"/>
            <p:cNvSpPr/>
            <p:nvPr/>
          </p:nvSpPr>
          <p:spPr>
            <a:xfrm>
              <a:off x="6784620" y="3800716"/>
              <a:ext cx="5129132" cy="12546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Visā Latvijas teritorijā atmosfēras spiediena gada sadalījumā spilgti izpaužas maksimumi februārī, maijā un oktobrī un minimumi aprīlī, </a:t>
              </a:r>
              <a:endParaRPr lang="lv-LV" b="1" dirty="0" smtClean="0">
                <a:solidFill>
                  <a:schemeClr val="tx1"/>
                </a:solidFill>
              </a:endParaRPr>
            </a:p>
            <a:p>
              <a:pPr algn="ctr"/>
              <a:r>
                <a:rPr lang="lv-LV" b="1" dirty="0" smtClean="0">
                  <a:solidFill>
                    <a:schemeClr val="tx1"/>
                  </a:solidFill>
                </a:rPr>
                <a:t>jūlijā </a:t>
              </a:r>
              <a:r>
                <a:rPr lang="lv-LV" b="1" dirty="0">
                  <a:solidFill>
                    <a:schemeClr val="tx1"/>
                  </a:solidFill>
                </a:rPr>
                <a:t>un </a:t>
              </a:r>
              <a:r>
                <a:rPr lang="lv-LV" b="1" dirty="0" smtClean="0">
                  <a:solidFill>
                    <a:schemeClr val="tx1"/>
                  </a:solidFill>
                </a:rPr>
                <a:t>decembrī</a:t>
              </a:r>
              <a:endParaRPr lang="lv-LV" b="1" dirty="0">
                <a:solidFill>
                  <a:schemeClr val="tx1"/>
                </a:solidFill>
              </a:endParaRPr>
            </a:p>
          </p:txBody>
        </p:sp>
        <p:sp>
          <p:nvSpPr>
            <p:cNvPr id="9" name="Rounded Rectangle 8"/>
            <p:cNvSpPr/>
            <p:nvPr/>
          </p:nvSpPr>
          <p:spPr>
            <a:xfrm>
              <a:off x="6784620" y="5303112"/>
              <a:ext cx="5129132" cy="10073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Teritorijas </a:t>
              </a:r>
              <a:r>
                <a:rPr lang="lv-LV" b="1" dirty="0">
                  <a:solidFill>
                    <a:schemeClr val="tx1"/>
                  </a:solidFill>
                </a:rPr>
                <a:t>kontinentālākajā daļā galvenais maksimums ir februāra mēnesī, bet Baltijas jūras un Rīgas līča piekrastē – maija mēnesī</a:t>
              </a:r>
            </a:p>
          </p:txBody>
        </p:sp>
      </p:grpSp>
    </p:spTree>
    <p:extLst>
      <p:ext uri="{BB962C8B-B14F-4D97-AF65-F5344CB8AC3E}">
        <p14:creationId xmlns:p14="http://schemas.microsoft.com/office/powerpoint/2010/main" val="39969107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536" y="1025384"/>
            <a:ext cx="7562928" cy="559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294702" y="236275"/>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Vidējie gada dominējošie vēju </a:t>
            </a:r>
            <a:endParaRPr lang="lv-LV" sz="2400" dirty="0" smtClean="0"/>
          </a:p>
          <a:p>
            <a:pPr algn="ctr"/>
            <a:r>
              <a:rPr lang="lv-LV" sz="2400" dirty="0" smtClean="0"/>
              <a:t>virzieni </a:t>
            </a:r>
            <a:r>
              <a:rPr lang="lv-LV" sz="2400" dirty="0"/>
              <a:t>Latvijā</a:t>
            </a:r>
          </a:p>
        </p:txBody>
      </p:sp>
    </p:spTree>
    <p:extLst>
      <p:ext uri="{BB962C8B-B14F-4D97-AF65-F5344CB8AC3E}">
        <p14:creationId xmlns:p14="http://schemas.microsoft.com/office/powerpoint/2010/main" val="41329035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72822" y="1048977"/>
            <a:ext cx="7219178" cy="4790121"/>
            <a:chOff x="4972822" y="2067879"/>
            <a:chExt cx="7219178" cy="4790121"/>
          </a:xfrm>
        </p:grpSpPr>
        <p:pic>
          <p:nvPicPr>
            <p:cNvPr id="3074" name="Picture 2" descr="C:\Users\user\Desktop\Att-4-prez\24417761113_8d038629d1_o Niks Freimanis_Rii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822" y="2067879"/>
              <a:ext cx="7219178" cy="47901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019310" y="6627168"/>
              <a:ext cx="3172690" cy="230832"/>
            </a:xfrm>
            <a:prstGeom prst="rect">
              <a:avLst/>
            </a:prstGeom>
          </p:spPr>
          <p:txBody>
            <a:bodyPr wrap="square">
              <a:spAutoFit/>
            </a:bodyPr>
            <a:lstStyle/>
            <a:p>
              <a:pPr algn="r"/>
              <a:r>
                <a:rPr lang="lv-LV" sz="900" dirty="0" smtClean="0">
                  <a:solidFill>
                    <a:schemeClr val="bg1"/>
                  </a:solidFill>
                </a:rPr>
                <a:t>Rīga (</a:t>
              </a:r>
              <a:r>
                <a:rPr lang="lv-LV" sz="900" dirty="0" err="1" smtClean="0">
                  <a:solidFill>
                    <a:schemeClr val="bg1"/>
                  </a:solidFill>
                </a:rPr>
                <a:t>Flickr</a:t>
              </a:r>
              <a:r>
                <a:rPr lang="lv-LV" sz="900" dirty="0" smtClean="0">
                  <a:solidFill>
                    <a:schemeClr val="bg1"/>
                  </a:solidFill>
                </a:rPr>
                <a:t>: Niks Freimanis</a:t>
              </a:r>
              <a:r>
                <a:rPr lang="lv-LV" sz="900" dirty="0">
                  <a:solidFill>
                    <a:schemeClr val="bg1"/>
                  </a:solidFill>
                </a:rPr>
                <a:t>)</a:t>
              </a:r>
            </a:p>
          </p:txBody>
        </p:sp>
      </p:grpSp>
      <p:grpSp>
        <p:nvGrpSpPr>
          <p:cNvPr id="3" name="Group 2"/>
          <p:cNvGrpSpPr/>
          <p:nvPr/>
        </p:nvGrpSpPr>
        <p:grpSpPr>
          <a:xfrm>
            <a:off x="269430" y="1462248"/>
            <a:ext cx="5288813" cy="3991747"/>
            <a:chOff x="543752" y="264816"/>
            <a:chExt cx="5288813" cy="3991747"/>
          </a:xfrm>
        </p:grpSpPr>
        <p:sp>
          <p:nvSpPr>
            <p:cNvPr id="4" name="Title 1"/>
            <p:cNvSpPr txBox="1">
              <a:spLocks/>
            </p:cNvSpPr>
            <p:nvPr/>
          </p:nvSpPr>
          <p:spPr>
            <a:xfrm>
              <a:off x="543752" y="264816"/>
              <a:ext cx="5288813" cy="19515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Absorbējot Saules starojumu, Zemes virsma vienlaikus to zaudē garo viļņu izstarošanas veidā, ko sauc par </a:t>
              </a:r>
              <a:endParaRPr lang="lv-LV" sz="2400" dirty="0" smtClean="0"/>
            </a:p>
            <a:p>
              <a:pPr algn="ctr"/>
              <a:r>
                <a:rPr lang="lv-LV" sz="2400" b="1" dirty="0" smtClean="0"/>
                <a:t>efektīvo </a:t>
              </a:r>
              <a:r>
                <a:rPr lang="lv-LV" sz="2400" b="1" dirty="0"/>
                <a:t>izstarojumu</a:t>
              </a:r>
            </a:p>
          </p:txBody>
        </p:sp>
        <p:sp>
          <p:nvSpPr>
            <p:cNvPr id="5" name="Rounded Rectangle 4"/>
            <p:cNvSpPr/>
            <p:nvPr/>
          </p:nvSpPr>
          <p:spPr>
            <a:xfrm>
              <a:off x="829828" y="1993422"/>
              <a:ext cx="4716662" cy="10070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Starojuma bilanci veido starpība starp Zemes virsmas saņemto un zaudēto Saules </a:t>
              </a:r>
              <a:endParaRPr lang="lv-LV" b="1" dirty="0" smtClean="0">
                <a:solidFill>
                  <a:schemeClr val="tx1"/>
                </a:solidFill>
              </a:endParaRPr>
            </a:p>
            <a:p>
              <a:pPr algn="ctr"/>
              <a:r>
                <a:rPr lang="lv-LV" b="1" dirty="0" smtClean="0">
                  <a:solidFill>
                    <a:schemeClr val="tx1"/>
                  </a:solidFill>
                </a:rPr>
                <a:t>enerģijas </a:t>
              </a:r>
              <a:r>
                <a:rPr lang="lv-LV" b="1" dirty="0">
                  <a:solidFill>
                    <a:schemeClr val="tx1"/>
                  </a:solidFill>
                </a:rPr>
                <a:t>daudzumu</a:t>
              </a:r>
            </a:p>
          </p:txBody>
        </p:sp>
        <p:sp>
          <p:nvSpPr>
            <p:cNvPr id="6" name="Rounded Rectangle 5"/>
            <p:cNvSpPr/>
            <p:nvPr/>
          </p:nvSpPr>
          <p:spPr>
            <a:xfrm>
              <a:off x="829828" y="3241876"/>
              <a:ext cx="4716662" cy="10146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Novembrī, decembrī un janvārī radiācijas bilance ir negatīva, bet gada pārējos</a:t>
              </a:r>
            </a:p>
            <a:p>
              <a:pPr algn="ctr"/>
              <a:r>
                <a:rPr lang="lv-LV" b="1" dirty="0">
                  <a:solidFill>
                    <a:schemeClr val="tx1"/>
                  </a:solidFill>
                </a:rPr>
                <a:t>mēnešos – pozitīva</a:t>
              </a:r>
            </a:p>
          </p:txBody>
        </p:sp>
      </p:grpSp>
    </p:spTree>
    <p:extLst>
      <p:ext uri="{BB962C8B-B14F-4D97-AF65-F5344CB8AC3E}">
        <p14:creationId xmlns:p14="http://schemas.microsoft.com/office/powerpoint/2010/main" val="175422513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38975" y="0"/>
            <a:ext cx="5153025" cy="6870700"/>
            <a:chOff x="7038975" y="0"/>
            <a:chExt cx="5153025" cy="687070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975" y="0"/>
              <a:ext cx="5153025" cy="6870700"/>
            </a:xfrm>
            <a:prstGeom prst="rect">
              <a:avLst/>
            </a:prstGeom>
          </p:spPr>
        </p:pic>
        <p:sp>
          <p:nvSpPr>
            <p:cNvPr id="7" name="Rectangle 6"/>
            <p:cNvSpPr/>
            <p:nvPr/>
          </p:nvSpPr>
          <p:spPr>
            <a:xfrm>
              <a:off x="7038975" y="6639868"/>
              <a:ext cx="3172690" cy="230832"/>
            </a:xfrm>
            <a:prstGeom prst="rect">
              <a:avLst/>
            </a:prstGeom>
          </p:spPr>
          <p:txBody>
            <a:bodyPr wrap="square">
              <a:spAutoFit/>
            </a:bodyPr>
            <a:lstStyle/>
            <a:p>
              <a:r>
                <a:rPr lang="lv-LV" sz="900" dirty="0" err="1" smtClean="0">
                  <a:solidFill>
                    <a:schemeClr val="bg1"/>
                  </a:solidFill>
                </a:rPr>
                <a:t>Marienburga</a:t>
              </a:r>
              <a:r>
                <a:rPr lang="lv-LV" sz="900" dirty="0" smtClean="0">
                  <a:solidFill>
                    <a:schemeClr val="bg1"/>
                  </a:solidFill>
                </a:rPr>
                <a:t>, Alūksnes </a:t>
              </a:r>
              <a:r>
                <a:rPr lang="lv-LV" sz="900" dirty="0">
                  <a:solidFill>
                    <a:schemeClr val="bg1"/>
                  </a:solidFill>
                </a:rPr>
                <a:t>novads </a:t>
              </a:r>
              <a:r>
                <a:rPr lang="lv-LV" sz="900" dirty="0" smtClean="0">
                  <a:solidFill>
                    <a:schemeClr val="bg1"/>
                  </a:solidFill>
                </a:rPr>
                <a:t>(</a:t>
              </a:r>
              <a:r>
                <a:rPr lang="lv-LV" sz="900" dirty="0" err="1" smtClean="0">
                  <a:solidFill>
                    <a:schemeClr val="bg1"/>
                  </a:solidFill>
                </a:rPr>
                <a:t>Flickr</a:t>
              </a:r>
              <a:r>
                <a:rPr lang="lv-LV" sz="900" dirty="0" smtClean="0">
                  <a:solidFill>
                    <a:schemeClr val="bg1"/>
                  </a:solidFill>
                </a:rPr>
                <a:t>: Māris </a:t>
              </a:r>
              <a:r>
                <a:rPr lang="lv-LV" sz="900" dirty="0" err="1" smtClean="0">
                  <a:solidFill>
                    <a:schemeClr val="bg1"/>
                  </a:solidFill>
                </a:rPr>
                <a:t>Pehlaks</a:t>
              </a:r>
              <a:r>
                <a:rPr lang="lv-LV" sz="900" dirty="0" smtClean="0">
                  <a:solidFill>
                    <a:schemeClr val="bg1"/>
                  </a:solidFill>
                </a:rPr>
                <a:t>) </a:t>
              </a:r>
              <a:endParaRPr lang="lv-LV" sz="900" dirty="0">
                <a:solidFill>
                  <a:schemeClr val="bg1"/>
                </a:solidFill>
              </a:endParaRPr>
            </a:p>
          </p:txBody>
        </p:sp>
      </p:grpSp>
      <p:grpSp>
        <p:nvGrpSpPr>
          <p:cNvPr id="6" name="Group 5"/>
          <p:cNvGrpSpPr/>
          <p:nvPr/>
        </p:nvGrpSpPr>
        <p:grpSpPr>
          <a:xfrm>
            <a:off x="235131" y="1467698"/>
            <a:ext cx="7759338" cy="3940327"/>
            <a:chOff x="4572000" y="879867"/>
            <a:chExt cx="7759338" cy="3940327"/>
          </a:xfrm>
        </p:grpSpPr>
        <p:sp>
          <p:nvSpPr>
            <p:cNvPr id="3" name="Title 1"/>
            <p:cNvSpPr txBox="1">
              <a:spLocks/>
            </p:cNvSpPr>
            <p:nvPr/>
          </p:nvSpPr>
          <p:spPr>
            <a:xfrm>
              <a:off x="4572000" y="879867"/>
              <a:ext cx="7759338" cy="18301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Aukstajā gadalaikā galvenie </a:t>
              </a:r>
              <a:r>
                <a:rPr lang="lv-LV" sz="2400" dirty="0" err="1"/>
                <a:t>bāriskie</a:t>
              </a:r>
              <a:r>
                <a:rPr lang="lv-LV" sz="2400" dirty="0"/>
                <a:t> veidojumi, kas ietekmē Latvijas klimatiskos apstākļus ir </a:t>
              </a:r>
              <a:r>
                <a:rPr lang="lv-LV" sz="2400" b="1" dirty="0"/>
                <a:t>plašs stacionārs anticiklons virs Āzijas (Āzijas maksimums) </a:t>
              </a:r>
              <a:r>
                <a:rPr lang="lv-LV" sz="2400" dirty="0"/>
                <a:t>un </a:t>
              </a:r>
              <a:r>
                <a:rPr lang="lv-LV" sz="2400" b="1" dirty="0"/>
                <a:t>zema spiediena apgabals Atlantijas okeāna ziemeļu daļā (Islandes minimums</a:t>
              </a:r>
              <a:r>
                <a:rPr lang="lv-LV" sz="2400" b="1" dirty="0" smtClean="0"/>
                <a:t>)</a:t>
              </a:r>
              <a:endParaRPr lang="lv-LV" sz="2400" b="1" dirty="0"/>
            </a:p>
          </p:txBody>
        </p:sp>
        <p:sp>
          <p:nvSpPr>
            <p:cNvPr id="4" name="Rounded Rectangle 3"/>
            <p:cNvSpPr/>
            <p:nvPr/>
          </p:nvSpPr>
          <p:spPr>
            <a:xfrm>
              <a:off x="5921050" y="2563245"/>
              <a:ext cx="5061238" cy="9731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Valdošie </a:t>
              </a:r>
              <a:r>
                <a:rPr lang="lv-LV" b="1" dirty="0">
                  <a:solidFill>
                    <a:schemeClr val="tx1"/>
                  </a:solidFill>
                </a:rPr>
                <a:t>vēju virzieni aukstajā gada laikā ir dienvidu un dienvidrietumu vēji, kas pūš ar mērenu vai stipru spēku</a:t>
              </a:r>
            </a:p>
          </p:txBody>
        </p:sp>
        <p:sp>
          <p:nvSpPr>
            <p:cNvPr id="5" name="Rounded Rectangle 4"/>
            <p:cNvSpPr/>
            <p:nvPr/>
          </p:nvSpPr>
          <p:spPr>
            <a:xfrm>
              <a:off x="5921050" y="3781543"/>
              <a:ext cx="5061238" cy="1038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Vasaras periodā </a:t>
              </a:r>
              <a:r>
                <a:rPr lang="lv-LV" b="1" dirty="0" err="1" smtClean="0">
                  <a:solidFill>
                    <a:schemeClr val="tx1"/>
                  </a:solidFill>
                </a:rPr>
                <a:t>bārisko</a:t>
              </a:r>
              <a:r>
                <a:rPr lang="lv-LV" b="1" dirty="0" smtClean="0">
                  <a:solidFill>
                    <a:schemeClr val="tx1"/>
                  </a:solidFill>
                </a:rPr>
                <a:t> veidojumu ietekmē novēro vēja </a:t>
              </a:r>
              <a:r>
                <a:rPr lang="lv-LV" b="1" dirty="0">
                  <a:solidFill>
                    <a:schemeClr val="tx1"/>
                  </a:solidFill>
                </a:rPr>
                <a:t>ātruma </a:t>
              </a:r>
              <a:r>
                <a:rPr lang="lv-LV" b="1" dirty="0" smtClean="0">
                  <a:solidFill>
                    <a:schemeClr val="tx1"/>
                  </a:solidFill>
                </a:rPr>
                <a:t>samazināšanos</a:t>
              </a:r>
              <a:r>
                <a:rPr lang="lv-LV" b="1" dirty="0">
                  <a:solidFill>
                    <a:schemeClr val="tx1"/>
                  </a:solidFill>
                </a:rPr>
                <a:t>, kā arī rietumu un ziemeļu virziena vēju īpatsvara </a:t>
              </a:r>
              <a:r>
                <a:rPr lang="lv-LV" b="1" dirty="0" smtClean="0">
                  <a:solidFill>
                    <a:schemeClr val="tx1"/>
                  </a:solidFill>
                </a:rPr>
                <a:t>palielināšanos</a:t>
              </a:r>
              <a:endParaRPr lang="lv-LV" b="1" dirty="0">
                <a:solidFill>
                  <a:schemeClr val="tx1"/>
                </a:solidFill>
              </a:endParaRPr>
            </a:p>
          </p:txBody>
        </p:sp>
      </p:grpSp>
    </p:spTree>
    <p:extLst>
      <p:ext uri="{BB962C8B-B14F-4D97-AF65-F5344CB8AC3E}">
        <p14:creationId xmlns:p14="http://schemas.microsoft.com/office/powerpoint/2010/main" val="36140763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152" y="1188722"/>
            <a:ext cx="7825696" cy="534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978946" y="308257"/>
            <a:ext cx="6234108"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Valdošie vēju virzieni Latvijā vasarā (sarkanā krāsā) un ziemā (zilā krāsā)</a:t>
            </a:r>
          </a:p>
        </p:txBody>
      </p:sp>
    </p:spTree>
    <p:extLst>
      <p:ext uri="{BB962C8B-B14F-4D97-AF65-F5344CB8AC3E}">
        <p14:creationId xmlns:p14="http://schemas.microsoft.com/office/powerpoint/2010/main" val="5129262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 y="1645915"/>
            <a:ext cx="7508797" cy="4898739"/>
            <a:chOff x="-1" y="1478275"/>
            <a:chExt cx="7508797" cy="4898739"/>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78275"/>
              <a:ext cx="7508797" cy="4898739"/>
            </a:xfrm>
            <a:prstGeom prst="rect">
              <a:avLst/>
            </a:prstGeom>
          </p:spPr>
        </p:pic>
        <p:sp>
          <p:nvSpPr>
            <p:cNvPr id="10" name="Rectangle 9"/>
            <p:cNvSpPr/>
            <p:nvPr/>
          </p:nvSpPr>
          <p:spPr>
            <a:xfrm>
              <a:off x="0" y="6146182"/>
              <a:ext cx="3172690" cy="230832"/>
            </a:xfrm>
            <a:prstGeom prst="rect">
              <a:avLst/>
            </a:prstGeom>
          </p:spPr>
          <p:txBody>
            <a:bodyPr wrap="square">
              <a:spAutoFit/>
            </a:bodyPr>
            <a:lstStyle/>
            <a:p>
              <a:r>
                <a:rPr lang="lv-LV" sz="900" dirty="0" smtClean="0"/>
                <a:t>Āraišu ezers, Amatas novads (</a:t>
              </a:r>
              <a:r>
                <a:rPr lang="lv-LV" sz="900" dirty="0" err="1" smtClean="0"/>
                <a:t>Flickr</a:t>
              </a:r>
              <a:r>
                <a:rPr lang="lv-LV" sz="900" dirty="0" smtClean="0"/>
                <a:t>: Līga Eglīte)</a:t>
              </a:r>
              <a:endParaRPr lang="lv-LV" sz="900" dirty="0"/>
            </a:p>
          </p:txBody>
        </p:sp>
      </p:grpSp>
      <p:sp>
        <p:nvSpPr>
          <p:cNvPr id="6" name="Title 1"/>
          <p:cNvSpPr txBox="1">
            <a:spLocks/>
          </p:cNvSpPr>
          <p:nvPr/>
        </p:nvSpPr>
        <p:spPr>
          <a:xfrm>
            <a:off x="244903" y="218228"/>
            <a:ext cx="4588353" cy="18848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Atmosfēras cirkulācijas procesu mainība</a:t>
            </a:r>
          </a:p>
        </p:txBody>
      </p:sp>
      <p:grpSp>
        <p:nvGrpSpPr>
          <p:cNvPr id="2" name="Group 1"/>
          <p:cNvGrpSpPr/>
          <p:nvPr/>
        </p:nvGrpSpPr>
        <p:grpSpPr>
          <a:xfrm>
            <a:off x="4990011" y="509447"/>
            <a:ext cx="6963727" cy="5867567"/>
            <a:chOff x="4990011" y="1110342"/>
            <a:chExt cx="6963727" cy="5867567"/>
          </a:xfrm>
        </p:grpSpPr>
        <p:sp>
          <p:nvSpPr>
            <p:cNvPr id="4" name="Title 1"/>
            <p:cNvSpPr txBox="1">
              <a:spLocks/>
            </p:cNvSpPr>
            <p:nvPr/>
          </p:nvSpPr>
          <p:spPr>
            <a:xfrm>
              <a:off x="4990011" y="1110342"/>
              <a:ext cx="6963727" cy="113646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Gan klimatu, gan laikapstākļus ietekmē atmosfēras gaisa masu cirkulācijas un pārneses </a:t>
              </a:r>
              <a:r>
                <a:rPr lang="lv-LV" sz="2400" dirty="0" smtClean="0"/>
                <a:t>process</a:t>
              </a:r>
              <a:endParaRPr lang="lv-LV" sz="2400" dirty="0"/>
            </a:p>
          </p:txBody>
        </p:sp>
        <p:sp>
          <p:nvSpPr>
            <p:cNvPr id="5" name="Rounded Rectangle 4"/>
            <p:cNvSpPr/>
            <p:nvPr/>
          </p:nvSpPr>
          <p:spPr>
            <a:xfrm>
              <a:off x="5578757" y="2103120"/>
              <a:ext cx="5786234" cy="14891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ieplūst dažādas izcelsmes </a:t>
              </a:r>
              <a:r>
                <a:rPr lang="lv-LV" b="1" dirty="0" err="1">
                  <a:solidFill>
                    <a:schemeClr val="tx1"/>
                  </a:solidFill>
                </a:rPr>
                <a:t>okeāniskas</a:t>
              </a:r>
              <a:r>
                <a:rPr lang="lv-LV" b="1" dirty="0">
                  <a:solidFill>
                    <a:schemeClr val="tx1"/>
                  </a:solidFill>
                </a:rPr>
                <a:t> un sauszemes gaisa masas, kas veidojušās dažādos platuma grādos un tāpēc ir ļoti atšķirīgas pēc siltuma satura, mitruma satura, vēja stipruma un citām īpašībām</a:t>
              </a:r>
            </a:p>
          </p:txBody>
        </p:sp>
        <p:sp>
          <p:nvSpPr>
            <p:cNvPr id="7" name="Rounded Rectangle 6"/>
            <p:cNvSpPr/>
            <p:nvPr/>
          </p:nvSpPr>
          <p:spPr>
            <a:xfrm>
              <a:off x="5578757" y="3800695"/>
              <a:ext cx="5786234" cy="12546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Gada laikā, mainoties Saules radiācijas pieplūdumam pa ģeogrāfiskā platuma grādiem, mainās gaisu masu pārvietošanās intensitāte starp dažādiem </a:t>
              </a:r>
              <a:endParaRPr lang="lv-LV" b="1" dirty="0" smtClean="0">
                <a:solidFill>
                  <a:schemeClr val="tx1"/>
                </a:solidFill>
              </a:endParaRPr>
            </a:p>
            <a:p>
              <a:pPr algn="ctr"/>
              <a:r>
                <a:rPr lang="lv-LV" b="1" dirty="0" smtClean="0">
                  <a:solidFill>
                    <a:schemeClr val="tx1"/>
                  </a:solidFill>
                </a:rPr>
                <a:t>ģeogrāfiskiem platumiem</a:t>
              </a:r>
              <a:endParaRPr lang="lv-LV" b="1" dirty="0">
                <a:solidFill>
                  <a:schemeClr val="tx1"/>
                </a:solidFill>
              </a:endParaRPr>
            </a:p>
          </p:txBody>
        </p:sp>
        <p:sp>
          <p:nvSpPr>
            <p:cNvPr id="8" name="Rounded Rectangle 7"/>
            <p:cNvSpPr/>
            <p:nvPr/>
          </p:nvSpPr>
          <p:spPr>
            <a:xfrm>
              <a:off x="5578757" y="5263735"/>
              <a:ext cx="5786234" cy="17141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Dominējošie liela mēroga atmosfēras gaisa masu cirkulācijas procesi – gaisa masu zonālā pārnese, galvenokārt no </a:t>
              </a:r>
              <a:r>
                <a:rPr lang="lv-LV" b="1" dirty="0" smtClean="0">
                  <a:solidFill>
                    <a:schemeClr val="tx1"/>
                  </a:solidFill>
                </a:rPr>
                <a:t>R un A vai </a:t>
              </a:r>
              <a:r>
                <a:rPr lang="lv-LV" b="1" dirty="0">
                  <a:solidFill>
                    <a:schemeClr val="tx1"/>
                  </a:solidFill>
                </a:rPr>
                <a:t>arī gaisa masu meridionālā pārnese, galvenokārt no </a:t>
              </a:r>
              <a:r>
                <a:rPr lang="lv-LV" b="1" dirty="0" smtClean="0">
                  <a:solidFill>
                    <a:schemeClr val="tx1"/>
                  </a:solidFill>
                </a:rPr>
                <a:t>Z, </a:t>
              </a:r>
              <a:r>
                <a:rPr lang="lv-LV" b="1" dirty="0">
                  <a:solidFill>
                    <a:schemeClr val="tx1"/>
                  </a:solidFill>
                </a:rPr>
                <a:t>ko apraksta </a:t>
              </a:r>
              <a:endParaRPr lang="lv-LV" b="1" dirty="0" smtClean="0">
                <a:solidFill>
                  <a:schemeClr val="tx1"/>
                </a:solidFill>
              </a:endParaRPr>
            </a:p>
            <a:p>
              <a:pPr algn="ctr"/>
              <a:r>
                <a:rPr lang="lv-LV" b="1" dirty="0" smtClean="0">
                  <a:solidFill>
                    <a:schemeClr val="tx1"/>
                  </a:solidFill>
                </a:rPr>
                <a:t>atmosfēras </a:t>
              </a:r>
              <a:r>
                <a:rPr lang="lv-LV" b="1" dirty="0">
                  <a:solidFill>
                    <a:schemeClr val="tx1"/>
                  </a:solidFill>
                </a:rPr>
                <a:t>cirkulācijas indekss </a:t>
              </a:r>
            </a:p>
          </p:txBody>
        </p:sp>
      </p:grpSp>
    </p:spTree>
    <p:extLst>
      <p:ext uri="{BB962C8B-B14F-4D97-AF65-F5344CB8AC3E}">
        <p14:creationId xmlns:p14="http://schemas.microsoft.com/office/powerpoint/2010/main" val="26019132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889616"/>
            <a:ext cx="6270171" cy="4485583"/>
            <a:chOff x="0" y="1889616"/>
            <a:chExt cx="6270171" cy="4485583"/>
          </a:xfrm>
        </p:grpSpPr>
        <p:pic>
          <p:nvPicPr>
            <p:cNvPr id="20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0" t="1366" r="1151" b="2739"/>
            <a:stretch/>
          </p:blipFill>
          <p:spPr bwMode="auto">
            <a:xfrm>
              <a:off x="0" y="1889616"/>
              <a:ext cx="6270171" cy="448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97481" y="6144367"/>
              <a:ext cx="3172690" cy="230832"/>
            </a:xfrm>
            <a:prstGeom prst="rect">
              <a:avLst/>
            </a:prstGeom>
          </p:spPr>
          <p:txBody>
            <a:bodyPr wrap="square">
              <a:spAutoFit/>
            </a:bodyPr>
            <a:lstStyle/>
            <a:p>
              <a:pPr algn="r"/>
              <a:r>
                <a:rPr lang="lv-LV" sz="900" dirty="0" smtClean="0">
                  <a:solidFill>
                    <a:schemeClr val="bg1"/>
                  </a:solidFill>
                </a:rPr>
                <a:t>Ļoti stipras lietusgāzes </a:t>
              </a:r>
              <a:r>
                <a:rPr lang="lv-LV" sz="900" dirty="0" err="1" smtClean="0">
                  <a:solidFill>
                    <a:schemeClr val="bg1"/>
                  </a:solidFill>
                </a:rPr>
                <a:t>Sigulldā</a:t>
              </a:r>
              <a:r>
                <a:rPr lang="lv-LV" sz="900" dirty="0" smtClean="0">
                  <a:solidFill>
                    <a:schemeClr val="bg1"/>
                  </a:solidFill>
                </a:rPr>
                <a:t> 2014.g. 29.jūlijā</a:t>
              </a:r>
              <a:endParaRPr lang="lv-LV" sz="900" dirty="0">
                <a:solidFill>
                  <a:schemeClr val="bg1"/>
                </a:solidFill>
              </a:endParaRPr>
            </a:p>
          </p:txBody>
        </p:sp>
      </p:grpSp>
      <p:sp>
        <p:nvSpPr>
          <p:cNvPr id="5" name="Title 1"/>
          <p:cNvSpPr txBox="1">
            <a:spLocks/>
          </p:cNvSpPr>
          <p:nvPr/>
        </p:nvSpPr>
        <p:spPr>
          <a:xfrm>
            <a:off x="176324" y="298238"/>
            <a:ext cx="5584396" cy="18277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Klimata pārmaiņu ietekme uz Latvijas upju hidroloģisko režīmu</a:t>
            </a:r>
          </a:p>
        </p:txBody>
      </p:sp>
      <p:grpSp>
        <p:nvGrpSpPr>
          <p:cNvPr id="2" name="Group 1"/>
          <p:cNvGrpSpPr/>
          <p:nvPr/>
        </p:nvGrpSpPr>
        <p:grpSpPr>
          <a:xfrm>
            <a:off x="6043748" y="940684"/>
            <a:ext cx="5946864" cy="5002758"/>
            <a:chOff x="6096000" y="927621"/>
            <a:chExt cx="5946864" cy="5002758"/>
          </a:xfrm>
        </p:grpSpPr>
        <p:sp>
          <p:nvSpPr>
            <p:cNvPr id="6" name="Title 1"/>
            <p:cNvSpPr txBox="1">
              <a:spLocks/>
            </p:cNvSpPr>
            <p:nvPr/>
          </p:nvSpPr>
          <p:spPr>
            <a:xfrm>
              <a:off x="6452460" y="927621"/>
              <a:ext cx="5238298" cy="18155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rakstura novērtēšanai ir svarīgi analizēt klimata mainības rādītājus dažādos telpiskos un </a:t>
              </a:r>
              <a:endParaRPr lang="lv-LV" sz="2400" dirty="0" smtClean="0"/>
            </a:p>
            <a:p>
              <a:pPr algn="ctr"/>
              <a:r>
                <a:rPr lang="lv-LV" sz="2400" dirty="0" smtClean="0"/>
                <a:t>laika </a:t>
              </a:r>
              <a:r>
                <a:rPr lang="lv-LV" sz="2400" dirty="0"/>
                <a:t>mērogos</a:t>
              </a:r>
            </a:p>
          </p:txBody>
        </p:sp>
        <p:sp>
          <p:nvSpPr>
            <p:cNvPr id="7" name="Rounded Rectangle 6"/>
            <p:cNvSpPr/>
            <p:nvPr/>
          </p:nvSpPr>
          <p:spPr>
            <a:xfrm>
              <a:off x="6100354" y="2571913"/>
              <a:ext cx="5942510" cy="17141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mainības pētījumi Latvijas apstākļos var sniegt nozīmīgu informāciju, jo novērojumi dabā daudzos gadījumos veikti jau ilgu laiku, bet galveno klimata raksturojošo rādītāju regulāri novērojumi (monitorings) visā Latvijā norit kopš </a:t>
              </a:r>
              <a:r>
                <a:rPr lang="lv-LV" b="1" dirty="0" smtClean="0">
                  <a:solidFill>
                    <a:schemeClr val="tx1"/>
                  </a:solidFill>
                </a:rPr>
                <a:t>20.gs. 20. gadiem</a:t>
              </a:r>
              <a:endParaRPr lang="lv-LV" b="1" dirty="0">
                <a:solidFill>
                  <a:schemeClr val="tx1"/>
                </a:solidFill>
              </a:endParaRPr>
            </a:p>
          </p:txBody>
        </p:sp>
        <p:sp>
          <p:nvSpPr>
            <p:cNvPr id="8" name="Rounded Rectangle 7"/>
            <p:cNvSpPr/>
            <p:nvPr/>
          </p:nvSpPr>
          <p:spPr>
            <a:xfrm>
              <a:off x="6096000" y="4578060"/>
              <a:ext cx="5946864" cy="13523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atsevišķi </a:t>
              </a:r>
              <a:r>
                <a:rPr lang="lv-LV" b="1" dirty="0">
                  <a:solidFill>
                    <a:schemeClr val="tx1"/>
                  </a:solidFill>
                </a:rPr>
                <a:t>parametri, piemēram, ledus iešanas sākums Daugavā atzīmēts jau kopš </a:t>
              </a:r>
              <a:r>
                <a:rPr lang="lv-LV" b="1" dirty="0" smtClean="0">
                  <a:solidFill>
                    <a:schemeClr val="tx1"/>
                  </a:solidFill>
                </a:rPr>
                <a:t>1536.g., </a:t>
              </a:r>
              <a:r>
                <a:rPr lang="lv-LV" b="1" dirty="0">
                  <a:solidFill>
                    <a:schemeClr val="tx1"/>
                  </a:solidFill>
                </a:rPr>
                <a:t>bet neparastu dabas parādību apraksti atrodami jau vissenākajās </a:t>
              </a:r>
              <a:endParaRPr lang="lv-LV" b="1" dirty="0" smtClean="0">
                <a:solidFill>
                  <a:schemeClr val="tx1"/>
                </a:solidFill>
              </a:endParaRPr>
            </a:p>
            <a:p>
              <a:pPr algn="ctr"/>
              <a:r>
                <a:rPr lang="lv-LV" b="1" dirty="0" smtClean="0">
                  <a:solidFill>
                    <a:schemeClr val="tx1"/>
                  </a:solidFill>
                </a:rPr>
                <a:t>hronikās </a:t>
              </a:r>
              <a:r>
                <a:rPr lang="lv-LV" b="1" dirty="0">
                  <a:solidFill>
                    <a:schemeClr val="tx1"/>
                  </a:solidFill>
                </a:rPr>
                <a:t>par Latviju</a:t>
              </a:r>
            </a:p>
          </p:txBody>
        </p:sp>
      </p:grpSp>
    </p:spTree>
    <p:extLst>
      <p:ext uri="{BB962C8B-B14F-4D97-AF65-F5344CB8AC3E}">
        <p14:creationId xmlns:p14="http://schemas.microsoft.com/office/powerpoint/2010/main" val="11888051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78280"/>
            <a:ext cx="6817965" cy="4790758"/>
            <a:chOff x="0" y="1478280"/>
            <a:chExt cx="6817965" cy="4790758"/>
          </a:xfrm>
        </p:grpSpPr>
        <p:pic>
          <p:nvPicPr>
            <p:cNvPr id="27650" name="Picture 2" descr="http://pp.gov.lv/uploads/pics/meza_ugunsgre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78280"/>
              <a:ext cx="6817965" cy="47907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38206"/>
              <a:ext cx="3172690" cy="230832"/>
            </a:xfrm>
            <a:prstGeom prst="rect">
              <a:avLst/>
            </a:prstGeom>
          </p:spPr>
          <p:txBody>
            <a:bodyPr wrap="square">
              <a:spAutoFit/>
            </a:bodyPr>
            <a:lstStyle/>
            <a:p>
              <a:r>
                <a:rPr lang="lv-LV" sz="900" dirty="0" smtClean="0">
                  <a:solidFill>
                    <a:schemeClr val="bg1"/>
                  </a:solidFill>
                </a:rPr>
                <a:t>Meža ugunsgrēks</a:t>
              </a:r>
              <a:endParaRPr lang="lv-LV" sz="900" dirty="0">
                <a:solidFill>
                  <a:schemeClr val="bg1"/>
                </a:solidFill>
              </a:endParaRPr>
            </a:p>
          </p:txBody>
        </p:sp>
      </p:grpSp>
      <p:grpSp>
        <p:nvGrpSpPr>
          <p:cNvPr id="5" name="Group 4"/>
          <p:cNvGrpSpPr/>
          <p:nvPr/>
        </p:nvGrpSpPr>
        <p:grpSpPr>
          <a:xfrm>
            <a:off x="6016362" y="1478280"/>
            <a:ext cx="6175638" cy="4790758"/>
            <a:chOff x="6016362" y="1970437"/>
            <a:chExt cx="6175638" cy="4790758"/>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2555"/>
            <a:stretch/>
          </p:blipFill>
          <p:spPr>
            <a:xfrm>
              <a:off x="6016362" y="1970437"/>
              <a:ext cx="6175638" cy="4790758"/>
            </a:xfrm>
            <a:prstGeom prst="rect">
              <a:avLst/>
            </a:prstGeom>
          </p:spPr>
        </p:pic>
        <p:sp>
          <p:nvSpPr>
            <p:cNvPr id="7" name="Rectangle 6"/>
            <p:cNvSpPr/>
            <p:nvPr/>
          </p:nvSpPr>
          <p:spPr>
            <a:xfrm>
              <a:off x="9019310" y="6530363"/>
              <a:ext cx="3172690" cy="230832"/>
            </a:xfrm>
            <a:prstGeom prst="rect">
              <a:avLst/>
            </a:prstGeom>
          </p:spPr>
          <p:txBody>
            <a:bodyPr wrap="square">
              <a:spAutoFit/>
            </a:bodyPr>
            <a:lstStyle/>
            <a:p>
              <a:pPr algn="r"/>
              <a:r>
                <a:rPr lang="lv-LV" sz="900" dirty="0" smtClean="0"/>
                <a:t>Gaujas pali 2013.g. aprīlī (</a:t>
              </a:r>
              <a:r>
                <a:rPr lang="lv-LV" sz="900" dirty="0" err="1" smtClean="0"/>
                <a:t>Flickr</a:t>
              </a:r>
              <a:r>
                <a:rPr lang="lv-LV" sz="900" dirty="0" smtClean="0"/>
                <a:t>: Līga Eglīte)</a:t>
              </a:r>
              <a:endParaRPr lang="lv-LV" sz="900" dirty="0"/>
            </a:p>
          </p:txBody>
        </p:sp>
      </p:grpSp>
      <p:sp>
        <p:nvSpPr>
          <p:cNvPr id="3" name="Title 1"/>
          <p:cNvSpPr txBox="1">
            <a:spLocks/>
          </p:cNvSpPr>
          <p:nvPr/>
        </p:nvSpPr>
        <p:spPr>
          <a:xfrm>
            <a:off x="2518046" y="446689"/>
            <a:ext cx="7155908" cy="16053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Gan </a:t>
            </a:r>
            <a:r>
              <a:rPr lang="lv-LV" sz="2400" dirty="0"/>
              <a:t>ūdeņu režīma, gan arī ekstremālo parādību ietekmes var būtiski iespaidot iedzīvotājus, tautsaimniecību, lauksaimniecisko ražošanu </a:t>
            </a:r>
            <a:endParaRPr lang="lv-LV" sz="2400" dirty="0" smtClean="0"/>
          </a:p>
          <a:p>
            <a:pPr algn="ctr"/>
            <a:r>
              <a:rPr lang="lv-LV" sz="2400" dirty="0" smtClean="0"/>
              <a:t>un </a:t>
            </a:r>
            <a:r>
              <a:rPr lang="lv-LV" sz="2400" dirty="0"/>
              <a:t>hidroenerģētiku </a:t>
            </a:r>
          </a:p>
        </p:txBody>
      </p:sp>
    </p:spTree>
    <p:extLst>
      <p:ext uri="{BB962C8B-B14F-4D97-AF65-F5344CB8AC3E}">
        <p14:creationId xmlns:p14="http://schemas.microsoft.com/office/powerpoint/2010/main" val="24424225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962902"/>
            <a:ext cx="8581940" cy="5561584"/>
            <a:chOff x="0" y="642862"/>
            <a:chExt cx="8581940" cy="556158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2862"/>
              <a:ext cx="8581940" cy="5561584"/>
            </a:xfrm>
            <a:prstGeom prst="rect">
              <a:avLst/>
            </a:prstGeom>
          </p:spPr>
        </p:pic>
        <p:sp>
          <p:nvSpPr>
            <p:cNvPr id="10" name="Rectangle 9"/>
            <p:cNvSpPr/>
            <p:nvPr/>
          </p:nvSpPr>
          <p:spPr>
            <a:xfrm>
              <a:off x="0" y="5973614"/>
              <a:ext cx="3172690" cy="230832"/>
            </a:xfrm>
            <a:prstGeom prst="rect">
              <a:avLst/>
            </a:prstGeom>
          </p:spPr>
          <p:txBody>
            <a:bodyPr wrap="square">
              <a:spAutoFit/>
            </a:bodyPr>
            <a:lstStyle/>
            <a:p>
              <a:r>
                <a:rPr lang="lv-LV" sz="900" dirty="0" smtClean="0">
                  <a:solidFill>
                    <a:schemeClr val="bg1"/>
                  </a:solidFill>
                </a:rPr>
                <a:t>Gauja 2013.g. Aprīlī (</a:t>
              </a:r>
              <a:r>
                <a:rPr lang="lv-LV" sz="900" dirty="0" err="1" smtClean="0">
                  <a:solidFill>
                    <a:schemeClr val="bg1"/>
                  </a:solidFill>
                </a:rPr>
                <a:t>Flickr</a:t>
              </a:r>
              <a:r>
                <a:rPr lang="lv-LV" sz="900" dirty="0" smtClean="0">
                  <a:solidFill>
                    <a:schemeClr val="bg1"/>
                  </a:solidFill>
                </a:rPr>
                <a:t>: Irita </a:t>
              </a:r>
              <a:r>
                <a:rPr lang="lv-LV" sz="900" dirty="0" err="1" smtClean="0">
                  <a:solidFill>
                    <a:schemeClr val="bg1"/>
                  </a:solidFill>
                </a:rPr>
                <a:t>Kirsbluma</a:t>
              </a:r>
              <a:r>
                <a:rPr lang="lv-LV" sz="900" dirty="0" smtClean="0">
                  <a:solidFill>
                    <a:schemeClr val="bg1"/>
                  </a:solidFill>
                </a:rPr>
                <a:t>)</a:t>
              </a:r>
            </a:p>
          </p:txBody>
        </p:sp>
      </p:grpSp>
      <p:sp>
        <p:nvSpPr>
          <p:cNvPr id="6" name="Title 1"/>
          <p:cNvSpPr txBox="1">
            <a:spLocks/>
          </p:cNvSpPr>
          <p:nvPr/>
        </p:nvSpPr>
        <p:spPr>
          <a:xfrm>
            <a:off x="345052" y="420973"/>
            <a:ext cx="6391028" cy="15446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Iespējamās klimata pārmaiņas Latvijā </a:t>
            </a:r>
            <a:r>
              <a:rPr lang="lv-LV" sz="4000" dirty="0" smtClean="0"/>
              <a:t>21.gs. </a:t>
            </a:r>
            <a:r>
              <a:rPr lang="lv-LV" sz="4000" dirty="0"/>
              <a:t>laikā</a:t>
            </a:r>
          </a:p>
        </p:txBody>
      </p:sp>
      <p:grpSp>
        <p:nvGrpSpPr>
          <p:cNvPr id="8" name="Group 7"/>
          <p:cNvGrpSpPr/>
          <p:nvPr/>
        </p:nvGrpSpPr>
        <p:grpSpPr>
          <a:xfrm>
            <a:off x="7239733" y="1926943"/>
            <a:ext cx="4740702" cy="4262838"/>
            <a:chOff x="7331173" y="1271623"/>
            <a:chExt cx="4740702" cy="4262838"/>
          </a:xfrm>
        </p:grpSpPr>
        <p:sp>
          <p:nvSpPr>
            <p:cNvPr id="4" name="Title 1"/>
            <p:cNvSpPr txBox="1">
              <a:spLocks/>
            </p:cNvSpPr>
            <p:nvPr/>
          </p:nvSpPr>
          <p:spPr>
            <a:xfrm>
              <a:off x="7331173" y="1271623"/>
              <a:ext cx="4740702" cy="18154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Klimats visos laika periodos ir bijis mainīgs un viens no iemesliem, kas to nosaka ir klimatisko parametru cikliskums</a:t>
              </a:r>
            </a:p>
          </p:txBody>
        </p:sp>
        <p:sp>
          <p:nvSpPr>
            <p:cNvPr id="5" name="Rounded Rectangle 4"/>
            <p:cNvSpPr/>
            <p:nvPr/>
          </p:nvSpPr>
          <p:spPr>
            <a:xfrm>
              <a:off x="7897820" y="2921224"/>
              <a:ext cx="3607407" cy="11052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a:t>
              </a:r>
              <a:r>
                <a:rPr lang="lv-LV" b="1" dirty="0">
                  <a:solidFill>
                    <a:schemeClr val="tx1"/>
                  </a:solidFill>
                </a:rPr>
                <a:t>jāuzsver, ka atšķirīga ir bijusi klimatisko rādītāju izmaiņu amplitūda</a:t>
              </a:r>
            </a:p>
          </p:txBody>
        </p:sp>
        <p:sp>
          <p:nvSpPr>
            <p:cNvPr id="7" name="Rounded Rectangle 6"/>
            <p:cNvSpPr/>
            <p:nvPr/>
          </p:nvSpPr>
          <p:spPr>
            <a:xfrm>
              <a:off x="7897820" y="4213885"/>
              <a:ext cx="3607407" cy="13205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Kāds </a:t>
              </a:r>
              <a:r>
                <a:rPr lang="lv-LV" b="1" dirty="0">
                  <a:solidFill>
                    <a:schemeClr val="tx1"/>
                  </a:solidFill>
                </a:rPr>
                <a:t>klimats Latvijā būs tuvā un tālā </a:t>
              </a:r>
              <a:r>
                <a:rPr lang="lv-LV" b="1" dirty="0" smtClean="0">
                  <a:solidFill>
                    <a:schemeClr val="tx1"/>
                  </a:solidFill>
                </a:rPr>
                <a:t>nākotnē? – ar zināmu nenoteiktību, atbildi var </a:t>
              </a:r>
              <a:r>
                <a:rPr lang="lv-LV" b="1" dirty="0">
                  <a:solidFill>
                    <a:schemeClr val="tx1"/>
                  </a:solidFill>
                </a:rPr>
                <a:t>dot klimata nākotnes modeļi</a:t>
              </a:r>
            </a:p>
          </p:txBody>
        </p:sp>
      </p:grpSp>
    </p:spTree>
    <p:extLst>
      <p:ext uri="{BB962C8B-B14F-4D97-AF65-F5344CB8AC3E}">
        <p14:creationId xmlns:p14="http://schemas.microsoft.com/office/powerpoint/2010/main" val="13103881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76789" y="1051560"/>
            <a:ext cx="6115211" cy="4764279"/>
            <a:chOff x="6076789" y="1752600"/>
            <a:chExt cx="6115211" cy="4764279"/>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515" r="7248"/>
            <a:stretch/>
          </p:blipFill>
          <p:spPr>
            <a:xfrm>
              <a:off x="6076789" y="1752600"/>
              <a:ext cx="6115210" cy="4764279"/>
            </a:xfrm>
            <a:prstGeom prst="rect">
              <a:avLst/>
            </a:prstGeom>
          </p:spPr>
        </p:pic>
        <p:sp>
          <p:nvSpPr>
            <p:cNvPr id="11" name="Rectangle 10"/>
            <p:cNvSpPr/>
            <p:nvPr/>
          </p:nvSpPr>
          <p:spPr>
            <a:xfrm>
              <a:off x="9019310" y="6286047"/>
              <a:ext cx="3172690" cy="230832"/>
            </a:xfrm>
            <a:prstGeom prst="rect">
              <a:avLst/>
            </a:prstGeom>
          </p:spPr>
          <p:txBody>
            <a:bodyPr wrap="square">
              <a:spAutoFit/>
            </a:bodyPr>
            <a:lstStyle/>
            <a:p>
              <a:pPr algn="r"/>
              <a:r>
                <a:rPr lang="lv-LV" sz="900" dirty="0" err="1" smtClean="0">
                  <a:solidFill>
                    <a:schemeClr val="bg1"/>
                  </a:solidFill>
                </a:rPr>
                <a:t>Vātra</a:t>
              </a:r>
              <a:r>
                <a:rPr lang="lv-LV" sz="900" dirty="0" smtClean="0">
                  <a:solidFill>
                    <a:schemeClr val="bg1"/>
                  </a:solidFill>
                </a:rPr>
                <a:t> Rīgā 2010.g. 18.jūlijā (</a:t>
              </a:r>
              <a:r>
                <a:rPr lang="lv-LV" sz="900" dirty="0" err="1" smtClean="0">
                  <a:solidFill>
                    <a:schemeClr val="bg1"/>
                  </a:solidFill>
                </a:rPr>
                <a:t>Flickr</a:t>
              </a:r>
              <a:r>
                <a:rPr lang="lv-LV" sz="900" dirty="0" smtClean="0">
                  <a:solidFill>
                    <a:schemeClr val="bg1"/>
                  </a:solidFill>
                </a:rPr>
                <a:t>: </a:t>
              </a:r>
              <a:r>
                <a:rPr lang="lv-LV" sz="900" dirty="0" err="1" smtClean="0">
                  <a:solidFill>
                    <a:schemeClr val="bg1"/>
                  </a:solidFill>
                </a:rPr>
                <a:t>David</a:t>
              </a:r>
              <a:r>
                <a:rPr lang="lv-LV" sz="900" dirty="0" smtClean="0">
                  <a:solidFill>
                    <a:schemeClr val="bg1"/>
                  </a:solidFill>
                </a:rPr>
                <a:t> </a:t>
              </a:r>
              <a:r>
                <a:rPr lang="lv-LV" sz="900" dirty="0" err="1" smtClean="0">
                  <a:solidFill>
                    <a:schemeClr val="bg1"/>
                  </a:solidFill>
                </a:rPr>
                <a:t>Holt</a:t>
              </a:r>
              <a:r>
                <a:rPr lang="lv-LV" sz="900" dirty="0" smtClean="0">
                  <a:solidFill>
                    <a:schemeClr val="bg1"/>
                  </a:solidFill>
                </a:rPr>
                <a:t>)</a:t>
              </a:r>
              <a:endParaRPr lang="lv-LV" sz="900" dirty="0">
                <a:solidFill>
                  <a:schemeClr val="bg1"/>
                </a:solidFill>
              </a:endParaRPr>
            </a:p>
          </p:txBody>
        </p:sp>
      </p:grpSp>
      <p:grpSp>
        <p:nvGrpSpPr>
          <p:cNvPr id="9" name="Group 8"/>
          <p:cNvGrpSpPr/>
          <p:nvPr/>
        </p:nvGrpSpPr>
        <p:grpSpPr>
          <a:xfrm>
            <a:off x="282646" y="762000"/>
            <a:ext cx="7215434" cy="5335066"/>
            <a:chOff x="465526" y="975360"/>
            <a:chExt cx="7215434" cy="5335066"/>
          </a:xfrm>
        </p:grpSpPr>
        <p:sp>
          <p:nvSpPr>
            <p:cNvPr id="4" name="Title 1"/>
            <p:cNvSpPr txBox="1">
              <a:spLocks/>
            </p:cNvSpPr>
            <p:nvPr/>
          </p:nvSpPr>
          <p:spPr>
            <a:xfrm>
              <a:off x="465526" y="975360"/>
              <a:ext cx="7215434" cy="17373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Meteoroloģisko parametru mainības un globālās sasilšanas iespējamās ietekmes </a:t>
              </a:r>
              <a:r>
                <a:rPr lang="lv-LV" sz="2400" dirty="0" smtClean="0"/>
                <a:t>īpaši nozīmīgi saistāmas ar </a:t>
              </a:r>
              <a:r>
                <a:rPr lang="lv-LV" sz="2400" dirty="0"/>
                <a:t>to, ka šīs pārmaiņas var ietekmēt daudzas ikvienam </a:t>
              </a:r>
              <a:r>
                <a:rPr lang="lv-LV" sz="2400" dirty="0" smtClean="0"/>
                <a:t>cilvēkam svarīgās </a:t>
              </a:r>
              <a:r>
                <a:rPr lang="lv-LV" sz="2400" dirty="0"/>
                <a:t>dzīves jomas</a:t>
              </a:r>
            </a:p>
          </p:txBody>
        </p:sp>
        <p:sp>
          <p:nvSpPr>
            <p:cNvPr id="5" name="Rounded Rectangle 4"/>
            <p:cNvSpPr/>
            <p:nvPr/>
          </p:nvSpPr>
          <p:spPr>
            <a:xfrm>
              <a:off x="784976" y="2587041"/>
              <a:ext cx="6459601" cy="13205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Globālās sasilšanas sekas var skart lauksaimniecību, mežsaimniecību, zvejniecību, rekreācijas un tūrisma nozari, enerģētiku, īpaši hidroenerģētiku, pārtikas rūpniecību, medicīnisko aprūpi un daudzas citas jomas</a:t>
              </a:r>
            </a:p>
          </p:txBody>
        </p:sp>
        <p:sp>
          <p:nvSpPr>
            <p:cNvPr id="7" name="Rounded Rectangle 6"/>
            <p:cNvSpPr/>
            <p:nvPr/>
          </p:nvSpPr>
          <p:spPr>
            <a:xfrm>
              <a:off x="784975" y="4182392"/>
              <a:ext cx="6459601" cy="8620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Dabas katastrofu varbūtības pieaugums, kurš saistāmas ar klimata mainību, var ietekmēt </a:t>
              </a:r>
              <a:r>
                <a:rPr lang="lv-LV" b="1" dirty="0" smtClean="0">
                  <a:solidFill>
                    <a:schemeClr val="tx1"/>
                  </a:solidFill>
                </a:rPr>
                <a:t>ikvienu</a:t>
              </a:r>
              <a:endParaRPr lang="lv-LV" b="1" dirty="0">
                <a:solidFill>
                  <a:schemeClr val="tx1"/>
                </a:solidFill>
              </a:endParaRPr>
            </a:p>
          </p:txBody>
        </p:sp>
        <p:sp>
          <p:nvSpPr>
            <p:cNvPr id="8" name="Rounded Rectangle 7"/>
            <p:cNvSpPr/>
            <p:nvPr/>
          </p:nvSpPr>
          <p:spPr>
            <a:xfrm>
              <a:off x="784974" y="5319215"/>
              <a:ext cx="6459601" cy="9912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Tāpēc </a:t>
              </a:r>
              <a:r>
                <a:rPr lang="lv-LV" b="1" dirty="0">
                  <a:solidFill>
                    <a:schemeClr val="tx1"/>
                  </a:solidFill>
                </a:rPr>
                <a:t>ir nozīmīgi turpināt pētīt klimata pārmaiņu raksturu un izstrādāt risinājumus, lai mazinātu šo pārmaiņu </a:t>
              </a:r>
              <a:endParaRPr lang="lv-LV" b="1" dirty="0" smtClean="0">
                <a:solidFill>
                  <a:schemeClr val="tx1"/>
                </a:solidFill>
              </a:endParaRPr>
            </a:p>
            <a:p>
              <a:pPr algn="ctr"/>
              <a:r>
                <a:rPr lang="lv-LV" b="1" dirty="0" smtClean="0">
                  <a:solidFill>
                    <a:schemeClr val="tx1"/>
                  </a:solidFill>
                </a:rPr>
                <a:t>nelabvēlīgās </a:t>
              </a:r>
              <a:r>
                <a:rPr lang="lv-LV" b="1" dirty="0">
                  <a:solidFill>
                    <a:schemeClr val="tx1"/>
                  </a:solidFill>
                </a:rPr>
                <a:t>sekas</a:t>
              </a:r>
            </a:p>
          </p:txBody>
        </p:sp>
      </p:grpSp>
    </p:spTree>
    <p:extLst>
      <p:ext uri="{BB962C8B-B14F-4D97-AF65-F5344CB8AC3E}">
        <p14:creationId xmlns:p14="http://schemas.microsoft.com/office/powerpoint/2010/main" val="368303899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val="33692796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610773"/>
            <a:ext cx="8498522" cy="5665929"/>
            <a:chOff x="0" y="689151"/>
            <a:chExt cx="8498522" cy="5665929"/>
          </a:xfrm>
        </p:grpSpPr>
        <p:pic>
          <p:nvPicPr>
            <p:cNvPr id="4098" name="Picture 2" descr="C:\Users\user\Desktop\Att-4-prez\24086785729_dded837112_o Karlis Dambraans_Cenas purva ta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9151"/>
              <a:ext cx="8498522" cy="56659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304560" y="6124248"/>
              <a:ext cx="3172690" cy="230832"/>
            </a:xfrm>
            <a:prstGeom prst="rect">
              <a:avLst/>
            </a:prstGeom>
          </p:spPr>
          <p:txBody>
            <a:bodyPr wrap="square">
              <a:spAutoFit/>
            </a:bodyPr>
            <a:lstStyle/>
            <a:p>
              <a:pPr algn="r"/>
              <a:r>
                <a:rPr lang="lv-LV" sz="900" dirty="0" smtClean="0">
                  <a:solidFill>
                    <a:schemeClr val="bg1"/>
                  </a:solidFill>
                </a:rPr>
                <a:t>Cenas purva taka (</a:t>
              </a:r>
              <a:r>
                <a:rPr lang="lv-LV" sz="900" dirty="0" err="1" smtClean="0">
                  <a:solidFill>
                    <a:schemeClr val="bg1"/>
                  </a:solidFill>
                </a:rPr>
                <a:t>Flickr</a:t>
              </a:r>
              <a:r>
                <a:rPr lang="lv-LV" sz="900" dirty="0" smtClean="0">
                  <a:solidFill>
                    <a:schemeClr val="bg1"/>
                  </a:solidFill>
                </a:rPr>
                <a:t>: Kārlis Dambrāns)</a:t>
              </a:r>
              <a:endParaRPr lang="lv-LV" sz="900" dirty="0">
                <a:solidFill>
                  <a:schemeClr val="bg1"/>
                </a:solidFill>
              </a:endParaRPr>
            </a:p>
          </p:txBody>
        </p:sp>
      </p:grpSp>
      <p:grpSp>
        <p:nvGrpSpPr>
          <p:cNvPr id="4" name="Group 3"/>
          <p:cNvGrpSpPr/>
          <p:nvPr/>
        </p:nvGrpSpPr>
        <p:grpSpPr>
          <a:xfrm>
            <a:off x="7014224" y="991063"/>
            <a:ext cx="4920874" cy="4908778"/>
            <a:chOff x="7044704" y="1372063"/>
            <a:chExt cx="4920874" cy="4908778"/>
          </a:xfrm>
        </p:grpSpPr>
        <p:grpSp>
          <p:nvGrpSpPr>
            <p:cNvPr id="3" name="Group 2"/>
            <p:cNvGrpSpPr/>
            <p:nvPr/>
          </p:nvGrpSpPr>
          <p:grpSpPr>
            <a:xfrm>
              <a:off x="7044704" y="1372063"/>
              <a:ext cx="4920874" cy="3824777"/>
              <a:chOff x="6979389" y="1309849"/>
              <a:chExt cx="4920874" cy="3824777"/>
            </a:xfrm>
          </p:grpSpPr>
          <p:sp>
            <p:nvSpPr>
              <p:cNvPr id="7" name="Title 1"/>
              <p:cNvSpPr txBox="1">
                <a:spLocks/>
              </p:cNvSpPr>
              <p:nvPr/>
            </p:nvSpPr>
            <p:spPr>
              <a:xfrm>
                <a:off x="6979389" y="1309849"/>
                <a:ext cx="4920874" cy="19515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Atstarotās radiācijas daudzums ir atkarīgs no Zemes virsmas </a:t>
                </a:r>
                <a:r>
                  <a:rPr lang="lv-LV" sz="2400" dirty="0" smtClean="0"/>
                  <a:t>rakstura – procentos</a:t>
                </a:r>
                <a:r>
                  <a:rPr lang="lv-LV" sz="2400" dirty="0"/>
                  <a:t> </a:t>
                </a:r>
                <a:r>
                  <a:rPr lang="lv-LV" sz="2400" dirty="0" smtClean="0"/>
                  <a:t>izteikto </a:t>
                </a:r>
                <a:r>
                  <a:rPr lang="lv-LV" sz="2400" dirty="0"/>
                  <a:t>atstarotās radiācijas daudzumu sauc par </a:t>
                </a:r>
                <a:r>
                  <a:rPr lang="lv-LV" sz="2400" b="1" dirty="0"/>
                  <a:t>albedo</a:t>
                </a:r>
              </a:p>
            </p:txBody>
          </p:sp>
          <p:sp>
            <p:nvSpPr>
              <p:cNvPr id="8" name="Rounded Rectangle 7"/>
              <p:cNvSpPr/>
              <p:nvPr/>
            </p:nvSpPr>
            <p:spPr>
              <a:xfrm>
                <a:off x="7317774" y="2998334"/>
                <a:ext cx="4244103" cy="7706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gada laikā vidējais</a:t>
                </a:r>
              </a:p>
              <a:p>
                <a:pPr algn="ctr"/>
                <a:r>
                  <a:rPr lang="lv-LV" b="1" dirty="0">
                    <a:solidFill>
                      <a:schemeClr val="tx1"/>
                    </a:solidFill>
                  </a:rPr>
                  <a:t>albedo lielums ir 27%</a:t>
                </a:r>
              </a:p>
            </p:txBody>
          </p:sp>
          <p:sp>
            <p:nvSpPr>
              <p:cNvPr id="9" name="Rounded Rectangle 8"/>
              <p:cNvSpPr/>
              <p:nvPr/>
            </p:nvSpPr>
            <p:spPr>
              <a:xfrm>
                <a:off x="7317774" y="4017699"/>
                <a:ext cx="4244103" cy="11169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Ziemā albedo vērtības ir lielākas (vidēji </a:t>
                </a:r>
                <a:r>
                  <a:rPr lang="lv-LV" b="1" dirty="0" smtClean="0">
                    <a:solidFill>
                      <a:schemeClr val="tx1"/>
                    </a:solidFill>
                  </a:rPr>
                  <a:t>65-70%), kas izskaidrojams </a:t>
                </a:r>
                <a:r>
                  <a:rPr lang="lv-LV" b="1" dirty="0">
                    <a:solidFill>
                      <a:schemeClr val="tx1"/>
                    </a:solidFill>
                  </a:rPr>
                  <a:t>ar sniega segas lielajām atstarošanās </a:t>
                </a:r>
                <a:r>
                  <a:rPr lang="lv-LV" b="1" dirty="0" smtClean="0">
                    <a:solidFill>
                      <a:schemeClr val="tx1"/>
                    </a:solidFill>
                  </a:rPr>
                  <a:t>spējām</a:t>
                </a:r>
                <a:endParaRPr lang="lv-LV" b="1" dirty="0">
                  <a:solidFill>
                    <a:schemeClr val="tx1"/>
                  </a:solidFill>
                </a:endParaRPr>
              </a:p>
            </p:txBody>
          </p:sp>
        </p:grpSp>
        <p:sp>
          <p:nvSpPr>
            <p:cNvPr id="11" name="Rounded Rectangle 10"/>
            <p:cNvSpPr/>
            <p:nvPr/>
          </p:nvSpPr>
          <p:spPr>
            <a:xfrm>
              <a:off x="7383088" y="5445524"/>
              <a:ext cx="4244103" cy="8353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t>
              </a:r>
              <a:r>
                <a:rPr lang="lv-LV" b="1" dirty="0" smtClean="0">
                  <a:solidFill>
                    <a:schemeClr val="tx1"/>
                  </a:solidFill>
                </a:rPr>
                <a:t>asarā </a:t>
              </a:r>
              <a:r>
                <a:rPr lang="lv-LV" b="1" dirty="0">
                  <a:solidFill>
                    <a:schemeClr val="tx1"/>
                  </a:solidFill>
                </a:rPr>
                <a:t>vidējais albedo lielums </a:t>
              </a:r>
              <a:r>
                <a:rPr lang="lv-LV" b="1" dirty="0" smtClean="0">
                  <a:solidFill>
                    <a:schemeClr val="tx1"/>
                  </a:solidFill>
                </a:rPr>
                <a:t>ir apmēram 22%</a:t>
              </a:r>
              <a:endParaRPr lang="lv-LV" b="1" dirty="0">
                <a:solidFill>
                  <a:schemeClr val="tx1"/>
                </a:solidFill>
              </a:endParaRPr>
            </a:p>
          </p:txBody>
        </p:sp>
      </p:grpSp>
    </p:spTree>
    <p:extLst>
      <p:ext uri="{BB962C8B-B14F-4D97-AF65-F5344CB8AC3E}">
        <p14:creationId xmlns:p14="http://schemas.microsoft.com/office/powerpoint/2010/main" val="39342974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024746"/>
            <a:ext cx="7101020" cy="4715693"/>
            <a:chOff x="0" y="1593667"/>
            <a:chExt cx="7101020" cy="4715693"/>
          </a:xfrm>
        </p:grpSpPr>
        <p:pic>
          <p:nvPicPr>
            <p:cNvPr id="5122" name="Picture 2" descr="C:\Users\user\Desktop\Att-4-prez\5637259285_320b27b699_o Helmuts Gulgo_Mangalu mo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3667"/>
              <a:ext cx="7101020" cy="47156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078528"/>
              <a:ext cx="3172690" cy="230832"/>
            </a:xfrm>
            <a:prstGeom prst="rect">
              <a:avLst/>
            </a:prstGeom>
          </p:spPr>
          <p:txBody>
            <a:bodyPr wrap="square">
              <a:spAutoFit/>
            </a:bodyPr>
            <a:lstStyle/>
            <a:p>
              <a:r>
                <a:rPr lang="lv-LV" sz="900" dirty="0" err="1" smtClean="0">
                  <a:solidFill>
                    <a:schemeClr val="bg1"/>
                  </a:solidFill>
                </a:rPr>
                <a:t>Mangaļu</a:t>
              </a:r>
              <a:r>
                <a:rPr lang="lv-LV" sz="900" dirty="0" smtClean="0">
                  <a:solidFill>
                    <a:schemeClr val="bg1"/>
                  </a:solidFill>
                </a:rPr>
                <a:t> mols (</a:t>
              </a:r>
              <a:r>
                <a:rPr lang="lv-LV" sz="900" dirty="0" err="1" smtClean="0">
                  <a:solidFill>
                    <a:schemeClr val="bg1"/>
                  </a:solidFill>
                </a:rPr>
                <a:t>Flickr</a:t>
              </a:r>
              <a:r>
                <a:rPr lang="lv-LV" sz="900" dirty="0" smtClean="0">
                  <a:solidFill>
                    <a:schemeClr val="bg1"/>
                  </a:solidFill>
                </a:rPr>
                <a:t>: Helmuts </a:t>
              </a:r>
              <a:r>
                <a:rPr lang="lv-LV" sz="900" dirty="0" err="1" smtClean="0">
                  <a:solidFill>
                    <a:schemeClr val="bg1"/>
                  </a:solidFill>
                </a:rPr>
                <a:t>Guigo</a:t>
              </a:r>
              <a:r>
                <a:rPr lang="lv-LV" sz="900" dirty="0" smtClean="0">
                  <a:solidFill>
                    <a:schemeClr val="bg1"/>
                  </a:solidFill>
                </a:rPr>
                <a:t>)</a:t>
              </a:r>
              <a:endParaRPr lang="lv-LV" sz="900" dirty="0">
                <a:solidFill>
                  <a:schemeClr val="bg1"/>
                </a:solidFill>
              </a:endParaRPr>
            </a:p>
          </p:txBody>
        </p:sp>
      </p:grpSp>
      <p:sp>
        <p:nvSpPr>
          <p:cNvPr id="6" name="Title 1"/>
          <p:cNvSpPr txBox="1">
            <a:spLocks/>
          </p:cNvSpPr>
          <p:nvPr/>
        </p:nvSpPr>
        <p:spPr>
          <a:xfrm>
            <a:off x="525437" y="525256"/>
            <a:ext cx="4567126" cy="19363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Gaisa temperatūra un tās mainības raksturs</a:t>
            </a:r>
          </a:p>
        </p:txBody>
      </p:sp>
      <p:grpSp>
        <p:nvGrpSpPr>
          <p:cNvPr id="3" name="Group 2"/>
          <p:cNvGrpSpPr/>
          <p:nvPr/>
        </p:nvGrpSpPr>
        <p:grpSpPr>
          <a:xfrm>
            <a:off x="5618000" y="454798"/>
            <a:ext cx="6305550" cy="5998252"/>
            <a:chOff x="5539622" y="559302"/>
            <a:chExt cx="6305550" cy="5998252"/>
          </a:xfrm>
        </p:grpSpPr>
        <p:sp>
          <p:nvSpPr>
            <p:cNvPr id="4" name="Title 1"/>
            <p:cNvSpPr txBox="1">
              <a:spLocks/>
            </p:cNvSpPr>
            <p:nvPr/>
          </p:nvSpPr>
          <p:spPr>
            <a:xfrm>
              <a:off x="5539622" y="559302"/>
              <a:ext cx="6305550" cy="20772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temperatūras režīmu un sadalījumu Latvijas teritorijā nosaka saņemtā </a:t>
              </a:r>
              <a:r>
                <a:rPr lang="lv-LV" sz="2400" b="1" dirty="0"/>
                <a:t>Saules starojuma daudzums, atmosfēras cirkulācijas īpatnības, kā arī Baltijas jūras, Rīgas līča </a:t>
              </a:r>
              <a:endParaRPr lang="lv-LV" sz="2400" b="1" dirty="0" smtClean="0"/>
            </a:p>
            <a:p>
              <a:pPr algn="ctr"/>
              <a:r>
                <a:rPr lang="lv-LV" sz="2400" b="1" dirty="0" smtClean="0"/>
                <a:t>un reljefa </a:t>
              </a:r>
              <a:r>
                <a:rPr lang="lv-LV" sz="2400" b="1" dirty="0"/>
                <a:t>ietekme</a:t>
              </a:r>
            </a:p>
          </p:txBody>
        </p:sp>
        <p:sp>
          <p:nvSpPr>
            <p:cNvPr id="5" name="Rounded Rectangle 4"/>
            <p:cNvSpPr/>
            <p:nvPr/>
          </p:nvSpPr>
          <p:spPr>
            <a:xfrm>
              <a:off x="5869882" y="2451918"/>
              <a:ext cx="5645030" cy="13646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Relatīvi līdzenais reljefs ir cēlonis tam, ka virs Atlantijas okeāna izveidojušās siltās un mitrās jūras gaisa masas </a:t>
              </a:r>
              <a:r>
                <a:rPr lang="lv-LV" b="1" dirty="0" err="1">
                  <a:solidFill>
                    <a:schemeClr val="tx1"/>
                  </a:solidFill>
                </a:rPr>
                <a:t>planetāro</a:t>
              </a:r>
              <a:r>
                <a:rPr lang="lv-LV" b="1" dirty="0">
                  <a:solidFill>
                    <a:schemeClr val="tx1"/>
                  </a:solidFill>
                </a:rPr>
                <a:t> plūsmu ietekmē virzās no rietumiem uz austrumiem un iespiežas tālu Eiropas kontinentā</a:t>
              </a:r>
            </a:p>
          </p:txBody>
        </p:sp>
        <p:sp>
          <p:nvSpPr>
            <p:cNvPr id="7" name="Rounded Rectangle 6"/>
            <p:cNvSpPr/>
            <p:nvPr/>
          </p:nvSpPr>
          <p:spPr>
            <a:xfrm>
              <a:off x="5869882" y="4096173"/>
              <a:ext cx="5645030" cy="9700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Tādēļ Latvijā gada vidējā temperatūra par </a:t>
              </a:r>
              <a:r>
                <a:rPr lang="lv-LV" b="1" dirty="0" smtClean="0">
                  <a:solidFill>
                    <a:schemeClr val="tx1"/>
                  </a:solidFill>
                </a:rPr>
                <a:t>4-6 </a:t>
              </a:r>
              <a:r>
                <a:rPr lang="lv-LV" b="1" dirty="0">
                  <a:solidFill>
                    <a:schemeClr val="tx1"/>
                  </a:solidFill>
                </a:rPr>
                <a:t>ºC, bet ziemā pat par 9 ºC pārsniedz mūsu platumu grādu </a:t>
              </a:r>
              <a:endParaRPr lang="lv-LV" b="1" dirty="0" smtClean="0">
                <a:solidFill>
                  <a:schemeClr val="tx1"/>
                </a:solidFill>
              </a:endParaRPr>
            </a:p>
            <a:p>
              <a:pPr algn="ctr"/>
              <a:r>
                <a:rPr lang="lv-LV" b="1" dirty="0" smtClean="0">
                  <a:solidFill>
                    <a:schemeClr val="tx1"/>
                  </a:solidFill>
                </a:rPr>
                <a:t>vidējo </a:t>
              </a:r>
              <a:r>
                <a:rPr lang="lv-LV" b="1" dirty="0">
                  <a:solidFill>
                    <a:schemeClr val="tx1"/>
                  </a:solidFill>
                </a:rPr>
                <a:t>temperatūru</a:t>
              </a:r>
            </a:p>
          </p:txBody>
        </p:sp>
        <p:sp>
          <p:nvSpPr>
            <p:cNvPr id="8" name="Rounded Rectangle 7"/>
            <p:cNvSpPr/>
            <p:nvPr/>
          </p:nvSpPr>
          <p:spPr>
            <a:xfrm>
              <a:off x="5869882" y="5345853"/>
              <a:ext cx="5645030" cy="12117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Piekrastes rajonos ir mazākas temperatūras </a:t>
              </a:r>
              <a:r>
                <a:rPr lang="lv-LV" b="1" dirty="0" smtClean="0">
                  <a:solidFill>
                    <a:schemeClr val="tx1"/>
                  </a:solidFill>
                </a:rPr>
                <a:t>svārstības – </a:t>
              </a:r>
            </a:p>
            <a:p>
              <a:pPr algn="ctr"/>
              <a:r>
                <a:rPr lang="lv-LV" b="1" dirty="0" smtClean="0">
                  <a:solidFill>
                    <a:schemeClr val="tx1"/>
                  </a:solidFill>
                </a:rPr>
                <a:t>ziemas </a:t>
              </a:r>
              <a:r>
                <a:rPr lang="lv-LV" b="1" dirty="0">
                  <a:solidFill>
                    <a:schemeClr val="tx1"/>
                  </a:solidFill>
                </a:rPr>
                <a:t>un rudeņi </a:t>
              </a:r>
              <a:r>
                <a:rPr lang="lv-LV" b="1" dirty="0" smtClean="0">
                  <a:solidFill>
                    <a:schemeClr val="tx1"/>
                  </a:solidFill>
                </a:rPr>
                <a:t>piekrastē </a:t>
              </a:r>
              <a:r>
                <a:rPr lang="lv-LV" b="1" dirty="0">
                  <a:solidFill>
                    <a:schemeClr val="tx1"/>
                  </a:solidFill>
                </a:rPr>
                <a:t>ir siltāki nekā dziļāk </a:t>
              </a:r>
              <a:r>
                <a:rPr lang="lv-LV" b="1" dirty="0" smtClean="0">
                  <a:solidFill>
                    <a:schemeClr val="tx1"/>
                  </a:solidFill>
                </a:rPr>
                <a:t>sauszemē, savukārt </a:t>
              </a:r>
            </a:p>
            <a:p>
              <a:pPr algn="ctr"/>
              <a:r>
                <a:rPr lang="lv-LV" b="1" dirty="0" smtClean="0">
                  <a:solidFill>
                    <a:schemeClr val="tx1"/>
                  </a:solidFill>
                </a:rPr>
                <a:t>pavasari </a:t>
              </a:r>
              <a:r>
                <a:rPr lang="lv-LV" b="1" dirty="0">
                  <a:solidFill>
                    <a:schemeClr val="tx1"/>
                  </a:solidFill>
                </a:rPr>
                <a:t>un </a:t>
              </a:r>
              <a:r>
                <a:rPr lang="lv-LV" b="1" dirty="0" smtClean="0">
                  <a:solidFill>
                    <a:schemeClr val="tx1"/>
                  </a:solidFill>
                </a:rPr>
                <a:t>vasaras </a:t>
              </a:r>
              <a:r>
                <a:rPr lang="lv-LV" b="1" dirty="0">
                  <a:solidFill>
                    <a:schemeClr val="tx1"/>
                  </a:solidFill>
                </a:rPr>
                <a:t>piekrastē ir </a:t>
              </a:r>
              <a:r>
                <a:rPr lang="lv-LV" b="1" dirty="0" smtClean="0">
                  <a:solidFill>
                    <a:schemeClr val="tx1"/>
                  </a:solidFill>
                </a:rPr>
                <a:t>vēsākas</a:t>
              </a:r>
              <a:endParaRPr lang="lv-LV" b="1" dirty="0">
                <a:solidFill>
                  <a:schemeClr val="tx1"/>
                </a:solidFill>
              </a:endParaRPr>
            </a:p>
          </p:txBody>
        </p:sp>
      </p:grpSp>
    </p:spTree>
    <p:extLst>
      <p:ext uri="{BB962C8B-B14F-4D97-AF65-F5344CB8AC3E}">
        <p14:creationId xmlns:p14="http://schemas.microsoft.com/office/powerpoint/2010/main" val="24843320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60863"/>
            <a:ext cx="7681613" cy="5761673"/>
            <a:chOff x="0" y="560863"/>
            <a:chExt cx="7681613" cy="5761673"/>
          </a:xfrm>
        </p:grpSpPr>
        <p:pic>
          <p:nvPicPr>
            <p:cNvPr id="6146" name="Picture 2" descr="C:\Users\user\Desktop\Att-4-prez\16737163046_605727c185_o Maris Pehlaks_Marienburga Aluksnes nova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0863"/>
              <a:ext cx="7681613" cy="57616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560863"/>
              <a:ext cx="3172690" cy="230832"/>
            </a:xfrm>
            <a:prstGeom prst="rect">
              <a:avLst/>
            </a:prstGeom>
          </p:spPr>
          <p:txBody>
            <a:bodyPr wrap="square">
              <a:spAutoFit/>
            </a:bodyPr>
            <a:lstStyle/>
            <a:p>
              <a:r>
                <a:rPr lang="lv-LV" sz="900" dirty="0" err="1" smtClean="0">
                  <a:solidFill>
                    <a:schemeClr val="bg1"/>
                  </a:solidFill>
                </a:rPr>
                <a:t>Marienburga</a:t>
              </a:r>
              <a:r>
                <a:rPr lang="lv-LV" sz="900" dirty="0" smtClean="0">
                  <a:solidFill>
                    <a:schemeClr val="bg1"/>
                  </a:solidFill>
                </a:rPr>
                <a:t>, Alūksnes </a:t>
              </a:r>
              <a:r>
                <a:rPr lang="lv-LV" sz="900" dirty="0">
                  <a:solidFill>
                    <a:schemeClr val="bg1"/>
                  </a:solidFill>
                </a:rPr>
                <a:t>novads </a:t>
              </a:r>
              <a:r>
                <a:rPr lang="lv-LV" sz="900" dirty="0" smtClean="0">
                  <a:solidFill>
                    <a:schemeClr val="bg1"/>
                  </a:solidFill>
                </a:rPr>
                <a:t>(</a:t>
              </a:r>
              <a:r>
                <a:rPr lang="lv-LV" sz="900" dirty="0" err="1" smtClean="0">
                  <a:solidFill>
                    <a:schemeClr val="bg1"/>
                  </a:solidFill>
                </a:rPr>
                <a:t>Flickr</a:t>
              </a:r>
              <a:r>
                <a:rPr lang="lv-LV" sz="900" dirty="0" smtClean="0">
                  <a:solidFill>
                    <a:schemeClr val="bg1"/>
                  </a:solidFill>
                </a:rPr>
                <a:t>: Māris </a:t>
              </a:r>
              <a:r>
                <a:rPr lang="lv-LV" sz="900" dirty="0" err="1" smtClean="0">
                  <a:solidFill>
                    <a:schemeClr val="bg1"/>
                  </a:solidFill>
                </a:rPr>
                <a:t>Pehlaks</a:t>
              </a:r>
              <a:r>
                <a:rPr lang="lv-LV" sz="900" dirty="0" smtClean="0">
                  <a:solidFill>
                    <a:schemeClr val="bg1"/>
                  </a:solidFill>
                </a:rPr>
                <a:t>) </a:t>
              </a:r>
              <a:endParaRPr lang="lv-LV" sz="900" dirty="0">
                <a:solidFill>
                  <a:schemeClr val="bg1"/>
                </a:solidFill>
              </a:endParaRPr>
            </a:p>
          </p:txBody>
        </p:sp>
      </p:grpSp>
      <p:grpSp>
        <p:nvGrpSpPr>
          <p:cNvPr id="9" name="Group 8"/>
          <p:cNvGrpSpPr/>
          <p:nvPr/>
        </p:nvGrpSpPr>
        <p:grpSpPr>
          <a:xfrm>
            <a:off x="6035042" y="923953"/>
            <a:ext cx="5917474" cy="5037542"/>
            <a:chOff x="5865223" y="414498"/>
            <a:chExt cx="5917474" cy="5037542"/>
          </a:xfrm>
        </p:grpSpPr>
        <p:sp>
          <p:nvSpPr>
            <p:cNvPr id="3" name="Title 1"/>
            <p:cNvSpPr txBox="1">
              <a:spLocks/>
            </p:cNvSpPr>
            <p:nvPr/>
          </p:nvSpPr>
          <p:spPr>
            <a:xfrm>
              <a:off x="5865223" y="414498"/>
              <a:ext cx="5917474" cy="23158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Vidējā gada gaisa temperatūra Latvijas teritorijā pēc ilglaicīgiem novērojumiem no </a:t>
              </a:r>
              <a:r>
                <a:rPr lang="lv-LV" sz="2400" dirty="0" smtClean="0"/>
                <a:t>1950.-2010.g</a:t>
              </a:r>
              <a:r>
                <a:rPr lang="lv-LV" sz="2400" dirty="0"/>
                <a:t>. ir bijusi 6,0 ºC, bet, aprēķinot to pēdējo 30 gadu periodam (1981.-2010.g.) tā ir pieaugusi līdz 6,4 ºC</a:t>
              </a:r>
            </a:p>
          </p:txBody>
        </p:sp>
        <p:sp>
          <p:nvSpPr>
            <p:cNvPr id="4" name="Rounded Rectangle 3"/>
            <p:cNvSpPr/>
            <p:nvPr/>
          </p:nvSpPr>
          <p:spPr>
            <a:xfrm>
              <a:off x="6701908" y="2462987"/>
              <a:ext cx="4244103" cy="13964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Visaugstākā gada vidējā gaisa temperatūra ir Baltijas jūras piekrastē, viszemākā – Vidzemes un Latgales augstienes teritorijā</a:t>
              </a:r>
            </a:p>
          </p:txBody>
        </p:sp>
        <p:sp>
          <p:nvSpPr>
            <p:cNvPr id="5" name="Rounded Rectangle 4"/>
            <p:cNvSpPr/>
            <p:nvPr/>
          </p:nvSpPr>
          <p:spPr>
            <a:xfrm>
              <a:off x="6701908" y="4105692"/>
              <a:ext cx="4244103" cy="13463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vidējā gaisa temperatūra (1951.-2010.g.) Latvijas teritorijā mainās </a:t>
              </a:r>
              <a:r>
                <a:rPr lang="lv-LV" b="1" dirty="0" smtClean="0">
                  <a:solidFill>
                    <a:schemeClr val="tx1"/>
                  </a:solidFill>
                </a:rPr>
                <a:t>no</a:t>
              </a:r>
            </a:p>
            <a:p>
              <a:pPr algn="ctr"/>
              <a:r>
                <a:rPr lang="lv-LV" b="1" dirty="0" smtClean="0">
                  <a:solidFill>
                    <a:schemeClr val="tx1"/>
                  </a:solidFill>
                </a:rPr>
                <a:t> </a:t>
              </a:r>
              <a:r>
                <a:rPr lang="lv-LV" b="1" dirty="0">
                  <a:solidFill>
                    <a:schemeClr val="tx1"/>
                  </a:solidFill>
                </a:rPr>
                <a:t>4,8 </a:t>
              </a:r>
              <a:r>
                <a:rPr lang="lv-LV" b="1" dirty="0" smtClean="0">
                  <a:solidFill>
                    <a:schemeClr val="tx1"/>
                  </a:solidFill>
                </a:rPr>
                <a:t>ºC (Zosēnos</a:t>
              </a:r>
              <a:r>
                <a:rPr lang="lv-LV" b="1" dirty="0">
                  <a:solidFill>
                    <a:schemeClr val="tx1"/>
                  </a:solidFill>
                </a:rPr>
                <a:t>, Alūksnē) līdz </a:t>
              </a:r>
              <a:endParaRPr lang="lv-LV" b="1" dirty="0" smtClean="0">
                <a:solidFill>
                  <a:schemeClr val="tx1"/>
                </a:solidFill>
              </a:endParaRPr>
            </a:p>
            <a:p>
              <a:pPr algn="ctr"/>
              <a:r>
                <a:rPr lang="lv-LV" b="1" dirty="0" smtClean="0">
                  <a:solidFill>
                    <a:schemeClr val="tx1"/>
                  </a:solidFill>
                </a:rPr>
                <a:t>7,0 </a:t>
              </a:r>
              <a:r>
                <a:rPr lang="lv-LV" b="1" dirty="0">
                  <a:solidFill>
                    <a:schemeClr val="tx1"/>
                  </a:solidFill>
                </a:rPr>
                <a:t>ºC (Liepājā)</a:t>
              </a:r>
            </a:p>
          </p:txBody>
        </p:sp>
      </p:grpSp>
    </p:spTree>
    <p:extLst>
      <p:ext uri="{BB962C8B-B14F-4D97-AF65-F5344CB8AC3E}">
        <p14:creationId xmlns:p14="http://schemas.microsoft.com/office/powerpoint/2010/main" val="7589601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28" t="16754" r="7827" b="17010"/>
          <a:stretch/>
        </p:blipFill>
        <p:spPr bwMode="auto">
          <a:xfrm>
            <a:off x="1563186" y="1358537"/>
            <a:ext cx="9087814" cy="5264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303268" y="393029"/>
            <a:ext cx="5602596" cy="10014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Gada vidējā gaisa temperatūra Latvijā (</a:t>
            </a:r>
            <a:r>
              <a:rPr lang="pt-BR" sz="2400" dirty="0" smtClean="0"/>
              <a:t>1950.</a:t>
            </a:r>
            <a:r>
              <a:rPr lang="lv-LV" sz="2400" dirty="0" smtClean="0"/>
              <a:t>-</a:t>
            </a:r>
            <a:r>
              <a:rPr lang="pt-BR" sz="2400" dirty="0" smtClean="0"/>
              <a:t>2010.g</a:t>
            </a:r>
            <a:r>
              <a:rPr lang="pt-BR" sz="2400" dirty="0"/>
              <a:t>.)</a:t>
            </a:r>
          </a:p>
        </p:txBody>
      </p:sp>
    </p:spTree>
    <p:extLst>
      <p:ext uri="{BB962C8B-B14F-4D97-AF65-F5344CB8AC3E}">
        <p14:creationId xmlns:p14="http://schemas.microsoft.com/office/powerpoint/2010/main" val="33217810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3894</Words>
  <Application>Microsoft Macintosh PowerPoint</Application>
  <PresentationFormat>Custom</PresentationFormat>
  <Paragraphs>308</Paragraphs>
  <Slides>57</Slides>
  <Notes>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Latvijas klimata  mainības raksturs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Maris Klavins</cp:lastModifiedBy>
  <cp:revision>238</cp:revision>
  <dcterms:created xsi:type="dcterms:W3CDTF">2016-02-04T15:08:05Z</dcterms:created>
  <dcterms:modified xsi:type="dcterms:W3CDTF">2017-04-26T11:01:53Z</dcterms:modified>
</cp:coreProperties>
</file>