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7" r:id="rId2"/>
    <p:sldId id="354" r:id="rId3"/>
    <p:sldId id="384" r:id="rId4"/>
    <p:sldId id="355" r:id="rId5"/>
    <p:sldId id="356" r:id="rId6"/>
    <p:sldId id="357" r:id="rId7"/>
    <p:sldId id="385" r:id="rId8"/>
    <p:sldId id="358" r:id="rId9"/>
    <p:sldId id="359" r:id="rId10"/>
    <p:sldId id="361" r:id="rId11"/>
    <p:sldId id="362" r:id="rId12"/>
    <p:sldId id="369" r:id="rId13"/>
    <p:sldId id="367" r:id="rId14"/>
    <p:sldId id="370" r:id="rId15"/>
    <p:sldId id="371" r:id="rId16"/>
    <p:sldId id="372" r:id="rId17"/>
    <p:sldId id="373" r:id="rId18"/>
    <p:sldId id="374" r:id="rId19"/>
    <p:sldId id="375" r:id="rId20"/>
    <p:sldId id="376" r:id="rId21"/>
    <p:sldId id="379" r:id="rId22"/>
    <p:sldId id="383" r:id="rId23"/>
    <p:sldId id="380" r:id="rId24"/>
    <p:sldId id="381" r:id="rId25"/>
    <p:sldId id="382" r:id="rId26"/>
    <p:sldId id="366" r:id="rId27"/>
    <p:sldId id="377" r:id="rId28"/>
    <p:sldId id="378" r:id="rId29"/>
    <p:sldId id="363" r:id="rId30"/>
    <p:sldId id="364" r:id="rId31"/>
    <p:sldId id="304" r:id="rId32"/>
  </p:sldIdLst>
  <p:sldSz cx="12192000" cy="6858000"/>
  <p:notesSz cx="7010400" cy="92964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esturs Zandersons" initials="VZ" lastIdx="1" clrIdx="0">
    <p:extLst>
      <p:ext uri="{19B8F6BF-5375-455C-9EA6-DF929625EA0E}">
        <p15:presenceInfo xmlns:p15="http://schemas.microsoft.com/office/powerpoint/2012/main" userId="S-1-5-21-2191562613-2123947886-884410745-23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32401"/>
    <a:srgbClr val="FE8002"/>
    <a:srgbClr val="0D4A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1" autoAdjust="0"/>
    <p:restoredTop sz="86357" autoAdjust="0"/>
  </p:normalViewPr>
  <p:slideViewPr>
    <p:cSldViewPr snapToGrid="0" snapToObjects="1">
      <p:cViewPr varScale="1">
        <p:scale>
          <a:sx n="94" d="100"/>
          <a:sy n="94" d="100"/>
        </p:scale>
        <p:origin x="114" y="18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28675"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785158BD-EA5C-4554-8C45-5D09D2E3D915}" type="datetimeFigureOut">
              <a:rPr lang="en-US"/>
              <a:pPr>
                <a:defRPr/>
              </a:pPr>
              <a:t>4/21/2023</a:t>
            </a:fld>
            <a:endParaRPr lang="en-US"/>
          </a:p>
        </p:txBody>
      </p:sp>
      <p:sp>
        <p:nvSpPr>
          <p:cNvPr id="28676"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28677"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AA299602-8526-4667-B6CA-EC1F3461BF23}" type="slidenum">
              <a:rPr lang="en-US" altLang="lv-LV"/>
              <a:pPr/>
              <a:t>‹#›</a:t>
            </a:fld>
            <a:endParaRPr lang="en-US" altLang="lv-LV"/>
          </a:p>
        </p:txBody>
      </p:sp>
    </p:spTree>
    <p:extLst>
      <p:ext uri="{BB962C8B-B14F-4D97-AF65-F5344CB8AC3E}">
        <p14:creationId xmlns:p14="http://schemas.microsoft.com/office/powerpoint/2010/main" val="3882314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29699"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44DDFED6-0DD3-44CD-8CEF-381CAC3397F6}" type="datetimeFigureOut">
              <a:rPr lang="en-US"/>
              <a:pPr>
                <a:defRPr/>
              </a:pPr>
              <a:t>4/21/2023</a:t>
            </a:fld>
            <a:endParaRPr lang="en-US"/>
          </a:p>
        </p:txBody>
      </p:sp>
      <p:sp>
        <p:nvSpPr>
          <p:cNvPr id="1843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Noklikšķiniet, lai rediģētu šablona teksta stilus</a:t>
            </a:r>
          </a:p>
          <a:p>
            <a:pPr lvl="1"/>
            <a:r>
              <a:rPr lang="en-US" noProof="0"/>
              <a:t>Otrais līmenis</a:t>
            </a:r>
          </a:p>
          <a:p>
            <a:pPr lvl="2"/>
            <a:r>
              <a:rPr lang="en-US" noProof="0"/>
              <a:t>Trešais līmenis</a:t>
            </a:r>
          </a:p>
          <a:p>
            <a:pPr lvl="3"/>
            <a:r>
              <a:rPr lang="en-US" noProof="0"/>
              <a:t>Ceturtais līmenis</a:t>
            </a:r>
          </a:p>
          <a:p>
            <a:pPr lvl="4"/>
            <a:r>
              <a:rPr lang="en-US" noProof="0"/>
              <a:t>Piektais līmenis</a:t>
            </a:r>
          </a:p>
        </p:txBody>
      </p:sp>
      <p:sp>
        <p:nvSpPr>
          <p:cNvPr id="29702"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29703"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4DF6A484-B778-4A1E-BC9D-BBE0F4A293BC}" type="slidenum">
              <a:rPr lang="en-US" altLang="lv-LV"/>
              <a:pPr/>
              <a:t>‹#›</a:t>
            </a:fld>
            <a:endParaRPr lang="en-US" altLang="lv-LV"/>
          </a:p>
        </p:txBody>
      </p:sp>
    </p:spTree>
    <p:extLst>
      <p:ext uri="{BB962C8B-B14F-4D97-AF65-F5344CB8AC3E}">
        <p14:creationId xmlns:p14="http://schemas.microsoft.com/office/powerpoint/2010/main" val="177839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406400" y="696913"/>
            <a:ext cx="6197600" cy="3486150"/>
          </a:xfrm>
          <a:ln/>
        </p:spPr>
      </p:sp>
      <p:sp>
        <p:nvSpPr>
          <p:cNvPr id="19459" name="Rectangle 3"/>
          <p:cNvSpPr>
            <a:spLocks noGrp="1" noChangeArrowheads="1"/>
          </p:cNvSpPr>
          <p:nvPr>
            <p:ph type="body" idx="1"/>
          </p:nvPr>
        </p:nvSpPr>
        <p:spPr>
          <a:noFill/>
        </p:spPr>
        <p:txBody>
          <a:bodyPr/>
          <a:lstStyle/>
          <a:p>
            <a:pPr eaLnBrk="1" hangingPunct="1"/>
            <a:endParaRPr lang="lv-LV" altLang="lv-LV"/>
          </a:p>
        </p:txBody>
      </p:sp>
    </p:spTree>
    <p:extLst>
      <p:ext uri="{BB962C8B-B14F-4D97-AF65-F5344CB8AC3E}">
        <p14:creationId xmlns:p14="http://schemas.microsoft.com/office/powerpoint/2010/main" val="301395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Negaiss ir intensīvas lietusgāzes, ko gandrīz vienmēr pavada zibens izlādes un pērkona dārdi. Tāpat ir iespējamas arī krasas vēja brāzmas un krusa. Mēģināsim tad šim visam iziet cauri, saprast kā tas veidojas</a:t>
            </a:r>
            <a:r>
              <a:rPr lang="lv-LV"/>
              <a:t>, un kā </a:t>
            </a:r>
            <a:r>
              <a:rPr lang="lv-LV" dirty="0"/>
              <a:t>to prognozēt. Negaisi ir sastopami samērā bieži, Latvijā aktīvā sezona ir no maija līdz septembrim. Tomēr arī rudenī un ziemā tos ik pa laikam novēro.</a:t>
            </a:r>
          </a:p>
        </p:txBody>
      </p:sp>
      <p:sp>
        <p:nvSpPr>
          <p:cNvPr id="4" name="Slaida numura vietturis 3"/>
          <p:cNvSpPr>
            <a:spLocks noGrp="1"/>
          </p:cNvSpPr>
          <p:nvPr>
            <p:ph type="sldNum" sz="quarter" idx="5"/>
          </p:nvPr>
        </p:nvSpPr>
        <p:spPr/>
        <p:txBody>
          <a:bodyPr/>
          <a:lstStyle/>
          <a:p>
            <a:fld id="{4DF6A484-B778-4A1E-BC9D-BBE0F4A293BC}" type="slidenum">
              <a:rPr lang="en-US" altLang="lv-LV" smtClean="0"/>
              <a:pPr/>
              <a:t>2</a:t>
            </a:fld>
            <a:endParaRPr lang="en-US" altLang="lv-LV"/>
          </a:p>
        </p:txBody>
      </p:sp>
    </p:spTree>
    <p:extLst>
      <p:ext uri="{BB962C8B-B14F-4D97-AF65-F5344CB8AC3E}">
        <p14:creationId xmlns:p14="http://schemas.microsoft.com/office/powerpoint/2010/main" val="325499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Siltam gaisam paceļoties, atdziestot un no tā kondensējoties mitrumam, veidojas </a:t>
            </a:r>
            <a:r>
              <a:rPr lang="lv-LV" dirty="0" err="1"/>
              <a:t>Cumulonimbus</a:t>
            </a:r>
            <a:r>
              <a:rPr lang="lv-LV" dirty="0"/>
              <a:t> mākoņi,</a:t>
            </a:r>
          </a:p>
          <a:p>
            <a:r>
              <a:rPr lang="lv-LV" dirty="0"/>
              <a:t>TOMĒR!</a:t>
            </a:r>
          </a:p>
          <a:p>
            <a:r>
              <a:rPr lang="lv-LV" dirty="0"/>
              <a:t>Ne katrā karstā dienā, kad notiek konvekcija (siltā gaisa pacelšanās), veidojas negaisa mākoņi.</a:t>
            </a:r>
          </a:p>
          <a:p>
            <a:r>
              <a:rPr lang="lv-LV" dirty="0"/>
              <a:t> </a:t>
            </a:r>
          </a:p>
          <a:p>
            <a:r>
              <a:rPr lang="lv-LV" dirty="0"/>
              <a:t>CB mākoņu veidošanās un attīstība notiek vairākiem faktoriem mijiedarbojoties.</a:t>
            </a:r>
            <a:endParaRPr lang="en-US" dirty="0"/>
          </a:p>
        </p:txBody>
      </p:sp>
      <p:sp>
        <p:nvSpPr>
          <p:cNvPr id="4" name="Slaida numura vietturis 3"/>
          <p:cNvSpPr>
            <a:spLocks noGrp="1"/>
          </p:cNvSpPr>
          <p:nvPr>
            <p:ph type="sldNum" sz="quarter" idx="5"/>
          </p:nvPr>
        </p:nvSpPr>
        <p:spPr/>
        <p:txBody>
          <a:bodyPr/>
          <a:lstStyle/>
          <a:p>
            <a:fld id="{4DF6A484-B778-4A1E-BC9D-BBE0F4A293BC}" type="slidenum">
              <a:rPr lang="en-US" altLang="lv-LV" smtClean="0"/>
              <a:pPr/>
              <a:t>3</a:t>
            </a:fld>
            <a:endParaRPr lang="en-US" altLang="lv-LV"/>
          </a:p>
        </p:txBody>
      </p:sp>
    </p:spTree>
    <p:extLst>
      <p:ext uri="{BB962C8B-B14F-4D97-AF65-F5344CB8AC3E}">
        <p14:creationId xmlns:p14="http://schemas.microsoft.com/office/powerpoint/2010/main" val="265659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4DF6A484-B778-4A1E-BC9D-BBE0F4A293BC}" type="slidenum">
              <a:rPr lang="en-US" altLang="lv-LV" smtClean="0"/>
              <a:pPr/>
              <a:t>5</a:t>
            </a:fld>
            <a:endParaRPr lang="en-US" altLang="lv-LV"/>
          </a:p>
        </p:txBody>
      </p:sp>
    </p:spTree>
    <p:extLst>
      <p:ext uri="{BB962C8B-B14F-4D97-AF65-F5344CB8AC3E}">
        <p14:creationId xmlns:p14="http://schemas.microsoft.com/office/powerpoint/2010/main" val="412242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lv-LV" sz="1200" dirty="0">
                <a:solidFill>
                  <a:schemeClr val="accent1"/>
                </a:solidFill>
              </a:rPr>
              <a:t>Gaisa blīvumu un līdz ar to nestabilitāti ietekmē </a:t>
            </a:r>
            <a:r>
              <a:rPr lang="lv-LV" sz="1200" b="1" dirty="0">
                <a:solidFill>
                  <a:schemeClr val="accent1"/>
                </a:solidFill>
              </a:rPr>
              <a:t>temperatūra un mitrums</a:t>
            </a:r>
            <a:r>
              <a:rPr lang="lv-LV" sz="1200" dirty="0">
                <a:solidFill>
                  <a:schemeClr val="accent1"/>
                </a:solidFill>
              </a:rPr>
              <a:t>. </a:t>
            </a:r>
          </a:p>
          <a:p>
            <a:endParaRPr lang="en-US" dirty="0"/>
          </a:p>
        </p:txBody>
      </p:sp>
      <p:sp>
        <p:nvSpPr>
          <p:cNvPr id="4" name="Slide Number Placeholder 3"/>
          <p:cNvSpPr>
            <a:spLocks noGrp="1"/>
          </p:cNvSpPr>
          <p:nvPr>
            <p:ph type="sldNum" sz="quarter" idx="5"/>
          </p:nvPr>
        </p:nvSpPr>
        <p:spPr/>
        <p:txBody>
          <a:bodyPr/>
          <a:lstStyle/>
          <a:p>
            <a:fld id="{4DF6A484-B778-4A1E-BC9D-BBE0F4A293BC}" type="slidenum">
              <a:rPr lang="en-US" altLang="lv-LV" smtClean="0"/>
              <a:pPr/>
              <a:t>8</a:t>
            </a:fld>
            <a:endParaRPr lang="en-US" altLang="lv-LV"/>
          </a:p>
        </p:txBody>
      </p:sp>
    </p:spTree>
    <p:extLst>
      <p:ext uri="{BB962C8B-B14F-4D97-AF65-F5344CB8AC3E}">
        <p14:creationId xmlns:p14="http://schemas.microsoft.com/office/powerpoint/2010/main" val="2984903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4DF6A484-B778-4A1E-BC9D-BBE0F4A293BC}" type="slidenum">
              <a:rPr lang="en-US" altLang="lv-LV" smtClean="0"/>
              <a:pPr/>
              <a:t>13</a:t>
            </a:fld>
            <a:endParaRPr lang="en-US" altLang="lv-LV"/>
          </a:p>
        </p:txBody>
      </p:sp>
    </p:spTree>
    <p:extLst>
      <p:ext uri="{BB962C8B-B14F-4D97-AF65-F5344CB8AC3E}">
        <p14:creationId xmlns:p14="http://schemas.microsoft.com/office/powerpoint/2010/main" val="336634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406400" y="696913"/>
            <a:ext cx="6197600" cy="3486150"/>
          </a:xfrm>
          <a:ln/>
        </p:spPr>
      </p:sp>
      <p:sp>
        <p:nvSpPr>
          <p:cNvPr id="19459" name="Rectangle 3"/>
          <p:cNvSpPr>
            <a:spLocks noGrp="1" noChangeArrowheads="1"/>
          </p:cNvSpPr>
          <p:nvPr>
            <p:ph type="body" idx="1"/>
          </p:nvPr>
        </p:nvSpPr>
        <p:spPr>
          <a:noFill/>
        </p:spPr>
        <p:txBody>
          <a:bodyPr/>
          <a:lstStyle/>
          <a:p>
            <a:pPr eaLnBrk="1" hangingPunct="1"/>
            <a:endParaRPr lang="lv-LV" altLang="lv-LV"/>
          </a:p>
        </p:txBody>
      </p:sp>
    </p:spTree>
    <p:extLst>
      <p:ext uri="{BB962C8B-B14F-4D97-AF65-F5344CB8AC3E}">
        <p14:creationId xmlns:p14="http://schemas.microsoft.com/office/powerpoint/2010/main" val="162098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406400" y="696913"/>
            <a:ext cx="6197600" cy="3486150"/>
          </a:xfrm>
          <a:ln/>
        </p:spPr>
      </p:sp>
      <p:sp>
        <p:nvSpPr>
          <p:cNvPr id="19459" name="Rectangle 3"/>
          <p:cNvSpPr>
            <a:spLocks noGrp="1" noChangeArrowheads="1"/>
          </p:cNvSpPr>
          <p:nvPr>
            <p:ph type="body" idx="1"/>
          </p:nvPr>
        </p:nvSpPr>
        <p:spPr>
          <a:noFill/>
        </p:spPr>
        <p:txBody>
          <a:bodyPr/>
          <a:lstStyle/>
          <a:p>
            <a:pPr eaLnBrk="1" hangingPunct="1"/>
            <a:endParaRPr lang="lv-LV" altLang="lv-LV"/>
          </a:p>
        </p:txBody>
      </p:sp>
    </p:spTree>
    <p:extLst>
      <p:ext uri="{BB962C8B-B14F-4D97-AF65-F5344CB8AC3E}">
        <p14:creationId xmlns:p14="http://schemas.microsoft.com/office/powerpoint/2010/main" val="324328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884E5A-767A-4B2A-BE67-85FE2CB1C7BC}" type="datetimeFigureOut">
              <a:rPr lang="en-US"/>
              <a:pPr>
                <a:defRPr/>
              </a:pPr>
              <a:t>4/21/2023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7549496-113A-4D57-9F62-59137344FA81}" type="slidenum">
              <a:rPr lang="en-US" altLang="lv-LV"/>
              <a:pPr/>
              <a:t>‹#›</a:t>
            </a:fld>
            <a:endParaRPr lang="en-US" altLang="lv-LV"/>
          </a:p>
        </p:txBody>
      </p:sp>
    </p:spTree>
    <p:extLst>
      <p:ext uri="{BB962C8B-B14F-4D97-AF65-F5344CB8AC3E}">
        <p14:creationId xmlns:p14="http://schemas.microsoft.com/office/powerpoint/2010/main" val="429071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lvl1pPr>
              <a:defRPr/>
            </a:lvl1pPr>
          </a:lstStyle>
          <a:p>
            <a:pPr>
              <a:defRPr/>
            </a:pPr>
            <a:fld id="{12A88EE9-4A12-4BA9-9C06-C7ABEF81845A}" type="datetimeFigureOut">
              <a:rPr lang="en-US"/>
              <a:pPr>
                <a:defRPr/>
              </a:pPr>
              <a:t>4/21/2023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5D8970-4C99-46E4-AC21-18972BBCBF13}" type="slidenum">
              <a:rPr lang="en-US" altLang="lv-LV"/>
              <a:pPr/>
              <a:t>‹#›</a:t>
            </a:fld>
            <a:endParaRPr lang="en-US" altLang="lv-LV"/>
          </a:p>
        </p:txBody>
      </p:sp>
    </p:spTree>
    <p:extLst>
      <p:ext uri="{BB962C8B-B14F-4D97-AF65-F5344CB8AC3E}">
        <p14:creationId xmlns:p14="http://schemas.microsoft.com/office/powerpoint/2010/main" val="185402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lvl1pPr>
              <a:defRPr/>
            </a:lvl1pPr>
          </a:lstStyle>
          <a:p>
            <a:pPr>
              <a:defRPr/>
            </a:pPr>
            <a:fld id="{B830EE33-1C54-4096-9599-B28695035168}" type="datetimeFigureOut">
              <a:rPr lang="en-US"/>
              <a:pPr>
                <a:defRPr/>
              </a:pPr>
              <a:t>4/21/2023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68EBD6-FEDE-498C-93E2-ABC5E07C1B06}" type="slidenum">
              <a:rPr lang="en-US" altLang="lv-LV"/>
              <a:pPr/>
              <a:t>‹#›</a:t>
            </a:fld>
            <a:endParaRPr lang="en-US" altLang="lv-LV"/>
          </a:p>
        </p:txBody>
      </p:sp>
    </p:spTree>
    <p:extLst>
      <p:ext uri="{BB962C8B-B14F-4D97-AF65-F5344CB8AC3E}">
        <p14:creationId xmlns:p14="http://schemas.microsoft.com/office/powerpoint/2010/main" val="289900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lvl1pPr>
              <a:defRPr/>
            </a:lvl1pPr>
          </a:lstStyle>
          <a:p>
            <a:pPr>
              <a:defRPr/>
            </a:pPr>
            <a:fld id="{D4C50AAC-F13D-493F-8CC5-7EA8CD704F5F}" type="datetimeFigureOut">
              <a:rPr lang="en-US"/>
              <a:pPr>
                <a:defRPr/>
              </a:pPr>
              <a:t>4/21/2023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E128F86-9822-4F34-81F2-1A8016A0E0F9}" type="slidenum">
              <a:rPr lang="en-US" altLang="lv-LV"/>
              <a:pPr/>
              <a:t>‹#›</a:t>
            </a:fld>
            <a:endParaRPr lang="en-US" altLang="lv-LV"/>
          </a:p>
        </p:txBody>
      </p:sp>
    </p:spTree>
    <p:extLst>
      <p:ext uri="{BB962C8B-B14F-4D97-AF65-F5344CB8AC3E}">
        <p14:creationId xmlns:p14="http://schemas.microsoft.com/office/powerpoint/2010/main" val="369210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lvl1pPr>
              <a:defRPr/>
            </a:lvl1pPr>
          </a:lstStyle>
          <a:p>
            <a:pPr>
              <a:defRPr/>
            </a:pPr>
            <a:fld id="{564AAF89-123B-4A4D-8F26-395B37D65C17}" type="datetimeFigureOut">
              <a:rPr lang="en-US"/>
              <a:pPr>
                <a:defRPr/>
              </a:pPr>
              <a:t>4/21/2023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9B6D5A-D435-496B-821B-37F74F526009}" type="slidenum">
              <a:rPr lang="en-US" altLang="lv-LV"/>
              <a:pPr/>
              <a:t>‹#›</a:t>
            </a:fld>
            <a:endParaRPr lang="en-US" altLang="lv-LV"/>
          </a:p>
        </p:txBody>
      </p:sp>
    </p:spTree>
    <p:extLst>
      <p:ext uri="{BB962C8B-B14F-4D97-AF65-F5344CB8AC3E}">
        <p14:creationId xmlns:p14="http://schemas.microsoft.com/office/powerpoint/2010/main" val="247440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3"/>
          <p:cNvSpPr>
            <a:spLocks noGrp="1"/>
          </p:cNvSpPr>
          <p:nvPr>
            <p:ph type="dt" sz="half" idx="10"/>
          </p:nvPr>
        </p:nvSpPr>
        <p:spPr/>
        <p:txBody>
          <a:bodyPr/>
          <a:lstStyle>
            <a:lvl1pPr>
              <a:defRPr/>
            </a:lvl1pPr>
          </a:lstStyle>
          <a:p>
            <a:pPr>
              <a:defRPr/>
            </a:pPr>
            <a:fld id="{7B58191E-DDB6-42DB-B41A-C7CED43B7D55}" type="datetimeFigureOut">
              <a:rPr lang="en-US"/>
              <a:pPr>
                <a:defRPr/>
              </a:pPr>
              <a:t>4/21/2023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3F84B63-3500-42E7-A6A9-AA564DB12C2F}" type="slidenum">
              <a:rPr lang="en-US" altLang="lv-LV"/>
              <a:pPr/>
              <a:t>‹#›</a:t>
            </a:fld>
            <a:endParaRPr lang="en-US" altLang="lv-LV"/>
          </a:p>
        </p:txBody>
      </p:sp>
    </p:spTree>
    <p:extLst>
      <p:ext uri="{BB962C8B-B14F-4D97-AF65-F5344CB8AC3E}">
        <p14:creationId xmlns:p14="http://schemas.microsoft.com/office/powerpoint/2010/main" val="312174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3"/>
          <p:cNvSpPr>
            <a:spLocks noGrp="1"/>
          </p:cNvSpPr>
          <p:nvPr>
            <p:ph type="dt" sz="half" idx="10"/>
          </p:nvPr>
        </p:nvSpPr>
        <p:spPr/>
        <p:txBody>
          <a:bodyPr/>
          <a:lstStyle>
            <a:lvl1pPr>
              <a:defRPr/>
            </a:lvl1pPr>
          </a:lstStyle>
          <a:p>
            <a:pPr>
              <a:defRPr/>
            </a:pPr>
            <a:fld id="{974E2FC9-55A5-40BA-AE91-AD1439BB4FF8}" type="datetimeFigureOut">
              <a:rPr lang="en-US"/>
              <a:pPr>
                <a:defRPr/>
              </a:pPr>
              <a:t>4/21/2023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EEF6A1E-0AC9-4D69-96B6-65684430C28A}" type="slidenum">
              <a:rPr lang="en-US" altLang="lv-LV"/>
              <a:pPr/>
              <a:t>‹#›</a:t>
            </a:fld>
            <a:endParaRPr lang="en-US" altLang="lv-LV"/>
          </a:p>
        </p:txBody>
      </p:sp>
    </p:spTree>
    <p:extLst>
      <p:ext uri="{BB962C8B-B14F-4D97-AF65-F5344CB8AC3E}">
        <p14:creationId xmlns:p14="http://schemas.microsoft.com/office/powerpoint/2010/main" val="400097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38DFAB-3FE4-4AEE-BB92-0D87DE77DB75}" type="datetimeFigureOut">
              <a:rPr lang="en-US"/>
              <a:pPr>
                <a:defRPr/>
              </a:pPr>
              <a:t>4/21/2023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198B168-3884-45B0-8E87-1C8C014C32A0}" type="slidenum">
              <a:rPr lang="en-US" altLang="lv-LV"/>
              <a:pPr/>
              <a:t>‹#›</a:t>
            </a:fld>
            <a:endParaRPr lang="en-US" altLang="lv-LV"/>
          </a:p>
        </p:txBody>
      </p:sp>
    </p:spTree>
    <p:extLst>
      <p:ext uri="{BB962C8B-B14F-4D97-AF65-F5344CB8AC3E}">
        <p14:creationId xmlns:p14="http://schemas.microsoft.com/office/powerpoint/2010/main" val="220950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096F7C-7C74-40DD-8E87-241F077B827B}" type="datetimeFigureOut">
              <a:rPr lang="en-US"/>
              <a:pPr>
                <a:defRPr/>
              </a:pPr>
              <a:t>4/21/2023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9DD888F-0C14-41A9-BEDA-BD9E906C8CC0}" type="slidenum">
              <a:rPr lang="en-US" altLang="lv-LV"/>
              <a:pPr/>
              <a:t>‹#›</a:t>
            </a:fld>
            <a:endParaRPr lang="en-US" altLang="lv-LV"/>
          </a:p>
        </p:txBody>
      </p:sp>
    </p:spTree>
    <p:extLst>
      <p:ext uri="{BB962C8B-B14F-4D97-AF65-F5344CB8AC3E}">
        <p14:creationId xmlns:p14="http://schemas.microsoft.com/office/powerpoint/2010/main" val="225777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3"/>
          <p:cNvSpPr>
            <a:spLocks noGrp="1"/>
          </p:cNvSpPr>
          <p:nvPr>
            <p:ph type="dt" sz="half" idx="10"/>
          </p:nvPr>
        </p:nvSpPr>
        <p:spPr/>
        <p:txBody>
          <a:bodyPr/>
          <a:lstStyle>
            <a:lvl1pPr>
              <a:defRPr/>
            </a:lvl1pPr>
          </a:lstStyle>
          <a:p>
            <a:pPr>
              <a:defRPr/>
            </a:pPr>
            <a:fld id="{18D2553C-88B1-44DB-A7FB-A757B3426A02}" type="datetimeFigureOut">
              <a:rPr lang="en-US"/>
              <a:pPr>
                <a:defRPr/>
              </a:pPr>
              <a:t>4/21/2023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5A164A-90A5-47EB-8752-E267BC135166}" type="slidenum">
              <a:rPr lang="en-US" altLang="lv-LV"/>
              <a:pPr/>
              <a:t>‹#›</a:t>
            </a:fld>
            <a:endParaRPr lang="en-US" altLang="lv-LV"/>
          </a:p>
        </p:txBody>
      </p:sp>
    </p:spTree>
    <p:extLst>
      <p:ext uri="{BB962C8B-B14F-4D97-AF65-F5344CB8AC3E}">
        <p14:creationId xmlns:p14="http://schemas.microsoft.com/office/powerpoint/2010/main" val="396263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3"/>
          <p:cNvSpPr>
            <a:spLocks noGrp="1"/>
          </p:cNvSpPr>
          <p:nvPr>
            <p:ph type="dt" sz="half" idx="10"/>
          </p:nvPr>
        </p:nvSpPr>
        <p:spPr/>
        <p:txBody>
          <a:bodyPr/>
          <a:lstStyle>
            <a:lvl1pPr>
              <a:defRPr/>
            </a:lvl1pPr>
          </a:lstStyle>
          <a:p>
            <a:pPr>
              <a:defRPr/>
            </a:pPr>
            <a:fld id="{AD27C87B-DBFA-4A64-BE10-F386885454A0}" type="datetimeFigureOut">
              <a:rPr lang="en-US"/>
              <a:pPr>
                <a:defRPr/>
              </a:pPr>
              <a:t>4/21/2023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785BE4A-316B-4D6E-B4FA-BCA424AC3276}" type="slidenum">
              <a:rPr lang="en-US" altLang="lv-LV"/>
              <a:pPr/>
              <a:t>‹#›</a:t>
            </a:fld>
            <a:endParaRPr lang="en-US" altLang="lv-LV"/>
          </a:p>
        </p:txBody>
      </p:sp>
    </p:spTree>
    <p:extLst>
      <p:ext uri="{BB962C8B-B14F-4D97-AF65-F5344CB8AC3E}">
        <p14:creationId xmlns:p14="http://schemas.microsoft.com/office/powerpoint/2010/main" val="244087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a:t>Click to edit Master title style</a:t>
            </a:r>
            <a:endParaRPr lang="en-US" altLang="lv-LV"/>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a:t>Click to edit Master text styles</a:t>
            </a:r>
          </a:p>
          <a:p>
            <a:pPr lvl="1"/>
            <a:r>
              <a:rPr lang="lv-LV" altLang="lv-LV"/>
              <a:t>Second level</a:t>
            </a:r>
          </a:p>
          <a:p>
            <a:pPr lvl="2"/>
            <a:r>
              <a:rPr lang="lv-LV" altLang="lv-LV"/>
              <a:t>Third level</a:t>
            </a:r>
          </a:p>
          <a:p>
            <a:pPr lvl="3"/>
            <a:r>
              <a:rPr lang="lv-LV" altLang="lv-LV"/>
              <a:t>Fourth level</a:t>
            </a:r>
          </a:p>
          <a:p>
            <a:pPr lvl="4"/>
            <a:r>
              <a:rPr lang="lv-LV" altLang="lv-LV"/>
              <a:t>Fifth level</a:t>
            </a:r>
            <a:endParaRPr lang="en-US" altLang="lv-LV"/>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539B989-3737-45EE-982A-395E766FC700}" type="datetimeFigureOut">
              <a:rPr lang="en-US"/>
              <a:pPr>
                <a:defRPr/>
              </a:pPr>
              <a:t>4/21/2023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A95B0"/>
                </a:solidFill>
                <a:latin typeface="Calibri" panose="020F0502020204030204" pitchFamily="34" charset="0"/>
              </a:defRPr>
            </a:lvl1pPr>
          </a:lstStyle>
          <a:p>
            <a:fld id="{BC7A5AB9-B98D-41F3-8C8D-2661871F9048}"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file:///\\localhost\Users\an\Documents\JAMUNA\DARBS\VECIE%20FAILI\LVVGMC\stila%20gramata\DARBA%20FAILI\ELEKTRONISKIE%20MEDIJI\PPT%20PREZENTA%25CC%2584CIJA\logo_pilnkrasu-01.pn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estofex.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harts.ecmwf.int/" TargetMode="External"/><Relationship Id="rId7" Type="http://schemas.openxmlformats.org/officeDocument/2006/relationships/image" Target="../media/image37.png"/><Relationship Id="rId2" Type="http://schemas.openxmlformats.org/officeDocument/2006/relationships/hyperlink" Target="https://www4.meteo.lv/frontala-analize/"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ready.noaa.gov/READYcmet.ph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file:///\\localhost\Users\an\Documents\JAMUNA\DARBS\VECIE%20FAILI\LVVGMC\stila%20gramata\DARBA%20FAILI\ELEKTRONISKIE%20MEDIJI\PPT%20PREZENTA%25CC%2584CIJA\logo_pilnkrasu-01.png"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txBox="1">
            <a:spLocks/>
          </p:cNvSpPr>
          <p:nvPr/>
        </p:nvSpPr>
        <p:spPr bwMode="auto">
          <a:xfrm>
            <a:off x="2209800" y="2467769"/>
            <a:ext cx="77724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lv-LV" altLang="lv-LV" sz="4300" b="1" dirty="0">
                <a:solidFill>
                  <a:srgbClr val="0D4A87"/>
                </a:solidFill>
              </a:rPr>
              <a:t>Pērkona negaisu prognozēšana</a:t>
            </a:r>
          </a:p>
          <a:p>
            <a:pPr eaLnBrk="1" hangingPunct="1"/>
            <a:endParaRPr lang="lv-LV" altLang="lv-LV" sz="2000" b="1" dirty="0">
              <a:solidFill>
                <a:srgbClr val="0D4A87"/>
              </a:solidFill>
            </a:endParaRPr>
          </a:p>
        </p:txBody>
      </p:sp>
      <p:sp>
        <p:nvSpPr>
          <p:cNvPr id="2051" name="Subtitle 2"/>
          <p:cNvSpPr txBox="1">
            <a:spLocks/>
          </p:cNvSpPr>
          <p:nvPr/>
        </p:nvSpPr>
        <p:spPr bwMode="auto">
          <a:xfrm>
            <a:off x="6490852" y="4390231"/>
            <a:ext cx="4068507" cy="88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90000"/>
              </a:lnSpc>
              <a:spcBef>
                <a:spcPct val="20000"/>
              </a:spcBef>
              <a:buFont typeface="Arial" panose="020B0604020202020204" pitchFamily="34" charset="0"/>
              <a:buNone/>
            </a:pPr>
            <a:r>
              <a:rPr lang="lv-LV" altLang="lv-LV" sz="1600" dirty="0"/>
              <a:t>Nauris Hofmanis, Kristiāns </a:t>
            </a:r>
            <a:r>
              <a:rPr lang="lv-LV" altLang="lv-LV" sz="1600" dirty="0" err="1"/>
              <a:t>Pāps</a:t>
            </a:r>
            <a:endParaRPr lang="lv-LV" altLang="lv-LV" sz="1600" dirty="0"/>
          </a:p>
          <a:p>
            <a:pPr algn="r" eaLnBrk="1" hangingPunct="1">
              <a:lnSpc>
                <a:spcPct val="90000"/>
              </a:lnSpc>
              <a:spcBef>
                <a:spcPct val="20000"/>
              </a:spcBef>
              <a:buFont typeface="Arial" panose="020B0604020202020204" pitchFamily="34" charset="0"/>
              <a:buNone/>
            </a:pPr>
            <a:r>
              <a:rPr lang="lv-LV" altLang="lv-LV" sz="1600" dirty="0"/>
              <a:t>LVĢMC sinoptiķi</a:t>
            </a:r>
          </a:p>
        </p:txBody>
      </p:sp>
      <p:pic>
        <p:nvPicPr>
          <p:cNvPr id="2052" name="logo_pilnkrasu-01.png" descr="/Users/an/Documents/JAMUNA/DARBS/VECIE FAILI/LVVGMC/stila gramata/DARBA FAILI/ELEKTRONISKIE MEDIJI/PPT PREZENTĀCIJA/logo_pilnkrasu-01.png"/>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53450" y="948471"/>
            <a:ext cx="10795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93225" y="6298250"/>
            <a:ext cx="697627" cy="369332"/>
          </a:xfrm>
          <a:prstGeom prst="rect">
            <a:avLst/>
          </a:prstGeom>
          <a:noFill/>
        </p:spPr>
        <p:txBody>
          <a:bodyPr wrap="none" rtlCol="0">
            <a:spAutoFit/>
          </a:bodyPr>
          <a:lstStyle/>
          <a:p>
            <a:r>
              <a:rPr lang="lv-LV" dirty="0"/>
              <a:t>2023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0"/>
            <a:ext cx="10972800" cy="1143000"/>
          </a:xfrm>
        </p:spPr>
        <p:txBody>
          <a:bodyPr/>
          <a:lstStyle/>
          <a:p>
            <a:r>
              <a:rPr lang="lv-LV" dirty="0">
                <a:solidFill>
                  <a:schemeClr val="bg1"/>
                </a:solidFill>
              </a:rPr>
              <a:t>AUGŠUPEJOŠA GAISA PLŪSMA</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a:xfrm>
            <a:off x="451941" y="1600201"/>
            <a:ext cx="8380828" cy="4525963"/>
          </a:xfrm>
        </p:spPr>
        <p:txBody>
          <a:bodyPr/>
          <a:lstStyle/>
          <a:p>
            <a:pPr>
              <a:spcBef>
                <a:spcPts val="0"/>
              </a:spcBef>
              <a:spcAft>
                <a:spcPts val="600"/>
              </a:spcAft>
            </a:pPr>
            <a:r>
              <a:rPr lang="lv-LV" dirty="0">
                <a:solidFill>
                  <a:schemeClr val="accent1"/>
                </a:solidFill>
              </a:rPr>
              <a:t>Mehānisms, kas palīdz gaisam virzīties augšup </a:t>
            </a:r>
            <a:r>
              <a:rPr lang="lv-LV" i="1" dirty="0">
                <a:solidFill>
                  <a:schemeClr val="accent1"/>
                </a:solidFill>
              </a:rPr>
              <a:t>(</a:t>
            </a:r>
            <a:r>
              <a:rPr lang="lv-LV" i="1" dirty="0" err="1">
                <a:solidFill>
                  <a:schemeClr val="accent1"/>
                </a:solidFill>
              </a:rPr>
              <a:t>lifting</a:t>
            </a:r>
            <a:r>
              <a:rPr lang="lv-LV" i="1" dirty="0">
                <a:solidFill>
                  <a:schemeClr val="accent1"/>
                </a:solidFill>
              </a:rPr>
              <a:t>).</a:t>
            </a:r>
            <a:r>
              <a:rPr lang="lv-LV" dirty="0">
                <a:solidFill>
                  <a:schemeClr val="accent1"/>
                </a:solidFill>
              </a:rPr>
              <a:t> </a:t>
            </a:r>
            <a:r>
              <a:rPr lang="lv-LV" i="1" dirty="0" err="1">
                <a:solidFill>
                  <a:schemeClr val="accent1"/>
                </a:solidFill>
              </a:rPr>
              <a:t>Liftings</a:t>
            </a:r>
            <a:r>
              <a:rPr lang="lv-LV" dirty="0">
                <a:solidFill>
                  <a:schemeClr val="accent1"/>
                </a:solidFill>
              </a:rPr>
              <a:t> palīdz siltajam gaisam pārvarēt konvekciju kavējošo slāni (CIN) un pacelties līdz līmenim, kur tas kļūst vieglāks par apkārtējo vidi (</a:t>
            </a:r>
            <a:r>
              <a:rPr lang="lv-LV" i="1" dirty="0" err="1">
                <a:solidFill>
                  <a:schemeClr val="accent1"/>
                </a:solidFill>
              </a:rPr>
              <a:t>bouyant</a:t>
            </a:r>
            <a:r>
              <a:rPr lang="lv-LV" dirty="0">
                <a:solidFill>
                  <a:schemeClr val="accent1"/>
                </a:solidFill>
              </a:rPr>
              <a:t>) – LFC un var brīvi celties augšup.</a:t>
            </a:r>
          </a:p>
          <a:p>
            <a:pPr>
              <a:spcBef>
                <a:spcPts val="0"/>
              </a:spcBef>
              <a:spcAft>
                <a:spcPts val="600"/>
              </a:spcAft>
            </a:pPr>
            <a:r>
              <a:rPr lang="lv-LV" dirty="0">
                <a:solidFill>
                  <a:schemeClr val="accent1"/>
                </a:solidFill>
              </a:rPr>
              <a:t>Piemēri – fronte, </a:t>
            </a:r>
            <a:r>
              <a:rPr lang="lv-LV" dirty="0" err="1">
                <a:solidFill>
                  <a:schemeClr val="accent1"/>
                </a:solidFill>
              </a:rPr>
              <a:t>piezemes</a:t>
            </a:r>
            <a:r>
              <a:rPr lang="lv-LV" dirty="0">
                <a:solidFill>
                  <a:schemeClr val="accent1"/>
                </a:solidFill>
              </a:rPr>
              <a:t> konverģences zona, silta gaisa/mitruma advekcija piezemē, </a:t>
            </a:r>
            <a:r>
              <a:rPr lang="lv-LV" dirty="0" err="1">
                <a:solidFill>
                  <a:schemeClr val="accent1"/>
                </a:solidFill>
              </a:rPr>
              <a:t>orogrāfija</a:t>
            </a:r>
            <a:r>
              <a:rPr lang="lv-LV" dirty="0">
                <a:solidFill>
                  <a:schemeClr val="accent1"/>
                </a:solidFill>
              </a:rPr>
              <a:t>, vidēja mēroga zema spiediena sistēma, plaši ugunsgrēki u.c.</a:t>
            </a:r>
          </a:p>
        </p:txBody>
      </p:sp>
      <p:pic>
        <p:nvPicPr>
          <p:cNvPr id="4" name="Picture 1">
            <a:extLst>
              <a:ext uri="{FF2B5EF4-FFF2-40B4-BE49-F238E27FC236}">
                <a16:creationId xmlns:a16="http://schemas.microsoft.com/office/drawing/2014/main" id="{8C5CC970-3822-D6D5-A465-64932C276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60676" y="1600201"/>
            <a:ext cx="3631324" cy="363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19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0"/>
            <a:ext cx="10972800" cy="1143000"/>
          </a:xfrm>
        </p:spPr>
        <p:txBody>
          <a:bodyPr/>
          <a:lstStyle/>
          <a:p>
            <a:r>
              <a:rPr lang="lv-LV" dirty="0">
                <a:solidFill>
                  <a:schemeClr val="bg1"/>
                </a:solidFill>
              </a:rPr>
              <a:t>VERTIKĀLĀ VĒJA NOVIRZE</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p:txBody>
          <a:bodyPr/>
          <a:lstStyle/>
          <a:p>
            <a:pPr marL="0">
              <a:spcBef>
                <a:spcPts val="0"/>
              </a:spcBef>
              <a:spcAft>
                <a:spcPts val="600"/>
              </a:spcAft>
            </a:pPr>
            <a:r>
              <a:rPr lang="lv-LV" dirty="0">
                <a:solidFill>
                  <a:schemeClr val="accent1"/>
                </a:solidFill>
              </a:rPr>
              <a:t>Vēja novirzei ir būtisko nozīme negaisa tipa noteikšanā un līdz ar to arī potenciālo laika parādību prognozēšanā un kopējā negaisa raksturā (ilgums, intensitāte).</a:t>
            </a:r>
          </a:p>
          <a:p>
            <a:pPr marL="0">
              <a:spcBef>
                <a:spcPts val="0"/>
              </a:spcBef>
              <a:spcAft>
                <a:spcPts val="600"/>
              </a:spcAft>
            </a:pPr>
            <a:r>
              <a:rPr lang="lv-LV" dirty="0">
                <a:solidFill>
                  <a:schemeClr val="accent1"/>
                </a:solidFill>
              </a:rPr>
              <a:t>Negaisa tips:</a:t>
            </a:r>
          </a:p>
          <a:p>
            <a:pPr marL="1257300" lvl="3" indent="-685800">
              <a:spcBef>
                <a:spcPts val="600"/>
              </a:spcBef>
              <a:spcAft>
                <a:spcPts val="600"/>
              </a:spcAft>
              <a:buFont typeface="Wingdings" panose="05000000000000000000" pitchFamily="2" charset="2"/>
              <a:buChar char="§"/>
            </a:pPr>
            <a:r>
              <a:rPr lang="lv-LV" sz="2800" dirty="0" err="1">
                <a:solidFill>
                  <a:schemeClr val="accent1"/>
                </a:solidFill>
              </a:rPr>
              <a:t>Single</a:t>
            </a:r>
            <a:r>
              <a:rPr lang="lv-LV" sz="2800" dirty="0">
                <a:solidFill>
                  <a:schemeClr val="accent1"/>
                </a:solidFill>
              </a:rPr>
              <a:t> </a:t>
            </a:r>
            <a:r>
              <a:rPr lang="lv-LV" sz="2800" dirty="0" err="1">
                <a:solidFill>
                  <a:schemeClr val="accent1"/>
                </a:solidFill>
              </a:rPr>
              <a:t>cell</a:t>
            </a:r>
            <a:r>
              <a:rPr lang="lv-LV" sz="2800" dirty="0">
                <a:solidFill>
                  <a:schemeClr val="accent1"/>
                </a:solidFill>
              </a:rPr>
              <a:t>;</a:t>
            </a:r>
          </a:p>
          <a:p>
            <a:pPr marL="1257300" lvl="3" indent="-685800">
              <a:spcBef>
                <a:spcPts val="600"/>
              </a:spcBef>
              <a:spcAft>
                <a:spcPts val="600"/>
              </a:spcAft>
              <a:buFont typeface="Wingdings" panose="05000000000000000000" pitchFamily="2" charset="2"/>
              <a:buChar char="§"/>
            </a:pPr>
            <a:r>
              <a:rPr lang="lv-LV" sz="2800" dirty="0" err="1">
                <a:solidFill>
                  <a:schemeClr val="accent1"/>
                </a:solidFill>
              </a:rPr>
              <a:t>Multi</a:t>
            </a:r>
            <a:r>
              <a:rPr lang="lv-LV" sz="2800" dirty="0">
                <a:solidFill>
                  <a:schemeClr val="accent1"/>
                </a:solidFill>
              </a:rPr>
              <a:t> </a:t>
            </a:r>
            <a:r>
              <a:rPr lang="lv-LV" sz="2800" dirty="0" err="1">
                <a:solidFill>
                  <a:schemeClr val="accent1"/>
                </a:solidFill>
              </a:rPr>
              <a:t>cell</a:t>
            </a:r>
            <a:r>
              <a:rPr lang="lv-LV" sz="2800" dirty="0">
                <a:solidFill>
                  <a:schemeClr val="accent1"/>
                </a:solidFill>
              </a:rPr>
              <a:t>;</a:t>
            </a:r>
          </a:p>
          <a:p>
            <a:pPr marL="1257300" lvl="3" indent="-685800">
              <a:spcBef>
                <a:spcPts val="600"/>
              </a:spcBef>
              <a:spcAft>
                <a:spcPts val="600"/>
              </a:spcAft>
              <a:buFont typeface="Wingdings" panose="05000000000000000000" pitchFamily="2" charset="2"/>
              <a:buChar char="§"/>
            </a:pPr>
            <a:r>
              <a:rPr lang="lv-LV" sz="2800" dirty="0" err="1">
                <a:solidFill>
                  <a:schemeClr val="accent1"/>
                </a:solidFill>
              </a:rPr>
              <a:t>Supercell</a:t>
            </a:r>
            <a:r>
              <a:rPr lang="lv-LV" sz="2800" dirty="0">
                <a:solidFill>
                  <a:schemeClr val="accent1"/>
                </a:solidFill>
              </a:rPr>
              <a:t>.</a:t>
            </a:r>
          </a:p>
          <a:p>
            <a:pPr marL="0">
              <a:spcBef>
                <a:spcPts val="0"/>
              </a:spcBef>
              <a:spcAft>
                <a:spcPts val="600"/>
              </a:spcAft>
            </a:pPr>
            <a:r>
              <a:rPr lang="lv-LV" dirty="0">
                <a:solidFill>
                  <a:schemeClr val="accent1"/>
                </a:solidFill>
              </a:rPr>
              <a:t>Pat, ja pastāv ļoti liela vēja novirze, pērkona negaiss neveidosies, ja trūks kāds no sākotnējiem 3 nosacījumiem.</a:t>
            </a:r>
          </a:p>
        </p:txBody>
      </p:sp>
      <p:pic>
        <p:nvPicPr>
          <p:cNvPr id="5" name="Attēls 4">
            <a:extLst>
              <a:ext uri="{FF2B5EF4-FFF2-40B4-BE49-F238E27FC236}">
                <a16:creationId xmlns:a16="http://schemas.microsoft.com/office/drawing/2014/main" id="{FE300EA4-9820-26BC-EC1B-D43F4E16286A}"/>
              </a:ext>
            </a:extLst>
          </p:cNvPr>
          <p:cNvPicPr>
            <a:picLocks noChangeAspect="1"/>
          </p:cNvPicPr>
          <p:nvPr/>
        </p:nvPicPr>
        <p:blipFill>
          <a:blip r:embed="rId2"/>
          <a:stretch>
            <a:fillRect/>
          </a:stretch>
        </p:blipFill>
        <p:spPr>
          <a:xfrm>
            <a:off x="6949439" y="2706194"/>
            <a:ext cx="5085475" cy="2780206"/>
          </a:xfrm>
          <a:prstGeom prst="rect">
            <a:avLst/>
          </a:prstGeom>
        </p:spPr>
      </p:pic>
    </p:spTree>
    <p:extLst>
      <p:ext uri="{BB962C8B-B14F-4D97-AF65-F5344CB8AC3E}">
        <p14:creationId xmlns:p14="http://schemas.microsoft.com/office/powerpoint/2010/main" val="595298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5273" y="0"/>
            <a:ext cx="10972800" cy="1143000"/>
          </a:xfrm>
        </p:spPr>
        <p:txBody>
          <a:bodyPr/>
          <a:lstStyle/>
          <a:p>
            <a:r>
              <a:rPr lang="lv-LV" dirty="0">
                <a:solidFill>
                  <a:schemeClr val="bg1"/>
                </a:solidFill>
              </a:rPr>
              <a:t>NAV VĒJA ĀTRUMA NOVIRZES</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a:xfrm>
            <a:off x="609601" y="1600201"/>
            <a:ext cx="6900472" cy="4525963"/>
          </a:xfrm>
        </p:spPr>
        <p:txBody>
          <a:bodyPr/>
          <a:lstStyle/>
          <a:p>
            <a:pPr>
              <a:spcBef>
                <a:spcPts val="0"/>
              </a:spcBef>
              <a:spcAft>
                <a:spcPts val="600"/>
              </a:spcAft>
            </a:pPr>
            <a:r>
              <a:rPr lang="lv-LV" sz="2800" dirty="0">
                <a:solidFill>
                  <a:schemeClr val="accent1"/>
                </a:solidFill>
              </a:rPr>
              <a:t>Salīdzinoši īss negaisa mākoņa mūžs – </a:t>
            </a:r>
            <a:r>
              <a:rPr lang="lv-LV" sz="2800" i="1" dirty="0" err="1">
                <a:solidFill>
                  <a:schemeClr val="accent1"/>
                </a:solidFill>
              </a:rPr>
              <a:t>updraft</a:t>
            </a:r>
            <a:r>
              <a:rPr lang="lv-LV" sz="2800" dirty="0">
                <a:solidFill>
                  <a:schemeClr val="accent1"/>
                </a:solidFill>
              </a:rPr>
              <a:t> plūsma ir vērsta pret </a:t>
            </a:r>
            <a:r>
              <a:rPr lang="lv-LV" sz="2800" i="1" dirty="0" err="1">
                <a:solidFill>
                  <a:schemeClr val="accent1"/>
                </a:solidFill>
              </a:rPr>
              <a:t>downdraft</a:t>
            </a:r>
            <a:r>
              <a:rPr lang="lv-LV" sz="2800" dirty="0">
                <a:solidFill>
                  <a:schemeClr val="accent1"/>
                </a:solidFill>
              </a:rPr>
              <a:t> plūsmu, kas visu bremzē.</a:t>
            </a:r>
          </a:p>
          <a:p>
            <a:pPr>
              <a:spcBef>
                <a:spcPts val="0"/>
              </a:spcBef>
              <a:spcAft>
                <a:spcPts val="600"/>
              </a:spcAft>
            </a:pPr>
            <a:r>
              <a:rPr lang="lv-LV" sz="2800" dirty="0">
                <a:solidFill>
                  <a:schemeClr val="accent1"/>
                </a:solidFill>
              </a:rPr>
              <a:t>Negaisa attīstībai 3 fāzes – </a:t>
            </a:r>
            <a:r>
              <a:rPr lang="lv-LV" sz="2800" i="1" dirty="0" err="1">
                <a:solidFill>
                  <a:schemeClr val="accent1"/>
                </a:solidFill>
              </a:rPr>
              <a:t>towering</a:t>
            </a:r>
            <a:r>
              <a:rPr lang="lv-LV" sz="2800" i="1" dirty="0">
                <a:solidFill>
                  <a:schemeClr val="accent1"/>
                </a:solidFill>
              </a:rPr>
              <a:t> </a:t>
            </a:r>
            <a:r>
              <a:rPr lang="lv-LV" sz="2800" i="1" dirty="0" err="1">
                <a:solidFill>
                  <a:schemeClr val="accent1"/>
                </a:solidFill>
              </a:rPr>
              <a:t>cumulus</a:t>
            </a:r>
            <a:r>
              <a:rPr lang="lv-LV" sz="2800" i="1" dirty="0">
                <a:solidFill>
                  <a:schemeClr val="accent1"/>
                </a:solidFill>
              </a:rPr>
              <a:t>, </a:t>
            </a:r>
            <a:r>
              <a:rPr lang="lv-LV" sz="2800" i="1" dirty="0" err="1">
                <a:solidFill>
                  <a:schemeClr val="accent1"/>
                </a:solidFill>
              </a:rPr>
              <a:t>mature</a:t>
            </a:r>
            <a:r>
              <a:rPr lang="lv-LV" sz="2800" dirty="0">
                <a:solidFill>
                  <a:schemeClr val="accent1"/>
                </a:solidFill>
              </a:rPr>
              <a:t> un </a:t>
            </a:r>
            <a:r>
              <a:rPr lang="lv-LV" sz="2800" i="1" dirty="0" err="1">
                <a:solidFill>
                  <a:schemeClr val="accent1"/>
                </a:solidFill>
              </a:rPr>
              <a:t>dissipating</a:t>
            </a:r>
            <a:r>
              <a:rPr lang="lv-LV" sz="2800" dirty="0">
                <a:solidFill>
                  <a:schemeClr val="accent1"/>
                </a:solidFill>
              </a:rPr>
              <a:t>.</a:t>
            </a:r>
          </a:p>
          <a:p>
            <a:pPr>
              <a:spcBef>
                <a:spcPts val="0"/>
              </a:spcBef>
              <a:spcAft>
                <a:spcPts val="600"/>
              </a:spcAft>
            </a:pPr>
            <a:r>
              <a:rPr lang="lv-LV" sz="2800" dirty="0">
                <a:solidFill>
                  <a:schemeClr val="accent1"/>
                </a:solidFill>
              </a:rPr>
              <a:t>Šādos apstākļos veidojas vienas šūnas jeb </a:t>
            </a:r>
            <a:r>
              <a:rPr lang="lv-LV" sz="2800" dirty="0" err="1">
                <a:solidFill>
                  <a:schemeClr val="accent1"/>
                </a:solidFill>
              </a:rPr>
              <a:t>single</a:t>
            </a:r>
            <a:r>
              <a:rPr lang="lv-LV" sz="2800" dirty="0">
                <a:solidFill>
                  <a:schemeClr val="accent1"/>
                </a:solidFill>
              </a:rPr>
              <a:t> </a:t>
            </a:r>
            <a:r>
              <a:rPr lang="lv-LV" sz="2800" dirty="0" err="1">
                <a:solidFill>
                  <a:schemeClr val="accent1"/>
                </a:solidFill>
              </a:rPr>
              <a:t>cell</a:t>
            </a:r>
            <a:r>
              <a:rPr lang="lv-LV" sz="2800" dirty="0">
                <a:solidFill>
                  <a:schemeClr val="accent1"/>
                </a:solidFill>
              </a:rPr>
              <a:t> negaisi.</a:t>
            </a:r>
          </a:p>
          <a:p>
            <a:pPr>
              <a:spcBef>
                <a:spcPts val="0"/>
              </a:spcBef>
              <a:spcAft>
                <a:spcPts val="600"/>
              </a:spcAft>
            </a:pPr>
            <a:r>
              <a:rPr lang="lv-LV" sz="2800" dirty="0">
                <a:solidFill>
                  <a:schemeClr val="accent1"/>
                </a:solidFill>
              </a:rPr>
              <a:t>Negaisi teritoriālā izplatība ļoti haotiska, jo tie «nepārvietojas», grūti prognozēt, kur izveidosies nākamais.</a:t>
            </a:r>
          </a:p>
        </p:txBody>
      </p:sp>
      <p:grpSp>
        <p:nvGrpSpPr>
          <p:cNvPr id="5" name="Grupa 4">
            <a:extLst>
              <a:ext uri="{FF2B5EF4-FFF2-40B4-BE49-F238E27FC236}">
                <a16:creationId xmlns:a16="http://schemas.microsoft.com/office/drawing/2014/main" id="{4C664648-6EB0-3AA0-77FB-54F3AF5B350B}"/>
              </a:ext>
            </a:extLst>
          </p:cNvPr>
          <p:cNvGrpSpPr/>
          <p:nvPr/>
        </p:nvGrpSpPr>
        <p:grpSpPr>
          <a:xfrm>
            <a:off x="7510073" y="1269518"/>
            <a:ext cx="4068000" cy="2627497"/>
            <a:chOff x="7323073" y="55314"/>
            <a:chExt cx="4849683" cy="3129052"/>
          </a:xfrm>
        </p:grpSpPr>
        <p:pic>
          <p:nvPicPr>
            <p:cNvPr id="6" name="Picture 4" descr="VÃ½sledek obrÃ¡zku pro single cell thunderstorm">
              <a:extLst>
                <a:ext uri="{FF2B5EF4-FFF2-40B4-BE49-F238E27FC236}">
                  <a16:creationId xmlns:a16="http://schemas.microsoft.com/office/drawing/2014/main" id="{85308648-B7C6-4826-E31F-AE66022EF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073" y="55314"/>
              <a:ext cx="4849683" cy="312905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20">
              <a:extLst>
                <a:ext uri="{FF2B5EF4-FFF2-40B4-BE49-F238E27FC236}">
                  <a16:creationId xmlns:a16="http://schemas.microsoft.com/office/drawing/2014/main" id="{AE6E5A41-B02B-655F-3985-B81516A7252B}"/>
                </a:ext>
              </a:extLst>
            </p:cNvPr>
            <p:cNvCxnSpPr>
              <a:cxnSpLocks/>
            </p:cNvCxnSpPr>
            <p:nvPr/>
          </p:nvCxnSpPr>
          <p:spPr>
            <a:xfrm flipV="1">
              <a:off x="9448369" y="2165433"/>
              <a:ext cx="0" cy="10003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21">
              <a:extLst>
                <a:ext uri="{FF2B5EF4-FFF2-40B4-BE49-F238E27FC236}">
                  <a16:creationId xmlns:a16="http://schemas.microsoft.com/office/drawing/2014/main" id="{DDED1EBD-CEA3-50FD-09E3-75A74E3DD9C7}"/>
                </a:ext>
              </a:extLst>
            </p:cNvPr>
            <p:cNvCxnSpPr>
              <a:cxnSpLocks/>
            </p:cNvCxnSpPr>
            <p:nvPr/>
          </p:nvCxnSpPr>
          <p:spPr>
            <a:xfrm rot="10800000" flipV="1">
              <a:off x="9448369" y="920900"/>
              <a:ext cx="0" cy="1000361"/>
            </a:xfrm>
            <a:prstGeom prst="straightConnector1">
              <a:avLst/>
            </a:prstGeom>
            <a:ln w="76200">
              <a:solidFill>
                <a:srgbClr val="0099FF"/>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a:extLst>
              <a:ext uri="{FF2B5EF4-FFF2-40B4-BE49-F238E27FC236}">
                <a16:creationId xmlns:a16="http://schemas.microsoft.com/office/drawing/2014/main" id="{136AA6F5-D7E7-75C0-457F-7DC301143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073" y="4046735"/>
            <a:ext cx="4068000" cy="267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764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7799" y="318"/>
            <a:ext cx="10972800" cy="1143000"/>
          </a:xfrm>
        </p:spPr>
        <p:txBody>
          <a:bodyPr/>
          <a:lstStyle/>
          <a:p>
            <a:r>
              <a:rPr lang="lv-LV" dirty="0">
                <a:solidFill>
                  <a:schemeClr val="bg1"/>
                </a:solidFill>
              </a:rPr>
              <a:t>NAV VĒJA ĀTRUMA NOVIRZES</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a:xfrm>
            <a:off x="609600" y="1600201"/>
            <a:ext cx="8001000" cy="4525963"/>
          </a:xfrm>
        </p:spPr>
        <p:txBody>
          <a:bodyPr/>
          <a:lstStyle/>
          <a:p>
            <a:pPr>
              <a:spcBef>
                <a:spcPts val="0"/>
              </a:spcBef>
              <a:spcAft>
                <a:spcPts val="600"/>
              </a:spcAft>
            </a:pPr>
            <a:r>
              <a:rPr lang="lv-LV" sz="2800" i="1" dirty="0" err="1">
                <a:solidFill>
                  <a:schemeClr val="accent1"/>
                </a:solidFill>
              </a:rPr>
              <a:t>Single</a:t>
            </a:r>
            <a:r>
              <a:rPr lang="lv-LV" sz="2800" i="1" dirty="0">
                <a:solidFill>
                  <a:schemeClr val="accent1"/>
                </a:solidFill>
              </a:rPr>
              <a:t> </a:t>
            </a:r>
            <a:r>
              <a:rPr lang="lv-LV" sz="2800" i="1" dirty="0" err="1">
                <a:solidFill>
                  <a:schemeClr val="accent1"/>
                </a:solidFill>
              </a:rPr>
              <a:t>cell</a:t>
            </a:r>
            <a:r>
              <a:rPr lang="lv-LV" sz="2800" dirty="0">
                <a:solidFill>
                  <a:schemeClr val="accent1"/>
                </a:solidFill>
              </a:rPr>
              <a:t> negaisiem raksturīgāka vājāka </a:t>
            </a:r>
            <a:r>
              <a:rPr lang="lv-LV" sz="2800" i="1" dirty="0" err="1">
                <a:solidFill>
                  <a:schemeClr val="accent1"/>
                </a:solidFill>
              </a:rPr>
              <a:t>gust</a:t>
            </a:r>
            <a:r>
              <a:rPr lang="lv-LV" sz="2800" i="1" dirty="0">
                <a:solidFill>
                  <a:schemeClr val="accent1"/>
                </a:solidFill>
              </a:rPr>
              <a:t> </a:t>
            </a:r>
            <a:r>
              <a:rPr lang="lv-LV" sz="2800" i="1" dirty="0" err="1">
                <a:solidFill>
                  <a:schemeClr val="accent1"/>
                </a:solidFill>
              </a:rPr>
              <a:t>front</a:t>
            </a:r>
            <a:r>
              <a:rPr lang="lv-LV" sz="2800" dirty="0">
                <a:solidFill>
                  <a:schemeClr val="accent1"/>
                </a:solidFill>
              </a:rPr>
              <a:t>, tā nav spējīga radīt jaunus negaisus.</a:t>
            </a:r>
          </a:p>
          <a:p>
            <a:pPr>
              <a:spcBef>
                <a:spcPts val="0"/>
              </a:spcBef>
              <a:spcAft>
                <a:spcPts val="600"/>
              </a:spcAft>
            </a:pPr>
            <a:r>
              <a:rPr lang="lv-LV" sz="2800" dirty="0">
                <a:solidFill>
                  <a:schemeClr val="accent1"/>
                </a:solidFill>
              </a:rPr>
              <a:t>Lai arī potenciāli vājākais negaisu tips, var novērot īsas, bet stipras pavadošo laika parādību izpausmes, ka ir liela nestabilitāte/mitrums. Var veidoties koncentrētas </a:t>
            </a:r>
            <a:r>
              <a:rPr lang="lv-LV" sz="2800" i="1" dirty="0" err="1">
                <a:solidFill>
                  <a:schemeClr val="accent1"/>
                </a:solidFill>
              </a:rPr>
              <a:t>downdraft</a:t>
            </a:r>
            <a:r>
              <a:rPr lang="lv-LV" sz="2800" dirty="0">
                <a:solidFill>
                  <a:schemeClr val="accent1"/>
                </a:solidFill>
              </a:rPr>
              <a:t> plūsmas ar stipru vēju piezemē. Tā kā mākonis ir stacionārs, liela mitruma apstākļos var veidoties stiprs lietus.</a:t>
            </a:r>
          </a:p>
        </p:txBody>
      </p:sp>
      <p:pic>
        <p:nvPicPr>
          <p:cNvPr id="4" name="Picture 2">
            <a:extLst>
              <a:ext uri="{FF2B5EF4-FFF2-40B4-BE49-F238E27FC236}">
                <a16:creationId xmlns:a16="http://schemas.microsoft.com/office/drawing/2014/main" id="{CF016CC6-209C-5BC9-F6FE-B72CF705B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249" y="5257799"/>
            <a:ext cx="6839191" cy="1377454"/>
          </a:xfrm>
          <a:prstGeom prst="rect">
            <a:avLst/>
          </a:prstGeom>
        </p:spPr>
      </p:pic>
      <p:pic>
        <p:nvPicPr>
          <p:cNvPr id="5" name="Picture 11">
            <a:extLst>
              <a:ext uri="{FF2B5EF4-FFF2-40B4-BE49-F238E27FC236}">
                <a16:creationId xmlns:a16="http://schemas.microsoft.com/office/drawing/2014/main" id="{FE01CDCA-26F6-A708-0672-FF81A8F397CD}"/>
              </a:ext>
            </a:extLst>
          </p:cNvPr>
          <p:cNvPicPr>
            <a:picLocks noChangeAspect="1"/>
          </p:cNvPicPr>
          <p:nvPr/>
        </p:nvPicPr>
        <p:blipFill rotWithShape="1">
          <a:blip r:embed="rId4">
            <a:extLst>
              <a:ext uri="{28A0092B-C50C-407E-A947-70E740481C1C}">
                <a14:useLocalDpi xmlns:a14="http://schemas.microsoft.com/office/drawing/2010/main" val="0"/>
              </a:ext>
            </a:extLst>
          </a:blip>
          <a:srcRect t="23097"/>
          <a:stretch/>
        </p:blipFill>
        <p:spPr>
          <a:xfrm>
            <a:off x="8610600" y="1453973"/>
            <a:ext cx="3420000" cy="1912462"/>
          </a:xfrm>
          <a:prstGeom prst="rect">
            <a:avLst/>
          </a:prstGeom>
        </p:spPr>
      </p:pic>
      <p:pic>
        <p:nvPicPr>
          <p:cNvPr id="6" name="Picture 12">
            <a:extLst>
              <a:ext uri="{FF2B5EF4-FFF2-40B4-BE49-F238E27FC236}">
                <a16:creationId xmlns:a16="http://schemas.microsoft.com/office/drawing/2014/main" id="{8EDDC780-9AFC-3B51-96AF-EA5605F46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0599" y="3398838"/>
            <a:ext cx="2520000" cy="2496126"/>
          </a:xfrm>
          <a:prstGeom prst="rect">
            <a:avLst/>
          </a:prstGeom>
        </p:spPr>
      </p:pic>
      <p:sp>
        <p:nvSpPr>
          <p:cNvPr id="7" name="TextBox 6">
            <a:extLst>
              <a:ext uri="{FF2B5EF4-FFF2-40B4-BE49-F238E27FC236}">
                <a16:creationId xmlns:a16="http://schemas.microsoft.com/office/drawing/2014/main" id="{263C159E-A08F-BAD9-82D0-35B4C465BBBA}"/>
              </a:ext>
            </a:extLst>
          </p:cNvPr>
          <p:cNvSpPr txBox="1"/>
          <p:nvPr/>
        </p:nvSpPr>
        <p:spPr>
          <a:xfrm>
            <a:off x="8989304" y="5927367"/>
            <a:ext cx="2662591" cy="707886"/>
          </a:xfrm>
          <a:prstGeom prst="rect">
            <a:avLst/>
          </a:prstGeom>
          <a:noFill/>
        </p:spPr>
        <p:txBody>
          <a:bodyPr wrap="square" rtlCol="0">
            <a:spAutoFit/>
          </a:bodyPr>
          <a:lstStyle/>
          <a:p>
            <a:r>
              <a:rPr lang="lv-LV" sz="2000" dirty="0">
                <a:latin typeface="+mn-lt"/>
              </a:rPr>
              <a:t>Tipisks </a:t>
            </a:r>
            <a:r>
              <a:rPr lang="lv-LV" sz="2000" i="1" dirty="0" err="1">
                <a:latin typeface="+mn-lt"/>
              </a:rPr>
              <a:t>single</a:t>
            </a:r>
            <a:r>
              <a:rPr lang="lv-LV" sz="2000" i="1" dirty="0">
                <a:latin typeface="+mn-lt"/>
              </a:rPr>
              <a:t> cell </a:t>
            </a:r>
            <a:r>
              <a:rPr lang="lv-LV" sz="2000" dirty="0">
                <a:latin typeface="+mn-lt"/>
              </a:rPr>
              <a:t>negaisa </a:t>
            </a:r>
            <a:r>
              <a:rPr lang="lv-LV" sz="2000" dirty="0" err="1">
                <a:latin typeface="+mn-lt"/>
              </a:rPr>
              <a:t>hodogrāfs</a:t>
            </a:r>
            <a:endParaRPr lang="lv-LV" sz="2000" dirty="0">
              <a:latin typeface="+mn-lt"/>
            </a:endParaRPr>
          </a:p>
        </p:txBody>
      </p:sp>
    </p:spTree>
    <p:extLst>
      <p:ext uri="{BB962C8B-B14F-4D97-AF65-F5344CB8AC3E}">
        <p14:creationId xmlns:p14="http://schemas.microsoft.com/office/powerpoint/2010/main" val="426439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4318"/>
            <a:ext cx="10972800" cy="1143000"/>
          </a:xfrm>
        </p:spPr>
        <p:txBody>
          <a:bodyPr/>
          <a:lstStyle/>
          <a:p>
            <a:r>
              <a:rPr lang="lv-LV" dirty="0">
                <a:solidFill>
                  <a:schemeClr val="bg1"/>
                </a:solidFill>
              </a:rPr>
              <a:t>IR VĒJA ĀTRUMA NOVIRZE</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a:xfrm>
            <a:off x="609600" y="1600201"/>
            <a:ext cx="6537960" cy="4525963"/>
          </a:xfrm>
        </p:spPr>
        <p:txBody>
          <a:bodyPr/>
          <a:lstStyle/>
          <a:p>
            <a:pPr>
              <a:spcBef>
                <a:spcPts val="0"/>
              </a:spcBef>
              <a:spcAft>
                <a:spcPts val="600"/>
              </a:spcAft>
            </a:pPr>
            <a:r>
              <a:rPr lang="lv-LV" sz="2800" dirty="0">
                <a:solidFill>
                  <a:schemeClr val="accent1"/>
                </a:solidFill>
              </a:rPr>
              <a:t>Būtisks faktors negaisa mākoņa dzīves ilgumā un jaunu mākoņu ģenerēšanā.</a:t>
            </a:r>
          </a:p>
          <a:p>
            <a:pPr>
              <a:spcBef>
                <a:spcPts val="0"/>
              </a:spcBef>
              <a:spcAft>
                <a:spcPts val="600"/>
              </a:spcAft>
            </a:pPr>
            <a:r>
              <a:rPr lang="lv-LV" sz="2800" dirty="0">
                <a:solidFill>
                  <a:schemeClr val="accent1"/>
                </a:solidFill>
              </a:rPr>
              <a:t>Ievērojama vēja ātruma palielināšanās līdz ar augstumu veido sagāzumu mākoņa </a:t>
            </a:r>
            <a:r>
              <a:rPr lang="lv-LV" sz="2800" i="1" dirty="0" err="1">
                <a:solidFill>
                  <a:schemeClr val="accent1"/>
                </a:solidFill>
              </a:rPr>
              <a:t>updraft</a:t>
            </a:r>
            <a:r>
              <a:rPr lang="lv-LV" sz="2800" dirty="0">
                <a:solidFill>
                  <a:schemeClr val="accent1"/>
                </a:solidFill>
              </a:rPr>
              <a:t> daļā – </a:t>
            </a:r>
            <a:r>
              <a:rPr lang="lv-LV" sz="2800" i="1" dirty="0" err="1">
                <a:solidFill>
                  <a:schemeClr val="accent1"/>
                </a:solidFill>
              </a:rPr>
              <a:t>updraft</a:t>
            </a:r>
            <a:r>
              <a:rPr lang="lv-LV" sz="2800" dirty="0">
                <a:solidFill>
                  <a:schemeClr val="accent1"/>
                </a:solidFill>
              </a:rPr>
              <a:t> un </a:t>
            </a:r>
            <a:r>
              <a:rPr lang="lv-LV" sz="2800" i="1" dirty="0" err="1">
                <a:solidFill>
                  <a:schemeClr val="accent1"/>
                </a:solidFill>
              </a:rPr>
              <a:t>downdraft</a:t>
            </a:r>
            <a:r>
              <a:rPr lang="lv-LV" sz="2800" dirty="0">
                <a:solidFill>
                  <a:schemeClr val="accent1"/>
                </a:solidFill>
              </a:rPr>
              <a:t> daļas atradīsies atsevišķi. </a:t>
            </a:r>
            <a:r>
              <a:rPr lang="lv-LV" sz="2800" i="1" dirty="0" err="1">
                <a:solidFill>
                  <a:schemeClr val="accent1"/>
                </a:solidFill>
              </a:rPr>
              <a:t>Downdraft</a:t>
            </a:r>
            <a:r>
              <a:rPr lang="lv-LV" sz="2800" dirty="0">
                <a:solidFill>
                  <a:schemeClr val="accent1"/>
                </a:solidFill>
              </a:rPr>
              <a:t> plūsma nebremzēs </a:t>
            </a:r>
            <a:r>
              <a:rPr lang="lv-LV" sz="2800" i="1" dirty="0" err="1">
                <a:solidFill>
                  <a:schemeClr val="accent1"/>
                </a:solidFill>
              </a:rPr>
              <a:t>updraft</a:t>
            </a:r>
            <a:r>
              <a:rPr lang="lv-LV" sz="2800" dirty="0">
                <a:solidFill>
                  <a:schemeClr val="accent1"/>
                </a:solidFill>
              </a:rPr>
              <a:t> plūsmu.</a:t>
            </a:r>
          </a:p>
          <a:p>
            <a:pPr>
              <a:spcBef>
                <a:spcPts val="0"/>
              </a:spcBef>
              <a:spcAft>
                <a:spcPts val="600"/>
              </a:spcAft>
            </a:pPr>
            <a:r>
              <a:rPr lang="lv-LV" sz="2800" dirty="0">
                <a:solidFill>
                  <a:schemeClr val="accent1"/>
                </a:solidFill>
              </a:rPr>
              <a:t>Rodas </a:t>
            </a:r>
            <a:r>
              <a:rPr lang="lv-LV" sz="2800" i="1" dirty="0" err="1">
                <a:solidFill>
                  <a:schemeClr val="accent1"/>
                </a:solidFill>
              </a:rPr>
              <a:t>multicell</a:t>
            </a:r>
            <a:r>
              <a:rPr lang="lv-LV" sz="2800" dirty="0">
                <a:solidFill>
                  <a:schemeClr val="accent1"/>
                </a:solidFill>
              </a:rPr>
              <a:t> negaisi, kas ir daudzu </a:t>
            </a:r>
            <a:r>
              <a:rPr lang="lv-LV" sz="2800" i="1" dirty="0" err="1">
                <a:solidFill>
                  <a:schemeClr val="accent1"/>
                </a:solidFill>
              </a:rPr>
              <a:t>single</a:t>
            </a:r>
            <a:r>
              <a:rPr lang="lv-LV" sz="2800" i="1" dirty="0">
                <a:solidFill>
                  <a:schemeClr val="accent1"/>
                </a:solidFill>
              </a:rPr>
              <a:t> </a:t>
            </a:r>
            <a:r>
              <a:rPr lang="lv-LV" sz="2800" i="1" dirty="0" err="1">
                <a:solidFill>
                  <a:schemeClr val="accent1"/>
                </a:solidFill>
              </a:rPr>
              <a:t>cell</a:t>
            </a:r>
            <a:r>
              <a:rPr lang="lv-LV" sz="2800" dirty="0">
                <a:solidFill>
                  <a:schemeClr val="accent1"/>
                </a:solidFill>
              </a:rPr>
              <a:t> apvienojums.</a:t>
            </a:r>
          </a:p>
        </p:txBody>
      </p:sp>
      <p:grpSp>
        <p:nvGrpSpPr>
          <p:cNvPr id="4" name="Grupa 3">
            <a:extLst>
              <a:ext uri="{FF2B5EF4-FFF2-40B4-BE49-F238E27FC236}">
                <a16:creationId xmlns:a16="http://schemas.microsoft.com/office/drawing/2014/main" id="{562FD505-DCD4-4B6C-48B7-3BFD5D9A539A}"/>
              </a:ext>
            </a:extLst>
          </p:cNvPr>
          <p:cNvGrpSpPr/>
          <p:nvPr/>
        </p:nvGrpSpPr>
        <p:grpSpPr>
          <a:xfrm>
            <a:off x="7711440" y="1264920"/>
            <a:ext cx="4212000" cy="2772000"/>
            <a:chOff x="6963160" y="0"/>
            <a:chExt cx="5228840" cy="3484314"/>
          </a:xfrm>
        </p:grpSpPr>
        <p:pic>
          <p:nvPicPr>
            <p:cNvPr id="5" name="Picture 2" descr="VÃ½sledek obrÃ¡zku pro Paris supercell airplane">
              <a:extLst>
                <a:ext uri="{FF2B5EF4-FFF2-40B4-BE49-F238E27FC236}">
                  <a16:creationId xmlns:a16="http://schemas.microsoft.com/office/drawing/2014/main" id="{7F2B4765-981B-A122-DC20-3059E5C0F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160" y="0"/>
              <a:ext cx="5228840" cy="34843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14">
              <a:extLst>
                <a:ext uri="{FF2B5EF4-FFF2-40B4-BE49-F238E27FC236}">
                  <a16:creationId xmlns:a16="http://schemas.microsoft.com/office/drawing/2014/main" id="{A1068766-7881-1457-6D47-CB49116CAE9D}"/>
                </a:ext>
              </a:extLst>
            </p:cNvPr>
            <p:cNvCxnSpPr>
              <a:cxnSpLocks/>
            </p:cNvCxnSpPr>
            <p:nvPr/>
          </p:nvCxnSpPr>
          <p:spPr>
            <a:xfrm flipV="1">
              <a:off x="8584616" y="964959"/>
              <a:ext cx="0" cy="11312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15">
              <a:extLst>
                <a:ext uri="{FF2B5EF4-FFF2-40B4-BE49-F238E27FC236}">
                  <a16:creationId xmlns:a16="http://schemas.microsoft.com/office/drawing/2014/main" id="{A22F87FF-EC37-213F-C14D-8E196BA76D5F}"/>
                </a:ext>
              </a:extLst>
            </p:cNvPr>
            <p:cNvCxnSpPr>
              <a:cxnSpLocks/>
            </p:cNvCxnSpPr>
            <p:nvPr/>
          </p:nvCxnSpPr>
          <p:spPr>
            <a:xfrm rot="10800000" flipV="1">
              <a:off x="11068357" y="845132"/>
              <a:ext cx="0" cy="1131271"/>
            </a:xfrm>
            <a:prstGeom prst="straightConnector1">
              <a:avLst/>
            </a:prstGeom>
            <a:ln w="76200">
              <a:solidFill>
                <a:srgbClr val="0099FF"/>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Picture 4">
            <a:extLst>
              <a:ext uri="{FF2B5EF4-FFF2-40B4-BE49-F238E27FC236}">
                <a16:creationId xmlns:a16="http://schemas.microsoft.com/office/drawing/2014/main" id="{36920140-DAAC-69A7-6C6C-FCD03B148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440" y="4065442"/>
            <a:ext cx="4212000" cy="2717614"/>
          </a:xfrm>
          <a:prstGeom prst="rect">
            <a:avLst/>
          </a:prstGeom>
        </p:spPr>
      </p:pic>
    </p:spTree>
    <p:extLst>
      <p:ext uri="{BB962C8B-B14F-4D97-AF65-F5344CB8AC3E}">
        <p14:creationId xmlns:p14="http://schemas.microsoft.com/office/powerpoint/2010/main" val="12424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0"/>
            <a:ext cx="10972800" cy="1143000"/>
          </a:xfrm>
        </p:spPr>
        <p:txBody>
          <a:bodyPr/>
          <a:lstStyle/>
          <a:p>
            <a:r>
              <a:rPr lang="lv-LV" dirty="0">
                <a:solidFill>
                  <a:schemeClr val="bg1"/>
                </a:solidFill>
              </a:rPr>
              <a:t>IR VĒJA ĀTRUMA NOVIRZE</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a:xfrm>
            <a:off x="609600" y="1600201"/>
            <a:ext cx="6065520" cy="4525963"/>
          </a:xfrm>
        </p:spPr>
        <p:txBody>
          <a:bodyPr/>
          <a:lstStyle/>
          <a:p>
            <a:pPr>
              <a:spcBef>
                <a:spcPts val="0"/>
              </a:spcBef>
              <a:spcAft>
                <a:spcPts val="600"/>
              </a:spcAft>
            </a:pPr>
            <a:r>
              <a:rPr lang="lv-LV" sz="2800" dirty="0">
                <a:solidFill>
                  <a:schemeClr val="accent1"/>
                </a:solidFill>
              </a:rPr>
              <a:t>Gar </a:t>
            </a:r>
            <a:r>
              <a:rPr lang="lv-LV" sz="2800" i="1" dirty="0" err="1">
                <a:solidFill>
                  <a:schemeClr val="accent1"/>
                </a:solidFill>
              </a:rPr>
              <a:t>gust</a:t>
            </a:r>
            <a:r>
              <a:rPr lang="lv-LV" sz="2800" i="1" dirty="0">
                <a:solidFill>
                  <a:schemeClr val="accent1"/>
                </a:solidFill>
              </a:rPr>
              <a:t> </a:t>
            </a:r>
            <a:r>
              <a:rPr lang="lv-LV" sz="2800" i="1" dirty="0" err="1">
                <a:solidFill>
                  <a:schemeClr val="accent1"/>
                </a:solidFill>
              </a:rPr>
              <a:t>front</a:t>
            </a:r>
            <a:r>
              <a:rPr lang="lv-LV" sz="2800" dirty="0">
                <a:solidFill>
                  <a:schemeClr val="accent1"/>
                </a:solidFill>
              </a:rPr>
              <a:t> ir spēcīgāks </a:t>
            </a:r>
            <a:r>
              <a:rPr lang="lv-LV" sz="2800" i="1" dirty="0" err="1">
                <a:solidFill>
                  <a:schemeClr val="accent1"/>
                </a:solidFill>
              </a:rPr>
              <a:t>lifting</a:t>
            </a:r>
            <a:r>
              <a:rPr lang="lv-LV" sz="2800" dirty="0">
                <a:solidFill>
                  <a:schemeClr val="accent1"/>
                </a:solidFill>
              </a:rPr>
              <a:t>, sistēmai pārvietojoties, var veidoties jauni negaisa mākoņi.</a:t>
            </a:r>
          </a:p>
          <a:p>
            <a:pPr>
              <a:spcBef>
                <a:spcPts val="0"/>
              </a:spcBef>
              <a:spcAft>
                <a:spcPts val="600"/>
              </a:spcAft>
            </a:pPr>
            <a:r>
              <a:rPr lang="lv-LV" sz="2800" dirty="0">
                <a:solidFill>
                  <a:schemeClr val="accent1"/>
                </a:solidFill>
              </a:rPr>
              <a:t>Rodas </a:t>
            </a:r>
            <a:r>
              <a:rPr lang="lv-LV" sz="2800" i="1" dirty="0" err="1">
                <a:solidFill>
                  <a:schemeClr val="accent1"/>
                </a:solidFill>
              </a:rPr>
              <a:t>multi-cell</a:t>
            </a:r>
            <a:r>
              <a:rPr lang="lv-LV" sz="2800" dirty="0">
                <a:solidFill>
                  <a:schemeClr val="accent1"/>
                </a:solidFill>
              </a:rPr>
              <a:t> negaisi, kas ir vairāku </a:t>
            </a:r>
            <a:r>
              <a:rPr lang="lv-LV" sz="2800" i="1" dirty="0" err="1">
                <a:solidFill>
                  <a:schemeClr val="accent1"/>
                </a:solidFill>
              </a:rPr>
              <a:t>single</a:t>
            </a:r>
            <a:r>
              <a:rPr lang="lv-LV" sz="2800" i="1" dirty="0">
                <a:solidFill>
                  <a:schemeClr val="accent1"/>
                </a:solidFill>
              </a:rPr>
              <a:t> </a:t>
            </a:r>
            <a:r>
              <a:rPr lang="lv-LV" sz="2800" i="1" dirty="0" err="1">
                <a:solidFill>
                  <a:schemeClr val="accent1"/>
                </a:solidFill>
              </a:rPr>
              <a:t>cell</a:t>
            </a:r>
            <a:r>
              <a:rPr lang="lv-LV" sz="2800" dirty="0">
                <a:solidFill>
                  <a:schemeClr val="accent1"/>
                </a:solidFill>
              </a:rPr>
              <a:t> negaisu apvienojums.</a:t>
            </a:r>
          </a:p>
          <a:p>
            <a:pPr>
              <a:spcBef>
                <a:spcPts val="0"/>
              </a:spcBef>
              <a:spcAft>
                <a:spcPts val="600"/>
              </a:spcAft>
            </a:pPr>
            <a:r>
              <a:rPr lang="lv-LV" sz="2800" dirty="0">
                <a:solidFill>
                  <a:schemeClr val="accent1"/>
                </a:solidFill>
              </a:rPr>
              <a:t>Pēc organizācijas </a:t>
            </a:r>
            <a:r>
              <a:rPr lang="lv-LV" sz="2800" i="1" dirty="0" err="1">
                <a:solidFill>
                  <a:schemeClr val="accent1"/>
                </a:solidFill>
              </a:rPr>
              <a:t>multicell</a:t>
            </a:r>
            <a:r>
              <a:rPr lang="lv-LV" sz="2800" dirty="0">
                <a:solidFill>
                  <a:schemeClr val="accent1"/>
                </a:solidFill>
              </a:rPr>
              <a:t> negaisus var iedalīt vairākās sistēmās vai sistēmu kombinācijās, galvenokārt </a:t>
            </a:r>
            <a:r>
              <a:rPr lang="lv-LV" sz="2800" i="1" dirty="0" err="1">
                <a:solidFill>
                  <a:schemeClr val="accent1"/>
                </a:solidFill>
              </a:rPr>
              <a:t>cluster</a:t>
            </a:r>
            <a:r>
              <a:rPr lang="lv-LV" sz="2800" dirty="0">
                <a:solidFill>
                  <a:schemeClr val="accent1"/>
                </a:solidFill>
              </a:rPr>
              <a:t> un </a:t>
            </a:r>
            <a:r>
              <a:rPr lang="lv-LV" sz="2800" i="1" dirty="0" err="1">
                <a:solidFill>
                  <a:schemeClr val="accent1"/>
                </a:solidFill>
              </a:rPr>
              <a:t>line</a:t>
            </a:r>
            <a:r>
              <a:rPr lang="lv-LV" sz="2800" dirty="0">
                <a:solidFill>
                  <a:schemeClr val="accent1"/>
                </a:solidFill>
              </a:rPr>
              <a:t> tipa sistēmās.</a:t>
            </a:r>
          </a:p>
        </p:txBody>
      </p:sp>
      <p:pic>
        <p:nvPicPr>
          <p:cNvPr id="4" name="Picture 11">
            <a:extLst>
              <a:ext uri="{FF2B5EF4-FFF2-40B4-BE49-F238E27FC236}">
                <a16:creationId xmlns:a16="http://schemas.microsoft.com/office/drawing/2014/main" id="{9C3B781F-9737-E9C7-9772-C1E3EA712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791" y="1417638"/>
            <a:ext cx="3509609" cy="2653960"/>
          </a:xfrm>
          <a:prstGeom prst="rect">
            <a:avLst/>
          </a:prstGeom>
        </p:spPr>
      </p:pic>
      <p:pic>
        <p:nvPicPr>
          <p:cNvPr id="5" name="Picture 21">
            <a:extLst>
              <a:ext uri="{FF2B5EF4-FFF2-40B4-BE49-F238E27FC236}">
                <a16:creationId xmlns:a16="http://schemas.microsoft.com/office/drawing/2014/main" id="{2AD7A30A-45F7-78ED-F634-6456524D4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703" y="3994767"/>
            <a:ext cx="2596892" cy="2588595"/>
          </a:xfrm>
          <a:prstGeom prst="rect">
            <a:avLst/>
          </a:prstGeom>
        </p:spPr>
      </p:pic>
      <p:sp>
        <p:nvSpPr>
          <p:cNvPr id="6" name="TextBox 5">
            <a:extLst>
              <a:ext uri="{FF2B5EF4-FFF2-40B4-BE49-F238E27FC236}">
                <a16:creationId xmlns:a16="http://schemas.microsoft.com/office/drawing/2014/main" id="{7B8F9A88-F695-1C03-0236-53ABD861195B}"/>
              </a:ext>
            </a:extLst>
          </p:cNvPr>
          <p:cNvSpPr txBox="1"/>
          <p:nvPr/>
        </p:nvSpPr>
        <p:spPr>
          <a:xfrm>
            <a:off x="10046863" y="5279181"/>
            <a:ext cx="1245977" cy="1323439"/>
          </a:xfrm>
          <a:prstGeom prst="rect">
            <a:avLst/>
          </a:prstGeom>
          <a:noFill/>
        </p:spPr>
        <p:txBody>
          <a:bodyPr wrap="square" rtlCol="0">
            <a:spAutoFit/>
          </a:bodyPr>
          <a:lstStyle/>
          <a:p>
            <a:r>
              <a:rPr lang="lv-LV" sz="2000" dirty="0">
                <a:latin typeface="+mn-lt"/>
              </a:rPr>
              <a:t>Tipisks </a:t>
            </a:r>
            <a:r>
              <a:rPr lang="lv-LV" sz="2000" i="1" dirty="0" err="1">
                <a:latin typeface="+mn-lt"/>
              </a:rPr>
              <a:t>multi-cell</a:t>
            </a:r>
            <a:r>
              <a:rPr lang="lv-LV" sz="2000" i="1" dirty="0">
                <a:latin typeface="+mn-lt"/>
              </a:rPr>
              <a:t> </a:t>
            </a:r>
            <a:r>
              <a:rPr lang="lv-LV" sz="2000" dirty="0">
                <a:latin typeface="+mn-lt"/>
              </a:rPr>
              <a:t>negaisa </a:t>
            </a:r>
            <a:r>
              <a:rPr lang="lv-LV" sz="2000" dirty="0" err="1">
                <a:latin typeface="+mn-lt"/>
              </a:rPr>
              <a:t>hodogrāfs</a:t>
            </a:r>
            <a:endParaRPr lang="lv-LV" sz="2000" dirty="0">
              <a:latin typeface="+mn-lt"/>
            </a:endParaRPr>
          </a:p>
        </p:txBody>
      </p:sp>
    </p:spTree>
    <p:extLst>
      <p:ext uri="{BB962C8B-B14F-4D97-AF65-F5344CB8AC3E}">
        <p14:creationId xmlns:p14="http://schemas.microsoft.com/office/powerpoint/2010/main" val="762512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0"/>
            <a:ext cx="10972800" cy="1143000"/>
          </a:xfrm>
        </p:spPr>
        <p:txBody>
          <a:bodyPr/>
          <a:lstStyle/>
          <a:p>
            <a:r>
              <a:rPr lang="lv-LV" dirty="0">
                <a:solidFill>
                  <a:schemeClr val="bg1"/>
                </a:solidFill>
              </a:rPr>
              <a:t>DAŽĀDAS </a:t>
            </a:r>
            <a:r>
              <a:rPr lang="lv-LV" i="1" dirty="0">
                <a:solidFill>
                  <a:schemeClr val="bg1"/>
                </a:solidFill>
              </a:rPr>
              <a:t>MULTI-CELL</a:t>
            </a:r>
            <a:r>
              <a:rPr lang="lv-LV" dirty="0">
                <a:solidFill>
                  <a:schemeClr val="bg1"/>
                </a:solidFill>
              </a:rPr>
              <a:t> STURKTŪRAS</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p:txBody>
          <a:bodyPr/>
          <a:lstStyle/>
          <a:p>
            <a:pPr>
              <a:spcBef>
                <a:spcPts val="0"/>
              </a:spcBef>
              <a:spcAft>
                <a:spcPts val="600"/>
              </a:spcAft>
            </a:pPr>
            <a:endParaRPr lang="lv-LV" dirty="0">
              <a:solidFill>
                <a:schemeClr val="accent1"/>
              </a:solidFill>
            </a:endParaRPr>
          </a:p>
        </p:txBody>
      </p:sp>
      <p:pic>
        <p:nvPicPr>
          <p:cNvPr id="4" name="Picture 4">
            <a:extLst>
              <a:ext uri="{FF2B5EF4-FFF2-40B4-BE49-F238E27FC236}">
                <a16:creationId xmlns:a16="http://schemas.microsoft.com/office/drawing/2014/main" id="{79BF6F48-922F-F424-93C6-941F9C14A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283" y="1252748"/>
            <a:ext cx="4024528" cy="5400000"/>
          </a:xfrm>
          <a:prstGeom prst="rect">
            <a:avLst/>
          </a:prstGeom>
        </p:spPr>
      </p:pic>
      <p:pic>
        <p:nvPicPr>
          <p:cNvPr id="5" name="Picture 2">
            <a:extLst>
              <a:ext uri="{FF2B5EF4-FFF2-40B4-BE49-F238E27FC236}">
                <a16:creationId xmlns:a16="http://schemas.microsoft.com/office/drawing/2014/main" id="{251FE153-A56D-A5F7-E148-1CF6B5C47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086" y="1252748"/>
            <a:ext cx="5460631" cy="5400000"/>
          </a:xfrm>
          <a:prstGeom prst="rect">
            <a:avLst/>
          </a:prstGeom>
        </p:spPr>
      </p:pic>
    </p:spTree>
    <p:extLst>
      <p:ext uri="{BB962C8B-B14F-4D97-AF65-F5344CB8AC3E}">
        <p14:creationId xmlns:p14="http://schemas.microsoft.com/office/powerpoint/2010/main" val="41924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1129"/>
            <a:ext cx="10972800" cy="1143000"/>
          </a:xfrm>
        </p:spPr>
        <p:txBody>
          <a:bodyPr/>
          <a:lstStyle/>
          <a:p>
            <a:r>
              <a:rPr lang="lv-LV" i="1" dirty="0">
                <a:solidFill>
                  <a:schemeClr val="bg1"/>
                </a:solidFill>
              </a:rPr>
              <a:t>CLUSTER</a:t>
            </a:r>
            <a:r>
              <a:rPr lang="lv-LV" dirty="0">
                <a:solidFill>
                  <a:schemeClr val="bg1"/>
                </a:solidFill>
              </a:rPr>
              <a:t> VEIDA </a:t>
            </a:r>
            <a:r>
              <a:rPr lang="lv-LV" i="1" dirty="0">
                <a:solidFill>
                  <a:schemeClr val="bg1"/>
                </a:solidFill>
              </a:rPr>
              <a:t>MULTI-CELL</a:t>
            </a:r>
            <a:r>
              <a:rPr lang="lv-LV" dirty="0">
                <a:solidFill>
                  <a:schemeClr val="bg1"/>
                </a:solidFill>
              </a:rPr>
              <a:t> NEGAISI</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a:xfrm>
            <a:off x="609600" y="1600201"/>
            <a:ext cx="5775960" cy="4525963"/>
          </a:xfrm>
        </p:spPr>
        <p:txBody>
          <a:bodyPr/>
          <a:lstStyle/>
          <a:p>
            <a:pPr>
              <a:spcBef>
                <a:spcPts val="0"/>
              </a:spcBef>
              <a:spcAft>
                <a:spcPts val="600"/>
              </a:spcAft>
            </a:pPr>
            <a:r>
              <a:rPr lang="lv-LV" sz="2800" dirty="0">
                <a:solidFill>
                  <a:schemeClr val="accent1"/>
                </a:solidFill>
              </a:rPr>
              <a:t>Neorganizēts, haotisks raksturs.</a:t>
            </a:r>
          </a:p>
          <a:p>
            <a:pPr>
              <a:spcBef>
                <a:spcPts val="0"/>
              </a:spcBef>
              <a:spcAft>
                <a:spcPts val="600"/>
              </a:spcAft>
            </a:pPr>
            <a:r>
              <a:rPr lang="lv-LV" sz="2800" dirty="0">
                <a:solidFill>
                  <a:schemeClr val="accent1"/>
                </a:solidFill>
              </a:rPr>
              <a:t>Var būt atšķirīgs šūnu izmērs, skaits un intensitāte.</a:t>
            </a:r>
          </a:p>
          <a:p>
            <a:pPr>
              <a:spcBef>
                <a:spcPts val="0"/>
              </a:spcBef>
              <a:spcAft>
                <a:spcPts val="600"/>
              </a:spcAft>
            </a:pPr>
            <a:r>
              <a:rPr lang="lv-LV" sz="2800" dirty="0">
                <a:solidFill>
                  <a:schemeClr val="accent1"/>
                </a:solidFill>
              </a:rPr>
              <a:t>Ilgst vairākas stundas.</a:t>
            </a:r>
          </a:p>
          <a:p>
            <a:pPr>
              <a:spcBef>
                <a:spcPts val="0"/>
              </a:spcBef>
              <a:spcAft>
                <a:spcPts val="600"/>
              </a:spcAft>
            </a:pPr>
            <a:r>
              <a:rPr lang="lv-LV" sz="2800" dirty="0">
                <a:solidFill>
                  <a:schemeClr val="accent1"/>
                </a:solidFill>
              </a:rPr>
              <a:t>Raksturīgi pie salīdzinoši neliela vēja ātruma un nelielas vēja novirzes (bet tomēr pietiekamas, lai veidotos </a:t>
            </a:r>
            <a:r>
              <a:rPr lang="lv-LV" sz="2800" i="1" dirty="0" err="1">
                <a:solidFill>
                  <a:schemeClr val="accent1"/>
                </a:solidFill>
              </a:rPr>
              <a:t>multi-cell</a:t>
            </a:r>
            <a:r>
              <a:rPr lang="lv-LV" sz="2800" dirty="0">
                <a:solidFill>
                  <a:schemeClr val="accent1"/>
                </a:solidFill>
              </a:rPr>
              <a:t> negaisi).</a:t>
            </a:r>
          </a:p>
        </p:txBody>
      </p:sp>
      <p:pic>
        <p:nvPicPr>
          <p:cNvPr id="4" name="Picture 6">
            <a:extLst>
              <a:ext uri="{FF2B5EF4-FFF2-40B4-BE49-F238E27FC236}">
                <a16:creationId xmlns:a16="http://schemas.microsoft.com/office/drawing/2014/main" id="{37A5BB28-1106-7444-8B1F-14FB84DC1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489" y="4193379"/>
            <a:ext cx="4362772" cy="1867444"/>
          </a:xfrm>
          <a:prstGeom prst="rect">
            <a:avLst/>
          </a:prstGeom>
          <a:ln>
            <a:solidFill>
              <a:srgbClr val="000000"/>
            </a:solidFill>
          </a:ln>
        </p:spPr>
      </p:pic>
      <p:pic>
        <p:nvPicPr>
          <p:cNvPr id="5" name="Picture 12">
            <a:extLst>
              <a:ext uri="{FF2B5EF4-FFF2-40B4-BE49-F238E27FC236}">
                <a16:creationId xmlns:a16="http://schemas.microsoft.com/office/drawing/2014/main" id="{9FDB3356-0E96-F51D-DFB5-11AEDD552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875" y="1600201"/>
            <a:ext cx="3960000" cy="2134848"/>
          </a:xfrm>
          <a:prstGeom prst="rect">
            <a:avLst/>
          </a:prstGeom>
        </p:spPr>
      </p:pic>
    </p:spTree>
    <p:extLst>
      <p:ext uri="{BB962C8B-B14F-4D97-AF65-F5344CB8AC3E}">
        <p14:creationId xmlns:p14="http://schemas.microsoft.com/office/powerpoint/2010/main" val="35637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321"/>
            <a:ext cx="10972800" cy="1143000"/>
          </a:xfrm>
        </p:spPr>
        <p:txBody>
          <a:bodyPr/>
          <a:lstStyle/>
          <a:p>
            <a:r>
              <a:rPr lang="lv-LV" dirty="0">
                <a:solidFill>
                  <a:schemeClr val="bg1"/>
                </a:solidFill>
              </a:rPr>
              <a:t>LINEĀRI </a:t>
            </a:r>
            <a:r>
              <a:rPr lang="lv-LV" i="1" dirty="0">
                <a:solidFill>
                  <a:schemeClr val="bg1"/>
                </a:solidFill>
              </a:rPr>
              <a:t>MULTI-CELL</a:t>
            </a:r>
            <a:r>
              <a:rPr lang="lv-LV" dirty="0">
                <a:solidFill>
                  <a:schemeClr val="bg1"/>
                </a:solidFill>
              </a:rPr>
              <a:t> NEGAISI – </a:t>
            </a:r>
            <a:r>
              <a:rPr lang="lv-LV" i="1" dirty="0">
                <a:solidFill>
                  <a:schemeClr val="bg1"/>
                </a:solidFill>
              </a:rPr>
              <a:t>SQUALL LINES</a:t>
            </a:r>
            <a:endParaRPr lang="lv-LV" dirty="0">
              <a:solidFill>
                <a:schemeClr val="bg1"/>
              </a:solidFill>
            </a:endParaRP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a:xfrm>
            <a:off x="609600" y="1600201"/>
            <a:ext cx="9265920" cy="4525963"/>
          </a:xfrm>
        </p:spPr>
        <p:txBody>
          <a:bodyPr/>
          <a:lstStyle/>
          <a:p>
            <a:pPr>
              <a:spcBef>
                <a:spcPts val="0"/>
              </a:spcBef>
              <a:spcAft>
                <a:spcPts val="600"/>
              </a:spcAft>
            </a:pPr>
            <a:r>
              <a:rPr lang="lv-LV" dirty="0">
                <a:solidFill>
                  <a:schemeClr val="accent1"/>
                </a:solidFill>
              </a:rPr>
              <a:t>Bieži novērojamas siltajā gaisā pirms aukstās frontes.</a:t>
            </a:r>
          </a:p>
          <a:p>
            <a:pPr>
              <a:spcBef>
                <a:spcPts val="0"/>
              </a:spcBef>
              <a:spcAft>
                <a:spcPts val="600"/>
              </a:spcAft>
            </a:pPr>
            <a:r>
              <a:rPr lang="lv-LV" dirty="0">
                <a:solidFill>
                  <a:schemeClr val="accent1"/>
                </a:solidFill>
              </a:rPr>
              <a:t>Rodas </a:t>
            </a:r>
            <a:r>
              <a:rPr lang="lv-LV" dirty="0" err="1">
                <a:solidFill>
                  <a:schemeClr val="accent1"/>
                </a:solidFill>
              </a:rPr>
              <a:t>piezemes</a:t>
            </a:r>
            <a:r>
              <a:rPr lang="lv-LV" dirty="0">
                <a:solidFill>
                  <a:schemeClr val="accent1"/>
                </a:solidFill>
              </a:rPr>
              <a:t> konverģences rezultātā.</a:t>
            </a:r>
          </a:p>
          <a:p>
            <a:pPr>
              <a:spcBef>
                <a:spcPts val="0"/>
              </a:spcBef>
              <a:spcAft>
                <a:spcPts val="0"/>
              </a:spcAft>
            </a:pPr>
            <a:r>
              <a:rPr lang="lv-LV" dirty="0">
                <a:solidFill>
                  <a:schemeClr val="accent1"/>
                </a:solidFill>
              </a:rPr>
              <a:t>Novērojams stiprs vējš, liela krusa,</a:t>
            </a:r>
          </a:p>
          <a:p>
            <a:pPr marL="0" indent="0">
              <a:spcBef>
                <a:spcPts val="0"/>
              </a:spcBef>
              <a:spcAft>
                <a:spcPts val="600"/>
              </a:spcAft>
              <a:buNone/>
            </a:pPr>
            <a:r>
              <a:rPr lang="lv-LV" dirty="0">
                <a:solidFill>
                  <a:schemeClr val="accent1"/>
                </a:solidFill>
              </a:rPr>
              <a:t>    stiprs, bet īslaicīgs lietus.</a:t>
            </a:r>
          </a:p>
          <a:p>
            <a:pPr marL="0" indent="0">
              <a:spcBef>
                <a:spcPts val="0"/>
              </a:spcBef>
              <a:spcAft>
                <a:spcPts val="600"/>
              </a:spcAft>
              <a:buNone/>
            </a:pPr>
            <a:endParaRPr lang="lv-LV" dirty="0">
              <a:solidFill>
                <a:schemeClr val="accent1"/>
              </a:solidFill>
            </a:endParaRPr>
          </a:p>
        </p:txBody>
      </p:sp>
      <p:pic>
        <p:nvPicPr>
          <p:cNvPr id="4" name="Picture 5">
            <a:extLst>
              <a:ext uri="{FF2B5EF4-FFF2-40B4-BE49-F238E27FC236}">
                <a16:creationId xmlns:a16="http://schemas.microsoft.com/office/drawing/2014/main" id="{9C5C3506-1BEF-581C-2F64-079FDC8BE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884" y="3226984"/>
            <a:ext cx="5159708" cy="3356378"/>
          </a:xfrm>
          <a:prstGeom prst="rect">
            <a:avLst/>
          </a:prstGeom>
        </p:spPr>
      </p:pic>
      <p:pic>
        <p:nvPicPr>
          <p:cNvPr id="5" name="Picture 2">
            <a:extLst>
              <a:ext uri="{FF2B5EF4-FFF2-40B4-BE49-F238E27FC236}">
                <a16:creationId xmlns:a16="http://schemas.microsoft.com/office/drawing/2014/main" id="{5F8A46A7-B4B0-6682-9279-5F25694EDDEA}"/>
              </a:ext>
            </a:extLst>
          </p:cNvPr>
          <p:cNvPicPr>
            <a:picLocks noChangeAspect="1"/>
          </p:cNvPicPr>
          <p:nvPr/>
        </p:nvPicPr>
        <p:blipFill rotWithShape="1">
          <a:blip r:embed="rId3">
            <a:extLst>
              <a:ext uri="{28A0092B-C50C-407E-A947-70E740481C1C}">
                <a14:useLocalDpi xmlns:a14="http://schemas.microsoft.com/office/drawing/2010/main" val="0"/>
              </a:ext>
            </a:extLst>
          </a:blip>
          <a:srcRect t="10004"/>
          <a:stretch/>
        </p:blipFill>
        <p:spPr>
          <a:xfrm>
            <a:off x="792480" y="4163568"/>
            <a:ext cx="5499275" cy="2419794"/>
          </a:xfrm>
          <a:prstGeom prst="rect">
            <a:avLst/>
          </a:prstGeom>
        </p:spPr>
      </p:pic>
    </p:spTree>
    <p:extLst>
      <p:ext uri="{BB962C8B-B14F-4D97-AF65-F5344CB8AC3E}">
        <p14:creationId xmlns:p14="http://schemas.microsoft.com/office/powerpoint/2010/main" val="1454254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0"/>
            <a:ext cx="10972800" cy="1143000"/>
          </a:xfrm>
        </p:spPr>
        <p:txBody>
          <a:bodyPr/>
          <a:lstStyle/>
          <a:p>
            <a:r>
              <a:rPr lang="lv-LV" dirty="0">
                <a:solidFill>
                  <a:schemeClr val="bg1"/>
                </a:solidFill>
              </a:rPr>
              <a:t>NO </a:t>
            </a:r>
            <a:r>
              <a:rPr lang="lv-LV" i="1" dirty="0">
                <a:solidFill>
                  <a:schemeClr val="bg1"/>
                </a:solidFill>
              </a:rPr>
              <a:t>SQUALL-LINE</a:t>
            </a:r>
            <a:r>
              <a:rPr lang="lv-LV" dirty="0">
                <a:solidFill>
                  <a:schemeClr val="bg1"/>
                </a:solidFill>
              </a:rPr>
              <a:t> PAR </a:t>
            </a:r>
            <a:r>
              <a:rPr lang="lv-LV" i="1" dirty="0">
                <a:solidFill>
                  <a:schemeClr val="bg1"/>
                </a:solidFill>
              </a:rPr>
              <a:t>BOW ECHO</a:t>
            </a:r>
            <a:endParaRPr lang="lv-LV" dirty="0">
              <a:solidFill>
                <a:schemeClr val="bg1"/>
              </a:solidFill>
            </a:endParaRP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a:xfrm>
            <a:off x="609600" y="1600201"/>
            <a:ext cx="5730240" cy="4525963"/>
          </a:xfrm>
        </p:spPr>
        <p:txBody>
          <a:bodyPr/>
          <a:lstStyle/>
          <a:p>
            <a:pPr>
              <a:spcBef>
                <a:spcPts val="0"/>
              </a:spcBef>
              <a:spcAft>
                <a:spcPts val="600"/>
              </a:spcAft>
            </a:pPr>
            <a:r>
              <a:rPr lang="lv-LV" sz="2800" dirty="0">
                <a:solidFill>
                  <a:schemeClr val="accent1"/>
                </a:solidFill>
              </a:rPr>
              <a:t>Ja fronti uz priekšu dzen spēcīgs </a:t>
            </a:r>
            <a:r>
              <a:rPr lang="lv-LV" sz="2800" i="1" dirty="0" err="1">
                <a:solidFill>
                  <a:schemeClr val="accent1"/>
                </a:solidFill>
              </a:rPr>
              <a:t>jet</a:t>
            </a:r>
            <a:r>
              <a:rPr lang="lv-LV" sz="2800" dirty="0">
                <a:solidFill>
                  <a:schemeClr val="accent1"/>
                </a:solidFill>
              </a:rPr>
              <a:t>, tā ietekmē līnijas centrālā daļa uz priekšu virzās ātrāk nekā malas.</a:t>
            </a:r>
          </a:p>
          <a:p>
            <a:pPr>
              <a:spcBef>
                <a:spcPts val="0"/>
              </a:spcBef>
              <a:spcAft>
                <a:spcPts val="600"/>
              </a:spcAft>
            </a:pPr>
            <a:r>
              <a:rPr lang="lv-LV" sz="2800" dirty="0">
                <a:solidFill>
                  <a:schemeClr val="accent1"/>
                </a:solidFill>
              </a:rPr>
              <a:t>Loka priekšējā daļā iespējamas ļoti stipras vēja brāzmas.</a:t>
            </a:r>
          </a:p>
          <a:p>
            <a:pPr>
              <a:spcBef>
                <a:spcPts val="0"/>
              </a:spcBef>
              <a:spcAft>
                <a:spcPts val="600"/>
              </a:spcAft>
            </a:pPr>
            <a:r>
              <a:rPr lang="lv-LV" sz="2800" dirty="0">
                <a:solidFill>
                  <a:schemeClr val="accent1"/>
                </a:solidFill>
              </a:rPr>
              <a:t>Pārtopot </a:t>
            </a:r>
            <a:r>
              <a:rPr lang="lv-LV" sz="2800" i="1" dirty="0" err="1">
                <a:solidFill>
                  <a:schemeClr val="accent1"/>
                </a:solidFill>
              </a:rPr>
              <a:t>comma</a:t>
            </a:r>
            <a:r>
              <a:rPr lang="lv-LV" sz="2800" i="1" dirty="0">
                <a:solidFill>
                  <a:schemeClr val="accent1"/>
                </a:solidFill>
              </a:rPr>
              <a:t> </a:t>
            </a:r>
            <a:r>
              <a:rPr lang="lv-LV" sz="2800" i="1" dirty="0" err="1">
                <a:solidFill>
                  <a:schemeClr val="accent1"/>
                </a:solidFill>
              </a:rPr>
              <a:t>echo</a:t>
            </a:r>
            <a:r>
              <a:rPr lang="lv-LV" sz="2800" dirty="0">
                <a:solidFill>
                  <a:schemeClr val="accent1"/>
                </a:solidFill>
              </a:rPr>
              <a:t>, pastāv </a:t>
            </a:r>
            <a:r>
              <a:rPr lang="lv-LV" sz="2800" dirty="0" err="1">
                <a:solidFill>
                  <a:schemeClr val="accent1"/>
                </a:solidFill>
              </a:rPr>
              <a:t>tornado</a:t>
            </a:r>
            <a:r>
              <a:rPr lang="lv-LV" sz="2800" dirty="0">
                <a:solidFill>
                  <a:schemeClr val="accent1"/>
                </a:solidFill>
              </a:rPr>
              <a:t> veidošanās risks.</a:t>
            </a:r>
          </a:p>
        </p:txBody>
      </p:sp>
      <p:pic>
        <p:nvPicPr>
          <p:cNvPr id="4" name="Picture 6">
            <a:extLst>
              <a:ext uri="{FF2B5EF4-FFF2-40B4-BE49-F238E27FC236}">
                <a16:creationId xmlns:a16="http://schemas.microsoft.com/office/drawing/2014/main" id="{4E58F1FF-816A-3F5B-6CA7-0C2EE9F2F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920" y="4141915"/>
            <a:ext cx="4602480" cy="2496548"/>
          </a:xfrm>
          <a:prstGeom prst="rect">
            <a:avLst/>
          </a:prstGeom>
        </p:spPr>
      </p:pic>
      <p:pic>
        <p:nvPicPr>
          <p:cNvPr id="5" name="Picture 2">
            <a:extLst>
              <a:ext uri="{FF2B5EF4-FFF2-40B4-BE49-F238E27FC236}">
                <a16:creationId xmlns:a16="http://schemas.microsoft.com/office/drawing/2014/main" id="{92C07C05-A398-957F-E54A-0C292B3CAE4C}"/>
              </a:ext>
            </a:extLst>
          </p:cNvPr>
          <p:cNvPicPr>
            <a:picLocks noChangeAspect="1"/>
          </p:cNvPicPr>
          <p:nvPr/>
        </p:nvPicPr>
        <p:blipFill rotWithShape="1">
          <a:blip r:embed="rId3">
            <a:extLst>
              <a:ext uri="{28A0092B-C50C-407E-A947-70E740481C1C}">
                <a14:useLocalDpi xmlns:a14="http://schemas.microsoft.com/office/drawing/2010/main" val="0"/>
              </a:ext>
            </a:extLst>
          </a:blip>
          <a:srcRect t="11043"/>
          <a:stretch/>
        </p:blipFill>
        <p:spPr>
          <a:xfrm>
            <a:off x="609600" y="4754879"/>
            <a:ext cx="5400377" cy="2011679"/>
          </a:xfrm>
          <a:prstGeom prst="rect">
            <a:avLst/>
          </a:prstGeom>
        </p:spPr>
      </p:pic>
      <p:pic>
        <p:nvPicPr>
          <p:cNvPr id="6" name="Picture 3">
            <a:extLst>
              <a:ext uri="{FF2B5EF4-FFF2-40B4-BE49-F238E27FC236}">
                <a16:creationId xmlns:a16="http://schemas.microsoft.com/office/drawing/2014/main" id="{12CFCF3E-95B1-ECFB-2534-DB18F9D71A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920" y="1178000"/>
            <a:ext cx="4685848" cy="2963915"/>
          </a:xfrm>
          <a:prstGeom prst="rect">
            <a:avLst/>
          </a:prstGeom>
        </p:spPr>
      </p:pic>
    </p:spTree>
    <p:extLst>
      <p:ext uri="{BB962C8B-B14F-4D97-AF65-F5344CB8AC3E}">
        <p14:creationId xmlns:p14="http://schemas.microsoft.com/office/powerpoint/2010/main" val="116616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9B0BEFF-03D5-6396-0D04-708B4C00AE2E}"/>
              </a:ext>
            </a:extLst>
          </p:cNvPr>
          <p:cNvSpPr>
            <a:spLocks noGrp="1"/>
          </p:cNvSpPr>
          <p:nvPr>
            <p:ph type="title"/>
          </p:nvPr>
        </p:nvSpPr>
        <p:spPr>
          <a:xfrm>
            <a:off x="609600" y="0"/>
            <a:ext cx="10972800" cy="1143000"/>
          </a:xfrm>
        </p:spPr>
        <p:txBody>
          <a:bodyPr/>
          <a:lstStyle/>
          <a:p>
            <a:r>
              <a:rPr lang="lv-LV" dirty="0">
                <a:solidFill>
                  <a:schemeClr val="bg1"/>
                </a:solidFill>
              </a:rPr>
              <a:t>Kas ir negaiss?</a:t>
            </a:r>
          </a:p>
        </p:txBody>
      </p:sp>
      <p:pic>
        <p:nvPicPr>
          <p:cNvPr id="5" name="Satura vietturis 4">
            <a:extLst>
              <a:ext uri="{FF2B5EF4-FFF2-40B4-BE49-F238E27FC236}">
                <a16:creationId xmlns:a16="http://schemas.microsoft.com/office/drawing/2014/main" id="{1923CDA9-73A3-F0E4-321E-86F1C0538EAF}"/>
              </a:ext>
            </a:extLst>
          </p:cNvPr>
          <p:cNvPicPr>
            <a:picLocks noGrp="1" noChangeAspect="1"/>
          </p:cNvPicPr>
          <p:nvPr>
            <p:ph idx="1"/>
          </p:nvPr>
        </p:nvPicPr>
        <p:blipFill>
          <a:blip r:embed="rId3"/>
          <a:stretch>
            <a:fillRect/>
          </a:stretch>
        </p:blipFill>
        <p:spPr>
          <a:xfrm>
            <a:off x="821924" y="1417638"/>
            <a:ext cx="10548151" cy="5276611"/>
          </a:xfrm>
        </p:spPr>
      </p:pic>
    </p:spTree>
    <p:extLst>
      <p:ext uri="{BB962C8B-B14F-4D97-AF65-F5344CB8AC3E}">
        <p14:creationId xmlns:p14="http://schemas.microsoft.com/office/powerpoint/2010/main" val="3141636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9842"/>
            <a:ext cx="10972800" cy="1143000"/>
          </a:xfrm>
        </p:spPr>
        <p:txBody>
          <a:bodyPr/>
          <a:lstStyle/>
          <a:p>
            <a:r>
              <a:rPr lang="lv-LV" dirty="0">
                <a:solidFill>
                  <a:schemeClr val="bg1"/>
                </a:solidFill>
              </a:rPr>
              <a:t>SUPERCELL</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a:xfrm>
            <a:off x="609600" y="1600201"/>
            <a:ext cx="7091680" cy="4525963"/>
          </a:xfrm>
        </p:spPr>
        <p:txBody>
          <a:bodyPr/>
          <a:lstStyle/>
          <a:p>
            <a:pPr>
              <a:spcBef>
                <a:spcPts val="0"/>
              </a:spcBef>
              <a:spcAft>
                <a:spcPts val="600"/>
              </a:spcAft>
            </a:pPr>
            <a:r>
              <a:rPr lang="lv-LV" dirty="0">
                <a:solidFill>
                  <a:schemeClr val="accent1"/>
                </a:solidFill>
              </a:rPr>
              <a:t>Ilgākais mūžs no visiem negaisu tipiem, praktiski vienmēr ļoti liela krusa.</a:t>
            </a:r>
          </a:p>
          <a:p>
            <a:pPr>
              <a:spcBef>
                <a:spcPts val="0"/>
              </a:spcBef>
              <a:spcAft>
                <a:spcPts val="600"/>
              </a:spcAft>
            </a:pPr>
            <a:r>
              <a:rPr lang="lv-LV" dirty="0">
                <a:solidFill>
                  <a:schemeClr val="accent1"/>
                </a:solidFill>
              </a:rPr>
              <a:t>Augsts virpuļviesuļu risks.</a:t>
            </a:r>
          </a:p>
          <a:p>
            <a:pPr>
              <a:spcBef>
                <a:spcPts val="0"/>
              </a:spcBef>
              <a:spcAft>
                <a:spcPts val="600"/>
              </a:spcAft>
            </a:pPr>
            <a:r>
              <a:rPr lang="lv-LV" dirty="0">
                <a:solidFill>
                  <a:schemeClr val="accent1"/>
                </a:solidFill>
              </a:rPr>
              <a:t>Vēja ātrums līdz ar augstumu palielinās.</a:t>
            </a:r>
          </a:p>
          <a:p>
            <a:pPr>
              <a:spcBef>
                <a:spcPts val="0"/>
              </a:spcBef>
              <a:spcAft>
                <a:spcPts val="600"/>
              </a:spcAft>
            </a:pPr>
            <a:r>
              <a:rPr lang="lv-LV" dirty="0" err="1">
                <a:solidFill>
                  <a:schemeClr val="accent1"/>
                </a:solidFill>
              </a:rPr>
              <a:t>Hodogrāfā</a:t>
            </a:r>
            <a:r>
              <a:rPr lang="lv-LV" dirty="0">
                <a:solidFill>
                  <a:schemeClr val="accent1"/>
                </a:solidFill>
              </a:rPr>
              <a:t> izteikts vēja pagrieziens zemākajos 3-4 km, pēc tam taisns (vismaz 70°, vidēji ap 90°)</a:t>
            </a:r>
          </a:p>
        </p:txBody>
      </p:sp>
      <p:pic>
        <p:nvPicPr>
          <p:cNvPr id="4" name="Picture 3">
            <a:extLst>
              <a:ext uri="{FF2B5EF4-FFF2-40B4-BE49-F238E27FC236}">
                <a16:creationId xmlns:a16="http://schemas.microsoft.com/office/drawing/2014/main" id="{4CCBD701-0F5B-48F5-A66F-C3FFFFD37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696" y="3863182"/>
            <a:ext cx="2499264" cy="2464268"/>
          </a:xfrm>
          <a:prstGeom prst="rect">
            <a:avLst/>
          </a:prstGeom>
        </p:spPr>
      </p:pic>
      <p:sp>
        <p:nvSpPr>
          <p:cNvPr id="5" name="TextBox 4">
            <a:extLst>
              <a:ext uri="{FF2B5EF4-FFF2-40B4-BE49-F238E27FC236}">
                <a16:creationId xmlns:a16="http://schemas.microsoft.com/office/drawing/2014/main" id="{5FCE5999-DFBB-5E9E-46D5-0C56FAB38AB7}"/>
              </a:ext>
            </a:extLst>
          </p:cNvPr>
          <p:cNvSpPr txBox="1"/>
          <p:nvPr/>
        </p:nvSpPr>
        <p:spPr>
          <a:xfrm>
            <a:off x="9741145" y="5560518"/>
            <a:ext cx="2135896" cy="707886"/>
          </a:xfrm>
          <a:prstGeom prst="rect">
            <a:avLst/>
          </a:prstGeom>
          <a:noFill/>
        </p:spPr>
        <p:txBody>
          <a:bodyPr wrap="square" rtlCol="0">
            <a:spAutoFit/>
          </a:bodyPr>
          <a:lstStyle/>
          <a:p>
            <a:r>
              <a:rPr lang="lv-LV" sz="2000" dirty="0">
                <a:latin typeface="+mn-lt"/>
              </a:rPr>
              <a:t>Tipisks </a:t>
            </a:r>
            <a:r>
              <a:rPr lang="lv-LV" sz="2000" i="1" dirty="0" err="1">
                <a:latin typeface="+mn-lt"/>
              </a:rPr>
              <a:t>supercell</a:t>
            </a:r>
            <a:r>
              <a:rPr lang="lv-LV" sz="2000" i="1" dirty="0">
                <a:latin typeface="+mn-lt"/>
              </a:rPr>
              <a:t> </a:t>
            </a:r>
            <a:r>
              <a:rPr lang="lv-LV" sz="2000" dirty="0">
                <a:latin typeface="+mn-lt"/>
              </a:rPr>
              <a:t>negaisa </a:t>
            </a:r>
            <a:r>
              <a:rPr lang="lv-LV" sz="2000" dirty="0" err="1">
                <a:latin typeface="+mn-lt"/>
              </a:rPr>
              <a:t>hodogrāfs</a:t>
            </a:r>
            <a:endParaRPr lang="lv-LV" sz="2000" dirty="0">
              <a:latin typeface="+mn-lt"/>
            </a:endParaRPr>
          </a:p>
        </p:txBody>
      </p:sp>
      <p:pic>
        <p:nvPicPr>
          <p:cNvPr id="9" name="Picture 8">
            <a:extLst>
              <a:ext uri="{FF2B5EF4-FFF2-40B4-BE49-F238E27FC236}">
                <a16:creationId xmlns:a16="http://schemas.microsoft.com/office/drawing/2014/main" id="{9F306ED3-19E0-E462-8508-C5A792F97937}"/>
              </a:ext>
            </a:extLst>
          </p:cNvPr>
          <p:cNvPicPr>
            <a:picLocks noChangeAspect="1"/>
          </p:cNvPicPr>
          <p:nvPr/>
        </p:nvPicPr>
        <p:blipFill>
          <a:blip r:embed="rId3"/>
          <a:stretch>
            <a:fillRect/>
          </a:stretch>
        </p:blipFill>
        <p:spPr>
          <a:xfrm>
            <a:off x="7915010" y="1417638"/>
            <a:ext cx="4082895" cy="2829242"/>
          </a:xfrm>
          <a:prstGeom prst="rect">
            <a:avLst/>
          </a:prstGeom>
        </p:spPr>
      </p:pic>
    </p:spTree>
    <p:extLst>
      <p:ext uri="{BB962C8B-B14F-4D97-AF65-F5344CB8AC3E}">
        <p14:creationId xmlns:p14="http://schemas.microsoft.com/office/powerpoint/2010/main" val="463727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0"/>
            <a:ext cx="10972800" cy="1143000"/>
          </a:xfrm>
        </p:spPr>
        <p:txBody>
          <a:bodyPr/>
          <a:lstStyle/>
          <a:p>
            <a:r>
              <a:rPr lang="lv-LV" sz="3600" dirty="0">
                <a:solidFill>
                  <a:schemeClr val="bg1"/>
                </a:solidFill>
              </a:rPr>
              <a:t>Vertikālā vēja novirze (ātruma un virziena) –</a:t>
            </a:r>
            <a:br>
              <a:rPr lang="lv-LV" sz="3600" dirty="0">
                <a:solidFill>
                  <a:schemeClr val="bg1"/>
                </a:solidFill>
              </a:rPr>
            </a:br>
            <a:r>
              <a:rPr lang="lv-LV" sz="3600" dirty="0">
                <a:solidFill>
                  <a:schemeClr val="bg1"/>
                </a:solidFill>
              </a:rPr>
              <a:t>negaisu tipi</a:t>
            </a:r>
          </a:p>
        </p:txBody>
      </p:sp>
      <p:sp>
        <p:nvSpPr>
          <p:cNvPr id="6" name="Rectangle: Diagonal Corners Snipped 5">
            <a:extLst>
              <a:ext uri="{FF2B5EF4-FFF2-40B4-BE49-F238E27FC236}">
                <a16:creationId xmlns:a16="http://schemas.microsoft.com/office/drawing/2014/main" id="{91071F49-3613-FC77-44CA-9064FE2B3D59}"/>
              </a:ext>
            </a:extLst>
          </p:cNvPr>
          <p:cNvSpPr/>
          <p:nvPr/>
        </p:nvSpPr>
        <p:spPr>
          <a:xfrm rot="5400000">
            <a:off x="235425" y="1260400"/>
            <a:ext cx="3944949" cy="3974897"/>
          </a:xfrm>
          <a:prstGeom prst="snip2DiagRect">
            <a:avLst>
              <a:gd name="adj1" fmla="val 0"/>
              <a:gd name="adj2" fmla="val 9328"/>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7" name="Rectangle: Diagonal Corners Snipped 6">
            <a:extLst>
              <a:ext uri="{FF2B5EF4-FFF2-40B4-BE49-F238E27FC236}">
                <a16:creationId xmlns:a16="http://schemas.microsoft.com/office/drawing/2014/main" id="{A64591F2-7C5E-92F0-1E33-E07020D8BDB6}"/>
              </a:ext>
            </a:extLst>
          </p:cNvPr>
          <p:cNvSpPr/>
          <p:nvPr/>
        </p:nvSpPr>
        <p:spPr>
          <a:xfrm rot="5400000">
            <a:off x="7093128" y="-1493658"/>
            <a:ext cx="2052000" cy="7590062"/>
          </a:xfrm>
          <a:prstGeom prst="snip2DiagRect">
            <a:avLst>
              <a:gd name="adj1" fmla="val 0"/>
              <a:gd name="adj2" fmla="val 9328"/>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 name="Rectangle: Diagonal Corners Snipped 7">
            <a:extLst>
              <a:ext uri="{FF2B5EF4-FFF2-40B4-BE49-F238E27FC236}">
                <a16:creationId xmlns:a16="http://schemas.microsoft.com/office/drawing/2014/main" id="{0E2DD2E1-7220-BA6F-B7EC-97D73F048005}"/>
              </a:ext>
            </a:extLst>
          </p:cNvPr>
          <p:cNvSpPr/>
          <p:nvPr/>
        </p:nvSpPr>
        <p:spPr>
          <a:xfrm rot="5400000">
            <a:off x="7183751" y="531564"/>
            <a:ext cx="1872000" cy="7590062"/>
          </a:xfrm>
          <a:prstGeom prst="snip2DiagRect">
            <a:avLst>
              <a:gd name="adj1" fmla="val 0"/>
              <a:gd name="adj2" fmla="val 9328"/>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Rectangle: Diagonal Corners Snipped 8">
            <a:extLst>
              <a:ext uri="{FF2B5EF4-FFF2-40B4-BE49-F238E27FC236}">
                <a16:creationId xmlns:a16="http://schemas.microsoft.com/office/drawing/2014/main" id="{2D7A7F3A-7021-0B88-D580-B0104EACFB62}"/>
              </a:ext>
            </a:extLst>
          </p:cNvPr>
          <p:cNvSpPr/>
          <p:nvPr/>
        </p:nvSpPr>
        <p:spPr>
          <a:xfrm rot="5400000">
            <a:off x="5377201" y="192254"/>
            <a:ext cx="1392730" cy="11682432"/>
          </a:xfrm>
          <a:prstGeom prst="snip2DiagRect">
            <a:avLst>
              <a:gd name="adj1" fmla="val 0"/>
              <a:gd name="adj2" fmla="val 9328"/>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1" name="TextBox 10">
            <a:extLst>
              <a:ext uri="{FF2B5EF4-FFF2-40B4-BE49-F238E27FC236}">
                <a16:creationId xmlns:a16="http://schemas.microsoft.com/office/drawing/2014/main" id="{A6BA0C3A-6B3B-B574-C9F5-60AFBB63F462}"/>
              </a:ext>
            </a:extLst>
          </p:cNvPr>
          <p:cNvSpPr txBox="1"/>
          <p:nvPr/>
        </p:nvSpPr>
        <p:spPr>
          <a:xfrm>
            <a:off x="335897" y="1508910"/>
            <a:ext cx="3881828" cy="3477875"/>
          </a:xfrm>
          <a:prstGeom prst="rect">
            <a:avLst/>
          </a:prstGeom>
          <a:noFill/>
        </p:spPr>
        <p:txBody>
          <a:bodyPr wrap="square" rtlCol="0">
            <a:spAutoFit/>
          </a:bodyPr>
          <a:lstStyle/>
          <a:p>
            <a:r>
              <a:rPr lang="lv-LV" sz="2000" dirty="0">
                <a:solidFill>
                  <a:schemeClr val="accent2"/>
                </a:solidFill>
                <a:latin typeface="Open Sans" panose="020B0606030504020204"/>
              </a:rPr>
              <a:t>Vāja ātruma un vāja virziena novirze</a:t>
            </a:r>
          </a:p>
          <a:p>
            <a:r>
              <a:rPr lang="lv-LV" sz="2000" dirty="0">
                <a:solidFill>
                  <a:schemeClr val="bg1">
                    <a:lumMod val="95000"/>
                  </a:schemeClr>
                </a:solidFill>
                <a:latin typeface="Open Sans" panose="020B0606030504020204"/>
              </a:rPr>
              <a:t>Lēna negaisa kustība, īss mūžs. </a:t>
            </a:r>
            <a:r>
              <a:rPr lang="lv-LV" sz="2000" i="1" dirty="0">
                <a:solidFill>
                  <a:schemeClr val="bg1">
                    <a:lumMod val="95000"/>
                  </a:schemeClr>
                </a:solidFill>
                <a:latin typeface="Open Sans" panose="020B0606030504020204"/>
              </a:rPr>
              <a:t>Downdraft </a:t>
            </a:r>
            <a:r>
              <a:rPr lang="lv-LV" sz="2000" dirty="0">
                <a:solidFill>
                  <a:schemeClr val="bg1">
                    <a:lumMod val="95000"/>
                  </a:schemeClr>
                </a:solidFill>
                <a:latin typeface="Open Sans" panose="020B0606030504020204"/>
              </a:rPr>
              <a:t>plūsma būs vērsta pretēji </a:t>
            </a:r>
            <a:r>
              <a:rPr lang="lv-LV" sz="2000" i="1" dirty="0" err="1">
                <a:solidFill>
                  <a:schemeClr val="bg1">
                    <a:lumMod val="95000"/>
                  </a:schemeClr>
                </a:solidFill>
                <a:latin typeface="Open Sans" panose="020B0606030504020204"/>
              </a:rPr>
              <a:t>updraft</a:t>
            </a:r>
            <a:r>
              <a:rPr lang="lv-LV" sz="2000" i="1" dirty="0">
                <a:solidFill>
                  <a:schemeClr val="bg1">
                    <a:lumMod val="95000"/>
                  </a:schemeClr>
                </a:solidFill>
                <a:latin typeface="Open Sans" panose="020B0606030504020204"/>
              </a:rPr>
              <a:t> </a:t>
            </a:r>
            <a:r>
              <a:rPr lang="lv-LV" sz="2000" dirty="0">
                <a:solidFill>
                  <a:schemeClr val="bg1">
                    <a:lumMod val="95000"/>
                  </a:schemeClr>
                </a:solidFill>
                <a:latin typeface="Open Sans" panose="020B0606030504020204"/>
              </a:rPr>
              <a:t>plūsmai un to izbeigs. Gaisa masu/</a:t>
            </a:r>
            <a:r>
              <a:rPr lang="lv-LV" sz="2000" dirty="0" err="1">
                <a:solidFill>
                  <a:schemeClr val="bg1">
                    <a:lumMod val="95000"/>
                  </a:schemeClr>
                </a:solidFill>
                <a:latin typeface="Open Sans" panose="020B0606030504020204"/>
              </a:rPr>
              <a:t>iekšmasu</a:t>
            </a:r>
            <a:r>
              <a:rPr lang="lv-LV" sz="2000" dirty="0">
                <a:solidFill>
                  <a:schemeClr val="bg1">
                    <a:lumMod val="95000"/>
                  </a:schemeClr>
                </a:solidFill>
                <a:latin typeface="Open Sans" panose="020B0606030504020204"/>
              </a:rPr>
              <a:t> negaisi. Ja veidojas mitros apstākļos, var veidoties stiprs bet īslaicīgs lietus. Postošas pavadošās laika parādības salīdzinoši maz iespējamas. </a:t>
            </a:r>
          </a:p>
        </p:txBody>
      </p:sp>
      <p:sp>
        <p:nvSpPr>
          <p:cNvPr id="12" name="TextBox 11">
            <a:extLst>
              <a:ext uri="{FF2B5EF4-FFF2-40B4-BE49-F238E27FC236}">
                <a16:creationId xmlns:a16="http://schemas.microsoft.com/office/drawing/2014/main" id="{37A9FD8B-BBDE-3149-51E1-5B81E546D576}"/>
              </a:ext>
            </a:extLst>
          </p:cNvPr>
          <p:cNvSpPr txBox="1"/>
          <p:nvPr/>
        </p:nvSpPr>
        <p:spPr>
          <a:xfrm>
            <a:off x="4406529" y="1353634"/>
            <a:ext cx="7553119" cy="1938992"/>
          </a:xfrm>
          <a:prstGeom prst="rect">
            <a:avLst/>
          </a:prstGeom>
          <a:noFill/>
        </p:spPr>
        <p:txBody>
          <a:bodyPr wrap="square" rtlCol="0">
            <a:spAutoFit/>
          </a:bodyPr>
          <a:lstStyle/>
          <a:p>
            <a:r>
              <a:rPr lang="lv-LV" sz="2000" dirty="0">
                <a:solidFill>
                  <a:schemeClr val="accent2"/>
                </a:solidFill>
                <a:latin typeface="Open Sans" panose="020B0606030504020204"/>
              </a:rPr>
              <a:t>Stipra ātruma, vāja virziena novirze</a:t>
            </a:r>
          </a:p>
          <a:p>
            <a:r>
              <a:rPr lang="lv-LV" sz="2000" dirty="0">
                <a:solidFill>
                  <a:schemeClr val="bg1">
                    <a:lumMod val="95000"/>
                  </a:schemeClr>
                </a:solidFill>
                <a:latin typeface="Open Sans" panose="020B0606030504020204"/>
              </a:rPr>
              <a:t>Negaiss pārvietojas, kas nodrošina tam ilgāku mūžu. Veidojas negaisu </a:t>
            </a:r>
            <a:r>
              <a:rPr lang="lv-LV" sz="2000" i="1" dirty="0" err="1">
                <a:solidFill>
                  <a:schemeClr val="bg1">
                    <a:lumMod val="95000"/>
                  </a:schemeClr>
                </a:solidFill>
                <a:latin typeface="Open Sans" panose="020B0606030504020204"/>
              </a:rPr>
              <a:t>clusters</a:t>
            </a:r>
            <a:r>
              <a:rPr lang="lv-LV" sz="2000" i="1" dirty="0">
                <a:solidFill>
                  <a:schemeClr val="bg1">
                    <a:lumMod val="95000"/>
                  </a:schemeClr>
                </a:solidFill>
                <a:latin typeface="Open Sans" panose="020B0606030504020204"/>
              </a:rPr>
              <a:t> </a:t>
            </a:r>
            <a:r>
              <a:rPr lang="lv-LV" sz="2000" dirty="0">
                <a:solidFill>
                  <a:schemeClr val="bg1">
                    <a:lumMod val="95000"/>
                  </a:schemeClr>
                </a:solidFill>
                <a:latin typeface="Open Sans" panose="020B0606030504020204"/>
              </a:rPr>
              <a:t>vai arī līnijas jeb </a:t>
            </a:r>
            <a:r>
              <a:rPr lang="lv-LV" sz="2000" i="1" dirty="0" err="1">
                <a:solidFill>
                  <a:schemeClr val="bg1">
                    <a:lumMod val="95000"/>
                  </a:schemeClr>
                </a:solidFill>
                <a:latin typeface="Open Sans" panose="020B0606030504020204"/>
              </a:rPr>
              <a:t>squall</a:t>
            </a:r>
            <a:r>
              <a:rPr lang="lv-LV" sz="2000" i="1" dirty="0">
                <a:solidFill>
                  <a:schemeClr val="bg1">
                    <a:lumMod val="95000"/>
                  </a:schemeClr>
                </a:solidFill>
                <a:latin typeface="Open Sans" panose="020B0606030504020204"/>
              </a:rPr>
              <a:t> </a:t>
            </a:r>
            <a:r>
              <a:rPr lang="lv-LV" sz="2000" i="1" dirty="0" err="1">
                <a:solidFill>
                  <a:schemeClr val="bg1">
                    <a:lumMod val="95000"/>
                  </a:schemeClr>
                </a:solidFill>
                <a:latin typeface="Open Sans" panose="020B0606030504020204"/>
              </a:rPr>
              <a:t>lines</a:t>
            </a:r>
            <a:r>
              <a:rPr lang="lv-LV" sz="2000" dirty="0">
                <a:solidFill>
                  <a:schemeClr val="bg1">
                    <a:lumMod val="95000"/>
                  </a:schemeClr>
                </a:solidFill>
                <a:latin typeface="Open Sans" panose="020B0606030504020204"/>
              </a:rPr>
              <a:t>. </a:t>
            </a:r>
            <a:r>
              <a:rPr lang="lv-LV" sz="2000" i="1" dirty="0">
                <a:solidFill>
                  <a:schemeClr val="bg1">
                    <a:lumMod val="95000"/>
                  </a:schemeClr>
                </a:solidFill>
                <a:latin typeface="Open Sans" panose="020B0606030504020204"/>
              </a:rPr>
              <a:t>Downdraft </a:t>
            </a:r>
            <a:r>
              <a:rPr lang="lv-LV" sz="2000" dirty="0">
                <a:solidFill>
                  <a:schemeClr val="bg1">
                    <a:lumMod val="95000"/>
                  </a:schemeClr>
                </a:solidFill>
                <a:latin typeface="Open Sans" panose="020B0606030504020204"/>
              </a:rPr>
              <a:t>plūsma veido </a:t>
            </a:r>
            <a:r>
              <a:rPr lang="lv-LV" sz="2000" i="1" dirty="0" err="1">
                <a:solidFill>
                  <a:schemeClr val="bg1">
                    <a:lumMod val="95000"/>
                  </a:schemeClr>
                </a:solidFill>
                <a:latin typeface="Open Sans" panose="020B0606030504020204"/>
              </a:rPr>
              <a:t>lifting</a:t>
            </a:r>
            <a:r>
              <a:rPr lang="lv-LV" sz="2000" i="1" dirty="0">
                <a:solidFill>
                  <a:schemeClr val="bg1">
                    <a:lumMod val="95000"/>
                  </a:schemeClr>
                </a:solidFill>
                <a:latin typeface="Open Sans" panose="020B0606030504020204"/>
              </a:rPr>
              <a:t> </a:t>
            </a:r>
            <a:r>
              <a:rPr lang="lv-LV" sz="2000" dirty="0">
                <a:solidFill>
                  <a:schemeClr val="bg1">
                    <a:lumMod val="95000"/>
                  </a:schemeClr>
                </a:solidFill>
                <a:latin typeface="Open Sans" panose="020B0606030504020204"/>
              </a:rPr>
              <a:t>mehānismu, kas veidos jaunus negaisus esošā negaisa perifērijā. Bieži veido stipras vēja brāzmas (</a:t>
            </a:r>
            <a:r>
              <a:rPr lang="lv-LV" sz="2000" i="1" dirty="0" err="1">
                <a:solidFill>
                  <a:schemeClr val="bg1">
                    <a:lumMod val="95000"/>
                  </a:schemeClr>
                </a:solidFill>
                <a:latin typeface="Open Sans" panose="020B0606030504020204"/>
              </a:rPr>
              <a:t>squall</a:t>
            </a:r>
            <a:r>
              <a:rPr lang="lv-LV" sz="2000" i="1" dirty="0">
                <a:solidFill>
                  <a:schemeClr val="bg1">
                    <a:lumMod val="95000"/>
                  </a:schemeClr>
                </a:solidFill>
                <a:latin typeface="Open Sans" panose="020B0606030504020204"/>
              </a:rPr>
              <a:t> </a:t>
            </a:r>
            <a:r>
              <a:rPr lang="lv-LV" sz="2000" i="1" dirty="0" err="1">
                <a:solidFill>
                  <a:schemeClr val="bg1">
                    <a:lumMod val="95000"/>
                  </a:schemeClr>
                </a:solidFill>
                <a:latin typeface="Open Sans" panose="020B0606030504020204"/>
              </a:rPr>
              <a:t>lines</a:t>
            </a:r>
            <a:r>
              <a:rPr lang="lv-LV" sz="2000" dirty="0">
                <a:solidFill>
                  <a:schemeClr val="bg1">
                    <a:lumMod val="95000"/>
                  </a:schemeClr>
                </a:solidFill>
                <a:latin typeface="Open Sans" panose="020B0606030504020204"/>
              </a:rPr>
              <a:t>) nelielu-vidēju krusu, stipru lietu, dažreiz vājus </a:t>
            </a:r>
            <a:r>
              <a:rPr lang="lv-LV" sz="2000" dirty="0" err="1">
                <a:solidFill>
                  <a:schemeClr val="bg1">
                    <a:lumMod val="95000"/>
                  </a:schemeClr>
                </a:solidFill>
                <a:latin typeface="Open Sans" panose="020B0606030504020204"/>
              </a:rPr>
              <a:t>tornado</a:t>
            </a:r>
            <a:r>
              <a:rPr lang="lv-LV" sz="2000" dirty="0">
                <a:solidFill>
                  <a:schemeClr val="bg1">
                    <a:lumMod val="95000"/>
                  </a:schemeClr>
                </a:solidFill>
                <a:latin typeface="Open Sans" panose="020B0606030504020204"/>
              </a:rPr>
              <a:t>. </a:t>
            </a:r>
          </a:p>
        </p:txBody>
      </p:sp>
      <p:sp>
        <p:nvSpPr>
          <p:cNvPr id="13" name="TextBox 12">
            <a:extLst>
              <a:ext uri="{FF2B5EF4-FFF2-40B4-BE49-F238E27FC236}">
                <a16:creationId xmlns:a16="http://schemas.microsoft.com/office/drawing/2014/main" id="{E80B2C6D-2734-AD4A-721C-F403BFD0D6A6}"/>
              </a:ext>
            </a:extLst>
          </p:cNvPr>
          <p:cNvSpPr txBox="1"/>
          <p:nvPr/>
        </p:nvSpPr>
        <p:spPr>
          <a:xfrm>
            <a:off x="4390724" y="3540760"/>
            <a:ext cx="7568924" cy="1938992"/>
          </a:xfrm>
          <a:prstGeom prst="rect">
            <a:avLst/>
          </a:prstGeom>
          <a:noFill/>
        </p:spPr>
        <p:txBody>
          <a:bodyPr wrap="square" rtlCol="0">
            <a:spAutoFit/>
          </a:bodyPr>
          <a:lstStyle/>
          <a:p>
            <a:r>
              <a:rPr lang="lv-LV" sz="2000" dirty="0">
                <a:solidFill>
                  <a:schemeClr val="accent2"/>
                </a:solidFill>
                <a:latin typeface="Open Sans" panose="020B0606030504020204"/>
              </a:rPr>
              <a:t>Vāja ātruma, stipra virziena novirze</a:t>
            </a:r>
          </a:p>
          <a:p>
            <a:r>
              <a:rPr lang="lv-LV" sz="2000" dirty="0">
                <a:solidFill>
                  <a:schemeClr val="bg1">
                    <a:lumMod val="95000"/>
                  </a:schemeClr>
                </a:solidFill>
                <a:latin typeface="Open Sans" panose="020B0606030504020204"/>
              </a:rPr>
              <a:t>Ja ātruma novirze ir neliela, virziena novirzei ir salīdzinoši neliela nozīme. Negaisi būs līdzīgi gadījumam ar nelielu virziena un nelielu ātruma novirzi. Virziena novirze līdz ar augstumu visticamākais būs haotiska.  </a:t>
            </a:r>
          </a:p>
          <a:p>
            <a:endParaRPr lang="lv-LV" sz="2000" dirty="0">
              <a:solidFill>
                <a:schemeClr val="bg1">
                  <a:lumMod val="85000"/>
                </a:schemeClr>
              </a:solidFill>
              <a:latin typeface="Open Sans" panose="020B0606030504020204"/>
            </a:endParaRPr>
          </a:p>
        </p:txBody>
      </p:sp>
      <p:sp>
        <p:nvSpPr>
          <p:cNvPr id="14" name="TextBox 13">
            <a:extLst>
              <a:ext uri="{FF2B5EF4-FFF2-40B4-BE49-F238E27FC236}">
                <a16:creationId xmlns:a16="http://schemas.microsoft.com/office/drawing/2014/main" id="{31C7A076-545B-809D-F24A-D202FDEE900A}"/>
              </a:ext>
            </a:extLst>
          </p:cNvPr>
          <p:cNvSpPr txBox="1"/>
          <p:nvPr/>
        </p:nvSpPr>
        <p:spPr>
          <a:xfrm>
            <a:off x="335897" y="5367992"/>
            <a:ext cx="11520200" cy="1323439"/>
          </a:xfrm>
          <a:prstGeom prst="rect">
            <a:avLst/>
          </a:prstGeom>
          <a:noFill/>
        </p:spPr>
        <p:txBody>
          <a:bodyPr wrap="square" rtlCol="0">
            <a:spAutoFit/>
          </a:bodyPr>
          <a:lstStyle/>
          <a:p>
            <a:r>
              <a:rPr lang="lv-LV" sz="2000" dirty="0">
                <a:solidFill>
                  <a:schemeClr val="accent2"/>
                </a:solidFill>
                <a:latin typeface="Open Sans" panose="020B0606030504020204"/>
              </a:rPr>
              <a:t>Stipra ātruma, stipra virziena novirze</a:t>
            </a:r>
          </a:p>
          <a:p>
            <a:r>
              <a:rPr lang="lv-LV" sz="2000" dirty="0">
                <a:solidFill>
                  <a:schemeClr val="bg1">
                    <a:lumMod val="95000"/>
                  </a:schemeClr>
                </a:solidFill>
                <a:latin typeface="Open Sans" panose="020B0606030504020204"/>
              </a:rPr>
              <a:t>Var veidoties </a:t>
            </a:r>
            <a:r>
              <a:rPr lang="lv-LV" sz="2000" i="1" dirty="0" err="1">
                <a:solidFill>
                  <a:schemeClr val="bg1">
                    <a:lumMod val="95000"/>
                  </a:schemeClr>
                </a:solidFill>
                <a:latin typeface="Open Sans" panose="020B0606030504020204"/>
              </a:rPr>
              <a:t>super-cell</a:t>
            </a:r>
            <a:r>
              <a:rPr lang="lv-LV" sz="2000" i="1" dirty="0">
                <a:solidFill>
                  <a:schemeClr val="bg1">
                    <a:lumMod val="95000"/>
                  </a:schemeClr>
                </a:solidFill>
                <a:latin typeface="Open Sans" panose="020B0606030504020204"/>
              </a:rPr>
              <a:t> </a:t>
            </a:r>
            <a:r>
              <a:rPr lang="lv-LV" sz="2000" dirty="0">
                <a:solidFill>
                  <a:schemeClr val="bg1">
                    <a:lumMod val="95000"/>
                  </a:schemeClr>
                </a:solidFill>
                <a:latin typeface="Open Sans" panose="020B0606030504020204"/>
              </a:rPr>
              <a:t>tipa negaisi. Ātruma novirze ļauj negaisam pārvietoties un nošķir </a:t>
            </a:r>
            <a:r>
              <a:rPr lang="lv-LV" sz="2000" i="1" dirty="0" err="1">
                <a:solidFill>
                  <a:schemeClr val="bg1">
                    <a:lumMod val="95000"/>
                  </a:schemeClr>
                </a:solidFill>
                <a:latin typeface="Open Sans" panose="020B0606030504020204"/>
              </a:rPr>
              <a:t>updraft</a:t>
            </a:r>
            <a:r>
              <a:rPr lang="lv-LV" sz="2000" i="1" dirty="0">
                <a:solidFill>
                  <a:schemeClr val="bg1">
                    <a:lumMod val="95000"/>
                  </a:schemeClr>
                </a:solidFill>
                <a:latin typeface="Open Sans" panose="020B0606030504020204"/>
              </a:rPr>
              <a:t>/downdraft</a:t>
            </a:r>
            <a:r>
              <a:rPr lang="lv-LV" sz="2000" dirty="0">
                <a:solidFill>
                  <a:schemeClr val="bg1">
                    <a:lumMod val="95000"/>
                  </a:schemeClr>
                </a:solidFill>
                <a:latin typeface="Open Sans" panose="020B0606030504020204"/>
              </a:rPr>
              <a:t> plūsmas, bet virziena novirze rada rotējošu </a:t>
            </a:r>
            <a:r>
              <a:rPr lang="lv-LV" sz="2000" i="1" dirty="0" err="1">
                <a:solidFill>
                  <a:schemeClr val="bg1">
                    <a:lumMod val="95000"/>
                  </a:schemeClr>
                </a:solidFill>
                <a:latin typeface="Open Sans" panose="020B0606030504020204"/>
              </a:rPr>
              <a:t>updraft</a:t>
            </a:r>
            <a:r>
              <a:rPr lang="lv-LV" sz="2000" i="1" dirty="0">
                <a:solidFill>
                  <a:schemeClr val="bg1">
                    <a:lumMod val="95000"/>
                  </a:schemeClr>
                </a:solidFill>
                <a:latin typeface="Open Sans" panose="020B0606030504020204"/>
              </a:rPr>
              <a:t> </a:t>
            </a:r>
            <a:r>
              <a:rPr lang="lv-LV" sz="2000" dirty="0">
                <a:solidFill>
                  <a:schemeClr val="bg1">
                    <a:lumMod val="95000"/>
                  </a:schemeClr>
                </a:solidFill>
                <a:latin typeface="Open Sans" panose="020B0606030504020204"/>
              </a:rPr>
              <a:t>plūsmu. Ļoti stipras visu pavadošo laika parādību izpausmes, tajā skaitā </a:t>
            </a:r>
            <a:r>
              <a:rPr lang="lv-LV" sz="2000" dirty="0" err="1">
                <a:solidFill>
                  <a:schemeClr val="bg1">
                    <a:lumMod val="95000"/>
                  </a:schemeClr>
                </a:solidFill>
                <a:latin typeface="Open Sans" panose="020B0606030504020204"/>
              </a:rPr>
              <a:t>tornado</a:t>
            </a:r>
            <a:r>
              <a:rPr lang="lv-LV" sz="2000" dirty="0">
                <a:solidFill>
                  <a:schemeClr val="bg1">
                    <a:lumMod val="95000"/>
                  </a:schemeClr>
                </a:solidFill>
                <a:latin typeface="Open Sans" panose="020B0606030504020204"/>
              </a:rPr>
              <a:t>.</a:t>
            </a:r>
            <a:endParaRPr lang="lv-LV" sz="2000" i="1" dirty="0">
              <a:solidFill>
                <a:schemeClr val="bg1">
                  <a:lumMod val="95000"/>
                </a:schemeClr>
              </a:solidFill>
              <a:latin typeface="Open Sans" panose="020B0606030504020204"/>
            </a:endParaRPr>
          </a:p>
        </p:txBody>
      </p:sp>
    </p:spTree>
    <p:extLst>
      <p:ext uri="{BB962C8B-B14F-4D97-AF65-F5344CB8AC3E}">
        <p14:creationId xmlns:p14="http://schemas.microsoft.com/office/powerpoint/2010/main" val="2507662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0" y="1188720"/>
            <a:ext cx="7101840" cy="566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200000"/>
              </a:lnSpc>
            </a:pPr>
            <a:r>
              <a:rPr lang="lv-LV" altLang="lv-LV" sz="4400" b="1" dirty="0">
                <a:solidFill>
                  <a:srgbClr val="0D4A87"/>
                </a:solidFill>
                <a:latin typeface="+mj-lt"/>
              </a:rPr>
              <a:t>AEROLOĢISKĀ DIAGRAMMA,</a:t>
            </a:r>
          </a:p>
          <a:p>
            <a:pPr algn="ctr" eaLnBrk="1" hangingPunct="1">
              <a:lnSpc>
                <a:spcPct val="200000"/>
              </a:lnSpc>
            </a:pPr>
            <a:r>
              <a:rPr lang="lv-LV" altLang="lv-LV" sz="4400" b="1" dirty="0">
                <a:solidFill>
                  <a:srgbClr val="0D4A87"/>
                </a:solidFill>
                <a:latin typeface="+mj-lt"/>
              </a:rPr>
              <a:t>INDEKSI, HODOGRĀFS</a:t>
            </a:r>
          </a:p>
          <a:p>
            <a:pPr eaLnBrk="1" hangingPunct="1">
              <a:lnSpc>
                <a:spcPct val="150000"/>
              </a:lnSpc>
            </a:pPr>
            <a:endParaRPr lang="lv-LV" altLang="lv-LV" sz="3600" b="1" dirty="0">
              <a:solidFill>
                <a:srgbClr val="0D4A87"/>
              </a:solidFill>
            </a:endParaRPr>
          </a:p>
        </p:txBody>
      </p:sp>
      <p:pic>
        <p:nvPicPr>
          <p:cNvPr id="4" name="Picture 3">
            <a:extLst>
              <a:ext uri="{FF2B5EF4-FFF2-40B4-BE49-F238E27FC236}">
                <a16:creationId xmlns:a16="http://schemas.microsoft.com/office/drawing/2014/main" id="{BB844E8C-1BC6-1873-E1D9-6DC0E4A3B5BE}"/>
              </a:ext>
            </a:extLst>
          </p:cNvPr>
          <p:cNvPicPr>
            <a:picLocks noChangeAspect="1"/>
          </p:cNvPicPr>
          <p:nvPr/>
        </p:nvPicPr>
        <p:blipFill>
          <a:blip r:embed="rId3"/>
          <a:stretch>
            <a:fillRect/>
          </a:stretch>
        </p:blipFill>
        <p:spPr>
          <a:xfrm>
            <a:off x="6951576" y="1310639"/>
            <a:ext cx="4826012" cy="5425440"/>
          </a:xfrm>
          <a:prstGeom prst="rect">
            <a:avLst/>
          </a:prstGeom>
        </p:spPr>
      </p:pic>
    </p:spTree>
    <p:extLst>
      <p:ext uri="{BB962C8B-B14F-4D97-AF65-F5344CB8AC3E}">
        <p14:creationId xmlns:p14="http://schemas.microsoft.com/office/powerpoint/2010/main" val="1391563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20638"/>
            <a:ext cx="10972800" cy="1143000"/>
          </a:xfrm>
        </p:spPr>
        <p:txBody>
          <a:bodyPr/>
          <a:lstStyle/>
          <a:p>
            <a:endParaRPr lang="lv-LV" dirty="0">
              <a:solidFill>
                <a:schemeClr val="bg1"/>
              </a:solidFill>
            </a:endParaRP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p:txBody>
          <a:bodyPr/>
          <a:lstStyle/>
          <a:p>
            <a:pPr>
              <a:spcBef>
                <a:spcPts val="0"/>
              </a:spcBef>
              <a:spcAft>
                <a:spcPts val="600"/>
              </a:spcAft>
            </a:pPr>
            <a:endParaRPr lang="lv-LV" dirty="0">
              <a:solidFill>
                <a:schemeClr val="accent1"/>
              </a:solidFill>
            </a:endParaRPr>
          </a:p>
        </p:txBody>
      </p:sp>
    </p:spTree>
    <p:extLst>
      <p:ext uri="{BB962C8B-B14F-4D97-AF65-F5344CB8AC3E}">
        <p14:creationId xmlns:p14="http://schemas.microsoft.com/office/powerpoint/2010/main" val="817325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20638"/>
            <a:ext cx="10972800" cy="1143000"/>
          </a:xfrm>
        </p:spPr>
        <p:txBody>
          <a:bodyPr/>
          <a:lstStyle/>
          <a:p>
            <a:endParaRPr lang="lv-LV" dirty="0">
              <a:solidFill>
                <a:schemeClr val="bg1"/>
              </a:solidFill>
            </a:endParaRP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p:txBody>
          <a:bodyPr/>
          <a:lstStyle/>
          <a:p>
            <a:pPr>
              <a:spcBef>
                <a:spcPts val="0"/>
              </a:spcBef>
              <a:spcAft>
                <a:spcPts val="600"/>
              </a:spcAft>
            </a:pPr>
            <a:endParaRPr lang="lv-LV" dirty="0">
              <a:solidFill>
                <a:schemeClr val="accent1"/>
              </a:solidFill>
            </a:endParaRPr>
          </a:p>
        </p:txBody>
      </p:sp>
    </p:spTree>
    <p:extLst>
      <p:ext uri="{BB962C8B-B14F-4D97-AF65-F5344CB8AC3E}">
        <p14:creationId xmlns:p14="http://schemas.microsoft.com/office/powerpoint/2010/main" val="59016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20638"/>
            <a:ext cx="10972800" cy="1143000"/>
          </a:xfrm>
        </p:spPr>
        <p:txBody>
          <a:bodyPr/>
          <a:lstStyle/>
          <a:p>
            <a:endParaRPr lang="lv-LV" dirty="0">
              <a:solidFill>
                <a:schemeClr val="bg1"/>
              </a:solidFill>
            </a:endParaRP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p:txBody>
          <a:bodyPr/>
          <a:lstStyle/>
          <a:p>
            <a:pPr>
              <a:spcBef>
                <a:spcPts val="0"/>
              </a:spcBef>
              <a:spcAft>
                <a:spcPts val="600"/>
              </a:spcAft>
            </a:pPr>
            <a:endParaRPr lang="lv-LV" dirty="0">
              <a:solidFill>
                <a:schemeClr val="accent1"/>
              </a:solidFill>
            </a:endParaRPr>
          </a:p>
        </p:txBody>
      </p:sp>
    </p:spTree>
    <p:extLst>
      <p:ext uri="{BB962C8B-B14F-4D97-AF65-F5344CB8AC3E}">
        <p14:creationId xmlns:p14="http://schemas.microsoft.com/office/powerpoint/2010/main" val="173454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0"/>
            <a:ext cx="10972800" cy="1143000"/>
          </a:xfrm>
        </p:spPr>
        <p:txBody>
          <a:bodyPr/>
          <a:lstStyle/>
          <a:p>
            <a:r>
              <a:rPr lang="lv-LV" dirty="0">
                <a:solidFill>
                  <a:schemeClr val="bg1"/>
                </a:solidFill>
              </a:rPr>
              <a:t>AEROLOĢISKĀ DIAGRAMMA UN INDEKSI</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p:txBody>
          <a:bodyPr/>
          <a:lstStyle/>
          <a:p>
            <a:pPr>
              <a:spcBef>
                <a:spcPts val="0"/>
              </a:spcBef>
              <a:spcAft>
                <a:spcPts val="600"/>
              </a:spcAft>
            </a:pPr>
            <a:endParaRPr lang="lv-LV" dirty="0">
              <a:solidFill>
                <a:schemeClr val="accent1"/>
              </a:solidFill>
            </a:endParaRPr>
          </a:p>
        </p:txBody>
      </p:sp>
    </p:spTree>
    <p:extLst>
      <p:ext uri="{BB962C8B-B14F-4D97-AF65-F5344CB8AC3E}">
        <p14:creationId xmlns:p14="http://schemas.microsoft.com/office/powerpoint/2010/main" val="3182676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0"/>
            <a:ext cx="10972800" cy="1143000"/>
          </a:xfrm>
        </p:spPr>
        <p:txBody>
          <a:bodyPr/>
          <a:lstStyle/>
          <a:p>
            <a:r>
              <a:rPr lang="lv-LV" dirty="0">
                <a:solidFill>
                  <a:schemeClr val="bg1"/>
                </a:solidFill>
              </a:rPr>
              <a:t>HODOGRĀFS</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p:txBody>
          <a:bodyPr/>
          <a:lstStyle/>
          <a:p>
            <a:pPr>
              <a:spcBef>
                <a:spcPts val="0"/>
              </a:spcBef>
              <a:spcAft>
                <a:spcPts val="600"/>
              </a:spcAft>
            </a:pPr>
            <a:endParaRPr lang="lv-LV" dirty="0">
              <a:solidFill>
                <a:schemeClr val="accent1"/>
              </a:solidFill>
            </a:endParaRPr>
          </a:p>
        </p:txBody>
      </p:sp>
    </p:spTree>
    <p:extLst>
      <p:ext uri="{BB962C8B-B14F-4D97-AF65-F5344CB8AC3E}">
        <p14:creationId xmlns:p14="http://schemas.microsoft.com/office/powerpoint/2010/main" val="647252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318"/>
            <a:ext cx="10972800" cy="1143000"/>
          </a:xfrm>
        </p:spPr>
        <p:txBody>
          <a:bodyPr/>
          <a:lstStyle/>
          <a:p>
            <a:r>
              <a:rPr lang="lv-LV" dirty="0">
                <a:solidFill>
                  <a:schemeClr val="bg1"/>
                </a:solidFill>
              </a:rPr>
              <a:t>PRAKTISKAIS UZDEVUMS</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p:txBody>
          <a:bodyPr/>
          <a:lstStyle/>
          <a:p>
            <a:pPr>
              <a:spcBef>
                <a:spcPts val="0"/>
              </a:spcBef>
              <a:spcAft>
                <a:spcPts val="600"/>
              </a:spcAft>
            </a:pPr>
            <a:endParaRPr lang="lv-LV" dirty="0">
              <a:solidFill>
                <a:schemeClr val="accent1"/>
              </a:solidFill>
            </a:endParaRPr>
          </a:p>
        </p:txBody>
      </p:sp>
    </p:spTree>
    <p:extLst>
      <p:ext uri="{BB962C8B-B14F-4D97-AF65-F5344CB8AC3E}">
        <p14:creationId xmlns:p14="http://schemas.microsoft.com/office/powerpoint/2010/main" val="3258199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7936"/>
            <a:ext cx="10972800" cy="1143000"/>
          </a:xfrm>
        </p:spPr>
        <p:txBody>
          <a:bodyPr/>
          <a:lstStyle/>
          <a:p>
            <a:r>
              <a:rPr lang="lv-LV" dirty="0">
                <a:solidFill>
                  <a:schemeClr val="bg1"/>
                </a:solidFill>
              </a:rPr>
              <a:t>NEGAISU POTENCIĀLA NOVĒRTĒJUMS</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p:txBody>
          <a:bodyPr/>
          <a:lstStyle/>
          <a:p>
            <a:pPr>
              <a:spcBef>
                <a:spcPts val="0"/>
              </a:spcBef>
              <a:spcAft>
                <a:spcPts val="600"/>
              </a:spcAft>
            </a:pPr>
            <a:r>
              <a:rPr lang="lv-LV" dirty="0" err="1">
                <a:solidFill>
                  <a:schemeClr val="accent1"/>
                </a:solidFill>
              </a:rPr>
              <a:t>European</a:t>
            </a:r>
            <a:r>
              <a:rPr lang="lv-LV" dirty="0">
                <a:solidFill>
                  <a:schemeClr val="accent1"/>
                </a:solidFill>
              </a:rPr>
              <a:t> </a:t>
            </a:r>
            <a:r>
              <a:rPr lang="lv-LV" dirty="0" err="1">
                <a:solidFill>
                  <a:schemeClr val="accent1"/>
                </a:solidFill>
              </a:rPr>
              <a:t>Storm</a:t>
            </a:r>
            <a:r>
              <a:rPr lang="lv-LV" dirty="0">
                <a:solidFill>
                  <a:schemeClr val="accent1"/>
                </a:solidFill>
              </a:rPr>
              <a:t> </a:t>
            </a:r>
            <a:r>
              <a:rPr lang="lv-LV" dirty="0" err="1">
                <a:solidFill>
                  <a:schemeClr val="accent1"/>
                </a:solidFill>
              </a:rPr>
              <a:t>Forecast</a:t>
            </a:r>
            <a:r>
              <a:rPr lang="lv-LV" dirty="0">
                <a:solidFill>
                  <a:schemeClr val="accent1"/>
                </a:solidFill>
              </a:rPr>
              <a:t> </a:t>
            </a:r>
            <a:r>
              <a:rPr lang="lv-LV" dirty="0" err="1">
                <a:solidFill>
                  <a:schemeClr val="accent1"/>
                </a:solidFill>
              </a:rPr>
              <a:t>Experiment</a:t>
            </a:r>
            <a:endParaRPr lang="lv-LV" dirty="0">
              <a:solidFill>
                <a:schemeClr val="accent1"/>
              </a:solidFill>
            </a:endParaRPr>
          </a:p>
          <a:p>
            <a:pPr lvl="1">
              <a:spcBef>
                <a:spcPts val="0"/>
              </a:spcBef>
              <a:spcAft>
                <a:spcPts val="600"/>
              </a:spcAft>
            </a:pPr>
            <a:r>
              <a:rPr lang="lv-LV" dirty="0">
                <a:solidFill>
                  <a:schemeClr val="accent1"/>
                </a:solidFill>
                <a:hlinkClick r:id="rId2"/>
              </a:rPr>
              <a:t>https://www.estofex.org/</a:t>
            </a:r>
            <a:endParaRPr lang="lv-LV" dirty="0">
              <a:solidFill>
                <a:schemeClr val="accent1"/>
              </a:solidFill>
            </a:endParaRPr>
          </a:p>
          <a:p>
            <a:pPr>
              <a:spcBef>
                <a:spcPts val="0"/>
              </a:spcBef>
              <a:spcAft>
                <a:spcPts val="600"/>
              </a:spcAft>
            </a:pPr>
            <a:endParaRPr lang="lv-LV" dirty="0">
              <a:solidFill>
                <a:schemeClr val="accent1"/>
              </a:solidFill>
            </a:endParaRPr>
          </a:p>
        </p:txBody>
      </p:sp>
    </p:spTree>
    <p:extLst>
      <p:ext uri="{BB962C8B-B14F-4D97-AF65-F5344CB8AC3E}">
        <p14:creationId xmlns:p14="http://schemas.microsoft.com/office/powerpoint/2010/main" val="50868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9B0BEFF-03D5-6396-0D04-708B4C00AE2E}"/>
              </a:ext>
            </a:extLst>
          </p:cNvPr>
          <p:cNvSpPr>
            <a:spLocks noGrp="1"/>
          </p:cNvSpPr>
          <p:nvPr>
            <p:ph type="title"/>
          </p:nvPr>
        </p:nvSpPr>
        <p:spPr>
          <a:xfrm>
            <a:off x="609600" y="0"/>
            <a:ext cx="10972800" cy="1143000"/>
          </a:xfrm>
        </p:spPr>
        <p:txBody>
          <a:bodyPr/>
          <a:lstStyle/>
          <a:p>
            <a:r>
              <a:rPr lang="lv-LV" dirty="0">
                <a:solidFill>
                  <a:schemeClr val="bg1"/>
                </a:solidFill>
              </a:rPr>
              <a:t>Kas ir negaiss?</a:t>
            </a:r>
          </a:p>
        </p:txBody>
      </p:sp>
      <p:pic>
        <p:nvPicPr>
          <p:cNvPr id="4" name="Picture 2" descr="convective cloud types">
            <a:extLst>
              <a:ext uri="{FF2B5EF4-FFF2-40B4-BE49-F238E27FC236}">
                <a16:creationId xmlns:a16="http://schemas.microsoft.com/office/drawing/2014/main" id="{D98724E8-289C-3840-7C77-9C90159701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
          <a:stretch/>
        </p:blipFill>
        <p:spPr bwMode="auto">
          <a:xfrm>
            <a:off x="1056000" y="1189051"/>
            <a:ext cx="10080000" cy="566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287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318"/>
            <a:ext cx="10972800" cy="1143000"/>
          </a:xfrm>
        </p:spPr>
        <p:txBody>
          <a:bodyPr/>
          <a:lstStyle/>
          <a:p>
            <a:r>
              <a:rPr lang="lv-LV" dirty="0">
                <a:solidFill>
                  <a:schemeClr val="bg1"/>
                </a:solidFill>
              </a:rPr>
              <a:t>KUR ATRAST RADIOZONDES</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p:txBody>
          <a:bodyPr/>
          <a:lstStyle/>
          <a:p>
            <a:pPr>
              <a:spcBef>
                <a:spcPts val="0"/>
              </a:spcBef>
              <a:spcAft>
                <a:spcPts val="600"/>
              </a:spcAft>
            </a:pPr>
            <a:r>
              <a:rPr lang="lv-LV" sz="2800" dirty="0">
                <a:solidFill>
                  <a:schemeClr val="accent1"/>
                </a:solidFill>
              </a:rPr>
              <a:t>Faktiskā no NS Skrīveri (pāra datumos)</a:t>
            </a:r>
          </a:p>
          <a:p>
            <a:pPr lvl="1">
              <a:spcBef>
                <a:spcPts val="0"/>
              </a:spcBef>
              <a:spcAft>
                <a:spcPts val="600"/>
              </a:spcAft>
            </a:pPr>
            <a:r>
              <a:rPr lang="lv-LV" dirty="0">
                <a:solidFill>
                  <a:schemeClr val="accent1"/>
                </a:solidFill>
                <a:hlinkClick r:id="rId2"/>
              </a:rPr>
              <a:t>https://www4.meteo.lv/frontala-analize/</a:t>
            </a:r>
            <a:r>
              <a:rPr lang="lv-LV" dirty="0">
                <a:solidFill>
                  <a:schemeClr val="accent1"/>
                </a:solidFill>
              </a:rPr>
              <a:t> </a:t>
            </a:r>
          </a:p>
          <a:p>
            <a:pPr>
              <a:spcBef>
                <a:spcPts val="0"/>
              </a:spcBef>
              <a:spcAft>
                <a:spcPts val="600"/>
              </a:spcAft>
            </a:pPr>
            <a:r>
              <a:rPr lang="lv-LV" sz="2800" dirty="0">
                <a:solidFill>
                  <a:schemeClr val="accent1"/>
                </a:solidFill>
              </a:rPr>
              <a:t>Prognožu:</a:t>
            </a:r>
          </a:p>
          <a:p>
            <a:pPr lvl="1">
              <a:spcBef>
                <a:spcPts val="0"/>
              </a:spcBef>
              <a:spcAft>
                <a:spcPts val="600"/>
              </a:spcAft>
            </a:pPr>
            <a:r>
              <a:rPr lang="lv-LV" dirty="0">
                <a:solidFill>
                  <a:schemeClr val="accent1"/>
                </a:solidFill>
                <a:hlinkClick r:id="rId3"/>
              </a:rPr>
              <a:t>https://charts.ecmwf.int/</a:t>
            </a:r>
            <a:endParaRPr lang="lv-LV" dirty="0">
              <a:solidFill>
                <a:schemeClr val="accent1"/>
              </a:solidFill>
            </a:endParaRPr>
          </a:p>
          <a:p>
            <a:pPr lvl="1">
              <a:spcBef>
                <a:spcPts val="0"/>
              </a:spcBef>
              <a:spcAft>
                <a:spcPts val="600"/>
              </a:spcAft>
            </a:pPr>
            <a:r>
              <a:rPr lang="lv-LV" dirty="0">
                <a:solidFill>
                  <a:schemeClr val="accent1"/>
                </a:solidFill>
                <a:hlinkClick r:id="rId4"/>
              </a:rPr>
              <a:t>https://www.ready.noaa.gov/READYcmet.php</a:t>
            </a:r>
            <a:endParaRPr lang="lv-LV" dirty="0">
              <a:solidFill>
                <a:schemeClr val="accent1"/>
              </a:solidFill>
            </a:endParaRPr>
          </a:p>
          <a:p>
            <a:pPr lvl="1">
              <a:spcBef>
                <a:spcPts val="0"/>
              </a:spcBef>
              <a:spcAft>
                <a:spcPts val="600"/>
              </a:spcAft>
            </a:pPr>
            <a:endParaRPr lang="lv-LV" dirty="0">
              <a:solidFill>
                <a:schemeClr val="accent1"/>
              </a:solidFill>
            </a:endParaRPr>
          </a:p>
          <a:p>
            <a:pPr lvl="1">
              <a:spcBef>
                <a:spcPts val="0"/>
              </a:spcBef>
              <a:spcAft>
                <a:spcPts val="600"/>
              </a:spcAft>
            </a:pPr>
            <a:endParaRPr lang="lv-LV" dirty="0">
              <a:solidFill>
                <a:schemeClr val="accent1"/>
              </a:solidFill>
            </a:endParaRPr>
          </a:p>
        </p:txBody>
      </p:sp>
      <p:pic>
        <p:nvPicPr>
          <p:cNvPr id="5" name="Attēls 4">
            <a:extLst>
              <a:ext uri="{FF2B5EF4-FFF2-40B4-BE49-F238E27FC236}">
                <a16:creationId xmlns:a16="http://schemas.microsoft.com/office/drawing/2014/main" id="{873D634F-5688-DDD4-7BCD-84A508376DD8}"/>
              </a:ext>
            </a:extLst>
          </p:cNvPr>
          <p:cNvPicPr>
            <a:picLocks noChangeAspect="1"/>
          </p:cNvPicPr>
          <p:nvPr/>
        </p:nvPicPr>
        <p:blipFill>
          <a:blip r:embed="rId5"/>
          <a:stretch>
            <a:fillRect/>
          </a:stretch>
        </p:blipFill>
        <p:spPr>
          <a:xfrm>
            <a:off x="8386352" y="1316739"/>
            <a:ext cx="2301635" cy="2752026"/>
          </a:xfrm>
          <a:prstGeom prst="rect">
            <a:avLst/>
          </a:prstGeom>
        </p:spPr>
      </p:pic>
      <p:pic>
        <p:nvPicPr>
          <p:cNvPr id="7" name="Attēls 6">
            <a:extLst>
              <a:ext uri="{FF2B5EF4-FFF2-40B4-BE49-F238E27FC236}">
                <a16:creationId xmlns:a16="http://schemas.microsoft.com/office/drawing/2014/main" id="{270098ED-2EB0-5D93-6BE7-723FF46CFB80}"/>
              </a:ext>
            </a:extLst>
          </p:cNvPr>
          <p:cNvPicPr>
            <a:picLocks noChangeAspect="1"/>
          </p:cNvPicPr>
          <p:nvPr/>
        </p:nvPicPr>
        <p:blipFill>
          <a:blip r:embed="rId6"/>
          <a:stretch>
            <a:fillRect/>
          </a:stretch>
        </p:blipFill>
        <p:spPr>
          <a:xfrm>
            <a:off x="9692394" y="3366096"/>
            <a:ext cx="2147066" cy="3279228"/>
          </a:xfrm>
          <a:prstGeom prst="rect">
            <a:avLst/>
          </a:prstGeom>
        </p:spPr>
      </p:pic>
      <p:pic>
        <p:nvPicPr>
          <p:cNvPr id="9" name="Attēls 8">
            <a:extLst>
              <a:ext uri="{FF2B5EF4-FFF2-40B4-BE49-F238E27FC236}">
                <a16:creationId xmlns:a16="http://schemas.microsoft.com/office/drawing/2014/main" id="{37EEEEC6-5BB3-1EF5-00F8-99B38925B981}"/>
              </a:ext>
            </a:extLst>
          </p:cNvPr>
          <p:cNvPicPr>
            <a:picLocks noChangeAspect="1"/>
          </p:cNvPicPr>
          <p:nvPr/>
        </p:nvPicPr>
        <p:blipFill>
          <a:blip r:embed="rId7"/>
          <a:stretch>
            <a:fillRect/>
          </a:stretch>
        </p:blipFill>
        <p:spPr>
          <a:xfrm>
            <a:off x="111299" y="4228310"/>
            <a:ext cx="9419493" cy="2417013"/>
          </a:xfrm>
          <a:prstGeom prst="rect">
            <a:avLst/>
          </a:prstGeom>
        </p:spPr>
      </p:pic>
    </p:spTree>
    <p:extLst>
      <p:ext uri="{BB962C8B-B14F-4D97-AF65-F5344CB8AC3E}">
        <p14:creationId xmlns:p14="http://schemas.microsoft.com/office/powerpoint/2010/main" val="2481088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txBox="1">
            <a:spLocks/>
          </p:cNvSpPr>
          <p:nvPr/>
        </p:nvSpPr>
        <p:spPr bwMode="auto">
          <a:xfrm>
            <a:off x="2255838" y="2649538"/>
            <a:ext cx="77724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lv-LV" altLang="lv-LV" sz="4300" b="1" dirty="0">
                <a:solidFill>
                  <a:srgbClr val="0D4A87"/>
                </a:solidFill>
              </a:rPr>
              <a:t>Paldies par uzmanību</a:t>
            </a:r>
          </a:p>
        </p:txBody>
      </p:sp>
      <p:pic>
        <p:nvPicPr>
          <p:cNvPr id="2052" name="logo_pilnkrasu-01.png" descr="/Users/an/Documents/JAMUNA/DARBS/VECIE FAILI/LVVGMC/stila gramata/DARBA FAILI/ELEKTRONISKIE MEDIJI/PPT PREZENTĀCIJA/logo_pilnkrasu-01.png"/>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53188" y="950434"/>
            <a:ext cx="10795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11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3AB6D25-37BF-A0B7-84CE-6FB156957164}"/>
              </a:ext>
            </a:extLst>
          </p:cNvPr>
          <p:cNvSpPr>
            <a:spLocks noGrp="1"/>
          </p:cNvSpPr>
          <p:nvPr>
            <p:ph type="title"/>
          </p:nvPr>
        </p:nvSpPr>
        <p:spPr>
          <a:xfrm>
            <a:off x="609600" y="0"/>
            <a:ext cx="10972800" cy="1143000"/>
          </a:xfrm>
        </p:spPr>
        <p:txBody>
          <a:bodyPr/>
          <a:lstStyle/>
          <a:p>
            <a:r>
              <a:rPr lang="lv-LV" sz="4000" dirty="0">
                <a:solidFill>
                  <a:schemeClr val="bg1"/>
                </a:solidFill>
              </a:rPr>
              <a:t>Kas nepieciešams, lai veidotos pērkona negaiss?</a:t>
            </a:r>
          </a:p>
        </p:txBody>
      </p:sp>
      <p:sp>
        <p:nvSpPr>
          <p:cNvPr id="3" name="Satura vietturis 2">
            <a:extLst>
              <a:ext uri="{FF2B5EF4-FFF2-40B4-BE49-F238E27FC236}">
                <a16:creationId xmlns:a16="http://schemas.microsoft.com/office/drawing/2014/main" id="{584E4078-17CE-37D5-8934-A2CB96D5A669}"/>
              </a:ext>
            </a:extLst>
          </p:cNvPr>
          <p:cNvSpPr>
            <a:spLocks noGrp="1"/>
          </p:cNvSpPr>
          <p:nvPr>
            <p:ph idx="1"/>
          </p:nvPr>
        </p:nvSpPr>
        <p:spPr>
          <a:xfrm>
            <a:off x="6645668" y="1600201"/>
            <a:ext cx="4968263" cy="4525963"/>
          </a:xfrm>
        </p:spPr>
        <p:txBody>
          <a:bodyPr/>
          <a:lstStyle/>
          <a:p>
            <a:pPr>
              <a:spcBef>
                <a:spcPts val="0"/>
              </a:spcBef>
              <a:spcAft>
                <a:spcPts val="600"/>
              </a:spcAft>
            </a:pPr>
            <a:r>
              <a:rPr lang="lv-LV" sz="2800" dirty="0">
                <a:solidFill>
                  <a:schemeClr val="accent1"/>
                </a:solidFill>
              </a:rPr>
              <a:t>Lai veidotos pērkona negaiss, ir nepieciešama </a:t>
            </a:r>
            <a:r>
              <a:rPr lang="lv-LV" sz="2800" b="1" dirty="0">
                <a:solidFill>
                  <a:schemeClr val="accent1"/>
                </a:solidFill>
              </a:rPr>
              <a:t>nestabilitāte</a:t>
            </a:r>
            <a:r>
              <a:rPr lang="lv-LV" sz="2800" dirty="0">
                <a:solidFill>
                  <a:schemeClr val="accent1"/>
                </a:solidFill>
              </a:rPr>
              <a:t>, </a:t>
            </a:r>
            <a:r>
              <a:rPr lang="lv-LV" sz="2800" b="1" dirty="0">
                <a:solidFill>
                  <a:schemeClr val="accent1"/>
                </a:solidFill>
              </a:rPr>
              <a:t>mitrums</a:t>
            </a:r>
            <a:r>
              <a:rPr lang="lv-LV" sz="2800" dirty="0">
                <a:solidFill>
                  <a:schemeClr val="accent1"/>
                </a:solidFill>
              </a:rPr>
              <a:t> un </a:t>
            </a:r>
            <a:r>
              <a:rPr lang="lv-LV" sz="2800" b="1" dirty="0">
                <a:solidFill>
                  <a:schemeClr val="accent1"/>
                </a:solidFill>
              </a:rPr>
              <a:t>augšupejoša gaisa plūsma</a:t>
            </a:r>
            <a:r>
              <a:rPr lang="lv-LV" sz="2800" dirty="0">
                <a:solidFill>
                  <a:schemeClr val="accent1"/>
                </a:solidFill>
              </a:rPr>
              <a:t>. </a:t>
            </a:r>
          </a:p>
          <a:p>
            <a:pPr>
              <a:spcBef>
                <a:spcPts val="0"/>
              </a:spcBef>
              <a:spcAft>
                <a:spcPts val="600"/>
              </a:spcAft>
            </a:pPr>
            <a:r>
              <a:rPr lang="lv-LV" sz="2800" dirty="0">
                <a:solidFill>
                  <a:schemeClr val="accent1"/>
                </a:solidFill>
              </a:rPr>
              <a:t>Šiem nosacījumiem ir jāpastāv visiem vienlaikus un tie ir vienlīdz svarīgi kā īslaicīgiem un vājiem </a:t>
            </a:r>
            <a:r>
              <a:rPr lang="lv-LV" sz="2800" i="1" dirty="0" err="1">
                <a:solidFill>
                  <a:schemeClr val="accent1"/>
                </a:solidFill>
              </a:rPr>
              <a:t>single</a:t>
            </a:r>
            <a:r>
              <a:rPr lang="lv-LV" sz="2800" i="1" dirty="0">
                <a:solidFill>
                  <a:schemeClr val="accent1"/>
                </a:solidFill>
              </a:rPr>
              <a:t> </a:t>
            </a:r>
            <a:r>
              <a:rPr lang="lv-LV" sz="2800" i="1" dirty="0" err="1">
                <a:solidFill>
                  <a:schemeClr val="accent1"/>
                </a:solidFill>
              </a:rPr>
              <a:t>cell</a:t>
            </a:r>
            <a:r>
              <a:rPr lang="lv-LV" sz="2800" i="1" dirty="0">
                <a:solidFill>
                  <a:schemeClr val="accent1"/>
                </a:solidFill>
              </a:rPr>
              <a:t> </a:t>
            </a:r>
            <a:r>
              <a:rPr lang="lv-LV" sz="2800" dirty="0">
                <a:solidFill>
                  <a:schemeClr val="accent1"/>
                </a:solidFill>
              </a:rPr>
              <a:t>pērkona negaisiem, tā postošiem un </a:t>
            </a:r>
            <a:r>
              <a:rPr lang="lv-LV" sz="2800" dirty="0" err="1">
                <a:solidFill>
                  <a:schemeClr val="accent1"/>
                </a:solidFill>
              </a:rPr>
              <a:t>ilgmūžīgiem</a:t>
            </a:r>
            <a:r>
              <a:rPr lang="lv-LV" sz="2800" dirty="0">
                <a:solidFill>
                  <a:schemeClr val="accent1"/>
                </a:solidFill>
              </a:rPr>
              <a:t> </a:t>
            </a:r>
            <a:r>
              <a:rPr lang="lv-LV" sz="2800" i="1" dirty="0" err="1">
                <a:solidFill>
                  <a:schemeClr val="accent1"/>
                </a:solidFill>
              </a:rPr>
              <a:t>supercell</a:t>
            </a:r>
            <a:r>
              <a:rPr lang="lv-LV" sz="2800" i="1" dirty="0">
                <a:solidFill>
                  <a:schemeClr val="accent1"/>
                </a:solidFill>
              </a:rPr>
              <a:t> </a:t>
            </a:r>
            <a:r>
              <a:rPr lang="lv-LV" sz="2800" dirty="0">
                <a:solidFill>
                  <a:schemeClr val="accent1"/>
                </a:solidFill>
              </a:rPr>
              <a:t>negaisiem.</a:t>
            </a:r>
          </a:p>
          <a:p>
            <a:pPr>
              <a:spcBef>
                <a:spcPts val="0"/>
              </a:spcBef>
            </a:pPr>
            <a:endParaRPr lang="lv-LV" sz="2800" dirty="0">
              <a:solidFill>
                <a:schemeClr val="accent1"/>
              </a:solidFill>
            </a:endParaRPr>
          </a:p>
        </p:txBody>
      </p:sp>
      <p:pic>
        <p:nvPicPr>
          <p:cNvPr id="4" name="Picture 3">
            <a:extLst>
              <a:ext uri="{FF2B5EF4-FFF2-40B4-BE49-F238E27FC236}">
                <a16:creationId xmlns:a16="http://schemas.microsoft.com/office/drawing/2014/main" id="{48442877-D9D8-B783-BF71-19CCD07AE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9192"/>
            <a:ext cx="6614137" cy="5628807"/>
          </a:xfrm>
          <a:prstGeom prst="rect">
            <a:avLst/>
          </a:prstGeom>
        </p:spPr>
      </p:pic>
    </p:spTree>
    <p:extLst>
      <p:ext uri="{BB962C8B-B14F-4D97-AF65-F5344CB8AC3E}">
        <p14:creationId xmlns:p14="http://schemas.microsoft.com/office/powerpoint/2010/main" val="201013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C71A595-F911-91E9-A6E1-DBCB14CCA67F}"/>
              </a:ext>
            </a:extLst>
          </p:cNvPr>
          <p:cNvSpPr>
            <a:spLocks noGrp="1"/>
          </p:cNvSpPr>
          <p:nvPr>
            <p:ph type="title"/>
          </p:nvPr>
        </p:nvSpPr>
        <p:spPr>
          <a:xfrm>
            <a:off x="609600" y="318"/>
            <a:ext cx="10972800" cy="1143000"/>
          </a:xfrm>
        </p:spPr>
        <p:txBody>
          <a:bodyPr/>
          <a:lstStyle/>
          <a:p>
            <a:r>
              <a:rPr lang="lv-LV" sz="4000" dirty="0">
                <a:solidFill>
                  <a:schemeClr val="bg1"/>
                </a:solidFill>
              </a:rPr>
              <a:t>Kas nepieciešams, lai veidotos pērkona negaiss?</a:t>
            </a:r>
          </a:p>
        </p:txBody>
      </p:sp>
      <p:sp>
        <p:nvSpPr>
          <p:cNvPr id="3" name="Satura vietturis 2">
            <a:extLst>
              <a:ext uri="{FF2B5EF4-FFF2-40B4-BE49-F238E27FC236}">
                <a16:creationId xmlns:a16="http://schemas.microsoft.com/office/drawing/2014/main" id="{E14F731A-86E0-2842-9E55-DA379633C8FD}"/>
              </a:ext>
            </a:extLst>
          </p:cNvPr>
          <p:cNvSpPr>
            <a:spLocks noGrp="1"/>
          </p:cNvSpPr>
          <p:nvPr>
            <p:ph idx="1"/>
          </p:nvPr>
        </p:nvSpPr>
        <p:spPr>
          <a:xfrm>
            <a:off x="6639022" y="1267862"/>
            <a:ext cx="5295475" cy="4525963"/>
          </a:xfrm>
        </p:spPr>
        <p:txBody>
          <a:bodyPr/>
          <a:lstStyle/>
          <a:p>
            <a:pPr>
              <a:spcBef>
                <a:spcPts val="0"/>
              </a:spcBef>
              <a:spcAft>
                <a:spcPts val="600"/>
              </a:spcAft>
            </a:pPr>
            <a:r>
              <a:rPr lang="lv-LV" sz="2800" dirty="0">
                <a:solidFill>
                  <a:schemeClr val="accent1"/>
                </a:solidFill>
              </a:rPr>
              <a:t>Lai pērkona negaiss būtu </a:t>
            </a:r>
            <a:r>
              <a:rPr lang="lv-LV" sz="2800" dirty="0" err="1">
                <a:solidFill>
                  <a:schemeClr val="accent1"/>
                </a:solidFill>
              </a:rPr>
              <a:t>ilgmūžīgs</a:t>
            </a:r>
            <a:r>
              <a:rPr lang="lv-LV" sz="2800" dirty="0">
                <a:solidFill>
                  <a:schemeClr val="accent1"/>
                </a:solidFill>
              </a:rPr>
              <a:t>, līdzās iepriekšējiem nosacījumiem jāpastāv arī </a:t>
            </a:r>
            <a:r>
              <a:rPr lang="lv-LV" sz="2800" b="1" dirty="0">
                <a:solidFill>
                  <a:schemeClr val="accent1"/>
                </a:solidFill>
              </a:rPr>
              <a:t>vēja novirzei</a:t>
            </a:r>
            <a:r>
              <a:rPr lang="lv-LV" sz="2800" dirty="0">
                <a:solidFill>
                  <a:schemeClr val="accent1"/>
                </a:solidFill>
              </a:rPr>
              <a:t>. Vertikālā vēja novirze noteiks negaisa attīstības raksturu un tipu/morfoloģiju. </a:t>
            </a:r>
          </a:p>
          <a:p>
            <a:pPr>
              <a:spcBef>
                <a:spcPts val="0"/>
              </a:spcBef>
              <a:spcAft>
                <a:spcPts val="600"/>
              </a:spcAft>
            </a:pPr>
            <a:r>
              <a:rPr lang="lv-LV" sz="2800" dirty="0">
                <a:solidFill>
                  <a:schemeClr val="accent1"/>
                </a:solidFill>
              </a:rPr>
              <a:t>Jo stiprāka vēja novirze, jo konvekcija būs organizētāka. </a:t>
            </a:r>
          </a:p>
          <a:p>
            <a:pPr>
              <a:spcBef>
                <a:spcPts val="0"/>
              </a:spcBef>
              <a:spcAft>
                <a:spcPts val="600"/>
              </a:spcAft>
            </a:pPr>
            <a:r>
              <a:rPr lang="lv-LV" sz="2800" dirty="0">
                <a:solidFill>
                  <a:schemeClr val="accent1"/>
                </a:solidFill>
              </a:rPr>
              <a:t>Svarīgi – pat, ja pastāv ļoti liela vēja novirze, pērkona negaiss neveidosies, ja trūks kāds no sākotnējiem 3 nosacījumiem!</a:t>
            </a:r>
          </a:p>
          <a:p>
            <a:pPr>
              <a:spcBef>
                <a:spcPts val="0"/>
              </a:spcBef>
            </a:pPr>
            <a:endParaRPr lang="lv-LV" sz="2800" dirty="0">
              <a:solidFill>
                <a:schemeClr val="accent1"/>
              </a:solidFill>
            </a:endParaRPr>
          </a:p>
        </p:txBody>
      </p:sp>
      <p:pic>
        <p:nvPicPr>
          <p:cNvPr id="4" name="Picture 4">
            <a:extLst>
              <a:ext uri="{FF2B5EF4-FFF2-40B4-BE49-F238E27FC236}">
                <a16:creationId xmlns:a16="http://schemas.microsoft.com/office/drawing/2014/main" id="{4709B56E-FA43-D1F7-6B73-198A3AC0B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1586"/>
            <a:ext cx="6639023" cy="5649986"/>
          </a:xfrm>
          <a:prstGeom prst="rect">
            <a:avLst/>
          </a:prstGeom>
        </p:spPr>
      </p:pic>
    </p:spTree>
    <p:extLst>
      <p:ext uri="{BB962C8B-B14F-4D97-AF65-F5344CB8AC3E}">
        <p14:creationId xmlns:p14="http://schemas.microsoft.com/office/powerpoint/2010/main" val="343199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5583"/>
            <a:ext cx="10972800" cy="1143000"/>
          </a:xfrm>
        </p:spPr>
        <p:txBody>
          <a:bodyPr/>
          <a:lstStyle/>
          <a:p>
            <a:r>
              <a:rPr lang="lv-LV" dirty="0">
                <a:solidFill>
                  <a:schemeClr val="bg1"/>
                </a:solidFill>
              </a:rPr>
              <a:t>NESTABILITĀTE</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a:xfrm>
            <a:off x="609600" y="1600201"/>
            <a:ext cx="6765561" cy="4525963"/>
          </a:xfrm>
        </p:spPr>
        <p:txBody>
          <a:bodyPr/>
          <a:lstStyle/>
          <a:p>
            <a:pPr>
              <a:spcBef>
                <a:spcPts val="0"/>
              </a:spcBef>
              <a:spcAft>
                <a:spcPts val="600"/>
              </a:spcAft>
            </a:pPr>
            <a:r>
              <a:rPr lang="lv-LV" sz="2800" u="sng" dirty="0">
                <a:solidFill>
                  <a:schemeClr val="accent1"/>
                </a:solidFill>
              </a:rPr>
              <a:t>Silts pret aukstu</a:t>
            </a:r>
          </a:p>
          <a:p>
            <a:pPr>
              <a:spcBef>
                <a:spcPts val="0"/>
              </a:spcBef>
              <a:spcAft>
                <a:spcPts val="600"/>
              </a:spcAft>
            </a:pPr>
            <a:r>
              <a:rPr lang="lv-LV" sz="2800" dirty="0">
                <a:solidFill>
                  <a:schemeClr val="accent1"/>
                </a:solidFill>
              </a:rPr>
              <a:t>Temperatūrai paaugstinoties, palielinās molekulu pārvietošanās ātrums, notiek tilpuma palielināšanās </a:t>
            </a:r>
            <a:r>
              <a:rPr lang="lv-LV" sz="2800" dirty="0">
                <a:solidFill>
                  <a:schemeClr val="accent1"/>
                </a:solidFill>
                <a:sym typeface="Wingdings" panose="05000000000000000000" pitchFamily="2" charset="2"/>
              </a:rPr>
              <a:t> blīvuma samazināšanās</a:t>
            </a:r>
          </a:p>
          <a:p>
            <a:pPr>
              <a:spcBef>
                <a:spcPts val="0"/>
              </a:spcBef>
              <a:spcAft>
                <a:spcPts val="600"/>
              </a:spcAft>
            </a:pPr>
            <a:r>
              <a:rPr lang="lv-LV" sz="2800" u="sng" dirty="0">
                <a:solidFill>
                  <a:schemeClr val="accent1"/>
                </a:solidFill>
              </a:rPr>
              <a:t>Mitrs pret sausu</a:t>
            </a:r>
          </a:p>
          <a:p>
            <a:pPr>
              <a:spcBef>
                <a:spcPts val="0"/>
              </a:spcBef>
              <a:spcAft>
                <a:spcPts val="600"/>
              </a:spcAft>
            </a:pPr>
            <a:r>
              <a:rPr lang="lv-LV" sz="2800" dirty="0">
                <a:solidFill>
                  <a:schemeClr val="accent1"/>
                </a:solidFill>
              </a:rPr>
              <a:t>Ūdens tvaiks ir ļoti viegla gāze </a:t>
            </a:r>
            <a:r>
              <a:rPr lang="lv-LV" sz="2800" dirty="0">
                <a:solidFill>
                  <a:schemeClr val="accent1"/>
                </a:solidFill>
                <a:sym typeface="Wingdings" panose="05000000000000000000" pitchFamily="2" charset="2"/>
              </a:rPr>
              <a:t> tā daudzumam gaisā palielinoties, blīvums samazinās </a:t>
            </a:r>
            <a:r>
              <a:rPr lang="lv-LV" sz="2800" dirty="0">
                <a:solidFill>
                  <a:schemeClr val="accent1"/>
                </a:solidFill>
              </a:rPr>
              <a:t>(pie vienādas temperatūras un spiediena)</a:t>
            </a:r>
          </a:p>
        </p:txBody>
      </p:sp>
      <p:grpSp>
        <p:nvGrpSpPr>
          <p:cNvPr id="4" name="Grupa 3">
            <a:extLst>
              <a:ext uri="{FF2B5EF4-FFF2-40B4-BE49-F238E27FC236}">
                <a16:creationId xmlns:a16="http://schemas.microsoft.com/office/drawing/2014/main" id="{2C93DAAF-3EF0-AA59-8A1B-FB84FCA18E88}"/>
              </a:ext>
            </a:extLst>
          </p:cNvPr>
          <p:cNvGrpSpPr/>
          <p:nvPr/>
        </p:nvGrpSpPr>
        <p:grpSpPr>
          <a:xfrm>
            <a:off x="7723483" y="1816369"/>
            <a:ext cx="3609317" cy="1762618"/>
            <a:chOff x="7468650" y="1293149"/>
            <a:chExt cx="3609317" cy="1762618"/>
          </a:xfrm>
        </p:grpSpPr>
        <p:pic>
          <p:nvPicPr>
            <p:cNvPr id="5" name="Picture 9">
              <a:extLst>
                <a:ext uri="{FF2B5EF4-FFF2-40B4-BE49-F238E27FC236}">
                  <a16:creationId xmlns:a16="http://schemas.microsoft.com/office/drawing/2014/main" id="{4F77D3DD-F7F0-5184-9B63-9E8069714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8650" y="1623411"/>
              <a:ext cx="3609317" cy="1432356"/>
            </a:xfrm>
            <a:prstGeom prst="rect">
              <a:avLst/>
            </a:prstGeom>
          </p:spPr>
        </p:pic>
        <p:sp>
          <p:nvSpPr>
            <p:cNvPr id="6" name="TextBox 5">
              <a:extLst>
                <a:ext uri="{FF2B5EF4-FFF2-40B4-BE49-F238E27FC236}">
                  <a16:creationId xmlns:a16="http://schemas.microsoft.com/office/drawing/2014/main" id="{F3E360C3-45CF-4DC8-6D0B-DAE99A627DE0}"/>
                </a:ext>
              </a:extLst>
            </p:cNvPr>
            <p:cNvSpPr txBox="1"/>
            <p:nvPr/>
          </p:nvSpPr>
          <p:spPr>
            <a:xfrm>
              <a:off x="7576277" y="1816369"/>
              <a:ext cx="1291542" cy="523220"/>
            </a:xfrm>
            <a:prstGeom prst="rect">
              <a:avLst/>
            </a:prstGeom>
            <a:noFill/>
          </p:spPr>
          <p:txBody>
            <a:bodyPr wrap="square" rtlCol="0">
              <a:spAutoFit/>
            </a:bodyPr>
            <a:lstStyle/>
            <a:p>
              <a:r>
                <a:rPr lang="lv-LV" sz="2800" cap="all" dirty="0">
                  <a:solidFill>
                    <a:srgbClr val="FFFF00"/>
                  </a:solidFill>
                  <a:latin typeface="Open Sans"/>
                </a:rPr>
                <a:t>sauss</a:t>
              </a:r>
            </a:p>
          </p:txBody>
        </p:sp>
        <p:sp>
          <p:nvSpPr>
            <p:cNvPr id="7" name="TextBox 6">
              <a:extLst>
                <a:ext uri="{FF2B5EF4-FFF2-40B4-BE49-F238E27FC236}">
                  <a16:creationId xmlns:a16="http://schemas.microsoft.com/office/drawing/2014/main" id="{1DB517D7-12DF-387B-C5D7-1996B69C10DC}"/>
                </a:ext>
              </a:extLst>
            </p:cNvPr>
            <p:cNvSpPr txBox="1"/>
            <p:nvPr/>
          </p:nvSpPr>
          <p:spPr>
            <a:xfrm>
              <a:off x="9774220" y="1293149"/>
              <a:ext cx="1291542" cy="523220"/>
            </a:xfrm>
            <a:prstGeom prst="rect">
              <a:avLst/>
            </a:prstGeom>
            <a:noFill/>
          </p:spPr>
          <p:txBody>
            <a:bodyPr wrap="square" rtlCol="0">
              <a:spAutoFit/>
            </a:bodyPr>
            <a:lstStyle/>
            <a:p>
              <a:r>
                <a:rPr lang="lv-LV" sz="2800" cap="all" dirty="0">
                  <a:solidFill>
                    <a:srgbClr val="00B050"/>
                  </a:solidFill>
                  <a:latin typeface="Open Sans"/>
                </a:rPr>
                <a:t>mitrs</a:t>
              </a:r>
            </a:p>
          </p:txBody>
        </p:sp>
      </p:grpSp>
      <p:grpSp>
        <p:nvGrpSpPr>
          <p:cNvPr id="8" name="Grupa 7">
            <a:extLst>
              <a:ext uri="{FF2B5EF4-FFF2-40B4-BE49-F238E27FC236}">
                <a16:creationId xmlns:a16="http://schemas.microsoft.com/office/drawing/2014/main" id="{7DD015BF-DCA3-82C4-30C1-788D77312F92}"/>
              </a:ext>
            </a:extLst>
          </p:cNvPr>
          <p:cNvGrpSpPr/>
          <p:nvPr/>
        </p:nvGrpSpPr>
        <p:grpSpPr>
          <a:xfrm>
            <a:off x="7831110" y="4299638"/>
            <a:ext cx="3652730" cy="1773672"/>
            <a:chOff x="7576277" y="4197492"/>
            <a:chExt cx="3652730" cy="1773672"/>
          </a:xfrm>
        </p:grpSpPr>
        <p:pic>
          <p:nvPicPr>
            <p:cNvPr id="9" name="Picture 3">
              <a:extLst>
                <a:ext uri="{FF2B5EF4-FFF2-40B4-BE49-F238E27FC236}">
                  <a16:creationId xmlns:a16="http://schemas.microsoft.com/office/drawing/2014/main" id="{7307C011-C9A5-95B4-ADC3-BE1CDF1AF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277" y="4538808"/>
              <a:ext cx="3609317" cy="1432356"/>
            </a:xfrm>
            <a:prstGeom prst="rect">
              <a:avLst/>
            </a:prstGeom>
          </p:spPr>
        </p:pic>
        <p:sp>
          <p:nvSpPr>
            <p:cNvPr id="10" name="TextBox 9">
              <a:extLst>
                <a:ext uri="{FF2B5EF4-FFF2-40B4-BE49-F238E27FC236}">
                  <a16:creationId xmlns:a16="http://schemas.microsoft.com/office/drawing/2014/main" id="{6643E6B7-E163-B8F3-3B6A-EF2C570F6158}"/>
                </a:ext>
              </a:extLst>
            </p:cNvPr>
            <p:cNvSpPr txBox="1"/>
            <p:nvPr/>
          </p:nvSpPr>
          <p:spPr>
            <a:xfrm>
              <a:off x="9937465" y="4197492"/>
              <a:ext cx="1291542" cy="523220"/>
            </a:xfrm>
            <a:prstGeom prst="rect">
              <a:avLst/>
            </a:prstGeom>
            <a:noFill/>
          </p:spPr>
          <p:txBody>
            <a:bodyPr wrap="square" rtlCol="0">
              <a:spAutoFit/>
            </a:bodyPr>
            <a:lstStyle/>
            <a:p>
              <a:r>
                <a:rPr lang="lv-LV" sz="2800" cap="all" dirty="0">
                  <a:solidFill>
                    <a:srgbClr val="FF0000"/>
                  </a:solidFill>
                  <a:latin typeface="Open Sans"/>
                </a:rPr>
                <a:t>silts</a:t>
              </a:r>
            </a:p>
          </p:txBody>
        </p:sp>
        <p:sp>
          <p:nvSpPr>
            <p:cNvPr id="11" name="TextBox 10">
              <a:extLst>
                <a:ext uri="{FF2B5EF4-FFF2-40B4-BE49-F238E27FC236}">
                  <a16:creationId xmlns:a16="http://schemas.microsoft.com/office/drawing/2014/main" id="{C8D58752-C121-ED09-357F-2519D67534DE}"/>
                </a:ext>
              </a:extLst>
            </p:cNvPr>
            <p:cNvSpPr txBox="1"/>
            <p:nvPr/>
          </p:nvSpPr>
          <p:spPr>
            <a:xfrm>
              <a:off x="7629346" y="4675582"/>
              <a:ext cx="1505979" cy="523220"/>
            </a:xfrm>
            <a:prstGeom prst="rect">
              <a:avLst/>
            </a:prstGeom>
            <a:noFill/>
          </p:spPr>
          <p:txBody>
            <a:bodyPr wrap="square" rtlCol="0">
              <a:spAutoFit/>
            </a:bodyPr>
            <a:lstStyle/>
            <a:p>
              <a:r>
                <a:rPr lang="lv-LV" sz="2800" cap="all" dirty="0">
                  <a:solidFill>
                    <a:srgbClr val="00B0F0"/>
                  </a:solidFill>
                  <a:latin typeface="Open Sans"/>
                </a:rPr>
                <a:t>auksts</a:t>
              </a:r>
            </a:p>
          </p:txBody>
        </p:sp>
      </p:grpSp>
    </p:spTree>
    <p:extLst>
      <p:ext uri="{BB962C8B-B14F-4D97-AF65-F5344CB8AC3E}">
        <p14:creationId xmlns:p14="http://schemas.microsoft.com/office/powerpoint/2010/main" val="330477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5583"/>
            <a:ext cx="10972800" cy="1143000"/>
          </a:xfrm>
        </p:spPr>
        <p:txBody>
          <a:bodyPr/>
          <a:lstStyle/>
          <a:p>
            <a:r>
              <a:rPr lang="lv-LV" dirty="0">
                <a:solidFill>
                  <a:schemeClr val="bg1"/>
                </a:solidFill>
              </a:rPr>
              <a:t>NESTABILITĀTE - KONVEKCIJA</a:t>
            </a:r>
          </a:p>
        </p:txBody>
      </p:sp>
      <p:pic>
        <p:nvPicPr>
          <p:cNvPr id="12" name="Picture 2">
            <a:extLst>
              <a:ext uri="{FF2B5EF4-FFF2-40B4-BE49-F238E27FC236}">
                <a16:creationId xmlns:a16="http://schemas.microsoft.com/office/drawing/2014/main" id="{93801964-2E17-AFC4-83BE-675280AD0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1" y="1780201"/>
            <a:ext cx="4909670" cy="46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9F2F9CA1-6204-5644-052C-73A33220A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791" y="1600201"/>
            <a:ext cx="7025593" cy="48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7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0"/>
            <a:ext cx="10972800" cy="1143000"/>
          </a:xfrm>
        </p:spPr>
        <p:txBody>
          <a:bodyPr/>
          <a:lstStyle/>
          <a:p>
            <a:r>
              <a:rPr lang="lv-LV" dirty="0">
                <a:solidFill>
                  <a:schemeClr val="bg1"/>
                </a:solidFill>
              </a:rPr>
              <a:t>NESTABILITĀTE</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a:xfrm>
            <a:off x="609600" y="1378226"/>
            <a:ext cx="6756400" cy="4525963"/>
          </a:xfrm>
        </p:spPr>
        <p:txBody>
          <a:bodyPr/>
          <a:lstStyle/>
          <a:p>
            <a:pPr>
              <a:spcBef>
                <a:spcPts val="0"/>
              </a:spcBef>
              <a:spcAft>
                <a:spcPts val="600"/>
              </a:spcAft>
            </a:pPr>
            <a:r>
              <a:rPr lang="lv-LV" sz="2800" dirty="0">
                <a:solidFill>
                  <a:schemeClr val="accent1"/>
                </a:solidFill>
              </a:rPr>
              <a:t>Nestabila atmosfēra ir atmosfēra, kurā gaisa daļa (parcele) ir mazāk blīva par apkārt esošo gaisu. </a:t>
            </a:r>
          </a:p>
          <a:p>
            <a:pPr>
              <a:spcBef>
                <a:spcPts val="0"/>
              </a:spcBef>
              <a:spcAft>
                <a:spcPts val="600"/>
              </a:spcAft>
            </a:pPr>
            <a:r>
              <a:rPr lang="lv-LV" sz="2800" dirty="0">
                <a:solidFill>
                  <a:schemeClr val="accent1"/>
                </a:solidFill>
              </a:rPr>
              <a:t>Nestabilitāte ļauj gaisam zemākajos atmosfēras slāņos pacelties līdz augstākiem slāņiem.</a:t>
            </a:r>
          </a:p>
          <a:p>
            <a:pPr>
              <a:spcBef>
                <a:spcPts val="0"/>
              </a:spcBef>
              <a:spcAft>
                <a:spcPts val="600"/>
              </a:spcAft>
            </a:pPr>
            <a:r>
              <a:rPr lang="lv-LV" sz="2800" dirty="0">
                <a:solidFill>
                  <a:schemeClr val="accent1"/>
                </a:solidFill>
              </a:rPr>
              <a:t>Jo straujāk līdz ar augstumu pazeminās temperatūra, jo potenciāli lielāka ir nestabilitāte (</a:t>
            </a:r>
            <a:r>
              <a:rPr lang="lv-LV" sz="2800" i="1" dirty="0" err="1">
                <a:solidFill>
                  <a:schemeClr val="accent1"/>
                </a:solidFill>
              </a:rPr>
              <a:t>steep</a:t>
            </a:r>
            <a:r>
              <a:rPr lang="lv-LV" sz="2800" i="1" dirty="0">
                <a:solidFill>
                  <a:schemeClr val="accent1"/>
                </a:solidFill>
              </a:rPr>
              <a:t> </a:t>
            </a:r>
            <a:r>
              <a:rPr lang="lv-LV" sz="2800" i="1" dirty="0" err="1">
                <a:solidFill>
                  <a:schemeClr val="accent1"/>
                </a:solidFill>
              </a:rPr>
              <a:t>temperature</a:t>
            </a:r>
            <a:r>
              <a:rPr lang="lv-LV" sz="2800" i="1" dirty="0">
                <a:solidFill>
                  <a:schemeClr val="accent1"/>
                </a:solidFill>
              </a:rPr>
              <a:t> gradient).</a:t>
            </a:r>
            <a:endParaRPr lang="lv-LV" sz="2800" dirty="0">
              <a:solidFill>
                <a:schemeClr val="accent1"/>
              </a:solidFill>
            </a:endParaRPr>
          </a:p>
          <a:p>
            <a:pPr>
              <a:spcBef>
                <a:spcPts val="0"/>
              </a:spcBef>
              <a:spcAft>
                <a:spcPts val="600"/>
              </a:spcAft>
            </a:pPr>
            <a:r>
              <a:rPr lang="lv-LV" sz="2800" dirty="0">
                <a:solidFill>
                  <a:schemeClr val="accent1"/>
                </a:solidFill>
              </a:rPr>
              <a:t>Nestabilitāte ievērojami var palielināties diennakts </a:t>
            </a:r>
            <a:r>
              <a:rPr lang="lv-LV" sz="2800" dirty="0" err="1">
                <a:solidFill>
                  <a:schemeClr val="accent1"/>
                </a:solidFill>
              </a:rPr>
              <a:t>piezemes</a:t>
            </a:r>
            <a:r>
              <a:rPr lang="lv-LV" sz="2800" dirty="0">
                <a:solidFill>
                  <a:schemeClr val="accent1"/>
                </a:solidFill>
              </a:rPr>
              <a:t> sasilšanas ietekmē.</a:t>
            </a:r>
          </a:p>
          <a:p>
            <a:pPr marL="0" indent="0">
              <a:spcBef>
                <a:spcPts val="0"/>
              </a:spcBef>
              <a:spcAft>
                <a:spcPts val="600"/>
              </a:spcAft>
              <a:buNone/>
            </a:pPr>
            <a:endParaRPr lang="lv-LV" sz="2800" dirty="0">
              <a:solidFill>
                <a:schemeClr val="accent1"/>
              </a:solidFill>
            </a:endParaRPr>
          </a:p>
        </p:txBody>
      </p:sp>
      <p:pic>
        <p:nvPicPr>
          <p:cNvPr id="9" name="Attēls 8">
            <a:extLst>
              <a:ext uri="{FF2B5EF4-FFF2-40B4-BE49-F238E27FC236}">
                <a16:creationId xmlns:a16="http://schemas.microsoft.com/office/drawing/2014/main" id="{CC15307A-76FB-2846-E5B5-84BDA5F0CD61}"/>
              </a:ext>
            </a:extLst>
          </p:cNvPr>
          <p:cNvPicPr>
            <a:picLocks noChangeAspect="1"/>
          </p:cNvPicPr>
          <p:nvPr/>
        </p:nvPicPr>
        <p:blipFill>
          <a:blip r:embed="rId3"/>
          <a:stretch>
            <a:fillRect/>
          </a:stretch>
        </p:blipFill>
        <p:spPr>
          <a:xfrm>
            <a:off x="6831724" y="1554481"/>
            <a:ext cx="5233672" cy="3296918"/>
          </a:xfrm>
          <a:prstGeom prst="rect">
            <a:avLst/>
          </a:prstGeom>
        </p:spPr>
      </p:pic>
    </p:spTree>
    <p:extLst>
      <p:ext uri="{BB962C8B-B14F-4D97-AF65-F5344CB8AC3E}">
        <p14:creationId xmlns:p14="http://schemas.microsoft.com/office/powerpoint/2010/main" val="365146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FF45C-1DDB-E95B-C420-8FAED21FC978}"/>
              </a:ext>
            </a:extLst>
          </p:cNvPr>
          <p:cNvSpPr>
            <a:spLocks noGrp="1"/>
          </p:cNvSpPr>
          <p:nvPr>
            <p:ph type="title"/>
          </p:nvPr>
        </p:nvSpPr>
        <p:spPr>
          <a:xfrm>
            <a:off x="609600" y="0"/>
            <a:ext cx="10972800" cy="1143000"/>
          </a:xfrm>
        </p:spPr>
        <p:txBody>
          <a:bodyPr/>
          <a:lstStyle/>
          <a:p>
            <a:r>
              <a:rPr lang="lv-LV" dirty="0">
                <a:solidFill>
                  <a:schemeClr val="bg1"/>
                </a:solidFill>
              </a:rPr>
              <a:t>MITRUMS</a:t>
            </a:r>
          </a:p>
        </p:txBody>
      </p:sp>
      <p:sp>
        <p:nvSpPr>
          <p:cNvPr id="3" name="Satura vietturis 2">
            <a:extLst>
              <a:ext uri="{FF2B5EF4-FFF2-40B4-BE49-F238E27FC236}">
                <a16:creationId xmlns:a16="http://schemas.microsoft.com/office/drawing/2014/main" id="{2AE9218C-099B-9C0C-E268-2F32847F1110}"/>
              </a:ext>
            </a:extLst>
          </p:cNvPr>
          <p:cNvSpPr>
            <a:spLocks noGrp="1"/>
          </p:cNvSpPr>
          <p:nvPr>
            <p:ph idx="1"/>
          </p:nvPr>
        </p:nvSpPr>
        <p:spPr>
          <a:xfrm>
            <a:off x="609600" y="1600201"/>
            <a:ext cx="8282152" cy="4525963"/>
          </a:xfrm>
        </p:spPr>
        <p:txBody>
          <a:bodyPr/>
          <a:lstStyle/>
          <a:p>
            <a:pPr>
              <a:spcBef>
                <a:spcPts val="0"/>
              </a:spcBef>
              <a:spcAft>
                <a:spcPts val="600"/>
              </a:spcAft>
            </a:pPr>
            <a:r>
              <a:rPr lang="lv-LV" dirty="0">
                <a:solidFill>
                  <a:schemeClr val="accent1"/>
                </a:solidFill>
              </a:rPr>
              <a:t>Lielāka nozīme mitruma daudzumam zemākajos atmosfēras slāņos.</a:t>
            </a:r>
          </a:p>
          <a:p>
            <a:pPr>
              <a:spcBef>
                <a:spcPts val="0"/>
              </a:spcBef>
              <a:spcAft>
                <a:spcPts val="600"/>
              </a:spcAft>
            </a:pPr>
            <a:r>
              <a:rPr lang="lv-LV" dirty="0">
                <a:solidFill>
                  <a:schemeClr val="accent1"/>
                </a:solidFill>
              </a:rPr>
              <a:t>Mitruma trūkums piezemē samazina negaisa veidošanās iespēju, bet mitruma trūkums vidējos slāņos tieši pretēji – var palīdzēt spēcīga negaisa attīstībai.</a:t>
            </a:r>
          </a:p>
          <a:p>
            <a:pPr>
              <a:spcBef>
                <a:spcPts val="0"/>
              </a:spcBef>
              <a:spcAft>
                <a:spcPts val="600"/>
              </a:spcAft>
            </a:pPr>
            <a:r>
              <a:rPr lang="lv-LV" dirty="0">
                <a:solidFill>
                  <a:schemeClr val="accent1"/>
                </a:solidFill>
              </a:rPr>
              <a:t>Mitruma novērtēšanai var izmanot </a:t>
            </a:r>
            <a:r>
              <a:rPr lang="lv-LV" dirty="0" err="1">
                <a:solidFill>
                  <a:schemeClr val="accent1"/>
                </a:solidFill>
              </a:rPr>
              <a:t>piezemes</a:t>
            </a:r>
            <a:r>
              <a:rPr lang="lv-LV" dirty="0">
                <a:solidFill>
                  <a:schemeClr val="accent1"/>
                </a:solidFill>
              </a:rPr>
              <a:t> rasas punkta temperatūru (relatīvais mitrums).</a:t>
            </a:r>
          </a:p>
        </p:txBody>
      </p:sp>
    </p:spTree>
    <p:extLst>
      <p:ext uri="{BB962C8B-B14F-4D97-AF65-F5344CB8AC3E}">
        <p14:creationId xmlns:p14="http://schemas.microsoft.com/office/powerpoint/2010/main" val="3529887738"/>
      </p:ext>
    </p:extLst>
  </p:cSld>
  <p:clrMapOvr>
    <a:masterClrMapping/>
  </p:clrMapOvr>
</p:sld>
</file>

<file path=ppt/theme/theme1.xml><?xml version="1.0" encoding="utf-8"?>
<a:theme xmlns:a="http://schemas.openxmlformats.org/drawingml/2006/main" name="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90619</TotalTime>
  <Words>1244</Words>
  <Application>Microsoft Office PowerPoint</Application>
  <PresentationFormat>Widescreen</PresentationFormat>
  <Paragraphs>117</Paragraphs>
  <Slides>31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Open Sans</vt:lpstr>
      <vt:lpstr>Wingdings</vt:lpstr>
      <vt:lpstr>Office Theme</vt:lpstr>
      <vt:lpstr>PowerPoint Presentation</vt:lpstr>
      <vt:lpstr>Kas ir negaiss?</vt:lpstr>
      <vt:lpstr>Kas ir negaiss?</vt:lpstr>
      <vt:lpstr>Kas nepieciešams, lai veidotos pērkona negaiss?</vt:lpstr>
      <vt:lpstr>Kas nepieciešams, lai veidotos pērkona negaiss?</vt:lpstr>
      <vt:lpstr>NESTABILITĀTE</vt:lpstr>
      <vt:lpstr>NESTABILITĀTE - KONVEKCIJA</vt:lpstr>
      <vt:lpstr>NESTABILITĀTE</vt:lpstr>
      <vt:lpstr>MITRUMS</vt:lpstr>
      <vt:lpstr>AUGŠUPEJOŠA GAISA PLŪSMA</vt:lpstr>
      <vt:lpstr>VERTIKĀLĀ VĒJA NOVIRZE</vt:lpstr>
      <vt:lpstr>NAV VĒJA ĀTRUMA NOVIRZES</vt:lpstr>
      <vt:lpstr>NAV VĒJA ĀTRUMA NOVIRZES</vt:lpstr>
      <vt:lpstr>IR VĒJA ĀTRUMA NOVIRZE</vt:lpstr>
      <vt:lpstr>IR VĒJA ĀTRUMA NOVIRZE</vt:lpstr>
      <vt:lpstr>DAŽĀDAS MULTI-CELL STURKTŪRAS</vt:lpstr>
      <vt:lpstr>CLUSTER VEIDA MULTI-CELL NEGAISI</vt:lpstr>
      <vt:lpstr>LINEĀRI MULTI-CELL NEGAISI – SQUALL LINES</vt:lpstr>
      <vt:lpstr>NO SQUALL-LINE PAR BOW ECHO</vt:lpstr>
      <vt:lpstr>SUPERCELL</vt:lpstr>
      <vt:lpstr>Vertikālā vēja novirze (ātruma un virziena) – negaisu tipi</vt:lpstr>
      <vt:lpstr>PowerPoint Presentation</vt:lpstr>
      <vt:lpstr>PowerPoint Presentation</vt:lpstr>
      <vt:lpstr>PowerPoint Presentation</vt:lpstr>
      <vt:lpstr>PowerPoint Presentation</vt:lpstr>
      <vt:lpstr>AEROLOĢISKĀ DIAGRAMMA UN INDEKSI</vt:lpstr>
      <vt:lpstr>HODOGRĀFS</vt:lpstr>
      <vt:lpstr>PRAKTISKAIS UZDEVUMS</vt:lpstr>
      <vt:lpstr>NEGAISU POTENCIĀLA NOVĒRTĒJUMS</vt:lpstr>
      <vt:lpstr>KUR ATRAST RADIOZONDES</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Andrejs Lavrinovičs</dc:creator>
  <cp:lastModifiedBy>Smartmet</cp:lastModifiedBy>
  <cp:revision>534</cp:revision>
  <cp:lastPrinted>2018-05-02T09:51:14Z</cp:lastPrinted>
  <dcterms:created xsi:type="dcterms:W3CDTF">2015-02-06T10:22:10Z</dcterms:created>
  <dcterms:modified xsi:type="dcterms:W3CDTF">2023-04-21T21:29:55Z</dcterms:modified>
</cp:coreProperties>
</file>