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6" r:id="rId15"/>
    <p:sldId id="273" r:id="rId16"/>
    <p:sldId id="270" r:id="rId17"/>
    <p:sldId id="271" r:id="rId18"/>
    <p:sldId id="272" r:id="rId19"/>
    <p:sldId id="274" r:id="rId20"/>
    <p:sldId id="278" r:id="rId21"/>
    <p:sldId id="275" r:id="rId22"/>
    <p:sldId id="277" r:id="rId23"/>
    <p:sldId id="279" r:id="rId24"/>
    <p:sldId id="280" r:id="rId25"/>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7" d="100"/>
          <a:sy n="67" d="100"/>
        </p:scale>
        <p:origin x="-1244"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72AB49-42A4-4095-A11E-88AC4E5D76AC}" type="datetimeFigureOut">
              <a:rPr lang="lv-LV" smtClean="0"/>
              <a:pPr/>
              <a:t>20.01.2015.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AC2CB31-772A-4148-A6A6-AA9777B21431}" type="slidenum">
              <a:rPr lang="lv-LV" smtClean="0"/>
              <a:pPr/>
              <a:t>‹#›</a:t>
            </a:fld>
            <a:endParaRPr lang="lv-LV"/>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2AB49-42A4-4095-A11E-88AC4E5D76AC}" type="datetimeFigureOut">
              <a:rPr lang="lv-LV" smtClean="0"/>
              <a:pPr/>
              <a:t>20.01.2015.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AC2CB31-772A-4148-A6A6-AA9777B21431}" type="slidenum">
              <a:rPr lang="lv-LV" smtClean="0"/>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72AB49-42A4-4095-A11E-88AC4E5D76AC}" type="datetimeFigureOut">
              <a:rPr lang="lv-LV" smtClean="0"/>
              <a:pPr/>
              <a:t>20.01.2015.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AC2CB31-772A-4148-A6A6-AA9777B21431}" type="slidenum">
              <a:rPr lang="lv-LV" smtClean="0"/>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72AB49-42A4-4095-A11E-88AC4E5D76AC}" type="datetimeFigureOut">
              <a:rPr lang="lv-LV" smtClean="0"/>
              <a:pPr/>
              <a:t>20.01.2015.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AC2CB31-772A-4148-A6A6-AA9777B21431}" type="slidenum">
              <a:rPr lang="lv-LV" smtClean="0"/>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72AB49-42A4-4095-A11E-88AC4E5D76AC}" type="datetimeFigureOut">
              <a:rPr lang="lv-LV" smtClean="0"/>
              <a:pPr/>
              <a:t>20.01.2015.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AC2CB31-772A-4148-A6A6-AA9777B21431}" type="slidenum">
              <a:rPr lang="lv-LV" smtClean="0"/>
              <a:pPr/>
              <a:t>‹#›</a:t>
            </a:fld>
            <a:endParaRPr lang="lv-LV"/>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72AB49-42A4-4095-A11E-88AC4E5D76AC}" type="datetimeFigureOut">
              <a:rPr lang="lv-LV" smtClean="0"/>
              <a:pPr/>
              <a:t>20.01.2015.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AC2CB31-772A-4148-A6A6-AA9777B21431}" type="slidenum">
              <a:rPr lang="lv-LV" smtClean="0"/>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72AB49-42A4-4095-A11E-88AC4E5D76AC}" type="datetimeFigureOut">
              <a:rPr lang="lv-LV" smtClean="0"/>
              <a:pPr/>
              <a:t>20.01.2015.</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7AC2CB31-772A-4148-A6A6-AA9777B21431}" type="slidenum">
              <a:rPr lang="lv-LV" smtClean="0"/>
              <a:pPr/>
              <a:t>‹#›</a:t>
            </a:fld>
            <a:endParaRPr lang="lv-LV"/>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72AB49-42A4-4095-A11E-88AC4E5D76AC}" type="datetimeFigureOut">
              <a:rPr lang="lv-LV" smtClean="0"/>
              <a:pPr/>
              <a:t>20.01.2015.</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7AC2CB31-772A-4148-A6A6-AA9777B21431}" type="slidenum">
              <a:rPr lang="lv-LV" smtClean="0"/>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2AB49-42A4-4095-A11E-88AC4E5D76AC}" type="datetimeFigureOut">
              <a:rPr lang="lv-LV" smtClean="0"/>
              <a:pPr/>
              <a:t>20.01.2015.</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7AC2CB31-772A-4148-A6A6-AA9777B21431}" type="slidenum">
              <a:rPr lang="lv-LV" smtClean="0"/>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2AB49-42A4-4095-A11E-88AC4E5D76AC}" type="datetimeFigureOut">
              <a:rPr lang="lv-LV" smtClean="0"/>
              <a:pPr/>
              <a:t>20.01.2015.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AC2CB31-772A-4148-A6A6-AA9777B21431}" type="slidenum">
              <a:rPr lang="lv-LV" smtClean="0"/>
              <a:pPr/>
              <a:t>‹#›</a:t>
            </a:fld>
            <a:endParaRPr lang="lv-LV"/>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72AB49-42A4-4095-A11E-88AC4E5D76AC}" type="datetimeFigureOut">
              <a:rPr lang="lv-LV" smtClean="0"/>
              <a:pPr/>
              <a:t>20.01.2015.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AC2CB31-772A-4148-A6A6-AA9777B21431}" type="slidenum">
              <a:rPr lang="lv-LV" smtClean="0"/>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D72AB49-42A4-4095-A11E-88AC4E5D76AC}" type="datetimeFigureOut">
              <a:rPr lang="lv-LV" smtClean="0"/>
              <a:pPr/>
              <a:t>20.01.2015.</a:t>
            </a:fld>
            <a:endParaRPr lang="lv-LV"/>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lv-LV"/>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AC2CB31-772A-4148-A6A6-AA9777B21431}" type="slidenum">
              <a:rPr lang="lv-LV" smtClean="0"/>
              <a:pPr/>
              <a:t>‹#›</a:t>
            </a:fld>
            <a:endParaRPr lang="lv-LV"/>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0QV459oCrR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41RwJ9Cqn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lv.wikipedia.org/wiki/Auseklis" TargetMode="External"/><Relationship Id="rId2" Type="http://schemas.openxmlformats.org/officeDocument/2006/relationships/hyperlink" Target="http://lv.wikipedia.org/w/index.php?title=Valdis_Egle&amp;action=edit&amp;redlink=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lv.wikipedia.org/wiki/Vecpiebalga" TargetMode="External"/><Relationship Id="rId3" Type="http://schemas.openxmlformats.org/officeDocument/2006/relationships/hyperlink" Target="http://lv.wikipedia.org/wiki/Jur%C4%A3i" TargetMode="External"/><Relationship Id="rId7" Type="http://schemas.openxmlformats.org/officeDocument/2006/relationships/hyperlink" Target="http://lv.wikipedia.org/wiki/Vidzemes_guber%C5%86a" TargetMode="External"/><Relationship Id="rId12" Type="http://schemas.openxmlformats.org/officeDocument/2006/relationships/hyperlink" Target="http://lv.wikipedia.org/wiki/Andrejs_Pumpurs" TargetMode="External"/><Relationship Id="rId2" Type="http://schemas.openxmlformats.org/officeDocument/2006/relationships/hyperlink" Target="http://lv.wikipedia.org/wiki/Dzimtb%C5%AB%C5%A1ana" TargetMode="External"/><Relationship Id="rId1" Type="http://schemas.openxmlformats.org/officeDocument/2006/relationships/slideLayout" Target="../slideLayouts/slideLayout2.xml"/><Relationship Id="rId6" Type="http://schemas.openxmlformats.org/officeDocument/2006/relationships/hyperlink" Target="http://lv.wikipedia.org/wiki/Aleksandrs_II" TargetMode="External"/><Relationship Id="rId11" Type="http://schemas.openxmlformats.org/officeDocument/2006/relationships/hyperlink" Target="http://lv.wikipedia.org/wiki/M%C4%93rnieku_laiki" TargetMode="External"/><Relationship Id="rId5" Type="http://schemas.openxmlformats.org/officeDocument/2006/relationships/hyperlink" Target="http://lv.wikipedia.org/wiki/Krievijas_imp%C4%93rija" TargetMode="External"/><Relationship Id="rId10" Type="http://schemas.openxmlformats.org/officeDocument/2006/relationships/hyperlink" Target="http://lv.wikipedia.org/wiki/Ve%C4%BC%C4%B7u_pagasts" TargetMode="External"/><Relationship Id="rId4" Type="http://schemas.openxmlformats.org/officeDocument/2006/relationships/hyperlink" Target="http://lv.wikipedia.org/wiki/Klau%C5%A1as" TargetMode="External"/><Relationship Id="rId9" Type="http://schemas.openxmlformats.org/officeDocument/2006/relationships/hyperlink" Target="http://lv.wikipedia.org/wiki/Jaunpiebalg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dirty="0" smtClean="0"/>
              <a:t>«Mērnieku laiki»</a:t>
            </a:r>
            <a:endParaRPr lang="lv-LV" dirty="0"/>
          </a:p>
        </p:txBody>
      </p:sp>
      <p:sp>
        <p:nvSpPr>
          <p:cNvPr id="3" name="Subtitle 2"/>
          <p:cNvSpPr>
            <a:spLocks noGrp="1"/>
          </p:cNvSpPr>
          <p:nvPr>
            <p:ph type="subTitle" idx="1"/>
          </p:nvPr>
        </p:nvSpPr>
        <p:spPr/>
        <p:txBody>
          <a:bodyPr/>
          <a:lstStyle/>
          <a:p>
            <a:endParaRPr lang="lv-LV"/>
          </a:p>
        </p:txBody>
      </p:sp>
    </p:spTree>
    <p:extLst>
      <p:ext uri="{BB962C8B-B14F-4D97-AF65-F5344CB8AC3E}">
        <p14:creationId xmlns:p14="http://schemas.microsoft.com/office/powerpoint/2010/main" xmlns="" val="2792976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OĻIŅŠ</a:t>
            </a:r>
            <a:endParaRPr lang="lv-LV" dirty="0"/>
          </a:p>
        </p:txBody>
      </p:sp>
      <p:sp>
        <p:nvSpPr>
          <p:cNvPr id="3" name="Content Placeholder 2"/>
          <p:cNvSpPr>
            <a:spLocks noGrp="1"/>
          </p:cNvSpPr>
          <p:nvPr>
            <p:ph idx="1"/>
          </p:nvPr>
        </p:nvSpPr>
        <p:spPr>
          <a:xfrm>
            <a:off x="457200" y="1052736"/>
            <a:ext cx="8579296" cy="5688632"/>
          </a:xfrm>
        </p:spPr>
        <p:txBody>
          <a:bodyPr>
            <a:normAutofit fontScale="77500" lnSpcReduction="20000"/>
          </a:bodyPr>
          <a:lstStyle/>
          <a:p>
            <a:r>
              <a:rPr lang="lv-LV" dirty="0"/>
              <a:t>Viņš neatzīst Švauksta melno kažoku, Kaspara bārdu un Teņa izskūto pazodi, jo tādi cilvēki neesot smaga darba darītāji. Neieredz dzērājus, plītētājus un kāršu spēlmaņus, kas viņa mājā tādas lietas sadomātu darīt, to ar suņiem izrīdītu ārā. Oļiņš daudz lasa grāmatas, jau kopš agras jaunības daudz lasījis dziesmu grāmatu un Bībeli. Viņa nemācītais un neskolotais prāts svētajos rakstos daudz ko nesaprot, bet sirds uzņēma mīlestības un piedošanas mācību. Ticībā naivs un tiešs.</a:t>
            </a:r>
            <a:r>
              <a:rPr lang="lv-LV" dirty="0" smtClean="0"/>
              <a:t/>
            </a:r>
            <a:br>
              <a:rPr lang="lv-LV" dirty="0" smtClean="0"/>
            </a:br>
            <a:r>
              <a:rPr lang="lv-LV" dirty="0"/>
              <a:t>Neuzņēmīgs, pilnīgi pakļauts sievas gribai, arī lišķīgs (pret mērnieku izturas kā pazemīgs suns pret saimnieku).</a:t>
            </a:r>
            <a:r>
              <a:rPr lang="lv-LV" dirty="0" smtClean="0"/>
              <a:t/>
            </a:r>
            <a:br>
              <a:rPr lang="lv-LV" dirty="0" smtClean="0"/>
            </a:br>
            <a:r>
              <a:rPr lang="lv-LV" dirty="0"/>
              <a:t>Oļiņa vājais raksturs ļauj notikt dažādiem grēka darbiem, ja tie sola kādu laicīgu labumu. Oļiņš gan jūt grauzēju, slīkst grūtsirdībā, manīdams, ka ļaunums viņu apņem smalkā tīklā, bet vājā griba nespēj to saraut. Salīdzinot ar neganto sievu viņš ir labs, bet vājš cilvēciņš. Oļiņš paradis tikai paklausīt, un nevis cietai gribai, gudrības un spēka pārākumam, bet histēriskas un muļķīgas sievas untumiem.</a:t>
            </a:r>
            <a:r>
              <a:rPr lang="lv-LV" dirty="0" smtClean="0"/>
              <a:t/>
            </a:r>
            <a:br>
              <a:rPr lang="lv-LV" dirty="0" smtClean="0"/>
            </a:br>
            <a:r>
              <a:rPr lang="lv-LV" dirty="0"/>
              <a:t>Oļiņš ir labs savās domās, sapņos, kamēr sadzīvē paliek neražīgs kā vergs un burta kalps. Viņam atliek vien kūkot gultā, lasīt rakstus, grimt grūtsirdībā un ilgoties debess miera. Vecuma un nespēka bērnišķībā viņš modina žēlabas.</a:t>
            </a:r>
            <a:r>
              <a:rPr lang="lv-LV" dirty="0" smtClean="0"/>
              <a:t/>
            </a:r>
            <a:br>
              <a:rPr lang="lv-LV" dirty="0" smtClean="0"/>
            </a:br>
            <a:r>
              <a:rPr lang="lv-LV" dirty="0"/>
              <a:t>„Dievs lai tiesā mani pēc savas taisnības, bet pie tā ļaunuma, kas izgājis no mana nama līdz pat šejienei, es neesmu nekad biedrojies, bet viņu atturēt nav man bijis spēka.”</a:t>
            </a:r>
            <a:r>
              <a:rPr lang="lv-LV" dirty="0" smtClean="0"/>
              <a:t/>
            </a:r>
            <a:br>
              <a:rPr lang="lv-LV" dirty="0" smtClean="0"/>
            </a:br>
            <a:endParaRPr lang="lv-LV" dirty="0"/>
          </a:p>
        </p:txBody>
      </p:sp>
    </p:spTree>
    <p:extLst>
      <p:ext uri="{BB962C8B-B14F-4D97-AF65-F5344CB8AC3E}">
        <p14:creationId xmlns:p14="http://schemas.microsoft.com/office/powerpoint/2010/main" xmlns="" val="4115099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PRĀTNIEKS</a:t>
            </a:r>
            <a:endParaRPr lang="lv-LV"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51520" y="1340768"/>
            <a:ext cx="3836637"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4427984" y="1196752"/>
            <a:ext cx="4536504" cy="5632311"/>
          </a:xfrm>
          <a:prstGeom prst="rect">
            <a:avLst/>
          </a:prstGeom>
          <a:noFill/>
        </p:spPr>
        <p:txBody>
          <a:bodyPr wrap="square" rtlCol="0">
            <a:spAutoFit/>
          </a:bodyPr>
          <a:lstStyle/>
          <a:p>
            <a:r>
              <a:rPr lang="lv-LV" dirty="0"/>
              <a:t>Vislielākais intrigants „Mērnieku laikos”, piekukuļo mērnieku, lai tas sadarbojas, apzog jau tā ne visai bagātos, sagādājot mērniekam „klientus”, „uzrīda” mērnieku Tenim un panāk, ka Gaitiņus no mājas padzen.</a:t>
            </a:r>
            <a:r>
              <a:rPr lang="lv-LV" dirty="0" smtClean="0"/>
              <a:t/>
            </a:r>
            <a:br>
              <a:rPr lang="lv-LV" dirty="0" smtClean="0"/>
            </a:br>
            <a:r>
              <a:rPr lang="lv-LV" dirty="0"/>
              <a:t>Prātnieks raksturots kā izveicīgs, apķērīgs, aukstasinīgs </a:t>
            </a:r>
            <a:r>
              <a:rPr lang="lv-LV" dirty="0" smtClean="0"/>
              <a:t>un savās </a:t>
            </a:r>
            <a:r>
              <a:rPr lang="lv-LV" dirty="0"/>
              <a:t>rokās, virza abu pagastu darbību un saimniecisko dzīvi, sastāda abos pagastos milzīgu blēžu un neliešu partiju, pret kuru nobālē pat profesionālā blēža Grabovska darbi Čangalienā. Visur viņš panāk savu gribu, sagrābj varu, atļauju neprasīdams.</a:t>
            </a:r>
            <a:r>
              <a:rPr lang="lv-LV" dirty="0" smtClean="0"/>
              <a:t/>
            </a:r>
            <a:br>
              <a:rPr lang="lv-LV" dirty="0" smtClean="0"/>
            </a:br>
            <a:r>
              <a:rPr lang="lv-LV" dirty="0"/>
              <a:t>Dzīdamies pēc varas un mantas, viņš cilvēkos modina pašus zemākos instinktus: vispirms modina mantkārību, tad sēj naidu pret iedomātiem un patiesiem ienaidniekiem, konkurentiem. Prātnieks labi pazīst cilvēkus un izmanto tos saviem nolūkiem.</a:t>
            </a:r>
            <a:r>
              <a:rPr lang="lv-LV" dirty="0" smtClean="0"/>
              <a:t/>
            </a:r>
            <a:br>
              <a:rPr lang="lv-LV" dirty="0" smtClean="0"/>
            </a:br>
            <a:r>
              <a:rPr lang="lv-LV" dirty="0"/>
              <a:t>Arī viņa mīlestībai pret Lienu pamatā ir auksts aprēķins.</a:t>
            </a:r>
          </a:p>
        </p:txBody>
      </p:sp>
    </p:spTree>
    <p:extLst>
      <p:ext uri="{BB962C8B-B14F-4D97-AF65-F5344CB8AC3E}">
        <p14:creationId xmlns:p14="http://schemas.microsoft.com/office/powerpoint/2010/main" xmlns="" val="1339444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PRĀTNIEKS</a:t>
            </a:r>
            <a:endParaRPr lang="lv-LV" dirty="0"/>
          </a:p>
        </p:txBody>
      </p:sp>
      <p:sp>
        <p:nvSpPr>
          <p:cNvPr id="3" name="Content Placeholder 2"/>
          <p:cNvSpPr>
            <a:spLocks noGrp="1"/>
          </p:cNvSpPr>
          <p:nvPr>
            <p:ph idx="1"/>
          </p:nvPr>
        </p:nvSpPr>
        <p:spPr/>
        <p:txBody>
          <a:bodyPr>
            <a:normAutofit/>
          </a:bodyPr>
          <a:lstStyle/>
          <a:p>
            <a:r>
              <a:rPr lang="lv-LV" dirty="0"/>
              <a:t>Prātnieks – materiālās kultūras pārstāvis. Viņa spēks ir varmācība, viņa gudrība ir viltība un mīlestība – bizness.</a:t>
            </a:r>
            <a:r>
              <a:rPr lang="lv-LV" dirty="0" smtClean="0"/>
              <a:t/>
            </a:r>
            <a:br>
              <a:rPr lang="lv-LV" dirty="0" smtClean="0"/>
            </a:br>
            <a:r>
              <a:rPr lang="lv-LV" dirty="0"/>
              <a:t>Kamēr viņam „pie kājām gulēja” visa Čangaliena un Slātava, viņš, no saviem panākumiem pagalam apreibis, nodevās uzdzīvei un dzeršanai, kas izputināja visu viņa mantu; zuda arī gods un slava. Vēl daži likteņa spērieni un no varenā Prātnieka, kura priekšā drebēja mazie saimnieciņi, pāri palika vairs tikai prasts dzērājs.</a:t>
            </a:r>
          </a:p>
        </p:txBody>
      </p:sp>
    </p:spTree>
    <p:extLst>
      <p:ext uri="{BB962C8B-B14F-4D97-AF65-F5344CB8AC3E}">
        <p14:creationId xmlns:p14="http://schemas.microsoft.com/office/powerpoint/2010/main" xmlns="" val="1246838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188640"/>
            <a:ext cx="8229600" cy="1143000"/>
          </a:xfrm>
        </p:spPr>
        <p:txBody>
          <a:bodyPr/>
          <a:lstStyle/>
          <a:p>
            <a:r>
              <a:rPr lang="lv-LV" dirty="0" smtClean="0"/>
              <a:t>PIETUKA KRUSTIŅŠ</a:t>
            </a:r>
            <a:endParaRPr lang="lv-LV"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79512" y="1772816"/>
            <a:ext cx="2438400" cy="4010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2915816" y="1124744"/>
            <a:ext cx="5688632" cy="5632311"/>
          </a:xfrm>
          <a:prstGeom prst="rect">
            <a:avLst/>
          </a:prstGeom>
          <a:noFill/>
        </p:spPr>
        <p:txBody>
          <a:bodyPr wrap="square" rtlCol="0">
            <a:spAutoFit/>
          </a:bodyPr>
          <a:lstStyle/>
          <a:p>
            <a:r>
              <a:rPr lang="lv-LV" dirty="0"/>
              <a:t> Daži uzskata Pietuku par varenu dižtautieti, klausīdamies viņa skanīgajos vārdos.</a:t>
            </a:r>
            <a:r>
              <a:rPr lang="lv-LV" dirty="0" smtClean="0"/>
              <a:t/>
            </a:r>
            <a:br>
              <a:rPr lang="lv-LV" dirty="0" smtClean="0"/>
            </a:br>
            <a:r>
              <a:rPr lang="lv-LV" dirty="0"/>
              <a:t>Tukšas un no gaisa sagrābstītas runas, dzejoļi un odas, kuru labākā īpašība tā, ka tās „smuki” uzrakstītas. Āksts un pakaļķēmotājs, kam nav ne jausmas, kas ir patstāvīga domāšana vai jušana. Vietējās skoliņas skolmeistars, skolotājs, ai arī Pietuks bieži skaisti runā par tēvijas mīlestību, tomēr pašam trūkst godaprāta un taisnības izjūtas.</a:t>
            </a:r>
            <a:r>
              <a:rPr lang="lv-LV" dirty="0" smtClean="0"/>
              <a:t/>
            </a:r>
            <a:br>
              <a:rPr lang="lv-LV" dirty="0" smtClean="0"/>
            </a:br>
            <a:r>
              <a:rPr lang="lv-LV" dirty="0" smtClean="0"/>
              <a:t>Trūkst </a:t>
            </a:r>
            <a:r>
              <a:rPr lang="lv-LV" dirty="0"/>
              <a:t>pašam savu domu, ideju, spriedumu. </a:t>
            </a:r>
            <a:r>
              <a:rPr lang="lv-LV" dirty="0" smtClean="0"/>
              <a:t/>
            </a:r>
            <a:br>
              <a:rPr lang="lv-LV" dirty="0" smtClean="0"/>
            </a:br>
            <a:r>
              <a:rPr lang="lv-LV" dirty="0"/>
              <a:t>Pietuka draudzēšanās ar mērnieku bandu un blēžiem pierāda, ka „tautas dziedonis” pieskaitāms pie sabiedrības pabirām, kam rūp vien vēdera tiesa, iedzeršana par velti un plātīšanās.</a:t>
            </a:r>
            <a:r>
              <a:rPr lang="lv-LV" dirty="0" smtClean="0"/>
              <a:t/>
            </a:r>
            <a:br>
              <a:rPr lang="lv-LV" dirty="0" smtClean="0"/>
            </a:br>
            <a:r>
              <a:rPr lang="lv-LV" dirty="0"/>
              <a:t>Pietuka dzejoļos redzams klajš plaģiātisms – sameistarojis dzejoli, izmantojot gan Šillera, gan Pumpura, gan Ausekļa, mazāk – Jura Alunāna dzeju, uzdod to par savu. </a:t>
            </a:r>
            <a:r>
              <a:rPr lang="lv-LV" dirty="0" smtClean="0"/>
              <a:t/>
            </a:r>
            <a:br>
              <a:rPr lang="lv-LV" dirty="0" smtClean="0"/>
            </a:br>
            <a:r>
              <a:rPr lang="lv-LV" dirty="0"/>
              <a:t>Tomēr visās Pietuka ākstībās sirds viņam laba un vientiesīga. Visas muļķības, ko viņš pastrādā, viņš pastrādā ne jau no ļauna prāta, bet īsā prātiņa dēļ. </a:t>
            </a:r>
          </a:p>
        </p:txBody>
      </p:sp>
    </p:spTree>
    <p:extLst>
      <p:ext uri="{BB962C8B-B14F-4D97-AF65-F5344CB8AC3E}">
        <p14:creationId xmlns:p14="http://schemas.microsoft.com/office/powerpoint/2010/main" xmlns="" val="648649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endParaRPr lang="lv-LV"/>
          </a:p>
        </p:txBody>
      </p:sp>
      <p:pic>
        <p:nvPicPr>
          <p:cNvPr id="7170" name="Picture 2" descr="http://upload.wikimedia.org/wikipedia/lv/a/a6/Pietuka_Krusti%C5%86%C5%A1_Ilzes_b%C4%93r%C4%93s_M%C4%93rnieku_laiki.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764704"/>
            <a:ext cx="8304857" cy="53320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8152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Pietuka Krustiņš</a:t>
            </a:r>
            <a:endParaRPr lang="lv-LV" dirty="0"/>
          </a:p>
        </p:txBody>
      </p:sp>
      <p:sp>
        <p:nvSpPr>
          <p:cNvPr id="3" name="Content Placeholder 2"/>
          <p:cNvSpPr>
            <a:spLocks noGrp="1"/>
          </p:cNvSpPr>
          <p:nvPr>
            <p:ph idx="1"/>
          </p:nvPr>
        </p:nvSpPr>
        <p:spPr/>
        <p:txBody>
          <a:bodyPr>
            <a:normAutofit/>
          </a:bodyPr>
          <a:lstStyle/>
          <a:p>
            <a:r>
              <a:rPr lang="en-US" dirty="0" err="1"/>
              <a:t>Pietuka</a:t>
            </a:r>
            <a:r>
              <a:rPr lang="en-US" dirty="0"/>
              <a:t> </a:t>
            </a:r>
            <a:r>
              <a:rPr lang="en-US" dirty="0" err="1"/>
              <a:t>Krustiņš</a:t>
            </a:r>
            <a:r>
              <a:rPr lang="en-US" dirty="0"/>
              <a:t> </a:t>
            </a:r>
            <a:r>
              <a:rPr lang="en-US" dirty="0" err="1"/>
              <a:t>ir</a:t>
            </a:r>
            <a:r>
              <a:rPr lang="en-US" dirty="0"/>
              <a:t> “.. </a:t>
            </a:r>
            <a:r>
              <a:rPr lang="en-US" dirty="0" err="1"/>
              <a:t>jauns</a:t>
            </a:r>
            <a:r>
              <a:rPr lang="en-US" dirty="0"/>
              <a:t> </a:t>
            </a:r>
            <a:r>
              <a:rPr lang="en-US" dirty="0" err="1"/>
              <a:t>cilvēks</a:t>
            </a:r>
            <a:r>
              <a:rPr lang="en-US" dirty="0"/>
              <a:t> </a:t>
            </a:r>
            <a:r>
              <a:rPr lang="en-US" dirty="0" err="1"/>
              <a:t>vidējā</a:t>
            </a:r>
            <a:r>
              <a:rPr lang="en-US" dirty="0"/>
              <a:t> </a:t>
            </a:r>
            <a:r>
              <a:rPr lang="en-US" dirty="0" err="1"/>
              <a:t>augumā</a:t>
            </a:r>
            <a:r>
              <a:rPr lang="en-US" dirty="0"/>
              <a:t> </a:t>
            </a:r>
            <a:r>
              <a:rPr lang="en-US" dirty="0" err="1"/>
              <a:t>ar</a:t>
            </a:r>
            <a:r>
              <a:rPr lang="en-US" dirty="0"/>
              <a:t> </a:t>
            </a:r>
            <a:r>
              <a:rPr lang="en-US" dirty="0" err="1"/>
              <a:t>kupliem</a:t>
            </a:r>
            <a:r>
              <a:rPr lang="en-US" dirty="0"/>
              <a:t> </a:t>
            </a:r>
            <a:r>
              <a:rPr lang="en-US" dirty="0" err="1"/>
              <a:t>matiem</a:t>
            </a:r>
            <a:r>
              <a:rPr lang="en-US" dirty="0"/>
              <a:t>. </a:t>
            </a:r>
            <a:r>
              <a:rPr lang="en-US" dirty="0" err="1"/>
              <a:t>Viņš</a:t>
            </a:r>
            <a:r>
              <a:rPr lang="en-US" dirty="0"/>
              <a:t> </a:t>
            </a:r>
            <a:r>
              <a:rPr lang="en-US" dirty="0" err="1"/>
              <a:t>mīlēja</a:t>
            </a:r>
            <a:r>
              <a:rPr lang="en-US" dirty="0"/>
              <a:t> </a:t>
            </a:r>
            <a:r>
              <a:rPr lang="en-US" dirty="0" err="1"/>
              <a:t>allaž</a:t>
            </a:r>
            <a:r>
              <a:rPr lang="en-US" dirty="0"/>
              <a:t> </a:t>
            </a:r>
            <a:r>
              <a:rPr lang="en-US" dirty="0" err="1"/>
              <a:t>valkāt</a:t>
            </a:r>
            <a:r>
              <a:rPr lang="en-US" dirty="0"/>
              <a:t> </a:t>
            </a:r>
            <a:r>
              <a:rPr lang="en-US" dirty="0" err="1"/>
              <a:t>melnus</a:t>
            </a:r>
            <a:r>
              <a:rPr lang="en-US" dirty="0"/>
              <a:t> </a:t>
            </a:r>
            <a:r>
              <a:rPr lang="en-US" dirty="0" err="1"/>
              <a:t>svārkus</a:t>
            </a:r>
            <a:r>
              <a:rPr lang="en-US" dirty="0"/>
              <a:t>, </a:t>
            </a:r>
            <a:r>
              <a:rPr lang="en-US" dirty="0" err="1"/>
              <a:t>kuros</a:t>
            </a:r>
            <a:r>
              <a:rPr lang="en-US" dirty="0"/>
              <a:t> </a:t>
            </a:r>
            <a:r>
              <a:rPr lang="en-US" dirty="0" err="1"/>
              <a:t>nekad</a:t>
            </a:r>
            <a:r>
              <a:rPr lang="en-US" dirty="0"/>
              <a:t> </a:t>
            </a:r>
            <a:r>
              <a:rPr lang="en-US" dirty="0" err="1"/>
              <a:t>blāvu</a:t>
            </a:r>
            <a:r>
              <a:rPr lang="en-US" dirty="0"/>
              <a:t> </a:t>
            </a:r>
            <a:r>
              <a:rPr lang="en-US" dirty="0" err="1"/>
              <a:t>netrūka</a:t>
            </a:r>
            <a:r>
              <a:rPr lang="en-US" dirty="0"/>
              <a:t> un </a:t>
            </a:r>
            <a:r>
              <a:rPr lang="en-US" dirty="0" err="1"/>
              <a:t>šoreiz</a:t>
            </a:r>
            <a:r>
              <a:rPr lang="en-US" dirty="0"/>
              <a:t> (</a:t>
            </a:r>
            <a:r>
              <a:rPr lang="en-US" dirty="0" err="1"/>
              <a:t>Ilzes</a:t>
            </a:r>
            <a:r>
              <a:rPr lang="en-US" dirty="0"/>
              <a:t> </a:t>
            </a:r>
            <a:r>
              <a:rPr lang="en-US" dirty="0" err="1"/>
              <a:t>bērēs</a:t>
            </a:r>
            <a:r>
              <a:rPr lang="en-US" dirty="0"/>
              <a:t>) </a:t>
            </a:r>
            <a:r>
              <a:rPr lang="en-US" dirty="0" err="1"/>
              <a:t>bija</a:t>
            </a:r>
            <a:r>
              <a:rPr lang="en-US" dirty="0"/>
              <a:t> </a:t>
            </a:r>
            <a:r>
              <a:rPr lang="en-US" dirty="0" err="1"/>
              <a:t>viena</a:t>
            </a:r>
            <a:r>
              <a:rPr lang="en-US" dirty="0"/>
              <a:t> </a:t>
            </a:r>
            <a:r>
              <a:rPr lang="en-US" dirty="0" err="1"/>
              <a:t>labi</a:t>
            </a:r>
            <a:r>
              <a:rPr lang="en-US" dirty="0"/>
              <a:t> </a:t>
            </a:r>
            <a:r>
              <a:rPr lang="en-US" dirty="0" err="1"/>
              <a:t>liela</a:t>
            </a:r>
            <a:r>
              <a:rPr lang="en-US" dirty="0"/>
              <a:t> </a:t>
            </a:r>
            <a:r>
              <a:rPr lang="en-US" dirty="0" err="1"/>
              <a:t>uz</a:t>
            </a:r>
            <a:r>
              <a:rPr lang="en-US" dirty="0"/>
              <a:t> </a:t>
            </a:r>
            <a:r>
              <a:rPr lang="en-US" dirty="0" err="1"/>
              <a:t>muguras</a:t>
            </a:r>
            <a:r>
              <a:rPr lang="en-US" dirty="0"/>
              <a:t>. </a:t>
            </a:r>
            <a:r>
              <a:rPr lang="en-US" dirty="0" err="1"/>
              <a:t>Kājas</a:t>
            </a:r>
            <a:r>
              <a:rPr lang="en-US" dirty="0"/>
              <a:t> </a:t>
            </a:r>
            <a:r>
              <a:rPr lang="en-US" dirty="0" err="1"/>
              <a:t>viņam</a:t>
            </a:r>
            <a:r>
              <a:rPr lang="en-US" dirty="0"/>
              <a:t> </a:t>
            </a:r>
            <a:r>
              <a:rPr lang="en-US" dirty="0" err="1"/>
              <a:t>bija</a:t>
            </a:r>
            <a:r>
              <a:rPr lang="en-US" dirty="0"/>
              <a:t> </a:t>
            </a:r>
            <a:r>
              <a:rPr lang="en-US" dirty="0" err="1"/>
              <a:t>pilnīgas</a:t>
            </a:r>
            <a:r>
              <a:rPr lang="en-US" dirty="0"/>
              <a:t> un </a:t>
            </a:r>
            <a:r>
              <a:rPr lang="en-US" dirty="0" err="1"/>
              <a:t>zābaku</a:t>
            </a:r>
            <a:r>
              <a:rPr lang="en-US" dirty="0"/>
              <a:t> </a:t>
            </a:r>
            <a:r>
              <a:rPr lang="en-US" dirty="0" err="1"/>
              <a:t>stāvi</a:t>
            </a:r>
            <a:r>
              <a:rPr lang="en-US" dirty="0"/>
              <a:t> </a:t>
            </a:r>
            <a:r>
              <a:rPr lang="en-US" dirty="0" err="1"/>
              <a:t>jeb</a:t>
            </a:r>
            <a:r>
              <a:rPr lang="en-US" dirty="0"/>
              <a:t> </a:t>
            </a:r>
            <a:r>
              <a:rPr lang="en-US" dirty="0" err="1"/>
              <a:t>stulmi</a:t>
            </a:r>
            <a:r>
              <a:rPr lang="en-US" dirty="0"/>
              <a:t> </a:t>
            </a:r>
            <a:r>
              <a:rPr lang="en-US" dirty="0" err="1"/>
              <a:t>arī</a:t>
            </a:r>
            <a:r>
              <a:rPr lang="en-US" dirty="0"/>
              <a:t> </a:t>
            </a:r>
            <a:r>
              <a:rPr lang="en-US" dirty="0" err="1"/>
              <a:t>palieli</a:t>
            </a:r>
            <a:r>
              <a:rPr lang="en-US" dirty="0"/>
              <a:t>, bet </a:t>
            </a:r>
            <a:r>
              <a:rPr lang="en-US" dirty="0" err="1"/>
              <a:t>bikses</a:t>
            </a:r>
            <a:r>
              <a:rPr lang="en-US" dirty="0"/>
              <a:t> </a:t>
            </a:r>
            <a:r>
              <a:rPr lang="en-US" dirty="0" err="1"/>
              <a:t>šauras</a:t>
            </a:r>
            <a:r>
              <a:rPr lang="en-US" dirty="0"/>
              <a:t>, </a:t>
            </a:r>
            <a:r>
              <a:rPr lang="en-US" dirty="0" err="1"/>
              <a:t>laikam</a:t>
            </a:r>
            <a:r>
              <a:rPr lang="en-US" dirty="0"/>
              <a:t> </a:t>
            </a:r>
            <a:r>
              <a:rPr lang="en-US" dirty="0" err="1"/>
              <a:t>pēc</a:t>
            </a:r>
            <a:r>
              <a:rPr lang="en-US" dirty="0"/>
              <a:t> </a:t>
            </a:r>
            <a:r>
              <a:rPr lang="en-US" dirty="0" err="1"/>
              <a:t>jaunās</a:t>
            </a:r>
            <a:r>
              <a:rPr lang="en-US" dirty="0"/>
              <a:t> modes, </a:t>
            </a:r>
            <a:r>
              <a:rPr lang="en-US" dirty="0" err="1"/>
              <a:t>tāpēc</a:t>
            </a:r>
            <a:r>
              <a:rPr lang="en-US" dirty="0"/>
              <a:t> </a:t>
            </a:r>
            <a:r>
              <a:rPr lang="en-US" dirty="0" err="1"/>
              <a:t>bija</a:t>
            </a:r>
            <a:r>
              <a:rPr lang="en-US" dirty="0"/>
              <a:t> </a:t>
            </a:r>
            <a:r>
              <a:rPr lang="en-US" dirty="0" err="1"/>
              <a:t>gandrīz</a:t>
            </a:r>
            <a:r>
              <a:rPr lang="en-US" dirty="0"/>
              <a:t> </a:t>
            </a:r>
            <a:r>
              <a:rPr lang="en-US" dirty="0" err="1"/>
              <a:t>jābrīnās</a:t>
            </a:r>
            <a:r>
              <a:rPr lang="en-US" dirty="0"/>
              <a:t>, </a:t>
            </a:r>
            <a:r>
              <a:rPr lang="en-US" dirty="0" err="1"/>
              <a:t>kā</a:t>
            </a:r>
            <a:r>
              <a:rPr lang="en-US" dirty="0"/>
              <a:t> </a:t>
            </a:r>
            <a:r>
              <a:rPr lang="en-US" dirty="0" err="1"/>
              <a:t>viņš</a:t>
            </a:r>
            <a:r>
              <a:rPr lang="en-US" dirty="0"/>
              <a:t> </a:t>
            </a:r>
            <a:r>
              <a:rPr lang="en-US" dirty="0" err="1"/>
              <a:t>spējis</a:t>
            </a:r>
            <a:r>
              <a:rPr lang="en-US" dirty="0"/>
              <a:t> </a:t>
            </a:r>
            <a:r>
              <a:rPr lang="en-US" dirty="0" err="1"/>
              <a:t>tās</a:t>
            </a:r>
            <a:r>
              <a:rPr lang="en-US" dirty="0"/>
              <a:t> </a:t>
            </a:r>
            <a:r>
              <a:rPr lang="en-US" dirty="0" err="1"/>
              <a:t>uzstīvēt</a:t>
            </a:r>
            <a:r>
              <a:rPr lang="en-US" dirty="0"/>
              <a:t> </a:t>
            </a:r>
            <a:r>
              <a:rPr lang="en-US" dirty="0" err="1"/>
              <a:t>uz</a:t>
            </a:r>
            <a:r>
              <a:rPr lang="en-US" dirty="0"/>
              <a:t> </a:t>
            </a:r>
            <a:r>
              <a:rPr lang="en-US" dirty="0" err="1"/>
              <a:t>stulmiem</a:t>
            </a:r>
            <a:r>
              <a:rPr lang="en-US" dirty="0"/>
              <a:t> </a:t>
            </a:r>
            <a:r>
              <a:rPr lang="en-US" dirty="0" err="1"/>
              <a:t>virsū</a:t>
            </a:r>
            <a:r>
              <a:rPr lang="en-US" dirty="0"/>
              <a:t>, </a:t>
            </a:r>
            <a:r>
              <a:rPr lang="en-US" dirty="0" err="1"/>
              <a:t>kaut</a:t>
            </a:r>
            <a:r>
              <a:rPr lang="en-US" dirty="0"/>
              <a:t> </a:t>
            </a:r>
            <a:r>
              <a:rPr lang="en-US" dirty="0" err="1"/>
              <a:t>gan</a:t>
            </a:r>
            <a:r>
              <a:rPr lang="en-US" dirty="0"/>
              <a:t> </a:t>
            </a:r>
            <a:r>
              <a:rPr lang="en-US" dirty="0" err="1"/>
              <a:t>zemāk</a:t>
            </a:r>
            <a:r>
              <a:rPr lang="en-US" dirty="0"/>
              <a:t> </a:t>
            </a:r>
            <a:r>
              <a:rPr lang="en-US" dirty="0" err="1"/>
              <a:t>nekad</a:t>
            </a:r>
            <a:r>
              <a:rPr lang="en-US" dirty="0"/>
              <a:t> </a:t>
            </a:r>
            <a:r>
              <a:rPr lang="en-US" dirty="0" err="1"/>
              <a:t>nebija</a:t>
            </a:r>
            <a:r>
              <a:rPr lang="en-US" dirty="0"/>
              <a:t> </a:t>
            </a:r>
            <a:r>
              <a:rPr lang="en-US" dirty="0" err="1"/>
              <a:t>dabūjis</a:t>
            </a:r>
            <a:r>
              <a:rPr lang="en-US" dirty="0"/>
              <a:t> </a:t>
            </a:r>
            <a:r>
              <a:rPr lang="en-US" dirty="0" err="1"/>
              <a:t>kā</a:t>
            </a:r>
            <a:r>
              <a:rPr lang="en-US" dirty="0"/>
              <a:t> </a:t>
            </a:r>
            <a:r>
              <a:rPr lang="en-US" dirty="0" err="1"/>
              <a:t>tik</a:t>
            </a:r>
            <a:r>
              <a:rPr lang="en-US" dirty="0"/>
              <a:t> </a:t>
            </a:r>
            <a:r>
              <a:rPr lang="en-US" dirty="0" err="1"/>
              <a:t>līdz</a:t>
            </a:r>
            <a:r>
              <a:rPr lang="en-US" dirty="0"/>
              <a:t> </a:t>
            </a:r>
            <a:r>
              <a:rPr lang="en-US" dirty="0" err="1"/>
              <a:t>pusei</a:t>
            </a:r>
            <a:r>
              <a:rPr lang="en-US" dirty="0"/>
              <a:t>. ..”</a:t>
            </a:r>
            <a:endParaRPr lang="lv-LV" dirty="0"/>
          </a:p>
          <a:p>
            <a:endParaRPr lang="lv-LV" dirty="0"/>
          </a:p>
        </p:txBody>
      </p:sp>
      <p:sp>
        <p:nvSpPr>
          <p:cNvPr id="4" name="TextBox 3">
            <a:hlinkClick r:id="rId2"/>
          </p:cNvPr>
          <p:cNvSpPr txBox="1"/>
          <p:nvPr/>
        </p:nvSpPr>
        <p:spPr>
          <a:xfrm>
            <a:off x="2771800" y="6165304"/>
            <a:ext cx="5544616" cy="369332"/>
          </a:xfrm>
          <a:prstGeom prst="rect">
            <a:avLst/>
          </a:prstGeom>
          <a:noFill/>
        </p:spPr>
        <p:txBody>
          <a:bodyPr wrap="square" rtlCol="0">
            <a:spAutoFit/>
          </a:bodyPr>
          <a:lstStyle/>
          <a:p>
            <a:r>
              <a:rPr lang="lv-LV" dirty="0" smtClean="0">
                <a:hlinkClick r:id="rId2"/>
              </a:rPr>
              <a:t>Skaitīšana krogā</a:t>
            </a:r>
            <a:endParaRPr lang="lv-LV" dirty="0"/>
          </a:p>
        </p:txBody>
      </p:sp>
    </p:spTree>
    <p:extLst>
      <p:ext uri="{BB962C8B-B14F-4D97-AF65-F5344CB8AC3E}">
        <p14:creationId xmlns:p14="http://schemas.microsoft.com/office/powerpoint/2010/main" xmlns="" val="1246292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ŠVAUKSTS</a:t>
            </a:r>
            <a:endParaRPr lang="lv-LV"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228184" y="332656"/>
            <a:ext cx="2753157"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323528" y="1628800"/>
            <a:ext cx="5904656" cy="4708981"/>
          </a:xfrm>
          <a:prstGeom prst="rect">
            <a:avLst/>
          </a:prstGeom>
          <a:noFill/>
        </p:spPr>
        <p:txBody>
          <a:bodyPr wrap="square" rtlCol="0">
            <a:spAutoFit/>
          </a:bodyPr>
          <a:lstStyle/>
          <a:p>
            <a:r>
              <a:rPr lang="lv-LV" sz="2000" dirty="0"/>
              <a:t>Švauksts arī tiecas noliegt savu personību: buldurē vāciski, ģērbjas pilsētnieku drēbēs, sprauž acenes uz deguna un valkā baltus cimdus, tāpat kā Pietuks – piesavinās svešus izteikumus, domas, nesaprotamus vārdus un izteicienus.</a:t>
            </a:r>
            <a:r>
              <a:rPr lang="lv-LV" sz="2000" dirty="0" smtClean="0"/>
              <a:t/>
            </a:r>
            <a:br>
              <a:rPr lang="lv-LV" sz="2000" dirty="0" smtClean="0"/>
            </a:br>
            <a:r>
              <a:rPr lang="lv-LV" sz="2000" dirty="0"/>
              <a:t>Ar savu vācisko runāšanu un „gudriem” izteicieniem cenšas pievērst sev Lienas uzmanību, bet tā prot viņu smalki atraidīt, nepiemirsdama atjokot.</a:t>
            </a:r>
            <a:r>
              <a:rPr lang="lv-LV" sz="2000" dirty="0" smtClean="0"/>
              <a:t/>
            </a:r>
            <a:br>
              <a:rPr lang="lv-LV" sz="2000" dirty="0" smtClean="0"/>
            </a:br>
            <a:r>
              <a:rPr lang="lv-LV" sz="2000" dirty="0"/>
              <a:t>Kā mazs bērns Švauksts grābsta spožas lietiņas, jo viss ir zelts, kas spīd. Arvien meklē sev elkus, svešu prātu un spēku. Dzīvo ar apziņu, ka, lai kas arī dotajā brīdī būtu kungs un saimnieks, piem., mērnieks – tas ir labs, tas ir stiprs un to vajag visādi atdarināt. Īsts vergu pēcnācējs, kam iedzimta bijāšana pret stiprāko, pilnīgi vienaldzīgi, vai tas labs vai ļauns, prātīgs vai </a:t>
            </a:r>
            <a:r>
              <a:rPr lang="lv-LV" sz="2000" dirty="0" smtClean="0"/>
              <a:t>negudrs.</a:t>
            </a:r>
            <a:endParaRPr lang="lv-LV" sz="2000" dirty="0"/>
          </a:p>
        </p:txBody>
      </p:sp>
    </p:spTree>
    <p:extLst>
      <p:ext uri="{BB962C8B-B14F-4D97-AF65-F5344CB8AC3E}">
        <p14:creationId xmlns:p14="http://schemas.microsoft.com/office/powerpoint/2010/main" xmlns="" val="1893397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ŠVAUKSTS</a:t>
            </a:r>
            <a:endParaRPr lang="lv-LV" dirty="0"/>
          </a:p>
        </p:txBody>
      </p:sp>
      <p:sp>
        <p:nvSpPr>
          <p:cNvPr id="3" name="Content Placeholder 2"/>
          <p:cNvSpPr>
            <a:spLocks noGrp="1"/>
          </p:cNvSpPr>
          <p:nvPr>
            <p:ph idx="1"/>
          </p:nvPr>
        </p:nvSpPr>
        <p:spPr>
          <a:xfrm>
            <a:off x="457200" y="1052736"/>
            <a:ext cx="8229600" cy="5688632"/>
          </a:xfrm>
        </p:spPr>
        <p:txBody>
          <a:bodyPr>
            <a:normAutofit/>
          </a:bodyPr>
          <a:lstStyle/>
          <a:p>
            <a:r>
              <a:rPr lang="en-US" dirty="0" err="1"/>
              <a:t>Švauksts</a:t>
            </a:r>
            <a:r>
              <a:rPr lang="en-US" dirty="0"/>
              <a:t> </a:t>
            </a:r>
            <a:r>
              <a:rPr lang="en-US" dirty="0" err="1"/>
              <a:t>uzkliedza</a:t>
            </a:r>
            <a:r>
              <a:rPr lang="en-US" dirty="0"/>
              <a:t>. „Mir </a:t>
            </a:r>
            <a:r>
              <a:rPr lang="en-US" dirty="0" err="1"/>
              <a:t>heisen</a:t>
            </a:r>
            <a:r>
              <a:rPr lang="en-US" dirty="0"/>
              <a:t> </a:t>
            </a:r>
            <a:r>
              <a:rPr lang="en-US" dirty="0" err="1"/>
              <a:t>hern</a:t>
            </a:r>
            <a:r>
              <a:rPr lang="en-US" dirty="0"/>
              <a:t> </a:t>
            </a:r>
            <a:r>
              <a:rPr lang="en-US" dirty="0" err="1"/>
              <a:t>Švaukstē</a:t>
            </a:r>
            <a:r>
              <a:rPr lang="en-US" dirty="0"/>
              <a:t>.” „Und </a:t>
            </a:r>
            <a:r>
              <a:rPr lang="en-US" dirty="0" err="1"/>
              <a:t>mir</a:t>
            </a:r>
            <a:r>
              <a:rPr lang="en-US" dirty="0"/>
              <a:t> </a:t>
            </a:r>
            <a:r>
              <a:rPr lang="en-US" dirty="0" err="1"/>
              <a:t>heisen</a:t>
            </a:r>
            <a:r>
              <a:rPr lang="en-US" dirty="0"/>
              <a:t> </a:t>
            </a:r>
            <a:r>
              <a:rPr lang="en-US" dirty="0" err="1"/>
              <a:t>Drekberģa</a:t>
            </a:r>
            <a:r>
              <a:rPr lang="en-US" dirty="0"/>
              <a:t> </a:t>
            </a:r>
            <a:r>
              <a:rPr lang="en-US" dirty="0" err="1"/>
              <a:t>hern</a:t>
            </a:r>
            <a:r>
              <a:rPr lang="en-US" dirty="0"/>
              <a:t>!” </a:t>
            </a:r>
            <a:r>
              <a:rPr lang="en-US" dirty="0" err="1"/>
              <a:t>Drekberģis</a:t>
            </a:r>
            <a:r>
              <a:rPr lang="en-US" dirty="0"/>
              <a:t> </a:t>
            </a:r>
            <a:r>
              <a:rPr lang="en-US" dirty="0" err="1"/>
              <a:t>atcirta</a:t>
            </a:r>
            <a:r>
              <a:rPr lang="en-US" dirty="0"/>
              <a:t> un tad, </a:t>
            </a:r>
            <a:r>
              <a:rPr lang="en-US" dirty="0" err="1"/>
              <a:t>muti</a:t>
            </a:r>
            <a:r>
              <a:rPr lang="en-US" dirty="0"/>
              <a:t> </a:t>
            </a:r>
            <a:r>
              <a:rPr lang="en-US" dirty="0" err="1"/>
              <a:t>atplētis</a:t>
            </a:r>
            <a:r>
              <a:rPr lang="en-US" dirty="0"/>
              <a:t>, </a:t>
            </a:r>
            <a:r>
              <a:rPr lang="en-US" dirty="0" err="1"/>
              <a:t>ar</a:t>
            </a:r>
            <a:r>
              <a:rPr lang="en-US" dirty="0"/>
              <a:t> </a:t>
            </a:r>
            <a:r>
              <a:rPr lang="en-US" dirty="0" err="1"/>
              <a:t>Švaukstu</a:t>
            </a:r>
            <a:r>
              <a:rPr lang="en-US" dirty="0"/>
              <a:t> </a:t>
            </a:r>
            <a:r>
              <a:rPr lang="en-US" dirty="0" err="1"/>
              <a:t>gari</a:t>
            </a:r>
            <a:r>
              <a:rPr lang="en-US" dirty="0"/>
              <a:t> </a:t>
            </a:r>
            <a:r>
              <a:rPr lang="en-US" dirty="0" err="1"/>
              <a:t>mēdijās</a:t>
            </a:r>
            <a:r>
              <a:rPr lang="en-US" dirty="0"/>
              <a:t> (..).”</a:t>
            </a:r>
            <a:endParaRPr lang="lv-LV" dirty="0"/>
          </a:p>
          <a:p>
            <a:r>
              <a:rPr lang="en-US" dirty="0" err="1"/>
              <a:t>Prātnieks</a:t>
            </a:r>
            <a:r>
              <a:rPr lang="en-US" dirty="0"/>
              <a:t>: „ „Saki, </a:t>
            </a:r>
            <a:r>
              <a:rPr lang="en-US" dirty="0" err="1"/>
              <a:t>kur</a:t>
            </a:r>
            <a:r>
              <a:rPr lang="en-US" dirty="0"/>
              <a:t> </a:t>
            </a:r>
            <a:r>
              <a:rPr lang="en-US" dirty="0" err="1"/>
              <a:t>tas</a:t>
            </a:r>
            <a:r>
              <a:rPr lang="en-US" dirty="0"/>
              <a:t> </a:t>
            </a:r>
            <a:r>
              <a:rPr lang="en-US" dirty="0" err="1"/>
              <a:t>Švauksts</a:t>
            </a:r>
            <a:r>
              <a:rPr lang="en-US" dirty="0"/>
              <a:t> </a:t>
            </a:r>
            <a:r>
              <a:rPr lang="en-US" dirty="0" err="1"/>
              <a:t>ir</a:t>
            </a:r>
            <a:r>
              <a:rPr lang="en-US" dirty="0"/>
              <a:t> </a:t>
            </a:r>
            <a:r>
              <a:rPr lang="en-US" dirty="0" err="1"/>
              <a:t>pārvērties</a:t>
            </a:r>
            <a:r>
              <a:rPr lang="en-US" dirty="0"/>
              <a:t> </a:t>
            </a:r>
            <a:r>
              <a:rPr lang="en-US" dirty="0" err="1"/>
              <a:t>tik</a:t>
            </a:r>
            <a:r>
              <a:rPr lang="en-US" dirty="0"/>
              <a:t> </a:t>
            </a:r>
            <a:r>
              <a:rPr lang="en-US" dirty="0" err="1"/>
              <a:t>ātri</a:t>
            </a:r>
            <a:r>
              <a:rPr lang="en-US" dirty="0"/>
              <a:t> par </a:t>
            </a:r>
            <a:r>
              <a:rPr lang="en-US" dirty="0" err="1"/>
              <a:t>tādu</a:t>
            </a:r>
            <a:r>
              <a:rPr lang="en-US" dirty="0"/>
              <a:t> </a:t>
            </a:r>
            <a:r>
              <a:rPr lang="en-US" dirty="0" err="1"/>
              <a:t>vācieti</a:t>
            </a:r>
            <a:r>
              <a:rPr lang="en-US" dirty="0"/>
              <a:t>?” </a:t>
            </a:r>
            <a:r>
              <a:rPr lang="en-US" dirty="0" err="1"/>
              <a:t>Prātnieks</a:t>
            </a:r>
            <a:r>
              <a:rPr lang="en-US" dirty="0"/>
              <a:t> </a:t>
            </a:r>
            <a:r>
              <a:rPr lang="en-US" dirty="0" err="1"/>
              <a:t>jautāja</a:t>
            </a:r>
            <a:r>
              <a:rPr lang="en-US" dirty="0"/>
              <a:t> </a:t>
            </a:r>
            <a:r>
              <a:rPr lang="en-US" dirty="0" err="1"/>
              <a:t>Pietuka</a:t>
            </a:r>
            <a:r>
              <a:rPr lang="en-US" dirty="0"/>
              <a:t> </a:t>
            </a:r>
            <a:r>
              <a:rPr lang="en-US" dirty="0" err="1"/>
              <a:t>Krustiņam</a:t>
            </a:r>
            <a:r>
              <a:rPr lang="en-US" dirty="0"/>
              <a:t>, </a:t>
            </a:r>
            <a:r>
              <a:rPr lang="en-US" dirty="0" err="1"/>
              <a:t>smiedamies</a:t>
            </a:r>
            <a:r>
              <a:rPr lang="en-US" dirty="0"/>
              <a:t> </a:t>
            </a:r>
            <a:r>
              <a:rPr lang="en-US" dirty="0" err="1"/>
              <a:t>savus</a:t>
            </a:r>
            <a:r>
              <a:rPr lang="en-US" dirty="0"/>
              <a:t> </a:t>
            </a:r>
            <a:r>
              <a:rPr lang="en-US" dirty="0" err="1"/>
              <a:t>nejauki</a:t>
            </a:r>
            <a:r>
              <a:rPr lang="en-US" dirty="0"/>
              <a:t> </a:t>
            </a:r>
            <a:r>
              <a:rPr lang="en-US" dirty="0" err="1"/>
              <a:t>skaļos</a:t>
            </a:r>
            <a:r>
              <a:rPr lang="en-US" dirty="0"/>
              <a:t> </a:t>
            </a:r>
            <a:r>
              <a:rPr lang="en-US" dirty="0" err="1"/>
              <a:t>smieklus</a:t>
            </a:r>
            <a:r>
              <a:rPr lang="en-US" dirty="0"/>
              <a:t>.”</a:t>
            </a:r>
            <a:r>
              <a:rPr lang="en-US" dirty="0" err="1"/>
              <a:t>Kad</a:t>
            </a:r>
            <a:r>
              <a:rPr lang="en-US" dirty="0"/>
              <a:t> </a:t>
            </a:r>
            <a:r>
              <a:rPr lang="en-US" dirty="0" err="1"/>
              <a:t>Švauksts</a:t>
            </a:r>
            <a:r>
              <a:rPr lang="en-US" dirty="0"/>
              <a:t> </a:t>
            </a:r>
            <a:r>
              <a:rPr lang="en-US" dirty="0" err="1"/>
              <a:t>grib</a:t>
            </a:r>
            <a:r>
              <a:rPr lang="en-US" dirty="0"/>
              <a:t> </a:t>
            </a:r>
            <a:r>
              <a:rPr lang="en-US" dirty="0" err="1"/>
              <a:t>braukt</a:t>
            </a:r>
            <a:r>
              <a:rPr lang="en-US" dirty="0"/>
              <a:t> no </a:t>
            </a:r>
            <a:r>
              <a:rPr lang="en-US" dirty="0" err="1"/>
              <a:t>kroga</a:t>
            </a:r>
            <a:r>
              <a:rPr lang="en-US" dirty="0"/>
              <a:t> </a:t>
            </a:r>
            <a:r>
              <a:rPr lang="en-US" dirty="0" err="1"/>
              <a:t>uz</a:t>
            </a:r>
            <a:r>
              <a:rPr lang="en-US" dirty="0"/>
              <a:t> </a:t>
            </a:r>
            <a:r>
              <a:rPr lang="en-US" dirty="0" err="1"/>
              <a:t>mājām</a:t>
            </a:r>
            <a:r>
              <a:rPr lang="en-US" dirty="0"/>
              <a:t> un </a:t>
            </a:r>
            <a:r>
              <a:rPr lang="en-US" dirty="0" err="1"/>
              <a:t>saka</a:t>
            </a:r>
            <a:r>
              <a:rPr lang="en-US" dirty="0"/>
              <a:t> </a:t>
            </a:r>
            <a:r>
              <a:rPr lang="en-US" dirty="0" err="1"/>
              <a:t>krodziniekam</a:t>
            </a:r>
            <a:r>
              <a:rPr lang="en-US" dirty="0"/>
              <a:t>, </a:t>
            </a:r>
            <a:r>
              <a:rPr lang="en-US" dirty="0" err="1"/>
              <a:t>lai</a:t>
            </a:r>
            <a:r>
              <a:rPr lang="en-US" dirty="0"/>
              <a:t> </a:t>
            </a:r>
            <a:r>
              <a:rPr lang="en-US" dirty="0" err="1"/>
              <a:t>jūdz</a:t>
            </a:r>
            <a:r>
              <a:rPr lang="en-US" dirty="0"/>
              <a:t> </a:t>
            </a:r>
            <a:r>
              <a:rPr lang="en-US" dirty="0" err="1"/>
              <a:t>zirgus</a:t>
            </a:r>
            <a:r>
              <a:rPr lang="en-US" dirty="0"/>
              <a:t>, </a:t>
            </a:r>
            <a:r>
              <a:rPr lang="en-US" dirty="0" err="1"/>
              <a:t>viņš</a:t>
            </a:r>
            <a:r>
              <a:rPr lang="en-US" dirty="0"/>
              <a:t> </a:t>
            </a:r>
            <a:r>
              <a:rPr lang="en-US" dirty="0" err="1"/>
              <a:t>nosauc</a:t>
            </a:r>
            <a:r>
              <a:rPr lang="en-US" dirty="0"/>
              <a:t> </a:t>
            </a:r>
            <a:r>
              <a:rPr lang="en-US" dirty="0" err="1"/>
              <a:t>mājas</a:t>
            </a:r>
            <a:r>
              <a:rPr lang="en-US" dirty="0"/>
              <a:t> par </a:t>
            </a:r>
            <a:r>
              <a:rPr lang="en-US" dirty="0" err="1"/>
              <a:t>villu</a:t>
            </a:r>
            <a:r>
              <a:rPr lang="en-US" dirty="0"/>
              <a:t> </a:t>
            </a:r>
            <a:r>
              <a:rPr lang="en-US" dirty="0" err="1"/>
              <a:t>jeb</a:t>
            </a:r>
            <a:r>
              <a:rPr lang="en-US" dirty="0"/>
              <a:t> </a:t>
            </a:r>
            <a:r>
              <a:rPr lang="en-US" dirty="0" err="1"/>
              <a:t>vasaras</a:t>
            </a:r>
            <a:r>
              <a:rPr lang="en-US" dirty="0"/>
              <a:t> </a:t>
            </a:r>
            <a:r>
              <a:rPr lang="en-US" dirty="0" err="1"/>
              <a:t>muižu</a:t>
            </a:r>
            <a:r>
              <a:rPr lang="en-US" dirty="0"/>
              <a:t> un </a:t>
            </a:r>
            <a:r>
              <a:rPr lang="en-US" dirty="0" err="1"/>
              <a:t>saka</a:t>
            </a:r>
            <a:r>
              <a:rPr lang="en-US" dirty="0"/>
              <a:t>:” Man </a:t>
            </a:r>
            <a:r>
              <a:rPr lang="en-US" dirty="0" err="1"/>
              <a:t>muiž</a:t>
            </a:r>
            <a:r>
              <a:rPr lang="en-US" dirty="0"/>
              <a:t> </a:t>
            </a:r>
            <a:r>
              <a:rPr lang="en-US" dirty="0" err="1"/>
              <a:t>ir</a:t>
            </a:r>
            <a:r>
              <a:rPr lang="en-US" dirty="0"/>
              <a:t> </a:t>
            </a:r>
            <a:r>
              <a:rPr lang="en-US" dirty="0" err="1"/>
              <a:t>ēkš</a:t>
            </a:r>
            <a:r>
              <a:rPr lang="en-US" dirty="0"/>
              <a:t> </a:t>
            </a:r>
            <a:r>
              <a:rPr lang="en-US" dirty="0" err="1"/>
              <a:t>Tupiņ</a:t>
            </a:r>
            <a:r>
              <a:rPr lang="en-US" dirty="0"/>
              <a:t> </a:t>
            </a:r>
            <a:r>
              <a:rPr lang="en-US" dirty="0" err="1"/>
              <a:t>mājām</a:t>
            </a:r>
            <a:r>
              <a:rPr lang="en-US" dirty="0"/>
              <a:t>, </a:t>
            </a:r>
            <a:r>
              <a:rPr lang="en-US" dirty="0" err="1"/>
              <a:t>vēn</a:t>
            </a:r>
            <a:r>
              <a:rPr lang="en-US" dirty="0"/>
              <a:t> </a:t>
            </a:r>
            <a:r>
              <a:rPr lang="en-US" dirty="0" err="1"/>
              <a:t>jūdz</a:t>
            </a:r>
            <a:r>
              <a:rPr lang="en-US" dirty="0"/>
              <a:t> no </a:t>
            </a:r>
            <a:r>
              <a:rPr lang="en-US" dirty="0" err="1"/>
              <a:t>šejēn</a:t>
            </a:r>
            <a:r>
              <a:rPr lang="en-US" dirty="0"/>
              <a:t>.” „</a:t>
            </a:r>
            <a:r>
              <a:rPr lang="en-US" dirty="0" err="1"/>
              <a:t>Krodzinieks</a:t>
            </a:r>
            <a:r>
              <a:rPr lang="en-US" dirty="0"/>
              <a:t> </a:t>
            </a:r>
            <a:r>
              <a:rPr lang="en-US" dirty="0" err="1"/>
              <a:t>saka</a:t>
            </a:r>
            <a:r>
              <a:rPr lang="en-US" dirty="0"/>
              <a:t> </a:t>
            </a:r>
            <a:r>
              <a:rPr lang="en-US" dirty="0" err="1"/>
              <a:t>smieties</a:t>
            </a:r>
            <a:r>
              <a:rPr lang="en-US" dirty="0"/>
              <a:t> </a:t>
            </a:r>
            <a:r>
              <a:rPr lang="en-US" dirty="0" err="1"/>
              <a:t>pilnā</a:t>
            </a:r>
            <a:r>
              <a:rPr lang="en-US" dirty="0"/>
              <a:t> </a:t>
            </a:r>
            <a:r>
              <a:rPr lang="en-US" dirty="0" err="1"/>
              <a:t>mutē</a:t>
            </a:r>
            <a:r>
              <a:rPr lang="en-US" dirty="0"/>
              <a:t>. „</a:t>
            </a:r>
            <a:r>
              <a:rPr lang="en-US" dirty="0" err="1"/>
              <a:t>Ak</a:t>
            </a:r>
            <a:r>
              <a:rPr lang="en-US" dirty="0"/>
              <a:t> </a:t>
            </a:r>
            <a:r>
              <a:rPr lang="en-US" dirty="0" err="1"/>
              <a:t>Tupiņos</a:t>
            </a:r>
            <a:r>
              <a:rPr lang="en-US" dirty="0"/>
              <a:t>! – No </a:t>
            </a:r>
            <a:r>
              <a:rPr lang="en-US" dirty="0" err="1"/>
              <a:t>kura</a:t>
            </a:r>
            <a:r>
              <a:rPr lang="en-US" dirty="0"/>
              <a:t> </a:t>
            </a:r>
            <a:r>
              <a:rPr lang="en-US" dirty="0" err="1"/>
              <a:t>laika</a:t>
            </a:r>
            <a:r>
              <a:rPr lang="en-US" dirty="0"/>
              <a:t> </a:t>
            </a:r>
            <a:r>
              <a:rPr lang="en-US" dirty="0" err="1"/>
              <a:t>Tupiņu</a:t>
            </a:r>
            <a:r>
              <a:rPr lang="en-US" dirty="0"/>
              <a:t> </a:t>
            </a:r>
            <a:r>
              <a:rPr lang="en-US" dirty="0" err="1"/>
              <a:t>māja</a:t>
            </a:r>
            <a:r>
              <a:rPr lang="en-US" dirty="0"/>
              <a:t> </a:t>
            </a:r>
            <a:r>
              <a:rPr lang="en-US" dirty="0" err="1"/>
              <a:t>pāvērtusies</a:t>
            </a:r>
            <a:r>
              <a:rPr lang="en-US" dirty="0"/>
              <a:t> par </a:t>
            </a:r>
            <a:r>
              <a:rPr lang="en-US" dirty="0" err="1"/>
              <a:t>muižu</a:t>
            </a:r>
            <a:r>
              <a:rPr lang="en-US" dirty="0"/>
              <a:t>?(...)”</a:t>
            </a:r>
            <a:endParaRPr lang="lv-LV" dirty="0"/>
          </a:p>
        </p:txBody>
      </p:sp>
    </p:spTree>
    <p:extLst>
      <p:ext uri="{BB962C8B-B14F-4D97-AF65-F5344CB8AC3E}">
        <p14:creationId xmlns:p14="http://schemas.microsoft.com/office/powerpoint/2010/main" xmlns="" val="1726919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ĶENCIS</a:t>
            </a:r>
            <a:endParaRPr lang="lv-LV"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79512" y="548680"/>
            <a:ext cx="3127843"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3419872" y="1412776"/>
            <a:ext cx="5328592" cy="3139321"/>
          </a:xfrm>
          <a:prstGeom prst="rect">
            <a:avLst/>
          </a:prstGeom>
          <a:noFill/>
        </p:spPr>
        <p:txBody>
          <a:bodyPr wrap="square" rtlCol="0">
            <a:spAutoFit/>
          </a:bodyPr>
          <a:lstStyle/>
          <a:p>
            <a:r>
              <a:rPr lang="lv-LV" dirty="0"/>
              <a:t>Ķencis ir tāds kā Prātnieka rokaspuisis, cītīgs mērnieka un tā palīgu „apciemotājs”. Viņš arī bija pirmais no Čangalienas pagasta, kas brauca ar kukuļiem pie mērnieka uz Slātavu ciemos, kad vēl nenojauta, ka diena beigsies cietumā...</a:t>
            </a:r>
            <a:r>
              <a:rPr lang="lv-LV" dirty="0" smtClean="0"/>
              <a:t/>
            </a:r>
            <a:br>
              <a:rPr lang="lv-LV" dirty="0" smtClean="0"/>
            </a:br>
            <a:r>
              <a:rPr lang="lv-LV" dirty="0"/>
              <a:t>Prātnieka nelietībās Ķencis lielu lomu nespēlē, jo viņš pārāk vientiesīgs dižiem plāniem, bet viņš ir gana paklausīgs – tāpēc Prātnieks ielaižas ar viņu „darījumos”. Ķencis nav ļauns, bet gan aprobežots, tāds kam nemitīgi gadās visādas sīkas ķibeles un kļūdiņas, humoristiskais personāžs.</a:t>
            </a:r>
          </a:p>
        </p:txBody>
      </p:sp>
      <p:sp>
        <p:nvSpPr>
          <p:cNvPr id="5" name="Rectangle 4"/>
          <p:cNvSpPr/>
          <p:nvPr/>
        </p:nvSpPr>
        <p:spPr>
          <a:xfrm>
            <a:off x="321684" y="4826675"/>
            <a:ext cx="8822316" cy="2031325"/>
          </a:xfrm>
          <a:prstGeom prst="rect">
            <a:avLst/>
          </a:prstGeom>
        </p:spPr>
        <p:txBody>
          <a:bodyPr wrap="square">
            <a:spAutoFit/>
          </a:bodyPr>
          <a:lstStyle/>
          <a:p>
            <a:r>
              <a:rPr lang="en-US" dirty="0" err="1"/>
              <a:t>Ķencis</a:t>
            </a:r>
            <a:r>
              <a:rPr lang="en-US" dirty="0"/>
              <a:t> </a:t>
            </a:r>
            <a:r>
              <a:rPr lang="en-US" dirty="0" err="1"/>
              <a:t>sacīja</a:t>
            </a:r>
            <a:r>
              <a:rPr lang="en-US" dirty="0"/>
              <a:t>, </a:t>
            </a:r>
            <a:r>
              <a:rPr lang="en-US" dirty="0" err="1"/>
              <a:t>cepures</a:t>
            </a:r>
            <a:r>
              <a:rPr lang="en-US" dirty="0"/>
              <a:t> </a:t>
            </a:r>
            <a:r>
              <a:rPr lang="en-US" dirty="0" err="1"/>
              <a:t>meklēdams</a:t>
            </a:r>
            <a:r>
              <a:rPr lang="en-US" dirty="0"/>
              <a:t> un </a:t>
            </a:r>
            <a:r>
              <a:rPr lang="en-US" dirty="0" err="1"/>
              <a:t>savu</a:t>
            </a:r>
            <a:r>
              <a:rPr lang="en-US" dirty="0"/>
              <a:t> </a:t>
            </a:r>
            <a:r>
              <a:rPr lang="en-US" dirty="0" err="1"/>
              <a:t>plāno</a:t>
            </a:r>
            <a:r>
              <a:rPr lang="en-US" dirty="0"/>
              <a:t> </a:t>
            </a:r>
            <a:r>
              <a:rPr lang="en-US" dirty="0" err="1"/>
              <a:t>degunu</a:t>
            </a:r>
            <a:r>
              <a:rPr lang="en-US" dirty="0"/>
              <a:t>, </a:t>
            </a:r>
            <a:r>
              <a:rPr lang="en-US" dirty="0" err="1"/>
              <a:t>kurš</a:t>
            </a:r>
            <a:r>
              <a:rPr lang="en-US" dirty="0"/>
              <a:t> </a:t>
            </a:r>
            <a:r>
              <a:rPr lang="en-US" dirty="0" err="1"/>
              <a:t>bij</a:t>
            </a:r>
            <a:r>
              <a:rPr lang="en-US" dirty="0"/>
              <a:t> </a:t>
            </a:r>
            <a:r>
              <a:rPr lang="en-US" dirty="0" err="1"/>
              <a:t>nosists</a:t>
            </a:r>
            <a:r>
              <a:rPr lang="en-US" dirty="0"/>
              <a:t> </a:t>
            </a:r>
            <a:r>
              <a:rPr lang="en-US" dirty="0" err="1"/>
              <a:t>šķībi</a:t>
            </a:r>
            <a:r>
              <a:rPr lang="en-US" dirty="0"/>
              <a:t>, </a:t>
            </a:r>
            <a:r>
              <a:rPr lang="en-US" dirty="0" err="1"/>
              <a:t>kā</a:t>
            </a:r>
            <a:r>
              <a:rPr lang="en-US" dirty="0"/>
              <a:t> </a:t>
            </a:r>
            <a:r>
              <a:rPr lang="en-US" dirty="0" err="1"/>
              <a:t>vēja</a:t>
            </a:r>
            <a:r>
              <a:rPr lang="en-US" dirty="0"/>
              <a:t> </a:t>
            </a:r>
            <a:r>
              <a:rPr lang="en-US" dirty="0" err="1"/>
              <a:t>rādītāju</a:t>
            </a:r>
            <a:r>
              <a:rPr lang="en-US" dirty="0"/>
              <a:t> </a:t>
            </a:r>
            <a:r>
              <a:rPr lang="en-US" dirty="0" err="1"/>
              <a:t>taisni</a:t>
            </a:r>
            <a:r>
              <a:rPr lang="en-US" dirty="0"/>
              <a:t> </a:t>
            </a:r>
            <a:r>
              <a:rPr lang="en-US" dirty="0" err="1"/>
              <a:t>uzgrozīdams</a:t>
            </a:r>
            <a:r>
              <a:rPr lang="en-US" dirty="0"/>
              <a:t>.”</a:t>
            </a:r>
            <a:endParaRPr lang="lv-LV" dirty="0"/>
          </a:p>
          <a:p>
            <a:r>
              <a:rPr lang="en-US" dirty="0"/>
              <a:t>„Ja </a:t>
            </a:r>
            <a:r>
              <a:rPr lang="en-US" dirty="0" err="1"/>
              <a:t>vilks</a:t>
            </a:r>
            <a:r>
              <a:rPr lang="en-US" dirty="0"/>
              <a:t> </a:t>
            </a:r>
            <a:r>
              <a:rPr lang="en-US" dirty="0" err="1"/>
              <a:t>skrien</a:t>
            </a:r>
            <a:r>
              <a:rPr lang="en-US" dirty="0"/>
              <a:t> </a:t>
            </a:r>
            <a:r>
              <a:rPr lang="en-US" dirty="0" err="1"/>
              <a:t>mežā</a:t>
            </a:r>
            <a:r>
              <a:rPr lang="en-US" dirty="0"/>
              <a:t>, tad </a:t>
            </a:r>
            <a:r>
              <a:rPr lang="en-US" dirty="0" err="1"/>
              <a:t>nevajag</a:t>
            </a:r>
            <a:r>
              <a:rPr lang="en-US" dirty="0"/>
              <a:t> </a:t>
            </a:r>
            <a:r>
              <a:rPr lang="en-US" dirty="0" err="1"/>
              <a:t>sūtīt</a:t>
            </a:r>
            <a:r>
              <a:rPr lang="en-US" dirty="0"/>
              <a:t> </a:t>
            </a:r>
            <a:r>
              <a:rPr lang="en-US" dirty="0" err="1"/>
              <a:t>nemaz</a:t>
            </a:r>
            <a:r>
              <a:rPr lang="en-US" dirty="0"/>
              <a:t> </a:t>
            </a:r>
            <a:r>
              <a:rPr lang="en-US" dirty="0" err="1"/>
              <a:t>dzinēju</a:t>
            </a:r>
            <a:r>
              <a:rPr lang="en-US" dirty="0"/>
              <a:t>, </a:t>
            </a:r>
            <a:r>
              <a:rPr lang="en-US" dirty="0" err="1"/>
              <a:t>suņu</a:t>
            </a:r>
            <a:r>
              <a:rPr lang="en-US" dirty="0"/>
              <a:t> un </a:t>
            </a:r>
            <a:r>
              <a:rPr lang="en-US" dirty="0" err="1"/>
              <a:t>mednieku</a:t>
            </a:r>
            <a:r>
              <a:rPr lang="en-US" dirty="0"/>
              <a:t> </a:t>
            </a:r>
            <a:r>
              <a:rPr lang="en-US" dirty="0" err="1"/>
              <a:t>pakaļ</a:t>
            </a:r>
            <a:r>
              <a:rPr lang="en-US" dirty="0"/>
              <a:t>, bet </a:t>
            </a:r>
            <a:r>
              <a:rPr lang="en-US" dirty="0" err="1"/>
              <a:t>palaist</a:t>
            </a:r>
            <a:r>
              <a:rPr lang="en-US" dirty="0"/>
              <a:t> </a:t>
            </a:r>
            <a:r>
              <a:rPr lang="en-US" dirty="0" err="1"/>
              <a:t>tik</a:t>
            </a:r>
            <a:r>
              <a:rPr lang="en-US" dirty="0"/>
              <a:t> </a:t>
            </a:r>
            <a:r>
              <a:rPr lang="en-US" dirty="0" err="1"/>
              <a:t>Ķenci</a:t>
            </a:r>
            <a:r>
              <a:rPr lang="en-US" dirty="0"/>
              <a:t> </a:t>
            </a:r>
            <a:r>
              <a:rPr lang="en-US" dirty="0" err="1"/>
              <a:t>meža</a:t>
            </a:r>
            <a:r>
              <a:rPr lang="en-US" dirty="0"/>
              <a:t> </a:t>
            </a:r>
            <a:r>
              <a:rPr lang="en-US" dirty="0" err="1"/>
              <a:t>malā</a:t>
            </a:r>
            <a:r>
              <a:rPr lang="en-US" dirty="0"/>
              <a:t> – </a:t>
            </a:r>
            <a:r>
              <a:rPr lang="en-US" dirty="0" err="1"/>
              <a:t>tas</a:t>
            </a:r>
            <a:r>
              <a:rPr lang="en-US" dirty="0"/>
              <a:t> </a:t>
            </a:r>
            <a:r>
              <a:rPr lang="en-US" dirty="0" err="1"/>
              <a:t>izmelos</a:t>
            </a:r>
            <a:r>
              <a:rPr lang="en-US" dirty="0"/>
              <a:t> </a:t>
            </a:r>
            <a:r>
              <a:rPr lang="en-US" dirty="0" err="1"/>
              <a:t>tādu</a:t>
            </a:r>
            <a:r>
              <a:rPr lang="en-US" dirty="0"/>
              <a:t> </a:t>
            </a:r>
            <a:r>
              <a:rPr lang="en-US" dirty="0" err="1"/>
              <a:t>pašu</a:t>
            </a:r>
            <a:r>
              <a:rPr lang="en-US" dirty="0"/>
              <a:t> </a:t>
            </a:r>
            <a:r>
              <a:rPr lang="en-US" dirty="0" err="1"/>
              <a:t>dzīvu</a:t>
            </a:r>
            <a:r>
              <a:rPr lang="en-US" dirty="0"/>
              <a:t> un </a:t>
            </a:r>
            <a:r>
              <a:rPr lang="en-US" dirty="0" err="1"/>
              <a:t>veselu</a:t>
            </a:r>
            <a:r>
              <a:rPr lang="en-US" dirty="0"/>
              <a:t> </a:t>
            </a:r>
            <a:r>
              <a:rPr lang="en-US" dirty="0" err="1"/>
              <a:t>ārā</a:t>
            </a:r>
            <a:r>
              <a:rPr lang="en-US" dirty="0"/>
              <a:t>.”</a:t>
            </a:r>
            <a:endParaRPr lang="lv-LV" dirty="0"/>
          </a:p>
          <a:p>
            <a:r>
              <a:rPr lang="en-US" dirty="0"/>
              <a:t>„</a:t>
            </a:r>
            <a:r>
              <a:rPr lang="en-US" dirty="0" err="1"/>
              <a:t>Tu</a:t>
            </a:r>
            <a:r>
              <a:rPr lang="en-US" dirty="0"/>
              <a:t> </a:t>
            </a:r>
            <a:r>
              <a:rPr lang="en-US" dirty="0" err="1"/>
              <a:t>zini</a:t>
            </a:r>
            <a:r>
              <a:rPr lang="en-US" dirty="0"/>
              <a:t>, </a:t>
            </a:r>
            <a:r>
              <a:rPr lang="en-US" dirty="0" err="1"/>
              <a:t>ka</a:t>
            </a:r>
            <a:r>
              <a:rPr lang="en-US" dirty="0"/>
              <a:t> bez </a:t>
            </a:r>
            <a:r>
              <a:rPr lang="en-US" dirty="0" err="1"/>
              <a:t>vajadzības</a:t>
            </a:r>
            <a:r>
              <a:rPr lang="en-US" dirty="0"/>
              <a:t> </a:t>
            </a:r>
            <a:r>
              <a:rPr lang="en-US" dirty="0" err="1"/>
              <a:t>es</a:t>
            </a:r>
            <a:r>
              <a:rPr lang="en-US" dirty="0"/>
              <a:t> </a:t>
            </a:r>
            <a:r>
              <a:rPr lang="en-US" dirty="0" err="1"/>
              <a:t>tevis</a:t>
            </a:r>
            <a:r>
              <a:rPr lang="en-US" dirty="0"/>
              <a:t> </a:t>
            </a:r>
            <a:r>
              <a:rPr lang="en-US" dirty="0" err="1"/>
              <a:t>nelūdzu</a:t>
            </a:r>
            <a:r>
              <a:rPr lang="en-US" dirty="0"/>
              <a:t>, </a:t>
            </a:r>
            <a:r>
              <a:rPr lang="en-US" dirty="0" err="1"/>
              <a:t>negribēdams</a:t>
            </a:r>
            <a:r>
              <a:rPr lang="en-US" dirty="0"/>
              <a:t> </a:t>
            </a:r>
            <a:r>
              <a:rPr lang="en-US" dirty="0" err="1"/>
              <a:t>tevi</a:t>
            </a:r>
            <a:r>
              <a:rPr lang="en-US" dirty="0"/>
              <a:t> </a:t>
            </a:r>
            <a:r>
              <a:rPr lang="en-US" dirty="0" err="1"/>
              <a:t>kaitināt</a:t>
            </a:r>
            <a:r>
              <a:rPr lang="en-US" dirty="0"/>
              <a:t>, jo </a:t>
            </a:r>
            <a:r>
              <a:rPr lang="en-US" dirty="0" err="1"/>
              <a:t>kurš</a:t>
            </a:r>
            <a:r>
              <a:rPr lang="en-US" dirty="0"/>
              <a:t> </a:t>
            </a:r>
            <a:r>
              <a:rPr lang="en-US" dirty="0" err="1"/>
              <a:t>vēl</a:t>
            </a:r>
            <a:r>
              <a:rPr lang="en-US" dirty="0"/>
              <a:t> </a:t>
            </a:r>
            <a:r>
              <a:rPr lang="en-US" dirty="0" err="1"/>
              <a:t>ir</a:t>
            </a:r>
            <a:r>
              <a:rPr lang="en-US" dirty="0"/>
              <a:t> </a:t>
            </a:r>
            <a:r>
              <a:rPr lang="en-US" dirty="0" err="1"/>
              <a:t>tik</a:t>
            </a:r>
            <a:r>
              <a:rPr lang="en-US" dirty="0"/>
              <a:t> </a:t>
            </a:r>
            <a:r>
              <a:rPr lang="en-US" dirty="0" err="1"/>
              <a:t>maz</a:t>
            </a:r>
            <a:r>
              <a:rPr lang="en-US" dirty="0"/>
              <a:t> </a:t>
            </a:r>
            <a:r>
              <a:rPr lang="en-US" dirty="0" err="1"/>
              <a:t>ar</a:t>
            </a:r>
            <a:r>
              <a:rPr lang="en-US" dirty="0"/>
              <a:t> </a:t>
            </a:r>
            <a:r>
              <a:rPr lang="en-US" dirty="0" err="1"/>
              <a:t>lūgšanām</a:t>
            </a:r>
            <a:r>
              <a:rPr lang="en-US" dirty="0"/>
              <a:t> </a:t>
            </a:r>
            <a:r>
              <a:rPr lang="en-US" dirty="0" err="1"/>
              <a:t>tev</a:t>
            </a:r>
            <a:r>
              <a:rPr lang="en-US" dirty="0"/>
              <a:t> </a:t>
            </a:r>
            <a:r>
              <a:rPr lang="en-US" dirty="0" err="1"/>
              <a:t>virsū</a:t>
            </a:r>
            <a:r>
              <a:rPr lang="en-US" dirty="0"/>
              <a:t> </a:t>
            </a:r>
            <a:r>
              <a:rPr lang="en-US" dirty="0" err="1"/>
              <a:t>uzbāzies</a:t>
            </a:r>
            <a:r>
              <a:rPr lang="en-US" dirty="0"/>
              <a:t> </a:t>
            </a:r>
            <a:r>
              <a:rPr lang="en-US" dirty="0" err="1"/>
              <a:t>kā</a:t>
            </a:r>
            <a:r>
              <a:rPr lang="en-US" dirty="0"/>
              <a:t> </a:t>
            </a:r>
            <a:r>
              <a:rPr lang="en-US" dirty="0" err="1" smtClean="0"/>
              <a:t>es</a:t>
            </a:r>
            <a:r>
              <a:rPr lang="lv-LV" dirty="0" smtClean="0"/>
              <a:t>? Un</a:t>
            </a:r>
            <a:r>
              <a:rPr lang="en-US" dirty="0" smtClean="0"/>
              <a:t> </a:t>
            </a:r>
            <a:r>
              <a:rPr lang="en-US" dirty="0" err="1"/>
              <a:t>kā</a:t>
            </a:r>
            <a:r>
              <a:rPr lang="en-US" dirty="0"/>
              <a:t> </a:t>
            </a:r>
            <a:r>
              <a:rPr lang="en-US" dirty="0" err="1"/>
              <a:t>sacīt</a:t>
            </a:r>
            <a:r>
              <a:rPr lang="en-US" dirty="0"/>
              <a:t> </a:t>
            </a:r>
            <a:r>
              <a:rPr lang="en-US" dirty="0" err="1"/>
              <a:t>jāsaka</a:t>
            </a:r>
            <a:r>
              <a:rPr lang="en-US" dirty="0"/>
              <a:t>, </a:t>
            </a:r>
            <a:r>
              <a:rPr lang="en-US" dirty="0" err="1"/>
              <a:t>es</a:t>
            </a:r>
            <a:r>
              <a:rPr lang="en-US" dirty="0"/>
              <a:t> tad </a:t>
            </a:r>
            <a:r>
              <a:rPr lang="en-US" dirty="0" err="1"/>
              <a:t>tev</a:t>
            </a:r>
            <a:r>
              <a:rPr lang="en-US" dirty="0"/>
              <a:t> </a:t>
            </a:r>
            <a:r>
              <a:rPr lang="en-US" dirty="0" err="1"/>
              <a:t>atminēšu</a:t>
            </a:r>
            <a:r>
              <a:rPr lang="en-US" dirty="0"/>
              <a:t> un </a:t>
            </a:r>
            <a:r>
              <a:rPr lang="en-US" dirty="0" err="1"/>
              <a:t>iedomāšu</a:t>
            </a:r>
            <a:r>
              <a:rPr lang="en-US" dirty="0"/>
              <a:t> </a:t>
            </a:r>
            <a:r>
              <a:rPr lang="en-US" dirty="0" err="1"/>
              <a:t>vai</a:t>
            </a:r>
            <a:r>
              <a:rPr lang="en-US" dirty="0"/>
              <a:t> </a:t>
            </a:r>
            <a:r>
              <a:rPr lang="en-US" dirty="0" err="1"/>
              <a:t>visu</a:t>
            </a:r>
            <a:r>
              <a:rPr lang="en-US" dirty="0"/>
              <a:t> </a:t>
            </a:r>
            <a:r>
              <a:rPr lang="en-US" dirty="0" err="1"/>
              <a:t>mūžu</a:t>
            </a:r>
            <a:r>
              <a:rPr lang="en-US" dirty="0" smtClean="0"/>
              <a:t>[..].”</a:t>
            </a:r>
            <a:endParaRPr lang="lv-LV" dirty="0"/>
          </a:p>
        </p:txBody>
      </p:sp>
    </p:spTree>
    <p:extLst>
      <p:ext uri="{BB962C8B-B14F-4D97-AF65-F5344CB8AC3E}">
        <p14:creationId xmlns:p14="http://schemas.microsoft.com/office/powerpoint/2010/main" xmlns="" val="1120213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ĶENCIS</a:t>
            </a:r>
            <a:endParaRPr lang="lv-LV" dirty="0"/>
          </a:p>
        </p:txBody>
      </p:sp>
      <p:sp>
        <p:nvSpPr>
          <p:cNvPr id="3" name="Content Placeholder 2"/>
          <p:cNvSpPr>
            <a:spLocks noGrp="1"/>
          </p:cNvSpPr>
          <p:nvPr>
            <p:ph idx="1"/>
          </p:nvPr>
        </p:nvSpPr>
        <p:spPr/>
        <p:txBody>
          <a:bodyPr>
            <a:normAutofit/>
          </a:bodyPr>
          <a:lstStyle/>
          <a:p>
            <a:r>
              <a:rPr lang="en-US" dirty="0" err="1"/>
              <a:t>Ķencis</a:t>
            </a:r>
            <a:r>
              <a:rPr lang="en-US" dirty="0"/>
              <a:t> </a:t>
            </a:r>
            <a:r>
              <a:rPr lang="en-US" dirty="0" err="1"/>
              <a:t>vārdos</a:t>
            </a:r>
            <a:r>
              <a:rPr lang="en-US" dirty="0"/>
              <a:t> </a:t>
            </a:r>
            <a:r>
              <a:rPr lang="en-US" dirty="0" err="1"/>
              <a:t>gan</a:t>
            </a:r>
            <a:r>
              <a:rPr lang="en-US" dirty="0"/>
              <a:t> </a:t>
            </a:r>
            <a:r>
              <a:rPr lang="en-US" dirty="0" err="1"/>
              <a:t>turas</a:t>
            </a:r>
            <a:r>
              <a:rPr lang="en-US" dirty="0"/>
              <a:t> pie </a:t>
            </a:r>
            <a:r>
              <a:rPr lang="en-US" dirty="0" err="1"/>
              <a:t>kristīgās</a:t>
            </a:r>
            <a:r>
              <a:rPr lang="en-US" dirty="0"/>
              <a:t> </a:t>
            </a:r>
            <a:r>
              <a:rPr lang="en-US" dirty="0" err="1"/>
              <a:t>ticības</a:t>
            </a:r>
            <a:r>
              <a:rPr lang="en-US" dirty="0"/>
              <a:t>, bet </a:t>
            </a:r>
            <a:r>
              <a:rPr lang="en-US" dirty="0" err="1"/>
              <a:t>tā</a:t>
            </a:r>
            <a:r>
              <a:rPr lang="en-US" dirty="0"/>
              <a:t> </a:t>
            </a:r>
            <a:r>
              <a:rPr lang="en-US" dirty="0" err="1"/>
              <a:t>vairs</a:t>
            </a:r>
            <a:r>
              <a:rPr lang="en-US" dirty="0"/>
              <a:t> </a:t>
            </a:r>
            <a:r>
              <a:rPr lang="en-US" dirty="0" err="1"/>
              <a:t>nav</a:t>
            </a:r>
            <a:r>
              <a:rPr lang="en-US" dirty="0"/>
              <a:t> </a:t>
            </a:r>
            <a:r>
              <a:rPr lang="en-US" dirty="0" err="1"/>
              <a:t>viņa</a:t>
            </a:r>
            <a:r>
              <a:rPr lang="en-US" dirty="0"/>
              <a:t> </a:t>
            </a:r>
            <a:r>
              <a:rPr lang="en-US" dirty="0" err="1"/>
              <a:t>dzīves</a:t>
            </a:r>
            <a:r>
              <a:rPr lang="en-US" dirty="0"/>
              <a:t> </a:t>
            </a:r>
            <a:r>
              <a:rPr lang="en-US" dirty="0" err="1"/>
              <a:t>pamats</a:t>
            </a:r>
            <a:r>
              <a:rPr lang="en-US" dirty="0"/>
              <a:t>. </a:t>
            </a:r>
            <a:r>
              <a:rPr lang="en-US" dirty="0" err="1"/>
              <a:t>Dievs</a:t>
            </a:r>
            <a:r>
              <a:rPr lang="en-US" dirty="0"/>
              <a:t> </a:t>
            </a:r>
            <a:r>
              <a:rPr lang="en-US" dirty="0" err="1"/>
              <a:t>viņa</a:t>
            </a:r>
            <a:r>
              <a:rPr lang="en-US" dirty="0"/>
              <a:t> </a:t>
            </a:r>
            <a:r>
              <a:rPr lang="en-US" dirty="0" err="1"/>
              <a:t>uztverē</a:t>
            </a:r>
            <a:r>
              <a:rPr lang="en-US" dirty="0"/>
              <a:t> </a:t>
            </a:r>
            <a:r>
              <a:rPr lang="en-US" dirty="0" err="1"/>
              <a:t>ir</a:t>
            </a:r>
            <a:r>
              <a:rPr lang="en-US" dirty="0"/>
              <a:t> </a:t>
            </a:r>
            <a:r>
              <a:rPr lang="en-US" dirty="0" err="1"/>
              <a:t>tāds</a:t>
            </a:r>
            <a:r>
              <a:rPr lang="en-US" dirty="0"/>
              <a:t>, </a:t>
            </a:r>
            <a:r>
              <a:rPr lang="en-US" dirty="0" err="1"/>
              <a:t>ko</a:t>
            </a:r>
            <a:r>
              <a:rPr lang="en-US" dirty="0"/>
              <a:t> </a:t>
            </a:r>
            <a:r>
              <a:rPr lang="en-US" dirty="0" err="1"/>
              <a:t>var</a:t>
            </a:r>
            <a:r>
              <a:rPr lang="en-US" dirty="0"/>
              <a:t> </a:t>
            </a:r>
            <a:r>
              <a:rPr lang="en-US" dirty="0" err="1"/>
              <a:t>piemānīt</a:t>
            </a:r>
            <a:r>
              <a:rPr lang="en-US" dirty="0"/>
              <a:t>. </a:t>
            </a:r>
            <a:r>
              <a:rPr lang="en-US" dirty="0" err="1"/>
              <a:t>Viss</a:t>
            </a:r>
            <a:r>
              <a:rPr lang="en-US" dirty="0"/>
              <a:t> </a:t>
            </a:r>
            <a:r>
              <a:rPr lang="en-US" dirty="0" err="1"/>
              <a:t>Ķenča</a:t>
            </a:r>
            <a:r>
              <a:rPr lang="en-US" dirty="0"/>
              <a:t> </a:t>
            </a:r>
            <a:r>
              <a:rPr lang="en-US" dirty="0" err="1"/>
              <a:t>mūžs</a:t>
            </a:r>
            <a:r>
              <a:rPr lang="en-US" dirty="0"/>
              <a:t> </a:t>
            </a:r>
            <a:r>
              <a:rPr lang="en-US" dirty="0" err="1"/>
              <a:t>pagājis</a:t>
            </a:r>
            <a:r>
              <a:rPr lang="en-US" dirty="0"/>
              <a:t> </a:t>
            </a:r>
            <a:r>
              <a:rPr lang="en-US" dirty="0" err="1"/>
              <a:t>nabadzībā</a:t>
            </a:r>
            <a:r>
              <a:rPr lang="en-US" dirty="0"/>
              <a:t> un </a:t>
            </a:r>
            <a:r>
              <a:rPr lang="en-US" dirty="0" err="1"/>
              <a:t>dažādās</a:t>
            </a:r>
            <a:r>
              <a:rPr lang="en-US" dirty="0"/>
              <a:t> </a:t>
            </a:r>
            <a:r>
              <a:rPr lang="en-US" dirty="0" err="1"/>
              <a:t>nelaimēs</a:t>
            </a:r>
            <a:r>
              <a:rPr lang="en-US" dirty="0"/>
              <a:t>. Bez tam </a:t>
            </a:r>
            <a:r>
              <a:rPr lang="en-US" dirty="0" err="1"/>
              <a:t>Ķencis</a:t>
            </a:r>
            <a:r>
              <a:rPr lang="en-US" dirty="0"/>
              <a:t> – </a:t>
            </a:r>
            <a:r>
              <a:rPr lang="en-US" dirty="0" err="1"/>
              <a:t>trūcīgais</a:t>
            </a:r>
            <a:r>
              <a:rPr lang="en-US" dirty="0"/>
              <a:t> </a:t>
            </a:r>
            <a:r>
              <a:rPr lang="en-US" dirty="0" err="1"/>
              <a:t>klaušu</a:t>
            </a:r>
            <a:r>
              <a:rPr lang="en-US" dirty="0"/>
              <a:t> </a:t>
            </a:r>
            <a:r>
              <a:rPr lang="en-US" dirty="0" err="1"/>
              <a:t>zemnieks</a:t>
            </a:r>
            <a:r>
              <a:rPr lang="en-US" dirty="0"/>
              <a:t> – </a:t>
            </a:r>
            <a:r>
              <a:rPr lang="en-US" dirty="0" err="1"/>
              <a:t>ir</a:t>
            </a:r>
            <a:r>
              <a:rPr lang="en-US" dirty="0"/>
              <a:t> </a:t>
            </a:r>
            <a:r>
              <a:rPr lang="en-US" dirty="0" err="1"/>
              <a:t>māņticīgs</a:t>
            </a:r>
            <a:r>
              <a:rPr lang="en-US" dirty="0"/>
              <a:t>, </a:t>
            </a:r>
            <a:r>
              <a:rPr lang="en-US" dirty="0" err="1"/>
              <a:t>praktisks</a:t>
            </a:r>
            <a:r>
              <a:rPr lang="en-US" dirty="0"/>
              <a:t> un </a:t>
            </a:r>
            <a:r>
              <a:rPr lang="en-US" dirty="0" err="1"/>
              <a:t>liekulīgs</a:t>
            </a:r>
            <a:r>
              <a:rPr lang="en-US" dirty="0"/>
              <a:t> </a:t>
            </a:r>
            <a:r>
              <a:rPr lang="en-US" dirty="0" err="1"/>
              <a:t>cilvēks</a:t>
            </a:r>
            <a:r>
              <a:rPr lang="en-US" dirty="0"/>
              <a:t>. </a:t>
            </a:r>
            <a:r>
              <a:rPr lang="en-US" dirty="0" err="1"/>
              <a:t>Ķencis</a:t>
            </a:r>
            <a:r>
              <a:rPr lang="en-US" dirty="0"/>
              <a:t> – </a:t>
            </a:r>
            <a:r>
              <a:rPr lang="en-US" dirty="0" err="1"/>
              <a:t>liels</a:t>
            </a:r>
            <a:r>
              <a:rPr lang="en-US" dirty="0"/>
              <a:t> </a:t>
            </a:r>
            <a:r>
              <a:rPr lang="en-US" dirty="0" err="1"/>
              <a:t>runasvīrs</a:t>
            </a:r>
            <a:r>
              <a:rPr lang="en-US" dirty="0"/>
              <a:t>, labs </a:t>
            </a:r>
            <a:r>
              <a:rPr lang="en-US" dirty="0" err="1"/>
              <a:t>zirgu</a:t>
            </a:r>
            <a:r>
              <a:rPr lang="en-US" dirty="0"/>
              <a:t> </a:t>
            </a:r>
            <a:r>
              <a:rPr lang="en-US" dirty="0" err="1"/>
              <a:t>kopējs</a:t>
            </a:r>
            <a:r>
              <a:rPr lang="en-US" dirty="0"/>
              <a:t>, </a:t>
            </a:r>
            <a:r>
              <a:rPr lang="en-US" dirty="0" err="1"/>
              <a:t>atraitnis</a:t>
            </a:r>
            <a:r>
              <a:rPr lang="en-US" dirty="0"/>
              <a:t> </a:t>
            </a:r>
            <a:r>
              <a:rPr lang="en-US" dirty="0" err="1"/>
              <a:t>uz</a:t>
            </a:r>
            <a:r>
              <a:rPr lang="en-US" dirty="0"/>
              <a:t> </a:t>
            </a:r>
            <a:r>
              <a:rPr lang="en-US" dirty="0" err="1"/>
              <a:t>otru</a:t>
            </a:r>
            <a:r>
              <a:rPr lang="en-US" dirty="0"/>
              <a:t> </a:t>
            </a:r>
            <a:r>
              <a:rPr lang="en-US" dirty="0" err="1"/>
              <a:t>lāgu</a:t>
            </a:r>
            <a:r>
              <a:rPr lang="en-US" dirty="0"/>
              <a:t>, </a:t>
            </a:r>
            <a:r>
              <a:rPr lang="en-US" dirty="0" err="1"/>
              <a:t>strādā</a:t>
            </a:r>
            <a:r>
              <a:rPr lang="en-US" dirty="0"/>
              <a:t> </a:t>
            </a:r>
            <a:r>
              <a:rPr lang="en-US" dirty="0" err="1"/>
              <a:t>krogā</a:t>
            </a:r>
            <a:r>
              <a:rPr lang="en-US" dirty="0"/>
              <a:t>, </a:t>
            </a:r>
            <a:r>
              <a:rPr lang="en-US" dirty="0" err="1"/>
              <a:t>kādreiz</a:t>
            </a:r>
            <a:r>
              <a:rPr lang="en-US" dirty="0"/>
              <a:t> </a:t>
            </a:r>
            <a:r>
              <a:rPr lang="en-US" dirty="0" err="1"/>
              <a:t>arī</a:t>
            </a:r>
            <a:r>
              <a:rPr lang="en-US" dirty="0"/>
              <a:t> </a:t>
            </a:r>
            <a:r>
              <a:rPr lang="en-US" dirty="0" err="1"/>
              <a:t>strādājis</a:t>
            </a:r>
            <a:r>
              <a:rPr lang="en-US" dirty="0"/>
              <a:t> </a:t>
            </a:r>
            <a:r>
              <a:rPr lang="en-US" dirty="0" err="1"/>
              <a:t>rijā</a:t>
            </a:r>
            <a:r>
              <a:rPr lang="en-US" dirty="0"/>
              <a:t>, </a:t>
            </a:r>
            <a:r>
              <a:rPr lang="en-US" dirty="0" err="1"/>
              <a:t>dara</a:t>
            </a:r>
            <a:r>
              <a:rPr lang="en-US" dirty="0"/>
              <a:t> </a:t>
            </a:r>
            <a:r>
              <a:rPr lang="en-US" dirty="0" err="1"/>
              <a:t>visu</a:t>
            </a:r>
            <a:r>
              <a:rPr lang="en-US" dirty="0"/>
              <a:t> </a:t>
            </a:r>
            <a:r>
              <a:rPr lang="en-US" dirty="0" err="1"/>
              <a:t>ļoti</a:t>
            </a:r>
            <a:r>
              <a:rPr lang="en-US" dirty="0"/>
              <a:t> </a:t>
            </a:r>
            <a:r>
              <a:rPr lang="en-US" dirty="0" err="1"/>
              <a:t>manīgi</a:t>
            </a:r>
            <a:r>
              <a:rPr lang="en-US" dirty="0"/>
              <a:t> un </a:t>
            </a:r>
            <a:r>
              <a:rPr lang="en-US" dirty="0" err="1"/>
              <a:t>apdomīgi</a:t>
            </a:r>
            <a:r>
              <a:rPr lang="en-US" dirty="0"/>
              <a:t>, </a:t>
            </a:r>
            <a:r>
              <a:rPr lang="en-US" dirty="0" err="1"/>
              <a:t>viens</a:t>
            </a:r>
            <a:r>
              <a:rPr lang="en-US" dirty="0"/>
              <a:t> </a:t>
            </a:r>
            <a:r>
              <a:rPr lang="en-US" dirty="0" err="1"/>
              <a:t>kā</a:t>
            </a:r>
            <a:r>
              <a:rPr lang="en-US" dirty="0"/>
              <a:t> </a:t>
            </a:r>
            <a:r>
              <a:rPr lang="en-US" dirty="0" err="1"/>
              <a:t>balodis</a:t>
            </a:r>
            <a:r>
              <a:rPr lang="en-US" dirty="0"/>
              <a:t>, </a:t>
            </a:r>
            <a:r>
              <a:rPr lang="en-US" dirty="0" err="1"/>
              <a:t>bailīgs</a:t>
            </a:r>
            <a:r>
              <a:rPr lang="en-US" dirty="0"/>
              <a:t> </a:t>
            </a:r>
            <a:r>
              <a:rPr lang="en-US" dirty="0" err="1"/>
              <a:t>kā</a:t>
            </a:r>
            <a:r>
              <a:rPr lang="en-US" dirty="0"/>
              <a:t> </a:t>
            </a:r>
            <a:r>
              <a:rPr lang="en-US" dirty="0" err="1"/>
              <a:t>bērns</a:t>
            </a:r>
            <a:r>
              <a:rPr lang="en-US" dirty="0"/>
              <a:t>, </a:t>
            </a:r>
            <a:r>
              <a:rPr lang="en-US" dirty="0" err="1"/>
              <a:t>ieradums</a:t>
            </a:r>
            <a:r>
              <a:rPr lang="en-US" dirty="0"/>
              <a:t> – </a:t>
            </a:r>
            <a:r>
              <a:rPr lang="en-US" dirty="0" err="1"/>
              <a:t>izplest</a:t>
            </a:r>
            <a:r>
              <a:rPr lang="en-US" dirty="0"/>
              <a:t> </a:t>
            </a:r>
            <a:r>
              <a:rPr lang="en-US" dirty="0" err="1"/>
              <a:t>acis</a:t>
            </a:r>
            <a:r>
              <a:rPr lang="en-US" dirty="0"/>
              <a:t> jo </a:t>
            </a:r>
            <a:r>
              <a:rPr lang="en-US" dirty="0" err="1"/>
              <a:t>plati</a:t>
            </a:r>
            <a:r>
              <a:rPr lang="en-US" dirty="0"/>
              <a:t> un </a:t>
            </a:r>
            <a:r>
              <a:rPr lang="en-US" dirty="0" err="1"/>
              <a:t>mētāt</a:t>
            </a:r>
            <a:r>
              <a:rPr lang="en-US" dirty="0"/>
              <a:t> </a:t>
            </a:r>
            <a:r>
              <a:rPr lang="en-US" dirty="0" err="1"/>
              <a:t>rokas</a:t>
            </a:r>
            <a:r>
              <a:rPr lang="en-US" dirty="0"/>
              <a:t> pa </a:t>
            </a:r>
            <a:r>
              <a:rPr lang="en-US" dirty="0" err="1"/>
              <a:t>gaisu</a:t>
            </a:r>
            <a:r>
              <a:rPr lang="en-US" dirty="0"/>
              <a:t>, </a:t>
            </a:r>
            <a:r>
              <a:rPr lang="en-US" dirty="0" err="1"/>
              <a:t>naivs</a:t>
            </a:r>
            <a:r>
              <a:rPr lang="en-US" dirty="0"/>
              <a:t> un </a:t>
            </a:r>
            <a:r>
              <a:rPr lang="en-US" dirty="0" err="1"/>
              <a:t>vientiesīgs</a:t>
            </a:r>
            <a:r>
              <a:rPr lang="en-US" dirty="0"/>
              <a:t>, </a:t>
            </a:r>
            <a:r>
              <a:rPr lang="en-US" dirty="0" err="1"/>
              <a:t>pušķošanas</a:t>
            </a:r>
            <a:r>
              <a:rPr lang="en-US" dirty="0"/>
              <a:t> </a:t>
            </a:r>
            <a:r>
              <a:rPr lang="en-US" dirty="0" err="1"/>
              <a:t>komitejas</a:t>
            </a:r>
            <a:r>
              <a:rPr lang="en-US" dirty="0"/>
              <a:t> </a:t>
            </a:r>
            <a:r>
              <a:rPr lang="en-US" dirty="0" err="1"/>
              <a:t>loceklis</a:t>
            </a:r>
            <a:r>
              <a:rPr lang="en-US" dirty="0"/>
              <a:t>. </a:t>
            </a:r>
            <a:endParaRPr lang="lv-LV" dirty="0"/>
          </a:p>
        </p:txBody>
      </p:sp>
      <p:sp>
        <p:nvSpPr>
          <p:cNvPr id="4" name="TextBox 3"/>
          <p:cNvSpPr txBox="1"/>
          <p:nvPr/>
        </p:nvSpPr>
        <p:spPr>
          <a:xfrm>
            <a:off x="2915816" y="6021288"/>
            <a:ext cx="5760640" cy="369332"/>
          </a:xfrm>
          <a:prstGeom prst="rect">
            <a:avLst/>
          </a:prstGeom>
          <a:noFill/>
        </p:spPr>
        <p:txBody>
          <a:bodyPr wrap="square" rtlCol="0">
            <a:spAutoFit/>
          </a:bodyPr>
          <a:lstStyle/>
          <a:p>
            <a:r>
              <a:rPr lang="lv-LV" dirty="0" smtClean="0">
                <a:hlinkClick r:id="rId2"/>
              </a:rPr>
              <a:t>Ķenča lūgšana</a:t>
            </a:r>
            <a:endParaRPr lang="lv-LV" dirty="0"/>
          </a:p>
        </p:txBody>
      </p:sp>
    </p:spTree>
    <p:extLst>
      <p:ext uri="{BB962C8B-B14F-4D97-AF65-F5344CB8AC3E}">
        <p14:creationId xmlns:p14="http://schemas.microsoft.com/office/powerpoint/2010/main" xmlns="" val="34377452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Gredzenveida kompozīcija</a:t>
            </a:r>
            <a:endParaRPr lang="lv-LV" dirty="0"/>
          </a:p>
        </p:txBody>
      </p:sp>
      <p:sp>
        <p:nvSpPr>
          <p:cNvPr id="3" name="Content Placeholder 2"/>
          <p:cNvSpPr>
            <a:spLocks noGrp="1"/>
          </p:cNvSpPr>
          <p:nvPr>
            <p:ph idx="1"/>
          </p:nvPr>
        </p:nvSpPr>
        <p:spPr>
          <a:xfrm>
            <a:off x="457200" y="1196752"/>
            <a:ext cx="7499176" cy="4929411"/>
          </a:xfrm>
        </p:spPr>
        <p:txBody>
          <a:bodyPr>
            <a:normAutofit lnSpcReduction="10000"/>
          </a:bodyPr>
          <a:lstStyle/>
          <a:p>
            <a:r>
              <a:rPr lang="lv-LV" dirty="0"/>
              <a:t>Kompozicionāli „ Mērnieku laiki” veidoti pēc tā sauktā apļa principa – romāns iesākās ar to, ka Annuža ved mazo Anniņu pirmoreiz uz skolu, un nobeidzas ar Annužas nāvi. Mazās Anniņas pirmie un vecās Annužas pēdējie soļo dzīvē kā ietvarā ieslēdz romānā attēlotos mērnieku laikus Slātavā un Čangalienā</a:t>
            </a:r>
            <a:r>
              <a:rPr lang="lv-LV" dirty="0" smtClean="0"/>
              <a:t>.</a:t>
            </a:r>
          </a:p>
          <a:p>
            <a:r>
              <a:rPr lang="lv-LV" dirty="0" smtClean="0"/>
              <a:t> </a:t>
            </a:r>
            <a:r>
              <a:rPr lang="lv-LV" dirty="0"/>
              <a:t>Romānam ir trīs daļas, no kurām labākā ir pirmā daļa ar plašajām sadzīves ainām un mērnieku laiku notēlojumu. Pārējās kompozicionāli un mākslinieciski vājāk veidotas, to vērtību mazina arī stipri izceltā dēku līnija. ( kas saistās ar viltus mērnieku izrīcībām un abu pagasta ruļļu nozagšanu feldhauzenam)</a:t>
            </a:r>
          </a:p>
        </p:txBody>
      </p:sp>
      <p:sp>
        <p:nvSpPr>
          <p:cNvPr id="4" name="Oval 3"/>
          <p:cNvSpPr/>
          <p:nvPr/>
        </p:nvSpPr>
        <p:spPr>
          <a:xfrm>
            <a:off x="7020272" y="4653136"/>
            <a:ext cx="1944216"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Oval 4"/>
          <p:cNvSpPr/>
          <p:nvPr/>
        </p:nvSpPr>
        <p:spPr>
          <a:xfrm>
            <a:off x="8316416" y="465313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xmlns="" val="2576206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endParaRPr lang="lv-LV"/>
          </a:p>
        </p:txBody>
      </p:sp>
      <p:pic>
        <p:nvPicPr>
          <p:cNvPr id="9218" name="Picture 2" descr="http://upload.wikimedia.org/wikipedia/lv/5/50/P%C4%81vuls_un_%C4%B6encis_cietum%C4%81_M%C4%93rnieku_laiki.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15" y="476672"/>
            <a:ext cx="9073008" cy="60486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07098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endParaRPr lang="lv-LV"/>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372973"/>
            <a:ext cx="7826066" cy="55446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16627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TENIS</a:t>
            </a:r>
            <a:endParaRPr lang="lv-LV"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940152" y="476672"/>
            <a:ext cx="2308323"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323528" y="1052736"/>
            <a:ext cx="5256584" cy="5324535"/>
          </a:xfrm>
          <a:prstGeom prst="rect">
            <a:avLst/>
          </a:prstGeom>
          <a:noFill/>
        </p:spPr>
        <p:txBody>
          <a:bodyPr wrap="square" rtlCol="0">
            <a:spAutoFit/>
          </a:bodyPr>
          <a:lstStyle/>
          <a:p>
            <a:r>
              <a:rPr lang="lv-LV" sz="2000" dirty="0"/>
              <a:t> Ārēji Tenis ir gluži citāds nekā viņa klusais, gudrais un krietnais dēls Kaspars. Patīkamais, jautrais, cēlais Tenis sagādā stāsta lasītājiem dažu labu smaidu ar savām asprātīgajām atbildēm. Viņš iet pie Oļiņiem atvadīties, kaut tie Gaitiņus no vietas „izēduši”. Liekas, Tenis ir tik labs, ka spēj piedot pat ienaidniekam, kā jau kristīgam cilvēkam pienākas</a:t>
            </a:r>
            <a:r>
              <a:rPr lang="lv-LV" sz="2000" dirty="0" smtClean="0"/>
              <a:t>.</a:t>
            </a:r>
          </a:p>
          <a:p>
            <a:r>
              <a:rPr lang="lv-LV" sz="2000" dirty="0"/>
              <a:t>Teņa garīgā dzīve pavisam nabadzīga, tāpēc kā cilvēks un sabiedrības loceklis viņš pilnīgi pasīvs un nevērtīgs. Tādu tipu izaudzināja senā klaušu dzīve, kad pātaga dzina darbā un baznīcā, pātaga vēlēja precēties, mīlēt utt. Teņa vienaldzība pret laicīgo labklājību, nocietinātā sirds pret bēdām, intereses trūkums par paša dēlu – tās visas ir klaušu un vergu laiku atliekas, kas šajā plānprātīgajā būtnē parādās vienpusīgā attīstībā.</a:t>
            </a:r>
          </a:p>
        </p:txBody>
      </p:sp>
    </p:spTree>
    <p:extLst>
      <p:ext uri="{BB962C8B-B14F-4D97-AF65-F5344CB8AC3E}">
        <p14:creationId xmlns:p14="http://schemas.microsoft.com/office/powerpoint/2010/main" xmlns="" val="310380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ANNUŽA</a:t>
            </a:r>
            <a:endParaRPr lang="lv-LV" dirty="0"/>
          </a:p>
        </p:txBody>
      </p:sp>
      <p:sp>
        <p:nvSpPr>
          <p:cNvPr id="3" name="Content Placeholder 2"/>
          <p:cNvSpPr>
            <a:spLocks noGrp="1"/>
          </p:cNvSpPr>
          <p:nvPr>
            <p:ph idx="1"/>
          </p:nvPr>
        </p:nvSpPr>
        <p:spPr>
          <a:xfrm>
            <a:off x="2437844" y="1052736"/>
            <a:ext cx="6705087" cy="5688632"/>
          </a:xfrm>
        </p:spPr>
        <p:txBody>
          <a:bodyPr>
            <a:normAutofit fontScale="70000" lnSpcReduction="20000"/>
          </a:bodyPr>
          <a:lstStyle/>
          <a:p>
            <a:pPr marL="0" indent="0">
              <a:buNone/>
            </a:pPr>
            <a:r>
              <a:rPr lang="lv-LV" dirty="0"/>
              <a:t>Annuža kalpojusi svešām bēdām un likstām. Viņa tāpat kā Ilze ilgi atmin labu vārdu un mīlamu cilvēku. Tā Annuža satiek bērnības paziņu Elvīras jaunkundzi, kas, kungu bērns būdama, mācījās latviski un iemīļoja Annužu. Romantiskas atgadījums iedod Annužai Elvīras meitiņu Lienīti, kuru vajag glābt no ļauniem kungiem.</a:t>
            </a:r>
            <a:r>
              <a:rPr lang="lv-LV" dirty="0" smtClean="0"/>
              <a:t/>
            </a:r>
            <a:br>
              <a:rPr lang="lv-LV" dirty="0" smtClean="0"/>
            </a:br>
            <a:r>
              <a:rPr lang="lv-LV" dirty="0"/>
              <a:t>Annuža uzupurējas: „Kur citam jānāk palīgā, tur es nekad nevarēju un neiedrošinājos apcietināt savas sirds.” Annuža jau sen pazaudējusi personīgo laimi dzīvē, palikusi tukša, nenozīmīga, pat lieka un nevajadzīga, meklēdama cilvēkus, kam varētu izlīdzēt. Annužai daudz stiprāki mātes instinkti, daudz sievišķīgāka daba kā Ilzei, kurai mājas rūpes liek domāt vīriešu domas un darīt vīriešu darbus. Kad Lienai piedzima meitiņa, pieauga Annužai ne tik vien rūpesti un raizes, bet arī spēks, jautrība un prieks.</a:t>
            </a:r>
            <a:r>
              <a:rPr lang="lv-LV" dirty="0" smtClean="0"/>
              <a:t/>
            </a:r>
            <a:br>
              <a:rPr lang="lv-LV" dirty="0" smtClean="0"/>
            </a:br>
            <a:r>
              <a:rPr lang="lv-LV" dirty="0"/>
              <a:t>Annuža ir spožākais personāžs visā Kaudzīšu galerijā. Visskaidrāk tas izpaužas ainā, kur viņa kapsētā atved Anniņu (Lienas meitu) ar vainadziņiem rokā un, apskauzdama gulētāju mieru un nožēlodama savu raibo, nelaimīgo mūžu, māca aizmirst cilvēcīgo naidu un noskaitīt lūgšanu pie nīstamā tēva slepkavas kapa. To augsto gudrību viņai mācījusi pašas raibā dzīve un skaidrā sirds. Viņa mirst tikpat droši un apmierināti kā Ilze.</a:t>
            </a:r>
            <a:r>
              <a:rPr lang="lv-LV" dirty="0" smtClean="0"/>
              <a:t/>
            </a:r>
            <a:br>
              <a:rPr lang="lv-LV" dirty="0" smtClean="0"/>
            </a:br>
            <a:r>
              <a:rPr lang="lv-LV" dirty="0"/>
              <a:t>Annuža ir tipisks veclaiku cilvēks, kas dzīvo tik tā, kā sirds liek, sekodama instinktam un sirds balsij.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9588" y="260648"/>
            <a:ext cx="2219325" cy="4848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68479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a:xfrm>
            <a:off x="107504" y="188640"/>
            <a:ext cx="8856984" cy="6552728"/>
          </a:xfrm>
        </p:spPr>
        <p:txBody>
          <a:bodyPr>
            <a:normAutofit fontScale="92500"/>
          </a:bodyPr>
          <a:lstStyle/>
          <a:p>
            <a:r>
              <a:rPr lang="lv-LV" dirty="0"/>
              <a:t>Pēc literatūrkritiķa </a:t>
            </a:r>
            <a:r>
              <a:rPr lang="lv-LV" dirty="0">
                <a:hlinkClick r:id="rId2" tooltip="Valdis Egle (vēl nav uzrakstīts)"/>
              </a:rPr>
              <a:t>Valda Egles</a:t>
            </a:r>
            <a:r>
              <a:rPr lang="lv-LV" dirty="0"/>
              <a:t> domām krietnā saimnieka Kaspara Gaitiņa prototipi ir paši autori. Lienas Oļiņas prototips bijusi vēlākā Matīsa Kaudzītes sieva Elīze Rātmindere. Viņas tēva prototips ir Matīsa Kaudzītes sievastēvs Andžs Rātminders, bet mātes (Oļiņietes) tēlā sajaukušās M. Kaudzītes sievasmātes un Vecgaigalu saimnieces Hiršas raksturu iezīmes. Prātnieka prototips bijis Lielģibuļu māju saimnieks Andžs Sniedze. Pietuka Krustiņa prototipi bijuši Kagaiņu, vēlāk Vecpiebalgas draudzes skolas skolotājs Jēkabs Veismanis, Jaunpiebalgas Pētera skolas skolotājs un toreiz pazīstams dzejnieks Ceriņu Pēteris, kā arī dzejnieks </a:t>
            </a:r>
            <a:r>
              <a:rPr lang="lv-LV" dirty="0">
                <a:hlinkClick r:id="rId3" tooltip="Auseklis"/>
              </a:rPr>
              <a:t>Auseklis</a:t>
            </a:r>
            <a:r>
              <a:rPr lang="lv-LV" dirty="0"/>
              <a:t>, kura dzejoļus Pietuka Krustiņš parodē un slēptus citātus no kura rakstiem iepin savās runās. Švauksta prototips bijis Lielpaužu saimnieks Andžs Prūsis, iesaukts par Treidīti, bet Drekberģa prototips bijis Vecpiebalgas skroderis Pilsētnieks, iesaukts par Ķīzeri. Ķenča prototips bijis Kalna Ķencu māju saimnieks Pidriķis Branders, Pāvula prototips Vecurļu māju saimnieks Jānis Sutris. Teņa Gaitiņa prototips bijis brāļi Kaudzīšu tēvabrālis Andrievs Kaudze. Atriebējs Šrekhubers laikam bijis izdomāts tēls, kas atspoguļojis brāļu Kaudzīšu uzskatus par šīm latviešu rakstura iezīmēm.</a:t>
            </a:r>
            <a:r>
              <a:rPr lang="lv-LV" baseline="30000" dirty="0"/>
              <a:t>[</a:t>
            </a:r>
            <a:endParaRPr lang="lv-LV" dirty="0"/>
          </a:p>
        </p:txBody>
      </p:sp>
    </p:spTree>
    <p:extLst>
      <p:ext uri="{BB962C8B-B14F-4D97-AF65-F5344CB8AC3E}">
        <p14:creationId xmlns:p14="http://schemas.microsoft.com/office/powerpoint/2010/main" xmlns="" val="3887265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990600"/>
          </a:xfrm>
        </p:spPr>
        <p:txBody>
          <a:bodyPr/>
          <a:lstStyle/>
          <a:p>
            <a:r>
              <a:rPr lang="lv-LV" dirty="0" smtClean="0"/>
              <a:t>Vēsturiskais aspekts</a:t>
            </a:r>
            <a:endParaRPr lang="lv-LV" dirty="0"/>
          </a:p>
        </p:txBody>
      </p:sp>
      <p:sp>
        <p:nvSpPr>
          <p:cNvPr id="3" name="Content Placeholder 2"/>
          <p:cNvSpPr>
            <a:spLocks noGrp="1"/>
          </p:cNvSpPr>
          <p:nvPr>
            <p:ph idx="1"/>
          </p:nvPr>
        </p:nvSpPr>
        <p:spPr>
          <a:xfrm>
            <a:off x="457200" y="1052736"/>
            <a:ext cx="8229600" cy="5544616"/>
          </a:xfrm>
        </p:spPr>
        <p:txBody>
          <a:bodyPr>
            <a:normAutofit fontScale="85000" lnSpcReduction="20000"/>
          </a:bodyPr>
          <a:lstStyle/>
          <a:p>
            <a:r>
              <a:rPr lang="lv-LV" dirty="0"/>
              <a:t>Kaut arī </a:t>
            </a:r>
            <a:r>
              <a:rPr lang="lv-LV" dirty="0">
                <a:hlinkClick r:id="rId2" tooltip="Dzimtbūšana"/>
              </a:rPr>
              <a:t>dzimtbūšana</a:t>
            </a:r>
            <a:r>
              <a:rPr lang="lv-LV" dirty="0"/>
              <a:t> Vidzemes guberņā tika atcelta jau 1819. gadā, tikai 1832. gada </a:t>
            </a:r>
            <a:r>
              <a:rPr lang="lv-LV" dirty="0">
                <a:hlinkClick r:id="rId3" tooltip="Jurģi"/>
              </a:rPr>
              <a:t>Jurģos</a:t>
            </a:r>
            <a:r>
              <a:rPr lang="lv-LV" dirty="0"/>
              <a:t> zemnieki ieguva tiesības mainīt dzīves vietu guberņas robežās. Zeme palika muižnieku īpašumā un zemnieki bija spiesti slēgt līgumus par zemes nomu, kas parasti paredzēja </a:t>
            </a:r>
            <a:r>
              <a:rPr lang="lv-LV" dirty="0">
                <a:hlinkClick r:id="rId4" tooltip="Klaušas"/>
              </a:rPr>
              <a:t>klaušas</a:t>
            </a:r>
            <a:r>
              <a:rPr lang="lv-LV" dirty="0"/>
              <a:t> muižnieka īpašumos. 1860. gada 13.novembrī</a:t>
            </a:r>
            <a:r>
              <a:rPr lang="lv-LV" dirty="0">
                <a:hlinkClick r:id="rId5" tooltip="Krievijas impērija"/>
              </a:rPr>
              <a:t>Krievijas impērijas</a:t>
            </a:r>
            <a:r>
              <a:rPr lang="lv-LV" dirty="0"/>
              <a:t> ķeizars </a:t>
            </a:r>
            <a:r>
              <a:rPr lang="lv-LV" dirty="0">
                <a:hlinkClick r:id="rId6" tooltip="Aleksandrs II"/>
              </a:rPr>
              <a:t>Aleksandrs II</a:t>
            </a:r>
            <a:r>
              <a:rPr lang="lv-LV" dirty="0"/>
              <a:t> parakstīja "Vidzemes zemnieku likumu", pēc kura </a:t>
            </a:r>
            <a:r>
              <a:rPr lang="lv-LV" dirty="0">
                <a:hlinkClick r:id="rId7" tooltip="Vidzemes guberņa"/>
              </a:rPr>
              <a:t>Vidzemes guberņas</a:t>
            </a:r>
            <a:r>
              <a:rPr lang="lv-LV" dirty="0"/>
              <a:t>muižniekiem bija zemniekiem jāierāda izpirkšanai paredzētā zeme. Šim nolūkam vajadzēja precīzi noteikt katras zemnieku saimniecības robežas un novērtēt zemes kvalitāti. Grāfs Šeremetjevs, vēlēdamies vaku jeb klausības zemnieku zemi pārdot, lika izmērīt šo sava vienlaidu sakarā esošā lielā īpašuma platību, kur virsū bez muižām (</a:t>
            </a:r>
            <a:r>
              <a:rPr lang="lv-LV" dirty="0">
                <a:hlinkClick r:id="rId8" tooltip="Vecpiebalga"/>
              </a:rPr>
              <a:t>Vecpiebalgas</a:t>
            </a:r>
            <a:r>
              <a:rPr lang="lv-LV" dirty="0"/>
              <a:t>, </a:t>
            </a:r>
            <a:r>
              <a:rPr lang="lv-LV" dirty="0">
                <a:hlinkClick r:id="rId9" tooltip="Jaunpiebalga"/>
              </a:rPr>
              <a:t>Jaunpiebalgas</a:t>
            </a:r>
            <a:r>
              <a:rPr lang="lv-LV" dirty="0"/>
              <a:t> un </a:t>
            </a:r>
            <a:r>
              <a:rPr lang="lv-LV" u="sng" dirty="0">
                <a:hlinkClick r:id="rId10" tooltip="Veļķu pagasts"/>
              </a:rPr>
              <a:t>Veļķu muižas</a:t>
            </a:r>
            <a:r>
              <a:rPr lang="lv-LV" dirty="0"/>
              <a:t>) un pusmuižām pāri par 1000 saimnieku. Klāt jāskaita arī Vecpiebalgas un Jaunpiebalgas mācītājmuižas līdz ar viņu zemnieku zemēm un Vecpiebalgai robežās esošās Leimaņmuižas izmērīšana līdz ar pagastu, kas notika tajos pašos gados un pavairoja mērījamo saimniecību skaitu vismaz uz 60.</a:t>
            </a:r>
            <a:r>
              <a:rPr lang="lv-LV" baseline="30000" dirty="0">
                <a:hlinkClick r:id="rId11"/>
              </a:rPr>
              <a:t>[3]</a:t>
            </a:r>
            <a:r>
              <a:rPr lang="lv-LV" dirty="0"/>
              <a:t> Šo mērīšanas darbu uzsāka 1867. gadā, kad muižas kungu mājā tagadējos Inešos apmetās mērnieku brigāde, kas Piebalgā strādāja līdz 1873. gadam. Zināms, ka par vienu no mērnieka palīgiem strādāja </a:t>
            </a:r>
            <a:r>
              <a:rPr lang="lv-LV" dirty="0">
                <a:hlinkClick r:id="rId12" tooltip="Andrejs Pumpurs"/>
              </a:rPr>
              <a:t>Andrejs Pumpurs</a:t>
            </a:r>
            <a:r>
              <a:rPr lang="lv-LV" dirty="0"/>
              <a:t>, kas šajā laikā sāka publicēt pirmos dzejas darbus.</a:t>
            </a:r>
          </a:p>
        </p:txBody>
      </p:sp>
    </p:spTree>
    <p:extLst>
      <p:ext uri="{BB962C8B-B14F-4D97-AF65-F5344CB8AC3E}">
        <p14:creationId xmlns:p14="http://schemas.microsoft.com/office/powerpoint/2010/main" xmlns="" val="1607571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Romāna tēlu tipizācija</a:t>
            </a:r>
            <a:endParaRPr lang="lv-LV" dirty="0"/>
          </a:p>
        </p:txBody>
      </p:sp>
      <p:sp>
        <p:nvSpPr>
          <p:cNvPr id="3" name="Content Placeholder 2"/>
          <p:cNvSpPr>
            <a:spLocks noGrp="1"/>
          </p:cNvSpPr>
          <p:nvPr>
            <p:ph idx="1"/>
          </p:nvPr>
        </p:nvSpPr>
        <p:spPr/>
        <p:txBody>
          <a:bodyPr/>
          <a:lstStyle/>
          <a:p>
            <a:r>
              <a:rPr lang="lv-LV" dirty="0" smtClean="0"/>
              <a:t>Tips literatūrā – tēli ietver sevī sava laikmeta sabiedrības grupai vai slānim raksturīgas pazīmes.</a:t>
            </a:r>
          </a:p>
          <a:p>
            <a:r>
              <a:rPr lang="lv-LV" dirty="0" smtClean="0"/>
              <a:t>Lasi mācību grāmatā Kaspara sarunu ar Ilzi- romāna varoņu salīdzinājumu ar augiem!</a:t>
            </a:r>
            <a:endParaRPr lang="lv-LV" dirty="0"/>
          </a:p>
        </p:txBody>
      </p:sp>
      <p:sp>
        <p:nvSpPr>
          <p:cNvPr id="4" name="Rectangle 3"/>
          <p:cNvSpPr/>
          <p:nvPr/>
        </p:nvSpPr>
        <p:spPr>
          <a:xfrm>
            <a:off x="467544" y="3429000"/>
            <a:ext cx="8496944" cy="2246769"/>
          </a:xfrm>
          <a:prstGeom prst="rect">
            <a:avLst/>
          </a:prstGeom>
        </p:spPr>
        <p:txBody>
          <a:bodyPr wrap="square">
            <a:spAutoFit/>
          </a:bodyPr>
          <a:lstStyle/>
          <a:p>
            <a:r>
              <a:rPr lang="lv-LV" sz="2800" dirty="0" smtClean="0"/>
              <a:t>Kaspars sadala cilvēkus četrās šķirās: „pirmā tos, kuri krāšņi zied, bet augļus nenes, otrā – kas krāšņi zied un nes krāšņus augļus; trešā – kuriem vientiesīgi ziediņi, bet brangi augļi un ceturtā – kuri nedz zied, nedz nes krāšņus, derīgus augļus”.</a:t>
            </a:r>
            <a:endParaRPr lang="lv-LV" sz="2800" dirty="0"/>
          </a:p>
        </p:txBody>
      </p:sp>
    </p:spTree>
    <p:extLst>
      <p:ext uri="{BB962C8B-B14F-4D97-AF65-F5344CB8AC3E}">
        <p14:creationId xmlns:p14="http://schemas.microsoft.com/office/powerpoint/2010/main" xmlns="" val="4135775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Romāna tēli</a:t>
            </a:r>
            <a:endParaRPr lang="lv-LV"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043608" y="1556792"/>
            <a:ext cx="3960440" cy="47833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5940152" y="1556792"/>
            <a:ext cx="2448272" cy="1077218"/>
          </a:xfrm>
          <a:prstGeom prst="rect">
            <a:avLst/>
          </a:prstGeom>
          <a:noFill/>
        </p:spPr>
        <p:txBody>
          <a:bodyPr wrap="square" rtlCol="0">
            <a:spAutoFit/>
          </a:bodyPr>
          <a:lstStyle/>
          <a:p>
            <a:r>
              <a:rPr lang="lv-LV" sz="3200" dirty="0" smtClean="0"/>
              <a:t>KASPARS</a:t>
            </a:r>
          </a:p>
          <a:p>
            <a:r>
              <a:rPr lang="lv-LV" sz="3200" dirty="0" smtClean="0"/>
              <a:t>LIENA</a:t>
            </a:r>
            <a:endParaRPr lang="lv-LV" sz="3200" dirty="0"/>
          </a:p>
        </p:txBody>
      </p:sp>
    </p:spTree>
    <p:extLst>
      <p:ext uri="{BB962C8B-B14F-4D97-AF65-F5344CB8AC3E}">
        <p14:creationId xmlns:p14="http://schemas.microsoft.com/office/powerpoint/2010/main" xmlns="" val="1822091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KASPARS</a:t>
            </a:r>
            <a:endParaRPr lang="lv-LV" dirty="0"/>
          </a:p>
        </p:txBody>
      </p:sp>
      <p:sp>
        <p:nvSpPr>
          <p:cNvPr id="3" name="Content Placeholder 2"/>
          <p:cNvSpPr>
            <a:spLocks noGrp="1"/>
          </p:cNvSpPr>
          <p:nvPr>
            <p:ph idx="1"/>
          </p:nvPr>
        </p:nvSpPr>
        <p:spPr>
          <a:xfrm>
            <a:off x="457200" y="1600200"/>
            <a:ext cx="8686800" cy="5141168"/>
          </a:xfrm>
        </p:spPr>
        <p:txBody>
          <a:bodyPr>
            <a:normAutofit fontScale="70000" lnSpcReduction="20000"/>
          </a:bodyPr>
          <a:lstStyle/>
          <a:p>
            <a:r>
              <a:rPr lang="lv-LV" dirty="0" smtClean="0"/>
              <a:t>Viņš </a:t>
            </a:r>
            <a:r>
              <a:rPr lang="lv-LV" dirty="0"/>
              <a:t>ir kluss, nerunīgs, arī ienaidnieku daudz vairāk kā to, kuriem viņš tīkams.</a:t>
            </a:r>
            <a:r>
              <a:rPr lang="lv-LV" dirty="0" smtClean="0"/>
              <a:t/>
            </a:r>
            <a:br>
              <a:rPr lang="lv-LV" dirty="0" smtClean="0"/>
            </a:br>
            <a:r>
              <a:rPr lang="lv-LV" dirty="0"/>
              <a:t>Kaspars kopš bērnības iegrimis grāmatu lasīšanā un ilgus gadus lasa visus pieejamos rakstus, lai noskaidrotu savus pasaules uzskatus un ideālus. Aprobežotam Oļiņam par lielu īgnumu Kaspars bēg no dejām un citām vieglprātīgām pulcēšanām, lai nodotos mācībām un klusām apceres stundām. Zemnieku zēna klusajā garā veidojas jauns, īpatnējs nacionālais ideāls. Visi sensenie kultūras iespaidi, garīgie un laicīgie raksti, Bībele, baznīcas dzeja, brāļu draudžu dzīves prakse, tautas gara mantu un dzīvās tautas valodas un piedzīvojumu krājums satek vienā lielā un klusā degpunktā – Kaspara Gaitiņa intelektā.</a:t>
            </a:r>
          </a:p>
          <a:p>
            <a:r>
              <a:rPr lang="lv-LV" dirty="0" smtClean="0"/>
              <a:t>Kaspars </a:t>
            </a:r>
            <a:r>
              <a:rPr lang="lv-LV" dirty="0"/>
              <a:t>skatīja pasauli dzidrām bērna acīm, pirms pasaules skaudrās nesaskaņas šo skatienu neaptumšoja. Tās kā dziļas rētas iegūlās Kaspara sirds mierīgajā spogulī. Jo plašāka tapa viņa pasaule, jo skarbāk krita nesaskaņas acīs: negantība, skaudība, varmācība, liekulība. Viņš nesa ļaudīm skaidru garu, bet tie dzēla kā odzes: viņš gāja baznīcā, bet ieraudzīja pie Dieva altāriem lokāmies liekulības čūskas; tiesā viņš skatīja netaisnību un sadzīvē – varmācību un nodevību.</a:t>
            </a:r>
            <a:r>
              <a:rPr lang="lv-LV" dirty="0" smtClean="0"/>
              <a:t/>
            </a:r>
            <a:br>
              <a:rPr lang="lv-LV" dirty="0" smtClean="0"/>
            </a:br>
            <a:r>
              <a:rPr lang="lv-LV" dirty="0"/>
              <a:t>Pirmo reizi Kaspars kā pieaudzis vīrs parādās vietnieku pulkā, spriezdams par bīstamo mērnieka cienīgtēvu. Tur viņš parāda visu </a:t>
            </a:r>
            <a:r>
              <a:rPr lang="lv-LV" dirty="0" smtClean="0"/>
              <a:t>savu</a:t>
            </a:r>
            <a:r>
              <a:rPr lang="lv-LV" dirty="0"/>
              <a:t>drošību, gudrību, pārliecību, rakstura spēku, stādamies visiem pretim, lai gan lai zina, ka viņa pūlēm nebūs sekmju. Šis ideālists nonāk traģiskā sadursmē ar dzīvi. Šādas sadursmes Kasparam parasta lieta, sākot no maziem aizvainojumiem, līdz pat atklātai varmācībai – visu stāsta varonis ir piedzīvojis un izbaudījis. Runasvīru muļķība, mērnieka un tā draugu viltība izvilina Kaspara rāmajā un noslēgtajā sejā vien smaidu vai asu izsmiekla piezīmi. </a:t>
            </a:r>
          </a:p>
        </p:txBody>
      </p:sp>
    </p:spTree>
    <p:extLst>
      <p:ext uri="{BB962C8B-B14F-4D97-AF65-F5344CB8AC3E}">
        <p14:creationId xmlns:p14="http://schemas.microsoft.com/office/powerpoint/2010/main" xmlns="" val="2639276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KASPARS</a:t>
            </a:r>
            <a:endParaRPr lang="lv-LV" dirty="0"/>
          </a:p>
        </p:txBody>
      </p:sp>
      <p:sp>
        <p:nvSpPr>
          <p:cNvPr id="3" name="Content Placeholder 2"/>
          <p:cNvSpPr>
            <a:spLocks noGrp="1"/>
          </p:cNvSpPr>
          <p:nvPr>
            <p:ph idx="1"/>
          </p:nvPr>
        </p:nvSpPr>
        <p:spPr/>
        <p:txBody>
          <a:bodyPr/>
          <a:lstStyle/>
          <a:p>
            <a:r>
              <a:rPr lang="lv-LV" dirty="0"/>
              <a:t> „Es atrodu ļoti maz cilvēku, ar kuriem derētu biedroties un ar kuriem varētu kaut ko runāt. Klusu ciešanas nekad neesmu nožēlojis, bet runāšanu gan.” </a:t>
            </a:r>
            <a:endParaRPr lang="lv-LV" b="1" dirty="0"/>
          </a:p>
        </p:txBody>
      </p:sp>
    </p:spTree>
    <p:extLst>
      <p:ext uri="{BB962C8B-B14F-4D97-AF65-F5344CB8AC3E}">
        <p14:creationId xmlns:p14="http://schemas.microsoft.com/office/powerpoint/2010/main" xmlns="" val="1710414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lv-LV" dirty="0" smtClean="0"/>
              <a:t>LIENA</a:t>
            </a:r>
            <a:endParaRPr lang="lv-LV" dirty="0"/>
          </a:p>
        </p:txBody>
      </p:sp>
      <p:sp>
        <p:nvSpPr>
          <p:cNvPr id="3" name="Content Placeholder 2"/>
          <p:cNvSpPr>
            <a:spLocks noGrp="1"/>
          </p:cNvSpPr>
          <p:nvPr>
            <p:ph idx="1"/>
          </p:nvPr>
        </p:nvSpPr>
        <p:spPr>
          <a:xfrm>
            <a:off x="457200" y="764704"/>
            <a:ext cx="8579296" cy="5976664"/>
          </a:xfrm>
        </p:spPr>
        <p:txBody>
          <a:bodyPr>
            <a:normAutofit fontScale="85000" lnSpcReduction="10000"/>
          </a:bodyPr>
          <a:lstStyle/>
          <a:p>
            <a:r>
              <a:rPr lang="lv-LV" dirty="0"/>
              <a:t>Liena ir vienīgā persona, kuru Kaudzītes it kā cenšas idealizēt, kas vērojams aprakstā un strīdos ar Švaukstu un Pietuku Krustiņu. Viņa bija skaista, slaika meita ar tumšbrūniem matiem un acīm, pašos jaukākos dzīvības gados jeb „viskrāšņākā ziedonī”. Laipnība, līdzcietība un jauks dzīvības prieks ziedēja kupli viņas vaigā. Smaidi uz viņas lūpām bija „skaisti kā rīta blāzma” pie debesīm un nereti zibēja tiem cauri asa, bet nevainīgi jocīga viltībiņa, „it kā patlaban lēcošas saules stari”.</a:t>
            </a:r>
            <a:r>
              <a:rPr lang="lv-LV" dirty="0" smtClean="0"/>
              <a:t/>
            </a:r>
            <a:br>
              <a:rPr lang="lv-LV" dirty="0" smtClean="0"/>
            </a:br>
            <a:r>
              <a:rPr lang="lv-LV" dirty="0"/>
              <a:t>No mātes viņa mantojusi iedzimtu nervozitāti, smalkus un jūtīgus nervus, no tēva – šķīstu sirdi. Oļiniete nespēj Lienu negatīvi ietekmēt.</a:t>
            </a:r>
            <a:r>
              <a:rPr lang="lv-LV" dirty="0" smtClean="0"/>
              <a:t/>
            </a:r>
            <a:br>
              <a:rPr lang="lv-LV" dirty="0" smtClean="0"/>
            </a:br>
            <a:r>
              <a:rPr lang="lv-LV" dirty="0"/>
              <a:t>Liena ir jaunlaiku cilvēks, kam patstāvīgas jūtas un prāts. Oļiņi uzskata, ka Švauksts ir viegla ceļa gājējs, bet klanītos līdz zemei viņa priekšā, ja vien tam bijusi nauda, bet Liena sajūt viņa ākstību un izjoko viņa švītīgās ūsas, dēvēdama par zaldātu. Lienas prātu un spriešanas spējas norāda arī viņas riebums pret Prātnieku Andžu. Ne Oļinietes mūžīgās uzslavas, nedz Oļiņa padošanās Prātniekam nespēj mainīt Lienas pašas spriedumu: „Un iedomājot, ka man jāiet un jādzīvo pie Prātnieka, nāk šaušalas</a:t>
            </a:r>
            <a:r>
              <a:rPr lang="lv-LV" dirty="0" smtClean="0"/>
              <a:t>.”</a:t>
            </a:r>
          </a:p>
          <a:p>
            <a:pPr marL="0" indent="0">
              <a:buNone/>
            </a:pPr>
            <a:r>
              <a:rPr lang="lv-LV" dirty="0" smtClean="0"/>
              <a:t>Liena </a:t>
            </a:r>
            <a:r>
              <a:rPr lang="lv-LV" dirty="0"/>
              <a:t>ir ne vien piemīlīga, lēnīga un jautra, bet apstākļu vadīta, arī stingra un apzinīga, kas valdzina ne vien ar sievišķību, bet arī ar savu nopietno, krietno raksturu.</a:t>
            </a:r>
          </a:p>
        </p:txBody>
      </p:sp>
    </p:spTree>
    <p:extLst>
      <p:ext uri="{BB962C8B-B14F-4D97-AF65-F5344CB8AC3E}">
        <p14:creationId xmlns:p14="http://schemas.microsoft.com/office/powerpoint/2010/main" xmlns="" val="1900438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OĻIŅIETE</a:t>
            </a:r>
            <a:endParaRPr lang="lv-LV"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436096" y="1556792"/>
            <a:ext cx="3244565"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539552" y="1196752"/>
            <a:ext cx="4752528" cy="5355312"/>
          </a:xfrm>
          <a:prstGeom prst="rect">
            <a:avLst/>
          </a:prstGeom>
          <a:noFill/>
        </p:spPr>
        <p:txBody>
          <a:bodyPr wrap="square" rtlCol="0">
            <a:spAutoFit/>
          </a:bodyPr>
          <a:lstStyle/>
          <a:p>
            <a:r>
              <a:rPr lang="lv-LV" dirty="0"/>
              <a:t>Ļoti pašapzinīga, iedomīga. Slavē sevi, savu bagātību, izcelšanos. Mantrausīga</a:t>
            </a:r>
            <a:r>
              <a:rPr lang="lv-LV" dirty="0" smtClean="0"/>
              <a:t>.</a:t>
            </a:r>
          </a:p>
          <a:p>
            <a:r>
              <a:rPr lang="lv-LV" dirty="0"/>
              <a:t>Lielmanīgo radu svinībās Oļinietei pienākas pirmā vieta, labākais kumoss, tāpat arī baznīcā viņai vajag pirmajā rindā sēdēt un pie Dievgalda īpašu vietu.</a:t>
            </a:r>
            <a:r>
              <a:rPr lang="lv-LV" dirty="0" smtClean="0"/>
              <a:t/>
            </a:r>
            <a:br>
              <a:rPr lang="lv-LV" dirty="0" smtClean="0"/>
            </a:br>
            <a:r>
              <a:rPr lang="lv-LV" dirty="0"/>
              <a:t>Oļiniete katrā vietā noprasa, vai viss būs godam, vai tur nesanāks kāds negods? Ko sacīs dižmanīgie radi? Vai radiem būs gods? Ko sacīs pasaule? </a:t>
            </a:r>
            <a:r>
              <a:rPr lang="lv-LV" dirty="0" smtClean="0"/>
              <a:t>Godkārības </a:t>
            </a:r>
            <a:r>
              <a:rPr lang="lv-LV" dirty="0"/>
              <a:t>dēļ Oļiniete ir pret Lienas un Kaspara mīlestību, tādēļ arī „sametas ar Prātnieku uz vienu roku”, lai Gaitiņus no vietas padzītu un Prātnieks Lienu apprecētu.</a:t>
            </a:r>
            <a:r>
              <a:rPr lang="lv-LV" dirty="0" smtClean="0"/>
              <a:t/>
            </a:r>
            <a:br>
              <a:rPr lang="lv-LV" dirty="0" smtClean="0"/>
            </a:br>
            <a:r>
              <a:rPr lang="lv-LV" dirty="0"/>
              <a:t>To, cik kroplīga ir viņas garīgā dzīve, rāda arī viņas ticības izpratne. Kad viņa ar Prātnieka palīdzību ir noblēdījusi Gaitiņu robežas, tad piesauc Dievu un liekulīgi saka: „Kā lai es Tev par to pateicu, Dievs!” Viņai sajukusi tikumības jēga, sirds auksta un nejūtīga pret citiem </a:t>
            </a:r>
            <a:r>
              <a:rPr lang="lv-LV" dirty="0" smtClean="0"/>
              <a:t>cilvēkiem.</a:t>
            </a:r>
            <a:endParaRPr lang="lv-LV" dirty="0"/>
          </a:p>
        </p:txBody>
      </p:sp>
    </p:spTree>
    <p:extLst>
      <p:ext uri="{BB962C8B-B14F-4D97-AF65-F5344CB8AC3E}">
        <p14:creationId xmlns:p14="http://schemas.microsoft.com/office/powerpoint/2010/main" xmlns="" val="25923351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113</TotalTime>
  <Words>1050</Words>
  <Application>Microsoft Office PowerPoint</Application>
  <PresentationFormat>Slaidrāde ekrānā (4:3)</PresentationFormat>
  <Paragraphs>54</Paragraphs>
  <Slides>24</Slides>
  <Notes>0</Notes>
  <HiddenSlides>0</HiddenSlides>
  <MMClips>0</MMClips>
  <ScaleCrop>false</ScaleCrop>
  <HeadingPairs>
    <vt:vector size="4" baseType="variant">
      <vt:variant>
        <vt:lpstr>Dizains</vt:lpstr>
      </vt:variant>
      <vt:variant>
        <vt:i4>1</vt:i4>
      </vt:variant>
      <vt:variant>
        <vt:lpstr>Slaidu virsraksti</vt:lpstr>
      </vt:variant>
      <vt:variant>
        <vt:i4>24</vt:i4>
      </vt:variant>
    </vt:vector>
  </HeadingPairs>
  <TitlesOfParts>
    <vt:vector size="25" baseType="lpstr">
      <vt:lpstr>Clarity</vt:lpstr>
      <vt:lpstr>«Mērnieku laiki»</vt:lpstr>
      <vt:lpstr>Gredzenveida kompozīcija</vt:lpstr>
      <vt:lpstr>Vēsturiskais aspekts</vt:lpstr>
      <vt:lpstr>Romāna tēlu tipizācija</vt:lpstr>
      <vt:lpstr>Romāna tēli</vt:lpstr>
      <vt:lpstr>KASPARS</vt:lpstr>
      <vt:lpstr>KASPARS</vt:lpstr>
      <vt:lpstr>LIENA</vt:lpstr>
      <vt:lpstr>OĻIŅIETE</vt:lpstr>
      <vt:lpstr>OĻIŅŠ</vt:lpstr>
      <vt:lpstr>PRĀTNIEKS</vt:lpstr>
      <vt:lpstr>PRĀTNIEKS</vt:lpstr>
      <vt:lpstr>PIETUKA KRUSTIŅŠ</vt:lpstr>
      <vt:lpstr>Slaids 14</vt:lpstr>
      <vt:lpstr>Pietuka Krustiņš</vt:lpstr>
      <vt:lpstr>ŠVAUKSTS</vt:lpstr>
      <vt:lpstr>ŠVAUKSTS</vt:lpstr>
      <vt:lpstr>ĶENCIS</vt:lpstr>
      <vt:lpstr>ĶENCIS</vt:lpstr>
      <vt:lpstr>Slaids 20</vt:lpstr>
      <vt:lpstr>Slaids 21</vt:lpstr>
      <vt:lpstr>TENIS</vt:lpstr>
      <vt:lpstr>ANNUŽA</vt:lpstr>
      <vt:lpstr>Slaids 24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«Mērnieku laiki»</dc:title>
  <dc:creator>agozo</dc:creator>
  <cp:lastModifiedBy>JVMV-PC</cp:lastModifiedBy>
  <cp:revision>6</cp:revision>
  <dcterms:created xsi:type="dcterms:W3CDTF">2015-01-16T19:16:33Z</dcterms:created>
  <dcterms:modified xsi:type="dcterms:W3CDTF">2015-01-20T10:06:38Z</dcterms:modified>
</cp:coreProperties>
</file>