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5"/>
  </p:notesMasterIdLst>
  <p:sldIdLst>
    <p:sldId id="256" r:id="rId2"/>
    <p:sldId id="471" r:id="rId3"/>
    <p:sldId id="473" r:id="rId4"/>
    <p:sldId id="474" r:id="rId5"/>
    <p:sldId id="475" r:id="rId6"/>
    <p:sldId id="530" r:id="rId7"/>
    <p:sldId id="476" r:id="rId8"/>
    <p:sldId id="477" r:id="rId9"/>
    <p:sldId id="531" r:id="rId10"/>
    <p:sldId id="479" r:id="rId11"/>
    <p:sldId id="480" r:id="rId12"/>
    <p:sldId id="481" r:id="rId13"/>
    <p:sldId id="483" r:id="rId14"/>
    <p:sldId id="484" r:id="rId15"/>
    <p:sldId id="532" r:id="rId16"/>
    <p:sldId id="485" r:id="rId17"/>
    <p:sldId id="533" r:id="rId18"/>
    <p:sldId id="486" r:id="rId19"/>
    <p:sldId id="487" r:id="rId20"/>
    <p:sldId id="488" r:id="rId21"/>
    <p:sldId id="490" r:id="rId22"/>
    <p:sldId id="491" r:id="rId23"/>
    <p:sldId id="493" r:id="rId24"/>
    <p:sldId id="494" r:id="rId25"/>
    <p:sldId id="534" r:id="rId26"/>
    <p:sldId id="495" r:id="rId27"/>
    <p:sldId id="496" r:id="rId28"/>
    <p:sldId id="497" r:id="rId29"/>
    <p:sldId id="504" r:id="rId30"/>
    <p:sldId id="506" r:id="rId31"/>
    <p:sldId id="507" r:id="rId32"/>
    <p:sldId id="508" r:id="rId33"/>
    <p:sldId id="509" r:id="rId34"/>
    <p:sldId id="510" r:id="rId35"/>
    <p:sldId id="511" r:id="rId36"/>
    <p:sldId id="535" r:id="rId37"/>
    <p:sldId id="512" r:id="rId38"/>
    <p:sldId id="513" r:id="rId39"/>
    <p:sldId id="514" r:id="rId40"/>
    <p:sldId id="515" r:id="rId41"/>
    <p:sldId id="516" r:id="rId42"/>
    <p:sldId id="517" r:id="rId43"/>
    <p:sldId id="518" r:id="rId44"/>
    <p:sldId id="519" r:id="rId45"/>
    <p:sldId id="521" r:id="rId46"/>
    <p:sldId id="522" r:id="rId47"/>
    <p:sldId id="524" r:id="rId48"/>
    <p:sldId id="536" r:id="rId49"/>
    <p:sldId id="537" r:id="rId50"/>
    <p:sldId id="525" r:id="rId51"/>
    <p:sldId id="527" r:id="rId52"/>
    <p:sldId id="529" r:id="rId53"/>
    <p:sldId id="276" r:id="rId54"/>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9999"/>
    <a:srgbClr val="66FF66"/>
    <a:srgbClr val="00CC00"/>
    <a:srgbClr val="FFCC66"/>
    <a:srgbClr val="CCCC00"/>
    <a:srgbClr val="00CC99"/>
    <a:srgbClr val="9900CC"/>
    <a:srgbClr val="FF99CC"/>
    <a:srgbClr val="FF99FF"/>
    <a:srgbClr val="FFCC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59" autoAdjust="0"/>
    <p:restoredTop sz="94857" autoAdjust="0"/>
  </p:normalViewPr>
  <p:slideViewPr>
    <p:cSldViewPr snapToGrid="0">
      <p:cViewPr varScale="1">
        <p:scale>
          <a:sx n="101" d="100"/>
          <a:sy n="101" d="100"/>
        </p:scale>
        <p:origin x="-108" y="-15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59209-D0FC-41C9-89B5-48CE4DB485EF}" type="datetimeFigureOut">
              <a:rPr lang="lv-LV" smtClean="0"/>
              <a:pPr/>
              <a:t>2016.05.05.</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875CE-5761-4A61-84E0-186432756F8C}" type="slidenum">
              <a:rPr lang="lv-LV" smtClean="0"/>
              <a:pPr/>
              <a:t>‹#›</a:t>
            </a:fld>
            <a:endParaRPr lang="lv-LV"/>
          </a:p>
        </p:txBody>
      </p:sp>
    </p:spTree>
    <p:extLst>
      <p:ext uri="{BB962C8B-B14F-4D97-AF65-F5344CB8AC3E}">
        <p14:creationId xmlns:p14="http://schemas.microsoft.com/office/powerpoint/2010/main" xmlns="" val="690892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https://www.google.lv/search?q=information+flow&amp;espv=2&amp;biw=1920&amp;bih=979&amp;source=lnms&amp;tbm=isch&amp;sa=X&amp;ved=0ahUKEwjKjKed-KnMAhXmC5oKHb2GBVwQ_AUIBigB#tbs=isz:m&amp;tbm=isch&amp;q=aerosol&amp;imgrc=Ht8aoaOrJPCCJM%3A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8</a:t>
            </a:fld>
            <a:endParaRPr lang="lv-LV"/>
          </a:p>
        </p:txBody>
      </p:sp>
    </p:spTree>
    <p:extLst>
      <p:ext uri="{BB962C8B-B14F-4D97-AF65-F5344CB8AC3E}">
        <p14:creationId xmlns:p14="http://schemas.microsoft.com/office/powerpoint/2010/main" xmlns="" val="527673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https://www.google.lv/search?q=information+flow&amp;espv=2&amp;biw=1920&amp;bih=979&amp;source=lnms&amp;tbm=isch&amp;sa=X&amp;ved=0ahUKEwjKjKed-KnMAhXmC5oKHb2GBVwQ_AUIBigB#q=environmental+awareness&amp;tbm=isch&amp;tbs=isz:m&amp;imgrc=H_gOu_abm719ZM%3A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43</a:t>
            </a:fld>
            <a:endParaRPr lang="lv-LV"/>
          </a:p>
        </p:txBody>
      </p:sp>
    </p:spTree>
    <p:extLst>
      <p:ext uri="{BB962C8B-B14F-4D97-AF65-F5344CB8AC3E}">
        <p14:creationId xmlns:p14="http://schemas.microsoft.com/office/powerpoint/2010/main" xmlns="" val="2031120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dirty="0" smtClean="0"/>
              <a:t>https://www.google.lv/search?q=european+union&amp;espv=2&amp;biw=1920&amp;bih=935&amp;source=lnms&amp;tbm=isch&amp;sa=X&amp;ved=0ahUKEwjo_IH6lKnMAhUDQZoKHQR3CFgQ_AUIBigB#tbm=isch&amp;q=environmental+awareness&amp;imgrc=ZX1ZYI-0x4R1LM%3A</a:t>
            </a:r>
          </a:p>
          <a:p>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44</a:t>
            </a:fld>
            <a:endParaRPr lang="lv-LV"/>
          </a:p>
        </p:txBody>
      </p:sp>
    </p:spTree>
    <p:extLst>
      <p:ext uri="{BB962C8B-B14F-4D97-AF65-F5344CB8AC3E}">
        <p14:creationId xmlns:p14="http://schemas.microsoft.com/office/powerpoint/2010/main" xmlns="" val="1333177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45</a:t>
            </a:fld>
            <a:endParaRPr lang="lv-LV"/>
          </a:p>
        </p:txBody>
      </p:sp>
    </p:spTree>
    <p:extLst>
      <p:ext uri="{BB962C8B-B14F-4D97-AF65-F5344CB8AC3E}">
        <p14:creationId xmlns:p14="http://schemas.microsoft.com/office/powerpoint/2010/main" xmlns="" val="1338781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47</a:t>
            </a:fld>
            <a:endParaRPr lang="lv-LV"/>
          </a:p>
        </p:txBody>
      </p:sp>
    </p:spTree>
    <p:extLst>
      <p:ext uri="{BB962C8B-B14F-4D97-AF65-F5344CB8AC3E}">
        <p14:creationId xmlns:p14="http://schemas.microsoft.com/office/powerpoint/2010/main" xmlns="" val="3408315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european+union&amp;espv=2&amp;biw=1920&amp;bih=935&amp;source=lnms&amp;tbm=isch&amp;sa=X&amp;ved=0ahUKEwjo_IH6lKnMAhUDQZoKHQR3CFgQ_AUIBigB#tbm=isch&amp;q=public+laundry&amp;imgdii=5J6GVHx9gradAM%3A%3B5J6GVHx9gradAM%3A%3BOEftiy5oZgucrM%3A&amp;imgrc=5J6GVHx9gradA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49</a:t>
            </a:fld>
            <a:endParaRPr lang="lv-LV"/>
          </a:p>
        </p:txBody>
      </p:sp>
    </p:spTree>
    <p:extLst>
      <p:ext uri="{BB962C8B-B14F-4D97-AF65-F5344CB8AC3E}">
        <p14:creationId xmlns:p14="http://schemas.microsoft.com/office/powerpoint/2010/main" xmlns="" val="4254673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interface+carpet&amp;espv=2&amp;biw=1920&amp;bih=935&amp;source=lnms&amp;tbm=isch&amp;sa=X&amp;ved=0ahUKEwjjqbjRm6nMAhUEOJoKHWR_CUYQ_AUIBigB#tbm=isch&amp;q=bundles+laundry&amp;imgdii=Q3zPlCLyDOGj-M%3A%3BQ3zPlCLyDOGj-M%3A%3Bb8i6AONOYkZVwM%3A&amp;imgrc=Q3zPlCLyDOGj-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50</a:t>
            </a:fld>
            <a:endParaRPr lang="lv-LV"/>
          </a:p>
        </p:txBody>
      </p:sp>
    </p:spTree>
    <p:extLst>
      <p:ext uri="{BB962C8B-B14F-4D97-AF65-F5344CB8AC3E}">
        <p14:creationId xmlns:p14="http://schemas.microsoft.com/office/powerpoint/2010/main" xmlns="" val="4221380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climate+change+economy&amp;espv=2&amp;biw=1920&amp;bih=935&amp;source=lnms&amp;tbm=isch&amp;sa=X&amp;ved=0ahUKEwjurev30qHMAhWlNJoKHZp2AEwQ_AUIBigB#tbm=isch&amp;q=economics+of+climate+change&amp;imgdii=gA7szVN6zqTwHM%3A%3BgA7szVN6zqTwHM%3A%3BZAqF7qffYI8ntM%3A&amp;imgrc=gA7szVN6zqTwH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16</a:t>
            </a:fld>
            <a:endParaRPr lang="lv-LV"/>
          </a:p>
        </p:txBody>
      </p:sp>
    </p:spTree>
    <p:extLst>
      <p:ext uri="{BB962C8B-B14F-4D97-AF65-F5344CB8AC3E}">
        <p14:creationId xmlns:p14="http://schemas.microsoft.com/office/powerpoint/2010/main" xmlns="" val="1542451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https://www.google.lv/search?q=adaptation&amp;biw=1366&amp;bih=643&amp;source=lnms&amp;tbm=isch&amp;sa=X&amp;ved=0ahUKEwjRjfS_jJ_MAhVDYZoKHYNGDVkQ_AUIBygB#imgrc=0rGokBwmVGMzZM%3A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27</a:t>
            </a:fld>
            <a:endParaRPr lang="lv-LV"/>
          </a:p>
        </p:txBody>
      </p:sp>
    </p:spTree>
    <p:extLst>
      <p:ext uri="{BB962C8B-B14F-4D97-AF65-F5344CB8AC3E}">
        <p14:creationId xmlns:p14="http://schemas.microsoft.com/office/powerpoint/2010/main" xmlns="" val="2400799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https://www.google.lv/search?q=economic+instruments&amp;espv=2&amp;biw=1920&amp;bih=935&amp;source=lnms&amp;tbm=isch&amp;sa=X&amp;ved=0ahUKEwi704PU2qHMAhXhCpoKHWFbB0cQ_AUIBigB#imgrc=oA8h4R8RWGzHkM%3A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30</a:t>
            </a:fld>
            <a:endParaRPr lang="lv-LV"/>
          </a:p>
        </p:txBody>
      </p:sp>
    </p:spTree>
    <p:extLst>
      <p:ext uri="{BB962C8B-B14F-4D97-AF65-F5344CB8AC3E}">
        <p14:creationId xmlns:p14="http://schemas.microsoft.com/office/powerpoint/2010/main" xmlns="" val="1013638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https://www.google.lv/search?q=economic+instruments&amp;espv=2&amp;biw=1920&amp;bih=935&amp;source=lnms&amp;tbm=isch&amp;sa=X&amp;ved=0ahUKEwi704PU2qHMAhXhCpoKHWFbB0cQ_AUIBigB#tbm=isch&amp;q=emission+trade&amp;imgrc=L480wBXkHGETyM%3A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32</a:t>
            </a:fld>
            <a:endParaRPr lang="lv-LV"/>
          </a:p>
        </p:txBody>
      </p:sp>
    </p:spTree>
    <p:extLst>
      <p:ext uri="{BB962C8B-B14F-4D97-AF65-F5344CB8AC3E}">
        <p14:creationId xmlns:p14="http://schemas.microsoft.com/office/powerpoint/2010/main" xmlns="" val="4091341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https://www.google.lv/search?q=economic+instruments&amp;espv=2&amp;biw=1920&amp;bih=935&amp;source=lnms&amp;tbm=isch&amp;sa=X&amp;ved=0ahUKEwi704PU2qHMAhXhCpoKHWFbB0cQ_AUIBigB#tbm=isch&amp;q=emission+trade&amp;imgrc=PMQSiEnJ8u2UaM%3A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34</a:t>
            </a:fld>
            <a:endParaRPr lang="lv-LV"/>
          </a:p>
        </p:txBody>
      </p:sp>
    </p:spTree>
    <p:extLst>
      <p:ext uri="{BB962C8B-B14F-4D97-AF65-F5344CB8AC3E}">
        <p14:creationId xmlns:p14="http://schemas.microsoft.com/office/powerpoint/2010/main" xmlns="" val="1445805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https://www.google.lv/search?q=economic+instruments&amp;espv=2&amp;biw=1920&amp;bih=935&amp;source=lnms&amp;tbm=isch&amp;sa=X&amp;ved=0ahUKEwi704PU2qHMAhXhCpoKHWFbB0cQ_AUIBigB#tbm=isch&amp;q=china+emissions&amp;imgrc=LKcuh9JOoktzJM%3A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35</a:t>
            </a:fld>
            <a:endParaRPr lang="lv-LV"/>
          </a:p>
        </p:txBody>
      </p:sp>
    </p:spTree>
    <p:extLst>
      <p:ext uri="{BB962C8B-B14F-4D97-AF65-F5344CB8AC3E}">
        <p14:creationId xmlns:p14="http://schemas.microsoft.com/office/powerpoint/2010/main" xmlns="" val="674746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information+flow&amp;espv=2&amp;biw=1920&amp;bih=979&amp;source=lnms&amp;tbm=isch&amp;sa=X&amp;ved=0ahUKEwjKjKed-KnMAhXmC5oKHb2GBVwQ_AUIBigB#tbs=isz:m&amp;tbm=isch&amp;q=kyoto+protocol&amp;imgdii=IrytGhuAwW5USM%3A%3BIrytGhuAwW5USM%3A%3Bsw8DyR5z9Uxa-M%3A&amp;imgrc=IrytGhuAwW5US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37</a:t>
            </a:fld>
            <a:endParaRPr lang="lv-LV"/>
          </a:p>
        </p:txBody>
      </p:sp>
    </p:spTree>
    <p:extLst>
      <p:ext uri="{BB962C8B-B14F-4D97-AF65-F5344CB8AC3E}">
        <p14:creationId xmlns:p14="http://schemas.microsoft.com/office/powerpoint/2010/main" xmlns="" val="1810670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https://www.google.lv/search?q=european+union&amp;espv=2&amp;biw=1920&amp;bih=935&amp;source=lnms&amp;tbm=isch&amp;sa=X&amp;ved=0ahUKEwjo_IH6lKnMAhUDQZoKHQR3CFgQ_AUIBigB#imgrc=xFCPtoP2kP5Z7M%3A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42</a:t>
            </a:fld>
            <a:endParaRPr lang="lv-LV"/>
          </a:p>
        </p:txBody>
      </p:sp>
    </p:spTree>
    <p:extLst>
      <p:ext uri="{BB962C8B-B14F-4D97-AF65-F5344CB8AC3E}">
        <p14:creationId xmlns:p14="http://schemas.microsoft.com/office/powerpoint/2010/main" xmlns="" val="4177560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03225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304186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782032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93430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56921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586958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378653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21682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20066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65630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pPr/>
              <a:t>2016.05.05.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819176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900CC"/>
            </a:gs>
            <a:gs pos="20000">
              <a:schemeClr val="bg1"/>
            </a:gs>
            <a:gs pos="80000">
              <a:schemeClr val="bg1"/>
            </a:gs>
            <a:gs pos="100000">
              <a:srgbClr val="9900CC"/>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5F011-099F-4791-891A-40072BC70105}" type="datetimeFigureOut">
              <a:rPr lang="lv-LV" smtClean="0"/>
              <a:pPr/>
              <a:t>2016.05.05.</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796274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cstate="print">
            <a:extLst>
              <a:ext uri="{28A0092B-C50C-407E-A947-70E740481C1C}">
                <a14:useLocalDpi xmlns:a14="http://schemas.microsoft.com/office/drawing/2010/main" xmlns="" val="0"/>
              </a:ext>
            </a:extLst>
          </a:blip>
          <a:srcRect b="35515"/>
          <a:stretch/>
        </p:blipFill>
        <p:spPr>
          <a:xfrm>
            <a:off x="0" y="1724702"/>
            <a:ext cx="9753600" cy="3304498"/>
          </a:xfrm>
          <a:prstGeom prst="rect">
            <a:avLst/>
          </a:prstGeom>
        </p:spPr>
      </p:pic>
      <p:sp>
        <p:nvSpPr>
          <p:cNvPr id="2" name="Title 1"/>
          <p:cNvSpPr>
            <a:spLocks noGrp="1"/>
          </p:cNvSpPr>
          <p:nvPr>
            <p:ph type="ctrTitle"/>
          </p:nvPr>
        </p:nvSpPr>
        <p:spPr>
          <a:xfrm>
            <a:off x="3758519" y="2006409"/>
            <a:ext cx="6399894" cy="2387600"/>
          </a:xfrm>
        </p:spPr>
        <p:txBody>
          <a:bodyPr>
            <a:noAutofit/>
          </a:bodyPr>
          <a:lstStyle/>
          <a:p>
            <a:pPr algn="l"/>
            <a:r>
              <a:rPr lang="lv-LV" sz="6600" dirty="0" smtClean="0"/>
              <a:t>Klimata </a:t>
            </a:r>
            <a:br>
              <a:rPr lang="lv-LV" sz="6600" dirty="0" smtClean="0"/>
            </a:br>
            <a:r>
              <a:rPr lang="lv-LV" sz="6600" dirty="0" smtClean="0"/>
              <a:t>pārmaiņas un ekonomika</a:t>
            </a:r>
            <a:endParaRPr lang="lv-LV" sz="6600" dirty="0"/>
          </a:p>
        </p:txBody>
      </p:sp>
      <p:grpSp>
        <p:nvGrpSpPr>
          <p:cNvPr id="5" name="Group 4"/>
          <p:cNvGrpSpPr/>
          <p:nvPr/>
        </p:nvGrpSpPr>
        <p:grpSpPr>
          <a:xfrm>
            <a:off x="3463289" y="4573992"/>
            <a:ext cx="6293151" cy="756000"/>
            <a:chOff x="2846069" y="4631142"/>
            <a:chExt cx="6293151" cy="756000"/>
          </a:xfrm>
        </p:grpSpPr>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02797" y="4649142"/>
              <a:ext cx="1971849" cy="720000"/>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607492" y="4649142"/>
              <a:ext cx="864715" cy="720000"/>
            </a:xfrm>
            <a:prstGeom prst="rect">
              <a:avLst/>
            </a:prstGeom>
          </p:spPr>
        </p:pic>
        <p:pic>
          <p:nvPicPr>
            <p:cNvPr id="8" name="Picture 2" descr="http://eeagrants.org/content/download/6663/71306/version/1/file/EEA+Grants+-+JPG.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0162" t="20554" r="9972" b="22773"/>
            <a:stretch/>
          </p:blipFill>
          <p:spPr bwMode="auto">
            <a:xfrm>
              <a:off x="2846069" y="4649142"/>
              <a:ext cx="1014662" cy="7200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http://www.iksd.riga.lv/upload_pic/2.Izglitiba/Pub_bildes/0_2014/01_2014/LU_logo.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897630" y="4649142"/>
              <a:ext cx="682200" cy="72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6" descr="http://www.uarctic.org/media/861227/grid-arendal_logo_box_369x369.png?mode=pad&amp;width=449&amp;height=360&amp;format=jpg&amp;scale=upscalecanvas"/>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9190" t="24296" r="9028" b="27370"/>
            <a:stretch/>
          </p:blipFill>
          <p:spPr bwMode="auto">
            <a:xfrm>
              <a:off x="7543800" y="4631142"/>
              <a:ext cx="1595420" cy="756000"/>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242675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05395" y="2563864"/>
            <a:ext cx="10816046" cy="4138861"/>
            <a:chOff x="705395" y="2563864"/>
            <a:chExt cx="10816046" cy="4138861"/>
          </a:xfrm>
        </p:grpSpPr>
        <p:grpSp>
          <p:nvGrpSpPr>
            <p:cNvPr id="11" name="Group 10"/>
            <p:cNvGrpSpPr/>
            <p:nvPr/>
          </p:nvGrpSpPr>
          <p:grpSpPr>
            <a:xfrm>
              <a:off x="705395" y="2563864"/>
              <a:ext cx="10816046" cy="4138861"/>
              <a:chOff x="705395" y="2681431"/>
              <a:chExt cx="10816046" cy="4138861"/>
            </a:xfrm>
          </p:grpSpPr>
          <p:sp>
            <p:nvSpPr>
              <p:cNvPr id="9" name="Rectangle 8"/>
              <p:cNvSpPr/>
              <p:nvPr/>
            </p:nvSpPr>
            <p:spPr>
              <a:xfrm>
                <a:off x="705395" y="2681431"/>
                <a:ext cx="10816046" cy="4138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 name="Picture 1"/>
              <p:cNvPicPr>
                <a:picLocks noChangeAspect="1"/>
              </p:cNvPicPr>
              <p:nvPr/>
            </p:nvPicPr>
            <p:blipFill>
              <a:blip r:embed="rId2" cstate="print"/>
              <a:srcRect/>
              <a:stretch>
                <a:fillRect/>
              </a:stretch>
            </p:blipFill>
            <p:spPr bwMode="auto">
              <a:xfrm>
                <a:off x="809899" y="2681431"/>
                <a:ext cx="10593976" cy="3889186"/>
              </a:xfrm>
              <a:prstGeom prst="rect">
                <a:avLst/>
              </a:prstGeom>
              <a:noFill/>
              <a:ln w="9525">
                <a:noFill/>
                <a:miter lim="800000"/>
                <a:headEnd/>
                <a:tailEnd/>
              </a:ln>
            </p:spPr>
          </p:pic>
          <p:sp>
            <p:nvSpPr>
              <p:cNvPr id="8" name="TextBox 7"/>
              <p:cNvSpPr txBox="1"/>
              <p:nvPr/>
            </p:nvSpPr>
            <p:spPr>
              <a:xfrm>
                <a:off x="1789612" y="2991148"/>
                <a:ext cx="1512000" cy="792000"/>
              </a:xfrm>
              <a:prstGeom prst="rect">
                <a:avLst/>
              </a:prstGeom>
              <a:solidFill>
                <a:schemeClr val="bg1"/>
              </a:solidFill>
            </p:spPr>
            <p:txBody>
              <a:bodyPr wrap="square" rtlCol="0">
                <a:spAutoFit/>
              </a:bodyPr>
              <a:lstStyle/>
              <a:p>
                <a:r>
                  <a:rPr lang="lv-LV" sz="1600" b="1" dirty="0" smtClean="0"/>
                  <a:t>A.</a:t>
                </a:r>
              </a:p>
              <a:p>
                <a:r>
                  <a:rPr lang="lv-LV" sz="1600" b="1" dirty="0" smtClean="0"/>
                  <a:t>B.</a:t>
                </a:r>
              </a:p>
              <a:p>
                <a:r>
                  <a:rPr lang="lv-LV" sz="1600" b="1" dirty="0" smtClean="0"/>
                  <a:t>C.</a:t>
                </a:r>
                <a:endParaRPr lang="lv-LV" sz="1600" b="1" dirty="0"/>
              </a:p>
            </p:txBody>
          </p:sp>
          <p:sp>
            <p:nvSpPr>
              <p:cNvPr id="10" name="TextBox 9"/>
              <p:cNvSpPr txBox="1"/>
              <p:nvPr/>
            </p:nvSpPr>
            <p:spPr>
              <a:xfrm>
                <a:off x="3575955" y="3000022"/>
                <a:ext cx="865417" cy="584775"/>
              </a:xfrm>
              <a:prstGeom prst="rect">
                <a:avLst/>
              </a:prstGeom>
              <a:solidFill>
                <a:schemeClr val="bg1"/>
              </a:solidFill>
            </p:spPr>
            <p:txBody>
              <a:bodyPr wrap="square" rtlCol="0">
                <a:spAutoFit/>
              </a:bodyPr>
              <a:lstStyle/>
              <a:p>
                <a:r>
                  <a:rPr lang="lv-LV" sz="1600" b="1" dirty="0" smtClean="0"/>
                  <a:t>D.</a:t>
                </a:r>
              </a:p>
              <a:p>
                <a:r>
                  <a:rPr lang="lv-LV" sz="1600" b="1" dirty="0" smtClean="0"/>
                  <a:t>E.</a:t>
                </a:r>
                <a:endParaRPr lang="lv-LV" sz="1600" b="1" dirty="0"/>
              </a:p>
            </p:txBody>
          </p:sp>
        </p:grpSp>
        <p:sp>
          <p:nvSpPr>
            <p:cNvPr id="3" name="TextBox 2"/>
            <p:cNvSpPr txBox="1"/>
            <p:nvPr/>
          </p:nvSpPr>
          <p:spPr>
            <a:xfrm>
              <a:off x="1880558" y="6271403"/>
              <a:ext cx="1431985" cy="369332"/>
            </a:xfrm>
            <a:prstGeom prst="rect">
              <a:avLst/>
            </a:prstGeom>
            <a:solidFill>
              <a:schemeClr val="bg1"/>
            </a:solidFill>
          </p:spPr>
          <p:txBody>
            <a:bodyPr wrap="square" rtlCol="0">
              <a:spAutoFit/>
            </a:bodyPr>
            <a:lstStyle/>
            <a:p>
              <a:pPr algn="ctr"/>
              <a:r>
                <a:rPr lang="lv-LV" dirty="0" smtClean="0"/>
                <a:t>1970-1980</a:t>
              </a:r>
              <a:endParaRPr lang="lv-LV" dirty="0"/>
            </a:p>
          </p:txBody>
        </p:sp>
        <p:sp>
          <p:nvSpPr>
            <p:cNvPr id="12" name="TextBox 11"/>
            <p:cNvSpPr txBox="1"/>
            <p:nvPr/>
          </p:nvSpPr>
          <p:spPr>
            <a:xfrm>
              <a:off x="4370717" y="6271403"/>
              <a:ext cx="1431985" cy="369332"/>
            </a:xfrm>
            <a:prstGeom prst="rect">
              <a:avLst/>
            </a:prstGeom>
            <a:solidFill>
              <a:schemeClr val="bg1"/>
            </a:solidFill>
          </p:spPr>
          <p:txBody>
            <a:bodyPr wrap="square" rtlCol="0">
              <a:spAutoFit/>
            </a:bodyPr>
            <a:lstStyle/>
            <a:p>
              <a:pPr algn="ctr"/>
              <a:r>
                <a:rPr lang="lv-LV" dirty="0" smtClean="0"/>
                <a:t>1980-1990</a:t>
              </a:r>
              <a:endParaRPr lang="lv-LV" dirty="0"/>
            </a:p>
          </p:txBody>
        </p:sp>
        <p:sp>
          <p:nvSpPr>
            <p:cNvPr id="13" name="TextBox 12"/>
            <p:cNvSpPr txBox="1"/>
            <p:nvPr/>
          </p:nvSpPr>
          <p:spPr>
            <a:xfrm>
              <a:off x="6975894" y="6271403"/>
              <a:ext cx="1431985" cy="369332"/>
            </a:xfrm>
            <a:prstGeom prst="rect">
              <a:avLst/>
            </a:prstGeom>
            <a:solidFill>
              <a:schemeClr val="bg1"/>
            </a:solidFill>
          </p:spPr>
          <p:txBody>
            <a:bodyPr wrap="square" rtlCol="0">
              <a:spAutoFit/>
            </a:bodyPr>
            <a:lstStyle/>
            <a:p>
              <a:pPr algn="ctr"/>
              <a:r>
                <a:rPr lang="lv-LV" dirty="0" smtClean="0"/>
                <a:t>1990-2000</a:t>
              </a:r>
              <a:endParaRPr lang="lv-LV" dirty="0"/>
            </a:p>
          </p:txBody>
        </p:sp>
        <p:sp>
          <p:nvSpPr>
            <p:cNvPr id="14" name="TextBox 13"/>
            <p:cNvSpPr txBox="1"/>
            <p:nvPr/>
          </p:nvSpPr>
          <p:spPr>
            <a:xfrm>
              <a:off x="9529313" y="6271403"/>
              <a:ext cx="1431985" cy="369332"/>
            </a:xfrm>
            <a:prstGeom prst="rect">
              <a:avLst/>
            </a:prstGeom>
            <a:solidFill>
              <a:schemeClr val="bg1"/>
            </a:solidFill>
          </p:spPr>
          <p:txBody>
            <a:bodyPr wrap="square" rtlCol="0">
              <a:spAutoFit/>
            </a:bodyPr>
            <a:lstStyle/>
            <a:p>
              <a:pPr algn="ctr"/>
              <a:r>
                <a:rPr lang="lv-LV" dirty="0" smtClean="0"/>
                <a:t>2000-2010</a:t>
              </a:r>
              <a:endParaRPr lang="lv-LV" dirty="0"/>
            </a:p>
          </p:txBody>
        </p:sp>
      </p:grpSp>
      <p:sp>
        <p:nvSpPr>
          <p:cNvPr id="6" name="Title 1"/>
          <p:cNvSpPr txBox="1">
            <a:spLocks/>
          </p:cNvSpPr>
          <p:nvPr/>
        </p:nvSpPr>
        <p:spPr>
          <a:xfrm>
            <a:off x="1162593" y="894482"/>
            <a:ext cx="5003073" cy="134768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Kopējo </a:t>
            </a:r>
            <a:r>
              <a:rPr lang="lv-LV" sz="2400" dirty="0"/>
              <a:t>gada CO</a:t>
            </a:r>
            <a:r>
              <a:rPr lang="lv-LV" sz="2400" baseline="-25000" dirty="0"/>
              <a:t>2</a:t>
            </a:r>
            <a:r>
              <a:rPr lang="lv-LV" sz="2400" dirty="0"/>
              <a:t> emisiju no fosilā kurināmā sadegšanas </a:t>
            </a:r>
            <a:r>
              <a:rPr lang="lv-LV" sz="2400" dirty="0" smtClean="0"/>
              <a:t>sadalījuma izmaiņas </a:t>
            </a:r>
            <a:r>
              <a:rPr lang="lv-LV" sz="2400" dirty="0"/>
              <a:t>pa četrām cēloņu grupām</a:t>
            </a:r>
            <a:r>
              <a:rPr lang="lv-LV" sz="2400" dirty="0" smtClean="0"/>
              <a:t>:</a:t>
            </a:r>
            <a:endParaRPr lang="lv-LV" sz="2400" dirty="0"/>
          </a:p>
        </p:txBody>
      </p:sp>
      <p:sp>
        <p:nvSpPr>
          <p:cNvPr id="7" name="Rounded Rectangle 6"/>
          <p:cNvSpPr/>
          <p:nvPr/>
        </p:nvSpPr>
        <p:spPr>
          <a:xfrm>
            <a:off x="5969721" y="572782"/>
            <a:ext cx="5434153" cy="1991081"/>
          </a:xfrm>
          <a:prstGeom prst="roundRect">
            <a:avLst>
              <a:gd name="adj" fmla="val 13387"/>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mj-lt"/>
              <a:buAutoNum type="alphaUcPeriod"/>
            </a:pPr>
            <a:r>
              <a:rPr lang="lv-LV" b="1" dirty="0">
                <a:solidFill>
                  <a:schemeClr val="tx1"/>
                </a:solidFill>
              </a:rPr>
              <a:t>Enerģijas oglekļa intensitāte</a:t>
            </a:r>
          </a:p>
          <a:p>
            <a:pPr marL="342900" indent="-342900">
              <a:spcAft>
                <a:spcPts val="600"/>
              </a:spcAft>
              <a:buFont typeface="+mj-lt"/>
              <a:buAutoNum type="alphaUcPeriod"/>
            </a:pPr>
            <a:r>
              <a:rPr lang="lv-LV" b="1" dirty="0">
                <a:solidFill>
                  <a:schemeClr val="tx1"/>
                </a:solidFill>
              </a:rPr>
              <a:t>IKP enerģijas intensitāte</a:t>
            </a:r>
          </a:p>
          <a:p>
            <a:pPr marL="342900" indent="-342900">
              <a:spcAft>
                <a:spcPts val="600"/>
              </a:spcAft>
              <a:buFont typeface="+mj-lt"/>
              <a:buAutoNum type="alphaUcPeriod"/>
            </a:pPr>
            <a:r>
              <a:rPr lang="lv-LV" b="1" dirty="0" smtClean="0">
                <a:solidFill>
                  <a:schemeClr val="tx1"/>
                </a:solidFill>
              </a:rPr>
              <a:t>Iekšzemes kopprodukts </a:t>
            </a:r>
            <a:r>
              <a:rPr lang="lv-LV" b="1" dirty="0">
                <a:solidFill>
                  <a:schemeClr val="tx1"/>
                </a:solidFill>
              </a:rPr>
              <a:t>uz vienu iedzīvotāju (</a:t>
            </a:r>
            <a:r>
              <a:rPr lang="lv-LV" b="1" dirty="0" smtClean="0">
                <a:solidFill>
                  <a:schemeClr val="tx1"/>
                </a:solidFill>
              </a:rPr>
              <a:t>IKP)</a:t>
            </a:r>
          </a:p>
          <a:p>
            <a:pPr marL="342900" indent="-342900">
              <a:spcAft>
                <a:spcPts val="600"/>
              </a:spcAft>
              <a:buFont typeface="+mj-lt"/>
              <a:buAutoNum type="alphaUcPeriod"/>
            </a:pPr>
            <a:r>
              <a:rPr lang="lv-LV" b="1" dirty="0">
                <a:solidFill>
                  <a:schemeClr val="tx1"/>
                </a:solidFill>
              </a:rPr>
              <a:t>Iedzīvotāju skaits</a:t>
            </a:r>
          </a:p>
          <a:p>
            <a:pPr marL="342900" indent="-342900">
              <a:spcAft>
                <a:spcPts val="600"/>
              </a:spcAft>
              <a:buFont typeface="+mj-lt"/>
              <a:buAutoNum type="alphaUcPeriod"/>
            </a:pPr>
            <a:r>
              <a:rPr lang="lv-LV" b="1" dirty="0" smtClean="0">
                <a:solidFill>
                  <a:schemeClr val="tx1"/>
                </a:solidFill>
              </a:rPr>
              <a:t>Kopējās </a:t>
            </a:r>
            <a:r>
              <a:rPr lang="lv-LV" b="1" dirty="0">
                <a:solidFill>
                  <a:schemeClr val="tx1"/>
                </a:solidFill>
              </a:rPr>
              <a:t>emisiju </a:t>
            </a:r>
            <a:r>
              <a:rPr lang="lv-LV" b="1" dirty="0" smtClean="0">
                <a:solidFill>
                  <a:schemeClr val="tx1"/>
                </a:solidFill>
              </a:rPr>
              <a:t>izmaiņas</a:t>
            </a:r>
            <a:endParaRPr lang="lv-LV" b="1" dirty="0">
              <a:solidFill>
                <a:schemeClr val="tx1"/>
              </a:solidFill>
            </a:endParaRPr>
          </a:p>
        </p:txBody>
      </p:sp>
    </p:spTree>
    <p:extLst>
      <p:ext uri="{BB962C8B-B14F-4D97-AF65-F5344CB8AC3E}">
        <p14:creationId xmlns:p14="http://schemas.microsoft.com/office/powerpoint/2010/main" xmlns="" val="597432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Users\user\Desktop\10_Atteli\9521773751_aa79b19f4d_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1887"/>
          <a:stretch/>
        </p:blipFill>
        <p:spPr bwMode="auto">
          <a:xfrm>
            <a:off x="6944264" y="0"/>
            <a:ext cx="4666891" cy="686110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687286" y="396894"/>
            <a:ext cx="8843553" cy="119677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Lai ierobežotu globālo sasilšanu līdz </a:t>
            </a:r>
            <a:r>
              <a:rPr lang="lv-LV" sz="2400" dirty="0" smtClean="0"/>
              <a:t>2 </a:t>
            </a:r>
            <a:r>
              <a:rPr lang="lv-LV" sz="2400" dirty="0" err="1" smtClean="0"/>
              <a:t>ºC</a:t>
            </a:r>
            <a:r>
              <a:rPr lang="lv-LV" sz="2400" dirty="0" smtClean="0"/>
              <a:t> </a:t>
            </a:r>
            <a:r>
              <a:rPr lang="lv-LV" sz="2400" dirty="0"/>
              <a:t>salīdzinājumā ar </a:t>
            </a:r>
            <a:r>
              <a:rPr lang="lv-LV" sz="2400" dirty="0" smtClean="0"/>
              <a:t>temperatūru pirms </a:t>
            </a:r>
            <a:r>
              <a:rPr lang="lv-LV" sz="2400" dirty="0"/>
              <a:t>industriālā </a:t>
            </a:r>
            <a:r>
              <a:rPr lang="lv-LV" sz="2400" dirty="0" smtClean="0"/>
              <a:t>laikmeta, </a:t>
            </a:r>
            <a:r>
              <a:rPr lang="lv-LV" sz="2400" dirty="0"/>
              <a:t>ir nepieciešams stabilizēt </a:t>
            </a:r>
            <a:r>
              <a:rPr lang="lv-LV" sz="2400" dirty="0" smtClean="0"/>
              <a:t>CO</a:t>
            </a:r>
            <a:r>
              <a:rPr lang="lv-LV" sz="2400" baseline="-25000" dirty="0" smtClean="0"/>
              <a:t>2</a:t>
            </a:r>
            <a:r>
              <a:rPr lang="lv-LV" sz="2400" dirty="0" smtClean="0"/>
              <a:t> koncentrāciju </a:t>
            </a:r>
            <a:r>
              <a:rPr lang="lv-LV" sz="2400" dirty="0"/>
              <a:t>atmosfērā pie 445-490 </a:t>
            </a:r>
            <a:r>
              <a:rPr lang="lv-LV" sz="2400" dirty="0" err="1"/>
              <a:t>ppm</a:t>
            </a:r>
            <a:endParaRPr lang="lv-LV" sz="2400" dirty="0" smtClean="0"/>
          </a:p>
        </p:txBody>
      </p:sp>
      <p:sp>
        <p:nvSpPr>
          <p:cNvPr id="4" name="Rounded Rectangle 3"/>
          <p:cNvSpPr/>
          <p:nvPr/>
        </p:nvSpPr>
        <p:spPr>
          <a:xfrm>
            <a:off x="370939" y="1901334"/>
            <a:ext cx="6693568" cy="101168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Tas </a:t>
            </a:r>
            <a:r>
              <a:rPr lang="lv-LV" b="1" dirty="0" smtClean="0">
                <a:solidFill>
                  <a:schemeClr val="tx1"/>
                </a:solidFill>
              </a:rPr>
              <a:t>nozīmē, ka pasaules </a:t>
            </a:r>
            <a:r>
              <a:rPr lang="lv-LV" b="1" dirty="0">
                <a:solidFill>
                  <a:schemeClr val="tx1"/>
                </a:solidFill>
              </a:rPr>
              <a:t>CO</a:t>
            </a:r>
            <a:r>
              <a:rPr lang="lv-LV" b="1" baseline="-25000" dirty="0">
                <a:solidFill>
                  <a:schemeClr val="tx1"/>
                </a:solidFill>
              </a:rPr>
              <a:t>2</a:t>
            </a:r>
            <a:r>
              <a:rPr lang="lv-LV" b="1" dirty="0">
                <a:solidFill>
                  <a:schemeClr val="tx1"/>
                </a:solidFill>
              </a:rPr>
              <a:t> emisijas līdz </a:t>
            </a:r>
            <a:r>
              <a:rPr lang="lv-LV" b="1" dirty="0" smtClean="0">
                <a:solidFill>
                  <a:schemeClr val="tx1"/>
                </a:solidFill>
              </a:rPr>
              <a:t>2050.g. jāsamazina </a:t>
            </a:r>
            <a:r>
              <a:rPr lang="lv-LV" b="1" dirty="0">
                <a:solidFill>
                  <a:schemeClr val="tx1"/>
                </a:solidFill>
              </a:rPr>
              <a:t>par </a:t>
            </a:r>
            <a:r>
              <a:rPr lang="lv-LV" b="1" dirty="0" smtClean="0">
                <a:solidFill>
                  <a:schemeClr val="tx1"/>
                </a:solidFill>
              </a:rPr>
              <a:t>40-70% salīdzinājumā </a:t>
            </a:r>
            <a:r>
              <a:rPr lang="lv-LV" b="1" dirty="0">
                <a:solidFill>
                  <a:schemeClr val="tx1"/>
                </a:solidFill>
              </a:rPr>
              <a:t>ar </a:t>
            </a:r>
            <a:r>
              <a:rPr lang="lv-LV" b="1" dirty="0" smtClean="0">
                <a:solidFill>
                  <a:schemeClr val="tx1"/>
                </a:solidFill>
              </a:rPr>
              <a:t>2010.g. </a:t>
            </a:r>
            <a:r>
              <a:rPr lang="lv-LV" b="1" dirty="0">
                <a:solidFill>
                  <a:schemeClr val="tx1"/>
                </a:solidFill>
              </a:rPr>
              <a:t>emisiju līmeni, bet līdz </a:t>
            </a:r>
            <a:r>
              <a:rPr lang="lv-LV" b="1" dirty="0" smtClean="0">
                <a:solidFill>
                  <a:schemeClr val="tx1"/>
                </a:solidFill>
              </a:rPr>
              <a:t>2100.g. </a:t>
            </a:r>
            <a:r>
              <a:rPr lang="lv-LV" b="1" dirty="0">
                <a:solidFill>
                  <a:schemeClr val="tx1"/>
                </a:solidFill>
              </a:rPr>
              <a:t>jāpanāk nulles vai negatīvs emisiju līmenis</a:t>
            </a:r>
            <a:endParaRPr lang="lv-LV" b="1" dirty="0" smtClean="0">
              <a:solidFill>
                <a:schemeClr val="tx1"/>
              </a:solidFill>
            </a:endParaRPr>
          </a:p>
        </p:txBody>
      </p:sp>
      <p:sp>
        <p:nvSpPr>
          <p:cNvPr id="5" name="Rounded Rectangle 4"/>
          <p:cNvSpPr/>
          <p:nvPr/>
        </p:nvSpPr>
        <p:spPr>
          <a:xfrm>
            <a:off x="370937" y="3170300"/>
            <a:ext cx="6693568" cy="121099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Vēl pie cilvēku izraisītām SEG emisijām jāmin </a:t>
            </a:r>
            <a:r>
              <a:rPr lang="lv-LV" b="1" dirty="0" smtClean="0">
                <a:solidFill>
                  <a:schemeClr val="tx1"/>
                </a:solidFill>
              </a:rPr>
              <a:t>ugunsgrēki, piemēram</a:t>
            </a:r>
            <a:r>
              <a:rPr lang="lv-LV" b="1" dirty="0">
                <a:solidFill>
                  <a:schemeClr val="tx1"/>
                </a:solidFill>
              </a:rPr>
              <a:t>, ASV un </a:t>
            </a:r>
            <a:r>
              <a:rPr lang="lv-LV" b="1" dirty="0" smtClean="0">
                <a:solidFill>
                  <a:schemeClr val="tx1"/>
                </a:solidFill>
              </a:rPr>
              <a:t>Aļaskā mežu ugunsgrēki </a:t>
            </a:r>
            <a:r>
              <a:rPr lang="lv-LV" b="1" dirty="0">
                <a:solidFill>
                  <a:schemeClr val="tx1"/>
                </a:solidFill>
              </a:rPr>
              <a:t>rada aptuveni 290 miljonus CO</a:t>
            </a:r>
            <a:r>
              <a:rPr lang="lv-LV" b="1" baseline="-25000" dirty="0">
                <a:solidFill>
                  <a:schemeClr val="tx1"/>
                </a:solidFill>
              </a:rPr>
              <a:t>2</a:t>
            </a:r>
            <a:r>
              <a:rPr lang="lv-LV" b="1" dirty="0">
                <a:solidFill>
                  <a:schemeClr val="tx1"/>
                </a:solidFill>
              </a:rPr>
              <a:t> tonnu gadā, kas ir </a:t>
            </a:r>
            <a:r>
              <a:rPr lang="lv-LV" b="1" dirty="0" smtClean="0">
                <a:solidFill>
                  <a:schemeClr val="tx1"/>
                </a:solidFill>
              </a:rPr>
              <a:t>ap 4-6% no </a:t>
            </a:r>
            <a:r>
              <a:rPr lang="lv-LV" b="1" dirty="0">
                <a:solidFill>
                  <a:schemeClr val="tx1"/>
                </a:solidFill>
              </a:rPr>
              <a:t>kopējām SEG emisijām, ko ASV emitē, sadedzinot fosilo kurināmo</a:t>
            </a:r>
            <a:endParaRPr lang="lv-LV" b="1" dirty="0" smtClean="0">
              <a:solidFill>
                <a:schemeClr val="tx1"/>
              </a:solidFill>
            </a:endParaRPr>
          </a:p>
        </p:txBody>
      </p:sp>
      <p:sp>
        <p:nvSpPr>
          <p:cNvPr id="6" name="Rounded Rectangle 5"/>
          <p:cNvSpPr/>
          <p:nvPr/>
        </p:nvSpPr>
        <p:spPr>
          <a:xfrm>
            <a:off x="1370933" y="4638573"/>
            <a:ext cx="4689566" cy="113015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SEG un dažādu veselībai kaitīgu vielu emisijas rodas arī izmantojot ieročus, uguns nelaimju laikā, </a:t>
            </a:r>
            <a:r>
              <a:rPr lang="lv-LV" b="1" dirty="0" smtClean="0">
                <a:solidFill>
                  <a:schemeClr val="tx1"/>
                </a:solidFill>
              </a:rPr>
              <a:t>kā </a:t>
            </a:r>
            <a:r>
              <a:rPr lang="lv-LV" b="1" dirty="0">
                <a:solidFill>
                  <a:schemeClr val="tx1"/>
                </a:solidFill>
              </a:rPr>
              <a:t>arī šaujot svētku </a:t>
            </a:r>
            <a:r>
              <a:rPr lang="lv-LV" b="1" dirty="0" smtClean="0">
                <a:solidFill>
                  <a:schemeClr val="tx1"/>
                </a:solidFill>
              </a:rPr>
              <a:t>salūtu</a:t>
            </a:r>
          </a:p>
          <a:p>
            <a:pPr algn="ctr"/>
            <a:endParaRPr lang="lv-LV" b="1" dirty="0" smtClean="0">
              <a:solidFill>
                <a:schemeClr val="tx1"/>
              </a:solidFill>
            </a:endParaRPr>
          </a:p>
        </p:txBody>
      </p:sp>
      <p:sp>
        <p:nvSpPr>
          <p:cNvPr id="7" name="Rounded Rectangle 6"/>
          <p:cNvSpPr/>
          <p:nvPr/>
        </p:nvSpPr>
        <p:spPr>
          <a:xfrm>
            <a:off x="370936" y="5525590"/>
            <a:ext cx="6693569" cy="1076818"/>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b="1" dirty="0">
                <a:solidFill>
                  <a:schemeClr val="tx1"/>
                </a:solidFill>
              </a:rPr>
              <a:t>Piemēram, </a:t>
            </a:r>
            <a:r>
              <a:rPr lang="lv-LV" sz="1600" b="1" dirty="0" smtClean="0">
                <a:solidFill>
                  <a:schemeClr val="tx1"/>
                </a:solidFill>
              </a:rPr>
              <a:t>pētījums liecina, </a:t>
            </a:r>
            <a:r>
              <a:rPr lang="lv-LV" sz="1600" b="1" dirty="0">
                <a:solidFill>
                  <a:schemeClr val="tx1"/>
                </a:solidFill>
              </a:rPr>
              <a:t>ka Cīrihē nacionālo svētku laikā, kas parasti tiek atzīmēti ar salūtiem visā Šveicē, vairāku kaitīgu gāzu koncentrācijas līmeņi </a:t>
            </a:r>
            <a:endParaRPr lang="lv-LV" sz="1600" b="1" dirty="0" smtClean="0">
              <a:solidFill>
                <a:schemeClr val="tx1"/>
              </a:solidFill>
            </a:endParaRPr>
          </a:p>
          <a:p>
            <a:pPr algn="ctr"/>
            <a:r>
              <a:rPr lang="lv-LV" sz="1600" b="1" dirty="0" smtClean="0">
                <a:solidFill>
                  <a:schemeClr val="tx1"/>
                </a:solidFill>
              </a:rPr>
              <a:t>ir </a:t>
            </a:r>
            <a:r>
              <a:rPr lang="lv-LV" sz="1600" b="1" dirty="0">
                <a:solidFill>
                  <a:schemeClr val="tx1"/>
                </a:solidFill>
              </a:rPr>
              <a:t>desmit reizes augstāki par fona koncentrāciju vienu nedēļu pirms </a:t>
            </a:r>
            <a:endParaRPr lang="lv-LV" sz="1600" b="1" dirty="0" smtClean="0">
              <a:solidFill>
                <a:schemeClr val="tx1"/>
              </a:solidFill>
            </a:endParaRPr>
          </a:p>
          <a:p>
            <a:pPr algn="ctr"/>
            <a:r>
              <a:rPr lang="lv-LV" sz="1600" b="1" dirty="0" smtClean="0">
                <a:solidFill>
                  <a:schemeClr val="tx1"/>
                </a:solidFill>
              </a:rPr>
              <a:t>un </a:t>
            </a:r>
            <a:r>
              <a:rPr lang="lv-LV" sz="1600" b="1" dirty="0">
                <a:solidFill>
                  <a:schemeClr val="tx1"/>
                </a:solidFill>
              </a:rPr>
              <a:t>divas nedēļas pēc svētkiem</a:t>
            </a:r>
            <a:endParaRPr lang="lv-LV" sz="1600" b="1" dirty="0" smtClean="0">
              <a:solidFill>
                <a:schemeClr val="tx1"/>
              </a:solidFill>
            </a:endParaRPr>
          </a:p>
        </p:txBody>
      </p:sp>
    </p:spTree>
    <p:extLst>
      <p:ext uri="{BB962C8B-B14F-4D97-AF65-F5344CB8AC3E}">
        <p14:creationId xmlns:p14="http://schemas.microsoft.com/office/powerpoint/2010/main" xmlns="" val="41843649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05395" y="498813"/>
            <a:ext cx="10816045" cy="12138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Paralēli SEG koncentrācijas palielināšanai atmosfērā, kas izraisa globālo sasilšanu, tautsaimniecībā radītais gaisa piesārņojums rada arī pretēju efektu – </a:t>
            </a:r>
            <a:r>
              <a:rPr lang="lv-LV" sz="2400" b="1" dirty="0" smtClean="0"/>
              <a:t>aptumšošanos</a:t>
            </a:r>
            <a:r>
              <a:rPr lang="lv-LV" sz="2400" dirty="0" smtClean="0"/>
              <a:t> </a:t>
            </a:r>
            <a:r>
              <a:rPr lang="lv-LV" sz="2400" dirty="0"/>
              <a:t>(</a:t>
            </a:r>
            <a:r>
              <a:rPr lang="lv-LV" sz="2400" dirty="0" smtClean="0"/>
              <a:t>angļu val. </a:t>
            </a:r>
            <a:r>
              <a:rPr lang="lv-LV" sz="2400" i="1" dirty="0" err="1" smtClean="0"/>
              <a:t>dimming</a:t>
            </a:r>
            <a:r>
              <a:rPr lang="lv-LV" sz="2400" dirty="0"/>
              <a:t>), kas neļauj saules gaismai nokļūt </a:t>
            </a:r>
            <a:r>
              <a:rPr lang="lv-LV" sz="2400" dirty="0" smtClean="0"/>
              <a:t>atmosfērā</a:t>
            </a:r>
          </a:p>
        </p:txBody>
      </p:sp>
      <p:sp>
        <p:nvSpPr>
          <p:cNvPr id="4" name="Rounded Rectangle 3"/>
          <p:cNvSpPr/>
          <p:nvPr/>
        </p:nvSpPr>
        <p:spPr>
          <a:xfrm>
            <a:off x="8752114" y="3061559"/>
            <a:ext cx="3266770" cy="178040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Aptumšošanās rodas no sīkajām daļiņām jeb putekļiem, kas rodas dažādos degšanas procesos un to </a:t>
            </a:r>
            <a:r>
              <a:rPr lang="lv-LV" b="1" dirty="0" smtClean="0">
                <a:solidFill>
                  <a:schemeClr val="tx1"/>
                </a:solidFill>
              </a:rPr>
              <a:t>efekts </a:t>
            </a:r>
            <a:r>
              <a:rPr lang="lv-LV" b="1" dirty="0">
                <a:solidFill>
                  <a:schemeClr val="tx1"/>
                </a:solidFill>
              </a:rPr>
              <a:t>ir gluži pretējs – atdzišana</a:t>
            </a:r>
            <a:endParaRPr lang="lv-LV" b="1" dirty="0" smtClean="0">
              <a:solidFill>
                <a:schemeClr val="tx1"/>
              </a:solidFill>
            </a:endParaRPr>
          </a:p>
        </p:txBody>
      </p:sp>
      <p:grpSp>
        <p:nvGrpSpPr>
          <p:cNvPr id="2" name="Group 1"/>
          <p:cNvGrpSpPr/>
          <p:nvPr/>
        </p:nvGrpSpPr>
        <p:grpSpPr>
          <a:xfrm>
            <a:off x="339630" y="1925724"/>
            <a:ext cx="8018009" cy="4671018"/>
            <a:chOff x="470260" y="1991039"/>
            <a:chExt cx="8018009" cy="4671018"/>
          </a:xfrm>
        </p:grpSpPr>
        <p:sp>
          <p:nvSpPr>
            <p:cNvPr id="10" name="AutoShape 11"/>
            <p:cNvSpPr>
              <a:spLocks noChangeArrowheads="1"/>
            </p:cNvSpPr>
            <p:nvPr/>
          </p:nvSpPr>
          <p:spPr bwMode="auto">
            <a:xfrm rot="16200000">
              <a:off x="4896615" y="4963941"/>
              <a:ext cx="139700" cy="530225"/>
            </a:xfrm>
            <a:prstGeom prst="downArrow">
              <a:avLst>
                <a:gd name="adj1" fmla="val 50000"/>
                <a:gd name="adj2" fmla="val 94886"/>
              </a:avLst>
            </a:prstGeom>
            <a:solidFill>
              <a:schemeClr val="tx1"/>
            </a:solidFill>
            <a:ln w="9525">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lv-LV"/>
            </a:p>
          </p:txBody>
        </p:sp>
        <p:sp>
          <p:nvSpPr>
            <p:cNvPr id="9" name="AutoShape 9"/>
            <p:cNvSpPr>
              <a:spLocks noChangeArrowheads="1"/>
            </p:cNvSpPr>
            <p:nvPr/>
          </p:nvSpPr>
          <p:spPr bwMode="auto">
            <a:xfrm>
              <a:off x="4623431" y="2734147"/>
              <a:ext cx="603250" cy="910590"/>
            </a:xfrm>
            <a:prstGeom prst="rightArrow">
              <a:avLst>
                <a:gd name="adj1" fmla="val 50000"/>
                <a:gd name="adj2" fmla="val 25000"/>
              </a:avLst>
            </a:prstGeom>
            <a:solidFill>
              <a:schemeClr val="tx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lv-LV"/>
            </a:p>
          </p:txBody>
        </p:sp>
        <p:sp>
          <p:nvSpPr>
            <p:cNvPr id="8" name="AutoShape 8"/>
            <p:cNvSpPr>
              <a:spLocks noChangeArrowheads="1"/>
            </p:cNvSpPr>
            <p:nvPr/>
          </p:nvSpPr>
          <p:spPr bwMode="auto">
            <a:xfrm>
              <a:off x="470260" y="1991039"/>
              <a:ext cx="4250327" cy="4671018"/>
            </a:xfrm>
            <a:prstGeom prst="roundRect">
              <a:avLst>
                <a:gd name="adj" fmla="val 6909"/>
              </a:avLst>
            </a:prstGeom>
            <a:solidFill>
              <a:schemeClr val="bg1">
                <a:lumMod val="7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600"/>
                </a:spcAft>
                <a:buClrTx/>
                <a:buSzTx/>
                <a:buFontTx/>
                <a:buNone/>
                <a:tabLst/>
              </a:pPr>
              <a:r>
                <a:rPr kumimoji="0" lang="lv-LV" altLang="lv-LV" sz="2000" b="1" i="0" u="sng" strike="noStrike" cap="none" normalizeH="0" baseline="0" dirty="0" smtClean="0">
                  <a:ln>
                    <a:noFill/>
                  </a:ln>
                  <a:solidFill>
                    <a:schemeClr val="tx1"/>
                  </a:solidFill>
                  <a:effectLst/>
                  <a:latin typeface="+mj-lt"/>
                  <a:ea typeface="Times New Roman" panose="02020603050405020304" pitchFamily="18" charset="0"/>
                  <a:cs typeface="Arial" panose="020B0604020202020204" pitchFamily="34" charset="0"/>
                </a:rPr>
                <a:t>TAUTSAIMNIECĪBA</a:t>
              </a:r>
              <a:endParaRPr kumimoji="0" lang="lv-LV" altLang="lv-LV" sz="2000" b="1" i="0" u="none" strike="noStrike" cap="none" normalizeH="0" baseline="0" dirty="0" smtClean="0">
                <a:ln>
                  <a:noFill/>
                </a:ln>
                <a:solidFill>
                  <a:schemeClr val="tx1"/>
                </a:solidFill>
                <a:effectLst/>
                <a:latin typeface="+mj-lt"/>
              </a:endParaRP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lv-LV" altLang="lv-LV" sz="1600" b="1" i="0" u="none" strike="noStrike" cap="none" normalizeH="0" baseline="0" dirty="0" smtClean="0">
                  <a:ln>
                    <a:noFill/>
                  </a:ln>
                  <a:solidFill>
                    <a:schemeClr val="tx1"/>
                  </a:solidFill>
                  <a:effectLst/>
                  <a:latin typeface="+mj-lt"/>
                  <a:ea typeface="Times New Roman" panose="02020603050405020304" pitchFamily="18" charset="0"/>
                  <a:cs typeface="Arial" panose="020B0604020202020204" pitchFamily="34" charset="0"/>
                </a:rPr>
                <a:t>Fosilā kurināmā sadedzināšana</a:t>
              </a:r>
              <a:endParaRPr lang="lv-LV" altLang="lv-LV" sz="1600" b="1" dirty="0">
                <a:latin typeface="+mj-lt"/>
              </a:endParaRP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lv-LV" altLang="lv-LV" sz="1600" b="1" i="0" u="none" strike="noStrike" cap="none" normalizeH="0" baseline="0" dirty="0" smtClean="0">
                  <a:ln>
                    <a:noFill/>
                  </a:ln>
                  <a:solidFill>
                    <a:schemeClr val="tx1"/>
                  </a:solidFill>
                  <a:effectLst/>
                  <a:latin typeface="+mj-lt"/>
                  <a:ea typeface="Times New Roman" panose="02020603050405020304" pitchFamily="18" charset="0"/>
                  <a:cs typeface="Arial" panose="020B0604020202020204" pitchFamily="34" charset="0"/>
                </a:rPr>
                <a:t>Ražošana</a:t>
              </a:r>
              <a:endParaRPr kumimoji="0" lang="lv-LV" altLang="lv-LV" sz="1600" b="1" i="0" u="none" strike="noStrike" cap="none" normalizeH="0" baseline="0" dirty="0" smtClean="0">
                <a:ln>
                  <a:noFill/>
                </a:ln>
                <a:solidFill>
                  <a:schemeClr val="tx1"/>
                </a:solidFill>
                <a:effectLst/>
                <a:latin typeface="+mj-lt"/>
              </a:endParaRPr>
            </a:p>
            <a:p>
              <a:pPr lvl="1" eaLnBrk="0" fontAlgn="base" hangingPunct="0">
                <a:spcBef>
                  <a:spcPct val="0"/>
                </a:spcBef>
                <a:spcAft>
                  <a:spcPts val="600"/>
                </a:spcAft>
                <a:buFontTx/>
                <a:buChar char="•"/>
              </a:pPr>
              <a:r>
                <a:rPr kumimoji="0" lang="lv-LV" altLang="lv-LV" sz="1600" b="1" i="0" u="none" strike="noStrike" cap="none" normalizeH="0" baseline="0" dirty="0" smtClean="0">
                  <a:ln>
                    <a:noFill/>
                  </a:ln>
                  <a:solidFill>
                    <a:schemeClr val="tx1"/>
                  </a:solidFill>
                  <a:effectLst/>
                  <a:latin typeface="+mj-lt"/>
                  <a:ea typeface="Times New Roman" panose="02020603050405020304" pitchFamily="18" charset="0"/>
                  <a:cs typeface="Arial" panose="020B0604020202020204" pitchFamily="34" charset="0"/>
                </a:rPr>
                <a:t> Cementa, metāla, tērauda</a:t>
              </a:r>
              <a:r>
                <a:rPr lang="lv-LV" altLang="lv-LV" sz="1600" b="1" dirty="0" smtClean="0">
                  <a:latin typeface="+mj-lt"/>
                </a:rPr>
                <a:t>, </a:t>
              </a:r>
              <a:r>
                <a:rPr kumimoji="0" lang="lv-LV" altLang="lv-LV" sz="1600" b="1" i="0" u="none" strike="noStrike" cap="none" normalizeH="0" baseline="0" dirty="0" smtClean="0">
                  <a:ln>
                    <a:noFill/>
                  </a:ln>
                  <a:solidFill>
                    <a:schemeClr val="tx1"/>
                  </a:solidFill>
                  <a:effectLst/>
                  <a:latin typeface="+mj-lt"/>
                  <a:ea typeface="Times New Roman" panose="02020603050405020304" pitchFamily="18" charset="0"/>
                  <a:cs typeface="Arial" panose="020B0604020202020204" pitchFamily="34" charset="0"/>
                </a:rPr>
                <a:t>alumīnija</a:t>
              </a:r>
              <a:r>
                <a:rPr lang="lv-LV" altLang="lv-LV" sz="1600" b="1" dirty="0" smtClean="0">
                  <a:latin typeface="+mj-lt"/>
                </a:rPr>
                <a:t>, </a:t>
              </a:r>
              <a:r>
                <a:rPr kumimoji="0" lang="lv-LV" altLang="lv-LV" sz="1600" b="1" i="0" u="none" strike="noStrike" cap="none" normalizeH="0" baseline="0" dirty="0" smtClean="0">
                  <a:ln>
                    <a:noFill/>
                  </a:ln>
                  <a:solidFill>
                    <a:schemeClr val="tx1"/>
                  </a:solidFill>
                  <a:effectLst/>
                  <a:latin typeface="+mj-lt"/>
                  <a:ea typeface="Times New Roman" panose="02020603050405020304" pitchFamily="18" charset="0"/>
                  <a:cs typeface="Arial" panose="020B0604020202020204" pitchFamily="34" charset="0"/>
                </a:rPr>
                <a:t>pusvadītāju u.c. ražošana</a:t>
              </a:r>
              <a:endParaRPr kumimoji="0" lang="lv-LV" altLang="lv-LV" sz="1600" b="1" i="0" u="none" strike="noStrike" cap="none" normalizeH="0" baseline="0" dirty="0" smtClean="0">
                <a:ln>
                  <a:noFill/>
                </a:ln>
                <a:solidFill>
                  <a:schemeClr val="tx1"/>
                </a:solidFill>
                <a:effectLst/>
                <a:latin typeface="+mj-lt"/>
              </a:endParaRP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lv-LV" altLang="lv-LV" sz="1600" b="1" i="0" u="none" strike="noStrike" cap="none" normalizeH="0" baseline="0" dirty="0" smtClean="0">
                  <a:ln>
                    <a:noFill/>
                  </a:ln>
                  <a:solidFill>
                    <a:schemeClr val="tx1"/>
                  </a:solidFill>
                  <a:effectLst/>
                  <a:latin typeface="+mj-lt"/>
                  <a:ea typeface="Times New Roman" panose="02020603050405020304" pitchFamily="18" charset="0"/>
                  <a:cs typeface="Arial" panose="020B0604020202020204" pitchFamily="34" charset="0"/>
                </a:rPr>
                <a:t>Lauksaimniecība</a:t>
              </a:r>
              <a:endParaRPr kumimoji="0" lang="lv-LV" altLang="lv-LV" sz="1600" b="1" i="0" u="none" strike="noStrike" cap="none" normalizeH="0" baseline="0" dirty="0" smtClean="0">
                <a:ln>
                  <a:noFill/>
                </a:ln>
                <a:solidFill>
                  <a:schemeClr val="tx1"/>
                </a:solidFill>
                <a:effectLst/>
                <a:latin typeface="+mj-lt"/>
              </a:endParaRPr>
            </a:p>
            <a:p>
              <a:pPr lvl="1" eaLnBrk="0" fontAlgn="base" hangingPunct="0">
                <a:spcBef>
                  <a:spcPct val="0"/>
                </a:spcBef>
                <a:spcAft>
                  <a:spcPts val="600"/>
                </a:spcAft>
                <a:buFontTx/>
                <a:buChar char="•"/>
              </a:pPr>
              <a:r>
                <a:rPr kumimoji="0" lang="lv-LV" altLang="lv-LV" sz="1600" b="1" i="0" u="none" strike="noStrike" cap="none" normalizeH="0" baseline="0" dirty="0" smtClean="0">
                  <a:ln>
                    <a:noFill/>
                  </a:ln>
                  <a:solidFill>
                    <a:schemeClr val="tx1"/>
                  </a:solidFill>
                  <a:effectLst/>
                  <a:latin typeface="+mj-lt"/>
                  <a:ea typeface="Times New Roman" panose="02020603050405020304" pitchFamily="18" charset="0"/>
                  <a:cs typeface="Arial" panose="020B0604020202020204" pitchFamily="34" charset="0"/>
                </a:rPr>
                <a:t> Lopkopība</a:t>
              </a:r>
              <a:endParaRPr kumimoji="0" lang="lv-LV" altLang="lv-LV" sz="1600" b="1" i="0" u="none" strike="noStrike" cap="none" normalizeH="0" baseline="0" dirty="0" smtClean="0">
                <a:ln>
                  <a:noFill/>
                </a:ln>
                <a:solidFill>
                  <a:schemeClr val="tx1"/>
                </a:solidFill>
                <a:effectLst/>
                <a:latin typeface="+mj-lt"/>
              </a:endParaRPr>
            </a:p>
            <a:p>
              <a:pPr lvl="1" eaLnBrk="0" fontAlgn="base" hangingPunct="0">
                <a:spcBef>
                  <a:spcPct val="0"/>
                </a:spcBef>
                <a:spcAft>
                  <a:spcPts val="600"/>
                </a:spcAft>
                <a:buFontTx/>
                <a:buChar char="•"/>
              </a:pPr>
              <a:r>
                <a:rPr kumimoji="0" lang="lv-LV" altLang="lv-LV" sz="1600" b="1" i="0" u="none" strike="noStrike" cap="none" normalizeH="0" baseline="0" dirty="0" smtClean="0">
                  <a:ln>
                    <a:noFill/>
                  </a:ln>
                  <a:solidFill>
                    <a:schemeClr val="tx1"/>
                  </a:solidFill>
                  <a:effectLst/>
                  <a:latin typeface="+mj-lt"/>
                  <a:ea typeface="Times New Roman" panose="02020603050405020304" pitchFamily="18" charset="0"/>
                  <a:cs typeface="Arial" panose="020B0604020202020204" pitchFamily="34" charset="0"/>
                </a:rPr>
                <a:t> Labības audzēšana u.c.</a:t>
              </a:r>
              <a:endParaRPr kumimoji="0" lang="lv-LV" altLang="lv-LV" sz="1600" b="1" i="0" u="none" strike="noStrike" cap="none" normalizeH="0" baseline="0" dirty="0" smtClean="0">
                <a:ln>
                  <a:noFill/>
                </a:ln>
                <a:solidFill>
                  <a:schemeClr val="tx1"/>
                </a:solidFill>
                <a:effectLst/>
                <a:latin typeface="+mj-lt"/>
              </a:endParaRP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lv-LV" altLang="lv-LV" sz="1600" b="1" i="0" u="none" strike="noStrike" cap="none" normalizeH="0" baseline="0" dirty="0" smtClean="0">
                  <a:ln>
                    <a:noFill/>
                  </a:ln>
                  <a:solidFill>
                    <a:schemeClr val="tx1"/>
                  </a:solidFill>
                  <a:effectLst/>
                  <a:latin typeface="+mj-lt"/>
                  <a:ea typeface="Times New Roman" panose="02020603050405020304" pitchFamily="18" charset="0"/>
                  <a:cs typeface="Arial" panose="020B0604020202020204" pitchFamily="34" charset="0"/>
                </a:rPr>
                <a:t>Mežsaimniecība</a:t>
              </a:r>
              <a:endParaRPr kumimoji="0" lang="lv-LV" altLang="lv-LV" sz="1600" b="1" i="0" u="none" strike="noStrike" cap="none" normalizeH="0" baseline="0" dirty="0" smtClean="0">
                <a:ln>
                  <a:noFill/>
                </a:ln>
                <a:solidFill>
                  <a:schemeClr val="tx1"/>
                </a:solidFill>
                <a:effectLst/>
                <a:latin typeface="+mj-lt"/>
              </a:endParaRPr>
            </a:p>
            <a:p>
              <a:pPr lvl="1" eaLnBrk="0" fontAlgn="base" hangingPunct="0">
                <a:spcBef>
                  <a:spcPct val="0"/>
                </a:spcBef>
                <a:spcAft>
                  <a:spcPts val="600"/>
                </a:spcAft>
                <a:buFontTx/>
                <a:buChar char="•"/>
              </a:pPr>
              <a:r>
                <a:rPr kumimoji="0" lang="lv-LV" altLang="lv-LV" sz="1600" b="1" i="0" u="none" strike="noStrike" cap="none" normalizeH="0" baseline="0" dirty="0" smtClean="0">
                  <a:ln>
                    <a:noFill/>
                  </a:ln>
                  <a:solidFill>
                    <a:schemeClr val="tx1"/>
                  </a:solidFill>
                  <a:effectLst/>
                  <a:latin typeface="+mj-lt"/>
                  <a:ea typeface="Times New Roman" panose="02020603050405020304" pitchFamily="18" charset="0"/>
                  <a:cs typeface="Arial" panose="020B0604020202020204" pitchFamily="34" charset="0"/>
                </a:rPr>
                <a:t> Mežu ugunsgrēki</a:t>
              </a:r>
              <a:endParaRPr kumimoji="0" lang="lv-LV" altLang="lv-LV" sz="1600" b="1" i="0" u="none" strike="noStrike" cap="none" normalizeH="0" baseline="0" dirty="0" smtClean="0">
                <a:ln>
                  <a:noFill/>
                </a:ln>
                <a:solidFill>
                  <a:schemeClr val="tx1"/>
                </a:solidFill>
                <a:effectLst/>
                <a:latin typeface="+mj-lt"/>
              </a:endParaRPr>
            </a:p>
            <a:p>
              <a:pPr lvl="1" eaLnBrk="0" fontAlgn="base" hangingPunct="0">
                <a:spcBef>
                  <a:spcPct val="0"/>
                </a:spcBef>
                <a:spcAft>
                  <a:spcPts val="600"/>
                </a:spcAft>
                <a:buFontTx/>
                <a:buChar char="•"/>
              </a:pPr>
              <a:r>
                <a:rPr kumimoji="0" lang="lv-LV" altLang="lv-LV" sz="1600" b="1" i="0" u="none" strike="noStrike" cap="none" normalizeH="0" baseline="0" dirty="0" smtClean="0">
                  <a:ln>
                    <a:noFill/>
                  </a:ln>
                  <a:solidFill>
                    <a:schemeClr val="tx1"/>
                  </a:solidFill>
                  <a:effectLst/>
                  <a:latin typeface="+mj-lt"/>
                  <a:ea typeface="Times New Roman" panose="02020603050405020304" pitchFamily="18" charset="0"/>
                  <a:cs typeface="Arial" panose="020B0604020202020204" pitchFamily="34" charset="0"/>
                </a:rPr>
                <a:t> Mežsaimniecības atkritumu dedzināšana</a:t>
              </a:r>
              <a:endParaRPr kumimoji="0" lang="lv-LV" altLang="lv-LV" sz="1600" b="1" i="0" u="none" strike="noStrike" cap="none" normalizeH="0" baseline="0" dirty="0" smtClean="0">
                <a:ln>
                  <a:noFill/>
                </a:ln>
                <a:solidFill>
                  <a:schemeClr val="tx1"/>
                </a:solidFill>
                <a:effectLst/>
                <a:latin typeface="+mj-lt"/>
              </a:endParaRPr>
            </a:p>
            <a:p>
              <a:pPr lvl="1" eaLnBrk="0" fontAlgn="base" hangingPunct="0">
                <a:spcBef>
                  <a:spcPct val="0"/>
                </a:spcBef>
                <a:spcAft>
                  <a:spcPts val="600"/>
                </a:spcAft>
                <a:buFontTx/>
                <a:buChar char="•"/>
              </a:pPr>
              <a:r>
                <a:rPr kumimoji="0" lang="lv-LV" altLang="lv-LV" sz="1600" b="1" i="0" u="none" strike="noStrike" cap="none" normalizeH="0" baseline="0" dirty="0" smtClean="0">
                  <a:ln>
                    <a:noFill/>
                  </a:ln>
                  <a:solidFill>
                    <a:schemeClr val="tx1"/>
                  </a:solidFill>
                  <a:effectLst/>
                  <a:latin typeface="+mj-lt"/>
                  <a:ea typeface="Times New Roman" panose="02020603050405020304" pitchFamily="18" charset="0"/>
                  <a:cs typeface="Arial" panose="020B0604020202020204" pitchFamily="34" charset="0"/>
                </a:rPr>
                <a:t> CO</a:t>
              </a:r>
              <a:r>
                <a:rPr kumimoji="0" lang="lv-LV" altLang="lv-LV" sz="1600" b="1" i="0" u="none" strike="noStrike" cap="none" normalizeH="0" baseline="-30000" dirty="0" smtClean="0">
                  <a:ln>
                    <a:noFill/>
                  </a:ln>
                  <a:solidFill>
                    <a:schemeClr val="tx1"/>
                  </a:solidFill>
                  <a:effectLst/>
                  <a:latin typeface="+mj-lt"/>
                  <a:ea typeface="Times New Roman" panose="02020603050405020304" pitchFamily="18" charset="0"/>
                  <a:cs typeface="Arial" panose="020B0604020202020204" pitchFamily="34" charset="0"/>
                </a:rPr>
                <a:t>2</a:t>
              </a:r>
              <a:r>
                <a:rPr kumimoji="0" lang="lv-LV" altLang="lv-LV" sz="1600" b="1" i="0" u="none" strike="noStrike" cap="none" normalizeH="0" baseline="0" dirty="0" smtClean="0">
                  <a:ln>
                    <a:noFill/>
                  </a:ln>
                  <a:solidFill>
                    <a:schemeClr val="tx1"/>
                  </a:solidFill>
                  <a:effectLst/>
                  <a:latin typeface="+mj-lt"/>
                  <a:ea typeface="Times New Roman" panose="02020603050405020304" pitchFamily="18" charset="0"/>
                  <a:cs typeface="Arial" panose="020B0604020202020204" pitchFamily="34" charset="0"/>
                </a:rPr>
                <a:t> piesaiste un tās pārtraukšana u.c.</a:t>
              </a:r>
              <a:endParaRPr kumimoji="0" lang="lv-LV" altLang="lv-LV" sz="1600" b="1" i="0" u="none" strike="noStrike" cap="none" normalizeH="0" baseline="0" dirty="0" smtClean="0">
                <a:ln>
                  <a:noFill/>
                </a:ln>
                <a:solidFill>
                  <a:schemeClr val="tx1"/>
                </a:solidFill>
                <a:effectLst/>
                <a:latin typeface="+mj-lt"/>
              </a:endParaRP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lv-LV" altLang="lv-LV" sz="1600" b="1" i="0" u="none" strike="noStrike" cap="none" normalizeH="0" baseline="0" dirty="0" err="1" smtClean="0">
                  <a:ln>
                    <a:noFill/>
                  </a:ln>
                  <a:solidFill>
                    <a:schemeClr val="tx1"/>
                  </a:solidFill>
                  <a:effectLst/>
                  <a:latin typeface="+mj-lt"/>
                  <a:ea typeface="Times New Roman" panose="02020603050405020304" pitchFamily="18" charset="0"/>
                  <a:cs typeface="Arial" panose="020B0604020202020204" pitchFamily="34" charset="0"/>
                </a:rPr>
                <a:t>Pretaizdegšanās</a:t>
              </a:r>
              <a:r>
                <a:rPr kumimoji="0" lang="lv-LV" altLang="lv-LV" sz="1600" b="1" i="0" u="none" strike="noStrike" cap="none" normalizeH="0" baseline="0" dirty="0" smtClean="0">
                  <a:ln>
                    <a:noFill/>
                  </a:ln>
                  <a:solidFill>
                    <a:schemeClr val="tx1"/>
                  </a:solidFill>
                  <a:effectLst/>
                  <a:latin typeface="+mj-lt"/>
                  <a:ea typeface="Times New Roman" panose="02020603050405020304" pitchFamily="18" charset="0"/>
                  <a:cs typeface="Arial" panose="020B0604020202020204" pitchFamily="34" charset="0"/>
                </a:rPr>
                <a:t> un dzesēšanas šķidrumi</a:t>
              </a:r>
              <a:endParaRPr kumimoji="0" lang="lv-LV" altLang="lv-LV" sz="1600" b="1" i="0" u="none" strike="noStrike" cap="none" normalizeH="0" baseline="0" dirty="0" smtClean="0">
                <a:ln>
                  <a:noFill/>
                </a:ln>
                <a:solidFill>
                  <a:schemeClr val="tx1"/>
                </a:solidFill>
                <a:effectLst/>
                <a:latin typeface="+mj-lt"/>
              </a:endParaRP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lv-LV" altLang="lv-LV" sz="1600" b="1" i="0" u="none" strike="noStrike" cap="none" normalizeH="0" baseline="0" dirty="0" smtClean="0">
                  <a:ln>
                    <a:noFill/>
                  </a:ln>
                  <a:solidFill>
                    <a:schemeClr val="tx1"/>
                  </a:solidFill>
                  <a:effectLst/>
                  <a:latin typeface="+mj-lt"/>
                  <a:ea typeface="Times New Roman" panose="02020603050405020304" pitchFamily="18" charset="0"/>
                  <a:cs typeface="Arial" panose="020B0604020202020204" pitchFamily="34" charset="0"/>
                </a:rPr>
                <a:t>Atkritumu saimniecība</a:t>
              </a:r>
              <a:endParaRPr kumimoji="0" lang="lv-LV" altLang="lv-LV" sz="2800" b="1" i="0" u="none" strike="noStrike" cap="none" normalizeH="0" baseline="0" dirty="0" smtClean="0">
                <a:ln>
                  <a:noFill/>
                </a:ln>
                <a:solidFill>
                  <a:schemeClr val="tx1"/>
                </a:solidFill>
                <a:effectLst/>
                <a:latin typeface="+mj-lt"/>
              </a:endParaRPr>
            </a:p>
          </p:txBody>
        </p:sp>
        <p:sp>
          <p:nvSpPr>
            <p:cNvPr id="11" name="AutoShape 4"/>
            <p:cNvSpPr>
              <a:spLocks noChangeArrowheads="1"/>
            </p:cNvSpPr>
            <p:nvPr/>
          </p:nvSpPr>
          <p:spPr bwMode="auto">
            <a:xfrm>
              <a:off x="5320708" y="1991039"/>
              <a:ext cx="3167561" cy="2244394"/>
            </a:xfrm>
            <a:prstGeom prst="roundRect">
              <a:avLst>
                <a:gd name="adj" fmla="val 16667"/>
              </a:avLst>
            </a:prstGeom>
            <a:solidFill>
              <a:schemeClr val="bg1">
                <a:lumMod val="7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lv-LV" altLang="lv-LV" sz="2000" b="1" i="0" u="sng" strike="noStrike" cap="none" normalizeH="0" baseline="0" dirty="0" smtClean="0">
                  <a:ln>
                    <a:noFill/>
                  </a:ln>
                  <a:solidFill>
                    <a:schemeClr val="tx1"/>
                  </a:solidFill>
                  <a:effectLst/>
                  <a:latin typeface="+mj-lt"/>
                  <a:ea typeface="Times New Roman" panose="02020603050405020304" pitchFamily="18" charset="0"/>
                  <a:cs typeface="Arial" panose="020B0604020202020204" pitchFamily="34" charset="0"/>
                </a:rPr>
                <a:t>KLIMATA PĀRMAIŅAS</a:t>
              </a:r>
              <a:endParaRPr kumimoji="0" lang="lv-LV" altLang="lv-LV" sz="2000" b="1" i="0" u="none" strike="noStrike" cap="none" normalizeH="0" baseline="0" dirty="0" smtClean="0">
                <a:ln>
                  <a:noFill/>
                </a:ln>
                <a:solidFill>
                  <a:schemeClr val="tx1"/>
                </a:solidFill>
                <a:effectLst/>
                <a:latin typeface="+mj-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lv-LV" altLang="lv-LV" sz="1600" b="1" i="0" u="none" strike="noStrike" cap="none" normalizeH="0" baseline="0" dirty="0" smtClean="0">
                  <a:ln>
                    <a:noFill/>
                  </a:ln>
                  <a:solidFill>
                    <a:schemeClr val="tx1"/>
                  </a:solidFill>
                  <a:effectLst/>
                  <a:latin typeface="+mj-lt"/>
                  <a:ea typeface="Times New Roman" panose="02020603050405020304" pitchFamily="18" charset="0"/>
                  <a:cs typeface="Arial" panose="020B0604020202020204" pitchFamily="34" charset="0"/>
                </a:rPr>
                <a:t>Temperatūras paaugstināšanās</a:t>
              </a:r>
              <a:endParaRPr kumimoji="0" lang="lv-LV" altLang="lv-LV" sz="1600" b="1" i="0" u="none" strike="noStrike" cap="none" normalizeH="0" baseline="0" dirty="0" smtClean="0">
                <a:ln>
                  <a:noFill/>
                </a:ln>
                <a:solidFill>
                  <a:schemeClr val="tx1"/>
                </a:solidFill>
                <a:effectLst/>
                <a:latin typeface="+mj-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lv-LV" altLang="lv-LV" sz="1600" b="1" i="0" u="none" strike="noStrike" cap="none" normalizeH="0" baseline="0" dirty="0" smtClean="0">
                  <a:ln>
                    <a:noFill/>
                  </a:ln>
                  <a:solidFill>
                    <a:schemeClr val="tx1"/>
                  </a:solidFill>
                  <a:effectLst/>
                  <a:latin typeface="+mj-lt"/>
                  <a:ea typeface="Times New Roman" panose="02020603050405020304" pitchFamily="18" charset="0"/>
                  <a:cs typeface="Arial" panose="020B0604020202020204" pitchFamily="34" charset="0"/>
                </a:rPr>
                <a:t>Jūras līmeņa celšanās</a:t>
              </a:r>
              <a:endParaRPr kumimoji="0" lang="lv-LV" altLang="lv-LV" sz="1600" b="1" i="0" u="none" strike="noStrike" cap="none" normalizeH="0" baseline="0" dirty="0" smtClean="0">
                <a:ln>
                  <a:noFill/>
                </a:ln>
                <a:solidFill>
                  <a:schemeClr val="tx1"/>
                </a:solidFill>
                <a:effectLst/>
                <a:latin typeface="+mj-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lv-LV" altLang="lv-LV" sz="1600" b="1" i="0" u="none" strike="noStrike" cap="none" normalizeH="0" baseline="0" dirty="0" smtClean="0">
                  <a:ln>
                    <a:noFill/>
                  </a:ln>
                  <a:solidFill>
                    <a:schemeClr val="tx1"/>
                  </a:solidFill>
                  <a:effectLst/>
                  <a:latin typeface="+mj-lt"/>
                  <a:ea typeface="Times New Roman" panose="02020603050405020304" pitchFamily="18" charset="0"/>
                  <a:cs typeface="Arial" panose="020B0604020202020204" pitchFamily="34" charset="0"/>
                </a:rPr>
                <a:t>Ledāju kušana</a:t>
              </a:r>
              <a:endParaRPr kumimoji="0" lang="lv-LV" altLang="lv-LV" sz="1600" b="1" i="0" u="none" strike="noStrike" cap="none" normalizeH="0" baseline="0" dirty="0" smtClean="0">
                <a:ln>
                  <a:noFill/>
                </a:ln>
                <a:solidFill>
                  <a:schemeClr val="tx1"/>
                </a:solidFill>
                <a:effectLst/>
                <a:latin typeface="+mj-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lv-LV" altLang="lv-LV" sz="1600" b="1" i="0" u="none" strike="noStrike" cap="none" normalizeH="0" baseline="0" dirty="0" smtClean="0">
                  <a:ln>
                    <a:noFill/>
                  </a:ln>
                  <a:solidFill>
                    <a:schemeClr val="tx1"/>
                  </a:solidFill>
                  <a:effectLst/>
                  <a:latin typeface="+mj-lt"/>
                  <a:ea typeface="Times New Roman" panose="02020603050405020304" pitchFamily="18" charset="0"/>
                  <a:cs typeface="Arial" panose="020B0604020202020204" pitchFamily="34" charset="0"/>
                </a:rPr>
                <a:t>Pastiprināti nokrišņi</a:t>
              </a:r>
              <a:endParaRPr kumimoji="0" lang="lv-LV" altLang="lv-LV" sz="1600" b="1" i="0" u="none" strike="noStrike" cap="none" normalizeH="0" baseline="0" dirty="0" smtClean="0">
                <a:ln>
                  <a:noFill/>
                </a:ln>
                <a:solidFill>
                  <a:schemeClr val="tx1"/>
                </a:solidFill>
                <a:effectLst/>
                <a:latin typeface="+mj-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lv-LV" altLang="lv-LV" sz="1600" b="1" i="0" u="none" strike="noStrike" cap="none" normalizeH="0" baseline="0" dirty="0" smtClean="0">
                  <a:ln>
                    <a:noFill/>
                  </a:ln>
                  <a:solidFill>
                    <a:schemeClr val="tx1"/>
                  </a:solidFill>
                  <a:effectLst/>
                  <a:latin typeface="+mj-lt"/>
                  <a:ea typeface="Times New Roman" panose="02020603050405020304" pitchFamily="18" charset="0"/>
                  <a:cs typeface="Arial" panose="020B0604020202020204" pitchFamily="34" charset="0"/>
                </a:rPr>
                <a:t>Karstuma viļņi</a:t>
              </a:r>
              <a:endParaRPr kumimoji="0" lang="lv-LV" altLang="lv-LV" sz="1600" b="1" i="0" u="none" strike="noStrike" cap="none" normalizeH="0" baseline="0" dirty="0" smtClean="0">
                <a:ln>
                  <a:noFill/>
                </a:ln>
                <a:solidFill>
                  <a:schemeClr val="tx1"/>
                </a:solidFill>
                <a:effectLst/>
                <a:latin typeface="+mj-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lv-LV" altLang="lv-LV" sz="1600" b="1" i="0" u="none" strike="noStrike" cap="none" normalizeH="0" baseline="0" dirty="0" smtClean="0">
                  <a:ln>
                    <a:noFill/>
                  </a:ln>
                  <a:solidFill>
                    <a:schemeClr val="tx1"/>
                  </a:solidFill>
                  <a:effectLst/>
                  <a:latin typeface="+mj-lt"/>
                  <a:ea typeface="Times New Roman" panose="02020603050405020304" pitchFamily="18" charset="0"/>
                  <a:cs typeface="Arial" panose="020B0604020202020204" pitchFamily="34" charset="0"/>
                </a:rPr>
                <a:t>Biežākas un spēcīgākas vētras</a:t>
              </a:r>
              <a:endParaRPr kumimoji="0" lang="lv-LV" altLang="lv-LV" sz="1600" b="1" i="0" u="none" strike="noStrike" cap="none" normalizeH="0" baseline="0" dirty="0" smtClean="0">
                <a:ln>
                  <a:noFill/>
                </a:ln>
                <a:solidFill>
                  <a:schemeClr val="tx1"/>
                </a:solidFill>
                <a:effectLst/>
                <a:latin typeface="+mj-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lv-LV" altLang="lv-LV" sz="1600" b="1" i="0" u="none" strike="noStrike" cap="none" normalizeH="0" baseline="0" dirty="0" smtClean="0">
                  <a:ln>
                    <a:noFill/>
                  </a:ln>
                  <a:solidFill>
                    <a:schemeClr val="tx1"/>
                  </a:solidFill>
                  <a:effectLst/>
                  <a:latin typeface="+mj-lt"/>
                  <a:ea typeface="Times New Roman" panose="02020603050405020304" pitchFamily="18" charset="0"/>
                  <a:cs typeface="Arial" panose="020B0604020202020204" pitchFamily="34" charset="0"/>
                </a:rPr>
                <a:t>Pārtuksnešošanās</a:t>
              </a:r>
              <a:endParaRPr kumimoji="0" lang="lv-LV" altLang="lv-LV" sz="1600" b="1"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600" b="1" i="0" u="none" strike="noStrike" cap="none" normalizeH="0" baseline="0" dirty="0" smtClean="0">
                <a:ln>
                  <a:noFill/>
                </a:ln>
                <a:solidFill>
                  <a:schemeClr val="tx1"/>
                </a:solidFill>
                <a:effectLst/>
                <a:latin typeface="+mj-lt"/>
              </a:endParaRPr>
            </a:p>
          </p:txBody>
        </p:sp>
        <p:sp>
          <p:nvSpPr>
            <p:cNvPr id="12" name="AutoShape 5"/>
            <p:cNvSpPr>
              <a:spLocks noChangeArrowheads="1"/>
            </p:cNvSpPr>
            <p:nvPr/>
          </p:nvSpPr>
          <p:spPr bwMode="auto">
            <a:xfrm>
              <a:off x="5320708" y="4867208"/>
              <a:ext cx="3167561" cy="723693"/>
            </a:xfrm>
            <a:prstGeom prst="roundRect">
              <a:avLst>
                <a:gd name="adj" fmla="val 16667"/>
              </a:avLst>
            </a:prstGeom>
            <a:solidFill>
              <a:schemeClr val="bg1">
                <a:lumMod val="7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lv-LV" altLang="lv-LV" sz="2000" b="1" i="0" u="sng" strike="noStrike" cap="none" normalizeH="0" baseline="0" dirty="0" smtClean="0">
                  <a:ln>
                    <a:noFill/>
                  </a:ln>
                  <a:solidFill>
                    <a:schemeClr val="tx1"/>
                  </a:solidFill>
                  <a:effectLst/>
                  <a:latin typeface="+mj-lt"/>
                  <a:ea typeface="Times New Roman" panose="02020603050405020304" pitchFamily="18" charset="0"/>
                  <a:cs typeface="Arial" panose="020B0604020202020204" pitchFamily="34" charset="0"/>
                </a:rPr>
                <a:t>GLOBĀLĀ APTUMŠOŠANĀS</a:t>
              </a:r>
              <a:endParaRPr kumimoji="0" lang="lv-LV" altLang="lv-LV" sz="2000" b="1" i="0" u="none" strike="noStrike" cap="none" normalizeH="0" baseline="0" dirty="0" smtClean="0">
                <a:ln>
                  <a:noFill/>
                </a:ln>
                <a:solidFill>
                  <a:schemeClr val="tx1"/>
                </a:solidFill>
                <a:effectLst/>
                <a:latin typeface="+mj-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lv-LV" altLang="lv-LV" sz="1600" b="1" i="0" u="none" strike="noStrike" cap="none" normalizeH="0" baseline="0" dirty="0" smtClean="0">
                  <a:ln>
                    <a:noFill/>
                  </a:ln>
                  <a:solidFill>
                    <a:schemeClr val="tx1"/>
                  </a:solidFill>
                  <a:effectLst/>
                  <a:latin typeface="+mj-lt"/>
                  <a:ea typeface="Times New Roman" panose="02020603050405020304" pitchFamily="18" charset="0"/>
                  <a:cs typeface="Arial" panose="020B0604020202020204" pitchFamily="34" charset="0"/>
                </a:rPr>
                <a:t>Temperatūras samazināšanās</a:t>
              </a:r>
              <a:endParaRPr kumimoji="0" lang="lv-LV" altLang="lv-LV" sz="1600" b="1" i="0" u="none" strike="noStrike" cap="none" normalizeH="0" baseline="0" dirty="0" smtClean="0">
                <a:ln>
                  <a:noFill/>
                </a:ln>
                <a:solidFill>
                  <a:schemeClr val="tx1"/>
                </a:solidFill>
                <a:effectLst/>
                <a:latin typeface="+mj-lt"/>
              </a:endParaRPr>
            </a:p>
          </p:txBody>
        </p:sp>
        <p:sp>
          <p:nvSpPr>
            <p:cNvPr id="13" name="AutoShape 6"/>
            <p:cNvSpPr>
              <a:spLocks noChangeArrowheads="1"/>
            </p:cNvSpPr>
            <p:nvPr/>
          </p:nvSpPr>
          <p:spPr bwMode="auto">
            <a:xfrm rot="10800000">
              <a:off x="6834638" y="4329038"/>
              <a:ext cx="139700" cy="529590"/>
            </a:xfrm>
            <a:prstGeom prst="downArrow">
              <a:avLst>
                <a:gd name="adj1" fmla="val 50000"/>
                <a:gd name="adj2" fmla="val 94773"/>
              </a:avLst>
            </a:prstGeom>
            <a:solidFill>
              <a:schemeClr val="tx1"/>
            </a:solidFill>
            <a:ln w="9525">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lv-LV"/>
            </a:p>
          </p:txBody>
        </p:sp>
        <p:sp>
          <p:nvSpPr>
            <p:cNvPr id="14" name="Text Box 7"/>
            <p:cNvSpPr txBox="1">
              <a:spLocks noChangeArrowheads="1"/>
            </p:cNvSpPr>
            <p:nvPr/>
          </p:nvSpPr>
          <p:spPr bwMode="auto">
            <a:xfrm>
              <a:off x="6974338" y="4480878"/>
              <a:ext cx="1270000" cy="23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efekta samazināšana</a:t>
              </a:r>
              <a:endParaRPr kumimoji="0" lang="lv-LV" altLang="lv-LV" sz="1800" b="0" i="0" u="none" strike="noStrike" cap="none" normalizeH="0" baseline="0" dirty="0" smtClean="0">
                <a:ln>
                  <a:noFill/>
                </a:ln>
                <a:solidFill>
                  <a:schemeClr val="tx1"/>
                </a:solidFill>
                <a:effectLst/>
                <a:latin typeface="Arial" panose="020B0604020202020204" pitchFamily="34" charset="0"/>
              </a:endParaRPr>
            </a:p>
          </p:txBody>
        </p:sp>
      </p:grpSp>
      <p:sp>
        <p:nvSpPr>
          <p:cNvPr id="7" name="Title 1"/>
          <p:cNvSpPr txBox="1">
            <a:spLocks/>
          </p:cNvSpPr>
          <p:nvPr/>
        </p:nvSpPr>
        <p:spPr>
          <a:xfrm>
            <a:off x="4210304" y="5772532"/>
            <a:ext cx="5691340" cy="88952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Būtiskākie antropogēnie klimata pārmaiņas ietekmējošie faktori</a:t>
            </a:r>
          </a:p>
        </p:txBody>
      </p:sp>
    </p:spTree>
    <p:extLst>
      <p:ext uri="{BB962C8B-B14F-4D97-AF65-F5344CB8AC3E}">
        <p14:creationId xmlns:p14="http://schemas.microsoft.com/office/powerpoint/2010/main" xmlns="" val="14876363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user\Desktop\10_Atteli\5120699822_a50ef3ec8e_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16784"/>
          <a:stretch/>
        </p:blipFill>
        <p:spPr bwMode="auto">
          <a:xfrm>
            <a:off x="0" y="1317450"/>
            <a:ext cx="7608498" cy="422309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563413" y="423884"/>
            <a:ext cx="7054347" cy="152344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Cīņu par klimata pārmaiņu ātruma samazināšanu ievērojami apgrūtina dažādi pretējie efekti, kas rodas cenšoties uzlabot cilvēku veselību un dzīves </a:t>
            </a:r>
            <a:r>
              <a:rPr lang="lv-LV" sz="2400" dirty="0" smtClean="0"/>
              <a:t>kvalitāti, piemēram:</a:t>
            </a:r>
          </a:p>
        </p:txBody>
      </p:sp>
      <p:sp>
        <p:nvSpPr>
          <p:cNvPr id="4" name="Rounded Rectangle 3"/>
          <p:cNvSpPr/>
          <p:nvPr/>
        </p:nvSpPr>
        <p:spPr>
          <a:xfrm>
            <a:off x="6646514" y="1534602"/>
            <a:ext cx="5163048" cy="2309928"/>
          </a:xfrm>
          <a:prstGeom prst="roundRect">
            <a:avLst>
              <a:gd name="adj" fmla="val 11407"/>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Metāna emisiju pieaugums, izmantojot HES</a:t>
            </a:r>
          </a:p>
          <a:p>
            <a:pPr marL="285750" indent="-285750">
              <a:spcAft>
                <a:spcPts val="600"/>
              </a:spcAft>
              <a:buFont typeface="Arial" panose="020B0604020202020204" pitchFamily="34" charset="0"/>
              <a:buChar char="•"/>
            </a:pPr>
            <a:r>
              <a:rPr lang="lv-LV" b="1" dirty="0" smtClean="0">
                <a:solidFill>
                  <a:schemeClr val="tx1"/>
                </a:solidFill>
              </a:rPr>
              <a:t>Bioloģiskās daudzveidības samazināšanās un pārtikas sadārdzināšanās enerģētisko kultūru audzēšanas dēļ</a:t>
            </a:r>
          </a:p>
          <a:p>
            <a:pPr marL="285750" indent="-285750">
              <a:spcAft>
                <a:spcPts val="600"/>
              </a:spcAft>
              <a:buFont typeface="Arial" panose="020B0604020202020204" pitchFamily="34" charset="0"/>
              <a:buChar char="•"/>
            </a:pPr>
            <a:r>
              <a:rPr lang="lv-LV" b="1" dirty="0" smtClean="0">
                <a:solidFill>
                  <a:schemeClr val="tx1"/>
                </a:solidFill>
              </a:rPr>
              <a:t>Putnu bojāeja vēja ģeneratoru darbības dēļ</a:t>
            </a:r>
          </a:p>
          <a:p>
            <a:pPr marL="285750" indent="-285750">
              <a:spcAft>
                <a:spcPts val="600"/>
              </a:spcAft>
              <a:buFont typeface="Arial" panose="020B0604020202020204" pitchFamily="34" charset="0"/>
              <a:buChar char="•"/>
            </a:pPr>
            <a:r>
              <a:rPr lang="lv-LV" b="1" dirty="0" smtClean="0">
                <a:solidFill>
                  <a:schemeClr val="tx1"/>
                </a:solidFill>
              </a:rPr>
              <a:t>Aptumšošanās efekta samazināšanās, uzlabojot gaisa kvalitāti, attīrot to no sīkajām daļiņām</a:t>
            </a:r>
          </a:p>
        </p:txBody>
      </p:sp>
      <p:sp>
        <p:nvSpPr>
          <p:cNvPr id="7" name="Title 1"/>
          <p:cNvSpPr txBox="1">
            <a:spLocks/>
          </p:cNvSpPr>
          <p:nvPr/>
        </p:nvSpPr>
        <p:spPr>
          <a:xfrm>
            <a:off x="600892" y="5046688"/>
            <a:ext cx="11011988" cy="148496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Tāpēc risinot klimata pārmaiņu un tās adaptācijas jautājumus, īpaša uzmanība jāpievērš sistēmiskajai domāšanai, kurā tiek analizēti cēloņi, sekas un atgriezeniskās </a:t>
            </a:r>
            <a:endParaRPr lang="lv-LV" sz="2400" dirty="0" smtClean="0"/>
          </a:p>
          <a:p>
            <a:pPr algn="ctr"/>
            <a:r>
              <a:rPr lang="lv-LV" sz="2400" dirty="0" smtClean="0"/>
              <a:t>saites </a:t>
            </a:r>
            <a:r>
              <a:rPr lang="lv-LV" sz="2400" dirty="0"/>
              <a:t>pēc iespējas plašākā sistēmā, lai risinot vienu problēmu, </a:t>
            </a:r>
            <a:endParaRPr lang="lv-LV" sz="2400" dirty="0" smtClean="0"/>
          </a:p>
          <a:p>
            <a:pPr algn="ctr"/>
            <a:r>
              <a:rPr lang="lv-LV" sz="2400" dirty="0" smtClean="0"/>
              <a:t>nenodarām </a:t>
            </a:r>
            <a:r>
              <a:rPr lang="lv-LV" sz="2400" dirty="0"/>
              <a:t>vēl lielāku kaitējumu citā jomā</a:t>
            </a:r>
          </a:p>
        </p:txBody>
      </p:sp>
    </p:spTree>
    <p:extLst>
      <p:ext uri="{BB962C8B-B14F-4D97-AF65-F5344CB8AC3E}">
        <p14:creationId xmlns:p14="http://schemas.microsoft.com/office/powerpoint/2010/main" xmlns="" val="5824762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user\Desktop\10_Atteli\827586815_b67214339c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77774" y="2867043"/>
            <a:ext cx="6006968" cy="399095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2531406" y="323227"/>
            <a:ext cx="7123583" cy="1224000"/>
          </a:xfrm>
          <a:prstGeom prst="roundRect">
            <a:avLst>
              <a:gd name="adj" fmla="val 18373"/>
            </a:avLst>
          </a:prstGeom>
          <a:solidFill>
            <a:schemeClr val="bg1">
              <a:lumMod val="7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smtClean="0"/>
              <a:t>KLIMATA PĀRMAIŅU IETEKME </a:t>
            </a:r>
          </a:p>
          <a:p>
            <a:pPr algn="ctr"/>
            <a:r>
              <a:rPr lang="lv-LV" sz="4000" b="1" dirty="0" smtClean="0"/>
              <a:t>UZ EKONOMIKU</a:t>
            </a:r>
            <a:endParaRPr lang="lv-LV" sz="4000" b="1" dirty="0"/>
          </a:p>
        </p:txBody>
      </p:sp>
      <p:sp>
        <p:nvSpPr>
          <p:cNvPr id="4" name="Title 1"/>
          <p:cNvSpPr txBox="1">
            <a:spLocks/>
          </p:cNvSpPr>
          <p:nvPr/>
        </p:nvSpPr>
        <p:spPr>
          <a:xfrm>
            <a:off x="365759" y="1873957"/>
            <a:ext cx="8430953" cy="114424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Neviens nevar prognozēt klimata pārmaiņu sekas ar pilnu pārliecību, </a:t>
            </a:r>
            <a:r>
              <a:rPr lang="lv-LV" sz="2400" dirty="0" smtClean="0"/>
              <a:t>bet ir </a:t>
            </a:r>
            <a:r>
              <a:rPr lang="lv-LV" sz="2400" dirty="0"/>
              <a:t>zināms pietiekami daudz, lai saprastu to radītos </a:t>
            </a:r>
            <a:r>
              <a:rPr lang="lv-LV" sz="2400" dirty="0" smtClean="0"/>
              <a:t>riskus – galvenie </a:t>
            </a:r>
            <a:r>
              <a:rPr lang="lv-LV" sz="2400" dirty="0"/>
              <a:t>riski un potenciālie zaudējumi ir saistīti </a:t>
            </a:r>
            <a:r>
              <a:rPr lang="lv-LV" sz="2400" dirty="0" smtClean="0"/>
              <a:t>ar</a:t>
            </a:r>
          </a:p>
        </p:txBody>
      </p:sp>
      <p:sp>
        <p:nvSpPr>
          <p:cNvPr id="5" name="Rounded Rectangle 4"/>
          <p:cNvSpPr/>
          <p:nvPr/>
        </p:nvSpPr>
        <p:spPr>
          <a:xfrm>
            <a:off x="8576889" y="1768484"/>
            <a:ext cx="3258060" cy="135518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Plūdiem</a:t>
            </a:r>
          </a:p>
          <a:p>
            <a:pPr marL="285750" indent="-285750">
              <a:buFont typeface="Arial" panose="020B0604020202020204" pitchFamily="34" charset="0"/>
              <a:buChar char="•"/>
            </a:pPr>
            <a:r>
              <a:rPr lang="lv-LV" b="1" dirty="0" smtClean="0">
                <a:solidFill>
                  <a:schemeClr val="tx1"/>
                </a:solidFill>
              </a:rPr>
              <a:t>Spēcīgām vētrām</a:t>
            </a:r>
          </a:p>
          <a:p>
            <a:pPr marL="285750" indent="-285750">
              <a:buFont typeface="Arial" panose="020B0604020202020204" pitchFamily="34" charset="0"/>
              <a:buChar char="•"/>
            </a:pPr>
            <a:r>
              <a:rPr lang="lv-LV" b="1" dirty="0" smtClean="0">
                <a:solidFill>
                  <a:schemeClr val="tx1"/>
                </a:solidFill>
              </a:rPr>
              <a:t>Karstuma viļņiem</a:t>
            </a:r>
          </a:p>
          <a:p>
            <a:pPr marL="285750" indent="-285750">
              <a:buFont typeface="Arial" panose="020B0604020202020204" pitchFamily="34" charset="0"/>
              <a:buChar char="•"/>
            </a:pPr>
            <a:r>
              <a:rPr lang="lv-LV" b="1" dirty="0" smtClean="0">
                <a:solidFill>
                  <a:schemeClr val="tx1"/>
                </a:solidFill>
              </a:rPr>
              <a:t>Ūdens un pārtikas trūkumu</a:t>
            </a:r>
            <a:endParaRPr lang="lv-LV" b="1" dirty="0">
              <a:solidFill>
                <a:schemeClr val="tx1"/>
              </a:solidFill>
            </a:endParaRPr>
          </a:p>
        </p:txBody>
      </p:sp>
      <p:sp>
        <p:nvSpPr>
          <p:cNvPr id="6" name="Rounded Rectangle 5"/>
          <p:cNvSpPr/>
          <p:nvPr/>
        </p:nvSpPr>
        <p:spPr>
          <a:xfrm>
            <a:off x="783771" y="3447636"/>
            <a:ext cx="5094515" cy="122887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Piemēram, </a:t>
            </a:r>
            <a:r>
              <a:rPr lang="lv-LV" b="1" dirty="0" smtClean="0">
                <a:solidFill>
                  <a:schemeClr val="tx1"/>
                </a:solidFill>
              </a:rPr>
              <a:t>2013.g. notika </a:t>
            </a:r>
            <a:r>
              <a:rPr lang="lv-LV" b="1" dirty="0">
                <a:solidFill>
                  <a:schemeClr val="tx1"/>
                </a:solidFill>
              </a:rPr>
              <a:t>vairāk nekā 600 dabas katastrofu, no kurām 37 bija nepieciešama no 100 tūkstošiem līdz 4,5 miljoniem cilvēku </a:t>
            </a:r>
            <a:r>
              <a:rPr lang="lv-LV" b="1" dirty="0" smtClean="0">
                <a:solidFill>
                  <a:schemeClr val="tx1"/>
                </a:solidFill>
              </a:rPr>
              <a:t>piespiedu pārvietošana</a:t>
            </a:r>
          </a:p>
        </p:txBody>
      </p:sp>
      <p:sp>
        <p:nvSpPr>
          <p:cNvPr id="7" name="Rounded Rectangle 6"/>
          <p:cNvSpPr/>
          <p:nvPr/>
        </p:nvSpPr>
        <p:spPr>
          <a:xfrm>
            <a:off x="783771" y="4966507"/>
            <a:ext cx="5094515" cy="118610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Ja klimata pārmaiņu mazināšanas pasākumi netiek veikti nekavējoši, tas var radīt ļoti lielas izmaksas nākamajās desmitgadēs dažādu klimata izraisīto katastrofu dēļ</a:t>
            </a:r>
            <a:endParaRPr lang="lv-LV" b="1" dirty="0" smtClean="0">
              <a:solidFill>
                <a:schemeClr val="tx1"/>
              </a:solidFill>
            </a:endParaRPr>
          </a:p>
        </p:txBody>
      </p:sp>
    </p:spTree>
    <p:extLst>
      <p:ext uri="{BB962C8B-B14F-4D97-AF65-F5344CB8AC3E}">
        <p14:creationId xmlns:p14="http://schemas.microsoft.com/office/powerpoint/2010/main" xmlns="" val="6370154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user\Desktop\10_Atteli\10695651624_60667df514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27286"/>
            <a:ext cx="6096000" cy="457242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457200" y="329753"/>
            <a:ext cx="11299371" cy="145985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Klimata pārmaiņu mazināšana</a:t>
            </a:r>
            <a:r>
              <a:rPr lang="lv-LV" sz="2400" dirty="0"/>
              <a:t>, veicot stingrus pasākumus, </a:t>
            </a:r>
            <a:r>
              <a:rPr lang="lv-LV" sz="2400" dirty="0" smtClean="0"/>
              <a:t>ir </a:t>
            </a:r>
            <a:r>
              <a:rPr lang="lv-LV" sz="2400" dirty="0"/>
              <a:t>jāuzskata nevis par dārgām izmaksām, bet par ieguldījumu </a:t>
            </a:r>
            <a:r>
              <a:rPr lang="lv-LV" sz="2400" dirty="0" smtClean="0"/>
              <a:t>nākotnē – ja </a:t>
            </a:r>
            <a:r>
              <a:rPr lang="lv-LV" sz="2400" dirty="0"/>
              <a:t>šie ieguldījumi tiek veikti </a:t>
            </a:r>
            <a:endParaRPr lang="lv-LV" sz="2400" dirty="0" smtClean="0"/>
          </a:p>
          <a:p>
            <a:pPr algn="ctr"/>
            <a:r>
              <a:rPr lang="lv-LV" sz="2400" dirty="0" smtClean="0"/>
              <a:t>pārdomāti</a:t>
            </a:r>
            <a:r>
              <a:rPr lang="lv-LV" sz="2400" dirty="0"/>
              <a:t>, paveras plašas iespējas vietējās ekonomikas izaugsmei un attīstībai, </a:t>
            </a:r>
            <a:endParaRPr lang="lv-LV" sz="2400" dirty="0" smtClean="0"/>
          </a:p>
          <a:p>
            <a:pPr algn="ctr"/>
            <a:r>
              <a:rPr lang="lv-LV" sz="2400" dirty="0" smtClean="0"/>
              <a:t>kā </a:t>
            </a:r>
            <a:r>
              <a:rPr lang="lv-LV" sz="2400" dirty="0"/>
              <a:t>arī nodarbinātības palielināšanai</a:t>
            </a:r>
            <a:endParaRPr lang="lv-LV" sz="2400" dirty="0" smtClean="0"/>
          </a:p>
        </p:txBody>
      </p:sp>
      <p:sp>
        <p:nvSpPr>
          <p:cNvPr id="7" name="Rounded Rectangle 6"/>
          <p:cNvSpPr/>
          <p:nvPr/>
        </p:nvSpPr>
        <p:spPr>
          <a:xfrm>
            <a:off x="5805577" y="2727525"/>
            <a:ext cx="6188088" cy="130889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Daudzas klimata pārmaiņu sekas </a:t>
            </a:r>
            <a:r>
              <a:rPr lang="lv-LV" b="1" dirty="0">
                <a:solidFill>
                  <a:schemeClr val="tx1"/>
                </a:solidFill>
              </a:rPr>
              <a:t>ir izmērāmas naudas izteiksmē, tādas kā, plūdu nodarītie </a:t>
            </a:r>
            <a:r>
              <a:rPr lang="lv-LV" b="1" dirty="0" smtClean="0">
                <a:solidFill>
                  <a:schemeClr val="tx1"/>
                </a:solidFill>
              </a:rPr>
              <a:t>kaitējumi nekustamajiem </a:t>
            </a:r>
            <a:r>
              <a:rPr lang="lv-LV" b="1" dirty="0">
                <a:solidFill>
                  <a:schemeClr val="tx1"/>
                </a:solidFill>
              </a:rPr>
              <a:t>īpašumiem un infrastruktūrai, lauksaimniecības ražas zudumi ekstrēmu laika apstākļu dēļ </a:t>
            </a:r>
            <a:r>
              <a:rPr lang="lv-LV" b="1" dirty="0" smtClean="0">
                <a:solidFill>
                  <a:schemeClr val="tx1"/>
                </a:solidFill>
              </a:rPr>
              <a:t>u.c.</a:t>
            </a:r>
          </a:p>
        </p:txBody>
      </p:sp>
      <p:sp>
        <p:nvSpPr>
          <p:cNvPr id="8" name="Rounded Rectangle 7"/>
          <p:cNvSpPr/>
          <p:nvPr/>
        </p:nvSpPr>
        <p:spPr>
          <a:xfrm>
            <a:off x="5805577" y="4415246"/>
            <a:ext cx="6188088" cy="121780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Tomēr lielu daļu </a:t>
            </a:r>
            <a:r>
              <a:rPr lang="lv-LV" b="1" dirty="0">
                <a:solidFill>
                  <a:schemeClr val="tx1"/>
                </a:solidFill>
              </a:rPr>
              <a:t>klimata </a:t>
            </a:r>
            <a:r>
              <a:rPr lang="lv-LV" b="1" dirty="0" smtClean="0">
                <a:solidFill>
                  <a:schemeClr val="tx1"/>
                </a:solidFill>
              </a:rPr>
              <a:t>pārmaiņu radīto seku </a:t>
            </a:r>
            <a:r>
              <a:rPr lang="lv-LV" b="1" dirty="0">
                <a:solidFill>
                  <a:schemeClr val="tx1"/>
                </a:solidFill>
              </a:rPr>
              <a:t>ir neiespējami novērtēt naudas izteiksmē </a:t>
            </a:r>
            <a:r>
              <a:rPr lang="lv-LV" b="1" dirty="0" smtClean="0">
                <a:solidFill>
                  <a:schemeClr val="tx1"/>
                </a:solidFill>
              </a:rPr>
              <a:t>– </a:t>
            </a:r>
            <a:r>
              <a:rPr lang="lv-LV" b="1" dirty="0">
                <a:solidFill>
                  <a:schemeClr val="tx1"/>
                </a:solidFill>
              </a:rPr>
              <a:t>zaudētās cilvēku dzīvības vai veselība, zaudēti vēstures un dabas pieminekļi, kas var iet bojā </a:t>
            </a:r>
            <a:r>
              <a:rPr lang="lv-LV" b="1" dirty="0" smtClean="0">
                <a:solidFill>
                  <a:schemeClr val="tx1"/>
                </a:solidFill>
              </a:rPr>
              <a:t>dabas katastrofu rezultātā</a:t>
            </a:r>
          </a:p>
        </p:txBody>
      </p:sp>
    </p:spTree>
    <p:extLst>
      <p:ext uri="{BB962C8B-B14F-4D97-AF65-F5344CB8AC3E}">
        <p14:creationId xmlns:p14="http://schemas.microsoft.com/office/powerpoint/2010/main" xmlns="" val="17004904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http://1010news.files.wordpress.com/2009/08/stern-review.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100204" y="1733910"/>
            <a:ext cx="3605841" cy="512409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125582" y="557597"/>
            <a:ext cx="9940835" cy="142795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Viens no nozīmīgākajiem ziņojumiem, kas sagatavots </a:t>
            </a:r>
            <a:r>
              <a:rPr lang="lv-LV" sz="2400" b="1" dirty="0"/>
              <a:t>par klimata pārmaiņu ekonomiskajām ietekmēm</a:t>
            </a:r>
            <a:r>
              <a:rPr lang="lv-LV" sz="2400" dirty="0"/>
              <a:t> ir </a:t>
            </a:r>
            <a:r>
              <a:rPr lang="lv-LV" sz="2400" dirty="0" smtClean="0"/>
              <a:t>2006.g. </a:t>
            </a:r>
            <a:r>
              <a:rPr lang="lv-LV" sz="2400" dirty="0"/>
              <a:t>publicētais sera Nikolasa Šterna </a:t>
            </a:r>
            <a:r>
              <a:rPr lang="lv-LV" sz="2400" dirty="0" smtClean="0"/>
              <a:t>vadībā </a:t>
            </a:r>
            <a:r>
              <a:rPr lang="lv-LV" sz="2400" dirty="0"/>
              <a:t>izveidotais </a:t>
            </a:r>
            <a:r>
              <a:rPr lang="lv-LV" sz="2400" dirty="0" smtClean="0"/>
              <a:t>ziņojums </a:t>
            </a:r>
            <a:r>
              <a:rPr lang="lv-LV" sz="2400" b="1" dirty="0" smtClean="0"/>
              <a:t>«Klimata </a:t>
            </a:r>
            <a:r>
              <a:rPr lang="lv-LV" sz="2400" b="1" dirty="0"/>
              <a:t>pārmaiņu </a:t>
            </a:r>
            <a:r>
              <a:rPr lang="lv-LV" sz="2400" b="1" dirty="0" smtClean="0"/>
              <a:t>ekonomika»</a:t>
            </a:r>
          </a:p>
        </p:txBody>
      </p:sp>
      <p:sp>
        <p:nvSpPr>
          <p:cNvPr id="4" name="Rounded Rectangle 3"/>
          <p:cNvSpPr/>
          <p:nvPr/>
        </p:nvSpPr>
        <p:spPr>
          <a:xfrm>
            <a:off x="216659" y="2299061"/>
            <a:ext cx="7268358" cy="123427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Ziņojums uzsver, </a:t>
            </a:r>
            <a:r>
              <a:rPr lang="lv-LV" b="1" dirty="0">
                <a:solidFill>
                  <a:schemeClr val="tx1"/>
                </a:solidFill>
              </a:rPr>
              <a:t>ka klimata pārmaiņu ignorēšana būtiski var kaitēt ekonomikas izaugsmei un apdraudēt sociālās </a:t>
            </a:r>
            <a:r>
              <a:rPr lang="lv-LV" b="1" dirty="0" smtClean="0">
                <a:solidFill>
                  <a:schemeClr val="tx1"/>
                </a:solidFill>
              </a:rPr>
              <a:t>darbības</a:t>
            </a:r>
            <a:r>
              <a:rPr lang="lv-LV" b="1" dirty="0">
                <a:solidFill>
                  <a:schemeClr val="tx1"/>
                </a:solidFill>
              </a:rPr>
              <a:t> </a:t>
            </a:r>
            <a:r>
              <a:rPr lang="lv-LV" b="1" dirty="0" smtClean="0">
                <a:solidFill>
                  <a:schemeClr val="tx1"/>
                </a:solidFill>
              </a:rPr>
              <a:t>– izmaiņas </a:t>
            </a:r>
            <a:r>
              <a:rPr lang="lv-LV" b="1" dirty="0">
                <a:solidFill>
                  <a:schemeClr val="tx1"/>
                </a:solidFill>
              </a:rPr>
              <a:t>būs grūti vai pat neiespējami </a:t>
            </a:r>
            <a:r>
              <a:rPr lang="lv-LV" b="1" dirty="0" smtClean="0">
                <a:solidFill>
                  <a:schemeClr val="tx1"/>
                </a:solidFill>
              </a:rPr>
              <a:t>novērst – jo </a:t>
            </a:r>
            <a:r>
              <a:rPr lang="lv-LV" b="1" dirty="0">
                <a:solidFill>
                  <a:schemeClr val="tx1"/>
                </a:solidFill>
              </a:rPr>
              <a:t>agrāk tiks uzsākti efektīvi pasākumi klimata pārmaiņu mazināšanai, jo lētāki tie būs</a:t>
            </a:r>
          </a:p>
        </p:txBody>
      </p:sp>
      <p:sp>
        <p:nvSpPr>
          <p:cNvPr id="5" name="Rounded Rectangle 4"/>
          <p:cNvSpPr/>
          <p:nvPr/>
        </p:nvSpPr>
        <p:spPr>
          <a:xfrm>
            <a:off x="216659" y="3731851"/>
            <a:ext cx="7268358" cy="9295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Ziņojumā tiek brīdināts, ka klimata pārmaiņu sekas var samazināt globālo IKP pat par 20% katru gadu līdz gadsimta beigām un, ka pasaulē būtu jātērē apmēram </a:t>
            </a:r>
            <a:r>
              <a:rPr lang="lv-LV" b="1" dirty="0" smtClean="0">
                <a:solidFill>
                  <a:schemeClr val="tx1"/>
                </a:solidFill>
              </a:rPr>
              <a:t>1-2% </a:t>
            </a:r>
            <a:r>
              <a:rPr lang="lv-LV" b="1" dirty="0">
                <a:solidFill>
                  <a:schemeClr val="tx1"/>
                </a:solidFill>
              </a:rPr>
              <a:t>no pasaules IKP gadā, lai šos riskus samazinātu</a:t>
            </a:r>
          </a:p>
        </p:txBody>
      </p:sp>
      <p:sp>
        <p:nvSpPr>
          <p:cNvPr id="6" name="Rounded Rectangle 5"/>
          <p:cNvSpPr/>
          <p:nvPr/>
        </p:nvSpPr>
        <p:spPr>
          <a:xfrm>
            <a:off x="216659" y="4864694"/>
            <a:ext cx="7268358" cy="66948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Galvenās </a:t>
            </a:r>
            <a:r>
              <a:rPr lang="lv-LV" b="1" dirty="0">
                <a:solidFill>
                  <a:schemeClr val="tx1"/>
                </a:solidFill>
              </a:rPr>
              <a:t>klimata pārmaiņu negatīvās ietekmes izpaudīsies ūdens pieejamībā, pārtikas ražošanā, veselībā un vides </a:t>
            </a:r>
            <a:r>
              <a:rPr lang="lv-LV" b="1" dirty="0" smtClean="0">
                <a:solidFill>
                  <a:schemeClr val="tx1"/>
                </a:solidFill>
              </a:rPr>
              <a:t>kvalitātē</a:t>
            </a:r>
            <a:endParaRPr lang="lv-LV" b="1" dirty="0">
              <a:solidFill>
                <a:schemeClr val="tx1"/>
              </a:solidFill>
            </a:endParaRPr>
          </a:p>
        </p:txBody>
      </p:sp>
      <p:sp>
        <p:nvSpPr>
          <p:cNvPr id="7" name="Rounded Rectangle 6"/>
          <p:cNvSpPr/>
          <p:nvPr/>
        </p:nvSpPr>
        <p:spPr>
          <a:xfrm>
            <a:off x="216659" y="5739216"/>
            <a:ext cx="7268358" cy="70363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t>
            </a:r>
            <a:r>
              <a:rPr lang="lv-LV" b="1" dirty="0" smtClean="0">
                <a:solidFill>
                  <a:schemeClr val="tx1"/>
                </a:solidFill>
              </a:rPr>
              <a:t>asaulei </a:t>
            </a:r>
            <a:r>
              <a:rPr lang="lv-LV" b="1" dirty="0">
                <a:solidFill>
                  <a:schemeClr val="tx1"/>
                </a:solidFill>
              </a:rPr>
              <a:t>sasilstot, simtiem miljonu cilvēku varētu ciest badu, ūdens trūkumu un piekrastes applūšanu</a:t>
            </a:r>
          </a:p>
        </p:txBody>
      </p:sp>
    </p:spTree>
    <p:extLst>
      <p:ext uri="{BB962C8B-B14F-4D97-AF65-F5344CB8AC3E}">
        <p14:creationId xmlns:p14="http://schemas.microsoft.com/office/powerpoint/2010/main" xmlns="" val="6849506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350376" y="-3911"/>
            <a:ext cx="5025138" cy="686191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3016664" y="557598"/>
            <a:ext cx="8451791" cy="12113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Ietekmētas </a:t>
            </a:r>
            <a:r>
              <a:rPr lang="lv-LV" sz="2400" dirty="0"/>
              <a:t>tiks visas valstis, taču visneaizsargātākās ir nabadzīgākās valstis un cilvēki, tie kuri cietīs agrāk un lielākā daļa, pat ja tie ir vismazāk veicinājuši cēloņus klimata pārmaiņām</a:t>
            </a:r>
            <a:endParaRPr lang="lv-LV" sz="2400" b="1" dirty="0" smtClean="0"/>
          </a:p>
        </p:txBody>
      </p:sp>
      <p:sp>
        <p:nvSpPr>
          <p:cNvPr id="4" name="Rounded Rectangle 3"/>
          <p:cNvSpPr/>
          <p:nvPr/>
        </p:nvSpPr>
        <p:spPr>
          <a:xfrm>
            <a:off x="4956561" y="2388709"/>
            <a:ext cx="6939091" cy="100891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Tādas salu valstis kā Maldivu Republika, Filipīnas, Fidži Salu Republika, Kiribati Republika, Nauru Republika, Solomona salas un daudzas citas var pilnīgi zaudēt savas teritorijas jūras līmeņa celšanās dēļ</a:t>
            </a:r>
          </a:p>
        </p:txBody>
      </p:sp>
      <p:sp>
        <p:nvSpPr>
          <p:cNvPr id="5" name="Rounded Rectangle 4"/>
          <p:cNvSpPr/>
          <p:nvPr/>
        </p:nvSpPr>
        <p:spPr>
          <a:xfrm>
            <a:off x="4956561" y="3840991"/>
            <a:ext cx="6939091" cy="100891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pārmaiņas tādēļ ir arī ētiska un morāla problēma, jo lielākus zaudējumus cieš tās valstis un cilvēki, kuru ietekme klimata </a:t>
            </a:r>
            <a:endParaRPr lang="lv-LV" b="1" dirty="0" smtClean="0">
              <a:solidFill>
                <a:schemeClr val="tx1"/>
              </a:solidFill>
            </a:endParaRPr>
          </a:p>
          <a:p>
            <a:pPr algn="ctr"/>
            <a:r>
              <a:rPr lang="lv-LV" b="1" dirty="0" smtClean="0">
                <a:solidFill>
                  <a:schemeClr val="tx1"/>
                </a:solidFill>
              </a:rPr>
              <a:t>pārmaiņu </a:t>
            </a:r>
            <a:r>
              <a:rPr lang="lv-LV" b="1" dirty="0">
                <a:solidFill>
                  <a:schemeClr val="tx1"/>
                </a:solidFill>
              </a:rPr>
              <a:t>izraisīšanā ir bijusi salīdzinoši maza</a:t>
            </a:r>
          </a:p>
        </p:txBody>
      </p:sp>
      <p:sp>
        <p:nvSpPr>
          <p:cNvPr id="6" name="Rounded Rectangle 5"/>
          <p:cNvSpPr/>
          <p:nvPr/>
        </p:nvSpPr>
        <p:spPr>
          <a:xfrm>
            <a:off x="4956561" y="5293273"/>
            <a:ext cx="6939091" cy="100891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Taču izmaksas, kas saistītas ar ekstrēmiem laika apstākļiem, tostarp plūdiem, sausumu un vētrām lielus zaudējumus rada arī bagātajās valstīs, piemēram, ASV, Japānā, Nīderlandē, Lielbritānijā u.c.</a:t>
            </a:r>
          </a:p>
        </p:txBody>
      </p:sp>
    </p:spTree>
    <p:extLst>
      <p:ext uri="{BB962C8B-B14F-4D97-AF65-F5344CB8AC3E}">
        <p14:creationId xmlns:p14="http://schemas.microsoft.com/office/powerpoint/2010/main" xmlns="" val="33248889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user\Desktop\10_Atteli\73026186_a70c98317c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00249" y="1"/>
            <a:ext cx="51435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223682" y="407139"/>
            <a:ext cx="9641542" cy="12138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Iekšējā </a:t>
            </a:r>
            <a:r>
              <a:rPr lang="lv-LV" sz="2400" dirty="0"/>
              <a:t>pārvietošanu uzraudzības centra (</a:t>
            </a:r>
            <a:r>
              <a:rPr lang="lv-LV" sz="2400" dirty="0" err="1"/>
              <a:t>Internal</a:t>
            </a:r>
            <a:r>
              <a:rPr lang="lv-LV" sz="2400" dirty="0"/>
              <a:t> </a:t>
            </a:r>
            <a:r>
              <a:rPr lang="lv-LV" sz="2400" dirty="0" err="1"/>
              <a:t>Displacement</a:t>
            </a:r>
            <a:r>
              <a:rPr lang="lv-LV" sz="2400" dirty="0"/>
              <a:t> </a:t>
            </a:r>
            <a:r>
              <a:rPr lang="lv-LV" sz="2400" dirty="0" err="1"/>
              <a:t>Monitor</a:t>
            </a:r>
            <a:r>
              <a:rPr lang="lv-LV" sz="2400" dirty="0"/>
              <a:t> </a:t>
            </a:r>
            <a:r>
              <a:rPr lang="lv-LV" sz="2400" dirty="0" err="1"/>
              <a:t>Centre</a:t>
            </a:r>
            <a:r>
              <a:rPr lang="lv-LV" sz="2400" dirty="0"/>
              <a:t>) jaunākais </a:t>
            </a:r>
            <a:r>
              <a:rPr lang="lv-LV" sz="2400" dirty="0" smtClean="0"/>
              <a:t>globālā </a:t>
            </a:r>
            <a:r>
              <a:rPr lang="lv-LV" sz="2400" dirty="0"/>
              <a:t>vērtējuma ziņojums liecina, ka </a:t>
            </a:r>
            <a:r>
              <a:rPr lang="lv-LV" sz="2400" b="1" dirty="0" smtClean="0"/>
              <a:t>2013.g. </a:t>
            </a:r>
            <a:r>
              <a:rPr lang="lv-LV" sz="2400" b="1" dirty="0"/>
              <a:t>22 miljoni cilvēku tika pārvietoti no savām dzīves </a:t>
            </a:r>
            <a:r>
              <a:rPr lang="lv-LV" sz="2400" dirty="0"/>
              <a:t>vietām dabas katastrofu dēļ</a:t>
            </a:r>
            <a:endParaRPr lang="lv-LV" sz="2400" dirty="0" smtClean="0"/>
          </a:p>
        </p:txBody>
      </p:sp>
      <p:sp>
        <p:nvSpPr>
          <p:cNvPr id="4" name="Rounded Rectangle 3"/>
          <p:cNvSpPr/>
          <p:nvPr/>
        </p:nvSpPr>
        <p:spPr>
          <a:xfrm>
            <a:off x="538385" y="2313895"/>
            <a:ext cx="5711443" cy="89995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Tāpat kā iepriekšējos gados, visvairāk skartais reģions ir Āzija, kur 19 miljoni cilvēku jeb 87,1% no pasaules </a:t>
            </a:r>
            <a:endParaRPr lang="lv-LV" b="1" dirty="0" smtClean="0">
              <a:solidFill>
                <a:schemeClr val="tx1"/>
              </a:solidFill>
            </a:endParaRPr>
          </a:p>
          <a:p>
            <a:pPr algn="ctr"/>
            <a:r>
              <a:rPr lang="lv-LV" b="1" dirty="0" smtClean="0">
                <a:solidFill>
                  <a:schemeClr val="tx1"/>
                </a:solidFill>
              </a:rPr>
              <a:t>kopējā </a:t>
            </a:r>
            <a:r>
              <a:rPr lang="lv-LV" b="1" dirty="0">
                <a:solidFill>
                  <a:schemeClr val="tx1"/>
                </a:solidFill>
              </a:rPr>
              <a:t>apjoma tika pārvietoti gada laikā</a:t>
            </a:r>
          </a:p>
        </p:txBody>
      </p:sp>
      <p:sp>
        <p:nvSpPr>
          <p:cNvPr id="5" name="Rounded Rectangle 4"/>
          <p:cNvSpPr/>
          <p:nvPr/>
        </p:nvSpPr>
        <p:spPr>
          <a:xfrm>
            <a:off x="538385" y="3671048"/>
            <a:ext cx="5711443" cy="104887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Lai arī gan pārtikušās, gan nabadzīgākas valstis skar katastrofas, tomēr attīstības valstis iznes galveno smagumu, tajās vairāk nekā </a:t>
            </a:r>
            <a:r>
              <a:rPr lang="lv-LV" b="1" dirty="0" smtClean="0">
                <a:solidFill>
                  <a:schemeClr val="tx1"/>
                </a:solidFill>
              </a:rPr>
              <a:t>85% cilvēku </a:t>
            </a:r>
            <a:r>
              <a:rPr lang="lv-LV" b="1" dirty="0">
                <a:solidFill>
                  <a:schemeClr val="tx1"/>
                </a:solidFill>
              </a:rPr>
              <a:t>ir pārvietoti</a:t>
            </a:r>
          </a:p>
        </p:txBody>
      </p:sp>
      <p:sp>
        <p:nvSpPr>
          <p:cNvPr id="6" name="Rounded Rectangle 5"/>
          <p:cNvSpPr/>
          <p:nvPr/>
        </p:nvSpPr>
        <p:spPr>
          <a:xfrm>
            <a:off x="538385" y="5177119"/>
            <a:ext cx="5711443" cy="97836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Filipīnās, taifūna </a:t>
            </a:r>
            <a:r>
              <a:rPr lang="lv-LV" b="1" dirty="0" err="1">
                <a:solidFill>
                  <a:schemeClr val="tx1"/>
                </a:solidFill>
              </a:rPr>
              <a:t>Haijana</a:t>
            </a:r>
            <a:r>
              <a:rPr lang="lv-LV" b="1" dirty="0">
                <a:solidFill>
                  <a:schemeClr val="tx1"/>
                </a:solidFill>
              </a:rPr>
              <a:t> dēļ vien tika pārvietoti 4,1 miljoni cilvēku, par miljonu vairāk nekā Āfrikā, Amerikā, </a:t>
            </a:r>
            <a:endParaRPr lang="lv-LV" b="1" dirty="0" smtClean="0">
              <a:solidFill>
                <a:schemeClr val="tx1"/>
              </a:solidFill>
            </a:endParaRPr>
          </a:p>
          <a:p>
            <a:pPr algn="ctr"/>
            <a:r>
              <a:rPr lang="lv-LV" b="1" dirty="0" smtClean="0">
                <a:solidFill>
                  <a:schemeClr val="tx1"/>
                </a:solidFill>
              </a:rPr>
              <a:t>Eiropā </a:t>
            </a:r>
            <a:r>
              <a:rPr lang="lv-LV" b="1" dirty="0">
                <a:solidFill>
                  <a:schemeClr val="tx1"/>
                </a:solidFill>
              </a:rPr>
              <a:t>un Okeānijā kopā</a:t>
            </a:r>
          </a:p>
        </p:txBody>
      </p:sp>
    </p:spTree>
    <p:extLst>
      <p:ext uri="{BB962C8B-B14F-4D97-AF65-F5344CB8AC3E}">
        <p14:creationId xmlns:p14="http://schemas.microsoft.com/office/powerpoint/2010/main" xmlns="" val="34168679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user\Desktop\10_Atteli\7826374734_0744b880a1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452643"/>
            <a:ext cx="5561244" cy="370032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4950491" y="5150167"/>
            <a:ext cx="6954849" cy="114334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 kā ir būtiskas atšķirības starp dažādu sugu pārvietošanās ātrumiem, ir iespējams, ka atsevišķi kaitēkļi ierodas ievērojami agrāk nekā to dabiskie </a:t>
            </a:r>
            <a:r>
              <a:rPr lang="lv-LV" b="1" dirty="0" smtClean="0">
                <a:solidFill>
                  <a:schemeClr val="tx1"/>
                </a:solidFill>
              </a:rPr>
              <a:t>ienaidnieki – tāpēc </a:t>
            </a:r>
            <a:r>
              <a:rPr lang="lv-LV" b="1" dirty="0">
                <a:solidFill>
                  <a:schemeClr val="tx1"/>
                </a:solidFill>
              </a:rPr>
              <a:t>ir nepieciešami savlaicīgi pētījumi par to ietekmēm uz kultūraugiem</a:t>
            </a:r>
          </a:p>
        </p:txBody>
      </p:sp>
      <p:sp>
        <p:nvSpPr>
          <p:cNvPr id="4" name="Rounded Rectangle 3"/>
          <p:cNvSpPr/>
          <p:nvPr/>
        </p:nvSpPr>
        <p:spPr>
          <a:xfrm>
            <a:off x="2144994" y="154246"/>
            <a:ext cx="2583760" cy="2529134"/>
          </a:xfrm>
          <a:prstGeom prst="roundRect">
            <a:avLst>
              <a:gd name="adj" fmla="val 9024"/>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sz="1600" b="1" dirty="0" smtClean="0">
                <a:solidFill>
                  <a:schemeClr val="tx1"/>
                </a:solidFill>
              </a:rPr>
              <a:t>Lauksaimniecība</a:t>
            </a:r>
          </a:p>
          <a:p>
            <a:pPr marL="285750" indent="-285750">
              <a:buFont typeface="Arial" panose="020B0604020202020204" pitchFamily="34" charset="0"/>
              <a:buChar char="•"/>
            </a:pPr>
            <a:r>
              <a:rPr lang="lv-LV" sz="1600" b="1" dirty="0" smtClean="0">
                <a:solidFill>
                  <a:schemeClr val="tx1"/>
                </a:solidFill>
              </a:rPr>
              <a:t>Mežsaimniecība</a:t>
            </a:r>
          </a:p>
          <a:p>
            <a:pPr marL="285750" indent="-285750">
              <a:buFont typeface="Arial" panose="020B0604020202020204" pitchFamily="34" charset="0"/>
              <a:buChar char="•"/>
            </a:pPr>
            <a:r>
              <a:rPr lang="lv-LV" sz="1600" b="1" dirty="0" smtClean="0">
                <a:solidFill>
                  <a:schemeClr val="tx1"/>
                </a:solidFill>
              </a:rPr>
              <a:t>Zivsaimniecība</a:t>
            </a:r>
          </a:p>
          <a:p>
            <a:pPr marL="285750" indent="-285750">
              <a:buFont typeface="Arial" panose="020B0604020202020204" pitchFamily="34" charset="0"/>
              <a:buChar char="•"/>
            </a:pPr>
            <a:r>
              <a:rPr lang="lv-LV" sz="1600" b="1" dirty="0" smtClean="0">
                <a:solidFill>
                  <a:schemeClr val="tx1"/>
                </a:solidFill>
              </a:rPr>
              <a:t>Energoapgāde</a:t>
            </a:r>
          </a:p>
          <a:p>
            <a:pPr marL="285750" indent="-285750">
              <a:buFont typeface="Arial" panose="020B0604020202020204" pitchFamily="34" charset="0"/>
              <a:buChar char="•"/>
            </a:pPr>
            <a:r>
              <a:rPr lang="lv-LV" sz="1600" b="1" dirty="0" smtClean="0">
                <a:solidFill>
                  <a:schemeClr val="tx1"/>
                </a:solidFill>
              </a:rPr>
              <a:t>Ūdensapgāde</a:t>
            </a:r>
          </a:p>
          <a:p>
            <a:pPr marL="285750" indent="-285750">
              <a:buFont typeface="Arial" panose="020B0604020202020204" pitchFamily="34" charset="0"/>
              <a:buChar char="•"/>
            </a:pPr>
            <a:r>
              <a:rPr lang="lv-LV" sz="1600" b="1" dirty="0" smtClean="0">
                <a:solidFill>
                  <a:schemeClr val="tx1"/>
                </a:solidFill>
              </a:rPr>
              <a:t>Transports</a:t>
            </a:r>
          </a:p>
          <a:p>
            <a:pPr marL="285750" indent="-285750">
              <a:buFont typeface="Arial" panose="020B0604020202020204" pitchFamily="34" charset="0"/>
              <a:buChar char="•"/>
            </a:pPr>
            <a:r>
              <a:rPr lang="lv-LV" sz="1600" b="1" dirty="0" smtClean="0">
                <a:solidFill>
                  <a:schemeClr val="tx1"/>
                </a:solidFill>
              </a:rPr>
              <a:t>Būvniecība</a:t>
            </a:r>
          </a:p>
          <a:p>
            <a:pPr marL="285750" indent="-285750">
              <a:buFont typeface="Arial" panose="020B0604020202020204" pitchFamily="34" charset="0"/>
              <a:buChar char="•"/>
            </a:pPr>
            <a:r>
              <a:rPr lang="lv-LV" sz="1600" b="1" dirty="0" smtClean="0">
                <a:solidFill>
                  <a:schemeClr val="tx1"/>
                </a:solidFill>
              </a:rPr>
              <a:t>Veselības aprūpe</a:t>
            </a:r>
          </a:p>
          <a:p>
            <a:pPr marL="285750" indent="-285750">
              <a:buFont typeface="Arial" panose="020B0604020202020204" pitchFamily="34" charset="0"/>
              <a:buChar char="•"/>
            </a:pPr>
            <a:r>
              <a:rPr lang="lv-LV" sz="1600" b="1" dirty="0" smtClean="0">
                <a:solidFill>
                  <a:schemeClr val="tx1"/>
                </a:solidFill>
              </a:rPr>
              <a:t>Tūrisma un viesmīlības pakalpojumu sfēra</a:t>
            </a:r>
            <a:endParaRPr lang="lv-LV" sz="1600" b="1" dirty="0">
              <a:solidFill>
                <a:schemeClr val="tx1"/>
              </a:solidFill>
            </a:endParaRPr>
          </a:p>
        </p:txBody>
      </p:sp>
      <p:sp>
        <p:nvSpPr>
          <p:cNvPr id="5" name="Rounded Rectangle 4"/>
          <p:cNvSpPr/>
          <p:nvPr/>
        </p:nvSpPr>
        <p:spPr>
          <a:xfrm>
            <a:off x="4950491" y="3814233"/>
            <a:ext cx="6954849" cy="99710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Ir aprēķināts, ka sugu pārvietošanās uz poliem notiek vidēji ar ātrumu 17,6 km desmitgadē un augstāk kalnos ar ātrumu 12,2 metri desmitgadē, kas izmaina sugu sastāvu katrā konkrētā apvidū</a:t>
            </a:r>
          </a:p>
        </p:txBody>
      </p:sp>
      <p:sp>
        <p:nvSpPr>
          <p:cNvPr id="7" name="Rounded Rectangle 6"/>
          <p:cNvSpPr/>
          <p:nvPr/>
        </p:nvSpPr>
        <p:spPr>
          <a:xfrm>
            <a:off x="4950492" y="2254719"/>
            <a:ext cx="6954849" cy="122068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Lauksaimniecībā un mežsaimniecībā klimata pārmaiņu dēļ rodas nepieciešamība ieviest jaunas kultūraugu šķirnes, kas būtu piemērotākas krasām temperatūras un mitruma režīma izmaiņām, kā arī noturīgas pret jauniem kaitēkļiem</a:t>
            </a:r>
          </a:p>
        </p:txBody>
      </p:sp>
      <p:sp>
        <p:nvSpPr>
          <p:cNvPr id="3" name="Title 1"/>
          <p:cNvSpPr txBox="1">
            <a:spLocks/>
          </p:cNvSpPr>
          <p:nvPr/>
        </p:nvSpPr>
        <p:spPr>
          <a:xfrm>
            <a:off x="4002050" y="597626"/>
            <a:ext cx="7192356" cy="12138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Kopumā, tieši vai netieši klimata pārmaiņas ietekmē visas tautsaimniecības </a:t>
            </a:r>
            <a:r>
              <a:rPr lang="lv-LV" sz="2400" dirty="0" smtClean="0"/>
              <a:t>nozares – </a:t>
            </a:r>
            <a:r>
              <a:rPr lang="lv-LV" sz="2400" b="1" dirty="0" smtClean="0"/>
              <a:t>būtiskākās </a:t>
            </a:r>
            <a:r>
              <a:rPr lang="lv-LV" sz="2400" b="1" dirty="0"/>
              <a:t>tiešās ietekmes jau notiek </a:t>
            </a:r>
            <a:r>
              <a:rPr lang="lv-LV" sz="2400" dirty="0"/>
              <a:t>un sagaidāma to pastiprināšanās </a:t>
            </a:r>
            <a:endParaRPr lang="lv-LV" sz="2400" dirty="0" smtClean="0"/>
          </a:p>
        </p:txBody>
      </p:sp>
    </p:spTree>
    <p:extLst>
      <p:ext uri="{BB962C8B-B14F-4D97-AF65-F5344CB8AC3E}">
        <p14:creationId xmlns:p14="http://schemas.microsoft.com/office/powerpoint/2010/main" xmlns="" val="41388592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UserProfiles\Dzineta\Pictures\Amsterdama 2013\DSC03708.JPG"/>
          <p:cNvPicPr>
            <a:picLocks noChangeAspect="1"/>
          </p:cNvPicPr>
          <p:nvPr/>
        </p:nvPicPr>
        <p:blipFill>
          <a:blip r:embed="rId2" cstate="print"/>
          <a:srcRect/>
          <a:stretch>
            <a:fillRect/>
          </a:stretch>
        </p:blipFill>
        <p:spPr bwMode="auto">
          <a:xfrm>
            <a:off x="7929154" y="2663324"/>
            <a:ext cx="4262846" cy="3196852"/>
          </a:xfrm>
          <a:prstGeom prst="rect">
            <a:avLst/>
          </a:prstGeom>
          <a:noFill/>
          <a:ln w="9525">
            <a:noFill/>
            <a:miter lim="800000"/>
            <a:headEnd/>
            <a:tailEnd/>
          </a:ln>
        </p:spPr>
      </p:pic>
      <p:sp>
        <p:nvSpPr>
          <p:cNvPr id="3" name="Title 1"/>
          <p:cNvSpPr txBox="1">
            <a:spLocks/>
          </p:cNvSpPr>
          <p:nvPr/>
        </p:nvSpPr>
        <p:spPr>
          <a:xfrm>
            <a:off x="2813793" y="323227"/>
            <a:ext cx="6591465" cy="1224000"/>
          </a:xfrm>
          <a:prstGeom prst="roundRect">
            <a:avLst>
              <a:gd name="adj" fmla="val 18373"/>
            </a:avLst>
          </a:prstGeom>
          <a:solidFill>
            <a:schemeClr val="bg1">
              <a:lumMod val="7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smtClean="0"/>
              <a:t>EKONOMIKAS IETEKME UZ KLIMATA PĀRMAIŅĀM</a:t>
            </a:r>
            <a:endParaRPr lang="lv-LV" sz="4000" b="1" dirty="0"/>
          </a:p>
        </p:txBody>
      </p:sp>
      <p:sp>
        <p:nvSpPr>
          <p:cNvPr id="4" name="Title 1"/>
          <p:cNvSpPr txBox="1">
            <a:spLocks/>
          </p:cNvSpPr>
          <p:nvPr/>
        </p:nvSpPr>
        <p:spPr>
          <a:xfrm>
            <a:off x="531685" y="1806021"/>
            <a:ext cx="11155679" cy="11490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Cilvēka radītās ietekmes, galvenokārt ir saistītas ar fosilā kurināmā (</a:t>
            </a:r>
            <a:r>
              <a:rPr lang="lv-LV" sz="2400" dirty="0" smtClean="0"/>
              <a:t>ogļu, dabasgāzes </a:t>
            </a:r>
            <a:r>
              <a:rPr lang="lv-LV" sz="2400" dirty="0"/>
              <a:t>un </a:t>
            </a:r>
            <a:r>
              <a:rPr lang="lv-LV" sz="2400" dirty="0" smtClean="0"/>
              <a:t>naftas) </a:t>
            </a:r>
            <a:r>
              <a:rPr lang="lv-LV" sz="2400" dirty="0"/>
              <a:t>izmantošanu, lai ražotu enerģiju </a:t>
            </a:r>
            <a:r>
              <a:rPr lang="lv-LV" sz="2400" dirty="0" smtClean="0"/>
              <a:t>– elektrību </a:t>
            </a:r>
            <a:r>
              <a:rPr lang="lv-LV" sz="2400" dirty="0"/>
              <a:t>vai </a:t>
            </a:r>
            <a:r>
              <a:rPr lang="lv-LV" sz="2400" dirty="0" smtClean="0"/>
              <a:t>siltumu – kas ir </a:t>
            </a:r>
            <a:r>
              <a:rPr lang="lv-LV" sz="2400" dirty="0"/>
              <a:t>viens no </a:t>
            </a:r>
            <a:endParaRPr lang="lv-LV" sz="2400" dirty="0" smtClean="0"/>
          </a:p>
          <a:p>
            <a:pPr algn="ctr"/>
            <a:r>
              <a:rPr lang="lv-LV" sz="2400" dirty="0" smtClean="0"/>
              <a:t>svarīgiem </a:t>
            </a:r>
            <a:r>
              <a:rPr lang="lv-LV" sz="2400" dirty="0"/>
              <a:t>ekonomiskās attīstības </a:t>
            </a:r>
            <a:r>
              <a:rPr lang="lv-LV" sz="2400" dirty="0" smtClean="0"/>
              <a:t>priekšnoteikumiem</a:t>
            </a:r>
          </a:p>
        </p:txBody>
      </p:sp>
      <p:sp>
        <p:nvSpPr>
          <p:cNvPr id="5" name="Rounded Rectangle 4"/>
          <p:cNvSpPr/>
          <p:nvPr/>
        </p:nvSpPr>
        <p:spPr>
          <a:xfrm>
            <a:off x="889923" y="3246291"/>
            <a:ext cx="6549903" cy="914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Kad </a:t>
            </a:r>
            <a:r>
              <a:rPr lang="lv-LV" b="1" dirty="0">
                <a:solidFill>
                  <a:schemeClr val="tx1"/>
                </a:solidFill>
              </a:rPr>
              <a:t>šaubāties vai sasniegt galamērķi ar privātu automašīnu, sabiedrisko transportu vai izmantojot savu muskuļu spēku, iedomājieties arī par sava lēmuma ietekmi uz klimata pārmaiņām</a:t>
            </a:r>
            <a:endParaRPr lang="lv-LV" b="1" dirty="0" smtClean="0">
              <a:solidFill>
                <a:schemeClr val="tx1"/>
              </a:solidFill>
            </a:endParaRPr>
          </a:p>
        </p:txBody>
      </p:sp>
      <p:sp>
        <p:nvSpPr>
          <p:cNvPr id="6" name="Rounded Rectangle 5"/>
          <p:cNvSpPr/>
          <p:nvPr/>
        </p:nvSpPr>
        <p:spPr>
          <a:xfrm>
            <a:off x="889924" y="4451971"/>
            <a:ext cx="6549902" cy="89028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Viena atsevišķa cilvēka lēmuma sekas, patiešām, var būt salīdzinoši nelielas, taču daudziem cilvēkiem kopā ir iespēja ietekmes nozīmi ievērojami palielināt</a:t>
            </a:r>
            <a:endParaRPr lang="lv-LV" b="1" dirty="0" smtClean="0">
              <a:solidFill>
                <a:schemeClr val="tx1"/>
              </a:solidFill>
            </a:endParaRPr>
          </a:p>
        </p:txBody>
      </p:sp>
      <p:sp>
        <p:nvSpPr>
          <p:cNvPr id="7" name="Rounded Rectangle 6"/>
          <p:cNvSpPr/>
          <p:nvPr/>
        </p:nvSpPr>
        <p:spPr>
          <a:xfrm>
            <a:off x="531223" y="5601053"/>
            <a:ext cx="11155679" cy="91013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Piemēram, ja tikai daži cilvēki </a:t>
            </a:r>
            <a:r>
              <a:rPr lang="lv-LV" b="1" dirty="0" smtClean="0">
                <a:solidFill>
                  <a:schemeClr val="tx1"/>
                </a:solidFill>
              </a:rPr>
              <a:t>izmanto velosipēdu </a:t>
            </a:r>
            <a:r>
              <a:rPr lang="lv-LV" b="1" dirty="0">
                <a:solidFill>
                  <a:schemeClr val="tx1"/>
                </a:solidFill>
              </a:rPr>
              <a:t>automašīnas vietā, ielas </a:t>
            </a:r>
            <a:r>
              <a:rPr lang="lv-LV" b="1" dirty="0" smtClean="0">
                <a:solidFill>
                  <a:schemeClr val="tx1"/>
                </a:solidFill>
              </a:rPr>
              <a:t>nekļūst brīvākas no auto, </a:t>
            </a:r>
            <a:r>
              <a:rPr lang="lv-LV" b="1" dirty="0">
                <a:solidFill>
                  <a:schemeClr val="tx1"/>
                </a:solidFill>
              </a:rPr>
              <a:t>bet, ja pilsētu iedzīvotāji masveidā pārkāpj uz velosipēdiem, autosatiksme tiek būtiski atslogota, samazinās degvielas </a:t>
            </a:r>
            <a:endParaRPr lang="lv-LV" b="1" dirty="0" smtClean="0">
              <a:solidFill>
                <a:schemeClr val="tx1"/>
              </a:solidFill>
            </a:endParaRPr>
          </a:p>
          <a:p>
            <a:pPr algn="ctr"/>
            <a:r>
              <a:rPr lang="lv-LV" b="1" dirty="0" smtClean="0">
                <a:solidFill>
                  <a:schemeClr val="tx1"/>
                </a:solidFill>
              </a:rPr>
              <a:t>patēriņš </a:t>
            </a:r>
            <a:r>
              <a:rPr lang="lv-LV" b="1" dirty="0">
                <a:solidFill>
                  <a:schemeClr val="tx1"/>
                </a:solidFill>
              </a:rPr>
              <a:t>un </a:t>
            </a:r>
            <a:r>
              <a:rPr lang="lv-LV" b="1" dirty="0" smtClean="0">
                <a:solidFill>
                  <a:schemeClr val="tx1"/>
                </a:solidFill>
              </a:rPr>
              <a:t>sastrēgumi</a:t>
            </a:r>
            <a:r>
              <a:rPr lang="lv-LV" b="1" dirty="0">
                <a:solidFill>
                  <a:schemeClr val="tx1"/>
                </a:solidFill>
              </a:rPr>
              <a:t>, uzlabojas gaisa kvalitāte, un arī uzlabojas iedzīvotāju veselība</a:t>
            </a:r>
            <a:endParaRPr lang="lv-LV" b="1" dirty="0" smtClean="0">
              <a:solidFill>
                <a:schemeClr val="tx1"/>
              </a:solidFill>
            </a:endParaRPr>
          </a:p>
        </p:txBody>
      </p:sp>
    </p:spTree>
    <p:extLst>
      <p:ext uri="{BB962C8B-B14F-4D97-AF65-F5344CB8AC3E}">
        <p14:creationId xmlns:p14="http://schemas.microsoft.com/office/powerpoint/2010/main" xmlns="" val="14080405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C:\Users\user\Desktop\10_Atteli\2914152599_3deb726a11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62274" y="0"/>
            <a:ext cx="4906370" cy="686672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125584" y="462528"/>
            <a:ext cx="9300286" cy="12138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Lai </a:t>
            </a:r>
            <a:r>
              <a:rPr lang="lv-LV" sz="2400" dirty="0" smtClean="0"/>
              <a:t>mazinātu </a:t>
            </a:r>
            <a:r>
              <a:rPr lang="lv-LV" sz="2400" dirty="0"/>
              <a:t>klimata </a:t>
            </a:r>
            <a:r>
              <a:rPr lang="lv-LV" sz="2400" dirty="0" smtClean="0"/>
              <a:t>pārmaiņas, </a:t>
            </a:r>
            <a:r>
              <a:rPr lang="lv-LV" sz="2400" dirty="0"/>
              <a:t>ir </a:t>
            </a:r>
            <a:r>
              <a:rPr lang="lv-LV" sz="2400" b="1" dirty="0"/>
              <a:t>nepieciešama pāreja uz enerģijas resursiem</a:t>
            </a:r>
            <a:r>
              <a:rPr lang="lv-LV" sz="2400" dirty="0"/>
              <a:t>, kas ir ar ievērojami mazākām </a:t>
            </a:r>
            <a:r>
              <a:rPr lang="lv-LV" sz="2400" dirty="0" smtClean="0"/>
              <a:t>SEG emisijām, </a:t>
            </a:r>
            <a:r>
              <a:rPr lang="lv-LV" sz="2400" dirty="0"/>
              <a:t>t</a:t>
            </a:r>
            <a:r>
              <a:rPr lang="lv-LV" sz="2400" dirty="0" smtClean="0"/>
              <a:t>āpēc </a:t>
            </a:r>
            <a:r>
              <a:rPr lang="lv-LV" sz="2400" dirty="0"/>
              <a:t>būtiskas pārmaiņas ir sagaidāmas resursu, it īpaši energoresursu ieguvē</a:t>
            </a:r>
            <a:endParaRPr lang="lv-LV" sz="2400" dirty="0" smtClean="0"/>
          </a:p>
        </p:txBody>
      </p:sp>
      <p:sp>
        <p:nvSpPr>
          <p:cNvPr id="4" name="Rounded Rectangle 3"/>
          <p:cNvSpPr/>
          <p:nvPr/>
        </p:nvSpPr>
        <p:spPr>
          <a:xfrm>
            <a:off x="524306" y="2096106"/>
            <a:ext cx="5988198" cy="100833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Ir aprēķināts, ka lai paliktu salīdzinoši drošajās 2 grādu globālās sasilšanas robežās, pieļaujamās </a:t>
            </a:r>
            <a:r>
              <a:rPr lang="lv-LV" b="1" dirty="0" smtClean="0">
                <a:solidFill>
                  <a:schemeClr val="tx1"/>
                </a:solidFill>
              </a:rPr>
              <a:t>CO</a:t>
            </a:r>
            <a:r>
              <a:rPr lang="lv-LV" b="1" baseline="-25000" dirty="0" smtClean="0">
                <a:solidFill>
                  <a:schemeClr val="tx1"/>
                </a:solidFill>
              </a:rPr>
              <a:t>2</a:t>
            </a:r>
            <a:r>
              <a:rPr lang="lv-LV" b="1" dirty="0" smtClean="0">
                <a:solidFill>
                  <a:schemeClr val="tx1"/>
                </a:solidFill>
              </a:rPr>
              <a:t> </a:t>
            </a:r>
          </a:p>
          <a:p>
            <a:pPr algn="ctr"/>
            <a:r>
              <a:rPr lang="lv-LV" b="1" dirty="0" smtClean="0">
                <a:solidFill>
                  <a:schemeClr val="tx1"/>
                </a:solidFill>
              </a:rPr>
              <a:t>emisijas </a:t>
            </a:r>
            <a:r>
              <a:rPr lang="lv-LV" b="1" dirty="0">
                <a:solidFill>
                  <a:schemeClr val="tx1"/>
                </a:solidFill>
              </a:rPr>
              <a:t>ir 900 </a:t>
            </a:r>
            <a:r>
              <a:rPr lang="lv-LV" b="1" dirty="0" err="1" smtClean="0">
                <a:solidFill>
                  <a:schemeClr val="tx1"/>
                </a:solidFill>
              </a:rPr>
              <a:t>Gt</a:t>
            </a:r>
            <a:endParaRPr lang="lv-LV" b="1" dirty="0">
              <a:solidFill>
                <a:schemeClr val="tx1"/>
              </a:solidFill>
            </a:endParaRPr>
          </a:p>
        </p:txBody>
      </p:sp>
      <p:sp>
        <p:nvSpPr>
          <p:cNvPr id="5" name="Rounded Rectangle 4"/>
          <p:cNvSpPr/>
          <p:nvPr/>
        </p:nvSpPr>
        <p:spPr>
          <a:xfrm>
            <a:off x="524306" y="3265051"/>
            <a:ext cx="5988198" cy="89748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Ņemot vērā iespējamo oglekļa savākšanas un noglabāšanas tehnoloģiju attīstību, pieļaujamais oglekļa emisiju budžetu līdz </a:t>
            </a:r>
            <a:r>
              <a:rPr lang="lv-LV" b="1" dirty="0" smtClean="0">
                <a:solidFill>
                  <a:schemeClr val="tx1"/>
                </a:solidFill>
              </a:rPr>
              <a:t>2050.g. </a:t>
            </a:r>
            <a:r>
              <a:rPr lang="lv-LV" b="1" dirty="0">
                <a:solidFill>
                  <a:schemeClr val="tx1"/>
                </a:solidFill>
              </a:rPr>
              <a:t>var </a:t>
            </a:r>
            <a:r>
              <a:rPr lang="lv-LV" b="1" dirty="0" smtClean="0">
                <a:solidFill>
                  <a:schemeClr val="tx1"/>
                </a:solidFill>
              </a:rPr>
              <a:t>palielināties </a:t>
            </a:r>
            <a:r>
              <a:rPr lang="lv-LV" b="1" dirty="0">
                <a:solidFill>
                  <a:schemeClr val="tx1"/>
                </a:solidFill>
              </a:rPr>
              <a:t>par 125 </a:t>
            </a:r>
            <a:r>
              <a:rPr lang="lv-LV" b="1" dirty="0" err="1">
                <a:solidFill>
                  <a:schemeClr val="tx1"/>
                </a:solidFill>
              </a:rPr>
              <a:t>Gt</a:t>
            </a:r>
            <a:r>
              <a:rPr lang="lv-LV" b="1" dirty="0">
                <a:solidFill>
                  <a:schemeClr val="tx1"/>
                </a:solidFill>
              </a:rPr>
              <a:t> </a:t>
            </a:r>
            <a:r>
              <a:rPr lang="lv-LV" b="1" dirty="0" smtClean="0">
                <a:solidFill>
                  <a:schemeClr val="tx1"/>
                </a:solidFill>
              </a:rPr>
              <a:t>CO</a:t>
            </a:r>
            <a:r>
              <a:rPr lang="lv-LV" b="1" baseline="-25000" dirty="0" smtClean="0">
                <a:solidFill>
                  <a:schemeClr val="tx1"/>
                </a:solidFill>
              </a:rPr>
              <a:t>2</a:t>
            </a:r>
            <a:endParaRPr lang="lv-LV" b="1" baseline="-25000" dirty="0">
              <a:solidFill>
                <a:schemeClr val="tx1"/>
              </a:solidFill>
            </a:endParaRPr>
          </a:p>
        </p:txBody>
      </p:sp>
      <p:sp>
        <p:nvSpPr>
          <p:cNvPr id="6" name="Rounded Rectangle 5"/>
          <p:cNvSpPr/>
          <p:nvPr/>
        </p:nvSpPr>
        <p:spPr>
          <a:xfrm>
            <a:off x="524306" y="4323143"/>
            <a:ext cx="5988198" cy="73798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Tas tiktu emitēts, ja tikai aptuveni 20-40% no pašreiz jau zināmajām fosilā kurināmā rezervēm tiktu </a:t>
            </a:r>
            <a:r>
              <a:rPr lang="lv-LV" b="1" dirty="0" smtClean="0">
                <a:solidFill>
                  <a:schemeClr val="tx1"/>
                </a:solidFill>
              </a:rPr>
              <a:t>sadedzinātas</a:t>
            </a:r>
            <a:endParaRPr lang="lv-LV" b="1" dirty="0">
              <a:solidFill>
                <a:schemeClr val="tx1"/>
              </a:solidFill>
            </a:endParaRPr>
          </a:p>
        </p:txBody>
      </p:sp>
      <p:sp>
        <p:nvSpPr>
          <p:cNvPr id="7" name="Rounded Rectangle 6"/>
          <p:cNvSpPr/>
          <p:nvPr/>
        </p:nvSpPr>
        <p:spPr>
          <a:xfrm>
            <a:off x="524306" y="5221735"/>
            <a:ext cx="5988198" cy="123986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Tas </a:t>
            </a:r>
            <a:r>
              <a:rPr lang="lv-LV" b="1" dirty="0">
                <a:solidFill>
                  <a:schemeClr val="tx1"/>
                </a:solidFill>
              </a:rPr>
              <a:t>rada milzīgu risku investoriem, kam jāapzinās, ka 60-80% no jau atklātajām fosilā kurināmā rezervēm nemaz nevar tikt sadedzinātas, lai nepārsniegtu globālās temperatūras paaugstināšanos </a:t>
            </a:r>
          </a:p>
        </p:txBody>
      </p:sp>
    </p:spTree>
    <p:extLst>
      <p:ext uri="{BB962C8B-B14F-4D97-AF65-F5344CB8AC3E}">
        <p14:creationId xmlns:p14="http://schemas.microsoft.com/office/powerpoint/2010/main" xmlns="" val="35022387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flipH="1">
            <a:off x="0" y="1515876"/>
            <a:ext cx="6688183" cy="444429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2242688" y="381876"/>
            <a:ext cx="7706624" cy="12138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Investīciju pārtraukšana fosilo kurināmo ieguves kompānijās radīs lielākas iespējas investīcijām alternatīvo </a:t>
            </a:r>
            <a:endParaRPr lang="lv-LV" sz="2400" dirty="0" smtClean="0"/>
          </a:p>
          <a:p>
            <a:pPr algn="ctr"/>
            <a:r>
              <a:rPr lang="lv-LV" sz="2400" dirty="0" smtClean="0"/>
              <a:t>energoresursu </a:t>
            </a:r>
            <a:r>
              <a:rPr lang="lv-LV" sz="2400" dirty="0"/>
              <a:t>ražotājiem</a:t>
            </a:r>
            <a:endParaRPr lang="lv-LV" sz="2400" dirty="0" smtClean="0"/>
          </a:p>
        </p:txBody>
      </p:sp>
      <p:sp>
        <p:nvSpPr>
          <p:cNvPr id="4" name="Rounded Rectangle 3"/>
          <p:cNvSpPr/>
          <p:nvPr/>
        </p:nvSpPr>
        <p:spPr>
          <a:xfrm>
            <a:off x="6096001" y="1844604"/>
            <a:ext cx="5922884" cy="99349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Enerģijas ieguves uzņēmumiem jāņem vērā, ka aizvien vairāk tiks izmantoti ekonomiskie instrumenti, kas sadārdzinās SEG emisijas radošus energoresursus</a:t>
            </a:r>
          </a:p>
        </p:txBody>
      </p:sp>
      <p:sp>
        <p:nvSpPr>
          <p:cNvPr id="5" name="Rounded Rectangle 4"/>
          <p:cNvSpPr/>
          <p:nvPr/>
        </p:nvSpPr>
        <p:spPr>
          <a:xfrm>
            <a:off x="6096002" y="3086953"/>
            <a:ext cx="5922884" cy="68821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Latvijā kā viena no būtiskām fosilās enerģijas alternatīvām tiek izmantota hidroenerģija elektrības ražošanā</a:t>
            </a:r>
          </a:p>
        </p:txBody>
      </p:sp>
      <p:sp>
        <p:nvSpPr>
          <p:cNvPr id="6" name="Rounded Rectangle 5"/>
          <p:cNvSpPr/>
          <p:nvPr/>
        </p:nvSpPr>
        <p:spPr>
          <a:xfrm>
            <a:off x="6096002" y="4031618"/>
            <a:ext cx="5922884" cy="114060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pārmaiņas būtiski ietekmēs arī </a:t>
            </a:r>
            <a:r>
              <a:rPr lang="lv-LV" b="1" dirty="0" smtClean="0">
                <a:solidFill>
                  <a:schemeClr val="tx1"/>
                </a:solidFill>
              </a:rPr>
              <a:t>hidroenerģijas </a:t>
            </a:r>
            <a:r>
              <a:rPr lang="lv-LV" b="1" dirty="0">
                <a:solidFill>
                  <a:schemeClr val="tx1"/>
                </a:solidFill>
              </a:rPr>
              <a:t>ieguves </a:t>
            </a:r>
            <a:r>
              <a:rPr lang="lv-LV" b="1" dirty="0" smtClean="0">
                <a:solidFill>
                  <a:schemeClr val="tx1"/>
                </a:solidFill>
              </a:rPr>
              <a:t>veidu – tā </a:t>
            </a:r>
            <a:r>
              <a:rPr lang="lv-LV" b="1" dirty="0">
                <a:solidFill>
                  <a:schemeClr val="tx1"/>
                </a:solidFill>
              </a:rPr>
              <a:t>kā augstākas gaisa temperatūras paātrina ūdens iztvaikošanu un </a:t>
            </a:r>
            <a:r>
              <a:rPr lang="lv-LV" b="1" dirty="0" smtClean="0">
                <a:solidFill>
                  <a:schemeClr val="tx1"/>
                </a:solidFill>
              </a:rPr>
              <a:t>hidroloģisko </a:t>
            </a:r>
            <a:r>
              <a:rPr lang="lv-LV" b="1" dirty="0">
                <a:solidFill>
                  <a:schemeClr val="tx1"/>
                </a:solidFill>
              </a:rPr>
              <a:t>apriti, tas būtiski ietekmē upju noteces sezonalitāti un apjomu</a:t>
            </a:r>
          </a:p>
        </p:txBody>
      </p:sp>
      <p:sp>
        <p:nvSpPr>
          <p:cNvPr id="7" name="Rounded Rectangle 6"/>
          <p:cNvSpPr/>
          <p:nvPr/>
        </p:nvSpPr>
        <p:spPr>
          <a:xfrm>
            <a:off x="6096000" y="5428676"/>
            <a:ext cx="5922885" cy="119419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Līdz ar to </a:t>
            </a:r>
            <a:r>
              <a:rPr lang="lv-LV" b="1" dirty="0" smtClean="0">
                <a:solidFill>
                  <a:schemeClr val="tx1"/>
                </a:solidFill>
              </a:rPr>
              <a:t>HES </a:t>
            </a:r>
            <a:r>
              <a:rPr lang="lv-LV" b="1" dirty="0">
                <a:solidFill>
                  <a:schemeClr val="tx1"/>
                </a:solidFill>
              </a:rPr>
              <a:t>enerģijas ražošanas jaudas var tikt apdraudētas un kļūt ekonomiski </a:t>
            </a:r>
            <a:r>
              <a:rPr lang="lv-LV" b="1" dirty="0" smtClean="0">
                <a:solidFill>
                  <a:schemeClr val="tx1"/>
                </a:solidFill>
              </a:rPr>
              <a:t>neizdevīgas, tāpēc </a:t>
            </a:r>
            <a:r>
              <a:rPr lang="lv-LV" b="1" dirty="0">
                <a:solidFill>
                  <a:schemeClr val="tx1"/>
                </a:solidFill>
              </a:rPr>
              <a:t>būtiska vērība jāvelta tehnoloģiju attīstībai, kas ļauj maksimāli efektīvi izmantot pat nelielas ūdens plūsmas enerģiju</a:t>
            </a:r>
          </a:p>
        </p:txBody>
      </p:sp>
    </p:spTree>
    <p:extLst>
      <p:ext uri="{BB962C8B-B14F-4D97-AF65-F5344CB8AC3E}">
        <p14:creationId xmlns:p14="http://schemas.microsoft.com/office/powerpoint/2010/main" xmlns="" val="40505468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6855" y="630364"/>
            <a:ext cx="11618290" cy="12138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Būtiskas izmaiņas tiek prognozētas tūrisma </a:t>
            </a:r>
            <a:r>
              <a:rPr lang="lv-LV" sz="2400" dirty="0" smtClean="0"/>
              <a:t>nozarē, piemēram, </a:t>
            </a:r>
            <a:r>
              <a:rPr lang="lv-LV" sz="2400" dirty="0"/>
              <a:t>pašlaik populārajiem Vidusjūras reģiona kūrortiem gaidāms atpūtnieku pieplūdums pavasarī un rudenī, bet vasarā lielā karstuma un sausuma dēļ </a:t>
            </a:r>
            <a:r>
              <a:rPr lang="lv-LV" sz="2400" dirty="0" smtClean="0"/>
              <a:t>tūrisms samazināsies</a:t>
            </a:r>
          </a:p>
        </p:txBody>
      </p:sp>
      <p:sp>
        <p:nvSpPr>
          <p:cNvPr id="4" name="Rounded Rectangle 3"/>
          <p:cNvSpPr/>
          <p:nvPr/>
        </p:nvSpPr>
        <p:spPr>
          <a:xfrm>
            <a:off x="438727" y="2241534"/>
            <a:ext cx="5657273" cy="94689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Iespējams, </a:t>
            </a:r>
            <a:r>
              <a:rPr lang="lv-LV" b="1" dirty="0">
                <a:solidFill>
                  <a:schemeClr val="tx1"/>
                </a:solidFill>
              </a:rPr>
              <a:t>lielāku tūristu plūsmu var sagaidīt Baltijas jūras reģiona kūrorti, kam savlaicīgi ir jāsagatavojas, lai samazinātu tūrisma nozares ietekmi uz vidi</a:t>
            </a:r>
          </a:p>
        </p:txBody>
      </p:sp>
      <p:sp>
        <p:nvSpPr>
          <p:cNvPr id="5" name="Rounded Rectangle 4"/>
          <p:cNvSpPr/>
          <p:nvPr/>
        </p:nvSpPr>
        <p:spPr>
          <a:xfrm>
            <a:off x="438727" y="3374712"/>
            <a:ext cx="5657273" cy="92360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Jāsagatavojas lielākam zilaļģu savairošanās un ilgākas ziedēšanas </a:t>
            </a:r>
            <a:r>
              <a:rPr lang="lv-LV" b="1" dirty="0" smtClean="0">
                <a:solidFill>
                  <a:schemeClr val="tx1"/>
                </a:solidFill>
              </a:rPr>
              <a:t>riskam, tādējādi dabīgās </a:t>
            </a:r>
            <a:r>
              <a:rPr lang="lv-LV" b="1" dirty="0">
                <a:solidFill>
                  <a:schemeClr val="tx1"/>
                </a:solidFill>
              </a:rPr>
              <a:t>ūdenskrātuves var kļūt nepiemērotas drošai peldēšanai tajās</a:t>
            </a:r>
          </a:p>
        </p:txBody>
      </p:sp>
      <p:sp>
        <p:nvSpPr>
          <p:cNvPr id="7" name="Rounded Rectangle 6"/>
          <p:cNvSpPr/>
          <p:nvPr/>
        </p:nvSpPr>
        <p:spPr>
          <a:xfrm>
            <a:off x="438725" y="4484602"/>
            <a:ext cx="5657273" cy="88551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Jārēķinās ar lielāku pieprasījumu pēc elektroenerģijas karstajos vasaras periodos, lai nodrošinātu </a:t>
            </a:r>
            <a:endParaRPr lang="lv-LV" b="1" dirty="0" smtClean="0">
              <a:solidFill>
                <a:schemeClr val="tx1"/>
              </a:solidFill>
            </a:endParaRPr>
          </a:p>
          <a:p>
            <a:pPr algn="ctr"/>
            <a:r>
              <a:rPr lang="lv-LV" b="1" dirty="0" smtClean="0">
                <a:solidFill>
                  <a:schemeClr val="tx1"/>
                </a:solidFill>
              </a:rPr>
              <a:t>telpu dzesēšanu</a:t>
            </a:r>
            <a:endParaRPr lang="lv-LV" b="1" dirty="0">
              <a:solidFill>
                <a:schemeClr val="tx1"/>
              </a:solidFill>
            </a:endParaRPr>
          </a:p>
        </p:txBody>
      </p:sp>
      <p:sp>
        <p:nvSpPr>
          <p:cNvPr id="8" name="Rounded Rectangle 7"/>
          <p:cNvSpPr/>
          <p:nvPr/>
        </p:nvSpPr>
        <p:spPr>
          <a:xfrm>
            <a:off x="438727" y="5556395"/>
            <a:ext cx="5657273" cy="73798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Savukārt </a:t>
            </a:r>
            <a:r>
              <a:rPr lang="lv-LV" b="1" dirty="0">
                <a:solidFill>
                  <a:schemeClr val="tx1"/>
                </a:solidFill>
              </a:rPr>
              <a:t>ziemā varētu samazināties pieprasījums pēc siltuma enerģijas telpu apsildīšanai</a:t>
            </a:r>
          </a:p>
        </p:txBody>
      </p:sp>
      <p:pic>
        <p:nvPicPr>
          <p:cNvPr id="9" name="Picture 8" descr="http://peseta.jrc.ec.europa.eu/peseta1_images/cPESETA_TourismClimateIndex_baseline-1961-1990.jpg"/>
          <p:cNvPicPr>
            <a:picLocks noChangeAspect="1"/>
          </p:cNvPicPr>
          <p:nvPr/>
        </p:nvPicPr>
        <p:blipFill>
          <a:blip r:embed="rId2" cstate="print"/>
          <a:srcRect/>
          <a:stretch>
            <a:fillRect/>
          </a:stretch>
        </p:blipFill>
        <p:spPr bwMode="auto">
          <a:xfrm>
            <a:off x="6387737" y="2751959"/>
            <a:ext cx="2717558" cy="3256051"/>
          </a:xfrm>
          <a:prstGeom prst="rect">
            <a:avLst/>
          </a:prstGeom>
          <a:noFill/>
          <a:ln w="9525">
            <a:noFill/>
            <a:miter lim="800000"/>
            <a:headEnd/>
            <a:tailEnd/>
          </a:ln>
        </p:spPr>
      </p:pic>
      <p:pic>
        <p:nvPicPr>
          <p:cNvPr id="10" name="Picture 9" descr="http://peseta.jrc.ec.europa.eu/peseta1_images/cPESETA_TourismClimateIndex_simulated-2071-2100.jpg"/>
          <p:cNvPicPr>
            <a:picLocks noChangeAspect="1"/>
          </p:cNvPicPr>
          <p:nvPr/>
        </p:nvPicPr>
        <p:blipFill>
          <a:blip r:embed="rId3" cstate="print"/>
          <a:srcRect/>
          <a:stretch>
            <a:fillRect/>
          </a:stretch>
        </p:blipFill>
        <p:spPr bwMode="auto">
          <a:xfrm>
            <a:off x="9214106" y="2753000"/>
            <a:ext cx="2717165" cy="3255010"/>
          </a:xfrm>
          <a:prstGeom prst="rect">
            <a:avLst/>
          </a:prstGeom>
          <a:noFill/>
          <a:ln w="9525">
            <a:noFill/>
            <a:miter lim="800000"/>
            <a:headEnd/>
            <a:tailEnd/>
          </a:ln>
        </p:spPr>
      </p:pic>
      <p:sp>
        <p:nvSpPr>
          <p:cNvPr id="11" name="Rectangle 10"/>
          <p:cNvSpPr/>
          <p:nvPr/>
        </p:nvSpPr>
        <p:spPr>
          <a:xfrm>
            <a:off x="6453052" y="2432201"/>
            <a:ext cx="5386779" cy="338554"/>
          </a:xfrm>
          <a:prstGeom prst="rect">
            <a:avLst/>
          </a:prstGeom>
        </p:spPr>
        <p:txBody>
          <a:bodyPr wrap="square">
            <a:spAutoFit/>
          </a:bodyPr>
          <a:lstStyle/>
          <a:p>
            <a:pPr algn="ctr"/>
            <a:r>
              <a:rPr lang="lv-LV" sz="1600" b="1" dirty="0"/>
              <a:t>Tūrisma klimata indeksa salīdzinājums </a:t>
            </a:r>
            <a:r>
              <a:rPr lang="lv-LV" sz="1600" b="1" dirty="0" smtClean="0"/>
              <a:t>20.gs. </a:t>
            </a:r>
            <a:r>
              <a:rPr lang="lv-LV" sz="1600" b="1" dirty="0"/>
              <a:t>un </a:t>
            </a:r>
            <a:r>
              <a:rPr lang="lv-LV" sz="1600" b="1" dirty="0" smtClean="0"/>
              <a:t>21.gs. </a:t>
            </a:r>
            <a:r>
              <a:rPr lang="lv-LV" sz="1600" b="1" dirty="0"/>
              <a:t>beigās</a:t>
            </a:r>
          </a:p>
        </p:txBody>
      </p:sp>
    </p:spTree>
    <p:extLst>
      <p:ext uri="{BB962C8B-B14F-4D97-AF65-F5344CB8AC3E}">
        <p14:creationId xmlns:p14="http://schemas.microsoft.com/office/powerpoint/2010/main" xmlns="" val="23170948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user\Desktop\10_Atteli\5180261530_ae92ab9163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345695"/>
            <a:ext cx="7977006" cy="435434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2499822" y="390402"/>
            <a:ext cx="7192356" cy="12138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Lielus zaudējumus tautsaimniecībā var radīt klimata pārmaiņu radīto seku </a:t>
            </a:r>
            <a:r>
              <a:rPr lang="lv-LV" sz="2400" b="1" dirty="0"/>
              <a:t>ietekme uz infrastruktūru </a:t>
            </a:r>
            <a:r>
              <a:rPr lang="lv-LV" sz="2400" dirty="0"/>
              <a:t>– enerģijas un ūdens apgādi, transporta sistēmu</a:t>
            </a:r>
            <a:endParaRPr lang="lv-LV" sz="2400" dirty="0" smtClean="0"/>
          </a:p>
        </p:txBody>
      </p:sp>
      <p:sp>
        <p:nvSpPr>
          <p:cNvPr id="4" name="Rounded Rectangle 3"/>
          <p:cNvSpPr/>
          <p:nvPr/>
        </p:nvSpPr>
        <p:spPr>
          <a:xfrm>
            <a:off x="6264760" y="2038785"/>
            <a:ext cx="5657273" cy="73798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Savukārt infrastruktūras bojājumi ietekmē visas nozares, kas izmanto šos pakalpojumus</a:t>
            </a:r>
          </a:p>
        </p:txBody>
      </p:sp>
      <p:sp>
        <p:nvSpPr>
          <p:cNvPr id="5" name="Rounded Rectangle 4"/>
          <p:cNvSpPr/>
          <p:nvPr/>
        </p:nvSpPr>
        <p:spPr>
          <a:xfrm>
            <a:off x="6264760" y="2989210"/>
            <a:ext cx="5657273" cy="66185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Īpaši bīstama ir dzeramā ūdens kvalitātes zaudēšana plūdu un infrastruktūras bojājumu gadījumā</a:t>
            </a:r>
          </a:p>
        </p:txBody>
      </p:sp>
      <p:sp>
        <p:nvSpPr>
          <p:cNvPr id="6" name="Rounded Rectangle 5"/>
          <p:cNvSpPr/>
          <p:nvPr/>
        </p:nvSpPr>
        <p:spPr>
          <a:xfrm>
            <a:off x="6264760" y="3939635"/>
            <a:ext cx="5657273" cy="73798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Zaudējumi radīsies arī jūras piekrastes teritorijās, jūras līmeņa celšanās dēļ</a:t>
            </a:r>
          </a:p>
        </p:txBody>
      </p:sp>
      <p:sp>
        <p:nvSpPr>
          <p:cNvPr id="7" name="Rounded Rectangle 6"/>
          <p:cNvSpPr/>
          <p:nvPr/>
        </p:nvSpPr>
        <p:spPr>
          <a:xfrm>
            <a:off x="6264760" y="4862743"/>
            <a:ext cx="5657273" cy="126373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a:t>
            </a:r>
            <a:r>
              <a:rPr lang="lv-LV" b="1" dirty="0" smtClean="0">
                <a:solidFill>
                  <a:schemeClr val="tx1"/>
                </a:solidFill>
              </a:rPr>
              <a:t>ārēķinās </a:t>
            </a:r>
            <a:r>
              <a:rPr lang="lv-LV" b="1" dirty="0">
                <a:solidFill>
                  <a:schemeClr val="tx1"/>
                </a:solidFill>
              </a:rPr>
              <a:t>ar milzīgām klimata bēgļu plūsmām no </a:t>
            </a:r>
            <a:r>
              <a:rPr lang="lv-LV" b="1" dirty="0" smtClean="0">
                <a:solidFill>
                  <a:schemeClr val="tx1"/>
                </a:solidFill>
              </a:rPr>
              <a:t>reģioniem, </a:t>
            </a:r>
            <a:r>
              <a:rPr lang="lv-LV" b="1" dirty="0">
                <a:solidFill>
                  <a:schemeClr val="tx1"/>
                </a:solidFill>
              </a:rPr>
              <a:t>kas </a:t>
            </a:r>
            <a:r>
              <a:rPr lang="lv-LV" b="1" dirty="0" smtClean="0">
                <a:solidFill>
                  <a:schemeClr val="tx1"/>
                </a:solidFill>
              </a:rPr>
              <a:t>applūšanas </a:t>
            </a:r>
            <a:r>
              <a:rPr lang="lv-LV" b="1" dirty="0">
                <a:solidFill>
                  <a:schemeClr val="tx1"/>
                </a:solidFill>
              </a:rPr>
              <a:t>vai pārtuksnešošanās dēļ vairs </a:t>
            </a:r>
            <a:r>
              <a:rPr lang="lv-LV" b="1" dirty="0" smtClean="0">
                <a:solidFill>
                  <a:schemeClr val="tx1"/>
                </a:solidFill>
              </a:rPr>
              <a:t>nebūs dzīvošanai piemēroti – klimata </a:t>
            </a:r>
            <a:r>
              <a:rPr lang="lv-LV" b="1" dirty="0">
                <a:solidFill>
                  <a:schemeClr val="tx1"/>
                </a:solidFill>
              </a:rPr>
              <a:t>bēgļu skaits tiek prognozēti apmēram 50 miljoni cilvēku līdz </a:t>
            </a:r>
            <a:r>
              <a:rPr lang="lv-LV" b="1" dirty="0" smtClean="0">
                <a:solidFill>
                  <a:schemeClr val="tx1"/>
                </a:solidFill>
              </a:rPr>
              <a:t>2050.g.</a:t>
            </a:r>
            <a:endParaRPr lang="lv-LV" b="1" dirty="0">
              <a:solidFill>
                <a:schemeClr val="tx1"/>
              </a:solidFill>
            </a:endParaRPr>
          </a:p>
        </p:txBody>
      </p:sp>
    </p:spTree>
    <p:extLst>
      <p:ext uri="{BB962C8B-B14F-4D97-AF65-F5344CB8AC3E}">
        <p14:creationId xmlns:p14="http://schemas.microsoft.com/office/powerpoint/2010/main" xmlns="" val="41034153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90373" y="194460"/>
            <a:ext cx="6173915" cy="80378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pārmaiņu potenciālās ietekmes uz Latvijas tautsaimniecību</a:t>
            </a:r>
          </a:p>
        </p:txBody>
      </p:sp>
      <p:sp>
        <p:nvSpPr>
          <p:cNvPr id="6" name="Rounded Rectangle 5"/>
          <p:cNvSpPr/>
          <p:nvPr/>
        </p:nvSpPr>
        <p:spPr>
          <a:xfrm>
            <a:off x="6681651" y="635540"/>
            <a:ext cx="3584635" cy="91995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Temperatūras paaugstināšanās</a:t>
            </a:r>
          </a:p>
          <a:p>
            <a:pPr marL="285750" indent="-285750">
              <a:buFont typeface="Arial" panose="020B0604020202020204" pitchFamily="34" charset="0"/>
              <a:buChar char="•"/>
            </a:pPr>
            <a:r>
              <a:rPr lang="lv-LV" b="1" dirty="0">
                <a:solidFill>
                  <a:schemeClr val="tx1"/>
                </a:solidFill>
              </a:rPr>
              <a:t>Izmaiņas nokrišņu intensitātē</a:t>
            </a:r>
          </a:p>
          <a:p>
            <a:pPr marL="285750" indent="-285750">
              <a:buFont typeface="Arial" panose="020B0604020202020204" pitchFamily="34" charset="0"/>
              <a:buChar char="•"/>
            </a:pPr>
            <a:r>
              <a:rPr lang="lv-LV" b="1" dirty="0">
                <a:solidFill>
                  <a:schemeClr val="tx1"/>
                </a:solidFill>
              </a:rPr>
              <a:t>Jūras līmeņa pieaugums</a:t>
            </a:r>
          </a:p>
        </p:txBody>
      </p:sp>
      <p:grpSp>
        <p:nvGrpSpPr>
          <p:cNvPr id="16" name="Group 15"/>
          <p:cNvGrpSpPr/>
          <p:nvPr/>
        </p:nvGrpSpPr>
        <p:grpSpPr>
          <a:xfrm>
            <a:off x="302184" y="1763487"/>
            <a:ext cx="11567597" cy="4781153"/>
            <a:chOff x="302184" y="1763487"/>
            <a:chExt cx="11567597" cy="4781153"/>
          </a:xfrm>
        </p:grpSpPr>
        <p:sp>
          <p:nvSpPr>
            <p:cNvPr id="7" name="Rounded Rectangle 6"/>
            <p:cNvSpPr/>
            <p:nvPr/>
          </p:nvSpPr>
          <p:spPr>
            <a:xfrm>
              <a:off x="302184" y="1763487"/>
              <a:ext cx="3360359" cy="2188345"/>
            </a:xfrm>
            <a:prstGeom prst="roundRect">
              <a:avLst/>
            </a:prstGeom>
            <a:solidFill>
              <a:srgbClr val="92D05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lv-LV" b="1" u="sng" dirty="0">
                  <a:solidFill>
                    <a:schemeClr val="tx1"/>
                  </a:solidFill>
                </a:rPr>
                <a:t>Mežsaimniecība</a:t>
              </a:r>
            </a:p>
            <a:p>
              <a:pPr marL="285750" indent="-285750">
                <a:spcAft>
                  <a:spcPts val="600"/>
                </a:spcAft>
                <a:buFont typeface="Arial" panose="020B0604020202020204" pitchFamily="34" charset="0"/>
                <a:buChar char="•"/>
              </a:pPr>
              <a:r>
                <a:rPr lang="lv-LV" sz="1600" dirty="0">
                  <a:solidFill>
                    <a:schemeClr val="tx1"/>
                  </a:solidFill>
                </a:rPr>
                <a:t>Lielāks lapu koku īpatsvars</a:t>
              </a:r>
            </a:p>
            <a:p>
              <a:pPr marL="285750" indent="-285750">
                <a:spcAft>
                  <a:spcPts val="600"/>
                </a:spcAft>
                <a:buFont typeface="Arial" panose="020B0604020202020204" pitchFamily="34" charset="0"/>
                <a:buChar char="•"/>
              </a:pPr>
              <a:r>
                <a:rPr lang="lv-LV" sz="1600" dirty="0">
                  <a:solidFill>
                    <a:schemeClr val="tx1"/>
                  </a:solidFill>
                </a:rPr>
                <a:t>Lielāka kaitēkļu savairošanās iespējamība</a:t>
              </a:r>
            </a:p>
            <a:p>
              <a:pPr marL="285750" indent="-285750">
                <a:spcAft>
                  <a:spcPts val="600"/>
                </a:spcAft>
                <a:buFont typeface="Arial" panose="020B0604020202020204" pitchFamily="34" charset="0"/>
                <a:buChar char="•"/>
              </a:pPr>
              <a:r>
                <a:rPr lang="lv-LV" sz="1600" dirty="0">
                  <a:solidFill>
                    <a:schemeClr val="tx1"/>
                  </a:solidFill>
                </a:rPr>
                <a:t>Jaunu kaitēkļu parādīšanās</a:t>
              </a:r>
            </a:p>
            <a:p>
              <a:pPr marL="285750" indent="-285750">
                <a:spcAft>
                  <a:spcPts val="600"/>
                </a:spcAft>
                <a:buFont typeface="Arial" panose="020B0604020202020204" pitchFamily="34" charset="0"/>
                <a:buChar char="•"/>
              </a:pPr>
              <a:r>
                <a:rPr lang="lv-LV" sz="1600" dirty="0">
                  <a:solidFill>
                    <a:schemeClr val="tx1"/>
                  </a:solidFill>
                </a:rPr>
                <a:t>Augstāka </a:t>
              </a:r>
              <a:r>
                <a:rPr lang="lv-LV" sz="1600" dirty="0" smtClean="0">
                  <a:solidFill>
                    <a:schemeClr val="tx1"/>
                  </a:solidFill>
                </a:rPr>
                <a:t>ugunsbīstamība </a:t>
              </a:r>
              <a:r>
                <a:rPr lang="lv-LV" sz="1600" dirty="0">
                  <a:solidFill>
                    <a:schemeClr val="tx1"/>
                  </a:solidFill>
                </a:rPr>
                <a:t>sausajos periodos</a:t>
              </a:r>
            </a:p>
          </p:txBody>
        </p:sp>
        <p:sp>
          <p:nvSpPr>
            <p:cNvPr id="8" name="Rounded Rectangle 7"/>
            <p:cNvSpPr/>
            <p:nvPr/>
          </p:nvSpPr>
          <p:spPr>
            <a:xfrm>
              <a:off x="302185" y="4219393"/>
              <a:ext cx="3360359" cy="2305376"/>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lv-LV" b="1" u="sng" dirty="0">
                  <a:solidFill>
                    <a:schemeClr val="tx1"/>
                  </a:solidFill>
                </a:rPr>
                <a:t>Enerģētika</a:t>
              </a:r>
            </a:p>
            <a:p>
              <a:pPr marL="285750" indent="-285750">
                <a:spcAft>
                  <a:spcPts val="600"/>
                </a:spcAft>
                <a:buFont typeface="Arial" panose="020B0604020202020204" pitchFamily="34" charset="0"/>
                <a:buChar char="•"/>
              </a:pPr>
              <a:r>
                <a:rPr lang="lv-LV" sz="1600" dirty="0">
                  <a:solidFill>
                    <a:schemeClr val="tx1"/>
                  </a:solidFill>
                </a:rPr>
                <a:t>Dārgāki </a:t>
              </a:r>
              <a:r>
                <a:rPr lang="lv-LV" sz="1600" dirty="0" smtClean="0">
                  <a:solidFill>
                    <a:schemeClr val="tx1"/>
                  </a:solidFill>
                </a:rPr>
                <a:t>energoresursi       oglekļa </a:t>
              </a:r>
              <a:r>
                <a:rPr lang="lv-LV" sz="1600" dirty="0">
                  <a:solidFill>
                    <a:schemeClr val="tx1"/>
                  </a:solidFill>
                </a:rPr>
                <a:t>cenas dēļ</a:t>
              </a:r>
            </a:p>
            <a:p>
              <a:pPr marL="285750" indent="-285750">
                <a:spcAft>
                  <a:spcPts val="600"/>
                </a:spcAft>
                <a:buFont typeface="Arial" panose="020B0604020202020204" pitchFamily="34" charset="0"/>
                <a:buChar char="•"/>
              </a:pPr>
              <a:r>
                <a:rPr lang="lv-LV" sz="1600" dirty="0">
                  <a:solidFill>
                    <a:schemeClr val="tx1"/>
                  </a:solidFill>
                </a:rPr>
                <a:t>Upju noteces izmaiņas elektrības ražošanai HES</a:t>
              </a:r>
            </a:p>
            <a:p>
              <a:pPr marL="285750" indent="-285750">
                <a:spcAft>
                  <a:spcPts val="600"/>
                </a:spcAft>
                <a:buFont typeface="Arial" panose="020B0604020202020204" pitchFamily="34" charset="0"/>
                <a:buChar char="•"/>
              </a:pPr>
              <a:r>
                <a:rPr lang="lv-LV" sz="1600" dirty="0">
                  <a:solidFill>
                    <a:schemeClr val="tx1"/>
                  </a:solidFill>
                </a:rPr>
                <a:t>Lielāks enerģijas pieprasījums vasarās – dzesēšanai un mazāks ziemā - apkurei</a:t>
              </a:r>
            </a:p>
          </p:txBody>
        </p:sp>
        <p:sp>
          <p:nvSpPr>
            <p:cNvPr id="10" name="Rounded Rectangle 9"/>
            <p:cNvSpPr/>
            <p:nvPr/>
          </p:nvSpPr>
          <p:spPr>
            <a:xfrm>
              <a:off x="3893880" y="1763488"/>
              <a:ext cx="4367348" cy="2188344"/>
            </a:xfrm>
            <a:prstGeom prst="roundRect">
              <a:avLst/>
            </a:prstGeom>
            <a:solidFill>
              <a:schemeClr val="accent4">
                <a:lumMod val="60000"/>
                <a:lumOff val="4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lv-LV" b="1" u="sng" dirty="0">
                  <a:solidFill>
                    <a:schemeClr val="tx1"/>
                  </a:solidFill>
                </a:rPr>
                <a:t>Lauksaimniecība</a:t>
              </a:r>
            </a:p>
            <a:p>
              <a:pPr marL="285750" indent="-285750">
                <a:spcAft>
                  <a:spcPts val="600"/>
                </a:spcAft>
                <a:buFont typeface="Arial" panose="020B0604020202020204" pitchFamily="34" charset="0"/>
                <a:buChar char="•"/>
              </a:pPr>
              <a:r>
                <a:rPr lang="lv-LV" sz="1600" dirty="0">
                  <a:solidFill>
                    <a:schemeClr val="tx1"/>
                  </a:solidFill>
                </a:rPr>
                <a:t>Jaunu kultūraugu ieviešana, </a:t>
              </a:r>
              <a:r>
                <a:rPr lang="lv-LV" sz="1600" dirty="0" smtClean="0">
                  <a:solidFill>
                    <a:schemeClr val="tx1"/>
                  </a:solidFill>
                </a:rPr>
                <a:t>kas        </a:t>
              </a:r>
              <a:r>
                <a:rPr lang="lv-LV" sz="1600" dirty="0">
                  <a:solidFill>
                    <a:schemeClr val="tx1"/>
                  </a:solidFill>
                </a:rPr>
                <a:t>izturīgāki pret lielākiem nokrišņiem</a:t>
              </a:r>
            </a:p>
            <a:p>
              <a:pPr marL="285750" indent="-285750">
                <a:spcAft>
                  <a:spcPts val="600"/>
                </a:spcAft>
                <a:buFont typeface="Arial" panose="020B0604020202020204" pitchFamily="34" charset="0"/>
                <a:buChar char="•"/>
              </a:pPr>
              <a:r>
                <a:rPr lang="lv-LV" sz="1600" dirty="0">
                  <a:solidFill>
                    <a:schemeClr val="tx1"/>
                  </a:solidFill>
                </a:rPr>
                <a:t>Garāks veģetācijas periods, atsevišķiem kultūraugiem iespējamas vairākas ražas gadā</a:t>
              </a:r>
            </a:p>
            <a:p>
              <a:pPr marL="285750" indent="-285750">
                <a:spcAft>
                  <a:spcPts val="600"/>
                </a:spcAft>
                <a:buFont typeface="Arial" panose="020B0604020202020204" pitchFamily="34" charset="0"/>
                <a:buChar char="•"/>
              </a:pPr>
              <a:r>
                <a:rPr lang="lv-LV" sz="1600" dirty="0">
                  <a:solidFill>
                    <a:schemeClr val="tx1"/>
                  </a:solidFill>
                </a:rPr>
                <a:t>Lielāka nepieciešamība pēc lauku nosusināšanas </a:t>
              </a:r>
            </a:p>
          </p:txBody>
        </p:sp>
        <p:sp>
          <p:nvSpPr>
            <p:cNvPr id="11" name="Rounded Rectangle 10"/>
            <p:cNvSpPr/>
            <p:nvPr/>
          </p:nvSpPr>
          <p:spPr>
            <a:xfrm>
              <a:off x="8492564" y="1763488"/>
              <a:ext cx="3377217" cy="2188344"/>
            </a:xfrm>
            <a:prstGeom prst="roundRect">
              <a:avLst/>
            </a:prstGeom>
            <a:solidFill>
              <a:schemeClr val="bg2">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lv-LV" b="1" u="sng" dirty="0">
                  <a:solidFill>
                    <a:schemeClr val="tx1"/>
                  </a:solidFill>
                </a:rPr>
                <a:t>Zivsaimniecība</a:t>
              </a:r>
            </a:p>
            <a:p>
              <a:pPr marL="285750" indent="-285750">
                <a:spcAft>
                  <a:spcPts val="600"/>
                </a:spcAft>
                <a:buFont typeface="Arial" panose="020B0604020202020204" pitchFamily="34" charset="0"/>
                <a:buChar char="•"/>
              </a:pPr>
              <a:r>
                <a:rPr lang="lv-LV" sz="1600" dirty="0">
                  <a:solidFill>
                    <a:schemeClr val="tx1"/>
                  </a:solidFill>
                </a:rPr>
                <a:t>Intensīvāka zilaļģu </a:t>
              </a:r>
              <a:r>
                <a:rPr lang="lv-LV" sz="1600" dirty="0" smtClean="0">
                  <a:solidFill>
                    <a:schemeClr val="tx1"/>
                  </a:solidFill>
                </a:rPr>
                <a:t>        ziedēšana </a:t>
              </a:r>
              <a:r>
                <a:rPr lang="lv-LV" sz="1600" dirty="0">
                  <a:solidFill>
                    <a:schemeClr val="tx1"/>
                  </a:solidFill>
                </a:rPr>
                <a:t>un toksisko vielu nonākšana zivju organismos</a:t>
              </a:r>
            </a:p>
            <a:p>
              <a:pPr marL="285750" indent="-285750">
                <a:spcAft>
                  <a:spcPts val="600"/>
                </a:spcAft>
                <a:buFont typeface="Arial" panose="020B0604020202020204" pitchFamily="34" charset="0"/>
                <a:buChar char="•"/>
              </a:pPr>
              <a:r>
                <a:rPr lang="lv-LV" sz="1600" dirty="0">
                  <a:solidFill>
                    <a:schemeClr val="tx1"/>
                  </a:solidFill>
                </a:rPr>
                <a:t>Izmaiņas zivju sugās augstāku ūdens temperatūru </a:t>
              </a:r>
              <a:r>
                <a:rPr lang="lv-LV" sz="1600" dirty="0" smtClean="0">
                  <a:solidFill>
                    <a:schemeClr val="tx1"/>
                  </a:solidFill>
                </a:rPr>
                <a:t>dēļ</a:t>
              </a:r>
            </a:p>
            <a:p>
              <a:pPr marL="285750" indent="-285750">
                <a:spcAft>
                  <a:spcPts val="600"/>
                </a:spcAft>
                <a:buFont typeface="Arial" panose="020B0604020202020204" pitchFamily="34" charset="0"/>
                <a:buChar char="•"/>
              </a:pPr>
              <a:endParaRPr lang="lv-LV" sz="1600" dirty="0">
                <a:solidFill>
                  <a:schemeClr val="tx1"/>
                </a:solidFill>
              </a:endParaRPr>
            </a:p>
          </p:txBody>
        </p:sp>
        <p:sp>
          <p:nvSpPr>
            <p:cNvPr id="12" name="Rounded Rectangle 11"/>
            <p:cNvSpPr/>
            <p:nvPr/>
          </p:nvSpPr>
          <p:spPr>
            <a:xfrm>
              <a:off x="3893880" y="4219393"/>
              <a:ext cx="4367348" cy="2305375"/>
            </a:xfrm>
            <a:prstGeom prst="roundRect">
              <a:avLst/>
            </a:prstGeom>
            <a:solidFill>
              <a:schemeClr val="accent2">
                <a:lumMod val="60000"/>
                <a:lumOff val="4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lv-LV" b="1" u="sng" dirty="0">
                  <a:solidFill>
                    <a:schemeClr val="tx1"/>
                  </a:solidFill>
                </a:rPr>
                <a:t>Būvniecība</a:t>
              </a:r>
            </a:p>
            <a:p>
              <a:pPr marL="285750" indent="-285750">
                <a:spcAft>
                  <a:spcPts val="600"/>
                </a:spcAft>
                <a:buFont typeface="Arial" panose="020B0604020202020204" pitchFamily="34" charset="0"/>
                <a:buChar char="•"/>
              </a:pPr>
              <a:r>
                <a:rPr lang="lv-LV" sz="1600" dirty="0">
                  <a:solidFill>
                    <a:schemeClr val="tx1"/>
                  </a:solidFill>
                </a:rPr>
                <a:t>Augstākas prasības ēku siltumizolācijai</a:t>
              </a:r>
            </a:p>
            <a:p>
              <a:pPr marL="285750" indent="-285750">
                <a:spcAft>
                  <a:spcPts val="600"/>
                </a:spcAft>
                <a:buFont typeface="Arial" panose="020B0604020202020204" pitchFamily="34" charset="0"/>
                <a:buChar char="•"/>
              </a:pPr>
              <a:r>
                <a:rPr lang="lv-LV" sz="1600" dirty="0">
                  <a:solidFill>
                    <a:schemeClr val="tx1"/>
                  </a:solidFill>
                </a:rPr>
                <a:t>Austākas prasības ēku un būvju </a:t>
              </a:r>
              <a:r>
                <a:rPr lang="lv-LV" sz="1600" dirty="0" smtClean="0">
                  <a:solidFill>
                    <a:schemeClr val="tx1"/>
                  </a:solidFill>
                </a:rPr>
                <a:t>          izturībai </a:t>
              </a:r>
              <a:r>
                <a:rPr lang="lv-LV" sz="1600" dirty="0">
                  <a:solidFill>
                    <a:schemeClr val="tx1"/>
                  </a:solidFill>
                </a:rPr>
                <a:t>pret vētrām un plūdiem</a:t>
              </a:r>
            </a:p>
            <a:p>
              <a:pPr marL="285750" indent="-285750">
                <a:spcAft>
                  <a:spcPts val="600"/>
                </a:spcAft>
                <a:buFont typeface="Arial" panose="020B0604020202020204" pitchFamily="34" charset="0"/>
                <a:buChar char="•"/>
              </a:pPr>
              <a:r>
                <a:rPr lang="lv-LV" sz="1600" dirty="0">
                  <a:solidFill>
                    <a:schemeClr val="tx1"/>
                  </a:solidFill>
                </a:rPr>
                <a:t>Lielāka </a:t>
              </a:r>
              <a:r>
                <a:rPr lang="lv-LV" sz="1600" dirty="0" smtClean="0">
                  <a:solidFill>
                    <a:schemeClr val="tx1"/>
                  </a:solidFill>
                </a:rPr>
                <a:t>nepieciešamība pēc                dambjiem </a:t>
              </a:r>
              <a:r>
                <a:rPr lang="lv-LV" sz="1600" dirty="0">
                  <a:solidFill>
                    <a:schemeClr val="tx1"/>
                  </a:solidFill>
                </a:rPr>
                <a:t>un jūras piekrasti </a:t>
              </a:r>
              <a:r>
                <a:rPr lang="lv-LV" sz="1600" dirty="0" smtClean="0">
                  <a:solidFill>
                    <a:schemeClr val="tx1"/>
                  </a:solidFill>
                </a:rPr>
                <a:t>     nostiprinošām būvēm</a:t>
              </a:r>
            </a:p>
          </p:txBody>
        </p:sp>
        <p:sp>
          <p:nvSpPr>
            <p:cNvPr id="13" name="Rounded Rectangle 12"/>
            <p:cNvSpPr/>
            <p:nvPr/>
          </p:nvSpPr>
          <p:spPr>
            <a:xfrm>
              <a:off x="8492564" y="4219393"/>
              <a:ext cx="3377217" cy="2305375"/>
            </a:xfrm>
            <a:prstGeom prst="roundRect">
              <a:avLst/>
            </a:prstGeom>
            <a:solidFill>
              <a:schemeClr val="accent1">
                <a:lumMod val="60000"/>
                <a:lumOff val="4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lv-LV" b="1" u="sng" dirty="0">
                  <a:solidFill>
                    <a:schemeClr val="tx1"/>
                  </a:solidFill>
                </a:rPr>
                <a:t>Ūdensapgāde</a:t>
              </a:r>
            </a:p>
            <a:p>
              <a:pPr marL="285750" indent="-285750">
                <a:spcAft>
                  <a:spcPts val="600"/>
                </a:spcAft>
                <a:buFont typeface="Arial" panose="020B0604020202020204" pitchFamily="34" charset="0"/>
                <a:buChar char="•"/>
              </a:pPr>
              <a:r>
                <a:rPr lang="lv-LV" sz="1600" dirty="0">
                  <a:solidFill>
                    <a:schemeClr val="tx1"/>
                  </a:solidFill>
                </a:rPr>
                <a:t>Lielāks nokrišņu </a:t>
              </a:r>
              <a:r>
                <a:rPr lang="lv-LV" sz="1600" dirty="0" smtClean="0">
                  <a:solidFill>
                    <a:schemeClr val="tx1"/>
                  </a:solidFill>
                </a:rPr>
                <a:t>           daudzums </a:t>
              </a:r>
              <a:r>
                <a:rPr lang="lv-LV" sz="1600" dirty="0">
                  <a:solidFill>
                    <a:schemeClr val="tx1"/>
                  </a:solidFill>
                </a:rPr>
                <a:t>un intensitāte</a:t>
              </a:r>
            </a:p>
            <a:p>
              <a:pPr marL="285750" indent="-285750">
                <a:spcAft>
                  <a:spcPts val="600"/>
                </a:spcAft>
                <a:buFont typeface="Arial" panose="020B0604020202020204" pitchFamily="34" charset="0"/>
                <a:buChar char="•"/>
              </a:pPr>
              <a:r>
                <a:rPr lang="lv-LV" sz="1600" dirty="0">
                  <a:solidFill>
                    <a:schemeClr val="tx1"/>
                  </a:solidFill>
                </a:rPr>
                <a:t>Lielāks plūdu risks</a:t>
              </a:r>
            </a:p>
            <a:p>
              <a:pPr marL="285750" indent="-285750">
                <a:spcAft>
                  <a:spcPts val="600"/>
                </a:spcAft>
                <a:buFont typeface="Arial" panose="020B0604020202020204" pitchFamily="34" charset="0"/>
                <a:buChar char="•"/>
              </a:pPr>
              <a:r>
                <a:rPr lang="lv-LV" sz="1600" dirty="0">
                  <a:solidFill>
                    <a:schemeClr val="tx1"/>
                  </a:solidFill>
                </a:rPr>
                <a:t>Ūdens pieprasījums no sausuma skartajiem reģioniem</a:t>
              </a:r>
            </a:p>
            <a:p>
              <a:pPr marL="285750" indent="-285750">
                <a:spcAft>
                  <a:spcPts val="600"/>
                </a:spcAft>
                <a:buFont typeface="Arial" panose="020B0604020202020204" pitchFamily="34" charset="0"/>
                <a:buChar char="•"/>
              </a:pPr>
              <a:r>
                <a:rPr lang="lv-LV" sz="1600" dirty="0">
                  <a:solidFill>
                    <a:schemeClr val="tx1"/>
                  </a:solidFill>
                </a:rPr>
                <a:t>Ūdens kvalitātes pasliktināšanās</a:t>
              </a:r>
            </a:p>
          </p:txBody>
        </p:sp>
        <p:pic>
          <p:nvPicPr>
            <p:cNvPr id="1026" name="Picture 2" descr="https://upload.wikimedia.org/wikipedia/commons/thumb/1/1e/Forestry_commission_logo.svg/1024px-Forestry_commission_logo.svg.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26081" y="3140622"/>
              <a:ext cx="663636" cy="663636"/>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investment-ready.nl/wp-content/uploads/2014/07/IRProgramNL_Icon_Agriculture_zwart.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80514" y="1855842"/>
              <a:ext cx="757648" cy="812198"/>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https://iceops.co/uploads/awards/Sports-Fishing-icon.png.cfc2e40b236b4f268210319cb6dad234.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972800" y="2951150"/>
              <a:ext cx="822960" cy="822960"/>
            </a:xfrm>
            <a:prstGeom prst="rect">
              <a:avLst/>
            </a:prstGeom>
            <a:noFill/>
            <a:extLst>
              <a:ext uri="{909E8E84-426E-40DD-AFC4-6F175D3DCCD1}">
                <a14:hiddenFill xmlns:a14="http://schemas.microsoft.com/office/drawing/2010/main" xmlns="">
                  <a:solidFill>
                    <a:srgbClr val="FFFFFF"/>
                  </a:solidFill>
                </a14:hiddenFill>
              </a:ext>
            </a:extLst>
          </p:spPr>
        </p:pic>
        <p:pic>
          <p:nvPicPr>
            <p:cNvPr id="1038" name="Picture 14" descr="https://pixabay.com/static/uploads/photo/2014/03/06/15/33/socket-280947_960_720.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6200000">
              <a:off x="2370971" y="4627160"/>
              <a:ext cx="1390087" cy="838397"/>
            </a:xfrm>
            <a:prstGeom prst="rect">
              <a:avLst/>
            </a:prstGeom>
            <a:noFill/>
            <a:extLst>
              <a:ext uri="{909E8E84-426E-40DD-AFC4-6F175D3DCCD1}">
                <a14:hiddenFill xmlns:a14="http://schemas.microsoft.com/office/drawing/2010/main" xmlns="">
                  <a:solidFill>
                    <a:srgbClr val="FFFFFF"/>
                  </a:solidFill>
                </a14:hiddenFill>
              </a:ext>
            </a:extLst>
          </p:spPr>
        </p:pic>
        <p:pic>
          <p:nvPicPr>
            <p:cNvPr id="1040" name="Picture 16" descr="https://d30y9cdsu7xlg0.cloudfront.net/png/140320-200.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759790" y="5043202"/>
              <a:ext cx="1501438" cy="1501438"/>
            </a:xfrm>
            <a:prstGeom prst="rect">
              <a:avLst/>
            </a:prstGeom>
            <a:noFill/>
            <a:extLst>
              <a:ext uri="{909E8E84-426E-40DD-AFC4-6F175D3DCCD1}">
                <a14:hiddenFill xmlns:a14="http://schemas.microsoft.com/office/drawing/2010/main" xmlns="">
                  <a:solidFill>
                    <a:srgbClr val="FFFFFF"/>
                  </a:solidFill>
                </a14:hiddenFill>
              </a:ext>
            </a:extLst>
          </p:spPr>
        </p:pic>
        <p:pic>
          <p:nvPicPr>
            <p:cNvPr id="1044" name="Picture 20" descr="https://d30y9cdsu7xlg0.cloudfront.net/png/9468-200.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0693798" y="4286000"/>
              <a:ext cx="1128088" cy="1128088"/>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26676526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90373" y="194460"/>
            <a:ext cx="6173915" cy="80378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pārmaiņu potenciālās ietekmes uz Latvijas tautsaimniecību</a:t>
            </a:r>
          </a:p>
        </p:txBody>
      </p:sp>
      <p:sp>
        <p:nvSpPr>
          <p:cNvPr id="4" name="Rounded Rectangle 3"/>
          <p:cNvSpPr/>
          <p:nvPr/>
        </p:nvSpPr>
        <p:spPr>
          <a:xfrm>
            <a:off x="6681651" y="635540"/>
            <a:ext cx="3584635" cy="91995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Temperatūras paaugstināšanās</a:t>
            </a:r>
          </a:p>
          <a:p>
            <a:pPr marL="285750" indent="-285750">
              <a:buFont typeface="Arial" panose="020B0604020202020204" pitchFamily="34" charset="0"/>
              <a:buChar char="•"/>
            </a:pPr>
            <a:r>
              <a:rPr lang="lv-LV" b="1" dirty="0">
                <a:solidFill>
                  <a:schemeClr val="tx1"/>
                </a:solidFill>
              </a:rPr>
              <a:t>Izmaiņas nokrišņu intensitātē</a:t>
            </a:r>
          </a:p>
          <a:p>
            <a:pPr marL="285750" indent="-285750">
              <a:buFont typeface="Arial" panose="020B0604020202020204" pitchFamily="34" charset="0"/>
              <a:buChar char="•"/>
            </a:pPr>
            <a:r>
              <a:rPr lang="lv-LV" b="1" dirty="0">
                <a:solidFill>
                  <a:schemeClr val="tx1"/>
                </a:solidFill>
              </a:rPr>
              <a:t>Jūras līmeņa pieaugums</a:t>
            </a:r>
          </a:p>
        </p:txBody>
      </p:sp>
      <p:sp>
        <p:nvSpPr>
          <p:cNvPr id="10" name="Rounded Rectangle 9"/>
          <p:cNvSpPr/>
          <p:nvPr/>
        </p:nvSpPr>
        <p:spPr>
          <a:xfrm>
            <a:off x="4362995" y="4761174"/>
            <a:ext cx="7310844" cy="122652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 kā ietekmju nozīmīgums un iespējamie riski dažādās tautsaimniecības nozarēs ir atšķirīgi, katram uzņēmējam un organizācijai būtu rūpīgi jāizvērtē kādas ietekmes var radīt klimata pārmaiņas </a:t>
            </a:r>
            <a:endParaRPr lang="lv-LV" b="1" dirty="0" smtClean="0">
              <a:solidFill>
                <a:schemeClr val="tx1"/>
              </a:solidFill>
            </a:endParaRPr>
          </a:p>
          <a:p>
            <a:pPr algn="ctr"/>
            <a:r>
              <a:rPr lang="lv-LV" b="1" dirty="0" smtClean="0">
                <a:solidFill>
                  <a:schemeClr val="tx1"/>
                </a:solidFill>
              </a:rPr>
              <a:t>viņu </a:t>
            </a:r>
            <a:r>
              <a:rPr lang="lv-LV" b="1" dirty="0">
                <a:solidFill>
                  <a:schemeClr val="tx1"/>
                </a:solidFill>
              </a:rPr>
              <a:t>darbībā un tām atbilstoši gatavoties</a:t>
            </a:r>
          </a:p>
        </p:txBody>
      </p:sp>
      <p:grpSp>
        <p:nvGrpSpPr>
          <p:cNvPr id="2" name="Group 1"/>
          <p:cNvGrpSpPr/>
          <p:nvPr/>
        </p:nvGrpSpPr>
        <p:grpSpPr>
          <a:xfrm>
            <a:off x="302184" y="1684063"/>
            <a:ext cx="11567597" cy="4704920"/>
            <a:chOff x="302184" y="1684063"/>
            <a:chExt cx="11567597" cy="4704920"/>
          </a:xfrm>
        </p:grpSpPr>
        <p:sp>
          <p:nvSpPr>
            <p:cNvPr id="5" name="Rounded Rectangle 4"/>
            <p:cNvSpPr/>
            <p:nvPr/>
          </p:nvSpPr>
          <p:spPr>
            <a:xfrm>
              <a:off x="302184" y="1763487"/>
              <a:ext cx="3672719" cy="2338250"/>
            </a:xfrm>
            <a:prstGeom prst="roundRect">
              <a:avLst/>
            </a:prstGeom>
            <a:solidFill>
              <a:srgbClr val="FFCC6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lv-LV" b="1" u="sng" dirty="0">
                  <a:solidFill>
                    <a:schemeClr val="tx1"/>
                  </a:solidFill>
                </a:rPr>
                <a:t>Transports</a:t>
              </a:r>
            </a:p>
            <a:p>
              <a:pPr marL="285750" indent="-285750">
                <a:spcAft>
                  <a:spcPts val="600"/>
                </a:spcAft>
                <a:buFont typeface="Arial" panose="020B0604020202020204" pitchFamily="34" charset="0"/>
                <a:buChar char="•"/>
              </a:pPr>
              <a:r>
                <a:rPr lang="lv-LV" sz="1600" dirty="0">
                  <a:solidFill>
                    <a:schemeClr val="tx1"/>
                  </a:solidFill>
                </a:rPr>
                <a:t>Augstākas prasības </a:t>
              </a:r>
              <a:r>
                <a:rPr lang="lv-LV" sz="1600" dirty="0" smtClean="0">
                  <a:solidFill>
                    <a:schemeClr val="tx1"/>
                  </a:solidFill>
                </a:rPr>
                <a:t>             transporta </a:t>
              </a:r>
              <a:r>
                <a:rPr lang="lv-LV" sz="1600" dirty="0">
                  <a:solidFill>
                    <a:schemeClr val="tx1"/>
                  </a:solidFill>
                </a:rPr>
                <a:t>līdzekļu energoefektivitātei </a:t>
              </a:r>
              <a:r>
                <a:rPr lang="lv-LV" sz="1600" dirty="0" smtClean="0">
                  <a:solidFill>
                    <a:schemeClr val="tx1"/>
                  </a:solidFill>
                </a:rPr>
                <a:t>un    </a:t>
              </a:r>
              <a:r>
                <a:rPr lang="lv-LV" sz="1600" dirty="0">
                  <a:solidFill>
                    <a:schemeClr val="tx1"/>
                  </a:solidFill>
                </a:rPr>
                <a:t>pieļaujamām emisijām</a:t>
              </a:r>
            </a:p>
            <a:p>
              <a:pPr marL="285750" indent="-285750">
                <a:spcAft>
                  <a:spcPts val="600"/>
                </a:spcAft>
                <a:buFont typeface="Arial" panose="020B0604020202020204" pitchFamily="34" charset="0"/>
                <a:buChar char="•"/>
              </a:pPr>
              <a:r>
                <a:rPr lang="lv-LV" sz="1600" dirty="0">
                  <a:solidFill>
                    <a:schemeClr val="tx1"/>
                  </a:solidFill>
                </a:rPr>
                <a:t>Lielāka nepieciešamība pēc sabiedriskā transporta </a:t>
              </a:r>
              <a:r>
                <a:rPr lang="lv-LV" sz="1600" dirty="0" smtClean="0">
                  <a:solidFill>
                    <a:schemeClr val="tx1"/>
                  </a:solidFill>
                </a:rPr>
                <a:t>pakalpojumiem</a:t>
              </a:r>
            </a:p>
          </p:txBody>
        </p:sp>
        <p:sp>
          <p:nvSpPr>
            <p:cNvPr id="6" name="Rounded Rectangle 5"/>
            <p:cNvSpPr/>
            <p:nvPr/>
          </p:nvSpPr>
          <p:spPr>
            <a:xfrm>
              <a:off x="4206240" y="1776549"/>
              <a:ext cx="3487783" cy="2338249"/>
            </a:xfrm>
            <a:prstGeom prst="roundRect">
              <a:avLst/>
            </a:prstGeom>
            <a:solidFill>
              <a:srgbClr val="66FF6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lv-LV" b="1" u="sng" dirty="0">
                  <a:solidFill>
                    <a:schemeClr val="tx1"/>
                  </a:solidFill>
                </a:rPr>
                <a:t>Tūrisms</a:t>
              </a:r>
            </a:p>
            <a:p>
              <a:pPr marL="285750" indent="-285750">
                <a:spcAft>
                  <a:spcPts val="600"/>
                </a:spcAft>
                <a:buFont typeface="Arial" panose="020B0604020202020204" pitchFamily="34" charset="0"/>
                <a:buChar char="•"/>
              </a:pPr>
              <a:r>
                <a:rPr lang="lv-LV" sz="1600" dirty="0">
                  <a:solidFill>
                    <a:schemeClr val="tx1"/>
                  </a:solidFill>
                </a:rPr>
                <a:t>Lielāks tūristu pieplūdums</a:t>
              </a:r>
            </a:p>
            <a:p>
              <a:pPr marL="285750" indent="-285750">
                <a:spcAft>
                  <a:spcPts val="600"/>
                </a:spcAft>
                <a:buFont typeface="Arial" panose="020B0604020202020204" pitchFamily="34" charset="0"/>
                <a:buChar char="•"/>
              </a:pPr>
              <a:r>
                <a:rPr lang="lv-LV" sz="1600" dirty="0">
                  <a:solidFill>
                    <a:schemeClr val="tx1"/>
                  </a:solidFill>
                </a:rPr>
                <a:t>Lielāka nepieciešamība pēc mākslīgi izveidotām peldvietām, dabīgo </a:t>
              </a:r>
              <a:r>
                <a:rPr lang="lv-LV" sz="1600" dirty="0" smtClean="0">
                  <a:solidFill>
                    <a:schemeClr val="tx1"/>
                  </a:solidFill>
                </a:rPr>
                <a:t>ūdenstilpņu       </a:t>
              </a:r>
              <a:r>
                <a:rPr lang="lv-LV" sz="1600" dirty="0">
                  <a:solidFill>
                    <a:schemeClr val="tx1"/>
                  </a:solidFill>
                </a:rPr>
                <a:t>toksiskuma dēļ</a:t>
              </a:r>
            </a:p>
            <a:p>
              <a:pPr marL="285750" indent="-285750">
                <a:spcAft>
                  <a:spcPts val="600"/>
                </a:spcAft>
                <a:buFont typeface="Arial" panose="020B0604020202020204" pitchFamily="34" charset="0"/>
                <a:buChar char="•"/>
              </a:pPr>
              <a:r>
                <a:rPr lang="lv-LV" sz="1600" dirty="0">
                  <a:solidFill>
                    <a:schemeClr val="tx1"/>
                  </a:solidFill>
                </a:rPr>
                <a:t>Bezsniega ziemu lielāka </a:t>
              </a:r>
              <a:r>
                <a:rPr lang="lv-LV" sz="1600" dirty="0" smtClean="0">
                  <a:solidFill>
                    <a:schemeClr val="tx1"/>
                  </a:solidFill>
                </a:rPr>
                <a:t>iespējamība</a:t>
              </a:r>
            </a:p>
          </p:txBody>
        </p:sp>
        <p:sp>
          <p:nvSpPr>
            <p:cNvPr id="7" name="Rounded Rectangle 6"/>
            <p:cNvSpPr/>
            <p:nvPr/>
          </p:nvSpPr>
          <p:spPr>
            <a:xfrm>
              <a:off x="7925360" y="1763487"/>
              <a:ext cx="3944421" cy="2338249"/>
            </a:xfrm>
            <a:prstGeom prst="roundRect">
              <a:avLst/>
            </a:prstGeom>
            <a:solidFill>
              <a:srgbClr val="FF999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lv-LV" b="1" u="sng" dirty="0">
                  <a:solidFill>
                    <a:schemeClr val="tx1"/>
                  </a:solidFill>
                </a:rPr>
                <a:t>Veselības aprūpe</a:t>
              </a:r>
            </a:p>
            <a:p>
              <a:pPr marL="285750" indent="-285750">
                <a:spcAft>
                  <a:spcPts val="600"/>
                </a:spcAft>
                <a:buFont typeface="Arial" panose="020B0604020202020204" pitchFamily="34" charset="0"/>
                <a:buChar char="•"/>
              </a:pPr>
              <a:r>
                <a:rPr lang="lv-LV" sz="1600" dirty="0">
                  <a:solidFill>
                    <a:schemeClr val="tx1"/>
                  </a:solidFill>
                </a:rPr>
                <a:t>Ievainojumi un nāves </a:t>
              </a:r>
              <a:r>
                <a:rPr lang="lv-LV" sz="1600" dirty="0" smtClean="0">
                  <a:solidFill>
                    <a:schemeClr val="tx1"/>
                  </a:solidFill>
                </a:rPr>
                <a:t>                 gadījumi </a:t>
              </a:r>
              <a:r>
                <a:rPr lang="lv-LV" sz="1600" dirty="0">
                  <a:solidFill>
                    <a:schemeClr val="tx1"/>
                  </a:solidFill>
                </a:rPr>
                <a:t>dabas katastrofu rezultātā</a:t>
              </a:r>
            </a:p>
            <a:p>
              <a:pPr marL="285750" indent="-285750">
                <a:spcAft>
                  <a:spcPts val="600"/>
                </a:spcAft>
                <a:buFont typeface="Arial" panose="020B0604020202020204" pitchFamily="34" charset="0"/>
                <a:buChar char="•"/>
              </a:pPr>
              <a:r>
                <a:rPr lang="lv-LV" sz="1600" dirty="0">
                  <a:solidFill>
                    <a:schemeClr val="tx1"/>
                  </a:solidFill>
                </a:rPr>
                <a:t>Infekciju slimību pieaugums </a:t>
              </a:r>
            </a:p>
            <a:p>
              <a:pPr marL="285750" indent="-285750">
                <a:spcAft>
                  <a:spcPts val="600"/>
                </a:spcAft>
                <a:buFont typeface="Arial" panose="020B0604020202020204" pitchFamily="34" charset="0"/>
                <a:buChar char="•"/>
              </a:pPr>
              <a:r>
                <a:rPr lang="lv-LV" sz="1600" dirty="0">
                  <a:solidFill>
                    <a:schemeClr val="tx1"/>
                  </a:solidFill>
                </a:rPr>
                <a:t>Elpošanas ceļu infekciju pieaugums</a:t>
              </a:r>
            </a:p>
            <a:p>
              <a:pPr marL="285750" indent="-285750">
                <a:spcAft>
                  <a:spcPts val="600"/>
                </a:spcAft>
                <a:buFont typeface="Arial" panose="020B0604020202020204" pitchFamily="34" charset="0"/>
                <a:buChar char="•"/>
              </a:pPr>
              <a:r>
                <a:rPr lang="lv-LV" sz="1600" dirty="0">
                  <a:solidFill>
                    <a:schemeClr val="tx1"/>
                  </a:solidFill>
                </a:rPr>
                <a:t>Nepietiekama uztura izraisītas saslimšanas </a:t>
              </a:r>
            </a:p>
          </p:txBody>
        </p:sp>
        <p:sp>
          <p:nvSpPr>
            <p:cNvPr id="8" name="Rounded Rectangle 7"/>
            <p:cNvSpPr/>
            <p:nvPr/>
          </p:nvSpPr>
          <p:spPr>
            <a:xfrm>
              <a:off x="302184" y="4359887"/>
              <a:ext cx="3573270" cy="2029096"/>
            </a:xfrm>
            <a:prstGeom prst="roundRect">
              <a:avLst/>
            </a:prstGeom>
            <a:solidFill>
              <a:schemeClr val="accent1">
                <a:lumMod val="60000"/>
                <a:lumOff val="4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lv-LV" b="1" u="sng" dirty="0">
                  <a:solidFill>
                    <a:schemeClr val="tx1"/>
                  </a:solidFill>
                </a:rPr>
                <a:t>Infrastruktūras nodrošināšana</a:t>
              </a:r>
            </a:p>
            <a:p>
              <a:pPr marL="285750" indent="-285750">
                <a:spcAft>
                  <a:spcPts val="600"/>
                </a:spcAft>
                <a:buFont typeface="Arial" panose="020B0604020202020204" pitchFamily="34" charset="0"/>
                <a:buChar char="•"/>
              </a:pPr>
              <a:r>
                <a:rPr lang="lv-LV" sz="1600" dirty="0" smtClean="0">
                  <a:solidFill>
                    <a:schemeClr val="tx1"/>
                  </a:solidFill>
                </a:rPr>
                <a:t>Augstākas </a:t>
              </a:r>
              <a:r>
                <a:rPr lang="lv-LV" sz="1600" dirty="0">
                  <a:solidFill>
                    <a:schemeClr val="tx1"/>
                  </a:solidFill>
                </a:rPr>
                <a:t>prasības infrastruktūras izturībai pret vētrām un plūdiem</a:t>
              </a:r>
            </a:p>
            <a:p>
              <a:pPr marL="285750" indent="-285750">
                <a:spcAft>
                  <a:spcPts val="600"/>
                </a:spcAft>
                <a:buFont typeface="Arial" panose="020B0604020202020204" pitchFamily="34" charset="0"/>
                <a:buChar char="•"/>
              </a:pPr>
              <a:r>
                <a:rPr lang="lv-LV" sz="1600" dirty="0">
                  <a:solidFill>
                    <a:schemeClr val="tx1"/>
                  </a:solidFill>
                </a:rPr>
                <a:t>Alternatīvu pakalpojumu nodrošināšana dabas </a:t>
              </a:r>
              <a:r>
                <a:rPr lang="lv-LV" sz="1600" dirty="0" smtClean="0">
                  <a:solidFill>
                    <a:schemeClr val="tx1"/>
                  </a:solidFill>
                </a:rPr>
                <a:t>       katastrofu situācijās</a:t>
              </a:r>
            </a:p>
          </p:txBody>
        </p:sp>
        <p:pic>
          <p:nvPicPr>
            <p:cNvPr id="2050" name="Picture 2" descr="https://www.theoriginaltour.com/media/1688/bus_stop_symbolsvg.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31075" y="1802676"/>
              <a:ext cx="1191577" cy="1097279"/>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images.clipshrine.com/getimg/PngMedium-man-waving-for-taxi-and-carrying-a-travel-bag-15558.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84125" y="3088518"/>
              <a:ext cx="674823" cy="931255"/>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http://static.wixstatic.com/media/51dc94_0f5eeb8ed2984d31b084454b94df92fe.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44139" y="5277394"/>
              <a:ext cx="1072400" cy="10724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https://www.wristbandnation.com/sites/default/upload/artwork/medical/Clip-4.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745330" y="1684063"/>
              <a:ext cx="993824" cy="993824"/>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688900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user\Desktop\10_Atteli\19339761026_47e968ef6b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92021" y="2435552"/>
            <a:ext cx="5099980" cy="38325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2011679" y="323227"/>
            <a:ext cx="8203475" cy="1224000"/>
          </a:xfrm>
          <a:prstGeom prst="roundRect">
            <a:avLst>
              <a:gd name="adj" fmla="val 18373"/>
            </a:avLst>
          </a:prstGeom>
          <a:solidFill>
            <a:schemeClr val="bg1">
              <a:lumMod val="7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smtClean="0"/>
              <a:t>ADAPTĀCIJAS PASĀKUMI DAŽĀDĀS UZŅĒMĒJDARBĪBAS JOMĀS</a:t>
            </a:r>
            <a:endParaRPr lang="lv-LV" sz="4000" b="1" dirty="0"/>
          </a:p>
        </p:txBody>
      </p:sp>
      <p:sp>
        <p:nvSpPr>
          <p:cNvPr id="4" name="Title 1"/>
          <p:cNvSpPr txBox="1">
            <a:spLocks/>
          </p:cNvSpPr>
          <p:nvPr/>
        </p:nvSpPr>
        <p:spPr>
          <a:xfrm>
            <a:off x="1240971" y="1695825"/>
            <a:ext cx="9705703" cy="109962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pārmaiņām ir liela </a:t>
            </a:r>
            <a:r>
              <a:rPr lang="lv-LV" sz="2400" dirty="0" smtClean="0"/>
              <a:t>inerce – pat </a:t>
            </a:r>
            <a:r>
              <a:rPr lang="lv-LV" sz="2400" dirty="0"/>
              <a:t>ja </a:t>
            </a:r>
            <a:r>
              <a:rPr lang="lv-LV" sz="2400" dirty="0" smtClean="0"/>
              <a:t>2000.g. </a:t>
            </a:r>
            <a:r>
              <a:rPr lang="lv-LV" sz="2400" dirty="0"/>
              <a:t>būtu pārtrauktas SEG emisijas, klimata pārmaiņas turpinātos un globālā temperatūra </a:t>
            </a:r>
            <a:endParaRPr lang="lv-LV" sz="2400" dirty="0" smtClean="0"/>
          </a:p>
          <a:p>
            <a:pPr algn="ctr"/>
            <a:r>
              <a:rPr lang="lv-LV" sz="2400" dirty="0" smtClean="0"/>
              <a:t>pieaugtu </a:t>
            </a:r>
            <a:r>
              <a:rPr lang="lv-LV" sz="2400" dirty="0"/>
              <a:t>par </a:t>
            </a:r>
            <a:r>
              <a:rPr lang="lv-LV" sz="2400" dirty="0" smtClean="0"/>
              <a:t>0,5 </a:t>
            </a:r>
            <a:r>
              <a:rPr lang="lv-LV" sz="2400" dirty="0" err="1" smtClean="0"/>
              <a:t>ºC</a:t>
            </a:r>
            <a:r>
              <a:rPr lang="lv-LV" sz="2400" dirty="0" smtClean="0"/>
              <a:t> līdz </a:t>
            </a:r>
            <a:r>
              <a:rPr lang="lv-LV" sz="2400" dirty="0"/>
              <a:t>gadsimta beigām</a:t>
            </a:r>
            <a:endParaRPr lang="lv-LV" sz="2400" dirty="0" smtClean="0"/>
          </a:p>
        </p:txBody>
      </p:sp>
      <p:sp>
        <p:nvSpPr>
          <p:cNvPr id="5" name="Rounded Rectangle 4"/>
          <p:cNvSpPr/>
          <p:nvPr/>
        </p:nvSpPr>
        <p:spPr>
          <a:xfrm>
            <a:off x="871265" y="3762938"/>
            <a:ext cx="2879238" cy="737981"/>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Svarīgākie adaptācijas pasākumi: </a:t>
            </a:r>
          </a:p>
        </p:txBody>
      </p:sp>
      <p:sp>
        <p:nvSpPr>
          <p:cNvPr id="6" name="Rounded Rectangle 5"/>
          <p:cNvSpPr/>
          <p:nvPr/>
        </p:nvSpPr>
        <p:spPr>
          <a:xfrm>
            <a:off x="3431585" y="3087878"/>
            <a:ext cx="3440941" cy="209921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Savlaicīgas un precīzākas informācijas sniegšana</a:t>
            </a:r>
          </a:p>
          <a:p>
            <a:pPr marL="285750" indent="-285750">
              <a:spcAft>
                <a:spcPts val="600"/>
              </a:spcAft>
              <a:buFont typeface="Arial" panose="020B0604020202020204" pitchFamily="34" charset="0"/>
              <a:buChar char="•"/>
            </a:pPr>
            <a:r>
              <a:rPr lang="lv-LV" b="1" dirty="0" smtClean="0">
                <a:solidFill>
                  <a:schemeClr val="tx1"/>
                </a:solidFill>
              </a:rPr>
              <a:t>Uzlabota plānošana</a:t>
            </a:r>
          </a:p>
          <a:p>
            <a:pPr marL="285750" indent="-285750">
              <a:spcAft>
                <a:spcPts val="600"/>
              </a:spcAft>
              <a:buFont typeface="Arial" panose="020B0604020202020204" pitchFamily="34" charset="0"/>
              <a:buChar char="•"/>
            </a:pPr>
            <a:r>
              <a:rPr lang="lv-LV" b="1" dirty="0" smtClean="0">
                <a:solidFill>
                  <a:schemeClr val="tx1"/>
                </a:solidFill>
              </a:rPr>
              <a:t>Klimata pārmaiņām noturīgu augu kultūru veidošana</a:t>
            </a:r>
          </a:p>
          <a:p>
            <a:pPr marL="285750" indent="-285750">
              <a:spcAft>
                <a:spcPts val="600"/>
              </a:spcAft>
              <a:buFont typeface="Arial" panose="020B0604020202020204" pitchFamily="34" charset="0"/>
              <a:buChar char="•"/>
            </a:pPr>
            <a:r>
              <a:rPr lang="lv-LV" b="1" dirty="0" smtClean="0">
                <a:solidFill>
                  <a:schemeClr val="tx1"/>
                </a:solidFill>
              </a:rPr>
              <a:t>Infrastruktūras uzlabošana</a:t>
            </a:r>
            <a:endParaRPr lang="lv-LV" b="1" dirty="0">
              <a:solidFill>
                <a:schemeClr val="tx1"/>
              </a:solidFill>
            </a:endParaRPr>
          </a:p>
        </p:txBody>
      </p:sp>
      <p:sp>
        <p:nvSpPr>
          <p:cNvPr id="7" name="Rounded Rectangle 6"/>
          <p:cNvSpPr/>
          <p:nvPr/>
        </p:nvSpPr>
        <p:spPr>
          <a:xfrm>
            <a:off x="216659" y="5479520"/>
            <a:ext cx="7568804" cy="9996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Nozīmīga loma adaptācijai klimata pārmaiņām ir pašvaldībām, kam savos teritoriālajos plānos ir jāņem vērā klimata pārmaiņu ietekmes </a:t>
            </a:r>
            <a:endParaRPr lang="lv-LV" b="1" dirty="0" smtClean="0">
              <a:solidFill>
                <a:schemeClr val="tx1"/>
              </a:solidFill>
            </a:endParaRPr>
          </a:p>
          <a:p>
            <a:pPr algn="ctr"/>
            <a:r>
              <a:rPr lang="lv-LV" b="1" dirty="0" smtClean="0">
                <a:solidFill>
                  <a:schemeClr val="tx1"/>
                </a:solidFill>
              </a:rPr>
              <a:t>un savlaicīgi </a:t>
            </a:r>
            <a:r>
              <a:rPr lang="lv-LV" b="1" dirty="0">
                <a:solidFill>
                  <a:schemeClr val="tx1"/>
                </a:solidFill>
              </a:rPr>
              <a:t>jāpielāgojas </a:t>
            </a:r>
            <a:r>
              <a:rPr lang="lv-LV" b="1" dirty="0" smtClean="0">
                <a:solidFill>
                  <a:schemeClr val="tx1"/>
                </a:solidFill>
              </a:rPr>
              <a:t>tām – jāizstrādā stratēģijas </a:t>
            </a:r>
            <a:r>
              <a:rPr lang="lv-LV" b="1" dirty="0">
                <a:solidFill>
                  <a:schemeClr val="tx1"/>
                </a:solidFill>
              </a:rPr>
              <a:t>un rīcības </a:t>
            </a:r>
            <a:r>
              <a:rPr lang="lv-LV" b="1" dirty="0" smtClean="0">
                <a:solidFill>
                  <a:schemeClr val="tx1"/>
                </a:solidFill>
              </a:rPr>
              <a:t>plāni</a:t>
            </a:r>
            <a:endParaRPr lang="lv-LV" b="1" dirty="0">
              <a:solidFill>
                <a:schemeClr val="tx1"/>
              </a:solidFill>
            </a:endParaRPr>
          </a:p>
        </p:txBody>
      </p:sp>
    </p:spTree>
    <p:extLst>
      <p:ext uri="{BB962C8B-B14F-4D97-AF65-F5344CB8AC3E}">
        <p14:creationId xmlns:p14="http://schemas.microsoft.com/office/powerpoint/2010/main" xmlns="" val="37872355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exploringnature.org/graphics/sphinx_moth.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3929"/>
          <a:stretch/>
        </p:blipFill>
        <p:spPr bwMode="auto">
          <a:xfrm>
            <a:off x="8791303" y="748360"/>
            <a:ext cx="3400697" cy="407477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086394" y="404950"/>
            <a:ext cx="10045337" cy="117565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Pētījumos, </a:t>
            </a:r>
            <a:r>
              <a:rPr lang="lv-LV" sz="2400" dirty="0"/>
              <a:t>kas saistīti ar </a:t>
            </a:r>
            <a:r>
              <a:rPr lang="lv-LV" sz="2400" b="1" dirty="0"/>
              <a:t>Eiropas lauksaimnieku adaptācijas klimata pārmaiņām </a:t>
            </a:r>
            <a:r>
              <a:rPr lang="lv-LV" sz="2400" b="1" dirty="0" smtClean="0"/>
              <a:t>pasākumiem</a:t>
            </a:r>
            <a:r>
              <a:rPr lang="lv-LV" sz="2400" dirty="0" smtClean="0"/>
              <a:t>, </a:t>
            </a:r>
            <a:r>
              <a:rPr lang="lv-LV" sz="2400" dirty="0"/>
              <a:t>konstatēts, ka var izdalīt sekojošus pasākumus </a:t>
            </a:r>
            <a:endParaRPr lang="lv-LV" sz="2400" dirty="0" smtClean="0"/>
          </a:p>
          <a:p>
            <a:pPr algn="ctr"/>
            <a:r>
              <a:rPr lang="lv-LV" sz="2400" dirty="0" smtClean="0"/>
              <a:t>dažādu adaptācijas </a:t>
            </a:r>
            <a:r>
              <a:rPr lang="lv-LV" sz="2400" dirty="0"/>
              <a:t>vajadzību apmierināšanai:</a:t>
            </a:r>
          </a:p>
        </p:txBody>
      </p:sp>
      <p:grpSp>
        <p:nvGrpSpPr>
          <p:cNvPr id="15" name="Group 14"/>
          <p:cNvGrpSpPr/>
          <p:nvPr/>
        </p:nvGrpSpPr>
        <p:grpSpPr>
          <a:xfrm>
            <a:off x="361141" y="1942031"/>
            <a:ext cx="11502899" cy="4550212"/>
            <a:chOff x="352171" y="1733023"/>
            <a:chExt cx="11502899" cy="4550212"/>
          </a:xfrm>
        </p:grpSpPr>
        <p:sp>
          <p:nvSpPr>
            <p:cNvPr id="8" name="Rounded Rectangle 7"/>
            <p:cNvSpPr/>
            <p:nvPr/>
          </p:nvSpPr>
          <p:spPr>
            <a:xfrm>
              <a:off x="352171" y="1733023"/>
              <a:ext cx="4445990" cy="160673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mj-lt"/>
                <a:buAutoNum type="arabicParenR"/>
              </a:pPr>
              <a:r>
                <a:rPr lang="lv-LV" sz="1600" b="1" dirty="0" smtClean="0">
                  <a:solidFill>
                    <a:schemeClr val="tx1"/>
                  </a:solidFill>
                </a:rPr>
                <a:t>Reaģēt uz ūdens pieejamības izmaiņām – </a:t>
              </a:r>
            </a:p>
            <a:p>
              <a:pPr marL="742950" lvl="1" indent="-285750">
                <a:spcAft>
                  <a:spcPts val="600"/>
                </a:spcAft>
                <a:buFont typeface="Arial" panose="020B0604020202020204" pitchFamily="34" charset="0"/>
                <a:buChar char="•"/>
              </a:pPr>
              <a:r>
                <a:rPr lang="lv-LV" sz="1400" dirty="0" smtClean="0">
                  <a:solidFill>
                    <a:schemeClr val="tx1"/>
                  </a:solidFill>
                </a:rPr>
                <a:t>Ūdens izmantošanas efektivitāte</a:t>
              </a:r>
            </a:p>
            <a:p>
              <a:pPr marL="742950" lvl="1" indent="-285750">
                <a:spcAft>
                  <a:spcPts val="600"/>
                </a:spcAft>
                <a:buFont typeface="Arial" panose="020B0604020202020204" pitchFamily="34" charset="0"/>
                <a:buChar char="•"/>
              </a:pPr>
              <a:r>
                <a:rPr lang="lv-LV" sz="1400" dirty="0" smtClean="0">
                  <a:solidFill>
                    <a:schemeClr val="tx1"/>
                  </a:solidFill>
                </a:rPr>
                <a:t>Uzlabota augsnes spēja saglabāt mitrumu</a:t>
              </a:r>
            </a:p>
            <a:p>
              <a:pPr marL="742950" lvl="1" indent="-285750">
                <a:spcAft>
                  <a:spcPts val="600"/>
                </a:spcAft>
                <a:buFont typeface="Arial" panose="020B0604020202020204" pitchFamily="34" charset="0"/>
                <a:buChar char="•"/>
              </a:pPr>
              <a:r>
                <a:rPr lang="lv-LV" sz="1400" dirty="0" smtClean="0">
                  <a:solidFill>
                    <a:schemeClr val="tx1"/>
                  </a:solidFill>
                </a:rPr>
                <a:t>Mazo ūdens rezervuāru izveidošana un kapacitātes palielināšana</a:t>
              </a:r>
              <a:endParaRPr lang="lv-LV" sz="1400" dirty="0">
                <a:solidFill>
                  <a:schemeClr val="tx1"/>
                </a:solidFill>
              </a:endParaRPr>
            </a:p>
          </p:txBody>
        </p:sp>
        <p:sp>
          <p:nvSpPr>
            <p:cNvPr id="9" name="Rounded Rectangle 8"/>
            <p:cNvSpPr/>
            <p:nvPr/>
          </p:nvSpPr>
          <p:spPr>
            <a:xfrm>
              <a:off x="352171" y="3587951"/>
              <a:ext cx="3671190" cy="2695284"/>
            </a:xfrm>
            <a:prstGeom prst="roundRect">
              <a:avLst>
                <a:gd name="adj" fmla="val 9504"/>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mj-lt"/>
                <a:buAutoNum type="arabicParenR" startAt="2"/>
              </a:pPr>
              <a:r>
                <a:rPr lang="lv-LV" sz="1600" b="1" dirty="0" smtClean="0">
                  <a:solidFill>
                    <a:schemeClr val="tx1"/>
                  </a:solidFill>
                </a:rPr>
                <a:t>Reaģēt uz plūdiem un sausumu – </a:t>
              </a:r>
            </a:p>
            <a:p>
              <a:pPr marL="800100" lvl="1" indent="-342900">
                <a:spcAft>
                  <a:spcPts val="600"/>
                </a:spcAft>
                <a:buFont typeface="Arial" panose="020B0604020202020204" pitchFamily="34" charset="0"/>
                <a:buChar char="•"/>
              </a:pPr>
              <a:r>
                <a:rPr lang="lv-LV" sz="1400" dirty="0" smtClean="0">
                  <a:solidFill>
                    <a:schemeClr val="tx1"/>
                  </a:solidFill>
                </a:rPr>
                <a:t>Radīt vai atjaunot mitraines</a:t>
              </a:r>
            </a:p>
            <a:p>
              <a:pPr marL="800100" lvl="1" indent="-342900">
                <a:spcAft>
                  <a:spcPts val="600"/>
                </a:spcAft>
                <a:buFont typeface="Arial" panose="020B0604020202020204" pitchFamily="34" charset="0"/>
                <a:buChar char="•"/>
              </a:pPr>
              <a:r>
                <a:rPr lang="lv-LV" sz="1400" dirty="0" smtClean="0">
                  <a:solidFill>
                    <a:schemeClr val="tx1"/>
                  </a:solidFill>
                </a:rPr>
                <a:t>Uzlabot palieņu apsaimniekošanu</a:t>
              </a:r>
            </a:p>
            <a:p>
              <a:pPr marL="800100" lvl="1" indent="-342900">
                <a:spcAft>
                  <a:spcPts val="600"/>
                </a:spcAft>
                <a:buFont typeface="Arial" panose="020B0604020202020204" pitchFamily="34" charset="0"/>
                <a:buChar char="•"/>
              </a:pPr>
              <a:r>
                <a:rPr lang="lv-LV" sz="1400" dirty="0" smtClean="0">
                  <a:solidFill>
                    <a:schemeClr val="tx1"/>
                  </a:solidFill>
                </a:rPr>
                <a:t>Uzlabot drenāžas sistēmas</a:t>
              </a:r>
            </a:p>
            <a:p>
              <a:pPr marL="800100" lvl="1" indent="-342900">
                <a:spcAft>
                  <a:spcPts val="600"/>
                </a:spcAft>
                <a:buFont typeface="Arial" panose="020B0604020202020204" pitchFamily="34" charset="0"/>
                <a:buChar char="•"/>
              </a:pPr>
              <a:r>
                <a:rPr lang="lv-LV" sz="1400" dirty="0" smtClean="0">
                  <a:solidFill>
                    <a:schemeClr val="tx1"/>
                  </a:solidFill>
                </a:rPr>
                <a:t>Dambju izbūve</a:t>
              </a:r>
            </a:p>
            <a:p>
              <a:pPr marL="800100" lvl="1" indent="-342900">
                <a:spcAft>
                  <a:spcPts val="600"/>
                </a:spcAft>
                <a:buFont typeface="Arial" panose="020B0604020202020204" pitchFamily="34" charset="0"/>
                <a:buChar char="•"/>
              </a:pPr>
              <a:r>
                <a:rPr lang="lv-LV" sz="1400" dirty="0" smtClean="0">
                  <a:solidFill>
                    <a:schemeClr val="tx1"/>
                  </a:solidFill>
                </a:rPr>
                <a:t>Uzlabota lietus ūdens aizturēšana</a:t>
              </a:r>
            </a:p>
            <a:p>
              <a:pPr marL="800100" lvl="1" indent="-342900">
                <a:spcAft>
                  <a:spcPts val="600"/>
                </a:spcAft>
                <a:buFont typeface="Arial" panose="020B0604020202020204" pitchFamily="34" charset="0"/>
                <a:buChar char="•"/>
              </a:pPr>
              <a:r>
                <a:rPr lang="lv-LV" sz="1400" dirty="0" smtClean="0">
                  <a:solidFill>
                    <a:schemeClr val="tx1"/>
                  </a:solidFill>
                </a:rPr>
                <a:t>Sausuma izturīgu šķirņu ieviešana</a:t>
              </a:r>
            </a:p>
            <a:p>
              <a:pPr marL="800100" lvl="1" indent="-342900">
                <a:spcAft>
                  <a:spcPts val="600"/>
                </a:spcAft>
                <a:buFont typeface="Arial" panose="020B0604020202020204" pitchFamily="34" charset="0"/>
                <a:buChar char="•"/>
              </a:pPr>
              <a:r>
                <a:rPr lang="lv-LV" sz="1400" dirty="0" smtClean="0">
                  <a:solidFill>
                    <a:schemeClr val="tx1"/>
                  </a:solidFill>
                </a:rPr>
                <a:t>Apdrošināšana pret plūdiem un sausumu</a:t>
              </a:r>
              <a:endParaRPr lang="lv-LV" sz="1400" dirty="0">
                <a:solidFill>
                  <a:schemeClr val="tx1"/>
                </a:solidFill>
              </a:endParaRPr>
            </a:p>
          </p:txBody>
        </p:sp>
        <p:sp>
          <p:nvSpPr>
            <p:cNvPr id="10" name="Rounded Rectangle 9"/>
            <p:cNvSpPr/>
            <p:nvPr/>
          </p:nvSpPr>
          <p:spPr>
            <a:xfrm>
              <a:off x="5046357" y="1733023"/>
              <a:ext cx="3940890" cy="160673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mj-lt"/>
                <a:buAutoNum type="arabicParenR" startAt="3"/>
              </a:pPr>
              <a:r>
                <a:rPr lang="lv-LV" sz="1600" b="1" dirty="0" smtClean="0">
                  <a:solidFill>
                    <a:schemeClr val="tx1"/>
                  </a:solidFill>
                </a:rPr>
                <a:t>Reaģēt uz palielinātas irigācijas nepieciešamību – </a:t>
              </a:r>
            </a:p>
            <a:p>
              <a:pPr marL="800100" lvl="1" indent="-342900">
                <a:spcAft>
                  <a:spcPts val="600"/>
                </a:spcAft>
                <a:buFont typeface="Arial" panose="020B0604020202020204" pitchFamily="34" charset="0"/>
                <a:buChar char="•"/>
              </a:pPr>
              <a:r>
                <a:rPr lang="lv-LV" sz="1400" dirty="0" smtClean="0">
                  <a:solidFill>
                    <a:schemeClr val="tx1"/>
                  </a:solidFill>
                </a:rPr>
                <a:t>Izmaiņas audzējamo kultūraugu izvēlē</a:t>
              </a:r>
            </a:p>
            <a:p>
              <a:pPr marL="800100" lvl="1" indent="-342900">
                <a:spcAft>
                  <a:spcPts val="600"/>
                </a:spcAft>
                <a:buFont typeface="Arial" panose="020B0604020202020204" pitchFamily="34" charset="0"/>
                <a:buChar char="•"/>
              </a:pPr>
              <a:r>
                <a:rPr lang="lv-LV" sz="1400" dirty="0" smtClean="0">
                  <a:solidFill>
                    <a:schemeClr val="tx1"/>
                  </a:solidFill>
                </a:rPr>
                <a:t>Izveidot pret klimata pārmaiņām noturīgas šķirnes</a:t>
              </a:r>
              <a:endParaRPr lang="lv-LV" sz="1400" dirty="0">
                <a:solidFill>
                  <a:schemeClr val="tx1"/>
                </a:solidFill>
              </a:endParaRPr>
            </a:p>
          </p:txBody>
        </p:sp>
        <p:sp>
          <p:nvSpPr>
            <p:cNvPr id="12" name="Rounded Rectangle 11"/>
            <p:cNvSpPr/>
            <p:nvPr/>
          </p:nvSpPr>
          <p:spPr>
            <a:xfrm>
              <a:off x="4245428" y="3587950"/>
              <a:ext cx="4741819" cy="129755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mj-lt"/>
                <a:buAutoNum type="arabicParenR" startAt="4"/>
              </a:pPr>
              <a:r>
                <a:rPr lang="lv-LV" sz="1600" b="1" dirty="0" smtClean="0">
                  <a:solidFill>
                    <a:schemeClr val="tx1"/>
                  </a:solidFill>
                </a:rPr>
                <a:t>Izmaiņas lauksaimniecības zemes izmantošanā –</a:t>
              </a:r>
            </a:p>
            <a:p>
              <a:pPr marL="742950" lvl="1" indent="-285750">
                <a:spcAft>
                  <a:spcPts val="600"/>
                </a:spcAft>
                <a:buFont typeface="Arial" panose="020B0604020202020204" pitchFamily="34" charset="0"/>
                <a:buChar char="•"/>
              </a:pPr>
              <a:r>
                <a:rPr lang="lv-LV" sz="1400" dirty="0" smtClean="0">
                  <a:solidFill>
                    <a:schemeClr val="tx1"/>
                  </a:solidFill>
                </a:rPr>
                <a:t>Lauksaimniecības produkcijas ražošanas un pārstrādes uzņēmumu pārvietošana</a:t>
              </a:r>
            </a:p>
            <a:p>
              <a:pPr marL="742950" lvl="1" indent="-285750">
                <a:spcAft>
                  <a:spcPts val="600"/>
                </a:spcAft>
                <a:buFont typeface="Arial" panose="020B0604020202020204" pitchFamily="34" charset="0"/>
                <a:buChar char="•"/>
              </a:pPr>
              <a:r>
                <a:rPr lang="lv-LV" sz="1400" dirty="0" smtClean="0">
                  <a:solidFill>
                    <a:schemeClr val="tx1"/>
                  </a:solidFill>
                </a:rPr>
                <a:t>Augsnes papildināšana ar organiskajām vielām</a:t>
              </a:r>
              <a:endParaRPr lang="lv-LV" sz="1400" dirty="0">
                <a:solidFill>
                  <a:schemeClr val="tx1"/>
                </a:solidFill>
              </a:endParaRPr>
            </a:p>
          </p:txBody>
        </p:sp>
        <p:sp>
          <p:nvSpPr>
            <p:cNvPr id="13" name="Rounded Rectangle 12"/>
            <p:cNvSpPr/>
            <p:nvPr/>
          </p:nvSpPr>
          <p:spPr>
            <a:xfrm>
              <a:off x="4245428" y="5080382"/>
              <a:ext cx="4741819" cy="120285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mj-lt"/>
                <a:buAutoNum type="arabicParenR" startAt="5"/>
              </a:pPr>
              <a:r>
                <a:rPr lang="lv-LV" sz="1600" b="1" dirty="0" smtClean="0">
                  <a:solidFill>
                    <a:schemeClr val="tx1"/>
                  </a:solidFill>
                </a:rPr>
                <a:t>Ūdens un augsnes kvalitātes pasliktināšanās –</a:t>
              </a:r>
            </a:p>
            <a:p>
              <a:pPr marL="800100" lvl="1" indent="-342900">
                <a:spcAft>
                  <a:spcPts val="600"/>
                </a:spcAft>
                <a:buFont typeface="Arial" panose="020B0604020202020204" pitchFamily="34" charset="0"/>
                <a:buChar char="•"/>
              </a:pPr>
              <a:r>
                <a:rPr lang="lv-LV" sz="1400" dirty="0" smtClean="0">
                  <a:solidFill>
                    <a:schemeClr val="tx1"/>
                  </a:solidFill>
                </a:rPr>
                <a:t>Uzlabot slāpekļa mēslojuma efektivitāti</a:t>
              </a:r>
            </a:p>
            <a:p>
              <a:pPr marL="800100" lvl="1" indent="-342900">
                <a:spcAft>
                  <a:spcPts val="600"/>
                </a:spcAft>
                <a:buFont typeface="Arial" panose="020B0604020202020204" pitchFamily="34" charset="0"/>
                <a:buChar char="•"/>
              </a:pPr>
              <a:r>
                <a:rPr lang="lv-LV" sz="1400" dirty="0" smtClean="0">
                  <a:solidFill>
                    <a:schemeClr val="tx1"/>
                  </a:solidFill>
                </a:rPr>
                <a:t>Augsnes oglekļa pārvaldība, aizsardzība pret augsnes eroziju</a:t>
              </a:r>
              <a:endParaRPr lang="lv-LV" sz="1400" dirty="0">
                <a:solidFill>
                  <a:schemeClr val="tx1"/>
                </a:solidFill>
              </a:endParaRPr>
            </a:p>
          </p:txBody>
        </p:sp>
        <p:sp>
          <p:nvSpPr>
            <p:cNvPr id="14" name="Rounded Rectangle 13"/>
            <p:cNvSpPr/>
            <p:nvPr/>
          </p:nvSpPr>
          <p:spPr>
            <a:xfrm>
              <a:off x="9209314" y="3587950"/>
              <a:ext cx="2645756" cy="2695285"/>
            </a:xfrm>
            <a:prstGeom prst="roundRect">
              <a:avLst>
                <a:gd name="adj" fmla="val 14692"/>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mj-lt"/>
                <a:buAutoNum type="arabicParenR" startAt="6"/>
              </a:pPr>
              <a:r>
                <a:rPr lang="lv-LV" sz="1600" b="1" dirty="0" smtClean="0">
                  <a:solidFill>
                    <a:schemeClr val="tx1"/>
                  </a:solidFill>
                </a:rPr>
                <a:t>Bioloģiskās daudzveidības zaudēšana –</a:t>
              </a:r>
            </a:p>
            <a:p>
              <a:pPr marL="742950" lvl="1" indent="-285750">
                <a:spcAft>
                  <a:spcPts val="600"/>
                </a:spcAft>
                <a:buFont typeface="Arial" panose="020B0604020202020204" pitchFamily="34" charset="0"/>
                <a:buChar char="•"/>
              </a:pPr>
              <a:r>
                <a:rPr lang="lv-LV" sz="1400" dirty="0" smtClean="0">
                  <a:solidFill>
                    <a:schemeClr val="tx1"/>
                  </a:solidFill>
                </a:rPr>
                <a:t>Palielināt ūdens izmantošanu ekosistēmām</a:t>
              </a:r>
            </a:p>
            <a:p>
              <a:pPr marL="742950" lvl="1" indent="-285750">
                <a:spcAft>
                  <a:spcPts val="600"/>
                </a:spcAft>
                <a:buFont typeface="Arial" panose="020B0604020202020204" pitchFamily="34" charset="0"/>
                <a:buChar char="•"/>
              </a:pPr>
              <a:r>
                <a:rPr lang="lv-LV" sz="1400" dirty="0" smtClean="0">
                  <a:solidFill>
                    <a:schemeClr val="tx1"/>
                  </a:solidFill>
                </a:rPr>
                <a:t>Uzturēt ekoloģiskos koridorus, palielināt ražas daudzveidību </a:t>
              </a:r>
              <a:endParaRPr lang="lv-LV" sz="1400" dirty="0">
                <a:solidFill>
                  <a:schemeClr val="tx1"/>
                </a:solidFill>
              </a:endParaRPr>
            </a:p>
          </p:txBody>
        </p:sp>
      </p:grpSp>
    </p:spTree>
    <p:extLst>
      <p:ext uri="{BB962C8B-B14F-4D97-AF65-F5344CB8AC3E}">
        <p14:creationId xmlns:p14="http://schemas.microsoft.com/office/powerpoint/2010/main" xmlns="" val="36683890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user\Desktop\10_Atteli\7463408532_b7ed48e9df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1414" y="1"/>
            <a:ext cx="521617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3903801" y="295278"/>
            <a:ext cx="8010895" cy="138188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Līdzšinējie pētījumi l</a:t>
            </a:r>
            <a:r>
              <a:rPr lang="lv-LV" sz="2400" dirty="0" smtClean="0"/>
              <a:t>iecina, </a:t>
            </a:r>
            <a:r>
              <a:rPr lang="lv-LV" sz="2400" dirty="0"/>
              <a:t>ka kopumā </a:t>
            </a:r>
            <a:r>
              <a:rPr lang="lv-LV" sz="2400" b="1" dirty="0"/>
              <a:t>salīdzinoši maz uzņēmumu ir veikuši pietiekamus riska novērtējuma </a:t>
            </a:r>
            <a:r>
              <a:rPr lang="lv-LV" sz="2400" b="1" dirty="0" smtClean="0"/>
              <a:t>pasākumus </a:t>
            </a:r>
            <a:r>
              <a:rPr lang="lv-LV" sz="2400" dirty="0" smtClean="0"/>
              <a:t>– </a:t>
            </a:r>
            <a:r>
              <a:rPr lang="lv-LV" sz="2400" dirty="0"/>
              <a:t>tikai 55% no 300 Eiropas lielākajām kompānijām ir </a:t>
            </a:r>
            <a:endParaRPr lang="lv-LV" sz="2400" dirty="0" smtClean="0"/>
          </a:p>
          <a:p>
            <a:pPr algn="ctr"/>
            <a:r>
              <a:rPr lang="lv-LV" sz="2400" dirty="0" smtClean="0"/>
              <a:t>ilgtermiņa </a:t>
            </a:r>
            <a:r>
              <a:rPr lang="lv-LV" sz="2400" dirty="0"/>
              <a:t>mērķi klimata pārmaiņu vadīšanā</a:t>
            </a:r>
            <a:endParaRPr lang="lv-LV" sz="2400" dirty="0" smtClean="0"/>
          </a:p>
        </p:txBody>
      </p:sp>
      <p:sp>
        <p:nvSpPr>
          <p:cNvPr id="4" name="Rounded Rectangle 3"/>
          <p:cNvSpPr/>
          <p:nvPr/>
        </p:nvSpPr>
        <p:spPr>
          <a:xfrm>
            <a:off x="5303708" y="1861506"/>
            <a:ext cx="6292935" cy="6461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a:t>
            </a:r>
            <a:r>
              <a:rPr lang="lv-LV" b="1" dirty="0" smtClean="0">
                <a:solidFill>
                  <a:schemeClr val="tx1"/>
                </a:solidFill>
              </a:rPr>
              <a:t>rī </a:t>
            </a:r>
            <a:r>
              <a:rPr lang="lv-LV" b="1" dirty="0">
                <a:solidFill>
                  <a:schemeClr val="tx1"/>
                </a:solidFill>
              </a:rPr>
              <a:t>liela daļa Latvijas uzņēmēju konkrētus adaptācijas pasākumus vēl neveic</a:t>
            </a:r>
          </a:p>
        </p:txBody>
      </p:sp>
      <p:sp>
        <p:nvSpPr>
          <p:cNvPr id="5" name="Rounded Rectangle 4"/>
          <p:cNvSpPr/>
          <p:nvPr/>
        </p:nvSpPr>
        <p:spPr>
          <a:xfrm>
            <a:off x="5303707" y="2741204"/>
            <a:ext cx="6292935" cy="72659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Bažīgi ir tie uzņēmēji, kuru bizness ir atkarīgs no sniega un ledus esamības ziemā, kā arī </a:t>
            </a:r>
            <a:r>
              <a:rPr lang="lv-LV" b="1" dirty="0" smtClean="0">
                <a:solidFill>
                  <a:schemeClr val="tx1"/>
                </a:solidFill>
              </a:rPr>
              <a:t>ziemas nestabilajām </a:t>
            </a:r>
            <a:r>
              <a:rPr lang="lv-LV" b="1" dirty="0">
                <a:solidFill>
                  <a:schemeClr val="tx1"/>
                </a:solidFill>
              </a:rPr>
              <a:t>temperatūrām</a:t>
            </a:r>
          </a:p>
        </p:txBody>
      </p:sp>
      <p:sp>
        <p:nvSpPr>
          <p:cNvPr id="6" name="Rounded Rectangle 5"/>
          <p:cNvSpPr/>
          <p:nvPr/>
        </p:nvSpPr>
        <p:spPr>
          <a:xfrm>
            <a:off x="5303707" y="3701334"/>
            <a:ext cx="6292935" cy="100292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Uzņēmumiem</a:t>
            </a:r>
            <a:r>
              <a:rPr lang="lv-LV" b="1" dirty="0">
                <a:solidFill>
                  <a:schemeClr val="tx1"/>
                </a:solidFill>
              </a:rPr>
              <a:t>, kurus klimata pārmaiņas ietekmē netieši, </a:t>
            </a:r>
            <a:r>
              <a:rPr lang="lv-LV" b="1" dirty="0" smtClean="0">
                <a:solidFill>
                  <a:schemeClr val="tx1"/>
                </a:solidFill>
              </a:rPr>
              <a:t>jāizvērtē, kā </a:t>
            </a:r>
            <a:r>
              <a:rPr lang="lv-LV" b="1" dirty="0">
                <a:solidFill>
                  <a:schemeClr val="tx1"/>
                </a:solidFill>
              </a:rPr>
              <a:t>viņu rentabilitāti var ietekmēt </a:t>
            </a:r>
            <a:r>
              <a:rPr lang="lv-LV" b="1" dirty="0" smtClean="0">
                <a:solidFill>
                  <a:schemeClr val="tx1"/>
                </a:solidFill>
              </a:rPr>
              <a:t>pieaugošās oglekļa </a:t>
            </a:r>
            <a:r>
              <a:rPr lang="lv-LV" b="1" dirty="0">
                <a:solidFill>
                  <a:schemeClr val="tx1"/>
                </a:solidFill>
              </a:rPr>
              <a:t>izmaksas </a:t>
            </a:r>
            <a:r>
              <a:rPr lang="lv-LV" b="1" dirty="0" smtClean="0">
                <a:solidFill>
                  <a:schemeClr val="tx1"/>
                </a:solidFill>
              </a:rPr>
              <a:t>salīdzinājumā </a:t>
            </a:r>
            <a:r>
              <a:rPr lang="lv-LV" b="1" dirty="0">
                <a:solidFill>
                  <a:schemeClr val="tx1"/>
                </a:solidFill>
              </a:rPr>
              <a:t>ar konkurentiem</a:t>
            </a:r>
          </a:p>
        </p:txBody>
      </p:sp>
      <p:sp>
        <p:nvSpPr>
          <p:cNvPr id="7" name="Rounded Rectangle 6"/>
          <p:cNvSpPr/>
          <p:nvPr/>
        </p:nvSpPr>
        <p:spPr>
          <a:xfrm>
            <a:off x="6160086" y="4653318"/>
            <a:ext cx="4624703" cy="857733"/>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b="1" dirty="0" smtClean="0">
                <a:solidFill>
                  <a:schemeClr val="tx1"/>
                </a:solidFill>
              </a:rPr>
              <a:t>Apmēram </a:t>
            </a:r>
            <a:r>
              <a:rPr lang="lv-LV" sz="1600" b="1" dirty="0">
                <a:solidFill>
                  <a:schemeClr val="tx1"/>
                </a:solidFill>
              </a:rPr>
              <a:t>80% emisiju tiek radīti piegādes </a:t>
            </a:r>
            <a:r>
              <a:rPr lang="lv-LV" sz="1600" b="1" dirty="0" smtClean="0">
                <a:solidFill>
                  <a:schemeClr val="tx1"/>
                </a:solidFill>
              </a:rPr>
              <a:t>ķēdēs – tas </a:t>
            </a:r>
            <a:r>
              <a:rPr lang="lv-LV" sz="1600" b="1" dirty="0">
                <a:solidFill>
                  <a:schemeClr val="tx1"/>
                </a:solidFill>
              </a:rPr>
              <a:t>nozīmē, ka liela daļa oglekļa izmaksu tiks iekļautas piegādāto produktu cenā</a:t>
            </a:r>
          </a:p>
        </p:txBody>
      </p:sp>
      <p:sp>
        <p:nvSpPr>
          <p:cNvPr id="8" name="Rounded Rectangle 7"/>
          <p:cNvSpPr/>
          <p:nvPr/>
        </p:nvSpPr>
        <p:spPr>
          <a:xfrm>
            <a:off x="3888336" y="5689167"/>
            <a:ext cx="8026177" cy="69454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Nozares, kuras visvairāk ietekmēs oglekļa izmaksu iekļaušana cenā, ir ķīmiskā rūpniecība, pārtikas un dzērienu ražošana, kā arī rūpniecības preču ražošana</a:t>
            </a:r>
          </a:p>
        </p:txBody>
      </p:sp>
    </p:spTree>
    <p:extLst>
      <p:ext uri="{BB962C8B-B14F-4D97-AF65-F5344CB8AC3E}">
        <p14:creationId xmlns:p14="http://schemas.microsoft.com/office/powerpoint/2010/main" xmlns="" val="24787797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user\Desktop\10_Atteli\6093699369_a6fa0338d7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6537532" y="2580866"/>
            <a:ext cx="5101839" cy="427713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737362" y="323227"/>
            <a:ext cx="8725989" cy="1224000"/>
          </a:xfrm>
          <a:prstGeom prst="roundRect">
            <a:avLst>
              <a:gd name="adj" fmla="val 18373"/>
            </a:avLst>
          </a:prstGeom>
          <a:solidFill>
            <a:schemeClr val="bg1">
              <a:lumMod val="7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smtClean="0"/>
              <a:t>KLIMATA PĀRMAIŅU MAZINĀŠANAS EKONOMISKIE INSTRUMENTI</a:t>
            </a:r>
            <a:endParaRPr lang="lv-LV" sz="4000" b="1" dirty="0"/>
          </a:p>
        </p:txBody>
      </p:sp>
      <p:sp>
        <p:nvSpPr>
          <p:cNvPr id="4" name="Title 1"/>
          <p:cNvSpPr txBox="1">
            <a:spLocks/>
          </p:cNvSpPr>
          <p:nvPr/>
        </p:nvSpPr>
        <p:spPr>
          <a:xfrm>
            <a:off x="2499822" y="1755481"/>
            <a:ext cx="7192356" cy="88437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pārmaiņas tiek uzskatītas par lielāko </a:t>
            </a:r>
            <a:r>
              <a:rPr lang="lv-LV" sz="2400" b="1" dirty="0"/>
              <a:t>tirgus fiasko </a:t>
            </a:r>
            <a:r>
              <a:rPr lang="lv-LV" sz="2400" dirty="0" smtClean="0"/>
              <a:t>(angļu val. </a:t>
            </a:r>
            <a:r>
              <a:rPr lang="lv-LV" sz="2400" i="1" dirty="0" err="1" smtClean="0"/>
              <a:t>market</a:t>
            </a:r>
            <a:r>
              <a:rPr lang="lv-LV" sz="2400" i="1" dirty="0" smtClean="0"/>
              <a:t> </a:t>
            </a:r>
            <a:r>
              <a:rPr lang="lv-LV" sz="2400" i="1" dirty="0" err="1"/>
              <a:t>failure</a:t>
            </a:r>
            <a:r>
              <a:rPr lang="lv-LV" sz="2400" dirty="0"/>
              <a:t>) pasaules vēsturē</a:t>
            </a:r>
            <a:endParaRPr lang="lv-LV" sz="2400" dirty="0" smtClean="0"/>
          </a:p>
        </p:txBody>
      </p:sp>
      <p:sp>
        <p:nvSpPr>
          <p:cNvPr id="5" name="Rounded Rectangle 4"/>
          <p:cNvSpPr/>
          <p:nvPr/>
        </p:nvSpPr>
        <p:spPr>
          <a:xfrm>
            <a:off x="216659" y="2848113"/>
            <a:ext cx="6461232" cy="88098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u="sng" dirty="0">
                <a:solidFill>
                  <a:schemeClr val="tx1"/>
                </a:solidFill>
              </a:rPr>
              <a:t>Tirgus fiasko</a:t>
            </a:r>
            <a:r>
              <a:rPr lang="lv-LV" b="1" dirty="0">
                <a:solidFill>
                  <a:schemeClr val="tx1"/>
                </a:solidFill>
              </a:rPr>
              <a:t> ir tirgus stāvoklis, ja tas nav spējīgs nodrošināt nepieciešamo pieprasījuma un piedāvājuma attiecību, lai efektīvi tiktu izmantoti sabiedrībai pieejamie resursi</a:t>
            </a:r>
          </a:p>
        </p:txBody>
      </p:sp>
      <p:sp>
        <p:nvSpPr>
          <p:cNvPr id="6" name="Rounded Rectangle 5"/>
          <p:cNvSpPr/>
          <p:nvPr/>
        </p:nvSpPr>
        <p:spPr>
          <a:xfrm>
            <a:off x="216659" y="3878727"/>
            <a:ext cx="6461232" cy="8975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To izraisa </a:t>
            </a:r>
            <a:r>
              <a:rPr lang="lv-LV" b="1" dirty="0" smtClean="0">
                <a:solidFill>
                  <a:schemeClr val="tx1"/>
                </a:solidFill>
              </a:rPr>
              <a:t>t.s</a:t>
            </a:r>
            <a:r>
              <a:rPr lang="lv-LV" b="1" dirty="0">
                <a:solidFill>
                  <a:schemeClr val="tx1"/>
                </a:solidFill>
              </a:rPr>
              <a:t>. ārējie efekti – izmaksas, kas rodas visā pasaulē un nākamajām paaudzēm klimata pārmaiņu dēļ, ko nekādā veidā nesedz tie, kas šīs klimata pārmaiņas izraisa – SEG emitētāji</a:t>
            </a:r>
          </a:p>
        </p:txBody>
      </p:sp>
      <p:sp>
        <p:nvSpPr>
          <p:cNvPr id="7" name="Rounded Rectangle 6"/>
          <p:cNvSpPr/>
          <p:nvPr/>
        </p:nvSpPr>
        <p:spPr>
          <a:xfrm>
            <a:off x="216659" y="4925900"/>
            <a:ext cx="6461232" cy="63530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Līdz ar to emitētājiem nav ekonomiskās ieinteresētības šīs emisijas samazināt</a:t>
            </a:r>
          </a:p>
        </p:txBody>
      </p:sp>
      <p:sp>
        <p:nvSpPr>
          <p:cNvPr id="8" name="Rounded Rectangle 7"/>
          <p:cNvSpPr/>
          <p:nvPr/>
        </p:nvSpPr>
        <p:spPr>
          <a:xfrm>
            <a:off x="216659" y="5710838"/>
            <a:ext cx="6461232" cy="94595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Turklāt klimats ir sabiedrisks labums – nav iespējams ierobežot tā izmantošanu tiem, kas nemaksā par tā saglabāšanu </a:t>
            </a:r>
            <a:endParaRPr lang="lv-LV" b="1" dirty="0" smtClean="0">
              <a:solidFill>
                <a:schemeClr val="tx1"/>
              </a:solidFill>
            </a:endParaRPr>
          </a:p>
          <a:p>
            <a:pPr algn="ctr"/>
            <a:r>
              <a:rPr lang="lv-LV" b="1" dirty="0" smtClean="0">
                <a:solidFill>
                  <a:schemeClr val="tx1"/>
                </a:solidFill>
              </a:rPr>
              <a:t>cilvēkiem </a:t>
            </a:r>
            <a:r>
              <a:rPr lang="lv-LV" b="1" dirty="0">
                <a:solidFill>
                  <a:schemeClr val="tx1"/>
                </a:solidFill>
              </a:rPr>
              <a:t>piemērotā stāvoklī</a:t>
            </a:r>
          </a:p>
        </p:txBody>
      </p:sp>
    </p:spTree>
    <p:extLst>
      <p:ext uri="{BB962C8B-B14F-4D97-AF65-F5344CB8AC3E}">
        <p14:creationId xmlns:p14="http://schemas.microsoft.com/office/powerpoint/2010/main" xmlns="" val="31730652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10_Atteli\15121150847_8c49b89d8d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131365"/>
            <a:ext cx="7139352" cy="476016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920238" y="411286"/>
            <a:ext cx="8373292" cy="106481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pārmaiņām ir globālas sekas, tāpēc to risināšanai ir nepieciešama gan lokāla cilvēku iesaiste un rīcība, gan starptautiska sadarbība</a:t>
            </a:r>
            <a:endParaRPr lang="lv-LV" sz="2400" dirty="0" smtClean="0"/>
          </a:p>
        </p:txBody>
      </p:sp>
      <p:sp>
        <p:nvSpPr>
          <p:cNvPr id="4" name="Rounded Rectangle 3"/>
          <p:cNvSpPr/>
          <p:nvPr/>
        </p:nvSpPr>
        <p:spPr>
          <a:xfrm>
            <a:off x="7061596" y="1699848"/>
            <a:ext cx="4211648" cy="953681"/>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Būtiskākie </a:t>
            </a:r>
            <a:r>
              <a:rPr lang="lv-LV" b="1" dirty="0">
                <a:solidFill>
                  <a:schemeClr val="tx1"/>
                </a:solidFill>
              </a:rPr>
              <a:t>ar ekonomiku saistītie klimata pārmaiņu cēloņi </a:t>
            </a:r>
            <a:r>
              <a:rPr lang="lv-LV" b="1" dirty="0" smtClean="0">
                <a:solidFill>
                  <a:schemeClr val="tx1"/>
                </a:solidFill>
              </a:rPr>
              <a:t>ir:</a:t>
            </a:r>
          </a:p>
          <a:p>
            <a:pPr algn="ctr"/>
            <a:endParaRPr lang="lv-LV" b="1" dirty="0" smtClean="0">
              <a:solidFill>
                <a:schemeClr val="tx1"/>
              </a:solidFill>
            </a:endParaRPr>
          </a:p>
        </p:txBody>
      </p:sp>
      <p:sp>
        <p:nvSpPr>
          <p:cNvPr id="5" name="Rounded Rectangle 4"/>
          <p:cNvSpPr/>
          <p:nvPr/>
        </p:nvSpPr>
        <p:spPr>
          <a:xfrm>
            <a:off x="6447641" y="2331227"/>
            <a:ext cx="5439559" cy="2012663"/>
          </a:xfrm>
          <a:prstGeom prst="roundRect">
            <a:avLst>
              <a:gd name="adj" fmla="val 13422"/>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Iedzīvotāju skaita eksponenciālais pieaugums</a:t>
            </a:r>
          </a:p>
          <a:p>
            <a:pPr marL="285750" indent="-285750">
              <a:spcAft>
                <a:spcPts val="600"/>
              </a:spcAft>
              <a:buFont typeface="Arial" panose="020B0604020202020204" pitchFamily="34" charset="0"/>
              <a:buChar char="•"/>
            </a:pPr>
            <a:r>
              <a:rPr lang="lv-LV" b="1" dirty="0" smtClean="0">
                <a:solidFill>
                  <a:schemeClr val="tx1"/>
                </a:solidFill>
              </a:rPr>
              <a:t>Rūpniecības straujā attīstība, kuras nodrošināšanai nepieciešams arvien vairāk enerģijas</a:t>
            </a:r>
          </a:p>
          <a:p>
            <a:pPr marL="285750" indent="-285750">
              <a:spcAft>
                <a:spcPts val="600"/>
              </a:spcAft>
              <a:buFont typeface="Arial" panose="020B0604020202020204" pitchFamily="34" charset="0"/>
              <a:buChar char="•"/>
            </a:pPr>
            <a:r>
              <a:rPr lang="lv-LV" b="1" dirty="0" smtClean="0">
                <a:solidFill>
                  <a:schemeClr val="tx1"/>
                </a:solidFill>
              </a:rPr>
              <a:t>Globalizācija, kas prasa aizvien lielāku degvielas patēriņu sakarā ar ievērojamu izejvielu un gatavo produktu transportēšanu lielos attālumos</a:t>
            </a:r>
          </a:p>
        </p:txBody>
      </p:sp>
      <p:sp>
        <p:nvSpPr>
          <p:cNvPr id="6" name="Rounded Rectangle 5"/>
          <p:cNvSpPr/>
          <p:nvPr/>
        </p:nvSpPr>
        <p:spPr>
          <a:xfrm>
            <a:off x="5412921" y="4556480"/>
            <a:ext cx="6474279" cy="97156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Dažādas tautsaimniecības nozares veicina siltumnīcas efektu, galvenokārt, patērējot enerģiju, taču tas notiek arī citos tehnoloģiskajos procesos, emitējot siltumnīcefekta gāzes (SEG</a:t>
            </a:r>
            <a:r>
              <a:rPr lang="lv-LV" b="1" dirty="0" smtClean="0">
                <a:solidFill>
                  <a:schemeClr val="tx1"/>
                </a:solidFill>
              </a:rPr>
              <a:t>) </a:t>
            </a:r>
          </a:p>
        </p:txBody>
      </p:sp>
      <p:sp>
        <p:nvSpPr>
          <p:cNvPr id="7" name="Rounded Rectangle 6"/>
          <p:cNvSpPr/>
          <p:nvPr/>
        </p:nvSpPr>
        <p:spPr>
          <a:xfrm>
            <a:off x="1920238" y="5740631"/>
            <a:ext cx="8373292" cy="88223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Kioto protokola ietvaros, kas </a:t>
            </a:r>
            <a:r>
              <a:rPr lang="lv-LV" b="1" dirty="0" smtClean="0">
                <a:solidFill>
                  <a:schemeClr val="tx1"/>
                </a:solidFill>
              </a:rPr>
              <a:t>parakstīts 1997.g. </a:t>
            </a:r>
            <a:r>
              <a:rPr lang="lv-LV" b="1" dirty="0">
                <a:solidFill>
                  <a:schemeClr val="tx1"/>
                </a:solidFill>
              </a:rPr>
              <a:t>un stājās spēkā </a:t>
            </a:r>
            <a:r>
              <a:rPr lang="lv-LV" b="1" dirty="0" smtClean="0">
                <a:solidFill>
                  <a:schemeClr val="tx1"/>
                </a:solidFill>
              </a:rPr>
              <a:t>2005.g., </a:t>
            </a:r>
            <a:r>
              <a:rPr lang="lv-LV" b="1" dirty="0">
                <a:solidFill>
                  <a:schemeClr val="tx1"/>
                </a:solidFill>
              </a:rPr>
              <a:t>kā galvenās </a:t>
            </a:r>
            <a:r>
              <a:rPr lang="lv-LV" b="1" dirty="0" smtClean="0">
                <a:solidFill>
                  <a:schemeClr val="tx1"/>
                </a:solidFill>
              </a:rPr>
              <a:t>SEG </a:t>
            </a:r>
            <a:r>
              <a:rPr lang="lv-LV" b="1" dirty="0">
                <a:solidFill>
                  <a:schemeClr val="tx1"/>
                </a:solidFill>
              </a:rPr>
              <a:t>ir </a:t>
            </a:r>
            <a:r>
              <a:rPr lang="lv-LV" b="1" dirty="0" smtClean="0">
                <a:solidFill>
                  <a:schemeClr val="tx1"/>
                </a:solidFill>
              </a:rPr>
              <a:t>noteiktas CO</a:t>
            </a:r>
            <a:r>
              <a:rPr lang="lv-LV" b="1" baseline="-25000" dirty="0" smtClean="0">
                <a:solidFill>
                  <a:schemeClr val="tx1"/>
                </a:solidFill>
              </a:rPr>
              <a:t>2</a:t>
            </a:r>
            <a:r>
              <a:rPr lang="lv-LV" b="1" dirty="0" smtClean="0">
                <a:solidFill>
                  <a:schemeClr val="tx1"/>
                </a:solidFill>
              </a:rPr>
              <a:t>, CH</a:t>
            </a:r>
            <a:r>
              <a:rPr lang="lv-LV" b="1" baseline="-25000" dirty="0" smtClean="0">
                <a:solidFill>
                  <a:schemeClr val="tx1"/>
                </a:solidFill>
              </a:rPr>
              <a:t>4</a:t>
            </a:r>
            <a:r>
              <a:rPr lang="lv-LV" b="1" dirty="0" smtClean="0">
                <a:solidFill>
                  <a:schemeClr val="tx1"/>
                </a:solidFill>
              </a:rPr>
              <a:t>, N</a:t>
            </a:r>
            <a:r>
              <a:rPr lang="lv-LV" b="1" baseline="-25000" dirty="0" smtClean="0">
                <a:solidFill>
                  <a:schemeClr val="tx1"/>
                </a:solidFill>
              </a:rPr>
              <a:t>2</a:t>
            </a:r>
            <a:r>
              <a:rPr lang="lv-LV" b="1" dirty="0" smtClean="0">
                <a:solidFill>
                  <a:schemeClr val="tx1"/>
                </a:solidFill>
              </a:rPr>
              <a:t>O, </a:t>
            </a:r>
            <a:r>
              <a:rPr lang="lv-LV" b="1" dirty="0">
                <a:solidFill>
                  <a:schemeClr val="tx1"/>
                </a:solidFill>
              </a:rPr>
              <a:t>kā arī vairākas fluoru </a:t>
            </a:r>
            <a:r>
              <a:rPr lang="lv-LV" b="1" dirty="0" smtClean="0">
                <a:solidFill>
                  <a:schemeClr val="tx1"/>
                </a:solidFill>
              </a:rPr>
              <a:t>saturošas gāzes (HFC</a:t>
            </a:r>
            <a:r>
              <a:rPr lang="lv-LV" b="1" dirty="0">
                <a:solidFill>
                  <a:schemeClr val="tx1"/>
                </a:solidFill>
              </a:rPr>
              <a:t>,</a:t>
            </a:r>
            <a:r>
              <a:rPr lang="lv-LV" b="1" dirty="0" smtClean="0">
                <a:solidFill>
                  <a:schemeClr val="tx1"/>
                </a:solidFill>
              </a:rPr>
              <a:t> PFC</a:t>
            </a:r>
            <a:r>
              <a:rPr lang="lv-LV" b="1" dirty="0">
                <a:solidFill>
                  <a:schemeClr val="tx1"/>
                </a:solidFill>
              </a:rPr>
              <a:t>), </a:t>
            </a:r>
            <a:r>
              <a:rPr lang="lv-LV" b="1" dirty="0" smtClean="0">
                <a:solidFill>
                  <a:schemeClr val="tx1"/>
                </a:solidFill>
              </a:rPr>
              <a:t>sēra </a:t>
            </a:r>
            <a:r>
              <a:rPr lang="lv-LV" b="1" dirty="0" err="1">
                <a:solidFill>
                  <a:schemeClr val="tx1"/>
                </a:solidFill>
              </a:rPr>
              <a:t>heksafluorīds</a:t>
            </a:r>
            <a:r>
              <a:rPr lang="lv-LV" b="1" dirty="0">
                <a:solidFill>
                  <a:schemeClr val="tx1"/>
                </a:solidFill>
              </a:rPr>
              <a:t> </a:t>
            </a:r>
            <a:r>
              <a:rPr lang="lv-LV" b="1" dirty="0" smtClean="0">
                <a:solidFill>
                  <a:schemeClr val="tx1"/>
                </a:solidFill>
              </a:rPr>
              <a:t>SF</a:t>
            </a:r>
            <a:r>
              <a:rPr lang="lv-LV" b="1" baseline="-25000" dirty="0" smtClean="0">
                <a:solidFill>
                  <a:schemeClr val="tx1"/>
                </a:solidFill>
              </a:rPr>
              <a:t>6</a:t>
            </a:r>
            <a:r>
              <a:rPr lang="lv-LV" b="1" dirty="0" smtClean="0">
                <a:solidFill>
                  <a:schemeClr val="tx1"/>
                </a:solidFill>
              </a:rPr>
              <a:t>, </a:t>
            </a:r>
            <a:r>
              <a:rPr lang="lv-LV" b="1" dirty="0">
                <a:solidFill>
                  <a:schemeClr val="tx1"/>
                </a:solidFill>
              </a:rPr>
              <a:t>slāpekļa </a:t>
            </a:r>
            <a:r>
              <a:rPr lang="lv-LV" b="1" dirty="0" err="1">
                <a:solidFill>
                  <a:schemeClr val="tx1"/>
                </a:solidFill>
              </a:rPr>
              <a:t>trifluorīds</a:t>
            </a:r>
            <a:r>
              <a:rPr lang="lv-LV" b="1" dirty="0">
                <a:solidFill>
                  <a:schemeClr val="tx1"/>
                </a:solidFill>
              </a:rPr>
              <a:t> </a:t>
            </a:r>
            <a:r>
              <a:rPr lang="lv-LV" b="1" dirty="0" smtClean="0">
                <a:solidFill>
                  <a:schemeClr val="tx1"/>
                </a:solidFill>
              </a:rPr>
              <a:t>NF</a:t>
            </a:r>
            <a:r>
              <a:rPr lang="lv-LV" b="1" baseline="-25000" dirty="0" smtClean="0">
                <a:solidFill>
                  <a:schemeClr val="tx1"/>
                </a:solidFill>
              </a:rPr>
              <a:t>3</a:t>
            </a:r>
            <a:r>
              <a:rPr lang="lv-LV" b="1" dirty="0">
                <a:solidFill>
                  <a:schemeClr val="tx1"/>
                </a:solidFill>
              </a:rPr>
              <a:t> </a:t>
            </a:r>
            <a:r>
              <a:rPr lang="lv-LV" b="1" dirty="0" smtClean="0">
                <a:solidFill>
                  <a:schemeClr val="tx1"/>
                </a:solidFill>
              </a:rPr>
              <a:t>– to emisijas ir </a:t>
            </a:r>
            <a:r>
              <a:rPr lang="lv-LV" b="1" dirty="0">
                <a:solidFill>
                  <a:schemeClr val="tx1"/>
                </a:solidFill>
              </a:rPr>
              <a:t>jāierobežo</a:t>
            </a:r>
            <a:endParaRPr lang="lv-LV" b="1" baseline="-25000" dirty="0" smtClean="0">
              <a:solidFill>
                <a:schemeClr val="tx1"/>
              </a:solidFill>
            </a:endParaRPr>
          </a:p>
        </p:txBody>
      </p:sp>
    </p:spTree>
    <p:extLst>
      <p:ext uri="{BB962C8B-B14F-4D97-AF65-F5344CB8AC3E}">
        <p14:creationId xmlns:p14="http://schemas.microsoft.com/office/powerpoint/2010/main" xmlns="" val="7488709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iccwbo.org/uploadedImages/News_and_Media/Articles/2013/think-green-infographic_source.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5981" r="17150"/>
          <a:stretch/>
        </p:blipFill>
        <p:spPr bwMode="auto">
          <a:xfrm>
            <a:off x="820396" y="1648345"/>
            <a:ext cx="4546363" cy="520965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446974" y="475985"/>
            <a:ext cx="7810335" cy="127590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Lai uzņēmēji, kuru saimnieciskā darbības blakusprodukts ir SEG, būtu ieinteresēti samazināt </a:t>
            </a:r>
            <a:r>
              <a:rPr lang="lv-LV" sz="2400" dirty="0" smtClean="0"/>
              <a:t>emisijas</a:t>
            </a:r>
            <a:r>
              <a:rPr lang="lv-LV" sz="2400" dirty="0"/>
              <a:t>, </a:t>
            </a:r>
            <a:r>
              <a:rPr lang="lv-LV" sz="2400" dirty="0" smtClean="0"/>
              <a:t>valdības izmanto </a:t>
            </a:r>
            <a:r>
              <a:rPr lang="lv-LV" sz="2400" dirty="0"/>
              <a:t>dažādus </a:t>
            </a:r>
            <a:r>
              <a:rPr lang="lv-LV" sz="2400" b="1" dirty="0"/>
              <a:t>ekonomiskos instrumentus</a:t>
            </a:r>
            <a:r>
              <a:rPr lang="lv-LV" sz="2400" b="1" dirty="0" smtClean="0"/>
              <a:t>:</a:t>
            </a:r>
            <a:endParaRPr lang="lv-LV" sz="2400" dirty="0" smtClean="0"/>
          </a:p>
        </p:txBody>
      </p:sp>
      <p:sp>
        <p:nvSpPr>
          <p:cNvPr id="4" name="Rounded Rectangle 3"/>
          <p:cNvSpPr/>
          <p:nvPr/>
        </p:nvSpPr>
        <p:spPr>
          <a:xfrm>
            <a:off x="5767053" y="2876346"/>
            <a:ext cx="6221220" cy="67303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Šādi instrumenti nodrošina to, lai </a:t>
            </a:r>
            <a:r>
              <a:rPr lang="lv-LV" b="1" dirty="0" smtClean="0">
                <a:solidFill>
                  <a:schemeClr val="tx1"/>
                </a:solidFill>
              </a:rPr>
              <a:t>uzņēmēju rīcībai kļūst </a:t>
            </a:r>
            <a:r>
              <a:rPr lang="lv-LV" b="1" dirty="0">
                <a:solidFill>
                  <a:schemeClr val="tx1"/>
                </a:solidFill>
              </a:rPr>
              <a:t>videi draudzīgāka, arī ekonomiski ir izdevīgāka</a:t>
            </a:r>
          </a:p>
        </p:txBody>
      </p:sp>
      <p:sp>
        <p:nvSpPr>
          <p:cNvPr id="5" name="Rounded Rectangle 4"/>
          <p:cNvSpPr/>
          <p:nvPr/>
        </p:nvSpPr>
        <p:spPr>
          <a:xfrm>
            <a:off x="5767052" y="3709377"/>
            <a:ext cx="6221221" cy="66424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To panāk ar dažādu nodokļu, maksu un emisijas tirdzniecības sistēmu </a:t>
            </a:r>
            <a:r>
              <a:rPr lang="lv-LV" b="1" dirty="0" smtClean="0">
                <a:solidFill>
                  <a:schemeClr val="tx1"/>
                </a:solidFill>
              </a:rPr>
              <a:t>palīdzību</a:t>
            </a:r>
            <a:endParaRPr lang="lv-LV" b="1" dirty="0">
              <a:solidFill>
                <a:schemeClr val="tx1"/>
              </a:solidFill>
            </a:endParaRPr>
          </a:p>
        </p:txBody>
      </p:sp>
      <p:sp>
        <p:nvSpPr>
          <p:cNvPr id="6" name="Rounded Rectangle 5"/>
          <p:cNvSpPr/>
          <p:nvPr/>
        </p:nvSpPr>
        <p:spPr>
          <a:xfrm>
            <a:off x="5767052" y="4543995"/>
            <a:ext cx="6221221" cy="91469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Taču, ja šādi instrumenti tiek izmantoti tikai atsevišķās valstīs, tas samazina to konkurētspēju, jo </a:t>
            </a:r>
            <a:r>
              <a:rPr lang="lv-LV" b="1" dirty="0" smtClean="0">
                <a:solidFill>
                  <a:schemeClr val="tx1"/>
                </a:solidFill>
              </a:rPr>
              <a:t>palielinās </a:t>
            </a:r>
          </a:p>
          <a:p>
            <a:pPr algn="ctr"/>
            <a:r>
              <a:rPr lang="lv-LV" b="1" dirty="0" smtClean="0">
                <a:solidFill>
                  <a:schemeClr val="tx1"/>
                </a:solidFill>
              </a:rPr>
              <a:t>ražošanas </a:t>
            </a:r>
            <a:r>
              <a:rPr lang="lv-LV" b="1" dirty="0">
                <a:solidFill>
                  <a:schemeClr val="tx1"/>
                </a:solidFill>
              </a:rPr>
              <a:t>izmaksas</a:t>
            </a:r>
          </a:p>
        </p:txBody>
      </p:sp>
      <p:sp>
        <p:nvSpPr>
          <p:cNvPr id="7" name="Rounded Rectangle 6"/>
          <p:cNvSpPr/>
          <p:nvPr/>
        </p:nvSpPr>
        <p:spPr>
          <a:xfrm>
            <a:off x="2118867" y="5858663"/>
            <a:ext cx="9868528" cy="73798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Līdzīgi kā ilgtspējīgas attīstības jomā, arī klimata pārmaiņu dēļ, ekonomiskai analīzei ir jābūt globālai un jāņem vērā ļoti ilgi laika posmi, būtisku vērību pievēršot risku un nenoteiktības analīzei</a:t>
            </a:r>
          </a:p>
        </p:txBody>
      </p:sp>
      <p:sp>
        <p:nvSpPr>
          <p:cNvPr id="8" name="Rounded Rectangle 7"/>
          <p:cNvSpPr/>
          <p:nvPr/>
        </p:nvSpPr>
        <p:spPr>
          <a:xfrm>
            <a:off x="6792289" y="1372976"/>
            <a:ext cx="4734694" cy="12794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Noteiktu vielu izmantošanas ierobežojumi </a:t>
            </a:r>
          </a:p>
          <a:p>
            <a:pPr marL="285750" indent="-285750">
              <a:buFont typeface="Arial" panose="020B0604020202020204" pitchFamily="34" charset="0"/>
              <a:buChar char="•"/>
            </a:pPr>
            <a:r>
              <a:rPr lang="lv-LV" b="1" dirty="0" smtClean="0">
                <a:solidFill>
                  <a:schemeClr val="tx1"/>
                </a:solidFill>
              </a:rPr>
              <a:t>Emisiju ierobežojumi</a:t>
            </a:r>
          </a:p>
          <a:p>
            <a:pPr marL="285750" indent="-285750">
              <a:buFont typeface="Arial" panose="020B0604020202020204" pitchFamily="34" charset="0"/>
              <a:buChar char="•"/>
            </a:pPr>
            <a:r>
              <a:rPr lang="lv-LV" b="1" dirty="0" smtClean="0">
                <a:solidFill>
                  <a:schemeClr val="tx1"/>
                </a:solidFill>
              </a:rPr>
              <a:t>Aizliegumi</a:t>
            </a:r>
          </a:p>
          <a:p>
            <a:pPr marL="285750" indent="-285750">
              <a:buFont typeface="Arial" panose="020B0604020202020204" pitchFamily="34" charset="0"/>
              <a:buChar char="•"/>
            </a:pPr>
            <a:r>
              <a:rPr lang="lv-LV" b="1" dirty="0" smtClean="0">
                <a:solidFill>
                  <a:schemeClr val="tx1"/>
                </a:solidFill>
              </a:rPr>
              <a:t>Ekonomiskās ieinteresētības instrumenti</a:t>
            </a:r>
            <a:endParaRPr lang="lv-LV" b="1" dirty="0">
              <a:solidFill>
                <a:schemeClr val="tx1"/>
              </a:solidFill>
            </a:endParaRPr>
          </a:p>
        </p:txBody>
      </p:sp>
    </p:spTree>
    <p:extLst>
      <p:ext uri="{BB962C8B-B14F-4D97-AF65-F5344CB8AC3E}">
        <p14:creationId xmlns:p14="http://schemas.microsoft.com/office/powerpoint/2010/main" xmlns="" val="13088433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user\Desktop\10_Atteli\15826910033_eeaa03b434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5118930" y="1281308"/>
            <a:ext cx="7073069" cy="471613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2203391" y="359715"/>
            <a:ext cx="7785218" cy="105888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Kā viens no efektīvākajiem klimata pārmaiņu mazināšanas ekonomiskajiem instrumentiem </a:t>
            </a:r>
            <a:r>
              <a:rPr lang="lv-LV" sz="2400" dirty="0" smtClean="0"/>
              <a:t>tiek </a:t>
            </a:r>
            <a:r>
              <a:rPr lang="lv-LV" sz="2400" dirty="0"/>
              <a:t>uzskatīta </a:t>
            </a:r>
            <a:r>
              <a:rPr lang="lv-LV" sz="2400" b="1" dirty="0"/>
              <a:t>cenas noteikšana oglekļa emisijām</a:t>
            </a:r>
            <a:endParaRPr lang="lv-LV" sz="2400" b="1" dirty="0" smtClean="0"/>
          </a:p>
        </p:txBody>
      </p:sp>
      <p:sp>
        <p:nvSpPr>
          <p:cNvPr id="4" name="Rounded Rectangle 3"/>
          <p:cNvSpPr/>
          <p:nvPr/>
        </p:nvSpPr>
        <p:spPr>
          <a:xfrm>
            <a:off x="564022" y="1725677"/>
            <a:ext cx="6007692" cy="648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 var notikt vai nu emisiju tirdzniecības sistēmas veidā, vai oglekļa emisiju nodokļu veidā</a:t>
            </a:r>
          </a:p>
        </p:txBody>
      </p:sp>
      <p:sp>
        <p:nvSpPr>
          <p:cNvPr id="5" name="Rounded Rectangle 4"/>
          <p:cNvSpPr/>
          <p:nvPr/>
        </p:nvSpPr>
        <p:spPr>
          <a:xfrm>
            <a:off x="564024" y="2581015"/>
            <a:ext cx="6007692" cy="77849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Mērķis ir produktu cenā ietvert </a:t>
            </a:r>
            <a:r>
              <a:rPr lang="lv-LV" b="1" dirty="0" smtClean="0">
                <a:solidFill>
                  <a:schemeClr val="tx1"/>
                </a:solidFill>
              </a:rPr>
              <a:t>izmaksas</a:t>
            </a:r>
            <a:r>
              <a:rPr lang="lv-LV" b="1" dirty="0">
                <a:solidFill>
                  <a:schemeClr val="tx1"/>
                </a:solidFill>
              </a:rPr>
              <a:t>, kas rodas sabiedrībai oglekļa emisiju </a:t>
            </a:r>
            <a:r>
              <a:rPr lang="lv-LV" b="1" dirty="0" smtClean="0">
                <a:solidFill>
                  <a:schemeClr val="tx1"/>
                </a:solidFill>
              </a:rPr>
              <a:t>dēļ</a:t>
            </a:r>
            <a:endParaRPr lang="lv-LV" b="1" dirty="0">
              <a:solidFill>
                <a:schemeClr val="tx1"/>
              </a:solidFill>
            </a:endParaRPr>
          </a:p>
        </p:txBody>
      </p:sp>
      <p:sp>
        <p:nvSpPr>
          <p:cNvPr id="6" name="Rounded Rectangle 5"/>
          <p:cNvSpPr/>
          <p:nvPr/>
        </p:nvSpPr>
        <p:spPr>
          <a:xfrm>
            <a:off x="216657" y="4320265"/>
            <a:ext cx="6712781" cy="133758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Aprēķini liecina, ka, piemēram,  elektrības ražošanā oglekļa emisiju izraisītās ārējās izmaksas ir no </a:t>
            </a:r>
            <a:r>
              <a:rPr lang="lv-LV" b="1" dirty="0" smtClean="0">
                <a:solidFill>
                  <a:schemeClr val="tx1"/>
                </a:solidFill>
              </a:rPr>
              <a:t>1,6-5,8 </a:t>
            </a:r>
            <a:r>
              <a:rPr lang="lv-LV" b="1" dirty="0" err="1">
                <a:solidFill>
                  <a:schemeClr val="tx1"/>
                </a:solidFill>
              </a:rPr>
              <a:t>eirocenti</a:t>
            </a:r>
            <a:r>
              <a:rPr lang="lv-LV" b="1" dirty="0">
                <a:solidFill>
                  <a:schemeClr val="tx1"/>
                </a:solidFill>
              </a:rPr>
              <a:t>/kWh atkarībā no energoresursa, kur zemākā robeža saistīta ar elektrības ražošanu no </a:t>
            </a:r>
            <a:r>
              <a:rPr lang="lv-LV" b="1" dirty="0" smtClean="0">
                <a:solidFill>
                  <a:schemeClr val="tx1"/>
                </a:solidFill>
              </a:rPr>
              <a:t>gāzes, bet </a:t>
            </a:r>
            <a:r>
              <a:rPr lang="lv-LV" b="1" dirty="0">
                <a:solidFill>
                  <a:schemeClr val="tx1"/>
                </a:solidFill>
              </a:rPr>
              <a:t>augšējā </a:t>
            </a:r>
            <a:r>
              <a:rPr lang="lv-LV" b="1" dirty="0" smtClean="0">
                <a:solidFill>
                  <a:schemeClr val="tx1"/>
                </a:solidFill>
              </a:rPr>
              <a:t>ar ogļu tehnoloģiju izmantošanu</a:t>
            </a:r>
            <a:endParaRPr lang="lv-LV" b="1" dirty="0">
              <a:solidFill>
                <a:schemeClr val="tx1"/>
              </a:solidFill>
            </a:endParaRPr>
          </a:p>
        </p:txBody>
      </p:sp>
      <p:sp>
        <p:nvSpPr>
          <p:cNvPr id="7" name="Rounded Rectangle 6"/>
          <p:cNvSpPr/>
          <p:nvPr/>
        </p:nvSpPr>
        <p:spPr>
          <a:xfrm>
            <a:off x="966751" y="3268434"/>
            <a:ext cx="5212591" cy="844493"/>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b="1" dirty="0" smtClean="0">
                <a:solidFill>
                  <a:schemeClr val="tx1"/>
                </a:solidFill>
              </a:rPr>
              <a:t>Piemēram</a:t>
            </a:r>
            <a:r>
              <a:rPr lang="lv-LV" sz="1600" b="1" dirty="0">
                <a:solidFill>
                  <a:schemeClr val="tx1"/>
                </a:solidFill>
              </a:rPr>
              <a:t>, samazināta labības ražība, veselības aprūpes izmaksas karstuma un sausuma periodu dēļ vai kaitējums īpašumiem </a:t>
            </a:r>
            <a:r>
              <a:rPr lang="lv-LV" sz="1600" b="1" dirty="0" smtClean="0">
                <a:solidFill>
                  <a:schemeClr val="tx1"/>
                </a:solidFill>
              </a:rPr>
              <a:t>plūdu </a:t>
            </a:r>
            <a:r>
              <a:rPr lang="lv-LV" sz="1600" b="1" dirty="0">
                <a:solidFill>
                  <a:schemeClr val="tx1"/>
                </a:solidFill>
              </a:rPr>
              <a:t>un jūras līmeņa celšanās dēļ</a:t>
            </a:r>
          </a:p>
        </p:txBody>
      </p:sp>
      <p:sp>
        <p:nvSpPr>
          <p:cNvPr id="8" name="Rounded Rectangle 7"/>
          <p:cNvSpPr/>
          <p:nvPr/>
        </p:nvSpPr>
        <p:spPr>
          <a:xfrm>
            <a:off x="216657" y="5865188"/>
            <a:ext cx="6712781" cy="71947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Oglekļa cena palīdz novirzīt slogu par zaudējumiem uz tiem, kas par to ir atbildīgi un kam ir </a:t>
            </a:r>
            <a:r>
              <a:rPr lang="lv-LV" b="1" dirty="0" smtClean="0">
                <a:solidFill>
                  <a:schemeClr val="tx1"/>
                </a:solidFill>
              </a:rPr>
              <a:t>iespējas </a:t>
            </a:r>
            <a:r>
              <a:rPr lang="lv-LV" b="1" dirty="0">
                <a:solidFill>
                  <a:schemeClr val="tx1"/>
                </a:solidFill>
              </a:rPr>
              <a:t>to samazināt</a:t>
            </a:r>
          </a:p>
        </p:txBody>
      </p:sp>
    </p:spTree>
    <p:extLst>
      <p:ext uri="{BB962C8B-B14F-4D97-AF65-F5344CB8AC3E}">
        <p14:creationId xmlns:p14="http://schemas.microsoft.com/office/powerpoint/2010/main" xmlns="" val="33635967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legalanalysiswing.org/wp-content/uploads/2015/11/carbon-trade-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24603" y="1468101"/>
            <a:ext cx="3833191" cy="397556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671509" y="348696"/>
            <a:ext cx="10887075" cy="12138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Emisiju tirdzniecības sistēmas (ETS) </a:t>
            </a:r>
            <a:r>
              <a:rPr lang="lv-LV" sz="2400" dirty="0"/>
              <a:t>ietvaros tiek noteikts kopējais pieļaujamais  SEG emisiju </a:t>
            </a:r>
            <a:r>
              <a:rPr lang="lv-LV" sz="2400" dirty="0" smtClean="0"/>
              <a:t>līmenis – tām </a:t>
            </a:r>
            <a:r>
              <a:rPr lang="lv-LV" sz="2400" dirty="0"/>
              <a:t>nozarēm vai uzņēmumiem, kas spēj samazināt savu izmešu līmeni, ir iespēja pārdot liekās emisiju atļaujas lielāku emisiju radītājiem</a:t>
            </a:r>
            <a:endParaRPr lang="lv-LV" sz="2400" dirty="0" smtClean="0"/>
          </a:p>
        </p:txBody>
      </p:sp>
      <p:sp>
        <p:nvSpPr>
          <p:cNvPr id="4" name="Rounded Rectangle 3"/>
          <p:cNvSpPr/>
          <p:nvPr/>
        </p:nvSpPr>
        <p:spPr>
          <a:xfrm>
            <a:off x="6260271" y="1821360"/>
            <a:ext cx="5657273" cy="94526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Tādējādi izveidojas piedāvājums un pieprasījums pēc emisiju atļaujām, kas dod iespēju ETS ietvaros </a:t>
            </a:r>
            <a:endParaRPr lang="lv-LV" b="1" dirty="0" smtClean="0">
              <a:solidFill>
                <a:schemeClr val="tx1"/>
              </a:solidFill>
            </a:endParaRPr>
          </a:p>
          <a:p>
            <a:pPr algn="ctr"/>
            <a:r>
              <a:rPr lang="lv-LV" b="1" dirty="0" smtClean="0">
                <a:solidFill>
                  <a:schemeClr val="tx1"/>
                </a:solidFill>
              </a:rPr>
              <a:t>noteikt </a:t>
            </a:r>
            <a:r>
              <a:rPr lang="lv-LV" b="1" dirty="0">
                <a:solidFill>
                  <a:schemeClr val="tx1"/>
                </a:solidFill>
              </a:rPr>
              <a:t>tirgus cenu SEG emisijām</a:t>
            </a:r>
          </a:p>
        </p:txBody>
      </p:sp>
      <p:sp>
        <p:nvSpPr>
          <p:cNvPr id="5" name="Rounded Rectangle 4"/>
          <p:cNvSpPr/>
          <p:nvPr/>
        </p:nvSpPr>
        <p:spPr>
          <a:xfrm>
            <a:off x="6260271" y="3007602"/>
            <a:ext cx="5657273" cy="69286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Cenas mainās līdz ar pieprasījuma un piedāvājuma svārstībām</a:t>
            </a:r>
          </a:p>
        </p:txBody>
      </p:sp>
      <p:sp>
        <p:nvSpPr>
          <p:cNvPr id="6" name="Rounded Rectangle 5"/>
          <p:cNvSpPr/>
          <p:nvPr/>
        </p:nvSpPr>
        <p:spPr>
          <a:xfrm>
            <a:off x="6260271" y="3941439"/>
            <a:ext cx="5657273" cy="128263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Kopējais noteiktais pieļaujamo emisiju daudzums palīdz nodrošināt to, ka nepieciešamais emisiju samazinājums notiks, jo visiem piesārņotājiem kopā ir jāiekļaujas iepriekš iedalītā oglekļa emisiju atļauju budžeta ietvaros</a:t>
            </a:r>
          </a:p>
        </p:txBody>
      </p:sp>
      <p:sp>
        <p:nvSpPr>
          <p:cNvPr id="7" name="Rounded Rectangle 6"/>
          <p:cNvSpPr/>
          <p:nvPr/>
        </p:nvSpPr>
        <p:spPr>
          <a:xfrm>
            <a:off x="1763618" y="5465049"/>
            <a:ext cx="8702856" cy="97861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Lielākā šāda ETS darbojas Eiropas Savienības ietvaros un savas darbības </a:t>
            </a:r>
            <a:r>
              <a:rPr lang="lv-LV" b="1" dirty="0" smtClean="0">
                <a:solidFill>
                  <a:schemeClr val="tx1"/>
                </a:solidFill>
              </a:rPr>
              <a:t>3.periodā </a:t>
            </a:r>
            <a:r>
              <a:rPr lang="lv-LV" b="1" dirty="0">
                <a:solidFill>
                  <a:schemeClr val="tx1"/>
                </a:solidFill>
              </a:rPr>
              <a:t>(2013.-</a:t>
            </a:r>
            <a:r>
              <a:rPr lang="lv-LV" b="1" dirty="0" smtClean="0">
                <a:solidFill>
                  <a:schemeClr val="tx1"/>
                </a:solidFill>
              </a:rPr>
              <a:t>2020.g.) aptver 11 000 elektrostaciju </a:t>
            </a:r>
            <a:r>
              <a:rPr lang="lv-LV" b="1" dirty="0">
                <a:solidFill>
                  <a:schemeClr val="tx1"/>
                </a:solidFill>
              </a:rPr>
              <a:t>un rūpniecības iekārtu 31 valstī, kā arī aviosabiedrības (aptverot apmēram 45% no kopējām SEG emisijām</a:t>
            </a:r>
            <a:r>
              <a:rPr lang="lv-LV" b="1" dirty="0" smtClean="0">
                <a:solidFill>
                  <a:schemeClr val="tx1"/>
                </a:solidFill>
              </a:rPr>
              <a:t>) </a:t>
            </a:r>
            <a:endParaRPr lang="lv-LV" b="1" dirty="0">
              <a:solidFill>
                <a:schemeClr val="tx1"/>
              </a:solidFill>
            </a:endParaRPr>
          </a:p>
        </p:txBody>
      </p:sp>
    </p:spTree>
    <p:extLst>
      <p:ext uri="{BB962C8B-B14F-4D97-AF65-F5344CB8AC3E}">
        <p14:creationId xmlns:p14="http://schemas.microsoft.com/office/powerpoint/2010/main" xmlns="" val="24118500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87240" y="320987"/>
            <a:ext cx="8617529" cy="5117900"/>
            <a:chOff x="3241959" y="348696"/>
            <a:chExt cx="8617529" cy="5117900"/>
          </a:xfrm>
        </p:grpSpPr>
        <p:pic>
          <p:nvPicPr>
            <p:cNvPr id="2050" name="Picture 2" descr="http://media.virbcdn.com/cdn_images/resize_1024x1365/58/fdaab6f0028c4d3b-ETSmap.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25000"/>
                      </a14:imgEffect>
                      <a14:imgEffect>
                        <a14:brightnessContrast contrast="40000"/>
                      </a14:imgEffect>
                    </a14:imgLayer>
                  </a14:imgProps>
                </a:ext>
                <a:ext uri="{28A0092B-C50C-407E-A947-70E740481C1C}">
                  <a14:useLocalDpi xmlns:a14="http://schemas.microsoft.com/office/drawing/2010/main" xmlns="" val="0"/>
                </a:ext>
              </a:extLst>
            </a:blip>
            <a:srcRect/>
            <a:stretch>
              <a:fillRect/>
            </a:stretch>
          </p:blipFill>
          <p:spPr bwMode="auto">
            <a:xfrm>
              <a:off x="3509706" y="840222"/>
              <a:ext cx="8177057" cy="461549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a:xfrm>
              <a:off x="3241959" y="348696"/>
              <a:ext cx="8617529" cy="6488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Emisiju tirdzniecības sistēmu attīstības situācija pasaulē </a:t>
              </a:r>
              <a:r>
                <a:rPr lang="lv-LV" sz="2400" dirty="0" smtClean="0"/>
                <a:t>2014.g.</a:t>
              </a:r>
            </a:p>
          </p:txBody>
        </p:sp>
        <p:sp>
          <p:nvSpPr>
            <p:cNvPr id="7" name="Rectangle 6"/>
            <p:cNvSpPr/>
            <p:nvPr/>
          </p:nvSpPr>
          <p:spPr>
            <a:xfrm>
              <a:off x="5901368" y="5158819"/>
              <a:ext cx="5785395" cy="307777"/>
            </a:xfrm>
            <a:prstGeom prst="rect">
              <a:avLst/>
            </a:prstGeom>
          </p:spPr>
          <p:txBody>
            <a:bodyPr wrap="square">
              <a:spAutoFit/>
            </a:bodyPr>
            <a:lstStyle/>
            <a:p>
              <a:pPr algn="r"/>
              <a:r>
                <a:rPr lang="lv-LV" sz="1400" dirty="0"/>
                <a:t>Katra apļa lielums ir aptuveni proporcionāls SEG emisiju apjomam</a:t>
              </a:r>
            </a:p>
          </p:txBody>
        </p:sp>
      </p:grpSp>
      <p:sp>
        <p:nvSpPr>
          <p:cNvPr id="6" name="Rounded Rectangle 5"/>
          <p:cNvSpPr/>
          <p:nvPr/>
        </p:nvSpPr>
        <p:spPr>
          <a:xfrm>
            <a:off x="2262806" y="5719884"/>
            <a:ext cx="7685181" cy="87488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ES ETS </a:t>
            </a:r>
            <a:r>
              <a:rPr lang="lv-LV" b="1" dirty="0" smtClean="0">
                <a:solidFill>
                  <a:schemeClr val="tx1"/>
                </a:solidFill>
              </a:rPr>
              <a:t>3.periodā </a:t>
            </a:r>
            <a:r>
              <a:rPr lang="lv-LV" b="1" dirty="0">
                <a:solidFill>
                  <a:schemeClr val="tx1"/>
                </a:solidFill>
              </a:rPr>
              <a:t>piedalās 67 iekārtas no </a:t>
            </a:r>
            <a:r>
              <a:rPr lang="lv-LV" b="1" dirty="0" smtClean="0">
                <a:solidFill>
                  <a:schemeClr val="tx1"/>
                </a:solidFill>
              </a:rPr>
              <a:t>Latvijas</a:t>
            </a:r>
            <a:r>
              <a:rPr lang="lv-LV" b="1" dirty="0">
                <a:solidFill>
                  <a:schemeClr val="tx1"/>
                </a:solidFill>
              </a:rPr>
              <a:t> </a:t>
            </a:r>
            <a:r>
              <a:rPr lang="lv-LV" b="1" dirty="0" smtClean="0">
                <a:solidFill>
                  <a:schemeClr val="tx1"/>
                </a:solidFill>
              </a:rPr>
              <a:t>– galvenokārt siltuma </a:t>
            </a:r>
            <a:r>
              <a:rPr lang="lv-LV" b="1" dirty="0">
                <a:solidFill>
                  <a:schemeClr val="tx1"/>
                </a:solidFill>
              </a:rPr>
              <a:t>un elektrības ražošanas iekārtas, vairākas iekārtas stikla šķiedras, </a:t>
            </a:r>
            <a:endParaRPr lang="lv-LV" b="1" dirty="0" smtClean="0">
              <a:solidFill>
                <a:schemeClr val="tx1"/>
              </a:solidFill>
            </a:endParaRPr>
          </a:p>
          <a:p>
            <a:pPr algn="ctr"/>
            <a:r>
              <a:rPr lang="lv-LV" b="1" dirty="0" smtClean="0">
                <a:solidFill>
                  <a:schemeClr val="tx1"/>
                </a:solidFill>
              </a:rPr>
              <a:t>būvmateriālu</a:t>
            </a:r>
            <a:r>
              <a:rPr lang="lv-LV" b="1" dirty="0">
                <a:solidFill>
                  <a:schemeClr val="tx1"/>
                </a:solidFill>
              </a:rPr>
              <a:t>, metāla ražošanai u.c</a:t>
            </a:r>
            <a:r>
              <a:rPr lang="lv-LV" b="1" dirty="0" smtClean="0">
                <a:solidFill>
                  <a:schemeClr val="tx1"/>
                </a:solidFill>
              </a:rPr>
              <a:t>.</a:t>
            </a:r>
            <a:endParaRPr lang="lv-LV" b="1" dirty="0">
              <a:solidFill>
                <a:schemeClr val="tx1"/>
              </a:solidFill>
            </a:endParaRPr>
          </a:p>
        </p:txBody>
      </p:sp>
    </p:spTree>
    <p:extLst>
      <p:ext uri="{BB962C8B-B14F-4D97-AF65-F5344CB8AC3E}">
        <p14:creationId xmlns:p14="http://schemas.microsoft.com/office/powerpoint/2010/main" xmlns="" val="31259452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i.ytimg.com/vi/jbomUdAisa8/maxresdefaul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74409" y="2452643"/>
            <a:ext cx="6517591" cy="366614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602673" y="434421"/>
            <a:ext cx="11014363" cy="12138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Eiropas Savienības ETS pirmajos divos darbības </a:t>
            </a:r>
            <a:r>
              <a:rPr lang="lv-LV" sz="2400" dirty="0" smtClean="0"/>
              <a:t>periodos bija būtiski trūkumi – jo iepriekš </a:t>
            </a:r>
            <a:r>
              <a:rPr lang="lv-LV" sz="2400" dirty="0"/>
              <a:t>nosakot emisiju tirdzniecības periodā pieļaujamās emisiju kvotas, nav iespējams precīzi paredzēt citas ārējās ietekmes uz emisiju apjomu</a:t>
            </a:r>
            <a:endParaRPr lang="lv-LV" sz="2400" dirty="0" smtClean="0"/>
          </a:p>
        </p:txBody>
      </p:sp>
      <p:sp>
        <p:nvSpPr>
          <p:cNvPr id="4" name="Rounded Rectangle 3"/>
          <p:cNvSpPr/>
          <p:nvPr/>
        </p:nvSpPr>
        <p:spPr>
          <a:xfrm>
            <a:off x="216659" y="2113066"/>
            <a:ext cx="5657273" cy="97649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 sakarā ar ekonomisko krīzi pasaulē 2008.-</a:t>
            </a:r>
            <a:r>
              <a:rPr lang="lv-LV" b="1" dirty="0" smtClean="0">
                <a:solidFill>
                  <a:schemeClr val="tx1"/>
                </a:solidFill>
              </a:rPr>
              <a:t>2010.g., </a:t>
            </a:r>
            <a:r>
              <a:rPr lang="lv-LV" b="1" dirty="0">
                <a:solidFill>
                  <a:schemeClr val="tx1"/>
                </a:solidFill>
              </a:rPr>
              <a:t>ievērojami samazinājās rūpniecības apjoms </a:t>
            </a:r>
            <a:endParaRPr lang="lv-LV" b="1" dirty="0" smtClean="0">
              <a:solidFill>
                <a:schemeClr val="tx1"/>
              </a:solidFill>
            </a:endParaRPr>
          </a:p>
          <a:p>
            <a:pPr algn="ctr"/>
            <a:r>
              <a:rPr lang="lv-LV" b="1" dirty="0" smtClean="0">
                <a:solidFill>
                  <a:schemeClr val="tx1"/>
                </a:solidFill>
              </a:rPr>
              <a:t>un </a:t>
            </a:r>
            <a:r>
              <a:rPr lang="lv-LV" b="1" dirty="0">
                <a:solidFill>
                  <a:schemeClr val="tx1"/>
                </a:solidFill>
              </a:rPr>
              <a:t>līdz ar to arī SEG emisijas</a:t>
            </a:r>
          </a:p>
        </p:txBody>
      </p:sp>
      <p:sp>
        <p:nvSpPr>
          <p:cNvPr id="5" name="Rounded Rectangle 4"/>
          <p:cNvSpPr/>
          <p:nvPr/>
        </p:nvSpPr>
        <p:spPr>
          <a:xfrm>
            <a:off x="216659" y="3303306"/>
            <a:ext cx="5657273" cy="92581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Tas ievērojami samazināja pieprasījumu pēc emisiju atļaujām, turklāt, jau sākotnēji pieļaujamās emisiju normas bija noteiktas pārāk augstas</a:t>
            </a:r>
          </a:p>
        </p:txBody>
      </p:sp>
      <p:sp>
        <p:nvSpPr>
          <p:cNvPr id="6" name="Rounded Rectangle 5"/>
          <p:cNvSpPr/>
          <p:nvPr/>
        </p:nvSpPr>
        <p:spPr>
          <a:xfrm>
            <a:off x="216658" y="4442866"/>
            <a:ext cx="5657273" cy="62314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Rezultātā emisijas atļauju cena samazinājās no </a:t>
            </a:r>
            <a:endParaRPr lang="lv-LV" b="1" dirty="0" smtClean="0">
              <a:solidFill>
                <a:schemeClr val="tx1"/>
              </a:solidFill>
            </a:endParaRPr>
          </a:p>
          <a:p>
            <a:pPr algn="ctr"/>
            <a:r>
              <a:rPr lang="lv-LV" b="1" dirty="0" smtClean="0">
                <a:solidFill>
                  <a:schemeClr val="tx1"/>
                </a:solidFill>
              </a:rPr>
              <a:t>apmēram </a:t>
            </a:r>
            <a:r>
              <a:rPr lang="lv-LV" b="1" dirty="0">
                <a:solidFill>
                  <a:schemeClr val="tx1"/>
                </a:solidFill>
              </a:rPr>
              <a:t>30 EUR/t līdz 8 EUR/t</a:t>
            </a:r>
          </a:p>
        </p:txBody>
      </p:sp>
      <p:sp>
        <p:nvSpPr>
          <p:cNvPr id="7" name="Rounded Rectangle 6"/>
          <p:cNvSpPr/>
          <p:nvPr/>
        </p:nvSpPr>
        <p:spPr>
          <a:xfrm>
            <a:off x="216658" y="5279752"/>
            <a:ext cx="5657273" cy="12607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Šī cena ir par zemu, lai motivētu investorus ieguldīt SEG emisijas samazinošās </a:t>
            </a:r>
            <a:r>
              <a:rPr lang="lv-LV" b="1" dirty="0" smtClean="0">
                <a:solidFill>
                  <a:schemeClr val="tx1"/>
                </a:solidFill>
              </a:rPr>
              <a:t>tehnoloģijās – lai šos </a:t>
            </a:r>
            <a:r>
              <a:rPr lang="lv-LV" b="1" dirty="0">
                <a:solidFill>
                  <a:schemeClr val="tx1"/>
                </a:solidFill>
              </a:rPr>
              <a:t>trūkumus novērstu, emisiju kvotas nedrīkstētu piešķirt bez maksas, bet jau sākotnēji tās jāpārdod izsolēs</a:t>
            </a:r>
          </a:p>
        </p:txBody>
      </p:sp>
    </p:spTree>
    <p:extLst>
      <p:ext uri="{BB962C8B-B14F-4D97-AF65-F5344CB8AC3E}">
        <p14:creationId xmlns:p14="http://schemas.microsoft.com/office/powerpoint/2010/main" xmlns="" val="4305288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img.rt.com/files/news/1f/27/a0/00/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1751888"/>
            <a:ext cx="6884429" cy="387124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481610" y="378997"/>
            <a:ext cx="11256489" cy="144979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Visu </a:t>
            </a:r>
            <a:r>
              <a:rPr lang="lv-LV" sz="2400" dirty="0" smtClean="0"/>
              <a:t>ES valstu </a:t>
            </a:r>
            <a:r>
              <a:rPr lang="lv-LV" sz="2400" dirty="0"/>
              <a:t>mērķis, ieskaitot Latviju, bija līdz </a:t>
            </a:r>
            <a:r>
              <a:rPr lang="lv-LV" sz="2400" dirty="0" smtClean="0"/>
              <a:t>2012.g. kopējās </a:t>
            </a:r>
            <a:r>
              <a:rPr lang="lv-LV" sz="2400" dirty="0"/>
              <a:t>emisijas </a:t>
            </a:r>
            <a:r>
              <a:rPr lang="lv-LV" sz="2400" dirty="0" smtClean="0"/>
              <a:t>samazināt</a:t>
            </a:r>
          </a:p>
          <a:p>
            <a:pPr algn="ctr"/>
            <a:r>
              <a:rPr lang="lv-LV" sz="2400" dirty="0" smtClean="0"/>
              <a:t>par 8% – tas tika </a:t>
            </a:r>
            <a:r>
              <a:rPr lang="lv-LV" sz="2400" dirty="0"/>
              <a:t>sasniegts ar uzviju (samazinājums </a:t>
            </a:r>
            <a:r>
              <a:rPr lang="lv-LV" sz="2400" dirty="0" smtClean="0"/>
              <a:t>19%), </a:t>
            </a:r>
            <a:r>
              <a:rPr lang="lv-LV" sz="2400" dirty="0"/>
              <a:t>lielā mērā pateicoties pārejas ekonomikas valstu ievērojamajiem emisiju samazinājumiem </a:t>
            </a:r>
            <a:endParaRPr lang="lv-LV" sz="2400" dirty="0" smtClean="0"/>
          </a:p>
          <a:p>
            <a:pPr algn="ctr"/>
            <a:r>
              <a:rPr lang="lv-LV" sz="2400" dirty="0" smtClean="0"/>
              <a:t>tautsaimniecības </a:t>
            </a:r>
            <a:r>
              <a:rPr lang="lv-LV" sz="2400" dirty="0"/>
              <a:t>struktūras izmaiņu dēļ</a:t>
            </a:r>
            <a:endParaRPr lang="lv-LV" sz="2400" dirty="0" smtClean="0"/>
          </a:p>
        </p:txBody>
      </p:sp>
      <p:sp>
        <p:nvSpPr>
          <p:cNvPr id="4" name="Rounded Rectangle 3"/>
          <p:cNvSpPr/>
          <p:nvPr/>
        </p:nvSpPr>
        <p:spPr>
          <a:xfrm>
            <a:off x="6243385" y="2177249"/>
            <a:ext cx="5657273" cy="73798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Divas lielākās SEG emitētājas valstis </a:t>
            </a:r>
            <a:r>
              <a:rPr lang="lv-LV" b="1" dirty="0" smtClean="0">
                <a:solidFill>
                  <a:schemeClr val="tx1"/>
                </a:solidFill>
              </a:rPr>
              <a:t>– </a:t>
            </a:r>
            <a:r>
              <a:rPr lang="lv-LV" b="1" dirty="0">
                <a:solidFill>
                  <a:schemeClr val="tx1"/>
                </a:solidFill>
              </a:rPr>
              <a:t>Ķīna un ASV rada apmēram </a:t>
            </a:r>
            <a:r>
              <a:rPr lang="lv-LV" b="1" dirty="0" smtClean="0">
                <a:solidFill>
                  <a:schemeClr val="tx1"/>
                </a:solidFill>
              </a:rPr>
              <a:t>45% </a:t>
            </a:r>
            <a:r>
              <a:rPr lang="lv-LV" b="1" dirty="0">
                <a:solidFill>
                  <a:schemeClr val="tx1"/>
                </a:solidFill>
              </a:rPr>
              <a:t>no pasaules SEG emisijām</a:t>
            </a:r>
          </a:p>
        </p:txBody>
      </p:sp>
      <p:sp>
        <p:nvSpPr>
          <p:cNvPr id="5" name="Rounded Rectangle 4"/>
          <p:cNvSpPr/>
          <p:nvPr/>
        </p:nvSpPr>
        <p:spPr>
          <a:xfrm>
            <a:off x="6243386" y="3127782"/>
            <a:ext cx="5657273" cy="7099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ASV nav ratificējusi Kioto protokolu, līdz ar to tās saistības samazināt emisijas ir </a:t>
            </a:r>
            <a:r>
              <a:rPr lang="lv-LV" b="1" dirty="0" smtClean="0">
                <a:solidFill>
                  <a:schemeClr val="tx1"/>
                </a:solidFill>
              </a:rPr>
              <a:t>brīvprātīgas</a:t>
            </a:r>
            <a:endParaRPr lang="lv-LV" b="1" dirty="0">
              <a:solidFill>
                <a:schemeClr val="tx1"/>
              </a:solidFill>
            </a:endParaRPr>
          </a:p>
        </p:txBody>
      </p:sp>
      <p:sp>
        <p:nvSpPr>
          <p:cNvPr id="6" name="Rounded Rectangle 5"/>
          <p:cNvSpPr/>
          <p:nvPr/>
        </p:nvSpPr>
        <p:spPr>
          <a:xfrm>
            <a:off x="1295400" y="5500254"/>
            <a:ext cx="9601200" cy="102204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Ķīna </a:t>
            </a:r>
            <a:r>
              <a:rPr lang="lv-LV" b="1" dirty="0" smtClean="0">
                <a:solidFill>
                  <a:schemeClr val="tx1"/>
                </a:solidFill>
              </a:rPr>
              <a:t>2005.g., </a:t>
            </a:r>
            <a:r>
              <a:rPr lang="lv-LV" b="1" dirty="0">
                <a:solidFill>
                  <a:schemeClr val="tx1"/>
                </a:solidFill>
              </a:rPr>
              <a:t>kad Kioto protokols </a:t>
            </a:r>
            <a:r>
              <a:rPr lang="lv-LV" b="1" dirty="0" smtClean="0">
                <a:solidFill>
                  <a:schemeClr val="tx1"/>
                </a:solidFill>
              </a:rPr>
              <a:t>stājās, </a:t>
            </a:r>
            <a:r>
              <a:rPr lang="lv-LV" b="1" dirty="0">
                <a:solidFill>
                  <a:schemeClr val="tx1"/>
                </a:solidFill>
              </a:rPr>
              <a:t>spēkā emitēja 7527 tūkst. </a:t>
            </a:r>
            <a:r>
              <a:rPr lang="lv-LV" b="1" dirty="0" smtClean="0">
                <a:solidFill>
                  <a:schemeClr val="tx1"/>
                </a:solidFill>
              </a:rPr>
              <a:t>CO</a:t>
            </a:r>
            <a:r>
              <a:rPr lang="lv-LV" b="1" baseline="-25000" dirty="0" smtClean="0">
                <a:solidFill>
                  <a:schemeClr val="tx1"/>
                </a:solidFill>
              </a:rPr>
              <a:t>2</a:t>
            </a:r>
            <a:r>
              <a:rPr lang="lv-LV" b="1" dirty="0" smtClean="0">
                <a:solidFill>
                  <a:schemeClr val="tx1"/>
                </a:solidFill>
              </a:rPr>
              <a:t>e t/gadā</a:t>
            </a:r>
            <a:r>
              <a:rPr lang="lv-LV" b="1" dirty="0">
                <a:solidFill>
                  <a:schemeClr val="tx1"/>
                </a:solidFill>
              </a:rPr>
              <a:t>, taču jau </a:t>
            </a:r>
            <a:r>
              <a:rPr lang="lv-LV" b="1" dirty="0" smtClean="0">
                <a:solidFill>
                  <a:schemeClr val="tx1"/>
                </a:solidFill>
              </a:rPr>
              <a:t>2006.g. </a:t>
            </a:r>
            <a:r>
              <a:rPr lang="lv-LV" b="1" dirty="0">
                <a:solidFill>
                  <a:schemeClr val="tx1"/>
                </a:solidFill>
              </a:rPr>
              <a:t>kļuva par lielāko SEG </a:t>
            </a:r>
            <a:r>
              <a:rPr lang="lv-LV" b="1" dirty="0" err="1" smtClean="0">
                <a:solidFill>
                  <a:schemeClr val="tx1"/>
                </a:solidFill>
              </a:rPr>
              <a:t>emitētājvalsti</a:t>
            </a:r>
            <a:r>
              <a:rPr lang="lv-LV" b="1" dirty="0" smtClean="0">
                <a:solidFill>
                  <a:schemeClr val="tx1"/>
                </a:solidFill>
              </a:rPr>
              <a:t>, </a:t>
            </a:r>
            <a:r>
              <a:rPr lang="lv-LV" b="1" dirty="0">
                <a:solidFill>
                  <a:schemeClr val="tx1"/>
                </a:solidFill>
              </a:rPr>
              <a:t>un </a:t>
            </a:r>
            <a:r>
              <a:rPr lang="lv-LV" b="1" dirty="0" smtClean="0">
                <a:solidFill>
                  <a:schemeClr val="tx1"/>
                </a:solidFill>
              </a:rPr>
              <a:t>2011.g. </a:t>
            </a:r>
            <a:r>
              <a:rPr lang="lv-LV" b="1" dirty="0">
                <a:solidFill>
                  <a:schemeClr val="tx1"/>
                </a:solidFill>
              </a:rPr>
              <a:t>tās </a:t>
            </a:r>
            <a:r>
              <a:rPr lang="lv-LV" b="1" dirty="0" smtClean="0">
                <a:solidFill>
                  <a:schemeClr val="tx1"/>
                </a:solidFill>
              </a:rPr>
              <a:t>emisijas </a:t>
            </a:r>
            <a:r>
              <a:rPr lang="lv-LV" b="1" dirty="0">
                <a:solidFill>
                  <a:schemeClr val="tx1"/>
                </a:solidFill>
              </a:rPr>
              <a:t>pārsniedz 10 </a:t>
            </a:r>
            <a:r>
              <a:rPr lang="lv-LV" b="1">
                <a:solidFill>
                  <a:schemeClr val="tx1"/>
                </a:solidFill>
              </a:rPr>
              <a:t>Mt </a:t>
            </a:r>
            <a:r>
              <a:rPr lang="lv-LV" b="1" smtClean="0">
                <a:solidFill>
                  <a:schemeClr val="tx1"/>
                </a:solidFill>
              </a:rPr>
              <a:t>CO</a:t>
            </a:r>
            <a:r>
              <a:rPr lang="lv-LV" b="1" baseline="-25000" smtClean="0">
                <a:solidFill>
                  <a:schemeClr val="tx1"/>
                </a:solidFill>
              </a:rPr>
              <a:t>2</a:t>
            </a:r>
            <a:r>
              <a:rPr lang="lv-LV" b="1" smtClean="0">
                <a:solidFill>
                  <a:schemeClr val="tx1"/>
                </a:solidFill>
              </a:rPr>
              <a:t>e /gadā,</a:t>
            </a:r>
          </a:p>
          <a:p>
            <a:pPr algn="ctr"/>
            <a:r>
              <a:rPr lang="lv-LV" b="1" smtClean="0">
                <a:solidFill>
                  <a:schemeClr val="tx1"/>
                </a:solidFill>
              </a:rPr>
              <a:t> </a:t>
            </a:r>
            <a:r>
              <a:rPr lang="lv-LV" b="1" dirty="0" smtClean="0">
                <a:solidFill>
                  <a:schemeClr val="tx1"/>
                </a:solidFill>
              </a:rPr>
              <a:t>2014.g. </a:t>
            </a:r>
            <a:r>
              <a:rPr lang="lv-LV" b="1" dirty="0">
                <a:solidFill>
                  <a:schemeClr val="tx1"/>
                </a:solidFill>
              </a:rPr>
              <a:t>SEG emisijas Ķīnā samazinājās par </a:t>
            </a:r>
            <a:r>
              <a:rPr lang="lv-LV" b="1" dirty="0" smtClean="0">
                <a:solidFill>
                  <a:schemeClr val="tx1"/>
                </a:solidFill>
              </a:rPr>
              <a:t>2% </a:t>
            </a:r>
            <a:r>
              <a:rPr lang="lv-LV" b="1" dirty="0">
                <a:solidFill>
                  <a:schemeClr val="tx1"/>
                </a:solidFill>
              </a:rPr>
              <a:t>pirmo reizi kopš </a:t>
            </a:r>
            <a:r>
              <a:rPr lang="lv-LV" b="1" dirty="0" smtClean="0">
                <a:solidFill>
                  <a:schemeClr val="tx1"/>
                </a:solidFill>
              </a:rPr>
              <a:t>2001.g.</a:t>
            </a:r>
            <a:endParaRPr lang="lv-LV" b="1" dirty="0">
              <a:solidFill>
                <a:schemeClr val="tx1"/>
              </a:solidFill>
            </a:endParaRPr>
          </a:p>
        </p:txBody>
      </p:sp>
      <p:sp>
        <p:nvSpPr>
          <p:cNvPr id="7" name="Rounded Rectangle 6"/>
          <p:cNvSpPr/>
          <p:nvPr/>
        </p:nvSpPr>
        <p:spPr>
          <a:xfrm>
            <a:off x="6243385" y="4050261"/>
            <a:ext cx="5657273" cy="123744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Savukārt </a:t>
            </a:r>
            <a:r>
              <a:rPr lang="lv-LV" b="1" dirty="0">
                <a:solidFill>
                  <a:schemeClr val="tx1"/>
                </a:solidFill>
              </a:rPr>
              <a:t>pašlaik lielākā emitētāja valsts Ķīna ir starp attīstības valstīm, kurām pirmajā saistību periodā līdz </a:t>
            </a:r>
            <a:r>
              <a:rPr lang="lv-LV" b="1" dirty="0" smtClean="0">
                <a:solidFill>
                  <a:schemeClr val="tx1"/>
                </a:solidFill>
              </a:rPr>
              <a:t>2012.g. </a:t>
            </a:r>
            <a:r>
              <a:rPr lang="lv-LV" b="1" dirty="0">
                <a:solidFill>
                  <a:schemeClr val="tx1"/>
                </a:solidFill>
              </a:rPr>
              <a:t>Kioto protokols neuzlika konkrētas emisiju samazināšanas saistības</a:t>
            </a:r>
          </a:p>
        </p:txBody>
      </p:sp>
    </p:spTree>
    <p:extLst>
      <p:ext uri="{BB962C8B-B14F-4D97-AF65-F5344CB8AC3E}">
        <p14:creationId xmlns:p14="http://schemas.microsoft.com/office/powerpoint/2010/main" xmlns="" val="41154580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indianeer.in/wp-content/uploads/2014/09/Kyoto-Protoco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05899" y="1845455"/>
            <a:ext cx="5586101" cy="323566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302327" y="475984"/>
            <a:ext cx="9587345" cy="115885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Pasaulē kopumā kā nozīmīgs emisiju samazināšanas stimuls ir emisiju samazināšanas mērķi, kas noteikti </a:t>
            </a:r>
            <a:r>
              <a:rPr lang="lv-LV" sz="2400" b="1" dirty="0"/>
              <a:t>Kioto protokolā </a:t>
            </a:r>
            <a:r>
              <a:rPr lang="lv-LV" sz="2400" dirty="0"/>
              <a:t>un </a:t>
            </a:r>
            <a:r>
              <a:rPr lang="lv-LV" sz="2400" dirty="0" smtClean="0"/>
              <a:t>paredzētie </a:t>
            </a:r>
            <a:r>
              <a:rPr lang="lv-LV" sz="2400" dirty="0"/>
              <a:t>emisiju samazināšanas mehānismi, t.sk</a:t>
            </a:r>
            <a:r>
              <a:rPr lang="lv-LV" sz="2400" dirty="0" smtClean="0"/>
              <a:t>., </a:t>
            </a:r>
            <a:r>
              <a:rPr lang="lv-LV" sz="2400" dirty="0"/>
              <a:t>emisiju tirdzniecības sistēma</a:t>
            </a:r>
            <a:endParaRPr lang="lv-LV" sz="2400" dirty="0" smtClean="0"/>
          </a:p>
        </p:txBody>
      </p:sp>
      <p:sp>
        <p:nvSpPr>
          <p:cNvPr id="4" name="Rounded Rectangle 3"/>
          <p:cNvSpPr/>
          <p:nvPr/>
        </p:nvSpPr>
        <p:spPr>
          <a:xfrm>
            <a:off x="940035" y="2847440"/>
            <a:ext cx="5759866" cy="127253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Kioto protokols paredzēja, ka </a:t>
            </a:r>
            <a:r>
              <a:rPr lang="lv-LV" b="1" dirty="0" smtClean="0">
                <a:solidFill>
                  <a:schemeClr val="tx1"/>
                </a:solidFill>
              </a:rPr>
              <a:t>1.periodā (2008.-2012.g.) </a:t>
            </a:r>
            <a:r>
              <a:rPr lang="lv-LV" b="1" dirty="0">
                <a:solidFill>
                  <a:schemeClr val="tx1"/>
                </a:solidFill>
              </a:rPr>
              <a:t>37 industriāli attīstītās valstis (tā saucamās </a:t>
            </a:r>
            <a:r>
              <a:rPr lang="lv-LV" b="1" dirty="0" smtClean="0">
                <a:solidFill>
                  <a:schemeClr val="tx1"/>
                </a:solidFill>
              </a:rPr>
              <a:t>1.pielikuma </a:t>
            </a:r>
            <a:r>
              <a:rPr lang="lv-LV" b="1" dirty="0">
                <a:solidFill>
                  <a:schemeClr val="tx1"/>
                </a:solidFill>
              </a:rPr>
              <a:t>valstis) uzņēmās saistības samazināt SEG emisijas </a:t>
            </a:r>
            <a:endParaRPr lang="lv-LV" b="1" dirty="0" smtClean="0">
              <a:solidFill>
                <a:schemeClr val="tx1"/>
              </a:solidFill>
            </a:endParaRPr>
          </a:p>
          <a:p>
            <a:pPr algn="ctr"/>
            <a:r>
              <a:rPr lang="lv-LV" b="1" dirty="0" smtClean="0">
                <a:solidFill>
                  <a:schemeClr val="tx1"/>
                </a:solidFill>
              </a:rPr>
              <a:t>vidēji </a:t>
            </a:r>
            <a:r>
              <a:rPr lang="lv-LV" b="1" dirty="0">
                <a:solidFill>
                  <a:schemeClr val="tx1"/>
                </a:solidFill>
              </a:rPr>
              <a:t>par  </a:t>
            </a:r>
            <a:r>
              <a:rPr lang="lv-LV" b="1" dirty="0" smtClean="0">
                <a:solidFill>
                  <a:schemeClr val="tx1"/>
                </a:solidFill>
              </a:rPr>
              <a:t>5% salīdzinājumā </a:t>
            </a:r>
            <a:r>
              <a:rPr lang="lv-LV" b="1" dirty="0">
                <a:solidFill>
                  <a:schemeClr val="tx1"/>
                </a:solidFill>
              </a:rPr>
              <a:t>ar </a:t>
            </a:r>
            <a:r>
              <a:rPr lang="lv-LV" b="1" dirty="0" smtClean="0">
                <a:solidFill>
                  <a:schemeClr val="tx1"/>
                </a:solidFill>
              </a:rPr>
              <a:t>1990.g.</a:t>
            </a:r>
            <a:endParaRPr lang="lv-LV" b="1" dirty="0">
              <a:solidFill>
                <a:schemeClr val="tx1"/>
              </a:solidFill>
            </a:endParaRPr>
          </a:p>
        </p:txBody>
      </p:sp>
      <p:sp>
        <p:nvSpPr>
          <p:cNvPr id="5" name="Rounded Rectangle 4"/>
          <p:cNvSpPr/>
          <p:nvPr/>
        </p:nvSpPr>
        <p:spPr>
          <a:xfrm>
            <a:off x="367469" y="5332576"/>
            <a:ext cx="11451365" cy="105967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Pārējām dalībvalstīm konkrēti </a:t>
            </a:r>
            <a:r>
              <a:rPr lang="lv-LV" b="1" dirty="0" smtClean="0">
                <a:solidFill>
                  <a:schemeClr val="tx1"/>
                </a:solidFill>
              </a:rPr>
              <a:t>emisiju </a:t>
            </a:r>
            <a:r>
              <a:rPr lang="lv-LV" b="1" dirty="0">
                <a:solidFill>
                  <a:schemeClr val="tx1"/>
                </a:solidFill>
              </a:rPr>
              <a:t>samazināšanas mērķi nebija obligāti, taču tās varēja iegūt ārvalstu investīcijas SEG emisijas samazinošās tehnoloģijās, izmantojot Kioto protokolā paredzēto tīrās attīstības mehānismu un kopīgi īstenojamos projektus, kas nodrošināja attīstītās valstis ar t.s. sertificētajām emisiju samazināšanas vienībām</a:t>
            </a:r>
          </a:p>
        </p:txBody>
      </p:sp>
    </p:spTree>
    <p:extLst>
      <p:ext uri="{BB962C8B-B14F-4D97-AF65-F5344CB8AC3E}">
        <p14:creationId xmlns:p14="http://schemas.microsoft.com/office/powerpoint/2010/main" xmlns="" val="3900839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pmedia.news.nationalpost.com/2015/02/kyoto.jpg?quality=65&amp;strip=all"/>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445944"/>
            <a:ext cx="5903444" cy="442758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2039620" y="462127"/>
            <a:ext cx="8112760" cy="12138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Kioto </a:t>
            </a:r>
            <a:r>
              <a:rPr lang="lv-LV" sz="2400" dirty="0"/>
              <a:t>protokola </a:t>
            </a:r>
            <a:r>
              <a:rPr lang="lv-LV" sz="2400" dirty="0" smtClean="0"/>
              <a:t>2.periodā (2013.-2020.g.) </a:t>
            </a:r>
            <a:r>
              <a:rPr lang="lv-LV" sz="2400" dirty="0"/>
              <a:t>visu līgumslēdzēju pušu kopējais mērķis ir </a:t>
            </a:r>
            <a:r>
              <a:rPr lang="lv-LV" sz="2400" b="1" dirty="0"/>
              <a:t>samazināt emisijas par </a:t>
            </a:r>
            <a:r>
              <a:rPr lang="lv-LV" sz="2400" b="1" dirty="0" smtClean="0"/>
              <a:t>18% </a:t>
            </a:r>
            <a:r>
              <a:rPr lang="lv-LV" sz="2400" dirty="0"/>
              <a:t>salīdzinājumā ar </a:t>
            </a:r>
            <a:r>
              <a:rPr lang="lv-LV" sz="2400" dirty="0" smtClean="0"/>
              <a:t>1990.g. </a:t>
            </a:r>
            <a:r>
              <a:rPr lang="lv-LV" sz="2400" dirty="0"/>
              <a:t>līmeni</a:t>
            </a:r>
            <a:endParaRPr lang="lv-LV" sz="2400" dirty="0" smtClean="0"/>
          </a:p>
        </p:txBody>
      </p:sp>
      <p:sp>
        <p:nvSpPr>
          <p:cNvPr id="4" name="Rounded Rectangle 3"/>
          <p:cNvSpPr/>
          <p:nvPr/>
        </p:nvSpPr>
        <p:spPr>
          <a:xfrm>
            <a:off x="6597353" y="2021958"/>
            <a:ext cx="5280615" cy="64099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Šajā periodā ES ir apņēmusies samazināt SEG emisijas par </a:t>
            </a:r>
            <a:r>
              <a:rPr lang="lv-LV" b="1" dirty="0" smtClean="0">
                <a:solidFill>
                  <a:schemeClr val="tx1"/>
                </a:solidFill>
              </a:rPr>
              <a:t>20% </a:t>
            </a:r>
            <a:r>
              <a:rPr lang="lv-LV" b="1" dirty="0">
                <a:solidFill>
                  <a:schemeClr val="tx1"/>
                </a:solidFill>
              </a:rPr>
              <a:t>salīdzinājumā ar </a:t>
            </a:r>
            <a:r>
              <a:rPr lang="lv-LV" b="1" dirty="0" smtClean="0">
                <a:solidFill>
                  <a:schemeClr val="tx1"/>
                </a:solidFill>
              </a:rPr>
              <a:t>1990.g.</a:t>
            </a:r>
            <a:endParaRPr lang="lv-LV" b="1" dirty="0">
              <a:solidFill>
                <a:schemeClr val="tx1"/>
              </a:solidFill>
            </a:endParaRPr>
          </a:p>
        </p:txBody>
      </p:sp>
      <p:sp>
        <p:nvSpPr>
          <p:cNvPr id="5" name="Rounded Rectangle 4"/>
          <p:cNvSpPr/>
          <p:nvPr/>
        </p:nvSpPr>
        <p:spPr>
          <a:xfrm>
            <a:off x="6597353" y="2882159"/>
            <a:ext cx="5280615" cy="63401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2015.g. turpinājās </a:t>
            </a:r>
            <a:r>
              <a:rPr lang="lv-LV" b="1" dirty="0">
                <a:solidFill>
                  <a:schemeClr val="tx1"/>
                </a:solidFill>
              </a:rPr>
              <a:t>sarunas par konkrētiem emisiju samazināšanas mērķiem periodam </a:t>
            </a:r>
            <a:r>
              <a:rPr lang="lv-LV" b="1" dirty="0" smtClean="0">
                <a:solidFill>
                  <a:schemeClr val="tx1"/>
                </a:solidFill>
              </a:rPr>
              <a:t>2021.-2030.g.</a:t>
            </a:r>
            <a:endParaRPr lang="lv-LV" b="1" dirty="0">
              <a:solidFill>
                <a:schemeClr val="tx1"/>
              </a:solidFill>
            </a:endParaRPr>
          </a:p>
        </p:txBody>
      </p:sp>
      <p:sp>
        <p:nvSpPr>
          <p:cNvPr id="6" name="Rounded Rectangle 5"/>
          <p:cNvSpPr/>
          <p:nvPr/>
        </p:nvSpPr>
        <p:spPr>
          <a:xfrm>
            <a:off x="5375564" y="3735378"/>
            <a:ext cx="6502404" cy="63077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Paziņots, ka ES valstis ir gatavas samazināt kopējās SEG emisijas līdz </a:t>
            </a:r>
            <a:r>
              <a:rPr lang="lv-LV" b="1" dirty="0" smtClean="0">
                <a:solidFill>
                  <a:schemeClr val="tx1"/>
                </a:solidFill>
              </a:rPr>
              <a:t>2030.g. </a:t>
            </a:r>
            <a:r>
              <a:rPr lang="lv-LV" b="1" dirty="0">
                <a:solidFill>
                  <a:schemeClr val="tx1"/>
                </a:solidFill>
              </a:rPr>
              <a:t>par </a:t>
            </a:r>
            <a:r>
              <a:rPr lang="lv-LV" b="1" dirty="0" smtClean="0">
                <a:solidFill>
                  <a:schemeClr val="tx1"/>
                </a:solidFill>
              </a:rPr>
              <a:t>40% </a:t>
            </a:r>
            <a:r>
              <a:rPr lang="lv-LV" b="1" dirty="0">
                <a:solidFill>
                  <a:schemeClr val="tx1"/>
                </a:solidFill>
              </a:rPr>
              <a:t>salīdzinājumā </a:t>
            </a:r>
            <a:r>
              <a:rPr lang="lv-LV" b="1" dirty="0" smtClean="0">
                <a:solidFill>
                  <a:schemeClr val="tx1"/>
                </a:solidFill>
              </a:rPr>
              <a:t>ar 1990.g. </a:t>
            </a:r>
            <a:r>
              <a:rPr lang="lv-LV" b="1" dirty="0">
                <a:solidFill>
                  <a:schemeClr val="tx1"/>
                </a:solidFill>
              </a:rPr>
              <a:t>līmeni</a:t>
            </a:r>
          </a:p>
        </p:txBody>
      </p:sp>
      <p:sp>
        <p:nvSpPr>
          <p:cNvPr id="7" name="Rounded Rectangle 6"/>
          <p:cNvSpPr/>
          <p:nvPr/>
        </p:nvSpPr>
        <p:spPr>
          <a:xfrm>
            <a:off x="5375305" y="4585354"/>
            <a:ext cx="6502663" cy="7089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Arī ASV, kas nav ratificējusi Kioto protokolu</a:t>
            </a:r>
            <a:r>
              <a:rPr lang="lv-LV" b="1" dirty="0" smtClean="0">
                <a:solidFill>
                  <a:schemeClr val="tx1"/>
                </a:solidFill>
              </a:rPr>
              <a:t>, </a:t>
            </a:r>
            <a:r>
              <a:rPr lang="lv-LV" b="1" dirty="0">
                <a:solidFill>
                  <a:schemeClr val="tx1"/>
                </a:solidFill>
              </a:rPr>
              <a:t>plāno līdz </a:t>
            </a:r>
            <a:r>
              <a:rPr lang="lv-LV" b="1" dirty="0" smtClean="0">
                <a:solidFill>
                  <a:schemeClr val="tx1"/>
                </a:solidFill>
              </a:rPr>
              <a:t>2025.g. samazināt </a:t>
            </a:r>
            <a:r>
              <a:rPr lang="lv-LV" b="1" dirty="0">
                <a:solidFill>
                  <a:schemeClr val="tx1"/>
                </a:solidFill>
              </a:rPr>
              <a:t>emisijas </a:t>
            </a:r>
            <a:r>
              <a:rPr lang="lv-LV" b="1" dirty="0" smtClean="0">
                <a:solidFill>
                  <a:schemeClr val="tx1"/>
                </a:solidFill>
              </a:rPr>
              <a:t>par 26-28% </a:t>
            </a:r>
            <a:r>
              <a:rPr lang="lv-LV" b="1" dirty="0">
                <a:solidFill>
                  <a:schemeClr val="tx1"/>
                </a:solidFill>
              </a:rPr>
              <a:t>salīdzinājumā </a:t>
            </a:r>
            <a:r>
              <a:rPr lang="lv-LV" b="1" dirty="0" smtClean="0">
                <a:solidFill>
                  <a:schemeClr val="tx1"/>
                </a:solidFill>
              </a:rPr>
              <a:t>ar 2005.g. līmeni</a:t>
            </a:r>
            <a:endParaRPr lang="lv-LV" b="1" dirty="0">
              <a:solidFill>
                <a:schemeClr val="tx1"/>
              </a:solidFill>
            </a:endParaRPr>
          </a:p>
        </p:txBody>
      </p:sp>
      <p:sp>
        <p:nvSpPr>
          <p:cNvPr id="8" name="Rounded Rectangle 7"/>
          <p:cNvSpPr/>
          <p:nvPr/>
        </p:nvSpPr>
        <p:spPr>
          <a:xfrm>
            <a:off x="4264351" y="5513513"/>
            <a:ext cx="7613617" cy="104745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Savukārt </a:t>
            </a:r>
            <a:r>
              <a:rPr lang="lv-LV" b="1" dirty="0">
                <a:solidFill>
                  <a:schemeClr val="tx1"/>
                </a:solidFill>
              </a:rPr>
              <a:t>Ķīna ir </a:t>
            </a:r>
            <a:r>
              <a:rPr lang="lv-LV" b="1" dirty="0" smtClean="0">
                <a:solidFill>
                  <a:schemeClr val="tx1"/>
                </a:solidFill>
              </a:rPr>
              <a:t>apņemas </a:t>
            </a:r>
            <a:r>
              <a:rPr lang="lv-LV" b="1" dirty="0">
                <a:solidFill>
                  <a:schemeClr val="tx1"/>
                </a:solidFill>
              </a:rPr>
              <a:t>samazināt </a:t>
            </a:r>
            <a:r>
              <a:rPr lang="lv-LV" b="1" dirty="0" smtClean="0">
                <a:solidFill>
                  <a:schemeClr val="tx1"/>
                </a:solidFill>
              </a:rPr>
              <a:t>SEG </a:t>
            </a:r>
            <a:r>
              <a:rPr lang="lv-LV" b="1" dirty="0">
                <a:solidFill>
                  <a:schemeClr val="tx1"/>
                </a:solidFill>
              </a:rPr>
              <a:t>emisijas par 40-45% salīdzinājumā ar </a:t>
            </a:r>
            <a:r>
              <a:rPr lang="lv-LV" b="1" dirty="0" smtClean="0">
                <a:solidFill>
                  <a:schemeClr val="tx1"/>
                </a:solidFill>
              </a:rPr>
              <a:t>2005.g., </a:t>
            </a:r>
            <a:r>
              <a:rPr lang="lv-LV" b="1" dirty="0">
                <a:solidFill>
                  <a:schemeClr val="tx1"/>
                </a:solidFill>
              </a:rPr>
              <a:t>palielināt </a:t>
            </a:r>
            <a:r>
              <a:rPr lang="lv-LV" b="1" dirty="0" smtClean="0">
                <a:solidFill>
                  <a:schemeClr val="tx1"/>
                </a:solidFill>
              </a:rPr>
              <a:t>nefosilā </a:t>
            </a:r>
            <a:r>
              <a:rPr lang="lv-LV" b="1" dirty="0">
                <a:solidFill>
                  <a:schemeClr val="tx1"/>
                </a:solidFill>
              </a:rPr>
              <a:t>kurināmā īpatsvaru energoresursos </a:t>
            </a:r>
            <a:endParaRPr lang="lv-LV" b="1" dirty="0" smtClean="0">
              <a:solidFill>
                <a:schemeClr val="tx1"/>
              </a:solidFill>
            </a:endParaRPr>
          </a:p>
          <a:p>
            <a:pPr algn="ctr"/>
            <a:r>
              <a:rPr lang="lv-LV" b="1" dirty="0" smtClean="0">
                <a:solidFill>
                  <a:schemeClr val="tx1"/>
                </a:solidFill>
              </a:rPr>
              <a:t>līdz 15% </a:t>
            </a:r>
            <a:r>
              <a:rPr lang="lv-LV" b="1" dirty="0">
                <a:solidFill>
                  <a:schemeClr val="tx1"/>
                </a:solidFill>
              </a:rPr>
              <a:t>un par </a:t>
            </a:r>
            <a:r>
              <a:rPr lang="lv-LV" b="1" dirty="0" smtClean="0">
                <a:solidFill>
                  <a:schemeClr val="tx1"/>
                </a:solidFill>
              </a:rPr>
              <a:t>40 </a:t>
            </a:r>
            <a:r>
              <a:rPr lang="lv-LV" b="1" dirty="0">
                <a:solidFill>
                  <a:schemeClr val="tx1"/>
                </a:solidFill>
              </a:rPr>
              <a:t>milj. ha palielināt meža </a:t>
            </a:r>
            <a:r>
              <a:rPr lang="lv-LV" b="1" dirty="0" smtClean="0">
                <a:solidFill>
                  <a:schemeClr val="tx1"/>
                </a:solidFill>
              </a:rPr>
              <a:t>platības</a:t>
            </a:r>
            <a:endParaRPr lang="lv-LV" b="1" dirty="0">
              <a:solidFill>
                <a:schemeClr val="tx1"/>
              </a:solidFill>
            </a:endParaRPr>
          </a:p>
        </p:txBody>
      </p:sp>
    </p:spTree>
    <p:extLst>
      <p:ext uri="{BB962C8B-B14F-4D97-AF65-F5344CB8AC3E}">
        <p14:creationId xmlns:p14="http://schemas.microsoft.com/office/powerpoint/2010/main" xmlns="" val="31333579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user\Desktop\10_Atteli\6453005617_6274e22173_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18191"/>
          <a:stretch/>
        </p:blipFill>
        <p:spPr bwMode="auto">
          <a:xfrm>
            <a:off x="5688541" y="847929"/>
            <a:ext cx="6503459" cy="532213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1"/>
          <p:cNvSpPr txBox="1">
            <a:spLocks/>
          </p:cNvSpPr>
          <p:nvPr/>
        </p:nvSpPr>
        <p:spPr>
          <a:xfrm>
            <a:off x="2382984" y="386836"/>
            <a:ext cx="7426036" cy="12138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Izmantojot oglekļa nodokli</a:t>
            </a:r>
            <a:r>
              <a:rPr lang="lv-LV" sz="2400" dirty="0"/>
              <a:t>, tiek noteikta konkrēta cena par oglekļa emisijām vai, biežāk, par fosilo kurināmo, </a:t>
            </a:r>
            <a:endParaRPr lang="lv-LV" sz="2400" dirty="0" smtClean="0"/>
          </a:p>
          <a:p>
            <a:pPr algn="ctr"/>
            <a:r>
              <a:rPr lang="lv-LV" sz="2400" dirty="0" smtClean="0"/>
              <a:t>kas </a:t>
            </a:r>
            <a:r>
              <a:rPr lang="lv-LV" sz="2400" dirty="0"/>
              <a:t>satur </a:t>
            </a:r>
            <a:r>
              <a:rPr lang="lv-LV" sz="2400" dirty="0" smtClean="0"/>
              <a:t>oglekli</a:t>
            </a:r>
            <a:endParaRPr lang="lv-LV" sz="2400" dirty="0"/>
          </a:p>
        </p:txBody>
      </p:sp>
      <p:sp>
        <p:nvSpPr>
          <p:cNvPr id="5" name="Rounded Rectangle 4"/>
          <p:cNvSpPr/>
          <p:nvPr/>
        </p:nvSpPr>
        <p:spPr>
          <a:xfrm>
            <a:off x="216659" y="3085245"/>
            <a:ext cx="5879341" cy="12343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Piemēram, Venecuēla, kam pieder vienas no lielākajām naftas rezervēm un kas pēdējos gados pārdzīvo nopietnu finanšu krīzi, joprojām subsidē degvielu </a:t>
            </a:r>
            <a:endParaRPr lang="lv-LV" b="1" dirty="0" smtClean="0">
              <a:solidFill>
                <a:schemeClr val="tx1"/>
              </a:solidFill>
            </a:endParaRPr>
          </a:p>
          <a:p>
            <a:pPr algn="ctr"/>
            <a:r>
              <a:rPr lang="lv-LV" b="1" dirty="0" smtClean="0">
                <a:solidFill>
                  <a:schemeClr val="tx1"/>
                </a:solidFill>
              </a:rPr>
              <a:t>vietējam </a:t>
            </a:r>
            <a:r>
              <a:rPr lang="lv-LV" b="1" dirty="0">
                <a:solidFill>
                  <a:schemeClr val="tx1"/>
                </a:solidFill>
              </a:rPr>
              <a:t>patēriņam</a:t>
            </a:r>
          </a:p>
        </p:txBody>
      </p:sp>
      <p:sp>
        <p:nvSpPr>
          <p:cNvPr id="6" name="Rounded Rectangle 5"/>
          <p:cNvSpPr/>
          <p:nvPr/>
        </p:nvSpPr>
        <p:spPr>
          <a:xfrm>
            <a:off x="216659" y="4548192"/>
            <a:ext cx="5879341" cy="93438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Venecuēlā </a:t>
            </a:r>
            <a:r>
              <a:rPr lang="lv-LV" b="1" dirty="0" smtClean="0">
                <a:solidFill>
                  <a:schemeClr val="tx1"/>
                </a:solidFill>
              </a:rPr>
              <a:t>2015.g. </a:t>
            </a:r>
            <a:r>
              <a:rPr lang="lv-LV" b="1" dirty="0">
                <a:solidFill>
                  <a:schemeClr val="tx1"/>
                </a:solidFill>
              </a:rPr>
              <a:t>otrajā ceturksnī benzīna cena </a:t>
            </a:r>
            <a:r>
              <a:rPr lang="lv-LV" b="1" dirty="0" smtClean="0">
                <a:solidFill>
                  <a:schemeClr val="tx1"/>
                </a:solidFill>
              </a:rPr>
              <a:t>bija </a:t>
            </a:r>
            <a:r>
              <a:rPr lang="lv-LV" b="1" dirty="0">
                <a:solidFill>
                  <a:schemeClr val="tx1"/>
                </a:solidFill>
              </a:rPr>
              <a:t>tikai </a:t>
            </a:r>
            <a:endParaRPr lang="lv-LV" b="1" dirty="0" smtClean="0">
              <a:solidFill>
                <a:schemeClr val="tx1"/>
              </a:solidFill>
            </a:endParaRPr>
          </a:p>
          <a:p>
            <a:pPr algn="ctr"/>
            <a:r>
              <a:rPr lang="lv-LV" b="1" dirty="0" smtClean="0">
                <a:solidFill>
                  <a:schemeClr val="tx1"/>
                </a:solidFill>
              </a:rPr>
              <a:t>2 ASV </a:t>
            </a:r>
            <a:r>
              <a:rPr lang="lv-LV" b="1" dirty="0">
                <a:solidFill>
                  <a:schemeClr val="tx1"/>
                </a:solidFill>
              </a:rPr>
              <a:t>dolāra centi par litru, kamēr pasaulē </a:t>
            </a:r>
            <a:r>
              <a:rPr lang="lv-LV" b="1" dirty="0" smtClean="0">
                <a:solidFill>
                  <a:schemeClr val="tx1"/>
                </a:solidFill>
              </a:rPr>
              <a:t>vidēji 1,09 </a:t>
            </a:r>
            <a:r>
              <a:rPr lang="lv-LV" b="1" dirty="0">
                <a:solidFill>
                  <a:schemeClr val="tx1"/>
                </a:solidFill>
              </a:rPr>
              <a:t>ASV dolāri un maksimālā – 1,93 ASV dolāri </a:t>
            </a:r>
            <a:r>
              <a:rPr lang="lv-LV" b="1" dirty="0" smtClean="0">
                <a:solidFill>
                  <a:schemeClr val="tx1"/>
                </a:solidFill>
              </a:rPr>
              <a:t>Honkongā</a:t>
            </a:r>
            <a:endParaRPr lang="lv-LV" b="1" dirty="0">
              <a:solidFill>
                <a:schemeClr val="tx1"/>
              </a:solidFill>
            </a:endParaRPr>
          </a:p>
        </p:txBody>
      </p:sp>
      <p:sp>
        <p:nvSpPr>
          <p:cNvPr id="7" name="Rounded Rectangle 6"/>
          <p:cNvSpPr/>
          <p:nvPr/>
        </p:nvSpPr>
        <p:spPr>
          <a:xfrm>
            <a:off x="216659" y="5711191"/>
            <a:ext cx="5879341" cy="63033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Līdz ar to nozīmīgs solis būtu fosilā kurināmā </a:t>
            </a:r>
            <a:endParaRPr lang="lv-LV" b="1" dirty="0" smtClean="0">
              <a:solidFill>
                <a:schemeClr val="tx1"/>
              </a:solidFill>
            </a:endParaRPr>
          </a:p>
          <a:p>
            <a:pPr algn="ctr"/>
            <a:r>
              <a:rPr lang="lv-LV" b="1" dirty="0" smtClean="0">
                <a:solidFill>
                  <a:schemeClr val="tx1"/>
                </a:solidFill>
              </a:rPr>
              <a:t>subsīdiju </a:t>
            </a:r>
            <a:r>
              <a:rPr lang="lv-LV" b="1" dirty="0">
                <a:solidFill>
                  <a:schemeClr val="tx1"/>
                </a:solidFill>
              </a:rPr>
              <a:t>atcelšana</a:t>
            </a:r>
          </a:p>
        </p:txBody>
      </p:sp>
      <p:sp>
        <p:nvSpPr>
          <p:cNvPr id="8" name="Rounded Rectangle 7"/>
          <p:cNvSpPr/>
          <p:nvPr/>
        </p:nvSpPr>
        <p:spPr>
          <a:xfrm>
            <a:off x="216659" y="1872251"/>
            <a:ext cx="5879341" cy="98437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Taču pasaulē vēl daudzviet ne tikai fosilajam kurināmajam netiek uzlikti nodokļi, bet gluži otrādi – </a:t>
            </a:r>
            <a:endParaRPr lang="lv-LV" b="1" dirty="0" smtClean="0">
              <a:solidFill>
                <a:schemeClr val="tx1"/>
              </a:solidFill>
            </a:endParaRPr>
          </a:p>
          <a:p>
            <a:pPr algn="ctr"/>
            <a:r>
              <a:rPr lang="lv-LV" b="1" dirty="0" smtClean="0">
                <a:solidFill>
                  <a:schemeClr val="tx1"/>
                </a:solidFill>
              </a:rPr>
              <a:t>tiek </a:t>
            </a:r>
            <a:r>
              <a:rPr lang="lv-LV" b="1" dirty="0">
                <a:solidFill>
                  <a:schemeClr val="tx1"/>
                </a:solidFill>
              </a:rPr>
              <a:t>maksātas subsīdijas</a:t>
            </a:r>
          </a:p>
        </p:txBody>
      </p:sp>
    </p:spTree>
    <p:extLst>
      <p:ext uri="{BB962C8B-B14F-4D97-AF65-F5344CB8AC3E}">
        <p14:creationId xmlns:p14="http://schemas.microsoft.com/office/powerpoint/2010/main" xmlns="" val="40228714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user\Desktop\10_Atteli\15425511659_1df448e4e4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151576"/>
            <a:ext cx="6690864" cy="501848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956493" y="448273"/>
            <a:ext cx="8279014" cy="96488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Viens no svarīgiem veidiem, ka ieguldījumi var palīdzēt cīņā ar klimata pārmaiņām ir, </a:t>
            </a:r>
            <a:r>
              <a:rPr lang="lv-LV" sz="2400" dirty="0" smtClean="0"/>
              <a:t>uzlabojot </a:t>
            </a:r>
            <a:r>
              <a:rPr lang="lv-LV" sz="2400" b="1" dirty="0"/>
              <a:t>infrastruktūru</a:t>
            </a:r>
            <a:endParaRPr lang="lv-LV" sz="2400" b="1" dirty="0" smtClean="0"/>
          </a:p>
        </p:txBody>
      </p:sp>
      <p:sp>
        <p:nvSpPr>
          <p:cNvPr id="4" name="Rounded Rectangle 3"/>
          <p:cNvSpPr/>
          <p:nvPr/>
        </p:nvSpPr>
        <p:spPr>
          <a:xfrm>
            <a:off x="6215677" y="1840981"/>
            <a:ext cx="5657273" cy="116545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Infrastruktūra, kas tiek būvēta, lai apmierinātu sabiedrības pamata vajadzības, piemēram, ūdens un enerģijas apgādi, kā arī mobilitāti, bieži vien ir ļoti dārga, un to izmanto gadu desmitiem</a:t>
            </a:r>
          </a:p>
        </p:txBody>
      </p:sp>
      <p:sp>
        <p:nvSpPr>
          <p:cNvPr id="5" name="Rounded Rectangle 4"/>
          <p:cNvSpPr/>
          <p:nvPr/>
        </p:nvSpPr>
        <p:spPr>
          <a:xfrm>
            <a:off x="6229136" y="3190010"/>
            <a:ext cx="5657273" cy="9906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Tāpēc ir </a:t>
            </a:r>
            <a:r>
              <a:rPr lang="lv-LV" b="1" dirty="0" smtClean="0">
                <a:solidFill>
                  <a:schemeClr val="tx1"/>
                </a:solidFill>
              </a:rPr>
              <a:t>svarīgi</a:t>
            </a:r>
            <a:r>
              <a:rPr lang="lv-LV" b="1" dirty="0">
                <a:solidFill>
                  <a:schemeClr val="tx1"/>
                </a:solidFill>
              </a:rPr>
              <a:t>, lai </a:t>
            </a:r>
            <a:r>
              <a:rPr lang="lv-LV" b="1" dirty="0" smtClean="0">
                <a:solidFill>
                  <a:schemeClr val="tx1"/>
                </a:solidFill>
              </a:rPr>
              <a:t>veidojot </a:t>
            </a:r>
            <a:r>
              <a:rPr lang="lv-LV" b="1" dirty="0">
                <a:solidFill>
                  <a:schemeClr val="tx1"/>
                </a:solidFill>
              </a:rPr>
              <a:t>un </a:t>
            </a:r>
            <a:r>
              <a:rPr lang="lv-LV" b="1" dirty="0" smtClean="0">
                <a:solidFill>
                  <a:schemeClr val="tx1"/>
                </a:solidFill>
              </a:rPr>
              <a:t>rekonstruējot infrastruktūru, tiktu radītas reālas </a:t>
            </a:r>
            <a:r>
              <a:rPr lang="lv-LV" b="1" dirty="0">
                <a:solidFill>
                  <a:schemeClr val="tx1"/>
                </a:solidFill>
              </a:rPr>
              <a:t>iespējas mainīt veidu kā </a:t>
            </a:r>
            <a:r>
              <a:rPr lang="lv-LV" b="1" dirty="0" smtClean="0">
                <a:solidFill>
                  <a:schemeClr val="tx1"/>
                </a:solidFill>
              </a:rPr>
              <a:t>apmierināt vajadzības</a:t>
            </a:r>
            <a:r>
              <a:rPr lang="lv-LV" b="1" dirty="0">
                <a:solidFill>
                  <a:schemeClr val="tx1"/>
                </a:solidFill>
              </a:rPr>
              <a:t>, mazinot klimata pārmaiņas</a:t>
            </a:r>
          </a:p>
        </p:txBody>
      </p:sp>
      <p:sp>
        <p:nvSpPr>
          <p:cNvPr id="6" name="Rounded Rectangle 5"/>
          <p:cNvSpPr/>
          <p:nvPr/>
        </p:nvSpPr>
        <p:spPr>
          <a:xfrm>
            <a:off x="6215676" y="4364184"/>
            <a:ext cx="5657273" cy="74121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Turklāt </a:t>
            </a:r>
            <a:r>
              <a:rPr lang="lv-LV" b="1" dirty="0" smtClean="0">
                <a:solidFill>
                  <a:schemeClr val="tx1"/>
                </a:solidFill>
              </a:rPr>
              <a:t>infrastruktūrai </a:t>
            </a:r>
            <a:r>
              <a:rPr lang="lv-LV" b="1" dirty="0">
                <a:solidFill>
                  <a:schemeClr val="tx1"/>
                </a:solidFill>
              </a:rPr>
              <a:t>ir jābūt noturīgai pret ekstrēmām laika apstākļu </a:t>
            </a:r>
            <a:r>
              <a:rPr lang="lv-LV" b="1" dirty="0" smtClean="0">
                <a:solidFill>
                  <a:schemeClr val="tx1"/>
                </a:solidFill>
              </a:rPr>
              <a:t>ietekmēm</a:t>
            </a:r>
            <a:endParaRPr lang="lv-LV" b="1" dirty="0">
              <a:solidFill>
                <a:schemeClr val="tx1"/>
              </a:solidFill>
            </a:endParaRPr>
          </a:p>
        </p:txBody>
      </p:sp>
      <p:sp>
        <p:nvSpPr>
          <p:cNvPr id="7" name="Rounded Rectangle 6"/>
          <p:cNvSpPr/>
          <p:nvPr/>
        </p:nvSpPr>
        <p:spPr>
          <a:xfrm>
            <a:off x="6229136" y="5288975"/>
            <a:ext cx="5657273" cy="117417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Savukārt </a:t>
            </a:r>
            <a:r>
              <a:rPr lang="lv-LV" b="1" dirty="0">
                <a:solidFill>
                  <a:schemeClr val="tx1"/>
                </a:solidFill>
              </a:rPr>
              <a:t>veidojot infrastruktūru atbilstoši iepriekšējai biznesa praksei, kas ir izraisījusi klimata pārmaiņas, mēs ieslēdzam sevi neilgtspējīgā praksē uz </a:t>
            </a:r>
            <a:endParaRPr lang="lv-LV" b="1" dirty="0" smtClean="0">
              <a:solidFill>
                <a:schemeClr val="tx1"/>
              </a:solidFill>
            </a:endParaRPr>
          </a:p>
          <a:p>
            <a:pPr algn="ctr"/>
            <a:r>
              <a:rPr lang="lv-LV" b="1" dirty="0" smtClean="0">
                <a:solidFill>
                  <a:schemeClr val="tx1"/>
                </a:solidFill>
              </a:rPr>
              <a:t>daudziem </a:t>
            </a:r>
            <a:r>
              <a:rPr lang="lv-LV" b="1" dirty="0">
                <a:solidFill>
                  <a:schemeClr val="tx1"/>
                </a:solidFill>
              </a:rPr>
              <a:t>gadu desmitiem</a:t>
            </a:r>
          </a:p>
        </p:txBody>
      </p:sp>
    </p:spTree>
    <p:extLst>
      <p:ext uri="{BB962C8B-B14F-4D97-AF65-F5344CB8AC3E}">
        <p14:creationId xmlns:p14="http://schemas.microsoft.com/office/powerpoint/2010/main" xmlns="" val="42098554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4923695" y="1601032"/>
            <a:ext cx="7268305" cy="483211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744055" y="498812"/>
            <a:ext cx="10730016" cy="153899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Vislielākā nozīme siltumnīcefektā ir </a:t>
            </a:r>
            <a:r>
              <a:rPr lang="lv-LV" sz="2400" b="1" dirty="0" smtClean="0"/>
              <a:t>CO</a:t>
            </a:r>
            <a:r>
              <a:rPr lang="lv-LV" sz="2400" b="1" baseline="-25000" dirty="0" smtClean="0"/>
              <a:t>2 </a:t>
            </a:r>
            <a:r>
              <a:rPr lang="lv-LV" sz="2400" b="1" dirty="0" smtClean="0"/>
              <a:t>emisijām</a:t>
            </a:r>
            <a:r>
              <a:rPr lang="lv-LV" sz="2400" dirty="0"/>
              <a:t>, kas veido apmēram </a:t>
            </a:r>
            <a:r>
              <a:rPr lang="lv-LV" sz="2400" dirty="0" smtClean="0"/>
              <a:t>3/4 </a:t>
            </a:r>
            <a:r>
              <a:rPr lang="lv-LV" sz="2400" dirty="0"/>
              <a:t>no kopējā SEG emisiju </a:t>
            </a:r>
            <a:r>
              <a:rPr lang="lv-LV" sz="2400" dirty="0" smtClean="0"/>
              <a:t>apjoma, </a:t>
            </a:r>
            <a:r>
              <a:rPr lang="lv-LV" sz="2400" dirty="0"/>
              <a:t>un to galvenais avots ir fosilā kurināmā sadedzināšana, </a:t>
            </a:r>
            <a:endParaRPr lang="lv-LV" sz="2400" dirty="0" smtClean="0"/>
          </a:p>
          <a:p>
            <a:pPr algn="ctr"/>
            <a:r>
              <a:rPr lang="lv-LV" sz="2400" dirty="0" smtClean="0"/>
              <a:t>kas </a:t>
            </a:r>
            <a:r>
              <a:rPr lang="lv-LV" sz="2400" dirty="0"/>
              <a:t>ir nepieciešama elektroenerģijas un siltumenerģijas ražošanā, </a:t>
            </a:r>
            <a:endParaRPr lang="lv-LV" sz="2400" dirty="0" smtClean="0"/>
          </a:p>
          <a:p>
            <a:pPr algn="ctr"/>
            <a:r>
              <a:rPr lang="lv-LV" sz="2400" dirty="0" smtClean="0"/>
              <a:t>transportēšanā un izmantošanā tautsaimniecības nozarēs</a:t>
            </a:r>
          </a:p>
        </p:txBody>
      </p:sp>
      <p:sp>
        <p:nvSpPr>
          <p:cNvPr id="4" name="Rounded Rectangle 3"/>
          <p:cNvSpPr/>
          <p:nvPr/>
        </p:nvSpPr>
        <p:spPr>
          <a:xfrm>
            <a:off x="347271" y="2404745"/>
            <a:ext cx="5657273" cy="73798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Vai varat iedomāties mūsdienās kādu nozari, kurā netiek izmantota enerģija? </a:t>
            </a:r>
            <a:r>
              <a:rPr lang="lv-LV" b="1" dirty="0" smtClean="0">
                <a:solidFill>
                  <a:schemeClr val="tx1"/>
                </a:solidFill>
              </a:rPr>
              <a:t>– Droši </a:t>
            </a:r>
            <a:r>
              <a:rPr lang="lv-LV" b="1" dirty="0">
                <a:solidFill>
                  <a:schemeClr val="tx1"/>
                </a:solidFill>
              </a:rPr>
              <a:t>vien</a:t>
            </a:r>
            <a:r>
              <a:rPr lang="lv-LV" b="1" dirty="0" smtClean="0">
                <a:solidFill>
                  <a:schemeClr val="tx1"/>
                </a:solidFill>
              </a:rPr>
              <a:t>, nē... </a:t>
            </a:r>
          </a:p>
        </p:txBody>
      </p:sp>
      <p:sp>
        <p:nvSpPr>
          <p:cNvPr id="5" name="Rounded Rectangle 4"/>
          <p:cNvSpPr/>
          <p:nvPr/>
        </p:nvSpPr>
        <p:spPr>
          <a:xfrm>
            <a:off x="347271" y="3432333"/>
            <a:ext cx="5657273" cy="12409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Arī vairākos ražošanas procesos, kas nav saistīti ar kurināmā sadedzināšanu, rodas </a:t>
            </a:r>
            <a:r>
              <a:rPr lang="lv-LV" b="1" dirty="0" smtClean="0">
                <a:solidFill>
                  <a:schemeClr val="tx1"/>
                </a:solidFill>
              </a:rPr>
              <a:t>CO</a:t>
            </a:r>
            <a:r>
              <a:rPr lang="lv-LV" b="1" baseline="-25000" dirty="0" smtClean="0">
                <a:solidFill>
                  <a:schemeClr val="tx1"/>
                </a:solidFill>
              </a:rPr>
              <a:t>2</a:t>
            </a:r>
            <a:r>
              <a:rPr lang="lv-LV" b="1" dirty="0" smtClean="0">
                <a:solidFill>
                  <a:schemeClr val="tx1"/>
                </a:solidFill>
              </a:rPr>
              <a:t> emisijas </a:t>
            </a:r>
            <a:r>
              <a:rPr lang="lv-LV" b="1" dirty="0">
                <a:solidFill>
                  <a:schemeClr val="tx1"/>
                </a:solidFill>
              </a:rPr>
              <a:t>ķīmisko reakciju rezultātā, piemēram, cementa, </a:t>
            </a:r>
            <a:endParaRPr lang="lv-LV" b="1" dirty="0" smtClean="0">
              <a:solidFill>
                <a:schemeClr val="tx1"/>
              </a:solidFill>
            </a:endParaRPr>
          </a:p>
          <a:p>
            <a:pPr algn="ctr"/>
            <a:r>
              <a:rPr lang="lv-LV" b="1" dirty="0" smtClean="0">
                <a:solidFill>
                  <a:schemeClr val="tx1"/>
                </a:solidFill>
              </a:rPr>
              <a:t>metāla </a:t>
            </a:r>
            <a:r>
              <a:rPr lang="lv-LV" b="1" dirty="0">
                <a:solidFill>
                  <a:schemeClr val="tx1"/>
                </a:solidFill>
              </a:rPr>
              <a:t>un tērauda ražošanā</a:t>
            </a:r>
            <a:endParaRPr lang="lv-LV" b="1" dirty="0" smtClean="0">
              <a:solidFill>
                <a:schemeClr val="tx1"/>
              </a:solidFill>
            </a:endParaRPr>
          </a:p>
        </p:txBody>
      </p:sp>
      <p:sp>
        <p:nvSpPr>
          <p:cNvPr id="6" name="Rounded Rectangle 5"/>
          <p:cNvSpPr/>
          <p:nvPr/>
        </p:nvSpPr>
        <p:spPr>
          <a:xfrm>
            <a:off x="347271" y="4962912"/>
            <a:ext cx="5657273" cy="122568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Būtiska nozīme oglekļa dioksīda emisiju samazināšanai ir energoefektivitātes uzlabošanai un atjaunojamo energoresursu </a:t>
            </a:r>
            <a:r>
              <a:rPr lang="lv-LV" b="1" dirty="0" smtClean="0">
                <a:solidFill>
                  <a:schemeClr val="tx1"/>
                </a:solidFill>
              </a:rPr>
              <a:t>– biomasas</a:t>
            </a:r>
            <a:r>
              <a:rPr lang="lv-LV" b="1" dirty="0">
                <a:solidFill>
                  <a:schemeClr val="tx1"/>
                </a:solidFill>
              </a:rPr>
              <a:t>, hidroenerģijas, saules, vēja un ģeotermālās enerģijas izmantošanai</a:t>
            </a:r>
            <a:endParaRPr lang="lv-LV" b="1" dirty="0" smtClean="0">
              <a:solidFill>
                <a:schemeClr val="tx1"/>
              </a:solidFill>
            </a:endParaRPr>
          </a:p>
        </p:txBody>
      </p:sp>
    </p:spTree>
    <p:extLst>
      <p:ext uri="{BB962C8B-B14F-4D97-AF65-F5344CB8AC3E}">
        <p14:creationId xmlns:p14="http://schemas.microsoft.com/office/powerpoint/2010/main" xmlns="" val="1251620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user\Desktop\10_Atteli\8257163996_95ba534c83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64496" y="1500499"/>
            <a:ext cx="6427505" cy="428500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219207" y="365145"/>
            <a:ext cx="9753600" cy="12138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Kopumā </a:t>
            </a:r>
            <a:r>
              <a:rPr lang="lv-LV" sz="2400" b="1" dirty="0"/>
              <a:t>pāreja no fosilā kurināmā uz atjaunojamiem energoresursiem </a:t>
            </a:r>
            <a:r>
              <a:rPr lang="lv-LV" sz="2400" dirty="0"/>
              <a:t>ir ļoti </a:t>
            </a:r>
            <a:r>
              <a:rPr lang="lv-LV" sz="2400" dirty="0" smtClean="0"/>
              <a:t>sarežģīta</a:t>
            </a:r>
            <a:r>
              <a:rPr lang="lv-LV" sz="2400" dirty="0"/>
              <a:t> </a:t>
            </a:r>
            <a:r>
              <a:rPr lang="lv-LV" sz="2400" dirty="0" smtClean="0"/>
              <a:t>– prasa </a:t>
            </a:r>
            <a:r>
              <a:rPr lang="lv-LV" sz="2400" dirty="0"/>
              <a:t>izmaiņas visā enerģētikas sistēmā no ražošanas un uzglabāšanas līdz izplatīšanai un gala patēriņam</a:t>
            </a:r>
            <a:endParaRPr lang="lv-LV" sz="2400" dirty="0" smtClean="0"/>
          </a:p>
        </p:txBody>
      </p:sp>
      <p:sp>
        <p:nvSpPr>
          <p:cNvPr id="4" name="Rounded Rectangle 3"/>
          <p:cNvSpPr/>
          <p:nvPr/>
        </p:nvSpPr>
        <p:spPr>
          <a:xfrm>
            <a:off x="216657" y="1831258"/>
            <a:ext cx="6101015" cy="121882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Piemēram, elektrībai, ko ražo, izmantojot saules paneļus vai vēja ģeneratorus, ir jābūt pieejamai izmantošanai vēlāk vai citā </a:t>
            </a:r>
            <a:r>
              <a:rPr lang="lv-LV" b="1" dirty="0" smtClean="0">
                <a:solidFill>
                  <a:schemeClr val="tx1"/>
                </a:solidFill>
              </a:rPr>
              <a:t>vietā – to </a:t>
            </a:r>
            <a:r>
              <a:rPr lang="lv-LV" b="1" dirty="0">
                <a:solidFill>
                  <a:schemeClr val="tx1"/>
                </a:solidFill>
              </a:rPr>
              <a:t>var panākt tad, ja ir izveidoti labi </a:t>
            </a:r>
            <a:endParaRPr lang="lv-LV" b="1" dirty="0" smtClean="0">
              <a:solidFill>
                <a:schemeClr val="tx1"/>
              </a:solidFill>
            </a:endParaRPr>
          </a:p>
          <a:p>
            <a:pPr algn="ctr"/>
            <a:r>
              <a:rPr lang="lv-LV" b="1" dirty="0" smtClean="0">
                <a:solidFill>
                  <a:schemeClr val="tx1"/>
                </a:solidFill>
              </a:rPr>
              <a:t>savienoti </a:t>
            </a:r>
            <a:r>
              <a:rPr lang="lv-LV" b="1" dirty="0">
                <a:solidFill>
                  <a:schemeClr val="tx1"/>
                </a:solidFill>
              </a:rPr>
              <a:t>viedie elektrotīkli</a:t>
            </a:r>
          </a:p>
        </p:txBody>
      </p:sp>
      <p:sp>
        <p:nvSpPr>
          <p:cNvPr id="5" name="Rounded Rectangle 4"/>
          <p:cNvSpPr/>
          <p:nvPr/>
        </p:nvSpPr>
        <p:spPr>
          <a:xfrm>
            <a:off x="216659" y="3212267"/>
            <a:ext cx="6101014" cy="146119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Arī transporta sistēmai ir nepieciešamas radikālas pārmaiņas: elektrisko transporta līdzekļu daudz lielāka izmantošana,  radot un pilnveidojot sabiedriskā transporta tīklu, kas var risināt pieprasījumu pēc mobilitātes, piedāvājot alternatīvas braukšanai privātajās automašīnās</a:t>
            </a:r>
          </a:p>
        </p:txBody>
      </p:sp>
      <p:sp>
        <p:nvSpPr>
          <p:cNvPr id="6" name="Rounded Rectangle 5"/>
          <p:cNvSpPr/>
          <p:nvPr/>
        </p:nvSpPr>
        <p:spPr>
          <a:xfrm>
            <a:off x="216658" y="4835702"/>
            <a:ext cx="6101014" cy="73798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Ieguldījumi, kas nepieciešami, lai šīs izmaiņas </a:t>
            </a:r>
            <a:r>
              <a:rPr lang="lv-LV" b="1" dirty="0" smtClean="0">
                <a:solidFill>
                  <a:schemeClr val="tx1"/>
                </a:solidFill>
              </a:rPr>
              <a:t>realizētu, </a:t>
            </a:r>
            <a:r>
              <a:rPr lang="lv-LV" b="1" dirty="0">
                <a:solidFill>
                  <a:schemeClr val="tx1"/>
                </a:solidFill>
              </a:rPr>
              <a:t>varētu būt milzīgi</a:t>
            </a:r>
          </a:p>
        </p:txBody>
      </p:sp>
      <p:sp>
        <p:nvSpPr>
          <p:cNvPr id="7" name="Rounded Rectangle 6"/>
          <p:cNvSpPr/>
          <p:nvPr/>
        </p:nvSpPr>
        <p:spPr>
          <a:xfrm>
            <a:off x="1341383" y="5735920"/>
            <a:ext cx="9509233" cy="95582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Pēc Eiropas </a:t>
            </a:r>
            <a:r>
              <a:rPr lang="lv-LV" b="1" dirty="0">
                <a:solidFill>
                  <a:schemeClr val="tx1"/>
                </a:solidFill>
              </a:rPr>
              <a:t>Komisijas aplēsēm, lai ES enerģētikas un transporta sistēmu padarītu par zemas oglekļa emisijas sistēmu, būs nepieciešami aptuveni 270 miljardi EUR </a:t>
            </a:r>
            <a:r>
              <a:rPr lang="lv-LV" b="1" dirty="0" smtClean="0">
                <a:solidFill>
                  <a:schemeClr val="tx1"/>
                </a:solidFill>
              </a:rPr>
              <a:t>papildus </a:t>
            </a:r>
            <a:r>
              <a:rPr lang="lv-LV" b="1" dirty="0">
                <a:solidFill>
                  <a:schemeClr val="tx1"/>
                </a:solidFill>
              </a:rPr>
              <a:t>valsts un </a:t>
            </a:r>
            <a:endParaRPr lang="lv-LV" b="1" dirty="0" smtClean="0">
              <a:solidFill>
                <a:schemeClr val="tx1"/>
              </a:solidFill>
            </a:endParaRPr>
          </a:p>
          <a:p>
            <a:pPr algn="ctr"/>
            <a:r>
              <a:rPr lang="lv-LV" b="1" dirty="0" smtClean="0">
                <a:solidFill>
                  <a:schemeClr val="tx1"/>
                </a:solidFill>
              </a:rPr>
              <a:t>privātie </a:t>
            </a:r>
            <a:r>
              <a:rPr lang="lv-LV" b="1" dirty="0">
                <a:solidFill>
                  <a:schemeClr val="tx1"/>
                </a:solidFill>
              </a:rPr>
              <a:t>ieguldījumi katru gadu nākamo 40 gadu laikā</a:t>
            </a:r>
          </a:p>
        </p:txBody>
      </p:sp>
    </p:spTree>
    <p:extLst>
      <p:ext uri="{BB962C8B-B14F-4D97-AF65-F5344CB8AC3E}">
        <p14:creationId xmlns:p14="http://schemas.microsoft.com/office/powerpoint/2010/main" xmlns="" val="21512021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45259" y="392857"/>
            <a:ext cx="8528396" cy="12138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Investīcijas gan transporta, gan ūdens un enerģijas pārvades sistēmās </a:t>
            </a:r>
            <a:r>
              <a:rPr lang="lv-LV" sz="2400" dirty="0" smtClean="0"/>
              <a:t>tiek ieguldītas </a:t>
            </a:r>
            <a:r>
              <a:rPr lang="lv-LV" sz="2400" dirty="0"/>
              <a:t>visu laiku, tāpēc tās mērķtiecīgi </a:t>
            </a:r>
            <a:endParaRPr lang="lv-LV" sz="2400" dirty="0" smtClean="0"/>
          </a:p>
          <a:p>
            <a:pPr algn="ctr"/>
            <a:r>
              <a:rPr lang="lv-LV" sz="2400" dirty="0" smtClean="0"/>
              <a:t>būtu </a:t>
            </a:r>
            <a:r>
              <a:rPr lang="lv-LV" sz="2400" dirty="0"/>
              <a:t>jāiegulda </a:t>
            </a:r>
            <a:r>
              <a:rPr lang="lv-LV" sz="2400" b="1" dirty="0"/>
              <a:t>ilgtspējīgāku risinājumu virzienā</a:t>
            </a:r>
            <a:endParaRPr lang="lv-LV" sz="2400" b="1" dirty="0" smtClean="0"/>
          </a:p>
        </p:txBody>
      </p:sp>
      <p:sp>
        <p:nvSpPr>
          <p:cNvPr id="5" name="Rounded Rectangle 4"/>
          <p:cNvSpPr/>
          <p:nvPr/>
        </p:nvSpPr>
        <p:spPr>
          <a:xfrm>
            <a:off x="479893" y="3133792"/>
            <a:ext cx="5394431" cy="3474825"/>
          </a:xfrm>
          <a:prstGeom prst="roundRect">
            <a:avLst>
              <a:gd name="adj" fmla="val 9889"/>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mj-lt"/>
              <a:buAutoNum type="arabicPeriod"/>
            </a:pPr>
            <a:r>
              <a:rPr lang="lv-LV" b="1" dirty="0">
                <a:solidFill>
                  <a:schemeClr val="tx1"/>
                </a:solidFill>
              </a:rPr>
              <a:t>Paātrināt oglekļa mazietilpīgu attīstību pasaules </a:t>
            </a:r>
            <a:r>
              <a:rPr lang="lv-LV" b="1" dirty="0" smtClean="0">
                <a:solidFill>
                  <a:schemeClr val="tx1"/>
                </a:solidFill>
              </a:rPr>
              <a:t>pilsētās</a:t>
            </a:r>
            <a:endParaRPr lang="lv-LV" b="1" dirty="0">
              <a:solidFill>
                <a:schemeClr val="tx1"/>
              </a:solidFill>
            </a:endParaRPr>
          </a:p>
          <a:p>
            <a:pPr marL="342900" indent="-342900">
              <a:spcAft>
                <a:spcPts val="600"/>
              </a:spcAft>
              <a:buFont typeface="+mj-lt"/>
              <a:buAutoNum type="arabicPeriod"/>
            </a:pPr>
            <a:r>
              <a:rPr lang="lv-LV" b="1" dirty="0">
                <a:solidFill>
                  <a:schemeClr val="tx1"/>
                </a:solidFill>
              </a:rPr>
              <a:t>Atjaunot un aizsargāt lauksaimniecības un mežu ainavas un palielināt lauksaimniecības </a:t>
            </a:r>
            <a:r>
              <a:rPr lang="lv-LV" b="1" dirty="0" smtClean="0">
                <a:solidFill>
                  <a:schemeClr val="tx1"/>
                </a:solidFill>
              </a:rPr>
              <a:t>ražīgumu</a:t>
            </a:r>
            <a:endParaRPr lang="lv-LV" b="1" dirty="0">
              <a:solidFill>
                <a:schemeClr val="tx1"/>
              </a:solidFill>
            </a:endParaRPr>
          </a:p>
          <a:p>
            <a:pPr marL="342900" indent="-342900">
              <a:spcAft>
                <a:spcPts val="600"/>
              </a:spcAft>
              <a:buFont typeface="+mj-lt"/>
              <a:buAutoNum type="arabicPeriod"/>
            </a:pPr>
            <a:r>
              <a:rPr lang="lv-LV" b="1" dirty="0">
                <a:solidFill>
                  <a:schemeClr val="tx1"/>
                </a:solidFill>
              </a:rPr>
              <a:t>Ieguldīt vismaz 1 triljonu ASV dolāru gadā tīras enerģijas ražošanā un energoefektivitātes </a:t>
            </a:r>
            <a:r>
              <a:rPr lang="lv-LV" b="1" dirty="0" smtClean="0">
                <a:solidFill>
                  <a:schemeClr val="tx1"/>
                </a:solidFill>
              </a:rPr>
              <a:t>uzlabošanā</a:t>
            </a:r>
            <a:endParaRPr lang="lv-LV" b="1" dirty="0">
              <a:solidFill>
                <a:schemeClr val="tx1"/>
              </a:solidFill>
            </a:endParaRPr>
          </a:p>
          <a:p>
            <a:pPr marL="342900" indent="-342900">
              <a:spcAft>
                <a:spcPts val="600"/>
              </a:spcAft>
              <a:buFont typeface="+mj-lt"/>
              <a:buAutoNum type="arabicPeriod"/>
            </a:pPr>
            <a:r>
              <a:rPr lang="lv-LV" b="1" dirty="0">
                <a:solidFill>
                  <a:schemeClr val="tx1"/>
                </a:solidFill>
              </a:rPr>
              <a:t>Palielināt enerģijas efektivitātes standartus līdz pasaules labākajam </a:t>
            </a:r>
            <a:r>
              <a:rPr lang="lv-LV" b="1" dirty="0" smtClean="0">
                <a:solidFill>
                  <a:schemeClr val="tx1"/>
                </a:solidFill>
              </a:rPr>
              <a:t>līmenim</a:t>
            </a:r>
            <a:endParaRPr lang="lv-LV" b="1" dirty="0">
              <a:solidFill>
                <a:schemeClr val="tx1"/>
              </a:solidFill>
            </a:endParaRPr>
          </a:p>
          <a:p>
            <a:pPr marL="342900" indent="-342900">
              <a:spcAft>
                <a:spcPts val="600"/>
              </a:spcAft>
              <a:buFont typeface="+mj-lt"/>
              <a:buAutoNum type="arabicPeriod"/>
            </a:pPr>
            <a:r>
              <a:rPr lang="lv-LV" b="1" dirty="0">
                <a:solidFill>
                  <a:schemeClr val="tx1"/>
                </a:solidFill>
              </a:rPr>
              <a:t>Ieviest efektīvu oglekļa cenu un pakāpeniski atteikties no fosilo kurināmo </a:t>
            </a:r>
            <a:r>
              <a:rPr lang="lv-LV" b="1" dirty="0" smtClean="0">
                <a:solidFill>
                  <a:schemeClr val="tx1"/>
                </a:solidFill>
              </a:rPr>
              <a:t>subsidēšanas</a:t>
            </a:r>
            <a:endParaRPr lang="lv-LV" b="1" dirty="0">
              <a:solidFill>
                <a:schemeClr val="tx1"/>
              </a:solidFill>
            </a:endParaRPr>
          </a:p>
        </p:txBody>
      </p:sp>
      <p:sp>
        <p:nvSpPr>
          <p:cNvPr id="7" name="Title 1"/>
          <p:cNvSpPr txBox="1">
            <a:spLocks/>
          </p:cNvSpPr>
          <p:nvPr/>
        </p:nvSpPr>
        <p:spPr>
          <a:xfrm>
            <a:off x="1253438" y="1775646"/>
            <a:ext cx="9712037" cy="118922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Globālās komisijas </a:t>
            </a:r>
            <a:r>
              <a:rPr lang="lv-LV" sz="2400" dirty="0" smtClean="0"/>
              <a:t>2015.g. </a:t>
            </a:r>
            <a:r>
              <a:rPr lang="lv-LV" sz="2400" dirty="0"/>
              <a:t>ziņojumā ir norādīti </a:t>
            </a:r>
            <a:r>
              <a:rPr lang="lv-LV" sz="2400" b="1" dirty="0" smtClean="0"/>
              <a:t>galvenie </a:t>
            </a:r>
            <a:r>
              <a:rPr lang="lv-LV" sz="2400" b="1" dirty="0"/>
              <a:t>virzieni, </a:t>
            </a:r>
            <a:r>
              <a:rPr lang="lv-LV" sz="2400" b="1" dirty="0" smtClean="0"/>
              <a:t>lai </a:t>
            </a:r>
            <a:r>
              <a:rPr lang="lv-LV" sz="2400" b="1" dirty="0"/>
              <a:t>nodrošinātu</a:t>
            </a:r>
            <a:r>
              <a:rPr lang="lv-LV" sz="2400" dirty="0"/>
              <a:t> zemas oglekļa emisijas un pret klimata pārmaiņām noturīgu </a:t>
            </a:r>
            <a:r>
              <a:rPr lang="lv-LV" sz="2400" b="1" dirty="0"/>
              <a:t>ekonomisko izaugsmi un attīstību</a:t>
            </a:r>
            <a:r>
              <a:rPr lang="lv-LV" sz="2400" dirty="0"/>
              <a:t>:</a:t>
            </a:r>
          </a:p>
        </p:txBody>
      </p:sp>
      <p:sp>
        <p:nvSpPr>
          <p:cNvPr id="8" name="Rounded Rectangle 7"/>
          <p:cNvSpPr/>
          <p:nvPr/>
        </p:nvSpPr>
        <p:spPr>
          <a:xfrm>
            <a:off x="6206441" y="3445517"/>
            <a:ext cx="5569925" cy="2851373"/>
          </a:xfrm>
          <a:prstGeom prst="roundRect">
            <a:avLst>
              <a:gd name="adj" fmla="val 13525"/>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mj-lt"/>
              <a:buAutoNum type="arabicPeriod" startAt="6"/>
            </a:pPr>
            <a:r>
              <a:rPr lang="lv-LV" b="1" dirty="0" smtClean="0">
                <a:solidFill>
                  <a:schemeClr val="tx1"/>
                </a:solidFill>
              </a:rPr>
              <a:t>Nodrošināt </a:t>
            </a:r>
            <a:r>
              <a:rPr lang="lv-LV" b="1" dirty="0">
                <a:solidFill>
                  <a:schemeClr val="tx1"/>
                </a:solidFill>
              </a:rPr>
              <a:t>jaunu, klimata gudru </a:t>
            </a:r>
            <a:r>
              <a:rPr lang="lv-LV" b="1" dirty="0" smtClean="0">
                <a:solidFill>
                  <a:schemeClr val="tx1"/>
                </a:solidFill>
              </a:rPr>
              <a:t>infrastruktūru</a:t>
            </a:r>
            <a:endParaRPr lang="lv-LV" b="1" dirty="0">
              <a:solidFill>
                <a:schemeClr val="tx1"/>
              </a:solidFill>
            </a:endParaRPr>
          </a:p>
          <a:p>
            <a:pPr marL="342900" indent="-342900">
              <a:spcAft>
                <a:spcPts val="600"/>
              </a:spcAft>
              <a:buFont typeface="+mj-lt"/>
              <a:buAutoNum type="arabicPeriod" startAt="6"/>
            </a:pPr>
            <a:r>
              <a:rPr lang="lv-LV" b="1" dirty="0">
                <a:solidFill>
                  <a:schemeClr val="tx1"/>
                </a:solidFill>
              </a:rPr>
              <a:t>Veicināt zemu oglekļa emisiju </a:t>
            </a:r>
            <a:r>
              <a:rPr lang="lv-LV" b="1" dirty="0" smtClean="0">
                <a:solidFill>
                  <a:schemeClr val="tx1"/>
                </a:solidFill>
              </a:rPr>
              <a:t>inovācijas</a:t>
            </a:r>
            <a:endParaRPr lang="lv-LV" b="1" dirty="0">
              <a:solidFill>
                <a:schemeClr val="tx1"/>
              </a:solidFill>
            </a:endParaRPr>
          </a:p>
          <a:p>
            <a:pPr marL="342900" indent="-342900">
              <a:spcAft>
                <a:spcPts val="600"/>
              </a:spcAft>
              <a:buFont typeface="+mj-lt"/>
              <a:buAutoNum type="arabicPeriod" startAt="6"/>
            </a:pPr>
            <a:r>
              <a:rPr lang="lv-LV" b="1" dirty="0">
                <a:solidFill>
                  <a:schemeClr val="tx1"/>
                </a:solidFill>
              </a:rPr>
              <a:t>Vadīt zemu oglekļa emisiju ekonomisko izaugsmi, izmantojot uzņēmējdarbības un ieguldītāju </a:t>
            </a:r>
            <a:r>
              <a:rPr lang="lv-LV" b="1" dirty="0" smtClean="0">
                <a:solidFill>
                  <a:schemeClr val="tx1"/>
                </a:solidFill>
              </a:rPr>
              <a:t>rīcību</a:t>
            </a:r>
            <a:endParaRPr lang="lv-LV" b="1" dirty="0">
              <a:solidFill>
                <a:schemeClr val="tx1"/>
              </a:solidFill>
            </a:endParaRPr>
          </a:p>
          <a:p>
            <a:pPr marL="342900" indent="-342900">
              <a:spcAft>
                <a:spcPts val="600"/>
              </a:spcAft>
              <a:buFont typeface="+mj-lt"/>
              <a:buAutoNum type="arabicPeriod" startAt="6"/>
            </a:pPr>
            <a:r>
              <a:rPr lang="lv-LV" b="1" dirty="0">
                <a:solidFill>
                  <a:schemeClr val="tx1"/>
                </a:solidFill>
              </a:rPr>
              <a:t>Paaugstināt mērķus, lai samazinātu starptautiskās aviācijas un jūras transporta </a:t>
            </a:r>
            <a:r>
              <a:rPr lang="lv-LV" b="1" dirty="0" smtClean="0">
                <a:solidFill>
                  <a:schemeClr val="tx1"/>
                </a:solidFill>
              </a:rPr>
              <a:t>emisijas</a:t>
            </a:r>
            <a:endParaRPr lang="lv-LV" b="1" dirty="0">
              <a:solidFill>
                <a:schemeClr val="tx1"/>
              </a:solidFill>
            </a:endParaRPr>
          </a:p>
          <a:p>
            <a:pPr marL="342900" indent="-342900">
              <a:spcAft>
                <a:spcPts val="600"/>
              </a:spcAft>
              <a:buFont typeface="+mj-lt"/>
              <a:buAutoNum type="arabicPeriod" startAt="6"/>
            </a:pPr>
            <a:r>
              <a:rPr lang="lv-LV" b="1" dirty="0">
                <a:solidFill>
                  <a:schemeClr val="tx1"/>
                </a:solidFill>
              </a:rPr>
              <a:t>Pakāpeniski samazināt </a:t>
            </a:r>
            <a:r>
              <a:rPr lang="lv-LV" b="1" dirty="0" err="1">
                <a:solidFill>
                  <a:schemeClr val="tx1"/>
                </a:solidFill>
              </a:rPr>
              <a:t>fluorogļūdeņražu</a:t>
            </a:r>
            <a:r>
              <a:rPr lang="lv-LV" b="1" dirty="0">
                <a:solidFill>
                  <a:schemeClr val="tx1"/>
                </a:solidFill>
              </a:rPr>
              <a:t> (HFC) </a:t>
            </a:r>
            <a:r>
              <a:rPr lang="lv-LV" b="1" dirty="0" smtClean="0">
                <a:solidFill>
                  <a:schemeClr val="tx1"/>
                </a:solidFill>
              </a:rPr>
              <a:t>izmantošanu</a:t>
            </a:r>
            <a:endParaRPr lang="lv-LV" b="1" dirty="0">
              <a:solidFill>
                <a:schemeClr val="tx1"/>
              </a:solidFill>
            </a:endParaRPr>
          </a:p>
        </p:txBody>
      </p:sp>
    </p:spTree>
    <p:extLst>
      <p:ext uri="{BB962C8B-B14F-4D97-AF65-F5344CB8AC3E}">
        <p14:creationId xmlns:p14="http://schemas.microsoft.com/office/powerpoint/2010/main" xmlns="" val="18250915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techhive.com/images/article/2014/06/european_union_map_flag-100310373-primary.idg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76815" y="2863724"/>
            <a:ext cx="5415184" cy="360721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1"/>
          <p:cNvSpPr txBox="1">
            <a:spLocks/>
          </p:cNvSpPr>
          <p:nvPr/>
        </p:nvSpPr>
        <p:spPr>
          <a:xfrm>
            <a:off x="885766" y="305777"/>
            <a:ext cx="7939578" cy="144354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Dažādu ekonomisko instrumentu izmantošana ir nepieciešama, ne tikai lai mazinātu klimata pārmaiņas vispār, bet arī lai sasniegtu </a:t>
            </a:r>
            <a:r>
              <a:rPr lang="lv-LV" sz="2400" b="1" dirty="0"/>
              <a:t>Eiropas Savienības izvirzītos mērķus </a:t>
            </a:r>
            <a:r>
              <a:rPr lang="lv-LV" sz="2400" dirty="0"/>
              <a:t>klimata jomā līdz </a:t>
            </a:r>
            <a:r>
              <a:rPr lang="lv-LV" sz="2400" dirty="0" smtClean="0"/>
              <a:t>2020.g.:</a:t>
            </a:r>
            <a:endParaRPr lang="lv-LV" sz="2400" dirty="0"/>
          </a:p>
        </p:txBody>
      </p:sp>
      <p:sp>
        <p:nvSpPr>
          <p:cNvPr id="5" name="Rounded Rectangle 4"/>
          <p:cNvSpPr/>
          <p:nvPr/>
        </p:nvSpPr>
        <p:spPr>
          <a:xfrm>
            <a:off x="7116221" y="1400643"/>
            <a:ext cx="4577014" cy="161602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Samazināt SEG </a:t>
            </a:r>
            <a:r>
              <a:rPr lang="lv-LV" b="1" dirty="0">
                <a:solidFill>
                  <a:schemeClr val="tx1"/>
                </a:solidFill>
              </a:rPr>
              <a:t>emisijas par </a:t>
            </a:r>
            <a:r>
              <a:rPr lang="lv-LV" b="1" dirty="0" smtClean="0">
                <a:solidFill>
                  <a:schemeClr val="tx1"/>
                </a:solidFill>
              </a:rPr>
              <a:t>20% </a:t>
            </a:r>
            <a:r>
              <a:rPr lang="lv-LV" b="1" dirty="0">
                <a:solidFill>
                  <a:schemeClr val="tx1"/>
                </a:solidFill>
              </a:rPr>
              <a:t>(vai </a:t>
            </a:r>
            <a:r>
              <a:rPr lang="lv-LV" b="1" dirty="0" smtClean="0">
                <a:solidFill>
                  <a:schemeClr val="tx1"/>
                </a:solidFill>
              </a:rPr>
              <a:t>30%, </a:t>
            </a:r>
            <a:r>
              <a:rPr lang="lv-LV" b="1" dirty="0">
                <a:solidFill>
                  <a:schemeClr val="tx1"/>
                </a:solidFill>
              </a:rPr>
              <a:t>ja par to vienosies visā pasaulē</a:t>
            </a:r>
            <a:r>
              <a:rPr lang="lv-LV" b="1" dirty="0" smtClean="0">
                <a:solidFill>
                  <a:schemeClr val="tx1"/>
                </a:solidFill>
              </a:rPr>
              <a:t>)</a:t>
            </a:r>
            <a:endParaRPr lang="lv-LV" b="1" dirty="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Par 20% </a:t>
            </a:r>
            <a:r>
              <a:rPr lang="lv-LV" b="1" dirty="0">
                <a:solidFill>
                  <a:schemeClr val="tx1"/>
                </a:solidFill>
              </a:rPr>
              <a:t>palielināt </a:t>
            </a:r>
            <a:r>
              <a:rPr lang="lv-LV" b="1" dirty="0" smtClean="0">
                <a:solidFill>
                  <a:schemeClr val="tx1"/>
                </a:solidFill>
              </a:rPr>
              <a:t>energoefektivitāti</a:t>
            </a:r>
            <a:endParaRPr lang="lv-LV" b="1" dirty="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Iegūt 20% </a:t>
            </a:r>
            <a:r>
              <a:rPr lang="lv-LV" b="1" dirty="0">
                <a:solidFill>
                  <a:schemeClr val="tx1"/>
                </a:solidFill>
              </a:rPr>
              <a:t>enerģijas no atjaunojamajiem enerģijas </a:t>
            </a:r>
            <a:r>
              <a:rPr lang="lv-LV" b="1" dirty="0" smtClean="0">
                <a:solidFill>
                  <a:schemeClr val="tx1"/>
                </a:solidFill>
              </a:rPr>
              <a:t>avotiem</a:t>
            </a:r>
            <a:endParaRPr lang="lv-LV" b="1" dirty="0">
              <a:solidFill>
                <a:schemeClr val="tx1"/>
              </a:solidFill>
            </a:endParaRPr>
          </a:p>
        </p:txBody>
      </p:sp>
      <p:sp>
        <p:nvSpPr>
          <p:cNvPr id="6" name="Rounded Rectangle 5"/>
          <p:cNvSpPr/>
          <p:nvPr/>
        </p:nvSpPr>
        <p:spPr>
          <a:xfrm>
            <a:off x="502502" y="3269357"/>
            <a:ext cx="6359774" cy="75972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Samazinot patentu darbības laiku vai atvieglojot licenču ieguves iespējas, tehnoloģiskie uzlabojumi </a:t>
            </a:r>
            <a:r>
              <a:rPr lang="lv-LV" b="1" dirty="0" smtClean="0">
                <a:solidFill>
                  <a:schemeClr val="tx1"/>
                </a:solidFill>
              </a:rPr>
              <a:t>izplatītos ātrāk </a:t>
            </a:r>
            <a:r>
              <a:rPr lang="lv-LV" b="1" dirty="0">
                <a:solidFill>
                  <a:schemeClr val="tx1"/>
                </a:solidFill>
              </a:rPr>
              <a:t>un plašāk</a:t>
            </a:r>
          </a:p>
        </p:txBody>
      </p:sp>
      <p:sp>
        <p:nvSpPr>
          <p:cNvPr id="7" name="Rounded Rectangle 6"/>
          <p:cNvSpPr/>
          <p:nvPr/>
        </p:nvSpPr>
        <p:spPr>
          <a:xfrm>
            <a:off x="502502" y="4251372"/>
            <a:ext cx="6359774" cy="11988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Ir jādomā, cik ētiski un racionāli ir sargāt patentus enerģijas ieguvē no AER vai tās uzglabāšanā, ja tajā laikā klimata pārmaiņu dēļ tiek apdraudēta </a:t>
            </a:r>
            <a:r>
              <a:rPr lang="lv-LV" b="1" dirty="0" smtClean="0">
                <a:solidFill>
                  <a:schemeClr val="tx1"/>
                </a:solidFill>
              </a:rPr>
              <a:t>cilvēces </a:t>
            </a:r>
          </a:p>
          <a:p>
            <a:pPr algn="ctr"/>
            <a:r>
              <a:rPr lang="lv-LV" b="1" dirty="0" smtClean="0">
                <a:solidFill>
                  <a:schemeClr val="tx1"/>
                </a:solidFill>
              </a:rPr>
              <a:t>dzīvotspēja uz </a:t>
            </a:r>
            <a:r>
              <a:rPr lang="lv-LV" b="1" dirty="0">
                <a:solidFill>
                  <a:schemeClr val="tx1"/>
                </a:solidFill>
              </a:rPr>
              <a:t>planētas Zeme</a:t>
            </a:r>
          </a:p>
        </p:txBody>
      </p:sp>
      <p:sp>
        <p:nvSpPr>
          <p:cNvPr id="8" name="Rounded Rectangle 7"/>
          <p:cNvSpPr/>
          <p:nvPr/>
        </p:nvSpPr>
        <p:spPr>
          <a:xfrm>
            <a:off x="502503" y="2038881"/>
            <a:ext cx="6359773" cy="100818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Vēl viens ekonomiskais instruments, </a:t>
            </a:r>
            <a:r>
              <a:rPr lang="lv-LV" b="1" dirty="0">
                <a:solidFill>
                  <a:schemeClr val="tx1"/>
                </a:solidFill>
              </a:rPr>
              <a:t>kas būtiski var ietekmēt pāreju uz tīrākām </a:t>
            </a:r>
            <a:r>
              <a:rPr lang="lv-LV" b="1" dirty="0" smtClean="0">
                <a:solidFill>
                  <a:schemeClr val="tx1"/>
                </a:solidFill>
              </a:rPr>
              <a:t>tehnoloģijām, ir izmaiņas </a:t>
            </a:r>
            <a:r>
              <a:rPr lang="lv-LV" b="1" dirty="0">
                <a:solidFill>
                  <a:schemeClr val="tx1"/>
                </a:solidFill>
              </a:rPr>
              <a:t>intelektuālā īpašuma aizsardzībā</a:t>
            </a:r>
          </a:p>
        </p:txBody>
      </p:sp>
      <p:sp>
        <p:nvSpPr>
          <p:cNvPr id="9" name="Rounded Rectangle 8"/>
          <p:cNvSpPr/>
          <p:nvPr/>
        </p:nvSpPr>
        <p:spPr>
          <a:xfrm>
            <a:off x="502503" y="5672531"/>
            <a:ext cx="6359773" cy="97408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Valdības varētu zināmu finansējuma daļu novirzīt licenču iegādei un likumdošanā stingrāk ievērot, ka ar patentiem aizsargātie izgudrojumi ir jāizmanto obligāti</a:t>
            </a:r>
          </a:p>
        </p:txBody>
      </p:sp>
    </p:spTree>
    <p:extLst>
      <p:ext uri="{BB962C8B-B14F-4D97-AF65-F5344CB8AC3E}">
        <p14:creationId xmlns:p14="http://schemas.microsoft.com/office/powerpoint/2010/main" xmlns="" val="39077194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ambeone.com/wp-content/uploads/2015/03/environmentalchildre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384276"/>
            <a:ext cx="5715000" cy="3810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025237" y="572967"/>
            <a:ext cx="10141526" cy="95103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Vēl viens nozīmīgs instruments, ar kura palīdzību var samazināt SEG emisijas un veicināt pielāgošanos, ir </a:t>
            </a:r>
            <a:r>
              <a:rPr lang="lv-LV" sz="2400" b="1" dirty="0" smtClean="0"/>
              <a:t>sabiedrības informēšana </a:t>
            </a:r>
            <a:r>
              <a:rPr lang="lv-LV" sz="2400" b="1" dirty="0"/>
              <a:t>un vides apziņas veidošana</a:t>
            </a:r>
            <a:endParaRPr lang="lv-LV" sz="2400" b="1" dirty="0" smtClean="0"/>
          </a:p>
        </p:txBody>
      </p:sp>
      <p:sp>
        <p:nvSpPr>
          <p:cNvPr id="4" name="Rounded Rectangle 3"/>
          <p:cNvSpPr/>
          <p:nvPr/>
        </p:nvSpPr>
        <p:spPr>
          <a:xfrm>
            <a:off x="5278583" y="1902695"/>
            <a:ext cx="6635933" cy="148798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Tas varētu nodrošināt patērētāju uzvedības maiņu – patērētāji ar saviem maciņiem </a:t>
            </a:r>
            <a:r>
              <a:rPr lang="lv-LV" b="1" dirty="0" smtClean="0">
                <a:solidFill>
                  <a:schemeClr val="tx1"/>
                </a:solidFill>
              </a:rPr>
              <a:t>«balsotu» </a:t>
            </a:r>
            <a:r>
              <a:rPr lang="lv-LV" b="1" dirty="0">
                <a:solidFill>
                  <a:schemeClr val="tx1"/>
                </a:solidFill>
              </a:rPr>
              <a:t>par zemāku oglekļa emisiju produktiem, izvēlētos klimatam draudzīgākus pārvietošanās veidus, piedalītos klimata adaptācijas pasākumos, investētu klimatam draudzīgos uzņēmumos u.t.t.</a:t>
            </a:r>
          </a:p>
        </p:txBody>
      </p:sp>
      <p:sp>
        <p:nvSpPr>
          <p:cNvPr id="5" name="Rounded Rectangle 4"/>
          <p:cNvSpPr/>
          <p:nvPr/>
        </p:nvSpPr>
        <p:spPr>
          <a:xfrm>
            <a:off x="5278583" y="3620288"/>
            <a:ext cx="6635933" cy="61920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Te lielu ieguldījumu sniedz nevalstiskās organizācijas, formālās un neformālās izglītības institūcijas un arī reliģiskās organizācijas</a:t>
            </a:r>
          </a:p>
        </p:txBody>
      </p:sp>
      <p:sp>
        <p:nvSpPr>
          <p:cNvPr id="6" name="Rounded Rectangle 5"/>
          <p:cNvSpPr/>
          <p:nvPr/>
        </p:nvSpPr>
        <p:spPr>
          <a:xfrm>
            <a:off x="5278583" y="4475134"/>
            <a:ext cx="6635933" cy="87272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Klimats ir kopējais labums, kas pieder visiem un domāts visiem, tāpēc cilvēcei ir jāatzīst nepieciešamību pēc izmaiņām </a:t>
            </a:r>
            <a:endParaRPr lang="lv-LV" b="1" dirty="0" smtClean="0">
              <a:solidFill>
                <a:schemeClr val="tx1"/>
              </a:solidFill>
            </a:endParaRPr>
          </a:p>
          <a:p>
            <a:pPr algn="ctr"/>
            <a:r>
              <a:rPr lang="lv-LV" b="1" dirty="0" smtClean="0">
                <a:solidFill>
                  <a:schemeClr val="tx1"/>
                </a:solidFill>
              </a:rPr>
              <a:t>dzīvesveidā</a:t>
            </a:r>
            <a:r>
              <a:rPr lang="lv-LV" b="1" dirty="0">
                <a:solidFill>
                  <a:schemeClr val="tx1"/>
                </a:solidFill>
              </a:rPr>
              <a:t>, ražošanā un patēriņā</a:t>
            </a:r>
          </a:p>
        </p:txBody>
      </p:sp>
      <p:sp>
        <p:nvSpPr>
          <p:cNvPr id="7" name="Rounded Rectangle 6"/>
          <p:cNvSpPr/>
          <p:nvPr/>
        </p:nvSpPr>
        <p:spPr>
          <a:xfrm>
            <a:off x="5278583" y="5583498"/>
            <a:ext cx="6635933" cy="98355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Jāizprot, ka tiešām pastāv </a:t>
            </a:r>
            <a:r>
              <a:rPr lang="lv-LV" b="1" dirty="0" smtClean="0">
                <a:solidFill>
                  <a:schemeClr val="tx1"/>
                </a:solidFill>
              </a:rPr>
              <a:t>«ekoloģisks parāds» </a:t>
            </a:r>
            <a:r>
              <a:rPr lang="lv-LV" b="1" dirty="0">
                <a:solidFill>
                  <a:schemeClr val="tx1"/>
                </a:solidFill>
              </a:rPr>
              <a:t>starp pasaules attīstītājiem ziemeļiem un attīstības valstu dienvidiem, kuri visvairāk cieš no klimata pārmaiņām</a:t>
            </a:r>
          </a:p>
        </p:txBody>
      </p:sp>
    </p:spTree>
    <p:extLst>
      <p:ext uri="{BB962C8B-B14F-4D97-AF65-F5344CB8AC3E}">
        <p14:creationId xmlns:p14="http://schemas.microsoft.com/office/powerpoint/2010/main" xmlns="" val="2142795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ttp://www.greenhotelier.org/wp-content/uploads/2007/03/Environmental-awareness-and-trainin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27719" y="1364986"/>
            <a:ext cx="5464281" cy="364285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15"/>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lv-LV"/>
          </a:p>
        </p:txBody>
      </p:sp>
      <p:grpSp>
        <p:nvGrpSpPr>
          <p:cNvPr id="30" name="Group 29"/>
          <p:cNvGrpSpPr/>
          <p:nvPr/>
        </p:nvGrpSpPr>
        <p:grpSpPr>
          <a:xfrm>
            <a:off x="166240" y="423511"/>
            <a:ext cx="7221081" cy="6088127"/>
            <a:chOff x="914401" y="492782"/>
            <a:chExt cx="7221081" cy="6088127"/>
          </a:xfrm>
        </p:grpSpPr>
        <p:sp>
          <p:nvSpPr>
            <p:cNvPr id="31" name="Bent Arrow 30"/>
            <p:cNvSpPr>
              <a:spLocks noChangeAspect="1"/>
            </p:cNvSpPr>
            <p:nvPr/>
          </p:nvSpPr>
          <p:spPr>
            <a:xfrm rot="5400000">
              <a:off x="6277491" y="1471765"/>
              <a:ext cx="776054" cy="1139036"/>
            </a:xfrm>
            <a:prstGeom prst="bentArrow">
              <a:avLst>
                <a:gd name="adj1" fmla="val 13906"/>
                <a:gd name="adj2" fmla="val 21830"/>
                <a:gd name="adj3" fmla="val 41677"/>
                <a:gd name="adj4" fmla="val 5484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grpSp>
          <p:nvGrpSpPr>
            <p:cNvPr id="32" name="Group 31"/>
            <p:cNvGrpSpPr/>
            <p:nvPr/>
          </p:nvGrpSpPr>
          <p:grpSpPr>
            <a:xfrm>
              <a:off x="914401" y="492782"/>
              <a:ext cx="7221081" cy="6088127"/>
              <a:chOff x="914401" y="492782"/>
              <a:chExt cx="7221081" cy="6088127"/>
            </a:xfrm>
          </p:grpSpPr>
          <p:sp>
            <p:nvSpPr>
              <p:cNvPr id="33" name="Bent Arrow 32"/>
              <p:cNvSpPr>
                <a:spLocks noChangeAspect="1"/>
              </p:cNvSpPr>
              <p:nvPr/>
            </p:nvSpPr>
            <p:spPr>
              <a:xfrm rot="16200000">
                <a:off x="1960885" y="4285254"/>
                <a:ext cx="776054" cy="1137601"/>
              </a:xfrm>
              <a:prstGeom prst="bentArrow">
                <a:avLst>
                  <a:gd name="adj1" fmla="val 13906"/>
                  <a:gd name="adj2" fmla="val 21830"/>
                  <a:gd name="adj3" fmla="val 41677"/>
                  <a:gd name="adj4" fmla="val 5484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34" name="Bent Arrow 33"/>
              <p:cNvSpPr>
                <a:spLocks noChangeAspect="1"/>
              </p:cNvSpPr>
              <p:nvPr/>
            </p:nvSpPr>
            <p:spPr>
              <a:xfrm rot="10800000">
                <a:off x="6334287" y="4239491"/>
                <a:ext cx="776054" cy="1002068"/>
              </a:xfrm>
              <a:prstGeom prst="bentArrow">
                <a:avLst>
                  <a:gd name="adj1" fmla="val 13906"/>
                  <a:gd name="adj2" fmla="val 21830"/>
                  <a:gd name="adj3" fmla="val 41677"/>
                  <a:gd name="adj4" fmla="val 5484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35" name="Bent Arrow 34"/>
              <p:cNvSpPr>
                <a:spLocks noChangeAspect="1"/>
              </p:cNvSpPr>
              <p:nvPr/>
            </p:nvSpPr>
            <p:spPr>
              <a:xfrm>
                <a:off x="1890950" y="1547074"/>
                <a:ext cx="776054" cy="1154563"/>
              </a:xfrm>
              <a:prstGeom prst="bentArrow">
                <a:avLst>
                  <a:gd name="adj1" fmla="val 13906"/>
                  <a:gd name="adj2" fmla="val 21830"/>
                  <a:gd name="adj3" fmla="val 41677"/>
                  <a:gd name="adj4" fmla="val 5484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36" name="Rounded Rectangle 35"/>
              <p:cNvSpPr/>
              <p:nvPr/>
            </p:nvSpPr>
            <p:spPr>
              <a:xfrm>
                <a:off x="2744537" y="492782"/>
                <a:ext cx="3503863" cy="176053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lv-LV" sz="1600" b="1" u="sng" dirty="0">
                    <a:solidFill>
                      <a:schemeClr val="tx1"/>
                    </a:solidFill>
                  </a:rPr>
                  <a:t>SEG emisiju samazināšanas </a:t>
                </a:r>
                <a:r>
                  <a:rPr lang="lv-LV" sz="1600" b="1" u="sng" dirty="0" smtClean="0">
                    <a:solidFill>
                      <a:schemeClr val="tx1"/>
                    </a:solidFill>
                  </a:rPr>
                  <a:t>mērķi</a:t>
                </a:r>
              </a:p>
              <a:p>
                <a:pPr marL="285750" indent="-285750">
                  <a:spcAft>
                    <a:spcPts val="600"/>
                  </a:spcAft>
                  <a:buFont typeface="Arial" panose="020B0604020202020204" pitchFamily="34" charset="0"/>
                  <a:buChar char="•"/>
                </a:pPr>
                <a:r>
                  <a:rPr lang="lv-LV" sz="1400" dirty="0" smtClean="0">
                    <a:solidFill>
                      <a:schemeClr val="tx1"/>
                    </a:solidFill>
                  </a:rPr>
                  <a:t>Oglekļa </a:t>
                </a:r>
                <a:r>
                  <a:rPr lang="lv-LV" sz="1400" dirty="0">
                    <a:solidFill>
                      <a:schemeClr val="tx1"/>
                    </a:solidFill>
                  </a:rPr>
                  <a:t>cenas </a:t>
                </a:r>
                <a:r>
                  <a:rPr lang="lv-LV" sz="1400" dirty="0" smtClean="0">
                    <a:solidFill>
                      <a:schemeClr val="tx1"/>
                    </a:solidFill>
                  </a:rPr>
                  <a:t>noteikšana</a:t>
                </a:r>
              </a:p>
              <a:p>
                <a:pPr marL="285750" indent="-285750">
                  <a:spcAft>
                    <a:spcPts val="600"/>
                  </a:spcAft>
                  <a:buFont typeface="Arial" panose="020B0604020202020204" pitchFamily="34" charset="0"/>
                  <a:buChar char="•"/>
                </a:pPr>
                <a:r>
                  <a:rPr lang="lv-LV" sz="1400" dirty="0" smtClean="0">
                    <a:solidFill>
                      <a:schemeClr val="tx1"/>
                    </a:solidFill>
                  </a:rPr>
                  <a:t>Atbalsta </a:t>
                </a:r>
                <a:r>
                  <a:rPr lang="lv-LV" sz="1400" dirty="0">
                    <a:solidFill>
                      <a:schemeClr val="tx1"/>
                    </a:solidFill>
                  </a:rPr>
                  <a:t>pasākumi emisiju samazināšanai (nodokļu atlaides, </a:t>
                </a:r>
                <a:r>
                  <a:rPr lang="lv-LV" sz="1400" dirty="0" smtClean="0">
                    <a:solidFill>
                      <a:schemeClr val="tx1"/>
                    </a:solidFill>
                  </a:rPr>
                  <a:t>subsīdijas)</a:t>
                </a:r>
              </a:p>
              <a:p>
                <a:pPr marL="285750" indent="-285750">
                  <a:spcAft>
                    <a:spcPts val="600"/>
                  </a:spcAft>
                  <a:buFont typeface="Arial" panose="020B0604020202020204" pitchFamily="34" charset="0"/>
                  <a:buChar char="•"/>
                </a:pPr>
                <a:r>
                  <a:rPr lang="lv-LV" sz="1400" dirty="0" smtClean="0">
                    <a:solidFill>
                      <a:schemeClr val="tx1"/>
                    </a:solidFill>
                  </a:rPr>
                  <a:t>Emisiju </a:t>
                </a:r>
                <a:r>
                  <a:rPr lang="lv-LV" sz="1400" dirty="0">
                    <a:solidFill>
                      <a:schemeClr val="tx1"/>
                    </a:solidFill>
                  </a:rPr>
                  <a:t>tirdzniecības sistēmas</a:t>
                </a:r>
              </a:p>
            </p:txBody>
          </p:sp>
          <p:sp>
            <p:nvSpPr>
              <p:cNvPr id="37" name="Rounded Rectangle 36"/>
              <p:cNvSpPr/>
              <p:nvPr/>
            </p:nvSpPr>
            <p:spPr>
              <a:xfrm>
                <a:off x="914401" y="2489373"/>
                <a:ext cx="3311236" cy="1879254"/>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lv-LV" sz="1600" b="1" u="sng" dirty="0" smtClean="0">
                    <a:solidFill>
                      <a:schemeClr val="tx1"/>
                    </a:solidFill>
                  </a:rPr>
                  <a:t>Investīcijas</a:t>
                </a:r>
              </a:p>
              <a:p>
                <a:pPr marL="285750" indent="-285750">
                  <a:spcAft>
                    <a:spcPts val="600"/>
                  </a:spcAft>
                  <a:buFont typeface="Arial" panose="020B0604020202020204" pitchFamily="34" charset="0"/>
                  <a:buChar char="•"/>
                </a:pPr>
                <a:r>
                  <a:rPr lang="lv-LV" sz="1400" dirty="0" smtClean="0">
                    <a:solidFill>
                      <a:schemeClr val="tx1"/>
                    </a:solidFill>
                  </a:rPr>
                  <a:t>Atjaunojamajos energoresursos</a:t>
                </a:r>
              </a:p>
              <a:p>
                <a:pPr marL="285750" indent="-285750">
                  <a:spcAft>
                    <a:spcPts val="600"/>
                  </a:spcAft>
                  <a:buFont typeface="Arial" panose="020B0604020202020204" pitchFamily="34" charset="0"/>
                  <a:buChar char="•"/>
                </a:pPr>
                <a:r>
                  <a:rPr lang="lv-LV" sz="1400" dirty="0" smtClean="0">
                    <a:solidFill>
                      <a:schemeClr val="tx1"/>
                    </a:solidFill>
                  </a:rPr>
                  <a:t>Drošākās </a:t>
                </a:r>
                <a:r>
                  <a:rPr lang="lv-LV" sz="1400" dirty="0">
                    <a:solidFill>
                      <a:schemeClr val="tx1"/>
                    </a:solidFill>
                  </a:rPr>
                  <a:t>energoapgādes </a:t>
                </a:r>
                <a:r>
                  <a:rPr lang="lv-LV" sz="1400" dirty="0" smtClean="0">
                    <a:solidFill>
                      <a:schemeClr val="tx1"/>
                    </a:solidFill>
                  </a:rPr>
                  <a:t>sistēmās</a:t>
                </a:r>
              </a:p>
              <a:p>
                <a:pPr marL="285750" indent="-285750">
                  <a:spcAft>
                    <a:spcPts val="600"/>
                  </a:spcAft>
                  <a:buFont typeface="Arial" panose="020B0604020202020204" pitchFamily="34" charset="0"/>
                  <a:buChar char="•"/>
                </a:pPr>
                <a:r>
                  <a:rPr lang="lv-LV" sz="1400" dirty="0" smtClean="0">
                    <a:solidFill>
                      <a:schemeClr val="tx1"/>
                    </a:solidFill>
                  </a:rPr>
                  <a:t>Viedo </a:t>
                </a:r>
                <a:r>
                  <a:rPr lang="lv-LV" sz="1400" dirty="0">
                    <a:solidFill>
                      <a:schemeClr val="tx1"/>
                    </a:solidFill>
                  </a:rPr>
                  <a:t>elektrotīklu </a:t>
                </a:r>
                <a:r>
                  <a:rPr lang="lv-LV" sz="1400" dirty="0" smtClean="0">
                    <a:solidFill>
                      <a:schemeClr val="tx1"/>
                    </a:solidFill>
                  </a:rPr>
                  <a:t>izveidē</a:t>
                </a:r>
              </a:p>
              <a:p>
                <a:pPr marL="285750" indent="-285750">
                  <a:spcAft>
                    <a:spcPts val="600"/>
                  </a:spcAft>
                  <a:buFont typeface="Arial" panose="020B0604020202020204" pitchFamily="34" charset="0"/>
                  <a:buChar char="•"/>
                </a:pPr>
                <a:r>
                  <a:rPr lang="lv-LV" sz="1400" dirty="0" smtClean="0">
                    <a:solidFill>
                      <a:schemeClr val="tx1"/>
                    </a:solidFill>
                  </a:rPr>
                  <a:t>Viedo </a:t>
                </a:r>
                <a:r>
                  <a:rPr lang="lv-LV" sz="1400" dirty="0">
                    <a:solidFill>
                      <a:schemeClr val="tx1"/>
                    </a:solidFill>
                  </a:rPr>
                  <a:t>transporta sistēmu </a:t>
                </a:r>
                <a:r>
                  <a:rPr lang="lv-LV" sz="1400" dirty="0" smtClean="0">
                    <a:solidFill>
                      <a:schemeClr val="tx1"/>
                    </a:solidFill>
                  </a:rPr>
                  <a:t>attīstībā</a:t>
                </a:r>
              </a:p>
              <a:p>
                <a:pPr marL="285750" indent="-285750">
                  <a:spcAft>
                    <a:spcPts val="600"/>
                  </a:spcAft>
                  <a:buFont typeface="Arial" panose="020B0604020202020204" pitchFamily="34" charset="0"/>
                  <a:buChar char="•"/>
                </a:pPr>
                <a:r>
                  <a:rPr lang="lv-LV" sz="1400" dirty="0" smtClean="0">
                    <a:solidFill>
                      <a:schemeClr val="tx1"/>
                    </a:solidFill>
                  </a:rPr>
                  <a:t>Tīro </a:t>
                </a:r>
                <a:r>
                  <a:rPr lang="lv-LV" sz="1400" dirty="0">
                    <a:solidFill>
                      <a:schemeClr val="tx1"/>
                    </a:solidFill>
                  </a:rPr>
                  <a:t>tehnoloģiju izpētē un attīstībā</a:t>
                </a:r>
              </a:p>
            </p:txBody>
          </p:sp>
          <p:sp>
            <p:nvSpPr>
              <p:cNvPr id="38" name="Rounded Rectangle 37"/>
              <p:cNvSpPr/>
              <p:nvPr/>
            </p:nvSpPr>
            <p:spPr>
              <a:xfrm>
                <a:off x="4824246" y="2489373"/>
                <a:ext cx="3311236" cy="1879254"/>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lv-LV" sz="1600" b="1" u="sng" dirty="0">
                    <a:solidFill>
                      <a:schemeClr val="tx1"/>
                    </a:solidFill>
                  </a:rPr>
                  <a:t>Infrastruktūras nodrošināšana</a:t>
                </a:r>
              </a:p>
              <a:p>
                <a:pPr marL="285750" indent="-285750">
                  <a:spcAft>
                    <a:spcPts val="600"/>
                  </a:spcAft>
                  <a:buFont typeface="Arial" panose="020B0604020202020204" pitchFamily="34" charset="0"/>
                  <a:buChar char="•"/>
                </a:pPr>
                <a:r>
                  <a:rPr lang="lv-LV" sz="1400" dirty="0">
                    <a:solidFill>
                      <a:schemeClr val="tx1"/>
                    </a:solidFill>
                  </a:rPr>
                  <a:t>Sabiedriskā transporta attīstība</a:t>
                </a:r>
              </a:p>
              <a:p>
                <a:pPr marL="285750" indent="-285750">
                  <a:spcAft>
                    <a:spcPts val="600"/>
                  </a:spcAft>
                  <a:buFont typeface="Arial" panose="020B0604020202020204" pitchFamily="34" charset="0"/>
                  <a:buChar char="•"/>
                </a:pPr>
                <a:r>
                  <a:rPr lang="lv-LV" sz="1400" dirty="0">
                    <a:solidFill>
                      <a:schemeClr val="tx1"/>
                    </a:solidFill>
                  </a:rPr>
                  <a:t>Veloceliņu izveide</a:t>
                </a:r>
              </a:p>
              <a:p>
                <a:pPr marL="285750" indent="-285750">
                  <a:spcAft>
                    <a:spcPts val="600"/>
                  </a:spcAft>
                  <a:buFont typeface="Arial" panose="020B0604020202020204" pitchFamily="34" charset="0"/>
                  <a:buChar char="•"/>
                </a:pPr>
                <a:r>
                  <a:rPr lang="lv-LV" sz="1400" dirty="0">
                    <a:solidFill>
                      <a:schemeClr val="tx1"/>
                    </a:solidFill>
                  </a:rPr>
                  <a:t>Augstas autostāvvietu cenas</a:t>
                </a:r>
              </a:p>
              <a:p>
                <a:pPr marL="285750" indent="-285750">
                  <a:spcAft>
                    <a:spcPts val="600"/>
                  </a:spcAft>
                  <a:buFont typeface="Arial" panose="020B0604020202020204" pitchFamily="34" charset="0"/>
                  <a:buChar char="•"/>
                </a:pPr>
                <a:r>
                  <a:rPr lang="lv-LV" sz="1400" dirty="0">
                    <a:solidFill>
                      <a:schemeClr val="tx1"/>
                    </a:solidFill>
                  </a:rPr>
                  <a:t>Zemu emisiju zonas pilsētās</a:t>
                </a:r>
              </a:p>
              <a:p>
                <a:pPr marL="285750" indent="-285750">
                  <a:spcAft>
                    <a:spcPts val="600"/>
                  </a:spcAft>
                  <a:buFont typeface="Arial" panose="020B0604020202020204" pitchFamily="34" charset="0"/>
                  <a:buChar char="•"/>
                </a:pPr>
                <a:r>
                  <a:rPr lang="lv-LV" sz="1400" dirty="0" err="1" smtClean="0">
                    <a:solidFill>
                      <a:schemeClr val="tx1"/>
                    </a:solidFill>
                  </a:rPr>
                  <a:t>Elektroautomobīļu</a:t>
                </a:r>
                <a:r>
                  <a:rPr lang="lv-LV" sz="1400" dirty="0" smtClean="0">
                    <a:solidFill>
                      <a:schemeClr val="tx1"/>
                    </a:solidFill>
                  </a:rPr>
                  <a:t> </a:t>
                </a:r>
                <a:r>
                  <a:rPr lang="lv-LV" sz="1400" dirty="0">
                    <a:solidFill>
                      <a:schemeClr val="tx1"/>
                    </a:solidFill>
                  </a:rPr>
                  <a:t>uzlādes iespējas </a:t>
                </a:r>
              </a:p>
            </p:txBody>
          </p:sp>
          <p:sp>
            <p:nvSpPr>
              <p:cNvPr id="39" name="Rounded Rectangle 38"/>
              <p:cNvSpPr/>
              <p:nvPr/>
            </p:nvSpPr>
            <p:spPr>
              <a:xfrm>
                <a:off x="2744537" y="4590291"/>
                <a:ext cx="3503863" cy="1990618"/>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lv-LV" sz="1600" b="1" u="sng" dirty="0">
                    <a:solidFill>
                      <a:schemeClr val="tx1"/>
                    </a:solidFill>
                  </a:rPr>
                  <a:t>Vides apziņas veidošana</a:t>
                </a:r>
              </a:p>
              <a:p>
                <a:pPr marL="285750" indent="-285750">
                  <a:spcAft>
                    <a:spcPts val="600"/>
                  </a:spcAft>
                  <a:buFont typeface="Arial" panose="020B0604020202020204" pitchFamily="34" charset="0"/>
                  <a:buChar char="•"/>
                </a:pPr>
                <a:r>
                  <a:rPr lang="lv-LV" sz="1400" dirty="0">
                    <a:solidFill>
                      <a:schemeClr val="tx1"/>
                    </a:solidFill>
                  </a:rPr>
                  <a:t>Sabiedrības informēšana</a:t>
                </a:r>
              </a:p>
              <a:p>
                <a:pPr marL="285750" indent="-285750">
                  <a:spcAft>
                    <a:spcPts val="600"/>
                  </a:spcAft>
                  <a:buFont typeface="Arial" panose="020B0604020202020204" pitchFamily="34" charset="0"/>
                  <a:buChar char="•"/>
                </a:pPr>
                <a:r>
                  <a:rPr lang="lv-LV" sz="1400" dirty="0">
                    <a:solidFill>
                      <a:schemeClr val="tx1"/>
                    </a:solidFill>
                  </a:rPr>
                  <a:t>Tiešās pirkšanas pulciņi</a:t>
                </a:r>
              </a:p>
              <a:p>
                <a:pPr marL="285750" indent="-285750">
                  <a:spcAft>
                    <a:spcPts val="600"/>
                  </a:spcAft>
                  <a:buFont typeface="Arial" panose="020B0604020202020204" pitchFamily="34" charset="0"/>
                  <a:buChar char="•"/>
                </a:pPr>
                <a:r>
                  <a:rPr lang="lv-LV" sz="1400" dirty="0">
                    <a:solidFill>
                      <a:schemeClr val="tx1"/>
                    </a:solidFill>
                  </a:rPr>
                  <a:t>Koplietošanas un dalīšanās ekonomikas attīstība</a:t>
                </a:r>
              </a:p>
              <a:p>
                <a:pPr marL="285750" indent="-285750">
                  <a:spcAft>
                    <a:spcPts val="600"/>
                  </a:spcAft>
                  <a:buFont typeface="Arial" panose="020B0604020202020204" pitchFamily="34" charset="0"/>
                  <a:buChar char="•"/>
                </a:pPr>
                <a:r>
                  <a:rPr lang="lv-LV" sz="1400" dirty="0">
                    <a:solidFill>
                      <a:schemeClr val="tx1"/>
                    </a:solidFill>
                  </a:rPr>
                  <a:t>Brīvprātīga materiālo labumu patēriņa samazināšana</a:t>
                </a:r>
              </a:p>
            </p:txBody>
          </p:sp>
        </p:grpSp>
      </p:grpSp>
      <p:sp>
        <p:nvSpPr>
          <p:cNvPr id="40" name="Title 1"/>
          <p:cNvSpPr txBox="1">
            <a:spLocks/>
          </p:cNvSpPr>
          <p:nvPr/>
        </p:nvSpPr>
        <p:spPr>
          <a:xfrm>
            <a:off x="7603351" y="577339"/>
            <a:ext cx="3766342" cy="95103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pārmaiņu mazināšanas instrumenti</a:t>
            </a:r>
          </a:p>
        </p:txBody>
      </p:sp>
      <p:sp>
        <p:nvSpPr>
          <p:cNvPr id="41" name="Rounded Rectangle 40"/>
          <p:cNvSpPr/>
          <p:nvPr/>
        </p:nvSpPr>
        <p:spPr>
          <a:xfrm>
            <a:off x="6930639" y="4833615"/>
            <a:ext cx="5084748" cy="148798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Ņemot vērā klimata pārmaiņu sarežģītos cēloņus un sekas, skaidrs, ka tikai kāda atsevišķa instrumenta izmantošana to </a:t>
            </a:r>
            <a:r>
              <a:rPr lang="lv-LV" b="1" dirty="0" smtClean="0">
                <a:solidFill>
                  <a:schemeClr val="tx1"/>
                </a:solidFill>
              </a:rPr>
              <a:t>neatrisinās – nepieciešama ekonomisko instrumentu un patēriņa paradumu maiņas sinerģija</a:t>
            </a:r>
            <a:endParaRPr lang="lv-LV" b="1" dirty="0">
              <a:solidFill>
                <a:schemeClr val="tx1"/>
              </a:solidFill>
            </a:endParaRPr>
          </a:p>
        </p:txBody>
      </p:sp>
    </p:spTree>
    <p:extLst>
      <p:ext uri="{BB962C8B-B14F-4D97-AF65-F5344CB8AC3E}">
        <p14:creationId xmlns:p14="http://schemas.microsoft.com/office/powerpoint/2010/main" xmlns="" val="945760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2016_NEW prezentacijas\10_Atteli\5462836242_f412c6297a_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H="1">
            <a:off x="6096000" y="2480462"/>
            <a:ext cx="6096000" cy="405707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619795" y="323227"/>
            <a:ext cx="8987245" cy="1224000"/>
          </a:xfrm>
          <a:prstGeom prst="roundRect">
            <a:avLst>
              <a:gd name="adj" fmla="val 18373"/>
            </a:avLst>
          </a:prstGeom>
          <a:solidFill>
            <a:schemeClr val="bg1">
              <a:lumMod val="7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smtClean="0"/>
              <a:t>KLIMATA PĀRMAIŅU MAZINĀŠANAS PASĀKUMI UZŅĒMĒJDARBĪBĀ</a:t>
            </a:r>
            <a:endParaRPr lang="lv-LV" sz="4000" b="1" dirty="0"/>
          </a:p>
        </p:txBody>
      </p:sp>
      <p:sp>
        <p:nvSpPr>
          <p:cNvPr id="4" name="Title 1"/>
          <p:cNvSpPr txBox="1">
            <a:spLocks/>
          </p:cNvSpPr>
          <p:nvPr/>
        </p:nvSpPr>
        <p:spPr>
          <a:xfrm>
            <a:off x="727364" y="1806021"/>
            <a:ext cx="10737272" cy="84510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Uzņēmējdarbībā ietekmes uz klimata pārmaiņām samazināšana ir cieši saistīta ar visu resursu taupīšanas un kopējās ietekmes uz vidi samazināšanas stratēģijām</a:t>
            </a:r>
            <a:endParaRPr lang="lv-LV" sz="2400" dirty="0" smtClean="0"/>
          </a:p>
        </p:txBody>
      </p:sp>
      <p:sp>
        <p:nvSpPr>
          <p:cNvPr id="5" name="Rounded Rectangle 4"/>
          <p:cNvSpPr/>
          <p:nvPr/>
        </p:nvSpPr>
        <p:spPr>
          <a:xfrm>
            <a:off x="379033" y="2999572"/>
            <a:ext cx="6201233" cy="113853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Lai samazinātu </a:t>
            </a:r>
            <a:r>
              <a:rPr lang="lv-LV" b="1" dirty="0" smtClean="0">
                <a:solidFill>
                  <a:schemeClr val="tx1"/>
                </a:solidFill>
              </a:rPr>
              <a:t>galaproduktu </a:t>
            </a:r>
            <a:r>
              <a:rPr lang="lv-LV" b="1" dirty="0">
                <a:solidFill>
                  <a:schemeClr val="tx1"/>
                </a:solidFill>
              </a:rPr>
              <a:t>kopējās SEG </a:t>
            </a:r>
            <a:r>
              <a:rPr lang="lv-LV" b="1" dirty="0" smtClean="0">
                <a:solidFill>
                  <a:schemeClr val="tx1"/>
                </a:solidFill>
              </a:rPr>
              <a:t>emisijas, </a:t>
            </a:r>
            <a:r>
              <a:rPr lang="lv-LV" b="1" dirty="0">
                <a:solidFill>
                  <a:schemeClr val="tx1"/>
                </a:solidFill>
              </a:rPr>
              <a:t>ir svarīga sadarbība visā piegādes ķēdē – sākot ar izejvielu ražotājiem un beidzot ar patērgātājiem, kam aprites cikla beigās būs </a:t>
            </a:r>
            <a:endParaRPr lang="lv-LV" b="1" dirty="0" smtClean="0">
              <a:solidFill>
                <a:schemeClr val="tx1"/>
              </a:solidFill>
            </a:endParaRPr>
          </a:p>
          <a:p>
            <a:pPr algn="ctr"/>
            <a:r>
              <a:rPr lang="lv-LV" b="1" dirty="0" smtClean="0">
                <a:solidFill>
                  <a:schemeClr val="tx1"/>
                </a:solidFill>
              </a:rPr>
              <a:t>jāatbrīvojas </a:t>
            </a:r>
            <a:r>
              <a:rPr lang="lv-LV" b="1" dirty="0">
                <a:solidFill>
                  <a:schemeClr val="tx1"/>
                </a:solidFill>
              </a:rPr>
              <a:t>no produkta atkritumiem</a:t>
            </a:r>
          </a:p>
        </p:txBody>
      </p:sp>
      <p:sp>
        <p:nvSpPr>
          <p:cNvPr id="6" name="Rounded Rectangle 5"/>
          <p:cNvSpPr/>
          <p:nvPr/>
        </p:nvSpPr>
        <p:spPr>
          <a:xfrm>
            <a:off x="379033" y="4358465"/>
            <a:ext cx="6201234" cy="86691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Viens no kompleksiem ietekmju uz klimata pārmaiņām un vidi kopumā risinājumiem ir t.s. </a:t>
            </a:r>
            <a:r>
              <a:rPr lang="lv-LV" b="1" u="sng" dirty="0">
                <a:solidFill>
                  <a:schemeClr val="tx1"/>
                </a:solidFill>
              </a:rPr>
              <a:t>aprites ekonomika</a:t>
            </a:r>
            <a:r>
              <a:rPr lang="lv-LV" b="1" dirty="0">
                <a:solidFill>
                  <a:schemeClr val="tx1"/>
                </a:solidFill>
              </a:rPr>
              <a:t> </a:t>
            </a:r>
            <a:endParaRPr lang="lv-LV" b="1" dirty="0" smtClean="0">
              <a:solidFill>
                <a:schemeClr val="tx1"/>
              </a:solidFill>
            </a:endParaRPr>
          </a:p>
          <a:p>
            <a:pPr algn="ctr"/>
            <a:r>
              <a:rPr lang="lv-LV" b="1" dirty="0" smtClean="0">
                <a:solidFill>
                  <a:schemeClr val="tx1"/>
                </a:solidFill>
              </a:rPr>
              <a:t>(angļu val. </a:t>
            </a:r>
            <a:r>
              <a:rPr lang="lv-LV" b="1" i="1" dirty="0" err="1" smtClean="0">
                <a:solidFill>
                  <a:schemeClr val="tx1"/>
                </a:solidFill>
              </a:rPr>
              <a:t>circular</a:t>
            </a:r>
            <a:r>
              <a:rPr lang="lv-LV" b="1" i="1" dirty="0" smtClean="0">
                <a:solidFill>
                  <a:schemeClr val="tx1"/>
                </a:solidFill>
              </a:rPr>
              <a:t> </a:t>
            </a:r>
            <a:r>
              <a:rPr lang="lv-LV" b="1" i="1" dirty="0" err="1">
                <a:solidFill>
                  <a:schemeClr val="tx1"/>
                </a:solidFill>
              </a:rPr>
              <a:t>economy</a:t>
            </a:r>
            <a:r>
              <a:rPr lang="lv-LV" b="1" dirty="0" smtClean="0">
                <a:solidFill>
                  <a:schemeClr val="tx1"/>
                </a:solidFill>
              </a:rPr>
              <a:t>)</a:t>
            </a:r>
            <a:endParaRPr lang="lv-LV" b="1" dirty="0">
              <a:solidFill>
                <a:schemeClr val="tx1"/>
              </a:solidFill>
            </a:endParaRPr>
          </a:p>
        </p:txBody>
      </p:sp>
      <p:sp>
        <p:nvSpPr>
          <p:cNvPr id="7" name="Rounded Rectangle 6"/>
          <p:cNvSpPr/>
          <p:nvPr/>
        </p:nvSpPr>
        <p:spPr>
          <a:xfrm>
            <a:off x="379033" y="5445742"/>
            <a:ext cx="6201233" cy="95622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Aprites ekonomikas galvenais princips ir imitēt dabā esošās barības ķēdes, kurās atkritumu nav </a:t>
            </a:r>
            <a:r>
              <a:rPr lang="lv-LV" b="1" dirty="0" smtClean="0">
                <a:solidFill>
                  <a:schemeClr val="tx1"/>
                </a:solidFill>
              </a:rPr>
              <a:t>– visus </a:t>
            </a:r>
            <a:r>
              <a:rPr lang="lv-LV" b="1" dirty="0">
                <a:solidFill>
                  <a:schemeClr val="tx1"/>
                </a:solidFill>
              </a:rPr>
              <a:t>ražošanas un patēriņa atlikumus </a:t>
            </a:r>
            <a:r>
              <a:rPr lang="lv-LV" b="1" dirty="0" smtClean="0">
                <a:solidFill>
                  <a:schemeClr val="tx1"/>
                </a:solidFill>
              </a:rPr>
              <a:t>izmantojot </a:t>
            </a:r>
            <a:r>
              <a:rPr lang="lv-LV" b="1" dirty="0">
                <a:solidFill>
                  <a:schemeClr val="tx1"/>
                </a:solidFill>
              </a:rPr>
              <a:t>kā izejvielas</a:t>
            </a:r>
          </a:p>
        </p:txBody>
      </p:sp>
    </p:spTree>
    <p:extLst>
      <p:ext uri="{BB962C8B-B14F-4D97-AF65-F5344CB8AC3E}">
        <p14:creationId xmlns:p14="http://schemas.microsoft.com/office/powerpoint/2010/main" xmlns="" val="39337997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339605" y="1616536"/>
            <a:ext cx="5612880" cy="4803424"/>
            <a:chOff x="6459249" y="1616536"/>
            <a:chExt cx="5612880" cy="4803424"/>
          </a:xfrm>
        </p:grpSpPr>
        <p:sp>
          <p:nvSpPr>
            <p:cNvPr id="10" name="Rectangle 9"/>
            <p:cNvSpPr/>
            <p:nvPr/>
          </p:nvSpPr>
          <p:spPr>
            <a:xfrm>
              <a:off x="6459249" y="5588963"/>
              <a:ext cx="5612880" cy="830997"/>
            </a:xfrm>
            <a:prstGeom prst="rect">
              <a:avLst/>
            </a:prstGeom>
            <a:solidFill>
              <a:schemeClr val="bg1"/>
            </a:solidFill>
          </p:spPr>
          <p:txBody>
            <a:bodyPr wrap="square">
              <a:spAutoFit/>
            </a:bodyPr>
            <a:lstStyle/>
            <a:p>
              <a:pPr algn="r"/>
              <a:endParaRPr lang="lv-LV" sz="1600" b="1" dirty="0" smtClean="0"/>
            </a:p>
            <a:p>
              <a:pPr algn="r"/>
              <a:r>
                <a:rPr lang="lv-LV" sz="1600" b="1" dirty="0" smtClean="0"/>
                <a:t>Resursu </a:t>
              </a:r>
              <a:r>
                <a:rPr lang="lv-LV" sz="1600" b="1" dirty="0"/>
                <a:t>plūsmas starp </a:t>
              </a:r>
              <a:r>
                <a:rPr lang="lv-LV" sz="1600" b="1" dirty="0" err="1"/>
                <a:t>eko-industriālā</a:t>
              </a:r>
              <a:r>
                <a:rPr lang="lv-LV" sz="1600" b="1" dirty="0"/>
                <a:t> parka </a:t>
              </a:r>
              <a:endParaRPr lang="lv-LV" sz="1600" b="1" dirty="0" smtClean="0"/>
            </a:p>
            <a:p>
              <a:pPr algn="r"/>
              <a:r>
                <a:rPr lang="lv-LV" sz="1600" b="1" dirty="0" smtClean="0"/>
                <a:t>dalībniekiem </a:t>
              </a:r>
              <a:r>
                <a:rPr lang="lv-LV" sz="1600" b="1" dirty="0" err="1"/>
                <a:t>Kalundborgā</a:t>
              </a:r>
              <a:r>
                <a:rPr lang="lv-LV" sz="1600" b="1" dirty="0"/>
                <a:t>, Dānijā</a:t>
              </a:r>
            </a:p>
          </p:txBody>
        </p:sp>
        <p:pic>
          <p:nvPicPr>
            <p:cNvPr id="9" name="Picture 8" descr="http://www.sustainableprocessimprovement.co.uk/wp-content/uploads/2014/06/Untitled.png"/>
            <p:cNvPicPr>
              <a:picLocks noChangeAspect="1"/>
            </p:cNvPicPr>
            <p:nvPr/>
          </p:nvPicPr>
          <p:blipFill>
            <a:blip r:embed="rId2" cstate="print"/>
            <a:srcRect/>
            <a:stretch>
              <a:fillRect/>
            </a:stretch>
          </p:blipFill>
          <p:spPr bwMode="auto">
            <a:xfrm>
              <a:off x="6459249" y="1616536"/>
              <a:ext cx="5612880" cy="4318796"/>
            </a:xfrm>
            <a:prstGeom prst="rect">
              <a:avLst/>
            </a:prstGeom>
            <a:noFill/>
            <a:ln w="9525">
              <a:noFill/>
              <a:miter lim="800000"/>
              <a:headEnd/>
              <a:tailEnd/>
            </a:ln>
          </p:spPr>
        </p:pic>
      </p:grpSp>
      <p:sp>
        <p:nvSpPr>
          <p:cNvPr id="4" name="Title 1"/>
          <p:cNvSpPr txBox="1">
            <a:spLocks/>
          </p:cNvSpPr>
          <p:nvPr/>
        </p:nvSpPr>
        <p:spPr>
          <a:xfrm>
            <a:off x="2954020" y="392854"/>
            <a:ext cx="6311669" cy="96488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Pieci galvenie </a:t>
            </a:r>
            <a:r>
              <a:rPr lang="lv-LV" sz="2400" b="1" dirty="0"/>
              <a:t>biznesa modeļi </a:t>
            </a:r>
            <a:r>
              <a:rPr lang="lv-LV" sz="2400" dirty="0"/>
              <a:t>ko izmanto aprites ekonomikā ir:</a:t>
            </a:r>
          </a:p>
        </p:txBody>
      </p:sp>
      <p:sp>
        <p:nvSpPr>
          <p:cNvPr id="5" name="Rounded Rectangle 4"/>
          <p:cNvSpPr/>
          <p:nvPr/>
        </p:nvSpPr>
        <p:spPr>
          <a:xfrm>
            <a:off x="341742" y="1935198"/>
            <a:ext cx="5657273" cy="133487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arenR"/>
            </a:pPr>
            <a:r>
              <a:rPr lang="lv-LV" b="1" dirty="0" smtClean="0">
                <a:solidFill>
                  <a:schemeClr val="tx1"/>
                </a:solidFill>
              </a:rPr>
              <a:t>Noslēgta </a:t>
            </a:r>
            <a:r>
              <a:rPr lang="lv-LV" b="1" dirty="0">
                <a:solidFill>
                  <a:schemeClr val="tx1"/>
                </a:solidFill>
              </a:rPr>
              <a:t>piegādes </a:t>
            </a:r>
            <a:r>
              <a:rPr lang="lv-LV" b="1" dirty="0" smtClean="0">
                <a:solidFill>
                  <a:schemeClr val="tx1"/>
                </a:solidFill>
              </a:rPr>
              <a:t>ķēde – </a:t>
            </a:r>
            <a:r>
              <a:rPr lang="lv-LV" dirty="0" smtClean="0">
                <a:solidFill>
                  <a:schemeClr val="tx1"/>
                </a:solidFill>
              </a:rPr>
              <a:t>ražotāji </a:t>
            </a:r>
            <a:r>
              <a:rPr lang="lv-LV" dirty="0">
                <a:solidFill>
                  <a:schemeClr val="tx1"/>
                </a:solidFill>
              </a:rPr>
              <a:t>izmanto pilnībā atjaunojamas, atkārtoti pārstrādājamas vai bioloģiskas izejvielas, kas ir pamatā aprites ražošanas un </a:t>
            </a:r>
            <a:r>
              <a:rPr lang="lv-LV" dirty="0" smtClean="0">
                <a:solidFill>
                  <a:schemeClr val="tx1"/>
                </a:solidFill>
              </a:rPr>
              <a:t>patēriņa sistēmām</a:t>
            </a:r>
            <a:endParaRPr lang="lv-LV" dirty="0">
              <a:solidFill>
                <a:schemeClr val="tx1"/>
              </a:solidFill>
            </a:endParaRPr>
          </a:p>
        </p:txBody>
      </p:sp>
      <p:sp>
        <p:nvSpPr>
          <p:cNvPr id="8" name="Rounded Rectangle 7"/>
          <p:cNvSpPr/>
          <p:nvPr/>
        </p:nvSpPr>
        <p:spPr>
          <a:xfrm>
            <a:off x="341742" y="3528871"/>
            <a:ext cx="5671127" cy="180513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dirty="0">
                <a:solidFill>
                  <a:schemeClr val="tx1"/>
                </a:solidFill>
              </a:rPr>
              <a:t>Šāda noslēgta sistēma nodrošina visu ražošanas un patēriņa atlikumu izmantošanu citu produktu ražošanā, samazina neefektīvus </a:t>
            </a:r>
            <a:r>
              <a:rPr lang="lv-LV" dirty="0" smtClean="0">
                <a:solidFill>
                  <a:schemeClr val="tx1"/>
                </a:solidFill>
              </a:rPr>
              <a:t>risinājumus</a:t>
            </a:r>
          </a:p>
          <a:p>
            <a:pPr marL="285750" indent="-285750">
              <a:spcAft>
                <a:spcPts val="600"/>
              </a:spcAft>
              <a:buFont typeface="Arial" panose="020B0604020202020204" pitchFamily="34" charset="0"/>
              <a:buChar char="•"/>
            </a:pPr>
            <a:r>
              <a:rPr lang="lv-LV" dirty="0" smtClean="0">
                <a:solidFill>
                  <a:schemeClr val="tx1"/>
                </a:solidFill>
              </a:rPr>
              <a:t>Piemēram, Dānijā </a:t>
            </a:r>
            <a:r>
              <a:rPr lang="lv-LV" dirty="0">
                <a:solidFill>
                  <a:schemeClr val="tx1"/>
                </a:solidFill>
              </a:rPr>
              <a:t>industriālajā zonā </a:t>
            </a:r>
            <a:r>
              <a:rPr lang="lv-LV" dirty="0" err="1">
                <a:solidFill>
                  <a:schemeClr val="tx1"/>
                </a:solidFill>
              </a:rPr>
              <a:t>Kalundborgas</a:t>
            </a:r>
            <a:r>
              <a:rPr lang="lv-LV" dirty="0">
                <a:solidFill>
                  <a:schemeClr val="tx1"/>
                </a:solidFill>
              </a:rPr>
              <a:t> pilsētā ir izveidojies </a:t>
            </a:r>
            <a:r>
              <a:rPr lang="lv-LV" dirty="0" err="1" smtClean="0">
                <a:solidFill>
                  <a:schemeClr val="tx1"/>
                </a:solidFill>
              </a:rPr>
              <a:t>eko-industriālais</a:t>
            </a:r>
            <a:r>
              <a:rPr lang="lv-LV" dirty="0" smtClean="0">
                <a:solidFill>
                  <a:schemeClr val="tx1"/>
                </a:solidFill>
              </a:rPr>
              <a:t> </a:t>
            </a:r>
            <a:r>
              <a:rPr lang="lv-LV" dirty="0">
                <a:solidFill>
                  <a:schemeClr val="tx1"/>
                </a:solidFill>
              </a:rPr>
              <a:t>parks </a:t>
            </a:r>
          </a:p>
        </p:txBody>
      </p:sp>
    </p:spTree>
    <p:extLst>
      <p:ext uri="{BB962C8B-B14F-4D97-AF65-F5344CB8AC3E}">
        <p14:creationId xmlns:p14="http://schemas.microsoft.com/office/powerpoint/2010/main" xmlns="" val="33196027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8_Atteli\8435953365_c4e01b3635_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369459"/>
            <a:ext cx="6162590" cy="410839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ounded Rectangle 6"/>
          <p:cNvSpPr/>
          <p:nvPr/>
        </p:nvSpPr>
        <p:spPr>
          <a:xfrm>
            <a:off x="5999147" y="997513"/>
            <a:ext cx="5973511" cy="1454732"/>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arenR" startAt="2"/>
            </a:pPr>
            <a:r>
              <a:rPr lang="lv-LV" b="1" dirty="0" smtClean="0">
                <a:solidFill>
                  <a:schemeClr val="tx1"/>
                </a:solidFill>
              </a:rPr>
              <a:t>Resursu atgūšana</a:t>
            </a:r>
            <a:r>
              <a:rPr lang="lv-LV" b="1" dirty="0">
                <a:solidFill>
                  <a:schemeClr val="tx1"/>
                </a:solidFill>
              </a:rPr>
              <a:t> </a:t>
            </a:r>
            <a:r>
              <a:rPr lang="lv-LV" b="1" dirty="0" smtClean="0">
                <a:solidFill>
                  <a:schemeClr val="tx1"/>
                </a:solidFill>
              </a:rPr>
              <a:t>– </a:t>
            </a:r>
            <a:r>
              <a:rPr lang="lv-LV" dirty="0" smtClean="0">
                <a:solidFill>
                  <a:schemeClr val="tx1"/>
                </a:solidFill>
              </a:rPr>
              <a:t>izmantojot </a:t>
            </a:r>
            <a:r>
              <a:rPr lang="lv-LV" dirty="0">
                <a:solidFill>
                  <a:schemeClr val="tx1"/>
                </a:solidFill>
              </a:rPr>
              <a:t>tehnoloģiskos risinājums, ir iespējams produktu atkritumus ne tikai pārstrādāt par zemākas vērtības produktiem, bet pārstrādē iegūt tikpat vērtīgus vai vēl vērtīgākus produktus</a:t>
            </a:r>
          </a:p>
        </p:txBody>
      </p:sp>
      <p:sp>
        <p:nvSpPr>
          <p:cNvPr id="8" name="Rounded Rectangle 7"/>
          <p:cNvSpPr/>
          <p:nvPr/>
        </p:nvSpPr>
        <p:spPr>
          <a:xfrm>
            <a:off x="5999147" y="2729335"/>
            <a:ext cx="5973511" cy="3366654"/>
          </a:xfrm>
          <a:prstGeom prst="roundRect">
            <a:avLst>
              <a:gd name="adj" fmla="val 13431"/>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dirty="0">
                <a:solidFill>
                  <a:schemeClr val="tx1"/>
                </a:solidFill>
              </a:rPr>
              <a:t>Šajā procesā būtiska nozīme jāpievērš produktu dizainam un </a:t>
            </a:r>
            <a:r>
              <a:rPr lang="lv-LV" dirty="0" smtClean="0">
                <a:solidFill>
                  <a:schemeClr val="tx1"/>
                </a:solidFill>
              </a:rPr>
              <a:t>sastāvam – jau </a:t>
            </a:r>
            <a:r>
              <a:rPr lang="lv-LV" dirty="0">
                <a:solidFill>
                  <a:schemeClr val="tx1"/>
                </a:solidFill>
              </a:rPr>
              <a:t>projektējot produktu, jāparedz, kam tiks izmantotas tā sastāvdaļas aprites cikla beigās un cik viegli tās būs atgūt un sašķirot</a:t>
            </a:r>
          </a:p>
          <a:p>
            <a:pPr marL="285750" indent="-285750">
              <a:spcAft>
                <a:spcPts val="600"/>
              </a:spcAft>
              <a:buFont typeface="Arial" panose="020B0604020202020204" pitchFamily="34" charset="0"/>
              <a:buChar char="•"/>
            </a:pPr>
            <a:r>
              <a:rPr lang="lv-LV" dirty="0" smtClean="0">
                <a:solidFill>
                  <a:schemeClr val="tx1"/>
                </a:solidFill>
              </a:rPr>
              <a:t>Piemēram:</a:t>
            </a:r>
          </a:p>
          <a:p>
            <a:pPr marL="742950" lvl="1" indent="-285750">
              <a:spcAft>
                <a:spcPts val="600"/>
              </a:spcAft>
              <a:buFont typeface="Arial" panose="020B0604020202020204" pitchFamily="34" charset="0"/>
              <a:buChar char="•"/>
            </a:pPr>
            <a:r>
              <a:rPr lang="lv-LV" dirty="0" smtClean="0">
                <a:solidFill>
                  <a:schemeClr val="tx1"/>
                </a:solidFill>
              </a:rPr>
              <a:t>Uzņēmuma </a:t>
            </a:r>
            <a:r>
              <a:rPr lang="lv-LV" dirty="0">
                <a:solidFill>
                  <a:schemeClr val="tx1"/>
                </a:solidFill>
              </a:rPr>
              <a:t>ietvaros attīrīt un atkārtoti izmantot </a:t>
            </a:r>
            <a:r>
              <a:rPr lang="lv-LV" dirty="0" smtClean="0">
                <a:solidFill>
                  <a:schemeClr val="tx1"/>
                </a:solidFill>
              </a:rPr>
              <a:t>notekūdeņus</a:t>
            </a:r>
          </a:p>
          <a:p>
            <a:pPr marL="742950" lvl="1" indent="-285750">
              <a:spcAft>
                <a:spcPts val="600"/>
              </a:spcAft>
              <a:buFont typeface="Arial" panose="020B0604020202020204" pitchFamily="34" charset="0"/>
              <a:buChar char="•"/>
            </a:pPr>
            <a:r>
              <a:rPr lang="lv-LV" dirty="0" smtClean="0">
                <a:solidFill>
                  <a:schemeClr val="tx1"/>
                </a:solidFill>
              </a:rPr>
              <a:t>Ar </a:t>
            </a:r>
            <a:r>
              <a:rPr lang="lv-LV" dirty="0">
                <a:solidFill>
                  <a:schemeClr val="tx1"/>
                </a:solidFill>
              </a:rPr>
              <a:t>videi nekaitīgu tinti drukātus laikrakstus izmantot komposta </a:t>
            </a:r>
            <a:r>
              <a:rPr lang="lv-LV" dirty="0" smtClean="0">
                <a:solidFill>
                  <a:schemeClr val="tx1"/>
                </a:solidFill>
              </a:rPr>
              <a:t>veidošanai</a:t>
            </a:r>
          </a:p>
          <a:p>
            <a:pPr marL="742950" lvl="1" indent="-285750">
              <a:spcAft>
                <a:spcPts val="600"/>
              </a:spcAft>
              <a:buFont typeface="Arial" panose="020B0604020202020204" pitchFamily="34" charset="0"/>
              <a:buChar char="•"/>
            </a:pPr>
            <a:r>
              <a:rPr lang="lv-LV" dirty="0" smtClean="0">
                <a:solidFill>
                  <a:schemeClr val="tx1"/>
                </a:solidFill>
              </a:rPr>
              <a:t>No </a:t>
            </a:r>
            <a:r>
              <a:rPr lang="lv-LV" dirty="0">
                <a:solidFill>
                  <a:schemeClr val="tx1"/>
                </a:solidFill>
              </a:rPr>
              <a:t>izlietotām PET pudelēm ražot saules </a:t>
            </a:r>
            <a:r>
              <a:rPr lang="lv-LV" dirty="0" smtClean="0">
                <a:solidFill>
                  <a:schemeClr val="tx1"/>
                </a:solidFill>
              </a:rPr>
              <a:t>baterijas</a:t>
            </a:r>
          </a:p>
        </p:txBody>
      </p:sp>
    </p:spTree>
    <p:extLst>
      <p:ext uri="{BB962C8B-B14F-4D97-AF65-F5344CB8AC3E}">
        <p14:creationId xmlns:p14="http://schemas.microsoft.com/office/powerpoint/2010/main" xmlns="" val="23270924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811140" y="760578"/>
            <a:ext cx="6380860" cy="5324029"/>
            <a:chOff x="5811140" y="683664"/>
            <a:chExt cx="6380860" cy="5324029"/>
          </a:xfrm>
        </p:grpSpPr>
        <p:sp>
          <p:nvSpPr>
            <p:cNvPr id="2" name="Rectangle 1"/>
            <p:cNvSpPr/>
            <p:nvPr/>
          </p:nvSpPr>
          <p:spPr>
            <a:xfrm>
              <a:off x="5811140" y="683664"/>
              <a:ext cx="6380860" cy="5324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4098" name="Picture 2" descr="http://zaao.lv/sites/default/files/28.09.2010-shema_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70063" y="771258"/>
              <a:ext cx="5893750" cy="516081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3" name="Rounded Rectangle 2"/>
          <p:cNvSpPr/>
          <p:nvPr/>
        </p:nvSpPr>
        <p:spPr>
          <a:xfrm>
            <a:off x="307558" y="1478034"/>
            <a:ext cx="5657273" cy="162137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arenR" startAt="3"/>
            </a:pPr>
            <a:r>
              <a:rPr lang="lv-LV" b="1" dirty="0" smtClean="0">
                <a:solidFill>
                  <a:schemeClr val="tx1"/>
                </a:solidFill>
              </a:rPr>
              <a:t>Produktu </a:t>
            </a:r>
            <a:r>
              <a:rPr lang="lv-LV" b="1" dirty="0">
                <a:solidFill>
                  <a:schemeClr val="tx1"/>
                </a:solidFill>
              </a:rPr>
              <a:t>dzīves </a:t>
            </a:r>
            <a:r>
              <a:rPr lang="lv-LV" b="1" dirty="0" smtClean="0">
                <a:solidFill>
                  <a:schemeClr val="tx1"/>
                </a:solidFill>
              </a:rPr>
              <a:t>paildzināšana</a:t>
            </a:r>
            <a:r>
              <a:rPr lang="lv-LV" b="1" dirty="0">
                <a:solidFill>
                  <a:schemeClr val="tx1"/>
                </a:solidFill>
              </a:rPr>
              <a:t> </a:t>
            </a:r>
            <a:r>
              <a:rPr lang="lv-LV" b="1" dirty="0" smtClean="0">
                <a:solidFill>
                  <a:schemeClr val="tx1"/>
                </a:solidFill>
              </a:rPr>
              <a:t>– </a:t>
            </a:r>
            <a:r>
              <a:rPr lang="lv-LV" dirty="0" smtClean="0">
                <a:solidFill>
                  <a:schemeClr val="tx1"/>
                </a:solidFill>
              </a:rPr>
              <a:t>dod </a:t>
            </a:r>
            <a:r>
              <a:rPr lang="lv-LV" dirty="0">
                <a:solidFill>
                  <a:schemeClr val="tx1"/>
                </a:solidFill>
              </a:rPr>
              <a:t>iespēju augstas kvalitātes un ilgstošas lietojamības preces lietot ilgu laiku, nomainīt tikai bojātās komponentes un netērēt resursus un enerģiju arvien jaunu produktu ražošanai</a:t>
            </a:r>
          </a:p>
        </p:txBody>
      </p:sp>
      <p:sp>
        <p:nvSpPr>
          <p:cNvPr id="4" name="Rounded Rectangle 3"/>
          <p:cNvSpPr/>
          <p:nvPr/>
        </p:nvSpPr>
        <p:spPr>
          <a:xfrm>
            <a:off x="307558" y="3358207"/>
            <a:ext cx="5657273" cy="205451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dirty="0">
                <a:solidFill>
                  <a:schemeClr val="tx1"/>
                </a:solidFill>
              </a:rPr>
              <a:t>Tādas preces kā veļas mašīnas, ledusskapji un cita ilgstošas lietošanas sadzīves tehnika pēc nepieciešamās atjaunošanas var atrast atkal jaunus saimniekus starp zemāku ienākumu līmeņa </a:t>
            </a:r>
            <a:r>
              <a:rPr lang="lv-LV" dirty="0" smtClean="0">
                <a:solidFill>
                  <a:schemeClr val="tx1"/>
                </a:solidFill>
              </a:rPr>
              <a:t>cilvēkiem.</a:t>
            </a:r>
          </a:p>
          <a:p>
            <a:pPr marL="285750" indent="-285750">
              <a:spcAft>
                <a:spcPts val="600"/>
              </a:spcAft>
              <a:buFont typeface="Arial" panose="020B0604020202020204" pitchFamily="34" charset="0"/>
              <a:buChar char="•"/>
            </a:pPr>
            <a:r>
              <a:rPr lang="lv-LV" dirty="0" smtClean="0">
                <a:solidFill>
                  <a:schemeClr val="tx1"/>
                </a:solidFill>
              </a:rPr>
              <a:t>Jānodrošina </a:t>
            </a:r>
            <a:r>
              <a:rPr lang="lv-LV" dirty="0">
                <a:solidFill>
                  <a:schemeClr val="tx1"/>
                </a:solidFill>
              </a:rPr>
              <a:t>iespējas preces nodot, atjaunot un atjaunotas atkal pārdot vai ziedot</a:t>
            </a:r>
          </a:p>
        </p:txBody>
      </p:sp>
    </p:spTree>
    <p:extLst>
      <p:ext uri="{BB962C8B-B14F-4D97-AF65-F5344CB8AC3E}">
        <p14:creationId xmlns:p14="http://schemas.microsoft.com/office/powerpoint/2010/main" xmlns="" val="16446411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luckybrake.files.wordpress.com/2014/06/iceland_20140601_reykjavik-1_web.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514"/>
          <a:stretch/>
        </p:blipFill>
        <p:spPr bwMode="auto">
          <a:xfrm>
            <a:off x="0" y="1108565"/>
            <a:ext cx="6580262" cy="459422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ounded Rectangle 6"/>
          <p:cNvSpPr/>
          <p:nvPr/>
        </p:nvSpPr>
        <p:spPr>
          <a:xfrm>
            <a:off x="6206836" y="1544775"/>
            <a:ext cx="5638800" cy="1676400"/>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arenR" startAt="4"/>
            </a:pPr>
            <a:r>
              <a:rPr lang="lv-LV" b="1" dirty="0" smtClean="0">
                <a:solidFill>
                  <a:schemeClr val="tx1"/>
                </a:solidFill>
              </a:rPr>
              <a:t>Dalīšanās </a:t>
            </a:r>
            <a:r>
              <a:rPr lang="lv-LV" b="1" dirty="0">
                <a:solidFill>
                  <a:schemeClr val="tx1"/>
                </a:solidFill>
              </a:rPr>
              <a:t>(</a:t>
            </a:r>
            <a:r>
              <a:rPr lang="lv-LV" b="1" dirty="0" err="1">
                <a:solidFill>
                  <a:schemeClr val="tx1"/>
                </a:solidFill>
              </a:rPr>
              <a:t>koplietošans</a:t>
            </a:r>
            <a:r>
              <a:rPr lang="lv-LV" b="1" dirty="0">
                <a:solidFill>
                  <a:schemeClr val="tx1"/>
                </a:solidFill>
              </a:rPr>
              <a:t>) </a:t>
            </a:r>
            <a:r>
              <a:rPr lang="lv-LV" b="1" dirty="0" smtClean="0">
                <a:solidFill>
                  <a:schemeClr val="tx1"/>
                </a:solidFill>
              </a:rPr>
              <a:t>ekonomika</a:t>
            </a:r>
            <a:r>
              <a:rPr lang="lv-LV" b="1" dirty="0">
                <a:solidFill>
                  <a:schemeClr val="tx1"/>
                </a:solidFill>
              </a:rPr>
              <a:t> </a:t>
            </a:r>
            <a:r>
              <a:rPr lang="lv-LV" b="1" dirty="0" smtClean="0">
                <a:solidFill>
                  <a:schemeClr val="tx1"/>
                </a:solidFill>
              </a:rPr>
              <a:t>–</a:t>
            </a:r>
            <a:r>
              <a:rPr lang="lv-LV" dirty="0" smtClean="0">
                <a:solidFill>
                  <a:schemeClr val="tx1"/>
                </a:solidFill>
              </a:rPr>
              <a:t> </a:t>
            </a:r>
            <a:r>
              <a:rPr lang="lv-LV" dirty="0">
                <a:solidFill>
                  <a:schemeClr val="tx1"/>
                </a:solidFill>
              </a:rPr>
              <a:t>jau produkta dizainā paredz, ka tos lietos daudzi savstarpēji neatkarīgi </a:t>
            </a:r>
            <a:r>
              <a:rPr lang="lv-LV" dirty="0" smtClean="0">
                <a:solidFill>
                  <a:schemeClr val="tx1"/>
                </a:solidFill>
              </a:rPr>
              <a:t>lietotāji, </a:t>
            </a:r>
            <a:r>
              <a:rPr lang="lv-LV" dirty="0">
                <a:solidFill>
                  <a:schemeClr val="tx1"/>
                </a:solidFill>
              </a:rPr>
              <a:t>kas ievērojami samazina pieprasījumu pēc jauniem produktiem un līdz ar to samazina vides </a:t>
            </a:r>
            <a:r>
              <a:rPr lang="lv-LV" dirty="0" smtClean="0">
                <a:solidFill>
                  <a:schemeClr val="tx1"/>
                </a:solidFill>
              </a:rPr>
              <a:t>ietekmes</a:t>
            </a:r>
            <a:endParaRPr lang="lv-LV" dirty="0">
              <a:solidFill>
                <a:schemeClr val="tx1"/>
              </a:solidFill>
            </a:endParaRPr>
          </a:p>
        </p:txBody>
      </p:sp>
      <p:sp>
        <p:nvSpPr>
          <p:cNvPr id="8" name="Rounded Rectangle 7"/>
          <p:cNvSpPr/>
          <p:nvPr/>
        </p:nvSpPr>
        <p:spPr>
          <a:xfrm>
            <a:off x="6206836" y="3581394"/>
            <a:ext cx="5638800" cy="1607127"/>
          </a:xfrm>
          <a:prstGeom prst="roundRect">
            <a:avLst>
              <a:gd name="adj" fmla="val 13431"/>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dirty="0" smtClean="0">
                <a:solidFill>
                  <a:schemeClr val="tx1"/>
                </a:solidFill>
              </a:rPr>
              <a:t>Koplietošanas produkti</a:t>
            </a:r>
          </a:p>
          <a:p>
            <a:pPr marL="285750" indent="-285750">
              <a:spcAft>
                <a:spcPts val="600"/>
              </a:spcAft>
              <a:buFont typeface="Arial" panose="020B0604020202020204" pitchFamily="34" charset="0"/>
              <a:buChar char="•"/>
            </a:pPr>
            <a:r>
              <a:rPr lang="lv-LV" dirty="0" smtClean="0">
                <a:solidFill>
                  <a:schemeClr val="tx1"/>
                </a:solidFill>
              </a:rPr>
              <a:t>Noma</a:t>
            </a:r>
          </a:p>
          <a:p>
            <a:pPr marL="285750" indent="-285750">
              <a:spcAft>
                <a:spcPts val="600"/>
              </a:spcAft>
              <a:buFont typeface="Arial" panose="020B0604020202020204" pitchFamily="34" charset="0"/>
              <a:buChar char="•"/>
            </a:pPr>
            <a:r>
              <a:rPr lang="lv-LV" dirty="0" smtClean="0">
                <a:solidFill>
                  <a:schemeClr val="tx1"/>
                </a:solidFill>
              </a:rPr>
              <a:t>Nodošana vai pārdošana no viena lietotāja nākamajam u.tml.</a:t>
            </a:r>
          </a:p>
        </p:txBody>
      </p:sp>
    </p:spTree>
    <p:extLst>
      <p:ext uri="{BB962C8B-B14F-4D97-AF65-F5344CB8AC3E}">
        <p14:creationId xmlns:p14="http://schemas.microsoft.com/office/powerpoint/2010/main" xmlns="" val="598865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 y="1465164"/>
            <a:ext cx="6268241" cy="4521566"/>
            <a:chOff x="-1" y="1465164"/>
            <a:chExt cx="6268241" cy="4521566"/>
          </a:xfrm>
        </p:grpSpPr>
        <p:pic>
          <p:nvPicPr>
            <p:cNvPr id="3076" name="Picture 4" descr="C:\Users\user\Desktop\10_Atteli\15757225120_68f6e00b01_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1986"/>
            <a:stretch/>
          </p:blipFill>
          <p:spPr bwMode="auto">
            <a:xfrm>
              <a:off x="-1" y="1465164"/>
              <a:ext cx="6268241" cy="452156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232174" y="3046142"/>
              <a:ext cx="1032655" cy="400110"/>
            </a:xfrm>
            <a:prstGeom prst="rect">
              <a:avLst/>
            </a:prstGeom>
          </p:spPr>
          <p:txBody>
            <a:bodyPr wrap="none">
              <a:spAutoFit/>
            </a:bodyPr>
            <a:lstStyle/>
            <a:p>
              <a:r>
                <a:rPr lang="lv-LV" sz="2000" b="1" dirty="0" smtClean="0">
                  <a:solidFill>
                    <a:schemeClr val="bg1"/>
                  </a:solidFill>
                </a:rPr>
                <a:t>1.61 km</a:t>
              </a:r>
              <a:endParaRPr lang="lv-LV" sz="2000" b="1" dirty="0">
                <a:solidFill>
                  <a:schemeClr val="bg1"/>
                </a:solidFill>
              </a:endParaRPr>
            </a:p>
          </p:txBody>
        </p:sp>
      </p:grpSp>
      <p:sp>
        <p:nvSpPr>
          <p:cNvPr id="3" name="Title 1"/>
          <p:cNvSpPr txBox="1">
            <a:spLocks/>
          </p:cNvSpPr>
          <p:nvPr/>
        </p:nvSpPr>
        <p:spPr>
          <a:xfrm>
            <a:off x="940527" y="421002"/>
            <a:ext cx="10332720" cy="12138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Arī atjaunojamo energoresursu </a:t>
            </a:r>
            <a:r>
              <a:rPr lang="lv-LV" sz="2400" dirty="0"/>
              <a:t>izmantošana nav </a:t>
            </a:r>
            <a:r>
              <a:rPr lang="lv-LV" sz="2400" dirty="0" smtClean="0"/>
              <a:t>pilnībā brīva </a:t>
            </a:r>
            <a:r>
              <a:rPr lang="lv-LV" sz="2400" dirty="0"/>
              <a:t>no SEG </a:t>
            </a:r>
            <a:r>
              <a:rPr lang="lv-LV" sz="2400" dirty="0" smtClean="0"/>
              <a:t>emisijām – tās </a:t>
            </a:r>
            <a:r>
              <a:rPr lang="lv-LV" sz="2400" dirty="0"/>
              <a:t>rodas, </a:t>
            </a:r>
            <a:r>
              <a:rPr lang="lv-LV" sz="2400" dirty="0" smtClean="0"/>
              <a:t>piemēram</a:t>
            </a:r>
            <a:r>
              <a:rPr lang="lv-LV" sz="2400" dirty="0"/>
              <a:t>, </a:t>
            </a:r>
            <a:r>
              <a:rPr lang="lv-LV" sz="2400" dirty="0" smtClean="0"/>
              <a:t>ražojot </a:t>
            </a:r>
            <a:r>
              <a:rPr lang="lv-LV" sz="2400" dirty="0"/>
              <a:t>un </a:t>
            </a:r>
            <a:r>
              <a:rPr lang="lv-LV" sz="2400" dirty="0" smtClean="0"/>
              <a:t>transportējot </a:t>
            </a:r>
            <a:r>
              <a:rPr lang="lv-LV" sz="2400" dirty="0"/>
              <a:t>vēja ģeneratorus vai saules </a:t>
            </a:r>
            <a:r>
              <a:rPr lang="lv-LV" sz="2400" dirty="0" smtClean="0"/>
              <a:t>kolektorus</a:t>
            </a:r>
            <a:r>
              <a:rPr lang="lv-LV" sz="2400" dirty="0"/>
              <a:t>, </a:t>
            </a:r>
            <a:r>
              <a:rPr lang="lv-LV" sz="2400" dirty="0" smtClean="0"/>
              <a:t>būvējot dambjus </a:t>
            </a:r>
            <a:r>
              <a:rPr lang="lv-LV" sz="2400" dirty="0"/>
              <a:t>hidroelektrostaciju </a:t>
            </a:r>
            <a:r>
              <a:rPr lang="lv-LV" sz="2400" dirty="0" smtClean="0"/>
              <a:t>vajadzībām u.c.</a:t>
            </a:r>
          </a:p>
        </p:txBody>
      </p:sp>
      <p:sp>
        <p:nvSpPr>
          <p:cNvPr id="4" name="Rounded Rectangle 3"/>
          <p:cNvSpPr/>
          <p:nvPr/>
        </p:nvSpPr>
        <p:spPr>
          <a:xfrm>
            <a:off x="5620326" y="1998618"/>
            <a:ext cx="6221350" cy="113525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Lai novērstu </a:t>
            </a:r>
            <a:r>
              <a:rPr lang="lv-LV" b="1" dirty="0" smtClean="0">
                <a:solidFill>
                  <a:schemeClr val="tx1"/>
                </a:solidFill>
              </a:rPr>
              <a:t>CO</a:t>
            </a:r>
            <a:r>
              <a:rPr lang="lv-LV" b="1" baseline="-25000" dirty="0" smtClean="0">
                <a:solidFill>
                  <a:schemeClr val="tx1"/>
                </a:solidFill>
              </a:rPr>
              <a:t>2</a:t>
            </a:r>
            <a:r>
              <a:rPr lang="lv-LV" b="1" dirty="0" smtClean="0">
                <a:solidFill>
                  <a:schemeClr val="tx1"/>
                </a:solidFill>
              </a:rPr>
              <a:t> emisiju </a:t>
            </a:r>
            <a:r>
              <a:rPr lang="lv-LV" b="1" dirty="0">
                <a:solidFill>
                  <a:schemeClr val="tx1"/>
                </a:solidFill>
              </a:rPr>
              <a:t>nonākšanu atmosfērā, tiek strādāts pie tehnoloģiju, kas ļauj piesaistīt un droši uzglabāt oglekļa dioksīdu pazemes izsmeltās naftas un gāzes atradnēs </a:t>
            </a:r>
            <a:endParaRPr lang="lv-LV" b="1" dirty="0" smtClean="0">
              <a:solidFill>
                <a:schemeClr val="tx1"/>
              </a:solidFill>
            </a:endParaRPr>
          </a:p>
          <a:p>
            <a:pPr algn="ctr"/>
            <a:r>
              <a:rPr lang="lv-LV" b="1" dirty="0" smtClean="0">
                <a:solidFill>
                  <a:schemeClr val="tx1"/>
                </a:solidFill>
              </a:rPr>
              <a:t>vai dziļos </a:t>
            </a:r>
            <a:r>
              <a:rPr lang="lv-LV" b="1" dirty="0">
                <a:solidFill>
                  <a:schemeClr val="tx1"/>
                </a:solidFill>
              </a:rPr>
              <a:t>sālsūdens nesējslāņos, izveidošanas</a:t>
            </a:r>
            <a:endParaRPr lang="lv-LV" b="1" dirty="0" smtClean="0">
              <a:solidFill>
                <a:schemeClr val="tx1"/>
              </a:solidFill>
            </a:endParaRPr>
          </a:p>
        </p:txBody>
      </p:sp>
      <p:sp>
        <p:nvSpPr>
          <p:cNvPr id="5" name="Rounded Rectangle 4"/>
          <p:cNvSpPr/>
          <p:nvPr/>
        </p:nvSpPr>
        <p:spPr>
          <a:xfrm>
            <a:off x="5620326" y="3292904"/>
            <a:ext cx="6221350" cy="71630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t>
            </a:r>
            <a:r>
              <a:rPr lang="lv-LV" b="1" dirty="0" smtClean="0">
                <a:solidFill>
                  <a:schemeClr val="tx1"/>
                </a:solidFill>
              </a:rPr>
              <a:t>auksaimniecība </a:t>
            </a:r>
            <a:r>
              <a:rPr lang="lv-LV" b="1" dirty="0">
                <a:solidFill>
                  <a:schemeClr val="tx1"/>
                </a:solidFill>
              </a:rPr>
              <a:t>un atkritumu </a:t>
            </a:r>
            <a:r>
              <a:rPr lang="lv-LV" b="1" dirty="0" smtClean="0">
                <a:solidFill>
                  <a:schemeClr val="tx1"/>
                </a:solidFill>
              </a:rPr>
              <a:t>saimniecība ir citas SEG –  metāna CH</a:t>
            </a:r>
            <a:r>
              <a:rPr lang="lv-LV" b="1" baseline="-25000" dirty="0" smtClean="0">
                <a:solidFill>
                  <a:schemeClr val="tx1"/>
                </a:solidFill>
              </a:rPr>
              <a:t>4</a:t>
            </a:r>
            <a:r>
              <a:rPr lang="lv-LV" b="1" dirty="0" smtClean="0">
                <a:solidFill>
                  <a:schemeClr val="tx1"/>
                </a:solidFill>
              </a:rPr>
              <a:t> – </a:t>
            </a:r>
            <a:r>
              <a:rPr lang="lv-LV" b="1" dirty="0">
                <a:solidFill>
                  <a:schemeClr val="tx1"/>
                </a:solidFill>
              </a:rPr>
              <a:t>izmešu galvenie </a:t>
            </a:r>
            <a:r>
              <a:rPr lang="lv-LV" b="1" dirty="0" smtClean="0">
                <a:solidFill>
                  <a:schemeClr val="tx1"/>
                </a:solidFill>
              </a:rPr>
              <a:t>avoti</a:t>
            </a:r>
          </a:p>
        </p:txBody>
      </p:sp>
      <p:sp>
        <p:nvSpPr>
          <p:cNvPr id="6" name="Rounded Rectangle 5"/>
          <p:cNvSpPr/>
          <p:nvPr/>
        </p:nvSpPr>
        <p:spPr>
          <a:xfrm>
            <a:off x="5620326" y="4163487"/>
            <a:ext cx="6221350" cy="118637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Metāns rodas dažādu organisko vielu trūdēšanas procesā, tātad visās jomās, kur šāda trūdēšana notiek – lauksaimniecība (it īpaši lopkopība un rīsu audzēšana), mežsaimniecība, atkritumu saimniecība </a:t>
            </a:r>
            <a:r>
              <a:rPr lang="lv-LV" b="1" dirty="0" smtClean="0">
                <a:solidFill>
                  <a:schemeClr val="tx1"/>
                </a:solidFill>
              </a:rPr>
              <a:t>u.tml.</a:t>
            </a:r>
            <a:endParaRPr lang="lv-LV" b="1" dirty="0">
              <a:solidFill>
                <a:schemeClr val="tx1"/>
              </a:solidFill>
            </a:endParaRPr>
          </a:p>
        </p:txBody>
      </p:sp>
      <p:sp>
        <p:nvSpPr>
          <p:cNvPr id="7" name="Rounded Rectangle 6"/>
          <p:cNvSpPr/>
          <p:nvPr/>
        </p:nvSpPr>
        <p:spPr>
          <a:xfrm>
            <a:off x="6657172" y="5504146"/>
            <a:ext cx="4666005" cy="71630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Metānu </a:t>
            </a:r>
            <a:r>
              <a:rPr lang="lv-LV" b="1" dirty="0">
                <a:solidFill>
                  <a:schemeClr val="tx1"/>
                </a:solidFill>
              </a:rPr>
              <a:t>rada </a:t>
            </a:r>
            <a:r>
              <a:rPr lang="lv-LV" b="1" dirty="0" smtClean="0">
                <a:solidFill>
                  <a:schemeClr val="tx1"/>
                </a:solidFill>
              </a:rPr>
              <a:t>arī daudzi </a:t>
            </a:r>
            <a:r>
              <a:rPr lang="lv-LV" b="1" dirty="0">
                <a:solidFill>
                  <a:schemeClr val="tx1"/>
                </a:solidFill>
              </a:rPr>
              <a:t>dabiskie procesi, piemēram, </a:t>
            </a:r>
            <a:r>
              <a:rPr lang="lv-LV" b="1" dirty="0" smtClean="0">
                <a:solidFill>
                  <a:schemeClr val="tx1"/>
                </a:solidFill>
              </a:rPr>
              <a:t>purvi </a:t>
            </a:r>
            <a:r>
              <a:rPr lang="lv-LV" b="1" dirty="0">
                <a:solidFill>
                  <a:schemeClr val="tx1"/>
                </a:solidFill>
              </a:rPr>
              <a:t>un kūstošā tundra</a:t>
            </a:r>
            <a:endParaRPr lang="lv-LV" b="1" dirty="0" smtClean="0">
              <a:solidFill>
                <a:schemeClr val="tx1"/>
              </a:solidFill>
            </a:endParaRPr>
          </a:p>
        </p:txBody>
      </p:sp>
    </p:spTree>
    <p:extLst>
      <p:ext uri="{BB962C8B-B14F-4D97-AF65-F5344CB8AC3E}">
        <p14:creationId xmlns:p14="http://schemas.microsoft.com/office/powerpoint/2010/main" xmlns="" val="11844656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klimaatcoalitie.nl/uploads/e029af81009443f84b5f3b9dc8a5ad22_large.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77653" y="768053"/>
            <a:ext cx="5014347" cy="5321894"/>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ounded Rectangle 7"/>
          <p:cNvSpPr/>
          <p:nvPr/>
        </p:nvSpPr>
        <p:spPr>
          <a:xfrm>
            <a:off x="264828" y="1080648"/>
            <a:ext cx="5657273" cy="142701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arenR" startAt="5"/>
            </a:pPr>
            <a:r>
              <a:rPr lang="lv-LV" b="1" dirty="0">
                <a:solidFill>
                  <a:schemeClr val="tx1"/>
                </a:solidFill>
              </a:rPr>
              <a:t>Produkta aizstāšana ar </a:t>
            </a:r>
            <a:r>
              <a:rPr lang="lv-LV" b="1" dirty="0" smtClean="0">
                <a:solidFill>
                  <a:schemeClr val="tx1"/>
                </a:solidFill>
              </a:rPr>
              <a:t>pakalpojumu</a:t>
            </a:r>
            <a:r>
              <a:rPr lang="lv-LV" b="1" dirty="0">
                <a:solidFill>
                  <a:schemeClr val="tx1"/>
                </a:solidFill>
              </a:rPr>
              <a:t> </a:t>
            </a:r>
            <a:r>
              <a:rPr lang="lv-LV" b="1" dirty="0" smtClean="0">
                <a:solidFill>
                  <a:schemeClr val="tx1"/>
                </a:solidFill>
              </a:rPr>
              <a:t>–</a:t>
            </a:r>
            <a:r>
              <a:rPr lang="lv-LV" dirty="0" smtClean="0">
                <a:solidFill>
                  <a:schemeClr val="tx1"/>
                </a:solidFill>
              </a:rPr>
              <a:t> </a:t>
            </a:r>
            <a:r>
              <a:rPr lang="lv-LV" dirty="0">
                <a:solidFill>
                  <a:schemeClr val="tx1"/>
                </a:solidFill>
              </a:rPr>
              <a:t>motivē uzņēmumus ražot ilgstošākas lietojamības un </a:t>
            </a:r>
            <a:r>
              <a:rPr lang="lv-LV" dirty="0" err="1">
                <a:solidFill>
                  <a:schemeClr val="tx1"/>
                </a:solidFill>
              </a:rPr>
              <a:t>energoefektīvākus</a:t>
            </a:r>
            <a:r>
              <a:rPr lang="lv-LV" dirty="0">
                <a:solidFill>
                  <a:schemeClr val="tx1"/>
                </a:solidFill>
              </a:rPr>
              <a:t> produktus, kā arī rada pieeju produkta atkritumiem aprites cikla beigās</a:t>
            </a:r>
          </a:p>
        </p:txBody>
      </p:sp>
      <p:sp>
        <p:nvSpPr>
          <p:cNvPr id="9" name="Rounded Rectangle 8"/>
          <p:cNvSpPr/>
          <p:nvPr/>
        </p:nvSpPr>
        <p:spPr>
          <a:xfrm>
            <a:off x="278682" y="2866815"/>
            <a:ext cx="7053607" cy="2773407"/>
          </a:xfrm>
          <a:prstGeom prst="roundRect">
            <a:avLst>
              <a:gd name="adj" fmla="val 12487"/>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dirty="0">
                <a:solidFill>
                  <a:schemeClr val="tx1"/>
                </a:solidFill>
              </a:rPr>
              <a:t>Piemēram, ASV kompānija </a:t>
            </a:r>
            <a:r>
              <a:rPr lang="lv-LV" dirty="0" smtClean="0">
                <a:solidFill>
                  <a:schemeClr val="tx1"/>
                </a:solidFill>
              </a:rPr>
              <a:t>«</a:t>
            </a:r>
            <a:r>
              <a:rPr lang="lv-LV" dirty="0" err="1" smtClean="0">
                <a:solidFill>
                  <a:schemeClr val="tx1"/>
                </a:solidFill>
              </a:rPr>
              <a:t>Interface</a:t>
            </a:r>
            <a:r>
              <a:rPr lang="lv-LV" dirty="0" smtClean="0">
                <a:solidFill>
                  <a:schemeClr val="tx1"/>
                </a:solidFill>
              </a:rPr>
              <a:t>» </a:t>
            </a:r>
            <a:r>
              <a:rPr lang="lv-LV" dirty="0">
                <a:solidFill>
                  <a:schemeClr val="tx1"/>
                </a:solidFill>
              </a:rPr>
              <a:t>iznomā grīdas segumu pakalpojumu, nevis pārdod grīdas </a:t>
            </a:r>
            <a:r>
              <a:rPr lang="lv-LV" dirty="0" smtClean="0">
                <a:solidFill>
                  <a:schemeClr val="tx1"/>
                </a:solidFill>
              </a:rPr>
              <a:t>segumus – kompānija </a:t>
            </a:r>
            <a:r>
              <a:rPr lang="lv-LV" dirty="0">
                <a:solidFill>
                  <a:schemeClr val="tx1"/>
                </a:solidFill>
              </a:rPr>
              <a:t>ir pazīstama ar savu ambiciozo plānu līdz </a:t>
            </a:r>
            <a:r>
              <a:rPr lang="lv-LV" dirty="0" smtClean="0">
                <a:solidFill>
                  <a:schemeClr val="tx1"/>
                </a:solidFill>
              </a:rPr>
              <a:t>2020.g. </a:t>
            </a:r>
            <a:r>
              <a:rPr lang="lv-LV" dirty="0">
                <a:solidFill>
                  <a:schemeClr val="tx1"/>
                </a:solidFill>
              </a:rPr>
              <a:t>panākt nulles atkritumu </a:t>
            </a:r>
            <a:r>
              <a:rPr lang="lv-LV" dirty="0" smtClean="0">
                <a:solidFill>
                  <a:schemeClr val="tx1"/>
                </a:solidFill>
              </a:rPr>
              <a:t>līmeni</a:t>
            </a:r>
          </a:p>
          <a:p>
            <a:pPr marL="285750" indent="-285750">
              <a:spcAft>
                <a:spcPts val="600"/>
              </a:spcAft>
              <a:buFont typeface="Arial" panose="020B0604020202020204" pitchFamily="34" charset="0"/>
              <a:buChar char="•"/>
            </a:pPr>
            <a:r>
              <a:rPr lang="lv-LV" dirty="0">
                <a:solidFill>
                  <a:schemeClr val="tx1"/>
                </a:solidFill>
              </a:rPr>
              <a:t>Līdzīgs biznesa modelis ir Nīderlandes kompānijai </a:t>
            </a:r>
            <a:r>
              <a:rPr lang="lv-LV" dirty="0" smtClean="0">
                <a:solidFill>
                  <a:schemeClr val="tx1"/>
                </a:solidFill>
              </a:rPr>
              <a:t>«</a:t>
            </a:r>
            <a:r>
              <a:rPr lang="lv-LV" dirty="0" err="1" smtClean="0">
                <a:solidFill>
                  <a:schemeClr val="tx1"/>
                </a:solidFill>
              </a:rPr>
              <a:t>Bundles</a:t>
            </a:r>
            <a:r>
              <a:rPr lang="lv-LV" dirty="0" smtClean="0">
                <a:solidFill>
                  <a:schemeClr val="tx1"/>
                </a:solidFill>
              </a:rPr>
              <a:t>», </a:t>
            </a:r>
            <a:r>
              <a:rPr lang="lv-LV" dirty="0">
                <a:solidFill>
                  <a:schemeClr val="tx1"/>
                </a:solidFill>
              </a:rPr>
              <a:t>kas iznomā veļas mazgāšanas </a:t>
            </a:r>
            <a:r>
              <a:rPr lang="lv-LV" dirty="0" smtClean="0">
                <a:solidFill>
                  <a:schemeClr val="tx1"/>
                </a:solidFill>
              </a:rPr>
              <a:t>iespēju – tādejādi </a:t>
            </a:r>
            <a:r>
              <a:rPr lang="lv-LV" dirty="0">
                <a:solidFill>
                  <a:schemeClr val="tx1"/>
                </a:solidFill>
              </a:rPr>
              <a:t>nodrošina pārraudzību, uzturēšanu un mūža apsaimniekošanu ieguldītajiem </a:t>
            </a:r>
            <a:r>
              <a:rPr lang="lv-LV" dirty="0" smtClean="0">
                <a:solidFill>
                  <a:schemeClr val="tx1"/>
                </a:solidFill>
              </a:rPr>
              <a:t>materiāliem</a:t>
            </a:r>
          </a:p>
          <a:p>
            <a:pPr marL="742950" lvl="1" indent="-285750">
              <a:spcAft>
                <a:spcPts val="600"/>
              </a:spcAft>
              <a:buFont typeface="Arial" panose="020B0604020202020204" pitchFamily="34" charset="0"/>
              <a:buChar char="•"/>
            </a:pPr>
            <a:r>
              <a:rPr lang="lv-LV" sz="1600" dirty="0" smtClean="0">
                <a:solidFill>
                  <a:schemeClr val="tx1"/>
                </a:solidFill>
              </a:rPr>
              <a:t>Klientiem</a:t>
            </a:r>
            <a:r>
              <a:rPr lang="lv-LV" sz="1600" dirty="0">
                <a:solidFill>
                  <a:schemeClr val="tx1"/>
                </a:solidFill>
              </a:rPr>
              <a:t>, kuru mājās atrodas veļas mazgājamās mašīnas, ir jāmaksā tikai par izlietotajām mazgāšanas ciklu reizēm un to uzskaite tiek nodrošināta, izmantojot interneta tehnoloģijas</a:t>
            </a:r>
          </a:p>
        </p:txBody>
      </p:sp>
    </p:spTree>
    <p:extLst>
      <p:ext uri="{BB962C8B-B14F-4D97-AF65-F5344CB8AC3E}">
        <p14:creationId xmlns:p14="http://schemas.microsoft.com/office/powerpoint/2010/main" xmlns="" val="18405559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user\Desktop\8_Atteli\13084690964_2af6c62ae9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1409" y="0"/>
            <a:ext cx="4571332"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1"/>
          <p:cNvSpPr txBox="1">
            <a:spLocks/>
          </p:cNvSpPr>
          <p:nvPr/>
        </p:nvSpPr>
        <p:spPr>
          <a:xfrm>
            <a:off x="3828517" y="1042585"/>
            <a:ext cx="8109960" cy="145278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Tā kā liels īpatsvars SEG emisijās ir transporta sektoram, uzņēmējdarbībā nozīmīga loma jāierāda </a:t>
            </a:r>
            <a:r>
              <a:rPr lang="lv-LV" sz="2400" b="1" dirty="0"/>
              <a:t>loģistikas </a:t>
            </a:r>
            <a:r>
              <a:rPr lang="lv-LV" sz="2400" b="1" dirty="0" smtClean="0"/>
              <a:t>uzlabošanai</a:t>
            </a:r>
            <a:r>
              <a:rPr lang="lv-LV" sz="2400" dirty="0"/>
              <a:t> </a:t>
            </a:r>
            <a:r>
              <a:rPr lang="lv-LV" sz="2400" dirty="0" smtClean="0"/>
              <a:t>– ja </a:t>
            </a:r>
            <a:r>
              <a:rPr lang="lv-LV" sz="2400" dirty="0"/>
              <a:t>ar ekonomisko instrumentu palīdzību </a:t>
            </a:r>
            <a:r>
              <a:rPr lang="lv-LV" sz="2400" dirty="0" smtClean="0"/>
              <a:t>CO</a:t>
            </a:r>
            <a:r>
              <a:rPr lang="lv-LV" sz="2400" baseline="-25000" dirty="0" smtClean="0"/>
              <a:t>2</a:t>
            </a:r>
            <a:r>
              <a:rPr lang="lv-LV" sz="2400" dirty="0" smtClean="0"/>
              <a:t> emisiju </a:t>
            </a:r>
            <a:r>
              <a:rPr lang="lv-LV" sz="2400" dirty="0"/>
              <a:t>radītās izmaksas būs jākompensē, tad tas būs arī ekonomiski izdevīgi</a:t>
            </a:r>
            <a:endParaRPr lang="lv-LV" sz="2400" dirty="0" smtClean="0"/>
          </a:p>
        </p:txBody>
      </p:sp>
      <p:sp>
        <p:nvSpPr>
          <p:cNvPr id="5" name="Rounded Rectangle 4"/>
          <p:cNvSpPr/>
          <p:nvPr/>
        </p:nvSpPr>
        <p:spPr>
          <a:xfrm>
            <a:off x="4862557" y="2826626"/>
            <a:ext cx="7023852" cy="120474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Pašlaik uzņēmējiem nereti ir </a:t>
            </a:r>
            <a:r>
              <a:rPr lang="lv-LV" b="1" dirty="0" smtClean="0">
                <a:solidFill>
                  <a:schemeClr val="tx1"/>
                </a:solidFill>
              </a:rPr>
              <a:t>izdevīgāk </a:t>
            </a:r>
            <a:r>
              <a:rPr lang="lv-LV" b="1" dirty="0">
                <a:solidFill>
                  <a:schemeClr val="tx1"/>
                </a:solidFill>
              </a:rPr>
              <a:t>lētākus produktus vai izejvielas iepirkt no Ķīnas, Indijas vai citām attālām vietām ar salīdzinoši lētu darbaspēku, jo par transportēšanas izraisītajām ietekmēm </a:t>
            </a:r>
            <a:endParaRPr lang="lv-LV" b="1" dirty="0" smtClean="0">
              <a:solidFill>
                <a:schemeClr val="tx1"/>
              </a:solidFill>
            </a:endParaRPr>
          </a:p>
          <a:p>
            <a:pPr algn="ctr"/>
            <a:r>
              <a:rPr lang="lv-LV" b="1" dirty="0" smtClean="0">
                <a:solidFill>
                  <a:schemeClr val="tx1"/>
                </a:solidFill>
              </a:rPr>
              <a:t>pašiem </a:t>
            </a:r>
            <a:r>
              <a:rPr lang="lv-LV" b="1" dirty="0">
                <a:solidFill>
                  <a:schemeClr val="tx1"/>
                </a:solidFill>
              </a:rPr>
              <a:t>tieši nav jāmaksā</a:t>
            </a:r>
          </a:p>
        </p:txBody>
      </p:sp>
      <p:sp>
        <p:nvSpPr>
          <p:cNvPr id="6" name="Rounded Rectangle 5"/>
          <p:cNvSpPr/>
          <p:nvPr/>
        </p:nvSpPr>
        <p:spPr>
          <a:xfrm>
            <a:off x="5836778" y="4322884"/>
            <a:ext cx="5391605" cy="73798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Ja par </a:t>
            </a:r>
            <a:r>
              <a:rPr lang="lv-LV" b="1" dirty="0" smtClean="0">
                <a:solidFill>
                  <a:schemeClr val="tx1"/>
                </a:solidFill>
              </a:rPr>
              <a:t>oglekļa </a:t>
            </a:r>
            <a:r>
              <a:rPr lang="lv-LV" b="1" dirty="0">
                <a:solidFill>
                  <a:schemeClr val="tx1"/>
                </a:solidFill>
              </a:rPr>
              <a:t>emisijām būs jāmaksā, tad transportēšanas ķēdes būs izdevīgi ievērojami saīsināt</a:t>
            </a:r>
          </a:p>
        </p:txBody>
      </p:sp>
      <p:sp>
        <p:nvSpPr>
          <p:cNvPr id="7" name="Rounded Rectangle 6"/>
          <p:cNvSpPr/>
          <p:nvPr/>
        </p:nvSpPr>
        <p:spPr>
          <a:xfrm>
            <a:off x="5830312" y="5352376"/>
            <a:ext cx="5404536" cy="92128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 kā ūdens transports un dzelzceļš ir transports ar zemākajām oglekļa emisijām, kur iespējams, jāpārorientējas uz tiem</a:t>
            </a:r>
          </a:p>
        </p:txBody>
      </p:sp>
    </p:spTree>
    <p:extLst>
      <p:ext uri="{BB962C8B-B14F-4D97-AF65-F5344CB8AC3E}">
        <p14:creationId xmlns:p14="http://schemas.microsoft.com/office/powerpoint/2010/main" xmlns="" val="1868930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286000" y="568036"/>
            <a:ext cx="7647709" cy="92405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Ievērojamus ietaupījumus transportēšanā var panākt arī ar iepakojuma daudzuma un dizaina izmaiņām</a:t>
            </a:r>
            <a:endParaRPr lang="lv-LV" sz="2400" dirty="0" smtClean="0"/>
          </a:p>
        </p:txBody>
      </p:sp>
      <p:sp>
        <p:nvSpPr>
          <p:cNvPr id="8" name="Rounded Rectangle 7"/>
          <p:cNvSpPr/>
          <p:nvPr/>
        </p:nvSpPr>
        <p:spPr>
          <a:xfrm>
            <a:off x="333125" y="1874713"/>
            <a:ext cx="6303027" cy="105390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Pasaulē pazīstamajam zviedru mēbeļu un sadzīves priekšmetu ražotājam </a:t>
            </a:r>
            <a:r>
              <a:rPr lang="lv-LV" b="1" dirty="0" smtClean="0">
                <a:solidFill>
                  <a:schemeClr val="tx1"/>
                </a:solidFill>
              </a:rPr>
              <a:t>«IKEA» </a:t>
            </a:r>
            <a:r>
              <a:rPr lang="lv-LV" b="1" dirty="0">
                <a:solidFill>
                  <a:schemeClr val="tx1"/>
                </a:solidFill>
              </a:rPr>
              <a:t>izdodas uzturēt zemas cenas lielā mērā pateicoties tam, ka viņi nepārvadā </a:t>
            </a:r>
            <a:r>
              <a:rPr lang="lv-LV" b="1" dirty="0" smtClean="0">
                <a:solidFill>
                  <a:schemeClr val="tx1"/>
                </a:solidFill>
              </a:rPr>
              <a:t>gaisu</a:t>
            </a:r>
            <a:endParaRPr lang="lv-LV" b="1" dirty="0">
              <a:solidFill>
                <a:schemeClr val="tx1"/>
              </a:solidFill>
            </a:endParaRPr>
          </a:p>
        </p:txBody>
      </p:sp>
      <p:sp>
        <p:nvSpPr>
          <p:cNvPr id="9" name="Rounded Rectangle 8"/>
          <p:cNvSpPr/>
          <p:nvPr/>
        </p:nvSpPr>
        <p:spPr>
          <a:xfrm>
            <a:off x="333124" y="3165904"/>
            <a:ext cx="6303027" cy="183572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Piemēram, nomainot tējas </a:t>
            </a:r>
            <a:r>
              <a:rPr lang="lv-LV" b="1" dirty="0" smtClean="0">
                <a:solidFill>
                  <a:schemeClr val="tx1"/>
                </a:solidFill>
              </a:rPr>
              <a:t>sveču </a:t>
            </a:r>
            <a:r>
              <a:rPr lang="lv-LV" b="1" dirty="0">
                <a:solidFill>
                  <a:schemeClr val="tx1"/>
                </a:solidFill>
              </a:rPr>
              <a:t>iepakojumu no brīva iepakojuma maisiņos uz blīvo iepakojumu regulāros četrstūra formas iepakojumos </a:t>
            </a:r>
            <a:r>
              <a:rPr lang="lv-LV" b="1" dirty="0" smtClean="0">
                <a:solidFill>
                  <a:schemeClr val="tx1"/>
                </a:solidFill>
              </a:rPr>
              <a:t>«IKEA» </a:t>
            </a:r>
            <a:r>
              <a:rPr lang="lv-LV" b="1" dirty="0">
                <a:solidFill>
                  <a:schemeClr val="tx1"/>
                </a:solidFill>
              </a:rPr>
              <a:t>ir izdevies ietaupīt apstrādes laiku par 30-45 minūtēm dienā, vietu par 108 iepakojumiem vairāk uz katras paletes, kā arī 400 kravas automašīnu reisus, kas rezultātā ļāva samazināt pārdošanas cenu par 10</a:t>
            </a:r>
            <a:r>
              <a:rPr lang="lv-LV" b="1" dirty="0" smtClean="0">
                <a:solidFill>
                  <a:schemeClr val="tx1"/>
                </a:solidFill>
              </a:rPr>
              <a:t>%</a:t>
            </a:r>
            <a:endParaRPr lang="lv-LV" b="1" dirty="0">
              <a:solidFill>
                <a:schemeClr val="tx1"/>
              </a:solidFill>
            </a:endParaRPr>
          </a:p>
        </p:txBody>
      </p:sp>
      <p:grpSp>
        <p:nvGrpSpPr>
          <p:cNvPr id="13" name="Group 12"/>
          <p:cNvGrpSpPr/>
          <p:nvPr/>
        </p:nvGrpSpPr>
        <p:grpSpPr>
          <a:xfrm>
            <a:off x="6858003" y="2050992"/>
            <a:ext cx="5239913" cy="2837202"/>
            <a:chOff x="6830292" y="1995987"/>
            <a:chExt cx="5239913" cy="2837202"/>
          </a:xfrm>
        </p:grpSpPr>
        <p:pic>
          <p:nvPicPr>
            <p:cNvPr id="5122" name="Picture 2" descr="http://www.canberrasupplies.co.uk/ekmps/shops/canberra2/images/ikea-glimma-tealight-small-candles-x-100-tea-lights-31277-p.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233003" y="1995987"/>
              <a:ext cx="2837202" cy="2837202"/>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AutoShape 11"/>
            <p:cNvSpPr>
              <a:spLocks noChangeArrowheads="1"/>
            </p:cNvSpPr>
            <p:nvPr/>
          </p:nvSpPr>
          <p:spPr bwMode="auto">
            <a:xfrm rot="16200000">
              <a:off x="8933374" y="3118054"/>
              <a:ext cx="139700" cy="530225"/>
            </a:xfrm>
            <a:prstGeom prst="downArrow">
              <a:avLst>
                <a:gd name="adj1" fmla="val 50000"/>
                <a:gd name="adj2" fmla="val 94886"/>
              </a:avLst>
            </a:prstGeom>
            <a:solidFill>
              <a:schemeClr val="tx1"/>
            </a:solidFill>
            <a:ln w="9525">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lv-LV"/>
            </a:p>
          </p:txBody>
        </p:sp>
        <p:pic>
          <p:nvPicPr>
            <p:cNvPr id="10" name="Picture 9" descr="Picture2"/>
            <p:cNvPicPr>
              <a:picLocks noChangeAspect="1"/>
            </p:cNvPicPr>
            <p:nvPr/>
          </p:nvPicPr>
          <p:blipFill>
            <a:blip r:embed="rId3" cstate="print">
              <a:lum bright="4000" contrast="38000"/>
            </a:blip>
            <a:srcRect l="43585" t="7693" r="9567" b="3847"/>
            <a:stretch>
              <a:fillRect/>
            </a:stretch>
          </p:blipFill>
          <p:spPr bwMode="auto">
            <a:xfrm>
              <a:off x="6830292" y="2085735"/>
              <a:ext cx="1994343" cy="2647325"/>
            </a:xfrm>
            <a:prstGeom prst="rect">
              <a:avLst/>
            </a:prstGeom>
            <a:noFill/>
            <a:ln w="9525">
              <a:noFill/>
              <a:miter lim="800000"/>
              <a:headEnd/>
              <a:tailEnd/>
            </a:ln>
          </p:spPr>
        </p:pic>
      </p:grpSp>
      <p:sp>
        <p:nvSpPr>
          <p:cNvPr id="12" name="Title 1"/>
          <p:cNvSpPr txBox="1">
            <a:spLocks/>
          </p:cNvSpPr>
          <p:nvPr/>
        </p:nvSpPr>
        <p:spPr>
          <a:xfrm>
            <a:off x="950026" y="5384251"/>
            <a:ext cx="10291948" cy="113607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Pareizi izmantojot ekonomiskos instrumentus un audzinot daudz prasīgākus attiecībā pret ietekmēm uz vidi gala patērētājus, šie biznesa modeļi nenoliedzami būs arī lielāku peļņu nesoši nekā tradicionālais bizness kā līdz šim</a:t>
            </a:r>
            <a:endParaRPr lang="lv-LV" sz="2400" dirty="0" smtClean="0"/>
          </a:p>
        </p:txBody>
      </p:sp>
    </p:spTree>
    <p:extLst>
      <p:ext uri="{BB962C8B-B14F-4D97-AF65-F5344CB8AC3E}">
        <p14:creationId xmlns:p14="http://schemas.microsoft.com/office/powerpoint/2010/main" xmlns="" val="6344695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cstate="print">
            <a:extLst>
              <a:ext uri="{28A0092B-C50C-407E-A947-70E740481C1C}">
                <a14:useLocalDpi xmlns:a14="http://schemas.microsoft.com/office/drawing/2010/main" xmlns="" val="0"/>
              </a:ext>
            </a:extLst>
          </a:blip>
          <a:srcRect b="35515"/>
          <a:stretch/>
        </p:blipFill>
        <p:spPr>
          <a:xfrm flipH="1">
            <a:off x="2443551" y="1724702"/>
            <a:ext cx="9753600" cy="3304498"/>
          </a:xfrm>
          <a:prstGeom prst="rect">
            <a:avLst/>
          </a:prstGeom>
        </p:spPr>
      </p:pic>
      <p:sp>
        <p:nvSpPr>
          <p:cNvPr id="5" name="Title 1"/>
          <p:cNvSpPr txBox="1">
            <a:spLocks/>
          </p:cNvSpPr>
          <p:nvPr/>
        </p:nvSpPr>
        <p:spPr>
          <a:xfrm>
            <a:off x="1397725" y="2019472"/>
            <a:ext cx="7093901"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6600" dirty="0" smtClean="0"/>
              <a:t>Paldies </a:t>
            </a:r>
          </a:p>
          <a:p>
            <a:pPr algn="r"/>
            <a:r>
              <a:rPr lang="lv-LV" sz="6600" dirty="0" smtClean="0"/>
              <a:t>par uzmanību!</a:t>
            </a:r>
            <a:endParaRPr lang="lv-LV" sz="6600" dirty="0"/>
          </a:p>
        </p:txBody>
      </p:sp>
      <p:sp>
        <p:nvSpPr>
          <p:cNvPr id="6" name="TextBox 5"/>
          <p:cNvSpPr txBox="1"/>
          <p:nvPr/>
        </p:nvSpPr>
        <p:spPr>
          <a:xfrm rot="19460909">
            <a:off x="10817297" y="2749051"/>
            <a:ext cx="1317597" cy="276999"/>
          </a:xfrm>
          <a:prstGeom prst="rect">
            <a:avLst/>
          </a:prstGeom>
          <a:noFill/>
        </p:spPr>
        <p:txBody>
          <a:bodyPr wrap="square" rtlCol="0">
            <a:spAutoFit/>
          </a:bodyPr>
          <a:lstStyle/>
          <a:p>
            <a:r>
              <a:rPr lang="fa-IR" sz="1200" dirty="0" smtClean="0">
                <a:solidFill>
                  <a:schemeClr val="accent2">
                    <a:lumMod val="60000"/>
                    <a:lumOff val="40000"/>
                  </a:schemeClr>
                </a:solidFill>
                <a:latin typeface="Adobe Arabic" panose="02040503050201020203" pitchFamily="18" charset="-78"/>
                <a:cs typeface="Adobe Arabic" panose="02040503050201020203" pitchFamily="18" charset="-78"/>
              </a:rPr>
              <a:t>زانه گایله</a:t>
            </a:r>
            <a:r>
              <a:rPr lang="fa-IR" sz="1200" dirty="0">
                <a:solidFill>
                  <a:schemeClr val="accent2">
                    <a:lumMod val="60000"/>
                    <a:lumOff val="40000"/>
                  </a:schemeClr>
                </a:solidFill>
                <a:latin typeface="Adobe Arabic" panose="02040503050201020203" pitchFamily="18" charset="-78"/>
                <a:cs typeface="Adobe Arabic" panose="02040503050201020203" pitchFamily="18" charset="-78"/>
              </a:rPr>
              <a:t> </a:t>
            </a:r>
            <a:r>
              <a:rPr lang="fa-IR" sz="1200" dirty="0" smtClean="0">
                <a:solidFill>
                  <a:schemeClr val="accent2">
                    <a:lumMod val="60000"/>
                    <a:lumOff val="40000"/>
                  </a:schemeClr>
                </a:solidFill>
                <a:latin typeface="Adobe Arabic" panose="02040503050201020203" pitchFamily="18" charset="-78"/>
                <a:cs typeface="Adobe Arabic" panose="02040503050201020203" pitchFamily="18" charset="-78"/>
              </a:rPr>
              <a:t>\۲۰۱۶</a:t>
            </a:r>
            <a:r>
              <a:rPr lang="fa-IR" sz="1200" dirty="0">
                <a:solidFill>
                  <a:schemeClr val="accent2">
                    <a:lumMod val="60000"/>
                    <a:lumOff val="40000"/>
                  </a:schemeClr>
                </a:solidFill>
                <a:latin typeface="Adobe Arabic" panose="02040503050201020203" pitchFamily="18" charset="-78"/>
                <a:cs typeface="Adobe Arabic" panose="02040503050201020203" pitchFamily="18" charset="-78"/>
              </a:rPr>
              <a:t>\</a:t>
            </a:r>
            <a:endParaRPr lang="lv-LV" sz="1200" dirty="0" smtClean="0">
              <a:solidFill>
                <a:schemeClr val="accent2">
                  <a:lumMod val="60000"/>
                  <a:lumOff val="4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xmlns="" val="33692796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user\Desktop\10_Atteli\14922223043_b5f4bdc279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07815" y="1230047"/>
            <a:ext cx="6284186" cy="448926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940527" y="421002"/>
            <a:ext cx="10332720" cy="12138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Metāna dzīves cikls </a:t>
            </a:r>
            <a:r>
              <a:rPr lang="lv-LV" sz="2400" dirty="0"/>
              <a:t>ir ievērojami īsāks </a:t>
            </a:r>
            <a:r>
              <a:rPr lang="lv-LV" sz="2400" dirty="0" smtClean="0"/>
              <a:t>nekā CO</a:t>
            </a:r>
            <a:r>
              <a:rPr lang="lv-LV" sz="2400" baseline="-25000" dirty="0" smtClean="0"/>
              <a:t>2</a:t>
            </a:r>
            <a:r>
              <a:rPr lang="lv-LV" sz="2400" dirty="0" smtClean="0"/>
              <a:t>, </a:t>
            </a:r>
            <a:r>
              <a:rPr lang="lv-LV" sz="2400" dirty="0"/>
              <a:t>taču tā </a:t>
            </a:r>
            <a:r>
              <a:rPr lang="lv-LV" sz="2400" b="1" dirty="0"/>
              <a:t>ietekme uz siltumnīcas efektu ir 23 reizes </a:t>
            </a:r>
            <a:r>
              <a:rPr lang="lv-LV" sz="2400" b="1" dirty="0" smtClean="0"/>
              <a:t>lielāka</a:t>
            </a:r>
            <a:r>
              <a:rPr lang="lv-LV" sz="2400" dirty="0" smtClean="0"/>
              <a:t> – tas </a:t>
            </a:r>
            <a:r>
              <a:rPr lang="lv-LV" sz="2400" dirty="0"/>
              <a:t>nozīmē, ka 1 tonna metāna emisiju atbilst siltumnīcas efektam, ko rada 23 tonnas oglekļa dioksīda emisiju</a:t>
            </a:r>
            <a:endParaRPr lang="lv-LV" sz="2400" dirty="0" smtClean="0"/>
          </a:p>
        </p:txBody>
      </p:sp>
      <p:sp>
        <p:nvSpPr>
          <p:cNvPr id="4" name="Rounded Rectangle 3"/>
          <p:cNvSpPr/>
          <p:nvPr/>
        </p:nvSpPr>
        <p:spPr>
          <a:xfrm>
            <a:off x="216658" y="1921862"/>
            <a:ext cx="6221350" cy="11484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 kā metāns ir galvenā dabasgāzes sastāvdaļa, tad arī dažādas citas nozares rada metāna emisijas, ko izraisa noplūdes gāzes un naftas ieguves, pārstrādes, glabāšanas un </a:t>
            </a:r>
            <a:endParaRPr lang="lv-LV" b="1" dirty="0" smtClean="0">
              <a:solidFill>
                <a:schemeClr val="tx1"/>
              </a:solidFill>
            </a:endParaRPr>
          </a:p>
          <a:p>
            <a:pPr algn="ctr"/>
            <a:r>
              <a:rPr lang="lv-LV" b="1" dirty="0" smtClean="0">
                <a:solidFill>
                  <a:schemeClr val="tx1"/>
                </a:solidFill>
              </a:rPr>
              <a:t>transportēšanas </a:t>
            </a:r>
            <a:r>
              <a:rPr lang="lv-LV" b="1" dirty="0">
                <a:solidFill>
                  <a:schemeClr val="tx1"/>
                </a:solidFill>
              </a:rPr>
              <a:t>procesā</a:t>
            </a:r>
            <a:endParaRPr lang="lv-LV" b="1" dirty="0" smtClean="0">
              <a:solidFill>
                <a:schemeClr val="tx1"/>
              </a:solidFill>
            </a:endParaRPr>
          </a:p>
        </p:txBody>
      </p:sp>
      <p:sp>
        <p:nvSpPr>
          <p:cNvPr id="5" name="Rounded Rectangle 4"/>
          <p:cNvSpPr/>
          <p:nvPr/>
        </p:nvSpPr>
        <p:spPr>
          <a:xfrm>
            <a:off x="216658" y="3298371"/>
            <a:ext cx="6221350" cy="71734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Arī atjaunojamo energoresursu </a:t>
            </a:r>
            <a:r>
              <a:rPr lang="lv-LV" b="1" dirty="0">
                <a:solidFill>
                  <a:schemeClr val="tx1"/>
                </a:solidFill>
              </a:rPr>
              <a:t>izmantošana rada metāna </a:t>
            </a:r>
            <a:r>
              <a:rPr lang="lv-LV" b="1" dirty="0" smtClean="0">
                <a:solidFill>
                  <a:schemeClr val="tx1"/>
                </a:solidFill>
              </a:rPr>
              <a:t>emisijas – tās </a:t>
            </a:r>
            <a:r>
              <a:rPr lang="lv-LV" b="1" dirty="0">
                <a:solidFill>
                  <a:schemeClr val="tx1"/>
                </a:solidFill>
              </a:rPr>
              <a:t>rodas dambju dēļ, kas veidoti HES </a:t>
            </a:r>
            <a:r>
              <a:rPr lang="lv-LV" b="1" dirty="0" smtClean="0">
                <a:solidFill>
                  <a:schemeClr val="tx1"/>
                </a:solidFill>
              </a:rPr>
              <a:t>vajadzībām</a:t>
            </a:r>
          </a:p>
        </p:txBody>
      </p:sp>
      <p:sp>
        <p:nvSpPr>
          <p:cNvPr id="6" name="Rounded Rectangle 5"/>
          <p:cNvSpPr/>
          <p:nvPr/>
        </p:nvSpPr>
        <p:spPr>
          <a:xfrm>
            <a:off x="499834" y="3963463"/>
            <a:ext cx="5654998" cy="1222490"/>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sz="1600" b="1" dirty="0">
                <a:solidFill>
                  <a:schemeClr val="tx1"/>
                </a:solidFill>
              </a:rPr>
              <a:t>Uzpludinot dambi, milzīgs augu un koku daudzums tiek pakļauts trūdēšanas procesam, un metāns uzkrājas </a:t>
            </a:r>
            <a:r>
              <a:rPr lang="lv-LV" sz="1600" b="1" dirty="0" smtClean="0">
                <a:solidFill>
                  <a:schemeClr val="tx1"/>
                </a:solidFill>
              </a:rPr>
              <a:t>dubļos</a:t>
            </a:r>
          </a:p>
          <a:p>
            <a:pPr marL="285750" indent="-285750">
              <a:spcAft>
                <a:spcPts val="600"/>
              </a:spcAft>
              <a:buFont typeface="Arial" panose="020B0604020202020204" pitchFamily="34" charset="0"/>
              <a:buChar char="•"/>
            </a:pPr>
            <a:r>
              <a:rPr lang="lv-LV" sz="1600" b="1" dirty="0">
                <a:solidFill>
                  <a:schemeClr val="tx1"/>
                </a:solidFill>
              </a:rPr>
              <a:t>Pēc ūdens nolaišanas, kad dubļus vairs nesedz ūdens, metāns lielos daudzumos nonāk atmosfērā</a:t>
            </a:r>
          </a:p>
        </p:txBody>
      </p:sp>
      <p:sp>
        <p:nvSpPr>
          <p:cNvPr id="7" name="Rounded Rectangle 6"/>
          <p:cNvSpPr/>
          <p:nvPr/>
        </p:nvSpPr>
        <p:spPr>
          <a:xfrm>
            <a:off x="293386" y="5462450"/>
            <a:ext cx="11631354" cy="108204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Metāna </a:t>
            </a:r>
            <a:r>
              <a:rPr lang="lv-LV" b="1" dirty="0">
                <a:solidFill>
                  <a:schemeClr val="tx1"/>
                </a:solidFill>
              </a:rPr>
              <a:t>emisijas ir iespējams </a:t>
            </a:r>
            <a:r>
              <a:rPr lang="lv-LV" b="1" dirty="0" smtClean="0">
                <a:solidFill>
                  <a:schemeClr val="tx1"/>
                </a:solidFill>
              </a:rPr>
              <a:t>samazināt, savācot </a:t>
            </a:r>
            <a:r>
              <a:rPr lang="lv-LV" b="1" dirty="0">
                <a:solidFill>
                  <a:schemeClr val="tx1"/>
                </a:solidFill>
              </a:rPr>
              <a:t>un </a:t>
            </a:r>
            <a:r>
              <a:rPr lang="lv-LV" b="1" dirty="0" smtClean="0">
                <a:solidFill>
                  <a:schemeClr val="tx1"/>
                </a:solidFill>
              </a:rPr>
              <a:t>pārstrādājot </a:t>
            </a:r>
            <a:r>
              <a:rPr lang="lv-LV" b="1" dirty="0">
                <a:solidFill>
                  <a:schemeClr val="tx1"/>
                </a:solidFill>
              </a:rPr>
              <a:t>trūdošos materiālus vai metāna gāzi atkritumu izgāztuvēs, izmantojot lopu barošanas diētas, kas ļauj samazināt dabisko metāna rašanos gremošanas procesā, uzlabojot naftas un gāzes ieguves, pārstrādes un transportēšanas tehnoloģijas un iekārtu kvalitāti</a:t>
            </a:r>
            <a:endParaRPr lang="lv-LV" b="1" dirty="0" smtClean="0">
              <a:solidFill>
                <a:schemeClr val="tx1"/>
              </a:solidFill>
            </a:endParaRPr>
          </a:p>
        </p:txBody>
      </p:sp>
    </p:spTree>
    <p:extLst>
      <p:ext uri="{BB962C8B-B14F-4D97-AF65-F5344CB8AC3E}">
        <p14:creationId xmlns:p14="http://schemas.microsoft.com/office/powerpoint/2010/main" xmlns="" val="13565447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esktop\10_Atteli\4476177332_949ed49b5a_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9435"/>
          <a:stretch/>
        </p:blipFill>
        <p:spPr bwMode="auto">
          <a:xfrm>
            <a:off x="0" y="1042574"/>
            <a:ext cx="6624040" cy="487636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2179551" y="393236"/>
            <a:ext cx="7859024" cy="120244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Slāpekļa </a:t>
            </a:r>
            <a:r>
              <a:rPr lang="lv-LV" sz="2400" b="1" dirty="0" smtClean="0"/>
              <a:t>oksīds </a:t>
            </a:r>
            <a:r>
              <a:rPr lang="lv-LV" sz="2400" dirty="0" smtClean="0"/>
              <a:t>arī </a:t>
            </a:r>
            <a:r>
              <a:rPr lang="lv-LV" sz="2400" dirty="0"/>
              <a:t>ir daudzu dabisku procesu </a:t>
            </a:r>
            <a:r>
              <a:rPr lang="lv-LV" sz="2400" dirty="0" smtClean="0"/>
              <a:t>produkts, </a:t>
            </a:r>
          </a:p>
          <a:p>
            <a:pPr algn="ctr"/>
            <a:r>
              <a:rPr lang="lv-LV" sz="2400" dirty="0" smtClean="0"/>
              <a:t>un </a:t>
            </a:r>
            <a:r>
              <a:rPr lang="lv-LV" sz="2400" dirty="0"/>
              <a:t>tā </a:t>
            </a:r>
            <a:r>
              <a:rPr lang="lv-LV" sz="2400" b="1" dirty="0"/>
              <a:t>ietekme uz siltumnīcas efektu ir </a:t>
            </a:r>
            <a:endParaRPr lang="lv-LV" sz="2400" b="1" dirty="0" smtClean="0"/>
          </a:p>
          <a:p>
            <a:pPr algn="ctr"/>
            <a:r>
              <a:rPr lang="lv-LV" sz="2400" b="1" dirty="0" smtClean="0"/>
              <a:t>296 </a:t>
            </a:r>
            <a:r>
              <a:rPr lang="lv-LV" sz="2400" b="1" dirty="0"/>
              <a:t>reizes </a:t>
            </a:r>
            <a:r>
              <a:rPr lang="lv-LV" sz="2400" b="1" dirty="0" smtClean="0"/>
              <a:t>lielāka </a:t>
            </a:r>
            <a:r>
              <a:rPr lang="lv-LV" sz="2400" dirty="0" smtClean="0"/>
              <a:t>nekā CO</a:t>
            </a:r>
            <a:r>
              <a:rPr lang="lv-LV" sz="2400" baseline="-25000" dirty="0" smtClean="0"/>
              <a:t>2</a:t>
            </a:r>
          </a:p>
        </p:txBody>
      </p:sp>
      <p:sp>
        <p:nvSpPr>
          <p:cNvPr id="4" name="Rounded Rectangle 3"/>
          <p:cNvSpPr/>
          <p:nvPr/>
        </p:nvSpPr>
        <p:spPr>
          <a:xfrm>
            <a:off x="6096002" y="2076994"/>
            <a:ext cx="5879344" cy="87511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Galvenās ekonomiskās darbības, kas rada slāpekļa oksīdu ir lauksaimniecība, fosilā kurināmā sadedzināšana, notekūdeņu apsaimniekošana un rūpnieciskie procesi</a:t>
            </a:r>
            <a:endParaRPr lang="lv-LV" b="1" dirty="0" smtClean="0">
              <a:solidFill>
                <a:schemeClr val="tx1"/>
              </a:solidFill>
            </a:endParaRPr>
          </a:p>
        </p:txBody>
      </p:sp>
      <p:sp>
        <p:nvSpPr>
          <p:cNvPr id="5" name="Rounded Rectangle 4"/>
          <p:cNvSpPr/>
          <p:nvPr/>
        </p:nvSpPr>
        <p:spPr>
          <a:xfrm>
            <a:off x="6096000" y="3145856"/>
            <a:ext cx="5879344" cy="73798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Lauksaimniecībā galvenās emisijas notiek, bagātinot augsni ar slāpekļa minerālmēsliem un sadaloties kūtsmēsliem</a:t>
            </a:r>
            <a:endParaRPr lang="lv-LV" b="1" dirty="0" smtClean="0">
              <a:solidFill>
                <a:schemeClr val="tx1"/>
              </a:solidFill>
            </a:endParaRPr>
          </a:p>
        </p:txBody>
      </p:sp>
      <p:sp>
        <p:nvSpPr>
          <p:cNvPr id="6" name="Rounded Rectangle 5"/>
          <p:cNvSpPr/>
          <p:nvPr/>
        </p:nvSpPr>
        <p:spPr>
          <a:xfrm>
            <a:off x="6096000" y="4077580"/>
            <a:ext cx="5892407" cy="73798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Slāpekļa oksīds rodas arī transporta nozarē, sadegot degvielai un dažu sintētisko materiālu ražošanas procesā</a:t>
            </a:r>
            <a:endParaRPr lang="lv-LV" b="1" dirty="0" smtClean="0">
              <a:solidFill>
                <a:schemeClr val="tx1"/>
              </a:solidFill>
            </a:endParaRPr>
          </a:p>
        </p:txBody>
      </p:sp>
      <p:sp>
        <p:nvSpPr>
          <p:cNvPr id="7" name="Rounded Rectangle 6"/>
          <p:cNvSpPr/>
          <p:nvPr/>
        </p:nvSpPr>
        <p:spPr>
          <a:xfrm>
            <a:off x="6096000" y="5009304"/>
            <a:ext cx="5879344" cy="119555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a:t>
            </a:r>
            <a:r>
              <a:rPr lang="lv-LV" b="1" baseline="-25000" dirty="0" smtClean="0">
                <a:solidFill>
                  <a:schemeClr val="tx1"/>
                </a:solidFill>
              </a:rPr>
              <a:t>2</a:t>
            </a:r>
            <a:r>
              <a:rPr lang="lv-LV" b="1" dirty="0" smtClean="0">
                <a:solidFill>
                  <a:schemeClr val="tx1"/>
                </a:solidFill>
              </a:rPr>
              <a:t>O emisiju </a:t>
            </a:r>
            <a:r>
              <a:rPr lang="lv-LV" b="1" dirty="0">
                <a:solidFill>
                  <a:schemeClr val="tx1"/>
                </a:solidFill>
              </a:rPr>
              <a:t>galvenās samazināšanas iespējas ir efektīvāk izmantot minerālmēslus un apsaimniekot kūtsmēslus, samazināt degvielas patēriņu transporta </a:t>
            </a:r>
            <a:endParaRPr lang="lv-LV" b="1" dirty="0" smtClean="0">
              <a:solidFill>
                <a:schemeClr val="tx1"/>
              </a:solidFill>
            </a:endParaRPr>
          </a:p>
          <a:p>
            <a:pPr algn="ctr"/>
            <a:r>
              <a:rPr lang="lv-LV" b="1" dirty="0" smtClean="0">
                <a:solidFill>
                  <a:schemeClr val="tx1"/>
                </a:solidFill>
              </a:rPr>
              <a:t>līdzekļos </a:t>
            </a:r>
            <a:r>
              <a:rPr lang="lv-LV" b="1" dirty="0">
                <a:solidFill>
                  <a:schemeClr val="tx1"/>
                </a:solidFill>
              </a:rPr>
              <a:t>un uzlabot tehnoloģijas</a:t>
            </a:r>
            <a:endParaRPr lang="lv-LV" b="1" dirty="0" smtClean="0">
              <a:solidFill>
                <a:schemeClr val="tx1"/>
              </a:solidFill>
            </a:endParaRPr>
          </a:p>
        </p:txBody>
      </p:sp>
    </p:spTree>
    <p:extLst>
      <p:ext uri="{BB962C8B-B14F-4D97-AF65-F5344CB8AC3E}">
        <p14:creationId xmlns:p14="http://schemas.microsoft.com/office/powerpoint/2010/main" xmlns="" val="24718540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unep.org/ozonaction/portals/105/images/topics/aerosols-mai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86401" y="1574206"/>
            <a:ext cx="6705600" cy="427580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160582" y="502884"/>
            <a:ext cx="9862457" cy="12138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Fluoru saturošām gāzēm </a:t>
            </a:r>
            <a:r>
              <a:rPr lang="lv-LV" sz="2400" dirty="0"/>
              <a:t>nav dabisko avotu un tās veidojas tikai cilvēku saimniecisko darbību </a:t>
            </a:r>
            <a:r>
              <a:rPr lang="lv-LV" sz="2400" dirty="0" smtClean="0"/>
              <a:t>rezultātā – tās </a:t>
            </a:r>
            <a:r>
              <a:rPr lang="lv-LV" sz="2400" dirty="0"/>
              <a:t>tiek emitētas dažādos rūpnieciskajos procesos, piemēram, alumīnija un pusvadītāju ražošanā</a:t>
            </a:r>
            <a:endParaRPr lang="lv-LV" sz="2400" dirty="0" smtClean="0"/>
          </a:p>
        </p:txBody>
      </p:sp>
      <p:sp>
        <p:nvSpPr>
          <p:cNvPr id="4" name="Rounded Rectangle 3"/>
          <p:cNvSpPr/>
          <p:nvPr/>
        </p:nvSpPr>
        <p:spPr>
          <a:xfrm>
            <a:off x="237697" y="2317216"/>
            <a:ext cx="5590532" cy="8878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Daudzām fluoru saturošām gāzēm ir ļoti augsts globālās sasilšanas potenciāls, pat vairāk kā 22 tūkstošu </a:t>
            </a:r>
            <a:endParaRPr lang="lv-LV" b="1" dirty="0" smtClean="0">
              <a:solidFill>
                <a:schemeClr val="tx1"/>
              </a:solidFill>
            </a:endParaRPr>
          </a:p>
          <a:p>
            <a:pPr algn="ctr"/>
            <a:r>
              <a:rPr lang="lv-LV" b="1" dirty="0" smtClean="0">
                <a:solidFill>
                  <a:schemeClr val="tx1"/>
                </a:solidFill>
              </a:rPr>
              <a:t>reižu </a:t>
            </a:r>
            <a:r>
              <a:rPr lang="lv-LV" b="1" dirty="0">
                <a:solidFill>
                  <a:schemeClr val="tx1"/>
                </a:solidFill>
              </a:rPr>
              <a:t>lielāks nekā oglekļa </a:t>
            </a:r>
            <a:r>
              <a:rPr lang="lv-LV" b="1" dirty="0" smtClean="0">
                <a:solidFill>
                  <a:schemeClr val="tx1"/>
                </a:solidFill>
              </a:rPr>
              <a:t>dioksīdam </a:t>
            </a:r>
          </a:p>
        </p:txBody>
      </p:sp>
      <p:sp>
        <p:nvSpPr>
          <p:cNvPr id="5" name="Rounded Rectangle 4"/>
          <p:cNvSpPr/>
          <p:nvPr/>
        </p:nvSpPr>
        <p:spPr>
          <a:xfrm>
            <a:off x="237697" y="3554307"/>
            <a:ext cx="5590532" cy="92464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Tāpēc </a:t>
            </a:r>
            <a:r>
              <a:rPr lang="lv-LV" b="1" dirty="0">
                <a:solidFill>
                  <a:schemeClr val="tx1"/>
                </a:solidFill>
              </a:rPr>
              <a:t>pat to mazai koncentrācijai atmosfērā var būt liela ietekme uz siltumnīcas </a:t>
            </a:r>
            <a:r>
              <a:rPr lang="lv-LV" b="1" dirty="0" smtClean="0">
                <a:solidFill>
                  <a:schemeClr val="tx1"/>
                </a:solidFill>
              </a:rPr>
              <a:t>efektu, turklāt</a:t>
            </a:r>
            <a:r>
              <a:rPr lang="lv-LV" b="1" dirty="0">
                <a:solidFill>
                  <a:schemeClr val="tx1"/>
                </a:solidFill>
              </a:rPr>
              <a:t>, dažām no tām dzīves ilgums atmosfērā ir mērāms tūkstošos gadu</a:t>
            </a:r>
          </a:p>
        </p:txBody>
      </p:sp>
      <p:sp>
        <p:nvSpPr>
          <p:cNvPr id="6" name="Rounded Rectangle 5"/>
          <p:cNvSpPr/>
          <p:nvPr/>
        </p:nvSpPr>
        <p:spPr>
          <a:xfrm>
            <a:off x="237697" y="4828216"/>
            <a:ext cx="7949174" cy="12820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Fluorogļūdeņraži tiek izmantoti kā dzesējošās vielas, aerosolu </a:t>
            </a:r>
            <a:r>
              <a:rPr lang="lv-LV" b="1" dirty="0" err="1">
                <a:solidFill>
                  <a:schemeClr val="tx1"/>
                </a:solidFill>
              </a:rPr>
              <a:t>propelenti</a:t>
            </a:r>
            <a:r>
              <a:rPr lang="lv-LV" b="1" dirty="0">
                <a:solidFill>
                  <a:schemeClr val="tx1"/>
                </a:solidFill>
              </a:rPr>
              <a:t>, šķīdinātāji, un </a:t>
            </a:r>
            <a:r>
              <a:rPr lang="lv-LV" b="1" dirty="0" err="1">
                <a:solidFill>
                  <a:schemeClr val="tx1"/>
                </a:solidFill>
              </a:rPr>
              <a:t>antipirēni</a:t>
            </a:r>
            <a:r>
              <a:rPr lang="lv-LV" b="1" dirty="0">
                <a:solidFill>
                  <a:schemeClr val="tx1"/>
                </a:solidFill>
              </a:rPr>
              <a:t> (aizsargvielas pret </a:t>
            </a:r>
            <a:r>
              <a:rPr lang="lv-LV" b="1" dirty="0" smtClean="0">
                <a:solidFill>
                  <a:schemeClr val="tx1"/>
                </a:solidFill>
              </a:rPr>
              <a:t>degšanu) – šīs ķīmiskās </a:t>
            </a:r>
            <a:r>
              <a:rPr lang="lv-LV" b="1" dirty="0">
                <a:solidFill>
                  <a:schemeClr val="tx1"/>
                </a:solidFill>
              </a:rPr>
              <a:t>vielas tika izstrādātas, lai aizstātu </a:t>
            </a:r>
            <a:r>
              <a:rPr lang="lv-LV" b="1" dirty="0" smtClean="0">
                <a:solidFill>
                  <a:schemeClr val="tx1"/>
                </a:solidFill>
              </a:rPr>
              <a:t>ozona </a:t>
            </a:r>
            <a:r>
              <a:rPr lang="lv-LV" b="1" dirty="0">
                <a:solidFill>
                  <a:schemeClr val="tx1"/>
                </a:solidFill>
              </a:rPr>
              <a:t>slāni noārdošās vielas kā hlorfluorogļūdeņražus (CFC) un </a:t>
            </a:r>
            <a:r>
              <a:rPr lang="lv-LV" b="1" dirty="0" err="1">
                <a:solidFill>
                  <a:schemeClr val="tx1"/>
                </a:solidFill>
              </a:rPr>
              <a:t>hidrohlorfluorogļūdeņražus</a:t>
            </a:r>
            <a:r>
              <a:rPr lang="lv-LV" b="1" dirty="0">
                <a:solidFill>
                  <a:schemeClr val="tx1"/>
                </a:solidFill>
              </a:rPr>
              <a:t> (HCFC</a:t>
            </a:r>
            <a:r>
              <a:rPr lang="lv-LV" b="1" dirty="0" smtClean="0">
                <a:solidFill>
                  <a:schemeClr val="tx1"/>
                </a:solidFill>
              </a:rPr>
              <a:t>)</a:t>
            </a:r>
          </a:p>
        </p:txBody>
      </p:sp>
      <p:sp>
        <p:nvSpPr>
          <p:cNvPr id="7" name="Rounded Rectangle 6"/>
          <p:cNvSpPr/>
          <p:nvPr/>
        </p:nvSpPr>
        <p:spPr>
          <a:xfrm>
            <a:off x="6488849" y="5808763"/>
            <a:ext cx="4093029" cy="77149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b="1" dirty="0" smtClean="0">
                <a:solidFill>
                  <a:schemeClr val="tx1"/>
                </a:solidFill>
              </a:rPr>
              <a:t>Savukārt ozona slāni noārdošas vielas tiek </a:t>
            </a:r>
            <a:r>
              <a:rPr lang="lv-LV" sz="1600" b="1" dirty="0">
                <a:solidFill>
                  <a:schemeClr val="tx1"/>
                </a:solidFill>
              </a:rPr>
              <a:t>pakāpeniski aizliegtas atbilstoši Monreālas protokolam, kas stājās spēkā </a:t>
            </a:r>
            <a:r>
              <a:rPr lang="lv-LV" sz="1600" b="1" dirty="0" smtClean="0">
                <a:solidFill>
                  <a:schemeClr val="tx1"/>
                </a:solidFill>
              </a:rPr>
              <a:t>1989.g.</a:t>
            </a:r>
          </a:p>
        </p:txBody>
      </p:sp>
    </p:spTree>
    <p:extLst>
      <p:ext uri="{BB962C8B-B14F-4D97-AF65-F5344CB8AC3E}">
        <p14:creationId xmlns:p14="http://schemas.microsoft.com/office/powerpoint/2010/main" xmlns="" val="28510510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user\Desktop\10_Atteli\16254496661_3f9520afba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069673"/>
            <a:ext cx="6303929" cy="433908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061048" y="368314"/>
            <a:ext cx="10067028" cy="8997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Vidējais </a:t>
            </a:r>
            <a:r>
              <a:rPr lang="lv-LV" sz="2400" b="1" dirty="0"/>
              <a:t>SEG emisiju gada pieaugums </a:t>
            </a:r>
            <a:r>
              <a:rPr lang="lv-LV" sz="2400" dirty="0"/>
              <a:t>laika periodā 2000</a:t>
            </a:r>
            <a:r>
              <a:rPr lang="lv-LV" sz="2400" dirty="0" smtClean="0"/>
              <a:t>.-2010.g</a:t>
            </a:r>
            <a:r>
              <a:rPr lang="lv-LV" sz="2400" dirty="0"/>
              <a:t>. ir palielinājies līdz </a:t>
            </a:r>
            <a:r>
              <a:rPr lang="lv-LV" sz="2400" dirty="0" smtClean="0"/>
              <a:t>2,2</a:t>
            </a:r>
            <a:r>
              <a:rPr lang="lv-LV" sz="2400" dirty="0"/>
              <a:t>% gadā, salīdzinājumā ar 1,3% vidējo pieaugumu laikā 1970.-2000.g.</a:t>
            </a:r>
          </a:p>
        </p:txBody>
      </p:sp>
      <p:sp>
        <p:nvSpPr>
          <p:cNvPr id="5" name="Rounded Rectangle 4"/>
          <p:cNvSpPr/>
          <p:nvPr/>
        </p:nvSpPr>
        <p:spPr>
          <a:xfrm>
            <a:off x="3980720" y="3976572"/>
            <a:ext cx="7867290" cy="112829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pārmaiņu starpvaldību padomes </a:t>
            </a:r>
            <a:r>
              <a:rPr lang="lv-LV" b="1" dirty="0" smtClean="0">
                <a:solidFill>
                  <a:schemeClr val="tx1"/>
                </a:solidFill>
              </a:rPr>
              <a:t>IPCC </a:t>
            </a:r>
            <a:r>
              <a:rPr lang="lv-LV" dirty="0" smtClean="0">
                <a:solidFill>
                  <a:schemeClr val="tx1"/>
                </a:solidFill>
              </a:rPr>
              <a:t>(</a:t>
            </a:r>
            <a:r>
              <a:rPr lang="lv-LV" dirty="0" err="1" smtClean="0">
                <a:solidFill>
                  <a:schemeClr val="tx1"/>
                </a:solidFill>
              </a:rPr>
              <a:t>Intergovernmental</a:t>
            </a:r>
            <a:r>
              <a:rPr lang="lv-LV" dirty="0" smtClean="0">
                <a:solidFill>
                  <a:schemeClr val="tx1"/>
                </a:solidFill>
              </a:rPr>
              <a:t> </a:t>
            </a:r>
            <a:r>
              <a:rPr lang="lv-LV" dirty="0" err="1">
                <a:solidFill>
                  <a:schemeClr val="tx1"/>
                </a:solidFill>
              </a:rPr>
              <a:t>Panel</a:t>
            </a:r>
            <a:r>
              <a:rPr lang="lv-LV" dirty="0">
                <a:solidFill>
                  <a:schemeClr val="tx1"/>
                </a:solidFill>
              </a:rPr>
              <a:t> </a:t>
            </a:r>
            <a:r>
              <a:rPr lang="lv-LV" dirty="0" err="1">
                <a:solidFill>
                  <a:schemeClr val="tx1"/>
                </a:solidFill>
              </a:rPr>
              <a:t>for</a:t>
            </a:r>
            <a:r>
              <a:rPr lang="lv-LV" dirty="0">
                <a:solidFill>
                  <a:schemeClr val="tx1"/>
                </a:solidFill>
              </a:rPr>
              <a:t> Climate </a:t>
            </a:r>
            <a:r>
              <a:rPr lang="lv-LV" dirty="0" err="1">
                <a:solidFill>
                  <a:schemeClr val="tx1"/>
                </a:solidFill>
              </a:rPr>
              <a:t>Change</a:t>
            </a:r>
            <a:r>
              <a:rPr lang="lv-LV" dirty="0">
                <a:solidFill>
                  <a:schemeClr val="tx1"/>
                </a:solidFill>
              </a:rPr>
              <a:t>) </a:t>
            </a:r>
            <a:r>
              <a:rPr lang="lv-LV" b="1" dirty="0">
                <a:solidFill>
                  <a:schemeClr val="tx1"/>
                </a:solidFill>
              </a:rPr>
              <a:t>5.ziņojumā, kas publicēts 2014.g., secināts, ka apmēram 3/4 no SEG emisijām ir CO</a:t>
            </a:r>
            <a:r>
              <a:rPr lang="lv-LV" b="1" baseline="-25000" dirty="0">
                <a:solidFill>
                  <a:schemeClr val="tx1"/>
                </a:solidFill>
              </a:rPr>
              <a:t>2</a:t>
            </a:r>
            <a:r>
              <a:rPr lang="lv-LV" b="1" dirty="0">
                <a:solidFill>
                  <a:schemeClr val="tx1"/>
                </a:solidFill>
              </a:rPr>
              <a:t> </a:t>
            </a:r>
            <a:r>
              <a:rPr lang="lv-LV" b="1" dirty="0" smtClean="0">
                <a:solidFill>
                  <a:schemeClr val="tx1"/>
                </a:solidFill>
              </a:rPr>
              <a:t>no </a:t>
            </a:r>
            <a:r>
              <a:rPr lang="lv-LV" b="1" dirty="0">
                <a:solidFill>
                  <a:schemeClr val="tx1"/>
                </a:solidFill>
              </a:rPr>
              <a:t>fosilā kurināmā, </a:t>
            </a:r>
            <a:r>
              <a:rPr lang="lv-LV" b="1" dirty="0" smtClean="0">
                <a:solidFill>
                  <a:schemeClr val="tx1"/>
                </a:solidFill>
              </a:rPr>
              <a:t>mežsaimniecības un zemes </a:t>
            </a:r>
            <a:r>
              <a:rPr lang="lv-LV" b="1" dirty="0">
                <a:solidFill>
                  <a:schemeClr val="tx1"/>
                </a:solidFill>
              </a:rPr>
              <a:t>izmantošanas, </a:t>
            </a:r>
            <a:r>
              <a:rPr lang="lv-LV" b="1" dirty="0" smtClean="0">
                <a:solidFill>
                  <a:schemeClr val="tx1"/>
                </a:solidFill>
              </a:rPr>
              <a:t>bet </a:t>
            </a:r>
            <a:r>
              <a:rPr lang="lv-LV" b="1" dirty="0">
                <a:solidFill>
                  <a:schemeClr val="tx1"/>
                </a:solidFill>
              </a:rPr>
              <a:t>fluoru saturošās gāzes ir aptuveni tikai 2% </a:t>
            </a:r>
          </a:p>
        </p:txBody>
      </p:sp>
      <p:sp>
        <p:nvSpPr>
          <p:cNvPr id="6" name="Title 1"/>
          <p:cNvSpPr txBox="1">
            <a:spLocks/>
          </p:cNvSpPr>
          <p:nvPr/>
        </p:nvSpPr>
        <p:spPr>
          <a:xfrm>
            <a:off x="348343" y="5285087"/>
            <a:ext cx="11499667" cy="115883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Emisiju sadalījumā pa nozarēm pasaulē starp tiešajām emisijām vislielākais īpatsvars – </a:t>
            </a:r>
            <a:endParaRPr lang="lv-LV" sz="2400" dirty="0" smtClean="0"/>
          </a:p>
          <a:p>
            <a:pPr algn="ctr"/>
            <a:r>
              <a:rPr lang="lv-LV" sz="2400" dirty="0" smtClean="0"/>
              <a:t>24% </a:t>
            </a:r>
            <a:r>
              <a:rPr lang="lv-LV" sz="2400" dirty="0"/>
              <a:t>tiek radīts lauksaimniecības, mežsaimniecības un citas zemes izmantošanas </a:t>
            </a:r>
            <a:endParaRPr lang="lv-LV" sz="2400" dirty="0" smtClean="0"/>
          </a:p>
          <a:p>
            <a:pPr algn="ctr"/>
            <a:r>
              <a:rPr lang="lv-LV" sz="2400" dirty="0" smtClean="0"/>
              <a:t>(</a:t>
            </a:r>
            <a:r>
              <a:rPr lang="lv-LV" sz="2400" dirty="0"/>
              <a:t>AFOLU) sektorā, </a:t>
            </a:r>
            <a:r>
              <a:rPr lang="lv-LV" sz="2400" dirty="0" smtClean="0"/>
              <a:t>21% </a:t>
            </a:r>
            <a:r>
              <a:rPr lang="lv-LV" sz="2400" dirty="0"/>
              <a:t>rada ražošana, </a:t>
            </a:r>
            <a:r>
              <a:rPr lang="lv-LV" sz="2400" dirty="0" smtClean="0"/>
              <a:t>14% </a:t>
            </a:r>
            <a:r>
              <a:rPr lang="lv-LV" sz="2400" dirty="0"/>
              <a:t>–  </a:t>
            </a:r>
            <a:r>
              <a:rPr lang="lv-LV" sz="2400" dirty="0" smtClean="0"/>
              <a:t>transports</a:t>
            </a:r>
          </a:p>
        </p:txBody>
      </p:sp>
      <p:sp>
        <p:nvSpPr>
          <p:cNvPr id="7" name="Rounded Rectangle 6"/>
          <p:cNvSpPr/>
          <p:nvPr/>
        </p:nvSpPr>
        <p:spPr>
          <a:xfrm>
            <a:off x="6096000" y="1562387"/>
            <a:ext cx="5752010" cy="90048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Tas ir skaidrojams ar ļoti straujo attīstības valstu ekonomisko izaugsmi, kas izraisījusi lielu enerģijas patēriņa un SEG emisiju pieaugumu</a:t>
            </a:r>
            <a:endParaRPr lang="lv-LV" b="1" dirty="0" smtClean="0">
              <a:solidFill>
                <a:schemeClr val="tx1"/>
              </a:solidFill>
            </a:endParaRPr>
          </a:p>
        </p:txBody>
      </p:sp>
      <p:sp>
        <p:nvSpPr>
          <p:cNvPr id="8" name="Rounded Rectangle 7"/>
          <p:cNvSpPr/>
          <p:nvPr/>
        </p:nvSpPr>
        <p:spPr>
          <a:xfrm>
            <a:off x="6100189" y="2643100"/>
            <a:ext cx="5747821" cy="115324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Kopējais iedzīvotāju skaits attīstības valstīs laikā </a:t>
            </a:r>
            <a:r>
              <a:rPr lang="lv-LV" b="1" dirty="0" smtClean="0">
                <a:solidFill>
                  <a:schemeClr val="tx1"/>
                </a:solidFill>
              </a:rPr>
              <a:t>1990</a:t>
            </a:r>
            <a:r>
              <a:rPr lang="lv-LV" b="1" dirty="0">
                <a:solidFill>
                  <a:schemeClr val="tx1"/>
                </a:solidFill>
              </a:rPr>
              <a:t>.-</a:t>
            </a:r>
            <a:r>
              <a:rPr lang="lv-LV" b="1" dirty="0" smtClean="0">
                <a:solidFill>
                  <a:schemeClr val="tx1"/>
                </a:solidFill>
              </a:rPr>
              <a:t>2009.g. </a:t>
            </a:r>
            <a:r>
              <a:rPr lang="lv-LV" b="1" dirty="0">
                <a:solidFill>
                  <a:schemeClr val="tx1"/>
                </a:solidFill>
              </a:rPr>
              <a:t>pieauga par apmēram </a:t>
            </a:r>
            <a:r>
              <a:rPr lang="lv-LV" b="1" dirty="0" smtClean="0">
                <a:solidFill>
                  <a:schemeClr val="tx1"/>
                </a:solidFill>
              </a:rPr>
              <a:t>33%, </a:t>
            </a:r>
            <a:r>
              <a:rPr lang="lv-LV" b="1" dirty="0">
                <a:solidFill>
                  <a:schemeClr val="tx1"/>
                </a:solidFill>
              </a:rPr>
              <a:t>savukārt kopējās CO</a:t>
            </a:r>
            <a:r>
              <a:rPr lang="lv-LV" b="1" baseline="-25000" dirty="0">
                <a:solidFill>
                  <a:schemeClr val="tx1"/>
                </a:solidFill>
              </a:rPr>
              <a:t>2</a:t>
            </a:r>
            <a:r>
              <a:rPr lang="lv-LV" b="1" dirty="0">
                <a:solidFill>
                  <a:schemeClr val="tx1"/>
                </a:solidFill>
              </a:rPr>
              <a:t> emisijas no kurināmā </a:t>
            </a:r>
            <a:r>
              <a:rPr lang="lv-LV" b="1" dirty="0" smtClean="0">
                <a:solidFill>
                  <a:schemeClr val="tx1"/>
                </a:solidFill>
              </a:rPr>
              <a:t>sadegšanas </a:t>
            </a:r>
            <a:r>
              <a:rPr lang="lv-LV" b="1" dirty="0">
                <a:solidFill>
                  <a:schemeClr val="tx1"/>
                </a:solidFill>
              </a:rPr>
              <a:t>ir </a:t>
            </a:r>
            <a:r>
              <a:rPr lang="lv-LV" b="1" dirty="0" smtClean="0">
                <a:solidFill>
                  <a:schemeClr val="tx1"/>
                </a:solidFill>
              </a:rPr>
              <a:t>palielinājušās </a:t>
            </a:r>
          </a:p>
          <a:p>
            <a:pPr algn="ctr"/>
            <a:r>
              <a:rPr lang="lv-LV" b="1" dirty="0" smtClean="0">
                <a:solidFill>
                  <a:schemeClr val="tx1"/>
                </a:solidFill>
              </a:rPr>
              <a:t>par </a:t>
            </a:r>
            <a:r>
              <a:rPr lang="lv-LV" b="1" dirty="0">
                <a:solidFill>
                  <a:schemeClr val="tx1"/>
                </a:solidFill>
              </a:rPr>
              <a:t>apmēram </a:t>
            </a:r>
            <a:r>
              <a:rPr lang="lv-LV" b="1" dirty="0" smtClean="0">
                <a:solidFill>
                  <a:schemeClr val="tx1"/>
                </a:solidFill>
              </a:rPr>
              <a:t>139%</a:t>
            </a:r>
          </a:p>
        </p:txBody>
      </p:sp>
    </p:spTree>
    <p:extLst>
      <p:ext uri="{BB962C8B-B14F-4D97-AF65-F5344CB8AC3E}">
        <p14:creationId xmlns:p14="http://schemas.microsoft.com/office/powerpoint/2010/main" xmlns="" val="22792720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4859</TotalTime>
  <Words>5847</Words>
  <Application>Microsoft Office PowerPoint</Application>
  <PresentationFormat>Custom</PresentationFormat>
  <Paragraphs>479</Paragraphs>
  <Slides>53</Slides>
  <Notes>15</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Klimata  pārmaiņas un ekonomika</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vector>
  </TitlesOfParts>
  <Company>Birojs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Vai cilvēks spēj ietekmēt dabu?</dc:title>
  <dc:creator>User</dc:creator>
  <cp:lastModifiedBy>Jānis</cp:lastModifiedBy>
  <cp:revision>566</cp:revision>
  <dcterms:created xsi:type="dcterms:W3CDTF">2016-02-04T15:08:05Z</dcterms:created>
  <dcterms:modified xsi:type="dcterms:W3CDTF">2016-05-05T11:05:18Z</dcterms:modified>
</cp:coreProperties>
</file>