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6"/>
  </p:notesMasterIdLst>
  <p:sldIdLst>
    <p:sldId id="256" r:id="rId2"/>
    <p:sldId id="356" r:id="rId3"/>
    <p:sldId id="429" r:id="rId4"/>
    <p:sldId id="430" r:id="rId5"/>
    <p:sldId id="359" r:id="rId6"/>
    <p:sldId id="360" r:id="rId7"/>
    <p:sldId id="361" r:id="rId8"/>
    <p:sldId id="362" r:id="rId9"/>
    <p:sldId id="411" r:id="rId10"/>
    <p:sldId id="364" r:id="rId11"/>
    <p:sldId id="412" r:id="rId12"/>
    <p:sldId id="365" r:id="rId13"/>
    <p:sldId id="366" r:id="rId14"/>
    <p:sldId id="367" r:id="rId15"/>
    <p:sldId id="413" r:id="rId16"/>
    <p:sldId id="369" r:id="rId17"/>
    <p:sldId id="431" r:id="rId18"/>
    <p:sldId id="371" r:id="rId19"/>
    <p:sldId id="372" r:id="rId20"/>
    <p:sldId id="415" r:id="rId21"/>
    <p:sldId id="432" r:id="rId22"/>
    <p:sldId id="373" r:id="rId23"/>
    <p:sldId id="376" r:id="rId24"/>
    <p:sldId id="378" r:id="rId25"/>
    <p:sldId id="379" r:id="rId26"/>
    <p:sldId id="380" r:id="rId27"/>
    <p:sldId id="382" r:id="rId28"/>
    <p:sldId id="383" r:id="rId29"/>
    <p:sldId id="419" r:id="rId30"/>
    <p:sldId id="384" r:id="rId31"/>
    <p:sldId id="385" r:id="rId32"/>
    <p:sldId id="386" r:id="rId33"/>
    <p:sldId id="387" r:id="rId34"/>
    <p:sldId id="389" r:id="rId35"/>
    <p:sldId id="390" r:id="rId36"/>
    <p:sldId id="391" r:id="rId37"/>
    <p:sldId id="392" r:id="rId38"/>
    <p:sldId id="393" r:id="rId39"/>
    <p:sldId id="358" r:id="rId40"/>
    <p:sldId id="357" r:id="rId41"/>
    <p:sldId id="347" r:id="rId42"/>
    <p:sldId id="423" r:id="rId43"/>
    <p:sldId id="433" r:id="rId44"/>
    <p:sldId id="395" r:id="rId45"/>
    <p:sldId id="396" r:id="rId46"/>
    <p:sldId id="397" r:id="rId47"/>
    <p:sldId id="398" r:id="rId48"/>
    <p:sldId id="401" r:id="rId49"/>
    <p:sldId id="404" r:id="rId50"/>
    <p:sldId id="434" r:id="rId51"/>
    <p:sldId id="405" r:id="rId52"/>
    <p:sldId id="406" r:id="rId53"/>
    <p:sldId id="407" r:id="rId54"/>
    <p:sldId id="276" r:id="rId55"/>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99"/>
    <a:srgbClr val="FF99CC"/>
    <a:srgbClr val="FF99FF"/>
    <a:srgbClr val="FFCC00"/>
    <a:srgbClr val="66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p:scale>
          <a:sx n="100" d="100"/>
          <a:sy n="100" d="100"/>
        </p:scale>
        <p:origin x="-270" y="-61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pPr/>
              <a:t>2016.03.21.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pPr/>
              <a:t>‹#›</a:t>
            </a:fld>
            <a:endParaRPr lang="lv-LV"/>
          </a:p>
        </p:txBody>
      </p:sp>
    </p:spTree>
    <p:extLst>
      <p:ext uri="{BB962C8B-B14F-4D97-AF65-F5344CB8AC3E}">
        <p14:creationId xmlns:p14="http://schemas.microsoft.com/office/powerpoint/2010/main" xmlns=""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pPr/>
              <a:t>2016.03.21.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9999"/>
            </a:gs>
            <a:gs pos="17000">
              <a:schemeClr val="bg1"/>
            </a:gs>
            <a:gs pos="80000">
              <a:schemeClr val="bg1"/>
            </a:gs>
            <a:gs pos="100000">
              <a:srgbClr val="FF9999"/>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pPr/>
              <a:t>2016.03.21.</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pPr/>
              <a:t>‹#›</a:t>
            </a:fld>
            <a:endParaRPr lang="lv-LV"/>
          </a:p>
        </p:txBody>
      </p:sp>
    </p:spTree>
    <p:extLst>
      <p:ext uri="{BB962C8B-B14F-4D97-AF65-F5344CB8AC3E}">
        <p14:creationId xmlns:p14="http://schemas.microsoft.com/office/powerpoint/2010/main" xmlns=""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9" y="2006409"/>
            <a:ext cx="6022296" cy="2387600"/>
          </a:xfrm>
        </p:spPr>
        <p:txBody>
          <a:bodyPr>
            <a:noAutofit/>
          </a:bodyPr>
          <a:lstStyle/>
          <a:p>
            <a:pPr algn="l"/>
            <a:r>
              <a:rPr lang="lv-LV" sz="6600" dirty="0" smtClean="0"/>
              <a:t>Klimata mainības ietekme uz cilvēka veselību</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2" y="528002"/>
            <a:ext cx="8824069" cy="5859733"/>
          </a:xfrm>
          <a:prstGeom prst="rect">
            <a:avLst/>
          </a:prstGeom>
        </p:spPr>
      </p:pic>
      <p:sp>
        <p:nvSpPr>
          <p:cNvPr id="3" name="Title 1"/>
          <p:cNvSpPr txBox="1">
            <a:spLocks/>
          </p:cNvSpPr>
          <p:nvPr/>
        </p:nvSpPr>
        <p:spPr>
          <a:xfrm>
            <a:off x="2901136" y="239585"/>
            <a:ext cx="6415854" cy="107323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ietekmes uz cilvēku var iedalīt </a:t>
            </a:r>
            <a:r>
              <a:rPr lang="lv-LV" sz="2400" b="1" dirty="0"/>
              <a:t>primārās, sekundārās un terciārās</a:t>
            </a:r>
          </a:p>
        </p:txBody>
      </p:sp>
      <p:sp>
        <p:nvSpPr>
          <p:cNvPr id="4" name="Rounded Rectangle 3"/>
          <p:cNvSpPr/>
          <p:nvPr/>
        </p:nvSpPr>
        <p:spPr>
          <a:xfrm>
            <a:off x="4898026" y="1747159"/>
            <a:ext cx="7106739" cy="13487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Primāra ietekme – tāda, kas rodas, ja reģionālas iedzīvotāju grupas vai arī atsevišķu profesiju pārstāvji </a:t>
            </a:r>
            <a:r>
              <a:rPr lang="lv-LV" b="1" dirty="0" smtClean="0">
                <a:solidFill>
                  <a:schemeClr val="tx1"/>
                </a:solidFill>
              </a:rPr>
              <a:t>ir </a:t>
            </a:r>
            <a:r>
              <a:rPr lang="lv-LV" b="1" dirty="0">
                <a:solidFill>
                  <a:schemeClr val="tx1"/>
                </a:solidFill>
              </a:rPr>
              <a:t>tieši pakļauti nelabvēlīgiem vides apstākļiem: karstuma, lietus un plūdu, krusas, sniega vētru, </a:t>
            </a:r>
            <a:endParaRPr lang="lv-LV" b="1" dirty="0" smtClean="0">
              <a:solidFill>
                <a:schemeClr val="tx1"/>
              </a:solidFill>
            </a:endParaRPr>
          </a:p>
          <a:p>
            <a:pPr algn="ctr"/>
            <a:r>
              <a:rPr lang="lv-LV" b="1" dirty="0" smtClean="0">
                <a:solidFill>
                  <a:schemeClr val="tx1"/>
                </a:solidFill>
              </a:rPr>
              <a:t>vēja </a:t>
            </a:r>
            <a:r>
              <a:rPr lang="lv-LV" b="1" dirty="0">
                <a:solidFill>
                  <a:schemeClr val="tx1"/>
                </a:solidFill>
              </a:rPr>
              <a:t>un dabas ugunsgrēku </a:t>
            </a:r>
            <a:r>
              <a:rPr lang="lv-LV" b="1" dirty="0" smtClean="0">
                <a:solidFill>
                  <a:schemeClr val="tx1"/>
                </a:solidFill>
              </a:rPr>
              <a:t>ietekmei –</a:t>
            </a:r>
          </a:p>
        </p:txBody>
      </p:sp>
      <p:sp>
        <p:nvSpPr>
          <p:cNvPr id="5" name="Rounded Rectangle 4"/>
          <p:cNvSpPr/>
          <p:nvPr/>
        </p:nvSpPr>
        <p:spPr>
          <a:xfrm>
            <a:off x="4898024" y="4407083"/>
            <a:ext cx="7106739" cy="137758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Primāra </a:t>
            </a:r>
            <a:r>
              <a:rPr lang="lv-LV" b="1" dirty="0">
                <a:solidFill>
                  <a:schemeClr val="tx1"/>
                </a:solidFill>
              </a:rPr>
              <a:t>klimata pārmaiņu ietekme ir samērā tieša ietekme, jo seko tūlīt pēc notikuma, ietekmējot cilvēka fizisko stāvokli un psihisko </a:t>
            </a:r>
            <a:endParaRPr lang="lv-LV" b="1" dirty="0" smtClean="0">
              <a:solidFill>
                <a:schemeClr val="tx1"/>
              </a:solidFill>
            </a:endParaRPr>
          </a:p>
          <a:p>
            <a:pPr algn="ctr"/>
            <a:r>
              <a:rPr lang="lv-LV" b="1" dirty="0" smtClean="0">
                <a:solidFill>
                  <a:schemeClr val="tx1"/>
                </a:solidFill>
              </a:rPr>
              <a:t>veselību</a:t>
            </a:r>
            <a:r>
              <a:rPr lang="lv-LV" b="1" dirty="0">
                <a:solidFill>
                  <a:schemeClr val="tx1"/>
                </a:solidFill>
              </a:rPr>
              <a:t>, darbaspējas, sadzīvi, kā arī sabiedrības morāli un </a:t>
            </a:r>
            <a:r>
              <a:rPr lang="lv-LV" b="1" dirty="0" smtClean="0">
                <a:solidFill>
                  <a:schemeClr val="tx1"/>
                </a:solidFill>
              </a:rPr>
              <a:t>citus </a:t>
            </a:r>
          </a:p>
          <a:p>
            <a:pPr algn="ctr"/>
            <a:r>
              <a:rPr lang="lv-LV" b="1" dirty="0" smtClean="0">
                <a:solidFill>
                  <a:schemeClr val="tx1"/>
                </a:solidFill>
              </a:rPr>
              <a:t>ar </a:t>
            </a:r>
            <a:r>
              <a:rPr lang="lv-LV" b="1" dirty="0">
                <a:solidFill>
                  <a:schemeClr val="tx1"/>
                </a:solidFill>
              </a:rPr>
              <a:t>cilvēka labklājību saistītus </a:t>
            </a:r>
            <a:r>
              <a:rPr lang="lv-LV" b="1" dirty="0" smtClean="0">
                <a:solidFill>
                  <a:schemeClr val="tx1"/>
                </a:solidFill>
              </a:rPr>
              <a:t>aspektus</a:t>
            </a:r>
            <a:endParaRPr lang="lv-LV" b="1" dirty="0">
              <a:solidFill>
                <a:schemeClr val="tx1"/>
              </a:solidFill>
            </a:endParaRPr>
          </a:p>
        </p:txBody>
      </p:sp>
      <p:sp>
        <p:nvSpPr>
          <p:cNvPr id="6" name="Rounded Rectangle 5"/>
          <p:cNvSpPr/>
          <p:nvPr/>
        </p:nvSpPr>
        <p:spPr>
          <a:xfrm>
            <a:off x="4898025" y="3298373"/>
            <a:ext cx="7106739" cy="9062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Rezultātā </a:t>
            </a:r>
            <a:r>
              <a:rPr lang="lv-LV" b="1" dirty="0">
                <a:solidFill>
                  <a:schemeClr val="tx1"/>
                </a:solidFill>
              </a:rPr>
              <a:t>var iestāties dehidratācija (organisma atūdeņošanās), karstuma dūriens, traumu risks, infekcijas, un pat </a:t>
            </a:r>
            <a:r>
              <a:rPr lang="lv-LV" b="1" dirty="0" smtClean="0">
                <a:solidFill>
                  <a:schemeClr val="tx1"/>
                </a:solidFill>
              </a:rPr>
              <a:t>nāve</a:t>
            </a:r>
            <a:endParaRPr lang="lv-LV" b="1" dirty="0">
              <a:solidFill>
                <a:schemeClr val="tx1"/>
              </a:solidFill>
            </a:endParaRPr>
          </a:p>
        </p:txBody>
      </p:sp>
    </p:spTree>
    <p:extLst>
      <p:ext uri="{BB962C8B-B14F-4D97-AF65-F5344CB8AC3E}">
        <p14:creationId xmlns:p14="http://schemas.microsoft.com/office/powerpoint/2010/main" xmlns="" val="570237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l="5075" r="34658"/>
          <a:stretch/>
        </p:blipFill>
        <p:spPr>
          <a:xfrm>
            <a:off x="0" y="1393643"/>
            <a:ext cx="5895209" cy="483271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t="21219"/>
          <a:stretch/>
        </p:blipFill>
        <p:spPr>
          <a:xfrm>
            <a:off x="6096000" y="1423851"/>
            <a:ext cx="6096000" cy="4802506"/>
          </a:xfrm>
          <a:prstGeom prst="rect">
            <a:avLst/>
          </a:prstGeom>
        </p:spPr>
      </p:pic>
      <p:sp>
        <p:nvSpPr>
          <p:cNvPr id="3" name="Title 1"/>
          <p:cNvSpPr txBox="1">
            <a:spLocks/>
          </p:cNvSpPr>
          <p:nvPr/>
        </p:nvSpPr>
        <p:spPr>
          <a:xfrm>
            <a:off x="1681163" y="339652"/>
            <a:ext cx="8829674" cy="12684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Atsevišķu profesiju pārstāvji, kuri strādā ārpus telpām, piemēram, būvstrādnieki, lauksaimnieki u.c. var tikt pakļauti lielākam </a:t>
            </a:r>
            <a:endParaRPr lang="lv-LV" sz="2400" dirty="0" smtClean="0"/>
          </a:p>
          <a:p>
            <a:pPr algn="ctr"/>
            <a:r>
              <a:rPr lang="lv-LV" sz="2400" dirty="0" smtClean="0"/>
              <a:t>klimata </a:t>
            </a:r>
            <a:r>
              <a:rPr lang="lv-LV" sz="2400" dirty="0"/>
              <a:t>pārmaiņu ietekmes riskam uz veselību </a:t>
            </a:r>
            <a:endParaRPr lang="pt-BR" sz="2400" dirty="0"/>
          </a:p>
        </p:txBody>
      </p:sp>
    </p:spTree>
    <p:extLst>
      <p:ext uri="{BB962C8B-B14F-4D97-AF65-F5344CB8AC3E}">
        <p14:creationId xmlns:p14="http://schemas.microsoft.com/office/powerpoint/2010/main" xmlns="" val="3818366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r="7633"/>
          <a:stretch/>
        </p:blipFill>
        <p:spPr>
          <a:xfrm>
            <a:off x="4393475" y="603050"/>
            <a:ext cx="7798525" cy="5651899"/>
          </a:xfrm>
          <a:prstGeom prst="rect">
            <a:avLst/>
          </a:prstGeom>
        </p:spPr>
      </p:pic>
      <p:sp>
        <p:nvSpPr>
          <p:cNvPr id="3" name="Title 1"/>
          <p:cNvSpPr txBox="1">
            <a:spLocks/>
          </p:cNvSpPr>
          <p:nvPr/>
        </p:nvSpPr>
        <p:spPr>
          <a:xfrm>
            <a:off x="509821" y="317962"/>
            <a:ext cx="5630091" cy="134102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Sekundārā</a:t>
            </a:r>
            <a:r>
              <a:rPr lang="lv-LV" sz="2400" dirty="0"/>
              <a:t> klimata pārmaiņu ietekme uz cilvēka veselību rodas kā mediators starp vides un ekoloģiskām sekām</a:t>
            </a:r>
            <a:endParaRPr lang="lv-LV" sz="2400" b="1" dirty="0"/>
          </a:p>
        </p:txBody>
      </p:sp>
      <p:sp>
        <p:nvSpPr>
          <p:cNvPr id="4" name="Rounded Rectangle 3"/>
          <p:cNvSpPr/>
          <p:nvPr/>
        </p:nvSpPr>
        <p:spPr>
          <a:xfrm>
            <a:off x="266518" y="2157004"/>
            <a:ext cx="6116699" cy="8523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Sekundārā ietekme ietver infekcijas slimību izplatības diapazona, intensitātes un sezonalitātes </a:t>
            </a:r>
            <a:r>
              <a:rPr lang="lv-LV" b="1" dirty="0" smtClean="0">
                <a:solidFill>
                  <a:schemeClr val="tx1"/>
                </a:solidFill>
              </a:rPr>
              <a:t>izmaiņas</a:t>
            </a:r>
            <a:endParaRPr lang="lv-LV" b="1" dirty="0">
              <a:solidFill>
                <a:schemeClr val="tx1"/>
              </a:solidFill>
            </a:endParaRPr>
          </a:p>
        </p:txBody>
      </p:sp>
      <p:sp>
        <p:nvSpPr>
          <p:cNvPr id="5" name="Rounded Rectangle 4"/>
          <p:cNvSpPr/>
          <p:nvPr/>
        </p:nvSpPr>
        <p:spPr>
          <a:xfrm>
            <a:off x="266518" y="4615000"/>
            <a:ext cx="6126751" cy="13286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Ekoloģisko mediatoru ierosināta ietekme uz veselību ietver arī </a:t>
            </a:r>
            <a:r>
              <a:rPr lang="lv-LV" b="1" dirty="0" err="1">
                <a:solidFill>
                  <a:schemeClr val="tx1"/>
                </a:solidFill>
              </a:rPr>
              <a:t>aero-alergēnu</a:t>
            </a:r>
            <a:r>
              <a:rPr lang="lv-LV" b="1" dirty="0">
                <a:solidFill>
                  <a:schemeClr val="tx1"/>
                </a:solidFill>
              </a:rPr>
              <a:t> (putekšņu, sporu, putekļu) izplatības pastiprināšanos, paaugstinot astmas, siena drudža un citu alerģisku reakciju risku</a:t>
            </a:r>
          </a:p>
        </p:txBody>
      </p:sp>
      <p:sp>
        <p:nvSpPr>
          <p:cNvPr id="6" name="Rounded Rectangle 5"/>
          <p:cNvSpPr/>
          <p:nvPr/>
        </p:nvSpPr>
        <p:spPr>
          <a:xfrm>
            <a:off x="266518" y="3316062"/>
            <a:ext cx="6116699" cy="9922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Ietver arī </a:t>
            </a:r>
            <a:r>
              <a:rPr lang="lv-LV" b="1" dirty="0">
                <a:solidFill>
                  <a:schemeClr val="tx1"/>
                </a:solidFill>
              </a:rPr>
              <a:t>pārtikas lauksaimniecības ražības samazināšanos, ietekmē cilvēka uztura un dzeramā ūdens nodrošinājumu, </a:t>
            </a:r>
            <a:endParaRPr lang="lv-LV" b="1" dirty="0" smtClean="0">
              <a:solidFill>
                <a:schemeClr val="tx1"/>
              </a:solidFill>
            </a:endParaRPr>
          </a:p>
          <a:p>
            <a:pPr algn="ctr"/>
            <a:r>
              <a:rPr lang="lv-LV" b="1" dirty="0" smtClean="0">
                <a:solidFill>
                  <a:schemeClr val="tx1"/>
                </a:solidFill>
              </a:rPr>
              <a:t>higiēnas </a:t>
            </a:r>
            <a:r>
              <a:rPr lang="lv-LV" b="1" dirty="0">
                <a:solidFill>
                  <a:schemeClr val="tx1"/>
                </a:solidFill>
              </a:rPr>
              <a:t>apstākļus</a:t>
            </a:r>
          </a:p>
        </p:txBody>
      </p:sp>
    </p:spTree>
    <p:extLst>
      <p:ext uri="{BB962C8B-B14F-4D97-AF65-F5344CB8AC3E}">
        <p14:creationId xmlns:p14="http://schemas.microsoft.com/office/powerpoint/2010/main" xmlns="" val="3105021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918482"/>
            <a:ext cx="6335487" cy="5301663"/>
          </a:xfrm>
          <a:prstGeom prst="rect">
            <a:avLst/>
          </a:prstGeom>
        </p:spPr>
      </p:pic>
      <p:sp>
        <p:nvSpPr>
          <p:cNvPr id="3" name="Title 1"/>
          <p:cNvSpPr txBox="1">
            <a:spLocks/>
          </p:cNvSpPr>
          <p:nvPr/>
        </p:nvSpPr>
        <p:spPr>
          <a:xfrm>
            <a:off x="1269275" y="310021"/>
            <a:ext cx="6701245" cy="121692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a:t>
            </a:r>
            <a:r>
              <a:rPr lang="lv-LV" sz="2400" b="1" dirty="0"/>
              <a:t>terciārā </a:t>
            </a:r>
            <a:r>
              <a:rPr lang="lv-LV" sz="2400" dirty="0"/>
              <a:t>ietekme uz cilvēka veselību rodas no netiešas, daudz sarežģītākas un ilgstošas cēloņu ķēdes</a:t>
            </a:r>
            <a:endParaRPr lang="lv-LV" sz="2400" b="1" dirty="0"/>
          </a:p>
        </p:txBody>
      </p:sp>
      <p:sp>
        <p:nvSpPr>
          <p:cNvPr id="4" name="Rounded Rectangle 3"/>
          <p:cNvSpPr/>
          <p:nvPr/>
        </p:nvSpPr>
        <p:spPr>
          <a:xfrm>
            <a:off x="6191794" y="1184799"/>
            <a:ext cx="5782492" cy="100976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Sekas parādās lēnāk, ietekmē fundamentālos sociālo attiecību balstus un institūcijas, kā arī </a:t>
            </a:r>
            <a:r>
              <a:rPr lang="lv-LV" b="1" dirty="0" smtClean="0">
                <a:solidFill>
                  <a:schemeClr val="tx1"/>
                </a:solidFill>
              </a:rPr>
              <a:t>cilvēka </a:t>
            </a:r>
            <a:r>
              <a:rPr lang="lv-LV" b="1" dirty="0">
                <a:solidFill>
                  <a:schemeClr val="tx1"/>
                </a:solidFill>
              </a:rPr>
              <a:t>veselību, labklājību un izdzīvošanas spējas</a:t>
            </a:r>
          </a:p>
        </p:txBody>
      </p:sp>
      <p:sp>
        <p:nvSpPr>
          <p:cNvPr id="6" name="Title 1"/>
          <p:cNvSpPr txBox="1">
            <a:spLocks/>
          </p:cNvSpPr>
          <p:nvPr/>
        </p:nvSpPr>
        <p:spPr>
          <a:xfrm>
            <a:off x="4376056" y="2478026"/>
            <a:ext cx="7598229" cy="13676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Terciāro ietekmi ir sarežģīti pētīt un izvērtēt, jo tā parasti izpaužas kā vairāku faktoru iedarbības seku </a:t>
            </a:r>
          </a:p>
          <a:p>
            <a:pPr algn="ctr"/>
            <a:r>
              <a:rPr lang="lv-LV" sz="2400" dirty="0" smtClean="0"/>
              <a:t>kopums, piemēram:</a:t>
            </a:r>
            <a:endParaRPr lang="lv-LV" sz="2400" dirty="0"/>
          </a:p>
        </p:txBody>
      </p:sp>
      <p:sp>
        <p:nvSpPr>
          <p:cNvPr id="5" name="Rounded Rectangle 4"/>
          <p:cNvSpPr/>
          <p:nvPr/>
        </p:nvSpPr>
        <p:spPr>
          <a:xfrm>
            <a:off x="4859383" y="3702014"/>
            <a:ext cx="6683826" cy="6676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siholoģiskā </a:t>
            </a:r>
            <a:r>
              <a:rPr lang="lv-LV" b="1" dirty="0">
                <a:solidFill>
                  <a:schemeClr val="tx1"/>
                </a:solidFill>
              </a:rPr>
              <a:t>spriedze, emocionāls nemiers un uzvedības traucējumi bērniem un pieaugušajiem, uztraucoties par nākotni</a:t>
            </a:r>
          </a:p>
        </p:txBody>
      </p:sp>
      <p:sp>
        <p:nvSpPr>
          <p:cNvPr id="7" name="Rounded Rectangle 6"/>
          <p:cNvSpPr/>
          <p:nvPr/>
        </p:nvSpPr>
        <p:spPr>
          <a:xfrm>
            <a:off x="4859383" y="4522466"/>
            <a:ext cx="6683826" cy="9669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laša </a:t>
            </a:r>
            <a:r>
              <a:rPr lang="lv-LV" b="1" dirty="0">
                <a:solidFill>
                  <a:schemeClr val="tx1"/>
                </a:solidFill>
              </a:rPr>
              <a:t>mēroga sabiedrības veselības </a:t>
            </a:r>
            <a:r>
              <a:rPr lang="lv-LV" b="1" dirty="0" smtClean="0">
                <a:solidFill>
                  <a:schemeClr val="tx1"/>
                </a:solidFill>
              </a:rPr>
              <a:t>sekas un </a:t>
            </a:r>
            <a:r>
              <a:rPr lang="lv-LV" b="1" dirty="0">
                <a:solidFill>
                  <a:schemeClr val="tx1"/>
                </a:solidFill>
              </a:rPr>
              <a:t>iedzīvotāju grupu piespiedu migrācija, kas var rasties populācijas pieauguma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ārkārtas vides apstākļu vai vides katastrofu rezultātā</a:t>
            </a:r>
          </a:p>
        </p:txBody>
      </p:sp>
      <p:sp>
        <p:nvSpPr>
          <p:cNvPr id="8" name="Rounded Rectangle 7"/>
          <p:cNvSpPr/>
          <p:nvPr/>
        </p:nvSpPr>
        <p:spPr>
          <a:xfrm>
            <a:off x="4859383" y="5642282"/>
            <a:ext cx="6683826" cy="9535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t>
            </a:r>
            <a:r>
              <a:rPr lang="lv-LV" b="1" dirty="0" smtClean="0">
                <a:solidFill>
                  <a:schemeClr val="tx1"/>
                </a:solidFill>
              </a:rPr>
              <a:t>ociālo </a:t>
            </a:r>
            <a:r>
              <a:rPr lang="lv-LV" b="1" dirty="0">
                <a:solidFill>
                  <a:schemeClr val="tx1"/>
                </a:solidFill>
              </a:rPr>
              <a:t>saspīlējumu un konfliktu draudi, kas saistīti ar dabas </a:t>
            </a:r>
            <a:r>
              <a:rPr lang="lv-LV" b="1" dirty="0" smtClean="0">
                <a:solidFill>
                  <a:schemeClr val="tx1"/>
                </a:solidFill>
              </a:rPr>
              <a:t>resursu (aramzemes, saldūdens) </a:t>
            </a:r>
            <a:r>
              <a:rPr lang="lv-LV" b="1" dirty="0">
                <a:solidFill>
                  <a:schemeClr val="tx1"/>
                </a:solidFill>
              </a:rPr>
              <a:t>pieejamības </a:t>
            </a:r>
            <a:r>
              <a:rPr lang="lv-LV" b="1" dirty="0" smtClean="0">
                <a:solidFill>
                  <a:schemeClr val="tx1"/>
                </a:solidFill>
              </a:rPr>
              <a:t>samazināšanos, </a:t>
            </a:r>
          </a:p>
          <a:p>
            <a:pPr algn="ctr"/>
            <a:r>
              <a:rPr lang="lv-LV" b="1" dirty="0" smtClean="0">
                <a:solidFill>
                  <a:schemeClr val="tx1"/>
                </a:solidFill>
              </a:rPr>
              <a:t>dzīvesvietas </a:t>
            </a:r>
            <a:r>
              <a:rPr lang="lv-LV" b="1" dirty="0">
                <a:solidFill>
                  <a:schemeClr val="tx1"/>
                </a:solidFill>
              </a:rPr>
              <a:t>pieejamību u.c.</a:t>
            </a:r>
          </a:p>
        </p:txBody>
      </p:sp>
    </p:spTree>
    <p:extLst>
      <p:ext uri="{BB962C8B-B14F-4D97-AF65-F5344CB8AC3E}">
        <p14:creationId xmlns:p14="http://schemas.microsoft.com/office/powerpoint/2010/main" xmlns="" val="2693869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r="11357"/>
          <a:stretch/>
        </p:blipFill>
        <p:spPr>
          <a:xfrm>
            <a:off x="4820194" y="656910"/>
            <a:ext cx="7371806" cy="5544179"/>
          </a:xfrm>
          <a:prstGeom prst="rect">
            <a:avLst/>
          </a:prstGeom>
        </p:spPr>
      </p:pic>
      <p:sp>
        <p:nvSpPr>
          <p:cNvPr id="3" name="Title 1"/>
          <p:cNvSpPr txBox="1">
            <a:spLocks/>
          </p:cNvSpPr>
          <p:nvPr/>
        </p:nvSpPr>
        <p:spPr>
          <a:xfrm>
            <a:off x="951410" y="403716"/>
            <a:ext cx="5581650"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Pret klimata pārmaiņām jutīgās iedzīvotāju grupas</a:t>
            </a:r>
          </a:p>
        </p:txBody>
      </p:sp>
      <p:sp>
        <p:nvSpPr>
          <p:cNvPr id="4" name="Title 1"/>
          <p:cNvSpPr txBox="1">
            <a:spLocks/>
          </p:cNvSpPr>
          <p:nvPr/>
        </p:nvSpPr>
        <p:spPr>
          <a:xfrm>
            <a:off x="228599" y="2690504"/>
            <a:ext cx="7331528" cy="121529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pārmaiņas globālā mērogā ietekmē visas sabiedrības veselību un labklājību, taču dažas iedzīvotāju grupas ir </a:t>
            </a:r>
            <a:r>
              <a:rPr lang="lv-LV" sz="2400" dirty="0" smtClean="0"/>
              <a:t>vairāk </a:t>
            </a:r>
            <a:r>
              <a:rPr lang="lv-LV" sz="2400" dirty="0"/>
              <a:t>pakļautas ietekmes </a:t>
            </a:r>
            <a:r>
              <a:rPr lang="lv-LV" sz="2400" dirty="0" smtClean="0"/>
              <a:t>riskam </a:t>
            </a:r>
            <a:endParaRPr lang="lv-LV" sz="2400" b="1" dirty="0"/>
          </a:p>
        </p:txBody>
      </p:sp>
      <p:sp>
        <p:nvSpPr>
          <p:cNvPr id="6" name="Rounded Rectangle 5"/>
          <p:cNvSpPr/>
          <p:nvPr/>
        </p:nvSpPr>
        <p:spPr>
          <a:xfrm>
            <a:off x="1095917" y="4411545"/>
            <a:ext cx="5292635" cy="12837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Tādi faktori kā vecums, dzimums, veselības stāvoklis, etniskā piederība, sociālais stāvoklis un ekonomiskais nodrošinājums rada atšķirīgas iedzīvotāju riska grupas </a:t>
            </a:r>
          </a:p>
        </p:txBody>
      </p:sp>
    </p:spTree>
    <p:extLst>
      <p:ext uri="{BB962C8B-B14F-4D97-AF65-F5344CB8AC3E}">
        <p14:creationId xmlns:p14="http://schemas.microsoft.com/office/powerpoint/2010/main" xmlns="" val="1825138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3554" y="1045682"/>
            <a:ext cx="11008178" cy="5812318"/>
          </a:xfrm>
          <a:prstGeom prst="rect">
            <a:avLst/>
          </a:prstGeom>
        </p:spPr>
      </p:pic>
      <p:sp>
        <p:nvSpPr>
          <p:cNvPr id="3" name="Title 1"/>
          <p:cNvSpPr txBox="1">
            <a:spLocks/>
          </p:cNvSpPr>
          <p:nvPr/>
        </p:nvSpPr>
        <p:spPr>
          <a:xfrm>
            <a:off x="2995204" y="233009"/>
            <a:ext cx="6201591" cy="92142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Pret klimata pārmaiņām īpaši </a:t>
            </a:r>
            <a:r>
              <a:rPr lang="lv-LV" sz="2400" dirty="0" smtClean="0"/>
              <a:t>mazaizsargātas </a:t>
            </a:r>
            <a:r>
              <a:rPr lang="lv-LV" sz="2400" dirty="0"/>
              <a:t>iedzīvotāju riska </a:t>
            </a:r>
            <a:r>
              <a:rPr lang="lv-LV" sz="2400" dirty="0" smtClean="0"/>
              <a:t>grupas</a:t>
            </a:r>
            <a:endParaRPr lang="pt-BR" sz="2400" dirty="0"/>
          </a:p>
        </p:txBody>
      </p:sp>
    </p:spTree>
    <p:extLst>
      <p:ext uri="{BB962C8B-B14F-4D97-AF65-F5344CB8AC3E}">
        <p14:creationId xmlns:p14="http://schemas.microsoft.com/office/powerpoint/2010/main" xmlns="" val="3287278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567508"/>
            <a:ext cx="5907258" cy="4258528"/>
          </a:xfrm>
          <a:prstGeom prst="rect">
            <a:avLst/>
          </a:prstGeom>
        </p:spPr>
      </p:pic>
      <p:sp>
        <p:nvSpPr>
          <p:cNvPr id="7" name="Title 1"/>
          <p:cNvSpPr txBox="1">
            <a:spLocks/>
          </p:cNvSpPr>
          <p:nvPr/>
        </p:nvSpPr>
        <p:spPr>
          <a:xfrm>
            <a:off x="6506936" y="1990825"/>
            <a:ext cx="4779374" cy="103975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Piemēram</a:t>
            </a:r>
            <a:r>
              <a:rPr lang="lv-LV" sz="2400" dirty="0"/>
              <a:t>, iedzīvotāju veselības ievainojamības risku </a:t>
            </a:r>
            <a:r>
              <a:rPr lang="lv-LV" sz="2400" dirty="0" smtClean="0"/>
              <a:t>paaugstina:</a:t>
            </a:r>
            <a:endParaRPr lang="lv-LV" sz="2400" b="1" dirty="0"/>
          </a:p>
        </p:txBody>
      </p:sp>
      <p:sp>
        <p:nvSpPr>
          <p:cNvPr id="3" name="Title 1"/>
          <p:cNvSpPr txBox="1">
            <a:spLocks/>
          </p:cNvSpPr>
          <p:nvPr/>
        </p:nvSpPr>
        <p:spPr>
          <a:xfrm>
            <a:off x="1072336" y="420167"/>
            <a:ext cx="10073454" cy="13171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Zinātnieki norāda, ka dažādos aspektos mūsdienu sabiedrības indivīds ir bioloģiski jutīgāks pret ar klimata pārmaiņām saistītiem veselības apdraudējumiem nekā </a:t>
            </a:r>
            <a:r>
              <a:rPr lang="lv-LV" sz="2400" dirty="0" smtClean="0"/>
              <a:t>pagātnē</a:t>
            </a:r>
            <a:endParaRPr lang="lv-LV" sz="2400" b="1" dirty="0"/>
          </a:p>
        </p:txBody>
      </p:sp>
      <p:sp>
        <p:nvSpPr>
          <p:cNvPr id="4" name="Rounded Rectangle 3"/>
          <p:cNvSpPr/>
          <p:nvPr/>
        </p:nvSpPr>
        <p:spPr>
          <a:xfrm>
            <a:off x="5320936" y="2936423"/>
            <a:ext cx="6657704" cy="10216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Sabiedrības </a:t>
            </a:r>
            <a:r>
              <a:rPr lang="lv-LV" b="1" dirty="0">
                <a:solidFill>
                  <a:schemeClr val="tx1"/>
                </a:solidFill>
              </a:rPr>
              <a:t>novecošanās, paredzams garāks mūža ilgums, kas rada augstāku organisma uzņēmību pret karstumu un citiem ārkārtas vides notikumiem, infekcijas slimībām</a:t>
            </a:r>
          </a:p>
        </p:txBody>
      </p:sp>
      <p:sp>
        <p:nvSpPr>
          <p:cNvPr id="5" name="Rounded Rectangle 4"/>
          <p:cNvSpPr/>
          <p:nvPr/>
        </p:nvSpPr>
        <p:spPr>
          <a:xfrm>
            <a:off x="4362994" y="4146913"/>
            <a:ext cx="7615646" cy="12475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Ievērojamais </a:t>
            </a:r>
            <a:r>
              <a:rPr lang="lv-LV" b="1" dirty="0" err="1">
                <a:solidFill>
                  <a:schemeClr val="tx1"/>
                </a:solidFill>
              </a:rPr>
              <a:t>neinfekcijas</a:t>
            </a:r>
            <a:r>
              <a:rPr lang="lv-LV" b="1" dirty="0">
                <a:solidFill>
                  <a:schemeClr val="tx1"/>
                </a:solidFill>
              </a:rPr>
              <a:t> slimību, tādu kā sirds un asinsvadu slimības, elpošanas sistēmas saslimšanas, vielmaiņas traucējumi, izplatības pieaugums, kas paaugstina organisma uzņēmību pret karstumu un citām slodzēm, paaugstinot insulta, sirdslēkmju, elpošanas mazspējas risku</a:t>
            </a:r>
          </a:p>
        </p:txBody>
      </p:sp>
      <p:sp>
        <p:nvSpPr>
          <p:cNvPr id="6" name="Rounded Rectangle 5"/>
          <p:cNvSpPr/>
          <p:nvPr/>
        </p:nvSpPr>
        <p:spPr>
          <a:xfrm>
            <a:off x="5320936" y="5583282"/>
            <a:ext cx="6657704" cy="9220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Augstas </a:t>
            </a:r>
            <a:r>
              <a:rPr lang="lv-LV" b="1" dirty="0">
                <a:solidFill>
                  <a:schemeClr val="tx1"/>
                </a:solidFill>
              </a:rPr>
              <a:t>temperatūras gan ārpus telpām, gan telpās (dzīvesvietā vai darbavietā), kas paaugstina karstuma uzņēmības, dehidratācijas un nieru bojājumu risku</a:t>
            </a:r>
          </a:p>
        </p:txBody>
      </p:sp>
    </p:spTree>
    <p:extLst>
      <p:ext uri="{BB962C8B-B14F-4D97-AF65-F5344CB8AC3E}">
        <p14:creationId xmlns:p14="http://schemas.microsoft.com/office/powerpoint/2010/main" xmlns="" val="137392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t="5524"/>
          <a:stretch/>
        </p:blipFill>
        <p:spPr>
          <a:xfrm>
            <a:off x="6914426" y="0"/>
            <a:ext cx="4821257" cy="6858000"/>
          </a:xfrm>
          <a:prstGeom prst="rect">
            <a:avLst/>
          </a:prstGeom>
        </p:spPr>
      </p:pic>
      <p:sp>
        <p:nvSpPr>
          <p:cNvPr id="4" name="Rounded Rectangle 3"/>
          <p:cNvSpPr/>
          <p:nvPr/>
        </p:nvSpPr>
        <p:spPr>
          <a:xfrm>
            <a:off x="252548" y="675105"/>
            <a:ext cx="5229498" cy="11348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Pilsētas </a:t>
            </a:r>
            <a:r>
              <a:rPr lang="lv-LV" b="1" dirty="0">
                <a:solidFill>
                  <a:schemeClr val="tx1"/>
                </a:solidFill>
              </a:rPr>
              <a:t>siltuma salas efekts: paaugstināta karstuma iedarbība un samazinātas organisma aizsargspējas</a:t>
            </a:r>
          </a:p>
        </p:txBody>
      </p:sp>
      <p:sp>
        <p:nvSpPr>
          <p:cNvPr id="5" name="Rounded Rectangle 4"/>
          <p:cNvSpPr/>
          <p:nvPr/>
        </p:nvSpPr>
        <p:spPr>
          <a:xfrm>
            <a:off x="252548" y="2036953"/>
            <a:ext cx="7267304" cy="13136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Augstāka </a:t>
            </a:r>
            <a:r>
              <a:rPr lang="lv-LV" b="1" dirty="0">
                <a:solidFill>
                  <a:schemeClr val="tx1"/>
                </a:solidFill>
              </a:rPr>
              <a:t>uzņēmība pret alerģijām, ko nereti izraisa pārspīlēta bērnu higiēna, kā rezultātā tiek kropļota imūnsistēmas nobriešana – paaugstināts siena drudža un astmas risks no </a:t>
            </a:r>
            <a:r>
              <a:rPr lang="lv-LV" b="1" dirty="0" err="1">
                <a:solidFill>
                  <a:schemeClr val="tx1"/>
                </a:solidFill>
              </a:rPr>
              <a:t>aero-alergēnu</a:t>
            </a:r>
            <a:r>
              <a:rPr lang="lv-LV" b="1" dirty="0">
                <a:solidFill>
                  <a:schemeClr val="tx1"/>
                </a:solidFill>
              </a:rPr>
              <a:t> koncentrācijas palielināšanās</a:t>
            </a:r>
          </a:p>
        </p:txBody>
      </p:sp>
      <p:sp>
        <p:nvSpPr>
          <p:cNvPr id="6" name="Rounded Rectangle 5"/>
          <p:cNvSpPr/>
          <p:nvPr/>
        </p:nvSpPr>
        <p:spPr>
          <a:xfrm>
            <a:off x="252548" y="3577635"/>
            <a:ext cx="5229498" cy="12709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Paaugstināts </a:t>
            </a:r>
            <a:r>
              <a:rPr lang="lv-LV" b="1" dirty="0">
                <a:solidFill>
                  <a:schemeClr val="tx1"/>
                </a:solidFill>
              </a:rPr>
              <a:t>infekcijas slimību risks sakarā ar biežāku un plašāku patogēno mikroorganismu izplatību un ietekmi uz vispārējo populācijas imūnsistēmas </a:t>
            </a:r>
            <a:r>
              <a:rPr lang="lv-LV" b="1" dirty="0" err="1">
                <a:solidFill>
                  <a:schemeClr val="tx1"/>
                </a:solidFill>
              </a:rPr>
              <a:t>novājinātību</a:t>
            </a:r>
            <a:endParaRPr lang="lv-LV" b="1" dirty="0">
              <a:solidFill>
                <a:schemeClr val="tx1"/>
              </a:solidFill>
            </a:endParaRPr>
          </a:p>
        </p:txBody>
      </p:sp>
      <p:sp>
        <p:nvSpPr>
          <p:cNvPr id="7" name="Rounded Rectangle 6"/>
          <p:cNvSpPr/>
          <p:nvPr/>
        </p:nvSpPr>
        <p:spPr>
          <a:xfrm>
            <a:off x="252548" y="5075599"/>
            <a:ext cx="7267304" cy="11348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Iedzīvotāju </a:t>
            </a:r>
            <a:r>
              <a:rPr lang="lv-LV" b="1" dirty="0">
                <a:solidFill>
                  <a:schemeClr val="tx1"/>
                </a:solidFill>
              </a:rPr>
              <a:t>nodarbinātība rūpniecībā, lauksaimniecībā vai citās nozarēs, kur darba laikā netiek nodrošināta atbilstoša ventilācija un gaisa kondicionēšana, kā arī nav iespējama regulāra piekļuve dzeramajam ūdenim</a:t>
            </a:r>
          </a:p>
        </p:txBody>
      </p:sp>
    </p:spTree>
    <p:extLst>
      <p:ext uri="{BB962C8B-B14F-4D97-AF65-F5344CB8AC3E}">
        <p14:creationId xmlns:p14="http://schemas.microsoft.com/office/powerpoint/2010/main" xmlns="" val="1508107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59719" y="1606730"/>
            <a:ext cx="5251269" cy="5251269"/>
          </a:xfrm>
          <a:prstGeom prst="rect">
            <a:avLst/>
          </a:prstGeom>
        </p:spPr>
      </p:pic>
      <p:sp>
        <p:nvSpPr>
          <p:cNvPr id="3" name="Title 1"/>
          <p:cNvSpPr txBox="1">
            <a:spLocks/>
          </p:cNvSpPr>
          <p:nvPr/>
        </p:nvSpPr>
        <p:spPr>
          <a:xfrm>
            <a:off x="928644" y="317962"/>
            <a:ext cx="10334711" cy="138020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Pašlaik prognozētās globālās klimata pārmaiņas iet kopsolī ar augsto pasaules iedzīvotāju skaita pieauguma tempu, nevienmērīgo iedzīvotāju blīvuma sadalījumu pasaulē un pieaugošo demogrāfisko novecošanos</a:t>
            </a:r>
            <a:endParaRPr lang="lv-LV" sz="2400" b="1" dirty="0"/>
          </a:p>
        </p:txBody>
      </p:sp>
      <p:sp>
        <p:nvSpPr>
          <p:cNvPr id="4" name="Rounded Rectangle 3"/>
          <p:cNvSpPr/>
          <p:nvPr/>
        </p:nvSpPr>
        <p:spPr>
          <a:xfrm>
            <a:off x="6408419" y="2188030"/>
            <a:ext cx="5353050" cy="118871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t>
            </a:r>
            <a:r>
              <a:rPr lang="lv-LV" b="1" dirty="0" smtClean="0">
                <a:solidFill>
                  <a:schemeClr val="tx1"/>
                </a:solidFill>
              </a:rPr>
              <a:t>2050.g. </a:t>
            </a:r>
            <a:r>
              <a:rPr lang="lv-LV" b="1" dirty="0">
                <a:solidFill>
                  <a:schemeClr val="tx1"/>
                </a:solidFill>
              </a:rPr>
              <a:t>vidējais eiropieša vecums paaugstināsies no 37,7 gadiem (pēc </a:t>
            </a:r>
            <a:r>
              <a:rPr lang="lv-LV" b="1" dirty="0" smtClean="0">
                <a:solidFill>
                  <a:schemeClr val="tx1"/>
                </a:solidFill>
              </a:rPr>
              <a:t>2003.g. datiem) </a:t>
            </a:r>
          </a:p>
          <a:p>
            <a:pPr algn="ctr"/>
            <a:r>
              <a:rPr lang="lv-LV" b="1" dirty="0" smtClean="0">
                <a:solidFill>
                  <a:schemeClr val="tx1"/>
                </a:solidFill>
              </a:rPr>
              <a:t>līdz </a:t>
            </a:r>
            <a:r>
              <a:rPr lang="lv-LV" b="1" dirty="0">
                <a:solidFill>
                  <a:schemeClr val="tx1"/>
                </a:solidFill>
              </a:rPr>
              <a:t>52,3 </a:t>
            </a:r>
            <a:r>
              <a:rPr lang="lv-LV" b="1" dirty="0" smtClean="0">
                <a:solidFill>
                  <a:schemeClr val="tx1"/>
                </a:solidFill>
              </a:rPr>
              <a:t>gadiem</a:t>
            </a:r>
            <a:endParaRPr lang="lv-LV" b="1" dirty="0">
              <a:solidFill>
                <a:schemeClr val="tx1"/>
              </a:solidFill>
            </a:endParaRPr>
          </a:p>
        </p:txBody>
      </p:sp>
      <p:sp>
        <p:nvSpPr>
          <p:cNvPr id="5" name="Rounded Rectangle 4"/>
          <p:cNvSpPr/>
          <p:nvPr/>
        </p:nvSpPr>
        <p:spPr>
          <a:xfrm>
            <a:off x="6408419" y="4956543"/>
            <a:ext cx="5353050" cy="12875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Daudzos </a:t>
            </a:r>
            <a:r>
              <a:rPr lang="lv-LV" b="1" dirty="0">
                <a:solidFill>
                  <a:schemeClr val="tx1"/>
                </a:solidFill>
              </a:rPr>
              <a:t>pasaules reģionos, tostarp Eiropā, liela daļa sabiedrības būs gados vecāki cilvēki, vairāk apdraudēti un mazāk spējīgi pielāgoties </a:t>
            </a:r>
            <a:endParaRPr lang="lv-LV" b="1" dirty="0" smtClean="0">
              <a:solidFill>
                <a:schemeClr val="tx1"/>
              </a:solidFill>
            </a:endParaRPr>
          </a:p>
          <a:p>
            <a:pPr algn="ctr"/>
            <a:r>
              <a:rPr lang="lv-LV" b="1" dirty="0" smtClean="0">
                <a:solidFill>
                  <a:schemeClr val="tx1"/>
                </a:solidFill>
              </a:rPr>
              <a:t>klimata </a:t>
            </a:r>
            <a:r>
              <a:rPr lang="lv-LV" b="1" dirty="0">
                <a:solidFill>
                  <a:schemeClr val="tx1"/>
                </a:solidFill>
              </a:rPr>
              <a:t>pārmaiņām</a:t>
            </a:r>
          </a:p>
        </p:txBody>
      </p:sp>
      <p:sp>
        <p:nvSpPr>
          <p:cNvPr id="6" name="Rounded Rectangle 5"/>
          <p:cNvSpPr/>
          <p:nvPr/>
        </p:nvSpPr>
        <p:spPr>
          <a:xfrm>
            <a:off x="6408419" y="3591475"/>
            <a:ext cx="5353050" cy="115034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21.gs. </a:t>
            </a:r>
            <a:r>
              <a:rPr lang="lv-LV" b="1" dirty="0">
                <a:solidFill>
                  <a:schemeClr val="tx1"/>
                </a:solidFill>
              </a:rPr>
              <a:t>beigās iedzīvotāju, kas vecāki par 60 gadiem, proporcija palielināsies no pašlaik aplēstiem 10% līdz aptuveni 32% no globālās </a:t>
            </a:r>
            <a:r>
              <a:rPr lang="lv-LV" b="1" dirty="0" smtClean="0">
                <a:solidFill>
                  <a:schemeClr val="tx1"/>
                </a:solidFill>
              </a:rPr>
              <a:t>populācijas</a:t>
            </a:r>
            <a:endParaRPr lang="lv-LV" b="1" dirty="0">
              <a:solidFill>
                <a:schemeClr val="tx1"/>
              </a:solidFill>
            </a:endParaRPr>
          </a:p>
        </p:txBody>
      </p:sp>
    </p:spTree>
    <p:extLst>
      <p:ext uri="{BB962C8B-B14F-4D97-AF65-F5344CB8AC3E}">
        <p14:creationId xmlns:p14="http://schemas.microsoft.com/office/powerpoint/2010/main" xmlns="" val="1132458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39840" y="822558"/>
            <a:ext cx="5852160" cy="5852160"/>
          </a:xfrm>
          <a:prstGeom prst="rect">
            <a:avLst/>
          </a:prstGeom>
        </p:spPr>
      </p:pic>
      <p:sp>
        <p:nvSpPr>
          <p:cNvPr id="3" name="Title 1"/>
          <p:cNvSpPr txBox="1">
            <a:spLocks/>
          </p:cNvSpPr>
          <p:nvPr/>
        </p:nvSpPr>
        <p:spPr>
          <a:xfrm>
            <a:off x="1765662" y="371845"/>
            <a:ext cx="8660675" cy="12757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Līdz </a:t>
            </a:r>
            <a:r>
              <a:rPr lang="lv-LV" sz="2400" dirty="0" smtClean="0"/>
              <a:t>21.gs. </a:t>
            </a:r>
            <a:r>
              <a:rPr lang="lv-LV" sz="2400" dirty="0"/>
              <a:t>vidum klimata pārmaiņu sekas izpaudīsies galvenokārt </a:t>
            </a:r>
            <a:r>
              <a:rPr lang="lv-LV" sz="2400" b="1" dirty="0"/>
              <a:t>saasinot jau pastāvošās iedzīvotāju veselības problēmas</a:t>
            </a:r>
            <a:r>
              <a:rPr lang="lv-LV" sz="2400" dirty="0"/>
              <a:t>, </a:t>
            </a:r>
            <a:endParaRPr lang="lv-LV" sz="2400" dirty="0" smtClean="0"/>
          </a:p>
          <a:p>
            <a:pPr algn="ctr"/>
            <a:r>
              <a:rPr lang="lv-LV" sz="2400" dirty="0" smtClean="0"/>
              <a:t>veicinot arī </a:t>
            </a:r>
            <a:r>
              <a:rPr lang="lv-LV" sz="2400" dirty="0"/>
              <a:t>hronisku slimību attīstību</a:t>
            </a:r>
            <a:endParaRPr lang="lv-LV" sz="2400" b="1" dirty="0"/>
          </a:p>
        </p:txBody>
      </p:sp>
      <p:sp>
        <p:nvSpPr>
          <p:cNvPr id="4" name="Rounded Rectangle 3"/>
          <p:cNvSpPr/>
          <p:nvPr/>
        </p:nvSpPr>
        <p:spPr>
          <a:xfrm>
            <a:off x="241661" y="2019844"/>
            <a:ext cx="6407333" cy="10368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Hroniskas </a:t>
            </a:r>
            <a:r>
              <a:rPr lang="lv-LV" b="1" dirty="0" smtClean="0">
                <a:solidFill>
                  <a:schemeClr val="tx1"/>
                </a:solidFill>
              </a:rPr>
              <a:t>slimības (diabēts</a:t>
            </a:r>
            <a:r>
              <a:rPr lang="lv-LV" b="1" dirty="0">
                <a:solidFill>
                  <a:schemeClr val="tx1"/>
                </a:solidFill>
              </a:rPr>
              <a:t>, sirds un asinsvadu slimības, aptaukošanās un liekais </a:t>
            </a:r>
            <a:r>
              <a:rPr lang="lv-LV" b="1" dirty="0" smtClean="0">
                <a:solidFill>
                  <a:schemeClr val="tx1"/>
                </a:solidFill>
              </a:rPr>
              <a:t>svars u.c.) </a:t>
            </a:r>
            <a:r>
              <a:rPr lang="lv-LV" b="1" dirty="0">
                <a:solidFill>
                  <a:schemeClr val="tx1"/>
                </a:solidFill>
              </a:rPr>
              <a:t>palielinās klimata pārmaiņu izraisītu smagu saslimšanu vai mirstības risku</a:t>
            </a:r>
          </a:p>
        </p:txBody>
      </p:sp>
      <p:sp>
        <p:nvSpPr>
          <p:cNvPr id="5" name="Rounded Rectangle 4"/>
          <p:cNvSpPr/>
          <p:nvPr/>
        </p:nvSpPr>
        <p:spPr>
          <a:xfrm>
            <a:off x="241660" y="3317153"/>
            <a:ext cx="6407333" cy="9421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Sirds un asinsvadu slimības pašlaik ir nozīmīgākais iedzīvotāju mirstības cēlonis pasaulē, izraisot 31% no visiem </a:t>
            </a:r>
            <a:endParaRPr lang="lv-LV" b="1" dirty="0" smtClean="0">
              <a:solidFill>
                <a:schemeClr val="tx1"/>
              </a:solidFill>
            </a:endParaRPr>
          </a:p>
          <a:p>
            <a:pPr algn="ctr"/>
            <a:r>
              <a:rPr lang="lv-LV" b="1" dirty="0" smtClean="0">
                <a:solidFill>
                  <a:schemeClr val="tx1"/>
                </a:solidFill>
              </a:rPr>
              <a:t>nāves </a:t>
            </a:r>
            <a:r>
              <a:rPr lang="lv-LV" b="1" dirty="0">
                <a:solidFill>
                  <a:schemeClr val="tx1"/>
                </a:solidFill>
              </a:rPr>
              <a:t>gadījumiem (pēc </a:t>
            </a:r>
            <a:r>
              <a:rPr lang="lv-LV" b="1" dirty="0" smtClean="0">
                <a:solidFill>
                  <a:schemeClr val="tx1"/>
                </a:solidFill>
              </a:rPr>
              <a:t>2012.g. </a:t>
            </a:r>
            <a:r>
              <a:rPr lang="lv-LV" b="1" dirty="0">
                <a:solidFill>
                  <a:schemeClr val="tx1"/>
                </a:solidFill>
              </a:rPr>
              <a:t>datiem</a:t>
            </a:r>
            <a:r>
              <a:rPr lang="lv-LV" b="1" dirty="0" smtClean="0">
                <a:solidFill>
                  <a:schemeClr val="tx1"/>
                </a:solidFill>
              </a:rPr>
              <a:t>)</a:t>
            </a:r>
            <a:endParaRPr lang="lv-LV" b="1" dirty="0">
              <a:solidFill>
                <a:schemeClr val="tx1"/>
              </a:solidFill>
            </a:endParaRPr>
          </a:p>
        </p:txBody>
      </p:sp>
      <p:sp>
        <p:nvSpPr>
          <p:cNvPr id="6" name="Rounded Rectangle 5"/>
          <p:cNvSpPr/>
          <p:nvPr/>
        </p:nvSpPr>
        <p:spPr>
          <a:xfrm>
            <a:off x="241660" y="4519756"/>
            <a:ext cx="6407333" cy="99603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Savukārt </a:t>
            </a:r>
            <a:r>
              <a:rPr lang="lv-LV" b="1" dirty="0">
                <a:solidFill>
                  <a:schemeClr val="tx1"/>
                </a:solidFill>
              </a:rPr>
              <a:t>no liekā svara un aptaukošanās cietušo iedzīvotāju īpatsvars pasaulē kopš </a:t>
            </a:r>
            <a:r>
              <a:rPr lang="lv-LV" b="1" dirty="0" smtClean="0">
                <a:solidFill>
                  <a:schemeClr val="tx1"/>
                </a:solidFill>
              </a:rPr>
              <a:t>1980.g. </a:t>
            </a:r>
            <a:r>
              <a:rPr lang="lv-LV" b="1" dirty="0">
                <a:solidFill>
                  <a:schemeClr val="tx1"/>
                </a:solidFill>
              </a:rPr>
              <a:t>ir dubultojies un </a:t>
            </a:r>
            <a:endParaRPr lang="lv-LV" b="1" dirty="0" smtClean="0">
              <a:solidFill>
                <a:schemeClr val="tx1"/>
              </a:solidFill>
            </a:endParaRPr>
          </a:p>
          <a:p>
            <a:pPr algn="ctr"/>
            <a:r>
              <a:rPr lang="lv-LV" b="1" dirty="0" smtClean="0">
                <a:solidFill>
                  <a:schemeClr val="tx1"/>
                </a:solidFill>
              </a:rPr>
              <a:t>2014.g. </a:t>
            </a:r>
            <a:r>
              <a:rPr lang="lv-LV" b="1" dirty="0">
                <a:solidFill>
                  <a:schemeClr val="tx1"/>
                </a:solidFill>
              </a:rPr>
              <a:t>skāris 39% pasaules </a:t>
            </a:r>
            <a:r>
              <a:rPr lang="lv-LV" b="1" dirty="0" smtClean="0">
                <a:solidFill>
                  <a:schemeClr val="tx1"/>
                </a:solidFill>
              </a:rPr>
              <a:t>iedzīvotāju</a:t>
            </a:r>
            <a:endParaRPr lang="lv-LV" b="1" dirty="0">
              <a:solidFill>
                <a:schemeClr val="tx1"/>
              </a:solidFill>
            </a:endParaRPr>
          </a:p>
        </p:txBody>
      </p:sp>
      <p:sp>
        <p:nvSpPr>
          <p:cNvPr id="7" name="Rounded Rectangle 6"/>
          <p:cNvSpPr/>
          <p:nvPr/>
        </p:nvSpPr>
        <p:spPr>
          <a:xfrm>
            <a:off x="241660" y="5776235"/>
            <a:ext cx="6407333" cy="7290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Iedzīvotāji</a:t>
            </a:r>
            <a:r>
              <a:rPr lang="lv-LV" b="1" dirty="0">
                <a:solidFill>
                  <a:schemeClr val="tx1"/>
                </a:solidFill>
              </a:rPr>
              <a:t>, kas cieš no šīm slimībām ir īpaši jutīgi pret </a:t>
            </a:r>
            <a:endParaRPr lang="lv-LV" b="1" dirty="0" smtClean="0">
              <a:solidFill>
                <a:schemeClr val="tx1"/>
              </a:solidFill>
            </a:endParaRPr>
          </a:p>
          <a:p>
            <a:pPr algn="ctr"/>
            <a:r>
              <a:rPr lang="lv-LV" b="1" dirty="0" smtClean="0">
                <a:solidFill>
                  <a:schemeClr val="tx1"/>
                </a:solidFill>
              </a:rPr>
              <a:t>ārkārtas </a:t>
            </a:r>
            <a:r>
              <a:rPr lang="lv-LV" b="1" dirty="0">
                <a:solidFill>
                  <a:schemeClr val="tx1"/>
                </a:solidFill>
              </a:rPr>
              <a:t>karstuma periodiem</a:t>
            </a:r>
          </a:p>
        </p:txBody>
      </p:sp>
    </p:spTree>
    <p:extLst>
      <p:ext uri="{BB962C8B-B14F-4D97-AF65-F5344CB8AC3E}">
        <p14:creationId xmlns:p14="http://schemas.microsoft.com/office/powerpoint/2010/main" xmlns="" val="3408808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2016_NEW prezentacijas\7_Atteli\8571623467_6353526244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73783" y="323778"/>
            <a:ext cx="6418217" cy="62417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920145" y="305817"/>
            <a:ext cx="4356487" cy="1349314"/>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smtClean="0"/>
              <a:t>Ietekmju veidi </a:t>
            </a:r>
            <a:r>
              <a:rPr lang="lv-LV" sz="4000" dirty="0"/>
              <a:t>un intensitāte</a:t>
            </a:r>
          </a:p>
        </p:txBody>
      </p:sp>
      <p:sp>
        <p:nvSpPr>
          <p:cNvPr id="5" name="Title 1"/>
          <p:cNvSpPr txBox="1">
            <a:spLocks/>
          </p:cNvSpPr>
          <p:nvPr/>
        </p:nvSpPr>
        <p:spPr>
          <a:xfrm>
            <a:off x="143646" y="2103632"/>
            <a:ext cx="6165732" cy="178797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Cilvēks ir jutīgs pret ārkārtas vides un klimata izmaiņām</a:t>
            </a:r>
            <a:r>
              <a:rPr lang="lv-LV" sz="2400" dirty="0"/>
              <a:t>, un tās var izraisīt vispārēju veselības stāvokļa un labklājības </a:t>
            </a:r>
            <a:r>
              <a:rPr lang="lv-LV" sz="2400" dirty="0" smtClean="0"/>
              <a:t>pasliktināšanos –</a:t>
            </a:r>
          </a:p>
        </p:txBody>
      </p:sp>
      <p:sp>
        <p:nvSpPr>
          <p:cNvPr id="9" name="Rounded Rectangle 8"/>
          <p:cNvSpPr/>
          <p:nvPr/>
        </p:nvSpPr>
        <p:spPr>
          <a:xfrm>
            <a:off x="1076024" y="3647304"/>
            <a:ext cx="1158949" cy="5112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Stress</a:t>
            </a:r>
          </a:p>
        </p:txBody>
      </p:sp>
      <p:sp>
        <p:nvSpPr>
          <p:cNvPr id="8" name="Rounded Rectangle 7"/>
          <p:cNvSpPr/>
          <p:nvPr/>
        </p:nvSpPr>
        <p:spPr>
          <a:xfrm>
            <a:off x="2464842" y="3662108"/>
            <a:ext cx="1267094" cy="5112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Traumas</a:t>
            </a:r>
          </a:p>
        </p:txBody>
      </p:sp>
      <p:sp>
        <p:nvSpPr>
          <p:cNvPr id="11" name="Rounded Rectangle 10"/>
          <p:cNvSpPr/>
          <p:nvPr/>
        </p:nvSpPr>
        <p:spPr>
          <a:xfrm>
            <a:off x="3961805" y="3647304"/>
            <a:ext cx="1056457" cy="5112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Slimības</a:t>
            </a:r>
          </a:p>
        </p:txBody>
      </p:sp>
      <p:sp>
        <p:nvSpPr>
          <p:cNvPr id="12" name="Rounded Rectangle 11"/>
          <p:cNvSpPr/>
          <p:nvPr/>
        </p:nvSpPr>
        <p:spPr>
          <a:xfrm>
            <a:off x="1070910" y="4352649"/>
            <a:ext cx="1915372" cy="6900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sihiski traucējumi</a:t>
            </a:r>
          </a:p>
        </p:txBody>
      </p:sp>
      <p:sp>
        <p:nvSpPr>
          <p:cNvPr id="13" name="Rounded Rectangle 12"/>
          <p:cNvSpPr/>
          <p:nvPr/>
        </p:nvSpPr>
        <p:spPr>
          <a:xfrm>
            <a:off x="1071984" y="5236784"/>
            <a:ext cx="1392858" cy="6900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Sociāli traucējumi</a:t>
            </a:r>
          </a:p>
        </p:txBody>
      </p:sp>
      <p:sp>
        <p:nvSpPr>
          <p:cNvPr id="14" name="Rounded Rectangle 13"/>
          <p:cNvSpPr/>
          <p:nvPr/>
        </p:nvSpPr>
        <p:spPr>
          <a:xfrm>
            <a:off x="3214556" y="4352677"/>
            <a:ext cx="1803706" cy="6900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Darbaspēju samazināšanās</a:t>
            </a:r>
          </a:p>
        </p:txBody>
      </p:sp>
      <p:sp>
        <p:nvSpPr>
          <p:cNvPr id="15" name="Rounded Rectangle 14"/>
          <p:cNvSpPr/>
          <p:nvPr/>
        </p:nvSpPr>
        <p:spPr>
          <a:xfrm>
            <a:off x="2710305" y="5236784"/>
            <a:ext cx="2307957" cy="6900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Nāve</a:t>
            </a:r>
          </a:p>
        </p:txBody>
      </p:sp>
    </p:spTree>
    <p:extLst>
      <p:ext uri="{BB962C8B-B14F-4D97-AF65-F5344CB8AC3E}">
        <p14:creationId xmlns:p14="http://schemas.microsoft.com/office/powerpoint/2010/main" xmlns="" val="902396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199" y="0"/>
            <a:ext cx="8308731" cy="6858000"/>
          </a:xfrm>
          <a:prstGeom prst="rect">
            <a:avLst/>
          </a:prstGeom>
        </p:spPr>
      </p:pic>
      <p:sp>
        <p:nvSpPr>
          <p:cNvPr id="3" name="Title 1"/>
          <p:cNvSpPr txBox="1">
            <a:spLocks/>
          </p:cNvSpPr>
          <p:nvPr/>
        </p:nvSpPr>
        <p:spPr>
          <a:xfrm>
            <a:off x="7824652" y="1227667"/>
            <a:ext cx="4149550" cy="12882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Faktori, kas ietekmē hronisku slimību rašanos un </a:t>
            </a:r>
            <a:r>
              <a:rPr lang="lv-LV" sz="2400" dirty="0" smtClean="0"/>
              <a:t>attīstību</a:t>
            </a:r>
            <a:endParaRPr lang="pt-BR" sz="2400" dirty="0"/>
          </a:p>
        </p:txBody>
      </p:sp>
    </p:spTree>
    <p:extLst>
      <p:ext uri="{BB962C8B-B14F-4D97-AF65-F5344CB8AC3E}">
        <p14:creationId xmlns:p14="http://schemas.microsoft.com/office/powerpoint/2010/main" xmlns="" val="3929492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46809" y="1672046"/>
            <a:ext cx="4499727" cy="5185954"/>
          </a:xfrm>
          <a:prstGeom prst="rect">
            <a:avLst/>
          </a:prstGeom>
        </p:spPr>
      </p:pic>
      <p:sp>
        <p:nvSpPr>
          <p:cNvPr id="3" name="Title 1"/>
          <p:cNvSpPr txBox="1">
            <a:spLocks/>
          </p:cNvSpPr>
          <p:nvPr/>
        </p:nvSpPr>
        <p:spPr>
          <a:xfrm>
            <a:off x="287384" y="462167"/>
            <a:ext cx="11560628" cy="13535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Klimata pārmaiņu ietekmē var rasties jauni apstākļi</a:t>
            </a:r>
            <a:r>
              <a:rPr lang="lv-LV" sz="2400" dirty="0"/>
              <a:t>, un esošās slimības (piemēram, pārtikas un ūdens izraisītas infekcijas, pārnēsātāju izraisītas saslimšanas) var paplašināt </a:t>
            </a:r>
            <a:endParaRPr lang="lv-LV" sz="2400" dirty="0" smtClean="0"/>
          </a:p>
          <a:p>
            <a:pPr algn="ctr"/>
            <a:r>
              <a:rPr lang="lv-LV" sz="2400" dirty="0" smtClean="0"/>
              <a:t>savu </a:t>
            </a:r>
            <a:r>
              <a:rPr lang="lv-LV" sz="2400" dirty="0"/>
              <a:t>diapazonu uz apgabaliem, kuri līdz šim nav bijuši skarti</a:t>
            </a:r>
          </a:p>
        </p:txBody>
      </p:sp>
      <p:sp>
        <p:nvSpPr>
          <p:cNvPr id="5" name="Rounded Rectangle 4"/>
          <p:cNvSpPr/>
          <p:nvPr/>
        </p:nvSpPr>
        <p:spPr>
          <a:xfrm>
            <a:off x="5329647" y="3200400"/>
            <a:ext cx="6126479" cy="10828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Paredzams, ka veselības zaudējumi sakarā ar klimata pārmaiņu izraisītu uztura nepietiekamību īpaši negatīvi ietekmēs </a:t>
            </a:r>
            <a:r>
              <a:rPr lang="lv-LV" b="1" dirty="0" smtClean="0">
                <a:solidFill>
                  <a:schemeClr val="tx1"/>
                </a:solidFill>
              </a:rPr>
              <a:t>tādus reģionus –</a:t>
            </a:r>
          </a:p>
        </p:txBody>
      </p:sp>
      <p:sp>
        <p:nvSpPr>
          <p:cNvPr id="6" name="Rounded Rectangle 5"/>
          <p:cNvSpPr/>
          <p:nvPr/>
        </p:nvSpPr>
        <p:spPr>
          <a:xfrm>
            <a:off x="5786844" y="4204885"/>
            <a:ext cx="5207725" cy="107250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Kur </a:t>
            </a:r>
            <a:r>
              <a:rPr lang="lv-LV" b="1" dirty="0">
                <a:solidFill>
                  <a:schemeClr val="tx1"/>
                </a:solidFill>
              </a:rPr>
              <a:t>ir pārapdzīvotība, militārie konflikti, zems ekonomiskais nodrošinājums un jau pašlaik </a:t>
            </a:r>
            <a:endParaRPr lang="lv-LV" b="1" dirty="0" smtClean="0">
              <a:solidFill>
                <a:schemeClr val="tx1"/>
              </a:solidFill>
            </a:endParaRPr>
          </a:p>
          <a:p>
            <a:pPr algn="ctr"/>
            <a:r>
              <a:rPr lang="lv-LV" b="1" dirty="0" smtClean="0">
                <a:solidFill>
                  <a:schemeClr val="tx1"/>
                </a:solidFill>
              </a:rPr>
              <a:t>ir </a:t>
            </a:r>
            <a:r>
              <a:rPr lang="lv-LV" b="1" dirty="0">
                <a:solidFill>
                  <a:schemeClr val="tx1"/>
                </a:solidFill>
              </a:rPr>
              <a:t>pārtikas un dzeramā ūdens trūkums</a:t>
            </a:r>
          </a:p>
        </p:txBody>
      </p:sp>
    </p:spTree>
    <p:extLst>
      <p:ext uri="{BB962C8B-B14F-4D97-AF65-F5344CB8AC3E}">
        <p14:creationId xmlns:p14="http://schemas.microsoft.com/office/powerpoint/2010/main" xmlns="" val="3815791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r="55461"/>
          <a:stretch/>
        </p:blipFill>
        <p:spPr>
          <a:xfrm>
            <a:off x="7916091" y="1459946"/>
            <a:ext cx="3579222" cy="5398054"/>
          </a:xfrm>
          <a:prstGeom prst="rect">
            <a:avLst/>
          </a:prstGeom>
        </p:spPr>
      </p:pic>
      <p:sp>
        <p:nvSpPr>
          <p:cNvPr id="3" name="Title 1"/>
          <p:cNvSpPr txBox="1">
            <a:spLocks/>
          </p:cNvSpPr>
          <p:nvPr/>
        </p:nvSpPr>
        <p:spPr>
          <a:xfrm>
            <a:off x="470263" y="261258"/>
            <a:ext cx="11286308" cy="133241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pārmaiņas var ietekmēt izmaiņas nevienlīdzībā starp atšķirīgām sabiedrības sociāli-ekonomiskām grupām, piemēram, nenodrošinot vienlīdzīgu veselības aprūpi cilvēkiem ar zemākiem ienākumiem un mazaizsargātām iedzīvotāju grupām</a:t>
            </a:r>
            <a:endParaRPr lang="pt-BR" sz="2400" dirty="0"/>
          </a:p>
        </p:txBody>
      </p:sp>
      <p:sp>
        <p:nvSpPr>
          <p:cNvPr id="4" name="Rounded Rectangle 3"/>
          <p:cNvSpPr/>
          <p:nvPr/>
        </p:nvSpPr>
        <p:spPr>
          <a:xfrm>
            <a:off x="733153" y="2103124"/>
            <a:ext cx="6804116" cy="16589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 augstu ticamību var apgalvot, ka klimata pārmaiņu ietekme uz veselību būs mazāk izteikta, bet netiks pilnībā novērsta sabiedrības grupās, kas gūs labumu no straujas sociālās un ekonomiskās attīstības, it īpaši starp nabadzīgākajām un mazāk </a:t>
            </a:r>
            <a:endParaRPr lang="lv-LV" b="1" dirty="0" smtClean="0">
              <a:solidFill>
                <a:schemeClr val="tx1"/>
              </a:solidFill>
            </a:endParaRPr>
          </a:p>
          <a:p>
            <a:pPr algn="ctr"/>
            <a:r>
              <a:rPr lang="lv-LV" b="1" dirty="0" smtClean="0">
                <a:solidFill>
                  <a:schemeClr val="tx1"/>
                </a:solidFill>
              </a:rPr>
              <a:t>veselīgākajām </a:t>
            </a:r>
            <a:r>
              <a:rPr lang="lv-LV" b="1" dirty="0">
                <a:solidFill>
                  <a:schemeClr val="tx1"/>
                </a:solidFill>
              </a:rPr>
              <a:t>iedzīvotāju grupām</a:t>
            </a:r>
          </a:p>
        </p:txBody>
      </p:sp>
      <p:sp>
        <p:nvSpPr>
          <p:cNvPr id="5" name="Rounded Rectangle 4"/>
          <p:cNvSpPr/>
          <p:nvPr/>
        </p:nvSpPr>
        <p:spPr>
          <a:xfrm>
            <a:off x="733153" y="5101862"/>
            <a:ext cx="6804116" cy="10507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Ja </a:t>
            </a:r>
            <a:r>
              <a:rPr lang="lv-LV" b="1" dirty="0">
                <a:solidFill>
                  <a:schemeClr val="tx1"/>
                </a:solidFill>
              </a:rPr>
              <a:t>valstu ekonomiskā izaugsme neuzlabos iedzīvotāju ekonomisko stāvokli, tad klimata pārmaiņu ietekme uz cilvēku </a:t>
            </a:r>
            <a:endParaRPr lang="lv-LV" b="1" dirty="0" smtClean="0">
              <a:solidFill>
                <a:schemeClr val="tx1"/>
              </a:solidFill>
            </a:endParaRPr>
          </a:p>
          <a:p>
            <a:pPr algn="ctr"/>
            <a:r>
              <a:rPr lang="lv-LV" b="1" dirty="0" smtClean="0">
                <a:solidFill>
                  <a:schemeClr val="tx1"/>
                </a:solidFill>
              </a:rPr>
              <a:t>veselību </a:t>
            </a:r>
            <a:r>
              <a:rPr lang="lv-LV" b="1" dirty="0">
                <a:solidFill>
                  <a:schemeClr val="tx1"/>
                </a:solidFill>
              </a:rPr>
              <a:t>saasināsies</a:t>
            </a:r>
          </a:p>
        </p:txBody>
      </p:sp>
      <p:sp>
        <p:nvSpPr>
          <p:cNvPr id="8" name="Rounded Rectangle 7"/>
          <p:cNvSpPr/>
          <p:nvPr/>
        </p:nvSpPr>
        <p:spPr>
          <a:xfrm>
            <a:off x="733153" y="4021999"/>
            <a:ext cx="6804116" cy="819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pārmaiņas ir šķērslis ilgstošiem veselības uzlabojumiem daudzos pasaules </a:t>
            </a:r>
            <a:r>
              <a:rPr lang="lv-LV" b="1" dirty="0" smtClean="0">
                <a:solidFill>
                  <a:schemeClr val="tx1"/>
                </a:solidFill>
              </a:rPr>
              <a:t>reģionos</a:t>
            </a:r>
            <a:endParaRPr lang="lv-LV" b="1" dirty="0">
              <a:solidFill>
                <a:schemeClr val="tx1"/>
              </a:solidFill>
            </a:endParaRPr>
          </a:p>
        </p:txBody>
      </p:sp>
    </p:spTree>
    <p:extLst>
      <p:ext uri="{BB962C8B-B14F-4D97-AF65-F5344CB8AC3E}">
        <p14:creationId xmlns:p14="http://schemas.microsoft.com/office/powerpoint/2010/main" xmlns="" val="4272533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779" y="0"/>
            <a:ext cx="5936251" cy="6858000"/>
          </a:xfrm>
          <a:prstGeom prst="rect">
            <a:avLst/>
          </a:prstGeom>
        </p:spPr>
      </p:pic>
      <p:sp>
        <p:nvSpPr>
          <p:cNvPr id="3" name="Title 1"/>
          <p:cNvSpPr txBox="1">
            <a:spLocks/>
          </p:cNvSpPr>
          <p:nvPr/>
        </p:nvSpPr>
        <p:spPr>
          <a:xfrm>
            <a:off x="6200504" y="918699"/>
            <a:ext cx="5534297" cy="1412377"/>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Ārkārtas vides apstākļu ietekme uz veselību</a:t>
            </a:r>
          </a:p>
        </p:txBody>
      </p:sp>
      <p:sp>
        <p:nvSpPr>
          <p:cNvPr id="4" name="Title 1"/>
          <p:cNvSpPr txBox="1">
            <a:spLocks/>
          </p:cNvSpPr>
          <p:nvPr/>
        </p:nvSpPr>
        <p:spPr>
          <a:xfrm>
            <a:off x="6557556" y="3370217"/>
            <a:ext cx="4820194" cy="143691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 pietiekami daudz pierādījumu par vides apstākļu un klimata ietekmi </a:t>
            </a:r>
            <a:endParaRPr lang="lv-LV" sz="2400" dirty="0" smtClean="0"/>
          </a:p>
          <a:p>
            <a:pPr algn="ctr"/>
            <a:r>
              <a:rPr lang="lv-LV" sz="2400" dirty="0" smtClean="0"/>
              <a:t>uz cilvēka veselību – </a:t>
            </a:r>
            <a:endParaRPr lang="pt-BR" sz="2400" dirty="0"/>
          </a:p>
        </p:txBody>
      </p:sp>
      <p:sp>
        <p:nvSpPr>
          <p:cNvPr id="6" name="Rounded Rectangle 5"/>
          <p:cNvSpPr/>
          <p:nvPr/>
        </p:nvSpPr>
        <p:spPr>
          <a:xfrm>
            <a:off x="6200504" y="4596839"/>
            <a:ext cx="5682343" cy="819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Un </a:t>
            </a:r>
            <a:r>
              <a:rPr lang="lv-LV" b="1" dirty="0">
                <a:solidFill>
                  <a:schemeClr val="tx1"/>
                </a:solidFill>
              </a:rPr>
              <a:t>paredzams, ka klimata pārmaiņu ietekmē negatīvās sekas var saasināties, ietekmējot viena otru</a:t>
            </a:r>
          </a:p>
        </p:txBody>
      </p:sp>
    </p:spTree>
    <p:extLst>
      <p:ext uri="{BB962C8B-B14F-4D97-AF65-F5344CB8AC3E}">
        <p14:creationId xmlns:p14="http://schemas.microsoft.com/office/powerpoint/2010/main" xmlns="" val="607263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378132"/>
            <a:ext cx="5159829" cy="5159829"/>
          </a:xfrm>
          <a:prstGeom prst="rect">
            <a:avLst/>
          </a:prstGeom>
        </p:spPr>
      </p:pic>
      <p:sp>
        <p:nvSpPr>
          <p:cNvPr id="3" name="Title 1"/>
          <p:cNvSpPr txBox="1">
            <a:spLocks/>
          </p:cNvSpPr>
          <p:nvPr/>
        </p:nvSpPr>
        <p:spPr>
          <a:xfrm>
            <a:off x="1589316" y="543606"/>
            <a:ext cx="9030788" cy="12017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Galvenais ar klimata pārmaiņām saistītais iemesls bažām par iedzīvotāju veselību Eiropā ir </a:t>
            </a:r>
            <a:r>
              <a:rPr lang="lv-LV" sz="2400" b="1" dirty="0"/>
              <a:t>karstuma radītu </a:t>
            </a:r>
            <a:r>
              <a:rPr lang="lv-LV" sz="2400" dirty="0"/>
              <a:t>veselības traucējumu </a:t>
            </a:r>
            <a:endParaRPr lang="lv-LV" sz="2400" dirty="0" smtClean="0"/>
          </a:p>
          <a:p>
            <a:pPr algn="ctr"/>
            <a:r>
              <a:rPr lang="lv-LV" sz="2400" dirty="0" smtClean="0"/>
              <a:t>un </a:t>
            </a:r>
            <a:r>
              <a:rPr lang="lv-LV" sz="2400" dirty="0"/>
              <a:t>mirstības palielināšanās</a:t>
            </a:r>
            <a:endParaRPr lang="pt-BR" sz="2400" dirty="0"/>
          </a:p>
        </p:txBody>
      </p:sp>
      <p:sp>
        <p:nvSpPr>
          <p:cNvPr id="4" name="Rounded Rectangle 3"/>
          <p:cNvSpPr/>
          <p:nvPr/>
        </p:nvSpPr>
        <p:spPr>
          <a:xfrm>
            <a:off x="4841966" y="2382723"/>
            <a:ext cx="7162800" cy="10195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Paaugstinoties gada vidējai temperatūrai par 1 grādu un biežāku ārkārtas karstuma periodu dēļ, mirstība palielināsies par </a:t>
            </a:r>
            <a:r>
              <a:rPr lang="lv-LV" b="1" dirty="0" smtClean="0">
                <a:solidFill>
                  <a:schemeClr val="tx1"/>
                </a:solidFill>
              </a:rPr>
              <a:t>1-4</a:t>
            </a:r>
            <a:r>
              <a:rPr lang="lv-LV" b="1" dirty="0">
                <a:solidFill>
                  <a:schemeClr val="tx1"/>
                </a:solidFill>
              </a:rPr>
              <a:t>%, kas līdz </a:t>
            </a:r>
            <a:r>
              <a:rPr lang="lv-LV" b="1" dirty="0" smtClean="0">
                <a:solidFill>
                  <a:schemeClr val="tx1"/>
                </a:solidFill>
              </a:rPr>
              <a:t>2080.g. </a:t>
            </a:r>
            <a:r>
              <a:rPr lang="lv-LV" b="1" dirty="0">
                <a:solidFill>
                  <a:schemeClr val="tx1"/>
                </a:solidFill>
              </a:rPr>
              <a:t>varētu sasniegt 50 </a:t>
            </a:r>
            <a:r>
              <a:rPr lang="lv-LV" b="1" dirty="0" smtClean="0">
                <a:solidFill>
                  <a:schemeClr val="tx1"/>
                </a:solidFill>
              </a:rPr>
              <a:t>000-110</a:t>
            </a:r>
            <a:r>
              <a:rPr lang="lv-LV" b="1" dirty="0">
                <a:solidFill>
                  <a:schemeClr val="tx1"/>
                </a:solidFill>
              </a:rPr>
              <a:t> 000 nāves gadījumu gadā</a:t>
            </a:r>
          </a:p>
        </p:txBody>
      </p:sp>
      <p:sp>
        <p:nvSpPr>
          <p:cNvPr id="5" name="Rounded Rectangle 4"/>
          <p:cNvSpPr/>
          <p:nvPr/>
        </p:nvSpPr>
        <p:spPr>
          <a:xfrm>
            <a:off x="4841966" y="3778250"/>
            <a:ext cx="7162800" cy="9447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gan nāves gadījumu skaits ir cieši saistīts ar iedzīvotāju skaitu, mirstības rādītāju būtiskākās izmaiņas varētu būt vērojamas reģionos, kuros ir lielāka klimata sasilšanas tendence</a:t>
            </a:r>
          </a:p>
        </p:txBody>
      </p:sp>
      <p:sp>
        <p:nvSpPr>
          <p:cNvPr id="6" name="Rounded Rectangle 5"/>
          <p:cNvSpPr/>
          <p:nvPr/>
        </p:nvSpPr>
        <p:spPr>
          <a:xfrm>
            <a:off x="4841966" y="5099017"/>
            <a:ext cx="7162800" cy="9745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Eiropā karstuma periodu ietekme uz iedzīvotāju veselību būs reģionāli nevienmērīga – vairāk tiks skartas Dienvideiropas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Viduseiropas valstis</a:t>
            </a:r>
          </a:p>
        </p:txBody>
      </p:sp>
    </p:spTree>
    <p:extLst>
      <p:ext uri="{BB962C8B-B14F-4D97-AF65-F5344CB8AC3E}">
        <p14:creationId xmlns:p14="http://schemas.microsoft.com/office/powerpoint/2010/main" xmlns="" val="2588403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xmlns="" val="0"/>
              </a:ext>
            </a:extLst>
          </a:blip>
          <a:srcRect r="23381"/>
          <a:stretch/>
        </p:blipFill>
        <p:spPr>
          <a:xfrm>
            <a:off x="6093403" y="466722"/>
            <a:ext cx="6098597" cy="5969726"/>
          </a:xfrm>
          <a:prstGeom prst="rect">
            <a:avLst/>
          </a:prstGeom>
        </p:spPr>
      </p:pic>
      <p:sp>
        <p:nvSpPr>
          <p:cNvPr id="3" name="Title 1"/>
          <p:cNvSpPr txBox="1">
            <a:spLocks/>
          </p:cNvSpPr>
          <p:nvPr/>
        </p:nvSpPr>
        <p:spPr>
          <a:xfrm>
            <a:off x="1175657" y="384020"/>
            <a:ext cx="5377542" cy="10137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 ķermeņa temperatūra pārsniedz </a:t>
            </a:r>
            <a:r>
              <a:rPr lang="lv-LV" sz="2400" b="1" dirty="0"/>
              <a:t>38 </a:t>
            </a:r>
            <a:r>
              <a:rPr lang="lv-LV" sz="2400" b="1" dirty="0" err="1" smtClean="0"/>
              <a:t>ºC</a:t>
            </a:r>
            <a:r>
              <a:rPr lang="lv-LV" sz="2400" dirty="0"/>
              <a:t>, var iestāties </a:t>
            </a:r>
            <a:r>
              <a:rPr lang="lv-LV" sz="2400" b="1" dirty="0"/>
              <a:t>karstuma stress </a:t>
            </a:r>
            <a:r>
              <a:rPr lang="lv-LV" sz="2400" dirty="0"/>
              <a:t>– </a:t>
            </a:r>
            <a:endParaRPr lang="pt-BR" sz="2400" dirty="0"/>
          </a:p>
        </p:txBody>
      </p:sp>
      <p:sp>
        <p:nvSpPr>
          <p:cNvPr id="4" name="Rounded Rectangle 3"/>
          <p:cNvSpPr/>
          <p:nvPr/>
        </p:nvSpPr>
        <p:spPr>
          <a:xfrm>
            <a:off x="574765" y="1262809"/>
            <a:ext cx="6426925" cy="12354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Cilvēks </a:t>
            </a:r>
            <a:r>
              <a:rPr lang="lv-LV" b="1" dirty="0">
                <a:solidFill>
                  <a:schemeClr val="tx1"/>
                </a:solidFill>
              </a:rPr>
              <a:t>kļūst apātisks, noguris, letarģisks, parādās tādi simptomi kā reibonis, galvassāpes, viegla aizkaitināmība, apjukums, slikta dūša, vemšana, caureja, arī tā dēvētie karstuma izsitumi, fiziskās un </a:t>
            </a:r>
            <a:r>
              <a:rPr lang="lv-LV" b="1" dirty="0" smtClean="0">
                <a:solidFill>
                  <a:schemeClr val="tx1"/>
                </a:solidFill>
              </a:rPr>
              <a:t>kognitīvās </a:t>
            </a:r>
            <a:r>
              <a:rPr lang="lv-LV" b="1" dirty="0">
                <a:solidFill>
                  <a:schemeClr val="tx1"/>
                </a:solidFill>
              </a:rPr>
              <a:t>funkcijas pavājinās</a:t>
            </a:r>
          </a:p>
        </p:txBody>
      </p:sp>
      <p:sp>
        <p:nvSpPr>
          <p:cNvPr id="5" name="Title 1"/>
          <p:cNvSpPr txBox="1">
            <a:spLocks/>
          </p:cNvSpPr>
          <p:nvPr/>
        </p:nvSpPr>
        <p:spPr>
          <a:xfrm>
            <a:off x="1175657" y="3028380"/>
            <a:ext cx="5377542" cy="95091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Ķermeņa temperatūrai paaugstinoties virs </a:t>
            </a:r>
            <a:r>
              <a:rPr lang="lv-LV" sz="2400" b="1" dirty="0"/>
              <a:t>40,6 </a:t>
            </a:r>
            <a:r>
              <a:rPr lang="lv-LV" sz="2400" b="1" dirty="0" err="1" smtClean="0"/>
              <a:t>ºC</a:t>
            </a:r>
            <a:r>
              <a:rPr lang="lv-LV" sz="2400" b="1" dirty="0" smtClean="0"/>
              <a:t> </a:t>
            </a:r>
            <a:r>
              <a:rPr lang="lv-LV" sz="2400" dirty="0"/>
              <a:t>iestājas </a:t>
            </a:r>
            <a:r>
              <a:rPr lang="lv-LV" sz="2400" b="1" dirty="0"/>
              <a:t>karstuma dūriens </a:t>
            </a:r>
            <a:r>
              <a:rPr lang="lv-LV" sz="2400" dirty="0"/>
              <a:t>–</a:t>
            </a:r>
            <a:endParaRPr lang="pt-BR" sz="2400" dirty="0"/>
          </a:p>
        </p:txBody>
      </p:sp>
      <p:sp>
        <p:nvSpPr>
          <p:cNvPr id="6" name="Rounded Rectangle 5"/>
          <p:cNvSpPr/>
          <p:nvPr/>
        </p:nvSpPr>
        <p:spPr>
          <a:xfrm>
            <a:off x="574765" y="3856964"/>
            <a:ext cx="6426925" cy="9501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var izraisīt iekšējo orgānu bojājumu risku, samaņas zudumu, un nāves iestāšanās risks strauji pieaug, it īpaši iedzīvotāju </a:t>
            </a:r>
            <a:endParaRPr lang="lv-LV" b="1" dirty="0" smtClean="0">
              <a:solidFill>
                <a:schemeClr val="tx1"/>
              </a:solidFill>
            </a:endParaRPr>
          </a:p>
          <a:p>
            <a:pPr algn="ctr"/>
            <a:r>
              <a:rPr lang="lv-LV" b="1" dirty="0" smtClean="0">
                <a:solidFill>
                  <a:schemeClr val="tx1"/>
                </a:solidFill>
              </a:rPr>
              <a:t>riska </a:t>
            </a:r>
            <a:r>
              <a:rPr lang="lv-LV" b="1" dirty="0">
                <a:solidFill>
                  <a:schemeClr val="tx1"/>
                </a:solidFill>
              </a:rPr>
              <a:t>grupās</a:t>
            </a:r>
          </a:p>
        </p:txBody>
      </p:sp>
      <p:sp>
        <p:nvSpPr>
          <p:cNvPr id="8" name="Title 1"/>
          <p:cNvSpPr txBox="1">
            <a:spLocks/>
          </p:cNvSpPr>
          <p:nvPr/>
        </p:nvSpPr>
        <p:spPr>
          <a:xfrm>
            <a:off x="139339" y="5363417"/>
            <a:ext cx="7149736" cy="116256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Augsta vides temperatūra veicina asins pieplūdi uz ķermeņa virsmu, kas var izraisīt </a:t>
            </a:r>
            <a:r>
              <a:rPr lang="lv-LV" sz="2400" b="1" dirty="0"/>
              <a:t>asinsrites </a:t>
            </a:r>
            <a:r>
              <a:rPr lang="lv-LV" sz="2400" b="1" dirty="0" err="1"/>
              <a:t>kolapsu</a:t>
            </a:r>
            <a:r>
              <a:rPr lang="lv-LV" sz="2400" b="1" dirty="0"/>
              <a:t> </a:t>
            </a:r>
            <a:r>
              <a:rPr lang="lv-LV" sz="2400" dirty="0"/>
              <a:t>jeb piepešu sirds un asinsvadu vājumu</a:t>
            </a:r>
          </a:p>
        </p:txBody>
      </p:sp>
    </p:spTree>
    <p:extLst>
      <p:ext uri="{BB962C8B-B14F-4D97-AF65-F5344CB8AC3E}">
        <p14:creationId xmlns:p14="http://schemas.microsoft.com/office/powerpoint/2010/main" xmlns="" val="1930041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clipartpanda.com/house-outline-template-House_Outline__87507_zoo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9388" y="1043774"/>
            <a:ext cx="1966795" cy="183629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xmlns="" val="712009714"/>
              </p:ext>
            </p:extLst>
          </p:nvPr>
        </p:nvGraphicFramePr>
        <p:xfrm>
          <a:off x="1460865" y="2233165"/>
          <a:ext cx="10452462" cy="4206240"/>
        </p:xfrm>
        <a:graphic>
          <a:graphicData uri="http://schemas.openxmlformats.org/drawingml/2006/table">
            <a:tbl>
              <a:tblPr firstRow="1" firstCol="1" bandRow="1"/>
              <a:tblGrid>
                <a:gridCol w="3715295">
                  <a:extLst>
                    <a:ext uri="{9D8B030D-6E8A-4147-A177-3AD203B41FA5}">
                      <a16:colId xmlns:a16="http://schemas.microsoft.com/office/drawing/2014/main" xmlns="" val="3041287873"/>
                    </a:ext>
                  </a:extLst>
                </a:gridCol>
                <a:gridCol w="2460539">
                  <a:extLst>
                    <a:ext uri="{9D8B030D-6E8A-4147-A177-3AD203B41FA5}">
                      <a16:colId xmlns:a16="http://schemas.microsoft.com/office/drawing/2014/main" xmlns="" val="1719140602"/>
                    </a:ext>
                  </a:extLst>
                </a:gridCol>
                <a:gridCol w="4276628">
                  <a:extLst>
                    <a:ext uri="{9D8B030D-6E8A-4147-A177-3AD203B41FA5}">
                      <a16:colId xmlns:a16="http://schemas.microsoft.com/office/drawing/2014/main" xmlns="" val="2153976284"/>
                    </a:ext>
                  </a:extLst>
                </a:gridCol>
              </a:tblGrid>
              <a:tr h="0">
                <a:tc>
                  <a:txBody>
                    <a:bodyPr/>
                    <a:lstStyle/>
                    <a:p>
                      <a:pPr algn="ctr">
                        <a:lnSpc>
                          <a:spcPct val="115000"/>
                        </a:lnSpc>
                        <a:spcAft>
                          <a:spcPts val="0"/>
                        </a:spcAft>
                      </a:pPr>
                      <a:r>
                        <a:rPr lang="lv-LV" sz="2000" b="1" dirty="0">
                          <a:effectLst/>
                          <a:latin typeface="+mj-lt"/>
                          <a:ea typeface="Calibri" panose="020F0502020204030204" pitchFamily="34" charset="0"/>
                        </a:rPr>
                        <a:t>Vides apstākļu izmaiņas klimata pārmaiņu ietekmē</a:t>
                      </a:r>
                      <a:endParaRPr lang="lv-LV" sz="2000"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lv-LV" sz="2000" b="1" dirty="0">
                          <a:effectLst/>
                          <a:latin typeface="+mj-lt"/>
                          <a:ea typeface="Calibri" panose="020F0502020204030204" pitchFamily="34" charset="0"/>
                        </a:rPr>
                        <a:t>Iekštelpu mikroklimata izmaiņas</a:t>
                      </a:r>
                      <a:endParaRPr lang="lv-LV" sz="2000"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lv-LV" sz="2000" b="1" dirty="0">
                          <a:effectLst/>
                          <a:latin typeface="+mj-lt"/>
                          <a:ea typeface="Calibri" panose="020F0502020204030204" pitchFamily="34" charset="0"/>
                        </a:rPr>
                        <a:t>Ietekme uz cilvēka veselību un labsajūtu</a:t>
                      </a:r>
                      <a:endParaRPr lang="lv-LV" sz="2000"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3325915640"/>
                  </a:ext>
                </a:extLst>
              </a:tr>
              <a:tr h="0">
                <a:tc>
                  <a:txBody>
                    <a:bodyPr/>
                    <a:lstStyle/>
                    <a:p>
                      <a:pPr marL="342900" indent="-342900" algn="l">
                        <a:lnSpc>
                          <a:spcPct val="115000"/>
                        </a:lnSpc>
                        <a:spcAft>
                          <a:spcPts val="0"/>
                        </a:spcAft>
                        <a:buFont typeface="Arial" panose="020B0604020202020204" pitchFamily="34" charset="0"/>
                        <a:buChar char="•"/>
                      </a:pPr>
                      <a:r>
                        <a:rPr lang="lv-LV" sz="2000" dirty="0">
                          <a:effectLst/>
                          <a:latin typeface="+mj-lt"/>
                          <a:ea typeface="Calibri" panose="020F0502020204030204" pitchFamily="34" charset="0"/>
                        </a:rPr>
                        <a:t>Ārkārtas karstuma periodi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dirty="0">
                          <a:effectLst/>
                          <a:latin typeface="+mj-lt"/>
                          <a:ea typeface="Calibri" panose="020F0502020204030204" pitchFamily="34" charset="0"/>
                        </a:rPr>
                        <a:t>Paaugstināta temperatūra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latin typeface="+mj-lt"/>
                          <a:ea typeface="Calibri" panose="020F0502020204030204" pitchFamily="34" charset="0"/>
                        </a:rPr>
                        <a:t>Diskomforts, karstuma stress, slimību saasinājumi, hospitalizācija, nāve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593594103"/>
                  </a:ext>
                </a:extLst>
              </a:tr>
              <a:tr h="0">
                <a:tc>
                  <a:txBody>
                    <a:bodyPr/>
                    <a:lstStyle/>
                    <a:p>
                      <a:pPr marL="342900" indent="-342900" algn="l">
                        <a:lnSpc>
                          <a:spcPct val="115000"/>
                        </a:lnSpc>
                        <a:spcAft>
                          <a:spcPts val="0"/>
                        </a:spcAft>
                        <a:buFont typeface="Arial" panose="020B0604020202020204" pitchFamily="34" charset="0"/>
                        <a:buChar char="•"/>
                      </a:pPr>
                      <a:r>
                        <a:rPr lang="lv-LV" sz="2000" dirty="0">
                          <a:effectLst/>
                          <a:latin typeface="+mj-lt"/>
                          <a:ea typeface="Calibri" panose="020F0502020204030204" pitchFamily="34" charset="0"/>
                        </a:rPr>
                        <a:t>Intensīvi un ilgi nokrišņi, viesuļvētras, plūdi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dirty="0">
                          <a:effectLst/>
                          <a:latin typeface="+mj-lt"/>
                          <a:ea typeface="Calibri" panose="020F0502020204030204" pitchFamily="34" charset="0"/>
                        </a:rPr>
                        <a:t>Mitrums un pelējums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latin typeface="+mj-lt"/>
                          <a:ea typeface="Calibri" panose="020F0502020204030204" pitchFamily="34" charset="0"/>
                        </a:rPr>
                        <a:t>Elpošanas sistēmas saslimšanas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615921959"/>
                  </a:ext>
                </a:extLst>
              </a:tr>
              <a:tr h="0">
                <a:tc>
                  <a:txBody>
                    <a:bodyPr/>
                    <a:lstStyle/>
                    <a:p>
                      <a:pPr marL="342900" indent="-342900" algn="l">
                        <a:lnSpc>
                          <a:spcPct val="115000"/>
                        </a:lnSpc>
                        <a:spcAft>
                          <a:spcPts val="0"/>
                        </a:spcAft>
                        <a:buFont typeface="Arial" panose="020B0604020202020204" pitchFamily="34" charset="0"/>
                        <a:buChar char="•"/>
                      </a:pPr>
                      <a:r>
                        <a:rPr lang="lv-LV" sz="2000" dirty="0">
                          <a:effectLst/>
                          <a:latin typeface="+mj-lt"/>
                          <a:ea typeface="Calibri" panose="020F0502020204030204" pitchFamily="34" charset="0"/>
                        </a:rPr>
                        <a:t>Dabas ugunsgrēki, gaisa piesārņojums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a:effectLst/>
                          <a:latin typeface="+mj-lt"/>
                          <a:ea typeface="Calibri" panose="020F0502020204030204" pitchFamily="34" charset="0"/>
                        </a:rPr>
                        <a:t>Augsta putekļu koncentrācija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latin typeface="+mj-lt"/>
                          <a:ea typeface="Calibri" panose="020F0502020204030204" pitchFamily="34" charset="0"/>
                        </a:rPr>
                        <a:t>Elpošanas sistēmas, sirds un asinsvadu saslimšanas, hospitalizācija, nāve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44140935"/>
                  </a:ext>
                </a:extLst>
              </a:tr>
              <a:tr h="0">
                <a:tc>
                  <a:txBody>
                    <a:bodyPr/>
                    <a:lstStyle/>
                    <a:p>
                      <a:pPr marL="342900" indent="-342900" algn="l">
                        <a:lnSpc>
                          <a:spcPct val="115000"/>
                        </a:lnSpc>
                        <a:spcAft>
                          <a:spcPts val="0"/>
                        </a:spcAft>
                        <a:buFont typeface="Arial" panose="020B0604020202020204" pitchFamily="34" charset="0"/>
                        <a:buChar char="•"/>
                      </a:pPr>
                      <a:r>
                        <a:rPr lang="lv-LV" sz="2000" dirty="0">
                          <a:effectLst/>
                          <a:latin typeface="+mj-lt"/>
                          <a:ea typeface="Calibri" panose="020F0502020204030204" pitchFamily="34" charset="0"/>
                        </a:rPr>
                        <a:t>Ozona slāņa noārdīšanās, UV starojuma palielināšanās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a:effectLst/>
                          <a:latin typeface="+mj-lt"/>
                          <a:ea typeface="Calibri" panose="020F0502020204030204" pitchFamily="34" charset="0"/>
                        </a:rPr>
                        <a:t>Augsts ozona līmenis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latin typeface="+mj-lt"/>
                          <a:ea typeface="Calibri" panose="020F0502020204030204" pitchFamily="34" charset="0"/>
                        </a:rPr>
                        <a:t>Elpošanas sistēmas saslimšanas, hospitalizācija, nāve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548782"/>
                  </a:ext>
                </a:extLst>
              </a:tr>
              <a:tr h="0">
                <a:tc>
                  <a:txBody>
                    <a:bodyPr/>
                    <a:lstStyle/>
                    <a:p>
                      <a:pPr marL="342900" indent="-342900" algn="l">
                        <a:lnSpc>
                          <a:spcPct val="115000"/>
                        </a:lnSpc>
                        <a:spcAft>
                          <a:spcPts val="0"/>
                        </a:spcAft>
                        <a:buFont typeface="Arial" panose="020B0604020202020204" pitchFamily="34" charset="0"/>
                        <a:buChar char="•"/>
                      </a:pPr>
                      <a:r>
                        <a:rPr lang="lv-LV" sz="2000" dirty="0">
                          <a:effectLst/>
                          <a:latin typeface="+mj-lt"/>
                          <a:ea typeface="Calibri" panose="020F0502020204030204" pitchFamily="34" charset="0"/>
                        </a:rPr>
                        <a:t>Putekšņi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dirty="0">
                          <a:effectLst/>
                          <a:latin typeface="+mj-lt"/>
                          <a:ea typeface="Calibri" panose="020F0502020204030204" pitchFamily="34" charset="0"/>
                        </a:rPr>
                        <a:t>Paaugstināta alergēnu koncentrācija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latin typeface="+mj-lt"/>
                          <a:ea typeface="Calibri" panose="020F0502020204030204" pitchFamily="34" charset="0"/>
                        </a:rPr>
                        <a:t>Alerģijas, astma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933903671"/>
                  </a:ext>
                </a:extLst>
              </a:tr>
            </a:tbl>
          </a:graphicData>
        </a:graphic>
      </p:graphicFrame>
      <p:sp>
        <p:nvSpPr>
          <p:cNvPr id="5" name="Title 1"/>
          <p:cNvSpPr txBox="1">
            <a:spLocks/>
          </p:cNvSpPr>
          <p:nvPr/>
        </p:nvSpPr>
        <p:spPr>
          <a:xfrm>
            <a:off x="2635433" y="331160"/>
            <a:ext cx="8494122" cy="142522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Ārkārtas karstuma periodi rada arī iekštelpu mikroklimata apstākļu pasliktināšanos, ja netiek nodrošināta ventilācija, </a:t>
            </a:r>
            <a:r>
              <a:rPr lang="lv-LV" sz="2400" dirty="0" smtClean="0"/>
              <a:t>optimāls mitruma </a:t>
            </a:r>
            <a:r>
              <a:rPr lang="lv-LV" sz="2400" dirty="0"/>
              <a:t>līmenis un gaisa kondicionēšana</a:t>
            </a:r>
            <a:endParaRPr lang="pt-BR" sz="2400" dirty="0"/>
          </a:p>
        </p:txBody>
      </p:sp>
    </p:spTree>
    <p:extLst>
      <p:ext uri="{BB962C8B-B14F-4D97-AF65-F5344CB8AC3E}">
        <p14:creationId xmlns:p14="http://schemas.microsoft.com/office/powerpoint/2010/main" xmlns="" val="2068214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b="2477"/>
          <a:stretch/>
        </p:blipFill>
        <p:spPr>
          <a:xfrm>
            <a:off x="343430" y="0"/>
            <a:ext cx="5555410" cy="6858000"/>
          </a:xfrm>
          <a:prstGeom prst="rect">
            <a:avLst/>
          </a:prstGeom>
        </p:spPr>
      </p:pic>
      <p:sp>
        <p:nvSpPr>
          <p:cNvPr id="3" name="Title 1"/>
          <p:cNvSpPr txBox="1">
            <a:spLocks/>
          </p:cNvSpPr>
          <p:nvPr/>
        </p:nvSpPr>
        <p:spPr>
          <a:xfrm>
            <a:off x="2078084" y="404949"/>
            <a:ext cx="8035832" cy="133241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Sausuma un karstuma ietekmē pieaug </a:t>
            </a:r>
            <a:r>
              <a:rPr lang="lv-LV" sz="2400" b="1" dirty="0"/>
              <a:t>dabas ugunsgrēku </a:t>
            </a:r>
            <a:r>
              <a:rPr lang="lv-LV" sz="2400" b="1" dirty="0" smtClean="0"/>
              <a:t>risks</a:t>
            </a:r>
            <a:r>
              <a:rPr lang="lv-LV" sz="2400" dirty="0" smtClean="0"/>
              <a:t> – tas var </a:t>
            </a:r>
            <a:r>
              <a:rPr lang="lv-LV" sz="2400" dirty="0"/>
              <a:t>ietekmēt gan tiešā to norises vietā esošos iedzīvotājus, gan tālākā apkārtnē dzīvojošos</a:t>
            </a:r>
            <a:endParaRPr lang="pt-BR" sz="2400" dirty="0"/>
          </a:p>
        </p:txBody>
      </p:sp>
      <p:sp>
        <p:nvSpPr>
          <p:cNvPr id="4" name="Rounded Rectangle 3"/>
          <p:cNvSpPr/>
          <p:nvPr/>
        </p:nvSpPr>
        <p:spPr>
          <a:xfrm>
            <a:off x="6096000" y="2121851"/>
            <a:ext cx="5682343" cy="9740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Latvijā izplatīti tādi dabas ugunsgrēki kā mežu un purvu ugunsgrēki un pērnās zāles dedzināšana, galvenokārt, sausās pavasara un vasaras sezonās </a:t>
            </a:r>
          </a:p>
        </p:txBody>
      </p:sp>
      <p:sp>
        <p:nvSpPr>
          <p:cNvPr id="5" name="Rounded Rectangle 4"/>
          <p:cNvSpPr/>
          <p:nvPr/>
        </p:nvSpPr>
        <p:spPr>
          <a:xfrm>
            <a:off x="6095999" y="3392488"/>
            <a:ext cx="5682343" cy="13101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Dabas ugunsgrēku radītie dūmi, karstums un liesmas var būtiski apdraudēt cilvēka veselību, labklājību un dzīvību – paaugstinās risks gūt apdegumus, ievainojumus, saindēties ar dūmiem, kā arī zaudēt mājvietu</a:t>
            </a:r>
          </a:p>
        </p:txBody>
      </p:sp>
      <p:sp>
        <p:nvSpPr>
          <p:cNvPr id="6" name="Rounded Rectangle 5"/>
          <p:cNvSpPr/>
          <p:nvPr/>
        </p:nvSpPr>
        <p:spPr>
          <a:xfrm>
            <a:off x="6096000" y="5134700"/>
            <a:ext cx="5682343" cy="12230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Dūmu ietekme uz veselību var izpausties kā acu kairinājums (dedzināšana acīs, asarošana), kakla un rīkles kairinājums, klepus, elpas trūkums, sāpes krūtīs, galvassāpes, iesnas</a:t>
            </a:r>
          </a:p>
        </p:txBody>
      </p:sp>
    </p:spTree>
    <p:extLst>
      <p:ext uri="{BB962C8B-B14F-4D97-AF65-F5344CB8AC3E}">
        <p14:creationId xmlns:p14="http://schemas.microsoft.com/office/powerpoint/2010/main" xmlns="" val="1757422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t="-1" b="2010"/>
          <a:stretch/>
        </p:blipFill>
        <p:spPr>
          <a:xfrm flipH="1">
            <a:off x="4532308" y="1489168"/>
            <a:ext cx="7659692" cy="5094514"/>
          </a:xfrm>
          <a:prstGeom prst="rect">
            <a:avLst/>
          </a:prstGeom>
        </p:spPr>
      </p:pic>
      <p:sp>
        <p:nvSpPr>
          <p:cNvPr id="3" name="Title 1"/>
          <p:cNvSpPr txBox="1">
            <a:spLocks/>
          </p:cNvSpPr>
          <p:nvPr/>
        </p:nvSpPr>
        <p:spPr>
          <a:xfrm>
            <a:off x="1103267" y="418013"/>
            <a:ext cx="9985465" cy="13324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ietekmē, pieaugot maksimālajai dienas temperatūrai vasaras sezonā, palielinās arī </a:t>
            </a:r>
            <a:r>
              <a:rPr lang="lv-LV" sz="2400" b="1" dirty="0"/>
              <a:t>ultravioletā (UV) starojuma līmenis</a:t>
            </a:r>
            <a:r>
              <a:rPr lang="lv-LV" sz="2400" dirty="0"/>
              <a:t>, kas var izraisīt ādas vēža un tādas acu slimības kā katarakta izplatības </a:t>
            </a:r>
            <a:r>
              <a:rPr lang="lv-LV" sz="2400" dirty="0" smtClean="0"/>
              <a:t>pieaugumu </a:t>
            </a:r>
            <a:endParaRPr lang="pt-BR" sz="2400" dirty="0"/>
          </a:p>
        </p:txBody>
      </p:sp>
      <p:sp>
        <p:nvSpPr>
          <p:cNvPr id="4" name="Rounded Rectangle 3"/>
          <p:cNvSpPr/>
          <p:nvPr/>
        </p:nvSpPr>
        <p:spPr>
          <a:xfrm>
            <a:off x="191589" y="2293218"/>
            <a:ext cx="6352902" cy="819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Pētījumi liecina, ka pieaugot dienas vidējai temperatūrai par 1 </a:t>
            </a:r>
            <a:r>
              <a:rPr lang="lv-LV" b="1" dirty="0" err="1" smtClean="0">
                <a:solidFill>
                  <a:schemeClr val="tx1"/>
                </a:solidFill>
              </a:rPr>
              <a:t>ºC</a:t>
            </a:r>
            <a:r>
              <a:rPr lang="lv-LV" b="1" dirty="0">
                <a:solidFill>
                  <a:schemeClr val="tx1"/>
                </a:solidFill>
              </a:rPr>
              <a:t>, karcinomas gadījumu skaits var palielināties par </a:t>
            </a:r>
            <a:r>
              <a:rPr lang="lv-LV" b="1" dirty="0" smtClean="0">
                <a:solidFill>
                  <a:schemeClr val="tx1"/>
                </a:solidFill>
              </a:rPr>
              <a:t>2-6</a:t>
            </a:r>
            <a:r>
              <a:rPr lang="lv-LV" b="1" dirty="0">
                <a:solidFill>
                  <a:schemeClr val="tx1"/>
                </a:solidFill>
              </a:rPr>
              <a:t>%</a:t>
            </a:r>
          </a:p>
        </p:txBody>
      </p:sp>
      <p:sp>
        <p:nvSpPr>
          <p:cNvPr id="7" name="Rounded Rectangle 6"/>
          <p:cNvSpPr/>
          <p:nvPr/>
        </p:nvSpPr>
        <p:spPr>
          <a:xfrm>
            <a:off x="191585" y="4862942"/>
            <a:ext cx="6352906" cy="13941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mērenā </a:t>
            </a:r>
            <a:r>
              <a:rPr lang="lv-LV" b="1" dirty="0">
                <a:solidFill>
                  <a:schemeClr val="tx1"/>
                </a:solidFill>
              </a:rPr>
              <a:t>klimata joslā palielinoties dienas vidējai temperatūrai un saulaino dienu skaitam, pieaug laiks, kuru cilvēki pavada ārpus telpām, kas var izraisīt UV starojuma ietekmes paaugstināšanos īpaši cilvēkiem ar gaišu un jutīgu ādu</a:t>
            </a:r>
          </a:p>
        </p:txBody>
      </p:sp>
      <p:sp>
        <p:nvSpPr>
          <p:cNvPr id="10" name="Rounded Rectangle 9"/>
          <p:cNvSpPr/>
          <p:nvPr/>
        </p:nvSpPr>
        <p:spPr>
          <a:xfrm>
            <a:off x="191585" y="3418950"/>
            <a:ext cx="6352906" cy="113822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Pētījumi par stratosfēras ozona atjaunošanos un klimata pārmaiņām liecina, ka UV starojuma līmenim pie Zemes virsmas ir tendence samazināties, un līdz </a:t>
            </a:r>
            <a:r>
              <a:rPr lang="lv-LV" b="1" dirty="0" smtClean="0">
                <a:solidFill>
                  <a:schemeClr val="tx1"/>
                </a:solidFill>
              </a:rPr>
              <a:t>21.gs. </a:t>
            </a:r>
            <a:r>
              <a:rPr lang="lv-LV" b="1" dirty="0">
                <a:solidFill>
                  <a:schemeClr val="tx1"/>
                </a:solidFill>
              </a:rPr>
              <a:t>vidum dažviet tas sasniegs tādu līmeni, kāds tas bija pirms </a:t>
            </a:r>
            <a:r>
              <a:rPr lang="lv-LV" b="1" dirty="0" smtClean="0">
                <a:solidFill>
                  <a:schemeClr val="tx1"/>
                </a:solidFill>
              </a:rPr>
              <a:t>1980.g.</a:t>
            </a:r>
            <a:endParaRPr lang="lv-LV" b="1" dirty="0">
              <a:solidFill>
                <a:schemeClr val="tx1"/>
              </a:solidFill>
            </a:endParaRPr>
          </a:p>
        </p:txBody>
      </p:sp>
    </p:spTree>
    <p:extLst>
      <p:ext uri="{BB962C8B-B14F-4D97-AF65-F5344CB8AC3E}">
        <p14:creationId xmlns:p14="http://schemas.microsoft.com/office/powerpoint/2010/main" xmlns="" val="919612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261559"/>
            <a:ext cx="6932118" cy="5204555"/>
          </a:xfrm>
          <a:prstGeom prst="rect">
            <a:avLst/>
          </a:prstGeom>
        </p:spPr>
      </p:pic>
      <p:sp>
        <p:nvSpPr>
          <p:cNvPr id="4" name="Rounded Rectangle 3"/>
          <p:cNvSpPr/>
          <p:nvPr/>
        </p:nvSpPr>
        <p:spPr>
          <a:xfrm>
            <a:off x="7053943" y="1986451"/>
            <a:ext cx="4767943" cy="10138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Saules </a:t>
            </a:r>
            <a:r>
              <a:rPr lang="lv-LV" b="1" dirty="0">
                <a:solidFill>
                  <a:schemeClr val="tx1"/>
                </a:solidFill>
              </a:rPr>
              <a:t>iedarbībai ir labvēlīga ietekme uz D vitamīna sintēzi cilvēka organismā, kas pozitīvi ietekmē veselību</a:t>
            </a:r>
          </a:p>
        </p:txBody>
      </p:sp>
      <p:sp>
        <p:nvSpPr>
          <p:cNvPr id="5" name="Rounded Rectangle 4"/>
          <p:cNvSpPr/>
          <p:nvPr/>
        </p:nvSpPr>
        <p:spPr>
          <a:xfrm>
            <a:off x="7053942" y="3403204"/>
            <a:ext cx="4767943" cy="129942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Tādējādi UV starojuma līmeņa ietekmes pieauguma ieguvumu un zaudējumu bilance atšķiras atkarībā </a:t>
            </a:r>
            <a:r>
              <a:rPr lang="lv-LV" b="1" dirty="0" smtClean="0">
                <a:solidFill>
                  <a:schemeClr val="tx1"/>
                </a:solidFill>
              </a:rPr>
              <a:t>no –</a:t>
            </a:r>
            <a:endParaRPr lang="lv-LV" b="1" dirty="0">
              <a:solidFill>
                <a:schemeClr val="tx1"/>
              </a:solidFill>
            </a:endParaRPr>
          </a:p>
        </p:txBody>
      </p:sp>
      <p:sp>
        <p:nvSpPr>
          <p:cNvPr id="6" name="Title 1"/>
          <p:cNvSpPr txBox="1">
            <a:spLocks/>
          </p:cNvSpPr>
          <p:nvPr/>
        </p:nvSpPr>
        <p:spPr>
          <a:xfrm>
            <a:off x="2913017" y="304311"/>
            <a:ext cx="4423871" cy="12882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Ultravioletā starojuma ietekme uz cilvēka </a:t>
            </a:r>
            <a:r>
              <a:rPr lang="lv-LV" sz="2400" dirty="0" smtClean="0"/>
              <a:t>veselību</a:t>
            </a:r>
            <a:endParaRPr lang="pt-BR" sz="2400" dirty="0"/>
          </a:p>
        </p:txBody>
      </p:sp>
      <p:sp>
        <p:nvSpPr>
          <p:cNvPr id="7" name="Rounded Rectangle 6"/>
          <p:cNvSpPr/>
          <p:nvPr/>
        </p:nvSpPr>
        <p:spPr>
          <a:xfrm>
            <a:off x="7391357" y="4509193"/>
            <a:ext cx="4093112" cy="147359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Reģiona, </a:t>
            </a:r>
            <a:r>
              <a:rPr lang="lv-LV" b="1" dirty="0">
                <a:solidFill>
                  <a:schemeClr val="tx1"/>
                </a:solidFill>
              </a:rPr>
              <a:t>starojuma </a:t>
            </a:r>
            <a:r>
              <a:rPr lang="lv-LV" b="1" dirty="0" smtClean="0">
                <a:solidFill>
                  <a:schemeClr val="tx1"/>
                </a:solidFill>
              </a:rPr>
              <a:t>iedarbības </a:t>
            </a:r>
            <a:r>
              <a:rPr lang="lv-LV" b="1" dirty="0">
                <a:solidFill>
                  <a:schemeClr val="tx1"/>
                </a:solidFill>
              </a:rPr>
              <a:t>intensitātes un ilguma, kā arī no citiem faktoriem, piemēram, uztura īpatnībām, kas ietekmē D vitamīna līmeni organismā</a:t>
            </a:r>
          </a:p>
        </p:txBody>
      </p:sp>
    </p:spTree>
    <p:extLst>
      <p:ext uri="{BB962C8B-B14F-4D97-AF65-F5344CB8AC3E}">
        <p14:creationId xmlns:p14="http://schemas.microsoft.com/office/powerpoint/2010/main" xmlns="" val="4288499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500326"/>
            <a:ext cx="9177250" cy="5874497"/>
          </a:xfrm>
          <a:prstGeom prst="rect">
            <a:avLst/>
          </a:prstGeom>
        </p:spPr>
      </p:pic>
      <p:sp>
        <p:nvSpPr>
          <p:cNvPr id="3" name="Title 1"/>
          <p:cNvSpPr txBox="1">
            <a:spLocks/>
          </p:cNvSpPr>
          <p:nvPr/>
        </p:nvSpPr>
        <p:spPr>
          <a:xfrm>
            <a:off x="7606147" y="648098"/>
            <a:ext cx="4372494" cy="158802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Globālas klimata pārmaiņas </a:t>
            </a:r>
            <a:r>
              <a:rPr lang="lv-LV" sz="2400" b="1" dirty="0"/>
              <a:t>tiešā un netiešā veidā </a:t>
            </a:r>
            <a:r>
              <a:rPr lang="lv-LV" sz="2400" dirty="0"/>
              <a:t>veicina slimību izplatību un priekšlaicīgu mirstību</a:t>
            </a:r>
            <a:endParaRPr lang="lv-LV" sz="2400" dirty="0" smtClean="0"/>
          </a:p>
        </p:txBody>
      </p:sp>
    </p:spTree>
    <p:extLst>
      <p:ext uri="{BB962C8B-B14F-4D97-AF65-F5344CB8AC3E}">
        <p14:creationId xmlns:p14="http://schemas.microsoft.com/office/powerpoint/2010/main" xmlns="" val="2908844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85214" y="0"/>
            <a:ext cx="5143993" cy="6858000"/>
          </a:xfrm>
          <a:prstGeom prst="rect">
            <a:avLst/>
          </a:prstGeom>
        </p:spPr>
      </p:pic>
      <p:sp>
        <p:nvSpPr>
          <p:cNvPr id="3" name="Title 1"/>
          <p:cNvSpPr txBox="1">
            <a:spLocks/>
          </p:cNvSpPr>
          <p:nvPr/>
        </p:nvSpPr>
        <p:spPr>
          <a:xfrm>
            <a:off x="1648096" y="460567"/>
            <a:ext cx="8895807" cy="12182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ietekmē paredzamais </a:t>
            </a:r>
            <a:r>
              <a:rPr lang="lv-LV" sz="2400" b="1" dirty="0"/>
              <a:t>minimālās temperatūras pieaugums </a:t>
            </a:r>
            <a:r>
              <a:rPr lang="lv-LV" sz="2400" dirty="0"/>
              <a:t>tiek saistīts ar aukstuma izraisītu nāves </a:t>
            </a:r>
            <a:endParaRPr lang="lv-LV" sz="2400" dirty="0" smtClean="0"/>
          </a:p>
          <a:p>
            <a:pPr algn="ctr"/>
            <a:r>
              <a:rPr lang="lv-LV" sz="2400" dirty="0" smtClean="0"/>
              <a:t>gadījumu </a:t>
            </a:r>
            <a:r>
              <a:rPr lang="lv-LV" sz="2400" dirty="0"/>
              <a:t>samazināšanos</a:t>
            </a:r>
            <a:endParaRPr lang="pt-BR" sz="2400" dirty="0"/>
          </a:p>
        </p:txBody>
      </p:sp>
      <p:sp>
        <p:nvSpPr>
          <p:cNvPr id="4" name="Rounded Rectangle 3"/>
          <p:cNvSpPr/>
          <p:nvPr/>
        </p:nvSpPr>
        <p:spPr>
          <a:xfrm>
            <a:off x="191589" y="2215401"/>
            <a:ext cx="6352902" cy="10992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mirstības pieaugums, kas saistīts ar vasaras sezonas temperatūras paaugstināšanos, ir konsekventi prognozēts pētījumos par klimata pārmaiņām, </a:t>
            </a:r>
            <a:r>
              <a:rPr lang="lv-LV" b="1" dirty="0" smtClean="0">
                <a:solidFill>
                  <a:schemeClr val="tx1"/>
                </a:solidFill>
              </a:rPr>
              <a:t>tad –</a:t>
            </a:r>
          </a:p>
        </p:txBody>
      </p:sp>
      <p:sp>
        <p:nvSpPr>
          <p:cNvPr id="5" name="Rounded Rectangle 4"/>
          <p:cNvSpPr/>
          <p:nvPr/>
        </p:nvSpPr>
        <p:spPr>
          <a:xfrm>
            <a:off x="709749" y="3210167"/>
            <a:ext cx="5316582" cy="76150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vismaz daļēji tiek kompensēts ar aukstuma izraisītas mirstības samazināšanos ziemas sezonā</a:t>
            </a:r>
          </a:p>
        </p:txBody>
      </p:sp>
      <p:sp>
        <p:nvSpPr>
          <p:cNvPr id="6" name="Rounded Rectangle 5"/>
          <p:cNvSpPr/>
          <p:nvPr/>
        </p:nvSpPr>
        <p:spPr>
          <a:xfrm>
            <a:off x="191589" y="4359446"/>
            <a:ext cx="6352902" cy="10460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maz ticamas, ka salīdzinoši maigākas ziemas klimata pārmaiņu ietekmē, kompensēs smagākās karstuma </a:t>
            </a:r>
            <a:endParaRPr lang="lv-LV" b="1" dirty="0" smtClean="0">
              <a:solidFill>
                <a:schemeClr val="tx1"/>
              </a:solidFill>
            </a:endParaRPr>
          </a:p>
          <a:p>
            <a:pPr algn="ctr"/>
            <a:r>
              <a:rPr lang="lv-LV" b="1" dirty="0" smtClean="0">
                <a:solidFill>
                  <a:schemeClr val="tx1"/>
                </a:solidFill>
              </a:rPr>
              <a:t>izraisītās </a:t>
            </a:r>
            <a:r>
              <a:rPr lang="lv-LV" b="1" dirty="0">
                <a:solidFill>
                  <a:schemeClr val="tx1"/>
                </a:solidFill>
              </a:rPr>
              <a:t>veselības </a:t>
            </a:r>
            <a:r>
              <a:rPr lang="lv-LV" b="1" dirty="0" smtClean="0">
                <a:solidFill>
                  <a:schemeClr val="tx1"/>
                </a:solidFill>
              </a:rPr>
              <a:t>sekas</a:t>
            </a:r>
            <a:r>
              <a:rPr lang="lv-LV" b="1" dirty="0">
                <a:solidFill>
                  <a:schemeClr val="tx1"/>
                </a:solidFill>
              </a:rPr>
              <a:t> </a:t>
            </a:r>
            <a:r>
              <a:rPr lang="lv-LV" b="1" dirty="0" smtClean="0">
                <a:solidFill>
                  <a:schemeClr val="tx1"/>
                </a:solidFill>
              </a:rPr>
              <a:t>–</a:t>
            </a:r>
          </a:p>
        </p:txBody>
      </p:sp>
      <p:sp>
        <p:nvSpPr>
          <p:cNvPr id="7" name="Rounded Rectangle 6"/>
          <p:cNvSpPr/>
          <p:nvPr/>
        </p:nvSpPr>
        <p:spPr>
          <a:xfrm>
            <a:off x="709749" y="5340154"/>
            <a:ext cx="5316582" cy="105809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Jo </a:t>
            </a:r>
            <a:r>
              <a:rPr lang="lv-LV" b="1" dirty="0">
                <a:solidFill>
                  <a:schemeClr val="tx1"/>
                </a:solidFill>
              </a:rPr>
              <a:t>negatīvā ietekme uz veselību no biežākiem ārkārtas karstuma periodiem lielā mērā pārspēj ieguvumus no samazinātā auksto dienu skaita</a:t>
            </a:r>
          </a:p>
        </p:txBody>
      </p:sp>
    </p:spTree>
    <p:extLst>
      <p:ext uri="{BB962C8B-B14F-4D97-AF65-F5344CB8AC3E}">
        <p14:creationId xmlns:p14="http://schemas.microsoft.com/office/powerpoint/2010/main" xmlns="" val="3399639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554479"/>
            <a:ext cx="7422610" cy="4950823"/>
          </a:xfrm>
          <a:prstGeom prst="rect">
            <a:avLst/>
          </a:prstGeom>
        </p:spPr>
      </p:pic>
      <p:sp>
        <p:nvSpPr>
          <p:cNvPr id="3" name="Title 1"/>
          <p:cNvSpPr txBox="1">
            <a:spLocks/>
          </p:cNvSpPr>
          <p:nvPr/>
        </p:nvSpPr>
        <p:spPr>
          <a:xfrm>
            <a:off x="1116330" y="418014"/>
            <a:ext cx="9985465" cy="124097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Vairums klimata pārmaiņu scenāriju paredz būtisku </a:t>
            </a:r>
            <a:r>
              <a:rPr lang="lv-LV" sz="2400" b="1" dirty="0"/>
              <a:t>nokrišņu biežuma un intensitātes </a:t>
            </a:r>
            <a:r>
              <a:rPr lang="lv-LV" sz="2400" dirty="0"/>
              <a:t>un/vai apjoma </a:t>
            </a:r>
            <a:r>
              <a:rPr lang="lv-LV" sz="2400" dirty="0" smtClean="0"/>
              <a:t>pieaugumu, savukārt </a:t>
            </a:r>
            <a:r>
              <a:rPr lang="lv-LV" sz="2400" dirty="0"/>
              <a:t>intensīvi nokrišņi </a:t>
            </a:r>
            <a:endParaRPr lang="lv-LV" sz="2400" dirty="0" smtClean="0"/>
          </a:p>
          <a:p>
            <a:pPr algn="ctr"/>
            <a:r>
              <a:rPr lang="lv-LV" sz="2400" dirty="0" smtClean="0"/>
              <a:t>izraisīs vai </a:t>
            </a:r>
            <a:r>
              <a:rPr lang="lv-LV" sz="2400" dirty="0"/>
              <a:t>pastiprinās plūdu iespējamību</a:t>
            </a:r>
            <a:endParaRPr lang="pt-BR" sz="2400" dirty="0"/>
          </a:p>
        </p:txBody>
      </p:sp>
      <p:sp>
        <p:nvSpPr>
          <p:cNvPr id="4" name="Rounded Rectangle 3"/>
          <p:cNvSpPr/>
          <p:nvPr/>
        </p:nvSpPr>
        <p:spPr>
          <a:xfrm>
            <a:off x="5560423" y="2273943"/>
            <a:ext cx="6352902" cy="819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Globāli tiek prognozēts, ka teritorijas, ko skar musonu ietekme, </a:t>
            </a:r>
            <a:r>
              <a:rPr lang="lv-LV" b="1" dirty="0" smtClean="0">
                <a:solidFill>
                  <a:schemeClr val="tx1"/>
                </a:solidFill>
              </a:rPr>
              <a:t>21.gs. </a:t>
            </a:r>
            <a:r>
              <a:rPr lang="lv-LV" b="1" dirty="0">
                <a:solidFill>
                  <a:schemeClr val="tx1"/>
                </a:solidFill>
              </a:rPr>
              <a:t>palielināsies, un musonu nokrišņi pastiprināsies</a:t>
            </a:r>
          </a:p>
        </p:txBody>
      </p:sp>
      <p:sp>
        <p:nvSpPr>
          <p:cNvPr id="5" name="Rounded Rectangle 4"/>
          <p:cNvSpPr/>
          <p:nvPr/>
        </p:nvSpPr>
        <p:spPr>
          <a:xfrm>
            <a:off x="5560423" y="3411387"/>
            <a:ext cx="6352902" cy="819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 pašlaik plūdi ir ārkārtas vides apstākļi, kas visbiežāk ietekmē daudzu pasaules reģionu iedzīvotāju veselību un labklājību</a:t>
            </a:r>
          </a:p>
        </p:txBody>
      </p:sp>
      <p:sp>
        <p:nvSpPr>
          <p:cNvPr id="6" name="Rounded Rectangle 5"/>
          <p:cNvSpPr/>
          <p:nvPr/>
        </p:nvSpPr>
        <p:spPr>
          <a:xfrm>
            <a:off x="5560423" y="4548831"/>
            <a:ext cx="6352902" cy="131648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2011.g. </a:t>
            </a:r>
            <a:r>
              <a:rPr lang="lv-LV" b="1" dirty="0">
                <a:solidFill>
                  <a:schemeClr val="tx1"/>
                </a:solidFill>
              </a:rPr>
              <a:t>pasaulē 6 no 10 lielākajām dabas katastrofām bija plūdi, gan pēc cietušo iedzīvotāju skaita – skāra 112 miljonus cilvēku, gan pēc nāves gadījumu skaita – bojā gāja </a:t>
            </a:r>
            <a:endParaRPr lang="lv-LV" b="1" dirty="0" smtClean="0">
              <a:solidFill>
                <a:schemeClr val="tx1"/>
              </a:solidFill>
            </a:endParaRPr>
          </a:p>
          <a:p>
            <a:pPr algn="ctr"/>
            <a:r>
              <a:rPr lang="lv-LV" b="1" dirty="0" smtClean="0">
                <a:solidFill>
                  <a:schemeClr val="tx1"/>
                </a:solidFill>
              </a:rPr>
              <a:t>vairāk </a:t>
            </a:r>
            <a:r>
              <a:rPr lang="lv-LV" b="1" dirty="0">
                <a:solidFill>
                  <a:schemeClr val="tx1"/>
                </a:solidFill>
              </a:rPr>
              <a:t>nekā 3100 cilvēku</a:t>
            </a:r>
          </a:p>
        </p:txBody>
      </p:sp>
    </p:spTree>
    <p:extLst>
      <p:ext uri="{BB962C8B-B14F-4D97-AF65-F5344CB8AC3E}">
        <p14:creationId xmlns:p14="http://schemas.microsoft.com/office/powerpoint/2010/main" xmlns="" val="5758589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b="4843"/>
          <a:stretch/>
        </p:blipFill>
        <p:spPr>
          <a:xfrm>
            <a:off x="7589523" y="1584605"/>
            <a:ext cx="3681984" cy="5273396"/>
          </a:xfrm>
          <a:prstGeom prst="rect">
            <a:avLst/>
          </a:prstGeom>
        </p:spPr>
      </p:pic>
      <p:sp>
        <p:nvSpPr>
          <p:cNvPr id="3" name="Title 1"/>
          <p:cNvSpPr txBox="1">
            <a:spLocks/>
          </p:cNvSpPr>
          <p:nvPr/>
        </p:nvSpPr>
        <p:spPr>
          <a:xfrm>
            <a:off x="274320" y="418013"/>
            <a:ext cx="11665131" cy="13324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ietekmē </a:t>
            </a:r>
            <a:r>
              <a:rPr lang="lv-LV" sz="2400" b="1" dirty="0"/>
              <a:t>pasaulē īpaši pieaug upju plūdu biežums</a:t>
            </a:r>
            <a:r>
              <a:rPr lang="lv-LV" sz="2400" dirty="0"/>
              <a:t>, bet paredzama arī </a:t>
            </a:r>
            <a:r>
              <a:rPr lang="lv-LV" sz="2400" b="1" dirty="0"/>
              <a:t>jūras līmeņa celšanās</a:t>
            </a:r>
            <a:r>
              <a:rPr lang="lv-LV" sz="2400" dirty="0"/>
              <a:t>, kas rada ekonomiskos zaudējumus gan ietekmējot iedzīvotāju veselību, </a:t>
            </a:r>
            <a:endParaRPr lang="lv-LV" sz="2400" dirty="0" smtClean="0"/>
          </a:p>
          <a:p>
            <a:pPr algn="ctr"/>
            <a:r>
              <a:rPr lang="lv-LV" sz="2400" dirty="0" smtClean="0"/>
              <a:t>gan </a:t>
            </a:r>
            <a:r>
              <a:rPr lang="lv-LV" sz="2400" dirty="0"/>
              <a:t>nopostot īpašumus un infrastruktūru applūstošajās teritorijās</a:t>
            </a:r>
            <a:endParaRPr lang="pt-BR" sz="2400" dirty="0"/>
          </a:p>
        </p:txBody>
      </p:sp>
      <p:sp>
        <p:nvSpPr>
          <p:cNvPr id="4" name="Rounded Rectangle 3"/>
          <p:cNvSpPr/>
          <p:nvPr/>
        </p:nvSpPr>
        <p:spPr>
          <a:xfrm>
            <a:off x="849086" y="2233750"/>
            <a:ext cx="6352902" cy="12540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Plūdi rada paaugstinātu risku noslīkt, gūt ievainojumus, ciest no </a:t>
            </a:r>
            <a:r>
              <a:rPr lang="lv-LV" b="1" dirty="0" err="1">
                <a:solidFill>
                  <a:schemeClr val="tx1"/>
                </a:solidFill>
              </a:rPr>
              <a:t>hipotermijas</a:t>
            </a:r>
            <a:r>
              <a:rPr lang="lv-LV" b="1" dirty="0">
                <a:solidFill>
                  <a:schemeClr val="tx1"/>
                </a:solidFill>
              </a:rPr>
              <a:t>, infekcijas slimībām (piemēram, caurejas, leptospirozes, holēras), kā arī rada piespiedu migrāciju vai iedzīvotāju evakuācijas nepieciešamību</a:t>
            </a:r>
          </a:p>
        </p:txBody>
      </p:sp>
      <p:sp>
        <p:nvSpPr>
          <p:cNvPr id="5" name="Rounded Rectangle 4"/>
          <p:cNvSpPr/>
          <p:nvPr/>
        </p:nvSpPr>
        <p:spPr>
          <a:xfrm>
            <a:off x="849086" y="3778099"/>
            <a:ext cx="6352902" cy="11495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Psihisko </a:t>
            </a:r>
            <a:r>
              <a:rPr lang="lv-LV" b="1" dirty="0">
                <a:solidFill>
                  <a:schemeClr val="tx1"/>
                </a:solidFill>
              </a:rPr>
              <a:t>traucējumu simptomu tādu kā psiholoģiskas ciešanas, trauksme un depresija izplatība ir </a:t>
            </a:r>
            <a:r>
              <a:rPr lang="lv-LV" b="1" dirty="0" smtClean="0">
                <a:solidFill>
                  <a:schemeClr val="tx1"/>
                </a:solidFill>
              </a:rPr>
              <a:t>2-5 </a:t>
            </a:r>
            <a:r>
              <a:rPr lang="lv-LV" b="1" dirty="0">
                <a:solidFill>
                  <a:schemeClr val="tx1"/>
                </a:solidFill>
              </a:rPr>
              <a:t>reizes lielāka indivīdiem, kuri saskārušies ar plūdu ietekmi, salīdzinot ar neskartiem iedzīvotājiem</a:t>
            </a:r>
          </a:p>
        </p:txBody>
      </p:sp>
      <p:sp>
        <p:nvSpPr>
          <p:cNvPr id="6" name="Rounded Rectangle 5"/>
          <p:cNvSpPr/>
          <p:nvPr/>
        </p:nvSpPr>
        <p:spPr>
          <a:xfrm>
            <a:off x="849086" y="5217946"/>
            <a:ext cx="6352902" cy="90853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Latvijā nopietnākos draudus upēs rada pavasara pali, ko ietekmē ledus un vižņu sastrēgumi, taču arī lietus uzplūdi un </a:t>
            </a:r>
            <a:r>
              <a:rPr lang="lv-LV" b="1" dirty="0" err="1">
                <a:solidFill>
                  <a:schemeClr val="tx1"/>
                </a:solidFill>
              </a:rPr>
              <a:t>vējuzplūdi</a:t>
            </a:r>
            <a:r>
              <a:rPr lang="lv-LV" b="1" dirty="0">
                <a:solidFill>
                  <a:schemeClr val="tx1"/>
                </a:solidFill>
              </a:rPr>
              <a:t> reizumis izraisa teritoriju applūdumus</a:t>
            </a:r>
          </a:p>
        </p:txBody>
      </p:sp>
    </p:spTree>
    <p:extLst>
      <p:ext uri="{BB962C8B-B14F-4D97-AF65-F5344CB8AC3E}">
        <p14:creationId xmlns:p14="http://schemas.microsoft.com/office/powerpoint/2010/main" xmlns="" val="2405029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672045"/>
            <a:ext cx="6959973" cy="4971409"/>
          </a:xfrm>
          <a:prstGeom prst="rect">
            <a:avLst/>
          </a:prstGeom>
        </p:spPr>
      </p:pic>
      <p:sp>
        <p:nvSpPr>
          <p:cNvPr id="3" name="Title 1"/>
          <p:cNvSpPr txBox="1">
            <a:spLocks/>
          </p:cNvSpPr>
          <p:nvPr/>
        </p:nvSpPr>
        <p:spPr>
          <a:xfrm>
            <a:off x="718459" y="535948"/>
            <a:ext cx="10769509" cy="13324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Plūdu, vētru un spēcīgu nokrišņu ietekme ir saistāma arī ar vairākiem ūdens izraisītu slimību </a:t>
            </a:r>
            <a:r>
              <a:rPr lang="lv-LV" sz="2400" dirty="0" smtClean="0"/>
              <a:t>uzliesmojumiem, </a:t>
            </a:r>
            <a:r>
              <a:rPr lang="lv-LV" sz="2400" dirty="0"/>
              <a:t>patogēnu mobilizācijas vai ārkārtēja piesārņojuma dēļ, ko izraisa notekūdeņu cauruļvadu un/vai attīrīšanas iekārtu pārplūšana</a:t>
            </a:r>
            <a:endParaRPr lang="pt-BR" sz="2400" dirty="0"/>
          </a:p>
        </p:txBody>
      </p:sp>
      <p:sp>
        <p:nvSpPr>
          <p:cNvPr id="4" name="Rounded Rectangle 3"/>
          <p:cNvSpPr/>
          <p:nvPr/>
        </p:nvSpPr>
        <p:spPr>
          <a:xfrm>
            <a:off x="5521235" y="2677886"/>
            <a:ext cx="6352902" cy="7146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Samazinoties ūdenstecēm vasarā, var palielināties bakteriāla </a:t>
            </a:r>
            <a:endParaRPr lang="lv-LV" b="1" dirty="0" smtClean="0">
              <a:solidFill>
                <a:schemeClr val="tx1"/>
              </a:solidFill>
            </a:endParaRPr>
          </a:p>
          <a:p>
            <a:pPr algn="ctr"/>
            <a:r>
              <a:rPr lang="lv-LV" b="1" dirty="0" smtClean="0">
                <a:solidFill>
                  <a:schemeClr val="tx1"/>
                </a:solidFill>
              </a:rPr>
              <a:t>un </a:t>
            </a:r>
            <a:r>
              <a:rPr lang="lv-LV" b="1" dirty="0">
                <a:solidFill>
                  <a:schemeClr val="tx1"/>
                </a:solidFill>
              </a:rPr>
              <a:t>ķīmiska piesārņojuma risks</a:t>
            </a:r>
          </a:p>
        </p:txBody>
      </p:sp>
      <p:sp>
        <p:nvSpPr>
          <p:cNvPr id="5" name="Rounded Rectangle 4"/>
          <p:cNvSpPr/>
          <p:nvPr/>
        </p:nvSpPr>
        <p:spPr>
          <a:xfrm>
            <a:off x="5521235" y="3765063"/>
            <a:ext cx="6352902" cy="11933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Paaugstināta ūdens temperatūra var veicināt toksisku aļģu </a:t>
            </a:r>
            <a:r>
              <a:rPr lang="lv-LV" b="1" dirty="0" smtClean="0">
                <a:solidFill>
                  <a:schemeClr val="tx1"/>
                </a:solidFill>
              </a:rPr>
              <a:t>izplatību, bet </a:t>
            </a:r>
            <a:r>
              <a:rPr lang="lv-LV" b="1" dirty="0" err="1" smtClean="0">
                <a:solidFill>
                  <a:schemeClr val="tx1"/>
                </a:solidFill>
              </a:rPr>
              <a:t>fekālā</a:t>
            </a:r>
            <a:r>
              <a:rPr lang="lv-LV" b="1" dirty="0" smtClean="0">
                <a:solidFill>
                  <a:schemeClr val="tx1"/>
                </a:solidFill>
              </a:rPr>
              <a:t> </a:t>
            </a:r>
            <a:r>
              <a:rPr lang="lv-LV" b="1" dirty="0">
                <a:solidFill>
                  <a:schemeClr val="tx1"/>
                </a:solidFill>
              </a:rPr>
              <a:t>piesārņojuma risks var apdraudēt gan dzeramā ūdens ieguves vietas, gan teritorijas, kurās ūdens </a:t>
            </a:r>
            <a:endParaRPr lang="lv-LV" b="1" dirty="0" smtClean="0">
              <a:solidFill>
                <a:schemeClr val="tx1"/>
              </a:solidFill>
            </a:endParaRPr>
          </a:p>
          <a:p>
            <a:pPr algn="ctr"/>
            <a:r>
              <a:rPr lang="lv-LV" b="1" dirty="0" smtClean="0">
                <a:solidFill>
                  <a:schemeClr val="tx1"/>
                </a:solidFill>
              </a:rPr>
              <a:t>tiek </a:t>
            </a:r>
            <a:r>
              <a:rPr lang="lv-LV" b="1" dirty="0">
                <a:solidFill>
                  <a:schemeClr val="tx1"/>
                </a:solidFill>
              </a:rPr>
              <a:t>izmantots rekreācijai un lauksaimniecībai</a:t>
            </a:r>
          </a:p>
        </p:txBody>
      </p:sp>
      <p:sp>
        <p:nvSpPr>
          <p:cNvPr id="6" name="Rounded Rectangle 5"/>
          <p:cNvSpPr/>
          <p:nvPr/>
        </p:nvSpPr>
        <p:spPr>
          <a:xfrm>
            <a:off x="5521235" y="5331003"/>
            <a:ext cx="6352902" cy="9783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Jūras līmeņa celšanās var izraisīt tādu ietekmi uz iedzīvotājiem kā piespiedu migrāciju, zaudējot iztikas līdzekļus un dzīvesvietu, un lielāku iespēju ciest no piekrastes vētrām un plūdiem</a:t>
            </a:r>
          </a:p>
        </p:txBody>
      </p:sp>
    </p:spTree>
    <p:extLst>
      <p:ext uri="{BB962C8B-B14F-4D97-AF65-F5344CB8AC3E}">
        <p14:creationId xmlns:p14="http://schemas.microsoft.com/office/powerpoint/2010/main" xmlns="" val="386126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16137" y="1586393"/>
            <a:ext cx="7175863" cy="4954429"/>
          </a:xfrm>
          <a:prstGeom prst="rect">
            <a:avLst/>
          </a:prstGeom>
        </p:spPr>
      </p:pic>
      <p:sp>
        <p:nvSpPr>
          <p:cNvPr id="4" name="Title 1"/>
          <p:cNvSpPr txBox="1">
            <a:spLocks/>
          </p:cNvSpPr>
          <p:nvPr/>
        </p:nvSpPr>
        <p:spPr>
          <a:xfrm>
            <a:off x="1384663" y="418013"/>
            <a:ext cx="9704069" cy="13324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pārmaiņas var īpaši veicināt </a:t>
            </a:r>
            <a:r>
              <a:rPr lang="lv-LV" sz="2400" b="1" dirty="0"/>
              <a:t>gaisa </a:t>
            </a:r>
            <a:r>
              <a:rPr lang="lv-LV" sz="2400" b="1" dirty="0" smtClean="0"/>
              <a:t>piesārņojumu </a:t>
            </a:r>
            <a:r>
              <a:rPr lang="lv-LV" sz="2400" dirty="0" smtClean="0"/>
              <a:t>– katru </a:t>
            </a:r>
            <a:r>
              <a:rPr lang="lv-LV" sz="2400" dirty="0"/>
              <a:t>gadu no gaisa piesārņojuma, ko rada fosilā kurināmā sadegšanas produkti, </a:t>
            </a:r>
            <a:endParaRPr lang="lv-LV" sz="2400" dirty="0" smtClean="0"/>
          </a:p>
          <a:p>
            <a:pPr algn="ctr"/>
            <a:r>
              <a:rPr lang="lv-LV" sz="2400" dirty="0" smtClean="0"/>
              <a:t>iet </a:t>
            </a:r>
            <a:r>
              <a:rPr lang="lv-LV" sz="2400" dirty="0"/>
              <a:t>bojā 7 miljoni cilvēku</a:t>
            </a:r>
            <a:endParaRPr lang="pt-BR" sz="2400" dirty="0"/>
          </a:p>
        </p:txBody>
      </p:sp>
      <p:sp>
        <p:nvSpPr>
          <p:cNvPr id="5" name="Rounded Rectangle 4"/>
          <p:cNvSpPr/>
          <p:nvPr/>
        </p:nvSpPr>
        <p:spPr>
          <a:xfrm>
            <a:off x="191589" y="2090059"/>
            <a:ext cx="6352902" cy="16067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gan gaisa piesārņojums Eiropā ir krasi samazinājies pēdējās desmitgadēs, gaisa piesārņojuma apdraudējums veselībai aizvien ir nozīmīgs, galvenokārt palielinātas cieto daļiņu un ozona koncentrācijas dēļ, kas ietekmē elpošanas sistēmas slimību izplatību un ar tām saistīto mirstību</a:t>
            </a:r>
          </a:p>
        </p:txBody>
      </p:sp>
      <p:sp>
        <p:nvSpPr>
          <p:cNvPr id="6" name="Rounded Rectangle 5"/>
          <p:cNvSpPr/>
          <p:nvPr/>
        </p:nvSpPr>
        <p:spPr>
          <a:xfrm>
            <a:off x="191589" y="3987036"/>
            <a:ext cx="6352902" cy="81996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Būtiskākā klimata pārmaiņu ietekme, iespējams, ir saistīta ar ozonu, kas ir galvenais piesārņotājs daudzviet Eiropā</a:t>
            </a:r>
          </a:p>
        </p:txBody>
      </p:sp>
      <p:sp>
        <p:nvSpPr>
          <p:cNvPr id="7" name="Rounded Rectangle 6"/>
          <p:cNvSpPr/>
          <p:nvPr/>
        </p:nvSpPr>
        <p:spPr>
          <a:xfrm>
            <a:off x="191589" y="5097250"/>
            <a:ext cx="6352902" cy="12598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pārmaiņas ir veicinājušas ozona koncentrācijas paaugstināšanos Eiropas centrālajā un dienvidaustrumu daļā, un klimata izraisīta ozona līmeņa paaugstināšanās var kavēt pašreizējos ozona mazināšanas pasākumus</a:t>
            </a:r>
          </a:p>
        </p:txBody>
      </p:sp>
    </p:spTree>
    <p:extLst>
      <p:ext uri="{BB962C8B-B14F-4D97-AF65-F5344CB8AC3E}">
        <p14:creationId xmlns:p14="http://schemas.microsoft.com/office/powerpoint/2010/main" xmlns="" val="18419943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20309"/>
          <a:stretch/>
        </p:blipFill>
        <p:spPr>
          <a:xfrm>
            <a:off x="0" y="1534540"/>
            <a:ext cx="5958837" cy="4984931"/>
          </a:xfrm>
          <a:prstGeom prst="rect">
            <a:avLst/>
          </a:prstGeom>
        </p:spPr>
      </p:pic>
      <p:sp>
        <p:nvSpPr>
          <p:cNvPr id="3" name="Title 1"/>
          <p:cNvSpPr txBox="1">
            <a:spLocks/>
          </p:cNvSpPr>
          <p:nvPr/>
        </p:nvSpPr>
        <p:spPr>
          <a:xfrm>
            <a:off x="3122023" y="427736"/>
            <a:ext cx="8429895" cy="1407043"/>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Pārtikas un ūdens pieejamības izmaiņas klimata pārmaiņu ietekmē</a:t>
            </a:r>
          </a:p>
        </p:txBody>
      </p:sp>
      <p:sp>
        <p:nvSpPr>
          <p:cNvPr id="4" name="Title 1"/>
          <p:cNvSpPr txBox="1">
            <a:spLocks/>
          </p:cNvSpPr>
          <p:nvPr/>
        </p:nvSpPr>
        <p:spPr>
          <a:xfrm>
            <a:off x="5133703" y="2269598"/>
            <a:ext cx="6868885" cy="10875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Galvenās nozares, kas visciešāk saistītas ar iespējamo cilvēka veselības apdraudējumu klimata </a:t>
            </a:r>
            <a:endParaRPr lang="lv-LV" sz="2400" dirty="0" smtClean="0"/>
          </a:p>
          <a:p>
            <a:pPr algn="ctr"/>
            <a:r>
              <a:rPr lang="lv-LV" sz="2400" dirty="0" smtClean="0"/>
              <a:t>pārmaiņu ietekmē:</a:t>
            </a:r>
            <a:endParaRPr lang="pt-BR" sz="2400" dirty="0"/>
          </a:p>
        </p:txBody>
      </p:sp>
      <p:sp>
        <p:nvSpPr>
          <p:cNvPr id="5" name="Rounded Rectangle 4"/>
          <p:cNvSpPr/>
          <p:nvPr/>
        </p:nvSpPr>
        <p:spPr>
          <a:xfrm>
            <a:off x="5391693" y="5486401"/>
            <a:ext cx="6352902" cy="12539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smtClean="0">
                <a:solidFill>
                  <a:schemeClr val="tx1"/>
                </a:solidFill>
              </a:rPr>
              <a:t>Ūdenssaimniecība</a:t>
            </a:r>
            <a:r>
              <a:rPr lang="lv-LV" b="1" dirty="0" smtClean="0">
                <a:solidFill>
                  <a:schemeClr val="tx1"/>
                </a:solidFill>
              </a:rPr>
              <a:t> </a:t>
            </a:r>
            <a:r>
              <a:rPr lang="lv-LV" b="1" dirty="0">
                <a:solidFill>
                  <a:schemeClr val="tx1"/>
                </a:solidFill>
              </a:rPr>
              <a:t>– saistībā ar riskiem, kas skar iedzīvotāju nodrošinājumu ar dzeramo ūdeni un personīgajai higiēnai nepieciešamo ūdeni, kā arī ar </a:t>
            </a:r>
            <a:endParaRPr lang="lv-LV" b="1" dirty="0" smtClean="0">
              <a:solidFill>
                <a:schemeClr val="tx1"/>
              </a:solidFill>
            </a:endParaRPr>
          </a:p>
          <a:p>
            <a:pPr algn="ctr"/>
            <a:r>
              <a:rPr lang="lv-LV" b="1" dirty="0" smtClean="0">
                <a:solidFill>
                  <a:schemeClr val="tx1"/>
                </a:solidFill>
              </a:rPr>
              <a:t>ūdens </a:t>
            </a:r>
            <a:r>
              <a:rPr lang="lv-LV" b="1" dirty="0">
                <a:solidFill>
                  <a:schemeClr val="tx1"/>
                </a:solidFill>
              </a:rPr>
              <a:t>un </a:t>
            </a:r>
            <a:r>
              <a:rPr lang="lv-LV" b="1" dirty="0" smtClean="0">
                <a:solidFill>
                  <a:schemeClr val="tx1"/>
                </a:solidFill>
              </a:rPr>
              <a:t>pārtikas </a:t>
            </a:r>
            <a:r>
              <a:rPr lang="lv-LV" b="1" dirty="0">
                <a:solidFill>
                  <a:schemeClr val="tx1"/>
                </a:solidFill>
              </a:rPr>
              <a:t>izraisītu </a:t>
            </a:r>
            <a:r>
              <a:rPr lang="lv-LV" b="1" dirty="0" smtClean="0">
                <a:solidFill>
                  <a:schemeClr val="tx1"/>
                </a:solidFill>
              </a:rPr>
              <a:t>slimību </a:t>
            </a:r>
            <a:r>
              <a:rPr lang="lv-LV" b="1" dirty="0">
                <a:solidFill>
                  <a:schemeClr val="tx1"/>
                </a:solidFill>
              </a:rPr>
              <a:t>izplatību</a:t>
            </a:r>
          </a:p>
        </p:txBody>
      </p:sp>
      <p:sp>
        <p:nvSpPr>
          <p:cNvPr id="6" name="Rounded Rectangle 5"/>
          <p:cNvSpPr/>
          <p:nvPr/>
        </p:nvSpPr>
        <p:spPr>
          <a:xfrm>
            <a:off x="5391693" y="3622805"/>
            <a:ext cx="6352902" cy="8084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u="sng" dirty="0" smtClean="0">
                <a:solidFill>
                  <a:schemeClr val="tx1"/>
                </a:solidFill>
              </a:rPr>
              <a:t>Lauksaimniecība</a:t>
            </a:r>
            <a:r>
              <a:rPr lang="lv-LV" b="1" dirty="0" smtClean="0">
                <a:solidFill>
                  <a:schemeClr val="tx1"/>
                </a:solidFill>
              </a:rPr>
              <a:t> </a:t>
            </a:r>
            <a:r>
              <a:rPr lang="lv-LV" b="1" dirty="0">
                <a:solidFill>
                  <a:schemeClr val="tx1"/>
                </a:solidFill>
              </a:rPr>
              <a:t>– saistībā ar pārtikas krājumu produktivitātes, kvalitātes un pieejamības apdraudējuma </a:t>
            </a:r>
            <a:r>
              <a:rPr lang="lv-LV" b="1" dirty="0" smtClean="0">
                <a:solidFill>
                  <a:schemeClr val="tx1"/>
                </a:solidFill>
              </a:rPr>
              <a:t>risku –</a:t>
            </a:r>
          </a:p>
        </p:txBody>
      </p:sp>
      <p:sp>
        <p:nvSpPr>
          <p:cNvPr id="7" name="Rounded Rectangle 6"/>
          <p:cNvSpPr/>
          <p:nvPr/>
        </p:nvSpPr>
        <p:spPr>
          <a:xfrm>
            <a:off x="5826577" y="4339767"/>
            <a:ext cx="5483133" cy="88537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Ietekmi </a:t>
            </a:r>
            <a:r>
              <a:rPr lang="lv-LV" b="1" dirty="0">
                <a:solidFill>
                  <a:schemeClr val="tx1"/>
                </a:solidFill>
              </a:rPr>
              <a:t>uz iedzīvotāju nodrošinājumu ar pārtiku, kā sekas var būt nepilnvērtīgs, piesārņots un nepietiekams uzturs, bads</a:t>
            </a:r>
          </a:p>
        </p:txBody>
      </p:sp>
    </p:spTree>
    <p:extLst>
      <p:ext uri="{BB962C8B-B14F-4D97-AF65-F5344CB8AC3E}">
        <p14:creationId xmlns:p14="http://schemas.microsoft.com/office/powerpoint/2010/main" xmlns="" val="2381168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xmlns="" val="0"/>
              </a:ext>
            </a:extLst>
          </a:blip>
          <a:srcRect r="9417"/>
          <a:stretch/>
        </p:blipFill>
        <p:spPr>
          <a:xfrm>
            <a:off x="5826034" y="966360"/>
            <a:ext cx="6365967" cy="5270849"/>
          </a:xfrm>
          <a:prstGeom prst="rect">
            <a:avLst/>
          </a:prstGeom>
        </p:spPr>
      </p:pic>
      <p:sp>
        <p:nvSpPr>
          <p:cNvPr id="3" name="Title 1"/>
          <p:cNvSpPr txBox="1">
            <a:spLocks/>
          </p:cNvSpPr>
          <p:nvPr/>
        </p:nvSpPr>
        <p:spPr>
          <a:xfrm>
            <a:off x="130629" y="275644"/>
            <a:ext cx="7419702" cy="10875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Izmaiņas pārtikas ražošanā var ietekmēt vairāki </a:t>
            </a:r>
            <a:endParaRPr lang="lv-LV" sz="2400" dirty="0" smtClean="0"/>
          </a:p>
          <a:p>
            <a:pPr algn="ctr"/>
            <a:r>
              <a:rPr lang="lv-LV" sz="2400" dirty="0" smtClean="0"/>
              <a:t>vides </a:t>
            </a:r>
            <a:r>
              <a:rPr lang="lv-LV" sz="2400" dirty="0"/>
              <a:t>faktori, </a:t>
            </a:r>
            <a:r>
              <a:rPr lang="lv-LV" sz="2400" dirty="0" smtClean="0"/>
              <a:t>piemēram:</a:t>
            </a:r>
            <a:endParaRPr lang="pt-BR" sz="2400" dirty="0"/>
          </a:p>
        </p:txBody>
      </p:sp>
      <p:sp>
        <p:nvSpPr>
          <p:cNvPr id="4" name="Rounded Rectangle 3"/>
          <p:cNvSpPr/>
          <p:nvPr/>
        </p:nvSpPr>
        <p:spPr>
          <a:xfrm>
            <a:off x="664029" y="1189885"/>
            <a:ext cx="6352902" cy="96548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Temperatūra – ražas samazināšanās karstuma un sausuma ietekmē, kā arī lauksaimniecības zemju platību samazināšanās pārtuksnešošanās dēļ</a:t>
            </a:r>
          </a:p>
        </p:txBody>
      </p:sp>
      <p:sp>
        <p:nvSpPr>
          <p:cNvPr id="5" name="Rounded Rectangle 4"/>
          <p:cNvSpPr/>
          <p:nvPr/>
        </p:nvSpPr>
        <p:spPr>
          <a:xfrm>
            <a:off x="664029" y="2327365"/>
            <a:ext cx="6352902" cy="95583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Nokrišņu apjoms un intensitāte – ražas kvalitātes pazemināšanās paaugstināta mitruma ietekmē, izraisot, piemēram, labības pūšanu, pelēšanu u.c.</a:t>
            </a:r>
            <a:endParaRPr lang="lv-LV" b="1" dirty="0">
              <a:solidFill>
                <a:schemeClr val="tx1"/>
              </a:solidFill>
            </a:endParaRPr>
          </a:p>
        </p:txBody>
      </p:sp>
      <p:sp>
        <p:nvSpPr>
          <p:cNvPr id="6" name="Rounded Rectangle 5"/>
          <p:cNvSpPr/>
          <p:nvPr/>
        </p:nvSpPr>
        <p:spPr>
          <a:xfrm>
            <a:off x="664029" y="3454508"/>
            <a:ext cx="6352902" cy="4382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 līmenis – saistībā ar mēslojumu lauksaimniecības zemēs</a:t>
            </a:r>
          </a:p>
        </p:txBody>
      </p:sp>
      <p:sp>
        <p:nvSpPr>
          <p:cNvPr id="7" name="Rounded Rectangle 6"/>
          <p:cNvSpPr/>
          <p:nvPr/>
        </p:nvSpPr>
        <p:spPr>
          <a:xfrm>
            <a:off x="664029" y="4064043"/>
            <a:ext cx="6352902" cy="114050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Ārkārtas vides apstākļu periodi – postījumi gan lauksaimniecības, gan pārtikas rūpniecības nozarēs, tehnikas bojājumi, infrastruktūras, elektroapgādes, komunikācijas </a:t>
            </a:r>
          </a:p>
          <a:p>
            <a:pPr algn="ctr"/>
            <a:r>
              <a:rPr lang="lv-LV" b="1" dirty="0" smtClean="0">
                <a:solidFill>
                  <a:schemeClr val="tx1"/>
                </a:solidFill>
              </a:rPr>
              <a:t>un transporta traucējumi</a:t>
            </a:r>
          </a:p>
        </p:txBody>
      </p:sp>
      <p:sp>
        <p:nvSpPr>
          <p:cNvPr id="8" name="Rounded Rectangle 7"/>
          <p:cNvSpPr/>
          <p:nvPr/>
        </p:nvSpPr>
        <p:spPr>
          <a:xfrm>
            <a:off x="664029" y="5375860"/>
            <a:ext cx="6352902" cy="11512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Jūras līmeņa celšanās – lauksaimniecībā izmantojamo augšņu sasāļošanās un erozija, zemes nogruvumi un noslīdējumi, kas izraisīs lauksaimniecības zemju </a:t>
            </a:r>
          </a:p>
          <a:p>
            <a:pPr algn="ctr"/>
            <a:r>
              <a:rPr lang="lv-LV" b="1" dirty="0" smtClean="0">
                <a:solidFill>
                  <a:schemeClr val="tx1"/>
                </a:solidFill>
              </a:rPr>
              <a:t>platību samazināšanos</a:t>
            </a:r>
          </a:p>
        </p:txBody>
      </p:sp>
    </p:spTree>
    <p:extLst>
      <p:ext uri="{BB962C8B-B14F-4D97-AF65-F5344CB8AC3E}">
        <p14:creationId xmlns:p14="http://schemas.microsoft.com/office/powerpoint/2010/main" xmlns="" val="4283738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0708" y="1854925"/>
            <a:ext cx="5003075" cy="5003075"/>
          </a:xfrm>
          <a:prstGeom prst="rect">
            <a:avLst/>
          </a:prstGeom>
        </p:spPr>
      </p:pic>
      <p:sp>
        <p:nvSpPr>
          <p:cNvPr id="3" name="Title 1"/>
          <p:cNvSpPr txBox="1">
            <a:spLocks/>
          </p:cNvSpPr>
          <p:nvPr/>
        </p:nvSpPr>
        <p:spPr>
          <a:xfrm>
            <a:off x="537754" y="422280"/>
            <a:ext cx="11116491" cy="150266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Dzeramā ūdens un pārtikas nepietiekamība</a:t>
            </a:r>
            <a:r>
              <a:rPr lang="lv-LV" sz="2400" dirty="0"/>
              <a:t>, kā arī nekvalitatīva uztura un ūdens izraisītās akūtas zarnu infekcijas veido būtisku daļu no pašreizējā globālā slimību sloga, jo īpaši attiecībā uz bērniem un sievietēm, un tiek prognozēts, ka situācija pasliktināsies </a:t>
            </a:r>
            <a:endParaRPr lang="lv-LV" sz="2400" dirty="0" smtClean="0"/>
          </a:p>
          <a:p>
            <a:pPr algn="ctr"/>
            <a:r>
              <a:rPr lang="lv-LV" sz="2400" dirty="0" smtClean="0"/>
              <a:t>klimata </a:t>
            </a:r>
            <a:r>
              <a:rPr lang="lv-LV" sz="2400" dirty="0"/>
              <a:t>pārmaiņu ietekmei kļūstot intensīvākai</a:t>
            </a:r>
          </a:p>
        </p:txBody>
      </p:sp>
      <p:sp>
        <p:nvSpPr>
          <p:cNvPr id="4" name="Rounded Rectangle 3"/>
          <p:cNvSpPr/>
          <p:nvPr/>
        </p:nvSpPr>
        <p:spPr>
          <a:xfrm>
            <a:off x="5583284" y="2401165"/>
            <a:ext cx="6352902" cy="8084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Apmēram puse no mātēm un bērniem pasaulē cieš no samazinātas ķermeņa masas, kas ir nepietiekama uztura sekas</a:t>
            </a:r>
            <a:endParaRPr lang="lv-LV" b="1" dirty="0" smtClean="0">
              <a:solidFill>
                <a:schemeClr val="tx1"/>
              </a:solidFill>
            </a:endParaRPr>
          </a:p>
        </p:txBody>
      </p:sp>
      <p:sp>
        <p:nvSpPr>
          <p:cNvPr id="5" name="Rounded Rectangle 4"/>
          <p:cNvSpPr/>
          <p:nvPr/>
        </p:nvSpPr>
        <p:spPr>
          <a:xfrm>
            <a:off x="5583284" y="3483927"/>
            <a:ext cx="6352902" cy="12448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Nekvalitatīva ūdens pieejamība un ūdens trūkums higiēnas vajadzībām rada paaugstinātu infekcijas slimību, īpaši akūtu zarnu infekciju, uzliesmojumu risku, kas veicina </a:t>
            </a:r>
            <a:endParaRPr lang="lv-LV" b="1" dirty="0" smtClean="0">
              <a:solidFill>
                <a:schemeClr val="tx1"/>
              </a:solidFill>
            </a:endParaRPr>
          </a:p>
          <a:p>
            <a:pPr algn="ctr"/>
            <a:r>
              <a:rPr lang="lv-LV" b="1" dirty="0" smtClean="0">
                <a:solidFill>
                  <a:schemeClr val="tx1"/>
                </a:solidFill>
              </a:rPr>
              <a:t>mirstības </a:t>
            </a:r>
            <a:r>
              <a:rPr lang="lv-LV" b="1" dirty="0">
                <a:solidFill>
                  <a:schemeClr val="tx1"/>
                </a:solidFill>
              </a:rPr>
              <a:t>pieaugumu</a:t>
            </a:r>
            <a:endParaRPr lang="lv-LV" b="1" dirty="0" smtClean="0">
              <a:solidFill>
                <a:schemeClr val="tx1"/>
              </a:solidFill>
            </a:endParaRPr>
          </a:p>
        </p:txBody>
      </p:sp>
      <p:sp>
        <p:nvSpPr>
          <p:cNvPr id="6" name="Rounded Rectangle 5"/>
          <p:cNvSpPr/>
          <p:nvPr/>
        </p:nvSpPr>
        <p:spPr>
          <a:xfrm>
            <a:off x="5583284" y="5003112"/>
            <a:ext cx="6352902" cy="143687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Reģionos ar zemu ekonomisko nodrošinājumu, kur pārtikas krājumi jau pašlaik ir ierobežoti, piemēram, </a:t>
            </a:r>
            <a:r>
              <a:rPr lang="lv-LV" b="1" dirty="0" err="1">
                <a:solidFill>
                  <a:schemeClr val="tx1"/>
                </a:solidFill>
              </a:rPr>
              <a:t>Subsahāras</a:t>
            </a:r>
            <a:r>
              <a:rPr lang="lv-LV" b="1" dirty="0">
                <a:solidFill>
                  <a:schemeClr val="tx1"/>
                </a:solidFill>
              </a:rPr>
              <a:t> Āfrikā un Dienvidāzijā, nākotnē klimata pārmaiņu ietekmē paredzams lielākais pārtikas un dzeramā ūdens apgādes </a:t>
            </a:r>
            <a:endParaRPr lang="lv-LV" b="1" dirty="0" smtClean="0">
              <a:solidFill>
                <a:schemeClr val="tx1"/>
              </a:solidFill>
            </a:endParaRPr>
          </a:p>
          <a:p>
            <a:pPr algn="ctr"/>
            <a:r>
              <a:rPr lang="lv-LV" b="1" dirty="0" smtClean="0">
                <a:solidFill>
                  <a:schemeClr val="tx1"/>
                </a:solidFill>
              </a:rPr>
              <a:t>samazinājuma </a:t>
            </a:r>
            <a:r>
              <a:rPr lang="lv-LV" b="1" dirty="0">
                <a:solidFill>
                  <a:schemeClr val="tx1"/>
                </a:solidFill>
              </a:rPr>
              <a:t>risks</a:t>
            </a:r>
            <a:endParaRPr lang="lv-LV" b="1" dirty="0" smtClean="0">
              <a:solidFill>
                <a:schemeClr val="tx1"/>
              </a:solidFill>
            </a:endParaRPr>
          </a:p>
        </p:txBody>
      </p:sp>
    </p:spTree>
    <p:extLst>
      <p:ext uri="{BB962C8B-B14F-4D97-AF65-F5344CB8AC3E}">
        <p14:creationId xmlns:p14="http://schemas.microsoft.com/office/powerpoint/2010/main" xmlns="" val="36078699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02923" y="1593667"/>
            <a:ext cx="7289077" cy="4859384"/>
          </a:xfrm>
          <a:prstGeom prst="rect">
            <a:avLst/>
          </a:prstGeom>
        </p:spPr>
      </p:pic>
      <p:sp>
        <p:nvSpPr>
          <p:cNvPr id="3" name="Title 1"/>
          <p:cNvSpPr txBox="1">
            <a:spLocks/>
          </p:cNvSpPr>
          <p:nvPr/>
        </p:nvSpPr>
        <p:spPr>
          <a:xfrm>
            <a:off x="1419497" y="414133"/>
            <a:ext cx="9379131" cy="13493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pārmaiņas var ietekmēt arī mazdārziņos un savvaļā augošu pārtikas augu ražu </a:t>
            </a:r>
            <a:r>
              <a:rPr lang="lv-LV" sz="2400" b="1" dirty="0"/>
              <a:t>iepriekš neparedzētu slimību, kaitēkļu </a:t>
            </a:r>
            <a:endParaRPr lang="lv-LV" sz="2400" b="1" dirty="0" smtClean="0"/>
          </a:p>
          <a:p>
            <a:pPr algn="ctr"/>
            <a:r>
              <a:rPr lang="lv-LV" sz="2400" b="1" dirty="0" smtClean="0"/>
              <a:t>vai invazīvu </a:t>
            </a:r>
            <a:r>
              <a:rPr lang="lv-LV" sz="2400" b="1" dirty="0"/>
              <a:t>sugu</a:t>
            </a:r>
            <a:r>
              <a:rPr lang="lv-LV" sz="2400" dirty="0"/>
              <a:t> izplatības dēļ</a:t>
            </a:r>
            <a:endParaRPr lang="pt-BR" sz="2400" dirty="0"/>
          </a:p>
        </p:txBody>
      </p:sp>
      <p:sp>
        <p:nvSpPr>
          <p:cNvPr id="4" name="Rounded Rectangle 3"/>
          <p:cNvSpPr/>
          <p:nvPr/>
        </p:nvSpPr>
        <p:spPr>
          <a:xfrm>
            <a:off x="163287" y="2419119"/>
            <a:ext cx="6352902" cy="12308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Piemēram, Latvijā kopš </a:t>
            </a:r>
            <a:r>
              <a:rPr lang="lv-LV" b="1" dirty="0" smtClean="0">
                <a:solidFill>
                  <a:schemeClr val="tx1"/>
                </a:solidFill>
              </a:rPr>
              <a:t>2007.g. </a:t>
            </a:r>
            <a:r>
              <a:rPr lang="lv-LV" b="1" dirty="0">
                <a:solidFill>
                  <a:schemeClr val="tx1"/>
                </a:solidFill>
              </a:rPr>
              <a:t>augļu kokus apdraud bakteriālā iedega – slimība, kuras ierosinātāja baktērijas </a:t>
            </a:r>
            <a:r>
              <a:rPr lang="lv-LV" b="1" i="1" dirty="0" err="1">
                <a:solidFill>
                  <a:schemeClr val="tx1"/>
                </a:solidFill>
              </a:rPr>
              <a:t>Erwinia</a:t>
            </a:r>
            <a:r>
              <a:rPr lang="lv-LV" b="1" i="1" dirty="0">
                <a:solidFill>
                  <a:schemeClr val="tx1"/>
                </a:solidFill>
              </a:rPr>
              <a:t> </a:t>
            </a:r>
            <a:r>
              <a:rPr lang="lv-LV" b="1" i="1" dirty="0" err="1">
                <a:solidFill>
                  <a:schemeClr val="tx1"/>
                </a:solidFill>
              </a:rPr>
              <a:t>amylovora</a:t>
            </a:r>
            <a:r>
              <a:rPr lang="lv-LV" b="1" i="1" dirty="0">
                <a:solidFill>
                  <a:schemeClr val="tx1"/>
                </a:solidFill>
              </a:rPr>
              <a:t> </a:t>
            </a:r>
            <a:r>
              <a:rPr lang="lv-LV" b="1" dirty="0">
                <a:solidFill>
                  <a:schemeClr val="tx1"/>
                </a:solidFill>
              </a:rPr>
              <a:t>vairošanos un izplatību veicina mitri un silti klimatiskie apstākļi augu ziedēšanas laikā</a:t>
            </a:r>
            <a:endParaRPr lang="lv-LV" b="1" dirty="0" smtClean="0">
              <a:solidFill>
                <a:schemeClr val="tx1"/>
              </a:solidFill>
            </a:endParaRPr>
          </a:p>
        </p:txBody>
      </p:sp>
      <p:sp>
        <p:nvSpPr>
          <p:cNvPr id="5" name="Rounded Rectangle 4"/>
          <p:cNvSpPr/>
          <p:nvPr/>
        </p:nvSpPr>
        <p:spPr>
          <a:xfrm>
            <a:off x="163287" y="3953008"/>
            <a:ext cx="6352902" cy="98112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Slimības ietekmē iet bojā vai arī jāiznīcina tādi augļu koki un krūmi kā ābeles, bumbieres, vilkābeles, pīlādži, klintenes, cidonijas, krūmcidonijas, korintes u.c. </a:t>
            </a:r>
            <a:endParaRPr lang="lv-LV" b="1" dirty="0" smtClean="0">
              <a:solidFill>
                <a:schemeClr val="tx1"/>
              </a:solidFill>
            </a:endParaRPr>
          </a:p>
        </p:txBody>
      </p:sp>
      <p:sp>
        <p:nvSpPr>
          <p:cNvPr id="7" name="Rounded Rectangle 6"/>
          <p:cNvSpPr/>
          <p:nvPr/>
        </p:nvSpPr>
        <p:spPr>
          <a:xfrm>
            <a:off x="163287" y="5237209"/>
            <a:ext cx="6352902" cy="8084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Bakteriālās iedegas skarti augļu koki </a:t>
            </a:r>
            <a:r>
              <a:rPr lang="lv-LV" b="1" dirty="0" smtClean="0">
                <a:solidFill>
                  <a:schemeClr val="tx1"/>
                </a:solidFill>
              </a:rPr>
              <a:t>Latvijā jāiznīcina </a:t>
            </a:r>
            <a:r>
              <a:rPr lang="lv-LV" b="1" dirty="0">
                <a:solidFill>
                  <a:schemeClr val="tx1"/>
                </a:solidFill>
              </a:rPr>
              <a:t>sadedzinot </a:t>
            </a:r>
            <a:endParaRPr lang="lv-LV" b="1" dirty="0" smtClean="0">
              <a:solidFill>
                <a:schemeClr val="tx1"/>
              </a:solidFill>
            </a:endParaRPr>
          </a:p>
        </p:txBody>
      </p:sp>
    </p:spTree>
    <p:extLst>
      <p:ext uri="{BB962C8B-B14F-4D97-AF65-F5344CB8AC3E}">
        <p14:creationId xmlns:p14="http://schemas.microsoft.com/office/powerpoint/2010/main" xmlns="" val="42856951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1" y="587828"/>
            <a:ext cx="9386920" cy="5629338"/>
          </a:xfrm>
          <a:prstGeom prst="rect">
            <a:avLst/>
          </a:prstGeom>
        </p:spPr>
      </p:pic>
      <p:sp>
        <p:nvSpPr>
          <p:cNvPr id="4" name="Rounded Rectangle 3"/>
          <p:cNvSpPr/>
          <p:nvPr/>
        </p:nvSpPr>
        <p:spPr>
          <a:xfrm>
            <a:off x="5545182" y="1751965"/>
            <a:ext cx="6352902" cy="8736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Pasaulē aptuveni 150 miljoni cilvēku pašlaik dzīvo pilsētās, </a:t>
            </a:r>
            <a:endParaRPr lang="lv-LV" b="1" dirty="0" smtClean="0">
              <a:solidFill>
                <a:schemeClr val="tx1"/>
              </a:solidFill>
            </a:endParaRPr>
          </a:p>
          <a:p>
            <a:pPr algn="ctr"/>
            <a:r>
              <a:rPr lang="lv-LV" b="1" dirty="0" smtClean="0">
                <a:solidFill>
                  <a:schemeClr val="tx1"/>
                </a:solidFill>
              </a:rPr>
              <a:t>kuras </a:t>
            </a:r>
            <a:r>
              <a:rPr lang="lv-LV" b="1" dirty="0">
                <a:solidFill>
                  <a:schemeClr val="tx1"/>
                </a:solidFill>
              </a:rPr>
              <a:t>ietekmē hronisks ūdens trūkums</a:t>
            </a:r>
            <a:endParaRPr lang="lv-LV" b="1" dirty="0" smtClean="0">
              <a:solidFill>
                <a:schemeClr val="tx1"/>
              </a:solidFill>
            </a:endParaRPr>
          </a:p>
        </p:txBody>
      </p:sp>
      <p:sp>
        <p:nvSpPr>
          <p:cNvPr id="5" name="Rounded Rectangle 4"/>
          <p:cNvSpPr/>
          <p:nvPr/>
        </p:nvSpPr>
        <p:spPr>
          <a:xfrm>
            <a:off x="5545182" y="3036891"/>
            <a:ext cx="6352902" cy="9864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Līdz 2050.g. </a:t>
            </a:r>
            <a:r>
              <a:rPr lang="lv-LV" b="1" dirty="0">
                <a:solidFill>
                  <a:schemeClr val="tx1"/>
                </a:solidFill>
              </a:rPr>
              <a:t>ūdens trūkuma skarto pilsētu iedzīvotāju skaits pieaugs līdz vienam miljardam, ja netiks rasti ātri un efektīvi pilsētvides uzlabojuma risinājumi</a:t>
            </a:r>
            <a:endParaRPr lang="lv-LV" b="1" dirty="0" smtClean="0">
              <a:solidFill>
                <a:schemeClr val="tx1"/>
              </a:solidFill>
            </a:endParaRPr>
          </a:p>
        </p:txBody>
      </p:sp>
      <p:sp>
        <p:nvSpPr>
          <p:cNvPr id="6" name="Rounded Rectangle 5"/>
          <p:cNvSpPr/>
          <p:nvPr/>
        </p:nvSpPr>
        <p:spPr>
          <a:xfrm>
            <a:off x="5545182" y="4434617"/>
            <a:ext cx="6352902" cy="10779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Pašlaik aptuveni viena trešdaļa (1,7 miljardi) pasaules iedzīvotāju dzīvo reģionos ar paaugstinātu ūdens trūkuma risku, un šis skaitlis palielināsies līdz 5 miljardiem </a:t>
            </a:r>
            <a:r>
              <a:rPr lang="lv-LV" b="1" dirty="0" smtClean="0">
                <a:solidFill>
                  <a:schemeClr val="tx1"/>
                </a:solidFill>
              </a:rPr>
              <a:t>2025.g.</a:t>
            </a:r>
          </a:p>
        </p:txBody>
      </p:sp>
    </p:spTree>
    <p:extLst>
      <p:ext uri="{BB962C8B-B14F-4D97-AF65-F5344CB8AC3E}">
        <p14:creationId xmlns:p14="http://schemas.microsoft.com/office/powerpoint/2010/main" xmlns="" val="879549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027548"/>
            <a:ext cx="7624159" cy="5072806"/>
          </a:xfrm>
          <a:prstGeom prst="rect">
            <a:avLst/>
          </a:prstGeom>
        </p:spPr>
      </p:pic>
      <p:sp>
        <p:nvSpPr>
          <p:cNvPr id="3" name="Title 1"/>
          <p:cNvSpPr txBox="1">
            <a:spLocks/>
          </p:cNvSpPr>
          <p:nvPr/>
        </p:nvSpPr>
        <p:spPr>
          <a:xfrm>
            <a:off x="777010" y="295420"/>
            <a:ext cx="10637980" cy="142385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Trīs galvenās faktoru grupas – </a:t>
            </a:r>
            <a:r>
              <a:rPr lang="lv-LV" sz="2400" b="1" dirty="0"/>
              <a:t>fizikālie, bioloģiskie un ekonomiskie faktori </a:t>
            </a:r>
            <a:r>
              <a:rPr lang="lv-LV" sz="2400" dirty="0"/>
              <a:t>– ietekmē cilvēka labklājību, veselību un izdzīvošanas spējas jebkuros apstākļos, bet </a:t>
            </a:r>
            <a:endParaRPr lang="lv-LV" sz="2400" dirty="0" smtClean="0"/>
          </a:p>
          <a:p>
            <a:pPr algn="ctr"/>
            <a:r>
              <a:rPr lang="lv-LV" sz="2400" dirty="0" smtClean="0"/>
              <a:t>klimata </a:t>
            </a:r>
            <a:r>
              <a:rPr lang="lv-LV" sz="2400" dirty="0"/>
              <a:t>pārmaiņu rezultātā ietekmes intensitāte </a:t>
            </a:r>
            <a:r>
              <a:rPr lang="lv-LV" sz="2400" dirty="0" smtClean="0"/>
              <a:t>saasinās</a:t>
            </a:r>
          </a:p>
        </p:txBody>
      </p:sp>
      <p:sp>
        <p:nvSpPr>
          <p:cNvPr id="7" name="Rounded Rectangle 6"/>
          <p:cNvSpPr/>
          <p:nvPr/>
        </p:nvSpPr>
        <p:spPr>
          <a:xfrm>
            <a:off x="5709569" y="1558187"/>
            <a:ext cx="5353050" cy="9962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Turklāt</a:t>
            </a:r>
            <a:r>
              <a:rPr lang="lv-LV" b="1" dirty="0">
                <a:solidFill>
                  <a:schemeClr val="tx1"/>
                </a:solidFill>
              </a:rPr>
              <a:t>, klimata pārmaiņu ietekmē cilvēka bioloģiskā un sociālā adaptācija jauniem apstākļiem ir daudz sarežģītāka nekā stabilā vidē</a:t>
            </a:r>
          </a:p>
        </p:txBody>
      </p:sp>
      <p:sp>
        <p:nvSpPr>
          <p:cNvPr id="6" name="Title 1"/>
          <p:cNvSpPr txBox="1">
            <a:spLocks/>
          </p:cNvSpPr>
          <p:nvPr/>
        </p:nvSpPr>
        <p:spPr>
          <a:xfrm>
            <a:off x="6361351" y="2894304"/>
            <a:ext cx="4049486" cy="340569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smtClean="0"/>
              <a:t>Tiešā veidā </a:t>
            </a:r>
            <a:r>
              <a:rPr lang="lv-LV" sz="2400" dirty="0" smtClean="0"/>
              <a:t>cilvēku var ietekmēt –</a:t>
            </a:r>
          </a:p>
          <a:p>
            <a:pPr algn="ctr"/>
            <a:endParaRPr lang="lv-LV" sz="2400" dirty="0" smtClean="0"/>
          </a:p>
          <a:p>
            <a:pPr algn="ctr"/>
            <a:endParaRPr lang="lv-LV" sz="2400" dirty="0" smtClean="0"/>
          </a:p>
          <a:p>
            <a:pPr algn="ctr"/>
            <a:endParaRPr lang="lv-LV" sz="2400" dirty="0"/>
          </a:p>
          <a:p>
            <a:pPr algn="ctr"/>
            <a:endParaRPr lang="lv-LV" sz="2400" dirty="0" smtClean="0"/>
          </a:p>
          <a:p>
            <a:pPr algn="ctr"/>
            <a:r>
              <a:rPr lang="lv-LV" sz="2400" dirty="0" smtClean="0"/>
              <a:t>Radot funkcionālus </a:t>
            </a:r>
            <a:r>
              <a:rPr lang="lv-LV" sz="2400" dirty="0"/>
              <a:t>un fizioloģiskus organisma darbības </a:t>
            </a:r>
            <a:r>
              <a:rPr lang="lv-LV" sz="2400" dirty="0" smtClean="0"/>
              <a:t>traucējumus</a:t>
            </a:r>
            <a:endParaRPr lang="lv-LV" sz="2400" dirty="0"/>
          </a:p>
        </p:txBody>
      </p:sp>
      <p:sp>
        <p:nvSpPr>
          <p:cNvPr id="8" name="Rounded Rectangle 7"/>
          <p:cNvSpPr/>
          <p:nvPr/>
        </p:nvSpPr>
        <p:spPr>
          <a:xfrm>
            <a:off x="5709569" y="3872343"/>
            <a:ext cx="5353050" cy="10784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Intensīvas </a:t>
            </a:r>
            <a:r>
              <a:rPr lang="lv-LV" b="1" dirty="0">
                <a:solidFill>
                  <a:schemeClr val="tx1"/>
                </a:solidFill>
              </a:rPr>
              <a:t>un biežas temperatūras un nokrišņu izmaiņas (karstuma un sausuma periodi, </a:t>
            </a:r>
            <a:r>
              <a:rPr lang="lv-LV" b="1" dirty="0" smtClean="0">
                <a:solidFill>
                  <a:schemeClr val="tx1"/>
                </a:solidFill>
              </a:rPr>
              <a:t>viesuļvētras </a:t>
            </a:r>
            <a:r>
              <a:rPr lang="lv-LV" b="1" dirty="0">
                <a:solidFill>
                  <a:schemeClr val="tx1"/>
                </a:solidFill>
              </a:rPr>
              <a:t>un plūdi, dabas ugunsgrēki</a:t>
            </a:r>
            <a:r>
              <a:rPr lang="lv-LV" b="1" dirty="0" smtClean="0">
                <a:solidFill>
                  <a:schemeClr val="tx1"/>
                </a:solidFill>
              </a:rPr>
              <a:t>) –</a:t>
            </a:r>
          </a:p>
        </p:txBody>
      </p:sp>
    </p:spTree>
    <p:extLst>
      <p:ext uri="{BB962C8B-B14F-4D97-AF65-F5344CB8AC3E}">
        <p14:creationId xmlns:p14="http://schemas.microsoft.com/office/powerpoint/2010/main" xmlns="" val="2646604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1143" t="811" r="953" b="1238"/>
          <a:stretch/>
        </p:blipFill>
        <p:spPr>
          <a:xfrm rot="16200000">
            <a:off x="6458508" y="1124508"/>
            <a:ext cx="6877513" cy="4589469"/>
          </a:xfrm>
          <a:prstGeom prst="rect">
            <a:avLst/>
          </a:prstGeom>
        </p:spPr>
      </p:pic>
      <p:sp>
        <p:nvSpPr>
          <p:cNvPr id="3" name="Title 1"/>
          <p:cNvSpPr txBox="1">
            <a:spLocks/>
          </p:cNvSpPr>
          <p:nvPr/>
        </p:nvSpPr>
        <p:spPr>
          <a:xfrm>
            <a:off x="1813968" y="267803"/>
            <a:ext cx="5262699" cy="1266975"/>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dirty="0"/>
              <a:t>Klimata pārmaiņu veicinātas saslimšanas</a:t>
            </a:r>
          </a:p>
        </p:txBody>
      </p:sp>
      <p:sp>
        <p:nvSpPr>
          <p:cNvPr id="4" name="Title 1"/>
          <p:cNvSpPr txBox="1">
            <a:spLocks/>
          </p:cNvSpPr>
          <p:nvPr/>
        </p:nvSpPr>
        <p:spPr>
          <a:xfrm>
            <a:off x="163287" y="1961905"/>
            <a:ext cx="8564062" cy="12515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ietekmē paaugstinās pret temperatūras svārstībām jutīgu, tostarp arī </a:t>
            </a:r>
            <a:r>
              <a:rPr lang="lv-LV" sz="2400" b="1" dirty="0"/>
              <a:t>pārtikas un ūdens izraisītu, </a:t>
            </a:r>
            <a:endParaRPr lang="lv-LV" sz="2400" b="1" dirty="0" smtClean="0"/>
          </a:p>
          <a:p>
            <a:pPr algn="ctr"/>
            <a:r>
              <a:rPr lang="lv-LV" sz="2400" b="1" dirty="0" smtClean="0"/>
              <a:t>infekcijas </a:t>
            </a:r>
            <a:r>
              <a:rPr lang="lv-LV" sz="2400" b="1" dirty="0"/>
              <a:t>slimību izplatības risks</a:t>
            </a:r>
            <a:endParaRPr lang="pt-BR" sz="2400" b="1" dirty="0"/>
          </a:p>
        </p:txBody>
      </p:sp>
      <p:sp>
        <p:nvSpPr>
          <p:cNvPr id="5" name="Rounded Rectangle 4"/>
          <p:cNvSpPr/>
          <p:nvPr/>
        </p:nvSpPr>
        <p:spPr>
          <a:xfrm>
            <a:off x="646614" y="3106129"/>
            <a:ext cx="7517672" cy="1080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Pārtikas un ūdens izraisītas saslimšanas, parasti kuņģa un zarnu trakta infekcijas, kuru simptoms ir caureja, joprojām ir globāla veselības problēma, kas it sevišķi skar bērnus reģionos ar zemu ekonomiskās attīstības līmeni</a:t>
            </a:r>
            <a:endParaRPr lang="lv-LV" b="1" dirty="0" smtClean="0">
              <a:solidFill>
                <a:schemeClr val="tx1"/>
              </a:solidFill>
            </a:endParaRPr>
          </a:p>
        </p:txBody>
      </p:sp>
      <p:sp>
        <p:nvSpPr>
          <p:cNvPr id="6" name="Rounded Rectangle 5"/>
          <p:cNvSpPr/>
          <p:nvPr/>
        </p:nvSpPr>
        <p:spPr>
          <a:xfrm>
            <a:off x="646614" y="5357777"/>
            <a:ext cx="7517672" cy="1008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Pētījumi liecina, ka saslimšana ar akūtām zarnu infekcijas slimībām palielinās kopsolī ar vides temperatūras pieaugumu, proti, temperatūrai palielinoties par 1 </a:t>
            </a:r>
            <a:r>
              <a:rPr lang="lv-LV" b="1" dirty="0" err="1" smtClean="0">
                <a:solidFill>
                  <a:schemeClr val="tx1"/>
                </a:solidFill>
              </a:rPr>
              <a:t>ºC</a:t>
            </a:r>
            <a:r>
              <a:rPr lang="lv-LV" b="1" dirty="0">
                <a:solidFill>
                  <a:schemeClr val="tx1"/>
                </a:solidFill>
              </a:rPr>
              <a:t>, saslimšanas gadījumu skaits pieaug par </a:t>
            </a:r>
            <a:r>
              <a:rPr lang="lv-LV" b="1" dirty="0" smtClean="0">
                <a:solidFill>
                  <a:schemeClr val="tx1"/>
                </a:solidFill>
              </a:rPr>
              <a:t>3-11%</a:t>
            </a:r>
          </a:p>
        </p:txBody>
      </p:sp>
      <p:sp>
        <p:nvSpPr>
          <p:cNvPr id="7" name="Rounded Rectangle 6"/>
          <p:cNvSpPr/>
          <p:nvPr/>
        </p:nvSpPr>
        <p:spPr>
          <a:xfrm>
            <a:off x="646614" y="4357686"/>
            <a:ext cx="7517672" cy="8288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pārmaiņu ietekme, piemēram, ārkārtas sausuma periodi, plūdi vai intensīvas lietusgāzes parasti samazina pieejamību drošai ūdens apgādei</a:t>
            </a:r>
            <a:endParaRPr lang="lv-LV" b="1" dirty="0" smtClean="0">
              <a:solidFill>
                <a:schemeClr val="tx1"/>
              </a:solidFill>
            </a:endParaRPr>
          </a:p>
        </p:txBody>
      </p:sp>
    </p:spTree>
    <p:extLst>
      <p:ext uri="{BB962C8B-B14F-4D97-AF65-F5344CB8AC3E}">
        <p14:creationId xmlns:p14="http://schemas.microsoft.com/office/powerpoint/2010/main" xmlns="" val="20997698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0" y="1265520"/>
            <a:ext cx="8001167" cy="5332809"/>
          </a:xfrm>
          <a:prstGeom prst="rect">
            <a:avLst/>
          </a:prstGeom>
        </p:spPr>
      </p:pic>
      <p:sp>
        <p:nvSpPr>
          <p:cNvPr id="4" name="Title 1"/>
          <p:cNvSpPr txBox="1">
            <a:spLocks/>
          </p:cNvSpPr>
          <p:nvPr/>
        </p:nvSpPr>
        <p:spPr>
          <a:xfrm>
            <a:off x="5747657" y="198420"/>
            <a:ext cx="5685610" cy="107891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 pārtikas un ūdens izraisītām slimībām cilvēks var saslimt uzņemot </a:t>
            </a:r>
            <a:r>
              <a:rPr lang="lv-LV" sz="2400" dirty="0" smtClean="0"/>
              <a:t>patogēnus:</a:t>
            </a:r>
            <a:endParaRPr lang="pt-BR" sz="2400" b="1" dirty="0"/>
          </a:p>
        </p:txBody>
      </p:sp>
      <p:sp>
        <p:nvSpPr>
          <p:cNvPr id="5" name="Rounded Rectangle 4"/>
          <p:cNvSpPr/>
          <p:nvPr/>
        </p:nvSpPr>
        <p:spPr>
          <a:xfrm>
            <a:off x="5185954" y="1172826"/>
            <a:ext cx="6792686" cy="1080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Ar </a:t>
            </a:r>
            <a:r>
              <a:rPr lang="lv-LV" b="1" dirty="0">
                <a:solidFill>
                  <a:schemeClr val="tx1"/>
                </a:solidFill>
              </a:rPr>
              <a:t>piesārņotu dzeramo ūdeni, inficētu vai termiski neapstrādātu pārtiku, nejauši norijot ūdeni peldoties vai ūdenim nonākot tiešā kontaktā ar </a:t>
            </a:r>
            <a:r>
              <a:rPr lang="lv-LV" b="1" dirty="0" smtClean="0">
                <a:solidFill>
                  <a:schemeClr val="tx1"/>
                </a:solidFill>
              </a:rPr>
              <a:t>acīm</a:t>
            </a:r>
            <a:r>
              <a:rPr lang="lv-LV" b="1" dirty="0">
                <a:solidFill>
                  <a:schemeClr val="tx1"/>
                </a:solidFill>
              </a:rPr>
              <a:t>, ausīm, gļotādu vai vaļējām brūcēm</a:t>
            </a:r>
            <a:endParaRPr lang="lv-LV" b="1" dirty="0" smtClean="0">
              <a:solidFill>
                <a:schemeClr val="tx1"/>
              </a:solidFill>
            </a:endParaRPr>
          </a:p>
        </p:txBody>
      </p:sp>
      <p:sp>
        <p:nvSpPr>
          <p:cNvPr id="6" name="Rounded Rectangle 5"/>
          <p:cNvSpPr/>
          <p:nvPr/>
        </p:nvSpPr>
        <p:spPr>
          <a:xfrm>
            <a:off x="6831875" y="4534339"/>
            <a:ext cx="4810398" cy="13057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Patogēni, kas rada infekciju risku ir cilvēku un dzīvnieku zarnās mītoši mikroorganismi, kas tiek pārnēsāti </a:t>
            </a:r>
            <a:r>
              <a:rPr lang="lv-LV" b="1" dirty="0" err="1">
                <a:solidFill>
                  <a:schemeClr val="tx1"/>
                </a:solidFill>
              </a:rPr>
              <a:t>fekāli-orālā</a:t>
            </a:r>
            <a:r>
              <a:rPr lang="lv-LV" b="1" dirty="0">
                <a:solidFill>
                  <a:schemeClr val="tx1"/>
                </a:solidFill>
              </a:rPr>
              <a:t> ceļā, un arī baktērijas un vienšūņi, kas dabiski attīstās ūdens </a:t>
            </a:r>
            <a:r>
              <a:rPr lang="lv-LV" b="1" dirty="0" smtClean="0">
                <a:solidFill>
                  <a:schemeClr val="tx1"/>
                </a:solidFill>
              </a:rPr>
              <a:t>vidē</a:t>
            </a:r>
          </a:p>
        </p:txBody>
      </p:sp>
      <p:sp>
        <p:nvSpPr>
          <p:cNvPr id="7" name="Rounded Rectangle 6"/>
          <p:cNvSpPr/>
          <p:nvPr/>
        </p:nvSpPr>
        <p:spPr>
          <a:xfrm>
            <a:off x="6831875" y="2886891"/>
            <a:ext cx="4810398" cy="13271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Patogēni ūdenī var būt zoonozes, kas koncentrētas, piemēram, divvāku gliemjos (austerēs u.c.), kā arī tiek deponēti, </a:t>
            </a:r>
            <a:r>
              <a:rPr lang="lv-LV" b="1" dirty="0" smtClean="0">
                <a:solidFill>
                  <a:schemeClr val="tx1"/>
                </a:solidFill>
              </a:rPr>
              <a:t>apūdeņojot pārtikas </a:t>
            </a:r>
            <a:r>
              <a:rPr lang="lv-LV" b="1" dirty="0">
                <a:solidFill>
                  <a:schemeClr val="tx1"/>
                </a:solidFill>
              </a:rPr>
              <a:t>kultūraugus</a:t>
            </a:r>
            <a:endParaRPr lang="lv-LV" b="1" dirty="0" smtClean="0">
              <a:solidFill>
                <a:schemeClr val="tx1"/>
              </a:solidFill>
            </a:endParaRPr>
          </a:p>
        </p:txBody>
      </p:sp>
    </p:spTree>
    <p:extLst>
      <p:ext uri="{BB962C8B-B14F-4D97-AF65-F5344CB8AC3E}">
        <p14:creationId xmlns:p14="http://schemas.microsoft.com/office/powerpoint/2010/main" xmlns="" val="26412151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80729" y="881260"/>
            <a:ext cx="5011271" cy="4765039"/>
          </a:xfrm>
          <a:prstGeom prst="rect">
            <a:avLst/>
          </a:prstGeom>
        </p:spPr>
      </p:pic>
      <p:sp>
        <p:nvSpPr>
          <p:cNvPr id="11" name="Title 1"/>
          <p:cNvSpPr txBox="1">
            <a:spLocks/>
          </p:cNvSpPr>
          <p:nvPr/>
        </p:nvSpPr>
        <p:spPr>
          <a:xfrm>
            <a:off x="7709791" y="5573849"/>
            <a:ext cx="4103447" cy="95358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Galvenie akūtu zarnu infekciju ierosinātāji </a:t>
            </a:r>
            <a:endParaRPr lang="pt-BR" sz="2400" dirty="0"/>
          </a:p>
        </p:txBody>
      </p:sp>
      <p:sp>
        <p:nvSpPr>
          <p:cNvPr id="5" name="Title 1"/>
          <p:cNvSpPr txBox="1">
            <a:spLocks/>
          </p:cNvSpPr>
          <p:nvPr/>
        </p:nvSpPr>
        <p:spPr>
          <a:xfrm>
            <a:off x="257642" y="487933"/>
            <a:ext cx="7087278" cy="12515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faktori var tieši ietekmēt patogēnu attīstību, izdzīvošanas spējas, noturību vidē, pārnešanu un </a:t>
            </a:r>
            <a:endParaRPr lang="lv-LV" sz="2400" dirty="0" smtClean="0"/>
          </a:p>
          <a:p>
            <a:pPr algn="ctr"/>
            <a:r>
              <a:rPr lang="lv-LV" sz="2400" b="1" dirty="0" smtClean="0"/>
              <a:t>virulenci </a:t>
            </a:r>
            <a:r>
              <a:rPr lang="lv-LV" sz="2400" b="1" dirty="0"/>
              <a:t>(patogenitātes pakāpi)</a:t>
            </a:r>
            <a:endParaRPr lang="pt-BR" sz="2400" b="1" dirty="0"/>
          </a:p>
        </p:txBody>
      </p:sp>
      <p:sp>
        <p:nvSpPr>
          <p:cNvPr id="6" name="Rounded Rectangle 5"/>
          <p:cNvSpPr/>
          <p:nvPr/>
        </p:nvSpPr>
        <p:spPr>
          <a:xfrm>
            <a:off x="706052" y="2173058"/>
            <a:ext cx="6190458" cy="1080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Netieša klimata faktoru ietekme ietver infekciju uzliesmojumus vietējās ekosistēmās vai sugu dzīvotnēs, kas darbojas kā zoonozes rezervuāri</a:t>
            </a:r>
            <a:endParaRPr lang="lv-LV" b="1" dirty="0" smtClean="0">
              <a:solidFill>
                <a:schemeClr val="tx1"/>
              </a:solidFill>
            </a:endParaRPr>
          </a:p>
        </p:txBody>
      </p:sp>
      <p:sp>
        <p:nvSpPr>
          <p:cNvPr id="7" name="Rounded Rectangle 6"/>
          <p:cNvSpPr/>
          <p:nvPr/>
        </p:nvSpPr>
        <p:spPr>
          <a:xfrm>
            <a:off x="706052" y="3466110"/>
            <a:ext cx="6190458" cy="8288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Siltos apstākļos patogēni var savairoties uz pārtikas kultūraugiem (piemēram, salātu lapām</a:t>
            </a:r>
            <a:r>
              <a:rPr lang="lv-LV" b="1" dirty="0" smtClean="0">
                <a:solidFill>
                  <a:schemeClr val="tx1"/>
                </a:solidFill>
              </a:rPr>
              <a:t>)</a:t>
            </a:r>
          </a:p>
        </p:txBody>
      </p:sp>
      <p:sp>
        <p:nvSpPr>
          <p:cNvPr id="8" name="Rounded Rectangle 7"/>
          <p:cNvSpPr/>
          <p:nvPr/>
        </p:nvSpPr>
        <p:spPr>
          <a:xfrm>
            <a:off x="706052" y="4507696"/>
            <a:ext cx="6190458" cy="8241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Arī nokrišņu apjoms un intensitāte tiek saistīta ar akūtu zarnu infekciju izplatības riska izmaiņām – </a:t>
            </a:r>
          </a:p>
        </p:txBody>
      </p:sp>
      <p:sp>
        <p:nvSpPr>
          <p:cNvPr id="9" name="Rounded Rectangle 8"/>
          <p:cNvSpPr/>
          <p:nvPr/>
        </p:nvSpPr>
        <p:spPr>
          <a:xfrm>
            <a:off x="257642" y="5240363"/>
            <a:ext cx="7087278" cy="101252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Augstāka </a:t>
            </a:r>
            <a:r>
              <a:rPr lang="lv-LV" b="1" dirty="0">
                <a:solidFill>
                  <a:schemeClr val="tx1"/>
                </a:solidFill>
              </a:rPr>
              <a:t>akūtu zarnu infekciju izraisītāju, piemēram, </a:t>
            </a:r>
            <a:r>
              <a:rPr lang="lv-LV" b="1" dirty="0" err="1">
                <a:solidFill>
                  <a:schemeClr val="tx1"/>
                </a:solidFill>
              </a:rPr>
              <a:t>enterovīrusu</a:t>
            </a:r>
            <a:r>
              <a:rPr lang="lv-LV" b="1" dirty="0">
                <a:solidFill>
                  <a:schemeClr val="tx1"/>
                </a:solidFill>
              </a:rPr>
              <a:t>, koncentrācija biežāk tiek konstatēta dzeramajā ūdenī un peldūdeņos pēc stiprām </a:t>
            </a:r>
            <a:r>
              <a:rPr lang="lv-LV" b="1" dirty="0" smtClean="0">
                <a:solidFill>
                  <a:schemeClr val="tx1"/>
                </a:solidFill>
              </a:rPr>
              <a:t>lietusgāzēm</a:t>
            </a:r>
            <a:endParaRPr lang="lv-LV" b="1" dirty="0">
              <a:solidFill>
                <a:schemeClr val="tx1"/>
              </a:solidFill>
            </a:endParaRPr>
          </a:p>
        </p:txBody>
      </p:sp>
    </p:spTree>
    <p:extLst>
      <p:ext uri="{BB962C8B-B14F-4D97-AF65-F5344CB8AC3E}">
        <p14:creationId xmlns:p14="http://schemas.microsoft.com/office/powerpoint/2010/main" xmlns="" val="1727004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21142"/>
          <a:stretch/>
        </p:blipFill>
        <p:spPr>
          <a:xfrm>
            <a:off x="0" y="1380253"/>
            <a:ext cx="7122458" cy="4515971"/>
          </a:xfrm>
          <a:prstGeom prst="rect">
            <a:avLst/>
          </a:prstGeom>
        </p:spPr>
      </p:pic>
      <p:sp>
        <p:nvSpPr>
          <p:cNvPr id="9" name="Title 1"/>
          <p:cNvSpPr txBox="1">
            <a:spLocks/>
          </p:cNvSpPr>
          <p:nvPr/>
        </p:nvSpPr>
        <p:spPr>
          <a:xfrm>
            <a:off x="885264" y="355554"/>
            <a:ext cx="10421471" cy="12515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Visbiežāk pasaulē pārtikas un ūdens izraisītās akūtās zarnu infekcijas ir </a:t>
            </a:r>
            <a:r>
              <a:rPr lang="lv-LV" sz="2400" b="1" dirty="0" err="1"/>
              <a:t>kampilobakterioze</a:t>
            </a:r>
            <a:r>
              <a:rPr lang="lv-LV" sz="2400" b="1" dirty="0"/>
              <a:t> un salmoneloze</a:t>
            </a:r>
            <a:r>
              <a:rPr lang="lv-LV" sz="2400" dirty="0"/>
              <a:t>, kuru uzliesmojumi var atšķirties reģionāli sezonalitātes un gaisa temperatūras mainības ietekmē</a:t>
            </a:r>
            <a:endParaRPr lang="pt-BR" sz="2400" b="1" dirty="0"/>
          </a:p>
        </p:txBody>
      </p:sp>
      <p:sp>
        <p:nvSpPr>
          <p:cNvPr id="10" name="Rounded Rectangle 9"/>
          <p:cNvSpPr/>
          <p:nvPr/>
        </p:nvSpPr>
        <p:spPr>
          <a:xfrm>
            <a:off x="5715000" y="1805680"/>
            <a:ext cx="6229062" cy="1080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Salmonellas dzīvo un vairojas zarnu traktā, un izplatās apkārtējā vidē ar </a:t>
            </a:r>
            <a:r>
              <a:rPr lang="lv-LV" b="1" dirty="0" err="1">
                <a:solidFill>
                  <a:schemeClr val="tx1"/>
                </a:solidFill>
              </a:rPr>
              <a:t>fekālo</a:t>
            </a:r>
            <a:r>
              <a:rPr lang="lv-LV" b="1" dirty="0">
                <a:solidFill>
                  <a:schemeClr val="tx1"/>
                </a:solidFill>
              </a:rPr>
              <a:t> </a:t>
            </a:r>
            <a:r>
              <a:rPr lang="lv-LV" b="1" dirty="0" smtClean="0">
                <a:solidFill>
                  <a:schemeClr val="tx1"/>
                </a:solidFill>
              </a:rPr>
              <a:t>piesārņojumu – mērenajā </a:t>
            </a:r>
            <a:r>
              <a:rPr lang="lv-LV" b="1" dirty="0">
                <a:solidFill>
                  <a:schemeClr val="tx1"/>
                </a:solidFill>
              </a:rPr>
              <a:t>klimata joslā saslimšanas gadījumu skaits pieaug gada siltajos </a:t>
            </a:r>
            <a:r>
              <a:rPr lang="lv-LV" b="1" dirty="0" smtClean="0">
                <a:solidFill>
                  <a:schemeClr val="tx1"/>
                </a:solidFill>
              </a:rPr>
              <a:t>mēnešos</a:t>
            </a:r>
          </a:p>
        </p:txBody>
      </p:sp>
      <p:sp>
        <p:nvSpPr>
          <p:cNvPr id="11" name="Rounded Rectangle 10"/>
          <p:cNvSpPr/>
          <p:nvPr/>
        </p:nvSpPr>
        <p:spPr>
          <a:xfrm>
            <a:off x="5715000" y="4111906"/>
            <a:ext cx="6229062" cy="1008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Bīstama salmonelozes komplikācija ir baktēriju iekļūšana asinīs no zarnu trakta, kas var radīt iekšējo orgānu inficēšanos (abscesu, artrītu, meningītu u.c.), kā arī izraisīt nāvi</a:t>
            </a:r>
            <a:endParaRPr lang="lv-LV" b="1" dirty="0" smtClean="0">
              <a:solidFill>
                <a:schemeClr val="tx1"/>
              </a:solidFill>
            </a:endParaRPr>
          </a:p>
        </p:txBody>
      </p:sp>
      <p:sp>
        <p:nvSpPr>
          <p:cNvPr id="12" name="Rounded Rectangle 11"/>
          <p:cNvSpPr/>
          <p:nvPr/>
        </p:nvSpPr>
        <p:spPr>
          <a:xfrm>
            <a:off x="5715000" y="3084526"/>
            <a:ext cx="6229062" cy="82881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Eiropā salmonelozes un </a:t>
            </a:r>
            <a:r>
              <a:rPr lang="lv-LV" b="1" dirty="0" err="1">
                <a:solidFill>
                  <a:schemeClr val="tx1"/>
                </a:solidFill>
              </a:rPr>
              <a:t>kampilobakteriozes</a:t>
            </a:r>
            <a:r>
              <a:rPr lang="lv-LV" b="1" dirty="0">
                <a:solidFill>
                  <a:schemeClr val="tx1"/>
                </a:solidFill>
              </a:rPr>
              <a:t> simptomi ir līdzīgi – slikta dūša, vemšana, krampji, caureja, drudzis, galvassāpes</a:t>
            </a:r>
            <a:endParaRPr lang="lv-LV" b="1" dirty="0" smtClean="0">
              <a:solidFill>
                <a:schemeClr val="tx1"/>
              </a:solidFill>
            </a:endParaRPr>
          </a:p>
        </p:txBody>
      </p:sp>
      <p:sp>
        <p:nvSpPr>
          <p:cNvPr id="13" name="Title 1"/>
          <p:cNvSpPr txBox="1">
            <a:spLocks/>
          </p:cNvSpPr>
          <p:nvPr/>
        </p:nvSpPr>
        <p:spPr>
          <a:xfrm>
            <a:off x="282389" y="5600390"/>
            <a:ext cx="11661674" cy="92143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a:t>
            </a:r>
            <a:r>
              <a:rPr lang="lv-LV" sz="2400" b="1" dirty="0" err="1"/>
              <a:t>rotavīrusa</a:t>
            </a:r>
            <a:r>
              <a:rPr lang="lv-LV" sz="2400" b="1" dirty="0"/>
              <a:t> un norovīrusa </a:t>
            </a:r>
            <a:r>
              <a:rPr lang="lv-LV" sz="2400" dirty="0"/>
              <a:t>izraisītas infekcijas izplatās </a:t>
            </a:r>
            <a:r>
              <a:rPr lang="lv-LV" sz="2400" dirty="0" err="1"/>
              <a:t>fekāli-orālā</a:t>
            </a:r>
            <a:r>
              <a:rPr lang="lv-LV" sz="2400" dirty="0"/>
              <a:t> ceļā un ar piesārņotu ūdeni vai </a:t>
            </a:r>
            <a:r>
              <a:rPr lang="lv-LV" sz="2400" dirty="0" smtClean="0"/>
              <a:t>pārtiku, un to izplatību ietekmē sezonalitāte</a:t>
            </a:r>
            <a:endParaRPr lang="pt-BR" sz="2400" b="1" dirty="0"/>
          </a:p>
        </p:txBody>
      </p:sp>
    </p:spTree>
    <p:extLst>
      <p:ext uri="{BB962C8B-B14F-4D97-AF65-F5344CB8AC3E}">
        <p14:creationId xmlns:p14="http://schemas.microsoft.com/office/powerpoint/2010/main" xmlns="" val="8507572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32612" y="1221620"/>
            <a:ext cx="6759388" cy="5067008"/>
          </a:xfrm>
          <a:prstGeom prst="rect">
            <a:avLst/>
          </a:prstGeom>
        </p:spPr>
      </p:pic>
      <p:sp>
        <p:nvSpPr>
          <p:cNvPr id="4" name="Title 1"/>
          <p:cNvSpPr txBox="1">
            <a:spLocks/>
          </p:cNvSpPr>
          <p:nvPr/>
        </p:nvSpPr>
        <p:spPr>
          <a:xfrm>
            <a:off x="1519518" y="191207"/>
            <a:ext cx="9224682" cy="12515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izraisītā siltās sezonas pagarināšanās var veicināt </a:t>
            </a:r>
            <a:r>
              <a:rPr lang="lv-LV" sz="2400" b="1" dirty="0"/>
              <a:t>aļģu savairošanos saldūdens un sālsūdens ūdenstilpēs</a:t>
            </a:r>
            <a:r>
              <a:rPr lang="lv-LV" sz="2400" dirty="0"/>
              <a:t>, ko arī var saistīt ar ūdens izraisītu saslimšanu risku</a:t>
            </a:r>
            <a:endParaRPr lang="pt-BR" sz="2400" b="1" dirty="0"/>
          </a:p>
        </p:txBody>
      </p:sp>
      <p:sp>
        <p:nvSpPr>
          <p:cNvPr id="5" name="Rounded Rectangle 4"/>
          <p:cNvSpPr/>
          <p:nvPr/>
        </p:nvSpPr>
        <p:spPr>
          <a:xfrm>
            <a:off x="291556" y="1922928"/>
            <a:ext cx="7037091" cy="122226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Potenciāli bīstamas aļģes, piemēram, </a:t>
            </a:r>
            <a:r>
              <a:rPr lang="lv-LV" b="1" dirty="0" err="1">
                <a:solidFill>
                  <a:schemeClr val="tx1"/>
                </a:solidFill>
              </a:rPr>
              <a:t>dinoflagelāti</a:t>
            </a:r>
            <a:r>
              <a:rPr lang="lv-LV" b="1" dirty="0">
                <a:solidFill>
                  <a:schemeClr val="tx1"/>
                </a:solidFill>
              </a:rPr>
              <a:t> (</a:t>
            </a:r>
            <a:r>
              <a:rPr lang="lv-LV" b="1" i="1" dirty="0" err="1">
                <a:solidFill>
                  <a:schemeClr val="tx1"/>
                </a:solidFill>
              </a:rPr>
              <a:t>Dinoflagellata</a:t>
            </a:r>
            <a:r>
              <a:rPr lang="lv-LV" b="1" dirty="0">
                <a:solidFill>
                  <a:schemeClr val="tx1"/>
                </a:solidFill>
              </a:rPr>
              <a:t>), zilaļģes (</a:t>
            </a:r>
            <a:r>
              <a:rPr lang="lv-LV" b="1" i="1" dirty="0" err="1">
                <a:solidFill>
                  <a:schemeClr val="tx1"/>
                </a:solidFill>
              </a:rPr>
              <a:t>Cyanobacteria</a:t>
            </a:r>
            <a:r>
              <a:rPr lang="lv-LV" b="1" dirty="0">
                <a:solidFill>
                  <a:schemeClr val="tx1"/>
                </a:solidFill>
              </a:rPr>
              <a:t>), kramaļģes (</a:t>
            </a:r>
            <a:r>
              <a:rPr lang="lv-LV" b="1" i="1" dirty="0" err="1">
                <a:solidFill>
                  <a:schemeClr val="tx1"/>
                </a:solidFill>
              </a:rPr>
              <a:t>Diatomea</a:t>
            </a:r>
            <a:r>
              <a:rPr lang="lv-LV" b="1" dirty="0">
                <a:solidFill>
                  <a:schemeClr val="tx1"/>
                </a:solidFill>
              </a:rPr>
              <a:t>), paaugstinoties temperatūrai, var savairoties lielā apjomā un izdalīt toksīnus, </a:t>
            </a:r>
            <a:endParaRPr lang="lv-LV" b="1" dirty="0" smtClean="0">
              <a:solidFill>
                <a:schemeClr val="tx1"/>
              </a:solidFill>
            </a:endParaRPr>
          </a:p>
          <a:p>
            <a:pPr algn="ctr"/>
            <a:r>
              <a:rPr lang="lv-LV" b="1" dirty="0" smtClean="0">
                <a:solidFill>
                  <a:schemeClr val="tx1"/>
                </a:solidFill>
              </a:rPr>
              <a:t>kas </a:t>
            </a:r>
            <a:r>
              <a:rPr lang="lv-LV" b="1" dirty="0">
                <a:solidFill>
                  <a:schemeClr val="tx1"/>
                </a:solidFill>
              </a:rPr>
              <a:t>kaitīgi cilvēka veselībai</a:t>
            </a:r>
            <a:endParaRPr lang="lv-LV" b="1" dirty="0" smtClean="0">
              <a:solidFill>
                <a:schemeClr val="tx1"/>
              </a:solidFill>
            </a:endParaRPr>
          </a:p>
        </p:txBody>
      </p:sp>
      <p:sp>
        <p:nvSpPr>
          <p:cNvPr id="6" name="Rounded Rectangle 5"/>
          <p:cNvSpPr/>
          <p:nvPr/>
        </p:nvSpPr>
        <p:spPr>
          <a:xfrm>
            <a:off x="291556" y="3444694"/>
            <a:ext cx="7037091" cy="1080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Zilaļģu ziedēšanas laikā izdalās toksīni, kas var izraisīt nervu sistēmas, gremošanas orgānu, aknu un ādas bojājumus, bet kramaļģes izdala </a:t>
            </a:r>
            <a:r>
              <a:rPr lang="lv-LV" b="1" dirty="0" err="1">
                <a:solidFill>
                  <a:schemeClr val="tx1"/>
                </a:solidFill>
              </a:rPr>
              <a:t>domoīnskābi</a:t>
            </a:r>
            <a:r>
              <a:rPr lang="lv-LV" b="1" dirty="0">
                <a:solidFill>
                  <a:schemeClr val="tx1"/>
                </a:solidFill>
              </a:rPr>
              <a:t>, kas ir spēcīgs neirotoksīns un var </a:t>
            </a:r>
            <a:r>
              <a:rPr lang="lv-LV" b="1" dirty="0" err="1">
                <a:solidFill>
                  <a:schemeClr val="tx1"/>
                </a:solidFill>
              </a:rPr>
              <a:t>bioakumulēties</a:t>
            </a:r>
            <a:r>
              <a:rPr lang="lv-LV" b="1" dirty="0">
                <a:solidFill>
                  <a:schemeClr val="tx1"/>
                </a:solidFill>
              </a:rPr>
              <a:t> zivīs</a:t>
            </a:r>
            <a:endParaRPr lang="lv-LV" b="1" dirty="0" smtClean="0">
              <a:solidFill>
                <a:schemeClr val="tx1"/>
              </a:solidFill>
            </a:endParaRPr>
          </a:p>
        </p:txBody>
      </p:sp>
      <p:sp>
        <p:nvSpPr>
          <p:cNvPr id="7" name="Rounded Rectangle 6"/>
          <p:cNvSpPr/>
          <p:nvPr/>
        </p:nvSpPr>
        <p:spPr>
          <a:xfrm>
            <a:off x="291556" y="4824468"/>
            <a:ext cx="7037091" cy="12714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Zilaļģu toksīni var izraisīt virkni dažādu veselības problēmu, piemēram, ādas un gļotādas kairinājumu, alerģiskas reakcijas, krampjus, sliktu dūšu, vemšanu, caureju, drudzi, galvassāpes, muskuļu un </a:t>
            </a:r>
            <a:endParaRPr lang="lv-LV" b="1" dirty="0" smtClean="0">
              <a:solidFill>
                <a:schemeClr val="tx1"/>
              </a:solidFill>
            </a:endParaRPr>
          </a:p>
          <a:p>
            <a:pPr algn="ctr"/>
            <a:r>
              <a:rPr lang="lv-LV" b="1" dirty="0" smtClean="0">
                <a:solidFill>
                  <a:schemeClr val="tx1"/>
                </a:solidFill>
              </a:rPr>
              <a:t>locītavu </a:t>
            </a:r>
            <a:r>
              <a:rPr lang="lv-LV" b="1" dirty="0">
                <a:solidFill>
                  <a:schemeClr val="tx1"/>
                </a:solidFill>
              </a:rPr>
              <a:t>sāpes, aknu bojājumus </a:t>
            </a:r>
            <a:endParaRPr lang="lv-LV" b="1" dirty="0" smtClean="0">
              <a:solidFill>
                <a:schemeClr val="tx1"/>
              </a:solidFill>
            </a:endParaRPr>
          </a:p>
        </p:txBody>
      </p:sp>
    </p:spTree>
    <p:extLst>
      <p:ext uri="{BB962C8B-B14F-4D97-AF65-F5344CB8AC3E}">
        <p14:creationId xmlns:p14="http://schemas.microsoft.com/office/powerpoint/2010/main" xmlns="" val="3933278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580007"/>
            <a:ext cx="4666129" cy="4729107"/>
          </a:xfrm>
          <a:prstGeom prst="rect">
            <a:avLst/>
          </a:prstGeom>
        </p:spPr>
      </p:pic>
      <p:sp>
        <p:nvSpPr>
          <p:cNvPr id="3" name="Title 1"/>
          <p:cNvSpPr txBox="1">
            <a:spLocks/>
          </p:cNvSpPr>
          <p:nvPr/>
        </p:nvSpPr>
        <p:spPr>
          <a:xfrm>
            <a:off x="4806579" y="256507"/>
            <a:ext cx="6798232" cy="11150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pārmaiņas var būtiski ietekmēt </a:t>
            </a:r>
            <a:r>
              <a:rPr lang="lv-LV" sz="2400" b="1" dirty="0"/>
              <a:t>pārnēsātāju izraisītu slimību </a:t>
            </a:r>
            <a:r>
              <a:rPr lang="lv-LV" sz="2400" b="1" dirty="0" smtClean="0"/>
              <a:t>izplatību</a:t>
            </a:r>
            <a:r>
              <a:rPr lang="lv-LV" sz="2400" dirty="0"/>
              <a:t> </a:t>
            </a:r>
            <a:r>
              <a:rPr lang="lv-LV" sz="2400" dirty="0" smtClean="0"/>
              <a:t>– </a:t>
            </a:r>
            <a:endParaRPr lang="pt-BR" sz="2400" b="1" dirty="0"/>
          </a:p>
        </p:txBody>
      </p:sp>
      <p:sp>
        <p:nvSpPr>
          <p:cNvPr id="4" name="Rounded Rectangle 3"/>
          <p:cNvSpPr/>
          <p:nvPr/>
        </p:nvSpPr>
        <p:spPr>
          <a:xfrm>
            <a:off x="4446859" y="2503556"/>
            <a:ext cx="7517672" cy="1080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Pārnēsātāju izraisītu slimību riska pieaugums visbūtiskāk tiek saistīts ar klimata pārmaiņu ietekmi, jo šādu saslimšanu izplatība ir visvairāk pētīta un jutīga pret klimata faktoru ietekmēm</a:t>
            </a:r>
            <a:endParaRPr lang="lv-LV" b="1" dirty="0" smtClean="0">
              <a:solidFill>
                <a:schemeClr val="tx1"/>
              </a:solidFill>
            </a:endParaRPr>
          </a:p>
        </p:txBody>
      </p:sp>
      <p:sp>
        <p:nvSpPr>
          <p:cNvPr id="6" name="Rounded Rectangle 5"/>
          <p:cNvSpPr/>
          <p:nvPr/>
        </p:nvSpPr>
        <p:spPr>
          <a:xfrm>
            <a:off x="4446859" y="3890773"/>
            <a:ext cx="7517672" cy="9933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Slimību pārnēsātāji un paši patogēni ir jutīgi pret tādiem vides faktoriem kā temperatūra, ūdens augšējo slāņu īpatnības, gaisa un augsnes mitrums, nokrišņi, vējš, veģetācijas īpatnības, sezonalitāte</a:t>
            </a:r>
            <a:endParaRPr lang="lv-LV" b="1" dirty="0" smtClean="0">
              <a:solidFill>
                <a:schemeClr val="tx1"/>
              </a:solidFill>
            </a:endParaRPr>
          </a:p>
        </p:txBody>
      </p:sp>
      <p:sp>
        <p:nvSpPr>
          <p:cNvPr id="8" name="Rounded Rectangle 7"/>
          <p:cNvSpPr/>
          <p:nvPr/>
        </p:nvSpPr>
        <p:spPr>
          <a:xfrm>
            <a:off x="3711388" y="5191083"/>
            <a:ext cx="8229238" cy="1425663"/>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Reģionāli pārnēsātāju izraisītu slimību izplatību var samazināt ar iedzīvotāju vakcināciju, kā arī izmantojot pesticīdus pārnēsātāju iznīdēšanai, tomēr pastāv paaugstināts pret pesticīdu iedarbību noturīgu </a:t>
            </a:r>
            <a:r>
              <a:rPr lang="lv-LV" b="1" dirty="0" smtClean="0">
                <a:solidFill>
                  <a:schemeClr val="tx1"/>
                </a:solidFill>
              </a:rPr>
              <a:t>pārnēsātāju </a:t>
            </a:r>
          </a:p>
          <a:p>
            <a:pPr algn="ctr"/>
            <a:r>
              <a:rPr lang="lv-LV" b="1" dirty="0" smtClean="0">
                <a:solidFill>
                  <a:schemeClr val="tx1"/>
                </a:solidFill>
              </a:rPr>
              <a:t>sugu </a:t>
            </a:r>
            <a:r>
              <a:rPr lang="lv-LV" b="1" dirty="0">
                <a:solidFill>
                  <a:schemeClr val="tx1"/>
                </a:solidFill>
              </a:rPr>
              <a:t>un patogēnu attīstības risks</a:t>
            </a:r>
            <a:endParaRPr lang="lv-LV" b="1" dirty="0" smtClean="0">
              <a:solidFill>
                <a:schemeClr val="tx1"/>
              </a:solidFill>
            </a:endParaRPr>
          </a:p>
        </p:txBody>
      </p:sp>
      <p:sp>
        <p:nvSpPr>
          <p:cNvPr id="9" name="Rounded Rectangle 8"/>
          <p:cNvSpPr/>
          <p:nvPr/>
        </p:nvSpPr>
        <p:spPr>
          <a:xfrm>
            <a:off x="4446859" y="1230124"/>
            <a:ext cx="7517672" cy="9664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Mainīsies </a:t>
            </a:r>
            <a:r>
              <a:rPr lang="lv-LV" b="1" dirty="0">
                <a:solidFill>
                  <a:schemeClr val="tx1"/>
                </a:solidFill>
              </a:rPr>
              <a:t>tādu infekcijas slimību, kas izplatās ar odu, mušu, ērču vai citu pārnēsātāju (parasti asinssūcēju kukaiņu) starpniecību ģeogrāfiskās izplatības areāls, un </a:t>
            </a:r>
            <a:r>
              <a:rPr lang="lv-LV" b="1" dirty="0" smtClean="0">
                <a:solidFill>
                  <a:schemeClr val="tx1"/>
                </a:solidFill>
              </a:rPr>
              <a:t>līdz </a:t>
            </a:r>
            <a:r>
              <a:rPr lang="lv-LV" b="1" dirty="0">
                <a:solidFill>
                  <a:schemeClr val="tx1"/>
                </a:solidFill>
              </a:rPr>
              <a:t>ar to globāli pieaugs saslimstības gadījumu skaits</a:t>
            </a:r>
          </a:p>
        </p:txBody>
      </p:sp>
    </p:spTree>
    <p:extLst>
      <p:ext uri="{BB962C8B-B14F-4D97-AF65-F5344CB8AC3E}">
        <p14:creationId xmlns:p14="http://schemas.microsoft.com/office/powerpoint/2010/main" xmlns="" val="1648780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xmlns="" val="1215501057"/>
              </p:ext>
            </p:extLst>
          </p:nvPr>
        </p:nvGraphicFramePr>
        <p:xfrm>
          <a:off x="2359556" y="522514"/>
          <a:ext cx="9641156" cy="6123747"/>
        </p:xfrm>
        <a:graphic>
          <a:graphicData uri="http://schemas.openxmlformats.org/drawingml/2006/table">
            <a:tbl>
              <a:tblPr firstRow="1" firstCol="1" bandRow="1"/>
              <a:tblGrid>
                <a:gridCol w="1844384">
                  <a:extLst>
                    <a:ext uri="{9D8B030D-6E8A-4147-A177-3AD203B41FA5}">
                      <a16:colId xmlns:a16="http://schemas.microsoft.com/office/drawing/2014/main" xmlns="" val="288529402"/>
                    </a:ext>
                  </a:extLst>
                </a:gridCol>
                <a:gridCol w="1617271">
                  <a:extLst>
                    <a:ext uri="{9D8B030D-6E8A-4147-A177-3AD203B41FA5}">
                      <a16:colId xmlns:a16="http://schemas.microsoft.com/office/drawing/2014/main" xmlns="" val="3051899469"/>
                    </a:ext>
                  </a:extLst>
                </a:gridCol>
                <a:gridCol w="2220686">
                  <a:extLst>
                    <a:ext uri="{9D8B030D-6E8A-4147-A177-3AD203B41FA5}">
                      <a16:colId xmlns:a16="http://schemas.microsoft.com/office/drawing/2014/main" xmlns="" val="2307677149"/>
                    </a:ext>
                  </a:extLst>
                </a:gridCol>
                <a:gridCol w="2429900">
                  <a:extLst>
                    <a:ext uri="{9D8B030D-6E8A-4147-A177-3AD203B41FA5}">
                      <a16:colId xmlns:a16="http://schemas.microsoft.com/office/drawing/2014/main" xmlns="" val="3685992047"/>
                    </a:ext>
                  </a:extLst>
                </a:gridCol>
                <a:gridCol w="1528915">
                  <a:extLst>
                    <a:ext uri="{9D8B030D-6E8A-4147-A177-3AD203B41FA5}">
                      <a16:colId xmlns:a16="http://schemas.microsoft.com/office/drawing/2014/main" xmlns="" val="2819513883"/>
                    </a:ext>
                  </a:extLst>
                </a:gridCol>
              </a:tblGrid>
              <a:tr h="772075">
                <a:tc>
                  <a:txBody>
                    <a:bodyPr/>
                    <a:lstStyle/>
                    <a:p>
                      <a:pPr algn="ctr">
                        <a:lnSpc>
                          <a:spcPct val="100000"/>
                        </a:lnSpc>
                        <a:spcAft>
                          <a:spcPts val="0"/>
                        </a:spcAft>
                      </a:pPr>
                      <a:r>
                        <a:rPr lang="lv-LV" sz="1800" b="1" dirty="0">
                          <a:effectLst/>
                          <a:latin typeface="+mj-lt"/>
                          <a:ea typeface="Calibri" panose="020F0502020204030204" pitchFamily="34" charset="0"/>
                        </a:rPr>
                        <a:t>Slimība</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lv-LV" sz="1800" b="1" dirty="0">
                          <a:effectLst/>
                          <a:latin typeface="+mj-lt"/>
                          <a:ea typeface="Calibri" panose="020F0502020204030204" pitchFamily="34" charset="0"/>
                        </a:rPr>
                        <a:t>Pārnēsātājs</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lv-LV" sz="1800" b="1" dirty="0">
                          <a:effectLst/>
                          <a:latin typeface="+mj-lt"/>
                          <a:ea typeface="Calibri" panose="020F0502020204030204" pitchFamily="34" charset="0"/>
                        </a:rPr>
                        <a:t>Riskam pakļauto iedzīvotāju skaits pasaulē</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lv-LV" sz="1800" b="1" dirty="0">
                          <a:effectLst/>
                          <a:latin typeface="+mj-lt"/>
                          <a:ea typeface="Calibri" panose="020F0502020204030204" pitchFamily="34" charset="0"/>
                        </a:rPr>
                        <a:t>Pašreizējās izplatības areāls</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lv-LV" sz="1800" b="1" dirty="0">
                          <a:effectLst/>
                          <a:latin typeface="+mj-lt"/>
                          <a:ea typeface="Calibri" panose="020F0502020204030204" pitchFamily="34" charset="0"/>
                        </a:rPr>
                        <a:t>Iespējamā izplatības intensitāte</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2090767889"/>
                  </a:ext>
                </a:extLst>
              </a:tr>
              <a:tr h="414654">
                <a:tc>
                  <a:txBody>
                    <a:bodyPr/>
                    <a:lstStyle/>
                    <a:p>
                      <a:pPr algn="ctr">
                        <a:lnSpc>
                          <a:spcPct val="100000"/>
                        </a:lnSpc>
                        <a:spcAft>
                          <a:spcPts val="0"/>
                        </a:spcAft>
                      </a:pPr>
                      <a:r>
                        <a:rPr lang="lv-LV" sz="1800" b="1" dirty="0">
                          <a:effectLst/>
                          <a:latin typeface="+mj-lt"/>
                          <a:ea typeface="Calibri" panose="020F0502020204030204" pitchFamily="34" charset="0"/>
                        </a:rPr>
                        <a:t>Malārija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err="1" smtClean="0">
                          <a:effectLst/>
                          <a:latin typeface="+mj-lt"/>
                          <a:ea typeface="Calibri" panose="020F0502020204030204" pitchFamily="34" charset="0"/>
                        </a:rPr>
                        <a:t>Malārijodi</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2400 miljoni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a:effectLst/>
                          <a:latin typeface="+mj-lt"/>
                          <a:ea typeface="Calibri" panose="020F0502020204030204" pitchFamily="34" charset="0"/>
                        </a:rPr>
                        <a:t>Tropi un subtropi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1800" b="1" dirty="0">
                          <a:effectLst/>
                          <a:latin typeface="+mj-lt"/>
                          <a:ea typeface="Calibri" panose="020F0502020204030204" pitchFamily="34" charset="0"/>
                        </a:rPr>
                        <a:t>+++</a:t>
                      </a:r>
                    </a:p>
                    <a:p>
                      <a:pPr algn="ctr">
                        <a:lnSpc>
                          <a:spcPct val="115000"/>
                        </a:lnSpc>
                        <a:spcAft>
                          <a:spcPts val="0"/>
                        </a:spcAft>
                      </a:pPr>
                      <a:r>
                        <a:rPr lang="lv-LV" sz="1800" b="1" dirty="0">
                          <a:effectLst/>
                          <a:latin typeface="+mj-lt"/>
                          <a:ea typeface="Calibri" panose="020F0502020204030204" pitchFamily="34" charset="0"/>
                        </a:rPr>
                        <a:t>Īpaši iespējama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2177163010"/>
                  </a:ext>
                </a:extLst>
              </a:tr>
              <a:tr h="280731">
                <a:tc>
                  <a:txBody>
                    <a:bodyPr/>
                    <a:lstStyle/>
                    <a:p>
                      <a:pPr algn="ctr">
                        <a:lnSpc>
                          <a:spcPct val="100000"/>
                        </a:lnSpc>
                        <a:spcAft>
                          <a:spcPts val="0"/>
                        </a:spcAft>
                      </a:pPr>
                      <a:r>
                        <a:rPr lang="lv-LV" sz="1800" b="1" dirty="0" err="1">
                          <a:effectLst/>
                          <a:latin typeface="+mj-lt"/>
                          <a:ea typeface="Calibri" panose="020F0502020204030204" pitchFamily="34" charset="0"/>
                        </a:rPr>
                        <a:t>Šistosomatoze</a:t>
                      </a:r>
                      <a:endParaRPr lang="lv-LV" sz="1800" b="1"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a:effectLst/>
                          <a:latin typeface="+mj-lt"/>
                          <a:ea typeface="Calibri" panose="020F0502020204030204" pitchFamily="34" charset="0"/>
                        </a:rPr>
                        <a:t>Moluski, ūdens gliemeži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600 miljoni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a:effectLst/>
                          <a:latin typeface="+mj-lt"/>
                          <a:ea typeface="Calibri" panose="020F0502020204030204" pitchFamily="34" charset="0"/>
                        </a:rPr>
                        <a:t>Tropi un subtropi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lgn="ctr">
                        <a:lnSpc>
                          <a:spcPct val="115000"/>
                        </a:lnSpc>
                        <a:spcAft>
                          <a:spcPts val="0"/>
                        </a:spcAft>
                      </a:pPr>
                      <a:r>
                        <a:rPr lang="lv-LV" sz="1800" b="1" dirty="0">
                          <a:effectLst/>
                          <a:latin typeface="+mj-lt"/>
                          <a:ea typeface="Calibri" panose="020F0502020204030204" pitchFamily="34" charset="0"/>
                        </a:rPr>
                        <a:t>++</a:t>
                      </a:r>
                    </a:p>
                    <a:p>
                      <a:pPr algn="ctr">
                        <a:lnSpc>
                          <a:spcPct val="115000"/>
                        </a:lnSpc>
                        <a:spcAft>
                          <a:spcPts val="0"/>
                        </a:spcAft>
                      </a:pPr>
                      <a:r>
                        <a:rPr lang="lv-LV" sz="1800" b="1" dirty="0">
                          <a:effectLst/>
                          <a:latin typeface="+mj-lt"/>
                          <a:ea typeface="Calibri" panose="020F0502020204030204" pitchFamily="34" charset="0"/>
                        </a:rPr>
                        <a:t>Ļoti iespējama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835008771"/>
                  </a:ext>
                </a:extLst>
              </a:tr>
              <a:tr h="421097">
                <a:tc>
                  <a:txBody>
                    <a:bodyPr/>
                    <a:lstStyle/>
                    <a:p>
                      <a:pPr algn="ctr">
                        <a:lnSpc>
                          <a:spcPct val="100000"/>
                        </a:lnSpc>
                        <a:spcAft>
                          <a:spcPts val="0"/>
                        </a:spcAft>
                      </a:pPr>
                      <a:r>
                        <a:rPr lang="lv-LV" sz="1800" b="1" dirty="0" err="1">
                          <a:effectLst/>
                          <a:latin typeface="+mj-lt"/>
                          <a:ea typeface="Calibri" panose="020F0502020204030204" pitchFamily="34" charset="0"/>
                        </a:rPr>
                        <a:t>Onhocerkoze</a:t>
                      </a:r>
                      <a:r>
                        <a:rPr lang="lv-LV" sz="1800" b="1" dirty="0">
                          <a:effectLst/>
                          <a:latin typeface="+mj-lt"/>
                          <a:ea typeface="Calibri" panose="020F0502020204030204" pitchFamily="34" charset="0"/>
                        </a:rPr>
                        <a:t> jeb upes aklums</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Melnās </a:t>
                      </a:r>
                      <a:r>
                        <a:rPr lang="lv-LV" sz="1800" dirty="0" smtClean="0">
                          <a:effectLst/>
                          <a:latin typeface="+mj-lt"/>
                          <a:ea typeface="Calibri" panose="020F0502020204030204" pitchFamily="34" charset="0"/>
                        </a:rPr>
                        <a:t>mušas</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123 miljoni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Āfrika, Latīņamerika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lv-LV"/>
                    </a:p>
                  </a:txBody>
                  <a:tcPr/>
                </a:tc>
                <a:extLst>
                  <a:ext uri="{0D108BD9-81ED-4DB2-BD59-A6C34878D82A}">
                    <a16:rowId xmlns:a16="http://schemas.microsoft.com/office/drawing/2014/main" xmlns="" val="167692255"/>
                  </a:ext>
                </a:extLst>
              </a:tr>
              <a:tr h="421097">
                <a:tc>
                  <a:txBody>
                    <a:bodyPr/>
                    <a:lstStyle/>
                    <a:p>
                      <a:pPr algn="ctr">
                        <a:lnSpc>
                          <a:spcPct val="100000"/>
                        </a:lnSpc>
                        <a:spcAft>
                          <a:spcPts val="0"/>
                        </a:spcAft>
                      </a:pPr>
                      <a:r>
                        <a:rPr lang="lv-LV" sz="1800" b="1" dirty="0">
                          <a:effectLst/>
                          <a:latin typeface="+mj-lt"/>
                          <a:ea typeface="Calibri" panose="020F0502020204030204" pitchFamily="34" charset="0"/>
                        </a:rPr>
                        <a:t>Tropu jeb </a:t>
                      </a:r>
                      <a:r>
                        <a:rPr lang="lv-LV" sz="1800" b="1" dirty="0" err="1">
                          <a:effectLst/>
                          <a:latin typeface="+mj-lt"/>
                          <a:ea typeface="Calibri" panose="020F0502020204030204" pitchFamily="34" charset="0"/>
                        </a:rPr>
                        <a:t>Denges</a:t>
                      </a:r>
                      <a:r>
                        <a:rPr lang="lv-LV" sz="1800" b="1" dirty="0">
                          <a:effectLst/>
                          <a:latin typeface="+mj-lt"/>
                          <a:ea typeface="Calibri" panose="020F0502020204030204" pitchFamily="34" charset="0"/>
                        </a:rPr>
                        <a:t> drudzis</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err="1" smtClean="0">
                          <a:effectLst/>
                          <a:latin typeface="+mj-lt"/>
                          <a:ea typeface="Calibri" panose="020F0502020204030204" pitchFamily="34" charset="0"/>
                        </a:rPr>
                        <a:t>Dzēlējodi</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1800 miljoni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Tropi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lv-LV"/>
                    </a:p>
                  </a:txBody>
                  <a:tcPr/>
                </a:tc>
                <a:extLst>
                  <a:ext uri="{0D108BD9-81ED-4DB2-BD59-A6C34878D82A}">
                    <a16:rowId xmlns:a16="http://schemas.microsoft.com/office/drawing/2014/main" xmlns="" val="3330282320"/>
                  </a:ext>
                </a:extLst>
              </a:tr>
              <a:tr h="280731">
                <a:tc>
                  <a:txBody>
                    <a:bodyPr/>
                    <a:lstStyle/>
                    <a:p>
                      <a:pPr algn="ctr">
                        <a:lnSpc>
                          <a:spcPct val="100000"/>
                        </a:lnSpc>
                        <a:spcAft>
                          <a:spcPts val="0"/>
                        </a:spcAft>
                      </a:pPr>
                      <a:r>
                        <a:rPr lang="lv-LV" sz="1800" b="1" dirty="0">
                          <a:effectLst/>
                          <a:latin typeface="+mj-lt"/>
                          <a:ea typeface="Calibri" panose="020F0502020204030204" pitchFamily="34" charset="0"/>
                        </a:rPr>
                        <a:t>Limfātiskā </a:t>
                      </a:r>
                      <a:r>
                        <a:rPr lang="lv-LV" sz="1800" b="1" dirty="0" err="1">
                          <a:effectLst/>
                          <a:latin typeface="+mj-lt"/>
                          <a:ea typeface="Calibri" panose="020F0502020204030204" pitchFamily="34" charset="0"/>
                        </a:rPr>
                        <a:t>filarioze</a:t>
                      </a:r>
                      <a:endParaRPr lang="lv-LV" sz="1800" b="1"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err="1" smtClean="0">
                          <a:effectLst/>
                          <a:latin typeface="+mj-lt"/>
                          <a:ea typeface="Calibri" panose="020F0502020204030204" pitchFamily="34" charset="0"/>
                        </a:rPr>
                        <a:t>Dzēlējodi</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a:effectLst/>
                          <a:latin typeface="+mj-lt"/>
                          <a:ea typeface="Calibri" panose="020F0502020204030204" pitchFamily="34" charset="0"/>
                        </a:rPr>
                        <a:t>1094 miljoni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Tropi un subtropi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5">
                  <a:txBody>
                    <a:bodyPr/>
                    <a:lstStyle/>
                    <a:p>
                      <a:pPr algn="ctr">
                        <a:lnSpc>
                          <a:spcPct val="115000"/>
                        </a:lnSpc>
                        <a:spcAft>
                          <a:spcPts val="0"/>
                        </a:spcAft>
                      </a:pPr>
                      <a:r>
                        <a:rPr lang="lv-LV" sz="1800" b="1" dirty="0">
                          <a:effectLst/>
                          <a:latin typeface="+mj-lt"/>
                          <a:ea typeface="Calibri" panose="020F0502020204030204" pitchFamily="34" charset="0"/>
                        </a:rPr>
                        <a:t>+</a:t>
                      </a:r>
                    </a:p>
                    <a:p>
                      <a:pPr algn="ctr">
                        <a:lnSpc>
                          <a:spcPct val="115000"/>
                        </a:lnSpc>
                        <a:spcAft>
                          <a:spcPts val="0"/>
                        </a:spcAft>
                      </a:pPr>
                      <a:r>
                        <a:rPr lang="lv-LV" sz="1800" b="1" dirty="0">
                          <a:effectLst/>
                          <a:latin typeface="+mj-lt"/>
                          <a:ea typeface="Calibri" panose="020F0502020204030204" pitchFamily="34" charset="0"/>
                        </a:rPr>
                        <a:t>Iespējama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3199592478"/>
                  </a:ext>
                </a:extLst>
              </a:tr>
              <a:tr h="561463">
                <a:tc>
                  <a:txBody>
                    <a:bodyPr/>
                    <a:lstStyle/>
                    <a:p>
                      <a:pPr algn="ctr">
                        <a:lnSpc>
                          <a:spcPct val="100000"/>
                        </a:lnSpc>
                        <a:spcAft>
                          <a:spcPts val="0"/>
                        </a:spcAft>
                      </a:pPr>
                      <a:r>
                        <a:rPr lang="lv-LV" sz="1800" b="1" dirty="0">
                          <a:effectLst/>
                          <a:latin typeface="+mj-lt"/>
                          <a:ea typeface="Calibri" panose="020F0502020204030204" pitchFamily="34" charset="0"/>
                        </a:rPr>
                        <a:t>Āfrikas </a:t>
                      </a:r>
                      <a:r>
                        <a:rPr lang="lv-LV" sz="1800" b="1" dirty="0" err="1">
                          <a:effectLst/>
                          <a:latin typeface="+mj-lt"/>
                          <a:ea typeface="Calibri" panose="020F0502020204030204" pitchFamily="34" charset="0"/>
                        </a:rPr>
                        <a:t>tripanosomiāze</a:t>
                      </a:r>
                      <a:r>
                        <a:rPr lang="lv-LV" sz="1800" b="1" dirty="0">
                          <a:effectLst/>
                          <a:latin typeface="+mj-lt"/>
                          <a:ea typeface="Calibri" panose="020F0502020204030204" pitchFamily="34" charset="0"/>
                        </a:rPr>
                        <a:t> jeb miega slimība </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Cece </a:t>
                      </a:r>
                      <a:r>
                        <a:rPr lang="lv-LV" sz="1800" dirty="0" smtClean="0">
                          <a:effectLst/>
                          <a:latin typeface="+mj-lt"/>
                          <a:ea typeface="Calibri" panose="020F0502020204030204" pitchFamily="34" charset="0"/>
                        </a:rPr>
                        <a:t>mušas</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a:effectLst/>
                          <a:latin typeface="+mj-lt"/>
                          <a:ea typeface="Calibri" panose="020F0502020204030204" pitchFamily="34" charset="0"/>
                        </a:rPr>
                        <a:t>55 miljoni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Tropiskā Āfrika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lv-LV"/>
                    </a:p>
                  </a:txBody>
                  <a:tcPr/>
                </a:tc>
                <a:extLst>
                  <a:ext uri="{0D108BD9-81ED-4DB2-BD59-A6C34878D82A}">
                    <a16:rowId xmlns:a16="http://schemas.microsoft.com/office/drawing/2014/main" xmlns="" val="3723915106"/>
                  </a:ext>
                </a:extLst>
              </a:tr>
              <a:tr h="421097">
                <a:tc>
                  <a:txBody>
                    <a:bodyPr/>
                    <a:lstStyle/>
                    <a:p>
                      <a:pPr algn="ctr">
                        <a:lnSpc>
                          <a:spcPct val="100000"/>
                        </a:lnSpc>
                        <a:spcAft>
                          <a:spcPts val="0"/>
                        </a:spcAft>
                      </a:pPr>
                      <a:r>
                        <a:rPr lang="lv-LV" sz="1800" b="1" dirty="0" err="1">
                          <a:effectLst/>
                          <a:latin typeface="+mj-lt"/>
                          <a:ea typeface="Calibri" panose="020F0502020204030204" pitchFamily="34" charset="0"/>
                        </a:rPr>
                        <a:t>Leišmanioze</a:t>
                      </a:r>
                      <a:endParaRPr lang="lv-LV" sz="1800" b="1"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Smilšu </a:t>
                      </a:r>
                      <a:r>
                        <a:rPr lang="lv-LV" sz="1800" dirty="0" smtClean="0">
                          <a:effectLst/>
                          <a:latin typeface="+mj-lt"/>
                          <a:ea typeface="Calibri" panose="020F0502020204030204" pitchFamily="34" charset="0"/>
                        </a:rPr>
                        <a:t>mušas</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a:effectLst/>
                          <a:latin typeface="+mj-lt"/>
                          <a:ea typeface="Calibri" panose="020F0502020204030204" pitchFamily="34" charset="0"/>
                        </a:rPr>
                        <a:t>350 miljoni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Āzija, Dienvideiropa, Āfrika, Amerika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lv-LV"/>
                    </a:p>
                  </a:txBody>
                  <a:tcPr/>
                </a:tc>
                <a:extLst>
                  <a:ext uri="{0D108BD9-81ED-4DB2-BD59-A6C34878D82A}">
                    <a16:rowId xmlns:a16="http://schemas.microsoft.com/office/drawing/2014/main" xmlns="" val="2911106318"/>
                  </a:ext>
                </a:extLst>
              </a:tr>
              <a:tr h="561463">
                <a:tc>
                  <a:txBody>
                    <a:bodyPr/>
                    <a:lstStyle/>
                    <a:p>
                      <a:pPr algn="ctr">
                        <a:lnSpc>
                          <a:spcPct val="100000"/>
                        </a:lnSpc>
                        <a:spcAft>
                          <a:spcPts val="0"/>
                        </a:spcAft>
                      </a:pPr>
                      <a:r>
                        <a:rPr lang="lv-LV" sz="1800" b="1" dirty="0">
                          <a:effectLst/>
                          <a:latin typeface="+mj-lt"/>
                          <a:ea typeface="Calibri" panose="020F0502020204030204" pitchFamily="34" charset="0"/>
                        </a:rPr>
                        <a:t>Amerikas </a:t>
                      </a:r>
                      <a:r>
                        <a:rPr lang="lv-LV" sz="1800" b="1" dirty="0" err="1">
                          <a:effectLst/>
                          <a:latin typeface="+mj-lt"/>
                          <a:ea typeface="Calibri" panose="020F0502020204030204" pitchFamily="34" charset="0"/>
                        </a:rPr>
                        <a:t>tripanosomiāze</a:t>
                      </a:r>
                      <a:r>
                        <a:rPr lang="lv-LV" sz="1800" b="1" dirty="0">
                          <a:effectLst/>
                          <a:latin typeface="+mj-lt"/>
                          <a:ea typeface="Calibri" panose="020F0502020204030204" pitchFamily="34" charset="0"/>
                        </a:rPr>
                        <a:t> jeb </a:t>
                      </a:r>
                      <a:r>
                        <a:rPr lang="lv-LV" sz="1800" b="1" dirty="0" err="1">
                          <a:effectLst/>
                          <a:latin typeface="+mj-lt"/>
                          <a:ea typeface="Calibri" panose="020F0502020204030204" pitchFamily="34" charset="0"/>
                        </a:rPr>
                        <a:t>Čagasa</a:t>
                      </a:r>
                      <a:r>
                        <a:rPr lang="lv-LV" sz="1800" b="1" dirty="0">
                          <a:effectLst/>
                          <a:latin typeface="+mj-lt"/>
                          <a:ea typeface="Calibri" panose="020F0502020204030204" pitchFamily="34" charset="0"/>
                        </a:rPr>
                        <a:t> slimība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smtClean="0">
                          <a:effectLst/>
                          <a:latin typeface="+mj-lt"/>
                          <a:ea typeface="Calibri" panose="020F0502020204030204" pitchFamily="34" charset="0"/>
                        </a:rPr>
                        <a:t>Blaktis</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a:effectLst/>
                          <a:latin typeface="+mj-lt"/>
                          <a:ea typeface="Calibri" panose="020F0502020204030204" pitchFamily="34" charset="0"/>
                        </a:rPr>
                        <a:t>100 miljoni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Centrālamerika, Dienvidamerika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lv-LV"/>
                    </a:p>
                  </a:txBody>
                  <a:tcPr/>
                </a:tc>
                <a:extLst>
                  <a:ext uri="{0D108BD9-81ED-4DB2-BD59-A6C34878D82A}">
                    <a16:rowId xmlns:a16="http://schemas.microsoft.com/office/drawing/2014/main" xmlns="" val="825822668"/>
                  </a:ext>
                </a:extLst>
              </a:tr>
              <a:tr h="421097">
                <a:tc>
                  <a:txBody>
                    <a:bodyPr/>
                    <a:lstStyle/>
                    <a:p>
                      <a:pPr algn="ctr">
                        <a:lnSpc>
                          <a:spcPct val="100000"/>
                        </a:lnSpc>
                        <a:spcAft>
                          <a:spcPts val="0"/>
                        </a:spcAft>
                      </a:pPr>
                      <a:r>
                        <a:rPr lang="lv-LV" sz="1800" b="1" dirty="0">
                          <a:effectLst/>
                          <a:latin typeface="+mj-lt"/>
                          <a:ea typeface="Calibri" panose="020F0502020204030204" pitchFamily="34" charset="0"/>
                        </a:rPr>
                        <a:t>Dzeltenais drudzis</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err="1" smtClean="0">
                          <a:effectLst/>
                          <a:latin typeface="+mj-lt"/>
                          <a:ea typeface="Calibri" panose="020F0502020204030204" pitchFamily="34" charset="0"/>
                        </a:rPr>
                        <a:t>Dzēlējodi</a:t>
                      </a:r>
                      <a:endParaRPr lang="lv-LV" sz="1800" dirty="0">
                        <a:effectLst/>
                        <a:latin typeface="+mj-lt"/>
                        <a:ea typeface="Calibri" panose="020F0502020204030204" pitchFamily="34" charset="0"/>
                      </a:endParaRP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a:effectLst/>
                          <a:latin typeface="+mj-lt"/>
                          <a:ea typeface="Calibri" panose="020F0502020204030204" pitchFamily="34" charset="0"/>
                        </a:rPr>
                        <a:t>450 miljoni</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lv-LV" sz="1800" dirty="0">
                          <a:effectLst/>
                          <a:latin typeface="+mj-lt"/>
                          <a:ea typeface="Calibri" panose="020F0502020204030204" pitchFamily="34" charset="0"/>
                        </a:rPr>
                        <a:t>Tropiskā Dienvidamerika, Āfrika</a:t>
                      </a:r>
                    </a:p>
                  </a:txBody>
                  <a:tcPr marL="54926" marR="54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lv-LV"/>
                    </a:p>
                  </a:txBody>
                  <a:tcPr/>
                </a:tc>
                <a:extLst>
                  <a:ext uri="{0D108BD9-81ED-4DB2-BD59-A6C34878D82A}">
                    <a16:rowId xmlns:a16="http://schemas.microsoft.com/office/drawing/2014/main" xmlns="" val="993946716"/>
                  </a:ext>
                </a:extLst>
              </a:tr>
            </a:tbl>
          </a:graphicData>
        </a:graphic>
      </p:graphicFrame>
      <p:sp>
        <p:nvSpPr>
          <p:cNvPr id="5" name="Title 1"/>
          <p:cNvSpPr txBox="1">
            <a:spLocks/>
          </p:cNvSpPr>
          <p:nvPr/>
        </p:nvSpPr>
        <p:spPr>
          <a:xfrm>
            <a:off x="248194" y="171182"/>
            <a:ext cx="4103447" cy="12882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Pārnēsātāju izraisītas slimības </a:t>
            </a:r>
            <a:r>
              <a:rPr lang="lv-LV" sz="2400" dirty="0"/>
              <a:t>un to iespējamā izplatības intensitāte </a:t>
            </a:r>
            <a:endParaRPr lang="pt-BR" sz="2400" dirty="0"/>
          </a:p>
        </p:txBody>
      </p:sp>
      <p:pic>
        <p:nvPicPr>
          <p:cNvPr id="2050" name="Picture 2" descr="https://encrypted-tbn0.gstatic.com/images?q=tbn:ANd9GcSXMiR_TfIwhs8IKt0cArGc3_9CfB-OLg1xeIRLh52yUIThqXRZ"/>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194" y="1638668"/>
            <a:ext cx="2028825" cy="225742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www.carstickers.com/prodimages/8721_fly_sticker_decal.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V="1">
            <a:off x="367256" y="3896094"/>
            <a:ext cx="1790700" cy="1428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043076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09360" y="1540736"/>
            <a:ext cx="5882640" cy="4955524"/>
          </a:xfrm>
          <a:prstGeom prst="rect">
            <a:avLst/>
          </a:prstGeom>
        </p:spPr>
      </p:pic>
      <p:sp>
        <p:nvSpPr>
          <p:cNvPr id="6" name="Rounded Rectangle 5"/>
          <p:cNvSpPr/>
          <p:nvPr/>
        </p:nvSpPr>
        <p:spPr>
          <a:xfrm>
            <a:off x="291556" y="1922929"/>
            <a:ext cx="5247095" cy="106846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Katru gadu pasaulē tiek reģistrēti aptuveni </a:t>
            </a:r>
            <a:r>
              <a:rPr lang="lv-LV" b="1" dirty="0" smtClean="0">
                <a:solidFill>
                  <a:schemeClr val="tx1"/>
                </a:solidFill>
              </a:rPr>
              <a:t>300–500 </a:t>
            </a:r>
            <a:r>
              <a:rPr lang="lv-LV" b="1" dirty="0">
                <a:solidFill>
                  <a:schemeClr val="tx1"/>
                </a:solidFill>
              </a:rPr>
              <a:t>miljoni malārijas saslimšanas gadījumu, un vairāk nekā viens miljons nāves gadījumu</a:t>
            </a:r>
            <a:endParaRPr lang="lv-LV" b="1" dirty="0" smtClean="0">
              <a:solidFill>
                <a:schemeClr val="tx1"/>
              </a:solidFill>
            </a:endParaRPr>
          </a:p>
        </p:txBody>
      </p:sp>
      <p:sp>
        <p:nvSpPr>
          <p:cNvPr id="7" name="Rounded Rectangle 6"/>
          <p:cNvSpPr/>
          <p:nvPr/>
        </p:nvSpPr>
        <p:spPr>
          <a:xfrm>
            <a:off x="291555" y="3257934"/>
            <a:ext cx="5247095" cy="102668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Āfrikas valstīs konstatē 80% no visiem malārijas saslimšanas gadījumiem un 90% no visiem nāves gadījumiem pasaulē</a:t>
            </a:r>
            <a:endParaRPr lang="lv-LV" b="1" dirty="0" smtClean="0">
              <a:solidFill>
                <a:schemeClr val="tx1"/>
              </a:solidFill>
            </a:endParaRPr>
          </a:p>
        </p:txBody>
      </p:sp>
      <p:sp>
        <p:nvSpPr>
          <p:cNvPr id="8" name="Rounded Rectangle 7"/>
          <p:cNvSpPr/>
          <p:nvPr/>
        </p:nvSpPr>
        <p:spPr>
          <a:xfrm>
            <a:off x="291555" y="4551156"/>
            <a:ext cx="5247095" cy="112280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arī malārija ir visnozīmīgākā pārnēsātāju izraisītā slimība pasaulē, tā arī ir slimība, kuras izplatību var ierobežot un novērst</a:t>
            </a:r>
            <a:endParaRPr lang="lv-LV" b="1" dirty="0" smtClean="0">
              <a:solidFill>
                <a:schemeClr val="tx1"/>
              </a:solidFill>
            </a:endParaRPr>
          </a:p>
        </p:txBody>
      </p:sp>
      <p:sp>
        <p:nvSpPr>
          <p:cNvPr id="9" name="Title 1"/>
          <p:cNvSpPr txBox="1">
            <a:spLocks/>
          </p:cNvSpPr>
          <p:nvPr/>
        </p:nvSpPr>
        <p:spPr>
          <a:xfrm>
            <a:off x="5656217" y="5680492"/>
            <a:ext cx="2878243" cy="95358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Malārijas </a:t>
            </a:r>
            <a:r>
              <a:rPr lang="lv-LV" sz="2400" dirty="0" smtClean="0"/>
              <a:t>simptomi</a:t>
            </a:r>
            <a:endParaRPr lang="pt-BR" sz="2400" dirty="0"/>
          </a:p>
        </p:txBody>
      </p:sp>
      <p:sp>
        <p:nvSpPr>
          <p:cNvPr id="5" name="Title 1"/>
          <p:cNvSpPr txBox="1">
            <a:spLocks/>
          </p:cNvSpPr>
          <p:nvPr/>
        </p:nvSpPr>
        <p:spPr>
          <a:xfrm>
            <a:off x="1493392" y="256522"/>
            <a:ext cx="9224682" cy="12515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Visbūtiskākā pārnēsātāju izraisītā slimība pasaulē ir </a:t>
            </a:r>
            <a:r>
              <a:rPr lang="lv-LV" sz="2400" b="1" dirty="0"/>
              <a:t>malārija</a:t>
            </a:r>
            <a:r>
              <a:rPr lang="lv-LV" sz="2400" dirty="0"/>
              <a:t> – tās izplatības intensitāte klimata pārmaiņu ietekmē dažos </a:t>
            </a:r>
            <a:endParaRPr lang="lv-LV" sz="2400" dirty="0" smtClean="0"/>
          </a:p>
          <a:p>
            <a:pPr algn="ctr"/>
            <a:r>
              <a:rPr lang="lv-LV" sz="2400" dirty="0" smtClean="0"/>
              <a:t>pasaules reģionos </a:t>
            </a:r>
            <a:r>
              <a:rPr lang="lv-LV" sz="2400" dirty="0"/>
              <a:t>ir īpaši augsta </a:t>
            </a:r>
            <a:endParaRPr lang="pt-BR" sz="2400" b="1" dirty="0"/>
          </a:p>
        </p:txBody>
      </p:sp>
    </p:spTree>
    <p:extLst>
      <p:ext uri="{BB962C8B-B14F-4D97-AF65-F5344CB8AC3E}">
        <p14:creationId xmlns:p14="http://schemas.microsoft.com/office/powerpoint/2010/main" xmlns="" val="8302765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yeastblog.files.wordpress.com/2013/04/ticks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658766" y="1905836"/>
            <a:ext cx="5765780" cy="413854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1662953" y="358181"/>
            <a:ext cx="8866094" cy="12515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pārmaiņas, iespējams, ietekmē arī ērču izplatību – ērču populācijai Eiropā ir tendences paplašināties virzienā uz ziemeļiem </a:t>
            </a:r>
            <a:endParaRPr lang="lv-LV" sz="2400" dirty="0" smtClean="0"/>
          </a:p>
          <a:p>
            <a:pPr algn="ctr"/>
            <a:r>
              <a:rPr lang="lv-LV" sz="2400" dirty="0" smtClean="0"/>
              <a:t>un </a:t>
            </a:r>
            <a:r>
              <a:rPr lang="lv-LV" sz="2400" dirty="0"/>
              <a:t>uz augstkalnu reģioniem</a:t>
            </a:r>
            <a:endParaRPr lang="pt-BR" sz="2400" b="1" dirty="0"/>
          </a:p>
        </p:txBody>
      </p:sp>
      <p:sp>
        <p:nvSpPr>
          <p:cNvPr id="4" name="Rounded Rectangle 3"/>
          <p:cNvSpPr/>
          <p:nvPr/>
        </p:nvSpPr>
        <p:spPr>
          <a:xfrm>
            <a:off x="5311586" y="1766420"/>
            <a:ext cx="6474232" cy="10802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pārmaiņu izraisītu siltāku ziemu dēļ ērču populācija var palielināties un tādējādi lielākā mērā nekā līdz šim apdraudēt cilvēkus ar </a:t>
            </a:r>
            <a:r>
              <a:rPr lang="lv-LV" b="1" dirty="0" smtClean="0">
                <a:solidFill>
                  <a:schemeClr val="tx1"/>
                </a:solidFill>
              </a:rPr>
              <a:t>Laima </a:t>
            </a:r>
            <a:r>
              <a:rPr lang="lv-LV" b="1" dirty="0">
                <a:solidFill>
                  <a:schemeClr val="tx1"/>
                </a:solidFill>
              </a:rPr>
              <a:t>slimību un ērču encefalītu</a:t>
            </a:r>
            <a:endParaRPr lang="lv-LV" b="1" dirty="0" smtClean="0">
              <a:solidFill>
                <a:schemeClr val="tx1"/>
              </a:solidFill>
            </a:endParaRPr>
          </a:p>
        </p:txBody>
      </p:sp>
      <p:sp>
        <p:nvSpPr>
          <p:cNvPr id="5" name="Rounded Rectangle 4"/>
          <p:cNvSpPr/>
          <p:nvPr/>
        </p:nvSpPr>
        <p:spPr>
          <a:xfrm>
            <a:off x="5311586" y="4011303"/>
            <a:ext cx="6474232" cy="78528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Suņu ērce ir Latvijas teritorijā dominējošā ērču suga, savukārt taigas ērce vairāk izplatīta Latvijas austrumu </a:t>
            </a:r>
            <a:r>
              <a:rPr lang="lv-LV" b="1" dirty="0" smtClean="0">
                <a:solidFill>
                  <a:schemeClr val="tx1"/>
                </a:solidFill>
              </a:rPr>
              <a:t>daļā</a:t>
            </a:r>
          </a:p>
        </p:txBody>
      </p:sp>
      <p:sp>
        <p:nvSpPr>
          <p:cNvPr id="6" name="Rounded Rectangle 5"/>
          <p:cNvSpPr/>
          <p:nvPr/>
        </p:nvSpPr>
        <p:spPr>
          <a:xfrm>
            <a:off x="5311586" y="3051350"/>
            <a:ext cx="6474232" cy="7553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i="1" dirty="0">
                <a:solidFill>
                  <a:schemeClr val="tx1"/>
                </a:solidFill>
              </a:rPr>
              <a:t>Ixodes</a:t>
            </a:r>
            <a:r>
              <a:rPr lang="lv-LV" b="1" dirty="0">
                <a:solidFill>
                  <a:schemeClr val="tx1"/>
                </a:solidFill>
              </a:rPr>
              <a:t> ģints ērces </a:t>
            </a:r>
            <a:r>
              <a:rPr lang="lv-LV" b="1" dirty="0" smtClean="0">
                <a:solidFill>
                  <a:schemeClr val="tx1"/>
                </a:solidFill>
              </a:rPr>
              <a:t>(«cietās ērces»), </a:t>
            </a:r>
            <a:r>
              <a:rPr lang="lv-LV" b="1" dirty="0">
                <a:solidFill>
                  <a:schemeClr val="tx1"/>
                </a:solidFill>
              </a:rPr>
              <a:t>sastopamas arī </a:t>
            </a:r>
            <a:r>
              <a:rPr lang="lv-LV" b="1" dirty="0" smtClean="0">
                <a:solidFill>
                  <a:schemeClr val="tx1"/>
                </a:solidFill>
              </a:rPr>
              <a:t>Latvijā – </a:t>
            </a:r>
            <a:r>
              <a:rPr lang="lv-LV" b="1" dirty="0">
                <a:solidFill>
                  <a:schemeClr val="tx1"/>
                </a:solidFill>
              </a:rPr>
              <a:t>var pārnēsāt ērču encefalīta un Laima slimības ierosinātājus</a:t>
            </a:r>
            <a:endParaRPr lang="lv-LV" b="1" dirty="0" smtClean="0">
              <a:solidFill>
                <a:schemeClr val="tx1"/>
              </a:solidFill>
            </a:endParaRPr>
          </a:p>
        </p:txBody>
      </p:sp>
      <p:sp>
        <p:nvSpPr>
          <p:cNvPr id="8" name="Rounded Rectangle 7"/>
          <p:cNvSpPr/>
          <p:nvPr/>
        </p:nvSpPr>
        <p:spPr>
          <a:xfrm>
            <a:off x="5311586" y="5001241"/>
            <a:ext cx="6474232" cy="13203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Saslimšanas ar ērču encefalītu simptomi var būt līdzīgi gripas simptomiem, tomēr iespējamas komplikācijas, piemēram, smadzeņu apvalka iekaisums – tad saslimšana var beigties ar invaliditāti vai pat </a:t>
            </a:r>
            <a:r>
              <a:rPr lang="lv-LV" b="1" dirty="0" smtClean="0">
                <a:solidFill>
                  <a:schemeClr val="tx1"/>
                </a:solidFill>
              </a:rPr>
              <a:t>nāvi</a:t>
            </a:r>
          </a:p>
        </p:txBody>
      </p:sp>
      <p:pic>
        <p:nvPicPr>
          <p:cNvPr id="4098" name="Picture 2" descr="https://www.wpclipart.com/animals/bugs/T/Ta_Ti/tic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30839"/>
            <a:ext cx="2204946" cy="21731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06024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tretch>
            <a:fillRect/>
          </a:stretch>
        </p:blipFill>
        <p:spPr>
          <a:xfrm>
            <a:off x="7961585" y="1559156"/>
            <a:ext cx="4230415" cy="5298843"/>
          </a:xfrm>
          <a:prstGeom prst="rect">
            <a:avLst/>
          </a:prstGeom>
        </p:spPr>
      </p:pic>
      <p:sp>
        <p:nvSpPr>
          <p:cNvPr id="3" name="Title 1"/>
          <p:cNvSpPr txBox="1">
            <a:spLocks/>
          </p:cNvSpPr>
          <p:nvPr/>
        </p:nvSpPr>
        <p:spPr>
          <a:xfrm>
            <a:off x="565865" y="226833"/>
            <a:ext cx="11060270" cy="161503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pārmaiņas veicina gaisā sastopamu </a:t>
            </a:r>
            <a:r>
              <a:rPr lang="lv-LV" sz="2400" b="1" dirty="0"/>
              <a:t>alergēnu (</a:t>
            </a:r>
            <a:r>
              <a:rPr lang="lv-LV" sz="2400" b="1" dirty="0" err="1"/>
              <a:t>aero-alergēnu)</a:t>
            </a:r>
            <a:r>
              <a:rPr lang="lv-LV" sz="2400" b="1" dirty="0"/>
              <a:t> koncentrāciju un izplatību vidē</a:t>
            </a:r>
            <a:r>
              <a:rPr lang="lv-LV" sz="2400" dirty="0"/>
              <a:t>, paaugstinoties CO</a:t>
            </a:r>
            <a:r>
              <a:rPr lang="lv-LV" sz="2400" baseline="-25000" dirty="0"/>
              <a:t>2</a:t>
            </a:r>
            <a:r>
              <a:rPr lang="lv-LV" sz="2400" dirty="0"/>
              <a:t> līmenim un mainoties silto un </a:t>
            </a:r>
            <a:endParaRPr lang="lv-LV" sz="2400" dirty="0" smtClean="0"/>
          </a:p>
          <a:p>
            <a:pPr algn="ctr"/>
            <a:r>
              <a:rPr lang="lv-LV" sz="2400" dirty="0" smtClean="0"/>
              <a:t>auksto sezonu </a:t>
            </a:r>
            <a:r>
              <a:rPr lang="lv-LV" sz="2400" dirty="0"/>
              <a:t>ilguma </a:t>
            </a:r>
            <a:r>
              <a:rPr lang="lv-LV" sz="2400" dirty="0" smtClean="0"/>
              <a:t>attiecībai</a:t>
            </a:r>
            <a:r>
              <a:rPr lang="lv-LV" sz="2400" dirty="0"/>
              <a:t> </a:t>
            </a:r>
            <a:r>
              <a:rPr lang="lv-LV" sz="2400" dirty="0" smtClean="0"/>
              <a:t>–</a:t>
            </a:r>
          </a:p>
        </p:txBody>
      </p:sp>
      <p:sp>
        <p:nvSpPr>
          <p:cNvPr id="7" name="Rounded Rectangle 6"/>
          <p:cNvSpPr/>
          <p:nvPr/>
        </p:nvSpPr>
        <p:spPr>
          <a:xfrm>
            <a:off x="932011" y="3955126"/>
            <a:ext cx="6474232" cy="9765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Sausums un spēcīgs vējš var radīt putekļus un citu atmosfēras materiālu, kas satur ziedputekšņus un sporas, un gaisa masas var pārnest šos alergēnus uz iepriekš neskartiem reģioniem</a:t>
            </a:r>
            <a:endParaRPr lang="lv-LV" b="1" dirty="0" smtClean="0">
              <a:solidFill>
                <a:schemeClr val="tx1"/>
              </a:solidFill>
            </a:endParaRPr>
          </a:p>
        </p:txBody>
      </p:sp>
      <p:sp>
        <p:nvSpPr>
          <p:cNvPr id="8" name="Rounded Rectangle 7"/>
          <p:cNvSpPr/>
          <p:nvPr/>
        </p:nvSpPr>
        <p:spPr>
          <a:xfrm>
            <a:off x="343793" y="5224158"/>
            <a:ext cx="7911929" cy="125949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pārmaiņu ietekmē gaisa kvalitāte mainās gan ārpus telpām, gan iekštelpās, palielinoties gaisa piesārņojumam un </a:t>
            </a:r>
            <a:r>
              <a:rPr lang="lv-LV" b="1" dirty="0" err="1">
                <a:solidFill>
                  <a:schemeClr val="tx1"/>
                </a:solidFill>
              </a:rPr>
              <a:t>aero-alergēnu,</a:t>
            </a:r>
            <a:r>
              <a:rPr lang="lv-LV" b="1" dirty="0">
                <a:solidFill>
                  <a:schemeClr val="tx1"/>
                </a:solidFill>
              </a:rPr>
              <a:t> piemēram, ziedputekšņu, putekļu vai pelējuma sēņu sporu, veidam, </a:t>
            </a:r>
            <a:endParaRPr lang="lv-LV" b="1" dirty="0" smtClean="0">
              <a:solidFill>
                <a:schemeClr val="tx1"/>
              </a:solidFill>
            </a:endParaRPr>
          </a:p>
          <a:p>
            <a:pPr algn="ctr"/>
            <a:r>
              <a:rPr lang="lv-LV" b="1" dirty="0" smtClean="0">
                <a:solidFill>
                  <a:schemeClr val="tx1"/>
                </a:solidFill>
              </a:rPr>
              <a:t>koncentrācijai un </a:t>
            </a:r>
            <a:r>
              <a:rPr lang="lv-LV" b="1" dirty="0">
                <a:solidFill>
                  <a:schemeClr val="tx1"/>
                </a:solidFill>
              </a:rPr>
              <a:t>ekspozīcijas ilgumam</a:t>
            </a:r>
            <a:endParaRPr lang="lv-LV" b="1" dirty="0" smtClean="0">
              <a:solidFill>
                <a:schemeClr val="tx1"/>
              </a:solidFill>
            </a:endParaRPr>
          </a:p>
        </p:txBody>
      </p:sp>
      <p:sp>
        <p:nvSpPr>
          <p:cNvPr id="9" name="Rounded Rectangle 8"/>
          <p:cNvSpPr/>
          <p:nvPr/>
        </p:nvSpPr>
        <p:spPr>
          <a:xfrm>
            <a:off x="2404655" y="1559157"/>
            <a:ext cx="7382690" cy="72628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savukārt var labvēlīgi ietekmēt augu veģetācijas periodu, paildzinot ziedēšanas laiku, un arī reģionam netipisku augu sugu izplatību</a:t>
            </a:r>
          </a:p>
        </p:txBody>
      </p:sp>
      <p:sp>
        <p:nvSpPr>
          <p:cNvPr id="10" name="Title 1"/>
          <p:cNvSpPr txBox="1">
            <a:spLocks/>
          </p:cNvSpPr>
          <p:nvPr/>
        </p:nvSpPr>
        <p:spPr>
          <a:xfrm>
            <a:off x="343793" y="2785165"/>
            <a:ext cx="7911929" cy="87749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Alerģija </a:t>
            </a:r>
            <a:r>
              <a:rPr lang="lv-LV" sz="2400" dirty="0"/>
              <a:t>ir paaugstināta jutība pret organismā vai vidē esošām specifiskām vielām – alergēniem</a:t>
            </a:r>
          </a:p>
        </p:txBody>
      </p:sp>
    </p:spTree>
    <p:extLst>
      <p:ext uri="{BB962C8B-B14F-4D97-AF65-F5344CB8AC3E}">
        <p14:creationId xmlns:p14="http://schemas.microsoft.com/office/powerpoint/2010/main" xmlns="" val="2161159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4294680" y="844322"/>
            <a:ext cx="7886806" cy="5257871"/>
          </a:xfrm>
          <a:prstGeom prst="rect">
            <a:avLst/>
          </a:prstGeom>
        </p:spPr>
      </p:pic>
      <p:sp>
        <p:nvSpPr>
          <p:cNvPr id="3" name="Title 1"/>
          <p:cNvSpPr txBox="1">
            <a:spLocks/>
          </p:cNvSpPr>
          <p:nvPr/>
        </p:nvSpPr>
        <p:spPr>
          <a:xfrm>
            <a:off x="404949" y="389809"/>
            <a:ext cx="6469380" cy="13181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Savukārt </a:t>
            </a:r>
            <a:r>
              <a:rPr lang="lv-LV" sz="2400" b="1" dirty="0"/>
              <a:t>netiešas ietekmes </a:t>
            </a:r>
            <a:r>
              <a:rPr lang="lv-LV" sz="2400" dirty="0"/>
              <a:t>ir saistītas ar klimata pārmaiņu izraisītām </a:t>
            </a:r>
            <a:r>
              <a:rPr lang="lv-LV" sz="2400" b="1" dirty="0"/>
              <a:t>vides un ekoloģiskām izmaiņām un to sekām</a:t>
            </a:r>
          </a:p>
        </p:txBody>
      </p:sp>
      <p:grpSp>
        <p:nvGrpSpPr>
          <p:cNvPr id="15" name="Group 14"/>
          <p:cNvGrpSpPr/>
          <p:nvPr/>
        </p:nvGrpSpPr>
        <p:grpSpPr>
          <a:xfrm>
            <a:off x="679266" y="2049968"/>
            <a:ext cx="5215138" cy="4602938"/>
            <a:chOff x="428014" y="1959426"/>
            <a:chExt cx="5215138" cy="4602938"/>
          </a:xfrm>
        </p:grpSpPr>
        <p:sp>
          <p:nvSpPr>
            <p:cNvPr id="7" name="Title 1"/>
            <p:cNvSpPr txBox="1">
              <a:spLocks/>
            </p:cNvSpPr>
            <p:nvPr/>
          </p:nvSpPr>
          <p:spPr>
            <a:xfrm>
              <a:off x="855429" y="1959426"/>
              <a:ext cx="4493624" cy="3618595"/>
            </a:xfrm>
            <a:prstGeom prst="roundRect">
              <a:avLst>
                <a:gd name="adj" fmla="val 12964"/>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Netieši </a:t>
              </a:r>
              <a:r>
                <a:rPr lang="lv-LV" sz="2400" dirty="0"/>
                <a:t>cilvēka veselību un labklājību var </a:t>
              </a:r>
              <a:r>
                <a:rPr lang="lv-LV" sz="2400" dirty="0" smtClean="0"/>
                <a:t>ietekmēt:</a:t>
              </a:r>
            </a:p>
            <a:p>
              <a:pPr algn="ctr"/>
              <a:endParaRPr lang="lv-LV" sz="2400" b="1" dirty="0" smtClean="0"/>
            </a:p>
            <a:p>
              <a:pPr algn="ctr"/>
              <a:endParaRPr lang="lv-LV" sz="2400" b="1" dirty="0"/>
            </a:p>
            <a:p>
              <a:pPr algn="ctr"/>
              <a:endParaRPr lang="lv-LV" sz="2400" b="1" dirty="0" smtClean="0"/>
            </a:p>
            <a:p>
              <a:pPr algn="ctr"/>
              <a:endParaRPr lang="lv-LV" sz="2400" b="1" dirty="0"/>
            </a:p>
            <a:p>
              <a:pPr algn="ctr"/>
              <a:r>
                <a:rPr lang="lv-LV" sz="2400" dirty="0" smtClean="0"/>
                <a:t>Kā </a:t>
              </a:r>
              <a:r>
                <a:rPr lang="lv-LV" sz="2400" dirty="0"/>
                <a:t>arī klimata pārmaiņu provocētas </a:t>
              </a:r>
              <a:r>
                <a:rPr lang="lv-LV" sz="2400" b="1" dirty="0"/>
                <a:t>sociāli-ekonomiskās atbildes reakcijas </a:t>
              </a:r>
              <a:r>
                <a:rPr lang="lv-LV" sz="2400" b="1" dirty="0" smtClean="0"/>
                <a:t>sabiedrībā </a:t>
              </a:r>
              <a:r>
                <a:rPr lang="lv-LV" sz="2400" dirty="0" smtClean="0"/>
                <a:t>–</a:t>
              </a:r>
            </a:p>
            <a:p>
              <a:pPr algn="ctr"/>
              <a:r>
                <a:rPr lang="lv-LV" sz="2400" dirty="0" smtClean="0"/>
                <a:t> </a:t>
              </a:r>
              <a:endParaRPr lang="lv-LV" sz="2400" dirty="0"/>
            </a:p>
          </p:txBody>
        </p:sp>
        <p:sp>
          <p:nvSpPr>
            <p:cNvPr id="5" name="Rounded Rectangle 4"/>
            <p:cNvSpPr/>
            <p:nvPr/>
          </p:nvSpPr>
          <p:spPr>
            <a:xfrm>
              <a:off x="428014" y="2853034"/>
              <a:ext cx="2834640" cy="103000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a:t>
              </a:r>
              <a:r>
                <a:rPr lang="lv-LV" b="1" dirty="0" smtClean="0">
                  <a:solidFill>
                    <a:schemeClr val="tx1"/>
                  </a:solidFill>
                </a:rPr>
                <a:t>ažas un pārtikas kvalitātes un pieejamības samazināšanās</a:t>
              </a:r>
              <a:endParaRPr lang="lv-LV" b="1" dirty="0">
                <a:solidFill>
                  <a:schemeClr val="tx1"/>
                </a:solidFill>
              </a:endParaRPr>
            </a:p>
          </p:txBody>
        </p:sp>
        <p:sp>
          <p:nvSpPr>
            <p:cNvPr id="9" name="Rounded Rectangle 8"/>
            <p:cNvSpPr/>
            <p:nvPr/>
          </p:nvSpPr>
          <p:spPr>
            <a:xfrm>
              <a:off x="3384185" y="2778412"/>
              <a:ext cx="2258967" cy="58962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Dzeramā ūdens trūkums</a:t>
              </a:r>
              <a:endParaRPr lang="lv-LV" b="1" dirty="0">
                <a:solidFill>
                  <a:schemeClr val="tx1"/>
                </a:solidFill>
              </a:endParaRPr>
            </a:p>
          </p:txBody>
        </p:sp>
        <p:sp>
          <p:nvSpPr>
            <p:cNvPr id="10" name="Rounded Rectangle 9"/>
            <p:cNvSpPr/>
            <p:nvPr/>
          </p:nvSpPr>
          <p:spPr>
            <a:xfrm>
              <a:off x="3384185" y="3429856"/>
              <a:ext cx="2258967" cy="6175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Slimību </a:t>
              </a:r>
              <a:r>
                <a:rPr lang="lv-LV" b="1" dirty="0">
                  <a:solidFill>
                    <a:schemeClr val="tx1"/>
                  </a:solidFill>
                </a:rPr>
                <a:t>pārnēsātāju invāzija</a:t>
              </a:r>
            </a:p>
          </p:txBody>
        </p:sp>
        <p:sp>
          <p:nvSpPr>
            <p:cNvPr id="11" name="Rounded Rectangle 10"/>
            <p:cNvSpPr/>
            <p:nvPr/>
          </p:nvSpPr>
          <p:spPr>
            <a:xfrm>
              <a:off x="428014" y="5101783"/>
              <a:ext cx="2405575" cy="10143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Iedzīvotāju migrācija ilgstošu sausuma periodu vai plūdu dēļ</a:t>
              </a:r>
            </a:p>
          </p:txBody>
        </p:sp>
        <p:sp>
          <p:nvSpPr>
            <p:cNvPr id="12" name="Rounded Rectangle 11"/>
            <p:cNvSpPr/>
            <p:nvPr/>
          </p:nvSpPr>
          <p:spPr>
            <a:xfrm>
              <a:off x="3431611" y="5101783"/>
              <a:ext cx="1798237" cy="5521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Bezdarbs</a:t>
              </a:r>
              <a:endParaRPr lang="lv-LV" b="1" dirty="0">
                <a:solidFill>
                  <a:schemeClr val="tx1"/>
                </a:solidFill>
              </a:endParaRPr>
            </a:p>
          </p:txBody>
        </p:sp>
        <p:sp>
          <p:nvSpPr>
            <p:cNvPr id="13" name="Rounded Rectangle 12"/>
            <p:cNvSpPr/>
            <p:nvPr/>
          </p:nvSpPr>
          <p:spPr>
            <a:xfrm>
              <a:off x="2926026" y="5795220"/>
              <a:ext cx="1312267" cy="76435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Mājvietas </a:t>
              </a:r>
              <a:r>
                <a:rPr lang="lv-LV" b="1" dirty="0">
                  <a:solidFill>
                    <a:schemeClr val="tx1"/>
                  </a:solidFill>
                </a:rPr>
                <a:t>zaudēšana</a:t>
              </a:r>
            </a:p>
          </p:txBody>
        </p:sp>
        <p:sp>
          <p:nvSpPr>
            <p:cNvPr id="14" name="Rounded Rectangle 13"/>
            <p:cNvSpPr/>
            <p:nvPr/>
          </p:nvSpPr>
          <p:spPr>
            <a:xfrm>
              <a:off x="4330730" y="5798014"/>
              <a:ext cx="1312422" cy="7643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Sociālā </a:t>
              </a:r>
              <a:r>
                <a:rPr lang="lv-LV" b="1" dirty="0">
                  <a:solidFill>
                    <a:schemeClr val="tx1"/>
                  </a:solidFill>
                </a:rPr>
                <a:t>vardarbība</a:t>
              </a:r>
            </a:p>
          </p:txBody>
        </p:sp>
      </p:grpSp>
    </p:spTree>
    <p:extLst>
      <p:ext uri="{BB962C8B-B14F-4D97-AF65-F5344CB8AC3E}">
        <p14:creationId xmlns:p14="http://schemas.microsoft.com/office/powerpoint/2010/main" xmlns="" val="15347038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556551"/>
            <a:ext cx="7524206" cy="4996866"/>
          </a:xfrm>
          <a:prstGeom prst="rect">
            <a:avLst/>
          </a:prstGeom>
        </p:spPr>
      </p:pic>
      <p:sp>
        <p:nvSpPr>
          <p:cNvPr id="3" name="Title 1"/>
          <p:cNvSpPr txBox="1">
            <a:spLocks/>
          </p:cNvSpPr>
          <p:nvPr/>
        </p:nvSpPr>
        <p:spPr>
          <a:xfrm>
            <a:off x="324983" y="470263"/>
            <a:ext cx="11523028" cy="12670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Putekšņu koncentrācijas pieaugums </a:t>
            </a:r>
            <a:r>
              <a:rPr lang="lv-LV" sz="2400" dirty="0"/>
              <a:t>paaugstina organisma jutību pret alergēniem un veicina smagāku alerģisko reakciju izpausmes, par ko liecina pieaugošais no astmas, alerģiska </a:t>
            </a:r>
            <a:endParaRPr lang="lv-LV" sz="2400" dirty="0" smtClean="0"/>
          </a:p>
          <a:p>
            <a:pPr algn="ctr"/>
            <a:r>
              <a:rPr lang="lv-LV" sz="2400" dirty="0" smtClean="0"/>
              <a:t>rinīta </a:t>
            </a:r>
            <a:r>
              <a:rPr lang="lv-LV" sz="2400" dirty="0"/>
              <a:t>un citām alerģiskām saslimšanām cietušo hospitalizācijas skaits</a:t>
            </a:r>
            <a:endParaRPr lang="lv-LV" sz="2400" dirty="0" smtClean="0"/>
          </a:p>
        </p:txBody>
      </p:sp>
      <p:sp>
        <p:nvSpPr>
          <p:cNvPr id="4" name="Rounded Rectangle 3"/>
          <p:cNvSpPr/>
          <p:nvPr/>
        </p:nvSpPr>
        <p:spPr>
          <a:xfrm>
            <a:off x="5373779" y="5762644"/>
            <a:ext cx="6474232" cy="69492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Pēc Pasaules Veselības organizācijas datiem apmēram 15% Eiropas iedzīvotāju ir jutīgi pret putekšņiem</a:t>
            </a:r>
            <a:endParaRPr lang="lv-LV" b="1" dirty="0" smtClean="0">
              <a:solidFill>
                <a:schemeClr val="tx1"/>
              </a:solidFill>
            </a:endParaRPr>
          </a:p>
        </p:txBody>
      </p:sp>
      <p:sp>
        <p:nvSpPr>
          <p:cNvPr id="7" name="Rounded Rectangle 6"/>
          <p:cNvSpPr/>
          <p:nvPr/>
        </p:nvSpPr>
        <p:spPr>
          <a:xfrm>
            <a:off x="5373779" y="2111685"/>
            <a:ext cx="6474232" cy="117342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Sezonāli agrāka un noturīgāka </a:t>
            </a:r>
            <a:r>
              <a:rPr lang="lv-LV" b="1" dirty="0" err="1">
                <a:solidFill>
                  <a:schemeClr val="tx1"/>
                </a:solidFill>
              </a:rPr>
              <a:t>aero-alergēnu</a:t>
            </a:r>
            <a:r>
              <a:rPr lang="lv-LV" b="1" dirty="0">
                <a:solidFill>
                  <a:schemeClr val="tx1"/>
                </a:solidFill>
              </a:rPr>
              <a:t> klātbūtne gaisā rada paaugstinātu risku saslimt ar elpošanas sistēmas un alerģiskām slimībām, piemēram, alerģisku rinītu, siena drudzi, </a:t>
            </a:r>
            <a:endParaRPr lang="lv-LV" b="1" dirty="0" smtClean="0">
              <a:solidFill>
                <a:schemeClr val="tx1"/>
              </a:solidFill>
            </a:endParaRPr>
          </a:p>
          <a:p>
            <a:pPr algn="ctr"/>
            <a:r>
              <a:rPr lang="lv-LV" b="1" dirty="0" smtClean="0">
                <a:solidFill>
                  <a:schemeClr val="tx1"/>
                </a:solidFill>
              </a:rPr>
              <a:t>konjunktivītu </a:t>
            </a:r>
            <a:r>
              <a:rPr lang="lv-LV" b="1" dirty="0">
                <a:solidFill>
                  <a:schemeClr val="tx1"/>
                </a:solidFill>
              </a:rPr>
              <a:t>vai dermatītu</a:t>
            </a:r>
            <a:endParaRPr lang="lv-LV" b="1" dirty="0" smtClean="0">
              <a:solidFill>
                <a:schemeClr val="tx1"/>
              </a:solidFill>
            </a:endParaRPr>
          </a:p>
        </p:txBody>
      </p:sp>
      <p:sp>
        <p:nvSpPr>
          <p:cNvPr id="8" name="Rounded Rectangle 7"/>
          <p:cNvSpPr/>
          <p:nvPr/>
        </p:nvSpPr>
        <p:spPr>
          <a:xfrm>
            <a:off x="5373779" y="3476879"/>
            <a:ext cx="6474232" cy="90982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Paaugstinātais alerģiju risks pazemina cilvēka darba spējas un paaugstina izmaksas par medicīnisko aprūpi un zālēm, kā arī veicina smagu saslimšanu attīstību</a:t>
            </a:r>
            <a:endParaRPr lang="lv-LV" b="1" dirty="0" smtClean="0">
              <a:solidFill>
                <a:schemeClr val="tx1"/>
              </a:solidFill>
            </a:endParaRPr>
          </a:p>
        </p:txBody>
      </p:sp>
      <p:sp>
        <p:nvSpPr>
          <p:cNvPr id="10" name="Rounded Rectangle 9"/>
          <p:cNvSpPr/>
          <p:nvPr/>
        </p:nvSpPr>
        <p:spPr>
          <a:xfrm>
            <a:off x="5373779" y="4578477"/>
            <a:ext cx="6474232" cy="99239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Īpaši apdraudēti ir iedzīvotāji, kas cieš no hroniskām elpošanas sistēmas saslimšanām, piemēram, astmas vai hroniskas </a:t>
            </a:r>
            <a:r>
              <a:rPr lang="lv-LV" b="1" dirty="0" err="1">
                <a:solidFill>
                  <a:schemeClr val="tx1"/>
                </a:solidFill>
              </a:rPr>
              <a:t>obstruktīvas</a:t>
            </a:r>
            <a:r>
              <a:rPr lang="lv-LV" b="1" dirty="0">
                <a:solidFill>
                  <a:schemeClr val="tx1"/>
                </a:solidFill>
              </a:rPr>
              <a:t> plaušu slimības</a:t>
            </a:r>
            <a:endParaRPr lang="lv-LV" b="1" dirty="0" smtClean="0">
              <a:solidFill>
                <a:schemeClr val="tx1"/>
              </a:solidFill>
            </a:endParaRPr>
          </a:p>
        </p:txBody>
      </p:sp>
    </p:spTree>
    <p:extLst>
      <p:ext uri="{BB962C8B-B14F-4D97-AF65-F5344CB8AC3E}">
        <p14:creationId xmlns:p14="http://schemas.microsoft.com/office/powerpoint/2010/main" xmlns="" val="27680653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xmlns="" val="0"/>
              </a:ext>
            </a:extLst>
          </a:blip>
          <a:srcRect l="2511" b="4887"/>
          <a:stretch/>
        </p:blipFill>
        <p:spPr>
          <a:xfrm>
            <a:off x="6884126" y="1405897"/>
            <a:ext cx="5307874" cy="3386512"/>
          </a:xfrm>
          <a:prstGeom prst="rect">
            <a:avLst/>
          </a:prstGeom>
        </p:spPr>
      </p:pic>
      <p:sp>
        <p:nvSpPr>
          <p:cNvPr id="3" name="Title 1"/>
          <p:cNvSpPr txBox="1">
            <a:spLocks/>
          </p:cNvSpPr>
          <p:nvPr/>
        </p:nvSpPr>
        <p:spPr>
          <a:xfrm>
            <a:off x="351109" y="418012"/>
            <a:ext cx="11523028" cy="11294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Sakarā ar pieaugošo ziedputekšņu izraisītas alerģijas izplatību, Latvijā kopš </a:t>
            </a:r>
            <a:r>
              <a:rPr lang="lv-LV" sz="2400" dirty="0" smtClean="0"/>
              <a:t>2003.g. </a:t>
            </a:r>
            <a:r>
              <a:rPr lang="lv-LV" sz="2400" dirty="0"/>
              <a:t>tiek veikts </a:t>
            </a:r>
            <a:r>
              <a:rPr lang="lv-LV" sz="2400" dirty="0" err="1"/>
              <a:t>aerobioloģiskais</a:t>
            </a:r>
            <a:r>
              <a:rPr lang="lv-LV" sz="2400" dirty="0"/>
              <a:t> </a:t>
            </a:r>
            <a:r>
              <a:rPr lang="lv-LV" sz="2400" dirty="0" smtClean="0"/>
              <a:t>monitorings; </a:t>
            </a:r>
            <a:r>
              <a:rPr lang="lv-LV" sz="2400" dirty="0"/>
              <a:t>Latvijā alerģijas visvairāk </a:t>
            </a:r>
            <a:r>
              <a:rPr lang="lv-LV" sz="2400" dirty="0" smtClean="0"/>
              <a:t>izraisa:</a:t>
            </a:r>
          </a:p>
        </p:txBody>
      </p:sp>
      <p:sp>
        <p:nvSpPr>
          <p:cNvPr id="4" name="Rounded Rectangle 3"/>
          <p:cNvSpPr/>
          <p:nvPr/>
        </p:nvSpPr>
        <p:spPr>
          <a:xfrm>
            <a:off x="631962" y="1392669"/>
            <a:ext cx="6474232" cy="7486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Koku un </a:t>
            </a:r>
            <a:r>
              <a:rPr lang="lv-LV" b="1" dirty="0">
                <a:solidFill>
                  <a:schemeClr val="tx1"/>
                </a:solidFill>
              </a:rPr>
              <a:t>krūmu ziedputekšņi – bērzs, alksnis, lazda, ozols, kļava, papele, osis, goba u.c</a:t>
            </a:r>
            <a:r>
              <a:rPr lang="lv-LV" b="1" dirty="0" smtClean="0">
                <a:solidFill>
                  <a:schemeClr val="tx1"/>
                </a:solidFill>
              </a:rPr>
              <a:t>.</a:t>
            </a:r>
            <a:endParaRPr lang="lv-LV" b="1" dirty="0">
              <a:solidFill>
                <a:schemeClr val="tx1"/>
              </a:solidFill>
            </a:endParaRPr>
          </a:p>
        </p:txBody>
      </p:sp>
      <p:sp>
        <p:nvSpPr>
          <p:cNvPr id="5" name="Rounded Rectangle 4"/>
          <p:cNvSpPr/>
          <p:nvPr/>
        </p:nvSpPr>
        <p:spPr>
          <a:xfrm>
            <a:off x="631962" y="2298786"/>
            <a:ext cx="6474232" cy="6943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Graudzāļu ziedputekšņi </a:t>
            </a:r>
            <a:r>
              <a:rPr lang="lv-LV" b="1" dirty="0">
                <a:solidFill>
                  <a:schemeClr val="tx1"/>
                </a:solidFill>
              </a:rPr>
              <a:t>– timotiņš, auzene, skarene, kviešu zāle, rudzi, griķi, kvieši u.c</a:t>
            </a:r>
            <a:r>
              <a:rPr lang="lv-LV" b="1" dirty="0" smtClean="0">
                <a:solidFill>
                  <a:schemeClr val="tx1"/>
                </a:solidFill>
              </a:rPr>
              <a:t>.</a:t>
            </a:r>
            <a:endParaRPr lang="lv-LV" b="1" dirty="0">
              <a:solidFill>
                <a:schemeClr val="tx1"/>
              </a:solidFill>
            </a:endParaRPr>
          </a:p>
        </p:txBody>
      </p:sp>
      <p:sp>
        <p:nvSpPr>
          <p:cNvPr id="6" name="Rounded Rectangle 5"/>
          <p:cNvSpPr/>
          <p:nvPr/>
        </p:nvSpPr>
        <p:spPr>
          <a:xfrm>
            <a:off x="631962" y="3150566"/>
            <a:ext cx="6474232" cy="7049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lv-LV" b="1" dirty="0" smtClean="0">
                <a:solidFill>
                  <a:schemeClr val="tx1"/>
                </a:solidFill>
              </a:rPr>
              <a:t>Savvaļas lakstaugu </a:t>
            </a:r>
            <a:r>
              <a:rPr lang="lv-LV" b="1" dirty="0">
                <a:solidFill>
                  <a:schemeClr val="tx1"/>
                </a:solidFill>
              </a:rPr>
              <a:t>ziedputekšņi – vībotne, pienene, kaņepe, nātre, vērmele, gundega, ceļteka u.c.</a:t>
            </a:r>
          </a:p>
        </p:txBody>
      </p:sp>
      <p:sp>
        <p:nvSpPr>
          <p:cNvPr id="8" name="Title 1"/>
          <p:cNvSpPr txBox="1">
            <a:spLocks/>
          </p:cNvSpPr>
          <p:nvPr/>
        </p:nvSpPr>
        <p:spPr>
          <a:xfrm>
            <a:off x="953589" y="4532251"/>
            <a:ext cx="10097588" cy="143167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Ziemeļeiropā </a:t>
            </a:r>
            <a:r>
              <a:rPr lang="lv-LV" sz="2400" b="1" dirty="0"/>
              <a:t>bērza putekšņi </a:t>
            </a:r>
            <a:r>
              <a:rPr lang="lv-LV" sz="2400" dirty="0"/>
              <a:t>tiek vērtēti kā agresīvākie alerģisko simptomu </a:t>
            </a:r>
            <a:r>
              <a:rPr lang="lv-LV" sz="2400" dirty="0" smtClean="0"/>
              <a:t>izraisītāji, </a:t>
            </a:r>
            <a:r>
              <a:rPr lang="lv-LV" sz="2400" dirty="0"/>
              <a:t>Centrāleiropas Vidusjūras reģionā – </a:t>
            </a:r>
            <a:r>
              <a:rPr lang="lv-LV" sz="2400" b="1" dirty="0"/>
              <a:t>olīvu </a:t>
            </a:r>
            <a:r>
              <a:rPr lang="lv-LV" sz="2400" b="1" dirty="0" smtClean="0"/>
              <a:t>putekšņi</a:t>
            </a:r>
            <a:r>
              <a:rPr lang="lv-LV" sz="2400" dirty="0" smtClean="0"/>
              <a:t>, bet </a:t>
            </a:r>
            <a:r>
              <a:rPr lang="lv-LV" sz="2400" dirty="0"/>
              <a:t>Dienvideiropā vairāku </a:t>
            </a:r>
            <a:r>
              <a:rPr lang="lv-LV" sz="2400" dirty="0" smtClean="0"/>
              <a:t>sugu </a:t>
            </a:r>
            <a:r>
              <a:rPr lang="lv-LV" sz="2400" b="1" dirty="0"/>
              <a:t>ambroziju </a:t>
            </a:r>
            <a:r>
              <a:rPr lang="lv-LV" sz="2400" b="1" dirty="0" smtClean="0"/>
              <a:t>putekšņi </a:t>
            </a:r>
            <a:r>
              <a:rPr lang="lv-LV" sz="2400" dirty="0"/>
              <a:t>atzīti par agresīviem </a:t>
            </a:r>
            <a:r>
              <a:rPr lang="lv-LV" sz="2400" dirty="0" smtClean="0"/>
              <a:t>alergēniem</a:t>
            </a:r>
          </a:p>
        </p:txBody>
      </p:sp>
      <p:sp>
        <p:nvSpPr>
          <p:cNvPr id="9" name="Rounded Rectangle 8"/>
          <p:cNvSpPr/>
          <p:nvPr/>
        </p:nvSpPr>
        <p:spPr>
          <a:xfrm>
            <a:off x="2865711" y="5800134"/>
            <a:ext cx="6474232" cy="70491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Turklāt, </a:t>
            </a:r>
            <a:r>
              <a:rPr lang="lv-LV" b="1" dirty="0">
                <a:solidFill>
                  <a:schemeClr val="tx1"/>
                </a:solidFill>
              </a:rPr>
              <a:t>ambrozijas ir augi, kuru izplatības areāls strauji palielinās globālās klimata sasilšanas ietekmē</a:t>
            </a:r>
          </a:p>
        </p:txBody>
      </p:sp>
    </p:spTree>
    <p:extLst>
      <p:ext uri="{BB962C8B-B14F-4D97-AF65-F5344CB8AC3E}">
        <p14:creationId xmlns:p14="http://schemas.microsoft.com/office/powerpoint/2010/main" xmlns="" val="3286899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13143"/>
          <a:stretch/>
        </p:blipFill>
        <p:spPr>
          <a:xfrm>
            <a:off x="0" y="1439450"/>
            <a:ext cx="5729287" cy="4121980"/>
          </a:xfrm>
          <a:prstGeom prst="rect">
            <a:avLst/>
          </a:prstGeom>
        </p:spPr>
      </p:pic>
      <p:sp>
        <p:nvSpPr>
          <p:cNvPr id="3" name="Title 1"/>
          <p:cNvSpPr txBox="1">
            <a:spLocks/>
          </p:cNvSpPr>
          <p:nvPr/>
        </p:nvSpPr>
        <p:spPr>
          <a:xfrm>
            <a:off x="1214846" y="418012"/>
            <a:ext cx="9797143" cy="11756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Arī </a:t>
            </a:r>
            <a:r>
              <a:rPr lang="lv-LV" sz="2400" b="1" dirty="0"/>
              <a:t>pelējuma sēņu sporas </a:t>
            </a:r>
            <a:r>
              <a:rPr lang="lv-LV" sz="2400" dirty="0"/>
              <a:t>var būt nopietns </a:t>
            </a:r>
            <a:r>
              <a:rPr lang="lv-LV" sz="2400" dirty="0" smtClean="0"/>
              <a:t>alergēns, piemēram</a:t>
            </a:r>
            <a:r>
              <a:rPr lang="lv-LV" sz="2400" dirty="0"/>
              <a:t>, </a:t>
            </a:r>
            <a:r>
              <a:rPr lang="lv-LV" sz="2400" dirty="0" err="1"/>
              <a:t>alternārijas</a:t>
            </a:r>
            <a:r>
              <a:rPr lang="lv-LV" sz="2400" dirty="0"/>
              <a:t> </a:t>
            </a:r>
            <a:r>
              <a:rPr lang="lv-LV" sz="2400" dirty="0" smtClean="0"/>
              <a:t>pelējuma </a:t>
            </a:r>
            <a:r>
              <a:rPr lang="lv-LV" sz="2400" dirty="0"/>
              <a:t>sēņu sporas ir ne tikai viens no spēcīgākajiem </a:t>
            </a:r>
            <a:r>
              <a:rPr lang="lv-LV" sz="2400" dirty="0" err="1"/>
              <a:t>aero-alergēniem</a:t>
            </a:r>
            <a:r>
              <a:rPr lang="lv-LV" sz="2400" dirty="0"/>
              <a:t> pasaulē, </a:t>
            </a:r>
            <a:r>
              <a:rPr lang="lv-LV" sz="2400" dirty="0" smtClean="0"/>
              <a:t>bet </a:t>
            </a:r>
            <a:r>
              <a:rPr lang="lv-LV" sz="2400" dirty="0"/>
              <a:t>arī patogēns augu slimību ierosinātājs</a:t>
            </a:r>
            <a:endParaRPr lang="lv-LV" sz="2400" dirty="0" smtClean="0"/>
          </a:p>
        </p:txBody>
      </p:sp>
      <p:sp>
        <p:nvSpPr>
          <p:cNvPr id="4" name="Rounded Rectangle 3"/>
          <p:cNvSpPr/>
          <p:nvPr/>
        </p:nvSpPr>
        <p:spPr>
          <a:xfrm>
            <a:off x="5383282" y="1956512"/>
            <a:ext cx="6474232" cy="7486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Visbiežāk sastopamie iekštelpu pelējuma sēnes tipi ir </a:t>
            </a:r>
            <a:r>
              <a:rPr lang="lv-LV" b="1" i="1" dirty="0" err="1">
                <a:solidFill>
                  <a:schemeClr val="tx1"/>
                </a:solidFill>
              </a:rPr>
              <a:t>Alternaria</a:t>
            </a:r>
            <a:r>
              <a:rPr lang="lv-LV" b="1" dirty="0">
                <a:solidFill>
                  <a:schemeClr val="tx1"/>
                </a:solidFill>
              </a:rPr>
              <a:t>, </a:t>
            </a:r>
            <a:r>
              <a:rPr lang="lv-LV" b="1" i="1" dirty="0" err="1">
                <a:solidFill>
                  <a:schemeClr val="tx1"/>
                </a:solidFill>
              </a:rPr>
              <a:t>Aspergillus</a:t>
            </a:r>
            <a:r>
              <a:rPr lang="lv-LV" b="1" dirty="0">
                <a:solidFill>
                  <a:schemeClr val="tx1"/>
                </a:solidFill>
              </a:rPr>
              <a:t>, </a:t>
            </a:r>
            <a:r>
              <a:rPr lang="lv-LV" b="1" i="1" dirty="0" err="1">
                <a:solidFill>
                  <a:schemeClr val="tx1"/>
                </a:solidFill>
              </a:rPr>
              <a:t>Cladosporium</a:t>
            </a:r>
            <a:r>
              <a:rPr lang="lv-LV" b="1" dirty="0">
                <a:solidFill>
                  <a:schemeClr val="tx1"/>
                </a:solidFill>
              </a:rPr>
              <a:t> un </a:t>
            </a:r>
            <a:r>
              <a:rPr lang="lv-LV" b="1" i="1" dirty="0" err="1">
                <a:solidFill>
                  <a:schemeClr val="tx1"/>
                </a:solidFill>
              </a:rPr>
              <a:t>Penicillium</a:t>
            </a:r>
            <a:endParaRPr lang="lv-LV" b="1" i="1" dirty="0">
              <a:solidFill>
                <a:schemeClr val="tx1"/>
              </a:solidFill>
            </a:endParaRPr>
          </a:p>
        </p:txBody>
      </p:sp>
      <p:sp>
        <p:nvSpPr>
          <p:cNvPr id="5" name="Rounded Rectangle 4"/>
          <p:cNvSpPr/>
          <p:nvPr/>
        </p:nvSpPr>
        <p:spPr>
          <a:xfrm>
            <a:off x="5399905" y="2956597"/>
            <a:ext cx="6474232" cy="8525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Pelējuma sēņu sporas var izraisīt ietekmi uz veselību sākot ar vājām alerģiskām reakcijām kā šķaudīšana, deguna, acu, kakla vai plaušu kairinājums līdz astmatiskām lēkmēm</a:t>
            </a:r>
          </a:p>
        </p:txBody>
      </p:sp>
      <p:sp>
        <p:nvSpPr>
          <p:cNvPr id="6" name="Title 1"/>
          <p:cNvSpPr txBox="1">
            <a:spLocks/>
          </p:cNvSpPr>
          <p:nvPr/>
        </p:nvSpPr>
        <p:spPr>
          <a:xfrm>
            <a:off x="351109" y="5428833"/>
            <a:ext cx="11523028" cy="11756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Iekštelpu gaisā esošie </a:t>
            </a:r>
            <a:r>
              <a:rPr lang="lv-LV" sz="2400" b="1" dirty="0" err="1"/>
              <a:t>aero-alergēni</a:t>
            </a:r>
            <a:r>
              <a:rPr lang="lv-LV" sz="2400" b="1" dirty="0"/>
              <a:t> ir putekļi</a:t>
            </a:r>
            <a:r>
              <a:rPr lang="lv-LV" sz="2400" dirty="0"/>
              <a:t>, kas sastāv no pelējuma sēņu sporām, augu šķiedrām, pārtikas daļiņām, insektu ekskrementiem, mājdzīvnieku spalvām, </a:t>
            </a:r>
            <a:endParaRPr lang="lv-LV" sz="2400" dirty="0" smtClean="0"/>
          </a:p>
          <a:p>
            <a:pPr algn="ctr"/>
            <a:r>
              <a:rPr lang="lv-LV" sz="2400" dirty="0" smtClean="0"/>
              <a:t>cilvēku </a:t>
            </a:r>
            <a:r>
              <a:rPr lang="lv-LV" sz="2400" dirty="0"/>
              <a:t>un dzīvnieku ādas (epidermas) daļiņām</a:t>
            </a:r>
            <a:endParaRPr lang="lv-LV" sz="2400" dirty="0" smtClean="0"/>
          </a:p>
        </p:txBody>
      </p:sp>
      <p:sp>
        <p:nvSpPr>
          <p:cNvPr id="7" name="Rounded Rectangle 6"/>
          <p:cNvSpPr/>
          <p:nvPr/>
        </p:nvSpPr>
        <p:spPr>
          <a:xfrm>
            <a:off x="5383282" y="4025938"/>
            <a:ext cx="6474232" cy="104005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Alerģiju izplatība ir cieši saistīta ar vides </a:t>
            </a:r>
            <a:r>
              <a:rPr lang="lv-LV" b="1" dirty="0" smtClean="0">
                <a:solidFill>
                  <a:schemeClr val="tx1"/>
                </a:solidFill>
              </a:rPr>
              <a:t>piesārņojumu – intensīvs </a:t>
            </a:r>
            <a:r>
              <a:rPr lang="lv-LV" b="1" dirty="0">
                <a:solidFill>
                  <a:schemeClr val="tx1"/>
                </a:solidFill>
              </a:rPr>
              <a:t>gaisa piesārņojums jeb smogs var izraisīt elpošanas traucējumus, klepu, bronhiālās astmas lēkmes</a:t>
            </a:r>
          </a:p>
        </p:txBody>
      </p:sp>
    </p:spTree>
    <p:extLst>
      <p:ext uri="{BB962C8B-B14F-4D97-AF65-F5344CB8AC3E}">
        <p14:creationId xmlns:p14="http://schemas.microsoft.com/office/powerpoint/2010/main" xmlns="" val="35750557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1109" y="418011"/>
            <a:ext cx="11523028" cy="18099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Veselība ir fiziska, emocionāla un sociāla </a:t>
            </a:r>
            <a:r>
              <a:rPr lang="lv-LV" sz="2400" b="1" dirty="0" smtClean="0"/>
              <a:t>labklājība</a:t>
            </a:r>
            <a:r>
              <a:rPr lang="lv-LV" sz="2400" dirty="0" smtClean="0"/>
              <a:t> – klimata </a:t>
            </a:r>
            <a:r>
              <a:rPr lang="lv-LV" sz="2400" dirty="0"/>
              <a:t>pārmaiņu ietekme uz cilvēka veselību var tikt saistīta ar dažādu saslimšanu izplatību, bez iepriekš minētajām, piemēram, veicinot </a:t>
            </a:r>
            <a:r>
              <a:rPr lang="lv-LV" sz="2400" b="1" dirty="0"/>
              <a:t>psihisko traucējumu rašanos</a:t>
            </a:r>
            <a:r>
              <a:rPr lang="lv-LV" sz="2400" dirty="0"/>
              <a:t>, kā arī </a:t>
            </a:r>
            <a:r>
              <a:rPr lang="lv-LV" sz="2400" b="1" dirty="0"/>
              <a:t>vēža un citu slimību attīstību </a:t>
            </a:r>
            <a:endParaRPr lang="lv-LV" sz="2400" b="1" dirty="0" smtClean="0"/>
          </a:p>
          <a:p>
            <a:pPr algn="ctr"/>
            <a:r>
              <a:rPr lang="lv-LV" sz="2400" dirty="0" smtClean="0"/>
              <a:t>noteiktu </a:t>
            </a:r>
            <a:r>
              <a:rPr lang="lv-LV" sz="2400" dirty="0"/>
              <a:t>faktoru ietekmē</a:t>
            </a:r>
            <a:endParaRPr lang="lv-LV" sz="2400" dirty="0" smtClean="0"/>
          </a:p>
        </p:txBody>
      </p:sp>
      <p:sp>
        <p:nvSpPr>
          <p:cNvPr id="4" name="Rounded Rectangle 3"/>
          <p:cNvSpPr/>
          <p:nvPr/>
        </p:nvSpPr>
        <p:spPr>
          <a:xfrm>
            <a:off x="666205" y="2045033"/>
            <a:ext cx="10868298" cy="110311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Dabas katastrofas vai ārkārtas vides apstākļi un to radītā piespiedu migrācija var ietekmēt cilvēka funkcionēšanu kognitīvā (domāšanas), emocionālā un uzvedības līmenī, izmainot daudzu cilvēku, īpaši bērnu, psihisko stāvokli – radot stresu, baiļu un panikas lēkmes, depresiju u.c. </a:t>
            </a:r>
            <a:endParaRPr lang="lv-LV" b="1" i="1" dirty="0">
              <a:solidFill>
                <a:schemeClr val="tx1"/>
              </a:solidFill>
            </a:endParaRPr>
          </a:p>
        </p:txBody>
      </p:sp>
      <p:sp>
        <p:nvSpPr>
          <p:cNvPr id="6" name="Title 1"/>
          <p:cNvSpPr txBox="1">
            <a:spLocks/>
          </p:cNvSpPr>
          <p:nvPr/>
        </p:nvSpPr>
        <p:spPr>
          <a:xfrm>
            <a:off x="354019" y="4172886"/>
            <a:ext cx="8819878" cy="129470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Klimata pārmaiņu ietekmes seku uz cilvēka veselību samazināšanā vai novēršanā liela loma ir iedzīvotāju atbalstam, ko var nodrošināt </a:t>
            </a:r>
            <a:endParaRPr lang="lv-LV" sz="2400" dirty="0" smtClean="0"/>
          </a:p>
          <a:p>
            <a:pPr algn="ctr"/>
            <a:r>
              <a:rPr lang="lv-LV" sz="2400" dirty="0" smtClean="0"/>
              <a:t>valsts </a:t>
            </a:r>
            <a:r>
              <a:rPr lang="lv-LV" sz="2400" dirty="0"/>
              <a:t>attieksme pret sabiedrību, </a:t>
            </a:r>
            <a:r>
              <a:rPr lang="lv-LV" sz="2400" dirty="0" smtClean="0"/>
              <a:t>piemēram – </a:t>
            </a:r>
          </a:p>
        </p:txBody>
      </p:sp>
      <p:sp>
        <p:nvSpPr>
          <p:cNvPr id="7" name="Rounded Rectangle 6"/>
          <p:cNvSpPr/>
          <p:nvPr/>
        </p:nvSpPr>
        <p:spPr>
          <a:xfrm>
            <a:off x="1020496" y="5376148"/>
            <a:ext cx="7487193" cy="100732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Stiprinot </a:t>
            </a:r>
            <a:r>
              <a:rPr lang="lv-LV" b="1" dirty="0">
                <a:solidFill>
                  <a:schemeClr val="tx1"/>
                </a:solidFill>
              </a:rPr>
              <a:t>sociālā atbalsta tīklus, uzlabojot vides drošību un veselības aprūpes pieejamību, paaugstinot sabiedrības informētību par riskiem un rīcību ārkārtas situācijās, mazinot ekonomisko nestabilitāti</a:t>
            </a:r>
          </a:p>
        </p:txBody>
      </p:sp>
      <p:pic>
        <p:nvPicPr>
          <p:cNvPr id="1030" name="Picture 6" descr="http://static1.squarespace.com/static/51c386a4e4b0c275d0a5bbf2/51c386a5e4b0c275d0a5bbf6/540caf66e4b0cca5ad280849/1410130158575/?format=1000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65338" y="3252651"/>
            <a:ext cx="2700240" cy="36053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78820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cstate="print">
            <a:extLst>
              <a:ext uri="{28A0092B-C50C-407E-A947-70E740481C1C}">
                <a14:useLocalDpi xmlns:a14="http://schemas.microsoft.com/office/drawing/2010/main" xmlns="" val="0"/>
              </a:ext>
            </a:extLst>
          </a:blip>
          <a:srcRect b="35515"/>
          <a:stretch/>
        </p:blipFill>
        <p:spPr>
          <a:xfrm flipH="1">
            <a:off x="2429696"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Tree>
    <p:extLst>
      <p:ext uri="{BB962C8B-B14F-4D97-AF65-F5344CB8AC3E}">
        <p14:creationId xmlns:p14="http://schemas.microsoft.com/office/powerpoint/2010/main" xmlns="" val="336927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01" y="1577185"/>
            <a:ext cx="7156537" cy="4773410"/>
          </a:xfrm>
          <a:prstGeom prst="rect">
            <a:avLst/>
          </a:prstGeom>
        </p:spPr>
      </p:pic>
      <p:sp>
        <p:nvSpPr>
          <p:cNvPr id="3" name="Title 1"/>
          <p:cNvSpPr txBox="1">
            <a:spLocks/>
          </p:cNvSpPr>
          <p:nvPr/>
        </p:nvSpPr>
        <p:spPr>
          <a:xfrm>
            <a:off x="315507" y="438795"/>
            <a:ext cx="11560986" cy="127243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Paredzams, ka </a:t>
            </a:r>
            <a:r>
              <a:rPr lang="lv-LV" sz="2400" b="1" dirty="0"/>
              <a:t>klimata pārmaiņas ietekmēs </a:t>
            </a:r>
            <a:r>
              <a:rPr lang="lv-LV" sz="2400" dirty="0"/>
              <a:t>daudzu slimību epidemioloģiju (infekcijas slimību izcelšanos, izplatīšanās likumsakarības un apkarošanas iespējas), kā arī sabiedrības un indivīda fiziskās un psihiskās veselības un higiēnas nosacījumus</a:t>
            </a:r>
          </a:p>
        </p:txBody>
      </p:sp>
      <p:grpSp>
        <p:nvGrpSpPr>
          <p:cNvPr id="11" name="Group 10"/>
          <p:cNvGrpSpPr/>
          <p:nvPr/>
        </p:nvGrpSpPr>
        <p:grpSpPr>
          <a:xfrm>
            <a:off x="6396534" y="2327491"/>
            <a:ext cx="5577751" cy="3628856"/>
            <a:chOff x="6514101" y="1974790"/>
            <a:chExt cx="5577751" cy="3628856"/>
          </a:xfrm>
        </p:grpSpPr>
        <p:sp>
          <p:nvSpPr>
            <p:cNvPr id="5" name="Title 1"/>
            <p:cNvSpPr txBox="1">
              <a:spLocks/>
            </p:cNvSpPr>
            <p:nvPr/>
          </p:nvSpPr>
          <p:spPr>
            <a:xfrm>
              <a:off x="6967854" y="1974790"/>
              <a:ext cx="4678859" cy="110697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Ietekmes veids un intensitāte var būt atšķirīga, ņemot </a:t>
              </a:r>
              <a:r>
                <a:rPr lang="lv-LV" sz="2400" dirty="0" smtClean="0"/>
                <a:t>vērā:</a:t>
              </a:r>
              <a:endParaRPr lang="lv-LV" sz="2400" dirty="0"/>
            </a:p>
          </p:txBody>
        </p:sp>
        <p:grpSp>
          <p:nvGrpSpPr>
            <p:cNvPr id="2" name="Group 1"/>
            <p:cNvGrpSpPr/>
            <p:nvPr/>
          </p:nvGrpSpPr>
          <p:grpSpPr>
            <a:xfrm>
              <a:off x="6514101" y="2917712"/>
              <a:ext cx="5577751" cy="2685934"/>
              <a:chOff x="6514101" y="2917712"/>
              <a:chExt cx="5577751" cy="2685934"/>
            </a:xfrm>
          </p:grpSpPr>
          <p:sp>
            <p:nvSpPr>
              <p:cNvPr id="4" name="Rounded Rectangle 3"/>
              <p:cNvSpPr/>
              <p:nvPr/>
            </p:nvSpPr>
            <p:spPr>
              <a:xfrm>
                <a:off x="6514101" y="2917712"/>
                <a:ext cx="2845614" cy="6934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Klimatiskos</a:t>
                </a:r>
                <a:r>
                  <a:rPr lang="lv-LV" b="1" dirty="0">
                    <a:solidFill>
                      <a:schemeClr val="tx1"/>
                    </a:solidFill>
                  </a:rPr>
                  <a:t>, reģionālos un ģeogrāfiskos </a:t>
                </a:r>
                <a:r>
                  <a:rPr lang="lv-LV" b="1" dirty="0" smtClean="0">
                    <a:solidFill>
                      <a:schemeClr val="tx1"/>
                    </a:solidFill>
                  </a:rPr>
                  <a:t>apstākļus</a:t>
                </a:r>
                <a:endParaRPr lang="lv-LV" b="1" dirty="0">
                  <a:solidFill>
                    <a:schemeClr val="tx1"/>
                  </a:solidFill>
                </a:endParaRPr>
              </a:p>
            </p:txBody>
          </p:sp>
          <p:sp>
            <p:nvSpPr>
              <p:cNvPr id="7" name="Rounded Rectangle 6"/>
              <p:cNvSpPr/>
              <p:nvPr/>
            </p:nvSpPr>
            <p:spPr>
              <a:xfrm>
                <a:off x="9575074" y="2917712"/>
                <a:ext cx="2516778" cy="69347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Veselības aprūpes sistēmas kvalitāti</a:t>
                </a:r>
              </a:p>
            </p:txBody>
          </p:sp>
          <p:sp>
            <p:nvSpPr>
              <p:cNvPr id="8" name="Rounded Rectangle 7"/>
              <p:cNvSpPr/>
              <p:nvPr/>
            </p:nvSpPr>
            <p:spPr>
              <a:xfrm>
                <a:off x="6514101" y="3762045"/>
                <a:ext cx="1607819" cy="7032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Adaptācijas </a:t>
                </a:r>
                <a:r>
                  <a:rPr lang="lv-LV" b="1" dirty="0">
                    <a:solidFill>
                      <a:schemeClr val="tx1"/>
                    </a:solidFill>
                  </a:rPr>
                  <a:t>pasākumus</a:t>
                </a:r>
              </a:p>
            </p:txBody>
          </p:sp>
          <p:sp>
            <p:nvSpPr>
              <p:cNvPr id="9" name="Rounded Rectangle 8"/>
              <p:cNvSpPr/>
              <p:nvPr/>
            </p:nvSpPr>
            <p:spPr>
              <a:xfrm>
                <a:off x="8321040" y="3762045"/>
                <a:ext cx="3770812" cy="70321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Sagatavotību un rīcības spējas </a:t>
                </a:r>
              </a:p>
              <a:p>
                <a:pPr algn="ctr"/>
                <a:r>
                  <a:rPr lang="lv-LV" b="1" dirty="0">
                    <a:solidFill>
                      <a:schemeClr val="tx1"/>
                    </a:solidFill>
                  </a:rPr>
                  <a:t>ārkārtas gadījumos </a:t>
                </a:r>
              </a:p>
            </p:txBody>
          </p:sp>
          <p:sp>
            <p:nvSpPr>
              <p:cNvPr id="10" name="Rounded Rectangle 9"/>
              <p:cNvSpPr/>
              <p:nvPr/>
            </p:nvSpPr>
            <p:spPr>
              <a:xfrm>
                <a:off x="6967853" y="4616112"/>
                <a:ext cx="4678859" cy="98753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Iedzīvotāju </a:t>
                </a:r>
                <a:r>
                  <a:rPr lang="lv-LV" b="1" dirty="0">
                    <a:solidFill>
                      <a:schemeClr val="tx1"/>
                    </a:solidFill>
                  </a:rPr>
                  <a:t>informētību un piekļuves nodrošinājumu profilakses un ārstniecības </a:t>
                </a:r>
                <a:r>
                  <a:rPr lang="lv-LV" b="1" dirty="0" smtClean="0">
                    <a:solidFill>
                      <a:schemeClr val="tx1"/>
                    </a:solidFill>
                  </a:rPr>
                  <a:t>pakalpojumiem</a:t>
                </a:r>
                <a:endParaRPr lang="lv-LV" b="1" dirty="0">
                  <a:solidFill>
                    <a:schemeClr val="tx1"/>
                  </a:solidFill>
                </a:endParaRPr>
              </a:p>
            </p:txBody>
          </p:sp>
        </p:grpSp>
      </p:grpSp>
    </p:spTree>
    <p:extLst>
      <p:ext uri="{BB962C8B-B14F-4D97-AF65-F5344CB8AC3E}">
        <p14:creationId xmlns:p14="http://schemas.microsoft.com/office/powerpoint/2010/main" xmlns="" val="1754225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3551523714"/>
              </p:ext>
            </p:extLst>
          </p:nvPr>
        </p:nvGraphicFramePr>
        <p:xfrm>
          <a:off x="1344900" y="1741827"/>
          <a:ext cx="10521100" cy="5166360"/>
        </p:xfrm>
        <a:graphic>
          <a:graphicData uri="http://schemas.openxmlformats.org/drawingml/2006/table">
            <a:tbl>
              <a:tblPr firstRow="1" firstCol="1" bandRow="1"/>
              <a:tblGrid>
                <a:gridCol w="7812161">
                  <a:extLst>
                    <a:ext uri="{9D8B030D-6E8A-4147-A177-3AD203B41FA5}">
                      <a16:colId xmlns:a16="http://schemas.microsoft.com/office/drawing/2014/main" xmlns="" val="3075868524"/>
                    </a:ext>
                  </a:extLst>
                </a:gridCol>
                <a:gridCol w="2708939">
                  <a:extLst>
                    <a:ext uri="{9D8B030D-6E8A-4147-A177-3AD203B41FA5}">
                      <a16:colId xmlns:a16="http://schemas.microsoft.com/office/drawing/2014/main" xmlns="" val="3557064741"/>
                    </a:ext>
                  </a:extLst>
                </a:gridCol>
              </a:tblGrid>
              <a:tr h="394335">
                <a:tc>
                  <a:txBody>
                    <a:bodyPr/>
                    <a:lstStyle/>
                    <a:p>
                      <a:pPr algn="ctr">
                        <a:lnSpc>
                          <a:spcPct val="100000"/>
                        </a:lnSpc>
                        <a:spcAft>
                          <a:spcPts val="0"/>
                        </a:spcAft>
                      </a:pPr>
                      <a:r>
                        <a:rPr lang="lv-LV" sz="2000" b="1" dirty="0">
                          <a:effectLst/>
                          <a:latin typeface="+mn-lt"/>
                          <a:ea typeface="Calibri" panose="020F0502020204030204" pitchFamily="34" charset="0"/>
                        </a:rPr>
                        <a:t>Prognozētie veselības riski klimata pārmaiņu ietekmē</a:t>
                      </a:r>
                      <a:endParaRPr lang="lv-LV" sz="3200" dirty="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lv-LV" sz="2000" b="1" dirty="0">
                          <a:effectLst/>
                          <a:latin typeface="+mn-lt"/>
                          <a:ea typeface="Calibri" panose="020F0502020204030204" pitchFamily="34" charset="0"/>
                        </a:rPr>
                        <a:t>Prognozes ticamības pakāpe</a:t>
                      </a:r>
                      <a:endParaRPr lang="lv-LV" sz="3200" dirty="0">
                        <a:effectLst/>
                        <a:latin typeface="+mn-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598964334"/>
                  </a:ext>
                </a:extLst>
              </a:tr>
              <a:tr h="0">
                <a:tc>
                  <a:txBody>
                    <a:bodyPr/>
                    <a:lstStyle/>
                    <a:p>
                      <a:pPr marL="342900" indent="-342900" algn="just">
                        <a:lnSpc>
                          <a:spcPct val="115000"/>
                        </a:lnSpc>
                        <a:spcAft>
                          <a:spcPts val="0"/>
                        </a:spcAft>
                        <a:buFont typeface="Arial" panose="020B0604020202020204" pitchFamily="34" charset="0"/>
                        <a:buChar char="•"/>
                      </a:pPr>
                      <a:r>
                        <a:rPr lang="lv-LV" sz="2000" dirty="0" smtClean="0">
                          <a:effectLst/>
                          <a:latin typeface="+mj-lt"/>
                          <a:ea typeface="Calibri" panose="020F0502020204030204" pitchFamily="34" charset="0"/>
                        </a:rPr>
                        <a:t>Traumu</a:t>
                      </a:r>
                      <a:r>
                        <a:rPr lang="lv-LV" sz="2000" dirty="0">
                          <a:effectLst/>
                          <a:latin typeface="+mj-lt"/>
                          <a:ea typeface="Calibri" panose="020F0502020204030204" pitchFamily="34" charset="0"/>
                        </a:rPr>
                        <a:t>, slimību un nāves gadījumu risks intensīvu karstuma periodu un dabas ugunsgrēku </a:t>
                      </a:r>
                      <a:r>
                        <a:rPr lang="lv-LV" sz="2000" dirty="0" smtClean="0">
                          <a:effectLst/>
                          <a:latin typeface="+mj-lt"/>
                          <a:ea typeface="Calibri" panose="020F0502020204030204" pitchFamily="34" charset="0"/>
                        </a:rPr>
                        <a:t>dēļ.</a:t>
                      </a:r>
                      <a:endParaRPr lang="lv-LV" sz="3200" dirty="0">
                        <a:effectLst/>
                        <a:latin typeface="+mj-lt"/>
                        <a:ea typeface="Calibri" panose="020F0502020204030204" pitchFamily="34" charset="0"/>
                      </a:endParaRPr>
                    </a:p>
                    <a:p>
                      <a:pPr marL="342900" indent="-342900" algn="just">
                        <a:lnSpc>
                          <a:spcPct val="115000"/>
                        </a:lnSpc>
                        <a:spcAft>
                          <a:spcPts val="0"/>
                        </a:spcAft>
                        <a:buFont typeface="Arial" panose="020B0604020202020204" pitchFamily="34" charset="0"/>
                        <a:buChar char="•"/>
                      </a:pPr>
                      <a:r>
                        <a:rPr lang="lv-LV" sz="2000" dirty="0" smtClean="0">
                          <a:effectLst/>
                          <a:latin typeface="+mj-lt"/>
                          <a:ea typeface="Calibri" panose="020F0502020204030204" pitchFamily="34" charset="0"/>
                        </a:rPr>
                        <a:t>Risks </a:t>
                      </a:r>
                      <a:r>
                        <a:rPr lang="lv-LV" sz="2000" dirty="0">
                          <a:effectLst/>
                          <a:latin typeface="+mj-lt"/>
                          <a:ea typeface="Calibri" panose="020F0502020204030204" pitchFamily="34" charset="0"/>
                        </a:rPr>
                        <a:t>iegūt pārtikas un ūdens izraisītas saslimšanas.</a:t>
                      </a:r>
                      <a:endParaRPr lang="lv-LV" sz="3200" dirty="0">
                        <a:effectLst/>
                        <a:latin typeface="+mj-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latin typeface="+mj-lt"/>
                          <a:ea typeface="Calibri" panose="020F0502020204030204" pitchFamily="34" charset="0"/>
                        </a:rPr>
                        <a:t>++++</a:t>
                      </a:r>
                      <a:endParaRPr lang="lv-LV" sz="3200" b="1" dirty="0">
                        <a:effectLst/>
                        <a:latin typeface="+mj-lt"/>
                        <a:ea typeface="Calibri" panose="020F0502020204030204" pitchFamily="34" charset="0"/>
                      </a:endParaRPr>
                    </a:p>
                    <a:p>
                      <a:pPr algn="ctr">
                        <a:lnSpc>
                          <a:spcPct val="115000"/>
                        </a:lnSpc>
                        <a:spcAft>
                          <a:spcPts val="0"/>
                        </a:spcAft>
                      </a:pPr>
                      <a:r>
                        <a:rPr lang="lv-LV" sz="2000" b="1" dirty="0">
                          <a:effectLst/>
                          <a:latin typeface="+mj-lt"/>
                          <a:ea typeface="Calibri" panose="020F0502020204030204" pitchFamily="34" charset="0"/>
                        </a:rPr>
                        <a:t>Ļoti augsta</a:t>
                      </a:r>
                      <a:endParaRPr lang="lv-LV" sz="32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2978103020"/>
                  </a:ext>
                </a:extLst>
              </a:tr>
              <a:tr h="0">
                <a:tc>
                  <a:txBody>
                    <a:bodyPr/>
                    <a:lstStyle/>
                    <a:p>
                      <a:pPr marL="342900" indent="-342900" algn="just">
                        <a:lnSpc>
                          <a:spcPct val="115000"/>
                        </a:lnSpc>
                        <a:spcAft>
                          <a:spcPts val="0"/>
                        </a:spcAft>
                        <a:buFont typeface="Arial" panose="020B0604020202020204" pitchFamily="34" charset="0"/>
                        <a:buChar char="•"/>
                      </a:pPr>
                      <a:r>
                        <a:rPr lang="lv-LV" sz="2000" dirty="0" smtClean="0">
                          <a:effectLst/>
                          <a:latin typeface="+mj-lt"/>
                          <a:ea typeface="Calibri" panose="020F0502020204030204" pitchFamily="34" charset="0"/>
                        </a:rPr>
                        <a:t>Nepietiekams </a:t>
                      </a:r>
                      <a:r>
                        <a:rPr lang="lv-LV" sz="2000" dirty="0">
                          <a:effectLst/>
                          <a:latin typeface="+mj-lt"/>
                          <a:ea typeface="Calibri" panose="020F0502020204030204" pitchFamily="34" charset="0"/>
                        </a:rPr>
                        <a:t>uzturs un dzeramā ūdens </a:t>
                      </a:r>
                      <a:r>
                        <a:rPr lang="lv-LV" sz="2000" dirty="0" smtClean="0">
                          <a:effectLst/>
                          <a:latin typeface="+mj-lt"/>
                          <a:ea typeface="Calibri" panose="020F0502020204030204" pitchFamily="34" charset="0"/>
                        </a:rPr>
                        <a:t>apgāde.</a:t>
                      </a:r>
                      <a:endParaRPr lang="lv-LV" sz="3200" dirty="0">
                        <a:effectLst/>
                        <a:latin typeface="+mj-lt"/>
                        <a:ea typeface="Calibri" panose="020F0502020204030204" pitchFamily="34" charset="0"/>
                      </a:endParaRPr>
                    </a:p>
                    <a:p>
                      <a:pPr marL="342900" indent="-342900" algn="just">
                        <a:lnSpc>
                          <a:spcPct val="115000"/>
                        </a:lnSpc>
                        <a:spcAft>
                          <a:spcPts val="0"/>
                        </a:spcAft>
                        <a:buFont typeface="Arial" panose="020B0604020202020204" pitchFamily="34" charset="0"/>
                        <a:buChar char="•"/>
                      </a:pPr>
                      <a:r>
                        <a:rPr lang="lv-LV" sz="2000" dirty="0" smtClean="0">
                          <a:effectLst/>
                          <a:latin typeface="+mj-lt"/>
                          <a:ea typeface="Calibri" panose="020F0502020204030204" pitchFamily="34" charset="0"/>
                        </a:rPr>
                        <a:t>Veselības </a:t>
                      </a:r>
                      <a:r>
                        <a:rPr lang="lv-LV" sz="2000" dirty="0">
                          <a:effectLst/>
                          <a:latin typeface="+mj-lt"/>
                          <a:ea typeface="Calibri" panose="020F0502020204030204" pitchFamily="34" charset="0"/>
                        </a:rPr>
                        <a:t>problēmu sekas – samazinātas darbaspējas un darba ražīguma kritums neaizsargātās iedzīvotāju grupās.</a:t>
                      </a:r>
                      <a:endParaRPr lang="lv-LV" sz="3200" dirty="0">
                        <a:effectLst/>
                        <a:latin typeface="+mj-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latin typeface="+mj-lt"/>
                          <a:ea typeface="Calibri" panose="020F0502020204030204" pitchFamily="34" charset="0"/>
                        </a:rPr>
                        <a:t>+++</a:t>
                      </a:r>
                      <a:endParaRPr lang="lv-LV" sz="3200" b="1" dirty="0">
                        <a:effectLst/>
                        <a:latin typeface="+mj-lt"/>
                        <a:ea typeface="Calibri" panose="020F0502020204030204" pitchFamily="34" charset="0"/>
                      </a:endParaRPr>
                    </a:p>
                    <a:p>
                      <a:pPr algn="ctr">
                        <a:lnSpc>
                          <a:spcPct val="115000"/>
                        </a:lnSpc>
                        <a:spcAft>
                          <a:spcPts val="0"/>
                        </a:spcAft>
                      </a:pPr>
                      <a:r>
                        <a:rPr lang="lv-LV" sz="2000" b="1" dirty="0">
                          <a:effectLst/>
                          <a:latin typeface="+mj-lt"/>
                          <a:ea typeface="Calibri" panose="020F0502020204030204" pitchFamily="34" charset="0"/>
                        </a:rPr>
                        <a:t>Augsta </a:t>
                      </a:r>
                      <a:endParaRPr lang="lv-LV" sz="32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xmlns="" val="2476774469"/>
                  </a:ext>
                </a:extLst>
              </a:tr>
              <a:tr h="0">
                <a:tc>
                  <a:txBody>
                    <a:bodyPr/>
                    <a:lstStyle/>
                    <a:p>
                      <a:pPr marL="342900" indent="-342900" algn="just">
                        <a:lnSpc>
                          <a:spcPct val="115000"/>
                        </a:lnSpc>
                        <a:spcAft>
                          <a:spcPts val="0"/>
                        </a:spcAft>
                        <a:buFont typeface="Arial" panose="020B0604020202020204" pitchFamily="34" charset="0"/>
                        <a:buChar char="•"/>
                      </a:pPr>
                      <a:r>
                        <a:rPr lang="lv-LV" sz="2000" dirty="0" smtClean="0">
                          <a:effectLst/>
                          <a:latin typeface="+mj-lt"/>
                          <a:ea typeface="Calibri" panose="020F0502020204030204" pitchFamily="34" charset="0"/>
                        </a:rPr>
                        <a:t>Pārnēsātāju </a:t>
                      </a:r>
                      <a:r>
                        <a:rPr lang="lv-LV" sz="2000" dirty="0">
                          <a:effectLst/>
                          <a:latin typeface="+mj-lt"/>
                          <a:ea typeface="Calibri" panose="020F0502020204030204" pitchFamily="34" charset="0"/>
                        </a:rPr>
                        <a:t>izraisītas slimības (malārija, </a:t>
                      </a:r>
                      <a:r>
                        <a:rPr lang="lv-LV" sz="2000" dirty="0" err="1">
                          <a:effectLst/>
                          <a:latin typeface="+mj-lt"/>
                          <a:ea typeface="Calibri" panose="020F0502020204030204" pitchFamily="34" charset="0"/>
                        </a:rPr>
                        <a:t>Denges</a:t>
                      </a:r>
                      <a:r>
                        <a:rPr lang="lv-LV" sz="2000" dirty="0">
                          <a:effectLst/>
                          <a:latin typeface="+mj-lt"/>
                          <a:ea typeface="Calibri" panose="020F0502020204030204" pitchFamily="34" charset="0"/>
                        </a:rPr>
                        <a:t> drudzis u.c</a:t>
                      </a:r>
                      <a:r>
                        <a:rPr lang="lv-LV" sz="2000" dirty="0" smtClean="0">
                          <a:effectLst/>
                          <a:latin typeface="+mj-lt"/>
                          <a:ea typeface="Calibri" panose="020F0502020204030204" pitchFamily="34" charset="0"/>
                        </a:rPr>
                        <a:t>.).</a:t>
                      </a:r>
                      <a:endParaRPr lang="lv-LV" sz="3200" dirty="0">
                        <a:effectLst/>
                        <a:latin typeface="+mj-lt"/>
                        <a:ea typeface="Calibri" panose="020F0502020204030204" pitchFamily="34" charset="0"/>
                      </a:endParaRPr>
                    </a:p>
                    <a:p>
                      <a:pPr marL="342900" indent="-342900" algn="just">
                        <a:lnSpc>
                          <a:spcPct val="115000"/>
                        </a:lnSpc>
                        <a:spcAft>
                          <a:spcPts val="0"/>
                        </a:spcAft>
                        <a:buFont typeface="Arial" panose="020B0604020202020204" pitchFamily="34" charset="0"/>
                        <a:buChar char="•"/>
                      </a:pPr>
                      <a:r>
                        <a:rPr lang="lv-LV" sz="2000" dirty="0" smtClean="0">
                          <a:effectLst/>
                          <a:latin typeface="+mj-lt"/>
                          <a:ea typeface="Calibri" panose="020F0502020204030204" pitchFamily="34" charset="0"/>
                        </a:rPr>
                        <a:t>Ģeogrāfiskas </a:t>
                      </a:r>
                      <a:r>
                        <a:rPr lang="lv-LV" sz="2000" dirty="0">
                          <a:effectLst/>
                          <a:latin typeface="+mj-lt"/>
                          <a:ea typeface="Calibri" panose="020F0502020204030204" pitchFamily="34" charset="0"/>
                        </a:rPr>
                        <a:t>pārmaiņas pārtikas produktu </a:t>
                      </a:r>
                      <a:r>
                        <a:rPr lang="lv-LV" sz="2000" dirty="0" smtClean="0">
                          <a:effectLst/>
                          <a:latin typeface="+mj-lt"/>
                          <a:ea typeface="Calibri" panose="020F0502020204030204" pitchFamily="34" charset="0"/>
                        </a:rPr>
                        <a:t>ražošanā.</a:t>
                      </a:r>
                      <a:endParaRPr lang="lv-LV" sz="3200" dirty="0">
                        <a:effectLst/>
                        <a:latin typeface="+mj-lt"/>
                        <a:ea typeface="Calibri" panose="020F0502020204030204" pitchFamily="34" charset="0"/>
                      </a:endParaRPr>
                    </a:p>
                    <a:p>
                      <a:pPr marL="342900" indent="-342900" algn="just">
                        <a:lnSpc>
                          <a:spcPct val="115000"/>
                        </a:lnSpc>
                        <a:spcAft>
                          <a:spcPts val="0"/>
                        </a:spcAft>
                        <a:buFont typeface="Arial" panose="020B0604020202020204" pitchFamily="34" charset="0"/>
                        <a:buChar char="•"/>
                      </a:pPr>
                      <a:r>
                        <a:rPr lang="lv-LV" sz="2000" dirty="0" smtClean="0">
                          <a:effectLst/>
                          <a:latin typeface="+mj-lt"/>
                          <a:ea typeface="Calibri" panose="020F0502020204030204" pitchFamily="34" charset="0"/>
                        </a:rPr>
                        <a:t>Samazināta </a:t>
                      </a:r>
                      <a:r>
                        <a:rPr lang="lv-LV" sz="2000" dirty="0">
                          <a:effectLst/>
                          <a:latin typeface="+mj-lt"/>
                          <a:ea typeface="Calibri" panose="020F0502020204030204" pitchFamily="34" charset="0"/>
                        </a:rPr>
                        <a:t>slimību pārnēsātāju kapacitāte pārsniegtu temperatūras sliekšņu dēļ.</a:t>
                      </a:r>
                      <a:endParaRPr lang="lv-LV" sz="3200" dirty="0">
                        <a:effectLst/>
                        <a:latin typeface="+mj-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latin typeface="+mj-lt"/>
                          <a:ea typeface="Calibri" panose="020F0502020204030204" pitchFamily="34" charset="0"/>
                        </a:rPr>
                        <a:t>++</a:t>
                      </a:r>
                      <a:endParaRPr lang="lv-LV" sz="3200" b="1" dirty="0">
                        <a:effectLst/>
                        <a:latin typeface="+mj-lt"/>
                        <a:ea typeface="Calibri" panose="020F0502020204030204" pitchFamily="34" charset="0"/>
                      </a:endParaRPr>
                    </a:p>
                    <a:p>
                      <a:pPr algn="ctr">
                        <a:lnSpc>
                          <a:spcPct val="115000"/>
                        </a:lnSpc>
                        <a:spcAft>
                          <a:spcPts val="0"/>
                        </a:spcAft>
                      </a:pPr>
                      <a:r>
                        <a:rPr lang="lv-LV" sz="2000" b="1" dirty="0">
                          <a:effectLst/>
                          <a:latin typeface="+mj-lt"/>
                          <a:ea typeface="Calibri" panose="020F0502020204030204" pitchFamily="34" charset="0"/>
                        </a:rPr>
                        <a:t>Vidēja </a:t>
                      </a:r>
                      <a:endParaRPr lang="lv-LV" sz="32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300488707"/>
                  </a:ext>
                </a:extLst>
              </a:tr>
              <a:tr h="0">
                <a:tc>
                  <a:txBody>
                    <a:bodyPr/>
                    <a:lstStyle/>
                    <a:p>
                      <a:pPr marL="342900" indent="-342900" algn="l">
                        <a:lnSpc>
                          <a:spcPct val="115000"/>
                        </a:lnSpc>
                        <a:spcAft>
                          <a:spcPts val="0"/>
                        </a:spcAft>
                        <a:buFont typeface="Arial" panose="020B0604020202020204" pitchFamily="34" charset="0"/>
                        <a:buChar char="•"/>
                      </a:pPr>
                      <a:r>
                        <a:rPr lang="lv-LV" sz="2000" dirty="0" smtClean="0">
                          <a:effectLst/>
                          <a:latin typeface="+mj-lt"/>
                          <a:ea typeface="Calibri" panose="020F0502020204030204" pitchFamily="34" charset="0"/>
                        </a:rPr>
                        <a:t>Mērens </a:t>
                      </a:r>
                      <a:r>
                        <a:rPr lang="lv-LV" sz="2000" dirty="0">
                          <a:effectLst/>
                          <a:latin typeface="+mj-lt"/>
                          <a:ea typeface="Calibri" panose="020F0502020204030204" pitchFamily="34" charset="0"/>
                        </a:rPr>
                        <a:t>ar aukstumu saistītu saslimšanu un mirstības samazinājums dažos reģionos, jo saīsināsies aukstuma periodu iespējamība un ilgums.</a:t>
                      </a:r>
                      <a:endParaRPr lang="lv-LV" sz="3200" dirty="0">
                        <a:effectLst/>
                        <a:latin typeface="+mj-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lv-LV" sz="2000" b="1" dirty="0">
                          <a:effectLst/>
                          <a:latin typeface="+mj-lt"/>
                          <a:ea typeface="Calibri" panose="020F0502020204030204" pitchFamily="34" charset="0"/>
                        </a:rPr>
                        <a:t>+</a:t>
                      </a:r>
                      <a:endParaRPr lang="lv-LV" sz="3200" b="1" dirty="0">
                        <a:effectLst/>
                        <a:latin typeface="+mj-lt"/>
                        <a:ea typeface="Calibri" panose="020F0502020204030204" pitchFamily="34" charset="0"/>
                      </a:endParaRPr>
                    </a:p>
                    <a:p>
                      <a:pPr algn="ctr">
                        <a:lnSpc>
                          <a:spcPct val="115000"/>
                        </a:lnSpc>
                        <a:spcAft>
                          <a:spcPts val="0"/>
                        </a:spcAft>
                      </a:pPr>
                      <a:r>
                        <a:rPr lang="lv-LV" sz="2000" b="1" dirty="0">
                          <a:effectLst/>
                          <a:latin typeface="+mj-lt"/>
                          <a:ea typeface="Calibri" panose="020F0502020204030204" pitchFamily="34" charset="0"/>
                        </a:rPr>
                        <a:t>Zema </a:t>
                      </a:r>
                      <a:endParaRPr lang="lv-LV" sz="32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00"/>
                    </a:solidFill>
                  </a:tcPr>
                </a:tc>
                <a:extLst>
                  <a:ext uri="{0D108BD9-81ED-4DB2-BD59-A6C34878D82A}">
                    <a16:rowId xmlns:a16="http://schemas.microsoft.com/office/drawing/2014/main" xmlns="" val="1947806444"/>
                  </a:ext>
                </a:extLst>
              </a:tr>
            </a:tbl>
          </a:graphicData>
        </a:graphic>
      </p:graphicFrame>
      <p:sp>
        <p:nvSpPr>
          <p:cNvPr id="5" name="Title 1"/>
          <p:cNvSpPr txBox="1">
            <a:spLocks/>
          </p:cNvSpPr>
          <p:nvPr/>
        </p:nvSpPr>
        <p:spPr>
          <a:xfrm>
            <a:off x="2787652" y="259178"/>
            <a:ext cx="8785130" cy="13099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 klimata pārmaiņas turpināsies tā, kā tiek prognozēts, tad cilvēka veselības apdraudējums būs statistiski iespējams ar </a:t>
            </a:r>
            <a:endParaRPr lang="lv-LV" sz="2400" dirty="0" smtClean="0"/>
          </a:p>
          <a:p>
            <a:pPr algn="ctr"/>
            <a:r>
              <a:rPr lang="lv-LV" sz="2400" dirty="0" smtClean="0"/>
              <a:t>vidēju </a:t>
            </a:r>
            <a:r>
              <a:rPr lang="lv-LV" sz="2400" dirty="0"/>
              <a:t>līdz ļoti augstu ticamības pakāpi </a:t>
            </a:r>
          </a:p>
        </p:txBody>
      </p:sp>
      <p:pic>
        <p:nvPicPr>
          <p:cNvPr id="1026" name="Picture 2" descr="http://pax-intl.com/injury%2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707" y="600891"/>
            <a:ext cx="1777663" cy="155448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84332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xmlns="" val="0"/>
              </a:ext>
            </a:extLst>
          </a:blip>
          <a:srcRect r="25113"/>
          <a:stretch/>
        </p:blipFill>
        <p:spPr>
          <a:xfrm>
            <a:off x="5680032" y="535577"/>
            <a:ext cx="6511968" cy="5786846"/>
          </a:xfrm>
          <a:prstGeom prst="rect">
            <a:avLst/>
          </a:prstGeom>
        </p:spPr>
      </p:pic>
      <p:sp>
        <p:nvSpPr>
          <p:cNvPr id="3" name="Title 1"/>
          <p:cNvSpPr txBox="1">
            <a:spLocks/>
          </p:cNvSpPr>
          <p:nvPr/>
        </p:nvSpPr>
        <p:spPr>
          <a:xfrm>
            <a:off x="3042378" y="242250"/>
            <a:ext cx="6107244" cy="99872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Ne </a:t>
            </a:r>
            <a:r>
              <a:rPr lang="lv-LV" sz="2400" dirty="0"/>
              <a:t>visas ar klimatu saistītās pārmaiņas ietekmē cilvēku veselību nelabvēlīgi</a:t>
            </a:r>
          </a:p>
        </p:txBody>
      </p:sp>
      <p:sp>
        <p:nvSpPr>
          <p:cNvPr id="4" name="Rounded Rectangle 3"/>
          <p:cNvSpPr/>
          <p:nvPr/>
        </p:nvSpPr>
        <p:spPr>
          <a:xfrm>
            <a:off x="1044671" y="1508760"/>
            <a:ext cx="6047014" cy="61204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Mērenā klimata joslā iespējamas siltākas </a:t>
            </a:r>
            <a:r>
              <a:rPr lang="lv-LV" b="1" dirty="0" smtClean="0">
                <a:solidFill>
                  <a:schemeClr val="tx1"/>
                </a:solidFill>
              </a:rPr>
              <a:t>ziemas –</a:t>
            </a:r>
          </a:p>
        </p:txBody>
      </p:sp>
      <p:sp>
        <p:nvSpPr>
          <p:cNvPr id="5" name="Rounded Rectangle 4"/>
          <p:cNvSpPr/>
          <p:nvPr/>
        </p:nvSpPr>
        <p:spPr>
          <a:xfrm>
            <a:off x="182522" y="3816745"/>
            <a:ext cx="7771311" cy="112101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Ilgāka siltuma sezona un augu veģetācijas periods, ja vien to negatīvi neietekmēs ārkārtas karstuma un sausuma periodi, sekmēs lauksaimniecību un pārtikas ražošanu, arī privāto dārzkopību un ārpustelpu aktivitātes</a:t>
            </a:r>
          </a:p>
        </p:txBody>
      </p:sp>
      <p:sp>
        <p:nvSpPr>
          <p:cNvPr id="6" name="Rounded Rectangle 5"/>
          <p:cNvSpPr/>
          <p:nvPr/>
        </p:nvSpPr>
        <p:spPr>
          <a:xfrm>
            <a:off x="182523" y="2003235"/>
            <a:ext cx="7771311" cy="792216"/>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mazinās ar nosalšanu saistītu nāves gadījumu skaitu, kā arī būs vienkāršāk uzturēt komfortablus iekštelpu mikroklimata </a:t>
            </a:r>
            <a:r>
              <a:rPr lang="lv-LV" b="1" dirty="0" smtClean="0">
                <a:solidFill>
                  <a:schemeClr val="tx1"/>
                </a:solidFill>
              </a:rPr>
              <a:t>apstākļus</a:t>
            </a:r>
            <a:endParaRPr lang="lv-LV" b="1" dirty="0">
              <a:solidFill>
                <a:schemeClr val="tx1"/>
              </a:solidFill>
            </a:endParaRPr>
          </a:p>
        </p:txBody>
      </p:sp>
      <p:sp>
        <p:nvSpPr>
          <p:cNvPr id="7" name="Rounded Rectangle 6"/>
          <p:cNvSpPr/>
          <p:nvPr/>
        </p:nvSpPr>
        <p:spPr>
          <a:xfrm>
            <a:off x="182523" y="2942655"/>
            <a:ext cx="7771311" cy="72609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Ā</a:t>
            </a:r>
            <a:r>
              <a:rPr lang="lv-LV" b="1" dirty="0" smtClean="0">
                <a:solidFill>
                  <a:schemeClr val="tx1"/>
                </a:solidFill>
              </a:rPr>
              <a:t>rpus </a:t>
            </a:r>
            <a:r>
              <a:rPr lang="lv-LV" b="1" dirty="0">
                <a:solidFill>
                  <a:schemeClr val="tx1"/>
                </a:solidFill>
              </a:rPr>
              <a:t>telpām nodarbinātie mazāk saskarsies ar aukstuma izraisītiem negadījumiem ziemas periodā, kas savukārt uzlabos darba produktivitāti</a:t>
            </a:r>
          </a:p>
        </p:txBody>
      </p:sp>
      <p:sp>
        <p:nvSpPr>
          <p:cNvPr id="8" name="Rounded Rectangle 7"/>
          <p:cNvSpPr/>
          <p:nvPr/>
        </p:nvSpPr>
        <p:spPr>
          <a:xfrm>
            <a:off x="182522" y="5347014"/>
            <a:ext cx="7771311" cy="11452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t>
            </a:r>
            <a:r>
              <a:rPr lang="lv-LV" b="1" dirty="0" smtClean="0">
                <a:solidFill>
                  <a:schemeClr val="tx1"/>
                </a:solidFill>
              </a:rPr>
              <a:t>omēr pozitīvās </a:t>
            </a:r>
            <a:r>
              <a:rPr lang="lv-LV" b="1" dirty="0">
                <a:solidFill>
                  <a:schemeClr val="tx1"/>
                </a:solidFill>
              </a:rPr>
              <a:t>ietekmes no klimata pārmaiņām, piemēram, ar aukstumu saistītas mirstības samazinājums, būs krasi pārvērtētas, salīdzinot ar negatīvo klimata pārmaiņu ietekmes pieaugumu, apmēru un seku smagumu</a:t>
            </a:r>
            <a:endParaRPr lang="lv-LV" b="1" dirty="0" smtClean="0">
              <a:solidFill>
                <a:schemeClr val="tx1"/>
              </a:solidFill>
            </a:endParaRPr>
          </a:p>
        </p:txBody>
      </p:sp>
    </p:spTree>
    <p:extLst>
      <p:ext uri="{BB962C8B-B14F-4D97-AF65-F5344CB8AC3E}">
        <p14:creationId xmlns:p14="http://schemas.microsoft.com/office/powerpoint/2010/main" xmlns="" val="758960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3281" t="5040" r="759"/>
          <a:stretch/>
        </p:blipFill>
        <p:spPr>
          <a:xfrm>
            <a:off x="246288" y="1322761"/>
            <a:ext cx="11699421" cy="5535239"/>
          </a:xfrm>
          <a:prstGeom prst="rect">
            <a:avLst/>
          </a:prstGeom>
        </p:spPr>
      </p:pic>
      <p:sp>
        <p:nvSpPr>
          <p:cNvPr id="3" name="Title 1"/>
          <p:cNvSpPr txBox="1">
            <a:spLocks/>
          </p:cNvSpPr>
          <p:nvPr/>
        </p:nvSpPr>
        <p:spPr>
          <a:xfrm>
            <a:off x="2259471" y="131771"/>
            <a:ext cx="7673057" cy="119098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Vidējās temperatūras pieaugums un klimata pārmaiņu ietekmes intensitāte uz cilvēka veselību pašlaik un nākotnē, izvērtējot adaptācijas spējas</a:t>
            </a:r>
            <a:endParaRPr lang="pt-BR" sz="2400" dirty="0"/>
          </a:p>
        </p:txBody>
      </p:sp>
    </p:spTree>
    <p:extLst>
      <p:ext uri="{BB962C8B-B14F-4D97-AF65-F5344CB8AC3E}">
        <p14:creationId xmlns:p14="http://schemas.microsoft.com/office/powerpoint/2010/main" xmlns="" val="1372663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3076</TotalTime>
  <Words>4627</Words>
  <Application>Microsoft Office PowerPoint</Application>
  <PresentationFormat>Custom</PresentationFormat>
  <Paragraphs>370</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Klimata mainības ietekme uz cilvēka veselību</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Birojs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Jānis</cp:lastModifiedBy>
  <cp:revision>243</cp:revision>
  <dcterms:created xsi:type="dcterms:W3CDTF">2016-02-04T15:08:05Z</dcterms:created>
  <dcterms:modified xsi:type="dcterms:W3CDTF">2016-03-21T07:26:35Z</dcterms:modified>
</cp:coreProperties>
</file>