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9"/>
  </p:notesMasterIdLst>
  <p:sldIdLst>
    <p:sldId id="256" r:id="rId2"/>
    <p:sldId id="472" r:id="rId3"/>
    <p:sldId id="473" r:id="rId4"/>
    <p:sldId id="474" r:id="rId5"/>
    <p:sldId id="475" r:id="rId6"/>
    <p:sldId id="476" r:id="rId7"/>
    <p:sldId id="477" r:id="rId8"/>
    <p:sldId id="479" r:id="rId9"/>
    <p:sldId id="536" r:id="rId10"/>
    <p:sldId id="480" r:id="rId11"/>
    <p:sldId id="481" r:id="rId12"/>
    <p:sldId id="482" r:id="rId13"/>
    <p:sldId id="483" r:id="rId14"/>
    <p:sldId id="484" r:id="rId15"/>
    <p:sldId id="485" r:id="rId16"/>
    <p:sldId id="486" r:id="rId17"/>
    <p:sldId id="488" r:id="rId18"/>
    <p:sldId id="489" r:id="rId19"/>
    <p:sldId id="490" r:id="rId20"/>
    <p:sldId id="491" r:id="rId21"/>
    <p:sldId id="492" r:id="rId22"/>
    <p:sldId id="537" r:id="rId23"/>
    <p:sldId id="493" r:id="rId24"/>
    <p:sldId id="494" r:id="rId25"/>
    <p:sldId id="495" r:id="rId26"/>
    <p:sldId id="540" r:id="rId27"/>
    <p:sldId id="498" r:id="rId28"/>
    <p:sldId id="500" r:id="rId29"/>
    <p:sldId id="501" r:id="rId30"/>
    <p:sldId id="541" r:id="rId31"/>
    <p:sldId id="502" r:id="rId32"/>
    <p:sldId id="504" r:id="rId33"/>
    <p:sldId id="505" r:id="rId34"/>
    <p:sldId id="507" r:id="rId35"/>
    <p:sldId id="510" r:id="rId36"/>
    <p:sldId id="542" r:id="rId37"/>
    <p:sldId id="511" r:id="rId38"/>
    <p:sldId id="513" r:id="rId39"/>
    <p:sldId id="515" r:id="rId40"/>
    <p:sldId id="517" r:id="rId41"/>
    <p:sldId id="518" r:id="rId42"/>
    <p:sldId id="519" r:id="rId43"/>
    <p:sldId id="543" r:id="rId44"/>
    <p:sldId id="520" r:id="rId45"/>
    <p:sldId id="522" r:id="rId46"/>
    <p:sldId id="523" r:id="rId47"/>
    <p:sldId id="524" r:id="rId48"/>
    <p:sldId id="526" r:id="rId49"/>
    <p:sldId id="527" r:id="rId50"/>
    <p:sldId id="528" r:id="rId51"/>
    <p:sldId id="530" r:id="rId52"/>
    <p:sldId id="544" r:id="rId53"/>
    <p:sldId id="532" r:id="rId54"/>
    <p:sldId id="533" r:id="rId55"/>
    <p:sldId id="534" r:id="rId56"/>
    <p:sldId id="535" r:id="rId57"/>
    <p:sldId id="276" r:id="rId58"/>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900"/>
    <a:srgbClr val="FFFF00"/>
    <a:srgbClr val="FF0000"/>
    <a:srgbClr val="009900"/>
    <a:srgbClr val="66FF33"/>
    <a:srgbClr val="FF6600"/>
    <a:srgbClr val="FF9999"/>
    <a:srgbClr val="FF99CC"/>
    <a:srgbClr val="FF99FF"/>
    <a:srgbClr val="FF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59" autoAdjust="0"/>
    <p:restoredTop sz="92364" autoAdjust="0"/>
  </p:normalViewPr>
  <p:slideViewPr>
    <p:cSldViewPr snapToGrid="0">
      <p:cViewPr varScale="1">
        <p:scale>
          <a:sx n="101" d="100"/>
          <a:sy n="101" d="100"/>
        </p:scale>
        <p:origin x="-108"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pPr/>
              <a:t>2016.05.05.</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pPr/>
              <a:t>‹#›</a:t>
            </a:fld>
            <a:endParaRPr lang="lv-LV"/>
          </a:p>
        </p:txBody>
      </p:sp>
    </p:spTree>
    <p:extLst>
      <p:ext uri="{BB962C8B-B14F-4D97-AF65-F5344CB8AC3E}">
        <p14:creationId xmlns:p14="http://schemas.microsoft.com/office/powerpoint/2010/main" xmlns=""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8</a:t>
            </a:fld>
            <a:endParaRPr lang="lv-LV"/>
          </a:p>
        </p:txBody>
      </p:sp>
    </p:spTree>
    <p:extLst>
      <p:ext uri="{BB962C8B-B14F-4D97-AF65-F5344CB8AC3E}">
        <p14:creationId xmlns:p14="http://schemas.microsoft.com/office/powerpoint/2010/main" xmlns="" val="4213157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https://www.google.lv/search?q=p%C4%BCavi%C5%86u+HES&amp;biw=1366&amp;bih=643&amp;source=lnms&amp;tbm=isch&amp;sa=X&amp;ved=0ahUKEwjOuu662JzMAhUECpoKHWRwAUEQ_AUIBygB#imgrc=qjKKFcZjYWiGLM%3A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46</a:t>
            </a:fld>
            <a:endParaRPr lang="lv-LV"/>
          </a:p>
        </p:txBody>
      </p:sp>
    </p:spTree>
    <p:extLst>
      <p:ext uri="{BB962C8B-B14F-4D97-AF65-F5344CB8AC3E}">
        <p14:creationId xmlns:p14="http://schemas.microsoft.com/office/powerpoint/2010/main" xmlns="" val="354516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https://www.google.lv/search?q=geothermal+energy&amp;espv=2&amp;biw=1366&amp;bih=643&amp;site=webhp&amp;source=lnms&amp;tbm=isch&amp;sa=X&amp;ved=0ahUKEwiqtLnU2pzMAhVOSZoKHUSZClYQ_AUIBigB#imgrc=Y8HNFpxP6XLa6M%3A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47</a:t>
            </a:fld>
            <a:endParaRPr lang="lv-LV"/>
          </a:p>
        </p:txBody>
      </p:sp>
    </p:spTree>
    <p:extLst>
      <p:ext uri="{BB962C8B-B14F-4D97-AF65-F5344CB8AC3E}">
        <p14:creationId xmlns:p14="http://schemas.microsoft.com/office/powerpoint/2010/main" xmlns="" val="1237069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https://www.google.lv/search?q=power+accumulation&amp;source=lnms&amp;tbm=isch&amp;sa=X&amp;ved=0ahUKEwjju_aZ6JzMAhXJIJoKHfa8B0YQ_AUIBygB&amp;biw=1366&amp;bih=599#tbm=isch&amp;q=co2+mineralisation&amp;imgrc=TwwAiarXUFK0AM%3A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55</a:t>
            </a:fld>
            <a:endParaRPr lang="lv-LV"/>
          </a:p>
        </p:txBody>
      </p:sp>
    </p:spTree>
    <p:extLst>
      <p:ext uri="{BB962C8B-B14F-4D97-AF65-F5344CB8AC3E}">
        <p14:creationId xmlns:p14="http://schemas.microsoft.com/office/powerpoint/2010/main" xmlns="" val="980009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11</a:t>
            </a:fld>
            <a:endParaRPr lang="lv-LV"/>
          </a:p>
        </p:txBody>
      </p:sp>
    </p:spTree>
    <p:extLst>
      <p:ext uri="{BB962C8B-B14F-4D97-AF65-F5344CB8AC3E}">
        <p14:creationId xmlns:p14="http://schemas.microsoft.com/office/powerpoint/2010/main" xmlns="" val="2070086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https://www.google.lv/search?q=energoefekt%C4%ABva+%C4%93ka&amp;espv=2&amp;biw=1920&amp;bih=979&amp;source=lnms&amp;tbm=isch&amp;sa=X&amp;ved=0ahUKEwjCipLLkJrMAhVGMJoKHWL0B-QQ_AUIBigB#imgrc=z_Jh29D2QhE9zM%3A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12</a:t>
            </a:fld>
            <a:endParaRPr lang="lv-LV"/>
          </a:p>
        </p:txBody>
      </p:sp>
    </p:spTree>
    <p:extLst>
      <p:ext uri="{BB962C8B-B14F-4D97-AF65-F5344CB8AC3E}">
        <p14:creationId xmlns:p14="http://schemas.microsoft.com/office/powerpoint/2010/main" xmlns="" val="3401103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https://www.google.lv/search?q=energoefekt%C4%ABva+%C4%93ka&amp;espv=2&amp;biw=1920&amp;bih=979&amp;source=lnms&amp;tbm=isch&amp;sa=X&amp;ved=0ahUKEwjCipLLkJrMAhVGMJoKHWL0B-QQ_AUIBigB#tbm=isch&amp;q=lignocellulosic+biomass&amp;imgrc=eJfcohFEjX45DM%3A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22</a:t>
            </a:fld>
            <a:endParaRPr lang="lv-LV"/>
          </a:p>
        </p:txBody>
      </p:sp>
    </p:spTree>
    <p:extLst>
      <p:ext uri="{BB962C8B-B14F-4D97-AF65-F5344CB8AC3E}">
        <p14:creationId xmlns:p14="http://schemas.microsoft.com/office/powerpoint/2010/main" xmlns="" val="1549168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https://www.google.lv/search?q=energoefekt%C4%ABva+%C4%93ka&amp;espv=2&amp;biw=1920&amp;bih=979&amp;source=lnms&amp;tbm=isch&amp;sa=X&amp;ved=0ahUKEwjCipLLkJrMAhVGMJoKHWL0B-QQ_AUIBigB#tbm=isch&amp;q=katlu+m%C4%81ja&amp;imgrc=DGtOVeTctQAS4M%3A</a:t>
            </a:r>
          </a:p>
          <a:p>
            <a:r>
              <a:rPr lang="lv-LV" dirty="0" smtClean="0"/>
              <a:t>https://www.google.lv/search?q=energoefekt%C4%ABva+%C4%93ka&amp;espv=2&amp;biw=1920&amp;bih=979&amp;source=lnms&amp;tbm=isch&amp;sa=X&amp;ved=0ahUKEwjCipLLkJrMAhVGMJoKHWL0B-QQ_AUIBigB#tbm=isch&amp;q=ko%C4%A3ener%C4%81cijas+stacija&amp;imgrc=vxORYJM9Rm76IM%3A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30</a:t>
            </a:fld>
            <a:endParaRPr lang="lv-LV"/>
          </a:p>
        </p:txBody>
      </p:sp>
    </p:spTree>
    <p:extLst>
      <p:ext uri="{BB962C8B-B14F-4D97-AF65-F5344CB8AC3E}">
        <p14:creationId xmlns:p14="http://schemas.microsoft.com/office/powerpoint/2010/main" xmlns="" val="2828938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https://www.google.lv/search?q=energoefekt%C4%ABva+%C4%93ka&amp;espv=2&amp;biw=1920&amp;bih=979&amp;source=lnms&amp;tbm=isch&amp;sa=X&amp;ved=0ahUKEwjCipLLkJrMAhVGMJoKHWL0B-QQ_AUIBigB#tbm=isch&amp;q=katlu+m%C4%81ja&amp;imgrc=bqig8NZGLNk1xM%3A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31</a:t>
            </a:fld>
            <a:endParaRPr lang="lv-LV"/>
          </a:p>
        </p:txBody>
      </p:sp>
    </p:spTree>
    <p:extLst>
      <p:ext uri="{BB962C8B-B14F-4D97-AF65-F5344CB8AC3E}">
        <p14:creationId xmlns:p14="http://schemas.microsoft.com/office/powerpoint/2010/main" xmlns="" val="2792786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http://www.fortum.com/countries/lv/par-fortum/biomasas-kogeneracijas-stacija/bio-kogeneracijas-stacija-jelgava/pages/default.aspx</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33</a:t>
            </a:fld>
            <a:endParaRPr lang="lv-LV"/>
          </a:p>
        </p:txBody>
      </p:sp>
    </p:spTree>
    <p:extLst>
      <p:ext uri="{BB962C8B-B14F-4D97-AF65-F5344CB8AC3E}">
        <p14:creationId xmlns:p14="http://schemas.microsoft.com/office/powerpoint/2010/main" xmlns="" val="3894394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https://www.google.lv/search?q=energoefekt%C4%ABva+%C4%93ka&amp;espv=2&amp;biw=1920&amp;bih=979&amp;source=lnms&amp;tbm=isch&amp;sa=X&amp;ved=0ahUKEwjCipLLkJrMAhVGMJoKHWL0B-QQ_AUIBigB#tbm=isch&amp;q=Almere+solar+heating&amp;imgrc=GMlQUTKDWd8ixM%3A</a:t>
            </a:r>
          </a:p>
          <a:p>
            <a:r>
              <a:rPr lang="lv-LV" dirty="0" smtClean="0"/>
              <a:t>https://www.google.lv/search?q=energoefekt%C4%ABva+%C4%93ka&amp;espv=2&amp;biw=1920&amp;bih=979&amp;source=lnms&amp;tbm=isch&amp;sa=X&amp;ved=0ahUKEwjCipLLkJrMAhVGMJoKHWL0B-QQ_AUIBigB#tbm=isch&amp;q=Almere+solar+heating&amp;imgrc=KHHBu2u0acHqvM%3A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39</a:t>
            </a:fld>
            <a:endParaRPr lang="lv-LV"/>
          </a:p>
        </p:txBody>
      </p:sp>
    </p:spTree>
    <p:extLst>
      <p:ext uri="{BB962C8B-B14F-4D97-AF65-F5344CB8AC3E}">
        <p14:creationId xmlns:p14="http://schemas.microsoft.com/office/powerpoint/2010/main" xmlns="" val="3814421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https://www.google.lv/search?q=wind+power&amp;source=lnms&amp;tbm=isch&amp;sa=X&amp;ved=0ahUKEwjM4-m11ZzMAhWIQZoKHfTtD1oQ_AUIBygB&amp;biw=1366&amp;bih=643#imgrc=xpV4MkJeTruzQM%3A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44</a:t>
            </a:fld>
            <a:endParaRPr lang="lv-LV"/>
          </a:p>
        </p:txBody>
      </p:sp>
    </p:spTree>
    <p:extLst>
      <p:ext uri="{BB962C8B-B14F-4D97-AF65-F5344CB8AC3E}">
        <p14:creationId xmlns:p14="http://schemas.microsoft.com/office/powerpoint/2010/main" xmlns="" val="1243975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81917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20000">
              <a:schemeClr val="bg1"/>
            </a:gs>
            <a:gs pos="80000">
              <a:schemeClr val="bg1"/>
            </a:gs>
            <a:gs pos="100000">
              <a:schemeClr val="tx1"/>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pPr/>
              <a:t>2016.05.05.</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9" y="2006409"/>
            <a:ext cx="6399894" cy="2387600"/>
          </a:xfrm>
        </p:spPr>
        <p:txBody>
          <a:bodyPr>
            <a:noAutofit/>
          </a:bodyPr>
          <a:lstStyle/>
          <a:p>
            <a:pPr algn="l"/>
            <a:r>
              <a:rPr lang="lv-LV" sz="6600" dirty="0" smtClean="0"/>
              <a:t>Klimats </a:t>
            </a:r>
            <a:br>
              <a:rPr lang="lv-LV" sz="6600" dirty="0" smtClean="0"/>
            </a:br>
            <a:r>
              <a:rPr lang="lv-LV" sz="6600" dirty="0" smtClean="0"/>
              <a:t>un enerģētika</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2426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8_Atteli\9386865583_8d4ef8de76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12371"/>
            <a:ext cx="7172300" cy="478153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841860" y="394019"/>
            <a:ext cx="8543108" cy="122577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Energoefektivitātes paaugstināšanas pasākumi </a:t>
            </a:r>
            <a:r>
              <a:rPr lang="lv-LV" sz="2400" dirty="0"/>
              <a:t>ir dažādi: vienus ir iespējams realizēt ar mazām investīcijām, bet citiem ir nepieciešamas </a:t>
            </a:r>
            <a:r>
              <a:rPr lang="lv-LV" sz="2400" dirty="0" smtClean="0"/>
              <a:t>lieli ieguldījumi</a:t>
            </a:r>
          </a:p>
        </p:txBody>
      </p:sp>
      <p:sp>
        <p:nvSpPr>
          <p:cNvPr id="4" name="Rounded Rectangle 3"/>
          <p:cNvSpPr/>
          <p:nvPr/>
        </p:nvSpPr>
        <p:spPr>
          <a:xfrm>
            <a:off x="6448507" y="2263467"/>
            <a:ext cx="5402220" cy="10153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Enerģētikas speciālisti dod priekšroku pasākumiem bez lielām sākotnējām investīcijām, kuru īstenošana ir saistīta ar </a:t>
            </a:r>
            <a:r>
              <a:rPr lang="lv-LV" b="1" dirty="0" err="1">
                <a:solidFill>
                  <a:schemeClr val="tx1"/>
                </a:solidFill>
              </a:rPr>
              <a:t>energopārvaldības</a:t>
            </a:r>
            <a:r>
              <a:rPr lang="lv-LV" b="1" dirty="0">
                <a:solidFill>
                  <a:schemeClr val="tx1"/>
                </a:solidFill>
              </a:rPr>
              <a:t> ieviešanu</a:t>
            </a:r>
            <a:endParaRPr lang="lv-LV" b="1" dirty="0" smtClean="0">
              <a:solidFill>
                <a:schemeClr val="tx1"/>
              </a:solidFill>
            </a:endParaRPr>
          </a:p>
        </p:txBody>
      </p:sp>
      <p:sp>
        <p:nvSpPr>
          <p:cNvPr id="5" name="Rounded Rectangle 4"/>
          <p:cNvSpPr/>
          <p:nvPr/>
        </p:nvSpPr>
        <p:spPr>
          <a:xfrm>
            <a:off x="6448507" y="3922450"/>
            <a:ext cx="5402221" cy="128963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Energopārvaldības</a:t>
            </a:r>
            <a:r>
              <a:rPr lang="lv-LV" b="1" dirty="0" smtClean="0">
                <a:solidFill>
                  <a:schemeClr val="tx1"/>
                </a:solidFill>
              </a:rPr>
              <a:t> </a:t>
            </a:r>
            <a:r>
              <a:rPr lang="lv-LV" b="1" dirty="0">
                <a:solidFill>
                  <a:schemeClr val="tx1"/>
                </a:solidFill>
              </a:rPr>
              <a:t>ieviešana Latvijā ir devusi iespēju pārliecināties par lieliskiem </a:t>
            </a:r>
            <a:r>
              <a:rPr lang="lv-LV" b="1" dirty="0" err="1">
                <a:solidFill>
                  <a:schemeClr val="tx1"/>
                </a:solidFill>
              </a:rPr>
              <a:t>energoietaupījuma</a:t>
            </a:r>
            <a:r>
              <a:rPr lang="lv-LV" b="1" dirty="0">
                <a:solidFill>
                  <a:schemeClr val="tx1"/>
                </a:solidFill>
              </a:rPr>
              <a:t> rezultātiem, kas vienlaicīgi rāda to, ka varam kļūt videi un klimatam </a:t>
            </a:r>
            <a:r>
              <a:rPr lang="lv-LV" b="1" dirty="0" smtClean="0">
                <a:solidFill>
                  <a:schemeClr val="tx1"/>
                </a:solidFill>
              </a:rPr>
              <a:t>draudzīgi</a:t>
            </a:r>
          </a:p>
        </p:txBody>
      </p:sp>
    </p:spTree>
    <p:extLst>
      <p:ext uri="{BB962C8B-B14F-4D97-AF65-F5344CB8AC3E}">
        <p14:creationId xmlns:p14="http://schemas.microsoft.com/office/powerpoint/2010/main" xmlns="" val="3919651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er\Desktop\8_Atteli\8554296438_0cb9ce4acb_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26512" y="246256"/>
            <a:ext cx="6365488" cy="636548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916551" y="537710"/>
            <a:ext cx="4667820" cy="9993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Enerģijas lietotāju kopu var iedalīt </a:t>
            </a:r>
            <a:r>
              <a:rPr lang="lv-LV" sz="2400" dirty="0" smtClean="0"/>
              <a:t>trīs grupās:</a:t>
            </a:r>
          </a:p>
        </p:txBody>
      </p:sp>
      <p:sp>
        <p:nvSpPr>
          <p:cNvPr id="4" name="Rounded Rectangle 3"/>
          <p:cNvSpPr/>
          <p:nvPr/>
        </p:nvSpPr>
        <p:spPr>
          <a:xfrm>
            <a:off x="296066" y="1841864"/>
            <a:ext cx="5908791" cy="13716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Tādi, kuri energoefektivitāti saista ar vienkāršu faktoru – veikšu konkrētas darbības un ietaupīšu līdzekļus </a:t>
            </a:r>
            <a:r>
              <a:rPr lang="lv-LV" dirty="0" smtClean="0">
                <a:solidFill>
                  <a:schemeClr val="tx1"/>
                </a:solidFill>
              </a:rPr>
              <a:t>– tas risina problēmu tikai daļēji, jo ir cilvēki, kuriem šis faktors vispār nav svarīgs vai arī ietaupījums ir salīdzinoši neliels</a:t>
            </a:r>
          </a:p>
        </p:txBody>
      </p:sp>
      <p:sp>
        <p:nvSpPr>
          <p:cNvPr id="5" name="Rounded Rectangle 4"/>
          <p:cNvSpPr/>
          <p:nvPr/>
        </p:nvSpPr>
        <p:spPr>
          <a:xfrm>
            <a:off x="296066" y="3415938"/>
            <a:ext cx="5908791" cy="145775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Tādi, kuri vienmēr skatās, kā rīkojas kaimiņi vai paziņas (</a:t>
            </a:r>
            <a:r>
              <a:rPr lang="lv-LV" b="1" dirty="0" err="1" smtClean="0">
                <a:solidFill>
                  <a:schemeClr val="tx1"/>
                </a:solidFill>
              </a:rPr>
              <a:t>hedonisti</a:t>
            </a:r>
            <a:r>
              <a:rPr lang="lv-LV" b="1" dirty="0" smtClean="0">
                <a:solidFill>
                  <a:schemeClr val="tx1"/>
                </a:solidFill>
              </a:rPr>
              <a:t>) un viņiem nepieciešams sevi apliecināt, pārspējot kaimiņu </a:t>
            </a:r>
            <a:r>
              <a:rPr lang="lv-LV" dirty="0" smtClean="0">
                <a:solidFill>
                  <a:schemeClr val="tx1"/>
                </a:solidFill>
              </a:rPr>
              <a:t>– tas veicina konkurenci un sacensību, mudinot cilvēkus būt vēl </a:t>
            </a:r>
            <a:r>
              <a:rPr lang="lv-LV" dirty="0" err="1" smtClean="0">
                <a:solidFill>
                  <a:schemeClr val="tx1"/>
                </a:solidFill>
              </a:rPr>
              <a:t>energoefektīvākiem</a:t>
            </a:r>
            <a:r>
              <a:rPr lang="lv-LV" dirty="0" smtClean="0">
                <a:solidFill>
                  <a:schemeClr val="tx1"/>
                </a:solidFill>
              </a:rPr>
              <a:t> savā ikdienā, nekā kaimiņi</a:t>
            </a:r>
          </a:p>
        </p:txBody>
      </p:sp>
      <p:sp>
        <p:nvSpPr>
          <p:cNvPr id="6" name="Rounded Rectangle 5"/>
          <p:cNvSpPr/>
          <p:nvPr/>
        </p:nvSpPr>
        <p:spPr>
          <a:xfrm>
            <a:off x="296066" y="5076168"/>
            <a:ext cx="5908791" cy="122972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Tādi, kuriem ir būtisks «zaļais» dzīvesveids </a:t>
            </a:r>
            <a:r>
              <a:rPr lang="lv-LV" dirty="0" smtClean="0">
                <a:solidFill>
                  <a:schemeClr val="tx1"/>
                </a:solidFill>
              </a:rPr>
              <a:t>– viņiem ir svarīga vides aizsardzība un viņi zina, kā energoefektīvs dzīvesveids mazina vides piesārņojumu un klimata pārmaiņu negatīvo ietekmi</a:t>
            </a:r>
          </a:p>
        </p:txBody>
      </p:sp>
    </p:spTree>
    <p:extLst>
      <p:ext uri="{BB962C8B-B14F-4D97-AF65-F5344CB8AC3E}">
        <p14:creationId xmlns:p14="http://schemas.microsoft.com/office/powerpoint/2010/main" xmlns="" val="2695766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lvif.gov.lv/uploaded_files/sadarbiba/buildupskills/Gaujas%20iela%2013%20Valmiera.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19" t="890" r="378" b="1108"/>
          <a:stretch/>
        </p:blipFill>
        <p:spPr bwMode="auto">
          <a:xfrm>
            <a:off x="0" y="1412223"/>
            <a:ext cx="7126357" cy="453681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Down Arrow 6"/>
          <p:cNvSpPr/>
          <p:nvPr/>
        </p:nvSpPr>
        <p:spPr>
          <a:xfrm>
            <a:off x="7678072" y="899608"/>
            <a:ext cx="1018902" cy="911607"/>
          </a:xfrm>
          <a:prstGeom prst="down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 name="Title 1"/>
          <p:cNvSpPr txBox="1">
            <a:spLocks/>
          </p:cNvSpPr>
          <p:nvPr/>
        </p:nvSpPr>
        <p:spPr>
          <a:xfrm>
            <a:off x="346524" y="309505"/>
            <a:ext cx="9110985" cy="677136"/>
          </a:xfrm>
          <a:prstGeom prst="roundRect">
            <a:avLst>
              <a:gd name="adj" fmla="val 18373"/>
            </a:avLst>
          </a:prstGeom>
          <a:solidFill>
            <a:schemeClr val="bg1">
              <a:lumMod val="95000"/>
            </a:schemeClr>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tehnoloģiju ieviešanas pasākumi </a:t>
            </a:r>
            <a:r>
              <a:rPr lang="lv-LV" sz="2400" dirty="0" smtClean="0"/>
              <a:t>– </a:t>
            </a:r>
            <a:r>
              <a:rPr lang="lv-LV" sz="2400" dirty="0" err="1"/>
              <a:t>energopārvaldības</a:t>
            </a:r>
            <a:r>
              <a:rPr lang="lv-LV" sz="2400" dirty="0"/>
              <a:t> piemēri</a:t>
            </a:r>
          </a:p>
        </p:txBody>
      </p:sp>
      <p:sp>
        <p:nvSpPr>
          <p:cNvPr id="9" name="Rounded Rectangle 8"/>
          <p:cNvSpPr/>
          <p:nvPr/>
        </p:nvSpPr>
        <p:spPr>
          <a:xfrm>
            <a:off x="6995534" y="1949732"/>
            <a:ext cx="4865555" cy="3352404"/>
          </a:xfrm>
          <a:prstGeom prst="roundRect">
            <a:avLst>
              <a:gd name="adj" fmla="val 1059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sz="1600" b="1" dirty="0">
                <a:solidFill>
                  <a:schemeClr val="tx1"/>
                </a:solidFill>
              </a:rPr>
              <a:t>Daudzdzīvokļu ēka Rēzeknē, kurā, pateicoties brīvprātīgās </a:t>
            </a:r>
            <a:r>
              <a:rPr lang="lv-LV" sz="1600" b="1" dirty="0" err="1">
                <a:solidFill>
                  <a:schemeClr val="tx1"/>
                </a:solidFill>
              </a:rPr>
              <a:t>energopārvaldnieces</a:t>
            </a:r>
            <a:r>
              <a:rPr lang="lv-LV" sz="1600" b="1" dirty="0">
                <a:solidFill>
                  <a:schemeClr val="tx1"/>
                </a:solidFill>
              </a:rPr>
              <a:t> aktīvai darbībai, bez papildus ieguldījumiem tika sasniegts </a:t>
            </a:r>
            <a:r>
              <a:rPr lang="lv-LV" sz="1600" b="1" dirty="0" smtClean="0">
                <a:solidFill>
                  <a:schemeClr val="tx1"/>
                </a:solidFill>
              </a:rPr>
              <a:t>40% </a:t>
            </a:r>
            <a:r>
              <a:rPr lang="lv-LV" sz="1600" b="1" dirty="0">
                <a:solidFill>
                  <a:schemeClr val="tx1"/>
                </a:solidFill>
              </a:rPr>
              <a:t>liels ikgadējais enerģijas patēriņa </a:t>
            </a:r>
            <a:r>
              <a:rPr lang="lv-LV" sz="1600" b="1" dirty="0" smtClean="0">
                <a:solidFill>
                  <a:schemeClr val="tx1"/>
                </a:solidFill>
              </a:rPr>
              <a:t>samazinājums</a:t>
            </a:r>
            <a:endParaRPr lang="lv-LV" sz="1600" b="1" dirty="0">
              <a:solidFill>
                <a:schemeClr val="tx1"/>
              </a:solidFill>
            </a:endParaRPr>
          </a:p>
          <a:p>
            <a:pPr marL="285750" indent="-285750">
              <a:spcAft>
                <a:spcPts val="1200"/>
              </a:spcAft>
              <a:buFont typeface="Arial" panose="020B0604020202020204" pitchFamily="34" charset="0"/>
              <a:buChar char="•"/>
            </a:pPr>
            <a:r>
              <a:rPr lang="lv-LV" sz="1600" b="1" dirty="0" smtClean="0">
                <a:solidFill>
                  <a:schemeClr val="tx1"/>
                </a:solidFill>
              </a:rPr>
              <a:t>Liepājas </a:t>
            </a:r>
            <a:r>
              <a:rPr lang="lv-LV" sz="1600" b="1" dirty="0">
                <a:solidFill>
                  <a:schemeClr val="tx1"/>
                </a:solidFill>
              </a:rPr>
              <a:t>pašvaldības uzsākta </a:t>
            </a:r>
            <a:r>
              <a:rPr lang="lv-LV" sz="1600" b="1" dirty="0" err="1">
                <a:solidFill>
                  <a:schemeClr val="tx1"/>
                </a:solidFill>
              </a:rPr>
              <a:t>energopārvaldība</a:t>
            </a:r>
            <a:r>
              <a:rPr lang="lv-LV" sz="1600" b="1" dirty="0">
                <a:solidFill>
                  <a:schemeClr val="tx1"/>
                </a:solidFill>
              </a:rPr>
              <a:t> pašvaldības ēkās sasniedza ikgadējo </a:t>
            </a:r>
            <a:r>
              <a:rPr lang="lv-LV" sz="1600" b="1" dirty="0" smtClean="0">
                <a:solidFill>
                  <a:schemeClr val="tx1"/>
                </a:solidFill>
              </a:rPr>
              <a:t>20% </a:t>
            </a:r>
            <a:r>
              <a:rPr lang="lv-LV" sz="1600" b="1" dirty="0">
                <a:solidFill>
                  <a:schemeClr val="tx1"/>
                </a:solidFill>
              </a:rPr>
              <a:t>enerģijas </a:t>
            </a:r>
            <a:r>
              <a:rPr lang="lv-LV" sz="1600" b="1" dirty="0" smtClean="0">
                <a:solidFill>
                  <a:schemeClr val="tx1"/>
                </a:solidFill>
              </a:rPr>
              <a:t>ietaupījumu</a:t>
            </a:r>
            <a:endParaRPr lang="lv-LV" sz="1600" b="1" dirty="0">
              <a:solidFill>
                <a:schemeClr val="tx1"/>
              </a:solidFill>
            </a:endParaRPr>
          </a:p>
          <a:p>
            <a:pPr marL="285750" indent="-285750">
              <a:spcAft>
                <a:spcPts val="1200"/>
              </a:spcAft>
              <a:buFont typeface="Arial" panose="020B0604020202020204" pitchFamily="34" charset="0"/>
              <a:buChar char="•"/>
            </a:pPr>
            <a:r>
              <a:rPr lang="lv-LV" sz="1600" b="1" dirty="0" smtClean="0">
                <a:solidFill>
                  <a:schemeClr val="tx1"/>
                </a:solidFill>
              </a:rPr>
              <a:t>Granulu </a:t>
            </a:r>
            <a:r>
              <a:rPr lang="lv-LV" sz="1600" b="1" dirty="0">
                <a:solidFill>
                  <a:schemeClr val="tx1"/>
                </a:solidFill>
              </a:rPr>
              <a:t>ražotājs Latvijā ar </a:t>
            </a:r>
            <a:r>
              <a:rPr lang="lv-LV" sz="1600" b="1" dirty="0" err="1">
                <a:solidFill>
                  <a:schemeClr val="tx1"/>
                </a:solidFill>
              </a:rPr>
              <a:t>energopārvaldības</a:t>
            </a:r>
            <a:r>
              <a:rPr lang="lv-LV" sz="1600" b="1" dirty="0">
                <a:solidFill>
                  <a:schemeClr val="tx1"/>
                </a:solidFill>
              </a:rPr>
              <a:t> pasākumu ieviešanu panāca ikgadējo </a:t>
            </a:r>
            <a:r>
              <a:rPr lang="lv-LV" sz="1600" b="1" dirty="0" smtClean="0">
                <a:solidFill>
                  <a:schemeClr val="tx1"/>
                </a:solidFill>
              </a:rPr>
              <a:t>15% </a:t>
            </a:r>
            <a:r>
              <a:rPr lang="lv-LV" sz="1600" b="1" dirty="0">
                <a:solidFill>
                  <a:schemeClr val="tx1"/>
                </a:solidFill>
              </a:rPr>
              <a:t>enerģijas patēriņa </a:t>
            </a:r>
            <a:r>
              <a:rPr lang="lv-LV" sz="1600" b="1" dirty="0" smtClean="0">
                <a:solidFill>
                  <a:schemeClr val="tx1"/>
                </a:solidFill>
              </a:rPr>
              <a:t>samazinājumu</a:t>
            </a:r>
            <a:endParaRPr lang="lv-LV" sz="1600" b="1" dirty="0">
              <a:solidFill>
                <a:schemeClr val="tx1"/>
              </a:solidFill>
            </a:endParaRPr>
          </a:p>
        </p:txBody>
      </p:sp>
    </p:spTree>
    <p:extLst>
      <p:ext uri="{BB962C8B-B14F-4D97-AF65-F5344CB8AC3E}">
        <p14:creationId xmlns:p14="http://schemas.microsoft.com/office/powerpoint/2010/main" xmlns="" val="1023747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clipartpanda.com/cute-house-clipart-pink-house-md.png"/>
          <p:cNvPicPr>
            <a:picLocks noChangeAspect="1" noChangeArrowheads="1"/>
          </p:cNvPicPr>
          <p:nvPr/>
        </p:nvPicPr>
        <p:blipFill>
          <a:blip r:embed="rId2" cstate="print">
            <a:biLevel thresh="75000"/>
            <a:extLst>
              <a:ext uri="{28A0092B-C50C-407E-A947-70E740481C1C}">
                <a14:useLocalDpi xmlns:a14="http://schemas.microsoft.com/office/drawing/2010/main" xmlns="" val="0"/>
              </a:ext>
            </a:extLst>
          </a:blip>
          <a:srcRect/>
          <a:stretch>
            <a:fillRect/>
          </a:stretch>
        </p:blipFill>
        <p:spPr bwMode="auto">
          <a:xfrm>
            <a:off x="7535007" y="1055085"/>
            <a:ext cx="3694251" cy="3495903"/>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Down Arrow 14"/>
          <p:cNvSpPr/>
          <p:nvPr/>
        </p:nvSpPr>
        <p:spPr>
          <a:xfrm rot="16200000">
            <a:off x="5826901" y="5160976"/>
            <a:ext cx="1018902" cy="764623"/>
          </a:xfrm>
          <a:prstGeom prst="down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4" name="Down Arrow 13"/>
          <p:cNvSpPr/>
          <p:nvPr/>
        </p:nvSpPr>
        <p:spPr>
          <a:xfrm>
            <a:off x="2711812" y="3669480"/>
            <a:ext cx="1018902" cy="764623"/>
          </a:xfrm>
          <a:prstGeom prst="down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Down Arrow 8"/>
          <p:cNvSpPr/>
          <p:nvPr/>
        </p:nvSpPr>
        <p:spPr>
          <a:xfrm>
            <a:off x="2711812" y="844406"/>
            <a:ext cx="1018902" cy="764623"/>
          </a:xfrm>
          <a:prstGeom prst="down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Title 1"/>
          <p:cNvSpPr txBox="1">
            <a:spLocks/>
          </p:cNvSpPr>
          <p:nvPr/>
        </p:nvSpPr>
        <p:spPr>
          <a:xfrm>
            <a:off x="346524" y="309505"/>
            <a:ext cx="6903361" cy="677136"/>
          </a:xfrm>
          <a:prstGeom prst="roundRect">
            <a:avLst>
              <a:gd name="adj" fmla="val 18373"/>
            </a:avLst>
          </a:prstGeom>
          <a:solidFill>
            <a:schemeClr val="bg1">
              <a:lumMod val="95000"/>
            </a:schemeClr>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err="1" smtClean="0"/>
              <a:t>Energopārvaldības</a:t>
            </a:r>
            <a:r>
              <a:rPr lang="lv-LV" sz="2400" dirty="0" smtClean="0"/>
              <a:t> </a:t>
            </a:r>
            <a:r>
              <a:rPr lang="lv-LV" sz="2400" dirty="0"/>
              <a:t>SEG emisiju </a:t>
            </a:r>
            <a:r>
              <a:rPr lang="lv-LV" sz="2400" dirty="0" err="1"/>
              <a:t>līmeņatzīmes</a:t>
            </a:r>
            <a:r>
              <a:rPr lang="lv-LV" sz="2400" dirty="0"/>
              <a:t> </a:t>
            </a:r>
            <a:r>
              <a:rPr lang="lv-LV" sz="2400" dirty="0" smtClean="0"/>
              <a:t>piemērs</a:t>
            </a:r>
            <a:endParaRPr lang="lv-LV" sz="2400" dirty="0"/>
          </a:p>
        </p:txBody>
      </p:sp>
      <p:sp>
        <p:nvSpPr>
          <p:cNvPr id="11" name="Rounded Rectangle 10"/>
          <p:cNvSpPr/>
          <p:nvPr/>
        </p:nvSpPr>
        <p:spPr>
          <a:xfrm>
            <a:off x="346525" y="1700547"/>
            <a:ext cx="5749476" cy="2198924"/>
          </a:xfrm>
          <a:prstGeom prst="roundRect">
            <a:avLst>
              <a:gd name="adj" fmla="val 1059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sz="1600" b="1" dirty="0">
                <a:solidFill>
                  <a:schemeClr val="tx1"/>
                </a:solidFill>
              </a:rPr>
              <a:t>Kādas mājas </a:t>
            </a:r>
            <a:r>
              <a:rPr lang="lv-LV" sz="1600" b="1" dirty="0" err="1">
                <a:solidFill>
                  <a:schemeClr val="tx1"/>
                </a:solidFill>
              </a:rPr>
              <a:t>energopārvaldnieks</a:t>
            </a:r>
            <a:r>
              <a:rPr lang="lv-LV" sz="1600" b="1" dirty="0">
                <a:solidFill>
                  <a:schemeClr val="tx1"/>
                </a:solidFill>
              </a:rPr>
              <a:t> aizpildīja datu apkopošanas </a:t>
            </a:r>
            <a:r>
              <a:rPr lang="lv-LV" sz="1600" b="1" dirty="0" smtClean="0">
                <a:solidFill>
                  <a:schemeClr val="tx1"/>
                </a:solidFill>
              </a:rPr>
              <a:t>tabulu, </a:t>
            </a:r>
            <a:r>
              <a:rPr lang="lv-LV" sz="1600" b="1" dirty="0">
                <a:solidFill>
                  <a:schemeClr val="tx1"/>
                </a:solidFill>
              </a:rPr>
              <a:t>kurā katru dienu vienā noteiktā diennakts stundā ievadīja </a:t>
            </a:r>
            <a:r>
              <a:rPr lang="lv-LV" sz="1600" b="1" dirty="0" err="1">
                <a:solidFill>
                  <a:schemeClr val="tx1"/>
                </a:solidFill>
              </a:rPr>
              <a:t>energopatēriņa</a:t>
            </a:r>
            <a:r>
              <a:rPr lang="lv-LV" sz="1600" b="1" dirty="0">
                <a:solidFill>
                  <a:schemeClr val="tx1"/>
                </a:solidFill>
              </a:rPr>
              <a:t> datus un pieejamo informāciju par vēja ātrumu, Saules starojumu un citiem novērojumiem, kas varētu skaidrot energoresursu patēriņa </a:t>
            </a:r>
            <a:r>
              <a:rPr lang="lv-LV" sz="1600" b="1" dirty="0" smtClean="0">
                <a:solidFill>
                  <a:schemeClr val="tx1"/>
                </a:solidFill>
              </a:rPr>
              <a:t>izmaiņas</a:t>
            </a:r>
          </a:p>
          <a:p>
            <a:pPr marL="285750" indent="-285750">
              <a:spcAft>
                <a:spcPts val="1200"/>
              </a:spcAft>
              <a:buFont typeface="Arial" panose="020B0604020202020204" pitchFamily="34" charset="0"/>
              <a:buChar char="•"/>
            </a:pPr>
            <a:r>
              <a:rPr lang="lv-LV" sz="1600" b="1" dirty="0">
                <a:solidFill>
                  <a:schemeClr val="tx1"/>
                </a:solidFill>
              </a:rPr>
              <a:t>Datu apstrāde notika, lai no dabas gāzes patēriņa aprēķinātu CO2 emisijas diennaktī</a:t>
            </a:r>
          </a:p>
        </p:txBody>
      </p:sp>
      <p:sp>
        <p:nvSpPr>
          <p:cNvPr id="12" name="Rounded Rectangle 11"/>
          <p:cNvSpPr/>
          <p:nvPr/>
        </p:nvSpPr>
        <p:spPr>
          <a:xfrm>
            <a:off x="346524" y="4521859"/>
            <a:ext cx="5749476" cy="2042859"/>
          </a:xfrm>
          <a:prstGeom prst="roundRect">
            <a:avLst>
              <a:gd name="adj" fmla="val 1059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sz="1600" b="1" dirty="0">
                <a:solidFill>
                  <a:schemeClr val="tx1"/>
                </a:solidFill>
              </a:rPr>
              <a:t>Ja jaunais </a:t>
            </a:r>
            <a:r>
              <a:rPr lang="lv-LV" sz="1600" b="1" dirty="0" smtClean="0">
                <a:solidFill>
                  <a:schemeClr val="tx1"/>
                </a:solidFill>
              </a:rPr>
              <a:t>diennakts atzīmes punkts </a:t>
            </a:r>
            <a:r>
              <a:rPr lang="lv-LV" sz="1600" b="1" dirty="0">
                <a:solidFill>
                  <a:schemeClr val="tx1"/>
                </a:solidFill>
              </a:rPr>
              <a:t>grafikā atrodas virs </a:t>
            </a:r>
            <a:r>
              <a:rPr lang="lv-LV" sz="1600" b="1" dirty="0" err="1">
                <a:solidFill>
                  <a:schemeClr val="tx1"/>
                </a:solidFill>
              </a:rPr>
              <a:t>līmeņatzīmes</a:t>
            </a:r>
            <a:r>
              <a:rPr lang="lv-LV" sz="1600" b="1" dirty="0">
                <a:solidFill>
                  <a:schemeClr val="tx1"/>
                </a:solidFill>
              </a:rPr>
              <a:t> līnijas, tas nozīmē, ka ir vērojams enerģijas </a:t>
            </a:r>
            <a:r>
              <a:rPr lang="lv-LV" sz="1600" b="1" dirty="0" smtClean="0">
                <a:solidFill>
                  <a:schemeClr val="tx1"/>
                </a:solidFill>
              </a:rPr>
              <a:t>pārtēriņš – tam </a:t>
            </a:r>
            <a:r>
              <a:rPr lang="lv-LV" sz="1600" b="1" dirty="0">
                <a:solidFill>
                  <a:schemeClr val="tx1"/>
                </a:solidFill>
              </a:rPr>
              <a:t>jāmeklē </a:t>
            </a:r>
            <a:r>
              <a:rPr lang="lv-LV" sz="1600" b="1" dirty="0" smtClean="0">
                <a:solidFill>
                  <a:schemeClr val="tx1"/>
                </a:solidFill>
              </a:rPr>
              <a:t>cēloņi</a:t>
            </a:r>
          </a:p>
          <a:p>
            <a:pPr marL="285750" indent="-285750">
              <a:spcAft>
                <a:spcPts val="1200"/>
              </a:spcAft>
              <a:buFont typeface="Arial" panose="020B0604020202020204" pitchFamily="34" charset="0"/>
              <a:buChar char="•"/>
            </a:pPr>
            <a:r>
              <a:rPr lang="lv-LV" sz="1600" b="1" dirty="0">
                <a:solidFill>
                  <a:schemeClr val="tx1"/>
                </a:solidFill>
              </a:rPr>
              <a:t>I</a:t>
            </a:r>
            <a:r>
              <a:rPr lang="lv-LV" sz="1600" b="1" dirty="0" smtClean="0">
                <a:solidFill>
                  <a:schemeClr val="tx1"/>
                </a:solidFill>
              </a:rPr>
              <a:t>r iespējams </a:t>
            </a:r>
            <a:r>
              <a:rPr lang="lv-LV" sz="1600" b="1" dirty="0">
                <a:solidFill>
                  <a:schemeClr val="tx1"/>
                </a:solidFill>
              </a:rPr>
              <a:t>saprast, kas notiek ēkā un kā samazināt enerģijas patēriņu, piemēram, pārregulēt siltuma mezglu vai rosināt iedzīvotājus neturēt vaļā logus, ja iekštelpu temperatūra ir par </a:t>
            </a:r>
            <a:r>
              <a:rPr lang="lv-LV" sz="1600" b="1" dirty="0" smtClean="0">
                <a:solidFill>
                  <a:schemeClr val="tx1"/>
                </a:solidFill>
              </a:rPr>
              <a:t>augstu</a:t>
            </a:r>
            <a:endParaRPr lang="lv-LV" sz="1600" b="1" dirty="0">
              <a:solidFill>
                <a:schemeClr val="tx1"/>
              </a:solidFill>
            </a:endParaRPr>
          </a:p>
        </p:txBody>
      </p:sp>
      <p:sp>
        <p:nvSpPr>
          <p:cNvPr id="13" name="Rounded Rectangle 12"/>
          <p:cNvSpPr/>
          <p:nvPr/>
        </p:nvSpPr>
        <p:spPr>
          <a:xfrm>
            <a:off x="6818811" y="4936805"/>
            <a:ext cx="5029200" cy="1212963"/>
          </a:xfrm>
          <a:prstGeom prst="roundRect">
            <a:avLst>
              <a:gd name="adj" fmla="val 1059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sz="1600" b="1" dirty="0" smtClean="0">
                <a:solidFill>
                  <a:schemeClr val="tx1"/>
                </a:solidFill>
              </a:rPr>
              <a:t>Kad </a:t>
            </a:r>
            <a:r>
              <a:rPr lang="lv-LV" sz="1600" b="1" dirty="0">
                <a:solidFill>
                  <a:schemeClr val="tx1"/>
                </a:solidFill>
              </a:rPr>
              <a:t>jaunie diennakts punkti regulāri novietojas zem </a:t>
            </a:r>
            <a:r>
              <a:rPr lang="lv-LV" sz="1600" b="1" dirty="0" err="1">
                <a:solidFill>
                  <a:schemeClr val="tx1"/>
                </a:solidFill>
              </a:rPr>
              <a:t>līmeņatzīmes</a:t>
            </a:r>
            <a:r>
              <a:rPr lang="lv-LV" sz="1600" b="1" dirty="0">
                <a:solidFill>
                  <a:schemeClr val="tx1"/>
                </a:solidFill>
              </a:rPr>
              <a:t>, tas nozīmē ir iespējams novilkt jaunu </a:t>
            </a:r>
            <a:r>
              <a:rPr lang="lv-LV" sz="1600" b="1" dirty="0" err="1">
                <a:solidFill>
                  <a:schemeClr val="tx1"/>
                </a:solidFill>
              </a:rPr>
              <a:t>līmeņatzīmi</a:t>
            </a:r>
            <a:r>
              <a:rPr lang="lv-LV" sz="1600" b="1" dirty="0">
                <a:solidFill>
                  <a:schemeClr val="tx1"/>
                </a:solidFill>
              </a:rPr>
              <a:t> </a:t>
            </a:r>
            <a:r>
              <a:rPr lang="lv-LV" sz="1600" b="1" dirty="0" smtClean="0">
                <a:solidFill>
                  <a:schemeClr val="tx1"/>
                </a:solidFill>
              </a:rPr>
              <a:t>(apakšējā taisne attēlā</a:t>
            </a:r>
            <a:r>
              <a:rPr lang="lv-LV" sz="1600" b="1" dirty="0">
                <a:solidFill>
                  <a:schemeClr val="tx1"/>
                </a:solidFill>
              </a:rPr>
              <a:t>) un noteikt ietekmes uz klimata pārmaiņām samazinājumu</a:t>
            </a:r>
          </a:p>
        </p:txBody>
      </p:sp>
      <p:pic>
        <p:nvPicPr>
          <p:cNvPr id="16" name="Chart 1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967" t="2837" r="1519"/>
          <a:stretch/>
        </p:blipFill>
        <p:spPr bwMode="auto">
          <a:xfrm>
            <a:off x="7301712" y="3250652"/>
            <a:ext cx="4063398" cy="1686935"/>
          </a:xfrm>
          <a:prstGeom prst="rect">
            <a:avLst/>
          </a:prstGeom>
          <a:solidFill>
            <a:schemeClr val="bg1"/>
          </a:solidFill>
          <a:ln>
            <a:noFill/>
          </a:ln>
          <a:extLst/>
        </p:spPr>
      </p:pic>
    </p:spTree>
    <p:extLst>
      <p:ext uri="{BB962C8B-B14F-4D97-AF65-F5344CB8AC3E}">
        <p14:creationId xmlns:p14="http://schemas.microsoft.com/office/powerpoint/2010/main" xmlns="" val="41918894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32560" y="524000"/>
            <a:ext cx="9353005" cy="96516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Enerģijas lietotāju klimata tehnoloģijas </a:t>
            </a:r>
            <a:r>
              <a:rPr lang="lv-LV" sz="2400" dirty="0"/>
              <a:t>ir visas tās iekārtas, ierīces un materiāli, kas tiek izmantoti, lai samazinātu enerģijas patēriņu </a:t>
            </a:r>
          </a:p>
        </p:txBody>
      </p:sp>
      <p:sp>
        <p:nvSpPr>
          <p:cNvPr id="5" name="Rounded Rectangle 4"/>
          <p:cNvSpPr/>
          <p:nvPr/>
        </p:nvSpPr>
        <p:spPr>
          <a:xfrm>
            <a:off x="6905873" y="2049655"/>
            <a:ext cx="4949399" cy="9677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Ēkas kā enerģijas patērētājs ietekmē klimata </a:t>
            </a:r>
            <a:r>
              <a:rPr lang="lv-LV" b="1" dirty="0" smtClean="0">
                <a:solidFill>
                  <a:schemeClr val="tx1"/>
                </a:solidFill>
              </a:rPr>
              <a:t>pārmaiņas – ēkas veido 1/7 daļu </a:t>
            </a:r>
            <a:r>
              <a:rPr lang="lv-LV" b="1" dirty="0">
                <a:solidFill>
                  <a:schemeClr val="tx1"/>
                </a:solidFill>
              </a:rPr>
              <a:t>no kopējām </a:t>
            </a:r>
            <a:endParaRPr lang="lv-LV" b="1" dirty="0" smtClean="0">
              <a:solidFill>
                <a:schemeClr val="tx1"/>
              </a:solidFill>
            </a:endParaRPr>
          </a:p>
          <a:p>
            <a:pPr algn="ctr"/>
            <a:r>
              <a:rPr lang="lv-LV" b="1" dirty="0" smtClean="0">
                <a:solidFill>
                  <a:schemeClr val="tx1"/>
                </a:solidFill>
              </a:rPr>
              <a:t>SEG </a:t>
            </a:r>
            <a:r>
              <a:rPr lang="lv-LV" b="1" dirty="0">
                <a:solidFill>
                  <a:schemeClr val="tx1"/>
                </a:solidFill>
              </a:rPr>
              <a:t>emisijām pasaulē</a:t>
            </a:r>
            <a:endParaRPr lang="lv-LV" b="1" dirty="0" smtClean="0">
              <a:solidFill>
                <a:schemeClr val="tx1"/>
              </a:solidFill>
            </a:endParaRPr>
          </a:p>
        </p:txBody>
      </p:sp>
      <p:sp>
        <p:nvSpPr>
          <p:cNvPr id="6" name="Rounded Rectangle 5"/>
          <p:cNvSpPr/>
          <p:nvPr/>
        </p:nvSpPr>
        <p:spPr>
          <a:xfrm>
            <a:off x="6905873" y="3474718"/>
            <a:ext cx="4949399" cy="122790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Šobrīd ne tikai Eiropā, bet arī Latvijā viens no lielākajiem enerģijas patērētājiem ir mājsaimniecības, kas veido </a:t>
            </a:r>
            <a:r>
              <a:rPr lang="lv-LV" b="1" dirty="0" smtClean="0">
                <a:solidFill>
                  <a:schemeClr val="tx1"/>
                </a:solidFill>
              </a:rPr>
              <a:t>35% </a:t>
            </a:r>
            <a:r>
              <a:rPr lang="lv-LV" b="1" dirty="0">
                <a:solidFill>
                  <a:schemeClr val="tx1"/>
                </a:solidFill>
              </a:rPr>
              <a:t>no kopējā enerģijas patēriņa</a:t>
            </a:r>
            <a:endParaRPr lang="lv-LV" b="1" dirty="0" smtClean="0">
              <a:solidFill>
                <a:schemeClr val="tx1"/>
              </a:solidFill>
            </a:endParaRPr>
          </a:p>
        </p:txBody>
      </p:sp>
      <p:grpSp>
        <p:nvGrpSpPr>
          <p:cNvPr id="11" name="Group 10"/>
          <p:cNvGrpSpPr/>
          <p:nvPr/>
        </p:nvGrpSpPr>
        <p:grpSpPr>
          <a:xfrm>
            <a:off x="261258" y="1872482"/>
            <a:ext cx="6462698" cy="2816534"/>
            <a:chOff x="261258" y="2081490"/>
            <a:chExt cx="6462698" cy="2816534"/>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1258" y="2258663"/>
              <a:ext cx="6462698" cy="2639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261258" y="2081490"/>
              <a:ext cx="3196605" cy="338554"/>
            </a:xfrm>
            <a:prstGeom prst="rect">
              <a:avLst/>
            </a:prstGeom>
          </p:spPr>
          <p:txBody>
            <a:bodyPr wrap="square">
              <a:spAutoFit/>
            </a:bodyPr>
            <a:lstStyle/>
            <a:p>
              <a:r>
                <a:rPr lang="lv-LV" sz="1600" b="1" dirty="0"/>
                <a:t>CO</a:t>
              </a:r>
              <a:r>
                <a:rPr lang="lv-LV" sz="1600" b="1" baseline="-25000" dirty="0"/>
                <a:t>2</a:t>
              </a:r>
              <a:r>
                <a:rPr lang="lv-LV" sz="1600" b="1" dirty="0"/>
                <a:t> emisiju sadalījums ēkās </a:t>
              </a:r>
            </a:p>
          </p:txBody>
        </p:sp>
      </p:grpSp>
      <p:sp>
        <p:nvSpPr>
          <p:cNvPr id="10" name="Title 1"/>
          <p:cNvSpPr txBox="1">
            <a:spLocks/>
          </p:cNvSpPr>
          <p:nvPr/>
        </p:nvSpPr>
        <p:spPr>
          <a:xfrm>
            <a:off x="782318" y="5159910"/>
            <a:ext cx="10653488" cy="11102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Ēkas siltumenerģijas patēriņš </a:t>
            </a:r>
            <a:r>
              <a:rPr lang="lv-LV" sz="2400" dirty="0"/>
              <a:t>ir atkarīgs no dažādiem faktoriem: klimata, ēkas atrašanās vietas un novietojuma, mājokļa fizikālajām īpašībām, iekārtu un sistēmu efektivitātes, īpašnieka un iedzīvotāju uzvedības</a:t>
            </a:r>
            <a:endParaRPr lang="lv-LV" sz="2400" dirty="0" smtClean="0"/>
          </a:p>
        </p:txBody>
      </p:sp>
    </p:spTree>
    <p:extLst>
      <p:ext uri="{BB962C8B-B14F-4D97-AF65-F5344CB8AC3E}">
        <p14:creationId xmlns:p14="http://schemas.microsoft.com/office/powerpoint/2010/main" xmlns="" val="524130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21531" y="1711675"/>
            <a:ext cx="6470469" cy="3804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a:xfrm>
            <a:off x="697227" y="548175"/>
            <a:ext cx="10823672" cy="122932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Ēku enerģijas patēriņu un ietekmi uz vidi nosaka </a:t>
            </a:r>
            <a:r>
              <a:rPr lang="lv-LV" sz="2400" b="1" dirty="0"/>
              <a:t>ēkas tehniskie </a:t>
            </a:r>
            <a:r>
              <a:rPr lang="lv-LV" sz="2400" b="1" dirty="0" smtClean="0"/>
              <a:t>raksturlielumi </a:t>
            </a:r>
            <a:r>
              <a:rPr lang="lv-LV" sz="2000" dirty="0"/>
              <a:t>(</a:t>
            </a:r>
            <a:r>
              <a:rPr lang="lv-LV" sz="2000" dirty="0" smtClean="0"/>
              <a:t>forma un apjoms, izmantotie materiāli, konstruktīvais risinājums, ēkas gaisa caurlaidība u.c.) </a:t>
            </a:r>
            <a:r>
              <a:rPr lang="lv-LV" sz="2400" b="1" dirty="0" smtClean="0"/>
              <a:t>un ēkas funkcijas </a:t>
            </a:r>
            <a:r>
              <a:rPr lang="lv-LV" sz="2000" dirty="0" smtClean="0"/>
              <a:t>(uzturētais mikroklimats telpās, izmantošanas ilgums, izmantotās iekārtas un ēkā veiktās darbības u.c.)</a:t>
            </a:r>
          </a:p>
        </p:txBody>
      </p:sp>
      <p:sp>
        <p:nvSpPr>
          <p:cNvPr id="5" name="Rounded Rectangle 4"/>
          <p:cNvSpPr/>
          <p:nvPr/>
        </p:nvSpPr>
        <p:spPr>
          <a:xfrm>
            <a:off x="296068" y="2299061"/>
            <a:ext cx="5975523" cy="12677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Ēku klimata tehnoloģiju lietojums pēdējā laikā ir izvērties ne tikai par ēku energoefektivitātes pasākumu īstenošanas vietu, bet arī par teritorijas labiekārtošanas un vides ainavas sakārtošanas jautājumu</a:t>
            </a:r>
            <a:endParaRPr lang="lv-LV" b="1" dirty="0" smtClean="0">
              <a:solidFill>
                <a:schemeClr val="tx1"/>
              </a:solidFill>
            </a:endParaRPr>
          </a:p>
        </p:txBody>
      </p:sp>
      <p:sp>
        <p:nvSpPr>
          <p:cNvPr id="6" name="Rounded Rectangle 5"/>
          <p:cNvSpPr/>
          <p:nvPr/>
        </p:nvSpPr>
        <p:spPr>
          <a:xfrm>
            <a:off x="296067" y="3832937"/>
            <a:ext cx="5975524" cy="11570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Siltinot ēkas, tajās ne tikai samazinās siltumenerģijas patēriņš, bet tās iegūst arī jaunu veidolu, pieaug nekustamā īpašuma vērtība un vienlaicīgi ēku iedzīvotājiem ir iespēja dzīvot sakārtotā vidē</a:t>
            </a:r>
            <a:endParaRPr lang="lv-LV" b="1" dirty="0" smtClean="0">
              <a:solidFill>
                <a:schemeClr val="tx1"/>
              </a:solidFill>
            </a:endParaRPr>
          </a:p>
        </p:txBody>
      </p:sp>
      <p:sp>
        <p:nvSpPr>
          <p:cNvPr id="10" name="Title 1"/>
          <p:cNvSpPr txBox="1">
            <a:spLocks/>
          </p:cNvSpPr>
          <p:nvPr/>
        </p:nvSpPr>
        <p:spPr>
          <a:xfrm>
            <a:off x="697227" y="5418633"/>
            <a:ext cx="10823671" cy="117375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Viens no risinājumiem ir </a:t>
            </a:r>
            <a:r>
              <a:rPr lang="lv-LV" sz="2400" dirty="0"/>
              <a:t>vecu rūpniecisko ēku </a:t>
            </a:r>
            <a:r>
              <a:rPr lang="lv-LV" sz="2400" dirty="0" smtClean="0"/>
              <a:t>«iedzīvināšana», </a:t>
            </a:r>
            <a:r>
              <a:rPr lang="lv-LV" sz="2400" dirty="0"/>
              <a:t>tās sakārtojot jaunu darbību </a:t>
            </a:r>
            <a:r>
              <a:rPr lang="lv-LV" sz="2400" dirty="0" smtClean="0"/>
              <a:t>veikšanai, piemēram</a:t>
            </a:r>
            <a:r>
              <a:rPr lang="lv-LV" sz="2400" dirty="0"/>
              <a:t>, Eiropas pilsētās gāzes glabātuves pamazām tiek pārvērstas par koncertzālēm, ekskluzīvu dzīvokļu mājām, viesnīcām </a:t>
            </a:r>
            <a:r>
              <a:rPr lang="lv-LV" sz="2400" dirty="0" smtClean="0"/>
              <a:t>u.c.</a:t>
            </a:r>
            <a:endParaRPr lang="lv-LV" sz="2400" dirty="0"/>
          </a:p>
        </p:txBody>
      </p:sp>
      <p:sp>
        <p:nvSpPr>
          <p:cNvPr id="11" name="Rectangle 10"/>
          <p:cNvSpPr/>
          <p:nvPr/>
        </p:nvSpPr>
        <p:spPr>
          <a:xfrm>
            <a:off x="9541565" y="1795402"/>
            <a:ext cx="2643452" cy="461665"/>
          </a:xfrm>
          <a:prstGeom prst="rect">
            <a:avLst/>
          </a:prstGeom>
        </p:spPr>
        <p:txBody>
          <a:bodyPr wrap="square">
            <a:spAutoFit/>
          </a:bodyPr>
          <a:lstStyle/>
          <a:p>
            <a:pPr algn="r"/>
            <a:r>
              <a:rPr lang="lv-LV" sz="1200" b="1" dirty="0"/>
              <a:t>Ēku lietojuma maiņa Stokholmā </a:t>
            </a:r>
            <a:r>
              <a:rPr lang="lv-LV" sz="1200" b="1" dirty="0" err="1"/>
              <a:t>Gasworks</a:t>
            </a:r>
            <a:r>
              <a:rPr lang="lv-LV" sz="1200" b="1" dirty="0"/>
              <a:t> teritorijā</a:t>
            </a:r>
          </a:p>
        </p:txBody>
      </p:sp>
    </p:spTree>
    <p:extLst>
      <p:ext uri="{BB962C8B-B14F-4D97-AF65-F5344CB8AC3E}">
        <p14:creationId xmlns:p14="http://schemas.microsoft.com/office/powerpoint/2010/main" xmlns="" val="41215606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66354" y="362162"/>
            <a:ext cx="10685417" cy="127069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Ar ēku </a:t>
            </a:r>
            <a:r>
              <a:rPr lang="lv-LV" sz="2400" b="1" dirty="0"/>
              <a:t>siltumenerģijas patēriņa indikatora </a:t>
            </a:r>
            <a:r>
              <a:rPr lang="lv-LV" sz="2400" dirty="0"/>
              <a:t>(īpatnējais ikgadējais siltumenerģijas patēriņš uz </a:t>
            </a:r>
            <a:r>
              <a:rPr lang="lv-LV" sz="2400" dirty="0" smtClean="0"/>
              <a:t>1 m</a:t>
            </a:r>
            <a:r>
              <a:rPr lang="lv-LV" sz="2400" baseline="30000" dirty="0" smtClean="0"/>
              <a:t>2</a:t>
            </a:r>
            <a:r>
              <a:rPr lang="lv-LV" sz="2400" dirty="0" smtClean="0"/>
              <a:t> </a:t>
            </a:r>
            <a:r>
              <a:rPr lang="lv-LV" sz="2400" dirty="0"/>
              <a:t>apsildāmās platības </a:t>
            </a:r>
            <a:r>
              <a:rPr lang="lv-LV" sz="2400" dirty="0" smtClean="0"/>
              <a:t>– kWh/m</a:t>
            </a:r>
            <a:r>
              <a:rPr lang="lv-LV" sz="2400" baseline="30000" dirty="0" smtClean="0"/>
              <a:t>2 </a:t>
            </a:r>
            <a:r>
              <a:rPr lang="lv-LV" sz="2400" dirty="0" smtClean="0"/>
              <a:t>gadā</a:t>
            </a:r>
            <a:r>
              <a:rPr lang="lv-LV" sz="2400" dirty="0"/>
              <a:t>) </a:t>
            </a:r>
            <a:r>
              <a:rPr lang="lv-LV" sz="2400" dirty="0" smtClean="0"/>
              <a:t>palīdzību </a:t>
            </a:r>
          </a:p>
          <a:p>
            <a:pPr algn="ctr"/>
            <a:r>
              <a:rPr lang="lv-LV" sz="2400" dirty="0" smtClean="0"/>
              <a:t>ir </a:t>
            </a:r>
            <a:r>
              <a:rPr lang="lv-LV" sz="2400" dirty="0"/>
              <a:t>iespējams ēkas sagrupēt četrās grupās:</a:t>
            </a:r>
          </a:p>
        </p:txBody>
      </p:sp>
      <p:sp>
        <p:nvSpPr>
          <p:cNvPr id="6" name="Rounded Rectangle 5"/>
          <p:cNvSpPr/>
          <p:nvPr/>
        </p:nvSpPr>
        <p:spPr>
          <a:xfrm>
            <a:off x="6265817" y="2261788"/>
            <a:ext cx="5595257" cy="2455817"/>
          </a:xfrm>
          <a:prstGeom prst="roundRect">
            <a:avLst>
              <a:gd name="adj" fmla="val 1227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Ēkas ar zemu energoefektivitāti,  kas patērē vairāk par 85 </a:t>
            </a:r>
            <a:r>
              <a:rPr lang="lv-LV" b="1" dirty="0" err="1" smtClean="0">
                <a:solidFill>
                  <a:schemeClr val="tx1"/>
                </a:solidFill>
              </a:rPr>
              <a:t>kwh</a:t>
            </a:r>
            <a:r>
              <a:rPr lang="lv-LV" b="1" dirty="0" smtClean="0">
                <a:solidFill>
                  <a:schemeClr val="tx1"/>
                </a:solidFill>
              </a:rPr>
              <a:t>/m</a:t>
            </a:r>
            <a:r>
              <a:rPr lang="lv-LV" b="1" baseline="30000" dirty="0" smtClean="0">
                <a:solidFill>
                  <a:schemeClr val="tx1"/>
                </a:solidFill>
              </a:rPr>
              <a:t>2</a:t>
            </a:r>
            <a:r>
              <a:rPr lang="lv-LV" b="1" dirty="0" smtClean="0">
                <a:solidFill>
                  <a:schemeClr val="tx1"/>
                </a:solidFill>
              </a:rPr>
              <a:t> gadā</a:t>
            </a:r>
          </a:p>
          <a:p>
            <a:pPr marL="285750" indent="-285750">
              <a:spcAft>
                <a:spcPts val="600"/>
              </a:spcAft>
              <a:buFont typeface="Arial" panose="020B0604020202020204" pitchFamily="34" charset="0"/>
              <a:buChar char="•"/>
            </a:pPr>
            <a:r>
              <a:rPr lang="lv-LV" b="1" dirty="0" smtClean="0">
                <a:solidFill>
                  <a:schemeClr val="tx1"/>
                </a:solidFill>
              </a:rPr>
              <a:t>Būvnormatīviem LBN 0902 01 atbilstošas ēkas, kas patērē 85 </a:t>
            </a:r>
            <a:r>
              <a:rPr lang="lv-LV" b="1" dirty="0" err="1" smtClean="0">
                <a:solidFill>
                  <a:schemeClr val="tx1"/>
                </a:solidFill>
              </a:rPr>
              <a:t>kwh</a:t>
            </a:r>
            <a:r>
              <a:rPr lang="lv-LV" b="1" dirty="0" smtClean="0">
                <a:solidFill>
                  <a:schemeClr val="tx1"/>
                </a:solidFill>
              </a:rPr>
              <a:t>/m</a:t>
            </a:r>
            <a:r>
              <a:rPr lang="lv-LV" b="1" baseline="30000" dirty="0" smtClean="0">
                <a:solidFill>
                  <a:schemeClr val="tx1"/>
                </a:solidFill>
              </a:rPr>
              <a:t>2</a:t>
            </a:r>
            <a:r>
              <a:rPr lang="lv-LV" b="1" dirty="0" smtClean="0">
                <a:solidFill>
                  <a:schemeClr val="tx1"/>
                </a:solidFill>
              </a:rPr>
              <a:t> gadā un mazāk</a:t>
            </a:r>
          </a:p>
          <a:p>
            <a:pPr marL="285750" indent="-285750">
              <a:spcAft>
                <a:spcPts val="600"/>
              </a:spcAft>
              <a:buFont typeface="Arial" panose="020B0604020202020204" pitchFamily="34" charset="0"/>
              <a:buChar char="•"/>
            </a:pPr>
            <a:r>
              <a:rPr lang="lv-LV" b="1" dirty="0" smtClean="0">
                <a:solidFill>
                  <a:schemeClr val="tx1"/>
                </a:solidFill>
              </a:rPr>
              <a:t>Zema enerģijas patēriņa ēkas, kas patērē 45 </a:t>
            </a:r>
            <a:r>
              <a:rPr lang="lv-LV" b="1" dirty="0" err="1" smtClean="0">
                <a:solidFill>
                  <a:schemeClr val="tx1"/>
                </a:solidFill>
              </a:rPr>
              <a:t>kwh</a:t>
            </a:r>
            <a:r>
              <a:rPr lang="lv-LV" b="1" dirty="0" smtClean="0">
                <a:solidFill>
                  <a:schemeClr val="tx1"/>
                </a:solidFill>
              </a:rPr>
              <a:t>/m</a:t>
            </a:r>
            <a:r>
              <a:rPr lang="lv-LV" b="1" baseline="30000" dirty="0" smtClean="0">
                <a:solidFill>
                  <a:schemeClr val="tx1"/>
                </a:solidFill>
              </a:rPr>
              <a:t>2</a:t>
            </a:r>
            <a:r>
              <a:rPr lang="lv-LV" b="1" dirty="0" smtClean="0">
                <a:solidFill>
                  <a:schemeClr val="tx1"/>
                </a:solidFill>
              </a:rPr>
              <a:t> gadā un mazāk</a:t>
            </a:r>
          </a:p>
          <a:p>
            <a:pPr marL="285750" indent="-285750">
              <a:spcAft>
                <a:spcPts val="600"/>
              </a:spcAft>
              <a:buFont typeface="Arial" panose="020B0604020202020204" pitchFamily="34" charset="0"/>
              <a:buChar char="•"/>
            </a:pPr>
            <a:r>
              <a:rPr lang="lv-LV" b="1" dirty="0" smtClean="0">
                <a:solidFill>
                  <a:schemeClr val="tx1"/>
                </a:solidFill>
              </a:rPr>
              <a:t>Pasīvās ēkas, kas patērē 15 </a:t>
            </a:r>
            <a:r>
              <a:rPr lang="lv-LV" b="1" dirty="0" err="1" smtClean="0">
                <a:solidFill>
                  <a:schemeClr val="tx1"/>
                </a:solidFill>
              </a:rPr>
              <a:t>kwh</a:t>
            </a:r>
            <a:r>
              <a:rPr lang="lv-LV" b="1" dirty="0" smtClean="0">
                <a:solidFill>
                  <a:schemeClr val="tx1"/>
                </a:solidFill>
              </a:rPr>
              <a:t>/m</a:t>
            </a:r>
            <a:r>
              <a:rPr lang="lv-LV" b="1" baseline="30000" dirty="0" smtClean="0">
                <a:solidFill>
                  <a:schemeClr val="tx1"/>
                </a:solidFill>
              </a:rPr>
              <a:t>2</a:t>
            </a:r>
            <a:r>
              <a:rPr lang="lv-LV" b="1" dirty="0" smtClean="0">
                <a:solidFill>
                  <a:schemeClr val="tx1"/>
                </a:solidFill>
              </a:rPr>
              <a:t> gadā un mazāk</a:t>
            </a:r>
            <a:endParaRPr lang="lv-LV" b="1" dirty="0">
              <a:solidFill>
                <a:schemeClr val="tx1"/>
              </a:solidFill>
            </a:endParaRPr>
          </a:p>
        </p:txBody>
      </p:sp>
      <p:grpSp>
        <p:nvGrpSpPr>
          <p:cNvPr id="4" name="Group 3"/>
          <p:cNvGrpSpPr/>
          <p:nvPr/>
        </p:nvGrpSpPr>
        <p:grpSpPr>
          <a:xfrm>
            <a:off x="105029" y="1951106"/>
            <a:ext cx="5950754" cy="3404660"/>
            <a:chOff x="105029" y="2512814"/>
            <a:chExt cx="5950754" cy="3404660"/>
          </a:xfrm>
        </p:grpSpPr>
        <p:pic>
          <p:nvPicPr>
            <p:cNvPr id="8" name="Chart 7"/>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882" t="2774" r="1972" b="1789"/>
            <a:stretch/>
          </p:blipFill>
          <p:spPr bwMode="auto">
            <a:xfrm>
              <a:off x="105029" y="2512814"/>
              <a:ext cx="5950754" cy="3404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a:xfrm>
              <a:off x="2840097" y="2574462"/>
              <a:ext cx="3196605" cy="584775"/>
            </a:xfrm>
            <a:prstGeom prst="rect">
              <a:avLst/>
            </a:prstGeom>
          </p:spPr>
          <p:txBody>
            <a:bodyPr wrap="square">
              <a:spAutoFit/>
            </a:bodyPr>
            <a:lstStyle/>
            <a:p>
              <a:pPr algn="r"/>
              <a:r>
                <a:rPr lang="lv-LV" sz="1600" b="1" dirty="0"/>
                <a:t>Siltumenerģijas patēriņa salīdzinājums</a:t>
              </a:r>
            </a:p>
          </p:txBody>
        </p:sp>
      </p:grpSp>
      <p:sp>
        <p:nvSpPr>
          <p:cNvPr id="13" name="Rounded Rectangle 12"/>
          <p:cNvSpPr/>
          <p:nvPr/>
        </p:nvSpPr>
        <p:spPr>
          <a:xfrm>
            <a:off x="1489159" y="5438880"/>
            <a:ext cx="9225715" cy="93579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Prakse liecina, ka Latvijā esošo rūpnīcu ēku īpatnējais siltumenerģijas patēriņš ir liels, jo bieži ražošanas tehnoloģijas ir izvietotas vecajās ražotnēs, kuras pielāgotas jaunu produktu ražošanai un šo ēku platība ir lielāka nekā nepieciešama</a:t>
            </a:r>
            <a:endParaRPr lang="lv-LV" b="1" dirty="0" smtClean="0">
              <a:solidFill>
                <a:schemeClr val="tx1"/>
              </a:solidFill>
            </a:endParaRPr>
          </a:p>
        </p:txBody>
      </p:sp>
    </p:spTree>
    <p:extLst>
      <p:ext uri="{BB962C8B-B14F-4D97-AF65-F5344CB8AC3E}">
        <p14:creationId xmlns:p14="http://schemas.microsoft.com/office/powerpoint/2010/main" xmlns="" val="24978788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8_Atteli\8259626811_a17c3be8b8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11347" y="1213823"/>
            <a:ext cx="4612530" cy="307502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259862" y="477718"/>
            <a:ext cx="7698401" cy="9993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Plašs ir arī </a:t>
            </a:r>
            <a:r>
              <a:rPr lang="lv-LV" sz="2400" b="1" dirty="0"/>
              <a:t>ēku elektroenerģijas lietotāju </a:t>
            </a:r>
            <a:r>
              <a:rPr lang="lv-LV" sz="2400" dirty="0"/>
              <a:t>klimata tehnoloģiju </a:t>
            </a:r>
            <a:r>
              <a:rPr lang="lv-LV" sz="2400" dirty="0" smtClean="0"/>
              <a:t>klāsts – visās </a:t>
            </a:r>
            <a:r>
              <a:rPr lang="lv-LV" sz="2400" dirty="0"/>
              <a:t>elektroierīču lietojuma </a:t>
            </a:r>
            <a:r>
              <a:rPr lang="lv-LV" sz="2400" dirty="0" smtClean="0"/>
              <a:t>grupās:</a:t>
            </a:r>
          </a:p>
        </p:txBody>
      </p:sp>
      <p:sp>
        <p:nvSpPr>
          <p:cNvPr id="4" name="Rounded Rectangle 3"/>
          <p:cNvSpPr/>
          <p:nvPr/>
        </p:nvSpPr>
        <p:spPr>
          <a:xfrm>
            <a:off x="341062" y="1633255"/>
            <a:ext cx="4797543" cy="97334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Apgaismes tehnoloģijas: </a:t>
            </a:r>
            <a:r>
              <a:rPr lang="lv-LV" sz="1600" dirty="0" smtClean="0">
                <a:solidFill>
                  <a:schemeClr val="tx1"/>
                </a:solidFill>
              </a:rPr>
              <a:t>gaismas </a:t>
            </a:r>
            <a:r>
              <a:rPr lang="lv-LV" sz="1600" dirty="0">
                <a:solidFill>
                  <a:schemeClr val="tx1"/>
                </a:solidFill>
              </a:rPr>
              <a:t>diodes jeb LED spuldzes </a:t>
            </a:r>
            <a:r>
              <a:rPr lang="lv-LV" sz="1600" dirty="0" smtClean="0">
                <a:solidFill>
                  <a:schemeClr val="tx1"/>
                </a:solidFill>
              </a:rPr>
              <a:t>kardināli </a:t>
            </a:r>
            <a:r>
              <a:rPr lang="lv-LV" sz="1600" dirty="0">
                <a:solidFill>
                  <a:schemeClr val="tx1"/>
                </a:solidFill>
              </a:rPr>
              <a:t>samazina enerģijas patēriņu apgaismojuma </a:t>
            </a:r>
            <a:r>
              <a:rPr lang="lv-LV" sz="1600" dirty="0" smtClean="0">
                <a:solidFill>
                  <a:schemeClr val="tx1"/>
                </a:solidFill>
              </a:rPr>
              <a:t>nodrošināšanai</a:t>
            </a:r>
          </a:p>
        </p:txBody>
      </p:sp>
      <p:sp>
        <p:nvSpPr>
          <p:cNvPr id="5" name="Rounded Rectangle 4"/>
          <p:cNvSpPr/>
          <p:nvPr/>
        </p:nvSpPr>
        <p:spPr>
          <a:xfrm>
            <a:off x="335256" y="2900186"/>
            <a:ext cx="4802708" cy="1815737"/>
          </a:xfrm>
          <a:prstGeom prst="roundRect">
            <a:avLst>
              <a:gd name="adj" fmla="val 13070"/>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Sadzīves elektroierīces: </a:t>
            </a:r>
            <a:r>
              <a:rPr lang="lv-LV" sz="1600" dirty="0" smtClean="0">
                <a:solidFill>
                  <a:schemeClr val="tx1"/>
                </a:solidFill>
              </a:rPr>
              <a:t>katru </a:t>
            </a:r>
            <a:r>
              <a:rPr lang="lv-LV" sz="1600" dirty="0">
                <a:solidFill>
                  <a:schemeClr val="tx1"/>
                </a:solidFill>
              </a:rPr>
              <a:t>gadu zinātniski pamatotas inovācijas sniedz jaunus klimata tehnoloģiju risinājumus, piemēram, ledusskapjiem </a:t>
            </a:r>
            <a:r>
              <a:rPr lang="lv-LV" sz="1600" dirty="0" smtClean="0">
                <a:solidFill>
                  <a:schemeClr val="tx1"/>
                </a:solidFill>
              </a:rPr>
              <a:t>A+++ </a:t>
            </a:r>
            <a:r>
              <a:rPr lang="lv-LV" sz="1600" dirty="0">
                <a:solidFill>
                  <a:schemeClr val="tx1"/>
                </a:solidFill>
              </a:rPr>
              <a:t>klases </a:t>
            </a:r>
            <a:r>
              <a:rPr lang="lv-LV" sz="1600" dirty="0" smtClean="0">
                <a:solidFill>
                  <a:schemeClr val="tx1"/>
                </a:solidFill>
              </a:rPr>
              <a:t>marķējuma liecina</a:t>
            </a:r>
            <a:r>
              <a:rPr lang="lv-LV" sz="1600" dirty="0">
                <a:solidFill>
                  <a:schemeClr val="tx1"/>
                </a:solidFill>
              </a:rPr>
              <a:t>, ka gada </a:t>
            </a:r>
            <a:r>
              <a:rPr lang="lv-LV" sz="1600" dirty="0" smtClean="0">
                <a:solidFill>
                  <a:schemeClr val="tx1"/>
                </a:solidFill>
              </a:rPr>
              <a:t>elektroenerģijas </a:t>
            </a:r>
            <a:r>
              <a:rPr lang="lv-LV" sz="1600" dirty="0">
                <a:solidFill>
                  <a:schemeClr val="tx1"/>
                </a:solidFill>
              </a:rPr>
              <a:t>patēriņš ir samazinājies no 500 kWh/gadā (A+) līdz 170 kWh/gadā (A+++)</a:t>
            </a:r>
            <a:endParaRPr lang="lv-LV" sz="1600" dirty="0" smtClean="0">
              <a:solidFill>
                <a:schemeClr val="tx1"/>
              </a:solidFill>
            </a:endParaRPr>
          </a:p>
        </p:txBody>
      </p:sp>
      <p:sp>
        <p:nvSpPr>
          <p:cNvPr id="6" name="Rounded Rectangle 5"/>
          <p:cNvSpPr/>
          <p:nvPr/>
        </p:nvSpPr>
        <p:spPr>
          <a:xfrm>
            <a:off x="335256" y="5009280"/>
            <a:ext cx="4802708" cy="122170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Biroju elektroiekārtās: </a:t>
            </a:r>
            <a:r>
              <a:rPr lang="lv-LV" sz="1600" dirty="0">
                <a:solidFill>
                  <a:schemeClr val="tx1"/>
                </a:solidFill>
              </a:rPr>
              <a:t>datori, monitori, kopēšanas iekārtas, serveri un citas elektroiekārtas būtiski mainās gadu gaitā elektroenerģijas patēriņa samazinājuma </a:t>
            </a:r>
            <a:r>
              <a:rPr lang="lv-LV" sz="1600" dirty="0" smtClean="0">
                <a:solidFill>
                  <a:schemeClr val="tx1"/>
                </a:solidFill>
              </a:rPr>
              <a:t>virzienā</a:t>
            </a:r>
            <a:endParaRPr lang="lv-LV" sz="1600" b="1" dirty="0" smtClean="0">
              <a:solidFill>
                <a:schemeClr val="tx1"/>
              </a:solidFill>
            </a:endParaRPr>
          </a:p>
        </p:txBody>
      </p:sp>
      <p:sp>
        <p:nvSpPr>
          <p:cNvPr id="7" name="Rounded Rectangle 6"/>
          <p:cNvSpPr/>
          <p:nvPr/>
        </p:nvSpPr>
        <p:spPr>
          <a:xfrm>
            <a:off x="5436137" y="5429847"/>
            <a:ext cx="6431185" cy="11498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Elektrodzinējiem</a:t>
            </a:r>
            <a:r>
              <a:rPr lang="lv-LV" dirty="0">
                <a:solidFill>
                  <a:schemeClr val="tx1"/>
                </a:solidFill>
              </a:rPr>
              <a:t>, </a:t>
            </a:r>
            <a:r>
              <a:rPr lang="lv-LV" sz="1600" dirty="0">
                <a:solidFill>
                  <a:schemeClr val="tx1"/>
                </a:solidFill>
              </a:rPr>
              <a:t>kas uzstādīti sūkņu, ventilatoru un citu iekārtu piedziņai, visnoderīgākā iekārta siltumnīcefekta gāzu emisiju samazināšanai ir </a:t>
            </a:r>
            <a:r>
              <a:rPr lang="lv-LV" sz="1600" b="1" dirty="0">
                <a:solidFill>
                  <a:schemeClr val="tx1"/>
                </a:solidFill>
              </a:rPr>
              <a:t>frekvenču pārveidotājs, </a:t>
            </a:r>
            <a:r>
              <a:rPr lang="lv-LV" sz="1600" dirty="0">
                <a:solidFill>
                  <a:schemeClr val="tx1"/>
                </a:solidFill>
              </a:rPr>
              <a:t>kas samazina elektroenerģijas patēriņu samazinoties slodzei</a:t>
            </a:r>
            <a:endParaRPr lang="lv-LV" dirty="0" smtClean="0">
              <a:solidFill>
                <a:schemeClr val="tx1"/>
              </a:solidFill>
            </a:endParaRPr>
          </a:p>
        </p:txBody>
      </p:sp>
      <p:sp>
        <p:nvSpPr>
          <p:cNvPr id="8" name="Rounded Rectangle 7"/>
          <p:cNvSpPr/>
          <p:nvPr/>
        </p:nvSpPr>
        <p:spPr>
          <a:xfrm>
            <a:off x="5436137" y="3919256"/>
            <a:ext cx="6431185" cy="12789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Siltuma sūkņi šobrīd siltumapgādes sistēmās dažviet aizvieto </a:t>
            </a:r>
            <a:r>
              <a:rPr lang="lv-LV" b="1" dirty="0" smtClean="0">
                <a:solidFill>
                  <a:schemeClr val="tx1"/>
                </a:solidFill>
              </a:rPr>
              <a:t>elektrosildītājus </a:t>
            </a:r>
            <a:r>
              <a:rPr lang="lv-LV" dirty="0" smtClean="0">
                <a:solidFill>
                  <a:schemeClr val="tx1"/>
                </a:solidFill>
              </a:rPr>
              <a:t>– </a:t>
            </a:r>
            <a:r>
              <a:rPr lang="lv-LV" sz="1600" dirty="0" smtClean="0">
                <a:solidFill>
                  <a:schemeClr val="tx1"/>
                </a:solidFill>
              </a:rPr>
              <a:t>no SEG emisiju </a:t>
            </a:r>
            <a:r>
              <a:rPr lang="lv-LV" sz="1600" dirty="0">
                <a:solidFill>
                  <a:schemeClr val="tx1"/>
                </a:solidFill>
              </a:rPr>
              <a:t>samazināšanas viedokļa siltuma sūkņu nākotne saistās ar brīdi, kad fosilo elektroenerģiju aizvietos atjaunojamo resursu elektroenerģija (</a:t>
            </a:r>
            <a:r>
              <a:rPr lang="lv-LV" sz="1600" dirty="0" smtClean="0">
                <a:solidFill>
                  <a:schemeClr val="tx1"/>
                </a:solidFill>
              </a:rPr>
              <a:t>biomasa, saule, vējš)</a:t>
            </a:r>
            <a:endParaRPr lang="lv-LV" sz="1600" dirty="0">
              <a:solidFill>
                <a:schemeClr val="tx1"/>
              </a:solidFill>
            </a:endParaRPr>
          </a:p>
        </p:txBody>
      </p:sp>
    </p:spTree>
    <p:extLst>
      <p:ext uri="{BB962C8B-B14F-4D97-AF65-F5344CB8AC3E}">
        <p14:creationId xmlns:p14="http://schemas.microsoft.com/office/powerpoint/2010/main" xmlns="" val="33667314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8_Atteli\14035063090_8561dc5c10_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3039"/>
          <a:stretch/>
        </p:blipFill>
        <p:spPr bwMode="auto">
          <a:xfrm>
            <a:off x="0" y="970721"/>
            <a:ext cx="5923722" cy="510895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920217" y="611913"/>
            <a:ext cx="7036525" cy="95320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Rūpniecības uzņēmumu </a:t>
            </a:r>
            <a:r>
              <a:rPr lang="lv-LV" sz="2400" b="1" dirty="0"/>
              <a:t>ražošanas procesos </a:t>
            </a:r>
            <a:r>
              <a:rPr lang="lv-LV" sz="2400" dirty="0"/>
              <a:t>klimata tehnoloģijas ir sastopamas trīs veidu iekārtās</a:t>
            </a:r>
            <a:r>
              <a:rPr lang="lv-LV" sz="2400" dirty="0" smtClean="0"/>
              <a:t>:</a:t>
            </a:r>
          </a:p>
        </p:txBody>
      </p:sp>
      <p:sp>
        <p:nvSpPr>
          <p:cNvPr id="4" name="Rounded Rectangle 3"/>
          <p:cNvSpPr/>
          <p:nvPr/>
        </p:nvSpPr>
        <p:spPr>
          <a:xfrm>
            <a:off x="8643233" y="403100"/>
            <a:ext cx="2982710" cy="13708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Degšanas iekārtās</a:t>
            </a:r>
          </a:p>
          <a:p>
            <a:pPr marL="285750" indent="-285750">
              <a:spcAft>
                <a:spcPts val="600"/>
              </a:spcAft>
              <a:buFont typeface="Arial" panose="020B0604020202020204" pitchFamily="34" charset="0"/>
              <a:buChar char="•"/>
            </a:pPr>
            <a:r>
              <a:rPr lang="lv-LV" b="1" dirty="0" smtClean="0">
                <a:solidFill>
                  <a:schemeClr val="tx1"/>
                </a:solidFill>
              </a:rPr>
              <a:t>Siltumenerģijas iekārtās</a:t>
            </a:r>
          </a:p>
          <a:p>
            <a:pPr marL="285750" indent="-285750">
              <a:spcAft>
                <a:spcPts val="600"/>
              </a:spcAft>
              <a:buFont typeface="Arial" panose="020B0604020202020204" pitchFamily="34" charset="0"/>
              <a:buChar char="•"/>
            </a:pPr>
            <a:r>
              <a:rPr lang="lv-LV" b="1" dirty="0">
                <a:solidFill>
                  <a:schemeClr val="tx1"/>
                </a:solidFill>
              </a:rPr>
              <a:t>E</a:t>
            </a:r>
            <a:r>
              <a:rPr lang="lv-LV" b="1" dirty="0" smtClean="0">
                <a:solidFill>
                  <a:schemeClr val="tx1"/>
                </a:solidFill>
              </a:rPr>
              <a:t>lektroenerģijas izmantošanas iekārtās</a:t>
            </a:r>
          </a:p>
        </p:txBody>
      </p:sp>
      <p:sp>
        <p:nvSpPr>
          <p:cNvPr id="5" name="Rounded Rectangle 4"/>
          <p:cNvSpPr/>
          <p:nvPr/>
        </p:nvSpPr>
        <p:spPr>
          <a:xfrm>
            <a:off x="5643154" y="2119031"/>
            <a:ext cx="5538651" cy="100101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Vislielākais </a:t>
            </a:r>
            <a:r>
              <a:rPr lang="lv-LV" b="1" dirty="0" smtClean="0">
                <a:solidFill>
                  <a:schemeClr val="tx1"/>
                </a:solidFill>
              </a:rPr>
              <a:t>SEG emisiju </a:t>
            </a:r>
            <a:r>
              <a:rPr lang="lv-LV" b="1" dirty="0">
                <a:solidFill>
                  <a:schemeClr val="tx1"/>
                </a:solidFill>
              </a:rPr>
              <a:t>daudzums gaisā nonāk no </a:t>
            </a:r>
            <a:r>
              <a:rPr lang="lv-LV" b="1" u="sng" dirty="0">
                <a:solidFill>
                  <a:schemeClr val="tx1"/>
                </a:solidFill>
              </a:rPr>
              <a:t>sadedzināšanas iekārtām</a:t>
            </a:r>
            <a:r>
              <a:rPr lang="lv-LV" b="1" dirty="0">
                <a:solidFill>
                  <a:schemeClr val="tx1"/>
                </a:solidFill>
              </a:rPr>
              <a:t>: katlu agregātiem, krāsnīm, kurtuvēm un citām iekārtām</a:t>
            </a:r>
            <a:endParaRPr lang="lv-LV" b="1" dirty="0" smtClean="0">
              <a:solidFill>
                <a:schemeClr val="tx1"/>
              </a:solidFill>
            </a:endParaRPr>
          </a:p>
        </p:txBody>
      </p:sp>
      <p:sp>
        <p:nvSpPr>
          <p:cNvPr id="6" name="Rounded Rectangle 5"/>
          <p:cNvSpPr/>
          <p:nvPr/>
        </p:nvSpPr>
        <p:spPr>
          <a:xfrm>
            <a:off x="8778240" y="5270658"/>
            <a:ext cx="3158656" cy="125536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sz="1600" b="1" u="sng" dirty="0" smtClean="0">
                <a:solidFill>
                  <a:schemeClr val="tx1"/>
                </a:solidFill>
              </a:rPr>
              <a:t>Sadedzināšanas iekārtās</a:t>
            </a:r>
            <a:r>
              <a:rPr lang="lv-LV" sz="1600" b="1" dirty="0" smtClean="0">
                <a:solidFill>
                  <a:schemeClr val="tx1"/>
                </a:solidFill>
              </a:rPr>
              <a:t> – gan </a:t>
            </a:r>
            <a:r>
              <a:rPr lang="lv-LV" sz="1600" b="1" dirty="0">
                <a:solidFill>
                  <a:schemeClr val="tx1"/>
                </a:solidFill>
              </a:rPr>
              <a:t>nomainot fosilo kurināmo ar </a:t>
            </a:r>
            <a:r>
              <a:rPr lang="lv-LV" sz="1600" b="1" dirty="0" err="1">
                <a:solidFill>
                  <a:schemeClr val="tx1"/>
                </a:solidFill>
              </a:rPr>
              <a:t>bioenergoresursiem</a:t>
            </a:r>
            <a:r>
              <a:rPr lang="lv-LV" sz="1600" b="1" dirty="0">
                <a:solidFill>
                  <a:schemeClr val="tx1"/>
                </a:solidFill>
              </a:rPr>
              <a:t>, gan arī paaugstinot iekārtu darbības efektivitāti</a:t>
            </a:r>
            <a:endParaRPr lang="lv-LV" sz="1600" b="1" dirty="0" smtClean="0">
              <a:solidFill>
                <a:schemeClr val="tx1"/>
              </a:solidFill>
            </a:endParaRPr>
          </a:p>
        </p:txBody>
      </p:sp>
      <p:sp>
        <p:nvSpPr>
          <p:cNvPr id="8" name="Rounded Rectangle 7"/>
          <p:cNvSpPr/>
          <p:nvPr/>
        </p:nvSpPr>
        <p:spPr>
          <a:xfrm>
            <a:off x="4691270" y="5270659"/>
            <a:ext cx="3961904" cy="125536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sz="1600" b="1" u="sng" dirty="0">
                <a:solidFill>
                  <a:schemeClr val="tx1"/>
                </a:solidFill>
              </a:rPr>
              <a:t>S</a:t>
            </a:r>
            <a:r>
              <a:rPr lang="lv-LV" sz="1600" b="1" u="sng" dirty="0" smtClean="0">
                <a:solidFill>
                  <a:schemeClr val="tx1"/>
                </a:solidFill>
              </a:rPr>
              <a:t>iltumenerģijas </a:t>
            </a:r>
            <a:r>
              <a:rPr lang="lv-LV" sz="1600" b="1" u="sng" dirty="0">
                <a:solidFill>
                  <a:schemeClr val="tx1"/>
                </a:solidFill>
              </a:rPr>
              <a:t>izmantošanas iekārtās</a:t>
            </a:r>
            <a:r>
              <a:rPr lang="lv-LV" sz="1600" b="1" dirty="0">
                <a:solidFill>
                  <a:schemeClr val="tx1"/>
                </a:solidFill>
              </a:rPr>
              <a:t> </a:t>
            </a:r>
            <a:r>
              <a:rPr lang="lv-LV" sz="1600" b="1" dirty="0" smtClean="0">
                <a:solidFill>
                  <a:schemeClr val="tx1"/>
                </a:solidFill>
              </a:rPr>
              <a:t>– siltummaiņos</a:t>
            </a:r>
            <a:r>
              <a:rPr lang="lv-LV" sz="1600" b="1" dirty="0">
                <a:solidFill>
                  <a:schemeClr val="tx1"/>
                </a:solidFill>
              </a:rPr>
              <a:t>, autoklāvos, vannās, karstā ūdens un ventilācijas sistēmās </a:t>
            </a:r>
            <a:r>
              <a:rPr lang="lv-LV" sz="1600" b="1" dirty="0" smtClean="0">
                <a:solidFill>
                  <a:schemeClr val="tx1"/>
                </a:solidFill>
              </a:rPr>
              <a:t>u.c. – ieviešot </a:t>
            </a:r>
            <a:r>
              <a:rPr lang="lv-LV" sz="1600" b="1" dirty="0">
                <a:solidFill>
                  <a:schemeClr val="tx1"/>
                </a:solidFill>
              </a:rPr>
              <a:t>modernākas un </a:t>
            </a:r>
            <a:r>
              <a:rPr lang="lv-LV" sz="1600" b="1" dirty="0" err="1">
                <a:solidFill>
                  <a:schemeClr val="tx1"/>
                </a:solidFill>
              </a:rPr>
              <a:t>energoefektīvākas</a:t>
            </a:r>
            <a:r>
              <a:rPr lang="lv-LV" sz="1600" b="1" dirty="0">
                <a:solidFill>
                  <a:schemeClr val="tx1"/>
                </a:solidFill>
              </a:rPr>
              <a:t> tehnoloģijas</a:t>
            </a:r>
            <a:endParaRPr lang="lv-LV" sz="1600" b="1" dirty="0" smtClean="0">
              <a:solidFill>
                <a:schemeClr val="tx1"/>
              </a:solidFill>
            </a:endParaRPr>
          </a:p>
        </p:txBody>
      </p:sp>
      <p:sp>
        <p:nvSpPr>
          <p:cNvPr id="9" name="Rounded Rectangle 8"/>
          <p:cNvSpPr/>
          <p:nvPr/>
        </p:nvSpPr>
        <p:spPr>
          <a:xfrm>
            <a:off x="4691270" y="4258775"/>
            <a:ext cx="7245626" cy="8598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sz="1600" b="1" u="sng" dirty="0" smtClean="0">
                <a:solidFill>
                  <a:schemeClr val="tx1"/>
                </a:solidFill>
              </a:rPr>
              <a:t>Elektroenerģijas </a:t>
            </a:r>
            <a:r>
              <a:rPr lang="lv-LV" sz="1600" b="1" u="sng" dirty="0">
                <a:solidFill>
                  <a:schemeClr val="tx1"/>
                </a:solidFill>
              </a:rPr>
              <a:t>izmantošanas iekārtās</a:t>
            </a:r>
            <a:r>
              <a:rPr lang="lv-LV" sz="1600" b="1" dirty="0">
                <a:solidFill>
                  <a:schemeClr val="tx1"/>
                </a:solidFill>
              </a:rPr>
              <a:t> </a:t>
            </a:r>
            <a:r>
              <a:rPr lang="lv-LV" sz="1600" b="1" dirty="0" smtClean="0">
                <a:solidFill>
                  <a:schemeClr val="tx1"/>
                </a:solidFill>
              </a:rPr>
              <a:t>– elektrosildītājos</a:t>
            </a:r>
            <a:r>
              <a:rPr lang="lv-LV" sz="1600" b="1" dirty="0">
                <a:solidFill>
                  <a:schemeClr val="tx1"/>
                </a:solidFill>
              </a:rPr>
              <a:t>, krāsnīs, saldēšanas iekārtās, dzirnavās, sūkņos, transporta </a:t>
            </a:r>
            <a:r>
              <a:rPr lang="lv-LV" sz="1600" b="1" dirty="0" smtClean="0">
                <a:solidFill>
                  <a:schemeClr val="tx1"/>
                </a:solidFill>
              </a:rPr>
              <a:t>iekārtās u.c. – </a:t>
            </a:r>
            <a:r>
              <a:rPr lang="lv-LV" sz="1600" b="1" dirty="0">
                <a:solidFill>
                  <a:schemeClr val="tx1"/>
                </a:solidFill>
              </a:rPr>
              <a:t>vairāk ir orientēts uz katras ražošanas nozares labāko pieejamo tehnoloģisko risinājumu ieviešanu</a:t>
            </a:r>
            <a:endParaRPr lang="lv-LV" sz="1600" b="1" dirty="0" smtClean="0">
              <a:solidFill>
                <a:schemeClr val="tx1"/>
              </a:solidFill>
            </a:endParaRPr>
          </a:p>
        </p:txBody>
      </p:sp>
      <p:sp>
        <p:nvSpPr>
          <p:cNvPr id="10" name="Title 1"/>
          <p:cNvSpPr txBox="1">
            <a:spLocks/>
          </p:cNvSpPr>
          <p:nvPr/>
        </p:nvSpPr>
        <p:spPr>
          <a:xfrm>
            <a:off x="6672222" y="3332845"/>
            <a:ext cx="3627782" cy="77392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SEG emisiju samazinājums iespējams:</a:t>
            </a:r>
          </a:p>
        </p:txBody>
      </p:sp>
    </p:spTree>
    <p:extLst>
      <p:ext uri="{BB962C8B-B14F-4D97-AF65-F5344CB8AC3E}">
        <p14:creationId xmlns:p14="http://schemas.microsoft.com/office/powerpoint/2010/main" xmlns="" val="41476029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er\Desktop\8_Atteli\8800589580_dd856a3248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66080" y="3117574"/>
            <a:ext cx="3247749" cy="324774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412274" y="289227"/>
            <a:ext cx="7393578"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ATJAUNOJAMO ENERGORESURSU TEHNOLOĢIJAS</a:t>
            </a:r>
            <a:endParaRPr lang="lv-LV" sz="4000" b="1" dirty="0"/>
          </a:p>
        </p:txBody>
      </p:sp>
      <p:sp>
        <p:nvSpPr>
          <p:cNvPr id="4" name="Title 1"/>
          <p:cNvSpPr txBox="1">
            <a:spLocks/>
          </p:cNvSpPr>
          <p:nvPr/>
        </p:nvSpPr>
        <p:spPr>
          <a:xfrm>
            <a:off x="635822" y="1748516"/>
            <a:ext cx="10940156" cy="108782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Visas atjaunojamo energoresursu tehnoloģijas ir klimata tehnoloģijas</a:t>
            </a:r>
            <a:r>
              <a:rPr lang="lv-LV" sz="2400" dirty="0"/>
              <a:t>, jo to izmantošana neietekmē klimata </a:t>
            </a:r>
            <a:r>
              <a:rPr lang="lv-LV" sz="2400" dirty="0" smtClean="0"/>
              <a:t>pārmaiņas – SEG emisijas </a:t>
            </a:r>
            <a:r>
              <a:rPr lang="lv-LV" sz="2400" dirty="0"/>
              <a:t>šīm tehnoloģijām, ieskaitot biomasas degšanas tehnoloģijas, ir vienādas ar nulli</a:t>
            </a:r>
            <a:endParaRPr lang="lv-LV" sz="2400" dirty="0" smtClean="0"/>
          </a:p>
        </p:txBody>
      </p:sp>
      <p:sp>
        <p:nvSpPr>
          <p:cNvPr id="7" name="Rounded Rectangle 6"/>
          <p:cNvSpPr/>
          <p:nvPr/>
        </p:nvSpPr>
        <p:spPr>
          <a:xfrm>
            <a:off x="3936036" y="2999641"/>
            <a:ext cx="4329347" cy="591509"/>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1" dirty="0" smtClean="0">
                <a:solidFill>
                  <a:schemeClr val="bg1"/>
                </a:solidFill>
              </a:rPr>
              <a:t>Atjaunojamie energoresursi</a:t>
            </a:r>
          </a:p>
        </p:txBody>
      </p:sp>
      <p:sp>
        <p:nvSpPr>
          <p:cNvPr id="13" name="Rounded Rectangle 12"/>
          <p:cNvSpPr/>
          <p:nvPr/>
        </p:nvSpPr>
        <p:spPr>
          <a:xfrm>
            <a:off x="1059869" y="3612518"/>
            <a:ext cx="1714029" cy="72736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Bioenerģija</a:t>
            </a:r>
          </a:p>
        </p:txBody>
      </p:sp>
      <p:sp>
        <p:nvSpPr>
          <p:cNvPr id="14" name="Rounded Rectangle 13"/>
          <p:cNvSpPr/>
          <p:nvPr/>
        </p:nvSpPr>
        <p:spPr>
          <a:xfrm>
            <a:off x="1729373" y="4514162"/>
            <a:ext cx="1714029" cy="72736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Saules enerģija</a:t>
            </a:r>
          </a:p>
        </p:txBody>
      </p:sp>
      <p:sp>
        <p:nvSpPr>
          <p:cNvPr id="15" name="Rounded Rectangle 14"/>
          <p:cNvSpPr/>
          <p:nvPr/>
        </p:nvSpPr>
        <p:spPr>
          <a:xfrm>
            <a:off x="3190968" y="5421060"/>
            <a:ext cx="1714029" cy="72736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Vēja enerģija</a:t>
            </a:r>
          </a:p>
        </p:txBody>
      </p:sp>
      <p:sp>
        <p:nvSpPr>
          <p:cNvPr id="16" name="Rounded Rectangle 15"/>
          <p:cNvSpPr/>
          <p:nvPr/>
        </p:nvSpPr>
        <p:spPr>
          <a:xfrm>
            <a:off x="7280014" y="5421060"/>
            <a:ext cx="1714029" cy="72736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Hidroenerģija</a:t>
            </a:r>
          </a:p>
        </p:txBody>
      </p:sp>
      <p:sp>
        <p:nvSpPr>
          <p:cNvPr id="17" name="Rounded Rectangle 16"/>
          <p:cNvSpPr/>
          <p:nvPr/>
        </p:nvSpPr>
        <p:spPr>
          <a:xfrm>
            <a:off x="8761271" y="4514161"/>
            <a:ext cx="1714029" cy="72736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Ģeotermālā enerģija</a:t>
            </a:r>
          </a:p>
        </p:txBody>
      </p:sp>
      <p:sp>
        <p:nvSpPr>
          <p:cNvPr id="18" name="Rounded Rectangle 17"/>
          <p:cNvSpPr/>
          <p:nvPr/>
        </p:nvSpPr>
        <p:spPr>
          <a:xfrm>
            <a:off x="9431248" y="3612518"/>
            <a:ext cx="1714029" cy="72736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Citi enerģijas resursi</a:t>
            </a:r>
          </a:p>
        </p:txBody>
      </p:sp>
    </p:spTree>
    <p:extLst>
      <p:ext uri="{BB962C8B-B14F-4D97-AF65-F5344CB8AC3E}">
        <p14:creationId xmlns:p14="http://schemas.microsoft.com/office/powerpoint/2010/main" xmlns="" val="13000570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5_Atteli\16745235871_d546a92519_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2823"/>
          <a:stretch/>
        </p:blipFill>
        <p:spPr bwMode="auto">
          <a:xfrm>
            <a:off x="6390861" y="1012734"/>
            <a:ext cx="5801139" cy="499050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3031699" y="328415"/>
            <a:ext cx="6151490"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ENERĢĒTIKAS IETEKME UZ KLIMATU</a:t>
            </a:r>
            <a:endParaRPr lang="lv-LV" sz="4000" b="1" dirty="0"/>
          </a:p>
        </p:txBody>
      </p:sp>
      <p:sp>
        <p:nvSpPr>
          <p:cNvPr id="5" name="Title 1"/>
          <p:cNvSpPr txBox="1">
            <a:spLocks/>
          </p:cNvSpPr>
          <p:nvPr/>
        </p:nvSpPr>
        <p:spPr>
          <a:xfrm>
            <a:off x="337931" y="1825254"/>
            <a:ext cx="6962757" cy="84042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Enerģētika</a:t>
            </a:r>
            <a:r>
              <a:rPr lang="lv-LV" sz="2400" dirty="0"/>
              <a:t> ir viena no svarīgākajām tautsaimniecības nozarēm, bez kuras nav iespējama citu nozaru </a:t>
            </a:r>
            <a:r>
              <a:rPr lang="lv-LV" sz="2400" dirty="0" smtClean="0"/>
              <a:t>attīstība</a:t>
            </a:r>
          </a:p>
        </p:txBody>
      </p:sp>
      <p:sp>
        <p:nvSpPr>
          <p:cNvPr id="6" name="Rounded Rectangle 5"/>
          <p:cNvSpPr/>
          <p:nvPr/>
        </p:nvSpPr>
        <p:spPr>
          <a:xfrm>
            <a:off x="337931" y="3113403"/>
            <a:ext cx="4917475"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u="sng" dirty="0">
                <a:solidFill>
                  <a:schemeClr val="tx1"/>
                </a:solidFill>
              </a:rPr>
              <a:t>Enerģijas patērētājs</a:t>
            </a:r>
            <a:r>
              <a:rPr lang="lv-LV" b="1" dirty="0">
                <a:solidFill>
                  <a:schemeClr val="tx1"/>
                </a:solidFill>
              </a:rPr>
              <a:t> lieto </a:t>
            </a:r>
            <a:r>
              <a:rPr lang="lv-LV" b="1" dirty="0" smtClean="0">
                <a:solidFill>
                  <a:schemeClr val="tx1"/>
                </a:solidFill>
              </a:rPr>
              <a:t>trīs veidu enerģiju ar atšķirīgu ietekmi uz </a:t>
            </a:r>
            <a:r>
              <a:rPr lang="lv-LV" b="1" dirty="0">
                <a:solidFill>
                  <a:schemeClr val="tx1"/>
                </a:solidFill>
              </a:rPr>
              <a:t>klimata </a:t>
            </a:r>
            <a:r>
              <a:rPr lang="lv-LV" b="1" dirty="0" smtClean="0">
                <a:solidFill>
                  <a:schemeClr val="tx1"/>
                </a:solidFill>
              </a:rPr>
              <a:t>pārmaiņām:</a:t>
            </a:r>
          </a:p>
        </p:txBody>
      </p:sp>
      <p:sp>
        <p:nvSpPr>
          <p:cNvPr id="8" name="Rounded Rectangle 7"/>
          <p:cNvSpPr/>
          <p:nvPr/>
        </p:nvSpPr>
        <p:spPr>
          <a:xfrm>
            <a:off x="337931" y="4807145"/>
            <a:ext cx="3230218" cy="106735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Enerģētika ietver dažādus energoresursu izmantošanas </a:t>
            </a:r>
            <a:r>
              <a:rPr lang="lv-LV" b="1" dirty="0" smtClean="0">
                <a:solidFill>
                  <a:schemeClr val="tx1"/>
                </a:solidFill>
              </a:rPr>
              <a:t>posmus:</a:t>
            </a:r>
          </a:p>
        </p:txBody>
      </p:sp>
      <p:sp>
        <p:nvSpPr>
          <p:cNvPr id="9" name="Rounded Rectangle 8"/>
          <p:cNvSpPr/>
          <p:nvPr/>
        </p:nvSpPr>
        <p:spPr>
          <a:xfrm>
            <a:off x="5088711" y="2952194"/>
            <a:ext cx="2211977" cy="1049782"/>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Energoresursus</a:t>
            </a:r>
          </a:p>
          <a:p>
            <a:pPr marL="285750" indent="-285750">
              <a:buFont typeface="Arial" panose="020B0604020202020204" pitchFamily="34" charset="0"/>
              <a:buChar char="•"/>
            </a:pPr>
            <a:r>
              <a:rPr lang="lv-LV" b="1" dirty="0" smtClean="0">
                <a:solidFill>
                  <a:schemeClr val="tx1"/>
                </a:solidFill>
              </a:rPr>
              <a:t>Siltumenerģiju</a:t>
            </a:r>
          </a:p>
          <a:p>
            <a:pPr marL="285750" indent="-285750">
              <a:buFont typeface="Arial" panose="020B0604020202020204" pitchFamily="34" charset="0"/>
              <a:buChar char="•"/>
            </a:pPr>
            <a:r>
              <a:rPr lang="lv-LV" b="1" dirty="0" smtClean="0">
                <a:solidFill>
                  <a:schemeClr val="tx1"/>
                </a:solidFill>
              </a:rPr>
              <a:t>Elektroenerģiju </a:t>
            </a:r>
          </a:p>
        </p:txBody>
      </p:sp>
      <p:sp>
        <p:nvSpPr>
          <p:cNvPr id="7" name="Rounded Rectangle 6"/>
          <p:cNvSpPr/>
          <p:nvPr/>
        </p:nvSpPr>
        <p:spPr>
          <a:xfrm>
            <a:off x="3403351" y="4241955"/>
            <a:ext cx="4711526" cy="2289474"/>
          </a:xfrm>
          <a:prstGeom prst="roundRect">
            <a:avLst>
              <a:gd name="adj" fmla="val 11952"/>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Energoresursu </a:t>
            </a:r>
            <a:r>
              <a:rPr lang="lv-LV" b="1" u="sng" dirty="0" smtClean="0">
                <a:solidFill>
                  <a:schemeClr val="tx1"/>
                </a:solidFill>
              </a:rPr>
              <a:t>ieguve </a:t>
            </a:r>
            <a:r>
              <a:rPr lang="lv-LV" b="1" u="sng" dirty="0">
                <a:solidFill>
                  <a:schemeClr val="tx1"/>
                </a:solidFill>
              </a:rPr>
              <a:t>un piegāde</a:t>
            </a:r>
            <a:r>
              <a:rPr lang="lv-LV" b="1" dirty="0">
                <a:solidFill>
                  <a:schemeClr val="tx1"/>
                </a:solidFill>
              </a:rPr>
              <a:t> energoresursu </a:t>
            </a:r>
            <a:r>
              <a:rPr lang="lv-LV" b="1" dirty="0" smtClean="0">
                <a:solidFill>
                  <a:schemeClr val="tx1"/>
                </a:solidFill>
              </a:rPr>
              <a:t>lietotājam</a:t>
            </a:r>
          </a:p>
          <a:p>
            <a:pPr marL="285750" indent="-285750">
              <a:spcAft>
                <a:spcPts val="600"/>
              </a:spcAft>
              <a:buFont typeface="Arial" panose="020B0604020202020204" pitchFamily="34" charset="0"/>
              <a:buChar char="•"/>
            </a:pPr>
            <a:r>
              <a:rPr lang="lv-LV" b="1" dirty="0" smtClean="0">
                <a:solidFill>
                  <a:schemeClr val="tx1"/>
                </a:solidFill>
              </a:rPr>
              <a:t>Energoresursu </a:t>
            </a:r>
            <a:r>
              <a:rPr lang="lv-LV" b="1" u="sng" dirty="0" smtClean="0">
                <a:solidFill>
                  <a:schemeClr val="tx1"/>
                </a:solidFill>
              </a:rPr>
              <a:t>enerģijas </a:t>
            </a:r>
            <a:r>
              <a:rPr lang="lv-LV" b="1" u="sng" dirty="0">
                <a:solidFill>
                  <a:schemeClr val="tx1"/>
                </a:solidFill>
              </a:rPr>
              <a:t>pārveide</a:t>
            </a:r>
            <a:r>
              <a:rPr lang="lv-LV" b="1" dirty="0">
                <a:solidFill>
                  <a:schemeClr val="tx1"/>
                </a:solidFill>
              </a:rPr>
              <a:t> enerģijas patērētājam piemērotā enerģijas </a:t>
            </a:r>
            <a:r>
              <a:rPr lang="lv-LV" b="1" dirty="0" smtClean="0">
                <a:solidFill>
                  <a:schemeClr val="tx1"/>
                </a:solidFill>
              </a:rPr>
              <a:t>veidā – </a:t>
            </a:r>
            <a:r>
              <a:rPr lang="lv-LV" b="1" dirty="0">
                <a:solidFill>
                  <a:schemeClr val="tx1"/>
                </a:solidFill>
              </a:rPr>
              <a:t>siltumenerģijā vai </a:t>
            </a:r>
            <a:r>
              <a:rPr lang="lv-LV" b="1" dirty="0" smtClean="0">
                <a:solidFill>
                  <a:schemeClr val="tx1"/>
                </a:solidFill>
              </a:rPr>
              <a:t>elektroenerģijā</a:t>
            </a:r>
          </a:p>
          <a:p>
            <a:pPr marL="285750" indent="-285750">
              <a:spcAft>
                <a:spcPts val="600"/>
              </a:spcAft>
              <a:buFont typeface="Arial" panose="020B0604020202020204" pitchFamily="34" charset="0"/>
              <a:buChar char="•"/>
            </a:pPr>
            <a:r>
              <a:rPr lang="lv-LV" b="1" dirty="0" smtClean="0">
                <a:solidFill>
                  <a:schemeClr val="tx1"/>
                </a:solidFill>
              </a:rPr>
              <a:t>Siltumenerģijas un </a:t>
            </a:r>
            <a:r>
              <a:rPr lang="lv-LV" b="1" dirty="0">
                <a:solidFill>
                  <a:schemeClr val="tx1"/>
                </a:solidFill>
              </a:rPr>
              <a:t>elektroenerģijas </a:t>
            </a:r>
            <a:r>
              <a:rPr lang="lv-LV" b="1" u="sng" dirty="0">
                <a:solidFill>
                  <a:schemeClr val="tx1"/>
                </a:solidFill>
              </a:rPr>
              <a:t>piegāde patērētājiem</a:t>
            </a:r>
          </a:p>
        </p:txBody>
      </p:sp>
    </p:spTree>
    <p:extLst>
      <p:ext uri="{BB962C8B-B14F-4D97-AF65-F5344CB8AC3E}">
        <p14:creationId xmlns:p14="http://schemas.microsoft.com/office/powerpoint/2010/main" xmlns="" val="1018026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315021" y="3180975"/>
            <a:ext cx="4087348" cy="116895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Bioenerģijas ieguves un izmantošanas kubs aptver</a:t>
            </a:r>
            <a:r>
              <a:rPr lang="lv-LV" sz="2400" dirty="0" smtClean="0"/>
              <a:t>:</a:t>
            </a:r>
          </a:p>
          <a:p>
            <a:pPr algn="ctr"/>
            <a:endParaRPr lang="lv-LV" sz="2400" dirty="0"/>
          </a:p>
        </p:txBody>
      </p:sp>
      <p:pic>
        <p:nvPicPr>
          <p:cNvPr id="7170" name="Picture 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61811" y="2604052"/>
            <a:ext cx="4478035" cy="3876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a:xfrm>
            <a:off x="3023201" y="410872"/>
            <a:ext cx="6159985" cy="90107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Jēdziens</a:t>
            </a:r>
            <a:r>
              <a:rPr lang="lv-LV" sz="2400" b="1" dirty="0"/>
              <a:t> bioenerģija </a:t>
            </a:r>
            <a:r>
              <a:rPr lang="lv-LV" sz="2400" dirty="0"/>
              <a:t>ietver sevī plašu </a:t>
            </a:r>
            <a:endParaRPr lang="lv-LV" sz="2400" dirty="0" smtClean="0"/>
          </a:p>
          <a:p>
            <a:pPr algn="ctr"/>
            <a:r>
              <a:rPr lang="lv-LV" sz="2400" dirty="0" err="1" smtClean="0"/>
              <a:t>bioenergoresursu</a:t>
            </a:r>
            <a:r>
              <a:rPr lang="lv-LV" sz="2400" dirty="0" smtClean="0"/>
              <a:t> diapazonu:</a:t>
            </a:r>
          </a:p>
        </p:txBody>
      </p:sp>
      <p:sp>
        <p:nvSpPr>
          <p:cNvPr id="5" name="Rounded Rectangle 4"/>
          <p:cNvSpPr/>
          <p:nvPr/>
        </p:nvSpPr>
        <p:spPr>
          <a:xfrm>
            <a:off x="576470" y="1219212"/>
            <a:ext cx="11032434" cy="102703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Sākot </a:t>
            </a:r>
            <a:r>
              <a:rPr lang="lv-LV" b="1" dirty="0">
                <a:solidFill>
                  <a:schemeClr val="tx1"/>
                </a:solidFill>
              </a:rPr>
              <a:t>no </a:t>
            </a:r>
            <a:r>
              <a:rPr lang="lv-LV" b="1" u="sng" dirty="0">
                <a:solidFill>
                  <a:schemeClr val="tx1"/>
                </a:solidFill>
              </a:rPr>
              <a:t>biomasas</a:t>
            </a:r>
            <a:r>
              <a:rPr lang="lv-LV" b="1" dirty="0">
                <a:solidFill>
                  <a:schemeClr val="tx1"/>
                </a:solidFill>
              </a:rPr>
              <a:t> dažāda veida atkritumos, piemēram, bioloģiski noārdāmā frakcija </a:t>
            </a:r>
            <a:r>
              <a:rPr lang="lv-LV" b="1" dirty="0" smtClean="0">
                <a:solidFill>
                  <a:schemeClr val="tx1"/>
                </a:solidFill>
              </a:rPr>
              <a:t>rūpniecības</a:t>
            </a:r>
            <a:r>
              <a:rPr lang="lv-LV" b="1" dirty="0">
                <a:solidFill>
                  <a:schemeClr val="tx1"/>
                </a:solidFill>
              </a:rPr>
              <a:t>, sadzīves un lauksaimniecības </a:t>
            </a:r>
            <a:r>
              <a:rPr lang="lv-LV" b="1" dirty="0" smtClean="0">
                <a:solidFill>
                  <a:schemeClr val="tx1"/>
                </a:solidFill>
              </a:rPr>
              <a:t>atkritumos, </a:t>
            </a:r>
            <a:r>
              <a:rPr lang="lv-LV" b="1" dirty="0">
                <a:solidFill>
                  <a:schemeClr val="tx1"/>
                </a:solidFill>
              </a:rPr>
              <a:t>kā arī mežsaimniecības ražošanas atlikumos, atkritumu poligonu </a:t>
            </a:r>
            <a:endParaRPr lang="lv-LV" b="1" dirty="0" smtClean="0">
              <a:solidFill>
                <a:schemeClr val="tx1"/>
              </a:solidFill>
            </a:endParaRPr>
          </a:p>
          <a:p>
            <a:pPr algn="ctr"/>
            <a:r>
              <a:rPr lang="lv-LV" b="1" dirty="0" smtClean="0">
                <a:solidFill>
                  <a:schemeClr val="tx1"/>
                </a:solidFill>
              </a:rPr>
              <a:t>un </a:t>
            </a:r>
            <a:r>
              <a:rPr lang="lv-LV" b="1" dirty="0">
                <a:solidFill>
                  <a:schemeClr val="tx1"/>
                </a:solidFill>
              </a:rPr>
              <a:t>notekūdeņu attīrīšanas iekārtu gāzes un beidzot ar </a:t>
            </a:r>
            <a:r>
              <a:rPr lang="lv-LV" b="1" u="sng" dirty="0">
                <a:solidFill>
                  <a:schemeClr val="tx1"/>
                </a:solidFill>
              </a:rPr>
              <a:t>biogāzi</a:t>
            </a:r>
          </a:p>
        </p:txBody>
      </p:sp>
      <p:sp>
        <p:nvSpPr>
          <p:cNvPr id="9" name="Rounded Rectangle 8"/>
          <p:cNvSpPr/>
          <p:nvPr/>
        </p:nvSpPr>
        <p:spPr>
          <a:xfrm>
            <a:off x="688883" y="3979797"/>
            <a:ext cx="5339623" cy="135346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Bioresursu avotus (augšējā skaldne)</a:t>
            </a:r>
          </a:p>
          <a:p>
            <a:pPr marL="285750" indent="-285750">
              <a:spcAft>
                <a:spcPts val="600"/>
              </a:spcAft>
              <a:buFont typeface="Arial" panose="020B0604020202020204" pitchFamily="34" charset="0"/>
              <a:buChar char="•"/>
            </a:pPr>
            <a:r>
              <a:rPr lang="lv-LV" b="1" dirty="0" smtClean="0">
                <a:solidFill>
                  <a:schemeClr val="tx1"/>
                </a:solidFill>
              </a:rPr>
              <a:t>Bioresursu pārstrādes tehnoloģijas (sānu skaldne)</a:t>
            </a:r>
          </a:p>
          <a:p>
            <a:pPr marL="285750" indent="-285750">
              <a:spcAft>
                <a:spcPts val="600"/>
              </a:spcAft>
              <a:buFont typeface="Arial" panose="020B0604020202020204" pitchFamily="34" charset="0"/>
              <a:buChar char="•"/>
            </a:pPr>
            <a:r>
              <a:rPr lang="lv-LV" b="1" dirty="0" smtClean="0">
                <a:solidFill>
                  <a:schemeClr val="tx1"/>
                </a:solidFill>
              </a:rPr>
              <a:t>Enerģijas patērētāja avotus (priekšējā skaldne)</a:t>
            </a:r>
            <a:endParaRPr lang="lv-LV" b="1" dirty="0">
              <a:solidFill>
                <a:schemeClr val="tx1"/>
              </a:solidFill>
            </a:endParaRPr>
          </a:p>
        </p:txBody>
      </p:sp>
    </p:spTree>
    <p:extLst>
      <p:ext uri="{BB962C8B-B14F-4D97-AF65-F5344CB8AC3E}">
        <p14:creationId xmlns:p14="http://schemas.microsoft.com/office/powerpoint/2010/main" xmlns="" val="26045047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user\Desktop\8_Atteli\14492838086_32aca1d27e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57936"/>
            <a:ext cx="6172200" cy="476956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436914" y="481331"/>
            <a:ext cx="9339944" cy="111406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Bioenerģiju iegūst no bioloģiskas izcelsmes avota </a:t>
            </a:r>
            <a:r>
              <a:rPr lang="lv-LV" sz="2400" dirty="0"/>
              <a:t>– gan augu valsts produktiem, </a:t>
            </a:r>
            <a:r>
              <a:rPr lang="lv-LV" sz="2400" dirty="0" smtClean="0"/>
              <a:t>piemēram</a:t>
            </a:r>
            <a:r>
              <a:rPr lang="lv-LV" sz="2400" dirty="0"/>
              <a:t>, kokiem, krūmiem, graudaugiem, niedrēm, aļģēm, </a:t>
            </a:r>
            <a:endParaRPr lang="lv-LV" sz="2400" dirty="0" smtClean="0"/>
          </a:p>
          <a:p>
            <a:pPr algn="ctr"/>
            <a:r>
              <a:rPr lang="lv-LV" sz="2400" dirty="0" smtClean="0"/>
              <a:t>gan dzīvnieku </a:t>
            </a:r>
            <a:r>
              <a:rPr lang="lv-LV" sz="2400" dirty="0"/>
              <a:t>valsts produktiem, piemēram, taukiem, atkritumiem</a:t>
            </a:r>
            <a:endParaRPr lang="lv-LV" sz="2400" dirty="0" smtClean="0"/>
          </a:p>
        </p:txBody>
      </p:sp>
      <p:sp>
        <p:nvSpPr>
          <p:cNvPr id="4" name="Rounded Rectangle 3"/>
          <p:cNvSpPr/>
          <p:nvPr/>
        </p:nvSpPr>
        <p:spPr>
          <a:xfrm>
            <a:off x="7401736" y="1919048"/>
            <a:ext cx="4459338" cy="8783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Bioenerģija kā atjaunojamais </a:t>
            </a:r>
            <a:r>
              <a:rPr lang="lv-LV" b="1" dirty="0" smtClean="0">
                <a:solidFill>
                  <a:schemeClr val="tx1"/>
                </a:solidFill>
              </a:rPr>
              <a:t>energoresurss </a:t>
            </a:r>
            <a:r>
              <a:rPr lang="lv-LV" b="1" dirty="0">
                <a:solidFill>
                  <a:schemeClr val="tx1"/>
                </a:solidFill>
              </a:rPr>
              <a:t>nodrošina aptuveni </a:t>
            </a:r>
            <a:r>
              <a:rPr lang="lv-LV" b="1" dirty="0" smtClean="0">
                <a:solidFill>
                  <a:schemeClr val="tx1"/>
                </a:solidFill>
              </a:rPr>
              <a:t>10-15% </a:t>
            </a:r>
            <a:r>
              <a:rPr lang="lv-LV" b="1" dirty="0">
                <a:solidFill>
                  <a:schemeClr val="tx1"/>
                </a:solidFill>
              </a:rPr>
              <a:t>no pasaules primārā enerģijas pieprasījuma</a:t>
            </a:r>
            <a:endParaRPr lang="lv-LV" b="1" dirty="0" smtClean="0">
              <a:solidFill>
                <a:schemeClr val="tx1"/>
              </a:solidFill>
            </a:endParaRPr>
          </a:p>
        </p:txBody>
      </p:sp>
      <p:sp>
        <p:nvSpPr>
          <p:cNvPr id="5" name="Rounded Rectangle 4"/>
          <p:cNvSpPr/>
          <p:nvPr/>
        </p:nvSpPr>
        <p:spPr>
          <a:xfrm>
            <a:off x="3776862" y="1906745"/>
            <a:ext cx="3363117" cy="89069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u="sng" dirty="0">
                <a:solidFill>
                  <a:schemeClr val="tx1"/>
                </a:solidFill>
              </a:rPr>
              <a:t>Biomasa</a:t>
            </a:r>
            <a:r>
              <a:rPr lang="lv-LV" b="1" dirty="0">
                <a:solidFill>
                  <a:schemeClr val="tx1"/>
                </a:solidFill>
              </a:rPr>
              <a:t> ir viela, kas galvenokārt sastāv no oglekļa, ūdeņraža, skābekļa un slāpekļa</a:t>
            </a:r>
            <a:endParaRPr lang="lv-LV" b="1" dirty="0" smtClean="0">
              <a:solidFill>
                <a:schemeClr val="tx1"/>
              </a:solidFill>
            </a:endParaRPr>
          </a:p>
        </p:txBody>
      </p:sp>
      <p:sp>
        <p:nvSpPr>
          <p:cNvPr id="6" name="Rounded Rectangle 5"/>
          <p:cNvSpPr/>
          <p:nvPr/>
        </p:nvSpPr>
        <p:spPr>
          <a:xfrm>
            <a:off x="6749224" y="3125432"/>
            <a:ext cx="4650106" cy="126227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Augu biomasa sastāv no trim galvenajiem komponentēm </a:t>
            </a:r>
            <a:r>
              <a:rPr lang="lv-LV" b="1" dirty="0" smtClean="0">
                <a:solidFill>
                  <a:schemeClr val="tx1"/>
                </a:solidFill>
              </a:rPr>
              <a:t>– </a:t>
            </a:r>
            <a:r>
              <a:rPr lang="lv-LV" b="1" dirty="0">
                <a:solidFill>
                  <a:schemeClr val="tx1"/>
                </a:solidFill>
              </a:rPr>
              <a:t>celulozes, hemicelulozes un lignīna, kurām jāpievērš uzmanība, analizējot dažādu tipu augu biomasas</a:t>
            </a:r>
            <a:endParaRPr lang="lv-LV" b="1" dirty="0" smtClean="0">
              <a:solidFill>
                <a:schemeClr val="tx1"/>
              </a:solidFill>
            </a:endParaRPr>
          </a:p>
        </p:txBody>
      </p:sp>
      <p:sp>
        <p:nvSpPr>
          <p:cNvPr id="8" name="Rounded Rectangle 7"/>
          <p:cNvSpPr/>
          <p:nvPr/>
        </p:nvSpPr>
        <p:spPr>
          <a:xfrm>
            <a:off x="5638091" y="5525589"/>
            <a:ext cx="6222983" cy="89508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Biomasa var būt arī blakusprodukts, piemēram, no lauksaimniecības kultūrām, mežu izejmateriāliem, cietajiem sadzīves atkritumiem, mēslojuma, dūņām</a:t>
            </a:r>
            <a:endParaRPr lang="lv-LV" b="1" dirty="0" smtClean="0">
              <a:solidFill>
                <a:schemeClr val="tx1"/>
              </a:solidFill>
            </a:endParaRPr>
          </a:p>
        </p:txBody>
      </p:sp>
      <p:sp>
        <p:nvSpPr>
          <p:cNvPr id="9" name="Rounded Rectangle 8"/>
          <p:cNvSpPr/>
          <p:nvPr/>
        </p:nvSpPr>
        <p:spPr>
          <a:xfrm>
            <a:off x="7001968" y="4340015"/>
            <a:ext cx="4144617" cy="85586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a:solidFill>
                  <a:schemeClr val="tx1"/>
                </a:solidFill>
              </a:rPr>
              <a:t>Celuloze un hemiceluloze ir biomasas struktūru stiprinošās šķiedras, bet lignīns šīs šķiedras satur kopā</a:t>
            </a:r>
            <a:endParaRPr lang="lv-LV" sz="1600" b="1" dirty="0" smtClean="0">
              <a:solidFill>
                <a:schemeClr val="tx1"/>
              </a:solidFill>
            </a:endParaRPr>
          </a:p>
        </p:txBody>
      </p:sp>
    </p:spTree>
    <p:extLst>
      <p:ext uri="{BB962C8B-B14F-4D97-AF65-F5344CB8AC3E}">
        <p14:creationId xmlns:p14="http://schemas.microsoft.com/office/powerpoint/2010/main" xmlns="" val="477957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user\Desktop\8_Atteli\5609683203_1e6d84a7bb_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54757" y="927992"/>
            <a:ext cx="6437243" cy="482808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136469" y="327851"/>
            <a:ext cx="9940834" cy="117617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Bioenergoresursus klasificē</a:t>
            </a:r>
            <a:r>
              <a:rPr lang="lv-LV" sz="2400" dirty="0"/>
              <a:t>, izmantojot dažādus kritērijus </a:t>
            </a:r>
            <a:r>
              <a:rPr lang="lv-LV" sz="2400" dirty="0" smtClean="0"/>
              <a:t>– </a:t>
            </a:r>
            <a:r>
              <a:rPr lang="lv-LV" sz="2400" dirty="0"/>
              <a:t>pēc to izcelsmes, </a:t>
            </a:r>
            <a:r>
              <a:rPr lang="lv-LV" sz="2400" dirty="0" smtClean="0"/>
              <a:t>sastāva (atkarībā </a:t>
            </a:r>
            <a:r>
              <a:rPr lang="lv-LV" sz="2400" dirty="0"/>
              <a:t>no katras </a:t>
            </a:r>
            <a:r>
              <a:rPr lang="lv-LV" sz="2400" dirty="0" err="1"/>
              <a:t>bioenergoresursu</a:t>
            </a:r>
            <a:r>
              <a:rPr lang="lv-LV" sz="2400" dirty="0"/>
              <a:t> komponentes </a:t>
            </a:r>
            <a:endParaRPr lang="lv-LV" sz="2400" dirty="0" smtClean="0"/>
          </a:p>
          <a:p>
            <a:pPr algn="ctr"/>
            <a:r>
              <a:rPr lang="lv-LV" sz="2400" dirty="0" smtClean="0"/>
              <a:t>proporcijas)  </a:t>
            </a:r>
            <a:r>
              <a:rPr lang="lv-LV" sz="2400" dirty="0"/>
              <a:t>un izmantošanas iespējām</a:t>
            </a:r>
            <a:endParaRPr lang="lv-LV" sz="2400" dirty="0" smtClean="0"/>
          </a:p>
        </p:txBody>
      </p:sp>
      <p:sp>
        <p:nvSpPr>
          <p:cNvPr id="5" name="Rounded Rectangle 4"/>
          <p:cNvSpPr/>
          <p:nvPr/>
        </p:nvSpPr>
        <p:spPr>
          <a:xfrm>
            <a:off x="330839" y="1761118"/>
            <a:ext cx="5761346" cy="11131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Terminu </a:t>
            </a:r>
            <a:r>
              <a:rPr lang="lv-LV" b="1" dirty="0" smtClean="0">
                <a:solidFill>
                  <a:schemeClr val="tx1"/>
                </a:solidFill>
              </a:rPr>
              <a:t>«</a:t>
            </a:r>
            <a:r>
              <a:rPr lang="lv-LV" b="1" u="sng" dirty="0" err="1" smtClean="0">
                <a:solidFill>
                  <a:schemeClr val="tx1"/>
                </a:solidFill>
              </a:rPr>
              <a:t>lignocelulozes</a:t>
            </a:r>
            <a:r>
              <a:rPr lang="lv-LV" b="1" u="sng" dirty="0" smtClean="0">
                <a:solidFill>
                  <a:schemeClr val="tx1"/>
                </a:solidFill>
              </a:rPr>
              <a:t> biomasa</a:t>
            </a:r>
            <a:r>
              <a:rPr lang="lv-LV" b="1" dirty="0" smtClean="0">
                <a:solidFill>
                  <a:schemeClr val="tx1"/>
                </a:solidFill>
              </a:rPr>
              <a:t>» </a:t>
            </a:r>
            <a:r>
              <a:rPr lang="lv-LV" b="1" dirty="0">
                <a:solidFill>
                  <a:schemeClr val="tx1"/>
                </a:solidFill>
              </a:rPr>
              <a:t>bieži izmanto, aprakstot šķiedrainus materiālus, kas galvenokārt sastāv no celulozes un lignīna, kuri ir savstarpēji saistīti </a:t>
            </a:r>
            <a:endParaRPr lang="lv-LV" b="1" dirty="0" smtClean="0">
              <a:solidFill>
                <a:schemeClr val="tx1"/>
              </a:solidFill>
            </a:endParaRPr>
          </a:p>
          <a:p>
            <a:pPr algn="ctr"/>
            <a:r>
              <a:rPr lang="lv-LV" b="1" dirty="0" smtClean="0">
                <a:solidFill>
                  <a:schemeClr val="tx1"/>
                </a:solidFill>
              </a:rPr>
              <a:t>vienotā struktūrā</a:t>
            </a:r>
          </a:p>
        </p:txBody>
      </p:sp>
      <p:sp>
        <p:nvSpPr>
          <p:cNvPr id="6" name="Rounded Rectangle 5"/>
          <p:cNvSpPr/>
          <p:nvPr/>
        </p:nvSpPr>
        <p:spPr>
          <a:xfrm>
            <a:off x="330839" y="3309730"/>
            <a:ext cx="5761346" cy="124239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Šī </a:t>
            </a:r>
            <a:r>
              <a:rPr lang="lv-LV" b="1" dirty="0">
                <a:solidFill>
                  <a:schemeClr val="tx1"/>
                </a:solidFill>
              </a:rPr>
              <a:t>biomasas tipa sastāvā esošajiem proteīniem, sāļiem, skābēm un minerālvielām ir zema </a:t>
            </a:r>
            <a:r>
              <a:rPr lang="lv-LV" b="1" dirty="0" smtClean="0">
                <a:solidFill>
                  <a:schemeClr val="tx1"/>
                </a:solidFill>
              </a:rPr>
              <a:t>koncentrācija, tāpēc lauksaimnieciskas </a:t>
            </a:r>
            <a:r>
              <a:rPr lang="lv-LV" b="1" dirty="0">
                <a:solidFill>
                  <a:schemeClr val="tx1"/>
                </a:solidFill>
              </a:rPr>
              <a:t>izcelsmes izejvielas pārtikas ražotāji </a:t>
            </a:r>
            <a:r>
              <a:rPr lang="lv-LV" b="1" dirty="0" smtClean="0">
                <a:solidFill>
                  <a:schemeClr val="tx1"/>
                </a:solidFill>
              </a:rPr>
              <a:t>reizēm to nevar neizmantot </a:t>
            </a:r>
            <a:r>
              <a:rPr lang="lv-LV" b="1" dirty="0">
                <a:solidFill>
                  <a:schemeClr val="tx1"/>
                </a:solidFill>
              </a:rPr>
              <a:t>kā rūpniecisku izejvielu</a:t>
            </a:r>
            <a:endParaRPr lang="lv-LV" b="1" dirty="0" smtClean="0">
              <a:solidFill>
                <a:schemeClr val="tx1"/>
              </a:solidFill>
            </a:endParaRPr>
          </a:p>
        </p:txBody>
      </p:sp>
      <p:sp>
        <p:nvSpPr>
          <p:cNvPr id="7" name="Rounded Rectangle 6"/>
          <p:cNvSpPr/>
          <p:nvPr/>
        </p:nvSpPr>
        <p:spPr>
          <a:xfrm>
            <a:off x="334654" y="4987551"/>
            <a:ext cx="5757531" cy="102562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Celuloze ir glikozes polimērs, kas veido biomasas uzbūves </a:t>
            </a:r>
            <a:r>
              <a:rPr lang="lv-LV" b="1" dirty="0" smtClean="0">
                <a:solidFill>
                  <a:schemeClr val="tx1"/>
                </a:solidFill>
              </a:rPr>
              <a:t>pamatbloku – tā </a:t>
            </a:r>
            <a:r>
              <a:rPr lang="lv-LV" b="1" dirty="0">
                <a:solidFill>
                  <a:schemeClr val="tx1"/>
                </a:solidFill>
              </a:rPr>
              <a:t>ir lielākā biomasas sastāvdaļa salīdzinājumā ar pārējām komponentēm</a:t>
            </a:r>
            <a:endParaRPr lang="lv-LV" b="1" dirty="0" smtClean="0">
              <a:solidFill>
                <a:schemeClr val="tx1"/>
              </a:solidFill>
            </a:endParaRPr>
          </a:p>
        </p:txBody>
      </p:sp>
      <p:pic>
        <p:nvPicPr>
          <p:cNvPr id="2050" name="Picture 2" descr="http://pubs.rsc.org/services/images/RSCpubs.ePlatform.Service.FreeContent.ImageService.svc/ImageService/Articleimage/2013/GC/c3gc00060e/c3gc00060e-f1.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24732" y="5191033"/>
            <a:ext cx="4694721" cy="16669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82148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8_Atteli\5622196664_852d2f9aa8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993912"/>
            <a:ext cx="7393203" cy="494968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762782" y="372247"/>
            <a:ext cx="6692562" cy="9993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Lignocelulozes biomasas izmantošanā vēl papildus jārēķinās ar trim svarīgām komponentēm</a:t>
            </a:r>
            <a:r>
              <a:rPr lang="lv-LV" sz="2400" dirty="0" smtClean="0"/>
              <a:t>:</a:t>
            </a:r>
            <a:endParaRPr lang="lv-LV" sz="2400" dirty="0"/>
          </a:p>
        </p:txBody>
      </p:sp>
      <p:sp>
        <p:nvSpPr>
          <p:cNvPr id="5" name="Rounded Rectangle 4"/>
          <p:cNvSpPr/>
          <p:nvPr/>
        </p:nvSpPr>
        <p:spPr>
          <a:xfrm>
            <a:off x="6490252" y="1954324"/>
            <a:ext cx="5387451" cy="1474676"/>
          </a:xfrm>
          <a:prstGeom prst="roundRect">
            <a:avLst>
              <a:gd name="adj" fmla="val 11731"/>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sz="1600" b="1" u="sng" dirty="0">
                <a:solidFill>
                  <a:schemeClr val="tx1"/>
                </a:solidFill>
              </a:rPr>
              <a:t>Pelni</a:t>
            </a:r>
            <a:r>
              <a:rPr lang="lv-LV" sz="1600" b="1" dirty="0">
                <a:solidFill>
                  <a:schemeClr val="tx1"/>
                </a:solidFill>
              </a:rPr>
              <a:t> ir cietais atlikums, kas rodas biomasas sadegšanas </a:t>
            </a:r>
            <a:r>
              <a:rPr lang="lv-LV" sz="1600" b="1" dirty="0" smtClean="0">
                <a:solidFill>
                  <a:schemeClr val="tx1"/>
                </a:solidFill>
              </a:rPr>
              <a:t>rezultātā – pilnīgi </a:t>
            </a:r>
            <a:r>
              <a:rPr lang="lv-LV" sz="1600" b="1" dirty="0">
                <a:solidFill>
                  <a:schemeClr val="tx1"/>
                </a:solidFill>
              </a:rPr>
              <a:t>sadegušu pelnu saturā nav </a:t>
            </a:r>
            <a:r>
              <a:rPr lang="lv-LV" sz="1600" b="1" dirty="0" smtClean="0">
                <a:solidFill>
                  <a:schemeClr val="tx1"/>
                </a:solidFill>
              </a:rPr>
              <a:t>Ca </a:t>
            </a:r>
            <a:r>
              <a:rPr lang="lv-LV" sz="1600" b="1" dirty="0">
                <a:solidFill>
                  <a:schemeClr val="tx1"/>
                </a:solidFill>
              </a:rPr>
              <a:t>un </a:t>
            </a:r>
            <a:r>
              <a:rPr lang="lv-LV" sz="1600" b="1" dirty="0" smtClean="0">
                <a:solidFill>
                  <a:schemeClr val="tx1"/>
                </a:solidFill>
              </a:rPr>
              <a:t>H</a:t>
            </a:r>
          </a:p>
          <a:p>
            <a:pPr marL="285750" indent="-285750">
              <a:spcAft>
                <a:spcPts val="600"/>
              </a:spcAft>
              <a:buFont typeface="Arial" panose="020B0604020202020204" pitchFamily="34" charset="0"/>
              <a:buChar char="•"/>
            </a:pPr>
            <a:r>
              <a:rPr lang="lv-LV" sz="1600" b="1" dirty="0" smtClean="0">
                <a:solidFill>
                  <a:schemeClr val="tx1"/>
                </a:solidFill>
              </a:rPr>
              <a:t>Pelnos </a:t>
            </a:r>
            <a:r>
              <a:rPr lang="lv-LV" sz="1600" b="1" dirty="0">
                <a:solidFill>
                  <a:schemeClr val="tx1"/>
                </a:solidFill>
              </a:rPr>
              <a:t>ir nedaudz </a:t>
            </a:r>
            <a:r>
              <a:rPr lang="lv-LV" sz="1600" b="1" dirty="0" smtClean="0">
                <a:solidFill>
                  <a:schemeClr val="tx1"/>
                </a:solidFill>
              </a:rPr>
              <a:t>N, S </a:t>
            </a:r>
            <a:r>
              <a:rPr lang="lv-LV" sz="1600" b="1" dirty="0">
                <a:solidFill>
                  <a:schemeClr val="tx1"/>
                </a:solidFill>
              </a:rPr>
              <a:t>vai </a:t>
            </a:r>
            <a:r>
              <a:rPr lang="lv-LV" sz="1600" b="1" dirty="0" smtClean="0">
                <a:solidFill>
                  <a:schemeClr val="tx1"/>
                </a:solidFill>
              </a:rPr>
              <a:t>O </a:t>
            </a:r>
            <a:r>
              <a:rPr lang="lv-LV" sz="1600" b="1" dirty="0">
                <a:solidFill>
                  <a:schemeClr val="tx1"/>
                </a:solidFill>
              </a:rPr>
              <a:t>savienojumu, </a:t>
            </a:r>
            <a:r>
              <a:rPr lang="lv-LV" sz="1600" b="1" dirty="0" smtClean="0">
                <a:solidFill>
                  <a:schemeClr val="tx1"/>
                </a:solidFill>
              </a:rPr>
              <a:t>un </a:t>
            </a:r>
            <a:r>
              <a:rPr lang="lv-LV" sz="1600" b="1" dirty="0">
                <a:solidFill>
                  <a:schemeClr val="tx1"/>
                </a:solidFill>
              </a:rPr>
              <a:t>ir galvenokārt biomasas sastāvā esošās minerālvielas, kā dažādu metālu, piemēram, </a:t>
            </a:r>
            <a:r>
              <a:rPr lang="lv-LV" sz="1600" b="1" dirty="0" smtClean="0">
                <a:solidFill>
                  <a:schemeClr val="tx1"/>
                </a:solidFill>
              </a:rPr>
              <a:t>Al, Mg, </a:t>
            </a:r>
            <a:r>
              <a:rPr lang="lv-LV" sz="1600" b="1" dirty="0" err="1" smtClean="0">
                <a:solidFill>
                  <a:schemeClr val="tx1"/>
                </a:solidFill>
              </a:rPr>
              <a:t>Na</a:t>
            </a:r>
            <a:r>
              <a:rPr lang="lv-LV" sz="1600" b="1" dirty="0" smtClean="0">
                <a:solidFill>
                  <a:schemeClr val="tx1"/>
                </a:solidFill>
              </a:rPr>
              <a:t> </a:t>
            </a:r>
            <a:r>
              <a:rPr lang="lv-LV" sz="1600" b="1" dirty="0">
                <a:solidFill>
                  <a:schemeClr val="tx1"/>
                </a:solidFill>
              </a:rPr>
              <a:t>vai </a:t>
            </a:r>
            <a:r>
              <a:rPr lang="lv-LV" sz="1600" b="1" dirty="0" smtClean="0">
                <a:solidFill>
                  <a:schemeClr val="tx1"/>
                </a:solidFill>
              </a:rPr>
              <a:t>K </a:t>
            </a:r>
            <a:r>
              <a:rPr lang="lv-LV" sz="1600" b="1" dirty="0">
                <a:solidFill>
                  <a:schemeClr val="tx1"/>
                </a:solidFill>
              </a:rPr>
              <a:t>savienojumi</a:t>
            </a:r>
            <a:endParaRPr lang="lv-LV" sz="1600" b="1" dirty="0" smtClean="0">
              <a:solidFill>
                <a:schemeClr val="tx1"/>
              </a:solidFill>
            </a:endParaRPr>
          </a:p>
        </p:txBody>
      </p:sp>
      <p:sp>
        <p:nvSpPr>
          <p:cNvPr id="6" name="Rounded Rectangle 5"/>
          <p:cNvSpPr/>
          <p:nvPr/>
        </p:nvSpPr>
        <p:spPr>
          <a:xfrm>
            <a:off x="6490252" y="3596952"/>
            <a:ext cx="5387451" cy="122158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sz="1600" b="1" u="sng" dirty="0" err="1">
                <a:solidFill>
                  <a:schemeClr val="tx1"/>
                </a:solidFill>
              </a:rPr>
              <a:t>Ekstraģentu</a:t>
            </a:r>
            <a:r>
              <a:rPr lang="lv-LV" sz="1600" b="1" dirty="0">
                <a:solidFill>
                  <a:schemeClr val="tx1"/>
                </a:solidFill>
              </a:rPr>
              <a:t> </a:t>
            </a:r>
            <a:r>
              <a:rPr lang="lv-LV" sz="1600" b="1" dirty="0" smtClean="0">
                <a:solidFill>
                  <a:schemeClr val="tx1"/>
                </a:solidFill>
              </a:rPr>
              <a:t>sastāvā </a:t>
            </a:r>
            <a:r>
              <a:rPr lang="lv-LV" sz="1600" b="1" dirty="0">
                <a:solidFill>
                  <a:schemeClr val="tx1"/>
                </a:solidFill>
              </a:rPr>
              <a:t>galvenokārt ietilpst taukskābes, taukvielas, fenols, sāļi </a:t>
            </a:r>
            <a:r>
              <a:rPr lang="lv-LV" sz="1600" b="1" dirty="0" smtClean="0">
                <a:solidFill>
                  <a:schemeClr val="tx1"/>
                </a:solidFill>
              </a:rPr>
              <a:t>u.c</a:t>
            </a:r>
            <a:r>
              <a:rPr lang="lv-LV" sz="1600" b="1" dirty="0">
                <a:solidFill>
                  <a:schemeClr val="tx1"/>
                </a:solidFill>
              </a:rPr>
              <a:t>. </a:t>
            </a:r>
            <a:r>
              <a:rPr lang="lv-LV" sz="1600" b="1" dirty="0" smtClean="0">
                <a:solidFill>
                  <a:schemeClr val="tx1"/>
                </a:solidFill>
              </a:rPr>
              <a:t>vielas</a:t>
            </a:r>
          </a:p>
          <a:p>
            <a:pPr marL="285750" indent="-285750">
              <a:spcAft>
                <a:spcPts val="600"/>
              </a:spcAft>
              <a:buFont typeface="Arial" panose="020B0604020202020204" pitchFamily="34" charset="0"/>
              <a:buChar char="•"/>
            </a:pPr>
            <a:r>
              <a:rPr lang="lv-LV" sz="1600" b="1" dirty="0" smtClean="0">
                <a:solidFill>
                  <a:schemeClr val="tx1"/>
                </a:solidFill>
              </a:rPr>
              <a:t>Bieži </a:t>
            </a:r>
            <a:r>
              <a:rPr lang="lv-LV" sz="1600" b="1" dirty="0">
                <a:solidFill>
                  <a:schemeClr val="tx1"/>
                </a:solidFill>
              </a:rPr>
              <a:t>vien </a:t>
            </a:r>
            <a:r>
              <a:rPr lang="lv-LV" sz="1600" b="1" dirty="0" err="1">
                <a:solidFill>
                  <a:schemeClr val="tx1"/>
                </a:solidFill>
              </a:rPr>
              <a:t>ekstraģentu</a:t>
            </a:r>
            <a:r>
              <a:rPr lang="lv-LV" sz="1600" b="1" dirty="0">
                <a:solidFill>
                  <a:schemeClr val="tx1"/>
                </a:solidFill>
              </a:rPr>
              <a:t> </a:t>
            </a:r>
            <a:r>
              <a:rPr lang="lv-LV" sz="1600" b="1" dirty="0" smtClean="0">
                <a:solidFill>
                  <a:schemeClr val="tx1"/>
                </a:solidFill>
              </a:rPr>
              <a:t>daudzums </a:t>
            </a:r>
            <a:r>
              <a:rPr lang="lv-LV" sz="1600" b="1" dirty="0">
                <a:solidFill>
                  <a:schemeClr val="tx1"/>
                </a:solidFill>
              </a:rPr>
              <a:t>biomasas sastāvā ir ļoti zems, un vēl joprojām tie ir maz pētīti </a:t>
            </a:r>
            <a:endParaRPr lang="lv-LV" sz="1600" b="1" dirty="0" smtClean="0">
              <a:solidFill>
                <a:schemeClr val="tx1"/>
              </a:solidFill>
            </a:endParaRPr>
          </a:p>
        </p:txBody>
      </p:sp>
      <p:sp>
        <p:nvSpPr>
          <p:cNvPr id="8" name="Rounded Rectangle 7"/>
          <p:cNvSpPr/>
          <p:nvPr/>
        </p:nvSpPr>
        <p:spPr>
          <a:xfrm>
            <a:off x="8754865" y="905346"/>
            <a:ext cx="1648975" cy="884266"/>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Pelni</a:t>
            </a:r>
          </a:p>
          <a:p>
            <a:pPr marL="285750" indent="-285750">
              <a:buFont typeface="Arial" panose="020B0604020202020204" pitchFamily="34" charset="0"/>
              <a:buChar char="•"/>
            </a:pPr>
            <a:r>
              <a:rPr lang="lv-LV" b="1" dirty="0" err="1" smtClean="0">
                <a:solidFill>
                  <a:schemeClr val="tx1"/>
                </a:solidFill>
              </a:rPr>
              <a:t>Ekstraģenti</a:t>
            </a:r>
            <a:endParaRPr lang="lv-LV" b="1" dirty="0" smtClean="0">
              <a:solidFill>
                <a:schemeClr val="tx1"/>
              </a:solidFill>
            </a:endParaRPr>
          </a:p>
          <a:p>
            <a:pPr marL="285750" indent="-285750">
              <a:buFont typeface="Arial" panose="020B0604020202020204" pitchFamily="34" charset="0"/>
              <a:buChar char="•"/>
            </a:pPr>
            <a:r>
              <a:rPr lang="lv-LV" b="1" dirty="0" smtClean="0">
                <a:solidFill>
                  <a:schemeClr val="tx1"/>
                </a:solidFill>
              </a:rPr>
              <a:t>Ūdens</a:t>
            </a:r>
            <a:endParaRPr lang="lv-LV" b="1" dirty="0">
              <a:solidFill>
                <a:schemeClr val="tx1"/>
              </a:solidFill>
            </a:endParaRPr>
          </a:p>
        </p:txBody>
      </p:sp>
      <p:sp>
        <p:nvSpPr>
          <p:cNvPr id="9" name="Title 1"/>
          <p:cNvSpPr txBox="1">
            <a:spLocks/>
          </p:cNvSpPr>
          <p:nvPr/>
        </p:nvSpPr>
        <p:spPr>
          <a:xfrm>
            <a:off x="5567053" y="5231395"/>
            <a:ext cx="3187812" cy="9993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Galvenās </a:t>
            </a:r>
            <a:r>
              <a:rPr lang="lv-LV" sz="2400" dirty="0" err="1"/>
              <a:t>lignocelulozes</a:t>
            </a:r>
            <a:r>
              <a:rPr lang="lv-LV" sz="2400" dirty="0"/>
              <a:t> biomasas izejvielas:</a:t>
            </a:r>
          </a:p>
        </p:txBody>
      </p:sp>
      <p:sp>
        <p:nvSpPr>
          <p:cNvPr id="10" name="Rounded Rectangle 9"/>
          <p:cNvSpPr/>
          <p:nvPr/>
        </p:nvSpPr>
        <p:spPr>
          <a:xfrm>
            <a:off x="8642186" y="4986492"/>
            <a:ext cx="3235517" cy="1489167"/>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Lauksaimniecības produkti</a:t>
            </a:r>
          </a:p>
          <a:p>
            <a:pPr marL="285750" indent="-285750">
              <a:spcAft>
                <a:spcPts val="600"/>
              </a:spcAft>
              <a:buFont typeface="Arial" panose="020B0604020202020204" pitchFamily="34" charset="0"/>
              <a:buChar char="•"/>
            </a:pPr>
            <a:r>
              <a:rPr lang="lv-LV" b="1" dirty="0" smtClean="0">
                <a:solidFill>
                  <a:schemeClr val="tx1"/>
                </a:solidFill>
              </a:rPr>
              <a:t>Mežu produkti</a:t>
            </a:r>
          </a:p>
          <a:p>
            <a:pPr marL="285750" indent="-285750">
              <a:spcAft>
                <a:spcPts val="600"/>
              </a:spcAft>
              <a:buFont typeface="Arial" panose="020B0604020202020204" pitchFamily="34" charset="0"/>
              <a:buChar char="•"/>
            </a:pPr>
            <a:r>
              <a:rPr lang="lv-LV" b="1" dirty="0" smtClean="0">
                <a:solidFill>
                  <a:schemeClr val="tx1"/>
                </a:solidFill>
              </a:rPr>
              <a:t>Enerģētisko augu kultūras</a:t>
            </a:r>
          </a:p>
          <a:p>
            <a:pPr marL="285750" indent="-285750">
              <a:spcAft>
                <a:spcPts val="600"/>
              </a:spcAft>
              <a:buFont typeface="Arial" panose="020B0604020202020204" pitchFamily="34" charset="0"/>
              <a:buChar char="•"/>
            </a:pPr>
            <a:r>
              <a:rPr lang="lv-LV" b="1" dirty="0" smtClean="0">
                <a:solidFill>
                  <a:schemeClr val="tx1"/>
                </a:solidFill>
              </a:rPr>
              <a:t>Organiskie atkritumi</a:t>
            </a:r>
            <a:endParaRPr lang="lv-LV" b="1" dirty="0">
              <a:solidFill>
                <a:schemeClr val="tx1"/>
              </a:solidFill>
            </a:endParaRPr>
          </a:p>
        </p:txBody>
      </p:sp>
    </p:spTree>
    <p:extLst>
      <p:ext uri="{BB962C8B-B14F-4D97-AF65-F5344CB8AC3E}">
        <p14:creationId xmlns:p14="http://schemas.microsoft.com/office/powerpoint/2010/main" xmlns="" val="32960799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8_Atteli\10737067553_8fa7938573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16546" y="0"/>
            <a:ext cx="51435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3690703" y="395769"/>
            <a:ext cx="4810593" cy="6263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err="1" smtClean="0"/>
              <a:t>Bioenergoresursus</a:t>
            </a:r>
            <a:r>
              <a:rPr lang="lv-LV" sz="2400" dirty="0" smtClean="0"/>
              <a:t> klasificē:</a:t>
            </a:r>
            <a:endParaRPr lang="lv-LV" sz="2400" dirty="0"/>
          </a:p>
        </p:txBody>
      </p:sp>
      <p:sp>
        <p:nvSpPr>
          <p:cNvPr id="8" name="Rounded Rectangle 7"/>
          <p:cNvSpPr/>
          <p:nvPr/>
        </p:nvSpPr>
        <p:spPr>
          <a:xfrm>
            <a:off x="337932" y="1302026"/>
            <a:ext cx="4194312" cy="1272209"/>
          </a:xfrm>
          <a:prstGeom prst="roundRect">
            <a:avLst>
              <a:gd name="adj" fmla="val 9648"/>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eriod"/>
            </a:pPr>
            <a:r>
              <a:rPr lang="lv-LV" sz="1600" b="1" u="sng" dirty="0">
                <a:solidFill>
                  <a:schemeClr val="tx1"/>
                </a:solidFill>
              </a:rPr>
              <a:t>Pirmās paaudzes</a:t>
            </a:r>
            <a:r>
              <a:rPr lang="lv-LV" sz="1600" b="1" dirty="0">
                <a:solidFill>
                  <a:schemeClr val="tx1"/>
                </a:solidFill>
              </a:rPr>
              <a:t> </a:t>
            </a:r>
            <a:r>
              <a:rPr lang="lv-LV" sz="1600" b="1" dirty="0" err="1">
                <a:solidFill>
                  <a:schemeClr val="tx1"/>
                </a:solidFill>
              </a:rPr>
              <a:t>bioenergoresursi</a:t>
            </a:r>
            <a:r>
              <a:rPr lang="lv-LV" sz="1600" b="1" dirty="0">
                <a:solidFill>
                  <a:schemeClr val="tx1"/>
                </a:solidFill>
              </a:rPr>
              <a:t> ir biomasa, kas iegūta no lauksaimniecības kultūrām, ko tradicionāli audzē cilvēku pārtikai un dzīvnieku </a:t>
            </a:r>
            <a:r>
              <a:rPr lang="lv-LV" sz="1600" b="1" dirty="0" smtClean="0">
                <a:solidFill>
                  <a:schemeClr val="tx1"/>
                </a:solidFill>
              </a:rPr>
              <a:t>barībai</a:t>
            </a:r>
          </a:p>
        </p:txBody>
      </p:sp>
      <p:sp>
        <p:nvSpPr>
          <p:cNvPr id="9" name="Rounded Rectangle 8"/>
          <p:cNvSpPr/>
          <p:nvPr/>
        </p:nvSpPr>
        <p:spPr>
          <a:xfrm>
            <a:off x="7879406" y="240946"/>
            <a:ext cx="2237813" cy="93594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Pirmās paaudzes</a:t>
            </a:r>
          </a:p>
          <a:p>
            <a:pPr marL="285750" indent="-285750">
              <a:buFont typeface="Arial" panose="020B0604020202020204" pitchFamily="34" charset="0"/>
              <a:buChar char="•"/>
            </a:pPr>
            <a:r>
              <a:rPr lang="lv-LV" b="1" dirty="0" smtClean="0">
                <a:solidFill>
                  <a:schemeClr val="tx1"/>
                </a:solidFill>
              </a:rPr>
              <a:t>Otrās paaudzes</a:t>
            </a:r>
          </a:p>
          <a:p>
            <a:pPr marL="285750" indent="-285750">
              <a:buFont typeface="Arial" panose="020B0604020202020204" pitchFamily="34" charset="0"/>
              <a:buChar char="•"/>
            </a:pPr>
            <a:r>
              <a:rPr lang="lv-LV" b="1" dirty="0" smtClean="0">
                <a:solidFill>
                  <a:schemeClr val="tx1"/>
                </a:solidFill>
              </a:rPr>
              <a:t>Trešās paaudzes</a:t>
            </a:r>
            <a:endParaRPr lang="lv-LV" b="1" dirty="0">
              <a:solidFill>
                <a:schemeClr val="tx1"/>
              </a:solidFill>
            </a:endParaRPr>
          </a:p>
        </p:txBody>
      </p:sp>
      <p:sp>
        <p:nvSpPr>
          <p:cNvPr id="10" name="Rounded Rectangle 9"/>
          <p:cNvSpPr/>
          <p:nvPr/>
        </p:nvSpPr>
        <p:spPr>
          <a:xfrm>
            <a:off x="337931" y="3065610"/>
            <a:ext cx="4181096" cy="1081945"/>
          </a:xfrm>
          <a:prstGeom prst="roundRect">
            <a:avLst>
              <a:gd name="adj" fmla="val 12323"/>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eriod" startAt="2"/>
            </a:pPr>
            <a:r>
              <a:rPr lang="lv-LV" sz="1600" b="1" u="sng" dirty="0">
                <a:solidFill>
                  <a:schemeClr val="tx1"/>
                </a:solidFill>
              </a:rPr>
              <a:t>Otrās paaudzes</a:t>
            </a:r>
            <a:r>
              <a:rPr lang="lv-LV" sz="1600" b="1" dirty="0">
                <a:solidFill>
                  <a:schemeClr val="tx1"/>
                </a:solidFill>
              </a:rPr>
              <a:t> </a:t>
            </a:r>
            <a:r>
              <a:rPr lang="lv-LV" sz="1600" b="1" dirty="0" err="1">
                <a:solidFill>
                  <a:schemeClr val="tx1"/>
                </a:solidFill>
              </a:rPr>
              <a:t>bioenergoresursi</a:t>
            </a:r>
            <a:r>
              <a:rPr lang="lv-LV" sz="1600" b="1" dirty="0">
                <a:solidFill>
                  <a:schemeClr val="tx1"/>
                </a:solidFill>
              </a:rPr>
              <a:t> tiek izmantoti no izejvielām, kuras nevar </a:t>
            </a:r>
            <a:r>
              <a:rPr lang="lv-LV" sz="1600" b="1" dirty="0" smtClean="0">
                <a:solidFill>
                  <a:schemeClr val="tx1"/>
                </a:solidFill>
              </a:rPr>
              <a:t>    tieši </a:t>
            </a:r>
            <a:r>
              <a:rPr lang="lv-LV" sz="1600" b="1" dirty="0">
                <a:solidFill>
                  <a:schemeClr val="tx1"/>
                </a:solidFill>
              </a:rPr>
              <a:t>lietot pārtikas </a:t>
            </a:r>
            <a:r>
              <a:rPr lang="lv-LV" sz="1600" b="1" dirty="0" smtClean="0">
                <a:solidFill>
                  <a:schemeClr val="tx1"/>
                </a:solidFill>
              </a:rPr>
              <a:t>ražošanā</a:t>
            </a:r>
          </a:p>
        </p:txBody>
      </p:sp>
      <p:sp>
        <p:nvSpPr>
          <p:cNvPr id="11" name="Rounded Rectangle 10"/>
          <p:cNvSpPr/>
          <p:nvPr/>
        </p:nvSpPr>
        <p:spPr>
          <a:xfrm>
            <a:off x="4323521" y="1801468"/>
            <a:ext cx="2494353" cy="942586"/>
          </a:xfrm>
          <a:prstGeom prst="roundRect">
            <a:avLst>
              <a:gd name="adj" fmla="val 9648"/>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lv-LV" sz="1600" dirty="0" smtClean="0">
                <a:solidFill>
                  <a:schemeClr val="tx1"/>
                </a:solidFill>
              </a:rPr>
              <a:t>Parasti </a:t>
            </a:r>
            <a:r>
              <a:rPr lang="lv-LV" sz="1600" dirty="0">
                <a:solidFill>
                  <a:schemeClr val="tx1"/>
                </a:solidFill>
              </a:rPr>
              <a:t>no šīs biomasas iegūst šķidru un gāzveida </a:t>
            </a:r>
            <a:r>
              <a:rPr lang="lv-LV" sz="1600" dirty="0" smtClean="0">
                <a:solidFill>
                  <a:schemeClr val="tx1"/>
                </a:solidFill>
              </a:rPr>
              <a:t>biodegvielu</a:t>
            </a:r>
          </a:p>
        </p:txBody>
      </p:sp>
      <p:sp>
        <p:nvSpPr>
          <p:cNvPr id="12" name="Rounded Rectangle 11"/>
          <p:cNvSpPr/>
          <p:nvPr/>
        </p:nvSpPr>
        <p:spPr>
          <a:xfrm>
            <a:off x="6980051" y="1801468"/>
            <a:ext cx="3899599" cy="942586"/>
          </a:xfrm>
          <a:prstGeom prst="roundRect">
            <a:avLst>
              <a:gd name="adj" fmla="val 9648"/>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lv-LV" sz="1600" dirty="0" smtClean="0">
                <a:solidFill>
                  <a:schemeClr val="tx1"/>
                </a:solidFill>
              </a:rPr>
              <a:t>Galvenie </a:t>
            </a:r>
            <a:r>
              <a:rPr lang="lv-LV" sz="1600" dirty="0">
                <a:solidFill>
                  <a:schemeClr val="tx1"/>
                </a:solidFill>
              </a:rPr>
              <a:t>produkti, kas pašlaik pieejami pasaules tirgū, ir bioetanols, </a:t>
            </a:r>
            <a:r>
              <a:rPr lang="lv-LV" sz="1600" dirty="0" err="1">
                <a:solidFill>
                  <a:schemeClr val="tx1"/>
                </a:solidFill>
              </a:rPr>
              <a:t>biobutanols</a:t>
            </a:r>
            <a:r>
              <a:rPr lang="lv-LV" sz="1600" dirty="0">
                <a:solidFill>
                  <a:schemeClr val="tx1"/>
                </a:solidFill>
              </a:rPr>
              <a:t>, biodīzeļdegviela un </a:t>
            </a:r>
            <a:r>
              <a:rPr lang="lv-LV" sz="1600" dirty="0" err="1">
                <a:solidFill>
                  <a:schemeClr val="tx1"/>
                </a:solidFill>
              </a:rPr>
              <a:t>biometāns</a:t>
            </a:r>
            <a:endParaRPr lang="lv-LV" sz="1600" dirty="0" smtClean="0">
              <a:solidFill>
                <a:schemeClr val="tx1"/>
              </a:solidFill>
            </a:endParaRPr>
          </a:p>
        </p:txBody>
      </p:sp>
      <p:sp>
        <p:nvSpPr>
          <p:cNvPr id="13" name="Rounded Rectangle 12"/>
          <p:cNvSpPr/>
          <p:nvPr/>
        </p:nvSpPr>
        <p:spPr>
          <a:xfrm>
            <a:off x="4149444" y="3317374"/>
            <a:ext cx="3458819" cy="1142646"/>
          </a:xfrm>
          <a:prstGeom prst="roundRect">
            <a:avLst>
              <a:gd name="adj" fmla="val 12323"/>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lv-LV" sz="1600" dirty="0" smtClean="0">
                <a:solidFill>
                  <a:schemeClr val="tx1"/>
                </a:solidFill>
              </a:rPr>
              <a:t>Šīs </a:t>
            </a:r>
            <a:r>
              <a:rPr lang="lv-LV" sz="1600" dirty="0">
                <a:solidFill>
                  <a:schemeClr val="tx1"/>
                </a:solidFill>
              </a:rPr>
              <a:t>biomasas izejvielas sauc par </a:t>
            </a:r>
            <a:r>
              <a:rPr lang="lv-LV" sz="1600" dirty="0" err="1">
                <a:solidFill>
                  <a:schemeClr val="tx1"/>
                </a:solidFill>
              </a:rPr>
              <a:t>lignocelulozes</a:t>
            </a:r>
            <a:r>
              <a:rPr lang="lv-LV" sz="1600" dirty="0">
                <a:solidFill>
                  <a:schemeClr val="tx1"/>
                </a:solidFill>
              </a:rPr>
              <a:t> biomasu, kas ietver, piemēram, enerģētisko koksni, ātraudzīgos krūmus, lapas, zāli, </a:t>
            </a:r>
            <a:r>
              <a:rPr lang="lv-LV" sz="1600" dirty="0" smtClean="0">
                <a:solidFill>
                  <a:schemeClr val="tx1"/>
                </a:solidFill>
              </a:rPr>
              <a:t>salmus</a:t>
            </a:r>
          </a:p>
        </p:txBody>
      </p:sp>
      <p:sp>
        <p:nvSpPr>
          <p:cNvPr id="15" name="Rounded Rectangle 14"/>
          <p:cNvSpPr/>
          <p:nvPr/>
        </p:nvSpPr>
        <p:spPr>
          <a:xfrm>
            <a:off x="7771976" y="3317374"/>
            <a:ext cx="4045226" cy="1142646"/>
          </a:xfrm>
          <a:prstGeom prst="roundRect">
            <a:avLst>
              <a:gd name="adj" fmla="val 12323"/>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lv-LV" sz="1600" dirty="0" smtClean="0">
                <a:solidFill>
                  <a:schemeClr val="tx1"/>
                </a:solidFill>
              </a:rPr>
              <a:t>Audzēšanai </a:t>
            </a:r>
            <a:r>
              <a:rPr lang="lv-LV" sz="1600" dirty="0">
                <a:solidFill>
                  <a:schemeClr val="tx1"/>
                </a:solidFill>
              </a:rPr>
              <a:t>ir nepieciešamas mazākas zemes platības, turklāt pieeja šiem resursiem tiek nodrošināta visa gada garumā, ja nav augu veģetācijai nepiemērotas sezonas</a:t>
            </a:r>
            <a:endParaRPr lang="lv-LV" sz="1600" dirty="0" smtClean="0">
              <a:solidFill>
                <a:schemeClr val="tx1"/>
              </a:solidFill>
            </a:endParaRPr>
          </a:p>
        </p:txBody>
      </p:sp>
      <p:sp>
        <p:nvSpPr>
          <p:cNvPr id="16" name="Rounded Rectangle 15"/>
          <p:cNvSpPr/>
          <p:nvPr/>
        </p:nvSpPr>
        <p:spPr>
          <a:xfrm>
            <a:off x="337932" y="4638930"/>
            <a:ext cx="4194312" cy="1201212"/>
          </a:xfrm>
          <a:prstGeom prst="roundRect">
            <a:avLst>
              <a:gd name="adj" fmla="val 9648"/>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eriod" startAt="3"/>
            </a:pPr>
            <a:r>
              <a:rPr lang="lv-LV" sz="1600" b="1" u="sng" dirty="0">
                <a:solidFill>
                  <a:schemeClr val="tx1"/>
                </a:solidFill>
              </a:rPr>
              <a:t>Trešās paaudzes</a:t>
            </a:r>
            <a:r>
              <a:rPr lang="lv-LV" sz="1600" b="1" dirty="0">
                <a:solidFill>
                  <a:schemeClr val="tx1"/>
                </a:solidFill>
              </a:rPr>
              <a:t> biodegvielu iegūst no tādiem biomasas veidiem, kuri </a:t>
            </a:r>
            <a:r>
              <a:rPr lang="lv-LV" sz="1600" b="1" dirty="0" smtClean="0">
                <a:solidFill>
                  <a:schemeClr val="tx1"/>
                </a:solidFill>
              </a:rPr>
              <a:t>    nekonkurē </a:t>
            </a:r>
            <a:r>
              <a:rPr lang="lv-LV" sz="1600" b="1" dirty="0">
                <a:solidFill>
                  <a:schemeClr val="tx1"/>
                </a:solidFill>
              </a:rPr>
              <a:t>ar pārtikas un šķiedru </a:t>
            </a:r>
            <a:r>
              <a:rPr lang="lv-LV" sz="1600" b="1" dirty="0" smtClean="0">
                <a:solidFill>
                  <a:schemeClr val="tx1"/>
                </a:solidFill>
              </a:rPr>
              <a:t>     sektoru – izmanto, piemēram, aļģes</a:t>
            </a:r>
            <a:endParaRPr lang="lv-LV" sz="1600" dirty="0" smtClean="0">
              <a:solidFill>
                <a:schemeClr val="tx1"/>
              </a:solidFill>
            </a:endParaRPr>
          </a:p>
        </p:txBody>
      </p:sp>
      <p:sp>
        <p:nvSpPr>
          <p:cNvPr id="18" name="Rounded Rectangle 17"/>
          <p:cNvSpPr/>
          <p:nvPr/>
        </p:nvSpPr>
        <p:spPr>
          <a:xfrm>
            <a:off x="4149444" y="5149000"/>
            <a:ext cx="3178820" cy="1149626"/>
          </a:xfrm>
          <a:prstGeom prst="roundRect">
            <a:avLst>
              <a:gd name="adj" fmla="val 12323"/>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lv-LV" sz="1600" dirty="0" smtClean="0">
                <a:solidFill>
                  <a:schemeClr val="tx1"/>
                </a:solidFill>
              </a:rPr>
              <a:t>Aļģēm </a:t>
            </a:r>
            <a:r>
              <a:rPr lang="lv-LV" sz="1600" dirty="0">
                <a:solidFill>
                  <a:schemeClr val="tx1"/>
                </a:solidFill>
              </a:rPr>
              <a:t>piemīt ātra masas pieauguma spēja, to audzēšanai nav vajadzīgas iekoptas platības un augsta ūdens kvalitāte</a:t>
            </a:r>
            <a:endParaRPr lang="lv-LV" sz="1600" dirty="0" smtClean="0">
              <a:solidFill>
                <a:schemeClr val="tx1"/>
              </a:solidFill>
            </a:endParaRPr>
          </a:p>
        </p:txBody>
      </p:sp>
      <p:sp>
        <p:nvSpPr>
          <p:cNvPr id="19" name="Rounded Rectangle 18"/>
          <p:cNvSpPr/>
          <p:nvPr/>
        </p:nvSpPr>
        <p:spPr>
          <a:xfrm>
            <a:off x="7482463" y="5149000"/>
            <a:ext cx="4572000" cy="1149626"/>
          </a:xfrm>
          <a:prstGeom prst="roundRect">
            <a:avLst>
              <a:gd name="adj" fmla="val 12323"/>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lv-LV" sz="1600" dirty="0">
                <a:solidFill>
                  <a:schemeClr val="tx1"/>
                </a:solidFill>
              </a:rPr>
              <a:t>Pašlaik notiek strauja trešās paaudzes </a:t>
            </a:r>
            <a:r>
              <a:rPr lang="lv-LV" sz="1600" dirty="0" err="1">
                <a:solidFill>
                  <a:schemeClr val="tx1"/>
                </a:solidFill>
              </a:rPr>
              <a:t>bioenergoresursu</a:t>
            </a:r>
            <a:r>
              <a:rPr lang="lv-LV" sz="1600" dirty="0">
                <a:solidFill>
                  <a:schemeClr val="tx1"/>
                </a:solidFill>
              </a:rPr>
              <a:t> ieguves attīstība, jo otrās paaudze biodegviela nav vienīgā iespēja, kā aizstāt fosilās degvielas un novērst konkurenci ar pārtikas sektoru</a:t>
            </a:r>
          </a:p>
        </p:txBody>
      </p:sp>
    </p:spTree>
    <p:extLst>
      <p:ext uri="{BB962C8B-B14F-4D97-AF65-F5344CB8AC3E}">
        <p14:creationId xmlns:p14="http://schemas.microsoft.com/office/powerpoint/2010/main" xmlns="" val="15864088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8_Atteli\10479158613_b7c81ccf4b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11957" y="2301461"/>
            <a:ext cx="5980043" cy="398669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1045017" y="457061"/>
            <a:ext cx="10128092" cy="106362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Bioenergoresursu pārstrādes rezultātā tiek iegūti produkti, kas tiek izmantoti dažādos tautsaimniecības sektoros: enerģētikā, transportā, mājsaimniecībās, pakalpojumu sniegšanā, rūpniecībā un lauksaimniecībā</a:t>
            </a:r>
            <a:endParaRPr lang="lv-LV" sz="2400" dirty="0" smtClean="0"/>
          </a:p>
        </p:txBody>
      </p:sp>
      <p:sp>
        <p:nvSpPr>
          <p:cNvPr id="5" name="Rounded Rectangle 4"/>
          <p:cNvSpPr/>
          <p:nvPr/>
        </p:nvSpPr>
        <p:spPr>
          <a:xfrm>
            <a:off x="1045017" y="1716437"/>
            <a:ext cx="10128092" cy="89253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a:solidFill>
                  <a:schemeClr val="tx1"/>
                </a:solidFill>
              </a:rPr>
              <a:t>Bioenergoresursu</a:t>
            </a:r>
            <a:r>
              <a:rPr lang="lv-LV" b="1" dirty="0">
                <a:solidFill>
                  <a:schemeClr val="tx1"/>
                </a:solidFill>
              </a:rPr>
              <a:t> pārstrādes tehnoloģiskos produktus var iedalīt pēc dažādām pazīmēm: gan pēc agregātstāvokļa un produktu fizikālajām vai ķīmiskajām īpašībām, gan pēc produkta avota, </a:t>
            </a:r>
            <a:endParaRPr lang="lv-LV" b="1" dirty="0" smtClean="0">
              <a:solidFill>
                <a:schemeClr val="tx1"/>
              </a:solidFill>
            </a:endParaRPr>
          </a:p>
          <a:p>
            <a:pPr algn="ctr"/>
            <a:r>
              <a:rPr lang="lv-LV" b="1" dirty="0" smtClean="0">
                <a:solidFill>
                  <a:schemeClr val="tx1"/>
                </a:solidFill>
              </a:rPr>
              <a:t>gan </a:t>
            </a:r>
            <a:r>
              <a:rPr lang="lv-LV" b="1" dirty="0">
                <a:solidFill>
                  <a:schemeClr val="tx1"/>
                </a:solidFill>
              </a:rPr>
              <a:t>arī pēc to izmantošanas iespējām</a:t>
            </a:r>
            <a:endParaRPr lang="lv-LV" b="1" dirty="0" smtClean="0">
              <a:solidFill>
                <a:schemeClr val="tx1"/>
              </a:solidFill>
            </a:endParaRPr>
          </a:p>
        </p:txBody>
      </p:sp>
      <p:sp>
        <p:nvSpPr>
          <p:cNvPr id="9" name="Rounded Rectangle 8"/>
          <p:cNvSpPr/>
          <p:nvPr/>
        </p:nvSpPr>
        <p:spPr>
          <a:xfrm>
            <a:off x="329856" y="2914629"/>
            <a:ext cx="3893593" cy="10287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arenR"/>
            </a:pPr>
            <a:r>
              <a:rPr lang="lv-LV" b="1" u="sng" dirty="0">
                <a:solidFill>
                  <a:schemeClr val="tx1"/>
                </a:solidFill>
              </a:rPr>
              <a:t>C</a:t>
            </a:r>
            <a:r>
              <a:rPr lang="lv-LV" b="1" u="sng" dirty="0" smtClean="0">
                <a:solidFill>
                  <a:schemeClr val="tx1"/>
                </a:solidFill>
              </a:rPr>
              <a:t>ietā</a:t>
            </a:r>
            <a:r>
              <a:rPr lang="lv-LV" b="1" dirty="0" smtClean="0">
                <a:solidFill>
                  <a:schemeClr val="tx1"/>
                </a:solidFill>
              </a:rPr>
              <a:t> </a:t>
            </a:r>
            <a:r>
              <a:rPr lang="lv-LV" b="1" dirty="0">
                <a:solidFill>
                  <a:schemeClr val="tx1"/>
                </a:solidFill>
              </a:rPr>
              <a:t>biomasa tehnoloģisko produktu ražošanai, piemēram, kaļķu apdedzināšanas </a:t>
            </a:r>
            <a:r>
              <a:rPr lang="lv-LV" b="1" dirty="0" smtClean="0">
                <a:solidFill>
                  <a:schemeClr val="tx1"/>
                </a:solidFill>
              </a:rPr>
              <a:t>procesā</a:t>
            </a:r>
            <a:endParaRPr lang="lv-LV" b="1" dirty="0">
              <a:solidFill>
                <a:schemeClr val="tx1"/>
              </a:solidFill>
            </a:endParaRPr>
          </a:p>
        </p:txBody>
      </p:sp>
      <p:sp>
        <p:nvSpPr>
          <p:cNvPr id="10" name="Rounded Rectangle 9"/>
          <p:cNvSpPr/>
          <p:nvPr/>
        </p:nvSpPr>
        <p:spPr>
          <a:xfrm>
            <a:off x="329855" y="4187015"/>
            <a:ext cx="4430988" cy="115513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arenR" startAt="2"/>
            </a:pPr>
            <a:r>
              <a:rPr lang="lv-LV" b="1" u="sng" dirty="0">
                <a:solidFill>
                  <a:schemeClr val="tx1"/>
                </a:solidFill>
              </a:rPr>
              <a:t>G</a:t>
            </a:r>
            <a:r>
              <a:rPr lang="lv-LV" b="1" u="sng" dirty="0" smtClean="0">
                <a:solidFill>
                  <a:schemeClr val="tx1"/>
                </a:solidFill>
              </a:rPr>
              <a:t>āzveida</a:t>
            </a:r>
            <a:r>
              <a:rPr lang="lv-LV" b="1" dirty="0" smtClean="0">
                <a:solidFill>
                  <a:schemeClr val="tx1"/>
                </a:solidFill>
              </a:rPr>
              <a:t> </a:t>
            </a:r>
            <a:r>
              <a:rPr lang="lv-LV" b="1" dirty="0">
                <a:solidFill>
                  <a:schemeClr val="tx1"/>
                </a:solidFill>
              </a:rPr>
              <a:t>vielas elektroenerģijas un siltumenerģijas ražošanai koģenerācijas stacijās, elektrostacijās un katlu mājās un transporta </a:t>
            </a:r>
            <a:r>
              <a:rPr lang="lv-LV" b="1" dirty="0" smtClean="0">
                <a:solidFill>
                  <a:schemeClr val="tx1"/>
                </a:solidFill>
              </a:rPr>
              <a:t>līdzekļos</a:t>
            </a:r>
            <a:endParaRPr lang="lv-LV" b="1" dirty="0">
              <a:solidFill>
                <a:schemeClr val="tx1"/>
              </a:solidFill>
            </a:endParaRPr>
          </a:p>
        </p:txBody>
      </p:sp>
      <p:sp>
        <p:nvSpPr>
          <p:cNvPr id="11" name="Rounded Rectangle 10"/>
          <p:cNvSpPr/>
          <p:nvPr/>
        </p:nvSpPr>
        <p:spPr>
          <a:xfrm>
            <a:off x="3850627" y="2750273"/>
            <a:ext cx="4285716" cy="135745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sz="1600" b="1" dirty="0" smtClean="0">
                <a:solidFill>
                  <a:schemeClr val="tx1"/>
                </a:solidFill>
              </a:rPr>
              <a:t>Koksnes šķelda, briketes un granulas, malka</a:t>
            </a:r>
          </a:p>
          <a:p>
            <a:pPr marL="285750" indent="-285750">
              <a:buFont typeface="Arial" panose="020B0604020202020204" pitchFamily="34" charset="0"/>
              <a:buChar char="•"/>
            </a:pPr>
            <a:r>
              <a:rPr lang="lv-LV" sz="1600" b="1" dirty="0" smtClean="0">
                <a:solidFill>
                  <a:schemeClr val="tx1"/>
                </a:solidFill>
              </a:rPr>
              <a:t>Salmi, salmu granulas</a:t>
            </a:r>
          </a:p>
          <a:p>
            <a:pPr marL="285750" indent="-285750">
              <a:buFont typeface="Arial" panose="020B0604020202020204" pitchFamily="34" charset="0"/>
              <a:buChar char="•"/>
            </a:pPr>
            <a:r>
              <a:rPr lang="lv-LV" sz="1600" b="1" dirty="0" smtClean="0">
                <a:solidFill>
                  <a:schemeClr val="tx1"/>
                </a:solidFill>
              </a:rPr>
              <a:t>Atkritumi, piemēram, lietotas riepas, no atkritumiem iegūtais kurināmais</a:t>
            </a:r>
          </a:p>
          <a:p>
            <a:pPr marL="285750" indent="-285750">
              <a:buFont typeface="Arial" panose="020B0604020202020204" pitchFamily="34" charset="0"/>
              <a:buChar char="•"/>
            </a:pPr>
            <a:r>
              <a:rPr lang="lv-LV" sz="1600" b="1" dirty="0" smtClean="0">
                <a:solidFill>
                  <a:schemeClr val="tx1"/>
                </a:solidFill>
              </a:rPr>
              <a:t>Kokogles</a:t>
            </a:r>
            <a:endParaRPr lang="lv-LV" sz="1600" b="1" dirty="0">
              <a:solidFill>
                <a:schemeClr val="tx1"/>
              </a:solidFill>
            </a:endParaRPr>
          </a:p>
        </p:txBody>
      </p:sp>
      <p:sp>
        <p:nvSpPr>
          <p:cNvPr id="12" name="Rounded Rectangle 11"/>
          <p:cNvSpPr/>
          <p:nvPr/>
        </p:nvSpPr>
        <p:spPr>
          <a:xfrm>
            <a:off x="4596774" y="4469624"/>
            <a:ext cx="1714574" cy="589912"/>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sz="1600" b="1" dirty="0" smtClean="0">
                <a:solidFill>
                  <a:schemeClr val="tx1"/>
                </a:solidFill>
              </a:rPr>
              <a:t>Biogāze</a:t>
            </a:r>
          </a:p>
          <a:p>
            <a:pPr marL="285750" indent="-285750">
              <a:buFont typeface="Arial" panose="020B0604020202020204" pitchFamily="34" charset="0"/>
              <a:buChar char="•"/>
            </a:pPr>
            <a:r>
              <a:rPr lang="lv-LV" sz="1600" b="1" dirty="0" smtClean="0">
                <a:solidFill>
                  <a:schemeClr val="tx1"/>
                </a:solidFill>
              </a:rPr>
              <a:t>Sintēzes gāze</a:t>
            </a:r>
            <a:endParaRPr lang="lv-LV" sz="1600" b="1" dirty="0">
              <a:solidFill>
                <a:schemeClr val="tx1"/>
              </a:solidFill>
            </a:endParaRPr>
          </a:p>
        </p:txBody>
      </p:sp>
      <p:sp>
        <p:nvSpPr>
          <p:cNvPr id="13" name="Rounded Rectangle 12"/>
          <p:cNvSpPr/>
          <p:nvPr/>
        </p:nvSpPr>
        <p:spPr>
          <a:xfrm>
            <a:off x="329855" y="5585791"/>
            <a:ext cx="5116787" cy="9630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arenR" startAt="3"/>
            </a:pPr>
            <a:r>
              <a:rPr lang="lv-LV" b="1" u="sng" dirty="0">
                <a:solidFill>
                  <a:schemeClr val="tx1"/>
                </a:solidFill>
              </a:rPr>
              <a:t>Š</a:t>
            </a:r>
            <a:r>
              <a:rPr lang="lv-LV" b="1" u="sng" dirty="0" smtClean="0">
                <a:solidFill>
                  <a:schemeClr val="tx1"/>
                </a:solidFill>
              </a:rPr>
              <a:t>ķidrā</a:t>
            </a:r>
            <a:r>
              <a:rPr lang="lv-LV" b="1" dirty="0" smtClean="0">
                <a:solidFill>
                  <a:schemeClr val="tx1"/>
                </a:solidFill>
              </a:rPr>
              <a:t> </a:t>
            </a:r>
            <a:r>
              <a:rPr lang="lv-LV" b="1" dirty="0">
                <a:solidFill>
                  <a:schemeClr val="tx1"/>
                </a:solidFill>
              </a:rPr>
              <a:t>degviela transporta līdzekļiem vai elektroenerģijas un siltumenerģijas ražošanai elektrostacijās un koģenerācijas </a:t>
            </a:r>
            <a:r>
              <a:rPr lang="lv-LV" b="1" dirty="0" smtClean="0">
                <a:solidFill>
                  <a:schemeClr val="tx1"/>
                </a:solidFill>
              </a:rPr>
              <a:t>stacijās</a:t>
            </a:r>
            <a:endParaRPr lang="lv-LV" b="1" dirty="0">
              <a:solidFill>
                <a:schemeClr val="tx1"/>
              </a:solidFill>
            </a:endParaRPr>
          </a:p>
        </p:txBody>
      </p:sp>
      <p:sp>
        <p:nvSpPr>
          <p:cNvPr id="14" name="Rounded Rectangle 13"/>
          <p:cNvSpPr/>
          <p:nvPr/>
        </p:nvSpPr>
        <p:spPr>
          <a:xfrm>
            <a:off x="5190847" y="5693774"/>
            <a:ext cx="1914810" cy="735687"/>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sz="1600" b="1" dirty="0" smtClean="0">
                <a:solidFill>
                  <a:schemeClr val="tx1"/>
                </a:solidFill>
              </a:rPr>
              <a:t>Biodīzeļdegviela</a:t>
            </a:r>
          </a:p>
          <a:p>
            <a:pPr marL="285750" indent="-285750">
              <a:buFont typeface="Arial" panose="020B0604020202020204" pitchFamily="34" charset="0"/>
              <a:buChar char="•"/>
            </a:pPr>
            <a:r>
              <a:rPr lang="lv-LV" sz="1600" b="1" dirty="0" smtClean="0">
                <a:solidFill>
                  <a:schemeClr val="tx1"/>
                </a:solidFill>
              </a:rPr>
              <a:t>Bioetanols</a:t>
            </a:r>
          </a:p>
          <a:p>
            <a:pPr marL="285750" indent="-285750">
              <a:buFont typeface="Arial" panose="020B0604020202020204" pitchFamily="34" charset="0"/>
              <a:buChar char="•"/>
            </a:pPr>
            <a:r>
              <a:rPr lang="lv-LV" sz="1600" b="1" dirty="0" err="1" smtClean="0">
                <a:solidFill>
                  <a:schemeClr val="tx1"/>
                </a:solidFill>
              </a:rPr>
              <a:t>Biobutanols</a:t>
            </a:r>
            <a:endParaRPr lang="lv-LV" sz="1600" b="1" dirty="0">
              <a:solidFill>
                <a:schemeClr val="tx1"/>
              </a:solidFill>
            </a:endParaRPr>
          </a:p>
        </p:txBody>
      </p:sp>
    </p:spTree>
    <p:extLst>
      <p:ext uri="{BB962C8B-B14F-4D97-AF65-F5344CB8AC3E}">
        <p14:creationId xmlns:p14="http://schemas.microsoft.com/office/powerpoint/2010/main" xmlns="" val="14954204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8_Atteli\14270861292_d73f780dff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89451"/>
            <a:ext cx="7146235" cy="476299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3105836" y="635965"/>
            <a:ext cx="4780721" cy="115364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Biogāzes</a:t>
            </a:r>
            <a:r>
              <a:rPr lang="lv-LV" sz="2400" dirty="0"/>
              <a:t> ražošanas tehnoloģisko iekārtu kopums ir vienota sistēma, kura </a:t>
            </a:r>
            <a:r>
              <a:rPr lang="lv-LV" sz="2400" dirty="0" smtClean="0"/>
              <a:t>ietver:</a:t>
            </a:r>
          </a:p>
        </p:txBody>
      </p:sp>
      <p:sp>
        <p:nvSpPr>
          <p:cNvPr id="4" name="Rounded Rectangle 3"/>
          <p:cNvSpPr/>
          <p:nvPr/>
        </p:nvSpPr>
        <p:spPr>
          <a:xfrm>
            <a:off x="6898612" y="3315607"/>
            <a:ext cx="4949399" cy="8408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Biogāzes ražošanas blakusprodukts ir </a:t>
            </a:r>
            <a:r>
              <a:rPr lang="lv-LV" b="1" dirty="0" err="1" smtClean="0">
                <a:solidFill>
                  <a:schemeClr val="tx1"/>
                </a:solidFill>
              </a:rPr>
              <a:t>digestāts</a:t>
            </a:r>
            <a:r>
              <a:rPr lang="lv-LV" b="1" dirty="0" smtClean="0">
                <a:solidFill>
                  <a:schemeClr val="tx1"/>
                </a:solidFill>
              </a:rPr>
              <a:t> jeb pārstrādes substrāts, </a:t>
            </a:r>
            <a:r>
              <a:rPr lang="lv-LV" b="1" dirty="0">
                <a:solidFill>
                  <a:schemeClr val="tx1"/>
                </a:solidFill>
              </a:rPr>
              <a:t>ko izmanto kā </a:t>
            </a:r>
            <a:endParaRPr lang="lv-LV" b="1" dirty="0" smtClean="0">
              <a:solidFill>
                <a:schemeClr val="tx1"/>
              </a:solidFill>
            </a:endParaRPr>
          </a:p>
          <a:p>
            <a:pPr algn="ctr"/>
            <a:r>
              <a:rPr lang="lv-LV" b="1" dirty="0" smtClean="0">
                <a:solidFill>
                  <a:schemeClr val="tx1"/>
                </a:solidFill>
              </a:rPr>
              <a:t>augsnes </a:t>
            </a:r>
            <a:r>
              <a:rPr lang="lv-LV" b="1" dirty="0">
                <a:solidFill>
                  <a:schemeClr val="tx1"/>
                </a:solidFill>
              </a:rPr>
              <a:t>mēslojumu</a:t>
            </a:r>
            <a:endParaRPr lang="lv-LV" b="1" dirty="0" smtClean="0">
              <a:solidFill>
                <a:schemeClr val="tx1"/>
              </a:solidFill>
            </a:endParaRPr>
          </a:p>
        </p:txBody>
      </p:sp>
      <p:sp>
        <p:nvSpPr>
          <p:cNvPr id="5" name="Rounded Rectangle 4"/>
          <p:cNvSpPr/>
          <p:nvPr/>
        </p:nvSpPr>
        <p:spPr>
          <a:xfrm>
            <a:off x="6901044" y="4349559"/>
            <a:ext cx="4949399" cy="110363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Anaerobās fermentācijas procesā rodas maz siltuma atšķirībā no aerobās (skābekļa klātbūtnē notiekošās) sadalīšanās, piemēram, </a:t>
            </a:r>
            <a:r>
              <a:rPr lang="lv-LV" b="1" dirty="0" smtClean="0">
                <a:solidFill>
                  <a:schemeClr val="tx1"/>
                </a:solidFill>
              </a:rPr>
              <a:t>kompostēšanas</a:t>
            </a:r>
          </a:p>
        </p:txBody>
      </p:sp>
      <p:sp>
        <p:nvSpPr>
          <p:cNvPr id="6" name="Rounded Rectangle 5"/>
          <p:cNvSpPr/>
          <p:nvPr/>
        </p:nvSpPr>
        <p:spPr>
          <a:xfrm>
            <a:off x="6901044" y="5646305"/>
            <a:ext cx="4949399" cy="66278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Substrātā ķīmiski </a:t>
            </a:r>
            <a:r>
              <a:rPr lang="lv-LV" b="1" dirty="0">
                <a:solidFill>
                  <a:schemeClr val="tx1"/>
                </a:solidFill>
              </a:rPr>
              <a:t>ieslēgtā enerģija paliek galvenokārt saražotajā biogāzē metāna formā</a:t>
            </a:r>
          </a:p>
        </p:txBody>
      </p:sp>
      <p:sp>
        <p:nvSpPr>
          <p:cNvPr id="7" name="Rounded Rectangle 6"/>
          <p:cNvSpPr/>
          <p:nvPr/>
        </p:nvSpPr>
        <p:spPr>
          <a:xfrm>
            <a:off x="7666384" y="347869"/>
            <a:ext cx="4181627" cy="2564296"/>
          </a:xfrm>
          <a:prstGeom prst="roundRect">
            <a:avLst>
              <a:gd name="adj" fmla="val 9649"/>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Dažādus izejvielu avotus </a:t>
            </a:r>
            <a:r>
              <a:rPr lang="lv-LV" dirty="0" smtClean="0">
                <a:solidFill>
                  <a:schemeClr val="tx1"/>
                </a:solidFill>
              </a:rPr>
              <a:t>(kūtsmēslus, organiskos atkritumus un dažreiz arī zaļo biomasu, piemēram, kukurūzu)</a:t>
            </a:r>
          </a:p>
          <a:p>
            <a:pPr marL="285750" indent="-285750">
              <a:spcAft>
                <a:spcPts val="600"/>
              </a:spcAft>
              <a:buFont typeface="Arial" panose="020B0604020202020204" pitchFamily="34" charset="0"/>
              <a:buChar char="•"/>
            </a:pPr>
            <a:r>
              <a:rPr lang="lv-LV" b="1" dirty="0" smtClean="0">
                <a:solidFill>
                  <a:schemeClr val="tx1"/>
                </a:solidFill>
              </a:rPr>
              <a:t>Biogāzes reaktorus</a:t>
            </a:r>
          </a:p>
          <a:p>
            <a:pPr marL="285750" indent="-285750">
              <a:spcAft>
                <a:spcPts val="600"/>
              </a:spcAft>
              <a:buFont typeface="Arial" panose="020B0604020202020204" pitchFamily="34" charset="0"/>
              <a:buChar char="•"/>
            </a:pPr>
            <a:r>
              <a:rPr lang="lv-LV" b="1" dirty="0" smtClean="0">
                <a:solidFill>
                  <a:schemeClr val="tx1"/>
                </a:solidFill>
              </a:rPr>
              <a:t>Biogāzes rezervuārus</a:t>
            </a:r>
          </a:p>
          <a:p>
            <a:pPr marL="285750" indent="-285750">
              <a:spcAft>
                <a:spcPts val="600"/>
              </a:spcAft>
              <a:buFont typeface="Arial" panose="020B0604020202020204" pitchFamily="34" charset="0"/>
              <a:buChar char="•"/>
            </a:pPr>
            <a:r>
              <a:rPr lang="lv-LV" b="1" dirty="0" err="1" smtClean="0">
                <a:solidFill>
                  <a:schemeClr val="tx1"/>
                </a:solidFill>
              </a:rPr>
              <a:t>Digestāta</a:t>
            </a:r>
            <a:r>
              <a:rPr lang="lv-LV" b="1" dirty="0" smtClean="0">
                <a:solidFill>
                  <a:schemeClr val="tx1"/>
                </a:solidFill>
              </a:rPr>
              <a:t> bloku</a:t>
            </a:r>
          </a:p>
          <a:p>
            <a:pPr marL="285750" indent="-285750">
              <a:spcAft>
                <a:spcPts val="600"/>
              </a:spcAft>
              <a:buFont typeface="Arial" panose="020B0604020202020204" pitchFamily="34" charset="0"/>
              <a:buChar char="•"/>
            </a:pPr>
            <a:r>
              <a:rPr lang="lv-LV" b="1" dirty="0" smtClean="0">
                <a:solidFill>
                  <a:schemeClr val="tx1"/>
                </a:solidFill>
              </a:rPr>
              <a:t>Biogāzes izmantošanas iekārtas enerģijas ražošanai</a:t>
            </a:r>
            <a:endParaRPr lang="lv-LV" b="1" dirty="0">
              <a:solidFill>
                <a:schemeClr val="tx1"/>
              </a:solidFill>
            </a:endParaRPr>
          </a:p>
        </p:txBody>
      </p:sp>
    </p:spTree>
    <p:extLst>
      <p:ext uri="{BB962C8B-B14F-4D97-AF65-F5344CB8AC3E}">
        <p14:creationId xmlns:p14="http://schemas.microsoft.com/office/powerpoint/2010/main" xmlns="" val="32714140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992" y="1593436"/>
            <a:ext cx="8426636" cy="4999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Down Arrow 4"/>
          <p:cNvSpPr/>
          <p:nvPr/>
        </p:nvSpPr>
        <p:spPr>
          <a:xfrm>
            <a:off x="4143047" y="920497"/>
            <a:ext cx="1018902" cy="764623"/>
          </a:xfrm>
          <a:prstGeom prst="down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itle 1"/>
          <p:cNvSpPr txBox="1">
            <a:spLocks/>
          </p:cNvSpPr>
          <p:nvPr/>
        </p:nvSpPr>
        <p:spPr>
          <a:xfrm>
            <a:off x="346524" y="309505"/>
            <a:ext cx="8419789" cy="863312"/>
          </a:xfrm>
          <a:prstGeom prst="roundRect">
            <a:avLst>
              <a:gd name="adj" fmla="val 18373"/>
            </a:avLst>
          </a:prstGeom>
          <a:solidFill>
            <a:schemeClr val="bg1">
              <a:lumMod val="95000"/>
            </a:schemeClr>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Piemērs </a:t>
            </a:r>
            <a:r>
              <a:rPr lang="lv-LV" sz="2400" dirty="0" smtClean="0"/>
              <a:t>– lauksaimniecības </a:t>
            </a:r>
            <a:r>
              <a:rPr lang="lv-LV" sz="2400" dirty="0" err="1"/>
              <a:t>kofermentācijas</a:t>
            </a:r>
            <a:r>
              <a:rPr lang="lv-LV" sz="2400" dirty="0"/>
              <a:t> biogāzes stacija, kurā izmanto kūtsmēslus un kukurūzas </a:t>
            </a:r>
            <a:r>
              <a:rPr lang="lv-LV" sz="2400" dirty="0" smtClean="0"/>
              <a:t>skābbarību </a:t>
            </a:r>
            <a:endParaRPr lang="lv-LV" sz="2400" dirty="0"/>
          </a:p>
        </p:txBody>
      </p:sp>
      <p:sp>
        <p:nvSpPr>
          <p:cNvPr id="7" name="Rounded Rectangle 6"/>
          <p:cNvSpPr/>
          <p:nvPr/>
        </p:nvSpPr>
        <p:spPr>
          <a:xfrm>
            <a:off x="8635792" y="1346752"/>
            <a:ext cx="3380617" cy="4547152"/>
          </a:xfrm>
          <a:prstGeom prst="roundRect">
            <a:avLst>
              <a:gd name="adj" fmla="val 9495"/>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lv-LV" sz="1600" b="1" dirty="0" smtClean="0">
                <a:solidFill>
                  <a:schemeClr val="tx1"/>
                </a:solidFill>
              </a:rPr>
              <a:t>Lopu kūtis</a:t>
            </a:r>
          </a:p>
          <a:p>
            <a:pPr marL="342900" indent="-342900">
              <a:buFont typeface="+mj-lt"/>
              <a:buAutoNum type="arabicPeriod"/>
            </a:pPr>
            <a:r>
              <a:rPr lang="lv-LV" sz="1600" b="1" dirty="0" smtClean="0">
                <a:solidFill>
                  <a:schemeClr val="tx1"/>
                </a:solidFill>
              </a:rPr>
              <a:t>Šķidro kūtsmēslu krātuves</a:t>
            </a:r>
          </a:p>
          <a:p>
            <a:pPr marL="342900" indent="-342900">
              <a:buFont typeface="+mj-lt"/>
              <a:buAutoNum type="arabicPeriod"/>
            </a:pPr>
            <a:r>
              <a:rPr lang="lv-LV" sz="1600" b="1" dirty="0" smtClean="0">
                <a:solidFill>
                  <a:schemeClr val="tx1"/>
                </a:solidFill>
              </a:rPr>
              <a:t>Bioatkritumu savākšanas tvertnes</a:t>
            </a:r>
          </a:p>
          <a:p>
            <a:pPr marL="342900" indent="-342900">
              <a:buFont typeface="+mj-lt"/>
              <a:buAutoNum type="arabicPeriod"/>
            </a:pPr>
            <a:r>
              <a:rPr lang="lv-LV" sz="1600" b="1" dirty="0" err="1" smtClean="0">
                <a:solidFill>
                  <a:schemeClr val="tx1"/>
                </a:solidFill>
              </a:rPr>
              <a:t>Sanitācijas</a:t>
            </a:r>
            <a:r>
              <a:rPr lang="lv-LV" sz="1600" b="1" dirty="0" smtClean="0">
                <a:solidFill>
                  <a:schemeClr val="tx1"/>
                </a:solidFill>
              </a:rPr>
              <a:t> tvertnes</a:t>
            </a:r>
          </a:p>
          <a:p>
            <a:pPr marL="342900" indent="-342900">
              <a:buFont typeface="+mj-lt"/>
              <a:buAutoNum type="arabicPeriod"/>
            </a:pPr>
            <a:r>
              <a:rPr lang="lv-LV" sz="1600" b="1" dirty="0" smtClean="0">
                <a:solidFill>
                  <a:schemeClr val="tx1"/>
                </a:solidFill>
              </a:rPr>
              <a:t>Pārvietojamas uzglabāšanas tvertnes</a:t>
            </a:r>
          </a:p>
          <a:p>
            <a:pPr marL="342900" indent="-342900">
              <a:buFont typeface="+mj-lt"/>
              <a:buAutoNum type="arabicPeriod"/>
            </a:pPr>
            <a:r>
              <a:rPr lang="lv-LV" sz="1600" b="1" dirty="0" smtClean="0">
                <a:solidFill>
                  <a:schemeClr val="tx1"/>
                </a:solidFill>
              </a:rPr>
              <a:t>Substrāta padeves sistēma</a:t>
            </a:r>
          </a:p>
          <a:p>
            <a:pPr marL="342900" indent="-342900">
              <a:buFont typeface="+mj-lt"/>
              <a:buAutoNum type="arabicPeriod"/>
            </a:pPr>
            <a:r>
              <a:rPr lang="lv-LV" sz="1600" b="1" dirty="0" smtClean="0">
                <a:solidFill>
                  <a:schemeClr val="tx1"/>
                </a:solidFill>
              </a:rPr>
              <a:t>Bioreaktors</a:t>
            </a:r>
          </a:p>
          <a:p>
            <a:pPr marL="342900" indent="-342900">
              <a:buFont typeface="+mj-lt"/>
              <a:buAutoNum type="arabicPeriod"/>
            </a:pPr>
            <a:r>
              <a:rPr lang="lv-LV" sz="1600" b="1" dirty="0" smtClean="0">
                <a:solidFill>
                  <a:schemeClr val="tx1"/>
                </a:solidFill>
              </a:rPr>
              <a:t>Biogāzes uzglabāšanas rezervuārs</a:t>
            </a:r>
          </a:p>
          <a:p>
            <a:pPr marL="342900" indent="-342900">
              <a:buFont typeface="+mj-lt"/>
              <a:buAutoNum type="arabicPeriod"/>
            </a:pPr>
            <a:r>
              <a:rPr lang="lv-LV" sz="1600" b="1" dirty="0" smtClean="0">
                <a:solidFill>
                  <a:schemeClr val="tx1"/>
                </a:solidFill>
              </a:rPr>
              <a:t>Koģenerācijas iekārta</a:t>
            </a:r>
          </a:p>
          <a:p>
            <a:pPr marL="342900" indent="-342900">
              <a:buFont typeface="+mj-lt"/>
              <a:buAutoNum type="arabicPeriod"/>
            </a:pPr>
            <a:r>
              <a:rPr lang="lv-LV" sz="1600" b="1" dirty="0" err="1" smtClean="0">
                <a:solidFill>
                  <a:schemeClr val="tx1"/>
                </a:solidFill>
              </a:rPr>
              <a:t>Digestāta</a:t>
            </a:r>
            <a:r>
              <a:rPr lang="lv-LV" sz="1600" b="1" dirty="0" smtClean="0">
                <a:solidFill>
                  <a:schemeClr val="tx1"/>
                </a:solidFill>
              </a:rPr>
              <a:t> uzglabāšanas rezervuārs</a:t>
            </a:r>
          </a:p>
          <a:p>
            <a:pPr marL="342900" indent="-342900">
              <a:buFont typeface="+mj-lt"/>
              <a:buAutoNum type="arabicPeriod"/>
            </a:pPr>
            <a:r>
              <a:rPr lang="lv-LV" sz="1600" b="1" dirty="0" smtClean="0">
                <a:solidFill>
                  <a:schemeClr val="tx1"/>
                </a:solidFill>
              </a:rPr>
              <a:t>Lauksaimniecības zemes</a:t>
            </a:r>
          </a:p>
          <a:p>
            <a:pPr marL="342900" indent="-342900">
              <a:buFont typeface="+mj-lt"/>
              <a:buAutoNum type="arabicPeriod"/>
            </a:pPr>
            <a:r>
              <a:rPr lang="lv-LV" sz="1600" b="1" dirty="0" smtClean="0">
                <a:solidFill>
                  <a:schemeClr val="tx1"/>
                </a:solidFill>
              </a:rPr>
              <a:t>Elektroenerģijas transformators</a:t>
            </a:r>
          </a:p>
          <a:p>
            <a:pPr marL="342900" indent="-342900">
              <a:buFont typeface="+mj-lt"/>
              <a:buAutoNum type="arabicPeriod"/>
            </a:pPr>
            <a:r>
              <a:rPr lang="lv-LV" sz="1600" b="1" dirty="0" smtClean="0">
                <a:solidFill>
                  <a:schemeClr val="tx1"/>
                </a:solidFill>
              </a:rPr>
              <a:t>Siltumenerģijas patērētājs</a:t>
            </a:r>
            <a:endParaRPr lang="lv-LV" sz="1600" b="1" dirty="0">
              <a:solidFill>
                <a:schemeClr val="tx1"/>
              </a:solidFill>
            </a:endParaRPr>
          </a:p>
        </p:txBody>
      </p:sp>
    </p:spTree>
    <p:extLst>
      <p:ext uri="{BB962C8B-B14F-4D97-AF65-F5344CB8AC3E}">
        <p14:creationId xmlns:p14="http://schemas.microsoft.com/office/powerpoint/2010/main" xmlns="" val="15262866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er\Desktop\8_Atteli\14812177405_83128e8277_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0676"/>
          <a:stretch/>
        </p:blipFill>
        <p:spPr bwMode="auto">
          <a:xfrm>
            <a:off x="6031421" y="1997767"/>
            <a:ext cx="6160579" cy="387626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a:xfrm>
            <a:off x="339634" y="3084745"/>
            <a:ext cx="7145383" cy="114932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Bioenergotehnoloģiju galvenā sastāvdaļa ir</a:t>
            </a:r>
            <a:r>
              <a:rPr lang="lv-LV" sz="2400" b="1" dirty="0"/>
              <a:t> kurtuve (degkamera)</a:t>
            </a:r>
            <a:r>
              <a:rPr lang="lv-LV" sz="2400" dirty="0"/>
              <a:t>, kurā notiek degšanas </a:t>
            </a:r>
            <a:r>
              <a:rPr lang="lv-LV" sz="2400" dirty="0" smtClean="0"/>
              <a:t>process – </a:t>
            </a:r>
            <a:r>
              <a:rPr lang="lv-LV" sz="2400" dirty="0"/>
              <a:t>to izmanto dažādu konstrukciju iekārtās:</a:t>
            </a:r>
          </a:p>
        </p:txBody>
      </p:sp>
      <p:sp>
        <p:nvSpPr>
          <p:cNvPr id="3" name="Title 1"/>
          <p:cNvSpPr txBox="1">
            <a:spLocks/>
          </p:cNvSpPr>
          <p:nvPr/>
        </p:nvSpPr>
        <p:spPr>
          <a:xfrm>
            <a:off x="702176" y="477381"/>
            <a:ext cx="10813774" cy="11426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Lai nodrošinātu </a:t>
            </a:r>
            <a:r>
              <a:rPr lang="lv-LV" sz="2400" dirty="0" smtClean="0"/>
              <a:t>patērētājus ar </a:t>
            </a:r>
            <a:r>
              <a:rPr lang="lv-LV" sz="2400" dirty="0"/>
              <a:t>nepieciešamo enerģiju, energoavotos uzstāda </a:t>
            </a:r>
            <a:r>
              <a:rPr lang="lv-LV" sz="2400" b="1" dirty="0"/>
              <a:t>energotehnoloģijas</a:t>
            </a:r>
            <a:r>
              <a:rPr lang="lv-LV" sz="2400" dirty="0"/>
              <a:t>, kurās energoresursu ķīmiskā enerģija pārvēršas siltumenerģijā, un tās </a:t>
            </a:r>
            <a:r>
              <a:rPr lang="lv-LV" sz="2400" dirty="0" smtClean="0"/>
              <a:t>jāveido, </a:t>
            </a:r>
            <a:r>
              <a:rPr lang="lv-LV" sz="2400" dirty="0"/>
              <a:t>lai pārveide notiktu ar minimāliem enerģijas zudumiem</a:t>
            </a:r>
            <a:endParaRPr lang="lv-LV" sz="2400" dirty="0" smtClean="0"/>
          </a:p>
        </p:txBody>
      </p:sp>
      <p:sp>
        <p:nvSpPr>
          <p:cNvPr id="4" name="Rounded Rectangle 3"/>
          <p:cNvSpPr/>
          <p:nvPr/>
        </p:nvSpPr>
        <p:spPr>
          <a:xfrm>
            <a:off x="812166" y="1860424"/>
            <a:ext cx="6200315" cy="9839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Bioenerģijas energoavotos uzstādītās energotehnoloģijas atšķiras gan konstruktīvi, gan pēc  jaudas un energonesējiem, gan arī ar darbināšanas parametriem</a:t>
            </a:r>
            <a:endParaRPr lang="lv-LV" b="1" dirty="0" smtClean="0">
              <a:solidFill>
                <a:schemeClr val="tx1"/>
              </a:solidFill>
            </a:endParaRPr>
          </a:p>
        </p:txBody>
      </p:sp>
      <p:sp>
        <p:nvSpPr>
          <p:cNvPr id="7" name="Rounded Rectangle 6"/>
          <p:cNvSpPr/>
          <p:nvPr/>
        </p:nvSpPr>
        <p:spPr>
          <a:xfrm>
            <a:off x="954440" y="4155886"/>
            <a:ext cx="5915769" cy="2187271"/>
          </a:xfrm>
          <a:prstGeom prst="roundRect">
            <a:avLst>
              <a:gd name="adj" fmla="val 11400"/>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Krāsnīs </a:t>
            </a:r>
            <a:r>
              <a:rPr lang="lv-LV" dirty="0" smtClean="0">
                <a:solidFill>
                  <a:schemeClr val="tx1"/>
                </a:solidFill>
              </a:rPr>
              <a:t>(gan individuāli, gan rūpnieciski)</a:t>
            </a:r>
          </a:p>
          <a:p>
            <a:pPr marL="285750" indent="-285750">
              <a:spcAft>
                <a:spcPts val="600"/>
              </a:spcAft>
              <a:buFont typeface="Arial" panose="020B0604020202020204" pitchFamily="34" charset="0"/>
              <a:buChar char="•"/>
            </a:pPr>
            <a:r>
              <a:rPr lang="lv-LV" b="1" dirty="0" smtClean="0">
                <a:solidFill>
                  <a:schemeClr val="tx1"/>
                </a:solidFill>
              </a:rPr>
              <a:t>Kamīnos </a:t>
            </a:r>
            <a:r>
              <a:rPr lang="lv-LV" dirty="0" smtClean="0">
                <a:solidFill>
                  <a:schemeClr val="tx1"/>
                </a:solidFill>
              </a:rPr>
              <a:t>(individuāli </a:t>
            </a:r>
            <a:r>
              <a:rPr lang="lv-LV" dirty="0">
                <a:solidFill>
                  <a:schemeClr val="tx1"/>
                </a:solidFill>
              </a:rPr>
              <a:t>nelieli siltuma </a:t>
            </a:r>
            <a:r>
              <a:rPr lang="lv-LV" dirty="0" smtClean="0">
                <a:solidFill>
                  <a:schemeClr val="tx1"/>
                </a:solidFill>
              </a:rPr>
              <a:t>avoti)</a:t>
            </a:r>
          </a:p>
          <a:p>
            <a:pPr marL="285750" indent="-285750">
              <a:spcAft>
                <a:spcPts val="600"/>
              </a:spcAft>
              <a:buFont typeface="Arial" panose="020B0604020202020204" pitchFamily="34" charset="0"/>
              <a:buChar char="•"/>
            </a:pPr>
            <a:r>
              <a:rPr lang="lv-LV" b="1" dirty="0" smtClean="0">
                <a:solidFill>
                  <a:schemeClr val="tx1"/>
                </a:solidFill>
              </a:rPr>
              <a:t>Katlos</a:t>
            </a:r>
            <a:r>
              <a:rPr lang="lv-LV" dirty="0" smtClean="0">
                <a:solidFill>
                  <a:schemeClr val="tx1"/>
                </a:solidFill>
              </a:rPr>
              <a:t> (gan </a:t>
            </a:r>
            <a:r>
              <a:rPr lang="lv-LV" dirty="0">
                <a:solidFill>
                  <a:schemeClr val="tx1"/>
                </a:solidFill>
              </a:rPr>
              <a:t>individuāli, gan lielu sistēmu siltuma </a:t>
            </a:r>
            <a:r>
              <a:rPr lang="lv-LV" dirty="0" smtClean="0">
                <a:solidFill>
                  <a:schemeClr val="tx1"/>
                </a:solidFill>
              </a:rPr>
              <a:t>avoti)</a:t>
            </a:r>
          </a:p>
          <a:p>
            <a:pPr marL="285750" indent="-285750">
              <a:spcAft>
                <a:spcPts val="600"/>
              </a:spcAft>
              <a:buFont typeface="Arial" panose="020B0604020202020204" pitchFamily="34" charset="0"/>
              <a:buChar char="•"/>
            </a:pPr>
            <a:r>
              <a:rPr lang="lv-LV" b="1" dirty="0" smtClean="0">
                <a:solidFill>
                  <a:schemeClr val="tx1"/>
                </a:solidFill>
              </a:rPr>
              <a:t>Dzinējos </a:t>
            </a:r>
            <a:r>
              <a:rPr lang="lv-LV" dirty="0" smtClean="0">
                <a:solidFill>
                  <a:schemeClr val="tx1"/>
                </a:solidFill>
              </a:rPr>
              <a:t>(gan </a:t>
            </a:r>
            <a:r>
              <a:rPr lang="lv-LV" dirty="0">
                <a:solidFill>
                  <a:schemeClr val="tx1"/>
                </a:solidFill>
              </a:rPr>
              <a:t>individuāli, gan lielu sistēmu </a:t>
            </a:r>
            <a:r>
              <a:rPr lang="lv-LV" dirty="0" smtClean="0">
                <a:solidFill>
                  <a:schemeClr val="tx1"/>
                </a:solidFill>
              </a:rPr>
              <a:t>energoavoti, lai ražotu </a:t>
            </a:r>
            <a:r>
              <a:rPr lang="lv-LV" dirty="0">
                <a:solidFill>
                  <a:schemeClr val="tx1"/>
                </a:solidFill>
              </a:rPr>
              <a:t>elektroenerģiju un </a:t>
            </a:r>
            <a:r>
              <a:rPr lang="lv-LV" dirty="0" smtClean="0">
                <a:solidFill>
                  <a:schemeClr val="tx1"/>
                </a:solidFill>
              </a:rPr>
              <a:t>siltumenerģiju)</a:t>
            </a:r>
          </a:p>
          <a:p>
            <a:pPr marL="285750" indent="-285750">
              <a:spcAft>
                <a:spcPts val="600"/>
              </a:spcAft>
              <a:buFont typeface="Arial" panose="020B0604020202020204" pitchFamily="34" charset="0"/>
              <a:buChar char="•"/>
            </a:pPr>
            <a:r>
              <a:rPr lang="lv-LV" b="1" dirty="0">
                <a:solidFill>
                  <a:schemeClr val="tx1"/>
                </a:solidFill>
              </a:rPr>
              <a:t>G</a:t>
            </a:r>
            <a:r>
              <a:rPr lang="lv-LV" b="1" dirty="0" smtClean="0">
                <a:solidFill>
                  <a:schemeClr val="tx1"/>
                </a:solidFill>
              </a:rPr>
              <a:t>āzes turbīnās </a:t>
            </a:r>
            <a:r>
              <a:rPr lang="lv-LV" dirty="0" smtClean="0">
                <a:solidFill>
                  <a:schemeClr val="tx1"/>
                </a:solidFill>
              </a:rPr>
              <a:t>(parasti lielu </a:t>
            </a:r>
            <a:r>
              <a:rPr lang="lv-LV" dirty="0">
                <a:solidFill>
                  <a:schemeClr val="tx1"/>
                </a:solidFill>
              </a:rPr>
              <a:t>energosistēmu </a:t>
            </a:r>
            <a:r>
              <a:rPr lang="lv-LV" dirty="0" smtClean="0">
                <a:solidFill>
                  <a:schemeClr val="tx1"/>
                </a:solidFill>
              </a:rPr>
              <a:t>energoavoti</a:t>
            </a:r>
            <a:r>
              <a:rPr lang="lv-LV" dirty="0">
                <a:solidFill>
                  <a:schemeClr val="tx1"/>
                </a:solidFill>
              </a:rPr>
              <a:t>)</a:t>
            </a:r>
          </a:p>
        </p:txBody>
      </p:sp>
    </p:spTree>
    <p:extLst>
      <p:ext uri="{BB962C8B-B14F-4D97-AF65-F5344CB8AC3E}">
        <p14:creationId xmlns:p14="http://schemas.microsoft.com/office/powerpoint/2010/main" xmlns="" val="5792194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8_Atteli\8401789597_9e930ee73c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13" y="778428"/>
            <a:ext cx="6351744" cy="508248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198177" y="414717"/>
            <a:ext cx="7821772" cy="81647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Kurināmā degšanas procesa </a:t>
            </a:r>
            <a:r>
              <a:rPr lang="lv-LV" sz="2400" dirty="0"/>
              <a:t>ķīmiskās reakcijas nodrošina divas vielas – kurināmais un gaisa skābeklis</a:t>
            </a:r>
            <a:endParaRPr lang="lv-LV" sz="2400" dirty="0" smtClean="0"/>
          </a:p>
        </p:txBody>
      </p:sp>
      <p:sp>
        <p:nvSpPr>
          <p:cNvPr id="4" name="Rounded Rectangle 3"/>
          <p:cNvSpPr/>
          <p:nvPr/>
        </p:nvSpPr>
        <p:spPr>
          <a:xfrm>
            <a:off x="6237679" y="1642923"/>
            <a:ext cx="5669399" cy="133626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Kurināmā </a:t>
            </a:r>
            <a:r>
              <a:rPr lang="lv-LV" b="1" dirty="0">
                <a:solidFill>
                  <a:schemeClr val="tx1"/>
                </a:solidFill>
              </a:rPr>
              <a:t>īpašības, agregātstāvokļi, frakciju izmēri un formas atšķiras, </a:t>
            </a:r>
            <a:r>
              <a:rPr lang="lv-LV" b="1" dirty="0" smtClean="0">
                <a:solidFill>
                  <a:schemeClr val="tx1"/>
                </a:solidFill>
              </a:rPr>
              <a:t>tāpēc jāorganizē </a:t>
            </a:r>
            <a:r>
              <a:rPr lang="lv-LV" b="1" dirty="0">
                <a:solidFill>
                  <a:schemeClr val="tx1"/>
                </a:solidFill>
              </a:rPr>
              <a:t>skābekļa piekļūšana degošajiem elementiem nepieciešamās proporcijās, lai nodrošinātu jebkura kurināmā pilnīgu degšanu</a:t>
            </a:r>
            <a:endParaRPr lang="lv-LV" b="1" dirty="0" smtClean="0">
              <a:solidFill>
                <a:schemeClr val="tx1"/>
              </a:solidFill>
            </a:endParaRPr>
          </a:p>
        </p:txBody>
      </p:sp>
      <p:sp>
        <p:nvSpPr>
          <p:cNvPr id="5" name="Rounded Rectangle 4"/>
          <p:cNvSpPr/>
          <p:nvPr/>
        </p:nvSpPr>
        <p:spPr>
          <a:xfrm>
            <a:off x="6231834" y="3234963"/>
            <a:ext cx="5675244" cy="8506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Svarīgi ir panākt, lai dūmgāzēs ir tikai </a:t>
            </a:r>
            <a:r>
              <a:rPr lang="lv-LV" b="1" dirty="0" err="1">
                <a:solidFill>
                  <a:schemeClr val="tx1"/>
                </a:solidFill>
              </a:rPr>
              <a:t>biokurināmā</a:t>
            </a:r>
            <a:r>
              <a:rPr lang="lv-LV" b="1" dirty="0">
                <a:solidFill>
                  <a:schemeClr val="tx1"/>
                </a:solidFill>
              </a:rPr>
              <a:t> pilnīgas degšanas produkti </a:t>
            </a:r>
            <a:r>
              <a:rPr lang="lv-LV" b="1" dirty="0" smtClean="0">
                <a:solidFill>
                  <a:schemeClr val="tx1"/>
                </a:solidFill>
              </a:rPr>
              <a:t>bez pelniem – CO</a:t>
            </a:r>
            <a:r>
              <a:rPr lang="lv-LV" b="1" baseline="-25000" dirty="0" smtClean="0">
                <a:solidFill>
                  <a:schemeClr val="tx1"/>
                </a:solidFill>
              </a:rPr>
              <a:t>2</a:t>
            </a:r>
            <a:r>
              <a:rPr lang="lv-LV" b="1" dirty="0" smtClean="0">
                <a:solidFill>
                  <a:schemeClr val="tx1"/>
                </a:solidFill>
              </a:rPr>
              <a:t> </a:t>
            </a:r>
          </a:p>
          <a:p>
            <a:pPr algn="ctr"/>
            <a:r>
              <a:rPr lang="lv-LV" b="1" dirty="0" smtClean="0">
                <a:solidFill>
                  <a:schemeClr val="tx1"/>
                </a:solidFill>
              </a:rPr>
              <a:t>un ūdens tvaiki</a:t>
            </a:r>
            <a:endParaRPr lang="lv-LV" b="1" dirty="0">
              <a:solidFill>
                <a:schemeClr val="tx1"/>
              </a:solidFill>
            </a:endParaRPr>
          </a:p>
        </p:txBody>
      </p:sp>
      <p:sp>
        <p:nvSpPr>
          <p:cNvPr id="6" name="Rounded Rectangle 5"/>
          <p:cNvSpPr/>
          <p:nvPr/>
        </p:nvSpPr>
        <p:spPr>
          <a:xfrm>
            <a:off x="6231834" y="4341441"/>
            <a:ext cx="5675244" cy="104736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Degšanas procesā vienlaicīgi norisinās aptuveni 250 ķīmiskas reakcijas un tāpēc degšanas produktos veidojas arī videi kaitīgas </a:t>
            </a:r>
            <a:r>
              <a:rPr lang="lv-LV" b="1" dirty="0" smtClean="0">
                <a:solidFill>
                  <a:schemeClr val="tx1"/>
                </a:solidFill>
              </a:rPr>
              <a:t>emisijas</a:t>
            </a:r>
            <a:endParaRPr lang="lv-LV" b="1" dirty="0">
              <a:solidFill>
                <a:schemeClr val="tx1"/>
              </a:solidFill>
            </a:endParaRPr>
          </a:p>
        </p:txBody>
      </p:sp>
      <p:sp>
        <p:nvSpPr>
          <p:cNvPr id="7" name="Rounded Rectangle 6"/>
          <p:cNvSpPr/>
          <p:nvPr/>
        </p:nvSpPr>
        <p:spPr>
          <a:xfrm>
            <a:off x="3887932" y="5038699"/>
            <a:ext cx="3884464" cy="1491312"/>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Slāpekļa oksīdi (</a:t>
            </a:r>
            <a:r>
              <a:rPr lang="lv-LV" b="1" dirty="0" err="1" smtClean="0">
                <a:solidFill>
                  <a:schemeClr val="tx1"/>
                </a:solidFill>
              </a:rPr>
              <a:t>NO</a:t>
            </a:r>
            <a:r>
              <a:rPr lang="lv-LV" b="1" baseline="-25000" dirty="0" err="1" smtClean="0">
                <a:solidFill>
                  <a:schemeClr val="tx1"/>
                </a:solidFill>
              </a:rPr>
              <a:t>x</a:t>
            </a:r>
            <a:r>
              <a:rPr lang="lv-LV" b="1" dirty="0" smtClean="0">
                <a:solidFill>
                  <a:schemeClr val="tx1"/>
                </a:solidFill>
              </a:rPr>
              <a:t>)</a:t>
            </a:r>
          </a:p>
          <a:p>
            <a:pPr marL="285750" indent="-285750">
              <a:buFont typeface="Arial" panose="020B0604020202020204" pitchFamily="34" charset="0"/>
              <a:buChar char="•"/>
            </a:pPr>
            <a:r>
              <a:rPr lang="lv-LV" b="1" dirty="0" smtClean="0">
                <a:solidFill>
                  <a:schemeClr val="tx1"/>
                </a:solidFill>
              </a:rPr>
              <a:t>Sēra oksīdi (SO</a:t>
            </a:r>
            <a:r>
              <a:rPr lang="lv-LV" b="1" baseline="-25000" dirty="0" smtClean="0">
                <a:solidFill>
                  <a:schemeClr val="tx1"/>
                </a:solidFill>
              </a:rPr>
              <a:t>2</a:t>
            </a:r>
            <a:r>
              <a:rPr lang="lv-LV" b="1" dirty="0" smtClean="0">
                <a:solidFill>
                  <a:schemeClr val="tx1"/>
                </a:solidFill>
              </a:rPr>
              <a:t>, SO</a:t>
            </a:r>
            <a:r>
              <a:rPr lang="lv-LV" b="1" baseline="-25000" dirty="0" smtClean="0">
                <a:solidFill>
                  <a:schemeClr val="tx1"/>
                </a:solidFill>
              </a:rPr>
              <a:t>3</a:t>
            </a:r>
            <a:r>
              <a:rPr lang="lv-LV" b="1" dirty="0" smtClean="0">
                <a:solidFill>
                  <a:schemeClr val="tx1"/>
                </a:solidFill>
              </a:rPr>
              <a:t>)</a:t>
            </a:r>
          </a:p>
          <a:p>
            <a:pPr marL="285750" indent="-285750">
              <a:buFont typeface="Arial" panose="020B0604020202020204" pitchFamily="34" charset="0"/>
              <a:buChar char="•"/>
            </a:pPr>
            <a:r>
              <a:rPr lang="lv-LV" b="1" dirty="0" smtClean="0">
                <a:solidFill>
                  <a:schemeClr val="tx1"/>
                </a:solidFill>
              </a:rPr>
              <a:t>Degšanas starpprodukti, kuri veidojas nepilnīgas degšanas gadījumā (CO, </a:t>
            </a:r>
            <a:r>
              <a:rPr lang="lv-LV" b="1" dirty="0" err="1" smtClean="0">
                <a:solidFill>
                  <a:schemeClr val="tx1"/>
                </a:solidFill>
              </a:rPr>
              <a:t>C</a:t>
            </a:r>
            <a:r>
              <a:rPr lang="lv-LV" b="1" baseline="-25000" dirty="0" err="1" smtClean="0">
                <a:solidFill>
                  <a:schemeClr val="tx1"/>
                </a:solidFill>
              </a:rPr>
              <a:t>m</a:t>
            </a:r>
            <a:r>
              <a:rPr lang="lv-LV" b="1" dirty="0" err="1" smtClean="0">
                <a:solidFill>
                  <a:schemeClr val="tx1"/>
                </a:solidFill>
              </a:rPr>
              <a:t>H</a:t>
            </a:r>
            <a:r>
              <a:rPr lang="lv-LV" b="1" baseline="-25000" dirty="0" err="1" smtClean="0">
                <a:solidFill>
                  <a:schemeClr val="tx1"/>
                </a:solidFill>
              </a:rPr>
              <a:t>n</a:t>
            </a:r>
            <a:r>
              <a:rPr lang="lv-LV" b="1" dirty="0" smtClean="0">
                <a:solidFill>
                  <a:schemeClr val="tx1"/>
                </a:solidFill>
              </a:rPr>
              <a:t>, aldehīdi u.c.)</a:t>
            </a:r>
            <a:endParaRPr lang="lv-LV" b="1" dirty="0">
              <a:solidFill>
                <a:schemeClr val="tx1"/>
              </a:solidFill>
            </a:endParaRPr>
          </a:p>
        </p:txBody>
      </p:sp>
    </p:spTree>
    <p:extLst>
      <p:ext uri="{BB962C8B-B14F-4D97-AF65-F5344CB8AC3E}">
        <p14:creationId xmlns:p14="http://schemas.microsoft.com/office/powerpoint/2010/main" xmlns="" val="2255037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5_Atteli\12838515965_ae0a9b5b73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40827"/>
            <a:ext cx="6738730" cy="446440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2158258" y="426477"/>
            <a:ext cx="7901609" cy="88142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Enerģijas ražošanai izmanto dažādus </a:t>
            </a:r>
            <a:r>
              <a:rPr lang="lv-LV" sz="2400" b="1" dirty="0"/>
              <a:t>energoresursus</a:t>
            </a:r>
            <a:r>
              <a:rPr lang="lv-LV" sz="2400" dirty="0"/>
              <a:t>, kas atšķirīgi ietekmē klimata </a:t>
            </a:r>
            <a:r>
              <a:rPr lang="lv-LV" sz="2400" dirty="0" smtClean="0"/>
              <a:t>pārmaiņas:</a:t>
            </a:r>
          </a:p>
        </p:txBody>
      </p:sp>
      <p:sp>
        <p:nvSpPr>
          <p:cNvPr id="5" name="Rounded Rectangle 4"/>
          <p:cNvSpPr/>
          <p:nvPr/>
        </p:nvSpPr>
        <p:spPr>
          <a:xfrm>
            <a:off x="5968353" y="1645582"/>
            <a:ext cx="5880652" cy="121143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Neatjaunojamie (fosilie) energoresursi</a:t>
            </a:r>
            <a:r>
              <a:rPr lang="lv-LV" b="1" dirty="0" smtClean="0">
                <a:solidFill>
                  <a:schemeClr val="tx1"/>
                </a:solidFill>
              </a:rPr>
              <a:t>: </a:t>
            </a:r>
            <a:r>
              <a:rPr lang="lv-LV" dirty="0" smtClean="0">
                <a:solidFill>
                  <a:schemeClr val="tx1"/>
                </a:solidFill>
              </a:rPr>
              <a:t>naftas produkti, dabasgāze, kūdra un ogles, kuru izmantošanas rezultātā atmosfērā nonāk </a:t>
            </a:r>
            <a:r>
              <a:rPr lang="lv-LV" b="1" dirty="0" smtClean="0">
                <a:solidFill>
                  <a:schemeClr val="tx1"/>
                </a:solidFill>
              </a:rPr>
              <a:t>siltumnīcefekta gāzu (SEG) </a:t>
            </a:r>
            <a:r>
              <a:rPr lang="lv-LV" dirty="0" smtClean="0">
                <a:solidFill>
                  <a:schemeClr val="tx1"/>
                </a:solidFill>
              </a:rPr>
              <a:t>emisijas, kas būtiski ietekmē klimata pārmaiņas</a:t>
            </a:r>
          </a:p>
        </p:txBody>
      </p:sp>
      <p:sp>
        <p:nvSpPr>
          <p:cNvPr id="6" name="Rounded Rectangle 5"/>
          <p:cNvSpPr/>
          <p:nvPr/>
        </p:nvSpPr>
        <p:spPr>
          <a:xfrm>
            <a:off x="5988231" y="3085929"/>
            <a:ext cx="5860774" cy="1135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Atjaunojamie energoresursi</a:t>
            </a:r>
            <a:r>
              <a:rPr lang="lv-LV" b="1" dirty="0" smtClean="0">
                <a:solidFill>
                  <a:schemeClr val="tx1"/>
                </a:solidFill>
              </a:rPr>
              <a:t>: </a:t>
            </a:r>
            <a:r>
              <a:rPr lang="lv-LV" dirty="0" smtClean="0">
                <a:solidFill>
                  <a:schemeClr val="tx1"/>
                </a:solidFill>
              </a:rPr>
              <a:t>hidroenerģija, bioenerģija, ģeotermālā enerģija, saules un vēja enerģija, viļņu, paisuma-bēguma enerģija – tiek uzskatīti par klimatam neitrāliem resursiem</a:t>
            </a:r>
          </a:p>
        </p:txBody>
      </p:sp>
      <p:sp>
        <p:nvSpPr>
          <p:cNvPr id="7" name="Rounded Rectangle 6"/>
          <p:cNvSpPr/>
          <p:nvPr/>
        </p:nvSpPr>
        <p:spPr>
          <a:xfrm>
            <a:off x="5988231" y="4455931"/>
            <a:ext cx="5860774"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Kodolenerģija</a:t>
            </a:r>
            <a:r>
              <a:rPr lang="lv-LV" b="1" dirty="0" smtClean="0">
                <a:solidFill>
                  <a:schemeClr val="tx1"/>
                </a:solidFill>
              </a:rPr>
              <a:t> </a:t>
            </a:r>
            <a:r>
              <a:rPr lang="lv-LV" dirty="0" smtClean="0">
                <a:solidFill>
                  <a:schemeClr val="tx1"/>
                </a:solidFill>
              </a:rPr>
              <a:t>– tās izmantošana neietekmē globālās klimata pārmaiņas</a:t>
            </a:r>
          </a:p>
        </p:txBody>
      </p:sp>
      <p:sp>
        <p:nvSpPr>
          <p:cNvPr id="8" name="Title 1"/>
          <p:cNvSpPr txBox="1">
            <a:spLocks/>
          </p:cNvSpPr>
          <p:nvPr/>
        </p:nvSpPr>
        <p:spPr>
          <a:xfrm>
            <a:off x="1059985" y="5520973"/>
            <a:ext cx="10058399" cy="861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Par </a:t>
            </a:r>
            <a:r>
              <a:rPr lang="lv-LV" sz="2400" b="1" dirty="0"/>
              <a:t>klimata tehnoloģijām </a:t>
            </a:r>
            <a:r>
              <a:rPr lang="lv-LV" sz="2400" dirty="0"/>
              <a:t>sauc tādu procesu, metožu un paņēmienu kopumu, kuru izmantošana mazina ietekmi uz klimata pārmaiņām</a:t>
            </a:r>
            <a:endParaRPr lang="lv-LV" sz="2400" dirty="0" smtClean="0"/>
          </a:p>
        </p:txBody>
      </p:sp>
    </p:spTree>
    <p:extLst>
      <p:ext uri="{BB962C8B-B14F-4D97-AF65-F5344CB8AC3E}">
        <p14:creationId xmlns:p14="http://schemas.microsoft.com/office/powerpoint/2010/main" xmlns="" val="30981605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www.db.lv/uploads/thumbnails/scale_705x470/article/0025/245064/296477_ORIGINAL_1316531215.p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55336" y="2126974"/>
            <a:ext cx="6836664" cy="4266855"/>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http://photos.wikimapia.org/p/00/01/30/67/85_big.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129942"/>
            <a:ext cx="5685183" cy="426388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521132" y="387487"/>
            <a:ext cx="7184571" cy="105368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Atkarībā no avotā saražotā un patērētājiem nodotā enerģijas veida, energoapgādes sistēmu bioenerģijas avotus iedala  divās lielās grupās</a:t>
            </a:r>
            <a:endParaRPr lang="lv-LV" sz="2400" dirty="0" smtClean="0"/>
          </a:p>
        </p:txBody>
      </p:sp>
      <p:sp>
        <p:nvSpPr>
          <p:cNvPr id="4" name="Rounded Rectangle 3"/>
          <p:cNvSpPr/>
          <p:nvPr/>
        </p:nvSpPr>
        <p:spPr>
          <a:xfrm>
            <a:off x="347870" y="1624059"/>
            <a:ext cx="4790661" cy="92035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u="sng" dirty="0">
                <a:solidFill>
                  <a:schemeClr val="tx1"/>
                </a:solidFill>
              </a:rPr>
              <a:t>Katlu mājas</a:t>
            </a:r>
            <a:r>
              <a:rPr lang="lv-LV" b="1" dirty="0">
                <a:solidFill>
                  <a:schemeClr val="tx1"/>
                </a:solidFill>
              </a:rPr>
              <a:t> ir energoavots siltumenerģijas </a:t>
            </a:r>
            <a:r>
              <a:rPr lang="lv-LV" b="1" dirty="0" smtClean="0">
                <a:solidFill>
                  <a:schemeClr val="tx1"/>
                </a:solidFill>
              </a:rPr>
              <a:t>ražošanai – tajās </a:t>
            </a:r>
            <a:r>
              <a:rPr lang="lv-LV" b="1" dirty="0">
                <a:solidFill>
                  <a:schemeClr val="tx1"/>
                </a:solidFill>
              </a:rPr>
              <a:t>ir iespējams izmantot jebkura veida </a:t>
            </a:r>
            <a:r>
              <a:rPr lang="lv-LV" b="1" dirty="0" err="1">
                <a:solidFill>
                  <a:schemeClr val="tx1"/>
                </a:solidFill>
              </a:rPr>
              <a:t>bioenergoresursus</a:t>
            </a:r>
            <a:endParaRPr lang="lv-LV" b="1" dirty="0" smtClean="0">
              <a:solidFill>
                <a:schemeClr val="tx1"/>
              </a:solidFill>
            </a:endParaRPr>
          </a:p>
        </p:txBody>
      </p:sp>
      <p:sp>
        <p:nvSpPr>
          <p:cNvPr id="5" name="Rounded Rectangle 4"/>
          <p:cNvSpPr/>
          <p:nvPr/>
        </p:nvSpPr>
        <p:spPr>
          <a:xfrm>
            <a:off x="5367130" y="1624058"/>
            <a:ext cx="6490253" cy="9203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u="sng" dirty="0">
                <a:solidFill>
                  <a:schemeClr val="tx1"/>
                </a:solidFill>
              </a:rPr>
              <a:t>Koģenerācijas stacijas</a:t>
            </a:r>
            <a:r>
              <a:rPr lang="lv-LV" b="1" dirty="0">
                <a:solidFill>
                  <a:schemeClr val="tx1"/>
                </a:solidFill>
              </a:rPr>
              <a:t> ir energoavots vienlaicīgai elektroenerģijas un siltumenerģijas </a:t>
            </a:r>
            <a:r>
              <a:rPr lang="lv-LV" b="1" dirty="0" smtClean="0">
                <a:solidFill>
                  <a:schemeClr val="tx1"/>
                </a:solidFill>
              </a:rPr>
              <a:t>ražošanai – tajās </a:t>
            </a:r>
            <a:r>
              <a:rPr lang="lv-LV" b="1" dirty="0">
                <a:solidFill>
                  <a:schemeClr val="tx1"/>
                </a:solidFill>
              </a:rPr>
              <a:t>galvenokārt izmanto divu veidu </a:t>
            </a:r>
            <a:r>
              <a:rPr lang="lv-LV" b="1" dirty="0" err="1">
                <a:solidFill>
                  <a:schemeClr val="tx1"/>
                </a:solidFill>
              </a:rPr>
              <a:t>bioenergoresursus</a:t>
            </a:r>
            <a:r>
              <a:rPr lang="lv-LV" b="1" dirty="0">
                <a:solidFill>
                  <a:schemeClr val="tx1"/>
                </a:solidFill>
              </a:rPr>
              <a:t>: cieto biomasu un biogāzi</a:t>
            </a:r>
            <a:endParaRPr lang="lv-LV" b="1" dirty="0" smtClean="0">
              <a:solidFill>
                <a:schemeClr val="tx1"/>
              </a:solidFill>
            </a:endParaRPr>
          </a:p>
        </p:txBody>
      </p:sp>
      <p:sp>
        <p:nvSpPr>
          <p:cNvPr id="6" name="Rectangle 5"/>
          <p:cNvSpPr/>
          <p:nvPr/>
        </p:nvSpPr>
        <p:spPr>
          <a:xfrm>
            <a:off x="0" y="6092220"/>
            <a:ext cx="2643452" cy="276999"/>
          </a:xfrm>
          <a:prstGeom prst="rect">
            <a:avLst/>
          </a:prstGeom>
        </p:spPr>
        <p:txBody>
          <a:bodyPr wrap="square">
            <a:spAutoFit/>
          </a:bodyPr>
          <a:lstStyle/>
          <a:p>
            <a:r>
              <a:rPr lang="lv-LV" sz="1200" b="1" dirty="0" smtClean="0">
                <a:solidFill>
                  <a:schemeClr val="bg1"/>
                </a:solidFill>
              </a:rPr>
              <a:t>Katlu māja Liepājā</a:t>
            </a:r>
            <a:endParaRPr lang="lv-LV" sz="1200" b="1" dirty="0">
              <a:solidFill>
                <a:schemeClr val="bg1"/>
              </a:solidFill>
            </a:endParaRPr>
          </a:p>
        </p:txBody>
      </p:sp>
      <p:sp>
        <p:nvSpPr>
          <p:cNvPr id="8" name="Rectangle 7"/>
          <p:cNvSpPr/>
          <p:nvPr/>
        </p:nvSpPr>
        <p:spPr>
          <a:xfrm>
            <a:off x="8179905" y="5907554"/>
            <a:ext cx="4012096" cy="461665"/>
          </a:xfrm>
          <a:prstGeom prst="rect">
            <a:avLst/>
          </a:prstGeom>
        </p:spPr>
        <p:txBody>
          <a:bodyPr wrap="square">
            <a:spAutoFit/>
          </a:bodyPr>
          <a:lstStyle/>
          <a:p>
            <a:pPr algn="r"/>
            <a:r>
              <a:rPr lang="lv-LV" sz="1200" b="1" dirty="0">
                <a:solidFill>
                  <a:schemeClr val="bg1"/>
                </a:solidFill>
              </a:rPr>
              <a:t>Biogāzes un koģenerācijas stacijas </a:t>
            </a:r>
            <a:endParaRPr lang="lv-LV" sz="1200" b="1" dirty="0" smtClean="0">
              <a:solidFill>
                <a:schemeClr val="bg1"/>
              </a:solidFill>
            </a:endParaRPr>
          </a:p>
          <a:p>
            <a:pPr algn="r"/>
            <a:r>
              <a:rPr lang="lv-LV" sz="1200" b="1" dirty="0" smtClean="0">
                <a:solidFill>
                  <a:schemeClr val="bg1"/>
                </a:solidFill>
              </a:rPr>
              <a:t>z/s «</a:t>
            </a:r>
            <a:r>
              <a:rPr lang="lv-LV" sz="1200" b="1" dirty="0" err="1" smtClean="0">
                <a:solidFill>
                  <a:schemeClr val="bg1"/>
                </a:solidFill>
              </a:rPr>
              <a:t>Jaundzelves</a:t>
            </a:r>
            <a:r>
              <a:rPr lang="lv-LV" sz="1200" b="1" dirty="0" smtClean="0">
                <a:solidFill>
                  <a:schemeClr val="bg1"/>
                </a:solidFill>
              </a:rPr>
              <a:t>» Limbažu novadā</a:t>
            </a:r>
            <a:endParaRPr lang="lv-LV" sz="1200" b="1" dirty="0">
              <a:solidFill>
                <a:schemeClr val="bg1"/>
              </a:solidFill>
            </a:endParaRPr>
          </a:p>
        </p:txBody>
      </p:sp>
    </p:spTree>
    <p:extLst>
      <p:ext uri="{BB962C8B-B14F-4D97-AF65-F5344CB8AC3E}">
        <p14:creationId xmlns:p14="http://schemas.microsoft.com/office/powerpoint/2010/main" xmlns="" val="28476648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IA "/>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53092" y="1441173"/>
            <a:ext cx="6638908" cy="45720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701989" y="536574"/>
            <a:ext cx="10813774" cy="111332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Katlu mājas</a:t>
            </a:r>
            <a:r>
              <a:rPr lang="lv-LV" sz="2400" dirty="0"/>
              <a:t> </a:t>
            </a:r>
            <a:r>
              <a:rPr lang="lv-LV" sz="2400" b="1" dirty="0"/>
              <a:t>ir visizplatītākais siltumenerģijas ražošanas avots </a:t>
            </a:r>
            <a:r>
              <a:rPr lang="lv-LV" sz="2400" b="1" dirty="0" smtClean="0"/>
              <a:t>Latvijā</a:t>
            </a:r>
            <a:r>
              <a:rPr lang="lv-LV" sz="2400" dirty="0" smtClean="0"/>
              <a:t>; to tehnoloģiskie </a:t>
            </a:r>
            <a:r>
              <a:rPr lang="lv-LV" sz="2400" dirty="0"/>
              <a:t>risinājumi aptver dažādu iekārtu kopumu, kas saistītas ar degšanas procesa </a:t>
            </a:r>
            <a:endParaRPr lang="lv-LV" sz="2400" dirty="0" smtClean="0"/>
          </a:p>
          <a:p>
            <a:pPr algn="ctr"/>
            <a:r>
              <a:rPr lang="lv-LV" sz="2400" dirty="0" smtClean="0"/>
              <a:t>organizāciju </a:t>
            </a:r>
            <a:r>
              <a:rPr lang="lv-LV" sz="2400" dirty="0"/>
              <a:t>un siltuma un masas apmaiņas procesu īstenošanu</a:t>
            </a:r>
            <a:endParaRPr lang="lv-LV" sz="2400" dirty="0" smtClean="0"/>
          </a:p>
        </p:txBody>
      </p:sp>
      <p:sp>
        <p:nvSpPr>
          <p:cNvPr id="4" name="Rounded Rectangle 3"/>
          <p:cNvSpPr/>
          <p:nvPr/>
        </p:nvSpPr>
        <p:spPr>
          <a:xfrm>
            <a:off x="1370545" y="2027672"/>
            <a:ext cx="3717235" cy="103962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Katlu mājās uzstādīto iekārtu kopas ir atšķirīgas un tās </a:t>
            </a:r>
            <a:r>
              <a:rPr lang="lv-LV" b="1" dirty="0" smtClean="0">
                <a:solidFill>
                  <a:schemeClr val="tx1"/>
                </a:solidFill>
              </a:rPr>
              <a:t>iedala </a:t>
            </a:r>
          </a:p>
          <a:p>
            <a:pPr algn="ctr"/>
            <a:r>
              <a:rPr lang="lv-LV" b="1" dirty="0" smtClean="0">
                <a:solidFill>
                  <a:schemeClr val="tx1"/>
                </a:solidFill>
              </a:rPr>
              <a:t>trīs grupās:</a:t>
            </a:r>
          </a:p>
        </p:txBody>
      </p:sp>
      <p:sp>
        <p:nvSpPr>
          <p:cNvPr id="5" name="Rounded Rectangle 4"/>
          <p:cNvSpPr/>
          <p:nvPr/>
        </p:nvSpPr>
        <p:spPr>
          <a:xfrm>
            <a:off x="286127" y="2973499"/>
            <a:ext cx="5886073" cy="2574237"/>
          </a:xfrm>
          <a:prstGeom prst="roundRect">
            <a:avLst>
              <a:gd name="adj" fmla="val 11804"/>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Degšanas tehnoloģijas </a:t>
            </a:r>
            <a:r>
              <a:rPr lang="lv-LV" dirty="0" smtClean="0">
                <a:solidFill>
                  <a:schemeClr val="tx1"/>
                </a:solidFill>
              </a:rPr>
              <a:t>(kurtuves ar kurināmā piegādes un pelnu aizvadīšanas iekārām) – energoavota centrs</a:t>
            </a:r>
          </a:p>
          <a:p>
            <a:pPr marL="285750" indent="-285750">
              <a:spcAft>
                <a:spcPts val="600"/>
              </a:spcAft>
              <a:buFont typeface="Arial" panose="020B0604020202020204" pitchFamily="34" charset="0"/>
              <a:buChar char="•"/>
            </a:pPr>
            <a:r>
              <a:rPr lang="lv-LV" b="1" dirty="0" smtClean="0">
                <a:solidFill>
                  <a:schemeClr val="tx1"/>
                </a:solidFill>
              </a:rPr>
              <a:t>Katlu sildvirsmas </a:t>
            </a:r>
            <a:r>
              <a:rPr lang="lv-LV" dirty="0" smtClean="0">
                <a:solidFill>
                  <a:schemeClr val="tx1"/>
                </a:solidFill>
              </a:rPr>
              <a:t>(starošanas, </a:t>
            </a:r>
            <a:r>
              <a:rPr lang="lv-LV" dirty="0" err="1" smtClean="0">
                <a:solidFill>
                  <a:schemeClr val="tx1"/>
                </a:solidFill>
              </a:rPr>
              <a:t>konvektīvās</a:t>
            </a:r>
            <a:r>
              <a:rPr lang="lv-LV" dirty="0" smtClean="0">
                <a:solidFill>
                  <a:schemeClr val="tx1"/>
                </a:solidFill>
              </a:rPr>
              <a:t> un kondensācijas virsmas) pilda sistēmas funkcijas, kas piegādā nepieciešamo enerģiju</a:t>
            </a:r>
          </a:p>
          <a:p>
            <a:pPr marL="285750" indent="-285750">
              <a:spcAft>
                <a:spcPts val="600"/>
              </a:spcAft>
              <a:buFont typeface="Arial" panose="020B0604020202020204" pitchFamily="34" charset="0"/>
              <a:buChar char="•"/>
            </a:pPr>
            <a:r>
              <a:rPr lang="lv-LV" b="1" dirty="0" smtClean="0">
                <a:solidFill>
                  <a:schemeClr val="tx1"/>
                </a:solidFill>
              </a:rPr>
              <a:t>Palīgiekārtas </a:t>
            </a:r>
            <a:r>
              <a:rPr lang="lv-LV" dirty="0" smtClean="0">
                <a:solidFill>
                  <a:schemeClr val="tx1"/>
                </a:solidFill>
              </a:rPr>
              <a:t>(sūkņi, ventilatori, </a:t>
            </a:r>
            <a:r>
              <a:rPr lang="lv-LV" dirty="0" err="1" smtClean="0">
                <a:solidFill>
                  <a:schemeClr val="tx1"/>
                </a:solidFill>
              </a:rPr>
              <a:t>dūmsūcēji</a:t>
            </a:r>
            <a:r>
              <a:rPr lang="lv-LV" dirty="0" smtClean="0">
                <a:solidFill>
                  <a:schemeClr val="tx1"/>
                </a:solidFill>
              </a:rPr>
              <a:t>, </a:t>
            </a:r>
            <a:r>
              <a:rPr lang="lv-LV" dirty="0" err="1" smtClean="0">
                <a:solidFill>
                  <a:schemeClr val="tx1"/>
                </a:solidFill>
              </a:rPr>
              <a:t>biokurināmā</a:t>
            </a:r>
            <a:r>
              <a:rPr lang="lv-LV" dirty="0" smtClean="0">
                <a:solidFill>
                  <a:schemeClr val="tx1"/>
                </a:solidFill>
              </a:rPr>
              <a:t> bloki, ūdens sagatavošanas un dūmgāzu attīrīšanas iekārtas)</a:t>
            </a:r>
            <a:endParaRPr lang="lv-LV" dirty="0">
              <a:solidFill>
                <a:schemeClr val="tx1"/>
              </a:solidFill>
            </a:endParaRPr>
          </a:p>
        </p:txBody>
      </p:sp>
      <p:sp>
        <p:nvSpPr>
          <p:cNvPr id="6" name="Rectangle 5"/>
          <p:cNvSpPr/>
          <p:nvPr/>
        </p:nvSpPr>
        <p:spPr>
          <a:xfrm>
            <a:off x="8179904" y="5736175"/>
            <a:ext cx="4012096" cy="276999"/>
          </a:xfrm>
          <a:prstGeom prst="rect">
            <a:avLst/>
          </a:prstGeom>
        </p:spPr>
        <p:txBody>
          <a:bodyPr wrap="square">
            <a:spAutoFit/>
          </a:bodyPr>
          <a:lstStyle/>
          <a:p>
            <a:pPr algn="r"/>
            <a:r>
              <a:rPr lang="lv-LV" sz="1200" b="1" dirty="0">
                <a:solidFill>
                  <a:schemeClr val="bg1"/>
                </a:solidFill>
              </a:rPr>
              <a:t>SIA </a:t>
            </a:r>
            <a:r>
              <a:rPr lang="lv-LV" sz="1200" b="1" dirty="0" smtClean="0">
                <a:solidFill>
                  <a:schemeClr val="bg1"/>
                </a:solidFill>
              </a:rPr>
              <a:t>«Liepājas enerģija» biomasas katlu māja</a:t>
            </a:r>
            <a:endParaRPr lang="lv-LV" sz="1200" b="1" dirty="0">
              <a:solidFill>
                <a:schemeClr val="bg1"/>
              </a:solidFill>
            </a:endParaRPr>
          </a:p>
        </p:txBody>
      </p:sp>
    </p:spTree>
    <p:extLst>
      <p:ext uri="{BB962C8B-B14F-4D97-AF65-F5344CB8AC3E}">
        <p14:creationId xmlns:p14="http://schemas.microsoft.com/office/powerpoint/2010/main" xmlns="" val="37004538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2698" y="476940"/>
            <a:ext cx="11508376" cy="114313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Latvijā ir uzbūvētas vairāk nekā 50 energoefektīvas biomasas katlu mājas, kurās ir uzstādīti koksnes šķeldas katli un tās ražo siltumenerģiju Balvos, Cēsīs, Ludzā, Tukumā, </a:t>
            </a:r>
            <a:endParaRPr lang="lv-LV" sz="2400" dirty="0" smtClean="0"/>
          </a:p>
          <a:p>
            <a:pPr algn="ctr"/>
            <a:r>
              <a:rPr lang="lv-LV" sz="2400" dirty="0" smtClean="0"/>
              <a:t>Ventspilī</a:t>
            </a:r>
            <a:r>
              <a:rPr lang="lv-LV" sz="2400" dirty="0"/>
              <a:t>, Salaspilī, Rīgā, kā arī citās pilsētās un novados</a:t>
            </a:r>
            <a:endParaRPr lang="lv-LV" sz="2400" dirty="0" smtClean="0"/>
          </a:p>
        </p:txBody>
      </p:sp>
      <p:pic>
        <p:nvPicPr>
          <p:cNvPr id="7" name="Picture 2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580" y="1974150"/>
            <a:ext cx="3219117" cy="43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47697" y="1970806"/>
            <a:ext cx="3308122" cy="4352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a:xfrm>
            <a:off x="428579" y="1970806"/>
            <a:ext cx="1609229" cy="769441"/>
          </a:xfrm>
          <a:prstGeom prst="rect">
            <a:avLst/>
          </a:prstGeom>
        </p:spPr>
        <p:txBody>
          <a:bodyPr wrap="square">
            <a:spAutoFit/>
          </a:bodyPr>
          <a:lstStyle/>
          <a:p>
            <a:r>
              <a:rPr lang="lv-LV" sz="1100" b="1" dirty="0"/>
              <a:t>Ludzas koksnes šķeldas katlu mājas dūmgāzu kondensatora rasējums </a:t>
            </a:r>
            <a:r>
              <a:rPr lang="lv-LV" sz="1100" b="1" dirty="0" smtClean="0"/>
              <a:t>un būve</a:t>
            </a:r>
            <a:endParaRPr lang="lv-LV" sz="1100" b="1" dirty="0"/>
          </a:p>
        </p:txBody>
      </p:sp>
      <p:sp>
        <p:nvSpPr>
          <p:cNvPr id="4" name="Rounded Rectangle 3"/>
          <p:cNvSpPr/>
          <p:nvPr/>
        </p:nvSpPr>
        <p:spPr>
          <a:xfrm>
            <a:off x="6726776" y="2560320"/>
            <a:ext cx="4949399" cy="9731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Zinātnisko inovāciju ieviešana koksnes šķeldas katlu mājās ļāvušas paaugstināt energoavota energoefektivitāti</a:t>
            </a:r>
            <a:endParaRPr lang="lv-LV" b="1" dirty="0" smtClean="0">
              <a:solidFill>
                <a:schemeClr val="tx1"/>
              </a:solidFill>
            </a:endParaRPr>
          </a:p>
        </p:txBody>
      </p:sp>
      <p:sp>
        <p:nvSpPr>
          <p:cNvPr id="5" name="Rounded Rectangle 4"/>
          <p:cNvSpPr/>
          <p:nvPr/>
        </p:nvSpPr>
        <p:spPr>
          <a:xfrm>
            <a:off x="6726775" y="3949534"/>
            <a:ext cx="4949399" cy="12338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Piemēram, Ludzas un Tukuma katlu </a:t>
            </a:r>
            <a:r>
              <a:rPr lang="lv-LV" b="1" dirty="0" smtClean="0">
                <a:solidFill>
                  <a:schemeClr val="tx1"/>
                </a:solidFill>
              </a:rPr>
              <a:t>mājās, </a:t>
            </a:r>
            <a:r>
              <a:rPr lang="lv-LV" b="1" dirty="0">
                <a:solidFill>
                  <a:schemeClr val="tx1"/>
                </a:solidFill>
              </a:rPr>
              <a:t>sadarbībā ari </a:t>
            </a:r>
            <a:r>
              <a:rPr lang="lv-LV" b="1" dirty="0" smtClean="0">
                <a:solidFill>
                  <a:schemeClr val="tx1"/>
                </a:solidFill>
              </a:rPr>
              <a:t>RTU, ir </a:t>
            </a:r>
            <a:r>
              <a:rPr lang="lv-LV" b="1" dirty="0">
                <a:solidFill>
                  <a:schemeClr val="tx1"/>
                </a:solidFill>
              </a:rPr>
              <a:t>uzstādīti d</a:t>
            </a:r>
            <a:r>
              <a:rPr lang="lv-LV" b="1" dirty="0" smtClean="0">
                <a:solidFill>
                  <a:schemeClr val="tx1"/>
                </a:solidFill>
              </a:rPr>
              <a:t>ūmgāzu kondensatori, kas ļauj </a:t>
            </a:r>
            <a:r>
              <a:rPr lang="lv-LV" b="1" dirty="0">
                <a:solidFill>
                  <a:schemeClr val="tx1"/>
                </a:solidFill>
              </a:rPr>
              <a:t>paaugstināt energoavota lietderības koeficientu par 15-20</a:t>
            </a:r>
            <a:r>
              <a:rPr lang="lv-LV" b="1" dirty="0" smtClean="0">
                <a:solidFill>
                  <a:schemeClr val="tx1"/>
                </a:solidFill>
              </a:rPr>
              <a:t>%</a:t>
            </a:r>
          </a:p>
        </p:txBody>
      </p:sp>
    </p:spTree>
    <p:extLst>
      <p:ext uri="{BB962C8B-B14F-4D97-AF65-F5344CB8AC3E}">
        <p14:creationId xmlns:p14="http://schemas.microsoft.com/office/powerpoint/2010/main" xmlns="" val="38519869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oģenerācijas stacija Jelgavā"/>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76949" y="2681633"/>
            <a:ext cx="7215051" cy="273297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364565" y="582907"/>
            <a:ext cx="9466027" cy="115307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Koģenerācija</a:t>
            </a:r>
            <a:r>
              <a:rPr lang="lv-LV" sz="2400" dirty="0"/>
              <a:t> ir būtisks enerģijas izstrādes un energoefektivitātes paaugstināšanas </a:t>
            </a:r>
            <a:r>
              <a:rPr lang="lv-LV" sz="2400" dirty="0" smtClean="0"/>
              <a:t>līdzeklis, ar ko tiek </a:t>
            </a:r>
            <a:r>
              <a:rPr lang="lv-LV" sz="2400" dirty="0"/>
              <a:t>nodrošinātas enerģijas patērētāja vajadzības pēc siltuma, aukstuma, elektriskās vai mehāniskās </a:t>
            </a:r>
            <a:r>
              <a:rPr lang="lv-LV" sz="2400" dirty="0" smtClean="0"/>
              <a:t>enerģijas</a:t>
            </a:r>
          </a:p>
        </p:txBody>
      </p:sp>
      <p:sp>
        <p:nvSpPr>
          <p:cNvPr id="4" name="Rounded Rectangle 3"/>
          <p:cNvSpPr/>
          <p:nvPr/>
        </p:nvSpPr>
        <p:spPr>
          <a:xfrm>
            <a:off x="325884" y="2246242"/>
            <a:ext cx="5799934" cy="7611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Koģenerācijā </a:t>
            </a:r>
            <a:r>
              <a:rPr lang="lv-LV" b="1" dirty="0">
                <a:solidFill>
                  <a:schemeClr val="tx1"/>
                </a:solidFill>
              </a:rPr>
              <a:t>i</a:t>
            </a:r>
            <a:r>
              <a:rPr lang="lv-LV" b="1" dirty="0" smtClean="0">
                <a:solidFill>
                  <a:schemeClr val="tx1"/>
                </a:solidFill>
              </a:rPr>
              <a:t>zmantojot </a:t>
            </a:r>
            <a:r>
              <a:rPr lang="lv-LV" b="1" dirty="0" err="1">
                <a:solidFill>
                  <a:schemeClr val="tx1"/>
                </a:solidFill>
              </a:rPr>
              <a:t>biokurināmā</a:t>
            </a:r>
            <a:r>
              <a:rPr lang="lv-LV" b="1" dirty="0">
                <a:solidFill>
                  <a:schemeClr val="tx1"/>
                </a:solidFill>
              </a:rPr>
              <a:t> ķīmisko enerģiju ražo siltumenerģiju, kuru parasti pārveido  elektroenerģijā</a:t>
            </a:r>
          </a:p>
        </p:txBody>
      </p:sp>
      <p:sp>
        <p:nvSpPr>
          <p:cNvPr id="5" name="Rounded Rectangle 4"/>
          <p:cNvSpPr/>
          <p:nvPr/>
        </p:nvSpPr>
        <p:spPr>
          <a:xfrm>
            <a:off x="325884" y="3481590"/>
            <a:ext cx="5799934" cy="113306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Koģenerācijas kā enerģijas ražošanas veida priekšrocības vērtē, salīdzinot to ar tradicionālo enerģijas veidu atsevišķu ražošanu: siltumenerģiju - katlu mājā, bet elektroenerģiju – elektrostacijā</a:t>
            </a:r>
            <a:endParaRPr lang="lv-LV" b="1" dirty="0" smtClean="0">
              <a:solidFill>
                <a:schemeClr val="tx1"/>
              </a:solidFill>
            </a:endParaRPr>
          </a:p>
        </p:txBody>
      </p:sp>
      <p:sp>
        <p:nvSpPr>
          <p:cNvPr id="6" name="Rounded Rectangle 5"/>
          <p:cNvSpPr/>
          <p:nvPr/>
        </p:nvSpPr>
        <p:spPr>
          <a:xfrm>
            <a:off x="325884" y="5088835"/>
            <a:ext cx="5799934" cy="9144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Tehnoloģiski ir iespējams, ka enerģiju koģenerācijā saražo ar mazāku kurināmā patēriņu, un tas nozīmē </a:t>
            </a:r>
            <a:endParaRPr lang="lv-LV" b="1" dirty="0" smtClean="0">
              <a:solidFill>
                <a:schemeClr val="tx1"/>
              </a:solidFill>
            </a:endParaRPr>
          </a:p>
          <a:p>
            <a:pPr algn="ctr"/>
            <a:r>
              <a:rPr lang="lv-LV" b="1" dirty="0" smtClean="0">
                <a:solidFill>
                  <a:schemeClr val="tx1"/>
                </a:solidFill>
              </a:rPr>
              <a:t>arī </a:t>
            </a:r>
            <a:r>
              <a:rPr lang="lv-LV" b="1" dirty="0">
                <a:solidFill>
                  <a:schemeClr val="tx1"/>
                </a:solidFill>
              </a:rPr>
              <a:t>augstāku energoefektivitāti</a:t>
            </a:r>
            <a:endParaRPr lang="lv-LV" b="1" dirty="0" smtClean="0">
              <a:solidFill>
                <a:schemeClr val="tx1"/>
              </a:solidFill>
            </a:endParaRPr>
          </a:p>
        </p:txBody>
      </p:sp>
      <p:sp>
        <p:nvSpPr>
          <p:cNvPr id="9" name="Rectangle 8"/>
          <p:cNvSpPr/>
          <p:nvPr/>
        </p:nvSpPr>
        <p:spPr>
          <a:xfrm>
            <a:off x="8935278" y="2681633"/>
            <a:ext cx="3256722" cy="261610"/>
          </a:xfrm>
          <a:prstGeom prst="rect">
            <a:avLst/>
          </a:prstGeom>
        </p:spPr>
        <p:txBody>
          <a:bodyPr wrap="square">
            <a:spAutoFit/>
          </a:bodyPr>
          <a:lstStyle/>
          <a:p>
            <a:pPr algn="r"/>
            <a:r>
              <a:rPr lang="lv-LV" sz="1100" b="1" dirty="0"/>
              <a:t>FORTUM biomasas koģenerācijas stacija Jelgavā</a:t>
            </a:r>
          </a:p>
        </p:txBody>
      </p:sp>
    </p:spTree>
    <p:extLst>
      <p:ext uri="{BB962C8B-B14F-4D97-AF65-F5344CB8AC3E}">
        <p14:creationId xmlns:p14="http://schemas.microsoft.com/office/powerpoint/2010/main" xmlns="" val="16633704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83213" y="428776"/>
            <a:ext cx="10030264" cy="9993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tehnoloģijas koģenerācijas staciju gadījumā pastāv </a:t>
            </a:r>
            <a:r>
              <a:rPr lang="lv-LV" sz="2400" b="1" dirty="0" smtClean="0"/>
              <a:t>«augstas </a:t>
            </a:r>
            <a:r>
              <a:rPr lang="lv-LV" sz="2400" b="1" dirty="0"/>
              <a:t>efektivitātes </a:t>
            </a:r>
            <a:r>
              <a:rPr lang="lv-LV" sz="2400" b="1" dirty="0" smtClean="0"/>
              <a:t>koģenerācija»</a:t>
            </a:r>
            <a:r>
              <a:rPr lang="lv-LV" sz="2400" dirty="0" smtClean="0"/>
              <a:t>, </a:t>
            </a:r>
            <a:r>
              <a:rPr lang="lv-LV" sz="2400" dirty="0"/>
              <a:t>jo tiek nodrošināti šādi  nosacījumi:</a:t>
            </a:r>
          </a:p>
        </p:txBody>
      </p:sp>
      <p:sp>
        <p:nvSpPr>
          <p:cNvPr id="4" name="Rounded Rectangle 3"/>
          <p:cNvSpPr/>
          <p:nvPr/>
        </p:nvSpPr>
        <p:spPr>
          <a:xfrm>
            <a:off x="6903907" y="1686564"/>
            <a:ext cx="4949398" cy="96988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Primārās enerģijas ietaupījums vismaz 10% apmērā, salīdzinot ar siltumenerģijas un elektroenerģijas atsevišķu ražošanu</a:t>
            </a:r>
            <a:endParaRPr lang="lv-LV" b="1" dirty="0">
              <a:solidFill>
                <a:schemeClr val="tx1"/>
              </a:solidFill>
            </a:endParaRPr>
          </a:p>
        </p:txBody>
      </p:sp>
      <p:sp>
        <p:nvSpPr>
          <p:cNvPr id="5" name="Rounded Rectangle 4"/>
          <p:cNvSpPr/>
          <p:nvPr/>
        </p:nvSpPr>
        <p:spPr>
          <a:xfrm>
            <a:off x="6903906" y="2821032"/>
            <a:ext cx="4949399" cy="128214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Primārās enerģijas ietaupījums mazas jaudas un </a:t>
            </a:r>
            <a:r>
              <a:rPr lang="lv-LV" b="1" dirty="0" err="1" smtClean="0">
                <a:solidFill>
                  <a:schemeClr val="tx1"/>
                </a:solidFill>
              </a:rPr>
              <a:t>mikrokoģenerācijas</a:t>
            </a:r>
            <a:r>
              <a:rPr lang="lv-LV" b="1" dirty="0" smtClean="0">
                <a:solidFill>
                  <a:schemeClr val="tx1"/>
                </a:solidFill>
              </a:rPr>
              <a:t> gadījumā,  salīdzinot ar siltumenerģijas un elektroenerģijas atsevišķu ražošanu</a:t>
            </a:r>
            <a:endParaRPr lang="lv-LV" b="1" dirty="0">
              <a:solidFill>
                <a:schemeClr val="tx1"/>
              </a:solidFill>
            </a:endParaRPr>
          </a:p>
        </p:txBody>
      </p:sp>
      <p:sp>
        <p:nvSpPr>
          <p:cNvPr id="6" name="Rounded Rectangle 5"/>
          <p:cNvSpPr/>
          <p:nvPr/>
        </p:nvSpPr>
        <p:spPr>
          <a:xfrm>
            <a:off x="6903905" y="4264195"/>
            <a:ext cx="4949399" cy="91126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Vislielākā biomasas koģenerācijas stacija Latvijā šobrīd darbojas </a:t>
            </a:r>
            <a:r>
              <a:rPr lang="lv-LV" b="1" dirty="0" smtClean="0">
                <a:solidFill>
                  <a:schemeClr val="tx1"/>
                </a:solidFill>
              </a:rPr>
              <a:t>Jelgavā – tā atrodas </a:t>
            </a:r>
            <a:r>
              <a:rPr lang="lv-LV" b="1" dirty="0">
                <a:solidFill>
                  <a:schemeClr val="tx1"/>
                </a:solidFill>
              </a:rPr>
              <a:t>pilsētas vidē un siltumenerģijas patērētāju tuvumā</a:t>
            </a:r>
            <a:endParaRPr lang="lv-LV" b="1" dirty="0" smtClean="0">
              <a:solidFill>
                <a:schemeClr val="tx1"/>
              </a:solidFill>
            </a:endParaRPr>
          </a:p>
        </p:txBody>
      </p:sp>
      <p:pic>
        <p:nvPicPr>
          <p:cNvPr id="9" name="Picture 2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1411" y="2022556"/>
            <a:ext cx="6514884" cy="2827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txBox="1">
            <a:spLocks/>
          </p:cNvSpPr>
          <p:nvPr/>
        </p:nvSpPr>
        <p:spPr>
          <a:xfrm>
            <a:off x="1083213" y="5420883"/>
            <a:ext cx="10030264" cy="11787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Elektroenerģijas un siltumenerģijas ražošana biomasas koģenerācijas stacijā </a:t>
            </a:r>
            <a:endParaRPr lang="lv-LV" sz="2400" dirty="0" smtClean="0"/>
          </a:p>
          <a:p>
            <a:pPr algn="ctr"/>
            <a:r>
              <a:rPr lang="lv-LV" sz="2400" dirty="0" smtClean="0"/>
              <a:t>ar </a:t>
            </a:r>
            <a:r>
              <a:rPr lang="lv-LV" sz="2400" dirty="0"/>
              <a:t>augstu energoefektivitāti ir uzskatāma par šībrīža modernāko, </a:t>
            </a:r>
            <a:endParaRPr lang="lv-LV" sz="2400" dirty="0" smtClean="0"/>
          </a:p>
          <a:p>
            <a:pPr algn="ctr"/>
            <a:r>
              <a:rPr lang="lv-LV" sz="2400" dirty="0" smtClean="0"/>
              <a:t>videi </a:t>
            </a:r>
            <a:r>
              <a:rPr lang="lv-LV" sz="2400" dirty="0"/>
              <a:t>draudzīgāko un efektīvāko klimata tehnoloģiju bioenerģētikā</a:t>
            </a:r>
            <a:endParaRPr lang="lv-LV" sz="2400" dirty="0" smtClean="0"/>
          </a:p>
        </p:txBody>
      </p:sp>
      <p:sp>
        <p:nvSpPr>
          <p:cNvPr id="12" name="Rectangle 11"/>
          <p:cNvSpPr/>
          <p:nvPr/>
        </p:nvSpPr>
        <p:spPr>
          <a:xfrm>
            <a:off x="221108" y="4823284"/>
            <a:ext cx="5426765" cy="261610"/>
          </a:xfrm>
          <a:prstGeom prst="rect">
            <a:avLst/>
          </a:prstGeom>
        </p:spPr>
        <p:txBody>
          <a:bodyPr wrap="square">
            <a:spAutoFit/>
          </a:bodyPr>
          <a:lstStyle/>
          <a:p>
            <a:r>
              <a:rPr lang="lv-LV" sz="1100" b="1" dirty="0"/>
              <a:t>Jelgavas biomasas koģenerācijas stacijas tehnoloģiskā shēma</a:t>
            </a:r>
          </a:p>
        </p:txBody>
      </p:sp>
    </p:spTree>
    <p:extLst>
      <p:ext uri="{BB962C8B-B14F-4D97-AF65-F5344CB8AC3E}">
        <p14:creationId xmlns:p14="http://schemas.microsoft.com/office/powerpoint/2010/main" xmlns="" val="7287560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user\Desktop\8_Atteli\14222265950_d6a8c64790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59488" y="1540565"/>
            <a:ext cx="6532512" cy="435981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1546801" y="586270"/>
            <a:ext cx="9098398" cy="112998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Saules izmantošanas tehnoloģijas </a:t>
            </a:r>
            <a:r>
              <a:rPr lang="lv-LV" sz="2400" dirty="0"/>
              <a:t>ir klimata tehnoloģijas, jo ar tām saražotā enerģija aizvieto fosilā energoresursa </a:t>
            </a:r>
            <a:r>
              <a:rPr lang="lv-LV" sz="2400" dirty="0" smtClean="0"/>
              <a:t>energotehnoloģijas – </a:t>
            </a:r>
          </a:p>
          <a:p>
            <a:pPr algn="ctr"/>
            <a:r>
              <a:rPr lang="lv-LV" sz="2400" dirty="0" smtClean="0"/>
              <a:t>tās </a:t>
            </a:r>
            <a:r>
              <a:rPr lang="lv-LV" sz="2400" dirty="0"/>
              <a:t>ir SEG neitrālas enerģijas tehnoloģijas</a:t>
            </a:r>
            <a:endParaRPr lang="lv-LV" sz="2400" dirty="0" smtClean="0"/>
          </a:p>
        </p:txBody>
      </p:sp>
      <p:sp>
        <p:nvSpPr>
          <p:cNvPr id="5" name="Rounded Rectangle 4"/>
          <p:cNvSpPr/>
          <p:nvPr/>
        </p:nvSpPr>
        <p:spPr>
          <a:xfrm>
            <a:off x="345762" y="2129594"/>
            <a:ext cx="5750238" cy="112908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Ilggadīgs Eiropas ekspertu monitorings un datu apstrāde liecina, ka Latvijā izmantojamā ikgadējā saules radiācija ir 1100 </a:t>
            </a:r>
            <a:r>
              <a:rPr lang="lv-LV" b="1" dirty="0" smtClean="0">
                <a:solidFill>
                  <a:schemeClr val="tx1"/>
                </a:solidFill>
              </a:rPr>
              <a:t>kWh/m</a:t>
            </a:r>
            <a:r>
              <a:rPr lang="lv-LV" b="1" baseline="30000" dirty="0" smtClean="0">
                <a:solidFill>
                  <a:schemeClr val="tx1"/>
                </a:solidFill>
              </a:rPr>
              <a:t>2</a:t>
            </a:r>
            <a:r>
              <a:rPr lang="lv-LV" b="1" dirty="0" smtClean="0">
                <a:solidFill>
                  <a:schemeClr val="tx1"/>
                </a:solidFill>
              </a:rPr>
              <a:t> gadā (nedaudz </a:t>
            </a:r>
            <a:r>
              <a:rPr lang="lv-LV" b="1" dirty="0">
                <a:solidFill>
                  <a:schemeClr val="tx1"/>
                </a:solidFill>
              </a:rPr>
              <a:t>zemāks radiācijas </a:t>
            </a:r>
            <a:endParaRPr lang="lv-LV" b="1" dirty="0" smtClean="0">
              <a:solidFill>
                <a:schemeClr val="tx1"/>
              </a:solidFill>
            </a:endParaRPr>
          </a:p>
          <a:p>
            <a:pPr algn="ctr"/>
            <a:r>
              <a:rPr lang="lv-LV" b="1" dirty="0" smtClean="0">
                <a:solidFill>
                  <a:schemeClr val="tx1"/>
                </a:solidFill>
              </a:rPr>
              <a:t>līmenis </a:t>
            </a:r>
            <a:r>
              <a:rPr lang="lv-LV" b="1" dirty="0">
                <a:solidFill>
                  <a:schemeClr val="tx1"/>
                </a:solidFill>
              </a:rPr>
              <a:t>ir </a:t>
            </a:r>
            <a:r>
              <a:rPr lang="lv-LV" b="1" dirty="0" smtClean="0">
                <a:solidFill>
                  <a:schemeClr val="tx1"/>
                </a:solidFill>
              </a:rPr>
              <a:t>Ziemeļvalstīs)</a:t>
            </a:r>
          </a:p>
        </p:txBody>
      </p:sp>
      <p:sp>
        <p:nvSpPr>
          <p:cNvPr id="6" name="Rounded Rectangle 5"/>
          <p:cNvSpPr/>
          <p:nvPr/>
        </p:nvSpPr>
        <p:spPr>
          <a:xfrm>
            <a:off x="345762" y="3564040"/>
            <a:ext cx="5750238" cy="11344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Tomēr Saules enerģijas izmantošanā Skandināvijas valstis ir mūs apsteigušas: ne tikai uzstādot individuāli pāris kvadrātmetru saules tehnoloģiju, bet arī uzbūvējot lielus saules kolektoru vai saules paneļu laukus</a:t>
            </a:r>
            <a:endParaRPr lang="lv-LV" b="1" dirty="0" smtClean="0">
              <a:solidFill>
                <a:schemeClr val="tx1"/>
              </a:solidFill>
            </a:endParaRPr>
          </a:p>
        </p:txBody>
      </p:sp>
      <p:sp>
        <p:nvSpPr>
          <p:cNvPr id="7" name="Rounded Rectangle 6"/>
          <p:cNvSpPr/>
          <p:nvPr/>
        </p:nvSpPr>
        <p:spPr>
          <a:xfrm>
            <a:off x="345762" y="5003878"/>
            <a:ext cx="5750238" cy="117962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Saules elektroenerģijas lietderīga izmantošana ir saistīta ar šīs enerģijas </a:t>
            </a:r>
            <a:r>
              <a:rPr lang="lv-LV" b="1" dirty="0" smtClean="0">
                <a:solidFill>
                  <a:schemeClr val="tx1"/>
                </a:solidFill>
              </a:rPr>
              <a:t>uzglabāšanu – tas ir viens no </a:t>
            </a:r>
            <a:r>
              <a:rPr lang="lv-LV" b="1" dirty="0">
                <a:solidFill>
                  <a:schemeClr val="tx1"/>
                </a:solidFill>
              </a:rPr>
              <a:t>svarīgākajiem posmiem Saules enerģijas </a:t>
            </a:r>
            <a:endParaRPr lang="lv-LV" b="1" dirty="0" smtClean="0">
              <a:solidFill>
                <a:schemeClr val="tx1"/>
              </a:solidFill>
            </a:endParaRPr>
          </a:p>
          <a:p>
            <a:pPr algn="ctr"/>
            <a:r>
              <a:rPr lang="lv-LV" b="1" dirty="0" smtClean="0">
                <a:solidFill>
                  <a:schemeClr val="tx1"/>
                </a:solidFill>
              </a:rPr>
              <a:t>tehnoloģiskajās </a:t>
            </a:r>
            <a:r>
              <a:rPr lang="lv-LV" b="1" dirty="0">
                <a:solidFill>
                  <a:schemeClr val="tx1"/>
                </a:solidFill>
              </a:rPr>
              <a:t>sistēmās</a:t>
            </a:r>
            <a:endParaRPr lang="lv-LV" b="1" dirty="0" smtClean="0">
              <a:solidFill>
                <a:schemeClr val="tx1"/>
              </a:solidFill>
            </a:endParaRPr>
          </a:p>
        </p:txBody>
      </p:sp>
    </p:spTree>
    <p:extLst>
      <p:ext uri="{BB962C8B-B14F-4D97-AF65-F5344CB8AC3E}">
        <p14:creationId xmlns:p14="http://schemas.microsoft.com/office/powerpoint/2010/main" xmlns="" val="31459481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user\Desktop\8_Atteli\5684399838_c37d4587d9_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6769"/>
          <a:stretch/>
        </p:blipFill>
        <p:spPr bwMode="auto">
          <a:xfrm>
            <a:off x="1481055" y="0"/>
            <a:ext cx="3694507" cy="459255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5"/>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290" r="678"/>
          <a:stretch/>
        </p:blipFill>
        <p:spPr bwMode="auto">
          <a:xfrm>
            <a:off x="354595" y="4102272"/>
            <a:ext cx="6864340" cy="2755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6444924" y="1339652"/>
            <a:ext cx="4979504" cy="1558293"/>
          </a:xfrm>
          <a:prstGeom prst="roundRect">
            <a:avLst>
              <a:gd name="adj" fmla="val 15938"/>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Saules enerģijas tehnoloģijas </a:t>
            </a:r>
            <a:r>
              <a:rPr lang="lv-LV" sz="2400" dirty="0" smtClean="0"/>
              <a:t>atšķiras galvenokārt ar saražotās </a:t>
            </a:r>
          </a:p>
          <a:p>
            <a:pPr algn="ctr"/>
            <a:r>
              <a:rPr lang="lv-LV" sz="2400" dirty="0" smtClean="0"/>
              <a:t>enerģijas veidu:</a:t>
            </a:r>
          </a:p>
          <a:p>
            <a:pPr algn="ctr"/>
            <a:endParaRPr lang="lv-LV" sz="2400" dirty="0"/>
          </a:p>
        </p:txBody>
      </p:sp>
      <p:sp>
        <p:nvSpPr>
          <p:cNvPr id="4" name="Rounded Rectangle 3"/>
          <p:cNvSpPr/>
          <p:nvPr/>
        </p:nvSpPr>
        <p:spPr>
          <a:xfrm>
            <a:off x="5907157" y="2476833"/>
            <a:ext cx="6055038" cy="19838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Elektroenerģijas ražošanai izmanto </a:t>
            </a:r>
            <a:r>
              <a:rPr lang="lv-LV" b="1" u="sng" dirty="0" smtClean="0">
                <a:solidFill>
                  <a:schemeClr val="tx1"/>
                </a:solidFill>
              </a:rPr>
              <a:t>saules paneļus</a:t>
            </a:r>
            <a:r>
              <a:rPr lang="lv-LV" b="1" dirty="0" smtClean="0">
                <a:solidFill>
                  <a:schemeClr val="tx1"/>
                </a:solidFill>
              </a:rPr>
              <a:t> jeb fotoelementus jeb saules baterijas (SFE)</a:t>
            </a:r>
          </a:p>
          <a:p>
            <a:pPr marL="285750" indent="-285750">
              <a:spcAft>
                <a:spcPts val="600"/>
              </a:spcAft>
              <a:buFont typeface="Arial" panose="020B0604020202020204" pitchFamily="34" charset="0"/>
              <a:buChar char="•"/>
            </a:pPr>
            <a:r>
              <a:rPr lang="lv-LV" b="1" dirty="0" smtClean="0">
                <a:solidFill>
                  <a:schemeClr val="tx1"/>
                </a:solidFill>
              </a:rPr>
              <a:t>Siltumenerģijas ražošanai izmanto </a:t>
            </a:r>
            <a:r>
              <a:rPr lang="lv-LV" b="1" u="sng" dirty="0" smtClean="0">
                <a:solidFill>
                  <a:schemeClr val="tx1"/>
                </a:solidFill>
              </a:rPr>
              <a:t>saules kolektorus</a:t>
            </a:r>
          </a:p>
          <a:p>
            <a:pPr marL="285750" indent="-285750">
              <a:spcAft>
                <a:spcPts val="600"/>
              </a:spcAft>
              <a:buFont typeface="Arial" panose="020B0604020202020204" pitchFamily="34" charset="0"/>
              <a:buChar char="•"/>
            </a:pPr>
            <a:r>
              <a:rPr lang="lv-LV" b="1" dirty="0" smtClean="0">
                <a:solidFill>
                  <a:schemeClr val="tx1"/>
                </a:solidFill>
              </a:rPr>
              <a:t>Kombinētās sistēmas – saules baterijas izmanto kombinācijā ar saules kolektoriem; SFE tiek izmantoti, lai darbinātu cirkulācijas sūkni saules kolektoram</a:t>
            </a:r>
            <a:endParaRPr lang="lv-LV" b="1" dirty="0">
              <a:solidFill>
                <a:schemeClr val="tx1"/>
              </a:solidFill>
            </a:endParaRPr>
          </a:p>
        </p:txBody>
      </p:sp>
      <p:sp>
        <p:nvSpPr>
          <p:cNvPr id="6" name="Rectangle 5"/>
          <p:cNvSpPr/>
          <p:nvPr/>
        </p:nvSpPr>
        <p:spPr>
          <a:xfrm>
            <a:off x="350465" y="4117456"/>
            <a:ext cx="5426765" cy="261610"/>
          </a:xfrm>
          <a:prstGeom prst="rect">
            <a:avLst/>
          </a:prstGeom>
        </p:spPr>
        <p:txBody>
          <a:bodyPr wrap="square">
            <a:spAutoFit/>
          </a:bodyPr>
          <a:lstStyle/>
          <a:p>
            <a:r>
              <a:rPr lang="lv-LV" sz="1100" b="1" dirty="0"/>
              <a:t>Saules kolektoru sistēmas integrācija centralizētās siltumapgādes sistēmā</a:t>
            </a:r>
          </a:p>
        </p:txBody>
      </p:sp>
    </p:spTree>
    <p:extLst>
      <p:ext uri="{BB962C8B-B14F-4D97-AF65-F5344CB8AC3E}">
        <p14:creationId xmlns:p14="http://schemas.microsoft.com/office/powerpoint/2010/main" xmlns="" val="21031569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user\Desktop\8_Atteli\3414028795_12c8bf1b38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52396" y="1126780"/>
            <a:ext cx="6139604" cy="460444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869805" y="437183"/>
            <a:ext cx="6445863" cy="111332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Šobrīd lieto četrus saules kolektoru veidus ar atšķirīgām Saules enerģijas absorbcijas virsmu konstrukcijām:</a:t>
            </a:r>
          </a:p>
        </p:txBody>
      </p:sp>
      <p:sp>
        <p:nvSpPr>
          <p:cNvPr id="4" name="Rounded Rectangle 3"/>
          <p:cNvSpPr/>
          <p:nvPr/>
        </p:nvSpPr>
        <p:spPr>
          <a:xfrm>
            <a:off x="349893" y="1883337"/>
            <a:ext cx="6035158" cy="3289851"/>
          </a:xfrm>
          <a:prstGeom prst="roundRect">
            <a:avLst>
              <a:gd name="adj" fmla="val 9813"/>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eriod"/>
            </a:pPr>
            <a:r>
              <a:rPr lang="lv-LV" b="1" dirty="0" smtClean="0">
                <a:solidFill>
                  <a:schemeClr val="tx1"/>
                </a:solidFill>
              </a:rPr>
              <a:t>Tilpuma kolektori – </a:t>
            </a:r>
            <a:r>
              <a:rPr lang="lv-LV" dirty="0" smtClean="0">
                <a:solidFill>
                  <a:schemeClr val="tx1"/>
                </a:solidFill>
              </a:rPr>
              <a:t>tvertnes ar saules enerģijas absorbcijas virsmu</a:t>
            </a:r>
          </a:p>
          <a:p>
            <a:pPr marL="342900" indent="-342900">
              <a:spcAft>
                <a:spcPts val="600"/>
              </a:spcAft>
              <a:buFont typeface="+mj-lt"/>
              <a:buAutoNum type="arabicPeriod"/>
            </a:pPr>
            <a:r>
              <a:rPr lang="lv-LV" b="1" dirty="0" smtClean="0">
                <a:solidFill>
                  <a:schemeClr val="tx1"/>
                </a:solidFill>
              </a:rPr>
              <a:t>Plakanie kolektori – </a:t>
            </a:r>
            <a:r>
              <a:rPr lang="lv-LV" dirty="0" smtClean="0">
                <a:solidFill>
                  <a:schemeClr val="tx1"/>
                </a:solidFill>
              </a:rPr>
              <a:t>absorbcijas virsmas ir plāksnes, kas ir izveidotas no dažādiem materiāliem vai pārklājumiem</a:t>
            </a:r>
          </a:p>
          <a:p>
            <a:pPr marL="342900" indent="-342900">
              <a:spcAft>
                <a:spcPts val="600"/>
              </a:spcAft>
              <a:buFont typeface="+mj-lt"/>
              <a:buAutoNum type="arabicPeriod"/>
            </a:pPr>
            <a:r>
              <a:rPr lang="lv-LV" b="1" dirty="0" smtClean="0">
                <a:solidFill>
                  <a:schemeClr val="tx1"/>
                </a:solidFill>
              </a:rPr>
              <a:t>Caurulīšu kolektori – </a:t>
            </a:r>
            <a:r>
              <a:rPr lang="lv-LV" dirty="0" smtClean="0">
                <a:solidFill>
                  <a:schemeClr val="tx1"/>
                </a:solidFill>
              </a:rPr>
              <a:t>absorbcijas virsmas ir izveidotas no stikla vai cita materiāla caurulītēm ar dažādiem pārklājumiem</a:t>
            </a:r>
          </a:p>
          <a:p>
            <a:pPr marL="342900" indent="-342900">
              <a:spcAft>
                <a:spcPts val="600"/>
              </a:spcAft>
              <a:buFont typeface="+mj-lt"/>
              <a:buAutoNum type="arabicPeriod"/>
            </a:pPr>
            <a:r>
              <a:rPr lang="lv-LV" b="1" dirty="0" smtClean="0">
                <a:solidFill>
                  <a:schemeClr val="tx1"/>
                </a:solidFill>
              </a:rPr>
              <a:t>Koncentrēšanas kolektori – </a:t>
            </a:r>
            <a:r>
              <a:rPr lang="lv-LV" dirty="0" smtClean="0">
                <a:solidFill>
                  <a:schemeClr val="tx1"/>
                </a:solidFill>
              </a:rPr>
              <a:t>saules enerģijas koncentrēšanai veidoti no dažādiem augstas temperatūras izturīgiem materiāliem un to pārklājumiem</a:t>
            </a:r>
            <a:endParaRPr lang="lv-LV" dirty="0">
              <a:solidFill>
                <a:schemeClr val="tx1"/>
              </a:solidFill>
            </a:endParaRPr>
          </a:p>
        </p:txBody>
      </p:sp>
      <p:sp>
        <p:nvSpPr>
          <p:cNvPr id="5" name="Rounded Rectangle 4"/>
          <p:cNvSpPr/>
          <p:nvPr/>
        </p:nvSpPr>
        <p:spPr>
          <a:xfrm>
            <a:off x="2869805" y="5506022"/>
            <a:ext cx="6445863" cy="91479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Zinātniskā izpēte šajā jomā attīstās saules kolektoru energoefektivitātes paaugstināšanas virzienā, meklējot saules enerģijas absorbcijas virsmu materiālus un pārklājumus</a:t>
            </a:r>
            <a:endParaRPr lang="lv-LV" b="1" dirty="0" smtClean="0">
              <a:solidFill>
                <a:schemeClr val="tx1"/>
              </a:solidFill>
            </a:endParaRPr>
          </a:p>
        </p:txBody>
      </p:sp>
    </p:spTree>
    <p:extLst>
      <p:ext uri="{BB962C8B-B14F-4D97-AF65-F5344CB8AC3E}">
        <p14:creationId xmlns:p14="http://schemas.microsoft.com/office/powerpoint/2010/main" xmlns="" val="34417493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67616" y="484432"/>
            <a:ext cx="10058399" cy="111332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Saules siltumenerģijas </a:t>
            </a:r>
            <a:r>
              <a:rPr lang="lv-LV" sz="2400" b="1" dirty="0"/>
              <a:t>sezonālās uzglabāšanas metodes </a:t>
            </a:r>
            <a:r>
              <a:rPr lang="lv-LV" sz="2400" dirty="0"/>
              <a:t>dod iespēju izmantot divus atšķirīgus principus: zem zemes izveidotas krātuves </a:t>
            </a:r>
            <a:endParaRPr lang="lv-LV" sz="2400" dirty="0" smtClean="0"/>
          </a:p>
          <a:p>
            <a:pPr algn="ctr"/>
            <a:r>
              <a:rPr lang="lv-LV" sz="2400" dirty="0" smtClean="0"/>
              <a:t>vai </a:t>
            </a:r>
            <a:r>
              <a:rPr lang="lv-LV" sz="2400" dirty="0"/>
              <a:t>pazemes </a:t>
            </a:r>
            <a:r>
              <a:rPr lang="lv-LV" sz="2400" dirty="0" smtClean="0"/>
              <a:t>rezervuārus</a:t>
            </a:r>
          </a:p>
        </p:txBody>
      </p:sp>
      <p:sp>
        <p:nvSpPr>
          <p:cNvPr id="4" name="Rounded Rectangle 3"/>
          <p:cNvSpPr/>
          <p:nvPr/>
        </p:nvSpPr>
        <p:spPr>
          <a:xfrm>
            <a:off x="6369903" y="2815661"/>
            <a:ext cx="5460700" cy="90423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 saules kolektori ir savienoti ar katlu māju, pienākošo siltumenerģiju novirza gan uz akumulācijas tvertni, gan siltumenerģijas </a:t>
            </a:r>
            <a:r>
              <a:rPr lang="lv-LV" b="1" dirty="0" smtClean="0">
                <a:solidFill>
                  <a:schemeClr val="tx1"/>
                </a:solidFill>
              </a:rPr>
              <a:t>patērētājam</a:t>
            </a:r>
          </a:p>
        </p:txBody>
      </p:sp>
      <p:sp>
        <p:nvSpPr>
          <p:cNvPr id="5" name="Rounded Rectangle 4"/>
          <p:cNvSpPr/>
          <p:nvPr/>
        </p:nvSpPr>
        <p:spPr>
          <a:xfrm>
            <a:off x="6369904" y="1843026"/>
            <a:ext cx="5460700"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Visplašāk izmantotais veids ir uzglabāt saules siltumenerģiju zem zemes ierakstos rezervuāros</a:t>
            </a:r>
          </a:p>
        </p:txBody>
      </p:sp>
      <p:sp>
        <p:nvSpPr>
          <p:cNvPr id="6" name="Rounded Rectangle 5"/>
          <p:cNvSpPr/>
          <p:nvPr/>
        </p:nvSpPr>
        <p:spPr>
          <a:xfrm>
            <a:off x="6388753" y="5721187"/>
            <a:ext cx="5470312"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Akumulētās siltumenerģijas blīvuma rādītājs </a:t>
            </a:r>
            <a:endParaRPr lang="lv-LV" b="1" dirty="0" smtClean="0">
              <a:solidFill>
                <a:schemeClr val="tx1"/>
              </a:solidFill>
            </a:endParaRPr>
          </a:p>
          <a:p>
            <a:pPr algn="ctr"/>
            <a:r>
              <a:rPr lang="lv-LV" b="1" dirty="0" smtClean="0">
                <a:solidFill>
                  <a:schemeClr val="tx1"/>
                </a:solidFill>
              </a:rPr>
              <a:t>pazemes </a:t>
            </a:r>
            <a:r>
              <a:rPr lang="lv-LV" b="1" dirty="0">
                <a:solidFill>
                  <a:schemeClr val="tx1"/>
                </a:solidFill>
              </a:rPr>
              <a:t>rezervuāros ir </a:t>
            </a:r>
            <a:r>
              <a:rPr lang="lv-LV" b="1" dirty="0" smtClean="0">
                <a:solidFill>
                  <a:schemeClr val="tx1"/>
                </a:solidFill>
              </a:rPr>
              <a:t>60-80 kWh/m</a:t>
            </a:r>
            <a:r>
              <a:rPr lang="lv-LV" b="1" baseline="30000" dirty="0" smtClean="0">
                <a:solidFill>
                  <a:schemeClr val="tx1"/>
                </a:solidFill>
              </a:rPr>
              <a:t>3</a:t>
            </a:r>
            <a:endParaRPr lang="lv-LV" b="1" baseline="30000" dirty="0">
              <a:solidFill>
                <a:schemeClr val="tx1"/>
              </a:solidFill>
            </a:endParaRPr>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2460" y="2404226"/>
            <a:ext cx="5953540" cy="3215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ounded Rectangle 8"/>
          <p:cNvSpPr/>
          <p:nvPr/>
        </p:nvSpPr>
        <p:spPr>
          <a:xfrm>
            <a:off x="6388753" y="3965168"/>
            <a:ext cx="5470064" cy="151074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Citi </a:t>
            </a:r>
            <a:r>
              <a:rPr lang="lv-LV" b="1" dirty="0">
                <a:solidFill>
                  <a:schemeClr val="tx1"/>
                </a:solidFill>
              </a:rPr>
              <a:t>slēguma veidi ir gadījumā, ja katlu māja atrodas tālu no saules kolektoru </a:t>
            </a:r>
            <a:r>
              <a:rPr lang="lv-LV" b="1" dirty="0" smtClean="0">
                <a:solidFill>
                  <a:schemeClr val="tx1"/>
                </a:solidFill>
              </a:rPr>
              <a:t>lauka – tad </a:t>
            </a:r>
            <a:r>
              <a:rPr lang="lv-LV" b="1" dirty="0">
                <a:solidFill>
                  <a:schemeClr val="tx1"/>
                </a:solidFill>
              </a:rPr>
              <a:t>saules kolektorus pievieno siltumenerģijas akumulācijas tvertnei, bet tvertne ir savienota ar pilsētas vai novada </a:t>
            </a:r>
            <a:endParaRPr lang="lv-LV" b="1" dirty="0" smtClean="0">
              <a:solidFill>
                <a:schemeClr val="tx1"/>
              </a:solidFill>
            </a:endParaRPr>
          </a:p>
          <a:p>
            <a:pPr algn="ctr"/>
            <a:r>
              <a:rPr lang="lv-LV" b="1" dirty="0" smtClean="0">
                <a:solidFill>
                  <a:schemeClr val="tx1"/>
                </a:solidFill>
              </a:rPr>
              <a:t>centralizētās </a:t>
            </a:r>
            <a:r>
              <a:rPr lang="lv-LV" b="1" dirty="0">
                <a:solidFill>
                  <a:schemeClr val="tx1"/>
                </a:solidFill>
              </a:rPr>
              <a:t>siltumapgādes tīklu</a:t>
            </a:r>
            <a:endParaRPr lang="lv-LV" b="1" dirty="0" smtClean="0">
              <a:solidFill>
                <a:schemeClr val="tx1"/>
              </a:solidFill>
            </a:endParaRPr>
          </a:p>
        </p:txBody>
      </p:sp>
      <p:sp>
        <p:nvSpPr>
          <p:cNvPr id="10" name="Rectangle 9"/>
          <p:cNvSpPr/>
          <p:nvPr/>
        </p:nvSpPr>
        <p:spPr>
          <a:xfrm>
            <a:off x="142460" y="1948003"/>
            <a:ext cx="5426765" cy="430887"/>
          </a:xfrm>
          <a:prstGeom prst="rect">
            <a:avLst/>
          </a:prstGeom>
        </p:spPr>
        <p:txBody>
          <a:bodyPr wrap="square">
            <a:spAutoFit/>
          </a:bodyPr>
          <a:lstStyle/>
          <a:p>
            <a:r>
              <a:rPr lang="lv-LV" sz="1100" b="1" dirty="0"/>
              <a:t>Saules siltumenerģijas sezonālās uzglabāšanas </a:t>
            </a:r>
            <a:r>
              <a:rPr lang="lv-LV" sz="1100" b="1" dirty="0" smtClean="0"/>
              <a:t>metodes:</a:t>
            </a:r>
            <a:endParaRPr lang="lv-LV" sz="1100" b="1" dirty="0"/>
          </a:p>
          <a:p>
            <a:r>
              <a:rPr lang="lv-LV" sz="1100" b="1" dirty="0"/>
              <a:t>a un d - pazemes rezervuāri; b un c - zem zemes izveidotas krātuves</a:t>
            </a:r>
          </a:p>
        </p:txBody>
      </p:sp>
    </p:spTree>
    <p:extLst>
      <p:ext uri="{BB962C8B-B14F-4D97-AF65-F5344CB8AC3E}">
        <p14:creationId xmlns:p14="http://schemas.microsoft.com/office/powerpoint/2010/main" xmlns="" val="26684292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https://s-media-cache-ak0.pinimg.com/736x/48/96/25/489625b79a80dfdbd7ec88dfdd8af6b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07791" y="1628952"/>
            <a:ext cx="5984210" cy="398405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1620263" y="2300005"/>
            <a:ext cx="4949399"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Par </a:t>
            </a:r>
            <a:r>
              <a:rPr lang="lv-LV" b="1" dirty="0" smtClean="0">
                <a:solidFill>
                  <a:schemeClr val="tx1"/>
                </a:solidFill>
              </a:rPr>
              <a:t>«salu» </a:t>
            </a:r>
            <a:r>
              <a:rPr lang="lv-LV" b="1" dirty="0">
                <a:solidFill>
                  <a:schemeClr val="tx1"/>
                </a:solidFill>
              </a:rPr>
              <a:t>vieta ir nosaukta tāpēc, ka apkārt tai izveidota virszemes ūdens tilpne</a:t>
            </a:r>
            <a:endParaRPr lang="lv-LV" b="1" dirty="0" smtClean="0">
              <a:solidFill>
                <a:schemeClr val="tx1"/>
              </a:solidFill>
            </a:endParaRPr>
          </a:p>
        </p:txBody>
      </p:sp>
      <p:sp>
        <p:nvSpPr>
          <p:cNvPr id="7" name="Title 1"/>
          <p:cNvSpPr txBox="1">
            <a:spLocks/>
          </p:cNvSpPr>
          <p:nvPr/>
        </p:nvSpPr>
        <p:spPr>
          <a:xfrm>
            <a:off x="689113" y="566392"/>
            <a:ext cx="10813773" cy="13319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Saules kolektoru lauka iekļaušana centralizētās siltumapgādes tīklos ir praktiski atrisināta, </a:t>
            </a:r>
            <a:r>
              <a:rPr lang="lv-LV" sz="2400" dirty="0" smtClean="0"/>
              <a:t>piemēram, </a:t>
            </a:r>
            <a:r>
              <a:rPr lang="lv-LV" sz="2400" dirty="0" err="1" smtClean="0"/>
              <a:t>Almerē</a:t>
            </a:r>
            <a:r>
              <a:rPr lang="lv-LV" sz="2400" dirty="0" smtClean="0"/>
              <a:t> Nīderlandē, </a:t>
            </a:r>
            <a:r>
              <a:rPr lang="lv-LV" sz="2400" dirty="0"/>
              <a:t>kur ir izveidota </a:t>
            </a:r>
            <a:r>
              <a:rPr lang="lv-LV" sz="2400" b="1" dirty="0" smtClean="0"/>
              <a:t>«Saules sala»</a:t>
            </a:r>
            <a:r>
              <a:rPr lang="lv-LV" sz="2400" dirty="0" smtClean="0"/>
              <a:t>, </a:t>
            </a:r>
            <a:r>
              <a:rPr lang="lv-LV" sz="2400" dirty="0"/>
              <a:t>kas ietver pilsētas tuvumā novietotu saules kolektoru lauku ar lielu akumulācijas tvertni</a:t>
            </a:r>
            <a:endParaRPr lang="lv-LV" sz="2400" dirty="0" smtClean="0"/>
          </a:p>
        </p:txBody>
      </p:sp>
      <p:pic>
        <p:nvPicPr>
          <p:cNvPr id="14340" name="Picture 4" descr="http://www.crrescendo.net/images/sunisland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54579" y="3749925"/>
            <a:ext cx="4683400" cy="310807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326038" y="3429000"/>
            <a:ext cx="3373766" cy="132588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Parasti apkārt kolektoru laukam ir žogs un par mauriņa uzkopšanu rūpējas teritorijā ielaistie truši vai aitas</a:t>
            </a:r>
            <a:endParaRPr lang="lv-LV" b="1" dirty="0" smtClean="0">
              <a:solidFill>
                <a:schemeClr val="tx1"/>
              </a:solidFill>
            </a:endParaRPr>
          </a:p>
        </p:txBody>
      </p:sp>
    </p:spTree>
    <p:extLst>
      <p:ext uri="{BB962C8B-B14F-4D97-AF65-F5344CB8AC3E}">
        <p14:creationId xmlns:p14="http://schemas.microsoft.com/office/powerpoint/2010/main" xmlns="" val="5455018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8_Atteli\8228691679_65f3f4122a_o.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844" r="15630" b="7866"/>
          <a:stretch/>
        </p:blipFill>
        <p:spPr bwMode="auto">
          <a:xfrm>
            <a:off x="5681869" y="1510748"/>
            <a:ext cx="6510131" cy="403528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240971" y="610197"/>
            <a:ext cx="9744891" cy="119247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Globālā līmenī siltumenerģijai un elektroenerģijas ražošanai ir būtiska nozīme kopējā </a:t>
            </a:r>
            <a:r>
              <a:rPr lang="lv-LV" sz="2400" dirty="0" smtClean="0"/>
              <a:t>SEG emisiju </a:t>
            </a:r>
            <a:r>
              <a:rPr lang="lv-LV" sz="2400" dirty="0"/>
              <a:t>veidošanās </a:t>
            </a:r>
            <a:r>
              <a:rPr lang="lv-LV" sz="2400" dirty="0" smtClean="0"/>
              <a:t>apjomā – </a:t>
            </a:r>
            <a:r>
              <a:rPr lang="lv-LV" sz="2400" b="1" dirty="0" smtClean="0"/>
              <a:t>enerģētika </a:t>
            </a:r>
            <a:r>
              <a:rPr lang="lv-LV" sz="2400" b="1" dirty="0"/>
              <a:t>rada </a:t>
            </a:r>
            <a:r>
              <a:rPr lang="lv-LV" sz="2400" b="1" dirty="0" smtClean="0"/>
              <a:t>1/4 </a:t>
            </a:r>
            <a:r>
              <a:rPr lang="lv-LV" sz="2400" b="1" dirty="0"/>
              <a:t>daļu </a:t>
            </a:r>
            <a:endParaRPr lang="lv-LV" sz="2400" b="1" dirty="0" smtClean="0"/>
          </a:p>
          <a:p>
            <a:pPr algn="ctr"/>
            <a:r>
              <a:rPr lang="lv-LV" sz="2400" dirty="0" smtClean="0"/>
              <a:t>no kopējām </a:t>
            </a:r>
            <a:r>
              <a:rPr lang="lv-LV" sz="2400" dirty="0"/>
              <a:t>SEG emisijām pasaulē</a:t>
            </a:r>
            <a:endParaRPr lang="lv-LV" sz="2400" dirty="0" smtClean="0"/>
          </a:p>
        </p:txBody>
      </p:sp>
      <p:sp>
        <p:nvSpPr>
          <p:cNvPr id="4" name="Rounded Rectangle 3"/>
          <p:cNvSpPr/>
          <p:nvPr/>
        </p:nvSpPr>
        <p:spPr>
          <a:xfrm>
            <a:off x="342514" y="2124533"/>
            <a:ext cx="6167616" cy="98101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Energotehnoloģijas enerģijas ražošanai un iegūtās enerģijas pārvadei un patēriņam veicina tādu tehnoloģisku risinājumu ieviešanu, kas mazina </a:t>
            </a:r>
            <a:r>
              <a:rPr lang="lv-LV" b="1" dirty="0" smtClean="0">
                <a:solidFill>
                  <a:schemeClr val="tx1"/>
                </a:solidFill>
              </a:rPr>
              <a:t>SEG koncentrāciju </a:t>
            </a:r>
            <a:r>
              <a:rPr lang="lv-LV" b="1" dirty="0">
                <a:solidFill>
                  <a:schemeClr val="tx1"/>
                </a:solidFill>
              </a:rPr>
              <a:t>gaisā</a:t>
            </a:r>
            <a:endParaRPr lang="lv-LV" b="1" dirty="0" smtClean="0">
              <a:solidFill>
                <a:schemeClr val="tx1"/>
              </a:solidFill>
            </a:endParaRPr>
          </a:p>
        </p:txBody>
      </p:sp>
      <p:sp>
        <p:nvSpPr>
          <p:cNvPr id="5" name="Rounded Rectangle 4"/>
          <p:cNvSpPr/>
          <p:nvPr/>
        </p:nvSpPr>
        <p:spPr>
          <a:xfrm>
            <a:off x="342514" y="3304645"/>
            <a:ext cx="6167616" cy="9523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Energotehnoloģisko iekārtu tiešās SEG emisijas ir ogļskābā gāze (CO</a:t>
            </a:r>
            <a:r>
              <a:rPr lang="lv-LV" b="1" baseline="-25000" dirty="0">
                <a:solidFill>
                  <a:schemeClr val="tx1"/>
                </a:solidFill>
              </a:rPr>
              <a:t>2</a:t>
            </a:r>
            <a:r>
              <a:rPr lang="lv-LV" b="1" dirty="0">
                <a:solidFill>
                  <a:schemeClr val="tx1"/>
                </a:solidFill>
              </a:rPr>
              <a:t>), metāns (CH</a:t>
            </a:r>
            <a:r>
              <a:rPr lang="lv-LV" b="1" baseline="-25000" dirty="0">
                <a:solidFill>
                  <a:schemeClr val="tx1"/>
                </a:solidFill>
              </a:rPr>
              <a:t>4</a:t>
            </a:r>
            <a:r>
              <a:rPr lang="lv-LV" b="1" dirty="0">
                <a:solidFill>
                  <a:schemeClr val="tx1"/>
                </a:solidFill>
              </a:rPr>
              <a:t>) un vienvērtīgā slāpekļa oksīds (N</a:t>
            </a:r>
            <a:r>
              <a:rPr lang="lv-LV" b="1" baseline="-25000" dirty="0">
                <a:solidFill>
                  <a:schemeClr val="tx1"/>
                </a:solidFill>
              </a:rPr>
              <a:t>2</a:t>
            </a:r>
            <a:r>
              <a:rPr lang="lv-LV" b="1" dirty="0">
                <a:solidFill>
                  <a:schemeClr val="tx1"/>
                </a:solidFill>
              </a:rPr>
              <a:t>O), kā arī netiešās – tvana gāze (CO) un sēra dioksīds (SO</a:t>
            </a:r>
            <a:r>
              <a:rPr lang="lv-LV" b="1" baseline="-25000" dirty="0">
                <a:solidFill>
                  <a:schemeClr val="tx1"/>
                </a:solidFill>
              </a:rPr>
              <a:t>2</a:t>
            </a:r>
            <a:r>
              <a:rPr lang="lv-LV" b="1" dirty="0">
                <a:solidFill>
                  <a:schemeClr val="tx1"/>
                </a:solidFill>
              </a:rPr>
              <a:t>)</a:t>
            </a:r>
            <a:endParaRPr lang="lv-LV" b="1" dirty="0" smtClean="0">
              <a:solidFill>
                <a:schemeClr val="tx1"/>
              </a:solidFill>
            </a:endParaRPr>
          </a:p>
        </p:txBody>
      </p:sp>
      <p:sp>
        <p:nvSpPr>
          <p:cNvPr id="6" name="Rounded Rectangle 5"/>
          <p:cNvSpPr/>
          <p:nvPr/>
        </p:nvSpPr>
        <p:spPr>
          <a:xfrm>
            <a:off x="342514" y="4456103"/>
            <a:ext cx="6167616"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CO</a:t>
            </a:r>
            <a:r>
              <a:rPr lang="lv-LV" b="1" baseline="-25000" dirty="0">
                <a:solidFill>
                  <a:schemeClr val="tx1"/>
                </a:solidFill>
              </a:rPr>
              <a:t>2</a:t>
            </a:r>
            <a:r>
              <a:rPr lang="lv-LV" b="1" dirty="0">
                <a:solidFill>
                  <a:schemeClr val="tx1"/>
                </a:solidFill>
              </a:rPr>
              <a:t> un CO gāzes emisijas veidojas galvenokārt fosilo energoresursu degšanas procesā</a:t>
            </a:r>
            <a:endParaRPr lang="lv-LV" b="1" dirty="0" smtClean="0">
              <a:solidFill>
                <a:schemeClr val="tx1"/>
              </a:solidFill>
            </a:endParaRPr>
          </a:p>
        </p:txBody>
      </p:sp>
      <p:sp>
        <p:nvSpPr>
          <p:cNvPr id="8" name="Rounded Rectangle 7"/>
          <p:cNvSpPr/>
          <p:nvPr/>
        </p:nvSpPr>
        <p:spPr>
          <a:xfrm>
            <a:off x="342514" y="5382559"/>
            <a:ext cx="6167616" cy="93925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Var notikt arī kurināmā gaistošo frakciju emisijas atmosfērā, kas nav saistītas ar degšanas procesu, piemēram, CH</a:t>
            </a:r>
            <a:r>
              <a:rPr lang="lv-LV" b="1" baseline="-25000" dirty="0">
                <a:solidFill>
                  <a:schemeClr val="tx1"/>
                </a:solidFill>
              </a:rPr>
              <a:t>4</a:t>
            </a:r>
            <a:r>
              <a:rPr lang="lv-LV" b="1" dirty="0">
                <a:solidFill>
                  <a:schemeClr val="tx1"/>
                </a:solidFill>
              </a:rPr>
              <a:t> noplūde no dabasgāzes cauruļvadu sistēmām vai krātuvēm</a:t>
            </a:r>
            <a:endParaRPr lang="lv-LV" b="1" dirty="0" smtClean="0">
              <a:solidFill>
                <a:schemeClr val="tx1"/>
              </a:solidFill>
            </a:endParaRPr>
          </a:p>
        </p:txBody>
      </p:sp>
    </p:spTree>
    <p:extLst>
      <p:ext uri="{BB962C8B-B14F-4D97-AF65-F5344CB8AC3E}">
        <p14:creationId xmlns:p14="http://schemas.microsoft.com/office/powerpoint/2010/main" xmlns="" val="33745027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user\Desktop\8_Atteli\8164351795_7abfaf409f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19" y="1432900"/>
            <a:ext cx="6600896" cy="439262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758459" y="606149"/>
            <a:ext cx="8679766" cy="9046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Saules paneļus veido no </a:t>
            </a:r>
            <a:r>
              <a:rPr lang="lv-LV" sz="2400" dirty="0" smtClean="0"/>
              <a:t>«</a:t>
            </a:r>
            <a:r>
              <a:rPr lang="lv-LV" sz="2400" b="1" dirty="0" smtClean="0"/>
              <a:t>solārām šūnām</a:t>
            </a:r>
            <a:r>
              <a:rPr lang="lv-LV" sz="2400" dirty="0" smtClean="0"/>
              <a:t>» </a:t>
            </a:r>
            <a:r>
              <a:rPr lang="lv-LV" sz="2400" dirty="0"/>
              <a:t>– elektriskās sistēmas ierīcēm, </a:t>
            </a:r>
            <a:r>
              <a:rPr lang="lv-LV" sz="2400" dirty="0" smtClean="0"/>
              <a:t>kas </a:t>
            </a:r>
            <a:r>
              <a:rPr lang="lv-LV" sz="2400" dirty="0"/>
              <a:t>Saules enerģiju pārvērš </a:t>
            </a:r>
            <a:r>
              <a:rPr lang="lv-LV" sz="2400" dirty="0" smtClean="0"/>
              <a:t>elektroenerģijā</a:t>
            </a:r>
          </a:p>
        </p:txBody>
      </p:sp>
      <p:sp>
        <p:nvSpPr>
          <p:cNvPr id="4" name="Rounded Rectangle 3"/>
          <p:cNvSpPr/>
          <p:nvPr/>
        </p:nvSpPr>
        <p:spPr>
          <a:xfrm>
            <a:off x="6096000" y="3112085"/>
            <a:ext cx="5818623" cy="94023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a:solidFill>
                  <a:schemeClr val="tx1"/>
                </a:solidFill>
              </a:rPr>
              <a:t>Solārās</a:t>
            </a:r>
            <a:r>
              <a:rPr lang="lv-LV" b="1" dirty="0">
                <a:solidFill>
                  <a:schemeClr val="tx1"/>
                </a:solidFill>
              </a:rPr>
              <a:t> šūnas ir apvienotas sadales panelī, kas ir iekapsulēts stiklā un </a:t>
            </a:r>
            <a:r>
              <a:rPr lang="lv-LV" b="1" dirty="0" smtClean="0">
                <a:solidFill>
                  <a:schemeClr val="tx1"/>
                </a:solidFill>
              </a:rPr>
              <a:t>plastikātā</a:t>
            </a:r>
            <a:r>
              <a:rPr lang="lv-LV" b="1" dirty="0">
                <a:solidFill>
                  <a:schemeClr val="tx1"/>
                </a:solidFill>
              </a:rPr>
              <a:t> </a:t>
            </a:r>
            <a:r>
              <a:rPr lang="lv-LV" b="1" dirty="0" smtClean="0">
                <a:solidFill>
                  <a:schemeClr val="tx1"/>
                </a:solidFill>
              </a:rPr>
              <a:t>un parasti </a:t>
            </a:r>
            <a:r>
              <a:rPr lang="lv-LV" b="1" dirty="0">
                <a:solidFill>
                  <a:schemeClr val="tx1"/>
                </a:solidFill>
              </a:rPr>
              <a:t>ir ievietots alumīnija ietvarā</a:t>
            </a:r>
            <a:endParaRPr lang="lv-LV" b="1" dirty="0" smtClean="0">
              <a:solidFill>
                <a:schemeClr val="tx1"/>
              </a:solidFill>
            </a:endParaRPr>
          </a:p>
        </p:txBody>
      </p:sp>
      <p:sp>
        <p:nvSpPr>
          <p:cNvPr id="5" name="Rounded Rectangle 4"/>
          <p:cNvSpPr/>
          <p:nvPr/>
        </p:nvSpPr>
        <p:spPr>
          <a:xfrm>
            <a:off x="6096000" y="4239850"/>
            <a:ext cx="5818623" cy="86611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Ģenerētās enerģijas daudzums atkarīgs no virsmas, radiācijas līmeņa, šūnas efektivitātes un novietojuma pret </a:t>
            </a:r>
            <a:r>
              <a:rPr lang="lv-LV" b="1" dirty="0" smtClean="0">
                <a:solidFill>
                  <a:schemeClr val="tx1"/>
                </a:solidFill>
              </a:rPr>
              <a:t>Sauli</a:t>
            </a:r>
          </a:p>
        </p:txBody>
      </p:sp>
      <p:sp>
        <p:nvSpPr>
          <p:cNvPr id="7" name="Rounded Rectangle 6"/>
          <p:cNvSpPr/>
          <p:nvPr/>
        </p:nvSpPr>
        <p:spPr>
          <a:xfrm>
            <a:off x="6096000" y="1997615"/>
            <a:ext cx="5818623" cy="9217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a:solidFill>
                  <a:schemeClr val="tx1"/>
                </a:solidFill>
              </a:rPr>
              <a:t>Solārās</a:t>
            </a:r>
            <a:r>
              <a:rPr lang="lv-LV" b="1" dirty="0">
                <a:solidFill>
                  <a:schemeClr val="tx1"/>
                </a:solidFill>
              </a:rPr>
              <a:t> šūnas elektroenerģiju vai pievadīt tuvumā esošam elektrotīklam, pievadīt tieši elektroenerģijas patērētājam vai akumulatoru baterijām</a:t>
            </a:r>
          </a:p>
        </p:txBody>
      </p:sp>
      <p:sp>
        <p:nvSpPr>
          <p:cNvPr id="8" name="Rounded Rectangle 7"/>
          <p:cNvSpPr/>
          <p:nvPr/>
        </p:nvSpPr>
        <p:spPr>
          <a:xfrm>
            <a:off x="6096000" y="5293494"/>
            <a:ext cx="5818624"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Šūnas </a:t>
            </a:r>
            <a:r>
              <a:rPr lang="lv-LV" b="1" dirty="0">
                <a:solidFill>
                  <a:schemeClr val="tx1"/>
                </a:solidFill>
              </a:rPr>
              <a:t>visbiežāk ir zilā vai melnā krāsā un pārklātas ar neatstarojošu materiālu, kas uzlabo gaismas absorbēšanu</a:t>
            </a:r>
            <a:endParaRPr lang="lv-LV" b="1" dirty="0" smtClean="0">
              <a:solidFill>
                <a:schemeClr val="tx1"/>
              </a:solidFill>
            </a:endParaRPr>
          </a:p>
        </p:txBody>
      </p:sp>
    </p:spTree>
    <p:extLst>
      <p:ext uri="{BB962C8B-B14F-4D97-AF65-F5344CB8AC3E}">
        <p14:creationId xmlns:p14="http://schemas.microsoft.com/office/powerpoint/2010/main" xmlns="" val="12552565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76126" y="1846414"/>
            <a:ext cx="5715874" cy="4273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1927270" y="524205"/>
            <a:ext cx="8346278" cy="9046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Viens no svarīgākajiem jautājumiem energoefektīvu saules paneļu izveidē ir </a:t>
            </a:r>
            <a:r>
              <a:rPr lang="lv-LV" sz="2400" dirty="0" err="1"/>
              <a:t>solāro</a:t>
            </a:r>
            <a:r>
              <a:rPr lang="lv-LV" sz="2400" dirty="0"/>
              <a:t> šūnu materiāls</a:t>
            </a:r>
            <a:endParaRPr lang="lv-LV" sz="2400" dirty="0" smtClean="0"/>
          </a:p>
        </p:txBody>
      </p:sp>
      <p:sp>
        <p:nvSpPr>
          <p:cNvPr id="6" name="Rounded Rectangle 5"/>
          <p:cNvSpPr/>
          <p:nvPr/>
        </p:nvSpPr>
        <p:spPr>
          <a:xfrm>
            <a:off x="315340" y="4931319"/>
            <a:ext cx="6363755" cy="136652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Latvijā saules paneļu ieviešana ir attīstības </a:t>
            </a:r>
            <a:r>
              <a:rPr lang="lv-LV" b="1" dirty="0" smtClean="0">
                <a:solidFill>
                  <a:schemeClr val="tx1"/>
                </a:solidFill>
              </a:rPr>
              <a:t>stadijā – daži </a:t>
            </a:r>
            <a:r>
              <a:rPr lang="lv-LV" b="1" dirty="0">
                <a:solidFill>
                  <a:schemeClr val="tx1"/>
                </a:solidFill>
              </a:rPr>
              <a:t>individuālo māju īpašnieki ir uzstādījuši saules paneļus dažu m</a:t>
            </a:r>
            <a:r>
              <a:rPr lang="lv-LV" b="1" baseline="30000" dirty="0">
                <a:solidFill>
                  <a:schemeClr val="tx1"/>
                </a:solidFill>
              </a:rPr>
              <a:t>2</a:t>
            </a:r>
            <a:r>
              <a:rPr lang="lv-LV" b="1" dirty="0">
                <a:solidFill>
                  <a:schemeClr val="tx1"/>
                </a:solidFill>
              </a:rPr>
              <a:t> </a:t>
            </a:r>
            <a:r>
              <a:rPr lang="lv-LV" b="1" dirty="0" smtClean="0">
                <a:solidFill>
                  <a:schemeClr val="tx1"/>
                </a:solidFill>
              </a:rPr>
              <a:t>platībā, bet pirmais </a:t>
            </a:r>
            <a:r>
              <a:rPr lang="lv-LV" b="1" dirty="0">
                <a:solidFill>
                  <a:schemeClr val="tx1"/>
                </a:solidFill>
              </a:rPr>
              <a:t>lielākais saules elektrostacijas projekts </a:t>
            </a:r>
            <a:endParaRPr lang="lv-LV" b="1" dirty="0" smtClean="0">
              <a:solidFill>
                <a:schemeClr val="tx1"/>
              </a:solidFill>
            </a:endParaRPr>
          </a:p>
          <a:p>
            <a:pPr algn="ctr"/>
            <a:r>
              <a:rPr lang="lv-LV" b="1" dirty="0" smtClean="0">
                <a:solidFill>
                  <a:schemeClr val="tx1"/>
                </a:solidFill>
              </a:rPr>
              <a:t>ir </a:t>
            </a:r>
            <a:r>
              <a:rPr lang="lv-LV" b="1" dirty="0">
                <a:solidFill>
                  <a:schemeClr val="tx1"/>
                </a:solidFill>
              </a:rPr>
              <a:t>īstenots Minhauzena muzejā Duntē</a:t>
            </a:r>
            <a:endParaRPr lang="lv-LV" b="1" dirty="0" smtClean="0">
              <a:solidFill>
                <a:schemeClr val="tx1"/>
              </a:solidFill>
            </a:endParaRPr>
          </a:p>
        </p:txBody>
      </p:sp>
      <p:sp>
        <p:nvSpPr>
          <p:cNvPr id="7" name="Rounded Rectangle 6"/>
          <p:cNvSpPr/>
          <p:nvPr/>
        </p:nvSpPr>
        <p:spPr>
          <a:xfrm>
            <a:off x="315340" y="3823750"/>
            <a:ext cx="6363755" cy="91108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Šobrīd galvenokārt lieto uz silīcija bāzes veidotas sistēmas, bet </a:t>
            </a:r>
            <a:r>
              <a:rPr lang="lv-LV" b="1" dirty="0" smtClean="0">
                <a:solidFill>
                  <a:schemeClr val="tx1"/>
                </a:solidFill>
              </a:rPr>
              <a:t>uz </a:t>
            </a:r>
            <a:r>
              <a:rPr lang="lv-LV" b="1" dirty="0">
                <a:solidFill>
                  <a:schemeClr val="tx1"/>
                </a:solidFill>
              </a:rPr>
              <a:t>organiskiem materiāliem balstītu šūnu izveide ir </a:t>
            </a:r>
            <a:endParaRPr lang="lv-LV" b="1" dirty="0" smtClean="0">
              <a:solidFill>
                <a:schemeClr val="tx1"/>
              </a:solidFill>
            </a:endParaRPr>
          </a:p>
          <a:p>
            <a:pPr algn="ctr"/>
            <a:r>
              <a:rPr lang="lv-LV" b="1" dirty="0" smtClean="0">
                <a:solidFill>
                  <a:schemeClr val="tx1"/>
                </a:solidFill>
              </a:rPr>
              <a:t>perspektīvs </a:t>
            </a:r>
            <a:r>
              <a:rPr lang="lv-LV" b="1" dirty="0">
                <a:solidFill>
                  <a:schemeClr val="tx1"/>
                </a:solidFill>
              </a:rPr>
              <a:t>un inovatīvs novirziens</a:t>
            </a:r>
          </a:p>
        </p:txBody>
      </p:sp>
      <p:sp>
        <p:nvSpPr>
          <p:cNvPr id="8" name="Rounded Rectangle 7"/>
          <p:cNvSpPr/>
          <p:nvPr/>
        </p:nvSpPr>
        <p:spPr>
          <a:xfrm>
            <a:off x="315341" y="1671616"/>
            <a:ext cx="6363755" cy="87958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Saules paneļu energoefektivitāte vēl joprojām ir </a:t>
            </a:r>
            <a:r>
              <a:rPr lang="lv-LV" b="1" dirty="0" smtClean="0">
                <a:solidFill>
                  <a:schemeClr val="tx1"/>
                </a:solidFill>
              </a:rPr>
              <a:t>zema – vismodernākās </a:t>
            </a:r>
            <a:r>
              <a:rPr lang="lv-LV" b="1" dirty="0">
                <a:solidFill>
                  <a:schemeClr val="tx1"/>
                </a:solidFill>
              </a:rPr>
              <a:t>šūnas spēj nodrošināt </a:t>
            </a:r>
            <a:r>
              <a:rPr lang="lv-LV" b="1" dirty="0" smtClean="0">
                <a:solidFill>
                  <a:schemeClr val="tx1"/>
                </a:solidFill>
              </a:rPr>
              <a:t>2% </a:t>
            </a:r>
            <a:r>
              <a:rPr lang="lv-LV" b="1" dirty="0">
                <a:solidFill>
                  <a:schemeClr val="tx1"/>
                </a:solidFill>
              </a:rPr>
              <a:t>energoefektivitāti, </a:t>
            </a:r>
            <a:endParaRPr lang="lv-LV" b="1" dirty="0" smtClean="0">
              <a:solidFill>
                <a:schemeClr val="tx1"/>
              </a:solidFill>
            </a:endParaRPr>
          </a:p>
          <a:p>
            <a:pPr algn="ctr"/>
            <a:r>
              <a:rPr lang="lv-LV" b="1" dirty="0" smtClean="0">
                <a:solidFill>
                  <a:schemeClr val="tx1"/>
                </a:solidFill>
              </a:rPr>
              <a:t>bet </a:t>
            </a:r>
            <a:r>
              <a:rPr lang="lv-LV" b="1" dirty="0">
                <a:solidFill>
                  <a:schemeClr val="tx1"/>
                </a:solidFill>
              </a:rPr>
              <a:t>komerciāli ražotās – </a:t>
            </a:r>
            <a:r>
              <a:rPr lang="lv-LV" b="1" dirty="0" smtClean="0">
                <a:solidFill>
                  <a:schemeClr val="tx1"/>
                </a:solidFill>
              </a:rPr>
              <a:t>16-18%</a:t>
            </a:r>
          </a:p>
        </p:txBody>
      </p:sp>
      <p:sp>
        <p:nvSpPr>
          <p:cNvPr id="9" name="Rounded Rectangle 8"/>
          <p:cNvSpPr/>
          <p:nvPr/>
        </p:nvSpPr>
        <p:spPr>
          <a:xfrm>
            <a:off x="315342" y="2747683"/>
            <a:ext cx="6363754" cy="87958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Parasti </a:t>
            </a:r>
            <a:r>
              <a:rPr lang="lv-LV" b="1" dirty="0">
                <a:solidFill>
                  <a:schemeClr val="tx1"/>
                </a:solidFill>
              </a:rPr>
              <a:t>no 1 m</a:t>
            </a:r>
            <a:r>
              <a:rPr lang="lv-LV" b="1" baseline="30000" dirty="0">
                <a:solidFill>
                  <a:schemeClr val="tx1"/>
                </a:solidFill>
              </a:rPr>
              <a:t>2</a:t>
            </a:r>
            <a:r>
              <a:rPr lang="lv-LV" b="1" dirty="0">
                <a:solidFill>
                  <a:schemeClr val="tx1"/>
                </a:solidFill>
              </a:rPr>
              <a:t> var iegūt vidēji </a:t>
            </a:r>
            <a:r>
              <a:rPr lang="lv-LV" b="1" dirty="0" smtClean="0">
                <a:solidFill>
                  <a:schemeClr val="tx1"/>
                </a:solidFill>
              </a:rPr>
              <a:t>80-85 </a:t>
            </a:r>
            <a:r>
              <a:rPr lang="lv-LV" b="1" dirty="0">
                <a:solidFill>
                  <a:schemeClr val="tx1"/>
                </a:solidFill>
              </a:rPr>
              <a:t>W, bet iekārtām ar augstāku efektivitāti – līdz pat 130 </a:t>
            </a:r>
            <a:r>
              <a:rPr lang="lv-LV" b="1" dirty="0" smtClean="0">
                <a:solidFill>
                  <a:schemeClr val="tx1"/>
                </a:solidFill>
              </a:rPr>
              <a:t>W; </a:t>
            </a:r>
            <a:r>
              <a:rPr lang="lv-LV" b="1" dirty="0">
                <a:solidFill>
                  <a:schemeClr val="tx1"/>
                </a:solidFill>
              </a:rPr>
              <a:t>Saules paneļi rada līdzstrāvu, ko pēc tam nepieciešams pārvērst maiņstrāvā</a:t>
            </a:r>
            <a:endParaRPr lang="lv-LV" b="1" dirty="0" smtClean="0">
              <a:solidFill>
                <a:schemeClr val="tx1"/>
              </a:solidFill>
            </a:endParaRPr>
          </a:p>
        </p:txBody>
      </p:sp>
      <p:sp>
        <p:nvSpPr>
          <p:cNvPr id="10" name="Rectangle 9"/>
          <p:cNvSpPr/>
          <p:nvPr/>
        </p:nvSpPr>
        <p:spPr>
          <a:xfrm>
            <a:off x="8525022" y="5857836"/>
            <a:ext cx="3666978" cy="261610"/>
          </a:xfrm>
          <a:prstGeom prst="rect">
            <a:avLst/>
          </a:prstGeom>
        </p:spPr>
        <p:txBody>
          <a:bodyPr wrap="square">
            <a:spAutoFit/>
          </a:bodyPr>
          <a:lstStyle/>
          <a:p>
            <a:pPr algn="r"/>
            <a:r>
              <a:rPr lang="lv-LV" sz="1100" b="1" dirty="0">
                <a:solidFill>
                  <a:schemeClr val="bg1"/>
                </a:solidFill>
              </a:rPr>
              <a:t>Saules elektrostacijas atklāšana Minhauzena muzejā Duntē</a:t>
            </a:r>
          </a:p>
        </p:txBody>
      </p:sp>
    </p:spTree>
    <p:extLst>
      <p:ext uri="{BB962C8B-B14F-4D97-AF65-F5344CB8AC3E}">
        <p14:creationId xmlns:p14="http://schemas.microsoft.com/office/powerpoint/2010/main" xmlns="" val="39169677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Users\user\Desktop\8_Atteli\3790684370_9463b155fc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0" y="1550503"/>
            <a:ext cx="6416981" cy="425945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721853" y="566530"/>
            <a:ext cx="10748294" cy="10934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Vēja elektroenerģija </a:t>
            </a:r>
            <a:r>
              <a:rPr lang="lv-LV" sz="2400" dirty="0"/>
              <a:t>ir Latvijas nākotnes elektroenerģija, jo ar to saistās ne tikai CO</a:t>
            </a:r>
            <a:r>
              <a:rPr lang="lv-LV" sz="2400" baseline="-25000" dirty="0"/>
              <a:t>2</a:t>
            </a:r>
            <a:r>
              <a:rPr lang="lv-LV" sz="2400" dirty="0"/>
              <a:t> emisiju neitrāla enerģētikas attīstība, bet arī fosilās enerģijas </a:t>
            </a:r>
            <a:endParaRPr lang="lv-LV" sz="2400" dirty="0" smtClean="0"/>
          </a:p>
          <a:p>
            <a:pPr algn="ctr"/>
            <a:r>
              <a:rPr lang="lv-LV" sz="2400" dirty="0" smtClean="0"/>
              <a:t>aizvietošana </a:t>
            </a:r>
            <a:r>
              <a:rPr lang="lv-LV" sz="2400" dirty="0"/>
              <a:t>ar atjaunojamo elektroenerģiju</a:t>
            </a:r>
            <a:endParaRPr lang="lv-LV" sz="2400" dirty="0" smtClean="0"/>
          </a:p>
        </p:txBody>
      </p:sp>
      <p:sp>
        <p:nvSpPr>
          <p:cNvPr id="5" name="Rounded Rectangle 4"/>
          <p:cNvSpPr/>
          <p:nvPr/>
        </p:nvSpPr>
        <p:spPr>
          <a:xfrm>
            <a:off x="5528603" y="1983193"/>
            <a:ext cx="6325673" cy="92018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Pēc ES datiem Latvijai </a:t>
            </a:r>
            <a:r>
              <a:rPr lang="lv-LV" b="1" dirty="0">
                <a:solidFill>
                  <a:schemeClr val="tx1"/>
                </a:solidFill>
              </a:rPr>
              <a:t>ir augsts vēja elektrostaciju (VES) tehnoloģiju uzstādītās jaudas potenciāls: ir noteikts, ka nākotnē valstī varētu būt ekonomiski izdevīgi uzstādīt 1500 </a:t>
            </a:r>
            <a:r>
              <a:rPr lang="lv-LV" b="1" dirty="0" err="1" smtClean="0">
                <a:solidFill>
                  <a:schemeClr val="tx1"/>
                </a:solidFill>
              </a:rPr>
              <a:t>MWe</a:t>
            </a:r>
            <a:endParaRPr lang="lv-LV" b="1" dirty="0" smtClean="0">
              <a:solidFill>
                <a:schemeClr val="tx1"/>
              </a:solidFill>
            </a:endParaRPr>
          </a:p>
        </p:txBody>
      </p:sp>
      <p:sp>
        <p:nvSpPr>
          <p:cNvPr id="6" name="Rounded Rectangle 5"/>
          <p:cNvSpPr/>
          <p:nvPr/>
        </p:nvSpPr>
        <p:spPr>
          <a:xfrm>
            <a:off x="5528604" y="5372436"/>
            <a:ext cx="6325672" cy="92989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Vēja enerģijas tehnoloģiju pirmsākumi meklējami vējdzirnavās, bet mūsdienu vēja ģeneratori atšķiras ar jaudu, novietojuma augstumu, ass veidu, konstruktīviem un citiem </a:t>
            </a:r>
            <a:r>
              <a:rPr lang="lv-LV" b="1" dirty="0" smtClean="0">
                <a:solidFill>
                  <a:schemeClr val="tx1"/>
                </a:solidFill>
              </a:rPr>
              <a:t>parametriem</a:t>
            </a:r>
          </a:p>
        </p:txBody>
      </p:sp>
      <p:sp>
        <p:nvSpPr>
          <p:cNvPr id="8" name="Rounded Rectangle 7"/>
          <p:cNvSpPr/>
          <p:nvPr/>
        </p:nvSpPr>
        <p:spPr>
          <a:xfrm>
            <a:off x="5528604" y="3172017"/>
            <a:ext cx="6325672" cy="9839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Ir </a:t>
            </a:r>
            <a:r>
              <a:rPr lang="lv-LV" b="1" dirty="0">
                <a:solidFill>
                  <a:schemeClr val="tx1"/>
                </a:solidFill>
              </a:rPr>
              <a:t>konstatēts, ka, ņemot vērā pašreizējās vēja tehnoloģijas, jūrā uzstādītie vēja ģeneratori varētu būt ar </a:t>
            </a:r>
            <a:endParaRPr lang="lv-LV" b="1" dirty="0" smtClean="0">
              <a:solidFill>
                <a:schemeClr val="tx1"/>
              </a:solidFill>
            </a:endParaRPr>
          </a:p>
          <a:p>
            <a:pPr algn="ctr"/>
            <a:r>
              <a:rPr lang="lv-LV" b="1" dirty="0" err="1" smtClean="0">
                <a:solidFill>
                  <a:schemeClr val="tx1"/>
                </a:solidFill>
              </a:rPr>
              <a:t>zstādīto</a:t>
            </a:r>
            <a:r>
              <a:rPr lang="lv-LV" b="1" dirty="0" smtClean="0">
                <a:solidFill>
                  <a:schemeClr val="tx1"/>
                </a:solidFill>
              </a:rPr>
              <a:t> jaudu 1000 </a:t>
            </a:r>
            <a:r>
              <a:rPr lang="lv-LV" b="1" dirty="0" err="1">
                <a:solidFill>
                  <a:schemeClr val="tx1"/>
                </a:solidFill>
              </a:rPr>
              <a:t>MWe</a:t>
            </a:r>
            <a:r>
              <a:rPr lang="lv-LV" b="1" dirty="0">
                <a:solidFill>
                  <a:schemeClr val="tx1"/>
                </a:solidFill>
              </a:rPr>
              <a:t>, bet uz sauszemes – 500 </a:t>
            </a:r>
            <a:r>
              <a:rPr lang="lv-LV" b="1" dirty="0" err="1" smtClean="0">
                <a:solidFill>
                  <a:schemeClr val="tx1"/>
                </a:solidFill>
              </a:rPr>
              <a:t>MWe</a:t>
            </a:r>
            <a:endParaRPr lang="lv-LV" b="1" dirty="0" smtClean="0">
              <a:solidFill>
                <a:schemeClr val="tx1"/>
              </a:solidFill>
            </a:endParaRPr>
          </a:p>
        </p:txBody>
      </p:sp>
      <p:sp>
        <p:nvSpPr>
          <p:cNvPr id="9" name="Rounded Rectangle 8"/>
          <p:cNvSpPr/>
          <p:nvPr/>
        </p:nvSpPr>
        <p:spPr>
          <a:xfrm>
            <a:off x="5528604" y="4424627"/>
            <a:ext cx="6325672" cy="6791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Šobrīd </a:t>
            </a:r>
            <a:r>
              <a:rPr lang="lv-LV" b="1" dirty="0">
                <a:solidFill>
                  <a:schemeClr val="tx1"/>
                </a:solidFill>
              </a:rPr>
              <a:t>uz sauszemes uzstādītajiem vēja ģeneratoriem </a:t>
            </a:r>
            <a:endParaRPr lang="lv-LV" b="1" dirty="0" smtClean="0">
              <a:solidFill>
                <a:schemeClr val="tx1"/>
              </a:solidFill>
            </a:endParaRPr>
          </a:p>
          <a:p>
            <a:pPr algn="ctr"/>
            <a:r>
              <a:rPr lang="lv-LV" b="1" dirty="0" smtClean="0">
                <a:solidFill>
                  <a:schemeClr val="tx1"/>
                </a:solidFill>
              </a:rPr>
              <a:t>jauda </a:t>
            </a:r>
            <a:r>
              <a:rPr lang="lv-LV" b="1" dirty="0">
                <a:solidFill>
                  <a:schemeClr val="tx1"/>
                </a:solidFill>
              </a:rPr>
              <a:t>ir mazāka par 50 </a:t>
            </a:r>
            <a:r>
              <a:rPr lang="lv-LV" b="1" dirty="0" err="1">
                <a:solidFill>
                  <a:schemeClr val="tx1"/>
                </a:solidFill>
              </a:rPr>
              <a:t>MWe</a:t>
            </a:r>
            <a:endParaRPr lang="lv-LV" b="1" dirty="0" smtClean="0">
              <a:solidFill>
                <a:schemeClr val="tx1"/>
              </a:solidFill>
            </a:endParaRPr>
          </a:p>
        </p:txBody>
      </p:sp>
    </p:spTree>
    <p:extLst>
      <p:ext uri="{BB962C8B-B14F-4D97-AF65-F5344CB8AC3E}">
        <p14:creationId xmlns:p14="http://schemas.microsoft.com/office/powerpoint/2010/main" xmlns="" val="12844986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user\Desktop\8_Atteli\4431488101_5faacde90b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78546" y="0"/>
            <a:ext cx="456485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68142" y="745296"/>
            <a:ext cx="6648926" cy="68593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Ar atšķirīgu ass veidu  ir divu veidu vēja ģeneratori:</a:t>
            </a:r>
          </a:p>
        </p:txBody>
      </p:sp>
      <p:sp>
        <p:nvSpPr>
          <p:cNvPr id="4" name="Rounded Rectangle 3"/>
          <p:cNvSpPr/>
          <p:nvPr/>
        </p:nvSpPr>
        <p:spPr>
          <a:xfrm>
            <a:off x="1138079" y="1309756"/>
            <a:ext cx="4375324"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Vēja turbīnas ar vertikālu rotācijas asi</a:t>
            </a:r>
          </a:p>
          <a:p>
            <a:pPr marL="285750" indent="-285750">
              <a:buFont typeface="Arial" panose="020B0604020202020204" pitchFamily="34" charset="0"/>
              <a:buChar char="•"/>
            </a:pPr>
            <a:r>
              <a:rPr lang="lv-LV" b="1" dirty="0" smtClean="0">
                <a:solidFill>
                  <a:schemeClr val="tx1"/>
                </a:solidFill>
              </a:rPr>
              <a:t>Vēja turbīnas ar horizontālu rotācijas asi</a:t>
            </a:r>
            <a:endParaRPr lang="lv-LV" b="1" dirty="0">
              <a:solidFill>
                <a:schemeClr val="tx1"/>
              </a:solidFill>
            </a:endParaRPr>
          </a:p>
        </p:txBody>
      </p:sp>
      <p:sp>
        <p:nvSpPr>
          <p:cNvPr id="5" name="Title 1"/>
          <p:cNvSpPr txBox="1">
            <a:spLocks/>
          </p:cNvSpPr>
          <p:nvPr/>
        </p:nvSpPr>
        <p:spPr>
          <a:xfrm>
            <a:off x="268142" y="2476376"/>
            <a:ext cx="6646180" cy="62616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Elektroģeneratori  arī ir divu veidu:</a:t>
            </a:r>
          </a:p>
        </p:txBody>
      </p:sp>
      <p:sp>
        <p:nvSpPr>
          <p:cNvPr id="6" name="Rounded Rectangle 5"/>
          <p:cNvSpPr/>
          <p:nvPr/>
        </p:nvSpPr>
        <p:spPr>
          <a:xfrm>
            <a:off x="1138079" y="2980933"/>
            <a:ext cx="2860697"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Asinhronie ģeneratori</a:t>
            </a:r>
          </a:p>
          <a:p>
            <a:pPr marL="285750" indent="-285750">
              <a:buFont typeface="Arial" panose="020B0604020202020204" pitchFamily="34" charset="0"/>
              <a:buChar char="•"/>
            </a:pPr>
            <a:r>
              <a:rPr lang="lv-LV" b="1" dirty="0" smtClean="0">
                <a:solidFill>
                  <a:schemeClr val="tx1"/>
                </a:solidFill>
              </a:rPr>
              <a:t>Sinhronie ģeneratori</a:t>
            </a:r>
            <a:endParaRPr lang="lv-LV" b="1" dirty="0">
              <a:solidFill>
                <a:schemeClr val="tx1"/>
              </a:solidFill>
            </a:endParaRPr>
          </a:p>
        </p:txBody>
      </p:sp>
      <p:sp>
        <p:nvSpPr>
          <p:cNvPr id="7" name="Title 1"/>
          <p:cNvSpPr txBox="1">
            <a:spLocks/>
          </p:cNvSpPr>
          <p:nvPr/>
        </p:nvSpPr>
        <p:spPr>
          <a:xfrm>
            <a:off x="268142" y="4081533"/>
            <a:ext cx="6646180" cy="69919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Vēja ģeneratoru orientācijas pret vēju ir divējāda:</a:t>
            </a:r>
          </a:p>
        </p:txBody>
      </p:sp>
      <p:sp>
        <p:nvSpPr>
          <p:cNvPr id="8" name="Rounded Rectangle 7"/>
          <p:cNvSpPr/>
          <p:nvPr/>
        </p:nvSpPr>
        <p:spPr>
          <a:xfrm>
            <a:off x="1138079" y="4688686"/>
            <a:ext cx="4808765" cy="143076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Vēja elektrostacijas, kas paredzētas darbam pret vēju (lielākā daļa VES)</a:t>
            </a:r>
          </a:p>
          <a:p>
            <a:pPr marL="285750" indent="-285750">
              <a:spcAft>
                <a:spcPts val="600"/>
              </a:spcAft>
              <a:buFont typeface="Arial" panose="020B0604020202020204" pitchFamily="34" charset="0"/>
              <a:buChar char="•"/>
            </a:pPr>
            <a:r>
              <a:rPr lang="lv-LV" b="1" dirty="0" smtClean="0">
                <a:solidFill>
                  <a:schemeClr val="tx1"/>
                </a:solidFill>
              </a:rPr>
              <a:t>Vēja elektrostacijas, kas darbojas pa vējam (</a:t>
            </a:r>
            <a:r>
              <a:rPr lang="lv-LV" b="1" dirty="0" err="1" smtClean="0">
                <a:solidFill>
                  <a:schemeClr val="tx1"/>
                </a:solidFill>
              </a:rPr>
              <a:t>vējrats</a:t>
            </a:r>
            <a:r>
              <a:rPr lang="lv-LV" b="1" dirty="0" smtClean="0">
                <a:solidFill>
                  <a:schemeClr val="tx1"/>
                </a:solidFill>
              </a:rPr>
              <a:t> atrodas aiz torņa)</a:t>
            </a:r>
            <a:endParaRPr lang="lv-LV" b="1" dirty="0">
              <a:solidFill>
                <a:schemeClr val="tx1"/>
              </a:solidFill>
            </a:endParaRPr>
          </a:p>
        </p:txBody>
      </p:sp>
      <p:pic>
        <p:nvPicPr>
          <p:cNvPr id="21507" name="Picture 3" descr="C:\Users\user\Desktop\8_Atteli\15223956062_1577ebb894_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044609" y="1368331"/>
            <a:ext cx="3147391" cy="41281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914271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darvill.clara.net/altenerg/images/windpower.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4244"/>
          <a:stretch/>
        </p:blipFill>
        <p:spPr bwMode="auto">
          <a:xfrm>
            <a:off x="8463658" y="3656642"/>
            <a:ext cx="3728341" cy="220572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6096000" y="2730397"/>
            <a:ext cx="6993834" cy="646331"/>
          </a:xfrm>
          <a:prstGeom prst="rect">
            <a:avLst/>
          </a:prstGeom>
        </p:spPr>
        <p:txBody>
          <a:bodyPr wrap="square">
            <a:spAutoFit/>
          </a:bodyPr>
          <a:lstStyle/>
          <a:p>
            <a:endParaRPr lang="lv-LV" dirty="0"/>
          </a:p>
          <a:p>
            <a:endParaRPr lang="lv-LV" dirty="0"/>
          </a:p>
        </p:txBody>
      </p:sp>
      <p:sp>
        <p:nvSpPr>
          <p:cNvPr id="7" name="Title 1"/>
          <p:cNvSpPr txBox="1">
            <a:spLocks/>
          </p:cNvSpPr>
          <p:nvPr/>
        </p:nvSpPr>
        <p:spPr>
          <a:xfrm>
            <a:off x="1069142" y="517139"/>
            <a:ext cx="3881192" cy="125539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Vēja ģeneratori atšķiras ar griešanās veidu</a:t>
            </a:r>
            <a:r>
              <a:rPr lang="lv-LV" sz="2400" dirty="0" smtClean="0"/>
              <a:t>:</a:t>
            </a:r>
          </a:p>
          <a:p>
            <a:pPr algn="ctr"/>
            <a:endParaRPr lang="lv-LV" sz="2400" dirty="0"/>
          </a:p>
        </p:txBody>
      </p:sp>
      <p:sp>
        <p:nvSpPr>
          <p:cNvPr id="8" name="Rounded Rectangle 7"/>
          <p:cNvSpPr/>
          <p:nvPr/>
        </p:nvSpPr>
        <p:spPr>
          <a:xfrm>
            <a:off x="345197" y="1379330"/>
            <a:ext cx="5329081" cy="226833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Astes spārnu vēja elektrostacijas – lieto mazas jaudas stacijās</a:t>
            </a:r>
          </a:p>
          <a:p>
            <a:pPr marL="285750" indent="-285750">
              <a:spcAft>
                <a:spcPts val="600"/>
              </a:spcAft>
              <a:buFont typeface="Arial" panose="020B0604020202020204" pitchFamily="34" charset="0"/>
              <a:buChar char="•"/>
            </a:pPr>
            <a:r>
              <a:rPr lang="lv-LV" b="1" dirty="0" err="1" smtClean="0">
                <a:solidFill>
                  <a:schemeClr val="tx1"/>
                </a:solidFill>
              </a:rPr>
              <a:t>Vējrozes</a:t>
            </a:r>
            <a:r>
              <a:rPr lang="lv-LV" b="1" dirty="0" smtClean="0">
                <a:solidFill>
                  <a:schemeClr val="tx1"/>
                </a:solidFill>
              </a:rPr>
              <a:t> – ar griešanās vārpstu perpendikulāri VES galvenajai vārpstai – lieto vidējas jaudas stacijās</a:t>
            </a:r>
          </a:p>
          <a:p>
            <a:pPr marL="285750" indent="-285750">
              <a:spcAft>
                <a:spcPts val="600"/>
              </a:spcAft>
              <a:buFont typeface="Arial" panose="020B0604020202020204" pitchFamily="34" charset="0"/>
              <a:buChar char="•"/>
            </a:pPr>
            <a:r>
              <a:rPr lang="lv-LV" b="1" dirty="0" err="1" smtClean="0">
                <a:solidFill>
                  <a:schemeClr val="tx1"/>
                </a:solidFill>
              </a:rPr>
              <a:t>Servodzinēji</a:t>
            </a:r>
            <a:r>
              <a:rPr lang="lv-LV" b="1" dirty="0" smtClean="0">
                <a:solidFill>
                  <a:schemeClr val="tx1"/>
                </a:solidFill>
              </a:rPr>
              <a:t>, ko rada vēja virziena devējs – lieto lielas vai arī vidējas jaudas stacijās</a:t>
            </a:r>
            <a:endParaRPr lang="lv-LV" b="1" dirty="0">
              <a:solidFill>
                <a:schemeClr val="tx1"/>
              </a:solidFill>
            </a:endParaRPr>
          </a:p>
        </p:txBody>
      </p:sp>
      <p:sp>
        <p:nvSpPr>
          <p:cNvPr id="9" name="Title 1"/>
          <p:cNvSpPr txBox="1">
            <a:spLocks/>
          </p:cNvSpPr>
          <p:nvPr/>
        </p:nvSpPr>
        <p:spPr>
          <a:xfrm>
            <a:off x="5978299" y="517139"/>
            <a:ext cx="5794065" cy="9993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VES klasifikācija pēc jaudas ir nosacīta, jo nav iespējams noteikt precīzu jaudas robežu:</a:t>
            </a:r>
          </a:p>
        </p:txBody>
      </p:sp>
      <p:sp>
        <p:nvSpPr>
          <p:cNvPr id="10" name="Rounded Rectangle 9"/>
          <p:cNvSpPr/>
          <p:nvPr/>
        </p:nvSpPr>
        <p:spPr>
          <a:xfrm>
            <a:off x="6361284" y="1379330"/>
            <a:ext cx="5028094" cy="2268331"/>
          </a:xfrm>
          <a:prstGeom prst="roundRect">
            <a:avLst>
              <a:gd name="adj" fmla="val 13063"/>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err="1" smtClean="0">
                <a:solidFill>
                  <a:schemeClr val="tx1"/>
                </a:solidFill>
              </a:rPr>
              <a:t>Mikrostacijas</a:t>
            </a:r>
            <a:r>
              <a:rPr lang="lv-LV" b="1" dirty="0" smtClean="0">
                <a:solidFill>
                  <a:schemeClr val="tx1"/>
                </a:solidFill>
              </a:rPr>
              <a:t> – uzstādītā jauda 20 </a:t>
            </a:r>
            <a:r>
              <a:rPr lang="lv-LV" b="1" dirty="0" err="1" smtClean="0">
                <a:solidFill>
                  <a:schemeClr val="tx1"/>
                </a:solidFill>
              </a:rPr>
              <a:t>We</a:t>
            </a:r>
            <a:r>
              <a:rPr lang="lv-LV" b="1" dirty="0" smtClean="0">
                <a:solidFill>
                  <a:schemeClr val="tx1"/>
                </a:solidFill>
              </a:rPr>
              <a:t> – 3 </a:t>
            </a:r>
            <a:r>
              <a:rPr lang="lv-LV" b="1" dirty="0" err="1" smtClean="0">
                <a:solidFill>
                  <a:schemeClr val="tx1"/>
                </a:solidFill>
              </a:rPr>
              <a:t>kWe</a:t>
            </a:r>
            <a:endParaRPr lang="lv-LV" b="1" dirty="0" smtClean="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Mazās vēja elektrostacijas – uzstādītā jauda 3-30 </a:t>
            </a:r>
            <a:r>
              <a:rPr lang="lv-LV" b="1" dirty="0" err="1" smtClean="0">
                <a:solidFill>
                  <a:schemeClr val="tx1"/>
                </a:solidFill>
              </a:rPr>
              <a:t>kWe</a:t>
            </a:r>
            <a:endParaRPr lang="lv-LV" b="1" dirty="0" smtClean="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Vidēja lieluma vēja elektrostacijas - uzstādītā jauda 30-500 </a:t>
            </a:r>
            <a:r>
              <a:rPr lang="lv-LV" b="1" dirty="0" err="1" smtClean="0">
                <a:solidFill>
                  <a:schemeClr val="tx1"/>
                </a:solidFill>
              </a:rPr>
              <a:t>kWe</a:t>
            </a:r>
            <a:endParaRPr lang="lv-LV" b="1" dirty="0" smtClean="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Lielās vēja elektrostacijas – uzstādītā jauda lielāka par 0,5 </a:t>
            </a:r>
            <a:r>
              <a:rPr lang="lv-LV" b="1" dirty="0" err="1" smtClean="0">
                <a:solidFill>
                  <a:schemeClr val="tx1"/>
                </a:solidFill>
              </a:rPr>
              <a:t>MWe</a:t>
            </a:r>
            <a:endParaRPr lang="lv-LV" b="1" dirty="0">
              <a:solidFill>
                <a:schemeClr val="tx1"/>
              </a:solidFill>
            </a:endParaRPr>
          </a:p>
        </p:txBody>
      </p:sp>
      <p:sp>
        <p:nvSpPr>
          <p:cNvPr id="11" name="Title 1"/>
          <p:cNvSpPr txBox="1">
            <a:spLocks/>
          </p:cNvSpPr>
          <p:nvPr/>
        </p:nvSpPr>
        <p:spPr>
          <a:xfrm>
            <a:off x="1633092" y="3853594"/>
            <a:ext cx="5542672" cy="100796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Arī vēja ģeneratoru augstums ir atšķirīgs</a:t>
            </a:r>
            <a:r>
              <a:rPr lang="lv-LV" sz="2400" dirty="0" smtClean="0"/>
              <a:t>:</a:t>
            </a:r>
          </a:p>
          <a:p>
            <a:pPr algn="ctr"/>
            <a:endParaRPr lang="lv-LV" sz="2400" dirty="0"/>
          </a:p>
        </p:txBody>
      </p:sp>
      <p:sp>
        <p:nvSpPr>
          <p:cNvPr id="12" name="Rounded Rectangle 11"/>
          <p:cNvSpPr/>
          <p:nvPr/>
        </p:nvSpPr>
        <p:spPr>
          <a:xfrm>
            <a:off x="345197" y="4437880"/>
            <a:ext cx="8118463" cy="214002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10-15 </a:t>
            </a:r>
            <a:r>
              <a:rPr lang="lv-LV" b="1" dirty="0">
                <a:solidFill>
                  <a:schemeClr val="tx1"/>
                </a:solidFill>
              </a:rPr>
              <a:t>m augstumā virs zemes līmeņa – </a:t>
            </a:r>
            <a:r>
              <a:rPr lang="lv-LV" dirty="0">
                <a:solidFill>
                  <a:schemeClr val="tx1"/>
                </a:solidFill>
              </a:rPr>
              <a:t>vēja turbīnas uzstāda uz apgaismes stabiem, pie māju </a:t>
            </a:r>
            <a:r>
              <a:rPr lang="lv-LV" dirty="0" smtClean="0">
                <a:solidFill>
                  <a:schemeClr val="tx1"/>
                </a:solidFill>
              </a:rPr>
              <a:t>korēm</a:t>
            </a:r>
            <a:endParaRPr lang="lv-LV"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50 </a:t>
            </a:r>
            <a:r>
              <a:rPr lang="lv-LV" b="1" dirty="0">
                <a:solidFill>
                  <a:schemeClr val="tx1"/>
                </a:solidFill>
              </a:rPr>
              <a:t>m augstumā virs zemes līmeņa – </a:t>
            </a:r>
            <a:r>
              <a:rPr lang="lv-LV" dirty="0">
                <a:solidFill>
                  <a:schemeClr val="tx1"/>
                </a:solidFill>
              </a:rPr>
              <a:t>stabi ir lētāki un vienkāršākas </a:t>
            </a:r>
            <a:r>
              <a:rPr lang="lv-LV" dirty="0" smtClean="0">
                <a:solidFill>
                  <a:schemeClr val="tx1"/>
                </a:solidFill>
              </a:rPr>
              <a:t>konstrukcijas</a:t>
            </a:r>
            <a:endParaRPr lang="lv-LV"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100 </a:t>
            </a:r>
            <a:r>
              <a:rPr lang="lv-LV" b="1" dirty="0">
                <a:solidFill>
                  <a:schemeClr val="tx1"/>
                </a:solidFill>
              </a:rPr>
              <a:t>m augstumā virs zemes līmeņa – </a:t>
            </a:r>
            <a:r>
              <a:rPr lang="lv-LV" dirty="0">
                <a:solidFill>
                  <a:schemeClr val="tx1"/>
                </a:solidFill>
              </a:rPr>
              <a:t>modernāki stabi lielākiem </a:t>
            </a:r>
            <a:r>
              <a:rPr lang="lv-LV" dirty="0" smtClean="0">
                <a:solidFill>
                  <a:schemeClr val="tx1"/>
                </a:solidFill>
              </a:rPr>
              <a:t>ģeneratoriem</a:t>
            </a:r>
            <a:endParaRPr lang="lv-LV"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100-300 </a:t>
            </a:r>
            <a:r>
              <a:rPr lang="lv-LV" b="1" dirty="0">
                <a:solidFill>
                  <a:schemeClr val="tx1"/>
                </a:solidFill>
              </a:rPr>
              <a:t>m augstumā virs zemes līmeņa – </a:t>
            </a:r>
            <a:r>
              <a:rPr lang="lv-LV" dirty="0">
                <a:solidFill>
                  <a:schemeClr val="tx1"/>
                </a:solidFill>
              </a:rPr>
              <a:t>uzsākti izmēģinājumi ar </a:t>
            </a:r>
            <a:r>
              <a:rPr lang="lv-LV" dirty="0" smtClean="0">
                <a:solidFill>
                  <a:schemeClr val="tx1"/>
                </a:solidFill>
              </a:rPr>
              <a:t>dirižabļiem, palaižot </a:t>
            </a:r>
            <a:r>
              <a:rPr lang="lv-LV" dirty="0">
                <a:solidFill>
                  <a:schemeClr val="tx1"/>
                </a:solidFill>
              </a:rPr>
              <a:t>tos šādā </a:t>
            </a:r>
            <a:r>
              <a:rPr lang="lv-LV" dirty="0" smtClean="0">
                <a:solidFill>
                  <a:schemeClr val="tx1"/>
                </a:solidFill>
              </a:rPr>
              <a:t>augstumā</a:t>
            </a:r>
            <a:endParaRPr lang="lv-LV" dirty="0">
              <a:solidFill>
                <a:schemeClr val="tx1"/>
              </a:solidFill>
            </a:endParaRPr>
          </a:p>
        </p:txBody>
      </p:sp>
    </p:spTree>
    <p:extLst>
      <p:ext uri="{BB962C8B-B14F-4D97-AF65-F5344CB8AC3E}">
        <p14:creationId xmlns:p14="http://schemas.microsoft.com/office/powerpoint/2010/main" xmlns="" val="35402232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456899"/>
            <a:ext cx="7434762" cy="417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a:xfrm>
            <a:off x="1856936" y="464659"/>
            <a:ext cx="8468750" cy="122346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Svarīgākais parametrs vēja enerģijas izmantošanai ir </a:t>
            </a:r>
            <a:r>
              <a:rPr lang="lv-LV" sz="2400" b="1" dirty="0"/>
              <a:t>vēja </a:t>
            </a:r>
            <a:r>
              <a:rPr lang="lv-LV" sz="2400" b="1" dirty="0" smtClean="0"/>
              <a:t>ātrums </a:t>
            </a:r>
            <a:r>
              <a:rPr lang="lv-LV" sz="2400" dirty="0" smtClean="0"/>
              <a:t>– to </a:t>
            </a:r>
            <a:r>
              <a:rPr lang="lv-LV" sz="2400" dirty="0"/>
              <a:t>mēra 10, 50 un 100 metru </a:t>
            </a:r>
            <a:r>
              <a:rPr lang="lv-LV" sz="2400" dirty="0" smtClean="0"/>
              <a:t>augstumā – Latvijā </a:t>
            </a:r>
            <a:r>
              <a:rPr lang="lv-LV" sz="2400" dirty="0"/>
              <a:t>jūras </a:t>
            </a:r>
            <a:endParaRPr lang="lv-LV" sz="2400" dirty="0" smtClean="0"/>
          </a:p>
          <a:p>
            <a:pPr algn="ctr"/>
            <a:r>
              <a:rPr lang="lv-LV" sz="2400" dirty="0" smtClean="0"/>
              <a:t>piekrastē </a:t>
            </a:r>
            <a:r>
              <a:rPr lang="lv-LV" sz="2400" dirty="0"/>
              <a:t>vēja ātrums ir 6 </a:t>
            </a:r>
            <a:r>
              <a:rPr lang="lv-LV" sz="2400" dirty="0" smtClean="0"/>
              <a:t>m/s</a:t>
            </a:r>
          </a:p>
        </p:txBody>
      </p:sp>
      <p:sp>
        <p:nvSpPr>
          <p:cNvPr id="5" name="Rounded Rectangle 4"/>
          <p:cNvSpPr/>
          <p:nvPr/>
        </p:nvSpPr>
        <p:spPr>
          <a:xfrm>
            <a:off x="6617552" y="2223582"/>
            <a:ext cx="5345079" cy="91726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Varētu šķist, ka ir svarīgi, lai būtu pēc iespējas lielāks </a:t>
            </a:r>
            <a:r>
              <a:rPr lang="lv-LV" b="1" dirty="0" smtClean="0">
                <a:solidFill>
                  <a:schemeClr val="tx1"/>
                </a:solidFill>
              </a:rPr>
              <a:t>ātrums – tas </a:t>
            </a:r>
            <a:r>
              <a:rPr lang="lv-LV" b="1" dirty="0">
                <a:solidFill>
                  <a:schemeClr val="tx1"/>
                </a:solidFill>
              </a:rPr>
              <a:t>neatbilst patiesībai, jo dažreiz brīžos, kad vēja ātrumi ir lieli, vēja stacijas </a:t>
            </a:r>
            <a:r>
              <a:rPr lang="lv-LV" b="1" dirty="0" smtClean="0">
                <a:solidFill>
                  <a:schemeClr val="tx1"/>
                </a:solidFill>
              </a:rPr>
              <a:t>apstādina</a:t>
            </a:r>
          </a:p>
        </p:txBody>
      </p:sp>
      <p:sp>
        <p:nvSpPr>
          <p:cNvPr id="6" name="Rounded Rectangle 5"/>
          <p:cNvSpPr/>
          <p:nvPr/>
        </p:nvSpPr>
        <p:spPr>
          <a:xfrm>
            <a:off x="6617553" y="3391959"/>
            <a:ext cx="5345079" cy="85724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Izmantojamie vēja ātrumi ir atkarīgi no vēja iekārtu </a:t>
            </a:r>
            <a:r>
              <a:rPr lang="lv-LV" b="1" dirty="0" smtClean="0">
                <a:solidFill>
                  <a:schemeClr val="tx1"/>
                </a:solidFill>
              </a:rPr>
              <a:t>konstrukcijas, bet visbiežāk </a:t>
            </a:r>
            <a:r>
              <a:rPr lang="lv-LV" b="1" dirty="0">
                <a:solidFill>
                  <a:schemeClr val="tx1"/>
                </a:solidFill>
              </a:rPr>
              <a:t>VES darbina pie vēja ātruma 4,5 m/s</a:t>
            </a:r>
            <a:endParaRPr lang="lv-LV" b="1" dirty="0" smtClean="0">
              <a:solidFill>
                <a:schemeClr val="tx1"/>
              </a:solidFill>
            </a:endParaRPr>
          </a:p>
        </p:txBody>
      </p:sp>
      <p:sp>
        <p:nvSpPr>
          <p:cNvPr id="7" name="Rounded Rectangle 6"/>
          <p:cNvSpPr/>
          <p:nvPr/>
        </p:nvSpPr>
        <p:spPr>
          <a:xfrm>
            <a:off x="6617552" y="4500319"/>
            <a:ext cx="5345079" cy="141995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Pirmā vēja elektrostacija Latvijā pēc neatkarības atgūšanas bija viens no pirmajiem emisiju tirdzniecības kopīgas īstenošanas izmēģinājuma </a:t>
            </a:r>
            <a:r>
              <a:rPr lang="lv-LV" b="1" dirty="0" smtClean="0">
                <a:solidFill>
                  <a:schemeClr val="tx1"/>
                </a:solidFill>
              </a:rPr>
              <a:t>projektiem, ko </a:t>
            </a:r>
            <a:r>
              <a:rPr lang="lv-LV" b="1" dirty="0">
                <a:solidFill>
                  <a:schemeClr val="tx1"/>
                </a:solidFill>
              </a:rPr>
              <a:t>īstenoja Latvijas un Vācijas inženieri un klimata pārmaiņu speciālisti</a:t>
            </a:r>
            <a:endParaRPr lang="lv-LV" b="1" dirty="0" smtClean="0">
              <a:solidFill>
                <a:schemeClr val="tx1"/>
              </a:solidFill>
            </a:endParaRPr>
          </a:p>
        </p:txBody>
      </p:sp>
      <p:sp>
        <p:nvSpPr>
          <p:cNvPr id="10" name="Rectangle 9"/>
          <p:cNvSpPr/>
          <p:nvPr/>
        </p:nvSpPr>
        <p:spPr>
          <a:xfrm>
            <a:off x="0" y="5365145"/>
            <a:ext cx="3666978" cy="261610"/>
          </a:xfrm>
          <a:prstGeom prst="rect">
            <a:avLst/>
          </a:prstGeom>
        </p:spPr>
        <p:txBody>
          <a:bodyPr wrap="square">
            <a:spAutoFit/>
          </a:bodyPr>
          <a:lstStyle/>
          <a:p>
            <a:r>
              <a:rPr lang="lv-LV" sz="1100" b="1" dirty="0" smtClean="0">
                <a:solidFill>
                  <a:schemeClr val="bg1"/>
                </a:solidFill>
              </a:rPr>
              <a:t>Ainažu </a:t>
            </a:r>
            <a:r>
              <a:rPr lang="lv-LV" sz="1100" b="1" dirty="0">
                <a:solidFill>
                  <a:schemeClr val="bg1"/>
                </a:solidFill>
              </a:rPr>
              <a:t>vēja </a:t>
            </a:r>
            <a:r>
              <a:rPr lang="lv-LV" sz="1100" b="1" dirty="0" err="1">
                <a:solidFill>
                  <a:schemeClr val="bg1"/>
                </a:solidFill>
              </a:rPr>
              <a:t>elektrosatacijas</a:t>
            </a:r>
            <a:r>
              <a:rPr lang="lv-LV" sz="1100" b="1" dirty="0">
                <a:solidFill>
                  <a:schemeClr val="bg1"/>
                </a:solidFill>
              </a:rPr>
              <a:t> rekonstrukcija</a:t>
            </a:r>
          </a:p>
        </p:txBody>
      </p:sp>
    </p:spTree>
    <p:extLst>
      <p:ext uri="{BB962C8B-B14F-4D97-AF65-F5344CB8AC3E}">
        <p14:creationId xmlns:p14="http://schemas.microsoft.com/office/powerpoint/2010/main" xmlns="" val="21267234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vieglicelot.lv/uimg/1406168831672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09957" y="1417590"/>
            <a:ext cx="6382043" cy="427249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1133945" y="542206"/>
            <a:ext cx="9924110" cy="113534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Pasaulē </a:t>
            </a:r>
            <a:r>
              <a:rPr lang="lv-LV" sz="2400" b="1" dirty="0"/>
              <a:t>hidroelektrostacijas (HES) </a:t>
            </a:r>
            <a:r>
              <a:rPr lang="lv-LV" sz="2400" dirty="0"/>
              <a:t>galvenokārt būvē uz kalnu </a:t>
            </a:r>
            <a:r>
              <a:rPr lang="lv-LV" sz="2400" dirty="0" smtClean="0"/>
              <a:t>upēm; </a:t>
            </a:r>
            <a:r>
              <a:rPr lang="lv-LV" sz="2400" dirty="0"/>
              <a:t>Latvijas pieredzi šajā jomā var uzskatīt par izņēmumu, jo lieli HES ir </a:t>
            </a:r>
            <a:endParaRPr lang="lv-LV" sz="2400" dirty="0" smtClean="0"/>
          </a:p>
          <a:p>
            <a:pPr algn="ctr"/>
            <a:r>
              <a:rPr lang="lv-LV" sz="2400" dirty="0" smtClean="0"/>
              <a:t>uzbūvēti </a:t>
            </a:r>
            <a:r>
              <a:rPr lang="lv-LV" sz="2400" dirty="0"/>
              <a:t>uz līdzenuma upes Daugavas</a:t>
            </a:r>
            <a:endParaRPr lang="lv-LV" sz="2400" dirty="0" smtClean="0"/>
          </a:p>
        </p:txBody>
      </p:sp>
      <p:sp>
        <p:nvSpPr>
          <p:cNvPr id="5" name="Rounded Rectangle 4"/>
          <p:cNvSpPr/>
          <p:nvPr/>
        </p:nvSpPr>
        <p:spPr>
          <a:xfrm>
            <a:off x="296065" y="2250143"/>
            <a:ext cx="6034397" cy="9432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Savukārt attiecībā uz mazajām HES šobrīd </a:t>
            </a:r>
            <a:r>
              <a:rPr lang="lv-LV" b="1" dirty="0">
                <a:solidFill>
                  <a:schemeClr val="tx1"/>
                </a:solidFill>
              </a:rPr>
              <a:t>skaita ziņā  </a:t>
            </a:r>
            <a:r>
              <a:rPr lang="lv-LV" b="1" dirty="0" smtClean="0">
                <a:solidFill>
                  <a:schemeClr val="tx1"/>
                </a:solidFill>
              </a:rPr>
              <a:t>ir </a:t>
            </a:r>
            <a:r>
              <a:rPr lang="lv-LV" b="1" dirty="0">
                <a:solidFill>
                  <a:schemeClr val="tx1"/>
                </a:solidFill>
              </a:rPr>
              <a:t>sasniegts maksimums, jo pašlaik Latvijā darbojas </a:t>
            </a:r>
            <a:endParaRPr lang="lv-LV" b="1" dirty="0" smtClean="0">
              <a:solidFill>
                <a:schemeClr val="tx1"/>
              </a:solidFill>
            </a:endParaRPr>
          </a:p>
          <a:p>
            <a:pPr algn="ctr"/>
            <a:r>
              <a:rPr lang="lv-LV" b="1" dirty="0" smtClean="0">
                <a:solidFill>
                  <a:schemeClr val="tx1"/>
                </a:solidFill>
              </a:rPr>
              <a:t>apmēram </a:t>
            </a:r>
            <a:r>
              <a:rPr lang="lv-LV" b="1" dirty="0">
                <a:solidFill>
                  <a:schemeClr val="tx1"/>
                </a:solidFill>
              </a:rPr>
              <a:t>150 mazās HES</a:t>
            </a:r>
            <a:endParaRPr lang="lv-LV" b="1" dirty="0" smtClean="0">
              <a:solidFill>
                <a:schemeClr val="tx1"/>
              </a:solidFill>
            </a:endParaRPr>
          </a:p>
        </p:txBody>
      </p:sp>
      <p:sp>
        <p:nvSpPr>
          <p:cNvPr id="6" name="Rounded Rectangle 5"/>
          <p:cNvSpPr/>
          <p:nvPr/>
        </p:nvSpPr>
        <p:spPr>
          <a:xfrm>
            <a:off x="296065" y="3419542"/>
            <a:ext cx="6034397" cy="72351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Mazās HES </a:t>
            </a:r>
            <a:r>
              <a:rPr lang="lv-LV" b="1" dirty="0">
                <a:solidFill>
                  <a:schemeClr val="tx1"/>
                </a:solidFill>
              </a:rPr>
              <a:t>ir atjaunotas pie dzirnavu ezeriem un būvētas no jauna, izveidojot ūdens tilpnes uz mazajām līdzenuma </a:t>
            </a:r>
            <a:r>
              <a:rPr lang="lv-LV" b="1" dirty="0" smtClean="0">
                <a:solidFill>
                  <a:schemeClr val="tx1"/>
                </a:solidFill>
              </a:rPr>
              <a:t>upēm</a:t>
            </a:r>
          </a:p>
        </p:txBody>
      </p:sp>
      <p:sp>
        <p:nvSpPr>
          <p:cNvPr id="7" name="Rounded Rectangle 6"/>
          <p:cNvSpPr/>
          <p:nvPr/>
        </p:nvSpPr>
        <p:spPr>
          <a:xfrm>
            <a:off x="1133945" y="5430129"/>
            <a:ext cx="9924110" cy="98555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Lai arī speciālistu viedokļi par mazo HES ietekmi uz vidi atšķiras, zinātnes </a:t>
            </a:r>
            <a:r>
              <a:rPr lang="lv-LV" b="1" dirty="0">
                <a:solidFill>
                  <a:schemeClr val="tx1"/>
                </a:solidFill>
              </a:rPr>
              <a:t>sasniegumi paver ceļu jauniem risinājumiem </a:t>
            </a:r>
            <a:r>
              <a:rPr lang="lv-LV" b="1" dirty="0" smtClean="0">
                <a:solidFill>
                  <a:schemeClr val="tx1"/>
                </a:solidFill>
              </a:rPr>
              <a:t>– </a:t>
            </a:r>
            <a:r>
              <a:rPr lang="lv-LV" b="1" dirty="0">
                <a:solidFill>
                  <a:schemeClr val="tx1"/>
                </a:solidFill>
              </a:rPr>
              <a:t>mazo HES inovatīvie tehnoloģiskie risinājumi ir saistīti ar straumes enerģijas izmantošanu, hidroturbīnas uzstādot upes vidū ūdens plūsmas centrā</a:t>
            </a:r>
            <a:endParaRPr lang="lv-LV" b="1" dirty="0" smtClean="0">
              <a:solidFill>
                <a:schemeClr val="tx1"/>
              </a:solidFill>
            </a:endParaRPr>
          </a:p>
        </p:txBody>
      </p:sp>
      <p:sp>
        <p:nvSpPr>
          <p:cNvPr id="8" name="Rounded Rectangle 7"/>
          <p:cNvSpPr/>
          <p:nvPr/>
        </p:nvSpPr>
        <p:spPr>
          <a:xfrm>
            <a:off x="296065" y="4369227"/>
            <a:ext cx="6034397" cy="60999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Mazo HES jaudu </a:t>
            </a:r>
            <a:r>
              <a:rPr lang="lv-LV" b="1" dirty="0">
                <a:solidFill>
                  <a:schemeClr val="tx1"/>
                </a:solidFill>
              </a:rPr>
              <a:t>iespējams palielināt, tikai uzstādot </a:t>
            </a:r>
            <a:r>
              <a:rPr lang="lv-LV" b="1" dirty="0" err="1">
                <a:solidFill>
                  <a:schemeClr val="tx1"/>
                </a:solidFill>
              </a:rPr>
              <a:t>energoefektīvākas</a:t>
            </a:r>
            <a:r>
              <a:rPr lang="lv-LV" b="1" dirty="0">
                <a:solidFill>
                  <a:schemeClr val="tx1"/>
                </a:solidFill>
              </a:rPr>
              <a:t> iekārtas</a:t>
            </a:r>
            <a:endParaRPr lang="lv-LV" b="1" dirty="0" smtClean="0">
              <a:solidFill>
                <a:schemeClr val="tx1"/>
              </a:solidFill>
            </a:endParaRPr>
          </a:p>
        </p:txBody>
      </p:sp>
      <p:sp>
        <p:nvSpPr>
          <p:cNvPr id="9" name="Rectangle 8"/>
          <p:cNvSpPr/>
          <p:nvPr/>
        </p:nvSpPr>
        <p:spPr>
          <a:xfrm>
            <a:off x="8525022" y="1702057"/>
            <a:ext cx="3666978" cy="430887"/>
          </a:xfrm>
          <a:prstGeom prst="rect">
            <a:avLst/>
          </a:prstGeom>
        </p:spPr>
        <p:txBody>
          <a:bodyPr wrap="square">
            <a:spAutoFit/>
          </a:bodyPr>
          <a:lstStyle/>
          <a:p>
            <a:pPr algn="r"/>
            <a:r>
              <a:rPr lang="lv-LV" sz="1100" b="1" dirty="0" smtClean="0"/>
              <a:t>Pļaviņu HES Aizkrauklē ir jaudas </a:t>
            </a:r>
            <a:r>
              <a:rPr lang="lv-LV" sz="1100" b="1" dirty="0"/>
              <a:t>ziņā ir lielākā hidroelektrostacija Baltijā un otra lielākā Eiropas Savienībā</a:t>
            </a:r>
          </a:p>
        </p:txBody>
      </p:sp>
    </p:spTree>
    <p:extLst>
      <p:ext uri="{BB962C8B-B14F-4D97-AF65-F5344CB8AC3E}">
        <p14:creationId xmlns:p14="http://schemas.microsoft.com/office/powerpoint/2010/main" xmlns="" val="9697969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366629" y="482439"/>
            <a:ext cx="9458742" cy="116347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Pasaulē jau izmanto </a:t>
            </a:r>
            <a:r>
              <a:rPr lang="lv-LV" sz="2400" b="1" dirty="0"/>
              <a:t>ģeotermālo enerģiju</a:t>
            </a:r>
            <a:r>
              <a:rPr lang="lv-LV" sz="2400" dirty="0"/>
              <a:t>, </a:t>
            </a:r>
            <a:r>
              <a:rPr lang="lv-LV" sz="2400" b="1" dirty="0"/>
              <a:t>viļņu enerģiju </a:t>
            </a:r>
            <a:r>
              <a:rPr lang="lv-LV" sz="2400" dirty="0"/>
              <a:t>un </a:t>
            </a:r>
            <a:r>
              <a:rPr lang="lv-LV" sz="2400" b="1" dirty="0"/>
              <a:t>paisuma un bēguma </a:t>
            </a:r>
            <a:r>
              <a:rPr lang="lv-LV" sz="2400" b="1" dirty="0" smtClean="0"/>
              <a:t>enerģiju</a:t>
            </a:r>
            <a:r>
              <a:rPr lang="lv-LV" sz="2400" dirty="0"/>
              <a:t> </a:t>
            </a:r>
            <a:r>
              <a:rPr lang="lv-LV" sz="2400" dirty="0" smtClean="0"/>
              <a:t>– un </a:t>
            </a:r>
            <a:r>
              <a:rPr lang="lv-LV" sz="2400" dirty="0"/>
              <a:t>agrāk vai vēlāk nākotnē parādīsies </a:t>
            </a:r>
            <a:r>
              <a:rPr lang="lv-LV" sz="2400" dirty="0" smtClean="0"/>
              <a:t>vēl </a:t>
            </a:r>
            <a:r>
              <a:rPr lang="lv-LV" sz="2400" dirty="0"/>
              <a:t>jauni atjaunojamās enerģijas veidi</a:t>
            </a:r>
            <a:endParaRPr lang="lv-LV" sz="2400" dirty="0" smtClean="0"/>
          </a:p>
        </p:txBody>
      </p:sp>
      <p:sp>
        <p:nvSpPr>
          <p:cNvPr id="6" name="Rounded Rectangle 5"/>
          <p:cNvSpPr/>
          <p:nvPr/>
        </p:nvSpPr>
        <p:spPr>
          <a:xfrm>
            <a:off x="4726744" y="2036610"/>
            <a:ext cx="7132321" cy="91760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Ģeotermālās enerģijas izmantošanas </a:t>
            </a:r>
            <a:r>
              <a:rPr lang="lv-LV" b="1" dirty="0" smtClean="0">
                <a:solidFill>
                  <a:schemeClr val="tx1"/>
                </a:solidFill>
              </a:rPr>
              <a:t>piemērs </a:t>
            </a:r>
            <a:r>
              <a:rPr lang="lv-LV" b="1" dirty="0">
                <a:solidFill>
                  <a:schemeClr val="tx1"/>
                </a:solidFill>
              </a:rPr>
              <a:t>ir Islandes </a:t>
            </a:r>
            <a:r>
              <a:rPr lang="lv-LV" b="1" dirty="0" err="1">
                <a:solidFill>
                  <a:schemeClr val="tx1"/>
                </a:solidFill>
              </a:rPr>
              <a:t>vulkaniskās</a:t>
            </a:r>
            <a:r>
              <a:rPr lang="lv-LV" b="1" dirty="0">
                <a:solidFill>
                  <a:schemeClr val="tx1"/>
                </a:solidFill>
              </a:rPr>
              <a:t> aktivitātes vietas, kur karstie pazemes ūdeņi tiek izmantoti siltumapgādē, rūpniecībā un ārstniecībā</a:t>
            </a:r>
            <a:endParaRPr lang="lv-LV" b="1" dirty="0" smtClean="0">
              <a:solidFill>
                <a:schemeClr val="tx1"/>
              </a:solidFill>
            </a:endParaRPr>
          </a:p>
        </p:txBody>
      </p:sp>
      <p:sp>
        <p:nvSpPr>
          <p:cNvPr id="7" name="Rounded Rectangle 6"/>
          <p:cNvSpPr/>
          <p:nvPr/>
        </p:nvSpPr>
        <p:spPr>
          <a:xfrm>
            <a:off x="4726742" y="3112515"/>
            <a:ext cx="7132321" cy="91433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Eiropā pārsvarā ģeotermālās enerģijas izmantošanas iekārtas ir sastopamas mājsaimniecībās– siltumenerģijas ieguve privātmāju apkures un karstā ūdens apgādes sistēmās</a:t>
            </a:r>
            <a:endParaRPr lang="lv-LV" b="1" dirty="0" smtClean="0">
              <a:solidFill>
                <a:schemeClr val="tx1"/>
              </a:solidFill>
            </a:endParaRPr>
          </a:p>
        </p:txBody>
      </p:sp>
      <p:sp>
        <p:nvSpPr>
          <p:cNvPr id="8" name="Rounded Rectangle 7"/>
          <p:cNvSpPr/>
          <p:nvPr/>
        </p:nvSpPr>
        <p:spPr>
          <a:xfrm>
            <a:off x="4726741" y="4185145"/>
            <a:ext cx="7132321" cy="9490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Eiropā ir īstenoti daži ģeotermālās enerģijas izmantošanas projekti rūpniecības vajadzībām gan siltuma, gan aukstuma </a:t>
            </a:r>
            <a:r>
              <a:rPr lang="lv-LV" b="1" dirty="0" smtClean="0">
                <a:solidFill>
                  <a:schemeClr val="tx1"/>
                </a:solidFill>
              </a:rPr>
              <a:t>ieguvei, piemēram, Klaipēdas </a:t>
            </a:r>
            <a:r>
              <a:rPr lang="lv-LV" b="1" dirty="0">
                <a:solidFill>
                  <a:schemeClr val="tx1"/>
                </a:solidFill>
              </a:rPr>
              <a:t>pilsēta izmanto ģeotermālo enerģiju siltumapgādes sistēmā</a:t>
            </a:r>
            <a:endParaRPr lang="lv-LV" b="1" dirty="0" smtClean="0">
              <a:solidFill>
                <a:schemeClr val="tx1"/>
              </a:solidFill>
            </a:endParaRPr>
          </a:p>
        </p:txBody>
      </p:sp>
      <p:sp>
        <p:nvSpPr>
          <p:cNvPr id="9" name="Rounded Rectangle 8"/>
          <p:cNvSpPr/>
          <p:nvPr/>
        </p:nvSpPr>
        <p:spPr>
          <a:xfrm>
            <a:off x="4726740" y="5292458"/>
            <a:ext cx="7132321" cy="11605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a:t>
            </a:r>
            <a:r>
              <a:rPr lang="lv-LV" b="1" dirty="0" smtClean="0">
                <a:solidFill>
                  <a:schemeClr val="tx1"/>
                </a:solidFill>
              </a:rPr>
              <a:t>obrīd ģeotermālās enerģijas izmantošanai ir neliela nozīme enerģētikas attīstībā, tomēr tehnoloģiju attīstība </a:t>
            </a:r>
            <a:r>
              <a:rPr lang="lv-LV" b="1" dirty="0">
                <a:solidFill>
                  <a:schemeClr val="tx1"/>
                </a:solidFill>
              </a:rPr>
              <a:t>varētu būt saistīta </a:t>
            </a:r>
            <a:endParaRPr lang="lv-LV" b="1" dirty="0" smtClean="0">
              <a:solidFill>
                <a:schemeClr val="tx1"/>
              </a:solidFill>
            </a:endParaRPr>
          </a:p>
          <a:p>
            <a:pPr algn="ctr"/>
            <a:r>
              <a:rPr lang="lv-LV" b="1" dirty="0" smtClean="0">
                <a:solidFill>
                  <a:schemeClr val="tx1"/>
                </a:solidFill>
              </a:rPr>
              <a:t>ar atjaunojamās </a:t>
            </a:r>
            <a:r>
              <a:rPr lang="lv-LV" b="1" dirty="0">
                <a:solidFill>
                  <a:schemeClr val="tx1"/>
                </a:solidFill>
              </a:rPr>
              <a:t>elektroenerģijas īpatsvara palielināšanu, </a:t>
            </a:r>
            <a:endParaRPr lang="lv-LV" b="1" dirty="0" smtClean="0">
              <a:solidFill>
                <a:schemeClr val="tx1"/>
              </a:solidFill>
            </a:endParaRPr>
          </a:p>
          <a:p>
            <a:pPr algn="ctr"/>
            <a:r>
              <a:rPr lang="lv-LV" b="1" dirty="0" smtClean="0">
                <a:solidFill>
                  <a:schemeClr val="tx1"/>
                </a:solidFill>
              </a:rPr>
              <a:t>piemēram</a:t>
            </a:r>
            <a:r>
              <a:rPr lang="lv-LV" b="1" dirty="0">
                <a:solidFill>
                  <a:schemeClr val="tx1"/>
                </a:solidFill>
              </a:rPr>
              <a:t>, </a:t>
            </a:r>
            <a:r>
              <a:rPr lang="lv-LV" b="1" dirty="0" smtClean="0">
                <a:solidFill>
                  <a:schemeClr val="tx1"/>
                </a:solidFill>
              </a:rPr>
              <a:t>izmantojot </a:t>
            </a:r>
            <a:r>
              <a:rPr lang="lv-LV" b="1" dirty="0">
                <a:solidFill>
                  <a:schemeClr val="tx1"/>
                </a:solidFill>
              </a:rPr>
              <a:t>siltuma sūkņus</a:t>
            </a:r>
            <a:endParaRPr lang="lv-LV" b="1" dirty="0" smtClean="0">
              <a:solidFill>
                <a:schemeClr val="tx1"/>
              </a:solidFill>
            </a:endParaRPr>
          </a:p>
        </p:txBody>
      </p:sp>
      <p:pic>
        <p:nvPicPr>
          <p:cNvPr id="6146" name="Picture 2" descr="http://www.americansforenergysecurity.com/wp-content/uploads/2015/09/geothermal-energy-grap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495412"/>
            <a:ext cx="4645298" cy="32582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232546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64209" y="1028377"/>
            <a:ext cx="5327791" cy="5006663"/>
          </a:xfrm>
          <a:prstGeom prst="rect">
            <a:avLst/>
          </a:prstGeom>
        </p:spPr>
      </p:pic>
      <p:sp>
        <p:nvSpPr>
          <p:cNvPr id="4" name="Title 1"/>
          <p:cNvSpPr txBox="1">
            <a:spLocks/>
          </p:cNvSpPr>
          <p:nvPr/>
        </p:nvSpPr>
        <p:spPr>
          <a:xfrm>
            <a:off x="1249255" y="567992"/>
            <a:ext cx="9693489" cy="89425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Atjaunojamās elektroenerģijas energoresursu avota darbības režīmus </a:t>
            </a:r>
            <a:r>
              <a:rPr lang="lv-LV" sz="2400" dirty="0"/>
              <a:t>raksturo to </a:t>
            </a:r>
            <a:r>
              <a:rPr lang="lv-LV" sz="2400" dirty="0" smtClean="0"/>
              <a:t>pieejamība – ir trīs </a:t>
            </a:r>
            <a:r>
              <a:rPr lang="lv-LV" sz="2400" dirty="0"/>
              <a:t>veidu elektroenerģijas ieguves avoti</a:t>
            </a:r>
            <a:endParaRPr lang="lv-LV" sz="2400" dirty="0" smtClean="0"/>
          </a:p>
        </p:txBody>
      </p:sp>
      <p:sp>
        <p:nvSpPr>
          <p:cNvPr id="5" name="Rounded Rectangle 4"/>
          <p:cNvSpPr/>
          <p:nvPr/>
        </p:nvSpPr>
        <p:spPr>
          <a:xfrm>
            <a:off x="296066" y="1894830"/>
            <a:ext cx="6723712" cy="104531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buFont typeface="+mj-lt"/>
              <a:buAutoNum type="romanUcPeriod"/>
            </a:pPr>
            <a:r>
              <a:rPr lang="lv-LV" b="1" u="sng" dirty="0" smtClean="0">
                <a:solidFill>
                  <a:schemeClr val="tx1"/>
                </a:solidFill>
              </a:rPr>
              <a:t>Pirmā grupa</a:t>
            </a:r>
            <a:r>
              <a:rPr lang="lv-LV" b="1" dirty="0" smtClean="0">
                <a:solidFill>
                  <a:schemeClr val="tx1"/>
                </a:solidFill>
              </a:rPr>
              <a:t> – biomasas</a:t>
            </a:r>
            <a:r>
              <a:rPr lang="lv-LV" b="1" dirty="0">
                <a:solidFill>
                  <a:schemeClr val="tx1"/>
                </a:solidFill>
              </a:rPr>
              <a:t>, ieskaitot biogāzi, koģenerācijas stacijas, arī ģeotermālās </a:t>
            </a:r>
            <a:r>
              <a:rPr lang="lv-LV" b="1" dirty="0" smtClean="0">
                <a:solidFill>
                  <a:schemeClr val="tx1"/>
                </a:solidFill>
              </a:rPr>
              <a:t>elektrostacijas – var </a:t>
            </a:r>
            <a:r>
              <a:rPr lang="lv-LV" b="1" dirty="0">
                <a:solidFill>
                  <a:schemeClr val="tx1"/>
                </a:solidFill>
              </a:rPr>
              <a:t>elektrosistēmā strādāt </a:t>
            </a:r>
            <a:r>
              <a:rPr lang="lv-LV" b="1" dirty="0" smtClean="0">
                <a:solidFill>
                  <a:schemeClr val="tx1"/>
                </a:solidFill>
              </a:rPr>
              <a:t>nepārtraukti, atbilstoši elektroenerģijas pieprasījumam</a:t>
            </a:r>
          </a:p>
        </p:txBody>
      </p:sp>
      <p:sp>
        <p:nvSpPr>
          <p:cNvPr id="6" name="Rounded Rectangle 5"/>
          <p:cNvSpPr/>
          <p:nvPr/>
        </p:nvSpPr>
        <p:spPr>
          <a:xfrm>
            <a:off x="296066" y="3147641"/>
            <a:ext cx="6723712" cy="1311812"/>
          </a:xfrm>
          <a:prstGeom prst="roundRect">
            <a:avLst>
              <a:gd name="adj" fmla="val 12535"/>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buFont typeface="+mj-lt"/>
              <a:buAutoNum type="romanUcPeriod" startAt="2"/>
            </a:pPr>
            <a:r>
              <a:rPr lang="lv-LV" b="1" u="sng" dirty="0" smtClean="0">
                <a:solidFill>
                  <a:schemeClr val="tx1"/>
                </a:solidFill>
              </a:rPr>
              <a:t>Otrā grupa</a:t>
            </a:r>
            <a:r>
              <a:rPr lang="lv-LV" b="1" dirty="0" smtClean="0">
                <a:solidFill>
                  <a:schemeClr val="tx1"/>
                </a:solidFill>
              </a:rPr>
              <a:t> – Saules </a:t>
            </a:r>
            <a:r>
              <a:rPr lang="lv-LV" b="1" dirty="0">
                <a:solidFill>
                  <a:schemeClr val="tx1"/>
                </a:solidFill>
              </a:rPr>
              <a:t>un vēja elektroenerģijas avoti, kā arī viļņu, paisuma un bēguma </a:t>
            </a:r>
            <a:r>
              <a:rPr lang="lv-LV" b="1" dirty="0" smtClean="0">
                <a:solidFill>
                  <a:schemeClr val="tx1"/>
                </a:solidFill>
              </a:rPr>
              <a:t>elektrostacijas – strādā periodiski un nepastāvīgi, atkarīgi </a:t>
            </a:r>
            <a:r>
              <a:rPr lang="lv-LV" b="1" dirty="0">
                <a:solidFill>
                  <a:schemeClr val="tx1"/>
                </a:solidFill>
              </a:rPr>
              <a:t>no resursa pieejamības diennakts, nedēļas, mēneša un gada griezumā</a:t>
            </a:r>
            <a:endParaRPr lang="lv-LV" b="1" dirty="0" smtClean="0">
              <a:solidFill>
                <a:schemeClr val="tx1"/>
              </a:solidFill>
            </a:endParaRPr>
          </a:p>
        </p:txBody>
      </p:sp>
      <p:sp>
        <p:nvSpPr>
          <p:cNvPr id="7" name="Rounded Rectangle 6"/>
          <p:cNvSpPr/>
          <p:nvPr/>
        </p:nvSpPr>
        <p:spPr>
          <a:xfrm>
            <a:off x="296066" y="4666950"/>
            <a:ext cx="7469300" cy="1748731"/>
          </a:xfrm>
          <a:prstGeom prst="roundRect">
            <a:avLst>
              <a:gd name="adj" fmla="val 11036"/>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buFont typeface="+mj-lt"/>
              <a:buAutoNum type="romanUcPeriod" startAt="3"/>
            </a:pPr>
            <a:r>
              <a:rPr lang="lv-LV" b="1" u="sng" dirty="0" smtClean="0">
                <a:solidFill>
                  <a:schemeClr val="tx1"/>
                </a:solidFill>
              </a:rPr>
              <a:t>Trešā grupa</a:t>
            </a:r>
            <a:r>
              <a:rPr lang="lv-LV" b="1" dirty="0" smtClean="0">
                <a:solidFill>
                  <a:schemeClr val="tx1"/>
                </a:solidFill>
              </a:rPr>
              <a:t> – elektroenerģijas </a:t>
            </a:r>
            <a:r>
              <a:rPr lang="lv-LV" b="1" dirty="0">
                <a:solidFill>
                  <a:schemeClr val="tx1"/>
                </a:solidFill>
              </a:rPr>
              <a:t>avoti, kurus ir iespējams ātri ieslēgt un izslēgt brīžos, kad patērētājam ir nepieciešama papildu elektroenerģija, lai nosegtu elektrosistēmā trūkstošo </a:t>
            </a:r>
            <a:r>
              <a:rPr lang="lv-LV" b="1" dirty="0" smtClean="0">
                <a:solidFill>
                  <a:schemeClr val="tx1"/>
                </a:solidFill>
              </a:rPr>
              <a:t>elektroenerģiju, piemēram, hidroelektrostacijas; šie </a:t>
            </a:r>
            <a:r>
              <a:rPr lang="lv-LV" b="1" dirty="0">
                <a:solidFill>
                  <a:schemeClr val="tx1"/>
                </a:solidFill>
              </a:rPr>
              <a:t>elektroenerģijas avoti labi papildina elektroapgādes sistēmas darbības stabilitāti un drošumu, maksimāli integrējot otrās grupas energoavotu saražoto </a:t>
            </a:r>
            <a:r>
              <a:rPr lang="lv-LV" b="1" dirty="0" smtClean="0">
                <a:solidFill>
                  <a:schemeClr val="tx1"/>
                </a:solidFill>
              </a:rPr>
              <a:t>elektroenerģiju</a:t>
            </a:r>
          </a:p>
        </p:txBody>
      </p:sp>
    </p:spTree>
    <p:extLst>
      <p:ext uri="{BB962C8B-B14F-4D97-AF65-F5344CB8AC3E}">
        <p14:creationId xmlns:p14="http://schemas.microsoft.com/office/powerpoint/2010/main" xmlns="" val="7407919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l="13691" r="10329"/>
          <a:stretch/>
        </p:blipFill>
        <p:spPr>
          <a:xfrm>
            <a:off x="351696" y="0"/>
            <a:ext cx="5542670" cy="6858000"/>
          </a:xfrm>
          <a:prstGeom prst="rect">
            <a:avLst/>
          </a:prstGeom>
        </p:spPr>
      </p:pic>
      <p:sp>
        <p:nvSpPr>
          <p:cNvPr id="3" name="Title 1"/>
          <p:cNvSpPr txBox="1">
            <a:spLocks/>
          </p:cNvSpPr>
          <p:nvPr/>
        </p:nvSpPr>
        <p:spPr>
          <a:xfrm>
            <a:off x="768185" y="496512"/>
            <a:ext cx="10655630" cy="117754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Ceturtais tehnoloģiskais risinājums atjaunojamo energoresursu integrēšanai valsts vai reģiona </a:t>
            </a:r>
            <a:r>
              <a:rPr lang="lv-LV" sz="2400" dirty="0" err="1"/>
              <a:t>energobilancē</a:t>
            </a:r>
            <a:r>
              <a:rPr lang="lv-LV" sz="2400" dirty="0"/>
              <a:t> ir otrās grupas neregulāro energoavotu </a:t>
            </a:r>
            <a:endParaRPr lang="lv-LV" sz="2400" dirty="0" smtClean="0"/>
          </a:p>
          <a:p>
            <a:pPr algn="ctr"/>
            <a:r>
              <a:rPr lang="lv-LV" sz="2400" dirty="0" smtClean="0"/>
              <a:t>pārpalikuma </a:t>
            </a:r>
            <a:r>
              <a:rPr lang="lv-LV" sz="2400" b="1" dirty="0"/>
              <a:t>elektroenerģijas uzkrāšana</a:t>
            </a:r>
            <a:endParaRPr lang="lv-LV" sz="2400" b="1" dirty="0" smtClean="0"/>
          </a:p>
        </p:txBody>
      </p:sp>
      <p:sp>
        <p:nvSpPr>
          <p:cNvPr id="4" name="Rounded Rectangle 3"/>
          <p:cNvSpPr/>
          <p:nvPr/>
        </p:nvSpPr>
        <p:spPr>
          <a:xfrm>
            <a:off x="5514537" y="2163219"/>
            <a:ext cx="6342745" cy="95980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 pilnvērtīgi un lietderīgi izmantotu saules un vēja enerģijas potenciālu, ir jāattīsta saražotās vēja un saules </a:t>
            </a:r>
            <a:r>
              <a:rPr lang="lv-LV" b="1" dirty="0" smtClean="0">
                <a:solidFill>
                  <a:schemeClr val="tx1"/>
                </a:solidFill>
              </a:rPr>
              <a:t>elektroenerģijas </a:t>
            </a:r>
            <a:r>
              <a:rPr lang="lv-LV" b="1" dirty="0">
                <a:solidFill>
                  <a:schemeClr val="tx1"/>
                </a:solidFill>
              </a:rPr>
              <a:t>akumulācijas tehnoloģijas</a:t>
            </a:r>
            <a:endParaRPr lang="lv-LV" b="1" dirty="0" smtClean="0">
              <a:solidFill>
                <a:schemeClr val="tx1"/>
              </a:solidFill>
            </a:endParaRPr>
          </a:p>
        </p:txBody>
      </p:sp>
      <p:sp>
        <p:nvSpPr>
          <p:cNvPr id="5" name="Rounded Rectangle 4"/>
          <p:cNvSpPr/>
          <p:nvPr/>
        </p:nvSpPr>
        <p:spPr>
          <a:xfrm>
            <a:off x="5514536" y="3429000"/>
            <a:ext cx="6342745" cy="12130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Nepastāvīgās </a:t>
            </a:r>
            <a:r>
              <a:rPr lang="lv-LV" b="1" dirty="0">
                <a:solidFill>
                  <a:schemeClr val="tx1"/>
                </a:solidFill>
              </a:rPr>
              <a:t>atjaunojamās enerģijas uzglabāšana padara elektroenerģijas patērētāju mazāk atkarīgu no laika apstākļiem, ļauj pārdot elektroenerģiju par izdevīgāku cenu, kā arī palīdz optimizēt ierobežoto tīklu jaudu</a:t>
            </a:r>
            <a:endParaRPr lang="lv-LV" b="1" dirty="0" smtClean="0">
              <a:solidFill>
                <a:schemeClr val="tx1"/>
              </a:solidFill>
            </a:endParaRPr>
          </a:p>
        </p:txBody>
      </p:sp>
      <p:sp>
        <p:nvSpPr>
          <p:cNvPr id="6" name="Rounded Rectangle 5"/>
          <p:cNvSpPr/>
          <p:nvPr/>
        </p:nvSpPr>
        <p:spPr>
          <a:xfrm>
            <a:off x="5514535" y="4947998"/>
            <a:ext cx="6342745" cy="12048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Tehnoloģijas, kas nodrošina saražotās elektroenerģijas akumulāciju, ir </a:t>
            </a:r>
            <a:r>
              <a:rPr lang="lv-LV" b="1" dirty="0" smtClean="0">
                <a:solidFill>
                  <a:schemeClr val="tx1"/>
                </a:solidFill>
              </a:rPr>
              <a:t>atšķirīgas – plašāk </a:t>
            </a:r>
            <a:r>
              <a:rPr lang="lv-LV" b="1" dirty="0">
                <a:solidFill>
                  <a:schemeClr val="tx1"/>
                </a:solidFill>
              </a:rPr>
              <a:t>lietotās akumulācijas iekārtas ir dažādu veidu baterijas un akumulatori, taču tās nav domātas lielu enerģijas daudzumu uzkrāšanai</a:t>
            </a:r>
            <a:endParaRPr lang="lv-LV" b="1" dirty="0" smtClean="0">
              <a:solidFill>
                <a:schemeClr val="tx1"/>
              </a:solidFill>
            </a:endParaRPr>
          </a:p>
        </p:txBody>
      </p:sp>
    </p:spTree>
    <p:extLst>
      <p:ext uri="{BB962C8B-B14F-4D97-AF65-F5344CB8AC3E}">
        <p14:creationId xmlns:p14="http://schemas.microsoft.com/office/powerpoint/2010/main" xmlns="" val="21865145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36209" y="451815"/>
            <a:ext cx="8909204" cy="3592844"/>
            <a:chOff x="1332636" y="3252652"/>
            <a:chExt cx="8909204" cy="3592844"/>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2636" y="3252652"/>
              <a:ext cx="8909204" cy="3592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1332636" y="3252652"/>
              <a:ext cx="3196605" cy="584775"/>
            </a:xfrm>
            <a:prstGeom prst="rect">
              <a:avLst/>
            </a:prstGeom>
          </p:spPr>
          <p:txBody>
            <a:bodyPr wrap="square">
              <a:spAutoFit/>
            </a:bodyPr>
            <a:lstStyle/>
            <a:p>
              <a:r>
                <a:rPr lang="lv-LV" sz="1600" b="1" dirty="0"/>
                <a:t>Enerģētikas radīto SEG emisiju īpatsvars globālā līmenī </a:t>
              </a:r>
            </a:p>
          </p:txBody>
        </p:sp>
      </p:grpSp>
      <p:sp>
        <p:nvSpPr>
          <p:cNvPr id="4" name="Title 1"/>
          <p:cNvSpPr txBox="1">
            <a:spLocks/>
          </p:cNvSpPr>
          <p:nvPr/>
        </p:nvSpPr>
        <p:spPr>
          <a:xfrm>
            <a:off x="699882" y="3652545"/>
            <a:ext cx="4498284" cy="151580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Pastāv trīs reālas iespējas, kā samazināt CO</a:t>
            </a:r>
            <a:r>
              <a:rPr lang="lv-LV" sz="2400" baseline="-25000" dirty="0"/>
              <a:t>2</a:t>
            </a:r>
            <a:r>
              <a:rPr lang="lv-LV" sz="2400" dirty="0"/>
              <a:t> emisijas atmosfērā no </a:t>
            </a:r>
            <a:r>
              <a:rPr lang="lv-LV" sz="2400" dirty="0" err="1"/>
              <a:t>energotehnoloģiskām</a:t>
            </a:r>
            <a:r>
              <a:rPr lang="lv-LV" sz="2400" dirty="0"/>
              <a:t> iekārtām: </a:t>
            </a:r>
          </a:p>
        </p:txBody>
      </p:sp>
      <p:sp>
        <p:nvSpPr>
          <p:cNvPr id="5" name="Rounded Rectangle 4"/>
          <p:cNvSpPr/>
          <p:nvPr/>
        </p:nvSpPr>
        <p:spPr>
          <a:xfrm>
            <a:off x="4892489" y="4419896"/>
            <a:ext cx="6405178" cy="2225669"/>
          </a:xfrm>
          <a:prstGeom prst="roundRect">
            <a:avLst>
              <a:gd name="adj" fmla="val 10679"/>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Paaugstināt esošo tehnoloģiju energoefektivitāti vai uzstādot inovatīvas un energoefektīvas iekārtas esošo vietā</a:t>
            </a:r>
          </a:p>
          <a:p>
            <a:pPr marL="285750" indent="-285750">
              <a:spcAft>
                <a:spcPts val="1200"/>
              </a:spcAft>
              <a:buFont typeface="Arial" panose="020B0604020202020204" pitchFamily="34" charset="0"/>
              <a:buChar char="•"/>
            </a:pPr>
            <a:r>
              <a:rPr lang="lv-LV" b="1" dirty="0" smtClean="0">
                <a:solidFill>
                  <a:schemeClr val="tx1"/>
                </a:solidFill>
              </a:rPr>
              <a:t>Veicināt atjaunojamo energoresursu izmantošanu, nomainot esošās fosilo energoresursu iekārtas ar alternatīvām zema oglekļa energotehnoloģijām</a:t>
            </a:r>
          </a:p>
          <a:p>
            <a:pPr marL="285750" indent="-285750">
              <a:spcAft>
                <a:spcPts val="1200"/>
              </a:spcAft>
              <a:buFont typeface="Arial" panose="020B0604020202020204" pitchFamily="34" charset="0"/>
              <a:buChar char="•"/>
            </a:pP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 uzglabāšana pazemes krātuvēs</a:t>
            </a:r>
            <a:endParaRPr lang="lv-LV" b="1" dirty="0">
              <a:solidFill>
                <a:schemeClr val="tx1"/>
              </a:solidFill>
            </a:endParaRPr>
          </a:p>
        </p:txBody>
      </p:sp>
    </p:spTree>
    <p:extLst>
      <p:ext uri="{BB962C8B-B14F-4D97-AF65-F5344CB8AC3E}">
        <p14:creationId xmlns:p14="http://schemas.microsoft.com/office/powerpoint/2010/main" xmlns="" val="17080730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83852" y="2614545"/>
            <a:ext cx="6108148" cy="3839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ounded Rectangle 5"/>
          <p:cNvSpPr/>
          <p:nvPr/>
        </p:nvSpPr>
        <p:spPr>
          <a:xfrm>
            <a:off x="4853351" y="1825393"/>
            <a:ext cx="5491087" cy="74879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Neregulāras elektroenerģijas </a:t>
            </a:r>
            <a:r>
              <a:rPr lang="lv-LV" b="1" dirty="0" smtClean="0">
                <a:solidFill>
                  <a:schemeClr val="tx1"/>
                </a:solidFill>
              </a:rPr>
              <a:t>ūdeņraža-</a:t>
            </a:r>
            <a:r>
              <a:rPr lang="lv-LV" b="1" dirty="0" err="1" smtClean="0">
                <a:solidFill>
                  <a:schemeClr val="tx1"/>
                </a:solidFill>
              </a:rPr>
              <a:t>biometāna</a:t>
            </a:r>
            <a:r>
              <a:rPr lang="lv-LV" b="1" dirty="0" smtClean="0">
                <a:solidFill>
                  <a:schemeClr val="tx1"/>
                </a:solidFill>
              </a:rPr>
              <a:t> </a:t>
            </a:r>
            <a:r>
              <a:rPr lang="lv-LV" b="1" dirty="0">
                <a:solidFill>
                  <a:schemeClr val="tx1"/>
                </a:solidFill>
              </a:rPr>
              <a:t>akumulācijas sistēmas </a:t>
            </a:r>
            <a:r>
              <a:rPr lang="lv-LV" b="1" dirty="0" smtClean="0">
                <a:solidFill>
                  <a:schemeClr val="tx1"/>
                </a:solidFill>
              </a:rPr>
              <a:t>elementi</a:t>
            </a:r>
            <a:r>
              <a:rPr lang="lv-LV" b="1" dirty="0">
                <a:solidFill>
                  <a:schemeClr val="tx1"/>
                </a:solidFill>
              </a:rPr>
              <a:t>: </a:t>
            </a:r>
          </a:p>
        </p:txBody>
      </p:sp>
      <p:sp>
        <p:nvSpPr>
          <p:cNvPr id="7" name="Rounded Rectangle 6"/>
          <p:cNvSpPr/>
          <p:nvPr/>
        </p:nvSpPr>
        <p:spPr>
          <a:xfrm>
            <a:off x="332087" y="2323283"/>
            <a:ext cx="5637934" cy="4129400"/>
          </a:xfrm>
          <a:prstGeom prst="roundRect">
            <a:avLst>
              <a:gd name="adj" fmla="val 6563"/>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eriod"/>
            </a:pPr>
            <a:r>
              <a:rPr lang="lv-LV" sz="1400" b="1" dirty="0" smtClean="0">
                <a:solidFill>
                  <a:schemeClr val="tx1"/>
                </a:solidFill>
              </a:rPr>
              <a:t>Saules paneļi (neregulārs elektroenerģijas avots)</a:t>
            </a:r>
          </a:p>
          <a:p>
            <a:pPr marL="342900" indent="-342900">
              <a:spcAft>
                <a:spcPts val="600"/>
              </a:spcAft>
              <a:buFont typeface="+mj-lt"/>
              <a:buAutoNum type="arabicPeriod"/>
            </a:pPr>
            <a:r>
              <a:rPr lang="lv-LV" sz="1400" b="1" dirty="0" smtClean="0">
                <a:solidFill>
                  <a:schemeClr val="tx1"/>
                </a:solidFill>
              </a:rPr>
              <a:t>Vēja ģeneratori (neregulārs elektroenerģijas avots)</a:t>
            </a:r>
          </a:p>
          <a:p>
            <a:pPr marL="342900" indent="-342900">
              <a:spcAft>
                <a:spcPts val="600"/>
              </a:spcAft>
              <a:buFont typeface="+mj-lt"/>
              <a:buAutoNum type="arabicPeriod"/>
            </a:pPr>
            <a:r>
              <a:rPr lang="lv-LV" sz="1400" b="1" dirty="0" smtClean="0">
                <a:solidFill>
                  <a:schemeClr val="tx1"/>
                </a:solidFill>
              </a:rPr>
              <a:t>Elektrolīzes iekārta ūdeņraža ražošanai, izmantojot elektroenerģiju</a:t>
            </a:r>
          </a:p>
          <a:p>
            <a:pPr marL="342900" indent="-342900">
              <a:spcAft>
                <a:spcPts val="600"/>
              </a:spcAft>
              <a:buFont typeface="+mj-lt"/>
              <a:buAutoNum type="arabicPeriod"/>
            </a:pPr>
            <a:r>
              <a:rPr lang="lv-LV" sz="1400" b="1" dirty="0" smtClean="0">
                <a:solidFill>
                  <a:schemeClr val="tx1"/>
                </a:solidFill>
              </a:rPr>
              <a:t>Bioreaktora substrāta pievads (pievadot, piemēram, lauksaimniecības atkritumus, kūtsmēslus, aļģes u.c. biomasu)</a:t>
            </a:r>
          </a:p>
          <a:p>
            <a:pPr marL="342900" indent="-342900">
              <a:spcAft>
                <a:spcPts val="600"/>
              </a:spcAft>
              <a:buFont typeface="+mj-lt"/>
              <a:buAutoNum type="arabicPeriod"/>
            </a:pPr>
            <a:r>
              <a:rPr lang="lv-LV" sz="1400" b="1" dirty="0" smtClean="0">
                <a:solidFill>
                  <a:schemeClr val="tx1"/>
                </a:solidFill>
              </a:rPr>
              <a:t>Bioreaktors – biogāzes ražošana anaerobos apstākļos, kur galaprodukts bioreaktorā ir metāns un CO</a:t>
            </a:r>
            <a:r>
              <a:rPr lang="lv-LV" sz="1400" b="1" baseline="-25000" dirty="0" smtClean="0">
                <a:solidFill>
                  <a:schemeClr val="tx1"/>
                </a:solidFill>
              </a:rPr>
              <a:t>2</a:t>
            </a:r>
          </a:p>
          <a:p>
            <a:pPr marL="342900" indent="-342900">
              <a:spcAft>
                <a:spcPts val="600"/>
              </a:spcAft>
              <a:buFont typeface="+mj-lt"/>
              <a:buAutoNum type="arabicPeriod"/>
            </a:pPr>
            <a:r>
              <a:rPr lang="lv-LV" sz="1400" b="1" dirty="0" err="1" smtClean="0">
                <a:solidFill>
                  <a:schemeClr val="tx1"/>
                </a:solidFill>
              </a:rPr>
              <a:t>Digestāta</a:t>
            </a:r>
            <a:r>
              <a:rPr lang="lv-LV" sz="1400" b="1" dirty="0" smtClean="0">
                <a:solidFill>
                  <a:schemeClr val="tx1"/>
                </a:solidFill>
              </a:rPr>
              <a:t> uzglabāšanas tvertne</a:t>
            </a:r>
          </a:p>
          <a:p>
            <a:pPr marL="342900" indent="-342900">
              <a:spcAft>
                <a:spcPts val="600"/>
              </a:spcAft>
              <a:buFont typeface="+mj-lt"/>
              <a:buAutoNum type="arabicPeriod"/>
            </a:pPr>
            <a:r>
              <a:rPr lang="lv-LV" sz="1400" b="1" dirty="0" err="1" smtClean="0">
                <a:solidFill>
                  <a:schemeClr val="tx1"/>
                </a:solidFill>
              </a:rPr>
              <a:t>Biometanācijas</a:t>
            </a:r>
            <a:r>
              <a:rPr lang="lv-LV" sz="1400" b="1" dirty="0" smtClean="0">
                <a:solidFill>
                  <a:schemeClr val="tx1"/>
                </a:solidFill>
              </a:rPr>
              <a:t> iekārtas biogāzes (metāns un CO</a:t>
            </a:r>
            <a:r>
              <a:rPr lang="lv-LV" sz="1400" b="1" baseline="-25000" dirty="0" smtClean="0">
                <a:solidFill>
                  <a:schemeClr val="tx1"/>
                </a:solidFill>
              </a:rPr>
              <a:t>2</a:t>
            </a:r>
            <a:r>
              <a:rPr lang="lv-LV" sz="1400" b="1" dirty="0" smtClean="0">
                <a:solidFill>
                  <a:schemeClr val="tx1"/>
                </a:solidFill>
              </a:rPr>
              <a:t>) pievads</a:t>
            </a:r>
          </a:p>
          <a:p>
            <a:pPr marL="342900" indent="-342900">
              <a:spcAft>
                <a:spcPts val="600"/>
              </a:spcAft>
              <a:buFont typeface="+mj-lt"/>
              <a:buAutoNum type="arabicPeriod"/>
            </a:pPr>
            <a:r>
              <a:rPr lang="lv-LV" sz="1400" b="1" dirty="0" err="1" smtClean="0">
                <a:solidFill>
                  <a:schemeClr val="tx1"/>
                </a:solidFill>
              </a:rPr>
              <a:t>Biometanācijas</a:t>
            </a:r>
            <a:r>
              <a:rPr lang="lv-LV" sz="1400" b="1" dirty="0">
                <a:solidFill>
                  <a:schemeClr val="tx1"/>
                </a:solidFill>
              </a:rPr>
              <a:t> </a:t>
            </a:r>
            <a:r>
              <a:rPr lang="lv-LV" sz="1400" b="1" dirty="0" smtClean="0">
                <a:solidFill>
                  <a:schemeClr val="tx1"/>
                </a:solidFill>
              </a:rPr>
              <a:t>iekārta – biogāzi pēc bioreaktora ievada </a:t>
            </a:r>
            <a:r>
              <a:rPr lang="lv-LV" sz="1400" b="1" dirty="0" err="1" smtClean="0">
                <a:solidFill>
                  <a:schemeClr val="tx1"/>
                </a:solidFill>
              </a:rPr>
              <a:t>biometanācijas</a:t>
            </a:r>
            <a:r>
              <a:rPr lang="lv-LV" sz="1400" b="1" dirty="0" smtClean="0">
                <a:solidFill>
                  <a:schemeClr val="tx1"/>
                </a:solidFill>
              </a:rPr>
              <a:t> iekārtā, kurā ievada arī ūdeņradi, lai palielinātu metāna koncentrāciju biogāzē un samazinātu CO</a:t>
            </a:r>
            <a:r>
              <a:rPr lang="lv-LV" sz="1400" b="1" baseline="-25000" dirty="0" smtClean="0">
                <a:solidFill>
                  <a:schemeClr val="tx1"/>
                </a:solidFill>
              </a:rPr>
              <a:t>2</a:t>
            </a:r>
            <a:r>
              <a:rPr lang="lv-LV" sz="1400" b="1" dirty="0" smtClean="0">
                <a:solidFill>
                  <a:schemeClr val="tx1"/>
                </a:solidFill>
              </a:rPr>
              <a:t> koncentrāciju</a:t>
            </a:r>
          </a:p>
          <a:p>
            <a:pPr marL="342900" indent="-342900">
              <a:spcAft>
                <a:spcPts val="600"/>
              </a:spcAft>
              <a:buFont typeface="+mj-lt"/>
              <a:buAutoNum type="arabicPeriod"/>
            </a:pPr>
            <a:r>
              <a:rPr lang="lv-LV" sz="1400" b="1" dirty="0" err="1" smtClean="0">
                <a:solidFill>
                  <a:schemeClr val="tx1"/>
                </a:solidFill>
              </a:rPr>
              <a:t>Biometanācijas</a:t>
            </a:r>
            <a:r>
              <a:rPr lang="lv-LV" sz="1400" b="1" dirty="0" smtClean="0">
                <a:solidFill>
                  <a:schemeClr val="tx1"/>
                </a:solidFill>
              </a:rPr>
              <a:t> iekārtas ūdeņraža pievads</a:t>
            </a:r>
          </a:p>
          <a:p>
            <a:pPr marL="342900" indent="-342900">
              <a:spcAft>
                <a:spcPts val="600"/>
              </a:spcAft>
              <a:buFont typeface="+mj-lt"/>
              <a:buAutoNum type="arabicPeriod"/>
            </a:pPr>
            <a:r>
              <a:rPr lang="lv-LV" sz="1400" b="1" dirty="0" err="1" smtClean="0">
                <a:solidFill>
                  <a:schemeClr val="tx1"/>
                </a:solidFill>
              </a:rPr>
              <a:t>Biometāna</a:t>
            </a:r>
            <a:r>
              <a:rPr lang="lv-LV" sz="1400" b="1" dirty="0" smtClean="0">
                <a:solidFill>
                  <a:schemeClr val="tx1"/>
                </a:solidFill>
              </a:rPr>
              <a:t> uzglabāšanas rezervuārs</a:t>
            </a:r>
          </a:p>
          <a:p>
            <a:pPr marL="342900" indent="-342900">
              <a:spcAft>
                <a:spcPts val="600"/>
              </a:spcAft>
              <a:buFont typeface="+mj-lt"/>
              <a:buAutoNum type="arabicPeriod"/>
            </a:pPr>
            <a:r>
              <a:rPr lang="lv-LV" sz="1400" b="1" dirty="0" smtClean="0">
                <a:solidFill>
                  <a:schemeClr val="tx1"/>
                </a:solidFill>
              </a:rPr>
              <a:t>Skābekļa izvads no elektrolīzes iekārtas </a:t>
            </a:r>
            <a:endParaRPr lang="lv-LV" sz="1400" b="1" dirty="0">
              <a:solidFill>
                <a:schemeClr val="tx1"/>
              </a:solidFill>
            </a:endParaRPr>
          </a:p>
        </p:txBody>
      </p:sp>
      <p:sp>
        <p:nvSpPr>
          <p:cNvPr id="5" name="Title 1"/>
          <p:cNvSpPr txBox="1">
            <a:spLocks/>
          </p:cNvSpPr>
          <p:nvPr/>
        </p:nvSpPr>
        <p:spPr>
          <a:xfrm>
            <a:off x="768185" y="496512"/>
            <a:ext cx="10655630" cy="117754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RTU </a:t>
            </a:r>
            <a:r>
              <a:rPr lang="lv-LV" sz="2400" dirty="0" smtClean="0"/>
              <a:t>pēta neregulāru </a:t>
            </a:r>
            <a:r>
              <a:rPr lang="lv-LV" sz="2400" dirty="0"/>
              <a:t>atjaunojamo energoresursu elektroenerģijas avotu ūdeņraža akumulācijas </a:t>
            </a:r>
            <a:r>
              <a:rPr lang="lv-LV" sz="2400" dirty="0" smtClean="0"/>
              <a:t>virzienu, modelējot ūdeņraža izmantošanu </a:t>
            </a:r>
            <a:r>
              <a:rPr lang="lv-LV" sz="2400" dirty="0" err="1"/>
              <a:t>biometāna</a:t>
            </a:r>
            <a:r>
              <a:rPr lang="lv-LV" sz="2400" dirty="0"/>
              <a:t> </a:t>
            </a:r>
            <a:endParaRPr lang="lv-LV" sz="2400" dirty="0" smtClean="0"/>
          </a:p>
          <a:p>
            <a:pPr algn="ctr"/>
            <a:r>
              <a:rPr lang="lv-LV" sz="2400" dirty="0" smtClean="0"/>
              <a:t>ražošanas </a:t>
            </a:r>
            <a:r>
              <a:rPr lang="lv-LV" sz="2400" dirty="0"/>
              <a:t>akumulācijas sistēmas </a:t>
            </a:r>
            <a:r>
              <a:rPr lang="lv-LV" sz="2400" dirty="0" smtClean="0"/>
              <a:t>izveid</a:t>
            </a:r>
            <a:r>
              <a:rPr lang="lv-LV" sz="2400" dirty="0"/>
              <a:t>ē</a:t>
            </a:r>
            <a:endParaRPr lang="lv-LV" sz="2400" b="1" dirty="0" smtClean="0"/>
          </a:p>
        </p:txBody>
      </p:sp>
      <p:sp>
        <p:nvSpPr>
          <p:cNvPr id="8" name="Rectangle 7"/>
          <p:cNvSpPr/>
          <p:nvPr/>
        </p:nvSpPr>
        <p:spPr>
          <a:xfrm>
            <a:off x="9411286" y="6021796"/>
            <a:ext cx="2780714" cy="430887"/>
          </a:xfrm>
          <a:prstGeom prst="rect">
            <a:avLst/>
          </a:prstGeom>
        </p:spPr>
        <p:txBody>
          <a:bodyPr wrap="square">
            <a:spAutoFit/>
          </a:bodyPr>
          <a:lstStyle/>
          <a:p>
            <a:pPr algn="r"/>
            <a:r>
              <a:rPr lang="lv-LV" sz="1100" b="1" dirty="0"/>
              <a:t>Saules un vēja elektroenerģijas </a:t>
            </a:r>
            <a:endParaRPr lang="lv-LV" sz="1100" b="1" dirty="0" smtClean="0"/>
          </a:p>
          <a:p>
            <a:pPr algn="r"/>
            <a:r>
              <a:rPr lang="lv-LV" sz="1100" b="1" dirty="0" smtClean="0"/>
              <a:t>uzkrāšanas </a:t>
            </a:r>
            <a:r>
              <a:rPr lang="lv-LV" sz="1100" b="1" dirty="0"/>
              <a:t>shēma ar </a:t>
            </a:r>
            <a:r>
              <a:rPr lang="lv-LV" sz="1100" b="1" dirty="0" err="1"/>
              <a:t>biometanāciju</a:t>
            </a:r>
            <a:endParaRPr lang="lv-LV" sz="1100" b="1" dirty="0"/>
          </a:p>
        </p:txBody>
      </p:sp>
    </p:spTree>
    <p:extLst>
      <p:ext uri="{BB962C8B-B14F-4D97-AF65-F5344CB8AC3E}">
        <p14:creationId xmlns:p14="http://schemas.microsoft.com/office/powerpoint/2010/main" xmlns="" val="13689570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716532"/>
            <a:ext cx="5718158" cy="3773179"/>
          </a:xfrm>
          <a:prstGeom prst="rect">
            <a:avLst/>
          </a:prstGeom>
        </p:spPr>
      </p:pic>
      <p:sp>
        <p:nvSpPr>
          <p:cNvPr id="4" name="Title 1"/>
          <p:cNvSpPr txBox="1">
            <a:spLocks/>
          </p:cNvSpPr>
          <p:nvPr/>
        </p:nvSpPr>
        <p:spPr>
          <a:xfrm>
            <a:off x="3031699" y="328415"/>
            <a:ext cx="6151490"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CO</a:t>
            </a:r>
            <a:r>
              <a:rPr lang="lv-LV" sz="4000" b="1" baseline="-25000" dirty="0" smtClean="0"/>
              <a:t>2</a:t>
            </a:r>
            <a:r>
              <a:rPr lang="lv-LV" sz="4000" b="1" dirty="0" smtClean="0"/>
              <a:t> UZGLABĀŠANAS IESPĒJAS</a:t>
            </a:r>
            <a:endParaRPr lang="lv-LV" sz="4000" b="1" dirty="0"/>
          </a:p>
        </p:txBody>
      </p:sp>
      <p:sp>
        <p:nvSpPr>
          <p:cNvPr id="5" name="Title 1"/>
          <p:cNvSpPr txBox="1">
            <a:spLocks/>
          </p:cNvSpPr>
          <p:nvPr/>
        </p:nvSpPr>
        <p:spPr>
          <a:xfrm>
            <a:off x="534571" y="1838600"/>
            <a:ext cx="11129992" cy="9993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Viens no </a:t>
            </a:r>
            <a:r>
              <a:rPr lang="lv-LV" sz="2400" dirty="0"/>
              <a:t>k</a:t>
            </a:r>
            <a:r>
              <a:rPr lang="lv-LV" sz="2400" dirty="0" smtClean="0"/>
              <a:t>limata tehnoloģiju attīstības virzieniem </a:t>
            </a:r>
            <a:r>
              <a:rPr lang="lv-LV" sz="2400" dirty="0"/>
              <a:t>ir </a:t>
            </a:r>
            <a:r>
              <a:rPr lang="lv-LV" sz="2400" b="1" dirty="0" smtClean="0"/>
              <a:t>CO</a:t>
            </a:r>
            <a:r>
              <a:rPr lang="lv-LV" sz="2400" b="1" baseline="-25000" dirty="0" smtClean="0"/>
              <a:t>2</a:t>
            </a:r>
            <a:r>
              <a:rPr lang="lv-LV" sz="2400" b="1" dirty="0" smtClean="0"/>
              <a:t> uzglabāšana</a:t>
            </a:r>
            <a:r>
              <a:rPr lang="lv-LV" sz="2400" dirty="0" smtClean="0"/>
              <a:t>, </a:t>
            </a:r>
            <a:r>
              <a:rPr lang="lv-LV" sz="2400" dirty="0"/>
              <a:t>kas ļauj </a:t>
            </a:r>
            <a:r>
              <a:rPr lang="lv-LV" sz="2400" dirty="0" smtClean="0"/>
              <a:t>samazināt CO</a:t>
            </a:r>
            <a:r>
              <a:rPr lang="lv-LV" sz="2400" baseline="-25000" dirty="0" smtClean="0"/>
              <a:t>2</a:t>
            </a:r>
            <a:r>
              <a:rPr lang="lv-LV" sz="2400" dirty="0" smtClean="0"/>
              <a:t> emisijas, </a:t>
            </a:r>
            <a:r>
              <a:rPr lang="lv-LV" sz="2400" dirty="0"/>
              <a:t>nodrošinot enerģijas ražošanu bez CO</a:t>
            </a:r>
            <a:r>
              <a:rPr lang="lv-LV" sz="2400" baseline="-25000" dirty="0"/>
              <a:t>2</a:t>
            </a:r>
            <a:r>
              <a:rPr lang="lv-LV" sz="2400" dirty="0"/>
              <a:t> </a:t>
            </a:r>
            <a:r>
              <a:rPr lang="lv-LV" sz="2400" dirty="0" smtClean="0"/>
              <a:t>emisiju </a:t>
            </a:r>
            <a:r>
              <a:rPr lang="lv-LV" sz="2400" dirty="0"/>
              <a:t>izmešanas atmosfērā</a:t>
            </a:r>
            <a:endParaRPr lang="lv-LV" sz="2400" dirty="0" smtClean="0"/>
          </a:p>
        </p:txBody>
      </p:sp>
      <p:sp>
        <p:nvSpPr>
          <p:cNvPr id="6" name="Rounded Rectangle 5"/>
          <p:cNvSpPr/>
          <p:nvPr/>
        </p:nvSpPr>
        <p:spPr>
          <a:xfrm>
            <a:off x="5448880" y="3126587"/>
            <a:ext cx="5836376" cy="9202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Enerģijas ražošana un rūpnieciskie procesi, kuros izmanto fosilo kurināmo, ir galvenie objekti, kuru oglekļa emisijas ir iespējams tehnoloģiski uzglabāt speciālās krātuvēs</a:t>
            </a:r>
            <a:endParaRPr lang="lv-LV" b="1" dirty="0" smtClean="0">
              <a:solidFill>
                <a:schemeClr val="tx1"/>
              </a:solidFill>
            </a:endParaRPr>
          </a:p>
        </p:txBody>
      </p:sp>
      <p:sp>
        <p:nvSpPr>
          <p:cNvPr id="7" name="Rounded Rectangle 6"/>
          <p:cNvSpPr/>
          <p:nvPr/>
        </p:nvSpPr>
        <p:spPr>
          <a:xfrm>
            <a:off x="5448880" y="4227248"/>
            <a:ext cx="5836376" cy="75174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Pēc būtības </a:t>
            </a: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 uzglabāšana </a:t>
            </a:r>
            <a:r>
              <a:rPr lang="lv-LV" b="1" dirty="0">
                <a:solidFill>
                  <a:schemeClr val="tx1"/>
                </a:solidFill>
              </a:rPr>
              <a:t>ir CO</a:t>
            </a:r>
            <a:r>
              <a:rPr lang="lv-LV" b="1" baseline="-25000" dirty="0">
                <a:solidFill>
                  <a:schemeClr val="tx1"/>
                </a:solidFill>
              </a:rPr>
              <a:t>2</a:t>
            </a:r>
            <a:r>
              <a:rPr lang="lv-LV" b="1" dirty="0">
                <a:solidFill>
                  <a:schemeClr val="tx1"/>
                </a:solidFill>
              </a:rPr>
              <a:t> emisiju izmantošana ķīmisku reakciju un bioloģisku procesu </a:t>
            </a:r>
            <a:r>
              <a:rPr lang="lv-LV" b="1" dirty="0" smtClean="0">
                <a:solidFill>
                  <a:schemeClr val="tx1"/>
                </a:solidFill>
              </a:rPr>
              <a:t>realizēšanā</a:t>
            </a:r>
          </a:p>
        </p:txBody>
      </p:sp>
      <p:sp>
        <p:nvSpPr>
          <p:cNvPr id="8" name="Rounded Rectangle 7"/>
          <p:cNvSpPr/>
          <p:nvPr/>
        </p:nvSpPr>
        <p:spPr>
          <a:xfrm>
            <a:off x="5448880" y="5476115"/>
            <a:ext cx="3391348" cy="8275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 </a:t>
            </a:r>
            <a:r>
              <a:rPr lang="lv-LV" b="1" dirty="0">
                <a:solidFill>
                  <a:schemeClr val="tx1"/>
                </a:solidFill>
              </a:rPr>
              <a:t>uzglabāšanas tehnoloģijas nosacīti var iedalīt 5 </a:t>
            </a:r>
            <a:r>
              <a:rPr lang="lv-LV" b="1" dirty="0" smtClean="0">
                <a:solidFill>
                  <a:schemeClr val="tx1"/>
                </a:solidFill>
              </a:rPr>
              <a:t>posmos:</a:t>
            </a:r>
          </a:p>
        </p:txBody>
      </p:sp>
      <p:sp>
        <p:nvSpPr>
          <p:cNvPr id="9" name="Rounded Rectangle 8"/>
          <p:cNvSpPr/>
          <p:nvPr/>
        </p:nvSpPr>
        <p:spPr>
          <a:xfrm>
            <a:off x="8645582" y="5159385"/>
            <a:ext cx="2639674" cy="1461052"/>
          </a:xfrm>
          <a:prstGeom prst="roundRect">
            <a:avLst>
              <a:gd name="adj" fmla="val 1094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Koģenerācijas stacija</a:t>
            </a:r>
          </a:p>
          <a:p>
            <a:pPr marL="285750" indent="-285750">
              <a:buFont typeface="Arial" panose="020B0604020202020204" pitchFamily="34" charset="0"/>
              <a:buChar char="•"/>
            </a:pPr>
            <a:r>
              <a:rPr lang="lv-LV" b="1" dirty="0" smtClean="0">
                <a:solidFill>
                  <a:schemeClr val="tx1"/>
                </a:solidFill>
              </a:rPr>
              <a:t>CO</a:t>
            </a:r>
            <a:r>
              <a:rPr lang="lv-LV" b="1" baseline="-25000" dirty="0" smtClean="0">
                <a:solidFill>
                  <a:schemeClr val="tx1"/>
                </a:solidFill>
              </a:rPr>
              <a:t>2</a:t>
            </a:r>
            <a:r>
              <a:rPr lang="lv-LV" b="1" dirty="0">
                <a:solidFill>
                  <a:schemeClr val="tx1"/>
                </a:solidFill>
              </a:rPr>
              <a:t> </a:t>
            </a:r>
            <a:r>
              <a:rPr lang="lv-LV" b="1" dirty="0" smtClean="0">
                <a:solidFill>
                  <a:schemeClr val="tx1"/>
                </a:solidFill>
              </a:rPr>
              <a:t>atdalīšana</a:t>
            </a:r>
          </a:p>
          <a:p>
            <a:pPr marL="285750" indent="-285750">
              <a:buFont typeface="Arial" panose="020B0604020202020204" pitchFamily="34" charset="0"/>
              <a:buChar char="•"/>
            </a:pP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 saspiešana</a:t>
            </a:r>
            <a:endParaRPr lang="lv-LV" b="1" dirty="0">
              <a:solidFill>
                <a:schemeClr val="tx1"/>
              </a:solidFill>
            </a:endParaRPr>
          </a:p>
          <a:p>
            <a:pPr marL="285750" indent="-285750">
              <a:buFont typeface="Arial" panose="020B0604020202020204" pitchFamily="34" charset="0"/>
              <a:buChar char="•"/>
            </a:pPr>
            <a:r>
              <a:rPr lang="lv-LV" b="1" dirty="0">
                <a:solidFill>
                  <a:schemeClr val="tx1"/>
                </a:solidFill>
              </a:rPr>
              <a:t>CO</a:t>
            </a:r>
            <a:r>
              <a:rPr lang="lv-LV" b="1" baseline="-25000" dirty="0">
                <a:solidFill>
                  <a:schemeClr val="tx1"/>
                </a:solidFill>
              </a:rPr>
              <a:t>2</a:t>
            </a:r>
            <a:r>
              <a:rPr lang="lv-LV" b="1" dirty="0">
                <a:solidFill>
                  <a:schemeClr val="tx1"/>
                </a:solidFill>
              </a:rPr>
              <a:t> </a:t>
            </a:r>
            <a:r>
              <a:rPr lang="lv-LV" b="1" dirty="0" smtClean="0">
                <a:solidFill>
                  <a:schemeClr val="tx1"/>
                </a:solidFill>
              </a:rPr>
              <a:t>transports</a:t>
            </a:r>
            <a:endParaRPr lang="lv-LV" b="1" dirty="0">
              <a:solidFill>
                <a:schemeClr val="tx1"/>
              </a:solidFill>
            </a:endParaRPr>
          </a:p>
          <a:p>
            <a:pPr marL="285750" indent="-285750">
              <a:buFont typeface="Arial" panose="020B0604020202020204" pitchFamily="34" charset="0"/>
              <a:buChar char="•"/>
            </a:pPr>
            <a:r>
              <a:rPr lang="lv-LV" b="1" dirty="0">
                <a:solidFill>
                  <a:schemeClr val="tx1"/>
                </a:solidFill>
              </a:rPr>
              <a:t>CO</a:t>
            </a:r>
            <a:r>
              <a:rPr lang="lv-LV" b="1" baseline="-25000" dirty="0">
                <a:solidFill>
                  <a:schemeClr val="tx1"/>
                </a:solidFill>
              </a:rPr>
              <a:t>2</a:t>
            </a:r>
            <a:r>
              <a:rPr lang="lv-LV" b="1" dirty="0">
                <a:solidFill>
                  <a:schemeClr val="tx1"/>
                </a:solidFill>
              </a:rPr>
              <a:t> </a:t>
            </a:r>
            <a:r>
              <a:rPr lang="lv-LV" b="1" dirty="0" smtClean="0">
                <a:solidFill>
                  <a:schemeClr val="tx1"/>
                </a:solidFill>
              </a:rPr>
              <a:t>noglabāšana</a:t>
            </a:r>
            <a:endParaRPr lang="lv-LV" b="1" dirty="0">
              <a:solidFill>
                <a:schemeClr val="tx1"/>
              </a:solidFill>
            </a:endParaRPr>
          </a:p>
        </p:txBody>
      </p:sp>
    </p:spTree>
    <p:extLst>
      <p:ext uri="{BB962C8B-B14F-4D97-AF65-F5344CB8AC3E}">
        <p14:creationId xmlns:p14="http://schemas.microsoft.com/office/powerpoint/2010/main" xmlns="" val="1177936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2551"/>
          <a:stretch/>
        </p:blipFill>
        <p:spPr bwMode="auto">
          <a:xfrm>
            <a:off x="7413674" y="1590584"/>
            <a:ext cx="4784284" cy="3150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2391507" y="516696"/>
            <a:ext cx="7415671" cy="116511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Viena no klimata tehnoloģijām </a:t>
            </a:r>
            <a:r>
              <a:rPr lang="lv-LV" sz="2400" dirty="0" smtClean="0"/>
              <a:t>– </a:t>
            </a:r>
            <a:r>
              <a:rPr lang="lv-LV" sz="2400" b="1" dirty="0" smtClean="0"/>
              <a:t>koģenerācijas </a:t>
            </a:r>
            <a:r>
              <a:rPr lang="lv-LV" sz="2400" b="1" dirty="0"/>
              <a:t>stacijas </a:t>
            </a:r>
            <a:r>
              <a:rPr lang="lv-LV" sz="2400" dirty="0"/>
              <a:t>ir energoefektīvs energoavots, kurā vienlaicīgi ražo siltumenerģiju un elektroenerģiju</a:t>
            </a:r>
            <a:endParaRPr lang="lv-LV" sz="2400" dirty="0" smtClean="0"/>
          </a:p>
        </p:txBody>
      </p:sp>
      <p:sp>
        <p:nvSpPr>
          <p:cNvPr id="4" name="Rounded Rectangle 3"/>
          <p:cNvSpPr/>
          <p:nvPr/>
        </p:nvSpPr>
        <p:spPr>
          <a:xfrm>
            <a:off x="225083" y="1869082"/>
            <a:ext cx="7188592" cy="104263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Kurināmā degšanas procesā radīto CO</a:t>
            </a:r>
            <a:r>
              <a:rPr lang="lv-LV" b="1" baseline="-25000" dirty="0">
                <a:solidFill>
                  <a:schemeClr val="tx1"/>
                </a:solidFill>
              </a:rPr>
              <a:t>2</a:t>
            </a:r>
            <a:r>
              <a:rPr lang="lv-LV" b="1" dirty="0">
                <a:solidFill>
                  <a:schemeClr val="tx1"/>
                </a:solidFill>
              </a:rPr>
              <a:t> gāzi iespējams </a:t>
            </a:r>
            <a:r>
              <a:rPr lang="lv-LV" b="1" dirty="0" smtClean="0">
                <a:solidFill>
                  <a:schemeClr val="tx1"/>
                </a:solidFill>
              </a:rPr>
              <a:t>samazināt atšķirīgos veidos – viens </a:t>
            </a:r>
            <a:r>
              <a:rPr lang="lv-LV" b="1" dirty="0">
                <a:solidFill>
                  <a:schemeClr val="tx1"/>
                </a:solidFill>
              </a:rPr>
              <a:t>no svarīgākajiem nosacījumiem </a:t>
            </a:r>
            <a:r>
              <a:rPr lang="lv-LV" b="1" dirty="0" smtClean="0">
                <a:solidFill>
                  <a:schemeClr val="tx1"/>
                </a:solidFill>
              </a:rPr>
              <a:t>šīs siltumnīcefekta </a:t>
            </a:r>
            <a:r>
              <a:rPr lang="lv-LV" b="1" dirty="0">
                <a:solidFill>
                  <a:schemeClr val="tx1"/>
                </a:solidFill>
              </a:rPr>
              <a:t>gāzes uzglabāšanai ir izdalīt CO</a:t>
            </a:r>
            <a:r>
              <a:rPr lang="lv-LV" b="1" baseline="-25000" dirty="0">
                <a:solidFill>
                  <a:schemeClr val="tx1"/>
                </a:solidFill>
              </a:rPr>
              <a:t>2</a:t>
            </a:r>
            <a:r>
              <a:rPr lang="lv-LV" b="1" dirty="0">
                <a:solidFill>
                  <a:schemeClr val="tx1"/>
                </a:solidFill>
              </a:rPr>
              <a:t> gāzi </a:t>
            </a:r>
            <a:r>
              <a:rPr lang="lv-LV" b="1" dirty="0" smtClean="0">
                <a:solidFill>
                  <a:schemeClr val="tx1"/>
                </a:solidFill>
              </a:rPr>
              <a:t>bez piemaisījumiem</a:t>
            </a:r>
          </a:p>
        </p:txBody>
      </p:sp>
      <p:sp>
        <p:nvSpPr>
          <p:cNvPr id="5" name="Rounded Rectangle 4"/>
          <p:cNvSpPr/>
          <p:nvPr/>
        </p:nvSpPr>
        <p:spPr>
          <a:xfrm>
            <a:off x="225083" y="3098993"/>
            <a:ext cx="7188591" cy="12747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tehnoloģiju risinājumi ir dažādi: gan tehnoloģiski, mazinot piemaisījumu veidošanos kurtuvē, gan attīrot CO</a:t>
            </a:r>
            <a:r>
              <a:rPr lang="lv-LV" b="1" baseline="-25000" dirty="0">
                <a:solidFill>
                  <a:schemeClr val="tx1"/>
                </a:solidFill>
              </a:rPr>
              <a:t>2</a:t>
            </a:r>
            <a:r>
              <a:rPr lang="lv-LV" b="1" dirty="0">
                <a:solidFill>
                  <a:schemeClr val="tx1"/>
                </a:solidFill>
              </a:rPr>
              <a:t> gāzi no citām dūmgāzēs esošām gāzēm, piemēram, </a:t>
            </a:r>
            <a:r>
              <a:rPr lang="lv-LV" b="1" dirty="0" smtClean="0">
                <a:solidFill>
                  <a:schemeClr val="tx1"/>
                </a:solidFill>
              </a:rPr>
              <a:t>N </a:t>
            </a:r>
            <a:r>
              <a:rPr lang="lv-LV" b="1" dirty="0">
                <a:solidFill>
                  <a:schemeClr val="tx1"/>
                </a:solidFill>
              </a:rPr>
              <a:t>un </a:t>
            </a:r>
            <a:r>
              <a:rPr lang="lv-LV" b="1" dirty="0" err="1" smtClean="0">
                <a:solidFill>
                  <a:schemeClr val="tx1"/>
                </a:solidFill>
              </a:rPr>
              <a:t>NO</a:t>
            </a:r>
            <a:r>
              <a:rPr lang="lv-LV" b="1" baseline="-25000" dirty="0" err="1" smtClean="0">
                <a:solidFill>
                  <a:schemeClr val="tx1"/>
                </a:solidFill>
              </a:rPr>
              <a:t>x</a:t>
            </a:r>
            <a:r>
              <a:rPr lang="lv-LV" b="1" dirty="0" smtClean="0">
                <a:solidFill>
                  <a:schemeClr val="tx1"/>
                </a:solidFill>
              </a:rPr>
              <a:t>, </a:t>
            </a:r>
            <a:r>
              <a:rPr lang="lv-LV" b="1" dirty="0">
                <a:solidFill>
                  <a:schemeClr val="tx1"/>
                </a:solidFill>
              </a:rPr>
              <a:t>gan arī, izmantojot kombinētu piemaisījumu atdalīšanu</a:t>
            </a:r>
            <a:endParaRPr lang="lv-LV" b="1" dirty="0" smtClean="0">
              <a:solidFill>
                <a:schemeClr val="tx1"/>
              </a:solidFill>
            </a:endParaRPr>
          </a:p>
        </p:txBody>
      </p:sp>
      <p:sp>
        <p:nvSpPr>
          <p:cNvPr id="7" name="Rounded Rectangle 6"/>
          <p:cNvSpPr/>
          <p:nvPr/>
        </p:nvSpPr>
        <p:spPr>
          <a:xfrm>
            <a:off x="1603717" y="5029974"/>
            <a:ext cx="4178105" cy="106120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Šobrīd sastopamas dažādas CO</a:t>
            </a:r>
            <a:r>
              <a:rPr lang="lv-LV" b="1" baseline="-25000" dirty="0">
                <a:solidFill>
                  <a:schemeClr val="tx1"/>
                </a:solidFill>
              </a:rPr>
              <a:t>2</a:t>
            </a:r>
            <a:r>
              <a:rPr lang="lv-LV" b="1" dirty="0">
                <a:solidFill>
                  <a:schemeClr val="tx1"/>
                </a:solidFill>
              </a:rPr>
              <a:t> uzglabāšanas iespējas, </a:t>
            </a:r>
            <a:r>
              <a:rPr lang="lv-LV" b="1" dirty="0" smtClean="0">
                <a:solidFill>
                  <a:schemeClr val="tx1"/>
                </a:solidFill>
              </a:rPr>
              <a:t>kurām </a:t>
            </a:r>
            <a:r>
              <a:rPr lang="lv-LV" b="1" dirty="0">
                <a:solidFill>
                  <a:schemeClr val="tx1"/>
                </a:solidFill>
              </a:rPr>
              <a:t>ir gan priekšrocības, gan trūkumi</a:t>
            </a:r>
            <a:endParaRPr lang="lv-LV" b="1" dirty="0" smtClean="0">
              <a:solidFill>
                <a:schemeClr val="tx1"/>
              </a:solidFill>
            </a:endParaRPr>
          </a:p>
        </p:txBody>
      </p:sp>
      <p:sp>
        <p:nvSpPr>
          <p:cNvPr id="8" name="Rounded Rectangle 7"/>
          <p:cNvSpPr/>
          <p:nvPr/>
        </p:nvSpPr>
        <p:spPr>
          <a:xfrm>
            <a:off x="5526469" y="4571634"/>
            <a:ext cx="3255899" cy="1977886"/>
          </a:xfrm>
          <a:prstGeom prst="roundRect">
            <a:avLst>
              <a:gd name="adj" fmla="val 1094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Okeānos un jūrās</a:t>
            </a:r>
          </a:p>
          <a:p>
            <a:pPr marL="285750" indent="-285750">
              <a:buFont typeface="Arial" panose="020B0604020202020204" pitchFamily="34" charset="0"/>
              <a:buChar char="•"/>
            </a:pPr>
            <a:r>
              <a:rPr lang="lv-LV" b="1" dirty="0" smtClean="0">
                <a:solidFill>
                  <a:schemeClr val="tx1"/>
                </a:solidFill>
              </a:rPr>
              <a:t>Ogļu šahtās</a:t>
            </a:r>
          </a:p>
          <a:p>
            <a:pPr marL="285750" indent="-285750">
              <a:buFont typeface="Arial" panose="020B0604020202020204" pitchFamily="34" charset="0"/>
              <a:buChar char="•"/>
            </a:pPr>
            <a:r>
              <a:rPr lang="lv-LV" b="1" dirty="0" smtClean="0">
                <a:solidFill>
                  <a:schemeClr val="tx1"/>
                </a:solidFill>
              </a:rPr>
              <a:t>Gāzes rezervuāros</a:t>
            </a:r>
          </a:p>
          <a:p>
            <a:pPr marL="285750" indent="-285750">
              <a:buFont typeface="Arial" panose="020B0604020202020204" pitchFamily="34" charset="0"/>
              <a:buChar char="•"/>
            </a:pPr>
            <a:r>
              <a:rPr lang="lv-LV" b="1" dirty="0" smtClean="0">
                <a:solidFill>
                  <a:schemeClr val="tx1"/>
                </a:solidFill>
              </a:rPr>
              <a:t>Dabas pazemes rezervuāros</a:t>
            </a:r>
            <a:endParaRPr lang="lv-LV" b="1" dirty="0">
              <a:solidFill>
                <a:schemeClr val="tx1"/>
              </a:solidFill>
            </a:endParaRPr>
          </a:p>
          <a:p>
            <a:pPr marL="285750" indent="-285750">
              <a:buFont typeface="Arial" panose="020B0604020202020204" pitchFamily="34" charset="0"/>
              <a:buChar char="•"/>
            </a:pPr>
            <a:r>
              <a:rPr lang="lv-LV" b="1" dirty="0">
                <a:solidFill>
                  <a:schemeClr val="tx1"/>
                </a:solidFill>
              </a:rPr>
              <a:t>CO</a:t>
            </a:r>
            <a:r>
              <a:rPr lang="lv-LV" b="1" baseline="-25000" dirty="0">
                <a:solidFill>
                  <a:schemeClr val="tx1"/>
                </a:solidFill>
              </a:rPr>
              <a:t>2</a:t>
            </a:r>
            <a:r>
              <a:rPr lang="lv-LV" b="1" dirty="0">
                <a:solidFill>
                  <a:schemeClr val="tx1"/>
                </a:solidFill>
              </a:rPr>
              <a:t> </a:t>
            </a:r>
            <a:r>
              <a:rPr lang="lv-LV" b="1" dirty="0" smtClean="0">
                <a:solidFill>
                  <a:schemeClr val="tx1"/>
                </a:solidFill>
              </a:rPr>
              <a:t>mineralizācija</a:t>
            </a:r>
            <a:endParaRPr lang="lv-LV" b="1" dirty="0">
              <a:solidFill>
                <a:schemeClr val="tx1"/>
              </a:solidFill>
            </a:endParaRPr>
          </a:p>
          <a:p>
            <a:pPr marL="285750" indent="-285750">
              <a:buFont typeface="Arial" panose="020B0604020202020204" pitchFamily="34" charset="0"/>
              <a:buChar char="•"/>
            </a:pPr>
            <a:r>
              <a:rPr lang="lv-LV" b="1" dirty="0">
                <a:solidFill>
                  <a:schemeClr val="tx1"/>
                </a:solidFill>
              </a:rPr>
              <a:t>CO</a:t>
            </a:r>
            <a:r>
              <a:rPr lang="lv-LV" b="1" baseline="-25000" dirty="0">
                <a:solidFill>
                  <a:schemeClr val="tx1"/>
                </a:solidFill>
              </a:rPr>
              <a:t>2</a:t>
            </a:r>
            <a:r>
              <a:rPr lang="lv-LV" b="1" dirty="0">
                <a:solidFill>
                  <a:schemeClr val="tx1"/>
                </a:solidFill>
              </a:rPr>
              <a:t> </a:t>
            </a:r>
            <a:r>
              <a:rPr lang="lv-LV" b="1" dirty="0" smtClean="0">
                <a:solidFill>
                  <a:schemeClr val="tx1"/>
                </a:solidFill>
              </a:rPr>
              <a:t>rūpnieciska izmantošana</a:t>
            </a:r>
            <a:endParaRPr lang="lv-LV" b="1" dirty="0">
              <a:solidFill>
                <a:schemeClr val="tx1"/>
              </a:solidFill>
            </a:endParaRPr>
          </a:p>
        </p:txBody>
      </p:sp>
      <p:sp>
        <p:nvSpPr>
          <p:cNvPr id="11" name="Rectangle 10"/>
          <p:cNvSpPr/>
          <p:nvPr/>
        </p:nvSpPr>
        <p:spPr>
          <a:xfrm>
            <a:off x="9417245" y="4479551"/>
            <a:ext cx="2780714" cy="261610"/>
          </a:xfrm>
          <a:prstGeom prst="rect">
            <a:avLst/>
          </a:prstGeom>
        </p:spPr>
        <p:txBody>
          <a:bodyPr wrap="square">
            <a:spAutoFit/>
          </a:bodyPr>
          <a:lstStyle/>
          <a:p>
            <a:pPr algn="r"/>
            <a:r>
              <a:rPr lang="lv-LV" sz="1100" b="1" dirty="0">
                <a:solidFill>
                  <a:schemeClr val="bg1"/>
                </a:solidFill>
              </a:rPr>
              <a:t>Oglekļa uzglabāšana</a:t>
            </a:r>
          </a:p>
        </p:txBody>
      </p:sp>
    </p:spTree>
    <p:extLst>
      <p:ext uri="{BB962C8B-B14F-4D97-AF65-F5344CB8AC3E}">
        <p14:creationId xmlns:p14="http://schemas.microsoft.com/office/powerpoint/2010/main" xmlns="" val="35668218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376496"/>
            <a:ext cx="5519488" cy="3199578"/>
          </a:xfrm>
          <a:prstGeom prst="rect">
            <a:avLst/>
          </a:prstGeom>
        </p:spPr>
      </p:pic>
      <p:sp>
        <p:nvSpPr>
          <p:cNvPr id="3" name="Title 1"/>
          <p:cNvSpPr txBox="1">
            <a:spLocks/>
          </p:cNvSpPr>
          <p:nvPr/>
        </p:nvSpPr>
        <p:spPr>
          <a:xfrm>
            <a:off x="1858296" y="321119"/>
            <a:ext cx="8495071" cy="128645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Oglekļa uzglabāšanas metožu attīstība un plašais spektrs </a:t>
            </a:r>
            <a:endParaRPr lang="lv-LV" sz="2400" dirty="0" smtClean="0"/>
          </a:p>
          <a:p>
            <a:pPr algn="ctr"/>
            <a:r>
              <a:rPr lang="lv-LV" sz="2400" dirty="0" smtClean="0"/>
              <a:t>nākotnē </a:t>
            </a:r>
            <a:r>
              <a:rPr lang="lv-LV" sz="2400" dirty="0"/>
              <a:t>ļaus izdarīt izvēli par piemērotāko </a:t>
            </a:r>
            <a:endParaRPr lang="lv-LV" sz="2400" dirty="0" smtClean="0"/>
          </a:p>
          <a:p>
            <a:pPr algn="ctr"/>
            <a:r>
              <a:rPr lang="lv-LV" sz="2400" dirty="0" smtClean="0"/>
              <a:t>tehnoloģisko </a:t>
            </a:r>
            <a:r>
              <a:rPr lang="lv-LV" sz="2400" dirty="0"/>
              <a:t>risinājumu, ņ</a:t>
            </a:r>
            <a:r>
              <a:rPr lang="lv-LV" sz="2400" dirty="0" smtClean="0"/>
              <a:t>emot </a:t>
            </a:r>
            <a:r>
              <a:rPr lang="lv-LV" sz="2400" dirty="0"/>
              <a:t>vērā:</a:t>
            </a:r>
          </a:p>
        </p:txBody>
      </p:sp>
      <p:sp>
        <p:nvSpPr>
          <p:cNvPr id="4" name="Rounded Rectangle 3"/>
          <p:cNvSpPr/>
          <p:nvPr/>
        </p:nvSpPr>
        <p:spPr>
          <a:xfrm>
            <a:off x="5346428" y="1843549"/>
            <a:ext cx="6496527" cy="4350774"/>
          </a:xfrm>
          <a:prstGeom prst="roundRect">
            <a:avLst>
              <a:gd name="adj" fmla="val 9394"/>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Likumdošanas sakārtotību: </a:t>
            </a:r>
            <a:r>
              <a:rPr lang="lv-LV" dirty="0" smtClean="0">
                <a:solidFill>
                  <a:schemeClr val="tx1"/>
                </a:solidFill>
              </a:rPr>
              <a:t>valsts iespējas un enerģētikas attīstības stratēģijas un politikas</a:t>
            </a:r>
          </a:p>
          <a:p>
            <a:pPr marL="285750" indent="-285750">
              <a:spcAft>
                <a:spcPts val="600"/>
              </a:spcAft>
              <a:buFont typeface="Arial" panose="020B0604020202020204" pitchFamily="34" charset="0"/>
              <a:buChar char="•"/>
            </a:pPr>
            <a:r>
              <a:rPr lang="lv-LV" b="1" dirty="0" smtClean="0">
                <a:solidFill>
                  <a:schemeClr val="tx1"/>
                </a:solidFill>
              </a:rPr>
              <a:t>Ģeogrāfiskos apsvērumus: </a:t>
            </a:r>
            <a:r>
              <a:rPr lang="lv-LV" dirty="0" smtClean="0">
                <a:solidFill>
                  <a:schemeClr val="tx1"/>
                </a:solidFill>
              </a:rPr>
              <a:t>pazemes krātuvju pieejamība un izvietojums dabā</a:t>
            </a:r>
          </a:p>
          <a:p>
            <a:pPr marL="285750" indent="-285750">
              <a:spcAft>
                <a:spcPts val="600"/>
              </a:spcAft>
              <a:buFont typeface="Arial" panose="020B0604020202020204" pitchFamily="34" charset="0"/>
              <a:buChar char="•"/>
            </a:pPr>
            <a:r>
              <a:rPr lang="lv-LV" b="1" dirty="0" smtClean="0">
                <a:solidFill>
                  <a:schemeClr val="tx1"/>
                </a:solidFill>
              </a:rPr>
              <a:t>Inženiertehniskos paņēmienus: </a:t>
            </a:r>
            <a:r>
              <a:rPr lang="lv-LV" dirty="0" smtClean="0">
                <a:solidFill>
                  <a:schemeClr val="tx1"/>
                </a:solidFill>
              </a:rPr>
              <a:t>tehnoloģisko risinājumu pieejamība un inovācijas līmenis</a:t>
            </a:r>
          </a:p>
          <a:p>
            <a:pPr marL="285750" indent="-285750">
              <a:spcAft>
                <a:spcPts val="600"/>
              </a:spcAft>
              <a:buFont typeface="Arial" panose="020B0604020202020204" pitchFamily="34" charset="0"/>
              <a:buChar char="•"/>
            </a:pPr>
            <a:r>
              <a:rPr lang="lv-LV" b="1" dirty="0" smtClean="0">
                <a:solidFill>
                  <a:schemeClr val="tx1"/>
                </a:solidFill>
              </a:rPr>
              <a:t>Krātuvju pieejamību: </a:t>
            </a:r>
            <a:r>
              <a:rPr lang="lv-LV" dirty="0" smtClean="0">
                <a:solidFill>
                  <a:schemeClr val="tx1"/>
                </a:solidFill>
              </a:rPr>
              <a:t>CO</a:t>
            </a:r>
            <a:r>
              <a:rPr lang="lv-LV" baseline="-25000" dirty="0" smtClean="0">
                <a:solidFill>
                  <a:schemeClr val="tx1"/>
                </a:solidFill>
              </a:rPr>
              <a:t>2</a:t>
            </a:r>
            <a:r>
              <a:rPr lang="lv-LV" dirty="0" smtClean="0">
                <a:solidFill>
                  <a:schemeClr val="tx1"/>
                </a:solidFill>
              </a:rPr>
              <a:t> uzglabāšanas ietilpība vai uzglabāšanas ilgums</a:t>
            </a:r>
          </a:p>
          <a:p>
            <a:pPr marL="285750" indent="-285750">
              <a:spcAft>
                <a:spcPts val="600"/>
              </a:spcAft>
              <a:buFont typeface="Arial" panose="020B0604020202020204" pitchFamily="34" charset="0"/>
              <a:buChar char="•"/>
            </a:pPr>
            <a:r>
              <a:rPr lang="lv-LV" b="1" dirty="0" smtClean="0">
                <a:solidFill>
                  <a:schemeClr val="tx1"/>
                </a:solidFill>
              </a:rPr>
              <a:t>Ekonomiskos apsvērumus: </a:t>
            </a:r>
            <a:r>
              <a:rPr lang="lv-LV" dirty="0" smtClean="0">
                <a:solidFill>
                  <a:schemeClr val="tx1"/>
                </a:solidFill>
              </a:rPr>
              <a:t>nepieciešamās investīcijas, apkalpošanas un uzturēšanas izmaksas</a:t>
            </a:r>
          </a:p>
          <a:p>
            <a:pPr marL="285750" indent="-285750">
              <a:spcAft>
                <a:spcPts val="600"/>
              </a:spcAft>
              <a:buFont typeface="Arial" panose="020B0604020202020204" pitchFamily="34" charset="0"/>
              <a:buChar char="•"/>
            </a:pPr>
            <a:r>
              <a:rPr lang="lv-LV" b="1" dirty="0" smtClean="0">
                <a:solidFill>
                  <a:schemeClr val="tx1"/>
                </a:solidFill>
              </a:rPr>
              <a:t>Vides prasības: </a:t>
            </a:r>
            <a:r>
              <a:rPr lang="lv-LV" dirty="0" smtClean="0">
                <a:solidFill>
                  <a:schemeClr val="tx1"/>
                </a:solidFill>
              </a:rPr>
              <a:t>ietekmes uz apkārtējo vidi vērtēšanas rezultāti</a:t>
            </a:r>
          </a:p>
          <a:p>
            <a:pPr marL="285750" indent="-285750">
              <a:spcAft>
                <a:spcPts val="600"/>
              </a:spcAft>
              <a:buFont typeface="Arial" panose="020B0604020202020204" pitchFamily="34" charset="0"/>
              <a:buChar char="•"/>
            </a:pPr>
            <a:r>
              <a:rPr lang="lv-LV" b="1" dirty="0" err="1" smtClean="0">
                <a:solidFill>
                  <a:schemeClr val="tx1"/>
                </a:solidFill>
              </a:rPr>
              <a:t>Izturētspējas</a:t>
            </a:r>
            <a:r>
              <a:rPr lang="lv-LV" b="1" dirty="0" smtClean="0">
                <a:solidFill>
                  <a:schemeClr val="tx1"/>
                </a:solidFill>
              </a:rPr>
              <a:t> līmeni: </a:t>
            </a:r>
            <a:r>
              <a:rPr lang="lv-LV" dirty="0" smtClean="0">
                <a:solidFill>
                  <a:schemeClr val="tx1"/>
                </a:solidFill>
              </a:rPr>
              <a:t>krātuves izmantošanas drošība</a:t>
            </a:r>
          </a:p>
          <a:p>
            <a:pPr marL="285750" indent="-285750">
              <a:spcAft>
                <a:spcPts val="600"/>
              </a:spcAft>
              <a:buFont typeface="Arial" panose="020B0604020202020204" pitchFamily="34" charset="0"/>
              <a:buChar char="•"/>
            </a:pPr>
            <a:r>
              <a:rPr lang="lv-LV" b="1" dirty="0" smtClean="0">
                <a:solidFill>
                  <a:schemeClr val="tx1"/>
                </a:solidFill>
              </a:rPr>
              <a:t>Citi nosacījumi</a:t>
            </a:r>
            <a:endParaRPr lang="lv-LV" b="1" dirty="0">
              <a:solidFill>
                <a:schemeClr val="tx1"/>
              </a:solidFill>
            </a:endParaRPr>
          </a:p>
        </p:txBody>
      </p:sp>
    </p:spTree>
    <p:extLst>
      <p:ext uri="{BB962C8B-B14F-4D97-AF65-F5344CB8AC3E}">
        <p14:creationId xmlns:p14="http://schemas.microsoft.com/office/powerpoint/2010/main" xmlns="" val="4431308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483485" y="0"/>
            <a:ext cx="5133454" cy="6858000"/>
          </a:xfrm>
          <a:prstGeom prst="rect">
            <a:avLst/>
          </a:prstGeom>
        </p:spPr>
      </p:pic>
      <p:sp>
        <p:nvSpPr>
          <p:cNvPr id="3" name="Title 1"/>
          <p:cNvSpPr txBox="1">
            <a:spLocks/>
          </p:cNvSpPr>
          <p:nvPr/>
        </p:nvSpPr>
        <p:spPr>
          <a:xfrm>
            <a:off x="1537205" y="548469"/>
            <a:ext cx="9131101" cy="119796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Vislielākās iespējas oglekļa emisiju uzkrāšanai ir mineralizācijas procesa ieviešanai, kura rezultātā </a:t>
            </a:r>
            <a:r>
              <a:rPr lang="lv-LV" sz="2400" b="1" dirty="0"/>
              <a:t>CO</a:t>
            </a:r>
            <a:r>
              <a:rPr lang="lv-LV" sz="2400" b="1" baseline="-25000" dirty="0"/>
              <a:t>2</a:t>
            </a:r>
            <a:r>
              <a:rPr lang="lv-LV" sz="2400" b="1" dirty="0"/>
              <a:t> gāzi pārveido cietās vielās</a:t>
            </a:r>
            <a:r>
              <a:rPr lang="lv-LV" sz="2400" dirty="0"/>
              <a:t>, </a:t>
            </a:r>
            <a:endParaRPr lang="lv-LV" sz="2400" dirty="0" smtClean="0"/>
          </a:p>
          <a:p>
            <a:pPr algn="ctr"/>
            <a:r>
              <a:rPr lang="lv-LV" sz="2400" dirty="0" smtClean="0"/>
              <a:t>piemēram, </a:t>
            </a:r>
            <a:r>
              <a:rPr lang="lv-LV" sz="2400" dirty="0"/>
              <a:t>karbonātā vai bikarbonātā </a:t>
            </a:r>
            <a:endParaRPr lang="lv-LV" sz="2400" dirty="0" smtClean="0"/>
          </a:p>
        </p:txBody>
      </p:sp>
      <p:sp>
        <p:nvSpPr>
          <p:cNvPr id="4" name="Rounded Rectangle 3"/>
          <p:cNvSpPr/>
          <p:nvPr/>
        </p:nvSpPr>
        <p:spPr>
          <a:xfrm>
            <a:off x="746233" y="2504049"/>
            <a:ext cx="5949986" cy="12868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Mineralizācijas procesa gala produktu ir vienkāršāk transportēt, uzglabāt virs zemes, izmantot kā izejvielu ražotnēs, kur iespējams paaugstināt pievienoto vērtību, </a:t>
            </a:r>
            <a:r>
              <a:rPr lang="lv-LV" b="1" dirty="0" smtClean="0">
                <a:solidFill>
                  <a:schemeClr val="tx1"/>
                </a:solidFill>
              </a:rPr>
              <a:t>piemēram, ražot </a:t>
            </a:r>
            <a:r>
              <a:rPr lang="lv-LV" b="1" dirty="0">
                <a:solidFill>
                  <a:schemeClr val="tx1"/>
                </a:solidFill>
              </a:rPr>
              <a:t>celtniecības materiālus</a:t>
            </a:r>
            <a:endParaRPr lang="lv-LV" b="1" dirty="0" smtClean="0">
              <a:solidFill>
                <a:schemeClr val="tx1"/>
              </a:solidFill>
            </a:endParaRPr>
          </a:p>
        </p:txBody>
      </p:sp>
      <p:sp>
        <p:nvSpPr>
          <p:cNvPr id="5" name="Rounded Rectangle 4"/>
          <p:cNvSpPr/>
          <p:nvPr/>
        </p:nvSpPr>
        <p:spPr>
          <a:xfrm>
            <a:off x="746233" y="4295743"/>
            <a:ext cx="5949986" cy="10287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CO</a:t>
            </a:r>
            <a:r>
              <a:rPr lang="lv-LV" b="1" baseline="-25000" dirty="0">
                <a:solidFill>
                  <a:schemeClr val="tx1"/>
                </a:solidFill>
              </a:rPr>
              <a:t>2</a:t>
            </a:r>
            <a:r>
              <a:rPr lang="lv-LV" b="1" dirty="0">
                <a:solidFill>
                  <a:schemeClr val="tx1"/>
                </a:solidFill>
              </a:rPr>
              <a:t> gāzes patiesie uzglabāšanas ietilpības apjomi nav skaidri zināmi vairāku iemeslu dēļ: oglekļa uzglabāšanas inovācijas attīstās un tās koriģē metožu pieejamību un izvēli</a:t>
            </a:r>
            <a:endParaRPr lang="lv-LV" b="1" dirty="0" smtClean="0">
              <a:solidFill>
                <a:schemeClr val="tx1"/>
              </a:solidFill>
            </a:endParaRPr>
          </a:p>
        </p:txBody>
      </p:sp>
    </p:spTree>
    <p:extLst>
      <p:ext uri="{BB962C8B-B14F-4D97-AF65-F5344CB8AC3E}">
        <p14:creationId xmlns:p14="http://schemas.microsoft.com/office/powerpoint/2010/main" xmlns="" val="38694213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ub.globalccsinstitute.com/sites/default/files/imagecache/620xH/publications/14026/advanced/fig-02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06042" y="739110"/>
            <a:ext cx="5485958" cy="268989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ctangle 18"/>
          <p:cNvSpPr>
            <a:spLocks noChangeAspect="1"/>
          </p:cNvSpPr>
          <p:nvPr/>
        </p:nvSpPr>
        <p:spPr>
          <a:xfrm rot="16200000">
            <a:off x="1007183" y="3088701"/>
            <a:ext cx="3535175" cy="777347"/>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lv-LV" dirty="0"/>
          </a:p>
        </p:txBody>
      </p:sp>
      <p:sp>
        <p:nvSpPr>
          <p:cNvPr id="4" name="Title 1"/>
          <p:cNvSpPr txBox="1">
            <a:spLocks/>
          </p:cNvSpPr>
          <p:nvPr/>
        </p:nvSpPr>
        <p:spPr>
          <a:xfrm>
            <a:off x="2067760" y="337792"/>
            <a:ext cx="4790564" cy="9993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CO</a:t>
            </a:r>
            <a:r>
              <a:rPr lang="lv-LV" sz="2400" baseline="-25000" dirty="0"/>
              <a:t>2</a:t>
            </a:r>
            <a:r>
              <a:rPr lang="lv-LV" sz="2400" dirty="0"/>
              <a:t> uzglabāšanas iespējas un iespējamā uzglabāšanas </a:t>
            </a:r>
            <a:r>
              <a:rPr lang="lv-LV" sz="2400" dirty="0" smtClean="0"/>
              <a:t>ietilpība</a:t>
            </a:r>
          </a:p>
        </p:txBody>
      </p:sp>
      <p:sp>
        <p:nvSpPr>
          <p:cNvPr id="6" name="Rectangle 5"/>
          <p:cNvSpPr>
            <a:spLocks noChangeAspect="1"/>
          </p:cNvSpPr>
          <p:nvPr/>
        </p:nvSpPr>
        <p:spPr>
          <a:xfrm rot="16200000">
            <a:off x="-1019036" y="3003264"/>
            <a:ext cx="4232226" cy="90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sz="2400" b="1" dirty="0" smtClean="0"/>
              <a:t>CO</a:t>
            </a:r>
            <a:r>
              <a:rPr lang="lv-LV" sz="2400" b="1" baseline="-25000" dirty="0" smtClean="0"/>
              <a:t>2</a:t>
            </a:r>
            <a:r>
              <a:rPr lang="lv-LV" sz="2400" b="1" dirty="0" smtClean="0"/>
              <a:t> mineralizācija</a:t>
            </a:r>
            <a:endParaRPr lang="lv-LV" sz="2400" b="1" dirty="0"/>
          </a:p>
        </p:txBody>
      </p:sp>
      <p:sp>
        <p:nvSpPr>
          <p:cNvPr id="7" name="Rectangle 6"/>
          <p:cNvSpPr>
            <a:spLocks noChangeAspect="1"/>
          </p:cNvSpPr>
          <p:nvPr/>
        </p:nvSpPr>
        <p:spPr>
          <a:xfrm rot="16200000">
            <a:off x="1944116" y="4240714"/>
            <a:ext cx="1661310" cy="90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smtClean="0"/>
              <a:t>CO</a:t>
            </a:r>
            <a:r>
              <a:rPr lang="lv-LV" baseline="-25000" dirty="0" smtClean="0"/>
              <a:t>2</a:t>
            </a:r>
            <a:r>
              <a:rPr lang="lv-LV" dirty="0" smtClean="0"/>
              <a:t> rūpnieciska izmantošana</a:t>
            </a:r>
            <a:endParaRPr lang="lv-LV" dirty="0"/>
          </a:p>
        </p:txBody>
      </p:sp>
      <p:sp>
        <p:nvSpPr>
          <p:cNvPr id="8" name="Rectangle 7"/>
          <p:cNvSpPr>
            <a:spLocks noChangeAspect="1"/>
          </p:cNvSpPr>
          <p:nvPr/>
        </p:nvSpPr>
        <p:spPr>
          <a:xfrm rot="16200000">
            <a:off x="2825686" y="3492598"/>
            <a:ext cx="3253558" cy="90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sz="2000" b="1" dirty="0" smtClean="0"/>
              <a:t>CO</a:t>
            </a:r>
            <a:r>
              <a:rPr lang="lv-LV" sz="2000" b="1" baseline="-25000" dirty="0" smtClean="0"/>
              <a:t>2</a:t>
            </a:r>
            <a:r>
              <a:rPr lang="lv-LV" sz="2000" b="1" dirty="0" smtClean="0"/>
              <a:t> uzglabāšana okeānos</a:t>
            </a:r>
            <a:endParaRPr lang="lv-LV" sz="2000" b="1" dirty="0"/>
          </a:p>
        </p:txBody>
      </p:sp>
      <p:sp>
        <p:nvSpPr>
          <p:cNvPr id="9" name="Rectangle 8"/>
          <p:cNvSpPr>
            <a:spLocks noChangeAspect="1"/>
          </p:cNvSpPr>
          <p:nvPr/>
        </p:nvSpPr>
        <p:spPr>
          <a:xfrm rot="16200000">
            <a:off x="5206906" y="4123344"/>
            <a:ext cx="1846506" cy="90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smtClean="0"/>
              <a:t>CO</a:t>
            </a:r>
            <a:r>
              <a:rPr lang="lv-LV" baseline="-25000" dirty="0" smtClean="0"/>
              <a:t>2</a:t>
            </a:r>
            <a:r>
              <a:rPr lang="lv-LV" dirty="0" smtClean="0"/>
              <a:t> uzglabāšana dabas pazemes rezervuāros</a:t>
            </a:r>
            <a:endParaRPr lang="lv-LV" dirty="0"/>
          </a:p>
        </p:txBody>
      </p:sp>
      <p:sp>
        <p:nvSpPr>
          <p:cNvPr id="15" name="Rounded Rectangle 14"/>
          <p:cNvSpPr/>
          <p:nvPr/>
        </p:nvSpPr>
        <p:spPr>
          <a:xfrm>
            <a:off x="350589" y="5244548"/>
            <a:ext cx="1492976" cy="13881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200" b="1" dirty="0">
                <a:solidFill>
                  <a:schemeClr val="tx1"/>
                </a:solidFill>
              </a:rPr>
              <a:t>Vislielākais - lielāka nekā kopējā pieejamā fosilā kurināmā oglekļa daudzums pasaulē</a:t>
            </a:r>
          </a:p>
        </p:txBody>
      </p:sp>
      <p:sp>
        <p:nvSpPr>
          <p:cNvPr id="16" name="Rounded Rectangle 15"/>
          <p:cNvSpPr/>
          <p:nvPr/>
        </p:nvSpPr>
        <p:spPr>
          <a:xfrm>
            <a:off x="2028283" y="5478494"/>
            <a:ext cx="1492976" cy="9202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200" b="1" dirty="0" smtClean="0">
                <a:solidFill>
                  <a:schemeClr val="tx1"/>
                </a:solidFill>
              </a:rPr>
              <a:t>Šobrīd niecīgs, bet ar augstu nākotnes potenciālu</a:t>
            </a:r>
          </a:p>
        </p:txBody>
      </p:sp>
      <p:sp>
        <p:nvSpPr>
          <p:cNvPr id="17" name="Rounded Rectangle 16"/>
          <p:cNvSpPr/>
          <p:nvPr/>
        </p:nvSpPr>
        <p:spPr>
          <a:xfrm>
            <a:off x="3705977" y="5478494"/>
            <a:ext cx="1492976" cy="9202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200" b="1" dirty="0">
                <a:solidFill>
                  <a:schemeClr val="tx1"/>
                </a:solidFill>
              </a:rPr>
              <a:t>Otrs lielākais no oglekļa uzglabāšanas ietilpības viedokļa</a:t>
            </a:r>
          </a:p>
        </p:txBody>
      </p:sp>
      <p:sp>
        <p:nvSpPr>
          <p:cNvPr id="18" name="Rounded Rectangle 17"/>
          <p:cNvSpPr/>
          <p:nvPr/>
        </p:nvSpPr>
        <p:spPr>
          <a:xfrm>
            <a:off x="5383671" y="5478494"/>
            <a:ext cx="1492976" cy="9202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200" b="1" dirty="0">
                <a:solidFill>
                  <a:schemeClr val="tx1"/>
                </a:solidFill>
              </a:rPr>
              <a:t>3-5% no kopējā pieejamā fosilā kurināmā oglekļa daudzuma pasaulē</a:t>
            </a:r>
          </a:p>
        </p:txBody>
      </p:sp>
      <p:sp>
        <p:nvSpPr>
          <p:cNvPr id="20" name="Rectangle 19"/>
          <p:cNvSpPr>
            <a:spLocks noChangeAspect="1"/>
          </p:cNvSpPr>
          <p:nvPr/>
        </p:nvSpPr>
        <p:spPr>
          <a:xfrm rot="16200000">
            <a:off x="6884600" y="4146535"/>
            <a:ext cx="1846506" cy="90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smtClean="0"/>
              <a:t>CO</a:t>
            </a:r>
            <a:r>
              <a:rPr lang="lv-LV" baseline="-25000" dirty="0" smtClean="0"/>
              <a:t>2</a:t>
            </a:r>
            <a:r>
              <a:rPr lang="lv-LV" dirty="0" smtClean="0"/>
              <a:t> uzglabāšana gāzes rezervuāros</a:t>
            </a:r>
            <a:endParaRPr lang="lv-LV" dirty="0"/>
          </a:p>
        </p:txBody>
      </p:sp>
      <p:sp>
        <p:nvSpPr>
          <p:cNvPr id="21" name="Rounded Rectangle 20"/>
          <p:cNvSpPr/>
          <p:nvPr/>
        </p:nvSpPr>
        <p:spPr>
          <a:xfrm>
            <a:off x="7061365" y="5478494"/>
            <a:ext cx="1492976" cy="9202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200" b="1" dirty="0">
                <a:solidFill>
                  <a:schemeClr val="tx1"/>
                </a:solidFill>
              </a:rPr>
              <a:t>3-5% no kopējā pieejamā fosilā kurināmā oglekļa daudzuma pasaulē</a:t>
            </a:r>
          </a:p>
        </p:txBody>
      </p:sp>
      <p:sp>
        <p:nvSpPr>
          <p:cNvPr id="22" name="Rectangle 21"/>
          <p:cNvSpPr>
            <a:spLocks noChangeAspect="1"/>
          </p:cNvSpPr>
          <p:nvPr/>
        </p:nvSpPr>
        <p:spPr>
          <a:xfrm rot="16200000">
            <a:off x="8655661" y="4250062"/>
            <a:ext cx="1659772" cy="90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sz="1600" dirty="0" smtClean="0"/>
              <a:t>Mežsaimniecības attīstības atbalsts</a:t>
            </a:r>
            <a:endParaRPr lang="lv-LV" sz="1600" dirty="0"/>
          </a:p>
        </p:txBody>
      </p:sp>
      <p:sp>
        <p:nvSpPr>
          <p:cNvPr id="23" name="Rounded Rectangle 22"/>
          <p:cNvSpPr/>
          <p:nvPr/>
        </p:nvSpPr>
        <p:spPr>
          <a:xfrm>
            <a:off x="8739059" y="5478494"/>
            <a:ext cx="1492976" cy="9202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200" b="1" dirty="0" smtClean="0">
                <a:solidFill>
                  <a:schemeClr val="tx1"/>
                </a:solidFill>
              </a:rPr>
              <a:t>2-3% </a:t>
            </a:r>
            <a:r>
              <a:rPr lang="lv-LV" sz="1200" b="1" dirty="0">
                <a:solidFill>
                  <a:schemeClr val="tx1"/>
                </a:solidFill>
              </a:rPr>
              <a:t>no kopējā pieejamā fosilā kurināmā oglekļa daudzuma pasaulē</a:t>
            </a:r>
          </a:p>
        </p:txBody>
      </p:sp>
      <p:sp>
        <p:nvSpPr>
          <p:cNvPr id="24" name="Rectangle 23"/>
          <p:cNvSpPr>
            <a:spLocks noChangeAspect="1"/>
          </p:cNvSpPr>
          <p:nvPr/>
        </p:nvSpPr>
        <p:spPr>
          <a:xfrm rot="16200000">
            <a:off x="10582275" y="4507835"/>
            <a:ext cx="1161932" cy="90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sz="1600" dirty="0" smtClean="0"/>
              <a:t>Bioloģiski piesaistot CO</a:t>
            </a:r>
            <a:r>
              <a:rPr lang="lv-LV" sz="1600" baseline="-25000" dirty="0" smtClean="0"/>
              <a:t>2</a:t>
            </a:r>
            <a:endParaRPr lang="lv-LV" sz="1600" baseline="-25000" dirty="0"/>
          </a:p>
        </p:txBody>
      </p:sp>
      <p:sp>
        <p:nvSpPr>
          <p:cNvPr id="25" name="Rounded Rectangle 24"/>
          <p:cNvSpPr/>
          <p:nvPr/>
        </p:nvSpPr>
        <p:spPr>
          <a:xfrm>
            <a:off x="10416753" y="5478494"/>
            <a:ext cx="1492976" cy="9202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200" b="1" dirty="0" smtClean="0">
                <a:solidFill>
                  <a:schemeClr val="tx1"/>
                </a:solidFill>
              </a:rPr>
              <a:t>Neliels potenciāls</a:t>
            </a:r>
            <a:endParaRPr lang="lv-LV" sz="1200" b="1" dirty="0">
              <a:solidFill>
                <a:schemeClr val="tx1"/>
              </a:solidFill>
            </a:endParaRPr>
          </a:p>
        </p:txBody>
      </p:sp>
    </p:spTree>
    <p:extLst>
      <p:ext uri="{BB962C8B-B14F-4D97-AF65-F5344CB8AC3E}">
        <p14:creationId xmlns:p14="http://schemas.microsoft.com/office/powerpoint/2010/main" xmlns="" val="18544557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606099"/>
            <a:ext cx="4965895" cy="3724421"/>
          </a:xfrm>
          <a:prstGeom prst="rect">
            <a:avLst/>
          </a:prstGeom>
        </p:spPr>
      </p:pic>
      <p:sp>
        <p:nvSpPr>
          <p:cNvPr id="3" name="Title 1"/>
          <p:cNvSpPr txBox="1">
            <a:spLocks/>
          </p:cNvSpPr>
          <p:nvPr/>
        </p:nvSpPr>
        <p:spPr>
          <a:xfrm>
            <a:off x="1539155" y="379176"/>
            <a:ext cx="9113689" cy="114013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CO</a:t>
            </a:r>
            <a:r>
              <a:rPr lang="lv-LV" sz="2400" b="1" baseline="-25000" dirty="0"/>
              <a:t>2</a:t>
            </a:r>
            <a:r>
              <a:rPr lang="lv-LV" sz="2400" b="1" dirty="0"/>
              <a:t> uzglabāšanas ilgums </a:t>
            </a:r>
            <a:r>
              <a:rPr lang="lv-LV" sz="2400" dirty="0"/>
              <a:t>ir otrs svarīgākais parametrs izvēloties, kurai metodei dot priekšroku, jo norāda pēc cik ilga laika </a:t>
            </a:r>
            <a:endParaRPr lang="lv-LV" sz="2400" dirty="0" smtClean="0"/>
          </a:p>
          <a:p>
            <a:pPr algn="ctr"/>
            <a:r>
              <a:rPr lang="lv-LV" sz="2400" dirty="0" smtClean="0"/>
              <a:t>CO</a:t>
            </a:r>
            <a:r>
              <a:rPr lang="lv-LV" sz="2400" baseline="-25000" dirty="0" smtClean="0"/>
              <a:t>2</a:t>
            </a:r>
            <a:r>
              <a:rPr lang="lv-LV" sz="2400" dirty="0" smtClean="0"/>
              <a:t> </a:t>
            </a:r>
            <a:r>
              <a:rPr lang="lv-LV" sz="2400" dirty="0"/>
              <a:t>emisijas atgriezīsies atmosfērā</a:t>
            </a:r>
            <a:endParaRPr lang="lv-LV" sz="2400" dirty="0" smtClean="0"/>
          </a:p>
        </p:txBody>
      </p:sp>
      <p:sp>
        <p:nvSpPr>
          <p:cNvPr id="4" name="Rounded Rectangle 3"/>
          <p:cNvSpPr/>
          <p:nvPr/>
        </p:nvSpPr>
        <p:spPr>
          <a:xfrm>
            <a:off x="2630658" y="1918037"/>
            <a:ext cx="9260824" cy="92888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Tāpēc dabiskie procesi, kā CO</a:t>
            </a:r>
            <a:r>
              <a:rPr lang="lv-LV" b="1" baseline="-25000" dirty="0">
                <a:solidFill>
                  <a:schemeClr val="tx1"/>
                </a:solidFill>
              </a:rPr>
              <a:t>2</a:t>
            </a:r>
            <a:r>
              <a:rPr lang="lv-LV" b="1" dirty="0">
                <a:solidFill>
                  <a:schemeClr val="tx1"/>
                </a:solidFill>
              </a:rPr>
              <a:t> izmantošana augšanas procesos augos, kokos netiek uzskatīta par nozīmīgu CO</a:t>
            </a:r>
            <a:r>
              <a:rPr lang="lv-LV" b="1" baseline="-25000" dirty="0">
                <a:solidFill>
                  <a:schemeClr val="tx1"/>
                </a:solidFill>
              </a:rPr>
              <a:t>2</a:t>
            </a:r>
            <a:r>
              <a:rPr lang="lv-LV" b="1" dirty="0">
                <a:solidFill>
                  <a:schemeClr val="tx1"/>
                </a:solidFill>
              </a:rPr>
              <a:t> uzglabāšanas metodi, jo uzglabāšanas ilgums ir mazs salīdzinājumā ar uzglabāšanu okeānos, kas ir sākot no simts gadiem</a:t>
            </a:r>
            <a:endParaRPr lang="lv-LV" b="1" dirty="0" smtClean="0">
              <a:solidFill>
                <a:schemeClr val="tx1"/>
              </a:solidFill>
            </a:endParaRPr>
          </a:p>
        </p:txBody>
      </p:sp>
      <p:sp>
        <p:nvSpPr>
          <p:cNvPr id="5" name="Rounded Rectangle 4"/>
          <p:cNvSpPr/>
          <p:nvPr/>
        </p:nvSpPr>
        <p:spPr>
          <a:xfrm>
            <a:off x="5205046" y="3097056"/>
            <a:ext cx="6686436" cy="112112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Īpaši svarīgs uzglabāšanas ilgums ir tāpēc, ka tiek ieguldīta enerģija, finansiāli un materiāli līdzekļi un tērēts laiks, emisiju CO</a:t>
            </a:r>
            <a:r>
              <a:rPr lang="lv-LV" b="1" baseline="-25000" dirty="0">
                <a:solidFill>
                  <a:schemeClr val="tx1"/>
                </a:solidFill>
              </a:rPr>
              <a:t>2</a:t>
            </a:r>
            <a:r>
              <a:rPr lang="lv-LV" b="1" dirty="0">
                <a:solidFill>
                  <a:schemeClr val="tx1"/>
                </a:solidFill>
              </a:rPr>
              <a:t> uztveršanai rūpnīcās, elektrostacijās un citās vietās</a:t>
            </a:r>
            <a:r>
              <a:rPr lang="lv-LV" b="1">
                <a:solidFill>
                  <a:schemeClr val="tx1"/>
                </a:solidFill>
              </a:rPr>
              <a:t>, </a:t>
            </a:r>
            <a:endParaRPr lang="lv-LV" b="1" smtClean="0">
              <a:solidFill>
                <a:schemeClr val="tx1"/>
              </a:solidFill>
            </a:endParaRPr>
          </a:p>
          <a:p>
            <a:pPr algn="ctr"/>
            <a:r>
              <a:rPr lang="lv-LV" b="1" smtClean="0">
                <a:solidFill>
                  <a:schemeClr val="tx1"/>
                </a:solidFill>
              </a:rPr>
              <a:t>kur </a:t>
            </a:r>
            <a:r>
              <a:rPr lang="lv-LV" b="1" dirty="0">
                <a:solidFill>
                  <a:schemeClr val="tx1"/>
                </a:solidFill>
              </a:rPr>
              <a:t>izmanto fosilo kurināmo</a:t>
            </a:r>
            <a:endParaRPr lang="lv-LV" b="1" dirty="0" smtClean="0">
              <a:solidFill>
                <a:schemeClr val="tx1"/>
              </a:solidFill>
            </a:endParaRPr>
          </a:p>
        </p:txBody>
      </p:sp>
      <p:sp>
        <p:nvSpPr>
          <p:cNvPr id="6" name="Rounded Rectangle 5"/>
          <p:cNvSpPr/>
          <p:nvPr/>
        </p:nvSpPr>
        <p:spPr>
          <a:xfrm>
            <a:off x="5205046" y="4468310"/>
            <a:ext cx="6686436"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Ātra un lielu apjomu CO</a:t>
            </a:r>
            <a:r>
              <a:rPr lang="lv-LV" b="1" baseline="-25000" dirty="0">
                <a:solidFill>
                  <a:schemeClr val="tx1"/>
                </a:solidFill>
              </a:rPr>
              <a:t>2</a:t>
            </a:r>
            <a:r>
              <a:rPr lang="lv-LV" b="1" dirty="0">
                <a:solidFill>
                  <a:schemeClr val="tx1"/>
                </a:solidFill>
              </a:rPr>
              <a:t> atgriešanās vidē no CO</a:t>
            </a:r>
            <a:r>
              <a:rPr lang="lv-LV" b="1" baseline="-25000" dirty="0">
                <a:solidFill>
                  <a:schemeClr val="tx1"/>
                </a:solidFill>
              </a:rPr>
              <a:t>2</a:t>
            </a:r>
            <a:r>
              <a:rPr lang="lv-LV" b="1" dirty="0">
                <a:solidFill>
                  <a:schemeClr val="tx1"/>
                </a:solidFill>
              </a:rPr>
              <a:t> glabātuvēm, nav ekonomiski izdevīga un rada draudus videi un cilvēkiem</a:t>
            </a:r>
            <a:endParaRPr lang="lv-LV" b="1" dirty="0" smtClean="0">
              <a:solidFill>
                <a:schemeClr val="tx1"/>
              </a:solidFill>
            </a:endParaRPr>
          </a:p>
        </p:txBody>
      </p:sp>
      <p:sp>
        <p:nvSpPr>
          <p:cNvPr id="7" name="Rounded Rectangle 6"/>
          <p:cNvSpPr/>
          <p:nvPr/>
        </p:nvSpPr>
        <p:spPr>
          <a:xfrm>
            <a:off x="5205046" y="5445806"/>
            <a:ext cx="6686436" cy="8757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Vides aizsardzības jautājumus var dažādi interpretēt un norādīt uz uzglabāšanas metožu trūkumiem, tomēr CO</a:t>
            </a:r>
            <a:r>
              <a:rPr lang="lv-LV" b="1" baseline="-25000" dirty="0">
                <a:solidFill>
                  <a:schemeClr val="tx1"/>
                </a:solidFill>
              </a:rPr>
              <a:t>2</a:t>
            </a:r>
            <a:r>
              <a:rPr lang="lv-LV" b="1" dirty="0">
                <a:solidFill>
                  <a:schemeClr val="tx1"/>
                </a:solidFill>
              </a:rPr>
              <a:t> uzglabāšana ir problēmas risinājums</a:t>
            </a:r>
            <a:endParaRPr lang="lv-LV" b="1" dirty="0" smtClean="0">
              <a:solidFill>
                <a:schemeClr val="tx1"/>
              </a:solidFill>
            </a:endParaRPr>
          </a:p>
        </p:txBody>
      </p:sp>
    </p:spTree>
    <p:extLst>
      <p:ext uri="{BB962C8B-B14F-4D97-AF65-F5344CB8AC3E}">
        <p14:creationId xmlns:p14="http://schemas.microsoft.com/office/powerpoint/2010/main" xmlns="" val="10755127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flipH="1">
            <a:off x="2443764"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
        <p:nvSpPr>
          <p:cNvPr id="7" name="TextBox 6"/>
          <p:cNvSpPr txBox="1"/>
          <p:nvPr/>
        </p:nvSpPr>
        <p:spPr>
          <a:xfrm rot="19460909">
            <a:off x="10817297" y="2749051"/>
            <a:ext cx="1317597" cy="276999"/>
          </a:xfrm>
          <a:prstGeom prst="rect">
            <a:avLst/>
          </a:prstGeom>
          <a:noFill/>
        </p:spPr>
        <p:txBody>
          <a:bodyPr wrap="square" rtlCol="0">
            <a:spAutoFit/>
          </a:bodyPr>
          <a:lstStyle/>
          <a:p>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زانه گایله</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 </a:t>
            </a:r>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\۲۰۱۶</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a:t>
            </a:r>
            <a:endParaRPr lang="lv-LV" sz="1200" dirty="0" smtClean="0">
              <a:solidFill>
                <a:schemeClr val="accent2">
                  <a:lumMod val="60000"/>
                  <a:lumOff val="4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xmlns="" val="3369279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62149" y="406409"/>
            <a:ext cx="10502537" cy="119247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Visi </a:t>
            </a:r>
            <a:r>
              <a:rPr lang="lv-LV" sz="2400" b="1" dirty="0"/>
              <a:t>energoefektivitātes paaugstināšanas pasākumi </a:t>
            </a:r>
            <a:r>
              <a:rPr lang="lv-LV" sz="2400" dirty="0"/>
              <a:t>neatkarīgi no tā, kurā enerģētikas posmā (ražošana, pārvade patēriņš) tie tiek īstenoti, tiek uzskatīti </a:t>
            </a:r>
            <a:endParaRPr lang="lv-LV" sz="2400" dirty="0" smtClean="0"/>
          </a:p>
          <a:p>
            <a:pPr algn="ctr"/>
            <a:r>
              <a:rPr lang="lv-LV" sz="2400" dirty="0" smtClean="0"/>
              <a:t>par </a:t>
            </a:r>
            <a:r>
              <a:rPr lang="lv-LV" sz="2400" dirty="0"/>
              <a:t>klimata tehnoloģiju ieviešanas pasākumiem</a:t>
            </a:r>
            <a:endParaRPr lang="lv-LV" sz="2400" dirty="0" smtClean="0"/>
          </a:p>
        </p:txBody>
      </p:sp>
      <p:sp>
        <p:nvSpPr>
          <p:cNvPr id="5" name="Rounded Rectangle 4"/>
          <p:cNvSpPr/>
          <p:nvPr/>
        </p:nvSpPr>
        <p:spPr>
          <a:xfrm>
            <a:off x="8566635" y="1804944"/>
            <a:ext cx="3291893" cy="12912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Ņemot vērā straujo jaunu tehnoloģiju ienākšanu var prognozēt ilgtspējīgu klimata tehnoloģiju radīšanu un izveidi</a:t>
            </a:r>
            <a:endParaRPr lang="lv-LV" b="1" dirty="0" smtClean="0">
              <a:solidFill>
                <a:schemeClr val="tx1"/>
              </a:solidFill>
            </a:endParaRPr>
          </a:p>
        </p:txBody>
      </p:sp>
      <p:sp>
        <p:nvSpPr>
          <p:cNvPr id="6" name="Rounded Rectangle 5"/>
          <p:cNvSpPr/>
          <p:nvPr/>
        </p:nvSpPr>
        <p:spPr>
          <a:xfrm>
            <a:off x="8579973" y="3376325"/>
            <a:ext cx="3278556" cy="1666010"/>
          </a:xfrm>
          <a:prstGeom prst="roundRect">
            <a:avLst>
              <a:gd name="adj" fmla="val 15755"/>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Viens no </a:t>
            </a:r>
            <a:r>
              <a:rPr lang="lv-LV" b="1" dirty="0" smtClean="0">
                <a:solidFill>
                  <a:schemeClr val="tx1"/>
                </a:solidFill>
              </a:rPr>
              <a:t>jaunu tehnoloģiju veidošanas </a:t>
            </a:r>
            <a:r>
              <a:rPr lang="lv-LV" b="1" dirty="0">
                <a:solidFill>
                  <a:schemeClr val="tx1"/>
                </a:solidFill>
              </a:rPr>
              <a:t>virzieniem ir CO</a:t>
            </a:r>
            <a:r>
              <a:rPr lang="lv-LV" b="1" baseline="-25000" dirty="0">
                <a:solidFill>
                  <a:schemeClr val="tx1"/>
                </a:solidFill>
              </a:rPr>
              <a:t>2</a:t>
            </a:r>
            <a:r>
              <a:rPr lang="lv-LV" b="1" dirty="0">
                <a:solidFill>
                  <a:schemeClr val="tx1"/>
                </a:solidFill>
              </a:rPr>
              <a:t> gāzes izmantošana ķīmisku reakciju un bioloģisku procesu </a:t>
            </a:r>
            <a:r>
              <a:rPr lang="lv-LV" b="1" dirty="0" smtClean="0">
                <a:solidFill>
                  <a:schemeClr val="tx1"/>
                </a:solidFill>
              </a:rPr>
              <a:t>realizēšanā</a:t>
            </a:r>
          </a:p>
        </p:txBody>
      </p:sp>
      <p:sp>
        <p:nvSpPr>
          <p:cNvPr id="11" name="5-Point Star 10"/>
          <p:cNvSpPr/>
          <p:nvPr/>
        </p:nvSpPr>
        <p:spPr>
          <a:xfrm rot="20372877">
            <a:off x="8608424" y="3243339"/>
            <a:ext cx="339634" cy="300446"/>
          </a:xfrm>
          <a:prstGeom prst="star5">
            <a:avLst/>
          </a:pr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FF0000"/>
              </a:solidFill>
            </a:endParaRPr>
          </a:p>
        </p:txBody>
      </p:sp>
      <p:sp>
        <p:nvSpPr>
          <p:cNvPr id="7" name="Rounded Rectangle 6"/>
          <p:cNvSpPr/>
          <p:nvPr/>
        </p:nvSpPr>
        <p:spPr>
          <a:xfrm>
            <a:off x="8941553" y="4932508"/>
            <a:ext cx="2570783" cy="1392372"/>
          </a:xfrm>
          <a:prstGeom prst="roundRect">
            <a:avLst>
              <a:gd name="adj" fmla="val 19965"/>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smtClean="0">
                <a:solidFill>
                  <a:schemeClr val="tx1"/>
                </a:solidFill>
              </a:rPr>
              <a:t>Tādējādi CO</a:t>
            </a:r>
            <a:r>
              <a:rPr lang="lv-LV" sz="1600" b="1" baseline="-25000" dirty="0" smtClean="0">
                <a:solidFill>
                  <a:schemeClr val="tx1"/>
                </a:solidFill>
              </a:rPr>
              <a:t>2</a:t>
            </a:r>
            <a:r>
              <a:rPr lang="lv-LV" sz="1600" b="1" dirty="0" smtClean="0">
                <a:solidFill>
                  <a:schemeClr val="tx1"/>
                </a:solidFill>
              </a:rPr>
              <a:t> nevis </a:t>
            </a:r>
            <a:r>
              <a:rPr lang="lv-LV" sz="1600" b="1" dirty="0">
                <a:solidFill>
                  <a:schemeClr val="tx1"/>
                </a:solidFill>
              </a:rPr>
              <a:t>nonāk atmosfērā, bet </a:t>
            </a:r>
            <a:r>
              <a:rPr lang="lv-LV" sz="1600" b="1" dirty="0" smtClean="0">
                <a:solidFill>
                  <a:schemeClr val="tx1"/>
                </a:solidFill>
              </a:rPr>
              <a:t>kļūst </a:t>
            </a:r>
            <a:r>
              <a:rPr lang="lv-LV" sz="1600" b="1" dirty="0">
                <a:solidFill>
                  <a:schemeClr val="tx1"/>
                </a:solidFill>
              </a:rPr>
              <a:t>par izejvielu tautsaimniecībā nepieciešamu produktu ražošanai</a:t>
            </a:r>
            <a:endParaRPr lang="lv-LV" sz="1600" b="1" dirty="0" smtClean="0">
              <a:solidFill>
                <a:schemeClr val="tx1"/>
              </a:solidFill>
            </a:endParaRPr>
          </a:p>
        </p:txBody>
      </p:sp>
      <p:grpSp>
        <p:nvGrpSpPr>
          <p:cNvPr id="2049" name="Group 2048"/>
          <p:cNvGrpSpPr/>
          <p:nvPr/>
        </p:nvGrpSpPr>
        <p:grpSpPr>
          <a:xfrm>
            <a:off x="157519" y="1927645"/>
            <a:ext cx="8293641" cy="4563369"/>
            <a:chOff x="106331" y="1821098"/>
            <a:chExt cx="8293641" cy="4563369"/>
          </a:xfrm>
        </p:grpSpPr>
        <p:cxnSp>
          <p:nvCxnSpPr>
            <p:cNvPr id="8" name="Straight Connector 7"/>
            <p:cNvCxnSpPr>
              <a:stCxn id="15" idx="2"/>
              <a:endCxn id="13" idx="0"/>
            </p:cNvCxnSpPr>
            <p:nvPr/>
          </p:nvCxnSpPr>
          <p:spPr>
            <a:xfrm>
              <a:off x="4296326" y="3842033"/>
              <a:ext cx="0" cy="134546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6" idx="3"/>
              <a:endCxn id="14" idx="1"/>
            </p:cNvCxnSpPr>
            <p:nvPr/>
          </p:nvCxnSpPr>
          <p:spPr>
            <a:xfrm>
              <a:off x="3204607" y="4514768"/>
              <a:ext cx="2183439" cy="177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06331" y="1821098"/>
              <a:ext cx="8293641" cy="4563369"/>
              <a:chOff x="128610" y="2037198"/>
              <a:chExt cx="8293641" cy="4563369"/>
            </a:xfrm>
          </p:grpSpPr>
          <p:sp>
            <p:nvSpPr>
              <p:cNvPr id="12" name="Rounded Rectangle 11"/>
              <p:cNvSpPr/>
              <p:nvPr/>
            </p:nvSpPr>
            <p:spPr>
              <a:xfrm>
                <a:off x="3361936" y="4177872"/>
                <a:ext cx="1913339" cy="1105991"/>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bg1"/>
                    </a:solidFill>
                  </a:rPr>
                  <a:t>KLIMATA TEHNOLOĢIJAS ENERĢĒTIKĀ</a:t>
                </a:r>
              </a:p>
            </p:txBody>
          </p:sp>
          <p:sp>
            <p:nvSpPr>
              <p:cNvPr id="13" name="Rounded Rectangle 12"/>
              <p:cNvSpPr/>
              <p:nvPr/>
            </p:nvSpPr>
            <p:spPr>
              <a:xfrm>
                <a:off x="3361935" y="5403602"/>
                <a:ext cx="1913339" cy="1105991"/>
              </a:xfrm>
              <a:prstGeom prst="roundRect">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rgbClr val="FF0000"/>
                    </a:solidFill>
                  </a:rPr>
                  <a:t>Pārsteigums</a:t>
                </a:r>
              </a:p>
              <a:p>
                <a:pPr algn="ctr"/>
                <a:r>
                  <a:rPr lang="lv-LV" b="1" dirty="0" smtClean="0">
                    <a:solidFill>
                      <a:srgbClr val="FF0000"/>
                    </a:solidFill>
                  </a:rPr>
                  <a:t>...!?</a:t>
                </a:r>
              </a:p>
            </p:txBody>
          </p:sp>
          <p:sp>
            <p:nvSpPr>
              <p:cNvPr id="14" name="Rounded Rectangle 13"/>
              <p:cNvSpPr/>
              <p:nvPr/>
            </p:nvSpPr>
            <p:spPr>
              <a:xfrm>
                <a:off x="5410325" y="4195652"/>
                <a:ext cx="1584000" cy="1105991"/>
              </a:xfrm>
              <a:prstGeom prst="roundRect">
                <a:avLst/>
              </a:prstGeom>
              <a:solidFill>
                <a:srgbClr val="66FF3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Atjaunojamie energoresursi</a:t>
                </a:r>
              </a:p>
            </p:txBody>
          </p:sp>
          <p:sp>
            <p:nvSpPr>
              <p:cNvPr id="15" name="Rounded Rectangle 14"/>
              <p:cNvSpPr/>
              <p:nvPr/>
            </p:nvSpPr>
            <p:spPr>
              <a:xfrm>
                <a:off x="3361935" y="2952142"/>
                <a:ext cx="1913339" cy="1105991"/>
              </a:xfrm>
              <a:prstGeom prst="roundRect">
                <a:avLst/>
              </a:prstGeom>
              <a:solidFill>
                <a:srgbClr val="00B0F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Energo-efektivitātes</a:t>
                </a:r>
                <a:r>
                  <a:rPr lang="lv-LV" b="1" dirty="0" smtClean="0">
                    <a:solidFill>
                      <a:schemeClr val="tx1"/>
                    </a:solidFill>
                  </a:rPr>
                  <a:t> paaugstināšana</a:t>
                </a:r>
              </a:p>
            </p:txBody>
          </p:sp>
          <p:sp>
            <p:nvSpPr>
              <p:cNvPr id="16" name="Rounded Rectangle 15"/>
              <p:cNvSpPr/>
              <p:nvPr/>
            </p:nvSpPr>
            <p:spPr>
              <a:xfrm>
                <a:off x="1750886" y="4177872"/>
                <a:ext cx="1476000" cy="1105991"/>
              </a:xfrm>
              <a:prstGeom prst="roundRect">
                <a:avLst/>
              </a:prstGeom>
              <a:solidFill>
                <a:srgbClr val="FF99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 uzglabāšana</a:t>
                </a:r>
              </a:p>
            </p:txBody>
          </p:sp>
          <p:sp>
            <p:nvSpPr>
              <p:cNvPr id="17" name="Rounded Rectangle 16"/>
              <p:cNvSpPr/>
              <p:nvPr/>
            </p:nvSpPr>
            <p:spPr>
              <a:xfrm>
                <a:off x="128610" y="4311971"/>
                <a:ext cx="1476000" cy="795205"/>
              </a:xfrm>
              <a:prstGeom prst="roundRect">
                <a:avLst/>
              </a:prstGeom>
              <a:solidFill>
                <a:srgbClr val="FF66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b="1" dirty="0" smtClean="0">
                    <a:solidFill>
                      <a:schemeClr val="tx1"/>
                    </a:solidFill>
                  </a:rPr>
                  <a:t>CO</a:t>
                </a:r>
                <a:r>
                  <a:rPr lang="lv-LV" sz="1400" b="1" baseline="-25000" dirty="0" smtClean="0">
                    <a:solidFill>
                      <a:schemeClr val="tx1"/>
                    </a:solidFill>
                  </a:rPr>
                  <a:t>2</a:t>
                </a:r>
                <a:r>
                  <a:rPr lang="lv-LV" sz="1400" b="1" dirty="0" smtClean="0">
                    <a:solidFill>
                      <a:schemeClr val="tx1"/>
                    </a:solidFill>
                  </a:rPr>
                  <a:t> transportēšanas tehnoloģijas</a:t>
                </a:r>
              </a:p>
            </p:txBody>
          </p:sp>
          <p:sp>
            <p:nvSpPr>
              <p:cNvPr id="18" name="Rounded Rectangle 17"/>
              <p:cNvSpPr/>
              <p:nvPr/>
            </p:nvSpPr>
            <p:spPr>
              <a:xfrm>
                <a:off x="274886" y="3400447"/>
                <a:ext cx="1476000" cy="795205"/>
              </a:xfrm>
              <a:prstGeom prst="roundRect">
                <a:avLst/>
              </a:prstGeom>
              <a:solidFill>
                <a:srgbClr val="FF66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b="1" dirty="0" smtClean="0">
                    <a:solidFill>
                      <a:schemeClr val="tx1"/>
                    </a:solidFill>
                  </a:rPr>
                  <a:t>CO</a:t>
                </a:r>
                <a:r>
                  <a:rPr lang="lv-LV" sz="1400" b="1" baseline="-25000" dirty="0" smtClean="0">
                    <a:solidFill>
                      <a:schemeClr val="tx1"/>
                    </a:solidFill>
                  </a:rPr>
                  <a:t>2</a:t>
                </a:r>
                <a:r>
                  <a:rPr lang="lv-LV" sz="1400" b="1" dirty="0" smtClean="0">
                    <a:solidFill>
                      <a:schemeClr val="tx1"/>
                    </a:solidFill>
                  </a:rPr>
                  <a:t> pazemes krātuves</a:t>
                </a:r>
              </a:p>
            </p:txBody>
          </p:sp>
          <p:sp>
            <p:nvSpPr>
              <p:cNvPr id="19" name="Rounded Rectangle 18"/>
              <p:cNvSpPr/>
              <p:nvPr/>
            </p:nvSpPr>
            <p:spPr>
              <a:xfrm>
                <a:off x="274886" y="5223495"/>
                <a:ext cx="1476000" cy="795205"/>
              </a:xfrm>
              <a:prstGeom prst="roundRect">
                <a:avLst/>
              </a:prstGeom>
              <a:solidFill>
                <a:srgbClr val="FF66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b="1" dirty="0" smtClean="0">
                    <a:solidFill>
                      <a:schemeClr val="tx1"/>
                    </a:solidFill>
                  </a:rPr>
                  <a:t>CO</a:t>
                </a:r>
                <a:r>
                  <a:rPr lang="lv-LV" sz="1400" b="1" baseline="-25000" dirty="0" smtClean="0">
                    <a:solidFill>
                      <a:schemeClr val="tx1"/>
                    </a:solidFill>
                  </a:rPr>
                  <a:t>2</a:t>
                </a:r>
                <a:r>
                  <a:rPr lang="lv-LV" sz="1400" b="1" dirty="0" smtClean="0">
                    <a:solidFill>
                      <a:schemeClr val="tx1"/>
                    </a:solidFill>
                  </a:rPr>
                  <a:t> atdalīšanas tehnoloģijas</a:t>
                </a:r>
              </a:p>
            </p:txBody>
          </p:sp>
          <p:sp>
            <p:nvSpPr>
              <p:cNvPr id="20" name="Rounded Rectangle 19"/>
              <p:cNvSpPr/>
              <p:nvPr/>
            </p:nvSpPr>
            <p:spPr>
              <a:xfrm>
                <a:off x="2099100" y="2434799"/>
                <a:ext cx="1080000" cy="795205"/>
              </a:xfrm>
              <a:prstGeom prst="roundRect">
                <a:avLst/>
              </a:prstGeom>
              <a:solidFill>
                <a:schemeClr val="accent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b="1" dirty="0" smtClean="0">
                    <a:solidFill>
                      <a:schemeClr val="tx1"/>
                    </a:solidFill>
                  </a:rPr>
                  <a:t>Enerģijas pārvades sistēmas</a:t>
                </a:r>
              </a:p>
            </p:txBody>
          </p:sp>
          <p:sp>
            <p:nvSpPr>
              <p:cNvPr id="21" name="Rounded Rectangle 20"/>
              <p:cNvSpPr/>
              <p:nvPr/>
            </p:nvSpPr>
            <p:spPr>
              <a:xfrm>
                <a:off x="5470650" y="2434800"/>
                <a:ext cx="1044000" cy="795205"/>
              </a:xfrm>
              <a:prstGeom prst="roundRect">
                <a:avLst/>
              </a:prstGeom>
              <a:solidFill>
                <a:schemeClr val="accent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b="1" dirty="0" smtClean="0">
                    <a:solidFill>
                      <a:schemeClr val="tx1"/>
                    </a:solidFill>
                  </a:rPr>
                  <a:t>Ražošanas procesi</a:t>
                </a:r>
              </a:p>
            </p:txBody>
          </p:sp>
          <p:sp>
            <p:nvSpPr>
              <p:cNvPr id="22" name="Rounded Rectangle 21"/>
              <p:cNvSpPr/>
              <p:nvPr/>
            </p:nvSpPr>
            <p:spPr>
              <a:xfrm>
                <a:off x="3318950" y="2037198"/>
                <a:ext cx="936000" cy="795205"/>
              </a:xfrm>
              <a:prstGeom prst="roundRect">
                <a:avLst/>
              </a:prstGeom>
              <a:solidFill>
                <a:schemeClr val="accent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b="1" dirty="0" smtClean="0">
                    <a:solidFill>
                      <a:schemeClr val="tx1"/>
                    </a:solidFill>
                  </a:rPr>
                  <a:t>Enerģijas avots</a:t>
                </a:r>
              </a:p>
            </p:txBody>
          </p:sp>
          <p:sp>
            <p:nvSpPr>
              <p:cNvPr id="23" name="Rounded Rectangle 22"/>
              <p:cNvSpPr/>
              <p:nvPr/>
            </p:nvSpPr>
            <p:spPr>
              <a:xfrm>
                <a:off x="4394800" y="2037198"/>
                <a:ext cx="936000" cy="795205"/>
              </a:xfrm>
              <a:prstGeom prst="roundRect">
                <a:avLst/>
              </a:prstGeom>
              <a:solidFill>
                <a:schemeClr val="accent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b="1" dirty="0" smtClean="0">
                    <a:solidFill>
                      <a:schemeClr val="tx1"/>
                    </a:solidFill>
                  </a:rPr>
                  <a:t>Ēkas</a:t>
                </a:r>
              </a:p>
            </p:txBody>
          </p:sp>
          <p:sp>
            <p:nvSpPr>
              <p:cNvPr id="24" name="Rounded Rectangle 23"/>
              <p:cNvSpPr/>
              <p:nvPr/>
            </p:nvSpPr>
            <p:spPr>
              <a:xfrm>
                <a:off x="7126251" y="4989797"/>
                <a:ext cx="1296000" cy="396000"/>
              </a:xfrm>
              <a:prstGeom prst="roundRect">
                <a:avLst/>
              </a:prstGeom>
              <a:solidFill>
                <a:srgbClr val="0099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b="1" dirty="0" smtClean="0">
                    <a:solidFill>
                      <a:schemeClr val="tx1"/>
                    </a:solidFill>
                  </a:rPr>
                  <a:t>Vēja enerģija</a:t>
                </a:r>
              </a:p>
            </p:txBody>
          </p:sp>
          <p:sp>
            <p:nvSpPr>
              <p:cNvPr id="25" name="Rounded Rectangle 24"/>
              <p:cNvSpPr/>
              <p:nvPr/>
            </p:nvSpPr>
            <p:spPr>
              <a:xfrm>
                <a:off x="7126251" y="4490412"/>
                <a:ext cx="1296000" cy="396000"/>
              </a:xfrm>
              <a:prstGeom prst="roundRect">
                <a:avLst/>
              </a:prstGeom>
              <a:solidFill>
                <a:srgbClr val="0099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b="1" dirty="0" smtClean="0">
                    <a:solidFill>
                      <a:schemeClr val="tx1"/>
                    </a:solidFill>
                  </a:rPr>
                  <a:t>Hidroenerģija</a:t>
                </a:r>
              </a:p>
            </p:txBody>
          </p:sp>
          <p:sp>
            <p:nvSpPr>
              <p:cNvPr id="26" name="Rounded Rectangle 25"/>
              <p:cNvSpPr/>
              <p:nvPr/>
            </p:nvSpPr>
            <p:spPr>
              <a:xfrm>
                <a:off x="6796046" y="5489182"/>
                <a:ext cx="1296000" cy="504000"/>
              </a:xfrm>
              <a:prstGeom prst="roundRect">
                <a:avLst/>
              </a:prstGeom>
              <a:solidFill>
                <a:srgbClr val="0099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b="1" dirty="0" smtClean="0">
                    <a:solidFill>
                      <a:schemeClr val="tx1"/>
                    </a:solidFill>
                  </a:rPr>
                  <a:t>Ģeotermālā enerģija</a:t>
                </a:r>
              </a:p>
            </p:txBody>
          </p:sp>
          <p:sp>
            <p:nvSpPr>
              <p:cNvPr id="27" name="Rounded Rectangle 26"/>
              <p:cNvSpPr/>
              <p:nvPr/>
            </p:nvSpPr>
            <p:spPr>
              <a:xfrm>
                <a:off x="7126251" y="3991027"/>
                <a:ext cx="1296000" cy="396000"/>
              </a:xfrm>
              <a:prstGeom prst="roundRect">
                <a:avLst/>
              </a:prstGeom>
              <a:solidFill>
                <a:srgbClr val="0099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b="1" dirty="0" smtClean="0">
                    <a:solidFill>
                      <a:schemeClr val="tx1"/>
                    </a:solidFill>
                  </a:rPr>
                  <a:t>Bioenerģija</a:t>
                </a:r>
              </a:p>
            </p:txBody>
          </p:sp>
          <p:sp>
            <p:nvSpPr>
              <p:cNvPr id="28" name="Rounded Rectangle 27"/>
              <p:cNvSpPr/>
              <p:nvPr/>
            </p:nvSpPr>
            <p:spPr>
              <a:xfrm>
                <a:off x="6364967" y="6096567"/>
                <a:ext cx="1296000" cy="504000"/>
              </a:xfrm>
              <a:prstGeom prst="roundRect">
                <a:avLst/>
              </a:prstGeom>
              <a:solidFill>
                <a:srgbClr val="0099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b="1" dirty="0" smtClean="0">
                    <a:solidFill>
                      <a:schemeClr val="tx1"/>
                    </a:solidFill>
                  </a:rPr>
                  <a:t>Cita enerģija</a:t>
                </a:r>
              </a:p>
            </p:txBody>
          </p:sp>
          <p:sp>
            <p:nvSpPr>
              <p:cNvPr id="29" name="Rounded Rectangle 28"/>
              <p:cNvSpPr/>
              <p:nvPr/>
            </p:nvSpPr>
            <p:spPr>
              <a:xfrm>
                <a:off x="6796046" y="3383642"/>
                <a:ext cx="1296000" cy="504000"/>
              </a:xfrm>
              <a:prstGeom prst="roundRect">
                <a:avLst/>
              </a:prstGeom>
              <a:solidFill>
                <a:srgbClr val="0099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b="1" dirty="0" smtClean="0">
                    <a:solidFill>
                      <a:schemeClr val="tx1"/>
                    </a:solidFill>
                  </a:rPr>
                  <a:t>Saules enerģija</a:t>
                </a:r>
              </a:p>
            </p:txBody>
          </p:sp>
          <p:sp>
            <p:nvSpPr>
              <p:cNvPr id="3" name="5-Point Star 2"/>
              <p:cNvSpPr/>
              <p:nvPr/>
            </p:nvSpPr>
            <p:spPr>
              <a:xfrm rot="20372877">
                <a:off x="4775395" y="6035366"/>
                <a:ext cx="339634" cy="300446"/>
              </a:xfrm>
              <a:prstGeom prst="star5">
                <a:avLst/>
              </a:pr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grpSp>
    </p:spTree>
    <p:extLst>
      <p:ext uri="{BB962C8B-B14F-4D97-AF65-F5344CB8AC3E}">
        <p14:creationId xmlns:p14="http://schemas.microsoft.com/office/powerpoint/2010/main" xmlns="" val="1730766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age.freepik.com/free-icon/eco-smoke-factory_318-41523.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96558" y="709246"/>
            <a:ext cx="3723542" cy="3723542"/>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Down Arrow 10"/>
          <p:cNvSpPr/>
          <p:nvPr/>
        </p:nvSpPr>
        <p:spPr>
          <a:xfrm>
            <a:off x="2711810" y="862544"/>
            <a:ext cx="1018902" cy="764623"/>
          </a:xfrm>
          <a:prstGeom prst="down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 name="Down Arrow 7"/>
          <p:cNvSpPr/>
          <p:nvPr/>
        </p:nvSpPr>
        <p:spPr>
          <a:xfrm rot="16200000">
            <a:off x="5892606" y="4691323"/>
            <a:ext cx="1018902" cy="764623"/>
          </a:xfrm>
          <a:prstGeom prst="down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Down Arrow 6"/>
          <p:cNvSpPr/>
          <p:nvPr/>
        </p:nvSpPr>
        <p:spPr>
          <a:xfrm>
            <a:off x="2708910" y="3343648"/>
            <a:ext cx="1018902" cy="764623"/>
          </a:xfrm>
          <a:prstGeom prst="down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Title 1"/>
          <p:cNvSpPr txBox="1">
            <a:spLocks/>
          </p:cNvSpPr>
          <p:nvPr/>
        </p:nvSpPr>
        <p:spPr>
          <a:xfrm>
            <a:off x="346524" y="309505"/>
            <a:ext cx="5749475" cy="677136"/>
          </a:xfrm>
          <a:prstGeom prst="roundRect">
            <a:avLst>
              <a:gd name="adj" fmla="val 18373"/>
            </a:avLst>
          </a:prstGeom>
          <a:solidFill>
            <a:schemeClr val="bg1">
              <a:lumMod val="95000"/>
            </a:schemeClr>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tehnoloģiju piemērs</a:t>
            </a:r>
          </a:p>
        </p:txBody>
      </p:sp>
      <p:sp>
        <p:nvSpPr>
          <p:cNvPr id="4" name="Rounded Rectangle 3"/>
          <p:cNvSpPr/>
          <p:nvPr/>
        </p:nvSpPr>
        <p:spPr>
          <a:xfrm>
            <a:off x="783846" y="1732739"/>
            <a:ext cx="4865555" cy="177833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sz="1600" b="1" dirty="0">
                <a:solidFill>
                  <a:schemeClr val="tx1"/>
                </a:solidFill>
              </a:rPr>
              <a:t>Ludzas pilsētas siltumapgādes sistēmas siltuma avots pirmajos Latvijas neatkarības atjaunošanas gados bija katlu māja ar jaudu 40 </a:t>
            </a:r>
            <a:r>
              <a:rPr lang="lv-LV" sz="1600" b="1" dirty="0" smtClean="0">
                <a:solidFill>
                  <a:schemeClr val="tx1"/>
                </a:solidFill>
              </a:rPr>
              <a:t>MW</a:t>
            </a:r>
          </a:p>
          <a:p>
            <a:pPr marL="285750" indent="-285750">
              <a:spcAft>
                <a:spcPts val="600"/>
              </a:spcAft>
              <a:buFont typeface="Arial" panose="020B0604020202020204" pitchFamily="34" charset="0"/>
              <a:buChar char="•"/>
            </a:pPr>
            <a:r>
              <a:rPr lang="lv-LV" sz="1600" b="1" dirty="0">
                <a:solidFill>
                  <a:schemeClr val="tx1"/>
                </a:solidFill>
              </a:rPr>
              <a:t>D</a:t>
            </a:r>
            <a:r>
              <a:rPr lang="lv-LV" sz="1600" b="1" dirty="0" smtClean="0">
                <a:solidFill>
                  <a:schemeClr val="tx1"/>
                </a:solidFill>
              </a:rPr>
              <a:t>arbojās </a:t>
            </a:r>
            <a:r>
              <a:rPr lang="lv-LV" sz="1600" b="1" dirty="0">
                <a:solidFill>
                  <a:schemeClr val="tx1"/>
                </a:solidFill>
              </a:rPr>
              <a:t>ar zemu lietderības koeficientu (</a:t>
            </a:r>
            <a:r>
              <a:rPr lang="lv-LV" sz="1600" b="1" dirty="0" smtClean="0">
                <a:solidFill>
                  <a:schemeClr val="tx1"/>
                </a:solidFill>
              </a:rPr>
              <a:t>75%)</a:t>
            </a:r>
          </a:p>
          <a:p>
            <a:pPr marL="285750" indent="-285750">
              <a:spcAft>
                <a:spcPts val="600"/>
              </a:spcAft>
              <a:buFont typeface="Arial" panose="020B0604020202020204" pitchFamily="34" charset="0"/>
              <a:buChar char="•"/>
            </a:pPr>
            <a:r>
              <a:rPr lang="lv-LV" sz="1600" b="1" dirty="0" smtClean="0">
                <a:solidFill>
                  <a:schemeClr val="tx1"/>
                </a:solidFill>
              </a:rPr>
              <a:t>Izmantoja </a:t>
            </a:r>
            <a:r>
              <a:rPr lang="lv-LV" sz="1600" b="1" dirty="0">
                <a:solidFill>
                  <a:schemeClr val="tx1"/>
                </a:solidFill>
              </a:rPr>
              <a:t>šķidro kurināmo </a:t>
            </a:r>
            <a:r>
              <a:rPr lang="lv-LV" sz="1600" b="1" dirty="0" smtClean="0">
                <a:solidFill>
                  <a:schemeClr val="tx1"/>
                </a:solidFill>
              </a:rPr>
              <a:t>– </a:t>
            </a:r>
            <a:r>
              <a:rPr lang="lv-LV" sz="1600" b="1" dirty="0">
                <a:solidFill>
                  <a:schemeClr val="tx1"/>
                </a:solidFill>
              </a:rPr>
              <a:t>mazutu</a:t>
            </a:r>
            <a:endParaRPr lang="lv-LV" sz="1600" b="1" dirty="0" smtClean="0">
              <a:solidFill>
                <a:schemeClr val="tx1"/>
              </a:solidFill>
            </a:endParaRPr>
          </a:p>
        </p:txBody>
      </p:sp>
      <p:sp>
        <p:nvSpPr>
          <p:cNvPr id="5" name="Rounded Rectangle 4"/>
          <p:cNvSpPr/>
          <p:nvPr/>
        </p:nvSpPr>
        <p:spPr>
          <a:xfrm>
            <a:off x="346525" y="4184470"/>
            <a:ext cx="5749474" cy="177833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sz="1600" b="1" dirty="0" smtClean="0">
                <a:solidFill>
                  <a:schemeClr val="tx1"/>
                </a:solidFill>
              </a:rPr>
              <a:t>Katlu </a:t>
            </a:r>
            <a:r>
              <a:rPr lang="lv-LV" sz="1600" b="1" dirty="0">
                <a:solidFill>
                  <a:schemeClr val="tx1"/>
                </a:solidFill>
              </a:rPr>
              <a:t>māju </a:t>
            </a:r>
            <a:r>
              <a:rPr lang="lv-LV" sz="1600" b="1" dirty="0" smtClean="0">
                <a:solidFill>
                  <a:schemeClr val="tx1"/>
                </a:solidFill>
              </a:rPr>
              <a:t>rekonstruēja, uzstādot </a:t>
            </a:r>
            <a:r>
              <a:rPr lang="lv-LV" sz="1600" b="1" dirty="0">
                <a:solidFill>
                  <a:schemeClr val="tx1"/>
                </a:solidFill>
              </a:rPr>
              <a:t>ūdenssildāmo katlu ar koksnes šķeldas </a:t>
            </a:r>
            <a:r>
              <a:rPr lang="lv-LV" sz="1600" b="1" dirty="0" err="1" smtClean="0">
                <a:solidFill>
                  <a:schemeClr val="tx1"/>
                </a:solidFill>
              </a:rPr>
              <a:t>priekškurtuvi</a:t>
            </a:r>
            <a:endParaRPr lang="lv-LV" sz="1600" b="1" dirty="0" smtClean="0">
              <a:solidFill>
                <a:schemeClr val="tx1"/>
              </a:solidFill>
            </a:endParaRPr>
          </a:p>
          <a:p>
            <a:pPr marL="285750" indent="-285750">
              <a:spcAft>
                <a:spcPts val="600"/>
              </a:spcAft>
              <a:buFont typeface="Arial" panose="020B0604020202020204" pitchFamily="34" charset="0"/>
              <a:buChar char="•"/>
            </a:pPr>
            <a:r>
              <a:rPr lang="lv-LV" sz="1600" b="1" dirty="0" smtClean="0">
                <a:solidFill>
                  <a:schemeClr val="tx1"/>
                </a:solidFill>
              </a:rPr>
              <a:t>Optimālā </a:t>
            </a:r>
            <a:r>
              <a:rPr lang="lv-LV" sz="1600" b="1" dirty="0">
                <a:solidFill>
                  <a:schemeClr val="tx1"/>
                </a:solidFill>
              </a:rPr>
              <a:t>katla jauda tika izvēlēta 7 MW, </a:t>
            </a:r>
            <a:r>
              <a:rPr lang="lv-LV" sz="1600" b="1" dirty="0" smtClean="0">
                <a:solidFill>
                  <a:schemeClr val="tx1"/>
                </a:solidFill>
              </a:rPr>
              <a:t>un rezerves </a:t>
            </a:r>
            <a:r>
              <a:rPr lang="lv-LV" sz="1600" b="1" dirty="0">
                <a:solidFill>
                  <a:schemeClr val="tx1"/>
                </a:solidFill>
              </a:rPr>
              <a:t>katls ar jaudu 3 MW, kuru darbinātu </a:t>
            </a:r>
            <a:r>
              <a:rPr lang="lv-LV" sz="1600" b="1" dirty="0" smtClean="0">
                <a:solidFill>
                  <a:schemeClr val="tx1"/>
                </a:solidFill>
              </a:rPr>
              <a:t>bargākās </a:t>
            </a:r>
            <a:r>
              <a:rPr lang="lv-LV" sz="1600" b="1" dirty="0">
                <a:solidFill>
                  <a:schemeClr val="tx1"/>
                </a:solidFill>
              </a:rPr>
              <a:t>ziemas dienās un galvenā katla remonta </a:t>
            </a:r>
            <a:r>
              <a:rPr lang="lv-LV" sz="1600" b="1" dirty="0" smtClean="0">
                <a:solidFill>
                  <a:schemeClr val="tx1"/>
                </a:solidFill>
              </a:rPr>
              <a:t>laikā</a:t>
            </a:r>
          </a:p>
          <a:p>
            <a:pPr marL="285750" indent="-285750">
              <a:spcAft>
                <a:spcPts val="600"/>
              </a:spcAft>
              <a:buFont typeface="Arial" panose="020B0604020202020204" pitchFamily="34" charset="0"/>
              <a:buChar char="•"/>
            </a:pPr>
            <a:r>
              <a:rPr lang="lv-LV" sz="1600" b="1" dirty="0">
                <a:solidFill>
                  <a:schemeClr val="tx1"/>
                </a:solidFill>
              </a:rPr>
              <a:t>F</a:t>
            </a:r>
            <a:r>
              <a:rPr lang="lv-LV" sz="1600" b="1" dirty="0" smtClean="0">
                <a:solidFill>
                  <a:schemeClr val="tx1"/>
                </a:solidFill>
              </a:rPr>
              <a:t>osilā </a:t>
            </a:r>
            <a:r>
              <a:rPr lang="lv-LV" sz="1600" b="1" dirty="0">
                <a:solidFill>
                  <a:schemeClr val="tx1"/>
                </a:solidFill>
              </a:rPr>
              <a:t>šķidrā kurināma kurtuve ļāva daudzveidot kurināmo</a:t>
            </a:r>
            <a:endParaRPr lang="lv-LV" sz="1600" b="1" dirty="0" smtClean="0">
              <a:solidFill>
                <a:schemeClr val="tx1"/>
              </a:solidFill>
            </a:endParaRPr>
          </a:p>
        </p:txBody>
      </p:sp>
      <p:sp>
        <p:nvSpPr>
          <p:cNvPr id="6" name="Rounded Rectangle 5"/>
          <p:cNvSpPr/>
          <p:nvPr/>
        </p:nvSpPr>
        <p:spPr>
          <a:xfrm>
            <a:off x="6836621" y="4374325"/>
            <a:ext cx="5134511" cy="1398617"/>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sz="1600" b="1" dirty="0" smtClean="0">
                <a:solidFill>
                  <a:schemeClr val="tx1"/>
                </a:solidFill>
              </a:rPr>
              <a:t>Tādējādi </a:t>
            </a:r>
            <a:r>
              <a:rPr lang="lv-LV" sz="1600" b="1" dirty="0">
                <a:solidFill>
                  <a:schemeClr val="tx1"/>
                </a:solidFill>
              </a:rPr>
              <a:t>Ludzas katlu mājā tika būtiski samazināts mazuta patēriņš, to aizvietojot ar atjaunojamo </a:t>
            </a:r>
            <a:r>
              <a:rPr lang="lv-LV" sz="1600" b="1" dirty="0" smtClean="0">
                <a:solidFill>
                  <a:schemeClr val="tx1"/>
                </a:solidFill>
              </a:rPr>
              <a:t>energoresursu</a:t>
            </a:r>
          </a:p>
          <a:p>
            <a:pPr marL="285750" indent="-285750">
              <a:spcAft>
                <a:spcPts val="600"/>
              </a:spcAft>
              <a:buFont typeface="Arial" panose="020B0604020202020204" pitchFamily="34" charset="0"/>
              <a:buChar char="•"/>
            </a:pPr>
            <a:r>
              <a:rPr lang="lv-LV" sz="1600" b="1" dirty="0" smtClean="0">
                <a:solidFill>
                  <a:schemeClr val="tx1"/>
                </a:solidFill>
              </a:rPr>
              <a:t>CO</a:t>
            </a:r>
            <a:r>
              <a:rPr lang="lv-LV" sz="1600" b="1" baseline="-25000" dirty="0" smtClean="0">
                <a:solidFill>
                  <a:schemeClr val="tx1"/>
                </a:solidFill>
              </a:rPr>
              <a:t>2</a:t>
            </a:r>
            <a:r>
              <a:rPr lang="lv-LV" sz="1600" b="1" dirty="0" smtClean="0">
                <a:solidFill>
                  <a:schemeClr val="tx1"/>
                </a:solidFill>
              </a:rPr>
              <a:t> </a:t>
            </a:r>
            <a:r>
              <a:rPr lang="lv-LV" sz="1600" b="1" dirty="0">
                <a:solidFill>
                  <a:schemeClr val="tx1"/>
                </a:solidFill>
              </a:rPr>
              <a:t>emisijas gaisā samazinājās līdz 17 000 </a:t>
            </a:r>
            <a:r>
              <a:rPr lang="lv-LV" sz="1600" b="1" dirty="0" smtClean="0">
                <a:solidFill>
                  <a:schemeClr val="tx1"/>
                </a:solidFill>
              </a:rPr>
              <a:t>t CO</a:t>
            </a:r>
            <a:r>
              <a:rPr lang="lv-LV" sz="1600" b="1" baseline="-25000" dirty="0" smtClean="0">
                <a:solidFill>
                  <a:schemeClr val="tx1"/>
                </a:solidFill>
              </a:rPr>
              <a:t>2</a:t>
            </a:r>
            <a:r>
              <a:rPr lang="lv-LV" sz="1600" b="1" dirty="0" smtClean="0">
                <a:solidFill>
                  <a:schemeClr val="tx1"/>
                </a:solidFill>
              </a:rPr>
              <a:t>/gadā</a:t>
            </a:r>
          </a:p>
        </p:txBody>
      </p:sp>
    </p:spTree>
    <p:extLst>
      <p:ext uri="{BB962C8B-B14F-4D97-AF65-F5344CB8AC3E}">
        <p14:creationId xmlns:p14="http://schemas.microsoft.com/office/powerpoint/2010/main" xmlns="" val="2291661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8_Atteli\15220589139_3119d74bd6_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1435" y="0"/>
            <a:ext cx="454074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3591149" y="238963"/>
            <a:ext cx="5029201"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lv-LV" sz="4000" b="1" dirty="0" smtClean="0"/>
              <a:t>ENERĢIJAS LIETOTĀJS</a:t>
            </a:r>
            <a:endParaRPr lang="lv-LV" sz="4000" b="1" dirty="0"/>
          </a:p>
        </p:txBody>
      </p:sp>
      <p:sp>
        <p:nvSpPr>
          <p:cNvPr id="5" name="Title 1"/>
          <p:cNvSpPr txBox="1">
            <a:spLocks/>
          </p:cNvSpPr>
          <p:nvPr/>
        </p:nvSpPr>
        <p:spPr>
          <a:xfrm>
            <a:off x="2129246" y="1794235"/>
            <a:ext cx="9808781" cy="113184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Enerģijas lietotājs ir tas, kurš nosaka kāda enerģija tam ir nepieciešama noteiktā vietā un noteiktā </a:t>
            </a:r>
            <a:r>
              <a:rPr lang="lv-LV" sz="2400" dirty="0" smtClean="0"/>
              <a:t>laikā, tāpēc</a:t>
            </a:r>
            <a:r>
              <a:rPr lang="es-ES" sz="2400" dirty="0" smtClean="0"/>
              <a:t> </a:t>
            </a:r>
            <a:r>
              <a:rPr lang="lv-LV" sz="2400" dirty="0" smtClean="0"/>
              <a:t>enerģijas</a:t>
            </a:r>
            <a:r>
              <a:rPr lang="es-ES" sz="2400" dirty="0" smtClean="0"/>
              <a:t> </a:t>
            </a:r>
            <a:r>
              <a:rPr lang="lv-LV" sz="2400" dirty="0" smtClean="0"/>
              <a:t>pieprasījumam</a:t>
            </a:r>
            <a:r>
              <a:rPr lang="es-ES" sz="2400" dirty="0" smtClean="0"/>
              <a:t> </a:t>
            </a:r>
            <a:r>
              <a:rPr lang="lv-LV" sz="2400" dirty="0" smtClean="0"/>
              <a:t>ir ne tikai jaudas un kvalitātes, bet arī teritorijas un laika dimensija</a:t>
            </a:r>
          </a:p>
        </p:txBody>
      </p:sp>
      <p:sp>
        <p:nvSpPr>
          <p:cNvPr id="6" name="Rounded Rectangle 5"/>
          <p:cNvSpPr/>
          <p:nvPr/>
        </p:nvSpPr>
        <p:spPr>
          <a:xfrm>
            <a:off x="4271554" y="3128790"/>
            <a:ext cx="6826071" cy="97955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Enerģijas patērētāja pieprasījums un tā izmaiņas būtiski ietekmē ne tikai enerģētikas attīstību, bet arī </a:t>
            </a:r>
            <a:r>
              <a:rPr lang="lv-LV" b="1" dirty="0" smtClean="0">
                <a:solidFill>
                  <a:schemeClr val="tx1"/>
                </a:solidFill>
              </a:rPr>
              <a:t>SEG emisiju </a:t>
            </a:r>
            <a:r>
              <a:rPr lang="lv-LV" b="1" dirty="0">
                <a:solidFill>
                  <a:schemeClr val="tx1"/>
                </a:solidFill>
              </a:rPr>
              <a:t>apjomus, </a:t>
            </a:r>
            <a:endParaRPr lang="lv-LV" b="1" dirty="0" smtClean="0">
              <a:solidFill>
                <a:schemeClr val="tx1"/>
              </a:solidFill>
            </a:endParaRPr>
          </a:p>
          <a:p>
            <a:pPr algn="ctr"/>
            <a:r>
              <a:rPr lang="lv-LV" b="1" dirty="0" smtClean="0">
                <a:solidFill>
                  <a:schemeClr val="tx1"/>
                </a:solidFill>
              </a:rPr>
              <a:t>kas </a:t>
            </a:r>
            <a:r>
              <a:rPr lang="lv-LV" b="1" dirty="0">
                <a:solidFill>
                  <a:schemeClr val="tx1"/>
                </a:solidFill>
              </a:rPr>
              <a:t>nonāk apkārtējā vidē</a:t>
            </a:r>
            <a:endParaRPr lang="lv-LV" b="1" dirty="0" smtClean="0">
              <a:solidFill>
                <a:schemeClr val="tx1"/>
              </a:solidFill>
            </a:endParaRPr>
          </a:p>
        </p:txBody>
      </p:sp>
      <p:sp>
        <p:nvSpPr>
          <p:cNvPr id="7" name="Rounded Rectangle 6"/>
          <p:cNvSpPr/>
          <p:nvPr/>
        </p:nvSpPr>
        <p:spPr>
          <a:xfrm>
            <a:off x="3605349" y="4950443"/>
            <a:ext cx="2926080" cy="99400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Energopatērētāji ir vismaz piecos tautsaimniecības </a:t>
            </a:r>
            <a:r>
              <a:rPr lang="lv-LV" b="1" dirty="0" smtClean="0">
                <a:solidFill>
                  <a:schemeClr val="tx1"/>
                </a:solidFill>
              </a:rPr>
              <a:t>sektoros:</a:t>
            </a:r>
          </a:p>
        </p:txBody>
      </p:sp>
      <p:sp>
        <p:nvSpPr>
          <p:cNvPr id="8" name="Rounded Rectangle 7"/>
          <p:cNvSpPr/>
          <p:nvPr/>
        </p:nvSpPr>
        <p:spPr>
          <a:xfrm>
            <a:off x="6394996" y="4311057"/>
            <a:ext cx="5543031" cy="2298906"/>
          </a:xfrm>
          <a:prstGeom prst="roundRect">
            <a:avLst>
              <a:gd name="adj" fmla="val 1094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Mājsaimniecībās enerģiju patērē galvenokārt ēkas</a:t>
            </a:r>
          </a:p>
          <a:p>
            <a:pPr marL="285750" indent="-285750">
              <a:spcAft>
                <a:spcPts val="600"/>
              </a:spcAft>
              <a:buFont typeface="Arial" panose="020B0604020202020204" pitchFamily="34" charset="0"/>
              <a:buChar char="•"/>
            </a:pPr>
            <a:r>
              <a:rPr lang="lv-LV" b="1" dirty="0" smtClean="0">
                <a:solidFill>
                  <a:schemeClr val="tx1"/>
                </a:solidFill>
              </a:rPr>
              <a:t>Rūpniecībā tās ir galvenokārt tehnoloģiskās iekārtas un ēkas</a:t>
            </a:r>
          </a:p>
          <a:p>
            <a:pPr marL="285750" indent="-285750">
              <a:spcAft>
                <a:spcPts val="600"/>
              </a:spcAft>
              <a:buFont typeface="Arial" panose="020B0604020202020204" pitchFamily="34" charset="0"/>
              <a:buChar char="•"/>
            </a:pPr>
            <a:r>
              <a:rPr lang="lv-LV" b="1" dirty="0" smtClean="0">
                <a:solidFill>
                  <a:schemeClr val="tx1"/>
                </a:solidFill>
              </a:rPr>
              <a:t>Pakalpojumu sniegšanā enerģiju patērē ēkas, kā arī biroja un sadzīves iekārtas</a:t>
            </a:r>
          </a:p>
          <a:p>
            <a:pPr marL="285750" indent="-285750">
              <a:spcAft>
                <a:spcPts val="600"/>
              </a:spcAft>
              <a:buFont typeface="Arial" panose="020B0604020202020204" pitchFamily="34" charset="0"/>
              <a:buChar char="•"/>
            </a:pPr>
            <a:r>
              <a:rPr lang="lv-LV" b="1" dirty="0" smtClean="0">
                <a:solidFill>
                  <a:schemeClr val="tx1"/>
                </a:solidFill>
              </a:rPr>
              <a:t>Lauksaimniecībā – ēkas un tehnoloģiskās iekārtas</a:t>
            </a:r>
          </a:p>
          <a:p>
            <a:pPr marL="285750" indent="-285750">
              <a:spcAft>
                <a:spcPts val="600"/>
              </a:spcAft>
              <a:buFont typeface="Arial" panose="020B0604020202020204" pitchFamily="34" charset="0"/>
              <a:buChar char="•"/>
            </a:pPr>
            <a:r>
              <a:rPr lang="lv-LV" b="1" dirty="0" smtClean="0">
                <a:solidFill>
                  <a:schemeClr val="tx1"/>
                </a:solidFill>
              </a:rPr>
              <a:t>Transportā energoresursu patērē transporta līdzekļi</a:t>
            </a:r>
            <a:endParaRPr lang="lv-LV" b="1" dirty="0">
              <a:solidFill>
                <a:schemeClr val="tx1"/>
              </a:solidFill>
            </a:endParaRPr>
          </a:p>
        </p:txBody>
      </p:sp>
    </p:spTree>
    <p:extLst>
      <p:ext uri="{BB962C8B-B14F-4D97-AF65-F5344CB8AC3E}">
        <p14:creationId xmlns:p14="http://schemas.microsoft.com/office/powerpoint/2010/main" xmlns="" val="571134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8_Atteli\8538934142_53a7b80abd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68348" y="1142999"/>
            <a:ext cx="7023652" cy="526773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2527657" y="494262"/>
            <a:ext cx="7146234" cy="92703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Enerģētikas ietekmi uz klimata pārmaiņām galvenokārt nosaka </a:t>
            </a:r>
            <a:r>
              <a:rPr lang="lv-LV" sz="2400" b="1" dirty="0"/>
              <a:t>enerģijas </a:t>
            </a:r>
            <a:r>
              <a:rPr lang="lv-LV" sz="2400" b="1" dirty="0" smtClean="0"/>
              <a:t>patērētājs </a:t>
            </a:r>
          </a:p>
        </p:txBody>
      </p:sp>
      <p:sp>
        <p:nvSpPr>
          <p:cNvPr id="6" name="Rounded Rectangle 5"/>
          <p:cNvSpPr/>
          <p:nvPr/>
        </p:nvSpPr>
        <p:spPr>
          <a:xfrm>
            <a:off x="352292" y="3438872"/>
            <a:ext cx="5003478" cy="137053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Enerģijas patērētāja pieprasījumu pēc kvalitātes un jaudas novērtē gan ar enerģijas patēriņu un tā parametriem, gan arī ar lietotāju raksturojumu un tehnoloģiskajiem risinājumiem</a:t>
            </a:r>
            <a:endParaRPr lang="lv-LV" b="1" dirty="0" smtClean="0">
              <a:solidFill>
                <a:schemeClr val="tx1"/>
              </a:solidFill>
            </a:endParaRPr>
          </a:p>
        </p:txBody>
      </p:sp>
      <p:sp>
        <p:nvSpPr>
          <p:cNvPr id="9" name="Title 1"/>
          <p:cNvSpPr txBox="1">
            <a:spLocks/>
          </p:cNvSpPr>
          <p:nvPr/>
        </p:nvSpPr>
        <p:spPr>
          <a:xfrm>
            <a:off x="352292" y="5040142"/>
            <a:ext cx="7170668" cy="112998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Energopārvaldība </a:t>
            </a:r>
            <a:r>
              <a:rPr lang="lv-LV" sz="2400" dirty="0"/>
              <a:t>ir enerģijas patērētāja darbība ar mērķi mazināt enerģijas patēriņu, nepasliktinot darbības parametrus un komfortu</a:t>
            </a:r>
            <a:endParaRPr lang="lv-LV" sz="2400" dirty="0" smtClean="0"/>
          </a:p>
        </p:txBody>
      </p:sp>
      <p:sp>
        <p:nvSpPr>
          <p:cNvPr id="7" name="Rounded Rectangle 6"/>
          <p:cNvSpPr/>
          <p:nvPr/>
        </p:nvSpPr>
        <p:spPr>
          <a:xfrm>
            <a:off x="352292" y="1837603"/>
            <a:ext cx="5003478" cy="137053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Patērētājam </a:t>
            </a:r>
            <a:r>
              <a:rPr lang="lv-LV" b="1" dirty="0">
                <a:solidFill>
                  <a:schemeClr val="tx1"/>
                </a:solidFill>
              </a:rPr>
              <a:t>vienmēr ir iespēja veikt energoefektivitātes paaugstināšanas pasākumus, lai ietaupītu enerģiju un naudas līdzekļus, kā arī samazinātu ietekmi uz klimata pārmaiņām</a:t>
            </a:r>
          </a:p>
        </p:txBody>
      </p:sp>
    </p:spTree>
    <p:extLst>
      <p:ext uri="{BB962C8B-B14F-4D97-AF65-F5344CB8AC3E}">
        <p14:creationId xmlns:p14="http://schemas.microsoft.com/office/powerpoint/2010/main" xmlns="" val="17817172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5226</TotalTime>
  <Words>5597</Words>
  <Application>Microsoft Office PowerPoint</Application>
  <PresentationFormat>Custom</PresentationFormat>
  <Paragraphs>477</Paragraphs>
  <Slides>57</Slides>
  <Notes>12</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Klimats  un enerģētika</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vector>
  </TitlesOfParts>
  <Company>Birojs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Jānis</cp:lastModifiedBy>
  <cp:revision>573</cp:revision>
  <dcterms:created xsi:type="dcterms:W3CDTF">2016-02-04T15:08:05Z</dcterms:created>
  <dcterms:modified xsi:type="dcterms:W3CDTF">2016-05-05T11:01:53Z</dcterms:modified>
</cp:coreProperties>
</file>