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6" r:id="rId2"/>
    <p:sldId id="373" r:id="rId3"/>
    <p:sldId id="361" r:id="rId4"/>
    <p:sldId id="412" r:id="rId5"/>
    <p:sldId id="354" r:id="rId6"/>
    <p:sldId id="360" r:id="rId7"/>
    <p:sldId id="413" r:id="rId8"/>
    <p:sldId id="379" r:id="rId9"/>
    <p:sldId id="414" r:id="rId10"/>
    <p:sldId id="406" r:id="rId11"/>
    <p:sldId id="402" r:id="rId12"/>
    <p:sldId id="422" r:id="rId13"/>
    <p:sldId id="415" r:id="rId14"/>
    <p:sldId id="419" r:id="rId15"/>
    <p:sldId id="389" r:id="rId16"/>
    <p:sldId id="417" r:id="rId17"/>
    <p:sldId id="410" r:id="rId18"/>
    <p:sldId id="403" r:id="rId19"/>
    <p:sldId id="397" r:id="rId20"/>
    <p:sldId id="369" r:id="rId21"/>
    <p:sldId id="409" r:id="rId22"/>
    <p:sldId id="424" r:id="rId23"/>
    <p:sldId id="425" r:id="rId24"/>
    <p:sldId id="382" r:id="rId25"/>
    <p:sldId id="383" r:id="rId26"/>
    <p:sldId id="267" r:id="rId27"/>
    <p:sldId id="423" r:id="rId28"/>
    <p:sldId id="426" r:id="rId29"/>
    <p:sldId id="441" r:id="rId30"/>
    <p:sldId id="427" r:id="rId31"/>
    <p:sldId id="437" r:id="rId32"/>
    <p:sldId id="428" r:id="rId33"/>
    <p:sldId id="438" r:id="rId34"/>
    <p:sldId id="432" r:id="rId35"/>
    <p:sldId id="433" r:id="rId36"/>
    <p:sldId id="434" r:id="rId37"/>
    <p:sldId id="439" r:id="rId38"/>
    <p:sldId id="436" r:id="rId39"/>
    <p:sldId id="435" r:id="rId40"/>
    <p:sldId id="440" r:id="rId41"/>
    <p:sldId id="442" r:id="rId42"/>
    <p:sldId id="443" r:id="rId43"/>
    <p:sldId id="444" r:id="rId44"/>
    <p:sldId id="445" r:id="rId45"/>
    <p:sldId id="446" r:id="rId46"/>
    <p:sldId id="447" r:id="rId47"/>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E389"/>
    <a:srgbClr val="FF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48" autoAdjust="0"/>
  </p:normalViewPr>
  <p:slideViewPr>
    <p:cSldViewPr>
      <p:cViewPr varScale="1">
        <p:scale>
          <a:sx n="60" d="100"/>
          <a:sy n="60" d="100"/>
        </p:scale>
        <p:origin x="-376" y="-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lv-LV"/>
          </a:p>
        </p:txBody>
      </p:sp>
      <p:sp>
        <p:nvSpPr>
          <p:cNvPr id="3" name="Datuma vietturis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A78D917-F4D5-4A4F-83E9-B58ED3CBDC07}" type="datetimeFigureOut">
              <a:rPr lang="lv-LV"/>
              <a:pPr>
                <a:defRPr/>
              </a:pPr>
              <a:t>2012.06.06.</a:t>
            </a:fld>
            <a:endParaRPr lang="lv-LV"/>
          </a:p>
        </p:txBody>
      </p:sp>
      <p:sp>
        <p:nvSpPr>
          <p:cNvPr id="4" name="Kājenes vietturis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lv-LV"/>
          </a:p>
        </p:txBody>
      </p:sp>
      <p:sp>
        <p:nvSpPr>
          <p:cNvPr id="5" name="Slaida numura vietturis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28E0814-16DC-4929-B261-96FD10A4C484}" type="slidenum">
              <a:rPr lang="lv-LV"/>
              <a:pPr>
                <a:defRPr/>
              </a:pPr>
              <a:t>‹#›</a:t>
            </a:fld>
            <a:endParaRPr lang="lv-LV"/>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lv-LV"/>
          </a:p>
        </p:txBody>
      </p:sp>
      <p:sp>
        <p:nvSpPr>
          <p:cNvPr id="3" name="Datuma vietturi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F215EB1-5F9D-44F6-92CE-211BB9F25366}" type="datetimeFigureOut">
              <a:rPr lang="lv-LV"/>
              <a:pPr>
                <a:defRPr/>
              </a:pPr>
              <a:t>2012.06.06.</a:t>
            </a:fld>
            <a:endParaRPr lang="lv-LV"/>
          </a:p>
        </p:txBody>
      </p:sp>
      <p:sp>
        <p:nvSpPr>
          <p:cNvPr id="4" name="Slaida attēla vietturi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smtClean="0"/>
          </a:p>
        </p:txBody>
      </p:sp>
      <p:sp>
        <p:nvSpPr>
          <p:cNvPr id="5" name="Piezīmju vietturi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lv-LV" noProof="0" smtClean="0"/>
              <a:t>Noklikšķiniet, lai rediģētu šablona teksta stilus</a:t>
            </a:r>
          </a:p>
          <a:p>
            <a:pPr lvl="1"/>
            <a:r>
              <a:rPr lang="lv-LV" noProof="0" smtClean="0"/>
              <a:t>Otrais līmenis</a:t>
            </a:r>
          </a:p>
          <a:p>
            <a:pPr lvl="2"/>
            <a:r>
              <a:rPr lang="lv-LV" noProof="0" smtClean="0"/>
              <a:t>Trešais līmenis</a:t>
            </a:r>
          </a:p>
          <a:p>
            <a:pPr lvl="3"/>
            <a:r>
              <a:rPr lang="lv-LV" noProof="0" smtClean="0"/>
              <a:t>Ceturtais līmenis</a:t>
            </a:r>
          </a:p>
          <a:p>
            <a:pPr lvl="4"/>
            <a:r>
              <a:rPr lang="lv-LV" noProof="0" smtClean="0"/>
              <a:t>Piektais līmenis</a:t>
            </a:r>
          </a:p>
        </p:txBody>
      </p:sp>
      <p:sp>
        <p:nvSpPr>
          <p:cNvPr id="6" name="Kājenes vietturi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lv-LV"/>
          </a:p>
        </p:txBody>
      </p:sp>
      <p:sp>
        <p:nvSpPr>
          <p:cNvPr id="7" name="Slaida numura vietturi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8F46524-4330-4158-B6F1-775B0E001C9F}" type="slidenum">
              <a:rPr lang="lv-LV"/>
              <a:pPr>
                <a:defRPr/>
              </a:pPr>
              <a:t>‹#›</a:t>
            </a:fld>
            <a:endParaRPr 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ida attēla vietturis 1"/>
          <p:cNvSpPr>
            <a:spLocks noGrp="1" noRot="1" noChangeAspect="1" noTextEdit="1"/>
          </p:cNvSpPr>
          <p:nvPr>
            <p:ph type="sldImg"/>
          </p:nvPr>
        </p:nvSpPr>
        <p:spPr bwMode="auto">
          <a:noFill/>
          <a:ln>
            <a:solidFill>
              <a:srgbClr val="000000"/>
            </a:solidFill>
            <a:miter lim="800000"/>
            <a:headEnd/>
            <a:tailEnd/>
          </a:ln>
        </p:spPr>
      </p:sp>
      <p:sp>
        <p:nvSpPr>
          <p:cNvPr id="50179"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lv-LV" smtClean="0"/>
              <a:t>Telpas noformējums. (Skat. 28.slaidā). Skan mūzika Aisha_-_Bitit’_matos. Klasē ienāk skolēni. Skolēnus klases telpā sagaida skolotāji, kas ir iejutušies bišu mātes un darba bišu lomās. Bišu māte uzdot jautājumus kāda varētu būt tēma, bet darba bites izdala žetonus, tādejādi sadalot skolēnus grupās. Bišu māte uzdot jautājumus: “ Kāpēc bitīt matos traļi-vaļi?” , “ Kāpēc mazs cinītis gāž lielu vezumu?” Skolēni tiek informēti, ka tiks veikts pētījums un kopīgi veidos raidījumu National Geographic par bišu dzīvi trīs sērijās, veicot dažādus uzdevumus būs jāizdomā sēriju nosaukumi un viens kopīgs nosaukums visam raidījumam. Ķatras grupas sniegumam seko sava darba bite un rezultāti tiks atspoguļoti ar aizvākotajām bišu kārēm. (Skat. 29.slaidā).  Skolēni aplūkojot savus žetonus, sadalās trīs grupās un izdomā savas grupas nosaukumu, kuru pieraksta uz galda kartes un pie savas kāres. (Skat.word failā “IzdalesMaterials” 12.,13.,14.,17.,18.,19.lpp) </a:t>
            </a:r>
          </a:p>
        </p:txBody>
      </p:sp>
      <p:sp>
        <p:nvSpPr>
          <p:cNvPr id="50180"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447D2B-FC43-4FE2-8181-F70F651AA575}" type="slidenum">
              <a:rPr lang="lv-LV" smtClean="0"/>
              <a:pPr/>
              <a:t>1</a:t>
            </a:fld>
            <a:endParaRPr lang="lv-LV"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ida attēla vietturis 1"/>
          <p:cNvSpPr>
            <a:spLocks noGrp="1" noRot="1" noChangeAspect="1" noTextEdit="1"/>
          </p:cNvSpPr>
          <p:nvPr>
            <p:ph type="sldImg"/>
          </p:nvPr>
        </p:nvSpPr>
        <p:spPr bwMode="auto">
          <a:noFill/>
          <a:ln>
            <a:solidFill>
              <a:srgbClr val="000000"/>
            </a:solidFill>
            <a:miter lim="800000"/>
            <a:headEnd/>
            <a:tailEnd/>
          </a:ln>
        </p:spPr>
      </p:sp>
      <p:sp>
        <p:nvSpPr>
          <p:cNvPr id="59395" name="Piezīmju vietturis 2"/>
          <p:cNvSpPr>
            <a:spLocks noGrp="1"/>
          </p:cNvSpPr>
          <p:nvPr>
            <p:ph type="body" idx="1"/>
          </p:nvPr>
        </p:nvSpPr>
        <p:spPr bwMode="auto"/>
        <p:txBody>
          <a:bodyPr wrap="square" numCol="1" anchor="t" anchorCtr="0" compatLnSpc="1">
            <a:prstTxWarp prst="textNoShape">
              <a:avLst/>
            </a:prstTxWarp>
          </a:bodyPr>
          <a:lstStyle/>
          <a:p>
            <a:pPr eaLnBrk="1" hangingPunct="1">
              <a:defRPr/>
            </a:pPr>
            <a:r>
              <a:rPr lang="lv-LV" b="1" dirty="0" smtClean="0">
                <a:effectLst>
                  <a:outerShdw blurRad="38100" dist="38100" dir="2700000" algn="tl">
                    <a:srgbClr val="000000">
                      <a:alpha val="43137"/>
                    </a:srgbClr>
                  </a:outerShdw>
                </a:effectLst>
              </a:rPr>
              <a:t>4.uzdevums</a:t>
            </a:r>
            <a:r>
              <a:rPr lang="lv-LV" dirty="0" smtClean="0"/>
              <a:t>. Bišu māte iepazīstina skolēnus ar uzdevuma noteikumiem. Skan mūzika </a:t>
            </a:r>
            <a:r>
              <a:rPr lang="lv-LV" dirty="0" err="1" smtClean="0"/>
              <a:t>Bumble</a:t>
            </a:r>
            <a:r>
              <a:rPr lang="lv-LV" dirty="0" smtClean="0"/>
              <a:t> </a:t>
            </a:r>
            <a:r>
              <a:rPr lang="lv-LV" dirty="0" err="1" smtClean="0"/>
              <a:t>Bee</a:t>
            </a:r>
            <a:r>
              <a:rPr lang="lv-LV" dirty="0" smtClean="0"/>
              <a:t>. Katra grupa veido dialogu par bišu dzīvi: “ Gatavošanās hokeja spēlei”, “Stropa remonts”, “Vakariņas”. Darba bites katrai grupai izsniedz atribūtus lomu spēlei (apģērbs, priekšmeti, utt.). (Skat.31., 32.slaidā) Tiek dots laiks sagatavoties.</a:t>
            </a:r>
          </a:p>
          <a:p>
            <a:pPr eaLnBrk="1" hangingPunct="1">
              <a:defRPr/>
            </a:pPr>
            <a:r>
              <a:rPr lang="lv-LV" b="1" u="sng" dirty="0" smtClean="0">
                <a:effectLst>
                  <a:outerShdw blurRad="38100" dist="38100" dir="2700000" algn="tl">
                    <a:srgbClr val="000000">
                      <a:alpha val="43137"/>
                    </a:srgbClr>
                  </a:outerShdw>
                </a:effectLst>
              </a:rPr>
              <a:t>Vērtēšana</a:t>
            </a:r>
            <a:r>
              <a:rPr lang="lv-LV" dirty="0" smtClean="0"/>
              <a:t> </a:t>
            </a:r>
            <a:r>
              <a:rPr lang="lv-LV" b="1" dirty="0" smtClean="0">
                <a:effectLst>
                  <a:outerShdw blurRad="38100" dist="38100" dir="2700000" algn="tl">
                    <a:srgbClr val="000000">
                      <a:alpha val="43137"/>
                    </a:srgbClr>
                  </a:outerShdw>
                </a:effectLst>
              </a:rPr>
              <a:t>3 punkti </a:t>
            </a:r>
            <a:r>
              <a:rPr lang="lv-LV" dirty="0" smtClean="0"/>
              <a:t>(</a:t>
            </a:r>
            <a:r>
              <a:rPr lang="lv-LV" dirty="0" err="1" smtClean="0"/>
              <a:t>atraktivitāte</a:t>
            </a:r>
            <a:r>
              <a:rPr lang="lv-LV" dirty="0" smtClean="0"/>
              <a:t>, atbilstība bišu dzīvei, tēlojums). Darba bites apkopo rezultātus kārēs.</a:t>
            </a:r>
          </a:p>
        </p:txBody>
      </p:sp>
      <p:sp>
        <p:nvSpPr>
          <p:cNvPr id="59396"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54D62F-CE2F-4C22-855E-A1C3182FEE78}" type="slidenum">
              <a:rPr lang="lv-LV" smtClean="0"/>
              <a:pPr/>
              <a:t>10</a:t>
            </a:fld>
            <a:endParaRPr lang="lv-LV"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ida attēla vietturis 1"/>
          <p:cNvSpPr>
            <a:spLocks noGrp="1" noRot="1" noChangeAspect="1" noTextEdit="1"/>
          </p:cNvSpPr>
          <p:nvPr>
            <p:ph type="sldImg"/>
          </p:nvPr>
        </p:nvSpPr>
        <p:spPr bwMode="auto">
          <a:noFill/>
          <a:ln>
            <a:solidFill>
              <a:srgbClr val="000000"/>
            </a:solidFill>
            <a:miter lim="800000"/>
            <a:headEnd/>
            <a:tailEnd/>
          </a:ln>
        </p:spPr>
      </p:sp>
      <p:sp>
        <p:nvSpPr>
          <p:cNvPr id="60419" name="Piezīmju vietturis 2"/>
          <p:cNvSpPr>
            <a:spLocks noGrp="1"/>
          </p:cNvSpPr>
          <p:nvPr>
            <p:ph type="body" idx="1"/>
          </p:nvPr>
        </p:nvSpPr>
        <p:spPr bwMode="auto">
          <a:noFill/>
        </p:spPr>
        <p:txBody>
          <a:bodyPr wrap="square" numCol="1" anchor="t" anchorCtr="0" compatLnSpc="1">
            <a:prstTxWarp prst="textNoShape">
              <a:avLst/>
            </a:prstTxWarp>
          </a:bodyPr>
          <a:lstStyle/>
          <a:p>
            <a:r>
              <a:rPr lang="lv-LV" smtClean="0"/>
              <a:t>Katra grupa domā 1.sērijas nosaukumu. Nosaukumu grupa piestiprina pie tāfeles. (Skat.29.slaidā) Starpbrīdis 10 minūtes.</a:t>
            </a:r>
          </a:p>
        </p:txBody>
      </p:sp>
      <p:sp>
        <p:nvSpPr>
          <p:cNvPr id="60420"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9F2564-34A2-49D7-911A-245AE68A7779}" type="slidenum">
              <a:rPr lang="lv-LV" smtClean="0"/>
              <a:pPr/>
              <a:t>11</a:t>
            </a:fld>
            <a:endParaRPr lang="lv-LV"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ida attēla vietturis 1"/>
          <p:cNvSpPr>
            <a:spLocks noGrp="1" noRot="1" noChangeAspect="1" noTextEdit="1"/>
          </p:cNvSpPr>
          <p:nvPr>
            <p:ph type="sldImg"/>
          </p:nvPr>
        </p:nvSpPr>
        <p:spPr bwMode="auto">
          <a:noFill/>
          <a:ln>
            <a:solidFill>
              <a:srgbClr val="000000"/>
            </a:solidFill>
            <a:miter lim="800000"/>
            <a:headEnd/>
            <a:tailEnd/>
          </a:ln>
        </p:spPr>
      </p:sp>
      <p:sp>
        <p:nvSpPr>
          <p:cNvPr id="61443" name="Piezīmju vietturis 2"/>
          <p:cNvSpPr>
            <a:spLocks noGrp="1"/>
          </p:cNvSpPr>
          <p:nvPr>
            <p:ph type="body" idx="1"/>
          </p:nvPr>
        </p:nvSpPr>
        <p:spPr bwMode="auto"/>
        <p:txBody>
          <a:bodyPr wrap="square" numCol="1" anchor="t" anchorCtr="0" compatLnSpc="1">
            <a:prstTxWarp prst="textNoShape">
              <a:avLst/>
            </a:prstTxWarp>
          </a:bodyPr>
          <a:lstStyle/>
          <a:p>
            <a:pPr>
              <a:defRPr/>
            </a:pPr>
            <a:r>
              <a:rPr lang="lv-LV" b="1" dirty="0" smtClean="0">
                <a:effectLst>
                  <a:outerShdw blurRad="38100" dist="38100" dir="2700000" algn="tl">
                    <a:srgbClr val="000000">
                      <a:alpha val="43137"/>
                    </a:srgbClr>
                  </a:outerShdw>
                </a:effectLst>
              </a:rPr>
              <a:t>5.uzdevum</a:t>
            </a:r>
            <a:r>
              <a:rPr lang="lv-LV" dirty="0" smtClean="0"/>
              <a:t>s Darba bite iepazīstina skolēnus ar uzdevuma noteikumiem pievēršot uzmanību bišu mātei un tranam. Darba bites izdala uzdevuma noteikumus (</a:t>
            </a:r>
            <a:r>
              <a:rPr lang="lv-LV" dirty="0" err="1" smtClean="0"/>
              <a:t>Skat.word</a:t>
            </a:r>
            <a:r>
              <a:rPr lang="lv-LV" dirty="0" smtClean="0"/>
              <a:t> failā “</a:t>
            </a:r>
            <a:r>
              <a:rPr lang="lv-LV" dirty="0" err="1" smtClean="0"/>
              <a:t>IzdalesMaterials</a:t>
            </a:r>
            <a:r>
              <a:rPr lang="lv-LV" dirty="0" smtClean="0"/>
              <a:t>” 5.lpp). Skolēni iepazīstas ar informāciju. </a:t>
            </a:r>
          </a:p>
        </p:txBody>
      </p:sp>
      <p:sp>
        <p:nvSpPr>
          <p:cNvPr id="61444"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49E30E-7FA1-4049-93B9-78F4318A93BE}" type="slidenum">
              <a:rPr lang="lv-LV" smtClean="0"/>
              <a:pPr/>
              <a:t>12</a:t>
            </a:fld>
            <a:endParaRPr lang="lv-LV"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aida attēla vietturis 1"/>
          <p:cNvSpPr>
            <a:spLocks noGrp="1" noRot="1" noChangeAspect="1" noTextEdit="1"/>
          </p:cNvSpPr>
          <p:nvPr>
            <p:ph type="sldImg"/>
          </p:nvPr>
        </p:nvSpPr>
        <p:spPr bwMode="auto">
          <a:noFill/>
          <a:ln>
            <a:solidFill>
              <a:srgbClr val="000000"/>
            </a:solidFill>
            <a:miter lim="800000"/>
            <a:headEnd/>
            <a:tailEnd/>
          </a:ln>
        </p:spPr>
      </p:sp>
      <p:sp>
        <p:nvSpPr>
          <p:cNvPr id="62467" name="Piezīmju vietturis 2"/>
          <p:cNvSpPr>
            <a:spLocks noGrp="1"/>
          </p:cNvSpPr>
          <p:nvPr>
            <p:ph type="body" idx="1"/>
          </p:nvPr>
        </p:nvSpPr>
        <p:spPr bwMode="auto">
          <a:noFill/>
        </p:spPr>
        <p:txBody>
          <a:bodyPr wrap="square" numCol="1" anchor="t" anchorCtr="0" compatLnSpc="1">
            <a:prstTxWarp prst="textNoShape">
              <a:avLst/>
            </a:prstTxWarp>
          </a:bodyPr>
          <a:lstStyle/>
          <a:p>
            <a:r>
              <a:rPr lang="lv-LV" smtClean="0"/>
              <a:t>Darba bite sākumā palīdz izprast tranu ciltskoka zīmēšanu un izmantojamos simbolus. Tālāk ciltskoku turpina zīmēt skolēni. Šajā laikā trans un bišu māte interaktīvi sniedz informāciju par saviem ciltsrakstiem.</a:t>
            </a:r>
          </a:p>
        </p:txBody>
      </p:sp>
      <p:sp>
        <p:nvSpPr>
          <p:cNvPr id="62468"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588DB8-B4F8-4F49-96D0-60765D4BCEF7}" type="slidenum">
              <a:rPr lang="lv-LV" smtClean="0"/>
              <a:pPr/>
              <a:t>13</a:t>
            </a:fld>
            <a:endParaRPr lang="lv-LV"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aida attēla vietturis 1"/>
          <p:cNvSpPr>
            <a:spLocks noGrp="1" noRot="1" noChangeAspect="1" noTextEdit="1"/>
          </p:cNvSpPr>
          <p:nvPr>
            <p:ph type="sldImg"/>
          </p:nvPr>
        </p:nvSpPr>
        <p:spPr bwMode="auto">
          <a:noFill/>
          <a:ln>
            <a:solidFill>
              <a:srgbClr val="000000"/>
            </a:solidFill>
            <a:miter lim="800000"/>
            <a:headEnd/>
            <a:tailEnd/>
          </a:ln>
        </p:spPr>
      </p:sp>
      <p:sp>
        <p:nvSpPr>
          <p:cNvPr id="63491" name="Piezīmju vietturis 2"/>
          <p:cNvSpPr>
            <a:spLocks noGrp="1"/>
          </p:cNvSpPr>
          <p:nvPr>
            <p:ph type="body" idx="1"/>
          </p:nvPr>
        </p:nvSpPr>
        <p:spPr bwMode="auto"/>
        <p:txBody>
          <a:bodyPr wrap="square" numCol="1" anchor="t" anchorCtr="0" compatLnSpc="1">
            <a:prstTxWarp prst="textNoShape">
              <a:avLst/>
            </a:prstTxWarp>
          </a:bodyPr>
          <a:lstStyle/>
          <a:p>
            <a:pPr eaLnBrk="1" hangingPunct="1">
              <a:defRPr/>
            </a:pPr>
            <a:r>
              <a:rPr lang="lv-LV" b="1" u="sng" dirty="0" smtClean="0">
                <a:effectLst>
                  <a:outerShdw blurRad="38100" dist="38100" dir="2700000" algn="tl">
                    <a:srgbClr val="000000">
                      <a:alpha val="43137"/>
                    </a:srgbClr>
                  </a:outerShdw>
                </a:effectLst>
              </a:rPr>
              <a:t>Vērtēšana</a:t>
            </a:r>
            <a:r>
              <a:rPr lang="lv-LV" dirty="0" smtClean="0"/>
              <a:t> maksimālais punktu skaits </a:t>
            </a:r>
            <a:r>
              <a:rPr lang="lv-LV" b="1" dirty="0" smtClean="0">
                <a:effectLst>
                  <a:outerShdw blurRad="38100" dist="38100" dir="2700000" algn="tl">
                    <a:srgbClr val="000000">
                      <a:alpha val="43137"/>
                    </a:srgbClr>
                  </a:outerShdw>
                </a:effectLst>
              </a:rPr>
              <a:t>3 punkti</a:t>
            </a:r>
            <a:r>
              <a:rPr lang="lv-LV" dirty="0" smtClean="0"/>
              <a:t> (tranu ciltskoks, 5.paaudzes, </a:t>
            </a:r>
            <a:r>
              <a:rPr lang="lv-LV" dirty="0" err="1" smtClean="0"/>
              <a:t>Fibonači</a:t>
            </a:r>
            <a:r>
              <a:rPr lang="lv-LV" dirty="0" smtClean="0"/>
              <a:t> virkne). Kamēr darba bites apkopo rezultātus kārēs, bišu māte iepazīstina grupas ar pareizajām atbildēm. </a:t>
            </a:r>
          </a:p>
          <a:p>
            <a:pPr eaLnBrk="1" hangingPunct="1">
              <a:defRPr/>
            </a:pPr>
            <a:endParaRPr lang="lv-LV" dirty="0" smtClean="0"/>
          </a:p>
        </p:txBody>
      </p:sp>
      <p:sp>
        <p:nvSpPr>
          <p:cNvPr id="63492"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89603D-907B-4C47-834C-3BF45D3786D8}" type="slidenum">
              <a:rPr lang="lv-LV" smtClean="0"/>
              <a:pPr/>
              <a:t>14</a:t>
            </a:fld>
            <a:endParaRPr lang="lv-LV"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ida attēla vietturis 1"/>
          <p:cNvSpPr>
            <a:spLocks noGrp="1" noRot="1" noChangeAspect="1" noTextEdit="1"/>
          </p:cNvSpPr>
          <p:nvPr>
            <p:ph type="sldImg"/>
          </p:nvPr>
        </p:nvSpPr>
        <p:spPr bwMode="auto">
          <a:noFill/>
          <a:ln>
            <a:solidFill>
              <a:srgbClr val="000000"/>
            </a:solidFill>
            <a:miter lim="800000"/>
            <a:headEnd/>
            <a:tailEnd/>
          </a:ln>
        </p:spPr>
      </p:sp>
      <p:sp>
        <p:nvSpPr>
          <p:cNvPr id="64515" name="Piezīmju vietturis 2"/>
          <p:cNvSpPr>
            <a:spLocks noGrp="1"/>
          </p:cNvSpPr>
          <p:nvPr>
            <p:ph type="body" idx="1"/>
          </p:nvPr>
        </p:nvSpPr>
        <p:spPr bwMode="auto"/>
        <p:txBody>
          <a:bodyPr wrap="square" numCol="1" anchor="t" anchorCtr="0" compatLnSpc="1">
            <a:prstTxWarp prst="textNoShape">
              <a:avLst/>
            </a:prstTxWarp>
          </a:bodyPr>
          <a:lstStyle/>
          <a:p>
            <a:pPr>
              <a:defRPr/>
            </a:pPr>
            <a:r>
              <a:rPr lang="lv-LV" b="1" dirty="0" smtClean="0">
                <a:effectLst>
                  <a:outerShdw blurRad="38100" dist="38100" dir="2700000" algn="tl">
                    <a:srgbClr val="000000">
                      <a:alpha val="43137"/>
                    </a:srgbClr>
                  </a:outerShdw>
                </a:effectLst>
              </a:rPr>
              <a:t>6.uzdevums</a:t>
            </a:r>
            <a:r>
              <a:rPr lang="lv-LV" dirty="0" smtClean="0"/>
              <a:t> Bišu māte iepazīstina skolēnus ar uzdevuma noteikumiem. Grupa apspriežas un atbild mutiski. Darba bites uzmanīgi klausās grupu atbildēs.</a:t>
            </a:r>
          </a:p>
        </p:txBody>
      </p:sp>
      <p:sp>
        <p:nvSpPr>
          <p:cNvPr id="64516"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23218B-68A3-42BE-A364-0A33B20F366D}" type="slidenum">
              <a:rPr lang="lv-LV" smtClean="0"/>
              <a:pPr/>
              <a:t>15</a:t>
            </a:fld>
            <a:endParaRPr lang="lv-LV"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ida attēla vietturis 1"/>
          <p:cNvSpPr>
            <a:spLocks noGrp="1" noRot="1" noChangeAspect="1" noTextEdit="1"/>
          </p:cNvSpPr>
          <p:nvPr>
            <p:ph type="sldImg"/>
          </p:nvPr>
        </p:nvSpPr>
        <p:spPr bwMode="auto">
          <a:noFill/>
          <a:ln>
            <a:solidFill>
              <a:srgbClr val="000000"/>
            </a:solidFill>
            <a:miter lim="800000"/>
            <a:headEnd/>
            <a:tailEnd/>
          </a:ln>
        </p:spPr>
      </p:sp>
      <p:sp>
        <p:nvSpPr>
          <p:cNvPr id="65539" name="Piezīmju vietturis 2"/>
          <p:cNvSpPr>
            <a:spLocks noGrp="1"/>
          </p:cNvSpPr>
          <p:nvPr>
            <p:ph type="body" idx="1"/>
          </p:nvPr>
        </p:nvSpPr>
        <p:spPr bwMode="auto"/>
        <p:txBody>
          <a:bodyPr wrap="square" numCol="1" anchor="t" anchorCtr="0" compatLnSpc="1">
            <a:prstTxWarp prst="textNoShape">
              <a:avLst/>
            </a:prstTxWarp>
          </a:bodyPr>
          <a:lstStyle/>
          <a:p>
            <a:pPr eaLnBrk="1" hangingPunct="1">
              <a:defRPr/>
            </a:pPr>
            <a:r>
              <a:rPr lang="lv-LV" b="1" u="sng" dirty="0" smtClean="0">
                <a:effectLst>
                  <a:outerShdw blurRad="38100" dist="38100" dir="2700000" algn="tl">
                    <a:srgbClr val="000000">
                      <a:alpha val="43137"/>
                    </a:srgbClr>
                  </a:outerShdw>
                </a:effectLst>
              </a:rPr>
              <a:t>Vērtēšana</a:t>
            </a:r>
            <a:r>
              <a:rPr lang="lv-LV" dirty="0" smtClean="0"/>
              <a:t> par pareizu atbildi </a:t>
            </a:r>
            <a:r>
              <a:rPr lang="lv-LV" b="1" dirty="0" smtClean="0">
                <a:effectLst>
                  <a:outerShdw blurRad="38100" dist="38100" dir="2700000" algn="tl">
                    <a:srgbClr val="000000">
                      <a:alpha val="43137"/>
                    </a:srgbClr>
                  </a:outerShdw>
                </a:effectLst>
              </a:rPr>
              <a:t>1 punkts</a:t>
            </a:r>
            <a:r>
              <a:rPr lang="lv-LV" dirty="0" smtClean="0"/>
              <a:t>. Kamēr darba bites apkopo rezultātus kārēs, bišu māte iepazīstina grupas ar pareizajām atbildēm. </a:t>
            </a:r>
          </a:p>
          <a:p>
            <a:pPr eaLnBrk="1" hangingPunct="1">
              <a:defRPr/>
            </a:pPr>
            <a:endParaRPr lang="lv-LV" dirty="0" smtClean="0"/>
          </a:p>
        </p:txBody>
      </p:sp>
      <p:sp>
        <p:nvSpPr>
          <p:cNvPr id="65540"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3AE873-4C42-4A4A-870E-132661778258}" type="slidenum">
              <a:rPr lang="lv-LV" smtClean="0"/>
              <a:pPr/>
              <a:t>16</a:t>
            </a:fld>
            <a:endParaRPr lang="lv-LV"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ida attēla vietturis 1"/>
          <p:cNvSpPr>
            <a:spLocks noGrp="1" noRot="1" noChangeAspect="1" noTextEdit="1"/>
          </p:cNvSpPr>
          <p:nvPr>
            <p:ph type="sldImg"/>
          </p:nvPr>
        </p:nvSpPr>
        <p:spPr bwMode="auto">
          <a:noFill/>
          <a:ln>
            <a:solidFill>
              <a:srgbClr val="000000"/>
            </a:solidFill>
            <a:miter lim="800000"/>
            <a:headEnd/>
            <a:tailEnd/>
          </a:ln>
        </p:spPr>
      </p:sp>
      <p:sp>
        <p:nvSpPr>
          <p:cNvPr id="66563" name="Piezīmju vietturis 2"/>
          <p:cNvSpPr>
            <a:spLocks noGrp="1"/>
          </p:cNvSpPr>
          <p:nvPr>
            <p:ph type="body" idx="1"/>
          </p:nvPr>
        </p:nvSpPr>
        <p:spPr bwMode="auto"/>
        <p:txBody>
          <a:bodyPr wrap="square" numCol="1" anchor="t" anchorCtr="0" compatLnSpc="1">
            <a:prstTxWarp prst="textNoShape">
              <a:avLst/>
            </a:prstTxWarp>
          </a:bodyPr>
          <a:lstStyle/>
          <a:p>
            <a:pPr eaLnBrk="1" hangingPunct="1">
              <a:defRPr/>
            </a:pPr>
            <a:r>
              <a:rPr lang="lv-LV" b="1" dirty="0" smtClean="0">
                <a:effectLst>
                  <a:outerShdw blurRad="38100" dist="38100" dir="2700000" algn="tl">
                    <a:srgbClr val="000000">
                      <a:alpha val="43137"/>
                    </a:srgbClr>
                  </a:outerShdw>
                </a:effectLst>
              </a:rPr>
              <a:t>7.uzdevums</a:t>
            </a:r>
            <a:r>
              <a:rPr lang="lv-LV" dirty="0" smtClean="0"/>
              <a:t> Bišu māte iepazīstina skolēnus ar uzdevuma noteikumiem. Darba bites izdala grupām informāciju par bišu deju. (</a:t>
            </a:r>
            <a:r>
              <a:rPr lang="lv-LV" dirty="0" err="1" smtClean="0"/>
              <a:t>Skat.word</a:t>
            </a:r>
            <a:r>
              <a:rPr lang="lv-LV" dirty="0" smtClean="0"/>
              <a:t> failā “</a:t>
            </a:r>
            <a:r>
              <a:rPr lang="lv-LV" dirty="0" err="1" smtClean="0"/>
              <a:t>IzdalesMaterials</a:t>
            </a:r>
            <a:r>
              <a:rPr lang="lv-LV" dirty="0" smtClean="0"/>
              <a:t>” 6.lpp) Visai klasei kopā jāiestudē bites deja. Skan mūzika </a:t>
            </a:r>
            <a:r>
              <a:rPr lang="lv-LV" dirty="0" err="1" smtClean="0"/>
              <a:t>Neil_Diamond_-06_-_the_Dancing_Bumble_Bee_Bumble_Boogie.</a:t>
            </a:r>
            <a:r>
              <a:rPr lang="lv-LV" dirty="0" smtClean="0"/>
              <a:t> Skolēniem ieteicams portatīvais dators, lai iestudētu deju. </a:t>
            </a:r>
            <a:r>
              <a:rPr lang="lv-LV" b="1" u="sng" dirty="0" smtClean="0">
                <a:effectLst>
                  <a:outerShdw blurRad="38100" dist="38100" dir="2700000" algn="tl">
                    <a:srgbClr val="000000">
                      <a:alpha val="43137"/>
                    </a:srgbClr>
                  </a:outerShdw>
                </a:effectLst>
              </a:rPr>
              <a:t>Vērtēšana</a:t>
            </a:r>
            <a:r>
              <a:rPr lang="lv-LV" dirty="0" smtClean="0"/>
              <a:t>  par deju </a:t>
            </a:r>
            <a:r>
              <a:rPr lang="lv-LV" b="1" dirty="0" smtClean="0">
                <a:effectLst>
                  <a:outerShdw blurRad="38100" dist="38100" dir="2700000" algn="tl">
                    <a:srgbClr val="000000">
                      <a:alpha val="43137"/>
                    </a:srgbClr>
                  </a:outerShdw>
                </a:effectLst>
              </a:rPr>
              <a:t>1punkts</a:t>
            </a:r>
            <a:r>
              <a:rPr lang="lv-LV" dirty="0" smtClean="0"/>
              <a:t>. Darba bites apkopo rezultātus kārēs. </a:t>
            </a:r>
          </a:p>
          <a:p>
            <a:pPr eaLnBrk="1" hangingPunct="1">
              <a:defRPr/>
            </a:pPr>
            <a:endParaRPr lang="lv-LV" dirty="0" smtClean="0"/>
          </a:p>
          <a:p>
            <a:pPr eaLnBrk="1" hangingPunct="1">
              <a:defRPr/>
            </a:pPr>
            <a:endParaRPr lang="lv-LV" dirty="0" smtClean="0"/>
          </a:p>
        </p:txBody>
      </p:sp>
      <p:sp>
        <p:nvSpPr>
          <p:cNvPr id="66564"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181FBB-DB5C-49E4-BD94-90EF22DED6C4}" type="slidenum">
              <a:rPr lang="lv-LV" smtClean="0"/>
              <a:pPr/>
              <a:t>17</a:t>
            </a:fld>
            <a:endParaRPr lang="lv-LV"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ida attēla vietturis 1"/>
          <p:cNvSpPr>
            <a:spLocks noGrp="1" noRot="1" noChangeAspect="1" noTextEdit="1"/>
          </p:cNvSpPr>
          <p:nvPr>
            <p:ph type="sldImg"/>
          </p:nvPr>
        </p:nvSpPr>
        <p:spPr bwMode="auto">
          <a:noFill/>
          <a:ln>
            <a:solidFill>
              <a:srgbClr val="000000"/>
            </a:solidFill>
            <a:miter lim="800000"/>
            <a:headEnd/>
            <a:tailEnd/>
          </a:ln>
        </p:spPr>
      </p:sp>
      <p:sp>
        <p:nvSpPr>
          <p:cNvPr id="67587" name="Piezīmju vietturis 2"/>
          <p:cNvSpPr>
            <a:spLocks noGrp="1"/>
          </p:cNvSpPr>
          <p:nvPr>
            <p:ph type="body" idx="1"/>
          </p:nvPr>
        </p:nvSpPr>
        <p:spPr bwMode="auto">
          <a:noFill/>
        </p:spPr>
        <p:txBody>
          <a:bodyPr wrap="square" numCol="1" anchor="t" anchorCtr="0" compatLnSpc="1">
            <a:prstTxWarp prst="textNoShape">
              <a:avLst/>
            </a:prstTxWarp>
          </a:bodyPr>
          <a:lstStyle/>
          <a:p>
            <a:r>
              <a:rPr lang="lv-LV" smtClean="0"/>
              <a:t>Katra grupa domā 2.sērijas nosaukumu. Nosaukumu grupa piestiprina pie tāfeles. </a:t>
            </a:r>
          </a:p>
        </p:txBody>
      </p:sp>
      <p:sp>
        <p:nvSpPr>
          <p:cNvPr id="67588"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1C355E-4C78-4B09-B771-BBDE964B36BB}" type="slidenum">
              <a:rPr lang="lv-LV" smtClean="0"/>
              <a:pPr/>
              <a:t>18</a:t>
            </a:fld>
            <a:endParaRPr lang="lv-LV"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ida attēla vietturis 1"/>
          <p:cNvSpPr>
            <a:spLocks noGrp="1" noRot="1" noChangeAspect="1" noTextEdit="1"/>
          </p:cNvSpPr>
          <p:nvPr>
            <p:ph type="sldImg"/>
          </p:nvPr>
        </p:nvSpPr>
        <p:spPr bwMode="auto">
          <a:noFill/>
          <a:ln>
            <a:solidFill>
              <a:srgbClr val="000000"/>
            </a:solidFill>
            <a:miter lim="800000"/>
            <a:headEnd/>
            <a:tailEnd/>
          </a:ln>
        </p:spPr>
      </p:sp>
      <p:sp>
        <p:nvSpPr>
          <p:cNvPr id="68611" name="Piezīmju vietturis 2"/>
          <p:cNvSpPr>
            <a:spLocks noGrp="1"/>
          </p:cNvSpPr>
          <p:nvPr>
            <p:ph type="body" idx="1"/>
          </p:nvPr>
        </p:nvSpPr>
        <p:spPr bwMode="auto"/>
        <p:txBody>
          <a:bodyPr wrap="square" numCol="1" anchor="t" anchorCtr="0" compatLnSpc="1">
            <a:prstTxWarp prst="textNoShape">
              <a:avLst/>
            </a:prstTxWarp>
          </a:bodyPr>
          <a:lstStyle/>
          <a:p>
            <a:pPr eaLnBrk="1" hangingPunct="1">
              <a:defRPr/>
            </a:pPr>
            <a:r>
              <a:rPr lang="lv-LV" dirty="0" smtClean="0"/>
              <a:t>Fonā skan mūzika </a:t>
            </a:r>
            <a:r>
              <a:rPr lang="lv-LV" dirty="0" err="1" smtClean="0"/>
              <a:t>Olga_Rajecka_un_Lielvardes_koris_-_Bitites_26_10</a:t>
            </a:r>
            <a:endParaRPr lang="lv-LV" dirty="0" smtClean="0"/>
          </a:p>
          <a:p>
            <a:pPr eaLnBrk="1" hangingPunct="1">
              <a:defRPr/>
            </a:pPr>
            <a:r>
              <a:rPr lang="lv-LV" b="1" dirty="0" smtClean="0">
                <a:effectLst>
                  <a:outerShdw blurRad="38100" dist="38100" dir="2700000" algn="tl">
                    <a:srgbClr val="000000">
                      <a:alpha val="43137"/>
                    </a:srgbClr>
                  </a:outerShdw>
                </a:effectLst>
              </a:rPr>
              <a:t>8.uzdevums</a:t>
            </a:r>
            <a:r>
              <a:rPr lang="lv-LV" dirty="0" smtClean="0"/>
              <a:t> Bišu māte iepazīstina skolēnus ar uzdevuma noteikumiem. Skolēni izmanto statistikas datus no izdales lapām (</a:t>
            </a:r>
            <a:r>
              <a:rPr lang="lv-LV" dirty="0" err="1" smtClean="0"/>
              <a:t>Skat.word</a:t>
            </a:r>
            <a:r>
              <a:rPr lang="lv-LV" dirty="0" smtClean="0"/>
              <a:t> failā “</a:t>
            </a:r>
            <a:r>
              <a:rPr lang="lv-LV" dirty="0" err="1" smtClean="0"/>
              <a:t>IzdalesMaterials</a:t>
            </a:r>
            <a:r>
              <a:rPr lang="lv-LV" dirty="0" smtClean="0"/>
              <a:t>” 2.lpp) Grupām iedoti kalkulatori. Darba bites izdala atbilžu lapu (</a:t>
            </a:r>
            <a:r>
              <a:rPr lang="lv-LV" dirty="0" err="1" smtClean="0"/>
              <a:t>Skat.word</a:t>
            </a:r>
            <a:r>
              <a:rPr lang="lv-LV" dirty="0" smtClean="0"/>
              <a:t> failā “</a:t>
            </a:r>
            <a:r>
              <a:rPr lang="lv-LV" dirty="0" err="1" smtClean="0"/>
              <a:t>IzdalesMaterials</a:t>
            </a:r>
            <a:r>
              <a:rPr lang="lv-LV" dirty="0" smtClean="0"/>
              <a:t>” 7.lpp) . Skolēni atbildes atdot darba bitēm.</a:t>
            </a:r>
          </a:p>
          <a:p>
            <a:pPr eaLnBrk="1" hangingPunct="1">
              <a:defRPr/>
            </a:pPr>
            <a:r>
              <a:rPr lang="lv-LV" dirty="0" smtClean="0"/>
              <a:t> </a:t>
            </a:r>
            <a:r>
              <a:rPr lang="lv-LV" b="1" u="sng" dirty="0" smtClean="0">
                <a:effectLst>
                  <a:outerShdw blurRad="38100" dist="38100" dir="2700000" algn="tl">
                    <a:srgbClr val="000000">
                      <a:alpha val="43137"/>
                    </a:srgbClr>
                  </a:outerShdw>
                </a:effectLst>
              </a:rPr>
              <a:t>Vērtēšana</a:t>
            </a:r>
            <a:r>
              <a:rPr lang="lv-LV" dirty="0" smtClean="0"/>
              <a:t> par pareizu atbildi </a:t>
            </a:r>
            <a:r>
              <a:rPr lang="lv-LV" b="1" dirty="0" smtClean="0">
                <a:effectLst>
                  <a:outerShdw blurRad="38100" dist="38100" dir="2700000" algn="tl">
                    <a:srgbClr val="000000">
                      <a:alpha val="43137"/>
                    </a:srgbClr>
                  </a:outerShdw>
                </a:effectLst>
              </a:rPr>
              <a:t>1 punkts</a:t>
            </a:r>
            <a:r>
              <a:rPr lang="lv-LV" dirty="0" smtClean="0"/>
              <a:t>. Darba bites apkopo rezultātus kārēs, bišu māte iepazīstina grupas ar pareizajām atbildēm. </a:t>
            </a:r>
          </a:p>
          <a:p>
            <a:pPr eaLnBrk="1" hangingPunct="1">
              <a:defRPr/>
            </a:pPr>
            <a:r>
              <a:rPr lang="lv-LV" b="1" dirty="0" smtClean="0">
                <a:effectLst>
                  <a:outerShdw blurRad="38100" dist="38100" dir="2700000" algn="tl">
                    <a:srgbClr val="000000">
                      <a:alpha val="43137"/>
                    </a:srgbClr>
                  </a:outerShdw>
                </a:effectLst>
              </a:rPr>
              <a:t>9.uzdevums</a:t>
            </a:r>
            <a:r>
              <a:rPr lang="lv-LV" dirty="0" smtClean="0"/>
              <a:t>. Bišu māte iepazīstina skolēnus ar uzdevuma noteikumiem. Darba bites katrai grupai iedot svarus (Skat. 33.slaidā). Skolēni sveras un nosaka savu svaru, kas viņam būtu jānes.  </a:t>
            </a:r>
            <a:endParaRPr lang="lv-LV" b="1" u="sng" dirty="0" smtClean="0">
              <a:effectLst>
                <a:outerShdw blurRad="38100" dist="38100" dir="2700000" algn="tl">
                  <a:srgbClr val="000000">
                    <a:alpha val="43137"/>
                  </a:srgbClr>
                </a:outerShdw>
              </a:effectLst>
            </a:endParaRPr>
          </a:p>
          <a:p>
            <a:pPr eaLnBrk="1" hangingPunct="1">
              <a:defRPr/>
            </a:pPr>
            <a:r>
              <a:rPr lang="lv-LV" b="1" u="sng" dirty="0" smtClean="0">
                <a:effectLst>
                  <a:outerShdw blurRad="38100" dist="38100" dir="2700000" algn="tl">
                    <a:srgbClr val="000000">
                      <a:alpha val="43137"/>
                    </a:srgbClr>
                  </a:outerShdw>
                </a:effectLst>
              </a:rPr>
              <a:t>Vērtēšana</a:t>
            </a:r>
            <a:r>
              <a:rPr lang="lv-LV" dirty="0" smtClean="0"/>
              <a:t> par pareizu atbildi </a:t>
            </a:r>
            <a:r>
              <a:rPr lang="lv-LV" b="1" dirty="0" smtClean="0">
                <a:effectLst>
                  <a:outerShdw blurRad="38100" dist="38100" dir="2700000" algn="tl">
                    <a:srgbClr val="000000">
                      <a:alpha val="43137"/>
                    </a:srgbClr>
                  </a:outerShdw>
                </a:effectLst>
              </a:rPr>
              <a:t>1 punkts</a:t>
            </a:r>
            <a:r>
              <a:rPr lang="lv-LV" dirty="0" smtClean="0"/>
              <a:t>. Darba bites apkopo rezultātus kārēs.</a:t>
            </a:r>
          </a:p>
          <a:p>
            <a:pPr eaLnBrk="1" hangingPunct="1">
              <a:defRPr/>
            </a:pPr>
            <a:r>
              <a:rPr lang="lv-LV" b="1" dirty="0" smtClean="0">
                <a:effectLst>
                  <a:outerShdw blurRad="38100" dist="38100" dir="2700000" algn="tl">
                    <a:srgbClr val="000000">
                      <a:alpha val="43137"/>
                    </a:srgbClr>
                  </a:outerShdw>
                </a:effectLst>
              </a:rPr>
              <a:t>10.uzdevums</a:t>
            </a:r>
            <a:r>
              <a:rPr lang="lv-LV" dirty="0" smtClean="0"/>
              <a:t> Bišu māte iepazīstina skolēnus ar uzdevuma noteikumiem. Skolēni izmanto statistikas datus no izdales lapām (</a:t>
            </a:r>
            <a:r>
              <a:rPr lang="lv-LV" dirty="0" err="1" smtClean="0"/>
              <a:t>Skat.word</a:t>
            </a:r>
            <a:r>
              <a:rPr lang="lv-LV" dirty="0" smtClean="0"/>
              <a:t> failā “</a:t>
            </a:r>
            <a:r>
              <a:rPr lang="lv-LV" dirty="0" err="1" smtClean="0"/>
              <a:t>IzdalesMaterials</a:t>
            </a:r>
            <a:r>
              <a:rPr lang="lv-LV" dirty="0" smtClean="0"/>
              <a:t>” 2.lpp) Grupām iedoti kalkulatori. Darba bites izdala atbilžu lapu (</a:t>
            </a:r>
            <a:r>
              <a:rPr lang="lv-LV" dirty="0" err="1" smtClean="0"/>
              <a:t>Skat.word</a:t>
            </a:r>
            <a:r>
              <a:rPr lang="lv-LV" dirty="0" smtClean="0"/>
              <a:t> failā “</a:t>
            </a:r>
            <a:r>
              <a:rPr lang="lv-LV" dirty="0" err="1" smtClean="0"/>
              <a:t>IzdalesMaterials</a:t>
            </a:r>
            <a:r>
              <a:rPr lang="lv-LV" dirty="0" smtClean="0"/>
              <a:t>” 8.lpp) . Skolēni atbildes atdot darba bitēm.</a:t>
            </a:r>
          </a:p>
          <a:p>
            <a:pPr eaLnBrk="1" hangingPunct="1">
              <a:defRPr/>
            </a:pPr>
            <a:r>
              <a:rPr lang="lv-LV" b="1" u="sng" dirty="0" smtClean="0">
                <a:effectLst>
                  <a:outerShdw blurRad="38100" dist="38100" dir="2700000" algn="tl">
                    <a:srgbClr val="000000">
                      <a:alpha val="43137"/>
                    </a:srgbClr>
                  </a:outerShdw>
                </a:effectLst>
              </a:rPr>
              <a:t>Vērtēšana</a:t>
            </a:r>
            <a:r>
              <a:rPr lang="lv-LV" dirty="0" smtClean="0"/>
              <a:t> par pareizu atbildi </a:t>
            </a:r>
            <a:r>
              <a:rPr lang="lv-LV" b="1" dirty="0" smtClean="0">
                <a:effectLst>
                  <a:outerShdw blurRad="38100" dist="38100" dir="2700000" algn="tl">
                    <a:srgbClr val="000000">
                      <a:alpha val="43137"/>
                    </a:srgbClr>
                  </a:outerShdw>
                </a:effectLst>
              </a:rPr>
              <a:t>1 punkts</a:t>
            </a:r>
            <a:r>
              <a:rPr lang="lv-LV" dirty="0" smtClean="0"/>
              <a:t>. Darba bites apkopo rezultātus kārēs, bišu māte iepazīstina grupas ar pareizajām atbildēm. </a:t>
            </a:r>
          </a:p>
          <a:p>
            <a:pPr eaLnBrk="1" hangingPunct="1">
              <a:defRPr/>
            </a:pPr>
            <a:r>
              <a:rPr lang="lv-LV" b="1" dirty="0" smtClean="0">
                <a:effectLst>
                  <a:outerShdw blurRad="38100" dist="38100" dir="2700000" algn="tl">
                    <a:srgbClr val="000000">
                      <a:alpha val="43137"/>
                    </a:srgbClr>
                  </a:outerShdw>
                </a:effectLst>
              </a:rPr>
              <a:t>11.uzdevums</a:t>
            </a:r>
            <a:r>
              <a:rPr lang="lv-LV" dirty="0" smtClean="0"/>
              <a:t> Bišu māte iepazīstina skolēnus ar uzdevuma noteikumiem. Skolēni izmanto statistikas datus no izdales lapām (</a:t>
            </a:r>
            <a:r>
              <a:rPr lang="lv-LV" dirty="0" err="1" smtClean="0"/>
              <a:t>Skat.word</a:t>
            </a:r>
            <a:r>
              <a:rPr lang="lv-LV" dirty="0" smtClean="0"/>
              <a:t> failā “</a:t>
            </a:r>
            <a:r>
              <a:rPr lang="lv-LV" dirty="0" err="1" smtClean="0"/>
              <a:t>IzdalesMaterials</a:t>
            </a:r>
            <a:r>
              <a:rPr lang="lv-LV" dirty="0" smtClean="0"/>
              <a:t>” 2.lpp) Grupām iedoti kalkulatori. Darba bites izdala atbilžu lapu (</a:t>
            </a:r>
            <a:r>
              <a:rPr lang="lv-LV" dirty="0" err="1" smtClean="0"/>
              <a:t>Skat.word</a:t>
            </a:r>
            <a:r>
              <a:rPr lang="lv-LV" dirty="0" smtClean="0"/>
              <a:t> failā “</a:t>
            </a:r>
            <a:r>
              <a:rPr lang="lv-LV" dirty="0" err="1" smtClean="0"/>
              <a:t>IzdalesMaterials</a:t>
            </a:r>
            <a:r>
              <a:rPr lang="lv-LV" dirty="0" smtClean="0"/>
              <a:t>” 9.lpp) . Skolēni atbildes atdot darba bitēm.</a:t>
            </a:r>
          </a:p>
          <a:p>
            <a:pPr eaLnBrk="1" hangingPunct="1">
              <a:defRPr/>
            </a:pPr>
            <a:r>
              <a:rPr lang="lv-LV" b="1" u="sng" dirty="0" smtClean="0">
                <a:effectLst>
                  <a:outerShdw blurRad="38100" dist="38100" dir="2700000" algn="tl">
                    <a:srgbClr val="000000">
                      <a:alpha val="43137"/>
                    </a:srgbClr>
                  </a:outerShdw>
                </a:effectLst>
              </a:rPr>
              <a:t>Vērtēšana</a:t>
            </a:r>
            <a:r>
              <a:rPr lang="lv-LV" dirty="0" smtClean="0"/>
              <a:t> par pareizu atbildi </a:t>
            </a:r>
            <a:r>
              <a:rPr lang="lv-LV" b="1" dirty="0" smtClean="0">
                <a:effectLst>
                  <a:outerShdw blurRad="38100" dist="38100" dir="2700000" algn="tl">
                    <a:srgbClr val="000000">
                      <a:alpha val="43137"/>
                    </a:srgbClr>
                  </a:outerShdw>
                </a:effectLst>
              </a:rPr>
              <a:t>1 punkts</a:t>
            </a:r>
            <a:r>
              <a:rPr lang="lv-LV" dirty="0" smtClean="0"/>
              <a:t>. Darba bites apkopo rezultātus kārēs, bišu māte iepazīstina grupas ar pareizajām atbildēm. </a:t>
            </a:r>
          </a:p>
          <a:p>
            <a:pPr eaLnBrk="1" hangingPunct="1">
              <a:defRPr/>
            </a:pPr>
            <a:endParaRPr lang="lv-LV" dirty="0" smtClean="0"/>
          </a:p>
          <a:p>
            <a:pPr eaLnBrk="1" hangingPunct="1">
              <a:defRPr/>
            </a:pPr>
            <a:r>
              <a:rPr lang="lv-LV" dirty="0" smtClean="0"/>
              <a:t> Starpbrīdis 10 minūtes</a:t>
            </a:r>
          </a:p>
          <a:p>
            <a:pPr eaLnBrk="1" hangingPunct="1">
              <a:defRPr/>
            </a:pPr>
            <a:endParaRPr lang="lv-LV" dirty="0" smtClean="0"/>
          </a:p>
        </p:txBody>
      </p:sp>
      <p:sp>
        <p:nvSpPr>
          <p:cNvPr id="68612"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01C21E-DA0E-4EBA-9592-D1603A4F46D2}" type="slidenum">
              <a:rPr lang="lv-LV" smtClean="0"/>
              <a:pPr/>
              <a:t>19</a:t>
            </a:fld>
            <a:endParaRPr lang="lv-LV"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aida attēla vietturis 1"/>
          <p:cNvSpPr>
            <a:spLocks noGrp="1" noRot="1" noChangeAspect="1" noTextEdit="1"/>
          </p:cNvSpPr>
          <p:nvPr>
            <p:ph type="sldImg"/>
          </p:nvPr>
        </p:nvSpPr>
        <p:spPr bwMode="auto">
          <a:noFill/>
          <a:ln>
            <a:solidFill>
              <a:srgbClr val="000000"/>
            </a:solidFill>
            <a:miter lim="800000"/>
            <a:headEnd/>
            <a:tailEnd/>
          </a:ln>
        </p:spPr>
      </p:sp>
      <p:sp>
        <p:nvSpPr>
          <p:cNvPr id="51203"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lv-LV" smtClean="0"/>
              <a:t>Bišu māte jautā vai skolēni zina, kur bites dzīvo un vai ir redzējuši īstu bišu stropu. Skan mūzika rimsky-korsakov-nikolai-flight-the-bumblebee.  Tai laikā sākas kņada un darba bites telpā ieripina bišu stropu. (Skolēnus aicina palīgā) Skolēni palīdz nocelt vāku un no bišu stropa izlec trans (trana lomā iejuties skolotājs, kurš visu laiku atradās stropā). (Skat. 30.slaidā) Trans sniedz īsu informāciju par bišu stropa uzbūvi. Jābūt atraktīvam priekšnesumam. Katra grupa saņem informāciju par bitēm un bišu dzīvi. (Skat. word failā “IzdalesMaterials” 1.,2.lpp)</a:t>
            </a:r>
          </a:p>
        </p:txBody>
      </p:sp>
      <p:sp>
        <p:nvSpPr>
          <p:cNvPr id="51204"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F88A73-2734-4AB1-BBE3-1F7250C0E298}" type="slidenum">
              <a:rPr lang="lv-LV" smtClean="0"/>
              <a:pPr/>
              <a:t>2</a:t>
            </a:fld>
            <a:endParaRPr lang="lv-LV"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aida attēla vietturis 1"/>
          <p:cNvSpPr>
            <a:spLocks noGrp="1" noRot="1" noChangeAspect="1" noTextEdit="1"/>
          </p:cNvSpPr>
          <p:nvPr>
            <p:ph type="sldImg"/>
          </p:nvPr>
        </p:nvSpPr>
        <p:spPr bwMode="auto">
          <a:noFill/>
          <a:ln>
            <a:solidFill>
              <a:srgbClr val="000000"/>
            </a:solidFill>
            <a:miter lim="800000"/>
            <a:headEnd/>
            <a:tailEnd/>
          </a:ln>
        </p:spPr>
      </p:sp>
      <p:sp>
        <p:nvSpPr>
          <p:cNvPr id="69635" name="Piezīmju vietturis 2"/>
          <p:cNvSpPr>
            <a:spLocks noGrp="1"/>
          </p:cNvSpPr>
          <p:nvPr>
            <p:ph type="body" idx="1"/>
          </p:nvPr>
        </p:nvSpPr>
        <p:spPr bwMode="auto"/>
        <p:txBody>
          <a:bodyPr wrap="square" numCol="1" anchor="t" anchorCtr="0" compatLnSpc="1">
            <a:prstTxWarp prst="textNoShape">
              <a:avLst/>
            </a:prstTxWarp>
          </a:bodyPr>
          <a:lstStyle/>
          <a:p>
            <a:pPr eaLnBrk="1" hangingPunct="1">
              <a:defRPr/>
            </a:pPr>
            <a:r>
              <a:rPr lang="lv-LV" b="1" dirty="0" smtClean="0">
                <a:effectLst>
                  <a:outerShdw blurRad="38100" dist="38100" dir="2700000" algn="tl">
                    <a:srgbClr val="000000">
                      <a:alpha val="43137"/>
                    </a:srgbClr>
                  </a:outerShdw>
                </a:effectLst>
              </a:rPr>
              <a:t>12.uzdevums</a:t>
            </a:r>
            <a:r>
              <a:rPr lang="lv-LV" dirty="0" smtClean="0"/>
              <a:t> Bišu māte iepazīstina skolēnus ar uzdevuma noteikumiem(</a:t>
            </a:r>
            <a:r>
              <a:rPr lang="lv-LV" dirty="0" err="1" smtClean="0"/>
              <a:t>Skat.word</a:t>
            </a:r>
            <a:r>
              <a:rPr lang="lv-LV" dirty="0" smtClean="0"/>
              <a:t> failā “</a:t>
            </a:r>
            <a:r>
              <a:rPr lang="lv-LV" dirty="0" err="1" smtClean="0"/>
              <a:t>IzdalesMaterials</a:t>
            </a:r>
            <a:r>
              <a:rPr lang="lv-LV" dirty="0" smtClean="0"/>
              <a:t>” 10.lpp) Skolēniem uz galda atrodas trīs dažādi medus paraugi, destilētais ūdens, 96% spirts, </a:t>
            </a:r>
            <a:r>
              <a:rPr lang="lv-LV" dirty="0" err="1" smtClean="0"/>
              <a:t>pH</a:t>
            </a:r>
            <a:r>
              <a:rPr lang="lv-LV" dirty="0" smtClean="0"/>
              <a:t> metrs, jods. Izdales materiālā eksperimenta apraksts.  </a:t>
            </a:r>
            <a:r>
              <a:rPr lang="lv-LV" b="1" u="sng" dirty="0" smtClean="0">
                <a:effectLst>
                  <a:outerShdw blurRad="38100" dist="38100" dir="2700000" algn="tl">
                    <a:srgbClr val="000000">
                      <a:alpha val="43137"/>
                    </a:srgbClr>
                  </a:outerShdw>
                </a:effectLst>
              </a:rPr>
              <a:t>Vērtēšana</a:t>
            </a:r>
            <a:r>
              <a:rPr lang="lv-LV" dirty="0" smtClean="0"/>
              <a:t> par katru pareizu eksperimentu </a:t>
            </a:r>
            <a:r>
              <a:rPr lang="lv-LV" b="1" dirty="0" smtClean="0">
                <a:effectLst>
                  <a:outerShdw blurRad="38100" dist="38100" dir="2700000" algn="tl">
                    <a:srgbClr val="000000">
                      <a:alpha val="43137"/>
                    </a:srgbClr>
                  </a:outerShdw>
                </a:effectLst>
              </a:rPr>
              <a:t>1 punkts.</a:t>
            </a:r>
            <a:r>
              <a:rPr lang="lv-LV" dirty="0" smtClean="0"/>
              <a:t> Kamēr darba bites apkopo rezultātus kārēs, bišu māte iepazīstina grupas ar pareizajām atbildēm. </a:t>
            </a:r>
          </a:p>
          <a:p>
            <a:pPr eaLnBrk="1" hangingPunct="1">
              <a:defRPr/>
            </a:pPr>
            <a:endParaRPr lang="lv-LV" dirty="0" smtClean="0"/>
          </a:p>
          <a:p>
            <a:pPr eaLnBrk="1" hangingPunct="1">
              <a:defRPr/>
            </a:pPr>
            <a:endParaRPr lang="lv-LV" dirty="0" smtClean="0"/>
          </a:p>
        </p:txBody>
      </p:sp>
      <p:sp>
        <p:nvSpPr>
          <p:cNvPr id="69636"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E4CEFA-19D4-45B2-99E4-E5F5DBDDA9EB}" type="slidenum">
              <a:rPr lang="lv-LV" smtClean="0"/>
              <a:pPr/>
              <a:t>20</a:t>
            </a:fld>
            <a:endParaRPr lang="lv-LV"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aida attēla vietturis 1"/>
          <p:cNvSpPr>
            <a:spLocks noGrp="1" noRot="1" noChangeAspect="1" noTextEdit="1"/>
          </p:cNvSpPr>
          <p:nvPr>
            <p:ph type="sldImg"/>
          </p:nvPr>
        </p:nvSpPr>
        <p:spPr bwMode="auto">
          <a:noFill/>
          <a:ln>
            <a:solidFill>
              <a:srgbClr val="000000"/>
            </a:solidFill>
            <a:miter lim="800000"/>
            <a:headEnd/>
            <a:tailEnd/>
          </a:ln>
        </p:spPr>
      </p:sp>
      <p:sp>
        <p:nvSpPr>
          <p:cNvPr id="70659" name="Piezīmju vietturis 2"/>
          <p:cNvSpPr>
            <a:spLocks noGrp="1"/>
          </p:cNvSpPr>
          <p:nvPr>
            <p:ph type="body" idx="1"/>
          </p:nvPr>
        </p:nvSpPr>
        <p:spPr bwMode="auto"/>
        <p:txBody>
          <a:bodyPr wrap="square" numCol="1" anchor="t" anchorCtr="0" compatLnSpc="1">
            <a:prstTxWarp prst="textNoShape">
              <a:avLst/>
            </a:prstTxWarp>
          </a:bodyPr>
          <a:lstStyle/>
          <a:p>
            <a:pPr eaLnBrk="1" hangingPunct="1">
              <a:defRPr/>
            </a:pPr>
            <a:r>
              <a:rPr lang="lv-LV" b="1" dirty="0" smtClean="0">
                <a:effectLst>
                  <a:outerShdw blurRad="38100" dist="38100" dir="2700000" algn="tl">
                    <a:srgbClr val="000000">
                      <a:alpha val="43137"/>
                    </a:srgbClr>
                  </a:outerShdw>
                </a:effectLst>
              </a:rPr>
              <a:t>13.uzdevums</a:t>
            </a:r>
            <a:r>
              <a:rPr lang="lv-LV" dirty="0" smtClean="0"/>
              <a:t> Bišu māte iepazīstina 1.grupas skolēnus ar uzdevuma noteikumiem. Katrai grupai 3 sakāmvārdi 3 valodās: latviešu, angļu un krievu. Svītriņu vietā jāievieto iztrūkstošie vārdi. </a:t>
            </a:r>
          </a:p>
          <a:p>
            <a:pPr eaLnBrk="1" hangingPunct="1">
              <a:defRPr/>
            </a:pPr>
            <a:r>
              <a:rPr lang="lv-LV" b="1" u="sng" dirty="0" smtClean="0">
                <a:effectLst>
                  <a:outerShdw blurRad="38100" dist="38100" dir="2700000" algn="tl">
                    <a:srgbClr val="000000">
                      <a:alpha val="43137"/>
                    </a:srgbClr>
                  </a:outerShdw>
                </a:effectLst>
              </a:rPr>
              <a:t>Vērtēšana</a:t>
            </a:r>
            <a:r>
              <a:rPr lang="lv-LV" dirty="0" smtClean="0"/>
              <a:t> par katru pareizu atbildi </a:t>
            </a:r>
            <a:r>
              <a:rPr lang="lv-LV" b="1" dirty="0" smtClean="0">
                <a:effectLst>
                  <a:outerShdw blurRad="38100" dist="38100" dir="2700000" algn="tl">
                    <a:srgbClr val="000000">
                      <a:alpha val="43137"/>
                    </a:srgbClr>
                  </a:outerShdw>
                </a:effectLst>
              </a:rPr>
              <a:t>1 punkts. </a:t>
            </a:r>
            <a:r>
              <a:rPr lang="lv-LV" dirty="0" smtClean="0"/>
              <a:t>Kamēr darba bites apkopo rezultātus kārēs, bišu māte iepazīstina grupas ar pareizajām atbildēm. </a:t>
            </a:r>
          </a:p>
          <a:p>
            <a:pPr eaLnBrk="1" hangingPunct="1">
              <a:defRPr/>
            </a:pPr>
            <a:endParaRPr lang="lv-LV" dirty="0" smtClean="0"/>
          </a:p>
          <a:p>
            <a:pPr eaLnBrk="1" hangingPunct="1">
              <a:defRPr/>
            </a:pPr>
            <a:endParaRPr lang="lv-LV" dirty="0" smtClean="0"/>
          </a:p>
        </p:txBody>
      </p:sp>
      <p:sp>
        <p:nvSpPr>
          <p:cNvPr id="70660"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BEB502-B5F0-40D5-96B9-205D87022ED7}" type="slidenum">
              <a:rPr lang="lv-LV" smtClean="0"/>
              <a:pPr/>
              <a:t>21</a:t>
            </a:fld>
            <a:endParaRPr lang="lv-LV"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aida attēla vietturis 1"/>
          <p:cNvSpPr>
            <a:spLocks noGrp="1" noRot="1" noChangeAspect="1" noTextEdit="1"/>
          </p:cNvSpPr>
          <p:nvPr>
            <p:ph type="sldImg"/>
          </p:nvPr>
        </p:nvSpPr>
        <p:spPr bwMode="auto">
          <a:noFill/>
          <a:ln>
            <a:solidFill>
              <a:srgbClr val="000000"/>
            </a:solidFill>
            <a:miter lim="800000"/>
            <a:headEnd/>
            <a:tailEnd/>
          </a:ln>
        </p:spPr>
      </p:sp>
      <p:sp>
        <p:nvSpPr>
          <p:cNvPr id="3" name="Piezīmju vietturis 2"/>
          <p:cNvSpPr>
            <a:spLocks noGrp="1"/>
          </p:cNvSpPr>
          <p:nvPr>
            <p:ph type="body" idx="1"/>
          </p:nvPr>
        </p:nvSpPr>
        <p:spPr/>
        <p:txBody>
          <a:bodyPr/>
          <a:lstStyle/>
          <a:p>
            <a:pPr eaLnBrk="1" hangingPunct="1">
              <a:defRPr/>
            </a:pPr>
            <a:r>
              <a:rPr lang="lv-LV" b="1" dirty="0" smtClean="0">
                <a:effectLst>
                  <a:outerShdw blurRad="38100" dist="38100" dir="2700000" algn="tl">
                    <a:srgbClr val="000000">
                      <a:alpha val="43137"/>
                    </a:srgbClr>
                  </a:outerShdw>
                </a:effectLst>
              </a:rPr>
              <a:t>13.uzdevums</a:t>
            </a:r>
            <a:r>
              <a:rPr lang="lv-LV" dirty="0" smtClean="0"/>
              <a:t> Bišu māte iepazīstina 2.grupas skolēnus ar uzdevuma noteikumiem. Katrai grupai 3 sakāmvārdi 3 valodās: latviešu, angļu un krievu. Svītriņu vietā jāievieto iztrūkstošie vārdi. </a:t>
            </a:r>
          </a:p>
          <a:p>
            <a:pPr eaLnBrk="1" hangingPunct="1">
              <a:defRPr/>
            </a:pPr>
            <a:r>
              <a:rPr lang="lv-LV" b="1" u="sng" dirty="0" smtClean="0">
                <a:effectLst>
                  <a:outerShdw blurRad="38100" dist="38100" dir="2700000" algn="tl">
                    <a:srgbClr val="000000">
                      <a:alpha val="43137"/>
                    </a:srgbClr>
                  </a:outerShdw>
                </a:effectLst>
              </a:rPr>
              <a:t>Vērtēšana</a:t>
            </a:r>
            <a:r>
              <a:rPr lang="lv-LV" dirty="0" smtClean="0"/>
              <a:t> par katru pareizu atbildi </a:t>
            </a:r>
            <a:r>
              <a:rPr lang="lv-LV" b="1" dirty="0" smtClean="0">
                <a:effectLst>
                  <a:outerShdw blurRad="38100" dist="38100" dir="2700000" algn="tl">
                    <a:srgbClr val="000000">
                      <a:alpha val="43137"/>
                    </a:srgbClr>
                  </a:outerShdw>
                </a:effectLst>
              </a:rPr>
              <a:t>1 punkts. </a:t>
            </a:r>
            <a:r>
              <a:rPr lang="lv-LV" dirty="0" smtClean="0"/>
              <a:t>Kamēr darba bites apkopo rezultātus kārēs, bišu māte iepazīstina grupas ar pareizajām atbildēm. </a:t>
            </a:r>
          </a:p>
          <a:p>
            <a:pPr>
              <a:defRPr/>
            </a:pPr>
            <a:endParaRPr lang="lv-LV" dirty="0"/>
          </a:p>
        </p:txBody>
      </p:sp>
      <p:sp>
        <p:nvSpPr>
          <p:cNvPr id="71684"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DBC837-8098-48E8-905E-A38D0837BBF0}" type="slidenum">
              <a:rPr lang="lv-LV" smtClean="0"/>
              <a:pPr/>
              <a:t>22</a:t>
            </a:fld>
            <a:endParaRPr lang="lv-LV"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aida attēla vietturis 1"/>
          <p:cNvSpPr>
            <a:spLocks noGrp="1" noRot="1" noChangeAspect="1" noTextEdit="1"/>
          </p:cNvSpPr>
          <p:nvPr>
            <p:ph type="sldImg"/>
          </p:nvPr>
        </p:nvSpPr>
        <p:spPr bwMode="auto">
          <a:noFill/>
          <a:ln>
            <a:solidFill>
              <a:srgbClr val="000000"/>
            </a:solidFill>
            <a:miter lim="800000"/>
            <a:headEnd/>
            <a:tailEnd/>
          </a:ln>
        </p:spPr>
      </p:sp>
      <p:sp>
        <p:nvSpPr>
          <p:cNvPr id="3" name="Piezīmju vietturis 2"/>
          <p:cNvSpPr>
            <a:spLocks noGrp="1"/>
          </p:cNvSpPr>
          <p:nvPr>
            <p:ph type="body" idx="1"/>
          </p:nvPr>
        </p:nvSpPr>
        <p:spPr/>
        <p:txBody>
          <a:bodyPr/>
          <a:lstStyle/>
          <a:p>
            <a:pPr eaLnBrk="1" hangingPunct="1">
              <a:defRPr/>
            </a:pPr>
            <a:r>
              <a:rPr lang="lv-LV" b="1" dirty="0" smtClean="0">
                <a:effectLst>
                  <a:outerShdw blurRad="38100" dist="38100" dir="2700000" algn="tl">
                    <a:srgbClr val="000000">
                      <a:alpha val="43137"/>
                    </a:srgbClr>
                  </a:outerShdw>
                </a:effectLst>
              </a:rPr>
              <a:t>13.uzdevums </a:t>
            </a:r>
            <a:r>
              <a:rPr lang="lv-LV" dirty="0" smtClean="0"/>
              <a:t>Bišu māte iepazīstina 3.grupas skolēnus ar uzdevuma noteikumiem. Katrai grupai 3 sakāmvārdi 3 valodās: latviešu, angļu un krievu. Svītriņu vietā jāievieto iztrūkstošie vārdi. </a:t>
            </a:r>
          </a:p>
          <a:p>
            <a:pPr eaLnBrk="1" hangingPunct="1">
              <a:defRPr/>
            </a:pPr>
            <a:r>
              <a:rPr lang="lv-LV" b="1" u="sng" dirty="0" smtClean="0">
                <a:effectLst>
                  <a:outerShdw blurRad="38100" dist="38100" dir="2700000" algn="tl">
                    <a:srgbClr val="000000">
                      <a:alpha val="43137"/>
                    </a:srgbClr>
                  </a:outerShdw>
                </a:effectLst>
              </a:rPr>
              <a:t>Vērtēšana</a:t>
            </a:r>
            <a:r>
              <a:rPr lang="lv-LV" dirty="0" smtClean="0"/>
              <a:t> par katru pareizu atbildi </a:t>
            </a:r>
            <a:r>
              <a:rPr lang="lv-LV" b="1" dirty="0" smtClean="0">
                <a:effectLst>
                  <a:outerShdw blurRad="38100" dist="38100" dir="2700000" algn="tl">
                    <a:srgbClr val="000000">
                      <a:alpha val="43137"/>
                    </a:srgbClr>
                  </a:outerShdw>
                </a:effectLst>
              </a:rPr>
              <a:t>1 punkts. </a:t>
            </a:r>
            <a:r>
              <a:rPr lang="lv-LV" dirty="0" smtClean="0"/>
              <a:t>Kamēr darba bites apkopo rezultātus kārēs, bišu māte iepazīstina grupas ar pareizajām atbildēm. </a:t>
            </a:r>
          </a:p>
          <a:p>
            <a:pPr>
              <a:defRPr/>
            </a:pPr>
            <a:endParaRPr lang="lv-LV" dirty="0"/>
          </a:p>
        </p:txBody>
      </p:sp>
      <p:sp>
        <p:nvSpPr>
          <p:cNvPr id="72708"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B19705-B5BC-4155-9748-2B63187C536F}" type="slidenum">
              <a:rPr lang="lv-LV" smtClean="0"/>
              <a:pPr/>
              <a:t>23</a:t>
            </a:fld>
            <a:endParaRPr lang="lv-LV"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aida attēla vietturis 1"/>
          <p:cNvSpPr>
            <a:spLocks noGrp="1" noRot="1" noChangeAspect="1" noTextEdit="1"/>
          </p:cNvSpPr>
          <p:nvPr>
            <p:ph type="sldImg"/>
          </p:nvPr>
        </p:nvSpPr>
        <p:spPr bwMode="auto">
          <a:noFill/>
          <a:ln>
            <a:solidFill>
              <a:srgbClr val="000000"/>
            </a:solidFill>
            <a:miter lim="800000"/>
            <a:headEnd/>
            <a:tailEnd/>
          </a:ln>
        </p:spPr>
      </p:sp>
      <p:sp>
        <p:nvSpPr>
          <p:cNvPr id="73731" name="Piezīmju vietturis 2"/>
          <p:cNvSpPr>
            <a:spLocks noGrp="1"/>
          </p:cNvSpPr>
          <p:nvPr>
            <p:ph type="body" idx="1"/>
          </p:nvPr>
        </p:nvSpPr>
        <p:spPr bwMode="auto">
          <a:noFill/>
        </p:spPr>
        <p:txBody>
          <a:bodyPr wrap="square" numCol="1" anchor="t" anchorCtr="0" compatLnSpc="1">
            <a:prstTxWarp prst="textNoShape">
              <a:avLst/>
            </a:prstTxWarp>
          </a:bodyPr>
          <a:lstStyle/>
          <a:p>
            <a:r>
              <a:rPr lang="lv-LV" smtClean="0"/>
              <a:t>Katra grupa domā 3.sērijas nosaukumu. Nosaukumu grupa piestiprina pie tāfeles. </a:t>
            </a:r>
          </a:p>
        </p:txBody>
      </p:sp>
      <p:sp>
        <p:nvSpPr>
          <p:cNvPr id="73732"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FAE42E-0A1D-475F-A18A-83D90EDFF1A5}" type="slidenum">
              <a:rPr lang="lv-LV" smtClean="0"/>
              <a:pPr/>
              <a:t>24</a:t>
            </a:fld>
            <a:endParaRPr lang="lv-LV"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aida attēla vietturis 1"/>
          <p:cNvSpPr>
            <a:spLocks noGrp="1" noRot="1" noChangeAspect="1" noTextEdit="1"/>
          </p:cNvSpPr>
          <p:nvPr>
            <p:ph type="sldImg"/>
          </p:nvPr>
        </p:nvSpPr>
        <p:spPr bwMode="auto">
          <a:noFill/>
          <a:ln>
            <a:solidFill>
              <a:srgbClr val="000000"/>
            </a:solidFill>
            <a:miter lim="800000"/>
            <a:headEnd/>
            <a:tailEnd/>
          </a:ln>
        </p:spPr>
      </p:sp>
      <p:sp>
        <p:nvSpPr>
          <p:cNvPr id="72707" name="Piezīmju vietturis 2"/>
          <p:cNvSpPr>
            <a:spLocks noGrp="1"/>
          </p:cNvSpPr>
          <p:nvPr>
            <p:ph type="body" idx="1"/>
          </p:nvPr>
        </p:nvSpPr>
        <p:spPr bwMode="auto"/>
        <p:txBody>
          <a:bodyPr wrap="square" numCol="1" anchor="t" anchorCtr="0" compatLnSpc="1">
            <a:prstTxWarp prst="textNoShape">
              <a:avLst/>
            </a:prstTxWarp>
          </a:bodyPr>
          <a:lstStyle/>
          <a:p>
            <a:pPr eaLnBrk="1" hangingPunct="1">
              <a:defRPr/>
            </a:pPr>
            <a:r>
              <a:rPr lang="lv-LV" b="1" dirty="0" smtClean="0">
                <a:effectLst>
                  <a:outerShdw blurRad="38100" dist="38100" dir="2700000" algn="tl">
                    <a:srgbClr val="000000">
                      <a:alpha val="43137"/>
                    </a:srgbClr>
                  </a:outerShdw>
                </a:effectLst>
              </a:rPr>
              <a:t>14.uzdevums</a:t>
            </a:r>
            <a:r>
              <a:rPr lang="lv-LV" dirty="0" smtClean="0"/>
              <a:t> Realitātes šovs “Atrodi bišu produktus savā ciemā”. Darba bite iepazīstina skolēnus ar uzdevuma noteikumiem. Skolēni izlozē, kuru tirdzniecības vietu apmeklēs: Bebrenes aptieku, Bebrenes pārtikas veikalu “</a:t>
            </a:r>
            <a:r>
              <a:rPr lang="lv-LV" dirty="0" err="1" smtClean="0"/>
              <a:t>Ilta-D”,</a:t>
            </a:r>
            <a:r>
              <a:rPr lang="lv-LV" dirty="0" smtClean="0"/>
              <a:t> Bebrenes veterināro aptieku “Bebra Serviss”. Realitātes šovs ilgst 30 minūtes. Izdales materiāls: darba lapa. (</a:t>
            </a:r>
            <a:r>
              <a:rPr lang="lv-LV" dirty="0" err="1" smtClean="0"/>
              <a:t>Skat.word</a:t>
            </a:r>
            <a:r>
              <a:rPr lang="lv-LV" dirty="0" smtClean="0"/>
              <a:t> failā “</a:t>
            </a:r>
            <a:r>
              <a:rPr lang="lv-LV" dirty="0" err="1" smtClean="0"/>
              <a:t>IzdalesMaterials</a:t>
            </a:r>
            <a:r>
              <a:rPr lang="lv-LV" dirty="0" smtClean="0"/>
              <a:t>” 11.lpp)  Kad skolēni atgriežas domā sava darba prezentāciju un to prezentē.</a:t>
            </a:r>
          </a:p>
          <a:p>
            <a:pPr eaLnBrk="1" hangingPunct="1">
              <a:defRPr/>
            </a:pPr>
            <a:r>
              <a:rPr lang="lv-LV" dirty="0" smtClean="0"/>
              <a:t> </a:t>
            </a:r>
            <a:r>
              <a:rPr lang="lv-LV" b="1" u="sng" dirty="0" smtClean="0">
                <a:effectLst>
                  <a:outerShdw blurRad="38100" dist="38100" dir="2700000" algn="tl">
                    <a:srgbClr val="000000">
                      <a:alpha val="43137"/>
                    </a:srgbClr>
                  </a:outerShdw>
                </a:effectLst>
              </a:rPr>
              <a:t>Vērtēšana</a:t>
            </a:r>
            <a:r>
              <a:rPr lang="lv-LV" dirty="0" smtClean="0"/>
              <a:t> maksimālais punktu skaits </a:t>
            </a:r>
            <a:r>
              <a:rPr lang="lv-LV" b="1" dirty="0" smtClean="0">
                <a:effectLst>
                  <a:outerShdw blurRad="38100" dist="38100" dir="2700000" algn="tl">
                    <a:srgbClr val="000000">
                      <a:alpha val="43137"/>
                    </a:srgbClr>
                  </a:outerShdw>
                </a:effectLst>
              </a:rPr>
              <a:t>3 punkti. </a:t>
            </a:r>
            <a:r>
              <a:rPr lang="lv-LV" dirty="0" smtClean="0"/>
              <a:t>Kamēr darba bites apkopo rezultātus kārēs, bišu māte iepazīstina grupas ar pareizajām atbildēm. </a:t>
            </a:r>
          </a:p>
          <a:p>
            <a:pPr eaLnBrk="1" hangingPunct="1">
              <a:defRPr/>
            </a:pPr>
            <a:endParaRPr lang="lv-LV" dirty="0" smtClean="0"/>
          </a:p>
        </p:txBody>
      </p:sp>
      <p:sp>
        <p:nvSpPr>
          <p:cNvPr id="74756"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83F4A4-59DB-4465-9559-17077F4715A9}" type="slidenum">
              <a:rPr lang="lv-LV" smtClean="0"/>
              <a:pPr/>
              <a:t>25</a:t>
            </a:fld>
            <a:endParaRPr lang="lv-LV"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aida attēla vietturis 1"/>
          <p:cNvSpPr>
            <a:spLocks noGrp="1" noRot="1" noChangeAspect="1" noTextEdit="1"/>
          </p:cNvSpPr>
          <p:nvPr>
            <p:ph type="sldImg"/>
          </p:nvPr>
        </p:nvSpPr>
        <p:spPr bwMode="auto">
          <a:noFill/>
          <a:ln>
            <a:solidFill>
              <a:srgbClr val="000000"/>
            </a:solidFill>
            <a:miter lim="800000"/>
            <a:headEnd/>
            <a:tailEnd/>
          </a:ln>
        </p:spPr>
      </p:sp>
      <p:sp>
        <p:nvSpPr>
          <p:cNvPr id="73731" name="Piezīmju vietturis 2"/>
          <p:cNvSpPr>
            <a:spLocks noGrp="1"/>
          </p:cNvSpPr>
          <p:nvPr>
            <p:ph type="body" idx="1"/>
          </p:nvPr>
        </p:nvSpPr>
        <p:spPr bwMode="auto"/>
        <p:txBody>
          <a:bodyPr wrap="square" numCol="1" anchor="t" anchorCtr="0" compatLnSpc="1">
            <a:prstTxWarp prst="textNoShape">
              <a:avLst/>
            </a:prstTxWarp>
          </a:bodyPr>
          <a:lstStyle/>
          <a:p>
            <a:pPr eaLnBrk="1" hangingPunct="1">
              <a:defRPr/>
            </a:pPr>
            <a:r>
              <a:rPr lang="lv-LV" b="1" dirty="0" smtClean="0">
                <a:effectLst>
                  <a:outerShdw blurRad="38100" dist="38100" dir="2700000" algn="tl">
                    <a:srgbClr val="000000">
                      <a:alpha val="43137"/>
                    </a:srgbClr>
                  </a:outerShdw>
                </a:effectLst>
              </a:rPr>
              <a:t>Refleksija</a:t>
            </a:r>
            <a:r>
              <a:rPr lang="lv-LV" dirty="0" smtClean="0"/>
              <a:t>. </a:t>
            </a:r>
          </a:p>
          <a:p>
            <a:pPr eaLnBrk="1" hangingPunct="1">
              <a:defRPr/>
            </a:pPr>
            <a:r>
              <a:rPr lang="lv-LV" dirty="0" smtClean="0"/>
              <a:t>Kādi mācību priekšmeti šodien tika apgūti? </a:t>
            </a:r>
          </a:p>
          <a:p>
            <a:pPr eaLnBrk="1" hangingPunct="1">
              <a:defRPr/>
            </a:pPr>
            <a:r>
              <a:rPr lang="lv-LV" dirty="0" smtClean="0"/>
              <a:t>Katra grupa izsaka savu viedokli par Einšteina apgalvojumu un pamato to ar faktiem. </a:t>
            </a:r>
          </a:p>
          <a:p>
            <a:pPr eaLnBrk="1" hangingPunct="1">
              <a:defRPr/>
            </a:pPr>
            <a:endParaRPr lang="lv-LV" dirty="0" smtClean="0"/>
          </a:p>
        </p:txBody>
      </p:sp>
      <p:sp>
        <p:nvSpPr>
          <p:cNvPr id="75780"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1433B8-0226-4F2D-B751-44B5755F9F32}" type="slidenum">
              <a:rPr lang="lv-LV" smtClean="0"/>
              <a:pPr/>
              <a:t>26</a:t>
            </a:fld>
            <a:endParaRPr lang="lv-LV"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aida attēla vietturis 1"/>
          <p:cNvSpPr>
            <a:spLocks noGrp="1" noRot="1" noChangeAspect="1" noTextEdit="1"/>
          </p:cNvSpPr>
          <p:nvPr>
            <p:ph type="sldImg"/>
          </p:nvPr>
        </p:nvSpPr>
        <p:spPr bwMode="auto">
          <a:noFill/>
          <a:ln>
            <a:solidFill>
              <a:srgbClr val="000000"/>
            </a:solidFill>
            <a:miter lim="800000"/>
            <a:headEnd/>
            <a:tailEnd/>
          </a:ln>
        </p:spPr>
      </p:sp>
      <p:sp>
        <p:nvSpPr>
          <p:cNvPr id="76803" name="Piezīmju vietturis 2"/>
          <p:cNvSpPr>
            <a:spLocks noGrp="1"/>
          </p:cNvSpPr>
          <p:nvPr>
            <p:ph type="body" idx="1"/>
          </p:nvPr>
        </p:nvSpPr>
        <p:spPr bwMode="auto">
          <a:noFill/>
        </p:spPr>
        <p:txBody>
          <a:bodyPr wrap="square" numCol="1" anchor="t" anchorCtr="0" compatLnSpc="1">
            <a:prstTxWarp prst="textNoShape">
              <a:avLst/>
            </a:prstTxWarp>
          </a:bodyPr>
          <a:lstStyle/>
          <a:p>
            <a:r>
              <a:rPr lang="lv-LV" smtClean="0"/>
              <a:t>Katru grupu apbalvo ar diplomu (piešķir titulu) (Skat.word failā “IzdalesMaterials” 15.lpp) un  medus gailīšiem. </a:t>
            </a:r>
          </a:p>
        </p:txBody>
      </p:sp>
      <p:sp>
        <p:nvSpPr>
          <p:cNvPr id="76804"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228019-DF9D-4069-9155-88D3A4D63B06}" type="slidenum">
              <a:rPr lang="lv-LV" smtClean="0"/>
              <a:pPr/>
              <a:t>27</a:t>
            </a:fld>
            <a:endParaRPr lang="lv-LV"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aida attēla vietturis 1"/>
          <p:cNvSpPr>
            <a:spLocks noGrp="1" noRot="1" noChangeAspect="1" noTextEdit="1"/>
          </p:cNvSpPr>
          <p:nvPr>
            <p:ph type="sldImg"/>
          </p:nvPr>
        </p:nvSpPr>
        <p:spPr bwMode="auto">
          <a:noFill/>
          <a:ln>
            <a:solidFill>
              <a:srgbClr val="000000"/>
            </a:solidFill>
            <a:miter lim="800000"/>
            <a:headEnd/>
            <a:tailEnd/>
          </a:ln>
        </p:spPr>
      </p:sp>
      <p:sp>
        <p:nvSpPr>
          <p:cNvPr id="77827" name="Piezīmju vietturis 2"/>
          <p:cNvSpPr>
            <a:spLocks noGrp="1"/>
          </p:cNvSpPr>
          <p:nvPr>
            <p:ph type="body" idx="1"/>
          </p:nvPr>
        </p:nvSpPr>
        <p:spPr bwMode="auto">
          <a:noFill/>
        </p:spPr>
        <p:txBody>
          <a:bodyPr wrap="square" numCol="1" anchor="t" anchorCtr="0" compatLnSpc="1">
            <a:prstTxWarp prst="textNoShape">
              <a:avLst/>
            </a:prstTxWarp>
          </a:bodyPr>
          <a:lstStyle/>
          <a:p>
            <a:endParaRPr lang="lv-LV" smtClean="0"/>
          </a:p>
        </p:txBody>
      </p:sp>
      <p:sp>
        <p:nvSpPr>
          <p:cNvPr id="77828"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4555E6-51C3-468F-8ABF-7487A15A4598}" type="slidenum">
              <a:rPr lang="lv-LV" smtClean="0"/>
              <a:pPr/>
              <a:t>28</a:t>
            </a:fld>
            <a:endParaRPr lang="lv-LV"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aida attēla vietturis 1"/>
          <p:cNvSpPr>
            <a:spLocks noGrp="1" noRot="1" noChangeAspect="1" noTextEdit="1"/>
          </p:cNvSpPr>
          <p:nvPr>
            <p:ph type="sldImg"/>
          </p:nvPr>
        </p:nvSpPr>
        <p:spPr bwMode="auto">
          <a:noFill/>
          <a:ln>
            <a:solidFill>
              <a:srgbClr val="000000"/>
            </a:solidFill>
            <a:miter lim="800000"/>
            <a:headEnd/>
            <a:tailEnd/>
          </a:ln>
        </p:spPr>
      </p:sp>
      <p:sp>
        <p:nvSpPr>
          <p:cNvPr id="78851" name="Piezīmju vietturis 2"/>
          <p:cNvSpPr>
            <a:spLocks noGrp="1"/>
          </p:cNvSpPr>
          <p:nvPr>
            <p:ph type="body" idx="1"/>
          </p:nvPr>
        </p:nvSpPr>
        <p:spPr bwMode="auto">
          <a:noFill/>
        </p:spPr>
        <p:txBody>
          <a:bodyPr wrap="square" numCol="1" anchor="t" anchorCtr="0" compatLnSpc="1">
            <a:prstTxWarp prst="textNoShape">
              <a:avLst/>
            </a:prstTxWarp>
          </a:bodyPr>
          <a:lstStyle/>
          <a:p>
            <a:r>
              <a:rPr lang="lv-LV" smtClean="0"/>
              <a:t>Katras grupas darbs tika vērtēts, izmantojot kāres. Par pareizu atbildi tika aizvākota visa šūna (1 punkts). Virs bišu kārēm ir piestiprināti katras grupas nosaukumi.(Skat word failā “IzdalesMateriāls” 12., 13., 14.lpp)  Pie katras grupas bišu kāres tika piestiprināti grupu izdomātie sēriju nosaukumi.</a:t>
            </a:r>
          </a:p>
        </p:txBody>
      </p:sp>
      <p:sp>
        <p:nvSpPr>
          <p:cNvPr id="78852"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479AF1-9BEF-4A5C-A9B7-394406D9B264}" type="slidenum">
              <a:rPr lang="lv-LV" smtClean="0"/>
              <a:pPr/>
              <a:t>29</a:t>
            </a:fld>
            <a:endParaRPr lang="lv-LV"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aida attēla vietturis 1"/>
          <p:cNvSpPr>
            <a:spLocks noGrp="1" noRot="1" noChangeAspect="1" noTextEdit="1"/>
          </p:cNvSpPr>
          <p:nvPr>
            <p:ph type="sldImg"/>
          </p:nvPr>
        </p:nvSpPr>
        <p:spPr bwMode="auto">
          <a:noFill/>
          <a:ln>
            <a:solidFill>
              <a:srgbClr val="000000"/>
            </a:solidFill>
            <a:miter lim="800000"/>
            <a:headEnd/>
            <a:tailEnd/>
          </a:ln>
        </p:spPr>
      </p:sp>
      <p:sp>
        <p:nvSpPr>
          <p:cNvPr id="52227" name="Piezīmju vietturis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lv-LV" b="1" dirty="0" smtClean="0">
                <a:effectLst>
                  <a:outerShdw blurRad="38100" dist="38100" dir="2700000" algn="tl">
                    <a:srgbClr val="000000">
                      <a:alpha val="43137"/>
                    </a:srgbClr>
                  </a:outerShdw>
                </a:effectLst>
              </a:rPr>
              <a:t>1.uzdevums</a:t>
            </a:r>
            <a:r>
              <a:rPr lang="lv-LV" dirty="0" smtClean="0"/>
              <a:t>. Bišu māte iepazīstina ar uzdevuma noteikumiem, bet darba bites izdala izdales materiālu un atbilžu lapu. Skolēni iepazīstas ar informāciju (</a:t>
            </a:r>
            <a:r>
              <a:rPr lang="lv-LV" dirty="0" err="1" smtClean="0"/>
              <a:t>Skat.word</a:t>
            </a:r>
            <a:r>
              <a:rPr lang="lv-LV" dirty="0" smtClean="0"/>
              <a:t> failā “</a:t>
            </a:r>
            <a:r>
              <a:rPr lang="lv-LV" dirty="0" err="1" smtClean="0"/>
              <a:t>IzdalesMaterials</a:t>
            </a:r>
            <a:r>
              <a:rPr lang="lv-LV" dirty="0" smtClean="0"/>
              <a:t>” 1.,2.lpp) un pēc attēla nosaka , kas tās ir par bitēm. Atbildes pieraksta uz atbilžu lapas. (</a:t>
            </a:r>
            <a:r>
              <a:rPr lang="lv-LV" dirty="0" err="1" smtClean="0"/>
              <a:t>Skat.word</a:t>
            </a:r>
            <a:r>
              <a:rPr lang="lv-LV" dirty="0" smtClean="0"/>
              <a:t> failā “</a:t>
            </a:r>
            <a:r>
              <a:rPr lang="lv-LV" dirty="0" err="1" smtClean="0"/>
              <a:t>IzdalesMaterials</a:t>
            </a:r>
            <a:r>
              <a:rPr lang="lv-LV" dirty="0" smtClean="0"/>
              <a:t>” 3.lpp) Kad darbs izpildīts, to atdot darba bitēm.</a:t>
            </a:r>
          </a:p>
        </p:txBody>
      </p:sp>
      <p:sp>
        <p:nvSpPr>
          <p:cNvPr id="52228"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765048-710D-4771-B695-AA1E0A33A0D1}" type="slidenum">
              <a:rPr lang="lv-LV" smtClean="0"/>
              <a:pPr/>
              <a:t>3</a:t>
            </a:fld>
            <a:endParaRPr lang="lv-LV"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aida attēla vietturis 1"/>
          <p:cNvSpPr>
            <a:spLocks noGrp="1" noRot="1" noChangeAspect="1" noTextEdit="1"/>
          </p:cNvSpPr>
          <p:nvPr>
            <p:ph type="sldImg"/>
          </p:nvPr>
        </p:nvSpPr>
        <p:spPr bwMode="auto">
          <a:noFill/>
          <a:ln>
            <a:solidFill>
              <a:srgbClr val="000000"/>
            </a:solidFill>
            <a:miter lim="800000"/>
            <a:headEnd/>
            <a:tailEnd/>
          </a:ln>
        </p:spPr>
      </p:sp>
      <p:sp>
        <p:nvSpPr>
          <p:cNvPr id="79875" name="Piezīmju vietturis 2"/>
          <p:cNvSpPr>
            <a:spLocks noGrp="1"/>
          </p:cNvSpPr>
          <p:nvPr>
            <p:ph type="body" idx="1"/>
          </p:nvPr>
        </p:nvSpPr>
        <p:spPr bwMode="auto">
          <a:noFill/>
        </p:spPr>
        <p:txBody>
          <a:bodyPr wrap="square" numCol="1" anchor="t" anchorCtr="0" compatLnSpc="1">
            <a:prstTxWarp prst="textNoShape">
              <a:avLst/>
            </a:prstTxWarp>
          </a:bodyPr>
          <a:lstStyle/>
          <a:p>
            <a:r>
              <a:rPr lang="lv-LV" smtClean="0"/>
              <a:t>Pārsteiguma moments skolēniem ir iespēja aplūkot īstu bišu stropu no kura izkāpa trans (trana lomā iejuties skolotājs). Nodarbības sākumā bišu strops nav redzams, tas tiek ieripināts telpā, kad sākas saruna par bišu dzīvi. </a:t>
            </a:r>
          </a:p>
        </p:txBody>
      </p:sp>
      <p:sp>
        <p:nvSpPr>
          <p:cNvPr id="79876"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3847E1-6E6F-4EE4-BCB9-1522532D5760}" type="slidenum">
              <a:rPr lang="lv-LV" smtClean="0"/>
              <a:pPr/>
              <a:t>30</a:t>
            </a:fld>
            <a:endParaRPr lang="lv-LV"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aida attēla vietturis 1"/>
          <p:cNvSpPr>
            <a:spLocks noGrp="1" noRot="1" noChangeAspect="1" noTextEdit="1"/>
          </p:cNvSpPr>
          <p:nvPr>
            <p:ph type="sldImg"/>
          </p:nvPr>
        </p:nvSpPr>
        <p:spPr bwMode="auto">
          <a:noFill/>
          <a:ln>
            <a:solidFill>
              <a:srgbClr val="000000"/>
            </a:solidFill>
            <a:miter lim="800000"/>
            <a:headEnd/>
            <a:tailEnd/>
          </a:ln>
        </p:spPr>
      </p:sp>
      <p:sp>
        <p:nvSpPr>
          <p:cNvPr id="80899" name="Piezīmju vietturis 2"/>
          <p:cNvSpPr>
            <a:spLocks noGrp="1"/>
          </p:cNvSpPr>
          <p:nvPr>
            <p:ph type="body" idx="1"/>
          </p:nvPr>
        </p:nvSpPr>
        <p:spPr bwMode="auto">
          <a:noFill/>
        </p:spPr>
        <p:txBody>
          <a:bodyPr wrap="square" numCol="1" anchor="t" anchorCtr="0" compatLnSpc="1">
            <a:prstTxWarp prst="textNoShape">
              <a:avLst/>
            </a:prstTxWarp>
          </a:bodyPr>
          <a:lstStyle/>
          <a:p>
            <a:r>
              <a:rPr lang="lv-LV" smtClean="0"/>
              <a:t>Lomu spēlēm tika izgatavotas finiera  plāksnītes ar uzrakstu: “ Trans” , “Bišu māte” , “Darba bite” , lai skatītājiem būtu vieglāk orientēties tēlos. Lomu spēlei tika izmantoti arī citi atribūti (cepure, priekšauts, lakatiņi). </a:t>
            </a:r>
          </a:p>
        </p:txBody>
      </p:sp>
      <p:sp>
        <p:nvSpPr>
          <p:cNvPr id="80900"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39A847-15F3-4C91-AE01-28E6161F4B15}" type="slidenum">
              <a:rPr lang="lv-LV" smtClean="0"/>
              <a:pPr/>
              <a:t>31</a:t>
            </a:fld>
            <a:endParaRPr lang="lv-LV"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aida attēla vietturis 1"/>
          <p:cNvSpPr>
            <a:spLocks noGrp="1" noRot="1" noChangeAspect="1" noTextEdit="1"/>
          </p:cNvSpPr>
          <p:nvPr>
            <p:ph type="sldImg"/>
          </p:nvPr>
        </p:nvSpPr>
        <p:spPr bwMode="auto">
          <a:noFill/>
          <a:ln>
            <a:solidFill>
              <a:srgbClr val="000000"/>
            </a:solidFill>
            <a:miter lim="800000"/>
            <a:headEnd/>
            <a:tailEnd/>
          </a:ln>
        </p:spPr>
      </p:sp>
      <p:sp>
        <p:nvSpPr>
          <p:cNvPr id="81923" name="Piezīmju vietturis 2"/>
          <p:cNvSpPr>
            <a:spLocks noGrp="1"/>
          </p:cNvSpPr>
          <p:nvPr>
            <p:ph type="body" idx="1"/>
          </p:nvPr>
        </p:nvSpPr>
        <p:spPr bwMode="auto">
          <a:noFill/>
        </p:spPr>
        <p:txBody>
          <a:bodyPr wrap="square" numCol="1" anchor="t" anchorCtr="0" compatLnSpc="1">
            <a:prstTxWarp prst="textNoShape">
              <a:avLst/>
            </a:prstTxWarp>
          </a:bodyPr>
          <a:lstStyle/>
          <a:p>
            <a:r>
              <a:rPr lang="lv-LV" smtClean="0"/>
              <a:t>Katrai lomu spēlei bija paredzēti atbilstoši atribūti.</a:t>
            </a:r>
          </a:p>
        </p:txBody>
      </p:sp>
      <p:sp>
        <p:nvSpPr>
          <p:cNvPr id="81924"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0CBFA0-14F7-452E-A59C-F2E9BCA5BBA1}" type="slidenum">
              <a:rPr lang="lv-LV" smtClean="0"/>
              <a:pPr/>
              <a:t>32</a:t>
            </a:fld>
            <a:endParaRPr lang="lv-LV"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aida attēla vietturis 1"/>
          <p:cNvSpPr>
            <a:spLocks noGrp="1" noRot="1" noChangeAspect="1" noTextEdit="1"/>
          </p:cNvSpPr>
          <p:nvPr>
            <p:ph type="sldImg"/>
          </p:nvPr>
        </p:nvSpPr>
        <p:spPr bwMode="auto">
          <a:noFill/>
          <a:ln>
            <a:solidFill>
              <a:srgbClr val="000000"/>
            </a:solidFill>
            <a:miter lim="800000"/>
            <a:headEnd/>
            <a:tailEnd/>
          </a:ln>
        </p:spPr>
      </p:sp>
      <p:sp>
        <p:nvSpPr>
          <p:cNvPr id="82947" name="Piezīmju vietturis 2"/>
          <p:cNvSpPr>
            <a:spLocks noGrp="1"/>
          </p:cNvSpPr>
          <p:nvPr>
            <p:ph type="body" idx="1"/>
          </p:nvPr>
        </p:nvSpPr>
        <p:spPr bwMode="auto">
          <a:noFill/>
        </p:spPr>
        <p:txBody>
          <a:bodyPr wrap="square" numCol="1" anchor="t" anchorCtr="0" compatLnSpc="1">
            <a:prstTxWarp prst="textNoShape">
              <a:avLst/>
            </a:prstTxWarp>
          </a:bodyPr>
          <a:lstStyle/>
          <a:p>
            <a:r>
              <a:rPr lang="lv-LV" smtClean="0"/>
              <a:t>9.Uzdevumam tika izmantoti svari.</a:t>
            </a:r>
          </a:p>
        </p:txBody>
      </p:sp>
      <p:sp>
        <p:nvSpPr>
          <p:cNvPr id="82948"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F2D86C-C45A-4BB0-8134-31FDCB4D32E9}" type="slidenum">
              <a:rPr lang="lv-LV" smtClean="0"/>
              <a:pPr/>
              <a:t>33</a:t>
            </a:fld>
            <a:endParaRPr lang="lv-LV"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aida attēla vietturis 1"/>
          <p:cNvSpPr>
            <a:spLocks noGrp="1" noRot="1" noChangeAspect="1" noTextEdit="1"/>
          </p:cNvSpPr>
          <p:nvPr>
            <p:ph type="sldImg"/>
          </p:nvPr>
        </p:nvSpPr>
        <p:spPr bwMode="auto">
          <a:noFill/>
          <a:ln>
            <a:solidFill>
              <a:srgbClr val="000000"/>
            </a:solidFill>
            <a:miter lim="800000"/>
            <a:headEnd/>
            <a:tailEnd/>
          </a:ln>
        </p:spPr>
      </p:sp>
      <p:sp>
        <p:nvSpPr>
          <p:cNvPr id="83971" name="Piezīmju vietturis 2"/>
          <p:cNvSpPr>
            <a:spLocks noGrp="1"/>
          </p:cNvSpPr>
          <p:nvPr>
            <p:ph type="body" idx="1"/>
          </p:nvPr>
        </p:nvSpPr>
        <p:spPr bwMode="auto">
          <a:noFill/>
        </p:spPr>
        <p:txBody>
          <a:bodyPr wrap="square" numCol="1" anchor="t" anchorCtr="0" compatLnSpc="1">
            <a:prstTxWarp prst="textNoShape">
              <a:avLst/>
            </a:prstTxWarp>
          </a:bodyPr>
          <a:lstStyle/>
          <a:p>
            <a:r>
              <a:rPr lang="lv-LV" smtClean="0"/>
              <a:t>Pašiem skolotājiem  jau iepriekš noteikti jāveic paredzētie eksperimenti ar dotajiem paraugiem, lai pārliecinātos par darba rezultātiem. </a:t>
            </a:r>
          </a:p>
          <a:p>
            <a:r>
              <a:rPr lang="lv-LV" smtClean="0"/>
              <a:t>Uz  līmlapiņām pierakstīts medus parauga numurs, lai skolotājam vieglāk sekot līdzi eksperimenta norisei.</a:t>
            </a:r>
          </a:p>
          <a:p>
            <a:r>
              <a:rPr lang="lv-LV" smtClean="0"/>
              <a:t>Medus paraugi: 2 dabīgie medus paraugi, viens mākslīgais medus. Vienam no dabīgā medus paraugiem jābūt ar vairāk izteiktu lapu medus klātbūtni. </a:t>
            </a:r>
          </a:p>
          <a:p>
            <a:r>
              <a:rPr lang="lv-LV" smtClean="0"/>
              <a:t>  </a:t>
            </a:r>
          </a:p>
        </p:txBody>
      </p:sp>
      <p:sp>
        <p:nvSpPr>
          <p:cNvPr id="83972"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4FF886-B5CF-49F2-BC21-C2DEDD4BE89E}" type="slidenum">
              <a:rPr lang="lv-LV" smtClean="0"/>
              <a:pPr/>
              <a:t>34</a:t>
            </a:fld>
            <a:endParaRPr lang="lv-LV"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aida attēla vietturis 1"/>
          <p:cNvSpPr>
            <a:spLocks noGrp="1" noRot="1" noChangeAspect="1" noTextEdit="1"/>
          </p:cNvSpPr>
          <p:nvPr>
            <p:ph type="sldImg"/>
          </p:nvPr>
        </p:nvSpPr>
        <p:spPr bwMode="auto">
          <a:noFill/>
          <a:ln>
            <a:solidFill>
              <a:srgbClr val="000000"/>
            </a:solidFill>
            <a:miter lim="800000"/>
            <a:headEnd/>
            <a:tailEnd/>
          </a:ln>
        </p:spPr>
      </p:sp>
      <p:sp>
        <p:nvSpPr>
          <p:cNvPr id="84995" name="Piezīmju vietturis 2"/>
          <p:cNvSpPr>
            <a:spLocks noGrp="1"/>
          </p:cNvSpPr>
          <p:nvPr>
            <p:ph type="body" idx="1"/>
          </p:nvPr>
        </p:nvSpPr>
        <p:spPr bwMode="auto">
          <a:noFill/>
        </p:spPr>
        <p:txBody>
          <a:bodyPr wrap="square" numCol="1" anchor="t" anchorCtr="0" compatLnSpc="1">
            <a:prstTxWarp prst="textNoShape">
              <a:avLst/>
            </a:prstTxWarp>
          </a:bodyPr>
          <a:lstStyle/>
          <a:p>
            <a:r>
              <a:rPr lang="lv-LV" smtClean="0"/>
              <a:t>Eksperimentā ar glikozes noteikšanu ir nepieciešamas elektriskās plītiņas. </a:t>
            </a:r>
          </a:p>
        </p:txBody>
      </p:sp>
      <p:sp>
        <p:nvSpPr>
          <p:cNvPr id="84996"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D4E222-9D8A-4A0C-BF07-1B70BF240BB4}" type="slidenum">
              <a:rPr lang="lv-LV" smtClean="0"/>
              <a:pPr/>
              <a:t>35</a:t>
            </a:fld>
            <a:endParaRPr lang="lv-LV"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ida attēla vietturis 1"/>
          <p:cNvSpPr>
            <a:spLocks noGrp="1" noRot="1" noChangeAspect="1" noTextEdit="1"/>
          </p:cNvSpPr>
          <p:nvPr>
            <p:ph type="sldImg"/>
          </p:nvPr>
        </p:nvSpPr>
        <p:spPr bwMode="auto">
          <a:noFill/>
          <a:ln>
            <a:solidFill>
              <a:srgbClr val="000000"/>
            </a:solidFill>
            <a:miter lim="800000"/>
            <a:headEnd/>
            <a:tailEnd/>
          </a:ln>
        </p:spPr>
      </p:sp>
      <p:sp>
        <p:nvSpPr>
          <p:cNvPr id="86019" name="Piezīmju vietturis 2"/>
          <p:cNvSpPr>
            <a:spLocks noGrp="1"/>
          </p:cNvSpPr>
          <p:nvPr>
            <p:ph type="body" idx="1"/>
          </p:nvPr>
        </p:nvSpPr>
        <p:spPr bwMode="auto">
          <a:noFill/>
        </p:spPr>
        <p:txBody>
          <a:bodyPr wrap="square" numCol="1" anchor="t" anchorCtr="0" compatLnSpc="1">
            <a:prstTxWarp prst="textNoShape">
              <a:avLst/>
            </a:prstTxWarp>
          </a:bodyPr>
          <a:lstStyle/>
          <a:p>
            <a:r>
              <a:rPr lang="lv-LV" smtClean="0"/>
              <a:t>Eksperimenta glikozes noteikšanai grupas “Medutiņš” rezultāti.</a:t>
            </a:r>
          </a:p>
        </p:txBody>
      </p:sp>
      <p:sp>
        <p:nvSpPr>
          <p:cNvPr id="86020"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74A242-304D-498A-99A7-84DE58D22F4A}" type="slidenum">
              <a:rPr lang="lv-LV" smtClean="0"/>
              <a:pPr/>
              <a:t>36</a:t>
            </a:fld>
            <a:endParaRPr lang="lv-LV"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aida attēla vietturis 1"/>
          <p:cNvSpPr>
            <a:spLocks noGrp="1" noRot="1" noChangeAspect="1" noTextEdit="1"/>
          </p:cNvSpPr>
          <p:nvPr>
            <p:ph type="sldImg"/>
          </p:nvPr>
        </p:nvSpPr>
        <p:spPr bwMode="auto">
          <a:noFill/>
          <a:ln>
            <a:solidFill>
              <a:srgbClr val="000000"/>
            </a:solidFill>
            <a:miter lim="800000"/>
            <a:headEnd/>
            <a:tailEnd/>
          </a:ln>
        </p:spPr>
      </p:sp>
      <p:sp>
        <p:nvSpPr>
          <p:cNvPr id="87043" name="Piezīmju vietturis 2"/>
          <p:cNvSpPr>
            <a:spLocks noGrp="1"/>
          </p:cNvSpPr>
          <p:nvPr>
            <p:ph type="body" idx="1"/>
          </p:nvPr>
        </p:nvSpPr>
        <p:spPr bwMode="auto">
          <a:noFill/>
        </p:spPr>
        <p:txBody>
          <a:bodyPr wrap="square" numCol="1" anchor="t" anchorCtr="0" compatLnSpc="1">
            <a:prstTxWarp prst="textNoShape">
              <a:avLst/>
            </a:prstTxWarp>
          </a:bodyPr>
          <a:lstStyle/>
          <a:p>
            <a:r>
              <a:rPr lang="lv-LV" smtClean="0"/>
              <a:t>Apbalvošanas ceremonijā katras grupas skolēni saņēma Diplomu un  medus gailīšus. Uz bišu stropa deg vaska svece. Fonā skan mūzika Aisha_-_Bitit’_matos.  </a:t>
            </a:r>
          </a:p>
        </p:txBody>
      </p:sp>
      <p:sp>
        <p:nvSpPr>
          <p:cNvPr id="87044"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A8A318-C7F7-4109-89EB-665C1627AF44}" type="slidenum">
              <a:rPr lang="lv-LV" smtClean="0"/>
              <a:pPr/>
              <a:t>37</a:t>
            </a:fld>
            <a:endParaRPr lang="lv-LV"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aida attēla vietturis 1"/>
          <p:cNvSpPr>
            <a:spLocks noGrp="1" noRot="1" noChangeAspect="1" noTextEdit="1"/>
          </p:cNvSpPr>
          <p:nvPr>
            <p:ph type="sldImg"/>
          </p:nvPr>
        </p:nvSpPr>
        <p:spPr bwMode="auto">
          <a:noFill/>
          <a:ln>
            <a:solidFill>
              <a:srgbClr val="000000"/>
            </a:solidFill>
            <a:miter lim="800000"/>
            <a:headEnd/>
            <a:tailEnd/>
          </a:ln>
        </p:spPr>
      </p:sp>
      <p:sp>
        <p:nvSpPr>
          <p:cNvPr id="88067" name="Piezīmju vietturis 2"/>
          <p:cNvSpPr>
            <a:spLocks noGrp="1"/>
          </p:cNvSpPr>
          <p:nvPr>
            <p:ph type="body" idx="1"/>
          </p:nvPr>
        </p:nvSpPr>
        <p:spPr bwMode="auto">
          <a:noFill/>
        </p:spPr>
        <p:txBody>
          <a:bodyPr wrap="square" numCol="1" anchor="t" anchorCtr="0" compatLnSpc="1">
            <a:prstTxWarp prst="textNoShape">
              <a:avLst/>
            </a:prstTxWarp>
          </a:bodyPr>
          <a:lstStyle/>
          <a:p>
            <a:r>
              <a:rPr lang="lv-LV" smtClean="0"/>
              <a:t>Skolotāji, kuri piedalījās nodarbības sagatavošanā un vadīšanā. </a:t>
            </a:r>
          </a:p>
        </p:txBody>
      </p:sp>
      <p:sp>
        <p:nvSpPr>
          <p:cNvPr id="88068"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7FEC69-7878-4CCD-9707-91527CA9EC9B}" type="slidenum">
              <a:rPr lang="lv-LV" smtClean="0"/>
              <a:pPr/>
              <a:t>38</a:t>
            </a:fld>
            <a:endParaRPr lang="lv-LV"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aida attēla vietturis 1"/>
          <p:cNvSpPr>
            <a:spLocks noGrp="1" noRot="1" noChangeAspect="1" noTextEdit="1"/>
          </p:cNvSpPr>
          <p:nvPr>
            <p:ph type="sldImg"/>
          </p:nvPr>
        </p:nvSpPr>
        <p:spPr bwMode="auto">
          <a:noFill/>
          <a:ln>
            <a:solidFill>
              <a:srgbClr val="000000"/>
            </a:solidFill>
            <a:miter lim="800000"/>
            <a:headEnd/>
            <a:tailEnd/>
          </a:ln>
        </p:spPr>
      </p:sp>
      <p:sp>
        <p:nvSpPr>
          <p:cNvPr id="89091" name="Piezīmju vietturis 2"/>
          <p:cNvSpPr>
            <a:spLocks noGrp="1"/>
          </p:cNvSpPr>
          <p:nvPr>
            <p:ph type="body" idx="1"/>
          </p:nvPr>
        </p:nvSpPr>
        <p:spPr bwMode="auto">
          <a:noFill/>
        </p:spPr>
        <p:txBody>
          <a:bodyPr wrap="square" numCol="1" anchor="t" anchorCtr="0" compatLnSpc="1">
            <a:prstTxWarp prst="textNoShape">
              <a:avLst/>
            </a:prstTxWarp>
          </a:bodyPr>
          <a:lstStyle/>
          <a:p>
            <a:r>
              <a:rPr lang="lv-LV" smtClean="0"/>
              <a:t>10.klase kopā ar nodarbības vadītājiem.</a:t>
            </a:r>
          </a:p>
        </p:txBody>
      </p:sp>
      <p:sp>
        <p:nvSpPr>
          <p:cNvPr id="89092"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D25758-3CAC-4C51-A097-064CD401AA6E}" type="slidenum">
              <a:rPr lang="lv-LV" smtClean="0"/>
              <a:pPr/>
              <a:t>39</a:t>
            </a:fld>
            <a:endParaRPr lang="lv-LV"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ida attēla vietturis 1"/>
          <p:cNvSpPr>
            <a:spLocks noGrp="1" noRot="1" noChangeAspect="1" noTextEdit="1"/>
          </p:cNvSpPr>
          <p:nvPr>
            <p:ph type="sldImg"/>
          </p:nvPr>
        </p:nvSpPr>
        <p:spPr bwMode="auto">
          <a:noFill/>
          <a:ln>
            <a:solidFill>
              <a:srgbClr val="000000"/>
            </a:solidFill>
            <a:miter lim="800000"/>
            <a:headEnd/>
            <a:tailEnd/>
          </a:ln>
        </p:spPr>
      </p:sp>
      <p:sp>
        <p:nvSpPr>
          <p:cNvPr id="53251" name="Piezīmju vietturis 2"/>
          <p:cNvSpPr>
            <a:spLocks noGrp="1"/>
          </p:cNvSpPr>
          <p:nvPr>
            <p:ph type="body" idx="1"/>
          </p:nvPr>
        </p:nvSpPr>
        <p:spPr bwMode="auto"/>
        <p:txBody>
          <a:bodyPr wrap="square" numCol="1" anchor="t" anchorCtr="0" compatLnSpc="1">
            <a:prstTxWarp prst="textNoShape">
              <a:avLst/>
            </a:prstTxWarp>
          </a:bodyPr>
          <a:lstStyle/>
          <a:p>
            <a:pPr eaLnBrk="1" hangingPunct="1">
              <a:defRPr/>
            </a:pPr>
            <a:r>
              <a:rPr lang="lv-LV" b="1" u="sng" dirty="0" smtClean="0">
                <a:effectLst>
                  <a:outerShdw blurRad="38100" dist="38100" dir="2700000" algn="tl">
                    <a:srgbClr val="000000">
                      <a:alpha val="43137"/>
                    </a:srgbClr>
                  </a:outerShdw>
                </a:effectLst>
              </a:rPr>
              <a:t>Vērtēšana</a:t>
            </a:r>
            <a:r>
              <a:rPr lang="lv-LV" dirty="0" smtClean="0"/>
              <a:t> par pareizu atbildi (visi 5 nosaukti pareizi) </a:t>
            </a:r>
            <a:r>
              <a:rPr lang="lv-LV" b="1" dirty="0" smtClean="0">
                <a:effectLst>
                  <a:outerShdw blurRad="38100" dist="38100" dir="2700000" algn="tl">
                    <a:srgbClr val="000000">
                      <a:alpha val="43137"/>
                    </a:srgbClr>
                  </a:outerShdw>
                </a:effectLst>
              </a:rPr>
              <a:t>1 punkts</a:t>
            </a:r>
            <a:r>
              <a:rPr lang="lv-LV" dirty="0" smtClean="0"/>
              <a:t>, bet par daļēji pareizu 0,5 punkti. (pēc saviem ieskatiem). Kamēr darba bites apkopo rezultātus kārēs, bišu māte iepazīstina grupas ar pareizajām atbildēm. </a:t>
            </a:r>
          </a:p>
        </p:txBody>
      </p:sp>
      <p:sp>
        <p:nvSpPr>
          <p:cNvPr id="53252"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44708D-6701-4E2F-A8C2-2E3C6F5D3C51}" type="slidenum">
              <a:rPr lang="lv-LV" smtClean="0"/>
              <a:pPr/>
              <a:t>4</a:t>
            </a:fld>
            <a:endParaRPr lang="lv-LV"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aida attēla vietturis 1"/>
          <p:cNvSpPr>
            <a:spLocks noGrp="1" noRot="1" noChangeAspect="1" noTextEdit="1"/>
          </p:cNvSpPr>
          <p:nvPr>
            <p:ph type="sldImg"/>
          </p:nvPr>
        </p:nvSpPr>
        <p:spPr bwMode="auto">
          <a:noFill/>
          <a:ln>
            <a:solidFill>
              <a:srgbClr val="000000"/>
            </a:solidFill>
            <a:miter lim="800000"/>
            <a:headEnd/>
            <a:tailEnd/>
          </a:ln>
        </p:spPr>
      </p:sp>
      <p:sp>
        <p:nvSpPr>
          <p:cNvPr id="54275" name="Piezīmju vietturis 2"/>
          <p:cNvSpPr>
            <a:spLocks noGrp="1"/>
          </p:cNvSpPr>
          <p:nvPr>
            <p:ph type="body" idx="1"/>
          </p:nvPr>
        </p:nvSpPr>
        <p:spPr bwMode="auto"/>
        <p:txBody>
          <a:bodyPr wrap="square" numCol="1" anchor="t" anchorCtr="0" compatLnSpc="1">
            <a:prstTxWarp prst="textNoShape">
              <a:avLst/>
            </a:prstTxWarp>
          </a:bodyPr>
          <a:lstStyle/>
          <a:p>
            <a:pPr eaLnBrk="1" hangingPunct="1">
              <a:defRPr/>
            </a:pPr>
            <a:r>
              <a:rPr lang="lv-LV" b="1" dirty="0" smtClean="0">
                <a:effectLst>
                  <a:outerShdw blurRad="38100" dist="38100" dir="2700000" algn="tl">
                    <a:srgbClr val="000000">
                      <a:alpha val="43137"/>
                    </a:srgbClr>
                  </a:outerShdw>
                </a:effectLst>
              </a:rPr>
              <a:t>2.uzdevums</a:t>
            </a:r>
            <a:r>
              <a:rPr lang="lv-LV" dirty="0" smtClean="0"/>
              <a:t> Bišu māte skolēnus iepazīstina ar uzdevuma noteikumiem, bet darba bites izdala tabulas (</a:t>
            </a:r>
            <a:r>
              <a:rPr lang="lv-LV" dirty="0" err="1" smtClean="0"/>
              <a:t>Skat.word</a:t>
            </a:r>
            <a:r>
              <a:rPr lang="lv-LV" dirty="0" smtClean="0"/>
              <a:t> failā “</a:t>
            </a:r>
            <a:r>
              <a:rPr lang="lv-LV" dirty="0" err="1" smtClean="0"/>
              <a:t>IzdalesMaterials</a:t>
            </a:r>
            <a:r>
              <a:rPr lang="lv-LV" dirty="0" smtClean="0"/>
              <a:t>” 4.lpp)</a:t>
            </a:r>
          </a:p>
        </p:txBody>
      </p:sp>
      <p:sp>
        <p:nvSpPr>
          <p:cNvPr id="54276"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75F340-0360-4285-8CCD-2741687114C1}" type="slidenum">
              <a:rPr lang="lv-LV" smtClean="0"/>
              <a:pPr/>
              <a:t>5</a:t>
            </a:fld>
            <a:endParaRPr lang="lv-LV"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ida attēla vietturis 1"/>
          <p:cNvSpPr>
            <a:spLocks noGrp="1" noRot="1" noChangeAspect="1" noTextEdit="1"/>
          </p:cNvSpPr>
          <p:nvPr>
            <p:ph type="sldImg"/>
          </p:nvPr>
        </p:nvSpPr>
        <p:spPr bwMode="auto">
          <a:noFill/>
          <a:ln>
            <a:solidFill>
              <a:srgbClr val="000000"/>
            </a:solidFill>
            <a:miter lim="800000"/>
            <a:headEnd/>
            <a:tailEnd/>
          </a:ln>
        </p:spPr>
      </p:sp>
      <p:sp>
        <p:nvSpPr>
          <p:cNvPr id="55299"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Darba bites tabulas (Skat.word failā “IzdalesMaterials” 4.lpp) var izdalīt arī kopā ar 1.uzdevuma atbilžu lapu. Šādi ietaupās laiks, ko skolēni izmanto uzdevuma izpildei. Skolēni veic uzdevumu par bišu pienākumiem. Kad tabula aizpildīta atdot to darba bitēm.</a:t>
            </a:r>
          </a:p>
        </p:txBody>
      </p:sp>
      <p:sp>
        <p:nvSpPr>
          <p:cNvPr id="55300"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E740B3-4F12-4BA4-AACD-9927927767D8}" type="slidenum">
              <a:rPr lang="lv-LV" smtClean="0"/>
              <a:pPr/>
              <a:t>6</a:t>
            </a:fld>
            <a:endParaRPr lang="lv-LV"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aida attēla vietturis 1"/>
          <p:cNvSpPr>
            <a:spLocks noGrp="1" noRot="1" noChangeAspect="1" noTextEdit="1"/>
          </p:cNvSpPr>
          <p:nvPr>
            <p:ph type="sldImg"/>
          </p:nvPr>
        </p:nvSpPr>
        <p:spPr bwMode="auto">
          <a:noFill/>
          <a:ln>
            <a:solidFill>
              <a:srgbClr val="000000"/>
            </a:solidFill>
            <a:miter lim="800000"/>
            <a:headEnd/>
            <a:tailEnd/>
          </a:ln>
        </p:spPr>
      </p:sp>
      <p:sp>
        <p:nvSpPr>
          <p:cNvPr id="56323" name="Piezīmju vietturis 2"/>
          <p:cNvSpPr>
            <a:spLocks noGrp="1"/>
          </p:cNvSpPr>
          <p:nvPr>
            <p:ph type="body" idx="1"/>
          </p:nvPr>
        </p:nvSpPr>
        <p:spPr bwMode="auto"/>
        <p:txBody>
          <a:bodyPr wrap="square" numCol="1" anchor="t" anchorCtr="0" compatLnSpc="1">
            <a:prstTxWarp prst="textNoShape">
              <a:avLst/>
            </a:prstTxWarp>
          </a:bodyPr>
          <a:lstStyle/>
          <a:p>
            <a:pPr eaLnBrk="1" hangingPunct="1">
              <a:defRPr/>
            </a:pPr>
            <a:r>
              <a:rPr lang="lv-LV" b="1" u="sng" dirty="0" smtClean="0">
                <a:effectLst>
                  <a:outerShdw blurRad="38100" dist="38100" dir="2700000" algn="tl">
                    <a:srgbClr val="000000">
                      <a:alpha val="43137"/>
                    </a:srgbClr>
                  </a:outerShdw>
                </a:effectLst>
              </a:rPr>
              <a:t>Vērtēšana</a:t>
            </a:r>
            <a:r>
              <a:rPr lang="lv-LV" dirty="0" smtClean="0"/>
              <a:t> par pareizi aizpildītu tabulu </a:t>
            </a:r>
            <a:r>
              <a:rPr lang="lv-LV" b="1" dirty="0" smtClean="0">
                <a:effectLst>
                  <a:outerShdw blurRad="38100" dist="38100" dir="2700000" algn="tl">
                    <a:srgbClr val="000000">
                      <a:alpha val="43137"/>
                    </a:srgbClr>
                  </a:outerShdw>
                </a:effectLst>
              </a:rPr>
              <a:t>1 punkts</a:t>
            </a:r>
            <a:r>
              <a:rPr lang="lv-LV" dirty="0" smtClean="0"/>
              <a:t>, bet par daļēji pareizu 0,5 punkti. (pēc saviem ieskatiem). Kamēr darba bites apkopo rezultātus kārēs, bišu māte un trans komentē pareizās atbildes. </a:t>
            </a:r>
          </a:p>
        </p:txBody>
      </p:sp>
      <p:sp>
        <p:nvSpPr>
          <p:cNvPr id="56324"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0F1B3B-E7A7-4A3D-A27B-9DA83A5359B0}" type="slidenum">
              <a:rPr lang="lv-LV" smtClean="0"/>
              <a:pPr/>
              <a:t>7</a:t>
            </a:fld>
            <a:endParaRPr lang="lv-LV"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aida attēla vietturis 1"/>
          <p:cNvSpPr>
            <a:spLocks noGrp="1" noRot="1" noChangeAspect="1" noTextEdit="1"/>
          </p:cNvSpPr>
          <p:nvPr>
            <p:ph type="sldImg"/>
          </p:nvPr>
        </p:nvSpPr>
        <p:spPr bwMode="auto">
          <a:noFill/>
          <a:ln>
            <a:solidFill>
              <a:srgbClr val="000000"/>
            </a:solidFill>
            <a:miter lim="800000"/>
            <a:headEnd/>
            <a:tailEnd/>
          </a:ln>
        </p:spPr>
      </p:sp>
      <p:sp>
        <p:nvSpPr>
          <p:cNvPr id="57347" name="Piezīmju vietturis 2"/>
          <p:cNvSpPr>
            <a:spLocks noGrp="1"/>
          </p:cNvSpPr>
          <p:nvPr>
            <p:ph type="body" idx="1"/>
          </p:nvPr>
        </p:nvSpPr>
        <p:spPr bwMode="auto"/>
        <p:txBody>
          <a:bodyPr wrap="square" numCol="1" anchor="t" anchorCtr="0" compatLnSpc="1">
            <a:prstTxWarp prst="textNoShape">
              <a:avLst/>
            </a:prstTxWarp>
          </a:bodyPr>
          <a:lstStyle/>
          <a:p>
            <a:pPr eaLnBrk="1" hangingPunct="1">
              <a:defRPr/>
            </a:pPr>
            <a:r>
              <a:rPr lang="lv-LV" b="1" dirty="0" smtClean="0">
                <a:effectLst>
                  <a:outerShdw blurRad="38100" dist="38100" dir="2700000" algn="tl">
                    <a:srgbClr val="000000">
                      <a:alpha val="43137"/>
                    </a:srgbClr>
                  </a:outerShdw>
                </a:effectLst>
              </a:rPr>
              <a:t>3.uzdevum</a:t>
            </a:r>
            <a:r>
              <a:rPr lang="lv-LV" dirty="0" smtClean="0"/>
              <a:t>s Bišu māte skolēnus iepazīstina ar uzdevuma noteikumiem. Katra grupa apspriežas un atbild mutiski. Kamēr skolēni apspriežas, darba bites viena otrai zvana ar mobilajiem telefoniem, lai pateiktu priekšā vienu no faktoriem, bet bišu māte liek manīt, kā tas ietekmē bites. Bišu māte aicina skolēnus atbildēt. Darba bites uzmanīgi klausās grupu atbildēs.</a:t>
            </a:r>
          </a:p>
        </p:txBody>
      </p:sp>
      <p:sp>
        <p:nvSpPr>
          <p:cNvPr id="57348"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BDAE80-C651-4E06-938D-961BE16B330D}" type="slidenum">
              <a:rPr lang="lv-LV" smtClean="0"/>
              <a:pPr/>
              <a:t>8</a:t>
            </a:fld>
            <a:endParaRPr lang="lv-LV"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ida attēla vietturis 1"/>
          <p:cNvSpPr>
            <a:spLocks noGrp="1" noRot="1" noChangeAspect="1" noTextEdit="1"/>
          </p:cNvSpPr>
          <p:nvPr>
            <p:ph type="sldImg"/>
          </p:nvPr>
        </p:nvSpPr>
        <p:spPr bwMode="auto">
          <a:noFill/>
          <a:ln>
            <a:solidFill>
              <a:srgbClr val="000000"/>
            </a:solidFill>
            <a:miter lim="800000"/>
            <a:headEnd/>
            <a:tailEnd/>
          </a:ln>
        </p:spPr>
      </p:sp>
      <p:sp>
        <p:nvSpPr>
          <p:cNvPr id="58371" name="Piezīmju vietturis 2"/>
          <p:cNvSpPr>
            <a:spLocks noGrp="1"/>
          </p:cNvSpPr>
          <p:nvPr>
            <p:ph type="body" idx="1"/>
          </p:nvPr>
        </p:nvSpPr>
        <p:spPr bwMode="auto"/>
        <p:txBody>
          <a:bodyPr wrap="square" numCol="1" anchor="t" anchorCtr="0" compatLnSpc="1">
            <a:prstTxWarp prst="textNoShape">
              <a:avLst/>
            </a:prstTxWarp>
          </a:bodyPr>
          <a:lstStyle/>
          <a:p>
            <a:pPr eaLnBrk="1" hangingPunct="1">
              <a:defRPr/>
            </a:pPr>
            <a:r>
              <a:rPr lang="lv-LV" b="1" u="sng" dirty="0" smtClean="0">
                <a:effectLst>
                  <a:outerShdw blurRad="38100" dist="38100" dir="2700000" algn="tl">
                    <a:srgbClr val="000000">
                      <a:alpha val="43137"/>
                    </a:srgbClr>
                  </a:outerShdw>
                </a:effectLst>
              </a:rPr>
              <a:t>Vērtēšana</a:t>
            </a:r>
            <a:r>
              <a:rPr lang="lv-LV" dirty="0" smtClean="0"/>
              <a:t> par katru pareizi nosauktu faktoru un par vietas norādi ar skaidrojumu </a:t>
            </a:r>
            <a:r>
              <a:rPr lang="lv-LV" b="1" dirty="0" smtClean="0">
                <a:effectLst>
                  <a:outerShdw blurRad="38100" dist="38100" dir="2700000" algn="tl">
                    <a:srgbClr val="000000">
                      <a:alpha val="43137"/>
                    </a:srgbClr>
                  </a:outerShdw>
                </a:effectLst>
              </a:rPr>
              <a:t>1 punkts </a:t>
            </a:r>
            <a:r>
              <a:rPr lang="lv-LV" dirty="0" smtClean="0"/>
              <a:t>maksimālais punktu skaits </a:t>
            </a:r>
            <a:r>
              <a:rPr lang="lv-LV" b="1" dirty="0" smtClean="0">
                <a:effectLst>
                  <a:outerShdw blurRad="38100" dist="38100" dir="2700000" algn="tl">
                    <a:srgbClr val="000000">
                      <a:alpha val="43137"/>
                    </a:srgbClr>
                  </a:outerShdw>
                </a:effectLst>
              </a:rPr>
              <a:t>4 punkti</a:t>
            </a:r>
            <a:r>
              <a:rPr lang="lv-LV" dirty="0" smtClean="0"/>
              <a:t> Kamēr darba bites apkopo rezultātus kārēs, bišu māte iepazīstina grupas ar pareizajām atbildēm. </a:t>
            </a:r>
          </a:p>
          <a:p>
            <a:pPr eaLnBrk="1" hangingPunct="1">
              <a:defRPr/>
            </a:pPr>
            <a:endParaRPr lang="lv-LV" dirty="0" smtClean="0"/>
          </a:p>
        </p:txBody>
      </p:sp>
      <p:sp>
        <p:nvSpPr>
          <p:cNvPr id="58372"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DBD686-9F10-4CA1-9161-1A8F2C5A42F8}" type="slidenum">
              <a:rPr lang="lv-LV" smtClean="0"/>
              <a:pPr/>
              <a:t>9</a:t>
            </a:fld>
            <a:endParaRPr lang="lv-LV"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v-LV"/>
          </a:p>
        </p:txBody>
      </p:sp>
      <p:sp>
        <p:nvSpPr>
          <p:cNvPr id="4" name="Rectangle 4"/>
          <p:cNvSpPr>
            <a:spLocks noGrp="1" noChangeArrowheads="1"/>
          </p:cNvSpPr>
          <p:nvPr>
            <p:ph type="dt" sz="half" idx="10"/>
          </p:nvPr>
        </p:nvSpPr>
        <p:spPr>
          <a:ln/>
        </p:spPr>
        <p:txBody>
          <a:bodyPr/>
          <a:lstStyle>
            <a:lvl1pPr>
              <a:defRPr/>
            </a:lvl1pPr>
          </a:lstStyle>
          <a:p>
            <a:pPr>
              <a:defRPr/>
            </a:pPr>
            <a:fld id="{2A28BFBA-72C4-4918-9146-37349277B51F}" type="datetimeFigureOut">
              <a:rPr lang="lv-LV"/>
              <a:pPr>
                <a:defRPr/>
              </a:pPr>
              <a:t>2012.06.06.</a:t>
            </a:fld>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E4473131-55C3-4651-B517-8168B7D96038}"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fld id="{4C649EAB-F7E6-4D4A-96E2-AB5C881FF017}" type="datetimeFigureOut">
              <a:rPr lang="lv-LV"/>
              <a:pPr>
                <a:defRPr/>
              </a:pPr>
              <a:t>2012.06.06.</a:t>
            </a:fld>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D7E0E670-3C20-429C-AE5B-8E10831372CE}"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fld id="{7465CED6-DB56-4D6D-BBB5-197A95087460}" type="datetimeFigureOut">
              <a:rPr lang="lv-LV"/>
              <a:pPr>
                <a:defRPr/>
              </a:pPr>
              <a:t>2012.06.06.</a:t>
            </a:fld>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8D7725C7-FBEC-488C-950F-F30534FDB040}"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fld id="{914E7397-083F-47A7-BC28-DA7BFE13A7C4}" type="datetimeFigureOut">
              <a:rPr lang="lv-LV"/>
              <a:pPr>
                <a:defRPr/>
              </a:pPr>
              <a:t>2012.06.06.</a:t>
            </a:fld>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879F0060-999A-41EE-A797-3C82C227CFEC}"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FD0DAE8-A61A-4CBA-9556-84BE07DF69EA}" type="datetimeFigureOut">
              <a:rPr lang="lv-LV"/>
              <a:pPr>
                <a:defRPr/>
              </a:pPr>
              <a:t>2012.06.06.</a:t>
            </a:fld>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01F1D550-F9CE-498A-864A-DA0B7E84E32C}"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4"/>
          <p:cNvSpPr>
            <a:spLocks noGrp="1" noChangeArrowheads="1"/>
          </p:cNvSpPr>
          <p:nvPr>
            <p:ph type="dt" sz="half" idx="10"/>
          </p:nvPr>
        </p:nvSpPr>
        <p:spPr>
          <a:ln/>
        </p:spPr>
        <p:txBody>
          <a:bodyPr/>
          <a:lstStyle>
            <a:lvl1pPr>
              <a:defRPr/>
            </a:lvl1pPr>
          </a:lstStyle>
          <a:p>
            <a:pPr>
              <a:defRPr/>
            </a:pPr>
            <a:fld id="{501CA0F5-7C33-4CC6-ADBA-EDF4BB52C667}" type="datetimeFigureOut">
              <a:rPr lang="lv-LV"/>
              <a:pPr>
                <a:defRPr/>
              </a:pPr>
              <a:t>2012.06.06.</a:t>
            </a:fld>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6C995410-71B3-4DB5-8592-44C0A23929C8}"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Rectangle 4"/>
          <p:cNvSpPr>
            <a:spLocks noGrp="1" noChangeArrowheads="1"/>
          </p:cNvSpPr>
          <p:nvPr>
            <p:ph type="dt" sz="half" idx="10"/>
          </p:nvPr>
        </p:nvSpPr>
        <p:spPr>
          <a:ln/>
        </p:spPr>
        <p:txBody>
          <a:bodyPr/>
          <a:lstStyle>
            <a:lvl1pPr>
              <a:defRPr/>
            </a:lvl1pPr>
          </a:lstStyle>
          <a:p>
            <a:pPr>
              <a:defRPr/>
            </a:pPr>
            <a:fld id="{2D0997EF-51CD-4C5B-9F8A-9E19D285BCE9}" type="datetimeFigureOut">
              <a:rPr lang="lv-LV"/>
              <a:pPr>
                <a:defRPr/>
              </a:pPr>
              <a:t>2012.06.06.</a:t>
            </a:fld>
            <a:endParaRPr lang="lv-LV"/>
          </a:p>
        </p:txBody>
      </p:sp>
      <p:sp>
        <p:nvSpPr>
          <p:cNvPr id="8" name="Rectangle 5"/>
          <p:cNvSpPr>
            <a:spLocks noGrp="1" noChangeArrowheads="1"/>
          </p:cNvSpPr>
          <p:nvPr>
            <p:ph type="ftr" sz="quarter" idx="11"/>
          </p:nvPr>
        </p:nvSpPr>
        <p:spPr>
          <a:ln/>
        </p:spPr>
        <p:txBody>
          <a:bodyPr/>
          <a:lstStyle>
            <a:lvl1pPr>
              <a:defRPr/>
            </a:lvl1pPr>
          </a:lstStyle>
          <a:p>
            <a:pPr>
              <a:defRPr/>
            </a:pPr>
            <a:endParaRPr lang="lv-LV"/>
          </a:p>
        </p:txBody>
      </p:sp>
      <p:sp>
        <p:nvSpPr>
          <p:cNvPr id="9" name="Rectangle 6"/>
          <p:cNvSpPr>
            <a:spLocks noGrp="1" noChangeArrowheads="1"/>
          </p:cNvSpPr>
          <p:nvPr>
            <p:ph type="sldNum" sz="quarter" idx="12"/>
          </p:nvPr>
        </p:nvSpPr>
        <p:spPr>
          <a:ln/>
        </p:spPr>
        <p:txBody>
          <a:bodyPr/>
          <a:lstStyle>
            <a:lvl1pPr>
              <a:defRPr/>
            </a:lvl1pPr>
          </a:lstStyle>
          <a:p>
            <a:pPr>
              <a:defRPr/>
            </a:pPr>
            <a:fld id="{23984392-5ED6-495D-90F9-8DB6B01A7758}"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Rectangle 4"/>
          <p:cNvSpPr>
            <a:spLocks noGrp="1" noChangeArrowheads="1"/>
          </p:cNvSpPr>
          <p:nvPr>
            <p:ph type="dt" sz="half" idx="10"/>
          </p:nvPr>
        </p:nvSpPr>
        <p:spPr>
          <a:ln/>
        </p:spPr>
        <p:txBody>
          <a:bodyPr/>
          <a:lstStyle>
            <a:lvl1pPr>
              <a:defRPr/>
            </a:lvl1pPr>
          </a:lstStyle>
          <a:p>
            <a:pPr>
              <a:defRPr/>
            </a:pPr>
            <a:fld id="{10697F40-4143-4356-B69A-0101EF1BBD7A}" type="datetimeFigureOut">
              <a:rPr lang="lv-LV"/>
              <a:pPr>
                <a:defRPr/>
              </a:pPr>
              <a:t>2012.06.06.</a:t>
            </a:fld>
            <a:endParaRPr lang="lv-LV"/>
          </a:p>
        </p:txBody>
      </p:sp>
      <p:sp>
        <p:nvSpPr>
          <p:cNvPr id="4" name="Rectangle 5"/>
          <p:cNvSpPr>
            <a:spLocks noGrp="1" noChangeArrowheads="1"/>
          </p:cNvSpPr>
          <p:nvPr>
            <p:ph type="ftr" sz="quarter" idx="11"/>
          </p:nvPr>
        </p:nvSpPr>
        <p:spPr>
          <a:ln/>
        </p:spPr>
        <p:txBody>
          <a:bodyPr/>
          <a:lstStyle>
            <a:lvl1pPr>
              <a:defRPr/>
            </a:lvl1pPr>
          </a:lstStyle>
          <a:p>
            <a:pPr>
              <a:defRPr/>
            </a:pPr>
            <a:endParaRPr lang="lv-LV"/>
          </a:p>
        </p:txBody>
      </p:sp>
      <p:sp>
        <p:nvSpPr>
          <p:cNvPr id="5" name="Rectangle 6"/>
          <p:cNvSpPr>
            <a:spLocks noGrp="1" noChangeArrowheads="1"/>
          </p:cNvSpPr>
          <p:nvPr>
            <p:ph type="sldNum" sz="quarter" idx="12"/>
          </p:nvPr>
        </p:nvSpPr>
        <p:spPr>
          <a:ln/>
        </p:spPr>
        <p:txBody>
          <a:bodyPr/>
          <a:lstStyle>
            <a:lvl1pPr>
              <a:defRPr/>
            </a:lvl1pPr>
          </a:lstStyle>
          <a:p>
            <a:pPr>
              <a:defRPr/>
            </a:pPr>
            <a:fld id="{0753E6F9-3AA4-46EC-B2D9-8FF2183893D3}"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46C54EC-4143-47B7-8B9E-FEF418CB64D8}" type="datetimeFigureOut">
              <a:rPr lang="lv-LV"/>
              <a:pPr>
                <a:defRPr/>
              </a:pPr>
              <a:t>2012.06.06.</a:t>
            </a:fld>
            <a:endParaRPr lang="lv-LV"/>
          </a:p>
        </p:txBody>
      </p:sp>
      <p:sp>
        <p:nvSpPr>
          <p:cNvPr id="3" name="Rectangle 5"/>
          <p:cNvSpPr>
            <a:spLocks noGrp="1" noChangeArrowheads="1"/>
          </p:cNvSpPr>
          <p:nvPr>
            <p:ph type="ftr" sz="quarter" idx="11"/>
          </p:nvPr>
        </p:nvSpPr>
        <p:spPr>
          <a:ln/>
        </p:spPr>
        <p:txBody>
          <a:bodyPr/>
          <a:lstStyle>
            <a:lvl1pPr>
              <a:defRPr/>
            </a:lvl1pPr>
          </a:lstStyle>
          <a:p>
            <a:pPr>
              <a:defRPr/>
            </a:pPr>
            <a:endParaRPr lang="lv-LV"/>
          </a:p>
        </p:txBody>
      </p:sp>
      <p:sp>
        <p:nvSpPr>
          <p:cNvPr id="4" name="Rectangle 6"/>
          <p:cNvSpPr>
            <a:spLocks noGrp="1" noChangeArrowheads="1"/>
          </p:cNvSpPr>
          <p:nvPr>
            <p:ph type="sldNum" sz="quarter" idx="12"/>
          </p:nvPr>
        </p:nvSpPr>
        <p:spPr>
          <a:ln/>
        </p:spPr>
        <p:txBody>
          <a:bodyPr/>
          <a:lstStyle>
            <a:lvl1pPr>
              <a:defRPr/>
            </a:lvl1pPr>
          </a:lstStyle>
          <a:p>
            <a:pPr>
              <a:defRPr/>
            </a:pPr>
            <a:fld id="{14CFD00E-9D8A-4F81-8021-B5B4F0734ABB}"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3C66666-A249-427A-AF01-72D27AAFEAEA}" type="datetimeFigureOut">
              <a:rPr lang="lv-LV"/>
              <a:pPr>
                <a:defRPr/>
              </a:pPr>
              <a:t>2012.06.06.</a:t>
            </a:fld>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DCDF9F2D-BE6C-460E-A57C-D27A1A60485B}"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lv-LV"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6E492BF-5A78-44CA-9337-5EFF32A6A506}" type="datetimeFigureOut">
              <a:rPr lang="lv-LV"/>
              <a:pPr>
                <a:defRPr/>
              </a:pPr>
              <a:t>2012.06.06.</a:t>
            </a:fld>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A3970F7C-8D06-4F48-AC75-A6F8CA31BB3E}"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69CD7C59-2C4D-4BAB-BB4C-4B3D494793C3}" type="datetimeFigureOut">
              <a:rPr lang="lv-LV"/>
              <a:pPr>
                <a:defRPr/>
              </a:pPr>
              <a:t>2012.06.06.</a:t>
            </a:fld>
            <a:endParaRPr lang="lv-LV"/>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lv-LV"/>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41CDE928-8D28-417A-A72C-5A04DF5608F0}"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Skolotajs\Desktop\MuzikaProjektam\Aisha_-_Bitit'_matos_(album_edit).mp3"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file:///C:\Users\Skolotajs\Desktop\MuzikaProjektam\Bumble%20Bee.mp3" TargetMode="Externa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oldenbee-tentorium.ru/wp-content/uploads/2010/08/p27.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hyperlink" Target="http://goldenbee-tentorium.ru/wp-content/uploads/2010/08/p27.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file:///C:\Users\Skolotajs\Desktop\MuzikaProjektam\Neil_Diamond_-_06_-_The_Dancing_Bumble_Bee-Bumble_Boogie%5bmp3lemon.net%5d.mp3" TargetMode="External"/><Relationship Id="rId5" Type="http://schemas.openxmlformats.org/officeDocument/2006/relationships/image" Target="../media/image20.png"/><Relationship Id="rId4" Type="http://schemas.openxmlformats.org/officeDocument/2006/relationships/image" Target="../media/image19.gif"/></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file:///C:\Users\Skolotajs\Desktop\MuzikaProjektam\Olga_Rajecka_un_Lielvardes_Koris_-_Bitites_26_10.mp3"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file:///C:\Users\Skolotajs\Desktop\MuzikaProjektam\%5bFree-scores.com%5d_rimsky-korsakov-nikolai-flight-the-bumblebee-679.mp3" TargetMode="External"/><Relationship Id="rId6" Type="http://schemas.openxmlformats.org/officeDocument/2006/relationships/image" Target="../media/image3.png"/><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audio" Target="file:///C:\Users\Skolotajs\Desktop\MuzikaProjektam\Bumble%20Bee.mp3" TargetMode="External"/><Relationship Id="rId5" Type="http://schemas.openxmlformats.org/officeDocument/2006/relationships/image" Target="../media/image23.png"/><Relationship Id="rId4" Type="http://schemas.openxmlformats.org/officeDocument/2006/relationships/image" Target="../media/image22.gi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audio" Target="file:///C:\Users\Skolotajs\Desktop\MuzikaProjektam\Aisha_-_Bitit'_matos_(album_edit).mp3" TargetMode="External"/><Relationship Id="rId6" Type="http://schemas.openxmlformats.org/officeDocument/2006/relationships/image" Target="../media/image26.png"/><Relationship Id="rId5" Type="http://schemas.openxmlformats.org/officeDocument/2006/relationships/image" Target="../media/image25.gif"/><Relationship Id="rId4" Type="http://schemas.openxmlformats.org/officeDocument/2006/relationships/image" Target="../media/image24.gif"/></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goldenbee-tentorium.ru/wp-content/uploads/2010/08/p25_1.jpg" TargetMode="Externa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goldenbee-tentorium.ru/wp-content/uploads/2010/08/p25_1.jpg" TargetMode="Externa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mailto:ashuksto@inbox.lv"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mailto:aijux@inbox.lv"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ttēls 6" descr="bee.jpg"/>
          <p:cNvPicPr>
            <a:picLocks noChangeAspect="1"/>
          </p:cNvPicPr>
          <p:nvPr/>
        </p:nvPicPr>
        <p:blipFill>
          <a:blip r:embed="rId4" cstate="print"/>
          <a:srcRect/>
          <a:stretch>
            <a:fillRect/>
          </a:stretch>
        </p:blipFill>
        <p:spPr bwMode="auto">
          <a:xfrm>
            <a:off x="539750" y="260350"/>
            <a:ext cx="7059613" cy="5229225"/>
          </a:xfrm>
          <a:prstGeom prst="rect">
            <a:avLst/>
          </a:prstGeom>
          <a:noFill/>
          <a:ln w="9525">
            <a:noFill/>
            <a:miter lim="800000"/>
            <a:headEnd/>
            <a:tailEnd/>
          </a:ln>
        </p:spPr>
      </p:pic>
      <p:sp>
        <p:nvSpPr>
          <p:cNvPr id="2051" name="Title 1"/>
          <p:cNvSpPr>
            <a:spLocks noGrp="1"/>
          </p:cNvSpPr>
          <p:nvPr>
            <p:ph type="ctrTitle"/>
          </p:nvPr>
        </p:nvSpPr>
        <p:spPr>
          <a:xfrm>
            <a:off x="2411413" y="620713"/>
            <a:ext cx="6045200" cy="1470025"/>
          </a:xfrm>
        </p:spPr>
        <p:txBody>
          <a:bodyPr/>
          <a:lstStyle/>
          <a:p>
            <a:pPr eaLnBrk="1" hangingPunct="1"/>
            <a:r>
              <a:rPr lang="lv-LV" sz="2000" smtClean="0"/>
              <a:t/>
            </a:r>
            <a:br>
              <a:rPr lang="lv-LV" sz="2000" smtClean="0"/>
            </a:br>
            <a:r>
              <a:rPr lang="lv-LV" sz="4000" smtClean="0"/>
              <a:t>Bitīt matos traļi-vaļi: mazs cinītis gāž lielu vezumu</a:t>
            </a:r>
            <a:br>
              <a:rPr lang="lv-LV" sz="4000" smtClean="0"/>
            </a:br>
            <a:endParaRPr lang="lv-LV" sz="4000" smtClean="0"/>
          </a:p>
        </p:txBody>
      </p:sp>
      <p:sp>
        <p:nvSpPr>
          <p:cNvPr id="2052" name="Apakšvirsraksts 5"/>
          <p:cNvSpPr>
            <a:spLocks noGrp="1"/>
          </p:cNvSpPr>
          <p:nvPr>
            <p:ph type="subTitle" idx="1"/>
          </p:nvPr>
        </p:nvSpPr>
        <p:spPr>
          <a:xfrm>
            <a:off x="1619250" y="6121400"/>
            <a:ext cx="6400800" cy="836613"/>
          </a:xfrm>
        </p:spPr>
        <p:txBody>
          <a:bodyPr/>
          <a:lstStyle/>
          <a:p>
            <a:r>
              <a:rPr lang="lv-LV" sz="1800" smtClean="0">
                <a:latin typeface="Times New Roman" pitchFamily="18" charset="0"/>
                <a:cs typeface="Times New Roman" pitchFamily="18" charset="0"/>
              </a:rPr>
              <a:t>Bebrenes vidusskola </a:t>
            </a:r>
          </a:p>
          <a:p>
            <a:r>
              <a:rPr lang="lv-LV" sz="1800" smtClean="0">
                <a:latin typeface="Times New Roman" pitchFamily="18" charset="0"/>
                <a:cs typeface="Times New Roman" pitchFamily="18" charset="0"/>
              </a:rPr>
              <a:t>2012. </a:t>
            </a:r>
          </a:p>
        </p:txBody>
      </p:sp>
      <p:pic>
        <p:nvPicPr>
          <p:cNvPr id="6" name="Aisha_-_Bitit'_matos_(album_edit).mp3">
            <a:hlinkClick r:id="" action="ppaction://media"/>
          </p:cNvPr>
          <p:cNvPicPr>
            <a:picLocks noRot="1" noChangeAspect="1"/>
          </p:cNvPicPr>
          <p:nvPr>
            <a:audioFile r:link="rId1"/>
          </p:nvPr>
        </p:nvPicPr>
        <p:blipFill>
          <a:blip r:embed="rId5" cstate="print"/>
          <a:srcRect/>
          <a:stretch>
            <a:fillRect/>
          </a:stretch>
        </p:blipFill>
        <p:spPr bwMode="auto">
          <a:xfrm>
            <a:off x="971550" y="566102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Virsraksts 1"/>
          <p:cNvSpPr>
            <a:spLocks noGrp="1"/>
          </p:cNvSpPr>
          <p:nvPr>
            <p:ph type="title"/>
          </p:nvPr>
        </p:nvSpPr>
        <p:spPr/>
        <p:txBody>
          <a:bodyPr/>
          <a:lstStyle/>
          <a:p>
            <a:r>
              <a:rPr lang="lv-LV" smtClean="0"/>
              <a:t>Lomu spēle “Bišu ģimene”</a:t>
            </a:r>
            <a:br>
              <a:rPr lang="lv-LV" smtClean="0"/>
            </a:br>
            <a:endParaRPr lang="lv-LV" smtClean="0"/>
          </a:p>
        </p:txBody>
      </p:sp>
      <p:pic>
        <p:nvPicPr>
          <p:cNvPr id="11267" name="Attēls 2" descr="0046.gif"/>
          <p:cNvPicPr>
            <a:picLocks noChangeAspect="1"/>
          </p:cNvPicPr>
          <p:nvPr/>
        </p:nvPicPr>
        <p:blipFill>
          <a:blip r:embed="rId4" cstate="print"/>
          <a:srcRect/>
          <a:stretch>
            <a:fillRect/>
          </a:stretch>
        </p:blipFill>
        <p:spPr bwMode="auto">
          <a:xfrm>
            <a:off x="6084888" y="2852738"/>
            <a:ext cx="1487487" cy="936625"/>
          </a:xfrm>
          <a:prstGeom prst="rect">
            <a:avLst/>
          </a:prstGeom>
          <a:noFill/>
          <a:ln w="9525">
            <a:noFill/>
            <a:miter lim="800000"/>
            <a:headEnd/>
            <a:tailEnd/>
          </a:ln>
        </p:spPr>
      </p:pic>
      <p:pic>
        <p:nvPicPr>
          <p:cNvPr id="11268" name="Attēls 4" descr="animated_gif_bees_43.gif"/>
          <p:cNvPicPr>
            <a:picLocks noChangeAspect="1"/>
          </p:cNvPicPr>
          <p:nvPr/>
        </p:nvPicPr>
        <p:blipFill>
          <a:blip r:embed="rId5" cstate="print"/>
          <a:srcRect/>
          <a:stretch>
            <a:fillRect/>
          </a:stretch>
        </p:blipFill>
        <p:spPr bwMode="auto">
          <a:xfrm>
            <a:off x="4284663" y="4221163"/>
            <a:ext cx="1296987" cy="1008062"/>
          </a:xfrm>
          <a:prstGeom prst="rect">
            <a:avLst/>
          </a:prstGeom>
          <a:noFill/>
          <a:ln w="9525">
            <a:noFill/>
            <a:miter lim="800000"/>
            <a:headEnd/>
            <a:tailEnd/>
          </a:ln>
        </p:spPr>
      </p:pic>
      <p:pic>
        <p:nvPicPr>
          <p:cNvPr id="11269" name="Attēls 5" descr="animated_gif_bees_55.gif"/>
          <p:cNvPicPr>
            <a:picLocks noChangeAspect="1"/>
          </p:cNvPicPr>
          <p:nvPr/>
        </p:nvPicPr>
        <p:blipFill>
          <a:blip r:embed="rId6" cstate="print"/>
          <a:srcRect/>
          <a:stretch>
            <a:fillRect/>
          </a:stretch>
        </p:blipFill>
        <p:spPr bwMode="auto">
          <a:xfrm>
            <a:off x="2195513" y="2420938"/>
            <a:ext cx="1198562" cy="1368425"/>
          </a:xfrm>
          <a:prstGeom prst="rect">
            <a:avLst/>
          </a:prstGeom>
          <a:noFill/>
          <a:ln w="9525">
            <a:noFill/>
            <a:miter lim="800000"/>
            <a:headEnd/>
            <a:tailEnd/>
          </a:ln>
        </p:spPr>
      </p:pic>
      <p:pic>
        <p:nvPicPr>
          <p:cNvPr id="8" name="Bumble Bee.mp3">
            <a:hlinkClick r:id="" action="ppaction://media"/>
          </p:cNvPr>
          <p:cNvPicPr>
            <a:picLocks noRot="1" noChangeAspect="1"/>
          </p:cNvPicPr>
          <p:nvPr>
            <a:audioFile r:link="rId1"/>
          </p:nvPr>
        </p:nvPicPr>
        <p:blipFill>
          <a:blip r:embed="rId7" cstate="print"/>
          <a:srcRect/>
          <a:stretch>
            <a:fillRect/>
          </a:stretch>
        </p:blipFill>
        <p:spPr bwMode="auto">
          <a:xfrm>
            <a:off x="900113" y="9810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467"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Virsraksts 1"/>
          <p:cNvSpPr>
            <a:spLocks noGrp="1"/>
          </p:cNvSpPr>
          <p:nvPr>
            <p:ph type="title"/>
          </p:nvPr>
        </p:nvSpPr>
        <p:spPr/>
        <p:txBody>
          <a:bodyPr/>
          <a:lstStyle/>
          <a:p>
            <a:endParaRPr lang="lv-LV" smtClean="0"/>
          </a:p>
        </p:txBody>
      </p:sp>
      <p:pic>
        <p:nvPicPr>
          <p:cNvPr id="12291" name="Satura vietturis 3" descr="Prezentācija1.jpg"/>
          <p:cNvPicPr>
            <a:picLocks noGrp="1" noChangeAspect="1"/>
          </p:cNvPicPr>
          <p:nvPr>
            <p:ph idx="1"/>
          </p:nvPr>
        </p:nvPicPr>
        <p:blipFill>
          <a:blip r:embed="rId3" cstate="print"/>
          <a:srcRect/>
          <a:stretch>
            <a:fillRect/>
          </a:stretch>
        </p:blipFill>
        <p:spPr>
          <a:xfrm>
            <a:off x="0" y="0"/>
            <a:ext cx="9144000" cy="6858000"/>
          </a:xfrm>
        </p:spPr>
      </p:pic>
      <p:sp>
        <p:nvSpPr>
          <p:cNvPr id="5" name="Title 3"/>
          <p:cNvSpPr txBox="1">
            <a:spLocks/>
          </p:cNvSpPr>
          <p:nvPr/>
        </p:nvSpPr>
        <p:spPr bwMode="auto">
          <a:xfrm>
            <a:off x="2627313" y="2708275"/>
            <a:ext cx="4383087" cy="1066800"/>
          </a:xfrm>
          <a:prstGeom prst="rect">
            <a:avLst/>
          </a:prstGeom>
          <a:noFill/>
          <a:ln w="9525">
            <a:noFill/>
            <a:miter lim="800000"/>
            <a:headEnd/>
            <a:tailEnd/>
          </a:ln>
        </p:spPr>
        <p:txBody>
          <a:bodyPr anchor="ctr"/>
          <a:lstStyle/>
          <a:p>
            <a:pPr algn="ctr">
              <a:defRPr/>
            </a:pPr>
            <a:endParaRPr lang="lv-LV" sz="8000" b="1" kern="0" dirty="0">
              <a:solidFill>
                <a:schemeClr val="tx2"/>
              </a:solidFill>
              <a:effectLst>
                <a:outerShdw blurRad="38100" dist="38100" dir="2700000" algn="tl">
                  <a:srgbClr val="000000">
                    <a:alpha val="43137"/>
                  </a:srgbClr>
                </a:outerShdw>
              </a:effectLst>
              <a:latin typeface="+mj-lt"/>
              <a:ea typeface="+mj-ea"/>
              <a:cs typeface="+mj-cs"/>
            </a:endParaRPr>
          </a:p>
        </p:txBody>
      </p:sp>
      <p:pic>
        <p:nvPicPr>
          <p:cNvPr id="12293" name="Attēls 2" descr="untitled.png"/>
          <p:cNvPicPr>
            <a:picLocks noChangeAspect="1"/>
          </p:cNvPicPr>
          <p:nvPr/>
        </p:nvPicPr>
        <p:blipFill>
          <a:blip r:embed="rId4" cstate="print"/>
          <a:srcRect/>
          <a:stretch>
            <a:fillRect/>
          </a:stretch>
        </p:blipFill>
        <p:spPr bwMode="auto">
          <a:xfrm>
            <a:off x="900113" y="1125538"/>
            <a:ext cx="2762250" cy="847725"/>
          </a:xfrm>
          <a:prstGeom prst="rect">
            <a:avLst/>
          </a:prstGeom>
          <a:noFill/>
          <a:ln w="9525">
            <a:noFill/>
            <a:miter lim="800000"/>
            <a:headEnd/>
            <a:tailEnd/>
          </a:ln>
        </p:spPr>
      </p:pic>
      <p:sp>
        <p:nvSpPr>
          <p:cNvPr id="12294" name="TextBox 5"/>
          <p:cNvSpPr txBox="1">
            <a:spLocks noChangeArrowheads="1"/>
          </p:cNvSpPr>
          <p:nvPr/>
        </p:nvSpPr>
        <p:spPr bwMode="auto">
          <a:xfrm>
            <a:off x="2051050" y="2420938"/>
            <a:ext cx="4968875" cy="1323975"/>
          </a:xfrm>
          <a:prstGeom prst="rect">
            <a:avLst/>
          </a:prstGeom>
          <a:noFill/>
          <a:ln w="9525">
            <a:noFill/>
            <a:miter lim="800000"/>
            <a:headEnd/>
            <a:tailEnd/>
          </a:ln>
        </p:spPr>
        <p:txBody>
          <a:bodyPr>
            <a:spAutoFit/>
          </a:bodyPr>
          <a:lstStyle/>
          <a:p>
            <a:r>
              <a:rPr lang="lv-LV" sz="8000" b="1"/>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827088" y="260350"/>
            <a:ext cx="7632700" cy="5016500"/>
          </a:xfrm>
          <a:prstGeom prst="rect">
            <a:avLst/>
          </a:prstGeom>
          <a:noFill/>
          <a:ln w="9525">
            <a:noFill/>
            <a:miter lim="800000"/>
            <a:headEnd/>
            <a:tailEnd/>
          </a:ln>
        </p:spPr>
        <p:txBody>
          <a:bodyPr anchor="ctr">
            <a:spAutoFit/>
          </a:bodyPr>
          <a:lstStyle/>
          <a:p>
            <a:r>
              <a:rPr lang="lv-LV" sz="3200">
                <a:latin typeface="Times New Roman" pitchFamily="18" charset="0"/>
                <a:ea typeface="Calibri" pitchFamily="34" charset="0"/>
                <a:cs typeface="MinionPro-Regular"/>
              </a:rPr>
              <a:t>No bišu mātes apaugļotajām olšūnām attīstās jaunas bišu mātes (      ) vai darba bites (darba bitēm nav pēcnācēju), no neapaugļotajām olšūnām attīstās trani (      ) . Tas nozīmē, ka traniem ir tikai viens no vecākiem – māte, bet bišu mātei ir abi vecāki – trans un māte. </a:t>
            </a:r>
          </a:p>
          <a:p>
            <a:r>
              <a:rPr lang="lv-LV" sz="3200">
                <a:latin typeface="Times New Roman" pitchFamily="18" charset="0"/>
                <a:ea typeface="Calibri" pitchFamily="34" charset="0"/>
                <a:cs typeface="MinionPro-Regular"/>
              </a:rPr>
              <a:t>4.  Uzzīmē </a:t>
            </a:r>
            <a:r>
              <a:rPr lang="lv-LV" sz="3200">
                <a:latin typeface="Times New Roman" pitchFamily="18" charset="0"/>
                <a:ea typeface="Calibri" pitchFamily="34" charset="0"/>
                <a:cs typeface="Times New Roman" pitchFamily="18" charset="0"/>
              </a:rPr>
              <a:t>tranu ciltskoku! Cik paaudzēs to var parādīt? Kā sauc skaitļu virkni, ko iegūsti?</a:t>
            </a:r>
          </a:p>
        </p:txBody>
      </p:sp>
      <p:pic>
        <p:nvPicPr>
          <p:cNvPr id="13315" name="Picture 4" descr="Bee Tree Key"/>
          <p:cNvPicPr>
            <a:picLocks noChangeAspect="1" noChangeArrowheads="1"/>
          </p:cNvPicPr>
          <p:nvPr/>
        </p:nvPicPr>
        <p:blipFill>
          <a:blip r:embed="rId3" cstate="print"/>
          <a:srcRect l="70894" t="59166" r="16565" b="15695"/>
          <a:stretch>
            <a:fillRect/>
          </a:stretch>
        </p:blipFill>
        <p:spPr bwMode="auto">
          <a:xfrm>
            <a:off x="7308850" y="1844675"/>
            <a:ext cx="392113" cy="344488"/>
          </a:xfrm>
          <a:prstGeom prst="rect">
            <a:avLst/>
          </a:prstGeom>
          <a:noFill/>
          <a:ln w="9525">
            <a:noFill/>
            <a:miter lim="800000"/>
            <a:headEnd/>
            <a:tailEnd/>
          </a:ln>
        </p:spPr>
      </p:pic>
      <p:pic>
        <p:nvPicPr>
          <p:cNvPr id="13316" name="Picture 4" descr="Bee Tree Key"/>
          <p:cNvPicPr>
            <a:picLocks noChangeAspect="1" noChangeArrowheads="1"/>
          </p:cNvPicPr>
          <p:nvPr/>
        </p:nvPicPr>
        <p:blipFill>
          <a:blip r:embed="rId3" cstate="print"/>
          <a:srcRect l="70894" r="16565" b="61389"/>
          <a:stretch>
            <a:fillRect/>
          </a:stretch>
        </p:blipFill>
        <p:spPr bwMode="auto">
          <a:xfrm>
            <a:off x="4067175" y="765175"/>
            <a:ext cx="390525" cy="53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Virsraksts 1"/>
          <p:cNvSpPr>
            <a:spLocks noGrp="1"/>
          </p:cNvSpPr>
          <p:nvPr>
            <p:ph type="title"/>
          </p:nvPr>
        </p:nvSpPr>
        <p:spPr/>
        <p:txBody>
          <a:bodyPr/>
          <a:lstStyle/>
          <a:p>
            <a:r>
              <a:rPr lang="lv-LV" smtClean="0"/>
              <a:t>Tranu ciltskoks</a:t>
            </a:r>
          </a:p>
        </p:txBody>
      </p:sp>
      <p:pic>
        <p:nvPicPr>
          <p:cNvPr id="14339" name="Picture 4" descr="Bee Tree Key"/>
          <p:cNvPicPr>
            <a:picLocks noChangeAspect="1" noChangeArrowheads="1"/>
          </p:cNvPicPr>
          <p:nvPr/>
        </p:nvPicPr>
        <p:blipFill>
          <a:blip r:embed="rId3" cstate="print"/>
          <a:srcRect l="70894" t="59166" r="16565" b="15695"/>
          <a:stretch>
            <a:fillRect/>
          </a:stretch>
        </p:blipFill>
        <p:spPr bwMode="auto">
          <a:xfrm>
            <a:off x="3995738" y="1341438"/>
            <a:ext cx="1296987" cy="1138237"/>
          </a:xfrm>
          <a:prstGeom prst="rect">
            <a:avLst/>
          </a:prstGeom>
          <a:noFill/>
          <a:ln w="9525">
            <a:noFill/>
            <a:miter lim="800000"/>
            <a:headEnd/>
            <a:tailEnd/>
          </a:ln>
        </p:spPr>
      </p:pic>
      <p:cxnSp>
        <p:nvCxnSpPr>
          <p:cNvPr id="7" name="Taisns savienotājs 6"/>
          <p:cNvCxnSpPr/>
          <p:nvPr/>
        </p:nvCxnSpPr>
        <p:spPr>
          <a:xfrm>
            <a:off x="4572000" y="2420938"/>
            <a:ext cx="71438" cy="1223962"/>
          </a:xfrm>
          <a:prstGeom prst="line">
            <a:avLst/>
          </a:prstGeom>
        </p:spPr>
        <p:style>
          <a:lnRef idx="1">
            <a:schemeClr val="dk1"/>
          </a:lnRef>
          <a:fillRef idx="0">
            <a:schemeClr val="dk1"/>
          </a:fillRef>
          <a:effectRef idx="0">
            <a:schemeClr val="dk1"/>
          </a:effectRef>
          <a:fontRef idx="minor">
            <a:schemeClr val="tx1"/>
          </a:fontRef>
        </p:style>
      </p:cxnSp>
      <p:pic>
        <p:nvPicPr>
          <p:cNvPr id="14341" name="Picture 4" descr="Bee Tree Key"/>
          <p:cNvPicPr>
            <a:picLocks noChangeAspect="1" noChangeArrowheads="1"/>
          </p:cNvPicPr>
          <p:nvPr/>
        </p:nvPicPr>
        <p:blipFill>
          <a:blip r:embed="rId3" cstate="print"/>
          <a:srcRect l="70894" r="16565" b="61389"/>
          <a:stretch>
            <a:fillRect/>
          </a:stretch>
        </p:blipFill>
        <p:spPr bwMode="auto">
          <a:xfrm>
            <a:off x="3995738" y="2924175"/>
            <a:ext cx="1584325" cy="2151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1"/>
                                        </p:tgtEl>
                                        <p:attrNameLst>
                                          <p:attrName>style.visibility</p:attrName>
                                        </p:attrNameLst>
                                      </p:cBhvr>
                                      <p:to>
                                        <p:strVal val="visible"/>
                                      </p:to>
                                    </p:set>
                                    <p:anim calcmode="lin" valueType="num">
                                      <p:cBhvr additive="base">
                                        <p:cTn id="19" dur="500" fill="hold"/>
                                        <p:tgtEl>
                                          <p:spTgt spid="14341"/>
                                        </p:tgtEl>
                                        <p:attrNameLst>
                                          <p:attrName>ppt_x</p:attrName>
                                        </p:attrNameLst>
                                      </p:cBhvr>
                                      <p:tavLst>
                                        <p:tav tm="0">
                                          <p:val>
                                            <p:strVal val="#ppt_x"/>
                                          </p:val>
                                        </p:tav>
                                        <p:tav tm="100000">
                                          <p:val>
                                            <p:strVal val="#ppt_x"/>
                                          </p:val>
                                        </p:tav>
                                      </p:tavLst>
                                    </p:anim>
                                    <p:anim calcmode="lin" valueType="num">
                                      <p:cBhvr additive="base">
                                        <p:cTn id="20"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Virsraksts 1"/>
          <p:cNvSpPr>
            <a:spLocks noGrp="1"/>
          </p:cNvSpPr>
          <p:nvPr>
            <p:ph type="title"/>
          </p:nvPr>
        </p:nvSpPr>
        <p:spPr>
          <a:xfrm>
            <a:off x="468313" y="333375"/>
            <a:ext cx="8229600" cy="1008063"/>
          </a:xfrm>
        </p:spPr>
        <p:txBody>
          <a:bodyPr/>
          <a:lstStyle/>
          <a:p>
            <a:r>
              <a:rPr lang="lv-LV" smtClean="0"/>
              <a:t>Tranu ciltskoks</a:t>
            </a:r>
          </a:p>
        </p:txBody>
      </p:sp>
      <p:pic>
        <p:nvPicPr>
          <p:cNvPr id="15363" name="Picture 1"/>
          <p:cNvPicPr>
            <a:picLocks noChangeAspect="1" noChangeArrowheads="1"/>
          </p:cNvPicPr>
          <p:nvPr/>
        </p:nvPicPr>
        <p:blipFill>
          <a:blip r:embed="rId3" cstate="print"/>
          <a:srcRect/>
          <a:stretch>
            <a:fillRect/>
          </a:stretch>
        </p:blipFill>
        <p:spPr bwMode="auto">
          <a:xfrm>
            <a:off x="250825" y="1385888"/>
            <a:ext cx="8532813" cy="5472112"/>
          </a:xfrm>
          <a:prstGeom prst="rect">
            <a:avLst/>
          </a:prstGeom>
          <a:noFill/>
          <a:ln w="9525">
            <a:noFill/>
            <a:miter lim="800000"/>
            <a:headEnd/>
            <a:tailEnd/>
          </a:ln>
        </p:spPr>
      </p:pic>
      <p:sp>
        <p:nvSpPr>
          <p:cNvPr id="5" name="Taisnstūris 4"/>
          <p:cNvSpPr/>
          <p:nvPr/>
        </p:nvSpPr>
        <p:spPr>
          <a:xfrm>
            <a:off x="8468931" y="4653136"/>
            <a:ext cx="884929" cy="646331"/>
          </a:xfrm>
          <a:prstGeom prst="rect">
            <a:avLst/>
          </a:prstGeom>
          <a:noFill/>
        </p:spPr>
        <p:txBody>
          <a:bodyPr>
            <a:spAutoFit/>
          </a:bodyPr>
          <a:lstStyle/>
          <a:p>
            <a:pPr algn="ctr">
              <a:defRPr/>
            </a:pPr>
            <a:r>
              <a:rPr lang="lv-LV"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p>
        </p:txBody>
      </p:sp>
      <p:sp>
        <p:nvSpPr>
          <p:cNvPr id="6" name="Taisnstūris 5"/>
          <p:cNvSpPr/>
          <p:nvPr/>
        </p:nvSpPr>
        <p:spPr>
          <a:xfrm>
            <a:off x="8468931" y="6211669"/>
            <a:ext cx="884929" cy="646331"/>
          </a:xfrm>
          <a:prstGeom prst="rect">
            <a:avLst/>
          </a:prstGeom>
          <a:noFill/>
        </p:spPr>
        <p:txBody>
          <a:bodyPr>
            <a:spAutoFit/>
          </a:bodyPr>
          <a:lstStyle/>
          <a:p>
            <a:pPr algn="ctr">
              <a:defRPr/>
            </a:pPr>
            <a:r>
              <a:rPr lang="lv-LV"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p>
        </p:txBody>
      </p:sp>
      <p:sp>
        <p:nvSpPr>
          <p:cNvPr id="7" name="Taisnstūris 6"/>
          <p:cNvSpPr/>
          <p:nvPr/>
        </p:nvSpPr>
        <p:spPr>
          <a:xfrm>
            <a:off x="8468931" y="3645024"/>
            <a:ext cx="884929" cy="646331"/>
          </a:xfrm>
          <a:prstGeom prst="rect">
            <a:avLst/>
          </a:prstGeom>
          <a:noFill/>
        </p:spPr>
        <p:txBody>
          <a:bodyPr>
            <a:spAutoFit/>
          </a:bodyPr>
          <a:lstStyle/>
          <a:p>
            <a:pPr algn="ctr">
              <a:defRPr/>
            </a:pPr>
            <a:r>
              <a:rPr lang="lv-LV"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p>
        </p:txBody>
      </p:sp>
      <p:sp>
        <p:nvSpPr>
          <p:cNvPr id="8" name="Taisnstūris 7"/>
          <p:cNvSpPr/>
          <p:nvPr/>
        </p:nvSpPr>
        <p:spPr>
          <a:xfrm>
            <a:off x="8468931" y="5445224"/>
            <a:ext cx="884929" cy="646331"/>
          </a:xfrm>
          <a:prstGeom prst="rect">
            <a:avLst/>
          </a:prstGeom>
          <a:noFill/>
        </p:spPr>
        <p:txBody>
          <a:bodyPr>
            <a:spAutoFit/>
          </a:bodyPr>
          <a:lstStyle/>
          <a:p>
            <a:pPr algn="ctr">
              <a:defRPr/>
            </a:pPr>
            <a:r>
              <a:rPr lang="lv-LV"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p>
        </p:txBody>
      </p:sp>
      <p:sp>
        <p:nvSpPr>
          <p:cNvPr id="9" name="Taisnstūris 8"/>
          <p:cNvSpPr/>
          <p:nvPr/>
        </p:nvSpPr>
        <p:spPr>
          <a:xfrm>
            <a:off x="8468931" y="2492896"/>
            <a:ext cx="884929" cy="646331"/>
          </a:xfrm>
          <a:prstGeom prst="rect">
            <a:avLst/>
          </a:prstGeom>
          <a:noFill/>
        </p:spPr>
        <p:txBody>
          <a:bodyPr>
            <a:spAutoFit/>
          </a:bodyPr>
          <a:lstStyle/>
          <a:p>
            <a:pPr algn="ctr">
              <a:defRPr/>
            </a:pPr>
            <a:r>
              <a:rPr lang="lv-LV"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p>
        </p:txBody>
      </p:sp>
      <p:sp>
        <p:nvSpPr>
          <p:cNvPr id="10" name="Taisnstūris 9"/>
          <p:cNvSpPr/>
          <p:nvPr/>
        </p:nvSpPr>
        <p:spPr>
          <a:xfrm>
            <a:off x="8532440" y="1340768"/>
            <a:ext cx="611560" cy="646331"/>
          </a:xfrm>
          <a:prstGeom prst="rect">
            <a:avLst/>
          </a:prstGeom>
          <a:noFill/>
        </p:spPr>
        <p:txBody>
          <a:bodyPr>
            <a:spAutoFit/>
          </a:bodyPr>
          <a:lstStyle/>
          <a:p>
            <a:pPr algn="ctr">
              <a:defRPr/>
            </a:pPr>
            <a:r>
              <a:rPr lang="lv-LV"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a:t>
            </a:r>
          </a:p>
        </p:txBody>
      </p:sp>
      <p:sp>
        <p:nvSpPr>
          <p:cNvPr id="11" name="Taisnstūris 10"/>
          <p:cNvSpPr/>
          <p:nvPr/>
        </p:nvSpPr>
        <p:spPr>
          <a:xfrm>
            <a:off x="3851920" y="5103674"/>
            <a:ext cx="4651420" cy="1754326"/>
          </a:xfrm>
          <a:prstGeom prst="rect">
            <a:avLst/>
          </a:prstGeom>
          <a:noFill/>
        </p:spPr>
        <p:txBody>
          <a:bodyPr>
            <a:spAutoFit/>
          </a:bodyPr>
          <a:lstStyle/>
          <a:p>
            <a:pPr algn="ctr">
              <a:defRPr/>
            </a:pPr>
            <a:r>
              <a:rPr lang="lv-LV"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Fibonači</a:t>
            </a:r>
            <a:r>
              <a:rPr lang="lv-LV"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virkne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635375" y="1125538"/>
            <a:ext cx="5508625" cy="1498600"/>
          </a:xfrm>
        </p:spPr>
        <p:txBody>
          <a:bodyPr/>
          <a:lstStyle/>
          <a:p>
            <a:pPr eaLnBrk="1" hangingPunct="1"/>
            <a:r>
              <a:rPr lang="lv-LV" sz="3600" smtClean="0"/>
              <a:t>6. Kad iespējams šāds eksperiments?</a:t>
            </a:r>
          </a:p>
        </p:txBody>
      </p:sp>
      <p:pic>
        <p:nvPicPr>
          <p:cNvPr id="16387" name="Picture 41" descr="p27 Жизнь пчел">
            <a:hlinkClick r:id="rId3"/>
          </p:cNvPr>
          <p:cNvPicPr>
            <a:picLocks noChangeAspect="1" noChangeArrowheads="1"/>
          </p:cNvPicPr>
          <p:nvPr/>
        </p:nvPicPr>
        <p:blipFill>
          <a:blip r:embed="rId4" cstate="print"/>
          <a:srcRect/>
          <a:stretch>
            <a:fillRect/>
          </a:stretch>
        </p:blipFill>
        <p:spPr bwMode="auto">
          <a:xfrm>
            <a:off x="0" y="0"/>
            <a:ext cx="3455988" cy="614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635375" y="1125538"/>
            <a:ext cx="5508625" cy="1498600"/>
          </a:xfrm>
        </p:spPr>
        <p:txBody>
          <a:bodyPr/>
          <a:lstStyle/>
          <a:p>
            <a:pPr eaLnBrk="1" hangingPunct="1"/>
            <a:r>
              <a:rPr lang="lv-LV" sz="3600" smtClean="0"/>
              <a:t>Šāds eksperiments iespējams spietošanas laikā</a:t>
            </a:r>
          </a:p>
        </p:txBody>
      </p:sp>
      <p:pic>
        <p:nvPicPr>
          <p:cNvPr id="17411" name="Picture 41" descr="p27 Жизнь пчел">
            <a:hlinkClick r:id="rId3"/>
          </p:cNvPr>
          <p:cNvPicPr>
            <a:picLocks noChangeAspect="1" noChangeArrowheads="1"/>
          </p:cNvPicPr>
          <p:nvPr/>
        </p:nvPicPr>
        <p:blipFill>
          <a:blip r:embed="rId4" cstate="print"/>
          <a:srcRect/>
          <a:stretch>
            <a:fillRect/>
          </a:stretch>
        </p:blipFill>
        <p:spPr bwMode="auto">
          <a:xfrm>
            <a:off x="0" y="0"/>
            <a:ext cx="3455988" cy="6145213"/>
          </a:xfrm>
          <a:prstGeom prst="rect">
            <a:avLst/>
          </a:prstGeom>
          <a:noFill/>
          <a:ln w="9525">
            <a:noFill/>
            <a:miter lim="800000"/>
            <a:headEnd/>
            <a:tailEnd/>
          </a:ln>
        </p:spPr>
      </p:pic>
      <p:sp>
        <p:nvSpPr>
          <p:cNvPr id="4" name="Content Placeholder 2"/>
          <p:cNvSpPr>
            <a:spLocks noGrp="1"/>
          </p:cNvSpPr>
          <p:nvPr>
            <p:ph idx="1"/>
          </p:nvPr>
        </p:nvSpPr>
        <p:spPr>
          <a:xfrm>
            <a:off x="3851275" y="2863850"/>
            <a:ext cx="5051425" cy="2581275"/>
          </a:xfrm>
        </p:spPr>
        <p:txBody>
          <a:bodyPr/>
          <a:lstStyle/>
          <a:p>
            <a:pPr>
              <a:defRPr/>
            </a:pPr>
            <a:r>
              <a:rPr lang="lv-LV" sz="1400" dirty="0" smtClean="0"/>
              <a:t>Tas iespējams tikai spietošanas laikā, jo tad bites nedzeļ?</a:t>
            </a:r>
          </a:p>
          <a:p>
            <a:pPr marL="628650">
              <a:buFont typeface="Wingdings" pitchFamily="2" charset="2"/>
              <a:buChar char="ü"/>
              <a:defRPr/>
            </a:pPr>
            <a:r>
              <a:rPr lang="lv-LV" sz="1400" dirty="0" smtClean="0"/>
              <a:t>Bites spieta laikā parasti nedzeļ, jo to darīt traucē līdzi paņemtā barības rezerve, kuras pietiek vairāk kā nedēļai</a:t>
            </a:r>
          </a:p>
          <a:p>
            <a:pPr>
              <a:defRPr/>
            </a:pPr>
            <a:r>
              <a:rPr lang="lv-LV" sz="1400" dirty="0" smtClean="0"/>
              <a:t>Nepieciešams novietot bišu māti</a:t>
            </a:r>
          </a:p>
          <a:p>
            <a:pPr>
              <a:defRPr/>
            </a:pPr>
            <a:r>
              <a:rPr lang="lv-LV" sz="1400" dirty="0" smtClean="0"/>
              <a:t>Tad atlidoja darba bites</a:t>
            </a:r>
          </a:p>
          <a:p>
            <a:pPr>
              <a:defRPr/>
            </a:pPr>
            <a:r>
              <a:rPr lang="lv-LV" sz="1400" dirty="0" smtClean="0"/>
              <a:t>Uz šī cilvēka apmēram 100 000 bišu. </a:t>
            </a:r>
          </a:p>
          <a:p>
            <a:pPr>
              <a:defRPr/>
            </a:pPr>
            <a:endParaRPr lang="lv-LV" sz="1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Virsraksts 1"/>
          <p:cNvSpPr>
            <a:spLocks noGrp="1"/>
          </p:cNvSpPr>
          <p:nvPr>
            <p:ph type="title"/>
          </p:nvPr>
        </p:nvSpPr>
        <p:spPr/>
        <p:txBody>
          <a:bodyPr/>
          <a:lstStyle/>
          <a:p>
            <a:r>
              <a:rPr lang="lv-LV" smtClean="0"/>
              <a:t>Bites deja</a:t>
            </a:r>
          </a:p>
        </p:txBody>
      </p:sp>
      <p:pic>
        <p:nvPicPr>
          <p:cNvPr id="18435" name="Attēls 4" descr="0070.gif"/>
          <p:cNvPicPr>
            <a:picLocks noChangeAspect="1"/>
          </p:cNvPicPr>
          <p:nvPr/>
        </p:nvPicPr>
        <p:blipFill>
          <a:blip r:embed="rId4" cstate="print"/>
          <a:srcRect/>
          <a:stretch>
            <a:fillRect/>
          </a:stretch>
        </p:blipFill>
        <p:spPr bwMode="auto">
          <a:xfrm>
            <a:off x="3995738" y="1773238"/>
            <a:ext cx="3113087" cy="2751137"/>
          </a:xfrm>
          <a:prstGeom prst="rect">
            <a:avLst/>
          </a:prstGeom>
          <a:noFill/>
          <a:ln w="9525">
            <a:noFill/>
            <a:miter lim="800000"/>
            <a:headEnd/>
            <a:tailEnd/>
          </a:ln>
        </p:spPr>
      </p:pic>
      <p:pic>
        <p:nvPicPr>
          <p:cNvPr id="10" name="Neil_Diamond_-_06_-_The_Dancing_Bumble_Bee-Bumble_Boogie[mp3lemon.net].mp3">
            <a:hlinkClick r:id="" action="ppaction://media"/>
          </p:cNvPr>
          <p:cNvPicPr>
            <a:picLocks noRot="1" noChangeAspect="1"/>
          </p:cNvPicPr>
          <p:nvPr>
            <a:audioFile r:link="rId1"/>
          </p:nvPr>
        </p:nvPicPr>
        <p:blipFill>
          <a:blip r:embed="rId5" cstate="print"/>
          <a:srcRect/>
          <a:stretch>
            <a:fillRect/>
          </a:stretch>
        </p:blipFill>
        <p:spPr bwMode="auto">
          <a:xfrm>
            <a:off x="4211638" y="25654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930"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Virsraksts 1"/>
          <p:cNvSpPr>
            <a:spLocks noGrp="1"/>
          </p:cNvSpPr>
          <p:nvPr>
            <p:ph type="title"/>
          </p:nvPr>
        </p:nvSpPr>
        <p:spPr/>
        <p:txBody>
          <a:bodyPr/>
          <a:lstStyle/>
          <a:p>
            <a:endParaRPr lang="lv-LV" smtClean="0"/>
          </a:p>
        </p:txBody>
      </p:sp>
      <p:pic>
        <p:nvPicPr>
          <p:cNvPr id="19459" name="Satura vietturis 3" descr="Prezentācija1.jpg"/>
          <p:cNvPicPr>
            <a:picLocks noGrp="1" noChangeAspect="1"/>
          </p:cNvPicPr>
          <p:nvPr>
            <p:ph idx="1"/>
          </p:nvPr>
        </p:nvPicPr>
        <p:blipFill>
          <a:blip r:embed="rId3" cstate="print"/>
          <a:srcRect/>
          <a:stretch>
            <a:fillRect/>
          </a:stretch>
        </p:blipFill>
        <p:spPr>
          <a:xfrm>
            <a:off x="0" y="0"/>
            <a:ext cx="9144000" cy="6858000"/>
          </a:xfrm>
        </p:spPr>
      </p:pic>
      <p:sp>
        <p:nvSpPr>
          <p:cNvPr id="5" name="Title 3"/>
          <p:cNvSpPr txBox="1">
            <a:spLocks/>
          </p:cNvSpPr>
          <p:nvPr/>
        </p:nvSpPr>
        <p:spPr bwMode="auto">
          <a:xfrm>
            <a:off x="2627313" y="2708275"/>
            <a:ext cx="4383087" cy="1066800"/>
          </a:xfrm>
          <a:prstGeom prst="rect">
            <a:avLst/>
          </a:prstGeom>
          <a:noFill/>
          <a:ln w="9525">
            <a:noFill/>
            <a:miter lim="800000"/>
            <a:headEnd/>
            <a:tailEnd/>
          </a:ln>
        </p:spPr>
        <p:txBody>
          <a:bodyPr anchor="ctr"/>
          <a:lstStyle/>
          <a:p>
            <a:pPr algn="ctr">
              <a:defRPr/>
            </a:pPr>
            <a:endParaRPr lang="lv-LV" sz="8000" b="1" kern="0" dirty="0">
              <a:solidFill>
                <a:schemeClr val="tx2"/>
              </a:solidFill>
              <a:effectLst>
                <a:outerShdw blurRad="38100" dist="38100" dir="2700000" algn="tl">
                  <a:srgbClr val="000000">
                    <a:alpha val="43137"/>
                  </a:srgbClr>
                </a:outerShdw>
              </a:effectLst>
              <a:latin typeface="+mj-lt"/>
              <a:ea typeface="+mj-ea"/>
              <a:cs typeface="+mj-cs"/>
            </a:endParaRPr>
          </a:p>
        </p:txBody>
      </p:sp>
      <p:pic>
        <p:nvPicPr>
          <p:cNvPr id="19461" name="Attēls 2" descr="untitled.png"/>
          <p:cNvPicPr>
            <a:picLocks noChangeAspect="1"/>
          </p:cNvPicPr>
          <p:nvPr/>
        </p:nvPicPr>
        <p:blipFill>
          <a:blip r:embed="rId4" cstate="print"/>
          <a:srcRect/>
          <a:stretch>
            <a:fillRect/>
          </a:stretch>
        </p:blipFill>
        <p:spPr bwMode="auto">
          <a:xfrm>
            <a:off x="900113" y="1125538"/>
            <a:ext cx="2762250" cy="847725"/>
          </a:xfrm>
          <a:prstGeom prst="rect">
            <a:avLst/>
          </a:prstGeom>
          <a:noFill/>
          <a:ln w="9525">
            <a:noFill/>
            <a:miter lim="800000"/>
            <a:headEnd/>
            <a:tailEnd/>
          </a:ln>
        </p:spPr>
      </p:pic>
      <p:sp>
        <p:nvSpPr>
          <p:cNvPr id="19462" name="TextBox 5"/>
          <p:cNvSpPr txBox="1">
            <a:spLocks noChangeArrowheads="1"/>
          </p:cNvSpPr>
          <p:nvPr/>
        </p:nvSpPr>
        <p:spPr bwMode="auto">
          <a:xfrm>
            <a:off x="2051050" y="2420938"/>
            <a:ext cx="4968875" cy="1323975"/>
          </a:xfrm>
          <a:prstGeom prst="rect">
            <a:avLst/>
          </a:prstGeom>
          <a:noFill/>
          <a:ln w="9525">
            <a:noFill/>
            <a:miter lim="800000"/>
            <a:headEnd/>
            <a:tailEnd/>
          </a:ln>
        </p:spPr>
        <p:txBody>
          <a:bodyPr>
            <a:spAutoFit/>
          </a:bodyPr>
          <a:lstStyle/>
          <a:p>
            <a:r>
              <a:rPr lang="lv-LV" sz="8000" b="1"/>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1"/>
          <p:cNvSpPr txBox="1">
            <a:spLocks/>
          </p:cNvSpPr>
          <p:nvPr/>
        </p:nvSpPr>
        <p:spPr bwMode="auto">
          <a:xfrm>
            <a:off x="539750" y="1557338"/>
            <a:ext cx="8280400" cy="1727200"/>
          </a:xfrm>
          <a:prstGeom prst="rect">
            <a:avLst/>
          </a:prstGeom>
          <a:noFill/>
          <a:ln w="9525">
            <a:noFill/>
            <a:miter lim="800000"/>
            <a:headEnd/>
            <a:tailEnd/>
          </a:ln>
        </p:spPr>
        <p:txBody>
          <a:bodyPr anchor="ctr"/>
          <a:lstStyle/>
          <a:p>
            <a:pPr marL="360363" indent="-360363" eaLnBrk="0" hangingPunct="0">
              <a:defRPr/>
            </a:pPr>
            <a:r>
              <a:rPr lang="lv-LV" sz="3200" kern="0" dirty="0">
                <a:solidFill>
                  <a:schemeClr val="tx2"/>
                </a:solidFill>
                <a:latin typeface="+mj-lt"/>
                <a:ea typeface="+mj-ea"/>
                <a:cs typeface="+mj-cs"/>
              </a:rPr>
              <a:t>9. Nosaki savu svaru! Aprēķini, cik smaga krava Tev būtu jānes, ja Tu būtu bite? Salīdzini sevi ar biti! Vai Tu to spētu? </a:t>
            </a:r>
          </a:p>
        </p:txBody>
      </p:sp>
      <p:sp>
        <p:nvSpPr>
          <p:cNvPr id="6" name="Virsraksts 1"/>
          <p:cNvSpPr txBox="1">
            <a:spLocks/>
          </p:cNvSpPr>
          <p:nvPr/>
        </p:nvSpPr>
        <p:spPr bwMode="auto">
          <a:xfrm>
            <a:off x="611188" y="908050"/>
            <a:ext cx="8229600" cy="720725"/>
          </a:xfrm>
          <a:prstGeom prst="rect">
            <a:avLst/>
          </a:prstGeom>
          <a:noFill/>
          <a:ln w="9525">
            <a:noFill/>
            <a:miter lim="800000"/>
            <a:headEnd/>
            <a:tailEnd/>
          </a:ln>
        </p:spPr>
        <p:txBody>
          <a:bodyPr anchor="ctr"/>
          <a:lstStyle/>
          <a:p>
            <a:pPr eaLnBrk="0" hangingPunct="0">
              <a:defRPr/>
            </a:pPr>
            <a:r>
              <a:rPr lang="lv-LV" sz="3200" kern="0" dirty="0">
                <a:solidFill>
                  <a:schemeClr val="tx2"/>
                </a:solidFill>
                <a:latin typeface="+mj-lt"/>
                <a:ea typeface="+mj-ea"/>
                <a:cs typeface="+mj-cs"/>
              </a:rPr>
              <a:t>8. Cik lielu kravu var nest bite?</a:t>
            </a:r>
          </a:p>
        </p:txBody>
      </p:sp>
      <p:sp>
        <p:nvSpPr>
          <p:cNvPr id="7" name="Virsraksts 1"/>
          <p:cNvSpPr txBox="1">
            <a:spLocks/>
          </p:cNvSpPr>
          <p:nvPr/>
        </p:nvSpPr>
        <p:spPr bwMode="auto">
          <a:xfrm>
            <a:off x="611188" y="3213100"/>
            <a:ext cx="8280400" cy="1368425"/>
          </a:xfrm>
          <a:prstGeom prst="rect">
            <a:avLst/>
          </a:prstGeom>
          <a:noFill/>
          <a:ln w="9525">
            <a:noFill/>
            <a:miter lim="800000"/>
            <a:headEnd/>
            <a:tailEnd/>
          </a:ln>
        </p:spPr>
        <p:txBody>
          <a:bodyPr anchor="ctr"/>
          <a:lstStyle/>
          <a:p>
            <a:pPr marL="360363" indent="-360363" eaLnBrk="0" hangingPunct="0">
              <a:defRPr/>
            </a:pPr>
            <a:r>
              <a:rPr lang="lv-LV" sz="3200" kern="0" dirty="0">
                <a:solidFill>
                  <a:schemeClr val="tx2"/>
                </a:solidFill>
                <a:latin typeface="+mj-lt"/>
                <a:ea typeface="+mj-ea"/>
                <a:cs typeface="+mj-cs"/>
              </a:rPr>
              <a:t>10. Cik reizes 1 bitei jālido, lai savāktu 30 g medus?</a:t>
            </a:r>
          </a:p>
        </p:txBody>
      </p:sp>
      <p:sp>
        <p:nvSpPr>
          <p:cNvPr id="8" name="Virsraksts 1"/>
          <p:cNvSpPr txBox="1">
            <a:spLocks/>
          </p:cNvSpPr>
          <p:nvPr/>
        </p:nvSpPr>
        <p:spPr bwMode="auto">
          <a:xfrm>
            <a:off x="611188" y="4437063"/>
            <a:ext cx="8280400" cy="1366837"/>
          </a:xfrm>
          <a:prstGeom prst="rect">
            <a:avLst/>
          </a:prstGeom>
          <a:noFill/>
          <a:ln w="9525">
            <a:noFill/>
            <a:miter lim="800000"/>
            <a:headEnd/>
            <a:tailEnd/>
          </a:ln>
        </p:spPr>
        <p:txBody>
          <a:bodyPr anchor="ctr"/>
          <a:lstStyle/>
          <a:p>
            <a:pPr marL="360363" indent="-360363" eaLnBrk="0" hangingPunct="0">
              <a:defRPr/>
            </a:pPr>
            <a:r>
              <a:rPr lang="lv-LV" sz="3200" kern="0" dirty="0">
                <a:solidFill>
                  <a:schemeClr val="tx2"/>
                </a:solidFill>
                <a:latin typeface="+mj-lt"/>
                <a:ea typeface="+mj-ea"/>
                <a:cs typeface="+mj-cs"/>
              </a:rPr>
              <a:t>11. Cik reizes jāaplido apkārt zemeslodei, lai savāktu 1 kg medus? </a:t>
            </a:r>
          </a:p>
        </p:txBody>
      </p:sp>
      <p:pic>
        <p:nvPicPr>
          <p:cNvPr id="10" name="Olga_Rajecka_un_Lielvardes_Koris_-_Bitites_26_10.mp3">
            <a:hlinkClick r:id="" action="ppaction://media"/>
          </p:cNvPr>
          <p:cNvPicPr>
            <a:picLocks noRot="1" noChangeAspect="1"/>
          </p:cNvPicPr>
          <p:nvPr>
            <a:audioFile r:link="rId1"/>
          </p:nvPr>
        </p:nvPicPr>
        <p:blipFill>
          <a:blip r:embed="rId4" cstate="print"/>
          <a:srcRect/>
          <a:stretch>
            <a:fillRect/>
          </a:stretch>
        </p:blipFill>
        <p:spPr bwMode="auto">
          <a:xfrm>
            <a:off x="8388350" y="404813"/>
            <a:ext cx="304800" cy="304800"/>
          </a:xfrm>
          <a:prstGeom prst="rect">
            <a:avLst/>
          </a:prstGeom>
          <a:noFill/>
          <a:ln w="9525">
            <a:noFill/>
            <a:miter lim="800000"/>
            <a:headEnd/>
            <a:tailEnd/>
          </a:ln>
        </p:spPr>
      </p:pic>
      <p:sp>
        <p:nvSpPr>
          <p:cNvPr id="9" name="TextBox 8"/>
          <p:cNvSpPr txBox="1">
            <a:spLocks noChangeArrowheads="1"/>
          </p:cNvSpPr>
          <p:nvPr/>
        </p:nvSpPr>
        <p:spPr bwMode="auto">
          <a:xfrm>
            <a:off x="6372225" y="1125538"/>
            <a:ext cx="2160588" cy="368300"/>
          </a:xfrm>
          <a:prstGeom prst="rect">
            <a:avLst/>
          </a:prstGeom>
          <a:noFill/>
          <a:ln w="9525">
            <a:noFill/>
            <a:miter lim="800000"/>
            <a:headEnd/>
            <a:tailEnd/>
          </a:ln>
        </p:spPr>
        <p:txBody>
          <a:bodyPr>
            <a:spAutoFit/>
          </a:bodyPr>
          <a:lstStyle/>
          <a:p>
            <a:r>
              <a:rPr lang="lv-LV"/>
              <a:t>67,5 mg – 75 mg</a:t>
            </a:r>
          </a:p>
        </p:txBody>
      </p:sp>
      <p:sp>
        <p:nvSpPr>
          <p:cNvPr id="11" name="TextBox 10"/>
          <p:cNvSpPr txBox="1">
            <a:spLocks noChangeArrowheads="1"/>
          </p:cNvSpPr>
          <p:nvPr/>
        </p:nvSpPr>
        <p:spPr bwMode="auto">
          <a:xfrm>
            <a:off x="2555875" y="4221163"/>
            <a:ext cx="2160588" cy="369887"/>
          </a:xfrm>
          <a:prstGeom prst="rect">
            <a:avLst/>
          </a:prstGeom>
          <a:noFill/>
          <a:ln w="9525">
            <a:noFill/>
            <a:miter lim="800000"/>
            <a:headEnd/>
            <a:tailEnd/>
          </a:ln>
        </p:spPr>
        <p:txBody>
          <a:bodyPr>
            <a:spAutoFit/>
          </a:bodyPr>
          <a:lstStyle/>
          <a:p>
            <a:r>
              <a:rPr lang="lv-LV"/>
              <a:t>222 reizes</a:t>
            </a:r>
          </a:p>
        </p:txBody>
      </p:sp>
      <p:sp>
        <p:nvSpPr>
          <p:cNvPr id="12" name="TextBox 11"/>
          <p:cNvSpPr txBox="1">
            <a:spLocks noChangeArrowheads="1"/>
          </p:cNvSpPr>
          <p:nvPr/>
        </p:nvSpPr>
        <p:spPr bwMode="auto">
          <a:xfrm>
            <a:off x="5292725" y="5157788"/>
            <a:ext cx="2159000" cy="368300"/>
          </a:xfrm>
          <a:prstGeom prst="rect">
            <a:avLst/>
          </a:prstGeom>
          <a:noFill/>
          <a:ln w="9525">
            <a:noFill/>
            <a:miter lim="800000"/>
            <a:headEnd/>
            <a:tailEnd/>
          </a:ln>
        </p:spPr>
        <p:txBody>
          <a:bodyPr>
            <a:spAutoFit/>
          </a:bodyPr>
          <a:lstStyle/>
          <a:p>
            <a:r>
              <a:rPr lang="lv-LV"/>
              <a:t>5-10 reizes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ou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ou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 fill="hold"/>
                                        <p:tgtEl>
                                          <p:spTgt spid="10"/>
                                        </p:tgtEl>
                                      </p:cBhvr>
                                    </p:cmd>
                                  </p:childTnLst>
                                </p:cTn>
                              </p:par>
                            </p:childTnLst>
                          </p:cTn>
                        </p:par>
                      </p:childTnLst>
                    </p:cTn>
                  </p:par>
                </p:childTnLst>
              </p:cTn>
              <p:nextCondLst>
                <p:cond evt="onClick" delay="0">
                  <p:tgtEl>
                    <p:spTgt spid="10"/>
                  </p:tgtEl>
                </p:cond>
              </p:nextCondLst>
            </p:seq>
            <p:audio>
              <p:cMediaNode>
                <p:cTn id="43"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5" grpId="0"/>
      <p:bldP spid="6" grpId="0"/>
      <p:bldP spid="7" grpId="0"/>
      <p:bldP spid="8" grpId="0"/>
      <p:bldP spid="9"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620713"/>
            <a:ext cx="8229600" cy="796925"/>
          </a:xfrm>
        </p:spPr>
        <p:txBody>
          <a:bodyPr/>
          <a:lstStyle/>
          <a:p>
            <a:pPr>
              <a:defRPr/>
            </a:pPr>
            <a:r>
              <a:rPr lang="lv-LV" sz="5400" dirty="0" smtClean="0">
                <a:effectLst>
                  <a:outerShdw blurRad="38100" dist="38100" dir="2700000" algn="tl">
                    <a:srgbClr val="000000">
                      <a:alpha val="43137"/>
                    </a:srgbClr>
                  </a:outerShdw>
                </a:effectLst>
              </a:rPr>
              <a:t>Bišu strops</a:t>
            </a:r>
            <a:endParaRPr lang="lv-LV" sz="5400" dirty="0">
              <a:effectLst>
                <a:outerShdw blurRad="38100" dist="38100" dir="2700000" algn="tl">
                  <a:srgbClr val="000000">
                    <a:alpha val="43137"/>
                  </a:srgbClr>
                </a:outerShdw>
              </a:effectLst>
            </a:endParaRPr>
          </a:p>
        </p:txBody>
      </p:sp>
      <p:pic>
        <p:nvPicPr>
          <p:cNvPr id="3075" name="Satura vietturis 3" descr="stropi_255x203.jpg"/>
          <p:cNvPicPr>
            <a:picLocks noGrp="1" noChangeAspect="1"/>
          </p:cNvPicPr>
          <p:nvPr>
            <p:ph idx="1"/>
          </p:nvPr>
        </p:nvPicPr>
        <p:blipFill>
          <a:blip r:embed="rId4" cstate="print"/>
          <a:srcRect/>
          <a:stretch>
            <a:fillRect/>
          </a:stretch>
        </p:blipFill>
        <p:spPr>
          <a:xfrm>
            <a:off x="250825" y="1844675"/>
            <a:ext cx="3619500" cy="2881313"/>
          </a:xfrm>
        </p:spPr>
      </p:pic>
      <p:sp>
        <p:nvSpPr>
          <p:cNvPr id="3076" name="TextBox 4"/>
          <p:cNvSpPr txBox="1">
            <a:spLocks noChangeArrowheads="1"/>
          </p:cNvSpPr>
          <p:nvPr/>
        </p:nvSpPr>
        <p:spPr bwMode="auto">
          <a:xfrm>
            <a:off x="3995738" y="1412875"/>
            <a:ext cx="4897437" cy="3416300"/>
          </a:xfrm>
          <a:prstGeom prst="rect">
            <a:avLst/>
          </a:prstGeom>
          <a:noFill/>
          <a:ln w="9525">
            <a:noFill/>
            <a:miter lim="800000"/>
            <a:headEnd/>
            <a:tailEnd/>
          </a:ln>
        </p:spPr>
        <p:txBody>
          <a:bodyPr>
            <a:spAutoFit/>
          </a:bodyPr>
          <a:lstStyle/>
          <a:p>
            <a:pPr marL="179388" indent="-179388"/>
            <a:endParaRPr lang="lv-LV" sz="3600"/>
          </a:p>
          <a:p>
            <a:pPr marL="179388" indent="-179388"/>
            <a:r>
              <a:rPr lang="lv-LV" sz="3600"/>
              <a:t>Bišu strops kalpo par simbolu čaklumam, saimnieciskumam un uzticīgai pienākumu pildīšanai.</a:t>
            </a:r>
          </a:p>
        </p:txBody>
      </p:sp>
      <p:pic>
        <p:nvPicPr>
          <p:cNvPr id="3077" name="Attēls 8" descr="bee_animationGIF.gif"/>
          <p:cNvPicPr>
            <a:picLocks noChangeAspect="1"/>
          </p:cNvPicPr>
          <p:nvPr/>
        </p:nvPicPr>
        <p:blipFill>
          <a:blip r:embed="rId5" cstate="print"/>
          <a:srcRect/>
          <a:stretch>
            <a:fillRect/>
          </a:stretch>
        </p:blipFill>
        <p:spPr bwMode="auto">
          <a:xfrm>
            <a:off x="250825" y="5029200"/>
            <a:ext cx="1905000" cy="1828800"/>
          </a:xfrm>
          <a:prstGeom prst="rect">
            <a:avLst/>
          </a:prstGeom>
          <a:noFill/>
          <a:ln w="9525">
            <a:noFill/>
            <a:miter lim="800000"/>
            <a:headEnd/>
            <a:tailEnd/>
          </a:ln>
        </p:spPr>
      </p:pic>
      <p:pic>
        <p:nvPicPr>
          <p:cNvPr id="7" name="[Free-scores.com]_rimsky-korsakov-nikolai-flight-the-bumblebee-679.mp3">
            <a:hlinkClick r:id="" action="ppaction://media"/>
          </p:cNvPr>
          <p:cNvPicPr>
            <a:picLocks noRot="1" noChangeAspect="1"/>
          </p:cNvPicPr>
          <p:nvPr>
            <a:audioFile r:link="rId1"/>
          </p:nvPr>
        </p:nvPicPr>
        <p:blipFill>
          <a:blip r:embed="rId6" cstate="print"/>
          <a:srcRect/>
          <a:stretch>
            <a:fillRect/>
          </a:stretch>
        </p:blipFill>
        <p:spPr bwMode="auto">
          <a:xfrm>
            <a:off x="2627313" y="5732463"/>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686"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Virsraksts 1"/>
          <p:cNvSpPr>
            <a:spLocks noGrp="1"/>
          </p:cNvSpPr>
          <p:nvPr>
            <p:ph type="title"/>
          </p:nvPr>
        </p:nvSpPr>
        <p:spPr>
          <a:xfrm>
            <a:off x="971550" y="549275"/>
            <a:ext cx="7416800" cy="792163"/>
          </a:xfrm>
        </p:spPr>
        <p:txBody>
          <a:bodyPr/>
          <a:lstStyle/>
          <a:p>
            <a:r>
              <a:rPr lang="lv-LV" sz="3200" smtClean="0"/>
              <a:t>12. Izvērtējiet doto medus paraugu kvalitāti!</a:t>
            </a:r>
          </a:p>
        </p:txBody>
      </p:sp>
      <p:sp>
        <p:nvSpPr>
          <p:cNvPr id="21507" name="Satura vietturis 2"/>
          <p:cNvSpPr>
            <a:spLocks noGrp="1"/>
          </p:cNvSpPr>
          <p:nvPr>
            <p:ph idx="1"/>
          </p:nvPr>
        </p:nvSpPr>
        <p:spPr>
          <a:xfrm>
            <a:off x="250825" y="1628775"/>
            <a:ext cx="8435975" cy="2736850"/>
          </a:xfrm>
        </p:spPr>
        <p:txBody>
          <a:bodyPr/>
          <a:lstStyle/>
          <a:p>
            <a:r>
              <a:rPr lang="lv-LV" sz="2400" smtClean="0"/>
              <a:t>PH līmeņa noteikšana</a:t>
            </a:r>
          </a:p>
          <a:p>
            <a:r>
              <a:rPr lang="lv-LV" sz="2400" smtClean="0"/>
              <a:t>Lapu medus noteikšana</a:t>
            </a:r>
          </a:p>
          <a:p>
            <a:r>
              <a:rPr lang="lv-LV" sz="2400" smtClean="0"/>
              <a:t>Kvalitatīvs medus - jodā nepaliek zils</a:t>
            </a:r>
          </a:p>
          <a:p>
            <a:r>
              <a:rPr lang="lv-LV" sz="2400" smtClean="0"/>
              <a:t>Noteikt glikozes klātbūtni medū</a:t>
            </a:r>
          </a:p>
          <a:p>
            <a:pPr>
              <a:buFontTx/>
              <a:buNone/>
            </a:pPr>
            <a:r>
              <a:rPr lang="lv-LV" sz="2400" smtClean="0"/>
              <a:t/>
            </a:r>
            <a:br>
              <a:rPr lang="lv-LV" sz="2400" smtClean="0"/>
            </a:br>
            <a:endParaRPr lang="lv-LV" sz="2400" smtClean="0"/>
          </a:p>
          <a:p>
            <a:endParaRPr lang="lv-LV"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ox(in)">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box(in)">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box(in)">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box(in)">
                                      <p:cBhvr>
                                        <p:cTn id="22" dur="500"/>
                                        <p:tgtEl>
                                          <p:spTgt spid="21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box(in)">
                                      <p:cBhvr>
                                        <p:cTn id="27"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atura vietturis 2"/>
          <p:cNvSpPr>
            <a:spLocks noGrp="1"/>
          </p:cNvSpPr>
          <p:nvPr>
            <p:ph idx="1"/>
          </p:nvPr>
        </p:nvSpPr>
        <p:spPr>
          <a:xfrm>
            <a:off x="611188" y="404813"/>
            <a:ext cx="8229600" cy="1152525"/>
          </a:xfrm>
        </p:spPr>
        <p:txBody>
          <a:bodyPr/>
          <a:lstStyle/>
          <a:p>
            <a:pPr>
              <a:buFontTx/>
              <a:buNone/>
            </a:pPr>
            <a:r>
              <a:rPr lang="lv-LV" smtClean="0"/>
              <a:t>13. Turpiniet dotos sakāmvārdus trīs valodās! </a:t>
            </a:r>
          </a:p>
          <a:p>
            <a:pPr>
              <a:buFontTx/>
              <a:buNone/>
            </a:pPr>
            <a:endParaRPr lang="lv-LV" smtClean="0"/>
          </a:p>
          <a:p>
            <a:pPr>
              <a:buFontTx/>
              <a:buNone/>
            </a:pPr>
            <a:endParaRPr lang="lv-LV" smtClean="0"/>
          </a:p>
        </p:txBody>
      </p:sp>
      <p:sp>
        <p:nvSpPr>
          <p:cNvPr id="4" name="Satura vietturis 2"/>
          <p:cNvSpPr txBox="1">
            <a:spLocks/>
          </p:cNvSpPr>
          <p:nvPr/>
        </p:nvSpPr>
        <p:spPr bwMode="auto">
          <a:xfrm>
            <a:off x="539750" y="2060575"/>
            <a:ext cx="8229600" cy="792163"/>
          </a:xfrm>
          <a:prstGeom prst="rect">
            <a:avLst/>
          </a:prstGeom>
          <a:noFill/>
          <a:ln w="9525">
            <a:noFill/>
            <a:miter lim="800000"/>
            <a:headEnd/>
            <a:tailEnd/>
          </a:ln>
        </p:spPr>
        <p:txBody>
          <a:bodyPr/>
          <a:lstStyle/>
          <a:p>
            <a:pPr>
              <a:buFont typeface="Wingdings" pitchFamily="2" charset="2"/>
              <a:buChar char="ü"/>
              <a:defRPr/>
            </a:pPr>
            <a:r>
              <a:rPr lang="lv-LV" sz="3200" dirty="0"/>
              <a:t>Neviena bite nevaimanā, kad ___  _____.</a:t>
            </a:r>
          </a:p>
          <a:p>
            <a:pPr marL="342900" indent="-342900" eaLnBrk="0" hangingPunct="0">
              <a:spcBef>
                <a:spcPct val="20000"/>
              </a:spcBef>
              <a:defRPr/>
            </a:pPr>
            <a:endParaRPr lang="lv-LV" sz="3200" kern="0" dirty="0">
              <a:latin typeface="+mn-lt"/>
              <a:cs typeface="+mn-cs"/>
            </a:endParaRPr>
          </a:p>
          <a:p>
            <a:pPr marL="342900" indent="-342900" eaLnBrk="0" hangingPunct="0">
              <a:spcBef>
                <a:spcPct val="20000"/>
              </a:spcBef>
              <a:defRPr/>
            </a:pPr>
            <a:endParaRPr lang="lv-LV" sz="3200" kern="0" dirty="0">
              <a:latin typeface="+mn-lt"/>
              <a:cs typeface="+mn-cs"/>
            </a:endParaRPr>
          </a:p>
        </p:txBody>
      </p:sp>
      <p:sp>
        <p:nvSpPr>
          <p:cNvPr id="5" name="Satura vietturis 2"/>
          <p:cNvSpPr txBox="1">
            <a:spLocks/>
          </p:cNvSpPr>
          <p:nvPr/>
        </p:nvSpPr>
        <p:spPr bwMode="auto">
          <a:xfrm>
            <a:off x="611188" y="2997200"/>
            <a:ext cx="8229600" cy="1295400"/>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ü"/>
              <a:defRPr/>
            </a:pPr>
            <a:r>
              <a:rPr lang="lv-LV" sz="3200" kern="0" dirty="0" err="1">
                <a:latin typeface="+mn-lt"/>
                <a:cs typeface="+mn-cs"/>
              </a:rPr>
              <a:t>Better</a:t>
            </a:r>
            <a:r>
              <a:rPr lang="lv-LV" sz="3200" kern="0" dirty="0">
                <a:latin typeface="+mn-lt"/>
                <a:cs typeface="+mn-cs"/>
              </a:rPr>
              <a:t> a </a:t>
            </a:r>
            <a:r>
              <a:rPr lang="lv-LV" sz="3200" kern="0" dirty="0" err="1">
                <a:latin typeface="+mn-lt"/>
                <a:cs typeface="+mn-cs"/>
              </a:rPr>
              <a:t>handful</a:t>
            </a:r>
            <a:r>
              <a:rPr lang="lv-LV" sz="3200" kern="0" dirty="0">
                <a:latin typeface="+mn-lt"/>
                <a:cs typeface="+mn-cs"/>
              </a:rPr>
              <a:t> </a:t>
            </a:r>
            <a:r>
              <a:rPr lang="lv-LV" sz="3200" kern="0" dirty="0" err="1">
                <a:latin typeface="+mn-lt"/>
                <a:cs typeface="+mn-cs"/>
              </a:rPr>
              <a:t>of</a:t>
            </a:r>
            <a:r>
              <a:rPr lang="lv-LV" sz="3200" kern="0" dirty="0">
                <a:latin typeface="+mn-lt"/>
                <a:cs typeface="+mn-cs"/>
              </a:rPr>
              <a:t> </a:t>
            </a:r>
            <a:r>
              <a:rPr lang="lv-LV" sz="3200" kern="0" dirty="0" err="1">
                <a:latin typeface="+mn-lt"/>
                <a:cs typeface="+mn-cs"/>
              </a:rPr>
              <a:t>bees</a:t>
            </a:r>
            <a:r>
              <a:rPr lang="lv-LV" sz="3200" kern="0" dirty="0">
                <a:latin typeface="+mn-lt"/>
                <a:cs typeface="+mn-cs"/>
              </a:rPr>
              <a:t> </a:t>
            </a:r>
            <a:r>
              <a:rPr lang="lv-LV" sz="3200" kern="0" dirty="0" err="1">
                <a:latin typeface="+mn-lt"/>
                <a:cs typeface="+mn-cs"/>
              </a:rPr>
              <a:t>than</a:t>
            </a:r>
            <a:r>
              <a:rPr lang="lv-LV" sz="3200" kern="0" dirty="0">
                <a:latin typeface="+mn-lt"/>
                <a:cs typeface="+mn-cs"/>
              </a:rPr>
              <a:t> a </a:t>
            </a:r>
            <a:r>
              <a:rPr lang="lv-LV" sz="3200" kern="0" dirty="0" err="1">
                <a:latin typeface="+mn-lt"/>
                <a:cs typeface="+mn-cs"/>
              </a:rPr>
              <a:t>basket</a:t>
            </a:r>
            <a:r>
              <a:rPr lang="lv-LV" sz="3200" kern="0" dirty="0">
                <a:latin typeface="+mn-lt"/>
                <a:cs typeface="+mn-cs"/>
              </a:rPr>
              <a:t> </a:t>
            </a:r>
            <a:r>
              <a:rPr lang="lv-LV" sz="3200" kern="0" dirty="0" err="1">
                <a:latin typeface="+mn-lt"/>
                <a:cs typeface="+mn-cs"/>
              </a:rPr>
              <a:t>full</a:t>
            </a:r>
            <a:r>
              <a:rPr lang="lv-LV" sz="3200" kern="0" dirty="0">
                <a:latin typeface="+mn-lt"/>
                <a:cs typeface="+mn-cs"/>
              </a:rPr>
              <a:t> </a:t>
            </a:r>
            <a:r>
              <a:rPr lang="lv-LV" sz="3200" kern="0" dirty="0" err="1">
                <a:latin typeface="+mn-lt"/>
                <a:cs typeface="+mn-cs"/>
              </a:rPr>
              <a:t>of</a:t>
            </a:r>
            <a:r>
              <a:rPr lang="lv-LV" sz="3200" kern="0" dirty="0">
                <a:latin typeface="+mn-lt"/>
                <a:cs typeface="+mn-cs"/>
              </a:rPr>
              <a:t> ____</a:t>
            </a:r>
          </a:p>
          <a:p>
            <a:pPr marL="342900" indent="-342900" eaLnBrk="0" hangingPunct="0">
              <a:spcBef>
                <a:spcPct val="20000"/>
              </a:spcBef>
              <a:defRPr/>
            </a:pPr>
            <a:endParaRPr lang="lv-LV" sz="3200" kern="0" dirty="0">
              <a:latin typeface="+mn-lt"/>
              <a:cs typeface="+mn-cs"/>
            </a:endParaRPr>
          </a:p>
          <a:p>
            <a:pPr marL="342900" indent="-342900" eaLnBrk="0" hangingPunct="0">
              <a:spcBef>
                <a:spcPct val="20000"/>
              </a:spcBef>
              <a:defRPr/>
            </a:pPr>
            <a:endParaRPr lang="lv-LV" sz="3200" kern="0" dirty="0">
              <a:latin typeface="+mn-lt"/>
              <a:cs typeface="+mn-cs"/>
            </a:endParaRPr>
          </a:p>
        </p:txBody>
      </p:sp>
      <p:sp>
        <p:nvSpPr>
          <p:cNvPr id="6" name="Satura vietturis 2"/>
          <p:cNvSpPr txBox="1">
            <a:spLocks/>
          </p:cNvSpPr>
          <p:nvPr/>
        </p:nvSpPr>
        <p:spPr bwMode="auto">
          <a:xfrm>
            <a:off x="539750" y="4508500"/>
            <a:ext cx="8229600" cy="720725"/>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ü"/>
              <a:defRPr/>
            </a:pPr>
            <a:r>
              <a:rPr lang="lv-LV" sz="3200" kern="0" dirty="0">
                <a:latin typeface="+mj-lt"/>
                <a:cs typeface="Calibri" pitchFamily="34" charset="0"/>
              </a:rPr>
              <a:t>C </a:t>
            </a:r>
            <a:r>
              <a:rPr lang="ru-RU" sz="3200" kern="0" dirty="0">
                <a:latin typeface="+mj-lt"/>
                <a:cs typeface="Calibri" pitchFamily="34" charset="0"/>
              </a:rPr>
              <a:t>одного цветка много мёда не</a:t>
            </a:r>
            <a:r>
              <a:rPr lang="lv-LV" sz="3200" kern="0" dirty="0">
                <a:latin typeface="+mj-lt"/>
                <a:cs typeface="Calibri" pitchFamily="34" charset="0"/>
              </a:rPr>
              <a:t> </a:t>
            </a:r>
            <a:r>
              <a:rPr lang="lv-LV" sz="3200" kern="0" dirty="0">
                <a:latin typeface="+mj-lt"/>
              </a:rPr>
              <a:t>_____</a:t>
            </a:r>
            <a:endParaRPr lang="lv-LV" sz="3200" kern="0" dirty="0">
              <a:latin typeface="+mj-lt"/>
              <a:cs typeface="+mn-cs"/>
            </a:endParaRPr>
          </a:p>
          <a:p>
            <a:pPr marL="342900" indent="-342900" eaLnBrk="0" hangingPunct="0">
              <a:spcBef>
                <a:spcPct val="20000"/>
              </a:spcBef>
              <a:defRPr/>
            </a:pPr>
            <a:endParaRPr lang="lv-LV" sz="3200" kern="0" dirty="0">
              <a:latin typeface="+mn-lt"/>
              <a:cs typeface="+mn-cs"/>
            </a:endParaRPr>
          </a:p>
          <a:p>
            <a:pPr marL="342900" indent="-342900" eaLnBrk="0" hangingPunct="0">
              <a:spcBef>
                <a:spcPct val="20000"/>
              </a:spcBef>
              <a:defRPr/>
            </a:pPr>
            <a:endParaRPr lang="lv-LV" sz="3200" kern="0" dirty="0">
              <a:latin typeface="+mn-lt"/>
              <a:cs typeface="+mn-cs"/>
            </a:endParaRPr>
          </a:p>
        </p:txBody>
      </p:sp>
      <p:sp>
        <p:nvSpPr>
          <p:cNvPr id="7" name="Satura vietturis 2"/>
          <p:cNvSpPr txBox="1">
            <a:spLocks/>
          </p:cNvSpPr>
          <p:nvPr/>
        </p:nvSpPr>
        <p:spPr bwMode="auto">
          <a:xfrm>
            <a:off x="6156325" y="1989138"/>
            <a:ext cx="2663825" cy="647700"/>
          </a:xfrm>
          <a:prstGeom prst="rect">
            <a:avLst/>
          </a:prstGeom>
          <a:noFill/>
          <a:ln w="9525">
            <a:noFill/>
            <a:miter lim="800000"/>
            <a:headEnd/>
            <a:tailEnd/>
          </a:ln>
        </p:spPr>
        <p:txBody>
          <a:bodyPr/>
          <a:lstStyle/>
          <a:p>
            <a:pPr marL="342900" indent="-342900" eaLnBrk="0" hangingPunct="0">
              <a:spcBef>
                <a:spcPct val="20000"/>
              </a:spcBef>
              <a:defRPr/>
            </a:pPr>
            <a:r>
              <a:rPr lang="lv-LV" sz="3200" kern="0" dirty="0">
                <a:latin typeface="+mn-lt"/>
                <a:cs typeface="+mn-cs"/>
              </a:rPr>
              <a:t>vāc   medu</a:t>
            </a:r>
          </a:p>
          <a:p>
            <a:pPr marL="342900" indent="-342900" eaLnBrk="0" hangingPunct="0">
              <a:spcBef>
                <a:spcPct val="20000"/>
              </a:spcBef>
              <a:defRPr/>
            </a:pPr>
            <a:endParaRPr lang="lv-LV" sz="3200" kern="0" dirty="0">
              <a:latin typeface="+mn-lt"/>
              <a:cs typeface="+mn-cs"/>
            </a:endParaRPr>
          </a:p>
        </p:txBody>
      </p:sp>
      <p:sp>
        <p:nvSpPr>
          <p:cNvPr id="8" name="Satura vietturis 2"/>
          <p:cNvSpPr txBox="1">
            <a:spLocks/>
          </p:cNvSpPr>
          <p:nvPr/>
        </p:nvSpPr>
        <p:spPr bwMode="auto">
          <a:xfrm>
            <a:off x="1476375" y="3429000"/>
            <a:ext cx="2663825" cy="647700"/>
          </a:xfrm>
          <a:prstGeom prst="rect">
            <a:avLst/>
          </a:prstGeom>
          <a:noFill/>
          <a:ln w="9525">
            <a:noFill/>
            <a:miter lim="800000"/>
            <a:headEnd/>
            <a:tailEnd/>
          </a:ln>
        </p:spPr>
        <p:txBody>
          <a:bodyPr/>
          <a:lstStyle/>
          <a:p>
            <a:pPr marL="342900" indent="-342900" eaLnBrk="0" hangingPunct="0">
              <a:spcBef>
                <a:spcPct val="20000"/>
              </a:spcBef>
              <a:defRPr/>
            </a:pPr>
            <a:r>
              <a:rPr lang="lv-LV" sz="3200" kern="0" dirty="0" err="1">
                <a:latin typeface="+mn-lt"/>
                <a:cs typeface="+mn-cs"/>
              </a:rPr>
              <a:t>flies</a:t>
            </a:r>
            <a:endParaRPr lang="lv-LV" sz="3200" kern="0" dirty="0">
              <a:latin typeface="+mn-lt"/>
              <a:cs typeface="+mn-cs"/>
            </a:endParaRPr>
          </a:p>
          <a:p>
            <a:pPr marL="342900" indent="-342900" eaLnBrk="0" hangingPunct="0">
              <a:spcBef>
                <a:spcPct val="20000"/>
              </a:spcBef>
              <a:defRPr/>
            </a:pPr>
            <a:endParaRPr lang="lv-LV" sz="3200" kern="0" dirty="0">
              <a:latin typeface="+mn-lt"/>
              <a:cs typeface="+mn-cs"/>
            </a:endParaRPr>
          </a:p>
        </p:txBody>
      </p:sp>
      <p:sp>
        <p:nvSpPr>
          <p:cNvPr id="9" name="Taisnstūris 8"/>
          <p:cNvSpPr/>
          <p:nvPr/>
        </p:nvSpPr>
        <p:spPr>
          <a:xfrm>
            <a:off x="6948488" y="4454525"/>
            <a:ext cx="1868487" cy="585788"/>
          </a:xfrm>
          <a:prstGeom prst="rect">
            <a:avLst/>
          </a:prstGeom>
        </p:spPr>
        <p:txBody>
          <a:bodyPr wrap="none">
            <a:spAutoFit/>
          </a:bodyPr>
          <a:lstStyle/>
          <a:p>
            <a:pPr>
              <a:defRPr/>
            </a:pPr>
            <a:r>
              <a:rPr lang="ru-RU" sz="3200" kern="0" dirty="0" err="1">
                <a:solidFill>
                  <a:srgbClr val="000000"/>
                </a:solidFill>
                <a:latin typeface="Arial"/>
                <a:cs typeface="Calibri" pitchFamily="34" charset="0"/>
              </a:rPr>
              <a:t>возм</a:t>
            </a:r>
            <a:r>
              <a:rPr lang="ru-RU" sz="3200" kern="0" dirty="0" err="1">
                <a:cs typeface="Calibri" pitchFamily="34" charset="0"/>
              </a:rPr>
              <a:t>ё</a:t>
            </a:r>
            <a:r>
              <a:rPr lang="ru-RU" sz="3200" kern="0" dirty="0" err="1">
                <a:solidFill>
                  <a:srgbClr val="000000"/>
                </a:solidFill>
                <a:latin typeface="Arial"/>
                <a:cs typeface="Calibri" pitchFamily="34" charset="0"/>
              </a:rPr>
              <a:t>шь</a:t>
            </a:r>
            <a:endParaRPr lang="lv-LV"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atura vietturis 2"/>
          <p:cNvSpPr>
            <a:spLocks noGrp="1"/>
          </p:cNvSpPr>
          <p:nvPr>
            <p:ph idx="1"/>
          </p:nvPr>
        </p:nvSpPr>
        <p:spPr>
          <a:xfrm>
            <a:off x="611188" y="404813"/>
            <a:ext cx="8229600" cy="1152525"/>
          </a:xfrm>
        </p:spPr>
        <p:txBody>
          <a:bodyPr/>
          <a:lstStyle/>
          <a:p>
            <a:pPr>
              <a:buFontTx/>
              <a:buNone/>
            </a:pPr>
            <a:r>
              <a:rPr lang="lv-LV" smtClean="0"/>
              <a:t>13. Turpiniet dotos sakāmvārdus trīs valodās! </a:t>
            </a:r>
          </a:p>
          <a:p>
            <a:pPr>
              <a:buFontTx/>
              <a:buNone/>
            </a:pPr>
            <a:endParaRPr lang="lv-LV" smtClean="0"/>
          </a:p>
          <a:p>
            <a:pPr>
              <a:buFontTx/>
              <a:buNone/>
            </a:pPr>
            <a:endParaRPr lang="lv-LV" smtClean="0"/>
          </a:p>
        </p:txBody>
      </p:sp>
      <p:sp>
        <p:nvSpPr>
          <p:cNvPr id="4" name="Satura vietturis 2"/>
          <p:cNvSpPr txBox="1">
            <a:spLocks/>
          </p:cNvSpPr>
          <p:nvPr/>
        </p:nvSpPr>
        <p:spPr bwMode="auto">
          <a:xfrm>
            <a:off x="539750" y="2060575"/>
            <a:ext cx="8229600" cy="792163"/>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ü"/>
              <a:defRPr/>
            </a:pPr>
            <a:r>
              <a:rPr lang="lv-LV" sz="3200" kern="0" dirty="0">
                <a:latin typeface="+mn-lt"/>
                <a:cs typeface="+mn-cs"/>
              </a:rPr>
              <a:t>Kam bites dārzā, tam ______  _____.</a:t>
            </a:r>
          </a:p>
          <a:p>
            <a:pPr marL="342900" indent="-342900" eaLnBrk="0" hangingPunct="0">
              <a:spcBef>
                <a:spcPct val="20000"/>
              </a:spcBef>
              <a:defRPr/>
            </a:pPr>
            <a:endParaRPr lang="lv-LV" sz="3200" kern="0" dirty="0">
              <a:latin typeface="+mn-lt"/>
              <a:cs typeface="+mn-cs"/>
            </a:endParaRPr>
          </a:p>
          <a:p>
            <a:pPr marL="342900" indent="-342900" eaLnBrk="0" hangingPunct="0">
              <a:spcBef>
                <a:spcPct val="20000"/>
              </a:spcBef>
              <a:defRPr/>
            </a:pPr>
            <a:endParaRPr lang="lv-LV" sz="3200" kern="0" dirty="0">
              <a:latin typeface="+mn-lt"/>
              <a:cs typeface="+mn-cs"/>
            </a:endParaRPr>
          </a:p>
        </p:txBody>
      </p:sp>
      <p:sp>
        <p:nvSpPr>
          <p:cNvPr id="5" name="Satura vietturis 2"/>
          <p:cNvSpPr txBox="1">
            <a:spLocks/>
          </p:cNvSpPr>
          <p:nvPr/>
        </p:nvSpPr>
        <p:spPr bwMode="auto">
          <a:xfrm>
            <a:off x="611188" y="2997200"/>
            <a:ext cx="8229600" cy="719138"/>
          </a:xfrm>
          <a:prstGeom prst="rect">
            <a:avLst/>
          </a:prstGeom>
          <a:noFill/>
          <a:ln w="9525">
            <a:noFill/>
            <a:miter lim="800000"/>
            <a:headEnd/>
            <a:tailEnd/>
          </a:ln>
        </p:spPr>
        <p:txBody>
          <a:bodyPr/>
          <a:lstStyle/>
          <a:p>
            <a:pPr>
              <a:buFont typeface="Wingdings" pitchFamily="2" charset="2"/>
              <a:buChar char="ü"/>
              <a:defRPr/>
            </a:pPr>
            <a:r>
              <a:rPr lang="lv-LV" sz="3200" dirty="0" err="1"/>
              <a:t>She</a:t>
            </a:r>
            <a:r>
              <a:rPr lang="lv-LV" sz="3200" dirty="0"/>
              <a:t> </a:t>
            </a:r>
            <a:r>
              <a:rPr lang="lv-LV" sz="3200" dirty="0" err="1"/>
              <a:t>thinks</a:t>
            </a:r>
            <a:r>
              <a:rPr lang="lv-LV" sz="3200" dirty="0"/>
              <a:t> </a:t>
            </a:r>
            <a:r>
              <a:rPr lang="lv-LV" sz="3200" dirty="0" err="1"/>
              <a:t>she’s</a:t>
            </a:r>
            <a:r>
              <a:rPr lang="lv-LV" sz="3200" dirty="0"/>
              <a:t> </a:t>
            </a:r>
            <a:r>
              <a:rPr lang="lv-LV" sz="3200" dirty="0" err="1"/>
              <a:t>the</a:t>
            </a:r>
            <a:r>
              <a:rPr lang="lv-LV" sz="3200" dirty="0"/>
              <a:t> </a:t>
            </a:r>
            <a:r>
              <a:rPr lang="lv-LV" sz="3200" dirty="0" err="1"/>
              <a:t>bee’s</a:t>
            </a:r>
            <a:r>
              <a:rPr lang="lv-LV" sz="3200" dirty="0"/>
              <a:t>______</a:t>
            </a:r>
          </a:p>
          <a:p>
            <a:pPr marL="342900" indent="-342900" eaLnBrk="0" hangingPunct="0">
              <a:spcBef>
                <a:spcPct val="20000"/>
              </a:spcBef>
              <a:defRPr/>
            </a:pPr>
            <a:endParaRPr lang="lv-LV" sz="3200" kern="0" dirty="0">
              <a:latin typeface="+mn-lt"/>
              <a:cs typeface="+mn-cs"/>
            </a:endParaRPr>
          </a:p>
          <a:p>
            <a:pPr marL="342900" indent="-342900" eaLnBrk="0" hangingPunct="0">
              <a:spcBef>
                <a:spcPct val="20000"/>
              </a:spcBef>
              <a:defRPr/>
            </a:pPr>
            <a:endParaRPr lang="lv-LV" sz="3200" kern="0" dirty="0">
              <a:latin typeface="+mn-lt"/>
              <a:cs typeface="+mn-cs"/>
            </a:endParaRPr>
          </a:p>
        </p:txBody>
      </p:sp>
      <p:sp>
        <p:nvSpPr>
          <p:cNvPr id="6" name="Satura vietturis 2"/>
          <p:cNvSpPr txBox="1">
            <a:spLocks/>
          </p:cNvSpPr>
          <p:nvPr/>
        </p:nvSpPr>
        <p:spPr bwMode="auto">
          <a:xfrm>
            <a:off x="395288" y="3644900"/>
            <a:ext cx="8748712" cy="720725"/>
          </a:xfrm>
          <a:prstGeom prst="rect">
            <a:avLst/>
          </a:prstGeom>
          <a:noFill/>
          <a:ln w="9525">
            <a:noFill/>
            <a:miter lim="800000"/>
            <a:headEnd/>
            <a:tailEnd/>
          </a:ln>
        </p:spPr>
        <p:txBody>
          <a:bodyPr/>
          <a:lstStyle/>
          <a:p>
            <a:pPr>
              <a:buFont typeface="Wingdings" pitchFamily="2" charset="2"/>
              <a:buChar char="ü"/>
              <a:defRPr/>
            </a:pPr>
            <a:r>
              <a:rPr lang="ru-RU" sz="3200" dirty="0">
                <a:latin typeface="+mj-lt"/>
                <a:cs typeface="Calibri" pitchFamily="34" charset="0"/>
              </a:rPr>
              <a:t>У хорошего пчеловода нет </a:t>
            </a:r>
            <a:r>
              <a:rPr lang="lv-LV" sz="3200" dirty="0">
                <a:latin typeface="+mj-lt"/>
                <a:cs typeface="Calibri" pitchFamily="34" charset="0"/>
              </a:rPr>
              <a:t>_______   ____</a:t>
            </a:r>
            <a:r>
              <a:rPr lang="ru-RU" sz="3200" dirty="0">
                <a:latin typeface="+mj-lt"/>
                <a:cs typeface="Calibri" pitchFamily="34" charset="0"/>
              </a:rPr>
              <a:t>.</a:t>
            </a:r>
            <a:endParaRPr lang="lv-LV" sz="3200" dirty="0">
              <a:latin typeface="+mj-lt"/>
            </a:endParaRPr>
          </a:p>
          <a:p>
            <a:pPr marL="342900" indent="-342900" eaLnBrk="0" hangingPunct="0">
              <a:spcBef>
                <a:spcPct val="20000"/>
              </a:spcBef>
              <a:defRPr/>
            </a:pPr>
            <a:endParaRPr lang="lv-LV" sz="3200" kern="0" dirty="0">
              <a:latin typeface="+mj-lt"/>
              <a:cs typeface="+mn-cs"/>
            </a:endParaRPr>
          </a:p>
          <a:p>
            <a:pPr marL="342900" indent="-342900" eaLnBrk="0" hangingPunct="0">
              <a:spcBef>
                <a:spcPct val="20000"/>
              </a:spcBef>
              <a:defRPr/>
            </a:pPr>
            <a:endParaRPr lang="lv-LV" sz="3200" kern="0" dirty="0">
              <a:latin typeface="+mj-lt"/>
              <a:cs typeface="+mn-cs"/>
            </a:endParaRPr>
          </a:p>
        </p:txBody>
      </p:sp>
      <p:sp>
        <p:nvSpPr>
          <p:cNvPr id="7" name="Satura vietturis 2"/>
          <p:cNvSpPr txBox="1">
            <a:spLocks/>
          </p:cNvSpPr>
          <p:nvPr/>
        </p:nvSpPr>
        <p:spPr bwMode="auto">
          <a:xfrm>
            <a:off x="4859338" y="1989138"/>
            <a:ext cx="2665412" cy="647700"/>
          </a:xfrm>
          <a:prstGeom prst="rect">
            <a:avLst/>
          </a:prstGeom>
          <a:noFill/>
          <a:ln w="9525">
            <a:noFill/>
            <a:miter lim="800000"/>
            <a:headEnd/>
            <a:tailEnd/>
          </a:ln>
        </p:spPr>
        <p:txBody>
          <a:bodyPr/>
          <a:lstStyle/>
          <a:p>
            <a:pPr marL="342900" indent="-342900" eaLnBrk="0" hangingPunct="0">
              <a:spcBef>
                <a:spcPct val="20000"/>
              </a:spcBef>
              <a:defRPr/>
            </a:pPr>
            <a:r>
              <a:rPr lang="lv-LV" sz="3200" kern="0" dirty="0">
                <a:latin typeface="+mn-lt"/>
                <a:cs typeface="+mn-cs"/>
              </a:rPr>
              <a:t>m</a:t>
            </a:r>
            <a:r>
              <a:rPr lang="lv-LV" sz="3200" kern="0" dirty="0" err="1">
                <a:latin typeface="+mn-lt"/>
                <a:cs typeface="+mn-cs"/>
              </a:rPr>
              <a:t>edus</a:t>
            </a:r>
            <a:r>
              <a:rPr lang="lv-LV" sz="3200" kern="0" dirty="0">
                <a:latin typeface="+mn-lt"/>
                <a:cs typeface="+mn-cs"/>
              </a:rPr>
              <a:t>     lēts</a:t>
            </a:r>
          </a:p>
          <a:p>
            <a:pPr marL="342900" indent="-342900" eaLnBrk="0" hangingPunct="0">
              <a:spcBef>
                <a:spcPct val="20000"/>
              </a:spcBef>
              <a:defRPr/>
            </a:pPr>
            <a:endParaRPr lang="lv-LV" sz="3200" kern="0" dirty="0">
              <a:latin typeface="+mn-lt"/>
              <a:cs typeface="+mn-cs"/>
            </a:endParaRPr>
          </a:p>
        </p:txBody>
      </p:sp>
      <p:sp>
        <p:nvSpPr>
          <p:cNvPr id="8" name="Satura vietturis 2"/>
          <p:cNvSpPr txBox="1">
            <a:spLocks/>
          </p:cNvSpPr>
          <p:nvPr/>
        </p:nvSpPr>
        <p:spPr bwMode="auto">
          <a:xfrm>
            <a:off x="5795963" y="2924175"/>
            <a:ext cx="2663825" cy="649288"/>
          </a:xfrm>
          <a:prstGeom prst="rect">
            <a:avLst/>
          </a:prstGeom>
          <a:noFill/>
          <a:ln w="9525">
            <a:noFill/>
            <a:miter lim="800000"/>
            <a:headEnd/>
            <a:tailEnd/>
          </a:ln>
        </p:spPr>
        <p:txBody>
          <a:bodyPr/>
          <a:lstStyle/>
          <a:p>
            <a:pPr marL="342900" indent="-342900" eaLnBrk="0" hangingPunct="0">
              <a:spcBef>
                <a:spcPct val="20000"/>
              </a:spcBef>
              <a:defRPr/>
            </a:pPr>
            <a:r>
              <a:rPr lang="lv-LV" sz="3200" kern="0" dirty="0" err="1">
                <a:latin typeface="+mn-lt"/>
                <a:cs typeface="+mn-cs"/>
              </a:rPr>
              <a:t>knees</a:t>
            </a:r>
            <a:endParaRPr lang="lv-LV" sz="3200" kern="0" dirty="0">
              <a:latin typeface="+mn-lt"/>
              <a:cs typeface="+mn-cs"/>
            </a:endParaRPr>
          </a:p>
          <a:p>
            <a:pPr marL="342900" indent="-342900" eaLnBrk="0" hangingPunct="0">
              <a:spcBef>
                <a:spcPct val="20000"/>
              </a:spcBef>
              <a:defRPr/>
            </a:pPr>
            <a:endParaRPr lang="lv-LV" sz="3200" kern="0" dirty="0">
              <a:latin typeface="+mn-lt"/>
              <a:cs typeface="+mn-cs"/>
            </a:endParaRPr>
          </a:p>
        </p:txBody>
      </p:sp>
      <p:sp>
        <p:nvSpPr>
          <p:cNvPr id="9" name="Taisnstūris 8"/>
          <p:cNvSpPr/>
          <p:nvPr/>
        </p:nvSpPr>
        <p:spPr>
          <a:xfrm>
            <a:off x="6156325" y="3573463"/>
            <a:ext cx="2608263" cy="584200"/>
          </a:xfrm>
          <a:prstGeom prst="rect">
            <a:avLst/>
          </a:prstGeom>
        </p:spPr>
        <p:txBody>
          <a:bodyPr wrap="none">
            <a:spAutoFit/>
          </a:bodyPr>
          <a:lstStyle/>
          <a:p>
            <a:pPr>
              <a:defRPr/>
            </a:pPr>
            <a:r>
              <a:rPr lang="ru-RU" sz="3200" dirty="0">
                <a:latin typeface="+mj-lt"/>
                <a:cs typeface="Calibri" pitchFamily="34" charset="0"/>
              </a:rPr>
              <a:t>плохого года</a:t>
            </a:r>
            <a:endParaRPr lang="lv-LV"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atura vietturis 2"/>
          <p:cNvSpPr>
            <a:spLocks noGrp="1"/>
          </p:cNvSpPr>
          <p:nvPr>
            <p:ph idx="1"/>
          </p:nvPr>
        </p:nvSpPr>
        <p:spPr>
          <a:xfrm>
            <a:off x="611188" y="404813"/>
            <a:ext cx="8229600" cy="1152525"/>
          </a:xfrm>
        </p:spPr>
        <p:txBody>
          <a:bodyPr/>
          <a:lstStyle/>
          <a:p>
            <a:pPr>
              <a:buFontTx/>
              <a:buNone/>
            </a:pPr>
            <a:r>
              <a:rPr lang="lv-LV" smtClean="0"/>
              <a:t>13. Turpiniet dotos sakāmvārdus trīs valodās! </a:t>
            </a:r>
          </a:p>
          <a:p>
            <a:pPr>
              <a:buFontTx/>
              <a:buNone/>
            </a:pPr>
            <a:endParaRPr lang="lv-LV" smtClean="0"/>
          </a:p>
          <a:p>
            <a:pPr>
              <a:buFontTx/>
              <a:buNone/>
            </a:pPr>
            <a:endParaRPr lang="lv-LV" smtClean="0"/>
          </a:p>
        </p:txBody>
      </p:sp>
      <p:sp>
        <p:nvSpPr>
          <p:cNvPr id="4" name="Satura vietturis 2"/>
          <p:cNvSpPr txBox="1">
            <a:spLocks/>
          </p:cNvSpPr>
          <p:nvPr/>
        </p:nvSpPr>
        <p:spPr bwMode="auto">
          <a:xfrm>
            <a:off x="539750" y="2060575"/>
            <a:ext cx="8229600" cy="792163"/>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ü"/>
              <a:defRPr/>
            </a:pPr>
            <a:r>
              <a:rPr lang="lv-LV" sz="3200" dirty="0"/>
              <a:t>Kas bēdas par bitēm, ka __  ______.</a:t>
            </a:r>
          </a:p>
          <a:p>
            <a:pPr marL="342900" indent="-342900" eaLnBrk="0" hangingPunct="0">
              <a:spcBef>
                <a:spcPct val="20000"/>
              </a:spcBef>
              <a:buFont typeface="Wingdings" pitchFamily="2" charset="2"/>
              <a:buChar char="ü"/>
              <a:defRPr/>
            </a:pPr>
            <a:endParaRPr lang="lv-LV" sz="3200" kern="0" dirty="0">
              <a:latin typeface="+mn-lt"/>
              <a:cs typeface="+mn-cs"/>
            </a:endParaRPr>
          </a:p>
          <a:p>
            <a:pPr marL="342900" indent="-342900" eaLnBrk="0" hangingPunct="0">
              <a:spcBef>
                <a:spcPct val="20000"/>
              </a:spcBef>
              <a:defRPr/>
            </a:pPr>
            <a:endParaRPr lang="lv-LV" sz="3200" kern="0" dirty="0">
              <a:latin typeface="+mn-lt"/>
              <a:cs typeface="+mn-cs"/>
            </a:endParaRPr>
          </a:p>
          <a:p>
            <a:pPr marL="342900" indent="-342900" eaLnBrk="0" hangingPunct="0">
              <a:spcBef>
                <a:spcPct val="20000"/>
              </a:spcBef>
              <a:defRPr/>
            </a:pPr>
            <a:endParaRPr lang="lv-LV" sz="3200" kern="0" dirty="0">
              <a:latin typeface="+mn-lt"/>
              <a:cs typeface="+mn-cs"/>
            </a:endParaRPr>
          </a:p>
        </p:txBody>
      </p:sp>
      <p:sp>
        <p:nvSpPr>
          <p:cNvPr id="5" name="Satura vietturis 2"/>
          <p:cNvSpPr txBox="1">
            <a:spLocks/>
          </p:cNvSpPr>
          <p:nvPr/>
        </p:nvSpPr>
        <p:spPr bwMode="auto">
          <a:xfrm>
            <a:off x="395288" y="2924175"/>
            <a:ext cx="8748712" cy="720725"/>
          </a:xfrm>
          <a:prstGeom prst="rect">
            <a:avLst/>
          </a:prstGeom>
          <a:noFill/>
          <a:ln w="9525">
            <a:noFill/>
            <a:miter lim="800000"/>
            <a:headEnd/>
            <a:tailEnd/>
          </a:ln>
        </p:spPr>
        <p:txBody>
          <a:bodyPr/>
          <a:lstStyle/>
          <a:p>
            <a:pPr>
              <a:buFont typeface="Wingdings" pitchFamily="2" charset="2"/>
              <a:buChar char="ü"/>
              <a:defRPr/>
            </a:pPr>
            <a:r>
              <a:rPr lang="lv-LV" sz="3200" dirty="0"/>
              <a:t>A </a:t>
            </a:r>
            <a:r>
              <a:rPr lang="lv-LV" sz="3200" dirty="0" err="1"/>
              <a:t>drop</a:t>
            </a:r>
            <a:r>
              <a:rPr lang="lv-LV" sz="3200" dirty="0"/>
              <a:t> </a:t>
            </a:r>
            <a:r>
              <a:rPr lang="lv-LV" sz="3200" dirty="0" err="1"/>
              <a:t>of</a:t>
            </a:r>
            <a:r>
              <a:rPr lang="lv-LV" sz="3200" dirty="0"/>
              <a:t> </a:t>
            </a:r>
            <a:r>
              <a:rPr lang="lv-LV" sz="3200" dirty="0" err="1"/>
              <a:t>honey</a:t>
            </a:r>
            <a:r>
              <a:rPr lang="lv-LV" sz="3200" dirty="0"/>
              <a:t> </a:t>
            </a:r>
            <a:r>
              <a:rPr lang="lv-LV" sz="3200" dirty="0" err="1"/>
              <a:t>will</a:t>
            </a:r>
            <a:r>
              <a:rPr lang="lv-LV" sz="3200" dirty="0"/>
              <a:t> </a:t>
            </a:r>
            <a:r>
              <a:rPr lang="lv-LV" sz="3200" dirty="0" err="1"/>
              <a:t>not</a:t>
            </a:r>
            <a:r>
              <a:rPr lang="lv-LV" sz="3200" dirty="0"/>
              <a:t> </a:t>
            </a:r>
            <a:r>
              <a:rPr lang="lv-LV" sz="3200" dirty="0" err="1"/>
              <a:t>sweeten</a:t>
            </a:r>
            <a:r>
              <a:rPr lang="lv-LV" sz="3200" dirty="0"/>
              <a:t>  ___  _____</a:t>
            </a:r>
          </a:p>
          <a:p>
            <a:pPr marL="342900" indent="-342900" eaLnBrk="0" hangingPunct="0">
              <a:spcBef>
                <a:spcPct val="20000"/>
              </a:spcBef>
              <a:defRPr/>
            </a:pPr>
            <a:endParaRPr lang="lv-LV" sz="3200" kern="0" dirty="0">
              <a:latin typeface="+mn-lt"/>
              <a:cs typeface="+mn-cs"/>
            </a:endParaRPr>
          </a:p>
          <a:p>
            <a:pPr marL="342900" indent="-342900" eaLnBrk="0" hangingPunct="0">
              <a:spcBef>
                <a:spcPct val="20000"/>
              </a:spcBef>
              <a:defRPr/>
            </a:pPr>
            <a:endParaRPr lang="lv-LV" sz="3200" kern="0" dirty="0">
              <a:latin typeface="+mn-lt"/>
              <a:cs typeface="+mn-cs"/>
            </a:endParaRPr>
          </a:p>
        </p:txBody>
      </p:sp>
      <p:sp>
        <p:nvSpPr>
          <p:cNvPr id="6" name="Satura vietturis 2"/>
          <p:cNvSpPr txBox="1">
            <a:spLocks/>
          </p:cNvSpPr>
          <p:nvPr/>
        </p:nvSpPr>
        <p:spPr bwMode="auto">
          <a:xfrm>
            <a:off x="395288" y="3860800"/>
            <a:ext cx="8748712" cy="720725"/>
          </a:xfrm>
          <a:prstGeom prst="rect">
            <a:avLst/>
          </a:prstGeom>
          <a:noFill/>
          <a:ln w="9525">
            <a:noFill/>
            <a:miter lim="800000"/>
            <a:headEnd/>
            <a:tailEnd/>
          </a:ln>
        </p:spPr>
        <p:txBody>
          <a:bodyPr/>
          <a:lstStyle/>
          <a:p>
            <a:pPr>
              <a:buFont typeface="Wingdings" pitchFamily="2" charset="2"/>
              <a:buChar char="ü"/>
              <a:defRPr/>
            </a:pPr>
            <a:r>
              <a:rPr lang="ru-RU" sz="3200" dirty="0">
                <a:latin typeface="+mn-lt"/>
                <a:cs typeface="Calibri" pitchFamily="34" charset="0"/>
              </a:rPr>
              <a:t>У медведя десять песен – и все</a:t>
            </a:r>
            <a:r>
              <a:rPr lang="lv-LV" sz="3200" dirty="0">
                <a:latin typeface="+mn-lt"/>
                <a:cs typeface="Calibri" pitchFamily="34" charset="0"/>
              </a:rPr>
              <a:t> ___  ___ .</a:t>
            </a:r>
            <a:endParaRPr lang="lv-LV" sz="3200" dirty="0">
              <a:latin typeface="+mn-lt"/>
            </a:endParaRPr>
          </a:p>
          <a:p>
            <a:pPr marL="342900" indent="-342900" eaLnBrk="0" hangingPunct="0">
              <a:spcBef>
                <a:spcPct val="20000"/>
              </a:spcBef>
              <a:defRPr/>
            </a:pPr>
            <a:endParaRPr lang="lv-LV" sz="3200" kern="0" dirty="0">
              <a:latin typeface="+mj-lt"/>
              <a:cs typeface="+mn-cs"/>
            </a:endParaRPr>
          </a:p>
          <a:p>
            <a:pPr marL="342900" indent="-342900" eaLnBrk="0" hangingPunct="0">
              <a:spcBef>
                <a:spcPct val="20000"/>
              </a:spcBef>
              <a:defRPr/>
            </a:pPr>
            <a:endParaRPr lang="lv-LV" sz="3200" kern="0" dirty="0">
              <a:latin typeface="+mj-lt"/>
              <a:cs typeface="+mn-cs"/>
            </a:endParaRPr>
          </a:p>
        </p:txBody>
      </p:sp>
      <p:sp>
        <p:nvSpPr>
          <p:cNvPr id="7" name="Satura vietturis 2"/>
          <p:cNvSpPr txBox="1">
            <a:spLocks/>
          </p:cNvSpPr>
          <p:nvPr/>
        </p:nvSpPr>
        <p:spPr bwMode="auto">
          <a:xfrm>
            <a:off x="5364163" y="1989138"/>
            <a:ext cx="2663825" cy="647700"/>
          </a:xfrm>
          <a:prstGeom prst="rect">
            <a:avLst/>
          </a:prstGeom>
          <a:noFill/>
          <a:ln w="9525">
            <a:noFill/>
            <a:miter lim="800000"/>
            <a:headEnd/>
            <a:tailEnd/>
          </a:ln>
        </p:spPr>
        <p:txBody>
          <a:bodyPr/>
          <a:lstStyle/>
          <a:p>
            <a:pPr marL="342900" indent="-342900" eaLnBrk="0" hangingPunct="0">
              <a:spcBef>
                <a:spcPct val="20000"/>
              </a:spcBef>
              <a:defRPr/>
            </a:pPr>
            <a:r>
              <a:rPr lang="lv-LV" sz="3200" kern="0" dirty="0">
                <a:latin typeface="+mn-lt"/>
                <a:cs typeface="+mn-cs"/>
              </a:rPr>
              <a:t>tik   medus</a:t>
            </a:r>
          </a:p>
          <a:p>
            <a:pPr marL="342900" indent="-342900" eaLnBrk="0" hangingPunct="0">
              <a:spcBef>
                <a:spcPct val="20000"/>
              </a:spcBef>
              <a:defRPr/>
            </a:pPr>
            <a:endParaRPr lang="lv-LV" sz="3200" kern="0" dirty="0">
              <a:latin typeface="+mn-lt"/>
              <a:cs typeface="+mn-cs"/>
            </a:endParaRPr>
          </a:p>
        </p:txBody>
      </p:sp>
      <p:sp>
        <p:nvSpPr>
          <p:cNvPr id="8" name="Satura vietturis 2"/>
          <p:cNvSpPr txBox="1">
            <a:spLocks/>
          </p:cNvSpPr>
          <p:nvPr/>
        </p:nvSpPr>
        <p:spPr bwMode="auto">
          <a:xfrm>
            <a:off x="6804025" y="2852738"/>
            <a:ext cx="2124075" cy="647700"/>
          </a:xfrm>
          <a:prstGeom prst="rect">
            <a:avLst/>
          </a:prstGeom>
          <a:noFill/>
          <a:ln w="9525">
            <a:noFill/>
            <a:miter lim="800000"/>
            <a:headEnd/>
            <a:tailEnd/>
          </a:ln>
        </p:spPr>
        <p:txBody>
          <a:bodyPr/>
          <a:lstStyle/>
          <a:p>
            <a:pPr marL="342900" indent="-342900" eaLnBrk="0" hangingPunct="0">
              <a:spcBef>
                <a:spcPct val="20000"/>
              </a:spcBef>
              <a:defRPr/>
            </a:pPr>
            <a:r>
              <a:rPr lang="lv-LV" sz="3200" kern="0" dirty="0" err="1">
                <a:latin typeface="+mn-lt"/>
                <a:cs typeface="+mn-cs"/>
              </a:rPr>
              <a:t>the</a:t>
            </a:r>
            <a:r>
              <a:rPr lang="lv-LV" sz="3200" kern="0" dirty="0">
                <a:latin typeface="+mn-lt"/>
                <a:cs typeface="+mn-cs"/>
              </a:rPr>
              <a:t>  </a:t>
            </a:r>
            <a:r>
              <a:rPr lang="lv-LV" sz="3200" kern="0" dirty="0" err="1">
                <a:latin typeface="+mn-lt"/>
                <a:cs typeface="+mn-cs"/>
              </a:rPr>
              <a:t>ocean</a:t>
            </a:r>
            <a:endParaRPr lang="lv-LV" sz="3200" kern="0" dirty="0">
              <a:latin typeface="+mn-lt"/>
              <a:cs typeface="+mn-cs"/>
            </a:endParaRPr>
          </a:p>
          <a:p>
            <a:pPr marL="342900" indent="-342900" eaLnBrk="0" hangingPunct="0">
              <a:spcBef>
                <a:spcPct val="20000"/>
              </a:spcBef>
              <a:defRPr/>
            </a:pPr>
            <a:endParaRPr lang="lv-LV" sz="3200" kern="0" dirty="0">
              <a:latin typeface="+mn-lt"/>
              <a:cs typeface="+mn-cs"/>
            </a:endParaRPr>
          </a:p>
        </p:txBody>
      </p:sp>
      <p:sp>
        <p:nvSpPr>
          <p:cNvPr id="9" name="Taisnstūris 8"/>
          <p:cNvSpPr/>
          <p:nvPr/>
        </p:nvSpPr>
        <p:spPr>
          <a:xfrm>
            <a:off x="6875463" y="3716338"/>
            <a:ext cx="1725612" cy="585787"/>
          </a:xfrm>
          <a:prstGeom prst="rect">
            <a:avLst/>
          </a:prstGeom>
        </p:spPr>
        <p:txBody>
          <a:bodyPr wrap="none">
            <a:spAutoFit/>
          </a:bodyPr>
          <a:lstStyle/>
          <a:p>
            <a:pPr>
              <a:defRPr/>
            </a:pPr>
            <a:r>
              <a:rPr lang="ru-RU" sz="3200" dirty="0">
                <a:cs typeface="Calibri" pitchFamily="34" charset="0"/>
              </a:rPr>
              <a:t>про мёд</a:t>
            </a:r>
            <a:endParaRPr lang="lv-LV"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Virsraksts 1"/>
          <p:cNvSpPr>
            <a:spLocks noGrp="1"/>
          </p:cNvSpPr>
          <p:nvPr>
            <p:ph type="title"/>
          </p:nvPr>
        </p:nvSpPr>
        <p:spPr/>
        <p:txBody>
          <a:bodyPr/>
          <a:lstStyle/>
          <a:p>
            <a:endParaRPr lang="lv-LV" smtClean="0"/>
          </a:p>
        </p:txBody>
      </p:sp>
      <p:pic>
        <p:nvPicPr>
          <p:cNvPr id="25603" name="Satura vietturis 3" descr="Prezentācija1.jpg"/>
          <p:cNvPicPr>
            <a:picLocks noGrp="1" noChangeAspect="1"/>
          </p:cNvPicPr>
          <p:nvPr>
            <p:ph idx="1"/>
          </p:nvPr>
        </p:nvPicPr>
        <p:blipFill>
          <a:blip r:embed="rId3" cstate="print"/>
          <a:srcRect/>
          <a:stretch>
            <a:fillRect/>
          </a:stretch>
        </p:blipFill>
        <p:spPr>
          <a:xfrm>
            <a:off x="0" y="0"/>
            <a:ext cx="9144000" cy="6858000"/>
          </a:xfrm>
        </p:spPr>
      </p:pic>
      <p:sp>
        <p:nvSpPr>
          <p:cNvPr id="5" name="Title 3"/>
          <p:cNvSpPr txBox="1">
            <a:spLocks/>
          </p:cNvSpPr>
          <p:nvPr/>
        </p:nvSpPr>
        <p:spPr bwMode="auto">
          <a:xfrm>
            <a:off x="357188" y="2276475"/>
            <a:ext cx="8280400" cy="3024188"/>
          </a:xfrm>
          <a:prstGeom prst="rect">
            <a:avLst/>
          </a:prstGeom>
          <a:noFill/>
          <a:ln w="9525">
            <a:noFill/>
            <a:miter lim="800000"/>
            <a:headEnd/>
            <a:tailEnd/>
          </a:ln>
        </p:spPr>
        <p:txBody>
          <a:bodyPr anchor="ctr"/>
          <a:lstStyle/>
          <a:p>
            <a:pPr algn="ctr">
              <a:defRPr/>
            </a:pPr>
            <a:r>
              <a:rPr lang="lv-LV" sz="8000" b="1" dirty="0">
                <a:effectLst>
                  <a:outerShdw blurRad="38100" dist="38100" dir="2700000" algn="tl">
                    <a:srgbClr val="000000">
                      <a:alpha val="43137"/>
                    </a:srgbClr>
                  </a:outerShdw>
                </a:effectLst>
              </a:rPr>
              <a:t>?</a:t>
            </a:r>
            <a:endParaRPr lang="lv-LV" sz="8000" b="1" kern="0" dirty="0">
              <a:solidFill>
                <a:schemeClr val="tx2"/>
              </a:solidFill>
              <a:effectLst>
                <a:outerShdw blurRad="38100" dist="38100" dir="2700000" algn="tl">
                  <a:srgbClr val="000000">
                    <a:alpha val="43137"/>
                  </a:srgbClr>
                </a:outerShdw>
              </a:effectLst>
              <a:latin typeface="+mj-lt"/>
              <a:ea typeface="+mj-ea"/>
              <a:cs typeface="+mj-cs"/>
            </a:endParaRPr>
          </a:p>
        </p:txBody>
      </p:sp>
      <p:pic>
        <p:nvPicPr>
          <p:cNvPr id="25605" name="Attēls 2" descr="untitled.png"/>
          <p:cNvPicPr>
            <a:picLocks noChangeAspect="1"/>
          </p:cNvPicPr>
          <p:nvPr/>
        </p:nvPicPr>
        <p:blipFill>
          <a:blip r:embed="rId4" cstate="print"/>
          <a:srcRect/>
          <a:stretch>
            <a:fillRect/>
          </a:stretch>
        </p:blipFill>
        <p:spPr bwMode="auto">
          <a:xfrm>
            <a:off x="827088" y="1125538"/>
            <a:ext cx="2762250" cy="84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Virsraksts 1"/>
          <p:cNvSpPr>
            <a:spLocks noGrp="1"/>
          </p:cNvSpPr>
          <p:nvPr>
            <p:ph type="title"/>
          </p:nvPr>
        </p:nvSpPr>
        <p:spPr>
          <a:xfrm>
            <a:off x="539750" y="404813"/>
            <a:ext cx="8229600" cy="1871662"/>
          </a:xfrm>
        </p:spPr>
        <p:txBody>
          <a:bodyPr/>
          <a:lstStyle/>
          <a:p>
            <a:r>
              <a:rPr lang="lv-LV" sz="3200" smtClean="0"/>
              <a:t>14. Noskaidrojiet bišu produktu pieejamību un pielietojumu medicīnā un sadzīvē, apmeklējot Bebrenes pagasta tirdzniecības vietas! </a:t>
            </a:r>
          </a:p>
        </p:txBody>
      </p:sp>
      <p:graphicFrame>
        <p:nvGraphicFramePr>
          <p:cNvPr id="3" name="Tabula 2"/>
          <p:cNvGraphicFramePr>
            <a:graphicFrameLocks noGrp="1"/>
          </p:cNvGraphicFramePr>
          <p:nvPr/>
        </p:nvGraphicFramePr>
        <p:xfrm>
          <a:off x="827088" y="2763838"/>
          <a:ext cx="7704137" cy="2536825"/>
        </p:xfrm>
        <a:graphic>
          <a:graphicData uri="http://schemas.openxmlformats.org/drawingml/2006/table">
            <a:tbl>
              <a:tblPr firstRow="1" bandRow="1">
                <a:tableStyleId>{5C22544A-7EE6-4342-B048-85BDC9FD1C3A}</a:tableStyleId>
              </a:tblPr>
              <a:tblGrid>
                <a:gridCol w="2568285"/>
                <a:gridCol w="2568285"/>
                <a:gridCol w="2568285"/>
              </a:tblGrid>
              <a:tr h="668978">
                <a:tc>
                  <a:txBody>
                    <a:bodyPr/>
                    <a:lstStyle/>
                    <a:p>
                      <a:pPr algn="ctr"/>
                      <a:r>
                        <a:rPr lang="lv-LV" dirty="0" smtClean="0"/>
                        <a:t>Bišu produkts</a:t>
                      </a:r>
                      <a:endParaRPr lang="lv-LV" dirty="0"/>
                    </a:p>
                  </a:txBody>
                  <a:tcPr>
                    <a:solidFill>
                      <a:srgbClr val="FFCC00"/>
                    </a:solidFill>
                  </a:tcPr>
                </a:tc>
                <a:tc>
                  <a:txBody>
                    <a:bodyPr/>
                    <a:lstStyle/>
                    <a:p>
                      <a:pPr algn="ctr"/>
                      <a:r>
                        <a:rPr lang="lv-LV" dirty="0" smtClean="0"/>
                        <a:t>Preces nosaukums</a:t>
                      </a:r>
                      <a:endParaRPr lang="lv-LV" dirty="0"/>
                    </a:p>
                  </a:txBody>
                  <a:tcPr>
                    <a:solidFill>
                      <a:srgbClr val="FFCC00"/>
                    </a:solidFill>
                  </a:tcPr>
                </a:tc>
                <a:tc>
                  <a:txBody>
                    <a:bodyPr/>
                    <a:lstStyle/>
                    <a:p>
                      <a:pPr algn="ctr"/>
                      <a:r>
                        <a:rPr lang="lv-LV" dirty="0" smtClean="0"/>
                        <a:t>Pielietojums</a:t>
                      </a:r>
                      <a:endParaRPr lang="lv-LV" dirty="0"/>
                    </a:p>
                  </a:txBody>
                  <a:tcPr>
                    <a:solidFill>
                      <a:srgbClr val="FFCC00"/>
                    </a:solidFill>
                  </a:tcPr>
                </a:tc>
              </a:tr>
              <a:tr h="390237">
                <a:tc>
                  <a:txBody>
                    <a:bodyPr/>
                    <a:lstStyle/>
                    <a:p>
                      <a:pPr algn="l"/>
                      <a:r>
                        <a:rPr lang="lv-LV" dirty="0" smtClean="0"/>
                        <a:t>Vasks</a:t>
                      </a:r>
                      <a:endParaRPr lang="lv-LV" dirty="0"/>
                    </a:p>
                  </a:txBody>
                  <a:tcPr>
                    <a:solidFill>
                      <a:srgbClr val="FFCC00"/>
                    </a:solidFill>
                  </a:tcPr>
                </a:tc>
                <a:tc>
                  <a:txBody>
                    <a:bodyPr/>
                    <a:lstStyle/>
                    <a:p>
                      <a:pPr algn="l"/>
                      <a:r>
                        <a:rPr lang="lv-LV" dirty="0" smtClean="0"/>
                        <a:t>Svece</a:t>
                      </a:r>
                      <a:endParaRPr lang="lv-LV" dirty="0"/>
                    </a:p>
                  </a:txBody>
                  <a:tcPr>
                    <a:solidFill>
                      <a:srgbClr val="FFCC00"/>
                    </a:solidFill>
                  </a:tcPr>
                </a:tc>
                <a:tc>
                  <a:txBody>
                    <a:bodyPr/>
                    <a:lstStyle/>
                    <a:p>
                      <a:pPr algn="l"/>
                      <a:r>
                        <a:rPr lang="lv-LV" dirty="0" smtClean="0"/>
                        <a:t>Sadzīvē</a:t>
                      </a:r>
                      <a:endParaRPr lang="lv-LV" dirty="0"/>
                    </a:p>
                  </a:txBody>
                  <a:tcPr>
                    <a:solidFill>
                      <a:srgbClr val="FFCC00"/>
                    </a:solidFill>
                  </a:tcPr>
                </a:tc>
              </a:tr>
              <a:tr h="380945">
                <a:tc>
                  <a:txBody>
                    <a:bodyPr/>
                    <a:lstStyle/>
                    <a:p>
                      <a:pPr algn="l"/>
                      <a:r>
                        <a:rPr lang="lv-LV" dirty="0" smtClean="0"/>
                        <a:t>Medus</a:t>
                      </a:r>
                      <a:endParaRPr lang="lv-LV" dirty="0"/>
                    </a:p>
                  </a:txBody>
                  <a:tcPr>
                    <a:solidFill>
                      <a:srgbClr val="FFCC00"/>
                    </a:solidFill>
                  </a:tcPr>
                </a:tc>
                <a:tc>
                  <a:txBody>
                    <a:bodyPr/>
                    <a:lstStyle/>
                    <a:p>
                      <a:pPr algn="ctr"/>
                      <a:endParaRPr lang="lv-LV" dirty="0"/>
                    </a:p>
                  </a:txBody>
                  <a:tcPr>
                    <a:solidFill>
                      <a:srgbClr val="FFCC00"/>
                    </a:solidFill>
                  </a:tcPr>
                </a:tc>
                <a:tc>
                  <a:txBody>
                    <a:bodyPr/>
                    <a:lstStyle/>
                    <a:p>
                      <a:pPr algn="ctr"/>
                      <a:endParaRPr lang="lv-LV" dirty="0"/>
                    </a:p>
                  </a:txBody>
                  <a:tcPr>
                    <a:solidFill>
                      <a:srgbClr val="FFCC00"/>
                    </a:solidFill>
                  </a:tcPr>
                </a:tc>
              </a:tr>
              <a:tr h="360040">
                <a:tc>
                  <a:txBody>
                    <a:bodyPr/>
                    <a:lstStyle/>
                    <a:p>
                      <a:pPr algn="l"/>
                      <a:r>
                        <a:rPr lang="lv-LV" dirty="0" smtClean="0"/>
                        <a:t>Propoliss</a:t>
                      </a:r>
                      <a:endParaRPr lang="lv-LV" dirty="0"/>
                    </a:p>
                  </a:txBody>
                  <a:tcPr>
                    <a:solidFill>
                      <a:srgbClr val="FFCC00"/>
                    </a:solidFill>
                  </a:tcPr>
                </a:tc>
                <a:tc>
                  <a:txBody>
                    <a:bodyPr/>
                    <a:lstStyle/>
                    <a:p>
                      <a:pPr algn="ctr"/>
                      <a:endParaRPr lang="lv-LV"/>
                    </a:p>
                  </a:txBody>
                  <a:tcPr>
                    <a:solidFill>
                      <a:srgbClr val="FFCC00"/>
                    </a:solidFill>
                  </a:tcPr>
                </a:tc>
                <a:tc>
                  <a:txBody>
                    <a:bodyPr/>
                    <a:lstStyle/>
                    <a:p>
                      <a:pPr algn="ctr"/>
                      <a:endParaRPr lang="lv-LV" dirty="0"/>
                    </a:p>
                  </a:txBody>
                  <a:tcPr>
                    <a:solidFill>
                      <a:srgbClr val="FFCC00"/>
                    </a:solidFill>
                  </a:tcPr>
                </a:tc>
              </a:tr>
              <a:tr h="354320">
                <a:tc>
                  <a:txBody>
                    <a:bodyPr/>
                    <a:lstStyle/>
                    <a:p>
                      <a:pPr algn="l"/>
                      <a:r>
                        <a:rPr lang="lv-LV" dirty="0" smtClean="0"/>
                        <a:t>Bišu māšu peru pieniņš</a:t>
                      </a:r>
                      <a:endParaRPr lang="lv-LV" dirty="0"/>
                    </a:p>
                  </a:txBody>
                  <a:tcPr>
                    <a:solidFill>
                      <a:srgbClr val="FFCC00"/>
                    </a:solidFill>
                  </a:tcPr>
                </a:tc>
                <a:tc>
                  <a:txBody>
                    <a:bodyPr/>
                    <a:lstStyle/>
                    <a:p>
                      <a:pPr algn="ctr"/>
                      <a:endParaRPr lang="lv-LV" dirty="0"/>
                    </a:p>
                  </a:txBody>
                  <a:tcPr>
                    <a:solidFill>
                      <a:srgbClr val="FFCC00"/>
                    </a:solidFill>
                  </a:tcPr>
                </a:tc>
                <a:tc>
                  <a:txBody>
                    <a:bodyPr/>
                    <a:lstStyle/>
                    <a:p>
                      <a:pPr algn="ctr"/>
                      <a:endParaRPr lang="lv-LV" dirty="0"/>
                    </a:p>
                  </a:txBody>
                  <a:tcPr>
                    <a:solidFill>
                      <a:srgbClr val="FFCC00"/>
                    </a:solidFill>
                  </a:tcPr>
                </a:tc>
              </a:tr>
              <a:tr h="348600">
                <a:tc>
                  <a:txBody>
                    <a:bodyPr/>
                    <a:lstStyle/>
                    <a:p>
                      <a:pPr algn="l"/>
                      <a:r>
                        <a:rPr lang="lv-LV" dirty="0" smtClean="0"/>
                        <a:t>Putekšņi</a:t>
                      </a:r>
                      <a:endParaRPr lang="lv-LV" dirty="0"/>
                    </a:p>
                  </a:txBody>
                  <a:tcPr>
                    <a:solidFill>
                      <a:srgbClr val="FFCC00"/>
                    </a:solidFill>
                  </a:tcPr>
                </a:tc>
                <a:tc>
                  <a:txBody>
                    <a:bodyPr/>
                    <a:lstStyle/>
                    <a:p>
                      <a:pPr algn="ctr"/>
                      <a:endParaRPr lang="lv-LV"/>
                    </a:p>
                  </a:txBody>
                  <a:tcPr>
                    <a:solidFill>
                      <a:srgbClr val="FFCC00"/>
                    </a:solidFill>
                  </a:tcPr>
                </a:tc>
                <a:tc>
                  <a:txBody>
                    <a:bodyPr/>
                    <a:lstStyle/>
                    <a:p>
                      <a:pPr algn="ctr"/>
                      <a:endParaRPr lang="lv-LV" dirty="0"/>
                    </a:p>
                  </a:txBody>
                  <a:tcPr>
                    <a:solidFill>
                      <a:srgbClr val="FFCC00"/>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555875" y="3213100"/>
            <a:ext cx="6419850" cy="2438400"/>
          </a:xfrm>
        </p:spPr>
        <p:txBody>
          <a:bodyPr/>
          <a:lstStyle/>
          <a:p>
            <a:pPr indent="12700" eaLnBrk="1" hangingPunct="1"/>
            <a:r>
              <a:rPr lang="lv-LV" smtClean="0"/>
              <a:t>“Izmirs bites, pēc četriem gadiem izmirs arī cilvēki”</a:t>
            </a:r>
          </a:p>
        </p:txBody>
      </p:sp>
      <p:pic>
        <p:nvPicPr>
          <p:cNvPr id="27651" name="Content Placeholder 5" descr="0131.gif"/>
          <p:cNvPicPr>
            <a:picLocks noGrp="1" noChangeAspect="1"/>
          </p:cNvPicPr>
          <p:nvPr>
            <p:ph idx="1"/>
          </p:nvPr>
        </p:nvPicPr>
        <p:blipFill>
          <a:blip r:embed="rId4" cstate="print"/>
          <a:srcRect/>
          <a:stretch>
            <a:fillRect/>
          </a:stretch>
        </p:blipFill>
        <p:spPr>
          <a:xfrm>
            <a:off x="1042988" y="620713"/>
            <a:ext cx="3213100" cy="3213100"/>
          </a:xfrm>
        </p:spPr>
      </p:pic>
      <p:sp>
        <p:nvSpPr>
          <p:cNvPr id="27652" name="Taisnstūris 3"/>
          <p:cNvSpPr>
            <a:spLocks noChangeArrowheads="1"/>
          </p:cNvSpPr>
          <p:nvPr/>
        </p:nvSpPr>
        <p:spPr bwMode="auto">
          <a:xfrm>
            <a:off x="6804025" y="5229225"/>
            <a:ext cx="1966913" cy="369888"/>
          </a:xfrm>
          <a:prstGeom prst="rect">
            <a:avLst/>
          </a:prstGeom>
          <a:noFill/>
          <a:ln w="9525">
            <a:noFill/>
            <a:miter lim="800000"/>
            <a:headEnd/>
            <a:tailEnd/>
          </a:ln>
        </p:spPr>
        <p:txBody>
          <a:bodyPr wrap="none">
            <a:spAutoFit/>
          </a:bodyPr>
          <a:lstStyle/>
          <a:p>
            <a:r>
              <a:rPr lang="lv-LV"/>
              <a:t>Alberts Einšteins </a:t>
            </a:r>
          </a:p>
        </p:txBody>
      </p:sp>
      <p:pic>
        <p:nvPicPr>
          <p:cNvPr id="5" name="Bumble Bee.mp3">
            <a:hlinkClick r:id="" action="ppaction://media"/>
          </p:cNvPr>
          <p:cNvPicPr>
            <a:picLocks noRot="1" noChangeAspect="1"/>
          </p:cNvPicPr>
          <p:nvPr>
            <a:audioFile r:link="rId1"/>
          </p:nvPr>
        </p:nvPicPr>
        <p:blipFill>
          <a:blip r:embed="rId5" cstate="print"/>
          <a:srcRect/>
          <a:stretch>
            <a:fillRect/>
          </a:stretch>
        </p:blipFill>
        <p:spPr bwMode="auto">
          <a:xfrm>
            <a:off x="971550" y="5732463"/>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467"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Attēls 1" descr="animated_gif_bees_59.gif"/>
          <p:cNvPicPr>
            <a:picLocks noChangeAspect="1"/>
          </p:cNvPicPr>
          <p:nvPr/>
        </p:nvPicPr>
        <p:blipFill>
          <a:blip r:embed="rId4" cstate="print"/>
          <a:srcRect/>
          <a:stretch>
            <a:fillRect/>
          </a:stretch>
        </p:blipFill>
        <p:spPr bwMode="auto">
          <a:xfrm>
            <a:off x="5508625" y="2133600"/>
            <a:ext cx="3425825" cy="3182938"/>
          </a:xfrm>
          <a:prstGeom prst="rect">
            <a:avLst/>
          </a:prstGeom>
          <a:noFill/>
          <a:ln w="9525">
            <a:noFill/>
            <a:miter lim="800000"/>
            <a:headEnd/>
            <a:tailEnd/>
          </a:ln>
        </p:spPr>
      </p:pic>
      <p:pic>
        <p:nvPicPr>
          <p:cNvPr id="28675" name="Attēls 2" descr="animated-gifs-bees-19.gif"/>
          <p:cNvPicPr>
            <a:picLocks noChangeAspect="1"/>
          </p:cNvPicPr>
          <p:nvPr/>
        </p:nvPicPr>
        <p:blipFill>
          <a:blip r:embed="rId5" cstate="print"/>
          <a:srcRect/>
          <a:stretch>
            <a:fillRect/>
          </a:stretch>
        </p:blipFill>
        <p:spPr bwMode="auto">
          <a:xfrm>
            <a:off x="250825" y="2276475"/>
            <a:ext cx="3313113" cy="3078163"/>
          </a:xfrm>
          <a:prstGeom prst="rect">
            <a:avLst/>
          </a:prstGeom>
          <a:noFill/>
          <a:ln w="9525">
            <a:noFill/>
            <a:miter lim="800000"/>
            <a:headEnd/>
            <a:tailEnd/>
          </a:ln>
        </p:spPr>
      </p:pic>
      <p:sp>
        <p:nvSpPr>
          <p:cNvPr id="28676" name="Title 1"/>
          <p:cNvSpPr>
            <a:spLocks noGrp="1"/>
          </p:cNvSpPr>
          <p:nvPr>
            <p:ph type="title"/>
          </p:nvPr>
        </p:nvSpPr>
        <p:spPr>
          <a:xfrm>
            <a:off x="1692275" y="476250"/>
            <a:ext cx="6419850" cy="1962150"/>
          </a:xfrm>
        </p:spPr>
        <p:txBody>
          <a:bodyPr/>
          <a:lstStyle/>
          <a:p>
            <a:pPr indent="12700" eaLnBrk="1" hangingPunct="1"/>
            <a:r>
              <a:rPr lang="lv-LV" sz="6000" smtClean="0">
                <a:latin typeface="Harrington" pitchFamily="82" charset="0"/>
              </a:rPr>
              <a:t>10.klases komandām</a:t>
            </a:r>
            <a:r>
              <a:rPr lang="lv-LV" smtClean="0"/>
              <a:t/>
            </a:r>
            <a:br>
              <a:rPr lang="lv-LV" smtClean="0"/>
            </a:br>
            <a:endParaRPr lang="lv-LV" smtClean="0"/>
          </a:p>
        </p:txBody>
      </p:sp>
      <p:pic>
        <p:nvPicPr>
          <p:cNvPr id="5" name="Aisha_-_Bitit'_matos_(album_edit).mp3">
            <a:hlinkClick r:id="" action="ppaction://media"/>
          </p:cNvPr>
          <p:cNvPicPr>
            <a:picLocks noRot="1" noChangeAspect="1"/>
          </p:cNvPicPr>
          <p:nvPr>
            <a:audioFile r:link="rId1"/>
          </p:nvPr>
        </p:nvPicPr>
        <p:blipFill>
          <a:blip r:embed="rId6" cstate="print"/>
          <a:srcRect/>
          <a:stretch>
            <a:fillRect/>
          </a:stretch>
        </p:blipFill>
        <p:spPr bwMode="auto">
          <a:xfrm>
            <a:off x="971550" y="5589588"/>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atura vietturis 2"/>
          <p:cNvSpPr>
            <a:spLocks noGrp="1"/>
          </p:cNvSpPr>
          <p:nvPr>
            <p:ph idx="1"/>
          </p:nvPr>
        </p:nvSpPr>
        <p:spPr/>
        <p:txBody>
          <a:bodyPr/>
          <a:lstStyle/>
          <a:p>
            <a:endParaRPr lang="lv-LV" smtClean="0"/>
          </a:p>
        </p:txBody>
      </p:sp>
      <p:pic>
        <p:nvPicPr>
          <p:cNvPr id="29699" name="Picture 2" descr="E:\BITITES\DSCF4156.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9700" name="Virsraksts 1"/>
          <p:cNvSpPr>
            <a:spLocks noGrp="1"/>
          </p:cNvSpPr>
          <p:nvPr>
            <p:ph type="title"/>
          </p:nvPr>
        </p:nvSpPr>
        <p:spPr>
          <a:xfrm>
            <a:off x="914400" y="5949950"/>
            <a:ext cx="8229600" cy="704850"/>
          </a:xfrm>
        </p:spPr>
        <p:txBody>
          <a:bodyPr/>
          <a:lstStyle/>
          <a:p>
            <a:r>
              <a:rPr lang="lv-LV" smtClean="0">
                <a:solidFill>
                  <a:schemeClr val="bg1"/>
                </a:solidFill>
              </a:rPr>
              <a:t>Telpas noformējums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Virsraksts 1"/>
          <p:cNvSpPr>
            <a:spLocks noGrp="1"/>
          </p:cNvSpPr>
          <p:nvPr>
            <p:ph type="title"/>
          </p:nvPr>
        </p:nvSpPr>
        <p:spPr/>
        <p:txBody>
          <a:bodyPr/>
          <a:lstStyle/>
          <a:p>
            <a:endParaRPr lang="lv-LV" smtClean="0"/>
          </a:p>
        </p:txBody>
      </p:sp>
      <p:sp>
        <p:nvSpPr>
          <p:cNvPr id="30723" name="Satura vietturis 2"/>
          <p:cNvSpPr>
            <a:spLocks noGrp="1"/>
          </p:cNvSpPr>
          <p:nvPr>
            <p:ph idx="1"/>
          </p:nvPr>
        </p:nvSpPr>
        <p:spPr/>
        <p:txBody>
          <a:bodyPr/>
          <a:lstStyle/>
          <a:p>
            <a:endParaRPr lang="lv-LV" smtClean="0"/>
          </a:p>
        </p:txBody>
      </p:sp>
      <p:pic>
        <p:nvPicPr>
          <p:cNvPr id="30724" name="Picture 2" descr="E:\BITITES\IMG_5436.jpg"/>
          <p:cNvPicPr>
            <a:picLocks noChangeAspect="1" noChangeArrowheads="1"/>
          </p:cNvPicPr>
          <p:nvPr/>
        </p:nvPicPr>
        <p:blipFill>
          <a:blip r:embed="rId3" cstate="print"/>
          <a:srcRect/>
          <a:stretch>
            <a:fillRect/>
          </a:stretch>
        </p:blipFill>
        <p:spPr bwMode="auto">
          <a:xfrm>
            <a:off x="2620963" y="1965325"/>
            <a:ext cx="2959100" cy="2219325"/>
          </a:xfrm>
          <a:prstGeom prst="rect">
            <a:avLst/>
          </a:prstGeom>
          <a:noFill/>
          <a:ln w="9525">
            <a:noFill/>
            <a:miter lim="800000"/>
            <a:headEnd/>
            <a:tailEnd/>
          </a:ln>
        </p:spPr>
      </p:pic>
      <p:pic>
        <p:nvPicPr>
          <p:cNvPr id="30725" name="Picture 4" descr="E:\BITITES\DSCF4180.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atura vietturis 2"/>
          <p:cNvSpPr>
            <a:spLocks noGrp="1"/>
          </p:cNvSpPr>
          <p:nvPr>
            <p:ph idx="1"/>
          </p:nvPr>
        </p:nvSpPr>
        <p:spPr>
          <a:xfrm>
            <a:off x="0" y="260350"/>
            <a:ext cx="7427913" cy="1081088"/>
          </a:xfrm>
        </p:spPr>
        <p:txBody>
          <a:bodyPr/>
          <a:lstStyle/>
          <a:p>
            <a:pPr>
              <a:buFontTx/>
              <a:buNone/>
            </a:pPr>
            <a:r>
              <a:rPr lang="lv-LV" sz="2800" smtClean="0"/>
              <a:t>1. Nosakiet bišu saimes locekļus?</a:t>
            </a:r>
          </a:p>
        </p:txBody>
      </p:sp>
      <p:pic>
        <p:nvPicPr>
          <p:cNvPr id="4099" name="Attēls 3" descr="bitesVisasTris.jpeg"/>
          <p:cNvPicPr>
            <a:picLocks noChangeAspect="1"/>
          </p:cNvPicPr>
          <p:nvPr/>
        </p:nvPicPr>
        <p:blipFill>
          <a:blip r:embed="rId3" cstate="print"/>
          <a:srcRect/>
          <a:stretch>
            <a:fillRect/>
          </a:stretch>
        </p:blipFill>
        <p:spPr bwMode="auto">
          <a:xfrm>
            <a:off x="250825" y="765175"/>
            <a:ext cx="6624638" cy="4095750"/>
          </a:xfrm>
          <a:prstGeom prst="rect">
            <a:avLst/>
          </a:prstGeom>
          <a:noFill/>
          <a:ln w="9525">
            <a:noFill/>
            <a:miter lim="800000"/>
            <a:headEnd/>
            <a:tailEnd/>
          </a:ln>
        </p:spPr>
      </p:pic>
      <p:pic>
        <p:nvPicPr>
          <p:cNvPr id="7" name="img_3301180" descr=" Autors: Total Bitch Mīts vai patiesība par bitēm un cilvēci.?"/>
          <p:cNvPicPr>
            <a:picLocks noChangeAspect="1" noChangeArrowheads="1"/>
          </p:cNvPicPr>
          <p:nvPr/>
        </p:nvPicPr>
        <p:blipFill>
          <a:blip r:embed="rId4" cstate="print"/>
          <a:srcRect l="47891" t="36631" b="15077"/>
          <a:stretch>
            <a:fillRect/>
          </a:stretch>
        </p:blipFill>
        <p:spPr bwMode="auto">
          <a:xfrm>
            <a:off x="6012160" y="188640"/>
            <a:ext cx="2915816" cy="1974615"/>
          </a:xfrm>
          <a:prstGeom prst="ellipse">
            <a:avLst/>
          </a:prstGeom>
          <a:ln>
            <a:noFill/>
          </a:ln>
          <a:effectLst>
            <a:softEdge rad="112500"/>
          </a:effectLst>
        </p:spPr>
      </p:pic>
      <p:pic>
        <p:nvPicPr>
          <p:cNvPr id="4101" name="Picture 37" descr="p25 1 Жизнь пчел">
            <a:hlinkClick r:id="rId5"/>
          </p:cNvPr>
          <p:cNvPicPr>
            <a:picLocks noChangeAspect="1" noChangeArrowheads="1"/>
          </p:cNvPicPr>
          <p:nvPr/>
        </p:nvPicPr>
        <p:blipFill>
          <a:blip r:embed="rId6" cstate="print"/>
          <a:srcRect/>
          <a:stretch>
            <a:fillRect/>
          </a:stretch>
        </p:blipFill>
        <p:spPr bwMode="auto">
          <a:xfrm>
            <a:off x="5868988" y="4954588"/>
            <a:ext cx="3275012" cy="1903412"/>
          </a:xfrm>
          <a:prstGeom prst="rect">
            <a:avLst/>
          </a:prstGeom>
          <a:noFill/>
          <a:ln w="9525">
            <a:noFill/>
            <a:miter lim="800000"/>
            <a:headEnd/>
            <a:tailEnd/>
          </a:ln>
        </p:spPr>
      </p:pic>
      <p:sp>
        <p:nvSpPr>
          <p:cNvPr id="9" name="Taisnstūris 8"/>
          <p:cNvSpPr/>
          <p:nvPr/>
        </p:nvSpPr>
        <p:spPr>
          <a:xfrm>
            <a:off x="1187624" y="4869160"/>
            <a:ext cx="761747" cy="923330"/>
          </a:xfrm>
          <a:prstGeom prst="rect">
            <a:avLst/>
          </a:prstGeom>
          <a:noFill/>
        </p:spPr>
        <p:txBody>
          <a:bodyPr wrap="none">
            <a:spAutoFit/>
          </a:bodyPr>
          <a:lstStyle/>
          <a:p>
            <a:pPr algn="ctr">
              <a:defRPr/>
            </a:pPr>
            <a:r>
              <a:rPr lang="lv-LV"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p>
        </p:txBody>
      </p:sp>
      <p:sp>
        <p:nvSpPr>
          <p:cNvPr id="10" name="Taisnstūris 9"/>
          <p:cNvSpPr/>
          <p:nvPr/>
        </p:nvSpPr>
        <p:spPr>
          <a:xfrm>
            <a:off x="3275856" y="4077072"/>
            <a:ext cx="761747" cy="923330"/>
          </a:xfrm>
          <a:prstGeom prst="rect">
            <a:avLst/>
          </a:prstGeom>
          <a:noFill/>
        </p:spPr>
        <p:txBody>
          <a:bodyPr wrap="none">
            <a:spAutoFit/>
          </a:bodyPr>
          <a:lstStyle/>
          <a:p>
            <a:pPr algn="ctr">
              <a:defRPr/>
            </a:pPr>
            <a:r>
              <a:rPr lang="lv-LV"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p>
        </p:txBody>
      </p:sp>
      <p:sp>
        <p:nvSpPr>
          <p:cNvPr id="11" name="Taisnstūris 10"/>
          <p:cNvSpPr/>
          <p:nvPr/>
        </p:nvSpPr>
        <p:spPr>
          <a:xfrm>
            <a:off x="5364088" y="4365104"/>
            <a:ext cx="761747" cy="923330"/>
          </a:xfrm>
          <a:prstGeom prst="rect">
            <a:avLst/>
          </a:prstGeom>
          <a:noFill/>
        </p:spPr>
        <p:txBody>
          <a:bodyPr wrap="none">
            <a:spAutoFit/>
          </a:bodyPr>
          <a:lstStyle/>
          <a:p>
            <a:pPr algn="ctr">
              <a:defRPr/>
            </a:pPr>
            <a:r>
              <a:rPr lang="lv-LV"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p>
        </p:txBody>
      </p:sp>
      <p:sp>
        <p:nvSpPr>
          <p:cNvPr id="12" name="Taisnstūris 11"/>
          <p:cNvSpPr/>
          <p:nvPr/>
        </p:nvSpPr>
        <p:spPr>
          <a:xfrm>
            <a:off x="7668344" y="1700808"/>
            <a:ext cx="761747" cy="923330"/>
          </a:xfrm>
          <a:prstGeom prst="rect">
            <a:avLst/>
          </a:prstGeom>
          <a:noFill/>
        </p:spPr>
        <p:txBody>
          <a:bodyPr wrap="none">
            <a:spAutoFit/>
          </a:bodyPr>
          <a:lstStyle/>
          <a:p>
            <a:pPr algn="ctr">
              <a:defRPr/>
            </a:pPr>
            <a:r>
              <a:rPr lang="lv-LV"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p>
        </p:txBody>
      </p:sp>
      <p:sp>
        <p:nvSpPr>
          <p:cNvPr id="13" name="Taisnstūris 12"/>
          <p:cNvSpPr/>
          <p:nvPr/>
        </p:nvSpPr>
        <p:spPr>
          <a:xfrm>
            <a:off x="8382253" y="4869160"/>
            <a:ext cx="761747" cy="923330"/>
          </a:xfrm>
          <a:prstGeom prst="rect">
            <a:avLst/>
          </a:prstGeom>
          <a:noFill/>
        </p:spPr>
        <p:txBody>
          <a:bodyPr wrap="none">
            <a:spAutoFit/>
          </a:bodyPr>
          <a:lstStyle/>
          <a:p>
            <a:pPr algn="ctr">
              <a:defRPr/>
            </a:pPr>
            <a:r>
              <a:rPr lang="lv-LV"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BITITES\DSCF4163.JPG"/>
          <p:cNvPicPr>
            <a:picLocks noChangeAspect="1" noChangeArrowheads="1"/>
          </p:cNvPicPr>
          <p:nvPr/>
        </p:nvPicPr>
        <p:blipFill>
          <a:blip r:embed="rId3" cstate="print"/>
          <a:srcRect/>
          <a:stretch>
            <a:fillRect/>
          </a:stretch>
        </p:blipFill>
        <p:spPr bwMode="auto">
          <a:xfrm>
            <a:off x="4921250" y="3689350"/>
            <a:ext cx="4222750" cy="3168650"/>
          </a:xfrm>
          <a:prstGeom prst="rect">
            <a:avLst/>
          </a:prstGeom>
          <a:noFill/>
          <a:ln w="9525">
            <a:noFill/>
            <a:miter lim="800000"/>
            <a:headEnd/>
            <a:tailEnd/>
          </a:ln>
        </p:spPr>
      </p:pic>
      <p:pic>
        <p:nvPicPr>
          <p:cNvPr id="31747" name="Picture 3" descr="E:\BITITES\IMG_5449.jpg"/>
          <p:cNvPicPr>
            <a:picLocks noChangeAspect="1" noChangeArrowheads="1"/>
          </p:cNvPicPr>
          <p:nvPr/>
        </p:nvPicPr>
        <p:blipFill>
          <a:blip r:embed="rId4" cstate="print"/>
          <a:srcRect/>
          <a:stretch>
            <a:fillRect/>
          </a:stretch>
        </p:blipFill>
        <p:spPr bwMode="auto">
          <a:xfrm>
            <a:off x="4919663" y="476250"/>
            <a:ext cx="4224337" cy="3168650"/>
          </a:xfrm>
          <a:prstGeom prst="rect">
            <a:avLst/>
          </a:prstGeom>
          <a:noFill/>
          <a:ln w="9525">
            <a:noFill/>
            <a:miter lim="800000"/>
            <a:headEnd/>
            <a:tailEnd/>
          </a:ln>
        </p:spPr>
      </p:pic>
      <p:pic>
        <p:nvPicPr>
          <p:cNvPr id="31748" name="Picture 4" descr="E:\BITITES\IMG_5450.jpg"/>
          <p:cNvPicPr>
            <a:picLocks noChangeAspect="1" noChangeArrowheads="1"/>
          </p:cNvPicPr>
          <p:nvPr/>
        </p:nvPicPr>
        <p:blipFill>
          <a:blip r:embed="rId5" cstate="print"/>
          <a:srcRect/>
          <a:stretch>
            <a:fillRect/>
          </a:stretch>
        </p:blipFill>
        <p:spPr bwMode="auto">
          <a:xfrm>
            <a:off x="0" y="3716338"/>
            <a:ext cx="4225925" cy="3168650"/>
          </a:xfrm>
          <a:prstGeom prst="rect">
            <a:avLst/>
          </a:prstGeom>
          <a:noFill/>
          <a:ln w="9525">
            <a:noFill/>
            <a:miter lim="800000"/>
            <a:headEnd/>
            <a:tailEnd/>
          </a:ln>
        </p:spPr>
      </p:pic>
      <p:pic>
        <p:nvPicPr>
          <p:cNvPr id="31749" name="Picture 5" descr="E:\BITITES\IMG_5442.jpg"/>
          <p:cNvPicPr>
            <a:picLocks noChangeAspect="1" noChangeArrowheads="1"/>
          </p:cNvPicPr>
          <p:nvPr/>
        </p:nvPicPr>
        <p:blipFill>
          <a:blip r:embed="rId6" cstate="print"/>
          <a:srcRect/>
          <a:stretch>
            <a:fillRect/>
          </a:stretch>
        </p:blipFill>
        <p:spPr bwMode="auto">
          <a:xfrm>
            <a:off x="0" y="549275"/>
            <a:ext cx="4222750" cy="3167063"/>
          </a:xfrm>
          <a:prstGeom prst="rect">
            <a:avLst/>
          </a:prstGeom>
          <a:noFill/>
          <a:ln w="9525">
            <a:noFill/>
            <a:miter lim="800000"/>
            <a:headEnd/>
            <a:tailEnd/>
          </a:ln>
        </p:spPr>
      </p:pic>
      <p:sp>
        <p:nvSpPr>
          <p:cNvPr id="31750" name="Virsraksts 1"/>
          <p:cNvSpPr>
            <a:spLocks noGrp="1"/>
          </p:cNvSpPr>
          <p:nvPr>
            <p:ph type="title"/>
          </p:nvPr>
        </p:nvSpPr>
        <p:spPr>
          <a:xfrm>
            <a:off x="1908175" y="0"/>
            <a:ext cx="7235825" cy="692150"/>
          </a:xfrm>
        </p:spPr>
        <p:txBody>
          <a:bodyPr/>
          <a:lstStyle/>
          <a:p>
            <a:r>
              <a:rPr lang="lv-LV" smtClean="0">
                <a:solidFill>
                  <a:schemeClr val="tx1"/>
                </a:solidFill>
              </a:rPr>
              <a:t>Bišu strops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BITITES\IMG_5455.jpg"/>
          <p:cNvPicPr>
            <a:picLocks noChangeAspect="1" noChangeArrowheads="1"/>
          </p:cNvPicPr>
          <p:nvPr/>
        </p:nvPicPr>
        <p:blipFill>
          <a:blip r:embed="rId3" cstate="print"/>
          <a:srcRect/>
          <a:stretch>
            <a:fillRect/>
          </a:stretch>
        </p:blipFill>
        <p:spPr bwMode="auto">
          <a:xfrm>
            <a:off x="2620963" y="1965325"/>
            <a:ext cx="3902075" cy="2927350"/>
          </a:xfrm>
          <a:prstGeom prst="rect">
            <a:avLst/>
          </a:prstGeom>
          <a:noFill/>
          <a:ln w="9525">
            <a:noFill/>
            <a:miter lim="800000"/>
            <a:headEnd/>
            <a:tailEnd/>
          </a:ln>
        </p:spPr>
      </p:pic>
      <p:pic>
        <p:nvPicPr>
          <p:cNvPr id="32771" name="Picture 3" descr="E:\BITITES\IMG_5466.jpg"/>
          <p:cNvPicPr>
            <a:picLocks noChangeAspect="1" noChangeArrowheads="1"/>
          </p:cNvPicPr>
          <p:nvPr/>
        </p:nvPicPr>
        <p:blipFill>
          <a:blip r:embed="rId4" cstate="print"/>
          <a:srcRect/>
          <a:stretch>
            <a:fillRect/>
          </a:stretch>
        </p:blipFill>
        <p:spPr bwMode="auto">
          <a:xfrm>
            <a:off x="1588" y="0"/>
            <a:ext cx="9142412" cy="6859588"/>
          </a:xfrm>
          <a:prstGeom prst="rect">
            <a:avLst/>
          </a:prstGeom>
          <a:noFill/>
          <a:ln w="9525">
            <a:noFill/>
            <a:miter lim="800000"/>
            <a:headEnd/>
            <a:tailEnd/>
          </a:ln>
        </p:spPr>
      </p:pic>
      <p:sp>
        <p:nvSpPr>
          <p:cNvPr id="32772" name="Virsraksts 1"/>
          <p:cNvSpPr>
            <a:spLocks noGrp="1"/>
          </p:cNvSpPr>
          <p:nvPr>
            <p:ph type="title"/>
          </p:nvPr>
        </p:nvSpPr>
        <p:spPr>
          <a:xfrm>
            <a:off x="1258888" y="5715000"/>
            <a:ext cx="8229600" cy="1143000"/>
          </a:xfrm>
        </p:spPr>
        <p:txBody>
          <a:bodyPr/>
          <a:lstStyle/>
          <a:p>
            <a:r>
              <a:rPr lang="lv-LV" smtClean="0">
                <a:solidFill>
                  <a:schemeClr val="tx1"/>
                </a:solidFill>
              </a:rPr>
              <a:t>Lomu spēle “Bišu ģimene”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Virsraksts 1"/>
          <p:cNvSpPr>
            <a:spLocks noGrp="1"/>
          </p:cNvSpPr>
          <p:nvPr>
            <p:ph type="title"/>
          </p:nvPr>
        </p:nvSpPr>
        <p:spPr>
          <a:xfrm>
            <a:off x="5148263" y="1268413"/>
            <a:ext cx="3765550" cy="490537"/>
          </a:xfrm>
        </p:spPr>
        <p:txBody>
          <a:bodyPr/>
          <a:lstStyle/>
          <a:p>
            <a:r>
              <a:rPr lang="lv-LV" smtClean="0"/>
              <a:t>Lomu spēles “Bišu ģimene” atribūti</a:t>
            </a:r>
          </a:p>
        </p:txBody>
      </p:sp>
      <p:pic>
        <p:nvPicPr>
          <p:cNvPr id="33795" name="Picture 2" descr="E:\BITITES\DSCF4159.JPG"/>
          <p:cNvPicPr>
            <a:picLocks noChangeAspect="1" noChangeArrowheads="1"/>
          </p:cNvPicPr>
          <p:nvPr/>
        </p:nvPicPr>
        <p:blipFill>
          <a:blip r:embed="rId3" cstate="print"/>
          <a:srcRect/>
          <a:stretch>
            <a:fillRect/>
          </a:stretch>
        </p:blipFill>
        <p:spPr bwMode="auto">
          <a:xfrm>
            <a:off x="0" y="0"/>
            <a:ext cx="4953000" cy="3714750"/>
          </a:xfrm>
          <a:prstGeom prst="rect">
            <a:avLst/>
          </a:prstGeom>
          <a:noFill/>
          <a:ln w="9525">
            <a:noFill/>
            <a:miter lim="800000"/>
            <a:headEnd/>
            <a:tailEnd/>
          </a:ln>
        </p:spPr>
      </p:pic>
      <p:pic>
        <p:nvPicPr>
          <p:cNvPr id="33796" name="Picture 2" descr="E:\BITITES\DSCF4165.JPG"/>
          <p:cNvPicPr>
            <a:picLocks noChangeAspect="1" noChangeArrowheads="1"/>
          </p:cNvPicPr>
          <p:nvPr/>
        </p:nvPicPr>
        <p:blipFill>
          <a:blip r:embed="rId4" cstate="print"/>
          <a:srcRect/>
          <a:stretch>
            <a:fillRect/>
          </a:stretch>
        </p:blipFill>
        <p:spPr bwMode="auto">
          <a:xfrm>
            <a:off x="4476750" y="3357563"/>
            <a:ext cx="4667250" cy="3500437"/>
          </a:xfrm>
          <a:prstGeom prst="rect">
            <a:avLst/>
          </a:prstGeom>
          <a:noFill/>
          <a:ln w="9525">
            <a:noFill/>
            <a:miter lim="800000"/>
            <a:headEnd/>
            <a:tailEnd/>
          </a:ln>
        </p:spPr>
      </p:pic>
      <p:pic>
        <p:nvPicPr>
          <p:cNvPr id="33797" name="Picture 2" descr="E:\BITITES\DSCF4164.JPG"/>
          <p:cNvPicPr>
            <a:picLocks noChangeAspect="1" noChangeArrowheads="1"/>
          </p:cNvPicPr>
          <p:nvPr/>
        </p:nvPicPr>
        <p:blipFill>
          <a:blip r:embed="rId5" cstate="print"/>
          <a:srcRect/>
          <a:stretch>
            <a:fillRect/>
          </a:stretch>
        </p:blipFill>
        <p:spPr bwMode="auto">
          <a:xfrm>
            <a:off x="0" y="3321050"/>
            <a:ext cx="4716463" cy="353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atura vietturis 2"/>
          <p:cNvSpPr>
            <a:spLocks noGrp="1"/>
          </p:cNvSpPr>
          <p:nvPr>
            <p:ph idx="1"/>
          </p:nvPr>
        </p:nvSpPr>
        <p:spPr/>
        <p:txBody>
          <a:bodyPr/>
          <a:lstStyle/>
          <a:p>
            <a:endParaRPr lang="lv-LV" smtClean="0"/>
          </a:p>
        </p:txBody>
      </p:sp>
      <p:pic>
        <p:nvPicPr>
          <p:cNvPr id="34819" name="Picture 2" descr="E:\BITITES\IMG_5480.jpg"/>
          <p:cNvPicPr>
            <a:picLocks noChangeAspect="1" noChangeArrowheads="1"/>
          </p:cNvPicPr>
          <p:nvPr/>
        </p:nvPicPr>
        <p:blipFill>
          <a:blip r:embed="rId3" cstate="print"/>
          <a:srcRect/>
          <a:stretch>
            <a:fillRect/>
          </a:stretch>
        </p:blipFill>
        <p:spPr bwMode="auto">
          <a:xfrm>
            <a:off x="0" y="0"/>
            <a:ext cx="9144000" cy="6859588"/>
          </a:xfrm>
          <a:prstGeom prst="rect">
            <a:avLst/>
          </a:prstGeom>
          <a:noFill/>
          <a:ln w="9525">
            <a:noFill/>
            <a:miter lim="800000"/>
            <a:headEnd/>
            <a:tailEnd/>
          </a:ln>
        </p:spPr>
      </p:pic>
      <p:sp>
        <p:nvSpPr>
          <p:cNvPr id="34820" name="Virsraksts 1"/>
          <p:cNvSpPr>
            <a:spLocks noGrp="1"/>
          </p:cNvSpPr>
          <p:nvPr>
            <p:ph type="title"/>
          </p:nvPr>
        </p:nvSpPr>
        <p:spPr>
          <a:xfrm>
            <a:off x="5076825" y="4941888"/>
            <a:ext cx="4067175" cy="1143000"/>
          </a:xfrm>
        </p:spPr>
        <p:txBody>
          <a:bodyPr/>
          <a:lstStyle/>
          <a:p>
            <a:r>
              <a:rPr lang="lv-LV" smtClean="0"/>
              <a:t>Svari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Virsraksts 1"/>
          <p:cNvSpPr>
            <a:spLocks noGrp="1"/>
          </p:cNvSpPr>
          <p:nvPr>
            <p:ph type="title"/>
          </p:nvPr>
        </p:nvSpPr>
        <p:spPr/>
        <p:txBody>
          <a:bodyPr/>
          <a:lstStyle/>
          <a:p>
            <a:endParaRPr lang="lv-LV" smtClean="0"/>
          </a:p>
        </p:txBody>
      </p:sp>
      <p:sp>
        <p:nvSpPr>
          <p:cNvPr id="35843" name="Satura vietturis 2"/>
          <p:cNvSpPr>
            <a:spLocks noGrp="1"/>
          </p:cNvSpPr>
          <p:nvPr>
            <p:ph idx="1"/>
          </p:nvPr>
        </p:nvSpPr>
        <p:spPr/>
        <p:txBody>
          <a:bodyPr/>
          <a:lstStyle/>
          <a:p>
            <a:endParaRPr lang="lv-LV" smtClean="0"/>
          </a:p>
        </p:txBody>
      </p:sp>
      <p:pic>
        <p:nvPicPr>
          <p:cNvPr id="35844" name="Picture 2" descr="E:\BITITES\IMG_548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5845" name="Picture 3" descr="E:\BITITES\IMG_5489.jpg"/>
          <p:cNvPicPr>
            <a:picLocks noChangeAspect="1" noChangeArrowheads="1"/>
          </p:cNvPicPr>
          <p:nvPr/>
        </p:nvPicPr>
        <p:blipFill>
          <a:blip r:embed="rId4" cstate="print"/>
          <a:srcRect/>
          <a:stretch>
            <a:fillRect/>
          </a:stretch>
        </p:blipFill>
        <p:spPr bwMode="auto">
          <a:xfrm>
            <a:off x="5241925" y="0"/>
            <a:ext cx="3902075" cy="2925763"/>
          </a:xfrm>
          <a:prstGeom prst="rect">
            <a:avLst/>
          </a:prstGeom>
          <a:noFill/>
          <a:ln w="9525">
            <a:noFill/>
            <a:miter lim="800000"/>
            <a:headEnd/>
            <a:tailEnd/>
          </a:ln>
        </p:spPr>
      </p:pic>
      <p:sp>
        <p:nvSpPr>
          <p:cNvPr id="6" name="Virsraksts 1"/>
          <p:cNvSpPr txBox="1">
            <a:spLocks/>
          </p:cNvSpPr>
          <p:nvPr/>
        </p:nvSpPr>
        <p:spPr bwMode="auto">
          <a:xfrm>
            <a:off x="5435600" y="2997200"/>
            <a:ext cx="4068763" cy="1143000"/>
          </a:xfrm>
          <a:prstGeom prst="rect">
            <a:avLst/>
          </a:prstGeom>
          <a:noFill/>
          <a:ln w="9525">
            <a:noFill/>
            <a:miter lim="800000"/>
            <a:headEnd/>
            <a:tailEnd/>
          </a:ln>
        </p:spPr>
        <p:txBody>
          <a:bodyPr anchor="ctr"/>
          <a:lstStyle/>
          <a:p>
            <a:pPr algn="ctr" eaLnBrk="0" hangingPunct="0">
              <a:defRPr/>
            </a:pPr>
            <a:r>
              <a:rPr lang="lv-LV" sz="4400" kern="0" dirty="0">
                <a:solidFill>
                  <a:schemeClr val="tx2"/>
                </a:solidFill>
                <a:latin typeface="+mj-lt"/>
                <a:ea typeface="+mj-ea"/>
                <a:cs typeface="+mj-cs"/>
              </a:rPr>
              <a:t>Medus kvalitātes noteikšana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Virsraksts 1"/>
          <p:cNvSpPr>
            <a:spLocks noGrp="1"/>
          </p:cNvSpPr>
          <p:nvPr>
            <p:ph type="title"/>
          </p:nvPr>
        </p:nvSpPr>
        <p:spPr/>
        <p:txBody>
          <a:bodyPr/>
          <a:lstStyle/>
          <a:p>
            <a:endParaRPr lang="lv-LV" smtClean="0"/>
          </a:p>
        </p:txBody>
      </p:sp>
      <p:sp>
        <p:nvSpPr>
          <p:cNvPr id="36867" name="Satura vietturis 2"/>
          <p:cNvSpPr>
            <a:spLocks noGrp="1"/>
          </p:cNvSpPr>
          <p:nvPr>
            <p:ph idx="1"/>
          </p:nvPr>
        </p:nvSpPr>
        <p:spPr/>
        <p:txBody>
          <a:bodyPr/>
          <a:lstStyle/>
          <a:p>
            <a:endParaRPr lang="lv-LV" smtClean="0"/>
          </a:p>
        </p:txBody>
      </p:sp>
      <p:pic>
        <p:nvPicPr>
          <p:cNvPr id="36868" name="Picture 2" descr="E:\BITITES\IMG_5493.jpg"/>
          <p:cNvPicPr>
            <a:picLocks noChangeAspect="1" noChangeArrowheads="1"/>
          </p:cNvPicPr>
          <p:nvPr/>
        </p:nvPicPr>
        <p:blipFill>
          <a:blip r:embed="rId3" cstate="print"/>
          <a:srcRect/>
          <a:stretch>
            <a:fillRect/>
          </a:stretch>
        </p:blipFill>
        <p:spPr bwMode="auto">
          <a:xfrm>
            <a:off x="36513" y="0"/>
            <a:ext cx="9144000" cy="6858000"/>
          </a:xfrm>
          <a:prstGeom prst="rect">
            <a:avLst/>
          </a:prstGeom>
          <a:noFill/>
          <a:ln w="9525">
            <a:noFill/>
            <a:miter lim="800000"/>
            <a:headEnd/>
            <a:tailEnd/>
          </a:ln>
        </p:spPr>
      </p:pic>
      <p:sp>
        <p:nvSpPr>
          <p:cNvPr id="5" name="Virsraksts 1"/>
          <p:cNvSpPr txBox="1">
            <a:spLocks/>
          </p:cNvSpPr>
          <p:nvPr/>
        </p:nvSpPr>
        <p:spPr bwMode="auto">
          <a:xfrm>
            <a:off x="5076825" y="4652963"/>
            <a:ext cx="4067175" cy="1143000"/>
          </a:xfrm>
          <a:prstGeom prst="rect">
            <a:avLst/>
          </a:prstGeom>
          <a:noFill/>
          <a:ln w="9525">
            <a:noFill/>
            <a:miter lim="800000"/>
            <a:headEnd/>
            <a:tailEnd/>
          </a:ln>
        </p:spPr>
        <p:txBody>
          <a:bodyPr anchor="ctr"/>
          <a:lstStyle/>
          <a:p>
            <a:pPr algn="ctr" eaLnBrk="0" hangingPunct="0">
              <a:defRPr/>
            </a:pPr>
            <a:r>
              <a:rPr lang="lv-LV" sz="4400" kern="0" dirty="0">
                <a:solidFill>
                  <a:schemeClr val="tx2"/>
                </a:solidFill>
                <a:latin typeface="+mj-lt"/>
                <a:ea typeface="+mj-ea"/>
                <a:cs typeface="+mj-cs"/>
              </a:rPr>
              <a:t>Plītiņas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Virsraksts 1"/>
          <p:cNvSpPr>
            <a:spLocks noGrp="1"/>
          </p:cNvSpPr>
          <p:nvPr>
            <p:ph type="title"/>
          </p:nvPr>
        </p:nvSpPr>
        <p:spPr/>
        <p:txBody>
          <a:bodyPr/>
          <a:lstStyle/>
          <a:p>
            <a:endParaRPr lang="lv-LV" smtClean="0"/>
          </a:p>
        </p:txBody>
      </p:sp>
      <p:sp>
        <p:nvSpPr>
          <p:cNvPr id="37891" name="Satura vietturis 2"/>
          <p:cNvSpPr>
            <a:spLocks noGrp="1"/>
          </p:cNvSpPr>
          <p:nvPr>
            <p:ph idx="1"/>
          </p:nvPr>
        </p:nvSpPr>
        <p:spPr/>
        <p:txBody>
          <a:bodyPr/>
          <a:lstStyle/>
          <a:p>
            <a:endParaRPr lang="lv-LV" smtClean="0"/>
          </a:p>
        </p:txBody>
      </p:sp>
      <p:pic>
        <p:nvPicPr>
          <p:cNvPr id="37892" name="Picture 2" descr="E:\BITITES\IMG_5497.jpg"/>
          <p:cNvPicPr>
            <a:picLocks noChangeAspect="1" noChangeArrowheads="1"/>
          </p:cNvPicPr>
          <p:nvPr/>
        </p:nvPicPr>
        <p:blipFill>
          <a:blip r:embed="rId3" cstate="print"/>
          <a:srcRect/>
          <a:stretch>
            <a:fillRect/>
          </a:stretch>
        </p:blipFill>
        <p:spPr bwMode="auto">
          <a:xfrm>
            <a:off x="1588" y="0"/>
            <a:ext cx="9142412" cy="6859588"/>
          </a:xfrm>
          <a:prstGeom prst="rect">
            <a:avLst/>
          </a:prstGeom>
          <a:noFill/>
          <a:ln w="9525">
            <a:noFill/>
            <a:miter lim="800000"/>
            <a:headEnd/>
            <a:tailEnd/>
          </a:ln>
        </p:spPr>
      </p:pic>
      <p:sp>
        <p:nvSpPr>
          <p:cNvPr id="5" name="Virsraksts 1"/>
          <p:cNvSpPr txBox="1">
            <a:spLocks/>
          </p:cNvSpPr>
          <p:nvPr/>
        </p:nvSpPr>
        <p:spPr bwMode="auto">
          <a:xfrm>
            <a:off x="2843213" y="5445125"/>
            <a:ext cx="5545137" cy="1143000"/>
          </a:xfrm>
          <a:prstGeom prst="rect">
            <a:avLst/>
          </a:prstGeom>
          <a:noFill/>
          <a:ln w="9525">
            <a:noFill/>
            <a:miter lim="800000"/>
            <a:headEnd/>
            <a:tailEnd/>
          </a:ln>
        </p:spPr>
        <p:txBody>
          <a:bodyPr anchor="ctr"/>
          <a:lstStyle/>
          <a:p>
            <a:pPr algn="ctr" eaLnBrk="0" hangingPunct="0">
              <a:defRPr/>
            </a:pPr>
            <a:r>
              <a:rPr lang="lv-LV" sz="4400" kern="0" dirty="0">
                <a:solidFill>
                  <a:schemeClr val="tx2"/>
                </a:solidFill>
                <a:latin typeface="+mj-lt"/>
                <a:ea typeface="+mj-ea"/>
                <a:cs typeface="+mj-cs"/>
              </a:rPr>
              <a:t>Glikozes klātbūtne medus paraugos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Virsraksts 1"/>
          <p:cNvSpPr>
            <a:spLocks noGrp="1"/>
          </p:cNvSpPr>
          <p:nvPr>
            <p:ph type="title"/>
          </p:nvPr>
        </p:nvSpPr>
        <p:spPr/>
        <p:txBody>
          <a:bodyPr/>
          <a:lstStyle/>
          <a:p>
            <a:endParaRPr lang="lv-LV" smtClean="0"/>
          </a:p>
        </p:txBody>
      </p:sp>
      <p:sp>
        <p:nvSpPr>
          <p:cNvPr id="38915" name="Satura vietturis 2"/>
          <p:cNvSpPr>
            <a:spLocks noGrp="1"/>
          </p:cNvSpPr>
          <p:nvPr>
            <p:ph idx="1"/>
          </p:nvPr>
        </p:nvSpPr>
        <p:spPr/>
        <p:txBody>
          <a:bodyPr/>
          <a:lstStyle/>
          <a:p>
            <a:endParaRPr lang="lv-LV" smtClean="0"/>
          </a:p>
        </p:txBody>
      </p:sp>
      <p:pic>
        <p:nvPicPr>
          <p:cNvPr id="38916" name="Picture 2" descr="E:\BITITES\IMG_5504.jpg"/>
          <p:cNvPicPr>
            <a:picLocks noChangeAspect="1" noChangeArrowheads="1"/>
          </p:cNvPicPr>
          <p:nvPr/>
        </p:nvPicPr>
        <p:blipFill>
          <a:blip r:embed="rId3" cstate="print"/>
          <a:srcRect/>
          <a:stretch>
            <a:fillRect/>
          </a:stretch>
        </p:blipFill>
        <p:spPr bwMode="auto">
          <a:xfrm>
            <a:off x="1588" y="-1588"/>
            <a:ext cx="9142412" cy="6859588"/>
          </a:xfrm>
          <a:prstGeom prst="rect">
            <a:avLst/>
          </a:prstGeom>
          <a:noFill/>
          <a:ln w="9525">
            <a:noFill/>
            <a:miter lim="800000"/>
            <a:headEnd/>
            <a:tailEnd/>
          </a:ln>
        </p:spPr>
      </p:pic>
      <p:sp>
        <p:nvSpPr>
          <p:cNvPr id="5" name="Virsraksts 1"/>
          <p:cNvSpPr txBox="1">
            <a:spLocks/>
          </p:cNvSpPr>
          <p:nvPr/>
        </p:nvSpPr>
        <p:spPr bwMode="auto">
          <a:xfrm>
            <a:off x="2771775" y="5715000"/>
            <a:ext cx="4068763" cy="1143000"/>
          </a:xfrm>
          <a:prstGeom prst="rect">
            <a:avLst/>
          </a:prstGeom>
          <a:noFill/>
          <a:ln w="9525">
            <a:noFill/>
            <a:miter lim="800000"/>
            <a:headEnd/>
            <a:tailEnd/>
          </a:ln>
        </p:spPr>
        <p:txBody>
          <a:bodyPr anchor="ctr"/>
          <a:lstStyle/>
          <a:p>
            <a:pPr algn="ctr" eaLnBrk="0" hangingPunct="0">
              <a:defRPr/>
            </a:pPr>
            <a:r>
              <a:rPr lang="lv-LV" sz="4400" kern="0" dirty="0">
                <a:solidFill>
                  <a:schemeClr val="tx2"/>
                </a:solidFill>
                <a:latin typeface="+mj-lt"/>
                <a:ea typeface="+mj-ea"/>
                <a:cs typeface="+mj-cs"/>
              </a:rPr>
              <a:t>Apbalvošana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Virsraksts 1"/>
          <p:cNvSpPr>
            <a:spLocks noGrp="1"/>
          </p:cNvSpPr>
          <p:nvPr>
            <p:ph type="title"/>
          </p:nvPr>
        </p:nvSpPr>
        <p:spPr/>
        <p:txBody>
          <a:bodyPr/>
          <a:lstStyle/>
          <a:p>
            <a:endParaRPr lang="lv-LV" smtClean="0"/>
          </a:p>
        </p:txBody>
      </p:sp>
      <p:sp>
        <p:nvSpPr>
          <p:cNvPr id="39939" name="Satura vietturis 2"/>
          <p:cNvSpPr>
            <a:spLocks noGrp="1"/>
          </p:cNvSpPr>
          <p:nvPr>
            <p:ph idx="1"/>
          </p:nvPr>
        </p:nvSpPr>
        <p:spPr/>
        <p:txBody>
          <a:bodyPr/>
          <a:lstStyle/>
          <a:p>
            <a:endParaRPr lang="lv-LV" smtClean="0"/>
          </a:p>
        </p:txBody>
      </p:sp>
      <p:pic>
        <p:nvPicPr>
          <p:cNvPr id="39940" name="Picture 2" descr="E:\BITITES\IMG_543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Virsraksts 1"/>
          <p:cNvSpPr txBox="1">
            <a:spLocks/>
          </p:cNvSpPr>
          <p:nvPr/>
        </p:nvSpPr>
        <p:spPr bwMode="auto">
          <a:xfrm>
            <a:off x="0" y="5715000"/>
            <a:ext cx="4067175" cy="1143000"/>
          </a:xfrm>
          <a:prstGeom prst="rect">
            <a:avLst/>
          </a:prstGeom>
          <a:noFill/>
          <a:ln w="9525">
            <a:noFill/>
            <a:miter lim="800000"/>
            <a:headEnd/>
            <a:tailEnd/>
          </a:ln>
        </p:spPr>
        <p:txBody>
          <a:bodyPr anchor="ctr"/>
          <a:lstStyle/>
          <a:p>
            <a:pPr algn="ctr" eaLnBrk="0" hangingPunct="0">
              <a:defRPr/>
            </a:pPr>
            <a:r>
              <a:rPr lang="lv-LV" sz="4400" kern="0" dirty="0">
                <a:solidFill>
                  <a:schemeClr val="tx2"/>
                </a:solidFill>
                <a:latin typeface="+mj-lt"/>
                <a:ea typeface="+mj-ea"/>
                <a:cs typeface="+mj-cs"/>
              </a:rPr>
              <a:t>Darba grupa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Virsraksts 1"/>
          <p:cNvSpPr>
            <a:spLocks noGrp="1"/>
          </p:cNvSpPr>
          <p:nvPr>
            <p:ph type="title"/>
          </p:nvPr>
        </p:nvSpPr>
        <p:spPr/>
        <p:txBody>
          <a:bodyPr/>
          <a:lstStyle/>
          <a:p>
            <a:endParaRPr lang="lv-LV" smtClean="0"/>
          </a:p>
        </p:txBody>
      </p:sp>
      <p:sp>
        <p:nvSpPr>
          <p:cNvPr id="40963" name="Satura vietturis 2"/>
          <p:cNvSpPr>
            <a:spLocks noGrp="1"/>
          </p:cNvSpPr>
          <p:nvPr>
            <p:ph idx="1"/>
          </p:nvPr>
        </p:nvSpPr>
        <p:spPr/>
        <p:txBody>
          <a:bodyPr/>
          <a:lstStyle/>
          <a:p>
            <a:endParaRPr lang="lv-LV" smtClean="0"/>
          </a:p>
        </p:txBody>
      </p:sp>
      <p:pic>
        <p:nvPicPr>
          <p:cNvPr id="40964" name="Picture 2" descr="E:\BITITES\IMG_551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atura vietturis 2"/>
          <p:cNvSpPr>
            <a:spLocks noGrp="1"/>
          </p:cNvSpPr>
          <p:nvPr>
            <p:ph idx="1"/>
          </p:nvPr>
        </p:nvSpPr>
        <p:spPr>
          <a:xfrm>
            <a:off x="0" y="260350"/>
            <a:ext cx="7427913" cy="1081088"/>
          </a:xfrm>
        </p:spPr>
        <p:txBody>
          <a:bodyPr/>
          <a:lstStyle/>
          <a:p>
            <a:pPr>
              <a:buFontTx/>
              <a:buNone/>
            </a:pPr>
            <a:r>
              <a:rPr lang="lv-LV" sz="2800" smtClean="0"/>
              <a:t>1. Nosakiet bišu saimes locekļus?</a:t>
            </a:r>
          </a:p>
        </p:txBody>
      </p:sp>
      <p:pic>
        <p:nvPicPr>
          <p:cNvPr id="5123" name="Attēls 3" descr="bitesVisasTris.jpeg"/>
          <p:cNvPicPr>
            <a:picLocks noChangeAspect="1"/>
          </p:cNvPicPr>
          <p:nvPr/>
        </p:nvPicPr>
        <p:blipFill>
          <a:blip r:embed="rId3" cstate="print"/>
          <a:srcRect/>
          <a:stretch>
            <a:fillRect/>
          </a:stretch>
        </p:blipFill>
        <p:spPr bwMode="auto">
          <a:xfrm>
            <a:off x="250825" y="765175"/>
            <a:ext cx="6624638" cy="4095750"/>
          </a:xfrm>
          <a:prstGeom prst="rect">
            <a:avLst/>
          </a:prstGeom>
          <a:noFill/>
          <a:ln w="9525">
            <a:noFill/>
            <a:miter lim="800000"/>
            <a:headEnd/>
            <a:tailEnd/>
          </a:ln>
        </p:spPr>
      </p:pic>
      <p:pic>
        <p:nvPicPr>
          <p:cNvPr id="7" name="img_3301180" descr=" Autors: Total Bitch Mīts vai patiesība par bitēm un cilvēci.?"/>
          <p:cNvPicPr>
            <a:picLocks noChangeAspect="1" noChangeArrowheads="1"/>
          </p:cNvPicPr>
          <p:nvPr/>
        </p:nvPicPr>
        <p:blipFill>
          <a:blip r:embed="rId4" cstate="print"/>
          <a:srcRect l="47891" t="36631" b="15077"/>
          <a:stretch>
            <a:fillRect/>
          </a:stretch>
        </p:blipFill>
        <p:spPr bwMode="auto">
          <a:xfrm>
            <a:off x="6012160" y="188640"/>
            <a:ext cx="2915816" cy="1974615"/>
          </a:xfrm>
          <a:prstGeom prst="ellipse">
            <a:avLst/>
          </a:prstGeom>
          <a:ln>
            <a:noFill/>
          </a:ln>
          <a:effectLst>
            <a:softEdge rad="112500"/>
          </a:effectLst>
        </p:spPr>
      </p:pic>
      <p:pic>
        <p:nvPicPr>
          <p:cNvPr id="5125" name="Picture 37" descr="p25 1 Жизнь пчел">
            <a:hlinkClick r:id="rId5"/>
          </p:cNvPr>
          <p:cNvPicPr>
            <a:picLocks noChangeAspect="1" noChangeArrowheads="1"/>
          </p:cNvPicPr>
          <p:nvPr/>
        </p:nvPicPr>
        <p:blipFill>
          <a:blip r:embed="rId6" cstate="print"/>
          <a:srcRect/>
          <a:stretch>
            <a:fillRect/>
          </a:stretch>
        </p:blipFill>
        <p:spPr bwMode="auto">
          <a:xfrm>
            <a:off x="5868988" y="4954588"/>
            <a:ext cx="3275012" cy="1903412"/>
          </a:xfrm>
          <a:prstGeom prst="rect">
            <a:avLst/>
          </a:prstGeom>
          <a:noFill/>
          <a:ln w="9525">
            <a:noFill/>
            <a:miter lim="800000"/>
            <a:headEnd/>
            <a:tailEnd/>
          </a:ln>
        </p:spPr>
      </p:pic>
      <p:sp>
        <p:nvSpPr>
          <p:cNvPr id="9" name="Taisnstūris 8"/>
          <p:cNvSpPr/>
          <p:nvPr/>
        </p:nvSpPr>
        <p:spPr>
          <a:xfrm>
            <a:off x="85268" y="4869160"/>
            <a:ext cx="2390398" cy="646331"/>
          </a:xfrm>
          <a:prstGeom prst="rect">
            <a:avLst/>
          </a:prstGeom>
          <a:noFill/>
        </p:spPr>
        <p:txBody>
          <a:bodyPr wrap="none">
            <a:spAutoFit/>
          </a:bodyPr>
          <a:lstStyle/>
          <a:p>
            <a:pPr algn="ctr">
              <a:defRPr/>
            </a:pPr>
            <a:r>
              <a:rPr lang="lv-LV"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Bišu māte</a:t>
            </a:r>
          </a:p>
        </p:txBody>
      </p:sp>
      <p:sp>
        <p:nvSpPr>
          <p:cNvPr id="10" name="Taisnstūris 9"/>
          <p:cNvSpPr/>
          <p:nvPr/>
        </p:nvSpPr>
        <p:spPr>
          <a:xfrm>
            <a:off x="2363876" y="4077072"/>
            <a:ext cx="2441695" cy="646331"/>
          </a:xfrm>
          <a:prstGeom prst="rect">
            <a:avLst/>
          </a:prstGeom>
          <a:noFill/>
        </p:spPr>
        <p:txBody>
          <a:bodyPr wrap="none">
            <a:spAutoFit/>
          </a:bodyPr>
          <a:lstStyle/>
          <a:p>
            <a:pPr algn="ctr">
              <a:defRPr/>
            </a:pPr>
            <a:r>
              <a:rPr lang="lv-LV"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Darba bite</a:t>
            </a:r>
          </a:p>
        </p:txBody>
      </p:sp>
      <p:sp>
        <p:nvSpPr>
          <p:cNvPr id="11" name="Taisnstūris 10"/>
          <p:cNvSpPr/>
          <p:nvPr/>
        </p:nvSpPr>
        <p:spPr>
          <a:xfrm>
            <a:off x="4964971" y="4365104"/>
            <a:ext cx="1415965" cy="646331"/>
          </a:xfrm>
          <a:prstGeom prst="rect">
            <a:avLst/>
          </a:prstGeom>
          <a:noFill/>
        </p:spPr>
        <p:txBody>
          <a:bodyPr wrap="none">
            <a:spAutoFit/>
          </a:bodyPr>
          <a:lstStyle/>
          <a:p>
            <a:pPr algn="ctr">
              <a:defRPr/>
            </a:pPr>
            <a:r>
              <a:rPr lang="lv-LV"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a:t>
            </a:r>
          </a:p>
        </p:txBody>
      </p:sp>
      <p:sp>
        <p:nvSpPr>
          <p:cNvPr id="12" name="Taisnstūris 11"/>
          <p:cNvSpPr/>
          <p:nvPr/>
        </p:nvSpPr>
        <p:spPr>
          <a:xfrm>
            <a:off x="6702305" y="1844824"/>
            <a:ext cx="2441695" cy="646331"/>
          </a:xfrm>
          <a:prstGeom prst="rect">
            <a:avLst/>
          </a:prstGeom>
          <a:noFill/>
        </p:spPr>
        <p:txBody>
          <a:bodyPr wrap="none">
            <a:spAutoFit/>
          </a:bodyPr>
          <a:lstStyle/>
          <a:p>
            <a:pPr algn="ctr">
              <a:defRPr/>
            </a:pPr>
            <a:r>
              <a:rPr lang="lv-LV"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Darba bite</a:t>
            </a:r>
          </a:p>
        </p:txBody>
      </p:sp>
      <p:sp>
        <p:nvSpPr>
          <p:cNvPr id="13" name="Taisnstūris 12"/>
          <p:cNvSpPr/>
          <p:nvPr/>
        </p:nvSpPr>
        <p:spPr>
          <a:xfrm>
            <a:off x="395536" y="6211669"/>
            <a:ext cx="5673349" cy="646331"/>
          </a:xfrm>
          <a:prstGeom prst="rect">
            <a:avLst/>
          </a:prstGeom>
          <a:noFill/>
        </p:spPr>
        <p:txBody>
          <a:bodyPr wrap="none">
            <a:spAutoFit/>
          </a:bodyPr>
          <a:lstStyle/>
          <a:p>
            <a:pPr algn="ctr">
              <a:defRPr/>
            </a:pPr>
            <a:r>
              <a:rPr lang="lv-LV"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Darba bites un bišu māte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3203575" y="333375"/>
            <a:ext cx="5545138" cy="4895850"/>
          </a:xfrm>
        </p:spPr>
        <p:txBody>
          <a:bodyPr/>
          <a:lstStyle/>
          <a:p>
            <a:pPr algn="ctr">
              <a:buFontTx/>
              <a:buNone/>
              <a:defRPr/>
            </a:pPr>
            <a:r>
              <a:rPr lang="lv-LV" b="1" dirty="0" smtClean="0">
                <a:effectLst>
                  <a:outerShdw blurRad="38100" dist="38100" dir="2700000" algn="tl">
                    <a:srgbClr val="000000">
                      <a:alpha val="43137"/>
                    </a:srgbClr>
                  </a:outerShdw>
                </a:effectLst>
              </a:rPr>
              <a:t>Airita </a:t>
            </a:r>
            <a:r>
              <a:rPr lang="lv-LV" b="1" dirty="0" err="1" smtClean="0">
                <a:effectLst>
                  <a:outerShdw blurRad="38100" dist="38100" dir="2700000" algn="tl">
                    <a:srgbClr val="000000">
                      <a:alpha val="43137"/>
                    </a:srgbClr>
                  </a:outerShdw>
                </a:effectLst>
              </a:rPr>
              <a:t>Šuksto</a:t>
            </a:r>
            <a:r>
              <a:rPr lang="lv-LV" b="1" dirty="0" smtClean="0">
                <a:effectLst>
                  <a:outerShdw blurRad="38100" dist="38100" dir="2700000" algn="tl">
                    <a:srgbClr val="000000">
                      <a:alpha val="43137"/>
                    </a:srgbClr>
                  </a:outerShdw>
                </a:effectLst>
              </a:rPr>
              <a:t> </a:t>
            </a:r>
          </a:p>
          <a:p>
            <a:pPr>
              <a:buFontTx/>
              <a:buNone/>
              <a:defRPr/>
            </a:pPr>
            <a:r>
              <a:rPr lang="lv-LV" sz="2800" u="sng" dirty="0" smtClean="0">
                <a:latin typeface="+mj-lt"/>
              </a:rPr>
              <a:t>e-pasts:</a:t>
            </a:r>
            <a:r>
              <a:rPr lang="lv-LV" sz="2800" dirty="0" smtClean="0">
                <a:latin typeface="+mj-lt"/>
              </a:rPr>
              <a:t> </a:t>
            </a:r>
            <a:r>
              <a:rPr lang="lv-LV" sz="2800" dirty="0" smtClean="0">
                <a:latin typeface="+mj-lt"/>
                <a:hlinkClick r:id="rId2"/>
              </a:rPr>
              <a:t>ashuksto@inbox.lv</a:t>
            </a:r>
            <a:r>
              <a:rPr lang="lv-LV" sz="2800" dirty="0" smtClean="0">
                <a:latin typeface="+mj-lt"/>
              </a:rPr>
              <a:t> </a:t>
            </a:r>
            <a:endParaRPr lang="lv-LV" sz="2800" dirty="0" smtClean="0">
              <a:effectLst>
                <a:outerShdw blurRad="38100" dist="38100" dir="2700000" algn="tl">
                  <a:srgbClr val="000000">
                    <a:alpha val="43137"/>
                  </a:srgbClr>
                </a:outerShdw>
              </a:effectLst>
            </a:endParaRPr>
          </a:p>
          <a:p>
            <a:pPr>
              <a:buFontTx/>
              <a:buNone/>
              <a:defRPr/>
            </a:pPr>
            <a:r>
              <a:rPr lang="lv-LV" sz="2800" u="sng" dirty="0" smtClean="0">
                <a:latin typeface="+mj-lt"/>
              </a:rPr>
              <a:t>Mācību priekšmets(i): </a:t>
            </a:r>
            <a:r>
              <a:rPr lang="lv-LV" sz="2800" dirty="0" smtClean="0">
                <a:effectLst>
                  <a:outerShdw blurRad="38100" dist="38100" dir="2700000" algn="tl">
                    <a:srgbClr val="000000">
                      <a:alpha val="43137"/>
                    </a:srgbClr>
                  </a:outerShdw>
                </a:effectLst>
              </a:rPr>
              <a:t>Matemātika, informātika</a:t>
            </a:r>
          </a:p>
          <a:p>
            <a:pPr>
              <a:buFontTx/>
              <a:buNone/>
              <a:defRPr/>
            </a:pPr>
            <a:r>
              <a:rPr lang="lv-LV" sz="2800" u="sng" dirty="0" smtClean="0">
                <a:latin typeface="+mj-lt"/>
              </a:rPr>
              <a:t>Profesionālās intereses: </a:t>
            </a:r>
          </a:p>
          <a:p>
            <a:pPr marL="269875" indent="-269875">
              <a:buFont typeface="Arial" pitchFamily="34" charset="0"/>
              <a:buChar char="•"/>
              <a:defRPr/>
            </a:pPr>
            <a:r>
              <a:rPr lang="lv-LV" sz="2800" dirty="0" smtClean="0">
                <a:effectLst>
                  <a:outerShdw blurRad="38100" dist="38100" dir="2700000" algn="tl">
                    <a:srgbClr val="000000">
                      <a:alpha val="43137"/>
                    </a:srgbClr>
                  </a:outerShdw>
                </a:effectLst>
              </a:rPr>
              <a:t>Inovatīvas, radošas idejas realizēt savās mācību stundās </a:t>
            </a:r>
          </a:p>
          <a:p>
            <a:pPr marL="269875" indent="-269875">
              <a:buFont typeface="Arial" pitchFamily="34" charset="0"/>
              <a:buChar char="•"/>
              <a:defRPr/>
            </a:pPr>
            <a:r>
              <a:rPr lang="lv-LV" sz="2800" dirty="0" smtClean="0">
                <a:effectLst>
                  <a:outerShdw blurRad="38100" dist="38100" dir="2700000" algn="tl">
                    <a:srgbClr val="000000">
                      <a:alpha val="43137"/>
                    </a:srgbClr>
                  </a:outerShdw>
                </a:effectLst>
              </a:rPr>
              <a:t>Veidot interaktīvus materiālus</a:t>
            </a:r>
          </a:p>
          <a:p>
            <a:pPr marL="269875" indent="-269875">
              <a:buFont typeface="Arial" pitchFamily="34" charset="0"/>
              <a:buChar char="•"/>
              <a:tabLst>
                <a:tab pos="269875" algn="l"/>
              </a:tabLst>
              <a:defRPr/>
            </a:pPr>
            <a:endParaRPr lang="lv-LV" sz="2800" dirty="0">
              <a:effectLst>
                <a:outerShdw blurRad="38100" dist="38100" dir="2700000" algn="tl">
                  <a:srgbClr val="000000">
                    <a:alpha val="43137"/>
                  </a:srgbClr>
                </a:outerShdw>
              </a:effectLst>
            </a:endParaRPr>
          </a:p>
        </p:txBody>
      </p:sp>
      <p:pic>
        <p:nvPicPr>
          <p:cNvPr id="41987" name="Attēls 4" descr="airita_suksto.JPG"/>
          <p:cNvPicPr>
            <a:picLocks noChangeAspect="1"/>
          </p:cNvPicPr>
          <p:nvPr/>
        </p:nvPicPr>
        <p:blipFill>
          <a:blip r:embed="rId3" cstate="print"/>
          <a:srcRect/>
          <a:stretch>
            <a:fillRect/>
          </a:stretch>
        </p:blipFill>
        <p:spPr bwMode="auto">
          <a:xfrm>
            <a:off x="611188" y="333375"/>
            <a:ext cx="21844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tura vietturis 2"/>
          <p:cNvSpPr txBox="1">
            <a:spLocks/>
          </p:cNvSpPr>
          <p:nvPr/>
        </p:nvSpPr>
        <p:spPr bwMode="auto">
          <a:xfrm>
            <a:off x="3203575" y="333375"/>
            <a:ext cx="5545138" cy="4895850"/>
          </a:xfrm>
          <a:prstGeom prst="rect">
            <a:avLst/>
          </a:prstGeom>
          <a:noFill/>
          <a:ln w="9525">
            <a:noFill/>
            <a:miter lim="800000"/>
            <a:headEnd/>
            <a:tailEnd/>
          </a:ln>
        </p:spPr>
        <p:txBody>
          <a:bodyPr/>
          <a:lstStyle/>
          <a:p>
            <a:pPr marL="342900" indent="-342900" algn="ctr" eaLnBrk="0" hangingPunct="0">
              <a:spcBef>
                <a:spcPct val="20000"/>
              </a:spcBef>
              <a:defRPr/>
            </a:pPr>
            <a:r>
              <a:rPr lang="lv-LV" sz="3200" b="1" kern="0" dirty="0">
                <a:effectLst>
                  <a:outerShdw blurRad="38100" dist="38100" dir="2700000" algn="tl">
                    <a:srgbClr val="000000">
                      <a:alpha val="43137"/>
                    </a:srgbClr>
                  </a:outerShdw>
                </a:effectLst>
                <a:latin typeface="+mn-lt"/>
                <a:cs typeface="+mn-cs"/>
              </a:rPr>
              <a:t>Aija </a:t>
            </a:r>
            <a:r>
              <a:rPr lang="lv-LV" sz="3200" b="1" kern="0" dirty="0" err="1">
                <a:effectLst>
                  <a:outerShdw blurRad="38100" dist="38100" dir="2700000" algn="tl">
                    <a:srgbClr val="000000">
                      <a:alpha val="43137"/>
                    </a:srgbClr>
                  </a:outerShdw>
                </a:effectLst>
                <a:latin typeface="+mn-lt"/>
                <a:cs typeface="+mn-cs"/>
              </a:rPr>
              <a:t>Valpētere</a:t>
            </a:r>
            <a:endParaRPr lang="lv-LV" sz="3200" b="1" kern="0" dirty="0">
              <a:effectLst>
                <a:outerShdw blurRad="38100" dist="38100" dir="2700000" algn="tl">
                  <a:srgbClr val="000000">
                    <a:alpha val="43137"/>
                  </a:srgbClr>
                </a:outerShdw>
              </a:effectLst>
              <a:latin typeface="+mn-lt"/>
              <a:cs typeface="+mn-cs"/>
            </a:endParaRPr>
          </a:p>
          <a:p>
            <a:pPr marL="342900" indent="-342900" eaLnBrk="0" hangingPunct="0">
              <a:spcBef>
                <a:spcPct val="20000"/>
              </a:spcBef>
              <a:defRPr/>
            </a:pPr>
            <a:r>
              <a:rPr lang="lv-LV" sz="2800" u="sng" kern="0" dirty="0">
                <a:latin typeface="+mj-lt"/>
                <a:cs typeface="+mn-cs"/>
              </a:rPr>
              <a:t>e-pasts:</a:t>
            </a:r>
            <a:r>
              <a:rPr lang="lv-LV" sz="2800" kern="0" dirty="0">
                <a:latin typeface="+mj-lt"/>
                <a:cs typeface="+mn-cs"/>
              </a:rPr>
              <a:t> </a:t>
            </a:r>
            <a:r>
              <a:rPr lang="lv-LV" sz="2800" kern="0" dirty="0">
                <a:latin typeface="+mj-lt"/>
                <a:cs typeface="+mn-cs"/>
                <a:hlinkClick r:id="rId2"/>
              </a:rPr>
              <a:t>aijucitis1@inbox.lv</a:t>
            </a:r>
            <a:r>
              <a:rPr lang="lv-LV" sz="2800" kern="0" dirty="0">
                <a:latin typeface="+mj-lt"/>
                <a:cs typeface="+mn-cs"/>
              </a:rPr>
              <a:t> </a:t>
            </a:r>
            <a:endParaRPr lang="lv-LV" sz="2800" kern="0" dirty="0">
              <a:effectLst>
                <a:outerShdw blurRad="38100" dist="38100" dir="2700000" algn="tl">
                  <a:srgbClr val="000000">
                    <a:alpha val="43137"/>
                  </a:srgbClr>
                </a:outerShdw>
              </a:effectLst>
              <a:latin typeface="+mn-lt"/>
              <a:cs typeface="+mn-cs"/>
            </a:endParaRPr>
          </a:p>
          <a:p>
            <a:pPr marL="342900" indent="-342900" eaLnBrk="0" hangingPunct="0">
              <a:spcBef>
                <a:spcPct val="20000"/>
              </a:spcBef>
              <a:defRPr/>
            </a:pPr>
            <a:r>
              <a:rPr lang="lv-LV" sz="2800" u="sng" kern="0" dirty="0">
                <a:latin typeface="+mj-lt"/>
                <a:cs typeface="+mn-cs"/>
              </a:rPr>
              <a:t>Mācību priekšmets(i): </a:t>
            </a:r>
          </a:p>
          <a:p>
            <a:pPr marL="342900" indent="-342900" eaLnBrk="0" hangingPunct="0">
              <a:spcBef>
                <a:spcPct val="20000"/>
              </a:spcBef>
              <a:defRPr/>
            </a:pPr>
            <a:r>
              <a:rPr lang="lv-LV" sz="2800" kern="0" dirty="0">
                <a:effectLst>
                  <a:outerShdw blurRad="38100" dist="38100" dir="2700000" algn="tl">
                    <a:srgbClr val="000000">
                      <a:alpha val="43137"/>
                    </a:srgbClr>
                  </a:outerShdw>
                </a:effectLst>
                <a:latin typeface="+mn-lt"/>
                <a:cs typeface="+mn-cs"/>
              </a:rPr>
              <a:t>Angļu valoda</a:t>
            </a:r>
          </a:p>
          <a:p>
            <a:pPr marL="342900" indent="-342900" eaLnBrk="0" hangingPunct="0">
              <a:spcBef>
                <a:spcPct val="20000"/>
              </a:spcBef>
              <a:defRPr/>
            </a:pPr>
            <a:r>
              <a:rPr lang="lv-LV" sz="2800" u="sng" kern="0" dirty="0">
                <a:latin typeface="+mj-lt"/>
                <a:cs typeface="+mn-cs"/>
              </a:rPr>
              <a:t>Profesionālās intereses: </a:t>
            </a:r>
          </a:p>
          <a:p>
            <a:pPr marL="269875" indent="-269875" eaLnBrk="0" hangingPunct="0">
              <a:spcBef>
                <a:spcPct val="20000"/>
              </a:spcBef>
              <a:buFont typeface="Arial" pitchFamily="34" charset="0"/>
              <a:buChar char="•"/>
              <a:defRPr/>
            </a:pPr>
            <a:r>
              <a:rPr lang="lv-LV" sz="2800" kern="0" dirty="0">
                <a:effectLst>
                  <a:outerShdw blurRad="38100" dist="38100" dir="2700000" algn="tl">
                    <a:srgbClr val="000000">
                      <a:alpha val="43137"/>
                    </a:srgbClr>
                  </a:outerShdw>
                </a:effectLst>
                <a:latin typeface="+mn-lt"/>
                <a:cs typeface="+mn-cs"/>
              </a:rPr>
              <a:t>Interesē drāmas metodes izmantošana mācību </a:t>
            </a:r>
            <a:r>
              <a:rPr lang="lv-LV" sz="2800" kern="0" dirty="0">
                <a:effectLst>
                  <a:outerShdw blurRad="38100" dist="38100" dir="2700000" algn="tl">
                    <a:srgbClr val="000000">
                      <a:alpha val="43137"/>
                    </a:srgbClr>
                  </a:outerShdw>
                </a:effectLst>
                <a:latin typeface="+mn-lt"/>
                <a:cs typeface="+mn-cs"/>
              </a:rPr>
              <a:t>stundās</a:t>
            </a:r>
            <a:endParaRPr lang="lv-LV" sz="2800" kern="0" dirty="0">
              <a:effectLst>
                <a:outerShdw blurRad="38100" dist="38100" dir="2700000" algn="tl">
                  <a:srgbClr val="000000">
                    <a:alpha val="43137"/>
                  </a:srgbClr>
                </a:outerShdw>
              </a:effectLst>
              <a:latin typeface="+mn-lt"/>
              <a:cs typeface="+mn-cs"/>
            </a:endParaRPr>
          </a:p>
          <a:p>
            <a:pPr marL="269875" indent="-269875" eaLnBrk="0" hangingPunct="0">
              <a:spcBef>
                <a:spcPct val="20000"/>
              </a:spcBef>
              <a:buFont typeface="Arial" pitchFamily="34" charset="0"/>
              <a:buChar char="•"/>
              <a:defRPr/>
            </a:pPr>
            <a:r>
              <a:rPr lang="lv-LV" sz="2800" kern="0" dirty="0">
                <a:effectLst>
                  <a:outerShdw blurRad="38100" dist="38100" dir="2700000" algn="tl">
                    <a:srgbClr val="000000">
                      <a:alpha val="43137"/>
                    </a:srgbClr>
                  </a:outerShdw>
                </a:effectLst>
                <a:latin typeface="+mn-lt"/>
                <a:cs typeface="+mn-cs"/>
              </a:rPr>
              <a:t>Patīk izpausties </a:t>
            </a:r>
            <a:r>
              <a:rPr lang="lv-LV" sz="2800" kern="0" dirty="0">
                <a:effectLst>
                  <a:outerShdw blurRad="38100" dist="38100" dir="2700000" algn="tl">
                    <a:srgbClr val="000000">
                      <a:alpha val="43137"/>
                    </a:srgbClr>
                  </a:outerShdw>
                </a:effectLst>
                <a:latin typeface="+mn-lt"/>
                <a:cs typeface="+mn-cs"/>
              </a:rPr>
              <a:t>radoši</a:t>
            </a:r>
            <a:endParaRPr lang="lv-LV" sz="2800" kern="0" dirty="0">
              <a:effectLst>
                <a:outerShdw blurRad="38100" dist="38100" dir="2700000" algn="tl">
                  <a:srgbClr val="000000">
                    <a:alpha val="43137"/>
                  </a:srgbClr>
                </a:outerShdw>
              </a:effectLst>
              <a:latin typeface="+mn-lt"/>
              <a:cs typeface="+mn-cs"/>
            </a:endParaRPr>
          </a:p>
          <a:p>
            <a:pPr marL="269875" indent="-269875" eaLnBrk="0" hangingPunct="0">
              <a:spcBef>
                <a:spcPct val="20000"/>
              </a:spcBef>
              <a:buFont typeface="Arial" pitchFamily="34" charset="0"/>
              <a:buChar char="•"/>
              <a:defRPr/>
            </a:pPr>
            <a:endParaRPr lang="lv-LV" sz="2800" kern="0" dirty="0">
              <a:effectLst>
                <a:outerShdw blurRad="38100" dist="38100" dir="2700000" algn="tl">
                  <a:srgbClr val="000000">
                    <a:alpha val="43137"/>
                  </a:srgbClr>
                </a:outerShdw>
              </a:effectLst>
              <a:latin typeface="+mn-lt"/>
              <a:cs typeface="+mn-cs"/>
            </a:endParaRPr>
          </a:p>
          <a:p>
            <a:pPr marL="269875" indent="-269875" eaLnBrk="0" hangingPunct="0">
              <a:spcBef>
                <a:spcPct val="20000"/>
              </a:spcBef>
              <a:buFont typeface="Arial" pitchFamily="34" charset="0"/>
              <a:buChar char="•"/>
              <a:tabLst>
                <a:tab pos="269875" algn="l"/>
              </a:tabLst>
              <a:defRPr/>
            </a:pPr>
            <a:endParaRPr lang="lv-LV" sz="2800" kern="0" dirty="0">
              <a:effectLst>
                <a:outerShdw blurRad="38100" dist="38100" dir="2700000" algn="tl">
                  <a:srgbClr val="000000">
                    <a:alpha val="43137"/>
                  </a:srgbClr>
                </a:outerShdw>
              </a:effectLst>
              <a:latin typeface="+mn-lt"/>
              <a:cs typeface="+mn-cs"/>
            </a:endParaRPr>
          </a:p>
        </p:txBody>
      </p:sp>
      <p:pic>
        <p:nvPicPr>
          <p:cNvPr id="43011" name="Picture 4" descr="E:\Aija.jpg"/>
          <p:cNvPicPr>
            <a:picLocks noChangeAspect="1" noChangeArrowheads="1"/>
          </p:cNvPicPr>
          <p:nvPr/>
        </p:nvPicPr>
        <p:blipFill>
          <a:blip r:embed="rId3" cstate="print"/>
          <a:srcRect/>
          <a:stretch>
            <a:fillRect/>
          </a:stretch>
        </p:blipFill>
        <p:spPr bwMode="auto">
          <a:xfrm>
            <a:off x="323850" y="620713"/>
            <a:ext cx="2824163" cy="43211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tura vietturis 2"/>
          <p:cNvSpPr txBox="1">
            <a:spLocks/>
          </p:cNvSpPr>
          <p:nvPr/>
        </p:nvSpPr>
        <p:spPr bwMode="auto">
          <a:xfrm>
            <a:off x="3203575" y="333375"/>
            <a:ext cx="5545138" cy="4895850"/>
          </a:xfrm>
          <a:prstGeom prst="rect">
            <a:avLst/>
          </a:prstGeom>
          <a:noFill/>
          <a:ln w="9525">
            <a:noFill/>
            <a:miter lim="800000"/>
            <a:headEnd/>
            <a:tailEnd/>
          </a:ln>
        </p:spPr>
        <p:txBody>
          <a:bodyPr/>
          <a:lstStyle/>
          <a:p>
            <a:pPr marL="342900" indent="-342900" algn="ctr" eaLnBrk="0" hangingPunct="0">
              <a:spcBef>
                <a:spcPct val="20000"/>
              </a:spcBef>
              <a:defRPr/>
            </a:pPr>
            <a:r>
              <a:rPr lang="lv-LV" sz="3200" b="1" kern="0" dirty="0">
                <a:effectLst>
                  <a:outerShdw blurRad="38100" dist="38100" dir="2700000" algn="tl">
                    <a:srgbClr val="000000">
                      <a:alpha val="43137"/>
                    </a:srgbClr>
                  </a:outerShdw>
                </a:effectLst>
                <a:latin typeface="+mn-lt"/>
                <a:cs typeface="+mn-cs"/>
              </a:rPr>
              <a:t>Maigurs </a:t>
            </a:r>
            <a:r>
              <a:rPr lang="lv-LV" sz="3200" b="1" kern="0" dirty="0" err="1">
                <a:effectLst>
                  <a:outerShdw blurRad="38100" dist="38100" dir="2700000" algn="tl">
                    <a:srgbClr val="000000">
                      <a:alpha val="43137"/>
                    </a:srgbClr>
                  </a:outerShdw>
                </a:effectLst>
                <a:latin typeface="+mn-lt"/>
                <a:cs typeface="+mn-cs"/>
              </a:rPr>
              <a:t>Pudāns</a:t>
            </a:r>
            <a:endParaRPr lang="lv-LV" sz="3200" b="1" kern="0" dirty="0">
              <a:effectLst>
                <a:outerShdw blurRad="38100" dist="38100" dir="2700000" algn="tl">
                  <a:srgbClr val="000000">
                    <a:alpha val="43137"/>
                  </a:srgbClr>
                </a:outerShdw>
              </a:effectLst>
              <a:latin typeface="+mn-lt"/>
              <a:cs typeface="+mn-cs"/>
            </a:endParaRPr>
          </a:p>
          <a:p>
            <a:pPr marL="342900" indent="-342900" eaLnBrk="0" hangingPunct="0">
              <a:spcBef>
                <a:spcPct val="20000"/>
              </a:spcBef>
              <a:defRPr/>
            </a:pPr>
            <a:r>
              <a:rPr lang="lv-LV" sz="2800" u="sng" kern="0" dirty="0">
                <a:latin typeface="+mj-lt"/>
                <a:cs typeface="+mn-cs"/>
              </a:rPr>
              <a:t>e-pasts: </a:t>
            </a:r>
            <a:r>
              <a:rPr lang="lv-LV" sz="2800" kern="0" dirty="0" err="1">
                <a:latin typeface="+mj-lt"/>
                <a:cs typeface="+mn-cs"/>
              </a:rPr>
              <a:t>maigurspudans@inbox.lv</a:t>
            </a:r>
            <a:endParaRPr lang="lv-LV" sz="2800" kern="0" dirty="0">
              <a:effectLst>
                <a:outerShdw blurRad="38100" dist="38100" dir="2700000" algn="tl">
                  <a:srgbClr val="000000">
                    <a:alpha val="43137"/>
                  </a:srgbClr>
                </a:outerShdw>
              </a:effectLst>
              <a:latin typeface="+mn-lt"/>
              <a:cs typeface="+mn-cs"/>
            </a:endParaRPr>
          </a:p>
          <a:p>
            <a:pPr marL="342900" indent="-342900" eaLnBrk="0" hangingPunct="0">
              <a:spcBef>
                <a:spcPct val="20000"/>
              </a:spcBef>
              <a:defRPr/>
            </a:pPr>
            <a:r>
              <a:rPr lang="lv-LV" sz="2800" u="sng" kern="0" dirty="0">
                <a:latin typeface="+mj-lt"/>
                <a:cs typeface="+mn-cs"/>
              </a:rPr>
              <a:t>Mācību priekšmets(i): </a:t>
            </a:r>
            <a:endParaRPr lang="lv-LV" sz="2800" kern="0" dirty="0">
              <a:effectLst>
                <a:outerShdw blurRad="38100" dist="38100" dir="2700000" algn="tl">
                  <a:srgbClr val="000000">
                    <a:alpha val="43137"/>
                  </a:srgbClr>
                </a:outerShdw>
              </a:effectLst>
              <a:latin typeface="+mn-lt"/>
              <a:cs typeface="+mn-cs"/>
            </a:endParaRPr>
          </a:p>
          <a:p>
            <a:pPr marL="342900" indent="-342900" eaLnBrk="0" hangingPunct="0">
              <a:spcBef>
                <a:spcPct val="20000"/>
              </a:spcBef>
              <a:defRPr/>
            </a:pPr>
            <a:r>
              <a:rPr lang="lv-LV" sz="2800" kern="0" dirty="0">
                <a:effectLst>
                  <a:outerShdw blurRad="38100" dist="38100" dir="2700000" algn="tl">
                    <a:srgbClr val="000000">
                      <a:alpha val="43137"/>
                    </a:srgbClr>
                  </a:outerShdw>
                </a:effectLst>
                <a:latin typeface="+mn-lt"/>
                <a:cs typeface="+mn-cs"/>
              </a:rPr>
              <a:t>Tehniskā grafika, mājturība un tehnoloģijas (zēniem)</a:t>
            </a:r>
          </a:p>
          <a:p>
            <a:pPr marL="342900" indent="-342900" eaLnBrk="0" hangingPunct="0">
              <a:spcBef>
                <a:spcPct val="20000"/>
              </a:spcBef>
              <a:defRPr/>
            </a:pPr>
            <a:r>
              <a:rPr lang="lv-LV" sz="2800" u="sng" kern="0" dirty="0">
                <a:latin typeface="+mj-lt"/>
                <a:cs typeface="+mn-cs"/>
              </a:rPr>
              <a:t>Profesionālās intereses: </a:t>
            </a:r>
          </a:p>
          <a:p>
            <a:pPr marL="269875" indent="-269875" eaLnBrk="0" hangingPunct="0">
              <a:spcBef>
                <a:spcPct val="20000"/>
              </a:spcBef>
              <a:buFont typeface="Arial" pitchFamily="34" charset="0"/>
              <a:buChar char="•"/>
              <a:tabLst>
                <a:tab pos="269875" algn="l"/>
              </a:tabLst>
              <a:defRPr/>
            </a:pPr>
            <a:r>
              <a:rPr lang="lv-LV" sz="2800" kern="0" dirty="0">
                <a:effectLst>
                  <a:outerShdw blurRad="38100" dist="38100" dir="2700000" algn="tl">
                    <a:srgbClr val="000000">
                      <a:alpha val="43137"/>
                    </a:srgbClr>
                  </a:outerShdw>
                </a:effectLst>
                <a:latin typeface="+mn-lt"/>
                <a:cs typeface="+mn-cs"/>
              </a:rPr>
              <a:t>Darbs ar koku</a:t>
            </a:r>
          </a:p>
          <a:p>
            <a:pPr marL="269875" indent="-269875" eaLnBrk="0" hangingPunct="0">
              <a:spcBef>
                <a:spcPct val="20000"/>
              </a:spcBef>
              <a:buFont typeface="Arial" pitchFamily="34" charset="0"/>
              <a:buChar char="•"/>
              <a:tabLst>
                <a:tab pos="269875" algn="l"/>
              </a:tabLst>
              <a:defRPr/>
            </a:pPr>
            <a:r>
              <a:rPr lang="lv-LV" sz="2800" kern="0" dirty="0">
                <a:effectLst>
                  <a:outerShdw blurRad="38100" dist="38100" dir="2700000" algn="tl">
                    <a:srgbClr val="000000">
                      <a:alpha val="43137"/>
                    </a:srgbClr>
                  </a:outerShdw>
                </a:effectLst>
                <a:latin typeface="+mn-lt"/>
                <a:cs typeface="+mn-cs"/>
              </a:rPr>
              <a:t>Rasējumu izmantošana praktiskajā dzīvē</a:t>
            </a:r>
          </a:p>
        </p:txBody>
      </p:sp>
      <p:pic>
        <p:nvPicPr>
          <p:cNvPr id="44035" name="Picture 3" descr="E:\Maigurs.jpg"/>
          <p:cNvPicPr>
            <a:picLocks noChangeAspect="1" noChangeArrowheads="1"/>
          </p:cNvPicPr>
          <p:nvPr/>
        </p:nvPicPr>
        <p:blipFill>
          <a:blip r:embed="rId2" cstate="print"/>
          <a:srcRect/>
          <a:stretch>
            <a:fillRect/>
          </a:stretch>
        </p:blipFill>
        <p:spPr bwMode="auto">
          <a:xfrm>
            <a:off x="539750" y="1773238"/>
            <a:ext cx="2589213" cy="295116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tura vietturis 2"/>
          <p:cNvSpPr txBox="1">
            <a:spLocks/>
          </p:cNvSpPr>
          <p:nvPr/>
        </p:nvSpPr>
        <p:spPr bwMode="auto">
          <a:xfrm>
            <a:off x="3203575" y="333375"/>
            <a:ext cx="5545138" cy="4895850"/>
          </a:xfrm>
          <a:prstGeom prst="rect">
            <a:avLst/>
          </a:prstGeom>
          <a:noFill/>
          <a:ln w="9525">
            <a:noFill/>
            <a:miter lim="800000"/>
            <a:headEnd/>
            <a:tailEnd/>
          </a:ln>
        </p:spPr>
        <p:txBody>
          <a:bodyPr/>
          <a:lstStyle/>
          <a:p>
            <a:pPr marL="342900" indent="-342900" algn="ctr" eaLnBrk="0" hangingPunct="0">
              <a:spcBef>
                <a:spcPct val="20000"/>
              </a:spcBef>
              <a:defRPr/>
            </a:pPr>
            <a:r>
              <a:rPr lang="lv-LV" sz="3200" b="1" kern="0" dirty="0">
                <a:effectLst>
                  <a:outerShdw blurRad="38100" dist="38100" dir="2700000" algn="tl">
                    <a:srgbClr val="000000">
                      <a:alpha val="43137"/>
                    </a:srgbClr>
                  </a:outerShdw>
                </a:effectLst>
                <a:latin typeface="+mn-lt"/>
                <a:cs typeface="+mn-cs"/>
              </a:rPr>
              <a:t>Silvija Ozoliņa</a:t>
            </a:r>
          </a:p>
          <a:p>
            <a:pPr marL="342900" indent="-342900" eaLnBrk="0" hangingPunct="0">
              <a:spcBef>
                <a:spcPct val="20000"/>
              </a:spcBef>
              <a:defRPr/>
            </a:pPr>
            <a:r>
              <a:rPr lang="lv-LV" sz="2800" u="sng" kern="0" dirty="0">
                <a:latin typeface="+mj-lt"/>
                <a:cs typeface="+mn-cs"/>
              </a:rPr>
              <a:t>e-pasts:</a:t>
            </a:r>
            <a:r>
              <a:rPr lang="lv-LV" sz="2800" kern="0" dirty="0">
                <a:latin typeface="+mj-lt"/>
                <a:cs typeface="+mn-cs"/>
              </a:rPr>
              <a:t> </a:t>
            </a:r>
            <a:r>
              <a:rPr lang="lv-LV" sz="2800" kern="0" dirty="0" err="1">
                <a:latin typeface="+mj-lt"/>
                <a:cs typeface="+mn-cs"/>
              </a:rPr>
              <a:t>silvija.ozolina@inbox.lv</a:t>
            </a:r>
            <a:endParaRPr lang="lv-LV" sz="2800" kern="0" dirty="0">
              <a:effectLst>
                <a:outerShdw blurRad="38100" dist="38100" dir="2700000" algn="tl">
                  <a:srgbClr val="000000">
                    <a:alpha val="43137"/>
                  </a:srgbClr>
                </a:outerShdw>
              </a:effectLst>
              <a:latin typeface="+mn-lt"/>
              <a:cs typeface="+mn-cs"/>
            </a:endParaRPr>
          </a:p>
          <a:p>
            <a:pPr marL="342900" indent="-342900" eaLnBrk="0" hangingPunct="0">
              <a:spcBef>
                <a:spcPct val="20000"/>
              </a:spcBef>
              <a:defRPr/>
            </a:pPr>
            <a:r>
              <a:rPr lang="lv-LV" sz="2800" u="sng" kern="0" dirty="0">
                <a:latin typeface="+mj-lt"/>
                <a:cs typeface="+mn-cs"/>
              </a:rPr>
              <a:t>Mācību priekšmets(i): </a:t>
            </a:r>
          </a:p>
          <a:p>
            <a:pPr marL="342900" indent="-342900" eaLnBrk="0" hangingPunct="0">
              <a:spcBef>
                <a:spcPct val="20000"/>
              </a:spcBef>
              <a:defRPr/>
            </a:pPr>
            <a:r>
              <a:rPr lang="lv-LV" sz="2800" kern="0" dirty="0">
                <a:effectLst>
                  <a:outerShdw blurRad="38100" dist="38100" dir="2700000" algn="tl">
                    <a:srgbClr val="000000">
                      <a:alpha val="43137"/>
                    </a:srgbClr>
                  </a:outerShdw>
                </a:effectLst>
                <a:latin typeface="+mn-lt"/>
                <a:cs typeface="+mn-cs"/>
              </a:rPr>
              <a:t>Latviešu valoda un literatūra</a:t>
            </a:r>
          </a:p>
          <a:p>
            <a:pPr marL="342900" indent="-342900" eaLnBrk="0" hangingPunct="0">
              <a:spcBef>
                <a:spcPct val="20000"/>
              </a:spcBef>
              <a:defRPr/>
            </a:pPr>
            <a:r>
              <a:rPr lang="lv-LV" sz="2800" u="sng" kern="0" dirty="0">
                <a:latin typeface="+mj-lt"/>
                <a:cs typeface="+mn-cs"/>
              </a:rPr>
              <a:t>Profesionālās intereses: </a:t>
            </a:r>
          </a:p>
          <a:p>
            <a:pPr marL="269875" indent="-269875" eaLnBrk="0" hangingPunct="0">
              <a:spcBef>
                <a:spcPct val="20000"/>
              </a:spcBef>
              <a:buFont typeface="Arial" pitchFamily="34" charset="0"/>
              <a:buChar char="•"/>
              <a:defRPr/>
            </a:pPr>
            <a:r>
              <a:rPr lang="lv-LV" sz="2800" kern="0" dirty="0">
                <a:effectLst>
                  <a:outerShdw blurRad="38100" dist="38100" dir="2700000" algn="tl">
                    <a:srgbClr val="000000">
                      <a:alpha val="43137"/>
                    </a:srgbClr>
                  </a:outerShdw>
                </a:effectLst>
                <a:latin typeface="+mn-lt"/>
                <a:cs typeface="+mn-cs"/>
              </a:rPr>
              <a:t>Skatīties un izvērtēt teātra izrādes</a:t>
            </a:r>
          </a:p>
          <a:p>
            <a:pPr marL="269875" indent="-269875" eaLnBrk="0" hangingPunct="0">
              <a:spcBef>
                <a:spcPct val="20000"/>
              </a:spcBef>
              <a:buFont typeface="Arial" pitchFamily="34" charset="0"/>
              <a:buChar char="•"/>
              <a:defRPr/>
            </a:pPr>
            <a:r>
              <a:rPr lang="lv-LV" sz="2800" kern="0" dirty="0">
                <a:effectLst>
                  <a:outerShdw blurRad="38100" dist="38100" dir="2700000" algn="tl">
                    <a:srgbClr val="000000">
                      <a:alpha val="43137"/>
                    </a:srgbClr>
                  </a:outerShdw>
                </a:effectLst>
                <a:latin typeface="+mn-lt"/>
                <a:cs typeface="+mn-cs"/>
              </a:rPr>
              <a:t>Lasīt un analizēt dzeju</a:t>
            </a:r>
          </a:p>
          <a:p>
            <a:pPr marL="269875" indent="-269875" eaLnBrk="0" hangingPunct="0">
              <a:spcBef>
                <a:spcPct val="20000"/>
              </a:spcBef>
              <a:buFont typeface="Arial" pitchFamily="34" charset="0"/>
              <a:buChar char="•"/>
              <a:tabLst>
                <a:tab pos="269875" algn="l"/>
              </a:tabLst>
              <a:defRPr/>
            </a:pPr>
            <a:endParaRPr lang="lv-LV" sz="2800" kern="0" dirty="0">
              <a:effectLst>
                <a:outerShdw blurRad="38100" dist="38100" dir="2700000" algn="tl">
                  <a:srgbClr val="000000">
                    <a:alpha val="43137"/>
                  </a:srgbClr>
                </a:outerShdw>
              </a:effectLst>
              <a:latin typeface="+mn-lt"/>
              <a:cs typeface="+mn-cs"/>
            </a:endParaRPr>
          </a:p>
        </p:txBody>
      </p:sp>
      <p:pic>
        <p:nvPicPr>
          <p:cNvPr id="45059" name="Picture 3" descr="E:\IMG_2157.jpg"/>
          <p:cNvPicPr>
            <a:picLocks noChangeAspect="1" noChangeArrowheads="1"/>
          </p:cNvPicPr>
          <p:nvPr/>
        </p:nvPicPr>
        <p:blipFill>
          <a:blip r:embed="rId2" cstate="print"/>
          <a:srcRect/>
          <a:stretch>
            <a:fillRect/>
          </a:stretch>
        </p:blipFill>
        <p:spPr bwMode="auto">
          <a:xfrm>
            <a:off x="250825" y="1052513"/>
            <a:ext cx="2647950" cy="352901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tura vietturis 2"/>
          <p:cNvSpPr txBox="1">
            <a:spLocks/>
          </p:cNvSpPr>
          <p:nvPr/>
        </p:nvSpPr>
        <p:spPr bwMode="auto">
          <a:xfrm>
            <a:off x="3708400" y="333375"/>
            <a:ext cx="5040313" cy="4895850"/>
          </a:xfrm>
          <a:prstGeom prst="rect">
            <a:avLst/>
          </a:prstGeom>
          <a:noFill/>
          <a:ln w="9525">
            <a:noFill/>
            <a:miter lim="800000"/>
            <a:headEnd/>
            <a:tailEnd/>
          </a:ln>
        </p:spPr>
        <p:txBody>
          <a:bodyPr/>
          <a:lstStyle/>
          <a:p>
            <a:pPr marL="342900" indent="-342900" algn="ctr" eaLnBrk="0" hangingPunct="0">
              <a:spcBef>
                <a:spcPct val="20000"/>
              </a:spcBef>
              <a:defRPr/>
            </a:pPr>
            <a:r>
              <a:rPr lang="lv-LV" sz="3200" b="1" kern="0" dirty="0">
                <a:effectLst>
                  <a:outerShdw blurRad="38100" dist="38100" dir="2700000" algn="tl">
                    <a:srgbClr val="000000">
                      <a:alpha val="43137"/>
                    </a:srgbClr>
                  </a:outerShdw>
                </a:effectLst>
                <a:latin typeface="+mn-lt"/>
                <a:cs typeface="+mn-cs"/>
              </a:rPr>
              <a:t>Lilija </a:t>
            </a:r>
            <a:r>
              <a:rPr lang="lv-LV" sz="3200" b="1" kern="0" dirty="0" err="1">
                <a:effectLst>
                  <a:outerShdw blurRad="38100" dist="38100" dir="2700000" algn="tl">
                    <a:srgbClr val="000000">
                      <a:alpha val="43137"/>
                    </a:srgbClr>
                  </a:outerShdw>
                </a:effectLst>
                <a:latin typeface="+mn-lt"/>
                <a:cs typeface="+mn-cs"/>
              </a:rPr>
              <a:t>Razminoviča</a:t>
            </a:r>
            <a:endParaRPr lang="lv-LV" sz="3200" b="1" kern="0" dirty="0">
              <a:effectLst>
                <a:outerShdw blurRad="38100" dist="38100" dir="2700000" algn="tl">
                  <a:srgbClr val="000000">
                    <a:alpha val="43137"/>
                  </a:srgbClr>
                </a:outerShdw>
              </a:effectLst>
              <a:latin typeface="+mn-lt"/>
              <a:cs typeface="+mn-cs"/>
            </a:endParaRPr>
          </a:p>
          <a:p>
            <a:pPr marL="342900" indent="-342900" eaLnBrk="0" hangingPunct="0">
              <a:spcBef>
                <a:spcPct val="20000"/>
              </a:spcBef>
              <a:defRPr/>
            </a:pPr>
            <a:r>
              <a:rPr lang="lv-LV" sz="2800" u="sng" kern="0" dirty="0">
                <a:latin typeface="+mj-lt"/>
                <a:cs typeface="+mn-cs"/>
              </a:rPr>
              <a:t>e-pasts: </a:t>
            </a:r>
            <a:r>
              <a:rPr lang="lv-LV" sz="2800" kern="0" dirty="0" err="1">
                <a:latin typeface="+mj-lt"/>
                <a:cs typeface="+mn-cs"/>
              </a:rPr>
              <a:t>lilija.razminovica@inbox.lv</a:t>
            </a:r>
            <a:endParaRPr lang="lv-LV" sz="2800" kern="0" dirty="0">
              <a:effectLst>
                <a:outerShdw blurRad="38100" dist="38100" dir="2700000" algn="tl">
                  <a:srgbClr val="000000">
                    <a:alpha val="43137"/>
                  </a:srgbClr>
                </a:outerShdw>
              </a:effectLst>
              <a:latin typeface="+mn-lt"/>
              <a:cs typeface="+mn-cs"/>
            </a:endParaRPr>
          </a:p>
          <a:p>
            <a:pPr marL="342900" indent="-342900" eaLnBrk="0" hangingPunct="0">
              <a:spcBef>
                <a:spcPct val="20000"/>
              </a:spcBef>
              <a:defRPr/>
            </a:pPr>
            <a:r>
              <a:rPr lang="lv-LV" sz="2800" u="sng" kern="0" dirty="0">
                <a:latin typeface="+mj-lt"/>
                <a:cs typeface="+mn-cs"/>
              </a:rPr>
              <a:t>Mācību priekšmets(i): </a:t>
            </a:r>
          </a:p>
          <a:p>
            <a:pPr marL="342900" indent="-342900" eaLnBrk="0" hangingPunct="0">
              <a:spcBef>
                <a:spcPct val="20000"/>
              </a:spcBef>
              <a:defRPr/>
            </a:pPr>
            <a:r>
              <a:rPr lang="lv-LV" sz="2800" kern="0" dirty="0">
                <a:effectLst>
                  <a:outerShdw blurRad="38100" dist="38100" dir="2700000" algn="tl">
                    <a:srgbClr val="000000">
                      <a:alpha val="43137"/>
                    </a:srgbClr>
                  </a:outerShdw>
                </a:effectLst>
                <a:latin typeface="+mn-lt"/>
                <a:cs typeface="+mn-cs"/>
              </a:rPr>
              <a:t>Bioloģija, </a:t>
            </a:r>
            <a:r>
              <a:rPr lang="lv-LV" sz="2800" kern="0" dirty="0" err="1">
                <a:effectLst>
                  <a:outerShdw blurRad="38100" dist="38100" dir="2700000" algn="tl">
                    <a:srgbClr val="000000">
                      <a:alpha val="43137"/>
                    </a:srgbClr>
                  </a:outerShdw>
                </a:effectLst>
                <a:latin typeface="+mn-lt"/>
                <a:cs typeface="+mn-cs"/>
              </a:rPr>
              <a:t>dabaszinības</a:t>
            </a:r>
            <a:endParaRPr lang="lv-LV" sz="2800" kern="0" dirty="0">
              <a:effectLst>
                <a:outerShdw blurRad="38100" dist="38100" dir="2700000" algn="tl">
                  <a:srgbClr val="000000">
                    <a:alpha val="43137"/>
                  </a:srgbClr>
                </a:outerShdw>
              </a:effectLst>
              <a:latin typeface="+mn-lt"/>
              <a:cs typeface="+mn-cs"/>
            </a:endParaRPr>
          </a:p>
          <a:p>
            <a:pPr marL="342900" indent="-342900" eaLnBrk="0" hangingPunct="0">
              <a:spcBef>
                <a:spcPct val="20000"/>
              </a:spcBef>
              <a:defRPr/>
            </a:pPr>
            <a:r>
              <a:rPr lang="lv-LV" sz="2800" u="sng" kern="0" dirty="0">
                <a:latin typeface="+mj-lt"/>
                <a:cs typeface="+mn-cs"/>
              </a:rPr>
              <a:t>Profesionālās intereses: </a:t>
            </a:r>
          </a:p>
          <a:p>
            <a:pPr marL="269875" indent="-269875" eaLnBrk="0" hangingPunct="0">
              <a:spcBef>
                <a:spcPct val="20000"/>
              </a:spcBef>
              <a:buFont typeface="Arial" pitchFamily="34" charset="0"/>
              <a:buChar char="•"/>
              <a:tabLst>
                <a:tab pos="269875" algn="l"/>
              </a:tabLst>
              <a:defRPr/>
            </a:pPr>
            <a:r>
              <a:rPr lang="lv-LV" sz="2800" kern="0" dirty="0">
                <a:effectLst>
                  <a:outerShdw blurRad="38100" dist="38100" dir="2700000" algn="tl">
                    <a:srgbClr val="000000">
                      <a:alpha val="43137"/>
                    </a:srgbClr>
                  </a:outerShdw>
                </a:effectLst>
                <a:latin typeface="+mn-lt"/>
                <a:cs typeface="+mn-cs"/>
              </a:rPr>
              <a:t>Interesē norises dabā</a:t>
            </a:r>
          </a:p>
          <a:p>
            <a:pPr marL="269875" indent="-269875" eaLnBrk="0" hangingPunct="0">
              <a:spcBef>
                <a:spcPct val="20000"/>
              </a:spcBef>
              <a:buFont typeface="Arial" pitchFamily="34" charset="0"/>
              <a:buChar char="•"/>
              <a:tabLst>
                <a:tab pos="269875" algn="l"/>
              </a:tabLst>
              <a:defRPr/>
            </a:pPr>
            <a:r>
              <a:rPr lang="lv-LV" sz="2800" kern="0" dirty="0">
                <a:effectLst>
                  <a:outerShdw blurRad="38100" dist="38100" dir="2700000" algn="tl">
                    <a:srgbClr val="000000">
                      <a:alpha val="43137"/>
                    </a:srgbClr>
                  </a:outerShdw>
                </a:effectLst>
                <a:latin typeface="+mn-lt"/>
                <a:cs typeface="+mn-cs"/>
              </a:rPr>
              <a:t>Informācijas vizualizēšana mācību procesā</a:t>
            </a:r>
          </a:p>
        </p:txBody>
      </p:sp>
      <p:pic>
        <p:nvPicPr>
          <p:cNvPr id="46083" name="Picture 5" descr="E:\IMG_6750.JPG"/>
          <p:cNvPicPr>
            <a:picLocks noChangeAspect="1" noChangeArrowheads="1"/>
          </p:cNvPicPr>
          <p:nvPr/>
        </p:nvPicPr>
        <p:blipFill>
          <a:blip r:embed="rId2" cstate="print"/>
          <a:srcRect/>
          <a:stretch>
            <a:fillRect/>
          </a:stretch>
        </p:blipFill>
        <p:spPr bwMode="auto">
          <a:xfrm>
            <a:off x="179388" y="404813"/>
            <a:ext cx="3619500" cy="482441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tura vietturis 2"/>
          <p:cNvSpPr txBox="1">
            <a:spLocks/>
          </p:cNvSpPr>
          <p:nvPr/>
        </p:nvSpPr>
        <p:spPr bwMode="auto">
          <a:xfrm>
            <a:off x="3203575" y="333375"/>
            <a:ext cx="5545138" cy="4895850"/>
          </a:xfrm>
          <a:prstGeom prst="rect">
            <a:avLst/>
          </a:prstGeom>
          <a:noFill/>
          <a:ln w="9525">
            <a:noFill/>
            <a:miter lim="800000"/>
            <a:headEnd/>
            <a:tailEnd/>
          </a:ln>
        </p:spPr>
        <p:txBody>
          <a:bodyPr/>
          <a:lstStyle/>
          <a:p>
            <a:pPr marL="342900" indent="-342900" algn="ctr" eaLnBrk="0" hangingPunct="0">
              <a:spcBef>
                <a:spcPct val="20000"/>
              </a:spcBef>
              <a:defRPr/>
            </a:pPr>
            <a:r>
              <a:rPr lang="lv-LV" sz="3200" b="1" kern="0" dirty="0">
                <a:effectLst>
                  <a:outerShdw blurRad="38100" dist="38100" dir="2700000" algn="tl">
                    <a:srgbClr val="000000">
                      <a:alpha val="43137"/>
                    </a:srgbClr>
                  </a:outerShdw>
                </a:effectLst>
                <a:latin typeface="+mn-lt"/>
                <a:cs typeface="+mn-cs"/>
              </a:rPr>
              <a:t>Ērika </a:t>
            </a:r>
            <a:r>
              <a:rPr lang="lv-LV" sz="3200" b="1" kern="0" dirty="0" err="1">
                <a:effectLst>
                  <a:outerShdw blurRad="38100" dist="38100" dir="2700000" algn="tl">
                    <a:srgbClr val="000000">
                      <a:alpha val="43137"/>
                    </a:srgbClr>
                  </a:outerShdw>
                </a:effectLst>
                <a:latin typeface="+mn-lt"/>
                <a:cs typeface="+mn-cs"/>
              </a:rPr>
              <a:t>Purple</a:t>
            </a:r>
            <a:endParaRPr lang="lv-LV" sz="3200" b="1" kern="0" dirty="0">
              <a:effectLst>
                <a:outerShdw blurRad="38100" dist="38100" dir="2700000" algn="tl">
                  <a:srgbClr val="000000">
                    <a:alpha val="43137"/>
                  </a:srgbClr>
                </a:outerShdw>
              </a:effectLst>
              <a:latin typeface="+mn-lt"/>
              <a:cs typeface="+mn-cs"/>
            </a:endParaRPr>
          </a:p>
          <a:p>
            <a:pPr marL="342900" indent="-342900" eaLnBrk="0" hangingPunct="0">
              <a:spcBef>
                <a:spcPct val="20000"/>
              </a:spcBef>
              <a:defRPr/>
            </a:pPr>
            <a:r>
              <a:rPr lang="lv-LV" sz="2800" u="sng" kern="0" dirty="0">
                <a:latin typeface="+mj-lt"/>
                <a:cs typeface="+mn-cs"/>
              </a:rPr>
              <a:t>e-pasts:</a:t>
            </a:r>
            <a:r>
              <a:rPr lang="lv-LV" sz="2800" kern="0" dirty="0">
                <a:latin typeface="+mj-lt"/>
                <a:cs typeface="+mn-cs"/>
              </a:rPr>
              <a:t> erika1965@inbox.lv</a:t>
            </a:r>
            <a:endParaRPr lang="lv-LV" sz="2800" kern="0" dirty="0">
              <a:effectLst>
                <a:outerShdw blurRad="38100" dist="38100" dir="2700000" algn="tl">
                  <a:srgbClr val="000000">
                    <a:alpha val="43137"/>
                  </a:srgbClr>
                </a:outerShdw>
              </a:effectLst>
              <a:latin typeface="+mn-lt"/>
              <a:cs typeface="+mn-cs"/>
            </a:endParaRPr>
          </a:p>
          <a:p>
            <a:pPr marL="342900" indent="-342900" eaLnBrk="0" hangingPunct="0">
              <a:spcBef>
                <a:spcPct val="20000"/>
              </a:spcBef>
              <a:defRPr/>
            </a:pPr>
            <a:r>
              <a:rPr lang="lv-LV" sz="2800" u="sng" kern="0" dirty="0">
                <a:latin typeface="+mj-lt"/>
                <a:cs typeface="+mn-cs"/>
              </a:rPr>
              <a:t>Mācību priekšmets(i):</a:t>
            </a:r>
          </a:p>
          <a:p>
            <a:pPr marL="342900" indent="-342900" eaLnBrk="0" hangingPunct="0">
              <a:spcBef>
                <a:spcPct val="20000"/>
              </a:spcBef>
              <a:defRPr/>
            </a:pPr>
            <a:r>
              <a:rPr lang="lv-LV" sz="2800" kern="0" dirty="0">
                <a:effectLst>
                  <a:outerShdw blurRad="38100" dist="38100" dir="2700000" algn="tl">
                    <a:srgbClr val="000000">
                      <a:alpha val="43137"/>
                    </a:srgbClr>
                  </a:outerShdw>
                </a:effectLst>
                <a:latin typeface="+mn-lt"/>
                <a:cs typeface="+mn-cs"/>
              </a:rPr>
              <a:t>Veterinārija</a:t>
            </a:r>
          </a:p>
          <a:p>
            <a:pPr marL="342900" indent="-342900" eaLnBrk="0" hangingPunct="0">
              <a:spcBef>
                <a:spcPct val="20000"/>
              </a:spcBef>
              <a:defRPr/>
            </a:pPr>
            <a:r>
              <a:rPr lang="lv-LV" sz="2800" u="sng" kern="0" dirty="0">
                <a:latin typeface="+mj-lt"/>
                <a:cs typeface="+mn-cs"/>
              </a:rPr>
              <a:t>Profesionālās intereses: </a:t>
            </a:r>
          </a:p>
          <a:p>
            <a:pPr marL="269875" indent="-269875" eaLnBrk="0" hangingPunct="0">
              <a:spcBef>
                <a:spcPct val="20000"/>
              </a:spcBef>
              <a:buFont typeface="Arial" pitchFamily="34" charset="0"/>
              <a:buChar char="•"/>
              <a:defRPr/>
            </a:pPr>
            <a:r>
              <a:rPr lang="lv-LV" sz="2800" kern="0" dirty="0" err="1">
                <a:effectLst>
                  <a:outerShdw blurRad="38100" dist="38100" dir="2700000" algn="tl">
                    <a:srgbClr val="000000">
                      <a:alpha val="43137"/>
                    </a:srgbClr>
                  </a:outerShdw>
                </a:effectLst>
                <a:latin typeface="+mn-lt"/>
                <a:cs typeface="+mn-cs"/>
              </a:rPr>
              <a:t>Kinoloģija</a:t>
            </a:r>
            <a:endParaRPr lang="lv-LV" sz="2800" kern="0" dirty="0">
              <a:effectLst>
                <a:outerShdw blurRad="38100" dist="38100" dir="2700000" algn="tl">
                  <a:srgbClr val="000000">
                    <a:alpha val="43137"/>
                  </a:srgbClr>
                </a:outerShdw>
              </a:effectLst>
              <a:latin typeface="+mn-lt"/>
              <a:cs typeface="+mn-cs"/>
            </a:endParaRPr>
          </a:p>
          <a:p>
            <a:pPr marL="269875" indent="-269875" eaLnBrk="0" hangingPunct="0">
              <a:spcBef>
                <a:spcPct val="20000"/>
              </a:spcBef>
              <a:buFont typeface="Arial" pitchFamily="34" charset="0"/>
              <a:buChar char="•"/>
              <a:defRPr/>
            </a:pPr>
            <a:r>
              <a:rPr lang="lv-LV" sz="2800" kern="0" dirty="0">
                <a:effectLst>
                  <a:outerShdw blurRad="38100" dist="38100" dir="2700000" algn="tl">
                    <a:srgbClr val="000000">
                      <a:alpha val="43137"/>
                    </a:srgbClr>
                  </a:outerShdw>
                </a:effectLst>
                <a:latin typeface="+mn-lt"/>
                <a:cs typeface="+mn-cs"/>
              </a:rPr>
              <a:t>Darbs ar dzīvniekiem</a:t>
            </a:r>
          </a:p>
          <a:p>
            <a:pPr marL="269875" indent="-269875" eaLnBrk="0" hangingPunct="0">
              <a:spcBef>
                <a:spcPct val="20000"/>
              </a:spcBef>
              <a:buFont typeface="Arial" pitchFamily="34" charset="0"/>
              <a:buChar char="•"/>
              <a:tabLst>
                <a:tab pos="269875" algn="l"/>
              </a:tabLst>
              <a:defRPr/>
            </a:pPr>
            <a:endParaRPr lang="lv-LV" sz="2800" kern="0" dirty="0">
              <a:effectLst>
                <a:outerShdw blurRad="38100" dist="38100" dir="2700000" algn="tl">
                  <a:srgbClr val="000000">
                    <a:alpha val="43137"/>
                  </a:srgbClr>
                </a:outerShdw>
              </a:effectLst>
              <a:latin typeface="+mn-lt"/>
              <a:cs typeface="+mn-cs"/>
            </a:endParaRPr>
          </a:p>
        </p:txBody>
      </p:sp>
      <p:pic>
        <p:nvPicPr>
          <p:cNvPr id="47107" name="Attēls 2" descr="IMG_0591.jpg"/>
          <p:cNvPicPr>
            <a:picLocks noChangeAspect="1"/>
          </p:cNvPicPr>
          <p:nvPr/>
        </p:nvPicPr>
        <p:blipFill>
          <a:blip r:embed="rId2" cstate="print"/>
          <a:srcRect/>
          <a:stretch>
            <a:fillRect/>
          </a:stretch>
        </p:blipFill>
        <p:spPr bwMode="auto">
          <a:xfrm>
            <a:off x="250825" y="333375"/>
            <a:ext cx="2916238" cy="48958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tura vietturis 2"/>
          <p:cNvSpPr txBox="1">
            <a:spLocks/>
          </p:cNvSpPr>
          <p:nvPr/>
        </p:nvSpPr>
        <p:spPr bwMode="auto">
          <a:xfrm>
            <a:off x="3203575" y="333375"/>
            <a:ext cx="5545138" cy="4895850"/>
          </a:xfrm>
          <a:prstGeom prst="rect">
            <a:avLst/>
          </a:prstGeom>
          <a:noFill/>
          <a:ln w="9525">
            <a:noFill/>
            <a:miter lim="800000"/>
            <a:headEnd/>
            <a:tailEnd/>
          </a:ln>
        </p:spPr>
        <p:txBody>
          <a:bodyPr/>
          <a:lstStyle/>
          <a:p>
            <a:pPr marL="342900" indent="-342900" algn="ctr" eaLnBrk="0" hangingPunct="0">
              <a:spcBef>
                <a:spcPct val="20000"/>
              </a:spcBef>
              <a:defRPr/>
            </a:pPr>
            <a:r>
              <a:rPr lang="lv-LV" sz="3200" b="1" kern="0" dirty="0">
                <a:effectLst>
                  <a:outerShdw blurRad="38100" dist="38100" dir="2700000" algn="tl">
                    <a:srgbClr val="000000">
                      <a:alpha val="43137"/>
                    </a:srgbClr>
                  </a:outerShdw>
                </a:effectLst>
                <a:latin typeface="+mn-lt"/>
                <a:cs typeface="+mn-cs"/>
              </a:rPr>
              <a:t>Alīna </a:t>
            </a:r>
            <a:r>
              <a:rPr lang="lv-LV" sz="3200" b="1" kern="0" dirty="0" err="1">
                <a:effectLst>
                  <a:outerShdw blurRad="38100" dist="38100" dir="2700000" algn="tl">
                    <a:srgbClr val="000000">
                      <a:alpha val="43137"/>
                    </a:srgbClr>
                  </a:outerShdw>
                </a:effectLst>
                <a:latin typeface="+mn-lt"/>
                <a:cs typeface="+mn-cs"/>
              </a:rPr>
              <a:t>Rimeicāne</a:t>
            </a:r>
            <a:endParaRPr lang="lv-LV" sz="3200" b="1" kern="0" dirty="0">
              <a:effectLst>
                <a:outerShdw blurRad="38100" dist="38100" dir="2700000" algn="tl">
                  <a:srgbClr val="000000">
                    <a:alpha val="43137"/>
                  </a:srgbClr>
                </a:outerShdw>
              </a:effectLst>
              <a:latin typeface="+mn-lt"/>
              <a:cs typeface="+mn-cs"/>
            </a:endParaRPr>
          </a:p>
          <a:p>
            <a:pPr marL="342900" indent="-342900" eaLnBrk="0" hangingPunct="0">
              <a:spcBef>
                <a:spcPct val="20000"/>
              </a:spcBef>
              <a:defRPr/>
            </a:pPr>
            <a:r>
              <a:rPr lang="lv-LV" sz="2800" u="sng" kern="0" dirty="0">
                <a:latin typeface="+mj-lt"/>
                <a:cs typeface="+mn-cs"/>
              </a:rPr>
              <a:t>e-pasts:</a:t>
            </a:r>
            <a:r>
              <a:rPr lang="lv-LV" sz="2800" kern="0" dirty="0">
                <a:latin typeface="+mj-lt"/>
                <a:cs typeface="+mn-cs"/>
              </a:rPr>
              <a:t> alina1510@inbox.lv</a:t>
            </a:r>
            <a:endParaRPr lang="lv-LV" sz="2800" kern="0" dirty="0">
              <a:effectLst>
                <a:outerShdw blurRad="38100" dist="38100" dir="2700000" algn="tl">
                  <a:srgbClr val="000000">
                    <a:alpha val="43137"/>
                  </a:srgbClr>
                </a:outerShdw>
              </a:effectLst>
              <a:latin typeface="+mn-lt"/>
              <a:cs typeface="+mn-cs"/>
            </a:endParaRPr>
          </a:p>
          <a:p>
            <a:pPr marL="342900" indent="-342900" eaLnBrk="0" hangingPunct="0">
              <a:spcBef>
                <a:spcPct val="20000"/>
              </a:spcBef>
              <a:defRPr/>
            </a:pPr>
            <a:r>
              <a:rPr lang="lv-LV" sz="2800" u="sng" kern="0" dirty="0">
                <a:latin typeface="+mj-lt"/>
                <a:cs typeface="+mn-cs"/>
              </a:rPr>
              <a:t>Mācību priekšmets(i): </a:t>
            </a:r>
          </a:p>
          <a:p>
            <a:pPr marL="342900" indent="-342900" eaLnBrk="0" hangingPunct="0">
              <a:spcBef>
                <a:spcPct val="20000"/>
              </a:spcBef>
              <a:defRPr/>
            </a:pPr>
            <a:r>
              <a:rPr lang="lv-LV" sz="2800" kern="0" dirty="0">
                <a:effectLst>
                  <a:outerShdw blurRad="38100" dist="38100" dir="2700000" algn="tl">
                    <a:srgbClr val="000000">
                      <a:alpha val="43137"/>
                    </a:srgbClr>
                  </a:outerShdw>
                </a:effectLst>
                <a:latin typeface="+mn-lt"/>
                <a:cs typeface="+mn-cs"/>
              </a:rPr>
              <a:t>Agronomija</a:t>
            </a:r>
          </a:p>
          <a:p>
            <a:pPr marL="342900" indent="-342900" eaLnBrk="0" hangingPunct="0">
              <a:spcBef>
                <a:spcPct val="20000"/>
              </a:spcBef>
              <a:defRPr/>
            </a:pPr>
            <a:r>
              <a:rPr lang="lv-LV" sz="2800" u="sng" kern="0" dirty="0">
                <a:latin typeface="+mj-lt"/>
                <a:cs typeface="+mn-cs"/>
              </a:rPr>
              <a:t>Profesionālās intereses: </a:t>
            </a:r>
          </a:p>
          <a:p>
            <a:pPr marL="269875" indent="-269875" eaLnBrk="0" hangingPunct="0">
              <a:spcBef>
                <a:spcPct val="20000"/>
              </a:spcBef>
              <a:buFont typeface="Arial" pitchFamily="34" charset="0"/>
              <a:buChar char="•"/>
              <a:defRPr/>
            </a:pPr>
            <a:r>
              <a:rPr lang="lv-LV" sz="2800" kern="0" dirty="0">
                <a:effectLst>
                  <a:outerShdw blurRad="38100" dist="38100" dir="2700000" algn="tl">
                    <a:srgbClr val="000000">
                      <a:alpha val="43137"/>
                    </a:srgbClr>
                  </a:outerShdw>
                </a:effectLst>
                <a:latin typeface="+mn-lt"/>
                <a:cs typeface="+mn-cs"/>
              </a:rPr>
              <a:t>Patīk dārzkopība.</a:t>
            </a:r>
          </a:p>
          <a:p>
            <a:pPr marL="269875" indent="-269875" eaLnBrk="0" hangingPunct="0">
              <a:spcBef>
                <a:spcPct val="20000"/>
              </a:spcBef>
              <a:buFont typeface="Arial" pitchFamily="34" charset="0"/>
              <a:buChar char="•"/>
              <a:defRPr/>
            </a:pPr>
            <a:r>
              <a:rPr lang="lv-LV" sz="2800" kern="0" dirty="0">
                <a:effectLst>
                  <a:outerShdw blurRad="38100" dist="38100" dir="2700000" algn="tl">
                    <a:srgbClr val="000000">
                      <a:alpha val="43137"/>
                    </a:srgbClr>
                  </a:outerShdw>
                </a:effectLst>
                <a:latin typeface="+mn-lt"/>
                <a:cs typeface="+mn-cs"/>
              </a:rPr>
              <a:t>Labprāt nodarbojos ar augkopību.</a:t>
            </a:r>
          </a:p>
          <a:p>
            <a:pPr marL="269875" indent="-269875" eaLnBrk="0" hangingPunct="0">
              <a:spcBef>
                <a:spcPct val="20000"/>
              </a:spcBef>
              <a:buFont typeface="Arial" pitchFamily="34" charset="0"/>
              <a:buChar char="•"/>
              <a:tabLst>
                <a:tab pos="269875" algn="l"/>
              </a:tabLst>
              <a:defRPr/>
            </a:pPr>
            <a:endParaRPr lang="lv-LV" sz="2800" kern="0" dirty="0">
              <a:effectLst>
                <a:outerShdw blurRad="38100" dist="38100" dir="2700000" algn="tl">
                  <a:srgbClr val="000000">
                    <a:alpha val="43137"/>
                  </a:srgbClr>
                </a:outerShdw>
              </a:effectLst>
              <a:latin typeface="+mn-lt"/>
              <a:cs typeface="+mn-cs"/>
            </a:endParaRPr>
          </a:p>
        </p:txBody>
      </p:sp>
      <p:pic>
        <p:nvPicPr>
          <p:cNvPr id="48131" name="Picture 3" descr="E:\Alina_Rimeicane_5.jpg"/>
          <p:cNvPicPr>
            <a:picLocks noChangeAspect="1" noChangeArrowheads="1"/>
          </p:cNvPicPr>
          <p:nvPr/>
        </p:nvPicPr>
        <p:blipFill>
          <a:blip r:embed="rId2" cstate="print"/>
          <a:srcRect/>
          <a:stretch>
            <a:fillRect/>
          </a:stretch>
        </p:blipFill>
        <p:spPr bwMode="auto">
          <a:xfrm>
            <a:off x="395288" y="836613"/>
            <a:ext cx="2659062" cy="34559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Virsraksts 1"/>
          <p:cNvSpPr>
            <a:spLocks noGrp="1"/>
          </p:cNvSpPr>
          <p:nvPr>
            <p:ph type="title"/>
          </p:nvPr>
        </p:nvSpPr>
        <p:spPr>
          <a:xfrm>
            <a:off x="395288" y="404813"/>
            <a:ext cx="8229600" cy="3600450"/>
          </a:xfrm>
        </p:spPr>
        <p:txBody>
          <a:bodyPr/>
          <a:lstStyle/>
          <a:p>
            <a:pPr marL="719138" indent="-719138" algn="l"/>
            <a:r>
              <a:rPr lang="lv-LV" sz="4000" smtClean="0"/>
              <a:t>2. Katrai bitei, kura dzīvo bišu stropā, ir daudz pienākumu. </a:t>
            </a:r>
            <a:br>
              <a:rPr lang="lv-LV" sz="4000" smtClean="0"/>
            </a:br>
            <a:r>
              <a:rPr lang="lv-LV" sz="4000" smtClean="0"/>
              <a:t>Izlasi tekstu un tabulā atzīmē, kādus pienākumus veic bites?   </a:t>
            </a:r>
          </a:p>
        </p:txBody>
      </p:sp>
      <p:pic>
        <p:nvPicPr>
          <p:cNvPr id="6147" name="Attēls 5" descr="0120.gif"/>
          <p:cNvPicPr>
            <a:picLocks noChangeAspect="1"/>
          </p:cNvPicPr>
          <p:nvPr/>
        </p:nvPicPr>
        <p:blipFill>
          <a:blip r:embed="rId3" cstate="print"/>
          <a:srcRect/>
          <a:stretch>
            <a:fillRect/>
          </a:stretch>
        </p:blipFill>
        <p:spPr bwMode="auto">
          <a:xfrm>
            <a:off x="7019925" y="3644900"/>
            <a:ext cx="1647825"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23850" y="549275"/>
          <a:ext cx="8245474" cy="5831184"/>
        </p:xfrm>
        <a:graphic>
          <a:graphicData uri="http://schemas.openxmlformats.org/drawingml/2006/table">
            <a:tbl>
              <a:tblPr firstRow="1" bandRow="1">
                <a:tableStyleId>{5C22544A-7EE6-4342-B048-85BDC9FD1C3A}</a:tableStyleId>
              </a:tblPr>
              <a:tblGrid>
                <a:gridCol w="5688667"/>
                <a:gridCol w="720084"/>
                <a:gridCol w="864101"/>
                <a:gridCol w="972622"/>
              </a:tblGrid>
              <a:tr h="640000">
                <a:tc>
                  <a:txBody>
                    <a:bodyPr/>
                    <a:lstStyle/>
                    <a:p>
                      <a:endParaRPr lang="lv-LV" sz="1800" dirty="0"/>
                    </a:p>
                  </a:txBody>
                  <a:tcPr marL="91441" marR="91441" marT="45714" marB="45714">
                    <a:solidFill>
                      <a:srgbClr val="FF9900"/>
                    </a:solidFill>
                  </a:tcPr>
                </a:tc>
                <a:tc>
                  <a:txBody>
                    <a:bodyPr/>
                    <a:lstStyle/>
                    <a:p>
                      <a:r>
                        <a:rPr lang="lv-LV" sz="1800" dirty="0" smtClean="0"/>
                        <a:t>Bišu māte</a:t>
                      </a:r>
                      <a:endParaRPr lang="lv-LV" sz="1800" dirty="0"/>
                    </a:p>
                  </a:txBody>
                  <a:tcPr marL="91441" marR="91441" marT="45714" marB="45714">
                    <a:solidFill>
                      <a:srgbClr val="FF9900"/>
                    </a:solidFill>
                  </a:tcPr>
                </a:tc>
                <a:tc>
                  <a:txBody>
                    <a:bodyPr/>
                    <a:lstStyle/>
                    <a:p>
                      <a:r>
                        <a:rPr lang="lv-LV" sz="1800" dirty="0" smtClean="0"/>
                        <a:t>Trans</a:t>
                      </a:r>
                      <a:endParaRPr lang="lv-LV" sz="1800" dirty="0"/>
                    </a:p>
                  </a:txBody>
                  <a:tcPr marL="91441" marR="91441" marT="45714" marB="45714">
                    <a:solidFill>
                      <a:srgbClr val="FF9900"/>
                    </a:solidFill>
                  </a:tcPr>
                </a:tc>
                <a:tc>
                  <a:txBody>
                    <a:bodyPr/>
                    <a:lstStyle/>
                    <a:p>
                      <a:r>
                        <a:rPr lang="lv-LV" sz="1800" dirty="0" smtClean="0"/>
                        <a:t>Darba bite</a:t>
                      </a:r>
                      <a:endParaRPr lang="lv-LV" sz="1800" dirty="0"/>
                    </a:p>
                  </a:txBody>
                  <a:tcPr marL="91441" marR="91441" marT="45714" marB="45714">
                    <a:solidFill>
                      <a:srgbClr val="FF9900"/>
                    </a:solidFill>
                  </a:tcPr>
                </a:tc>
              </a:tr>
              <a:tr h="370794">
                <a:tc>
                  <a:txBody>
                    <a:bodyPr/>
                    <a:lstStyle/>
                    <a:p>
                      <a:r>
                        <a:rPr lang="lv-LV" sz="1800" dirty="0" smtClean="0"/>
                        <a:t>Nodrošina</a:t>
                      </a:r>
                      <a:r>
                        <a:rPr lang="lv-LV" sz="1800" baseline="0" dirty="0" smtClean="0"/>
                        <a:t> s</a:t>
                      </a:r>
                      <a:r>
                        <a:rPr lang="lv-LV" sz="1800" dirty="0" smtClean="0"/>
                        <a:t>tropa aizsardzību</a:t>
                      </a:r>
                      <a:endParaRPr lang="lv-LV" sz="1800" dirty="0"/>
                    </a:p>
                  </a:txBody>
                  <a:tcPr marL="91441" marR="91441" marT="45714" marB="45714">
                    <a:solidFill>
                      <a:srgbClr val="FF9900"/>
                    </a:solidFill>
                  </a:tcPr>
                </a:tc>
                <a:tc>
                  <a:txBody>
                    <a:bodyPr/>
                    <a:lstStyle/>
                    <a:p>
                      <a:endParaRPr lang="lv-LV" sz="1800" dirty="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r>
              <a:tr h="370794">
                <a:tc>
                  <a:txBody>
                    <a:bodyPr/>
                    <a:lstStyle/>
                    <a:p>
                      <a:r>
                        <a:rPr lang="lv-LV" sz="1800" dirty="0" smtClean="0"/>
                        <a:t>Tīra stropu</a:t>
                      </a:r>
                      <a:endParaRPr lang="lv-LV" sz="1800" dirty="0"/>
                    </a:p>
                  </a:txBody>
                  <a:tcPr marL="91441" marR="91441" marT="45714" marB="45714">
                    <a:solidFill>
                      <a:srgbClr val="FF9900"/>
                    </a:solidFill>
                  </a:tcPr>
                </a:tc>
                <a:tc>
                  <a:txBody>
                    <a:bodyPr/>
                    <a:lstStyle/>
                    <a:p>
                      <a:endParaRPr lang="lv-LV" sz="180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r>
              <a:tr h="370794">
                <a:tc>
                  <a:txBody>
                    <a:bodyPr/>
                    <a:lstStyle/>
                    <a:p>
                      <a:r>
                        <a:rPr lang="lv-LV" sz="1800" dirty="0" smtClean="0"/>
                        <a:t>Vāc ziedputekšņus</a:t>
                      </a:r>
                      <a:endParaRPr lang="lv-LV" sz="1800" dirty="0"/>
                    </a:p>
                  </a:txBody>
                  <a:tcPr marL="91441" marR="91441" marT="45714" marB="45714">
                    <a:solidFill>
                      <a:srgbClr val="FF9900"/>
                    </a:solidFill>
                  </a:tcPr>
                </a:tc>
                <a:tc>
                  <a:txBody>
                    <a:bodyPr/>
                    <a:lstStyle/>
                    <a:p>
                      <a:endParaRPr lang="lv-LV" sz="180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r>
              <a:tr h="370794">
                <a:tc>
                  <a:txBody>
                    <a:bodyPr/>
                    <a:lstStyle/>
                    <a:p>
                      <a:r>
                        <a:rPr lang="lv-LV" sz="1800" dirty="0" smtClean="0"/>
                        <a:t>Vāc nektāru</a:t>
                      </a:r>
                      <a:endParaRPr lang="lv-LV" sz="1800" dirty="0"/>
                    </a:p>
                  </a:txBody>
                  <a:tcPr marL="91441" marR="91441" marT="45714" marB="45714">
                    <a:solidFill>
                      <a:srgbClr val="FF9900"/>
                    </a:solidFill>
                  </a:tcPr>
                </a:tc>
                <a:tc>
                  <a:txBody>
                    <a:bodyPr/>
                    <a:lstStyle/>
                    <a:p>
                      <a:endParaRPr lang="lv-LV" sz="180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r>
              <a:tr h="370794">
                <a:tc>
                  <a:txBody>
                    <a:bodyPr/>
                    <a:lstStyle/>
                    <a:p>
                      <a:r>
                        <a:rPr lang="lv-LV" sz="1800" dirty="0" smtClean="0"/>
                        <a:t>Būvē</a:t>
                      </a:r>
                      <a:r>
                        <a:rPr lang="lv-LV" sz="1800" baseline="0" dirty="0" smtClean="0"/>
                        <a:t> b</a:t>
                      </a:r>
                      <a:r>
                        <a:rPr lang="lv-LV" sz="1800" dirty="0" smtClean="0"/>
                        <a:t>išu šūnas</a:t>
                      </a:r>
                      <a:endParaRPr lang="lv-LV" sz="1800" dirty="0"/>
                    </a:p>
                  </a:txBody>
                  <a:tcPr marL="91441" marR="91441" marT="45714" marB="45714">
                    <a:solidFill>
                      <a:srgbClr val="FF9900"/>
                    </a:solidFill>
                  </a:tcPr>
                </a:tc>
                <a:tc>
                  <a:txBody>
                    <a:bodyPr/>
                    <a:lstStyle/>
                    <a:p>
                      <a:endParaRPr lang="lv-LV" sz="1800"/>
                    </a:p>
                  </a:txBody>
                  <a:tcPr marL="91441" marR="91441" marT="45714" marB="45714">
                    <a:solidFill>
                      <a:srgbClr val="FFCC00"/>
                    </a:solidFill>
                  </a:tcPr>
                </a:tc>
                <a:tc>
                  <a:txBody>
                    <a:bodyPr/>
                    <a:lstStyle/>
                    <a:p>
                      <a:endParaRPr lang="lv-LV" sz="180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r>
              <a:tr h="370794">
                <a:tc>
                  <a:txBody>
                    <a:bodyPr/>
                    <a:lstStyle/>
                    <a:p>
                      <a:r>
                        <a:rPr lang="lv-LV" sz="1800" dirty="0" smtClean="0"/>
                        <a:t>Apaugļo bišu māti</a:t>
                      </a:r>
                      <a:endParaRPr lang="lv-LV" sz="1800" dirty="0"/>
                    </a:p>
                  </a:txBody>
                  <a:tcPr marL="91441" marR="91441" marT="45714" marB="45714">
                    <a:solidFill>
                      <a:srgbClr val="FF9900"/>
                    </a:solidFill>
                  </a:tcPr>
                </a:tc>
                <a:tc>
                  <a:txBody>
                    <a:bodyPr/>
                    <a:lstStyle/>
                    <a:p>
                      <a:endParaRPr lang="lv-LV" sz="1800"/>
                    </a:p>
                  </a:txBody>
                  <a:tcPr marL="91441" marR="91441" marT="45714" marB="45714">
                    <a:solidFill>
                      <a:srgbClr val="FFCC00"/>
                    </a:solidFill>
                  </a:tcPr>
                </a:tc>
                <a:tc>
                  <a:txBody>
                    <a:bodyPr/>
                    <a:lstStyle/>
                    <a:p>
                      <a:pPr algn="ctr"/>
                      <a:endParaRPr lang="lv-LV" sz="1800" dirty="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r>
              <a:tr h="370794">
                <a:tc>
                  <a:txBody>
                    <a:bodyPr/>
                    <a:lstStyle/>
                    <a:p>
                      <a:r>
                        <a:rPr lang="lv-LV" sz="1800" dirty="0" smtClean="0"/>
                        <a:t>Rūpējas par jaundzimušajām bitēm</a:t>
                      </a:r>
                      <a:endParaRPr lang="lv-LV" sz="1800" dirty="0"/>
                    </a:p>
                  </a:txBody>
                  <a:tcPr marL="91441" marR="91441" marT="45714" marB="45714">
                    <a:solidFill>
                      <a:srgbClr val="FF9900"/>
                    </a:solidFill>
                  </a:tcPr>
                </a:tc>
                <a:tc>
                  <a:txBody>
                    <a:bodyPr/>
                    <a:lstStyle/>
                    <a:p>
                      <a:endParaRPr lang="lv-LV" sz="1800"/>
                    </a:p>
                  </a:txBody>
                  <a:tcPr marL="91441" marR="91441" marT="45714" marB="45714">
                    <a:solidFill>
                      <a:srgbClr val="FFCC00"/>
                    </a:solidFill>
                  </a:tcPr>
                </a:tc>
                <a:tc>
                  <a:txBody>
                    <a:bodyPr/>
                    <a:lstStyle/>
                    <a:p>
                      <a:pPr algn="ctr"/>
                      <a:endParaRPr lang="lv-LV" sz="1800" dirty="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r>
              <a:tr h="370794">
                <a:tc>
                  <a:txBody>
                    <a:bodyPr/>
                    <a:lstStyle/>
                    <a:p>
                      <a:r>
                        <a:rPr lang="lv-LV" sz="1800" dirty="0" smtClean="0"/>
                        <a:t>Baro karalieni-māti</a:t>
                      </a:r>
                      <a:endParaRPr lang="lv-LV" sz="1800" dirty="0"/>
                    </a:p>
                  </a:txBody>
                  <a:tcPr marL="91441" marR="91441" marT="45714" marB="45714">
                    <a:solidFill>
                      <a:srgbClr val="FF9900"/>
                    </a:solidFill>
                  </a:tcPr>
                </a:tc>
                <a:tc>
                  <a:txBody>
                    <a:bodyPr/>
                    <a:lstStyle/>
                    <a:p>
                      <a:endParaRPr lang="lv-LV" sz="1800"/>
                    </a:p>
                  </a:txBody>
                  <a:tcPr marL="91441" marR="91441" marT="45714" marB="45714">
                    <a:solidFill>
                      <a:srgbClr val="FFCC00"/>
                    </a:solidFill>
                  </a:tcPr>
                </a:tc>
                <a:tc>
                  <a:txBody>
                    <a:bodyPr/>
                    <a:lstStyle/>
                    <a:p>
                      <a:pPr algn="ctr"/>
                      <a:endParaRPr lang="lv-LV" sz="1800" dirty="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r>
              <a:tr h="370794">
                <a:tc>
                  <a:txBody>
                    <a:bodyPr/>
                    <a:lstStyle/>
                    <a:p>
                      <a:r>
                        <a:rPr lang="lv-LV" sz="1800" dirty="0" smtClean="0"/>
                        <a:t>Meklē un savāc ūdeni un sveķus</a:t>
                      </a:r>
                      <a:endParaRPr lang="lv-LV" sz="1800" dirty="0"/>
                    </a:p>
                  </a:txBody>
                  <a:tcPr marL="91441" marR="91441" marT="45714" marB="45714">
                    <a:solidFill>
                      <a:srgbClr val="FF9900"/>
                    </a:solidFill>
                  </a:tcPr>
                </a:tc>
                <a:tc>
                  <a:txBody>
                    <a:bodyPr/>
                    <a:lstStyle/>
                    <a:p>
                      <a:endParaRPr lang="lv-LV" sz="1800"/>
                    </a:p>
                  </a:txBody>
                  <a:tcPr marL="91441" marR="91441" marT="45714" marB="45714">
                    <a:solidFill>
                      <a:srgbClr val="FFCC00"/>
                    </a:solidFill>
                  </a:tcPr>
                </a:tc>
                <a:tc>
                  <a:txBody>
                    <a:bodyPr/>
                    <a:lstStyle/>
                    <a:p>
                      <a:pPr algn="ctr"/>
                      <a:endParaRPr lang="lv-LV" sz="1800" dirty="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r>
              <a:tr h="370794">
                <a:tc>
                  <a:txBody>
                    <a:bodyPr/>
                    <a:lstStyle/>
                    <a:p>
                      <a:r>
                        <a:rPr lang="lv-LV" sz="1800" dirty="0" smtClean="0"/>
                        <a:t>Ražo medu</a:t>
                      </a:r>
                      <a:endParaRPr lang="lv-LV" sz="1800" dirty="0"/>
                    </a:p>
                  </a:txBody>
                  <a:tcPr marL="91441" marR="91441" marT="45714" marB="45714">
                    <a:solidFill>
                      <a:srgbClr val="FF9900"/>
                    </a:solidFill>
                  </a:tcPr>
                </a:tc>
                <a:tc>
                  <a:txBody>
                    <a:bodyPr/>
                    <a:lstStyle/>
                    <a:p>
                      <a:endParaRPr lang="lv-LV" sz="1800"/>
                    </a:p>
                  </a:txBody>
                  <a:tcPr marL="91441" marR="91441" marT="45714" marB="45714">
                    <a:solidFill>
                      <a:srgbClr val="FFCC00"/>
                    </a:solidFill>
                  </a:tcPr>
                </a:tc>
                <a:tc>
                  <a:txBody>
                    <a:bodyPr/>
                    <a:lstStyle/>
                    <a:p>
                      <a:pPr algn="ctr"/>
                      <a:endParaRPr lang="lv-LV" sz="1800" dirty="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r>
              <a:tr h="370794">
                <a:tc>
                  <a:txBody>
                    <a:bodyPr/>
                    <a:lstStyle/>
                    <a:p>
                      <a:r>
                        <a:rPr lang="lv-LV" sz="1800" kern="1200" dirty="0" smtClean="0">
                          <a:solidFill>
                            <a:schemeClr val="dk1"/>
                          </a:solidFill>
                          <a:latin typeface="+mn-lt"/>
                          <a:ea typeface="+mn-ea"/>
                          <a:cs typeface="+mn-cs"/>
                        </a:rPr>
                        <a:t>Izvēdina stropu, uztur tajā noteiktu temperatūru</a:t>
                      </a:r>
                      <a:endParaRPr lang="lv-LV" sz="1800" dirty="0"/>
                    </a:p>
                  </a:txBody>
                  <a:tcPr marL="91441" marR="91441" marT="45714" marB="45714">
                    <a:solidFill>
                      <a:srgbClr val="FF9900"/>
                    </a:solidFill>
                  </a:tcPr>
                </a:tc>
                <a:tc>
                  <a:txBody>
                    <a:bodyPr/>
                    <a:lstStyle/>
                    <a:p>
                      <a:endParaRPr lang="lv-LV" sz="1800"/>
                    </a:p>
                  </a:txBody>
                  <a:tcPr marL="91441" marR="91441" marT="45714" marB="45714">
                    <a:solidFill>
                      <a:srgbClr val="FFCC00"/>
                    </a:solidFill>
                  </a:tcPr>
                </a:tc>
                <a:tc>
                  <a:txBody>
                    <a:bodyPr/>
                    <a:lstStyle/>
                    <a:p>
                      <a:pPr algn="ctr"/>
                      <a:endParaRPr lang="lv-LV" sz="1800" dirty="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r>
              <a:tr h="370794">
                <a:tc>
                  <a:txBody>
                    <a:bodyPr/>
                    <a:lstStyle/>
                    <a:p>
                      <a:r>
                        <a:rPr lang="lv-LV" sz="1800" dirty="0" smtClean="0"/>
                        <a:t>Dēj oliņas.</a:t>
                      </a:r>
                      <a:endParaRPr lang="lv-LV" sz="1800" dirty="0"/>
                    </a:p>
                  </a:txBody>
                  <a:tcPr marL="91441" marR="91441" marT="45714" marB="45714">
                    <a:solidFill>
                      <a:srgbClr val="FF9900"/>
                    </a:solidFill>
                  </a:tcPr>
                </a:tc>
                <a:tc>
                  <a:txBody>
                    <a:bodyPr/>
                    <a:lstStyle/>
                    <a:p>
                      <a:endParaRPr lang="lv-LV" sz="1800" dirty="0"/>
                    </a:p>
                  </a:txBody>
                  <a:tcPr marL="91441" marR="91441" marT="45714" marB="45714">
                    <a:solidFill>
                      <a:srgbClr val="FFCC00"/>
                    </a:solidFill>
                  </a:tcPr>
                </a:tc>
                <a:tc>
                  <a:txBody>
                    <a:bodyPr/>
                    <a:lstStyle/>
                    <a:p>
                      <a:pPr algn="ctr"/>
                      <a:endParaRPr lang="lv-LV" sz="1800" dirty="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r>
              <a:tr h="370794">
                <a:tc>
                  <a:txBody>
                    <a:bodyPr/>
                    <a:lstStyle/>
                    <a:p>
                      <a:endParaRPr lang="lv-LV" sz="1800" dirty="0"/>
                    </a:p>
                  </a:txBody>
                  <a:tcPr marL="91441" marR="91441" marT="45714" marB="45714">
                    <a:solidFill>
                      <a:srgbClr val="FF9900"/>
                    </a:solidFill>
                  </a:tcPr>
                </a:tc>
                <a:tc>
                  <a:txBody>
                    <a:bodyPr/>
                    <a:lstStyle/>
                    <a:p>
                      <a:endParaRPr lang="lv-LV" sz="1800" dirty="0"/>
                    </a:p>
                  </a:txBody>
                  <a:tcPr marL="91441" marR="91441" marT="45714" marB="45714">
                    <a:solidFill>
                      <a:srgbClr val="FFCC00"/>
                    </a:solidFill>
                  </a:tcPr>
                </a:tc>
                <a:tc>
                  <a:txBody>
                    <a:bodyPr/>
                    <a:lstStyle/>
                    <a:p>
                      <a:pPr algn="ctr"/>
                      <a:endParaRPr lang="lv-LV" sz="1800" dirty="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r>
              <a:tr h="370794">
                <a:tc>
                  <a:txBody>
                    <a:bodyPr/>
                    <a:lstStyle/>
                    <a:p>
                      <a:endParaRPr lang="lv-LV" sz="1800" dirty="0"/>
                    </a:p>
                  </a:txBody>
                  <a:tcPr marL="91441" marR="91441" marT="45714" marB="45714">
                    <a:solidFill>
                      <a:srgbClr val="FF9900"/>
                    </a:solidFill>
                  </a:tcPr>
                </a:tc>
                <a:tc>
                  <a:txBody>
                    <a:bodyPr/>
                    <a:lstStyle/>
                    <a:p>
                      <a:endParaRPr lang="lv-LV" sz="1800" dirty="0"/>
                    </a:p>
                  </a:txBody>
                  <a:tcPr marL="91441" marR="91441" marT="45714" marB="45714">
                    <a:solidFill>
                      <a:srgbClr val="FFCC00"/>
                    </a:solidFill>
                  </a:tcPr>
                </a:tc>
                <a:tc>
                  <a:txBody>
                    <a:bodyPr/>
                    <a:lstStyle/>
                    <a:p>
                      <a:pPr algn="ctr"/>
                      <a:endParaRPr lang="lv-LV" sz="1800" dirty="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23850" y="549275"/>
          <a:ext cx="8245474" cy="5831184"/>
        </p:xfrm>
        <a:graphic>
          <a:graphicData uri="http://schemas.openxmlformats.org/drawingml/2006/table">
            <a:tbl>
              <a:tblPr firstRow="1" bandRow="1">
                <a:tableStyleId>{5C22544A-7EE6-4342-B048-85BDC9FD1C3A}</a:tableStyleId>
              </a:tblPr>
              <a:tblGrid>
                <a:gridCol w="5688667"/>
                <a:gridCol w="720084"/>
                <a:gridCol w="864101"/>
                <a:gridCol w="972622"/>
              </a:tblGrid>
              <a:tr h="640000">
                <a:tc>
                  <a:txBody>
                    <a:bodyPr/>
                    <a:lstStyle/>
                    <a:p>
                      <a:endParaRPr lang="lv-LV" sz="1800" dirty="0"/>
                    </a:p>
                  </a:txBody>
                  <a:tcPr marL="91441" marR="91441" marT="45714" marB="45714">
                    <a:solidFill>
                      <a:srgbClr val="FF9900"/>
                    </a:solidFill>
                  </a:tcPr>
                </a:tc>
                <a:tc>
                  <a:txBody>
                    <a:bodyPr/>
                    <a:lstStyle/>
                    <a:p>
                      <a:r>
                        <a:rPr lang="lv-LV" sz="1800" dirty="0" smtClean="0"/>
                        <a:t>Bišu māte</a:t>
                      </a:r>
                      <a:endParaRPr lang="lv-LV" sz="1800" dirty="0"/>
                    </a:p>
                  </a:txBody>
                  <a:tcPr marL="91441" marR="91441" marT="45714" marB="45714">
                    <a:solidFill>
                      <a:srgbClr val="FF9900"/>
                    </a:solidFill>
                  </a:tcPr>
                </a:tc>
                <a:tc>
                  <a:txBody>
                    <a:bodyPr/>
                    <a:lstStyle/>
                    <a:p>
                      <a:r>
                        <a:rPr lang="lv-LV" sz="1800" dirty="0" smtClean="0"/>
                        <a:t>Trans</a:t>
                      </a:r>
                      <a:endParaRPr lang="lv-LV" sz="1800" dirty="0"/>
                    </a:p>
                  </a:txBody>
                  <a:tcPr marL="91441" marR="91441" marT="45714" marB="45714">
                    <a:solidFill>
                      <a:srgbClr val="FF9900"/>
                    </a:solidFill>
                  </a:tcPr>
                </a:tc>
                <a:tc>
                  <a:txBody>
                    <a:bodyPr/>
                    <a:lstStyle/>
                    <a:p>
                      <a:r>
                        <a:rPr lang="lv-LV" sz="1800" dirty="0" smtClean="0"/>
                        <a:t>Darba bite</a:t>
                      </a:r>
                      <a:endParaRPr lang="lv-LV" sz="1800" dirty="0"/>
                    </a:p>
                  </a:txBody>
                  <a:tcPr marL="91441" marR="91441" marT="45714" marB="45714">
                    <a:solidFill>
                      <a:srgbClr val="FF9900"/>
                    </a:solidFill>
                  </a:tcPr>
                </a:tc>
              </a:tr>
              <a:tr h="370794">
                <a:tc>
                  <a:txBody>
                    <a:bodyPr/>
                    <a:lstStyle/>
                    <a:p>
                      <a:r>
                        <a:rPr lang="lv-LV" sz="1800" dirty="0" smtClean="0"/>
                        <a:t>Nodrošina</a:t>
                      </a:r>
                      <a:r>
                        <a:rPr lang="lv-LV" sz="1800" baseline="0" dirty="0" smtClean="0"/>
                        <a:t> s</a:t>
                      </a:r>
                      <a:r>
                        <a:rPr lang="lv-LV" sz="1800" dirty="0" smtClean="0"/>
                        <a:t>tropa aizsardzību</a:t>
                      </a:r>
                      <a:endParaRPr lang="lv-LV" sz="1800" dirty="0"/>
                    </a:p>
                  </a:txBody>
                  <a:tcPr marL="91441" marR="91441" marT="45714" marB="45714">
                    <a:solidFill>
                      <a:srgbClr val="FF9900"/>
                    </a:solidFill>
                  </a:tcPr>
                </a:tc>
                <a:tc>
                  <a:txBody>
                    <a:bodyPr/>
                    <a:lstStyle/>
                    <a:p>
                      <a:endParaRPr lang="lv-LV" sz="1800" dirty="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c>
                  <a:txBody>
                    <a:bodyPr/>
                    <a:lstStyle/>
                    <a:p>
                      <a:r>
                        <a:rPr lang="lv-LV" sz="1800" dirty="0" smtClean="0"/>
                        <a:t>x</a:t>
                      </a:r>
                      <a:endParaRPr lang="lv-LV" sz="1800" dirty="0"/>
                    </a:p>
                  </a:txBody>
                  <a:tcPr marL="91441" marR="91441" marT="45714" marB="45714">
                    <a:solidFill>
                      <a:srgbClr val="FFCC00"/>
                    </a:solidFill>
                  </a:tcPr>
                </a:tc>
              </a:tr>
              <a:tr h="370794">
                <a:tc>
                  <a:txBody>
                    <a:bodyPr/>
                    <a:lstStyle/>
                    <a:p>
                      <a:r>
                        <a:rPr lang="lv-LV" sz="1800" dirty="0" smtClean="0"/>
                        <a:t>Tīra stropu</a:t>
                      </a:r>
                      <a:endParaRPr lang="lv-LV" sz="1800" dirty="0"/>
                    </a:p>
                  </a:txBody>
                  <a:tcPr marL="91441" marR="91441" marT="45714" marB="45714">
                    <a:solidFill>
                      <a:srgbClr val="FF9900"/>
                    </a:solidFill>
                  </a:tcPr>
                </a:tc>
                <a:tc>
                  <a:txBody>
                    <a:bodyPr/>
                    <a:lstStyle/>
                    <a:p>
                      <a:endParaRPr lang="lv-LV" sz="180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c>
                  <a:txBody>
                    <a:bodyPr/>
                    <a:lstStyle/>
                    <a:p>
                      <a:r>
                        <a:rPr lang="lv-LV" sz="1800" dirty="0" smtClean="0"/>
                        <a:t>x</a:t>
                      </a:r>
                      <a:endParaRPr lang="lv-LV" sz="1800" dirty="0"/>
                    </a:p>
                  </a:txBody>
                  <a:tcPr marL="91441" marR="91441" marT="45714" marB="45714">
                    <a:solidFill>
                      <a:srgbClr val="FFCC00"/>
                    </a:solidFill>
                  </a:tcPr>
                </a:tc>
              </a:tr>
              <a:tr h="370794">
                <a:tc>
                  <a:txBody>
                    <a:bodyPr/>
                    <a:lstStyle/>
                    <a:p>
                      <a:r>
                        <a:rPr lang="lv-LV" sz="1800" dirty="0" smtClean="0"/>
                        <a:t>Vāc ziedputekšņus</a:t>
                      </a:r>
                      <a:endParaRPr lang="lv-LV" sz="1800" dirty="0"/>
                    </a:p>
                  </a:txBody>
                  <a:tcPr marL="91441" marR="91441" marT="45714" marB="45714">
                    <a:solidFill>
                      <a:srgbClr val="FF9900"/>
                    </a:solidFill>
                  </a:tcPr>
                </a:tc>
                <a:tc>
                  <a:txBody>
                    <a:bodyPr/>
                    <a:lstStyle/>
                    <a:p>
                      <a:endParaRPr lang="lv-LV" sz="180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c>
                  <a:txBody>
                    <a:bodyPr/>
                    <a:lstStyle/>
                    <a:p>
                      <a:r>
                        <a:rPr lang="lv-LV" sz="1800" dirty="0" smtClean="0"/>
                        <a:t>x</a:t>
                      </a:r>
                      <a:endParaRPr lang="lv-LV" sz="1800" dirty="0"/>
                    </a:p>
                  </a:txBody>
                  <a:tcPr marL="91441" marR="91441" marT="45714" marB="45714">
                    <a:solidFill>
                      <a:srgbClr val="FFCC00"/>
                    </a:solidFill>
                  </a:tcPr>
                </a:tc>
              </a:tr>
              <a:tr h="370794">
                <a:tc>
                  <a:txBody>
                    <a:bodyPr/>
                    <a:lstStyle/>
                    <a:p>
                      <a:r>
                        <a:rPr lang="lv-LV" sz="1800" dirty="0" smtClean="0"/>
                        <a:t>Vāc nektāru</a:t>
                      </a:r>
                      <a:endParaRPr lang="lv-LV" sz="1800" dirty="0"/>
                    </a:p>
                  </a:txBody>
                  <a:tcPr marL="91441" marR="91441" marT="45714" marB="45714">
                    <a:solidFill>
                      <a:srgbClr val="FF9900"/>
                    </a:solidFill>
                  </a:tcPr>
                </a:tc>
                <a:tc>
                  <a:txBody>
                    <a:bodyPr/>
                    <a:lstStyle/>
                    <a:p>
                      <a:endParaRPr lang="lv-LV" sz="180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c>
                  <a:txBody>
                    <a:bodyPr/>
                    <a:lstStyle/>
                    <a:p>
                      <a:r>
                        <a:rPr lang="lv-LV" sz="1800" dirty="0" smtClean="0"/>
                        <a:t>x</a:t>
                      </a:r>
                      <a:endParaRPr lang="lv-LV" sz="1800" dirty="0"/>
                    </a:p>
                  </a:txBody>
                  <a:tcPr marL="91441" marR="91441" marT="45714" marB="45714">
                    <a:solidFill>
                      <a:srgbClr val="FFCC00"/>
                    </a:solidFill>
                  </a:tcPr>
                </a:tc>
              </a:tr>
              <a:tr h="370794">
                <a:tc>
                  <a:txBody>
                    <a:bodyPr/>
                    <a:lstStyle/>
                    <a:p>
                      <a:r>
                        <a:rPr lang="lv-LV" sz="1800" dirty="0" smtClean="0"/>
                        <a:t>Būvē</a:t>
                      </a:r>
                      <a:r>
                        <a:rPr lang="lv-LV" sz="1800" baseline="0" dirty="0" smtClean="0"/>
                        <a:t> b</a:t>
                      </a:r>
                      <a:r>
                        <a:rPr lang="lv-LV" sz="1800" dirty="0" smtClean="0"/>
                        <a:t>išu šūnas</a:t>
                      </a:r>
                      <a:endParaRPr lang="lv-LV" sz="1800" dirty="0"/>
                    </a:p>
                  </a:txBody>
                  <a:tcPr marL="91441" marR="91441" marT="45714" marB="45714">
                    <a:solidFill>
                      <a:srgbClr val="FF9900"/>
                    </a:solidFill>
                  </a:tcPr>
                </a:tc>
                <a:tc>
                  <a:txBody>
                    <a:bodyPr/>
                    <a:lstStyle/>
                    <a:p>
                      <a:endParaRPr lang="lv-LV" sz="1800"/>
                    </a:p>
                  </a:txBody>
                  <a:tcPr marL="91441" marR="91441" marT="45714" marB="45714">
                    <a:solidFill>
                      <a:srgbClr val="FFCC00"/>
                    </a:solidFill>
                  </a:tcPr>
                </a:tc>
                <a:tc>
                  <a:txBody>
                    <a:bodyPr/>
                    <a:lstStyle/>
                    <a:p>
                      <a:endParaRPr lang="lv-LV" sz="1800"/>
                    </a:p>
                  </a:txBody>
                  <a:tcPr marL="91441" marR="91441" marT="45714" marB="45714">
                    <a:solidFill>
                      <a:srgbClr val="FFCC00"/>
                    </a:solidFill>
                  </a:tcPr>
                </a:tc>
                <a:tc>
                  <a:txBody>
                    <a:bodyPr/>
                    <a:lstStyle/>
                    <a:p>
                      <a:r>
                        <a:rPr lang="lv-LV" sz="1800" dirty="0" smtClean="0"/>
                        <a:t>x</a:t>
                      </a:r>
                      <a:endParaRPr lang="lv-LV" sz="1800" dirty="0"/>
                    </a:p>
                  </a:txBody>
                  <a:tcPr marL="91441" marR="91441" marT="45714" marB="45714">
                    <a:solidFill>
                      <a:srgbClr val="FFCC00"/>
                    </a:solidFill>
                  </a:tcPr>
                </a:tc>
              </a:tr>
              <a:tr h="370794">
                <a:tc>
                  <a:txBody>
                    <a:bodyPr/>
                    <a:lstStyle/>
                    <a:p>
                      <a:r>
                        <a:rPr lang="lv-LV" sz="1800" dirty="0" smtClean="0"/>
                        <a:t>Apaugļo bišu māti</a:t>
                      </a:r>
                      <a:endParaRPr lang="lv-LV" sz="1800" dirty="0"/>
                    </a:p>
                  </a:txBody>
                  <a:tcPr marL="91441" marR="91441" marT="45714" marB="45714">
                    <a:solidFill>
                      <a:srgbClr val="FF9900"/>
                    </a:solidFill>
                  </a:tcPr>
                </a:tc>
                <a:tc>
                  <a:txBody>
                    <a:bodyPr/>
                    <a:lstStyle/>
                    <a:p>
                      <a:endParaRPr lang="lv-LV" sz="1800"/>
                    </a:p>
                  </a:txBody>
                  <a:tcPr marL="91441" marR="91441" marT="45714" marB="45714">
                    <a:solidFill>
                      <a:srgbClr val="FFCC00"/>
                    </a:solidFill>
                  </a:tcPr>
                </a:tc>
                <a:tc>
                  <a:txBody>
                    <a:bodyPr/>
                    <a:lstStyle/>
                    <a:p>
                      <a:pPr algn="ctr"/>
                      <a:r>
                        <a:rPr lang="lv-LV" sz="1800" dirty="0" smtClean="0"/>
                        <a:t>x</a:t>
                      </a:r>
                      <a:endParaRPr lang="lv-LV" sz="1800" dirty="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r>
              <a:tr h="370794">
                <a:tc>
                  <a:txBody>
                    <a:bodyPr/>
                    <a:lstStyle/>
                    <a:p>
                      <a:r>
                        <a:rPr lang="lv-LV" sz="1800" dirty="0" smtClean="0"/>
                        <a:t>Rūpējas par jaundzimušajām bitēm</a:t>
                      </a:r>
                      <a:endParaRPr lang="lv-LV" sz="1800" dirty="0"/>
                    </a:p>
                  </a:txBody>
                  <a:tcPr marL="91441" marR="91441" marT="45714" marB="45714">
                    <a:solidFill>
                      <a:srgbClr val="FF9900"/>
                    </a:solidFill>
                  </a:tcPr>
                </a:tc>
                <a:tc>
                  <a:txBody>
                    <a:bodyPr/>
                    <a:lstStyle/>
                    <a:p>
                      <a:endParaRPr lang="lv-LV" sz="1800"/>
                    </a:p>
                  </a:txBody>
                  <a:tcPr marL="91441" marR="91441" marT="45714" marB="45714">
                    <a:solidFill>
                      <a:srgbClr val="FFCC00"/>
                    </a:solidFill>
                  </a:tcPr>
                </a:tc>
                <a:tc>
                  <a:txBody>
                    <a:bodyPr/>
                    <a:lstStyle/>
                    <a:p>
                      <a:pPr algn="ctr"/>
                      <a:endParaRPr lang="lv-LV" sz="1800" dirty="0"/>
                    </a:p>
                  </a:txBody>
                  <a:tcPr marL="91441" marR="91441" marT="45714" marB="45714">
                    <a:solidFill>
                      <a:srgbClr val="FFCC00"/>
                    </a:solidFill>
                  </a:tcPr>
                </a:tc>
                <a:tc>
                  <a:txBody>
                    <a:bodyPr/>
                    <a:lstStyle/>
                    <a:p>
                      <a:r>
                        <a:rPr lang="lv-LV" sz="1800" dirty="0" smtClean="0"/>
                        <a:t>x</a:t>
                      </a:r>
                      <a:endParaRPr lang="lv-LV" sz="1800" dirty="0"/>
                    </a:p>
                  </a:txBody>
                  <a:tcPr marL="91441" marR="91441" marT="45714" marB="45714">
                    <a:solidFill>
                      <a:srgbClr val="FFCC00"/>
                    </a:solidFill>
                  </a:tcPr>
                </a:tc>
              </a:tr>
              <a:tr h="370794">
                <a:tc>
                  <a:txBody>
                    <a:bodyPr/>
                    <a:lstStyle/>
                    <a:p>
                      <a:r>
                        <a:rPr lang="lv-LV" sz="1800" dirty="0" smtClean="0"/>
                        <a:t>Baro karalieni-māti</a:t>
                      </a:r>
                      <a:endParaRPr lang="lv-LV" sz="1800" dirty="0"/>
                    </a:p>
                  </a:txBody>
                  <a:tcPr marL="91441" marR="91441" marT="45714" marB="45714">
                    <a:solidFill>
                      <a:srgbClr val="FF9900"/>
                    </a:solidFill>
                  </a:tcPr>
                </a:tc>
                <a:tc>
                  <a:txBody>
                    <a:bodyPr/>
                    <a:lstStyle/>
                    <a:p>
                      <a:endParaRPr lang="lv-LV" sz="1800"/>
                    </a:p>
                  </a:txBody>
                  <a:tcPr marL="91441" marR="91441" marT="45714" marB="45714">
                    <a:solidFill>
                      <a:srgbClr val="FFCC00"/>
                    </a:solidFill>
                  </a:tcPr>
                </a:tc>
                <a:tc>
                  <a:txBody>
                    <a:bodyPr/>
                    <a:lstStyle/>
                    <a:p>
                      <a:pPr algn="ctr"/>
                      <a:endParaRPr lang="lv-LV" sz="1800" dirty="0"/>
                    </a:p>
                  </a:txBody>
                  <a:tcPr marL="91441" marR="91441" marT="45714" marB="45714">
                    <a:solidFill>
                      <a:srgbClr val="FFCC00"/>
                    </a:solidFill>
                  </a:tcPr>
                </a:tc>
                <a:tc>
                  <a:txBody>
                    <a:bodyPr/>
                    <a:lstStyle/>
                    <a:p>
                      <a:r>
                        <a:rPr lang="lv-LV" sz="1800" dirty="0" smtClean="0"/>
                        <a:t>x</a:t>
                      </a:r>
                      <a:endParaRPr lang="lv-LV" sz="1800" dirty="0"/>
                    </a:p>
                  </a:txBody>
                  <a:tcPr marL="91441" marR="91441" marT="45714" marB="45714">
                    <a:solidFill>
                      <a:srgbClr val="FFCC00"/>
                    </a:solidFill>
                  </a:tcPr>
                </a:tc>
              </a:tr>
              <a:tr h="370794">
                <a:tc>
                  <a:txBody>
                    <a:bodyPr/>
                    <a:lstStyle/>
                    <a:p>
                      <a:r>
                        <a:rPr lang="lv-LV" sz="1800" dirty="0" smtClean="0"/>
                        <a:t>Meklē un savāc ūdeni un sveķus</a:t>
                      </a:r>
                      <a:endParaRPr lang="lv-LV" sz="1800" dirty="0"/>
                    </a:p>
                  </a:txBody>
                  <a:tcPr marL="91441" marR="91441" marT="45714" marB="45714">
                    <a:solidFill>
                      <a:srgbClr val="FF9900"/>
                    </a:solidFill>
                  </a:tcPr>
                </a:tc>
                <a:tc>
                  <a:txBody>
                    <a:bodyPr/>
                    <a:lstStyle/>
                    <a:p>
                      <a:endParaRPr lang="lv-LV" sz="1800"/>
                    </a:p>
                  </a:txBody>
                  <a:tcPr marL="91441" marR="91441" marT="45714" marB="45714">
                    <a:solidFill>
                      <a:srgbClr val="FFCC00"/>
                    </a:solidFill>
                  </a:tcPr>
                </a:tc>
                <a:tc>
                  <a:txBody>
                    <a:bodyPr/>
                    <a:lstStyle/>
                    <a:p>
                      <a:pPr algn="ctr"/>
                      <a:endParaRPr lang="lv-LV" sz="1800" dirty="0"/>
                    </a:p>
                  </a:txBody>
                  <a:tcPr marL="91441" marR="91441" marT="45714" marB="45714">
                    <a:solidFill>
                      <a:srgbClr val="FFCC00"/>
                    </a:solidFill>
                  </a:tcPr>
                </a:tc>
                <a:tc>
                  <a:txBody>
                    <a:bodyPr/>
                    <a:lstStyle/>
                    <a:p>
                      <a:r>
                        <a:rPr lang="lv-LV" sz="1800" dirty="0" smtClean="0"/>
                        <a:t>x</a:t>
                      </a:r>
                      <a:endParaRPr lang="lv-LV" sz="1800" dirty="0"/>
                    </a:p>
                  </a:txBody>
                  <a:tcPr marL="91441" marR="91441" marT="45714" marB="45714">
                    <a:solidFill>
                      <a:srgbClr val="FFCC00"/>
                    </a:solidFill>
                  </a:tcPr>
                </a:tc>
              </a:tr>
              <a:tr h="370794">
                <a:tc>
                  <a:txBody>
                    <a:bodyPr/>
                    <a:lstStyle/>
                    <a:p>
                      <a:r>
                        <a:rPr lang="lv-LV" sz="1800" dirty="0" smtClean="0"/>
                        <a:t>Ražo medu</a:t>
                      </a:r>
                      <a:endParaRPr lang="lv-LV" sz="1800" dirty="0"/>
                    </a:p>
                  </a:txBody>
                  <a:tcPr marL="91441" marR="91441" marT="45714" marB="45714">
                    <a:solidFill>
                      <a:srgbClr val="FF9900"/>
                    </a:solidFill>
                  </a:tcPr>
                </a:tc>
                <a:tc>
                  <a:txBody>
                    <a:bodyPr/>
                    <a:lstStyle/>
                    <a:p>
                      <a:endParaRPr lang="lv-LV" sz="1800"/>
                    </a:p>
                  </a:txBody>
                  <a:tcPr marL="91441" marR="91441" marT="45714" marB="45714">
                    <a:solidFill>
                      <a:srgbClr val="FFCC00"/>
                    </a:solidFill>
                  </a:tcPr>
                </a:tc>
                <a:tc>
                  <a:txBody>
                    <a:bodyPr/>
                    <a:lstStyle/>
                    <a:p>
                      <a:pPr algn="ctr"/>
                      <a:endParaRPr lang="lv-LV" sz="1800" dirty="0"/>
                    </a:p>
                  </a:txBody>
                  <a:tcPr marL="91441" marR="91441" marT="45714" marB="45714">
                    <a:solidFill>
                      <a:srgbClr val="FFCC00"/>
                    </a:solidFill>
                  </a:tcPr>
                </a:tc>
                <a:tc>
                  <a:txBody>
                    <a:bodyPr/>
                    <a:lstStyle/>
                    <a:p>
                      <a:r>
                        <a:rPr lang="lv-LV" sz="1800" dirty="0" smtClean="0"/>
                        <a:t>x</a:t>
                      </a:r>
                      <a:endParaRPr lang="lv-LV" sz="1800" dirty="0"/>
                    </a:p>
                  </a:txBody>
                  <a:tcPr marL="91441" marR="91441" marT="45714" marB="45714">
                    <a:solidFill>
                      <a:srgbClr val="FFCC00"/>
                    </a:solidFill>
                  </a:tcPr>
                </a:tc>
              </a:tr>
              <a:tr h="370794">
                <a:tc>
                  <a:txBody>
                    <a:bodyPr/>
                    <a:lstStyle/>
                    <a:p>
                      <a:r>
                        <a:rPr lang="lv-LV" sz="1800" kern="1200" dirty="0" smtClean="0">
                          <a:solidFill>
                            <a:schemeClr val="dk1"/>
                          </a:solidFill>
                          <a:latin typeface="+mn-lt"/>
                          <a:ea typeface="+mn-ea"/>
                          <a:cs typeface="+mn-cs"/>
                        </a:rPr>
                        <a:t>Izvēdina stropu, uztur tajā noteiktu temperatūru</a:t>
                      </a:r>
                      <a:endParaRPr lang="lv-LV" sz="1800" dirty="0"/>
                    </a:p>
                  </a:txBody>
                  <a:tcPr marL="91441" marR="91441" marT="45714" marB="45714">
                    <a:solidFill>
                      <a:srgbClr val="FF9900"/>
                    </a:solidFill>
                  </a:tcPr>
                </a:tc>
                <a:tc>
                  <a:txBody>
                    <a:bodyPr/>
                    <a:lstStyle/>
                    <a:p>
                      <a:endParaRPr lang="lv-LV" sz="1800"/>
                    </a:p>
                  </a:txBody>
                  <a:tcPr marL="91441" marR="91441" marT="45714" marB="45714">
                    <a:solidFill>
                      <a:srgbClr val="FFCC00"/>
                    </a:solidFill>
                  </a:tcPr>
                </a:tc>
                <a:tc>
                  <a:txBody>
                    <a:bodyPr/>
                    <a:lstStyle/>
                    <a:p>
                      <a:pPr algn="ctr"/>
                      <a:endParaRPr lang="lv-LV" sz="1800" dirty="0"/>
                    </a:p>
                  </a:txBody>
                  <a:tcPr marL="91441" marR="91441" marT="45714" marB="45714">
                    <a:solidFill>
                      <a:srgbClr val="FFCC00"/>
                    </a:solidFill>
                  </a:tcPr>
                </a:tc>
                <a:tc>
                  <a:txBody>
                    <a:bodyPr/>
                    <a:lstStyle/>
                    <a:p>
                      <a:r>
                        <a:rPr lang="lv-LV" sz="1800" dirty="0" smtClean="0"/>
                        <a:t>x</a:t>
                      </a:r>
                      <a:endParaRPr lang="lv-LV" sz="1800" dirty="0"/>
                    </a:p>
                  </a:txBody>
                  <a:tcPr marL="91441" marR="91441" marT="45714" marB="45714">
                    <a:solidFill>
                      <a:srgbClr val="FFCC00"/>
                    </a:solidFill>
                  </a:tcPr>
                </a:tc>
              </a:tr>
              <a:tr h="370794">
                <a:tc>
                  <a:txBody>
                    <a:bodyPr/>
                    <a:lstStyle/>
                    <a:p>
                      <a:r>
                        <a:rPr lang="lv-LV" sz="1800" dirty="0" smtClean="0"/>
                        <a:t>Dēj oliņas.</a:t>
                      </a:r>
                      <a:endParaRPr lang="lv-LV" sz="1800" dirty="0"/>
                    </a:p>
                  </a:txBody>
                  <a:tcPr marL="91441" marR="91441" marT="45714" marB="45714">
                    <a:solidFill>
                      <a:srgbClr val="FF9900"/>
                    </a:solidFill>
                  </a:tcPr>
                </a:tc>
                <a:tc>
                  <a:txBody>
                    <a:bodyPr/>
                    <a:lstStyle/>
                    <a:p>
                      <a:r>
                        <a:rPr lang="lv-LV" sz="1800" dirty="0" smtClean="0"/>
                        <a:t>x</a:t>
                      </a:r>
                      <a:endParaRPr lang="lv-LV" sz="1800" dirty="0"/>
                    </a:p>
                  </a:txBody>
                  <a:tcPr marL="91441" marR="91441" marT="45714" marB="45714">
                    <a:solidFill>
                      <a:srgbClr val="FFCC00"/>
                    </a:solidFill>
                  </a:tcPr>
                </a:tc>
                <a:tc>
                  <a:txBody>
                    <a:bodyPr/>
                    <a:lstStyle/>
                    <a:p>
                      <a:pPr algn="ctr"/>
                      <a:endParaRPr lang="lv-LV" sz="1800" dirty="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r>
              <a:tr h="370794">
                <a:tc>
                  <a:txBody>
                    <a:bodyPr/>
                    <a:lstStyle/>
                    <a:p>
                      <a:endParaRPr lang="lv-LV" sz="1800" dirty="0"/>
                    </a:p>
                  </a:txBody>
                  <a:tcPr marL="91441" marR="91441" marT="45714" marB="45714">
                    <a:solidFill>
                      <a:srgbClr val="FF9900"/>
                    </a:solidFill>
                  </a:tcPr>
                </a:tc>
                <a:tc>
                  <a:txBody>
                    <a:bodyPr/>
                    <a:lstStyle/>
                    <a:p>
                      <a:endParaRPr lang="lv-LV" sz="1800" dirty="0"/>
                    </a:p>
                  </a:txBody>
                  <a:tcPr marL="91441" marR="91441" marT="45714" marB="45714">
                    <a:solidFill>
                      <a:srgbClr val="FFCC00"/>
                    </a:solidFill>
                  </a:tcPr>
                </a:tc>
                <a:tc>
                  <a:txBody>
                    <a:bodyPr/>
                    <a:lstStyle/>
                    <a:p>
                      <a:pPr algn="ctr"/>
                      <a:endParaRPr lang="lv-LV" sz="1800" dirty="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r>
              <a:tr h="370794">
                <a:tc>
                  <a:txBody>
                    <a:bodyPr/>
                    <a:lstStyle/>
                    <a:p>
                      <a:endParaRPr lang="lv-LV" sz="1800" dirty="0"/>
                    </a:p>
                  </a:txBody>
                  <a:tcPr marL="91441" marR="91441" marT="45714" marB="45714">
                    <a:solidFill>
                      <a:srgbClr val="FF9900"/>
                    </a:solidFill>
                  </a:tcPr>
                </a:tc>
                <a:tc>
                  <a:txBody>
                    <a:bodyPr/>
                    <a:lstStyle/>
                    <a:p>
                      <a:endParaRPr lang="lv-LV" sz="1800" dirty="0"/>
                    </a:p>
                  </a:txBody>
                  <a:tcPr marL="91441" marR="91441" marT="45714" marB="45714">
                    <a:solidFill>
                      <a:srgbClr val="FFCC00"/>
                    </a:solidFill>
                  </a:tcPr>
                </a:tc>
                <a:tc>
                  <a:txBody>
                    <a:bodyPr/>
                    <a:lstStyle/>
                    <a:p>
                      <a:pPr algn="ctr"/>
                      <a:endParaRPr lang="lv-LV" sz="1800" dirty="0"/>
                    </a:p>
                  </a:txBody>
                  <a:tcPr marL="91441" marR="91441" marT="45714" marB="45714">
                    <a:solidFill>
                      <a:srgbClr val="FFCC00"/>
                    </a:solidFill>
                  </a:tcPr>
                </a:tc>
                <a:tc>
                  <a:txBody>
                    <a:bodyPr/>
                    <a:lstStyle/>
                    <a:p>
                      <a:endParaRPr lang="lv-LV" sz="1800" dirty="0"/>
                    </a:p>
                  </a:txBody>
                  <a:tcPr marL="91441" marR="91441" marT="45714" marB="45714">
                    <a:solidFill>
                      <a:srgbClr val="FFCC00"/>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atura vietturis 2"/>
          <p:cNvSpPr>
            <a:spLocks noGrp="1"/>
          </p:cNvSpPr>
          <p:nvPr>
            <p:ph idx="1"/>
          </p:nvPr>
        </p:nvSpPr>
        <p:spPr>
          <a:xfrm>
            <a:off x="468313" y="333375"/>
            <a:ext cx="8229600" cy="4525963"/>
          </a:xfrm>
        </p:spPr>
        <p:txBody>
          <a:bodyPr/>
          <a:lstStyle/>
          <a:p>
            <a:pPr>
              <a:buFontTx/>
              <a:buNone/>
            </a:pPr>
            <a:r>
              <a:rPr lang="lv-LV" smtClean="0"/>
              <a:t>3. Kādi trīs faktori ietekmē bišu saimes izmiršanu? </a:t>
            </a:r>
          </a:p>
          <a:p>
            <a:pPr>
              <a:buFontTx/>
              <a:buNone/>
            </a:pPr>
            <a:r>
              <a:rPr lang="lv-LV" smtClean="0"/>
              <a:t>   Vai Bebrenes ciemā ir vieta, kur nebūtu vēlams atrasties bišu dravai? Pamato savu atbildi!</a:t>
            </a:r>
          </a:p>
          <a:p>
            <a:pPr>
              <a:buFontTx/>
              <a:buNone/>
            </a:pPr>
            <a:endParaRPr lang="lv-LV"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Virsraksts 1"/>
          <p:cNvSpPr>
            <a:spLocks noGrp="1"/>
          </p:cNvSpPr>
          <p:nvPr>
            <p:ph type="title"/>
          </p:nvPr>
        </p:nvSpPr>
        <p:spPr/>
        <p:txBody>
          <a:bodyPr/>
          <a:lstStyle/>
          <a:p>
            <a:r>
              <a:rPr lang="lv-LV" smtClean="0"/>
              <a:t>Trīs faktori, kas ietekmē bišu saimes izmiršanu:</a:t>
            </a:r>
          </a:p>
        </p:txBody>
      </p:sp>
      <p:sp>
        <p:nvSpPr>
          <p:cNvPr id="10243" name="Satura vietturis 2"/>
          <p:cNvSpPr>
            <a:spLocks noGrp="1"/>
          </p:cNvSpPr>
          <p:nvPr>
            <p:ph idx="1"/>
          </p:nvPr>
        </p:nvSpPr>
        <p:spPr>
          <a:xfrm>
            <a:off x="457200" y="1600200"/>
            <a:ext cx="8229600" cy="2044700"/>
          </a:xfrm>
        </p:spPr>
        <p:txBody>
          <a:bodyPr/>
          <a:lstStyle/>
          <a:p>
            <a:r>
              <a:rPr lang="lv-LV" smtClean="0"/>
              <a:t>Slimības</a:t>
            </a:r>
          </a:p>
          <a:p>
            <a:r>
              <a:rPr lang="lv-LV" smtClean="0"/>
              <a:t>Pesticīdi, ko izmanto lauku apstrādāšanā</a:t>
            </a:r>
          </a:p>
          <a:p>
            <a:r>
              <a:rPr lang="lv-LV" smtClean="0"/>
              <a:t>Mobilo sakaru torņi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868</Template>
  <TotalTime>3988</TotalTime>
  <Words>2645</Words>
  <Application>Microsoft Office PowerPoint</Application>
  <PresentationFormat>On-screen Show (4:3)</PresentationFormat>
  <Paragraphs>294</Paragraphs>
  <Slides>46</Slides>
  <Notes>39</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Times New Roman</vt:lpstr>
      <vt:lpstr>MinionPro-Regular</vt:lpstr>
      <vt:lpstr>Wingdings</vt:lpstr>
      <vt:lpstr>Harrington</vt:lpstr>
      <vt:lpstr>Diseño predeterminado</vt:lpstr>
      <vt:lpstr> Bitīt matos traļi-vaļi: mazs cinītis gāž lielu vezumu </vt:lpstr>
      <vt:lpstr>Bišu strops</vt:lpstr>
      <vt:lpstr>Slide 3</vt:lpstr>
      <vt:lpstr>Slide 4</vt:lpstr>
      <vt:lpstr>2. Katrai bitei, kura dzīvo bišu stropā, ir daudz pienākumu.  Izlasi tekstu un tabulā atzīmē, kādus pienākumus veic bites?   </vt:lpstr>
      <vt:lpstr>Slide 6</vt:lpstr>
      <vt:lpstr>Slide 7</vt:lpstr>
      <vt:lpstr>Slide 8</vt:lpstr>
      <vt:lpstr>Trīs faktori, kas ietekmē bišu saimes izmiršanu:</vt:lpstr>
      <vt:lpstr>Lomu spēle “Bišu ģimene” </vt:lpstr>
      <vt:lpstr>Slide 11</vt:lpstr>
      <vt:lpstr>Slide 12</vt:lpstr>
      <vt:lpstr>Tranu ciltskoks</vt:lpstr>
      <vt:lpstr>Tranu ciltskoks</vt:lpstr>
      <vt:lpstr>6. Kad iespējams šāds eksperiments?</vt:lpstr>
      <vt:lpstr>Šāds eksperiments iespējams spietošanas laikā</vt:lpstr>
      <vt:lpstr>Bites deja</vt:lpstr>
      <vt:lpstr>Slide 18</vt:lpstr>
      <vt:lpstr>Slide 19</vt:lpstr>
      <vt:lpstr>12. Izvērtējiet doto medus paraugu kvalitāti!</vt:lpstr>
      <vt:lpstr>Slide 21</vt:lpstr>
      <vt:lpstr>Slide 22</vt:lpstr>
      <vt:lpstr>Slide 23</vt:lpstr>
      <vt:lpstr>Slide 24</vt:lpstr>
      <vt:lpstr>14. Noskaidrojiet bišu produktu pieejamību un pielietojumu medicīnā un sadzīvē, apmeklējot Bebrenes pagasta tirdzniecības vietas! </vt:lpstr>
      <vt:lpstr>“Izmirs bites, pēc četriem gadiem izmirs arī cilvēki”</vt:lpstr>
      <vt:lpstr>10.klases komandām </vt:lpstr>
      <vt:lpstr>Telpas noformējums</vt:lpstr>
      <vt:lpstr>Slide 29</vt:lpstr>
      <vt:lpstr>Bišu strops</vt:lpstr>
      <vt:lpstr>Lomu spēle “Bišu ģimene”</vt:lpstr>
      <vt:lpstr>Lomu spēles “Bišu ģimene” atribūti</vt:lpstr>
      <vt:lpstr>Svari </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Bites</dc:title>
  <dc:creator>Airita</dc:creator>
  <cp:lastModifiedBy>karine</cp:lastModifiedBy>
  <cp:revision>339</cp:revision>
  <dcterms:created xsi:type="dcterms:W3CDTF">2012-01-28T12:02:19Z</dcterms:created>
  <dcterms:modified xsi:type="dcterms:W3CDTF">2012-06-06T20:22:06Z</dcterms:modified>
</cp:coreProperties>
</file>