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60" r:id="rId2"/>
    <p:sldId id="261" r:id="rId3"/>
    <p:sldId id="264" r:id="rId4"/>
    <p:sldId id="296" r:id="rId5"/>
    <p:sldId id="272" r:id="rId6"/>
    <p:sldId id="295" r:id="rId7"/>
    <p:sldId id="266" r:id="rId8"/>
    <p:sldId id="267" r:id="rId9"/>
    <p:sldId id="268" r:id="rId10"/>
    <p:sldId id="270" r:id="rId11"/>
    <p:sldId id="274" r:id="rId12"/>
    <p:sldId id="273" r:id="rId13"/>
    <p:sldId id="275" r:id="rId14"/>
    <p:sldId id="276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8" r:id="rId28"/>
    <p:sldId id="297" r:id="rId29"/>
    <p:sldId id="299" r:id="rId30"/>
    <p:sldId id="300" r:id="rId31"/>
    <p:sldId id="291" r:id="rId32"/>
    <p:sldId id="292" r:id="rId33"/>
    <p:sldId id="293" r:id="rId34"/>
    <p:sldId id="259" r:id="rId3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C6EB7-230C-408E-B2FB-905012D84590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C4359-A63F-473B-9BC8-8E407AA317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669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lv-LV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D7A993-FC69-48FC-8803-23916BEE3C8E}" type="slidenum">
              <a:rPr lang="en-US">
                <a:solidFill>
                  <a:prstClr val="black"/>
                </a:solidFill>
              </a:rPr>
              <a:pPr eaLnBrk="1" hangingPunct="1"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53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lv-LV">
              <a:solidFill>
                <a:prstClr val="black"/>
              </a:solidFill>
            </a:endParaRPr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</a:rPr>
              <a:t>University of Latvia                                                    indra.odina@lu.lv</a:t>
            </a:r>
          </a:p>
        </p:txBody>
      </p:sp>
      <p:sp>
        <p:nvSpPr>
          <p:cNvPr id="22535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</a:rPr>
              <a:t>Cooperative Learning.                      Asoc.prof. Dr.paed. Indra Odina.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294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752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39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8067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610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057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0696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176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958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014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732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F9495-9711-44ED-B73B-2A5E9559C382}" type="datetimeFigureOut">
              <a:rPr lang="lv-LV" smtClean="0"/>
              <a:t>2013.03.18.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89172-214F-4BBB-9E61-4944770BA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682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indra.odina@lu.com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0"/>
            <a:ext cx="8635671" cy="1628800"/>
          </a:xfrm>
        </p:spPr>
        <p:txBody>
          <a:bodyPr>
            <a:normAutofit/>
          </a:bodyPr>
          <a:lstStyle/>
          <a:p>
            <a:r>
              <a:rPr lang="lv-LV" b="1" dirty="0" smtClean="0">
                <a:latin typeface="VAGRounded TL" pitchFamily="34" charset="0"/>
              </a:rPr>
              <a:t/>
            </a:r>
            <a:br>
              <a:rPr lang="lv-LV" b="1" dirty="0" smtClean="0">
                <a:latin typeface="VAGRounded TL" pitchFamily="34" charset="0"/>
              </a:rPr>
            </a:br>
            <a:r>
              <a:rPr lang="lv-LV" b="1" dirty="0" err="1" smtClean="0">
                <a:latin typeface="VAGRounded TL" pitchFamily="34" charset="0"/>
              </a:rPr>
              <a:t>Teaching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and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Learning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Models</a:t>
            </a:r>
            <a:r>
              <a:rPr lang="lv-LV" b="1" dirty="0" smtClean="0">
                <a:latin typeface="VAGRounded TL" pitchFamily="34" charset="0"/>
              </a:rPr>
              <a:t> </a:t>
            </a:r>
            <a:endParaRPr lang="lv-LV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4" name="Picture 3" descr="LU-logo-anno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0"/>
            <a:ext cx="26670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02394"/>
            <a:ext cx="1265113" cy="781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D:\Users\Indra\Pictures\IMG_451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275" y="2564904"/>
            <a:ext cx="2664296" cy="333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41350" y="4077072"/>
            <a:ext cx="41466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lv-LV" sz="2000" dirty="0">
                <a:solidFill>
                  <a:prstClr val="black"/>
                </a:solidFill>
              </a:rPr>
              <a:t>Asoc. </a:t>
            </a:r>
            <a:r>
              <a:rPr lang="lv-LV" sz="2000" dirty="0" err="1">
                <a:solidFill>
                  <a:prstClr val="black"/>
                </a:solidFill>
              </a:rPr>
              <a:t>prof</a:t>
            </a:r>
            <a:r>
              <a:rPr lang="lv-LV" sz="2000" dirty="0">
                <a:solidFill>
                  <a:prstClr val="black"/>
                </a:solidFill>
              </a:rPr>
              <a:t>, </a:t>
            </a:r>
            <a:r>
              <a:rPr lang="lv-LV" sz="2000" dirty="0" err="1">
                <a:solidFill>
                  <a:prstClr val="black"/>
                </a:solidFill>
              </a:rPr>
              <a:t>dr</a:t>
            </a:r>
            <a:r>
              <a:rPr lang="lv-LV" sz="2000" dirty="0">
                <a:solidFill>
                  <a:prstClr val="black"/>
                </a:solidFill>
              </a:rPr>
              <a:t>. </a:t>
            </a:r>
            <a:r>
              <a:rPr lang="lv-LV" sz="2000" dirty="0" err="1">
                <a:solidFill>
                  <a:prstClr val="black"/>
                </a:solidFill>
              </a:rPr>
              <a:t>paed</a:t>
            </a:r>
            <a:r>
              <a:rPr lang="lv-LV" sz="2000" dirty="0">
                <a:solidFill>
                  <a:prstClr val="black"/>
                </a:solidFill>
              </a:rPr>
              <a:t>. </a:t>
            </a:r>
            <a:r>
              <a:rPr lang="lv-LV" sz="2000" b="1" dirty="0">
                <a:solidFill>
                  <a:prstClr val="black"/>
                </a:solidFill>
              </a:rPr>
              <a:t>Indra Odiņa</a:t>
            </a:r>
            <a:endParaRPr lang="lv-LV" sz="2000" dirty="0">
              <a:solidFill>
                <a:prstClr val="black"/>
              </a:solidFill>
            </a:endParaRPr>
          </a:p>
          <a:p>
            <a:pPr lvl="0"/>
            <a:r>
              <a:rPr lang="lv-LV" sz="2000" dirty="0">
                <a:solidFill>
                  <a:prstClr val="black"/>
                </a:solidFill>
              </a:rPr>
              <a:t>A 302 </a:t>
            </a:r>
            <a:r>
              <a:rPr lang="lv-LV" sz="2000" dirty="0" err="1">
                <a:solidFill>
                  <a:prstClr val="black"/>
                </a:solidFill>
              </a:rPr>
              <a:t>phone</a:t>
            </a:r>
            <a:r>
              <a:rPr lang="lv-LV" sz="2000" dirty="0">
                <a:solidFill>
                  <a:prstClr val="black"/>
                </a:solidFill>
              </a:rPr>
              <a:t> 29528472</a:t>
            </a:r>
          </a:p>
          <a:p>
            <a:pPr lvl="0"/>
            <a:r>
              <a:rPr lang="lv-LV" sz="2000" dirty="0">
                <a:solidFill>
                  <a:prstClr val="black"/>
                </a:solidFill>
              </a:rPr>
              <a:t>E-</a:t>
            </a:r>
            <a:r>
              <a:rPr lang="lv-LV" sz="2000" dirty="0" err="1">
                <a:solidFill>
                  <a:prstClr val="black"/>
                </a:solidFill>
              </a:rPr>
              <a:t>mail</a:t>
            </a:r>
            <a:r>
              <a:rPr lang="lv-LV" sz="2000" dirty="0">
                <a:solidFill>
                  <a:prstClr val="black"/>
                </a:solidFill>
              </a:rPr>
              <a:t>: </a:t>
            </a:r>
            <a:r>
              <a:rPr lang="lv-LV" sz="2000" u="sng" smtClean="0">
                <a:solidFill>
                  <a:prstClr val="black"/>
                </a:solidFill>
                <a:hlinkClick r:id="rId5"/>
              </a:rPr>
              <a:t>indra.odina@lu.</a:t>
            </a:r>
            <a:r>
              <a:rPr lang="lv-LV" sz="2000" u="sng" smtClean="0">
                <a:solidFill>
                  <a:prstClr val="black"/>
                </a:solidFill>
              </a:rPr>
              <a:t>lv</a:t>
            </a:r>
            <a:endParaRPr lang="lv-LV" sz="2000" dirty="0">
              <a:solidFill>
                <a:prstClr val="black"/>
              </a:solidFill>
            </a:endParaRPr>
          </a:p>
          <a:p>
            <a:pPr lvl="0"/>
            <a:r>
              <a:rPr lang="lv-LV" sz="2000" dirty="0" err="1">
                <a:solidFill>
                  <a:prstClr val="black"/>
                </a:solidFill>
              </a:rPr>
              <a:t>Mailbox</a:t>
            </a:r>
            <a:r>
              <a:rPr lang="lv-LV" sz="2000" dirty="0">
                <a:solidFill>
                  <a:prstClr val="black"/>
                </a:solidFill>
              </a:rPr>
              <a:t>: A 306</a:t>
            </a:r>
          </a:p>
        </p:txBody>
      </p:sp>
    </p:spTree>
    <p:extLst>
      <p:ext uri="{BB962C8B-B14F-4D97-AF65-F5344CB8AC3E}">
        <p14:creationId xmlns:p14="http://schemas.microsoft.com/office/powerpoint/2010/main" val="4114821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3800" dirty="0" smtClean="0">
                <a:latin typeface="VAGRounded TL" pitchFamily="34" charset="0"/>
              </a:rPr>
              <a:t/>
            </a:r>
            <a:br>
              <a:rPr lang="lv-LV" sz="3800" dirty="0" smtClean="0">
                <a:latin typeface="VAGRounded TL" pitchFamily="34" charset="0"/>
              </a:rPr>
            </a:br>
            <a:r>
              <a:rPr lang="lv-LV" sz="3800" dirty="0" err="1" smtClean="0">
                <a:latin typeface="VAGRounded TL" pitchFamily="34" charset="0"/>
              </a:rPr>
              <a:t>Use</a:t>
            </a:r>
            <a:r>
              <a:rPr lang="lv-LV" sz="3800" dirty="0" smtClean="0">
                <a:latin typeface="VAGRounded TL" pitchFamily="34" charset="0"/>
              </a:rPr>
              <a:t> student </a:t>
            </a:r>
            <a:r>
              <a:rPr lang="lv-LV" sz="3800" dirty="0" err="1" smtClean="0">
                <a:latin typeface="VAGRounded TL" pitchFamily="34" charset="0"/>
              </a:rPr>
              <a:t>selector</a:t>
            </a:r>
            <a:r>
              <a:rPr lang="lv-LV" sz="3800" dirty="0" smtClean="0">
                <a:latin typeface="VAGRounded TL" pitchFamily="34" charset="0"/>
              </a:rPr>
              <a:t/>
            </a:r>
            <a:br>
              <a:rPr lang="lv-LV" sz="3800" dirty="0" smtClean="0">
                <a:latin typeface="VAGRounded TL" pitchFamily="34" charset="0"/>
              </a:rPr>
            </a:br>
            <a:r>
              <a:rPr lang="lv-LV" sz="3800" dirty="0" smtClean="0">
                <a:latin typeface="VAGRounded TL" pitchFamily="34" charset="0"/>
              </a:rPr>
              <a:t> to </a:t>
            </a:r>
            <a:r>
              <a:rPr lang="lv-LV" sz="3800" dirty="0" err="1" smtClean="0">
                <a:latin typeface="VAGRounded TL" pitchFamily="34" charset="0"/>
              </a:rPr>
              <a:t>choose</a:t>
            </a:r>
            <a:r>
              <a:rPr lang="lv-LV" sz="3800" dirty="0" smtClean="0">
                <a:latin typeface="VAGRounded TL" pitchFamily="34" charset="0"/>
              </a:rPr>
              <a:t> </a:t>
            </a:r>
            <a:r>
              <a:rPr lang="en-US" sz="3800" dirty="0" smtClean="0">
                <a:latin typeface="VAGRounded TL" pitchFamily="34" charset="0"/>
              </a:rPr>
              <a:t>ROLE</a:t>
            </a:r>
            <a:r>
              <a:rPr lang="lv-LV" sz="3800" dirty="0" smtClean="0">
                <a:latin typeface="VAGRounded TL" pitchFamily="34" charset="0"/>
              </a:rPr>
              <a:t>S</a:t>
            </a:r>
            <a:r>
              <a:rPr lang="en-US" sz="3800" dirty="0" smtClean="0">
                <a:latin typeface="VAGRounded TL" pitchFamily="34" charset="0"/>
              </a:rPr>
              <a:t>:</a:t>
            </a:r>
            <a:br>
              <a:rPr lang="en-US" sz="3800" dirty="0" smtClean="0">
                <a:latin typeface="VAGRounded TL" pitchFamily="34" charset="0"/>
              </a:rPr>
            </a:br>
            <a:endParaRPr lang="lv-LV" sz="3800" dirty="0" smtClean="0">
              <a:latin typeface="VAGRounded TL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860550"/>
            <a:ext cx="7905750" cy="499745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latin typeface="VAGRounded TL" pitchFamily="34" charset="0"/>
              </a:rPr>
              <a:t>QUESTION ASKER</a:t>
            </a:r>
            <a:r>
              <a:rPr lang="en-US" sz="2400" dirty="0" smtClean="0">
                <a:latin typeface="VAGRounded TL" pitchFamily="34" charset="0"/>
              </a:rPr>
              <a:t> is the person who has rights to turn to the workshop </a:t>
            </a:r>
            <a:r>
              <a:rPr lang="en-US" sz="2400" dirty="0" err="1" smtClean="0">
                <a:latin typeface="VAGRounded TL" pitchFamily="34" charset="0"/>
              </a:rPr>
              <a:t>organiser</a:t>
            </a:r>
            <a:r>
              <a:rPr lang="en-US" sz="2400" dirty="0" smtClean="0">
                <a:latin typeface="VAGRounded TL" pitchFamily="34" charset="0"/>
              </a:rPr>
              <a:t> with the question if there is something you cannot find out the answer in your group.</a:t>
            </a:r>
            <a:endParaRPr lang="en-US" sz="2400" b="1" dirty="0" smtClean="0">
              <a:latin typeface="VAGRounded TL" pitchFamily="34" charset="0"/>
            </a:endParaRPr>
          </a:p>
          <a:p>
            <a:pPr eaLnBrk="1" hangingPunct="1"/>
            <a:r>
              <a:rPr lang="en-US" sz="2400" b="1" dirty="0" smtClean="0">
                <a:latin typeface="VAGRounded TL" pitchFamily="34" charset="0"/>
              </a:rPr>
              <a:t>TIME KEEPER</a:t>
            </a:r>
            <a:r>
              <a:rPr lang="en-US" sz="2400" dirty="0" smtClean="0">
                <a:latin typeface="VAGRounded TL" pitchFamily="34" charset="0"/>
              </a:rPr>
              <a:t> is the person with the watch</a:t>
            </a:r>
            <a:r>
              <a:rPr lang="lv-LV" sz="2400" dirty="0" smtClean="0">
                <a:latin typeface="VAGRounded TL" pitchFamily="34" charset="0"/>
              </a:rPr>
              <a:t>/</a:t>
            </a:r>
            <a:r>
              <a:rPr lang="lv-LV" sz="2400" dirty="0" err="1" smtClean="0">
                <a:latin typeface="VAGRounded TL" pitchFamily="34" charset="0"/>
              </a:rPr>
              <a:t>phone</a:t>
            </a:r>
            <a:r>
              <a:rPr lang="en-US" sz="2400" dirty="0" smtClean="0">
                <a:latin typeface="VAGRounded TL" pitchFamily="34" charset="0"/>
              </a:rPr>
              <a:t> and who follows the time and instructions.</a:t>
            </a:r>
            <a:endParaRPr lang="lv-LV" sz="2400" dirty="0" smtClean="0">
              <a:latin typeface="VAGRounded TL" pitchFamily="34" charset="0"/>
            </a:endParaRPr>
          </a:p>
          <a:p>
            <a:pPr eaLnBrk="1" hangingPunct="1"/>
            <a:r>
              <a:rPr lang="en-US" sz="2400" b="1" dirty="0" smtClean="0">
                <a:latin typeface="VAGRounded TL" pitchFamily="34" charset="0"/>
              </a:rPr>
              <a:t>MODERATOR</a:t>
            </a:r>
            <a:r>
              <a:rPr lang="en-US" sz="2400" dirty="0" smtClean="0">
                <a:latin typeface="VAGRounded TL" pitchFamily="34" charset="0"/>
              </a:rPr>
              <a:t> leads the group work.</a:t>
            </a:r>
            <a:endParaRPr lang="en-US" sz="2400" b="1" dirty="0" smtClean="0">
              <a:latin typeface="VAGRounded TL" pitchFamily="34" charset="0"/>
            </a:endParaRPr>
          </a:p>
          <a:p>
            <a:pPr eaLnBrk="1" hangingPunct="1"/>
            <a:r>
              <a:rPr lang="en-US" sz="2400" b="1" dirty="0" smtClean="0">
                <a:latin typeface="VAGRounded TL" pitchFamily="34" charset="0"/>
              </a:rPr>
              <a:t>NOTE KEEPER</a:t>
            </a:r>
            <a:r>
              <a:rPr lang="en-US" sz="2400" dirty="0" smtClean="0">
                <a:latin typeface="VAGRounded TL" pitchFamily="34" charset="0"/>
              </a:rPr>
              <a:t> carries out all the written tasks of the group.</a:t>
            </a:r>
            <a:endParaRPr lang="en-US" sz="2400" b="1" dirty="0" smtClean="0">
              <a:latin typeface="VAGRounded TL" pitchFamily="34" charset="0"/>
            </a:endParaRPr>
          </a:p>
          <a:p>
            <a:pPr eaLnBrk="1" hangingPunct="1"/>
            <a:r>
              <a:rPr lang="en-US" sz="2400" b="1" dirty="0" smtClean="0">
                <a:latin typeface="VAGRounded TL" pitchFamily="34" charset="0"/>
              </a:rPr>
              <a:t>PRESENTER</a:t>
            </a:r>
            <a:r>
              <a:rPr lang="en-US" sz="2400" dirty="0" smtClean="0">
                <a:latin typeface="VAGRounded TL" pitchFamily="34" charset="0"/>
              </a:rPr>
              <a:t> does all kinds of presentations</a:t>
            </a:r>
            <a:r>
              <a:rPr lang="en-US" sz="2800" dirty="0" smtClean="0">
                <a:latin typeface="VAGRounded TL" pitchFamily="34" charset="0"/>
              </a:rPr>
              <a:t>.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/>
            <a:endParaRPr lang="lv-LV" sz="28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08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820150" cy="1512888"/>
          </a:xfrm>
        </p:spPr>
        <p:txBody>
          <a:bodyPr/>
          <a:lstStyle/>
          <a:p>
            <a:pPr eaLnBrk="1" hangingPunct="1"/>
            <a:r>
              <a:rPr lang="lv-LV" sz="3000" smtClean="0">
                <a:latin typeface="VAGRounded TL" pitchFamily="34" charset="0"/>
              </a:rPr>
              <a:t>What difficulties have you faced working</a:t>
            </a:r>
            <a:br>
              <a:rPr lang="lv-LV" sz="3000" smtClean="0">
                <a:latin typeface="VAGRounded TL" pitchFamily="34" charset="0"/>
              </a:rPr>
            </a:br>
            <a:r>
              <a:rPr lang="lv-LV" sz="3000" smtClean="0">
                <a:latin typeface="VAGRounded TL" pitchFamily="34" charset="0"/>
              </a:rPr>
              <a:t> in groups or using group work yourselves?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pPr eaLnBrk="1" hangingPunct="1"/>
            <a:endParaRPr lang="lv-LV" smtClean="0"/>
          </a:p>
          <a:p>
            <a:pPr eaLnBrk="1" hangingPunct="1"/>
            <a:endParaRPr lang="lv-LV" smtClean="0"/>
          </a:p>
        </p:txBody>
      </p:sp>
      <p:pic>
        <p:nvPicPr>
          <p:cNvPr id="3076" name="Picture 4" descr="PB2163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628775"/>
            <a:ext cx="7632700" cy="541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39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1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endParaRPr lang="lv-LV" sz="3800" dirty="0" smtClean="0">
              <a:latin typeface="VAGRounded T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844675"/>
            <a:ext cx="7772400" cy="45307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lv-LV" sz="2800" dirty="0" err="1" smtClean="0">
                <a:latin typeface="VAGRounded TL" pitchFamily="34" charset="0"/>
              </a:rPr>
              <a:t>Working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in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5 </a:t>
            </a:r>
            <a:r>
              <a:rPr lang="lv-LV" sz="2800" dirty="0" err="1" smtClean="0">
                <a:latin typeface="VAGRounded TL" pitchFamily="34" charset="0"/>
              </a:rPr>
              <a:t>minutes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buFontTx/>
              <a:buNone/>
            </a:pPr>
            <a:r>
              <a:rPr lang="lv-LV" sz="5400" dirty="0" smtClean="0">
                <a:latin typeface="VAGRounded TL" pitchFamily="34" charset="0"/>
                <a:sym typeface="Wingdings" pitchFamily="2" charset="2"/>
              </a:rPr>
              <a:t>				 </a:t>
            </a:r>
            <a:r>
              <a:rPr lang="lv-LV" sz="16600" dirty="0" smtClean="0">
                <a:latin typeface="VAGRounded TL" pitchFamily="34" charset="0"/>
                <a:sym typeface="Wingdings" pitchFamily="2" charset="2"/>
              </a:rPr>
              <a:t></a:t>
            </a:r>
            <a:endParaRPr lang="lv-LV" sz="5400" dirty="0" smtClean="0">
              <a:latin typeface="VAGRounded TL" pitchFamily="34" charset="0"/>
              <a:sym typeface="Wingdings" pitchFamily="2" charset="2"/>
            </a:endParaRPr>
          </a:p>
          <a:p>
            <a:pPr algn="ctr" eaLnBrk="1" hangingPunct="1">
              <a:buFontTx/>
              <a:buNone/>
            </a:pPr>
            <a:endParaRPr lang="lv-LV" sz="2400" dirty="0" smtClean="0">
              <a:latin typeface="VAGRounded TL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5150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BUTTONS in groups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00808"/>
            <a:ext cx="8435280" cy="4176464"/>
          </a:xfrm>
        </p:spPr>
        <p:txBody>
          <a:bodyPr/>
          <a:lstStyle/>
          <a:p>
            <a:pPr eaLnBrk="1" hangingPunct="1"/>
            <a:r>
              <a:rPr lang="lv-LV" sz="3200" dirty="0" err="1" smtClean="0">
                <a:latin typeface="VAGRounded TL" pitchFamily="34" charset="0"/>
              </a:rPr>
              <a:t>Count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your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buttons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individually</a:t>
            </a:r>
            <a:endParaRPr lang="lv-LV" sz="3200" dirty="0" smtClean="0">
              <a:latin typeface="VAGRounded TL" pitchFamily="34" charset="0"/>
            </a:endParaRPr>
          </a:p>
          <a:p>
            <a:pPr eaLnBrk="1" hangingPunct="1"/>
            <a:r>
              <a:rPr lang="lv-LV" sz="3200" dirty="0" err="1" smtClean="0">
                <a:latin typeface="VAGRounded TL" pitchFamily="34" charset="0"/>
              </a:rPr>
              <a:t>Count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together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group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buttons</a:t>
            </a:r>
            <a:endParaRPr lang="lv-LV" sz="3200" dirty="0" smtClean="0">
              <a:latin typeface="VAGRounded TL" pitchFamily="34" charset="0"/>
            </a:endParaRPr>
          </a:p>
          <a:p>
            <a:pPr eaLnBrk="1" hangingPunct="1"/>
            <a:r>
              <a:rPr lang="lv-LV" sz="3200" dirty="0" err="1" smtClean="0">
                <a:latin typeface="VAGRounded TL" pitchFamily="34" charset="0"/>
              </a:rPr>
              <a:t>One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difficulty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with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group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work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from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each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group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at</a:t>
            </a:r>
            <a:r>
              <a:rPr lang="lv-LV" sz="3200" dirty="0" smtClean="0">
                <a:latin typeface="VAGRounded TL" pitchFamily="34" charset="0"/>
              </a:rPr>
              <a:t> a </a:t>
            </a:r>
            <a:r>
              <a:rPr lang="lv-LV" sz="3200" dirty="0" err="1" smtClean="0">
                <a:latin typeface="VAGRounded TL" pitchFamily="34" charset="0"/>
              </a:rPr>
              <a:t>time</a:t>
            </a:r>
            <a:endParaRPr lang="lv-LV" sz="3200" dirty="0" smtClean="0">
              <a:latin typeface="VAGRounded TL" pitchFamily="34" charset="0"/>
            </a:endParaRPr>
          </a:p>
          <a:p>
            <a:pPr eaLnBrk="1" hangingPunct="1"/>
            <a:r>
              <a:rPr lang="lv-LV" sz="3200" dirty="0" err="1" smtClean="0">
                <a:latin typeface="VAGRounded TL" pitchFamily="34" charset="0"/>
              </a:rPr>
              <a:t>Listen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carefully</a:t>
            </a:r>
            <a:r>
              <a:rPr lang="lv-LV" sz="3200" dirty="0" smtClean="0">
                <a:latin typeface="VAGRounded TL" pitchFamily="34" charset="0"/>
              </a:rPr>
              <a:t>, </a:t>
            </a:r>
            <a:r>
              <a:rPr lang="lv-LV" sz="3200" dirty="0" err="1" smtClean="0">
                <a:latin typeface="VAGRounded TL" pitchFamily="34" charset="0"/>
              </a:rPr>
              <a:t>don’t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repeat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the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same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ideas</a:t>
            </a:r>
            <a:endParaRPr lang="lv-LV" sz="3200" dirty="0" smtClean="0">
              <a:latin typeface="VAGRounded TL" pitchFamily="34" charset="0"/>
            </a:endParaRPr>
          </a:p>
          <a:p>
            <a:pPr eaLnBrk="1" hangingPunct="1"/>
            <a:r>
              <a:rPr lang="lv-LV" sz="3200" dirty="0" err="1" smtClean="0">
                <a:latin typeface="VAGRounded TL" pitchFamily="34" charset="0"/>
              </a:rPr>
              <a:t>Voting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for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the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most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difficult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thing</a:t>
            </a:r>
            <a:endParaRPr lang="lv-LV" sz="32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11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748712" cy="1231900"/>
          </a:xfrm>
        </p:spPr>
        <p:txBody>
          <a:bodyPr>
            <a:noAutofit/>
          </a:bodyPr>
          <a:lstStyle/>
          <a:p>
            <a:pPr eaLnBrk="1" hangingPunct="1"/>
            <a:r>
              <a:rPr lang="lv-LV" sz="3200" dirty="0" smtClean="0">
                <a:latin typeface="VAGRounded TL" pitchFamily="34" charset="0"/>
              </a:rPr>
              <a:t/>
            </a:r>
            <a:br>
              <a:rPr lang="lv-LV" sz="3200" dirty="0" smtClean="0">
                <a:latin typeface="VAGRounded TL" pitchFamily="34" charset="0"/>
              </a:rPr>
            </a:br>
            <a:r>
              <a:rPr lang="lv-LV" sz="3200" dirty="0" err="1" smtClean="0">
                <a:latin typeface="VAGRounded TL" pitchFamily="34" charset="0"/>
              </a:rPr>
              <a:t>Difficulties</a:t>
            </a:r>
            <a:r>
              <a:rPr lang="lv-LV" sz="3200" dirty="0" smtClean="0">
                <a:latin typeface="VAGRounded TL" pitchFamily="34" charset="0"/>
              </a:rPr>
              <a:t/>
            </a:r>
            <a:br>
              <a:rPr lang="lv-LV" sz="3200" dirty="0" smtClean="0">
                <a:latin typeface="VAGRounded TL" pitchFamily="34" charset="0"/>
              </a:rPr>
            </a:b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working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in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groups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or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using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group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work</a:t>
            </a:r>
            <a:endParaRPr lang="lv-LV" sz="3200" dirty="0" smtClean="0">
              <a:latin typeface="VAGRounded TL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844674"/>
            <a:ext cx="8374385" cy="453665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lv-LV" dirty="0" smtClean="0"/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Noise</a:t>
            </a:r>
            <a:r>
              <a:rPr lang="lv-LV" sz="3500" b="1" dirty="0" smtClean="0">
                <a:latin typeface="VAGRounded TL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Discipline</a:t>
            </a:r>
            <a:r>
              <a:rPr lang="lv-LV" sz="3500" b="1" dirty="0" smtClean="0">
                <a:latin typeface="VAGRounded TL" pitchFamily="34" charset="0"/>
              </a:rPr>
              <a:t> </a:t>
            </a:r>
            <a:r>
              <a:rPr lang="lv-LV" sz="3500" b="1" dirty="0" err="1" smtClean="0">
                <a:latin typeface="VAGRounded TL" pitchFamily="34" charset="0"/>
              </a:rPr>
              <a:t>problems</a:t>
            </a:r>
            <a:endParaRPr lang="lv-LV" sz="3500" b="1" dirty="0" smtClean="0">
              <a:latin typeface="VAGRounded T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Group</a:t>
            </a:r>
            <a:r>
              <a:rPr lang="lv-LV" sz="3500" b="1" dirty="0" smtClean="0">
                <a:latin typeface="VAGRounded TL" pitchFamily="34" charset="0"/>
              </a:rPr>
              <a:t> </a:t>
            </a:r>
            <a:r>
              <a:rPr lang="lv-LV" sz="3500" b="1" dirty="0" err="1" smtClean="0">
                <a:latin typeface="VAGRounded TL" pitchFamily="34" charset="0"/>
              </a:rPr>
              <a:t>formation</a:t>
            </a:r>
            <a:endParaRPr lang="lv-LV" sz="3500" b="1" dirty="0" smtClean="0">
              <a:latin typeface="VAGRounded T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Assigning</a:t>
            </a:r>
            <a:r>
              <a:rPr lang="lv-LV" sz="3500" b="1" dirty="0" smtClean="0">
                <a:latin typeface="VAGRounded TL" pitchFamily="34" charset="0"/>
              </a:rPr>
              <a:t> to </a:t>
            </a:r>
            <a:r>
              <a:rPr lang="lv-LV" sz="3500" b="1" dirty="0" err="1" smtClean="0">
                <a:latin typeface="VAGRounded TL" pitchFamily="34" charset="0"/>
              </a:rPr>
              <a:t>groups</a:t>
            </a:r>
            <a:endParaRPr lang="lv-LV" sz="3500" b="1" dirty="0" smtClean="0">
              <a:latin typeface="VAGRounded T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Time</a:t>
            </a:r>
            <a:r>
              <a:rPr lang="lv-LV" sz="3500" b="1" dirty="0" smtClean="0">
                <a:latin typeface="VAGRounded TL" pitchFamily="34" charset="0"/>
              </a:rPr>
              <a:t> </a:t>
            </a:r>
            <a:r>
              <a:rPr lang="lv-LV" sz="3500" b="1" dirty="0" err="1" smtClean="0">
                <a:latin typeface="VAGRounded TL" pitchFamily="34" charset="0"/>
              </a:rPr>
              <a:t>consuming</a:t>
            </a:r>
            <a:r>
              <a:rPr lang="lv-LV" sz="3500" b="1" dirty="0" smtClean="0">
                <a:latin typeface="VAGRounded TL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Inequal</a:t>
            </a:r>
            <a:r>
              <a:rPr lang="lv-LV" sz="3500" b="1" dirty="0" smtClean="0">
                <a:latin typeface="VAGRounded TL" pitchFamily="34" charset="0"/>
              </a:rPr>
              <a:t> </a:t>
            </a:r>
            <a:r>
              <a:rPr lang="lv-LV" sz="3500" b="1" dirty="0" err="1" smtClean="0">
                <a:latin typeface="VAGRounded TL" pitchFamily="34" charset="0"/>
              </a:rPr>
              <a:t>participation</a:t>
            </a:r>
            <a:endParaRPr lang="lv-LV" sz="3500" b="1" dirty="0" smtClean="0">
              <a:latin typeface="VAGRounded T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lv-LV" sz="3500" b="1" dirty="0" err="1" smtClean="0">
                <a:latin typeface="VAGRounded TL" pitchFamily="34" charset="0"/>
              </a:rPr>
              <a:t>Assessment</a:t>
            </a:r>
            <a:r>
              <a:rPr lang="lv-LV" sz="3500" b="1" dirty="0" smtClean="0">
                <a:latin typeface="VAGRounded TL" pitchFamily="34" charset="0"/>
              </a:rPr>
              <a:t> </a:t>
            </a:r>
            <a:r>
              <a:rPr lang="lv-LV" sz="35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12368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 </a:t>
            </a:r>
          </a:p>
        </p:txBody>
      </p:sp>
      <p:sp>
        <p:nvSpPr>
          <p:cNvPr id="52227" name="Cloud"/>
          <p:cNvSpPr>
            <a:spLocks noGrp="1" noChangeAspect="1" noEditPoints="1" noChangeArrowheads="1"/>
          </p:cNvSpPr>
          <p:nvPr>
            <p:ph idx="1"/>
          </p:nvPr>
        </p:nvSpPr>
        <p:spPr>
          <a:xfrm>
            <a:off x="214313" y="836713"/>
            <a:ext cx="8572500" cy="489654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BF62E"/>
              </a:gs>
              <a:gs pos="100000">
                <a:schemeClr val="accent1"/>
              </a:gs>
            </a:gsLst>
            <a:lin ang="5400000" scaled="1"/>
          </a:gradFill>
          <a:ln>
            <a:solidFill>
              <a:srgbClr val="000000"/>
            </a:solidFill>
          </a:ln>
          <a:effectLst>
            <a:outerShdw dist="107763" dir="2700000" algn="ctr" rotWithShape="0">
              <a:srgbClr val="808080"/>
            </a:outerShdw>
          </a:effectLst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dirty="0" smtClean="0"/>
              <a:t>  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b="1" dirty="0" err="1" smtClean="0">
                <a:latin typeface="VAGRounded TL" pitchFamily="34" charset="0"/>
              </a:rPr>
              <a:t>Cooperative</a:t>
            </a:r>
            <a:r>
              <a:rPr lang="lv-LV" sz="7200" b="1" dirty="0" smtClean="0">
                <a:latin typeface="VAGRounded TL" pitchFamily="34" charset="0"/>
              </a:rPr>
              <a:t> </a:t>
            </a:r>
            <a:r>
              <a:rPr lang="lv-LV" sz="7200" b="1" dirty="0" err="1" smtClean="0">
                <a:latin typeface="VAGRounded TL" pitchFamily="34" charset="0"/>
              </a:rPr>
              <a:t>learning</a:t>
            </a:r>
            <a:r>
              <a:rPr lang="lv-LV" sz="7200" b="1" dirty="0" smtClean="0">
                <a:latin typeface="VAGRounded TL" pitchFamily="34" charset="0"/>
              </a:rPr>
              <a:t>?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dirty="0" smtClean="0"/>
              <a:t>                   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4A222FA-7E5B-47CF-8FE8-8ECB25A931F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54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  <p:bldLst>
      <p:bldP spid="522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lv-LV" sz="3800" dirty="0" smtClean="0">
                <a:latin typeface="VAGRounded TL" pitchFamily="34" charset="0"/>
              </a:rPr>
              <a:t>5 </a:t>
            </a:r>
            <a:r>
              <a:rPr lang="lv-LV" sz="3800" dirty="0" err="1" smtClean="0">
                <a:latin typeface="VAGRounded TL" pitchFamily="34" charset="0"/>
              </a:rPr>
              <a:t>basic</a:t>
            </a:r>
            <a:r>
              <a:rPr lang="lv-LV" sz="3800" dirty="0" smtClean="0">
                <a:latin typeface="VAGRounded TL" pitchFamily="34" charset="0"/>
              </a:rPr>
              <a:t> elements </a:t>
            </a:r>
            <a:r>
              <a:rPr lang="lv-LV" sz="3800" dirty="0" err="1" smtClean="0">
                <a:latin typeface="VAGRounded TL" pitchFamily="34" charset="0"/>
              </a:rPr>
              <a:t>of</a:t>
            </a:r>
            <a:r>
              <a:rPr lang="lv-LV" sz="3800" dirty="0" smtClean="0">
                <a:latin typeface="VAGRounded TL" pitchFamily="34" charset="0"/>
              </a:rPr>
              <a:t> </a:t>
            </a:r>
            <a:r>
              <a:rPr lang="lv-LV" sz="3800" dirty="0" err="1" smtClean="0">
                <a:latin typeface="VAGRounded TL" pitchFamily="34" charset="0"/>
              </a:rPr>
              <a:t>cooperative</a:t>
            </a:r>
            <a:r>
              <a:rPr lang="lv-LV" sz="3800" dirty="0" smtClean="0">
                <a:latin typeface="VAGRounded TL" pitchFamily="34" charset="0"/>
              </a:rPr>
              <a:t> </a:t>
            </a:r>
            <a:r>
              <a:rPr lang="lv-LV" sz="3800" dirty="0" err="1" smtClean="0">
                <a:latin typeface="VAGRounded TL" pitchFamily="34" charset="0"/>
              </a:rPr>
              <a:t>learning</a:t>
            </a:r>
            <a:endParaRPr lang="lv-LV" sz="3800" dirty="0" smtClean="0">
              <a:latin typeface="VAGRounded TL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484313"/>
            <a:ext cx="8064500" cy="5113337"/>
          </a:xfrm>
        </p:spPr>
        <p:txBody>
          <a:bodyPr/>
          <a:lstStyle/>
          <a:p>
            <a:pPr eaLnBrk="1" hangingPunct="1"/>
            <a:endParaRPr lang="lv-LV" sz="4000" dirty="0" smtClean="0">
              <a:latin typeface="VAGRounded TL" pitchFamily="34" charset="0"/>
            </a:endParaRPr>
          </a:p>
          <a:p>
            <a:pPr marL="0" indent="0" eaLnBrk="1" hangingPunct="1">
              <a:buNone/>
            </a:pPr>
            <a:r>
              <a:rPr lang="lv-LV" sz="4000" dirty="0" smtClean="0">
                <a:latin typeface="VAGRounded TL" pitchFamily="34" charset="0"/>
              </a:rPr>
              <a:t>1. </a:t>
            </a:r>
            <a:r>
              <a:rPr lang="lv-LV" sz="4000" dirty="0" err="1" smtClean="0">
                <a:latin typeface="VAGRounded TL" pitchFamily="34" charset="0"/>
              </a:rPr>
              <a:t>Positive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interdependence</a:t>
            </a:r>
            <a:endParaRPr lang="lv-LV" sz="4000" dirty="0" smtClean="0">
              <a:latin typeface="VAGRounded TL" pitchFamily="34" charset="0"/>
            </a:endParaRPr>
          </a:p>
          <a:p>
            <a:pPr marL="0" indent="0" eaLnBrk="1" hangingPunct="1">
              <a:buNone/>
            </a:pPr>
            <a:r>
              <a:rPr lang="lv-LV" sz="4000" dirty="0" smtClean="0">
                <a:latin typeface="VAGRounded TL" pitchFamily="34" charset="0"/>
              </a:rPr>
              <a:t>2. </a:t>
            </a:r>
            <a:r>
              <a:rPr lang="lv-LV" sz="4000" dirty="0" err="1" smtClean="0">
                <a:latin typeface="VAGRounded TL" pitchFamily="34" charset="0"/>
              </a:rPr>
              <a:t>Individual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accountability</a:t>
            </a:r>
            <a:endParaRPr lang="lv-LV" sz="4000" dirty="0" smtClean="0">
              <a:latin typeface="VAGRounded TL" pitchFamily="34" charset="0"/>
            </a:endParaRPr>
          </a:p>
          <a:p>
            <a:pPr marL="0" indent="0" eaLnBrk="1" hangingPunct="1">
              <a:buNone/>
            </a:pPr>
            <a:r>
              <a:rPr lang="lv-LV" sz="4000" dirty="0" smtClean="0">
                <a:latin typeface="VAGRounded TL" pitchFamily="34" charset="0"/>
              </a:rPr>
              <a:t>3. </a:t>
            </a:r>
            <a:r>
              <a:rPr lang="lv-LV" sz="4000" dirty="0" err="1" smtClean="0">
                <a:latin typeface="VAGRounded TL" pitchFamily="34" charset="0"/>
              </a:rPr>
              <a:t>Face-to-face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interaction</a:t>
            </a:r>
            <a:r>
              <a:rPr lang="lv-LV" sz="4000" dirty="0" smtClean="0">
                <a:latin typeface="VAGRounded TL" pitchFamily="34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lv-LV" sz="4000" dirty="0" smtClean="0">
                <a:latin typeface="VAGRounded TL" pitchFamily="34" charset="0"/>
              </a:rPr>
              <a:t>4. </a:t>
            </a:r>
            <a:r>
              <a:rPr lang="lv-LV" sz="4000" dirty="0" err="1" smtClean="0">
                <a:latin typeface="VAGRounded TL" pitchFamily="34" charset="0"/>
              </a:rPr>
              <a:t>Social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skills</a:t>
            </a:r>
            <a:endParaRPr lang="lv-LV" sz="4000" dirty="0" smtClean="0">
              <a:latin typeface="VAGRounded TL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lv-LV" sz="4000" dirty="0" smtClean="0">
                <a:latin typeface="VAGRounded TL" pitchFamily="34" charset="0"/>
              </a:rPr>
              <a:t>5. </a:t>
            </a:r>
            <a:r>
              <a:rPr lang="lv-LV" sz="4000" dirty="0" err="1" smtClean="0">
                <a:latin typeface="VAGRounded TL" pitchFamily="34" charset="0"/>
              </a:rPr>
              <a:t>Processing</a:t>
            </a:r>
            <a:r>
              <a:rPr lang="lv-LV" sz="6000" dirty="0" smtClean="0">
                <a:latin typeface="VAGRounded TL" pitchFamily="34" charset="0"/>
              </a:rPr>
              <a:t> </a:t>
            </a:r>
          </a:p>
          <a:p>
            <a:pPr eaLnBrk="1" hangingPunct="1"/>
            <a:endParaRPr lang="lv-LV" sz="60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56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lv-LV" sz="4400" smtClean="0">
                <a:latin typeface="VAGRounded TL" pitchFamily="34" charset="0"/>
              </a:rPr>
              <a:t/>
            </a:r>
            <a:br>
              <a:rPr lang="lv-LV" sz="4400" smtClean="0">
                <a:latin typeface="VAGRounded TL" pitchFamily="34" charset="0"/>
              </a:rPr>
            </a:br>
            <a:r>
              <a:rPr lang="lv-LV" sz="4400" smtClean="0">
                <a:latin typeface="VAGRounded TL" pitchFamily="34" charset="0"/>
              </a:rPr>
              <a:t>5  CL elements </a:t>
            </a:r>
            <a:br>
              <a:rPr lang="lv-LV" sz="4400" smtClean="0">
                <a:latin typeface="VAGRounded TL" pitchFamily="34" charset="0"/>
              </a:rPr>
            </a:br>
            <a:endParaRPr lang="lv-LV" sz="4400" smtClean="0">
              <a:latin typeface="VAGRounded T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484313"/>
            <a:ext cx="8064500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lv-LV" dirty="0" smtClean="0">
              <a:solidFill>
                <a:srgbClr val="C00000"/>
              </a:solidFill>
              <a:latin typeface="VAGRounded T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lv-LV" sz="3200" dirty="0" smtClean="0">
              <a:solidFill>
                <a:srgbClr val="C00000"/>
              </a:solidFill>
              <a:latin typeface="VAGRounded TL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lv-LV" sz="3200" dirty="0" smtClean="0">
                <a:solidFill>
                  <a:srgbClr val="C00000"/>
                </a:solidFill>
                <a:latin typeface="VAGRounded TL" pitchFamily="34" charset="0"/>
              </a:rPr>
              <a:t>1. </a:t>
            </a:r>
            <a:r>
              <a:rPr lang="lv-LV" sz="3600" dirty="0" err="1" smtClean="0">
                <a:solidFill>
                  <a:srgbClr val="C00000"/>
                </a:solidFill>
                <a:latin typeface="VAGRounded TL" pitchFamily="34" charset="0"/>
              </a:rPr>
              <a:t>Positive</a:t>
            </a:r>
            <a:r>
              <a:rPr lang="lv-LV" sz="3600" dirty="0" smtClean="0">
                <a:solidFill>
                  <a:srgbClr val="C00000"/>
                </a:solidFill>
                <a:latin typeface="VAGRounded TL" pitchFamily="34" charset="0"/>
              </a:rPr>
              <a:t> </a:t>
            </a:r>
            <a:r>
              <a:rPr lang="lv-LV" sz="3600" dirty="0" err="1" smtClean="0">
                <a:solidFill>
                  <a:srgbClr val="C00000"/>
                </a:solidFill>
                <a:latin typeface="VAGRounded TL" pitchFamily="34" charset="0"/>
              </a:rPr>
              <a:t>interdependence</a:t>
            </a:r>
            <a:r>
              <a:rPr lang="lv-LV" sz="3600" dirty="0" smtClean="0">
                <a:solidFill>
                  <a:srgbClr val="C00000"/>
                </a:solidFill>
                <a:latin typeface="VAGRounded TL" pitchFamily="34" charset="0"/>
              </a:rPr>
              <a:t>:</a:t>
            </a:r>
            <a:endParaRPr lang="lv-LV" sz="3200" dirty="0" smtClean="0">
              <a:solidFill>
                <a:srgbClr val="C00000"/>
              </a:solidFill>
              <a:latin typeface="VAGRounded T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GOAL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INCENTIVE/REWARDS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endParaRPr lang="lv-LV" i="1" dirty="0" smtClean="0">
              <a:latin typeface="VAGRounded TL" pitchFamily="34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lv-LV" i="1" dirty="0" err="1" smtClean="0">
                <a:latin typeface="VAGRounded TL" pitchFamily="34" charset="0"/>
              </a:rPr>
              <a:t>Roles</a:t>
            </a:r>
            <a:r>
              <a:rPr lang="lv-LV" i="1" dirty="0" smtClean="0">
                <a:latin typeface="VAGRounded TL" pitchFamily="34" charset="0"/>
              </a:rPr>
              <a:t> </a:t>
            </a:r>
            <a:r>
              <a:rPr lang="lv-LV" i="1" dirty="0" err="1" smtClean="0">
                <a:latin typeface="VAGRounded TL" pitchFamily="34" charset="0"/>
              </a:rPr>
              <a:t>change</a:t>
            </a:r>
            <a:r>
              <a:rPr lang="lv-LV" i="1" dirty="0" smtClean="0">
                <a:latin typeface="VAGRounded TL" pitchFamily="34" charset="0"/>
              </a:rPr>
              <a:t>: </a:t>
            </a:r>
            <a:br>
              <a:rPr lang="lv-LV" i="1" dirty="0" smtClean="0">
                <a:latin typeface="VAGRounded TL" pitchFamily="34" charset="0"/>
              </a:rPr>
            </a:br>
            <a:endParaRPr lang="lv-LV" i="1" dirty="0" smtClean="0">
              <a:latin typeface="VAGRounded TL" pitchFamily="34" charset="0"/>
            </a:endParaRPr>
          </a:p>
          <a:p>
            <a:pPr marL="1828800" lvl="4" indent="0" eaLnBrk="1" hangingPunct="1">
              <a:lnSpc>
                <a:spcPct val="80000"/>
              </a:lnSpc>
              <a:buNone/>
            </a:pPr>
            <a:r>
              <a:rPr lang="lv-LV" sz="3200" dirty="0" err="1" smtClean="0">
                <a:latin typeface="VAGRounded TL" pitchFamily="34" charset="0"/>
              </a:rPr>
              <a:t>Evaluate</a:t>
            </a:r>
            <a:r>
              <a:rPr lang="lv-LV" sz="3200" dirty="0" smtClean="0">
                <a:latin typeface="VAGRounded TL" pitchFamily="34" charset="0"/>
              </a:rPr>
              <a:t> </a:t>
            </a:r>
            <a:r>
              <a:rPr lang="lv-LV" sz="3200" dirty="0" err="1" smtClean="0">
                <a:latin typeface="VAGRounded TL" pitchFamily="34" charset="0"/>
              </a:rPr>
              <a:t>incentives</a:t>
            </a:r>
            <a:endParaRPr lang="lv-LV" sz="3200" dirty="0" smtClean="0">
              <a:latin typeface="VAGRounded T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lv-LV" sz="2000" dirty="0" smtClean="0"/>
          </a:p>
        </p:txBody>
      </p:sp>
    </p:spTree>
    <p:extLst>
      <p:ext uri="{BB962C8B-B14F-4D97-AF65-F5344CB8AC3E}">
        <p14:creationId xmlns:p14="http://schemas.microsoft.com/office/powerpoint/2010/main" val="1442408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5  CL elements</a:t>
            </a:r>
            <a:endParaRPr lang="lv-LV" sz="3800" smtClean="0">
              <a:latin typeface="VAGRounded T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341438"/>
            <a:ext cx="8064500" cy="51133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lv-LV" dirty="0" smtClean="0">
                <a:solidFill>
                  <a:srgbClr val="C00000"/>
                </a:solidFill>
                <a:latin typeface="VAGRounded TL" pitchFamily="34" charset="0"/>
              </a:rPr>
              <a:t>1</a:t>
            </a:r>
            <a:r>
              <a:rPr lang="lv-LV" sz="3600" dirty="0" smtClean="0">
                <a:solidFill>
                  <a:srgbClr val="C00000"/>
                </a:solidFill>
                <a:latin typeface="VAGRounded TL" pitchFamily="34" charset="0"/>
              </a:rPr>
              <a:t>. </a:t>
            </a:r>
            <a:r>
              <a:rPr lang="lv-LV" sz="3600" dirty="0" err="1" smtClean="0">
                <a:solidFill>
                  <a:srgbClr val="C00000"/>
                </a:solidFill>
                <a:latin typeface="VAGRounded TL" pitchFamily="34" charset="0"/>
              </a:rPr>
              <a:t>Positive</a:t>
            </a:r>
            <a:r>
              <a:rPr lang="lv-LV" sz="3600" dirty="0" smtClean="0">
                <a:solidFill>
                  <a:srgbClr val="C00000"/>
                </a:solidFill>
                <a:latin typeface="VAGRounded TL" pitchFamily="34" charset="0"/>
              </a:rPr>
              <a:t> </a:t>
            </a:r>
            <a:r>
              <a:rPr lang="lv-LV" sz="3600" dirty="0" err="1" smtClean="0">
                <a:solidFill>
                  <a:srgbClr val="C00000"/>
                </a:solidFill>
                <a:latin typeface="VAGRounded TL" pitchFamily="34" charset="0"/>
              </a:rPr>
              <a:t>interdependence</a:t>
            </a:r>
            <a:r>
              <a:rPr lang="lv-LV" sz="3600" dirty="0" smtClean="0">
                <a:solidFill>
                  <a:srgbClr val="C00000"/>
                </a:solidFill>
                <a:latin typeface="VAGRounded TL" pitchFamily="34" charset="0"/>
              </a:rPr>
              <a:t>: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GOAL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INCENTIVE/REWARDS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RESOURCE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ROLES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SEQUENCE/TASKS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SIMULATION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OUTSIDE FORCE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ENVIRONMENTAL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IDENTITY/GROUP SPIRIT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lv-LV" dirty="0" smtClean="0">
                <a:latin typeface="VAGRounded TL" pitchFamily="34" charset="0"/>
              </a:rPr>
              <a:t>GROUP PRODUCT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lv-LV" sz="2400" dirty="0" smtClean="0"/>
          </a:p>
          <a:p>
            <a:pPr eaLnBrk="1" hangingPunct="1">
              <a:lnSpc>
                <a:spcPct val="80000"/>
              </a:lnSpc>
            </a:pPr>
            <a:endParaRPr lang="lv-LV" sz="2000" dirty="0" smtClean="0"/>
          </a:p>
        </p:txBody>
      </p:sp>
    </p:spTree>
    <p:extLst>
      <p:ext uri="{BB962C8B-B14F-4D97-AF65-F5344CB8AC3E}">
        <p14:creationId xmlns:p14="http://schemas.microsoft.com/office/powerpoint/2010/main" val="59627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lv-LV" dirty="0" smtClean="0">
                <a:latin typeface="VAGRounded TL" pitchFamily="34" charset="0"/>
              </a:rPr>
              <a:t/>
            </a:r>
            <a:br>
              <a:rPr lang="lv-LV" dirty="0" smtClean="0">
                <a:latin typeface="VAGRounded TL" pitchFamily="34" charset="0"/>
              </a:rPr>
            </a:br>
            <a:r>
              <a:rPr lang="lv-LV" dirty="0" err="1" smtClean="0">
                <a:latin typeface="VAGRounded TL" pitchFamily="34" charset="0"/>
              </a:rPr>
              <a:t>Roles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change</a:t>
            </a:r>
            <a:r>
              <a:rPr lang="lv-LV" dirty="0" smtClean="0">
                <a:latin typeface="VAGRounded TL" pitchFamily="34" charset="0"/>
              </a:rPr>
              <a:t>: </a:t>
            </a:r>
            <a:br>
              <a:rPr lang="lv-LV" dirty="0" smtClean="0">
                <a:latin typeface="VAGRounded TL" pitchFamily="34" charset="0"/>
              </a:rPr>
            </a:br>
            <a:endParaRPr lang="lv-LV" dirty="0" smtClean="0">
              <a:latin typeface="VAGRounded TL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484313"/>
            <a:ext cx="8064500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lv-LV" sz="4400" dirty="0" smtClean="0">
              <a:latin typeface="VAGRounded T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lv-LV" sz="4400" dirty="0" smtClean="0">
              <a:latin typeface="VAGRounded T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lv-LV" sz="4400" dirty="0" err="1" smtClean="0">
                <a:latin typeface="VAGRounded TL" pitchFamily="34" charset="0"/>
              </a:rPr>
              <a:t>Test</a:t>
            </a:r>
            <a:r>
              <a:rPr lang="lv-LV" sz="4400" dirty="0" smtClean="0">
                <a:latin typeface="VAGRounded TL" pitchFamily="34" charset="0"/>
              </a:rPr>
              <a:t> </a:t>
            </a:r>
            <a:r>
              <a:rPr lang="lv-LV" sz="4400" dirty="0" err="1" smtClean="0">
                <a:latin typeface="VAGRounded TL" pitchFamily="34" charset="0"/>
              </a:rPr>
              <a:t>your</a:t>
            </a:r>
            <a:r>
              <a:rPr lang="lv-LV" sz="4400" dirty="0" smtClean="0">
                <a:latin typeface="VAGRounded TL" pitchFamily="34" charset="0"/>
              </a:rPr>
              <a:t> </a:t>
            </a:r>
            <a:r>
              <a:rPr lang="lv-LV" sz="4400" dirty="0" err="1" smtClean="0">
                <a:latin typeface="VAGRounded TL" pitchFamily="34" charset="0"/>
              </a:rPr>
              <a:t>thinking</a:t>
            </a:r>
            <a:endParaRPr lang="lv-LV" sz="4000" dirty="0" smtClean="0">
              <a:latin typeface="VAGRounded T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lv-LV" sz="3600" dirty="0" smtClean="0"/>
          </a:p>
          <a:p>
            <a:pPr eaLnBrk="1" hangingPunct="1">
              <a:lnSpc>
                <a:spcPct val="80000"/>
              </a:lnSpc>
            </a:pP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168017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4000" b="1" dirty="0" err="1" smtClean="0">
                <a:latin typeface="VAGRounded TL" pitchFamily="34" charset="0"/>
              </a:rPr>
              <a:t>Teaching</a:t>
            </a:r>
            <a:r>
              <a:rPr lang="lv-LV" sz="4000" b="1" dirty="0" smtClean="0">
                <a:latin typeface="VAGRounded TL" pitchFamily="34" charset="0"/>
              </a:rPr>
              <a:t> </a:t>
            </a:r>
            <a:r>
              <a:rPr lang="lv-LV" sz="4000" b="1" dirty="0" err="1" smtClean="0">
                <a:latin typeface="VAGRounded TL" pitchFamily="34" charset="0"/>
              </a:rPr>
              <a:t>and</a:t>
            </a:r>
            <a:r>
              <a:rPr lang="lv-LV" sz="4000" b="1" dirty="0" smtClean="0">
                <a:latin typeface="VAGRounded TL" pitchFamily="34" charset="0"/>
              </a:rPr>
              <a:t> </a:t>
            </a:r>
            <a:r>
              <a:rPr lang="lv-LV" sz="4000" b="1" dirty="0" err="1" smtClean="0">
                <a:latin typeface="VAGRounded TL" pitchFamily="34" charset="0"/>
              </a:rPr>
              <a:t>Learning</a:t>
            </a:r>
            <a:r>
              <a:rPr lang="lv-LV" sz="4000" b="1" dirty="0" smtClean="0">
                <a:latin typeface="VAGRounded TL" pitchFamily="34" charset="0"/>
              </a:rPr>
              <a:t> </a:t>
            </a:r>
            <a:r>
              <a:rPr lang="lv-LV" sz="4000" b="1" dirty="0" err="1" smtClean="0">
                <a:latin typeface="VAGRounded TL" pitchFamily="34" charset="0"/>
              </a:rPr>
              <a:t>Models</a:t>
            </a:r>
            <a:r>
              <a:rPr lang="lv-LV" sz="4000" b="1" dirty="0" smtClean="0">
                <a:latin typeface="VAGRounded TL" pitchFamily="34" charset="0"/>
              </a:rPr>
              <a:t> </a:t>
            </a:r>
          </a:p>
        </p:txBody>
      </p:sp>
      <p:sp>
        <p:nvSpPr>
          <p:cNvPr id="52227" name="Cloud"/>
          <p:cNvSpPr>
            <a:spLocks noGrp="1" noChangeAspect="1" noEditPoints="1" noChangeArrowheads="1"/>
          </p:cNvSpPr>
          <p:nvPr>
            <p:ph idx="1"/>
          </p:nvPr>
        </p:nvSpPr>
        <p:spPr>
          <a:xfrm>
            <a:off x="179511" y="1124744"/>
            <a:ext cx="8930771" cy="5384924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BF62E"/>
              </a:gs>
              <a:gs pos="100000">
                <a:schemeClr val="accent1"/>
              </a:gs>
            </a:gsLst>
            <a:lin ang="5400000" scaled="1"/>
          </a:gradFill>
          <a:ln>
            <a:solidFill>
              <a:srgbClr val="000000"/>
            </a:solidFill>
          </a:ln>
          <a:effectLst>
            <a:outerShdw dist="107763" dir="2700000" algn="ctr" rotWithShape="0">
              <a:srgbClr val="808080"/>
            </a:outerShdw>
          </a:effectLst>
        </p:spPr>
        <p:txBody>
          <a:bodyPr rtlCol="0">
            <a:prstTxWarp prst="textDoubleWave1">
              <a:avLst/>
            </a:prstTxWarp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dirty="0" smtClean="0"/>
              <a:t>  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b="1" dirty="0" smtClean="0">
                <a:latin typeface="VAGRounded TL" pitchFamily="34" charset="0"/>
              </a:rPr>
              <a:t>			</a:t>
            </a:r>
            <a:r>
              <a:rPr lang="lv-LV" sz="7200" dirty="0" smtClean="0">
                <a:latin typeface="VAGRounded TL" pitchFamily="34" charset="0"/>
              </a:rPr>
              <a:t>CLIL,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dirty="0" err="1" smtClean="0">
                <a:latin typeface="VAGRounded TL" pitchFamily="34" charset="0"/>
              </a:rPr>
              <a:t>Cooperative</a:t>
            </a:r>
            <a:r>
              <a:rPr lang="lv-LV" sz="7200" dirty="0" smtClean="0">
                <a:latin typeface="VAGRounded TL" pitchFamily="34" charset="0"/>
              </a:rPr>
              <a:t> </a:t>
            </a:r>
            <a:r>
              <a:rPr lang="lv-LV" sz="7200" dirty="0" err="1" smtClean="0">
                <a:latin typeface="VAGRounded TL" pitchFamily="34" charset="0"/>
              </a:rPr>
              <a:t>Learning</a:t>
            </a:r>
            <a:r>
              <a:rPr lang="lv-LV" sz="7200" dirty="0" smtClean="0">
                <a:latin typeface="VAGRounded TL" pitchFamily="34" charset="0"/>
              </a:rPr>
              <a:t>,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dirty="0" err="1" smtClean="0">
                <a:latin typeface="VAGRounded TL" pitchFamily="34" charset="0"/>
              </a:rPr>
              <a:t>discussion</a:t>
            </a:r>
            <a:r>
              <a:rPr lang="lv-LV" sz="7200" dirty="0" smtClean="0">
                <a:latin typeface="VAGRounded TL" pitchFamily="34" charset="0"/>
              </a:rPr>
              <a:t>, </a:t>
            </a:r>
            <a:r>
              <a:rPr lang="lv-LV" sz="7200" dirty="0" err="1" smtClean="0">
                <a:latin typeface="VAGRounded TL" pitchFamily="34" charset="0"/>
              </a:rPr>
              <a:t>debate</a:t>
            </a:r>
            <a:r>
              <a:rPr lang="lv-LV" sz="7200" dirty="0" smtClean="0">
                <a:latin typeface="VAGRounded TL" pitchFamily="34" charset="0"/>
              </a:rPr>
              <a:t>,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dirty="0" smtClean="0">
                <a:latin typeface="VAGRounded TL" pitchFamily="34" charset="0"/>
              </a:rPr>
              <a:t> </a:t>
            </a:r>
            <a:r>
              <a:rPr lang="lv-LV" sz="7200" dirty="0" err="1" smtClean="0">
                <a:latin typeface="VAGRounded TL" pitchFamily="34" charset="0"/>
              </a:rPr>
              <a:t>role</a:t>
            </a:r>
            <a:r>
              <a:rPr lang="lv-LV" sz="7200" dirty="0" smtClean="0">
                <a:latin typeface="VAGRounded TL" pitchFamily="34" charset="0"/>
              </a:rPr>
              <a:t> </a:t>
            </a:r>
            <a:r>
              <a:rPr lang="lv-LV" sz="7200" dirty="0" err="1" smtClean="0">
                <a:latin typeface="VAGRounded TL" pitchFamily="34" charset="0"/>
              </a:rPr>
              <a:t>play</a:t>
            </a:r>
            <a:r>
              <a:rPr lang="lv-LV" sz="7200" dirty="0" smtClean="0">
                <a:latin typeface="VAGRounded TL" pitchFamily="34" charset="0"/>
              </a:rPr>
              <a:t>, </a:t>
            </a:r>
            <a:r>
              <a:rPr lang="lv-LV" sz="7200" dirty="0" err="1" smtClean="0">
                <a:latin typeface="VAGRounded TL" pitchFamily="34" charset="0"/>
              </a:rPr>
              <a:t>simulation</a:t>
            </a:r>
            <a:r>
              <a:rPr lang="lv-LV" sz="7200" dirty="0" smtClean="0">
                <a:latin typeface="VAGRounded TL" pitchFamily="34" charset="0"/>
              </a:rPr>
              <a:t>,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dirty="0" err="1" smtClean="0">
                <a:latin typeface="VAGRounded TL" pitchFamily="34" charset="0"/>
              </a:rPr>
              <a:t>concept</a:t>
            </a:r>
            <a:r>
              <a:rPr lang="lv-LV" sz="7200" dirty="0" smtClean="0">
                <a:latin typeface="VAGRounded TL" pitchFamily="34" charset="0"/>
              </a:rPr>
              <a:t> </a:t>
            </a:r>
            <a:r>
              <a:rPr lang="lv-LV" sz="7200" dirty="0" err="1" smtClean="0">
                <a:latin typeface="VAGRounded TL" pitchFamily="34" charset="0"/>
              </a:rPr>
              <a:t>formation</a:t>
            </a:r>
            <a:r>
              <a:rPr lang="lv-LV" sz="7200" dirty="0" smtClean="0">
                <a:latin typeface="VAGRounded TL" pitchFamily="34" charset="0"/>
              </a:rPr>
              <a:t>,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dirty="0" err="1" smtClean="0">
                <a:latin typeface="VAGRounded TL" pitchFamily="34" charset="0"/>
              </a:rPr>
              <a:t>concept</a:t>
            </a:r>
            <a:r>
              <a:rPr lang="lv-LV" sz="7200" dirty="0" smtClean="0">
                <a:latin typeface="VAGRounded TL" pitchFamily="34" charset="0"/>
              </a:rPr>
              <a:t> </a:t>
            </a:r>
            <a:r>
              <a:rPr lang="lv-LV" sz="7200" dirty="0" err="1" smtClean="0">
                <a:latin typeface="VAGRounded TL" pitchFamily="34" charset="0"/>
              </a:rPr>
              <a:t>attainment</a:t>
            </a:r>
            <a:endParaRPr lang="lv-LV" sz="7200" dirty="0" smtClean="0">
              <a:latin typeface="VAGRounded TL" pitchFamily="34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dirty="0" smtClean="0"/>
              <a:t>                   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Dr. paed. Indra Odiņa (indra.odina@lu.lv) University of Latvia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F46D6-FE7D-43EC-913F-C2E73E875E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42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  <p:bldLst>
      <p:bldP spid="522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143000"/>
          </a:xfrm>
        </p:spPr>
        <p:txBody>
          <a:bodyPr/>
          <a:lstStyle/>
          <a:p>
            <a:pPr algn="l" eaLnBrk="1" hangingPunct="1"/>
            <a:r>
              <a:rPr lang="lv-LV" sz="3800" smtClean="0">
                <a:latin typeface="VAGRounded TL" pitchFamily="34" charset="0"/>
              </a:rPr>
              <a:t>5 elements of cooperative learning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352606" cy="518442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lv-LV" sz="3200" dirty="0" smtClean="0">
                <a:solidFill>
                  <a:srgbClr val="C00000"/>
                </a:solidFill>
                <a:latin typeface="VAGRounded TL" pitchFamily="34" charset="0"/>
              </a:rPr>
              <a:t>2. </a:t>
            </a:r>
            <a:r>
              <a:rPr lang="lv-LV" sz="3200" dirty="0" err="1" smtClean="0">
                <a:solidFill>
                  <a:srgbClr val="C00000"/>
                </a:solidFill>
                <a:latin typeface="VAGRounded TL" pitchFamily="34" charset="0"/>
              </a:rPr>
              <a:t>Individual</a:t>
            </a:r>
            <a:r>
              <a:rPr lang="lv-LV" sz="3200" dirty="0" smtClean="0">
                <a:solidFill>
                  <a:srgbClr val="C00000"/>
                </a:solidFill>
                <a:latin typeface="VAGRounded TL" pitchFamily="34" charset="0"/>
              </a:rPr>
              <a:t> </a:t>
            </a:r>
            <a:r>
              <a:rPr lang="lv-LV" sz="3200" dirty="0" err="1" smtClean="0">
                <a:solidFill>
                  <a:srgbClr val="C00000"/>
                </a:solidFill>
                <a:latin typeface="VAGRounded TL" pitchFamily="34" charset="0"/>
              </a:rPr>
              <a:t>accountability</a:t>
            </a:r>
            <a:r>
              <a:rPr lang="lv-LV" sz="3200" dirty="0" smtClean="0">
                <a:solidFill>
                  <a:srgbClr val="C00000"/>
                </a:solidFill>
                <a:latin typeface="VAGRounded TL" pitchFamily="34" charset="0"/>
              </a:rPr>
              <a:t>: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lv-LV" sz="2400" dirty="0" err="1" smtClean="0">
                <a:latin typeface="VAGRounded TL" pitchFamily="34" charset="0"/>
              </a:rPr>
              <a:t>Roles</a:t>
            </a:r>
            <a:r>
              <a:rPr lang="lv-LV" sz="2400" dirty="0" smtClean="0">
                <a:latin typeface="VAGRounded TL" pitchFamily="34" charset="0"/>
              </a:rPr>
              <a:t> </a:t>
            </a:r>
            <a:r>
              <a:rPr lang="lv-LV" sz="2400" dirty="0" err="1" smtClean="0">
                <a:latin typeface="VAGRounded TL" pitchFamily="34" charset="0"/>
              </a:rPr>
              <a:t>change</a:t>
            </a:r>
            <a:r>
              <a:rPr lang="lv-LV" sz="2400" dirty="0" smtClean="0">
                <a:latin typeface="VAGRounded TL" pitchFamily="34" charset="0"/>
              </a:rPr>
              <a:t>: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lv-LV" sz="2400" dirty="0" smtClean="0">
                <a:latin typeface="VAGRounded TL" pitchFamily="34" charset="0"/>
              </a:rPr>
              <a:t>WHAT WOULD YOU TRY OUT?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dirty="0" smtClean="0">
                <a:latin typeface="VAGRounded TL" pitchFamily="34" charset="0"/>
              </a:rPr>
              <a:t>SIGNATURES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dirty="0" smtClean="0">
                <a:latin typeface="VAGRounded TL" pitchFamily="34" charset="0"/>
              </a:rPr>
              <a:t>SAMPLING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dirty="0" smtClean="0">
                <a:latin typeface="VAGRounded TL" pitchFamily="34" charset="0"/>
              </a:rPr>
              <a:t>QUIZZES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dirty="0" smtClean="0">
                <a:latin typeface="VAGRounded TL" pitchFamily="34" charset="0"/>
              </a:rPr>
              <a:t>CHECKPOINTS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dirty="0" smtClean="0">
                <a:latin typeface="VAGRounded TL" pitchFamily="34" charset="0"/>
              </a:rPr>
              <a:t>COLORED PENS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lv-LV" sz="3200" dirty="0" smtClean="0">
                <a:solidFill>
                  <a:srgbClr val="C00000"/>
                </a:solidFill>
                <a:latin typeface="VAGRounded TL" pitchFamily="34" charset="0"/>
              </a:rPr>
              <a:t>3. </a:t>
            </a:r>
            <a:r>
              <a:rPr lang="lv-LV" sz="3200" dirty="0" err="1" smtClean="0">
                <a:solidFill>
                  <a:srgbClr val="C00000"/>
                </a:solidFill>
                <a:latin typeface="VAGRounded TL" pitchFamily="34" charset="0"/>
              </a:rPr>
              <a:t>Face-to-face</a:t>
            </a:r>
            <a:r>
              <a:rPr lang="lv-LV" sz="3200" dirty="0" smtClean="0">
                <a:solidFill>
                  <a:srgbClr val="C00000"/>
                </a:solidFill>
                <a:latin typeface="VAGRounded TL" pitchFamily="34" charset="0"/>
              </a:rPr>
              <a:t> </a:t>
            </a:r>
            <a:r>
              <a:rPr lang="lv-LV" sz="3200" dirty="0" err="1" smtClean="0">
                <a:solidFill>
                  <a:srgbClr val="C00000"/>
                </a:solidFill>
                <a:latin typeface="VAGRounded TL" pitchFamily="34" charset="0"/>
              </a:rPr>
              <a:t>interaction</a:t>
            </a:r>
            <a:endParaRPr lang="lv-LV" sz="3200" dirty="0" smtClean="0">
              <a:solidFill>
                <a:srgbClr val="C00000"/>
              </a:solidFill>
              <a:latin typeface="VAGRounded T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lv-LV" sz="2400" dirty="0" smtClean="0"/>
          </a:p>
          <a:p>
            <a:pPr eaLnBrk="1" hangingPunct="1">
              <a:lnSpc>
                <a:spcPct val="90000"/>
              </a:lnSpc>
            </a:pPr>
            <a:endParaRPr lang="lv-LV" sz="2400" dirty="0" smtClean="0"/>
          </a:p>
        </p:txBody>
      </p:sp>
    </p:spTree>
    <p:extLst>
      <p:ext uri="{BB962C8B-B14F-4D97-AF65-F5344CB8AC3E}">
        <p14:creationId xmlns:p14="http://schemas.microsoft.com/office/powerpoint/2010/main" val="140646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5 elements of cooperative learning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lv-LV" sz="4000" dirty="0" smtClean="0">
                <a:solidFill>
                  <a:srgbClr val="C00000"/>
                </a:solidFill>
                <a:latin typeface="VAGRounded TL" pitchFamily="34" charset="0"/>
              </a:rPr>
              <a:t>4. </a:t>
            </a:r>
            <a:r>
              <a:rPr lang="lv-LV" sz="4000" dirty="0" err="1" smtClean="0">
                <a:solidFill>
                  <a:srgbClr val="C00000"/>
                </a:solidFill>
                <a:latin typeface="VAGRounded TL" pitchFamily="34" charset="0"/>
              </a:rPr>
              <a:t>Social</a:t>
            </a:r>
            <a:r>
              <a:rPr lang="lv-LV" sz="4000" dirty="0" smtClean="0">
                <a:solidFill>
                  <a:srgbClr val="C00000"/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rgbClr val="C00000"/>
                </a:solidFill>
                <a:latin typeface="VAGRounded TL" pitchFamily="34" charset="0"/>
              </a:rPr>
              <a:t>skills</a:t>
            </a:r>
            <a:endParaRPr lang="lv-LV" sz="4000" dirty="0" smtClean="0">
              <a:solidFill>
                <a:srgbClr val="C00000"/>
              </a:solidFill>
              <a:latin typeface="VAGRounded TL" pitchFamily="34" charset="0"/>
            </a:endParaRPr>
          </a:p>
          <a:p>
            <a:pPr marL="0" indent="0" algn="ctr" eaLnBrk="1" hangingPunct="1">
              <a:buNone/>
            </a:pPr>
            <a:r>
              <a:rPr lang="lv-LV" dirty="0" smtClean="0">
                <a:solidFill>
                  <a:srgbClr val="7030A0"/>
                </a:solidFill>
                <a:latin typeface="VAGRounded TL" pitchFamily="34" charset="0"/>
              </a:rPr>
              <a:t>SPEAKING ON THE MICROPHONE</a:t>
            </a:r>
          </a:p>
          <a:p>
            <a:pPr marL="0" indent="0" algn="ctr" eaLnBrk="1" hangingPunct="1">
              <a:buNone/>
            </a:pPr>
            <a:r>
              <a:rPr lang="lv-LV" dirty="0" smtClean="0">
                <a:latin typeface="VAGRounded TL" pitchFamily="34" charset="0"/>
              </a:rPr>
              <a:t>HOW WOULD YOU DEFINE WHAT SOCIAL SKILLS ARE?</a:t>
            </a:r>
          </a:p>
          <a:p>
            <a:pPr marL="0" indent="0" algn="ctr" eaLnBrk="1" hangingPunct="1">
              <a:buNone/>
            </a:pPr>
            <a:r>
              <a:rPr lang="lv-LV" dirty="0" smtClean="0">
                <a:latin typeface="VAGRounded TL" pitchFamily="34" charset="0"/>
              </a:rPr>
              <a:t>KEEP PASSING THE MICROPHONE AROUND</a:t>
            </a:r>
          </a:p>
          <a:p>
            <a:pPr marL="0" indent="0" algn="ctr" eaLnBrk="1" hangingPunct="1">
              <a:buNone/>
            </a:pPr>
            <a:r>
              <a:rPr lang="lv-LV" dirty="0" smtClean="0">
                <a:latin typeface="VAGRounded TL" pitchFamily="34" charset="0"/>
              </a:rPr>
              <a:t>A SHORT SUMMARY</a:t>
            </a:r>
          </a:p>
          <a:p>
            <a:pPr eaLnBrk="1" hangingPunct="1"/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3772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6200" smtClean="0">
                <a:latin typeface="VAGRounded TL" pitchFamily="34" charset="0"/>
              </a:rPr>
              <a:t>Social skills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lv-LV" sz="4800" dirty="0" err="1" smtClean="0">
                <a:latin typeface="VAGRounded TL" pitchFamily="34" charset="0"/>
              </a:rPr>
              <a:t>Social</a:t>
            </a:r>
            <a:r>
              <a:rPr lang="lv-LV" sz="4800" dirty="0" smtClean="0">
                <a:latin typeface="VAGRounded TL" pitchFamily="34" charset="0"/>
              </a:rPr>
              <a:t>  - </a:t>
            </a:r>
            <a:r>
              <a:rPr lang="lv-LV" sz="4800" dirty="0" err="1" smtClean="0">
                <a:latin typeface="VAGRounded TL" pitchFamily="34" charset="0"/>
              </a:rPr>
              <a:t>the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interaction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of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people</a:t>
            </a:r>
            <a:endParaRPr lang="lv-LV" sz="4800" dirty="0" smtClean="0">
              <a:latin typeface="VAGRounded T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lv-LV" sz="4800" dirty="0" err="1" smtClean="0">
                <a:latin typeface="VAGRounded TL" pitchFamily="34" charset="0"/>
              </a:rPr>
              <a:t>Skills</a:t>
            </a:r>
            <a:r>
              <a:rPr lang="lv-LV" sz="4800" dirty="0" smtClean="0">
                <a:latin typeface="VAGRounded TL" pitchFamily="34" charset="0"/>
              </a:rPr>
              <a:t> – </a:t>
            </a:r>
            <a:r>
              <a:rPr lang="lv-LV" sz="4800" dirty="0" err="1" smtClean="0">
                <a:latin typeface="VAGRounded TL" pitchFamily="34" charset="0"/>
              </a:rPr>
              <a:t>the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appropriate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verbal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and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nonverbal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means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of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communication</a:t>
            </a:r>
            <a:endParaRPr lang="lv-LV" sz="4800" dirty="0" smtClean="0">
              <a:latin typeface="VAGRounded T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lv-LV" sz="4800" dirty="0" err="1" smtClean="0">
                <a:latin typeface="VAGRounded TL" pitchFamily="34" charset="0"/>
              </a:rPr>
              <a:t>Can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you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mention</a:t>
            </a:r>
            <a:r>
              <a:rPr lang="lv-LV" sz="4800" dirty="0" smtClean="0">
                <a:latin typeface="VAGRounded TL" pitchFamily="34" charset="0"/>
              </a:rPr>
              <a:t> </a:t>
            </a:r>
            <a:r>
              <a:rPr lang="lv-LV" sz="4800" dirty="0" err="1" smtClean="0">
                <a:latin typeface="VAGRounded TL" pitchFamily="34" charset="0"/>
              </a:rPr>
              <a:t>any</a:t>
            </a:r>
            <a:r>
              <a:rPr lang="lv-LV" sz="4800" dirty="0" smtClean="0">
                <a:latin typeface="VAGRounded TL" pitchFamily="34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lv-LV" sz="4800" dirty="0" err="1" smtClean="0">
                <a:solidFill>
                  <a:srgbClr val="7030A0"/>
                </a:solidFill>
                <a:latin typeface="VAGRounded TL" pitchFamily="34" charset="0"/>
              </a:rPr>
              <a:t>Round</a:t>
            </a:r>
            <a:r>
              <a:rPr lang="lv-LV" sz="4800" dirty="0" smtClean="0">
                <a:solidFill>
                  <a:srgbClr val="7030A0"/>
                </a:solidFill>
                <a:latin typeface="VAGRounded TL" pitchFamily="34" charset="0"/>
              </a:rPr>
              <a:t> </a:t>
            </a:r>
            <a:r>
              <a:rPr lang="lv-LV" sz="4800" dirty="0" err="1" smtClean="0">
                <a:solidFill>
                  <a:srgbClr val="7030A0"/>
                </a:solidFill>
                <a:latin typeface="VAGRounded TL" pitchFamily="34" charset="0"/>
              </a:rPr>
              <a:t>table</a:t>
            </a:r>
            <a:endParaRPr lang="lv-LV" sz="4800" dirty="0" smtClean="0">
              <a:solidFill>
                <a:srgbClr val="7030A0"/>
              </a:solidFill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63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3800" dirty="0" smtClean="0">
                <a:latin typeface="VAGRounded TL" pitchFamily="34" charset="0"/>
              </a:rPr>
              <a:t>5 elements </a:t>
            </a:r>
            <a:r>
              <a:rPr lang="lv-LV" sz="3800" dirty="0" err="1" smtClean="0">
                <a:latin typeface="VAGRounded TL" pitchFamily="34" charset="0"/>
              </a:rPr>
              <a:t>of</a:t>
            </a:r>
            <a:r>
              <a:rPr lang="lv-LV" sz="3800" dirty="0" smtClean="0">
                <a:latin typeface="VAGRounded TL" pitchFamily="34" charset="0"/>
              </a:rPr>
              <a:t> </a:t>
            </a:r>
            <a:br>
              <a:rPr lang="lv-LV" sz="3800" dirty="0" smtClean="0">
                <a:latin typeface="VAGRounded TL" pitchFamily="34" charset="0"/>
              </a:rPr>
            </a:br>
            <a:r>
              <a:rPr lang="lv-LV" sz="3800" dirty="0" err="1" smtClean="0">
                <a:latin typeface="VAGRounded TL" pitchFamily="34" charset="0"/>
              </a:rPr>
              <a:t>cooperative</a:t>
            </a:r>
            <a:r>
              <a:rPr lang="lv-LV" sz="3800" dirty="0" smtClean="0">
                <a:latin typeface="VAGRounded TL" pitchFamily="34" charset="0"/>
              </a:rPr>
              <a:t> </a:t>
            </a:r>
            <a:r>
              <a:rPr lang="lv-LV" sz="3800" dirty="0" err="1" smtClean="0">
                <a:latin typeface="VAGRounded TL" pitchFamily="34" charset="0"/>
              </a:rPr>
              <a:t>learning</a:t>
            </a:r>
            <a:endParaRPr lang="lv-LV" sz="3800" dirty="0" smtClean="0">
              <a:latin typeface="VAGRounded TL" pitchFamily="34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lv-LV" sz="5200" dirty="0" smtClean="0">
                <a:latin typeface="VAGRounded TL" pitchFamily="34" charset="0"/>
              </a:rPr>
              <a:t>4. </a:t>
            </a:r>
            <a:r>
              <a:rPr lang="lv-LV" sz="5200" dirty="0" err="1" smtClean="0">
                <a:latin typeface="VAGRounded TL" pitchFamily="34" charset="0"/>
              </a:rPr>
              <a:t>Social</a:t>
            </a:r>
            <a:r>
              <a:rPr lang="lv-LV" sz="5200" dirty="0" smtClean="0">
                <a:latin typeface="VAGRounded TL" pitchFamily="34" charset="0"/>
              </a:rPr>
              <a:t> </a:t>
            </a:r>
            <a:r>
              <a:rPr lang="lv-LV" sz="5200" dirty="0" err="1" smtClean="0">
                <a:latin typeface="VAGRounded TL" pitchFamily="34" charset="0"/>
              </a:rPr>
              <a:t>skills</a:t>
            </a:r>
            <a:r>
              <a:rPr lang="lv-LV" sz="5200" dirty="0" smtClean="0">
                <a:latin typeface="VAGRounded TL" pitchFamily="34" charset="0"/>
              </a:rPr>
              <a:t>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lv-LV" sz="3900" dirty="0" smtClean="0">
                <a:latin typeface="VAGRounded TL" pitchFamily="34" charset="0"/>
              </a:rPr>
              <a:t>A</a:t>
            </a:r>
            <a:r>
              <a:rPr lang="lv-LV" sz="52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complicated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set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of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several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skills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that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cater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for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successful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communication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with</a:t>
            </a:r>
            <a:r>
              <a:rPr lang="lv-LV" sz="3900" dirty="0" smtClean="0">
                <a:latin typeface="VAGRounded TL" pitchFamily="34" charset="0"/>
              </a:rPr>
              <a:t> </a:t>
            </a:r>
            <a:r>
              <a:rPr lang="lv-LV" sz="3900" dirty="0" err="1" smtClean="0">
                <a:latin typeface="VAGRounded TL" pitchFamily="34" charset="0"/>
              </a:rPr>
              <a:t>people</a:t>
            </a:r>
            <a:endParaRPr lang="lv-LV" sz="3900" dirty="0" smtClean="0">
              <a:latin typeface="VAGRounded T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lv-LV" sz="3600" dirty="0" err="1" smtClean="0">
                <a:latin typeface="VAGRounded TL" pitchFamily="34" charset="0"/>
              </a:rPr>
              <a:t>Basic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group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skills</a:t>
            </a:r>
            <a:endParaRPr lang="lv-LV" sz="3600" dirty="0" smtClean="0">
              <a:latin typeface="VAGRounded T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lv-LV" sz="3600" dirty="0" err="1" smtClean="0">
                <a:latin typeface="VAGRounded TL" pitchFamily="34" charset="0"/>
              </a:rPr>
              <a:t>Functioning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skills</a:t>
            </a:r>
            <a:endParaRPr lang="lv-LV" sz="3600" dirty="0" smtClean="0">
              <a:latin typeface="VAGRounded T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lv-LV" sz="3600" dirty="0" err="1" smtClean="0">
                <a:latin typeface="VAGRounded TL" pitchFamily="34" charset="0"/>
              </a:rPr>
              <a:t>Higher-order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thinking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skills</a:t>
            </a:r>
            <a:endParaRPr lang="lv-LV" sz="3600" dirty="0" smtClean="0">
              <a:latin typeface="VAGRounded T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lv-LV" sz="3600" dirty="0" err="1" smtClean="0">
                <a:latin typeface="VAGRounded TL" pitchFamily="34" charset="0"/>
              </a:rPr>
              <a:t>Sorting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out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the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skills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smtClean="0">
                <a:solidFill>
                  <a:srgbClr val="7030A0"/>
                </a:solidFill>
                <a:latin typeface="VAGRounded TL" pitchFamily="34" charset="0"/>
              </a:rPr>
              <a:t>(</a:t>
            </a:r>
            <a:r>
              <a:rPr lang="lv-LV" sz="3600" dirty="0" err="1" smtClean="0">
                <a:solidFill>
                  <a:srgbClr val="7030A0"/>
                </a:solidFill>
                <a:latin typeface="VAGRounded TL" pitchFamily="34" charset="0"/>
              </a:rPr>
              <a:t>home</a:t>
            </a:r>
            <a:r>
              <a:rPr lang="lv-LV" sz="3600" dirty="0" smtClean="0">
                <a:solidFill>
                  <a:srgbClr val="7030A0"/>
                </a:solidFill>
                <a:latin typeface="VAGRounded TL" pitchFamily="34" charset="0"/>
              </a:rPr>
              <a:t> </a:t>
            </a:r>
            <a:r>
              <a:rPr lang="lv-LV" sz="3600" dirty="0" err="1" smtClean="0">
                <a:solidFill>
                  <a:srgbClr val="7030A0"/>
                </a:solidFill>
                <a:latin typeface="VAGRounded TL" pitchFamily="34" charset="0"/>
              </a:rPr>
              <a:t>assignment</a:t>
            </a:r>
            <a:r>
              <a:rPr lang="lv-LV" sz="3600" dirty="0" smtClean="0">
                <a:solidFill>
                  <a:srgbClr val="7030A0"/>
                </a:solidFill>
                <a:latin typeface="VAGRounded TL" pitchFamily="34" charset="0"/>
              </a:rPr>
              <a:t>)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sz="3600" dirty="0" smtClean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sz="2000" dirty="0" smtClean="0"/>
          </a:p>
        </p:txBody>
      </p:sp>
    </p:spTree>
    <p:extLst>
      <p:ext uri="{BB962C8B-B14F-4D97-AF65-F5344CB8AC3E}">
        <p14:creationId xmlns:p14="http://schemas.microsoft.com/office/powerpoint/2010/main" val="326412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To develop social skills means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291512" cy="36718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lv-LV" sz="3200" b="1" smtClean="0">
                <a:latin typeface="VAGRounded TL" pitchFamily="34" charset="0"/>
              </a:rPr>
              <a:t>Helping students understand:</a:t>
            </a:r>
          </a:p>
          <a:p>
            <a:pPr eaLnBrk="1" hangingPunct="1">
              <a:buFont typeface="Wingdings" pitchFamily="2" charset="2"/>
              <a:buNone/>
            </a:pPr>
            <a:r>
              <a:rPr lang="lv-LV" sz="3200" b="1" smtClean="0">
                <a:latin typeface="VAGRounded TL" pitchFamily="34" charset="0"/>
              </a:rPr>
              <a:t>1) WHY the skill is needed</a:t>
            </a:r>
          </a:p>
          <a:p>
            <a:pPr eaLnBrk="1" hangingPunct="1">
              <a:buFont typeface="Wingdings" pitchFamily="2" charset="2"/>
              <a:buNone/>
            </a:pPr>
            <a:r>
              <a:rPr lang="lv-LV" sz="3200" b="1" smtClean="0">
                <a:latin typeface="VAGRounded TL" pitchFamily="34" charset="0"/>
              </a:rPr>
              <a:t>2) WHAT it means – e.g. Sharing skills</a:t>
            </a:r>
          </a:p>
          <a:p>
            <a:pPr eaLnBrk="1" hangingPunct="1">
              <a:buFont typeface="Wingdings" pitchFamily="2" charset="2"/>
              <a:buNone/>
            </a:pPr>
            <a:endParaRPr lang="lv-LV" sz="3200" b="1" smtClean="0">
              <a:latin typeface="VAGRounded T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lv-LV" sz="3200" b="1" smtClean="0">
              <a:latin typeface="VAGRounded TL" pitchFamily="34" charset="0"/>
            </a:endParaRPr>
          </a:p>
        </p:txBody>
      </p:sp>
      <p:graphicFrame>
        <p:nvGraphicFramePr>
          <p:cNvPr id="123922" name="Group 18"/>
          <p:cNvGraphicFramePr>
            <a:graphicFrameLocks noGrp="1"/>
          </p:cNvGraphicFramePr>
          <p:nvPr/>
        </p:nvGraphicFramePr>
        <p:xfrm>
          <a:off x="1547813" y="3573463"/>
          <a:ext cx="6096000" cy="2549632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518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AGRounded TL" pitchFamily="34" charset="0"/>
                        </a:rPr>
                        <a:t>It looks like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AGRounded TL" pitchFamily="34" charset="0"/>
                        </a:rPr>
                        <a:t>It sounds like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14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Showing your material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Here you are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07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</p:spPr>
        <p:txBody>
          <a:bodyPr/>
          <a:lstStyle/>
          <a:p>
            <a:pPr eaLnBrk="1" hangingPunct="1"/>
            <a:r>
              <a:rPr lang="lv-LV" sz="5000" smtClean="0">
                <a:latin typeface="VAGRounded TL" pitchFamily="34" charset="0"/>
              </a:rPr>
              <a:t>Squares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341438"/>
            <a:ext cx="8291264" cy="525591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receives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materials</a:t>
            </a:r>
            <a:r>
              <a:rPr lang="lv-LV" sz="2800" dirty="0" smtClean="0">
                <a:latin typeface="VAGRounded TL" pitchFamily="34" charset="0"/>
              </a:rPr>
              <a:t>, </a:t>
            </a:r>
            <a:r>
              <a:rPr lang="lv-LV" sz="2800" dirty="0" err="1" smtClean="0">
                <a:latin typeface="VAGRounded TL" pitchFamily="34" charset="0"/>
              </a:rPr>
              <a:t>puts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them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in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middle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of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table</a:t>
            </a:r>
            <a:r>
              <a:rPr lang="lv-LV" sz="2800" dirty="0" smtClean="0">
                <a:latin typeface="VAGRounded TL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One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is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observer</a:t>
            </a:r>
            <a:r>
              <a:rPr lang="lv-LV" sz="2800" dirty="0" smtClean="0">
                <a:latin typeface="VAGRounded TL" pitchFamily="34" charset="0"/>
              </a:rPr>
              <a:t> (</a:t>
            </a:r>
            <a:r>
              <a:rPr lang="lv-LV" sz="2800" dirty="0" err="1" smtClean="0">
                <a:latin typeface="VAGRounded TL" pitchFamily="34" charset="0"/>
              </a:rPr>
              <a:t>takes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observation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task</a:t>
            </a:r>
            <a:r>
              <a:rPr lang="lv-LV" sz="2800" dirty="0" smtClean="0">
                <a:latin typeface="VAGRounded TL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One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reads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rules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in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groups</a:t>
            </a:r>
            <a:r>
              <a:rPr lang="lv-LV" sz="2800" dirty="0" smtClean="0">
                <a:latin typeface="VAGRounded TL" pitchFamily="34" charset="0"/>
              </a:rPr>
              <a:t>, </a:t>
            </a:r>
            <a:r>
              <a:rPr lang="lv-LV" sz="2800" dirty="0" err="1" smtClean="0">
                <a:latin typeface="VAGRounded TL" pitchFamily="34" charset="0"/>
              </a:rPr>
              <a:t>if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they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are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clear</a:t>
            </a:r>
            <a:r>
              <a:rPr lang="lv-LV" sz="2800" dirty="0" smtClean="0">
                <a:latin typeface="VAGRounded TL" pitchFamily="34" charset="0"/>
              </a:rPr>
              <a:t>, </a:t>
            </a:r>
            <a:r>
              <a:rPr lang="lv-LV" sz="2800" dirty="0" err="1" smtClean="0">
                <a:latin typeface="VAGRounded TL" pitchFamily="34" charset="0"/>
              </a:rPr>
              <a:t>all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sign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them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that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they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know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them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and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agree</a:t>
            </a:r>
            <a:r>
              <a:rPr lang="lv-LV" sz="2800" dirty="0" smtClean="0">
                <a:latin typeface="VAGRounded TL" pitchFamily="34" charset="0"/>
              </a:rPr>
              <a:t> to </a:t>
            </a:r>
            <a:r>
              <a:rPr lang="lv-LV" sz="2800" dirty="0" err="1" smtClean="0">
                <a:latin typeface="VAGRounded TL" pitchFamily="34" charset="0"/>
              </a:rPr>
              <a:t>act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accordingly</a:t>
            </a:r>
            <a:r>
              <a:rPr lang="lv-LV" sz="2800" dirty="0" smtClean="0">
                <a:latin typeface="VAGRounded TL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Now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each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member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takes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envelope</a:t>
            </a:r>
            <a:r>
              <a:rPr lang="lv-LV" sz="2800" dirty="0" smtClean="0">
                <a:latin typeface="VAGRounded TL" pitchFamily="34" charset="0"/>
              </a:rPr>
              <a:t>, </a:t>
            </a:r>
            <a:r>
              <a:rPr lang="lv-LV" sz="2800" dirty="0" err="1" smtClean="0">
                <a:latin typeface="VAGRounded TL" pitchFamily="34" charset="0"/>
              </a:rPr>
              <a:t>opens</a:t>
            </a:r>
            <a:r>
              <a:rPr lang="lv-LV" sz="2800" dirty="0" smtClean="0">
                <a:latin typeface="VAGRounded TL" pitchFamily="34" charset="0"/>
              </a:rPr>
              <a:t> it </a:t>
            </a:r>
            <a:r>
              <a:rPr lang="lv-LV" sz="2800" dirty="0" err="1" smtClean="0">
                <a:latin typeface="VAGRounded TL" pitchFamily="34" charset="0"/>
              </a:rPr>
              <a:t>and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takes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out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pieces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Remember</a:t>
            </a:r>
            <a:r>
              <a:rPr lang="lv-LV" sz="2800" dirty="0" smtClean="0">
                <a:latin typeface="VAGRounded TL" pitchFamily="34" charset="0"/>
              </a:rPr>
              <a:t> – </a:t>
            </a:r>
            <a:r>
              <a:rPr lang="lv-LV" sz="2800" dirty="0" err="1" smtClean="0">
                <a:latin typeface="VAGRounded TL" pitchFamily="34" charset="0"/>
              </a:rPr>
              <a:t>we</a:t>
            </a:r>
            <a:r>
              <a:rPr lang="lv-LV" sz="2800" dirty="0" smtClean="0">
                <a:latin typeface="VAGRounded TL" pitchFamily="34" charset="0"/>
              </a:rPr>
              <a:t> do it </a:t>
            </a:r>
            <a:r>
              <a:rPr lang="lv-LV" sz="2800" dirty="0" err="1" smtClean="0">
                <a:latin typeface="VAGRounded TL" pitchFamily="34" charset="0"/>
              </a:rPr>
              <a:t>in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silence</a:t>
            </a:r>
            <a:r>
              <a:rPr lang="lv-LV" sz="2800" dirty="0" smtClean="0">
                <a:latin typeface="VAGRounded TL" pitchFamily="34" charset="0"/>
              </a:rPr>
              <a:t>: </a:t>
            </a:r>
            <a:r>
              <a:rPr lang="lv-LV" sz="2800" dirty="0" err="1" smtClean="0">
                <a:latin typeface="VAGRounded TL" pitchFamily="34" charset="0"/>
              </a:rPr>
              <a:t>Let’s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start</a:t>
            </a:r>
            <a:r>
              <a:rPr lang="lv-LV" sz="2800" dirty="0" smtClean="0">
                <a:latin typeface="VAGRounded TL" pitchFamily="34" charset="0"/>
              </a:rPr>
              <a:t>!!!</a:t>
            </a:r>
          </a:p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What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was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your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group’s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success</a:t>
            </a:r>
            <a:r>
              <a:rPr lang="lv-LV" sz="2800" dirty="0" smtClean="0">
                <a:latin typeface="VAGRounded TL" pitchFamily="34" charset="0"/>
              </a:rPr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lv-LV" sz="2800" dirty="0" err="1" smtClean="0">
                <a:latin typeface="VAGRounded TL" pitchFamily="34" charset="0"/>
              </a:rPr>
              <a:t>Observers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tell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about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their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observations</a:t>
            </a:r>
            <a:r>
              <a:rPr lang="lv-LV" sz="2800" dirty="0" smtClean="0">
                <a:latin typeface="VAGRounded T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440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773113"/>
            <a:ext cx="8435975" cy="8556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lv-LV" smtClean="0">
                <a:latin typeface="VAGRounded TL" pitchFamily="34" charset="0"/>
              </a:rPr>
              <a:t>5 elements of cooperative learning</a:t>
            </a:r>
            <a:endParaRPr lang="lv-LV" sz="2800" smtClean="0">
              <a:latin typeface="VAGRounded TL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00213"/>
            <a:ext cx="8362950" cy="374491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lv-LV" sz="4800" dirty="0" smtClean="0">
                <a:solidFill>
                  <a:srgbClr val="C00000"/>
                </a:solidFill>
                <a:latin typeface="VAGRounded TL" pitchFamily="34" charset="0"/>
              </a:rPr>
              <a:t>5. </a:t>
            </a:r>
            <a:r>
              <a:rPr lang="lv-LV" sz="4800" dirty="0" err="1" smtClean="0">
                <a:solidFill>
                  <a:srgbClr val="C00000"/>
                </a:solidFill>
                <a:latin typeface="VAGRounded TL" pitchFamily="34" charset="0"/>
              </a:rPr>
              <a:t>Processing</a:t>
            </a:r>
            <a:r>
              <a:rPr lang="lv-LV" sz="4800" dirty="0" smtClean="0">
                <a:solidFill>
                  <a:srgbClr val="C00000"/>
                </a:solidFill>
                <a:latin typeface="VAGRounded TL" pitchFamily="34" charset="0"/>
              </a:rPr>
              <a:t>: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sz="3200" dirty="0" smtClean="0">
                <a:latin typeface="VAGRounded TL" pitchFamily="34" charset="0"/>
              </a:rPr>
              <a:t>ACADEMIC FEEDBACK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sz="3200" dirty="0" smtClean="0">
                <a:latin typeface="VAGRounded TL" pitchFamily="34" charset="0"/>
              </a:rPr>
              <a:t>SOCIAL SKILL PROCESSING: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sz="3200" dirty="0" smtClean="0">
                <a:latin typeface="VAGRounded TL" pitchFamily="34" charset="0"/>
              </a:rPr>
              <a:t>SELF-EVALUATION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sz="3200" dirty="0" smtClean="0">
                <a:latin typeface="VAGRounded TL" pitchFamily="34" charset="0"/>
              </a:rPr>
              <a:t>OBSERVER EVALUATION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sz="3200" dirty="0" smtClean="0">
                <a:latin typeface="VAGRounded TL" pitchFamily="34" charset="0"/>
              </a:rPr>
              <a:t>GROUP EVALUATION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lv-LV" sz="3200" dirty="0" smtClean="0">
                <a:latin typeface="VAGRounded TL" pitchFamily="34" charset="0"/>
              </a:rPr>
              <a:t>TEACHER EVALUATION</a:t>
            </a:r>
            <a:r>
              <a:rPr lang="lv-LV" sz="2400" dirty="0" smtClean="0"/>
              <a:t>  </a:t>
            </a:r>
          </a:p>
          <a:p>
            <a:pPr eaLnBrk="1" hangingPunct="1">
              <a:lnSpc>
                <a:spcPct val="90000"/>
              </a:lnSpc>
            </a:pPr>
            <a:endParaRPr lang="lv-LV" sz="2400" dirty="0" smtClean="0"/>
          </a:p>
        </p:txBody>
      </p:sp>
    </p:spTree>
    <p:extLst>
      <p:ext uri="{BB962C8B-B14F-4D97-AF65-F5344CB8AC3E}">
        <p14:creationId xmlns:p14="http://schemas.microsoft.com/office/powerpoint/2010/main" val="208405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>
                <a:latin typeface="VAGRounded TL" pitchFamily="34" charset="0"/>
              </a:rPr>
              <a:t>Individual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processing</a:t>
            </a:r>
            <a:endParaRPr lang="lv-LV" dirty="0" smtClean="0">
              <a:latin typeface="VAGRounded T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104456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Processing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en-US" sz="1600" b="1" dirty="0" smtClean="0"/>
              <a:t>1.	How much did you participate in a group work?</a:t>
            </a:r>
          </a:p>
          <a:p>
            <a:pPr marL="0" indent="0">
              <a:buNone/>
            </a:pPr>
            <a:r>
              <a:rPr lang="en-US" sz="1600" b="1" dirty="0" smtClean="0"/>
              <a:t>Rate yourself:</a:t>
            </a:r>
          </a:p>
          <a:p>
            <a:pPr marL="0" indent="0">
              <a:buNone/>
            </a:pPr>
            <a:r>
              <a:rPr lang="en-US" sz="1600" b="1" dirty="0" smtClean="0"/>
              <a:t>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1600" b="1" dirty="0" smtClean="0"/>
              <a:t>1	2	3	4	5	6	7	8	9	10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en-US" sz="1600" b="1" dirty="0" smtClean="0"/>
              <a:t>Weak 				</a:t>
            </a:r>
            <a:r>
              <a:rPr lang="lv-LV" sz="1600" b="1" dirty="0" smtClean="0"/>
              <a:t>				</a:t>
            </a:r>
            <a:r>
              <a:rPr lang="en-US" sz="1600" b="1" dirty="0" smtClean="0"/>
              <a:t>Devoted	</a:t>
            </a:r>
            <a:endParaRPr lang="lv-LV" sz="1600" b="1" dirty="0" smtClean="0"/>
          </a:p>
          <a:p>
            <a:pPr marL="0" indent="0">
              <a:buNone/>
            </a:pPr>
            <a:r>
              <a:rPr lang="en-US" sz="1600" b="1" dirty="0" smtClean="0"/>
              <a:t>participation</a:t>
            </a:r>
            <a:r>
              <a:rPr lang="lv-LV" sz="1600" b="1" dirty="0" smtClean="0"/>
              <a:t> 							p</a:t>
            </a:r>
            <a:r>
              <a:rPr lang="en-US" sz="1600" b="1" dirty="0" err="1" smtClean="0"/>
              <a:t>articipation</a:t>
            </a:r>
            <a:endParaRPr lang="en-US" sz="1600" b="1" dirty="0" smtClean="0"/>
          </a:p>
          <a:p>
            <a:pPr marL="0" indent="0">
              <a:buNone/>
            </a:pPr>
            <a:endParaRPr lang="lv-LV" sz="1600" b="1" dirty="0" smtClean="0"/>
          </a:p>
          <a:p>
            <a:pPr marL="0" indent="0">
              <a:buNone/>
            </a:pPr>
            <a:r>
              <a:rPr lang="en-US" sz="1600" b="1" dirty="0" smtClean="0"/>
              <a:t>2.	Share your self-rating with your partners. Explain why you rated yourself as you did, and what you would do next time to improve your participation.</a:t>
            </a:r>
          </a:p>
          <a:p>
            <a:endParaRPr lang="en-US" sz="3600" b="1" dirty="0" smtClean="0"/>
          </a:p>
          <a:p>
            <a:endParaRPr lang="lv-LV" sz="3600" b="1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AC3A33-549A-45A7-942A-8E909B4656FB}" type="slidenum">
              <a:rPr lang="lv-LV" smtClean="0">
                <a:solidFill>
                  <a:srgbClr val="FFFFFF"/>
                </a:solidFill>
              </a:rPr>
              <a:pPr eaLnBrk="1" hangingPunct="1"/>
              <a:t>27</a:t>
            </a:fld>
            <a:endParaRPr lang="lv-LV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1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4600" smtClean="0">
                <a:latin typeface="VAGRounded TL" pitchFamily="34" charset="0"/>
              </a:rPr>
              <a:t>Participation pie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How would you share this pie among you according to your contribution in today’s work?</a:t>
            </a:r>
          </a:p>
        </p:txBody>
      </p:sp>
      <p:sp>
        <p:nvSpPr>
          <p:cNvPr id="10244" name="Oval 5"/>
          <p:cNvSpPr>
            <a:spLocks noChangeArrowheads="1"/>
          </p:cNvSpPr>
          <p:nvPr/>
        </p:nvSpPr>
        <p:spPr bwMode="auto">
          <a:xfrm>
            <a:off x="3143250" y="3071813"/>
            <a:ext cx="3602038" cy="3600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29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Grounded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lv-LV" smtClean="0">
                <a:latin typeface="VAGRounded TL" pitchFamily="34" charset="0"/>
              </a:rPr>
              <a:t>Social interdependence theory</a:t>
            </a:r>
          </a:p>
          <a:p>
            <a:pPr eaLnBrk="1" hangingPunct="1"/>
            <a:r>
              <a:rPr lang="lv-LV" smtClean="0">
                <a:latin typeface="VAGRounded TL" pitchFamily="34" charset="0"/>
              </a:rPr>
              <a:t>Gestalt School of Psychology (K. Koffka) </a:t>
            </a:r>
          </a:p>
          <a:p>
            <a:pPr eaLnBrk="1" hangingPunct="1"/>
            <a:r>
              <a:rPr lang="lv-LV" smtClean="0">
                <a:latin typeface="VAGRounded TL" pitchFamily="34" charset="0"/>
              </a:rPr>
              <a:t>Modern day social psychology (K. Lewin) beginning of 20th century</a:t>
            </a:r>
          </a:p>
          <a:p>
            <a:pPr eaLnBrk="1" hangingPunct="1"/>
            <a:r>
              <a:rPr lang="lv-LV" smtClean="0">
                <a:latin typeface="VAGRounded TL" pitchFamily="34" charset="0"/>
              </a:rPr>
              <a:t>J. Piaget’s cognitive development principles</a:t>
            </a:r>
          </a:p>
          <a:p>
            <a:pPr eaLnBrk="1" hangingPunct="1"/>
            <a:r>
              <a:rPr lang="lv-LV" smtClean="0">
                <a:latin typeface="VAGRounded TL" pitchFamily="34" charset="0"/>
              </a:rPr>
              <a:t>Behavioural learning theory</a:t>
            </a:r>
          </a:p>
          <a:p>
            <a:pPr eaLnBrk="1" hangingPunct="1"/>
            <a:r>
              <a:rPr lang="lv-LV" sz="2800" smtClean="0">
                <a:latin typeface="VAGRounded TL" pitchFamily="34" charset="0"/>
              </a:rPr>
              <a:t>70 – 80 </a:t>
            </a:r>
          </a:p>
          <a:p>
            <a:pPr eaLnBrk="1" hangingPunct="1"/>
            <a:endParaRPr lang="lv-LV" smtClean="0">
              <a:latin typeface="VAGRounded TL" pitchFamily="34" charset="0"/>
            </a:endParaRPr>
          </a:p>
          <a:p>
            <a:pPr eaLnBrk="1" hangingPunct="1"/>
            <a:endParaRPr lang="lv-LV" smtClean="0">
              <a:latin typeface="VAGRounded TL" pitchFamily="34" charset="0"/>
            </a:endParaRPr>
          </a:p>
          <a:p>
            <a:pPr eaLnBrk="1" hangingPunct="1"/>
            <a:endParaRPr lang="lv-LV" smtClean="0">
              <a:latin typeface="VAGRounded T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282947-0C33-47A9-BFE7-89B551B16B7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</p:spTree>
    <p:extLst>
      <p:ext uri="{BB962C8B-B14F-4D97-AF65-F5344CB8AC3E}">
        <p14:creationId xmlns:p14="http://schemas.microsoft.com/office/powerpoint/2010/main" val="287406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4000" b="1" dirty="0" err="1" smtClean="0">
                <a:latin typeface="VAGRounded TL" pitchFamily="34" charset="0"/>
              </a:rPr>
              <a:t>Teaching</a:t>
            </a:r>
            <a:r>
              <a:rPr lang="lv-LV" sz="4000" b="1" dirty="0" smtClean="0">
                <a:latin typeface="VAGRounded TL" pitchFamily="34" charset="0"/>
              </a:rPr>
              <a:t> </a:t>
            </a:r>
            <a:r>
              <a:rPr lang="lv-LV" sz="4000" b="1" dirty="0" err="1" smtClean="0">
                <a:latin typeface="VAGRounded TL" pitchFamily="34" charset="0"/>
              </a:rPr>
              <a:t>and</a:t>
            </a:r>
            <a:r>
              <a:rPr lang="lv-LV" sz="4000" b="1" dirty="0" smtClean="0">
                <a:latin typeface="VAGRounded TL" pitchFamily="34" charset="0"/>
              </a:rPr>
              <a:t> </a:t>
            </a:r>
            <a:r>
              <a:rPr lang="lv-LV" sz="4000" b="1" dirty="0" err="1" smtClean="0">
                <a:latin typeface="VAGRounded TL" pitchFamily="34" charset="0"/>
              </a:rPr>
              <a:t>Learning</a:t>
            </a:r>
            <a:r>
              <a:rPr lang="lv-LV" sz="4000" b="1" dirty="0" smtClean="0">
                <a:latin typeface="VAGRounded TL" pitchFamily="34" charset="0"/>
              </a:rPr>
              <a:t> </a:t>
            </a:r>
            <a:r>
              <a:rPr lang="lv-LV" sz="4000" b="1" dirty="0" err="1" smtClean="0">
                <a:latin typeface="VAGRounded TL" pitchFamily="34" charset="0"/>
              </a:rPr>
              <a:t>Models</a:t>
            </a:r>
            <a:r>
              <a:rPr lang="lv-LV" sz="4000" b="1" dirty="0" smtClean="0">
                <a:latin typeface="VAGRounded TL" pitchFamily="34" charset="0"/>
              </a:rPr>
              <a:t> </a:t>
            </a:r>
          </a:p>
        </p:txBody>
      </p:sp>
      <p:sp>
        <p:nvSpPr>
          <p:cNvPr id="52227" name="Cloud"/>
          <p:cNvSpPr>
            <a:spLocks noGrp="1" noChangeAspect="1" noEditPoints="1" noChangeArrowheads="1"/>
          </p:cNvSpPr>
          <p:nvPr>
            <p:ph idx="1"/>
          </p:nvPr>
        </p:nvSpPr>
        <p:spPr>
          <a:xfrm>
            <a:off x="214313" y="1357313"/>
            <a:ext cx="8572500" cy="51689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BF62E"/>
              </a:gs>
              <a:gs pos="100000">
                <a:schemeClr val="accent1"/>
              </a:gs>
            </a:gsLst>
            <a:lin ang="5400000" scaled="1"/>
          </a:gradFill>
          <a:ln>
            <a:solidFill>
              <a:srgbClr val="000000"/>
            </a:solidFill>
          </a:ln>
          <a:effectLst>
            <a:outerShdw dist="107763" dir="2700000" algn="ctr" rotWithShape="0">
              <a:srgbClr val="808080"/>
            </a:outerShdw>
          </a:effectLst>
        </p:spPr>
        <p:txBody>
          <a:bodyPr rtlCol="0">
            <a:prstTxWarp prst="textPlain">
              <a:avLst/>
            </a:prstTxWarp>
            <a:normAutofit lnSpcReduction="10000"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lv-LV" dirty="0" err="1" smtClean="0"/>
              <a:t>journal</a:t>
            </a:r>
            <a:r>
              <a:rPr lang="lv-LV" dirty="0" smtClean="0"/>
              <a:t> </a:t>
            </a:r>
            <a:r>
              <a:rPr lang="lv-LV" dirty="0" err="1" smtClean="0"/>
              <a:t>entries</a:t>
            </a:r>
            <a:r>
              <a:rPr lang="lv-LV" dirty="0" smtClean="0"/>
              <a:t>,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lv-LV" dirty="0" err="1" smtClean="0"/>
              <a:t>Individual</a:t>
            </a:r>
            <a:r>
              <a:rPr lang="lv-LV" dirty="0" smtClean="0"/>
              <a:t> </a:t>
            </a:r>
            <a:r>
              <a:rPr lang="lv-LV" dirty="0" err="1" smtClean="0"/>
              <a:t>assignments</a:t>
            </a:r>
            <a:r>
              <a:rPr lang="lv-LV" dirty="0" smtClean="0"/>
              <a:t>,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lv-LV" dirty="0" err="1" smtClean="0"/>
              <a:t>team</a:t>
            </a:r>
            <a:r>
              <a:rPr lang="lv-LV" dirty="0" smtClean="0"/>
              <a:t> </a:t>
            </a:r>
            <a:r>
              <a:rPr lang="lv-LV" dirty="0" err="1" smtClean="0"/>
              <a:t>teaching</a:t>
            </a:r>
            <a:r>
              <a:rPr lang="lv-LV" dirty="0" smtClean="0"/>
              <a:t>: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lv-LV" dirty="0" err="1" smtClean="0"/>
              <a:t>planning</a:t>
            </a:r>
            <a:r>
              <a:rPr lang="lv-LV" dirty="0" smtClean="0"/>
              <a:t> mini-</a:t>
            </a:r>
            <a:r>
              <a:rPr lang="lv-LV" dirty="0" err="1" smtClean="0"/>
              <a:t>lesson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presentation</a:t>
            </a:r>
            <a:r>
              <a:rPr lang="lv-LV" dirty="0" smtClean="0"/>
              <a:t>, 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lv-LV" dirty="0" err="1" smtClean="0"/>
              <a:t>teaching</a:t>
            </a:r>
            <a:r>
              <a:rPr lang="lv-LV" dirty="0" smtClean="0"/>
              <a:t>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lv-LV" dirty="0" err="1" smtClean="0"/>
              <a:t>reflection</a:t>
            </a:r>
            <a:r>
              <a:rPr lang="lv-LV" dirty="0" smtClean="0"/>
              <a:t>                    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Dr. paed. Indra Odiņa (indra.odina@lu.lv) University of Latvia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F46D6-FE7D-43EC-913F-C2E73E875E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2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  <p:bldLst>
      <p:bldP spid="5222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dirty="0" err="1" smtClean="0">
                <a:latin typeface="VAGRounded TL" pitchFamily="34" charset="0"/>
              </a:rPr>
              <a:t>Grounded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sz="3200" dirty="0" smtClean="0">
                <a:solidFill>
                  <a:srgbClr val="7030A0"/>
                </a:solidFill>
                <a:latin typeface="VAGRounded TL" pitchFamily="34" charset="0"/>
              </a:rPr>
              <a:t>(</a:t>
            </a:r>
            <a:r>
              <a:rPr lang="lv-LV" sz="3200" dirty="0" err="1" smtClean="0">
                <a:solidFill>
                  <a:srgbClr val="7030A0"/>
                </a:solidFill>
                <a:latin typeface="VAGRounded TL" pitchFamily="34" charset="0"/>
              </a:rPr>
              <a:t>home</a:t>
            </a:r>
            <a:r>
              <a:rPr lang="lv-LV" sz="3200" dirty="0" smtClean="0">
                <a:solidFill>
                  <a:srgbClr val="7030A0"/>
                </a:solidFill>
                <a:latin typeface="VAGRounded TL" pitchFamily="34" charset="0"/>
              </a:rPr>
              <a:t> </a:t>
            </a:r>
            <a:r>
              <a:rPr lang="lv-LV" sz="3200" dirty="0" err="1" smtClean="0">
                <a:solidFill>
                  <a:srgbClr val="7030A0"/>
                </a:solidFill>
                <a:latin typeface="VAGRounded TL" pitchFamily="34" charset="0"/>
              </a:rPr>
              <a:t>assignment</a:t>
            </a:r>
            <a:r>
              <a:rPr lang="lv-LV" sz="3200" dirty="0" smtClean="0">
                <a:solidFill>
                  <a:srgbClr val="7030A0"/>
                </a:solidFill>
                <a:latin typeface="VAGRounded TL" pitchFamily="34" charset="0"/>
              </a:rPr>
              <a:t>)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91512" cy="46799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err="1" smtClean="0">
                <a:latin typeface="VAGRounded TL" pitchFamily="34" charset="0"/>
              </a:rPr>
              <a:t>Elliot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Aronson</a:t>
            </a:r>
            <a:r>
              <a:rPr lang="lv-LV" sz="3600" dirty="0" smtClean="0">
                <a:latin typeface="VAGRounded TL" pitchFamily="34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err="1" smtClean="0">
                <a:latin typeface="VAGRounded TL" pitchFamily="34" charset="0"/>
              </a:rPr>
              <a:t>David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and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Roger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Johnsons</a:t>
            </a:r>
            <a:endParaRPr lang="lv-LV" sz="3600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err="1" smtClean="0">
                <a:latin typeface="VAGRounded TL" pitchFamily="34" charset="0"/>
              </a:rPr>
              <a:t>Spencer</a:t>
            </a:r>
            <a:r>
              <a:rPr lang="lv-LV" sz="3600" dirty="0" smtClean="0">
                <a:latin typeface="VAGRounded TL" pitchFamily="34" charset="0"/>
              </a:rPr>
              <a:t> Kagan</a:t>
            </a:r>
            <a:endParaRPr lang="lv-LV" sz="3600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err="1" smtClean="0">
                <a:latin typeface="VAGRounded TL" pitchFamily="34" charset="0"/>
              </a:rPr>
              <a:t>Shlomo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Sharan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and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Yael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Sharan</a:t>
            </a:r>
            <a:endParaRPr lang="lv-LV" sz="3600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err="1" smtClean="0">
                <a:latin typeface="VAGRounded TL" pitchFamily="34" charset="0"/>
              </a:rPr>
              <a:t>Elizabeth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Cohen</a:t>
            </a:r>
            <a:r>
              <a:rPr lang="lv-LV" sz="3600" dirty="0" smtClean="0">
                <a:latin typeface="VAGRounded TL" pitchFamily="34" charset="0"/>
              </a:rPr>
              <a:t> </a:t>
            </a:r>
            <a:endParaRPr lang="lv-LV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err="1" smtClean="0">
                <a:latin typeface="VAGRounded TL" pitchFamily="34" charset="0"/>
              </a:rPr>
              <a:t>In</a:t>
            </a:r>
            <a:r>
              <a:rPr lang="lv-LV" sz="3600" dirty="0" smtClean="0">
                <a:latin typeface="VAGRounded TL" pitchFamily="34" charset="0"/>
              </a:rPr>
              <a:t> </a:t>
            </a:r>
            <a:r>
              <a:rPr lang="lv-LV" sz="3600" dirty="0" err="1" smtClean="0">
                <a:latin typeface="VAGRounded TL" pitchFamily="34" charset="0"/>
              </a:rPr>
              <a:t>Latvia</a:t>
            </a:r>
            <a:r>
              <a:rPr lang="lv-LV" sz="3600" dirty="0" smtClean="0">
                <a:latin typeface="VAGRounded TL" pitchFamily="34" charset="0"/>
              </a:rPr>
              <a:t> 90th  LAPSA/ LACE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3600" dirty="0" smtClean="0">
                <a:latin typeface="VAGRounded TL" pitchFamily="34" charset="0"/>
              </a:rPr>
              <a:t>67 </a:t>
            </a:r>
            <a:r>
              <a:rPr lang="lv-LV" sz="3600" dirty="0" err="1" smtClean="0">
                <a:latin typeface="VAGRounded TL" pitchFamily="34" charset="0"/>
              </a:rPr>
              <a:t>benefits</a:t>
            </a:r>
            <a:r>
              <a:rPr lang="lv-LV" sz="3600" dirty="0" smtClean="0">
                <a:latin typeface="VAGRounded TL" pitchFamily="34" charset="0"/>
              </a:rPr>
              <a:t>: (T. </a:t>
            </a:r>
            <a:r>
              <a:rPr lang="lv-LV" sz="3600" dirty="0" err="1" smtClean="0">
                <a:latin typeface="VAGRounded TL" pitchFamily="34" charset="0"/>
              </a:rPr>
              <a:t>Panitz</a:t>
            </a:r>
            <a:r>
              <a:rPr lang="lv-LV" sz="3600" dirty="0" smtClean="0">
                <a:latin typeface="VAGRounded TL" pitchFamily="34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sz="3600" dirty="0" smtClean="0">
              <a:latin typeface="VAGRounded T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3AA552-C24C-42B7-B638-906602F2F7D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</p:spTree>
    <p:extLst>
      <p:ext uri="{BB962C8B-B14F-4D97-AF65-F5344CB8AC3E}">
        <p14:creationId xmlns:p14="http://schemas.microsoft.com/office/powerpoint/2010/main" val="39074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318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Numbered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heads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together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/>
            </a:r>
            <a:b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</a:b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Today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we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had</a:t>
            </a:r>
            <a:endParaRPr lang="lv-LV" dirty="0" smtClean="0">
              <a:solidFill>
                <a:schemeClr val="accent2">
                  <a:lumMod val="75000"/>
                </a:schemeClr>
              </a:solidFill>
              <a:latin typeface="VAGRounded TL" pitchFamily="34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68313" y="1125538"/>
            <a:ext cx="8461375" cy="5000625"/>
          </a:xfrm>
        </p:spPr>
        <p:txBody>
          <a:bodyPr/>
          <a:lstStyle/>
          <a:p>
            <a:pPr eaLnBrk="1" hangingPunct="1"/>
            <a:endParaRPr lang="lv-LV" sz="2800" dirty="0" smtClean="0">
              <a:latin typeface="VAGRounded TL" pitchFamily="34" charset="0"/>
            </a:endParaRPr>
          </a:p>
          <a:p>
            <a:pPr eaLnBrk="1" hangingPunct="1"/>
            <a:endParaRPr lang="lv-LV" sz="2800" dirty="0" smtClean="0">
              <a:latin typeface="VAGRounded TL" pitchFamily="34" charset="0"/>
            </a:endParaRPr>
          </a:p>
          <a:p>
            <a:pPr eaLnBrk="1" hangingPunct="1"/>
            <a:r>
              <a:rPr lang="lv-LV" sz="2800" dirty="0" err="1" smtClean="0">
                <a:latin typeface="VAGRounded TL" pitchFamily="34" charset="0"/>
              </a:rPr>
              <a:t>Activity</a:t>
            </a:r>
            <a:r>
              <a:rPr lang="lv-LV" sz="2800" dirty="0" smtClean="0">
                <a:latin typeface="VAGRounded TL" pitchFamily="34" charset="0"/>
              </a:rPr>
              <a:t>  - </a:t>
            </a:r>
            <a:r>
              <a:rPr lang="lv-LV" sz="2800" dirty="0" err="1" smtClean="0">
                <a:latin typeface="VAGRounded TL" pitchFamily="34" charset="0"/>
              </a:rPr>
              <a:t>Why</a:t>
            </a:r>
            <a:r>
              <a:rPr lang="lv-LV" sz="2800" dirty="0" smtClean="0">
                <a:latin typeface="VAGRounded TL" pitchFamily="34" charset="0"/>
              </a:rPr>
              <a:t>? – </a:t>
            </a:r>
            <a:r>
              <a:rPr lang="lv-LV" sz="2800" dirty="0" err="1" smtClean="0">
                <a:latin typeface="VAGRounded TL" pitchFamily="34" charset="0"/>
              </a:rPr>
              <a:t>how</a:t>
            </a:r>
            <a:r>
              <a:rPr lang="lv-LV" sz="2800" dirty="0" smtClean="0">
                <a:latin typeface="VAGRounded TL" pitchFamily="34" charset="0"/>
              </a:rPr>
              <a:t> it </a:t>
            </a:r>
            <a:r>
              <a:rPr lang="lv-LV" sz="2800" dirty="0" err="1" smtClean="0">
                <a:latin typeface="VAGRounded TL" pitchFamily="34" charset="0"/>
              </a:rPr>
              <a:t>could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be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used</a:t>
            </a:r>
            <a:r>
              <a:rPr lang="lv-LV" sz="2800" dirty="0" smtClean="0">
                <a:latin typeface="VAGRounded TL" pitchFamily="34" charset="0"/>
              </a:rPr>
              <a:t>?</a:t>
            </a:r>
          </a:p>
          <a:p>
            <a:pPr eaLnBrk="1" hangingPunct="1">
              <a:spcBef>
                <a:spcPct val="0"/>
              </a:spcBef>
            </a:pPr>
            <a:r>
              <a:rPr lang="lv-LV" sz="2800" dirty="0" smtClean="0">
                <a:latin typeface="VAGRounded TL" pitchFamily="34" charset="0"/>
              </a:rPr>
              <a:t>MAX</a:t>
            </a: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Tokens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for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talking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lv-LV" sz="2800" dirty="0" err="1">
                <a:latin typeface="VAGRounded TL" pitchFamily="34" charset="0"/>
              </a:rPr>
              <a:t>Inside</a:t>
            </a:r>
            <a:r>
              <a:rPr lang="lv-LV" sz="2800" dirty="0">
                <a:latin typeface="VAGRounded TL" pitchFamily="34" charset="0"/>
              </a:rPr>
              <a:t> – </a:t>
            </a:r>
            <a:r>
              <a:rPr lang="lv-LV" sz="2800" dirty="0" err="1">
                <a:latin typeface="VAGRounded TL" pitchFamily="34" charset="0"/>
              </a:rPr>
              <a:t>outside</a:t>
            </a:r>
            <a:r>
              <a:rPr lang="lv-LV" sz="2800" dirty="0">
                <a:latin typeface="VAGRounded TL" pitchFamily="34" charset="0"/>
              </a:rPr>
              <a:t> </a:t>
            </a:r>
            <a:r>
              <a:rPr lang="lv-LV" sz="2800" dirty="0" err="1">
                <a:latin typeface="VAGRounded TL" pitchFamily="34" charset="0"/>
              </a:rPr>
              <a:t>circle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Roles</a:t>
            </a:r>
            <a:r>
              <a:rPr lang="lv-LV" sz="2800" dirty="0" smtClean="0">
                <a:latin typeface="VAGRounded TL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identity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Button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counting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/>
            <a:endParaRPr lang="lv-LV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C17A116D-121E-4EC0-98BD-1C2AAEE9401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7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318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Numbered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heads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together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/>
            </a:r>
            <a:b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</a:b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Today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we</a:t>
            </a:r>
            <a:r>
              <a:rPr lang="lv-LV" sz="4000" dirty="0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 </a:t>
            </a:r>
            <a:r>
              <a:rPr lang="lv-LV" sz="4000" dirty="0" err="1" smtClean="0">
                <a:solidFill>
                  <a:schemeClr val="accent2">
                    <a:lumMod val="75000"/>
                  </a:schemeClr>
                </a:solidFill>
                <a:latin typeface="VAGRounded TL" pitchFamily="34" charset="0"/>
              </a:rPr>
              <a:t>had</a:t>
            </a:r>
            <a:endParaRPr lang="lv-LV" dirty="0" smtClean="0">
              <a:solidFill>
                <a:schemeClr val="accent2">
                  <a:lumMod val="75000"/>
                </a:schemeClr>
              </a:solidFill>
              <a:latin typeface="VAGRounded TL" pitchFamily="34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68313" y="1125538"/>
            <a:ext cx="8461375" cy="5000625"/>
          </a:xfrm>
        </p:spPr>
        <p:txBody>
          <a:bodyPr/>
          <a:lstStyle/>
          <a:p>
            <a:pPr eaLnBrk="1" hangingPunct="1"/>
            <a:endParaRPr lang="lv-LV" sz="2800" dirty="0" smtClean="0">
              <a:latin typeface="VAGRounded TL" pitchFamily="34" charset="0"/>
            </a:endParaRPr>
          </a:p>
          <a:p>
            <a:pPr eaLnBrk="1" hangingPunct="1"/>
            <a:r>
              <a:rPr lang="lv-LV" sz="2800" dirty="0" err="1" smtClean="0">
                <a:latin typeface="VAGRounded TL" pitchFamily="34" charset="0"/>
              </a:rPr>
              <a:t>Activity</a:t>
            </a:r>
            <a:r>
              <a:rPr lang="lv-LV" sz="2800" dirty="0" smtClean="0">
                <a:latin typeface="VAGRounded TL" pitchFamily="34" charset="0"/>
              </a:rPr>
              <a:t>  - </a:t>
            </a:r>
            <a:r>
              <a:rPr lang="lv-LV" sz="2800" dirty="0" err="1" smtClean="0">
                <a:latin typeface="VAGRounded TL" pitchFamily="34" charset="0"/>
              </a:rPr>
              <a:t>Why</a:t>
            </a:r>
            <a:r>
              <a:rPr lang="lv-LV" sz="2800" dirty="0" smtClean="0">
                <a:latin typeface="VAGRounded TL" pitchFamily="34" charset="0"/>
              </a:rPr>
              <a:t>? – </a:t>
            </a:r>
            <a:r>
              <a:rPr lang="lv-LV" sz="2800" dirty="0" err="1" smtClean="0">
                <a:latin typeface="VAGRounded TL" pitchFamily="34" charset="0"/>
              </a:rPr>
              <a:t>how</a:t>
            </a:r>
            <a:r>
              <a:rPr lang="lv-LV" sz="2800" dirty="0" smtClean="0">
                <a:latin typeface="VAGRounded TL" pitchFamily="34" charset="0"/>
              </a:rPr>
              <a:t> it </a:t>
            </a:r>
            <a:r>
              <a:rPr lang="lv-LV" sz="2800" dirty="0" err="1" smtClean="0">
                <a:latin typeface="VAGRounded TL" pitchFamily="34" charset="0"/>
              </a:rPr>
              <a:t>could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be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used</a:t>
            </a:r>
            <a:r>
              <a:rPr lang="lv-LV" sz="2800" dirty="0" smtClean="0">
                <a:latin typeface="VAGRounded TL" pitchFamily="34" charset="0"/>
              </a:rPr>
              <a:t>?</a:t>
            </a: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Individual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processing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Participation</a:t>
            </a:r>
            <a:r>
              <a:rPr lang="lv-LV" sz="2800" dirty="0" smtClean="0">
                <a:latin typeface="VAGRounded TL" pitchFamily="34" charset="0"/>
              </a:rPr>
              <a:t> pie</a:t>
            </a: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Speaking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on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microphone</a:t>
            </a:r>
            <a:r>
              <a:rPr lang="lv-LV" sz="2800" dirty="0" smtClean="0">
                <a:latin typeface="VAGRounded TL" pitchFamily="34" charset="0"/>
              </a:rPr>
              <a:t>/ </a:t>
            </a:r>
            <a:r>
              <a:rPr lang="lv-LV" sz="2800" dirty="0" err="1" smtClean="0">
                <a:latin typeface="VAGRounded TL" pitchFamily="34" charset="0"/>
              </a:rPr>
              <a:t>Say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and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Switch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Round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table</a:t>
            </a:r>
            <a:endParaRPr lang="lv-LV" sz="2800" dirty="0" smtClean="0">
              <a:latin typeface="VAGRounded T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Squares</a:t>
            </a:r>
            <a:r>
              <a:rPr lang="lv-LV" sz="2800" dirty="0" smtClean="0">
                <a:latin typeface="VAGRounded TL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lv-LV" sz="2800" dirty="0" err="1" smtClean="0">
                <a:latin typeface="VAGRounded TL" pitchFamily="34" charset="0"/>
              </a:rPr>
              <a:t>Numbered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heads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together</a:t>
            </a:r>
            <a:endParaRPr lang="lv-LV" dirty="0" smtClean="0">
              <a:latin typeface="VAGRounded TL" pitchFamily="34" charset="0"/>
            </a:endParaRPr>
          </a:p>
          <a:p>
            <a:pPr eaLnBrk="1" hangingPunct="1"/>
            <a:r>
              <a:rPr lang="lv-LV" dirty="0" err="1" smtClean="0">
                <a:latin typeface="VAGRounded TL" pitchFamily="34" charset="0"/>
              </a:rPr>
              <a:t>Send</a:t>
            </a:r>
            <a:r>
              <a:rPr lang="lv-LV" dirty="0" smtClean="0">
                <a:latin typeface="VAGRounded TL" pitchFamily="34" charset="0"/>
              </a:rPr>
              <a:t> a </a:t>
            </a:r>
            <a:r>
              <a:rPr lang="lv-LV" dirty="0" err="1" smtClean="0">
                <a:latin typeface="VAGRounded TL" pitchFamily="34" charset="0"/>
              </a:rPr>
              <a:t>problem</a:t>
            </a:r>
            <a:endParaRPr lang="lv-LV" dirty="0" smtClean="0">
              <a:latin typeface="VAGRounded TL" pitchFamily="34" charset="0"/>
            </a:endParaRPr>
          </a:p>
          <a:p>
            <a:pPr eaLnBrk="1" hangingPunct="1"/>
            <a:endParaRPr lang="lv-LV" dirty="0" smtClean="0">
              <a:latin typeface="VAGRounded TL" pitchFamily="34" charset="0"/>
            </a:endParaRPr>
          </a:p>
          <a:p>
            <a:pPr eaLnBrk="1" hangingPunct="1"/>
            <a:endParaRPr lang="lv-LV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C17A116D-121E-4EC0-98BD-1C2AAEE9401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7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Home</a:t>
            </a:r>
            <a:r>
              <a:rPr lang="lv-LV" dirty="0" smtClean="0"/>
              <a:t> </a:t>
            </a:r>
            <a:r>
              <a:rPr lang="lv-LV" dirty="0" err="1" smtClean="0"/>
              <a:t>assignment</a:t>
            </a:r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4000" b="1" dirty="0" err="1"/>
              <a:t>Quiz</a:t>
            </a:r>
            <a:r>
              <a:rPr lang="lv-LV" sz="4000" b="1" dirty="0"/>
              <a:t> </a:t>
            </a:r>
            <a:r>
              <a:rPr lang="lv-LV" sz="4000" b="1" dirty="0" err="1"/>
              <a:t>on</a:t>
            </a:r>
            <a:r>
              <a:rPr lang="lv-LV" sz="4000" b="1" dirty="0"/>
              <a:t> </a:t>
            </a:r>
            <a:r>
              <a:rPr lang="lv-LV" sz="4000" b="1" dirty="0" err="1"/>
              <a:t>Cooperative</a:t>
            </a:r>
            <a:r>
              <a:rPr lang="lv-LV" sz="4000" b="1" dirty="0"/>
              <a:t> </a:t>
            </a:r>
            <a:r>
              <a:rPr lang="lv-LV" sz="4000" b="1" dirty="0" err="1"/>
              <a:t>Learning</a:t>
            </a:r>
            <a:endParaRPr lang="lv-LV" sz="4000" b="1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6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3" descr="LU-logo-anno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813" y="149225"/>
            <a:ext cx="26670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2394"/>
            <a:ext cx="148113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27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 </a:t>
            </a:r>
          </a:p>
        </p:txBody>
      </p:sp>
      <p:sp>
        <p:nvSpPr>
          <p:cNvPr id="52227" name="Cloud"/>
          <p:cNvSpPr>
            <a:spLocks noGrp="1" noChangeAspect="1" noEditPoints="1" noChangeArrowheads="1"/>
          </p:cNvSpPr>
          <p:nvPr>
            <p:ph type="body" idx="1"/>
          </p:nvPr>
        </p:nvSpPr>
        <p:spPr>
          <a:xfrm>
            <a:off x="214313" y="836713"/>
            <a:ext cx="8572500" cy="489654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BF62E"/>
              </a:gs>
              <a:gs pos="100000">
                <a:schemeClr val="accent1"/>
              </a:gs>
            </a:gsLst>
            <a:lin ang="5400000" scaled="1"/>
          </a:gradFill>
          <a:ln>
            <a:solidFill>
              <a:srgbClr val="000000"/>
            </a:solidFill>
          </a:ln>
          <a:effectLst>
            <a:outerShdw dist="107763" dir="2700000" algn="ctr" rotWithShape="0">
              <a:srgbClr val="808080"/>
            </a:outerShdw>
          </a:effectLst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dirty="0" smtClean="0"/>
              <a:t>  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sz="7200" b="1" dirty="0" err="1" smtClean="0">
                <a:latin typeface="VAGRounded TL" pitchFamily="34" charset="0"/>
              </a:rPr>
              <a:t>Cooperative</a:t>
            </a:r>
            <a:r>
              <a:rPr lang="lv-LV" sz="7200" b="1" dirty="0" smtClean="0">
                <a:latin typeface="VAGRounded TL" pitchFamily="34" charset="0"/>
              </a:rPr>
              <a:t> </a:t>
            </a:r>
            <a:r>
              <a:rPr lang="lv-LV" sz="7200" b="1" dirty="0" err="1" smtClean="0">
                <a:latin typeface="VAGRounded TL" pitchFamily="34" charset="0"/>
              </a:rPr>
              <a:t>learning</a:t>
            </a:r>
            <a:r>
              <a:rPr lang="lv-LV" sz="7200" b="1" dirty="0" smtClean="0">
                <a:latin typeface="VAGRounded TL" pitchFamily="34" charset="0"/>
              </a:rPr>
              <a:t>?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lv-LV" dirty="0" smtClean="0"/>
              <a:t>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A222FA-7E5B-47CF-8FE8-8ECB25A931F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lv-LV" sz="2800" b="1" dirty="0" err="1" smtClean="0"/>
              <a:t>stickers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576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  <p:bldLst>
      <p:bldP spid="522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3800" dirty="0" err="1" smtClean="0">
                <a:latin typeface="VAGRounded TL" pitchFamily="34" charset="0"/>
              </a:rPr>
              <a:t>Group</a:t>
            </a:r>
            <a:r>
              <a:rPr lang="lv-LV" sz="3800" dirty="0" smtClean="0">
                <a:latin typeface="VAGRounded TL" pitchFamily="34" charset="0"/>
              </a:rPr>
              <a:t>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556792"/>
            <a:ext cx="8784976" cy="467474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lv-LV" sz="2800" dirty="0" smtClean="0">
                <a:latin typeface="VAGRounded TL" pitchFamily="34" charset="0"/>
              </a:rPr>
              <a:t>“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”?</a:t>
            </a:r>
          </a:p>
          <a:p>
            <a:pPr marL="0" indent="0" eaLnBrk="1" hangingPunct="1">
              <a:buNone/>
            </a:pPr>
            <a:r>
              <a:rPr lang="lv-LV" sz="2800" dirty="0" smtClean="0">
                <a:latin typeface="VAGRounded TL" pitchFamily="34" charset="0"/>
              </a:rPr>
              <a:t>3 – 6 </a:t>
            </a:r>
            <a:r>
              <a:rPr lang="lv-LV" sz="2800" dirty="0" err="1" smtClean="0">
                <a:latin typeface="VAGRounded TL" pitchFamily="34" charset="0"/>
              </a:rPr>
              <a:t>individuals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together</a:t>
            </a:r>
            <a:endParaRPr lang="lv-LV" sz="2800" dirty="0" smtClean="0">
              <a:latin typeface="VAGRounded TL" pitchFamily="34" charset="0"/>
            </a:endParaRPr>
          </a:p>
          <a:p>
            <a:pPr marL="0" indent="0" eaLnBrk="1" hangingPunct="1">
              <a:buNone/>
            </a:pPr>
            <a:endParaRPr lang="lv-LV" sz="36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9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lv-LV" sz="5400" dirty="0">
                <a:latin typeface="VAGRounded TL" pitchFamily="34" charset="0"/>
              </a:rPr>
              <a:t/>
            </a:r>
            <a:br>
              <a:rPr lang="lv-LV" sz="5400" dirty="0">
                <a:latin typeface="VAGRounded TL" pitchFamily="34" charset="0"/>
              </a:rPr>
            </a:br>
            <a:r>
              <a:rPr lang="lv-LV" sz="5400" dirty="0" smtClean="0">
                <a:latin typeface="VAGRounded TL" pitchFamily="34" charset="0"/>
              </a:rPr>
              <a:t>MAX :</a:t>
            </a:r>
            <a:r>
              <a:rPr lang="lv-LV" sz="5400" dirty="0">
                <a:latin typeface="VAGRounded TL" pitchFamily="34" charset="0"/>
              </a:rPr>
              <a:t/>
            </a:r>
            <a:br>
              <a:rPr lang="lv-LV" sz="5400" dirty="0">
                <a:latin typeface="VAGRounded TL" pitchFamily="34" charset="0"/>
              </a:rPr>
            </a:br>
            <a:endParaRPr lang="lv-LV" sz="4800" dirty="0" smtClean="0">
              <a:latin typeface="VAGRounded T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712200" cy="51784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800" dirty="0" smtClean="0">
                <a:latin typeface="VAGRounded TL" pitchFamily="34" charset="0"/>
              </a:rPr>
              <a:t>3 things you like about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Motivation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2 </a:t>
            </a:r>
            <a:r>
              <a:rPr lang="lv-LV" sz="2800" dirty="0" err="1" smtClean="0">
                <a:latin typeface="VAGRounded TL" pitchFamily="34" charset="0"/>
              </a:rPr>
              <a:t>things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you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consider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significant</a:t>
            </a:r>
            <a:r>
              <a:rPr lang="lv-LV" sz="2800" dirty="0" smtClean="0">
                <a:latin typeface="VAGRounded TL" pitchFamily="34" charset="0"/>
              </a:rPr>
              <a:t> to </a:t>
            </a:r>
            <a:r>
              <a:rPr lang="lv-LV" sz="2800" dirty="0" err="1" smtClean="0">
                <a:latin typeface="VAGRounded TL" pitchFamily="34" charset="0"/>
              </a:rPr>
              <a:t>make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effective</a:t>
            </a:r>
            <a:r>
              <a:rPr lang="lv-LV" sz="2800" dirty="0" smtClean="0">
                <a:latin typeface="VAGRounded TL" pitchFamily="34" charset="0"/>
              </a:rPr>
              <a:t>				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Acquisition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1 </a:t>
            </a:r>
            <a:r>
              <a:rPr lang="lv-LV" sz="2800" dirty="0" err="1" smtClean="0">
                <a:latin typeface="VAGRounded TL" pitchFamily="34" charset="0"/>
              </a:rPr>
              <a:t>thing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that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bothers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you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about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 								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Extension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 </a:t>
            </a:r>
            <a:endParaRPr lang="en-US" sz="2800" dirty="0" smtClean="0">
              <a:latin typeface="VAGRounded TL" pitchFamily="34" charset="0"/>
            </a:endParaRPr>
          </a:p>
          <a:p>
            <a:pPr eaLnBrk="1" hangingPunct="1">
              <a:defRPr/>
            </a:pPr>
            <a:endParaRPr lang="lv-LV" sz="36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76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820150" cy="1512888"/>
          </a:xfrm>
        </p:spPr>
        <p:txBody>
          <a:bodyPr/>
          <a:lstStyle/>
          <a:p>
            <a:pPr eaLnBrk="1" hangingPunct="1"/>
            <a:r>
              <a:rPr lang="lv-LV" sz="3000" dirty="0" err="1" smtClean="0">
                <a:latin typeface="VAGRounded TL" pitchFamily="34" charset="0"/>
              </a:rPr>
              <a:t>How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long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have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you</a:t>
            </a:r>
            <a:r>
              <a:rPr lang="lv-LV" sz="3000" dirty="0" smtClean="0">
                <a:latin typeface="VAGRounded TL" pitchFamily="34" charset="0"/>
              </a:rPr>
              <a:t> «</a:t>
            </a:r>
            <a:r>
              <a:rPr lang="lv-LV" sz="3000" dirty="0" err="1" smtClean="0">
                <a:latin typeface="VAGRounded TL" pitchFamily="34" charset="0"/>
              </a:rPr>
              <a:t>worked</a:t>
            </a:r>
            <a:r>
              <a:rPr lang="lv-LV" sz="3000" dirty="0" smtClean="0">
                <a:latin typeface="VAGRounded TL" pitchFamily="34" charset="0"/>
              </a:rPr>
              <a:t>» </a:t>
            </a:r>
            <a:r>
              <a:rPr lang="lv-LV" sz="3000" dirty="0" err="1" smtClean="0">
                <a:latin typeface="VAGRounded TL" pitchFamily="34" charset="0"/>
              </a:rPr>
              <a:t>at</a:t>
            </a:r>
            <a:r>
              <a:rPr lang="lv-LV" sz="3000" dirty="0" smtClean="0">
                <a:latin typeface="VAGRounded TL" pitchFamily="34" charset="0"/>
              </a:rPr>
              <a:t> SCHOOL?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pPr eaLnBrk="1" hangingPunct="1"/>
            <a:endParaRPr lang="lv-LV" smtClean="0"/>
          </a:p>
          <a:p>
            <a:pPr eaLnBrk="1" hangingPunct="1"/>
            <a:endParaRPr lang="lv-LV" smtClean="0"/>
          </a:p>
        </p:txBody>
      </p:sp>
      <p:pic>
        <p:nvPicPr>
          <p:cNvPr id="3076" name="Picture 4" descr="PB2163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628775"/>
            <a:ext cx="7632700" cy="541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951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1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>
                <a:latin typeface="VAGRounded TL" pitchFamily="34" charset="0"/>
              </a:rPr>
              <a:t>Tokens for talking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Font typeface="Arial" charset="0"/>
              <a:buNone/>
            </a:pPr>
            <a:r>
              <a:rPr lang="lv-LV" dirty="0" err="1" smtClean="0">
                <a:latin typeface="VAGRounded TL" pitchFamily="34" charset="0"/>
              </a:rPr>
              <a:t>The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smallest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experience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en-GB" dirty="0" smtClean="0">
                <a:latin typeface="VAGRounded TL" pitchFamily="34" charset="0"/>
              </a:rPr>
              <a:t>comes to fetch tokens </a:t>
            </a:r>
            <a:endParaRPr lang="lv-LV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dirty="0" err="1" smtClean="0">
                <a:latin typeface="VAGRounded TL" pitchFamily="34" charset="0"/>
              </a:rPr>
              <a:t>One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token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of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each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colour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for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each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participant</a:t>
            </a:r>
            <a:r>
              <a:rPr lang="lv-LV" dirty="0" smtClean="0">
                <a:latin typeface="VAGRounded TL" pitchFamily="34" charset="0"/>
              </a:rPr>
              <a:t> </a:t>
            </a:r>
          </a:p>
          <a:p>
            <a:pPr algn="ctr">
              <a:buFont typeface="Arial" charset="0"/>
              <a:buNone/>
            </a:pPr>
            <a:r>
              <a:rPr lang="lv-LV" sz="2800" b="1" dirty="0" err="1" smtClean="0">
                <a:latin typeface="VAGRounded TL" pitchFamily="34" charset="0"/>
              </a:rPr>
              <a:t>Red</a:t>
            </a:r>
            <a:r>
              <a:rPr lang="lv-LV" sz="2800" b="1" dirty="0" smtClean="0">
                <a:latin typeface="VAGRounded TL" pitchFamily="34" charset="0"/>
              </a:rPr>
              <a:t> to </a:t>
            </a:r>
            <a:r>
              <a:rPr lang="lv-LV" sz="2800" b="1" dirty="0" err="1" smtClean="0">
                <a:latin typeface="VAGRounded TL" pitchFamily="34" charset="0"/>
              </a:rPr>
              <a:t>ask</a:t>
            </a:r>
            <a:r>
              <a:rPr lang="lv-LV" sz="2800" b="1" dirty="0" smtClean="0">
                <a:latin typeface="VAGRounded TL" pitchFamily="34" charset="0"/>
              </a:rPr>
              <a:t> </a:t>
            </a:r>
            <a:r>
              <a:rPr lang="lv-LV" sz="2800" b="1" dirty="0" err="1" smtClean="0">
                <a:latin typeface="VAGRounded TL" pitchFamily="34" charset="0"/>
              </a:rPr>
              <a:t>question</a:t>
            </a:r>
            <a:endParaRPr lang="lv-LV" sz="2800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sz="2800" b="1" dirty="0" err="1" smtClean="0">
                <a:latin typeface="VAGRounded TL" pitchFamily="34" charset="0"/>
              </a:rPr>
              <a:t>Blue</a:t>
            </a:r>
            <a:r>
              <a:rPr lang="lv-LV" sz="2800" b="1" dirty="0" smtClean="0">
                <a:latin typeface="VAGRounded TL" pitchFamily="34" charset="0"/>
              </a:rPr>
              <a:t> to </a:t>
            </a:r>
            <a:r>
              <a:rPr lang="lv-LV" sz="2800" b="1" dirty="0" err="1" smtClean="0">
                <a:latin typeface="VAGRounded TL" pitchFamily="34" charset="0"/>
              </a:rPr>
              <a:t>contribute</a:t>
            </a:r>
            <a:endParaRPr lang="lv-LV" sz="2800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sz="2800" b="1" dirty="0" err="1" smtClean="0">
                <a:latin typeface="VAGRounded TL" pitchFamily="34" charset="0"/>
              </a:rPr>
              <a:t>Orange</a:t>
            </a:r>
            <a:r>
              <a:rPr lang="lv-LV" sz="2800" b="1" dirty="0" smtClean="0">
                <a:latin typeface="VAGRounded TL" pitchFamily="34" charset="0"/>
              </a:rPr>
              <a:t> to </a:t>
            </a:r>
            <a:r>
              <a:rPr lang="lv-LV" sz="2800" b="1" dirty="0" err="1" smtClean="0">
                <a:latin typeface="VAGRounded TL" pitchFamily="34" charset="0"/>
              </a:rPr>
              <a:t>add</a:t>
            </a:r>
            <a:endParaRPr lang="lv-LV" sz="2800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b="1" dirty="0" err="1" smtClean="0">
                <a:latin typeface="VAGRounded TL" pitchFamily="34" charset="0"/>
              </a:rPr>
              <a:t>Signal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with</a:t>
            </a:r>
            <a:r>
              <a:rPr lang="lv-LV" b="1" dirty="0" smtClean="0">
                <a:latin typeface="VAGRounded TL" pitchFamily="34" charset="0"/>
              </a:rPr>
              <a:t> a </a:t>
            </a:r>
            <a:r>
              <a:rPr lang="lv-LV" b="1" dirty="0" err="1" smtClean="0">
                <a:latin typeface="VAGRounded TL" pitchFamily="34" charset="0"/>
              </a:rPr>
              <a:t>token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if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you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want</a:t>
            </a:r>
            <a:r>
              <a:rPr lang="lv-LV" b="1" dirty="0" smtClean="0">
                <a:latin typeface="VAGRounded TL" pitchFamily="34" charset="0"/>
              </a:rPr>
              <a:t> to </a:t>
            </a:r>
            <a:r>
              <a:rPr lang="lv-LV" b="1" dirty="0" err="1" smtClean="0">
                <a:latin typeface="VAGRounded TL" pitchFamily="34" charset="0"/>
              </a:rPr>
              <a:t>contribute</a:t>
            </a:r>
            <a:endParaRPr lang="lv-LV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b="1" dirty="0" smtClean="0">
                <a:latin typeface="VAGRounded TL" pitchFamily="34" charset="0"/>
              </a:rPr>
              <a:t>Put </a:t>
            </a:r>
            <a:r>
              <a:rPr lang="lv-LV" b="1" dirty="0" err="1" smtClean="0">
                <a:latin typeface="VAGRounded TL" pitchFamily="34" charset="0"/>
              </a:rPr>
              <a:t>the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token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in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the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middle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of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the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table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and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start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speaking</a:t>
            </a:r>
            <a:endParaRPr lang="lv-LV" b="1" dirty="0" smtClean="0">
              <a:latin typeface="VAGRounded TL" pitchFamily="34" charset="0"/>
            </a:endParaRPr>
          </a:p>
          <a:p>
            <a:endParaRPr lang="lv-LV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fld id="{3308F8FE-73EF-474E-9F6B-E1EC4511DF44}" type="slidenum">
              <a:rPr lang="lv-LV" smtClean="0"/>
              <a:pPr algn="l">
                <a:defRPr/>
              </a:pPr>
              <a:t>8</a:t>
            </a:fld>
            <a:endParaRPr lang="lv-LV" smtClean="0"/>
          </a:p>
        </p:txBody>
      </p:sp>
    </p:spTree>
    <p:extLst>
      <p:ext uri="{BB962C8B-B14F-4D97-AF65-F5344CB8AC3E}">
        <p14:creationId xmlns:p14="http://schemas.microsoft.com/office/powerpoint/2010/main" val="198088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6300" b="1" smtClean="0">
                <a:latin typeface="VAGRounded TL" pitchFamily="34" charset="0"/>
              </a:rPr>
              <a:t>How did we do?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lv-LV" sz="4400" b="1" dirty="0" smtClean="0">
                <a:latin typeface="VAGRounded TL" pitchFamily="34" charset="0"/>
              </a:rPr>
              <a:t>First </a:t>
            </a:r>
            <a:r>
              <a:rPr lang="lv-LV" sz="4400" b="1" dirty="0" err="1" smtClean="0">
                <a:latin typeface="VAGRounded TL" pitchFamily="34" charset="0"/>
              </a:rPr>
              <a:t>used</a:t>
            </a:r>
            <a:r>
              <a:rPr lang="lv-LV" sz="4400" b="1" dirty="0" smtClean="0">
                <a:latin typeface="VAGRounded TL" pitchFamily="34" charset="0"/>
              </a:rPr>
              <a:t> </a:t>
            </a:r>
            <a:r>
              <a:rPr lang="lv-LV" sz="4400" b="1" dirty="0" err="1" smtClean="0">
                <a:latin typeface="VAGRounded TL" pitchFamily="34" charset="0"/>
              </a:rPr>
              <a:t>tokens</a:t>
            </a:r>
            <a:endParaRPr lang="lv-LV" sz="4400" b="1" dirty="0" smtClean="0">
              <a:latin typeface="VAGRounded TL" pitchFamily="34" charset="0"/>
            </a:endParaRPr>
          </a:p>
          <a:p>
            <a:pPr eaLnBrk="1" hangingPunct="1"/>
            <a:r>
              <a:rPr lang="lv-LV" sz="4400" b="1" dirty="0" err="1" smtClean="0">
                <a:latin typeface="VAGRounded TL" pitchFamily="34" charset="0"/>
              </a:rPr>
              <a:t>Last</a:t>
            </a:r>
            <a:r>
              <a:rPr lang="lv-LV" sz="4400" b="1" dirty="0" smtClean="0">
                <a:latin typeface="VAGRounded TL" pitchFamily="34" charset="0"/>
              </a:rPr>
              <a:t> </a:t>
            </a:r>
            <a:r>
              <a:rPr lang="lv-LV" sz="4400" b="1" dirty="0" err="1" smtClean="0">
                <a:latin typeface="VAGRounded TL" pitchFamily="34" charset="0"/>
              </a:rPr>
              <a:t>used</a:t>
            </a:r>
            <a:r>
              <a:rPr lang="lv-LV" sz="4400" b="1" dirty="0" smtClean="0">
                <a:latin typeface="VAGRounded TL" pitchFamily="34" charset="0"/>
              </a:rPr>
              <a:t> </a:t>
            </a:r>
            <a:r>
              <a:rPr lang="lv-LV" sz="4400" b="1" dirty="0" err="1" smtClean="0">
                <a:latin typeface="VAGRounded TL" pitchFamily="34" charset="0"/>
              </a:rPr>
              <a:t>token</a:t>
            </a:r>
            <a:endParaRPr lang="lv-LV" sz="4400" b="1" dirty="0" smtClean="0">
              <a:latin typeface="VAGRounded T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FD951CB4-9EE6-4381-A140-B86E9C76C65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8196" name="Picture 6" descr="AG00317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1484313"/>
            <a:ext cx="3848100" cy="494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14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900</Words>
  <Application>Microsoft Office PowerPoint</Application>
  <PresentationFormat>On-screen Show (4:3)</PresentationFormat>
  <Paragraphs>238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 Teaching and Learning Models </vt:lpstr>
      <vt:lpstr>Teaching and Learning Models </vt:lpstr>
      <vt:lpstr>Teaching and Learning Models </vt:lpstr>
      <vt:lpstr> </vt:lpstr>
      <vt:lpstr>Group?</vt:lpstr>
      <vt:lpstr> MAX : </vt:lpstr>
      <vt:lpstr>How long have you «worked» at SCHOOL?</vt:lpstr>
      <vt:lpstr>Tokens for talking</vt:lpstr>
      <vt:lpstr>How did we do?</vt:lpstr>
      <vt:lpstr> Use student selector  to choose ROLES: </vt:lpstr>
      <vt:lpstr>What difficulties have you faced working  in groups or using group work yourselves? </vt:lpstr>
      <vt:lpstr>PowerPoint Presentation</vt:lpstr>
      <vt:lpstr>BUTTONS in groups</vt:lpstr>
      <vt:lpstr> Difficulties  working in groups or using group work</vt:lpstr>
      <vt:lpstr> </vt:lpstr>
      <vt:lpstr>5 basic elements of cooperative learning</vt:lpstr>
      <vt:lpstr> 5  CL elements  </vt:lpstr>
      <vt:lpstr>5  CL elements</vt:lpstr>
      <vt:lpstr> Roles change:  </vt:lpstr>
      <vt:lpstr>5 elements of cooperative learning</vt:lpstr>
      <vt:lpstr>5 elements of cooperative learning</vt:lpstr>
      <vt:lpstr>Social skills</vt:lpstr>
      <vt:lpstr>5 elements of  cooperative learning</vt:lpstr>
      <vt:lpstr>To develop social skills means</vt:lpstr>
      <vt:lpstr>Squares</vt:lpstr>
      <vt:lpstr>5 elements of cooperative learning</vt:lpstr>
      <vt:lpstr>Individual processing</vt:lpstr>
      <vt:lpstr>Participation pie</vt:lpstr>
      <vt:lpstr>Grounded </vt:lpstr>
      <vt:lpstr>Grounded (home assignment)</vt:lpstr>
      <vt:lpstr>Numbered heads together Today we had</vt:lpstr>
      <vt:lpstr>Numbered heads together Today we had</vt:lpstr>
      <vt:lpstr>Home assignment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and Learning Models</dc:title>
  <dc:creator>Indra</dc:creator>
  <cp:lastModifiedBy>Indra</cp:lastModifiedBy>
  <cp:revision>9</cp:revision>
  <dcterms:created xsi:type="dcterms:W3CDTF">2013-02-14T19:20:58Z</dcterms:created>
  <dcterms:modified xsi:type="dcterms:W3CDTF">2013-03-18T18:22:22Z</dcterms:modified>
</cp:coreProperties>
</file>