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7"/>
  </p:notesMasterIdLst>
  <p:sldIdLst>
    <p:sldId id="256" r:id="rId2"/>
    <p:sldId id="536" r:id="rId3"/>
    <p:sldId id="537" r:id="rId4"/>
    <p:sldId id="602" r:id="rId5"/>
    <p:sldId id="538" r:id="rId6"/>
    <p:sldId id="539" r:id="rId7"/>
    <p:sldId id="541" r:id="rId8"/>
    <p:sldId id="543" r:id="rId9"/>
    <p:sldId id="544" r:id="rId10"/>
    <p:sldId id="545" r:id="rId11"/>
    <p:sldId id="546" r:id="rId12"/>
    <p:sldId id="547" r:id="rId13"/>
    <p:sldId id="548" r:id="rId14"/>
    <p:sldId id="603" r:id="rId15"/>
    <p:sldId id="549" r:id="rId16"/>
    <p:sldId id="604" r:id="rId17"/>
    <p:sldId id="550" r:id="rId18"/>
    <p:sldId id="551" r:id="rId19"/>
    <p:sldId id="561" r:id="rId20"/>
    <p:sldId id="562" r:id="rId21"/>
    <p:sldId id="564" r:id="rId22"/>
    <p:sldId id="566" r:id="rId23"/>
    <p:sldId id="567" r:id="rId24"/>
    <p:sldId id="605" r:id="rId25"/>
    <p:sldId id="569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606" r:id="rId34"/>
    <p:sldId id="577" r:id="rId35"/>
    <p:sldId id="580" r:id="rId36"/>
    <p:sldId id="583" r:id="rId37"/>
    <p:sldId id="584" r:id="rId38"/>
    <p:sldId id="607" r:id="rId39"/>
    <p:sldId id="585" r:id="rId40"/>
    <p:sldId id="586" r:id="rId41"/>
    <p:sldId id="587" r:id="rId42"/>
    <p:sldId id="589" r:id="rId43"/>
    <p:sldId id="590" r:id="rId44"/>
    <p:sldId id="591" r:id="rId45"/>
    <p:sldId id="592" r:id="rId46"/>
    <p:sldId id="593" r:id="rId47"/>
    <p:sldId id="594" r:id="rId48"/>
    <p:sldId id="595" r:id="rId49"/>
    <p:sldId id="596" r:id="rId50"/>
    <p:sldId id="597" r:id="rId51"/>
    <p:sldId id="598" r:id="rId52"/>
    <p:sldId id="599" r:id="rId53"/>
    <p:sldId id="600" r:id="rId54"/>
    <p:sldId id="601" r:id="rId55"/>
    <p:sldId id="276" r:id="rId5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  <a:srgbClr val="CC3300"/>
    <a:srgbClr val="FF9999"/>
    <a:srgbClr val="FF99CC"/>
    <a:srgbClr val="FF99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6857" autoAdjust="0"/>
  </p:normalViewPr>
  <p:slideViewPr>
    <p:cSldViewPr snapToGrid="0">
      <p:cViewPr varScale="1">
        <p:scale>
          <a:sx n="95" d="100"/>
          <a:sy n="95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style val="5"/>
  <c:chart>
    <c:plotArea>
      <c:layout>
        <c:manualLayout>
          <c:layoutTarget val="inner"/>
          <c:xMode val="edge"/>
          <c:yMode val="edge"/>
          <c:x val="0.12847552425231035"/>
          <c:y val="5.3972880328111733E-2"/>
          <c:w val="0.84133222605257718"/>
          <c:h val="0.7211245990084576"/>
        </c:manualLayout>
      </c:layout>
      <c:barChart>
        <c:barDir val="col"/>
        <c:grouping val="stacked"/>
        <c:ser>
          <c:idx val="0"/>
          <c:order val="0"/>
          <c:tx>
            <c:strRef>
              <c:f>Sheet5!$A$4</c:f>
              <c:strCache>
                <c:ptCount val="1"/>
                <c:pt idx="0">
                  <c:v>ETS enerģētika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numRef>
              <c:f>Sheet5!$B$3:$K$3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Sheet5!$B$4:$K$4</c:f>
              <c:numCache>
                <c:formatCode>General</c:formatCode>
                <c:ptCount val="10"/>
                <c:pt idx="0">
                  <c:v>2627.0661999999998</c:v>
                </c:pt>
                <c:pt idx="1">
                  <c:v>2685.2861199999998</c:v>
                </c:pt>
                <c:pt idx="2">
                  <c:v>2594.7976599999997</c:v>
                </c:pt>
                <c:pt idx="3">
                  <c:v>2493.4918500000022</c:v>
                </c:pt>
                <c:pt idx="4">
                  <c:v>2318.947529</c:v>
                </c:pt>
                <c:pt idx="5">
                  <c:v>2734.4252299999998</c:v>
                </c:pt>
                <c:pt idx="6">
                  <c:v>2317.3926200000001</c:v>
                </c:pt>
                <c:pt idx="7">
                  <c:v>2380.2195750000001</c:v>
                </c:pt>
                <c:pt idx="8">
                  <c:v>2062.0110754999996</c:v>
                </c:pt>
                <c:pt idx="9">
                  <c:v>1760.7110750929601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1-45DC-9F08-AE768C64F473}"/>
            </c:ext>
          </c:extLst>
        </c:ser>
        <c:ser>
          <c:idx val="1"/>
          <c:order val="1"/>
          <c:tx>
            <c:strRef>
              <c:f>Sheet5!$A$5</c:f>
              <c:strCache>
                <c:ptCount val="1"/>
                <c:pt idx="0">
                  <c:v>ETS rūpnieciskie procesi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numRef>
              <c:f>Sheet5!$B$3:$K$3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Sheet5!$B$5:$K$5</c:f>
              <c:numCache>
                <c:formatCode>General</c:formatCode>
                <c:ptCount val="10"/>
                <c:pt idx="0">
                  <c:v>227.35780000000011</c:v>
                </c:pt>
                <c:pt idx="1">
                  <c:v>255.46688</c:v>
                </c:pt>
                <c:pt idx="2">
                  <c:v>254.41234000000011</c:v>
                </c:pt>
                <c:pt idx="3">
                  <c:v>249.42615000000001</c:v>
                </c:pt>
                <c:pt idx="4">
                  <c:v>170.84947099999999</c:v>
                </c:pt>
                <c:pt idx="5">
                  <c:v>505.75477000000001</c:v>
                </c:pt>
                <c:pt idx="6">
                  <c:v>606.06237999999996</c:v>
                </c:pt>
                <c:pt idx="7">
                  <c:v>666.29242500000009</c:v>
                </c:pt>
                <c:pt idx="8">
                  <c:v>587.8020159999993</c:v>
                </c:pt>
                <c:pt idx="9">
                  <c:v>593.53378918314013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61-45DC-9F08-AE768C64F473}"/>
            </c:ext>
          </c:extLst>
        </c:ser>
        <c:dLbls/>
        <c:overlap val="100"/>
        <c:axId val="64863232"/>
        <c:axId val="64873216"/>
      </c:barChart>
      <c:catAx>
        <c:axId val="6486323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64873216"/>
        <c:crosses val="autoZero"/>
        <c:auto val="1"/>
        <c:lblAlgn val="ctr"/>
        <c:lblOffset val="100"/>
      </c:catAx>
      <c:valAx>
        <c:axId val="64873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0" u="none" strike="noStrike" kern="1200" baseline="0">
                    <a:solidFill>
                      <a:prstClr val="black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lv-LV" sz="2400" b="1" i="0" baseline="0" dirty="0" smtClean="0">
                    <a:effectLst/>
                    <a:latin typeface="+mj-lt"/>
                  </a:rPr>
                  <a:t>CO</a:t>
                </a:r>
                <a:r>
                  <a:rPr lang="lv-LV" sz="2400" b="1" i="0" baseline="-25000" dirty="0" smtClean="0">
                    <a:effectLst/>
                    <a:latin typeface="+mj-lt"/>
                  </a:rPr>
                  <a:t>2 </a:t>
                </a:r>
                <a:r>
                  <a:rPr lang="lv-LV" sz="2400" b="1" i="0" baseline="0" dirty="0" err="1" smtClean="0">
                    <a:effectLst/>
                    <a:latin typeface="+mj-lt"/>
                  </a:rPr>
                  <a:t>ekv</a:t>
                </a:r>
                <a:r>
                  <a:rPr lang="lv-LV" sz="2400" b="1" i="0" baseline="0" dirty="0" smtClean="0">
                    <a:effectLst/>
                    <a:latin typeface="+mj-lt"/>
                  </a:rPr>
                  <a:t>. (</a:t>
                </a:r>
                <a:r>
                  <a:rPr lang="lv-LV" sz="2400" b="1" i="0" baseline="0" dirty="0" err="1" smtClean="0">
                    <a:effectLst/>
                    <a:latin typeface="+mj-lt"/>
                  </a:rPr>
                  <a:t>Gg</a:t>
                </a:r>
                <a:r>
                  <a:rPr lang="lv-LV" sz="2400" b="1" i="0" baseline="0" dirty="0" smtClean="0">
                    <a:effectLst/>
                    <a:latin typeface="+mj-lt"/>
                  </a:rPr>
                  <a:t>)</a:t>
                </a:r>
                <a:endParaRPr lang="lv-LV" sz="2400" dirty="0" smtClean="0">
                  <a:effectLst/>
                  <a:latin typeface="+mj-lt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i="0" u="none" strike="noStrike" kern="1200" baseline="0">
                    <a:solidFill>
                      <a:prstClr val="black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 sz="240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0483945529711667E-2"/>
              <c:y val="0.2326961312782652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648632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50563-0B35-4A52-BB13-3AD5A196E3F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AE9916-D02D-41B0-B959-C2060A748E58}">
      <dgm:prSet phldrT="[Text]" custT="1"/>
      <dgm:spPr>
        <a:solidFill>
          <a:srgbClr val="277727"/>
        </a:solidFill>
      </dgm:spPr>
      <dgm:t>
        <a:bodyPr/>
        <a:lstStyle/>
        <a:p>
          <a:endParaRPr lang="lv-LV" sz="2400" b="1" dirty="0">
            <a:solidFill>
              <a:schemeClr val="tx1"/>
            </a:solidFill>
            <a:latin typeface="+mj-lt"/>
          </a:endParaRPr>
        </a:p>
      </dgm:t>
    </dgm:pt>
    <dgm:pt modelId="{902C5961-D7BC-4605-A2D4-60F8E1267483}" type="parTrans" cxnId="{1D0C6491-4B01-430C-BCD0-CF78F5F1630C}">
      <dgm:prSet/>
      <dgm:spPr/>
      <dgm:t>
        <a:bodyPr/>
        <a:lstStyle/>
        <a:p>
          <a:endParaRPr lang="lv-LV"/>
        </a:p>
      </dgm:t>
    </dgm:pt>
    <dgm:pt modelId="{BE3ACB09-C2CB-4168-972E-504C11EF34FD}" type="sibTrans" cxnId="{1D0C6491-4B01-430C-BCD0-CF78F5F1630C}">
      <dgm:prSet/>
      <dgm:spPr/>
      <dgm:t>
        <a:bodyPr/>
        <a:lstStyle/>
        <a:p>
          <a:endParaRPr lang="lv-LV"/>
        </a:p>
      </dgm:t>
    </dgm:pt>
    <dgm:pt modelId="{2A01FBF8-4B31-4EB1-BB1C-5681F24146C7}">
      <dgm:prSet phldrT="[Text]" custT="1"/>
      <dgm:spPr>
        <a:solidFill>
          <a:srgbClr val="92D050"/>
        </a:solidFill>
      </dgm:spPr>
      <dgm:t>
        <a:bodyPr/>
        <a:lstStyle/>
        <a:p>
          <a:endParaRPr lang="lv-LV" sz="2400" b="1" dirty="0">
            <a:solidFill>
              <a:schemeClr val="tx1"/>
            </a:solidFill>
            <a:latin typeface="+mj-lt"/>
          </a:endParaRPr>
        </a:p>
      </dgm:t>
    </dgm:pt>
    <dgm:pt modelId="{201B9D59-CC9A-4AD2-B6BB-7C046E988996}" type="parTrans" cxnId="{633F8382-0768-4B55-A4A8-6773003E67AB}">
      <dgm:prSet/>
      <dgm:spPr/>
      <dgm:t>
        <a:bodyPr/>
        <a:lstStyle/>
        <a:p>
          <a:endParaRPr lang="lv-LV"/>
        </a:p>
      </dgm:t>
    </dgm:pt>
    <dgm:pt modelId="{C3F50AA3-6616-4589-B8BB-13B2EBFDB702}" type="sibTrans" cxnId="{633F8382-0768-4B55-A4A8-6773003E67AB}">
      <dgm:prSet/>
      <dgm:spPr/>
      <dgm:t>
        <a:bodyPr/>
        <a:lstStyle/>
        <a:p>
          <a:endParaRPr lang="lv-LV"/>
        </a:p>
      </dgm:t>
    </dgm:pt>
    <dgm:pt modelId="{6CD2C82E-5850-4179-9E9C-86374BC4D85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lv-LV" b="1" dirty="0">
            <a:solidFill>
              <a:schemeClr val="tx1"/>
            </a:solidFill>
            <a:latin typeface="+mj-lt"/>
          </a:endParaRPr>
        </a:p>
      </dgm:t>
    </dgm:pt>
    <dgm:pt modelId="{AB309F9A-4C45-4EEE-BB1B-24E71AC5334B}" type="parTrans" cxnId="{2231CCE4-1F34-45C4-9A4F-5F25EC4C0DCC}">
      <dgm:prSet/>
      <dgm:spPr/>
      <dgm:t>
        <a:bodyPr/>
        <a:lstStyle/>
        <a:p>
          <a:endParaRPr lang="lv-LV"/>
        </a:p>
      </dgm:t>
    </dgm:pt>
    <dgm:pt modelId="{C5F1F6E1-2747-422F-B3BC-0785663EE4EF}" type="sibTrans" cxnId="{2231CCE4-1F34-45C4-9A4F-5F25EC4C0DCC}">
      <dgm:prSet/>
      <dgm:spPr/>
      <dgm:t>
        <a:bodyPr/>
        <a:lstStyle/>
        <a:p>
          <a:endParaRPr lang="lv-LV"/>
        </a:p>
      </dgm:t>
    </dgm:pt>
    <dgm:pt modelId="{F41C6610-43DE-4C5A-8E8B-8473EAC1367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lv-LV" sz="1800" b="1" dirty="0">
            <a:solidFill>
              <a:schemeClr val="tx1"/>
            </a:solidFill>
            <a:latin typeface="+mj-lt"/>
          </a:endParaRPr>
        </a:p>
      </dgm:t>
    </dgm:pt>
    <dgm:pt modelId="{32A1F07F-5248-4871-9746-767580EF55DC}" type="parTrans" cxnId="{2D978CAE-C114-4B37-BEDA-B74625F75BD9}">
      <dgm:prSet/>
      <dgm:spPr/>
      <dgm:t>
        <a:bodyPr/>
        <a:lstStyle/>
        <a:p>
          <a:endParaRPr lang="lv-LV"/>
        </a:p>
      </dgm:t>
    </dgm:pt>
    <dgm:pt modelId="{DC909DC2-0542-41EC-8448-ED73FD871CB9}" type="sibTrans" cxnId="{2D978CAE-C114-4B37-BEDA-B74625F75BD9}">
      <dgm:prSet/>
      <dgm:spPr/>
      <dgm:t>
        <a:bodyPr/>
        <a:lstStyle/>
        <a:p>
          <a:endParaRPr lang="lv-LV"/>
        </a:p>
      </dgm:t>
    </dgm:pt>
    <dgm:pt modelId="{26D4E145-E647-424C-9677-E0F2A403B142}" type="pres">
      <dgm:prSet presAssocID="{69650563-0B35-4A52-BB13-3AD5A196E3F3}" presName="Name0" presStyleCnt="0">
        <dgm:presLayoutVars>
          <dgm:dir/>
          <dgm:resizeHandles val="exact"/>
        </dgm:presLayoutVars>
      </dgm:prSet>
      <dgm:spPr/>
    </dgm:pt>
    <dgm:pt modelId="{B7164645-67E8-486F-B93A-C6E5C53D927E}" type="pres">
      <dgm:prSet presAssocID="{FCAE9916-D02D-41B0-B959-C2060A748E58}" presName="parTxOnly" presStyleLbl="node1" presStyleIdx="0" presStyleCnt="4" custScaleX="91454" custScaleY="18974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C0D45F8-6ECD-4037-A69E-4DE4230BF87B}" type="pres">
      <dgm:prSet presAssocID="{BE3ACB09-C2CB-4168-972E-504C11EF34FD}" presName="parSpace" presStyleCnt="0"/>
      <dgm:spPr/>
    </dgm:pt>
    <dgm:pt modelId="{C451F0B3-058D-4832-9317-5EEB8E5F9BBD}" type="pres">
      <dgm:prSet presAssocID="{2A01FBF8-4B31-4EB1-BB1C-5681F24146C7}" presName="parTxOnly" presStyleLbl="node1" presStyleIdx="1" presStyleCnt="4" custScaleX="123638" custScaleY="193911" custLinFactNeighborX="-3867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D6ADD93-4605-4E04-B73F-00CD72CD0D0F}" type="pres">
      <dgm:prSet presAssocID="{C3F50AA3-6616-4589-B8BB-13B2EBFDB702}" presName="parSpace" presStyleCnt="0"/>
      <dgm:spPr/>
    </dgm:pt>
    <dgm:pt modelId="{F08956B2-4EF6-4634-8E22-1AE8FEC01F17}" type="pres">
      <dgm:prSet presAssocID="{6CD2C82E-5850-4179-9E9C-86374BC4D857}" presName="parTxOnly" presStyleLbl="node1" presStyleIdx="2" presStyleCnt="4" custScaleX="113180" custScaleY="189980" custLinFactNeighborX="-76162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F777DD7-8254-42A6-98E9-E733D38D2BDA}" type="pres">
      <dgm:prSet presAssocID="{C5F1F6E1-2747-422F-B3BC-0785663EE4EF}" presName="parSpace" presStyleCnt="0"/>
      <dgm:spPr/>
    </dgm:pt>
    <dgm:pt modelId="{F05694F0-366E-4723-969B-84D70CA99ABE}" type="pres">
      <dgm:prSet presAssocID="{F41C6610-43DE-4C5A-8E8B-8473EAC1367E}" presName="parTxOnly" presStyleLbl="node1" presStyleIdx="3" presStyleCnt="4" custScaleX="120954" custScaleY="223208" custLinFactNeighborX="-8702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D0C6491-4B01-430C-BCD0-CF78F5F1630C}" srcId="{69650563-0B35-4A52-BB13-3AD5A196E3F3}" destId="{FCAE9916-D02D-41B0-B959-C2060A748E58}" srcOrd="0" destOrd="0" parTransId="{902C5961-D7BC-4605-A2D4-60F8E1267483}" sibTransId="{BE3ACB09-C2CB-4168-972E-504C11EF34FD}"/>
    <dgm:cxn modelId="{055D1BAF-78D6-447B-B584-9DE47089EAFC}" type="presOf" srcId="{2A01FBF8-4B31-4EB1-BB1C-5681F24146C7}" destId="{C451F0B3-058D-4832-9317-5EEB8E5F9BBD}" srcOrd="0" destOrd="0" presId="urn:microsoft.com/office/officeart/2005/8/layout/hChevron3"/>
    <dgm:cxn modelId="{DF84F251-0122-408C-9028-FF07B045FA78}" type="presOf" srcId="{6CD2C82E-5850-4179-9E9C-86374BC4D857}" destId="{F08956B2-4EF6-4634-8E22-1AE8FEC01F17}" srcOrd="0" destOrd="0" presId="urn:microsoft.com/office/officeart/2005/8/layout/hChevron3"/>
    <dgm:cxn modelId="{88234155-9563-4712-A83B-47018631DB0F}" type="presOf" srcId="{69650563-0B35-4A52-BB13-3AD5A196E3F3}" destId="{26D4E145-E647-424C-9677-E0F2A403B142}" srcOrd="0" destOrd="0" presId="urn:microsoft.com/office/officeart/2005/8/layout/hChevron3"/>
    <dgm:cxn modelId="{2231CCE4-1F34-45C4-9A4F-5F25EC4C0DCC}" srcId="{69650563-0B35-4A52-BB13-3AD5A196E3F3}" destId="{6CD2C82E-5850-4179-9E9C-86374BC4D857}" srcOrd="2" destOrd="0" parTransId="{AB309F9A-4C45-4EEE-BB1B-24E71AC5334B}" sibTransId="{C5F1F6E1-2747-422F-B3BC-0785663EE4EF}"/>
    <dgm:cxn modelId="{633F8382-0768-4B55-A4A8-6773003E67AB}" srcId="{69650563-0B35-4A52-BB13-3AD5A196E3F3}" destId="{2A01FBF8-4B31-4EB1-BB1C-5681F24146C7}" srcOrd="1" destOrd="0" parTransId="{201B9D59-CC9A-4AD2-B6BB-7C046E988996}" sibTransId="{C3F50AA3-6616-4589-B8BB-13B2EBFDB702}"/>
    <dgm:cxn modelId="{DE65ABBC-0E85-4338-9AD5-25A8CDC2C5C0}" type="presOf" srcId="{FCAE9916-D02D-41B0-B959-C2060A748E58}" destId="{B7164645-67E8-486F-B93A-C6E5C53D927E}" srcOrd="0" destOrd="0" presId="urn:microsoft.com/office/officeart/2005/8/layout/hChevron3"/>
    <dgm:cxn modelId="{EAE6376F-2E6F-4498-9B25-62F72BEF37C9}" type="presOf" srcId="{F41C6610-43DE-4C5A-8E8B-8473EAC1367E}" destId="{F05694F0-366E-4723-969B-84D70CA99ABE}" srcOrd="0" destOrd="0" presId="urn:microsoft.com/office/officeart/2005/8/layout/hChevron3"/>
    <dgm:cxn modelId="{2D978CAE-C114-4B37-BEDA-B74625F75BD9}" srcId="{69650563-0B35-4A52-BB13-3AD5A196E3F3}" destId="{F41C6610-43DE-4C5A-8E8B-8473EAC1367E}" srcOrd="3" destOrd="0" parTransId="{32A1F07F-5248-4871-9746-767580EF55DC}" sibTransId="{DC909DC2-0542-41EC-8448-ED73FD871CB9}"/>
    <dgm:cxn modelId="{A59D2315-730A-4D6A-8EE2-FA5B11EC2351}" type="presParOf" srcId="{26D4E145-E647-424C-9677-E0F2A403B142}" destId="{B7164645-67E8-486F-B93A-C6E5C53D927E}" srcOrd="0" destOrd="0" presId="urn:microsoft.com/office/officeart/2005/8/layout/hChevron3"/>
    <dgm:cxn modelId="{37E39E60-3199-4590-BF2D-26482ACF075C}" type="presParOf" srcId="{26D4E145-E647-424C-9677-E0F2A403B142}" destId="{5C0D45F8-6ECD-4037-A69E-4DE4230BF87B}" srcOrd="1" destOrd="0" presId="urn:microsoft.com/office/officeart/2005/8/layout/hChevron3"/>
    <dgm:cxn modelId="{CDAD85FF-1D5B-476B-89B8-ED2AD10285E9}" type="presParOf" srcId="{26D4E145-E647-424C-9677-E0F2A403B142}" destId="{C451F0B3-058D-4832-9317-5EEB8E5F9BBD}" srcOrd="2" destOrd="0" presId="urn:microsoft.com/office/officeart/2005/8/layout/hChevron3"/>
    <dgm:cxn modelId="{764FA940-70F5-4EA2-B010-8EAF3FBA84EB}" type="presParOf" srcId="{26D4E145-E647-424C-9677-E0F2A403B142}" destId="{5D6ADD93-4605-4E04-B73F-00CD72CD0D0F}" srcOrd="3" destOrd="0" presId="urn:microsoft.com/office/officeart/2005/8/layout/hChevron3"/>
    <dgm:cxn modelId="{CF053B36-1F17-4CF9-987E-743A25155D24}" type="presParOf" srcId="{26D4E145-E647-424C-9677-E0F2A403B142}" destId="{F08956B2-4EF6-4634-8E22-1AE8FEC01F17}" srcOrd="4" destOrd="0" presId="urn:microsoft.com/office/officeart/2005/8/layout/hChevron3"/>
    <dgm:cxn modelId="{96287767-32D2-45AE-83D9-E485C070B1BE}" type="presParOf" srcId="{26D4E145-E647-424C-9677-E0F2A403B142}" destId="{5F777DD7-8254-42A6-98E9-E733D38D2BDA}" srcOrd="5" destOrd="0" presId="urn:microsoft.com/office/officeart/2005/8/layout/hChevron3"/>
    <dgm:cxn modelId="{7B2EA4B7-C437-4643-BD18-DFBF8A744EF1}" type="presParOf" srcId="{26D4E145-E647-424C-9677-E0F2A403B142}" destId="{F05694F0-366E-4723-969B-84D70CA99AB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164645-67E8-486F-B93A-C6E5C53D927E}">
      <dsp:nvSpPr>
        <dsp:cNvPr id="0" name=""/>
        <dsp:cNvSpPr/>
      </dsp:nvSpPr>
      <dsp:spPr>
        <a:xfrm>
          <a:off x="1389" y="108133"/>
          <a:ext cx="1991589" cy="1652810"/>
        </a:xfrm>
        <a:prstGeom prst="homePlate">
          <a:avLst/>
        </a:prstGeom>
        <a:solidFill>
          <a:srgbClr val="2777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b="1" kern="1200" dirty="0">
            <a:solidFill>
              <a:schemeClr val="tx1"/>
            </a:solidFill>
            <a:latin typeface="+mj-lt"/>
          </a:endParaRPr>
        </a:p>
      </dsp:txBody>
      <dsp:txXfrm>
        <a:off x="1389" y="108133"/>
        <a:ext cx="1991589" cy="1652810"/>
      </dsp:txXfrm>
    </dsp:sp>
    <dsp:sp modelId="{C451F0B3-058D-4832-9317-5EEB8E5F9BBD}">
      <dsp:nvSpPr>
        <dsp:cNvPr id="0" name=""/>
        <dsp:cNvSpPr/>
      </dsp:nvSpPr>
      <dsp:spPr>
        <a:xfrm>
          <a:off x="1388991" y="89980"/>
          <a:ext cx="2692459" cy="1689116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b="1" kern="1200" dirty="0">
            <a:solidFill>
              <a:schemeClr val="tx1"/>
            </a:solidFill>
            <a:latin typeface="+mj-lt"/>
          </a:endParaRPr>
        </a:p>
      </dsp:txBody>
      <dsp:txXfrm>
        <a:off x="1388991" y="89980"/>
        <a:ext cx="2692459" cy="1689116"/>
      </dsp:txXfrm>
    </dsp:sp>
    <dsp:sp modelId="{F08956B2-4EF6-4634-8E22-1AE8FEC01F17}">
      <dsp:nvSpPr>
        <dsp:cNvPr id="0" name=""/>
        <dsp:cNvSpPr/>
      </dsp:nvSpPr>
      <dsp:spPr>
        <a:xfrm>
          <a:off x="3482645" y="107101"/>
          <a:ext cx="2464716" cy="165487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70688" rIns="85344" bIns="17068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6400" b="1" kern="1200" dirty="0">
            <a:solidFill>
              <a:schemeClr val="tx1"/>
            </a:solidFill>
            <a:latin typeface="+mj-lt"/>
          </a:endParaRPr>
        </a:p>
      </dsp:txBody>
      <dsp:txXfrm>
        <a:off x="3482645" y="107101"/>
        <a:ext cx="2464716" cy="1654874"/>
      </dsp:txXfrm>
    </dsp:sp>
    <dsp:sp modelId="{F05694F0-366E-4723-969B-84D70CA99ABE}">
      <dsp:nvSpPr>
        <dsp:cNvPr id="0" name=""/>
        <dsp:cNvSpPr/>
      </dsp:nvSpPr>
      <dsp:spPr>
        <a:xfrm>
          <a:off x="5464526" y="0"/>
          <a:ext cx="2634010" cy="186907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b="1" kern="1200" dirty="0">
            <a:solidFill>
              <a:schemeClr val="tx1"/>
            </a:solidFill>
            <a:latin typeface="+mj-lt"/>
          </a:endParaRPr>
        </a:p>
      </dsp:txBody>
      <dsp:txXfrm>
        <a:off x="5464526" y="0"/>
        <a:ext cx="2634010" cy="1869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9209-D0FC-41C9-89B5-48CE4DB485EF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75CE-5761-4A61-84E0-186432756F8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908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https://www.google.lv/search?q=information+flow&amp;espv=2&amp;biw=1920&amp;bih=979&amp;source=lnms&amp;tbm=isch&amp;sa=X&amp;ved=0ahUKEwjKjKed-KnMAhXmC5oKHb2GBVwQ_AUIBigB#tbs=isz:m%2Citp:clipart&amp;tbm=isch&amp;q=information+flow&amp;imgrc=D3vmWkLqqO8CJM%3A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932479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https://www.google.lv/search?q=information+flow&amp;espv=2&amp;biw=1920&amp;bih=979&amp;source=lnms&amp;tbm=isch&amp;sa=X&amp;ved=0ahUKEwjKjKed-KnMAhXmC5oKHb2GBVwQ_AUIBigB#tbs=isz:m&amp;tbm=isch&amp;q=EU+ETS&amp;imgrc=gu5ia5HwoprS7M%3A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3854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https://www.google.lv/search?q=information+flow&amp;espv=2&amp;biw=1920&amp;bih=979&amp;source=lnms&amp;tbm=isch&amp;sa=X&amp;ved=0ahUKEwjKjKed-KnMAhXmC5oKHb2GBVwQ_AUIBigB#tbs=isz:m&amp;tbm=isch&amp;q=EU+EMISSION+TRADE&amp;imgrc=27SnAblxqdBtFM%3A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7651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https://www.google.lv/search?q=information+flow&amp;espv=2&amp;biw=1920&amp;bih=979&amp;source=lnms&amp;tbm=isch&amp;sa=X&amp;ved=0ahUKEwjKjKed-KnMAhXmC5oKHb2GBVwQ_AUIBigB#tbs=isz:m&amp;tbm=isch&amp;q=emission+trade&amp;imgrc=LwwmFiKzAMcqbM%3A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90119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https://www.google.lv/search?q=information+flow&amp;espv=2&amp;biw=1920&amp;bih=979&amp;source=lnms&amp;tbm=isch&amp;sa=X&amp;ved=0ahUKEwjKjKed-KnMAhXmC5oKHb2GBVwQ_AUIBigB#tbs=isz:m&amp;tbm=isch&amp;q=emission+trade&amp;imgrc=SO9hSTXfuRykZM%3A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2608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https://www.google.lv/search?q=information+flow&amp;espv=2&amp;biw=1920&amp;bih=979&amp;source=lnms&amp;tbm=isch&amp;sa=X&amp;ved=0ahUKEwjKjKed-KnMAhXmC5oKHb2GBVwQ_AUIBigB#tbs=isz:m&amp;tbm=isch&amp;q=EU+ETS&amp;imgrc=r4xmFql1W3U6mM%3A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488491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https://www.google.lv/search?q=information+flow&amp;espv=2&amp;biw=1920&amp;bih=979&amp;source=lnms&amp;tbm=isch&amp;sa=X&amp;ved=0ahUKEwjKjKed-KnMAhXmC5oKHb2GBVwQ_AUIBigB#tbs=isz:m&amp;tbm=isch&amp;q=emission+auction&amp;imgrc=wBISfAJrgghTDM%3A</a:t>
            </a:r>
          </a:p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https://www.google.lv/search?q=information+flow&amp;espv=2&amp;biw=1920&amp;bih=979&amp;source=lnms&amp;tbm=isch&amp;sa=X&amp;ved=0ahUKEwjKjKed-KnMAhXmC5oKHb2GBVwQ_AUIBigB#tbs=isz:m&amp;tbm=isch&amp;q=emission+auction&amp;imgrc=ZYNeEH_KjGXJPM%3A</a:t>
            </a:r>
          </a:p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ro&amp;imgdii=PNNkMfeCsRwffM%3A%3BPNNkMfeCsRwffM%3A%3B78cZtQ17Qo-4hM%3A&amp;imgrc=PNNkMfeCsRwff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97718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https://www.google.lv/search?q=information+flow&amp;espv=2&amp;biw=1920&amp;bih=979&amp;source=lnms&amp;tbm=isch&amp;sa=X&amp;ved=0ahUKEwjKjKed-KnMAhXmC5oKHb2GBVwQ_AUIBigB#tbs=isz:m&amp;tbm=isch&amp;q=green+book&amp;imgrc=1Ta3P5B6IB3TbM%3A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36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03144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latvijas+ilgtsp%C4%93j%C4%ABgas+att%C4%ABst%C4%ABbas+strat%C4%93%C4%A3ija+l%C4%ABdz+2030.gadam&amp;imgrc=5QaNnu4_7QVqo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42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62133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piel%C4%81go%C5%A1an%C4%81s+klimata+p%C4%81rmai%C5%86%C4%81m&amp;imgrc=h5QNQek6ToksZ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49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8953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https://www.google.lv/search?q=information+flow&amp;espv=2&amp;biw=1920&amp;bih=979&amp;source=lnms&amp;tbm=isch&amp;sa=X&amp;ved=0ahUKEwjKjKed-KnMAhXmC5oKHb2GBVwQ_AUIBigB#tbs=isz:m&amp;tbm=isch&amp;q=adapt%C4%81cija+klimata+p%C4%81rmai%C5%86%C4%81m&amp;imgrc=rGB5-CyUO8nDxM%3A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52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8488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q=emission+trading&amp;tbs=isz:m&amp;tbm=isch&amp;tbas=0&amp;imgdii=27SnAblxqdBtFM%3A%3B27SnAblxqdBtFM%3A%3B30K6gCNw_7y4DM%3A&amp;imgrc=27SnAblxqdBtF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29280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https://www.google.lv/search?q=information+flow&amp;espv=2&amp;biw=1920&amp;bih=979&amp;source=lnms&amp;tbm=isch&amp;sa=X&amp;ved=0ahUKEwjKjKed-KnMAhXmC5oKHb2GBVwQ_AUIBigB#tbs=isz:m&amp;tbm=isch&amp;q=emission+trade&amp;imgrc=USfF0bnncvte6M%3A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65058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https://www.google.lv/search?q=information+flow&amp;espv=2&amp;biw=1920&amp;bih=979&amp;source=lnms&amp;tbm=isch&amp;sa=X&amp;ved=0ahUKEwjKjKed-KnMAhXmC5oKHb2GBVwQ_AUIBigB#tbs=isz:m&amp;tbm=isch&amp;q=rio+1992&amp;imgrc=2oBcrfT-WV8qjM%3A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9909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https://www.google.lv/search?q=information+flow&amp;espv=2&amp;biw=1920&amp;bih=979&amp;source=lnms&amp;tbm=isch&amp;sa=X&amp;ved=0ahUKEwjKjKed-KnMAhXmC5oKHb2GBVwQ_AUIBigB#tbs=isz:m&amp;tbm=isch&amp;q=climate+politics&amp;imgrc=-20peN-v0CPcmM%3A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51830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https://www.google.lv/search?q=information+flow&amp;espv=2&amp;biw=1920&amp;bih=979&amp;source=lnms&amp;tbm=isch&amp;sa=X&amp;ved=0ahUKEwjKjKed-KnMAhXmC5oKHb2GBVwQ_AUIBigB#tbs=isz:m&amp;tbm=isch&amp;q=european+union+in+climate+politics&amp;imgrc=pdB5necXD4c13M%3A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7576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https://www.google.lv/search?q=information+flow&amp;espv=2&amp;biw=1920&amp;bih=979&amp;source=lnms&amp;tbm=isch&amp;sa=X&amp;ved=0ahUKEwjKjKed-KnMAhXmC5oKHb2GBVwQ_AUIBigB#tbs=isz:m&amp;tbm=isch&amp;q=low+emission+zone&amp;imgrc=KeeD5PjsLgp95M%3A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3306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https://www.google.lv/search?q=information+flow&amp;espv=2&amp;biw=1920&amp;bih=979&amp;source=lnms&amp;tbm=isch&amp;sa=X&amp;ved=0ahUKEwjKjKed-KnMAhXmC5oKHb2GBVwQ_AUIBigB#tbs=isz:m&amp;tbm=isch&amp;q=investment+in+emission+reduction&amp;imgrc=SUGAnaI-fbQXVM%3A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1618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https://www.google.lv/search?q=information+flow&amp;espv=2&amp;biw=1920&amp;bih=979&amp;source=lnms&amp;tbm=isch&amp;sa=X&amp;ved=0ahUKEwjKjKed-KnMAhXmC5oKHb2GBVwQ_AUIBigB#tbs=isz:m&amp;tbm=isch&amp;q=EU+ETS&amp;imgrc=kneLb-8Y6BofGM%3A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pPr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0487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3225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418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820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9343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5692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869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8653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2168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0066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5630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1917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20000">
              <a:schemeClr val="bg1"/>
            </a:gs>
            <a:gs pos="80000">
              <a:schemeClr val="bg1"/>
            </a:gs>
            <a:gs pos="100000">
              <a:srgbClr val="CC3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F011-099F-4791-891A-40072BC70105}" type="datetimeFigureOut">
              <a:rPr lang="lv-LV" smtClean="0"/>
              <a:pPr/>
              <a:t>2016.05.05.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0DEE-122F-481E-8273-33DEFAF3CA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962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515"/>
          <a:stretch/>
        </p:blipFill>
        <p:spPr>
          <a:xfrm>
            <a:off x="0" y="1724702"/>
            <a:ext cx="9753600" cy="3304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8519" y="2006409"/>
            <a:ext cx="6399894" cy="2387600"/>
          </a:xfrm>
        </p:spPr>
        <p:txBody>
          <a:bodyPr>
            <a:noAutofit/>
          </a:bodyPr>
          <a:lstStyle/>
          <a:p>
            <a:pPr algn="l"/>
            <a:r>
              <a:rPr lang="lv-LV" sz="6600" smtClean="0"/>
              <a:t>Klimata politika</a:t>
            </a:r>
            <a:endParaRPr lang="lv-LV" sz="6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63289" y="4573992"/>
            <a:ext cx="6293151" cy="756000"/>
            <a:chOff x="2846069" y="4631142"/>
            <a:chExt cx="6293151" cy="75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797" y="4649142"/>
              <a:ext cx="197184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7492" y="4649142"/>
              <a:ext cx="864715" cy="720000"/>
            </a:xfrm>
            <a:prstGeom prst="rect">
              <a:avLst/>
            </a:prstGeom>
          </p:spPr>
        </p:pic>
        <p:pic>
          <p:nvPicPr>
            <p:cNvPr id="8" name="Picture 2" descr="http://eeagrants.org/content/download/6663/71306/version/1/file/EEA+Grants+-+JP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62" t="20554" r="9972" b="22773"/>
            <a:stretch/>
          </p:blipFill>
          <p:spPr bwMode="auto">
            <a:xfrm>
              <a:off x="2846069" y="4649142"/>
              <a:ext cx="101466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iksd.riga.lv/upload_pic/2.Izglitiba/Pub_bildes/0_2014/01_2014/LU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630" y="4649142"/>
              <a:ext cx="6822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uarctic.org/media/861227/grid-arendal_logo_box_369x369.png?mode=pad&amp;width=449&amp;height=360&amp;format=jpg&amp;scale=upscalecanva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90" t="24296" r="9028" b="27370"/>
            <a:stretch/>
          </p:blipFill>
          <p:spPr bwMode="auto">
            <a:xfrm>
              <a:off x="7543800" y="4631142"/>
              <a:ext cx="159542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42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farm1.staticflickr.com/228/481020295_21d223ce75_o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09" y="1365717"/>
            <a:ext cx="3763465" cy="41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84691" y="213645"/>
            <a:ext cx="9823268" cy="115368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Ņemot vērā to, ka klimata politikas mērķu sasniegšana ir saistīta ar sabiedrības ieradumu maiņu, nepieciešams </a:t>
            </a:r>
            <a:r>
              <a:rPr lang="lv-LV" sz="2400" b="1" dirty="0"/>
              <a:t>izglītot un regulāri informēt </a:t>
            </a:r>
            <a:r>
              <a:rPr lang="lv-LV" sz="2400" dirty="0"/>
              <a:t>gan atsevišķas mērķauditorijas, gan sabiedrību kopumā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255658" y="1660972"/>
            <a:ext cx="6458767" cy="11840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Tāpat būtiski arī klimata politikas interesēs izmantot iespēju likumdošanā noteikt īpašus nosacījumus, piemēram, noteiktus standartus, tiesības vai aizliegumus, specifiskus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nodokļu </a:t>
            </a:r>
            <a:r>
              <a:rPr lang="lv-LV" b="1" dirty="0">
                <a:solidFill>
                  <a:schemeClr val="tx1"/>
                </a:solidFill>
              </a:rPr>
              <a:t>un nodevu nosacījumus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5658" y="3154190"/>
            <a:ext cx="6458767" cy="7234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Pozitīvu ietekmi rada arī zaļais publiskais iepirkums, vides pārvaldības sistēmu ieviešana u.tml.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5659" y="4186789"/>
            <a:ext cx="6458767" cy="10352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Neatņemama </a:t>
            </a:r>
            <a:r>
              <a:rPr lang="lv-LV" b="1" dirty="0">
                <a:solidFill>
                  <a:schemeClr val="tx1"/>
                </a:solidFill>
              </a:rPr>
              <a:t>klimata politikas sastāvdaļa ir arī finansiālā atbalsta nodrošināta noteiktu pasākumu ieviešanas veicināšanai,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dotācijas (granti), </a:t>
            </a:r>
            <a:r>
              <a:rPr lang="lv-LV" b="1" dirty="0" smtClean="0">
                <a:solidFill>
                  <a:schemeClr val="tx1"/>
                </a:solidFill>
              </a:rPr>
              <a:t>subsīdijas </a:t>
            </a:r>
            <a:r>
              <a:rPr lang="lv-LV" b="1" dirty="0">
                <a:solidFill>
                  <a:schemeClr val="tx1"/>
                </a:solidFill>
              </a:rPr>
              <a:t>un aizdevumi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1783" y="5531191"/>
            <a:ext cx="982326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Tomēr vispopulārākie instrumenti klimata politikas mērķa sasniegšanai ir tie, kuri nodrošina SEG emisiju izmaksu ņemšanu vērā jeb oglekļa cenas iekļaušanu </a:t>
            </a:r>
            <a:r>
              <a:rPr lang="lv-LV" b="1" dirty="0" smtClean="0">
                <a:solidFill>
                  <a:schemeClr val="tx1"/>
                </a:solidFill>
              </a:rPr>
              <a:t>produktu </a:t>
            </a:r>
            <a:r>
              <a:rPr lang="lv-LV" b="1" dirty="0">
                <a:solidFill>
                  <a:schemeClr val="tx1"/>
                </a:solidFill>
              </a:rPr>
              <a:t>un pakalpojumu cenās,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proti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u="sng" dirty="0" smtClean="0">
                <a:solidFill>
                  <a:schemeClr val="tx1"/>
                </a:solidFill>
              </a:rPr>
              <a:t>atļauju </a:t>
            </a:r>
            <a:r>
              <a:rPr lang="lv-LV" b="1" u="sng" dirty="0">
                <a:solidFill>
                  <a:schemeClr val="tx1"/>
                </a:solidFill>
              </a:rPr>
              <a:t>tirdzniecības sistēmas</a:t>
            </a:r>
            <a:r>
              <a:rPr lang="lv-LV" b="1" dirty="0">
                <a:solidFill>
                  <a:schemeClr val="tx1"/>
                </a:solidFill>
              </a:rPr>
              <a:t>, kā arī nodokļi atkarībā no radītā SEG emisiju daudzuma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3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arthtimes.org/newsimage/minorities-poorest-hit-emissions-trade-schemes-study_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076" y="1458907"/>
            <a:ext cx="6731924" cy="45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45392" y="464802"/>
            <a:ext cx="10327341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Atļauju tirdzniecības mērķis </a:t>
            </a:r>
            <a:r>
              <a:rPr lang="lv-LV" sz="2400" dirty="0"/>
              <a:t>ir sasniegt atbilstību stingriem vides standartiem, tajā pašā laikā nodrošinot atbilstības sasniegšanas izmaksu samazināšanos un </a:t>
            </a:r>
            <a:endParaRPr lang="lv-LV" sz="2400" dirty="0" smtClean="0"/>
          </a:p>
          <a:p>
            <a:pPr algn="ctr"/>
            <a:r>
              <a:rPr lang="lv-LV" sz="2400" dirty="0" smtClean="0"/>
              <a:t>veicinot </a:t>
            </a:r>
            <a:r>
              <a:rPr lang="lv-LV" sz="2400" dirty="0"/>
              <a:t>daudz stingrāku standartu pieņemšanu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2176194"/>
            <a:ext cx="56241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tirdzniecības instrumenta būtiskākie elementi ir tirgojamas atļaujas, atļauju tirgus dalībnieki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un </a:t>
            </a:r>
            <a:r>
              <a:rPr lang="lv-LV" b="1" dirty="0">
                <a:solidFill>
                  <a:schemeClr val="tx1"/>
                </a:solidFill>
              </a:rPr>
              <a:t>atļauju reģistri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1" y="3431324"/>
            <a:ext cx="5624129" cy="6908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no šo trīs elementu mijiedarbības veidojas atļauju tirdzniecības instrumenta pamats – tirgus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1" y="4429845"/>
            <a:ext cx="5624129" cy="12394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Grupējot atļauju tirdzniecības sistēmu dalībniekus pēc to iesaistes pakāpes, iespējams izdalīt tiešos un netiešos dalībniekus; grupēšanu iespējams detalizēt pēc iesaistes mērķa un mērķa tiesiskā pamatojuma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88171" y="1632668"/>
            <a:ext cx="3121510" cy="13843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Trīs galvenie atļauju tirdzniecības sistēmu veidi: </a:t>
            </a:r>
            <a:endParaRPr lang="lv-LV" sz="2400" dirty="0" smtClean="0"/>
          </a:p>
          <a:p>
            <a:pPr algn="ctr"/>
            <a:endParaRPr lang="lv-LV" sz="2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5" name="Rounded Rectangle 4"/>
          <p:cNvSpPr/>
          <p:nvPr/>
        </p:nvSpPr>
        <p:spPr>
          <a:xfrm>
            <a:off x="7850777" y="2685169"/>
            <a:ext cx="3996299" cy="23832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Kredītu tirdzniecība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Viduvējotā</a:t>
            </a:r>
            <a:r>
              <a:rPr lang="lv-LV" b="1" dirty="0" smtClean="0">
                <a:solidFill>
                  <a:schemeClr val="tx1"/>
                </a:solidFill>
              </a:rPr>
              <a:t> tirdzniecība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«Ierobežojumu un tirgus» jeb «cepures un tirgus» (kvotu) sistēma – </a:t>
            </a:r>
            <a:r>
              <a:rPr lang="lv-LV" dirty="0" smtClean="0">
                <a:solidFill>
                  <a:schemeClr val="tx1"/>
                </a:solidFill>
              </a:rPr>
              <a:t>visplašāk pazīstamā un visvairāk izmantotā atļauju tirdzniecības sistēma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678" y="1508389"/>
            <a:ext cx="7589099" cy="3842306"/>
            <a:chOff x="261678" y="1338570"/>
            <a:chExt cx="7589099" cy="384230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20475490"/>
                </p:ext>
              </p:extLst>
            </p:nvPr>
          </p:nvGraphicFramePr>
          <p:xfrm>
            <a:off x="261678" y="1677124"/>
            <a:ext cx="7589099" cy="3503752"/>
          </p:xfrm>
          <a:graphic>
            <a:graphicData uri="http://schemas.openxmlformats.org/presentationml/2006/ole">
              <p:oleObj spid="_x0000_s2182" r:id="rId3" imgW="7768898" imgH="3574730" progId="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61678" y="1338570"/>
              <a:ext cx="75890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600" b="1" dirty="0"/>
                <a:t>Atļauju tirgus darbības mehānisms </a:t>
              </a:r>
              <a:r>
                <a:rPr lang="lv-LV" sz="1600" b="1" dirty="0" smtClean="0"/>
                <a:t>«ierobežojumu </a:t>
              </a:r>
              <a:r>
                <a:rPr lang="lv-LV" sz="1600" b="1" dirty="0"/>
                <a:t>un </a:t>
              </a:r>
              <a:r>
                <a:rPr lang="lv-LV" sz="1600" b="1" dirty="0" smtClean="0"/>
                <a:t>tirgus» </a:t>
              </a:r>
              <a:r>
                <a:rPr lang="lv-LV" sz="1600" b="1" dirty="0"/>
                <a:t>sistēmas gadījumā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031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9561" y="4718090"/>
            <a:ext cx="2950028" cy="14765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sākotnējā sadalīšana starp atļauju tirgus tiešajiem dalībniekiem var tikt īstenota divējādi: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32997" y="371054"/>
            <a:ext cx="9752129" cy="147080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lv-LV" sz="2400" dirty="0"/>
              <a:t>Būtiskākā </a:t>
            </a:r>
            <a:r>
              <a:rPr lang="lv-LV" sz="2400" dirty="0" smtClean="0"/>
              <a:t>atšķirība </a:t>
            </a:r>
            <a:r>
              <a:rPr lang="lv-LV" sz="2400" dirty="0"/>
              <a:t>no tādiem tradicionāliem daudzuma racionalizēšanas instrumentiem kā, </a:t>
            </a:r>
            <a:r>
              <a:rPr lang="lv-LV" sz="2400" dirty="0" smtClean="0"/>
              <a:t>piemēram, </a:t>
            </a:r>
            <a:r>
              <a:rPr lang="lv-LV" sz="2400" dirty="0"/>
              <a:t>nodokļi, ir tā, ka </a:t>
            </a:r>
            <a:r>
              <a:rPr lang="lv-LV" sz="2400" dirty="0" smtClean="0"/>
              <a:t>«ierobežojumu </a:t>
            </a:r>
            <a:r>
              <a:rPr lang="lv-LV" sz="2400" dirty="0"/>
              <a:t>un </a:t>
            </a:r>
            <a:r>
              <a:rPr lang="lv-LV" sz="2400" dirty="0" smtClean="0"/>
              <a:t>tirgus» </a:t>
            </a:r>
            <a:r>
              <a:rPr lang="lv-LV" sz="2400" dirty="0"/>
              <a:t>sistēma paredz ne tikai imperatīvus ierobežojumus, bet arī instrumentu, lai tajos iekļautos, un rada iespējas gūt papildu labumu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2780230"/>
            <a:ext cx="2950028" cy="9474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tirdzniecības sistēmas darbības galvenie posmi: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12226" y="2071853"/>
            <a:ext cx="4243249" cy="23641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tirgus darbības nosacījumu izraudzīšana un apstiprināšana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sākotnējā sadalīšana starp atļauju tirgus tiešajiem dalībniekiem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tirgus darbība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lv-LV" b="1" dirty="0" smtClean="0">
                <a:solidFill>
                  <a:schemeClr val="tx1"/>
                </a:solidFill>
              </a:rPr>
              <a:t>Atļauju tirgus darbības periodiska pārskatīšana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12226" y="4907502"/>
            <a:ext cx="3589020" cy="10977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Atļauju piešķiršana bez maksas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Atļauju pārdošana vairāksolīšanā (izsolīšana)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25484" y="2077187"/>
            <a:ext cx="3394902" cy="14497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Būtiskākie nosacījumi atļauju tirdzniecības sistēmas efektivitātes nodrošināšanai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 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32546" y="3115586"/>
            <a:ext cx="4380779" cy="3585658"/>
          </a:xfrm>
          <a:prstGeom prst="roundRect">
            <a:avLst>
              <a:gd name="adj" fmla="val 104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Optimāls atļauju kopējais daudzums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Tirgum piemērots un iespējami taisnīgs atļauju sākotnējās sadales mehānisms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Iespējami zemas atļauju pārskaitījumu izmaksas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Optimāls atļauju derīguma termiņš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Ieņēmumu no atļauju pārdošanas palikšana tirgus dalībniekiem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Atļauju tirgus dalībnieku kompetence un „pareiza” motivācija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Atļauju tirgus vispusīga un progresīva uzraudzība, kontrole</a:t>
            </a:r>
            <a:endParaRPr lang="lv-LV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flowsolutionsblog.com/wp-content/uploads/2014/06/cap-and-trade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7427"/>
            <a:ext cx="6265448" cy="40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0268" y="500242"/>
            <a:ext cx="1009758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SEG emisiju atļauju tirdzniecības sistēmu </a:t>
            </a:r>
            <a:r>
              <a:rPr lang="lv-LV" sz="2400" b="1" dirty="0" smtClean="0"/>
              <a:t>attīstība</a:t>
            </a:r>
            <a:r>
              <a:rPr lang="lv-LV" sz="2400" dirty="0" smtClean="0"/>
              <a:t> </a:t>
            </a:r>
            <a:r>
              <a:rPr lang="lv-LV" sz="2400" dirty="0"/>
              <a:t>aizsākās </a:t>
            </a:r>
            <a:r>
              <a:rPr lang="lv-LV" sz="2400" dirty="0" smtClean="0"/>
              <a:t>20.gs. </a:t>
            </a:r>
            <a:r>
              <a:rPr lang="lv-LV" sz="2400" dirty="0"/>
              <a:t>beigās, redzot veiksmīgo pieredzi atļauju tirdzniecības sistēmu izmantošanā citās jomās – sevišķi gaisu piesārņojošo vielu emisiju ierobežošanā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5999" y="1922913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Pirmā SEG emisiju atļauju tirdzniecības sistēma savu darbību uzsāka </a:t>
            </a:r>
            <a:r>
              <a:rPr lang="lv-LV" b="1" dirty="0" smtClean="0">
                <a:solidFill>
                  <a:schemeClr val="tx1"/>
                </a:solidFill>
              </a:rPr>
              <a:t>2000.g. </a:t>
            </a:r>
            <a:r>
              <a:rPr lang="lv-LV" b="1" dirty="0">
                <a:solidFill>
                  <a:schemeClr val="tx1"/>
                </a:solidFill>
              </a:rPr>
              <a:t>– tā bija Dānijas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emisiju tirdzniecības sistēma, kas savu darbību pārtrauca </a:t>
            </a:r>
            <a:r>
              <a:rPr lang="lv-LV" b="1" dirty="0" smtClean="0">
                <a:solidFill>
                  <a:schemeClr val="tx1"/>
                </a:solidFill>
              </a:rPr>
              <a:t>2004.g.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40979" y="3264800"/>
            <a:ext cx="4636170" cy="21005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Eiropas Savienības Emisijas </a:t>
            </a:r>
            <a:r>
              <a:rPr lang="lv-LV" b="1" dirty="0" smtClean="0">
                <a:solidFill>
                  <a:schemeClr val="tx1"/>
                </a:solidFill>
              </a:rPr>
              <a:t>                 kvotu </a:t>
            </a:r>
            <a:r>
              <a:rPr lang="lv-LV" b="1" dirty="0">
                <a:solidFill>
                  <a:schemeClr val="tx1"/>
                </a:solidFill>
              </a:rPr>
              <a:t>tirdzniecības sistēma </a:t>
            </a:r>
            <a:r>
              <a:rPr lang="lv-LV" dirty="0">
                <a:solidFill>
                  <a:schemeClr val="tx1"/>
                </a:solidFill>
              </a:rPr>
              <a:t>(ES </a:t>
            </a:r>
            <a:r>
              <a:rPr lang="lv-LV" dirty="0" smtClean="0">
                <a:solidFill>
                  <a:schemeClr val="tx1"/>
                </a:solidFill>
              </a:rPr>
              <a:t>ETS)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Reģionālā </a:t>
            </a:r>
            <a:r>
              <a:rPr lang="lv-LV" b="1" dirty="0">
                <a:solidFill>
                  <a:schemeClr val="tx1"/>
                </a:solidFill>
              </a:rPr>
              <a:t>Siltumnīcefekta Gāzu Iniciatīva </a:t>
            </a:r>
            <a:r>
              <a:rPr lang="lv-LV" dirty="0" smtClean="0">
                <a:solidFill>
                  <a:schemeClr val="tx1"/>
                </a:solidFill>
              </a:rPr>
              <a:t>(</a:t>
            </a:r>
            <a:r>
              <a:rPr lang="lv-LV" dirty="0" err="1" smtClean="0">
                <a:solidFill>
                  <a:schemeClr val="tx1"/>
                </a:solidFill>
              </a:rPr>
              <a:t>Regional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Greenhouse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Gas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lv-LV" dirty="0" err="1" smtClean="0">
                <a:solidFill>
                  <a:schemeClr val="tx1"/>
                </a:solidFill>
              </a:rPr>
              <a:t>Initiative</a:t>
            </a:r>
            <a:r>
              <a:rPr lang="lv-LV" dirty="0" smtClean="0">
                <a:solidFill>
                  <a:schemeClr val="tx1"/>
                </a:solidFill>
              </a:rPr>
              <a:t>, RGGI)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Starptautiskā </a:t>
            </a:r>
            <a:r>
              <a:rPr lang="lv-LV" b="1" dirty="0">
                <a:solidFill>
                  <a:schemeClr val="tx1"/>
                </a:solidFill>
              </a:rPr>
              <a:t>emisiju tirdzniecība jeb SET </a:t>
            </a:r>
            <a:r>
              <a:rPr lang="lv-LV" dirty="0">
                <a:solidFill>
                  <a:schemeClr val="tx1"/>
                </a:solidFill>
              </a:rPr>
              <a:t>(</a:t>
            </a:r>
            <a:r>
              <a:rPr lang="lv-LV" dirty="0" err="1">
                <a:solidFill>
                  <a:schemeClr val="tx1"/>
                </a:solidFill>
              </a:rPr>
              <a:t>International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Emissions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Trading</a:t>
            </a:r>
            <a:r>
              <a:rPr lang="lv-LV" dirty="0">
                <a:solidFill>
                  <a:schemeClr val="tx1"/>
                </a:solidFill>
              </a:rPr>
              <a:t>, IET)</a:t>
            </a:r>
            <a:endParaRPr lang="lv-LV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5999" y="5565239"/>
            <a:ext cx="580643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SEG emisiju atļauju tirdzniecības sistēmu galvenā kopīgā iezīme </a:t>
            </a:r>
            <a:r>
              <a:rPr lang="lv-LV" b="1" dirty="0" smtClean="0">
                <a:solidFill>
                  <a:schemeClr val="tx1"/>
                </a:solidFill>
              </a:rPr>
              <a:t>– tajās </a:t>
            </a:r>
            <a:r>
              <a:rPr lang="lv-LV" b="1" dirty="0">
                <a:solidFill>
                  <a:schemeClr val="tx1"/>
                </a:solidFill>
              </a:rPr>
              <a:t>visās 1 atļauja apzīmē 1 tonnu SEG emisijas, kas izteiktas oglekļa dioksīda ekvivalentos (CO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e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4952" y="3064932"/>
            <a:ext cx="1647485" cy="9003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Šobrīd aktīvākās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un </a:t>
            </a:r>
            <a:r>
              <a:rPr lang="lv-LV" b="1" dirty="0">
                <a:solidFill>
                  <a:schemeClr val="tx1"/>
                </a:solidFill>
              </a:rPr>
              <a:t>lielākās </a:t>
            </a:r>
            <a:r>
              <a:rPr lang="lv-LV" b="1" dirty="0" smtClean="0">
                <a:solidFill>
                  <a:schemeClr val="tx1"/>
                </a:solidFill>
              </a:rPr>
              <a:t>ir:</a:t>
            </a:r>
          </a:p>
        </p:txBody>
      </p:sp>
    </p:spTree>
    <p:extLst>
      <p:ext uri="{BB962C8B-B14F-4D97-AF65-F5344CB8AC3E}">
        <p14:creationId xmlns:p14="http://schemas.microsoft.com/office/powerpoint/2010/main" xmlns="" val="16183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11_Atteli\8012546024_63e38a0883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15"/>
          <a:stretch/>
        </p:blipFill>
        <p:spPr bwMode="auto">
          <a:xfrm>
            <a:off x="5908134" y="0"/>
            <a:ext cx="6052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STARPTAUTISKĀ KLIMATA POLITIKA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3015" y="1770039"/>
            <a:ext cx="9649968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pārmaiņu jautājums ievērību ieguva līdz ar </a:t>
            </a:r>
            <a:r>
              <a:rPr lang="lv-LV" sz="2400" b="1" dirty="0"/>
              <a:t>Pasaules Meteoroloģijas organizācijas (</a:t>
            </a:r>
            <a:r>
              <a:rPr lang="lv-LV" sz="2400" b="1" dirty="0" smtClean="0"/>
              <a:t>PMO) </a:t>
            </a:r>
            <a:r>
              <a:rPr lang="lv-LV" sz="2400" dirty="0" smtClean="0"/>
              <a:t>un </a:t>
            </a:r>
            <a:r>
              <a:rPr lang="lv-LV" sz="2400" b="1" dirty="0"/>
              <a:t>Apvienoto Nāciju </a:t>
            </a:r>
            <a:r>
              <a:rPr lang="lv-LV" sz="2400" b="1" dirty="0" smtClean="0"/>
              <a:t>organizācijas </a:t>
            </a:r>
            <a:r>
              <a:rPr lang="lv-LV" sz="2400" b="1" dirty="0"/>
              <a:t>Vides </a:t>
            </a:r>
            <a:endParaRPr lang="lv-LV" sz="2400" b="1" dirty="0" smtClean="0"/>
          </a:p>
          <a:p>
            <a:pPr algn="ctr"/>
            <a:r>
              <a:rPr lang="lv-LV" sz="2400" b="1" dirty="0" smtClean="0"/>
              <a:t>programmas (ANO VP) </a:t>
            </a:r>
            <a:r>
              <a:rPr lang="lv-LV" sz="2400" dirty="0" smtClean="0"/>
              <a:t>darbības </a:t>
            </a:r>
            <a:r>
              <a:rPr lang="lv-LV" sz="2400" dirty="0"/>
              <a:t>sākumu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63912" y="3140148"/>
            <a:ext cx="6567962" cy="11817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1972.g. </a:t>
            </a:r>
            <a:r>
              <a:rPr lang="lv-LV" b="1" dirty="0">
                <a:solidFill>
                  <a:schemeClr val="tx1"/>
                </a:solidFill>
              </a:rPr>
              <a:t>pirmajā ANO VP klimata pārmaiņas tiek knapi pieminētas, taču jau </a:t>
            </a:r>
            <a:r>
              <a:rPr lang="lv-LV" b="1" dirty="0" smtClean="0">
                <a:solidFill>
                  <a:schemeClr val="tx1"/>
                </a:solidFill>
              </a:rPr>
              <a:t>1979.g.  </a:t>
            </a:r>
            <a:r>
              <a:rPr lang="lv-LV" b="1" dirty="0">
                <a:solidFill>
                  <a:schemeClr val="tx1"/>
                </a:solidFill>
              </a:rPr>
              <a:t>PMO organizēja pirmo pasaules klimata konferenci, un tajā secina, ka pieaugošās oglekļa dioksīda koncentrācijas atmosfērā, iespējams, veicina globālo sasilšanu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912" y="4509599"/>
            <a:ext cx="6567962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1988.g. PMO </a:t>
            </a:r>
            <a:r>
              <a:rPr lang="lv-LV" b="1" dirty="0">
                <a:solidFill>
                  <a:schemeClr val="tx1"/>
                </a:solidFill>
              </a:rPr>
              <a:t>ar ANO VP atbalstu izveido Klimata pārmaiņu starpvaldību komisiju jeb KPSK (</a:t>
            </a:r>
            <a:r>
              <a:rPr lang="lv-LV" b="1" dirty="0" err="1">
                <a:solidFill>
                  <a:schemeClr val="tx1"/>
                </a:solidFill>
              </a:rPr>
              <a:t>Intergovernmental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Panel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on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Climate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err="1">
                <a:solidFill>
                  <a:schemeClr val="tx1"/>
                </a:solidFill>
              </a:rPr>
              <a:t>Change</a:t>
            </a:r>
            <a:r>
              <a:rPr lang="lv-LV" b="1" dirty="0">
                <a:solidFill>
                  <a:schemeClr val="tx1"/>
                </a:solidFill>
              </a:rPr>
              <a:t>, IPCC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3912" y="5644690"/>
            <a:ext cx="6567961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1990.g. </a:t>
            </a:r>
            <a:r>
              <a:rPr lang="lv-LV" b="1" dirty="0">
                <a:solidFill>
                  <a:schemeClr val="tx1"/>
                </a:solidFill>
              </a:rPr>
              <a:t>pirmajā KPSP ziņojumā secina, ka </a:t>
            </a:r>
            <a:r>
              <a:rPr lang="lv-LV" b="1" dirty="0" smtClean="0">
                <a:solidFill>
                  <a:schemeClr val="tx1"/>
                </a:solidFill>
              </a:rPr>
              <a:t>20.gs. </a:t>
            </a:r>
            <a:r>
              <a:rPr lang="lv-LV" b="1" dirty="0">
                <a:solidFill>
                  <a:schemeClr val="tx1"/>
                </a:solidFill>
              </a:rPr>
              <a:t>laikā globālā vidējā atmosfēras temperatūra ir pieaugusi par </a:t>
            </a:r>
            <a:r>
              <a:rPr lang="lv-LV" b="1" dirty="0" smtClean="0">
                <a:solidFill>
                  <a:schemeClr val="tx1"/>
                </a:solidFill>
              </a:rPr>
              <a:t>0,3-0,6 </a:t>
            </a:r>
            <a:r>
              <a:rPr lang="lv-LV" b="1" dirty="0" err="1" smtClean="0">
                <a:solidFill>
                  <a:schemeClr val="tx1"/>
                </a:solidFill>
              </a:rPr>
              <a:t>ºC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un ka cilvēku rīcība ir pastiprinājusi dabisko siltumnīcefektu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3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ronologiadourbanismo.ufba.br/image.php/apresentacao-v1591-f975-original.jpg?width=800&amp;height=800&amp;image=/verbete_arquivo/imagens/apresentacao-v1591-f975-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85174"/>
            <a:ext cx="6281159" cy="41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40967" y="469945"/>
            <a:ext cx="9720943" cy="113678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1992.g. </a:t>
            </a:r>
            <a:r>
              <a:rPr lang="lv-LV" sz="2400" dirty="0"/>
              <a:t>Riodežaneiro ANO konferencē </a:t>
            </a:r>
            <a:r>
              <a:rPr lang="lv-LV" sz="2400" dirty="0" smtClean="0"/>
              <a:t>«Vide </a:t>
            </a:r>
            <a:r>
              <a:rPr lang="lv-LV" sz="2400" dirty="0"/>
              <a:t>un </a:t>
            </a:r>
            <a:r>
              <a:rPr lang="lv-LV" sz="2400" dirty="0" smtClean="0"/>
              <a:t>attīstība» vienojas </a:t>
            </a:r>
            <a:r>
              <a:rPr lang="lv-LV" sz="2400" dirty="0"/>
              <a:t>par ANO </a:t>
            </a:r>
            <a:r>
              <a:rPr lang="lv-LV" sz="2400" b="1" dirty="0"/>
              <a:t>Vispārējo konvenciju par klimata pārmaiņām </a:t>
            </a:r>
            <a:r>
              <a:rPr lang="lv-LV" sz="2400" dirty="0"/>
              <a:t>(</a:t>
            </a:r>
            <a:r>
              <a:rPr lang="lv-LV" sz="2400" dirty="0" err="1"/>
              <a:t>United</a:t>
            </a:r>
            <a:r>
              <a:rPr lang="lv-LV" sz="2400" dirty="0"/>
              <a:t> </a:t>
            </a:r>
            <a:r>
              <a:rPr lang="lv-LV" sz="2400" dirty="0" err="1"/>
              <a:t>Nations</a:t>
            </a:r>
            <a:r>
              <a:rPr lang="lv-LV" sz="2400" dirty="0"/>
              <a:t> </a:t>
            </a:r>
            <a:endParaRPr lang="lv-LV" sz="2400" dirty="0" smtClean="0"/>
          </a:p>
          <a:p>
            <a:pPr algn="ctr"/>
            <a:r>
              <a:rPr lang="lv-LV" sz="2400" dirty="0" err="1" smtClean="0"/>
              <a:t>Framework</a:t>
            </a:r>
            <a:r>
              <a:rPr lang="lv-LV" sz="2400" dirty="0" smtClean="0"/>
              <a:t> </a:t>
            </a:r>
            <a:r>
              <a:rPr lang="lv-LV" sz="2400" dirty="0" err="1"/>
              <a:t>Convention</a:t>
            </a:r>
            <a:r>
              <a:rPr lang="lv-LV" sz="2400" dirty="0"/>
              <a:t> </a:t>
            </a:r>
            <a:r>
              <a:rPr lang="lv-LV" sz="2400" dirty="0" err="1"/>
              <a:t>on</a:t>
            </a:r>
            <a:r>
              <a:rPr lang="lv-LV" sz="2400" dirty="0"/>
              <a:t> </a:t>
            </a:r>
            <a:r>
              <a:rPr lang="lv-LV" sz="2400" dirty="0" err="1"/>
              <a:t>Climate</a:t>
            </a:r>
            <a:r>
              <a:rPr lang="lv-LV" sz="2400" dirty="0"/>
              <a:t> </a:t>
            </a:r>
            <a:r>
              <a:rPr lang="lv-LV" sz="2400" dirty="0" err="1"/>
              <a:t>Change</a:t>
            </a:r>
            <a:r>
              <a:rPr lang="lv-LV" sz="2400" dirty="0"/>
              <a:t>, UNFCCC</a:t>
            </a:r>
            <a:r>
              <a:rPr lang="lv-LV" sz="2400" dirty="0" smtClean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89488" y="1939782"/>
            <a:ext cx="5806438" cy="6892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Riodežaneiro pieņemtā konvencija </a:t>
            </a:r>
            <a:r>
              <a:rPr lang="lv-LV" b="1" dirty="0">
                <a:solidFill>
                  <a:schemeClr val="tx1"/>
                </a:solidFill>
              </a:rPr>
              <a:t>ir pirmais starptautiskais līgums cīņai pret klimata </a:t>
            </a:r>
            <a:r>
              <a:rPr lang="lv-LV" b="1" dirty="0" smtClean="0">
                <a:solidFill>
                  <a:schemeClr val="tx1"/>
                </a:solidFill>
              </a:rPr>
              <a:t>pārmaiņām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9488" y="2813083"/>
            <a:ext cx="5806438" cy="9735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Konvencija </a:t>
            </a:r>
            <a:r>
              <a:rPr lang="lv-LV" b="1" dirty="0">
                <a:solidFill>
                  <a:schemeClr val="tx1"/>
                </a:solidFill>
              </a:rPr>
              <a:t>stājās spēkā </a:t>
            </a:r>
            <a:r>
              <a:rPr lang="lv-LV" b="1" dirty="0" smtClean="0">
                <a:solidFill>
                  <a:schemeClr val="tx1"/>
                </a:solidFill>
              </a:rPr>
              <a:t>1994.g. 21.martā; </a:t>
            </a:r>
            <a:r>
              <a:rPr lang="lv-LV" b="1" dirty="0">
                <a:solidFill>
                  <a:schemeClr val="tx1"/>
                </a:solidFill>
              </a:rPr>
              <a:t>Konvenciju līdz šim ratificējušas 196 Puses,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Eiropas Savienība,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ASV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smtClean="0">
                <a:solidFill>
                  <a:schemeClr val="tx1"/>
                </a:solidFill>
              </a:rPr>
              <a:t>Kanāda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89488" y="3965693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Konvencijas mērķis ir SEG koncentrācijas stabilizācija atmosfērā tādā līmenī, kas novērš bīstamu antropogēnu iejaukšanos klimata sistēmā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9488" y="5097171"/>
            <a:ext cx="5806438" cy="1225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Konvencija nosaka, ka attīstītajām valstīm (I pielikums) ir jāvada SEG samazināšanas process,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ne vien jāsamazina emisijas, bet arī jānodrošina finansējums un tehnoloģiju pārnese uz attīstības valstīm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ourceable.net/wp-content/uploads/2015/09/climate-change-polit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918" y="1618981"/>
            <a:ext cx="5116082" cy="34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35815" y="378505"/>
            <a:ext cx="692036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Konvencija nosaka pamatprasības SEG </a:t>
            </a:r>
            <a:r>
              <a:rPr lang="lv-LV" sz="2400" dirty="0" smtClean="0"/>
              <a:t>uzskaitei; </a:t>
            </a:r>
            <a:r>
              <a:rPr lang="lv-LV" sz="2400" dirty="0"/>
              <a:t>Konvencijā noteikti </a:t>
            </a:r>
            <a:r>
              <a:rPr lang="lv-LV" sz="2400" b="1" dirty="0"/>
              <a:t>starptautiskās klimata </a:t>
            </a:r>
            <a:endParaRPr lang="lv-LV" sz="2400" b="1" dirty="0" smtClean="0"/>
          </a:p>
          <a:p>
            <a:pPr algn="ctr"/>
            <a:r>
              <a:rPr lang="lv-LV" sz="2400" b="1" dirty="0" smtClean="0"/>
              <a:t>politikas </a:t>
            </a:r>
            <a:r>
              <a:rPr lang="lv-LV" sz="2400" b="1" dirty="0"/>
              <a:t>principi</a:t>
            </a:r>
            <a:r>
              <a:rPr lang="lv-LV" sz="2400" dirty="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7939" y="1748617"/>
            <a:ext cx="6793437" cy="32265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Taisnīguma un </a:t>
            </a:r>
            <a:r>
              <a:rPr lang="lv-LV" b="1" dirty="0">
                <a:solidFill>
                  <a:schemeClr val="tx1"/>
                </a:solidFill>
              </a:rPr>
              <a:t>vienotas, bet dažādotas atbildības </a:t>
            </a:r>
            <a:r>
              <a:rPr lang="lv-LV" b="1" dirty="0" smtClean="0">
                <a:solidFill>
                  <a:schemeClr val="tx1"/>
                </a:solidFill>
              </a:rPr>
              <a:t>princips – </a:t>
            </a:r>
            <a:r>
              <a:rPr lang="lv-LV" dirty="0" smtClean="0">
                <a:solidFill>
                  <a:schemeClr val="tx1"/>
                </a:solidFill>
              </a:rPr>
              <a:t>atspoguļo </a:t>
            </a:r>
            <a:r>
              <a:rPr lang="lv-LV" dirty="0">
                <a:solidFill>
                  <a:schemeClr val="tx1"/>
                </a:solidFill>
              </a:rPr>
              <a:t>SEG emisiju un resursu atšķirīgo sadalījumu starp valstīm pagātnē un </a:t>
            </a:r>
            <a:r>
              <a:rPr lang="lv-LV" dirty="0" smtClean="0">
                <a:solidFill>
                  <a:schemeClr val="tx1"/>
                </a:solidFill>
              </a:rPr>
              <a:t>tagadnē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Piesardzīguma </a:t>
            </a:r>
            <a:r>
              <a:rPr lang="lv-LV" b="1" dirty="0">
                <a:solidFill>
                  <a:schemeClr val="tx1"/>
                </a:solidFill>
              </a:rPr>
              <a:t>princips </a:t>
            </a:r>
            <a:r>
              <a:rPr lang="lv-LV" b="1" dirty="0" smtClean="0">
                <a:solidFill>
                  <a:schemeClr val="tx1"/>
                </a:solidFill>
              </a:rPr>
              <a:t>– </a:t>
            </a:r>
            <a:r>
              <a:rPr lang="lv-LV" dirty="0">
                <a:solidFill>
                  <a:schemeClr val="tx1"/>
                </a:solidFill>
              </a:rPr>
              <a:t>līdzīgi kā tas noteikts vides aizsardzības starptautiskajos un nacionālajos tiesību aktos, arī klimata politikā, ja pastāv nopietna un neatgriezeniska kaitējuma draudi, pierādījumu trūkums nav attaisnojums draudu </a:t>
            </a:r>
            <a:r>
              <a:rPr lang="lv-LV" dirty="0" smtClean="0">
                <a:solidFill>
                  <a:schemeClr val="tx1"/>
                </a:solidFill>
              </a:rPr>
              <a:t>novēršanai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Izmaksu </a:t>
            </a:r>
            <a:r>
              <a:rPr lang="lv-LV" b="1" dirty="0">
                <a:solidFill>
                  <a:schemeClr val="tx1"/>
                </a:solidFill>
              </a:rPr>
              <a:t>efektivitātes </a:t>
            </a:r>
            <a:r>
              <a:rPr lang="lv-LV" b="1" dirty="0" smtClean="0">
                <a:solidFill>
                  <a:schemeClr val="tx1"/>
                </a:solidFill>
              </a:rPr>
              <a:t>princips </a:t>
            </a:r>
            <a:r>
              <a:rPr lang="lv-LV" b="1" dirty="0">
                <a:solidFill>
                  <a:schemeClr val="tx1"/>
                </a:solidFill>
              </a:rPr>
              <a:t>– </a:t>
            </a:r>
            <a:r>
              <a:rPr lang="lv-LV" dirty="0">
                <a:solidFill>
                  <a:schemeClr val="tx1"/>
                </a:solidFill>
              </a:rPr>
              <a:t>Konvencijas mērķu sasniegšana nedrīkst radīt nevajadzīgu slogu </a:t>
            </a:r>
            <a:r>
              <a:rPr lang="lv-LV" dirty="0" smtClean="0">
                <a:solidFill>
                  <a:schemeClr val="tx1"/>
                </a:solidFill>
              </a:rPr>
              <a:t>ekonomikai; viens </a:t>
            </a:r>
            <a:r>
              <a:rPr lang="lv-LV" dirty="0">
                <a:solidFill>
                  <a:schemeClr val="tx1"/>
                </a:solidFill>
              </a:rPr>
              <a:t>no izmaksu samazināšanas veidiem ir pasākumu kopīga </a:t>
            </a:r>
            <a:r>
              <a:rPr lang="lv-LV" dirty="0" smtClean="0">
                <a:solidFill>
                  <a:schemeClr val="tx1"/>
                </a:solidFill>
              </a:rPr>
              <a:t>ieviešana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2885" y="5201012"/>
            <a:ext cx="10646228" cy="112372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1997.g. Konvencija tika papildināta ar </a:t>
            </a:r>
            <a:r>
              <a:rPr lang="lv-LV" sz="2400" b="1" dirty="0" smtClean="0"/>
              <a:t>Kioto protokolu</a:t>
            </a:r>
            <a:r>
              <a:rPr lang="lv-LV" sz="2400" dirty="0" smtClean="0"/>
              <a:t>, kas stājās spēkā 2005.g. un noteica </a:t>
            </a:r>
            <a:r>
              <a:rPr lang="lv-LV" sz="2400" dirty="0"/>
              <a:t>starptautiski saistošu pienākumu 39 valstīm (t.s. B pielikuma valstis) </a:t>
            </a:r>
            <a:endParaRPr lang="lv-LV" sz="2400" dirty="0" smtClean="0"/>
          </a:p>
          <a:p>
            <a:pPr algn="ctr"/>
            <a:r>
              <a:rPr lang="lv-LV" sz="2400" dirty="0" smtClean="0"/>
              <a:t>2008</a:t>
            </a:r>
            <a:r>
              <a:rPr lang="lv-LV" sz="2400" dirty="0"/>
              <a:t>.-</a:t>
            </a:r>
            <a:r>
              <a:rPr lang="lv-LV" sz="2400" dirty="0" smtClean="0"/>
              <a:t>2012.g. samazināt SEG </a:t>
            </a:r>
            <a:r>
              <a:rPr lang="lv-LV" sz="2400" dirty="0"/>
              <a:t>emisijas noteiktā apmērā</a:t>
            </a:r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512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837" y="1571920"/>
            <a:ext cx="6165668" cy="4692141"/>
            <a:chOff x="117567" y="1879576"/>
            <a:chExt cx="6165668" cy="4692141"/>
          </a:xfrm>
        </p:grpSpPr>
        <p:grpSp>
          <p:nvGrpSpPr>
            <p:cNvPr id="11" name="Group 10"/>
            <p:cNvGrpSpPr/>
            <p:nvPr/>
          </p:nvGrpSpPr>
          <p:grpSpPr>
            <a:xfrm>
              <a:off x="117567" y="2031758"/>
              <a:ext cx="6165668" cy="4539959"/>
              <a:chOff x="91441" y="2070947"/>
              <a:chExt cx="6165668" cy="453995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1" y="2070947"/>
                <a:ext cx="6165668" cy="45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pic>
            <p:nvPicPr>
              <p:cNvPr id="8" name="Picture 7" descr="http://www.climate-change-guide.com/images/kyoto-protocol-map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1" y="2255937"/>
                <a:ext cx="5904411" cy="3033244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52400" y="5289181"/>
                <a:ext cx="5960203" cy="1278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96722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KP Puses</a:t>
                </a:r>
                <a:r>
                  <a:rPr kumimoji="0" lang="en-US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; </a:t>
                </a: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I un I</a:t>
                </a:r>
                <a:r>
                  <a:rPr kumimoji="0" lang="en-US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I </a:t>
                </a: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 pielikuma valstis ar</a:t>
                </a:r>
                <a:r>
                  <a:rPr kumimoji="0" lang="en-US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96722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saistošiem mērķiem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B050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KP Puses; Attīstītās valstis bez saistošiem mērķiem 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BFBFBF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BFBFBF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 kas nav KP puses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38135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Valstis, kas ir parakstījušas KP, bet neplāno to ratificēt (mērķi nav saistoši) 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00000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Valstis, kas izstājušās no KP (mērķi nav saistoši)</a:t>
                </a:r>
                <a:endParaRPr kumimoji="0" lang="lv-LV" altLang="lv-LV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7030A0"/>
                  </a:buClr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lv-LV" altLang="lv-LV" sz="11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Arial" panose="020B0604020202020204" pitchFamily="34" charset="0"/>
                  </a:rPr>
                  <a:t>Valstis, kurām KP 2.periodā nav saistošu mērķu, lai gan 1.periodā bija</a:t>
                </a:r>
                <a:endParaRPr kumimoji="0" lang="lv-LV" altLang="lv-LV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17567" y="1879576"/>
              <a:ext cx="44413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600" b="1" dirty="0"/>
                <a:t>Pārskats par Kioto protokola (KP) dalībniekiem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096000" y="1919984"/>
            <a:ext cx="5806438" cy="15090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Ņemot vērā to, ka Kopenhāgenā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valstīm neizdevās vienoties par Kioto protokola aizstājēju,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Dohā valstis vienojās par Kioto protokola grozījumu (t.s. Dohas grozījums) un pagarināja Kioto protokola darbību ar </a:t>
            </a:r>
            <a:r>
              <a:rPr lang="lv-LV" b="1" dirty="0" smtClean="0">
                <a:solidFill>
                  <a:schemeClr val="tx1"/>
                </a:solidFill>
              </a:rPr>
              <a:t>2.periodu (2013.-2020.g.)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3669388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Dohas grozījumu līdz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18.novembrim bija ratificējušas tikai 50 Puses, </a:t>
            </a:r>
            <a:r>
              <a:rPr lang="lv-LV" b="1" dirty="0" smtClean="0">
                <a:solidFill>
                  <a:schemeClr val="tx1"/>
                </a:solidFill>
              </a:rPr>
              <a:t>bet, </a:t>
            </a:r>
            <a:r>
              <a:rPr lang="lv-LV" b="1" dirty="0">
                <a:solidFill>
                  <a:schemeClr val="tx1"/>
                </a:solidFill>
              </a:rPr>
              <a:t>kamēr to nebūs ratificējušas vismaz 144 Puses, tas nebūs stājies spēkā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4857206"/>
            <a:ext cx="5806438" cy="15695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Ņemot vērā to, ka Kioto protokols nav spējīgs nodrošināt Konvencijas mērķa sasniegšanu (nepietiekams dalībnieku skaits un nepietiekams saistību apmērs),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valstis Konvencijas ietvaros vienojās par Kioto protokola aizstājēju periodā pēc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– Parīzes vienošanos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0121" y="403412"/>
            <a:ext cx="10646228" cy="112372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Kioto protokolu </a:t>
            </a:r>
            <a:r>
              <a:rPr lang="lv-LV" sz="2400" dirty="0"/>
              <a:t>ir ratificējušas 192 Puses, taču ASV un Kanāda, kurām Kioto protokolā ir noteiktas saistības, tomēr nav tā Puses, jo ASV neratificēja, bet </a:t>
            </a:r>
            <a:endParaRPr lang="lv-LV" sz="2400" dirty="0" smtClean="0"/>
          </a:p>
          <a:p>
            <a:pPr algn="ctr"/>
            <a:r>
              <a:rPr lang="lv-LV" sz="2400" dirty="0" smtClean="0"/>
              <a:t>Kanāda </a:t>
            </a:r>
            <a:r>
              <a:rPr lang="lv-LV" sz="2400" dirty="0"/>
              <a:t>izstājās no Kioto protokola</a:t>
            </a:r>
          </a:p>
        </p:txBody>
      </p:sp>
    </p:spTree>
    <p:extLst>
      <p:ext uri="{BB962C8B-B14F-4D97-AF65-F5344CB8AC3E}">
        <p14:creationId xmlns:p14="http://schemas.microsoft.com/office/powerpoint/2010/main" xmlns="" val="36704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static-economist.com/sites/default/files/images/print-edition/20141101_EUD00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383" y="2384277"/>
            <a:ext cx="6435618" cy="36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EIROPAS SAVIENĪBAS KLIMATA POLITIKA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7585" y="1735542"/>
            <a:ext cx="5536829" cy="7794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ir pasaules līderis klimata politikas veidošanā un ieviešanā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11455" y="2703322"/>
            <a:ext cx="5702236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emisiju pieaugums ir atsaistīts no ES IKP pieauguma – </a:t>
            </a:r>
            <a:r>
              <a:rPr lang="lv-LV" b="1" dirty="0" smtClean="0">
                <a:solidFill>
                  <a:schemeClr val="tx1"/>
                </a:solidFill>
              </a:rPr>
              <a:t>1990.-2014.g. </a:t>
            </a:r>
            <a:r>
              <a:rPr lang="lv-LV" b="1" dirty="0">
                <a:solidFill>
                  <a:schemeClr val="tx1"/>
                </a:solidFill>
              </a:rPr>
              <a:t>IKP palielinājās par 46%, savukārt SEG emisijas samazinājās par 23</a:t>
            </a:r>
            <a:r>
              <a:rPr lang="lv-LV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1455" y="3857484"/>
            <a:ext cx="5702236" cy="906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Eiropas Savienības klimata </a:t>
            </a:r>
            <a:r>
              <a:rPr lang="lv-LV" b="1" dirty="0" smtClean="0">
                <a:solidFill>
                  <a:schemeClr val="tx1"/>
                </a:solidFill>
              </a:rPr>
              <a:t>politika 2012.g. </a:t>
            </a:r>
            <a:r>
              <a:rPr lang="lv-LV" b="1" dirty="0">
                <a:solidFill>
                  <a:schemeClr val="tx1"/>
                </a:solidFill>
              </a:rPr>
              <a:t>ES radīja vien 9% no pasaules kopējām SEG emisijām, turklāt </a:t>
            </a:r>
            <a:r>
              <a:rPr lang="lv-LV" b="1" dirty="0" smtClean="0">
                <a:solidFill>
                  <a:schemeClr val="tx1"/>
                </a:solidFill>
              </a:rPr>
              <a:t>ES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emisiju </a:t>
            </a:r>
            <a:r>
              <a:rPr lang="lv-LV" b="1" dirty="0">
                <a:solidFill>
                  <a:schemeClr val="tx1"/>
                </a:solidFill>
              </a:rPr>
              <a:t>īpatsvars pasaulē turpina samazināties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1454" y="4970489"/>
            <a:ext cx="6232262" cy="11953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Ņemot vērā to, ka ES ir ratificējusi Kioto protokolu kā reģionāla </a:t>
            </a:r>
            <a:r>
              <a:rPr lang="lv-LV" b="1" dirty="0" smtClean="0">
                <a:solidFill>
                  <a:schemeClr val="tx1"/>
                </a:solidFill>
              </a:rPr>
              <a:t>organizācija, </a:t>
            </a:r>
            <a:r>
              <a:rPr lang="lv-LV" b="1" dirty="0">
                <a:solidFill>
                  <a:schemeClr val="tx1"/>
                </a:solidFill>
              </a:rPr>
              <a:t>ES ir noteikti SEG emisiju samazināšanas mērķi – 1.periodā 8% samazinājums un 2.periodā 20% samazinājums salīdzinot ar 1990.gadu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8047" y="5892509"/>
            <a:ext cx="6784377" cy="6293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ES ir izpildījusi 1.perioda mērķi un visticamāk izpildīs arī 2.perioda mērķi </a:t>
            </a:r>
            <a:r>
              <a:rPr lang="lv-LV" sz="1600" b="1" dirty="0" smtClean="0">
                <a:solidFill>
                  <a:schemeClr val="tx1"/>
                </a:solidFill>
              </a:rPr>
              <a:t>– jaunākās </a:t>
            </a:r>
            <a:r>
              <a:rPr lang="lv-LV" sz="1600" b="1" dirty="0">
                <a:solidFill>
                  <a:schemeClr val="tx1"/>
                </a:solidFill>
              </a:rPr>
              <a:t>prognozes liecina, ka </a:t>
            </a:r>
            <a:r>
              <a:rPr lang="lv-LV" sz="1600" b="1" dirty="0" smtClean="0">
                <a:solidFill>
                  <a:schemeClr val="tx1"/>
                </a:solidFill>
              </a:rPr>
              <a:t>2020.g. </a:t>
            </a:r>
            <a:r>
              <a:rPr lang="lv-LV" sz="1600" b="1" dirty="0">
                <a:solidFill>
                  <a:schemeClr val="tx1"/>
                </a:solidFill>
              </a:rPr>
              <a:t>ES būs sasniegusi 24% </a:t>
            </a:r>
            <a:r>
              <a:rPr lang="lv-LV" sz="1600" b="1" dirty="0" smtClean="0">
                <a:solidFill>
                  <a:schemeClr val="tx1"/>
                </a:solidFill>
              </a:rPr>
              <a:t>samazinājumu</a:t>
            </a:r>
            <a:endParaRPr lang="lv-LV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8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1_Atteli\3318626952_1b2cbe83bd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14449"/>
            <a:ext cx="5738070" cy="32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44469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KLIMATA POLITIKAS PAMATVIRZIENI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8280" y="1789008"/>
            <a:ext cx="9261565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Klimata politikas </a:t>
            </a:r>
            <a:r>
              <a:rPr lang="lv-LV" sz="2400" dirty="0" smtClean="0"/>
              <a:t>(angļu val. </a:t>
            </a:r>
            <a:r>
              <a:rPr lang="lv-LV" sz="2400" i="1" dirty="0" err="1" smtClean="0"/>
              <a:t>climate</a:t>
            </a:r>
            <a:r>
              <a:rPr lang="lv-LV" sz="2400" i="1" dirty="0" smtClean="0"/>
              <a:t> </a:t>
            </a:r>
            <a:r>
              <a:rPr lang="lv-LV" sz="2400" i="1" dirty="0" err="1"/>
              <a:t>policy</a:t>
            </a:r>
            <a:r>
              <a:rPr lang="lv-LV" sz="2400" dirty="0"/>
              <a:t>) veidošanās un attīstība ir saistīta ar šobrīd novērojamo klimata pārmaiņu rašanos, pastiprināšanos un izraisītajām ietekmēm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004350" y="3324496"/>
            <a:ext cx="3078509" cy="93767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politikā šobrīd izdalāmi divi </a:t>
            </a:r>
            <a:r>
              <a:rPr lang="lv-LV" b="1" dirty="0" smtClean="0">
                <a:solidFill>
                  <a:schemeClr val="tx1"/>
                </a:solidFill>
              </a:rPr>
              <a:t>pamatvirzieni: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11584" y="3178896"/>
            <a:ext cx="3975627" cy="1314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K</a:t>
            </a:r>
            <a:r>
              <a:rPr lang="lv-LV" b="1" dirty="0" smtClean="0">
                <a:solidFill>
                  <a:schemeClr val="tx1"/>
                </a:solidFill>
              </a:rPr>
              <a:t>limata </a:t>
            </a:r>
            <a:r>
              <a:rPr lang="lv-LV" b="1" dirty="0">
                <a:solidFill>
                  <a:schemeClr val="tx1"/>
                </a:solidFill>
              </a:rPr>
              <a:t>pārmaiņu novēršana </a:t>
            </a:r>
            <a:r>
              <a:rPr lang="lv-LV" b="1" dirty="0" smtClean="0">
                <a:solidFill>
                  <a:schemeClr val="tx1"/>
                </a:solidFill>
              </a:rPr>
              <a:t>– </a:t>
            </a:r>
            <a:r>
              <a:rPr lang="lv-LV" b="1" i="1" dirty="0" err="1" smtClean="0">
                <a:solidFill>
                  <a:schemeClr val="tx1"/>
                </a:solidFill>
              </a:rPr>
              <a:t>climate</a:t>
            </a:r>
            <a:r>
              <a:rPr lang="lv-LV" b="1" i="1" dirty="0" smtClean="0">
                <a:solidFill>
                  <a:schemeClr val="tx1"/>
                </a:solidFill>
              </a:rPr>
              <a:t> </a:t>
            </a:r>
            <a:r>
              <a:rPr lang="lv-LV" b="1" i="1" dirty="0" err="1">
                <a:solidFill>
                  <a:schemeClr val="tx1"/>
                </a:solidFill>
              </a:rPr>
              <a:t>change</a:t>
            </a:r>
            <a:r>
              <a:rPr lang="lv-LV" b="1" i="1" dirty="0">
                <a:solidFill>
                  <a:schemeClr val="tx1"/>
                </a:solidFill>
              </a:rPr>
              <a:t> </a:t>
            </a:r>
            <a:r>
              <a:rPr lang="lv-LV" b="1" i="1" dirty="0" err="1" smtClean="0">
                <a:solidFill>
                  <a:schemeClr val="tx1"/>
                </a:solidFill>
              </a:rPr>
              <a:t>mitigation</a:t>
            </a:r>
            <a:endParaRPr lang="lv-LV" b="1" i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Pielāgošanās </a:t>
            </a:r>
            <a:r>
              <a:rPr lang="lv-LV" b="1" dirty="0">
                <a:solidFill>
                  <a:schemeClr val="tx1"/>
                </a:solidFill>
              </a:rPr>
              <a:t>klimata </a:t>
            </a:r>
            <a:r>
              <a:rPr lang="lv-LV" b="1" dirty="0" smtClean="0">
                <a:solidFill>
                  <a:schemeClr val="tx1"/>
                </a:solidFill>
              </a:rPr>
              <a:t>pārmaiņām – </a:t>
            </a:r>
            <a:r>
              <a:rPr lang="lv-LV" b="1" i="1" dirty="0" err="1" smtClean="0">
                <a:solidFill>
                  <a:schemeClr val="tx1"/>
                </a:solidFill>
              </a:rPr>
              <a:t>adaptation</a:t>
            </a:r>
            <a:r>
              <a:rPr lang="lv-LV" b="1" i="1" dirty="0" smtClean="0">
                <a:solidFill>
                  <a:schemeClr val="tx1"/>
                </a:solidFill>
              </a:rPr>
              <a:t> </a:t>
            </a:r>
            <a:r>
              <a:rPr lang="lv-LV" b="1" i="1" dirty="0">
                <a:solidFill>
                  <a:schemeClr val="tx1"/>
                </a:solidFill>
              </a:rPr>
              <a:t>to </a:t>
            </a:r>
            <a:r>
              <a:rPr lang="lv-LV" b="1" i="1" dirty="0" err="1">
                <a:solidFill>
                  <a:schemeClr val="tx1"/>
                </a:solidFill>
              </a:rPr>
              <a:t>climate</a:t>
            </a:r>
            <a:r>
              <a:rPr lang="lv-LV" b="1" i="1" dirty="0">
                <a:solidFill>
                  <a:schemeClr val="tx1"/>
                </a:solidFill>
              </a:rPr>
              <a:t> </a:t>
            </a:r>
            <a:r>
              <a:rPr lang="lv-LV" b="1" i="1" dirty="0" err="1" smtClean="0">
                <a:solidFill>
                  <a:schemeClr val="tx1"/>
                </a:solidFill>
              </a:rPr>
              <a:t>change</a:t>
            </a:r>
            <a:endParaRPr lang="lv-LV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4349" y="4630925"/>
            <a:ext cx="6882861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Senākais ir klimata pārmaiņu novēršanas virziens – tas izveidojās līdz ar prognozēm par klimata pārmaiņu rašanos un apziņu par nepieciešamību tās novērst vai vismaz samazināt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4349" y="5679592"/>
            <a:ext cx="6882861" cy="9881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Turpretim pielāgošanās </a:t>
            </a: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pārmaiņām virziens radās salīdzinoši nesen – </a:t>
            </a:r>
            <a:r>
              <a:rPr lang="lv-LV" b="1" dirty="0" smtClean="0">
                <a:solidFill>
                  <a:schemeClr val="tx1"/>
                </a:solidFill>
              </a:rPr>
              <a:t>kad </a:t>
            </a:r>
            <a:r>
              <a:rPr lang="lv-LV" b="1" dirty="0">
                <a:solidFill>
                  <a:schemeClr val="tx1"/>
                </a:solidFill>
              </a:rPr>
              <a:t>tika konstatēts, ka pilnībā novērst klimata pārmaiņas neizdosies, un ir nepieciešams mazināt to radītos riskus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00212" y="3247949"/>
            <a:ext cx="8591575" cy="2414870"/>
            <a:chOff x="2076994" y="3750799"/>
            <a:chExt cx="8591575" cy="2414870"/>
          </a:xfrm>
        </p:grpSpPr>
        <p:sp>
          <p:nvSpPr>
            <p:cNvPr id="14" name="Pentagon 13"/>
            <p:cNvSpPr/>
            <p:nvPr/>
          </p:nvSpPr>
          <p:spPr>
            <a:xfrm>
              <a:off x="2076994" y="3750799"/>
              <a:ext cx="8591575" cy="241487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89632" y="3750799"/>
              <a:ext cx="8478937" cy="1869077"/>
              <a:chOff x="691188" y="3318998"/>
              <a:chExt cx="8478937" cy="1869077"/>
            </a:xfrm>
          </p:grpSpPr>
          <p:graphicFrame>
            <p:nvGraphicFramePr>
              <p:cNvPr id="8" name="Diagram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374626344"/>
                  </p:ext>
                </p:extLst>
              </p:nvPr>
            </p:nvGraphicFramePr>
            <p:xfrm>
              <a:off x="691188" y="3318998"/>
              <a:ext cx="8478937" cy="186907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6988629" y="3869757"/>
                <a:ext cx="15283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80-95%</a:t>
                </a:r>
              </a:p>
              <a:p>
                <a:pPr algn="ctr"/>
                <a:r>
                  <a:rPr lang="lv-LV" sz="2400" b="1" dirty="0" smtClean="0"/>
                  <a:t>līdz 2050</a:t>
                </a:r>
                <a:endParaRPr lang="lv-LV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98571" y="3869757"/>
                <a:ext cx="14238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60%</a:t>
                </a:r>
              </a:p>
              <a:p>
                <a:pPr algn="ctr"/>
                <a:r>
                  <a:rPr lang="lv-LV" sz="2400" b="1" dirty="0" smtClean="0"/>
                  <a:t>līdz 2040</a:t>
                </a:r>
                <a:endParaRPr lang="lv-LV" sz="2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86891" y="3869757"/>
                <a:ext cx="14238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40%</a:t>
                </a:r>
              </a:p>
              <a:p>
                <a:pPr algn="ctr"/>
                <a:r>
                  <a:rPr lang="lv-LV" sz="2400" b="1" dirty="0" smtClean="0"/>
                  <a:t>līdz 2030</a:t>
                </a:r>
                <a:endParaRPr lang="lv-LV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1518" y="3869757"/>
                <a:ext cx="14238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dirty="0" smtClean="0"/>
                  <a:t>– 20%</a:t>
                </a:r>
              </a:p>
              <a:p>
                <a:pPr algn="ctr"/>
                <a:r>
                  <a:rPr lang="lv-LV" sz="2400" b="1" dirty="0" smtClean="0"/>
                  <a:t>līdz 2020</a:t>
                </a:r>
                <a:endParaRPr lang="lv-LV" sz="2400" b="1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03838" y="5555049"/>
              <a:ext cx="73581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600" b="1" dirty="0"/>
                <a:t>Eiropas Savienības virzība uz oglekļa mazietilpīgu attīstību – </a:t>
              </a:r>
              <a:endParaRPr lang="lv-LV" sz="1600" b="1" dirty="0" smtClean="0"/>
            </a:p>
            <a:p>
              <a:r>
                <a:rPr lang="lv-LV" sz="1600" b="1" dirty="0" smtClean="0"/>
                <a:t>ikgadējie </a:t>
              </a:r>
              <a:r>
                <a:rPr lang="lv-LV" sz="1600" b="1" dirty="0"/>
                <a:t>mērķi un to sadalījums, ņemot vērā ilgtermiņa vīziju</a:t>
              </a: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779546" y="439444"/>
            <a:ext cx="10650070" cy="122952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klimata politika šobrīd ir balstīta uz </a:t>
            </a:r>
            <a:r>
              <a:rPr lang="lv-LV" sz="2400" dirty="0" smtClean="0"/>
              <a:t>2008.g. </a:t>
            </a:r>
            <a:r>
              <a:rPr lang="lv-LV" sz="2400" dirty="0"/>
              <a:t>apstiprināto </a:t>
            </a:r>
            <a:r>
              <a:rPr lang="lv-LV" sz="2400" b="1" dirty="0"/>
              <a:t>Eiropas Klimata un enerģētikas pakotni 2020.gadam </a:t>
            </a:r>
            <a:r>
              <a:rPr lang="lv-LV" sz="2400" b="1" dirty="0" smtClean="0"/>
              <a:t>(KEPS2020</a:t>
            </a:r>
            <a:r>
              <a:rPr lang="lv-LV" sz="2400" b="1" dirty="0"/>
              <a:t>)</a:t>
            </a:r>
            <a:r>
              <a:rPr lang="lv-LV" sz="2400" dirty="0"/>
              <a:t> un 2014.gadā apstiprināto </a:t>
            </a:r>
            <a:r>
              <a:rPr lang="lv-LV" sz="2400" b="1" dirty="0"/>
              <a:t>Eiropas Klimata un enerģētikas politikas satvaru 2030.gadam </a:t>
            </a:r>
            <a:r>
              <a:rPr lang="lv-LV" sz="2400" b="1" dirty="0" smtClean="0"/>
              <a:t>(KEPS2030)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2663" y="1921423"/>
            <a:ext cx="5806438" cy="1224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ES ilgtermiņa vīzija (nesaistoša) ir noteikta </a:t>
            </a:r>
            <a:r>
              <a:rPr lang="lv-LV" b="1" dirty="0" smtClean="0">
                <a:solidFill>
                  <a:schemeClr val="tx1"/>
                </a:solidFill>
              </a:rPr>
              <a:t>2011.g. </a:t>
            </a:r>
            <a:r>
              <a:rPr lang="lv-LV" b="1" dirty="0">
                <a:solidFill>
                  <a:schemeClr val="tx1"/>
                </a:solidFill>
              </a:rPr>
              <a:t>pieņemtajā </a:t>
            </a:r>
            <a:r>
              <a:rPr lang="lv-LV" b="1" dirty="0" smtClean="0">
                <a:solidFill>
                  <a:schemeClr val="tx1"/>
                </a:solidFill>
              </a:rPr>
              <a:t>«Ceļvedī </a:t>
            </a:r>
            <a:r>
              <a:rPr lang="lv-LV" b="1" dirty="0">
                <a:solidFill>
                  <a:schemeClr val="tx1"/>
                </a:solidFill>
              </a:rPr>
              <a:t>virzībai uz konkurētspējīgu ekonomiku ar zemu oglekļa dioksīda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emisiju </a:t>
            </a:r>
            <a:r>
              <a:rPr lang="lv-LV" b="1" dirty="0">
                <a:solidFill>
                  <a:schemeClr val="tx1"/>
                </a:solidFill>
              </a:rPr>
              <a:t>līmeni </a:t>
            </a:r>
            <a:r>
              <a:rPr lang="lv-LV" b="1" dirty="0" smtClean="0">
                <a:solidFill>
                  <a:schemeClr val="tx1"/>
                </a:solidFill>
              </a:rPr>
              <a:t>2050.gadā» (turpmāk – Ceļvedis)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41226" y="1921422"/>
            <a:ext cx="4967151" cy="1224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Ceļvedi </a:t>
            </a:r>
            <a:r>
              <a:rPr lang="lv-LV" b="1" dirty="0">
                <a:solidFill>
                  <a:schemeClr val="tx1"/>
                </a:solidFill>
              </a:rPr>
              <a:t>papildina </a:t>
            </a:r>
            <a:r>
              <a:rPr lang="lv-LV" b="1" dirty="0" smtClean="0">
                <a:solidFill>
                  <a:schemeClr val="tx1"/>
                </a:solidFill>
              </a:rPr>
              <a:t>2011.g. </a:t>
            </a:r>
            <a:r>
              <a:rPr lang="lv-LV" b="1" dirty="0">
                <a:solidFill>
                  <a:schemeClr val="tx1"/>
                </a:solidFill>
              </a:rPr>
              <a:t>pieņemtā Baltā grāmata </a:t>
            </a:r>
            <a:r>
              <a:rPr lang="lv-LV" b="1" dirty="0" smtClean="0">
                <a:solidFill>
                  <a:schemeClr val="tx1"/>
                </a:solidFill>
              </a:rPr>
              <a:t>«Ceļvedis </a:t>
            </a:r>
            <a:r>
              <a:rPr lang="lv-LV" b="1" dirty="0">
                <a:solidFill>
                  <a:schemeClr val="tx1"/>
                </a:solidFill>
              </a:rPr>
              <a:t>uz Eiropas vienoto transporta telpu – virzība uz konkurētspējīgu un </a:t>
            </a:r>
            <a:r>
              <a:rPr lang="lv-LV" b="1" dirty="0" err="1">
                <a:solidFill>
                  <a:schemeClr val="tx1"/>
                </a:solidFill>
              </a:rPr>
              <a:t>resursefektīvu</a:t>
            </a:r>
            <a:r>
              <a:rPr lang="lv-LV" b="1" dirty="0">
                <a:solidFill>
                  <a:schemeClr val="tx1"/>
                </a:solidFill>
              </a:rPr>
              <a:t> transporta </a:t>
            </a:r>
            <a:r>
              <a:rPr lang="lv-LV" b="1" dirty="0" smtClean="0">
                <a:solidFill>
                  <a:schemeClr val="tx1"/>
                </a:solidFill>
              </a:rPr>
              <a:t>sistēmu»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01507" y="5675163"/>
            <a:ext cx="1000614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Ceļvedī noteiktie indikatīvie starpmērķi, proti, 20% samazinājums līdz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un 40% samazinājums līdz </a:t>
            </a:r>
            <a:r>
              <a:rPr lang="lv-LV" b="1" dirty="0" smtClean="0">
                <a:solidFill>
                  <a:schemeClr val="tx1"/>
                </a:solidFill>
              </a:rPr>
              <a:t>2030.g. </a:t>
            </a:r>
            <a:r>
              <a:rPr lang="lv-LV" b="1" dirty="0">
                <a:solidFill>
                  <a:schemeClr val="tx1"/>
                </a:solidFill>
              </a:rPr>
              <a:t>ir jau pārņemti ES likumdošanā un kļuvuši juridiski saistoši, bet </a:t>
            </a:r>
            <a:r>
              <a:rPr lang="lv-LV" b="1" dirty="0" smtClean="0">
                <a:solidFill>
                  <a:schemeClr val="tx1"/>
                </a:solidFill>
              </a:rPr>
              <a:t>60</a:t>
            </a:r>
            <a:r>
              <a:rPr lang="lv-LV" b="1" dirty="0">
                <a:solidFill>
                  <a:schemeClr val="tx1"/>
                </a:solidFill>
              </a:rPr>
              <a:t>% samazinājuma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līdz 2040.g. </a:t>
            </a:r>
            <a:r>
              <a:rPr lang="lv-LV" b="1" dirty="0">
                <a:solidFill>
                  <a:schemeClr val="tx1"/>
                </a:solidFill>
              </a:rPr>
              <a:t>mērķis pagaidām vēl ir tikai indikatīvs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8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4926" y="538884"/>
            <a:ext cx="8328274" cy="118541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Ceļvedis uzsver, ka </a:t>
            </a:r>
            <a:r>
              <a:rPr lang="lv-LV" sz="2400" b="1" dirty="0"/>
              <a:t>emisiju samazināšana ir iespējama</a:t>
            </a:r>
            <a:r>
              <a:rPr lang="lv-LV" sz="2400" dirty="0"/>
              <a:t>, un ilgtermiņā tā ir izmaksu efektīva, turklāt samazinājumi iespējami visās </a:t>
            </a:r>
            <a:r>
              <a:rPr lang="lv-LV" sz="2400" dirty="0" smtClean="0"/>
              <a:t>nozarēs (salīdzinājumā ar 1990.g.) </a:t>
            </a:r>
            <a:endParaRPr lang="lv-LV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4768678"/>
              </p:ext>
            </p:extLst>
          </p:nvPr>
        </p:nvGraphicFramePr>
        <p:xfrm>
          <a:off x="1227912" y="2090059"/>
          <a:ext cx="9731831" cy="36086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42880">
                  <a:extLst>
                    <a:ext uri="{9D8B030D-6E8A-4147-A177-3AD203B41FA5}">
                      <a16:colId xmlns:a16="http://schemas.microsoft.com/office/drawing/2014/main" xmlns="" val="2698991661"/>
                    </a:ext>
                  </a:extLst>
                </a:gridCol>
                <a:gridCol w="1386072">
                  <a:extLst>
                    <a:ext uri="{9D8B030D-6E8A-4147-A177-3AD203B41FA5}">
                      <a16:colId xmlns:a16="http://schemas.microsoft.com/office/drawing/2014/main" xmlns="" val="231142247"/>
                    </a:ext>
                  </a:extLst>
                </a:gridCol>
                <a:gridCol w="2001982">
                  <a:extLst>
                    <a:ext uri="{9D8B030D-6E8A-4147-A177-3AD203B41FA5}">
                      <a16:colId xmlns:a16="http://schemas.microsoft.com/office/drawing/2014/main" xmlns="" val="116074032"/>
                    </a:ext>
                  </a:extLst>
                </a:gridCol>
                <a:gridCol w="2000897">
                  <a:extLst>
                    <a:ext uri="{9D8B030D-6E8A-4147-A177-3AD203B41FA5}">
                      <a16:colId xmlns:a16="http://schemas.microsoft.com/office/drawing/2014/main" xmlns="" val="1846494969"/>
                    </a:ext>
                  </a:extLst>
                </a:gridCol>
              </a:tblGrid>
              <a:tr h="4147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Emisiju avots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Gads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1899143"/>
                  </a:ext>
                </a:extLst>
              </a:tr>
              <a:tr h="41474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2005.</a:t>
                      </a:r>
                      <a:endParaRPr lang="lv-LV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2030.</a:t>
                      </a:r>
                      <a:endParaRPr lang="lv-L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2050.</a:t>
                      </a:r>
                      <a:endParaRPr lang="lv-LV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607031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Enerģētika (CO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7%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-54 līdz -</a:t>
                      </a:r>
                      <a:r>
                        <a:rPr lang="lv-LV" sz="2000" dirty="0" smtClean="0">
                          <a:effectLst/>
                        </a:rPr>
                        <a:t>68%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-93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99%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0211986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Rūpniecība (CO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20%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-34 līdz -</a:t>
                      </a:r>
                      <a:r>
                        <a:rPr lang="lv-LV" sz="2000" dirty="0" smtClean="0">
                          <a:effectLst/>
                        </a:rPr>
                        <a:t>40%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-83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87%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4443387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Transports (t.sk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aviācijas 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 emisijas; izņemot jūras transportu) 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</a:t>
                      </a:r>
                      <a:r>
                        <a:rPr lang="lv-LV" sz="2000" dirty="0" smtClean="0">
                          <a:effectLst/>
                        </a:rPr>
                        <a:t>30%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+20 līdz -</a:t>
                      </a:r>
                      <a:r>
                        <a:rPr lang="lv-LV" sz="2000" dirty="0" smtClean="0">
                          <a:effectLst/>
                        </a:rPr>
                        <a:t>9%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-54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67%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525456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Mājokļi un pakalpojumi (CO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12%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-37 līdz -</a:t>
                      </a:r>
                      <a:r>
                        <a:rPr lang="lv-LV" sz="2000" dirty="0" smtClean="0">
                          <a:effectLst/>
                        </a:rPr>
                        <a:t>53%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-88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91%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0732552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Lauksaimniecība (izņemot 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</a:t>
                      </a:r>
                      <a:r>
                        <a:rPr lang="lv-LV" sz="2000" dirty="0" smtClean="0">
                          <a:effectLst/>
                        </a:rPr>
                        <a:t>20%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-36 līdz -</a:t>
                      </a:r>
                      <a:r>
                        <a:rPr lang="lv-LV" sz="2000" dirty="0" smtClean="0">
                          <a:effectLst/>
                        </a:rPr>
                        <a:t>37%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-42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49%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693974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Citas emisijas (izņemot CO</a:t>
                      </a:r>
                      <a:r>
                        <a:rPr lang="lv-LV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-72 līdz -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</a:rPr>
                        <a:t>73%</a:t>
                      </a:r>
                      <a:endParaRPr lang="lv-L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bg1"/>
                          </a:solidFill>
                          <a:effectLst/>
                        </a:rPr>
                        <a:t>-70 līdz -</a:t>
                      </a:r>
                      <a:r>
                        <a:rPr lang="lv-LV" sz="2000" dirty="0" smtClean="0">
                          <a:solidFill>
                            <a:schemeClr val="bg1"/>
                          </a:solidFill>
                          <a:effectLst/>
                        </a:rPr>
                        <a:t>78%</a:t>
                      </a:r>
                      <a:endParaRPr lang="lv-LV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457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02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fl.gov.uk/cdn/static/cms/images/lez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638" y="1995398"/>
            <a:ext cx="6890362" cy="43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5440" y="548324"/>
            <a:ext cx="8961120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Saskaņā ar Eiropas Komisijas (EK) novērtējumu, </a:t>
            </a:r>
            <a:r>
              <a:rPr lang="lv-LV" sz="2400" b="1" dirty="0"/>
              <a:t>vislielākais emisiju samazināšanas potenciāls ES</a:t>
            </a:r>
            <a:r>
              <a:rPr lang="lv-LV" sz="2400" dirty="0"/>
              <a:t> ir enerģētikā, </a:t>
            </a:r>
            <a:r>
              <a:rPr lang="lv-LV" sz="2400" dirty="0" err="1"/>
              <a:t>energointensīvajā</a:t>
            </a:r>
            <a:r>
              <a:rPr lang="lv-LV" sz="2400" dirty="0"/>
              <a:t> rūpniecībā, mājokļu sektorā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282340" y="2089685"/>
            <a:ext cx="3446415" cy="9474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Galvenie </a:t>
            </a:r>
            <a:r>
              <a:rPr lang="lv-LV" b="1" dirty="0" smtClean="0">
                <a:solidFill>
                  <a:schemeClr val="tx1"/>
                </a:solidFill>
              </a:rPr>
              <a:t>oglekļa mazietilpīgas attīstības (OMA) </a:t>
            </a:r>
            <a:r>
              <a:rPr lang="lv-LV" b="1" dirty="0">
                <a:solidFill>
                  <a:schemeClr val="tx1"/>
                </a:solidFill>
              </a:rPr>
              <a:t>elementi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758" y="2775857"/>
            <a:ext cx="4935581" cy="3397645"/>
          </a:xfrm>
          <a:prstGeom prst="roundRect">
            <a:avLst>
              <a:gd name="adj" fmla="val 859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Iespējami plaša elektroenerģijas izmantošana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Iespējami plaša atjaunojamo energoresursu izmantošana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Energoresursu izmantošanas efektivitātes paaugstināšana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Elektroenerģijas izmantošanas efektivitātes paaugstināšana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Siltumenerģijas izmantošanas efektivitātes paaugstināšana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Zemes ilgtspējīga izmantošana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2k9ube.cloudimg.io/s/cdn/x/http:/edienet.s3.amazonaws.com/news/images/full_29715.jpg?v=03/02/2016%2015:22: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71"/>
          <a:stretch/>
        </p:blipFill>
        <p:spPr bwMode="auto">
          <a:xfrm>
            <a:off x="0" y="1828801"/>
            <a:ext cx="6709798" cy="44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96834" y="449430"/>
            <a:ext cx="10633166" cy="119649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EK ir aprēķinājusi, ka pārejai uz OMA </a:t>
            </a:r>
            <a:r>
              <a:rPr lang="lv-LV" sz="2400" dirty="0" smtClean="0"/>
              <a:t>2010.-2050.g. </a:t>
            </a:r>
            <a:r>
              <a:rPr lang="lv-LV" sz="2400" dirty="0"/>
              <a:t>ES jāinvestē papildus </a:t>
            </a:r>
            <a:endParaRPr lang="lv-LV" sz="2400" dirty="0" smtClean="0"/>
          </a:p>
          <a:p>
            <a:pPr algn="ctr"/>
            <a:r>
              <a:rPr lang="lv-LV" sz="2400" dirty="0" smtClean="0"/>
              <a:t>270 </a:t>
            </a:r>
            <a:r>
              <a:rPr lang="lv-LV" sz="2400" dirty="0" err="1" smtClean="0"/>
              <a:t>mld</a:t>
            </a:r>
            <a:r>
              <a:rPr lang="lv-LV" sz="2400" dirty="0"/>
              <a:t>. EUR (vidēji </a:t>
            </a:r>
            <a:r>
              <a:rPr lang="lv-LV" sz="2400" dirty="0" smtClean="0"/>
              <a:t>1,5</a:t>
            </a:r>
            <a:r>
              <a:rPr lang="lv-LV" sz="2400" dirty="0"/>
              <a:t>% no ES IKP), taču SEG emisiju samazināšanas </a:t>
            </a:r>
            <a:endParaRPr lang="lv-LV" sz="2400" dirty="0" smtClean="0"/>
          </a:p>
          <a:p>
            <a:pPr algn="ctr"/>
            <a:r>
              <a:rPr lang="lv-LV" sz="2400" dirty="0" smtClean="0"/>
              <a:t>mērķa </a:t>
            </a:r>
            <a:r>
              <a:rPr lang="lv-LV" sz="2400" dirty="0"/>
              <a:t>sasniegšana nodrošinās </a:t>
            </a:r>
            <a:r>
              <a:rPr lang="lv-LV" sz="2400" dirty="0" smtClean="0"/>
              <a:t>daudz </a:t>
            </a:r>
            <a:r>
              <a:rPr lang="lv-LV" sz="2400" dirty="0"/>
              <a:t>vairāk nekā tikai pozitīvu ietekmi uz klimatu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6000" y="2159994"/>
            <a:ext cx="5806438" cy="1236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stimulēs ES ekonomiku, ņemot vērā nepieciešamību pēc tīrākām tehnoloģijām un oglekļa mazietilpīgiem enerģijas ieguves un izmantošanas veidiem, kas radīs jaunas darba vietas un veicinās izaugsmi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739058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palīdzēs samazināt ES resursu patēriņu,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izejvielu, zemes, ūdens un enerģijas, kā arī samazinās ES atkarību no naftas un dabasgāzes importa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5029202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Papildus, OMA radīs arī priekšnoteikumus veselības uzlabošanai, jo līdz ar SEG emisiju samazināšanu ir iespējams samazināt arī gaisa piesārņojumu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540eob9sfqvwwmw3ldxigj4.wpengine.netdna-cdn.com/wp-content/uploads/2015/02/eu-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295" y="1435227"/>
            <a:ext cx="4765705" cy="26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36158" y="409773"/>
            <a:ext cx="8128715" cy="90493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Par galveno instrumentu SEG emisiju samazināšanai ES izvēlējās ES ETS</a:t>
            </a:r>
            <a:r>
              <a:rPr lang="lv-LV" sz="2400" dirty="0"/>
              <a:t>, kas bija sākusi savu darbību jau </a:t>
            </a:r>
            <a:r>
              <a:rPr lang="lv-LV" sz="2400" dirty="0" smtClean="0"/>
              <a:t>2005.g. 1.janvārī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9560" y="1777135"/>
            <a:ext cx="7504203" cy="12133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Tādējādi SEG emisiju mērķim tika noteikti divi apakšmērķi – 21% samazinājums salīdzinot ar </a:t>
            </a:r>
            <a:r>
              <a:rPr lang="lv-LV" b="1" dirty="0" smtClean="0">
                <a:solidFill>
                  <a:schemeClr val="tx1"/>
                </a:solidFill>
              </a:rPr>
              <a:t>2005.g. </a:t>
            </a:r>
            <a:r>
              <a:rPr lang="lv-LV" b="1" dirty="0">
                <a:solidFill>
                  <a:schemeClr val="tx1"/>
                </a:solidFill>
              </a:rPr>
              <a:t>ES ETS aptvertajām SEG emisijām </a:t>
            </a:r>
            <a:r>
              <a:rPr lang="lv-LV" b="1" dirty="0" smtClean="0">
                <a:solidFill>
                  <a:schemeClr val="tx1"/>
                </a:solidFill>
              </a:rPr>
              <a:t>(ETS </a:t>
            </a:r>
            <a:r>
              <a:rPr lang="lv-LV" b="1" dirty="0">
                <a:solidFill>
                  <a:schemeClr val="tx1"/>
                </a:solidFill>
              </a:rPr>
              <a:t>mērķis) un 10% samazinājums salīdzinot ar </a:t>
            </a:r>
            <a:r>
              <a:rPr lang="lv-LV" b="1" dirty="0" smtClean="0">
                <a:solidFill>
                  <a:schemeClr val="tx1"/>
                </a:solidFill>
              </a:rPr>
              <a:t>2005.g. </a:t>
            </a:r>
            <a:r>
              <a:rPr lang="lv-LV" b="1" dirty="0">
                <a:solidFill>
                  <a:schemeClr val="tx1"/>
                </a:solidFill>
              </a:rPr>
              <a:t>ES ETS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neaptvertajām </a:t>
            </a:r>
            <a:r>
              <a:rPr lang="lv-LV" b="1" dirty="0">
                <a:solidFill>
                  <a:schemeClr val="tx1"/>
                </a:solidFill>
              </a:rPr>
              <a:t>SEG emisijām </a:t>
            </a:r>
            <a:r>
              <a:rPr lang="lv-LV" b="1" dirty="0" smtClean="0">
                <a:solidFill>
                  <a:schemeClr val="tx1"/>
                </a:solidFill>
              </a:rPr>
              <a:t>(ne-ETS </a:t>
            </a:r>
            <a:r>
              <a:rPr lang="lv-LV" b="1" dirty="0">
                <a:solidFill>
                  <a:schemeClr val="tx1"/>
                </a:solidFill>
              </a:rPr>
              <a:t>mērķis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1015" y="3178067"/>
            <a:ext cx="7504202" cy="753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ETS mērķa sasniegšana tādējādi atkarīga no ES ETS darbības mehānisma un atbildība par tā sasniegšanu tika </a:t>
            </a:r>
            <a:r>
              <a:rPr lang="lv-LV" b="1" dirty="0" smtClean="0">
                <a:solidFill>
                  <a:schemeClr val="tx1"/>
                </a:solidFill>
              </a:rPr>
              <a:t>uzlikta </a:t>
            </a:r>
            <a:r>
              <a:rPr lang="lv-LV" b="1" dirty="0">
                <a:solidFill>
                  <a:schemeClr val="tx1"/>
                </a:solidFill>
              </a:rPr>
              <a:t>ES ETS dalībniekiem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2" y="4212862"/>
            <a:ext cx="4687387" cy="9146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ne-ETS mērķis tika pārdalīts starp visām ES dalībvalstīm, un katra dalībvalsts ir atbildīga par sev iedalītās mērķa daļas izpildi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1" y="5315484"/>
            <a:ext cx="4687388" cy="93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Lai pierādītu mērķa izpildi, dalībvalstīm ikgadēji ir jānodod mērķim ekvivalents emisijas vienību skaits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37818" y="4212862"/>
            <a:ext cx="6278472" cy="9474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Gadījumā, ja faktiskās emisijas pārsniedz ikgadējā mērķa lielumu, trūkstošās emisijas vienības var aizņemties no nākamā gada </a:t>
            </a:r>
            <a:endParaRPr lang="lv-LV" sz="1600" b="1" dirty="0" smtClean="0">
              <a:solidFill>
                <a:schemeClr val="tx1"/>
              </a:solidFill>
            </a:endParaRPr>
          </a:p>
          <a:p>
            <a:pPr algn="ctr"/>
            <a:r>
              <a:rPr lang="lv-LV" sz="1600" b="1" dirty="0" smtClean="0">
                <a:solidFill>
                  <a:schemeClr val="tx1"/>
                </a:solidFill>
              </a:rPr>
              <a:t>(</a:t>
            </a:r>
            <a:r>
              <a:rPr lang="lv-LV" sz="1600" b="1" dirty="0">
                <a:solidFill>
                  <a:schemeClr val="tx1"/>
                </a:solidFill>
              </a:rPr>
              <a:t>limits 5%) vai iegādāties</a:t>
            </a:r>
            <a:endParaRPr lang="lv-LV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07320" y="5315484"/>
            <a:ext cx="4939469" cy="93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Savukārt, ja faktiskās emisijas nepārsniedz mērķa lielumu, pāri paliekošās emisijas vienības var uzkrāt nākamajiem gadiem vai pārdot</a:t>
            </a:r>
            <a:endParaRPr lang="lv-LV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5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enewableenergymexico.com/wp-content/uploads/2013/03/european-union-emission-cu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2626"/>
            <a:ext cx="6191919" cy="39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08101" y="503163"/>
            <a:ext cx="7570630" cy="86245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Eiropas Savienībā Emisijas kvotu tirdzniecības sistēma (ETS) </a:t>
            </a:r>
            <a:r>
              <a:rPr lang="lv-LV" sz="2400" dirty="0"/>
              <a:t>ir </a:t>
            </a:r>
            <a:r>
              <a:rPr lang="lv-LV" sz="2400" b="1" dirty="0"/>
              <a:t>galvenais ES klimata politikas instruments</a:t>
            </a:r>
            <a:endParaRPr lang="lv-LV" sz="24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110508" y="1789612"/>
            <a:ext cx="5806438" cy="12133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mērķis ir īstermiņā un ilgtermiņā veicināt SEG emisiju samazināšanu rentablā un ekonomiski efektīvā veidā, tādējādi sekmējot Kioto protokolā noteikto SEG emisiju samazināšanas mērķu izpildi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0508" y="3210989"/>
            <a:ext cx="5806438" cy="1138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ir starptautiski reģionāla </a:t>
            </a:r>
            <a:r>
              <a:rPr lang="lv-LV" b="1" dirty="0" smtClean="0">
                <a:solidFill>
                  <a:schemeClr val="tx1"/>
                </a:solidFill>
              </a:rPr>
              <a:t>«ierobežojumu </a:t>
            </a:r>
            <a:r>
              <a:rPr lang="lv-LV" b="1" dirty="0">
                <a:solidFill>
                  <a:schemeClr val="tx1"/>
                </a:solidFill>
              </a:rPr>
              <a:t>un </a:t>
            </a:r>
            <a:r>
              <a:rPr lang="lv-LV" b="1" dirty="0" smtClean="0">
                <a:solidFill>
                  <a:schemeClr val="tx1"/>
                </a:solidFill>
              </a:rPr>
              <a:t>tirgus» </a:t>
            </a:r>
            <a:r>
              <a:rPr lang="lv-LV" b="1" dirty="0">
                <a:solidFill>
                  <a:schemeClr val="tx1"/>
                </a:solidFill>
              </a:rPr>
              <a:t>veida SEG emisiju atļauju tirdzniecības sistēma, kas izveidota, ievērojot subsidiaritātes un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proporcionalitātes </a:t>
            </a:r>
            <a:r>
              <a:rPr lang="lv-LV" b="1" dirty="0">
                <a:solidFill>
                  <a:schemeClr val="tx1"/>
                </a:solidFill>
              </a:rPr>
              <a:t>principus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5999" y="4557999"/>
            <a:ext cx="5806438" cy="651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šobrīd aptver 31 valsti,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28 ES dalībvalstis un kopš </a:t>
            </a:r>
            <a:r>
              <a:rPr lang="lv-LV" b="1" dirty="0" smtClean="0">
                <a:solidFill>
                  <a:schemeClr val="tx1"/>
                </a:solidFill>
              </a:rPr>
              <a:t>2012.g. arī </a:t>
            </a:r>
            <a:r>
              <a:rPr lang="lv-LV" b="1" dirty="0">
                <a:solidFill>
                  <a:schemeClr val="tx1"/>
                </a:solidFill>
              </a:rPr>
              <a:t>Islandi, Norvēģiju un Lihtenšteinu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0508" y="5417673"/>
            <a:ext cx="5806438" cy="6923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aptver aptuveni 45% no visām ES dalībvalstu SEG emisijām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2505510"/>
              </p:ext>
            </p:extLst>
          </p:nvPr>
        </p:nvGraphicFramePr>
        <p:xfrm>
          <a:off x="212878" y="1300301"/>
          <a:ext cx="8246703" cy="5022119"/>
        </p:xfrm>
        <a:graphic>
          <a:graphicData uri="http://schemas.openxmlformats.org/presentationml/2006/ole">
            <p:oleObj spid="_x0000_s5252" r:id="rId3" imgW="5258718" imgH="3202762" progId="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053593" y="408736"/>
            <a:ext cx="4077419" cy="90493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ES ETS</a:t>
            </a:r>
            <a:r>
              <a:rPr lang="lv-LV" sz="2400" dirty="0"/>
              <a:t> </a:t>
            </a:r>
            <a:r>
              <a:rPr lang="lv-LV" sz="2400" dirty="0" smtClean="0"/>
              <a:t>mērķu sistēma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1823" y="2236619"/>
            <a:ext cx="3708547" cy="11682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Ieviešot </a:t>
            </a:r>
            <a:r>
              <a:rPr lang="lv-LV" b="1" dirty="0">
                <a:solidFill>
                  <a:schemeClr val="tx1"/>
                </a:solidFill>
              </a:rPr>
              <a:t>ES ETS, Kioto protokolā noteikto mērķu izpilde ES izmaksās 2,9 līdz 3,7 </a:t>
            </a:r>
            <a:r>
              <a:rPr lang="lv-LV" b="1" dirty="0" err="1" smtClean="0">
                <a:solidFill>
                  <a:schemeClr val="tx1"/>
                </a:solidFill>
              </a:rPr>
              <a:t>mld</a:t>
            </a:r>
            <a:r>
              <a:rPr lang="lv-LV" b="1" dirty="0">
                <a:solidFill>
                  <a:schemeClr val="tx1"/>
                </a:solidFill>
              </a:rPr>
              <a:t>. EUR/gadā (mazāk nekā </a:t>
            </a:r>
            <a:r>
              <a:rPr lang="lv-LV" b="1" dirty="0" smtClean="0">
                <a:solidFill>
                  <a:schemeClr val="tx1"/>
                </a:solidFill>
              </a:rPr>
              <a:t>0,1% </a:t>
            </a:r>
            <a:r>
              <a:rPr lang="lv-LV" b="1" dirty="0">
                <a:solidFill>
                  <a:schemeClr val="tx1"/>
                </a:solidFill>
              </a:rPr>
              <a:t>no ES IKP</a:t>
            </a:r>
            <a:r>
              <a:rPr lang="lv-LV" b="1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90062" y="3720613"/>
            <a:ext cx="3697296" cy="8644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Turpretim bez ES ETS šīs ikgadējās izmaksas varētu sasniegt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6,8 </a:t>
            </a:r>
            <a:r>
              <a:rPr lang="lv-LV" b="1" dirty="0" err="1" smtClean="0">
                <a:solidFill>
                  <a:schemeClr val="tx1"/>
                </a:solidFill>
              </a:rPr>
              <a:t>mld</a:t>
            </a:r>
            <a:r>
              <a:rPr lang="lv-LV" b="1" dirty="0">
                <a:solidFill>
                  <a:schemeClr val="tx1"/>
                </a:solidFill>
              </a:rPr>
              <a:t>. EUR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2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dn.static-economist.com/sites/default/files/images/print-edition/20130420_FND001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08570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25621" y="331865"/>
            <a:ext cx="896688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Nepieciešamību samazināt SEG emisijas primāri nosaka nepieciešamība </a:t>
            </a:r>
            <a:r>
              <a:rPr lang="lv-LV" sz="2400" b="1" dirty="0"/>
              <a:t>samazināt un novērst klimata pārmaiņas</a:t>
            </a:r>
            <a:r>
              <a:rPr lang="lv-LV" sz="2400" dirty="0"/>
              <a:t>, kā arī nepieciešamība pielāgoties nenovēršamajām klimata pārmaiņām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1741982"/>
            <a:ext cx="6503124" cy="687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paralēli tam ES ETS tiecas veicināt efektivitātes uzlabošanu (šī jēdziena visplašākajā </a:t>
            </a:r>
            <a:r>
              <a:rPr lang="lv-LV" b="1" dirty="0" smtClean="0">
                <a:solidFill>
                  <a:schemeClr val="tx1"/>
                </a:solidFill>
              </a:rPr>
              <a:t>nozīmē)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561" y="2611430"/>
            <a:ext cx="6503124" cy="12071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Nosakot ambiciozus SEG emisiju samazināšanas mērķus, ES ETS motivē dažādu inovāciju attīstīšanu un ieviešanu, kas veicina efektivitātes uzlabošanas iespēju un klimata pārmaiņu samazināšanas un novēršanas iespēju paplašināšanos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1" y="4000320"/>
            <a:ext cx="6503124" cy="690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Turklāt ES ETS ne vien </a:t>
            </a:r>
            <a:r>
              <a:rPr lang="lv-LV" b="1" dirty="0" err="1">
                <a:solidFill>
                  <a:schemeClr val="tx1"/>
                </a:solidFill>
              </a:rPr>
              <a:t>mērķorientē</a:t>
            </a:r>
            <a:r>
              <a:rPr lang="lv-LV" b="1" dirty="0">
                <a:solidFill>
                  <a:schemeClr val="tx1"/>
                </a:solidFill>
              </a:rPr>
              <a:t> investīciju ieguldīšanu,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bet </a:t>
            </a:r>
            <a:r>
              <a:rPr lang="lv-LV" b="1" dirty="0">
                <a:solidFill>
                  <a:schemeClr val="tx1"/>
                </a:solidFill>
              </a:rPr>
              <a:t>arī veicina investīciju piesaisti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2" y="4872854"/>
            <a:ext cx="6503124" cy="15665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Rezultātā </a:t>
            </a: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patiešām </a:t>
            </a:r>
            <a:r>
              <a:rPr lang="lv-LV" b="1" dirty="0" smtClean="0">
                <a:solidFill>
                  <a:schemeClr val="tx1"/>
                </a:solidFill>
              </a:rPr>
              <a:t>veicina </a:t>
            </a:r>
            <a:r>
              <a:rPr lang="lv-LV" b="1" dirty="0">
                <a:solidFill>
                  <a:schemeClr val="tx1"/>
                </a:solidFill>
              </a:rPr>
              <a:t>SEG emisiju samazināšanu un klimata pārmaiņu novēršanu, </a:t>
            </a:r>
            <a:r>
              <a:rPr lang="lv-LV" b="1" dirty="0" smtClean="0">
                <a:solidFill>
                  <a:schemeClr val="tx1"/>
                </a:solidFill>
              </a:rPr>
              <a:t>un arī, </a:t>
            </a:r>
            <a:r>
              <a:rPr lang="lv-LV" b="1" dirty="0">
                <a:solidFill>
                  <a:schemeClr val="tx1"/>
                </a:solidFill>
              </a:rPr>
              <a:t>rosinot komersantus modernizēt un uzlabot </a:t>
            </a:r>
            <a:r>
              <a:rPr lang="lv-LV" b="1" dirty="0" smtClean="0">
                <a:solidFill>
                  <a:schemeClr val="tx1"/>
                </a:solidFill>
              </a:rPr>
              <a:t>darbības </a:t>
            </a:r>
            <a:r>
              <a:rPr lang="lv-LV" b="1" dirty="0">
                <a:solidFill>
                  <a:schemeClr val="tx1"/>
                </a:solidFill>
              </a:rPr>
              <a:t>efektivitāti, rada jaunas darba vietas un nodrošina ES tautsaimniecības konkurētspējas uzlabošanu un pāreju uz oglekļa mazietilpīgu ekonomiku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3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hd.com/images/ontariostu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1661"/>
            <a:ext cx="6246976" cy="44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369" y="535268"/>
            <a:ext cx="4956586" cy="94084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darbība ir strukturēta atsevišķos tirdzniecības periodos: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199812" y="121012"/>
            <a:ext cx="2989215" cy="1769351"/>
          </a:xfrm>
          <a:prstGeom prst="roundRect">
            <a:avLst>
              <a:gd name="adj" fmla="val 1149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1.periods</a:t>
            </a:r>
            <a:r>
              <a:rPr lang="lv-LV" b="1" dirty="0">
                <a:solidFill>
                  <a:schemeClr val="tx1"/>
                </a:solidFill>
              </a:rPr>
              <a:t>: </a:t>
            </a:r>
            <a:r>
              <a:rPr lang="lv-LV" b="1" dirty="0" smtClean="0">
                <a:solidFill>
                  <a:schemeClr val="tx1"/>
                </a:solidFill>
              </a:rPr>
              <a:t>2005.-2007.g.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2.periods</a:t>
            </a:r>
            <a:r>
              <a:rPr lang="lv-LV" b="1" dirty="0">
                <a:solidFill>
                  <a:schemeClr val="tx1"/>
                </a:solidFill>
              </a:rPr>
              <a:t>: </a:t>
            </a:r>
            <a:r>
              <a:rPr lang="lv-LV" b="1" dirty="0" smtClean="0">
                <a:solidFill>
                  <a:schemeClr val="tx1"/>
                </a:solidFill>
              </a:rPr>
              <a:t>2008.-2012.g. 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3.periods</a:t>
            </a:r>
            <a:r>
              <a:rPr lang="lv-LV" b="1" dirty="0">
                <a:solidFill>
                  <a:schemeClr val="tx1"/>
                </a:solidFill>
              </a:rPr>
              <a:t>: </a:t>
            </a:r>
            <a:r>
              <a:rPr lang="lv-LV" b="1" dirty="0" smtClean="0">
                <a:solidFill>
                  <a:schemeClr val="tx1"/>
                </a:solidFill>
              </a:rPr>
              <a:t>2013.-2020.g.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4.periods </a:t>
            </a:r>
            <a:r>
              <a:rPr lang="lv-LV" b="1" dirty="0">
                <a:solidFill>
                  <a:schemeClr val="tx1"/>
                </a:solidFill>
              </a:rPr>
              <a:t>un turpmākie: katri 8 nākamie </a:t>
            </a:r>
            <a:r>
              <a:rPr lang="lv-LV" b="1" dirty="0" smtClean="0">
                <a:solidFill>
                  <a:schemeClr val="tx1"/>
                </a:solidFill>
              </a:rPr>
              <a:t>gadi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1" y="2122602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ietvaros galvenā izmantojamā tirgojamā atļauja ir </a:t>
            </a:r>
            <a:r>
              <a:rPr lang="lv-LV" b="1" u="sng" dirty="0">
                <a:solidFill>
                  <a:schemeClr val="tx1"/>
                </a:solidFill>
              </a:rPr>
              <a:t>Eiropas Savienības emisijas kvota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(EUA – </a:t>
            </a:r>
            <a:r>
              <a:rPr lang="lv-LV" b="1" dirty="0" err="1" smtClean="0">
                <a:solidFill>
                  <a:schemeClr val="tx1"/>
                </a:solidFill>
              </a:rPr>
              <a:t>European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Union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 err="1" smtClean="0">
                <a:solidFill>
                  <a:schemeClr val="tx1"/>
                </a:solidFill>
              </a:rPr>
              <a:t>Allowance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3242275"/>
            <a:ext cx="5806438" cy="690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1 EUA apzīmē tiesības emitēt 1 tonnu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e, tātad – EUA atļauj emitēt 1 tonnu SEG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4167314"/>
            <a:ext cx="5806438" cy="12929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Kopējais katra tirdzniecības perioda ietvaros tirgū izvietojamais EUA daudzums tiek aprēķināts, balstoties uz Kioto protokolā noteiktajām ES un tās dalībvalstu saistībām, kā arī, ņemot vērā ES mērķus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0" y="5694517"/>
            <a:ext cx="5806438" cy="690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Katrā </a:t>
            </a:r>
            <a:r>
              <a:rPr lang="lv-LV" b="1" dirty="0">
                <a:solidFill>
                  <a:schemeClr val="tx1"/>
                </a:solidFill>
              </a:rPr>
              <a:t>nākamajā periodā attiecībā pret iepriekšējo periodu tirgū izvietojamais EUA daudzums tiek samazināts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1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mericasquarterly.org/sites/default/files/HT1_Full_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907" y="1285384"/>
            <a:ext cx="5285093" cy="4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31598" y="331174"/>
            <a:ext cx="692036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tiešie </a:t>
            </a:r>
            <a:r>
              <a:rPr lang="lv-LV" sz="2400" b="1" dirty="0"/>
              <a:t>primārie dalībnieki </a:t>
            </a:r>
            <a:r>
              <a:rPr lang="lv-LV" sz="2400" dirty="0"/>
              <a:t>ir iekārtu, uz kurām attiecas SEG emisiju samazināšanas saistības, operatori (komersanti, kas ekspluatē iekārtu</a:t>
            </a:r>
            <a:r>
              <a:rPr lang="lv-LV" sz="2400" dirty="0" smtClean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49265" y="2146931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juridiski ES ETS primārie dalībnieki ir attiecīgās iekārtas vai iekārtu kopfondi, jo visas ES ETS prasības SEG emisiju samazināšanai ir piesaistītas konkrētām iekārtām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49266" y="3360234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kopumā piedalās aptuveni 11 000 </a:t>
            </a:r>
            <a:r>
              <a:rPr lang="lv-LV" b="1" dirty="0" smtClean="0">
                <a:solidFill>
                  <a:schemeClr val="tx1"/>
                </a:solidFill>
              </a:rPr>
              <a:t>iekārtu – noteiktām </a:t>
            </a:r>
            <a:r>
              <a:rPr lang="lv-LV" b="1" dirty="0">
                <a:solidFill>
                  <a:schemeClr val="tx1"/>
                </a:solidFill>
              </a:rPr>
              <a:t>iekārtām dalība ES ETS ir obligāta, bet citas tajā var iesaistīties (un vēlāk arī izstāties) brīvprātīgi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849" y="4642596"/>
            <a:ext cx="3775165" cy="8904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Tādējādi ES ETS tiešie primārie dalībnieki </a:t>
            </a:r>
            <a:r>
              <a:rPr lang="lv-LV" b="1" dirty="0" smtClean="0">
                <a:solidFill>
                  <a:schemeClr val="tx1"/>
                </a:solidFill>
              </a:rPr>
              <a:t>iedalāmi: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65813" y="5153549"/>
            <a:ext cx="2873060" cy="7169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Obligātie dalībnieki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Brīvprātīgie dalībnieki</a:t>
            </a:r>
          </a:p>
        </p:txBody>
      </p:sp>
    </p:spTree>
    <p:extLst>
      <p:ext uri="{BB962C8B-B14F-4D97-AF65-F5344CB8AC3E}">
        <p14:creationId xmlns:p14="http://schemas.microsoft.com/office/powerpoint/2010/main" xmlns="" val="32318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1_Atteli\3466398097_5ee34f936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3888" y="857250"/>
            <a:ext cx="6858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9019" y="269558"/>
            <a:ext cx="752702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Klimata pārmaiņu novēršanas</a:t>
            </a:r>
            <a:r>
              <a:rPr lang="lv-LV" sz="2400" dirty="0"/>
              <a:t> politikas mērķis ir novērst antropogēni izraisītās klimata pārmaiņas un panākt </a:t>
            </a:r>
            <a:endParaRPr lang="lv-LV" sz="2400" dirty="0" smtClean="0"/>
          </a:p>
          <a:p>
            <a:pPr algn="ctr"/>
            <a:r>
              <a:rPr lang="lv-LV" sz="2400" dirty="0" smtClean="0"/>
              <a:t>klimata </a:t>
            </a:r>
            <a:r>
              <a:rPr lang="lv-LV" sz="2400" dirty="0"/>
              <a:t>sistēmas stabilizēšanos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87230" y="1941545"/>
            <a:ext cx="3367076" cy="9113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pārmaiņu novēršanu teorētiski iespējams sasniegt divējādi: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4769" y="1621258"/>
            <a:ext cx="3260707" cy="15519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 err="1">
                <a:solidFill>
                  <a:schemeClr val="tx1"/>
                </a:solidFill>
              </a:rPr>
              <a:t>ģeoinženierijas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rezultātā 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Nodrošinot </a:t>
            </a:r>
            <a:r>
              <a:rPr lang="lv-LV" b="1" dirty="0">
                <a:solidFill>
                  <a:schemeClr val="tx1"/>
                </a:solidFill>
              </a:rPr>
              <a:t>siltumnīcefekta gāzu </a:t>
            </a:r>
            <a:r>
              <a:rPr lang="lv-LV" b="1" dirty="0" smtClean="0">
                <a:solidFill>
                  <a:schemeClr val="tx1"/>
                </a:solidFill>
              </a:rPr>
              <a:t>(SEG) daudzuma </a:t>
            </a:r>
            <a:r>
              <a:rPr lang="lv-LV" b="1" dirty="0">
                <a:solidFill>
                  <a:schemeClr val="tx1"/>
                </a:solidFill>
              </a:rPr>
              <a:t>ierobežošanu atmosfērā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7230" y="3303804"/>
            <a:ext cx="6518246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</a:t>
            </a:r>
            <a:r>
              <a:rPr lang="lv-LV" b="1" dirty="0" err="1">
                <a:solidFill>
                  <a:schemeClr val="tx1"/>
                </a:solidFill>
              </a:rPr>
              <a:t>ģeoinženierija</a:t>
            </a:r>
            <a:r>
              <a:rPr lang="lv-LV" b="1" dirty="0">
                <a:solidFill>
                  <a:schemeClr val="tx1"/>
                </a:solidFill>
              </a:rPr>
              <a:t> paredz tiešu iejaukšanos atmosfēras dabiskajos procesos, lai samazinātu </a:t>
            </a:r>
            <a:r>
              <a:rPr lang="lv-LV" b="1" dirty="0" smtClean="0">
                <a:solidFill>
                  <a:schemeClr val="tx1"/>
                </a:solidFill>
              </a:rPr>
              <a:t>SEG </a:t>
            </a:r>
            <a:r>
              <a:rPr lang="lv-LV" b="1" dirty="0">
                <a:solidFill>
                  <a:schemeClr val="tx1"/>
                </a:solidFill>
              </a:rPr>
              <a:t>daudzumu vai samazinātu saules </a:t>
            </a:r>
            <a:r>
              <a:rPr lang="lv-LV" b="1" dirty="0" smtClean="0">
                <a:solidFill>
                  <a:schemeClr val="tx1"/>
                </a:solidFill>
              </a:rPr>
              <a:t>starojuma </a:t>
            </a:r>
            <a:r>
              <a:rPr lang="lv-LV" b="1" dirty="0">
                <a:solidFill>
                  <a:schemeClr val="tx1"/>
                </a:solidFill>
              </a:rPr>
              <a:t>absorbēšanos Zemes atmosfērā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019" y="5030978"/>
            <a:ext cx="2440959" cy="10007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SEG </a:t>
            </a:r>
            <a:r>
              <a:rPr lang="lv-LV" b="1" dirty="0">
                <a:solidFill>
                  <a:schemeClr val="tx1"/>
                </a:solidFill>
              </a:rPr>
              <a:t>grupā ietilpst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3 </a:t>
            </a:r>
            <a:r>
              <a:rPr lang="lv-LV" b="1" dirty="0">
                <a:solidFill>
                  <a:schemeClr val="tx1"/>
                </a:solidFill>
              </a:rPr>
              <a:t>vielas un 3 vielu grupas: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2902" y="4337388"/>
            <a:ext cx="6386540" cy="22985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Oglekļa </a:t>
            </a:r>
            <a:r>
              <a:rPr lang="lv-LV" b="1" dirty="0">
                <a:solidFill>
                  <a:schemeClr val="tx1"/>
                </a:solidFill>
              </a:rPr>
              <a:t>dioksīds (CO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) – </a:t>
            </a:r>
            <a:r>
              <a:rPr lang="lv-LV" dirty="0">
                <a:solidFill>
                  <a:schemeClr val="tx1"/>
                </a:solidFill>
              </a:rPr>
              <a:t>rodas visos degšanas </a:t>
            </a:r>
            <a:r>
              <a:rPr lang="lv-LV" dirty="0" smtClean="0">
                <a:solidFill>
                  <a:schemeClr val="tx1"/>
                </a:solidFill>
              </a:rPr>
              <a:t>procesos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Metāns </a:t>
            </a:r>
            <a:r>
              <a:rPr lang="lv-LV" b="1" dirty="0">
                <a:solidFill>
                  <a:schemeClr val="tx1"/>
                </a:solidFill>
              </a:rPr>
              <a:t>(CH</a:t>
            </a:r>
            <a:r>
              <a:rPr lang="lv-LV" b="1" baseline="-25000" dirty="0">
                <a:solidFill>
                  <a:schemeClr val="tx1"/>
                </a:solidFill>
              </a:rPr>
              <a:t>4</a:t>
            </a:r>
            <a:r>
              <a:rPr lang="lv-LV" b="1" dirty="0">
                <a:solidFill>
                  <a:schemeClr val="tx1"/>
                </a:solidFill>
              </a:rPr>
              <a:t>) – </a:t>
            </a:r>
            <a:r>
              <a:rPr lang="lv-LV" dirty="0">
                <a:solidFill>
                  <a:schemeClr val="tx1"/>
                </a:solidFill>
              </a:rPr>
              <a:t>rodas galvenokārt dažādos pūšanas </a:t>
            </a:r>
            <a:r>
              <a:rPr lang="lv-LV" dirty="0" smtClean="0">
                <a:solidFill>
                  <a:schemeClr val="tx1"/>
                </a:solidFill>
              </a:rPr>
              <a:t>procesos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S</a:t>
            </a:r>
            <a:r>
              <a:rPr lang="lv-LV" b="1" dirty="0" smtClean="0">
                <a:solidFill>
                  <a:schemeClr val="tx1"/>
                </a:solidFill>
              </a:rPr>
              <a:t>lāpekļa </a:t>
            </a:r>
            <a:r>
              <a:rPr lang="lv-LV" b="1" dirty="0">
                <a:solidFill>
                  <a:schemeClr val="tx1"/>
                </a:solidFill>
              </a:rPr>
              <a:t>oksīds (N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O) – </a:t>
            </a:r>
            <a:r>
              <a:rPr lang="lv-LV" dirty="0">
                <a:solidFill>
                  <a:schemeClr val="tx1"/>
                </a:solidFill>
              </a:rPr>
              <a:t>rodas galvenokārt degšanas procesos un mēslojuma izmantošanas </a:t>
            </a:r>
            <a:r>
              <a:rPr lang="lv-LV" dirty="0" smtClean="0">
                <a:solidFill>
                  <a:schemeClr val="tx1"/>
                </a:solidFill>
              </a:rPr>
              <a:t>rezultātā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Fluorogļūdeņraži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(</a:t>
            </a:r>
            <a:r>
              <a:rPr lang="lv-LV" b="1" dirty="0" err="1">
                <a:solidFill>
                  <a:schemeClr val="tx1"/>
                </a:solidFill>
              </a:rPr>
              <a:t>HFCs</a:t>
            </a:r>
            <a:r>
              <a:rPr lang="lv-LV" b="1" dirty="0">
                <a:solidFill>
                  <a:schemeClr val="tx1"/>
                </a:solidFill>
              </a:rPr>
              <a:t>), </a:t>
            </a:r>
            <a:r>
              <a:rPr lang="lv-LV" b="1" dirty="0" err="1">
                <a:solidFill>
                  <a:schemeClr val="tx1"/>
                </a:solidFill>
              </a:rPr>
              <a:t>perfluorogļūdeņraži</a:t>
            </a:r>
            <a:r>
              <a:rPr lang="lv-LV" b="1" dirty="0">
                <a:solidFill>
                  <a:schemeClr val="tx1"/>
                </a:solidFill>
              </a:rPr>
              <a:t> (</a:t>
            </a:r>
            <a:r>
              <a:rPr lang="lv-LV" b="1" dirty="0" err="1">
                <a:solidFill>
                  <a:schemeClr val="tx1"/>
                </a:solidFill>
              </a:rPr>
              <a:t>PFCs</a:t>
            </a:r>
            <a:r>
              <a:rPr lang="lv-LV" b="1" dirty="0">
                <a:solidFill>
                  <a:schemeClr val="tx1"/>
                </a:solidFill>
              </a:rPr>
              <a:t>) un sēra </a:t>
            </a:r>
            <a:r>
              <a:rPr lang="lv-LV" b="1" dirty="0" err="1">
                <a:solidFill>
                  <a:schemeClr val="tx1"/>
                </a:solidFill>
              </a:rPr>
              <a:t>heksafluorīts</a:t>
            </a:r>
            <a:r>
              <a:rPr lang="lv-LV" b="1" dirty="0">
                <a:solidFill>
                  <a:schemeClr val="tx1"/>
                </a:solidFill>
              </a:rPr>
              <a:t> (SF6) – </a:t>
            </a:r>
            <a:r>
              <a:rPr lang="lv-LV" dirty="0">
                <a:solidFill>
                  <a:schemeClr val="tx1"/>
                </a:solidFill>
              </a:rPr>
              <a:t>izmanto dažādās rūpnieciskās iekārtās, piemēram, aukstuma </a:t>
            </a:r>
            <a:r>
              <a:rPr lang="lv-LV" dirty="0" smtClean="0">
                <a:solidFill>
                  <a:schemeClr val="tx1"/>
                </a:solidFill>
              </a:rPr>
              <a:t>iekārtās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8789" y="434198"/>
            <a:ext cx="4595948" cy="111999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obligāti ir jāpiedalās iekārtām, kas </a:t>
            </a:r>
            <a:r>
              <a:rPr lang="lv-LV" sz="2400" dirty="0" smtClean="0"/>
              <a:t>veic, piemēram, </a:t>
            </a:r>
            <a:r>
              <a:rPr lang="lv-LV" sz="2400" dirty="0"/>
              <a:t>šādas darbības: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4877" y="1867991"/>
            <a:ext cx="5183774" cy="18546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Kurināmā </a:t>
            </a:r>
            <a:r>
              <a:rPr lang="lv-LV" b="1" dirty="0">
                <a:solidFill>
                  <a:schemeClr val="tx1"/>
                </a:solidFill>
              </a:rPr>
              <a:t>sadedzināšana iekārtās </a:t>
            </a:r>
            <a:r>
              <a:rPr lang="lv-LV" sz="1600" dirty="0">
                <a:solidFill>
                  <a:schemeClr val="tx1"/>
                </a:solidFill>
              </a:rPr>
              <a:t>ar kopējo nominālo ievadīto siltumspēju, kas pārsniedz 20 MW (izņemot bīstamo atkritumu vai sadzīves atkritumu sadedzināšanas </a:t>
            </a:r>
            <a:r>
              <a:rPr lang="lv-LV" sz="1600" dirty="0" smtClean="0">
                <a:solidFill>
                  <a:schemeClr val="tx1"/>
                </a:solidFill>
              </a:rPr>
              <a:t>iekārtas)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Minerāleļļu rafinēšanas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Koksa ražošana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20888" y="627016"/>
            <a:ext cx="5835830" cy="4314462"/>
          </a:xfrm>
          <a:prstGeom prst="roundRect">
            <a:avLst>
              <a:gd name="adj" fmla="val 818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Cementa klinkera ražošana </a:t>
            </a:r>
            <a:r>
              <a:rPr lang="lv-LV" sz="1600" dirty="0">
                <a:solidFill>
                  <a:schemeClr val="tx1"/>
                </a:solidFill>
              </a:rPr>
              <a:t>rotācijas krāsnīs ar ražošanas jaudu, kura lielāka par 500 t/dienā, vai citu veidu krāsnīs, kuru jauda ir lielāka par 50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Kaļķu ražošana</a:t>
            </a:r>
            <a:r>
              <a:rPr lang="lv-LV" b="1" dirty="0">
                <a:solidFill>
                  <a:schemeClr val="tx1"/>
                </a:solidFill>
              </a:rPr>
              <a:t>, kā arī dolomīta vai magnezīta </a:t>
            </a:r>
            <a:r>
              <a:rPr lang="lv-LV" b="1" dirty="0" smtClean="0">
                <a:solidFill>
                  <a:schemeClr val="tx1"/>
                </a:solidFill>
              </a:rPr>
              <a:t>apdedzināšana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Apdedzinātu keramikas </a:t>
            </a:r>
            <a:r>
              <a:rPr lang="lv-LV" b="1" dirty="0">
                <a:solidFill>
                  <a:schemeClr val="tx1"/>
                </a:solidFill>
              </a:rPr>
              <a:t>izstrādājumu ražošana, </a:t>
            </a:r>
            <a:r>
              <a:rPr lang="lv-LV" sz="1600" dirty="0">
                <a:solidFill>
                  <a:schemeClr val="tx1"/>
                </a:solidFill>
              </a:rPr>
              <a:t>jo īpaši kārniņu, ķieģeļu, ugunsizturīgo ķieģeļu, flīžu, keramikas vai porcelāna ražošana ar jaudu lielāku par 75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Minerālvates izolācijas </a:t>
            </a:r>
            <a:r>
              <a:rPr lang="lv-LV" b="1" dirty="0">
                <a:solidFill>
                  <a:schemeClr val="tx1"/>
                </a:solidFill>
              </a:rPr>
              <a:t>materiālu ražošana</a:t>
            </a:r>
            <a:r>
              <a:rPr lang="lv-LV" sz="1600" dirty="0">
                <a:solidFill>
                  <a:schemeClr val="tx1"/>
                </a:solidFill>
              </a:rPr>
              <a:t>, izmantojot stiklu, akmeni vai izdedžus, ar kausēšanas jaudu virs 20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  <a:endParaRPr lang="lv-LV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Ģipša žāvēšana </a:t>
            </a:r>
            <a:r>
              <a:rPr lang="lv-LV" b="1" dirty="0">
                <a:solidFill>
                  <a:schemeClr val="tx1"/>
                </a:solidFill>
              </a:rPr>
              <a:t>vai apdedzināšana vai ģipškartona sausā apmetuma plātņu un citu ģipša izstrādājumu ražošana, </a:t>
            </a:r>
            <a:r>
              <a:rPr lang="lv-LV" sz="1600" dirty="0">
                <a:solidFill>
                  <a:schemeClr val="tx1"/>
                </a:solidFill>
              </a:rPr>
              <a:t>kur izmantojamo sadedzināšanas vienību kopējā nominālā siltumspēja ir lielāka par 20 </a:t>
            </a:r>
            <a:r>
              <a:rPr lang="lv-LV" sz="1600" dirty="0" smtClean="0">
                <a:solidFill>
                  <a:schemeClr val="tx1"/>
                </a:solidFill>
              </a:rPr>
              <a:t>MW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876" y="4036423"/>
            <a:ext cx="5183775" cy="2455820"/>
          </a:xfrm>
          <a:prstGeom prst="roundRect">
            <a:avLst>
              <a:gd name="adj" fmla="val 1174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Metāla </a:t>
            </a:r>
            <a:r>
              <a:rPr lang="lv-LV" b="1" dirty="0">
                <a:solidFill>
                  <a:schemeClr val="tx1"/>
                </a:solidFill>
              </a:rPr>
              <a:t>rūdas </a:t>
            </a:r>
            <a:r>
              <a:rPr lang="lv-LV" b="1" dirty="0" smtClean="0">
                <a:solidFill>
                  <a:schemeClr val="tx1"/>
                </a:solidFill>
              </a:rPr>
              <a:t>apdedzināšana </a:t>
            </a:r>
            <a:r>
              <a:rPr lang="lv-LV" b="1" dirty="0">
                <a:solidFill>
                  <a:schemeClr val="tx1"/>
                </a:solidFill>
              </a:rPr>
              <a:t>vai </a:t>
            </a:r>
            <a:r>
              <a:rPr lang="lv-LV" b="1" dirty="0" smtClean="0">
                <a:solidFill>
                  <a:schemeClr val="tx1"/>
                </a:solidFill>
              </a:rPr>
              <a:t>saķepināšana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Čuguna </a:t>
            </a:r>
            <a:r>
              <a:rPr lang="lv-LV" b="1" dirty="0">
                <a:solidFill>
                  <a:schemeClr val="tx1"/>
                </a:solidFill>
              </a:rPr>
              <a:t>vai tērauda ražošana </a:t>
            </a:r>
            <a:r>
              <a:rPr lang="lv-LV" dirty="0">
                <a:solidFill>
                  <a:schemeClr val="tx1"/>
                </a:solidFill>
              </a:rPr>
              <a:t>(primārā vai </a:t>
            </a:r>
            <a:r>
              <a:rPr lang="lv-LV" dirty="0" smtClean="0">
                <a:solidFill>
                  <a:schemeClr val="tx1"/>
                </a:solidFill>
              </a:rPr>
              <a:t>sekundārā)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Melno metālu </a:t>
            </a:r>
            <a:r>
              <a:rPr lang="lv-LV" b="1" dirty="0">
                <a:solidFill>
                  <a:schemeClr val="tx1"/>
                </a:solidFill>
              </a:rPr>
              <a:t>(t.sk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ferosakausējumu) ražošana vai </a:t>
            </a:r>
            <a:r>
              <a:rPr lang="lv-LV" b="1" dirty="0" smtClean="0">
                <a:solidFill>
                  <a:schemeClr val="tx1"/>
                </a:solidFill>
              </a:rPr>
              <a:t>pārstrāde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Primārā un sekundārā </a:t>
            </a:r>
            <a:r>
              <a:rPr lang="lv-LV" b="1" dirty="0">
                <a:solidFill>
                  <a:schemeClr val="tx1"/>
                </a:solidFill>
              </a:rPr>
              <a:t>alumīnija </a:t>
            </a:r>
            <a:r>
              <a:rPr lang="lv-LV" b="1" dirty="0" smtClean="0">
                <a:solidFill>
                  <a:schemeClr val="tx1"/>
                </a:solidFill>
              </a:rPr>
              <a:t>ražošana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Krāsaino metālu </a:t>
            </a:r>
            <a:r>
              <a:rPr lang="lv-LV" b="1" dirty="0">
                <a:solidFill>
                  <a:schemeClr val="tx1"/>
                </a:solidFill>
              </a:rPr>
              <a:t>ražošana vai </a:t>
            </a:r>
            <a:r>
              <a:rPr lang="lv-LV" b="1" dirty="0" smtClean="0">
                <a:solidFill>
                  <a:schemeClr val="tx1"/>
                </a:solidFill>
              </a:rPr>
              <a:t>pārstrāde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50280" y="5199017"/>
            <a:ext cx="5806438" cy="12932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Celulozes </a:t>
            </a:r>
            <a:r>
              <a:rPr lang="lv-LV" b="1" dirty="0">
                <a:solidFill>
                  <a:schemeClr val="tx1"/>
                </a:solidFill>
              </a:rPr>
              <a:t>ražošana no koksnes vai citiem šķiedrainiem </a:t>
            </a:r>
            <a:r>
              <a:rPr lang="lv-LV" b="1" dirty="0" smtClean="0">
                <a:solidFill>
                  <a:schemeClr val="tx1"/>
                </a:solidFill>
              </a:rPr>
              <a:t>materiāliem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Papīra vai </a:t>
            </a:r>
            <a:r>
              <a:rPr lang="lv-LV" b="1" dirty="0">
                <a:solidFill>
                  <a:schemeClr val="tx1"/>
                </a:solidFill>
              </a:rPr>
              <a:t>kartona ražošana, </a:t>
            </a:r>
            <a:r>
              <a:rPr lang="lv-LV" sz="1600" dirty="0">
                <a:solidFill>
                  <a:schemeClr val="tx1"/>
                </a:solidFill>
              </a:rPr>
              <a:t>ražošanas jaudai pārsniedzot 20 </a:t>
            </a:r>
            <a:r>
              <a:rPr lang="lv-LV" sz="1600" dirty="0" smtClean="0">
                <a:solidFill>
                  <a:schemeClr val="tx1"/>
                </a:solidFill>
              </a:rPr>
              <a:t>t/dienā</a:t>
            </a:r>
            <a:endParaRPr lang="lv-LV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3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11_Atteli\3592590933_e83b18da7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94" y="0"/>
            <a:ext cx="4589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56830" y="331865"/>
            <a:ext cx="990740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Iekārtas, kurām </a:t>
            </a:r>
            <a:r>
              <a:rPr lang="lv-LV" sz="2400" b="1" dirty="0"/>
              <a:t>obligāti jāpiedalās ES ETS faktiski var būt no jebkuras tautsaimniecības nozares</a:t>
            </a:r>
            <a:r>
              <a:rPr lang="lv-LV" sz="2400" dirty="0"/>
              <a:t>, taču, ņemot vērā iekārtu jaudas, visvairāk </a:t>
            </a:r>
            <a:r>
              <a:rPr lang="lv-LV" sz="2400" dirty="0" smtClean="0"/>
              <a:t>šādas iekārtas ir </a:t>
            </a:r>
            <a:r>
              <a:rPr lang="lv-LV" sz="2400" b="1" dirty="0" smtClean="0"/>
              <a:t>enerģētikas </a:t>
            </a:r>
            <a:r>
              <a:rPr lang="lv-LV" sz="2400" b="1" dirty="0"/>
              <a:t>un rūpniecības nozarēs</a:t>
            </a:r>
            <a:endParaRPr lang="lv-LV" sz="24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113359" y="1767522"/>
            <a:ext cx="3965282" cy="1370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Papildus, kopš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ES ETS prasības attiecas arī uz lidojumiem uz lidlauku vai no lidlauka, kas atrodas ES ETS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dalībvalstu </a:t>
            </a:r>
            <a:r>
              <a:rPr lang="lv-LV" b="1" dirty="0">
                <a:solidFill>
                  <a:schemeClr val="tx1"/>
                </a:solidFill>
              </a:rPr>
              <a:t>teritorijās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9023" y="3429000"/>
            <a:ext cx="6228806" cy="3191953"/>
          </a:xfrm>
          <a:prstGeom prst="roundRect">
            <a:avLst>
              <a:gd name="adj" fmla="val 1078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Neiekļauj iekārtas: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Kas tiek izmantotas pētnieciskos nolūkos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Kurās izmanto tikai biomasu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Paredzēti īpaši nosacījumi: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Nozarēm, kas ir pakļautas emisiju pārvirzes riskam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Iekārtām, kurās plānota plaša mēroga modernizācija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Mazo iekārtu izslēgšanas iespējai no dalības sistēmā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Jaunām (tikko uzstādītām) iekārtām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Noteikts periodisks izņēmums lidojumiem uz ES ETS dalībvalstīm no trešo valstu lidostām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51668" y="2295035"/>
            <a:ext cx="3317965" cy="14941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paredz arī vairākus izņēmumus – nosacījumus situācijām, kurās iekārtām tiek piemēroti savādāki (labvēlīgāki) </a:t>
            </a:r>
            <a:r>
              <a:rPr lang="lv-LV" b="1" dirty="0" smtClean="0">
                <a:solidFill>
                  <a:schemeClr val="tx1"/>
                </a:solidFill>
              </a:rPr>
              <a:t>nosacījumi:</a:t>
            </a:r>
          </a:p>
        </p:txBody>
      </p:sp>
    </p:spTree>
    <p:extLst>
      <p:ext uri="{BB962C8B-B14F-4D97-AF65-F5344CB8AC3E}">
        <p14:creationId xmlns:p14="http://schemas.microsoft.com/office/powerpoint/2010/main" xmlns="" val="7607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11_Atteli\4182001102_87e0190d0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819" y="0"/>
            <a:ext cx="4580545" cy="68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70184" y="2896067"/>
            <a:ext cx="3532094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Galvenie </a:t>
            </a:r>
            <a:r>
              <a:rPr lang="lv-LV" sz="2400" b="1" dirty="0"/>
              <a:t>EK kompetencē </a:t>
            </a:r>
            <a:r>
              <a:rPr lang="lv-LV" sz="2400" dirty="0"/>
              <a:t>esošie uzdevumi ir</a:t>
            </a:r>
            <a:r>
              <a:rPr lang="lv-LV" sz="2400" dirty="0" smtClean="0"/>
              <a:t>:</a:t>
            </a:r>
          </a:p>
          <a:p>
            <a:pPr algn="ctr"/>
            <a:endParaRPr lang="lv-LV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7650" y="366108"/>
            <a:ext cx="7033187" cy="1116000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ES ETS </a:t>
            </a:r>
            <a:r>
              <a:rPr lang="lv-LV" sz="2400" b="1" dirty="0"/>
              <a:t>tiešie papildus dalībnieki </a:t>
            </a:r>
            <a:r>
              <a:rPr lang="lv-LV" sz="2400" dirty="0"/>
              <a:t>ir juridiskās vai fiziskās personas, kas ES ETS iesaistītās spekulatīvos nolūkos (nevis ar mērķi samazināt SEG emisijas)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72348" y="1741982"/>
            <a:ext cx="5527766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Uz šiem dalībniekiem neattiecas SEG emisiju samazināšanas saistības, taču tiem ir tiesības piedalīties EUA tirgus darbībā, t.i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pirkt un pārdot EUA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06512" y="366108"/>
            <a:ext cx="3631963" cy="11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darbību uztur tās netiešie dalībnieki un daļa no tiem darbojas nacionālā līmenī, bet citi –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starptautiskā </a:t>
            </a:r>
            <a:r>
              <a:rPr lang="lv-LV" b="1" dirty="0">
                <a:solidFill>
                  <a:schemeClr val="tx1"/>
                </a:solidFill>
              </a:rPr>
              <a:t>līmenī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2348" y="3644536"/>
            <a:ext cx="5527766" cy="3030583"/>
          </a:xfrm>
          <a:prstGeom prst="roundRect">
            <a:avLst>
              <a:gd name="adj" fmla="val 1063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likumdošanas bāzes </a:t>
            </a:r>
            <a:r>
              <a:rPr lang="lv-LV" b="1" dirty="0" smtClean="0">
                <a:solidFill>
                  <a:schemeClr val="tx1"/>
                </a:solidFill>
              </a:rPr>
              <a:t>uzturēšana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Priekšlikumu sagatavošana </a:t>
            </a:r>
            <a:r>
              <a:rPr lang="lv-LV" b="1" dirty="0">
                <a:solidFill>
                  <a:schemeClr val="tx1"/>
                </a:solidFill>
              </a:rPr>
              <a:t>un izskatīšana par tirgū izvietojamā un atsevišķām iekārtām bezmaksas piešķiramā EUA daudzuma </a:t>
            </a:r>
            <a:r>
              <a:rPr lang="lv-LV" b="1" dirty="0" smtClean="0">
                <a:solidFill>
                  <a:schemeClr val="tx1"/>
                </a:solidFill>
              </a:rPr>
              <a:t>noteikšanu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Atļauju tirgus </a:t>
            </a:r>
            <a:r>
              <a:rPr lang="lv-LV" b="1" dirty="0">
                <a:solidFill>
                  <a:schemeClr val="tx1"/>
                </a:solidFill>
              </a:rPr>
              <a:t>darbības vispārīgā </a:t>
            </a:r>
            <a:r>
              <a:rPr lang="lv-LV" b="1" dirty="0" smtClean="0">
                <a:solidFill>
                  <a:schemeClr val="tx1"/>
                </a:solidFill>
              </a:rPr>
              <a:t>uzraudzība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darbības </a:t>
            </a:r>
            <a:r>
              <a:rPr lang="lv-LV" b="1" dirty="0" smtClean="0">
                <a:solidFill>
                  <a:schemeClr val="tx1"/>
                </a:solidFill>
              </a:rPr>
              <a:t>pilnveidošana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sadarbības attīstīšana ar citām ETS, kā arī CITL darbības </a:t>
            </a:r>
            <a:r>
              <a:rPr lang="lv-LV" b="1" dirty="0" smtClean="0">
                <a:solidFill>
                  <a:schemeClr val="tx1"/>
                </a:solidFill>
              </a:rPr>
              <a:t>uzturēšana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Kopš 2012.g. </a:t>
            </a:r>
            <a:r>
              <a:rPr lang="lv-LV" b="1" dirty="0">
                <a:solidFill>
                  <a:schemeClr val="tx1"/>
                </a:solidFill>
              </a:rPr>
              <a:t>– Kopienas EKR uzturēšana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3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c.europa.eu/environment/news/efe/articles/images/2015/article_20150930_01-inf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9845"/>
            <a:ext cx="4648912" cy="34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3004" y="498165"/>
            <a:ext cx="5740356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Būtiskākie </a:t>
            </a:r>
            <a:r>
              <a:rPr lang="lv-LV" sz="2400" b="1" dirty="0"/>
              <a:t>dalībvalstu kompetento iestāžu </a:t>
            </a:r>
            <a:r>
              <a:rPr lang="lv-LV" sz="2400" dirty="0"/>
              <a:t>pārziņā esošie uzdevumi </a:t>
            </a:r>
            <a:r>
              <a:rPr lang="lv-LV" sz="2400" dirty="0" smtClean="0"/>
              <a:t>ir: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0843" y="1135514"/>
            <a:ext cx="5619204" cy="3419009"/>
          </a:xfrm>
          <a:prstGeom prst="roundRect">
            <a:avLst>
              <a:gd name="adj" fmla="val 117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ES ETS darbības nodrošināšanai nepieciešamās nacionālās likumdošanas ieviešana,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direktīvu prasību </a:t>
            </a:r>
            <a:r>
              <a:rPr lang="lv-LV" b="1" dirty="0" smtClean="0">
                <a:solidFill>
                  <a:schemeClr val="tx1"/>
                </a:solidFill>
              </a:rPr>
              <a:t>transponēšana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Priekšlikumu sagatavošana </a:t>
            </a:r>
            <a:r>
              <a:rPr lang="lv-LV" b="1" dirty="0">
                <a:solidFill>
                  <a:schemeClr val="tx1"/>
                </a:solidFill>
              </a:rPr>
              <a:t>par bezmaksas EUA pārdali un piešķiršanu </a:t>
            </a:r>
            <a:r>
              <a:rPr lang="lv-LV" b="1" dirty="0" smtClean="0">
                <a:solidFill>
                  <a:schemeClr val="tx1"/>
                </a:solidFill>
              </a:rPr>
              <a:t>komersantiem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Bezmaksas EUA piešķiršana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operatoru darbības </a:t>
            </a:r>
            <a:r>
              <a:rPr lang="lv-LV" b="1" dirty="0" smtClean="0">
                <a:solidFill>
                  <a:schemeClr val="tx1"/>
                </a:solidFill>
              </a:rPr>
              <a:t>uzraudzība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Sankciju piemērošana </a:t>
            </a:r>
            <a:r>
              <a:rPr lang="lv-LV" b="1" dirty="0">
                <a:solidFill>
                  <a:schemeClr val="tx1"/>
                </a:solidFill>
              </a:rPr>
              <a:t>par ar ES ETS darbību saistītās likumdošanas </a:t>
            </a:r>
            <a:r>
              <a:rPr lang="lv-LV" b="1" dirty="0" smtClean="0">
                <a:solidFill>
                  <a:schemeClr val="tx1"/>
                </a:solidFill>
              </a:rPr>
              <a:t>pārkāpumiem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Līdzdarbošanās ES </a:t>
            </a:r>
            <a:r>
              <a:rPr lang="lv-LV" b="1" dirty="0">
                <a:solidFill>
                  <a:schemeClr val="tx1"/>
                </a:solidFill>
              </a:rPr>
              <a:t>ETS darbības pilnveidošanā u.c.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04464" y="5020427"/>
            <a:ext cx="4482735" cy="1355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Papildus, lai nodrošinātu EUA pareizu uzskaiti, katrā valstī jābūt arī verifikatoriem – komersantiem, kas verificē pārskatus par iekārtu ikgadējām SEG emisijām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751" y="5020427"/>
            <a:ext cx="6816632" cy="1355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Ar ES ETS darbību cieši saistīti arī emisiju pārvaldīšanas konsultanti, emisiju auditori, emisijas vienību tirdzniecības konsultāciju firmas, </a:t>
            </a:r>
            <a:r>
              <a:rPr lang="lv-LV" b="1" dirty="0" smtClean="0">
                <a:solidFill>
                  <a:schemeClr val="tx1"/>
                </a:solidFill>
              </a:rPr>
              <a:t>tirdzniecības </a:t>
            </a:r>
            <a:r>
              <a:rPr lang="lv-LV" b="1" dirty="0">
                <a:solidFill>
                  <a:schemeClr val="tx1"/>
                </a:solidFill>
              </a:rPr>
              <a:t>brokeri, biržas u.c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taču likumdošanā nav noteiktas šo pušu tiesības un atbildība saistībā ar ES ETS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7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6673" y="2884251"/>
            <a:ext cx="4709157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Katram ES ETS tiešajam dalībniekam, lai varētu piedalīties ES ETS (izpildīt pienākumu par dalību ES ETS), EKR ir jāatver savs EUA konts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673" y="4250952"/>
            <a:ext cx="4709157" cy="9292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Atļauju tirgus darbība ir atkarīga no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vairākiem </a:t>
            </a:r>
            <a:r>
              <a:rPr lang="lv-LV" b="1" dirty="0">
                <a:solidFill>
                  <a:schemeClr val="tx1"/>
                </a:solidFill>
              </a:rPr>
              <a:t>nosacījumiem, kas noteikti darbībām ar EUA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0617" y="888274"/>
            <a:ext cx="5621383" cy="5460275"/>
            <a:chOff x="6570617" y="888274"/>
            <a:chExt cx="5621383" cy="5460275"/>
          </a:xfrm>
        </p:grpSpPr>
        <p:sp>
          <p:nvSpPr>
            <p:cNvPr id="2" name="Rectangle 1"/>
            <p:cNvSpPr/>
            <p:nvPr/>
          </p:nvSpPr>
          <p:spPr>
            <a:xfrm>
              <a:off x="6570617" y="888274"/>
              <a:ext cx="5621383" cy="5460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81627912"/>
                </p:ext>
              </p:extLst>
            </p:nvPr>
          </p:nvGraphicFramePr>
          <p:xfrm>
            <a:off x="6587044" y="1028700"/>
            <a:ext cx="5604956" cy="4800600"/>
          </p:xfrm>
          <a:graphic>
            <a:graphicData uri="http://schemas.openxmlformats.org/presentationml/2006/ole">
              <p:oleObj spid="_x0000_s7231" r:id="rId3" imgW="4425681" imgH="3814701" progId="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871062" y="5912897"/>
              <a:ext cx="50136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600" b="1" dirty="0"/>
                <a:t>ES ETS ietvaros veicamās darbības ar EUA</a:t>
              </a: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339634" y="509451"/>
            <a:ext cx="6923316" cy="186830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Kopš </a:t>
            </a:r>
            <a:r>
              <a:rPr lang="lv-LV" sz="2400" dirty="0" smtClean="0"/>
              <a:t>2012.g. </a:t>
            </a:r>
            <a:r>
              <a:rPr lang="lv-LV" sz="2400" dirty="0"/>
              <a:t>vidus ES ETS ietvaros ir izveidots vienots </a:t>
            </a:r>
            <a:r>
              <a:rPr lang="lv-LV" sz="2400" b="1" dirty="0"/>
              <a:t>Kopienas </a:t>
            </a:r>
            <a:r>
              <a:rPr lang="lv-LV" sz="2400" b="1" dirty="0" smtClean="0"/>
              <a:t>emisijas kvotu reģistrs (EKR)</a:t>
            </a:r>
            <a:r>
              <a:rPr lang="lv-LV" sz="2400" dirty="0" smtClean="0"/>
              <a:t>, </a:t>
            </a:r>
            <a:r>
              <a:rPr lang="lv-LV" sz="2400" dirty="0"/>
              <a:t>taču katrā ES ETS dalībvalstī turpina darboties nacionālie Kopienas EKR administratori, un to pienākums ir izskatīt pieprasījumus par konta atvēršanu u.tml. </a:t>
            </a:r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58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iley.com.au/wp-content/uploads/Cash-for-carbon-L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1181"/>
            <a:ext cx="60960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88764" y="503232"/>
            <a:ext cx="7814471" cy="98593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Lai nodrošinātu EUA godīgu sadali, sākot no ES ETS </a:t>
            </a:r>
            <a:r>
              <a:rPr lang="lv-LV" sz="2400" dirty="0" smtClean="0"/>
              <a:t>3.perioda</a:t>
            </a:r>
            <a:r>
              <a:rPr lang="lv-LV" sz="2400" dirty="0"/>
              <a:t>, vairums EUA tirgū tiek izvietotas </a:t>
            </a:r>
            <a:r>
              <a:rPr lang="lv-LV" sz="2400" b="1" dirty="0" smtClean="0"/>
              <a:t>izsolēs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7940" y="1951325"/>
            <a:ext cx="5806438" cy="9405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Atkarībā no nozares, 2013.g. </a:t>
            </a:r>
            <a:r>
              <a:rPr lang="lv-LV" b="1" dirty="0">
                <a:solidFill>
                  <a:schemeClr val="tx1"/>
                </a:solidFill>
              </a:rPr>
              <a:t>izsolīja 20% no </a:t>
            </a:r>
            <a:r>
              <a:rPr lang="lv-LV" b="1" dirty="0" smtClean="0">
                <a:solidFill>
                  <a:schemeClr val="tx1"/>
                </a:solidFill>
              </a:rPr>
              <a:t>EUA</a:t>
            </a:r>
            <a:r>
              <a:rPr lang="lv-LV" b="1" dirty="0">
                <a:solidFill>
                  <a:schemeClr val="tx1"/>
                </a:solidFill>
              </a:rPr>
              <a:t>, bet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izsolīs 70% no </a:t>
            </a:r>
            <a:r>
              <a:rPr lang="lv-LV" b="1" dirty="0" smtClean="0">
                <a:solidFill>
                  <a:schemeClr val="tx1"/>
                </a:solidFill>
              </a:rPr>
              <a:t>EUA; savukārt 2027.g. </a:t>
            </a:r>
            <a:r>
              <a:rPr lang="lv-LV" b="1" dirty="0">
                <a:solidFill>
                  <a:schemeClr val="tx1"/>
                </a:solidFill>
              </a:rPr>
              <a:t>izsolīs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100</a:t>
            </a:r>
            <a:r>
              <a:rPr lang="lv-LV" b="1" dirty="0">
                <a:solidFill>
                  <a:schemeClr val="tx1"/>
                </a:solidFill>
              </a:rPr>
              <a:t>% no visām EUA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940" y="3135077"/>
            <a:ext cx="5806438" cy="1240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Bez maksas piešķiramo EUA sadale tiks veikta, izmantojot </a:t>
            </a:r>
            <a:r>
              <a:rPr lang="lv-LV" b="1" dirty="0" err="1">
                <a:solidFill>
                  <a:schemeClr val="tx1"/>
                </a:solidFill>
              </a:rPr>
              <a:t>līmeņatzīmes</a:t>
            </a:r>
            <a:r>
              <a:rPr lang="lv-LV" b="1" dirty="0">
                <a:solidFill>
                  <a:schemeClr val="tx1"/>
                </a:solidFill>
              </a:rPr>
              <a:t> metodi un, ņemot vērā oglekļa pārvirzes </a:t>
            </a:r>
            <a:r>
              <a:rPr lang="lv-LV" b="1" dirty="0" smtClean="0">
                <a:solidFill>
                  <a:schemeClr val="tx1"/>
                </a:solidFill>
              </a:rPr>
              <a:t>risku, </a:t>
            </a:r>
            <a:r>
              <a:rPr lang="lv-LV" b="1" dirty="0">
                <a:solidFill>
                  <a:schemeClr val="tx1"/>
                </a:solidFill>
              </a:rPr>
              <a:t>nozarēs, kas pakļautas </a:t>
            </a:r>
            <a:r>
              <a:rPr lang="lv-LV" b="1" dirty="0" smtClean="0">
                <a:solidFill>
                  <a:schemeClr val="tx1"/>
                </a:solidFill>
              </a:rPr>
              <a:t>būtiskam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oglekļa </a:t>
            </a:r>
            <a:r>
              <a:rPr lang="lv-LV" b="1" dirty="0">
                <a:solidFill>
                  <a:schemeClr val="tx1"/>
                </a:solidFill>
              </a:rPr>
              <a:t>pārvirzes riskam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940" y="4618879"/>
            <a:ext cx="5806438" cy="13446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Nozarēs, kas nav pakļautas būtiskam oglekļa pārvirzes riskam, iekārtām, kas sasniegs </a:t>
            </a:r>
            <a:r>
              <a:rPr lang="lv-LV" b="1" dirty="0" err="1">
                <a:solidFill>
                  <a:schemeClr val="tx1"/>
                </a:solidFill>
              </a:rPr>
              <a:t>līmeņatzīmi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smtClean="0">
                <a:solidFill>
                  <a:schemeClr val="tx1"/>
                </a:solidFill>
              </a:rPr>
              <a:t>2013.g. </a:t>
            </a:r>
            <a:r>
              <a:rPr lang="lv-LV" b="1" dirty="0">
                <a:solidFill>
                  <a:schemeClr val="tx1"/>
                </a:solidFill>
              </a:rPr>
              <a:t>bez maksas piešķirtas 80% no EUA un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30% no EUA, bet pārējām iekārtām tiks piešķirts proporcionāli mazāk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pic>
        <p:nvPicPr>
          <p:cNvPr id="30724" name="Picture 4" descr="https://62e528761d0685343e1c-f3d1b99a743ffa4142d9d7f1978d9686.ssl.cf2.rackcdn.com/files/77986/article/width926/pt78dzvp-1429056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856" y="5078628"/>
            <a:ext cx="2674834" cy="17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" t="1808" r="886" b="3255"/>
          <a:stretch/>
        </p:blipFill>
        <p:spPr bwMode="auto">
          <a:xfrm>
            <a:off x="7154944" y="2901164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" t="1808" r="886" b="3255"/>
          <a:stretch/>
        </p:blipFill>
        <p:spPr bwMode="auto">
          <a:xfrm>
            <a:off x="7722123" y="3099127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" t="1808" r="886" b="3255"/>
          <a:stretch/>
        </p:blipFill>
        <p:spPr bwMode="auto">
          <a:xfrm>
            <a:off x="6854858" y="3429000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ages.delcampe.com/img_large/auction/000/204/170/576_001.jpg?v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" t="1808" r="886" b="3255"/>
          <a:stretch/>
        </p:blipFill>
        <p:spPr bwMode="auto">
          <a:xfrm>
            <a:off x="7532017" y="3601170"/>
            <a:ext cx="1291471" cy="6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0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aloguereview.com/wp-content/uploads/2013/09/green-boo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361330"/>
            <a:ext cx="6278253" cy="32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45029" y="613638"/>
            <a:ext cx="10097588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2007.g. </a:t>
            </a:r>
            <a:r>
              <a:rPr lang="lv-LV" sz="2400" dirty="0"/>
              <a:t>EK publicēja </a:t>
            </a:r>
            <a:r>
              <a:rPr lang="lv-LV" sz="2400" b="1" dirty="0"/>
              <a:t>Zaļo grāmatu </a:t>
            </a:r>
            <a:r>
              <a:rPr lang="lv-LV" sz="2400" b="1" dirty="0" smtClean="0"/>
              <a:t>«Adaptācija </a:t>
            </a:r>
            <a:r>
              <a:rPr lang="lv-LV" sz="2400" b="1" dirty="0"/>
              <a:t>klimata pārmaiņām Eiropā. ES rīcības </a:t>
            </a:r>
            <a:r>
              <a:rPr lang="lv-LV" sz="2400" b="1" dirty="0" smtClean="0"/>
              <a:t>varianti»</a:t>
            </a:r>
            <a:r>
              <a:rPr lang="lv-LV" sz="2400" dirty="0" smtClean="0"/>
              <a:t>,</a:t>
            </a:r>
            <a:r>
              <a:rPr lang="lv-LV" sz="2400" b="1" dirty="0" smtClean="0"/>
              <a:t> </a:t>
            </a:r>
            <a:r>
              <a:rPr lang="lv-LV" sz="2400" dirty="0" smtClean="0"/>
              <a:t>savukārt 2009.g. </a:t>
            </a:r>
            <a:r>
              <a:rPr lang="lv-LV" sz="2400" dirty="0"/>
              <a:t>EK publicēja </a:t>
            </a:r>
            <a:r>
              <a:rPr lang="lv-LV" sz="2400" b="1" dirty="0"/>
              <a:t>Balto grāmatu </a:t>
            </a:r>
            <a:r>
              <a:rPr lang="lv-LV" sz="2400" b="1" dirty="0" smtClean="0"/>
              <a:t>«Adaptācija </a:t>
            </a:r>
            <a:r>
              <a:rPr lang="lv-LV" sz="2400" b="1" dirty="0"/>
              <a:t>klimata pārmaiņām – iedibinot Eiropas rīcības </a:t>
            </a:r>
            <a:r>
              <a:rPr lang="lv-LV" sz="2400" b="1" dirty="0" smtClean="0"/>
              <a:t>pamatprincipus»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56664" y="2049234"/>
            <a:ext cx="5865222" cy="739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Baltajā grāmatā uzsvērts, ka pielāgošanās politikas un instrumenti jāmeklē jau esošajā klāstā, t.sk</a:t>
            </a:r>
            <a:r>
              <a:rPr lang="lv-LV" b="1" dirty="0" smtClean="0">
                <a:solidFill>
                  <a:schemeClr val="tx1"/>
                </a:solidFill>
              </a:rPr>
              <a:t>.: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97238" y="2736666"/>
            <a:ext cx="5384074" cy="17047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Attīstot krīzes situāciju un risku pārvaldību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Veicinot adaptācijas pasākumus visos līmeņos (nacionālajā, reģionālajā, lokālajā)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Integrējot politikas un to realizācijas instrumentus galvenajos tautsaimniecības sektoros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4647723"/>
            <a:ext cx="5659225" cy="6572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2013.g. </a:t>
            </a:r>
            <a:r>
              <a:rPr lang="lv-LV" b="1" dirty="0">
                <a:solidFill>
                  <a:schemeClr val="tx1"/>
                </a:solidFill>
              </a:rPr>
              <a:t>EK apstiprināja ES Stratēģiju par pielāgošanos klimata </a:t>
            </a:r>
            <a:r>
              <a:rPr lang="lv-LV" b="1" dirty="0" smtClean="0">
                <a:solidFill>
                  <a:schemeClr val="tx1"/>
                </a:solidFill>
              </a:rPr>
              <a:t>pārmaiņām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5520782"/>
            <a:ext cx="5659225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Stratēģijas </a:t>
            </a:r>
            <a:r>
              <a:rPr lang="lv-LV" b="1" dirty="0">
                <a:solidFill>
                  <a:schemeClr val="tx1"/>
                </a:solidFill>
              </a:rPr>
              <a:t>mērķis </a:t>
            </a:r>
            <a:r>
              <a:rPr lang="lv-LV" b="1" dirty="0" smtClean="0">
                <a:solidFill>
                  <a:schemeClr val="tx1"/>
                </a:solidFill>
              </a:rPr>
              <a:t>ir uzlabot </a:t>
            </a:r>
            <a:r>
              <a:rPr lang="lv-LV" b="1" dirty="0">
                <a:solidFill>
                  <a:schemeClr val="tx1"/>
                </a:solidFill>
              </a:rPr>
              <a:t>ES noturīgumu pret klimata pārmaiņām, samazinot tās sektoru, sistēmu,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cilvēku </a:t>
            </a:r>
            <a:r>
              <a:rPr lang="lv-LV" b="1" dirty="0">
                <a:solidFill>
                  <a:schemeClr val="tx1"/>
                </a:solidFill>
              </a:rPr>
              <a:t>un aktīvu </a:t>
            </a:r>
            <a:r>
              <a:rPr lang="lv-LV" b="1" dirty="0" smtClean="0">
                <a:solidFill>
                  <a:schemeClr val="tx1"/>
                </a:solidFill>
              </a:rPr>
              <a:t>jutīgumu</a:t>
            </a:r>
          </a:p>
        </p:txBody>
      </p:sp>
    </p:spTree>
    <p:extLst>
      <p:ext uri="{BB962C8B-B14F-4D97-AF65-F5344CB8AC3E}">
        <p14:creationId xmlns:p14="http://schemas.microsoft.com/office/powerpoint/2010/main" xmlns="" val="39427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uropa.eu/eyd2015/sites/default/files/styles/eyd_large/public/users/Sandra.rubene/45895316_-_c_fotolia.com_-_adimas_0.jpg?itok=VjeSOr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153" y="2841457"/>
            <a:ext cx="5385847" cy="35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LATVIJAS KLIMATA POLITIKA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8164" y="1774404"/>
            <a:ext cx="7861955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Latvijas klimata politikas pirmsākumi saistīti ar Konvencijas ratifikāciju un pirmā </a:t>
            </a:r>
            <a:r>
              <a:rPr lang="lv-LV" sz="2400" b="1" dirty="0"/>
              <a:t>Nacionālā ziņojuma par </a:t>
            </a:r>
            <a:r>
              <a:rPr lang="lv-LV" sz="2400" b="1" dirty="0" smtClean="0"/>
              <a:t>Latvijas </a:t>
            </a:r>
            <a:r>
              <a:rPr lang="lv-LV" sz="2400" b="1" dirty="0"/>
              <a:t>SEG </a:t>
            </a:r>
            <a:endParaRPr lang="lv-LV" sz="2400" b="1" dirty="0" smtClean="0"/>
          </a:p>
          <a:p>
            <a:pPr algn="ctr"/>
            <a:r>
              <a:rPr lang="lv-LV" sz="2400" b="1" dirty="0" smtClean="0"/>
              <a:t>emisijām </a:t>
            </a:r>
            <a:r>
              <a:rPr lang="lv-LV" sz="2400" dirty="0"/>
              <a:t>sagatavošanu </a:t>
            </a:r>
            <a:r>
              <a:rPr lang="lv-LV" sz="2400" dirty="0" smtClean="0"/>
              <a:t>1995.g.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9241" y="3215268"/>
            <a:ext cx="60272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Kioto protokola 1.perioda ietvaros Latvijai noteikts mērķis līdz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samazināt Latvijas SEG emisijas par 8% salīdzinot ar </a:t>
            </a:r>
            <a:r>
              <a:rPr lang="lv-LV" b="1" dirty="0" smtClean="0">
                <a:solidFill>
                  <a:schemeClr val="tx1"/>
                </a:solidFill>
              </a:rPr>
              <a:t>1990.g.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9241" y="4384259"/>
            <a:ext cx="60272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</a:t>
            </a:r>
            <a:r>
              <a:rPr lang="lv-LV" b="1" dirty="0" smtClean="0">
                <a:solidFill>
                  <a:schemeClr val="tx1"/>
                </a:solidFill>
              </a:rPr>
              <a:t>avukārt </a:t>
            </a:r>
            <a:r>
              <a:rPr lang="lv-LV" b="1" dirty="0">
                <a:solidFill>
                  <a:schemeClr val="tx1"/>
                </a:solidFill>
              </a:rPr>
              <a:t>Kioto protokola 2.periodā Latvija piedalās kopējā ES mērķa izpildē un Kioto protokolā Latvijai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nav </a:t>
            </a:r>
            <a:r>
              <a:rPr lang="lv-LV" b="1" dirty="0">
                <a:solidFill>
                  <a:schemeClr val="tx1"/>
                </a:solidFill>
              </a:rPr>
              <a:t>noteikti atsevišķi mērķi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9241" y="5553251"/>
            <a:ext cx="60272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izstrādi un ieviešanas koordinēšanu Latvijā nodrošina Vides aizsardzības un reģionālās attīstības ministrija sadarbībā ar nozaru ministrijām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3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11_Atteli\18144389720_3fc194573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19" y="0"/>
            <a:ext cx="5144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12416" y="368701"/>
            <a:ext cx="8193294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Pirmo politikas plānošanas dokumentu klimata politikas jomā Latvija apstiprināja </a:t>
            </a:r>
            <a:r>
              <a:rPr lang="lv-LV" sz="2400" dirty="0" smtClean="0"/>
              <a:t>2005.g. </a:t>
            </a:r>
            <a:r>
              <a:rPr lang="lv-LV" sz="2400" dirty="0"/>
              <a:t>– tā bija </a:t>
            </a:r>
            <a:r>
              <a:rPr lang="lv-LV" sz="2400" b="1" dirty="0"/>
              <a:t>Klimata pārmaiņu samazināšanas programma 2005.-</a:t>
            </a:r>
            <a:r>
              <a:rPr lang="lv-LV" sz="2400" b="1" dirty="0" smtClean="0"/>
              <a:t>2010.g.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48693" y="1942133"/>
            <a:ext cx="6136849" cy="1225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2009.g. </a:t>
            </a:r>
            <a:r>
              <a:rPr lang="lv-LV" b="1" dirty="0">
                <a:solidFill>
                  <a:schemeClr val="tx1"/>
                </a:solidFill>
              </a:rPr>
              <a:t>klimata politikas mērķi un darbības virzieni tika iekļauti Vides politikas pamatnostādnēs 2009.-</a:t>
            </a:r>
            <a:r>
              <a:rPr lang="lv-LV" b="1" dirty="0" smtClean="0">
                <a:solidFill>
                  <a:schemeClr val="tx1"/>
                </a:solidFill>
              </a:rPr>
              <a:t>2015.g. un 2014.g. </a:t>
            </a:r>
            <a:r>
              <a:rPr lang="lv-LV" b="1" dirty="0">
                <a:solidFill>
                  <a:schemeClr val="tx1"/>
                </a:solidFill>
              </a:rPr>
              <a:t>– Vides politikas pamatnostādnēs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2014</a:t>
            </a:r>
            <a:r>
              <a:rPr lang="lv-LV" b="1" dirty="0">
                <a:solidFill>
                  <a:schemeClr val="tx1"/>
                </a:solidFill>
              </a:rPr>
              <a:t>.-</a:t>
            </a:r>
            <a:r>
              <a:rPr lang="lv-LV" b="1" dirty="0" smtClean="0">
                <a:solidFill>
                  <a:schemeClr val="tx1"/>
                </a:solidFill>
              </a:rPr>
              <a:t>2020.g. (VPP2020)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48693" y="3386186"/>
            <a:ext cx="6136849" cy="11906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būtiski norādīt, ka sākotnēji Latvijas klimata politika bija vērsta tikai uz klimata pārmaiņu novēršanu un pielāgošanās klimata pārmaiņām kā atsevišķs darbības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virziens </a:t>
            </a:r>
            <a:r>
              <a:rPr lang="lv-LV" b="1" dirty="0">
                <a:solidFill>
                  <a:schemeClr val="tx1"/>
                </a:solidFill>
              </a:rPr>
              <a:t>izvirzīts tikai </a:t>
            </a:r>
            <a:r>
              <a:rPr lang="lv-LV" b="1" dirty="0" smtClean="0">
                <a:solidFill>
                  <a:schemeClr val="tx1"/>
                </a:solidFill>
              </a:rPr>
              <a:t>2014.g.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8693" y="4795604"/>
            <a:ext cx="6136849" cy="12375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 ir aktīvi izmantojusi starptautiskās klimata politikas ietvaros izveidotos tirgus </a:t>
            </a:r>
            <a:r>
              <a:rPr lang="lv-LV" b="1" dirty="0" smtClean="0">
                <a:solidFill>
                  <a:schemeClr val="tx1"/>
                </a:solidFill>
              </a:rPr>
              <a:t>instrumentus, piemēram,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2002.g. </a:t>
            </a:r>
            <a:r>
              <a:rPr lang="lv-LV" b="1" dirty="0">
                <a:solidFill>
                  <a:schemeClr val="tx1"/>
                </a:solidFill>
              </a:rPr>
              <a:t>Latvija uzsāka </a:t>
            </a:r>
            <a:r>
              <a:rPr lang="lv-LV" b="1" u="sng" dirty="0" smtClean="0">
                <a:solidFill>
                  <a:schemeClr val="tx1"/>
                </a:solidFill>
              </a:rPr>
              <a:t>kopīgas īstenošanas mehānismu (KĪP)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un uzsāka pasaulē pirmā </a:t>
            </a:r>
            <a:r>
              <a:rPr lang="lv-LV" b="1" dirty="0" smtClean="0">
                <a:solidFill>
                  <a:schemeClr val="tx1"/>
                </a:solidFill>
              </a:rPr>
              <a:t>KĪP </a:t>
            </a:r>
            <a:r>
              <a:rPr lang="lv-LV" b="1" dirty="0">
                <a:solidFill>
                  <a:schemeClr val="tx1"/>
                </a:solidFill>
              </a:rPr>
              <a:t>projekta  ieviešanu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8947" y="6627168"/>
            <a:ext cx="3172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: Māris </a:t>
            </a:r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Pehlaks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lv-LV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user\Desktop\11_Atteli\8509554921_901cf6833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892" y="0"/>
            <a:ext cx="4573090" cy="68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2464" y="292230"/>
            <a:ext cx="7472358" cy="139516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Sākot no </a:t>
            </a:r>
            <a:r>
              <a:rPr lang="lv-LV" sz="2400" dirty="0" smtClean="0"/>
              <a:t>2005.g. </a:t>
            </a:r>
            <a:r>
              <a:rPr lang="lv-LV" sz="2400" dirty="0"/>
              <a:t>Latvijas teritorijā darbību uzsāka ES ETS un kopš </a:t>
            </a:r>
            <a:r>
              <a:rPr lang="lv-LV" sz="2400" dirty="0" smtClean="0"/>
              <a:t>2012.g. </a:t>
            </a:r>
            <a:r>
              <a:rPr lang="lv-LV" sz="2400" dirty="0"/>
              <a:t>ES ETS ietvaros Latvija veic arī EUA izsoles, </a:t>
            </a:r>
            <a:r>
              <a:rPr lang="lv-LV" sz="2400" b="1" dirty="0"/>
              <a:t>ieņēmumus novirzot Emisijas </a:t>
            </a:r>
            <a:r>
              <a:rPr lang="lv-LV" sz="2400" b="1" dirty="0" smtClean="0"/>
              <a:t>kvotu </a:t>
            </a:r>
            <a:r>
              <a:rPr lang="lv-LV" sz="2400" b="1" dirty="0"/>
              <a:t>izsolīšanas instrumentam (EKII</a:t>
            </a:r>
            <a:r>
              <a:rPr lang="lv-LV" sz="2400" b="1" dirty="0" smtClean="0"/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2025" y="1950626"/>
            <a:ext cx="4294032" cy="10930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Būtiskākās Latvijas īpatnības klimata politikas kontekstā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699" y="2690947"/>
            <a:ext cx="6792685" cy="3644537"/>
          </a:xfrm>
          <a:prstGeom prst="roundRect">
            <a:avLst>
              <a:gd name="adj" fmla="val 911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neliela ekonomika, kurai nepieciešams vēl būtiski attīstīties un kuras pieprasījums pēc enerģijas tādējādi nākotnē noteikti </a:t>
            </a:r>
            <a:r>
              <a:rPr lang="lv-LV" b="1" dirty="0" smtClean="0">
                <a:solidFill>
                  <a:schemeClr val="tx1"/>
                </a:solidFill>
              </a:rPr>
              <a:t>pieaugs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neliels emisiju kopapjoms un jebkādu nozīmīgu ekonomikas attīstības projektu būtiskā ietekme uz SEG emisiju </a:t>
            </a:r>
            <a:r>
              <a:rPr lang="lv-LV" b="1" dirty="0" smtClean="0">
                <a:solidFill>
                  <a:schemeClr val="tx1"/>
                </a:solidFill>
              </a:rPr>
              <a:t>dinamiku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neliels ES ETS nosegto emisiju īpatsvars un daudz t.s. ne-ETS emisiju, t.sk. liels transporta un lauksaimniecības emisiju </a:t>
            </a:r>
            <a:r>
              <a:rPr lang="lv-LV" b="1" dirty="0" smtClean="0">
                <a:solidFill>
                  <a:schemeClr val="tx1"/>
                </a:solidFill>
              </a:rPr>
              <a:t>īpatsvars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Salīdzinoši </a:t>
            </a:r>
            <a:r>
              <a:rPr lang="lv-LV" b="1" dirty="0">
                <a:solidFill>
                  <a:schemeClr val="tx1"/>
                </a:solidFill>
              </a:rPr>
              <a:t>liela emisiju intensitāte enerģijas </a:t>
            </a:r>
            <a:r>
              <a:rPr lang="lv-LV" b="1" dirty="0" smtClean="0">
                <a:solidFill>
                  <a:schemeClr val="tx1"/>
                </a:solidFill>
              </a:rPr>
              <a:t>patēriņā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Liela </a:t>
            </a:r>
            <a:r>
              <a:rPr lang="lv-LV" b="1" dirty="0">
                <a:solidFill>
                  <a:schemeClr val="tx1"/>
                </a:solidFill>
              </a:rPr>
              <a:t>emisiju piesaiste (mežsaimniecība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7836" y="6627168"/>
            <a:ext cx="3172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900" dirty="0" err="1" smtClean="0"/>
              <a:t>Flickr</a:t>
            </a:r>
            <a:r>
              <a:rPr lang="lv-LV" sz="900" dirty="0" smtClean="0"/>
              <a:t>: Liga </a:t>
            </a:r>
            <a:r>
              <a:rPr lang="lv-LV" sz="900" dirty="0" err="1" smtClean="0"/>
              <a:t>Eglite</a:t>
            </a:r>
            <a:endParaRPr lang="lv-LV" sz="900" dirty="0"/>
          </a:p>
        </p:txBody>
      </p:sp>
    </p:spTree>
    <p:extLst>
      <p:ext uri="{BB962C8B-B14F-4D97-AF65-F5344CB8AC3E}">
        <p14:creationId xmlns:p14="http://schemas.microsoft.com/office/powerpoint/2010/main" xmlns="" val="23143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1_Atteli\6298444352_4bb538012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16324" y="628342"/>
            <a:ext cx="8179266" cy="93843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politikas mērķis ir virzība uz </a:t>
            </a:r>
            <a:r>
              <a:rPr lang="lv-LV" sz="2400" b="1" dirty="0"/>
              <a:t>oglekļa mazietilpīgu </a:t>
            </a:r>
            <a:r>
              <a:rPr lang="lv-LV" sz="2400" b="1" dirty="0" smtClean="0"/>
              <a:t>attīstību (OMA)</a:t>
            </a:r>
            <a:r>
              <a:rPr lang="lv-LV" sz="2400" dirty="0" smtClean="0"/>
              <a:t> un </a:t>
            </a:r>
            <a:r>
              <a:rPr lang="lv-LV" sz="2400" dirty="0"/>
              <a:t>pret klimata pārmaiņām noturīgu sabiedrību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780313" y="3420215"/>
            <a:ext cx="5566841" cy="699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</a:t>
            </a:r>
            <a:r>
              <a:rPr lang="lv-LV" b="1" dirty="0" smtClean="0">
                <a:solidFill>
                  <a:schemeClr val="tx1"/>
                </a:solidFill>
              </a:rPr>
              <a:t>ielā </a:t>
            </a:r>
            <a:r>
              <a:rPr lang="lv-LV" b="1" dirty="0">
                <a:solidFill>
                  <a:schemeClr val="tx1"/>
                </a:solidFill>
              </a:rPr>
              <a:t>mērā klimata politikas pasākumi aktuāli arī mājsaimniecībām un ikvienam sabiedrības loceklim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5260" y="2315959"/>
            <a:ext cx="4756945" cy="726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veidošana un ieviešana iespējama gan nacionālā, gan reģionālā </a:t>
            </a:r>
            <a:r>
              <a:rPr lang="lv-LV" b="1" dirty="0" smtClean="0">
                <a:solidFill>
                  <a:schemeClr val="tx1"/>
                </a:solidFill>
              </a:rPr>
              <a:t>mērogā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38206" y="4496660"/>
            <a:ext cx="6651058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nodrošina ne vien SEG emisiju daudzuma ierobežošanu, bet arī jaunu darba vietu radīšanu un dzīvesvides drošības uzlabošanos, ekonomikas konkurētspējas paaugstināšanu u.c. </a:t>
            </a:r>
          </a:p>
        </p:txBody>
      </p:sp>
    </p:spTree>
    <p:extLst>
      <p:ext uri="{BB962C8B-B14F-4D97-AF65-F5344CB8AC3E}">
        <p14:creationId xmlns:p14="http://schemas.microsoft.com/office/powerpoint/2010/main" xmlns="" val="39944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esktop\11_Atteli\20936144014_c3e77faf1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80" y="1"/>
            <a:ext cx="5298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48097" y="497944"/>
            <a:ext cx="8895804" cy="978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Latvijas mērķi SEG ierobežošanai līdz </a:t>
            </a:r>
            <a:r>
              <a:rPr lang="lv-LV" sz="2400" dirty="0" smtClean="0"/>
              <a:t>2020.g. </a:t>
            </a:r>
            <a:r>
              <a:rPr lang="lv-LV" sz="2400" dirty="0"/>
              <a:t>ir noteikti starptautiskajos un ES tiesību aktos un pārņemti Latvijas likumdošanā 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617029" y="1992109"/>
            <a:ext cx="628540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ES ETS ietverto SEG emisiju samazināšanai Latvijai piemēro ES kopējo mērķi par 21% samazinājumu salīdzinot ar 2005.gadu, ņemot vērā tā sadalījumu pa ES ETS iekļautajām iekārtām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17029" y="3241136"/>
            <a:ext cx="6285409" cy="12789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Latvijas mērķis ne-ETS emisiju samazināšanai ir +17% salīdzinot ar </a:t>
            </a:r>
            <a:r>
              <a:rPr lang="lv-LV" b="1" dirty="0" smtClean="0">
                <a:solidFill>
                  <a:schemeClr val="tx1"/>
                </a:solidFill>
              </a:rPr>
              <a:t>2005.g., </a:t>
            </a:r>
            <a:r>
              <a:rPr lang="lv-LV" b="1" dirty="0">
                <a:solidFill>
                  <a:schemeClr val="tx1"/>
                </a:solidFill>
              </a:rPr>
              <a:t>t.i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Latvijai jāierobežo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ne-ETS emisiju </a:t>
            </a:r>
            <a:r>
              <a:rPr lang="lv-LV" b="1" dirty="0">
                <a:solidFill>
                  <a:schemeClr val="tx1"/>
                </a:solidFill>
              </a:rPr>
              <a:t>pieaugums tā, lai līdz 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to pieaugums,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salīdzinot </a:t>
            </a:r>
            <a:r>
              <a:rPr lang="lv-LV" b="1" dirty="0">
                <a:solidFill>
                  <a:schemeClr val="tx1"/>
                </a:solidFill>
              </a:rPr>
              <a:t>ar </a:t>
            </a:r>
            <a:r>
              <a:rPr lang="lv-LV" b="1" dirty="0" smtClean="0">
                <a:solidFill>
                  <a:schemeClr val="tx1"/>
                </a:solidFill>
              </a:rPr>
              <a:t>2005.g., </a:t>
            </a:r>
            <a:r>
              <a:rPr lang="lv-LV" b="1" dirty="0">
                <a:solidFill>
                  <a:schemeClr val="tx1"/>
                </a:solidFill>
              </a:rPr>
              <a:t>nebūtu lielāks par 17</a:t>
            </a:r>
            <a:r>
              <a:rPr lang="lv-LV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17029" y="4821731"/>
            <a:ext cx="6285409" cy="9912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Ne-ETS mērķis ir sadalīts ikgadējos mērķos. Papildus, Latvijai noteikts arī mērķis oglekļa dioksīda piesaistei – noteikts ikgadēji sasniedzams oglekļa dioksīda piesaistes </a:t>
            </a:r>
            <a:r>
              <a:rPr lang="lv-LV" b="1" dirty="0" smtClean="0">
                <a:solidFill>
                  <a:schemeClr val="tx1"/>
                </a:solidFill>
              </a:rPr>
              <a:t>līmenis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1177" y="6627168"/>
            <a:ext cx="3172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: Māris </a:t>
            </a:r>
            <a:r>
              <a:rPr lang="lv-LV" sz="900" dirty="0" err="1" smtClean="0">
                <a:solidFill>
                  <a:schemeClr val="bg1">
                    <a:lumMod val="50000"/>
                  </a:schemeClr>
                </a:solidFill>
              </a:rPr>
              <a:t>Pehlaks</a:t>
            </a:r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lv-LV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9465116"/>
              </p:ext>
            </p:extLst>
          </p:nvPr>
        </p:nvGraphicFramePr>
        <p:xfrm>
          <a:off x="387531" y="2012347"/>
          <a:ext cx="11416938" cy="3775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6711">
                  <a:extLst>
                    <a:ext uri="{9D8B030D-6E8A-4147-A177-3AD203B41FA5}">
                      <a16:colId xmlns:a16="http://schemas.microsoft.com/office/drawing/2014/main" xmlns="" val="1875986304"/>
                    </a:ext>
                  </a:extLst>
                </a:gridCol>
                <a:gridCol w="3087439">
                  <a:extLst>
                    <a:ext uri="{9D8B030D-6E8A-4147-A177-3AD203B41FA5}">
                      <a16:colId xmlns:a16="http://schemas.microsoft.com/office/drawing/2014/main" xmlns="" val="2958065607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xmlns="" val="1688293606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xmlns="" val="3597885400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xmlns="" val="1207905819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xmlns="" val="3769589478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xmlns="" val="2693934978"/>
                    </a:ext>
                  </a:extLst>
                </a:gridCol>
                <a:gridCol w="878798">
                  <a:extLst>
                    <a:ext uri="{9D8B030D-6E8A-4147-A177-3AD203B41FA5}">
                      <a16:colId xmlns:a16="http://schemas.microsoft.com/office/drawing/2014/main" xmlns="" val="4271831801"/>
                    </a:ext>
                  </a:extLst>
                </a:gridCol>
              </a:tblGrid>
              <a:tr h="39575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effectLst/>
                        </a:rPr>
                        <a:t>Politikas rezultāts</a:t>
                      </a:r>
                      <a:endParaRPr lang="lv-LV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effectLst/>
                        </a:rPr>
                        <a:t>Rezultatīvais rādītājs</a:t>
                      </a:r>
                      <a:endParaRPr lang="lv-LV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Sasniegšanas rādītāji pa gadiem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924191"/>
                  </a:ext>
                </a:extLst>
              </a:tr>
              <a:tr h="34413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2000" b="1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lv-LV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689707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Ierobežotas vai stabilizētas valsts kopējās SEG emisijas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Kopējās SEG emisijas 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12,02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12,06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12,10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12,13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12,15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12,16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539197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Ierobežotas SEG emisijas nozarēs, kas nav iekļautas ETS 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Ikgadējās SEG emisijas 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9,44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9,53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9,62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9,72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9,801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9,90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914214"/>
                  </a:ext>
                </a:extLst>
              </a:tr>
              <a:tr h="6406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Samazinātas SEG emisijas ETS nozarēs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Kopējās SEG emisijas 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2,26 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883469"/>
                  </a:ext>
                </a:extLst>
              </a:tr>
              <a:tr h="6560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Tautsaimniecības SEG emisiju intensitāte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e/1000 </a:t>
                      </a:r>
                      <a:r>
                        <a:rPr lang="lv-LV" sz="1600" b="1" dirty="0">
                          <a:effectLst/>
                        </a:rPr>
                        <a:t>LVL no IKP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1,30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142991"/>
                  </a:ext>
                </a:extLst>
              </a:tr>
              <a:tr h="6014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Nodrošināts CO</a:t>
                      </a:r>
                      <a:r>
                        <a:rPr lang="lv-LV" sz="1600" b="1" baseline="-25000" dirty="0">
                          <a:effectLst/>
                        </a:rPr>
                        <a:t>2</a:t>
                      </a:r>
                      <a:r>
                        <a:rPr lang="lv-LV" sz="1600" b="1" dirty="0">
                          <a:effectLst/>
                        </a:rPr>
                        <a:t> piesaistes mērķis mežsaimniecības sektorā 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effectLst/>
                        </a:rPr>
                        <a:t>Mt </a:t>
                      </a:r>
                      <a:r>
                        <a:rPr lang="lv-LV" sz="1600" b="1" dirty="0" smtClean="0">
                          <a:effectLst/>
                        </a:rPr>
                        <a:t>CO</a:t>
                      </a:r>
                      <a:r>
                        <a:rPr lang="lv-LV" sz="1600" b="1" baseline="-25000" dirty="0" smtClean="0">
                          <a:effectLst/>
                        </a:rPr>
                        <a:t>2</a:t>
                      </a:r>
                      <a:r>
                        <a:rPr lang="lv-LV" sz="1600" b="1" dirty="0" smtClean="0">
                          <a:effectLst/>
                        </a:rPr>
                        <a:t>e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</a:rPr>
                        <a:t>16,30</a:t>
                      </a:r>
                      <a:endParaRPr lang="lv-LV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295259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88574" y="628573"/>
            <a:ext cx="5614852" cy="978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Latvijas mērķi SEG emisiju ierobežošanai </a:t>
            </a:r>
            <a:r>
              <a:rPr lang="lv-LV" sz="2400" dirty="0" smtClean="0"/>
              <a:t>2015.-2020.g.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263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titania.saeima.lv/C2257356003E5465/259C22C9CF2A378AC2257737004D3E55/$file/image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363" y="1164520"/>
            <a:ext cx="54292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81542" y="469947"/>
            <a:ext cx="5855042" cy="94084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Nozīmīgākie saistītie politikas plānošanas </a:t>
            </a:r>
            <a:r>
              <a:rPr lang="lv-LV" sz="2400" dirty="0" smtClean="0"/>
              <a:t>dokumenti Latvijā</a:t>
            </a:r>
            <a:endParaRPr lang="lv-LV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67939" y="1741981"/>
            <a:ext cx="6137365" cy="1993996"/>
          </a:xfrm>
          <a:prstGeom prst="roundRect">
            <a:avLst>
              <a:gd name="adj" fmla="val 118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Latvijas </a:t>
            </a:r>
            <a:r>
              <a:rPr lang="lv-LV" b="1" dirty="0">
                <a:solidFill>
                  <a:schemeClr val="tx1"/>
                </a:solidFill>
              </a:rPr>
              <a:t>Ilgtspējīgas attīstības stratēģija līdz </a:t>
            </a:r>
            <a:r>
              <a:rPr lang="lv-LV" b="1" dirty="0" smtClean="0">
                <a:solidFill>
                  <a:schemeClr val="tx1"/>
                </a:solidFill>
              </a:rPr>
              <a:t>2030.g. </a:t>
            </a:r>
            <a:r>
              <a:rPr lang="lv-LV" b="1" dirty="0">
                <a:solidFill>
                  <a:schemeClr val="tx1"/>
                </a:solidFill>
              </a:rPr>
              <a:t>(2010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Nacionālais </a:t>
            </a:r>
            <a:r>
              <a:rPr lang="lv-LV" b="1" dirty="0">
                <a:solidFill>
                  <a:schemeClr val="tx1"/>
                </a:solidFill>
              </a:rPr>
              <a:t>attīstības plāns 2014.-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(2012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Latvijas </a:t>
            </a:r>
            <a:r>
              <a:rPr lang="lv-LV" b="1" dirty="0">
                <a:solidFill>
                  <a:schemeClr val="tx1"/>
                </a:solidFill>
              </a:rPr>
              <a:t>nacionālā reformu programma ES2020 stratēģijas īstenošanai (2011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Transporta </a:t>
            </a:r>
            <a:r>
              <a:rPr lang="lv-LV" b="1" dirty="0">
                <a:solidFill>
                  <a:schemeClr val="tx1"/>
                </a:solidFill>
              </a:rPr>
              <a:t>attīstības pamatnostādnes </a:t>
            </a:r>
            <a:r>
              <a:rPr lang="lv-LV" b="1" dirty="0" smtClean="0">
                <a:solidFill>
                  <a:schemeClr val="tx1"/>
                </a:solidFill>
              </a:rPr>
              <a:t>2014.-2020.g. </a:t>
            </a:r>
            <a:r>
              <a:rPr lang="lv-LV" b="1" dirty="0">
                <a:solidFill>
                  <a:schemeClr val="tx1"/>
                </a:solidFill>
              </a:rPr>
              <a:t>(2013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939" y="4067170"/>
            <a:ext cx="6137365" cy="2111829"/>
          </a:xfrm>
          <a:prstGeom prst="roundRect">
            <a:avLst>
              <a:gd name="adj" fmla="val 1510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Latvijas </a:t>
            </a:r>
            <a:r>
              <a:rPr lang="lv-LV" b="1" dirty="0">
                <a:solidFill>
                  <a:schemeClr val="tx1"/>
                </a:solidFill>
              </a:rPr>
              <a:t>Lauku attīstības programma </a:t>
            </a:r>
            <a:r>
              <a:rPr lang="lv-LV" b="1" dirty="0" smtClean="0">
                <a:solidFill>
                  <a:schemeClr val="tx1"/>
                </a:solidFill>
              </a:rPr>
              <a:t>2014.-2020.g. </a:t>
            </a:r>
            <a:r>
              <a:rPr lang="lv-LV" b="1" dirty="0">
                <a:solidFill>
                  <a:schemeClr val="tx1"/>
                </a:solidFill>
              </a:rPr>
              <a:t>(2015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Meža </a:t>
            </a:r>
            <a:r>
              <a:rPr lang="lv-LV" b="1" dirty="0">
                <a:solidFill>
                  <a:schemeClr val="tx1"/>
                </a:solidFill>
              </a:rPr>
              <a:t>un saistīto nozaru attīstības pamatnostādnes 2015.-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(2015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Atkritumu </a:t>
            </a:r>
            <a:r>
              <a:rPr lang="lv-LV" b="1" dirty="0">
                <a:solidFill>
                  <a:schemeClr val="tx1"/>
                </a:solidFill>
              </a:rPr>
              <a:t>apsaimniekošanas valsts plāns 2013.-</a:t>
            </a:r>
            <a:r>
              <a:rPr lang="lv-LV" b="1" dirty="0" smtClean="0">
                <a:solidFill>
                  <a:schemeClr val="tx1"/>
                </a:solidFill>
              </a:rPr>
              <a:t>2020.g. </a:t>
            </a:r>
            <a:r>
              <a:rPr lang="lv-LV" b="1" dirty="0">
                <a:solidFill>
                  <a:schemeClr val="tx1"/>
                </a:solidFill>
              </a:rPr>
              <a:t>(2013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Zaļā </a:t>
            </a:r>
            <a:r>
              <a:rPr lang="lv-LV" b="1" dirty="0">
                <a:solidFill>
                  <a:schemeClr val="tx1"/>
                </a:solidFill>
              </a:rPr>
              <a:t>iepirkuma veicināšanas plāns 2015.-</a:t>
            </a:r>
            <a:r>
              <a:rPr lang="lv-LV" b="1" dirty="0" smtClean="0">
                <a:solidFill>
                  <a:schemeClr val="tx1"/>
                </a:solidFill>
              </a:rPr>
              <a:t>2017.g. </a:t>
            </a:r>
            <a:r>
              <a:rPr lang="lv-LV" b="1" dirty="0">
                <a:solidFill>
                  <a:schemeClr val="tx1"/>
                </a:solidFill>
              </a:rPr>
              <a:t>(2015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11_Atteli\23199327272_458cfee77d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626" y="1442302"/>
            <a:ext cx="4061556" cy="54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4948" y="459843"/>
            <a:ext cx="676073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Latvijas Ilgtspējīgas attīstības stratēģijā līdz </a:t>
            </a:r>
            <a:r>
              <a:rPr lang="lv-LV" sz="2400" b="1" dirty="0" smtClean="0"/>
              <a:t>2030.g. </a:t>
            </a:r>
            <a:r>
              <a:rPr lang="lv-LV" sz="2400" dirty="0"/>
              <a:t>(turpmāk – </a:t>
            </a:r>
            <a:r>
              <a:rPr lang="lv-LV" sz="2400" dirty="0" smtClean="0"/>
              <a:t>«Latvija 2030») </a:t>
            </a:r>
            <a:r>
              <a:rPr lang="lv-LV" sz="2400" dirty="0"/>
              <a:t>kā viens no trīs Latvijas mērķiem izvirzīts </a:t>
            </a:r>
            <a:r>
              <a:rPr lang="lv-LV" sz="2400" dirty="0" smtClean="0"/>
              <a:t>mērķis: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90903" y="1228964"/>
            <a:ext cx="6365965" cy="10570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«Latvija </a:t>
            </a:r>
            <a:r>
              <a:rPr lang="lv-LV" b="1" dirty="0">
                <a:solidFill>
                  <a:schemeClr val="tx1"/>
                </a:solidFill>
              </a:rPr>
              <a:t>– mūsu mājas – zaļa un sakopta, radoša un ērti sasniedzama vieta pasaules telpā, par kuras ilgtspējīgu attīstību mēs esam atbildīgi nākamo paaudžu </a:t>
            </a:r>
            <a:r>
              <a:rPr lang="lv-LV" b="1" dirty="0" smtClean="0">
                <a:solidFill>
                  <a:schemeClr val="tx1"/>
                </a:solidFill>
              </a:rPr>
              <a:t>priekšā»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68589" y="2557408"/>
            <a:ext cx="4210591" cy="10218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Netiešā veidā klimata politikas aspekti skarti arī </a:t>
            </a:r>
            <a:r>
              <a:rPr lang="lv-LV" b="1" dirty="0" smtClean="0">
                <a:solidFill>
                  <a:schemeClr val="tx1"/>
                </a:solidFill>
              </a:rPr>
              <a:t>«Latvija 2030» prioritātēs:</a:t>
            </a:r>
          </a:p>
          <a:p>
            <a:pPr algn="ctr"/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90903" y="3244362"/>
            <a:ext cx="6311535" cy="1876543"/>
          </a:xfrm>
          <a:prstGeom prst="roundRect">
            <a:avLst>
              <a:gd name="adj" fmla="val 1249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3.prioritāte </a:t>
            </a:r>
            <a:r>
              <a:rPr lang="lv-LV" b="1" dirty="0">
                <a:solidFill>
                  <a:schemeClr val="tx1"/>
                </a:solidFill>
              </a:rPr>
              <a:t>ir </a:t>
            </a:r>
            <a:r>
              <a:rPr lang="lv-LV" b="1" dirty="0" smtClean="0">
                <a:solidFill>
                  <a:schemeClr val="tx1"/>
                </a:solidFill>
              </a:rPr>
              <a:t>«Inovatīva </a:t>
            </a:r>
            <a:r>
              <a:rPr lang="lv-LV" b="1" dirty="0">
                <a:solidFill>
                  <a:schemeClr val="tx1"/>
                </a:solidFill>
              </a:rPr>
              <a:t>un </a:t>
            </a:r>
            <a:r>
              <a:rPr lang="lv-LV" b="1" dirty="0" err="1">
                <a:solidFill>
                  <a:schemeClr val="tx1"/>
                </a:solidFill>
              </a:rPr>
              <a:t>ekoefektīva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ekonomika» </a:t>
            </a:r>
            <a:r>
              <a:rPr lang="lv-LV" b="1" dirty="0">
                <a:solidFill>
                  <a:schemeClr val="tx1"/>
                </a:solidFill>
              </a:rPr>
              <a:t>un tai izvirzīti tādi divi attīstības virzieni kā </a:t>
            </a:r>
            <a:r>
              <a:rPr lang="lv-LV" b="1" dirty="0" smtClean="0">
                <a:solidFill>
                  <a:schemeClr val="tx1"/>
                </a:solidFill>
              </a:rPr>
              <a:t>«Masveida </a:t>
            </a:r>
            <a:r>
              <a:rPr lang="lv-LV" b="1" dirty="0">
                <a:solidFill>
                  <a:schemeClr val="tx1"/>
                </a:solidFill>
              </a:rPr>
              <a:t>jaunrade un </a:t>
            </a:r>
            <a:r>
              <a:rPr lang="lv-LV" b="1" dirty="0" smtClean="0">
                <a:solidFill>
                  <a:schemeClr val="tx1"/>
                </a:solidFill>
              </a:rPr>
              <a:t>inovācija» </a:t>
            </a:r>
            <a:r>
              <a:rPr lang="lv-LV" b="1" dirty="0">
                <a:solidFill>
                  <a:schemeClr val="tx1"/>
                </a:solidFill>
              </a:rPr>
              <a:t>un </a:t>
            </a:r>
            <a:r>
              <a:rPr lang="lv-LV" b="1" dirty="0" smtClean="0">
                <a:solidFill>
                  <a:schemeClr val="tx1"/>
                </a:solidFill>
              </a:rPr>
              <a:t>«Atjaunojama </a:t>
            </a:r>
            <a:r>
              <a:rPr lang="lv-LV" b="1" dirty="0">
                <a:solidFill>
                  <a:schemeClr val="tx1"/>
                </a:solidFill>
              </a:rPr>
              <a:t>un droša </a:t>
            </a:r>
            <a:r>
              <a:rPr lang="lv-LV" b="1" dirty="0" smtClean="0">
                <a:solidFill>
                  <a:schemeClr val="tx1"/>
                </a:solidFill>
              </a:rPr>
              <a:t>enerģija»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S</a:t>
            </a:r>
            <a:r>
              <a:rPr lang="lv-LV" b="1" dirty="0" smtClean="0">
                <a:solidFill>
                  <a:schemeClr val="tx1"/>
                </a:solidFill>
              </a:rPr>
              <a:t>avukārt 4.prioritāte ir «Daba </a:t>
            </a:r>
            <a:r>
              <a:rPr lang="lv-LV" b="1" dirty="0">
                <a:solidFill>
                  <a:schemeClr val="tx1"/>
                </a:solidFill>
              </a:rPr>
              <a:t>kā nākotnes </a:t>
            </a:r>
            <a:r>
              <a:rPr lang="lv-LV" b="1" dirty="0" smtClean="0">
                <a:solidFill>
                  <a:schemeClr val="tx1"/>
                </a:solidFill>
              </a:rPr>
              <a:t>kapitāls» </a:t>
            </a:r>
            <a:r>
              <a:rPr lang="lv-LV" b="1" dirty="0">
                <a:solidFill>
                  <a:schemeClr val="tx1"/>
                </a:solidFill>
              </a:rPr>
              <a:t>un tās ietvaros izvirzīts attīstības virziens </a:t>
            </a:r>
            <a:r>
              <a:rPr lang="lv-LV" b="1" dirty="0" smtClean="0">
                <a:solidFill>
                  <a:schemeClr val="tx1"/>
                </a:solidFill>
              </a:rPr>
              <a:t>«Dabas </a:t>
            </a:r>
            <a:r>
              <a:rPr lang="lv-LV" b="1" dirty="0">
                <a:solidFill>
                  <a:schemeClr val="tx1"/>
                </a:solidFill>
              </a:rPr>
              <a:t>vērtību un pakalpojumu ilgtspējīga </a:t>
            </a:r>
            <a:r>
              <a:rPr lang="lv-LV" b="1" dirty="0" smtClean="0">
                <a:solidFill>
                  <a:schemeClr val="tx1"/>
                </a:solidFill>
              </a:rPr>
              <a:t>apsaimniekošana»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90903" y="5384147"/>
            <a:ext cx="6311535" cy="11609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Līdzīgā veidā mērķi, prioritātes un pasākumi ietverti arī citos politikas plānošanas </a:t>
            </a:r>
            <a:r>
              <a:rPr lang="lv-LV" b="1" dirty="0" smtClean="0">
                <a:solidFill>
                  <a:schemeClr val="tx1"/>
                </a:solidFill>
              </a:rPr>
              <a:t>dokumentos, tomēr dažos </a:t>
            </a:r>
            <a:r>
              <a:rPr lang="lv-LV" b="1" dirty="0">
                <a:solidFill>
                  <a:schemeClr val="tx1"/>
                </a:solidFill>
              </a:rPr>
              <a:t>no tiem plānotais nepietiekami ņem vērā vai pat ir pretrunā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ar </a:t>
            </a:r>
            <a:r>
              <a:rPr lang="lv-LV" b="1" dirty="0">
                <a:solidFill>
                  <a:schemeClr val="tx1"/>
                </a:solidFill>
              </a:rPr>
              <a:t>klimata politikas mērķiem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6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61934" y="1915812"/>
            <a:ext cx="3176995" cy="971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VPP2020 noteiktie rīcības virzieni</a:t>
            </a:r>
            <a:r>
              <a:rPr lang="lv-LV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8301" y="496073"/>
            <a:ext cx="11801523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SEG ierobežošana tiek nodrošināta ar </a:t>
            </a:r>
            <a:r>
              <a:rPr lang="lv-LV" sz="2400" b="1" dirty="0"/>
              <a:t>nozaru politiku pasākumu palīdzību</a:t>
            </a:r>
            <a:r>
              <a:rPr lang="lv-LV" sz="2400" dirty="0"/>
              <a:t>, t.sk</a:t>
            </a:r>
            <a:r>
              <a:rPr lang="lv-LV" sz="2400" dirty="0" smtClean="0"/>
              <a:t>., </a:t>
            </a:r>
            <a:r>
              <a:rPr lang="lv-LV" sz="2400" dirty="0"/>
              <a:t>pasākumiem energoefektivitātes uzlabošanai, pārejas no fosilajiem uz atjaunojamajiem </a:t>
            </a:r>
            <a:endParaRPr lang="lv-LV" sz="2400" dirty="0" smtClean="0"/>
          </a:p>
          <a:p>
            <a:pPr algn="ctr"/>
            <a:r>
              <a:rPr lang="lv-LV" sz="2400" dirty="0" smtClean="0"/>
              <a:t>energoresursiem </a:t>
            </a:r>
            <a:r>
              <a:rPr lang="lv-LV" sz="2400" dirty="0"/>
              <a:t>nodrošināšanai, </a:t>
            </a:r>
            <a:r>
              <a:rPr lang="lv-LV" sz="2400" dirty="0" err="1"/>
              <a:t>elektromobilitātes</a:t>
            </a:r>
            <a:r>
              <a:rPr lang="lv-LV" sz="2400" dirty="0"/>
              <a:t> attīstīšanai utt.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1184" y="2604130"/>
            <a:ext cx="5630796" cy="3378659"/>
          </a:xfrm>
          <a:prstGeom prst="roundRect">
            <a:avLst>
              <a:gd name="adj" fmla="val 648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ES </a:t>
            </a:r>
            <a:r>
              <a:rPr lang="lv-LV" b="1" dirty="0">
                <a:solidFill>
                  <a:schemeClr val="tx1"/>
                </a:solidFill>
              </a:rPr>
              <a:t>ETS darbības </a:t>
            </a:r>
            <a:r>
              <a:rPr lang="lv-LV" b="1" dirty="0" smtClean="0">
                <a:solidFill>
                  <a:schemeClr val="tx1"/>
                </a:solidFill>
              </a:rPr>
              <a:t>nodrošināšana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Biomasas </a:t>
            </a:r>
            <a:r>
              <a:rPr lang="lv-LV" b="1" dirty="0">
                <a:solidFill>
                  <a:schemeClr val="tx1"/>
                </a:solidFill>
              </a:rPr>
              <a:t>ilgtspējīga </a:t>
            </a:r>
            <a:r>
              <a:rPr lang="lv-LV" b="1" dirty="0" smtClean="0">
                <a:solidFill>
                  <a:schemeClr val="tx1"/>
                </a:solidFill>
              </a:rPr>
              <a:t>izmantošana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piesaistes nodrošināšana meža zemēs un oglekļa saistīšana koksnes produktos ar ilgu kalpošanas </a:t>
            </a:r>
            <a:r>
              <a:rPr lang="lv-LV" b="1" dirty="0" smtClean="0">
                <a:solidFill>
                  <a:schemeClr val="tx1"/>
                </a:solidFill>
              </a:rPr>
              <a:t>laiku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Ēku </a:t>
            </a:r>
            <a:r>
              <a:rPr lang="lv-LV" b="1" dirty="0">
                <a:solidFill>
                  <a:schemeClr val="tx1"/>
                </a:solidFill>
              </a:rPr>
              <a:t>energoefektivitātes </a:t>
            </a:r>
            <a:r>
              <a:rPr lang="lv-LV" b="1" dirty="0" smtClean="0">
                <a:solidFill>
                  <a:schemeClr val="tx1"/>
                </a:solidFill>
              </a:rPr>
              <a:t>uzlabošana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Apgaismojuma </a:t>
            </a:r>
            <a:r>
              <a:rPr lang="lv-LV" b="1" dirty="0">
                <a:solidFill>
                  <a:schemeClr val="tx1"/>
                </a:solidFill>
              </a:rPr>
              <a:t>infrastruktūras energoefektivitātes </a:t>
            </a:r>
            <a:r>
              <a:rPr lang="lv-LV" b="1" dirty="0" smtClean="0">
                <a:solidFill>
                  <a:schemeClr val="tx1"/>
                </a:solidFill>
              </a:rPr>
              <a:t>uzlabošana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Videi </a:t>
            </a:r>
            <a:r>
              <a:rPr lang="lv-LV" b="1" dirty="0">
                <a:solidFill>
                  <a:schemeClr val="tx1"/>
                </a:solidFill>
              </a:rPr>
              <a:t>draudzīgas transporta infrastruktūras attīstīšana un atjaunojamo energoresursu izmantošana </a:t>
            </a:r>
            <a:r>
              <a:rPr lang="lv-LV" b="1" dirty="0" smtClean="0">
                <a:solidFill>
                  <a:schemeClr val="tx1"/>
                </a:solidFill>
              </a:rPr>
              <a:t>transportā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78883" y="2604130"/>
            <a:ext cx="5516879" cy="3378659"/>
          </a:xfrm>
          <a:prstGeom prst="roundRect">
            <a:avLst>
              <a:gd name="adj" fmla="val 648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Ilgtspējīgas </a:t>
            </a:r>
            <a:r>
              <a:rPr lang="lv-LV" b="1" dirty="0">
                <a:solidFill>
                  <a:schemeClr val="tx1"/>
                </a:solidFill>
              </a:rPr>
              <a:t>saimniekošanas prakses ieviešana </a:t>
            </a:r>
            <a:r>
              <a:rPr lang="lv-LV" b="1" dirty="0" smtClean="0">
                <a:solidFill>
                  <a:schemeClr val="tx1"/>
                </a:solidFill>
              </a:rPr>
              <a:t>lauksaimniecībā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Atjaunojamo </a:t>
            </a:r>
            <a:r>
              <a:rPr lang="lv-LV" b="1" dirty="0">
                <a:solidFill>
                  <a:schemeClr val="tx1"/>
                </a:solidFill>
              </a:rPr>
              <a:t>energoresursu izmantošana enerģijas </a:t>
            </a:r>
            <a:r>
              <a:rPr lang="lv-LV" b="1" dirty="0" smtClean="0">
                <a:solidFill>
                  <a:schemeClr val="tx1"/>
                </a:solidFill>
              </a:rPr>
              <a:t>ražošanā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Zaļā </a:t>
            </a:r>
            <a:r>
              <a:rPr lang="lv-LV" b="1" dirty="0">
                <a:solidFill>
                  <a:schemeClr val="tx1"/>
                </a:solidFill>
              </a:rPr>
              <a:t>publiskā iepirkuma </a:t>
            </a:r>
            <a:r>
              <a:rPr lang="lv-LV" b="1" dirty="0" smtClean="0">
                <a:solidFill>
                  <a:schemeClr val="tx1"/>
                </a:solidFill>
              </a:rPr>
              <a:t>veicināšana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Oglekļa </a:t>
            </a:r>
            <a:r>
              <a:rPr lang="lv-LV" b="1" dirty="0">
                <a:solidFill>
                  <a:schemeClr val="tx1"/>
                </a:solidFill>
              </a:rPr>
              <a:t>mazietilpīgu tehnoloģiju attīstīšana un </a:t>
            </a:r>
            <a:r>
              <a:rPr lang="lv-LV" b="1" dirty="0" smtClean="0">
                <a:solidFill>
                  <a:schemeClr val="tx1"/>
                </a:solidFill>
              </a:rPr>
              <a:t>ieviešana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SEG </a:t>
            </a:r>
            <a:r>
              <a:rPr lang="lv-LV" b="1" dirty="0">
                <a:solidFill>
                  <a:schemeClr val="tx1"/>
                </a:solidFill>
              </a:rPr>
              <a:t>samazināšanas un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piesaistes jautājumu integrēšana dažādu nozaru politikās un pašvaldību darbībā,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reģionālu stratēģiju/ plānu </a:t>
            </a:r>
            <a:r>
              <a:rPr lang="lv-LV" b="1" dirty="0" smtClean="0">
                <a:solidFill>
                  <a:schemeClr val="tx1"/>
                </a:solidFill>
              </a:rPr>
              <a:t>izstrāde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9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businessnewsdaily.com/images/i/000/006/004/original/business-documents.jpg?14008647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632" y="2690540"/>
            <a:ext cx="6231248" cy="41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3878" y="406498"/>
            <a:ext cx="1109612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politikas ieviešana balstīta galvenokārt uz </a:t>
            </a:r>
            <a:r>
              <a:rPr lang="lv-LV" sz="2400" b="1" dirty="0"/>
              <a:t>likumu </a:t>
            </a:r>
            <a:r>
              <a:rPr lang="lv-LV" sz="2400" b="1" dirty="0" smtClean="0"/>
              <a:t>«Par piesārņojumu» </a:t>
            </a:r>
            <a:r>
              <a:rPr lang="lv-LV" sz="2400" dirty="0"/>
              <a:t>(2001) un </a:t>
            </a:r>
            <a:r>
              <a:rPr lang="lv-LV" sz="2400" b="1" dirty="0"/>
              <a:t>likumu </a:t>
            </a:r>
            <a:r>
              <a:rPr lang="lv-LV" sz="2400" b="1" dirty="0" smtClean="0"/>
              <a:t>«Par </a:t>
            </a:r>
            <a:r>
              <a:rPr lang="lv-LV" sz="2400" b="1" dirty="0"/>
              <a:t>Latvijas Republikas dalību Kioto protokola elastīgajos </a:t>
            </a:r>
            <a:r>
              <a:rPr lang="lv-LV" sz="2400" b="1" dirty="0" smtClean="0"/>
              <a:t>mehānismos» </a:t>
            </a:r>
            <a:r>
              <a:rPr lang="lv-LV" sz="2400" dirty="0"/>
              <a:t>(2007) un saskaņā ar tiem izdotajiem Ministru kabineta noteikumiem, rīkojumiem un instrukcijām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63878" y="1794233"/>
            <a:ext cx="11096129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Sankcijas par prasību neizpildi ir noteiktas Latvijas Administratīvo pārkāpumu kodeksā (1984), savukārt likumā </a:t>
            </a:r>
            <a:r>
              <a:rPr lang="lv-LV" b="1" dirty="0" smtClean="0">
                <a:solidFill>
                  <a:schemeClr val="tx1"/>
                </a:solidFill>
              </a:rPr>
              <a:t>«Dabas </a:t>
            </a:r>
            <a:r>
              <a:rPr lang="lv-LV" b="1" dirty="0">
                <a:solidFill>
                  <a:schemeClr val="tx1"/>
                </a:solidFill>
              </a:rPr>
              <a:t>resursu nodokļa </a:t>
            </a:r>
            <a:r>
              <a:rPr lang="lv-LV" b="1" dirty="0" smtClean="0">
                <a:solidFill>
                  <a:schemeClr val="tx1"/>
                </a:solidFill>
              </a:rPr>
              <a:t>likums» </a:t>
            </a:r>
            <a:r>
              <a:rPr lang="lv-LV" b="1" dirty="0">
                <a:solidFill>
                  <a:schemeClr val="tx1"/>
                </a:solidFill>
              </a:rPr>
              <a:t>(2005) noteikti pamatnosacījumi nodokļa aprēķināšanai par </a:t>
            </a:r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emisijām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no </a:t>
            </a:r>
            <a:r>
              <a:rPr lang="lv-LV" b="1" dirty="0">
                <a:solidFill>
                  <a:schemeClr val="tx1"/>
                </a:solidFill>
              </a:rPr>
              <a:t>stacionārajām tehnoloģiskajām iekārtām, kas veic noteiktas piesārņojošās darbības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2" y="3110378"/>
            <a:ext cx="596754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kopējās SEG emisijas </a:t>
            </a:r>
            <a:r>
              <a:rPr lang="lv-LV" b="1" dirty="0" smtClean="0">
                <a:solidFill>
                  <a:schemeClr val="tx1"/>
                </a:solidFill>
              </a:rPr>
              <a:t>2013.g. </a:t>
            </a:r>
            <a:r>
              <a:rPr lang="lv-LV" b="1" dirty="0">
                <a:solidFill>
                  <a:schemeClr val="tx1"/>
                </a:solidFill>
              </a:rPr>
              <a:t>bija par vairāk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nekā </a:t>
            </a:r>
            <a:r>
              <a:rPr lang="lv-LV" b="1" dirty="0">
                <a:solidFill>
                  <a:schemeClr val="tx1"/>
                </a:solidFill>
              </a:rPr>
              <a:t>58% mazākas nekā </a:t>
            </a:r>
            <a:r>
              <a:rPr lang="lv-LV" b="1" dirty="0" smtClean="0">
                <a:solidFill>
                  <a:schemeClr val="tx1"/>
                </a:solidFill>
              </a:rPr>
              <a:t>1990.g., </a:t>
            </a:r>
            <a:r>
              <a:rPr lang="lv-LV" b="1" dirty="0">
                <a:solidFill>
                  <a:schemeClr val="tx1"/>
                </a:solidFill>
              </a:rPr>
              <a:t>taču tikai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par </a:t>
            </a:r>
            <a:r>
              <a:rPr lang="lv-LV" b="1" dirty="0">
                <a:solidFill>
                  <a:schemeClr val="tx1"/>
                </a:solidFill>
              </a:rPr>
              <a:t>~1% mazākas </a:t>
            </a:r>
            <a:r>
              <a:rPr lang="lv-LV" b="1" dirty="0" smtClean="0">
                <a:solidFill>
                  <a:schemeClr val="tx1"/>
                </a:solidFill>
              </a:rPr>
              <a:t>nekā 2005.g.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9562" y="4301299"/>
            <a:ext cx="596754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Lielākā daļa no Latvijas kopējām SEG emisijām rodas no kurināmā izmantošanas stacionārajās sadedzināšanas iekārtās (38%), transporta (25%) un lauksaimniecības (21%)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2" y="5514602"/>
            <a:ext cx="5967548" cy="7816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Ņemot </a:t>
            </a:r>
            <a:r>
              <a:rPr lang="lv-LV" b="1" dirty="0">
                <a:solidFill>
                  <a:schemeClr val="tx1"/>
                </a:solidFill>
              </a:rPr>
              <a:t>vērā vāji attīstīto ražošanu, Latvijā ES ETS aptvertā kopējo SEG emisiju daļa ir būtiski mazāka nekā vidēji ES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6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4281845911"/>
              </p:ext>
            </p:extLst>
          </p:nvPr>
        </p:nvGraphicFramePr>
        <p:xfrm>
          <a:off x="2164080" y="1933302"/>
          <a:ext cx="7863839" cy="436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88574" y="628573"/>
            <a:ext cx="5614852" cy="978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err="1"/>
              <a:t>Latvijas</a:t>
            </a:r>
            <a:r>
              <a:rPr lang="es-ES" sz="2400" dirty="0"/>
              <a:t> ES ETS </a:t>
            </a:r>
            <a:r>
              <a:rPr lang="es-ES" sz="2400" dirty="0" err="1"/>
              <a:t>emisiju</a:t>
            </a:r>
            <a:r>
              <a:rPr lang="es-ES" sz="2400" dirty="0"/>
              <a:t> </a:t>
            </a:r>
            <a:r>
              <a:rPr lang="es-ES" sz="2400" dirty="0" err="1"/>
              <a:t>dinamika</a:t>
            </a:r>
            <a:r>
              <a:rPr lang="es-ES" sz="2400" dirty="0"/>
              <a:t> </a:t>
            </a:r>
            <a:endParaRPr lang="lv-LV" sz="2400" dirty="0" smtClean="0"/>
          </a:p>
          <a:p>
            <a:pPr algn="ctr"/>
            <a:r>
              <a:rPr lang="es-ES" sz="2400" dirty="0" smtClean="0"/>
              <a:t>2005</a:t>
            </a:r>
            <a:r>
              <a:rPr lang="lv-LV" sz="2400" dirty="0" smtClean="0"/>
              <a:t>.</a:t>
            </a:r>
            <a:r>
              <a:rPr lang="es-ES" sz="2400" dirty="0" smtClean="0"/>
              <a:t>-2014.g</a:t>
            </a:r>
            <a:r>
              <a:rPr lang="lv-LV" sz="2400" dirty="0" smtClean="0"/>
              <a:t>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5655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user\Desktop\11_Atteli\4915564739_c030640f0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0263"/>
            <a:ext cx="6901160" cy="45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8276" y="331865"/>
            <a:ext cx="6714308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2015.g. </a:t>
            </a:r>
            <a:r>
              <a:rPr lang="lv-LV" sz="2400" dirty="0"/>
              <a:t>ES ETS no Latvijas bija </a:t>
            </a:r>
            <a:r>
              <a:rPr lang="lv-LV" sz="2400" dirty="0" smtClean="0"/>
              <a:t>iekļautas 66 </a:t>
            </a:r>
            <a:r>
              <a:rPr lang="lv-LV" sz="2400" dirty="0"/>
              <a:t>iekārtas, kas piederēja 47 lielākajiem Latvijas enerģētikas un rūpniecības </a:t>
            </a:r>
            <a:r>
              <a:rPr lang="lv-LV" sz="2400" dirty="0" smtClean="0"/>
              <a:t>uzņēmumiem, tādiem kā: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18663" y="1141090"/>
            <a:ext cx="5155474" cy="1615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Siltumenerģijas un </a:t>
            </a:r>
            <a:r>
              <a:rPr lang="lv-LV" b="1" dirty="0">
                <a:solidFill>
                  <a:schemeClr val="tx1"/>
                </a:solidFill>
              </a:rPr>
              <a:t>elektroenerģijas ražotāji (privātie, kā arī valsts un pašvaldību </a:t>
            </a:r>
            <a:r>
              <a:rPr lang="lv-LV" b="1" dirty="0" smtClean="0">
                <a:solidFill>
                  <a:schemeClr val="tx1"/>
                </a:solidFill>
              </a:rPr>
              <a:t>uzņēmumi)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Dažāda veida </a:t>
            </a:r>
            <a:r>
              <a:rPr lang="lv-LV" b="1" dirty="0">
                <a:solidFill>
                  <a:schemeClr val="tx1"/>
                </a:solidFill>
              </a:rPr>
              <a:t>rūpnieciskie ražotāji, piemēram, kokapstrādes uzņēmumi, cementa ražotāji, metalurģija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6352" y="3091773"/>
            <a:ext cx="580643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ES ETS dalībnieki investē jaunās iekārtās un modernizē esošās (piemēram, uzstādot tvaika kondensatorus otrreizējai siltuma izmantošanai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86352" y="4298113"/>
            <a:ext cx="5806438" cy="6657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Ilgtspējīgās biomasas izmantošana ES ETS Latvijā ir pieaugusi no 2 191 TJ </a:t>
            </a:r>
            <a:r>
              <a:rPr lang="lv-LV" b="1" dirty="0" smtClean="0">
                <a:solidFill>
                  <a:schemeClr val="tx1"/>
                </a:solidFill>
              </a:rPr>
              <a:t>2005.g. </a:t>
            </a:r>
            <a:r>
              <a:rPr lang="lv-LV" b="1" dirty="0">
                <a:solidFill>
                  <a:schemeClr val="tx1"/>
                </a:solidFill>
              </a:rPr>
              <a:t>līdz 8 655 TJ </a:t>
            </a:r>
            <a:r>
              <a:rPr lang="lv-LV" b="1" dirty="0" smtClean="0">
                <a:solidFill>
                  <a:schemeClr val="tx1"/>
                </a:solidFill>
              </a:rPr>
              <a:t>2014.g.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86352" y="5222797"/>
            <a:ext cx="5806438" cy="7338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ES ETS dalībnieki </a:t>
            </a:r>
            <a:r>
              <a:rPr lang="lv-LV" b="1" dirty="0" smtClean="0">
                <a:solidFill>
                  <a:schemeClr val="tx1"/>
                </a:solidFill>
              </a:rPr>
              <a:t>2013.-2014.g. </a:t>
            </a:r>
            <a:r>
              <a:rPr lang="lv-LV" b="1" dirty="0">
                <a:solidFill>
                  <a:schemeClr val="tx1"/>
                </a:solidFill>
              </a:rPr>
              <a:t>samazināja savas SEG emisijas par vairāk nekā 11</a:t>
            </a:r>
            <a:r>
              <a:rPr lang="lv-LV" b="1" dirty="0" smtClean="0">
                <a:solidFill>
                  <a:schemeClr val="tx1"/>
                </a:solidFill>
              </a:rPr>
              <a:t>%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4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europarl.europa.eu/resources/library/images/20150331PHT39805/20150331PHT39805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035" y="2251953"/>
            <a:ext cx="5767965" cy="38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394" y="406499"/>
            <a:ext cx="11575869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2015.g. </a:t>
            </a:r>
            <a:r>
              <a:rPr lang="lv-LV" sz="2400" dirty="0"/>
              <a:t>sagatavotās SEG emisiju prognozes liecina, ka, ņemot vērā esošos un ieplānotos politikas pasākumus, kopējās ne-ETS SEG emisijas laika periodā 2005.-</a:t>
            </a:r>
            <a:r>
              <a:rPr lang="lv-LV" sz="2400" dirty="0" smtClean="0"/>
              <a:t>2020.g. </a:t>
            </a:r>
            <a:r>
              <a:rPr lang="lv-LV" sz="2400" dirty="0"/>
              <a:t>pieaugs par nedaudz vairāk kā 9% un Latvija tādējādi izpildīs tās mērķus periodā līdz </a:t>
            </a:r>
            <a:r>
              <a:rPr lang="lv-LV" sz="2400" dirty="0" smtClean="0"/>
              <a:t>2020.g.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7458" y="1931772"/>
            <a:ext cx="6468291" cy="11610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Tomēr jāatzīmē, ka </a:t>
            </a:r>
            <a:r>
              <a:rPr lang="lv-LV" b="1" dirty="0" smtClean="0">
                <a:solidFill>
                  <a:schemeClr val="tx1"/>
                </a:solidFill>
              </a:rPr>
              <a:t>2030.g. </a:t>
            </a:r>
            <a:r>
              <a:rPr lang="lv-LV" b="1" dirty="0">
                <a:solidFill>
                  <a:schemeClr val="tx1"/>
                </a:solidFill>
              </a:rPr>
              <a:t>Latvijas mērķis ne-ETS SEG emisijām būs 0% līdz -10% samazinājums salīdzinot ar </a:t>
            </a:r>
            <a:r>
              <a:rPr lang="lv-LV" b="1" dirty="0" smtClean="0">
                <a:solidFill>
                  <a:schemeClr val="tx1"/>
                </a:solidFill>
              </a:rPr>
              <a:t>2005.g., </a:t>
            </a:r>
            <a:r>
              <a:rPr lang="lv-LV" b="1" dirty="0">
                <a:solidFill>
                  <a:schemeClr val="tx1"/>
                </a:solidFill>
              </a:rPr>
              <a:t>un Latvijas prognozētās emisijas nenodrošina šī mērķa izpildi, proti, nepieciešama papildus pasākumu īstenošana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458" y="3358703"/>
            <a:ext cx="6468289" cy="6478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Nodokļus un nodevas kā instrumentu SEG ierobežošanai Latvijā pagaidām izmanto samērā maz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7459" y="4272433"/>
            <a:ext cx="6468288" cy="11318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SEG komponente tiešā veidā ietverta vienīgi </a:t>
            </a:r>
            <a:r>
              <a:rPr lang="lv-LV" b="1" u="sng" dirty="0">
                <a:solidFill>
                  <a:schemeClr val="tx1"/>
                </a:solidFill>
              </a:rPr>
              <a:t>dabas resursu nodoklī</a:t>
            </a:r>
            <a:r>
              <a:rPr lang="lv-LV" b="1" dirty="0">
                <a:solidFill>
                  <a:schemeClr val="tx1"/>
                </a:solidFill>
              </a:rPr>
              <a:t> (DRN), kuru uzņēmēji maksā par oglekļa dioksīda emisijām no stacionārajām tehnoloģiskajām iekārtām, kas veic noteiktas piesārņojošās darbības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7457" y="5670153"/>
            <a:ext cx="6468289" cy="6923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DRN piemēro par katru emitēto oglekļa dioksīda tonnu,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izņemot </a:t>
            </a:r>
            <a:r>
              <a:rPr lang="lv-LV" b="1" dirty="0">
                <a:solidFill>
                  <a:schemeClr val="tx1"/>
                </a:solidFill>
              </a:rPr>
              <a:t>par ES ETS iekļautajām emisijām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3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1_Atteli\8510058995_56f492866e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3825" y="0"/>
            <a:ext cx="4572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32678" y="446069"/>
            <a:ext cx="10718295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Ņemot vērā SEG emisiju avotu dažādību, SEG emisiju ierobežošanas nolūkā uzmanība jāpievērš visām tautsaimniecības nozarēm (sevišķi, enerģētikai, transportam un lauksaimniecībai), kā arī mājsaimniecību ieradumiem un patēriņam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172750" y="2266797"/>
            <a:ext cx="4639112" cy="9786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piesaistes nodrošināšana un palielināšana galvenokārt ir saistīta ar </a:t>
            </a:r>
            <a:r>
              <a:rPr lang="lv-LV" b="1" dirty="0" smtClean="0">
                <a:solidFill>
                  <a:schemeClr val="tx1"/>
                </a:solidFill>
              </a:rPr>
              <a:t>mežsaimniecību</a:t>
            </a:r>
          </a:p>
          <a:p>
            <a:pPr algn="ctr"/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5111" y="2934680"/>
            <a:ext cx="5669280" cy="9113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CO</a:t>
            </a:r>
            <a:r>
              <a:rPr lang="lv-LV" sz="1600" b="1" baseline="-25000" dirty="0">
                <a:solidFill>
                  <a:schemeClr val="tx1"/>
                </a:solidFill>
              </a:rPr>
              <a:t>2</a:t>
            </a:r>
            <a:r>
              <a:rPr lang="lv-LV" sz="1600" b="1" dirty="0">
                <a:solidFill>
                  <a:schemeClr val="tx1"/>
                </a:solidFill>
              </a:rPr>
              <a:t> piesaisti nodrošina fotosintēzes process, kas notiek visās augu zaļajās </a:t>
            </a:r>
            <a:r>
              <a:rPr lang="lv-LV" sz="1600" b="1" dirty="0" smtClean="0">
                <a:solidFill>
                  <a:schemeClr val="tx1"/>
                </a:solidFill>
              </a:rPr>
              <a:t>daļās – pēc </a:t>
            </a:r>
            <a:r>
              <a:rPr lang="lv-LV" sz="1600" b="1" dirty="0">
                <a:solidFill>
                  <a:schemeClr val="tx1"/>
                </a:solidFill>
              </a:rPr>
              <a:t>CO</a:t>
            </a:r>
            <a:r>
              <a:rPr lang="lv-LV" sz="1600" b="1" baseline="-25000" dirty="0">
                <a:solidFill>
                  <a:schemeClr val="tx1"/>
                </a:solidFill>
              </a:rPr>
              <a:t>2</a:t>
            </a:r>
            <a:r>
              <a:rPr lang="lv-LV" sz="1600" b="1" dirty="0">
                <a:solidFill>
                  <a:schemeClr val="tx1"/>
                </a:solidFill>
              </a:rPr>
              <a:t> piesaistīšanas tiek atbrīvots skābeklis (O</a:t>
            </a:r>
            <a:r>
              <a:rPr lang="lv-LV" sz="1600" b="1" baseline="-25000" dirty="0">
                <a:solidFill>
                  <a:schemeClr val="tx1"/>
                </a:solidFill>
              </a:rPr>
              <a:t>2</a:t>
            </a:r>
            <a:r>
              <a:rPr lang="lv-LV" sz="1600" b="1" dirty="0">
                <a:solidFill>
                  <a:schemeClr val="tx1"/>
                </a:solidFill>
              </a:rPr>
              <a:t>) un augā paturēts ogleklis (C</a:t>
            </a:r>
            <a:r>
              <a:rPr lang="lv-LV" sz="1600" b="1" dirty="0" smtClean="0">
                <a:solidFill>
                  <a:schemeClr val="tx1"/>
                </a:solidFill>
              </a:rPr>
              <a:t>)</a:t>
            </a:r>
            <a:endParaRPr lang="lv-LV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75111" y="4120256"/>
            <a:ext cx="5669280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SEG noglabāšana zemes struktūrās nozīmē SEG iesūknēšanu un uzglabāšanu pazemē līdzīgā kā tas tiek darīts ar dabasgāzi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2424" y="5410842"/>
            <a:ext cx="10624008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Viens no nozīmīgākajiem brīžiem </a:t>
            </a:r>
            <a:r>
              <a:rPr lang="lv-LV" b="1" dirty="0" smtClean="0">
                <a:solidFill>
                  <a:schemeClr val="tx1"/>
                </a:solidFill>
              </a:rPr>
              <a:t>oglekļa mazietilpīgas attīstības </a:t>
            </a:r>
            <a:r>
              <a:rPr lang="lv-LV" b="1" dirty="0">
                <a:solidFill>
                  <a:schemeClr val="tx1"/>
                </a:solidFill>
              </a:rPr>
              <a:t>ieviešanā ir ekonomiskās attīstības </a:t>
            </a:r>
            <a:r>
              <a:rPr lang="lv-LV" b="1" dirty="0" err="1">
                <a:solidFill>
                  <a:schemeClr val="tx1"/>
                </a:solidFill>
              </a:rPr>
              <a:t>atsaiste</a:t>
            </a:r>
            <a:r>
              <a:rPr lang="lv-LV" b="1" dirty="0">
                <a:solidFill>
                  <a:schemeClr val="tx1"/>
                </a:solidFill>
              </a:rPr>
              <a:t> no ietekmes palielinājuma uz klimatu, proti, situācija, kad ilgtermiņā, palielinoties iekšzemes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kopproduktam </a:t>
            </a:r>
            <a:r>
              <a:rPr lang="lv-LV" b="1" dirty="0">
                <a:solidFill>
                  <a:schemeClr val="tx1"/>
                </a:solidFill>
              </a:rPr>
              <a:t>(IKP), vairs nav novērojams proporcionāls SEG emisiju pieaugums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9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olainfarm.wp-ocean.com/wp-content/uploads/2015/10/KPFI_logo_CMYK_vert-496x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8" b="11092"/>
          <a:stretch/>
        </p:blipFill>
        <p:spPr bwMode="auto">
          <a:xfrm>
            <a:off x="565608" y="2007206"/>
            <a:ext cx="4007958" cy="32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95296" y="464808"/>
            <a:ext cx="7801408" cy="101130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SEG ierobežošanai pieejami </a:t>
            </a:r>
            <a:r>
              <a:rPr lang="lv-LV" sz="2400" b="1" dirty="0" smtClean="0"/>
              <a:t>dažādi </a:t>
            </a:r>
            <a:r>
              <a:rPr lang="lv-LV" sz="2400" b="1" dirty="0"/>
              <a:t>fondi</a:t>
            </a:r>
            <a:r>
              <a:rPr lang="lv-LV" sz="2400" dirty="0"/>
              <a:t>, t.sk</a:t>
            </a:r>
            <a:r>
              <a:rPr lang="lv-LV" sz="2400" dirty="0" smtClean="0"/>
              <a:t>., </a:t>
            </a:r>
            <a:r>
              <a:rPr lang="lv-LV" sz="2400" dirty="0"/>
              <a:t>Eiropas Ekonomikas zonas finanšu instruments un ES fondi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024487" y="1741982"/>
            <a:ext cx="6877951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Fondu ietvaros 2014.-2020.g. </a:t>
            </a:r>
            <a:r>
              <a:rPr lang="lv-LV" b="1" dirty="0">
                <a:solidFill>
                  <a:schemeClr val="tx1"/>
                </a:solidFill>
              </a:rPr>
              <a:t>ES dalībvalstīm ieteikts vismaz 20% no visa finansējuma izmantot ar klimata politikas ieviešanu saistītu pasākumu finansēšanai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4487" y="2863838"/>
            <a:ext cx="6877951" cy="11825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Taču vienīgais specializētais fonds klimata pasākumu atbalstam Latvijā līdz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bija </a:t>
            </a:r>
            <a:r>
              <a:rPr lang="lv-LV" b="1" dirty="0" smtClean="0">
                <a:solidFill>
                  <a:schemeClr val="tx1"/>
                </a:solidFill>
              </a:rPr>
              <a:t>Klimata pārmaiņu finanšu instruments (KPFI), </a:t>
            </a:r>
            <a:r>
              <a:rPr lang="lv-LV" b="1" dirty="0">
                <a:solidFill>
                  <a:schemeClr val="tx1"/>
                </a:solidFill>
              </a:rPr>
              <a:t>ko nākotnē visticamāk aizstās Emisijas kvotu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izsolīšanas instruments (EKII)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4487" y="4220832"/>
            <a:ext cx="6877951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KPFI ir valsts budžeta programma, kuras mērķis ir veicināt globālo klimata pārmaiņu novēršanu, pielāgošanos klimata pārmaiņu radītajām sekām un sekmēt SEG emisiju samazināšanu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4487" y="5342688"/>
            <a:ext cx="6877951" cy="11887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Līdz </a:t>
            </a:r>
            <a:r>
              <a:rPr lang="lv-LV" b="1" dirty="0" smtClean="0">
                <a:solidFill>
                  <a:schemeClr val="tx1"/>
                </a:solidFill>
              </a:rPr>
              <a:t>2015.g. </a:t>
            </a:r>
            <a:r>
              <a:rPr lang="lv-LV" b="1" dirty="0">
                <a:solidFill>
                  <a:schemeClr val="tx1"/>
                </a:solidFill>
              </a:rPr>
              <a:t>beigām KPFI ietvaros veiksmīgi tika pabeigti 2614 </a:t>
            </a:r>
            <a:r>
              <a:rPr lang="lv-LV" b="1" dirty="0" smtClean="0">
                <a:solidFill>
                  <a:schemeClr val="tx1"/>
                </a:solidFill>
              </a:rPr>
              <a:t>projekti ar kopējām attiecināmām izmaksām </a:t>
            </a:r>
            <a:r>
              <a:rPr lang="lv-LV" b="1" dirty="0">
                <a:solidFill>
                  <a:schemeClr val="tx1"/>
                </a:solidFill>
              </a:rPr>
              <a:t>433 miljoni EUR un no KPFI tie saņēma vairāk nekā 196 miljonus EUR (45% no kopējām attiecināmām izmaksām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irailatvijai.lv/img/thumbs/f15630444c84aae1e042c974c06f90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897" y="2093388"/>
            <a:ext cx="5546103" cy="33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88907" y="601470"/>
            <a:ext cx="8614186" cy="87463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Par </a:t>
            </a:r>
            <a:r>
              <a:rPr lang="lv-LV" sz="2400" b="1" dirty="0" smtClean="0"/>
              <a:t>pielāgošanās </a:t>
            </a:r>
            <a:r>
              <a:rPr lang="lv-LV" sz="2400" b="1" dirty="0"/>
              <a:t>klimata pārmaiņām nozīmīgumu Latvijā </a:t>
            </a:r>
            <a:r>
              <a:rPr lang="lv-LV" sz="2400" dirty="0"/>
              <a:t>tika sākts domāts līdz ar Kioto protokola darbības sākumu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78102" y="1977121"/>
            <a:ext cx="6412896" cy="7922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2008.g. </a:t>
            </a:r>
            <a:r>
              <a:rPr lang="lv-LV" b="1" dirty="0">
                <a:solidFill>
                  <a:schemeClr val="tx1"/>
                </a:solidFill>
              </a:rPr>
              <a:t>Ministru kabinets pieņēma informatīvo ziņojumu </a:t>
            </a:r>
            <a:r>
              <a:rPr lang="lv-LV" b="1" dirty="0" smtClean="0">
                <a:solidFill>
                  <a:schemeClr val="tx1"/>
                </a:solidFill>
              </a:rPr>
              <a:t>«Par </a:t>
            </a:r>
            <a:r>
              <a:rPr lang="lv-LV" b="1" dirty="0">
                <a:solidFill>
                  <a:schemeClr val="tx1"/>
                </a:solidFill>
              </a:rPr>
              <a:t>piemērošanos (adaptāciju) klimata </a:t>
            </a:r>
            <a:r>
              <a:rPr lang="lv-LV" b="1" dirty="0" smtClean="0">
                <a:solidFill>
                  <a:schemeClr val="tx1"/>
                </a:solidFill>
              </a:rPr>
              <a:t>pārmaiņām»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8102" y="3098977"/>
            <a:ext cx="6412896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Kā arī Vides </a:t>
            </a:r>
            <a:r>
              <a:rPr lang="lv-LV" b="1" dirty="0">
                <a:solidFill>
                  <a:schemeClr val="tx1"/>
                </a:solidFill>
              </a:rPr>
              <a:t>aizsardzības un reģionālās attīstības ministrija izveidoja starpministriju un ekspertu darba grupas pielāgošanās klimata pārmaiņām jautājumu risināšanai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102" y="4376051"/>
            <a:ext cx="6412896" cy="12133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Savukārt </a:t>
            </a:r>
            <a:r>
              <a:rPr lang="lv-LV" b="1" dirty="0" smtClean="0">
                <a:solidFill>
                  <a:schemeClr val="tx1"/>
                </a:solidFill>
              </a:rPr>
              <a:t>2012.g. </a:t>
            </a:r>
            <a:r>
              <a:rPr lang="lv-LV" b="1" dirty="0">
                <a:solidFill>
                  <a:schemeClr val="tx1"/>
                </a:solidFill>
              </a:rPr>
              <a:t>tika veikts klimata pārmaiņu risku novērtējums, kas kļuva par pamatu mērķa </a:t>
            </a:r>
            <a:r>
              <a:rPr lang="lv-LV" b="1" dirty="0" smtClean="0">
                <a:solidFill>
                  <a:schemeClr val="tx1"/>
                </a:solidFill>
              </a:rPr>
              <a:t>«veicināt </a:t>
            </a:r>
            <a:r>
              <a:rPr lang="lv-LV" b="1" dirty="0">
                <a:solidFill>
                  <a:schemeClr val="tx1"/>
                </a:solidFill>
              </a:rPr>
              <a:t>Latvijas gatavību pielāgoties klimata pārmaiņām un to izraisītajai </a:t>
            </a:r>
            <a:r>
              <a:rPr lang="lv-LV" b="1" dirty="0" smtClean="0">
                <a:solidFill>
                  <a:schemeClr val="tx1"/>
                </a:solidFill>
              </a:rPr>
              <a:t>ietekmei» </a:t>
            </a:r>
            <a:r>
              <a:rPr lang="lv-LV" b="1" dirty="0">
                <a:solidFill>
                  <a:schemeClr val="tx1"/>
                </a:solidFill>
              </a:rPr>
              <a:t>iekļaušanai VPP2020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7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5815" y="496074"/>
            <a:ext cx="6920369" cy="95390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Saistībā ar pielāgošanos klimata pārmaiņām VPP2020 noteiktie </a:t>
            </a:r>
            <a:r>
              <a:rPr lang="lv-LV" sz="2400"/>
              <a:t>rīcības </a:t>
            </a:r>
            <a:r>
              <a:rPr lang="lv-LV" sz="2400" smtClean="0"/>
              <a:t>virzieni</a:t>
            </a:r>
            <a:endParaRPr lang="lv-LV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59378" y="2116181"/>
            <a:ext cx="5379720" cy="3017521"/>
          </a:xfrm>
          <a:prstGeom prst="roundRect">
            <a:avLst>
              <a:gd name="adj" fmla="val 954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pārmaiņu Latvijā modelēšana un integrētas datu sistēmas </a:t>
            </a:r>
            <a:r>
              <a:rPr lang="lv-LV" b="1" dirty="0" smtClean="0">
                <a:solidFill>
                  <a:schemeClr val="tx1"/>
                </a:solidFill>
              </a:rPr>
              <a:t>izveide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Risku </a:t>
            </a:r>
            <a:r>
              <a:rPr lang="lv-LV" b="1" dirty="0">
                <a:solidFill>
                  <a:schemeClr val="tx1"/>
                </a:solidFill>
              </a:rPr>
              <a:t>un jutīguma analizēšana un pasākumu identificēšana pielāgošanās klimata pārmaiņām </a:t>
            </a:r>
            <a:r>
              <a:rPr lang="lv-LV" b="1" dirty="0" smtClean="0">
                <a:solidFill>
                  <a:schemeClr val="tx1"/>
                </a:solidFill>
              </a:rPr>
              <a:t>nodrošināšanai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pārmaiņu monitoringa sistēmas </a:t>
            </a:r>
            <a:r>
              <a:rPr lang="lv-LV" b="1" dirty="0" smtClean="0">
                <a:solidFill>
                  <a:schemeClr val="tx1"/>
                </a:solidFill>
              </a:rPr>
              <a:t>attīstīšana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Nacionālās </a:t>
            </a:r>
            <a:r>
              <a:rPr lang="lv-LV" b="1" dirty="0">
                <a:solidFill>
                  <a:schemeClr val="tx1"/>
                </a:solidFill>
              </a:rPr>
              <a:t>sistēmas pilnveidošana gatavībai un reaģēšanai uz klimata pārmaiņu radītajām </a:t>
            </a:r>
            <a:r>
              <a:rPr lang="lv-LV" b="1" dirty="0" smtClean="0">
                <a:solidFill>
                  <a:schemeClr val="tx1"/>
                </a:solidFill>
              </a:rPr>
              <a:t>sekām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3051" y="2116181"/>
            <a:ext cx="5277395" cy="3017521"/>
          </a:xfrm>
          <a:prstGeom prst="roundRect">
            <a:avLst>
              <a:gd name="adj" fmla="val 954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Infrastruktūras </a:t>
            </a:r>
            <a:r>
              <a:rPr lang="lv-LV" b="1" dirty="0">
                <a:solidFill>
                  <a:schemeClr val="tx1"/>
                </a:solidFill>
              </a:rPr>
              <a:t>nodrošināšana klimata pārmaiņu izraisīto plūdu risku </a:t>
            </a:r>
            <a:r>
              <a:rPr lang="lv-LV" b="1" dirty="0" smtClean="0">
                <a:solidFill>
                  <a:schemeClr val="tx1"/>
                </a:solidFill>
              </a:rPr>
              <a:t>novēršanai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Krasta </a:t>
            </a:r>
            <a:r>
              <a:rPr lang="lv-LV" b="1" dirty="0">
                <a:solidFill>
                  <a:schemeClr val="tx1"/>
                </a:solidFill>
              </a:rPr>
              <a:t>erozijas riska mazināšanas pasākumu ieviešana sabiedriski nozīmīgu infrastruktūras objektu </a:t>
            </a:r>
            <a:r>
              <a:rPr lang="lv-LV" b="1" dirty="0" smtClean="0">
                <a:solidFill>
                  <a:schemeClr val="tx1"/>
                </a:solidFill>
              </a:rPr>
              <a:t>aizsardzībai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Pielāgošanās </a:t>
            </a:r>
            <a:r>
              <a:rPr lang="lv-LV" b="1" dirty="0">
                <a:solidFill>
                  <a:schemeClr val="tx1"/>
                </a:solidFill>
              </a:rPr>
              <a:t>klimata pārmaiņām jautājumu integrēšana dažādu nozaru politikās un pašvaldību darbībā, t.sk</a:t>
            </a:r>
            <a:r>
              <a:rPr lang="lv-LV" b="1" dirty="0" smtClean="0">
                <a:solidFill>
                  <a:schemeClr val="tx1"/>
                </a:solidFill>
              </a:rPr>
              <a:t>., </a:t>
            </a:r>
            <a:r>
              <a:rPr lang="lv-LV" b="1" dirty="0">
                <a:solidFill>
                  <a:schemeClr val="tx1"/>
                </a:solidFill>
              </a:rPr>
              <a:t>reģionālu </a:t>
            </a:r>
            <a:r>
              <a:rPr lang="lv-LV" b="1" dirty="0" smtClean="0">
                <a:solidFill>
                  <a:schemeClr val="tx1"/>
                </a:solidFill>
              </a:rPr>
              <a:t>stratēģiju/plānu </a:t>
            </a:r>
            <a:r>
              <a:rPr lang="lv-LV" b="1" dirty="0">
                <a:solidFill>
                  <a:schemeClr val="tx1"/>
                </a:solidFill>
              </a:rPr>
              <a:t>izstrāde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4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11_Atteli\8662838493_86a829d0ec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6"/>
          <a:stretch/>
        </p:blipFill>
        <p:spPr bwMode="auto">
          <a:xfrm>
            <a:off x="0" y="1343521"/>
            <a:ext cx="5504076" cy="44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44731" y="354690"/>
            <a:ext cx="10533017" cy="1254356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Jāatzīmē</a:t>
            </a:r>
            <a:r>
              <a:rPr lang="lv-LV" sz="2400" dirty="0"/>
              <a:t>, ka papildus šai specifiskajai politikai, kas vērsta uz </a:t>
            </a:r>
            <a:r>
              <a:rPr lang="lv-LV" sz="2400" b="1" dirty="0"/>
              <a:t>pielāgošanās klimata pārmaiņām koordinētu attīstīšanu</a:t>
            </a:r>
            <a:r>
              <a:rPr lang="lv-LV" sz="2400" dirty="0"/>
              <a:t>, pielāgošanās klimata pārmaiņām aspekti ir ņemti vērā daudzos esošos citu nozaru politikas plānošanas dokumentos, t.sk</a:t>
            </a:r>
            <a:r>
              <a:rPr lang="lv-LV" sz="2400" dirty="0" smtClean="0"/>
              <a:t>.: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69280" y="1472353"/>
            <a:ext cx="6322421" cy="2790829"/>
          </a:xfrm>
          <a:prstGeom prst="roundRect">
            <a:avLst>
              <a:gd name="adj" fmla="val 917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chemeClr val="tx1"/>
                </a:solidFill>
              </a:rPr>
              <a:t>Latvijas Ilgtspējīgas attīstības </a:t>
            </a:r>
            <a:r>
              <a:rPr lang="lv-LV" sz="1600" b="1" dirty="0" smtClean="0">
                <a:solidFill>
                  <a:schemeClr val="tx1"/>
                </a:solidFill>
              </a:rPr>
              <a:t>stratēģija </a:t>
            </a:r>
            <a:r>
              <a:rPr lang="lv-LV" sz="1600" b="1" dirty="0">
                <a:solidFill>
                  <a:schemeClr val="tx1"/>
                </a:solidFill>
              </a:rPr>
              <a:t>līdz </a:t>
            </a:r>
            <a:r>
              <a:rPr lang="lv-LV" sz="1600" b="1" dirty="0" smtClean="0">
                <a:solidFill>
                  <a:schemeClr val="tx1"/>
                </a:solidFill>
              </a:rPr>
              <a:t>2030.g. (2010)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Nacionālais attīstības plāns 2014.-2020.g. (2012)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Latvijas </a:t>
            </a:r>
            <a:r>
              <a:rPr lang="lv-LV" sz="1600" b="1" dirty="0">
                <a:solidFill>
                  <a:schemeClr val="tx1"/>
                </a:solidFill>
              </a:rPr>
              <a:t>nacionālā reformu </a:t>
            </a:r>
            <a:r>
              <a:rPr lang="lv-LV" sz="1600" b="1" dirty="0" smtClean="0">
                <a:solidFill>
                  <a:schemeClr val="tx1"/>
                </a:solidFill>
              </a:rPr>
              <a:t>programma </a:t>
            </a:r>
            <a:r>
              <a:rPr lang="lv-LV" sz="1600" b="1" dirty="0">
                <a:solidFill>
                  <a:schemeClr val="tx1"/>
                </a:solidFill>
              </a:rPr>
              <a:t>ES2020 stratēģijas īstenošanai (</a:t>
            </a:r>
            <a:r>
              <a:rPr lang="lv-LV" sz="1600" b="1" dirty="0" smtClean="0">
                <a:solidFill>
                  <a:schemeClr val="tx1"/>
                </a:solidFill>
              </a:rPr>
              <a:t>2011)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Sabiedrības </a:t>
            </a:r>
            <a:r>
              <a:rPr lang="lv-LV" sz="1600" b="1" dirty="0">
                <a:solidFill>
                  <a:schemeClr val="tx1"/>
                </a:solidFill>
              </a:rPr>
              <a:t>veselības </a:t>
            </a:r>
            <a:r>
              <a:rPr lang="lv-LV" sz="1600" b="1" dirty="0" smtClean="0">
                <a:solidFill>
                  <a:schemeClr val="tx1"/>
                </a:solidFill>
              </a:rPr>
              <a:t>pamatnostādnes 2014.-2020.g. </a:t>
            </a:r>
            <a:r>
              <a:rPr lang="lv-LV" sz="1600" b="1" dirty="0">
                <a:solidFill>
                  <a:schemeClr val="tx1"/>
                </a:solidFill>
              </a:rPr>
              <a:t>(2014</a:t>
            </a:r>
            <a:r>
              <a:rPr lang="lv-LV" sz="1600" b="1" dirty="0" smtClean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Reģionālās </a:t>
            </a:r>
            <a:r>
              <a:rPr lang="lv-LV" sz="1600" b="1" dirty="0">
                <a:solidFill>
                  <a:schemeClr val="tx1"/>
                </a:solidFill>
              </a:rPr>
              <a:t>politikas </a:t>
            </a:r>
            <a:r>
              <a:rPr lang="lv-LV" sz="1600" b="1" dirty="0" smtClean="0">
                <a:solidFill>
                  <a:schemeClr val="tx1"/>
                </a:solidFill>
              </a:rPr>
              <a:t>pamatnostādnes </a:t>
            </a:r>
            <a:r>
              <a:rPr lang="lv-LV" sz="1600" b="1" dirty="0">
                <a:solidFill>
                  <a:schemeClr val="tx1"/>
                </a:solidFill>
              </a:rPr>
              <a:t>2013.-</a:t>
            </a:r>
            <a:r>
              <a:rPr lang="lv-LV" sz="1600" b="1" dirty="0" smtClean="0">
                <a:solidFill>
                  <a:schemeClr val="tx1"/>
                </a:solidFill>
              </a:rPr>
              <a:t>2019.g. </a:t>
            </a:r>
            <a:r>
              <a:rPr lang="lv-LV" sz="1600" b="1" dirty="0">
                <a:solidFill>
                  <a:schemeClr val="tx1"/>
                </a:solidFill>
              </a:rPr>
              <a:t>(</a:t>
            </a:r>
            <a:r>
              <a:rPr lang="lv-LV" sz="1600" b="1" dirty="0" smtClean="0">
                <a:solidFill>
                  <a:schemeClr val="tx1"/>
                </a:solidFill>
              </a:rPr>
              <a:t>2013)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Piekrastes </a:t>
            </a:r>
            <a:r>
              <a:rPr lang="lv-LV" sz="1600" b="1" dirty="0">
                <a:solidFill>
                  <a:schemeClr val="tx1"/>
                </a:solidFill>
              </a:rPr>
              <a:t>telpiskās attīstības pamatnostādnes 2011.-</a:t>
            </a:r>
            <a:r>
              <a:rPr lang="lv-LV" sz="1600" b="1" dirty="0" smtClean="0">
                <a:solidFill>
                  <a:schemeClr val="tx1"/>
                </a:solidFill>
              </a:rPr>
              <a:t>2017.g. </a:t>
            </a:r>
            <a:r>
              <a:rPr lang="lv-LV" sz="1600" b="1" dirty="0">
                <a:solidFill>
                  <a:schemeClr val="tx1"/>
                </a:solidFill>
              </a:rPr>
              <a:t>(</a:t>
            </a:r>
            <a:r>
              <a:rPr lang="lv-LV" sz="1600" b="1" dirty="0" smtClean="0">
                <a:solidFill>
                  <a:schemeClr val="tx1"/>
                </a:solidFill>
              </a:rPr>
              <a:t>2011)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tx1"/>
                </a:solidFill>
              </a:rPr>
              <a:t>Plūdu </a:t>
            </a:r>
            <a:r>
              <a:rPr lang="lv-LV" sz="1600" b="1" dirty="0">
                <a:solidFill>
                  <a:schemeClr val="tx1"/>
                </a:solidFill>
              </a:rPr>
              <a:t>riska novērtēšanas un pārvaldības </a:t>
            </a:r>
            <a:r>
              <a:rPr lang="lv-LV" sz="1600" b="1" dirty="0" smtClean="0">
                <a:solidFill>
                  <a:schemeClr val="tx1"/>
                </a:solidFill>
              </a:rPr>
              <a:t>nacionālā programma </a:t>
            </a:r>
            <a:r>
              <a:rPr lang="lv-LV" sz="1600" b="1" dirty="0">
                <a:solidFill>
                  <a:schemeClr val="tx1"/>
                </a:solidFill>
              </a:rPr>
              <a:t>2008.-</a:t>
            </a:r>
            <a:r>
              <a:rPr lang="lv-LV" sz="1600" b="1" dirty="0" smtClean="0">
                <a:solidFill>
                  <a:schemeClr val="tx1"/>
                </a:solidFill>
              </a:rPr>
              <a:t>2015.g. </a:t>
            </a:r>
            <a:r>
              <a:rPr lang="lv-LV" sz="1600" b="1" dirty="0">
                <a:solidFill>
                  <a:schemeClr val="tx1"/>
                </a:solidFill>
              </a:rPr>
              <a:t>(2007</a:t>
            </a:r>
            <a:r>
              <a:rPr lang="lv-LV" sz="16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44984" y="4417740"/>
            <a:ext cx="8046718" cy="9631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Latvijā ir ieviesta politika un pasākumi civilās drošības aizsardzībai, kas vistiešākajā veidā ir saistīta ar klimata pārmaiņu risku </a:t>
            </a:r>
            <a:r>
              <a:rPr lang="lv-LV" b="1" dirty="0" smtClean="0">
                <a:solidFill>
                  <a:schemeClr val="tx1"/>
                </a:solidFill>
              </a:rPr>
              <a:t>mazināšanu, kā arī tiek </a:t>
            </a:r>
            <a:r>
              <a:rPr lang="lv-LV" b="1" dirty="0">
                <a:solidFill>
                  <a:schemeClr val="tx1"/>
                </a:solidFill>
              </a:rPr>
              <a:t>veikta sistemātiska meteoroloģiskās informācijas ieguve un </a:t>
            </a:r>
            <a:r>
              <a:rPr lang="lv-LV" b="1" dirty="0" smtClean="0">
                <a:solidFill>
                  <a:schemeClr val="tx1"/>
                </a:solidFill>
              </a:rPr>
              <a:t>uzkrāšana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4984" y="5535404"/>
            <a:ext cx="8046718" cy="9474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Latvijas Vides, ģeoloģijas un meteoroloģijas centrs uzkrāj un analizē informāciju par ilggadīgiem </a:t>
            </a:r>
            <a:r>
              <a:rPr lang="lv-LV" b="1" dirty="0" smtClean="0">
                <a:solidFill>
                  <a:schemeClr val="tx1"/>
                </a:solidFill>
              </a:rPr>
              <a:t>novērojumiem, kas noderīga, lai spriestu </a:t>
            </a:r>
            <a:r>
              <a:rPr lang="lv-LV" b="1" dirty="0">
                <a:solidFill>
                  <a:schemeClr val="tx1"/>
                </a:solidFill>
              </a:rPr>
              <a:t>par klimata pārmaiņām Latvijā, kā arī </a:t>
            </a:r>
            <a:r>
              <a:rPr lang="lv-LV" b="1" dirty="0" smtClean="0">
                <a:solidFill>
                  <a:schemeClr val="tx1"/>
                </a:solidFill>
              </a:rPr>
              <a:t>lai plānotu pielāgošanos </a:t>
            </a:r>
            <a:r>
              <a:rPr lang="lv-LV" b="1" dirty="0">
                <a:solidFill>
                  <a:schemeClr val="tx1"/>
                </a:solidFill>
              </a:rPr>
              <a:t>klimata pārmaiņām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515"/>
          <a:stretch/>
        </p:blipFill>
        <p:spPr>
          <a:xfrm flipH="1">
            <a:off x="2437860" y="1724702"/>
            <a:ext cx="9753600" cy="3304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7725" y="2019472"/>
            <a:ext cx="70939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600" dirty="0" smtClean="0"/>
              <a:t>Paldies </a:t>
            </a:r>
          </a:p>
          <a:p>
            <a:pPr algn="r"/>
            <a:r>
              <a:rPr lang="lv-LV" sz="6600" dirty="0" smtClean="0"/>
              <a:t>par uzmanību!</a:t>
            </a:r>
            <a:endParaRPr lang="lv-LV" sz="6600" dirty="0"/>
          </a:p>
        </p:txBody>
      </p:sp>
      <p:sp>
        <p:nvSpPr>
          <p:cNvPr id="7" name="TextBox 6"/>
          <p:cNvSpPr txBox="1"/>
          <p:nvPr/>
        </p:nvSpPr>
        <p:spPr>
          <a:xfrm rot="19460909">
            <a:off x="10817297" y="2749051"/>
            <a:ext cx="131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زانه گایله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\۲۰۱۶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</a:t>
            </a:r>
            <a:endParaRPr lang="lv-LV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a.jpg"/>
          <p:cNvPicPr>
            <a:picLocks noChangeAspect="1"/>
          </p:cNvPicPr>
          <p:nvPr/>
        </p:nvPicPr>
        <p:blipFill rotWithShape="1">
          <a:blip r:embed="rId2" cstate="print"/>
          <a:srcRect l="8267" t="3340" r="2958" b="1769"/>
          <a:stretch/>
        </p:blipFill>
        <p:spPr>
          <a:xfrm>
            <a:off x="169806" y="229870"/>
            <a:ext cx="6387736" cy="6398260"/>
          </a:xfrm>
          <a:prstGeom prst="ellipse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27388" y="1498310"/>
            <a:ext cx="5146766" cy="739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apvieno klimata politikas un ilgtspējīgas attīstības politikas mērķus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27388" y="2681526"/>
            <a:ext cx="5146766" cy="13457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Lai gan ilgtspējīga attīstība ir plašāks jēdziens, ņemot vērā to, ka OMA ir daudz konkrētāks jēdziens, mūsdienās aizvien biežāk </a:t>
            </a:r>
            <a:r>
              <a:rPr lang="lv-LV" b="1" dirty="0" smtClean="0">
                <a:solidFill>
                  <a:schemeClr val="tx1"/>
                </a:solidFill>
              </a:rPr>
              <a:t>ilgtspējīgas </a:t>
            </a:r>
            <a:r>
              <a:rPr lang="lv-LV" b="1" dirty="0">
                <a:solidFill>
                  <a:schemeClr val="tx1"/>
                </a:solidFill>
              </a:rPr>
              <a:t>attīstības kontekstā runā tieši par OMA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27388" y="4470925"/>
            <a:ext cx="5146766" cy="911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OMA koncepts atbilst visām trim </a:t>
            </a:r>
            <a:r>
              <a:rPr lang="lv-LV" b="1" dirty="0" smtClean="0">
                <a:solidFill>
                  <a:schemeClr val="tx1"/>
                </a:solidFill>
              </a:rPr>
              <a:t>ilgtspējīgas </a:t>
            </a:r>
            <a:r>
              <a:rPr lang="lv-LV" b="1" dirty="0">
                <a:solidFill>
                  <a:schemeClr val="tx1"/>
                </a:solidFill>
              </a:rPr>
              <a:t>attīstības dimensijām (vide, ekonomika un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sociālie </a:t>
            </a:r>
            <a:r>
              <a:rPr lang="lv-LV" b="1" dirty="0">
                <a:solidFill>
                  <a:schemeClr val="tx1"/>
                </a:solidFill>
              </a:rPr>
              <a:t>aspekti)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1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2294" y="1381709"/>
            <a:ext cx="6319706" cy="481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4" r="3155" b="4671"/>
          <a:stretch/>
        </p:blipFill>
        <p:spPr bwMode="auto">
          <a:xfrm>
            <a:off x="6095999" y="1795705"/>
            <a:ext cx="6096000" cy="422765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6364" y="417696"/>
            <a:ext cx="7965397" cy="114424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Pielāgošanās klimata pārmaiņām </a:t>
            </a:r>
            <a:r>
              <a:rPr lang="lv-LV" sz="2400" b="1" dirty="0"/>
              <a:t>politikas mērķis </a:t>
            </a:r>
            <a:r>
              <a:rPr lang="lv-LV" sz="2400" dirty="0"/>
              <a:t>ir samazināt klimata pārmaiņu negatīvās ietekmes un izmantot klimata pārmaiņu radītās iespējas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9561" y="1741982"/>
            <a:ext cx="5806438" cy="12928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Nepieciešamība pielāgoties klimata pārmaiņām tiešā veidā saistīta ar klimata pārmaiņu novēršanu – jo ātrāk tiek novērstas klimata pārmaiņas, jo vajadzības pēc pielāgošanās klimata pārmaiņām ir mazākas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2" y="3319414"/>
            <a:ext cx="5806438" cy="8868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Pielāgošanās klimata pārmaiņām pasākumi ir vērsti uz cilvēku, ēku, infrastruktūras, uzņēmējdarbības un ekosistēmu aizsardzību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2" y="4373220"/>
            <a:ext cx="5806438" cy="1483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Pielāgošanās klimata pārmaiņām ietvaros jādomā gan par tautsaimniecības nozaru pielāgošanu un infrastruktūras aizsardzību, gan arī par katastrofu riska mazināšanu, piekrastes teritoriju aizsardzību, veselības aizsardzību, bioloģiskās daudzveidības saglabāšanu u.c. 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2" y="6023356"/>
            <a:ext cx="5806438" cy="6097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Pielāgošanās klimata pārmaiņām nozīmē klimata pārmaiņu radīto risku pārvaldību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1_Atteli\2461703_d3dce4900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649" y="1958622"/>
            <a:ext cx="4199466" cy="55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1406" y="323227"/>
            <a:ext cx="7123583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KLIMATA POLITIKAS INSTRUMENTI</a:t>
            </a:r>
            <a:endParaRPr lang="lv-LV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383" y="1855453"/>
            <a:ext cx="8663670" cy="86215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politikas mērķu sasniegšanai galvenokārt izmanto tos pašus instrumentus, ko vides aizsardzības mērķu sasniegšanai, </a:t>
            </a:r>
            <a:r>
              <a:rPr lang="lv-LV" sz="2400" dirty="0" smtClean="0"/>
              <a:t>proti: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16065" y="1770410"/>
            <a:ext cx="3136449" cy="10322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Ekonomiskos instrumentus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Fiskālos instrumentus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Finanšu instrumentus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1" y="3115489"/>
            <a:ext cx="5708468" cy="12055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Klimata </a:t>
            </a:r>
            <a:r>
              <a:rPr lang="lv-LV" b="1" dirty="0">
                <a:solidFill>
                  <a:schemeClr val="tx1"/>
                </a:solidFill>
              </a:rPr>
              <a:t>politikai raksturīgs tas, ka vairums instrumentu ir citu nozaru </a:t>
            </a:r>
            <a:r>
              <a:rPr lang="lv-LV" b="1" dirty="0" smtClean="0">
                <a:solidFill>
                  <a:schemeClr val="tx1"/>
                </a:solidFill>
              </a:rPr>
              <a:t>pārziņā, </a:t>
            </a:r>
            <a:r>
              <a:rPr lang="lv-LV" b="1" dirty="0">
                <a:solidFill>
                  <a:schemeClr val="tx1"/>
                </a:solidFill>
              </a:rPr>
              <a:t>un klimata politikas mērķu sasniegšanai tie nevis tiek radīti </a:t>
            </a:r>
            <a:r>
              <a:rPr lang="lv-LV" b="1" dirty="0" smtClean="0">
                <a:solidFill>
                  <a:schemeClr val="tx1"/>
                </a:solidFill>
              </a:rPr>
              <a:t>no jauna, </a:t>
            </a:r>
            <a:r>
              <a:rPr lang="lv-LV" b="1" dirty="0">
                <a:solidFill>
                  <a:schemeClr val="tx1"/>
                </a:solidFill>
              </a:rPr>
              <a:t>bet gan pielāgoti klimata politikas prasībām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2" y="4540423"/>
            <a:ext cx="5708467" cy="6194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veiksmīgai īstenošanai tādējādi sevišķi svarīga dažādu nozaru politiku saskaņotība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5999" y="5379208"/>
            <a:ext cx="5708469" cy="11260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politikas īstenošana ir balstīta uz zinātni un pētniecību, SEG inventarizāciju </a:t>
            </a:r>
            <a:r>
              <a:rPr lang="lv-LV" b="1" dirty="0" smtClean="0">
                <a:solidFill>
                  <a:schemeClr val="tx1"/>
                </a:solidFill>
              </a:rPr>
              <a:t>un </a:t>
            </a:r>
            <a:r>
              <a:rPr lang="lv-LV" b="1" dirty="0">
                <a:solidFill>
                  <a:schemeClr val="tx1"/>
                </a:solidFill>
              </a:rPr>
              <a:t>prognozēšanu, kā arī dažādu klimata politikas pasākumu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uzraudzību </a:t>
            </a:r>
            <a:r>
              <a:rPr lang="lv-LV" b="1" dirty="0">
                <a:solidFill>
                  <a:schemeClr val="tx1"/>
                </a:solidFill>
              </a:rPr>
              <a:t>un kontroli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4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94129" y="1920768"/>
            <a:ext cx="3435532" cy="159314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Būtiskākos klimata politikas pasākumus var iedalīt četrās grupās</a:t>
            </a:r>
            <a:r>
              <a:rPr lang="lv-LV" sz="2400" dirty="0" smtClean="0"/>
              <a:t>:</a:t>
            </a:r>
          </a:p>
          <a:p>
            <a:pPr algn="ctr"/>
            <a:endParaRPr lang="lv-LV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935493"/>
              </p:ext>
            </p:extLst>
          </p:nvPr>
        </p:nvGraphicFramePr>
        <p:xfrm>
          <a:off x="4859386" y="561704"/>
          <a:ext cx="7139195" cy="5747657"/>
        </p:xfrm>
        <a:graphic>
          <a:graphicData uri="http://schemas.openxmlformats.org/presentationml/2006/ole">
            <p:oleObj spid="_x0000_s1157" r:id="rId3" imgW="4498565" imgH="3619539" progId="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53538" y="3095896"/>
            <a:ext cx="4316714" cy="18236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Informēšana un izglītošana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Likumdošanas nosacījumi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Oglekļa cenas iekļaušanas instrumenti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Finansiālā atbalsta nodrošināšanas instrumenti </a:t>
            </a:r>
          </a:p>
        </p:txBody>
      </p:sp>
    </p:spTree>
    <p:extLst>
      <p:ext uri="{BB962C8B-B14F-4D97-AF65-F5344CB8AC3E}">
        <p14:creationId xmlns:p14="http://schemas.microsoft.com/office/powerpoint/2010/main" xmlns="" val="3683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5770</Words>
  <Application>Microsoft Office PowerPoint</Application>
  <PresentationFormat>Custom</PresentationFormat>
  <Paragraphs>504</Paragraphs>
  <Slides>55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Klimata politika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Birojs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cilvēks spēj ietekmēt dabu?</dc:title>
  <dc:creator>User</dc:creator>
  <cp:lastModifiedBy>Jānis</cp:lastModifiedBy>
  <cp:revision>535</cp:revision>
  <dcterms:created xsi:type="dcterms:W3CDTF">2016-02-04T15:08:05Z</dcterms:created>
  <dcterms:modified xsi:type="dcterms:W3CDTF">2016-05-05T11:06:32Z</dcterms:modified>
</cp:coreProperties>
</file>