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8"/>
  </p:notesMasterIdLst>
  <p:sldIdLst>
    <p:sldId id="304" r:id="rId3"/>
    <p:sldId id="256" r:id="rId4"/>
    <p:sldId id="312" r:id="rId5"/>
    <p:sldId id="302" r:id="rId6"/>
    <p:sldId id="313" r:id="rId7"/>
    <p:sldId id="305" r:id="rId8"/>
    <p:sldId id="306" r:id="rId9"/>
    <p:sldId id="307" r:id="rId10"/>
    <p:sldId id="308" r:id="rId11"/>
    <p:sldId id="309" r:id="rId12"/>
    <p:sldId id="311" r:id="rId13"/>
    <p:sldId id="314" r:id="rId14"/>
    <p:sldId id="315" r:id="rId15"/>
    <p:sldId id="317" r:id="rId16"/>
    <p:sldId id="318" r:id="rId17"/>
    <p:sldId id="322" r:id="rId18"/>
    <p:sldId id="325" r:id="rId19"/>
    <p:sldId id="328" r:id="rId20"/>
    <p:sldId id="324" r:id="rId21"/>
    <p:sldId id="327" r:id="rId22"/>
    <p:sldId id="329" r:id="rId23"/>
    <p:sldId id="319" r:id="rId24"/>
    <p:sldId id="320" r:id="rId25"/>
    <p:sldId id="316" r:id="rId26"/>
    <p:sldId id="321" r:id="rId2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3" autoAdjust="0"/>
    <p:restoredTop sz="93190" autoAdjust="0"/>
  </p:normalViewPr>
  <p:slideViewPr>
    <p:cSldViewPr>
      <p:cViewPr>
        <p:scale>
          <a:sx n="61" d="100"/>
          <a:sy n="61" d="100"/>
        </p:scale>
        <p:origin x="-16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C5038-460C-4EA3-B212-1B695D2A036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48B1-51A8-4A14-AF63-20024CD7573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429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885B4-7D44-4E0F-A0F2-0A2B2983113F}" type="slidenum">
              <a:rPr lang="lv-LV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lv-LV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atzîts,ka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sajûta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atstâj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ietekmi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darbinieku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veselîbu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arî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attiecîgajâm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organizâcijâm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Tâ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dēļ Darba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drošibas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attīstības aģentūra ir veikusi pētījumus, kuros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novērtēta situācija darba vietās.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Pētījumos ir noskaidroti stresa rašanās cēloņi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arî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vadîbas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iesp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Koncentr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uzmanîbu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tîta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ietekme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atsevi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šķ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darbinieku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arî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organizâciju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sniedzot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ē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vadîbai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48B1-51A8-4A14-AF63-20024CD75735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B6277-BFFA-4954-9EE1-B8BBC8CF2EA0}" type="datetimeFigureOut">
              <a:rPr lang="en-US" smtClean="0"/>
              <a:pPr>
                <a:defRPr/>
              </a:pPr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9BA113-DE04-4E3F-ADF5-35FAE8A6F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Content Placeholder 3" descr="logo_lin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066800" y="228600"/>
            <a:ext cx="6943725" cy="841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BF6E312-9123-41FE-9C98-FCE3DD45928B}" type="datetimeFigureOut">
              <a:rPr lang="lv-LV" smtClean="0"/>
              <a:pPr/>
              <a:t>01.06.2013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8889F32-B103-4025-BD83-56C7A0AEF87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Content Placeholder 3" descr="logo_lin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066800" y="228600"/>
            <a:ext cx="6943725" cy="841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762000"/>
          </a:xfrm>
        </p:spPr>
        <p:txBody>
          <a:bodyPr rIns="132080"/>
          <a:lstStyle/>
          <a:p>
            <a:r>
              <a:rPr lang="en-US" sz="1800" b="1" smtClean="0">
                <a:solidFill>
                  <a:srgbClr val="254061"/>
                </a:solidFill>
              </a:rPr>
              <a:t>Eiropas Sociālā fonda projekts</a:t>
            </a:r>
            <a:endParaRPr lang="en-US" sz="1800" b="1" smtClean="0">
              <a:solidFill>
                <a:srgbClr val="254061"/>
              </a:solidFill>
              <a:ea typeface="ヒラギノ角ゴ ProN W6"/>
              <a:cs typeface="ヒラギノ角ゴ ProN W6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620000" cy="2933700"/>
          </a:xfrm>
        </p:spPr>
        <p:txBody>
          <a:bodyPr rIns="132080"/>
          <a:lstStyle/>
          <a:p>
            <a:pPr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254061"/>
                </a:solidFill>
              </a:rPr>
              <a:t>„</a:t>
            </a:r>
            <a:r>
              <a:rPr lang="en-US" sz="1800" b="1" dirty="0" err="1" smtClean="0">
                <a:solidFill>
                  <a:srgbClr val="254061"/>
                </a:solidFill>
              </a:rPr>
              <a:t>Inovatīva</a:t>
            </a:r>
            <a:r>
              <a:rPr lang="en-US" sz="1800" b="1" dirty="0" smtClean="0">
                <a:solidFill>
                  <a:srgbClr val="254061"/>
                </a:solidFill>
              </a:rPr>
              <a:t> un </a:t>
            </a:r>
            <a:r>
              <a:rPr lang="en-US" sz="1800" b="1" dirty="0" err="1" smtClean="0">
                <a:solidFill>
                  <a:srgbClr val="254061"/>
                </a:solidFill>
              </a:rPr>
              <a:t>praksē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err="1" smtClean="0">
                <a:solidFill>
                  <a:srgbClr val="254061"/>
                </a:solidFill>
              </a:rPr>
              <a:t>balstīta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err="1" smtClean="0">
                <a:solidFill>
                  <a:srgbClr val="254061"/>
                </a:solidFill>
              </a:rPr>
              <a:t>pedagogu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err="1" smtClean="0">
                <a:solidFill>
                  <a:srgbClr val="254061"/>
                </a:solidFill>
              </a:rPr>
              <a:t>izglītības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err="1" smtClean="0">
                <a:solidFill>
                  <a:srgbClr val="254061"/>
                </a:solidFill>
              </a:rPr>
              <a:t>ieguve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smtClean="0">
                <a:solidFill>
                  <a:srgbClr val="254061"/>
                </a:solidFill>
                <a:ea typeface="ヒラギノ角ゴ ProN W6"/>
                <a:cs typeface="ヒラギノ角ゴ ProN W6"/>
              </a:rPr>
              <a:t/>
            </a:r>
            <a:br>
              <a:rPr lang="en-US" sz="1800" b="1" dirty="0" smtClean="0">
                <a:solidFill>
                  <a:srgbClr val="254061"/>
                </a:solidFill>
                <a:ea typeface="ヒラギノ角ゴ ProN W6"/>
                <a:cs typeface="ヒラギノ角ゴ ProN W6"/>
              </a:rPr>
            </a:br>
            <a:r>
              <a:rPr lang="en-US" sz="1800" b="1" dirty="0" smtClean="0">
                <a:solidFill>
                  <a:srgbClr val="254061"/>
                </a:solidFill>
              </a:rPr>
              <a:t>un </a:t>
            </a:r>
            <a:r>
              <a:rPr lang="en-US" sz="1800" b="1" dirty="0" err="1" smtClean="0">
                <a:solidFill>
                  <a:srgbClr val="254061"/>
                </a:solidFill>
              </a:rPr>
              <a:t>mentoru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err="1" smtClean="0">
                <a:solidFill>
                  <a:srgbClr val="254061"/>
                </a:solidFill>
              </a:rPr>
              <a:t>profesionālā</a:t>
            </a:r>
            <a:r>
              <a:rPr lang="en-US" sz="1800" b="1" dirty="0" smtClean="0">
                <a:solidFill>
                  <a:srgbClr val="254061"/>
                </a:solidFill>
              </a:rPr>
              <a:t> </a:t>
            </a:r>
            <a:r>
              <a:rPr lang="en-US" sz="1800" b="1" dirty="0" err="1" smtClean="0">
                <a:solidFill>
                  <a:srgbClr val="254061"/>
                </a:solidFill>
              </a:rPr>
              <a:t>pilnveide</a:t>
            </a:r>
            <a:r>
              <a:rPr lang="en-US" sz="1800" b="1" dirty="0" smtClean="0">
                <a:solidFill>
                  <a:srgbClr val="254061"/>
                </a:solidFill>
              </a:rPr>
              <a:t>”</a:t>
            </a:r>
            <a:r>
              <a:rPr lang="en-US" b="1" dirty="0" smtClean="0">
                <a:solidFill>
                  <a:srgbClr val="254061"/>
                </a:solidFill>
                <a:ea typeface="ヒラギノ角ゴ ProN W6"/>
                <a:cs typeface="ヒラギノ角ゴ ProN W6"/>
              </a:rPr>
              <a:t/>
            </a:r>
            <a:br>
              <a:rPr lang="en-US" b="1" dirty="0" smtClean="0">
                <a:solidFill>
                  <a:srgbClr val="254061"/>
                </a:solidFill>
                <a:ea typeface="ヒラギノ角ゴ ProN W6"/>
                <a:cs typeface="ヒラギノ角ゴ ProN W6"/>
              </a:rPr>
            </a:br>
            <a:r>
              <a:rPr lang="en-US" sz="1400" dirty="0" smtClean="0">
                <a:solidFill>
                  <a:srgbClr val="254061"/>
                </a:solidFill>
              </a:rPr>
              <a:t> </a:t>
            </a:r>
            <a:r>
              <a:rPr lang="en-US" sz="1400" dirty="0" err="1" smtClean="0">
                <a:solidFill>
                  <a:srgbClr val="254061"/>
                </a:solidFill>
              </a:rPr>
              <a:t>Vienošanās</a:t>
            </a:r>
            <a:r>
              <a:rPr lang="en-US" sz="1400" dirty="0" smtClean="0">
                <a:solidFill>
                  <a:srgbClr val="254061"/>
                </a:solidFill>
              </a:rPr>
              <a:t> Nr.2010/0096/1DP/1.2.1.2.3./09/IPIA/VIAA/001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1143000" y="3276600"/>
            <a:ext cx="69469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lv-LV" sz="4000" dirty="0" smtClean="0">
                <a:solidFill>
                  <a:srgbClr val="254061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Profesionālā pašsaglabāšanās</a:t>
            </a:r>
            <a:endParaRPr lang="en-US" sz="4000" dirty="0">
              <a:solidFill>
                <a:srgbClr val="254061"/>
              </a:solidFill>
              <a:latin typeface="Arial Bold" pitchFamily="34" charset="0"/>
              <a:cs typeface="Arial Bold" pitchFamily="34" charset="0"/>
              <a:sym typeface="Arial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Antra Avena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</p:spPr>
        <p:txBody>
          <a:bodyPr/>
          <a:lstStyle/>
          <a:p>
            <a:r>
              <a:rPr lang="lv-LV" sz="4000" b="1" dirty="0" smtClean="0"/>
              <a:t>Negatīvu stresu darba vietā rada/uztur(5)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76064"/>
          </a:xfrm>
        </p:spPr>
        <p:txBody>
          <a:bodyPr/>
          <a:lstStyle/>
          <a:p>
            <a:r>
              <a:rPr lang="en-US" b="1" dirty="0" err="1" smtClean="0"/>
              <a:t>Darba</a:t>
            </a:r>
            <a:r>
              <a:rPr lang="en-US" b="1" dirty="0" smtClean="0"/>
              <a:t> </a:t>
            </a:r>
            <a:r>
              <a:rPr lang="en-US" b="1" dirty="0" err="1" smtClean="0"/>
              <a:t>slodze</a:t>
            </a:r>
            <a:r>
              <a:rPr lang="lv-LV" b="1" dirty="0" smtClean="0"/>
              <a:t>s neatbilstība</a:t>
            </a:r>
            <a:endParaRPr lang="en-US" b="1" dirty="0" smtClean="0"/>
          </a:p>
          <a:p>
            <a:pPr lvl="1"/>
            <a:r>
              <a:rPr lang="lv-LV" sz="2400" dirty="0" err="1" smtClean="0"/>
              <a:t>pā</a:t>
            </a:r>
            <a:r>
              <a:rPr lang="en-US" sz="2400" dirty="0" err="1" smtClean="0"/>
              <a:t>rslodze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nepietiekama</a:t>
            </a:r>
            <a:r>
              <a:rPr lang="en-US" sz="2400" dirty="0" smtClean="0"/>
              <a:t> </a:t>
            </a:r>
            <a:r>
              <a:rPr lang="en-US" sz="2400" dirty="0" err="1" smtClean="0"/>
              <a:t>noslodze</a:t>
            </a:r>
            <a:r>
              <a:rPr lang="en-US" sz="2400" dirty="0" smtClean="0"/>
              <a:t>, </a:t>
            </a:r>
            <a:r>
              <a:rPr lang="en-US" sz="2400" dirty="0" err="1" smtClean="0"/>
              <a:t>kontroles</a:t>
            </a:r>
            <a:r>
              <a:rPr lang="en-US" sz="2400" dirty="0" smtClean="0"/>
              <a:t> </a:t>
            </a:r>
            <a:r>
              <a:rPr lang="en-US" sz="2400" dirty="0" err="1" smtClean="0"/>
              <a:t>tr</a:t>
            </a:r>
            <a:r>
              <a:rPr lang="lv-LV" sz="2400" dirty="0" smtClean="0"/>
              <a:t>ū</a:t>
            </a:r>
            <a:r>
              <a:rPr lang="en-US" sz="2400" dirty="0" err="1" smtClean="0"/>
              <a:t>kums</a:t>
            </a:r>
            <a:r>
              <a:rPr lang="en-US" sz="2400" dirty="0" smtClean="0"/>
              <a:t> p</a:t>
            </a:r>
            <a:r>
              <a:rPr lang="lv-LV" sz="2400" dirty="0" smtClean="0"/>
              <a:t>ā</a:t>
            </a:r>
            <a:r>
              <a:rPr lang="en-US" sz="2400" dirty="0" smtClean="0"/>
              <a:t>r </a:t>
            </a:r>
            <a:r>
              <a:rPr lang="en-US" sz="2400" dirty="0" err="1" smtClean="0"/>
              <a:t>darba</a:t>
            </a:r>
            <a:r>
              <a:rPr lang="lv-LV" sz="2400" dirty="0" smtClean="0"/>
              <a:t> </a:t>
            </a:r>
            <a:r>
              <a:rPr lang="en-US" sz="2400" dirty="0" err="1" smtClean="0"/>
              <a:t>ritmu</a:t>
            </a:r>
            <a:r>
              <a:rPr lang="en-US" sz="2400" dirty="0" smtClean="0"/>
              <a:t>,</a:t>
            </a:r>
            <a:endParaRPr lang="lv-LV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augsti</a:t>
            </a:r>
            <a:r>
              <a:rPr lang="en-US" sz="2400" dirty="0" smtClean="0"/>
              <a:t> </a:t>
            </a:r>
            <a:r>
              <a:rPr lang="en-US" sz="2400" dirty="0" err="1" smtClean="0"/>
              <a:t>laika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faktora</a:t>
            </a:r>
            <a:r>
              <a:rPr lang="en-US" sz="2400" dirty="0" smtClean="0"/>
              <a:t> </a:t>
            </a:r>
            <a:r>
              <a:rPr lang="en-US" sz="2400" dirty="0" err="1" smtClean="0"/>
              <a:t>spiediena</a:t>
            </a:r>
            <a:r>
              <a:rPr lang="en-US" sz="2400" dirty="0" smtClean="0"/>
              <a:t> l</a:t>
            </a:r>
            <a:r>
              <a:rPr lang="lv-LV" sz="2400" dirty="0" smtClean="0"/>
              <a:t>ī</a:t>
            </a:r>
            <a:r>
              <a:rPr lang="en-US" sz="2400" dirty="0" smtClean="0"/>
              <a:t>me</a:t>
            </a:r>
            <a:r>
              <a:rPr lang="lv-LV" sz="2400" dirty="0" smtClean="0"/>
              <a:t>ņ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  <a:endParaRPr lang="lv-LV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b="1" dirty="0" err="1" smtClean="0"/>
              <a:t>Darba</a:t>
            </a:r>
            <a:r>
              <a:rPr lang="en-US" b="1" dirty="0" smtClean="0"/>
              <a:t> </a:t>
            </a:r>
            <a:r>
              <a:rPr lang="en-US" b="1" dirty="0" err="1" smtClean="0"/>
              <a:t>grafiks</a:t>
            </a:r>
            <a:endParaRPr lang="en-US" b="1" dirty="0" smtClean="0"/>
          </a:p>
          <a:p>
            <a:pPr lvl="1"/>
            <a:r>
              <a:rPr lang="lv-LV" sz="2400" dirty="0" smtClean="0"/>
              <a:t>d</a:t>
            </a:r>
            <a:r>
              <a:rPr lang="en-US" sz="2400" dirty="0" err="1" smtClean="0"/>
              <a:t>arbs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lv-LV" sz="2400" dirty="0" err="1" smtClean="0"/>
              <a:t>ņā</a:t>
            </a:r>
            <a:r>
              <a:rPr lang="en-US" sz="2400" dirty="0" smtClean="0"/>
              <a:t>s, </a:t>
            </a:r>
            <a:r>
              <a:rPr lang="en-US" sz="2400" dirty="0" err="1" smtClean="0"/>
              <a:t>neelast</a:t>
            </a:r>
            <a:r>
              <a:rPr lang="lv-LV" sz="2400" dirty="0" smtClean="0"/>
              <a:t>ī</a:t>
            </a:r>
            <a:r>
              <a:rPr lang="en-US" sz="2400" dirty="0" err="1" smtClean="0"/>
              <a:t>gi</a:t>
            </a:r>
            <a:r>
              <a:rPr lang="en-US" sz="2400" dirty="0" smtClean="0"/>
              <a:t> </a:t>
            </a:r>
            <a:r>
              <a:rPr lang="en-US" sz="2400" dirty="0" err="1" smtClean="0"/>
              <a:t>darba</a:t>
            </a:r>
            <a:r>
              <a:rPr lang="en-US" sz="2400" dirty="0" smtClean="0"/>
              <a:t> </a:t>
            </a:r>
            <a:r>
              <a:rPr lang="en-US" sz="2400" dirty="0" err="1" smtClean="0"/>
              <a:t>grafiki</a:t>
            </a:r>
            <a:r>
              <a:rPr lang="en-US" sz="2400" dirty="0" smtClean="0"/>
              <a:t>, </a:t>
            </a:r>
            <a:r>
              <a:rPr lang="en-US" sz="2400" dirty="0" err="1" smtClean="0"/>
              <a:t>neprognoz</a:t>
            </a:r>
            <a:r>
              <a:rPr lang="lv-LV" sz="2400" dirty="0" smtClean="0"/>
              <a:t>ē</a:t>
            </a:r>
            <a:r>
              <a:rPr lang="en-US" sz="2400" dirty="0" smtClean="0"/>
              <a:t>jams </a:t>
            </a:r>
            <a:r>
              <a:rPr lang="en-US" sz="2400" dirty="0" err="1" smtClean="0"/>
              <a:t>darba</a:t>
            </a:r>
            <a:r>
              <a:rPr lang="lv-LV" sz="2400" dirty="0" smtClean="0"/>
              <a:t> </a:t>
            </a:r>
            <a:r>
              <a:rPr lang="en-US" sz="2400" dirty="0" err="1" smtClean="0"/>
              <a:t>ilgums</a:t>
            </a:r>
            <a:endParaRPr lang="lv-LV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garas</a:t>
            </a:r>
            <a:r>
              <a:rPr lang="en-US" sz="2400" dirty="0" smtClean="0"/>
              <a:t> </a:t>
            </a:r>
            <a:r>
              <a:rPr lang="en-US" sz="2400" dirty="0" err="1" smtClean="0"/>
              <a:t>darba</a:t>
            </a:r>
            <a:r>
              <a:rPr lang="en-US" sz="2400" dirty="0" smtClean="0"/>
              <a:t> </a:t>
            </a:r>
            <a:r>
              <a:rPr lang="en-US" sz="2400" dirty="0" err="1" smtClean="0"/>
              <a:t>stundas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darba</a:t>
            </a:r>
            <a:r>
              <a:rPr lang="en-US" sz="2400" dirty="0" smtClean="0"/>
              <a:t> </a:t>
            </a:r>
            <a:r>
              <a:rPr lang="en-US" sz="2400" dirty="0" err="1" smtClean="0"/>
              <a:t>laiks</a:t>
            </a:r>
            <a:r>
              <a:rPr lang="en-US" sz="2400" dirty="0" smtClean="0"/>
              <a:t> </a:t>
            </a:r>
            <a:r>
              <a:rPr lang="en-US" sz="2400" dirty="0" err="1" smtClean="0"/>
              <a:t>vienatn</a:t>
            </a:r>
            <a:r>
              <a:rPr lang="lv-LV" sz="2400" dirty="0" smtClean="0"/>
              <a:t>ē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b="1" dirty="0" err="1" smtClean="0"/>
              <a:t>Stresa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lv-LV" b="1" dirty="0" smtClean="0"/>
              <a:t>Psiholoģiskie indikatori:</a:t>
            </a:r>
          </a:p>
          <a:p>
            <a:pPr lvl="1"/>
            <a:r>
              <a:rPr lang="en-US" b="1" dirty="0" err="1" smtClean="0"/>
              <a:t>emocionālie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endParaRPr lang="lv-LV" b="1" dirty="0" smtClean="0"/>
          </a:p>
          <a:p>
            <a:pPr lvl="1" algn="ctr">
              <a:buNone/>
            </a:pPr>
            <a:r>
              <a:rPr lang="en-US" sz="2400" dirty="0" err="1" smtClean="0"/>
              <a:t>zaudējuma</a:t>
            </a:r>
            <a:r>
              <a:rPr lang="en-US" sz="2400" dirty="0" smtClean="0"/>
              <a:t> </a:t>
            </a:r>
            <a:r>
              <a:rPr lang="en-US" sz="2400" dirty="0" err="1" smtClean="0"/>
              <a:t>sajūta</a:t>
            </a:r>
            <a:r>
              <a:rPr lang="en-US" sz="2400" dirty="0" smtClean="0"/>
              <a:t>, </a:t>
            </a:r>
            <a:r>
              <a:rPr lang="en-US" sz="2400" dirty="0" err="1" smtClean="0"/>
              <a:t>apnikums</a:t>
            </a:r>
            <a:r>
              <a:rPr lang="en-US" sz="2400" dirty="0" smtClean="0"/>
              <a:t>, </a:t>
            </a:r>
            <a:r>
              <a:rPr lang="en-US" sz="2400" dirty="0" err="1" smtClean="0"/>
              <a:t>vainas</a:t>
            </a:r>
            <a:r>
              <a:rPr lang="en-US" sz="2400" dirty="0" smtClean="0"/>
              <a:t> un </a:t>
            </a:r>
            <a:r>
              <a:rPr lang="en-US" sz="2400" dirty="0" err="1" smtClean="0"/>
              <a:t>spiediena</a:t>
            </a:r>
            <a:r>
              <a:rPr lang="en-US" sz="2400" dirty="0" smtClean="0"/>
              <a:t> </a:t>
            </a:r>
            <a:r>
              <a:rPr lang="en-US" sz="2400" dirty="0" err="1" smtClean="0"/>
              <a:t>sajūta</a:t>
            </a:r>
            <a:r>
              <a:rPr lang="en-US" sz="2400" dirty="0" smtClean="0"/>
              <a:t>, </a:t>
            </a:r>
            <a:r>
              <a:rPr lang="en-US" sz="2400" dirty="0" err="1" smtClean="0"/>
              <a:t>nemiers</a:t>
            </a:r>
            <a:r>
              <a:rPr lang="en-US" sz="2400" dirty="0" smtClean="0"/>
              <a:t>, </a:t>
            </a:r>
            <a:r>
              <a:rPr lang="en-US" sz="2400" dirty="0" err="1" smtClean="0"/>
              <a:t>spriedze</a:t>
            </a:r>
            <a:r>
              <a:rPr lang="en-US" sz="2400" dirty="0" smtClean="0"/>
              <a:t>, </a:t>
            </a:r>
            <a:r>
              <a:rPr lang="en-US" sz="2400" dirty="0" err="1" smtClean="0"/>
              <a:t>satraukums</a:t>
            </a:r>
            <a:r>
              <a:rPr lang="en-US" sz="2400" dirty="0" smtClean="0"/>
              <a:t>, </a:t>
            </a:r>
            <a:r>
              <a:rPr lang="en-US" sz="2400" dirty="0" err="1" smtClean="0"/>
              <a:t>raizes</a:t>
            </a:r>
            <a:r>
              <a:rPr lang="en-US" sz="2400" dirty="0" smtClean="0"/>
              <a:t>, </a:t>
            </a:r>
            <a:r>
              <a:rPr lang="en-US" sz="2400" dirty="0" err="1" smtClean="0"/>
              <a:t>skumjas</a:t>
            </a:r>
            <a:r>
              <a:rPr lang="en-US" sz="2400" dirty="0" smtClean="0"/>
              <a:t>, </a:t>
            </a:r>
            <a:r>
              <a:rPr lang="en-US" sz="2400" dirty="0" err="1" smtClean="0"/>
              <a:t>pesimistisks</a:t>
            </a:r>
            <a:r>
              <a:rPr lang="en-US" sz="2400" dirty="0" smtClean="0"/>
              <a:t>, </a:t>
            </a:r>
            <a:r>
              <a:rPr lang="en-US" sz="2400" dirty="0" err="1" smtClean="0"/>
              <a:t>bezcerīgs</a:t>
            </a:r>
            <a:r>
              <a:rPr lang="en-US" sz="2400" dirty="0" smtClean="0"/>
              <a:t> </a:t>
            </a:r>
            <a:r>
              <a:rPr lang="en-US" sz="2400" dirty="0" err="1" smtClean="0"/>
              <a:t>skats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nākotnes</a:t>
            </a:r>
            <a:r>
              <a:rPr lang="en-US" sz="2400" dirty="0" smtClean="0"/>
              <a:t> </a:t>
            </a:r>
            <a:r>
              <a:rPr lang="en-US" sz="2400" dirty="0" err="1" smtClean="0"/>
              <a:t>notikumiem</a:t>
            </a:r>
            <a:r>
              <a:rPr lang="en-US" sz="2400" dirty="0" smtClean="0"/>
              <a:t>, </a:t>
            </a:r>
            <a:r>
              <a:rPr lang="en-US" sz="2400" dirty="0" err="1" smtClean="0"/>
              <a:t>depresija</a:t>
            </a:r>
            <a:r>
              <a:rPr lang="en-US" sz="2400" dirty="0" smtClean="0"/>
              <a:t>;</a:t>
            </a:r>
            <a:endParaRPr lang="lv-LV" sz="2400" dirty="0" smtClean="0"/>
          </a:p>
          <a:p>
            <a:pPr lvl="1" algn="ctr">
              <a:buNone/>
            </a:pPr>
            <a:endParaRPr lang="lv-LV" sz="1800" dirty="0" smtClean="0"/>
          </a:p>
          <a:p>
            <a:pPr lvl="1"/>
            <a:r>
              <a:rPr lang="lv-LV" b="1" dirty="0" smtClean="0"/>
              <a:t>izziņas indikatori</a:t>
            </a:r>
          </a:p>
          <a:p>
            <a:pPr lvl="1" algn="ctr">
              <a:buNone/>
            </a:pPr>
            <a:r>
              <a:rPr lang="lv-LV" b="1" dirty="0" smtClean="0"/>
              <a:t> </a:t>
            </a:r>
            <a:r>
              <a:rPr lang="lv-LV" sz="2400" dirty="0" smtClean="0"/>
              <a:t>uztveres sašaurināšanās, pazeminātas koncentrēšanās spējas, traucētas atmiņas funkcijas, vilcināšanās lēmumu pieņemšanā, izmaiņas domāšanas saturā, pazeminātas radošās spējas; </a:t>
            </a:r>
            <a:endParaRPr lang="lv-LV" sz="1800" dirty="0" smtClean="0"/>
          </a:p>
          <a:p>
            <a:pPr algn="ctr"/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b="1" dirty="0" err="1" smtClean="0"/>
              <a:t>Stresa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Psiholoģiskie indikatori:</a:t>
            </a:r>
          </a:p>
          <a:p>
            <a:pPr lvl="1"/>
            <a:r>
              <a:rPr lang="en-US" b="1" dirty="0" err="1" smtClean="0"/>
              <a:t>motivācijas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    </a:t>
            </a:r>
          </a:p>
          <a:p>
            <a:pPr lvl="1">
              <a:buNone/>
            </a:pPr>
            <a:r>
              <a:rPr lang="lv-LV" sz="2400" dirty="0" smtClean="0"/>
              <a:t>p</a:t>
            </a:r>
            <a:r>
              <a:rPr lang="en-US" sz="2400" dirty="0" err="1" smtClean="0"/>
              <a:t>azemināta</a:t>
            </a:r>
            <a:r>
              <a:rPr lang="en-US" sz="2400" dirty="0" smtClean="0"/>
              <a:t> </a:t>
            </a:r>
            <a:r>
              <a:rPr lang="en-US" sz="2400" dirty="0" err="1" smtClean="0"/>
              <a:t>motivācija</a:t>
            </a:r>
            <a:r>
              <a:rPr lang="en-US" sz="2400" dirty="0" smtClean="0"/>
              <a:t> un </a:t>
            </a:r>
            <a:r>
              <a:rPr lang="en-US" sz="2400" dirty="0" err="1" smtClean="0"/>
              <a:t>interese</a:t>
            </a:r>
            <a:r>
              <a:rPr lang="en-US" sz="2400" dirty="0" smtClean="0"/>
              <a:t> par </a:t>
            </a:r>
            <a:r>
              <a:rPr lang="en-US" sz="2400" dirty="0" err="1" smtClean="0"/>
              <a:t>parastām</a:t>
            </a:r>
            <a:r>
              <a:rPr lang="en-US" sz="2400" dirty="0" smtClean="0"/>
              <a:t> </a:t>
            </a:r>
            <a:r>
              <a:rPr lang="en-US" sz="2400" dirty="0" err="1" smtClean="0"/>
              <a:t>lietām</a:t>
            </a:r>
            <a:r>
              <a:rPr lang="en-US" sz="2400" dirty="0" smtClean="0"/>
              <a:t>;</a:t>
            </a:r>
            <a:endParaRPr lang="en-US" sz="3200" dirty="0" smtClean="0"/>
          </a:p>
          <a:p>
            <a:pPr lvl="1"/>
            <a:r>
              <a:rPr lang="lv-LV" b="1" dirty="0" smtClean="0"/>
              <a:t>enerģētiskie indikatori    </a:t>
            </a:r>
          </a:p>
          <a:p>
            <a:pPr lvl="1">
              <a:buNone/>
            </a:pPr>
            <a:r>
              <a:rPr lang="lv-LV" sz="2400" dirty="0" smtClean="0"/>
              <a:t>paaugstināts hronisks nogurums;</a:t>
            </a:r>
            <a:endParaRPr lang="lv-LV" sz="3200" dirty="0" smtClean="0"/>
          </a:p>
          <a:p>
            <a:pPr lvl="1"/>
            <a:r>
              <a:rPr lang="en-US" b="1" dirty="0" err="1" smtClean="0"/>
              <a:t>attieksmes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  </a:t>
            </a:r>
          </a:p>
          <a:p>
            <a:pPr lvl="1">
              <a:buNone/>
            </a:pPr>
            <a:r>
              <a:rPr lang="en-US" sz="2400" dirty="0" err="1" smtClean="0"/>
              <a:t>negatīvo</a:t>
            </a:r>
            <a:r>
              <a:rPr lang="en-US" sz="2400" dirty="0" smtClean="0"/>
              <a:t> </a:t>
            </a:r>
            <a:r>
              <a:rPr lang="en-US" sz="2400" dirty="0" err="1" smtClean="0"/>
              <a:t>attieksmju</a:t>
            </a:r>
            <a:r>
              <a:rPr lang="en-US" sz="2400" dirty="0" smtClean="0"/>
              <a:t> </a:t>
            </a:r>
            <a:r>
              <a:rPr lang="en-US" sz="2400" dirty="0" err="1" smtClean="0"/>
              <a:t>paaugstināšanās</a:t>
            </a:r>
            <a:r>
              <a:rPr lang="en-US" sz="2400" dirty="0" smtClean="0"/>
              <a:t>;</a:t>
            </a:r>
            <a:endParaRPr lang="en-US" sz="3200" dirty="0" smtClean="0"/>
          </a:p>
          <a:p>
            <a:pPr lvl="1"/>
            <a:r>
              <a:rPr lang="lv-LV" b="1" dirty="0" smtClean="0"/>
              <a:t>izmaiņas </a:t>
            </a:r>
            <a:r>
              <a:rPr lang="lv-LV" b="1" dirty="0" err="1" smtClean="0"/>
              <a:t>paštēlā</a:t>
            </a:r>
            <a:r>
              <a:rPr lang="lv-LV" b="1" dirty="0" smtClean="0"/>
              <a:t>  </a:t>
            </a:r>
          </a:p>
          <a:p>
            <a:pPr marL="447675" lvl="1" indent="9525">
              <a:buNone/>
            </a:pPr>
            <a:r>
              <a:rPr lang="lv-LV" sz="2400" dirty="0" smtClean="0"/>
              <a:t>pazemināta pašpaļāvība, saasināta atšķirība starp ideālo un uzturēto </a:t>
            </a:r>
            <a:r>
              <a:rPr lang="lv-LV" sz="2400" dirty="0" err="1" smtClean="0"/>
              <a:t>paštēlu</a:t>
            </a:r>
            <a:r>
              <a:rPr lang="lv-LV" sz="2400" dirty="0" smtClean="0"/>
              <a:t>.</a:t>
            </a:r>
            <a:endParaRPr lang="lv-LV" sz="3200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b="1" dirty="0" err="1" smtClean="0"/>
              <a:t>Stresa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Stresa uzvedības indikatori:</a:t>
            </a:r>
          </a:p>
          <a:p>
            <a:pPr lvl="1"/>
            <a:r>
              <a:rPr lang="lv-LV" b="1" dirty="0" smtClean="0"/>
              <a:t>a</a:t>
            </a:r>
            <a:r>
              <a:rPr lang="en-US" b="1" dirty="0" smtClean="0"/>
              <a:t>r </a:t>
            </a:r>
            <a:r>
              <a:rPr lang="en-US" b="1" dirty="0" err="1" smtClean="0"/>
              <a:t>darbu</a:t>
            </a:r>
            <a:r>
              <a:rPr lang="en-US" b="1" dirty="0" smtClean="0"/>
              <a:t> </a:t>
            </a:r>
            <a:r>
              <a:rPr lang="en-US" b="1" dirty="0" err="1" smtClean="0"/>
              <a:t>saistītā</a:t>
            </a:r>
            <a:r>
              <a:rPr lang="en-US" b="1" dirty="0" smtClean="0"/>
              <a:t> </a:t>
            </a:r>
            <a:r>
              <a:rPr lang="en-US" b="1" dirty="0" err="1" smtClean="0"/>
              <a:t>uzvedība</a:t>
            </a:r>
            <a:r>
              <a:rPr lang="en-US" b="1" dirty="0" smtClean="0"/>
              <a:t>:</a:t>
            </a:r>
          </a:p>
          <a:p>
            <a:pPr lvl="2"/>
            <a:r>
              <a:rPr lang="en-US" dirty="0" err="1" smtClean="0"/>
              <a:t>pienākumu</a:t>
            </a:r>
            <a:r>
              <a:rPr lang="en-US" dirty="0" smtClean="0"/>
              <a:t> </a:t>
            </a:r>
            <a:r>
              <a:rPr lang="en-US" dirty="0" err="1" smtClean="0"/>
              <a:t>atlikšana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kvantitatīvi</a:t>
            </a:r>
            <a:r>
              <a:rPr lang="en-US" dirty="0" smtClean="0"/>
              <a:t> un </a:t>
            </a:r>
            <a:r>
              <a:rPr lang="en-US" dirty="0" err="1" smtClean="0"/>
              <a:t>kvalitatīvi</a:t>
            </a:r>
            <a:r>
              <a:rPr lang="en-US" dirty="0" smtClean="0"/>
              <a:t> </a:t>
            </a:r>
            <a:r>
              <a:rPr lang="en-US" dirty="0" err="1" smtClean="0"/>
              <a:t>pazemināts</a:t>
            </a:r>
            <a:r>
              <a:rPr lang="en-US" dirty="0" smtClean="0"/>
              <a:t>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izpildījums</a:t>
            </a:r>
            <a:r>
              <a:rPr lang="en-US" dirty="0" smtClean="0"/>
              <a:t>;</a:t>
            </a:r>
            <a:endParaRPr lang="lv-LV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starppersonu</a:t>
            </a:r>
            <a:r>
              <a:rPr lang="en-US" dirty="0" smtClean="0"/>
              <a:t> </a:t>
            </a:r>
            <a:r>
              <a:rPr lang="en-US" dirty="0" err="1" smtClean="0"/>
              <a:t>konflikti</a:t>
            </a:r>
            <a:r>
              <a:rPr lang="lv-LV" dirty="0" smtClean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attālināšanās</a:t>
            </a:r>
            <a:r>
              <a:rPr lang="en-US" dirty="0" smtClean="0"/>
              <a:t>;</a:t>
            </a:r>
          </a:p>
          <a:p>
            <a:pPr lvl="2"/>
            <a:r>
              <a:rPr lang="lv-LV" dirty="0" smtClean="0"/>
              <a:t>risku pieņemoša (izraisoša) uzvedība;</a:t>
            </a:r>
          </a:p>
          <a:p>
            <a:pPr lvl="2"/>
            <a:r>
              <a:rPr lang="en-US" dirty="0" err="1" smtClean="0"/>
              <a:t>palielināts</a:t>
            </a:r>
            <a:r>
              <a:rPr lang="en-US" dirty="0" smtClean="0"/>
              <a:t> </a:t>
            </a:r>
            <a:r>
              <a:rPr lang="en-US" dirty="0" err="1" smtClean="0"/>
              <a:t>negadījumu</a:t>
            </a:r>
            <a:r>
              <a:rPr lang="lv-LV" dirty="0" smtClean="0"/>
              <a:t> </a:t>
            </a:r>
            <a:r>
              <a:rPr lang="en-US" dirty="0" err="1" smtClean="0"/>
              <a:t>skaits</a:t>
            </a:r>
            <a:r>
              <a:rPr lang="lv-LV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b="1" dirty="0" err="1" smtClean="0"/>
              <a:t>Stresa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Stresa uzvedības indikatori:</a:t>
            </a:r>
          </a:p>
          <a:p>
            <a:pPr lvl="1"/>
            <a:r>
              <a:rPr lang="lv-LV" b="1" dirty="0" smtClean="0"/>
              <a:t>vispārējā </a:t>
            </a:r>
            <a:r>
              <a:rPr lang="en-US" b="1" dirty="0" err="1" smtClean="0"/>
              <a:t>uzvedība</a:t>
            </a:r>
            <a:r>
              <a:rPr lang="en-US" b="1" dirty="0" smtClean="0"/>
              <a:t>:</a:t>
            </a:r>
          </a:p>
          <a:p>
            <a:pPr lvl="2"/>
            <a:r>
              <a:rPr lang="en-US" dirty="0" err="1" smtClean="0"/>
              <a:t>paaugstināta</a:t>
            </a:r>
            <a:r>
              <a:rPr lang="en-US" dirty="0" smtClean="0"/>
              <a:t> </a:t>
            </a:r>
            <a:r>
              <a:rPr lang="en-US" dirty="0" err="1" smtClean="0"/>
              <a:t>pasivitāte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sociālā</a:t>
            </a:r>
            <a:r>
              <a:rPr lang="en-US" dirty="0" smtClean="0"/>
              <a:t> </a:t>
            </a:r>
            <a:r>
              <a:rPr lang="en-US" dirty="0" err="1" smtClean="0"/>
              <a:t>attālināšanās</a:t>
            </a:r>
            <a:r>
              <a:rPr lang="en-US" dirty="0" smtClean="0"/>
              <a:t> un </a:t>
            </a:r>
            <a:r>
              <a:rPr lang="en-US" dirty="0" err="1" smtClean="0"/>
              <a:t>konflikti</a:t>
            </a:r>
            <a:r>
              <a:rPr lang="en-US" dirty="0" smtClean="0"/>
              <a:t>;</a:t>
            </a:r>
          </a:p>
          <a:p>
            <a:pPr lvl="2"/>
            <a:r>
              <a:rPr lang="lv-LV" dirty="0" smtClean="0"/>
              <a:t>veselības uzvedības maiņa; </a:t>
            </a:r>
          </a:p>
          <a:p>
            <a:pPr lvl="2"/>
            <a:r>
              <a:rPr lang="fi-FI" dirty="0" smtClean="0"/>
              <a:t>pastiprināta medikamentu, tabakas un alkohola lietošana;</a:t>
            </a:r>
          </a:p>
          <a:p>
            <a:pPr lvl="2"/>
            <a:r>
              <a:rPr lang="lv-LV" dirty="0" smtClean="0"/>
              <a:t>ēšanas paradumu maiņa;</a:t>
            </a:r>
          </a:p>
          <a:p>
            <a:pPr lvl="2"/>
            <a:r>
              <a:rPr lang="en-US" dirty="0" err="1" smtClean="0"/>
              <a:t>samazināts</a:t>
            </a:r>
            <a:r>
              <a:rPr lang="en-US" dirty="0" smtClean="0"/>
              <a:t> </a:t>
            </a:r>
            <a:r>
              <a:rPr lang="en-US" dirty="0" err="1" smtClean="0"/>
              <a:t>fizisko</a:t>
            </a:r>
            <a:r>
              <a:rPr lang="lv-LV" dirty="0" smtClean="0"/>
              <a:t> </a:t>
            </a:r>
            <a:r>
              <a:rPr lang="en-US" dirty="0" err="1" smtClean="0"/>
              <a:t>vingrinājumu</a:t>
            </a:r>
            <a:r>
              <a:rPr lang="en-US" dirty="0" smtClean="0"/>
              <a:t> </a:t>
            </a:r>
            <a:r>
              <a:rPr lang="en-US" dirty="0" err="1" smtClean="0"/>
              <a:t>daudzums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b="1" dirty="0" err="1" smtClean="0"/>
              <a:t>Stresa</a:t>
            </a:r>
            <a:r>
              <a:rPr lang="en-US" b="1" dirty="0" smtClean="0"/>
              <a:t> </a:t>
            </a:r>
            <a:r>
              <a:rPr lang="en-US" b="1" dirty="0" err="1" smtClean="0"/>
              <a:t>indikatori</a:t>
            </a:r>
            <a:r>
              <a:rPr lang="lv-LV" b="1" dirty="0" smtClean="0"/>
              <a:t>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3744416" cy="4525963"/>
          </a:xfrm>
        </p:spPr>
        <p:txBody>
          <a:bodyPr/>
          <a:lstStyle/>
          <a:p>
            <a:r>
              <a:rPr lang="lv-LV" b="1" dirty="0" smtClean="0"/>
              <a:t>Stresa uzvedības indikatori:</a:t>
            </a:r>
          </a:p>
          <a:p>
            <a:pPr lvl="1"/>
            <a:r>
              <a:rPr lang="lv-LV" b="1" dirty="0" smtClean="0"/>
              <a:t>Fizioloģiskie indikatori</a:t>
            </a:r>
            <a:r>
              <a:rPr lang="en-US" b="1" dirty="0" smtClean="0"/>
              <a:t>:</a:t>
            </a:r>
          </a:p>
          <a:p>
            <a:pPr lvl="2"/>
            <a:r>
              <a:rPr lang="en-US" dirty="0" err="1" smtClean="0"/>
              <a:t>izmainīta</a:t>
            </a:r>
            <a:r>
              <a:rPr lang="en-US" dirty="0" smtClean="0"/>
              <a:t> </a:t>
            </a:r>
            <a:r>
              <a:rPr lang="en-US" dirty="0" err="1" smtClean="0"/>
              <a:t>organisma</a:t>
            </a:r>
            <a:r>
              <a:rPr lang="en-US" dirty="0" smtClean="0"/>
              <a:t> </a:t>
            </a:r>
            <a:r>
              <a:rPr lang="en-US" dirty="0" err="1" smtClean="0"/>
              <a:t>sistēmu</a:t>
            </a:r>
            <a:r>
              <a:rPr lang="en-US" dirty="0" smtClean="0"/>
              <a:t> </a:t>
            </a:r>
            <a:r>
              <a:rPr lang="en-US" dirty="0" err="1" smtClean="0"/>
              <a:t>darbība</a:t>
            </a:r>
            <a:r>
              <a:rPr lang="en-US" dirty="0" smtClean="0"/>
              <a:t> </a:t>
            </a:r>
            <a:r>
              <a:rPr lang="en-US" dirty="0" err="1" smtClean="0"/>
              <a:t>u.c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 descr="http://images.medicinenet.com/images/illustrations/2011-stress.jpg"/>
          <p:cNvPicPr>
            <a:picLocks noChangeAspect="1" noChangeArrowheads="1"/>
          </p:cNvPicPr>
          <p:nvPr/>
        </p:nvPicPr>
        <p:blipFill>
          <a:blip r:embed="rId2" cstate="print"/>
          <a:srcRect b="7456"/>
          <a:stretch>
            <a:fillRect/>
          </a:stretch>
        </p:blipFill>
        <p:spPr bwMode="auto">
          <a:xfrm>
            <a:off x="4499992" y="1556792"/>
            <a:ext cx="428625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7772400" cy="1470025"/>
          </a:xfrm>
        </p:spPr>
        <p:txBody>
          <a:bodyPr/>
          <a:lstStyle/>
          <a:p>
            <a:pPr lvl="0"/>
            <a:r>
              <a:rPr lang="lv-LV" b="1" dirty="0" smtClean="0">
                <a:solidFill>
                  <a:prstClr val="black"/>
                </a:solidFill>
              </a:rPr>
              <a:t>Profesionālā izdegšana</a:t>
            </a:r>
            <a:endParaRPr lang="lv-LV" dirty="0"/>
          </a:p>
        </p:txBody>
      </p:sp>
      <p:pic>
        <p:nvPicPr>
          <p:cNvPr id="50178" name="Picture 2" descr="http://www.cvmarket.lv/gfx/lat/cvmarket_lv/profesionalaizdegs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4752528" cy="3623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412976"/>
          </a:xfrm>
        </p:spPr>
        <p:txBody>
          <a:bodyPr/>
          <a:lstStyle/>
          <a:p>
            <a:r>
              <a:rPr lang="lv-LV" b="1" dirty="0" smtClean="0"/>
              <a:t>Izdegšanas sindrom</a:t>
            </a:r>
            <a:r>
              <a:rPr lang="lv-LV" dirty="0" smtClean="0"/>
              <a:t>s - emocionālā un/vai fiziskā noguruma, izsīkuma stāvoklis, kas novērojams kā sekas ilgstošai emocionālai </a:t>
            </a:r>
            <a:r>
              <a:rPr lang="lv-LV" dirty="0" err="1" smtClean="0"/>
              <a:t>nelabsajūtai</a:t>
            </a:r>
            <a:r>
              <a:rPr lang="lv-LV" dirty="0" smtClean="0"/>
              <a:t>, kas saistīta ar cilvēka </a:t>
            </a:r>
            <a:r>
              <a:rPr lang="lv-LV" dirty="0" err="1" smtClean="0"/>
              <a:t>paštēlu</a:t>
            </a:r>
            <a:r>
              <a:rPr lang="lv-LV" dirty="0" smtClean="0"/>
              <a:t> un darba apstākļiem. Izsīkuma stāvokļa sākums var būt pakāpenisks vai arī pēkšņs.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36912"/>
          </a:xfrm>
        </p:spPr>
        <p:txBody>
          <a:bodyPr/>
          <a:lstStyle/>
          <a:p>
            <a:r>
              <a:rPr lang="en-US" b="1" dirty="0" err="1" smtClean="0"/>
              <a:t>Profesionālā</a:t>
            </a:r>
            <a:r>
              <a:rPr lang="en-US" b="1" dirty="0" smtClean="0"/>
              <a:t> </a:t>
            </a:r>
            <a:r>
              <a:rPr lang="en-US" b="1" dirty="0" err="1" smtClean="0"/>
              <a:t>izdegšana</a:t>
            </a:r>
            <a:r>
              <a:rPr lang="en-US" b="1" dirty="0" smtClean="0"/>
              <a:t> </a:t>
            </a:r>
            <a:r>
              <a:rPr lang="en-US" b="1" dirty="0" err="1" smtClean="0"/>
              <a:t>visbiežāk</a:t>
            </a:r>
            <a:r>
              <a:rPr lang="en-US" b="1" dirty="0" smtClean="0"/>
              <a:t> </a:t>
            </a:r>
            <a:r>
              <a:rPr lang="en-US" b="1" dirty="0" err="1" smtClean="0"/>
              <a:t>rodas</a:t>
            </a:r>
            <a:r>
              <a:rPr lang="en-US" b="1" dirty="0" smtClean="0"/>
              <a:t> </a:t>
            </a:r>
            <a:r>
              <a:rPr lang="en-US" b="1" dirty="0" err="1" smtClean="0"/>
              <a:t>darbiniekiem</a:t>
            </a:r>
            <a:r>
              <a:rPr lang="en-US" b="1" dirty="0" smtClean="0"/>
              <a:t>,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b="1" dirty="0" err="1" smtClean="0"/>
              <a:t>savā</a:t>
            </a:r>
            <a:r>
              <a:rPr lang="en-US" b="1" dirty="0" smtClean="0"/>
              <a:t> </a:t>
            </a:r>
            <a:r>
              <a:rPr lang="en-US" b="1" dirty="0" err="1" smtClean="0"/>
              <a:t>ikdienā</a:t>
            </a:r>
            <a:r>
              <a:rPr lang="en-US" b="1" dirty="0" smtClean="0"/>
              <a:t> </a:t>
            </a:r>
            <a:r>
              <a:rPr lang="en-US" b="1" dirty="0" err="1" smtClean="0"/>
              <a:t>strādā</a:t>
            </a:r>
            <a:r>
              <a:rPr lang="en-US" b="1" dirty="0" smtClean="0"/>
              <a:t> </a:t>
            </a:r>
            <a:r>
              <a:rPr lang="en-US" b="1" dirty="0" err="1" smtClean="0"/>
              <a:t>ar</a:t>
            </a:r>
            <a:r>
              <a:rPr lang="en-US" b="1" dirty="0" smtClean="0"/>
              <a:t> </a:t>
            </a:r>
            <a:r>
              <a:rPr lang="en-US" b="1" dirty="0" err="1" smtClean="0"/>
              <a:t>cilvēkiem</a:t>
            </a:r>
            <a:r>
              <a:rPr lang="en-US" b="1" dirty="0" smtClean="0"/>
              <a:t>.</a:t>
            </a:r>
            <a:endParaRPr lang="lv-LV" b="1" dirty="0" smtClean="0"/>
          </a:p>
          <a:p>
            <a:r>
              <a:rPr lang="en-US" b="1" dirty="0" smtClean="0"/>
              <a:t> </a:t>
            </a:r>
            <a:r>
              <a:rPr lang="en-US" dirty="0" err="1" smtClean="0"/>
              <a:t>Jēdziens</a:t>
            </a:r>
            <a:r>
              <a:rPr lang="en-US" dirty="0" smtClean="0"/>
              <a:t> "</a:t>
            </a:r>
            <a:r>
              <a:rPr lang="en-US" dirty="0" err="1" smtClean="0"/>
              <a:t>izdegšana</a:t>
            </a:r>
            <a:r>
              <a:rPr lang="en-US" dirty="0" smtClean="0"/>
              <a:t>" </a:t>
            </a:r>
            <a:r>
              <a:rPr lang="en-US" dirty="0" err="1" smtClean="0"/>
              <a:t>pirmo</a:t>
            </a:r>
            <a:r>
              <a:rPr lang="en-US" dirty="0" smtClean="0"/>
              <a:t> </a:t>
            </a:r>
            <a:r>
              <a:rPr lang="en-US" dirty="0" err="1" smtClean="0"/>
              <a:t>reizi</a:t>
            </a:r>
            <a:r>
              <a:rPr lang="en-US" dirty="0" smtClean="0"/>
              <a:t> </a:t>
            </a:r>
            <a:r>
              <a:rPr lang="en-US" dirty="0" err="1" smtClean="0"/>
              <a:t>minēts</a:t>
            </a:r>
            <a:r>
              <a:rPr lang="en-US" dirty="0" smtClean="0"/>
              <a:t> </a:t>
            </a:r>
            <a:r>
              <a:rPr lang="en-US" dirty="0" err="1" smtClean="0"/>
              <a:t>pagājušā</a:t>
            </a:r>
            <a:r>
              <a:rPr lang="en-US" dirty="0" smtClean="0"/>
              <a:t> </a:t>
            </a:r>
            <a:r>
              <a:rPr lang="en-US" dirty="0" err="1" smtClean="0"/>
              <a:t>gadsimta</a:t>
            </a:r>
            <a:r>
              <a:rPr lang="en-US" dirty="0" smtClean="0"/>
              <a:t> 70.to </a:t>
            </a:r>
            <a:r>
              <a:rPr lang="en-US" dirty="0" err="1" smtClean="0"/>
              <a:t>gadu</a:t>
            </a:r>
            <a:r>
              <a:rPr lang="en-US" dirty="0" smtClean="0"/>
              <a:t> </a:t>
            </a:r>
            <a:r>
              <a:rPr lang="en-US" dirty="0" err="1" smtClean="0"/>
              <a:t>sākumā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lv-LV" sz="4000" b="1" dirty="0" smtClean="0"/>
              <a:t>Profesionālās </a:t>
            </a:r>
            <a:r>
              <a:rPr lang="en-US" sz="4000" b="1" dirty="0" err="1" smtClean="0"/>
              <a:t>izdegšanas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sindroma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priekšnoteikumi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257203"/>
          </a:xfrm>
        </p:spPr>
        <p:txBody>
          <a:bodyPr/>
          <a:lstStyle/>
          <a:p>
            <a:r>
              <a:rPr lang="lv-LV" dirty="0" smtClean="0"/>
              <a:t>a</a:t>
            </a:r>
            <a:r>
              <a:rPr lang="en-US" dirty="0" err="1" smtClean="0"/>
              <a:t>tbildīgs</a:t>
            </a:r>
            <a:r>
              <a:rPr lang="en-US" dirty="0" smtClean="0"/>
              <a:t> </a:t>
            </a:r>
            <a:r>
              <a:rPr lang="en-US" dirty="0" err="1" smtClean="0"/>
              <a:t>darbs</a:t>
            </a:r>
            <a:r>
              <a:rPr lang="en-US" dirty="0" smtClean="0"/>
              <a:t>,</a:t>
            </a:r>
            <a:endParaRPr lang="lv-LV" dirty="0" smtClean="0"/>
          </a:p>
          <a:p>
            <a:r>
              <a:rPr lang="en-US" dirty="0" err="1" smtClean="0"/>
              <a:t>lielas</a:t>
            </a:r>
            <a:r>
              <a:rPr lang="en-US" dirty="0" smtClean="0"/>
              <a:t> </a:t>
            </a:r>
            <a:r>
              <a:rPr lang="en-US" dirty="0" err="1" smtClean="0"/>
              <a:t>prasības</a:t>
            </a:r>
            <a:r>
              <a:rPr lang="en-US" dirty="0" smtClean="0"/>
              <a:t>, </a:t>
            </a:r>
            <a:endParaRPr lang="lv-LV" dirty="0" smtClean="0"/>
          </a:p>
          <a:p>
            <a:r>
              <a:rPr lang="lv-LV" dirty="0" smtClean="0"/>
              <a:t>pārāk stingra  kontrole no vadības puses</a:t>
            </a:r>
          </a:p>
          <a:p>
            <a:r>
              <a:rPr lang="en-US" dirty="0" err="1" smtClean="0"/>
              <a:t>pārāk</a:t>
            </a:r>
            <a:r>
              <a:rPr lang="en-US" dirty="0" smtClean="0"/>
              <a:t> </a:t>
            </a:r>
            <a:r>
              <a:rPr lang="en-US" dirty="0" err="1" smtClean="0"/>
              <a:t>liela</a:t>
            </a:r>
            <a:r>
              <a:rPr lang="en-US" dirty="0" smtClean="0"/>
              <a:t> </a:t>
            </a: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slodze</a:t>
            </a:r>
            <a:r>
              <a:rPr lang="en-US" dirty="0" smtClean="0"/>
              <a:t>, </a:t>
            </a:r>
            <a:endParaRPr lang="lv-LV" dirty="0" smtClean="0"/>
          </a:p>
          <a:p>
            <a:r>
              <a:rPr lang="lv-LV" dirty="0" smtClean="0"/>
              <a:t>m</a:t>
            </a:r>
            <a:r>
              <a:rPr lang="en-US" dirty="0" err="1" smtClean="0"/>
              <a:t>azs</a:t>
            </a:r>
            <a:r>
              <a:rPr lang="en-US" dirty="0" smtClean="0"/>
              <a:t> </a:t>
            </a:r>
            <a:r>
              <a:rPr lang="en-US" dirty="0" err="1" smtClean="0"/>
              <a:t>sociālais</a:t>
            </a:r>
            <a:r>
              <a:rPr lang="en-US" dirty="0" smtClean="0"/>
              <a:t> </a:t>
            </a:r>
            <a:r>
              <a:rPr lang="en-US" dirty="0" err="1" smtClean="0"/>
              <a:t>atbalsts</a:t>
            </a:r>
            <a:r>
              <a:rPr lang="en-US" dirty="0" smtClean="0"/>
              <a:t> </a:t>
            </a:r>
            <a:endParaRPr lang="lv-LV" dirty="0" smtClean="0"/>
          </a:p>
          <a:p>
            <a:r>
              <a:rPr lang="en-US" dirty="0" err="1" smtClean="0"/>
              <a:t>neatbilstošs</a:t>
            </a:r>
            <a:r>
              <a:rPr lang="en-US" dirty="0" smtClean="0"/>
              <a:t> </a:t>
            </a:r>
            <a:r>
              <a:rPr lang="en-US" dirty="0" err="1" smtClean="0"/>
              <a:t>materiālais</a:t>
            </a:r>
            <a:r>
              <a:rPr lang="en-US" dirty="0" smtClean="0"/>
              <a:t> un </a:t>
            </a:r>
            <a:r>
              <a:rPr lang="en-US" dirty="0" err="1" smtClean="0"/>
              <a:t>garīgais</a:t>
            </a:r>
            <a:r>
              <a:rPr lang="en-US" dirty="0" smtClean="0"/>
              <a:t> </a:t>
            </a:r>
            <a:r>
              <a:rPr lang="en-US" dirty="0" err="1" smtClean="0"/>
              <a:t>atalgojums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7772400" cy="1470025"/>
          </a:xfrm>
        </p:spPr>
        <p:txBody>
          <a:bodyPr/>
          <a:lstStyle/>
          <a:p>
            <a:pPr lvl="0"/>
            <a:r>
              <a:rPr lang="lv-LV" b="1" dirty="0" smtClean="0">
                <a:solidFill>
                  <a:prstClr val="black"/>
                </a:solidFill>
              </a:rPr>
              <a:t>Stress darbā</a:t>
            </a:r>
            <a:endParaRPr lang="lv-LV" dirty="0"/>
          </a:p>
        </p:txBody>
      </p:sp>
      <p:pic>
        <p:nvPicPr>
          <p:cNvPr id="19458" name="Picture 2" descr="http://mentallyfine.com/wp-content/uploads/2012/08/stres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060848"/>
            <a:ext cx="6057900" cy="4572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lv-LV" dirty="0" smtClean="0"/>
              <a:t>I</a:t>
            </a:r>
            <a:r>
              <a:rPr lang="en-US" dirty="0" err="1" smtClean="0"/>
              <a:t>zdegšana</a:t>
            </a:r>
            <a:r>
              <a:rPr lang="en-US" dirty="0" smtClean="0"/>
              <a:t> </a:t>
            </a:r>
            <a:r>
              <a:rPr lang="lv-LV" dirty="0" smtClean="0"/>
              <a:t>parasti skar cilvēkus</a:t>
            </a:r>
            <a:r>
              <a:rPr lang="en-US" dirty="0" smtClean="0"/>
              <a:t>, </a:t>
            </a:r>
            <a:r>
              <a:rPr lang="en-US" dirty="0" err="1" smtClean="0"/>
              <a:t>kur</a:t>
            </a:r>
            <a:r>
              <a:rPr lang="lv-LV" dirty="0" err="1" smtClean="0"/>
              <a:t>iem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veselīga</a:t>
            </a:r>
            <a:r>
              <a:rPr lang="en-US" dirty="0" smtClean="0"/>
              <a:t> </a:t>
            </a:r>
            <a:r>
              <a:rPr lang="en-US" dirty="0" err="1" smtClean="0"/>
              <a:t>paštēla</a:t>
            </a:r>
            <a:r>
              <a:rPr lang="en-US" dirty="0" smtClean="0"/>
              <a:t> </a:t>
            </a:r>
            <a:r>
              <a:rPr lang="en-US" dirty="0" err="1" smtClean="0"/>
              <a:t>trūkums</a:t>
            </a:r>
            <a:endParaRPr lang="lv-LV" dirty="0" smtClean="0"/>
          </a:p>
          <a:p>
            <a:r>
              <a:rPr lang="lv-LV" dirty="0" smtClean="0"/>
              <a:t>Ātrāk izdeg tie, kuri ir nepamierināti ar savas karjeras attīstību</a:t>
            </a:r>
          </a:p>
          <a:p>
            <a:r>
              <a:rPr lang="lv-LV" dirty="0" smtClean="0"/>
              <a:t>Izdegšanu izraisa darba rutīna</a:t>
            </a:r>
            <a:endParaRPr lang="en-US" dirty="0" smtClean="0"/>
          </a:p>
          <a:p>
            <a:r>
              <a:rPr lang="en-US" dirty="0" err="1" smtClean="0"/>
              <a:t>Ļoti</a:t>
            </a:r>
            <a:r>
              <a:rPr lang="en-US" dirty="0" smtClean="0"/>
              <a:t> </a:t>
            </a:r>
            <a:r>
              <a:rPr lang="en-US" dirty="0" err="1" smtClean="0"/>
              <a:t>lielā</a:t>
            </a:r>
            <a:r>
              <a:rPr lang="en-US" dirty="0" smtClean="0"/>
              <a:t> </a:t>
            </a:r>
            <a:r>
              <a:rPr lang="en-US" dirty="0" err="1" smtClean="0"/>
              <a:t>mērā</a:t>
            </a:r>
            <a:r>
              <a:rPr lang="en-US" dirty="0" smtClean="0"/>
              <a:t> </a:t>
            </a:r>
            <a:r>
              <a:rPr lang="en-US" dirty="0" err="1" smtClean="0"/>
              <a:t>izdegšanas</a:t>
            </a:r>
            <a:r>
              <a:rPr lang="en-US" dirty="0" smtClean="0"/>
              <a:t> </a:t>
            </a:r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lv-LV" dirty="0" smtClean="0"/>
              <a:t>v</a:t>
            </a:r>
            <a:r>
              <a:rPr lang="en-US" dirty="0" err="1" smtClean="0"/>
              <a:t>eidošanos</a:t>
            </a:r>
            <a:r>
              <a:rPr lang="en-US" dirty="0" smtClean="0"/>
              <a:t> </a:t>
            </a:r>
            <a:r>
              <a:rPr lang="en-US" dirty="0" err="1" smtClean="0"/>
              <a:t>veicina</a:t>
            </a:r>
            <a:r>
              <a:rPr lang="en-US" dirty="0" smtClean="0"/>
              <a:t> </a:t>
            </a:r>
            <a:r>
              <a:rPr lang="en-US" dirty="0" err="1" smtClean="0"/>
              <a:t>ideālu</a:t>
            </a:r>
            <a:r>
              <a:rPr lang="en-US" dirty="0" smtClean="0"/>
              <a:t> un </a:t>
            </a:r>
            <a:r>
              <a:rPr lang="en-US" dirty="0" err="1" smtClean="0"/>
              <a:t>reālās</a:t>
            </a:r>
            <a:r>
              <a:rPr lang="lv-LV" dirty="0" smtClean="0"/>
              <a:t> </a:t>
            </a:r>
            <a:r>
              <a:rPr lang="en-US" dirty="0" err="1" smtClean="0"/>
              <a:t>dzīves</a:t>
            </a:r>
            <a:r>
              <a:rPr lang="en-US" dirty="0" smtClean="0"/>
              <a:t> </a:t>
            </a:r>
            <a:r>
              <a:rPr lang="en-US" dirty="0" err="1" smtClean="0"/>
              <a:t>nesakritība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lv-LV" sz="4000" b="1" dirty="0" smtClean="0"/>
              <a:t>K</a:t>
            </a:r>
            <a:r>
              <a:rPr lang="en-US" sz="4000" b="1" dirty="0" smtClean="0"/>
              <a:t>ā </a:t>
            </a:r>
            <a:r>
              <a:rPr lang="en-US" sz="4000" b="1" dirty="0" err="1" smtClean="0"/>
              <a:t>izvairīties</a:t>
            </a:r>
            <a:r>
              <a:rPr lang="en-US" sz="4000" b="1" dirty="0" smtClean="0"/>
              <a:t> no </a:t>
            </a:r>
            <a:r>
              <a:rPr lang="en-US" sz="4000" b="1" dirty="0" err="1" smtClean="0"/>
              <a:t>izdegšanas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sindroma</a:t>
            </a:r>
            <a:r>
              <a:rPr lang="en-US" sz="4000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r>
              <a:rPr lang="lv-LV" sz="2800" dirty="0" smtClean="0"/>
              <a:t>Esiet uzmanīgs pret sevi</a:t>
            </a:r>
          </a:p>
          <a:p>
            <a:r>
              <a:rPr lang="lv-LV" sz="2800" dirty="0" smtClean="0"/>
              <a:t>Mīliet sevi vai vismaz centieties pats sev patikt. </a:t>
            </a:r>
          </a:p>
          <a:p>
            <a:r>
              <a:rPr lang="lv-LV" sz="2800" dirty="0" smtClean="0"/>
              <a:t>Beidziet meklēt darbā laimi vai glābiņu. </a:t>
            </a:r>
          </a:p>
          <a:p>
            <a:r>
              <a:rPr lang="lv-LV" sz="2800" dirty="0" smtClean="0"/>
              <a:t>Beidziet dzīvot citu personu dzīvi, dzīvojiet paši savu dzīvi un nevis citu cilvēku vietā, bet gan līdzās citiem cilvēkiem. </a:t>
            </a:r>
          </a:p>
          <a:p>
            <a:r>
              <a:rPr lang="lv-LV" sz="2800" dirty="0" smtClean="0"/>
              <a:t>Atrodiet laiku, ko veltīt sev pašam. </a:t>
            </a:r>
          </a:p>
          <a:p>
            <a:r>
              <a:rPr lang="lv-LV" sz="2800" dirty="0" smtClean="0"/>
              <a:t>Ja jums ļoti gribas kādam palīdzēt, uzdodiet sev jautājumu: vai patiešām tas viņam ir vajadzīgs?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7772400" cy="1470025"/>
          </a:xfrm>
        </p:spPr>
        <p:txBody>
          <a:bodyPr/>
          <a:lstStyle/>
          <a:p>
            <a:pPr lvl="0"/>
            <a:r>
              <a:rPr lang="lv-LV" b="1" dirty="0" smtClean="0">
                <a:solidFill>
                  <a:prstClr val="black"/>
                </a:solidFill>
              </a:rPr>
              <a:t>Stresa menedžments</a:t>
            </a:r>
            <a:endParaRPr lang="lv-LV" dirty="0"/>
          </a:p>
        </p:txBody>
      </p:sp>
      <p:pic>
        <p:nvPicPr>
          <p:cNvPr id="48130" name="Picture 2" descr="http://www.calis.lv/uploads/pics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4572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lv-LV" sz="4000" b="1" dirty="0" smtClean="0"/>
              <a:t>Stresa menedžments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040560" cy="4525963"/>
          </a:xfrm>
        </p:spPr>
        <p:txBody>
          <a:bodyPr/>
          <a:lstStyle/>
          <a:p>
            <a:pPr algn="ctr"/>
            <a:r>
              <a:rPr lang="lv-LV" b="1" dirty="0" smtClean="0"/>
              <a:t>Stresa menedžments nozīmē stresa vadību</a:t>
            </a:r>
            <a:r>
              <a:rPr lang="lv-LV" dirty="0" smtClean="0"/>
              <a:t>. </a:t>
            </a:r>
          </a:p>
          <a:p>
            <a:pPr lvl="1" algn="ctr">
              <a:buNone/>
            </a:pPr>
            <a:endParaRPr lang="lv-LV" dirty="0" smtClean="0"/>
          </a:p>
          <a:p>
            <a:pPr lvl="1" algn="ctr">
              <a:buNone/>
            </a:pPr>
            <a:r>
              <a:rPr lang="lv-LV" dirty="0" smtClean="0"/>
              <a:t>Tas ietver sevī cilvēku profilaktiskas darbības, lai stress neradītu viņos negatīvas sekas. </a:t>
            </a:r>
          </a:p>
        </p:txBody>
      </p:sp>
      <p:pic>
        <p:nvPicPr>
          <p:cNvPr id="49154" name="Picture 2" descr="http://25.media.tumblr.com/tumblr_md4yyyvlwe1qa0uuj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310" y="1700808"/>
            <a:ext cx="415969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lv-LV" b="1" dirty="0" smtClean="0"/>
              <a:t>Padomi stresa mazināšanai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517632" cy="4525963"/>
          </a:xfrm>
        </p:spPr>
        <p:txBody>
          <a:bodyPr/>
          <a:lstStyle/>
          <a:p>
            <a:r>
              <a:rPr lang="lv-LV" b="1" dirty="0" smtClean="0"/>
              <a:t>sakārtot savas prioritātes  (laika menedžments)</a:t>
            </a:r>
            <a:endParaRPr lang="lv-LV" dirty="0" smtClean="0"/>
          </a:p>
          <a:p>
            <a:pPr algn="ctr">
              <a:buNone/>
            </a:pPr>
            <a:r>
              <a:rPr lang="lv-LV" dirty="0" smtClean="0"/>
              <a:t> </a:t>
            </a:r>
            <a:r>
              <a:rPr lang="lv-LV" sz="2400" dirty="0" smtClean="0"/>
              <a:t>atrast laiku un telpu pabūt vienatnē ar sevi un izvērtēt savas dzīves prioritātes, tās uzskatāmi uzrakstot uz A 4 lapas, kuru nepieciešamības gadījumā turēt acu priekšā;</a:t>
            </a:r>
            <a:endParaRPr lang="lv-LV" dirty="0" smtClean="0"/>
          </a:p>
          <a:p>
            <a:r>
              <a:rPr lang="lv-LV" b="1" dirty="0" smtClean="0"/>
              <a:t>stiprināt sociālo tīklu </a:t>
            </a:r>
            <a:r>
              <a:rPr lang="lv-LV" dirty="0" smtClean="0"/>
              <a:t> </a:t>
            </a:r>
          </a:p>
          <a:p>
            <a:pPr algn="ctr">
              <a:buNone/>
            </a:pPr>
            <a:r>
              <a:rPr lang="lv-LV" sz="2400" dirty="0" smtClean="0"/>
              <a:t>iemācīties uzticēties apkārtējiem vai arī izveidot tādu sev tuvo cilvēku loku, kuram varat uzticēties, iemācies deleģēt pienākumus citiem, ne vienmēr visu atbildību uzņemoties pašam.</a:t>
            </a:r>
            <a:endParaRPr lang="lv-LV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lv-LV" b="1" dirty="0" smtClean="0"/>
              <a:t>Padomi stresa mazināšanai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096343"/>
          </a:xfrm>
        </p:spPr>
        <p:txBody>
          <a:bodyPr/>
          <a:lstStyle/>
          <a:p>
            <a:r>
              <a:rPr lang="lv-LV" b="1" dirty="0" smtClean="0"/>
              <a:t>saglabāt </a:t>
            </a:r>
            <a:r>
              <a:rPr lang="en-US" b="1" dirty="0" err="1" smtClean="0"/>
              <a:t>savu</a:t>
            </a:r>
            <a:r>
              <a:rPr lang="lv-LV" b="1" dirty="0" smtClean="0"/>
              <a:t>s</a:t>
            </a:r>
            <a:r>
              <a:rPr lang="en-US" dirty="0" smtClean="0"/>
              <a:t> </a:t>
            </a:r>
            <a:r>
              <a:rPr lang="en-US" b="1" dirty="0" err="1" smtClean="0"/>
              <a:t>spēka</a:t>
            </a:r>
            <a:r>
              <a:rPr lang="en-US" b="1" dirty="0" smtClean="0"/>
              <a:t> </a:t>
            </a:r>
            <a:r>
              <a:rPr lang="en-US" b="1" dirty="0" err="1" smtClean="0"/>
              <a:t>resursu</a:t>
            </a:r>
            <a:r>
              <a:rPr lang="lv-LV" b="1" dirty="0" smtClean="0"/>
              <a:t>s</a:t>
            </a:r>
            <a:r>
              <a:rPr lang="en-US" b="1" dirty="0" smtClean="0"/>
              <a:t> </a:t>
            </a:r>
            <a:r>
              <a:rPr lang="lv-LV" b="1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lv-LV" sz="2400" dirty="0" smtClean="0"/>
              <a:t>atrast līdzsvaru starp darbu un ģimeni,</a:t>
            </a:r>
          </a:p>
          <a:p>
            <a:pPr lvl="1"/>
            <a:r>
              <a:rPr lang="en-US" sz="2400" dirty="0" err="1" smtClean="0"/>
              <a:t>pietiekami</a:t>
            </a:r>
            <a:r>
              <a:rPr lang="en-US" sz="2400" dirty="0" smtClean="0"/>
              <a:t> </a:t>
            </a:r>
            <a:r>
              <a:rPr lang="en-US" sz="2400" dirty="0" err="1" smtClean="0"/>
              <a:t>daudz</a:t>
            </a:r>
            <a:r>
              <a:rPr lang="en-US" sz="2400" dirty="0" smtClean="0"/>
              <a:t> </a:t>
            </a:r>
            <a:r>
              <a:rPr lang="en-US" sz="2400" dirty="0" err="1" smtClean="0"/>
              <a:t>laika</a:t>
            </a:r>
            <a:r>
              <a:rPr lang="en-US" sz="2400" dirty="0" smtClean="0"/>
              <a:t> </a:t>
            </a:r>
            <a:r>
              <a:rPr lang="en-US" sz="2400" dirty="0" err="1" smtClean="0"/>
              <a:t>veltīt</a:t>
            </a:r>
            <a:r>
              <a:rPr lang="en-US" sz="2400" dirty="0" smtClean="0"/>
              <a:t> </a:t>
            </a:r>
            <a:r>
              <a:rPr lang="en-US" sz="2400" dirty="0" err="1" smtClean="0"/>
              <a:t>miegam</a:t>
            </a:r>
            <a:r>
              <a:rPr lang="en-US" sz="2400" dirty="0" smtClean="0"/>
              <a:t>,</a:t>
            </a:r>
            <a:endParaRPr lang="lv-LV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atpūsties</a:t>
            </a:r>
            <a:r>
              <a:rPr lang="en-US" sz="2400" dirty="0" smtClean="0"/>
              <a:t> ne </a:t>
            </a:r>
            <a:r>
              <a:rPr lang="en-US" sz="2400" dirty="0" err="1" smtClean="0"/>
              <a:t>tikai</a:t>
            </a:r>
            <a:r>
              <a:rPr lang="en-US" sz="2400" dirty="0" smtClean="0"/>
              <a:t> </a:t>
            </a:r>
            <a:r>
              <a:rPr lang="en-US" sz="2400" dirty="0" err="1" smtClean="0"/>
              <a:t>pasīvi</a:t>
            </a:r>
            <a:r>
              <a:rPr lang="en-US" sz="2400" dirty="0" smtClean="0"/>
              <a:t>, bet </a:t>
            </a:r>
            <a:r>
              <a:rPr lang="en-US" sz="2400" dirty="0" err="1" smtClean="0"/>
              <a:t>arī</a:t>
            </a:r>
            <a:r>
              <a:rPr lang="en-US" sz="2400" dirty="0" smtClean="0"/>
              <a:t> </a:t>
            </a:r>
            <a:r>
              <a:rPr lang="en-US" sz="2400" dirty="0" err="1" smtClean="0"/>
              <a:t>aktīvi</a:t>
            </a:r>
            <a:r>
              <a:rPr lang="en-US" sz="2400" dirty="0" smtClean="0"/>
              <a:t> </a:t>
            </a:r>
            <a:r>
              <a:rPr lang="en-US" sz="2400" dirty="0" err="1" smtClean="0"/>
              <a:t>svaigā</a:t>
            </a:r>
            <a:r>
              <a:rPr lang="en-US" sz="2400" dirty="0" smtClean="0"/>
              <a:t> </a:t>
            </a:r>
            <a:r>
              <a:rPr lang="en-US" sz="2400" dirty="0" err="1" smtClean="0"/>
              <a:t>gaisā</a:t>
            </a:r>
            <a:r>
              <a:rPr lang="lv-LV" sz="2400" dirty="0" smtClean="0"/>
              <a:t>,</a:t>
            </a:r>
            <a:r>
              <a:rPr lang="en-US" sz="2400" dirty="0" smtClean="0"/>
              <a:t> </a:t>
            </a:r>
            <a:endParaRPr lang="lv-LV" sz="2400" dirty="0" smtClean="0"/>
          </a:p>
          <a:p>
            <a:pPr lvl="1"/>
            <a:r>
              <a:rPr lang="lv-LV" sz="2400" dirty="0" smtClean="0"/>
              <a:t>nodarboties</a:t>
            </a:r>
            <a:r>
              <a:rPr lang="en-US" sz="2400" dirty="0" smtClean="0"/>
              <a:t> </a:t>
            </a:r>
            <a:r>
              <a:rPr lang="lv-LV" sz="2400" dirty="0" smtClean="0"/>
              <a:t>ar </a:t>
            </a:r>
            <a:r>
              <a:rPr lang="en-US" sz="2400" dirty="0" err="1" smtClean="0"/>
              <a:t>sportisk</a:t>
            </a:r>
            <a:r>
              <a:rPr lang="lv-LV" sz="2400" dirty="0" err="1" smtClean="0"/>
              <a:t>ām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aktivitāt</a:t>
            </a:r>
            <a:r>
              <a:rPr lang="lv-LV" sz="2400" dirty="0" err="1" smtClean="0"/>
              <a:t>ēm</a:t>
            </a:r>
            <a:r>
              <a:rPr lang="lv-LV" sz="2400" dirty="0" smtClean="0"/>
              <a:t>,</a:t>
            </a:r>
          </a:p>
          <a:p>
            <a:pPr lvl="1"/>
            <a:r>
              <a:rPr lang="lv-LV" sz="2400" dirty="0" smtClean="0"/>
              <a:t>radīt pozitīvas emocijas.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lv-LV" sz="4000" b="1" dirty="0" smtClean="0"/>
              <a:t>Stress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6624736" cy="4525963"/>
          </a:xfrm>
        </p:spPr>
        <p:txBody>
          <a:bodyPr/>
          <a:lstStyle/>
          <a:p>
            <a:r>
              <a:rPr lang="en-US" b="1" dirty="0" smtClean="0"/>
              <a:t>Stress–</a:t>
            </a:r>
            <a:r>
              <a:rPr lang="en-US" b="1" dirty="0" err="1" smtClean="0"/>
              <a:t>cilvēka</a:t>
            </a:r>
            <a:r>
              <a:rPr lang="en-US" b="1" dirty="0" smtClean="0"/>
              <a:t> </a:t>
            </a:r>
            <a:r>
              <a:rPr lang="en-US" b="1" dirty="0" err="1" smtClean="0"/>
              <a:t>organisma</a:t>
            </a:r>
            <a:r>
              <a:rPr lang="en-US" b="1" dirty="0" smtClean="0"/>
              <a:t> </a:t>
            </a:r>
            <a:r>
              <a:rPr lang="en-US" b="1" dirty="0" err="1" smtClean="0"/>
              <a:t>nespecifiska</a:t>
            </a:r>
            <a:r>
              <a:rPr lang="en-US" b="1" dirty="0" smtClean="0"/>
              <a:t>, </a:t>
            </a:r>
            <a:r>
              <a:rPr lang="en-US" b="1" dirty="0" err="1" smtClean="0"/>
              <a:t>individuāla</a:t>
            </a:r>
            <a:r>
              <a:rPr lang="en-US" b="1" dirty="0" smtClean="0"/>
              <a:t> </a:t>
            </a:r>
            <a:r>
              <a:rPr lang="en-US" b="1" dirty="0" err="1" smtClean="0"/>
              <a:t>reakcija</a:t>
            </a:r>
            <a:r>
              <a:rPr lang="lv-LV" b="1" dirty="0" smtClean="0"/>
              <a:t> </a:t>
            </a:r>
            <a:r>
              <a:rPr lang="en-US" b="1" dirty="0" err="1" smtClean="0"/>
              <a:t>uz</a:t>
            </a:r>
            <a:r>
              <a:rPr lang="en-US" b="1" dirty="0" smtClean="0"/>
              <a:t> </a:t>
            </a:r>
            <a:r>
              <a:rPr lang="en-US" b="1" dirty="0" err="1" smtClean="0"/>
              <a:t>jebkuru</a:t>
            </a:r>
            <a:r>
              <a:rPr lang="en-US" b="1" dirty="0" smtClean="0"/>
              <a:t> </a:t>
            </a:r>
            <a:r>
              <a:rPr lang="en-US" b="1" dirty="0" err="1" smtClean="0"/>
              <a:t>kairinājumu</a:t>
            </a:r>
            <a:r>
              <a:rPr lang="en-US" b="1" dirty="0" smtClean="0"/>
              <a:t>. </a:t>
            </a:r>
          </a:p>
          <a:p>
            <a:pPr lvl="1"/>
            <a:r>
              <a:rPr lang="en-US" b="1" dirty="0" err="1" smtClean="0"/>
              <a:t>Pozitīvais</a:t>
            </a:r>
            <a:r>
              <a:rPr lang="en-US" b="1" dirty="0" smtClean="0"/>
              <a:t> </a:t>
            </a:r>
            <a:r>
              <a:rPr lang="en-US" dirty="0" smtClean="0"/>
              <a:t>stress-</a:t>
            </a:r>
            <a:r>
              <a:rPr lang="en-US" dirty="0" err="1" smtClean="0"/>
              <a:t>spēcīgas</a:t>
            </a:r>
            <a:r>
              <a:rPr lang="en-US" dirty="0" smtClean="0"/>
              <a:t> </a:t>
            </a:r>
            <a:r>
              <a:rPr lang="en-US" dirty="0" err="1" smtClean="0"/>
              <a:t>pozitīvas</a:t>
            </a:r>
            <a:r>
              <a:rPr lang="en-US" dirty="0" smtClean="0"/>
              <a:t> </a:t>
            </a:r>
            <a:r>
              <a:rPr lang="en-US" dirty="0" err="1" smtClean="0"/>
              <a:t>emocionālas</a:t>
            </a:r>
            <a:r>
              <a:rPr lang="en-US" dirty="0" smtClean="0"/>
              <a:t> </a:t>
            </a:r>
            <a:r>
              <a:rPr lang="en-US" dirty="0" err="1" smtClean="0"/>
              <a:t>reakcijas</a:t>
            </a:r>
            <a:r>
              <a:rPr lang="en-US" dirty="0" smtClean="0"/>
              <a:t>, </a:t>
            </a:r>
            <a:r>
              <a:rPr lang="en-US" dirty="0" err="1" smtClean="0"/>
              <a:t>kopumā</a:t>
            </a:r>
            <a:r>
              <a:rPr lang="en-US" dirty="0" smtClean="0"/>
              <a:t> </a:t>
            </a:r>
            <a:r>
              <a:rPr lang="en-US" dirty="0" err="1" smtClean="0"/>
              <a:t>veicina</a:t>
            </a:r>
            <a:r>
              <a:rPr lang="en-US" dirty="0" smtClean="0"/>
              <a:t> </a:t>
            </a:r>
            <a:r>
              <a:rPr lang="lv-LV" dirty="0" smtClean="0"/>
              <a:t>darbību</a:t>
            </a:r>
            <a:r>
              <a:rPr lang="en-US" dirty="0" smtClean="0"/>
              <a:t> (</a:t>
            </a:r>
            <a:r>
              <a:rPr lang="en-US" dirty="0" err="1" smtClean="0"/>
              <a:t>izaicinājums</a:t>
            </a:r>
            <a:r>
              <a:rPr lang="en-US" dirty="0" smtClean="0"/>
              <a:t>, </a:t>
            </a:r>
            <a:r>
              <a:rPr lang="en-US" dirty="0" err="1" smtClean="0"/>
              <a:t>prieks</a:t>
            </a:r>
            <a:r>
              <a:rPr lang="en-US" dirty="0" smtClean="0"/>
              <a:t> par </a:t>
            </a:r>
            <a:r>
              <a:rPr lang="en-US" dirty="0" err="1" smtClean="0"/>
              <a:t>uzslavu</a:t>
            </a:r>
            <a:r>
              <a:rPr lang="en-US" dirty="0" smtClean="0"/>
              <a:t> </a:t>
            </a:r>
            <a:r>
              <a:rPr lang="en-US" dirty="0" err="1" smtClean="0"/>
              <a:t>u.t.t</a:t>
            </a:r>
            <a:r>
              <a:rPr lang="en-US" dirty="0" smtClean="0"/>
              <a:t>.).</a:t>
            </a:r>
            <a:endParaRPr lang="lv-LV" dirty="0" smtClean="0"/>
          </a:p>
          <a:p>
            <a:pPr lvl="1"/>
            <a:r>
              <a:rPr lang="en-US" b="1" dirty="0" err="1" smtClean="0"/>
              <a:t>Negatīvais</a:t>
            </a:r>
            <a:r>
              <a:rPr lang="en-US" b="1" dirty="0" smtClean="0"/>
              <a:t> stress</a:t>
            </a:r>
            <a:r>
              <a:rPr lang="lv-LV" b="1" dirty="0" smtClean="0"/>
              <a:t> </a:t>
            </a:r>
            <a:r>
              <a:rPr lang="en-US" b="1" dirty="0" smtClean="0"/>
              <a:t>–</a:t>
            </a:r>
            <a:r>
              <a:rPr lang="lv-LV" b="1" dirty="0" smtClean="0"/>
              <a:t> </a:t>
            </a:r>
            <a:r>
              <a:rPr lang="en-US" dirty="0" err="1" smtClean="0"/>
              <a:t>spēcīgas</a:t>
            </a:r>
            <a:r>
              <a:rPr lang="en-US" dirty="0" smtClean="0"/>
              <a:t> </a:t>
            </a:r>
            <a:r>
              <a:rPr lang="en-US" dirty="0" err="1" smtClean="0"/>
              <a:t>negatīvas</a:t>
            </a:r>
            <a:r>
              <a:rPr lang="en-US" dirty="0" smtClean="0"/>
              <a:t> </a:t>
            </a:r>
            <a:r>
              <a:rPr lang="en-US" dirty="0" err="1" smtClean="0"/>
              <a:t>reakcijas</a:t>
            </a:r>
            <a:r>
              <a:rPr lang="en-US" dirty="0" smtClean="0"/>
              <a:t>, </a:t>
            </a:r>
            <a:r>
              <a:rPr lang="en-US" dirty="0" err="1" smtClean="0"/>
              <a:t>kopumā</a:t>
            </a:r>
            <a:r>
              <a:rPr lang="en-US" dirty="0" smtClean="0"/>
              <a:t> </a:t>
            </a:r>
            <a:r>
              <a:rPr lang="en-US" dirty="0" err="1" smtClean="0"/>
              <a:t>kavē</a:t>
            </a:r>
            <a:r>
              <a:rPr lang="lv-LV" dirty="0" smtClean="0"/>
              <a:t> darbību</a:t>
            </a:r>
            <a:r>
              <a:rPr lang="en-US" dirty="0" smtClean="0"/>
              <a:t> (</a:t>
            </a:r>
            <a:r>
              <a:rPr lang="en-US" dirty="0" err="1" smtClean="0"/>
              <a:t>pārliecības</a:t>
            </a:r>
            <a:r>
              <a:rPr lang="en-US" dirty="0" smtClean="0"/>
              <a:t> </a:t>
            </a:r>
            <a:r>
              <a:rPr lang="en-US" dirty="0" err="1" smtClean="0"/>
              <a:t>trūkums</a:t>
            </a:r>
            <a:r>
              <a:rPr lang="en-US" dirty="0" smtClean="0"/>
              <a:t> </a:t>
            </a:r>
            <a:r>
              <a:rPr lang="en-US" dirty="0" err="1" smtClean="0"/>
              <a:t>u.t.t</a:t>
            </a:r>
            <a:r>
              <a:rPr lang="en-US" dirty="0" smtClean="0"/>
              <a:t>.).</a:t>
            </a:r>
            <a:endParaRPr lang="en-US" dirty="0"/>
          </a:p>
        </p:txBody>
      </p:sp>
      <p:pic>
        <p:nvPicPr>
          <p:cNvPr id="7170" name="Picture 2" descr="http://25.media.tumblr.com/tumblr_m4ccqnR1hR1rsz8fk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480" y="2348880"/>
            <a:ext cx="2573520" cy="321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lv-LV" sz="4000" b="1" dirty="0" smtClean="0"/>
              <a:t>Stress darbā ir mijiedarbība starp darbinieku un darba  vidi.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996952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lv-LV" sz="3200" dirty="0" smtClean="0">
                <a:solidFill>
                  <a:prstClr val="black"/>
                </a:solidFill>
              </a:rPr>
              <a:t>Stress tiek izjusts tad, kad darba vides izvirzītās prasības   pārsniedz darbinieka spējas tikt ar tām galā vai tās kontrolēt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www.lawyerswithdepression.com/wp-content/uploads/2012/04/stress-management-techniq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032448" cy="402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/>
          <a:lstStyle/>
          <a:p>
            <a:r>
              <a:rPr lang="en-US" b="1" dirty="0" err="1" smtClean="0"/>
              <a:t>Stresam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būt</a:t>
            </a:r>
            <a:r>
              <a:rPr lang="en-US" b="1" dirty="0" smtClean="0"/>
              <a:t> </a:t>
            </a:r>
            <a:r>
              <a:rPr lang="en-US" b="1" dirty="0" err="1" smtClean="0"/>
              <a:t>četri</a:t>
            </a:r>
            <a:r>
              <a:rPr lang="en-US" b="1" dirty="0" smtClean="0"/>
              <a:t> </a:t>
            </a:r>
            <a:r>
              <a:rPr lang="en-US" b="1" dirty="0" err="1" smtClean="0"/>
              <a:t>paveidi</a:t>
            </a:r>
            <a:r>
              <a:rPr lang="en-US" b="1" dirty="0" smtClean="0"/>
              <a:t>:</a:t>
            </a:r>
          </a:p>
          <a:p>
            <a:pPr marL="447675" lvl="1" indent="9525"/>
            <a:r>
              <a:rPr lang="en-US" b="1" dirty="0" err="1" smtClean="0"/>
              <a:t>Eistress</a:t>
            </a:r>
            <a:r>
              <a:rPr lang="lv-LV" dirty="0" smtClean="0"/>
              <a:t> </a:t>
            </a:r>
          </a:p>
          <a:p>
            <a:pPr marL="447675" lvl="1" indent="9525">
              <a:buNone/>
            </a:pPr>
            <a:r>
              <a:rPr lang="en-US" sz="2400" dirty="0" err="1" smtClean="0"/>
              <a:t>pozitīvs</a:t>
            </a:r>
            <a:r>
              <a:rPr lang="en-US" sz="2400" dirty="0" smtClean="0"/>
              <a:t> stress, </a:t>
            </a:r>
            <a:r>
              <a:rPr lang="en-US" sz="2400" dirty="0" err="1" smtClean="0"/>
              <a:t>kad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organismā</a:t>
            </a:r>
            <a:r>
              <a:rPr lang="en-US" sz="2400" dirty="0" smtClean="0"/>
              <a:t> </a:t>
            </a:r>
            <a:r>
              <a:rPr lang="en-US" sz="2400" dirty="0" err="1" smtClean="0"/>
              <a:t>pastiprinās</a:t>
            </a:r>
            <a:r>
              <a:rPr lang="en-US" sz="2400" dirty="0" smtClean="0"/>
              <a:t> </a:t>
            </a:r>
            <a:r>
              <a:rPr lang="en-US" sz="2400" dirty="0" err="1" smtClean="0"/>
              <a:t>adaptācijas</a:t>
            </a:r>
            <a:r>
              <a:rPr lang="en-US" sz="2400" dirty="0" smtClean="0"/>
              <a:t> </a:t>
            </a:r>
            <a:r>
              <a:rPr lang="en-US" sz="2400" dirty="0" err="1" smtClean="0"/>
              <a:t>spējas</a:t>
            </a:r>
            <a:r>
              <a:rPr lang="en-US" sz="2400" dirty="0" smtClean="0"/>
              <a:t>, bet </a:t>
            </a:r>
            <a:r>
              <a:rPr lang="en-US" sz="2400" dirty="0" err="1" smtClean="0"/>
              <a:t>necieš</a:t>
            </a:r>
            <a:r>
              <a:rPr lang="en-US" sz="2400" dirty="0" smtClean="0"/>
              <a:t> </a:t>
            </a:r>
            <a:r>
              <a:rPr lang="en-US" sz="2400" dirty="0" err="1" smtClean="0"/>
              <a:t>veselība</a:t>
            </a:r>
            <a:r>
              <a:rPr lang="en-US" sz="2400" dirty="0" smtClean="0"/>
              <a:t>.</a:t>
            </a:r>
          </a:p>
          <a:p>
            <a:pPr marL="447675" lvl="1" indent="9525"/>
            <a:r>
              <a:rPr lang="en-US" b="1" dirty="0" smtClean="0"/>
              <a:t>Distress</a:t>
            </a:r>
            <a:r>
              <a:rPr lang="lv-LV" b="1" dirty="0" smtClean="0"/>
              <a:t> </a:t>
            </a:r>
          </a:p>
          <a:p>
            <a:pPr marL="447675" lvl="1" indent="9525">
              <a:buNone/>
            </a:pPr>
            <a:r>
              <a:rPr lang="en-US" sz="2400" dirty="0" err="1" smtClean="0"/>
              <a:t>negatīvs</a:t>
            </a:r>
            <a:r>
              <a:rPr lang="en-US" sz="2400" dirty="0" smtClean="0"/>
              <a:t> stress: </a:t>
            </a:r>
            <a:r>
              <a:rPr lang="en-US" sz="2400" dirty="0" err="1" smtClean="0"/>
              <a:t>stresoram</a:t>
            </a:r>
            <a:r>
              <a:rPr lang="en-US" sz="2400" dirty="0" smtClean="0"/>
              <a:t>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veselību</a:t>
            </a:r>
            <a:r>
              <a:rPr lang="en-US" sz="2400" dirty="0" smtClean="0"/>
              <a:t> </a:t>
            </a:r>
            <a:r>
              <a:rPr lang="en-US" sz="2400" dirty="0" err="1" smtClean="0"/>
              <a:t>traucējoša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faktora</a:t>
            </a:r>
            <a:r>
              <a:rPr lang="en-US" sz="2400" dirty="0" smtClean="0"/>
              <a:t> </a:t>
            </a:r>
            <a:r>
              <a:rPr lang="en-US" sz="2400" dirty="0" err="1" smtClean="0"/>
              <a:t>loma</a:t>
            </a:r>
            <a:r>
              <a:rPr lang="en-US" sz="2400" dirty="0" smtClean="0"/>
              <a:t>. </a:t>
            </a:r>
          </a:p>
          <a:p>
            <a:pPr lvl="1"/>
            <a:r>
              <a:rPr lang="lv-LV" b="1" dirty="0" err="1" smtClean="0"/>
              <a:t>Hiperstress</a:t>
            </a:r>
            <a:r>
              <a:rPr lang="lv-LV" b="1" dirty="0" smtClean="0"/>
              <a:t> </a:t>
            </a:r>
          </a:p>
          <a:p>
            <a:pPr lvl="1">
              <a:buNone/>
            </a:pPr>
            <a:r>
              <a:rPr lang="lv-LV" sz="2400" dirty="0" smtClean="0"/>
              <a:t>stāvoklis, kad indivīds ir pārsniedzis savu pielāgošanās spēju un nespēj pieņemt attiecīgo situāciju.</a:t>
            </a:r>
          </a:p>
          <a:p>
            <a:pPr lvl="1"/>
            <a:r>
              <a:rPr lang="en-US" b="1" dirty="0" err="1" smtClean="0"/>
              <a:t>Hipostress</a:t>
            </a:r>
            <a:r>
              <a:rPr lang="lv-LV" b="1" dirty="0" smtClean="0"/>
              <a:t> </a:t>
            </a:r>
          </a:p>
          <a:p>
            <a:pPr lvl="1">
              <a:buNone/>
            </a:pPr>
            <a:r>
              <a:rPr lang="en-US" sz="2400" dirty="0" err="1" smtClean="0"/>
              <a:t>indivīds</a:t>
            </a:r>
            <a:r>
              <a:rPr lang="en-US" sz="2400" dirty="0" smtClean="0"/>
              <a:t> </a:t>
            </a:r>
            <a:r>
              <a:rPr lang="en-US" sz="2400" dirty="0" err="1" smtClean="0"/>
              <a:t>cieš</a:t>
            </a:r>
            <a:r>
              <a:rPr lang="en-US" sz="2400" dirty="0" smtClean="0"/>
              <a:t> no </a:t>
            </a:r>
            <a:r>
              <a:rPr lang="en-US" sz="2400" dirty="0" err="1" smtClean="0"/>
              <a:t>sevis</a:t>
            </a:r>
            <a:r>
              <a:rPr lang="en-US" sz="2400" dirty="0" smtClean="0"/>
              <a:t> </a:t>
            </a:r>
            <a:r>
              <a:rPr lang="en-US" sz="2400" dirty="0" err="1" smtClean="0"/>
              <a:t>pašrealizācijas</a:t>
            </a:r>
            <a:r>
              <a:rPr lang="en-US" sz="2400" dirty="0" smtClean="0"/>
              <a:t> </a:t>
            </a:r>
            <a:r>
              <a:rPr lang="en-US" sz="2400" dirty="0" err="1" smtClean="0"/>
              <a:t>trūkuma</a:t>
            </a:r>
            <a:r>
              <a:rPr lang="lv-LV" sz="24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20080"/>
          </a:xfrm>
        </p:spPr>
        <p:txBody>
          <a:bodyPr/>
          <a:lstStyle/>
          <a:p>
            <a:r>
              <a:rPr lang="lv-LV" sz="4000" b="1" dirty="0" smtClean="0"/>
              <a:t>Negatīvu stresu darba vietā rada/uztur (1)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76064"/>
          </a:xfrm>
        </p:spPr>
        <p:txBody>
          <a:bodyPr/>
          <a:lstStyle/>
          <a:p>
            <a:r>
              <a:rPr lang="lv-LV" b="1" dirty="0" smtClean="0"/>
              <a:t>O</a:t>
            </a:r>
            <a:r>
              <a:rPr lang="en-US" b="1" dirty="0" err="1" smtClean="0"/>
              <a:t>rganiz</a:t>
            </a:r>
            <a:r>
              <a:rPr lang="lv-LV" b="1" dirty="0" smtClean="0"/>
              <a:t>ā</a:t>
            </a:r>
            <a:r>
              <a:rPr lang="en-US" b="1" dirty="0" err="1" smtClean="0"/>
              <a:t>cijas</a:t>
            </a:r>
            <a:r>
              <a:rPr lang="en-US" b="1" dirty="0" smtClean="0"/>
              <a:t> </a:t>
            </a:r>
            <a:r>
              <a:rPr lang="en-US" b="1" dirty="0" err="1" smtClean="0"/>
              <a:t>kult</a:t>
            </a:r>
            <a:r>
              <a:rPr lang="lv-LV" b="1" dirty="0" smtClean="0"/>
              <a:t>ū</a:t>
            </a:r>
            <a:r>
              <a:rPr lang="en-US" b="1" dirty="0" err="1" smtClean="0"/>
              <a:t>ra</a:t>
            </a:r>
            <a:r>
              <a:rPr lang="en-US" b="1" dirty="0" smtClean="0"/>
              <a:t> un </a:t>
            </a:r>
            <a:r>
              <a:rPr lang="en-US" b="1" dirty="0" err="1" smtClean="0"/>
              <a:t>funkcija</a:t>
            </a:r>
            <a:r>
              <a:rPr lang="en-US" b="1" dirty="0" smtClean="0"/>
              <a:t> </a:t>
            </a:r>
          </a:p>
          <a:p>
            <a:pPr lvl="1"/>
            <a:r>
              <a:rPr lang="lv-LV" sz="2400" dirty="0" err="1" smtClean="0"/>
              <a:t>vā</a:t>
            </a:r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 err="1" smtClean="0"/>
              <a:t>saskarsme</a:t>
            </a:r>
            <a:r>
              <a:rPr lang="en-US" sz="2400" dirty="0" smtClean="0"/>
              <a:t>, </a:t>
            </a:r>
            <a:r>
              <a:rPr lang="en-US" sz="2400" dirty="0" err="1" smtClean="0"/>
              <a:t>zems</a:t>
            </a:r>
            <a:r>
              <a:rPr lang="en-US" sz="2400" dirty="0" smtClean="0"/>
              <a:t> </a:t>
            </a:r>
            <a:r>
              <a:rPr lang="en-US" sz="2400" dirty="0" err="1" smtClean="0"/>
              <a:t>atbalsta</a:t>
            </a:r>
            <a:r>
              <a:rPr lang="en-US" sz="2400" dirty="0" smtClean="0"/>
              <a:t> l</a:t>
            </a:r>
            <a:r>
              <a:rPr lang="lv-LV" sz="2400" dirty="0" smtClean="0"/>
              <a:t>ī</a:t>
            </a:r>
            <a:r>
              <a:rPr lang="en-US" sz="2400" dirty="0" err="1" smtClean="0"/>
              <a:t>menis</a:t>
            </a:r>
            <a:r>
              <a:rPr lang="en-US" sz="2400" dirty="0" smtClean="0"/>
              <a:t> </a:t>
            </a:r>
            <a:r>
              <a:rPr lang="en-US" sz="2400" dirty="0" err="1" smtClean="0"/>
              <a:t>probl</a:t>
            </a:r>
            <a:r>
              <a:rPr lang="lv-LV" sz="2400" dirty="0" smtClean="0"/>
              <a:t>ē</a:t>
            </a:r>
            <a:r>
              <a:rPr lang="en-US" sz="2400" dirty="0" smtClean="0"/>
              <a:t>mu </a:t>
            </a:r>
            <a:r>
              <a:rPr lang="en-US" sz="2400" dirty="0" err="1" smtClean="0"/>
              <a:t>risin</a:t>
            </a:r>
            <a:r>
              <a:rPr lang="lv-LV" sz="2400" dirty="0" err="1" smtClean="0"/>
              <a:t>āš</a:t>
            </a:r>
            <a:r>
              <a:rPr lang="en-US" sz="2400" dirty="0" err="1" smtClean="0"/>
              <a:t>anai</a:t>
            </a:r>
            <a:r>
              <a:rPr lang="en-US" sz="2400" dirty="0" smtClean="0"/>
              <a:t> un </a:t>
            </a:r>
            <a:r>
              <a:rPr lang="en-US" sz="2400" dirty="0" err="1" smtClean="0"/>
              <a:t>individu</a:t>
            </a:r>
            <a:r>
              <a:rPr lang="lv-LV" sz="2400" dirty="0" smtClean="0"/>
              <a:t>ā</a:t>
            </a:r>
            <a:r>
              <a:rPr lang="en-US" sz="2400" dirty="0" err="1" smtClean="0"/>
              <a:t>lai</a:t>
            </a:r>
            <a:r>
              <a:rPr lang="en-US" sz="2400" dirty="0" smtClean="0"/>
              <a:t> at</a:t>
            </a:r>
            <a:r>
              <a:rPr lang="lv-LV" sz="2400" dirty="0" smtClean="0"/>
              <a:t>ī</a:t>
            </a:r>
            <a:r>
              <a:rPr lang="en-US" sz="2400" dirty="0" err="1" smtClean="0"/>
              <a:t>st</a:t>
            </a:r>
            <a:r>
              <a:rPr lang="lv-LV" sz="2400" dirty="0" smtClean="0"/>
              <a:t>ī</a:t>
            </a:r>
            <a:r>
              <a:rPr lang="en-US" sz="2400" dirty="0" err="1" smtClean="0"/>
              <a:t>bai</a:t>
            </a:r>
            <a:r>
              <a:rPr lang="lv-LV" sz="2400" dirty="0" smtClean="0"/>
              <a:t>;</a:t>
            </a:r>
            <a:r>
              <a:rPr lang="en-US" sz="2400" dirty="0" smtClean="0"/>
              <a:t> </a:t>
            </a:r>
            <a:endParaRPr lang="lv-LV" sz="2400" dirty="0" smtClean="0"/>
          </a:p>
          <a:p>
            <a:pPr lvl="1"/>
            <a:r>
              <a:rPr lang="en-US" sz="2400" dirty="0" err="1" smtClean="0"/>
              <a:t>nav</a:t>
            </a:r>
            <a:r>
              <a:rPr lang="en-US" sz="2400" dirty="0" smtClean="0"/>
              <a:t> </a:t>
            </a:r>
            <a:r>
              <a:rPr lang="en-US" sz="2400" dirty="0" err="1" smtClean="0"/>
              <a:t>noteikti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</a:t>
            </a:r>
            <a:r>
              <a:rPr lang="lv-LV" sz="2400" dirty="0" smtClean="0"/>
              <a:t>ā</a:t>
            </a:r>
            <a:r>
              <a:rPr lang="en-US" sz="2400" dirty="0" err="1" smtClean="0"/>
              <a:t>cijas</a:t>
            </a:r>
            <a:r>
              <a:rPr lang="en-US" sz="2400" dirty="0" smtClean="0"/>
              <a:t> m</a:t>
            </a:r>
            <a:r>
              <a:rPr lang="lv-LV" sz="2400" dirty="0" err="1" smtClean="0"/>
              <a:t>ērķi</a:t>
            </a:r>
            <a:r>
              <a:rPr lang="en-US" sz="2400" dirty="0" smtClean="0"/>
              <a:t>.</a:t>
            </a:r>
            <a:endParaRPr lang="lv-LV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lv-LV" b="1" dirty="0" smtClean="0"/>
              <a:t>Amata lomas neskaidrība/konflikts</a:t>
            </a:r>
            <a:endParaRPr lang="en-US" b="1" dirty="0" smtClean="0"/>
          </a:p>
          <a:p>
            <a:pPr lvl="1"/>
            <a:r>
              <a:rPr lang="lv-LV" sz="2400" dirty="0" smtClean="0"/>
              <a:t>n</a:t>
            </a:r>
            <a:r>
              <a:rPr lang="en-US" sz="2400" dirty="0" err="1" smtClean="0"/>
              <a:t>eskaidri</a:t>
            </a:r>
            <a:r>
              <a:rPr lang="en-US" sz="2400" dirty="0" smtClean="0"/>
              <a:t> </a:t>
            </a:r>
            <a:r>
              <a:rPr lang="en-US" sz="2400" dirty="0" err="1" smtClean="0"/>
              <a:t>nosacījumi</a:t>
            </a:r>
            <a:r>
              <a:rPr lang="en-US" sz="2400" dirty="0" smtClean="0"/>
              <a:t>, </a:t>
            </a:r>
            <a:r>
              <a:rPr lang="en-US" sz="2400" dirty="0" err="1" smtClean="0"/>
              <a:t>nepilnīgi</a:t>
            </a:r>
            <a:r>
              <a:rPr lang="en-US" sz="2400" dirty="0" smtClean="0"/>
              <a:t> </a:t>
            </a:r>
            <a:r>
              <a:rPr lang="en-US" sz="2400" dirty="0" err="1" smtClean="0"/>
              <a:t>darba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organizācijas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dokumenti</a:t>
            </a:r>
            <a:r>
              <a:rPr lang="en-US" sz="2400" dirty="0" smtClean="0"/>
              <a:t>, </a:t>
            </a:r>
            <a:r>
              <a:rPr lang="en-US" sz="2400" dirty="0" err="1" smtClean="0"/>
              <a:t>pretrunīgi</a:t>
            </a:r>
            <a:r>
              <a:rPr lang="en-US" sz="2400" dirty="0" smtClean="0"/>
              <a:t> </a:t>
            </a:r>
            <a:r>
              <a:rPr lang="en-US" sz="2400" dirty="0" err="1" smtClean="0"/>
              <a:t>uzdevumi</a:t>
            </a:r>
            <a:r>
              <a:rPr lang="lv-LV" sz="2400" dirty="0" smtClean="0"/>
              <a:t>;</a:t>
            </a:r>
          </a:p>
          <a:p>
            <a:pPr lvl="1"/>
            <a:r>
              <a:rPr lang="en-US" sz="2400" dirty="0" err="1" smtClean="0"/>
              <a:t>resursu</a:t>
            </a:r>
            <a:r>
              <a:rPr lang="en-US" sz="2400" dirty="0" smtClean="0"/>
              <a:t> </a:t>
            </a:r>
            <a:r>
              <a:rPr lang="en-US" sz="2400" dirty="0" err="1" smtClean="0"/>
              <a:t>trūkums</a:t>
            </a:r>
            <a:r>
              <a:rPr lang="en-US" sz="2400" dirty="0" smtClean="0"/>
              <a:t>, </a:t>
            </a:r>
            <a:r>
              <a:rPr lang="en-US" sz="2400" dirty="0" err="1" smtClean="0"/>
              <a:t>laika</a:t>
            </a:r>
            <a:r>
              <a:rPr lang="en-US" sz="2400" dirty="0" smtClean="0"/>
              <a:t> </a:t>
            </a:r>
            <a:r>
              <a:rPr lang="en-US" sz="2400" dirty="0" err="1" smtClean="0"/>
              <a:t>ierobežojumi</a:t>
            </a:r>
            <a:r>
              <a:rPr lang="en-US" sz="2400" dirty="0" smtClean="0"/>
              <a:t>, </a:t>
            </a:r>
            <a:r>
              <a:rPr lang="en-US" sz="2400" dirty="0" err="1" smtClean="0"/>
              <a:t>pretrunīgi</a:t>
            </a:r>
            <a:r>
              <a:rPr lang="en-US" sz="2400" dirty="0" smtClean="0"/>
              <a:t> </a:t>
            </a:r>
            <a:r>
              <a:rPr lang="en-US" sz="2400" dirty="0" err="1" smtClean="0"/>
              <a:t>uzdevumi</a:t>
            </a:r>
            <a:r>
              <a:rPr lang="en-US" sz="2400" dirty="0" smtClean="0"/>
              <a:t>, </a:t>
            </a:r>
            <a:r>
              <a:rPr lang="en-US" sz="2400" dirty="0" err="1" smtClean="0"/>
              <a:t>vadības</a:t>
            </a:r>
            <a:r>
              <a:rPr lang="en-US" sz="2400" dirty="0" smtClean="0"/>
              <a:t> </a:t>
            </a:r>
            <a:r>
              <a:rPr lang="en-US" sz="2400" dirty="0" err="1" smtClean="0"/>
              <a:t>problēmas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</p:spPr>
        <p:txBody>
          <a:bodyPr/>
          <a:lstStyle/>
          <a:p>
            <a:r>
              <a:rPr lang="lv-LV" sz="4000" b="1" dirty="0" smtClean="0"/>
              <a:t>Negatīvu stresu darba vietā rada/uztur(2)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76064"/>
          </a:xfrm>
        </p:spPr>
        <p:txBody>
          <a:bodyPr/>
          <a:lstStyle/>
          <a:p>
            <a:r>
              <a:rPr lang="en-US" b="1" dirty="0" err="1" smtClean="0"/>
              <a:t>Karjeras</a:t>
            </a:r>
            <a:r>
              <a:rPr lang="en-US" b="1" dirty="0" smtClean="0"/>
              <a:t> at</a:t>
            </a:r>
            <a:r>
              <a:rPr lang="lv-LV" b="1" dirty="0" err="1" smtClean="0"/>
              <a:t>tīstības</a:t>
            </a:r>
            <a:r>
              <a:rPr lang="lv-LV" b="1" dirty="0" smtClean="0"/>
              <a:t> ierobežojumi</a:t>
            </a:r>
            <a:endParaRPr lang="en-US" b="1" dirty="0" smtClean="0"/>
          </a:p>
          <a:p>
            <a:pPr lvl="1"/>
            <a:r>
              <a:rPr lang="lv-LV" sz="2400" dirty="0" smtClean="0"/>
              <a:t>k</a:t>
            </a:r>
            <a:r>
              <a:rPr lang="en-US" sz="2400" dirty="0" err="1" smtClean="0"/>
              <a:t>arjeras</a:t>
            </a:r>
            <a:r>
              <a:rPr lang="en-US" sz="2400" dirty="0" smtClean="0"/>
              <a:t> </a:t>
            </a:r>
            <a:r>
              <a:rPr lang="en-US" sz="2400" dirty="0" err="1" smtClean="0"/>
              <a:t>stagn</a:t>
            </a:r>
            <a:r>
              <a:rPr lang="lv-LV" sz="2400" dirty="0" smtClean="0"/>
              <a:t>ā</a:t>
            </a:r>
            <a:r>
              <a:rPr lang="en-US" sz="2400" dirty="0" err="1" smtClean="0"/>
              <a:t>cija</a:t>
            </a:r>
            <a:r>
              <a:rPr lang="en-US" sz="2400" dirty="0" smtClean="0"/>
              <a:t> un </a:t>
            </a:r>
            <a:r>
              <a:rPr lang="en-US" sz="2400" dirty="0" err="1" smtClean="0"/>
              <a:t>neskaidr</a:t>
            </a:r>
            <a:r>
              <a:rPr lang="lv-LV" sz="2400" dirty="0" smtClean="0"/>
              <a:t>ī</a:t>
            </a:r>
            <a:r>
              <a:rPr lang="en-US" sz="2400" dirty="0" err="1" smtClean="0"/>
              <a:t>ba</a:t>
            </a:r>
            <a:r>
              <a:rPr lang="en-US" sz="2400" dirty="0" smtClean="0"/>
              <a:t>, p</a:t>
            </a:r>
            <a:r>
              <a:rPr lang="lv-LV" sz="2400" dirty="0" smtClean="0"/>
              <a:t>ā</a:t>
            </a:r>
            <a:r>
              <a:rPr lang="en-US" sz="2400" dirty="0" err="1" smtClean="0"/>
              <a:t>rliec</a:t>
            </a:r>
            <a:r>
              <a:rPr lang="lv-LV" sz="2400" dirty="0" smtClean="0"/>
              <a:t>ī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paaugstin</a:t>
            </a:r>
            <a:r>
              <a:rPr lang="lv-LV" sz="2400" dirty="0" err="1" smtClean="0"/>
              <a:t>āš</a:t>
            </a:r>
            <a:r>
              <a:rPr lang="en-US" sz="2400" dirty="0" err="1" smtClean="0"/>
              <a:t>ana</a:t>
            </a:r>
            <a:r>
              <a:rPr lang="en-US" sz="2400" dirty="0" smtClean="0"/>
              <a:t> </a:t>
            </a:r>
            <a:r>
              <a:rPr lang="en-US" sz="2400" dirty="0" err="1" smtClean="0"/>
              <a:t>amat</a:t>
            </a:r>
            <a:r>
              <a:rPr lang="lv-LV" sz="2400" dirty="0" smtClean="0"/>
              <a:t>ā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lv-LV" sz="2400" dirty="0" smtClean="0"/>
              <a:t> </a:t>
            </a:r>
            <a:r>
              <a:rPr lang="en-US" sz="2400" dirty="0" err="1" smtClean="0"/>
              <a:t>neiev</a:t>
            </a:r>
            <a:r>
              <a:rPr lang="lv-LV" sz="2400" dirty="0" smtClean="0"/>
              <a:t>ē</a:t>
            </a:r>
            <a:r>
              <a:rPr lang="en-US" sz="2400" dirty="0" err="1" smtClean="0"/>
              <a:t>ro</a:t>
            </a:r>
            <a:r>
              <a:rPr lang="lv-LV" sz="2400" dirty="0" smtClean="0"/>
              <a:t>š</a:t>
            </a:r>
            <a:r>
              <a:rPr lang="en-US" sz="2400" dirty="0" err="1" smtClean="0"/>
              <a:t>ana</a:t>
            </a:r>
            <a:r>
              <a:rPr lang="en-US" sz="2400" dirty="0" smtClean="0"/>
              <a:t>,</a:t>
            </a:r>
            <a:endParaRPr lang="lv-LV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zema</a:t>
            </a:r>
            <a:r>
              <a:rPr lang="en-US" sz="2400" dirty="0" smtClean="0"/>
              <a:t> alga, </a:t>
            </a:r>
            <a:r>
              <a:rPr lang="en-US" sz="2400" dirty="0" err="1" smtClean="0"/>
              <a:t>nedro</a:t>
            </a:r>
            <a:r>
              <a:rPr lang="lv-LV" sz="2400" dirty="0" smtClean="0"/>
              <a:t>šī</a:t>
            </a:r>
            <a:r>
              <a:rPr lang="en-US" sz="2400" dirty="0" err="1" smtClean="0"/>
              <a:t>ba</a:t>
            </a:r>
            <a:r>
              <a:rPr lang="en-US" sz="2400" dirty="0" smtClean="0"/>
              <a:t> par </a:t>
            </a:r>
            <a:r>
              <a:rPr lang="en-US" sz="2400" dirty="0" err="1" smtClean="0"/>
              <a:t>darbu</a:t>
            </a:r>
            <a:r>
              <a:rPr lang="en-US" sz="2400" dirty="0" smtClean="0"/>
              <a:t>, </a:t>
            </a:r>
            <a:r>
              <a:rPr lang="en-US" sz="2400" dirty="0" err="1" smtClean="0"/>
              <a:t>darba</a:t>
            </a:r>
            <a:r>
              <a:rPr lang="en-US" sz="2400" dirty="0" smtClean="0"/>
              <a:t> </a:t>
            </a:r>
            <a:r>
              <a:rPr lang="en-US" sz="2400" dirty="0" err="1" smtClean="0"/>
              <a:t>zema</a:t>
            </a:r>
            <a:r>
              <a:rPr lang="en-US" sz="2400" dirty="0" smtClean="0"/>
              <a:t> </a:t>
            </a:r>
            <a:r>
              <a:rPr lang="en-US" sz="2400" dirty="0" err="1" smtClean="0"/>
              <a:t>soci</a:t>
            </a:r>
            <a:r>
              <a:rPr lang="lv-LV" sz="2400" dirty="0" smtClean="0"/>
              <a:t>ā</a:t>
            </a:r>
            <a:r>
              <a:rPr lang="en-US" sz="2400" dirty="0" smtClean="0"/>
              <a:t>l</a:t>
            </a:r>
            <a:r>
              <a:rPr lang="lv-LV" sz="2400" dirty="0" smtClean="0"/>
              <a:t>ā</a:t>
            </a:r>
            <a:r>
              <a:rPr lang="en-US" sz="2400" dirty="0" smtClean="0"/>
              <a:t> v</a:t>
            </a:r>
            <a:r>
              <a:rPr lang="lv-LV" sz="2400" dirty="0" smtClean="0"/>
              <a:t>ē</a:t>
            </a:r>
            <a:r>
              <a:rPr lang="en-US" sz="2400" dirty="0" err="1" smtClean="0"/>
              <a:t>rt</a:t>
            </a:r>
            <a:r>
              <a:rPr lang="lv-LV" sz="2400" dirty="0" smtClean="0"/>
              <a:t>ī</a:t>
            </a:r>
            <a:r>
              <a:rPr lang="en-US" sz="2400" dirty="0" err="1" smtClean="0"/>
              <a:t>ba</a:t>
            </a:r>
            <a:r>
              <a:rPr lang="en-US" sz="2400" dirty="0" smtClean="0"/>
              <a:t>. </a:t>
            </a:r>
            <a:endParaRPr lang="lv-LV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b="1" dirty="0" smtClean="0"/>
              <a:t>Br</a:t>
            </a:r>
            <a:r>
              <a:rPr lang="lv-LV" b="1" dirty="0" smtClean="0"/>
              <a:t>ī</a:t>
            </a:r>
            <a:r>
              <a:rPr lang="en-US" b="1" dirty="0" smtClean="0"/>
              <a:t>v</a:t>
            </a:r>
            <a:r>
              <a:rPr lang="lv-LV" b="1" dirty="0" smtClean="0"/>
              <a:t>ī</a:t>
            </a:r>
            <a:r>
              <a:rPr lang="en-US" b="1" dirty="0" err="1" smtClean="0"/>
              <a:t>ba</a:t>
            </a:r>
            <a:r>
              <a:rPr lang="en-US" b="1" dirty="0" smtClean="0"/>
              <a:t> l</a:t>
            </a:r>
            <a:r>
              <a:rPr lang="lv-LV" b="1" dirty="0" smtClean="0"/>
              <a:t>ē</a:t>
            </a:r>
            <a:r>
              <a:rPr lang="en-US" b="1" dirty="0" err="1" smtClean="0"/>
              <a:t>mumu</a:t>
            </a:r>
            <a:r>
              <a:rPr lang="en-US" b="1" dirty="0" smtClean="0"/>
              <a:t> pie</a:t>
            </a:r>
            <a:r>
              <a:rPr lang="lv-LV" b="1" dirty="0" smtClean="0"/>
              <a:t>ņ</a:t>
            </a:r>
            <a:r>
              <a:rPr lang="en-US" b="1" dirty="0" err="1" smtClean="0"/>
              <a:t>em</a:t>
            </a:r>
            <a:r>
              <a:rPr lang="lv-LV" b="1" dirty="0" smtClean="0"/>
              <a:t>š</a:t>
            </a:r>
            <a:r>
              <a:rPr lang="en-US" b="1" dirty="0" smtClean="0"/>
              <a:t>an</a:t>
            </a:r>
            <a:r>
              <a:rPr lang="lv-LV" b="1" dirty="0" smtClean="0"/>
              <a:t>ā</a:t>
            </a:r>
            <a:r>
              <a:rPr lang="en-US" b="1" dirty="0" smtClean="0"/>
              <a:t> / </a:t>
            </a:r>
            <a:r>
              <a:rPr lang="en-US" b="1" dirty="0" err="1" smtClean="0"/>
              <a:t>kontrole</a:t>
            </a:r>
            <a:endParaRPr lang="en-US" b="1" dirty="0" smtClean="0"/>
          </a:p>
          <a:p>
            <a:pPr lvl="1"/>
            <a:r>
              <a:rPr lang="lv-LV" sz="2400" dirty="0" smtClean="0"/>
              <a:t>z</a:t>
            </a:r>
            <a:r>
              <a:rPr lang="en-US" sz="2400" dirty="0" err="1" smtClean="0"/>
              <a:t>ema</a:t>
            </a:r>
            <a:r>
              <a:rPr lang="en-US" sz="2400" dirty="0" smtClean="0"/>
              <a:t> l</a:t>
            </a:r>
            <a:r>
              <a:rPr lang="lv-LV" sz="2400" dirty="0" smtClean="0"/>
              <a:t>ī</a:t>
            </a:r>
            <a:r>
              <a:rPr lang="en-US" sz="2400" dirty="0" err="1" smtClean="0"/>
              <a:t>dzdal</a:t>
            </a:r>
            <a:r>
              <a:rPr lang="lv-LV" sz="2400" dirty="0" smtClean="0"/>
              <a:t>ī</a:t>
            </a:r>
            <a:r>
              <a:rPr lang="en-US" sz="2400" dirty="0" err="1" smtClean="0"/>
              <a:t>ba</a:t>
            </a:r>
            <a:r>
              <a:rPr lang="en-US" sz="2400" dirty="0" smtClean="0"/>
              <a:t> l</a:t>
            </a:r>
            <a:r>
              <a:rPr lang="lv-LV" sz="2400" dirty="0" smtClean="0"/>
              <a:t>ē</a:t>
            </a:r>
            <a:r>
              <a:rPr lang="en-US" sz="2400" dirty="0" err="1" smtClean="0"/>
              <a:t>mumu</a:t>
            </a:r>
            <a:r>
              <a:rPr lang="en-US" sz="2400" dirty="0" smtClean="0"/>
              <a:t> pie</a:t>
            </a:r>
            <a:r>
              <a:rPr lang="lv-LV" sz="2400" dirty="0" smtClean="0"/>
              <a:t>ņ</a:t>
            </a:r>
            <a:r>
              <a:rPr lang="en-US" sz="2400" dirty="0" err="1" smtClean="0"/>
              <a:t>em</a:t>
            </a:r>
            <a:r>
              <a:rPr lang="lv-LV" sz="2400" dirty="0" smtClean="0"/>
              <a:t>š</a:t>
            </a:r>
            <a:r>
              <a:rPr lang="en-US" sz="2400" dirty="0" smtClean="0"/>
              <a:t>an</a:t>
            </a:r>
            <a:r>
              <a:rPr lang="lv-LV" sz="2400" dirty="0" smtClean="0"/>
              <a:t>ā</a:t>
            </a:r>
            <a:r>
              <a:rPr lang="en-US" sz="2400" dirty="0" smtClean="0"/>
              <a:t>,</a:t>
            </a:r>
            <a:endParaRPr lang="lv-LV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kontroles</a:t>
            </a:r>
            <a:r>
              <a:rPr lang="en-US" sz="2400" dirty="0" smtClean="0"/>
              <a:t> </a:t>
            </a:r>
            <a:r>
              <a:rPr lang="en-US" sz="2400" dirty="0" err="1" smtClean="0"/>
              <a:t>tr</a:t>
            </a:r>
            <a:r>
              <a:rPr lang="lv-LV" sz="2400" dirty="0" smtClean="0"/>
              <a:t>ū</a:t>
            </a:r>
            <a:r>
              <a:rPr lang="en-US" sz="2400" dirty="0" err="1" smtClean="0"/>
              <a:t>kums</a:t>
            </a:r>
            <a:r>
              <a:rPr lang="en-US" sz="2400" dirty="0" smtClean="0"/>
              <a:t> p</a:t>
            </a:r>
            <a:r>
              <a:rPr lang="lv-LV" sz="2400" dirty="0" smtClean="0"/>
              <a:t>ā</a:t>
            </a:r>
            <a:r>
              <a:rPr lang="en-US" sz="2400" dirty="0" smtClean="0"/>
              <a:t>r </a:t>
            </a:r>
            <a:r>
              <a:rPr lang="en-US" sz="2400" dirty="0" err="1" smtClean="0"/>
              <a:t>darbu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92088"/>
          </a:xfrm>
        </p:spPr>
        <p:txBody>
          <a:bodyPr/>
          <a:lstStyle/>
          <a:p>
            <a:r>
              <a:rPr lang="lv-LV" sz="4000" b="1" dirty="0" smtClean="0"/>
              <a:t>Negatīvu stresu darba vietā rada/uztur (3)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76064"/>
          </a:xfrm>
        </p:spPr>
        <p:txBody>
          <a:bodyPr/>
          <a:lstStyle/>
          <a:p>
            <a:r>
              <a:rPr lang="en-US" b="1" dirty="0" err="1" smtClean="0"/>
              <a:t>Personisk</a:t>
            </a:r>
            <a:r>
              <a:rPr lang="lv-LV" b="1" dirty="0" smtClean="0"/>
              <a:t>ā</a:t>
            </a:r>
            <a:r>
              <a:rPr lang="en-US" b="1" dirty="0" smtClean="0"/>
              <a:t>s </a:t>
            </a:r>
            <a:r>
              <a:rPr lang="en-US" b="1" dirty="0" err="1" smtClean="0"/>
              <a:t>attiec</a:t>
            </a:r>
            <a:r>
              <a:rPr lang="lv-LV" b="1" dirty="0" smtClean="0"/>
              <a:t>ī</a:t>
            </a:r>
            <a:r>
              <a:rPr lang="en-US" b="1" dirty="0" smtClean="0"/>
              <a:t>bas </a:t>
            </a:r>
            <a:r>
              <a:rPr lang="en-US" b="1" dirty="0" err="1" smtClean="0"/>
              <a:t>darb</a:t>
            </a:r>
            <a:r>
              <a:rPr lang="lv-LV" b="1" dirty="0" smtClean="0"/>
              <a:t>ā</a:t>
            </a:r>
            <a:endParaRPr lang="en-US" b="1" dirty="0" smtClean="0"/>
          </a:p>
          <a:p>
            <a:pPr lvl="1"/>
            <a:r>
              <a:rPr lang="lv-LV" sz="2400" dirty="0" smtClean="0"/>
              <a:t>s</a:t>
            </a:r>
            <a:r>
              <a:rPr lang="en-US" sz="2400" dirty="0" err="1" smtClean="0"/>
              <a:t>oci</a:t>
            </a:r>
            <a:r>
              <a:rPr lang="lv-LV" sz="2400" dirty="0" smtClean="0"/>
              <a:t>ā</a:t>
            </a:r>
            <a:r>
              <a:rPr lang="en-US" sz="2400" dirty="0" smtClean="0"/>
              <a:t>l</a:t>
            </a:r>
            <a:r>
              <a:rPr lang="lv-LV" sz="2400" dirty="0" smtClean="0"/>
              <a:t>ā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fizisk</a:t>
            </a:r>
            <a:r>
              <a:rPr lang="lv-LV" sz="2400" dirty="0" smtClean="0"/>
              <a:t>ā</a:t>
            </a:r>
            <a:r>
              <a:rPr lang="en-US" sz="2400" dirty="0" smtClean="0"/>
              <a:t> </a:t>
            </a:r>
            <a:r>
              <a:rPr lang="en-US" sz="2400" dirty="0" err="1" smtClean="0"/>
              <a:t>izol</a:t>
            </a:r>
            <a:r>
              <a:rPr lang="lv-LV" sz="2400" dirty="0" smtClean="0"/>
              <a:t>ā</a:t>
            </a:r>
            <a:r>
              <a:rPr lang="en-US" sz="2400" dirty="0" err="1" smtClean="0"/>
              <a:t>cija</a:t>
            </a:r>
            <a:r>
              <a:rPr lang="en-US" sz="2400" dirty="0" smtClean="0"/>
              <a:t>, </a:t>
            </a:r>
            <a:r>
              <a:rPr lang="en-US" sz="2400" dirty="0" err="1" smtClean="0"/>
              <a:t>sliktas</a:t>
            </a:r>
            <a:r>
              <a:rPr lang="en-US" sz="2400" dirty="0" smtClean="0"/>
              <a:t> </a:t>
            </a:r>
            <a:r>
              <a:rPr lang="en-US" sz="2400" dirty="0" err="1" smtClean="0"/>
              <a:t>attiec</a:t>
            </a:r>
            <a:r>
              <a:rPr lang="lv-LV" sz="2400" dirty="0" smtClean="0"/>
              <a:t>ī</a:t>
            </a:r>
            <a:r>
              <a:rPr lang="en-US" sz="2400" dirty="0" smtClean="0"/>
              <a:t>bas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priek</a:t>
            </a:r>
            <a:r>
              <a:rPr lang="lv-LV" sz="2400" dirty="0" smtClean="0"/>
              <a:t>š</a:t>
            </a:r>
            <a:r>
              <a:rPr lang="en-US" sz="2400" dirty="0" err="1" smtClean="0"/>
              <a:t>niekiem</a:t>
            </a:r>
            <a:r>
              <a:rPr lang="en-US" sz="2400" dirty="0" smtClean="0"/>
              <a:t>, </a:t>
            </a:r>
            <a:r>
              <a:rPr lang="en-US" sz="2400" dirty="0" err="1" smtClean="0"/>
              <a:t>personiski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konflikti</a:t>
            </a:r>
            <a:r>
              <a:rPr lang="lv-LV" sz="2400" dirty="0" smtClean="0"/>
              <a:t>;</a:t>
            </a:r>
            <a:r>
              <a:rPr lang="en-US" sz="2400" dirty="0" smtClean="0"/>
              <a:t> </a:t>
            </a:r>
            <a:endParaRPr lang="lv-LV" sz="2400" dirty="0" smtClean="0"/>
          </a:p>
          <a:p>
            <a:pPr lvl="1"/>
            <a:r>
              <a:rPr lang="en-US" sz="2400" dirty="0" err="1" smtClean="0"/>
              <a:t>soci</a:t>
            </a:r>
            <a:r>
              <a:rPr lang="lv-LV" sz="2400" dirty="0" smtClean="0"/>
              <a:t>ā</a:t>
            </a:r>
            <a:r>
              <a:rPr lang="en-US" sz="2400" dirty="0" smtClean="0"/>
              <a:t>l</a:t>
            </a:r>
            <a:r>
              <a:rPr lang="lv-LV" sz="2400" dirty="0" smtClean="0"/>
              <a:t>ā</a:t>
            </a:r>
            <a:r>
              <a:rPr lang="en-US" sz="2400" dirty="0" smtClean="0"/>
              <a:t> </a:t>
            </a:r>
            <a:r>
              <a:rPr lang="en-US" sz="2400" dirty="0" err="1" smtClean="0"/>
              <a:t>atbalsta</a:t>
            </a:r>
            <a:r>
              <a:rPr lang="en-US" sz="2400" dirty="0" smtClean="0"/>
              <a:t> </a:t>
            </a:r>
            <a:r>
              <a:rPr lang="en-US" sz="2400" dirty="0" err="1" smtClean="0"/>
              <a:t>tr</a:t>
            </a:r>
            <a:r>
              <a:rPr lang="lv-LV" sz="2400" dirty="0" smtClean="0"/>
              <a:t>ū</a:t>
            </a:r>
            <a:r>
              <a:rPr lang="en-US" sz="2400" dirty="0" err="1" smtClean="0"/>
              <a:t>kums</a:t>
            </a:r>
            <a:r>
              <a:rPr lang="en-US" sz="2400" dirty="0" smtClean="0"/>
              <a:t>.</a:t>
            </a:r>
          </a:p>
          <a:p>
            <a:r>
              <a:rPr lang="en-US" b="1" dirty="0" smtClean="0"/>
              <a:t>M</a:t>
            </a:r>
            <a:r>
              <a:rPr lang="lv-LV" b="1" dirty="0" smtClean="0"/>
              <a:t>ā</a:t>
            </a:r>
            <a:r>
              <a:rPr lang="en-US" b="1" dirty="0" err="1" smtClean="0"/>
              <a:t>jas</a:t>
            </a:r>
            <a:r>
              <a:rPr lang="en-US" b="1" dirty="0" smtClean="0"/>
              <a:t> - </a:t>
            </a:r>
            <a:r>
              <a:rPr lang="en-US" b="1" dirty="0" err="1" smtClean="0"/>
              <a:t>darba</a:t>
            </a:r>
            <a:r>
              <a:rPr lang="en-US" b="1" dirty="0" smtClean="0"/>
              <a:t> </a:t>
            </a:r>
            <a:r>
              <a:rPr lang="en-US" b="1" dirty="0" err="1" smtClean="0"/>
              <a:t>savstarp</a:t>
            </a:r>
            <a:r>
              <a:rPr lang="lv-LV" b="1" dirty="0" err="1" smtClean="0"/>
              <a:t>ējā</a:t>
            </a:r>
            <a:r>
              <a:rPr lang="en-US" b="1" dirty="0" smtClean="0"/>
              <a:t>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en-US" b="1" dirty="0" err="1" smtClean="0"/>
              <a:t>mijiedarb</a:t>
            </a:r>
            <a:r>
              <a:rPr lang="lv-LV" b="1" dirty="0" smtClean="0"/>
              <a:t>ī</a:t>
            </a:r>
            <a:r>
              <a:rPr lang="en-US" b="1" dirty="0" err="1" smtClean="0"/>
              <a:t>ba</a:t>
            </a:r>
            <a:r>
              <a:rPr lang="en-US" b="1" dirty="0" smtClean="0"/>
              <a:t> </a:t>
            </a:r>
          </a:p>
          <a:p>
            <a:pPr lvl="1"/>
            <a:r>
              <a:rPr lang="lv-LV" sz="2400" dirty="0" smtClean="0"/>
              <a:t>d</a:t>
            </a:r>
            <a:r>
              <a:rPr lang="en-US" sz="2400" dirty="0" err="1" smtClean="0"/>
              <a:t>arba</a:t>
            </a:r>
            <a:r>
              <a:rPr lang="en-US" sz="2400" dirty="0" smtClean="0"/>
              <a:t> un m</a:t>
            </a:r>
            <a:r>
              <a:rPr lang="lv-LV" sz="2400" dirty="0" smtClean="0"/>
              <a:t>ā</a:t>
            </a:r>
            <a:r>
              <a:rPr lang="en-US" sz="2400" dirty="0" err="1" smtClean="0"/>
              <a:t>jas</a:t>
            </a:r>
            <a:r>
              <a:rPr lang="en-US" sz="2400" dirty="0" smtClean="0"/>
              <a:t> </a:t>
            </a:r>
            <a:r>
              <a:rPr lang="en-US" sz="2400" dirty="0" err="1" smtClean="0"/>
              <a:t>pras</a:t>
            </a:r>
            <a:r>
              <a:rPr lang="lv-LV" sz="2400" dirty="0" smtClean="0"/>
              <a:t>ī</a:t>
            </a:r>
            <a:r>
              <a:rPr lang="en-US" sz="2400" dirty="0" err="1" smtClean="0"/>
              <a:t>bu</a:t>
            </a: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savstarp</a:t>
            </a:r>
            <a:r>
              <a:rPr lang="lv-LV" sz="2400" dirty="0" smtClean="0"/>
              <a:t>ē</a:t>
            </a:r>
            <a:r>
              <a:rPr lang="en-US" sz="2400" dirty="0" err="1" smtClean="0"/>
              <a:t>jais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konflikts</a:t>
            </a:r>
            <a:r>
              <a:rPr lang="en-US" sz="2400" dirty="0" smtClean="0"/>
              <a:t>, </a:t>
            </a: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en-US" sz="2400" dirty="0" smtClean="0"/>
              <a:t>v</a:t>
            </a:r>
            <a:r>
              <a:rPr lang="lv-LV" sz="2400" dirty="0" smtClean="0"/>
              <a:t>ā</a:t>
            </a:r>
            <a:r>
              <a:rPr lang="en-US" sz="2400" dirty="0" smtClean="0"/>
              <a:t>j</a:t>
            </a:r>
            <a:r>
              <a:rPr lang="lv-LV" sz="2400" dirty="0" smtClean="0"/>
              <a:t>š</a:t>
            </a:r>
            <a:r>
              <a:rPr lang="en-US" sz="2400" dirty="0" smtClean="0"/>
              <a:t> </a:t>
            </a:r>
            <a:r>
              <a:rPr lang="en-US" sz="2400" dirty="0" err="1" smtClean="0"/>
              <a:t>atbalsts</a:t>
            </a:r>
            <a:r>
              <a:rPr lang="lv-LV" sz="2400" dirty="0" smtClean="0"/>
              <a:t> </a:t>
            </a:r>
            <a:r>
              <a:rPr lang="en-US" sz="2400" dirty="0" smtClean="0"/>
              <a:t>m</a:t>
            </a:r>
            <a:r>
              <a:rPr lang="lv-LV" sz="2400" dirty="0" smtClean="0"/>
              <a:t>ā</a:t>
            </a:r>
            <a:r>
              <a:rPr lang="en-US" sz="2400" dirty="0" smtClean="0"/>
              <a:t>j</a:t>
            </a:r>
            <a:r>
              <a:rPr lang="lv-LV" sz="2400" dirty="0" smtClean="0"/>
              <a:t>ā</a:t>
            </a:r>
            <a:r>
              <a:rPr lang="en-US" sz="2400" dirty="0" smtClean="0"/>
              <a:t>s, </a:t>
            </a:r>
            <a:endParaRPr lang="lv-LV" sz="2400" dirty="0" smtClean="0"/>
          </a:p>
          <a:p>
            <a:pPr lvl="1"/>
            <a:r>
              <a:rPr lang="en-US" sz="2400" dirty="0" smtClean="0"/>
              <a:t>du</a:t>
            </a:r>
            <a:r>
              <a:rPr lang="lv-LV" sz="2400" dirty="0" smtClean="0"/>
              <a:t>ā</a:t>
            </a:r>
            <a:r>
              <a:rPr lang="en-US" sz="2400" dirty="0" err="1" smtClean="0"/>
              <a:t>listiskas</a:t>
            </a:r>
            <a:r>
              <a:rPr lang="en-US" sz="2400" dirty="0" smtClean="0"/>
              <a:t> </a:t>
            </a:r>
            <a:r>
              <a:rPr lang="en-US" sz="2400" dirty="0" err="1" smtClean="0"/>
              <a:t>karjeras</a:t>
            </a:r>
            <a:r>
              <a:rPr lang="en-US" sz="2400" dirty="0" smtClean="0"/>
              <a:t> </a:t>
            </a:r>
            <a:r>
              <a:rPr lang="en-US" sz="2400" dirty="0" err="1" smtClean="0"/>
              <a:t>probl</a:t>
            </a:r>
            <a:r>
              <a:rPr lang="lv-LV" sz="2400" dirty="0" smtClean="0"/>
              <a:t>ē</a:t>
            </a:r>
            <a:r>
              <a:rPr lang="en-US" sz="2400" dirty="0" err="1" smtClean="0"/>
              <a:t>mas</a:t>
            </a:r>
            <a:endParaRPr lang="en-US" sz="2400" dirty="0" smtClean="0"/>
          </a:p>
        </p:txBody>
      </p:sp>
      <p:pic>
        <p:nvPicPr>
          <p:cNvPr id="12290" name="Picture 2" descr="http://drmichaelroth.files.wordpress.com/2011/07/stress-and-sle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3576397" cy="268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036496" cy="792088"/>
          </a:xfrm>
        </p:spPr>
        <p:txBody>
          <a:bodyPr/>
          <a:lstStyle/>
          <a:p>
            <a:r>
              <a:rPr lang="lv-LV" sz="4000" b="1" dirty="0" smtClean="0"/>
              <a:t>Negatīvu stresu darba vietā rada/uztur(4)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76064"/>
          </a:xfrm>
        </p:spPr>
        <p:txBody>
          <a:bodyPr/>
          <a:lstStyle/>
          <a:p>
            <a:r>
              <a:rPr lang="en-US" b="1" dirty="0" err="1" smtClean="0"/>
              <a:t>Darba</a:t>
            </a:r>
            <a:r>
              <a:rPr lang="en-US" b="1" dirty="0" smtClean="0"/>
              <a:t> vide un </a:t>
            </a:r>
            <a:r>
              <a:rPr lang="en-US" b="1" dirty="0" err="1" smtClean="0"/>
              <a:t>darba</a:t>
            </a:r>
            <a:r>
              <a:rPr lang="en-US" b="1" dirty="0" smtClean="0"/>
              <a:t> </a:t>
            </a:r>
            <a:r>
              <a:rPr lang="en-US" b="1" dirty="0" err="1" smtClean="0"/>
              <a:t>iek</a:t>
            </a:r>
            <a:r>
              <a:rPr lang="lv-LV" b="1" dirty="0" smtClean="0"/>
              <a:t>ā</a:t>
            </a:r>
            <a:r>
              <a:rPr lang="en-US" b="1" dirty="0" err="1" smtClean="0"/>
              <a:t>rtas</a:t>
            </a:r>
            <a:endParaRPr lang="en-US" b="1" dirty="0" smtClean="0"/>
          </a:p>
          <a:p>
            <a:pPr lvl="1"/>
            <a:r>
              <a:rPr lang="lv-LV" sz="2400" dirty="0" smtClean="0"/>
              <a:t>p</a:t>
            </a:r>
            <a:r>
              <a:rPr lang="en-US" sz="2400" dirty="0" err="1" smtClean="0"/>
              <a:t>robl</a:t>
            </a:r>
            <a:r>
              <a:rPr lang="lv-LV" sz="2400" dirty="0" smtClean="0"/>
              <a:t>ē</a:t>
            </a:r>
            <a:r>
              <a:rPr lang="en-US" sz="2400" dirty="0" err="1" smtClean="0"/>
              <a:t>mas</a:t>
            </a:r>
            <a:r>
              <a:rPr lang="en-US" sz="2400" dirty="0" smtClean="0"/>
              <a:t> </a:t>
            </a:r>
            <a:r>
              <a:rPr lang="en-US" sz="2400" dirty="0" err="1" smtClean="0"/>
              <a:t>attiec</a:t>
            </a:r>
            <a:r>
              <a:rPr lang="lv-LV" sz="2400" dirty="0" smtClean="0"/>
              <a:t>ī</a:t>
            </a:r>
            <a:r>
              <a:rPr lang="en-US" sz="2400" dirty="0" smtClean="0"/>
              <a:t>b</a:t>
            </a:r>
            <a:r>
              <a:rPr lang="lv-LV" sz="2400" dirty="0" smtClean="0"/>
              <a:t>ā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iek</a:t>
            </a:r>
            <a:r>
              <a:rPr lang="lv-LV" sz="2400" dirty="0" smtClean="0"/>
              <a:t>ā</a:t>
            </a:r>
            <a:r>
              <a:rPr lang="en-US" sz="2400" dirty="0" err="1" smtClean="0"/>
              <a:t>rtu</a:t>
            </a:r>
            <a:r>
              <a:rPr lang="en-US" sz="2400" dirty="0" smtClean="0"/>
              <a:t> un </a:t>
            </a:r>
            <a:r>
              <a:rPr lang="en-US" sz="2400" dirty="0" err="1" smtClean="0"/>
              <a:t>telpu</a:t>
            </a:r>
            <a:r>
              <a:rPr lang="en-US" sz="2400" dirty="0" smtClean="0"/>
              <a:t> </a:t>
            </a:r>
            <a:r>
              <a:rPr lang="en-US" sz="2400" dirty="0" err="1" smtClean="0"/>
              <a:t>dro</a:t>
            </a:r>
            <a:r>
              <a:rPr lang="lv-LV" sz="2400" dirty="0" smtClean="0"/>
              <a:t>š</a:t>
            </a:r>
            <a:r>
              <a:rPr lang="en-US" sz="2400" dirty="0" err="1" smtClean="0"/>
              <a:t>umu</a:t>
            </a:r>
            <a:r>
              <a:rPr lang="en-US" sz="2400" dirty="0" smtClean="0"/>
              <a:t>, </a:t>
            </a:r>
            <a:r>
              <a:rPr lang="en-US" sz="2400" dirty="0" err="1" smtClean="0"/>
              <a:t>pieejam</a:t>
            </a:r>
            <a:r>
              <a:rPr lang="lv-LV" sz="2400" dirty="0" smtClean="0"/>
              <a:t>ī</a:t>
            </a:r>
            <a:r>
              <a:rPr lang="en-US" sz="2400" dirty="0" err="1" smtClean="0"/>
              <a:t>bu</a:t>
            </a:r>
            <a:r>
              <a:rPr lang="en-US" sz="2400" dirty="0" smtClean="0"/>
              <a:t>,</a:t>
            </a:r>
            <a:r>
              <a:rPr lang="lv-LV" sz="2400" dirty="0" smtClean="0"/>
              <a:t> </a:t>
            </a:r>
            <a:r>
              <a:rPr lang="en-US" sz="2400" dirty="0" err="1" smtClean="0"/>
              <a:t>piem</a:t>
            </a:r>
            <a:r>
              <a:rPr lang="lv-LV" sz="2400" dirty="0" smtClean="0"/>
              <a:t>ē</a:t>
            </a:r>
            <a:r>
              <a:rPr lang="en-US" sz="2400" dirty="0" smtClean="0"/>
              <a:t>rot</a:t>
            </a:r>
            <a:r>
              <a:rPr lang="lv-LV" sz="2400" dirty="0" smtClean="0"/>
              <a:t>ī</a:t>
            </a:r>
            <a:r>
              <a:rPr lang="en-US" sz="2400" dirty="0" err="1" smtClean="0"/>
              <a:t>bu</a:t>
            </a:r>
            <a:r>
              <a:rPr lang="en-US" sz="2400" dirty="0" smtClean="0"/>
              <a:t>, </a:t>
            </a:r>
            <a:r>
              <a:rPr lang="en-US" sz="2400" dirty="0" err="1" smtClean="0"/>
              <a:t>apkopi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remontu</a:t>
            </a:r>
            <a:r>
              <a:rPr lang="en-US" dirty="0" smtClean="0"/>
              <a:t>.</a:t>
            </a:r>
            <a:endParaRPr lang="lv-LV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dirty="0" err="1" smtClean="0"/>
              <a:t>Darba</a:t>
            </a:r>
            <a:r>
              <a:rPr lang="en-US" b="1" dirty="0" smtClean="0"/>
              <a:t> </a:t>
            </a:r>
            <a:r>
              <a:rPr lang="en-US" b="1" dirty="0" err="1" smtClean="0"/>
              <a:t>uzdevuma</a:t>
            </a:r>
            <a:r>
              <a:rPr lang="en-US" b="1" dirty="0" smtClean="0"/>
              <a:t> </a:t>
            </a:r>
            <a:r>
              <a:rPr lang="en-US" b="1" dirty="0" err="1" smtClean="0"/>
              <a:t>izveide</a:t>
            </a:r>
            <a:r>
              <a:rPr lang="en-US" b="1" dirty="0" smtClean="0"/>
              <a:t> </a:t>
            </a:r>
          </a:p>
          <a:p>
            <a:pPr lvl="1"/>
            <a:r>
              <a:rPr lang="lv-LV" sz="2400" dirty="0" smtClean="0"/>
              <a:t>d</a:t>
            </a:r>
            <a:r>
              <a:rPr lang="en-US" sz="2400" dirty="0" err="1" smtClean="0"/>
              <a:t>arba</a:t>
            </a:r>
            <a:r>
              <a:rPr lang="en-US" sz="2400" dirty="0" smtClean="0"/>
              <a:t> </a:t>
            </a:r>
            <a:r>
              <a:rPr lang="en-US" sz="2400" dirty="0" err="1" smtClean="0"/>
              <a:t>daudzveid</a:t>
            </a:r>
            <a:r>
              <a:rPr lang="lv-LV" sz="2400" dirty="0" smtClean="0"/>
              <a:t>ī</a:t>
            </a:r>
            <a:r>
              <a:rPr lang="en-US" sz="2400" dirty="0" smtClean="0"/>
              <a:t>bas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lv-LV" sz="2400" dirty="0" smtClean="0"/>
              <a:t>ī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darba</a:t>
            </a:r>
            <a:r>
              <a:rPr lang="en-US" sz="2400" dirty="0" smtClean="0"/>
              <a:t> </a:t>
            </a:r>
            <a:r>
              <a:rPr lang="en-US" sz="2400" dirty="0" err="1" smtClean="0"/>
              <a:t>ciklu</a:t>
            </a:r>
            <a:r>
              <a:rPr lang="en-US" sz="2400" dirty="0" smtClean="0"/>
              <a:t> </a:t>
            </a:r>
            <a:r>
              <a:rPr lang="en-US" sz="2400" dirty="0" err="1" smtClean="0"/>
              <a:t>tr</a:t>
            </a:r>
            <a:r>
              <a:rPr lang="lv-LV" sz="2400" dirty="0" smtClean="0"/>
              <a:t>ū</a:t>
            </a:r>
            <a:r>
              <a:rPr lang="en-US" sz="2400" dirty="0" err="1" smtClean="0"/>
              <a:t>kums</a:t>
            </a:r>
            <a:r>
              <a:rPr lang="en-US" sz="2400" dirty="0" smtClean="0"/>
              <a:t>, </a:t>
            </a:r>
            <a:r>
              <a:rPr lang="en-US" sz="2400" dirty="0" err="1" smtClean="0"/>
              <a:t>sadrumstalots</a:t>
            </a:r>
            <a:r>
              <a:rPr lang="lv-LV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bezj</a:t>
            </a:r>
            <a:r>
              <a:rPr lang="lv-LV" sz="2400" dirty="0" smtClean="0"/>
              <a:t>ē</a:t>
            </a:r>
            <a:r>
              <a:rPr lang="en-US" sz="2400" dirty="0" err="1" smtClean="0"/>
              <a:t>dz</a:t>
            </a:r>
            <a:r>
              <a:rPr lang="lv-LV" sz="2400" dirty="0" smtClean="0"/>
              <a:t>ī</a:t>
            </a:r>
            <a:r>
              <a:rPr lang="en-US" sz="2400" dirty="0" err="1" smtClean="0"/>
              <a:t>gs</a:t>
            </a:r>
            <a:r>
              <a:rPr lang="en-US" sz="2400" dirty="0" smtClean="0"/>
              <a:t> </a:t>
            </a:r>
            <a:r>
              <a:rPr lang="en-US" sz="2400" dirty="0" err="1" smtClean="0"/>
              <a:t>darbs</a:t>
            </a:r>
            <a:r>
              <a:rPr lang="en-US" sz="2400" dirty="0" smtClean="0"/>
              <a:t>, </a:t>
            </a:r>
            <a:endParaRPr lang="lv-LV" sz="2400" dirty="0" smtClean="0"/>
          </a:p>
          <a:p>
            <a:pPr lvl="1"/>
            <a:r>
              <a:rPr lang="en-US" sz="2400" dirty="0" err="1" smtClean="0"/>
              <a:t>nepietiekama</a:t>
            </a:r>
            <a:r>
              <a:rPr lang="en-US" sz="2400" dirty="0" smtClean="0"/>
              <a:t> </a:t>
            </a:r>
            <a:r>
              <a:rPr lang="en-US" sz="2400" dirty="0" err="1" smtClean="0"/>
              <a:t>prasmju</a:t>
            </a:r>
            <a:r>
              <a:rPr lang="en-US" sz="2400" dirty="0" smtClean="0"/>
              <a:t> </a:t>
            </a:r>
            <a:r>
              <a:rPr lang="en-US" sz="2400" dirty="0" err="1" smtClean="0"/>
              <a:t>izmanto</a:t>
            </a:r>
            <a:r>
              <a:rPr lang="lv-LV" sz="2400" dirty="0" smtClean="0"/>
              <a:t>š</a:t>
            </a:r>
            <a:r>
              <a:rPr lang="en-US" sz="2400" dirty="0" err="1" smtClean="0"/>
              <a:t>ana</a:t>
            </a:r>
            <a:r>
              <a:rPr lang="en-US" sz="2400" dirty="0" smtClean="0"/>
              <a:t>, </a:t>
            </a:r>
            <a:r>
              <a:rPr lang="en-US" sz="2400" dirty="0" err="1" smtClean="0"/>
              <a:t>neskaidr</a:t>
            </a:r>
            <a:r>
              <a:rPr lang="lv-LV" sz="2400" dirty="0" smtClean="0"/>
              <a:t>ī</a:t>
            </a:r>
            <a:r>
              <a:rPr lang="en-US" sz="2400" dirty="0" smtClean="0"/>
              <a:t>b</a:t>
            </a:r>
            <a:r>
              <a:rPr lang="lv-LV" sz="2400" dirty="0" smtClean="0"/>
              <a:t>a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1194</Words>
  <Application>Microsoft Office PowerPoint</Application>
  <PresentationFormat>On-screen Show (4:3)</PresentationFormat>
  <Paragraphs>142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2_Office Theme</vt:lpstr>
      <vt:lpstr>Eiropas Sociālā fonda projekts</vt:lpstr>
      <vt:lpstr>Stress darbā</vt:lpstr>
      <vt:lpstr>Stress</vt:lpstr>
      <vt:lpstr>Slide 4</vt:lpstr>
      <vt:lpstr>Slide 5</vt:lpstr>
      <vt:lpstr>Negatīvu stresu darba vietā rada/uztur (1)</vt:lpstr>
      <vt:lpstr>Negatīvu stresu darba vietā rada/uztur(2)</vt:lpstr>
      <vt:lpstr>Negatīvu stresu darba vietā rada/uztur (3)</vt:lpstr>
      <vt:lpstr>Negatīvu stresu darba vietā rada/uztur(4)</vt:lpstr>
      <vt:lpstr>Negatīvu stresu darba vietā rada/uztur(5)</vt:lpstr>
      <vt:lpstr>Stresa indikatori(1)</vt:lpstr>
      <vt:lpstr>Stresa indikatori (2)</vt:lpstr>
      <vt:lpstr>Stresa indikatori (3)</vt:lpstr>
      <vt:lpstr>Stresa indikatori (4)</vt:lpstr>
      <vt:lpstr>Stresa indikatori (5)</vt:lpstr>
      <vt:lpstr>Profesionālā izdegšana</vt:lpstr>
      <vt:lpstr>Slide 17</vt:lpstr>
      <vt:lpstr>Slide 18</vt:lpstr>
      <vt:lpstr>Profesionālās izdegšanas sindroma priekšnoteikumi</vt:lpstr>
      <vt:lpstr>Slide 20</vt:lpstr>
      <vt:lpstr>Kā izvairīties no izdegšanas sindroma?</vt:lpstr>
      <vt:lpstr>Stresa menedžments</vt:lpstr>
      <vt:lpstr>Stresa menedžments</vt:lpstr>
      <vt:lpstr>Padomi stresa mazināšanai (1)</vt:lpstr>
      <vt:lpstr>Padomi stresa mazināšanai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Kādām prasmēm jābūt sadarbojoties ar mentorējamo?</dc:title>
  <dc:creator>user1</dc:creator>
  <cp:lastModifiedBy>user</cp:lastModifiedBy>
  <cp:revision>33</cp:revision>
  <dcterms:created xsi:type="dcterms:W3CDTF">2012-02-08T18:40:25Z</dcterms:created>
  <dcterms:modified xsi:type="dcterms:W3CDTF">2013-06-01T08:30:33Z</dcterms:modified>
</cp:coreProperties>
</file>