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1"/>
  </p:notesMasterIdLst>
  <p:sldIdLst>
    <p:sldId id="256" r:id="rId2"/>
    <p:sldId id="356" r:id="rId3"/>
    <p:sldId id="424" r:id="rId4"/>
    <p:sldId id="425" r:id="rId5"/>
    <p:sldId id="360" r:id="rId6"/>
    <p:sldId id="361" r:id="rId7"/>
    <p:sldId id="427" r:id="rId8"/>
    <p:sldId id="426" r:id="rId9"/>
    <p:sldId id="363" r:id="rId10"/>
    <p:sldId id="364" r:id="rId11"/>
    <p:sldId id="428" r:id="rId12"/>
    <p:sldId id="365" r:id="rId13"/>
    <p:sldId id="366" r:id="rId14"/>
    <p:sldId id="367" r:id="rId15"/>
    <p:sldId id="394" r:id="rId16"/>
    <p:sldId id="395" r:id="rId17"/>
    <p:sldId id="396" r:id="rId18"/>
    <p:sldId id="429" r:id="rId19"/>
    <p:sldId id="397" r:id="rId20"/>
    <p:sldId id="399" r:id="rId21"/>
    <p:sldId id="368" r:id="rId22"/>
    <p:sldId id="431" r:id="rId23"/>
    <p:sldId id="432" r:id="rId24"/>
    <p:sldId id="369" r:id="rId25"/>
    <p:sldId id="434" r:id="rId26"/>
    <p:sldId id="370" r:id="rId27"/>
    <p:sldId id="433" r:id="rId28"/>
    <p:sldId id="371" r:id="rId29"/>
    <p:sldId id="435" r:id="rId30"/>
    <p:sldId id="372" r:id="rId31"/>
    <p:sldId id="373" r:id="rId32"/>
    <p:sldId id="374" r:id="rId33"/>
    <p:sldId id="375" r:id="rId34"/>
    <p:sldId id="376" r:id="rId35"/>
    <p:sldId id="436" r:id="rId36"/>
    <p:sldId id="377" r:id="rId37"/>
    <p:sldId id="378" r:id="rId38"/>
    <p:sldId id="379" r:id="rId39"/>
    <p:sldId id="381" r:id="rId40"/>
    <p:sldId id="383" r:id="rId41"/>
    <p:sldId id="438" r:id="rId42"/>
    <p:sldId id="384" r:id="rId43"/>
    <p:sldId id="385" r:id="rId44"/>
    <p:sldId id="388" r:id="rId45"/>
    <p:sldId id="390" r:id="rId46"/>
    <p:sldId id="391" r:id="rId47"/>
    <p:sldId id="358" r:id="rId48"/>
    <p:sldId id="357" r:id="rId49"/>
    <p:sldId id="347" r:id="rId50"/>
    <p:sldId id="313" r:id="rId51"/>
    <p:sldId id="439" r:id="rId52"/>
    <p:sldId id="440" r:id="rId53"/>
    <p:sldId id="405" r:id="rId54"/>
    <p:sldId id="406" r:id="rId55"/>
    <p:sldId id="408" r:id="rId56"/>
    <p:sldId id="415" r:id="rId57"/>
    <p:sldId id="416" r:id="rId58"/>
    <p:sldId id="418" r:id="rId59"/>
    <p:sldId id="276" r:id="rId6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C00"/>
    <a:srgbClr val="66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364" autoAdjust="0"/>
  </p:normalViewPr>
  <p:slideViewPr>
    <p:cSldViewPr snapToGrid="0">
      <p:cViewPr varScale="1">
        <p:scale>
          <a:sx n="104" d="100"/>
          <a:sy n="104" d="100"/>
        </p:scale>
        <p:origin x="-114" y="-528"/>
      </p:cViewPr>
      <p:guideLst>
        <p:guide orient="horz" pos="2137"/>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2016.03.14.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xmlns=""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Margrietiņas (</a:t>
            </a:r>
            <a:r>
              <a:rPr lang="lv-LV" dirty="0" err="1" smtClean="0"/>
              <a:t>Flickr</a:t>
            </a:r>
            <a:r>
              <a:rPr lang="lv-LV" dirty="0" smtClean="0"/>
              <a:t>: Māris </a:t>
            </a:r>
            <a:r>
              <a:rPr lang="lv-LV" dirty="0" err="1" smtClean="0"/>
              <a:t>Pehlaks</a:t>
            </a:r>
            <a:r>
              <a:rPr lang="lv-LV" dirty="0" smtClean="0"/>
              <a:t>) </a:t>
            </a:r>
          </a:p>
        </p:txBody>
      </p:sp>
      <p:sp>
        <p:nvSpPr>
          <p:cNvPr id="4" name="Slide Number Placeholder 3"/>
          <p:cNvSpPr>
            <a:spLocks noGrp="1"/>
          </p:cNvSpPr>
          <p:nvPr>
            <p:ph type="sldNum" sz="quarter" idx="10"/>
          </p:nvPr>
        </p:nvSpPr>
        <p:spPr/>
        <p:txBody>
          <a:bodyPr/>
          <a:lstStyle/>
          <a:p>
            <a:fld id="{213875CE-5761-4A61-84E0-186432756F8C}" type="slidenum">
              <a:rPr lang="lv-LV" smtClean="0"/>
              <a:pPr/>
              <a:t>2</a:t>
            </a:fld>
            <a:endParaRPr lang="lv-LV"/>
          </a:p>
        </p:txBody>
      </p:sp>
    </p:spTree>
    <p:extLst>
      <p:ext uri="{BB962C8B-B14F-4D97-AF65-F5344CB8AC3E}">
        <p14:creationId xmlns:p14="http://schemas.microsoft.com/office/powerpoint/2010/main" xmlns="" val="156249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https://www.google.lv/search?q=camellia+scale&amp;espv=2&amp;biw=1366&amp;bih=599&amp;site=webhp&amp;source=lnms&amp;tbm=isch&amp;sa=X&amp;ved=0ahUKEwjbgq7Pq73LAhUIYpoKHaQPC8gQ_AUIBigB#imgrc=kAJUbvRjDlI_XM%3A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43</a:t>
            </a:fld>
            <a:endParaRPr lang="lv-LV"/>
          </a:p>
        </p:txBody>
      </p:sp>
    </p:spTree>
    <p:extLst>
      <p:ext uri="{BB962C8B-B14F-4D97-AF65-F5344CB8AC3E}">
        <p14:creationId xmlns:p14="http://schemas.microsoft.com/office/powerpoint/2010/main" xmlns="" val="110510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C00"/>
            </a:gs>
            <a:gs pos="17000">
              <a:schemeClr val="bg1"/>
            </a:gs>
            <a:gs pos="80000">
              <a:schemeClr val="bg1"/>
            </a:gs>
            <a:gs pos="100000">
              <a:srgbClr val="FFC00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2016.03.14.</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9" y="2006409"/>
            <a:ext cx="6022296" cy="2387600"/>
          </a:xfrm>
        </p:spPr>
        <p:txBody>
          <a:bodyPr>
            <a:noAutofit/>
          </a:bodyPr>
          <a:lstStyle/>
          <a:p>
            <a:pPr algn="l"/>
            <a:r>
              <a:rPr lang="lv-LV" sz="6600" dirty="0" smtClean="0"/>
              <a:t>Klimata izmaiņas un </a:t>
            </a:r>
            <a:r>
              <a:rPr lang="lv-LV" sz="6600" smtClean="0"/>
              <a:t>biodaudzveidība</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3087" y="0"/>
            <a:ext cx="5143500" cy="6858000"/>
          </a:xfrm>
          <a:prstGeom prst="rect">
            <a:avLst/>
          </a:prstGeom>
        </p:spPr>
      </p:pic>
      <p:sp>
        <p:nvSpPr>
          <p:cNvPr id="4" name="Title 1"/>
          <p:cNvSpPr txBox="1">
            <a:spLocks/>
          </p:cNvSpPr>
          <p:nvPr/>
        </p:nvSpPr>
        <p:spPr>
          <a:xfrm>
            <a:off x="4814061" y="422758"/>
            <a:ext cx="5771310"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TEMPERATŪRAS IETEKME UZ DZĪVAJIEM ORGANISMIEM</a:t>
            </a:r>
            <a:endParaRPr lang="lv-LV" sz="3600" dirty="0"/>
          </a:p>
        </p:txBody>
      </p:sp>
      <p:grpSp>
        <p:nvGrpSpPr>
          <p:cNvPr id="2" name="Group 1"/>
          <p:cNvGrpSpPr/>
          <p:nvPr/>
        </p:nvGrpSpPr>
        <p:grpSpPr>
          <a:xfrm>
            <a:off x="3402036" y="2385795"/>
            <a:ext cx="8595360" cy="3670708"/>
            <a:chOff x="3402036" y="2132571"/>
            <a:chExt cx="8595360" cy="3670708"/>
          </a:xfrm>
        </p:grpSpPr>
        <p:sp>
          <p:nvSpPr>
            <p:cNvPr id="5" name="Title 1"/>
            <p:cNvSpPr txBox="1">
              <a:spLocks/>
            </p:cNvSpPr>
            <p:nvPr/>
          </p:nvSpPr>
          <p:spPr>
            <a:xfrm>
              <a:off x="3758942" y="4832874"/>
              <a:ext cx="4490514" cy="970405"/>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Augstāk </a:t>
              </a:r>
              <a:r>
                <a:rPr lang="lv-LV" sz="1800" b="1" dirty="0"/>
                <a:t>attīstītajiem organismiem tolerance pret temperatūru ir daudz mazāka </a:t>
              </a:r>
              <a:r>
                <a:rPr lang="lv-LV" sz="1800" b="1" dirty="0" smtClean="0"/>
                <a:t>– </a:t>
              </a:r>
            </a:p>
            <a:p>
              <a:pPr algn="ctr"/>
              <a:r>
                <a:rPr lang="lv-LV" sz="1800" b="1" dirty="0" smtClean="0"/>
                <a:t>robežās no </a:t>
              </a:r>
              <a:r>
                <a:rPr lang="lv-LV" sz="1800" b="1" dirty="0"/>
                <a:t>0 ºC līdz +50 </a:t>
              </a:r>
              <a:r>
                <a:rPr lang="lv-LV" sz="1800" b="1" dirty="0" smtClean="0"/>
                <a:t>ºC</a:t>
              </a:r>
              <a:endParaRPr lang="lv-LV" sz="1800" dirty="0"/>
            </a:p>
          </p:txBody>
        </p:sp>
        <p:sp>
          <p:nvSpPr>
            <p:cNvPr id="6" name="Title 1"/>
            <p:cNvSpPr txBox="1">
              <a:spLocks/>
            </p:cNvSpPr>
            <p:nvPr/>
          </p:nvSpPr>
          <p:spPr>
            <a:xfrm>
              <a:off x="3402036" y="2132571"/>
              <a:ext cx="8595360" cy="14667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Ja </a:t>
              </a:r>
              <a:r>
                <a:rPr lang="lv-LV" sz="2400" dirty="0"/>
                <a:t>vides temperatūra  ir mazāka vai pārsniedz noteiktu kritisko robežlielumu, organisms nespēj  nodrošināt dzīvības procesus un </a:t>
              </a:r>
              <a:r>
                <a:rPr lang="lv-LV" sz="2400" b="1" dirty="0"/>
                <a:t>iet bojā vai nu nosalstot vai pārkarstot</a:t>
              </a:r>
            </a:p>
          </p:txBody>
        </p:sp>
        <p:sp>
          <p:nvSpPr>
            <p:cNvPr id="7" name="Title 1"/>
            <p:cNvSpPr txBox="1">
              <a:spLocks/>
            </p:cNvSpPr>
            <p:nvPr/>
          </p:nvSpPr>
          <p:spPr>
            <a:xfrm>
              <a:off x="3769135" y="3400412"/>
              <a:ext cx="4484913" cy="11350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Primitīviem </a:t>
              </a:r>
              <a:r>
                <a:rPr lang="lv-LV" sz="1800" b="1" dirty="0" smtClean="0"/>
                <a:t>organismiem (baktērijām </a:t>
              </a:r>
              <a:r>
                <a:rPr lang="lv-LV" sz="1800" b="1" dirty="0"/>
                <a:t>un </a:t>
              </a:r>
              <a:r>
                <a:rPr lang="lv-LV" sz="1800" b="1" dirty="0" smtClean="0"/>
                <a:t>sēnēm) </a:t>
              </a:r>
              <a:r>
                <a:rPr lang="lv-LV" sz="1800" b="1" dirty="0"/>
                <a:t>tolerances intervāli parasti ir ievērojami plašāki nekā augstāk </a:t>
              </a:r>
              <a:r>
                <a:rPr lang="lv-LV" sz="1800" b="1" dirty="0" smtClean="0"/>
                <a:t>attīstītajiem</a:t>
              </a:r>
              <a:endParaRPr lang="lv-LV" sz="1800" dirty="0"/>
            </a:p>
          </p:txBody>
        </p:sp>
        <p:sp>
          <p:nvSpPr>
            <p:cNvPr id="8" name="Title 1"/>
            <p:cNvSpPr txBox="1">
              <a:spLocks/>
            </p:cNvSpPr>
            <p:nvPr/>
          </p:nvSpPr>
          <p:spPr>
            <a:xfrm>
              <a:off x="8581289" y="3401737"/>
              <a:ext cx="3123031" cy="2401542"/>
            </a:xfrm>
            <a:prstGeom prst="roundRect">
              <a:avLst>
                <a:gd name="adj" fmla="val 13687"/>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Sēņu </a:t>
              </a:r>
              <a:r>
                <a:rPr lang="lv-LV" sz="1800" b="1" dirty="0"/>
                <a:t>sporas saglabā dzīvotspēju pat  pie temperatūrām, kas tuvas absolūtajai </a:t>
              </a:r>
              <a:r>
                <a:rPr lang="lv-LV" sz="1800" b="1" dirty="0" smtClean="0"/>
                <a:t>nullei (-</a:t>
              </a:r>
              <a:r>
                <a:rPr lang="lv-LV" sz="1800" b="1" dirty="0"/>
                <a:t>273 ºC) vai ievērojami  pārsniedz ūdens  vārīšanās temperatūru </a:t>
              </a:r>
              <a:endParaRPr lang="lv-LV" sz="1800" b="1" dirty="0" smtClean="0"/>
            </a:p>
            <a:p>
              <a:pPr algn="ctr"/>
              <a:r>
                <a:rPr lang="lv-LV" sz="1800" b="1" dirty="0" smtClean="0"/>
                <a:t>(+</a:t>
              </a:r>
              <a:r>
                <a:rPr lang="lv-LV" sz="1800" b="1" dirty="0"/>
                <a:t>100 </a:t>
              </a:r>
              <a:r>
                <a:rPr lang="lv-LV" sz="1800" b="1" dirty="0" smtClean="0"/>
                <a:t>ºC)</a:t>
              </a:r>
              <a:endParaRPr lang="lv-LV" sz="1800" dirty="0"/>
            </a:p>
          </p:txBody>
        </p:sp>
      </p:grpSp>
    </p:spTree>
    <p:extLst>
      <p:ext uri="{BB962C8B-B14F-4D97-AF65-F5344CB8AC3E}">
        <p14:creationId xmlns:p14="http://schemas.microsoft.com/office/powerpoint/2010/main" xmlns="" val="570237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02172" y="0"/>
            <a:ext cx="5569949" cy="6858000"/>
          </a:xfrm>
          <a:prstGeom prst="rect">
            <a:avLst/>
          </a:prstGeom>
        </p:spPr>
      </p:pic>
      <p:grpSp>
        <p:nvGrpSpPr>
          <p:cNvPr id="25" name="Group 24"/>
          <p:cNvGrpSpPr/>
          <p:nvPr/>
        </p:nvGrpSpPr>
        <p:grpSpPr>
          <a:xfrm>
            <a:off x="295200" y="602142"/>
            <a:ext cx="6138428" cy="5668030"/>
            <a:chOff x="88202" y="562953"/>
            <a:chExt cx="6138428" cy="5668030"/>
          </a:xfrm>
        </p:grpSpPr>
        <p:grpSp>
          <p:nvGrpSpPr>
            <p:cNvPr id="3" name="Group 2"/>
            <p:cNvGrpSpPr/>
            <p:nvPr/>
          </p:nvGrpSpPr>
          <p:grpSpPr>
            <a:xfrm>
              <a:off x="88202" y="562953"/>
              <a:ext cx="6138428" cy="2644113"/>
              <a:chOff x="88202" y="562953"/>
              <a:chExt cx="6138428" cy="2644113"/>
            </a:xfrm>
          </p:grpSpPr>
          <p:grpSp>
            <p:nvGrpSpPr>
              <p:cNvPr id="2" name="Group 1"/>
              <p:cNvGrpSpPr/>
              <p:nvPr/>
            </p:nvGrpSpPr>
            <p:grpSpPr>
              <a:xfrm>
                <a:off x="88202" y="562953"/>
                <a:ext cx="6138428" cy="2044427"/>
                <a:chOff x="167052" y="528551"/>
                <a:chExt cx="6138428" cy="2044427"/>
              </a:xfrm>
            </p:grpSpPr>
            <p:sp>
              <p:nvSpPr>
                <p:cNvPr id="6" name="Title 1"/>
                <p:cNvSpPr txBox="1">
                  <a:spLocks/>
                </p:cNvSpPr>
                <p:nvPr/>
              </p:nvSpPr>
              <p:spPr>
                <a:xfrm>
                  <a:off x="167052" y="528551"/>
                  <a:ext cx="6138428" cy="149619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Organismus, atkarībā no tolerances diapazona plašuma  </a:t>
                  </a:r>
                  <a:r>
                    <a:rPr lang="lv-LV" sz="2400" dirty="0"/>
                    <a:t>attiecībā pret temperatūras </a:t>
                  </a:r>
                  <a:r>
                    <a:rPr lang="lv-LV" sz="2400" dirty="0" smtClean="0"/>
                    <a:t>izmaiņām, iedala:</a:t>
                  </a:r>
                  <a:endParaRPr lang="lv-LV" sz="2400" b="1" dirty="0"/>
                </a:p>
              </p:txBody>
            </p:sp>
            <p:sp>
              <p:nvSpPr>
                <p:cNvPr id="7" name="Rounded Rectangle 6"/>
                <p:cNvSpPr/>
                <p:nvPr/>
              </p:nvSpPr>
              <p:spPr>
                <a:xfrm>
                  <a:off x="495840" y="1837521"/>
                  <a:ext cx="1658046"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Eiritermie organismi</a:t>
                  </a:r>
                  <a:endParaRPr lang="lv-LV" b="1" dirty="0">
                    <a:solidFill>
                      <a:schemeClr val="tx1"/>
                    </a:solidFill>
                  </a:endParaRPr>
                </a:p>
              </p:txBody>
            </p:sp>
            <p:sp>
              <p:nvSpPr>
                <p:cNvPr id="8" name="Rounded Rectangle 7"/>
                <p:cNvSpPr/>
                <p:nvPr/>
              </p:nvSpPr>
              <p:spPr>
                <a:xfrm>
                  <a:off x="2560794" y="1837521"/>
                  <a:ext cx="3470366"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Stenotermie</a:t>
                  </a:r>
                  <a:r>
                    <a:rPr lang="lv-LV" b="1" dirty="0" smtClean="0">
                      <a:solidFill>
                        <a:schemeClr val="tx1"/>
                      </a:solidFill>
                    </a:rPr>
                    <a:t> organismi</a:t>
                  </a:r>
                  <a:endParaRPr lang="lv-LV" b="1" dirty="0">
                    <a:solidFill>
                      <a:schemeClr val="tx1"/>
                    </a:solidFill>
                  </a:endParaRPr>
                </a:p>
              </p:txBody>
            </p:sp>
          </p:grpSp>
          <p:sp>
            <p:nvSpPr>
              <p:cNvPr id="10" name="Rounded Rectangle 9"/>
              <p:cNvSpPr/>
              <p:nvPr/>
            </p:nvSpPr>
            <p:spPr>
              <a:xfrm>
                <a:off x="2654464" y="2471609"/>
                <a:ext cx="1368898" cy="735457"/>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Kriofīlie</a:t>
                </a:r>
                <a:r>
                  <a:rPr lang="lv-LV" b="1" dirty="0" smtClean="0">
                    <a:solidFill>
                      <a:schemeClr val="tx1"/>
                    </a:solidFill>
                  </a:rPr>
                  <a:t> organismi</a:t>
                </a:r>
                <a:endParaRPr lang="lv-LV" b="1" dirty="0">
                  <a:solidFill>
                    <a:schemeClr val="tx1"/>
                  </a:solidFill>
                </a:endParaRPr>
              </a:p>
            </p:txBody>
          </p:sp>
          <p:sp>
            <p:nvSpPr>
              <p:cNvPr id="11" name="Rounded Rectangle 10"/>
              <p:cNvSpPr/>
              <p:nvPr/>
            </p:nvSpPr>
            <p:spPr>
              <a:xfrm>
                <a:off x="4349934" y="2471609"/>
                <a:ext cx="1502229" cy="735457"/>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Termofīlie</a:t>
                </a:r>
                <a:r>
                  <a:rPr lang="lv-LV" b="1" dirty="0" smtClean="0">
                    <a:solidFill>
                      <a:schemeClr val="tx1"/>
                    </a:solidFill>
                  </a:rPr>
                  <a:t> organismi</a:t>
                </a:r>
                <a:endParaRPr lang="lv-LV" b="1" dirty="0">
                  <a:solidFill>
                    <a:schemeClr val="tx1"/>
                  </a:solidFill>
                </a:endParaRPr>
              </a:p>
            </p:txBody>
          </p:sp>
        </p:grpSp>
        <p:sp>
          <p:nvSpPr>
            <p:cNvPr id="13" name="Rounded Rectangle 12"/>
            <p:cNvSpPr/>
            <p:nvPr/>
          </p:nvSpPr>
          <p:spPr>
            <a:xfrm>
              <a:off x="2481944" y="3654398"/>
              <a:ext cx="3470366" cy="10722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Galvenokārt – </a:t>
              </a:r>
            </a:p>
            <a:p>
              <a:pPr algn="ctr"/>
              <a:r>
                <a:rPr lang="lv-LV" dirty="0" smtClean="0">
                  <a:solidFill>
                    <a:schemeClr val="tx1"/>
                  </a:solidFill>
                </a:rPr>
                <a:t>tropiskās joslas sugas</a:t>
              </a:r>
              <a:endParaRPr lang="lv-LV" dirty="0">
                <a:solidFill>
                  <a:schemeClr val="tx1"/>
                </a:solidFill>
              </a:endParaRPr>
            </a:p>
          </p:txBody>
        </p:sp>
        <p:sp>
          <p:nvSpPr>
            <p:cNvPr id="14" name="Rounded Rectangle 13"/>
            <p:cNvSpPr/>
            <p:nvPr/>
          </p:nvSpPr>
          <p:spPr>
            <a:xfrm>
              <a:off x="416990" y="3682626"/>
              <a:ext cx="1658046" cy="10722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Lielākā daļa mērenās joslas sugu</a:t>
              </a:r>
              <a:endParaRPr lang="lv-LV" dirty="0">
                <a:solidFill>
                  <a:schemeClr val="tx1"/>
                </a:solidFill>
              </a:endParaRPr>
            </a:p>
          </p:txBody>
        </p:sp>
        <p:cxnSp>
          <p:nvCxnSpPr>
            <p:cNvPr id="16" name="Straight Arrow Connector 15"/>
            <p:cNvCxnSpPr>
              <a:stCxn id="7" idx="2"/>
              <a:endCxn id="14" idx="0"/>
            </p:cNvCxnSpPr>
            <p:nvPr/>
          </p:nvCxnSpPr>
          <p:spPr>
            <a:xfrm>
              <a:off x="1246013" y="2607380"/>
              <a:ext cx="0" cy="1075246"/>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416990" y="5082030"/>
              <a:ext cx="5535320" cy="11489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Tipiski </a:t>
              </a:r>
              <a:r>
                <a:rPr lang="lv-LV" sz="2000" b="1" dirty="0" err="1"/>
                <a:t>termofīļi</a:t>
              </a:r>
              <a:r>
                <a:rPr lang="lv-LV" sz="2000" b="1" dirty="0"/>
                <a:t> ir dažas </a:t>
              </a:r>
              <a:r>
                <a:rPr lang="lv-LV" sz="2000" b="1" dirty="0" err="1"/>
                <a:t>cianobaktēriju</a:t>
              </a:r>
              <a:r>
                <a:rPr lang="lv-LV" sz="2000" b="1" dirty="0"/>
                <a:t> sugas, kas sastopamas  vienīgi karstajos avotos, kuru </a:t>
              </a:r>
              <a:endParaRPr lang="lv-LV" sz="2000" b="1" dirty="0" smtClean="0"/>
            </a:p>
            <a:p>
              <a:pPr algn="ctr"/>
              <a:r>
                <a:rPr lang="lv-LV" sz="2000" b="1" dirty="0" smtClean="0"/>
                <a:t>temperatūra  </a:t>
              </a:r>
              <a:r>
                <a:rPr lang="lv-LV" sz="2000" b="1" dirty="0"/>
                <a:t>sasniedz </a:t>
              </a:r>
              <a:r>
                <a:rPr lang="lv-LV" sz="2000" b="1" dirty="0" smtClean="0"/>
                <a:t>+80 ºC</a:t>
              </a:r>
              <a:endParaRPr lang="lv-LV" sz="2000" b="1" dirty="0"/>
            </a:p>
          </p:txBody>
        </p:sp>
        <p:cxnSp>
          <p:nvCxnSpPr>
            <p:cNvPr id="24" name="Straight Arrow Connector 23"/>
            <p:cNvCxnSpPr>
              <a:stCxn id="8" idx="2"/>
              <a:endCxn id="13" idx="0"/>
            </p:cNvCxnSpPr>
            <p:nvPr/>
          </p:nvCxnSpPr>
          <p:spPr>
            <a:xfrm>
              <a:off x="4217127" y="2607380"/>
              <a:ext cx="0" cy="104701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138038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3023" y="0"/>
            <a:ext cx="4557107" cy="6858000"/>
          </a:xfrm>
          <a:prstGeom prst="rect">
            <a:avLst/>
          </a:prstGeom>
        </p:spPr>
      </p:pic>
      <p:sp>
        <p:nvSpPr>
          <p:cNvPr id="3" name="Title 1"/>
          <p:cNvSpPr txBox="1">
            <a:spLocks/>
          </p:cNvSpPr>
          <p:nvPr/>
        </p:nvSpPr>
        <p:spPr>
          <a:xfrm>
            <a:off x="5491869" y="965159"/>
            <a:ext cx="6138428" cy="15477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Vides  temperatūra  nemitīgi mainās,  tādēļ dzīvie organismi bieži vien ir spiesti  atrasties </a:t>
            </a:r>
            <a:r>
              <a:rPr lang="lv-LV" sz="2400" b="1" dirty="0" err="1"/>
              <a:t>suboptimālā</a:t>
            </a:r>
            <a:r>
              <a:rPr lang="lv-LV" sz="2400" b="1" dirty="0"/>
              <a:t>,  vai pat  dzīvībai  bīstamā  temperatūrā</a:t>
            </a:r>
          </a:p>
        </p:txBody>
      </p:sp>
      <p:sp>
        <p:nvSpPr>
          <p:cNvPr id="4" name="Title 1"/>
          <p:cNvSpPr txBox="1">
            <a:spLocks/>
          </p:cNvSpPr>
          <p:nvPr/>
        </p:nvSpPr>
        <p:spPr>
          <a:xfrm>
            <a:off x="5491869" y="3305694"/>
            <a:ext cx="6138428" cy="124019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Lai eksistētu mainīgās temperatūras apstākļos, sugām  evolūcijas procesā izveidojušies dažādi pielāgojumi, jeb adaptācijas,  kas </a:t>
            </a:r>
            <a:r>
              <a:rPr lang="lv-LV" sz="1800" b="1" dirty="0" smtClean="0"/>
              <a:t>kompensē </a:t>
            </a:r>
            <a:r>
              <a:rPr lang="lv-LV" sz="1800" b="1" dirty="0"/>
              <a:t>vai pat izslēdz  nelabvēlīgo temperatūru ietekmi</a:t>
            </a:r>
          </a:p>
        </p:txBody>
      </p:sp>
      <p:sp>
        <p:nvSpPr>
          <p:cNvPr id="5" name="Rounded Rectangle 4"/>
          <p:cNvSpPr/>
          <p:nvPr/>
        </p:nvSpPr>
        <p:spPr>
          <a:xfrm>
            <a:off x="7251407" y="4393384"/>
            <a:ext cx="4785361" cy="16655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Homotermiem organismiem </a:t>
            </a:r>
            <a:r>
              <a:rPr lang="lv-LV" dirty="0">
                <a:solidFill>
                  <a:schemeClr val="tx1"/>
                </a:solidFill>
              </a:rPr>
              <a:t>– </a:t>
            </a:r>
            <a:r>
              <a:rPr lang="lv-LV" dirty="0" smtClean="0">
                <a:solidFill>
                  <a:schemeClr val="tx1"/>
                </a:solidFill>
              </a:rPr>
              <a:t>zīdītāji </a:t>
            </a:r>
            <a:r>
              <a:rPr lang="lv-LV" dirty="0">
                <a:solidFill>
                  <a:schemeClr val="tx1"/>
                </a:solidFill>
              </a:rPr>
              <a:t>un </a:t>
            </a:r>
            <a:r>
              <a:rPr lang="lv-LV" dirty="0" smtClean="0">
                <a:solidFill>
                  <a:schemeClr val="tx1"/>
                </a:solidFill>
              </a:rPr>
              <a:t>putni – uztur </a:t>
            </a:r>
            <a:r>
              <a:rPr lang="lv-LV" dirty="0">
                <a:solidFill>
                  <a:schemeClr val="tx1"/>
                </a:solidFill>
              </a:rPr>
              <a:t>pastāvīgu ķermeņa temperatūru jebkuros vides apstākļos,  to palīdz nodrošināt  ķermeņa apmatojums, zemādas tauku kārta, vai īpaša  anatomiskā uzbūve</a:t>
            </a:r>
          </a:p>
        </p:txBody>
      </p:sp>
      <p:sp>
        <p:nvSpPr>
          <p:cNvPr id="6" name="Rounded Rectangle 5"/>
          <p:cNvSpPr/>
          <p:nvPr/>
        </p:nvSpPr>
        <p:spPr>
          <a:xfrm>
            <a:off x="3207538" y="4393384"/>
            <a:ext cx="3848000" cy="16655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Poikilotermie </a:t>
            </a:r>
            <a:r>
              <a:rPr lang="lv-LV" b="1" dirty="0" smtClean="0">
                <a:solidFill>
                  <a:schemeClr val="tx1"/>
                </a:solidFill>
              </a:rPr>
              <a:t>organismi</a:t>
            </a:r>
            <a:r>
              <a:rPr lang="lv-LV" dirty="0" smtClean="0">
                <a:solidFill>
                  <a:schemeClr val="tx1"/>
                </a:solidFill>
              </a:rPr>
              <a:t> – zivis</a:t>
            </a:r>
            <a:r>
              <a:rPr lang="lv-LV" dirty="0">
                <a:solidFill>
                  <a:schemeClr val="tx1"/>
                </a:solidFill>
              </a:rPr>
              <a:t>, abinieki, rāpuļi, augi, </a:t>
            </a:r>
            <a:r>
              <a:rPr lang="lv-LV" dirty="0" smtClean="0">
                <a:solidFill>
                  <a:schemeClr val="tx1"/>
                </a:solidFill>
              </a:rPr>
              <a:t>sēnes – </a:t>
            </a:r>
            <a:r>
              <a:rPr lang="lv-LV" dirty="0">
                <a:solidFill>
                  <a:schemeClr val="tx1"/>
                </a:solidFill>
              </a:rPr>
              <a:t>ķermeņa temperatūra </a:t>
            </a:r>
            <a:r>
              <a:rPr lang="lv-LV" dirty="0" smtClean="0">
                <a:solidFill>
                  <a:schemeClr val="tx1"/>
                </a:solidFill>
              </a:rPr>
              <a:t>ir </a:t>
            </a:r>
            <a:r>
              <a:rPr lang="lv-LV" dirty="0">
                <a:solidFill>
                  <a:schemeClr val="tx1"/>
                </a:solidFill>
              </a:rPr>
              <a:t>atkarīga no vides </a:t>
            </a:r>
            <a:r>
              <a:rPr lang="lv-LV" dirty="0" smtClean="0">
                <a:solidFill>
                  <a:schemeClr val="tx1"/>
                </a:solidFill>
              </a:rPr>
              <a:t>temperatūras, iespēju </a:t>
            </a:r>
            <a:r>
              <a:rPr lang="lv-LV" dirty="0">
                <a:solidFill>
                  <a:schemeClr val="tx1"/>
                </a:solidFill>
              </a:rPr>
              <a:t>robežās to regulē  ar kustību aktivitāti</a:t>
            </a:r>
          </a:p>
        </p:txBody>
      </p:sp>
    </p:spTree>
    <p:extLst>
      <p:ext uri="{BB962C8B-B14F-4D97-AF65-F5344CB8AC3E}">
        <p14:creationId xmlns:p14="http://schemas.microsoft.com/office/powerpoint/2010/main" xmlns="" val="3105021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14974" y="0"/>
            <a:ext cx="5143500" cy="6858000"/>
          </a:xfrm>
          <a:prstGeom prst="rect">
            <a:avLst/>
          </a:prstGeom>
        </p:spPr>
      </p:pic>
      <p:sp>
        <p:nvSpPr>
          <p:cNvPr id="3" name="Title 1"/>
          <p:cNvSpPr txBox="1">
            <a:spLocks/>
          </p:cNvSpPr>
          <p:nvPr/>
        </p:nvSpPr>
        <p:spPr>
          <a:xfrm>
            <a:off x="313511" y="795957"/>
            <a:ext cx="7733209" cy="123532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smtClean="0"/>
              <a:t>Adaptācijas </a:t>
            </a:r>
            <a:r>
              <a:rPr lang="lv-LV" sz="2400" b="1" dirty="0"/>
              <a:t>mehānismi </a:t>
            </a:r>
            <a:r>
              <a:rPr lang="lv-LV" sz="2400" dirty="0"/>
              <a:t>vides temperatūras izmaiņām ir izveidojušies ilgstošā sugu evolūcijas procesā, pielāgojoties konkrēta klimatiskā apgabala temperatūras režīmam</a:t>
            </a:r>
          </a:p>
        </p:txBody>
      </p:sp>
      <p:grpSp>
        <p:nvGrpSpPr>
          <p:cNvPr id="15" name="Group 14"/>
          <p:cNvGrpSpPr/>
          <p:nvPr/>
        </p:nvGrpSpPr>
        <p:grpSpPr>
          <a:xfrm>
            <a:off x="596030" y="2545049"/>
            <a:ext cx="5497294" cy="3940157"/>
            <a:chOff x="2196733" y="2819372"/>
            <a:chExt cx="5497294" cy="3940157"/>
          </a:xfrm>
        </p:grpSpPr>
        <p:grpSp>
          <p:nvGrpSpPr>
            <p:cNvPr id="2" name="Group 1"/>
            <p:cNvGrpSpPr/>
            <p:nvPr/>
          </p:nvGrpSpPr>
          <p:grpSpPr>
            <a:xfrm>
              <a:off x="2331800" y="2819372"/>
              <a:ext cx="5362227" cy="2426941"/>
              <a:chOff x="738132" y="3067566"/>
              <a:chExt cx="5362227" cy="2426941"/>
            </a:xfrm>
          </p:grpSpPr>
          <p:sp>
            <p:nvSpPr>
              <p:cNvPr id="5" name="Title 1"/>
              <p:cNvSpPr txBox="1">
                <a:spLocks/>
              </p:cNvSpPr>
              <p:nvPr/>
            </p:nvSpPr>
            <p:spPr>
              <a:xfrm>
                <a:off x="1400460" y="3067566"/>
                <a:ext cx="4699899" cy="10442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Konkrētas sugas eksistencei ir svarīgas sekojošas </a:t>
                </a:r>
                <a:r>
                  <a:rPr lang="lv-LV" sz="2400" dirty="0" smtClean="0"/>
                  <a:t>temperatūras:</a:t>
                </a:r>
                <a:endParaRPr lang="lv-LV" sz="2400" dirty="0"/>
              </a:p>
            </p:txBody>
          </p:sp>
          <p:sp>
            <p:nvSpPr>
              <p:cNvPr id="4" name="Rounded Rectangle 3"/>
              <p:cNvSpPr/>
              <p:nvPr/>
            </p:nvSpPr>
            <p:spPr>
              <a:xfrm>
                <a:off x="3291836" y="4848786"/>
                <a:ext cx="2612571" cy="6457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a:t>
                </a:r>
                <a:r>
                  <a:rPr lang="lv-LV" b="1" dirty="0" smtClean="0">
                    <a:solidFill>
                      <a:schemeClr val="tx1"/>
                    </a:solidFill>
                  </a:rPr>
                  <a:t>inimālās </a:t>
                </a:r>
                <a:r>
                  <a:rPr lang="lv-LV" b="1" dirty="0">
                    <a:solidFill>
                      <a:schemeClr val="tx1"/>
                    </a:solidFill>
                  </a:rPr>
                  <a:t>temperatūras ziemā</a:t>
                </a:r>
                <a:endParaRPr lang="lv-LV" dirty="0">
                  <a:solidFill>
                    <a:schemeClr val="tx1"/>
                  </a:solidFill>
                </a:endParaRPr>
              </a:p>
            </p:txBody>
          </p:sp>
          <p:sp>
            <p:nvSpPr>
              <p:cNvPr id="6" name="Rounded Rectangle 5"/>
              <p:cNvSpPr/>
              <p:nvPr/>
            </p:nvSpPr>
            <p:spPr>
              <a:xfrm>
                <a:off x="3291836" y="3980069"/>
                <a:ext cx="2612571" cy="6457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Maksimālās </a:t>
                </a:r>
                <a:r>
                  <a:rPr lang="lv-LV" b="1" dirty="0">
                    <a:solidFill>
                      <a:schemeClr val="tx1"/>
                    </a:solidFill>
                  </a:rPr>
                  <a:t>temperatūras vasarā </a:t>
                </a:r>
                <a:endParaRPr lang="lv-LV" dirty="0">
                  <a:solidFill>
                    <a:schemeClr val="tx1"/>
                  </a:solidFill>
                </a:endParaRPr>
              </a:p>
            </p:txBody>
          </p:sp>
          <p:sp>
            <p:nvSpPr>
              <p:cNvPr id="7" name="Rounded Rectangle 6"/>
              <p:cNvSpPr/>
              <p:nvPr/>
            </p:nvSpPr>
            <p:spPr>
              <a:xfrm>
                <a:off x="738132" y="3980068"/>
                <a:ext cx="2299065" cy="6457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Pozitīvo </a:t>
                </a:r>
                <a:r>
                  <a:rPr lang="lv-LV" b="1" dirty="0">
                    <a:solidFill>
                      <a:schemeClr val="tx1"/>
                    </a:solidFill>
                  </a:rPr>
                  <a:t>temperatūru summas</a:t>
                </a:r>
                <a:endParaRPr lang="lv-LV" dirty="0">
                  <a:solidFill>
                    <a:schemeClr val="tx1"/>
                  </a:solidFill>
                </a:endParaRPr>
              </a:p>
            </p:txBody>
          </p:sp>
        </p:grpSp>
        <p:sp>
          <p:nvSpPr>
            <p:cNvPr id="9" name="Title 1"/>
            <p:cNvSpPr txBox="1">
              <a:spLocks/>
            </p:cNvSpPr>
            <p:nvPr/>
          </p:nvSpPr>
          <p:spPr>
            <a:xfrm>
              <a:off x="2196733" y="4810909"/>
              <a:ext cx="2569201" cy="194862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dirty="0" smtClean="0"/>
                <a:t>Iegūst saskaitot </a:t>
              </a:r>
              <a:r>
                <a:rPr lang="lv-LV" sz="1800" dirty="0"/>
                <a:t>visas mēneša vai sezonas diennakts temperatūras, kuras </a:t>
              </a:r>
              <a:r>
                <a:rPr lang="lv-LV" sz="1800" b="1" dirty="0"/>
                <a:t>nav mazākas par noteiktu normu</a:t>
              </a:r>
              <a:r>
                <a:rPr lang="lv-LV" sz="1800" dirty="0"/>
                <a:t>, </a:t>
              </a:r>
              <a:r>
                <a:rPr lang="lv-LV" sz="1800" dirty="0" smtClean="0"/>
                <a:t>piemēram, </a:t>
              </a:r>
              <a:r>
                <a:rPr lang="lv-LV" sz="1800" dirty="0"/>
                <a:t>+</a:t>
              </a:r>
              <a:r>
                <a:rPr lang="lv-LV" sz="1800" dirty="0" smtClean="0"/>
                <a:t>4ºC</a:t>
              </a:r>
              <a:endParaRPr lang="lv-LV" sz="1800" dirty="0"/>
            </a:p>
          </p:txBody>
        </p:sp>
        <p:cxnSp>
          <p:nvCxnSpPr>
            <p:cNvPr id="10" name="Straight Arrow Connector 9"/>
            <p:cNvCxnSpPr>
              <a:stCxn id="7" idx="2"/>
              <a:endCxn id="9" idx="0"/>
            </p:cNvCxnSpPr>
            <p:nvPr/>
          </p:nvCxnSpPr>
          <p:spPr>
            <a:xfrm>
              <a:off x="3481333" y="4377595"/>
              <a:ext cx="1" cy="433314"/>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693869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93104"/>
            <a:ext cx="7277687" cy="5458265"/>
          </a:xfrm>
          <a:prstGeom prst="rect">
            <a:avLst/>
          </a:prstGeom>
        </p:spPr>
      </p:pic>
      <p:sp>
        <p:nvSpPr>
          <p:cNvPr id="4" name="Title 1"/>
          <p:cNvSpPr txBox="1">
            <a:spLocks/>
          </p:cNvSpPr>
          <p:nvPr/>
        </p:nvSpPr>
        <p:spPr>
          <a:xfrm>
            <a:off x="6662401" y="416051"/>
            <a:ext cx="4740702" cy="11959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Jebkurai dzīvo organismu sugai  piemīt </a:t>
            </a:r>
            <a:r>
              <a:rPr lang="lv-LV" sz="2400" b="1" dirty="0"/>
              <a:t>ekspansijas  tieksmes</a:t>
            </a:r>
          </a:p>
        </p:txBody>
      </p:sp>
      <p:sp>
        <p:nvSpPr>
          <p:cNvPr id="5" name="Title 1"/>
          <p:cNvSpPr txBox="1">
            <a:spLocks/>
          </p:cNvSpPr>
          <p:nvPr/>
        </p:nvSpPr>
        <p:spPr>
          <a:xfrm>
            <a:off x="6662401" y="1981585"/>
            <a:ext cx="4740702" cy="11959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Suga savā izplatības areālā ir sastopama lielāku vai mazāku indivīdu grupu – </a:t>
            </a:r>
            <a:r>
              <a:rPr lang="lv-LV" sz="2400" b="1" dirty="0"/>
              <a:t>populāciju veidā</a:t>
            </a:r>
          </a:p>
        </p:txBody>
      </p:sp>
      <p:sp>
        <p:nvSpPr>
          <p:cNvPr id="6" name="Title 1"/>
          <p:cNvSpPr txBox="1">
            <a:spLocks/>
          </p:cNvSpPr>
          <p:nvPr/>
        </p:nvSpPr>
        <p:spPr>
          <a:xfrm>
            <a:off x="6662401" y="3547119"/>
            <a:ext cx="4740702" cy="10007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Temperatūra ir viens no sugas ekspansiju ierobežojošajiem faktoriem, kas nosaka tās izplatības areāla robežas</a:t>
            </a:r>
          </a:p>
        </p:txBody>
      </p:sp>
      <p:sp>
        <p:nvSpPr>
          <p:cNvPr id="7" name="Title 1"/>
          <p:cNvSpPr txBox="1">
            <a:spLocks/>
          </p:cNvSpPr>
          <p:nvPr/>
        </p:nvSpPr>
        <p:spPr>
          <a:xfrm>
            <a:off x="5342709" y="4917431"/>
            <a:ext cx="6675120" cy="158787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Klimata pasiltināšanās </a:t>
            </a:r>
            <a:r>
              <a:rPr lang="lv-LV" sz="2400" dirty="0"/>
              <a:t>ir viens no būtiskiem iemesliem dienvidu sugu ekspansijai ziemeļu reģionos un vēsāku klimatu mīlošu sugu izzušanai dienvidu reģionos</a:t>
            </a:r>
            <a:endParaRPr lang="lv-LV" sz="2400" b="1" dirty="0"/>
          </a:p>
        </p:txBody>
      </p:sp>
    </p:spTree>
    <p:extLst>
      <p:ext uri="{BB962C8B-B14F-4D97-AF65-F5344CB8AC3E}">
        <p14:creationId xmlns:p14="http://schemas.microsoft.com/office/powerpoint/2010/main" xmlns="" val="1825138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03023" y="647109"/>
            <a:ext cx="5588977" cy="5588977"/>
          </a:xfrm>
          <a:prstGeom prst="rect">
            <a:avLst/>
          </a:prstGeom>
        </p:spPr>
      </p:pic>
      <p:sp>
        <p:nvSpPr>
          <p:cNvPr id="3" name="Title 1"/>
          <p:cNvSpPr txBox="1">
            <a:spLocks/>
          </p:cNvSpPr>
          <p:nvPr/>
        </p:nvSpPr>
        <p:spPr>
          <a:xfrm>
            <a:off x="1158057" y="434872"/>
            <a:ext cx="5711759"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MITRUMA IETEKME UZ DZĪVAJIEM ORGANISMIEM </a:t>
            </a:r>
            <a:endParaRPr lang="lv-LV" sz="3600" dirty="0"/>
          </a:p>
        </p:txBody>
      </p:sp>
      <p:grpSp>
        <p:nvGrpSpPr>
          <p:cNvPr id="2" name="Group 1"/>
          <p:cNvGrpSpPr/>
          <p:nvPr/>
        </p:nvGrpSpPr>
        <p:grpSpPr>
          <a:xfrm>
            <a:off x="336631" y="2183633"/>
            <a:ext cx="8000446" cy="4427776"/>
            <a:chOff x="201360" y="1791745"/>
            <a:chExt cx="8000446" cy="4427776"/>
          </a:xfrm>
        </p:grpSpPr>
        <p:sp>
          <p:nvSpPr>
            <p:cNvPr id="4" name="Title 1"/>
            <p:cNvSpPr txBox="1">
              <a:spLocks/>
            </p:cNvSpPr>
            <p:nvPr/>
          </p:nvSpPr>
          <p:spPr>
            <a:xfrm>
              <a:off x="2233754" y="3265673"/>
              <a:ext cx="4833257" cy="66229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Mitrums ir cieši </a:t>
              </a:r>
              <a:r>
                <a:rPr lang="lv-LV" sz="2400" dirty="0" smtClean="0"/>
                <a:t>saistīts ar:</a:t>
              </a:r>
              <a:endParaRPr lang="lv-LV" sz="2400" dirty="0"/>
            </a:p>
          </p:txBody>
        </p:sp>
        <p:sp>
          <p:nvSpPr>
            <p:cNvPr id="5" name="Title 1"/>
            <p:cNvSpPr txBox="1">
              <a:spLocks/>
            </p:cNvSpPr>
            <p:nvPr/>
          </p:nvSpPr>
          <p:spPr>
            <a:xfrm>
              <a:off x="557073" y="1791745"/>
              <a:ext cx="6586928" cy="8211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Mitrums ir otrs svarīgākais vides faktors, kas ietekmē sugu izplatību gan reģionālā gan lokālā mērogā sauszemes ekosistēmās</a:t>
              </a:r>
            </a:p>
          </p:txBody>
        </p:sp>
        <p:sp>
          <p:nvSpPr>
            <p:cNvPr id="6" name="Rounded Rectangle 5"/>
            <p:cNvSpPr/>
            <p:nvPr/>
          </p:nvSpPr>
          <p:spPr>
            <a:xfrm>
              <a:off x="4465829" y="5150648"/>
              <a:ext cx="3735977" cy="10688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Dienvidu </a:t>
              </a:r>
              <a:r>
                <a:rPr lang="lv-LV" dirty="0">
                  <a:solidFill>
                    <a:schemeClr val="tx1"/>
                  </a:solidFill>
                </a:rPr>
                <a:t>reģionos, kur valda ilgstošs sausums veidojas stepes, pustuksneši  un tuksneši</a:t>
              </a:r>
            </a:p>
          </p:txBody>
        </p:sp>
        <p:sp>
          <p:nvSpPr>
            <p:cNvPr id="7" name="Rounded Rectangle 6"/>
            <p:cNvSpPr/>
            <p:nvPr/>
          </p:nvSpPr>
          <p:spPr>
            <a:xfrm>
              <a:off x="201360" y="5150648"/>
              <a:ext cx="4005412" cy="10688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Mērenās joslas un ziemeļu reģionos, kur nokrišņi dominē pār iztvaikošanu, zemākās reljefa vietās veidojas  purvi</a:t>
              </a:r>
            </a:p>
          </p:txBody>
        </p:sp>
        <p:sp>
          <p:nvSpPr>
            <p:cNvPr id="8" name="Rounded Rectangle 7"/>
            <p:cNvSpPr/>
            <p:nvPr/>
          </p:nvSpPr>
          <p:spPr>
            <a:xfrm>
              <a:off x="1593674" y="3797334"/>
              <a:ext cx="3735977"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Nokrišņu </a:t>
              </a:r>
              <a:r>
                <a:rPr lang="lv-LV" b="1" dirty="0">
                  <a:solidFill>
                    <a:schemeClr val="tx1"/>
                  </a:solidFill>
                </a:rPr>
                <a:t>daudzumu, </a:t>
              </a:r>
              <a:r>
                <a:rPr lang="lv-LV" b="1" dirty="0" smtClean="0">
                  <a:solidFill>
                    <a:schemeClr val="tx1"/>
                  </a:solidFill>
                </a:rPr>
                <a:t>pieplūstošajiem </a:t>
              </a:r>
              <a:r>
                <a:rPr lang="lv-LV" b="1" dirty="0">
                  <a:solidFill>
                    <a:schemeClr val="tx1"/>
                  </a:solidFill>
                </a:rPr>
                <a:t>gruntsūdeņiem vai pazemes ūdeņiem</a:t>
              </a:r>
              <a:endParaRPr lang="lv-LV" dirty="0">
                <a:solidFill>
                  <a:schemeClr val="tx1"/>
                </a:solidFill>
              </a:endParaRPr>
            </a:p>
          </p:txBody>
        </p:sp>
        <p:sp>
          <p:nvSpPr>
            <p:cNvPr id="9" name="Rounded Rectangle 8"/>
            <p:cNvSpPr/>
            <p:nvPr/>
          </p:nvSpPr>
          <p:spPr>
            <a:xfrm>
              <a:off x="5667617" y="3797334"/>
              <a:ext cx="1984492"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Iztvaikošanu</a:t>
              </a:r>
              <a:endParaRPr lang="lv-LV" dirty="0">
                <a:solidFill>
                  <a:schemeClr val="tx1"/>
                </a:solidFill>
              </a:endParaRPr>
            </a:p>
          </p:txBody>
        </p:sp>
      </p:grpSp>
      <p:sp>
        <p:nvSpPr>
          <p:cNvPr id="13" name="Rounded Rectangle 12"/>
          <p:cNvSpPr/>
          <p:nvPr/>
        </p:nvSpPr>
        <p:spPr>
          <a:xfrm>
            <a:off x="6983442" y="4890124"/>
            <a:ext cx="1170751" cy="43200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Sausums</a:t>
            </a:r>
            <a:endParaRPr lang="lv-LV" dirty="0">
              <a:solidFill>
                <a:schemeClr val="tx1"/>
              </a:solidFill>
            </a:endParaRPr>
          </a:p>
        </p:txBody>
      </p:sp>
      <p:sp>
        <p:nvSpPr>
          <p:cNvPr id="14" name="Rounded Rectangle 13"/>
          <p:cNvSpPr/>
          <p:nvPr/>
        </p:nvSpPr>
        <p:spPr>
          <a:xfrm>
            <a:off x="590844" y="4926124"/>
            <a:ext cx="1941342" cy="39600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Pārmitri apstākļi</a:t>
            </a:r>
            <a:endParaRPr lang="lv-LV"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9696" y="0"/>
            <a:ext cx="5143500" cy="6858000"/>
          </a:xfrm>
          <a:prstGeom prst="rect">
            <a:avLst/>
          </a:prstGeom>
        </p:spPr>
      </p:pic>
      <p:grpSp>
        <p:nvGrpSpPr>
          <p:cNvPr id="15" name="Group 14"/>
          <p:cNvGrpSpPr/>
          <p:nvPr/>
        </p:nvGrpSpPr>
        <p:grpSpPr>
          <a:xfrm>
            <a:off x="4419594" y="1175657"/>
            <a:ext cx="7545986" cy="4349932"/>
            <a:chOff x="4419594" y="1147521"/>
            <a:chExt cx="7545986" cy="4349932"/>
          </a:xfrm>
        </p:grpSpPr>
        <p:pic>
          <p:nvPicPr>
            <p:cNvPr id="14" name="Picture 13" descr="photoshop-water-drop-website-template-graphics16.jpg"/>
            <p:cNvPicPr>
              <a:picLocks noChangeAspect="1"/>
            </p:cNvPicPr>
            <p:nvPr/>
          </p:nvPicPr>
          <p:blipFill rotWithShape="1">
            <a:blip r:embed="rId3" cstate="print">
              <a:extLst>
                <a:ext uri="{28A0092B-C50C-407E-A947-70E740481C1C}">
                  <a14:useLocalDpi xmlns:a14="http://schemas.microsoft.com/office/drawing/2010/main" xmlns="" val="0"/>
                </a:ext>
              </a:extLst>
            </a:blip>
            <a:srcRect l="15493" t="13330" r="17499" b="13802"/>
            <a:stretch/>
          </p:blipFill>
          <p:spPr>
            <a:xfrm>
              <a:off x="7340985" y="1147521"/>
              <a:ext cx="2996418" cy="4349932"/>
            </a:xfrm>
            <a:prstGeom prst="rect">
              <a:avLst/>
            </a:prstGeom>
          </p:spPr>
        </p:pic>
        <p:grpSp>
          <p:nvGrpSpPr>
            <p:cNvPr id="11" name="Group 10"/>
            <p:cNvGrpSpPr/>
            <p:nvPr/>
          </p:nvGrpSpPr>
          <p:grpSpPr>
            <a:xfrm>
              <a:off x="4419594" y="1705823"/>
              <a:ext cx="7545986" cy="3416728"/>
              <a:chOff x="1262744" y="848306"/>
              <a:chExt cx="7545986" cy="3416728"/>
            </a:xfrm>
          </p:grpSpPr>
          <p:sp>
            <p:nvSpPr>
              <p:cNvPr id="4" name="Title 1"/>
              <p:cNvSpPr txBox="1">
                <a:spLocks/>
              </p:cNvSpPr>
              <p:nvPr/>
            </p:nvSpPr>
            <p:spPr>
              <a:xfrm>
                <a:off x="1262744" y="848306"/>
                <a:ext cx="4419600" cy="8655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Sauszemes ekosistēmās galvenais mitruma rezervuārs ir </a:t>
                </a:r>
                <a:r>
                  <a:rPr lang="lv-LV" sz="2400" b="1" dirty="0"/>
                  <a:t>augsne</a:t>
                </a:r>
              </a:p>
            </p:txBody>
          </p:sp>
          <p:sp>
            <p:nvSpPr>
              <p:cNvPr id="5" name="Rounded Rectangle 4"/>
              <p:cNvSpPr/>
              <p:nvPr/>
            </p:nvSpPr>
            <p:spPr>
              <a:xfrm>
                <a:off x="5917489" y="1220806"/>
                <a:ext cx="2891240"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Ūdenim ir vitāli svarīga nozīme sauszemes organismu dzīvē</a:t>
                </a:r>
                <a:endParaRPr lang="lv-LV" dirty="0">
                  <a:solidFill>
                    <a:schemeClr val="tx1"/>
                  </a:solidFill>
                </a:endParaRPr>
              </a:p>
            </p:txBody>
          </p:sp>
          <p:sp>
            <p:nvSpPr>
              <p:cNvPr id="7" name="Title 1"/>
              <p:cNvSpPr txBox="1">
                <a:spLocks/>
              </p:cNvSpPr>
              <p:nvPr/>
            </p:nvSpPr>
            <p:spPr>
              <a:xfrm>
                <a:off x="1262744" y="2143908"/>
                <a:ext cx="4419600" cy="8655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Augsnē ieplūstošais ūdens veido </a:t>
                </a:r>
                <a:r>
                  <a:rPr lang="lv-LV" sz="2400" b="1" dirty="0"/>
                  <a:t>augsnes mitrumu</a:t>
                </a:r>
              </a:p>
            </p:txBody>
          </p:sp>
          <p:sp>
            <p:nvSpPr>
              <p:cNvPr id="8" name="Title 1"/>
              <p:cNvSpPr txBox="1">
                <a:spLocks/>
              </p:cNvSpPr>
              <p:nvPr/>
            </p:nvSpPr>
            <p:spPr>
              <a:xfrm>
                <a:off x="1262744" y="3399489"/>
                <a:ext cx="4419600" cy="8655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Atmosfēras gaisa mitrumu </a:t>
                </a:r>
                <a:r>
                  <a:rPr lang="lv-LV" sz="2400" dirty="0"/>
                  <a:t>veido iztvaikojušais ūdens</a:t>
                </a:r>
                <a:endParaRPr lang="lv-LV" sz="2400" b="1" dirty="0"/>
              </a:p>
            </p:txBody>
          </p:sp>
          <p:sp>
            <p:nvSpPr>
              <p:cNvPr id="9" name="Rounded Rectangle 8"/>
              <p:cNvSpPr/>
              <p:nvPr/>
            </p:nvSpPr>
            <p:spPr>
              <a:xfrm>
                <a:off x="5917488" y="2532593"/>
                <a:ext cx="2891242" cy="13517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Atmosfēras gaisa mitrums nodrošina dzīvnieku elpošanas orgānu mitrināšanu</a:t>
                </a:r>
                <a:endParaRPr lang="lv-LV" dirty="0">
                  <a:solidFill>
                    <a:schemeClr val="tx1"/>
                  </a:solidFill>
                </a:endParaRP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42020" y="0"/>
            <a:ext cx="5485574" cy="6858000"/>
          </a:xfrm>
          <a:prstGeom prst="rect">
            <a:avLst/>
          </a:prstGeom>
        </p:spPr>
      </p:pic>
      <p:sp>
        <p:nvSpPr>
          <p:cNvPr id="5" name="Title 1"/>
          <p:cNvSpPr txBox="1">
            <a:spLocks/>
          </p:cNvSpPr>
          <p:nvPr/>
        </p:nvSpPr>
        <p:spPr>
          <a:xfrm>
            <a:off x="903518" y="883365"/>
            <a:ext cx="6061179" cy="11805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Pastiprināta iztvaikošana veicina dzīvnieku un augu organismu atdzišanu, tādējādi kompensējot saules siltuma starojuma ietekmi</a:t>
            </a:r>
            <a:endParaRPr lang="lv-LV" sz="2400" b="1" dirty="0"/>
          </a:p>
        </p:txBody>
      </p:sp>
      <p:sp>
        <p:nvSpPr>
          <p:cNvPr id="6" name="Title 1"/>
          <p:cNvSpPr txBox="1">
            <a:spLocks/>
          </p:cNvSpPr>
          <p:nvPr/>
        </p:nvSpPr>
        <p:spPr>
          <a:xfrm>
            <a:off x="274335" y="2515934"/>
            <a:ext cx="7319547" cy="143634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 kā mitrums sauszemes organismiem bieži vien ir limitējošs  faktors,  tie evolūcijas procesā ir izstrādājuši dažādus pielāgojumus, lai izdzīvotu nepietiekama vai pārmērīga mitruma apstākļos</a:t>
            </a:r>
            <a:endParaRPr lang="lv-LV" sz="2400" b="1" dirty="0"/>
          </a:p>
        </p:txBody>
      </p:sp>
      <p:grpSp>
        <p:nvGrpSpPr>
          <p:cNvPr id="2" name="Group 1"/>
          <p:cNvGrpSpPr/>
          <p:nvPr/>
        </p:nvGrpSpPr>
        <p:grpSpPr>
          <a:xfrm>
            <a:off x="274335" y="4404284"/>
            <a:ext cx="7171489" cy="1754994"/>
            <a:chOff x="274335" y="4038518"/>
            <a:chExt cx="7171489" cy="1754994"/>
          </a:xfrm>
        </p:grpSpPr>
        <p:sp>
          <p:nvSpPr>
            <p:cNvPr id="8" name="Rounded Rectangle 7"/>
            <p:cNvSpPr/>
            <p:nvPr/>
          </p:nvSpPr>
          <p:spPr>
            <a:xfrm>
              <a:off x="1119081" y="4038518"/>
              <a:ext cx="5712810" cy="8552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spējas regulēt ūdens daudzumu  šūnās,  atkarībā no tā daudzuma vidē, organismus </a:t>
              </a:r>
              <a:r>
                <a:rPr lang="lv-LV" b="1" dirty="0" smtClean="0">
                  <a:solidFill>
                    <a:schemeClr val="tx1"/>
                  </a:solidFill>
                </a:rPr>
                <a:t>iedala:</a:t>
              </a:r>
              <a:endParaRPr lang="lv-LV" dirty="0">
                <a:solidFill>
                  <a:schemeClr val="tx1"/>
                </a:solidFill>
              </a:endParaRPr>
            </a:p>
          </p:txBody>
        </p:sp>
        <p:sp>
          <p:nvSpPr>
            <p:cNvPr id="4" name="Rounded Rectangle 3"/>
            <p:cNvSpPr/>
            <p:nvPr/>
          </p:nvSpPr>
          <p:spPr>
            <a:xfrm>
              <a:off x="5238216" y="4781230"/>
              <a:ext cx="2207608" cy="101228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Poikilohidrie</a:t>
              </a:r>
              <a:r>
                <a:rPr lang="lv-LV" b="1" dirty="0" smtClean="0">
                  <a:solidFill>
                    <a:schemeClr val="tx1"/>
                  </a:solidFill>
                </a:rPr>
                <a:t> organismi </a:t>
              </a:r>
              <a:r>
                <a:rPr lang="lv-LV" dirty="0" smtClean="0">
                  <a:solidFill>
                    <a:schemeClr val="tx1"/>
                  </a:solidFill>
                </a:rPr>
                <a:t>(aļģes, sēnes)</a:t>
              </a:r>
              <a:endParaRPr lang="lv-LV" dirty="0">
                <a:solidFill>
                  <a:schemeClr val="tx1"/>
                </a:solidFill>
              </a:endParaRPr>
            </a:p>
          </p:txBody>
        </p:sp>
        <p:sp>
          <p:nvSpPr>
            <p:cNvPr id="7" name="Rounded Rectangle 6"/>
            <p:cNvSpPr/>
            <p:nvPr/>
          </p:nvSpPr>
          <p:spPr>
            <a:xfrm>
              <a:off x="274335" y="4781230"/>
              <a:ext cx="4711332" cy="101228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Homohidrie</a:t>
              </a:r>
              <a:r>
                <a:rPr lang="lv-LV" b="1" dirty="0" smtClean="0">
                  <a:solidFill>
                    <a:schemeClr val="tx1"/>
                  </a:solidFill>
                </a:rPr>
                <a:t> organismi </a:t>
              </a:r>
              <a:r>
                <a:rPr lang="lv-LV" dirty="0" smtClean="0">
                  <a:solidFill>
                    <a:schemeClr val="tx1"/>
                  </a:solidFill>
                </a:rPr>
                <a:t>– cenšas </a:t>
              </a:r>
              <a:r>
                <a:rPr lang="lv-LV" dirty="0">
                  <a:solidFill>
                    <a:schemeClr val="tx1"/>
                  </a:solidFill>
                </a:rPr>
                <a:t>saglabāt organismā noteiktu ūdens daudzumu un, ja tas samazinās, organisms iet </a:t>
              </a:r>
              <a:r>
                <a:rPr lang="lv-LV" dirty="0" smtClean="0">
                  <a:solidFill>
                    <a:schemeClr val="tx1"/>
                  </a:solidFill>
                </a:rPr>
                <a:t>bojā</a:t>
              </a:r>
              <a:endParaRPr lang="lv-LV" dirty="0">
                <a:solidFill>
                  <a:schemeClr val="tx1"/>
                </a:solidFill>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07439" y="1090247"/>
            <a:ext cx="5767754" cy="5767754"/>
          </a:xfrm>
          <a:prstGeom prst="rect">
            <a:avLst/>
          </a:prstGeom>
        </p:spPr>
      </p:pic>
      <p:sp>
        <p:nvSpPr>
          <p:cNvPr id="4" name="Rounded Rectangle 3"/>
          <p:cNvSpPr/>
          <p:nvPr/>
        </p:nvSpPr>
        <p:spPr>
          <a:xfrm>
            <a:off x="330609" y="3974124"/>
            <a:ext cx="3936435"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Dzīvnieki  trūkstošo ūdens daudzumu kompensē dzerot vai ēdot sulīgu barību</a:t>
            </a:r>
            <a:endParaRPr lang="lv-LV" dirty="0">
              <a:solidFill>
                <a:schemeClr val="tx1"/>
              </a:solidFill>
            </a:endParaRPr>
          </a:p>
        </p:txBody>
      </p:sp>
      <p:sp>
        <p:nvSpPr>
          <p:cNvPr id="5" name="Title 1"/>
          <p:cNvSpPr txBox="1">
            <a:spLocks/>
          </p:cNvSpPr>
          <p:nvPr/>
        </p:nvSpPr>
        <p:spPr>
          <a:xfrm>
            <a:off x="1900646" y="487460"/>
            <a:ext cx="8390707" cy="116149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Dzīvie organismi ūdeni nemitīgi </a:t>
            </a:r>
            <a:r>
              <a:rPr lang="lv-LV" sz="2400" dirty="0" smtClean="0"/>
              <a:t>zaudē un cenšas </a:t>
            </a:r>
          </a:p>
          <a:p>
            <a:pPr algn="ctr"/>
            <a:r>
              <a:rPr lang="lv-LV" sz="2400" dirty="0" smtClean="0"/>
              <a:t>atjaunot ūdens daudzumu:</a:t>
            </a:r>
            <a:endParaRPr lang="lv-LV" sz="2400" b="1" dirty="0"/>
          </a:p>
        </p:txBody>
      </p:sp>
      <p:sp>
        <p:nvSpPr>
          <p:cNvPr id="7" name="Rounded Rectangle 6"/>
          <p:cNvSpPr/>
          <p:nvPr/>
        </p:nvSpPr>
        <p:spPr>
          <a:xfrm>
            <a:off x="8119387" y="3974124"/>
            <a:ext cx="3735977"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Augi pārsvarā  uzņem  ūdeni ar saknēm  no augsnes.  Ūdens saknēs nokļūst osmozes ceļā</a:t>
            </a:r>
            <a:endParaRPr lang="lv-LV" dirty="0">
              <a:solidFill>
                <a:schemeClr val="tx1"/>
              </a:solidFill>
            </a:endParaRPr>
          </a:p>
        </p:txBody>
      </p:sp>
      <p:sp>
        <p:nvSpPr>
          <p:cNvPr id="8" name="Rounded Rectangle 7"/>
          <p:cNvSpPr/>
          <p:nvPr/>
        </p:nvSpPr>
        <p:spPr>
          <a:xfrm>
            <a:off x="330609" y="2343371"/>
            <a:ext cx="3936435" cy="10856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Dzīvnieki – elpojot un izvadot kā  vielmaiņas atkritumproduktus – urīnu, ekskrementus vai sviedrus</a:t>
            </a:r>
            <a:endParaRPr lang="lv-LV" b="1" dirty="0">
              <a:solidFill>
                <a:schemeClr val="tx1"/>
              </a:solidFill>
            </a:endParaRPr>
          </a:p>
        </p:txBody>
      </p:sp>
      <p:sp>
        <p:nvSpPr>
          <p:cNvPr id="9" name="Rounded Rectangle 8"/>
          <p:cNvSpPr/>
          <p:nvPr/>
        </p:nvSpPr>
        <p:spPr>
          <a:xfrm>
            <a:off x="8119387" y="2343371"/>
            <a:ext cx="3735977" cy="10122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Augi – transpirējot</a:t>
            </a:r>
            <a:endParaRPr lang="lv-LV" dirty="0">
              <a:solidFill>
                <a:schemeClr val="tx1"/>
              </a:solidFill>
            </a:endParaRPr>
          </a:p>
        </p:txBody>
      </p:sp>
    </p:spTree>
    <p:extLst>
      <p:ext uri="{BB962C8B-B14F-4D97-AF65-F5344CB8AC3E}">
        <p14:creationId xmlns:p14="http://schemas.microsoft.com/office/powerpoint/2010/main" xmlns="" val="3137754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59819" y="0"/>
            <a:ext cx="5143500" cy="6858000"/>
          </a:xfrm>
          <a:prstGeom prst="rect">
            <a:avLst/>
          </a:prstGeom>
        </p:spPr>
      </p:pic>
      <p:sp>
        <p:nvSpPr>
          <p:cNvPr id="3" name="Title 1"/>
          <p:cNvSpPr txBox="1">
            <a:spLocks/>
          </p:cNvSpPr>
          <p:nvPr/>
        </p:nvSpPr>
        <p:spPr>
          <a:xfrm>
            <a:off x="575838" y="329261"/>
            <a:ext cx="6547782"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KLIMATA IZMAIŅU IETEKME UZ GLOBĀLO BIODAUDZVEIDĪBU </a:t>
            </a:r>
            <a:endParaRPr lang="lv-LV" sz="3600" dirty="0"/>
          </a:p>
        </p:txBody>
      </p:sp>
      <p:sp>
        <p:nvSpPr>
          <p:cNvPr id="4" name="Title 1"/>
          <p:cNvSpPr txBox="1">
            <a:spLocks/>
          </p:cNvSpPr>
          <p:nvPr/>
        </p:nvSpPr>
        <p:spPr>
          <a:xfrm>
            <a:off x="213909" y="2145520"/>
            <a:ext cx="7127416" cy="12541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Jaunā gadu tūkstoša sākumā meteoroloģisko datu analīze nepārprotami liecināja, ka  klimata pasiltināšanās ir neapstrīdams fakts</a:t>
            </a:r>
          </a:p>
        </p:txBody>
      </p:sp>
      <p:sp>
        <p:nvSpPr>
          <p:cNvPr id="5" name="Title 1"/>
          <p:cNvSpPr txBox="1">
            <a:spLocks/>
          </p:cNvSpPr>
          <p:nvPr/>
        </p:nvSpPr>
        <p:spPr>
          <a:xfrm>
            <a:off x="213910" y="3803556"/>
            <a:ext cx="7127416" cy="130201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Pieejams plašs datu klāsts par </a:t>
            </a:r>
            <a:r>
              <a:rPr lang="lv-LV" sz="2400" dirty="0"/>
              <a:t>dažādu sugu populāciju skaita un dzīves ritma jeb fenoloģijas izmaiņām temperatūras izmaiņu ietekmē</a:t>
            </a:r>
          </a:p>
        </p:txBody>
      </p:sp>
      <p:sp>
        <p:nvSpPr>
          <p:cNvPr id="6" name="Rounded Rectangle 5"/>
          <p:cNvSpPr/>
          <p:nvPr/>
        </p:nvSpPr>
        <p:spPr>
          <a:xfrm>
            <a:off x="503727" y="4994414"/>
            <a:ext cx="6547781" cy="10668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a:t>
            </a:r>
            <a:r>
              <a:rPr lang="lv-LV" b="1" dirty="0" smtClean="0">
                <a:solidFill>
                  <a:schemeClr val="tx1"/>
                </a:solidFill>
              </a:rPr>
              <a:t>kritiķiem šie </a:t>
            </a:r>
            <a:r>
              <a:rPr lang="lv-LV" b="1" dirty="0">
                <a:solidFill>
                  <a:schemeClr val="tx1"/>
                </a:solidFill>
              </a:rPr>
              <a:t>dati nešķita pietiekami pārliecinoši, lai varētu apgalvot, ka novērotās izmaiņas tik tiešām ir skaidrojamas ar klimata </a:t>
            </a:r>
            <a:r>
              <a:rPr lang="lv-LV" b="1" dirty="0" err="1">
                <a:solidFill>
                  <a:schemeClr val="tx1"/>
                </a:solidFill>
              </a:rPr>
              <a:t>pasiltināšanos</a:t>
            </a:r>
            <a:r>
              <a:rPr lang="lv-LV" b="1" dirty="0">
                <a:solidFill>
                  <a:schemeClr val="tx1"/>
                </a:solidFill>
              </a:rPr>
              <a:t>, nevis ar kaut kādu lokālu </a:t>
            </a:r>
            <a:r>
              <a:rPr lang="lv-LV" b="1" dirty="0" smtClean="0">
                <a:solidFill>
                  <a:schemeClr val="tx1"/>
                </a:solidFill>
              </a:rPr>
              <a:t>faktoru</a:t>
            </a:r>
            <a:endParaRPr lang="lv-LV"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198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42" y="378827"/>
            <a:ext cx="8270292" cy="5513528"/>
          </a:xfrm>
          <a:prstGeom prst="rect">
            <a:avLst/>
          </a:prstGeom>
        </p:spPr>
      </p:pic>
      <p:grpSp>
        <p:nvGrpSpPr>
          <p:cNvPr id="7" name="Group 6"/>
          <p:cNvGrpSpPr/>
          <p:nvPr/>
        </p:nvGrpSpPr>
        <p:grpSpPr>
          <a:xfrm>
            <a:off x="625499" y="5012667"/>
            <a:ext cx="6294729" cy="1545305"/>
            <a:chOff x="1229472" y="718456"/>
            <a:chExt cx="6294729" cy="1545305"/>
          </a:xfrm>
        </p:grpSpPr>
        <p:sp>
          <p:nvSpPr>
            <p:cNvPr id="8" name="Title 1"/>
            <p:cNvSpPr txBox="1">
              <a:spLocks/>
            </p:cNvSpPr>
            <p:nvPr/>
          </p:nvSpPr>
          <p:spPr>
            <a:xfrm>
              <a:off x="1229472" y="718456"/>
              <a:ext cx="6294729" cy="15453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smtClean="0"/>
                <a:t>KLIMATS</a:t>
              </a:r>
            </a:p>
            <a:p>
              <a:pPr algn="ctr"/>
              <a:endParaRPr lang="lv-LV" sz="3200" b="1" dirty="0" smtClean="0"/>
            </a:p>
            <a:p>
              <a:pPr algn="ctr"/>
              <a:endParaRPr lang="lv-LV" sz="3200" b="1" dirty="0" smtClean="0"/>
            </a:p>
          </p:txBody>
        </p:sp>
        <p:sp>
          <p:nvSpPr>
            <p:cNvPr id="9" name="Rounded Rectangle 8"/>
            <p:cNvSpPr/>
            <p:nvPr/>
          </p:nvSpPr>
          <p:spPr>
            <a:xfrm>
              <a:off x="1400856" y="1419349"/>
              <a:ext cx="1526787"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Temperatūra</a:t>
              </a:r>
              <a:endParaRPr lang="lv-LV" b="1" dirty="0">
                <a:solidFill>
                  <a:schemeClr val="tx1"/>
                </a:solidFill>
              </a:endParaRPr>
            </a:p>
          </p:txBody>
        </p:sp>
        <p:sp>
          <p:nvSpPr>
            <p:cNvPr id="10" name="Rounded Rectangle 9"/>
            <p:cNvSpPr/>
            <p:nvPr/>
          </p:nvSpPr>
          <p:spPr>
            <a:xfrm>
              <a:off x="3111915" y="1419349"/>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Nokrišņu daudzums</a:t>
              </a:r>
              <a:endParaRPr lang="lv-LV" b="1" dirty="0">
                <a:solidFill>
                  <a:schemeClr val="tx1"/>
                </a:solidFill>
              </a:endParaRPr>
            </a:p>
          </p:txBody>
        </p:sp>
        <p:sp>
          <p:nvSpPr>
            <p:cNvPr id="11" name="Rounded Rectangle 10"/>
            <p:cNvSpPr/>
            <p:nvPr/>
          </p:nvSpPr>
          <p:spPr>
            <a:xfrm>
              <a:off x="4585060" y="1419349"/>
              <a:ext cx="1259480"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Saules starojums</a:t>
              </a:r>
              <a:endParaRPr lang="lv-LV" b="1" dirty="0">
                <a:solidFill>
                  <a:schemeClr val="tx1"/>
                </a:solidFill>
              </a:endParaRPr>
            </a:p>
          </p:txBody>
        </p:sp>
        <p:sp>
          <p:nvSpPr>
            <p:cNvPr id="12" name="Rounded Rectangle 11"/>
            <p:cNvSpPr/>
            <p:nvPr/>
          </p:nvSpPr>
          <p:spPr>
            <a:xfrm>
              <a:off x="6028812" y="1419349"/>
              <a:ext cx="1348747"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Atmosfēras cirkulācijas</a:t>
              </a:r>
              <a:endParaRPr lang="lv-LV" b="1" dirty="0">
                <a:solidFill>
                  <a:schemeClr val="tx1"/>
                </a:solidFill>
              </a:endParaRPr>
            </a:p>
          </p:txBody>
        </p:sp>
      </p:grpSp>
      <p:grpSp>
        <p:nvGrpSpPr>
          <p:cNvPr id="29" name="Group 28"/>
          <p:cNvGrpSpPr/>
          <p:nvPr/>
        </p:nvGrpSpPr>
        <p:grpSpPr>
          <a:xfrm>
            <a:off x="6346657" y="4532417"/>
            <a:ext cx="1036587" cy="1047008"/>
            <a:chOff x="6243779" y="3918857"/>
            <a:chExt cx="1036587" cy="1047008"/>
          </a:xfrm>
        </p:grpSpPr>
        <p:cxnSp>
          <p:nvCxnSpPr>
            <p:cNvPr id="19" name="Straight Arrow Connector 18"/>
            <p:cNvCxnSpPr/>
            <p:nvPr/>
          </p:nvCxnSpPr>
          <p:spPr>
            <a:xfrm flipH="1">
              <a:off x="6243779" y="3918857"/>
              <a:ext cx="731787" cy="74220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396179" y="4071257"/>
              <a:ext cx="731787" cy="74220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548579" y="4223657"/>
              <a:ext cx="731787" cy="74220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7078443" y="2371725"/>
            <a:ext cx="4923067" cy="2530937"/>
            <a:chOff x="6857998" y="1766743"/>
            <a:chExt cx="4923067" cy="2530937"/>
          </a:xfrm>
        </p:grpSpPr>
        <p:sp>
          <p:nvSpPr>
            <p:cNvPr id="18" name="Title 1"/>
            <p:cNvSpPr txBox="1">
              <a:spLocks/>
            </p:cNvSpPr>
            <p:nvPr/>
          </p:nvSpPr>
          <p:spPr>
            <a:xfrm>
              <a:off x="6857998" y="1766743"/>
              <a:ext cx="4923067" cy="253093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smtClean="0"/>
                <a:t>IETEKMĒJOŠIE FAKTORI</a:t>
              </a:r>
            </a:p>
            <a:p>
              <a:pPr algn="ctr"/>
              <a:endParaRPr lang="lv-LV" sz="3200" b="1" dirty="0" smtClean="0"/>
            </a:p>
            <a:p>
              <a:pPr algn="ctr"/>
              <a:endParaRPr lang="lv-LV" sz="3200" b="1" dirty="0"/>
            </a:p>
            <a:p>
              <a:pPr algn="ctr"/>
              <a:endParaRPr lang="lv-LV" sz="3200" b="1" dirty="0" smtClean="0"/>
            </a:p>
            <a:p>
              <a:pPr algn="ctr"/>
              <a:endParaRPr lang="lv-LV" sz="3200" b="1" dirty="0" smtClean="0"/>
            </a:p>
          </p:txBody>
        </p:sp>
        <p:sp>
          <p:nvSpPr>
            <p:cNvPr id="13" name="Rounded Rectangle 12"/>
            <p:cNvSpPr/>
            <p:nvPr/>
          </p:nvSpPr>
          <p:spPr>
            <a:xfrm>
              <a:off x="7010399" y="2539061"/>
              <a:ext cx="1607824"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Ģeogrāfiskais novietojums</a:t>
              </a:r>
              <a:endParaRPr lang="lv-LV" b="1" dirty="0">
                <a:solidFill>
                  <a:schemeClr val="tx1"/>
                </a:solidFill>
              </a:endParaRPr>
            </a:p>
          </p:txBody>
        </p:sp>
        <p:sp>
          <p:nvSpPr>
            <p:cNvPr id="14" name="Rounded Rectangle 13"/>
            <p:cNvSpPr/>
            <p:nvPr/>
          </p:nvSpPr>
          <p:spPr>
            <a:xfrm>
              <a:off x="10063232" y="2539061"/>
              <a:ext cx="1546384"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Ģeogrāfiskais platums</a:t>
              </a:r>
              <a:endParaRPr lang="lv-LV" b="1" dirty="0">
                <a:solidFill>
                  <a:schemeClr val="tx1"/>
                </a:solidFill>
              </a:endParaRPr>
            </a:p>
          </p:txBody>
        </p:sp>
        <p:sp>
          <p:nvSpPr>
            <p:cNvPr id="15" name="Rounded Rectangle 14"/>
            <p:cNvSpPr/>
            <p:nvPr/>
          </p:nvSpPr>
          <p:spPr>
            <a:xfrm>
              <a:off x="8889362" y="2539061"/>
              <a:ext cx="902731"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Reljefs</a:t>
              </a:r>
              <a:endParaRPr lang="lv-LV" b="1" dirty="0">
                <a:solidFill>
                  <a:schemeClr val="tx1"/>
                </a:solidFill>
              </a:endParaRPr>
            </a:p>
          </p:txBody>
        </p:sp>
        <p:sp>
          <p:nvSpPr>
            <p:cNvPr id="16" name="Rounded Rectangle 15"/>
            <p:cNvSpPr/>
            <p:nvPr/>
          </p:nvSpPr>
          <p:spPr>
            <a:xfrm>
              <a:off x="7010398" y="3440399"/>
              <a:ext cx="2131777"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Okeāna straumju cirkulācija</a:t>
              </a:r>
              <a:endParaRPr lang="lv-LV" b="1" dirty="0">
                <a:solidFill>
                  <a:schemeClr val="tx1"/>
                </a:solidFill>
              </a:endParaRPr>
            </a:p>
          </p:txBody>
        </p:sp>
        <p:sp>
          <p:nvSpPr>
            <p:cNvPr id="17" name="Rounded Rectangle 16"/>
            <p:cNvSpPr/>
            <p:nvPr/>
          </p:nvSpPr>
          <p:spPr>
            <a:xfrm>
              <a:off x="9395052" y="3429000"/>
              <a:ext cx="2214563" cy="682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Gaisa masu cirkulācija</a:t>
              </a:r>
              <a:endParaRPr lang="lv-LV" b="1" dirty="0">
                <a:solidFill>
                  <a:schemeClr val="tx1"/>
                </a:solidFill>
              </a:endParaRPr>
            </a:p>
          </p:txBody>
        </p:sp>
      </p:grpSp>
    </p:spTree>
    <p:extLst>
      <p:ext uri="{BB962C8B-B14F-4D97-AF65-F5344CB8AC3E}">
        <p14:creationId xmlns:p14="http://schemas.microsoft.com/office/powerpoint/2010/main" xmlns="" val="902396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62028" y="354889"/>
            <a:ext cx="8067943" cy="142685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Kādi argumenti </a:t>
            </a:r>
            <a:r>
              <a:rPr lang="lv-LV" sz="2800" dirty="0" smtClean="0"/>
              <a:t>liek </a:t>
            </a:r>
            <a:r>
              <a:rPr lang="lv-LV" sz="2800" dirty="0"/>
              <a:t>bažīties par planētas ekosistēmu stāvokli šobrīd notiekošo </a:t>
            </a:r>
            <a:r>
              <a:rPr lang="lv-LV" sz="2800" dirty="0" err="1"/>
              <a:t>biodaudzveidības</a:t>
            </a:r>
            <a:r>
              <a:rPr lang="lv-LV" sz="2800" dirty="0"/>
              <a:t> </a:t>
            </a:r>
            <a:endParaRPr lang="lv-LV" sz="2800" dirty="0" smtClean="0"/>
          </a:p>
          <a:p>
            <a:pPr algn="ctr"/>
            <a:r>
              <a:rPr lang="lv-LV" sz="2800" dirty="0" smtClean="0"/>
              <a:t>izmaiņu </a:t>
            </a:r>
            <a:r>
              <a:rPr lang="lv-LV" sz="2800" dirty="0"/>
              <a:t>kontekstā? </a:t>
            </a:r>
          </a:p>
        </p:txBody>
      </p:sp>
      <p:grpSp>
        <p:nvGrpSpPr>
          <p:cNvPr id="10" name="Group 9"/>
          <p:cNvGrpSpPr/>
          <p:nvPr/>
        </p:nvGrpSpPr>
        <p:grpSpPr>
          <a:xfrm>
            <a:off x="196492" y="2260905"/>
            <a:ext cx="4976400" cy="3773118"/>
            <a:chOff x="131178" y="2710004"/>
            <a:chExt cx="4976400" cy="3773118"/>
          </a:xfrm>
        </p:grpSpPr>
        <p:sp>
          <p:nvSpPr>
            <p:cNvPr id="4" name="Rounded Rectangle 3"/>
            <p:cNvSpPr/>
            <p:nvPr/>
          </p:nvSpPr>
          <p:spPr>
            <a:xfrm>
              <a:off x="131178" y="2710004"/>
              <a:ext cx="4976400" cy="10668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u="sng" dirty="0" smtClean="0">
                  <a:solidFill>
                    <a:schemeClr val="tx1"/>
                  </a:solidFill>
                </a:rPr>
                <a:t>Pirmkārt</a:t>
              </a:r>
              <a:r>
                <a:rPr lang="lv-LV" b="1" dirty="0" smtClean="0">
                  <a:solidFill>
                    <a:schemeClr val="tx1"/>
                  </a:solidFill>
                </a:rPr>
                <a:t> – ļoti </a:t>
              </a:r>
              <a:r>
                <a:rPr lang="lv-LV" b="1" dirty="0">
                  <a:solidFill>
                    <a:schemeClr val="tx1"/>
                  </a:solidFill>
                </a:rPr>
                <a:t>straujie tempi, kādos  </a:t>
              </a:r>
              <a:r>
                <a:rPr lang="lv-LV" b="1" dirty="0" smtClean="0">
                  <a:solidFill>
                    <a:schemeClr val="tx1"/>
                  </a:solidFill>
                </a:rPr>
                <a:t>klimata pārmaiņas notiek</a:t>
              </a:r>
              <a:endParaRPr lang="lv-LV" b="1" dirty="0">
                <a:solidFill>
                  <a:schemeClr val="tx1"/>
                </a:solidFill>
              </a:endParaRPr>
            </a:p>
          </p:txBody>
        </p:sp>
        <p:sp>
          <p:nvSpPr>
            <p:cNvPr id="7" name="Rounded Rectangle 6"/>
            <p:cNvSpPr/>
            <p:nvPr/>
          </p:nvSpPr>
          <p:spPr>
            <a:xfrm>
              <a:off x="131178" y="4118814"/>
              <a:ext cx="4976400" cy="10111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Biodaudzveidības</a:t>
              </a:r>
              <a:r>
                <a:rPr lang="lv-LV" b="1" dirty="0" smtClean="0">
                  <a:solidFill>
                    <a:schemeClr val="tx1"/>
                  </a:solidFill>
                </a:rPr>
                <a:t> </a:t>
              </a:r>
              <a:r>
                <a:rPr lang="lv-LV" b="1" dirty="0">
                  <a:solidFill>
                    <a:schemeClr val="tx1"/>
                  </a:solidFill>
                </a:rPr>
                <a:t>samazināšanās tempu raksturošanai </a:t>
              </a:r>
              <a:r>
                <a:rPr lang="lv-LV" b="1" dirty="0" smtClean="0">
                  <a:solidFill>
                    <a:schemeClr val="tx1"/>
                  </a:solidFill>
                </a:rPr>
                <a:t>izstrādāts </a:t>
              </a:r>
              <a:r>
                <a:rPr lang="lv-LV" b="1" dirty="0">
                  <a:solidFill>
                    <a:schemeClr val="tx1"/>
                  </a:solidFill>
                </a:rPr>
                <a:t>LPI indekss </a:t>
              </a:r>
              <a:r>
                <a:rPr lang="lv-LV" b="1" dirty="0" smtClean="0">
                  <a:solidFill>
                    <a:schemeClr val="tx1"/>
                  </a:solidFill>
                </a:rPr>
                <a:t>- </a:t>
              </a:r>
              <a:r>
                <a:rPr lang="lv-LV" b="1" dirty="0" err="1" smtClean="0">
                  <a:solidFill>
                    <a:schemeClr val="tx1"/>
                  </a:solidFill>
                </a:rPr>
                <a:t>Living</a:t>
              </a:r>
              <a:r>
                <a:rPr lang="lv-LV" b="1" dirty="0" smtClean="0">
                  <a:solidFill>
                    <a:schemeClr val="tx1"/>
                  </a:solidFill>
                </a:rPr>
                <a:t> </a:t>
              </a:r>
              <a:r>
                <a:rPr lang="lv-LV" b="1" dirty="0" err="1">
                  <a:solidFill>
                    <a:schemeClr val="tx1"/>
                  </a:solidFill>
                </a:rPr>
                <a:t>Planet</a:t>
              </a:r>
              <a:r>
                <a:rPr lang="lv-LV" b="1" dirty="0">
                  <a:solidFill>
                    <a:schemeClr val="tx1"/>
                  </a:solidFill>
                </a:rPr>
                <a:t> </a:t>
              </a:r>
              <a:r>
                <a:rPr lang="lv-LV" b="1" dirty="0" err="1" smtClean="0">
                  <a:solidFill>
                    <a:schemeClr val="tx1"/>
                  </a:solidFill>
                </a:rPr>
                <a:t>Index</a:t>
              </a:r>
              <a:endParaRPr lang="lv-LV" b="1" dirty="0">
                <a:solidFill>
                  <a:schemeClr val="tx1"/>
                </a:solidFill>
              </a:endParaRPr>
            </a:p>
          </p:txBody>
        </p:sp>
        <p:sp>
          <p:nvSpPr>
            <p:cNvPr id="8" name="Rounded Rectangle 7"/>
            <p:cNvSpPr/>
            <p:nvPr/>
          </p:nvSpPr>
          <p:spPr>
            <a:xfrm>
              <a:off x="131178" y="5471932"/>
              <a:ext cx="4976400" cy="10111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LPI </a:t>
              </a:r>
              <a:r>
                <a:rPr lang="lv-LV" b="1" dirty="0">
                  <a:solidFill>
                    <a:schemeClr val="tx1"/>
                  </a:solidFill>
                </a:rPr>
                <a:t>indekss </a:t>
              </a:r>
              <a:r>
                <a:rPr lang="lv-LV" b="1" dirty="0" smtClean="0">
                  <a:solidFill>
                    <a:schemeClr val="tx1"/>
                  </a:solidFill>
                </a:rPr>
                <a:t>tiek </a:t>
              </a:r>
              <a:r>
                <a:rPr lang="lv-LV" b="1" dirty="0">
                  <a:solidFill>
                    <a:schemeClr val="tx1"/>
                  </a:solidFill>
                </a:rPr>
                <a:t>aprēķināts kā 1145 planētas mugurkaulnieku sugu populācijas sarukums procentos kopš </a:t>
              </a:r>
              <a:r>
                <a:rPr lang="lv-LV" b="1" dirty="0" smtClean="0">
                  <a:solidFill>
                    <a:schemeClr val="tx1"/>
                  </a:solidFill>
                </a:rPr>
                <a:t>1970.g.</a:t>
              </a:r>
              <a:endParaRPr lang="lv-LV" b="1" dirty="0">
                <a:solidFill>
                  <a:schemeClr val="tx1"/>
                </a:solidFill>
              </a:endParaRPr>
            </a:p>
          </p:txBody>
        </p:sp>
      </p:grpSp>
      <p:grpSp>
        <p:nvGrpSpPr>
          <p:cNvPr id="2" name="Group 1"/>
          <p:cNvGrpSpPr/>
          <p:nvPr/>
        </p:nvGrpSpPr>
        <p:grpSpPr>
          <a:xfrm>
            <a:off x="5421085" y="2026660"/>
            <a:ext cx="6544491" cy="4305908"/>
            <a:chOff x="5486400" y="2366298"/>
            <a:chExt cx="6544491" cy="4305908"/>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86400" y="2366298"/>
              <a:ext cx="6544491" cy="4305908"/>
            </a:xfrm>
            <a:prstGeom prst="rect">
              <a:avLst/>
            </a:prstGeom>
            <a:noFill/>
            <a:ln>
              <a:noFill/>
            </a:ln>
          </p:spPr>
        </p:pic>
        <p:sp>
          <p:nvSpPr>
            <p:cNvPr id="9" name="Rectangle 8"/>
            <p:cNvSpPr/>
            <p:nvPr/>
          </p:nvSpPr>
          <p:spPr>
            <a:xfrm>
              <a:off x="8399417" y="2366298"/>
              <a:ext cx="3605350" cy="584775"/>
            </a:xfrm>
            <a:prstGeom prst="rect">
              <a:avLst/>
            </a:prstGeom>
            <a:noFill/>
          </p:spPr>
          <p:txBody>
            <a:bodyPr wrap="square">
              <a:spAutoFit/>
            </a:bodyPr>
            <a:lstStyle/>
            <a:p>
              <a:pPr algn="r"/>
              <a:r>
                <a:rPr lang="lv-LV" sz="1600" b="1" dirty="0"/>
                <a:t>LPI </a:t>
              </a:r>
              <a:r>
                <a:rPr lang="lv-LV" sz="1600" b="1" dirty="0" smtClean="0"/>
                <a:t>izmaiņas </a:t>
              </a:r>
              <a:r>
                <a:rPr lang="lv-LV" sz="1600" b="1" dirty="0"/>
                <a:t>planētas mugurkaulnieku sugām laika </a:t>
              </a:r>
              <a:r>
                <a:rPr lang="lv-LV" sz="1600" b="1" dirty="0" smtClean="0"/>
                <a:t>periodā 1970.-2000.g.</a:t>
              </a:r>
              <a:endParaRPr lang="lv-LV" sz="1600" dirty="0"/>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5559" y="0"/>
            <a:ext cx="5094150" cy="6858000"/>
          </a:xfrm>
          <a:prstGeom prst="rect">
            <a:avLst/>
          </a:prstGeom>
        </p:spPr>
      </p:pic>
      <p:grpSp>
        <p:nvGrpSpPr>
          <p:cNvPr id="2" name="Group 1"/>
          <p:cNvGrpSpPr/>
          <p:nvPr/>
        </p:nvGrpSpPr>
        <p:grpSpPr>
          <a:xfrm>
            <a:off x="4825218" y="1312819"/>
            <a:ext cx="7137923" cy="4245428"/>
            <a:chOff x="4799092" y="542109"/>
            <a:chExt cx="7137923" cy="4245428"/>
          </a:xfrm>
        </p:grpSpPr>
        <p:sp>
          <p:nvSpPr>
            <p:cNvPr id="3" name="Rounded Rectangle 2"/>
            <p:cNvSpPr/>
            <p:nvPr/>
          </p:nvSpPr>
          <p:spPr>
            <a:xfrm>
              <a:off x="4799092" y="542109"/>
              <a:ext cx="7137923" cy="134597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u="sng" dirty="0" smtClean="0">
                  <a:solidFill>
                    <a:schemeClr val="tx1"/>
                  </a:solidFill>
                </a:rPr>
                <a:t>Otrkārt</a:t>
              </a:r>
              <a:r>
                <a:rPr lang="lv-LV" b="1" dirty="0" smtClean="0">
                  <a:solidFill>
                    <a:schemeClr val="tx1"/>
                  </a:solidFill>
                </a:rPr>
                <a:t> – </a:t>
              </a:r>
              <a:r>
                <a:rPr lang="lv-LV" b="1" dirty="0">
                  <a:solidFill>
                    <a:schemeClr val="tx1"/>
                  </a:solidFill>
                </a:rPr>
                <a:t>ir svarīgi saprast, ka </a:t>
              </a:r>
              <a:r>
                <a:rPr lang="lv-LV" b="1" dirty="0" smtClean="0">
                  <a:solidFill>
                    <a:schemeClr val="tx1"/>
                  </a:solidFill>
                </a:rPr>
                <a:t>21.gs</a:t>
              </a:r>
              <a:r>
                <a:rPr lang="lv-LV" b="1" dirty="0">
                  <a:solidFill>
                    <a:schemeClr val="tx1"/>
                  </a:solidFill>
                </a:rPr>
                <a:t>. ekosistēmām būs jāsāk pārstrukturēties uz ļoti nestabilas bāzes, jo cilvēks ar savu saimniecisko darbību un vides piesārņojumu ir tās daļēji vai jau pilnīgi </a:t>
              </a:r>
              <a:r>
                <a:rPr lang="lv-LV" b="1" dirty="0" smtClean="0">
                  <a:solidFill>
                    <a:schemeClr val="tx1"/>
                  </a:solidFill>
                </a:rPr>
                <a:t>degradējis</a:t>
              </a:r>
              <a:endParaRPr lang="lv-LV" b="1" dirty="0">
                <a:solidFill>
                  <a:schemeClr val="tx1"/>
                </a:solidFill>
              </a:endParaRPr>
            </a:p>
          </p:txBody>
        </p:sp>
        <p:sp>
          <p:nvSpPr>
            <p:cNvPr id="4" name="Rounded Rectangle 3"/>
            <p:cNvSpPr/>
            <p:nvPr/>
          </p:nvSpPr>
          <p:spPr>
            <a:xfrm>
              <a:off x="4799092" y="3954637"/>
              <a:ext cx="7137923" cy="8329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Tādējādi </a:t>
              </a:r>
              <a:r>
                <a:rPr lang="lv-LV" b="1" dirty="0">
                  <a:solidFill>
                    <a:schemeClr val="tx1"/>
                  </a:solidFill>
                </a:rPr>
                <a:t>mijiedarbībā ar antropogēnajiem faktoriem  klimata pasiltināšanās ietekme uz </a:t>
              </a:r>
              <a:r>
                <a:rPr lang="lv-LV" b="1" dirty="0" err="1">
                  <a:solidFill>
                    <a:schemeClr val="tx1"/>
                  </a:solidFill>
                </a:rPr>
                <a:t>biodaudzveidību</a:t>
              </a:r>
              <a:r>
                <a:rPr lang="lv-LV" b="1" dirty="0">
                  <a:solidFill>
                    <a:schemeClr val="tx1"/>
                  </a:solidFill>
                </a:rPr>
                <a:t> būs vēl </a:t>
              </a:r>
              <a:r>
                <a:rPr lang="lv-LV" b="1" dirty="0" smtClean="0">
                  <a:solidFill>
                    <a:schemeClr val="tx1"/>
                  </a:solidFill>
                </a:rPr>
                <a:t>izteiktāka</a:t>
              </a:r>
              <a:endParaRPr lang="lv-LV" b="1" dirty="0">
                <a:solidFill>
                  <a:schemeClr val="tx1"/>
                </a:solidFill>
              </a:endParaRPr>
            </a:p>
          </p:txBody>
        </p:sp>
        <p:sp>
          <p:nvSpPr>
            <p:cNvPr id="5" name="Rounded Rectangle 4"/>
            <p:cNvSpPr/>
            <p:nvPr/>
          </p:nvSpPr>
          <p:spPr>
            <a:xfrm>
              <a:off x="4799092" y="2244262"/>
              <a:ext cx="7137923" cy="13541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Šādā </a:t>
              </a:r>
              <a:r>
                <a:rPr lang="lv-LV" b="1" dirty="0">
                  <a:solidFill>
                    <a:schemeClr val="tx1"/>
                  </a:solidFill>
                </a:rPr>
                <a:t>situācijā </a:t>
              </a:r>
              <a:r>
                <a:rPr lang="lv-LV" b="1" dirty="0" smtClean="0">
                  <a:solidFill>
                    <a:schemeClr val="tx1"/>
                  </a:solidFill>
                </a:rPr>
                <a:t>dabas </a:t>
              </a:r>
              <a:r>
                <a:rPr lang="lv-LV" b="1" dirty="0">
                  <a:solidFill>
                    <a:schemeClr val="tx1"/>
                  </a:solidFill>
                </a:rPr>
                <a:t>sistēmu adaptācija sasilšanai, okeāna paskābināšanās procesam, piemērotu dzīvotņu  izzušanai, ķīmiskā piesārņojuma un invazīvo sugu ietekmei izsauks sugu izmiršanas kaskādes </a:t>
              </a:r>
              <a:r>
                <a:rPr lang="lv-LV" b="1" dirty="0" smtClean="0">
                  <a:solidFill>
                    <a:schemeClr val="tx1"/>
                  </a:solidFill>
                </a:rPr>
                <a:t>efektu</a:t>
              </a:r>
              <a:endParaRPr lang="lv-LV" b="1" dirty="0">
                <a:solidFill>
                  <a:schemeClr val="tx1"/>
                </a:solidFill>
              </a:endParaRPr>
            </a:p>
          </p:txBody>
        </p:sp>
      </p:grpSp>
    </p:spTree>
    <p:extLst>
      <p:ext uri="{BB962C8B-B14F-4D97-AF65-F5344CB8AC3E}">
        <p14:creationId xmlns:p14="http://schemas.microsoft.com/office/powerpoint/2010/main" xmlns="" val="3935085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38757" y="-1"/>
            <a:ext cx="4553243" cy="6218549"/>
          </a:xfrm>
          <a:prstGeom prst="rect">
            <a:avLst/>
          </a:prstGeom>
        </p:spPr>
      </p:pic>
      <p:sp>
        <p:nvSpPr>
          <p:cNvPr id="3" name="Rounded Rectangle 2"/>
          <p:cNvSpPr/>
          <p:nvPr/>
        </p:nvSpPr>
        <p:spPr>
          <a:xfrm>
            <a:off x="596537" y="602045"/>
            <a:ext cx="7627826" cy="14176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u="sng" dirty="0" smtClean="0">
                <a:solidFill>
                  <a:schemeClr val="tx1"/>
                </a:solidFill>
              </a:rPr>
              <a:t>Treškārt</a:t>
            </a:r>
            <a:r>
              <a:rPr lang="lv-LV" b="1" dirty="0" smtClean="0">
                <a:solidFill>
                  <a:schemeClr val="tx1"/>
                </a:solidFill>
              </a:rPr>
              <a:t> – sugu </a:t>
            </a:r>
            <a:r>
              <a:rPr lang="lv-LV" b="1" dirty="0">
                <a:solidFill>
                  <a:schemeClr val="tx1"/>
                </a:solidFill>
              </a:rPr>
              <a:t>adaptācija klimata izmaiņām planētas pagātnē notika lielākoties pārbīdoties to izplatības robežām uz augstākiem vai zemākiem ģeogrāfiskiem platumiem, vai augšup un lejup pa kalnu nogāzēm, atkarībā no tā vai klimats kļuva siltāks vai </a:t>
            </a:r>
            <a:r>
              <a:rPr lang="lv-LV" b="1" dirty="0" smtClean="0">
                <a:solidFill>
                  <a:schemeClr val="tx1"/>
                </a:solidFill>
              </a:rPr>
              <a:t>aukstāks</a:t>
            </a:r>
            <a:endParaRPr lang="lv-LV" b="1" dirty="0">
              <a:solidFill>
                <a:schemeClr val="tx1"/>
              </a:solidFill>
            </a:endParaRPr>
          </a:p>
        </p:txBody>
      </p:sp>
      <p:sp>
        <p:nvSpPr>
          <p:cNvPr id="4" name="Rounded Rectangle 3"/>
          <p:cNvSpPr/>
          <p:nvPr/>
        </p:nvSpPr>
        <p:spPr>
          <a:xfrm>
            <a:off x="1367916" y="2466276"/>
            <a:ext cx="5499463" cy="88153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Līdz </a:t>
            </a:r>
            <a:r>
              <a:rPr lang="lv-LV" b="1" dirty="0">
                <a:solidFill>
                  <a:schemeClr val="tx1"/>
                </a:solidFill>
              </a:rPr>
              <a:t>ar to sugu populācijām, lai izdzīvotu, bija nepieciešams kļūt ģenētiski </a:t>
            </a:r>
            <a:r>
              <a:rPr lang="lv-LV" b="1" dirty="0" err="1" smtClean="0">
                <a:solidFill>
                  <a:schemeClr val="tx1"/>
                </a:solidFill>
              </a:rPr>
              <a:t>daudzveidīgākām</a:t>
            </a:r>
            <a:endParaRPr lang="lv-LV" b="1" dirty="0">
              <a:solidFill>
                <a:schemeClr val="tx1"/>
              </a:solidFill>
            </a:endParaRPr>
          </a:p>
        </p:txBody>
      </p:sp>
      <p:sp>
        <p:nvSpPr>
          <p:cNvPr id="5" name="Rounded Rectangle 4"/>
          <p:cNvSpPr/>
          <p:nvPr/>
        </p:nvSpPr>
        <p:spPr>
          <a:xfrm>
            <a:off x="1367916" y="3794405"/>
            <a:ext cx="5499463" cy="9170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Taču </a:t>
            </a:r>
            <a:r>
              <a:rPr lang="lv-LV" b="1" dirty="0">
                <a:solidFill>
                  <a:schemeClr val="tx1"/>
                </a:solidFill>
              </a:rPr>
              <a:t>uz mūsdienu klimata pasiltināšanās fona tas vairs nebūs iespējams, jo sugām vienkārši nebūs kur </a:t>
            </a:r>
            <a:r>
              <a:rPr lang="lv-LV" b="1" dirty="0" smtClean="0">
                <a:solidFill>
                  <a:schemeClr val="tx1"/>
                </a:solidFill>
              </a:rPr>
              <a:t>paslēpties</a:t>
            </a:r>
            <a:endParaRPr lang="lv-LV" b="1" dirty="0">
              <a:solidFill>
                <a:schemeClr val="tx1"/>
              </a:solidFill>
            </a:endParaRPr>
          </a:p>
        </p:txBody>
      </p:sp>
      <p:sp>
        <p:nvSpPr>
          <p:cNvPr id="6" name="Title 1"/>
          <p:cNvSpPr txBox="1">
            <a:spLocks/>
          </p:cNvSpPr>
          <p:nvPr/>
        </p:nvSpPr>
        <p:spPr>
          <a:xfrm>
            <a:off x="272980" y="5205788"/>
            <a:ext cx="10998925" cy="13222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Izmirstot </a:t>
            </a:r>
            <a:r>
              <a:rPr lang="lv-LV" sz="2800" dirty="0" smtClean="0"/>
              <a:t>augstāk </a:t>
            </a:r>
            <a:r>
              <a:rPr lang="lv-LV" sz="2800" dirty="0"/>
              <a:t>attīstīto organismu sugām, protams, </a:t>
            </a:r>
            <a:r>
              <a:rPr lang="lv-LV" sz="2800" b="1" dirty="0"/>
              <a:t>dzīvība kā tāda uz planētas saglabāsies </a:t>
            </a:r>
            <a:r>
              <a:rPr lang="lv-LV" sz="2800" b="1" dirty="0" err="1"/>
              <a:t>termofīlu</a:t>
            </a:r>
            <a:r>
              <a:rPr lang="lv-LV" sz="2800" b="1" dirty="0"/>
              <a:t> </a:t>
            </a:r>
            <a:r>
              <a:rPr lang="lv-LV" sz="2800" b="1" dirty="0" smtClean="0"/>
              <a:t>zemāko </a:t>
            </a:r>
            <a:r>
              <a:rPr lang="lv-LV" sz="2800" b="1" dirty="0"/>
              <a:t>dzīvības formu veidā</a:t>
            </a:r>
            <a:r>
              <a:rPr lang="lv-LV" sz="2800" dirty="0"/>
              <a:t>, taču </a:t>
            </a:r>
            <a:r>
              <a:rPr lang="lv-LV" sz="2800" dirty="0" smtClean="0"/>
              <a:t>cilvēka </a:t>
            </a:r>
            <a:r>
              <a:rPr lang="lv-LV" sz="2800" dirty="0"/>
              <a:t>populācijas </a:t>
            </a:r>
            <a:r>
              <a:rPr lang="lv-LV" sz="2800" dirty="0" smtClean="0"/>
              <a:t>eksistence šādos </a:t>
            </a:r>
            <a:r>
              <a:rPr lang="lv-LV" sz="2800" dirty="0"/>
              <a:t>apstākļos kļūs problemātiska</a:t>
            </a:r>
          </a:p>
        </p:txBody>
      </p:sp>
    </p:spTree>
    <p:extLst>
      <p:ext uri="{BB962C8B-B14F-4D97-AF65-F5344CB8AC3E}">
        <p14:creationId xmlns:p14="http://schemas.microsoft.com/office/powerpoint/2010/main" xmlns="" val="4262382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89841" y="3591384"/>
            <a:ext cx="5421083" cy="9662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Šobrīd </a:t>
            </a:r>
            <a:r>
              <a:rPr lang="lv-LV" sz="1800" b="1" dirty="0"/>
              <a:t>ILTER tīkls apvieno 40 pasaules valstis, </a:t>
            </a:r>
            <a:endParaRPr lang="lv-LV" sz="1800" b="1" dirty="0" smtClean="0"/>
          </a:p>
          <a:p>
            <a:pPr algn="ctr"/>
            <a:r>
              <a:rPr lang="lv-LV" sz="1800" b="1" dirty="0" smtClean="0"/>
              <a:t>to </a:t>
            </a:r>
            <a:r>
              <a:rPr lang="lv-LV" sz="1800" b="1" dirty="0"/>
              <a:t>skaitā arī </a:t>
            </a:r>
            <a:r>
              <a:rPr lang="lv-LV" sz="1800" b="1" dirty="0" smtClean="0"/>
              <a:t>Latviju</a:t>
            </a:r>
            <a:endParaRPr lang="lv-LV" sz="1800" b="1" dirty="0"/>
          </a:p>
        </p:txBody>
      </p:sp>
      <p:sp>
        <p:nvSpPr>
          <p:cNvPr id="5" name="Title 1"/>
          <p:cNvSpPr txBox="1">
            <a:spLocks/>
          </p:cNvSpPr>
          <p:nvPr/>
        </p:nvSpPr>
        <p:spPr>
          <a:xfrm>
            <a:off x="5889842" y="4960873"/>
            <a:ext cx="5421083" cy="112641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Par </a:t>
            </a:r>
            <a:r>
              <a:rPr lang="lv-LV" sz="1800" b="1" dirty="0"/>
              <a:t>vienu no centrālajiem uzdevumiem ILTER tīkls pasludināja pētījumus par </a:t>
            </a:r>
            <a:r>
              <a:rPr lang="lv-LV" sz="1800" b="1" dirty="0" err="1"/>
              <a:t>biodaudzveidības</a:t>
            </a:r>
            <a:r>
              <a:rPr lang="lv-LV" sz="1800" b="1" dirty="0"/>
              <a:t> izmaiņām  klimata pasiltināšanās </a:t>
            </a:r>
            <a:r>
              <a:rPr lang="lv-LV" sz="1800" b="1" dirty="0" smtClean="0"/>
              <a:t>ietekmē</a:t>
            </a:r>
            <a:endParaRPr lang="lv-LV" sz="1800"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9361" y="-26736"/>
            <a:ext cx="4617887" cy="6884736"/>
          </a:xfrm>
          <a:prstGeom prst="rect">
            <a:avLst/>
          </a:prstGeom>
        </p:spPr>
      </p:pic>
      <p:sp>
        <p:nvSpPr>
          <p:cNvPr id="3" name="Title 1"/>
          <p:cNvSpPr txBox="1">
            <a:spLocks/>
          </p:cNvSpPr>
          <p:nvPr/>
        </p:nvSpPr>
        <p:spPr>
          <a:xfrm>
            <a:off x="4846319" y="1066828"/>
            <a:ext cx="7119257" cy="13628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smtClean="0"/>
              <a:t>1993.g. tika </a:t>
            </a:r>
            <a:r>
              <a:rPr lang="lv-LV" sz="2800" dirty="0"/>
              <a:t>izveidots </a:t>
            </a:r>
            <a:r>
              <a:rPr lang="lv-LV" sz="2800" dirty="0" smtClean="0"/>
              <a:t>starptautisks </a:t>
            </a:r>
            <a:r>
              <a:rPr lang="lv-LV" sz="2800" dirty="0"/>
              <a:t>ilgtermiņa ekoloģisko pētījumu tīkls </a:t>
            </a:r>
            <a:r>
              <a:rPr lang="lv-LV" sz="2800" b="1" dirty="0" smtClean="0"/>
              <a:t>ILTER</a:t>
            </a:r>
            <a:r>
              <a:rPr lang="lv-LV" sz="2800" dirty="0"/>
              <a:t> </a:t>
            </a:r>
            <a:r>
              <a:rPr lang="lv-LV" sz="2800" dirty="0" smtClean="0"/>
              <a:t>– </a:t>
            </a:r>
            <a:endParaRPr lang="lv-LV" sz="2800" dirty="0"/>
          </a:p>
        </p:txBody>
      </p:sp>
      <p:sp>
        <p:nvSpPr>
          <p:cNvPr id="6" name="Title 1"/>
          <p:cNvSpPr txBox="1">
            <a:spLocks/>
          </p:cNvSpPr>
          <p:nvPr/>
        </p:nvSpPr>
        <p:spPr>
          <a:xfrm>
            <a:off x="5889844" y="2221895"/>
            <a:ext cx="5421083" cy="9662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t>Ar uzdevumu veikt </a:t>
            </a:r>
            <a:r>
              <a:rPr lang="lv-LV" sz="1800" b="1" dirty="0"/>
              <a:t>ilgtermiņa pētījumus dažādās ekosistēmās, </a:t>
            </a:r>
            <a:r>
              <a:rPr lang="lv-LV" sz="1800" b="1" dirty="0" smtClean="0"/>
              <a:t>lai </a:t>
            </a:r>
            <a:r>
              <a:rPr lang="lv-LV" sz="1800" b="1" dirty="0"/>
              <a:t>iegūtu ticamus datus par ekosistēmu izmaiņām dabisko un antropogēno faktoru ietekmē</a:t>
            </a:r>
          </a:p>
        </p:txBody>
      </p:sp>
    </p:spTree>
    <p:extLst>
      <p:ext uri="{BB962C8B-B14F-4D97-AF65-F5344CB8AC3E}">
        <p14:creationId xmlns:p14="http://schemas.microsoft.com/office/powerpoint/2010/main" xmlns="" val="2283676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57352" y="546372"/>
            <a:ext cx="6677295" cy="11150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Klimata izmaiņu ietekme uz </a:t>
            </a:r>
            <a:r>
              <a:rPr lang="lv-LV" sz="2800" dirty="0" err="1"/>
              <a:t>biodaudzveidību</a:t>
            </a:r>
            <a:r>
              <a:rPr lang="lv-LV" sz="2800" dirty="0"/>
              <a:t> </a:t>
            </a:r>
            <a:endParaRPr lang="lv-LV" sz="2800" dirty="0" smtClean="0"/>
          </a:p>
          <a:p>
            <a:pPr algn="ctr"/>
            <a:r>
              <a:rPr lang="lv-LV" sz="2800" dirty="0" smtClean="0"/>
              <a:t>var būt </a:t>
            </a:r>
            <a:r>
              <a:rPr lang="lv-LV" sz="2800" b="1" dirty="0" smtClean="0"/>
              <a:t>tieša</a:t>
            </a:r>
            <a:r>
              <a:rPr lang="lv-LV" sz="2800" dirty="0" smtClean="0"/>
              <a:t> </a:t>
            </a:r>
            <a:r>
              <a:rPr lang="lv-LV" sz="2800" dirty="0"/>
              <a:t>un </a:t>
            </a:r>
            <a:r>
              <a:rPr lang="lv-LV" sz="2800" b="1" dirty="0"/>
              <a:t>netieša</a:t>
            </a:r>
          </a:p>
        </p:txBody>
      </p:sp>
      <p:sp>
        <p:nvSpPr>
          <p:cNvPr id="5" name="Rounded Rectangle 4"/>
          <p:cNvSpPr/>
          <p:nvPr/>
        </p:nvSpPr>
        <p:spPr>
          <a:xfrm>
            <a:off x="172193" y="2115471"/>
            <a:ext cx="5747657" cy="790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Klimats ietekmē gan </a:t>
            </a:r>
            <a:r>
              <a:rPr lang="lv-LV" b="1" dirty="0" smtClean="0">
                <a:solidFill>
                  <a:schemeClr val="tx1"/>
                </a:solidFill>
              </a:rPr>
              <a:t>sugu, </a:t>
            </a:r>
            <a:r>
              <a:rPr lang="lv-LV" b="1" dirty="0">
                <a:solidFill>
                  <a:schemeClr val="tx1"/>
                </a:solidFill>
              </a:rPr>
              <a:t>gan tām nepieciešamo eksistences </a:t>
            </a:r>
            <a:r>
              <a:rPr lang="lv-LV" b="1" dirty="0" smtClean="0">
                <a:solidFill>
                  <a:schemeClr val="tx1"/>
                </a:solidFill>
              </a:rPr>
              <a:t>resursu (barības u.c.) </a:t>
            </a:r>
            <a:r>
              <a:rPr lang="lv-LV" b="1" dirty="0">
                <a:solidFill>
                  <a:schemeClr val="tx1"/>
                </a:solidFill>
              </a:rPr>
              <a:t>izplatību telpā un </a:t>
            </a:r>
            <a:r>
              <a:rPr lang="lv-LV" b="1" dirty="0" smtClean="0">
                <a:solidFill>
                  <a:schemeClr val="tx1"/>
                </a:solidFill>
              </a:rPr>
              <a:t>laikā</a:t>
            </a:r>
            <a:endParaRPr lang="lv-LV" b="1" dirty="0">
              <a:solidFill>
                <a:schemeClr val="tx1"/>
              </a:solidFill>
            </a:endParaRPr>
          </a:p>
        </p:txBody>
      </p:sp>
      <p:grpSp>
        <p:nvGrpSpPr>
          <p:cNvPr id="2" name="Group 1"/>
          <p:cNvGrpSpPr/>
          <p:nvPr/>
        </p:nvGrpSpPr>
        <p:grpSpPr>
          <a:xfrm>
            <a:off x="172195" y="3279816"/>
            <a:ext cx="5747657" cy="2087562"/>
            <a:chOff x="274868" y="2800209"/>
            <a:chExt cx="5747657" cy="2087562"/>
          </a:xfrm>
        </p:grpSpPr>
        <p:sp>
          <p:nvSpPr>
            <p:cNvPr id="6" name="Rounded Rectangle 5"/>
            <p:cNvSpPr/>
            <p:nvPr/>
          </p:nvSpPr>
          <p:spPr>
            <a:xfrm>
              <a:off x="274868" y="2800209"/>
              <a:ext cx="5747657" cy="15361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Klimata </a:t>
              </a:r>
              <a:r>
                <a:rPr lang="lv-LV" b="1" dirty="0">
                  <a:solidFill>
                    <a:schemeClr val="tx1"/>
                  </a:solidFill>
                </a:rPr>
                <a:t>izmaiņu ietekmi uz globālo </a:t>
              </a:r>
              <a:r>
                <a:rPr lang="lv-LV" b="1" dirty="0" err="1">
                  <a:solidFill>
                    <a:schemeClr val="tx1"/>
                  </a:solidFill>
                </a:rPr>
                <a:t>biodaudzveidību</a:t>
              </a:r>
              <a:r>
                <a:rPr lang="lv-LV" b="1" dirty="0">
                  <a:solidFill>
                    <a:schemeClr val="tx1"/>
                  </a:solidFill>
                </a:rPr>
                <a:t> galvenokārt saista ar temperatūras paaugstināšanos, taču kā nozīmīgs blakus faktors tiek minēts </a:t>
              </a:r>
              <a:endParaRPr lang="lv-LV" b="1" dirty="0" smtClean="0">
                <a:solidFill>
                  <a:schemeClr val="tx1"/>
                </a:solidFill>
              </a:endParaRPr>
            </a:p>
            <a:p>
              <a:pPr algn="ctr"/>
              <a:r>
                <a:rPr lang="lv-LV" b="1" dirty="0" smtClean="0">
                  <a:solidFill>
                    <a:schemeClr val="tx1"/>
                  </a:solidFill>
                </a:rPr>
                <a:t>arī nokrišņu daudzums</a:t>
              </a:r>
              <a:endParaRPr lang="lv-LV" b="1" dirty="0">
                <a:solidFill>
                  <a:schemeClr val="tx1"/>
                </a:solidFill>
              </a:endParaRPr>
            </a:p>
          </p:txBody>
        </p:sp>
        <p:sp>
          <p:nvSpPr>
            <p:cNvPr id="7" name="Rounded Rectangle 6"/>
            <p:cNvSpPr/>
            <p:nvPr/>
          </p:nvSpPr>
          <p:spPr>
            <a:xfrm>
              <a:off x="895351" y="4158308"/>
              <a:ext cx="4506685" cy="72946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Dzīvajiem </a:t>
              </a:r>
              <a:r>
                <a:rPr lang="lv-LV" b="1" dirty="0">
                  <a:solidFill>
                    <a:schemeClr val="tx1"/>
                  </a:solidFill>
                </a:rPr>
                <a:t>organismiem nozīmīga ir abu šo faktoru </a:t>
              </a:r>
              <a:r>
                <a:rPr lang="lv-LV" b="1" dirty="0" smtClean="0">
                  <a:solidFill>
                    <a:schemeClr val="tx1"/>
                  </a:solidFill>
                </a:rPr>
                <a:t>mijiedarbība</a:t>
              </a:r>
              <a:endParaRPr lang="lv-LV" b="1" dirty="0">
                <a:solidFill>
                  <a:schemeClr val="tx1"/>
                </a:solidFill>
              </a:endParaRPr>
            </a:p>
          </p:txBody>
        </p:sp>
      </p:grpSp>
      <p:sp>
        <p:nvSpPr>
          <p:cNvPr id="8" name="Rounded Rectangle 7"/>
          <p:cNvSpPr/>
          <p:nvPr/>
        </p:nvSpPr>
        <p:spPr>
          <a:xfrm>
            <a:off x="6218468" y="2108719"/>
            <a:ext cx="5776307" cy="7975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Netiešas ietekmes gadījumā būtisku lomu spēlē barības attiecības un invazīvās </a:t>
            </a:r>
            <a:r>
              <a:rPr lang="lv-LV" b="1" dirty="0" smtClean="0">
                <a:solidFill>
                  <a:schemeClr val="tx1"/>
                </a:solidFill>
              </a:rPr>
              <a:t>sugas</a:t>
            </a:r>
            <a:endParaRPr lang="lv-LV" b="1" dirty="0">
              <a:solidFill>
                <a:schemeClr val="tx1"/>
              </a:solidFill>
            </a:endParaRPr>
          </a:p>
        </p:txBody>
      </p:sp>
      <p:grpSp>
        <p:nvGrpSpPr>
          <p:cNvPr id="10" name="Group 9"/>
          <p:cNvGrpSpPr/>
          <p:nvPr/>
        </p:nvGrpSpPr>
        <p:grpSpPr>
          <a:xfrm>
            <a:off x="6218467" y="3279816"/>
            <a:ext cx="5776307" cy="2817727"/>
            <a:chOff x="6218467" y="3176275"/>
            <a:chExt cx="5776307" cy="2817727"/>
          </a:xfrm>
        </p:grpSpPr>
        <p:sp>
          <p:nvSpPr>
            <p:cNvPr id="9" name="Rounded Rectangle 8"/>
            <p:cNvSpPr/>
            <p:nvPr/>
          </p:nvSpPr>
          <p:spPr>
            <a:xfrm>
              <a:off x="6218467" y="3176275"/>
              <a:ext cx="5776307" cy="15361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 </a:t>
              </a:r>
              <a:r>
                <a:rPr lang="lv-LV" b="1" dirty="0">
                  <a:solidFill>
                    <a:schemeClr val="tx1"/>
                  </a:solidFill>
                </a:rPr>
                <a:t>plēsēja tolerance pret temperatūras vai mitruma izmaiņām ir pietiekami liela, bet upuris – plēsēja barības objekts, ir jutīgāks pret šīm izmaiņām, klimata izmaiņu ietekme uz plēsēju būs </a:t>
              </a:r>
              <a:r>
                <a:rPr lang="lv-LV" b="1" dirty="0" smtClean="0">
                  <a:solidFill>
                    <a:schemeClr val="tx1"/>
                  </a:solidFill>
                </a:rPr>
                <a:t>netieša</a:t>
              </a:r>
              <a:endParaRPr lang="lv-LV" b="1" dirty="0">
                <a:solidFill>
                  <a:schemeClr val="tx1"/>
                </a:solidFill>
              </a:endParaRPr>
            </a:p>
          </p:txBody>
        </p:sp>
        <p:sp>
          <p:nvSpPr>
            <p:cNvPr id="3" name="Rounded Rectangle 2"/>
            <p:cNvSpPr/>
            <p:nvPr/>
          </p:nvSpPr>
          <p:spPr>
            <a:xfrm>
              <a:off x="6367774" y="4533673"/>
              <a:ext cx="5477692" cy="146032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 kā </a:t>
              </a:r>
              <a:r>
                <a:rPr lang="lv-LV" b="1" dirty="0" err="1" smtClean="0">
                  <a:solidFill>
                    <a:schemeClr val="tx1"/>
                  </a:solidFill>
                </a:rPr>
                <a:t>jaunienācējām</a:t>
              </a:r>
              <a:r>
                <a:rPr lang="lv-LV" b="1" dirty="0" smtClean="0">
                  <a:solidFill>
                    <a:schemeClr val="tx1"/>
                  </a:solidFill>
                </a:rPr>
                <a:t> sugām bieži vien jaunajās ekosistēmās nav dabisko ienaidnieku, tās nereti savairojas milzīgā daudzumā un nomāc vai pilnīgi izkonkurē vietējās sugas</a:t>
              </a:r>
              <a:endParaRPr lang="lv-LV" b="1" dirty="0">
                <a:solidFill>
                  <a:schemeClr val="tx1"/>
                </a:solidFill>
              </a:endParaRPr>
            </a:p>
          </p:txBody>
        </p:sp>
      </p:grpSp>
    </p:spTree>
    <p:extLst>
      <p:ext uri="{BB962C8B-B14F-4D97-AF65-F5344CB8AC3E}">
        <p14:creationId xmlns:p14="http://schemas.microsoft.com/office/powerpoint/2010/main" xmlns="" val="137392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b="8307"/>
          <a:stretch/>
        </p:blipFill>
        <p:spPr>
          <a:xfrm>
            <a:off x="6181260" y="0"/>
            <a:ext cx="5609522" cy="6858000"/>
          </a:xfrm>
          <a:prstGeom prst="rect">
            <a:avLst/>
          </a:prstGeom>
        </p:spPr>
      </p:pic>
      <p:sp>
        <p:nvSpPr>
          <p:cNvPr id="2" name="Rounded Rectangle 1"/>
          <p:cNvSpPr/>
          <p:nvPr/>
        </p:nvSpPr>
        <p:spPr>
          <a:xfrm>
            <a:off x="573910" y="2948232"/>
            <a:ext cx="5233033" cy="11699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Tīša </a:t>
            </a:r>
            <a:r>
              <a:rPr lang="lv-LV" b="1" dirty="0">
                <a:solidFill>
                  <a:schemeClr val="tx1"/>
                </a:solidFill>
              </a:rPr>
              <a:t>svešu sugu ieviešana saistīta ar lauksaimniecisko darbību, krāšņumaugu introdukciju un medību faunas </a:t>
            </a:r>
            <a:r>
              <a:rPr lang="lv-LV" b="1" dirty="0" smtClean="0">
                <a:solidFill>
                  <a:schemeClr val="tx1"/>
                </a:solidFill>
              </a:rPr>
              <a:t>papildināšanu</a:t>
            </a:r>
            <a:endParaRPr lang="lv-LV" b="1" dirty="0">
              <a:solidFill>
                <a:schemeClr val="tx1"/>
              </a:solidFill>
            </a:endParaRPr>
          </a:p>
        </p:txBody>
      </p:sp>
      <p:sp>
        <p:nvSpPr>
          <p:cNvPr id="3" name="Title 1"/>
          <p:cNvSpPr txBox="1">
            <a:spLocks/>
          </p:cNvSpPr>
          <p:nvPr/>
        </p:nvSpPr>
        <p:spPr>
          <a:xfrm>
            <a:off x="194081" y="951154"/>
            <a:ext cx="6403667" cy="154770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Sugu invāzija notiek gan </a:t>
            </a:r>
            <a:r>
              <a:rPr lang="lv-LV" sz="2800" b="1" dirty="0"/>
              <a:t>tīšas</a:t>
            </a:r>
            <a:r>
              <a:rPr lang="lv-LV" sz="2800" dirty="0"/>
              <a:t>, gan </a:t>
            </a:r>
            <a:r>
              <a:rPr lang="lv-LV" sz="2800" b="1" dirty="0"/>
              <a:t>netīšas cilvēka darbības </a:t>
            </a:r>
            <a:r>
              <a:rPr lang="lv-LV" sz="2800" b="1" dirty="0" smtClean="0"/>
              <a:t>rezultātā, </a:t>
            </a:r>
            <a:r>
              <a:rPr lang="lv-LV" sz="2800" dirty="0"/>
              <a:t>kā arī pašām sugām veicot </a:t>
            </a:r>
            <a:r>
              <a:rPr lang="lv-LV" sz="2800" dirty="0" smtClean="0"/>
              <a:t>migrācijas</a:t>
            </a:r>
            <a:endParaRPr lang="lv-LV" sz="2800" b="1" dirty="0"/>
          </a:p>
        </p:txBody>
      </p:sp>
      <p:sp>
        <p:nvSpPr>
          <p:cNvPr id="4" name="Rounded Rectangle 3"/>
          <p:cNvSpPr/>
          <p:nvPr/>
        </p:nvSpPr>
        <p:spPr>
          <a:xfrm>
            <a:off x="573910" y="4567534"/>
            <a:ext cx="5233033" cy="111600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Netīša </a:t>
            </a:r>
            <a:r>
              <a:rPr lang="lv-LV" b="1" dirty="0">
                <a:solidFill>
                  <a:schemeClr val="tx1"/>
                </a:solidFill>
              </a:rPr>
              <a:t>ieviešana notiek ar transporta līdzekļiem, tai skaitā kuģu balasta ūdeņiem, dzelzceļa vagoniem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preču </a:t>
            </a:r>
            <a:r>
              <a:rPr lang="lv-LV" b="1" dirty="0" smtClean="0">
                <a:solidFill>
                  <a:schemeClr val="tx1"/>
                </a:solidFill>
              </a:rPr>
              <a:t>konteineriem</a:t>
            </a:r>
            <a:endParaRPr lang="lv-LV" b="1" dirty="0">
              <a:solidFill>
                <a:schemeClr val="tx1"/>
              </a:solidFill>
            </a:endParaRPr>
          </a:p>
        </p:txBody>
      </p:sp>
    </p:spTree>
    <p:extLst>
      <p:ext uri="{BB962C8B-B14F-4D97-AF65-F5344CB8AC3E}">
        <p14:creationId xmlns:p14="http://schemas.microsoft.com/office/powerpoint/2010/main" xmlns="" val="4244955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39007"/>
            <a:ext cx="6194474" cy="4645856"/>
          </a:xfrm>
          <a:prstGeom prst="rect">
            <a:avLst/>
          </a:prstGeom>
        </p:spPr>
      </p:pic>
      <p:sp>
        <p:nvSpPr>
          <p:cNvPr id="4" name="Title 1"/>
          <p:cNvSpPr txBox="1">
            <a:spLocks/>
          </p:cNvSpPr>
          <p:nvPr/>
        </p:nvSpPr>
        <p:spPr>
          <a:xfrm>
            <a:off x="3845415" y="448449"/>
            <a:ext cx="8077200" cy="153509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Kopumā pasaulē pētnieku rīcībā esošie dati par sugu daudzveidības izmaiņām uz  klimata pasiltināšanās fona joprojām ir nepilnīgi</a:t>
            </a:r>
            <a:endParaRPr lang="lv-LV" sz="2800" b="1" dirty="0"/>
          </a:p>
        </p:txBody>
      </p:sp>
      <p:sp>
        <p:nvSpPr>
          <p:cNvPr id="5" name="Rounded Rectangle 4"/>
          <p:cNvSpPr/>
          <p:nvPr/>
        </p:nvSpPr>
        <p:spPr>
          <a:xfrm>
            <a:off x="5500471" y="2460560"/>
            <a:ext cx="6422144" cy="10998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Visvairāk novērojumu datu ir par lielām,  viegli pamanāmām vai ekonomiski svarīgām sugām, kā arī par tādām sugām, kurām piešķirts īpašs aizsardzības statuss</a:t>
            </a:r>
          </a:p>
        </p:txBody>
      </p:sp>
      <p:sp>
        <p:nvSpPr>
          <p:cNvPr id="6" name="Rounded Rectangle 5"/>
          <p:cNvSpPr/>
          <p:nvPr/>
        </p:nvSpPr>
        <p:spPr>
          <a:xfrm>
            <a:off x="5500471" y="4009291"/>
            <a:ext cx="6422144" cy="12942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Par vispārliecinošāko pierādījumu temperatūras paaugstināšanās ietekmei uz dzīvajiem organismiem tiek uzskatīti </a:t>
            </a:r>
            <a:r>
              <a:rPr lang="lv-LV" b="1" dirty="0" err="1">
                <a:solidFill>
                  <a:schemeClr val="tx1"/>
                </a:solidFill>
              </a:rPr>
              <a:t>fenoloģisko</a:t>
            </a:r>
            <a:r>
              <a:rPr lang="lv-LV" b="1" dirty="0">
                <a:solidFill>
                  <a:schemeClr val="tx1"/>
                </a:solidFill>
              </a:rPr>
              <a:t> novērojumu </a:t>
            </a:r>
            <a:r>
              <a:rPr lang="lv-LV" b="1" dirty="0" smtClean="0">
                <a:solidFill>
                  <a:schemeClr val="tx1"/>
                </a:solidFill>
              </a:rPr>
              <a:t>dati:</a:t>
            </a:r>
            <a:endParaRPr lang="lv-LV" b="1" dirty="0">
              <a:solidFill>
                <a:schemeClr val="tx1"/>
              </a:solidFill>
            </a:endParaRPr>
          </a:p>
        </p:txBody>
      </p:sp>
      <p:sp>
        <p:nvSpPr>
          <p:cNvPr id="7" name="Rounded Rectangle 6"/>
          <p:cNvSpPr/>
          <p:nvPr/>
        </p:nvSpPr>
        <p:spPr>
          <a:xfrm>
            <a:off x="5996477" y="5169144"/>
            <a:ext cx="5430131" cy="100657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Augu </a:t>
            </a:r>
            <a:r>
              <a:rPr lang="lv-LV" b="1" dirty="0">
                <a:solidFill>
                  <a:schemeClr val="tx1"/>
                </a:solidFill>
              </a:rPr>
              <a:t>ziedēšanas un lapu plaukšanas sākums pavasarī, lapu dzeltēšanas sākums rudenī, dažādu sugu gājputnu atlidošana vai aizlidošana </a:t>
            </a:r>
            <a:r>
              <a:rPr lang="lv-LV" b="1" dirty="0" smtClean="0">
                <a:solidFill>
                  <a:schemeClr val="tx1"/>
                </a:solidFill>
              </a:rPr>
              <a:t>u.c.</a:t>
            </a:r>
            <a:endParaRPr lang="lv-LV" b="1" dirty="0">
              <a:solidFill>
                <a:schemeClr val="tx1"/>
              </a:solidFill>
            </a:endParaRPr>
          </a:p>
        </p:txBody>
      </p:sp>
    </p:spTree>
    <p:extLst>
      <p:ext uri="{BB962C8B-B14F-4D97-AF65-F5344CB8AC3E}">
        <p14:creationId xmlns:p14="http://schemas.microsoft.com/office/powerpoint/2010/main" xmlns="" val="2200630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67100" y="0"/>
            <a:ext cx="5481825" cy="6858000"/>
          </a:xfrm>
          <a:prstGeom prst="rect">
            <a:avLst/>
          </a:prstGeom>
        </p:spPr>
      </p:pic>
      <p:grpSp>
        <p:nvGrpSpPr>
          <p:cNvPr id="2" name="Group 1"/>
          <p:cNvGrpSpPr/>
          <p:nvPr/>
        </p:nvGrpSpPr>
        <p:grpSpPr>
          <a:xfrm>
            <a:off x="348339" y="1362851"/>
            <a:ext cx="6052457" cy="4498433"/>
            <a:chOff x="348339" y="1362851"/>
            <a:chExt cx="6052457" cy="4498433"/>
          </a:xfrm>
        </p:grpSpPr>
        <p:sp>
          <p:nvSpPr>
            <p:cNvPr id="4" name="Title 1"/>
            <p:cNvSpPr txBox="1">
              <a:spLocks/>
            </p:cNvSpPr>
            <p:nvPr/>
          </p:nvSpPr>
          <p:spPr>
            <a:xfrm>
              <a:off x="786111" y="1362851"/>
              <a:ext cx="5176911" cy="13463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err="1" smtClean="0"/>
                <a:t>Fenoloģiskie</a:t>
              </a:r>
              <a:r>
                <a:rPr lang="lv-LV" sz="2800" dirty="0" smtClean="0"/>
                <a:t> novērojumi </a:t>
              </a:r>
            </a:p>
            <a:p>
              <a:pPr algn="ctr"/>
              <a:r>
                <a:rPr lang="lv-LV" sz="2800" dirty="0" smtClean="0"/>
                <a:t>liecina:</a:t>
              </a:r>
              <a:endParaRPr lang="lv-LV" sz="2800" b="1" dirty="0"/>
            </a:p>
          </p:txBody>
        </p:sp>
        <p:sp>
          <p:nvSpPr>
            <p:cNvPr id="5" name="Rounded Rectangle 4"/>
            <p:cNvSpPr/>
            <p:nvPr/>
          </p:nvSpPr>
          <p:spPr>
            <a:xfrm>
              <a:off x="348339" y="2498225"/>
              <a:ext cx="6052457" cy="10998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Ziemeļu puslodē, veģetācijas sezona pēdējo 40 gadu laikā pagarinājusies par </a:t>
              </a:r>
              <a:r>
                <a:rPr lang="lv-LV" b="1" dirty="0" smtClean="0">
                  <a:solidFill>
                    <a:schemeClr val="tx1"/>
                  </a:solidFill>
                </a:rPr>
                <a:t>1-4 </a:t>
              </a:r>
              <a:r>
                <a:rPr lang="lv-LV" b="1" dirty="0">
                  <a:solidFill>
                    <a:schemeClr val="tx1"/>
                  </a:solidFill>
                </a:rPr>
                <a:t>dienām, it īpaši augstākajos </a:t>
              </a:r>
              <a:endParaRPr lang="lv-LV" b="1" dirty="0" smtClean="0">
                <a:solidFill>
                  <a:schemeClr val="tx1"/>
                </a:solidFill>
              </a:endParaRPr>
            </a:p>
            <a:p>
              <a:pPr algn="ctr"/>
              <a:r>
                <a:rPr lang="lv-LV" b="1" dirty="0" smtClean="0">
                  <a:solidFill>
                    <a:schemeClr val="tx1"/>
                  </a:solidFill>
                </a:rPr>
                <a:t>platuma </a:t>
              </a:r>
              <a:r>
                <a:rPr lang="lv-LV" b="1" dirty="0">
                  <a:solidFill>
                    <a:schemeClr val="tx1"/>
                  </a:solidFill>
                </a:rPr>
                <a:t>grādos</a:t>
              </a:r>
            </a:p>
          </p:txBody>
        </p:sp>
        <p:sp>
          <p:nvSpPr>
            <p:cNvPr id="7" name="Rounded Rectangle 6"/>
            <p:cNvSpPr/>
            <p:nvPr/>
          </p:nvSpPr>
          <p:spPr>
            <a:xfrm>
              <a:off x="348339" y="4000217"/>
              <a:ext cx="6052457" cy="729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Eiropā lapu plaukšana sākas vidēji par 6,3 dienām agrāk, bet lapu dzeltēšana aizkavējās par 4,5 dienām</a:t>
              </a:r>
            </a:p>
          </p:txBody>
        </p:sp>
        <p:sp>
          <p:nvSpPr>
            <p:cNvPr id="8" name="Rounded Rectangle 7"/>
            <p:cNvSpPr/>
            <p:nvPr/>
          </p:nvSpPr>
          <p:spPr>
            <a:xfrm>
              <a:off x="348339" y="5131821"/>
              <a:ext cx="6052457" cy="729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veģetācijas perioda ilgums no  </a:t>
              </a:r>
              <a:r>
                <a:rPr lang="lv-LV" b="1" dirty="0" smtClean="0">
                  <a:solidFill>
                    <a:schemeClr val="tx1"/>
                  </a:solidFill>
                </a:rPr>
                <a:t>60.g. </a:t>
              </a:r>
              <a:r>
                <a:rPr lang="lv-LV" b="1" dirty="0">
                  <a:solidFill>
                    <a:schemeClr val="tx1"/>
                  </a:solidFill>
                </a:rPr>
                <a:t>sākuma caurmērā ir palielinājies par 10,8 dienām</a:t>
              </a:r>
            </a:p>
          </p:txBody>
        </p:sp>
      </p:grpSp>
    </p:spTree>
    <p:extLst>
      <p:ext uri="{BB962C8B-B14F-4D97-AF65-F5344CB8AC3E}">
        <p14:creationId xmlns:p14="http://schemas.microsoft.com/office/powerpoint/2010/main" xmlns="" val="529357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11681" r="9631"/>
          <a:stretch/>
        </p:blipFill>
        <p:spPr>
          <a:xfrm>
            <a:off x="562707" y="-7034"/>
            <a:ext cx="5401994" cy="6865034"/>
          </a:xfrm>
          <a:prstGeom prst="rect">
            <a:avLst/>
          </a:prstGeom>
        </p:spPr>
      </p:pic>
      <p:sp>
        <p:nvSpPr>
          <p:cNvPr id="3" name="Title 1"/>
          <p:cNvSpPr txBox="1">
            <a:spLocks/>
          </p:cNvSpPr>
          <p:nvPr/>
        </p:nvSpPr>
        <p:spPr>
          <a:xfrm>
            <a:off x="5001736" y="462516"/>
            <a:ext cx="6899534" cy="17976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smtClean="0"/>
              <a:t>Rudens </a:t>
            </a:r>
            <a:r>
              <a:rPr lang="lv-LV" sz="2800" dirty="0" err="1"/>
              <a:t>fenoloģiskās</a:t>
            </a:r>
            <a:r>
              <a:rPr lang="lv-LV" sz="2800" dirty="0"/>
              <a:t> parādības atšķirībā no pavasara parādībām ir daudz mazāk </a:t>
            </a:r>
            <a:endParaRPr lang="lv-LV" sz="2800" dirty="0" smtClean="0"/>
          </a:p>
          <a:p>
            <a:pPr algn="ctr"/>
            <a:r>
              <a:rPr lang="lv-LV" sz="2800" dirty="0" smtClean="0"/>
              <a:t>nobīdītas laikā, tādēļ –</a:t>
            </a:r>
          </a:p>
        </p:txBody>
      </p:sp>
      <p:sp>
        <p:nvSpPr>
          <p:cNvPr id="5" name="Title 1"/>
          <p:cNvSpPr txBox="1">
            <a:spLocks/>
          </p:cNvSpPr>
          <p:nvPr/>
        </p:nvSpPr>
        <p:spPr>
          <a:xfrm>
            <a:off x="5560592" y="2011327"/>
            <a:ext cx="5781821" cy="14176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latin typeface="+mn-lt"/>
              </a:rPr>
              <a:t>K</a:t>
            </a:r>
            <a:r>
              <a:rPr lang="lv-LV" sz="2000" dirty="0" smtClean="0">
                <a:latin typeface="+mn-lt"/>
              </a:rPr>
              <a:t>opumā </a:t>
            </a:r>
            <a:r>
              <a:rPr lang="lv-LV" sz="2000" b="1" dirty="0">
                <a:latin typeface="+mn-lt"/>
              </a:rPr>
              <a:t>veģetācijas periodam ir tendence pagarināties</a:t>
            </a:r>
            <a:r>
              <a:rPr lang="lv-LV" sz="2000" dirty="0">
                <a:latin typeface="+mn-lt"/>
              </a:rPr>
              <a:t>, kas sekmē pozitīvo temperatūru summu pieaugumu </a:t>
            </a:r>
            <a:r>
              <a:rPr lang="lv-LV" sz="2000" dirty="0" smtClean="0">
                <a:latin typeface="+mn-lt"/>
              </a:rPr>
              <a:t>un nodrošina </a:t>
            </a:r>
            <a:r>
              <a:rPr lang="lv-LV" sz="2000" dirty="0">
                <a:latin typeface="+mn-lt"/>
              </a:rPr>
              <a:t>mērenās joslas </a:t>
            </a:r>
            <a:r>
              <a:rPr lang="lv-LV" sz="2000" dirty="0" smtClean="0">
                <a:latin typeface="+mn-lt"/>
              </a:rPr>
              <a:t>reģionos </a:t>
            </a:r>
            <a:r>
              <a:rPr lang="lv-LV" sz="2000" dirty="0">
                <a:latin typeface="+mn-lt"/>
              </a:rPr>
              <a:t>ienākušo dienvidu sugu </a:t>
            </a:r>
            <a:r>
              <a:rPr lang="lv-LV" sz="2000" dirty="0" smtClean="0">
                <a:latin typeface="+mn-lt"/>
              </a:rPr>
              <a:t>izdzīvošanu</a:t>
            </a:r>
          </a:p>
        </p:txBody>
      </p:sp>
      <p:sp>
        <p:nvSpPr>
          <p:cNvPr id="6" name="Rounded Rectangle 5"/>
          <p:cNvSpPr/>
          <p:nvPr/>
        </p:nvSpPr>
        <p:spPr>
          <a:xfrm>
            <a:off x="5001736" y="3917817"/>
            <a:ext cx="6899534" cy="13693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Izmainoties dažādu sugu fenoloģijai, atzīmēta dzīvības procesu </a:t>
            </a:r>
            <a:r>
              <a:rPr lang="lv-LV" b="1" dirty="0" err="1">
                <a:solidFill>
                  <a:schemeClr val="tx1"/>
                </a:solidFill>
              </a:rPr>
              <a:t>sinhronitātes</a:t>
            </a:r>
            <a:r>
              <a:rPr lang="lv-LV" b="1" dirty="0">
                <a:solidFill>
                  <a:schemeClr val="tx1"/>
                </a:solidFill>
              </a:rPr>
              <a:t> izjaukšana starp ekoloģiskās barības </a:t>
            </a:r>
            <a:endParaRPr lang="lv-LV" b="1" dirty="0" smtClean="0">
              <a:solidFill>
                <a:schemeClr val="tx1"/>
              </a:solidFill>
            </a:endParaRPr>
          </a:p>
          <a:p>
            <a:pPr algn="ctr"/>
            <a:r>
              <a:rPr lang="lv-LV" b="1" dirty="0" smtClean="0">
                <a:solidFill>
                  <a:schemeClr val="tx1"/>
                </a:solidFill>
              </a:rPr>
              <a:t>ķēdes </a:t>
            </a:r>
            <a:r>
              <a:rPr lang="lv-LV" b="1" dirty="0">
                <a:solidFill>
                  <a:schemeClr val="tx1"/>
                </a:solidFill>
              </a:rPr>
              <a:t>posmiem, </a:t>
            </a:r>
            <a:r>
              <a:rPr lang="lv-LV" b="1" dirty="0" smtClean="0">
                <a:solidFill>
                  <a:schemeClr val="tx1"/>
                </a:solidFill>
              </a:rPr>
              <a:t>piemēram</a:t>
            </a:r>
            <a:r>
              <a:rPr lang="lv-LV" b="1" dirty="0">
                <a:solidFill>
                  <a:schemeClr val="tx1"/>
                </a:solidFill>
              </a:rPr>
              <a:t>:</a:t>
            </a:r>
          </a:p>
        </p:txBody>
      </p:sp>
      <p:sp>
        <p:nvSpPr>
          <p:cNvPr id="4" name="Rounded Rectangle 3"/>
          <p:cNvSpPr/>
          <p:nvPr/>
        </p:nvSpPr>
        <p:spPr>
          <a:xfrm>
            <a:off x="5481292" y="5086658"/>
            <a:ext cx="5940419" cy="104333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Putnu </a:t>
            </a:r>
            <a:r>
              <a:rPr lang="lv-LV" b="1" dirty="0">
                <a:solidFill>
                  <a:schemeClr val="tx1"/>
                </a:solidFill>
              </a:rPr>
              <a:t>mazuļu izšķilšanās laiks vairs nesakrīt ar viņu barības objektu </a:t>
            </a:r>
            <a:r>
              <a:rPr lang="lv-LV" b="1" dirty="0" smtClean="0">
                <a:solidFill>
                  <a:schemeClr val="tx1"/>
                </a:solidFill>
              </a:rPr>
              <a:t>kukaiņu masveida </a:t>
            </a:r>
            <a:r>
              <a:rPr lang="lv-LV" b="1" dirty="0">
                <a:solidFill>
                  <a:schemeClr val="tx1"/>
                </a:solidFill>
              </a:rPr>
              <a:t>izlidošanas </a:t>
            </a:r>
            <a:r>
              <a:rPr lang="lv-LV" b="1" dirty="0" smtClean="0">
                <a:solidFill>
                  <a:schemeClr val="tx1"/>
                </a:solidFill>
              </a:rPr>
              <a:t>laiku, kas noved pie mazuļu izdzīvošanas samazināšanās</a:t>
            </a:r>
            <a:endParaRPr lang="lv-LV" b="1" dirty="0">
              <a:solidFill>
                <a:schemeClr val="tx1"/>
              </a:solidFill>
            </a:endParaRPr>
          </a:p>
        </p:txBody>
      </p:sp>
    </p:spTree>
    <p:extLst>
      <p:ext uri="{BB962C8B-B14F-4D97-AF65-F5344CB8AC3E}">
        <p14:creationId xmlns:p14="http://schemas.microsoft.com/office/powerpoint/2010/main" xmlns="" val="1132458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6975" r="5641"/>
          <a:stretch/>
        </p:blipFill>
        <p:spPr>
          <a:xfrm rot="5400000">
            <a:off x="5799975" y="812979"/>
            <a:ext cx="6858000" cy="5232043"/>
          </a:xfrm>
          <a:prstGeom prst="rect">
            <a:avLst/>
          </a:prstGeom>
        </p:spPr>
      </p:pic>
      <p:sp>
        <p:nvSpPr>
          <p:cNvPr id="3" name="Title 1"/>
          <p:cNvSpPr txBox="1">
            <a:spLocks/>
          </p:cNvSpPr>
          <p:nvPr/>
        </p:nvSpPr>
        <p:spPr>
          <a:xfrm>
            <a:off x="136658" y="409672"/>
            <a:ext cx="7150406" cy="14613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Ja mērenās joslas un ziemeļu reģionos kā galvenais faktors </a:t>
            </a:r>
            <a:r>
              <a:rPr lang="lv-LV" sz="2800" dirty="0" smtClean="0"/>
              <a:t>– temperatūra</a:t>
            </a:r>
            <a:r>
              <a:rPr lang="lv-LV" sz="2800" dirty="0"/>
              <a:t>, tad dienvidu rajonos </a:t>
            </a:r>
            <a:r>
              <a:rPr lang="lv-LV" sz="2800" dirty="0" smtClean="0"/>
              <a:t>– nokrišņi </a:t>
            </a:r>
            <a:r>
              <a:rPr lang="lv-LV" sz="2800" dirty="0"/>
              <a:t>un mitruma režīms</a:t>
            </a:r>
            <a:endParaRPr lang="lv-LV" sz="2800" b="1" dirty="0"/>
          </a:p>
        </p:txBody>
      </p:sp>
      <p:grpSp>
        <p:nvGrpSpPr>
          <p:cNvPr id="8" name="Group 7"/>
          <p:cNvGrpSpPr/>
          <p:nvPr/>
        </p:nvGrpSpPr>
        <p:grpSpPr>
          <a:xfrm>
            <a:off x="464228" y="2371237"/>
            <a:ext cx="5838094" cy="3847804"/>
            <a:chOff x="618976" y="2132086"/>
            <a:chExt cx="5838094" cy="3847804"/>
          </a:xfrm>
        </p:grpSpPr>
        <p:sp>
          <p:nvSpPr>
            <p:cNvPr id="4" name="Rounded Rectangle 3"/>
            <p:cNvSpPr/>
            <p:nvPr/>
          </p:nvSpPr>
          <p:spPr>
            <a:xfrm>
              <a:off x="618976" y="4830396"/>
              <a:ext cx="5838093" cy="11494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globālās sasilšanas dēļ  strauji kūst  arktiskie ledāji,  pamazām ceļas pasaules okeāna ūdens </a:t>
              </a:r>
              <a:r>
                <a:rPr lang="lv-LV" b="1" dirty="0" smtClean="0">
                  <a:solidFill>
                    <a:schemeClr val="tx1"/>
                  </a:solidFill>
                </a:rPr>
                <a:t>līmenis, kas rada vairāku reģionu applūšanas risku</a:t>
              </a:r>
              <a:endParaRPr lang="lv-LV" b="1" dirty="0">
                <a:solidFill>
                  <a:schemeClr val="tx1"/>
                </a:solidFill>
              </a:endParaRPr>
            </a:p>
          </p:txBody>
        </p:sp>
        <p:sp>
          <p:nvSpPr>
            <p:cNvPr id="5" name="Title 1"/>
            <p:cNvSpPr txBox="1">
              <a:spLocks/>
            </p:cNvSpPr>
            <p:nvPr/>
          </p:nvSpPr>
          <p:spPr>
            <a:xfrm>
              <a:off x="897149" y="2132086"/>
              <a:ext cx="5281749" cy="128455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latin typeface="+mn-lt"/>
                </a:rPr>
                <a:t>Īpašas bažas </a:t>
              </a:r>
              <a:r>
                <a:rPr lang="lv-LV" sz="2000" dirty="0" smtClean="0">
                  <a:latin typeface="+mn-lt"/>
                </a:rPr>
                <a:t>rada </a:t>
              </a:r>
              <a:r>
                <a:rPr lang="lv-LV" sz="2000" dirty="0">
                  <a:latin typeface="+mn-lt"/>
                </a:rPr>
                <a:t>augstkalnu </a:t>
              </a:r>
              <a:r>
                <a:rPr lang="lv-LV" sz="2000" dirty="0" smtClean="0">
                  <a:latin typeface="+mn-lt"/>
                </a:rPr>
                <a:t>ledāju pakāpeniska </a:t>
              </a:r>
              <a:r>
                <a:rPr lang="lv-LV" sz="2000" dirty="0">
                  <a:latin typeface="+mn-lt"/>
                </a:rPr>
                <a:t>izkušana, kas draud ar no kalniem plūstošo upju ūdens resursu </a:t>
              </a:r>
              <a:r>
                <a:rPr lang="lv-LV" sz="2000" dirty="0" smtClean="0">
                  <a:latin typeface="+mn-lt"/>
                </a:rPr>
                <a:t>samazināšanos</a:t>
              </a:r>
              <a:endParaRPr lang="lv-LV" sz="2000" dirty="0">
                <a:latin typeface="+mn-lt"/>
              </a:endParaRPr>
            </a:p>
          </p:txBody>
        </p:sp>
        <p:sp>
          <p:nvSpPr>
            <p:cNvPr id="6" name="Title 1"/>
            <p:cNvSpPr txBox="1">
              <a:spLocks/>
            </p:cNvSpPr>
            <p:nvPr/>
          </p:nvSpPr>
          <p:spPr>
            <a:xfrm>
              <a:off x="618978" y="3247241"/>
              <a:ext cx="5838092" cy="1117260"/>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smtClean="0">
                  <a:latin typeface="+mn-lt"/>
                </a:rPr>
                <a:t>Piemēram</a:t>
              </a:r>
              <a:r>
                <a:rPr lang="lv-LV" sz="1800" b="1" dirty="0">
                  <a:latin typeface="+mn-lt"/>
                </a:rPr>
                <a:t>,  Himalaju  ledāji  ir svarīgs ūdens resurss  liela D-Āzijas  reģiona ekosistēmām un būtībā nodrošina šo reģionu lauksaimniecību</a:t>
              </a:r>
            </a:p>
          </p:txBody>
        </p:sp>
      </p:grpSp>
    </p:spTree>
    <p:extLst>
      <p:ext uri="{BB962C8B-B14F-4D97-AF65-F5344CB8AC3E}">
        <p14:creationId xmlns:p14="http://schemas.microsoft.com/office/powerpoint/2010/main" xmlns="" val="3599265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2059" y="1197271"/>
            <a:ext cx="5321354" cy="4538081"/>
            <a:chOff x="6727771" y="1197271"/>
            <a:chExt cx="5321354" cy="4538081"/>
          </a:xfrm>
        </p:grpSpPr>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27771" y="1262585"/>
              <a:ext cx="5321354" cy="4472767"/>
            </a:xfrm>
            <a:prstGeom prst="rect">
              <a:avLst/>
            </a:prstGeom>
            <a:noFill/>
            <a:ln>
              <a:noFill/>
            </a:ln>
          </p:spPr>
        </p:pic>
        <p:sp>
          <p:nvSpPr>
            <p:cNvPr id="11" name="Rectangle 10"/>
            <p:cNvSpPr/>
            <p:nvPr/>
          </p:nvSpPr>
          <p:spPr>
            <a:xfrm>
              <a:off x="8061003" y="1197271"/>
              <a:ext cx="3988121" cy="338554"/>
            </a:xfrm>
            <a:prstGeom prst="rect">
              <a:avLst/>
            </a:prstGeom>
          </p:spPr>
          <p:txBody>
            <a:bodyPr wrap="square">
              <a:spAutoFit/>
            </a:bodyPr>
            <a:lstStyle/>
            <a:p>
              <a:pPr algn="r"/>
              <a:r>
                <a:rPr lang="lv-LV" sz="1600" b="1" dirty="0"/>
                <a:t>Šelforda tolerances diagramma</a:t>
              </a:r>
            </a:p>
          </p:txBody>
        </p:sp>
      </p:grpSp>
      <p:grpSp>
        <p:nvGrpSpPr>
          <p:cNvPr id="3" name="Group 2"/>
          <p:cNvGrpSpPr/>
          <p:nvPr/>
        </p:nvGrpSpPr>
        <p:grpSpPr>
          <a:xfrm>
            <a:off x="272695" y="921765"/>
            <a:ext cx="6377922" cy="5036460"/>
            <a:chOff x="364136" y="417612"/>
            <a:chExt cx="6377922" cy="5036460"/>
          </a:xfrm>
        </p:grpSpPr>
        <p:sp>
          <p:nvSpPr>
            <p:cNvPr id="8" name="Title 1"/>
            <p:cNvSpPr txBox="1">
              <a:spLocks/>
            </p:cNvSpPr>
            <p:nvPr/>
          </p:nvSpPr>
          <p:spPr>
            <a:xfrm>
              <a:off x="364136" y="417612"/>
              <a:ext cx="6377922" cy="1325046"/>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VIDES FAKTORU IETEKME UZ DZĪVAJIEM ORGANISMIEM</a:t>
              </a:r>
              <a:endParaRPr lang="lv-LV" sz="3600" dirty="0"/>
            </a:p>
          </p:txBody>
        </p:sp>
        <p:sp>
          <p:nvSpPr>
            <p:cNvPr id="6" name="Title 1"/>
            <p:cNvSpPr txBox="1">
              <a:spLocks/>
            </p:cNvSpPr>
            <p:nvPr/>
          </p:nvSpPr>
          <p:spPr>
            <a:xfrm>
              <a:off x="731519" y="2282472"/>
              <a:ext cx="5617029" cy="13673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Vides faktori  iedarbojas uz dzīvajiem organismiem, </a:t>
              </a:r>
              <a:r>
                <a:rPr lang="lv-LV" sz="2400" b="1" dirty="0" smtClean="0"/>
                <a:t>nosakot </a:t>
              </a:r>
              <a:r>
                <a:rPr lang="lv-LV" sz="2400" b="1" dirty="0"/>
                <a:t>to  sadalījumu telpā, skaitu un sugu sastāvu konkrētajā vietā </a:t>
              </a:r>
            </a:p>
          </p:txBody>
        </p:sp>
        <p:sp>
          <p:nvSpPr>
            <p:cNvPr id="9" name="Title 1"/>
            <p:cNvSpPr txBox="1">
              <a:spLocks/>
            </p:cNvSpPr>
            <p:nvPr/>
          </p:nvSpPr>
          <p:spPr>
            <a:xfrm>
              <a:off x="744582" y="4189650"/>
              <a:ext cx="5617029" cy="12644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Dzīvo organismu reakciju uz katru </a:t>
              </a:r>
              <a:r>
                <a:rPr lang="lv-LV" sz="2400" dirty="0" smtClean="0"/>
                <a:t>atsevišķo vides </a:t>
              </a:r>
              <a:r>
                <a:rPr lang="lv-LV" sz="2400" dirty="0"/>
                <a:t>faktoru apraksta </a:t>
              </a:r>
              <a:endParaRPr lang="lv-LV" sz="2400" dirty="0" smtClean="0"/>
            </a:p>
            <a:p>
              <a:pPr algn="ctr"/>
              <a:r>
                <a:rPr lang="lv-LV" sz="2400" b="1" dirty="0" smtClean="0"/>
                <a:t>Šelforda </a:t>
              </a:r>
              <a:r>
                <a:rPr lang="lv-LV" sz="2400" b="1" dirty="0"/>
                <a:t>diagrammas </a:t>
              </a:r>
              <a:r>
                <a:rPr lang="lv-LV" sz="2400" b="1" dirty="0" smtClean="0"/>
                <a:t>teorētiskais modelis</a:t>
              </a:r>
              <a:endParaRPr lang="lv-LV" sz="2400" dirty="0"/>
            </a:p>
          </p:txBody>
        </p:sp>
      </p:grpSp>
    </p:spTree>
    <p:extLst>
      <p:ext uri="{BB962C8B-B14F-4D97-AF65-F5344CB8AC3E}">
        <p14:creationId xmlns:p14="http://schemas.microsoft.com/office/powerpoint/2010/main" xmlns="" val="2584512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28755" y="2321169"/>
            <a:ext cx="3804470" cy="4536831"/>
          </a:xfrm>
          <a:prstGeom prst="rect">
            <a:avLst/>
          </a:prstGeom>
        </p:spPr>
      </p:pic>
      <p:sp>
        <p:nvSpPr>
          <p:cNvPr id="4" name="Title 1"/>
          <p:cNvSpPr txBox="1">
            <a:spLocks/>
          </p:cNvSpPr>
          <p:nvPr/>
        </p:nvSpPr>
        <p:spPr>
          <a:xfrm>
            <a:off x="806546" y="374861"/>
            <a:ext cx="5448887" cy="115051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Kritiska </a:t>
            </a:r>
            <a:r>
              <a:rPr lang="lv-LV" sz="2800" dirty="0" smtClean="0"/>
              <a:t>situācijā nonākuši arktisko </a:t>
            </a:r>
            <a:r>
              <a:rPr lang="lv-LV" sz="2800" dirty="0"/>
              <a:t>reģionu </a:t>
            </a:r>
            <a:r>
              <a:rPr lang="lv-LV" sz="2800" dirty="0" smtClean="0"/>
              <a:t>iemītnieki</a:t>
            </a:r>
            <a:endParaRPr lang="lv-LV" sz="2800" b="1" dirty="0"/>
          </a:p>
        </p:txBody>
      </p:sp>
      <p:sp>
        <p:nvSpPr>
          <p:cNvPr id="5" name="Rounded Rectangle 4"/>
          <p:cNvSpPr/>
          <p:nvPr/>
        </p:nvSpPr>
        <p:spPr>
          <a:xfrm>
            <a:off x="422031" y="1823820"/>
            <a:ext cx="6217919" cy="102840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Izpētīts, ka pēdējos gadu desmitos leduslāču izplatības areāls atvirzījies tālāk uz ziemeļiem uz vietām, kur </a:t>
            </a:r>
            <a:endParaRPr lang="lv-LV" b="1" dirty="0" smtClean="0">
              <a:solidFill>
                <a:schemeClr val="tx1"/>
              </a:solidFill>
            </a:endParaRPr>
          </a:p>
          <a:p>
            <a:pPr algn="ctr"/>
            <a:r>
              <a:rPr lang="lv-LV" b="1" dirty="0" smtClean="0">
                <a:solidFill>
                  <a:schemeClr val="tx1"/>
                </a:solidFill>
              </a:rPr>
              <a:t>jūru </a:t>
            </a:r>
            <a:r>
              <a:rPr lang="lv-LV" b="1" dirty="0">
                <a:solidFill>
                  <a:schemeClr val="tx1"/>
                </a:solidFill>
              </a:rPr>
              <a:t>visu gadu klāj </a:t>
            </a:r>
            <a:r>
              <a:rPr lang="lv-LV" b="1" dirty="0" smtClean="0">
                <a:solidFill>
                  <a:schemeClr val="tx1"/>
                </a:solidFill>
              </a:rPr>
              <a:t>ledus</a:t>
            </a:r>
            <a:endParaRPr lang="lv-LV" b="1" dirty="0">
              <a:solidFill>
                <a:schemeClr val="tx1"/>
              </a:solidFill>
            </a:endParaRPr>
          </a:p>
        </p:txBody>
      </p:sp>
      <p:grpSp>
        <p:nvGrpSpPr>
          <p:cNvPr id="7" name="Group 6"/>
          <p:cNvGrpSpPr/>
          <p:nvPr/>
        </p:nvGrpSpPr>
        <p:grpSpPr>
          <a:xfrm>
            <a:off x="6959901" y="610986"/>
            <a:ext cx="4871269" cy="5649139"/>
            <a:chOff x="7068183" y="1468141"/>
            <a:chExt cx="4871269" cy="5649139"/>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68183" y="2052916"/>
              <a:ext cx="4871269" cy="5064364"/>
            </a:xfrm>
            <a:prstGeom prst="rect">
              <a:avLst/>
            </a:prstGeom>
            <a:noFill/>
            <a:ln>
              <a:noFill/>
            </a:ln>
          </p:spPr>
        </p:pic>
        <p:sp>
          <p:nvSpPr>
            <p:cNvPr id="6" name="Rectangle 5"/>
            <p:cNvSpPr/>
            <p:nvPr/>
          </p:nvSpPr>
          <p:spPr>
            <a:xfrm>
              <a:off x="7068183" y="1468141"/>
              <a:ext cx="4871269" cy="584775"/>
            </a:xfrm>
            <a:prstGeom prst="rect">
              <a:avLst/>
            </a:prstGeom>
            <a:solidFill>
              <a:schemeClr val="bg1"/>
            </a:solidFill>
          </p:spPr>
          <p:txBody>
            <a:bodyPr wrap="square">
              <a:spAutoFit/>
            </a:bodyPr>
            <a:lstStyle/>
            <a:p>
              <a:pPr algn="r"/>
              <a:r>
                <a:rPr lang="lv-LV" sz="1600" b="1" dirty="0"/>
                <a:t>Leduslāča populāciju migrācijas ceļi, </a:t>
              </a:r>
              <a:endParaRPr lang="lv-LV" sz="1600" b="1" dirty="0" smtClean="0"/>
            </a:p>
            <a:p>
              <a:pPr algn="r"/>
              <a:r>
                <a:rPr lang="lv-LV" sz="1600" b="1" dirty="0" smtClean="0"/>
                <a:t>kas uzkartēti </a:t>
              </a:r>
              <a:r>
                <a:rPr lang="lv-LV" sz="1600" b="1" dirty="0"/>
                <a:t>pēc ģenētiskās analīzes datiem</a:t>
              </a:r>
              <a:endParaRPr lang="lv-LV" sz="1600" dirty="0"/>
            </a:p>
          </p:txBody>
        </p:sp>
      </p:grpSp>
    </p:spTree>
    <p:extLst>
      <p:ext uri="{BB962C8B-B14F-4D97-AF65-F5344CB8AC3E}">
        <p14:creationId xmlns:p14="http://schemas.microsoft.com/office/powerpoint/2010/main" xmlns="" val="3408808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5986975" y="857250"/>
            <a:ext cx="6858002" cy="5143502"/>
          </a:xfrm>
          <a:prstGeom prst="rect">
            <a:avLst/>
          </a:prstGeom>
        </p:spPr>
      </p:pic>
      <p:sp>
        <p:nvSpPr>
          <p:cNvPr id="5" name="Rounded Rectangle 4"/>
          <p:cNvSpPr/>
          <p:nvPr/>
        </p:nvSpPr>
        <p:spPr>
          <a:xfrm>
            <a:off x="761660" y="2333838"/>
            <a:ext cx="5554729" cy="109516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Temperatūrai </a:t>
            </a:r>
            <a:r>
              <a:rPr lang="lv-LV" b="1" dirty="0">
                <a:solidFill>
                  <a:schemeClr val="tx1"/>
                </a:solidFill>
              </a:rPr>
              <a:t>paaugstinoties, daudzu tauriņu sugu izplatības areāli ir pavirzījušies uz </a:t>
            </a:r>
            <a:r>
              <a:rPr lang="lv-LV" b="1" dirty="0" smtClean="0">
                <a:solidFill>
                  <a:schemeClr val="tx1"/>
                </a:solidFill>
              </a:rPr>
              <a:t>Z </a:t>
            </a:r>
            <a:r>
              <a:rPr lang="lv-LV" b="1" dirty="0">
                <a:solidFill>
                  <a:schemeClr val="tx1"/>
                </a:solidFill>
              </a:rPr>
              <a:t>un, līdz ar to, ziemeļu reģionos sugu daudzveidība ir </a:t>
            </a:r>
            <a:r>
              <a:rPr lang="lv-LV" b="1" dirty="0" smtClean="0">
                <a:solidFill>
                  <a:schemeClr val="tx1"/>
                </a:solidFill>
              </a:rPr>
              <a:t>pieaugusi</a:t>
            </a:r>
            <a:endParaRPr lang="lv-LV" b="1" dirty="0">
              <a:solidFill>
                <a:schemeClr val="tx1"/>
              </a:solidFill>
            </a:endParaRPr>
          </a:p>
        </p:txBody>
      </p:sp>
      <p:sp>
        <p:nvSpPr>
          <p:cNvPr id="6" name="Title 1"/>
          <p:cNvSpPr txBox="1">
            <a:spLocks/>
          </p:cNvSpPr>
          <p:nvPr/>
        </p:nvSpPr>
        <p:spPr>
          <a:xfrm>
            <a:off x="295087" y="410885"/>
            <a:ext cx="7498416" cy="155448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No bezmugurkaulniekiem sauszemes ekosistēmās vispilnīgākie dati ir par tauriņu sugu skaita un izplatības areālu izmaiņām Lielbritānijā</a:t>
            </a:r>
          </a:p>
        </p:txBody>
      </p:sp>
      <p:sp>
        <p:nvSpPr>
          <p:cNvPr id="7" name="Rounded Rectangle 6"/>
          <p:cNvSpPr/>
          <p:nvPr/>
        </p:nvSpPr>
        <p:spPr>
          <a:xfrm>
            <a:off x="761660" y="3797472"/>
            <a:ext cx="5554730" cy="9574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a:t>
            </a:r>
            <a:r>
              <a:rPr lang="lv-LV" b="1" dirty="0">
                <a:solidFill>
                  <a:schemeClr val="tx1"/>
                </a:solidFill>
              </a:rPr>
              <a:t>kopumā </a:t>
            </a:r>
            <a:r>
              <a:rPr lang="lv-LV" b="1" dirty="0" smtClean="0">
                <a:solidFill>
                  <a:schemeClr val="tx1"/>
                </a:solidFill>
              </a:rPr>
              <a:t>sugu daudzveidība </a:t>
            </a:r>
            <a:r>
              <a:rPr lang="lv-LV" b="1" dirty="0">
                <a:solidFill>
                  <a:schemeClr val="tx1"/>
                </a:solidFill>
              </a:rPr>
              <a:t>ir pieaugusi uz </a:t>
            </a:r>
            <a:r>
              <a:rPr lang="lv-LV" b="1" dirty="0" err="1">
                <a:solidFill>
                  <a:schemeClr val="tx1"/>
                </a:solidFill>
              </a:rPr>
              <a:t>eiribiontu</a:t>
            </a:r>
            <a:r>
              <a:rPr lang="lv-LV" b="1" dirty="0">
                <a:solidFill>
                  <a:schemeClr val="tx1"/>
                </a:solidFill>
              </a:rPr>
              <a:t> – sugu ar plašiem tolerances diapazoniem pret vitāli svarīgiem vides faktoriem,  </a:t>
            </a:r>
            <a:r>
              <a:rPr lang="lv-LV" b="1" dirty="0" smtClean="0">
                <a:solidFill>
                  <a:schemeClr val="tx1"/>
                </a:solidFill>
              </a:rPr>
              <a:t>rēķina</a:t>
            </a:r>
            <a:endParaRPr lang="lv-LV" b="1" dirty="0">
              <a:solidFill>
                <a:schemeClr val="tx1"/>
              </a:solidFill>
            </a:endParaRPr>
          </a:p>
        </p:txBody>
      </p:sp>
      <p:sp>
        <p:nvSpPr>
          <p:cNvPr id="8" name="Rounded Rectangle 7"/>
          <p:cNvSpPr/>
          <p:nvPr/>
        </p:nvSpPr>
        <p:spPr>
          <a:xfrm>
            <a:off x="761660" y="5123353"/>
            <a:ext cx="5554729" cy="10064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t>
            </a:r>
            <a:r>
              <a:rPr lang="lv-LV" b="1" dirty="0" smtClean="0">
                <a:solidFill>
                  <a:schemeClr val="tx1"/>
                </a:solidFill>
              </a:rPr>
              <a:t>audzas </a:t>
            </a:r>
            <a:r>
              <a:rPr lang="lv-LV" b="1" dirty="0" err="1">
                <a:solidFill>
                  <a:schemeClr val="tx1"/>
                </a:solidFill>
              </a:rPr>
              <a:t>stenobiontas</a:t>
            </a:r>
            <a:r>
              <a:rPr lang="lv-LV" b="1" dirty="0">
                <a:solidFill>
                  <a:schemeClr val="tx1"/>
                </a:solidFill>
              </a:rPr>
              <a:t> sugas ar šauriem tolerances diapazoniem to nespēj, jo tām šajās teritorijās vienkārši nav piemērotu </a:t>
            </a:r>
            <a:r>
              <a:rPr lang="lv-LV" b="1" dirty="0" smtClean="0">
                <a:solidFill>
                  <a:schemeClr val="tx1"/>
                </a:solidFill>
              </a:rPr>
              <a:t>dzīvotņu</a:t>
            </a:r>
            <a:endParaRPr lang="lv-LV" b="1" dirty="0">
              <a:solidFill>
                <a:schemeClr val="tx1"/>
              </a:solidFill>
            </a:endParaRPr>
          </a:p>
        </p:txBody>
      </p:sp>
    </p:spTree>
    <p:extLst>
      <p:ext uri="{BB962C8B-B14F-4D97-AF65-F5344CB8AC3E}">
        <p14:creationId xmlns:p14="http://schemas.microsoft.com/office/powerpoint/2010/main" xmlns="" val="4272533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5527" y="0"/>
            <a:ext cx="4982065" cy="6858000"/>
            <a:chOff x="525527" y="0"/>
            <a:chExt cx="4982065" cy="68580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1895" t="2639" r="1476" b="1079"/>
            <a:stretch/>
          </p:blipFill>
          <p:spPr>
            <a:xfrm>
              <a:off x="525528" y="0"/>
              <a:ext cx="4982064" cy="6858000"/>
            </a:xfrm>
            <a:prstGeom prst="rect">
              <a:avLst/>
            </a:prstGeom>
          </p:spPr>
        </p:pic>
        <p:pic>
          <p:nvPicPr>
            <p:cNvPr id="2" name="Picture 1" descr="C:\Documents\Klimata gramata\9052248188_46c42afea3_o.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38300" y="4277967"/>
              <a:ext cx="2967261" cy="2192805"/>
            </a:xfrm>
            <a:prstGeom prst="rect">
              <a:avLst/>
            </a:prstGeom>
            <a:noFill/>
            <a:ln>
              <a:noFill/>
            </a:ln>
          </p:spPr>
        </p:pic>
        <p:sp>
          <p:nvSpPr>
            <p:cNvPr id="8" name="Rectangle 7"/>
            <p:cNvSpPr/>
            <p:nvPr/>
          </p:nvSpPr>
          <p:spPr>
            <a:xfrm>
              <a:off x="525527" y="6627168"/>
              <a:ext cx="2499698" cy="230832"/>
            </a:xfrm>
            <a:prstGeom prst="rect">
              <a:avLst/>
            </a:prstGeom>
          </p:spPr>
          <p:txBody>
            <a:bodyPr wrap="square">
              <a:spAutoFit/>
            </a:bodyPr>
            <a:lstStyle/>
            <a:p>
              <a:r>
                <a:rPr lang="lv-LV" sz="900" i="1" dirty="0">
                  <a:solidFill>
                    <a:schemeClr val="bg1"/>
                  </a:solidFill>
                </a:rPr>
                <a:t>Aporia </a:t>
              </a:r>
              <a:r>
                <a:rPr lang="lv-LV" sz="900" i="1" dirty="0" err="1">
                  <a:solidFill>
                    <a:schemeClr val="bg1"/>
                  </a:solidFill>
                </a:rPr>
                <a:t>crataegi</a:t>
              </a:r>
              <a:r>
                <a:rPr lang="lv-LV" sz="900" i="1" dirty="0">
                  <a:solidFill>
                    <a:schemeClr val="bg1"/>
                  </a:solidFill>
                </a:rPr>
                <a:t> </a:t>
              </a:r>
            </a:p>
          </p:txBody>
        </p:sp>
      </p:grpSp>
      <p:sp>
        <p:nvSpPr>
          <p:cNvPr id="5" name="Title 1"/>
          <p:cNvSpPr txBox="1">
            <a:spLocks/>
          </p:cNvSpPr>
          <p:nvPr/>
        </p:nvSpPr>
        <p:spPr>
          <a:xfrm>
            <a:off x="5258721" y="826402"/>
            <a:ext cx="6330797" cy="157540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Līdz šim ir ļoti maz datu par </a:t>
            </a:r>
            <a:r>
              <a:rPr lang="lv-LV" sz="2800" b="1" dirty="0"/>
              <a:t>netiešo </a:t>
            </a:r>
            <a:r>
              <a:rPr lang="lv-LV" sz="2800" dirty="0"/>
              <a:t>klimata izmaiņu ietekmi uz dzīvajiem organismiem</a:t>
            </a:r>
            <a:endParaRPr lang="lv-LV" sz="2800" b="1" dirty="0"/>
          </a:p>
        </p:txBody>
      </p:sp>
      <p:sp>
        <p:nvSpPr>
          <p:cNvPr id="6" name="Rounded Rectangle 5"/>
          <p:cNvSpPr/>
          <p:nvPr/>
        </p:nvSpPr>
        <p:spPr>
          <a:xfrm>
            <a:off x="4965896" y="2832352"/>
            <a:ext cx="6916448" cy="1210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a:t>
            </a:r>
            <a:r>
              <a:rPr lang="lv-LV" b="1" dirty="0" smtClean="0">
                <a:solidFill>
                  <a:schemeClr val="tx1"/>
                </a:solidFill>
              </a:rPr>
              <a:t>tauriņu </a:t>
            </a:r>
            <a:r>
              <a:rPr lang="lv-LV" b="1" dirty="0">
                <a:solidFill>
                  <a:schemeClr val="tx1"/>
                </a:solidFill>
              </a:rPr>
              <a:t>suga </a:t>
            </a:r>
            <a:r>
              <a:rPr lang="lv-LV" b="1" i="1" dirty="0">
                <a:solidFill>
                  <a:schemeClr val="tx1"/>
                </a:solidFill>
              </a:rPr>
              <a:t>Aporia </a:t>
            </a:r>
            <a:r>
              <a:rPr lang="lv-LV" b="1" i="1" dirty="0" err="1">
                <a:solidFill>
                  <a:schemeClr val="tx1"/>
                </a:solidFill>
              </a:rPr>
              <a:t>crataegi</a:t>
            </a:r>
            <a:r>
              <a:rPr lang="lv-LV" b="1" i="1" dirty="0">
                <a:solidFill>
                  <a:schemeClr val="tx1"/>
                </a:solidFill>
              </a:rPr>
              <a:t> </a:t>
            </a:r>
            <a:r>
              <a:rPr lang="lv-LV" b="1" dirty="0" smtClean="0">
                <a:solidFill>
                  <a:schemeClr val="tx1"/>
                </a:solidFill>
              </a:rPr>
              <a:t>nespēj </a:t>
            </a:r>
            <a:r>
              <a:rPr lang="lv-LV" b="1" dirty="0">
                <a:solidFill>
                  <a:schemeClr val="tx1"/>
                </a:solidFill>
              </a:rPr>
              <a:t>pārvarēt savu augšējo izplatības robežu Spānijas kalnos, jo tās barības augs vilkābele </a:t>
            </a:r>
            <a:endParaRPr lang="lv-LV" b="1" dirty="0" smtClean="0">
              <a:solidFill>
                <a:schemeClr val="tx1"/>
              </a:solidFill>
            </a:endParaRPr>
          </a:p>
          <a:p>
            <a:pPr algn="ctr"/>
            <a:r>
              <a:rPr lang="lv-LV" b="1" dirty="0" smtClean="0">
                <a:solidFill>
                  <a:schemeClr val="tx1"/>
                </a:solidFill>
              </a:rPr>
              <a:t>neaug </a:t>
            </a:r>
            <a:r>
              <a:rPr lang="lv-LV" b="1" dirty="0">
                <a:solidFill>
                  <a:schemeClr val="tx1"/>
                </a:solidFill>
              </a:rPr>
              <a:t>augstāk par 1800 m virs jūras </a:t>
            </a:r>
            <a:r>
              <a:rPr lang="lv-LV" b="1" dirty="0" smtClean="0">
                <a:solidFill>
                  <a:schemeClr val="tx1"/>
                </a:solidFill>
              </a:rPr>
              <a:t>līmeņa</a:t>
            </a:r>
            <a:endParaRPr lang="lv-LV" b="1" dirty="0">
              <a:solidFill>
                <a:schemeClr val="tx1"/>
              </a:solidFill>
            </a:endParaRPr>
          </a:p>
        </p:txBody>
      </p:sp>
      <p:sp>
        <p:nvSpPr>
          <p:cNvPr id="7" name="Rounded Rectangle 6"/>
          <p:cNvSpPr/>
          <p:nvPr/>
        </p:nvSpPr>
        <p:spPr>
          <a:xfrm>
            <a:off x="4965896" y="4473868"/>
            <a:ext cx="6916448" cy="11532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Izmainoties </a:t>
            </a:r>
            <a:r>
              <a:rPr lang="lv-LV" b="1" dirty="0">
                <a:solidFill>
                  <a:schemeClr val="tx1"/>
                </a:solidFill>
              </a:rPr>
              <a:t>sugas izplatības areālam, dažkārt var novērot </a:t>
            </a:r>
            <a:r>
              <a:rPr lang="lv-LV" b="1" dirty="0" smtClean="0">
                <a:solidFill>
                  <a:schemeClr val="tx1"/>
                </a:solidFill>
              </a:rPr>
              <a:t>īslaicīgu tās </a:t>
            </a:r>
            <a:r>
              <a:rPr lang="lv-LV" b="1" dirty="0">
                <a:solidFill>
                  <a:schemeClr val="tx1"/>
                </a:solidFill>
              </a:rPr>
              <a:t>savairošanos jaunajās vietās, kamēr šeit vēl nav nokļuvuši </a:t>
            </a:r>
            <a:endParaRPr lang="lv-LV" b="1" dirty="0" smtClean="0">
              <a:solidFill>
                <a:schemeClr val="tx1"/>
              </a:solidFill>
            </a:endParaRPr>
          </a:p>
          <a:p>
            <a:pPr algn="ctr"/>
            <a:r>
              <a:rPr lang="lv-LV" b="1" dirty="0" smtClean="0">
                <a:solidFill>
                  <a:schemeClr val="tx1"/>
                </a:solidFill>
              </a:rPr>
              <a:t>tās dabiskie ienaidnieki</a:t>
            </a:r>
            <a:endParaRPr lang="lv-LV" b="1" dirty="0">
              <a:solidFill>
                <a:schemeClr val="tx1"/>
              </a:solidFill>
            </a:endParaRPr>
          </a:p>
        </p:txBody>
      </p:sp>
    </p:spTree>
    <p:extLst>
      <p:ext uri="{BB962C8B-B14F-4D97-AF65-F5344CB8AC3E}">
        <p14:creationId xmlns:p14="http://schemas.microsoft.com/office/powerpoint/2010/main" xmlns="" val="3320163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97773" y="1"/>
            <a:ext cx="5391933" cy="6858000"/>
            <a:chOff x="6497773" y="1"/>
            <a:chExt cx="5391933" cy="685800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t="4607"/>
            <a:stretch/>
          </p:blipFill>
          <p:spPr>
            <a:xfrm>
              <a:off x="6497775" y="1"/>
              <a:ext cx="5391931" cy="6858000"/>
            </a:xfrm>
            <a:prstGeom prst="rect">
              <a:avLst/>
            </a:prstGeom>
          </p:spPr>
        </p:pic>
        <p:pic>
          <p:nvPicPr>
            <p:cNvPr id="3" name="Picture 2" descr="C:\Documents\Klimata gramata\Corral bleaching.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97773" y="4946194"/>
              <a:ext cx="2544056" cy="1911806"/>
            </a:xfrm>
            <a:prstGeom prst="rect">
              <a:avLst/>
            </a:prstGeom>
            <a:noFill/>
            <a:ln>
              <a:noFill/>
            </a:ln>
          </p:spPr>
        </p:pic>
        <p:sp>
          <p:nvSpPr>
            <p:cNvPr id="11" name="Rectangle 10"/>
            <p:cNvSpPr/>
            <p:nvPr/>
          </p:nvSpPr>
          <p:spPr>
            <a:xfrm>
              <a:off x="9390008" y="1"/>
              <a:ext cx="2499698" cy="230832"/>
            </a:xfrm>
            <a:prstGeom prst="rect">
              <a:avLst/>
            </a:prstGeom>
          </p:spPr>
          <p:txBody>
            <a:bodyPr wrap="square">
              <a:spAutoFit/>
            </a:bodyPr>
            <a:lstStyle/>
            <a:p>
              <a:pPr algn="r"/>
              <a:r>
                <a:rPr lang="lv-LV" sz="900" dirty="0" smtClean="0">
                  <a:solidFill>
                    <a:schemeClr val="bg1"/>
                  </a:solidFill>
                </a:rPr>
                <a:t>Koraļļu izbalēšana</a:t>
              </a:r>
              <a:endParaRPr lang="lv-LV" sz="900" dirty="0">
                <a:solidFill>
                  <a:schemeClr val="bg1"/>
                </a:solidFill>
              </a:endParaRPr>
            </a:p>
          </p:txBody>
        </p:sp>
      </p:grpSp>
      <p:sp>
        <p:nvSpPr>
          <p:cNvPr id="6" name="Title 1"/>
          <p:cNvSpPr txBox="1">
            <a:spLocks/>
          </p:cNvSpPr>
          <p:nvPr/>
        </p:nvSpPr>
        <p:spPr>
          <a:xfrm>
            <a:off x="140677" y="357251"/>
            <a:ext cx="7216726" cy="119019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dirty="0"/>
              <a:t>Klimata pasiltināšanās ir nopietni skārusi okeāna ekosistēmas, it īpaši koraļļu rifus</a:t>
            </a:r>
            <a:endParaRPr lang="lv-LV" sz="2800" b="1" dirty="0"/>
          </a:p>
        </p:txBody>
      </p:sp>
      <p:sp>
        <p:nvSpPr>
          <p:cNvPr id="7" name="Rounded Rectangle 6"/>
          <p:cNvSpPr/>
          <p:nvPr/>
        </p:nvSpPr>
        <p:spPr>
          <a:xfrm>
            <a:off x="364171" y="1823038"/>
            <a:ext cx="5910107" cy="9910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Koraļļi ir </a:t>
            </a:r>
            <a:r>
              <a:rPr lang="lv-LV" b="1" dirty="0" err="1">
                <a:solidFill>
                  <a:schemeClr val="tx1"/>
                </a:solidFill>
              </a:rPr>
              <a:t>stenotermi</a:t>
            </a:r>
            <a:r>
              <a:rPr lang="lv-LV" b="1" dirty="0">
                <a:solidFill>
                  <a:schemeClr val="tx1"/>
                </a:solidFill>
              </a:rPr>
              <a:t> dzīvnieki, kuru temperatūras optimuma zona ir +</a:t>
            </a:r>
            <a:r>
              <a:rPr lang="lv-LV" b="1" dirty="0" smtClean="0">
                <a:solidFill>
                  <a:schemeClr val="tx1"/>
                </a:solidFill>
              </a:rPr>
              <a:t>25 </a:t>
            </a:r>
            <a:r>
              <a:rPr lang="lv-LV" b="1" dirty="0" err="1" smtClean="0">
                <a:solidFill>
                  <a:schemeClr val="tx1"/>
                </a:solidFill>
              </a:rPr>
              <a:t>ºC</a:t>
            </a:r>
            <a:r>
              <a:rPr lang="lv-LV" b="1" dirty="0" smtClean="0">
                <a:solidFill>
                  <a:schemeClr val="tx1"/>
                </a:solidFill>
              </a:rPr>
              <a:t> </a:t>
            </a:r>
            <a:r>
              <a:rPr lang="lv-LV" b="1" dirty="0">
                <a:solidFill>
                  <a:schemeClr val="tx1"/>
                </a:solidFill>
              </a:rPr>
              <a:t>– +</a:t>
            </a:r>
            <a:r>
              <a:rPr lang="lv-LV" b="1" dirty="0" smtClean="0">
                <a:solidFill>
                  <a:schemeClr val="tx1"/>
                </a:solidFill>
              </a:rPr>
              <a:t>29 </a:t>
            </a:r>
            <a:r>
              <a:rPr lang="lv-LV" b="1" dirty="0" err="1" smtClean="0">
                <a:solidFill>
                  <a:schemeClr val="tx1"/>
                </a:solidFill>
              </a:rPr>
              <a:t>ºC</a:t>
            </a:r>
            <a:r>
              <a:rPr lang="lv-LV" b="1" dirty="0" smtClean="0">
                <a:solidFill>
                  <a:schemeClr val="tx1"/>
                </a:solidFill>
              </a:rPr>
              <a:t>, bet temperatūrai </a:t>
            </a:r>
            <a:r>
              <a:rPr lang="lv-LV" b="1" dirty="0">
                <a:solidFill>
                  <a:schemeClr val="tx1"/>
                </a:solidFill>
              </a:rPr>
              <a:t>paaugstinoties, koraļļi iet </a:t>
            </a:r>
            <a:r>
              <a:rPr lang="lv-LV" b="1" dirty="0" smtClean="0">
                <a:solidFill>
                  <a:schemeClr val="tx1"/>
                </a:solidFill>
              </a:rPr>
              <a:t>bojā</a:t>
            </a:r>
            <a:endParaRPr lang="lv-LV" b="1" dirty="0">
              <a:solidFill>
                <a:schemeClr val="tx1"/>
              </a:solidFill>
            </a:endParaRPr>
          </a:p>
        </p:txBody>
      </p:sp>
      <p:sp>
        <p:nvSpPr>
          <p:cNvPr id="8" name="Rounded Rectangle 7"/>
          <p:cNvSpPr/>
          <p:nvPr/>
        </p:nvSpPr>
        <p:spPr>
          <a:xfrm>
            <a:off x="364171" y="4383439"/>
            <a:ext cx="5910107" cy="12086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Koraļļi</a:t>
            </a:r>
            <a:r>
              <a:rPr lang="lv-LV" b="1" dirty="0">
                <a:solidFill>
                  <a:schemeClr val="tx1"/>
                </a:solidFill>
              </a:rPr>
              <a:t>, veidojot savu kaļķa skeletu, piesaista ievērojamu daudzumu okeāna ūdenī izšķīdušā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a:t>
            </a:r>
            <a:r>
              <a:rPr lang="lv-LV" b="1" dirty="0">
                <a:solidFill>
                  <a:schemeClr val="tx1"/>
                </a:solidFill>
              </a:rPr>
              <a:t>, tādējādi </a:t>
            </a:r>
            <a:endParaRPr lang="lv-LV" b="1" dirty="0" smtClean="0">
              <a:solidFill>
                <a:schemeClr val="tx1"/>
              </a:solidFill>
            </a:endParaRPr>
          </a:p>
          <a:p>
            <a:pPr algn="ctr"/>
            <a:r>
              <a:rPr lang="lv-LV" b="1" dirty="0" smtClean="0">
                <a:solidFill>
                  <a:schemeClr val="tx1"/>
                </a:solidFill>
              </a:rPr>
              <a:t>mīkstinot </a:t>
            </a:r>
            <a:r>
              <a:rPr lang="lv-LV" b="1" dirty="0">
                <a:solidFill>
                  <a:schemeClr val="tx1"/>
                </a:solidFill>
              </a:rPr>
              <a:t>siltumnīcas </a:t>
            </a:r>
            <a:r>
              <a:rPr lang="lv-LV" b="1" dirty="0" smtClean="0">
                <a:solidFill>
                  <a:schemeClr val="tx1"/>
                </a:solidFill>
              </a:rPr>
              <a:t>efektu</a:t>
            </a:r>
            <a:endParaRPr lang="lv-LV" b="1" dirty="0">
              <a:solidFill>
                <a:schemeClr val="tx1"/>
              </a:solidFill>
            </a:endParaRPr>
          </a:p>
        </p:txBody>
      </p:sp>
      <p:sp>
        <p:nvSpPr>
          <p:cNvPr id="9" name="Rounded Rectangle 8"/>
          <p:cNvSpPr/>
          <p:nvPr/>
        </p:nvSpPr>
        <p:spPr>
          <a:xfrm>
            <a:off x="364171" y="3089726"/>
            <a:ext cx="5910107" cy="10181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Koraļļiem </a:t>
            </a:r>
            <a:r>
              <a:rPr lang="lv-LV" b="1" dirty="0">
                <a:solidFill>
                  <a:schemeClr val="tx1"/>
                </a:solidFill>
              </a:rPr>
              <a:t>atmirstot, paliek to  veidotie  baltie kaļķa skeleti, tādēļ koraļļu masveida </a:t>
            </a:r>
            <a:r>
              <a:rPr lang="lv-LV" b="1" dirty="0" smtClean="0">
                <a:solidFill>
                  <a:schemeClr val="tx1"/>
                </a:solidFill>
              </a:rPr>
              <a:t>atmiršanas </a:t>
            </a:r>
            <a:r>
              <a:rPr lang="lv-LV" b="1" dirty="0">
                <a:solidFill>
                  <a:schemeClr val="tx1"/>
                </a:solidFill>
              </a:rPr>
              <a:t>parādību dēvē par koraļļu </a:t>
            </a:r>
            <a:r>
              <a:rPr lang="lv-LV" b="1" dirty="0" smtClean="0">
                <a:solidFill>
                  <a:schemeClr val="tx1"/>
                </a:solidFill>
              </a:rPr>
              <a:t>izbalēšanu</a:t>
            </a:r>
            <a:endParaRPr lang="lv-LV" b="1" dirty="0">
              <a:solidFill>
                <a:schemeClr val="tx1"/>
              </a:solidFill>
            </a:endParaRPr>
          </a:p>
        </p:txBody>
      </p:sp>
      <p:sp>
        <p:nvSpPr>
          <p:cNvPr id="10" name="Rounded Rectangle 9"/>
          <p:cNvSpPr/>
          <p:nvPr/>
        </p:nvSpPr>
        <p:spPr>
          <a:xfrm>
            <a:off x="842516" y="5438747"/>
            <a:ext cx="4953417" cy="1040196"/>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t>
            </a:r>
            <a:r>
              <a:rPr lang="lv-LV" b="1" dirty="0" smtClean="0">
                <a:solidFill>
                  <a:schemeClr val="tx1"/>
                </a:solidFill>
              </a:rPr>
              <a:t>ādēļ  </a:t>
            </a:r>
            <a:r>
              <a:rPr lang="lv-LV" b="1" dirty="0">
                <a:solidFill>
                  <a:schemeClr val="tx1"/>
                </a:solidFill>
              </a:rPr>
              <a:t>koraļļu nozīme oglekļa piesaistīšanā pasaules okeānā ir salīdzināma ar mežu nozīmi uz sauszemes</a:t>
            </a:r>
          </a:p>
        </p:txBody>
      </p:sp>
    </p:spTree>
    <p:extLst>
      <p:ext uri="{BB962C8B-B14F-4D97-AF65-F5344CB8AC3E}">
        <p14:creationId xmlns:p14="http://schemas.microsoft.com/office/powerpoint/2010/main" xmlns="" val="305404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5999" y="984777"/>
            <a:ext cx="5847475" cy="5233141"/>
            <a:chOff x="5884980" y="872235"/>
            <a:chExt cx="5847475" cy="5233141"/>
          </a:xfrm>
        </p:grpSpPr>
        <p:sp>
          <p:nvSpPr>
            <p:cNvPr id="4" name="Title 1"/>
            <p:cNvSpPr txBox="1">
              <a:spLocks/>
            </p:cNvSpPr>
            <p:nvPr/>
          </p:nvSpPr>
          <p:spPr>
            <a:xfrm>
              <a:off x="5884980" y="872235"/>
              <a:ext cx="5847475" cy="13316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To</a:t>
              </a:r>
              <a:r>
                <a:rPr lang="lv-LV" sz="2400" dirty="0"/>
                <a:t>, ka klimata izmaiņu dēļ biosfērā jau parādījušās izmaiņas, </a:t>
              </a:r>
              <a:r>
                <a:rPr lang="lv-LV" sz="2400" dirty="0" smtClean="0"/>
                <a:t>šobrīd </a:t>
              </a:r>
              <a:r>
                <a:rPr lang="lv-LV" sz="2400" dirty="0"/>
                <a:t>vairs nevar noliegt pat </a:t>
              </a:r>
              <a:r>
                <a:rPr lang="lv-LV" sz="2400" dirty="0" smtClean="0"/>
                <a:t>skeptiķi</a:t>
              </a:r>
              <a:endParaRPr lang="lv-LV" sz="2400" dirty="0"/>
            </a:p>
          </p:txBody>
        </p:sp>
        <p:sp>
          <p:nvSpPr>
            <p:cNvPr id="5" name="Rounded Rectangle 4"/>
            <p:cNvSpPr/>
            <p:nvPr/>
          </p:nvSpPr>
          <p:spPr>
            <a:xfrm>
              <a:off x="6139926" y="2617748"/>
              <a:ext cx="5303186" cy="729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Prognožu izstrādāšanas pamatā ir ekspertu vērtējumi un matemātiskie modeļi</a:t>
              </a:r>
            </a:p>
          </p:txBody>
        </p:sp>
        <p:sp>
          <p:nvSpPr>
            <p:cNvPr id="7" name="Rounded Rectangle 6"/>
            <p:cNvSpPr/>
            <p:nvPr/>
          </p:nvSpPr>
          <p:spPr>
            <a:xfrm>
              <a:off x="5884981" y="3761085"/>
              <a:ext cx="5847474" cy="12429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Attiecībā uz </a:t>
              </a:r>
              <a:r>
                <a:rPr lang="lv-LV" b="1" dirty="0" err="1" smtClean="0">
                  <a:solidFill>
                    <a:schemeClr val="tx1"/>
                  </a:solidFill>
                </a:rPr>
                <a:t>biodaudzveidības</a:t>
              </a:r>
              <a:r>
                <a:rPr lang="lv-LV" b="1" dirty="0" smtClean="0">
                  <a:solidFill>
                    <a:schemeClr val="tx1"/>
                  </a:solidFill>
                </a:rPr>
                <a:t> </a:t>
              </a:r>
              <a:r>
                <a:rPr lang="lv-LV" b="1" dirty="0">
                  <a:solidFill>
                    <a:schemeClr val="tx1"/>
                  </a:solidFill>
                </a:rPr>
                <a:t>izmaiņām ļoti noderīgi būtu tādi modeļi, kas dotu iespēju prognozēt </a:t>
              </a:r>
              <a:endParaRPr lang="lv-LV" b="1" dirty="0" smtClean="0">
                <a:solidFill>
                  <a:schemeClr val="tx1"/>
                </a:solidFill>
              </a:endParaRPr>
            </a:p>
            <a:p>
              <a:pPr algn="ctr"/>
              <a:r>
                <a:rPr lang="lv-LV" b="1" dirty="0" smtClean="0">
                  <a:solidFill>
                    <a:schemeClr val="tx1"/>
                  </a:solidFill>
                </a:rPr>
                <a:t>sugu </a:t>
              </a:r>
              <a:r>
                <a:rPr lang="lv-LV" b="1" dirty="0">
                  <a:solidFill>
                    <a:schemeClr val="tx1"/>
                  </a:solidFill>
                </a:rPr>
                <a:t>areālu </a:t>
              </a:r>
              <a:r>
                <a:rPr lang="lv-LV" b="1" dirty="0" smtClean="0">
                  <a:solidFill>
                    <a:schemeClr val="tx1"/>
                  </a:solidFill>
                </a:rPr>
                <a:t>izmaiņas</a:t>
              </a:r>
              <a:r>
                <a:rPr lang="lv-LV" b="1" dirty="0">
                  <a:solidFill>
                    <a:schemeClr val="tx1"/>
                  </a:solidFill>
                </a:rPr>
                <a:t> </a:t>
              </a:r>
              <a:r>
                <a:rPr lang="lv-LV" b="1" dirty="0" smtClean="0">
                  <a:solidFill>
                    <a:schemeClr val="tx1"/>
                  </a:solidFill>
                </a:rPr>
                <a:t>–</a:t>
              </a:r>
            </a:p>
          </p:txBody>
        </p:sp>
        <p:sp>
          <p:nvSpPr>
            <p:cNvPr id="6" name="Rounded Rectangle 5"/>
            <p:cNvSpPr/>
            <p:nvPr/>
          </p:nvSpPr>
          <p:spPr>
            <a:xfrm>
              <a:off x="6139926" y="4835232"/>
              <a:ext cx="5303185" cy="127014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Norādot  </a:t>
              </a:r>
              <a:r>
                <a:rPr lang="lv-LV" b="1" dirty="0">
                  <a:solidFill>
                    <a:schemeClr val="tx1"/>
                  </a:solidFill>
                </a:rPr>
                <a:t>uz draudiem  lauksaimniecībai, mežsaimniecībai, veselības aizsardzībai un dabas aizsardzībai reģionālo </a:t>
              </a:r>
              <a:r>
                <a:rPr lang="lv-LV" b="1" dirty="0" err="1" smtClean="0">
                  <a:solidFill>
                    <a:schemeClr val="tx1"/>
                  </a:solidFill>
                </a:rPr>
                <a:t>biodaudzveidības</a:t>
              </a:r>
              <a:r>
                <a:rPr lang="lv-LV" b="1" dirty="0" smtClean="0">
                  <a:solidFill>
                    <a:schemeClr val="tx1"/>
                  </a:solidFill>
                </a:rPr>
                <a:t> </a:t>
              </a:r>
            </a:p>
            <a:p>
              <a:pPr algn="ctr"/>
              <a:r>
                <a:rPr lang="lv-LV" b="1" dirty="0" smtClean="0">
                  <a:solidFill>
                    <a:schemeClr val="tx1"/>
                  </a:solidFill>
                </a:rPr>
                <a:t>izmaiņu </a:t>
              </a:r>
              <a:r>
                <a:rPr lang="lv-LV" b="1" dirty="0">
                  <a:solidFill>
                    <a:schemeClr val="tx1"/>
                  </a:solidFill>
                </a:rPr>
                <a:t>rezultātā</a:t>
              </a:r>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xmlns="" val="0"/>
              </a:ext>
            </a:extLst>
          </a:blip>
          <a:srcRect b="18564"/>
          <a:stretch/>
        </p:blipFill>
        <p:spPr>
          <a:xfrm>
            <a:off x="487442" y="1142202"/>
            <a:ext cx="4956755" cy="5705204"/>
          </a:xfrm>
          <a:prstGeom prst="rect">
            <a:avLst/>
          </a:prstGeom>
        </p:spPr>
      </p:pic>
      <p:sp>
        <p:nvSpPr>
          <p:cNvPr id="3" name="Title 1"/>
          <p:cNvSpPr txBox="1">
            <a:spLocks/>
          </p:cNvSpPr>
          <p:nvPr/>
        </p:nvSpPr>
        <p:spPr>
          <a:xfrm>
            <a:off x="1083862" y="421945"/>
            <a:ext cx="3771910"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Hipotēzes un prognozes</a:t>
            </a:r>
          </a:p>
        </p:txBody>
      </p:sp>
    </p:spTree>
    <p:extLst>
      <p:ext uri="{BB962C8B-B14F-4D97-AF65-F5344CB8AC3E}">
        <p14:creationId xmlns:p14="http://schemas.microsoft.com/office/powerpoint/2010/main" xmlns="" val="607263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6058487" y="379829"/>
            <a:ext cx="6133513" cy="6133513"/>
          </a:xfrm>
          <a:prstGeom prst="rect">
            <a:avLst/>
          </a:prstGeom>
        </p:spPr>
      </p:pic>
      <p:sp>
        <p:nvSpPr>
          <p:cNvPr id="4" name="Title 1"/>
          <p:cNvSpPr txBox="1">
            <a:spLocks/>
          </p:cNvSpPr>
          <p:nvPr/>
        </p:nvSpPr>
        <p:spPr>
          <a:xfrm>
            <a:off x="336046" y="576880"/>
            <a:ext cx="7485591" cy="153619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a:t>
            </a:r>
            <a:r>
              <a:rPr lang="lv-LV" sz="2400" dirty="0" smtClean="0"/>
              <a:t>odelēšana </a:t>
            </a:r>
            <a:r>
              <a:rPr lang="lv-LV" sz="2400" dirty="0"/>
              <a:t>kā instruments prognožu izstrādāšanai par sugu areālu izmaiņām klimata pasiltināšanās ietekmē </a:t>
            </a:r>
            <a:r>
              <a:rPr lang="lv-LV" sz="2400" dirty="0" smtClean="0"/>
              <a:t>ir </a:t>
            </a:r>
            <a:r>
              <a:rPr lang="lv-LV" sz="2400" dirty="0"/>
              <a:t>iespējama tikai par labi izpētītām </a:t>
            </a:r>
            <a:r>
              <a:rPr lang="lv-LV" sz="2400" dirty="0" smtClean="0"/>
              <a:t>sugām</a:t>
            </a:r>
            <a:endParaRPr lang="lv-LV" sz="2400" dirty="0"/>
          </a:p>
        </p:txBody>
      </p:sp>
      <p:sp>
        <p:nvSpPr>
          <p:cNvPr id="5" name="Rounded Rectangle 4"/>
          <p:cNvSpPr/>
          <p:nvPr/>
        </p:nvSpPr>
        <p:spPr>
          <a:xfrm>
            <a:off x="962895" y="3188393"/>
            <a:ext cx="6231895" cy="729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Koku sugu izplatīšanās spēja ir atkarīga no vairākiem </a:t>
            </a:r>
            <a:r>
              <a:rPr lang="lv-LV" b="1" dirty="0" smtClean="0">
                <a:solidFill>
                  <a:schemeClr val="tx1"/>
                </a:solidFill>
              </a:rPr>
              <a:t>faktoriem – viens </a:t>
            </a:r>
            <a:r>
              <a:rPr lang="lv-LV" b="1" dirty="0">
                <a:solidFill>
                  <a:schemeClr val="tx1"/>
                </a:solidFill>
              </a:rPr>
              <a:t>no nozīmīgiem faktoriem ir </a:t>
            </a:r>
            <a:r>
              <a:rPr lang="lv-LV" b="1" dirty="0" smtClean="0">
                <a:solidFill>
                  <a:schemeClr val="tx1"/>
                </a:solidFill>
              </a:rPr>
              <a:t>sēklu </a:t>
            </a:r>
            <a:r>
              <a:rPr lang="lv-LV" b="1" dirty="0">
                <a:solidFill>
                  <a:schemeClr val="tx1"/>
                </a:solidFill>
              </a:rPr>
              <a:t>īpašības</a:t>
            </a:r>
          </a:p>
        </p:txBody>
      </p:sp>
      <p:sp>
        <p:nvSpPr>
          <p:cNvPr id="6" name="Rounded Rectangle 5"/>
          <p:cNvSpPr/>
          <p:nvPr/>
        </p:nvSpPr>
        <p:spPr>
          <a:xfrm>
            <a:off x="962890" y="4215915"/>
            <a:ext cx="6231895" cy="10421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Kokiem ar mazām sēklām, kuras izplata vējš, raksturīga augsta izplatīšanās spēja</a:t>
            </a:r>
            <a:r>
              <a:rPr lang="lv-LV" b="1" dirty="0" smtClean="0">
                <a:solidFill>
                  <a:schemeClr val="tx1"/>
                </a:solidFill>
              </a:rPr>
              <a:t>, bet sugas </a:t>
            </a:r>
            <a:r>
              <a:rPr lang="lv-LV" b="1" dirty="0">
                <a:solidFill>
                  <a:schemeClr val="tx1"/>
                </a:solidFill>
              </a:rPr>
              <a:t>ar smagām sēklām, ko pārvieto dzīvnieki vai </a:t>
            </a:r>
            <a:r>
              <a:rPr lang="lv-LV" b="1" dirty="0" smtClean="0">
                <a:solidFill>
                  <a:schemeClr val="tx1"/>
                </a:solidFill>
              </a:rPr>
              <a:t>ūdeņi – </a:t>
            </a:r>
            <a:r>
              <a:rPr lang="lv-LV" b="1" dirty="0">
                <a:solidFill>
                  <a:schemeClr val="tx1"/>
                </a:solidFill>
              </a:rPr>
              <a:t>izplatās relatīvi </a:t>
            </a:r>
            <a:r>
              <a:rPr lang="lv-LV" b="1" dirty="0" smtClean="0">
                <a:solidFill>
                  <a:schemeClr val="tx1"/>
                </a:solidFill>
              </a:rPr>
              <a:t>lēni</a:t>
            </a:r>
            <a:endParaRPr lang="lv-LV" b="1" dirty="0">
              <a:solidFill>
                <a:schemeClr val="tx1"/>
              </a:solidFill>
            </a:endParaRPr>
          </a:p>
        </p:txBody>
      </p:sp>
      <p:sp>
        <p:nvSpPr>
          <p:cNvPr id="7" name="Rounded Rectangle 6"/>
          <p:cNvSpPr/>
          <p:nvPr/>
        </p:nvSpPr>
        <p:spPr>
          <a:xfrm>
            <a:off x="1191863" y="1943405"/>
            <a:ext cx="5773951" cy="729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Tādās sugas ir starp kokaugiem, tauriņiem, abiniekiem, rāpuļiem un putniem</a:t>
            </a:r>
          </a:p>
        </p:txBody>
      </p:sp>
      <p:sp>
        <p:nvSpPr>
          <p:cNvPr id="8" name="Rounded Rectangle 7"/>
          <p:cNvSpPr/>
          <p:nvPr/>
        </p:nvSpPr>
        <p:spPr>
          <a:xfrm>
            <a:off x="962890" y="5556166"/>
            <a:ext cx="6231895" cy="729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a:t>
            </a:r>
            <a:r>
              <a:rPr lang="lv-LV" b="1" dirty="0">
                <a:solidFill>
                  <a:schemeClr val="tx1"/>
                </a:solidFill>
              </a:rPr>
              <a:t>, vērtējot sugu migrāciju </a:t>
            </a:r>
            <a:r>
              <a:rPr lang="lv-LV" b="1" dirty="0" smtClean="0">
                <a:solidFill>
                  <a:schemeClr val="tx1"/>
                </a:solidFill>
              </a:rPr>
              <a:t>vēsturi – </a:t>
            </a:r>
            <a:r>
              <a:rPr lang="lv-LV" b="1" dirty="0">
                <a:solidFill>
                  <a:schemeClr val="tx1"/>
                </a:solidFill>
              </a:rPr>
              <a:t>šķiet, ka galvenais faktors koku sugu pārvietošanā tomēr ir cilvēks</a:t>
            </a:r>
          </a:p>
        </p:txBody>
      </p:sp>
    </p:spTree>
    <p:extLst>
      <p:ext uri="{BB962C8B-B14F-4D97-AF65-F5344CB8AC3E}">
        <p14:creationId xmlns:p14="http://schemas.microsoft.com/office/powerpoint/2010/main" xmlns="" val="33389290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7090" y="0"/>
            <a:ext cx="4590893" cy="6858000"/>
          </a:xfrm>
          <a:prstGeom prst="rect">
            <a:avLst/>
          </a:prstGeom>
        </p:spPr>
      </p:pic>
      <p:sp>
        <p:nvSpPr>
          <p:cNvPr id="3" name="Title 1"/>
          <p:cNvSpPr txBox="1">
            <a:spLocks/>
          </p:cNvSpPr>
          <p:nvPr/>
        </p:nvSpPr>
        <p:spPr>
          <a:xfrm>
            <a:off x="4474967" y="523712"/>
            <a:ext cx="7514391" cy="12025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prognozētu mežu kokaugu sastāva  izmaiņas, Eiropā ir izveidoti vairāki matemātiskie modeļi</a:t>
            </a:r>
          </a:p>
        </p:txBody>
      </p:sp>
      <p:sp>
        <p:nvSpPr>
          <p:cNvPr id="4" name="Title 1"/>
          <p:cNvSpPr txBox="1">
            <a:spLocks/>
          </p:cNvSpPr>
          <p:nvPr/>
        </p:nvSpPr>
        <p:spPr>
          <a:xfrm>
            <a:off x="4474967" y="5145618"/>
            <a:ext cx="7514391" cy="10582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Paredzams, ka Eiropas </a:t>
            </a:r>
            <a:r>
              <a:rPr lang="lv-LV" sz="2400" dirty="0"/>
              <a:t>dienvidu daļā izplatīsies Vidusjūras reģionam raksturīgas koku sugas</a:t>
            </a:r>
          </a:p>
        </p:txBody>
      </p:sp>
      <p:sp>
        <p:nvSpPr>
          <p:cNvPr id="5" name="Rounded Rectangle 4"/>
          <p:cNvSpPr/>
          <p:nvPr/>
        </p:nvSpPr>
        <p:spPr>
          <a:xfrm>
            <a:off x="5421769" y="2258468"/>
            <a:ext cx="5620785" cy="9615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Vairums no tiem paredz, ka tuvāko 60 gadu laikā nemorālo sugu izplatības areāli paplašināsies uz </a:t>
            </a:r>
            <a:r>
              <a:rPr lang="lv-LV" b="1" dirty="0" smtClean="0">
                <a:solidFill>
                  <a:schemeClr val="tx1"/>
                </a:solidFill>
              </a:rPr>
              <a:t>Z, </a:t>
            </a:r>
            <a:r>
              <a:rPr lang="lv-LV" b="1" dirty="0">
                <a:solidFill>
                  <a:schemeClr val="tx1"/>
                </a:solidFill>
              </a:rPr>
              <a:t>izspiežot </a:t>
            </a:r>
            <a:r>
              <a:rPr lang="lv-LV" b="1" dirty="0" smtClean="0">
                <a:solidFill>
                  <a:schemeClr val="tx1"/>
                </a:solidFill>
              </a:rPr>
              <a:t>ziemeļu </a:t>
            </a:r>
            <a:r>
              <a:rPr lang="lv-LV" b="1" dirty="0">
                <a:solidFill>
                  <a:schemeClr val="tx1"/>
                </a:solidFill>
              </a:rPr>
              <a:t>sugas, tai skaitā parasto priedi</a:t>
            </a:r>
          </a:p>
        </p:txBody>
      </p:sp>
      <p:sp>
        <p:nvSpPr>
          <p:cNvPr id="6" name="Rounded Rectangle 5"/>
          <p:cNvSpPr/>
          <p:nvPr/>
        </p:nvSpPr>
        <p:spPr>
          <a:xfrm>
            <a:off x="5421769" y="3651882"/>
            <a:ext cx="5620785" cy="9615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Šīs prognozes balstītas uz klimata izmaiņu scenārijiem, kas paredz temperatūras paaugstināšanos Z-Eiropā un ilgākus sausuma periodus Centrāleiropā</a:t>
            </a:r>
          </a:p>
        </p:txBody>
      </p:sp>
    </p:spTree>
    <p:extLst>
      <p:ext uri="{BB962C8B-B14F-4D97-AF65-F5344CB8AC3E}">
        <p14:creationId xmlns:p14="http://schemas.microsoft.com/office/powerpoint/2010/main" xmlns="" val="2243126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56023" y="2398198"/>
            <a:ext cx="4457249" cy="4459802"/>
          </a:xfrm>
          <a:prstGeom prst="rect">
            <a:avLst/>
          </a:prstGeom>
        </p:spPr>
      </p:pic>
      <p:pic>
        <p:nvPicPr>
          <p:cNvPr id="1028" name="Picture 4" descr="http://3.bp.blogspot.com/-9paQHyQUhM4/TgswnWCOaDI/AAAAAAAAJrs/uUhAS-DCm2E/s1600/butterlies-climatic-risk-atla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1155" y="3480048"/>
            <a:ext cx="2090576" cy="295487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2116181" y="211108"/>
            <a:ext cx="7994469" cy="15192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Eiropas tauriņiem izstrādāts </a:t>
            </a:r>
            <a:r>
              <a:rPr lang="lv-LV" sz="2400" b="1" dirty="0"/>
              <a:t>klimata riska </a:t>
            </a:r>
            <a:r>
              <a:rPr lang="lv-LV" sz="2400" b="1" dirty="0" smtClean="0"/>
              <a:t>atlants</a:t>
            </a:r>
            <a:r>
              <a:rPr lang="lv-LV" sz="2400" dirty="0" smtClean="0"/>
              <a:t>, kas </a:t>
            </a:r>
            <a:r>
              <a:rPr lang="lv-LV" sz="2400" dirty="0"/>
              <a:t>prognozē 294 tauriņu sugu izplatību pēc trim klimata </a:t>
            </a:r>
            <a:endParaRPr lang="lv-LV" sz="2400" dirty="0" smtClean="0"/>
          </a:p>
          <a:p>
            <a:pPr algn="ctr"/>
            <a:r>
              <a:rPr lang="lv-LV" sz="2400" dirty="0" smtClean="0"/>
              <a:t>pasiltināšanās </a:t>
            </a:r>
            <a:r>
              <a:rPr lang="lv-LV" sz="2400" dirty="0"/>
              <a:t>scenārijiem</a:t>
            </a:r>
          </a:p>
        </p:txBody>
      </p:sp>
      <p:sp>
        <p:nvSpPr>
          <p:cNvPr id="6" name="Rounded Rectangle 5"/>
          <p:cNvSpPr/>
          <p:nvPr/>
        </p:nvSpPr>
        <p:spPr>
          <a:xfrm>
            <a:off x="301132" y="1519309"/>
            <a:ext cx="5536960" cy="14067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Pieņemot, ka līdz </a:t>
            </a:r>
            <a:r>
              <a:rPr lang="lv-LV" b="1" dirty="0" smtClean="0">
                <a:solidFill>
                  <a:schemeClr val="tx1"/>
                </a:solidFill>
              </a:rPr>
              <a:t>2080.g. </a:t>
            </a:r>
            <a:r>
              <a:rPr lang="lv-LV" b="1" dirty="0">
                <a:solidFill>
                  <a:schemeClr val="tx1"/>
                </a:solidFill>
              </a:rPr>
              <a:t>vidējā temperatūra pieaugs par </a:t>
            </a:r>
            <a:r>
              <a:rPr lang="lv-LV" b="1" dirty="0" smtClean="0">
                <a:solidFill>
                  <a:schemeClr val="tx1"/>
                </a:solidFill>
              </a:rPr>
              <a:t>2,4 </a:t>
            </a:r>
            <a:r>
              <a:rPr lang="lv-LV" b="1" dirty="0" err="1" smtClean="0">
                <a:solidFill>
                  <a:schemeClr val="tx1"/>
                </a:solidFill>
              </a:rPr>
              <a:t>ºC</a:t>
            </a:r>
            <a:r>
              <a:rPr lang="lv-LV" b="1" dirty="0" smtClean="0">
                <a:solidFill>
                  <a:schemeClr val="tx1"/>
                </a:solidFill>
              </a:rPr>
              <a:t> </a:t>
            </a:r>
            <a:r>
              <a:rPr lang="lv-LV" b="1" dirty="0">
                <a:solidFill>
                  <a:schemeClr val="tx1"/>
                </a:solidFill>
              </a:rPr>
              <a:t>, 140 sugām paredzama izplatības areālu samazināšanās vairāk nekā par 50%, bet 9 sugām vairāk nekā par 95</a:t>
            </a:r>
            <a:r>
              <a:rPr lang="lv-LV" b="1" dirty="0" smtClean="0">
                <a:solidFill>
                  <a:schemeClr val="tx1"/>
                </a:solidFill>
              </a:rPr>
              <a:t>%</a:t>
            </a:r>
            <a:endParaRPr lang="lv-LV" b="1" dirty="0">
              <a:solidFill>
                <a:schemeClr val="tx1"/>
              </a:solidFill>
            </a:endParaRPr>
          </a:p>
        </p:txBody>
      </p:sp>
      <p:sp>
        <p:nvSpPr>
          <p:cNvPr id="7" name="Rounded Rectangle 6"/>
          <p:cNvSpPr/>
          <p:nvPr/>
        </p:nvSpPr>
        <p:spPr>
          <a:xfrm>
            <a:off x="6407835" y="1519309"/>
            <a:ext cx="5532270" cy="14067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 temperatūras pieaugums būs </a:t>
            </a:r>
            <a:r>
              <a:rPr lang="lv-LV" b="1" dirty="0" smtClean="0">
                <a:solidFill>
                  <a:schemeClr val="tx1"/>
                </a:solidFill>
              </a:rPr>
              <a:t>4,1 </a:t>
            </a:r>
            <a:r>
              <a:rPr lang="lv-LV" b="1" dirty="0" err="1" smtClean="0">
                <a:solidFill>
                  <a:schemeClr val="tx1"/>
                </a:solidFill>
              </a:rPr>
              <a:t>ºC</a:t>
            </a:r>
            <a:r>
              <a:rPr lang="lv-LV" b="1" dirty="0">
                <a:solidFill>
                  <a:schemeClr val="tx1"/>
                </a:solidFill>
              </a:rPr>
              <a:t>, sagaidāmais iznākums ir vēl  skarbāks – 229 sugām izplatības areāli saruks par 50%, bet  70 sugām par 95%, kas praktiski nozīmē to, ka tās atrastos uz izmiršanas robežas</a:t>
            </a:r>
          </a:p>
        </p:txBody>
      </p:sp>
      <p:sp>
        <p:nvSpPr>
          <p:cNvPr id="8" name="Rounded Rectangle 7"/>
          <p:cNvSpPr/>
          <p:nvPr/>
        </p:nvSpPr>
        <p:spPr>
          <a:xfrm>
            <a:off x="7061936" y="3294336"/>
            <a:ext cx="4529505" cy="13118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 </a:t>
            </a:r>
            <a:r>
              <a:rPr lang="lv-LV" b="1" dirty="0">
                <a:solidFill>
                  <a:schemeClr val="tx1"/>
                </a:solidFill>
              </a:rPr>
              <a:t>attālumi starp teritorijām ar sugām piemērotiem dzīves apstākļiem pārsniedz </a:t>
            </a:r>
            <a:r>
              <a:rPr lang="lv-LV" b="1" dirty="0" smtClean="0">
                <a:solidFill>
                  <a:schemeClr val="tx1"/>
                </a:solidFill>
              </a:rPr>
              <a:t>10-50 </a:t>
            </a:r>
            <a:r>
              <a:rPr lang="lv-LV" b="1" dirty="0">
                <a:solidFill>
                  <a:schemeClr val="tx1"/>
                </a:solidFill>
              </a:rPr>
              <a:t>km, sugu pārcelšanās uz tām kļūst </a:t>
            </a:r>
            <a:r>
              <a:rPr lang="lv-LV" b="1" dirty="0" smtClean="0">
                <a:solidFill>
                  <a:schemeClr val="tx1"/>
                </a:solidFill>
              </a:rPr>
              <a:t>neiespējama</a:t>
            </a:r>
            <a:endParaRPr lang="lv-LV" b="1" dirty="0">
              <a:solidFill>
                <a:schemeClr val="tx1"/>
              </a:solidFill>
            </a:endParaRPr>
          </a:p>
        </p:txBody>
      </p:sp>
      <p:sp>
        <p:nvSpPr>
          <p:cNvPr id="9" name="Rounded Rectangle 8"/>
          <p:cNvSpPr/>
          <p:nvPr/>
        </p:nvSpPr>
        <p:spPr>
          <a:xfrm>
            <a:off x="6407836" y="4974404"/>
            <a:ext cx="5532270" cy="13118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Endēmās</a:t>
            </a:r>
            <a:r>
              <a:rPr lang="lv-LV" b="1" dirty="0" smtClean="0">
                <a:solidFill>
                  <a:schemeClr val="tx1"/>
                </a:solidFill>
              </a:rPr>
              <a:t> sugas sastopamas  </a:t>
            </a:r>
            <a:r>
              <a:rPr lang="lv-LV" b="1" dirty="0">
                <a:solidFill>
                  <a:schemeClr val="tx1"/>
                </a:solidFill>
              </a:rPr>
              <a:t>nelielās teritorijās uz salām vai kalnu </a:t>
            </a:r>
            <a:r>
              <a:rPr lang="lv-LV" b="1" dirty="0" smtClean="0">
                <a:solidFill>
                  <a:schemeClr val="tx1"/>
                </a:solidFill>
              </a:rPr>
              <a:t>nogāzēm – līdz </a:t>
            </a:r>
            <a:r>
              <a:rPr lang="lv-LV" b="1" dirty="0">
                <a:solidFill>
                  <a:schemeClr val="tx1"/>
                </a:solidFill>
              </a:rPr>
              <a:t>ar to, tām nav kur atkāpties, ja klimata izmaiņas kļūst turpmākai eksistencei </a:t>
            </a:r>
            <a:r>
              <a:rPr lang="lv-LV" b="1" dirty="0" smtClean="0">
                <a:solidFill>
                  <a:schemeClr val="tx1"/>
                </a:solidFill>
              </a:rPr>
              <a:t>nelabvēlīgas</a:t>
            </a:r>
            <a:endParaRPr lang="lv-LV" b="1" dirty="0">
              <a:solidFill>
                <a:schemeClr val="tx1"/>
              </a:solidFill>
            </a:endParaRPr>
          </a:p>
        </p:txBody>
      </p:sp>
    </p:spTree>
    <p:extLst>
      <p:ext uri="{BB962C8B-B14F-4D97-AF65-F5344CB8AC3E}">
        <p14:creationId xmlns:p14="http://schemas.microsoft.com/office/powerpoint/2010/main" xmlns="" val="25884037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rambyxcerdo fg03.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8223" y="2772911"/>
            <a:ext cx="4701662" cy="3132504"/>
          </a:xfrm>
          <a:prstGeom prst="rect">
            <a:avLst/>
          </a:prstGeom>
          <a:noFill/>
          <a:ln>
            <a:noFill/>
          </a:ln>
        </p:spPr>
      </p:pic>
      <p:pic>
        <p:nvPicPr>
          <p:cNvPr id="4" name="Picture 3" descr="File:Osmoderma eremita no.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86322" y="2718961"/>
            <a:ext cx="3174274" cy="3184907"/>
          </a:xfrm>
          <a:prstGeom prst="rect">
            <a:avLst/>
          </a:prstGeom>
          <a:noFill/>
          <a:ln>
            <a:noFill/>
          </a:ln>
        </p:spPr>
      </p:pic>
      <p:sp>
        <p:nvSpPr>
          <p:cNvPr id="6" name="Rectangle 1"/>
          <p:cNvSpPr>
            <a:spLocks noChangeArrowheads="1"/>
          </p:cNvSpPr>
          <p:nvPr/>
        </p:nvSpPr>
        <p:spPr bwMode="auto">
          <a:xfrm>
            <a:off x="111537" y="2038229"/>
            <a:ext cx="12192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lv-LV"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lv-LV"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itle 1"/>
          <p:cNvSpPr txBox="1">
            <a:spLocks/>
          </p:cNvSpPr>
          <p:nvPr/>
        </p:nvSpPr>
        <p:spPr>
          <a:xfrm>
            <a:off x="2116181" y="250297"/>
            <a:ext cx="7994469" cy="112777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Tiek prognozēts, ka k</a:t>
            </a:r>
            <a:r>
              <a:rPr lang="lv-LV" sz="2400" dirty="0" smtClean="0"/>
              <a:t>limata </a:t>
            </a:r>
            <a:r>
              <a:rPr lang="lv-LV" sz="2400" dirty="0"/>
              <a:t>izmaiņas </a:t>
            </a:r>
            <a:r>
              <a:rPr lang="lv-LV" sz="2400" dirty="0" smtClean="0"/>
              <a:t>apdraud virkni </a:t>
            </a:r>
            <a:r>
              <a:rPr lang="lv-LV" sz="2400" dirty="0"/>
              <a:t>citu Bernes konvencijas sarakstā ietilpstošo kukaiņu sugu</a:t>
            </a:r>
          </a:p>
        </p:txBody>
      </p:sp>
      <p:sp>
        <p:nvSpPr>
          <p:cNvPr id="8" name="Rounded Rectangle 7"/>
          <p:cNvSpPr/>
          <p:nvPr/>
        </p:nvSpPr>
        <p:spPr>
          <a:xfrm>
            <a:off x="222069" y="1624079"/>
            <a:ext cx="5760720" cy="11842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Piemēram, </a:t>
            </a:r>
            <a:r>
              <a:rPr lang="lv-LV" b="1" dirty="0">
                <a:solidFill>
                  <a:schemeClr val="tx1"/>
                </a:solidFill>
              </a:rPr>
              <a:t>lielais ozolu </a:t>
            </a:r>
            <a:r>
              <a:rPr lang="lv-LV" b="1" dirty="0" smtClean="0">
                <a:solidFill>
                  <a:schemeClr val="tx1"/>
                </a:solidFill>
              </a:rPr>
              <a:t>koksngrauzis </a:t>
            </a:r>
            <a:r>
              <a:rPr lang="lv-LV" b="1" i="1" dirty="0">
                <a:solidFill>
                  <a:schemeClr val="tx1"/>
                </a:solidFill>
              </a:rPr>
              <a:t>Cerambix </a:t>
            </a:r>
            <a:r>
              <a:rPr lang="lv-LV" b="1" i="1" dirty="0" err="1" smtClean="0">
                <a:solidFill>
                  <a:schemeClr val="tx1"/>
                </a:solidFill>
              </a:rPr>
              <a:t>cerdo</a:t>
            </a:r>
            <a:r>
              <a:rPr lang="lv-LV" b="1" dirty="0" smtClean="0">
                <a:solidFill>
                  <a:schemeClr val="tx1"/>
                </a:solidFill>
              </a:rPr>
              <a:t>, </a:t>
            </a:r>
            <a:r>
              <a:rPr lang="lv-LV" b="1" dirty="0">
                <a:solidFill>
                  <a:schemeClr val="tx1"/>
                </a:solidFill>
              </a:rPr>
              <a:t>kura kāpuru attīstībai nepieciešami lieli izretināti augoši koki, kādi dažviet veido Eiropas </a:t>
            </a:r>
            <a:r>
              <a:rPr lang="lv-LV" b="1" dirty="0" err="1">
                <a:solidFill>
                  <a:schemeClr val="tx1"/>
                </a:solidFill>
              </a:rPr>
              <a:t>retmežu</a:t>
            </a:r>
            <a:r>
              <a:rPr lang="lv-LV" b="1" dirty="0">
                <a:solidFill>
                  <a:schemeClr val="tx1"/>
                </a:solidFill>
              </a:rPr>
              <a:t> ganību </a:t>
            </a:r>
            <a:r>
              <a:rPr lang="lv-LV" b="1" dirty="0" smtClean="0">
                <a:solidFill>
                  <a:schemeClr val="tx1"/>
                </a:solidFill>
              </a:rPr>
              <a:t>ainavu</a:t>
            </a:r>
            <a:endParaRPr lang="lv-LV" b="1" dirty="0">
              <a:solidFill>
                <a:schemeClr val="tx1"/>
              </a:solidFill>
            </a:endParaRPr>
          </a:p>
        </p:txBody>
      </p:sp>
      <p:sp>
        <p:nvSpPr>
          <p:cNvPr id="9" name="Rounded Rectangle 8"/>
          <p:cNvSpPr/>
          <p:nvPr/>
        </p:nvSpPr>
        <p:spPr>
          <a:xfrm>
            <a:off x="6259719" y="1605208"/>
            <a:ext cx="5627481" cy="12024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Lapkoku </a:t>
            </a:r>
            <a:r>
              <a:rPr lang="lv-LV" b="1" dirty="0" err="1">
                <a:solidFill>
                  <a:schemeClr val="tx1"/>
                </a:solidFill>
              </a:rPr>
              <a:t>praulgrauzis</a:t>
            </a:r>
            <a:r>
              <a:rPr lang="lv-LV" b="1" dirty="0">
                <a:solidFill>
                  <a:schemeClr val="tx1"/>
                </a:solidFill>
              </a:rPr>
              <a:t> </a:t>
            </a:r>
            <a:r>
              <a:rPr lang="lv-LV" b="1" i="1" dirty="0" err="1">
                <a:solidFill>
                  <a:schemeClr val="tx1"/>
                </a:solidFill>
              </a:rPr>
              <a:t>Osmoderma</a:t>
            </a:r>
            <a:r>
              <a:rPr lang="lv-LV" b="1" i="1" dirty="0">
                <a:solidFill>
                  <a:schemeClr val="tx1"/>
                </a:solidFill>
              </a:rPr>
              <a:t> </a:t>
            </a:r>
            <a:r>
              <a:rPr lang="lv-LV" b="1" i="1" dirty="0" err="1" smtClean="0">
                <a:solidFill>
                  <a:schemeClr val="tx1"/>
                </a:solidFill>
              </a:rPr>
              <a:t>barnabita</a:t>
            </a:r>
            <a:r>
              <a:rPr lang="lv-LV" b="1" dirty="0" smtClean="0">
                <a:solidFill>
                  <a:schemeClr val="tx1"/>
                </a:solidFill>
              </a:rPr>
              <a:t>, </a:t>
            </a:r>
            <a:r>
              <a:rPr lang="lv-LV" b="1" dirty="0">
                <a:solidFill>
                  <a:schemeClr val="tx1"/>
                </a:solidFill>
              </a:rPr>
              <a:t>kas sastopama tikai vecu ozolu audzēs un kura nespēj veikt tālas migrācijas fragmentētajā </a:t>
            </a:r>
            <a:r>
              <a:rPr lang="lv-LV" b="1" dirty="0" smtClean="0">
                <a:solidFill>
                  <a:schemeClr val="tx1"/>
                </a:solidFill>
              </a:rPr>
              <a:t>ainavā</a:t>
            </a:r>
            <a:endParaRPr lang="lv-LV" b="1" dirty="0">
              <a:solidFill>
                <a:schemeClr val="tx1"/>
              </a:solidFill>
            </a:endParaRPr>
          </a:p>
        </p:txBody>
      </p:sp>
      <p:sp>
        <p:nvSpPr>
          <p:cNvPr id="11" name="Rounded Rectangle 10"/>
          <p:cNvSpPr/>
          <p:nvPr/>
        </p:nvSpPr>
        <p:spPr>
          <a:xfrm>
            <a:off x="3052013" y="5789027"/>
            <a:ext cx="6118113" cy="7303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Abas sugas  </a:t>
            </a:r>
            <a:r>
              <a:rPr lang="lv-LV" b="1" dirty="0">
                <a:solidFill>
                  <a:schemeClr val="tx1"/>
                </a:solidFill>
              </a:rPr>
              <a:t>ir īpaši aizsargājamas un ietvertas arī Latvijas Sarkanajā </a:t>
            </a:r>
            <a:r>
              <a:rPr lang="lv-LV" b="1" dirty="0" smtClean="0">
                <a:solidFill>
                  <a:schemeClr val="tx1"/>
                </a:solidFill>
              </a:rPr>
              <a:t>Grāmatā</a:t>
            </a:r>
            <a:endParaRPr lang="lv-LV" b="1" dirty="0">
              <a:solidFill>
                <a:schemeClr val="tx1"/>
              </a:solidFill>
            </a:endParaRPr>
          </a:p>
        </p:txBody>
      </p:sp>
    </p:spTree>
    <p:extLst>
      <p:ext uri="{BB962C8B-B14F-4D97-AF65-F5344CB8AC3E}">
        <p14:creationId xmlns:p14="http://schemas.microsoft.com/office/powerpoint/2010/main" xmlns="" val="19300418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b="10028"/>
          <a:stretch/>
        </p:blipFill>
        <p:spPr>
          <a:xfrm flipH="1">
            <a:off x="6393739" y="2244677"/>
            <a:ext cx="5140763" cy="46252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4660" y="2152528"/>
            <a:ext cx="4864173" cy="4705472"/>
          </a:xfrm>
          <a:prstGeom prst="rect">
            <a:avLst/>
          </a:prstGeom>
        </p:spPr>
      </p:pic>
      <p:sp>
        <p:nvSpPr>
          <p:cNvPr id="3" name="Title 1"/>
          <p:cNvSpPr txBox="1">
            <a:spLocks/>
          </p:cNvSpPr>
          <p:nvPr/>
        </p:nvSpPr>
        <p:spPr>
          <a:xfrm>
            <a:off x="238429" y="276424"/>
            <a:ext cx="5404724" cy="20226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Atlants </a:t>
            </a:r>
            <a:r>
              <a:rPr lang="lv-LV" sz="2400" dirty="0"/>
              <a:t>ir izveidots par Eiropas ligzdojošo </a:t>
            </a:r>
            <a:r>
              <a:rPr lang="lv-LV" sz="2400" dirty="0" smtClean="0"/>
              <a:t>putnu </a:t>
            </a:r>
            <a:r>
              <a:rPr lang="lv-LV" sz="2400" dirty="0"/>
              <a:t>klimatisko nišu </a:t>
            </a:r>
            <a:r>
              <a:rPr lang="lv-LV" sz="2400" dirty="0" smtClean="0"/>
              <a:t>izmaiņām, modelējot vidējas, pesimistiskas </a:t>
            </a:r>
            <a:r>
              <a:rPr lang="lv-LV" sz="2400" dirty="0"/>
              <a:t>un </a:t>
            </a:r>
            <a:r>
              <a:rPr lang="lv-LV" sz="2400" dirty="0" smtClean="0"/>
              <a:t>optimistiskas prognozes</a:t>
            </a:r>
            <a:endParaRPr lang="lv-LV" sz="2400" dirty="0"/>
          </a:p>
        </p:txBody>
      </p:sp>
      <p:sp>
        <p:nvSpPr>
          <p:cNvPr id="4" name="Rounded Rectangle 3"/>
          <p:cNvSpPr/>
          <p:nvPr/>
        </p:nvSpPr>
        <p:spPr>
          <a:xfrm>
            <a:off x="883391" y="2033492"/>
            <a:ext cx="4114800" cy="11649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vidējās prognozes Eiropas putnu izplatības areāli pārvietosies uz </a:t>
            </a:r>
            <a:r>
              <a:rPr lang="lv-LV" b="1" dirty="0" smtClean="0">
                <a:solidFill>
                  <a:schemeClr val="tx1"/>
                </a:solidFill>
              </a:rPr>
              <a:t>ZA  </a:t>
            </a:r>
            <a:r>
              <a:rPr lang="lv-LV" b="1" dirty="0">
                <a:solidFill>
                  <a:schemeClr val="tx1"/>
                </a:solidFill>
              </a:rPr>
              <a:t>vidēji par 550 </a:t>
            </a:r>
            <a:r>
              <a:rPr lang="lv-LV" b="1" dirty="0" smtClean="0">
                <a:solidFill>
                  <a:schemeClr val="tx1"/>
                </a:solidFill>
              </a:rPr>
              <a:t>km un samazināsies  </a:t>
            </a:r>
            <a:r>
              <a:rPr lang="lv-LV" b="1" dirty="0">
                <a:solidFill>
                  <a:schemeClr val="tx1"/>
                </a:solidFill>
              </a:rPr>
              <a:t>caurmērā par 20%</a:t>
            </a:r>
          </a:p>
        </p:txBody>
      </p:sp>
      <p:sp>
        <p:nvSpPr>
          <p:cNvPr id="5" name="Title 1"/>
          <p:cNvSpPr txBox="1">
            <a:spLocks/>
          </p:cNvSpPr>
          <p:nvPr/>
        </p:nvSpPr>
        <p:spPr>
          <a:xfrm>
            <a:off x="5903356" y="276423"/>
            <a:ext cx="6114473" cy="20226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Atšķirībā no putniem un </a:t>
            </a:r>
            <a:r>
              <a:rPr lang="lv-LV" sz="2400" dirty="0" smtClean="0"/>
              <a:t>kukaiņiem</a:t>
            </a:r>
            <a:r>
              <a:rPr lang="lv-LV" sz="2400" dirty="0"/>
              <a:t>, daudzi no kuriem spēj </a:t>
            </a:r>
            <a:r>
              <a:rPr lang="lv-LV" sz="2400" dirty="0" smtClean="0"/>
              <a:t>migrēt</a:t>
            </a:r>
            <a:r>
              <a:rPr lang="lv-LV" sz="2400" dirty="0"/>
              <a:t>, lai izvairītos no nelabvēlīgām klimata </a:t>
            </a:r>
            <a:r>
              <a:rPr lang="lv-LV" sz="2400" dirty="0" smtClean="0"/>
              <a:t>izmaiņām, </a:t>
            </a:r>
            <a:r>
              <a:rPr lang="lv-LV" sz="2400" b="1" dirty="0"/>
              <a:t>abinieku un rāpuļu migrācijas iespējas ir ļoti ierobežotas</a:t>
            </a:r>
          </a:p>
        </p:txBody>
      </p:sp>
      <p:sp>
        <p:nvSpPr>
          <p:cNvPr id="6" name="Rounded Rectangle 5"/>
          <p:cNvSpPr/>
          <p:nvPr/>
        </p:nvSpPr>
        <p:spPr>
          <a:xfrm>
            <a:off x="6759500" y="2037776"/>
            <a:ext cx="4402183" cy="11606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Tādēļ </a:t>
            </a:r>
            <a:r>
              <a:rPr lang="lv-LV" b="1" dirty="0" smtClean="0">
                <a:solidFill>
                  <a:schemeClr val="tx1"/>
                </a:solidFill>
              </a:rPr>
              <a:t>jārunā </a:t>
            </a:r>
            <a:r>
              <a:rPr lang="lv-LV" b="1" dirty="0">
                <a:solidFill>
                  <a:schemeClr val="tx1"/>
                </a:solidFill>
              </a:rPr>
              <a:t>nevis par izplatības robežu pārbīdīšanos, bet gan par to sašaurināšanos un sugu izmiršanu</a:t>
            </a:r>
          </a:p>
        </p:txBody>
      </p:sp>
      <p:sp>
        <p:nvSpPr>
          <p:cNvPr id="11" name="Rounded Rectangle 10"/>
          <p:cNvSpPr/>
          <p:nvPr/>
        </p:nvSpPr>
        <p:spPr>
          <a:xfrm>
            <a:off x="2502062" y="5677959"/>
            <a:ext cx="6714307" cy="9579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tiek prognozēts, ka klimata pasiltināšanās radītās izmaiņas pamatā sekmīgāk pārdzīvos  sugas, kurām raksturīgi augsti vairošanās tempi un kosmopolītiska izplatība </a:t>
            </a:r>
          </a:p>
        </p:txBody>
      </p:sp>
    </p:spTree>
    <p:extLst>
      <p:ext uri="{BB962C8B-B14F-4D97-AF65-F5344CB8AC3E}">
        <p14:creationId xmlns:p14="http://schemas.microsoft.com/office/powerpoint/2010/main" xmlns="" val="3064279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568" y="749104"/>
            <a:ext cx="7844498" cy="5229665"/>
          </a:xfrm>
          <a:prstGeom prst="rect">
            <a:avLst/>
          </a:prstGeom>
        </p:spPr>
      </p:pic>
      <p:sp>
        <p:nvSpPr>
          <p:cNvPr id="6" name="Title 1"/>
          <p:cNvSpPr txBox="1">
            <a:spLocks/>
          </p:cNvSpPr>
          <p:nvPr/>
        </p:nvSpPr>
        <p:spPr>
          <a:xfrm>
            <a:off x="5615404" y="4454437"/>
            <a:ext cx="6377922" cy="11756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Šelforda diagrammā līknes maksimums atbilst  tādām faktora intensitātes </a:t>
            </a:r>
            <a:r>
              <a:rPr lang="lv-LV" sz="1800" b="1" dirty="0" smtClean="0"/>
              <a:t>vērtībām</a:t>
            </a:r>
            <a:r>
              <a:rPr lang="lv-LV" sz="1800" b="1" dirty="0"/>
              <a:t>, pie kurām organisms jūtas vislabāk, tādēļ šo faktora vērtību apgabalu dēvē par faktora optimuma zonu </a:t>
            </a:r>
          </a:p>
        </p:txBody>
      </p:sp>
      <p:grpSp>
        <p:nvGrpSpPr>
          <p:cNvPr id="2" name="Group 1"/>
          <p:cNvGrpSpPr/>
          <p:nvPr/>
        </p:nvGrpSpPr>
        <p:grpSpPr>
          <a:xfrm>
            <a:off x="5615404" y="1091884"/>
            <a:ext cx="6377922" cy="2820447"/>
            <a:chOff x="364136" y="2737798"/>
            <a:chExt cx="6377922" cy="3127425"/>
          </a:xfrm>
        </p:grpSpPr>
        <p:sp>
          <p:nvSpPr>
            <p:cNvPr id="10" name="Title 1"/>
            <p:cNvSpPr txBox="1">
              <a:spLocks/>
            </p:cNvSpPr>
            <p:nvPr/>
          </p:nvSpPr>
          <p:spPr>
            <a:xfrm>
              <a:off x="364136" y="2737798"/>
              <a:ext cx="6377922" cy="31274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Kā organisma reakcijas </a:t>
              </a:r>
              <a:r>
                <a:rPr lang="lv-LV" sz="2400" b="1" dirty="0"/>
                <a:t>skaitliskās vērtības </a:t>
              </a:r>
              <a:r>
                <a:rPr lang="lv-LV" sz="2400" dirty="0"/>
                <a:t>var izmantot dažādas organismu dzīvības procesus raksturojošas īpašības, </a:t>
              </a:r>
              <a:r>
                <a:rPr lang="lv-LV" sz="2400" dirty="0" smtClean="0"/>
                <a:t>piemēram:</a:t>
              </a:r>
            </a:p>
            <a:p>
              <a:pPr algn="ctr"/>
              <a:endParaRPr lang="lv-LV" sz="2400" dirty="0" smtClean="0"/>
            </a:p>
            <a:p>
              <a:pPr algn="ctr"/>
              <a:endParaRPr lang="lv-LV" sz="2400" b="1" dirty="0" smtClean="0"/>
            </a:p>
            <a:p>
              <a:pPr algn="ctr"/>
              <a:endParaRPr lang="lv-LV" sz="2400" b="1" dirty="0"/>
            </a:p>
            <a:p>
              <a:pPr algn="ctr"/>
              <a:r>
                <a:rPr lang="lv-LV" sz="2400" dirty="0" smtClean="0"/>
                <a:t>Bet kā faktora darbības </a:t>
              </a:r>
              <a:r>
                <a:rPr lang="lv-LV" sz="2400" b="1" dirty="0" smtClean="0"/>
                <a:t>raksturojošās vērtības – faktora intensitāti</a:t>
              </a:r>
              <a:endParaRPr lang="lv-LV" sz="2400" b="1" dirty="0"/>
            </a:p>
          </p:txBody>
        </p:sp>
        <p:sp>
          <p:nvSpPr>
            <p:cNvPr id="11" name="Rounded Rectangle 10"/>
            <p:cNvSpPr/>
            <p:nvPr/>
          </p:nvSpPr>
          <p:spPr>
            <a:xfrm>
              <a:off x="593808" y="4116665"/>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Kustīgumu</a:t>
              </a:r>
              <a:endParaRPr lang="lv-LV" b="1" dirty="0">
                <a:solidFill>
                  <a:schemeClr val="tx1"/>
                </a:solidFill>
              </a:endParaRPr>
            </a:p>
          </p:txBody>
        </p:sp>
        <p:sp>
          <p:nvSpPr>
            <p:cNvPr id="12" name="Rounded Rectangle 11"/>
            <p:cNvSpPr/>
            <p:nvPr/>
          </p:nvSpPr>
          <p:spPr>
            <a:xfrm>
              <a:off x="2125416" y="4116665"/>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Organismu skaitu</a:t>
              </a:r>
              <a:endParaRPr lang="lv-LV" b="1" dirty="0">
                <a:solidFill>
                  <a:schemeClr val="tx1"/>
                </a:solidFill>
              </a:endParaRPr>
            </a:p>
          </p:txBody>
        </p:sp>
        <p:sp>
          <p:nvSpPr>
            <p:cNvPr id="13" name="Rounded Rectangle 12"/>
            <p:cNvSpPr/>
            <p:nvPr/>
          </p:nvSpPr>
          <p:spPr>
            <a:xfrm>
              <a:off x="3657024" y="4116665"/>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Vielmaiņas intensitāti</a:t>
              </a:r>
              <a:endParaRPr lang="lv-LV" b="1" dirty="0">
                <a:solidFill>
                  <a:schemeClr val="tx1"/>
                </a:solidFill>
              </a:endParaRPr>
            </a:p>
          </p:txBody>
        </p:sp>
        <p:sp>
          <p:nvSpPr>
            <p:cNvPr id="14" name="Rounded Rectangle 13"/>
            <p:cNvSpPr/>
            <p:nvPr/>
          </p:nvSpPr>
          <p:spPr>
            <a:xfrm>
              <a:off x="5188632" y="4116665"/>
              <a:ext cx="1288873" cy="624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Vairošanās intensitāti</a:t>
              </a:r>
              <a:endParaRPr lang="lv-LV" b="1" dirty="0">
                <a:solidFill>
                  <a:schemeClr val="tx1"/>
                </a:solidFill>
              </a:endParaRPr>
            </a:p>
          </p:txBody>
        </p:sp>
      </p:grpSp>
    </p:spTree>
    <p:extLst>
      <p:ext uri="{BB962C8B-B14F-4D97-AF65-F5344CB8AC3E}">
        <p14:creationId xmlns:p14="http://schemas.microsoft.com/office/powerpoint/2010/main" xmlns="" val="34311333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39130" y="3385457"/>
            <a:ext cx="3472543" cy="347254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52546" y="2403566"/>
            <a:ext cx="4054231" cy="4454434"/>
          </a:xfrm>
          <a:prstGeom prst="rect">
            <a:avLst/>
          </a:prstGeom>
        </p:spPr>
      </p:pic>
      <p:sp>
        <p:nvSpPr>
          <p:cNvPr id="4" name="Title 1"/>
          <p:cNvSpPr txBox="1">
            <a:spLocks/>
          </p:cNvSpPr>
          <p:nvPr/>
        </p:nvSpPr>
        <p:spPr>
          <a:xfrm>
            <a:off x="604717" y="250299"/>
            <a:ext cx="10982565" cy="142174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Pēc ekspertu vērtējuma tiek prognozēts,  ka  </a:t>
            </a:r>
            <a:r>
              <a:rPr lang="lv-LV" sz="2400" b="1" dirty="0" smtClean="0"/>
              <a:t>2-30</a:t>
            </a:r>
            <a:r>
              <a:rPr lang="lv-LV" sz="2400" b="1" dirty="0"/>
              <a:t>% no pašreiz zinātnei  pazīstamajām augu un dzīvnieku sugām nespēs pielāgoties </a:t>
            </a:r>
            <a:r>
              <a:rPr lang="lv-LV" sz="2400" dirty="0"/>
              <a:t>vidējās temperatūras pieaugumam </a:t>
            </a:r>
            <a:endParaRPr lang="lv-LV" sz="2400" dirty="0" smtClean="0"/>
          </a:p>
          <a:p>
            <a:pPr algn="ctr"/>
            <a:r>
              <a:rPr lang="lv-LV" sz="2400" dirty="0" smtClean="0"/>
              <a:t>un </a:t>
            </a:r>
            <a:r>
              <a:rPr lang="lv-LV" sz="2400" dirty="0"/>
              <a:t>tās izraisītajām pārmaiņām to dabiskajās dzīvotnēs</a:t>
            </a:r>
          </a:p>
        </p:txBody>
      </p:sp>
      <p:sp>
        <p:nvSpPr>
          <p:cNvPr id="5" name="Rounded Rectangle 4"/>
          <p:cNvSpPr/>
          <p:nvPr/>
        </p:nvSpPr>
        <p:spPr>
          <a:xfrm>
            <a:off x="214744" y="1529066"/>
            <a:ext cx="5519850" cy="10573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ārmaiņas </a:t>
            </a:r>
            <a:r>
              <a:rPr lang="lv-LV" b="1" dirty="0">
                <a:solidFill>
                  <a:schemeClr val="tx1"/>
                </a:solidFill>
              </a:rPr>
              <a:t>visvairāk skars polāros </a:t>
            </a:r>
            <a:r>
              <a:rPr lang="lv-LV" b="1" dirty="0" smtClean="0">
                <a:solidFill>
                  <a:schemeClr val="tx1"/>
                </a:solidFill>
              </a:rPr>
              <a:t>zīdītājus – </a:t>
            </a:r>
            <a:r>
              <a:rPr lang="lv-LV" b="1" dirty="0">
                <a:solidFill>
                  <a:schemeClr val="tx1"/>
                </a:solidFill>
              </a:rPr>
              <a:t>leduslāčus, roņus, valzirgus un putnus, it īpaši pingvīnus, kuriem ir ierobežotas migrācijas </a:t>
            </a:r>
            <a:r>
              <a:rPr lang="lv-LV" b="1" dirty="0" smtClean="0">
                <a:solidFill>
                  <a:schemeClr val="tx1"/>
                </a:solidFill>
              </a:rPr>
              <a:t>iespējas</a:t>
            </a:r>
            <a:endParaRPr lang="lv-LV" b="1" dirty="0">
              <a:solidFill>
                <a:schemeClr val="tx1"/>
              </a:solidFill>
            </a:endParaRPr>
          </a:p>
        </p:txBody>
      </p:sp>
      <p:sp>
        <p:nvSpPr>
          <p:cNvPr id="6" name="Rounded Rectangle 5"/>
          <p:cNvSpPr/>
          <p:nvPr/>
        </p:nvSpPr>
        <p:spPr>
          <a:xfrm>
            <a:off x="5973550" y="1529066"/>
            <a:ext cx="6003705" cy="10573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Ūdens </a:t>
            </a:r>
            <a:r>
              <a:rPr lang="lv-LV" b="1" dirty="0">
                <a:solidFill>
                  <a:schemeClr val="tx1"/>
                </a:solidFill>
              </a:rPr>
              <a:t>sasilšana okeānā ir sasniegusi 700 m </a:t>
            </a:r>
            <a:r>
              <a:rPr lang="lv-LV" b="1" dirty="0" smtClean="0">
                <a:solidFill>
                  <a:schemeClr val="tx1"/>
                </a:solidFill>
              </a:rPr>
              <a:t>dziļumu – daudzi </a:t>
            </a:r>
            <a:r>
              <a:rPr lang="lv-LV" b="1" dirty="0">
                <a:solidFill>
                  <a:schemeClr val="tx1"/>
                </a:solidFill>
              </a:rPr>
              <a:t>jūras zīdītāji optimāli jūtas vēsākos ūdeņos, tādēļ tie tiks atspiesti uz okeāna ziemeļu </a:t>
            </a:r>
            <a:r>
              <a:rPr lang="lv-LV" b="1" dirty="0" smtClean="0">
                <a:solidFill>
                  <a:schemeClr val="tx1"/>
                </a:solidFill>
              </a:rPr>
              <a:t>rajoniem</a:t>
            </a:r>
            <a:endParaRPr lang="lv-LV" b="1" dirty="0">
              <a:solidFill>
                <a:schemeClr val="tx1"/>
              </a:solidFill>
            </a:endParaRPr>
          </a:p>
        </p:txBody>
      </p:sp>
      <p:sp>
        <p:nvSpPr>
          <p:cNvPr id="7" name="Rounded Rectangle 6"/>
          <p:cNvSpPr/>
          <p:nvPr/>
        </p:nvSpPr>
        <p:spPr>
          <a:xfrm>
            <a:off x="5146766" y="2810005"/>
            <a:ext cx="6830489" cy="10552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Aizejot </a:t>
            </a:r>
            <a:r>
              <a:rPr lang="lv-LV" b="1" dirty="0">
                <a:solidFill>
                  <a:schemeClr val="tx1"/>
                </a:solidFill>
              </a:rPr>
              <a:t>bojā koraļļu rifiem, izmirs arī tie organismi, kas ir saistīti ar tiem barības ķēdē  – dažādi bezmugurkaulnieki  un </a:t>
            </a:r>
            <a:r>
              <a:rPr lang="lv-LV" b="1" dirty="0" smtClean="0">
                <a:solidFill>
                  <a:schemeClr val="tx1"/>
                </a:solidFill>
              </a:rPr>
              <a:t>zivis – to skaita </a:t>
            </a:r>
            <a:r>
              <a:rPr lang="lv-LV" b="1" dirty="0">
                <a:solidFill>
                  <a:schemeClr val="tx1"/>
                </a:solidFill>
              </a:rPr>
              <a:t>samazināšanās katastrofāli ietekmēs </a:t>
            </a:r>
            <a:r>
              <a:rPr lang="lv-LV" b="1" dirty="0" smtClean="0">
                <a:solidFill>
                  <a:schemeClr val="tx1"/>
                </a:solidFill>
              </a:rPr>
              <a:t>piekrastes </a:t>
            </a:r>
            <a:r>
              <a:rPr lang="lv-LV" b="1" dirty="0">
                <a:solidFill>
                  <a:schemeClr val="tx1"/>
                </a:solidFill>
              </a:rPr>
              <a:t>un salu zvejniecību</a:t>
            </a:r>
          </a:p>
        </p:txBody>
      </p:sp>
    </p:spTree>
    <p:extLst>
      <p:ext uri="{BB962C8B-B14F-4D97-AF65-F5344CB8AC3E}">
        <p14:creationId xmlns:p14="http://schemas.microsoft.com/office/powerpoint/2010/main" xmlns="" val="919612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12757" y="0"/>
            <a:ext cx="6504246" cy="6858000"/>
          </a:xfrm>
          <a:prstGeom prst="rect">
            <a:avLst/>
          </a:prstGeom>
        </p:spPr>
      </p:pic>
      <p:sp>
        <p:nvSpPr>
          <p:cNvPr id="5" name="Title 1"/>
          <p:cNvSpPr txBox="1">
            <a:spLocks/>
          </p:cNvSpPr>
          <p:nvPr/>
        </p:nvSpPr>
        <p:spPr>
          <a:xfrm>
            <a:off x="284091" y="265283"/>
            <a:ext cx="7540559" cy="1315323"/>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DRAUDI PASAULES LAUKSAIMNIECĪBAI UN MEŽSAIMNIECĪBAI</a:t>
            </a:r>
            <a:endParaRPr lang="lv-LV" sz="3200" dirty="0"/>
          </a:p>
        </p:txBody>
      </p:sp>
      <p:sp>
        <p:nvSpPr>
          <p:cNvPr id="6" name="Title 1"/>
          <p:cNvSpPr txBox="1">
            <a:spLocks/>
          </p:cNvSpPr>
          <p:nvPr/>
        </p:nvSpPr>
        <p:spPr>
          <a:xfrm>
            <a:off x="568788" y="2044970"/>
            <a:ext cx="5999099" cy="156611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Klimata </a:t>
            </a:r>
            <a:r>
              <a:rPr lang="lv-LV" sz="2400" dirty="0"/>
              <a:t>pārmaiņas pēdējos 30 gados ir samazinājušas pasaules lauksaimniecības produkciju par </a:t>
            </a:r>
            <a:r>
              <a:rPr lang="lv-LV" sz="2400" dirty="0" smtClean="0"/>
              <a:t>3-15%</a:t>
            </a:r>
            <a:endParaRPr lang="lv-LV" sz="2400" dirty="0"/>
          </a:p>
        </p:txBody>
      </p:sp>
      <p:sp>
        <p:nvSpPr>
          <p:cNvPr id="7" name="Rounded Rectangle 6"/>
          <p:cNvSpPr/>
          <p:nvPr/>
        </p:nvSpPr>
        <p:spPr>
          <a:xfrm>
            <a:off x="568788" y="5120640"/>
            <a:ext cx="5999099" cy="14238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izmaiņu ietekmē notiek mājdzīvnieku un kultūraugu slimību ierosinātāju un parazītu migrācija pāri ģeogrāfiskajām un valstu robežām, apdraudot  pārtikas ražošanu un drošību</a:t>
            </a:r>
          </a:p>
        </p:txBody>
      </p:sp>
      <p:sp>
        <p:nvSpPr>
          <p:cNvPr id="9" name="Rounded Rectangle 8"/>
          <p:cNvSpPr/>
          <p:nvPr/>
        </p:nvSpPr>
        <p:spPr>
          <a:xfrm>
            <a:off x="1040674" y="3392488"/>
            <a:ext cx="5055326" cy="13589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Nesen veiktie pētījumi rāda, ka globālajai  temperatūrai pieaugot  tikai par </a:t>
            </a:r>
            <a:r>
              <a:rPr lang="lv-LV" b="1" dirty="0" smtClean="0">
                <a:solidFill>
                  <a:schemeClr val="tx1"/>
                </a:solidFill>
              </a:rPr>
              <a:t>2 </a:t>
            </a:r>
            <a:r>
              <a:rPr lang="lv-LV" b="1" dirty="0" err="1" smtClean="0">
                <a:solidFill>
                  <a:schemeClr val="tx1"/>
                </a:solidFill>
              </a:rPr>
              <a:t>ºC</a:t>
            </a:r>
            <a:r>
              <a:rPr lang="lv-LV" b="1" dirty="0" smtClean="0">
                <a:solidFill>
                  <a:schemeClr val="tx1"/>
                </a:solidFill>
              </a:rPr>
              <a:t>, </a:t>
            </a:r>
            <a:r>
              <a:rPr lang="lv-LV" b="1" dirty="0">
                <a:solidFill>
                  <a:schemeClr val="tx1"/>
                </a:solidFill>
              </a:rPr>
              <a:t>sagaidāma  katastrofāla lauksaimniecības  produkcijas samazināšanās, it īpaši tropu </a:t>
            </a:r>
            <a:r>
              <a:rPr lang="lv-LV" b="1" dirty="0" smtClean="0">
                <a:solidFill>
                  <a:schemeClr val="tx1"/>
                </a:solidFill>
              </a:rPr>
              <a:t>reģionos</a:t>
            </a:r>
            <a:endParaRPr lang="lv-LV" b="1" dirty="0">
              <a:solidFill>
                <a:schemeClr val="tx1"/>
              </a:solidFill>
            </a:endParaRPr>
          </a:p>
        </p:txBody>
      </p:sp>
    </p:spTree>
    <p:extLst>
      <p:ext uri="{BB962C8B-B14F-4D97-AF65-F5344CB8AC3E}">
        <p14:creationId xmlns:p14="http://schemas.microsoft.com/office/powerpoint/2010/main" xmlns="" val="117409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6205" y="1597988"/>
            <a:ext cx="5260012" cy="5260012"/>
          </a:xfrm>
          <a:prstGeom prst="rect">
            <a:avLst/>
          </a:prstGeom>
        </p:spPr>
      </p:pic>
      <p:pic>
        <p:nvPicPr>
          <p:cNvPr id="3" name="Picture 2" descr="Stripe rust.jpg"/>
          <p:cNvPicPr>
            <a:picLocks noChangeAspect="1"/>
          </p:cNvPicPr>
          <p:nvPr/>
        </p:nvPicPr>
        <p:blipFill rotWithShape="1">
          <a:blip r:embed="rId3" cstate="print">
            <a:extLst>
              <a:ext uri="{28A0092B-C50C-407E-A947-70E740481C1C}">
                <a14:useLocalDpi xmlns:a14="http://schemas.microsoft.com/office/drawing/2010/main" xmlns="" val="0"/>
              </a:ext>
            </a:extLst>
          </a:blip>
          <a:srcRect l="2441"/>
          <a:stretch/>
        </p:blipFill>
        <p:spPr bwMode="auto">
          <a:xfrm>
            <a:off x="6622190" y="2991661"/>
            <a:ext cx="4611189" cy="3866339"/>
          </a:xfrm>
          <a:prstGeom prst="rect">
            <a:avLst/>
          </a:prstGeom>
          <a:noFill/>
          <a:ln>
            <a:noFill/>
          </a:ln>
        </p:spPr>
      </p:pic>
      <p:sp>
        <p:nvSpPr>
          <p:cNvPr id="6" name="Title 1"/>
          <p:cNvSpPr txBox="1">
            <a:spLocks/>
          </p:cNvSpPr>
          <p:nvPr/>
        </p:nvSpPr>
        <p:spPr>
          <a:xfrm>
            <a:off x="1998620" y="459620"/>
            <a:ext cx="8233152" cy="13318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Pastāv liela varbūtība, ka kāda jauna vai ievazāta  augu slimība varētu  pilnībā  iznīcināt vienu no trim svarīgākajām pasaules graudaugu kultūrām – rīsus, kviešus vai </a:t>
            </a:r>
            <a:r>
              <a:rPr lang="lv-LV" sz="2400" dirty="0" smtClean="0"/>
              <a:t>kukurūzu</a:t>
            </a:r>
            <a:endParaRPr lang="lv-LV" sz="2400" dirty="0"/>
          </a:p>
        </p:txBody>
      </p:sp>
      <p:sp>
        <p:nvSpPr>
          <p:cNvPr id="8" name="Rounded Rectangle 7"/>
          <p:cNvSpPr/>
          <p:nvPr/>
        </p:nvSpPr>
        <p:spPr>
          <a:xfrm>
            <a:off x="5925933" y="2027708"/>
            <a:ext cx="6003705" cy="10573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Jau </a:t>
            </a:r>
            <a:r>
              <a:rPr lang="lv-LV" b="1" dirty="0">
                <a:solidFill>
                  <a:schemeClr val="tx1"/>
                </a:solidFill>
              </a:rPr>
              <a:t>ir konstatējami šādas  iespējas  pirmie </a:t>
            </a:r>
            <a:r>
              <a:rPr lang="lv-LV" b="1" dirty="0" smtClean="0">
                <a:solidFill>
                  <a:schemeClr val="tx1"/>
                </a:solidFill>
              </a:rPr>
              <a:t>signāli – kviešu </a:t>
            </a:r>
            <a:r>
              <a:rPr lang="lv-LV" b="1" dirty="0">
                <a:solidFill>
                  <a:schemeClr val="tx1"/>
                </a:solidFill>
              </a:rPr>
              <a:t>dzeltenā rūsa </a:t>
            </a:r>
            <a:r>
              <a:rPr lang="lv-LV" b="1" i="1" dirty="0" err="1">
                <a:solidFill>
                  <a:schemeClr val="tx1"/>
                </a:solidFill>
              </a:rPr>
              <a:t>Puccinia</a:t>
            </a:r>
            <a:r>
              <a:rPr lang="lv-LV" b="1" i="1" dirty="0">
                <a:solidFill>
                  <a:schemeClr val="tx1"/>
                </a:solidFill>
              </a:rPr>
              <a:t> </a:t>
            </a:r>
            <a:r>
              <a:rPr lang="lv-LV" b="1" i="1" dirty="0" err="1" smtClean="0">
                <a:solidFill>
                  <a:schemeClr val="tx1"/>
                </a:solidFill>
              </a:rPr>
              <a:t>striiformis</a:t>
            </a:r>
            <a:r>
              <a:rPr lang="lv-LV" b="1" dirty="0" smtClean="0">
                <a:solidFill>
                  <a:schemeClr val="tx1"/>
                </a:solidFill>
              </a:rPr>
              <a:t>, </a:t>
            </a:r>
            <a:r>
              <a:rPr lang="lv-LV" b="1" dirty="0">
                <a:solidFill>
                  <a:schemeClr val="tx1"/>
                </a:solidFill>
              </a:rPr>
              <a:t>kas iznīcina </a:t>
            </a:r>
            <a:r>
              <a:rPr lang="lv-LV" b="1" dirty="0" smtClean="0">
                <a:solidFill>
                  <a:schemeClr val="tx1"/>
                </a:solidFill>
              </a:rPr>
              <a:t>kviešu sējumus </a:t>
            </a:r>
            <a:endParaRPr lang="lv-LV" b="1" dirty="0">
              <a:solidFill>
                <a:schemeClr val="tx1"/>
              </a:solidFill>
            </a:endParaRPr>
          </a:p>
        </p:txBody>
      </p:sp>
    </p:spTree>
    <p:extLst>
      <p:ext uri="{BB962C8B-B14F-4D97-AF65-F5344CB8AC3E}">
        <p14:creationId xmlns:p14="http://schemas.microsoft.com/office/powerpoint/2010/main" xmlns="" val="33996394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regonstate.edu/dept/nurspest/Images/insects/Cottony%20camellia%20scale%20ovisacs%20Ken%20Gra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34335" y="3553097"/>
            <a:ext cx="4908196" cy="330490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ttps://upload.wikimedia.org/wikipedia/commons/thumb/2/29/Icerya_purchasi_1435060.jpg/1024px-Icerya_purchasi_1435060.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9476" y="3080892"/>
            <a:ext cx="4803835" cy="3208508"/>
          </a:xfrm>
          <a:prstGeom prst="rect">
            <a:avLst/>
          </a:prstGeom>
          <a:noFill/>
          <a:ln>
            <a:noFill/>
          </a:ln>
        </p:spPr>
      </p:pic>
      <p:sp>
        <p:nvSpPr>
          <p:cNvPr id="3" name="Title 1"/>
          <p:cNvSpPr txBox="1">
            <a:spLocks/>
          </p:cNvSpPr>
          <p:nvPr/>
        </p:nvSpPr>
        <p:spPr>
          <a:xfrm>
            <a:off x="2009238" y="474279"/>
            <a:ext cx="8173523" cy="133030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Eiropā līdz šim jau uzskaitītas 11 kukaiņu sugas  - lauksaimniecības augu kaitēkļi,  kuru izplatību ir veicinājusi  galvenokārt klimata pasiltināšanās</a:t>
            </a:r>
          </a:p>
        </p:txBody>
      </p:sp>
      <p:sp>
        <p:nvSpPr>
          <p:cNvPr id="4" name="Rounded Rectangle 3"/>
          <p:cNvSpPr/>
          <p:nvPr/>
        </p:nvSpPr>
        <p:spPr>
          <a:xfrm>
            <a:off x="300446" y="2033492"/>
            <a:ext cx="5381897" cy="11649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izplatības pieaugumu  uzrāda divas bruņutu sugas  </a:t>
            </a:r>
            <a:r>
              <a:rPr lang="lv-LV" b="1" i="1" dirty="0" err="1">
                <a:solidFill>
                  <a:schemeClr val="tx1"/>
                </a:solidFill>
              </a:rPr>
              <a:t>Icerya</a:t>
            </a:r>
            <a:r>
              <a:rPr lang="lv-LV" b="1" i="1" dirty="0">
                <a:solidFill>
                  <a:schemeClr val="tx1"/>
                </a:solidFill>
              </a:rPr>
              <a:t> </a:t>
            </a:r>
            <a:r>
              <a:rPr lang="lv-LV" b="1" i="1" dirty="0" err="1">
                <a:solidFill>
                  <a:schemeClr val="tx1"/>
                </a:solidFill>
              </a:rPr>
              <a:t>purchasi</a:t>
            </a:r>
            <a:r>
              <a:rPr lang="lv-LV" b="1" dirty="0">
                <a:solidFill>
                  <a:schemeClr val="tx1"/>
                </a:solidFill>
              </a:rPr>
              <a:t>, kas šobrīd </a:t>
            </a:r>
            <a:r>
              <a:rPr lang="lv-LV" b="1" dirty="0" smtClean="0">
                <a:solidFill>
                  <a:schemeClr val="tx1"/>
                </a:solidFill>
              </a:rPr>
              <a:t>reģistrētas </a:t>
            </a:r>
            <a:r>
              <a:rPr lang="lv-LV" b="1" dirty="0">
                <a:solidFill>
                  <a:schemeClr val="tx1"/>
                </a:solidFill>
              </a:rPr>
              <a:t>uz 50 dažādām augu sugām </a:t>
            </a:r>
          </a:p>
        </p:txBody>
      </p:sp>
      <p:sp>
        <p:nvSpPr>
          <p:cNvPr id="6" name="Rounded Rectangle 5"/>
          <p:cNvSpPr/>
          <p:nvPr/>
        </p:nvSpPr>
        <p:spPr>
          <a:xfrm>
            <a:off x="6244047" y="2033492"/>
            <a:ext cx="5590902" cy="16502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i="1" dirty="0">
                <a:solidFill>
                  <a:schemeClr val="tx1"/>
                </a:solidFill>
              </a:rPr>
              <a:t>Chloropulvinaria </a:t>
            </a:r>
            <a:r>
              <a:rPr lang="lv-LV" b="1" i="1" dirty="0" err="1" smtClean="0">
                <a:solidFill>
                  <a:schemeClr val="tx1"/>
                </a:solidFill>
              </a:rPr>
              <a:t>floccifera</a:t>
            </a:r>
            <a:r>
              <a:rPr lang="lv-LV" b="1" dirty="0" smtClean="0">
                <a:solidFill>
                  <a:schemeClr val="tx1"/>
                </a:solidFill>
              </a:rPr>
              <a:t>, </a:t>
            </a:r>
            <a:r>
              <a:rPr lang="lv-LV" b="1" dirty="0">
                <a:solidFill>
                  <a:schemeClr val="tx1"/>
                </a:solidFill>
              </a:rPr>
              <a:t>kas agrāk bija pazīstama kā dažādu kultūraugu kaitēklis Vidusjūras reģiona valstīs, </a:t>
            </a:r>
            <a:r>
              <a:rPr lang="lv-LV" b="1" dirty="0" smtClean="0">
                <a:solidFill>
                  <a:schemeClr val="tx1"/>
                </a:solidFill>
              </a:rPr>
              <a:t>šobrīd </a:t>
            </a:r>
            <a:r>
              <a:rPr lang="lv-LV" b="1" dirty="0">
                <a:solidFill>
                  <a:schemeClr val="tx1"/>
                </a:solidFill>
              </a:rPr>
              <a:t>ir palielinājusi savu izplatības areālu </a:t>
            </a:r>
            <a:endParaRPr lang="lv-LV" b="1" dirty="0" smtClean="0">
              <a:solidFill>
                <a:schemeClr val="tx1"/>
              </a:solidFill>
            </a:endParaRPr>
          </a:p>
          <a:p>
            <a:pPr algn="ctr"/>
            <a:r>
              <a:rPr lang="lv-LV" b="1" dirty="0" smtClean="0">
                <a:solidFill>
                  <a:schemeClr val="tx1"/>
                </a:solidFill>
              </a:rPr>
              <a:t>Eiropā </a:t>
            </a:r>
            <a:r>
              <a:rPr lang="lv-LV" b="1" dirty="0">
                <a:solidFill>
                  <a:schemeClr val="tx1"/>
                </a:solidFill>
              </a:rPr>
              <a:t>uz ziemeļiem un sastopama uz </a:t>
            </a:r>
            <a:endParaRPr lang="lv-LV" b="1" dirty="0" smtClean="0">
              <a:solidFill>
                <a:schemeClr val="tx1"/>
              </a:solidFill>
            </a:endParaRPr>
          </a:p>
          <a:p>
            <a:pPr algn="ctr"/>
            <a:r>
              <a:rPr lang="lv-LV" b="1" dirty="0" smtClean="0">
                <a:solidFill>
                  <a:schemeClr val="tx1"/>
                </a:solidFill>
              </a:rPr>
              <a:t>34 </a:t>
            </a:r>
            <a:r>
              <a:rPr lang="lv-LV" b="1" dirty="0">
                <a:solidFill>
                  <a:schemeClr val="tx1"/>
                </a:solidFill>
              </a:rPr>
              <a:t>dažādu dzimtu augiem</a:t>
            </a:r>
          </a:p>
        </p:txBody>
      </p:sp>
    </p:spTree>
    <p:extLst>
      <p:ext uri="{BB962C8B-B14F-4D97-AF65-F5344CB8AC3E}">
        <p14:creationId xmlns:p14="http://schemas.microsoft.com/office/powerpoint/2010/main" xmlns="" val="5758589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40878" y="3097088"/>
            <a:ext cx="2180683" cy="2186937"/>
          </a:xfrm>
          <a:prstGeom prst="rect">
            <a:avLst/>
          </a:prstGeom>
        </p:spPr>
      </p:pic>
      <p:pic>
        <p:nvPicPr>
          <p:cNvPr id="3" name="Picture 2" descr="https://upload.wikimedia.org/wikipedia/commons/3/3e/Hemileia_vastatrix_-_coffee_leaf_rust.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63834" y="3692779"/>
            <a:ext cx="3424130" cy="2569125"/>
          </a:xfrm>
          <a:prstGeom prst="rect">
            <a:avLst/>
          </a:prstGeom>
          <a:noFill/>
          <a:ln>
            <a:noFill/>
          </a:ln>
        </p:spPr>
      </p:pic>
      <p:sp>
        <p:nvSpPr>
          <p:cNvPr id="5" name="Title 1"/>
          <p:cNvSpPr txBox="1">
            <a:spLocks/>
          </p:cNvSpPr>
          <p:nvPr/>
        </p:nvSpPr>
        <p:spPr>
          <a:xfrm>
            <a:off x="1463039" y="362637"/>
            <a:ext cx="9300754" cy="14818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izmaiņas ir uzskatāmas par vienu no galvenajiem faktoriem  augu kaitēkļu un mājdzīvnieku slimību kā arī invazīvo ūdens organismu  pārrobežu izplatībā pasaulē</a:t>
            </a:r>
          </a:p>
        </p:txBody>
      </p:sp>
      <p:sp>
        <p:nvSpPr>
          <p:cNvPr id="6" name="Rounded Rectangle 5"/>
          <p:cNvSpPr/>
          <p:nvPr/>
        </p:nvSpPr>
        <p:spPr>
          <a:xfrm>
            <a:off x="357578" y="2245985"/>
            <a:ext cx="4114800" cy="10381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a:t>
            </a:r>
            <a:r>
              <a:rPr lang="lv-LV" b="1" dirty="0" smtClean="0">
                <a:solidFill>
                  <a:schemeClr val="tx1"/>
                </a:solidFill>
              </a:rPr>
              <a:t>šajā </a:t>
            </a:r>
            <a:r>
              <a:rPr lang="lv-LV" b="1" dirty="0">
                <a:solidFill>
                  <a:schemeClr val="tx1"/>
                </a:solidFill>
              </a:rPr>
              <a:t>procesā ļoti būtisks faktors  ir arī starptautiskā tirdzniecība un transports</a:t>
            </a:r>
          </a:p>
        </p:txBody>
      </p:sp>
      <p:sp>
        <p:nvSpPr>
          <p:cNvPr id="7" name="Rounded Rectangle 6"/>
          <p:cNvSpPr/>
          <p:nvPr/>
        </p:nvSpPr>
        <p:spPr>
          <a:xfrm>
            <a:off x="357578" y="3523502"/>
            <a:ext cx="4114800" cy="13341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Dzīvajiem </a:t>
            </a:r>
            <a:r>
              <a:rPr lang="lv-LV" b="1" dirty="0">
                <a:solidFill>
                  <a:schemeClr val="tx1"/>
                </a:solidFill>
              </a:rPr>
              <a:t>organismiem nonākot teritorijās, kur tie līdz šim nav bijuši, to iedzīvošanās ir atkarīga no to spējām izdzīvot un uzsākt vairošanos</a:t>
            </a:r>
          </a:p>
        </p:txBody>
      </p:sp>
      <p:sp>
        <p:nvSpPr>
          <p:cNvPr id="8" name="Rounded Rectangle 7"/>
          <p:cNvSpPr/>
          <p:nvPr/>
        </p:nvSpPr>
        <p:spPr>
          <a:xfrm>
            <a:off x="355400" y="5096938"/>
            <a:ext cx="4114800" cy="11649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Daudzos </a:t>
            </a:r>
            <a:r>
              <a:rPr lang="lv-LV" b="1" dirty="0">
                <a:solidFill>
                  <a:schemeClr val="tx1"/>
                </a:solidFill>
              </a:rPr>
              <a:t>gadījumos tas tiem ir lieliski izdevies, radot lielus finansiālus zaudējumus valstīm, kur tas ir noticis</a:t>
            </a:r>
          </a:p>
        </p:txBody>
      </p:sp>
      <p:sp>
        <p:nvSpPr>
          <p:cNvPr id="9" name="Title 1"/>
          <p:cNvSpPr txBox="1">
            <a:spLocks/>
          </p:cNvSpPr>
          <p:nvPr/>
        </p:nvSpPr>
        <p:spPr>
          <a:xfrm>
            <a:off x="4724199" y="2245985"/>
            <a:ext cx="2743601" cy="103819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Kā piemērus var </a:t>
            </a:r>
            <a:r>
              <a:rPr lang="lv-LV" sz="2400" dirty="0" smtClean="0"/>
              <a:t>minēt: </a:t>
            </a:r>
            <a:endParaRPr lang="lv-LV" sz="2400" dirty="0"/>
          </a:p>
        </p:txBody>
      </p:sp>
      <p:sp>
        <p:nvSpPr>
          <p:cNvPr id="10" name="Rounded Rectangle 9"/>
          <p:cNvSpPr/>
          <p:nvPr/>
        </p:nvSpPr>
        <p:spPr>
          <a:xfrm>
            <a:off x="7799310" y="2245984"/>
            <a:ext cx="4114800" cy="10477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Mutes </a:t>
            </a:r>
            <a:r>
              <a:rPr lang="lv-LV" b="1" dirty="0">
                <a:solidFill>
                  <a:schemeClr val="tx1"/>
                </a:solidFill>
              </a:rPr>
              <a:t>un nagu sērgu Z-Eiropā un D-Amerikā, cūku mēri Eiropā, </a:t>
            </a:r>
            <a:r>
              <a:rPr lang="lv-LV" b="1" dirty="0" err="1">
                <a:solidFill>
                  <a:schemeClr val="tx1"/>
                </a:solidFill>
              </a:rPr>
              <a:t>Rifta</a:t>
            </a:r>
            <a:r>
              <a:rPr lang="lv-LV" b="1" dirty="0">
                <a:solidFill>
                  <a:schemeClr val="tx1"/>
                </a:solidFill>
              </a:rPr>
              <a:t> ielejas drudzi Āfrikā</a:t>
            </a:r>
          </a:p>
        </p:txBody>
      </p:sp>
      <p:sp>
        <p:nvSpPr>
          <p:cNvPr id="11" name="Rounded Rectangle 10"/>
          <p:cNvSpPr/>
          <p:nvPr/>
        </p:nvSpPr>
        <p:spPr>
          <a:xfrm>
            <a:off x="7799310" y="5406359"/>
            <a:ext cx="4114800" cy="12165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t>
            </a:r>
            <a:r>
              <a:rPr lang="lv-LV" b="1" dirty="0" smtClean="0">
                <a:solidFill>
                  <a:schemeClr val="tx1"/>
                </a:solidFill>
              </a:rPr>
              <a:t>afijas </a:t>
            </a:r>
            <a:r>
              <a:rPr lang="lv-LV" b="1" dirty="0">
                <a:solidFill>
                  <a:schemeClr val="tx1"/>
                </a:solidFill>
              </a:rPr>
              <a:t>krūmu lapu rūsu</a:t>
            </a:r>
            <a:r>
              <a:rPr lang="lv-LV" b="1" i="1" dirty="0">
                <a:solidFill>
                  <a:schemeClr val="tx1"/>
                </a:solidFill>
              </a:rPr>
              <a:t> </a:t>
            </a:r>
            <a:r>
              <a:rPr lang="lv-LV" b="1" i="1" dirty="0" err="1">
                <a:solidFill>
                  <a:schemeClr val="tx1"/>
                </a:solidFill>
              </a:rPr>
              <a:t>Hemileia</a:t>
            </a:r>
            <a:r>
              <a:rPr lang="lv-LV" b="1" i="1" dirty="0">
                <a:solidFill>
                  <a:schemeClr val="tx1"/>
                </a:solidFill>
              </a:rPr>
              <a:t> </a:t>
            </a:r>
            <a:r>
              <a:rPr lang="lv-LV" b="1" i="1" dirty="0" err="1" smtClean="0">
                <a:solidFill>
                  <a:schemeClr val="tx1"/>
                </a:solidFill>
              </a:rPr>
              <a:t>vastatrix</a:t>
            </a:r>
            <a:r>
              <a:rPr lang="lv-LV" b="1" dirty="0" smtClean="0">
                <a:solidFill>
                  <a:schemeClr val="tx1"/>
                </a:solidFill>
              </a:rPr>
              <a:t>, </a:t>
            </a:r>
            <a:r>
              <a:rPr lang="lv-LV" b="1" dirty="0">
                <a:solidFill>
                  <a:schemeClr val="tx1"/>
                </a:solidFill>
              </a:rPr>
              <a:t>kas izplatījusies visās pasaules kafijas audzētājās zemēs, sojas rūsu </a:t>
            </a:r>
            <a:r>
              <a:rPr lang="lv-LV" b="1" i="1" dirty="0" err="1">
                <a:solidFill>
                  <a:schemeClr val="tx1"/>
                </a:solidFill>
              </a:rPr>
              <a:t>Phakopsora</a:t>
            </a:r>
            <a:r>
              <a:rPr lang="lv-LV" b="1" i="1" dirty="0">
                <a:solidFill>
                  <a:schemeClr val="tx1"/>
                </a:solidFill>
              </a:rPr>
              <a:t> </a:t>
            </a:r>
            <a:r>
              <a:rPr lang="lv-LV" b="1" i="1" dirty="0" err="1">
                <a:solidFill>
                  <a:schemeClr val="tx1"/>
                </a:solidFill>
              </a:rPr>
              <a:t>pachyrhizi</a:t>
            </a:r>
            <a:r>
              <a:rPr lang="lv-LV" b="1" i="1" dirty="0">
                <a:solidFill>
                  <a:schemeClr val="tx1"/>
                </a:solidFill>
              </a:rPr>
              <a:t> </a:t>
            </a:r>
            <a:r>
              <a:rPr lang="lv-LV" b="1" dirty="0">
                <a:solidFill>
                  <a:schemeClr val="tx1"/>
                </a:solidFill>
              </a:rPr>
              <a:t>Amerikā </a:t>
            </a:r>
            <a:r>
              <a:rPr lang="lv-LV" b="1" dirty="0" smtClean="0">
                <a:solidFill>
                  <a:schemeClr val="tx1"/>
                </a:solidFill>
              </a:rPr>
              <a:t>u.c.</a:t>
            </a:r>
            <a:endParaRPr lang="lv-LV" b="1" dirty="0">
              <a:solidFill>
                <a:schemeClr val="tx1"/>
              </a:solidFill>
            </a:endParaRPr>
          </a:p>
        </p:txBody>
      </p:sp>
    </p:spTree>
    <p:extLst>
      <p:ext uri="{BB962C8B-B14F-4D97-AF65-F5344CB8AC3E}">
        <p14:creationId xmlns:p14="http://schemas.microsoft.com/office/powerpoint/2010/main" xmlns="" val="5190280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13787" y="235483"/>
            <a:ext cx="9389193" cy="14203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Temperatūras </a:t>
            </a:r>
            <a:r>
              <a:rPr lang="lv-LV" sz="2400" dirty="0" smtClean="0"/>
              <a:t>paaugstināšanās ir būtisks </a:t>
            </a:r>
            <a:r>
              <a:rPr lang="lv-LV" sz="2400" dirty="0" err="1" smtClean="0"/>
              <a:t>prekšnoteikums</a:t>
            </a:r>
            <a:r>
              <a:rPr lang="lv-LV" sz="2400" dirty="0" smtClean="0"/>
              <a:t> </a:t>
            </a:r>
            <a:r>
              <a:rPr lang="lv-LV" sz="2400" dirty="0"/>
              <a:t>kaitēkļu un slimību izplatībā, taču ļoti svarīga ir arī kaitīgā organisma un saimniekauga  savstarpējā mijiedarbība uz vides faktoru </a:t>
            </a:r>
            <a:r>
              <a:rPr lang="lv-LV" sz="2400" dirty="0" smtClean="0"/>
              <a:t>fona</a:t>
            </a:r>
            <a:endParaRPr lang="lv-LV" sz="2400" dirty="0"/>
          </a:p>
        </p:txBody>
      </p:sp>
      <p:sp>
        <p:nvSpPr>
          <p:cNvPr id="8" name="Rounded Rectangle 7"/>
          <p:cNvSpPr/>
          <p:nvPr/>
        </p:nvSpPr>
        <p:spPr>
          <a:xfrm>
            <a:off x="501951" y="1886381"/>
            <a:ext cx="6316859" cy="11649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Vides faktori </a:t>
            </a:r>
            <a:r>
              <a:rPr lang="lv-LV" b="1" dirty="0" smtClean="0">
                <a:solidFill>
                  <a:schemeClr val="tx1"/>
                </a:solidFill>
              </a:rPr>
              <a:t>– </a:t>
            </a:r>
            <a:r>
              <a:rPr lang="lv-LV" b="1" dirty="0">
                <a:solidFill>
                  <a:schemeClr val="tx1"/>
                </a:solidFill>
              </a:rPr>
              <a:t>temperatūra, mitrums un CO</a:t>
            </a:r>
            <a:r>
              <a:rPr lang="lv-LV" b="1" baseline="-25000" dirty="0">
                <a:solidFill>
                  <a:schemeClr val="tx1"/>
                </a:solidFill>
              </a:rPr>
              <a:t>2</a:t>
            </a:r>
            <a:r>
              <a:rPr lang="lv-LV" b="1" dirty="0">
                <a:solidFill>
                  <a:schemeClr val="tx1"/>
                </a:solidFill>
              </a:rPr>
              <a:t>  ietekmē augu slimību attīstību ļoti dažādos veidos, tādēļ  klimata izmaiņu ietekmi uz augu slimībām ir visai sarežģīti prognozēt</a:t>
            </a:r>
          </a:p>
        </p:txBody>
      </p:sp>
      <p:sp>
        <p:nvSpPr>
          <p:cNvPr id="9" name="Rounded Rectangle 8"/>
          <p:cNvSpPr/>
          <p:nvPr/>
        </p:nvSpPr>
        <p:spPr>
          <a:xfrm>
            <a:off x="501951" y="3311852"/>
            <a:ext cx="6316858" cy="11649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Pētījumi rāda, ka tādu kultūraugu kā kvieši un auzas  jutība pret mikroskopisko sēņu izraisītiem </a:t>
            </a:r>
            <a:r>
              <a:rPr lang="lv-LV" b="1" dirty="0" smtClean="0">
                <a:solidFill>
                  <a:schemeClr val="tx1"/>
                </a:solidFill>
              </a:rPr>
              <a:t>bojājumiem pie </a:t>
            </a:r>
            <a:r>
              <a:rPr lang="lv-LV" b="1" dirty="0">
                <a:solidFill>
                  <a:schemeClr val="tx1"/>
                </a:solidFill>
              </a:rPr>
              <a:t>augstākām temperatūrām paaugstinās, kamēr  dažām lopbarības </a:t>
            </a:r>
            <a:endParaRPr lang="lv-LV" b="1" dirty="0" smtClean="0">
              <a:solidFill>
                <a:schemeClr val="tx1"/>
              </a:solidFill>
            </a:endParaRPr>
          </a:p>
          <a:p>
            <a:pPr algn="ctr"/>
            <a:r>
              <a:rPr lang="lv-LV" b="1" dirty="0" smtClean="0">
                <a:solidFill>
                  <a:schemeClr val="tx1"/>
                </a:solidFill>
              </a:rPr>
              <a:t>zālaugu sugām – </a:t>
            </a:r>
            <a:r>
              <a:rPr lang="lv-LV" b="1" dirty="0">
                <a:solidFill>
                  <a:schemeClr val="tx1"/>
                </a:solidFill>
              </a:rPr>
              <a:t>gluži otrādi, samazinās</a:t>
            </a:r>
          </a:p>
        </p:txBody>
      </p:sp>
      <p:sp>
        <p:nvSpPr>
          <p:cNvPr id="11" name="Rounded Rectangle 10"/>
          <p:cNvSpPr/>
          <p:nvPr/>
        </p:nvSpPr>
        <p:spPr>
          <a:xfrm>
            <a:off x="907054" y="4737323"/>
            <a:ext cx="5188946" cy="8666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augu slimības izraisošām sēnēm optimālas ir mērenas </a:t>
            </a:r>
            <a:r>
              <a:rPr lang="lv-LV" b="1" dirty="0" smtClean="0">
                <a:solidFill>
                  <a:schemeClr val="tx1"/>
                </a:solidFill>
              </a:rPr>
              <a:t>temperatūras</a:t>
            </a:r>
            <a:endParaRPr lang="lv-LV" b="1" dirty="0">
              <a:solidFill>
                <a:schemeClr val="tx1"/>
              </a:solidFill>
            </a:endParaRPr>
          </a:p>
        </p:txBody>
      </p:sp>
      <p:sp>
        <p:nvSpPr>
          <p:cNvPr id="10" name="Rounded Rectangle 9"/>
          <p:cNvSpPr/>
          <p:nvPr/>
        </p:nvSpPr>
        <p:spPr>
          <a:xfrm>
            <a:off x="1368267" y="5486399"/>
            <a:ext cx="4266519" cy="99837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Tādēļ </a:t>
            </a:r>
            <a:r>
              <a:rPr lang="lv-LV" b="1" dirty="0">
                <a:solidFill>
                  <a:schemeClr val="tx1"/>
                </a:solidFill>
              </a:rPr>
              <a:t>tieši mērenā klimata </a:t>
            </a:r>
            <a:r>
              <a:rPr lang="lv-LV" b="1" dirty="0" smtClean="0">
                <a:solidFill>
                  <a:schemeClr val="tx1"/>
                </a:solidFill>
              </a:rPr>
              <a:t>zona, </a:t>
            </a:r>
            <a:r>
              <a:rPr lang="lv-LV" b="1" dirty="0">
                <a:solidFill>
                  <a:schemeClr val="tx1"/>
                </a:solidFill>
              </a:rPr>
              <a:t>klimatam  </a:t>
            </a:r>
            <a:r>
              <a:rPr lang="lv-LV" b="1" dirty="0" err="1">
                <a:solidFill>
                  <a:schemeClr val="tx1"/>
                </a:solidFill>
              </a:rPr>
              <a:t>pasiltinoties</a:t>
            </a:r>
            <a:r>
              <a:rPr lang="lv-LV" b="1" dirty="0">
                <a:solidFill>
                  <a:schemeClr val="tx1"/>
                </a:solidFill>
              </a:rPr>
              <a:t>, kļūs piemērotāka  </a:t>
            </a:r>
            <a:r>
              <a:rPr lang="lv-LV" b="1" dirty="0" smtClean="0">
                <a:solidFill>
                  <a:schemeClr val="tx1"/>
                </a:solidFill>
              </a:rPr>
              <a:t>patogēno mikroorganismu </a:t>
            </a:r>
            <a:r>
              <a:rPr lang="lv-LV" b="1" dirty="0">
                <a:solidFill>
                  <a:schemeClr val="tx1"/>
                </a:solidFill>
              </a:rPr>
              <a:t>attīstībai</a:t>
            </a:r>
          </a:p>
        </p:txBody>
      </p:sp>
      <p:grpSp>
        <p:nvGrpSpPr>
          <p:cNvPr id="7" name="Group 6"/>
          <p:cNvGrpSpPr/>
          <p:nvPr/>
        </p:nvGrpSpPr>
        <p:grpSpPr>
          <a:xfrm>
            <a:off x="7524206" y="2258933"/>
            <a:ext cx="4075611" cy="4069296"/>
            <a:chOff x="7302137" y="1906235"/>
            <a:chExt cx="4075611" cy="4069296"/>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44934" y="1906235"/>
              <a:ext cx="3932814" cy="2992078"/>
            </a:xfrm>
            <a:prstGeom prst="rect">
              <a:avLst/>
            </a:prstGeom>
            <a:noFill/>
            <a:ln>
              <a:noFill/>
            </a:ln>
          </p:spPr>
        </p:pic>
        <p:sp>
          <p:nvSpPr>
            <p:cNvPr id="12" name="Rectangle 11"/>
            <p:cNvSpPr/>
            <p:nvPr/>
          </p:nvSpPr>
          <p:spPr>
            <a:xfrm>
              <a:off x="7302137" y="4898313"/>
              <a:ext cx="4075611" cy="1077218"/>
            </a:xfrm>
            <a:prstGeom prst="rect">
              <a:avLst/>
            </a:prstGeom>
            <a:solidFill>
              <a:schemeClr val="bg1"/>
            </a:solidFill>
          </p:spPr>
          <p:txBody>
            <a:bodyPr wrap="square">
              <a:spAutoFit/>
            </a:bodyPr>
            <a:lstStyle/>
            <a:p>
              <a:pPr algn="r"/>
              <a:r>
                <a:rPr lang="lv-LV" sz="1600" b="1" dirty="0"/>
                <a:t>Auga slimības attīstība ir atkarīga no triju faktoru – </a:t>
              </a:r>
              <a:r>
                <a:rPr lang="lv-LV" sz="1600" b="1" dirty="0" smtClean="0"/>
                <a:t>patogēna</a:t>
              </a:r>
              <a:r>
                <a:rPr lang="lv-LV" sz="1600" b="1" dirty="0"/>
                <a:t>, paša saimniekauga un vides faktoru, tai skaitā temperatūras </a:t>
              </a:r>
              <a:endParaRPr lang="lv-LV" sz="1600" b="1" dirty="0" smtClean="0"/>
            </a:p>
            <a:p>
              <a:pPr algn="r"/>
              <a:r>
                <a:rPr lang="lv-LV" sz="1600" b="1" dirty="0" smtClean="0"/>
                <a:t>un  </a:t>
              </a:r>
              <a:r>
                <a:rPr lang="lv-LV" sz="1600" b="1" dirty="0"/>
                <a:t>mitruma mijiedarbības</a:t>
              </a:r>
            </a:p>
          </p:txBody>
        </p:sp>
      </p:grpSp>
    </p:spTree>
    <p:extLst>
      <p:ext uri="{BB962C8B-B14F-4D97-AF65-F5344CB8AC3E}">
        <p14:creationId xmlns:p14="http://schemas.microsoft.com/office/powerpoint/2010/main" xmlns="" val="23811687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terobasidion annosum - Lindsey.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7384960" y="1535672"/>
            <a:ext cx="3997146" cy="2654355"/>
          </a:xfrm>
          <a:prstGeom prst="rect">
            <a:avLst/>
          </a:prstGeom>
          <a:noFill/>
          <a:ln>
            <a:noFill/>
          </a:ln>
        </p:spPr>
      </p:pic>
      <p:sp>
        <p:nvSpPr>
          <p:cNvPr id="3" name="Title 1"/>
          <p:cNvSpPr txBox="1">
            <a:spLocks/>
          </p:cNvSpPr>
          <p:nvPr/>
        </p:nvSpPr>
        <p:spPr>
          <a:xfrm>
            <a:off x="592787" y="313859"/>
            <a:ext cx="11006426" cy="157252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Klimata izmaiņas var radīt būtiskas problēmas </a:t>
            </a:r>
            <a:r>
              <a:rPr lang="lv-LV" sz="2400" b="1" dirty="0" smtClean="0"/>
              <a:t>mežsaimniecībā </a:t>
            </a:r>
            <a:r>
              <a:rPr lang="lv-LV" sz="2400" dirty="0" smtClean="0"/>
              <a:t>– temperatūras </a:t>
            </a:r>
            <a:r>
              <a:rPr lang="lv-LV" sz="2400" dirty="0"/>
              <a:t>paaugstināšanās mijiedarbībā ar </a:t>
            </a:r>
            <a:r>
              <a:rPr lang="lv-LV" sz="2400" dirty="0" smtClean="0"/>
              <a:t>nokrišņiem, vētrām, plūdiem, </a:t>
            </a:r>
            <a:r>
              <a:rPr lang="lv-LV" sz="2400" dirty="0"/>
              <a:t>kā arī pašu koku </a:t>
            </a:r>
            <a:r>
              <a:rPr lang="lv-LV" sz="2400" dirty="0" smtClean="0"/>
              <a:t>jutību un </a:t>
            </a:r>
            <a:r>
              <a:rPr lang="lv-LV" sz="2400" dirty="0"/>
              <a:t>konkurētspējas </a:t>
            </a:r>
            <a:r>
              <a:rPr lang="lv-LV" sz="2400" dirty="0" smtClean="0"/>
              <a:t>izmaiņām </a:t>
            </a:r>
            <a:r>
              <a:rPr lang="lv-LV" sz="2400" dirty="0"/>
              <a:t>var kļūt par jaunu, </a:t>
            </a:r>
            <a:r>
              <a:rPr lang="lv-LV" sz="2400" b="1" dirty="0"/>
              <a:t>postošu kokaugu </a:t>
            </a:r>
            <a:endParaRPr lang="lv-LV" sz="2400" b="1" dirty="0" smtClean="0"/>
          </a:p>
          <a:p>
            <a:pPr algn="ctr"/>
            <a:r>
              <a:rPr lang="lv-LV" sz="2400" b="1" dirty="0" smtClean="0"/>
              <a:t>slimību izplatību </a:t>
            </a:r>
            <a:r>
              <a:rPr lang="lv-LV" sz="2400" b="1" dirty="0"/>
              <a:t>cēloni </a:t>
            </a:r>
            <a:r>
              <a:rPr lang="lv-LV" sz="2400" dirty="0"/>
              <a:t>mērenajā un ziemeļu joslā</a:t>
            </a:r>
          </a:p>
        </p:txBody>
      </p:sp>
      <p:sp>
        <p:nvSpPr>
          <p:cNvPr id="4" name="Rounded Rectangle 3"/>
          <p:cNvSpPr/>
          <p:nvPr/>
        </p:nvSpPr>
        <p:spPr>
          <a:xfrm>
            <a:off x="803570" y="2196059"/>
            <a:ext cx="5755763" cy="7383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Daudzām patogēnajām sēnēm šīs izmaiņas veidos īpaši labvēlīgu vidi sporu producēšanai un izplatībai </a:t>
            </a:r>
            <a:r>
              <a:rPr lang="lv-LV" b="1" dirty="0" err="1" smtClean="0">
                <a:solidFill>
                  <a:schemeClr val="tx1"/>
                </a:solidFill>
              </a:rPr>
              <a:t>kokaudzēs</a:t>
            </a:r>
            <a:endParaRPr lang="lv-LV" b="1" dirty="0">
              <a:solidFill>
                <a:schemeClr val="tx1"/>
              </a:solidFill>
            </a:endParaRPr>
          </a:p>
        </p:txBody>
      </p:sp>
      <p:sp>
        <p:nvSpPr>
          <p:cNvPr id="5" name="Rounded Rectangle 4"/>
          <p:cNvSpPr/>
          <p:nvPr/>
        </p:nvSpPr>
        <p:spPr>
          <a:xfrm>
            <a:off x="278392" y="3244114"/>
            <a:ext cx="7597019" cy="116269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pasiltināšanās radīs labākus apstākļus sakņu piepes </a:t>
            </a:r>
            <a:r>
              <a:rPr lang="lv-LV" b="1" i="1" dirty="0" err="1">
                <a:solidFill>
                  <a:schemeClr val="tx1"/>
                </a:solidFill>
              </a:rPr>
              <a:t>Heterobasidion</a:t>
            </a:r>
            <a:r>
              <a:rPr lang="lv-LV" b="1" i="1" dirty="0">
                <a:solidFill>
                  <a:schemeClr val="tx1"/>
                </a:solidFill>
              </a:rPr>
              <a:t> </a:t>
            </a:r>
            <a:r>
              <a:rPr lang="lv-LV" b="1" i="1" dirty="0" err="1" smtClean="0">
                <a:solidFill>
                  <a:schemeClr val="tx1"/>
                </a:solidFill>
              </a:rPr>
              <a:t>annosum</a:t>
            </a:r>
            <a:r>
              <a:rPr lang="lv-LV" b="1" i="1" dirty="0" smtClean="0">
                <a:solidFill>
                  <a:schemeClr val="tx1"/>
                </a:solidFill>
              </a:rPr>
              <a:t> </a:t>
            </a:r>
            <a:r>
              <a:rPr lang="lv-LV" b="1" dirty="0" smtClean="0">
                <a:solidFill>
                  <a:schemeClr val="tx1"/>
                </a:solidFill>
              </a:rPr>
              <a:t>attīstībai – pagarināsies </a:t>
            </a:r>
            <a:r>
              <a:rPr lang="lv-LV" b="1" dirty="0">
                <a:solidFill>
                  <a:schemeClr val="tx1"/>
                </a:solidFill>
              </a:rPr>
              <a:t>sporu veidošanās periods un, līdz ar to, koku inficēšanās iespējas, radot koksnes </a:t>
            </a:r>
            <a:r>
              <a:rPr lang="lv-LV" b="1" dirty="0" smtClean="0">
                <a:solidFill>
                  <a:schemeClr val="tx1"/>
                </a:solidFill>
              </a:rPr>
              <a:t>zaudējumus</a:t>
            </a:r>
            <a:endParaRPr lang="lv-LV" b="1" dirty="0">
              <a:solidFill>
                <a:schemeClr val="tx1"/>
              </a:solidFill>
            </a:endParaRPr>
          </a:p>
        </p:txBody>
      </p:sp>
      <p:sp>
        <p:nvSpPr>
          <p:cNvPr id="7" name="Rounded Rectangle 6"/>
          <p:cNvSpPr/>
          <p:nvPr/>
        </p:nvSpPr>
        <p:spPr>
          <a:xfrm>
            <a:off x="803571" y="4317085"/>
            <a:ext cx="5760802" cy="798798"/>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Pēdējos </a:t>
            </a:r>
            <a:r>
              <a:rPr lang="lv-LV" b="1" dirty="0">
                <a:solidFill>
                  <a:schemeClr val="tx1"/>
                </a:solidFill>
              </a:rPr>
              <a:t>gados aktivizējusies šīs piepes forma, kas spēj inficēt ne tikai </a:t>
            </a:r>
            <a:r>
              <a:rPr lang="lv-LV" b="1" dirty="0" err="1">
                <a:solidFill>
                  <a:schemeClr val="tx1"/>
                </a:solidFill>
              </a:rPr>
              <a:t>skujukokus</a:t>
            </a:r>
            <a:r>
              <a:rPr lang="lv-LV" b="1" dirty="0">
                <a:solidFill>
                  <a:schemeClr val="tx1"/>
                </a:solidFill>
              </a:rPr>
              <a:t>, bet arī </a:t>
            </a:r>
            <a:r>
              <a:rPr lang="lv-LV" b="1" dirty="0" err="1" smtClean="0">
                <a:solidFill>
                  <a:schemeClr val="tx1"/>
                </a:solidFill>
              </a:rPr>
              <a:t>lapukokus</a:t>
            </a:r>
            <a:endParaRPr lang="lv-LV" b="1" dirty="0">
              <a:solidFill>
                <a:schemeClr val="tx1"/>
              </a:solidFill>
            </a:endParaRPr>
          </a:p>
        </p:txBody>
      </p:sp>
      <p:pic>
        <p:nvPicPr>
          <p:cNvPr id="1026" name="Picture 2" descr="http://dabasdati.lv/site/img/pub/1/3/258/l142997475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52560" y="3938593"/>
            <a:ext cx="3139440" cy="235458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ounded Rectangle 7"/>
          <p:cNvSpPr/>
          <p:nvPr/>
        </p:nvSpPr>
        <p:spPr>
          <a:xfrm>
            <a:off x="278392" y="5479776"/>
            <a:ext cx="9270557" cy="10805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Kā papildus faktors kokaugu  patogēno sēņu attīstībai jāmin  koku kaitēkļi, kas ar savu darbību novājina kokus un paver ceļu </a:t>
            </a:r>
            <a:r>
              <a:rPr lang="lv-LV" b="1" dirty="0" smtClean="0">
                <a:solidFill>
                  <a:schemeClr val="tx1"/>
                </a:solidFill>
              </a:rPr>
              <a:t>infekcijai – augstākas </a:t>
            </a:r>
            <a:r>
              <a:rPr lang="lv-LV" b="1" dirty="0">
                <a:solidFill>
                  <a:schemeClr val="tx1"/>
                </a:solidFill>
              </a:rPr>
              <a:t>gaisa temperatūras labvēlīgi ietekmē daudzu kaitēkļu attīstību, tai skaitā priežu koksnes nematožu un mizgraužu attīstību</a:t>
            </a:r>
          </a:p>
        </p:txBody>
      </p:sp>
    </p:spTree>
    <p:extLst>
      <p:ext uri="{BB962C8B-B14F-4D97-AF65-F5344CB8AC3E}">
        <p14:creationId xmlns:p14="http://schemas.microsoft.com/office/powerpoint/2010/main" xmlns="" val="4283738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376988" y="0"/>
            <a:ext cx="4822031" cy="6858000"/>
          </a:xfrm>
          <a:prstGeom prst="rect">
            <a:avLst/>
          </a:prstGeom>
        </p:spPr>
      </p:pic>
      <p:sp>
        <p:nvSpPr>
          <p:cNvPr id="3" name="Title 1"/>
          <p:cNvSpPr txBox="1">
            <a:spLocks/>
          </p:cNvSpPr>
          <p:nvPr/>
        </p:nvSpPr>
        <p:spPr>
          <a:xfrm>
            <a:off x="3892731" y="738344"/>
            <a:ext cx="8120209" cy="1604041"/>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KLIMATA IZMAIŅU IETEKME UZ LATVIJAS EKOSISTĒMĀM UN BIOLOĢISKO DAUDZVEIDĪBU</a:t>
            </a:r>
            <a:endParaRPr lang="lv-LV" sz="3600" dirty="0"/>
          </a:p>
        </p:txBody>
      </p:sp>
      <p:sp>
        <p:nvSpPr>
          <p:cNvPr id="4" name="Title 1"/>
          <p:cNvSpPr txBox="1">
            <a:spLocks/>
          </p:cNvSpPr>
          <p:nvPr/>
        </p:nvSpPr>
        <p:spPr>
          <a:xfrm>
            <a:off x="4310743" y="2748850"/>
            <a:ext cx="7702198" cy="15880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Līdzīgi kā pasaulē kopumā, arī Latvijā sistemātisku ilgtermiņa pētījumu datu</a:t>
            </a:r>
            <a:r>
              <a:rPr lang="lv-LV" sz="2400" dirty="0" smtClean="0"/>
              <a:t>, </a:t>
            </a:r>
            <a:r>
              <a:rPr lang="lv-LV" sz="2400" dirty="0"/>
              <a:t>kas nepārprotami liecinātu par klimata izmaiņu ietekmi </a:t>
            </a:r>
            <a:r>
              <a:rPr lang="lv-LV" sz="2400" dirty="0" smtClean="0"/>
              <a:t>uz </a:t>
            </a:r>
            <a:r>
              <a:rPr lang="lv-LV" sz="2400" dirty="0"/>
              <a:t>ekosistēmām un </a:t>
            </a:r>
            <a:r>
              <a:rPr lang="lv-LV" sz="2400" dirty="0" smtClean="0"/>
              <a:t>bioloģisko </a:t>
            </a:r>
            <a:r>
              <a:rPr lang="lv-LV" sz="2400" dirty="0"/>
              <a:t>daudzveidību ir ļoti maz</a:t>
            </a:r>
          </a:p>
        </p:txBody>
      </p:sp>
      <p:sp>
        <p:nvSpPr>
          <p:cNvPr id="5" name="Rounded Rectangle 4"/>
          <p:cNvSpPr/>
          <p:nvPr/>
        </p:nvSpPr>
        <p:spPr>
          <a:xfrm>
            <a:off x="5512526" y="4743334"/>
            <a:ext cx="6047303" cy="12182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Arī Latvijā par vispārliecinošāko pierādījumu temperatūras paaugstināšanās ietekmei uz dzīvajiem organismiem tiek uzskatīti </a:t>
            </a:r>
            <a:r>
              <a:rPr lang="lv-LV" b="1" dirty="0" err="1">
                <a:solidFill>
                  <a:schemeClr val="tx1"/>
                </a:solidFill>
              </a:rPr>
              <a:t>fenoloģiskie</a:t>
            </a:r>
            <a:r>
              <a:rPr lang="lv-LV" b="1" dirty="0">
                <a:solidFill>
                  <a:schemeClr val="tx1"/>
                </a:solidFill>
              </a:rPr>
              <a:t> </a:t>
            </a:r>
            <a:r>
              <a:rPr lang="lv-LV" b="1" dirty="0" smtClean="0">
                <a:solidFill>
                  <a:schemeClr val="tx1"/>
                </a:solidFill>
              </a:rPr>
              <a:t>novērojumi</a:t>
            </a:r>
            <a:endParaRPr lang="lv-LV" b="1" dirty="0">
              <a:solidFill>
                <a:schemeClr val="tx1"/>
              </a:solidFill>
            </a:endParaRPr>
          </a:p>
        </p:txBody>
      </p:sp>
    </p:spTree>
    <p:extLst>
      <p:ext uri="{BB962C8B-B14F-4D97-AF65-F5344CB8AC3E}">
        <p14:creationId xmlns:p14="http://schemas.microsoft.com/office/powerpoint/2010/main" xmlns="" val="879549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1381" y="1445624"/>
            <a:ext cx="5479337" cy="10750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Dažu </a:t>
            </a:r>
            <a:r>
              <a:rPr lang="lv-LV" b="1" dirty="0" err="1">
                <a:solidFill>
                  <a:schemeClr val="tx1"/>
                </a:solidFill>
              </a:rPr>
              <a:t>fenoloģisko</a:t>
            </a:r>
            <a:r>
              <a:rPr lang="lv-LV" b="1" dirty="0">
                <a:solidFill>
                  <a:schemeClr val="tx1"/>
                </a:solidFill>
              </a:rPr>
              <a:t> parādību dati ir uzkrāti pat kopš </a:t>
            </a:r>
            <a:r>
              <a:rPr lang="lv-LV" b="1" dirty="0" smtClean="0">
                <a:solidFill>
                  <a:schemeClr val="tx1"/>
                </a:solidFill>
              </a:rPr>
              <a:t>19.gs</a:t>
            </a:r>
            <a:r>
              <a:rPr lang="lv-LV" b="1" dirty="0">
                <a:solidFill>
                  <a:schemeClr val="tx1"/>
                </a:solidFill>
              </a:rPr>
              <a:t>. beigām, pateicoties entuziastu dabaspētnieku novērojumiem</a:t>
            </a:r>
          </a:p>
        </p:txBody>
      </p:sp>
      <p:grpSp>
        <p:nvGrpSpPr>
          <p:cNvPr id="10" name="Group 9"/>
          <p:cNvGrpSpPr/>
          <p:nvPr/>
        </p:nvGrpSpPr>
        <p:grpSpPr>
          <a:xfrm>
            <a:off x="6187441" y="958756"/>
            <a:ext cx="5831519" cy="4071870"/>
            <a:chOff x="6096000" y="958756"/>
            <a:chExt cx="5831519" cy="407187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0" y="1615789"/>
              <a:ext cx="5831519" cy="3414837"/>
            </a:xfrm>
            <a:prstGeom prst="rect">
              <a:avLst/>
            </a:prstGeom>
            <a:noFill/>
            <a:ln>
              <a:noFill/>
            </a:ln>
          </p:spPr>
        </p:pic>
        <p:sp>
          <p:nvSpPr>
            <p:cNvPr id="6" name="Rectangle 5"/>
            <p:cNvSpPr/>
            <p:nvPr/>
          </p:nvSpPr>
          <p:spPr>
            <a:xfrm>
              <a:off x="6096000" y="958756"/>
              <a:ext cx="5831519" cy="584775"/>
            </a:xfrm>
            <a:prstGeom prst="rect">
              <a:avLst/>
            </a:prstGeom>
            <a:solidFill>
              <a:schemeClr val="bg1"/>
            </a:solidFill>
          </p:spPr>
          <p:txBody>
            <a:bodyPr wrap="square">
              <a:spAutoFit/>
            </a:bodyPr>
            <a:lstStyle/>
            <a:p>
              <a:pPr algn="r"/>
              <a:r>
                <a:rPr lang="lv-LV" sz="1600" b="1" dirty="0"/>
                <a:t>Dzērvju </a:t>
              </a:r>
              <a:r>
                <a:rPr lang="lv-LV" sz="1600" b="1" i="1" dirty="0" err="1"/>
                <a:t>Grus</a:t>
              </a:r>
              <a:r>
                <a:rPr lang="lv-LV" sz="1600" b="1" i="1" dirty="0"/>
                <a:t> </a:t>
              </a:r>
              <a:r>
                <a:rPr lang="lv-LV" sz="1600" b="1" i="1" dirty="0" err="1"/>
                <a:t>grus</a:t>
              </a:r>
              <a:r>
                <a:rPr lang="lv-LV" sz="1600" b="1" i="1" dirty="0"/>
                <a:t> </a:t>
              </a:r>
              <a:r>
                <a:rPr lang="lv-LV" sz="1600" b="1" dirty="0"/>
                <a:t>vidējā atlidošanas laika izmaiņas periodā </a:t>
              </a:r>
              <a:endParaRPr lang="lv-LV" sz="1600" b="1" dirty="0" smtClean="0"/>
            </a:p>
            <a:p>
              <a:pPr algn="r"/>
              <a:r>
                <a:rPr lang="lv-LV" sz="1600" b="1" dirty="0" smtClean="0"/>
                <a:t>1895.-2006.g. </a:t>
              </a:r>
              <a:r>
                <a:rPr lang="lv-LV" sz="1600" b="1" dirty="0"/>
                <a:t>pēc Ornitoloģijas biedrības datiem</a:t>
              </a:r>
            </a:p>
          </p:txBody>
        </p:sp>
      </p:grpSp>
      <p:sp>
        <p:nvSpPr>
          <p:cNvPr id="7" name="Rounded Rectangle 6"/>
          <p:cNvSpPr/>
          <p:nvPr/>
        </p:nvSpPr>
        <p:spPr>
          <a:xfrm>
            <a:off x="6096000" y="5312446"/>
            <a:ext cx="5812840" cy="12182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Daudzām gājputnu sugām, kas atgriežas Latvijā līdz ar sniega nokušanu, kopš 20. gs. </a:t>
            </a:r>
            <a:r>
              <a:rPr lang="lv-LV" b="1" dirty="0" smtClean="0">
                <a:solidFill>
                  <a:schemeClr val="tx1"/>
                </a:solidFill>
              </a:rPr>
              <a:t>70.-80.gadiem </a:t>
            </a:r>
            <a:r>
              <a:rPr lang="lv-LV" b="1" dirty="0">
                <a:solidFill>
                  <a:schemeClr val="tx1"/>
                </a:solidFill>
              </a:rPr>
              <a:t>ir </a:t>
            </a:r>
            <a:endParaRPr lang="lv-LV" b="1" dirty="0" smtClean="0">
              <a:solidFill>
                <a:schemeClr val="tx1"/>
              </a:solidFill>
            </a:endParaRPr>
          </a:p>
          <a:p>
            <a:pPr algn="ctr"/>
            <a:r>
              <a:rPr lang="lv-LV" b="1" dirty="0" smtClean="0">
                <a:solidFill>
                  <a:schemeClr val="tx1"/>
                </a:solidFill>
              </a:rPr>
              <a:t>tendence </a:t>
            </a:r>
            <a:r>
              <a:rPr lang="lv-LV" b="1" dirty="0">
                <a:solidFill>
                  <a:schemeClr val="tx1"/>
                </a:solidFill>
              </a:rPr>
              <a:t>atlidot aizvien </a:t>
            </a:r>
            <a:r>
              <a:rPr lang="lv-LV" b="1" dirty="0" smtClean="0">
                <a:solidFill>
                  <a:schemeClr val="tx1"/>
                </a:solidFill>
              </a:rPr>
              <a:t>ātrāk</a:t>
            </a:r>
            <a:endParaRPr lang="lv-LV" b="1" dirty="0">
              <a:solidFill>
                <a:schemeClr val="tx1"/>
              </a:solidFill>
            </a:endParaRPr>
          </a:p>
        </p:txBody>
      </p:sp>
      <p:sp>
        <p:nvSpPr>
          <p:cNvPr id="8" name="Rounded Rectangle 7"/>
          <p:cNvSpPr/>
          <p:nvPr/>
        </p:nvSpPr>
        <p:spPr>
          <a:xfrm>
            <a:off x="281381" y="2788739"/>
            <a:ext cx="5479337" cy="12182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Analizējot 9 augu sugu </a:t>
            </a:r>
            <a:r>
              <a:rPr lang="lv-LV" b="1" dirty="0" err="1" smtClean="0">
                <a:solidFill>
                  <a:schemeClr val="tx1"/>
                </a:solidFill>
              </a:rPr>
              <a:t>fenoloģisko</a:t>
            </a:r>
            <a:r>
              <a:rPr lang="lv-LV" b="1" dirty="0" smtClean="0">
                <a:solidFill>
                  <a:schemeClr val="tx1"/>
                </a:solidFill>
              </a:rPr>
              <a:t> </a:t>
            </a:r>
            <a:r>
              <a:rPr lang="lv-LV" b="1" dirty="0">
                <a:solidFill>
                  <a:schemeClr val="tx1"/>
                </a:solidFill>
              </a:rPr>
              <a:t>fāžu iestāšanās datumus, konstatēts, ka pēdējo 30 gadu laikā tām ir tendence iestāties arvien </a:t>
            </a:r>
            <a:r>
              <a:rPr lang="lv-LV" b="1" dirty="0" smtClean="0">
                <a:solidFill>
                  <a:schemeClr val="tx1"/>
                </a:solidFill>
              </a:rPr>
              <a:t>agrāk</a:t>
            </a:r>
            <a:endParaRPr lang="lv-LV" b="1" dirty="0">
              <a:solidFill>
                <a:schemeClr val="tx1"/>
              </a:solidFill>
            </a:endParaRPr>
          </a:p>
        </p:txBody>
      </p:sp>
      <p:sp>
        <p:nvSpPr>
          <p:cNvPr id="9" name="Rounded Rectangle 8"/>
          <p:cNvSpPr/>
          <p:nvPr/>
        </p:nvSpPr>
        <p:spPr>
          <a:xfrm>
            <a:off x="281380" y="4274987"/>
            <a:ext cx="5479337" cy="12182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Laika </a:t>
            </a:r>
            <a:r>
              <a:rPr lang="lv-LV" b="1" dirty="0">
                <a:solidFill>
                  <a:schemeClr val="tx1"/>
                </a:solidFill>
              </a:rPr>
              <a:t>periodā no </a:t>
            </a:r>
            <a:r>
              <a:rPr lang="lv-LV" b="1" dirty="0" smtClean="0">
                <a:solidFill>
                  <a:schemeClr val="tx1"/>
                </a:solidFill>
              </a:rPr>
              <a:t>1971.-2000</a:t>
            </a:r>
            <a:r>
              <a:rPr lang="lv-LV" b="1" dirty="0">
                <a:solidFill>
                  <a:schemeClr val="tx1"/>
                </a:solidFill>
              </a:rPr>
              <a:t>. gadam pavasara un vasaras sākums, vērtējot pēc minēto augu </a:t>
            </a:r>
            <a:r>
              <a:rPr lang="lv-LV" b="1" dirty="0" err="1">
                <a:solidFill>
                  <a:schemeClr val="tx1"/>
                </a:solidFill>
              </a:rPr>
              <a:t>fenofāzēm</a:t>
            </a:r>
            <a:r>
              <a:rPr lang="lv-LV" b="1" dirty="0">
                <a:solidFill>
                  <a:schemeClr val="tx1"/>
                </a:solidFill>
              </a:rPr>
              <a:t>, iestājās caurmērā par 4 dienām </a:t>
            </a:r>
            <a:r>
              <a:rPr lang="lv-LV" b="1" dirty="0" smtClean="0">
                <a:solidFill>
                  <a:schemeClr val="tx1"/>
                </a:solidFill>
              </a:rPr>
              <a:t>agrāk</a:t>
            </a:r>
            <a:endParaRPr lang="lv-LV" b="1" dirty="0">
              <a:solidFill>
                <a:schemeClr val="tx1"/>
              </a:solidFill>
            </a:endParaRPr>
          </a:p>
        </p:txBody>
      </p:sp>
    </p:spTree>
    <p:extLst>
      <p:ext uri="{BB962C8B-B14F-4D97-AF65-F5344CB8AC3E}">
        <p14:creationId xmlns:p14="http://schemas.microsoft.com/office/powerpoint/2010/main" xmlns="" val="2099769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b="17905"/>
          <a:stretch/>
        </p:blipFill>
        <p:spPr>
          <a:xfrm>
            <a:off x="838206" y="2135595"/>
            <a:ext cx="3809998" cy="472240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6448" y="4407820"/>
            <a:ext cx="3994793" cy="2450180"/>
          </a:xfrm>
          <a:prstGeom prst="rect">
            <a:avLst/>
          </a:prstGeom>
          <a:noFill/>
          <a:ln>
            <a:noFill/>
          </a:ln>
        </p:spPr>
      </p:pic>
      <p:sp>
        <p:nvSpPr>
          <p:cNvPr id="5" name="Title 1"/>
          <p:cNvSpPr txBox="1">
            <a:spLocks/>
          </p:cNvSpPr>
          <p:nvPr/>
        </p:nvSpPr>
        <p:spPr>
          <a:xfrm>
            <a:off x="2388595" y="480732"/>
            <a:ext cx="7702198" cy="142787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 klimata </a:t>
            </a:r>
            <a:r>
              <a:rPr lang="lv-LV" sz="2400" dirty="0" err="1"/>
              <a:t>pasiltināšanos</a:t>
            </a:r>
            <a:r>
              <a:rPr lang="lv-LV" sz="2400" dirty="0"/>
              <a:t> Latvijā tiek skaidrota baltā zaķa </a:t>
            </a:r>
            <a:r>
              <a:rPr lang="lv-LV" sz="2400" i="1" dirty="0" err="1"/>
              <a:t>Lepus</a:t>
            </a:r>
            <a:r>
              <a:rPr lang="lv-LV" sz="2400" i="1" dirty="0"/>
              <a:t> </a:t>
            </a:r>
            <a:r>
              <a:rPr lang="lv-LV" sz="2400" i="1" dirty="0" err="1"/>
              <a:t>timidus</a:t>
            </a:r>
            <a:r>
              <a:rPr lang="lv-LV" sz="2400" i="1" dirty="0"/>
              <a:t> </a:t>
            </a:r>
            <a:r>
              <a:rPr lang="lv-LV" sz="2400" dirty="0"/>
              <a:t>skaita svārstības un aļņa </a:t>
            </a:r>
            <a:r>
              <a:rPr lang="lv-LV" sz="2400" i="1" dirty="0" err="1"/>
              <a:t>Alces</a:t>
            </a:r>
            <a:r>
              <a:rPr lang="lv-LV" sz="2400" i="1" dirty="0"/>
              <a:t> </a:t>
            </a:r>
            <a:r>
              <a:rPr lang="lv-LV" sz="2400" i="1" dirty="0" err="1"/>
              <a:t>alces</a:t>
            </a:r>
            <a:r>
              <a:rPr lang="lv-LV" sz="2400" i="1" dirty="0"/>
              <a:t> </a:t>
            </a:r>
            <a:endParaRPr lang="lv-LV" sz="2400" i="1" dirty="0" smtClean="0"/>
          </a:p>
          <a:p>
            <a:pPr algn="ctr"/>
            <a:r>
              <a:rPr lang="lv-LV" sz="2400" dirty="0" smtClean="0"/>
              <a:t>skaita </a:t>
            </a:r>
            <a:r>
              <a:rPr lang="lv-LV" sz="2400" dirty="0"/>
              <a:t>samazināšanās</a:t>
            </a:r>
          </a:p>
        </p:txBody>
      </p:sp>
      <p:sp>
        <p:nvSpPr>
          <p:cNvPr id="6" name="Rounded Rectangle 5"/>
          <p:cNvSpPr/>
          <p:nvPr/>
        </p:nvSpPr>
        <p:spPr>
          <a:xfrm>
            <a:off x="349145" y="1738792"/>
            <a:ext cx="6047303" cy="12182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Pēdējos gadu desmitos, biežākām kļūstot ziemām ar niecīgu sniega segu, zaķa baltais kažoks vairs nekalpo kā maskēšanās krāsa un tas biežāk kļūst par upuri </a:t>
            </a:r>
            <a:r>
              <a:rPr lang="lv-LV" b="1" dirty="0" smtClean="0">
                <a:solidFill>
                  <a:schemeClr val="tx1"/>
                </a:solidFill>
              </a:rPr>
              <a:t>plēsējiem</a:t>
            </a:r>
            <a:endParaRPr lang="lv-LV" b="1" dirty="0">
              <a:solidFill>
                <a:schemeClr val="tx1"/>
              </a:solidFill>
            </a:endParaRPr>
          </a:p>
        </p:txBody>
      </p:sp>
      <p:sp>
        <p:nvSpPr>
          <p:cNvPr id="7" name="Rounded Rectangle 6"/>
          <p:cNvSpPr/>
          <p:nvPr/>
        </p:nvSpPr>
        <p:spPr>
          <a:xfrm>
            <a:off x="6709957" y="1738792"/>
            <a:ext cx="5111932" cy="12182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Aļņa </a:t>
            </a:r>
            <a:r>
              <a:rPr lang="lv-LV" b="1" dirty="0">
                <a:solidFill>
                  <a:schemeClr val="tx1"/>
                </a:solidFill>
              </a:rPr>
              <a:t>populācijas samazināšanos skaidro ar nobīdēm barības augu kvalitātē iepretī šī dzīvnieka barošanās </a:t>
            </a:r>
            <a:r>
              <a:rPr lang="lv-LV" b="1" dirty="0" smtClean="0">
                <a:solidFill>
                  <a:schemeClr val="tx1"/>
                </a:solidFill>
              </a:rPr>
              <a:t>ciklam</a:t>
            </a:r>
            <a:endParaRPr lang="lv-LV" b="1" dirty="0">
              <a:solidFill>
                <a:schemeClr val="tx1"/>
              </a:solidFill>
            </a:endParaRPr>
          </a:p>
        </p:txBody>
      </p:sp>
      <p:sp>
        <p:nvSpPr>
          <p:cNvPr id="8" name="Title 1"/>
          <p:cNvSpPr txBox="1">
            <a:spLocks/>
          </p:cNvSpPr>
          <p:nvPr/>
        </p:nvSpPr>
        <p:spPr>
          <a:xfrm>
            <a:off x="4291419" y="3392488"/>
            <a:ext cx="7702198" cy="142787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2013.g. </a:t>
            </a:r>
            <a:r>
              <a:rPr lang="lv-LV" sz="2400" dirty="0"/>
              <a:t>Latvijā pirmoreiz tika nomedīts zeltainais šakālis </a:t>
            </a:r>
            <a:r>
              <a:rPr lang="lv-LV" sz="2400" i="1" dirty="0" err="1"/>
              <a:t>Canis</a:t>
            </a:r>
            <a:r>
              <a:rPr lang="lv-LV" sz="2400" i="1" dirty="0"/>
              <a:t> </a:t>
            </a:r>
            <a:r>
              <a:rPr lang="lv-LV" sz="2400" i="1" dirty="0" err="1" smtClean="0"/>
              <a:t>aureus</a:t>
            </a:r>
            <a:r>
              <a:rPr lang="lv-LV" sz="2400" dirty="0" smtClean="0"/>
              <a:t>, kas </a:t>
            </a:r>
            <a:r>
              <a:rPr lang="lv-LV" sz="2400" dirty="0"/>
              <a:t>pamatā apdzīvo Eiropas Vidusjūras reģiona austrumus, Tuvos Austrumus un Dienvidāziju</a:t>
            </a:r>
          </a:p>
        </p:txBody>
      </p:sp>
    </p:spTree>
    <p:extLst>
      <p:ext uri="{BB962C8B-B14F-4D97-AF65-F5344CB8AC3E}">
        <p14:creationId xmlns:p14="http://schemas.microsoft.com/office/powerpoint/2010/main" xmlns="" val="2641215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3535" y="1227910"/>
            <a:ext cx="6050511" cy="4077065"/>
            <a:chOff x="376417" y="1058091"/>
            <a:chExt cx="6050511" cy="4077065"/>
          </a:xfrm>
        </p:grpSpPr>
        <p:sp>
          <p:nvSpPr>
            <p:cNvPr id="5" name="Title 1"/>
            <p:cNvSpPr txBox="1">
              <a:spLocks/>
            </p:cNvSpPr>
            <p:nvPr/>
          </p:nvSpPr>
          <p:spPr>
            <a:xfrm>
              <a:off x="376417" y="1058091"/>
              <a:ext cx="6050511" cy="13823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Katram organismam attiecībā uz </a:t>
              </a:r>
              <a:r>
                <a:rPr lang="lv-LV" sz="2400" dirty="0" smtClean="0"/>
                <a:t>konkrētu</a:t>
              </a:r>
            </a:p>
            <a:p>
              <a:pPr algn="ctr"/>
              <a:r>
                <a:rPr lang="lv-LV" sz="2400" dirty="0" smtClean="0"/>
                <a:t>vides </a:t>
              </a:r>
              <a:r>
                <a:rPr lang="lv-LV" sz="2400" dirty="0"/>
                <a:t>faktoru pastāv noteiktas </a:t>
              </a:r>
              <a:endParaRPr lang="lv-LV" sz="2400" dirty="0" smtClean="0"/>
            </a:p>
            <a:p>
              <a:pPr algn="ctr"/>
              <a:r>
                <a:rPr lang="lv-LV" sz="2400" b="1" dirty="0" smtClean="0"/>
                <a:t>izturības robežas</a:t>
              </a:r>
              <a:endParaRPr lang="lv-LV" sz="2400" b="1" dirty="0"/>
            </a:p>
          </p:txBody>
        </p:sp>
        <p:sp>
          <p:nvSpPr>
            <p:cNvPr id="6" name="Title 1"/>
            <p:cNvSpPr txBox="1">
              <a:spLocks/>
            </p:cNvSpPr>
            <p:nvPr/>
          </p:nvSpPr>
          <p:spPr>
            <a:xfrm>
              <a:off x="376417" y="2943352"/>
              <a:ext cx="6050511" cy="14183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Faktora </a:t>
              </a:r>
              <a:r>
                <a:rPr lang="lv-LV" sz="2400" dirty="0"/>
                <a:t>intensitātes apgabalu starp minimālo un maksimālo kritisko punktu sauc par </a:t>
              </a:r>
              <a:endParaRPr lang="lv-LV" sz="2400" dirty="0" smtClean="0"/>
            </a:p>
            <a:p>
              <a:pPr algn="ctr"/>
              <a:r>
                <a:rPr lang="lv-LV" sz="2400" b="1" dirty="0" smtClean="0"/>
                <a:t>organisma </a:t>
              </a:r>
              <a:r>
                <a:rPr lang="lv-LV" sz="2400" b="1" dirty="0"/>
                <a:t>tolerances </a:t>
              </a:r>
              <a:r>
                <a:rPr lang="lv-LV" sz="2400" b="1" dirty="0" smtClean="0"/>
                <a:t>intervālu</a:t>
              </a:r>
              <a:endParaRPr lang="lv-LV" sz="2400" dirty="0"/>
            </a:p>
          </p:txBody>
        </p:sp>
        <p:sp>
          <p:nvSpPr>
            <p:cNvPr id="7" name="Title 1"/>
            <p:cNvSpPr txBox="1">
              <a:spLocks/>
            </p:cNvSpPr>
            <p:nvPr/>
          </p:nvSpPr>
          <p:spPr>
            <a:xfrm>
              <a:off x="1072128" y="4218003"/>
              <a:ext cx="4659087" cy="917153"/>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smtClean="0"/>
                <a:t>Ja </a:t>
              </a:r>
              <a:r>
                <a:rPr lang="lv-LV" sz="2000" b="1" dirty="0"/>
                <a:t>faktora intensitāte atrodas ārpus tolerances intervāla, organismi iet </a:t>
              </a:r>
              <a:r>
                <a:rPr lang="lv-LV" sz="2000" b="1" dirty="0" smtClean="0"/>
                <a:t>bojā </a:t>
              </a:r>
              <a:endParaRPr lang="lv-LV" sz="2000" b="1" dirty="0"/>
            </a:p>
          </p:txBody>
        </p:sp>
      </p:grpSp>
      <p:grpSp>
        <p:nvGrpSpPr>
          <p:cNvPr id="8" name="Group 7"/>
          <p:cNvGrpSpPr/>
          <p:nvPr/>
        </p:nvGrpSpPr>
        <p:grpSpPr>
          <a:xfrm>
            <a:off x="6544491" y="1083608"/>
            <a:ext cx="5473338" cy="4877499"/>
            <a:chOff x="6583680" y="900726"/>
            <a:chExt cx="5473338" cy="4877499"/>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83680" y="1497910"/>
              <a:ext cx="5473338" cy="4280315"/>
            </a:xfrm>
            <a:prstGeom prst="rect">
              <a:avLst/>
            </a:prstGeom>
            <a:noFill/>
            <a:ln>
              <a:noFill/>
            </a:ln>
          </p:spPr>
        </p:pic>
        <p:sp>
          <p:nvSpPr>
            <p:cNvPr id="9" name="Rectangle 8"/>
            <p:cNvSpPr/>
            <p:nvPr/>
          </p:nvSpPr>
          <p:spPr>
            <a:xfrm>
              <a:off x="7328261" y="900726"/>
              <a:ext cx="4667794" cy="1077218"/>
            </a:xfrm>
            <a:prstGeom prst="rect">
              <a:avLst/>
            </a:prstGeom>
          </p:spPr>
          <p:txBody>
            <a:bodyPr wrap="square">
              <a:spAutoFit/>
            </a:bodyPr>
            <a:lstStyle/>
            <a:p>
              <a:r>
                <a:rPr lang="lv-LV" sz="1600" b="1" dirty="0"/>
                <a:t>Laboratorijas apstākļos noteikta medūzas </a:t>
              </a:r>
              <a:endParaRPr lang="lv-LV" sz="1600" b="1" dirty="0" smtClean="0"/>
            </a:p>
            <a:p>
              <a:r>
                <a:rPr lang="lv-LV" sz="1600" b="1" i="1" dirty="0" err="1" smtClean="0"/>
                <a:t>Aurelia</a:t>
              </a:r>
              <a:r>
                <a:rPr lang="lv-LV" sz="1600" b="1" i="1" dirty="0" smtClean="0"/>
                <a:t> </a:t>
              </a:r>
              <a:r>
                <a:rPr lang="lv-LV" sz="1600" b="1" i="1" dirty="0" err="1"/>
                <a:t>aurita</a:t>
              </a:r>
              <a:r>
                <a:rPr lang="lv-LV" sz="1600" b="1" i="1" dirty="0"/>
                <a:t> </a:t>
              </a:r>
              <a:r>
                <a:rPr lang="lv-LV" sz="1600" b="1" dirty="0"/>
                <a:t>tolerances </a:t>
              </a:r>
              <a:r>
                <a:rPr lang="lv-LV" sz="1600" b="1" dirty="0" smtClean="0"/>
                <a:t>līkne – </a:t>
              </a:r>
            </a:p>
            <a:p>
              <a:r>
                <a:rPr lang="lv-LV" sz="1600" dirty="0" smtClean="0"/>
                <a:t>parāda </a:t>
              </a:r>
              <a:r>
                <a:rPr lang="lv-LV" sz="1600" dirty="0"/>
                <a:t>medūzas ķermeņa saraušanās pulsācijas biežumu pie dažādām ūdens temperatūrām</a:t>
              </a:r>
            </a:p>
          </p:txBody>
        </p:sp>
      </p:grpSp>
    </p:spTree>
    <p:extLst>
      <p:ext uri="{BB962C8B-B14F-4D97-AF65-F5344CB8AC3E}">
        <p14:creationId xmlns:p14="http://schemas.microsoft.com/office/powerpoint/2010/main" xmlns="" val="1754225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8457" y="-5807"/>
            <a:ext cx="5147855" cy="6863807"/>
          </a:xfrm>
          <a:prstGeom prst="rect">
            <a:avLst/>
          </a:prstGeom>
        </p:spPr>
      </p:pic>
      <p:sp>
        <p:nvSpPr>
          <p:cNvPr id="3" name="Title 1"/>
          <p:cNvSpPr txBox="1">
            <a:spLocks/>
          </p:cNvSpPr>
          <p:nvPr/>
        </p:nvSpPr>
        <p:spPr>
          <a:xfrm>
            <a:off x="1524000" y="243510"/>
            <a:ext cx="9144000" cy="12587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Attiecībā uz augiem ir visai grūti nosaukt sugu, kuras ieviešanās Latvijas florā būtu saistāma tikai un vienīgi ar klimata </a:t>
            </a:r>
            <a:r>
              <a:rPr lang="lv-LV" sz="2400" dirty="0" err="1"/>
              <a:t>pasiltināšanos</a:t>
            </a:r>
            <a:endParaRPr lang="lv-LV" sz="2400" dirty="0"/>
          </a:p>
        </p:txBody>
      </p:sp>
      <p:sp>
        <p:nvSpPr>
          <p:cNvPr id="4" name="Rounded Rectangle 3"/>
          <p:cNvSpPr/>
          <p:nvPr/>
        </p:nvSpPr>
        <p:spPr>
          <a:xfrm>
            <a:off x="401397" y="1280327"/>
            <a:ext cx="4523301" cy="9664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Apmēram 2/3 mūsdienu </a:t>
            </a:r>
            <a:r>
              <a:rPr lang="lv-LV" b="1" dirty="0">
                <a:solidFill>
                  <a:schemeClr val="tx1"/>
                </a:solidFill>
              </a:rPr>
              <a:t>Latvijas floras sugu  gadsimtu gaitā ir tīši vai netīši ievazāti svešzemju augi</a:t>
            </a:r>
          </a:p>
        </p:txBody>
      </p:sp>
      <p:sp>
        <p:nvSpPr>
          <p:cNvPr id="5" name="Rounded Rectangle 4"/>
          <p:cNvSpPr/>
          <p:nvPr/>
        </p:nvSpPr>
        <p:spPr>
          <a:xfrm>
            <a:off x="5606654" y="1296559"/>
            <a:ext cx="6415017" cy="12182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Prognozes </a:t>
            </a:r>
            <a:r>
              <a:rPr lang="lv-LV" b="1" dirty="0">
                <a:solidFill>
                  <a:schemeClr val="tx1"/>
                </a:solidFill>
              </a:rPr>
              <a:t>liecina, ka, paaugstinoties temperatūrai, daudzu Eiropas augu sugu potenciālais areāls varētu pārvietoties vairākus simtus kilometru uz </a:t>
            </a:r>
            <a:r>
              <a:rPr lang="lv-LV" b="1" dirty="0" smtClean="0">
                <a:solidFill>
                  <a:schemeClr val="tx1"/>
                </a:solidFill>
              </a:rPr>
              <a:t>Z un ZA</a:t>
            </a:r>
            <a:endParaRPr lang="lv-LV" b="1" dirty="0">
              <a:solidFill>
                <a:schemeClr val="tx1"/>
              </a:solidFill>
            </a:endParaRPr>
          </a:p>
        </p:txBody>
      </p:sp>
      <p:sp>
        <p:nvSpPr>
          <p:cNvPr id="7" name="Rounded Rectangle 6"/>
          <p:cNvSpPr/>
          <p:nvPr/>
        </p:nvSpPr>
        <p:spPr>
          <a:xfrm>
            <a:off x="5606652" y="4930181"/>
            <a:ext cx="6415017" cy="14064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Protams</a:t>
            </a:r>
            <a:r>
              <a:rPr lang="lv-LV" b="1" dirty="0">
                <a:solidFill>
                  <a:schemeClr val="tx1"/>
                </a:solidFill>
              </a:rPr>
              <a:t>, tas ietekmēs arī citu, ar šīm koku sugām saistītu augu un dzīvnieku sugu izplatības </a:t>
            </a:r>
            <a:r>
              <a:rPr lang="lv-LV" b="1" dirty="0" smtClean="0">
                <a:solidFill>
                  <a:schemeClr val="tx1"/>
                </a:solidFill>
              </a:rPr>
              <a:t>areālus, piemēram, </a:t>
            </a:r>
            <a:r>
              <a:rPr lang="lv-LV" b="1" dirty="0" err="1" smtClean="0">
                <a:solidFill>
                  <a:schemeClr val="tx1"/>
                </a:solidFill>
              </a:rPr>
              <a:t>skujukoki</a:t>
            </a:r>
            <a:r>
              <a:rPr lang="lv-LV" b="1" dirty="0">
                <a:solidFill>
                  <a:schemeClr val="tx1"/>
                </a:solidFill>
              </a:rPr>
              <a:t>, kam Latvijā var prognozēt piemērotu klimatisko apstākļu </a:t>
            </a:r>
            <a:endParaRPr lang="lv-LV" b="1" dirty="0" smtClean="0">
              <a:solidFill>
                <a:schemeClr val="tx1"/>
              </a:solidFill>
            </a:endParaRPr>
          </a:p>
          <a:p>
            <a:pPr algn="ctr"/>
            <a:r>
              <a:rPr lang="lv-LV" b="1" dirty="0" smtClean="0">
                <a:solidFill>
                  <a:schemeClr val="tx1"/>
                </a:solidFill>
              </a:rPr>
              <a:t>iestāšanos 21.gs</a:t>
            </a:r>
            <a:r>
              <a:rPr lang="lv-LV" b="1" dirty="0">
                <a:solidFill>
                  <a:schemeClr val="tx1"/>
                </a:solidFill>
              </a:rPr>
              <a:t>., ir lapegles </a:t>
            </a:r>
            <a:r>
              <a:rPr lang="lv-LV" b="1" i="1" dirty="0" err="1">
                <a:solidFill>
                  <a:schemeClr val="tx1"/>
                </a:solidFill>
              </a:rPr>
              <a:t>Larix</a:t>
            </a:r>
            <a:r>
              <a:rPr lang="lv-LV" b="1" i="1" dirty="0">
                <a:solidFill>
                  <a:schemeClr val="tx1"/>
                </a:solidFill>
              </a:rPr>
              <a:t> </a:t>
            </a:r>
            <a:r>
              <a:rPr lang="lv-LV" b="1" dirty="0" err="1" smtClean="0">
                <a:solidFill>
                  <a:schemeClr val="tx1"/>
                </a:solidFill>
              </a:rPr>
              <a:t>spp</a:t>
            </a:r>
            <a:r>
              <a:rPr lang="lv-LV" b="1" dirty="0" smtClean="0">
                <a:solidFill>
                  <a:schemeClr val="tx1"/>
                </a:solidFill>
              </a:rPr>
              <a:t>.</a:t>
            </a:r>
            <a:endParaRPr lang="lv-LV" b="1" dirty="0">
              <a:solidFill>
                <a:schemeClr val="tx1"/>
              </a:solidFill>
            </a:endParaRPr>
          </a:p>
        </p:txBody>
      </p:sp>
      <p:sp>
        <p:nvSpPr>
          <p:cNvPr id="8" name="Rounded Rectangle 7"/>
          <p:cNvSpPr/>
          <p:nvPr/>
        </p:nvSpPr>
        <p:spPr>
          <a:xfrm>
            <a:off x="5606652" y="2920562"/>
            <a:ext cx="6415017" cy="1603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Šāda </a:t>
            </a:r>
            <a:r>
              <a:rPr lang="lv-LV" b="1" dirty="0">
                <a:solidFill>
                  <a:schemeClr val="tx1"/>
                </a:solidFill>
              </a:rPr>
              <a:t>tendence sagaidāma arī attiecībā uz koku sugām, kā rezultātā Baltijas jūras reģiona mežos iespējama platlapu koku dižskābarža </a:t>
            </a:r>
            <a:r>
              <a:rPr lang="lv-LV" b="1" i="1" dirty="0" err="1">
                <a:solidFill>
                  <a:schemeClr val="tx1"/>
                </a:solidFill>
              </a:rPr>
              <a:t>Fagus</a:t>
            </a:r>
            <a:r>
              <a:rPr lang="lv-LV" b="1" i="1" dirty="0">
                <a:solidFill>
                  <a:schemeClr val="tx1"/>
                </a:solidFill>
              </a:rPr>
              <a:t> </a:t>
            </a:r>
            <a:r>
              <a:rPr lang="lv-LV" b="1" i="1" dirty="0" err="1">
                <a:solidFill>
                  <a:schemeClr val="tx1"/>
                </a:solidFill>
              </a:rPr>
              <a:t>sylvatica</a:t>
            </a:r>
            <a:r>
              <a:rPr lang="lv-LV" b="1" dirty="0">
                <a:solidFill>
                  <a:schemeClr val="tx1"/>
                </a:solidFill>
              </a:rPr>
              <a:t>, klinšu ozola </a:t>
            </a:r>
            <a:r>
              <a:rPr lang="lv-LV" b="1" i="1" dirty="0" err="1">
                <a:solidFill>
                  <a:schemeClr val="tx1"/>
                </a:solidFill>
              </a:rPr>
              <a:t>Quercus</a:t>
            </a:r>
            <a:r>
              <a:rPr lang="lv-LV" b="1" i="1" dirty="0">
                <a:solidFill>
                  <a:schemeClr val="tx1"/>
                </a:solidFill>
              </a:rPr>
              <a:t> </a:t>
            </a:r>
            <a:r>
              <a:rPr lang="lv-LV" b="1" i="1" dirty="0" err="1">
                <a:solidFill>
                  <a:schemeClr val="tx1"/>
                </a:solidFill>
              </a:rPr>
              <a:t>petraea</a:t>
            </a:r>
            <a:r>
              <a:rPr lang="lv-LV" b="1" i="1" dirty="0">
                <a:solidFill>
                  <a:schemeClr val="tx1"/>
                </a:solidFill>
              </a:rPr>
              <a:t>  </a:t>
            </a:r>
            <a:r>
              <a:rPr lang="lv-LV" b="1" dirty="0">
                <a:solidFill>
                  <a:schemeClr val="tx1"/>
                </a:solidFill>
              </a:rPr>
              <a:t>u.c. izplatīšanās un liepas </a:t>
            </a:r>
            <a:r>
              <a:rPr lang="lv-LV" b="1" i="1" dirty="0" err="1">
                <a:solidFill>
                  <a:schemeClr val="tx1"/>
                </a:solidFill>
              </a:rPr>
              <a:t>Tilia</a:t>
            </a:r>
            <a:r>
              <a:rPr lang="lv-LV" b="1" i="1" dirty="0">
                <a:solidFill>
                  <a:schemeClr val="tx1"/>
                </a:solidFill>
              </a:rPr>
              <a:t> </a:t>
            </a:r>
            <a:r>
              <a:rPr lang="lv-LV" b="1" i="1" dirty="0" err="1">
                <a:solidFill>
                  <a:schemeClr val="tx1"/>
                </a:solidFill>
              </a:rPr>
              <a:t>cordata</a:t>
            </a:r>
            <a:r>
              <a:rPr lang="lv-LV" b="1" i="1" dirty="0">
                <a:solidFill>
                  <a:schemeClr val="tx1"/>
                </a:solidFill>
              </a:rPr>
              <a:t> </a:t>
            </a:r>
            <a:r>
              <a:rPr lang="lv-LV" b="1" dirty="0">
                <a:solidFill>
                  <a:schemeClr val="tx1"/>
                </a:solidFill>
              </a:rPr>
              <a:t>un kļavas </a:t>
            </a:r>
            <a:r>
              <a:rPr lang="lv-LV" b="1" i="1" dirty="0" err="1">
                <a:solidFill>
                  <a:schemeClr val="tx1"/>
                </a:solidFill>
              </a:rPr>
              <a:t>Acer</a:t>
            </a:r>
            <a:r>
              <a:rPr lang="lv-LV" b="1" i="1" dirty="0">
                <a:solidFill>
                  <a:schemeClr val="tx1"/>
                </a:solidFill>
              </a:rPr>
              <a:t> </a:t>
            </a:r>
            <a:r>
              <a:rPr lang="lv-LV" b="1" i="1" dirty="0" err="1">
                <a:solidFill>
                  <a:schemeClr val="tx1"/>
                </a:solidFill>
              </a:rPr>
              <a:t>platanoides</a:t>
            </a:r>
            <a:r>
              <a:rPr lang="lv-LV" b="1" i="1" dirty="0">
                <a:solidFill>
                  <a:schemeClr val="tx1"/>
                </a:solidFill>
              </a:rPr>
              <a:t> </a:t>
            </a:r>
            <a:r>
              <a:rPr lang="lv-LV" b="1" dirty="0">
                <a:solidFill>
                  <a:schemeClr val="tx1"/>
                </a:solidFill>
              </a:rPr>
              <a:t>īpatsvara </a:t>
            </a:r>
            <a:r>
              <a:rPr lang="lv-LV" b="1" dirty="0" smtClean="0">
                <a:solidFill>
                  <a:schemeClr val="tx1"/>
                </a:solidFill>
              </a:rPr>
              <a:t>palielināšanās </a:t>
            </a:r>
            <a:endParaRPr lang="lv-LV" b="1" dirty="0">
              <a:solidFill>
                <a:schemeClr val="tx1"/>
              </a:solidFill>
            </a:endParaRPr>
          </a:p>
        </p:txBody>
      </p:sp>
    </p:spTree>
    <p:extLst>
      <p:ext uri="{BB962C8B-B14F-4D97-AF65-F5344CB8AC3E}">
        <p14:creationId xmlns:p14="http://schemas.microsoft.com/office/powerpoint/2010/main" xmlns="" val="24424225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7996" y="1127250"/>
            <a:ext cx="8240223" cy="5584178"/>
          </a:xfrm>
          <a:prstGeom prst="rect">
            <a:avLst/>
          </a:prstGeom>
          <a:noFill/>
        </p:spPr>
      </p:pic>
      <p:sp>
        <p:nvSpPr>
          <p:cNvPr id="9" name="Title 1"/>
          <p:cNvSpPr txBox="1">
            <a:spLocks/>
          </p:cNvSpPr>
          <p:nvPr/>
        </p:nvSpPr>
        <p:spPr>
          <a:xfrm>
            <a:off x="3106783" y="271613"/>
            <a:ext cx="5978434" cy="65494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Modelētās veģetācijas izmaiņas 21.gs.</a:t>
            </a:r>
          </a:p>
        </p:txBody>
      </p:sp>
    </p:spTree>
    <p:extLst>
      <p:ext uri="{BB962C8B-B14F-4D97-AF65-F5344CB8AC3E}">
        <p14:creationId xmlns:p14="http://schemas.microsoft.com/office/powerpoint/2010/main" xmlns="" val="41435480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upload.wikimedia.org/wikipedia/commons/5/5c/3_cormorants_on_a_tree.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94279" y="1778589"/>
            <a:ext cx="5079411" cy="5079411"/>
          </a:xfrm>
          <a:prstGeom prst="rect">
            <a:avLst/>
          </a:prstGeom>
          <a:noFill/>
          <a:ln>
            <a:noFill/>
          </a:ln>
        </p:spPr>
      </p:pic>
      <p:sp>
        <p:nvSpPr>
          <p:cNvPr id="7" name="Title 1"/>
          <p:cNvSpPr txBox="1">
            <a:spLocks/>
          </p:cNvSpPr>
          <p:nvPr/>
        </p:nvSpPr>
        <p:spPr>
          <a:xfrm>
            <a:off x="256901" y="494583"/>
            <a:ext cx="11708675" cy="12840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Vienīgie </a:t>
            </a:r>
            <a:r>
              <a:rPr lang="lv-LV" sz="2400" b="1" dirty="0"/>
              <a:t>sistemātiskie ilgtermiņa dati</a:t>
            </a:r>
            <a:r>
              <a:rPr lang="lv-LV" sz="2400" dirty="0"/>
              <a:t>, kas reģistrē atsevišķu putnu sugu izplatības areālu izmaiņas un to populāciju skaita izmaiņas apkopoti un iegūti LU Bioloģijas institūtā Latvijas nacionālā ilgtermiņa ekoloģisko pētījumu tīkla pētījumu programmas ietvaros</a:t>
            </a:r>
          </a:p>
        </p:txBody>
      </p:sp>
      <p:sp>
        <p:nvSpPr>
          <p:cNvPr id="8" name="Rounded Rectangle 7"/>
          <p:cNvSpPr/>
          <p:nvPr/>
        </p:nvSpPr>
        <p:spPr>
          <a:xfrm>
            <a:off x="668326" y="2369982"/>
            <a:ext cx="5382750" cy="9664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Pēdējos gados ļoti strauji palielinājusies jūras kraukļa jeb </a:t>
            </a:r>
            <a:r>
              <a:rPr lang="lv-LV" b="1" dirty="0" err="1">
                <a:solidFill>
                  <a:schemeClr val="tx1"/>
                </a:solidFill>
              </a:rPr>
              <a:t>kormorana</a:t>
            </a:r>
            <a:r>
              <a:rPr lang="lv-LV" b="1" dirty="0">
                <a:solidFill>
                  <a:schemeClr val="tx1"/>
                </a:solidFill>
              </a:rPr>
              <a:t> </a:t>
            </a:r>
            <a:r>
              <a:rPr lang="lv-LV" b="1" i="1" dirty="0" err="1">
                <a:solidFill>
                  <a:schemeClr val="tx1"/>
                </a:solidFill>
              </a:rPr>
              <a:t>Phalacrocorax</a:t>
            </a:r>
            <a:r>
              <a:rPr lang="lv-LV" b="1" i="1" dirty="0">
                <a:solidFill>
                  <a:schemeClr val="tx1"/>
                </a:solidFill>
              </a:rPr>
              <a:t> </a:t>
            </a:r>
            <a:r>
              <a:rPr lang="lv-LV" b="1" i="1" dirty="0" err="1">
                <a:solidFill>
                  <a:schemeClr val="tx1"/>
                </a:solidFill>
              </a:rPr>
              <a:t>carbo</a:t>
            </a:r>
            <a:r>
              <a:rPr lang="lv-LV" b="1" i="1" dirty="0">
                <a:solidFill>
                  <a:schemeClr val="tx1"/>
                </a:solidFill>
              </a:rPr>
              <a:t> </a:t>
            </a:r>
            <a:r>
              <a:rPr lang="lv-LV" b="1" dirty="0" smtClean="0">
                <a:solidFill>
                  <a:schemeClr val="tx1"/>
                </a:solidFill>
              </a:rPr>
              <a:t>populācija Latvijā</a:t>
            </a:r>
            <a:endParaRPr lang="lv-LV" b="1" dirty="0">
              <a:solidFill>
                <a:schemeClr val="tx1"/>
              </a:solidFill>
            </a:endParaRPr>
          </a:p>
        </p:txBody>
      </p:sp>
      <p:sp>
        <p:nvSpPr>
          <p:cNvPr id="4" name="Rounded Rectangle 3"/>
          <p:cNvSpPr/>
          <p:nvPr/>
        </p:nvSpPr>
        <p:spPr>
          <a:xfrm>
            <a:off x="666206" y="5527087"/>
            <a:ext cx="5429794" cy="8737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Putnu kolonija </a:t>
            </a:r>
            <a:r>
              <a:rPr lang="lv-LV" b="1" dirty="0">
                <a:solidFill>
                  <a:schemeClr val="tx1"/>
                </a:solidFill>
              </a:rPr>
              <a:t>īsā laikā spēj pilnībā degradēt </a:t>
            </a:r>
            <a:r>
              <a:rPr lang="lv-LV" b="1" dirty="0" err="1">
                <a:solidFill>
                  <a:schemeClr val="tx1"/>
                </a:solidFill>
              </a:rPr>
              <a:t>kokaudzi</a:t>
            </a:r>
            <a:r>
              <a:rPr lang="lv-LV" b="1" dirty="0">
                <a:solidFill>
                  <a:schemeClr val="tx1"/>
                </a:solidFill>
              </a:rPr>
              <a:t>, piesātinot augsni ar saviem </a:t>
            </a:r>
            <a:r>
              <a:rPr lang="lv-LV" b="1" dirty="0" smtClean="0">
                <a:solidFill>
                  <a:schemeClr val="tx1"/>
                </a:solidFill>
              </a:rPr>
              <a:t>ekskrementiem</a:t>
            </a:r>
            <a:endParaRPr lang="lv-LV" b="1" dirty="0">
              <a:solidFill>
                <a:schemeClr val="tx1"/>
              </a:solidFill>
            </a:endParaRPr>
          </a:p>
        </p:txBody>
      </p:sp>
      <p:sp>
        <p:nvSpPr>
          <p:cNvPr id="5" name="Rounded Rectangle 4"/>
          <p:cNvSpPr/>
          <p:nvPr/>
        </p:nvSpPr>
        <p:spPr>
          <a:xfrm>
            <a:off x="666206" y="3707748"/>
            <a:ext cx="5429794" cy="14957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Šo putnu </a:t>
            </a:r>
            <a:r>
              <a:rPr lang="lv-LV" b="1" dirty="0">
                <a:solidFill>
                  <a:schemeClr val="tx1"/>
                </a:solidFill>
              </a:rPr>
              <a:t>ekoloģija, ligzdošana lielās kolonijās un lielā zivju daudzuma patērēšana radījusi nopietnas problēmas dīķsaimniecībā un ezeru apkārtnē, kā arī uz salām esošajās mežaudzēs, kur putni </a:t>
            </a:r>
            <a:r>
              <a:rPr lang="lv-LV" b="1" dirty="0" smtClean="0">
                <a:solidFill>
                  <a:schemeClr val="tx1"/>
                </a:solidFill>
              </a:rPr>
              <a:t>apmetušies </a:t>
            </a:r>
            <a:endParaRPr lang="lv-LV" b="1" dirty="0">
              <a:solidFill>
                <a:schemeClr val="tx1"/>
              </a:solidFill>
            </a:endParaRPr>
          </a:p>
        </p:txBody>
      </p:sp>
    </p:spTree>
    <p:extLst>
      <p:ext uri="{BB962C8B-B14F-4D97-AF65-F5344CB8AC3E}">
        <p14:creationId xmlns:p14="http://schemas.microsoft.com/office/powerpoint/2010/main" xmlns="" val="39071881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iena.lv/uploads/thumbnails/705x457/article/1395/13944666/4413819_ORIGINAL_1335797886.jpg.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560" r="9083" b="7162"/>
          <a:stretch/>
        </p:blipFill>
        <p:spPr bwMode="auto">
          <a:xfrm>
            <a:off x="0" y="1776549"/>
            <a:ext cx="7128486" cy="5085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829812" y="711797"/>
            <a:ext cx="10558620" cy="12840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Kukaiņi un ērces</a:t>
            </a:r>
            <a:r>
              <a:rPr lang="lv-LV" sz="2400" dirty="0"/>
              <a:t> ir tās organismu grupas, ko klimata izmaiņas potenciāli var ietekmēt visvairāk, ņemot vērā to straujo vairošanos, īsos attīstības periodus un </a:t>
            </a:r>
            <a:endParaRPr lang="lv-LV" sz="2400" dirty="0" smtClean="0"/>
          </a:p>
          <a:p>
            <a:pPr algn="ctr"/>
            <a:r>
              <a:rPr lang="lv-LV" sz="2400" dirty="0" smtClean="0"/>
              <a:t>lielo </a:t>
            </a:r>
            <a:r>
              <a:rPr lang="lv-LV" sz="2400" dirty="0"/>
              <a:t>jutību pret temperatūras un mitruma izmaiņām</a:t>
            </a:r>
          </a:p>
        </p:txBody>
      </p:sp>
      <p:sp>
        <p:nvSpPr>
          <p:cNvPr id="4" name="Rounded Rectangle 3"/>
          <p:cNvSpPr/>
          <p:nvPr/>
        </p:nvSpPr>
        <p:spPr>
          <a:xfrm>
            <a:off x="6251434" y="3170316"/>
            <a:ext cx="5382750" cy="12687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Siltākās ziemās labāk pārziemo parazītiskās </a:t>
            </a:r>
            <a:r>
              <a:rPr lang="lv-LV" b="1" dirty="0" err="1">
                <a:solidFill>
                  <a:schemeClr val="tx1"/>
                </a:solidFill>
              </a:rPr>
              <a:t>asinsūcējās</a:t>
            </a:r>
            <a:r>
              <a:rPr lang="lv-LV" b="1" dirty="0">
                <a:solidFill>
                  <a:schemeClr val="tx1"/>
                </a:solidFill>
              </a:rPr>
              <a:t> ērces,  kas pārnēsā nopietnu slimību – encefalīta un </a:t>
            </a:r>
            <a:r>
              <a:rPr lang="lv-LV" b="1" dirty="0" err="1">
                <a:solidFill>
                  <a:schemeClr val="tx1"/>
                </a:solidFill>
              </a:rPr>
              <a:t>boreliozes</a:t>
            </a:r>
            <a:r>
              <a:rPr lang="lv-LV" b="1" dirty="0">
                <a:solidFill>
                  <a:schemeClr val="tx1"/>
                </a:solidFill>
              </a:rPr>
              <a:t> jeb Laimas slimības  </a:t>
            </a:r>
            <a:r>
              <a:rPr lang="lv-LV" b="1" dirty="0" smtClean="0">
                <a:solidFill>
                  <a:schemeClr val="tx1"/>
                </a:solidFill>
              </a:rPr>
              <a:t>izraisītājus</a:t>
            </a:r>
            <a:endParaRPr lang="lv-LV" b="1" dirty="0">
              <a:solidFill>
                <a:schemeClr val="tx1"/>
              </a:solidFill>
            </a:endParaRPr>
          </a:p>
        </p:txBody>
      </p:sp>
      <p:sp>
        <p:nvSpPr>
          <p:cNvPr id="5" name="Rounded Rectangle 4"/>
          <p:cNvSpPr/>
          <p:nvPr/>
        </p:nvSpPr>
        <p:spPr>
          <a:xfrm>
            <a:off x="6251434" y="4724421"/>
            <a:ext cx="5382750" cy="1162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Klimatam </a:t>
            </a:r>
            <a:r>
              <a:rPr lang="lv-LV" b="1" dirty="0">
                <a:solidFill>
                  <a:schemeClr val="tx1"/>
                </a:solidFill>
              </a:rPr>
              <a:t>kļūstot siltākam, ērces kļūst aktīvas jau martā un saglabā augstu aktivitāti līdz pat vēlam rudenim, tā palielinot cilvēku inficēšanās varbūtību</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4829" y="591391"/>
            <a:ext cx="6207316" cy="5618602"/>
          </a:xfrm>
          <a:prstGeom prst="rect">
            <a:avLst/>
          </a:prstGeom>
          <a:noFill/>
          <a:ln>
            <a:noFill/>
          </a:ln>
        </p:spPr>
      </p:pic>
      <p:sp>
        <p:nvSpPr>
          <p:cNvPr id="4" name="Title 1"/>
          <p:cNvSpPr txBox="1">
            <a:spLocks/>
          </p:cNvSpPr>
          <p:nvPr/>
        </p:nvSpPr>
        <p:spPr>
          <a:xfrm>
            <a:off x="172315" y="459752"/>
            <a:ext cx="5701617" cy="1809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Shēma, kas raksturo hipotēzi par klimata pasiltināšanās un antropogēno faktoru komplekso ietekmi uz augsnes </a:t>
            </a:r>
            <a:r>
              <a:rPr lang="lv-LV" sz="2400" dirty="0" smtClean="0"/>
              <a:t>organismiem</a:t>
            </a:r>
            <a:endParaRPr lang="lv-LV" sz="2400" dirty="0"/>
          </a:p>
        </p:txBody>
      </p:sp>
      <p:sp>
        <p:nvSpPr>
          <p:cNvPr id="5" name="Rounded Rectangle 4"/>
          <p:cNvSpPr/>
          <p:nvPr/>
        </p:nvSpPr>
        <p:spPr>
          <a:xfrm>
            <a:off x="838788" y="2086101"/>
            <a:ext cx="4368669" cy="11534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t>
            </a:r>
            <a:r>
              <a:rPr lang="lv-LV" b="1" dirty="0" smtClean="0">
                <a:solidFill>
                  <a:schemeClr val="tx1"/>
                </a:solidFill>
              </a:rPr>
              <a:t>ai </a:t>
            </a:r>
            <a:r>
              <a:rPr lang="lv-LV" b="1" dirty="0">
                <a:solidFill>
                  <a:schemeClr val="tx1"/>
                </a:solidFill>
              </a:rPr>
              <a:t>skaitā plēsīgo divspārņu kāpuriem mazauglīgās, ar slāpekli nabadzīgās priežu mežu un kāpu augsnēs</a:t>
            </a:r>
          </a:p>
        </p:txBody>
      </p:sp>
      <p:sp>
        <p:nvSpPr>
          <p:cNvPr id="6" name="Rounded Rectangle 5"/>
          <p:cNvSpPr/>
          <p:nvPr/>
        </p:nvSpPr>
        <p:spPr>
          <a:xfrm>
            <a:off x="172315" y="5257041"/>
            <a:ext cx="5701617" cy="11629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Divi </a:t>
            </a:r>
            <a:r>
              <a:rPr lang="lv-LV" b="1" dirty="0">
                <a:solidFill>
                  <a:schemeClr val="tx1"/>
                </a:solidFill>
              </a:rPr>
              <a:t>pēdējie faktori uz klimata pasiltināšanās un veģetācijas perioda pagarināšanās fona veicina augu biomasas un nobiru daudzuma palielināšanos</a:t>
            </a:r>
          </a:p>
        </p:txBody>
      </p:sp>
      <p:sp>
        <p:nvSpPr>
          <p:cNvPr id="7" name="Rounded Rectangle 6"/>
          <p:cNvSpPr/>
          <p:nvPr/>
        </p:nvSpPr>
        <p:spPr>
          <a:xfrm>
            <a:off x="172315" y="3816954"/>
            <a:ext cx="5701617" cy="10440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Četri vides faktori ir tieši vai netieši iesaistīti šajās izmaiņās: temperatūra, nokrišņi, CO</a:t>
            </a:r>
            <a:r>
              <a:rPr lang="lv-LV" b="1" baseline="-25000" dirty="0">
                <a:solidFill>
                  <a:schemeClr val="tx1"/>
                </a:solidFill>
              </a:rPr>
              <a:t>2</a:t>
            </a:r>
            <a:r>
              <a:rPr lang="lv-LV" b="1" dirty="0">
                <a:solidFill>
                  <a:schemeClr val="tx1"/>
                </a:solidFill>
              </a:rPr>
              <a:t>  satura palielināšanās atmosfērā un slāpekļa </a:t>
            </a:r>
            <a:r>
              <a:rPr lang="lv-LV" b="1" dirty="0" smtClean="0">
                <a:solidFill>
                  <a:schemeClr val="tx1"/>
                </a:solidFill>
              </a:rPr>
              <a:t>piesārņojums</a:t>
            </a:r>
            <a:endParaRPr lang="lv-LV" b="1"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98677" y="366333"/>
            <a:ext cx="9794645" cy="139319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Sugu skaita samazināšanās ekosistēmā jebkurā gadījumā  uzskatāma par negatīvu procesu, kas samazina ekosistēmas stabilitāti un pretošanās spējas dažādām ārējām nelabvēlīgām </a:t>
            </a:r>
            <a:r>
              <a:rPr lang="lv-LV" sz="2400" dirty="0" smtClean="0"/>
              <a:t>ietekmēm</a:t>
            </a:r>
            <a:endParaRPr lang="lv-LV" sz="2400" dirty="0"/>
          </a:p>
        </p:txBody>
      </p:sp>
      <p:grpSp>
        <p:nvGrpSpPr>
          <p:cNvPr id="13" name="Group 12"/>
          <p:cNvGrpSpPr/>
          <p:nvPr/>
        </p:nvGrpSpPr>
        <p:grpSpPr>
          <a:xfrm>
            <a:off x="710662" y="3182752"/>
            <a:ext cx="3102429" cy="3392894"/>
            <a:chOff x="775977" y="3128863"/>
            <a:chExt cx="3102429" cy="3392894"/>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3786" t="6383" r="9615" b="5957"/>
            <a:stretch/>
          </p:blipFill>
          <p:spPr bwMode="auto">
            <a:xfrm>
              <a:off x="775977" y="3128863"/>
              <a:ext cx="3102429" cy="2654230"/>
            </a:xfrm>
            <a:prstGeom prst="rect">
              <a:avLst/>
            </a:prstGeom>
            <a:noFill/>
          </p:spPr>
        </p:pic>
        <p:sp>
          <p:nvSpPr>
            <p:cNvPr id="8" name="Rectangle 7"/>
            <p:cNvSpPr/>
            <p:nvPr/>
          </p:nvSpPr>
          <p:spPr>
            <a:xfrm>
              <a:off x="775977" y="5783093"/>
              <a:ext cx="3102429" cy="738664"/>
            </a:xfrm>
            <a:prstGeom prst="rect">
              <a:avLst/>
            </a:prstGeom>
            <a:solidFill>
              <a:schemeClr val="bg1"/>
            </a:solidFill>
          </p:spPr>
          <p:txBody>
            <a:bodyPr wrap="square">
              <a:spAutoFit/>
            </a:bodyPr>
            <a:lstStyle/>
            <a:p>
              <a:r>
                <a:rPr lang="lv-LV" sz="1400" b="1" dirty="0"/>
                <a:t>Kolembolu sugu skaita izmaiņas dažāda vecuma priežu meža augsnēs </a:t>
              </a:r>
              <a:endParaRPr lang="lv-LV" sz="1400" b="1" dirty="0" smtClean="0"/>
            </a:p>
            <a:p>
              <a:r>
                <a:rPr lang="lv-LV" sz="1400" b="1" dirty="0" smtClean="0"/>
                <a:t>1992.-2002.g. pie </a:t>
              </a:r>
              <a:r>
                <a:rPr lang="lv-LV" sz="1400" b="1" dirty="0"/>
                <a:t>Mazsalacas</a:t>
              </a:r>
            </a:p>
          </p:txBody>
        </p:sp>
      </p:grpSp>
      <p:grpSp>
        <p:nvGrpSpPr>
          <p:cNvPr id="10" name="Group 9"/>
          <p:cNvGrpSpPr/>
          <p:nvPr/>
        </p:nvGrpSpPr>
        <p:grpSpPr>
          <a:xfrm>
            <a:off x="7249885" y="2404546"/>
            <a:ext cx="4339674" cy="1847769"/>
            <a:chOff x="-701266" y="3392104"/>
            <a:chExt cx="4339674" cy="1847769"/>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1266" y="3598819"/>
              <a:ext cx="4339674" cy="1641054"/>
            </a:xfrm>
            <a:prstGeom prst="rect">
              <a:avLst/>
            </a:prstGeom>
            <a:noFill/>
            <a:ln>
              <a:noFill/>
            </a:ln>
          </p:spPr>
        </p:pic>
        <p:sp>
          <p:nvSpPr>
            <p:cNvPr id="9" name="Rectangle 8"/>
            <p:cNvSpPr/>
            <p:nvPr/>
          </p:nvSpPr>
          <p:spPr>
            <a:xfrm>
              <a:off x="1555928" y="3392104"/>
              <a:ext cx="2082480" cy="338554"/>
            </a:xfrm>
            <a:prstGeom prst="rect">
              <a:avLst/>
            </a:prstGeom>
            <a:solidFill>
              <a:schemeClr val="bg1"/>
            </a:solidFill>
          </p:spPr>
          <p:txBody>
            <a:bodyPr wrap="square">
              <a:spAutoFit/>
            </a:bodyPr>
            <a:lstStyle/>
            <a:p>
              <a:pPr algn="r"/>
              <a:r>
                <a:rPr lang="lv-LV" sz="1600" b="1" dirty="0"/>
                <a:t>Kolembola jeb </a:t>
              </a:r>
              <a:r>
                <a:rPr lang="lv-LV" sz="1600" b="1" dirty="0" err="1"/>
                <a:t>lēcaste</a:t>
              </a:r>
              <a:endParaRPr lang="lv-LV" sz="1600" b="1" dirty="0"/>
            </a:p>
          </p:txBody>
        </p:sp>
      </p:grpSp>
      <p:sp>
        <p:nvSpPr>
          <p:cNvPr id="5" name="Rounded Rectangle 4"/>
          <p:cNvSpPr/>
          <p:nvPr/>
        </p:nvSpPr>
        <p:spPr>
          <a:xfrm>
            <a:off x="365761" y="1955543"/>
            <a:ext cx="6152605" cy="104425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Piemēram, </a:t>
            </a:r>
            <a:r>
              <a:rPr lang="lv-LV" b="1" dirty="0">
                <a:solidFill>
                  <a:schemeClr val="tx1"/>
                </a:solidFill>
              </a:rPr>
              <a:t>ņemot vērā kolembolu ekoloģiju</a:t>
            </a:r>
            <a:r>
              <a:rPr lang="lv-LV" b="1" dirty="0" smtClean="0">
                <a:solidFill>
                  <a:schemeClr val="tx1"/>
                </a:solidFill>
              </a:rPr>
              <a:t>, </a:t>
            </a:r>
            <a:r>
              <a:rPr lang="lv-LV" b="1" dirty="0">
                <a:solidFill>
                  <a:schemeClr val="tx1"/>
                </a:solidFill>
              </a:rPr>
              <a:t>tās var uzskatīt par indikatīvu signālu traucējumiem meža augsnes </a:t>
            </a:r>
            <a:endParaRPr lang="lv-LV" b="1" dirty="0" smtClean="0">
              <a:solidFill>
                <a:schemeClr val="tx1"/>
              </a:solidFill>
            </a:endParaRPr>
          </a:p>
          <a:p>
            <a:pPr algn="ctr"/>
            <a:r>
              <a:rPr lang="lv-LV" b="1" dirty="0" smtClean="0">
                <a:solidFill>
                  <a:schemeClr val="tx1"/>
                </a:solidFill>
              </a:rPr>
              <a:t>veidošanās procesā</a:t>
            </a:r>
            <a:endParaRPr lang="lv-LV" b="1" dirty="0">
              <a:solidFill>
                <a:schemeClr val="tx1"/>
              </a:solidFill>
            </a:endParaRPr>
          </a:p>
        </p:txBody>
      </p:sp>
      <p:grpSp>
        <p:nvGrpSpPr>
          <p:cNvPr id="15" name="Group 14"/>
          <p:cNvGrpSpPr/>
          <p:nvPr/>
        </p:nvGrpSpPr>
        <p:grpSpPr>
          <a:xfrm>
            <a:off x="4168943" y="3268744"/>
            <a:ext cx="6274812" cy="3306901"/>
            <a:chOff x="4051376" y="3268744"/>
            <a:chExt cx="6274812" cy="3306901"/>
          </a:xfrm>
        </p:grpSpPr>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51376" y="3268744"/>
              <a:ext cx="3198509" cy="3306901"/>
            </a:xfrm>
            <a:prstGeom prst="rect">
              <a:avLst/>
            </a:prstGeom>
            <a:noFill/>
            <a:ln>
              <a:noFill/>
            </a:ln>
          </p:spPr>
        </p:pic>
        <p:sp>
          <p:nvSpPr>
            <p:cNvPr id="14" name="Rectangle 13"/>
            <p:cNvSpPr/>
            <p:nvPr/>
          </p:nvSpPr>
          <p:spPr>
            <a:xfrm>
              <a:off x="7223759" y="5402342"/>
              <a:ext cx="3102429" cy="1169551"/>
            </a:xfrm>
            <a:prstGeom prst="rect">
              <a:avLst/>
            </a:prstGeom>
            <a:solidFill>
              <a:schemeClr val="bg1"/>
            </a:solidFill>
          </p:spPr>
          <p:txBody>
            <a:bodyPr wrap="square">
              <a:spAutoFit/>
            </a:bodyPr>
            <a:lstStyle/>
            <a:p>
              <a:r>
                <a:rPr lang="lv-LV" sz="1400" b="1" dirty="0"/>
                <a:t>Kolembolu  </a:t>
              </a:r>
              <a:r>
                <a:rPr lang="lv-LV" sz="1400" b="1" dirty="0" err="1"/>
                <a:t>biokopas</a:t>
              </a:r>
              <a:r>
                <a:rPr lang="lv-LV" sz="1400" b="1" dirty="0"/>
                <a:t> struktūras izmaiņu trajektorijas galvenajās šo struktūru noteicošajās asīs, kas identificējas ar pozitīvo temperatūru summām un augsnes mitrumus</a:t>
              </a:r>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903" y="813677"/>
            <a:ext cx="6717600" cy="131557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pasiltināšanās radītās izmaiņas sauszemes ekosistēmās neizbēgami ietekmēs lauksaimniecības un mežsaimniecības nozares Latvijā</a:t>
            </a:r>
          </a:p>
        </p:txBody>
      </p:sp>
      <p:sp>
        <p:nvSpPr>
          <p:cNvPr id="5" name="Rounded Rectangle 4"/>
          <p:cNvSpPr/>
          <p:nvPr/>
        </p:nvSpPr>
        <p:spPr>
          <a:xfrm>
            <a:off x="591067" y="2489231"/>
            <a:ext cx="5555005" cy="9854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Tiek prognozēta veģetācijas </a:t>
            </a:r>
            <a:r>
              <a:rPr lang="lv-LV" b="1" dirty="0">
                <a:solidFill>
                  <a:schemeClr val="tx1"/>
                </a:solidFill>
              </a:rPr>
              <a:t>perioda </a:t>
            </a:r>
            <a:r>
              <a:rPr lang="lv-LV" b="1" dirty="0" smtClean="0">
                <a:solidFill>
                  <a:schemeClr val="tx1"/>
                </a:solidFill>
              </a:rPr>
              <a:t>pagarināšanās </a:t>
            </a:r>
            <a:r>
              <a:rPr lang="lv-LV" b="1" dirty="0">
                <a:solidFill>
                  <a:schemeClr val="tx1"/>
                </a:solidFill>
              </a:rPr>
              <a:t>līdz gadsimta beigām par </a:t>
            </a:r>
            <a:r>
              <a:rPr lang="lv-LV" b="1" dirty="0" smtClean="0">
                <a:solidFill>
                  <a:schemeClr val="tx1"/>
                </a:solidFill>
              </a:rPr>
              <a:t>30-40 </a:t>
            </a:r>
            <a:r>
              <a:rPr lang="lv-LV" b="1" dirty="0">
                <a:solidFill>
                  <a:schemeClr val="tx1"/>
                </a:solidFill>
              </a:rPr>
              <a:t>dienām no marta beigām līdz pat novembra </a:t>
            </a:r>
            <a:r>
              <a:rPr lang="lv-LV" b="1" dirty="0" smtClean="0">
                <a:solidFill>
                  <a:schemeClr val="tx1"/>
                </a:solidFill>
              </a:rPr>
              <a:t>sākumam</a:t>
            </a:r>
            <a:endParaRPr lang="lv-LV" b="1" dirty="0">
              <a:solidFill>
                <a:schemeClr val="tx1"/>
              </a:solidFill>
            </a:endParaRPr>
          </a:p>
        </p:txBody>
      </p:sp>
      <p:sp>
        <p:nvSpPr>
          <p:cNvPr id="6" name="Title 1"/>
          <p:cNvSpPr txBox="1">
            <a:spLocks/>
          </p:cNvSpPr>
          <p:nvPr/>
        </p:nvSpPr>
        <p:spPr>
          <a:xfrm>
            <a:off x="7315199" y="813677"/>
            <a:ext cx="4715691" cy="13310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Pozitīvo temperatūru summas pieaugums varētu palielināt daudzu lauksaimniecības kultūru ražību</a:t>
            </a:r>
          </a:p>
        </p:txBody>
      </p:sp>
      <p:sp>
        <p:nvSpPr>
          <p:cNvPr id="7" name="Rounded Rectangle 6"/>
          <p:cNvSpPr/>
          <p:nvPr/>
        </p:nvSpPr>
        <p:spPr>
          <a:xfrm>
            <a:off x="6348547" y="2490416"/>
            <a:ext cx="5329644" cy="9843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Var rasties iespējas </a:t>
            </a:r>
            <a:r>
              <a:rPr lang="lv-LV" b="1" dirty="0">
                <a:solidFill>
                  <a:schemeClr val="tx1"/>
                </a:solidFill>
              </a:rPr>
              <a:t>ar labām sekmēm audzēt Latvijā  vairākas līdz šim dienvidu rajoniem raksturīgus </a:t>
            </a:r>
            <a:r>
              <a:rPr lang="lv-LV" b="1" dirty="0" smtClean="0">
                <a:solidFill>
                  <a:schemeClr val="tx1"/>
                </a:solidFill>
              </a:rPr>
              <a:t>kultūraugus</a:t>
            </a:r>
            <a:endParaRPr lang="lv-LV" b="1" dirty="0">
              <a:solidFill>
                <a:schemeClr val="tx1"/>
              </a:solidFill>
            </a:endParaRPr>
          </a:p>
        </p:txBody>
      </p:sp>
      <p:sp>
        <p:nvSpPr>
          <p:cNvPr id="8" name="Rounded Rectangle 7"/>
          <p:cNvSpPr/>
          <p:nvPr/>
        </p:nvSpPr>
        <p:spPr>
          <a:xfrm>
            <a:off x="6348547" y="3719063"/>
            <a:ext cx="5329644" cy="10750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Paaugstināta  </a:t>
            </a:r>
            <a:r>
              <a:rPr lang="lv-LV" b="1" dirty="0">
                <a:solidFill>
                  <a:schemeClr val="tx1"/>
                </a:solidFill>
              </a:rPr>
              <a:t>CO</a:t>
            </a:r>
            <a:r>
              <a:rPr lang="lv-LV" b="1" baseline="-25000" dirty="0">
                <a:solidFill>
                  <a:schemeClr val="tx1"/>
                </a:solidFill>
              </a:rPr>
              <a:t>2</a:t>
            </a:r>
            <a:r>
              <a:rPr lang="lv-LV" b="1" dirty="0">
                <a:solidFill>
                  <a:schemeClr val="tx1"/>
                </a:solidFill>
              </a:rPr>
              <a:t> koncentrācija  atmosfērā  veicinās fotosintēzi  un augu </a:t>
            </a:r>
            <a:r>
              <a:rPr lang="lv-LV" b="1" dirty="0" smtClean="0">
                <a:solidFill>
                  <a:schemeClr val="tx1"/>
                </a:solidFill>
              </a:rPr>
              <a:t>produktivitāti - tādēļ </a:t>
            </a:r>
            <a:r>
              <a:rPr lang="lv-LV" b="1" dirty="0">
                <a:solidFill>
                  <a:schemeClr val="tx1"/>
                </a:solidFill>
              </a:rPr>
              <a:t>var prognozēt, ka ražība  pieaugs pat par </a:t>
            </a:r>
            <a:r>
              <a:rPr lang="lv-LV" b="1" dirty="0" smtClean="0">
                <a:solidFill>
                  <a:schemeClr val="tx1"/>
                </a:solidFill>
              </a:rPr>
              <a:t>34-54%</a:t>
            </a:r>
            <a:endParaRPr lang="lv-LV" b="1" dirty="0">
              <a:solidFill>
                <a:schemeClr val="tx1"/>
              </a:solidFill>
            </a:endParaRPr>
          </a:p>
        </p:txBody>
      </p:sp>
      <p:sp>
        <p:nvSpPr>
          <p:cNvPr id="9" name="Rounded Rectangle 8"/>
          <p:cNvSpPr/>
          <p:nvPr/>
        </p:nvSpPr>
        <p:spPr>
          <a:xfrm>
            <a:off x="1726472" y="5060207"/>
            <a:ext cx="9244150" cy="101402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Garāks veģetācijas periods veicinās zālaugu un lopbarības tauriņziežu  ražības pieaugumu.  Ilgāks siltuma periods samazinās izmaksas lauksaimniecības dzīvnieku </a:t>
            </a:r>
            <a:endParaRPr lang="lv-LV" b="1" dirty="0" smtClean="0">
              <a:solidFill>
                <a:schemeClr val="tx1"/>
              </a:solidFill>
            </a:endParaRPr>
          </a:p>
          <a:p>
            <a:pPr algn="ctr"/>
            <a:r>
              <a:rPr lang="lv-LV" b="1" dirty="0" smtClean="0">
                <a:solidFill>
                  <a:schemeClr val="tx1"/>
                </a:solidFill>
              </a:rPr>
              <a:t>uzturēšanā </a:t>
            </a:r>
            <a:r>
              <a:rPr lang="lv-LV" b="1" dirty="0">
                <a:solidFill>
                  <a:schemeClr val="tx1"/>
                </a:solidFill>
              </a:rPr>
              <a:t>un </a:t>
            </a:r>
            <a:r>
              <a:rPr lang="lv-LV" b="1" dirty="0" smtClean="0">
                <a:solidFill>
                  <a:schemeClr val="tx1"/>
                </a:solidFill>
              </a:rPr>
              <a:t>audzēšanā</a:t>
            </a:r>
            <a:endParaRPr lang="lv-LV" b="1" dirty="0">
              <a:solidFill>
                <a:schemeClr val="tx1"/>
              </a:solidFill>
            </a:endParaRPr>
          </a:p>
        </p:txBody>
      </p:sp>
      <p:sp>
        <p:nvSpPr>
          <p:cNvPr id="10" name="Rounded Rectangle 9"/>
          <p:cNvSpPr/>
          <p:nvPr/>
        </p:nvSpPr>
        <p:spPr>
          <a:xfrm>
            <a:off x="591067" y="3719063"/>
            <a:ext cx="5555006" cy="10750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Garāks veģetācijas periods veicinās zālaugu un lopbarības tauriņziežu  ražības </a:t>
            </a:r>
            <a:r>
              <a:rPr lang="lv-LV" b="1" dirty="0" smtClean="0">
                <a:solidFill>
                  <a:schemeClr val="tx1"/>
                </a:solidFill>
              </a:rPr>
              <a:t>pieaugumu</a:t>
            </a:r>
            <a:endParaRPr lang="lv-LV" b="1"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antsmoths.org.uk/images/cameraria_ohridella_mines.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631" b="4956"/>
          <a:stretch/>
        </p:blipFill>
        <p:spPr bwMode="auto">
          <a:xfrm>
            <a:off x="0" y="2282917"/>
            <a:ext cx="5419165" cy="399327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upload.wikimedia.org/wikipedia/commons/4/41/Locusta_migratoria_0s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09434"/>
            <a:ext cx="4200317" cy="220516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3901439" y="887594"/>
            <a:ext cx="8076093" cy="14441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 otras puses, siltāks klimats atnesīs sev līdzi jaunu, Latvijas apstākļiem līdz šim neraksturīgu kultūraugu kaitēkļu un slimību kā arī invazīvo </a:t>
            </a:r>
            <a:r>
              <a:rPr lang="lv-LV" sz="2400" dirty="0" smtClean="0"/>
              <a:t>sugu ieviešanos </a:t>
            </a:r>
            <a:endParaRPr lang="lv-LV" sz="2400" dirty="0"/>
          </a:p>
        </p:txBody>
      </p:sp>
      <p:sp>
        <p:nvSpPr>
          <p:cNvPr id="7" name="Rounded Rectangle 6"/>
          <p:cNvSpPr/>
          <p:nvPr/>
        </p:nvSpPr>
        <p:spPr>
          <a:xfrm>
            <a:off x="5211993" y="3217327"/>
            <a:ext cx="6422970" cy="98583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 šobrīd Latvijā ir parādījušies tādi augu kaitēkļi kā ķiršu muša </a:t>
            </a:r>
            <a:r>
              <a:rPr lang="lv-LV" b="1" i="1" dirty="0">
                <a:solidFill>
                  <a:schemeClr val="tx1"/>
                </a:solidFill>
              </a:rPr>
              <a:t>Rhagoletis </a:t>
            </a:r>
            <a:r>
              <a:rPr lang="lv-LV" b="1" i="1" dirty="0" err="1">
                <a:solidFill>
                  <a:schemeClr val="tx1"/>
                </a:solidFill>
              </a:rPr>
              <a:t>cerasi</a:t>
            </a:r>
            <a:r>
              <a:rPr lang="lv-LV" b="1" dirty="0">
                <a:solidFill>
                  <a:schemeClr val="tx1"/>
                </a:solidFill>
              </a:rPr>
              <a:t>, zirgkastaņu </a:t>
            </a:r>
            <a:r>
              <a:rPr lang="lv-LV" b="1" dirty="0" err="1">
                <a:solidFill>
                  <a:schemeClr val="tx1"/>
                </a:solidFill>
              </a:rPr>
              <a:t>raibkode</a:t>
            </a:r>
            <a:r>
              <a:rPr lang="lv-LV" b="1" dirty="0">
                <a:solidFill>
                  <a:schemeClr val="tx1"/>
                </a:solidFill>
              </a:rPr>
              <a:t>  </a:t>
            </a:r>
            <a:r>
              <a:rPr lang="lv-LV" b="1" i="1" dirty="0">
                <a:solidFill>
                  <a:schemeClr val="tx1"/>
                </a:solidFill>
              </a:rPr>
              <a:t>Cameraria </a:t>
            </a:r>
            <a:r>
              <a:rPr lang="lv-LV" b="1" i="1" dirty="0" err="1">
                <a:solidFill>
                  <a:schemeClr val="tx1"/>
                </a:solidFill>
              </a:rPr>
              <a:t>ohridella</a:t>
            </a:r>
            <a:r>
              <a:rPr lang="lv-LV" b="1" dirty="0">
                <a:solidFill>
                  <a:schemeClr val="tx1"/>
                </a:solidFill>
              </a:rPr>
              <a:t>, kas ir izteikti dienvidnieki </a:t>
            </a:r>
          </a:p>
        </p:txBody>
      </p:sp>
      <p:sp>
        <p:nvSpPr>
          <p:cNvPr id="6" name="Rounded Rectangle 5"/>
          <p:cNvSpPr/>
          <p:nvPr/>
        </p:nvSpPr>
        <p:spPr>
          <a:xfrm>
            <a:off x="5229807" y="2148447"/>
            <a:ext cx="6405156" cy="8849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Tādēļ </a:t>
            </a:r>
            <a:r>
              <a:rPr lang="lv-LV" b="1" dirty="0">
                <a:solidFill>
                  <a:schemeClr val="tx1"/>
                </a:solidFill>
              </a:rPr>
              <a:t>būs jālieto vairāk pesticīdu un veterināro preparātu lauksaimniecības dzīvnieku slimību ārstēšanai</a:t>
            </a:r>
          </a:p>
        </p:txBody>
      </p:sp>
      <p:sp>
        <p:nvSpPr>
          <p:cNvPr id="8" name="Rounded Rectangle 7"/>
          <p:cNvSpPr/>
          <p:nvPr/>
        </p:nvSpPr>
        <p:spPr>
          <a:xfrm>
            <a:off x="5211993" y="4385678"/>
            <a:ext cx="6422970" cy="15679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Pēdējos gados regulāri konstatēts arī </a:t>
            </a:r>
            <a:r>
              <a:rPr lang="lv-LV" b="1" dirty="0" err="1">
                <a:solidFill>
                  <a:schemeClr val="tx1"/>
                </a:solidFill>
              </a:rPr>
              <a:t>klejotājsisenis</a:t>
            </a:r>
            <a:r>
              <a:rPr lang="lv-LV" b="1" dirty="0">
                <a:solidFill>
                  <a:schemeClr val="tx1"/>
                </a:solidFill>
              </a:rPr>
              <a:t> </a:t>
            </a:r>
            <a:r>
              <a:rPr lang="lv-LV" b="1" i="1" dirty="0">
                <a:solidFill>
                  <a:schemeClr val="tx1"/>
                </a:solidFill>
              </a:rPr>
              <a:t>Locusta </a:t>
            </a:r>
            <a:r>
              <a:rPr lang="lv-LV" b="1" i="1" dirty="0" err="1">
                <a:solidFill>
                  <a:schemeClr val="tx1"/>
                </a:solidFill>
              </a:rPr>
              <a:t>migratoria</a:t>
            </a:r>
            <a:r>
              <a:rPr lang="lv-LV" b="1" i="1" dirty="0">
                <a:solidFill>
                  <a:schemeClr val="tx1"/>
                </a:solidFill>
              </a:rPr>
              <a:t> </a:t>
            </a:r>
            <a:r>
              <a:rPr lang="lv-LV" b="1" dirty="0">
                <a:solidFill>
                  <a:schemeClr val="tx1"/>
                </a:solidFill>
              </a:rPr>
              <a:t>no </a:t>
            </a:r>
            <a:r>
              <a:rPr lang="lv-LV" b="1" dirty="0" smtClean="0">
                <a:solidFill>
                  <a:schemeClr val="tx1"/>
                </a:solidFill>
              </a:rPr>
              <a:t>Viduseiropas, arī citas sugas, piemēram, </a:t>
            </a:r>
            <a:r>
              <a:rPr lang="lv-LV" b="1" dirty="0" err="1" smtClean="0">
                <a:solidFill>
                  <a:schemeClr val="tx1"/>
                </a:solidFill>
              </a:rPr>
              <a:t>lapseņveida</a:t>
            </a:r>
            <a:r>
              <a:rPr lang="lv-LV" b="1" dirty="0" smtClean="0">
                <a:solidFill>
                  <a:schemeClr val="tx1"/>
                </a:solidFill>
              </a:rPr>
              <a:t> </a:t>
            </a:r>
            <a:r>
              <a:rPr lang="lv-LV" b="1" dirty="0">
                <a:solidFill>
                  <a:schemeClr val="tx1"/>
                </a:solidFill>
              </a:rPr>
              <a:t>zirneklis </a:t>
            </a:r>
            <a:r>
              <a:rPr lang="lv-LV" b="1" i="1" dirty="0" err="1">
                <a:solidFill>
                  <a:schemeClr val="tx1"/>
                </a:solidFill>
              </a:rPr>
              <a:t>Argiope</a:t>
            </a:r>
            <a:r>
              <a:rPr lang="lv-LV" b="1" i="1" dirty="0">
                <a:solidFill>
                  <a:schemeClr val="tx1"/>
                </a:solidFill>
              </a:rPr>
              <a:t> </a:t>
            </a:r>
            <a:r>
              <a:rPr lang="lv-LV" b="1" i="1" dirty="0" err="1" smtClean="0">
                <a:solidFill>
                  <a:schemeClr val="tx1"/>
                </a:solidFill>
              </a:rPr>
              <a:t>bruennichi</a:t>
            </a:r>
            <a:r>
              <a:rPr lang="lv-LV" b="1" dirty="0" smtClean="0">
                <a:solidFill>
                  <a:schemeClr val="tx1"/>
                </a:solidFill>
              </a:rPr>
              <a:t>, kas </a:t>
            </a:r>
            <a:r>
              <a:rPr lang="lv-LV" b="1" dirty="0">
                <a:solidFill>
                  <a:schemeClr val="tx1"/>
                </a:solidFill>
              </a:rPr>
              <a:t>ir tipiska dienvidu suga un kopš gadsimta sākuma strauji izplatās uz </a:t>
            </a:r>
            <a:r>
              <a:rPr lang="lv-LV" b="1" dirty="0" smtClean="0">
                <a:solidFill>
                  <a:schemeClr val="tx1"/>
                </a:solidFill>
              </a:rPr>
              <a:t>ziemeļiem</a:t>
            </a:r>
            <a:endParaRPr lang="lv-LV" b="1" dirty="0">
              <a:solidFill>
                <a:schemeClr val="tx1"/>
              </a:solidFill>
            </a:endParaRPr>
          </a:p>
        </p:txBody>
      </p:sp>
      <p:pic>
        <p:nvPicPr>
          <p:cNvPr id="9" name="Picture 8" descr="Argiope bruennichi 08Oct10.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59741" y="4203165"/>
            <a:ext cx="1749841" cy="2654835"/>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63097" y="0"/>
            <a:ext cx="4572000" cy="6858000"/>
          </a:xfrm>
          <a:prstGeom prst="rect">
            <a:avLst/>
          </a:prstGeom>
        </p:spPr>
      </p:pic>
      <p:sp>
        <p:nvSpPr>
          <p:cNvPr id="4" name="Title 1"/>
          <p:cNvSpPr txBox="1">
            <a:spLocks/>
          </p:cNvSpPr>
          <p:nvPr/>
        </p:nvSpPr>
        <p:spPr>
          <a:xfrm>
            <a:off x="277025" y="984308"/>
            <a:ext cx="7403936" cy="131557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Siltāks un mitrāks klimats veicinās mikotoksīnus ierosinošo mikroskopisko sēņu izplatību, un palielināsies to nokļūšanas  varbūtība pārtikas produktos</a:t>
            </a:r>
          </a:p>
        </p:txBody>
      </p:sp>
      <p:sp>
        <p:nvSpPr>
          <p:cNvPr id="6" name="Title 1"/>
          <p:cNvSpPr txBox="1">
            <a:spLocks/>
          </p:cNvSpPr>
          <p:nvPr/>
        </p:nvSpPr>
        <p:spPr>
          <a:xfrm>
            <a:off x="277026" y="2782389"/>
            <a:ext cx="7403936" cy="14891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Klimatam kļūstot siltākam, </a:t>
            </a:r>
            <a:r>
              <a:rPr lang="lv-LV" sz="2400" dirty="0" smtClean="0"/>
              <a:t>notiks izmaiņas  </a:t>
            </a:r>
            <a:r>
              <a:rPr lang="lv-LV" sz="2400" dirty="0"/>
              <a:t>augsnēs, kas ir lauksaimniecības produkcijas ražošanas </a:t>
            </a:r>
            <a:r>
              <a:rPr lang="lv-LV" sz="2400" dirty="0" smtClean="0"/>
              <a:t>pamats – ziemām </a:t>
            </a:r>
            <a:r>
              <a:rPr lang="lv-LV" sz="2400" dirty="0"/>
              <a:t>kļūstot </a:t>
            </a:r>
            <a:r>
              <a:rPr lang="lv-LV" sz="2400" dirty="0" smtClean="0"/>
              <a:t>maigākām,  </a:t>
            </a:r>
            <a:r>
              <a:rPr lang="lv-LV" sz="2400" dirty="0"/>
              <a:t>augsnes virskārta </a:t>
            </a:r>
            <a:r>
              <a:rPr lang="lv-LV" sz="2400" dirty="0" smtClean="0"/>
              <a:t>nesasals</a:t>
            </a:r>
            <a:endParaRPr lang="lv-LV" sz="2400" dirty="0"/>
          </a:p>
        </p:txBody>
      </p:sp>
      <p:sp>
        <p:nvSpPr>
          <p:cNvPr id="5" name="Rounded Rectangle 4"/>
          <p:cNvSpPr/>
          <p:nvPr/>
        </p:nvSpPr>
        <p:spPr>
          <a:xfrm>
            <a:off x="744579" y="4072783"/>
            <a:ext cx="5886994" cy="9854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Tādējādi  augsne ilgāk saglabās bioloģisko aktivitāti,  intensīvāki  būs atmirušās organiskās vielas  noārdīšanās un mineralizācijas procesi</a:t>
            </a:r>
          </a:p>
        </p:txBody>
      </p:sp>
      <p:sp>
        <p:nvSpPr>
          <p:cNvPr id="7" name="Title 1"/>
          <p:cNvSpPr txBox="1">
            <a:spLocks/>
          </p:cNvSpPr>
          <p:nvPr/>
        </p:nvSpPr>
        <p:spPr>
          <a:xfrm>
            <a:off x="744579" y="5372659"/>
            <a:ext cx="5886994" cy="1100338"/>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latin typeface="+mn-lt"/>
              </a:rPr>
              <a:t>Ja temperatūras palielināšanās vidēji par </a:t>
            </a:r>
            <a:r>
              <a:rPr lang="lv-LV" sz="1800" b="1" dirty="0" smtClean="0">
                <a:latin typeface="+mn-lt"/>
              </a:rPr>
              <a:t>2 </a:t>
            </a:r>
            <a:r>
              <a:rPr lang="lv-LV" sz="1800" b="1" dirty="0" err="1" smtClean="0">
                <a:latin typeface="+mn-lt"/>
              </a:rPr>
              <a:t>ºC</a:t>
            </a:r>
            <a:r>
              <a:rPr lang="lv-LV" sz="1800" b="1" dirty="0" smtClean="0">
                <a:latin typeface="+mn-lt"/>
              </a:rPr>
              <a:t> </a:t>
            </a:r>
            <a:r>
              <a:rPr lang="lv-LV" sz="1800" b="1" dirty="0">
                <a:latin typeface="+mn-lt"/>
              </a:rPr>
              <a:t>Z-Eiropas lauksaimniecībai varētu būt </a:t>
            </a:r>
            <a:r>
              <a:rPr lang="lv-LV" sz="1800" b="1" dirty="0" smtClean="0">
                <a:latin typeface="+mn-lt"/>
              </a:rPr>
              <a:t>labvēlīga, </a:t>
            </a:r>
            <a:r>
              <a:rPr lang="lv-LV" sz="1800" b="1" dirty="0">
                <a:latin typeface="+mn-lt"/>
              </a:rPr>
              <a:t>tad, pārsniedzot šo līmeni, saskaņā ar prognozi, stāvoklis pasliktinātos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flipH="1">
            <a:off x="2429696"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Tree>
    <p:extLst>
      <p:ext uri="{BB962C8B-B14F-4D97-AF65-F5344CB8AC3E}">
        <p14:creationId xmlns:p14="http://schemas.microsoft.com/office/powerpoint/2010/main" xmlns="" val="336927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01107" y="0"/>
            <a:ext cx="4590893" cy="6858000"/>
          </a:xfrm>
          <a:prstGeom prst="rect">
            <a:avLst/>
          </a:prstGeom>
        </p:spPr>
      </p:pic>
      <p:grpSp>
        <p:nvGrpSpPr>
          <p:cNvPr id="6" name="Group 5"/>
          <p:cNvGrpSpPr/>
          <p:nvPr/>
        </p:nvGrpSpPr>
        <p:grpSpPr>
          <a:xfrm>
            <a:off x="158267" y="2359152"/>
            <a:ext cx="7129501" cy="2656989"/>
            <a:chOff x="158267" y="1533531"/>
            <a:chExt cx="7932268" cy="3156035"/>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267" y="2353440"/>
              <a:ext cx="7932268" cy="2336126"/>
            </a:xfrm>
            <a:prstGeom prst="rect">
              <a:avLst/>
            </a:prstGeom>
            <a:noFill/>
            <a:ln>
              <a:noFill/>
            </a:ln>
          </p:spPr>
        </p:pic>
        <p:sp>
          <p:nvSpPr>
            <p:cNvPr id="5" name="Rectangle 4"/>
            <p:cNvSpPr/>
            <p:nvPr/>
          </p:nvSpPr>
          <p:spPr>
            <a:xfrm>
              <a:off x="731519" y="1533531"/>
              <a:ext cx="7359016" cy="830997"/>
            </a:xfrm>
            <a:prstGeom prst="rect">
              <a:avLst/>
            </a:prstGeom>
            <a:solidFill>
              <a:schemeClr val="bg1"/>
            </a:solidFill>
          </p:spPr>
          <p:txBody>
            <a:bodyPr wrap="square">
              <a:spAutoFit/>
            </a:bodyPr>
            <a:lstStyle/>
            <a:p>
              <a:r>
                <a:rPr lang="lv-LV" sz="1600" b="1" dirty="0"/>
                <a:t>Dažādu sugu koku skaita izmaiņas parauglaukumos, kas iekārtoti uz augsnes </a:t>
              </a:r>
              <a:endParaRPr lang="lv-LV" sz="1600" b="1" dirty="0" smtClean="0"/>
            </a:p>
            <a:p>
              <a:r>
                <a:rPr lang="lv-LV" sz="1600" b="1" dirty="0" smtClean="0"/>
                <a:t>mitruma </a:t>
              </a:r>
              <a:r>
                <a:rPr lang="lv-LV" sz="1600" b="1" dirty="0"/>
                <a:t>izmaiņu gradienta kalnu nogāzē </a:t>
              </a:r>
              <a:r>
                <a:rPr lang="lv-LV" sz="1600" b="1" dirty="0" err="1"/>
                <a:t>Viskosinas</a:t>
              </a:r>
              <a:r>
                <a:rPr lang="lv-LV" sz="1600" b="1" dirty="0"/>
                <a:t> štatā </a:t>
              </a:r>
              <a:r>
                <a:rPr lang="lv-LV" sz="1600" b="1" dirty="0" smtClean="0"/>
                <a:t>ASV</a:t>
              </a:r>
            </a:p>
            <a:p>
              <a:r>
                <a:rPr lang="lv-LV" sz="1600" dirty="0" smtClean="0"/>
                <a:t>Katra </a:t>
              </a:r>
              <a:r>
                <a:rPr lang="lv-LV" sz="1600" dirty="0"/>
                <a:t>līkne atbilst vienai koku sugai</a:t>
              </a:r>
            </a:p>
          </p:txBody>
        </p:sp>
      </p:grpSp>
    </p:spTree>
    <p:extLst>
      <p:ext uri="{BB962C8B-B14F-4D97-AF65-F5344CB8AC3E}">
        <p14:creationId xmlns:p14="http://schemas.microsoft.com/office/powerpoint/2010/main" xmlns="" val="2484332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7822" y="0"/>
            <a:ext cx="4530641" cy="6858000"/>
          </a:xfrm>
          <a:prstGeom prst="rect">
            <a:avLst/>
          </a:prstGeom>
        </p:spPr>
      </p:pic>
      <p:grpSp>
        <p:nvGrpSpPr>
          <p:cNvPr id="2" name="Group 1"/>
          <p:cNvGrpSpPr/>
          <p:nvPr/>
        </p:nvGrpSpPr>
        <p:grpSpPr>
          <a:xfrm>
            <a:off x="4543866" y="696505"/>
            <a:ext cx="7329270" cy="5479216"/>
            <a:chOff x="-533569" y="491519"/>
            <a:chExt cx="7329270" cy="5479216"/>
          </a:xfrm>
        </p:grpSpPr>
        <p:sp>
          <p:nvSpPr>
            <p:cNvPr id="4" name="Title 1"/>
            <p:cNvSpPr txBox="1">
              <a:spLocks/>
            </p:cNvSpPr>
            <p:nvPr/>
          </p:nvSpPr>
          <p:spPr>
            <a:xfrm>
              <a:off x="1330262" y="491519"/>
              <a:ext cx="4248719"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VIDES FAKTORU MIJIEDARBĪBA</a:t>
              </a:r>
              <a:endParaRPr lang="lv-LV" sz="3600" dirty="0"/>
            </a:p>
          </p:txBody>
        </p:sp>
        <p:sp>
          <p:nvSpPr>
            <p:cNvPr id="6" name="Title 1"/>
            <p:cNvSpPr txBox="1">
              <a:spLocks/>
            </p:cNvSpPr>
            <p:nvPr/>
          </p:nvSpPr>
          <p:spPr>
            <a:xfrm>
              <a:off x="-533569" y="2394382"/>
              <a:ext cx="7329270" cy="13901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Analizējot </a:t>
              </a:r>
              <a:r>
                <a:rPr lang="lv-LV" sz="2400" dirty="0"/>
                <a:t>organismu reakciju uz </a:t>
              </a:r>
              <a:r>
                <a:rPr lang="lv-LV" sz="2400" dirty="0" smtClean="0"/>
                <a:t>vides </a:t>
              </a:r>
              <a:r>
                <a:rPr lang="lv-LV" sz="2400" dirty="0"/>
                <a:t>faktoriem,  </a:t>
              </a:r>
              <a:r>
                <a:rPr lang="lv-LV" sz="2400" dirty="0" smtClean="0"/>
                <a:t>jāņem vērā ne </a:t>
              </a:r>
              <a:r>
                <a:rPr lang="lv-LV" sz="2400" dirty="0"/>
                <a:t>tik daudz </a:t>
              </a:r>
              <a:r>
                <a:rPr lang="lv-LV" sz="2400" dirty="0" smtClean="0"/>
                <a:t>katra </a:t>
              </a:r>
              <a:r>
                <a:rPr lang="lv-LV" sz="2400" dirty="0"/>
                <a:t>atsevišķa faktora </a:t>
              </a:r>
              <a:r>
                <a:rPr lang="lv-LV" sz="2400" dirty="0" smtClean="0"/>
                <a:t>ietekme, </a:t>
              </a:r>
              <a:r>
                <a:rPr lang="lv-LV" sz="2400" dirty="0"/>
                <a:t>kā </a:t>
              </a:r>
              <a:r>
                <a:rPr lang="lv-LV" sz="2400" b="1" dirty="0" smtClean="0"/>
                <a:t>vairāku </a:t>
              </a:r>
              <a:r>
                <a:rPr lang="lv-LV" sz="2400" b="1" dirty="0"/>
                <a:t>faktoru mijiedarbības </a:t>
              </a:r>
              <a:r>
                <a:rPr lang="lv-LV" sz="2400" b="1" dirty="0" smtClean="0"/>
                <a:t>ietekme</a:t>
              </a:r>
              <a:endParaRPr lang="lv-LV" sz="2400" b="1" dirty="0"/>
            </a:p>
          </p:txBody>
        </p:sp>
        <p:sp>
          <p:nvSpPr>
            <p:cNvPr id="7" name="Title 1"/>
            <p:cNvSpPr txBox="1">
              <a:spLocks/>
            </p:cNvSpPr>
            <p:nvPr/>
          </p:nvSpPr>
          <p:spPr>
            <a:xfrm>
              <a:off x="-533569" y="4274971"/>
              <a:ext cx="7329270" cy="16957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Faktoru mijiedarbība  izpaužas tādējādi, ka pie viena faktora vienām un tām pašām intensitātes vērtībām </a:t>
              </a:r>
              <a:r>
                <a:rPr lang="lv-LV" sz="2400" b="1" dirty="0"/>
                <a:t>organisma reakcija ir atšķirīga</a:t>
              </a:r>
              <a:r>
                <a:rPr lang="lv-LV" sz="2400" dirty="0"/>
                <a:t>, atkarībā no citu faktoru </a:t>
              </a:r>
              <a:r>
                <a:rPr lang="lv-LV" sz="2400" dirty="0" smtClean="0"/>
                <a:t>iedarbības </a:t>
              </a:r>
              <a:r>
                <a:rPr lang="lv-LV" sz="2400" dirty="0"/>
                <a:t>intensitātes</a:t>
              </a:r>
              <a:endParaRPr lang="lv-LV" sz="2400" b="1" dirty="0"/>
            </a:p>
          </p:txBody>
        </p:sp>
      </p:grpSp>
    </p:spTree>
    <p:extLst>
      <p:ext uri="{BB962C8B-B14F-4D97-AF65-F5344CB8AC3E}">
        <p14:creationId xmlns:p14="http://schemas.microsoft.com/office/powerpoint/2010/main" xmlns="" val="3362262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43992" y="0"/>
            <a:ext cx="4554940" cy="6858000"/>
          </a:xfrm>
          <a:prstGeom prst="rect">
            <a:avLst/>
          </a:prstGeom>
        </p:spPr>
      </p:pic>
      <p:grpSp>
        <p:nvGrpSpPr>
          <p:cNvPr id="3" name="Group 2"/>
          <p:cNvGrpSpPr/>
          <p:nvPr/>
        </p:nvGrpSpPr>
        <p:grpSpPr>
          <a:xfrm>
            <a:off x="281350" y="747010"/>
            <a:ext cx="7174524" cy="2701582"/>
            <a:chOff x="2419642" y="708932"/>
            <a:chExt cx="7174524" cy="2701582"/>
          </a:xfrm>
        </p:grpSpPr>
        <p:sp>
          <p:nvSpPr>
            <p:cNvPr id="4" name="Title 1"/>
            <p:cNvSpPr txBox="1">
              <a:spLocks/>
            </p:cNvSpPr>
            <p:nvPr/>
          </p:nvSpPr>
          <p:spPr>
            <a:xfrm>
              <a:off x="3368207" y="708932"/>
              <a:ext cx="5277394" cy="1621853"/>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smtClean="0"/>
                <a:t>ŠELFORDA TOLERANCES LIKUMS</a:t>
              </a:r>
              <a:endParaRPr lang="lv-LV" sz="3600" dirty="0"/>
            </a:p>
          </p:txBody>
        </p:sp>
        <p:sp>
          <p:nvSpPr>
            <p:cNvPr id="6" name="Title 1"/>
            <p:cNvSpPr txBox="1">
              <a:spLocks/>
            </p:cNvSpPr>
            <p:nvPr/>
          </p:nvSpPr>
          <p:spPr>
            <a:xfrm>
              <a:off x="2419642" y="2098561"/>
              <a:ext cx="7174524" cy="13119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Neatkarīgi no pārējo vides faktoru nodrošinātības, </a:t>
              </a:r>
              <a:r>
                <a:rPr lang="lv-LV" sz="2400" b="1" dirty="0"/>
                <a:t>organisma darbību limitē tas faktors, kas atrodas tuvāk minimālajam </a:t>
              </a:r>
              <a:r>
                <a:rPr lang="lv-LV" sz="2400" b="1" dirty="0" smtClean="0"/>
                <a:t>vai </a:t>
              </a:r>
              <a:r>
                <a:rPr lang="lv-LV" sz="2400" b="1" dirty="0"/>
                <a:t>maksimālajam kritiskajam </a:t>
              </a:r>
              <a:r>
                <a:rPr lang="lv-LV" sz="2400" b="1" dirty="0" smtClean="0"/>
                <a:t>punktam</a:t>
              </a:r>
              <a:endParaRPr lang="lv-LV" sz="2400" b="1" dirty="0"/>
            </a:p>
          </p:txBody>
        </p:sp>
      </p:grpSp>
      <p:grpSp>
        <p:nvGrpSpPr>
          <p:cNvPr id="2" name="Group 1"/>
          <p:cNvGrpSpPr/>
          <p:nvPr/>
        </p:nvGrpSpPr>
        <p:grpSpPr>
          <a:xfrm>
            <a:off x="281350" y="3883888"/>
            <a:ext cx="7174524" cy="2627756"/>
            <a:chOff x="1620732" y="4056780"/>
            <a:chExt cx="7174524" cy="2627756"/>
          </a:xfrm>
        </p:grpSpPr>
        <p:sp>
          <p:nvSpPr>
            <p:cNvPr id="7" name="Title 1"/>
            <p:cNvSpPr txBox="1">
              <a:spLocks/>
            </p:cNvSpPr>
            <p:nvPr/>
          </p:nvSpPr>
          <p:spPr>
            <a:xfrm>
              <a:off x="1620732" y="4056780"/>
              <a:ext cx="7174524" cy="11207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Mūsdienās papildus dabiskajiem vides faktoriem dzīvos organismus ietekmē arī dažādi </a:t>
              </a:r>
              <a:r>
                <a:rPr lang="lv-LV" sz="2400" b="1" dirty="0"/>
                <a:t>antropogēnie </a:t>
              </a:r>
              <a:r>
                <a:rPr lang="lv-LV" sz="2400" b="1" dirty="0" smtClean="0"/>
                <a:t>faktori</a:t>
              </a:r>
              <a:r>
                <a:rPr lang="lv-LV" sz="2400" dirty="0" smtClean="0"/>
                <a:t>:</a:t>
              </a:r>
            </a:p>
          </p:txBody>
        </p:sp>
        <p:sp>
          <p:nvSpPr>
            <p:cNvPr id="8" name="Rounded Rectangle 7"/>
            <p:cNvSpPr/>
            <p:nvPr/>
          </p:nvSpPr>
          <p:spPr>
            <a:xfrm>
              <a:off x="3463271" y="5949078"/>
              <a:ext cx="1658046"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Vides piesārņojums</a:t>
              </a:r>
              <a:endParaRPr lang="lv-LV" b="1" dirty="0">
                <a:solidFill>
                  <a:schemeClr val="tx1"/>
                </a:solidFill>
              </a:endParaRPr>
            </a:p>
          </p:txBody>
        </p:sp>
        <p:sp>
          <p:nvSpPr>
            <p:cNvPr id="9" name="Rounded Rectangle 8"/>
            <p:cNvSpPr/>
            <p:nvPr/>
          </p:nvSpPr>
          <p:spPr>
            <a:xfrm>
              <a:off x="2413656" y="5034817"/>
              <a:ext cx="1955764"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Zemes apsaimniekošana</a:t>
              </a:r>
              <a:endParaRPr lang="lv-LV" b="1" dirty="0">
                <a:solidFill>
                  <a:schemeClr val="tx1"/>
                </a:solidFill>
              </a:endParaRPr>
            </a:p>
          </p:txBody>
        </p:sp>
        <p:sp>
          <p:nvSpPr>
            <p:cNvPr id="10" name="Rounded Rectangle 9"/>
            <p:cNvSpPr/>
            <p:nvPr/>
          </p:nvSpPr>
          <p:spPr>
            <a:xfrm>
              <a:off x="4575455" y="5021827"/>
              <a:ext cx="1752945"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Būvniecība un transports</a:t>
              </a:r>
              <a:endParaRPr lang="lv-LV" b="1" dirty="0">
                <a:solidFill>
                  <a:schemeClr val="tx1"/>
                </a:solidFill>
              </a:endParaRPr>
            </a:p>
          </p:txBody>
        </p:sp>
        <p:sp>
          <p:nvSpPr>
            <p:cNvPr id="11" name="Rounded Rectangle 10"/>
            <p:cNvSpPr/>
            <p:nvPr/>
          </p:nvSpPr>
          <p:spPr>
            <a:xfrm>
              <a:off x="6534435" y="5034817"/>
              <a:ext cx="1693554"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Invazīvo sugu ienākšana </a:t>
              </a:r>
              <a:endParaRPr lang="lv-LV" b="1" dirty="0">
                <a:solidFill>
                  <a:schemeClr val="tx1"/>
                </a:solidFill>
              </a:endParaRPr>
            </a:p>
          </p:txBody>
        </p:sp>
        <p:sp>
          <p:nvSpPr>
            <p:cNvPr id="12" name="Rounded Rectangle 11"/>
            <p:cNvSpPr/>
            <p:nvPr/>
          </p:nvSpPr>
          <p:spPr>
            <a:xfrm>
              <a:off x="5365277" y="5949079"/>
              <a:ext cx="1955764" cy="7354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Resursu </a:t>
              </a:r>
              <a:r>
                <a:rPr lang="lv-LV" b="1" dirty="0" err="1" smtClean="0">
                  <a:solidFill>
                    <a:schemeClr val="tx1"/>
                  </a:solidFill>
                </a:rPr>
                <a:t>pārekspluatācija</a:t>
              </a:r>
              <a:endParaRPr lang="lv-LV" b="1" dirty="0">
                <a:solidFill>
                  <a:schemeClr val="tx1"/>
                </a:solidFill>
              </a:endParaRPr>
            </a:p>
          </p:txBody>
        </p:sp>
      </p:grpSp>
    </p:spTree>
    <p:extLst>
      <p:ext uri="{BB962C8B-B14F-4D97-AF65-F5344CB8AC3E}">
        <p14:creationId xmlns:p14="http://schemas.microsoft.com/office/powerpoint/2010/main" xmlns="" val="2867560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64665" y="213090"/>
            <a:ext cx="5734595" cy="6453408"/>
            <a:chOff x="6265817" y="409035"/>
            <a:chExt cx="5734595" cy="6453408"/>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65817" y="409035"/>
              <a:ext cx="5734595" cy="6039930"/>
            </a:xfrm>
            <a:prstGeom prst="rect">
              <a:avLst/>
            </a:prstGeom>
            <a:noFill/>
            <a:ln>
              <a:noFill/>
            </a:ln>
          </p:spPr>
        </p:pic>
        <p:sp>
          <p:nvSpPr>
            <p:cNvPr id="7" name="Rectangle 6"/>
            <p:cNvSpPr/>
            <p:nvPr/>
          </p:nvSpPr>
          <p:spPr>
            <a:xfrm>
              <a:off x="6265817" y="6277668"/>
              <a:ext cx="5734595" cy="584775"/>
            </a:xfrm>
            <a:prstGeom prst="rect">
              <a:avLst/>
            </a:prstGeom>
            <a:solidFill>
              <a:schemeClr val="bg1"/>
            </a:solidFill>
          </p:spPr>
          <p:txBody>
            <a:bodyPr wrap="square">
              <a:spAutoFit/>
            </a:bodyPr>
            <a:lstStyle/>
            <a:p>
              <a:r>
                <a:rPr lang="lv-LV" sz="1600" b="1" dirty="0"/>
                <a:t>Dažādu faktoru salīdzinošā ietekme uz planētas ekosistēmām  </a:t>
              </a:r>
              <a:r>
                <a:rPr lang="lv-LV" sz="1600" b="1" dirty="0" smtClean="0"/>
                <a:t>20.gs</a:t>
              </a:r>
              <a:r>
                <a:rPr lang="lv-LV" sz="1600" b="1" dirty="0"/>
                <a:t>. laikā un šo faktoru ietekmes pašreizējās  izmaiņu tendences</a:t>
              </a:r>
              <a:endParaRPr lang="lv-LV" sz="1600" dirty="0"/>
            </a:p>
          </p:txBody>
        </p:sp>
      </p:grpSp>
      <p:grpSp>
        <p:nvGrpSpPr>
          <p:cNvPr id="10" name="Group 9"/>
          <p:cNvGrpSpPr/>
          <p:nvPr/>
        </p:nvGrpSpPr>
        <p:grpSpPr>
          <a:xfrm>
            <a:off x="245888" y="1069145"/>
            <a:ext cx="5755983" cy="4684541"/>
            <a:chOff x="340017" y="1190168"/>
            <a:chExt cx="5755983" cy="4684541"/>
          </a:xfrm>
        </p:grpSpPr>
        <p:sp>
          <p:nvSpPr>
            <p:cNvPr id="8" name="Title 1"/>
            <p:cNvSpPr txBox="1">
              <a:spLocks/>
            </p:cNvSpPr>
            <p:nvPr/>
          </p:nvSpPr>
          <p:spPr>
            <a:xfrm>
              <a:off x="340017" y="2725126"/>
              <a:ext cx="5755981" cy="16497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dirty="0"/>
                <a:t>Pat </a:t>
              </a:r>
              <a:r>
                <a:rPr lang="lv-LV" sz="2000" b="1" dirty="0" smtClean="0"/>
                <a:t>gadījumā</a:t>
              </a:r>
              <a:r>
                <a:rPr lang="lv-LV" sz="2000" b="1" dirty="0"/>
                <a:t>, ja visi dabiskie vides </a:t>
              </a:r>
              <a:r>
                <a:rPr lang="lv-LV" sz="2000" b="1" dirty="0" smtClean="0"/>
                <a:t>faktori ir </a:t>
              </a:r>
              <a:r>
                <a:rPr lang="lv-LV" sz="2000" b="1" dirty="0"/>
                <a:t>optimāli, suga var aiziet bojā </a:t>
              </a:r>
              <a:r>
                <a:rPr lang="lv-LV" sz="2000" dirty="0"/>
                <a:t>no vides piesārņojuma vai  tās dzīvotnes izmaiņu dēļ, ja cilvēks ar savu saimniecisko darbību ir padarījis ekoloģiskos apstākļus sugas eksistencei nepiemērotus</a:t>
              </a:r>
            </a:p>
          </p:txBody>
        </p:sp>
        <p:sp>
          <p:nvSpPr>
            <p:cNvPr id="9" name="Title 1"/>
            <p:cNvSpPr txBox="1">
              <a:spLocks/>
            </p:cNvSpPr>
            <p:nvPr/>
          </p:nvSpPr>
          <p:spPr>
            <a:xfrm>
              <a:off x="340019" y="1190168"/>
              <a:ext cx="5755981" cy="12694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Vērtējot klimata izmaiņu ietekmi uz </a:t>
              </a:r>
              <a:r>
                <a:rPr lang="lv-LV" sz="2400" dirty="0" smtClean="0"/>
                <a:t>sugām, īpaši nozīmīga ir divu vides </a:t>
              </a:r>
              <a:r>
                <a:rPr lang="lv-LV" sz="2400" dirty="0"/>
                <a:t>faktoru – </a:t>
              </a:r>
              <a:r>
                <a:rPr lang="lv-LV" sz="2400" b="1" dirty="0"/>
                <a:t>temperatūras </a:t>
              </a:r>
              <a:r>
                <a:rPr lang="lv-LV" sz="2400" dirty="0"/>
                <a:t>un </a:t>
              </a:r>
              <a:r>
                <a:rPr lang="lv-LV" sz="2400" b="1" dirty="0"/>
                <a:t>mitruma </a:t>
              </a:r>
              <a:r>
                <a:rPr lang="lv-LV" sz="2400" b="1" dirty="0" smtClean="0"/>
                <a:t>ietekme</a:t>
              </a:r>
              <a:endParaRPr lang="lv-LV" sz="2400" b="1" dirty="0"/>
            </a:p>
          </p:txBody>
        </p:sp>
        <p:sp>
          <p:nvSpPr>
            <p:cNvPr id="5" name="Title 1"/>
            <p:cNvSpPr txBox="1">
              <a:spLocks/>
            </p:cNvSpPr>
            <p:nvPr/>
          </p:nvSpPr>
          <p:spPr>
            <a:xfrm>
              <a:off x="340018" y="4640384"/>
              <a:ext cx="5755981" cy="12343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b="1" dirty="0"/>
                <a:t>Un otrādi, ja </a:t>
              </a:r>
              <a:r>
                <a:rPr lang="lv-LV" sz="1800" b="1" dirty="0" smtClean="0"/>
                <a:t>cilvēka darbība </a:t>
              </a:r>
              <a:r>
                <a:rPr lang="lv-LV" sz="1800" b="1" dirty="0"/>
                <a:t>ir </a:t>
              </a:r>
              <a:r>
                <a:rPr lang="lv-LV" sz="1800" b="1" dirty="0" smtClean="0"/>
                <a:t>izmainījusi </a:t>
              </a:r>
              <a:r>
                <a:rPr lang="lv-LV" sz="1800" b="1" dirty="0"/>
                <a:t>temperatūras vai mitruma režīmu un barības vielu koncentrāciju  konkrētā vietā, tā var kļūt piemērota kādas sugas attīstībai </a:t>
              </a:r>
              <a:endParaRPr lang="lv-LV" sz="1800" b="1" dirty="0" smtClean="0"/>
            </a:p>
            <a:p>
              <a:pPr algn="ctr"/>
              <a:r>
                <a:rPr lang="lv-LV" sz="1800" b="1" dirty="0" smtClean="0"/>
                <a:t>un tad tā </a:t>
              </a:r>
              <a:r>
                <a:rPr lang="lv-LV" sz="1800" b="1" dirty="0"/>
                <a:t>savairojas lielākā skaitā</a:t>
              </a:r>
            </a:p>
          </p:txBody>
        </p:sp>
      </p:grpSp>
    </p:spTree>
    <p:extLst>
      <p:ext uri="{BB962C8B-B14F-4D97-AF65-F5344CB8AC3E}">
        <p14:creationId xmlns:p14="http://schemas.microsoft.com/office/powerpoint/2010/main" xmlns="" val="3321781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2345</TotalTime>
  <Words>4298</Words>
  <Application>Microsoft Office PowerPoint</Application>
  <PresentationFormat>Custom</PresentationFormat>
  <Paragraphs>322</Paragraphs>
  <Slides>59</Slides>
  <Notes>2</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Klimata izmaiņas un biodaudzveidība</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Company>Birojs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Jānis</cp:lastModifiedBy>
  <cp:revision>265</cp:revision>
  <dcterms:created xsi:type="dcterms:W3CDTF">2016-02-04T15:08:05Z</dcterms:created>
  <dcterms:modified xsi:type="dcterms:W3CDTF">2016-03-14T15:42:05Z</dcterms:modified>
</cp:coreProperties>
</file>