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7" r:id="rId4"/>
    <p:sldId id="258" r:id="rId5"/>
    <p:sldId id="259" r:id="rId6"/>
    <p:sldId id="268" r:id="rId7"/>
    <p:sldId id="269" r:id="rId8"/>
    <p:sldId id="270" r:id="rId9"/>
    <p:sldId id="271" r:id="rId10"/>
    <p:sldId id="260" r:id="rId11"/>
    <p:sldId id="272" r:id="rId12"/>
    <p:sldId id="261" r:id="rId13"/>
    <p:sldId id="274" r:id="rId14"/>
    <p:sldId id="273" r:id="rId15"/>
    <p:sldId id="262" r:id="rId16"/>
    <p:sldId id="263" r:id="rId17"/>
    <p:sldId id="264" r:id="rId18"/>
    <p:sldId id="265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1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4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8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8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1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8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8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5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3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7303-739A-4674-A97E-B2D063E61EA5}" type="datetimeFigureOut">
              <a:rPr lang="en-US" smtClean="0"/>
              <a:t>11/27/2011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B6B21-2109-49B1-9DD1-3AD0D16E3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44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lv/imgres?q=smar%C5%BEas&amp;hl=lv&amp;biw=1024&amp;bih=636&amp;gbv=2&amp;tbm=isch&amp;tbnid=dghDmh3fYzBKfM:&amp;imgrefurl=http://mansfaberlic.lv/?p=101&amp;docid=KsOhnWc4c5We8M&amp;imgurl=http://mansfaberlic.lv/wp-content/uploads/2011/08/beautyCafesm.jpg&amp;w=200&amp;h=210&amp;ei=Hw_RTuKfDYL74QSh-6Rf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google.lv/imgres?q=telpas&amp;hl=lv&amp;biw=1024&amp;bih=636&amp;gbv=2&amp;tbm=isch&amp;tbnid=0oJPRnvhlIFzpM:&amp;imgrefurl=http://www.spoki.lv/foto-izlases/Google-telpas-Milana/365144&amp;docid=6wZMmzto8HBthM&amp;imgurl=http://img4i.www.spoki.lv/upload/articles/36/365144/images/Google-telpas-Milana-1.jpg&amp;w=500&amp;h=357&amp;ei=3BDRTvveNs_54QTYyv0z&amp;zoom=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lv/imgres?q=skuju+koki&amp;hl=lv&amp;sa=G&amp;biw=1024&amp;bih=636&amp;gbv=2&amp;tbm=isch&amp;tbnid=HNjMUwb5qS5-XM:&amp;imgrefurl=http://www.dzirkstele.lv/portals/vietejas/raksts.html?xml_id=28194&amp;docid=DdULfwppO7A2cM&amp;imgurl=http://www.dzirkstele.lv/resources/news/300x200/20110401185727-mezs%20jaunaudze%20(3).JPG&amp;w=300&amp;h=200&amp;ei=FUHRTrOgHKbl4QTJo8En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hyperlink" Target="http://www.google.lv/imgres?q=kadi%C4%B7is&amp;hl=lv&amp;sa=G&amp;biw=1024&amp;bih=636&amp;gbv=2&amp;tbm=isch&amp;tbnid=YVA8Ea1R2LcppM:&amp;imgrefurl=http://dziedava.lv/daba/izveleta_daba.php?koka_suga=16&amp;fizlase=240&amp;ftips1=1&amp;pam=0&amp;fglaiks=3&amp;docid=Y2VgeNQBErnEpM&amp;imgurl=http://dziedava.lv/daba/valgundes_pag/kadiku_nogaze_131009.jpg&amp;w=900&amp;h=675&amp;ei=OZvSTrfyKKeB4ASGrOQf&amp;zoom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lv/imgres?q=kadi%C4%B7is&amp;hl=lv&amp;sa=G&amp;biw=1024&amp;bih=636&amp;gbv=2&amp;tbm=isch&amp;tbnid=OxdMMuxJV-PNjM:&amp;imgrefurl=http://www.poga.lv/photos/mortimers/photo:436474/&amp;docid=avyMygoYFZL4vM&amp;imgurl=http://photo2.poga.lv/photos/0802/0211/mortimers/4364742768_p.jpg&amp;w=1280&amp;h=853&amp;ei=OZvSTrfyKKeB4ASGrOQf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hyperlink" Target="http://www.google.lv/imgres?q=kadi%C4%B7is&amp;hl=lv&amp;sa=G&amp;biw=1024&amp;bih=636&amp;gbv=2&amp;tbm=isch&amp;tbnid=UiAE30vXuRulMM:&amp;imgrefurl=http://www.attirance.com/lv/ingredients/view?i=24&amp;docid=Ye9tWHZ4KqlRZM&amp;imgurl=http://www.attirance.com/uploads/ingredients/full/595.jpeg&amp;w=480&amp;h=283&amp;ei=OZvSTrfyKKeB4ASGrOQf&amp;zoom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lv/imgres?q=piparm%C4%93tra&amp;hl=lv&amp;sa=G&amp;biw=1024&amp;bih=636&amp;gbv=2&amp;tbm=isch&amp;tbnid=2FvgpucPhDVaxM:&amp;imgrefurl=http://www.shutterstock.com/pic-59683009/stock-photo-peppermint-plant.html&amp;docid=9BeEeLU1R66D9M&amp;imgurl=http://image.shutterstock.com/display_pic_with_logo/162271/162271,1282674043,1/stock-photo-peppermint-plant-59683009.jpg&amp;w=300&amp;h=470&amp;ei=P0PRTpCfF46L4gTr2PxX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hyperlink" Target="http://www.google.lv/imgres?q=piparm%C4%93tra&amp;hl=lv&amp;sa=G&amp;biw=1024&amp;bih=636&amp;gbv=2&amp;tbm=isch&amp;tbnid=RMimL6hUIExr_M:&amp;imgrefurl=http://orchardhouseheirlooms.com/index.php?cPath=130&amp;docid=JPaIcknP36I76M&amp;imgurl=http://orchardhouseheirlooms.com/images/Peppermint.jpg&amp;w=175&amp;h=257&amp;ei=P0PRTpCfF46L4gTr2PxX&amp;zoom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google.lv/imgres?q=kumel%C4%ABtes&amp;hl=lv&amp;biw=1024&amp;bih=636&amp;gbv=2&amp;tbm=isch&amp;tbnid=0eRPMzAAm6s0fM:&amp;imgrefurl=http://www.draugiem.lv/nina-virele/news/?p=4104156&amp;docid=Zb5RQ315VG4c6M&amp;imgurl=http://i6.ifrype.com/posts/104/156/v3/nm_4104156.jpg&amp;w=240&amp;h=180&amp;ei=q5rSTpDpDez24QSt4_Bl&amp;zoom=1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google.lv/imgres?q=vani%C4%BCa&amp;hl=lv&amp;sa=G&amp;biw=1024&amp;bih=636&amp;gbv=2&amp;tbm=isch&amp;tbnid=xxhGufxIxia6zM:&amp;imgrefurl=http://www.maminuklubs.lv/?page=3&amp;lessonsStart=2&amp;docid=ciIDzKYYIdj3LM&amp;imgurl=http://www.maminuklubs.lv/content/images_cache/mk_news_1321481822-5876_196_200_0.jpg&amp;w=196&amp;h=146&amp;ei=d5zSTo-GKLDc4QTZp6xz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hyperlink" Target="http://www.google.lv/imgres?q=kan%C4%93lis&amp;hl=lv&amp;sa=G&amp;biw=1024&amp;bih=636&amp;gbv=2&amp;tbm=isch&amp;tbnid=qv2KzkIsAjthJM:&amp;imgrefurl=http://www.calendula.lv/veikals/index.php?route=product/product&amp;path=37&amp;product_id=138&amp;docid=PGw2yVeFG7dHlM&amp;imgurl=http://www.calendula.lv/veikals/image/cache/kanelis_2-500x500.jpg&amp;w=500&amp;h=375&amp;ei=nJ3STqq-MvKM4gTi-dU0&amp;zoom=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google.lv/imgres?q=vanil%C4%ABns,+krustnagli%C5%86as,+kan%C4%93lis&amp;hl=lv&amp;sa=G&amp;biw=1024&amp;bih=636&amp;gbv=2&amp;tbm=isch&amp;tbnid=4y3jw7dJ9ihAjM:&amp;imgrefurl=http://www.irlaiks.lv/receptes/gurman/secret/article.php?id=5333704&amp;docid=jYvnFjHVzEmWAM&amp;imgurl=http://www.irlaiks.lv/images/upload/recipies/5333704/Untitled%2034.jpg&amp;w=300&amp;h=188&amp;ei=ZkTRTr-0EdGQ4gTz9eUv&amp;zoom=1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google.lv/imgres?q=citrons&amp;hl=lv&amp;sa=G&amp;biw=1024&amp;bih=636&amp;gbv=2&amp;tbm=isch&amp;tbnid=IASOHkcX234zcM:&amp;imgrefurl=http://rikojies.blogspot.com/2011/02/citrona-ingvera-padzeriens.html&amp;docid=NgBfELyT7Sc5pM&amp;imgurl=http://1.bp.blogspot.com/-uEfqimbH59s/TVrTNNxr1rI/AAAAAAAAAwg/7JNZ1ZkohNM/s1600/01-lemon-slices-background-tile.jpg&amp;w=446&amp;h=335&amp;ei=lJ7STpWjOYqB4gSOsYRn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hyperlink" Target="http://www.google.lv/imgres?q=apels%C4%ABns&amp;hl=lv&amp;sa=G&amp;biw=1024&amp;bih=636&amp;gbv=2&amp;tbm=isch&amp;tbnid=M7dRdEiMHQw2QM:&amp;imgrefurl=http://www.sieviesuklubs.lv/blogi/rita-sveicieni/ziemigi-rita-sveicieni/&amp;docid=8rm-ZIT5X7KWlM&amp;imgurl=http://www.sieviesuklubs.lv/content/uploads/1291577520-9413.jpg&amp;w=450&amp;h=297&amp;ei=-Z7STpiCIqX44QSlrtE4&amp;zoom=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www.google.lv/imgres?q=kiploki&amp;hl=lv&amp;sa=G&amp;biw=1024&amp;bih=636&amp;gbv=2&amp;tbm=isch&amp;tbnid=_3PSurv7x0NQcM:&amp;imgrefurl=http://worldbeautifulpowerful.blogspot.com/2009/04/growing-kiploki-can-i-use-kiploki.html&amp;docid=MRm6AQN2GqSTyM&amp;imgurl=http://4.bp.blogspot.com/_4ppN572Ga3c/SfGMm7ZF71I/AAAAAAAAAAU/V6hjt0JtPAI/s320/garlic%2Bplant.jpg&amp;w=143&amp;h=108&amp;ei=tp_STo6rA4jk4QTk8Ik9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hyperlink" Target="http://www.google.lv/imgres?q=s%C4%ABpoli&amp;hl=lv&amp;sa=G&amp;biw=1024&amp;bih=636&amp;gbv=2&amp;tbm=isch&amp;tbnid=A_AnW-ocxSYKkM:&amp;imgrefurl=http://www.nissi.lv/?wp=30&amp;lg=2&amp;gid=32&amp;docid=69rQi-80OvjvnM&amp;imgurl=http://www.nissi.lv/image.php%3Fid%3D501%26p%3D1&amp;w=200&amp;h=150&amp;ei=GqDSTqytJdCk4ATdp91k&amp;zoom=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6.jpeg"/><Relationship Id="rId2" Type="http://schemas.openxmlformats.org/officeDocument/2006/relationships/hyperlink" Target="http://www.google.lv/imgres?q=lauru+lapas&amp;hl=lv&amp;sa=G&amp;biw=1024&amp;bih=636&amp;gbv=2&amp;tbm=isch&amp;tbnid=-moc2q5fGJhRdM:&amp;imgrefurl=http://www.scumdoctor.com/Latvian/medicine/herb/bay-leaf/index.html&amp;docid=JSVhR0CU2U_cuM&amp;imgurl=http://www.scumdoctor.com/images/How-To-Grow-Bay-Leaves.jpg&amp;w=400&amp;h=268&amp;ei=f6DSTt7WO6je4QSfqLCCAg&amp;zoom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lv/imgres?q=smar%C5%BE%C4%ABgie+pipari&amp;hl=lv&amp;sa=G&amp;biw=1024&amp;bih=636&amp;gbv=2&amp;tbm=isch&amp;tbnid=KoaJouKQyiKKlM:&amp;imgrefurl=http://www.rimi.lv/receptes/receptes/otrie-edieni/teja-sauteti-negi/&amp;docid=CWqy1TJIBi6O2M&amp;imgurl=http://www.rimi.lv/media/image/Receptes/2011/T%25C4%2593j%25C4%2581%2520saut%25C4%2593ti%2520n%25C4%2593%25C4%25A3i1.jpg&amp;w=390&amp;h=264&amp;ei=-qDSTo3dCvHT4QSgy7Ew&amp;zoom=1" TargetMode="External"/><Relationship Id="rId5" Type="http://schemas.openxmlformats.org/officeDocument/2006/relationships/image" Target="../media/image25.jpeg"/><Relationship Id="rId4" Type="http://schemas.openxmlformats.org/officeDocument/2006/relationships/hyperlink" Target="http://www.google.lv/imgres?q=lauru+lapas&amp;hl=lv&amp;sa=G&amp;biw=1024&amp;bih=636&amp;gbv=2&amp;tbm=isch&amp;tbnid=E8vkP8SiPo0M2M:&amp;imgrefurl=http://www.cetrassezonas.lv/lv/garsvielas/garsaugi/&amp;docid=lMActdIHvz7kTM&amp;imgurl=http://www.cetrassezonas.lv/images/catalogue/small/13467.jpg&amp;w=140&amp;h=140&amp;ei=f6DSTt7WO6je4QSfqLCCAg&amp;zoom=1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www.google.lv/imgres?q=eti%C4%B7is&amp;hl=lv&amp;sa=G&amp;biw=1024&amp;bih=636&amp;gbv=2&amp;tbm=isch&amp;tbnid=2Vw8-OLd1QnTcM:&amp;imgrefurl=http://www.manadieta.lv/news/health/abolu-etikis&amp;docid=GPCpN-IoGsxIIM&amp;imgurl=http://www.manadieta.lv/system/ckeditor_assets/pictures/497/content_bottle-589_640.jpg&amp;w=575&amp;h=431&amp;ei=YKHSTvSgL_D74QS556xi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jpeg"/><Relationship Id="rId4" Type="http://schemas.openxmlformats.org/officeDocument/2006/relationships/hyperlink" Target="http://www.google.lv/imgres?q=eti%C4%B7is&amp;hl=lv&amp;sa=G&amp;biw=1024&amp;bih=636&amp;gbv=2&amp;tbm=isch&amp;tbnid=IryAkMs59_qf7M:&amp;imgrefurl=http://www.ezermala1.lv/produkti/majoneze_kecups/etikis_esence/&amp;docid=9OQgFwQ1YF6xmM&amp;imgurl=http://www.ezermala1.lv/trunk/old/bildes/32214111.jpg&amp;w=143&amp;h=450&amp;ei=YKHSTvSgL_D74QS556xi&amp;zoom=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lv/imgres?q=apels%C4%ABns&amp;hl=lv&amp;sa=G&amp;biw=1024&amp;bih=636&amp;gbv=2&amp;tbm=isch&amp;tbnid=5yotbN_eOLMsKM:&amp;imgrefurl=http://www.noslepums.lv/index.php/2008/12/21/dazas-atzinas/&amp;docid=1jDtca1tK2K8TM&amp;imgurl=http://www.noslepums.lv/wp-content/uploads/2008/11/apelsins.jpg&amp;w=262&amp;h=279&amp;ei=-Z7STpiCIqX44QSlrtE4&amp;zoom=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www.google.lv/imgres?q=piesta&amp;hl=lv&amp;sa=G&amp;biw=1024&amp;bih=636&amp;gbv=2&amp;tbm=isch&amp;tbnid=CuYHnyYz_3rVMM:&amp;imgrefurl=http://www.kurpirkt.lv/rus/result.php?q=piesta+trauki&amp;docid=I9KRNYBr5W3W4M&amp;itg=1&amp;imgurl=http://img.kurpirkt.lv/item_img/277/0/27314460.jpg&amp;w=170&amp;h=102&amp;ei=nTnRTqTvBYfR4QTT-MAz&amp;zoom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lv/imgres?q=sl%C4%93gts+trauks&amp;hl=lv&amp;sa=G&amp;biw=1024&amp;bih=636&amp;gbv=2&amp;tbm=isch&amp;tbnid=xTJGF7kWvz6EDM:&amp;imgrefurl=http://old.mvm.lv/?rid=282&amp;docid=FoJ9xnSQasR0EM&amp;imgurl=http://old.mvm.lv/faili/delu_trauks.jpg&amp;w=139&amp;h=250&amp;ei=EDvRToKVIO7E4gT4l8RU&amp;zoom=1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google.lv/imgres?q=karot%C4%ABtes&amp;hl=lv&amp;sa=G&amp;biw=1024&amp;bih=636&amp;gbv=2&amp;tbm=isch&amp;tbnid=C9aRmRrBSlvL1M:&amp;imgrefurl=http://epadomi.lv/kur_atpusties/09092011-apbalvoti_zalas_karotites_produktu_parade&amp;docid=rLEW_KkyON0qoM&amp;imgurl=http://i6.tiesraides.lv/800x0s/pictures/2011-09-09/2011-09-09_zala_karotite.jpg&amp;w=800&amp;h=533&amp;ei=ozrRTs_uK6_Q4QTovake&amp;zoom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lv/imgres?q=dabas+produkti&amp;hl=lv&amp;sa=G&amp;biw=1024&amp;bih=636&amp;gbv=2&amp;tbm=isch&amp;tbnid=qqnhLlv_Y1VyLM:&amp;imgrefurl=http://unity.lv/news/382693/&amp;docid=8NYMoKOcTKUSTM&amp;imgurl=http://unity.lv/newsimgs/382/693/382693/main/2.jpg&amp;w=330&amp;h=178&amp;ei=e0LRTruGJ-eE4gTc0bg0&amp;zoom=1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lv/imgres?q=%C4%93terisko+e%C4%BC%C4%BCu+ieg%C5%AB%C5%A1ana&amp;hl=lv&amp;biw=1024&amp;bih=636&amp;gbv=2&amp;tbm=isch&amp;tbnid=L2PcqB4Ty9QnDM:&amp;imgrefurl=http://landladyline.wordpress.com/page/4/&amp;docid=uMcWLwumwyZnaM&amp;imgurl=http://landladyline.files.wordpress.com/2010/01/dsc_9834.jpg&amp;w=3008&amp;h=2000&amp;ei=dnjSTrG9Aan64QSstYhB&amp;zoom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hyperlink" Target="http://www.google.lv/imgres?q=%C4%93terisko+e%C4%BC%C4%BCu+ieg%C5%AB%C5%A1ana&amp;hl=lv&amp;biw=1024&amp;bih=636&amp;gbv=2&amp;tbm=isch&amp;tbnid=MnFTpmzfXjlSMM:&amp;imgrefurl=http://www.ligatne.lv/tautas-ticejumi&amp;docid=suQowVyLs1F0_M&amp;imgurl=http://www.ligatne.lv/uploads/list-thumb-j923v1pef1ti.jpg&amp;w=110&amp;h=52&amp;ei=dnjSTrG9Aan64QSstYhB&amp;zoom=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3888431"/>
          </a:xfrm>
        </p:spPr>
        <p:txBody>
          <a:bodyPr>
            <a:normAutofit fontScale="90000"/>
          </a:bodyPr>
          <a:lstStyle/>
          <a:p>
            <a:r>
              <a:rPr lang="lv-LV" sz="7300" dirty="0" smtClean="0">
                <a:solidFill>
                  <a:srgbClr val="C00000"/>
                </a:solidFill>
                <a:latin typeface="Algerian" pitchFamily="82" charset="0"/>
              </a:rPr>
              <a:t>Smaržu </a:t>
            </a:r>
            <a:r>
              <a:rPr lang="lv-LV" sz="7300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pasaule - </a:t>
            </a:r>
            <a:r>
              <a:rPr lang="lv-LV" sz="73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telpas pasaule</a:t>
            </a:r>
            <a:br>
              <a:rPr lang="lv-LV" sz="73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</a:br>
            <a:r>
              <a:rPr lang="lv-LV" sz="73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 </a:t>
            </a:r>
            <a:r>
              <a:rPr lang="lv-LV" sz="2700" i="1" dirty="0" smtClean="0"/>
              <a:t>Sagatavoja:</a:t>
            </a:r>
            <a:r>
              <a:rPr lang="lv-LV" sz="27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 </a:t>
            </a:r>
            <a:br>
              <a:rPr lang="lv-LV" sz="2700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</a:br>
            <a:r>
              <a:rPr lang="lv-LV" sz="2700" i="1" dirty="0" smtClean="0"/>
              <a:t>Jelgavas 1. ģimnāzijas </a:t>
            </a:r>
            <a:br>
              <a:rPr lang="lv-LV" sz="2700" i="1" dirty="0" smtClean="0"/>
            </a:br>
            <a:r>
              <a:rPr lang="lv-LV" sz="2700" i="1" dirty="0" smtClean="0"/>
              <a:t>ķīmijas skolotāja Veronika Miglāne </a:t>
            </a:r>
            <a:endParaRPr lang="en-US" sz="2700" i="1" dirty="0"/>
          </a:p>
        </p:txBody>
      </p:sp>
      <p:pic>
        <p:nvPicPr>
          <p:cNvPr id="4" name="Picture 3" descr="http://t3.gstatic.com/images?q=tbn:ANd9GcRmD37UsOEhpJVUe5_AVyI4jzdjcpJp-TNyJVAuvdrj4pLCJfJdPwnkMot81A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6"/>
            <a:ext cx="1992506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3.gstatic.com/images?q=tbn:ANd9GcQm6EOgFhXgme8qpfqJug3DoFvtENq0_1fq8knkE3gtyWNs5_DrA77jKC40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9"/>
            <a:ext cx="5688632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19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208912" cy="3888432"/>
          </a:xfrm>
        </p:spPr>
        <p:txBody>
          <a:bodyPr>
            <a:normAutofit fontScale="90000"/>
          </a:bodyPr>
          <a:lstStyle/>
          <a:p>
            <a:r>
              <a:rPr lang="lv-LV" sz="4800" dirty="0" smtClean="0">
                <a:latin typeface="Algerian" pitchFamily="82" charset="0"/>
              </a:rPr>
              <a:t>Skuju </a:t>
            </a:r>
            <a:r>
              <a:rPr lang="lv-LV" sz="4800" dirty="0" smtClean="0">
                <a:latin typeface="Algerian" pitchFamily="82" charset="0"/>
              </a:rPr>
              <a:t>koki</a:t>
            </a:r>
            <a:r>
              <a:rPr lang="lv-LV" sz="4800" dirty="0" smtClean="0">
                <a:latin typeface="Algerian" pitchFamily="82" charset="0"/>
              </a:rPr>
              <a:t/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b="1" dirty="0" smtClean="0">
                <a:solidFill>
                  <a:schemeClr val="accent3">
                    <a:lumMod val="75000"/>
                  </a:schemeClr>
                </a:solidFill>
                <a:latin typeface="Algerian" pitchFamily="82" charset="0"/>
              </a:rPr>
              <a:t>priede – </a:t>
            </a:r>
            <a:r>
              <a:rPr lang="lv-LV" sz="4800" dirty="0" smtClean="0">
                <a:latin typeface="Algerian" pitchFamily="82" charset="0"/>
              </a:rPr>
              <a:t>atsvaidzina, garīgi apskaidro  </a:t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egle</a:t>
            </a:r>
            <a:r>
              <a:rPr lang="lv-LV" sz="48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 –</a:t>
            </a:r>
            <a:r>
              <a:rPr lang="lv-LV" sz="4800" dirty="0" smtClean="0">
                <a:latin typeface="Algerian" pitchFamily="82" charset="0"/>
              </a:rPr>
              <a:t> atvieglina elpu, atsvaidzina, garīgi stimulē</a:t>
            </a:r>
            <a:br>
              <a:rPr lang="lv-LV" sz="4800" dirty="0" smtClean="0">
                <a:latin typeface="Algerian" pitchFamily="82" charset="0"/>
              </a:rPr>
            </a:br>
            <a:endParaRPr lang="en-US" sz="4800" dirty="0">
              <a:latin typeface="Algerian" pitchFamily="82" charset="0"/>
            </a:endParaRPr>
          </a:p>
        </p:txBody>
      </p:sp>
      <p:pic>
        <p:nvPicPr>
          <p:cNvPr id="4" name="Picture 3" descr="http://t0.gstatic.com/images?q=tbn:ANd9GcSQO2GTrhW5QuSOwGn9qgOxknxnG4T4AucyXTNVwAWJsBO6xnV4W5aWBvzcq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437112"/>
            <a:ext cx="4320480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0.gstatic.com/images?q=tbn:ANd9GcTGX8JY_zQLGNx4hAbi8nZXEl4S6AEeGJCFjQwySxGVt49wd78_Yp3nKVsE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1944216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148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4176464"/>
          </a:xfrm>
        </p:spPr>
        <p:txBody>
          <a:bodyPr/>
          <a:lstStyle/>
          <a:p>
            <a:r>
              <a:rPr lang="lv-LV" b="1" dirty="0">
                <a:solidFill>
                  <a:srgbClr val="00B050"/>
                </a:solidFill>
                <a:latin typeface="Algerian" pitchFamily="82" charset="0"/>
              </a:rPr>
              <a:t>kadiķis – </a:t>
            </a:r>
            <a:r>
              <a:rPr lang="lv-LV" dirty="0">
                <a:latin typeface="Algerian" pitchFamily="82" charset="0"/>
              </a:rPr>
              <a:t>gaisa </a:t>
            </a:r>
            <a:r>
              <a:rPr lang="lv-LV" dirty="0" smtClean="0">
                <a:latin typeface="Algerian" pitchFamily="82" charset="0"/>
              </a:rPr>
              <a:t>attīrīšanai, veicina koncentrēšanās spējas, antiseptisks</a:t>
            </a:r>
            <a:endParaRPr lang="en-US" dirty="0"/>
          </a:p>
        </p:txBody>
      </p:sp>
      <p:pic>
        <p:nvPicPr>
          <p:cNvPr id="4" name="Picture 3" descr="http://t0.gstatic.com/images?q=tbn:ANd9GcSsn92bXksh_72xLbKQ9EHC6s8-ZIKLROTu3MwnqXaX6pIVAYUKc9-BBuow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2"/>
            <a:ext cx="2736304" cy="211148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0.gstatic.com/images?q=tbn:ANd9GcRNqCQRstUUtv9KYw9_08ew7OJWbwgWNlCyxVdg1TyAenNCVGTakOIIUvE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6672"/>
            <a:ext cx="1531620" cy="9023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6083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544615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/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dirty="0">
                <a:latin typeface="Algerian" pitchFamily="82" charset="0"/>
              </a:rPr>
              <a:t/>
            </a:r>
            <a:br>
              <a:rPr lang="lv-LV" sz="4800" dirty="0">
                <a:latin typeface="Algerian" pitchFamily="82" charset="0"/>
              </a:rPr>
            </a:br>
            <a:r>
              <a:rPr lang="lv-LV" sz="48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Piparmētra –</a:t>
            </a:r>
            <a:r>
              <a:rPr lang="lv-LV" sz="4800" b="1" dirty="0" smtClean="0">
                <a:latin typeface="Algerian" pitchFamily="82" charset="0"/>
              </a:rPr>
              <a:t> </a:t>
            </a:r>
            <a:r>
              <a:rPr lang="lv-LV" sz="4800" dirty="0" smtClean="0">
                <a:latin typeface="Algerian" pitchFamily="82" charset="0"/>
              </a:rPr>
              <a:t>koncentrēšanās spēju veicināšanai</a:t>
            </a:r>
            <a:endParaRPr lang="en-US" sz="4800" dirty="0">
              <a:latin typeface="Algerian" pitchFamily="82" charset="0"/>
            </a:endParaRPr>
          </a:p>
        </p:txBody>
      </p:sp>
      <p:pic>
        <p:nvPicPr>
          <p:cNvPr id="4" name="Picture 3" descr="http://t0.gstatic.com/images?q=tbn:ANd9GcQm52QMb-Bo_yRXtQer1uNuGbNDkyhG79XIeYrM3VxAKGcqRIHJK-dLt-u8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216024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2.gstatic.com/images?q=tbn:ANd9GcTSqHU9aOJH_YbZZ9tHfvWehQfdCWeqoawaAs8d5-MI7FKKd14PJ3ilKk0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48680"/>
            <a:ext cx="2187302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93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772400" cy="3168352"/>
          </a:xfrm>
        </p:spPr>
        <p:txBody>
          <a:bodyPr/>
          <a:lstStyle/>
          <a:p>
            <a:r>
              <a:rPr lang="lv-LV" b="1" dirty="0" smtClean="0">
                <a:solidFill>
                  <a:srgbClr val="FFC000"/>
                </a:solidFill>
                <a:latin typeface="Algerian" pitchFamily="82" charset="0"/>
              </a:rPr>
              <a:t>Kumelīte –</a:t>
            </a:r>
            <a:r>
              <a:rPr lang="lv-LV" dirty="0" smtClean="0">
                <a:latin typeface="Algerian" pitchFamily="82" charset="0"/>
              </a:rPr>
              <a:t> atslābinoša, mazina baiļu sajūtu, stresu, veicina miegu</a:t>
            </a:r>
            <a:endParaRPr lang="en-US" dirty="0">
              <a:latin typeface="Algerian" pitchFamily="82" charset="0"/>
            </a:endParaRPr>
          </a:p>
        </p:txBody>
      </p:sp>
      <p:pic>
        <p:nvPicPr>
          <p:cNvPr id="4" name="Picture 3" descr="http://t3.gstatic.com/images?q=tbn:ANd9GcRsEL_Zr4FOakv2thF8cWUkSzhdj-ycmTCNnslXbuKckCcpbe5O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3024336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9370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6048671"/>
          </a:xfrm>
        </p:spPr>
        <p:txBody>
          <a:bodyPr>
            <a:normAutofit fontScale="90000"/>
          </a:bodyPr>
          <a:lstStyle/>
          <a:p>
            <a:r>
              <a:rPr lang="lv-LV" dirty="0">
                <a:latin typeface="Algerian" pitchFamily="82" charset="0"/>
              </a:rPr>
              <a:t>dabiskai, draudzīgai videi ziemas periodā</a:t>
            </a:r>
            <a:r>
              <a:rPr lang="lv-LV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/>
            </a:r>
            <a:br>
              <a:rPr lang="lv-LV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</a:br>
            <a:r>
              <a:rPr lang="lv-LV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       Vaniļa – </a:t>
            </a:r>
            <a:r>
              <a:rPr lang="lv-LV" dirty="0" smtClean="0">
                <a:latin typeface="Algerian" pitchFamily="82" charset="0"/>
              </a:rPr>
              <a:t>atslābina,       garīgi rosina,</a:t>
            </a:r>
            <a:br>
              <a:rPr lang="lv-LV" dirty="0" smtClean="0">
                <a:latin typeface="Algerian" pitchFamily="82" charset="0"/>
              </a:rPr>
            </a:br>
            <a:r>
              <a:rPr lang="lv-LV" dirty="0" smtClean="0">
                <a:latin typeface="Algerian" pitchFamily="82" charset="0"/>
              </a:rPr>
              <a:t> mazina stresu</a:t>
            </a:r>
            <a:br>
              <a:rPr lang="lv-LV" dirty="0" smtClean="0">
                <a:latin typeface="Algerian" pitchFamily="82" charset="0"/>
              </a:rPr>
            </a:br>
            <a:r>
              <a:rPr lang="lv-LV" dirty="0" smtClean="0">
                <a:latin typeface="Algerian" pitchFamily="82" charset="0"/>
              </a:rPr>
              <a:t>     </a:t>
            </a:r>
            <a:r>
              <a:rPr lang="lv-LV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lgerian" pitchFamily="82" charset="0"/>
              </a:rPr>
              <a:t>kanēlis – </a:t>
            </a:r>
            <a:r>
              <a:rPr lang="lv-LV" dirty="0" smtClean="0">
                <a:latin typeface="Algerian" pitchFamily="82" charset="0"/>
              </a:rPr>
              <a:t>ļoti    antiseptisks, kliedē baiļu sajūtu, </a:t>
            </a:r>
            <a:br>
              <a:rPr lang="lv-LV" dirty="0" smtClean="0">
                <a:latin typeface="Algerian" pitchFamily="82" charset="0"/>
              </a:rPr>
            </a:br>
            <a:r>
              <a:rPr lang="lv-LV" dirty="0">
                <a:latin typeface="Algerian" pitchFamily="82" charset="0"/>
              </a:rPr>
              <a:t> </a:t>
            </a:r>
            <a:r>
              <a:rPr lang="lv-LV" dirty="0" smtClean="0">
                <a:latin typeface="Algerian" pitchFamily="82" charset="0"/>
              </a:rPr>
              <a:t>              vairo enerģiju </a:t>
            </a:r>
            <a:r>
              <a:rPr lang="lv-LV" dirty="0">
                <a:latin typeface="Algerian" pitchFamily="82" charset="0"/>
              </a:rPr>
              <a:t/>
            </a:r>
            <a:br>
              <a:rPr lang="lv-LV" dirty="0">
                <a:latin typeface="Algerian" pitchFamily="82" charset="0"/>
              </a:rPr>
            </a:br>
            <a:endParaRPr lang="en-US" dirty="0"/>
          </a:p>
        </p:txBody>
      </p:sp>
      <p:pic>
        <p:nvPicPr>
          <p:cNvPr id="4" name="Picture 3" descr="http://t2.gstatic.com/images?q=tbn:ANd9GcSwEg3ViN8lTMnNiHLA3l5TFqB8C5hqnbQQ3UH9cCF3Fbn9QXAh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1944216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t2.gstatic.com/images?q=tbn:ANd9GcRxwwaOnG5C801bq9tlpKGNuyCehzSPqjx1bMDE44ZJ3V39BWeKy3cc1J-M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653136"/>
            <a:ext cx="2232248" cy="1584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713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888432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/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b="1" dirty="0" smtClean="0">
                <a:solidFill>
                  <a:schemeClr val="accent2">
                    <a:lumMod val="75000"/>
                  </a:schemeClr>
                </a:solidFill>
                <a:latin typeface="Algerian" pitchFamily="82" charset="0"/>
              </a:rPr>
              <a:t>krustnagliņas – </a:t>
            </a:r>
            <a:r>
              <a:rPr lang="lv-LV" sz="4800" dirty="0" smtClean="0">
                <a:latin typeface="Algerian" pitchFamily="82" charset="0"/>
              </a:rPr>
              <a:t>sajaukumā ar muskatu stimulē seksualitāti</a:t>
            </a:r>
            <a:br>
              <a:rPr lang="lv-LV" sz="4800" dirty="0" smtClean="0">
                <a:latin typeface="Algerian" pitchFamily="82" charset="0"/>
              </a:rPr>
            </a:br>
            <a:endParaRPr lang="en-US" sz="4800" dirty="0">
              <a:latin typeface="Algerian" pitchFamily="82" charset="0"/>
            </a:endParaRPr>
          </a:p>
        </p:txBody>
      </p:sp>
      <p:pic>
        <p:nvPicPr>
          <p:cNvPr id="4" name="Picture 3" descr="http://t3.gstatic.com/images?q=tbn:ANd9GcRXfWr45RPtyA79Jn1eCp0-HyN0CMzz00CAb7BK5ZXmwqcwqXp6JEjiESE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17032"/>
            <a:ext cx="3162533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914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5832647"/>
          </a:xfrm>
        </p:spPr>
        <p:txBody>
          <a:bodyPr>
            <a:normAutofit fontScale="90000"/>
          </a:bodyPr>
          <a:lstStyle/>
          <a:p>
            <a:r>
              <a:rPr lang="lv-LV" sz="4800" b="1" dirty="0" smtClean="0">
                <a:solidFill>
                  <a:srgbClr val="FFC000"/>
                </a:solidFill>
                <a:latin typeface="Algerian" pitchFamily="82" charset="0"/>
              </a:rPr>
              <a:t>Citrons </a:t>
            </a:r>
            <a:r>
              <a:rPr lang="lv-LV" sz="4800" dirty="0" smtClean="0">
                <a:latin typeface="Algerian" pitchFamily="82" charset="0"/>
              </a:rPr>
              <a:t>– paaugstina uzmanību un asina prātu, vairo enerģiju</a:t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dirty="0" smtClean="0">
                <a:latin typeface="Algerian" pitchFamily="82" charset="0"/>
              </a:rPr>
              <a:t/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b="1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apelsīns </a:t>
            </a:r>
            <a:r>
              <a:rPr lang="lv-LV" sz="4800" dirty="0" smtClean="0">
                <a:latin typeface="Algerian" pitchFamily="82" charset="0"/>
              </a:rPr>
              <a:t>– pret uztraukumu, nervozitāti, mierīgam miegam</a:t>
            </a:r>
            <a:endParaRPr lang="en-US" sz="4800" dirty="0">
              <a:latin typeface="Algerian" pitchFamily="82" charset="0"/>
            </a:endParaRPr>
          </a:p>
        </p:txBody>
      </p:sp>
      <p:pic>
        <p:nvPicPr>
          <p:cNvPr id="3" name="Picture 2" descr="http://t2.gstatic.com/images?q=tbn:ANd9GcRvw0e0YkvxVwSFRDWa-K56xlLWZ3DTlBM2bmAuK5uOIOiyhFnNsMSjmunydw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1662430" cy="1247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http://t1.gstatic.com/images?q=tbn:ANd9GcTKWv7oe1NDM2ZBMNmCqrCRYSMkMV8CEzZdSjHzKCaXbOrzqEJBYRGM7W1E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811461"/>
            <a:ext cx="1876425" cy="1235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7572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3528391"/>
          </a:xfrm>
        </p:spPr>
        <p:txBody>
          <a:bodyPr>
            <a:normAutofit/>
          </a:bodyPr>
          <a:lstStyle/>
          <a:p>
            <a:r>
              <a:rPr lang="lv-LV" sz="4800" b="1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Kiploki, sīpoli </a:t>
            </a:r>
            <a:r>
              <a:rPr lang="lv-LV" sz="4800" dirty="0" smtClean="0">
                <a:latin typeface="Algerian" pitchFamily="82" charset="0"/>
              </a:rPr>
              <a:t>– rada virtuves aromātu, stimulē apetīti, antiseptiska iedarbība</a:t>
            </a:r>
            <a:endParaRPr lang="en-US" sz="4800" dirty="0">
              <a:latin typeface="Algerian" pitchFamily="82" charset="0"/>
            </a:endParaRPr>
          </a:p>
        </p:txBody>
      </p:sp>
      <p:pic>
        <p:nvPicPr>
          <p:cNvPr id="3" name="Picture 2" descr="http://t2.gstatic.com/images?q=tbn:ANd9GcSSxMnt1PzWBkifbwtlmmGp6a4GoGMDhfZ_OmjXY2XAsnUA41xH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764704"/>
            <a:ext cx="2304256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http://t3.gstatic.com/images?q=tbn:ANd9GcRb8ZTeGJ9Ej6ZrDwHioIQ-Sxb2D2I0lgAQoGJzfMrZEVR3kyYA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64704"/>
            <a:ext cx="2664296" cy="1872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1252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4536503"/>
          </a:xfrm>
        </p:spPr>
        <p:txBody>
          <a:bodyPr/>
          <a:lstStyle/>
          <a:p>
            <a:r>
              <a:rPr lang="lv-LV" b="1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Lauru lapas – </a:t>
            </a:r>
            <a:r>
              <a:rPr lang="lv-LV" dirty="0" smtClean="0">
                <a:latin typeface="Algerian" pitchFamily="82" charset="0"/>
              </a:rPr>
              <a:t>gaisu attīrošas, , spēcina, nomierina</a:t>
            </a:r>
            <a:br>
              <a:rPr lang="lv-LV" dirty="0" smtClean="0">
                <a:latin typeface="Algerian" pitchFamily="82" charset="0"/>
              </a:rPr>
            </a:br>
            <a:r>
              <a:rPr lang="lv-LV" dirty="0">
                <a:latin typeface="Algerian" pitchFamily="82" charset="0"/>
              </a:rPr>
              <a:t/>
            </a:r>
            <a:br>
              <a:rPr lang="lv-LV" dirty="0">
                <a:latin typeface="Algerian" pitchFamily="82" charset="0"/>
              </a:rPr>
            </a:br>
            <a:r>
              <a:rPr lang="lv-LV" b="1" dirty="0" smtClean="0">
                <a:solidFill>
                  <a:schemeClr val="bg2">
                    <a:lumMod val="25000"/>
                  </a:schemeClr>
                </a:solidFill>
                <a:latin typeface="Algerian" pitchFamily="82" charset="0"/>
              </a:rPr>
              <a:t>smaržīgie pipari –</a:t>
            </a:r>
            <a:br>
              <a:rPr lang="lv-LV" b="1" dirty="0" smtClean="0">
                <a:solidFill>
                  <a:schemeClr val="bg2">
                    <a:lumMod val="25000"/>
                  </a:schemeClr>
                </a:solidFill>
                <a:latin typeface="Algerian" pitchFamily="82" charset="0"/>
              </a:rPr>
            </a:br>
            <a:r>
              <a:rPr lang="lv-LV" b="1" dirty="0" smtClean="0">
                <a:solidFill>
                  <a:schemeClr val="bg2">
                    <a:lumMod val="25000"/>
                  </a:schemeClr>
                </a:solidFill>
                <a:latin typeface="Algerian" pitchFamily="82" charset="0"/>
              </a:rPr>
              <a:t> </a:t>
            </a:r>
            <a:r>
              <a:rPr lang="lv-LV" dirty="0" smtClean="0">
                <a:latin typeface="Algerian" pitchFamily="82" charset="0"/>
              </a:rPr>
              <a:t>fiziski stimulējoši</a:t>
            </a:r>
            <a:endParaRPr lang="en-US" dirty="0">
              <a:latin typeface="Algerian" pitchFamily="82" charset="0"/>
            </a:endParaRPr>
          </a:p>
        </p:txBody>
      </p:sp>
      <p:pic>
        <p:nvPicPr>
          <p:cNvPr id="4" name="Picture 3" descr="http://t0.gstatic.com/images?q=tbn:ANd9GcQVeqWZK3pGPImQ0z-4LJLWsTVauMooU1acxopFt_yVVB4g5tMTMHc58pEZ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052952"/>
            <a:ext cx="1722120" cy="1151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0.gstatic.com/images?q=tbn:ANd9GcTFWbjH995sY5BxRl6MQwNp9-z0p1c5Tu3W9rHNMQnrRfsiMoQ1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35178"/>
            <a:ext cx="1440160" cy="1068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t1.gstatic.com/images?q=tbn:ANd9GcSb-i1sZZf28OR4HrpFesWJJoQJAPV-iup3yJ1-liNZKxiBL3tDAkchKcNINw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804458"/>
            <a:ext cx="1579245" cy="1356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516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96343"/>
          </a:xfrm>
        </p:spPr>
        <p:txBody>
          <a:bodyPr/>
          <a:lstStyle/>
          <a:p>
            <a:r>
              <a:rPr lang="lv-LV" b="1" dirty="0" smtClean="0">
                <a:solidFill>
                  <a:srgbClr val="C00000"/>
                </a:solidFill>
                <a:latin typeface="Algerian" pitchFamily="82" charset="0"/>
              </a:rPr>
              <a:t>Etiķis –</a:t>
            </a:r>
            <a:r>
              <a:rPr lang="lv-LV" dirty="0" smtClean="0">
                <a:latin typeface="Algerian" pitchFamily="82" charset="0"/>
              </a:rPr>
              <a:t> </a:t>
            </a:r>
            <a:br>
              <a:rPr lang="lv-LV" dirty="0" smtClean="0">
                <a:latin typeface="Algerian" pitchFamily="82" charset="0"/>
              </a:rPr>
            </a:br>
            <a:r>
              <a:rPr lang="lv-LV" dirty="0" smtClean="0">
                <a:latin typeface="Algerian" pitchFamily="82" charset="0"/>
              </a:rPr>
              <a:t/>
            </a:r>
            <a:br>
              <a:rPr lang="lv-LV" dirty="0" smtClean="0">
                <a:latin typeface="Algerian" pitchFamily="82" charset="0"/>
              </a:rPr>
            </a:br>
            <a:r>
              <a:rPr lang="lv-LV" dirty="0" smtClean="0">
                <a:latin typeface="Algerian" pitchFamily="82" charset="0"/>
              </a:rPr>
              <a:t>veicina apetīti, gremošanas uzlabošanai</a:t>
            </a:r>
            <a:endParaRPr lang="en-US" dirty="0">
              <a:latin typeface="Algerian" pitchFamily="82" charset="0"/>
            </a:endParaRPr>
          </a:p>
        </p:txBody>
      </p:sp>
      <p:pic>
        <p:nvPicPr>
          <p:cNvPr id="4" name="Picture 3" descr="http://t0.gstatic.com/images?q=tbn:ANd9GcT2RknkJle4bl37IdH4MxhJoRM8MDp6T0XtcTR4QL9coZD2n9tgnbXzAcKM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130" y="3789040"/>
            <a:ext cx="2596981" cy="201690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0.gstatic.com/images?q=tbn:ANd9GcSic73RNmM8CRkI2fUWB05QS6W-K0Nwfs1SSBVgFLSsbvkTlh9mVx5T4O5q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76672"/>
            <a:ext cx="427355" cy="1365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129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512167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>Darba mērķis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7560840" cy="4320480"/>
          </a:xfrm>
        </p:spPr>
        <p:txBody>
          <a:bodyPr>
            <a:normAutofit/>
          </a:bodyPr>
          <a:lstStyle/>
          <a:p>
            <a:endParaRPr lang="lv-LV" sz="3600" dirty="0" smtClean="0">
              <a:solidFill>
                <a:srgbClr val="C00000"/>
              </a:solidFill>
              <a:latin typeface="Algerian" pitchFamily="82" charset="0"/>
            </a:endParaRPr>
          </a:p>
          <a:p>
            <a:endParaRPr lang="lv-LV" sz="3600" dirty="0">
              <a:solidFill>
                <a:srgbClr val="C00000"/>
              </a:solidFill>
              <a:latin typeface="Algerian" pitchFamily="82" charset="0"/>
            </a:endParaRPr>
          </a:p>
          <a:p>
            <a:r>
              <a:rPr lang="lv-LV" sz="3600" dirty="0" smtClean="0">
                <a:solidFill>
                  <a:srgbClr val="C00000"/>
                </a:solidFill>
                <a:latin typeface="Algerian" pitchFamily="82" charset="0"/>
              </a:rPr>
              <a:t>Izmantojot dabas materiālu, izveidojiet  smaržu, kura būtu piemērota telpai, ko iekārtosiet</a:t>
            </a:r>
            <a:endParaRPr lang="en-US" sz="3600" dirty="0">
              <a:solidFill>
                <a:srgbClr val="C00000"/>
              </a:solidFill>
              <a:latin typeface="Algerian" pitchFamily="82" charset="0"/>
            </a:endParaRPr>
          </a:p>
        </p:txBody>
      </p:sp>
      <p:pic>
        <p:nvPicPr>
          <p:cNvPr id="4" name="Picture 3" descr="http://t1.gstatic.com/images?q=tbn:ANd9GcQNklWGaURtIU1NbK708x3a6WEyJagv_8reoqLr1iDCzEGgnw4sYRsrd725u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484784"/>
            <a:ext cx="1584176" cy="1512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660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944215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>Darba uzdevums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632848" cy="3816424"/>
          </a:xfrm>
        </p:spPr>
        <p:txBody>
          <a:bodyPr>
            <a:normAutofit lnSpcReduction="10000"/>
          </a:bodyPr>
          <a:lstStyle/>
          <a:p>
            <a:endParaRPr lang="lv-LV" sz="3600" dirty="0">
              <a:solidFill>
                <a:srgbClr val="C00000"/>
              </a:solidFill>
              <a:latin typeface="Algerian" pitchFamily="82" charset="0"/>
            </a:endParaRPr>
          </a:p>
          <a:p>
            <a:r>
              <a:rPr lang="lv-LV" sz="3600" dirty="0" smtClean="0">
                <a:solidFill>
                  <a:srgbClr val="C00000"/>
                </a:solidFill>
                <a:latin typeface="Algerian" pitchFamily="82" charset="0"/>
              </a:rPr>
              <a:t>No jums pieejamajām izejvielām Pagatavojiet </a:t>
            </a:r>
            <a:r>
              <a:rPr lang="lv-LV" sz="3600" dirty="0" smtClean="0">
                <a:solidFill>
                  <a:srgbClr val="C00000"/>
                </a:solidFill>
                <a:latin typeface="Algerian" pitchFamily="82" charset="0"/>
              </a:rPr>
              <a:t>smaržu (nepārspīlējiet)</a:t>
            </a:r>
          </a:p>
          <a:p>
            <a:r>
              <a:rPr lang="lv-LV" b="1" i="1" dirty="0" smtClean="0">
                <a:solidFill>
                  <a:schemeClr val="tx1"/>
                </a:solidFill>
                <a:latin typeface="+mj-lt"/>
              </a:rPr>
              <a:t>Visas izejvielas ieberiet slēgtā kolbā, samaisiet vai sakratiet un demonstrējiet prezentācijā!</a:t>
            </a:r>
            <a:endParaRPr lang="lv-LV" b="1" i="1" dirty="0" smtClean="0">
              <a:solidFill>
                <a:schemeClr val="tx1"/>
              </a:solidFill>
              <a:latin typeface="+mj-lt"/>
            </a:endParaRPr>
          </a:p>
          <a:p>
            <a:endParaRPr lang="en-US" sz="3600" dirty="0">
              <a:solidFill>
                <a:srgbClr val="C0000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9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800199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>Darba piederumi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132856"/>
            <a:ext cx="7560840" cy="3888432"/>
          </a:xfrm>
        </p:spPr>
        <p:txBody>
          <a:bodyPr>
            <a:normAutofit/>
          </a:bodyPr>
          <a:lstStyle/>
          <a:p>
            <a:endParaRPr lang="lv-LV" sz="3600" dirty="0" smtClean="0">
              <a:solidFill>
                <a:srgbClr val="C00000"/>
              </a:solidFill>
              <a:latin typeface="Algerian" pitchFamily="82" charset="0"/>
            </a:endParaRPr>
          </a:p>
          <a:p>
            <a:endParaRPr lang="lv-LV" sz="3600" dirty="0">
              <a:solidFill>
                <a:srgbClr val="C00000"/>
              </a:solidFill>
              <a:latin typeface="Algerian" pitchFamily="82" charset="0"/>
            </a:endParaRPr>
          </a:p>
          <a:p>
            <a:r>
              <a:rPr lang="lv-LV" sz="3600" dirty="0" smtClean="0">
                <a:solidFill>
                  <a:srgbClr val="C00000"/>
                </a:solidFill>
                <a:latin typeface="Algerian" pitchFamily="82" charset="0"/>
              </a:rPr>
              <a:t>Dabas materiāli, piesta, karotītes, nazis, šķēres, trauks ar vāku materiāla saglabāšanai</a:t>
            </a:r>
            <a:endParaRPr lang="en-US" sz="3600" dirty="0">
              <a:solidFill>
                <a:srgbClr val="C00000"/>
              </a:solidFill>
              <a:latin typeface="Algerian" pitchFamily="82" charset="0"/>
            </a:endParaRPr>
          </a:p>
        </p:txBody>
      </p:sp>
      <p:pic>
        <p:nvPicPr>
          <p:cNvPr id="4" name="Picture 3" descr="http://t3.gstatic.com/images?q=tbn:ANd9GcTYh_SHRs29RbOxr4s9oQTEXzAQ4zgO2Nm37P8k3K5vJtTXTc2RK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1"/>
            <a:ext cx="1872208" cy="1093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1.gstatic.com/images?q=tbn:ANd9GcTlV93-hg9StmL8ewxAj2hj6uwuebcY5TWfx34HTiBLgjLRwVXA5DAqheWcoQ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01208"/>
            <a:ext cx="1494031" cy="923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t2.gstatic.com/images?q=tbn:ANd9GcQrIHxGc9iPxWzFmT7y3qbLtvX22hPdNrME4mkCLFsha4bC7ODFUx2Eb0Os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691854"/>
            <a:ext cx="1312029" cy="1678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67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960439"/>
          </a:xfrm>
        </p:spPr>
        <p:txBody>
          <a:bodyPr>
            <a:normAutofit/>
          </a:bodyPr>
          <a:lstStyle/>
          <a:p>
            <a:r>
              <a:rPr lang="lv-LV" sz="4800" dirty="0" smtClean="0">
                <a:latin typeface="Algerian" pitchFamily="82" charset="0"/>
              </a:rPr>
              <a:t>Jums tiek piedāvāti dažāda veida dabas </a:t>
            </a:r>
            <a:br>
              <a:rPr lang="lv-LV" sz="4800" dirty="0" smtClean="0">
                <a:latin typeface="Algerian" pitchFamily="82" charset="0"/>
              </a:rPr>
            </a:br>
            <a:r>
              <a:rPr lang="lv-LV" sz="4800" dirty="0">
                <a:latin typeface="Algerian" pitchFamily="82" charset="0"/>
              </a:rPr>
              <a:t/>
            </a:r>
            <a:br>
              <a:rPr lang="lv-LV" sz="4800" dirty="0">
                <a:latin typeface="Algerian" pitchFamily="82" charset="0"/>
              </a:rPr>
            </a:br>
            <a:r>
              <a:rPr lang="lv-LV" sz="4800" dirty="0" smtClean="0">
                <a:latin typeface="Algerian" pitchFamily="82" charset="0"/>
              </a:rPr>
              <a:t>                 produkti ar pazīstamām smaržām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512168"/>
          </a:xfrm>
        </p:spPr>
        <p:txBody>
          <a:bodyPr>
            <a:normAutofit/>
          </a:bodyPr>
          <a:lstStyle/>
          <a:p>
            <a:r>
              <a:rPr lang="lv-LV" sz="3600" dirty="0" smtClean="0">
                <a:solidFill>
                  <a:srgbClr val="C00000"/>
                </a:solidFill>
                <a:latin typeface="Algerian" pitchFamily="82" charset="0"/>
              </a:rPr>
              <a:t>Kā, ar ko sajaukt ir jūsu ziņā</a:t>
            </a:r>
            <a:endParaRPr lang="en-US" sz="3600" dirty="0">
              <a:solidFill>
                <a:srgbClr val="C00000"/>
              </a:solidFill>
              <a:latin typeface="Algerian" pitchFamily="82" charset="0"/>
            </a:endParaRPr>
          </a:p>
        </p:txBody>
      </p:sp>
      <p:pic>
        <p:nvPicPr>
          <p:cNvPr id="4" name="Picture 3" descr="http://t1.gstatic.com/images?q=tbn:ANd9GcTKML9PsnkIoKCYkPZN-qUrTMLWrVD7yoVgu7ZURcefo3d0rTzy1gEBE9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88840"/>
            <a:ext cx="2736304" cy="1512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05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2736304"/>
          </a:xfrm>
        </p:spPr>
        <p:txBody>
          <a:bodyPr>
            <a:normAutofit/>
          </a:bodyPr>
          <a:lstStyle/>
          <a:p>
            <a:r>
              <a:rPr lang="lv-LV" b="1" i="1" dirty="0" smtClean="0"/>
              <a:t>Smarža piemīt ēteriskajām eļļām, kuras satur  daudzi  augi, tomēr ne visi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848872" cy="3024336"/>
          </a:xfrm>
        </p:spPr>
        <p:txBody>
          <a:bodyPr>
            <a:normAutofit/>
          </a:bodyPr>
          <a:lstStyle/>
          <a:p>
            <a:r>
              <a:rPr lang="lv-LV" sz="4400" b="1" dirty="0" smtClean="0">
                <a:solidFill>
                  <a:srgbClr val="C00000"/>
                </a:solidFill>
              </a:rPr>
              <a:t>Parasti aromātus iegūst augu daļas spiežot, beržot, sasmalcinot </a:t>
            </a:r>
            <a:endParaRPr lang="en-US" sz="4400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http://t0.gstatic.com/images?q=tbn:ANd9GcSIJGtYS2JWH7OVh5KEHCQB65aDomDSW_6c9-VoLyLFj4_syv0OBvL48pRj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40581"/>
            <a:ext cx="2232248" cy="14998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t3.gstatic.com/images?q=tbn:ANd9GcQksVpdQS4PS3KbRoCPy6015fuPbga0kxxYPgJtMgRjA_cF5hkZ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060848"/>
            <a:ext cx="1705600" cy="10389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5186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760639"/>
          </a:xfrm>
        </p:spPr>
        <p:txBody>
          <a:bodyPr>
            <a:normAutofit/>
          </a:bodyPr>
          <a:lstStyle/>
          <a:p>
            <a:r>
              <a:rPr lang="lv-LV" sz="3600" b="1" i="1" dirty="0" smtClean="0"/>
              <a:t>   </a:t>
            </a:r>
            <a:r>
              <a:rPr lang="lv-LV" b="1" i="1" dirty="0" smtClean="0"/>
              <a:t>1. Izvēlaties darba piederumus, ar kuru palīdzību doto materiālu apstrādāsiet</a:t>
            </a:r>
            <a:br>
              <a:rPr lang="lv-LV" b="1" i="1" dirty="0" smtClean="0"/>
            </a:br>
            <a:r>
              <a:rPr lang="lv-LV" b="1" i="1" dirty="0" smtClean="0"/>
              <a:t/>
            </a:r>
            <a:br>
              <a:rPr lang="lv-LV" b="1" i="1" dirty="0" smtClean="0"/>
            </a:br>
            <a:r>
              <a:rPr lang="lv-LV" b="1" i="1" dirty="0" smtClean="0"/>
              <a:t>2. Pirms izvēlaties materiālu, iepazīstaties ar tā smaržu</a:t>
            </a:r>
            <a:r>
              <a:rPr lang="lv-LV" b="1" i="1" dirty="0"/>
              <a:t/>
            </a:r>
            <a:br>
              <a:rPr lang="lv-LV" b="1" i="1" dirty="0"/>
            </a:br>
            <a:r>
              <a:rPr lang="lv-LV" sz="3600" b="1" i="1" dirty="0" smtClean="0"/>
              <a:t>  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445711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760639"/>
          </a:xfrm>
        </p:spPr>
        <p:txBody>
          <a:bodyPr/>
          <a:lstStyle/>
          <a:p>
            <a:r>
              <a:rPr lang="lv-LV" b="1" i="1" dirty="0"/>
              <a:t>3. Pieņemiet lēmumu, kurus materiālus sajauksiet </a:t>
            </a:r>
            <a:r>
              <a:rPr lang="lv-LV" b="1" i="1" dirty="0">
                <a:solidFill>
                  <a:srgbClr val="C00000"/>
                </a:solidFill>
              </a:rPr>
              <a:t>(necenšaties  izvēlēties ļoti lielu daudzveidību</a:t>
            </a:r>
            <a:r>
              <a:rPr lang="lv-LV" b="1" i="1" dirty="0" smtClean="0">
                <a:solidFill>
                  <a:srgbClr val="C00000"/>
                </a:solidFill>
              </a:rPr>
              <a:t>)</a:t>
            </a:r>
            <a:br>
              <a:rPr lang="lv-LV" b="1" i="1" dirty="0" smtClean="0">
                <a:solidFill>
                  <a:srgbClr val="C00000"/>
                </a:solidFill>
              </a:rPr>
            </a:br>
            <a:r>
              <a:rPr lang="lv-LV" b="1" i="1" dirty="0" smtClean="0"/>
              <a:t>4. Izdomājiet, ko ar katru izvēlēto materiālu darīsiet – berzīsiet, spiedīsiet, sasmalcināsiet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15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r>
              <a:rPr lang="lv-LV" sz="6000" b="1" i="1" dirty="0" smtClean="0"/>
              <a:t>Izmantojiet padomus, kuri seko tālāk!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sz="6000" b="1" i="1" dirty="0" smtClean="0">
                <a:solidFill>
                  <a:srgbClr val="C00000"/>
                </a:solidFill>
              </a:rPr>
              <a:t>Veiksmi darbā!</a:t>
            </a:r>
            <a:endParaRPr lang="en-US" sz="6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07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203</Words>
  <Application>Microsoft Office PowerPoint</Application>
  <PresentationFormat>On-screen Show (4:3)</PresentationFormat>
  <Paragraphs>31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Smaržu pasaule - telpas pasaule  Sagatavoja:  Jelgavas 1. ģimnāzijas  ķīmijas skolotāja Veronika Miglāne </vt:lpstr>
      <vt:lpstr>Darba mērķis</vt:lpstr>
      <vt:lpstr>Darba uzdevums</vt:lpstr>
      <vt:lpstr>Darba piederumi</vt:lpstr>
      <vt:lpstr>Jums tiek piedāvāti dažāda veida dabas                    produkti ar pazīstamām smaržām</vt:lpstr>
      <vt:lpstr>Smarža piemīt ēteriskajām eļļām, kuras satur  daudzi  augi, tomēr ne visi</vt:lpstr>
      <vt:lpstr>   1. Izvēlaties darba piederumus, ar kuru palīdzību doto materiālu apstrādāsiet  2. Pirms izvēlaties materiālu, iepazīstaties ar tā smaržu   </vt:lpstr>
      <vt:lpstr>3. Pieņemiet lēmumu, kurus materiālus sajauksiet (necenšaties  izvēlēties ļoti lielu daudzveidību) 4. Izdomājiet, ko ar katru izvēlēto materiālu darīsiet – berzīsiet, spiedīsiet, sasmalcināsiet</vt:lpstr>
      <vt:lpstr>Izmantojiet padomus, kuri seko tālāk!</vt:lpstr>
      <vt:lpstr>Skuju koki priede – atsvaidzina, garīgi apskaidro   egle – atvieglina elpu, atsvaidzina, garīgi stimulē </vt:lpstr>
      <vt:lpstr>kadiķis – gaisa attīrīšanai, veicina koncentrēšanās spējas, antiseptisks</vt:lpstr>
      <vt:lpstr>  Piparmētra – koncentrēšanās spēju veicināšanai</vt:lpstr>
      <vt:lpstr>Kumelīte – atslābinoša, mazina baiļu sajūtu, stresu, veicina miegu</vt:lpstr>
      <vt:lpstr>dabiskai, draudzīgai videi ziemas periodā        Vaniļa – atslābina,       garīgi rosina,  mazina stresu      kanēlis – ļoti    antiseptisks, kliedē baiļu sajūtu,                 vairo enerģiju  </vt:lpstr>
      <vt:lpstr> krustnagliņas – sajaukumā ar muskatu stimulē seksualitāti </vt:lpstr>
      <vt:lpstr>Citrons – paaugstina uzmanību un asina prātu, vairo enerģiju  apelsīns – pret uztraukumu, nervozitāti, mierīgam miegam</vt:lpstr>
      <vt:lpstr>Kiploki, sīpoli – rada virtuves aromātu, stimulē apetīti, antiseptiska iedarbība</vt:lpstr>
      <vt:lpstr>Lauru lapas – gaisu attīrošas, , spēcina, nomierina  smaržīgie pipari –  fiziski stimulējoši</vt:lpstr>
      <vt:lpstr>Etiķis –   veicina apetīti, gremošanas uzlabošanai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Smaržu pasaule - telpas pasaule </dc:title>
  <dc:creator>Veronika</dc:creator>
  <cp:lastModifiedBy>Veronika</cp:lastModifiedBy>
  <cp:revision>25</cp:revision>
  <dcterms:created xsi:type="dcterms:W3CDTF">2011-11-26T16:10:24Z</dcterms:created>
  <dcterms:modified xsi:type="dcterms:W3CDTF">2011-11-27T21:00:41Z</dcterms:modified>
</cp:coreProperties>
</file>