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7" r:id="rId7"/>
  </p:sldMasterIdLst>
  <p:notesMasterIdLst>
    <p:notesMasterId r:id="rId37"/>
  </p:notesMasterIdLst>
  <p:sldIdLst>
    <p:sldId id="276" r:id="rId8"/>
    <p:sldId id="263" r:id="rId9"/>
    <p:sldId id="275" r:id="rId10"/>
    <p:sldId id="277" r:id="rId11"/>
    <p:sldId id="280" r:id="rId12"/>
    <p:sldId id="282" r:id="rId13"/>
    <p:sldId id="279" r:id="rId14"/>
    <p:sldId id="268" r:id="rId15"/>
    <p:sldId id="278" r:id="rId16"/>
    <p:sldId id="295" r:id="rId17"/>
    <p:sldId id="296" r:id="rId18"/>
    <p:sldId id="288" r:id="rId19"/>
    <p:sldId id="289" r:id="rId20"/>
    <p:sldId id="290" r:id="rId21"/>
    <p:sldId id="291" r:id="rId22"/>
    <p:sldId id="292" r:id="rId23"/>
    <p:sldId id="258" r:id="rId24"/>
    <p:sldId id="286" r:id="rId25"/>
    <p:sldId id="287" r:id="rId26"/>
    <p:sldId id="283" r:id="rId27"/>
    <p:sldId id="284" r:id="rId28"/>
    <p:sldId id="285" r:id="rId29"/>
    <p:sldId id="260" r:id="rId30"/>
    <p:sldId id="294" r:id="rId31"/>
    <p:sldId id="298" r:id="rId32"/>
    <p:sldId id="299" r:id="rId33"/>
    <p:sldId id="300" r:id="rId34"/>
    <p:sldId id="302" r:id="rId35"/>
    <p:sldId id="303" r:id="rId3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A00EF-0EEA-4B41-9B52-B2CB0DD62B8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060E44F-FD6C-471A-A8A5-68CCC9B5C2BC}">
      <dgm:prSet phldrT="[Text]" custT="1"/>
      <dgm:spPr/>
      <dgm:t>
        <a:bodyPr/>
        <a:lstStyle/>
        <a:p>
          <a:endParaRPr lang="lv-LV" sz="2400" dirty="0" smtClean="0"/>
        </a:p>
        <a:p>
          <a:r>
            <a:rPr lang="lv-LV" sz="2400" dirty="0" smtClean="0"/>
            <a:t>kas</a:t>
          </a:r>
          <a:endParaRPr lang="lv-LV" sz="2400" dirty="0"/>
        </a:p>
      </dgm:t>
    </dgm:pt>
    <dgm:pt modelId="{C8887EF0-83AC-456B-A827-FAD5E68C9816}" type="parTrans" cxnId="{3166152B-E8B9-42D7-8FFA-9A62D6737A50}">
      <dgm:prSet/>
      <dgm:spPr/>
      <dgm:t>
        <a:bodyPr/>
        <a:lstStyle/>
        <a:p>
          <a:endParaRPr lang="lv-LV"/>
        </a:p>
      </dgm:t>
    </dgm:pt>
    <dgm:pt modelId="{88C7B191-7BB8-45C3-B896-0EAA1693816A}" type="sibTrans" cxnId="{3166152B-E8B9-42D7-8FFA-9A62D6737A50}">
      <dgm:prSet/>
      <dgm:spPr/>
      <dgm:t>
        <a:bodyPr/>
        <a:lstStyle/>
        <a:p>
          <a:endParaRPr lang="lv-LV"/>
        </a:p>
      </dgm:t>
    </dgm:pt>
    <dgm:pt modelId="{E5A4B558-5699-44EC-965A-F0E5889E8835}">
      <dgm:prSet phldrT="[Text]" custT="1"/>
      <dgm:spPr/>
      <dgm:t>
        <a:bodyPr/>
        <a:lstStyle/>
        <a:p>
          <a:r>
            <a:rPr lang="lv-LV" sz="2400" dirty="0" smtClean="0"/>
            <a:t>ko</a:t>
          </a:r>
          <a:endParaRPr lang="lv-LV" sz="2400" dirty="0"/>
        </a:p>
      </dgm:t>
    </dgm:pt>
    <dgm:pt modelId="{5341E5F1-E9A4-4758-A4D1-AA663E9F5E7B}" type="parTrans" cxnId="{426C201C-58BF-422F-82EE-11419250FC58}">
      <dgm:prSet/>
      <dgm:spPr/>
      <dgm:t>
        <a:bodyPr/>
        <a:lstStyle/>
        <a:p>
          <a:endParaRPr lang="lv-LV"/>
        </a:p>
      </dgm:t>
    </dgm:pt>
    <dgm:pt modelId="{7F4F373A-7A6E-488D-938D-312B213C9F25}" type="sibTrans" cxnId="{426C201C-58BF-422F-82EE-11419250FC58}">
      <dgm:prSet/>
      <dgm:spPr/>
      <dgm:t>
        <a:bodyPr/>
        <a:lstStyle/>
        <a:p>
          <a:endParaRPr lang="lv-LV"/>
        </a:p>
      </dgm:t>
    </dgm:pt>
    <dgm:pt modelId="{4F45C67B-7BF4-49D4-A5EA-85210EFFCE51}">
      <dgm:prSet phldrT="[Text]" custT="1"/>
      <dgm:spPr/>
      <dgm:t>
        <a:bodyPr/>
        <a:lstStyle/>
        <a:p>
          <a:r>
            <a:rPr lang="lv-LV" sz="2400" dirty="0" smtClean="0"/>
            <a:t>ar ko </a:t>
          </a:r>
          <a:endParaRPr lang="lv-LV" sz="2400" dirty="0"/>
        </a:p>
      </dgm:t>
    </dgm:pt>
    <dgm:pt modelId="{06BA6B86-D403-4A21-9FDF-8861BA277A61}" type="parTrans" cxnId="{2CFC6CB7-1C27-4C77-98D0-3BF377D3DF40}">
      <dgm:prSet/>
      <dgm:spPr/>
      <dgm:t>
        <a:bodyPr/>
        <a:lstStyle/>
        <a:p>
          <a:endParaRPr lang="lv-LV"/>
        </a:p>
      </dgm:t>
    </dgm:pt>
    <dgm:pt modelId="{7031CEB8-719E-4D36-B5B8-3DFBE8C9473A}" type="sibTrans" cxnId="{2CFC6CB7-1C27-4C77-98D0-3BF377D3DF40}">
      <dgm:prSet/>
      <dgm:spPr/>
      <dgm:t>
        <a:bodyPr/>
        <a:lstStyle/>
        <a:p>
          <a:endParaRPr lang="lv-LV"/>
        </a:p>
      </dgm:t>
    </dgm:pt>
    <dgm:pt modelId="{398360F0-B641-429D-9409-2D48ACB80C5F}" type="pres">
      <dgm:prSet presAssocID="{885A00EF-0EEA-4B41-9B52-B2CB0DD62B8E}" presName="Name0" presStyleCnt="0">
        <dgm:presLayoutVars>
          <dgm:dir/>
          <dgm:animLvl val="lvl"/>
          <dgm:resizeHandles val="exact"/>
        </dgm:presLayoutVars>
      </dgm:prSet>
      <dgm:spPr/>
    </dgm:pt>
    <dgm:pt modelId="{CE0B0504-98F7-4669-B731-5B19C084CF99}" type="pres">
      <dgm:prSet presAssocID="{9060E44F-FD6C-471A-A8A5-68CCC9B5C2BC}" presName="Name8" presStyleCnt="0"/>
      <dgm:spPr/>
    </dgm:pt>
    <dgm:pt modelId="{813425AA-16C3-4467-AB1D-65B12F62393D}" type="pres">
      <dgm:prSet presAssocID="{9060E44F-FD6C-471A-A8A5-68CCC9B5C2BC}" presName="level" presStyleLbl="node1" presStyleIdx="0" presStyleCnt="3">
        <dgm:presLayoutVars>
          <dgm:chMax val="1"/>
          <dgm:bulletEnabled val="1"/>
        </dgm:presLayoutVars>
      </dgm:prSet>
      <dgm:spPr/>
    </dgm:pt>
    <dgm:pt modelId="{8B0DCF14-EA0E-4D4C-BAA2-B03BDB02BB18}" type="pres">
      <dgm:prSet presAssocID="{9060E44F-FD6C-471A-A8A5-68CCC9B5C2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F3AEBF2-39AD-4828-9D57-34A7B75E41E3}" type="pres">
      <dgm:prSet presAssocID="{E5A4B558-5699-44EC-965A-F0E5889E8835}" presName="Name8" presStyleCnt="0"/>
      <dgm:spPr/>
    </dgm:pt>
    <dgm:pt modelId="{0392131A-24F8-4B8A-A05B-A533CF86BC75}" type="pres">
      <dgm:prSet presAssocID="{E5A4B558-5699-44EC-965A-F0E5889E8835}" presName="level" presStyleLbl="node1" presStyleIdx="1" presStyleCnt="3">
        <dgm:presLayoutVars>
          <dgm:chMax val="1"/>
          <dgm:bulletEnabled val="1"/>
        </dgm:presLayoutVars>
      </dgm:prSet>
      <dgm:spPr/>
    </dgm:pt>
    <dgm:pt modelId="{AE2E530D-7208-405B-8320-F7F7CF47269E}" type="pres">
      <dgm:prSet presAssocID="{E5A4B558-5699-44EC-965A-F0E5889E883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A38A24-F7F5-47D6-9B51-3C948E8DBEFC}" type="pres">
      <dgm:prSet presAssocID="{4F45C67B-7BF4-49D4-A5EA-85210EFFCE51}" presName="Name8" presStyleCnt="0"/>
      <dgm:spPr/>
    </dgm:pt>
    <dgm:pt modelId="{EB125015-2AC5-4CFF-AC22-2B67D987C931}" type="pres">
      <dgm:prSet presAssocID="{4F45C67B-7BF4-49D4-A5EA-85210EFFCE51}" presName="level" presStyleLbl="node1" presStyleIdx="2" presStyleCnt="3">
        <dgm:presLayoutVars>
          <dgm:chMax val="1"/>
          <dgm:bulletEnabled val="1"/>
        </dgm:presLayoutVars>
      </dgm:prSet>
      <dgm:spPr/>
    </dgm:pt>
    <dgm:pt modelId="{26B349E8-9226-4B55-BC94-4900E8B44E03}" type="pres">
      <dgm:prSet presAssocID="{4F45C67B-7BF4-49D4-A5EA-85210EFFCE5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39663C-3296-4629-B8EB-78E329547BF0}" type="presOf" srcId="{4F45C67B-7BF4-49D4-A5EA-85210EFFCE51}" destId="{26B349E8-9226-4B55-BC94-4900E8B44E03}" srcOrd="1" destOrd="0" presId="urn:microsoft.com/office/officeart/2005/8/layout/pyramid1"/>
    <dgm:cxn modelId="{9A038271-5312-485F-8F99-E7AF34324949}" type="presOf" srcId="{9060E44F-FD6C-471A-A8A5-68CCC9B5C2BC}" destId="{813425AA-16C3-4467-AB1D-65B12F62393D}" srcOrd="0" destOrd="0" presId="urn:microsoft.com/office/officeart/2005/8/layout/pyramid1"/>
    <dgm:cxn modelId="{BDF87BDC-8D43-43A5-AE70-90B86C28C19F}" type="presOf" srcId="{E5A4B558-5699-44EC-965A-F0E5889E8835}" destId="{AE2E530D-7208-405B-8320-F7F7CF47269E}" srcOrd="1" destOrd="0" presId="urn:microsoft.com/office/officeart/2005/8/layout/pyramid1"/>
    <dgm:cxn modelId="{3166152B-E8B9-42D7-8FFA-9A62D6737A50}" srcId="{885A00EF-0EEA-4B41-9B52-B2CB0DD62B8E}" destId="{9060E44F-FD6C-471A-A8A5-68CCC9B5C2BC}" srcOrd="0" destOrd="0" parTransId="{C8887EF0-83AC-456B-A827-FAD5E68C9816}" sibTransId="{88C7B191-7BB8-45C3-B896-0EAA1693816A}"/>
    <dgm:cxn modelId="{6174CFB8-99BA-4F8D-9D77-567091556B76}" type="presOf" srcId="{885A00EF-0EEA-4B41-9B52-B2CB0DD62B8E}" destId="{398360F0-B641-429D-9409-2D48ACB80C5F}" srcOrd="0" destOrd="0" presId="urn:microsoft.com/office/officeart/2005/8/layout/pyramid1"/>
    <dgm:cxn modelId="{2CFC6CB7-1C27-4C77-98D0-3BF377D3DF40}" srcId="{885A00EF-0EEA-4B41-9B52-B2CB0DD62B8E}" destId="{4F45C67B-7BF4-49D4-A5EA-85210EFFCE51}" srcOrd="2" destOrd="0" parTransId="{06BA6B86-D403-4A21-9FDF-8861BA277A61}" sibTransId="{7031CEB8-719E-4D36-B5B8-3DFBE8C9473A}"/>
    <dgm:cxn modelId="{3D1EC73B-4A4D-4EB0-A1C0-06A0970A7BFD}" type="presOf" srcId="{E5A4B558-5699-44EC-965A-F0E5889E8835}" destId="{0392131A-24F8-4B8A-A05B-A533CF86BC75}" srcOrd="0" destOrd="0" presId="urn:microsoft.com/office/officeart/2005/8/layout/pyramid1"/>
    <dgm:cxn modelId="{D0698CAC-5E72-4C37-BE4E-F21F949E35EF}" type="presOf" srcId="{9060E44F-FD6C-471A-A8A5-68CCC9B5C2BC}" destId="{8B0DCF14-EA0E-4D4C-BAA2-B03BDB02BB18}" srcOrd="1" destOrd="0" presId="urn:microsoft.com/office/officeart/2005/8/layout/pyramid1"/>
    <dgm:cxn modelId="{4EF402CE-1179-4084-A4E5-50D96E8D2E03}" type="presOf" srcId="{4F45C67B-7BF4-49D4-A5EA-85210EFFCE51}" destId="{EB125015-2AC5-4CFF-AC22-2B67D987C931}" srcOrd="0" destOrd="0" presId="urn:microsoft.com/office/officeart/2005/8/layout/pyramid1"/>
    <dgm:cxn modelId="{426C201C-58BF-422F-82EE-11419250FC58}" srcId="{885A00EF-0EEA-4B41-9B52-B2CB0DD62B8E}" destId="{E5A4B558-5699-44EC-965A-F0E5889E8835}" srcOrd="1" destOrd="0" parTransId="{5341E5F1-E9A4-4758-A4D1-AA663E9F5E7B}" sibTransId="{7F4F373A-7A6E-488D-938D-312B213C9F25}"/>
    <dgm:cxn modelId="{13B36917-4191-40AC-A0F4-7F54DEDF280E}" type="presParOf" srcId="{398360F0-B641-429D-9409-2D48ACB80C5F}" destId="{CE0B0504-98F7-4669-B731-5B19C084CF99}" srcOrd="0" destOrd="0" presId="urn:microsoft.com/office/officeart/2005/8/layout/pyramid1"/>
    <dgm:cxn modelId="{B1F2D019-C092-40D4-8945-F59363BE3BC7}" type="presParOf" srcId="{CE0B0504-98F7-4669-B731-5B19C084CF99}" destId="{813425AA-16C3-4467-AB1D-65B12F62393D}" srcOrd="0" destOrd="0" presId="urn:microsoft.com/office/officeart/2005/8/layout/pyramid1"/>
    <dgm:cxn modelId="{71330427-3F21-4180-B610-810E7B38610C}" type="presParOf" srcId="{CE0B0504-98F7-4669-B731-5B19C084CF99}" destId="{8B0DCF14-EA0E-4D4C-BAA2-B03BDB02BB18}" srcOrd="1" destOrd="0" presId="urn:microsoft.com/office/officeart/2005/8/layout/pyramid1"/>
    <dgm:cxn modelId="{AA36B6ED-9D4D-487E-B716-620A00569549}" type="presParOf" srcId="{398360F0-B641-429D-9409-2D48ACB80C5F}" destId="{0F3AEBF2-39AD-4828-9D57-34A7B75E41E3}" srcOrd="1" destOrd="0" presId="urn:microsoft.com/office/officeart/2005/8/layout/pyramid1"/>
    <dgm:cxn modelId="{CAEB9C0B-263B-4ABC-88E7-313AAFA3E801}" type="presParOf" srcId="{0F3AEBF2-39AD-4828-9D57-34A7B75E41E3}" destId="{0392131A-24F8-4B8A-A05B-A533CF86BC75}" srcOrd="0" destOrd="0" presId="urn:microsoft.com/office/officeart/2005/8/layout/pyramid1"/>
    <dgm:cxn modelId="{E44E2BB1-47A6-4CF4-BFA4-4A5DC36CAED1}" type="presParOf" srcId="{0F3AEBF2-39AD-4828-9D57-34A7B75E41E3}" destId="{AE2E530D-7208-405B-8320-F7F7CF47269E}" srcOrd="1" destOrd="0" presId="urn:microsoft.com/office/officeart/2005/8/layout/pyramid1"/>
    <dgm:cxn modelId="{F511A604-BBD4-4CC4-B110-4988929A3103}" type="presParOf" srcId="{398360F0-B641-429D-9409-2D48ACB80C5F}" destId="{9DA38A24-F7F5-47D6-9B51-3C948E8DBEFC}" srcOrd="2" destOrd="0" presId="urn:microsoft.com/office/officeart/2005/8/layout/pyramid1"/>
    <dgm:cxn modelId="{0FA6951B-3224-4440-B2AB-89BB65443325}" type="presParOf" srcId="{9DA38A24-F7F5-47D6-9B51-3C948E8DBEFC}" destId="{EB125015-2AC5-4CFF-AC22-2B67D987C931}" srcOrd="0" destOrd="0" presId="urn:microsoft.com/office/officeart/2005/8/layout/pyramid1"/>
    <dgm:cxn modelId="{D83EBD88-258A-422F-8138-1E022F20A8EF}" type="presParOf" srcId="{9DA38A24-F7F5-47D6-9B51-3C948E8DBEFC}" destId="{26B349E8-9226-4B55-BC94-4900E8B44E0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BCEC7-2404-44FD-B28C-D01E8FBFAB9B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9B05DC5A-B7F7-4587-8878-B18D2802C693}">
      <dgm:prSet phldrT="[Text]"/>
      <dgm:spPr/>
      <dgm:t>
        <a:bodyPr/>
        <a:lstStyle/>
        <a:p>
          <a:r>
            <a:rPr lang="lv-LV" dirty="0" smtClean="0"/>
            <a:t>filtrē</a:t>
          </a:r>
          <a:endParaRPr lang="lv-LV" dirty="0"/>
        </a:p>
      </dgm:t>
    </dgm:pt>
    <dgm:pt modelId="{FB6538FE-6297-4BAE-8860-F8B16E39312F}" type="parTrans" cxnId="{E8E9655C-71E4-4352-8F07-D6F7F00BB30B}">
      <dgm:prSet/>
      <dgm:spPr/>
      <dgm:t>
        <a:bodyPr/>
        <a:lstStyle/>
        <a:p>
          <a:endParaRPr lang="lv-LV"/>
        </a:p>
      </dgm:t>
    </dgm:pt>
    <dgm:pt modelId="{50C75BA9-5F7F-48E3-9D15-565FAC683188}" type="sibTrans" cxnId="{E8E9655C-71E4-4352-8F07-D6F7F00BB30B}">
      <dgm:prSet/>
      <dgm:spPr/>
      <dgm:t>
        <a:bodyPr/>
        <a:lstStyle/>
        <a:p>
          <a:endParaRPr lang="lv-LV"/>
        </a:p>
      </dgm:t>
    </dgm:pt>
    <dgm:pt modelId="{322ED10E-BCD1-4A28-9513-FB642B22B07C}">
      <dgm:prSet phldrT="[Text]"/>
      <dgm:spPr/>
      <dgm:t>
        <a:bodyPr/>
        <a:lstStyle/>
        <a:p>
          <a:r>
            <a:rPr lang="lv-LV" dirty="0" smtClean="0"/>
            <a:t>sintezē</a:t>
          </a:r>
          <a:endParaRPr lang="lv-LV" dirty="0"/>
        </a:p>
      </dgm:t>
    </dgm:pt>
    <dgm:pt modelId="{2ADE3B8C-FEA5-4573-8D84-BD44CAFEB03B}" type="parTrans" cxnId="{CA922CE4-35B5-4327-9B76-E3850B3830BA}">
      <dgm:prSet/>
      <dgm:spPr/>
      <dgm:t>
        <a:bodyPr/>
        <a:lstStyle/>
        <a:p>
          <a:endParaRPr lang="lv-LV"/>
        </a:p>
      </dgm:t>
    </dgm:pt>
    <dgm:pt modelId="{4F8823BE-F68B-4975-A574-2CBDF64D3083}" type="sibTrans" cxnId="{CA922CE4-35B5-4327-9B76-E3850B3830BA}">
      <dgm:prSet/>
      <dgm:spPr/>
      <dgm:t>
        <a:bodyPr/>
        <a:lstStyle/>
        <a:p>
          <a:endParaRPr lang="lv-LV"/>
        </a:p>
      </dgm:t>
    </dgm:pt>
    <dgm:pt modelId="{1BA223B2-96F9-459D-A5FB-64AC718ECE36}">
      <dgm:prSet phldrT="[Text]" custT="1"/>
      <dgm:spPr/>
      <dgm:t>
        <a:bodyPr/>
        <a:lstStyle/>
        <a:p>
          <a:r>
            <a:rPr lang="lv-LV" sz="2000" b="1" dirty="0" smtClean="0">
              <a:solidFill>
                <a:srgbClr val="C00000"/>
              </a:solidFill>
            </a:rPr>
            <a:t>JĒGA</a:t>
          </a:r>
          <a:endParaRPr lang="lv-LV" sz="2400" b="1" dirty="0">
            <a:solidFill>
              <a:srgbClr val="C00000"/>
            </a:solidFill>
          </a:endParaRPr>
        </a:p>
      </dgm:t>
    </dgm:pt>
    <dgm:pt modelId="{022ECA2C-96B6-4947-AD9B-0158D8086070}" type="parTrans" cxnId="{0F9C1A39-1CA1-463E-A328-7EC519F66E68}">
      <dgm:prSet/>
      <dgm:spPr/>
      <dgm:t>
        <a:bodyPr/>
        <a:lstStyle/>
        <a:p>
          <a:endParaRPr lang="lv-LV"/>
        </a:p>
      </dgm:t>
    </dgm:pt>
    <dgm:pt modelId="{80D00CE8-1030-4CB0-8B43-C6A3A38C82C8}" type="sibTrans" cxnId="{0F9C1A39-1CA1-463E-A328-7EC519F66E68}">
      <dgm:prSet/>
      <dgm:spPr/>
      <dgm:t>
        <a:bodyPr/>
        <a:lstStyle/>
        <a:p>
          <a:endParaRPr lang="lv-LV"/>
        </a:p>
      </dgm:t>
    </dgm:pt>
    <dgm:pt modelId="{ACA721C3-A9DB-45A1-A051-F4218C45466B}" type="pres">
      <dgm:prSet presAssocID="{F85BCEC7-2404-44FD-B28C-D01E8FBFAB9B}" presName="Name0" presStyleCnt="0">
        <dgm:presLayoutVars>
          <dgm:dir/>
          <dgm:animLvl val="lvl"/>
          <dgm:resizeHandles val="exact"/>
        </dgm:presLayoutVars>
      </dgm:prSet>
      <dgm:spPr/>
    </dgm:pt>
    <dgm:pt modelId="{79BD080F-429D-4919-8C0F-F7126DD065DC}" type="pres">
      <dgm:prSet presAssocID="{9B05DC5A-B7F7-4587-8878-B18D2802C693}" presName="Name8" presStyleCnt="0"/>
      <dgm:spPr/>
    </dgm:pt>
    <dgm:pt modelId="{2371E974-BAAE-49C2-B4B4-EE0FF2BCE091}" type="pres">
      <dgm:prSet presAssocID="{9B05DC5A-B7F7-4587-8878-B18D2802C693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5681D892-8CB1-4A19-8A05-A9F154BB8AED}" type="pres">
      <dgm:prSet presAssocID="{9B05DC5A-B7F7-4587-8878-B18D2802C69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16481F5E-BBA9-4852-A8E6-9E248E18C7F1}" type="pres">
      <dgm:prSet presAssocID="{322ED10E-BCD1-4A28-9513-FB642B22B07C}" presName="Name8" presStyleCnt="0"/>
      <dgm:spPr/>
    </dgm:pt>
    <dgm:pt modelId="{DE37E9BC-DB60-400F-B179-FC3075F563A2}" type="pres">
      <dgm:prSet presAssocID="{322ED10E-BCD1-4A28-9513-FB642B22B07C}" presName="level" presStyleLbl="node1" presStyleIdx="1" presStyleCnt="3">
        <dgm:presLayoutVars>
          <dgm:chMax val="1"/>
          <dgm:bulletEnabled val="1"/>
        </dgm:presLayoutVars>
      </dgm:prSet>
      <dgm:spPr/>
    </dgm:pt>
    <dgm:pt modelId="{BE1F01AC-7EEB-40E8-AD5C-A352E71E32BE}" type="pres">
      <dgm:prSet presAssocID="{322ED10E-BCD1-4A28-9513-FB642B22B0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D721741-C505-4389-A7DB-86EBE351060E}" type="pres">
      <dgm:prSet presAssocID="{1BA223B2-96F9-459D-A5FB-64AC718ECE36}" presName="Name8" presStyleCnt="0"/>
      <dgm:spPr/>
    </dgm:pt>
    <dgm:pt modelId="{63B7C0F1-5107-470D-8FC6-E5D6BF369450}" type="pres">
      <dgm:prSet presAssocID="{1BA223B2-96F9-459D-A5FB-64AC718ECE36}" presName="level" presStyleLbl="node1" presStyleIdx="2" presStyleCnt="3" custLinFactNeighborX="1972" custLinFactNeighborY="-9202">
        <dgm:presLayoutVars>
          <dgm:chMax val="1"/>
          <dgm:bulletEnabled val="1"/>
        </dgm:presLayoutVars>
      </dgm:prSet>
      <dgm:spPr/>
    </dgm:pt>
    <dgm:pt modelId="{E405B87F-D3BB-4CF4-AFB6-859B581B13FB}" type="pres">
      <dgm:prSet presAssocID="{1BA223B2-96F9-459D-A5FB-64AC718ECE3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118732B-0555-49DF-B2F8-5E9F1BC77AC2}" type="presOf" srcId="{322ED10E-BCD1-4A28-9513-FB642B22B07C}" destId="{BE1F01AC-7EEB-40E8-AD5C-A352E71E32BE}" srcOrd="1" destOrd="0" presId="urn:microsoft.com/office/officeart/2005/8/layout/pyramid3"/>
    <dgm:cxn modelId="{B8E6FFD0-5377-4E0A-903B-722A855DE976}" type="presOf" srcId="{F85BCEC7-2404-44FD-B28C-D01E8FBFAB9B}" destId="{ACA721C3-A9DB-45A1-A051-F4218C45466B}" srcOrd="0" destOrd="0" presId="urn:microsoft.com/office/officeart/2005/8/layout/pyramid3"/>
    <dgm:cxn modelId="{6494470C-322D-4EF3-8B24-5AF2CF2E70B2}" type="presOf" srcId="{1BA223B2-96F9-459D-A5FB-64AC718ECE36}" destId="{63B7C0F1-5107-470D-8FC6-E5D6BF369450}" srcOrd="0" destOrd="0" presId="urn:microsoft.com/office/officeart/2005/8/layout/pyramid3"/>
    <dgm:cxn modelId="{7E855969-6883-4229-90E4-29AB673BA94D}" type="presOf" srcId="{1BA223B2-96F9-459D-A5FB-64AC718ECE36}" destId="{E405B87F-D3BB-4CF4-AFB6-859B581B13FB}" srcOrd="1" destOrd="0" presId="urn:microsoft.com/office/officeart/2005/8/layout/pyramid3"/>
    <dgm:cxn modelId="{CA922CE4-35B5-4327-9B76-E3850B3830BA}" srcId="{F85BCEC7-2404-44FD-B28C-D01E8FBFAB9B}" destId="{322ED10E-BCD1-4A28-9513-FB642B22B07C}" srcOrd="1" destOrd="0" parTransId="{2ADE3B8C-FEA5-4573-8D84-BD44CAFEB03B}" sibTransId="{4F8823BE-F68B-4975-A574-2CBDF64D3083}"/>
    <dgm:cxn modelId="{1496AB0C-F2A7-4CFB-9868-F6FF2A3B2CA8}" type="presOf" srcId="{9B05DC5A-B7F7-4587-8878-B18D2802C693}" destId="{5681D892-8CB1-4A19-8A05-A9F154BB8AED}" srcOrd="1" destOrd="0" presId="urn:microsoft.com/office/officeart/2005/8/layout/pyramid3"/>
    <dgm:cxn modelId="{046F7B74-51F6-4919-941E-45C7C27A2E28}" type="presOf" srcId="{9B05DC5A-B7F7-4587-8878-B18D2802C693}" destId="{2371E974-BAAE-49C2-B4B4-EE0FF2BCE091}" srcOrd="0" destOrd="0" presId="urn:microsoft.com/office/officeart/2005/8/layout/pyramid3"/>
    <dgm:cxn modelId="{677A4CD5-5D32-4595-94AD-B049BC647E66}" type="presOf" srcId="{322ED10E-BCD1-4A28-9513-FB642B22B07C}" destId="{DE37E9BC-DB60-400F-B179-FC3075F563A2}" srcOrd="0" destOrd="0" presId="urn:microsoft.com/office/officeart/2005/8/layout/pyramid3"/>
    <dgm:cxn modelId="{0F9C1A39-1CA1-463E-A328-7EC519F66E68}" srcId="{F85BCEC7-2404-44FD-B28C-D01E8FBFAB9B}" destId="{1BA223B2-96F9-459D-A5FB-64AC718ECE36}" srcOrd="2" destOrd="0" parTransId="{022ECA2C-96B6-4947-AD9B-0158D8086070}" sibTransId="{80D00CE8-1030-4CB0-8B43-C6A3A38C82C8}"/>
    <dgm:cxn modelId="{E8E9655C-71E4-4352-8F07-D6F7F00BB30B}" srcId="{F85BCEC7-2404-44FD-B28C-D01E8FBFAB9B}" destId="{9B05DC5A-B7F7-4587-8878-B18D2802C693}" srcOrd="0" destOrd="0" parTransId="{FB6538FE-6297-4BAE-8860-F8B16E39312F}" sibTransId="{50C75BA9-5F7F-48E3-9D15-565FAC683188}"/>
    <dgm:cxn modelId="{B47B6D64-4447-4AF8-9B46-8C9401997408}" type="presParOf" srcId="{ACA721C3-A9DB-45A1-A051-F4218C45466B}" destId="{79BD080F-429D-4919-8C0F-F7126DD065DC}" srcOrd="0" destOrd="0" presId="urn:microsoft.com/office/officeart/2005/8/layout/pyramid3"/>
    <dgm:cxn modelId="{8BC7F9DD-608A-4D04-B939-1369B455B7B2}" type="presParOf" srcId="{79BD080F-429D-4919-8C0F-F7126DD065DC}" destId="{2371E974-BAAE-49C2-B4B4-EE0FF2BCE091}" srcOrd="0" destOrd="0" presId="urn:microsoft.com/office/officeart/2005/8/layout/pyramid3"/>
    <dgm:cxn modelId="{A6B68249-87EF-4A58-B26E-69D372C8013B}" type="presParOf" srcId="{79BD080F-429D-4919-8C0F-F7126DD065DC}" destId="{5681D892-8CB1-4A19-8A05-A9F154BB8AED}" srcOrd="1" destOrd="0" presId="urn:microsoft.com/office/officeart/2005/8/layout/pyramid3"/>
    <dgm:cxn modelId="{6AD48208-A4A7-4859-AAF0-7D4F99D6D062}" type="presParOf" srcId="{ACA721C3-A9DB-45A1-A051-F4218C45466B}" destId="{16481F5E-BBA9-4852-A8E6-9E248E18C7F1}" srcOrd="1" destOrd="0" presId="urn:microsoft.com/office/officeart/2005/8/layout/pyramid3"/>
    <dgm:cxn modelId="{8AE9CD4C-3BA3-4040-90C7-E93F986AD3A3}" type="presParOf" srcId="{16481F5E-BBA9-4852-A8E6-9E248E18C7F1}" destId="{DE37E9BC-DB60-400F-B179-FC3075F563A2}" srcOrd="0" destOrd="0" presId="urn:microsoft.com/office/officeart/2005/8/layout/pyramid3"/>
    <dgm:cxn modelId="{1BB81E48-0D1B-450B-9BBF-5DB654AE7B14}" type="presParOf" srcId="{16481F5E-BBA9-4852-A8E6-9E248E18C7F1}" destId="{BE1F01AC-7EEB-40E8-AD5C-A352E71E32BE}" srcOrd="1" destOrd="0" presId="urn:microsoft.com/office/officeart/2005/8/layout/pyramid3"/>
    <dgm:cxn modelId="{81CD71E1-7D24-43CF-AFDC-6C1C0EA65343}" type="presParOf" srcId="{ACA721C3-A9DB-45A1-A051-F4218C45466B}" destId="{9D721741-C505-4389-A7DB-86EBE351060E}" srcOrd="2" destOrd="0" presId="urn:microsoft.com/office/officeart/2005/8/layout/pyramid3"/>
    <dgm:cxn modelId="{38BC6682-CD25-42A8-BBBC-1298E7FE7C4C}" type="presParOf" srcId="{9D721741-C505-4389-A7DB-86EBE351060E}" destId="{63B7C0F1-5107-470D-8FC6-E5D6BF369450}" srcOrd="0" destOrd="0" presId="urn:microsoft.com/office/officeart/2005/8/layout/pyramid3"/>
    <dgm:cxn modelId="{2D935C86-2116-4D50-8B03-757EF3A50CDA}" type="presParOf" srcId="{9D721741-C505-4389-A7DB-86EBE351060E}" destId="{E405B87F-D3BB-4CF4-AFB6-859B581B13F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425AA-16C3-4467-AB1D-65B12F62393D}">
      <dsp:nvSpPr>
        <dsp:cNvPr id="0" name=""/>
        <dsp:cNvSpPr/>
      </dsp:nvSpPr>
      <dsp:spPr>
        <a:xfrm>
          <a:off x="888098" y="0"/>
          <a:ext cx="888098" cy="773343"/>
        </a:xfrm>
        <a:prstGeom prst="trapezoid">
          <a:avLst>
            <a:gd name="adj" fmla="val 57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lv-LV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kas</a:t>
          </a:r>
          <a:endParaRPr lang="lv-LV" sz="2400" kern="1200" dirty="0"/>
        </a:p>
      </dsp:txBody>
      <dsp:txXfrm>
        <a:off x="888098" y="0"/>
        <a:ext cx="888098" cy="773343"/>
      </dsp:txXfrm>
    </dsp:sp>
    <dsp:sp modelId="{0392131A-24F8-4B8A-A05B-A533CF86BC75}">
      <dsp:nvSpPr>
        <dsp:cNvPr id="0" name=""/>
        <dsp:cNvSpPr/>
      </dsp:nvSpPr>
      <dsp:spPr>
        <a:xfrm>
          <a:off x="444049" y="773343"/>
          <a:ext cx="1776197" cy="773343"/>
        </a:xfrm>
        <a:prstGeom prst="trapezoid">
          <a:avLst>
            <a:gd name="adj" fmla="val 57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ko</a:t>
          </a:r>
          <a:endParaRPr lang="lv-LV" sz="2400" kern="1200" dirty="0"/>
        </a:p>
      </dsp:txBody>
      <dsp:txXfrm>
        <a:off x="754883" y="773343"/>
        <a:ext cx="1154528" cy="773343"/>
      </dsp:txXfrm>
    </dsp:sp>
    <dsp:sp modelId="{EB125015-2AC5-4CFF-AC22-2B67D987C931}">
      <dsp:nvSpPr>
        <dsp:cNvPr id="0" name=""/>
        <dsp:cNvSpPr/>
      </dsp:nvSpPr>
      <dsp:spPr>
        <a:xfrm>
          <a:off x="0" y="1546687"/>
          <a:ext cx="2664295" cy="773343"/>
        </a:xfrm>
        <a:prstGeom prst="trapezoid">
          <a:avLst>
            <a:gd name="adj" fmla="val 574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ar ko </a:t>
          </a:r>
          <a:endParaRPr lang="lv-LV" sz="2400" kern="1200" dirty="0"/>
        </a:p>
      </dsp:txBody>
      <dsp:txXfrm>
        <a:off x="466251" y="1546687"/>
        <a:ext cx="1731792" cy="7733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1E974-BAAE-49C2-B4B4-EE0FF2BCE091}">
      <dsp:nvSpPr>
        <dsp:cNvPr id="0" name=""/>
        <dsp:cNvSpPr/>
      </dsp:nvSpPr>
      <dsp:spPr>
        <a:xfrm rot="10800000">
          <a:off x="0" y="0"/>
          <a:ext cx="2376264" cy="725338"/>
        </a:xfrm>
        <a:prstGeom prst="trapezoid">
          <a:avLst>
            <a:gd name="adj" fmla="val 546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filtrē</a:t>
          </a:r>
          <a:endParaRPr lang="lv-LV" sz="2400" kern="1200" dirty="0"/>
        </a:p>
      </dsp:txBody>
      <dsp:txXfrm rot="-10800000">
        <a:off x="415846" y="0"/>
        <a:ext cx="1544571" cy="725338"/>
      </dsp:txXfrm>
    </dsp:sp>
    <dsp:sp modelId="{DE37E9BC-DB60-400F-B179-FC3075F563A2}">
      <dsp:nvSpPr>
        <dsp:cNvPr id="0" name=""/>
        <dsp:cNvSpPr/>
      </dsp:nvSpPr>
      <dsp:spPr>
        <a:xfrm rot="10800000">
          <a:off x="396044" y="725338"/>
          <a:ext cx="1584175" cy="725338"/>
        </a:xfrm>
        <a:prstGeom prst="trapezoid">
          <a:avLst>
            <a:gd name="adj" fmla="val 546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400" kern="1200" dirty="0" smtClean="0"/>
            <a:t>sintezē</a:t>
          </a:r>
          <a:endParaRPr lang="lv-LV" sz="2400" kern="1200" dirty="0"/>
        </a:p>
      </dsp:txBody>
      <dsp:txXfrm rot="-10800000">
        <a:off x="673274" y="725338"/>
        <a:ext cx="1029714" cy="725338"/>
      </dsp:txXfrm>
    </dsp:sp>
    <dsp:sp modelId="{63B7C0F1-5107-470D-8FC6-E5D6BF369450}">
      <dsp:nvSpPr>
        <dsp:cNvPr id="0" name=""/>
        <dsp:cNvSpPr/>
      </dsp:nvSpPr>
      <dsp:spPr>
        <a:xfrm rot="10800000">
          <a:off x="807707" y="1383931"/>
          <a:ext cx="792087" cy="725338"/>
        </a:xfrm>
        <a:prstGeom prst="trapezoid">
          <a:avLst>
            <a:gd name="adj" fmla="val 5460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v-LV" sz="2000" b="1" kern="1200" dirty="0" smtClean="0">
              <a:solidFill>
                <a:srgbClr val="C00000"/>
              </a:solidFill>
            </a:rPr>
            <a:t>JĒGA</a:t>
          </a:r>
          <a:endParaRPr lang="lv-LV" sz="2400" b="1" kern="1200" dirty="0">
            <a:solidFill>
              <a:srgbClr val="C00000"/>
            </a:solidFill>
          </a:endParaRPr>
        </a:p>
      </dsp:txBody>
      <dsp:txXfrm rot="-10800000">
        <a:off x="807707" y="1383931"/>
        <a:ext cx="792087" cy="72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FA47A-5641-4521-8619-159C6F51DD70}" type="datetimeFigureOut">
              <a:rPr lang="lv-LV" smtClean="0"/>
              <a:t>2013.12.04.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23A87-2950-4B68-8BE7-1F1311D0D6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747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err="1" smtClean="0"/>
              <a:t>Moodle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3A87-2950-4B68-8BE7-1F1311D0D65F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660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23A87-2950-4B68-8BE7-1F1311D0D65F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337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fons1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fons1_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549"/>
            <a:ext cx="1384300" cy="43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fons1_0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1"/>
            <a:ext cx="1617662" cy="30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42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698617"/>
            <a:ext cx="6400800" cy="23803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lv-LV"/>
              <a:t>Subtitle area</a:t>
            </a:r>
          </a:p>
        </p:txBody>
      </p:sp>
      <p:sp>
        <p:nvSpPr>
          <p:cNvPr id="56423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401690"/>
            <a:ext cx="7772400" cy="2198612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lv-LV"/>
              <a:t>Title area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1C7A-833E-4AB2-805E-FEBB1A43DE9B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368A1-4636-4C09-BCE1-2B8719806BEB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CAFBC-DAD1-4347-BD44-68CA7C908F6A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C5-4A76-4FE1-ACD8-66D7174410D7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2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50" y="186210"/>
            <a:ext cx="2141537" cy="62666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6210"/>
            <a:ext cx="6275388" cy="62666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AE8C-1BB1-4125-BD23-2DA7D2EAED07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14AA-40C7-4F33-B4D5-879B051545E6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05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331A-5DAA-47D8-B7FF-7E6B520A017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37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E174F-61E5-48DE-BEC2-DEBC4D3BF0B5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03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0E5B8-1093-4551-B328-6EA2E497624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28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F6F7-3EFA-422A-AF9F-314BD2579710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55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D0086-EC9F-4098-BF74-73C658BA4932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6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53FFD-22E6-42B0-BA27-E5FFD7B7E820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7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4950-1B79-42CE-9754-8B703EFFFF2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8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21A12-4AEB-49E4-87B8-7D0E85C3ABD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70664-1C57-4D34-8EF0-057BDF6EF371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788EA-A7A7-4C22-B1F0-BDC5BF8861C1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48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1FF3-6B46-4AEE-891A-6DDC684A2083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879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91751-A263-421B-971E-857C3F74995F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82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32B15-E6B9-46C0-B788-9F1DABEDBAAE}" type="slidenum">
              <a:rPr lang="lt-LT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8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6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lv-LV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lv-LV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2C2B-7AF1-414C-B02A-00EBBA7911BE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0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4A83-E878-402E-8BE6-E76F6A64E31F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528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6B72-B15D-482D-A6CB-7E235DF74064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81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4AA1-9E94-44F3-8C5B-AE15AB1A722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676B-A0D8-4E74-9CAF-70A98A4F66D5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68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90A9-B16F-4094-932E-5A8E56F28AA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9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3F0F-6AAD-472E-915D-2FF9FB92DF2A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73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174"/>
            <a:ext cx="7772400" cy="136296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65"/>
            <a:ext cx="7772400" cy="150000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571D-C068-4A89-AFAD-63831963DE11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F5F0-D884-453B-8244-038FC708BE41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19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C2D0-04FD-4318-8DE9-8F3C537EC9CD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9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7E2D-24AC-4F1B-891A-945B7BCEB52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5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820D-A858-4FD3-9D32-472EC5E0327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78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C254-775B-420F-8F3F-4B84AC1095EB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27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782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4" y="1600206"/>
            <a:ext cx="8229600" cy="4530725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5F9F-0FA1-48FA-B79A-A2712BA8EC4D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71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6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lv-LV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lv-LV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lv-LV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E2C2B-7AF1-414C-B02A-00EBBA7911BE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9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D4A83-E878-402E-8BE6-E76F6A64E31F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85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B6B72-B15D-482D-A6CB-7E235DF74064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58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F4AA1-9E94-44F3-8C5B-AE15AB1A722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73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C676B-A0D8-4E74-9CAF-70A98A4F66D5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8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62" y="1537248"/>
            <a:ext cx="4208463" cy="491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37248"/>
            <a:ext cx="4208462" cy="49155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B0E09-E991-46DE-9EB4-6126B828AFDD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A3652-B4D7-4E07-88D1-8549E8BAA941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8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90A9-B16F-4094-932E-5A8E56F28AA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4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B3F0F-6AAD-472E-915D-2FF9FB92DF2A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9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EC2D0-04FD-4318-8DE9-8F3C537EC9CD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10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A7E2D-24AC-4F1B-891A-945B7BCEB52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9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2820D-A858-4FD3-9D32-472EC5E03276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13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BC254-775B-420F-8F3F-4B84AC1095EB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064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782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4" y="1600206"/>
            <a:ext cx="8229600" cy="4530725"/>
          </a:xfrm>
        </p:spPr>
        <p:txBody>
          <a:bodyPr/>
          <a:lstStyle/>
          <a:p>
            <a:pPr lvl="0"/>
            <a:endParaRPr lang="lv-LV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5F9F-0FA1-48FA-B79A-A2712BA8EC4D}" type="slidenum">
              <a:rPr lang="lv-LV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83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62821-0966-4ED7-B7DC-ECE35ED0376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C1DA-6844-4C8E-94E3-27E34D68D0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99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B8F4F-B0C7-4D04-ABAD-EC6FCD3E50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DC5D-134E-476E-86EA-5C66176106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382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C66D-FAC8-48AE-8446-5443238D52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E383-B524-4ED2-ADE3-228D4EFF6C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3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095"/>
            <a:ext cx="8229600" cy="114399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756"/>
            <a:ext cx="4040188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785"/>
            <a:ext cx="4040188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535756"/>
            <a:ext cx="4041775" cy="6390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2174785"/>
            <a:ext cx="4041775" cy="3951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F7C4-83E1-4428-BDB7-3CE2BC61803E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1EAB6-72BD-4389-A1E9-10F5AFDF5F49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00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EFF0-1873-4EF1-8D9B-E638197D8A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6F84A-3028-4707-A09D-B031132B90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9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7E1A-5880-4159-AE05-4C2E67FD8C5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4829-4578-453B-B8A4-27EBF49B9D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24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7BAB-60F3-4778-B741-F435E39684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7CD9-DA0E-4191-B761-F39A1A117A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79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FAB8B-BD25-44A0-9CC1-BEEE0BBAAE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0BC52-A153-49FA-88D7-DFF7996F68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9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B38E-20BC-4D22-BA1F-AE72DBF1F1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D283-1876-4BFE-9F18-E9C9AA1F9E4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904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20446-11E3-41DF-8C98-B74596B9AE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65CEE-DFC1-4161-8DEE-CB26CFC902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913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36A8-078B-467C-A445-07454941BF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69C15-ED2E-498C-9218-7B9CDBCB09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951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2906-9144-48A1-A699-8F677DE15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5F7C-66F3-4DA9-BFD1-5BE7CA542B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278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5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4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v-LV">
                <a:solidFill>
                  <a:prstClr val="black">
                    <a:tint val="75000"/>
                  </a:prstClr>
                </a:solidFill>
              </a:rPr>
              <a:t>indra.odina@lu.lv;ligita.grigule@lu.lv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1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C90B6-9997-422F-A52F-07F6A66BCCAB}" type="slidenum">
              <a:rPr lang="lv-L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35225"/>
      </p:ext>
    </p:extLst>
  </p:cSld>
  <p:clrMapOvr>
    <a:masterClrMapping/>
  </p:clrMapOvr>
  <p:transition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92C7-0FA0-419E-8AD0-AF8FBE83D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617E-0D39-4A55-BBC8-7C32DB318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3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828E5-250D-47F0-A492-A70DCE37E02B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1BCF-5045-4AC3-BAE8-8AB87C7B3B0B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40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A235-A1CC-48DB-A0B2-40163636B7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4736-0C99-402F-99AA-E8143EE431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32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92F7-12BB-463C-9CB1-01AB04192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F98E-3CE9-4F29-B1E0-28CBCE2355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915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A01D-2FE3-4FFD-B18C-BC7BC9BDC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2612-0882-4AD6-9F1C-A6E07E5F70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221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182A-735F-44F3-9FF3-233D3488EA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614C-DCE2-43D5-B1B9-A4F81DB117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75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A597-2EE2-404D-9DC2-4E7A5EDDE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E758-ADEA-4391-81DD-02B3E8223B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163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663B-760B-4F21-8E31-5B3E1F5F8B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CEDC-7CB4-4217-AFC6-A12A7B8D90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745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7108-0CD4-436A-8ABE-319DB69E20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7CA9-E704-443C-8DA6-1AEB377E7C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75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3F6F-3DCA-4C24-BB49-22DD3AED2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499D-731D-4ECA-AD22-687A484E0A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4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B0B9-02F7-47F4-AE34-1A276F862D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3940-4AE3-4676-A350-3E0DC9688B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067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5F16-1AFE-4D60-90B5-5E95D7CD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14F8-B72B-4FF0-A0AF-B7D7483990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03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6EDDC-9F2E-4FF2-AD08-A133C386AD37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B248-05F4-4157-AEFE-EB0F8BA45283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5975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892C7-0FA0-419E-8AD0-AF8FBE83D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0617E-0D39-4A55-BBC8-7C32DB318F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078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A235-A1CC-48DB-A0B2-40163636B74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4736-0C99-402F-99AA-E8143EE431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6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A92F7-12BB-463C-9CB1-01AB04192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CF98E-3CE9-4F29-B1E0-28CBCE2355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0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EA01D-2FE3-4FFD-B18C-BC7BC9BDC5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B2612-0882-4AD6-9F1C-A6E07E5F70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226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D182A-735F-44F3-9FF3-233D3488EA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614C-DCE2-43D5-B1B9-A4F81DB117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49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6A597-2EE2-404D-9DC2-4E7A5EDDE3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BE758-ADEA-4391-81DD-02B3E8223BB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906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663B-760B-4F21-8E31-5B3E1F5F8B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ACEDC-7CB4-4217-AFC6-A12A7B8D90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3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7108-0CD4-436A-8ABE-319DB69E20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7CA9-E704-443C-8DA6-1AEB377E7C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626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13F6F-3DCA-4C24-BB49-22DD3AED20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D499D-731D-4ECA-AD22-687A484E0A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110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B0B9-02F7-47F4-AE34-1A276F862D9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93940-4AE3-4676-A350-3E0DC9688B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83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2593"/>
            <a:ext cx="3008313" cy="1161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606"/>
            <a:ext cx="5111750" cy="5854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4466"/>
            <a:ext cx="3008313" cy="46921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ACA19-AE27-4AD5-8297-83C42C8CC260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18207-0296-417D-9EB4-26DEC0B46C7B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8668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5F16-1AFE-4D60-90B5-5E95D7CD52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614F8-B72B-4FF0-A0AF-B7D7483990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898"/>
            <a:ext cx="5486400" cy="5660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228"/>
            <a:ext cx="5486400" cy="41156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6950"/>
            <a:ext cx="5486400" cy="8058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7D902-89F1-491E-B9DD-7F6EA18681F6}" type="datetime1">
              <a:rPr lang="lv-LV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197C6-870C-405A-BD33-8093DC7BEED0}" type="slidenum">
              <a:rPr lang="lv-LV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0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fons1_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150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5" descr="fons1_0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0549"/>
            <a:ext cx="1384300" cy="431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6563065"/>
            <a:ext cx="9144000" cy="294936"/>
          </a:xfrm>
          <a:prstGeom prst="rect">
            <a:avLst/>
          </a:prstGeom>
          <a:solidFill>
            <a:srgbClr val="0E1C58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>
              <a:solidFill>
                <a:srgbClr val="4D4D4D"/>
              </a:solidFill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6" y="1537248"/>
            <a:ext cx="8569325" cy="491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Text Text Text Text Text Text Text Text Text Text Text Text Text Text Text </a:t>
            </a:r>
          </a:p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 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 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557106"/>
            <a:ext cx="2133600" cy="2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70EF66-305E-4138-B7F1-79CDCF6CCB1C}" type="datetime1">
              <a:rPr lang="lv-LV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253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6" y="6557106"/>
            <a:ext cx="4248150" cy="2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srgbClr val="FFFFFF"/>
              </a:solidFill>
            </a:endParaRP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9" y="6557106"/>
            <a:ext cx="2232025" cy="2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A88A8-3A9B-471C-A69E-D3C0F6F2481C}" type="slidenum">
              <a:rPr lang="lv-LV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>
              <a:solidFill>
                <a:srgbClr val="FFFFFF"/>
              </a:solidFill>
            </a:endParaRPr>
          </a:p>
        </p:txBody>
      </p:sp>
      <p:pic>
        <p:nvPicPr>
          <p:cNvPr id="1033" name="Picture 16" descr="fons1_0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8" y="11"/>
            <a:ext cx="1617662" cy="309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186207"/>
            <a:ext cx="6392862" cy="94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5606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2pPr>
      <a:lvl3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3pPr>
      <a:lvl4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4pPr>
      <a:lvl5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5pPr>
      <a:lvl6pPr marL="457200" algn="r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6pPr>
      <a:lvl7pPr marL="914400" algn="r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7pPr>
      <a:lvl8pPr marL="1371600" algn="r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8pPr>
      <a:lvl9pPr marL="1828800" algn="r" rtl="0" fontAlgn="base">
        <a:lnSpc>
          <a:spcPct val="8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Garamond" pitchFamily="18" charset="0"/>
        </a:defRPr>
      </a:lvl9pPr>
    </p:titleStyle>
    <p:bodyStyle>
      <a:lvl1pPr marL="342900" indent="14288" algn="l" rtl="0" eaLnBrk="0" fontAlgn="base" hangingPunct="0">
        <a:spcBef>
          <a:spcPct val="20000"/>
        </a:spcBef>
        <a:spcAft>
          <a:spcPct val="0"/>
        </a:spcAft>
        <a:tabLst>
          <a:tab pos="242252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651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422525" algn="l"/>
        </a:tabLst>
        <a:defRPr sz="2800">
          <a:solidFill>
            <a:schemeClr val="tx1"/>
          </a:solidFill>
          <a:latin typeface="+mn-lt"/>
        </a:defRPr>
      </a:lvl2pPr>
      <a:lvl3pPr marL="1166813" indent="-185738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422525" algn="l"/>
        </a:tabLst>
        <a:defRPr sz="2400">
          <a:solidFill>
            <a:schemeClr val="tx1"/>
          </a:solidFill>
          <a:latin typeface="+mn-lt"/>
        </a:defRPr>
      </a:lvl3pPr>
      <a:lvl4pPr marL="1614488" indent="-268288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422525" algn="l"/>
        </a:tabLst>
        <a:defRPr sz="2000">
          <a:solidFill>
            <a:schemeClr val="tx1"/>
          </a:solidFill>
          <a:latin typeface="+mn-lt"/>
        </a:defRPr>
      </a:lvl4pPr>
      <a:lvl5pPr marL="2062163" indent="-268288" algn="l" rtl="0" eaLnBrk="0" fontAlgn="base" hangingPunct="0">
        <a:spcBef>
          <a:spcPct val="20000"/>
        </a:spcBef>
        <a:spcAft>
          <a:spcPct val="0"/>
        </a:spcAft>
        <a:buChar char="»"/>
        <a:tabLst>
          <a:tab pos="2422525" algn="l"/>
        </a:tabLst>
        <a:defRPr sz="2000">
          <a:solidFill>
            <a:schemeClr val="tx1"/>
          </a:solidFill>
          <a:latin typeface="+mn-lt"/>
        </a:defRPr>
      </a:lvl5pPr>
      <a:lvl6pPr marL="2519363" indent="-268288" algn="l" rtl="0" fontAlgn="base">
        <a:spcBef>
          <a:spcPct val="20000"/>
        </a:spcBef>
        <a:spcAft>
          <a:spcPct val="0"/>
        </a:spcAft>
        <a:buChar char="»"/>
        <a:tabLst>
          <a:tab pos="2422525" algn="l"/>
        </a:tabLst>
        <a:defRPr sz="2000">
          <a:solidFill>
            <a:schemeClr val="tx1"/>
          </a:solidFill>
          <a:latin typeface="+mn-lt"/>
        </a:defRPr>
      </a:lvl6pPr>
      <a:lvl7pPr marL="2976563" indent="-268288" algn="l" rtl="0" fontAlgn="base">
        <a:spcBef>
          <a:spcPct val="20000"/>
        </a:spcBef>
        <a:spcAft>
          <a:spcPct val="0"/>
        </a:spcAft>
        <a:buChar char="»"/>
        <a:tabLst>
          <a:tab pos="2422525" algn="l"/>
        </a:tabLst>
        <a:defRPr sz="2000">
          <a:solidFill>
            <a:schemeClr val="tx1"/>
          </a:solidFill>
          <a:latin typeface="+mn-lt"/>
        </a:defRPr>
      </a:lvl7pPr>
      <a:lvl8pPr marL="3433763" indent="-268288" algn="l" rtl="0" fontAlgn="base">
        <a:spcBef>
          <a:spcPct val="20000"/>
        </a:spcBef>
        <a:spcAft>
          <a:spcPct val="0"/>
        </a:spcAft>
        <a:buChar char="»"/>
        <a:tabLst>
          <a:tab pos="2422525" algn="l"/>
        </a:tabLst>
        <a:defRPr sz="2000">
          <a:solidFill>
            <a:schemeClr val="tx1"/>
          </a:solidFill>
          <a:latin typeface="+mn-lt"/>
        </a:defRPr>
      </a:lvl8pPr>
      <a:lvl9pPr marL="3890963" indent="-268288" algn="l" rtl="0" fontAlgn="base">
        <a:spcBef>
          <a:spcPct val="20000"/>
        </a:spcBef>
        <a:spcAft>
          <a:spcPct val="0"/>
        </a:spcAft>
        <a:buChar char="»"/>
        <a:tabLst>
          <a:tab pos="24225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t-L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2762A-0885-4F56-85B1-AFCC4D436EA4}" type="slidenum">
              <a:rPr lang="lt-L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t-L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782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6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06B34-2056-4C19-8AF4-6DCD7919D44E}" type="slidenum">
              <a:rPr lang="lv-LV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6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4" y="27782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4" y="1600206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Click to edit Master text styles</a:t>
            </a:r>
          </a:p>
          <a:p>
            <a:pPr lvl="1"/>
            <a:r>
              <a:rPr lang="lv-LV" smtClean="0"/>
              <a:t>Second level</a:t>
            </a:r>
          </a:p>
          <a:p>
            <a:pPr lvl="2"/>
            <a:r>
              <a:rPr lang="lv-LV" smtClean="0"/>
              <a:t>Third level</a:t>
            </a:r>
          </a:p>
          <a:p>
            <a:pPr lvl="3"/>
            <a:r>
              <a:rPr lang="lv-LV" smtClean="0"/>
              <a:t>Fourth level</a:t>
            </a:r>
          </a:p>
          <a:p>
            <a:pPr lvl="4"/>
            <a:r>
              <a:rPr lang="lv-LV" smtClean="0"/>
              <a:t>Fifth level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>
              <a:solidFill>
                <a:srgbClr val="000000"/>
              </a:solidFill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06B34-2056-4C19-8AF4-6DCD7919D44E}" type="slidenum">
              <a:rPr lang="lv-LV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lv-LV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lv-LV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0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4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4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633ED2-1F31-431B-8593-5CF66DC345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ECBF3-A150-47D4-AA19-00697AD815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9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09" y="274638"/>
            <a:ext cx="8229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09" y="1600206"/>
            <a:ext cx="82291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13" y="6356357"/>
            <a:ext cx="2132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335F0-8E2C-4E85-A6F9-7ED77E1F1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004" y="6356357"/>
            <a:ext cx="289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875" y="6356357"/>
            <a:ext cx="2132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0799A-F937-459C-8D23-E10D86ADAE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0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409" y="274638"/>
            <a:ext cx="82291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409" y="1600201"/>
            <a:ext cx="822918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10" y="6356351"/>
            <a:ext cx="2132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335F0-8E2C-4E85-A6F9-7ED77E1F12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004" y="6356351"/>
            <a:ext cx="28959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872" y="6356351"/>
            <a:ext cx="2132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30799A-F937-459C-8D23-E10D86ADAE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nita.auzina@lu.lv" TargetMode="External"/><Relationship Id="rId2" Type="http://schemas.openxmlformats.org/officeDocument/2006/relationships/hyperlink" Target="mailto:isrc.lu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dra.odina@lu.lv" TargetMode="External"/><Relationship Id="rId2" Type="http://schemas.openxmlformats.org/officeDocument/2006/relationships/hyperlink" Target="http://www.isrc.lu.l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orudatubaze.lu.lv/" TargetMode="External"/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udatubaze.lu.lv/index.php?id=db&amp;ment=196" TargetMode="External"/><Relationship Id="rId2" Type="http://schemas.openxmlformats.org/officeDocument/2006/relationships/hyperlink" Target="http://www.mentorudatubaze.lu.lv/index.php?id=db&amp;ment=88" TargetMode="External"/><Relationship Id="rId1" Type="http://schemas.openxmlformats.org/officeDocument/2006/relationships/slideLayout" Target="../slideLayouts/slideLayout60.xml"/><Relationship Id="rId4" Type="http://schemas.openxmlformats.org/officeDocument/2006/relationships/hyperlink" Target="http://www.mentorudatubaze.lu.lv/index.php?id=db&amp;ment=50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ntorudatubaze.lu.lv/" TargetMode="External"/><Relationship Id="rId2" Type="http://schemas.openxmlformats.org/officeDocument/2006/relationships/hyperlink" Target="http://www.skolotajuizglitiba.lu.lv/" TargetMode="External"/><Relationship Id="rId1" Type="http://schemas.openxmlformats.org/officeDocument/2006/relationships/slideLayout" Target="../slideLayouts/slideLayout71.xml"/><Relationship Id="rId4" Type="http://schemas.openxmlformats.org/officeDocument/2006/relationships/hyperlink" Target="http://estudijas.lu.lv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3969716"/>
            <a:ext cx="6400800" cy="2380340"/>
          </a:xfrm>
        </p:spPr>
        <p:txBody>
          <a:bodyPr/>
          <a:lstStyle/>
          <a:p>
            <a:pPr marL="0" indent="357188" algn="r" eaLnBrk="1" hangingPunct="1"/>
            <a:endParaRPr lang="lv-LV" sz="2800" dirty="0" smtClean="0"/>
          </a:p>
          <a:p>
            <a:pPr marL="0" indent="357188" algn="r" eaLnBrk="1" hangingPunct="1"/>
            <a:endParaRPr lang="lv-LV" sz="2800" dirty="0" smtClean="0"/>
          </a:p>
          <a:p>
            <a:r>
              <a:rPr lang="lv-LV" dirty="0" smtClean="0"/>
              <a:t>Ligita </a:t>
            </a:r>
            <a:r>
              <a:rPr lang="lv-LV" dirty="0" err="1"/>
              <a:t>Grigule</a:t>
            </a:r>
            <a:endParaRPr lang="lv-LV" dirty="0"/>
          </a:p>
          <a:p>
            <a:r>
              <a:rPr lang="lv-LV" dirty="0"/>
              <a:t> Indra Odiņa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8" y="1401691"/>
            <a:ext cx="8278813" cy="2432474"/>
          </a:xfrm>
        </p:spPr>
        <p:txBody>
          <a:bodyPr/>
          <a:lstStyle/>
          <a:p>
            <a:pPr eaLnBrk="1" hangingPunct="1"/>
            <a:r>
              <a:rPr lang="lv-LV" dirty="0"/>
              <a:t>Aktuāli jautājumi LU PPMF skolotāju izglītībā Eiropas kontekstā</a:t>
            </a:r>
            <a:endParaRPr lang="en-US" dirty="0" smtClean="0"/>
          </a:p>
        </p:txBody>
      </p:sp>
      <p:sp>
        <p:nvSpPr>
          <p:cNvPr id="41988" name="Date Placeholder 1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AAA6ED6-7EEC-4055-B80D-F087D6CF6745}" type="datetime1">
              <a:rPr lang="lv-LV" smtClean="0">
                <a:solidFill>
                  <a:srgbClr val="FFFFFF"/>
                </a:solidFill>
                <a:latin typeface="Tahoma" pitchFamily="34" charset="0"/>
              </a:rPr>
              <a:pPr/>
              <a:t>2013.12.04.</a:t>
            </a:fld>
            <a:endParaRPr lang="lv-LV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/>
              <a:t>SDSKP036 : Skolotāja prakse I</a:t>
            </a:r>
            <a:br>
              <a:rPr lang="lv-LV" sz="3600" dirty="0"/>
            </a:b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60" y="949848"/>
            <a:ext cx="8424936" cy="3850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2339752" y="980728"/>
            <a:ext cx="4860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 	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3968" y="4125275"/>
            <a:ext cx="1440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Anketa</a:t>
            </a:r>
          </a:p>
          <a:p>
            <a:r>
              <a:rPr lang="lv-LV" dirty="0"/>
              <a:t>Aptauja</a:t>
            </a:r>
          </a:p>
          <a:p>
            <a:r>
              <a:rPr lang="lv-LV" dirty="0" smtClean="0"/>
              <a:t>Atsauksme</a:t>
            </a:r>
            <a:endParaRPr lang="lv-LV" dirty="0"/>
          </a:p>
          <a:p>
            <a:r>
              <a:rPr lang="lv-LV" dirty="0"/>
              <a:t>Datubāze</a:t>
            </a:r>
          </a:p>
          <a:p>
            <a:r>
              <a:rPr lang="lv-LV" dirty="0"/>
              <a:t>Forums</a:t>
            </a:r>
          </a:p>
          <a:p>
            <a:r>
              <a:rPr lang="lv-LV" dirty="0"/>
              <a:t>Izvēle</a:t>
            </a:r>
          </a:p>
          <a:p>
            <a:r>
              <a:rPr lang="lv-LV" dirty="0"/>
              <a:t>Nodarbība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5" y="4125276"/>
            <a:ext cx="2520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Seminārs</a:t>
            </a:r>
          </a:p>
          <a:p>
            <a:r>
              <a:rPr lang="lv-LV" dirty="0"/>
              <a:t>Tērzēšana</a:t>
            </a:r>
          </a:p>
          <a:p>
            <a:r>
              <a:rPr lang="lv-LV" dirty="0"/>
              <a:t>Tests</a:t>
            </a:r>
          </a:p>
          <a:p>
            <a:r>
              <a:rPr lang="lv-LV" dirty="0"/>
              <a:t>Tīmekļa konference</a:t>
            </a:r>
          </a:p>
          <a:p>
            <a:r>
              <a:rPr lang="lv-LV" dirty="0"/>
              <a:t>Uzdevums</a:t>
            </a:r>
          </a:p>
          <a:p>
            <a:r>
              <a:rPr lang="lv-LV" dirty="0"/>
              <a:t>Vārdnīca</a:t>
            </a:r>
          </a:p>
          <a:p>
            <a:r>
              <a:rPr lang="lv-LV" dirty="0"/>
              <a:t>Viki</a:t>
            </a:r>
          </a:p>
        </p:txBody>
      </p:sp>
    </p:spTree>
    <p:extLst>
      <p:ext uri="{BB962C8B-B14F-4D97-AF65-F5344CB8AC3E}">
        <p14:creationId xmlns:p14="http://schemas.microsoft.com/office/powerpoint/2010/main" val="170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SDSKP036 : Skolotāja prakse I / ► </a:t>
            </a:r>
            <a:r>
              <a:rPr lang="lv-LV" dirty="0" err="1"/>
              <a:t>Topic</a:t>
            </a:r>
            <a:r>
              <a:rPr lang="lv-LV" dirty="0"/>
              <a:t> 9 / ►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1268761"/>
            <a:ext cx="8713664" cy="5184076"/>
          </a:xfrm>
        </p:spPr>
        <p:txBody>
          <a:bodyPr/>
          <a:lstStyle/>
          <a:p>
            <a:r>
              <a:rPr lang="lv-LV" sz="2800" dirty="0" smtClean="0"/>
              <a:t>2.semināra </a:t>
            </a:r>
            <a:r>
              <a:rPr lang="lv-LV" sz="2800" dirty="0"/>
              <a:t>jautājumi</a:t>
            </a:r>
          </a:p>
          <a:p>
            <a:r>
              <a:rPr lang="lv-LV" sz="2000" dirty="0"/>
              <a:t>Ja nebijāt ieradušies uz 2. prakses semināru, pievienojiet atbildes uz šie jautājumiem vārds, uzvārds 2. seminārs un atbildiet vēl vismaz 2 dalībniekiem, izsakot savu viedokli, vai komentējot, vai papildinot vai jautājot. Atgriezieties forumā pēc dažām dienām, lai atbildētu uz jums uzdotajiem jautājumiem vai komentāriem.</a:t>
            </a:r>
          </a:p>
          <a:p>
            <a:r>
              <a:rPr lang="lv-LV" sz="2000" dirty="0" smtClean="0"/>
              <a:t>Jautājumi </a:t>
            </a:r>
            <a:r>
              <a:rPr lang="lv-LV" sz="2000" dirty="0"/>
              <a:t>diskusijai:</a:t>
            </a:r>
          </a:p>
          <a:p>
            <a:r>
              <a:rPr lang="lv-LV" sz="2000" dirty="0" smtClean="0"/>
              <a:t>1</a:t>
            </a:r>
            <a:r>
              <a:rPr lang="lv-LV" sz="2000" dirty="0"/>
              <a:t>. Salīdziniet skolēnus "savā" skolas laikā un tagad. Kas ir mainījies un kā to varētu skaidrot?</a:t>
            </a:r>
          </a:p>
          <a:p>
            <a:r>
              <a:rPr lang="lv-LV" sz="2000" dirty="0" smtClean="0"/>
              <a:t>2</a:t>
            </a:r>
            <a:r>
              <a:rPr lang="lv-LV" sz="2000" dirty="0"/>
              <a:t>. Kā izvēlējies skolēnus, ko vērot? Vai viņi to pamanīja?</a:t>
            </a:r>
          </a:p>
          <a:p>
            <a:r>
              <a:rPr lang="lv-LV" sz="2000" dirty="0" smtClean="0"/>
              <a:t>3</a:t>
            </a:r>
            <a:r>
              <a:rPr lang="lv-LV" sz="2000" dirty="0"/>
              <a:t>. Raksturo vienu no vērotajiem skolēniem. Kāpēc gribētu vai negribētu viņu redzēt savā pirmajā vadītajā stundā?</a:t>
            </a:r>
          </a:p>
          <a:p>
            <a:r>
              <a:rPr lang="lv-LV" sz="2000" dirty="0" smtClean="0"/>
              <a:t>4</a:t>
            </a:r>
            <a:r>
              <a:rPr lang="lv-LV" sz="2000" dirty="0"/>
              <a:t>. Raksturo, kā skolēni mācās stundas laikā? Kas par to liecina?</a:t>
            </a:r>
          </a:p>
          <a:p>
            <a:r>
              <a:rPr lang="lv-LV" sz="2000" dirty="0" smtClean="0"/>
              <a:t>5.3 </a:t>
            </a:r>
            <a:r>
              <a:rPr lang="lv-LV" sz="2000" dirty="0"/>
              <a:t>galvenās atziņas par klases audzinātāja darbu</a:t>
            </a:r>
          </a:p>
          <a:p>
            <a:r>
              <a:rPr lang="lv-LV" sz="2000" dirty="0" smtClean="0"/>
              <a:t>6</a:t>
            </a:r>
            <a:r>
              <a:rPr lang="lv-LV" sz="2000" dirty="0"/>
              <a:t>. Tavi jautājumi vai neskaidrības</a:t>
            </a:r>
            <a:r>
              <a:rPr lang="lv-LV" sz="2000" dirty="0" smtClean="0"/>
              <a:t>.</a:t>
            </a:r>
            <a:endParaRPr lang="lv-LV" sz="2000" dirty="0"/>
          </a:p>
          <a:p>
            <a:r>
              <a:rPr lang="lv-LV" sz="2000" dirty="0"/>
              <a:t>Indra Odiņa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Fakti 2013/2014</a:t>
            </a:r>
            <a:br>
              <a:rPr lang="lv-LV" dirty="0" smtClean="0"/>
            </a:br>
            <a:endParaRPr lang="lv-LV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lv-LV" dirty="0" smtClean="0">
                <a:latin typeface="Calibri" pitchFamily="34" charset="0"/>
              </a:rPr>
              <a:t>Latvijas Universitāte </a:t>
            </a:r>
            <a:r>
              <a:rPr lang="lv-LV" b="1" dirty="0" smtClean="0">
                <a:latin typeface="Calibri" pitchFamily="34" charset="0"/>
              </a:rPr>
              <a:t>15100 studenti + 310 ārzemju un 206 apmaiņas (3.4%)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lv-LV" b="1" dirty="0" smtClean="0">
                <a:latin typeface="Calibri" pitchFamily="34" charset="0"/>
              </a:rPr>
              <a:t>46% budžeta, 54% maksas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lv-LV" dirty="0" smtClean="0">
                <a:latin typeface="Calibri" pitchFamily="34" charset="0"/>
              </a:rPr>
              <a:t>Pedagoģijas, psiholoģijas un mākslas fakultāte (2. no 13) </a:t>
            </a:r>
            <a:r>
              <a:rPr lang="lv-LV" b="1" dirty="0" smtClean="0">
                <a:latin typeface="Calibri" pitchFamily="34" charset="0"/>
              </a:rPr>
              <a:t>1952 studenti + 17 ārzemju un 28 apmaiņas – 34 izbraucošie;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lv-LV" b="1" dirty="0" smtClean="0">
                <a:latin typeface="Calibri" pitchFamily="34" charset="0"/>
              </a:rPr>
              <a:t>40 vienošanās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lv-LV" b="1" dirty="0" smtClean="0">
                <a:latin typeface="Calibri" pitchFamily="34" charset="0"/>
              </a:rPr>
              <a:t>16 docētāju mobilitātes gadā, bet 28 docētāji </a:t>
            </a:r>
            <a:r>
              <a:rPr lang="lv-LV" b="1" dirty="0">
                <a:latin typeface="Calibri" pitchFamily="34" charset="0"/>
              </a:rPr>
              <a:t>98 </a:t>
            </a:r>
            <a:r>
              <a:rPr lang="lv-LV" b="1" dirty="0" smtClean="0">
                <a:latin typeface="Calibri" pitchFamily="34" charset="0"/>
              </a:rPr>
              <a:t>mobilitātes izmantojuši kopš 2007</a:t>
            </a:r>
          </a:p>
          <a:p>
            <a:pPr marL="0" indent="357188">
              <a:defRPr/>
            </a:pPr>
            <a:endParaRPr lang="lv-LV" dirty="0"/>
          </a:p>
        </p:txBody>
      </p:sp>
      <p:sp>
        <p:nvSpPr>
          <p:cNvPr id="430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86FF06C-CE5B-4A5B-BE32-1E06196AC23E}" type="datetime1">
              <a:rPr lang="lv-LV" smtClean="0">
                <a:solidFill>
                  <a:schemeClr val="bg1"/>
                </a:solidFill>
                <a:latin typeface="Tahoma" pitchFamily="34" charset="0"/>
              </a:rPr>
              <a:pPr/>
              <a:t>2013.12.04.</a:t>
            </a:fld>
            <a:endParaRPr lang="lv-LV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703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 smtClean="0">
                <a:solidFill>
                  <a:srgbClr val="C00000"/>
                </a:solidFill>
                <a:latin typeface="Arial" pitchFamily="34" charset="0"/>
              </a:rPr>
              <a:t>Izaicinājumi</a:t>
            </a:r>
            <a:endParaRPr lang="lv-LV" sz="3600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357188"/>
            <a:r>
              <a:rPr lang="lv-LV" dirty="0" smtClean="0">
                <a:latin typeface="Calibri" pitchFamily="34" charset="0"/>
              </a:rPr>
              <a:t>Svešvalodu līmenis</a:t>
            </a:r>
          </a:p>
          <a:p>
            <a:pPr marL="0" indent="357188"/>
            <a:r>
              <a:rPr lang="lv-LV" dirty="0" smtClean="0">
                <a:latin typeface="Calibri" pitchFamily="34" charset="0"/>
              </a:rPr>
              <a:t>Svešvalodu skaits</a:t>
            </a:r>
          </a:p>
          <a:p>
            <a:pPr marL="0" indent="357188"/>
            <a:r>
              <a:rPr lang="lv-LV" dirty="0" smtClean="0">
                <a:latin typeface="Calibri" pitchFamily="34" charset="0"/>
              </a:rPr>
              <a:t>Atvērtība  </a:t>
            </a:r>
          </a:p>
          <a:p>
            <a:pPr marL="0" indent="357188"/>
            <a:r>
              <a:rPr lang="lv-LV" dirty="0" smtClean="0">
                <a:latin typeface="Calibri" pitchFamily="34" charset="0"/>
              </a:rPr>
              <a:t>Komunikācijas prasmes</a:t>
            </a:r>
          </a:p>
          <a:p>
            <a:pPr marL="0" indent="357188"/>
            <a:r>
              <a:rPr lang="lv-LV" dirty="0" smtClean="0">
                <a:latin typeface="Calibri" pitchFamily="34" charset="0"/>
              </a:rPr>
              <a:t>Elastīguma trūkums</a:t>
            </a:r>
          </a:p>
          <a:p>
            <a:pPr marL="0" indent="357188"/>
            <a:r>
              <a:rPr lang="lv-LV" dirty="0" smtClean="0">
                <a:latin typeface="Calibri" pitchFamily="34" charset="0"/>
              </a:rPr>
              <a:t>Nezināšana (Ignorance)   </a:t>
            </a:r>
            <a:endParaRPr lang="lv-LV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94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3" y="-99802"/>
            <a:ext cx="8266112" cy="20883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dirty="0" smtClean="0"/>
              <a:t/>
            </a:r>
            <a:br>
              <a:rPr lang="lv-LV" dirty="0" smtClean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kern="1200" cap="small" dirty="0" smtClean="0">
                <a:latin typeface="Century Schoolbook"/>
              </a:rPr>
              <a:t>maldīgi </a:t>
            </a:r>
            <a:r>
              <a:rPr lang="lv-LV" sz="3600" kern="1200" cap="small" dirty="0" smtClean="0">
                <a:latin typeface="Century Schoolbook"/>
              </a:rPr>
              <a:t>pieņēmumi par internacionalizāciju</a:t>
            </a:r>
            <a:r>
              <a:rPr lang="lv-LV" sz="3600" kern="1200" cap="small" dirty="0">
                <a:latin typeface="Century Schoolbook"/>
              </a:rPr>
              <a:t/>
            </a:r>
            <a:br>
              <a:rPr lang="lv-LV" sz="3600" kern="1200" cap="small" dirty="0">
                <a:latin typeface="Century Schoolbook"/>
              </a:rPr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sz="3600" dirty="0">
                <a:solidFill>
                  <a:srgbClr val="C00000"/>
                </a:solidFill>
              </a:rPr>
              <a:t/>
            </a:r>
            <a:br>
              <a:rPr lang="lv-LV" sz="3600" dirty="0">
                <a:solidFill>
                  <a:srgbClr val="C00000"/>
                </a:solidFill>
              </a:rPr>
            </a:br>
            <a:endParaRPr lang="lv-LV" sz="3600" dirty="0">
              <a:solidFill>
                <a:srgbClr val="C0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50825" y="1537241"/>
            <a:ext cx="6337300" cy="4936449"/>
          </a:xfrm>
        </p:spPr>
        <p:txBody>
          <a:bodyPr/>
          <a:lstStyle/>
          <a:p>
            <a:pPr marL="0" indent="0"/>
            <a:r>
              <a:rPr lang="lv-LV" i="1" dirty="0" smtClean="0"/>
              <a:t>1</a:t>
            </a:r>
            <a:r>
              <a:rPr lang="lv-LV" sz="2800" i="1" dirty="0" smtClean="0"/>
              <a:t>. </a:t>
            </a:r>
            <a:r>
              <a:rPr lang="lv-LV" sz="2800" i="1" dirty="0" smtClean="0">
                <a:latin typeface="Calibri" pitchFamily="34" charset="0"/>
              </a:rPr>
              <a:t>Izglītība angļu valodā</a:t>
            </a:r>
            <a:endParaRPr lang="lv-LV" sz="2800" dirty="0" smtClean="0">
              <a:latin typeface="Calibri" pitchFamily="34" charset="0"/>
            </a:endParaRPr>
          </a:p>
          <a:p>
            <a:pPr marL="0" indent="0"/>
            <a:r>
              <a:rPr lang="lv-LV" sz="2800" i="1" dirty="0" smtClean="0">
                <a:latin typeface="Calibri" pitchFamily="34" charset="0"/>
              </a:rPr>
              <a:t>2. Studijas vai būšana ārzemēs</a:t>
            </a:r>
            <a:endParaRPr lang="lv-LV" sz="2800" dirty="0" smtClean="0">
              <a:latin typeface="Calibri" pitchFamily="34" charset="0"/>
            </a:endParaRPr>
          </a:p>
          <a:p>
            <a:pPr marL="0" indent="0"/>
            <a:r>
              <a:rPr lang="lv-LV" sz="2800" i="1" dirty="0" smtClean="0">
                <a:latin typeface="Calibri" pitchFamily="34" charset="0"/>
              </a:rPr>
              <a:t>3. Starptautisks projekts</a:t>
            </a:r>
            <a:endParaRPr lang="lv-LV" sz="2800" dirty="0" smtClean="0">
              <a:latin typeface="Calibri" pitchFamily="34" charset="0"/>
            </a:endParaRPr>
          </a:p>
          <a:p>
            <a:pPr marL="0" indent="0"/>
            <a:r>
              <a:rPr lang="lv-LV" sz="2800" i="1" dirty="0" smtClean="0">
                <a:latin typeface="Calibri" pitchFamily="34" charset="0"/>
              </a:rPr>
              <a:t>4. Ārzemju studenti klasē</a:t>
            </a:r>
            <a:endParaRPr lang="lv-LV" sz="2800" dirty="0" smtClean="0">
              <a:latin typeface="Calibri" pitchFamily="34" charset="0"/>
            </a:endParaRPr>
          </a:p>
          <a:p>
            <a:pPr marL="0" indent="0"/>
            <a:r>
              <a:rPr lang="lv-LV" sz="2800" i="1" dirty="0" smtClean="0">
                <a:latin typeface="Calibri" pitchFamily="34" charset="0"/>
              </a:rPr>
              <a:t>5. </a:t>
            </a:r>
            <a:r>
              <a:rPr lang="lv-LV" sz="2800" i="1" dirty="0" smtClean="0">
                <a:latin typeface="Calibri" pitchFamily="34" charset="0"/>
              </a:rPr>
              <a:t>Sadarbības līgumi ar </a:t>
            </a:r>
            <a:r>
              <a:rPr lang="lv-LV" sz="2800" i="1" dirty="0" smtClean="0">
                <a:latin typeface="Calibri" pitchFamily="34" charset="0"/>
              </a:rPr>
              <a:t>citām izglītības iestādēm</a:t>
            </a:r>
          </a:p>
          <a:p>
            <a:pPr marL="0" indent="0"/>
            <a:endParaRPr lang="lv-LV" sz="2800" i="1" dirty="0" smtClean="0"/>
          </a:p>
          <a:p>
            <a:pPr marL="0" indent="0"/>
            <a:endParaRPr lang="lv-LV" sz="2800" i="1" dirty="0" smtClean="0"/>
          </a:p>
          <a:p>
            <a:pPr marL="0" indent="0"/>
            <a:r>
              <a:rPr lang="lv-LV" sz="2000" i="1" dirty="0" err="1" smtClean="0"/>
              <a:t>Odina</a:t>
            </a:r>
            <a:r>
              <a:rPr lang="lv-LV" sz="2000" i="1" dirty="0" smtClean="0"/>
              <a:t>, I. (2012)</a:t>
            </a:r>
            <a:r>
              <a:rPr lang="en-US" sz="2000" i="1" dirty="0" smtClean="0"/>
              <a:t>Strategies for Better </a:t>
            </a:r>
            <a:r>
              <a:rPr lang="en-US" sz="2000" i="1" dirty="0" err="1" smtClean="0"/>
              <a:t>Internationalisation</a:t>
            </a:r>
            <a:r>
              <a:rPr lang="en-US" sz="2000" i="1" dirty="0" smtClean="0"/>
              <a:t> of Teacher Education</a:t>
            </a:r>
            <a:endParaRPr lang="lv-LV" sz="2400" dirty="0" smtClean="0"/>
          </a:p>
        </p:txBody>
      </p:sp>
      <p:pic>
        <p:nvPicPr>
          <p:cNvPr id="46084" name="Picture 4" descr="http://cdn.thefrisky.com/images/uploads/Stalking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38335"/>
            <a:ext cx="2101850" cy="30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FC8FAEF-E04E-4A76-9ED4-725CBC9A27CE}" type="datetime1">
              <a:rPr lang="lv-LV" smtClean="0">
                <a:solidFill>
                  <a:schemeClr val="bg1"/>
                </a:solidFill>
                <a:latin typeface="Tahoma" pitchFamily="34" charset="0"/>
              </a:rPr>
              <a:pPr/>
              <a:t>2013.12.04.</a:t>
            </a:fld>
            <a:endParaRPr lang="lv-LV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66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 smtClean="0"/>
              <a:t>Pasākumi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829" y="1340617"/>
            <a:ext cx="8353425" cy="52567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Savstarpējā mobilitāte: </a:t>
            </a:r>
            <a:r>
              <a:rPr lang="lv-LV" sz="3500" dirty="0" smtClean="0">
                <a:latin typeface="Calibri" pitchFamily="34" charset="0"/>
              </a:rPr>
              <a:t>studentu apmaiņa un</a:t>
            </a:r>
            <a:r>
              <a:rPr lang="lv-LV" sz="2200" dirty="0" smtClean="0">
                <a:latin typeface="Calibri" pitchFamily="34" charset="0"/>
              </a:rPr>
              <a:t> </a:t>
            </a:r>
            <a:r>
              <a:rPr lang="lv-LV" dirty="0" smtClean="0">
                <a:latin typeface="Calibri" pitchFamily="34" charset="0"/>
              </a:rPr>
              <a:t>docētāju un personāla mobilitāte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Dalība konferencēs	        sadarbība pētījumos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Salīdzinošā novērtēšana  		starptautiski salīdzināmi kursi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Kopēji projektu pieteikumi               kopēju programmu izstrāde </a:t>
            </a:r>
            <a:r>
              <a:rPr lang="lv-LV" dirty="0" smtClean="0">
                <a:latin typeface="Calibri" pitchFamily="34" charset="0"/>
              </a:rPr>
              <a:t>		kopīgi </a:t>
            </a:r>
            <a:r>
              <a:rPr lang="lv-LV" dirty="0" smtClean="0">
                <a:latin typeface="Calibri" pitchFamily="34" charset="0"/>
              </a:rPr>
              <a:t>grādi</a:t>
            </a:r>
            <a:endParaRPr lang="en-US" dirty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Īsās </a:t>
            </a:r>
            <a:r>
              <a:rPr lang="lv-LV" dirty="0" smtClean="0">
                <a:latin typeface="Calibri" pitchFamily="34" charset="0"/>
              </a:rPr>
              <a:t>programmas (2 nedēļas)</a:t>
            </a:r>
            <a:endParaRPr lang="lv-LV" dirty="0" smtClean="0"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lv-LV" dirty="0" smtClean="0">
                <a:latin typeface="Calibri" pitchFamily="34" charset="0"/>
              </a:rPr>
              <a:t>Eksperta darbs</a:t>
            </a:r>
          </a:p>
          <a:p>
            <a:pPr marL="0" indent="0">
              <a:defRPr/>
            </a:pPr>
            <a:r>
              <a:rPr lang="lv-LV" sz="2000" i="1" dirty="0" err="1" smtClean="0">
                <a:solidFill>
                  <a:srgbClr val="4D4D4D"/>
                </a:solidFill>
              </a:rPr>
              <a:t>Odina</a:t>
            </a:r>
            <a:r>
              <a:rPr lang="lv-LV" sz="2000" i="1" dirty="0">
                <a:solidFill>
                  <a:srgbClr val="4D4D4D"/>
                </a:solidFill>
              </a:rPr>
              <a:t>, I. (2012)</a:t>
            </a:r>
            <a:r>
              <a:rPr lang="en-US" sz="2000" i="1" dirty="0">
                <a:solidFill>
                  <a:srgbClr val="4D4D4D"/>
                </a:solidFill>
              </a:rPr>
              <a:t>Strategies for Better </a:t>
            </a:r>
            <a:r>
              <a:rPr lang="en-US" sz="2000" i="1" dirty="0" err="1">
                <a:solidFill>
                  <a:srgbClr val="4D4D4D"/>
                </a:solidFill>
              </a:rPr>
              <a:t>Internationalisation</a:t>
            </a:r>
            <a:r>
              <a:rPr lang="en-US" sz="2000" i="1" dirty="0">
                <a:solidFill>
                  <a:srgbClr val="4D4D4D"/>
                </a:solidFill>
              </a:rPr>
              <a:t> of Teacher Education</a:t>
            </a:r>
            <a:endParaRPr lang="lv-LV" sz="2400" dirty="0">
              <a:solidFill>
                <a:srgbClr val="4D4D4D"/>
              </a:solidFill>
            </a:endParaRPr>
          </a:p>
          <a:p>
            <a:pPr marL="0" indent="357188">
              <a:defRPr/>
            </a:pPr>
            <a:endParaRPr lang="en-US" dirty="0" smtClean="0">
              <a:latin typeface="Calibri" pitchFamily="34" charset="0"/>
            </a:endParaRPr>
          </a:p>
          <a:p>
            <a:pPr marL="0" indent="357188">
              <a:defRPr/>
            </a:pPr>
            <a:endParaRPr lang="lv-LV" dirty="0" smtClean="0">
              <a:latin typeface="Calibri" pitchFamily="34" charset="0"/>
            </a:endParaRPr>
          </a:p>
          <a:p>
            <a:pPr marL="0" indent="357188">
              <a:defRPr/>
            </a:pPr>
            <a:endParaRPr lang="lv-LV" dirty="0" smtClean="0">
              <a:latin typeface="Calibri" pitchFamily="34" charset="0"/>
            </a:endParaRPr>
          </a:p>
          <a:p>
            <a:pPr marL="0" indent="357188">
              <a:defRPr/>
            </a:pPr>
            <a:endParaRPr lang="en-US" dirty="0"/>
          </a:p>
          <a:p>
            <a:pPr marL="0" indent="357188">
              <a:defRPr/>
            </a:pPr>
            <a:endParaRPr lang="lv-LV" dirty="0"/>
          </a:p>
        </p:txBody>
      </p:sp>
      <p:sp>
        <p:nvSpPr>
          <p:cNvPr id="5" name="Right Arrow 4"/>
          <p:cNvSpPr/>
          <p:nvPr/>
        </p:nvSpPr>
        <p:spPr>
          <a:xfrm>
            <a:off x="3940194" y="2369840"/>
            <a:ext cx="714375" cy="32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6" name="Right Arrow 5"/>
          <p:cNvSpPr/>
          <p:nvPr/>
        </p:nvSpPr>
        <p:spPr>
          <a:xfrm>
            <a:off x="5091878" y="3844849"/>
            <a:ext cx="792162" cy="271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17" y="4249988"/>
            <a:ext cx="827088" cy="38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66" y="2846577"/>
            <a:ext cx="909638" cy="41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3351F65-003F-4B5D-A084-DF9C6C411320}" type="datetime1">
              <a:rPr lang="lv-LV" smtClean="0">
                <a:solidFill>
                  <a:schemeClr val="bg1"/>
                </a:solidFill>
                <a:latin typeface="Tahoma" pitchFamily="34" charset="0"/>
              </a:rPr>
              <a:pPr/>
              <a:t>2013.12.04.</a:t>
            </a:fld>
            <a:endParaRPr lang="lv-LV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56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186207"/>
            <a:ext cx="7042150" cy="945879"/>
          </a:xfrm>
        </p:spPr>
        <p:txBody>
          <a:bodyPr/>
          <a:lstStyle/>
          <a:p>
            <a:pPr indent="357188">
              <a:lnSpc>
                <a:spcPct val="100000"/>
              </a:lnSpc>
              <a:spcBef>
                <a:spcPct val="20000"/>
              </a:spcBef>
              <a:tabLst>
                <a:tab pos="2422525" algn="l"/>
              </a:tabLst>
              <a:defRPr/>
            </a:pPr>
            <a:r>
              <a:rPr lang="lv-LV" sz="3200" dirty="0" smtClean="0">
                <a:latin typeface="Arial"/>
                <a:ea typeface="+mn-ea"/>
                <a:cs typeface="+mn-cs"/>
              </a:rPr>
              <a:t/>
            </a:r>
            <a:br>
              <a:rPr lang="lv-LV" sz="3200" dirty="0" smtClean="0">
                <a:latin typeface="Arial"/>
                <a:ea typeface="+mn-ea"/>
                <a:cs typeface="+mn-cs"/>
              </a:rPr>
            </a:br>
            <a:r>
              <a:rPr lang="lv-LV" sz="3200" dirty="0" err="1" smtClean="0">
                <a:latin typeface="Arial"/>
                <a:ea typeface="+mn-ea"/>
                <a:cs typeface="+mn-cs"/>
              </a:rPr>
              <a:t>Teacher</a:t>
            </a:r>
            <a:r>
              <a:rPr lang="lv-LV" sz="3200" dirty="0" smtClean="0">
                <a:latin typeface="Arial"/>
                <a:ea typeface="+mn-ea"/>
                <a:cs typeface="+mn-cs"/>
              </a:rPr>
              <a:t> </a:t>
            </a:r>
            <a:r>
              <a:rPr lang="lv-LV" sz="3200" dirty="0" err="1" smtClean="0">
                <a:latin typeface="Arial"/>
                <a:ea typeface="+mn-ea"/>
                <a:cs typeface="+mn-cs"/>
              </a:rPr>
              <a:t>Education</a:t>
            </a:r>
            <a:r>
              <a:rPr lang="lv-LV" sz="3200" dirty="0" smtClean="0">
                <a:latin typeface="Arial"/>
                <a:ea typeface="+mn-ea"/>
                <a:cs typeface="+mn-cs"/>
              </a:rPr>
              <a:t> </a:t>
            </a:r>
            <a:r>
              <a:rPr lang="lv-LV" sz="3200" dirty="0" err="1" smtClean="0">
                <a:latin typeface="Arial"/>
                <a:ea typeface="+mn-ea"/>
                <a:cs typeface="+mn-cs"/>
              </a:rPr>
              <a:t>Department</a:t>
            </a:r>
            <a:r>
              <a:rPr lang="lv-LV" sz="3200" dirty="0" smtClean="0">
                <a:latin typeface="Arial"/>
                <a:ea typeface="+mn-ea"/>
                <a:cs typeface="+mn-cs"/>
              </a:rPr>
              <a:t/>
            </a:r>
            <a:br>
              <a:rPr lang="lv-LV" sz="3200" dirty="0" smtClean="0">
                <a:latin typeface="Arial"/>
                <a:ea typeface="+mn-ea"/>
                <a:cs typeface="+mn-cs"/>
              </a:rPr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6" y="1537241"/>
            <a:ext cx="8856663" cy="4931981"/>
          </a:xfrm>
        </p:spPr>
        <p:txBody>
          <a:bodyPr/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lv-LV" sz="2700" b="1" dirty="0" smtClean="0">
                <a:solidFill>
                  <a:srgbClr val="4D4D4D"/>
                </a:solidFill>
                <a:latin typeface="Calibri" pitchFamily="34" charset="0"/>
              </a:rPr>
              <a:t>Internacionalizācija </a:t>
            </a:r>
            <a:r>
              <a:rPr lang="lv-LV" sz="2700" b="1" dirty="0" smtClean="0">
                <a:solidFill>
                  <a:srgbClr val="4D4D4D"/>
                </a:solidFill>
                <a:latin typeface="Calibri" pitchFamily="34" charset="0"/>
              </a:rPr>
              <a:t>mājās:</a:t>
            </a: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Daļa no programmas svešvalodā; 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Virtuālā mobilitāte </a:t>
            </a:r>
            <a:r>
              <a:rPr lang="en-US" sz="2700" dirty="0" smtClean="0">
                <a:solidFill>
                  <a:srgbClr val="4D4D4D"/>
                </a:solidFill>
                <a:latin typeface="Calibri" pitchFamily="34" charset="0"/>
              </a:rPr>
              <a:t>– e-</a:t>
            </a: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mācīšanās;</a:t>
            </a:r>
            <a:r>
              <a:rPr lang="en-US" sz="27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endParaRPr lang="lv-LV" sz="27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Tālmācība</a:t>
            </a: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;</a:t>
            </a:r>
            <a:r>
              <a:rPr lang="en-US" sz="2700" dirty="0" smtClean="0">
                <a:solidFill>
                  <a:srgbClr val="4D4D4D"/>
                </a:solidFill>
                <a:latin typeface="Calibri" pitchFamily="34" charset="0"/>
              </a:rPr>
              <a:t> </a:t>
            </a:r>
            <a:endParaRPr lang="lv-LV" sz="2700" dirty="0" smtClean="0">
              <a:solidFill>
                <a:srgbClr val="4D4D4D"/>
              </a:solidFill>
              <a:latin typeface="Calibri" pitchFamily="34" charset="0"/>
            </a:endParaRPr>
          </a:p>
          <a:p>
            <a:pPr marL="457200" indent="-457200" algn="ctr" eaLnBrk="1" hangingPunct="1">
              <a:buFont typeface="Wingdings" pitchFamily="2" charset="2"/>
              <a:buChar char="Ø"/>
              <a:tabLst/>
              <a:defRPr/>
            </a:pP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Starptautiskās </a:t>
            </a:r>
            <a:r>
              <a:rPr lang="lv-LV" sz="2700" dirty="0" smtClean="0">
                <a:solidFill>
                  <a:srgbClr val="4D4D4D"/>
                </a:solidFill>
                <a:latin typeface="Calibri" pitchFamily="34" charset="0"/>
              </a:rPr>
              <a:t>nedēļas.</a:t>
            </a:r>
          </a:p>
          <a:p>
            <a:pPr indent="-342900" eaLnBrk="1" hangingPunct="1">
              <a:buFontTx/>
              <a:buChar char="•"/>
              <a:tabLst/>
              <a:defRPr/>
            </a:pPr>
            <a:r>
              <a:rPr lang="lv-LV" sz="28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Profesionālās augstākās izglītības bakalaura studiju programma </a:t>
            </a: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“</a:t>
            </a:r>
            <a:r>
              <a:rPr lang="lv-LV" sz="2800" b="1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Skolotājs</a:t>
            </a:r>
            <a:r>
              <a:rPr lang="en-GB" sz="2800" b="1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” </a:t>
            </a:r>
            <a:r>
              <a:rPr lang="lv-LV" sz="2800" dirty="0">
                <a:solidFill>
                  <a:srgbClr val="000000"/>
                </a:solidFill>
                <a:latin typeface="Calibri" pitchFamily="34" charset="0"/>
                <a:cs typeface="Arial"/>
              </a:rPr>
              <a:t>– </a:t>
            </a:r>
            <a:r>
              <a:rPr lang="lv-LV" sz="28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11 priekšmetu skolotāji ar 16 izvēles moduļiem 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(</a:t>
            </a:r>
            <a:r>
              <a:rPr lang="lv-LV" sz="28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2 priekšmetu skolotāja kvalifikācija</a:t>
            </a:r>
            <a:r>
              <a:rPr lang="en-GB" sz="2800" dirty="0" smtClean="0">
                <a:solidFill>
                  <a:srgbClr val="000000"/>
                </a:solidFill>
                <a:latin typeface="Calibri" pitchFamily="34" charset="0"/>
                <a:cs typeface="Arial"/>
              </a:rPr>
              <a:t>) </a:t>
            </a:r>
            <a:endParaRPr lang="lv-LV" sz="2800" dirty="0">
              <a:solidFill>
                <a:srgbClr val="000000"/>
              </a:solidFill>
              <a:latin typeface="Calibri" pitchFamily="34" charset="0"/>
              <a:cs typeface="Arial"/>
            </a:endParaRPr>
          </a:p>
          <a:p>
            <a:pPr marL="457200" indent="-457200" algn="ctr">
              <a:buFont typeface="Wingdings" pitchFamily="2" charset="2"/>
              <a:buChar char="Ø"/>
              <a:defRPr/>
            </a:pPr>
            <a:endParaRPr lang="lv-LV" sz="2700" dirty="0" smtClean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4813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B037339-AE1D-4770-9640-A44D9E385A53}" type="datetime1">
              <a:rPr lang="lv-LV" smtClean="0">
                <a:solidFill>
                  <a:schemeClr val="bg1"/>
                </a:solidFill>
                <a:latin typeface="Tahoma" pitchFamily="34" charset="0"/>
              </a:rPr>
              <a:pPr/>
              <a:t>2013.12.04.</a:t>
            </a:fld>
            <a:endParaRPr lang="lv-LV" smtClean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34"/>
            <a:ext cx="4392488" cy="69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71147" y="64567"/>
            <a:ext cx="5915025" cy="1282154"/>
          </a:xfrm>
        </p:spPr>
        <p:txBody>
          <a:bodyPr/>
          <a:lstStyle/>
          <a:p>
            <a:pPr eaLnBrk="1" hangingPunct="1"/>
            <a:r>
              <a:rPr lang="lv-LV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3200" dirty="0" smtClean="0">
                <a:latin typeface="Times New Roman" pitchFamily="18" charset="0"/>
                <a:cs typeface="Times New Roman" pitchFamily="18" charset="0"/>
              </a:rPr>
              <a:t>13. Starptautiskā studentu pētniecisko darbu konference</a:t>
            </a:r>
            <a:r>
              <a:rPr lang="lv-LV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</a:rPr>
              <a:t>13</a:t>
            </a:r>
            <a:r>
              <a:rPr lang="lv-LV" sz="3200" dirty="0" smtClean="0">
                <a:latin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</a:rPr>
              <a:t> – 15</a:t>
            </a:r>
            <a:r>
              <a:rPr lang="lv-LV" sz="3200" dirty="0" smtClean="0">
                <a:latin typeface="Times New Roman" pitchFamily="18" charset="0"/>
              </a:rPr>
              <a:t>.maijs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</a:rPr>
              <a:t>2014</a:t>
            </a:r>
            <a:r>
              <a:rPr lang="lv-LV" dirty="0">
                <a:latin typeface="Times New Roman" pitchFamily="18" charset="0"/>
              </a:rPr>
              <a:t/>
            </a:r>
            <a:br>
              <a:rPr lang="lv-LV" dirty="0">
                <a:latin typeface="Times New Roman" pitchFamily="18" charset="0"/>
              </a:rPr>
            </a:br>
            <a:endParaRPr lang="lt-LT" b="1" dirty="0" smtClean="0">
              <a:solidFill>
                <a:srgbClr val="C00000"/>
              </a:solidFill>
              <a:latin typeface="VAGRounded T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" y="1340769"/>
            <a:ext cx="8893177" cy="51120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3000" b="1" dirty="0" smtClean="0">
                <a:latin typeface="Calibri" pitchFamily="34" charset="0"/>
              </a:rPr>
              <a:t>Prezentē viens, pārī, grupā</a:t>
            </a:r>
            <a:endParaRPr lang="en-US" sz="30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3000" b="1" dirty="0" smtClean="0">
                <a:latin typeface="Calibri" pitchFamily="34" charset="0"/>
              </a:rPr>
              <a:t>Angļu, vācu, krievu, franču valodā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3000" b="1" dirty="0" err="1" smtClean="0">
                <a:latin typeface="Calibri" pitchFamily="34" charset="0"/>
              </a:rPr>
              <a:t>www.isrc.lu.lv</a:t>
            </a:r>
            <a:endParaRPr lang="lv-LV" sz="30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sz="3000" b="1" dirty="0" smtClean="0">
                <a:latin typeface="Calibri" pitchFamily="34" charset="0"/>
              </a:rPr>
              <a:t>E-pasts: </a:t>
            </a:r>
            <a:r>
              <a:rPr lang="lv-LV" sz="3000" b="1" dirty="0" err="1" smtClean="0">
                <a:latin typeface="Calibri" pitchFamily="34" charset="0"/>
                <a:hlinkClick r:id="rId2"/>
              </a:rPr>
              <a:t>isrc.lu@gmail.com</a:t>
            </a:r>
            <a:r>
              <a:rPr lang="lv-LV" sz="3000" b="1" dirty="0" smtClean="0">
                <a:latin typeface="Calibri" pitchFamily="34" charset="0"/>
              </a:rPr>
              <a:t>, </a:t>
            </a:r>
            <a:r>
              <a:rPr lang="lv-LV" sz="3000" b="1" dirty="0" err="1" smtClean="0">
                <a:latin typeface="Calibri" pitchFamily="34" charset="0"/>
                <a:hlinkClick r:id="rId3"/>
              </a:rPr>
              <a:t>anita.auzina@lu.lv</a:t>
            </a:r>
            <a:r>
              <a:rPr lang="lv-LV" sz="3000" b="1" dirty="0" smtClean="0">
                <a:latin typeface="Calibri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v-LV" sz="3000" b="1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lv-LV" sz="3000" b="1" dirty="0" smtClean="0">
                <a:latin typeface="Calibri" pitchFamily="34" charset="0"/>
              </a:rPr>
              <a:t>TALK/ runa (15 min)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lv-LV" sz="3000" b="1" dirty="0" smtClean="0">
                <a:latin typeface="Calibri" pitchFamily="34" charset="0"/>
              </a:rPr>
              <a:t>WORKSHOP/darbnīca (45 min)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lv-LV" sz="3000" b="1" dirty="0" smtClean="0">
                <a:latin typeface="Calibri" pitchFamily="34" charset="0"/>
              </a:rPr>
              <a:t>DISCUSSION/diskusija (30 min)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lv-LV" sz="3000" b="1" dirty="0" smtClean="0">
                <a:latin typeface="Calibri" pitchFamily="34" charset="0"/>
              </a:rPr>
              <a:t>POSTER PRESENTATION/stenda prezentācija (10 min)</a:t>
            </a:r>
            <a:endParaRPr lang="lt-LT" sz="3000" b="1" dirty="0" smtClean="0">
              <a:latin typeface="Calibri" pitchFamily="34" charset="0"/>
            </a:endParaRPr>
          </a:p>
        </p:txBody>
      </p:sp>
      <p:pic>
        <p:nvPicPr>
          <p:cNvPr id="10245" name="Picture 3" descr="pe0321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29000"/>
            <a:ext cx="1893888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2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50"/>
            <a:ext cx="6392862" cy="945879"/>
          </a:xfrm>
        </p:spPr>
        <p:txBody>
          <a:bodyPr/>
          <a:lstStyle/>
          <a:p>
            <a:r>
              <a:rPr lang="lv-LV" sz="3600" dirty="0" smtClean="0"/>
              <a:t/>
            </a:r>
            <a:br>
              <a:rPr lang="lv-LV" sz="3600" dirty="0" smtClean="0"/>
            </a:br>
            <a:r>
              <a:rPr lang="en-US" sz="3600" dirty="0" smtClean="0"/>
              <a:t>5</a:t>
            </a:r>
            <a:r>
              <a:rPr lang="lv-LV" sz="3600" dirty="0" smtClean="0"/>
              <a:t>. Starptautiskā profesoru nedēļa </a:t>
            </a:r>
            <a:r>
              <a:rPr lang="en-US" sz="3600" dirty="0" smtClean="0"/>
              <a:t>12</a:t>
            </a:r>
            <a:r>
              <a:rPr lang="lv-LV" sz="3600" dirty="0" smtClean="0"/>
              <a:t>.</a:t>
            </a:r>
            <a:r>
              <a:rPr lang="en-US" sz="3600" dirty="0" smtClean="0"/>
              <a:t> – 16</a:t>
            </a:r>
            <a:r>
              <a:rPr lang="lv-LV" sz="3600" dirty="0" smtClean="0"/>
              <a:t>. maijs,</a:t>
            </a:r>
            <a:r>
              <a:rPr lang="en-US" sz="3600" dirty="0" smtClean="0"/>
              <a:t> 2014</a:t>
            </a:r>
            <a:r>
              <a:rPr lang="en-US" dirty="0" smtClean="0"/>
              <a:t/>
            </a:r>
            <a:br>
              <a:rPr lang="en-US" dirty="0" smtClean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12777"/>
            <a:ext cx="8641656" cy="504006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</a:rPr>
              <a:t>Interna</a:t>
            </a:r>
            <a:r>
              <a:rPr lang="lv-LV" b="1" dirty="0" err="1" smtClean="0">
                <a:solidFill>
                  <a:srgbClr val="C00000"/>
                </a:solidFill>
                <a:latin typeface="Calibri" pitchFamily="34" charset="0"/>
              </a:rPr>
              <a:t>cionalizācija</a:t>
            </a:r>
            <a:r>
              <a:rPr lang="lv-LV" b="1" dirty="0" smtClean="0">
                <a:solidFill>
                  <a:srgbClr val="C00000"/>
                </a:solidFill>
                <a:latin typeface="Calibri" pitchFamily="34" charset="0"/>
              </a:rPr>
              <a:t> ilgtspējīgai attīstībai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lv-LV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Lekcijas, darbnīcas 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student</a:t>
            </a:r>
            <a:r>
              <a:rPr lang="lv-LV" sz="2800" dirty="0" err="1" smtClean="0">
                <a:solidFill>
                  <a:srgbClr val="002060"/>
                </a:solidFill>
                <a:latin typeface="Calibri" pitchFamily="34" charset="0"/>
              </a:rPr>
              <a:t>iem</a:t>
            </a: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</a:rPr>
              <a:t> in </a:t>
            </a:r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angļu, vācu un franču valodās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8001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Pētījumu prezentācijas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8001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Piedalīšanās studentu konferencē</a:t>
            </a:r>
            <a:endParaRPr lang="en-US" sz="2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8001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Universitātes/ skolas prezentācija</a:t>
            </a:r>
          </a:p>
          <a:p>
            <a:pPr marL="800100" indent="-457200">
              <a:spcBef>
                <a:spcPts val="0"/>
              </a:spcBef>
              <a:buFont typeface="Wingdings" pitchFamily="2" charset="2"/>
              <a:buChar char="ü"/>
            </a:pPr>
            <a:r>
              <a:rPr lang="lv-LV" sz="2800" dirty="0" smtClean="0">
                <a:solidFill>
                  <a:srgbClr val="002060"/>
                </a:solidFill>
                <a:latin typeface="Calibri" pitchFamily="34" charset="0"/>
              </a:rPr>
              <a:t>Projekta iniciatīvas</a:t>
            </a:r>
            <a:endParaRPr lang="lv-LV" sz="2800" dirty="0">
              <a:solidFill>
                <a:srgbClr val="002060"/>
              </a:solidFill>
              <a:latin typeface="Calibri" pitchFamily="34" charset="0"/>
            </a:endParaRPr>
          </a:p>
          <a:p>
            <a:pPr indent="0">
              <a:spcBef>
                <a:spcPts val="0"/>
              </a:spcBef>
            </a:pPr>
            <a:endParaRPr lang="lt-LT" sz="2800" b="1" u="sng" dirty="0" smtClean="0">
              <a:solidFill>
                <a:srgbClr val="C00000"/>
              </a:solidFill>
              <a:cs typeface="Arial"/>
              <a:hlinkClick r:id="rId2"/>
            </a:endParaRPr>
          </a:p>
          <a:p>
            <a:pPr indent="0" algn="r">
              <a:spcBef>
                <a:spcPts val="0"/>
              </a:spcBef>
            </a:pPr>
            <a:r>
              <a:rPr lang="lt-LT" sz="2800" b="1" u="sng" dirty="0" smtClean="0">
                <a:solidFill>
                  <a:srgbClr val="C00000"/>
                </a:solidFill>
                <a:latin typeface="Calibri" pitchFamily="34" charset="0"/>
                <a:cs typeface="Arial"/>
                <a:hlinkClick r:id="rId2"/>
              </a:rPr>
              <a:t>www.isrc.lu.lv</a:t>
            </a:r>
            <a:r>
              <a:rPr lang="lt-LT" sz="2800" b="1" u="sng" dirty="0" smtClean="0">
                <a:solidFill>
                  <a:srgbClr val="C00000"/>
                </a:solidFill>
                <a:latin typeface="Calibri" pitchFamily="34" charset="0"/>
                <a:cs typeface="Arial"/>
              </a:rPr>
              <a:t> </a:t>
            </a:r>
          </a:p>
          <a:p>
            <a:pPr indent="0" algn="r">
              <a:spcBef>
                <a:spcPts val="0"/>
              </a:spcBef>
            </a:pPr>
            <a:r>
              <a:rPr kumimoji="0" lang="lv-LV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Arial"/>
                <a:hlinkClick r:id="rId3"/>
              </a:rPr>
              <a:t>in</a:t>
            </a: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Arial"/>
                <a:hlinkClick r:id="rId3"/>
              </a:rPr>
              <a:t>dra.odina@lu.lv</a:t>
            </a:r>
            <a:r>
              <a:rPr kumimoji="0" lang="lt-L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Arial"/>
              </a:rPr>
              <a:t> </a:t>
            </a:r>
          </a:p>
          <a:p>
            <a:endParaRPr lang="en-US" sz="28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BF1CD4-D664-43E6-A755-56B8B7F9AC3E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8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0" y="-52329"/>
            <a:ext cx="9204155" cy="691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mtClean="0">
                <a:solidFill>
                  <a:srgbClr val="000000"/>
                </a:solidFill>
              </a:rPr>
              <a:t>indra.odina@lu.lv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7772400" cy="2127250"/>
          </a:xfrm>
        </p:spPr>
        <p:txBody>
          <a:bodyPr/>
          <a:lstStyle/>
          <a:p>
            <a:pPr eaLnBrk="1" hangingPunct="1"/>
            <a:r>
              <a:rPr lang="lv-LV" sz="5200" b="1" smtClean="0">
                <a:solidFill>
                  <a:srgbClr val="660033"/>
                </a:solidFill>
                <a:latin typeface="VAGRounded TL" pitchFamily="34" charset="0"/>
              </a:rPr>
              <a:t>Profesionālā maģistra studiju programma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3270260"/>
            <a:ext cx="8497887" cy="2606675"/>
          </a:xfrm>
        </p:spPr>
        <p:txBody>
          <a:bodyPr/>
          <a:lstStyle/>
          <a:p>
            <a:pPr eaLnBrk="1" hangingPunct="1"/>
            <a:r>
              <a:rPr lang="lv-LV" sz="5800" smtClean="0">
                <a:solidFill>
                  <a:schemeClr val="accent2"/>
                </a:solidFill>
                <a:latin typeface="VAGRounded TL" pitchFamily="34" charset="0"/>
              </a:rPr>
              <a:t> </a:t>
            </a:r>
            <a:r>
              <a:rPr lang="lv-LV" sz="5800" b="1" smtClean="0">
                <a:solidFill>
                  <a:schemeClr val="accent2"/>
                </a:solidFill>
                <a:latin typeface="VAGRounded TL" pitchFamily="34" charset="0"/>
              </a:rPr>
              <a:t>Skolotājs</a:t>
            </a:r>
          </a:p>
          <a:p>
            <a:pPr eaLnBrk="1" hangingPunct="1"/>
            <a:r>
              <a:rPr lang="lv-LV" sz="4400" b="1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34 apakšprogrammām</a:t>
            </a:r>
          </a:p>
          <a:p>
            <a:pPr eaLnBrk="1" hangingPunct="1"/>
            <a:r>
              <a:rPr lang="lv-LV" sz="4400" b="1" smtClean="0">
                <a:solidFill>
                  <a:srgbClr val="666699"/>
                </a:solidFill>
                <a:latin typeface="Times New Roman" pitchFamily="18" charset="0"/>
                <a:cs typeface="Times New Roman" pitchFamily="18" charset="0"/>
              </a:rPr>
              <a:t>10 + 3 fakultātes</a:t>
            </a:r>
            <a:endParaRPr lang="lv-LV" sz="4400" b="1" smtClean="0">
              <a:solidFill>
                <a:schemeClr val="accent2"/>
              </a:solidFill>
              <a:latin typeface="VAGRounded TL" pitchFamily="34" charset="0"/>
            </a:endParaRPr>
          </a:p>
          <a:p>
            <a:pPr eaLnBrk="1" hangingPunct="1"/>
            <a:endParaRPr lang="lv-LV" sz="5800" b="1" smtClean="0">
              <a:solidFill>
                <a:schemeClr val="accent2"/>
              </a:solidFill>
              <a:latin typeface="VAGRounded T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769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5" y="260360"/>
            <a:ext cx="8229600" cy="1139825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  <a:t/>
            </a:r>
            <a:b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</a:br>
            <a:r>
              <a:rPr lang="lv-LV" sz="3200" b="1" dirty="0">
                <a:solidFill>
                  <a:srgbClr val="660033"/>
                </a:solidFill>
                <a:latin typeface="VAGRounded TL" pitchFamily="34" charset="0"/>
              </a:rPr>
              <a:t/>
            </a:r>
            <a:br>
              <a:rPr lang="lv-LV" sz="3200" b="1" dirty="0">
                <a:solidFill>
                  <a:srgbClr val="660033"/>
                </a:solidFill>
                <a:latin typeface="VAGRounded TL" pitchFamily="34" charset="0"/>
              </a:rPr>
            </a:br>
            <a: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  <a:t/>
            </a:r>
            <a:b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</a:br>
            <a:r>
              <a:rPr lang="lv-LV" sz="3200" b="1" dirty="0">
                <a:solidFill>
                  <a:srgbClr val="660033"/>
                </a:solidFill>
                <a:latin typeface="VAGRounded TL" pitchFamily="34" charset="0"/>
              </a:rPr>
              <a:t/>
            </a:r>
            <a:br>
              <a:rPr lang="lv-LV" sz="3200" b="1" dirty="0">
                <a:solidFill>
                  <a:srgbClr val="660033"/>
                </a:solidFill>
                <a:latin typeface="VAGRounded TL" pitchFamily="34" charset="0"/>
              </a:rPr>
            </a:br>
            <a: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  <a:t/>
            </a:r>
            <a:br>
              <a:rPr lang="lv-LV" sz="3200" b="1" dirty="0" smtClean="0">
                <a:solidFill>
                  <a:srgbClr val="660033"/>
                </a:solidFill>
                <a:latin typeface="VAGRounded TL" pitchFamily="34" charset="0"/>
              </a:rPr>
            </a:br>
            <a:r>
              <a:rPr lang="lv-LV" sz="5800" b="1" dirty="0">
                <a:solidFill>
                  <a:srgbClr val="FF0000"/>
                </a:solidFill>
                <a:latin typeface="VAGRounded TL" pitchFamily="34" charset="0"/>
                <a:ea typeface="+mn-ea"/>
              </a:rPr>
              <a:t/>
            </a:r>
            <a:br>
              <a:rPr lang="lv-LV" sz="5800" b="1" dirty="0">
                <a:solidFill>
                  <a:srgbClr val="FF0000"/>
                </a:solidFill>
                <a:latin typeface="VAGRounded TL" pitchFamily="34" charset="0"/>
                <a:ea typeface="+mn-ea"/>
              </a:rPr>
            </a:br>
            <a:r>
              <a:rPr lang="lv-LV" sz="3600" b="1" dirty="0" smtClean="0">
                <a:solidFill>
                  <a:srgbClr val="660033"/>
                </a:solidFill>
                <a:latin typeface="VAGRounded TL" pitchFamily="34" charset="0"/>
              </a:rPr>
              <a:t>Profesionālā maģistra studiju programma </a:t>
            </a:r>
            <a:r>
              <a:rPr lang="lv-LV" sz="4000" b="1" dirty="0" smtClean="0">
                <a:solidFill>
                  <a:srgbClr val="FF0000"/>
                </a:solidFill>
                <a:latin typeface="VAGRounded TL" pitchFamily="34" charset="0"/>
                <a:ea typeface="+mn-ea"/>
              </a:rPr>
              <a:t>Skolotājs </a:t>
            </a:r>
            <a:r>
              <a:rPr lang="lv-LV" sz="4000" b="1" dirty="0" smtClean="0">
                <a:solidFill>
                  <a:srgbClr val="C00000"/>
                </a:solidFill>
                <a:latin typeface="VAGRounded TL" pitchFamily="34" charset="0"/>
                <a:ea typeface="+mn-ea"/>
              </a:rPr>
              <a:t>59 studenti</a:t>
            </a:r>
            <a:endParaRPr lang="lv-LV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profesionālā maģistra grāds izglītībā </a:t>
            </a:r>
          </a:p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(</a:t>
            </a:r>
            <a:r>
              <a:rPr lang="lv-LV" sz="3200" b="1" dirty="0">
                <a:solidFill>
                  <a:srgbClr val="000000"/>
                </a:solidFill>
                <a:latin typeface="VAGRounded TL" pitchFamily="34" charset="0"/>
              </a:rPr>
              <a:t>40 kredītpunkti 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2 vai 3 semestri; </a:t>
            </a:r>
            <a:r>
              <a:rPr lang="lv-LV" sz="3200" kern="1200" dirty="0" smtClean="0">
                <a:solidFill>
                  <a:srgbClr val="C00000"/>
                </a:solidFill>
                <a:latin typeface="VAGRounded TL" pitchFamily="34" charset="0"/>
                <a:ea typeface="Times New Roman"/>
                <a:cs typeface="Times New Roman"/>
              </a:rPr>
              <a:t>13 studenti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)</a:t>
            </a:r>
          </a:p>
          <a:p>
            <a:pPr marL="0" indent="0" algn="ctr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vai</a:t>
            </a:r>
            <a:endParaRPr lang="lv-LV" sz="1800" kern="12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profesionālā </a:t>
            </a:r>
            <a:r>
              <a:rPr lang="lv-LV" sz="3200" b="1" dirty="0">
                <a:solidFill>
                  <a:srgbClr val="000000"/>
                </a:solidFill>
                <a:latin typeface="VAGRounded TL" pitchFamily="34" charset="0"/>
              </a:rPr>
              <a:t>maģistra 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grāds </a:t>
            </a:r>
            <a:r>
              <a:rPr lang="lv-LV" sz="3200" b="1" dirty="0">
                <a:solidFill>
                  <a:srgbClr val="000000"/>
                </a:solidFill>
                <a:latin typeface="VAGRounded TL" pitchFamily="34" charset="0"/>
              </a:rPr>
              <a:t>izglītībā un skolotāja 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kvalifikācija </a:t>
            </a:r>
          </a:p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(80 kredītpunkti</a:t>
            </a:r>
            <a:r>
              <a:rPr lang="lv-LV" sz="3200" b="1" dirty="0">
                <a:solidFill>
                  <a:srgbClr val="000000"/>
                </a:solidFill>
                <a:latin typeface="VAGRounded TL" pitchFamily="34" charset="0"/>
              </a:rPr>
              <a:t> 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4 </a:t>
            </a:r>
            <a:r>
              <a:rPr lang="lv-LV" sz="3200" b="1" dirty="0">
                <a:solidFill>
                  <a:srgbClr val="000000"/>
                </a:solidFill>
                <a:latin typeface="VAGRounded TL" pitchFamily="34" charset="0"/>
              </a:rPr>
              <a:t>vai 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5 semestri</a:t>
            </a:r>
            <a:r>
              <a:rPr lang="lv-LV" sz="3200" kern="1200" dirty="0">
                <a:solidFill>
                  <a:srgbClr val="C00000"/>
                </a:solidFill>
                <a:latin typeface="VAGRounded TL" pitchFamily="34" charset="0"/>
                <a:ea typeface="Times New Roman"/>
                <a:cs typeface="Times New Roman"/>
              </a:rPr>
              <a:t> </a:t>
            </a:r>
            <a:r>
              <a:rPr lang="lv-LV" sz="3200" kern="1200" dirty="0" smtClean="0">
                <a:solidFill>
                  <a:srgbClr val="C00000"/>
                </a:solidFill>
                <a:latin typeface="VAGRounded TL" pitchFamily="34" charset="0"/>
                <a:ea typeface="Times New Roman"/>
                <a:cs typeface="Times New Roman"/>
              </a:rPr>
              <a:t>46 studenti</a:t>
            </a:r>
            <a:r>
              <a:rPr lang="lv-LV" sz="3200" b="1" dirty="0" smtClean="0">
                <a:solidFill>
                  <a:srgbClr val="000000"/>
                </a:solidFill>
                <a:latin typeface="VAGRounded TL" pitchFamily="34" charset="0"/>
              </a:rPr>
              <a:t>) </a:t>
            </a:r>
          </a:p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endParaRPr lang="lv-LV" sz="2400" b="1" dirty="0" smtClean="0">
              <a:solidFill>
                <a:srgbClr val="000000"/>
              </a:solidFill>
              <a:latin typeface="VAGRounded TL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rgbClr val="FFCC00"/>
              </a:buClr>
              <a:buFont typeface="Wingdings" pitchFamily="2" charset="2"/>
              <a:buNone/>
              <a:defRPr/>
            </a:pPr>
            <a:r>
              <a:rPr lang="lv-LV" sz="2400" b="1" dirty="0" smtClean="0">
                <a:solidFill>
                  <a:srgbClr val="C00000"/>
                </a:solidFill>
                <a:latin typeface="VAGRounded TL" pitchFamily="34" charset="0"/>
              </a:rPr>
              <a:t>4 studiju plāni, 62 </a:t>
            </a:r>
            <a:r>
              <a:rPr lang="lv-LV" sz="2400" b="1" smtClean="0">
                <a:solidFill>
                  <a:srgbClr val="C00000"/>
                </a:solidFill>
                <a:latin typeface="VAGRounded TL" pitchFamily="34" charset="0"/>
              </a:rPr>
              <a:t>izvēles x pilna </a:t>
            </a:r>
            <a:r>
              <a:rPr lang="lv-LV" sz="2400" b="1" dirty="0" smtClean="0">
                <a:solidFill>
                  <a:srgbClr val="C00000"/>
                </a:solidFill>
                <a:latin typeface="VAGRounded TL" pitchFamily="34" charset="0"/>
              </a:rPr>
              <a:t>un nepilna laika studijās</a:t>
            </a:r>
            <a:endParaRPr lang="lv-LV" sz="2400" b="1" dirty="0">
              <a:solidFill>
                <a:srgbClr val="C00000"/>
              </a:solidFill>
              <a:latin typeface="VAGRounded TL" pitchFamily="34" charset="0"/>
            </a:endParaRPr>
          </a:p>
          <a:p>
            <a:pPr>
              <a:defRPr/>
            </a:pPr>
            <a:endParaRPr lang="lv-LV" dirty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mtClean="0">
                <a:solidFill>
                  <a:srgbClr val="000000"/>
                </a:solidFill>
              </a:rPr>
              <a:t>indra.odina@lu.lv</a:t>
            </a:r>
          </a:p>
        </p:txBody>
      </p:sp>
    </p:spTree>
    <p:extLst>
      <p:ext uri="{BB962C8B-B14F-4D97-AF65-F5344CB8AC3E}">
        <p14:creationId xmlns:p14="http://schemas.microsoft.com/office/powerpoint/2010/main" val="41339598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lv-LV" smtClean="0">
                <a:solidFill>
                  <a:srgbClr val="000000"/>
                </a:solidFill>
              </a:rPr>
              <a:t>indra.odina@lu.lv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5" y="115898"/>
          <a:ext cx="8424862" cy="5946797"/>
        </p:xfrm>
        <a:graphic>
          <a:graphicData uri="http://schemas.openxmlformats.org/drawingml/2006/table">
            <a:tbl>
              <a:tblPr/>
              <a:tblGrid>
                <a:gridCol w="1727200"/>
                <a:gridCol w="576262"/>
                <a:gridCol w="760413"/>
                <a:gridCol w="525462"/>
                <a:gridCol w="525463"/>
                <a:gridCol w="527050"/>
                <a:gridCol w="525462"/>
                <a:gridCol w="604838"/>
                <a:gridCol w="603250"/>
                <a:gridCol w="603250"/>
                <a:gridCol w="450850"/>
                <a:gridCol w="527050"/>
                <a:gridCol w="468312"/>
              </a:tblGrid>
              <a:tr h="736087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Studiju plāni,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studiju apjoms, </a:t>
                      </a:r>
                    </a:p>
                    <a:p>
                      <a:pPr marL="0" marR="0" lvl="0" indent="0" algn="ctr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studiju formas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Obligātā daļa (A daļa)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Obligātās izvēles daļa (B daļa)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20621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Nozares teorētiskie pamatkursi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Nozares profesionālās specializācijas 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Nozares teorētiskie pamatkursi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Nozares profesionālās specializācijas 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115670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Nozares profesionālās specializā-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cijas 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Maģistra prakse pētnie-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cībā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Maģistra darbs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Izglītības zinātņu kursi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Mācību priekšmeta saturs 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Mācību priekšmeta saturs II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Mācību priekšmeta mācību metodika 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Mācību priekšmeta mācību metodika II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Pedagoģiskā prakse</a:t>
                      </a: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/>
                      </a:r>
                      <a:b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6794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Kredītpunkti 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KP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17">
                <a:tc>
                  <a:txBody>
                    <a:bodyPr/>
                    <a:lstStyle/>
                    <a:p>
                      <a:pPr marL="228600" marR="0" lvl="0" indent="-22860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lv-LV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studiju plāns (34)</a:t>
                      </a:r>
                      <a:endParaRPr kumimoji="0" lang="lv-LV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marR="0" lvl="0" indent="-22860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kredītpunkti </a:t>
                      </a:r>
                      <a:r>
                        <a:rPr kumimoji="0" 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</a:t>
                      </a:r>
                      <a:r>
                        <a:rPr kumimoji="0" lang="lv-LV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</a:t>
                      </a: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2D6"/>
                    </a:solidFill>
                  </a:tcPr>
                </a:tc>
              </a:tr>
              <a:tr h="57625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2.studiju plāns (27)</a:t>
                      </a:r>
                      <a:endParaRPr kumimoji="0" lang="lv-LV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kredītpunkti</a:t>
                      </a:r>
                      <a:r>
                        <a:rPr kumimoji="0" lang="lv-LV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</a:t>
                      </a:r>
                      <a:r>
                        <a:rPr kumimoji="0" lang="lv-LV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</a:t>
                      </a:r>
                      <a:r>
                        <a:rPr kumimoji="0" 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lv-LV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</a:tr>
              <a:tr h="720712"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lv-LV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3.studiju plāns (24)</a:t>
                      </a:r>
                      <a:endParaRPr kumimoji="0" lang="lv-LV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638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kredītpunkti </a:t>
                      </a:r>
                      <a:r>
                        <a:rPr kumimoji="0" 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</a:t>
                      </a:r>
                      <a:r>
                        <a:rPr kumimoji="0" lang="lv-LV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</a:t>
                      </a: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52137">
                <a:tc>
                  <a:txBody>
                    <a:bodyPr/>
                    <a:lstStyle/>
                    <a:p>
                      <a:pPr marL="20638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4.studiju plāns (4)</a:t>
                      </a:r>
                    </a:p>
                    <a:p>
                      <a:pPr marL="20638" marR="0" lvl="0" indent="0" algn="just" defTabSz="9144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„Vidējās izglītības bioloģijas/fizikas/ ģeogrāfijas vai ķīmijas un dabaszinību skolotājs” </a:t>
                      </a:r>
                    </a:p>
                    <a:p>
                      <a:pPr marL="20638" marR="0" lvl="0" indent="0" algn="just" defTabSz="914400" rtl="0" eaLnBrk="1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kredītpunkti </a:t>
                      </a:r>
                      <a:r>
                        <a:rPr kumimoji="0" lang="lv-LV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lv-LV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</a:t>
                      </a: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lv-LV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-777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lv-LV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902" marR="4690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2" name="Rectangle 1"/>
          <p:cNvSpPr>
            <a:spLocks noChangeArrowheads="1"/>
          </p:cNvSpPr>
          <p:nvPr/>
        </p:nvSpPr>
        <p:spPr bwMode="auto">
          <a:xfrm>
            <a:off x="1184279" y="16377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2131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Mentordarbība</a:t>
            </a:r>
            <a:r>
              <a:rPr lang="lv-LV" dirty="0" smtClean="0"/>
              <a:t> 1450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8"/>
            <a:ext cx="8526014" cy="522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"/>
          <p:cNvSpPr txBox="1">
            <a:spLocks noChangeArrowheads="1"/>
          </p:cNvSpPr>
          <p:nvPr/>
        </p:nvSpPr>
        <p:spPr bwMode="auto">
          <a:xfrm>
            <a:off x="1219200" y="6135688"/>
            <a:ext cx="701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lv-LV" sz="1200" b="1" smtClean="0">
                <a:solidFill>
                  <a:prstClr val="black"/>
                </a:solidFill>
                <a:latin typeface="Calibri" pitchFamily="34" charset="0"/>
              </a:rPr>
              <a:t>Eiropas Sociālā fonda projekts </a:t>
            </a:r>
            <a:r>
              <a:rPr lang="lv-LV" sz="1200" smtClean="0">
                <a:solidFill>
                  <a:prstClr val="black"/>
                </a:solidFill>
                <a:latin typeface="Calibri" pitchFamily="34" charset="0"/>
              </a:rPr>
              <a:t/>
            </a:r>
            <a:br>
              <a:rPr lang="lv-LV" sz="1200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lv-LV" sz="1200" b="1" smtClean="0">
                <a:solidFill>
                  <a:prstClr val="black"/>
                </a:solidFill>
                <a:latin typeface="Calibri" pitchFamily="34" charset="0"/>
              </a:rPr>
              <a:t>„Inovatīva un praksē balstīta pedagogu izglītības ieguve un mentoru profesionālā pilnveide”</a:t>
            </a:r>
            <a:br>
              <a:rPr lang="lv-LV" sz="1200" b="1" smtClean="0">
                <a:solidFill>
                  <a:prstClr val="black"/>
                </a:solidFill>
                <a:latin typeface="Calibri" pitchFamily="34" charset="0"/>
              </a:rPr>
            </a:br>
            <a:r>
              <a:rPr lang="lv-LV" sz="1200" smtClean="0">
                <a:solidFill>
                  <a:prstClr val="black"/>
                </a:solidFill>
                <a:latin typeface="Calibri" pitchFamily="34" charset="0"/>
              </a:rPr>
              <a:t> Vienošanās  Nr.2010/0096/1DP/1.2.1.2.3./09/IPIA/VIAA/001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t="33334" r="27965" b="11458"/>
          <a:stretch>
            <a:fillRect/>
          </a:stretch>
        </p:blipFill>
        <p:spPr bwMode="auto">
          <a:xfrm>
            <a:off x="0" y="832520"/>
            <a:ext cx="9428294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9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815" y="1447803"/>
            <a:ext cx="7652208" cy="452596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lv-LV" sz="4400" b="1" dirty="0" err="1">
                <a:solidFill>
                  <a:srgbClr val="7C3B06"/>
                </a:solidFill>
                <a:latin typeface="Arial" charset="0"/>
                <a:cs typeface="Arial" charset="0"/>
                <a:hlinkClick r:id="rId2"/>
              </a:rPr>
              <a:t>www.mentorudatubaze.lu.lv</a:t>
            </a:r>
            <a:endParaRPr lang="lv-LV" sz="4400" b="1" dirty="0">
              <a:solidFill>
                <a:srgbClr val="7C3B06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lv-LV" dirty="0" smtClean="0"/>
          </a:p>
          <a:p>
            <a:pPr>
              <a:buFont typeface="Arial" charset="0"/>
              <a:buNone/>
              <a:defRPr/>
            </a:pPr>
            <a:r>
              <a:rPr lang="lv-LV" dirty="0" smtClean="0"/>
              <a:t>Mentori: </a:t>
            </a:r>
            <a:r>
              <a:rPr lang="lv-LV" dirty="0" smtClean="0"/>
              <a:t>970</a:t>
            </a:r>
            <a:endParaRPr lang="lv-LV" dirty="0" smtClean="0"/>
          </a:p>
          <a:p>
            <a:pPr>
              <a:buFont typeface="Arial" charset="0"/>
              <a:buNone/>
              <a:defRPr/>
            </a:pPr>
            <a:r>
              <a:rPr lang="lv-LV" dirty="0" smtClean="0"/>
              <a:t>Atlasīt mentorus pēc:	</a:t>
            </a:r>
          </a:p>
          <a:p>
            <a:pPr marL="1085850">
              <a:defRPr/>
            </a:pPr>
            <a:r>
              <a:rPr lang="lv-LV" dirty="0" err="1" smtClean="0"/>
              <a:t>Mentordarbības</a:t>
            </a:r>
            <a:r>
              <a:rPr lang="lv-LV" dirty="0" smtClean="0"/>
              <a:t> profils	</a:t>
            </a:r>
          </a:p>
          <a:p>
            <a:pPr marL="1085850">
              <a:defRPr/>
            </a:pPr>
            <a:r>
              <a:rPr lang="lv-LV" dirty="0" smtClean="0"/>
              <a:t>Specialitāte 	</a:t>
            </a:r>
          </a:p>
          <a:p>
            <a:pPr marL="1085850">
              <a:defRPr/>
            </a:pPr>
            <a:r>
              <a:rPr lang="lv-LV" dirty="0" smtClean="0"/>
              <a:t>Reģions 	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120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234961" y="1447800"/>
          <a:ext cx="867407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557"/>
                <a:gridCol w="1266160"/>
                <a:gridCol w="2673004"/>
                <a:gridCol w="1406846"/>
                <a:gridCol w="1055134"/>
                <a:gridCol w="1734377"/>
              </a:tblGrid>
              <a:tr h="1295400">
                <a:tc>
                  <a:txBody>
                    <a:bodyPr/>
                    <a:lstStyle/>
                    <a:p>
                      <a:r>
                        <a:rPr lang="lv-LV" sz="2000" dirty="0">
                          <a:effectLst/>
                        </a:rPr>
                        <a:t>r. 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 smtClean="0">
                          <a:effectLst/>
                        </a:rPr>
                        <a:t>Uzvārds</a:t>
                      </a:r>
                      <a:r>
                        <a:rPr lang="lv-LV" sz="2000" dirty="0">
                          <a:effectLst/>
                        </a:rPr>
                        <a:t>,</a:t>
                      </a:r>
                      <a:br>
                        <a:rPr lang="lv-LV" sz="2000" dirty="0">
                          <a:effectLst/>
                        </a:rPr>
                      </a:br>
                      <a:r>
                        <a:rPr lang="lv-LV" sz="2000" dirty="0">
                          <a:effectLst/>
                        </a:rPr>
                        <a:t>vārds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 err="1">
                          <a:effectLst/>
                        </a:rPr>
                        <a:t>Mentordarbības</a:t>
                      </a:r>
                      <a:r>
                        <a:rPr lang="lv-LV" sz="2000" dirty="0">
                          <a:effectLst/>
                        </a:rPr>
                        <a:t> profils 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effectLst/>
                        </a:rPr>
                        <a:t>Specialitāte 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endParaRPr lang="lv-LV" sz="2000">
                        <a:effectLst/>
                      </a:endParaRPr>
                    </a:p>
                    <a:p>
                      <a:r>
                        <a:rPr lang="lv-LV" sz="2000">
                          <a:effectLst/>
                        </a:rPr>
                        <a:t>Reģions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endParaRPr lang="lv-LV" sz="2000"/>
                    </a:p>
                    <a:p>
                      <a:r>
                        <a:rPr lang="lv-LV" sz="2000"/>
                        <a:t>Darba </a:t>
                      </a:r>
                      <a:br>
                        <a:rPr lang="lv-LV" sz="2000"/>
                      </a:br>
                      <a:r>
                        <a:rPr lang="lv-LV" sz="2000"/>
                        <a:t>vieta</a:t>
                      </a:r>
                    </a:p>
                  </a:txBody>
                  <a:tcPr marL="80068" marR="80068" anchor="ctr"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lang="lv-LV" sz="2000"/>
                        <a:t>1.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hlinkClick r:id="rId2"/>
                        </a:rPr>
                        <a:t>Ābola Laila </a:t>
                      </a:r>
                      <a:endParaRPr lang="lv-LV" sz="2000" dirty="0"/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atbalsts kolēģiem jaunu prasmju apguvē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Mūzikas skolotājs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Kurzeme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Kuldīgas SPII “Bitīte”</a:t>
                      </a:r>
                    </a:p>
                  </a:txBody>
                  <a:tcPr marL="80068" marR="80068" anchor="ctr"/>
                </a:tc>
              </a:tr>
              <a:tr h="2072640">
                <a:tc>
                  <a:txBody>
                    <a:bodyPr/>
                    <a:lstStyle/>
                    <a:p>
                      <a:r>
                        <a:rPr lang="lv-LV" sz="2000"/>
                        <a:t>2.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>
                          <a:hlinkClick r:id="rId3"/>
                        </a:rPr>
                        <a:t>Āboltiņa Vineta </a:t>
                      </a:r>
                      <a:endParaRPr lang="lv-LV" sz="2000" dirty="0"/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atbalsts jaunajiem skolotājiem </a:t>
                      </a:r>
                      <a:r>
                        <a:rPr lang="lv-LV" sz="2000" dirty="0" smtClean="0"/>
                        <a:t>skolā</a:t>
                      </a:r>
                    </a:p>
                    <a:p>
                      <a:r>
                        <a:rPr lang="lv-LV" sz="2000" dirty="0" smtClean="0"/>
                        <a:t>atbalsts </a:t>
                      </a:r>
                      <a:r>
                        <a:rPr lang="lv-LV" sz="2000" dirty="0"/>
                        <a:t>kolēģiem jaunu prasmju </a:t>
                      </a:r>
                      <a:r>
                        <a:rPr lang="lv-LV" sz="2000" dirty="0" smtClean="0"/>
                        <a:t>apguvē</a:t>
                      </a:r>
                    </a:p>
                    <a:p>
                      <a:r>
                        <a:rPr lang="lv-LV" sz="2000" dirty="0" smtClean="0"/>
                        <a:t>studentu </a:t>
                      </a:r>
                      <a:r>
                        <a:rPr lang="lv-LV" sz="2000" dirty="0"/>
                        <a:t>prakse specialitātē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Sākumskolas skolotājs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Vidzeme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Suntažu internātpamatskola – rehabilitācijas centrs</a:t>
                      </a:r>
                    </a:p>
                  </a:txBody>
                  <a:tcPr marL="80068" marR="80068" anchor="ctr"/>
                </a:tc>
              </a:tr>
              <a:tr h="906780">
                <a:tc>
                  <a:txBody>
                    <a:bodyPr/>
                    <a:lstStyle/>
                    <a:p>
                      <a:r>
                        <a:rPr lang="lv-LV" sz="2000"/>
                        <a:t>3.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>
                          <a:hlinkClick r:id="rId4"/>
                        </a:rPr>
                        <a:t>Abricka Valentīna </a:t>
                      </a:r>
                      <a:endParaRPr lang="lv-LV" sz="2000"/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atbalsts jaunajiem skolotājiem skolā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Matemātikas skolotājs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/>
                        <a:t>Latgale</a:t>
                      </a:r>
                    </a:p>
                  </a:txBody>
                  <a:tcPr marL="80068" marR="80068" anchor="ctr"/>
                </a:tc>
                <a:tc>
                  <a:txBody>
                    <a:bodyPr/>
                    <a:lstStyle/>
                    <a:p>
                      <a:r>
                        <a:rPr lang="lv-LV" sz="2000" dirty="0"/>
                        <a:t>Ludzas pilsētas ģimnāzija</a:t>
                      </a:r>
                    </a:p>
                  </a:txBody>
                  <a:tcPr marL="80068" marR="8006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45456"/>
              </p:ext>
            </p:extLst>
          </p:nvPr>
        </p:nvGraphicFramePr>
        <p:xfrm>
          <a:off x="301698" y="152403"/>
          <a:ext cx="8208327" cy="713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109"/>
                <a:gridCol w="2736109"/>
                <a:gridCol w="2736109"/>
              </a:tblGrid>
              <a:tr h="365759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Vārds</a:t>
                      </a:r>
                      <a:r>
                        <a:rPr lang="lv-LV" sz="1800" dirty="0"/>
                        <a:t>, uzvārds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>
                          <a:effectLst/>
                        </a:rPr>
                        <a:t>Aiga Saulīte</a:t>
                      </a:r>
                      <a:endParaRPr lang="lv-LV" sz="1800" dirty="0">
                        <a:effectLst/>
                      </a:endParaRP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lv-LV" sz="1800" dirty="0"/>
                        <a:t>Reģions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Rīga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lv-LV" sz="1800"/>
                        <a:t>Mentordarbības profils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studentu prakse specialitātē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/>
                </a:tc>
              </a:tr>
              <a:tr h="365759"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Specialitāte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Sporta skolotājs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lv-LV" sz="1800"/>
                        <a:t>Dzimšanas dati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diena/mēnesis/gads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05.04.1982.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</a:tr>
              <a:tr h="365759">
                <a:tc>
                  <a:txBody>
                    <a:bodyPr/>
                    <a:lstStyle/>
                    <a:p>
                      <a:r>
                        <a:rPr lang="lv-LV" sz="1800"/>
                        <a:t>Nodarbošanās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darba vieta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Rīgas </a:t>
                      </a:r>
                      <a:r>
                        <a:rPr lang="lv-LV" sz="1800" dirty="0" smtClean="0"/>
                        <a:t>49. </a:t>
                      </a:r>
                      <a:r>
                        <a:rPr lang="lv-LV" sz="1800" dirty="0"/>
                        <a:t>vidusskola</a:t>
                      </a:r>
                    </a:p>
                  </a:txBody>
                  <a:tcPr marL="80081" marR="80081" marT="45718" marB="45718" anchor="ctr"/>
                </a:tc>
              </a:tr>
              <a:tr h="365759"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/>
                        <a:t>amats, mācību priekšmeti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Sporta skolotāja</a:t>
                      </a:r>
                    </a:p>
                  </a:txBody>
                  <a:tcPr marL="80081" marR="80081" marT="45718" marB="45718" anchor="ctr"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lv-LV" sz="1800" dirty="0"/>
                        <a:t>Darba vietas kontaktinformācija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/>
                        <a:t>adrese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Valdemāra iela </a:t>
                      </a:r>
                      <a:r>
                        <a:rPr lang="lv-LV" sz="1800" dirty="0"/>
                        <a:t>49, Rīga</a:t>
                      </a:r>
                    </a:p>
                  </a:txBody>
                  <a:tcPr marL="80081" marR="80081" marT="45718" marB="45718" anchor="ctr"/>
                </a:tc>
              </a:tr>
              <a:tr h="365759"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/>
                        <a:t>e-pasts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r49vs@riga.lv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</a:tr>
              <a:tr h="365759">
                <a:tc>
                  <a:txBody>
                    <a:bodyPr/>
                    <a:lstStyle/>
                    <a:p>
                      <a:endParaRPr lang="lv-LV" sz="180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/>
                        <a:t>tālrunis</a:t>
                      </a:r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/>
                        <a:t>67459622</a:t>
                      </a:r>
                    </a:p>
                  </a:txBody>
                  <a:tcPr marL="80081" marR="80081" marT="45718" marB="45718" anchor="ctr"/>
                </a:tc>
              </a:tr>
              <a:tr h="1463045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Izglītība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smtClean="0"/>
                        <a:t>mācību iestāde, kvalifikācija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Latvijas Sporta Pedagoģijas akadēmija, izglītības un sporta darba speciālista visu izglītības pakāpju un līmeņu sporta skolotāja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</a:tr>
              <a:tr h="1463045"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Profesionālā pilnveide</a:t>
                      </a:r>
                      <a:endParaRPr lang="lv-LV" sz="1800" dirty="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smtClean="0"/>
                        <a:t>ar mentordarbību saistīta izglītība, tālākizglītība</a:t>
                      </a:r>
                      <a:endParaRPr lang="lv-LV" sz="1800"/>
                    </a:p>
                  </a:txBody>
                  <a:tcPr marL="80081" marR="80081" marT="45718" marB="45718" anchor="ctr"/>
                </a:tc>
                <a:tc>
                  <a:txBody>
                    <a:bodyPr/>
                    <a:lstStyle/>
                    <a:p>
                      <a:r>
                        <a:rPr lang="lv-LV" sz="1800" dirty="0" smtClean="0"/>
                        <a:t>Apliecība Nr. 2009003. Mentoru kompetences pilnveide. A programma. </a:t>
                      </a:r>
                      <a:r>
                        <a:rPr lang="lv-LV" sz="1800" dirty="0" err="1" smtClean="0"/>
                        <a:t>Sask</a:t>
                      </a:r>
                      <a:r>
                        <a:rPr lang="lv-LV" sz="1800" dirty="0" smtClean="0"/>
                        <a:t> Nr. 310.</a:t>
                      </a:r>
                      <a:br>
                        <a:rPr lang="lv-LV" sz="1800" dirty="0" smtClean="0"/>
                      </a:br>
                      <a:endParaRPr lang="lv-LV" sz="1800" dirty="0"/>
                    </a:p>
                  </a:txBody>
                  <a:tcPr marL="80081" marR="80081" marT="45718" marB="4571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3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lv-LV" dirty="0" smtClean="0">
                <a:solidFill>
                  <a:srgbClr val="EEEEEE"/>
                </a:solidFill>
              </a:rPr>
              <a:t>: </a:t>
            </a:r>
            <a:r>
              <a:rPr lang="lv-LV" dirty="0" err="1" smtClean="0">
                <a:solidFill>
                  <a:srgbClr val="EEEEEE"/>
                </a:solidFill>
              </a:rPr>
              <a:t>S</a:t>
            </a:r>
            <a:r>
              <a:rPr lang="lv-LV" sz="2800" b="1" dirty="0" err="1" smtClean="0">
                <a:solidFill>
                  <a:prstClr val="black"/>
                </a:solidFill>
                <a:cs typeface="Arial" charset="0"/>
                <a:hlinkClick r:id="rId2"/>
              </a:rPr>
              <a:t>www.skolotajuizglitiba.lu.lv</a:t>
            </a:r>
            <a:endParaRPr lang="lv-LV" sz="2800" b="1" dirty="0">
              <a:solidFill>
                <a:prstClr val="black"/>
              </a:solidFill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lv-LV" sz="2800" b="1" dirty="0" err="1" smtClean="0">
                <a:solidFill>
                  <a:srgbClr val="7C3B06"/>
                </a:solidFill>
                <a:latin typeface="Arial" charset="0"/>
                <a:cs typeface="Arial" charset="0"/>
                <a:hlinkClick r:id="rId3"/>
              </a:rPr>
              <a:t>www.mentorudatubaze.lu.lv</a:t>
            </a:r>
            <a:endParaRPr lang="lv-LV" sz="2800" b="1" dirty="0" smtClean="0">
              <a:solidFill>
                <a:srgbClr val="7C3B06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  <a:defRPr/>
            </a:pPr>
            <a:endParaRPr lang="lv-LV" sz="2800" b="1" dirty="0">
              <a:solidFill>
                <a:srgbClr val="7C3B06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lv-LV" dirty="0" smtClean="0">
                <a:solidFill>
                  <a:srgbClr val="EEEEEE"/>
                </a:solidFill>
              </a:rPr>
              <a:t>u profesionālā pilnveide</a:t>
            </a:r>
            <a:endParaRPr lang="lv-LV" dirty="0"/>
          </a:p>
        </p:txBody>
      </p:sp>
      <p:sp>
        <p:nvSpPr>
          <p:cNvPr id="4" name="Rounded Rectangle 3"/>
          <p:cNvSpPr/>
          <p:nvPr/>
        </p:nvSpPr>
        <p:spPr>
          <a:xfrm>
            <a:off x="368430" y="2819400"/>
            <a:ext cx="8515584" cy="2590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600" b="1" dirty="0">
                <a:solidFill>
                  <a:srgbClr val="8064A2">
                    <a:lumMod val="75000"/>
                  </a:srgbClr>
                </a:solidFill>
                <a:hlinkClick r:id="rId4"/>
              </a:rPr>
              <a:t>http://estudijas.lu.lv</a:t>
            </a:r>
            <a:endParaRPr lang="lv-LV" sz="3600" b="1" dirty="0">
              <a:solidFill>
                <a:srgbClr val="8064A2">
                  <a:lumMod val="75000"/>
                </a:srgbClr>
              </a:solidFill>
            </a:endParaRPr>
          </a:p>
          <a:p>
            <a:pPr algn="ctr">
              <a:defRPr/>
            </a:pPr>
            <a:r>
              <a:rPr lang="lv-LV" sz="3200" b="1" dirty="0">
                <a:solidFill>
                  <a:srgbClr val="8064A2">
                    <a:lumMod val="75000"/>
                  </a:srgbClr>
                </a:solidFill>
              </a:rPr>
              <a:t>PedaT043 : Skolotāju mentoru profesionālā pilnveide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36181" y="5543550"/>
            <a:ext cx="6019997" cy="1066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sz="32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skolas.lu.lv</a:t>
            </a:r>
            <a:endParaRPr lang="lv-LV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 vēl mēs varam darīt?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383333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Kādas ir jūsu aktualitātes skolotāju izglītībā? Kas jūs uztrauc?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Pāros A un B</a:t>
            </a:r>
          </a:p>
          <a:p>
            <a:r>
              <a:rPr lang="lv-LV" dirty="0" smtClean="0"/>
              <a:t>Tuvāk dzimšanas diena A, runā 1 min.</a:t>
            </a:r>
          </a:p>
          <a:p>
            <a:r>
              <a:rPr lang="lv-LV" dirty="0" smtClean="0"/>
              <a:t>B klausās</a:t>
            </a:r>
          </a:p>
          <a:p>
            <a:r>
              <a:rPr lang="lv-LV" dirty="0" smtClean="0"/>
              <a:t>B 30 sek. atstāsta – man patika tas, ka Tu teici...</a:t>
            </a:r>
          </a:p>
          <a:p>
            <a:r>
              <a:rPr lang="lv-LV" dirty="0" smtClean="0"/>
              <a:t>B runā 1 min</a:t>
            </a:r>
          </a:p>
          <a:p>
            <a:r>
              <a:rPr lang="lv-LV" dirty="0" smtClean="0"/>
              <a:t>A klausās</a:t>
            </a:r>
          </a:p>
          <a:p>
            <a:r>
              <a:rPr lang="lv-LV" dirty="0" smtClean="0"/>
              <a:t>A </a:t>
            </a:r>
            <a:r>
              <a:rPr lang="lv-LV" dirty="0" smtClean="0"/>
              <a:t>30 </a:t>
            </a:r>
            <a:r>
              <a:rPr lang="lv-LV" dirty="0" smtClean="0"/>
              <a:t>sek. atstāsta – visinteresantākais bija tas, ka... </a:t>
            </a:r>
          </a:p>
          <a:p>
            <a:r>
              <a:rPr lang="lv-LV" dirty="0" smtClean="0"/>
              <a:t>2 x </a:t>
            </a:r>
            <a:r>
              <a:rPr lang="lv-LV" dirty="0" smtClean="0"/>
              <a:t>AB – A par to kas kopīgs, B par atšķirībām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49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Kas uztrauc mūs?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4" y="1340774"/>
            <a:ext cx="8569325" cy="4915595"/>
          </a:xfrm>
        </p:spPr>
        <p:txBody>
          <a:bodyPr/>
          <a:lstStyle/>
          <a:p>
            <a:r>
              <a:rPr lang="lv-LV" dirty="0" smtClean="0"/>
              <a:t>Kamēr mācību </a:t>
            </a:r>
          </a:p>
          <a:p>
            <a:r>
              <a:rPr lang="lv-LV" dirty="0" smtClean="0"/>
              <a:t>iestādes vide ir</a:t>
            </a:r>
          </a:p>
          <a:p>
            <a:endParaRPr lang="lv-LV" dirty="0" smtClean="0"/>
          </a:p>
          <a:p>
            <a:r>
              <a:rPr lang="lv-LV" dirty="0" smtClean="0"/>
              <a:t>Mācību/ darba un </a:t>
            </a:r>
          </a:p>
          <a:p>
            <a:r>
              <a:rPr lang="lv-LV" dirty="0" smtClean="0"/>
              <a:t>personīgā vide</a:t>
            </a:r>
          </a:p>
          <a:p>
            <a:r>
              <a:rPr lang="lv-LV" dirty="0" smtClean="0"/>
              <a:t>saplūst</a:t>
            </a:r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645024"/>
            <a:ext cx="4118595" cy="30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02" y="1016276"/>
            <a:ext cx="4220754" cy="317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88432"/>
            <a:ext cx="3423944" cy="257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6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tas nozīmē skolotāju izglītībai?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340774"/>
            <a:ext cx="9144000" cy="5112069"/>
          </a:xfrm>
        </p:spPr>
        <p:txBody>
          <a:bodyPr/>
          <a:lstStyle/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Nav tādas lietas kā profesija visai dzīvei, ir profesionālā </a:t>
            </a:r>
            <a:r>
              <a:rPr lang="lv-LV" dirty="0" smtClean="0"/>
              <a:t>dzīve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Paredz</a:t>
            </a:r>
            <a:r>
              <a:rPr lang="lv-LV" dirty="0" smtClean="0"/>
              <a:t>, ka šodienas studentiem 38 gadu vecumā būs bijuši jau 10 </a:t>
            </a:r>
            <a:r>
              <a:rPr lang="lv-LV" dirty="0" smtClean="0"/>
              <a:t>amati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Pašreizējās </a:t>
            </a:r>
            <a:r>
              <a:rPr lang="lv-LV" dirty="0" smtClean="0"/>
              <a:t>zināšanas un prasmes būs novecojušas jau pēc 5 </a:t>
            </a:r>
            <a:r>
              <a:rPr lang="lv-LV" dirty="0" smtClean="0"/>
              <a:t>gadiem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Iegūtais </a:t>
            </a:r>
            <a:r>
              <a:rPr lang="lv-LV" dirty="0" smtClean="0"/>
              <a:t>grāds būs novecojis, pirms atmaksāts studiju </a:t>
            </a:r>
            <a:r>
              <a:rPr lang="lv-LV" dirty="0" smtClean="0"/>
              <a:t>kredīts</a:t>
            </a:r>
          </a:p>
          <a:p>
            <a:pPr indent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249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8" y="5521335"/>
            <a:ext cx="21605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4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Ko tas nozīmē skolotāju izglītībai?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6" y="1268761"/>
            <a:ext cx="8569325" cy="5184076"/>
          </a:xfrm>
        </p:spPr>
        <p:txBody>
          <a:bodyPr/>
          <a:lstStyle/>
          <a:p>
            <a:r>
              <a:rPr lang="lv-LV" dirty="0"/>
              <a:t>Dot </a:t>
            </a:r>
            <a:r>
              <a:rPr lang="lv-LV" dirty="0" smtClean="0"/>
              <a:t>iespējas </a:t>
            </a:r>
            <a:r>
              <a:rPr lang="lv-LV" dirty="0"/>
              <a:t>savu zināšanu </a:t>
            </a:r>
            <a:r>
              <a:rPr lang="lv-LV" dirty="0" smtClean="0"/>
              <a:t>vadībai:</a:t>
            </a:r>
            <a:endParaRPr lang="lv-LV" dirty="0"/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Sociālā mācīšanās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Internacionalizācija </a:t>
            </a:r>
            <a:endParaRPr lang="lv-LV" dirty="0" smtClean="0"/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err="1" smtClean="0"/>
              <a:t>Starpdisciplinaritāte</a:t>
            </a:r>
            <a:endParaRPr lang="lv-LV" dirty="0" smtClean="0"/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Zinātniski pētnieciskā darbība </a:t>
            </a:r>
            <a:endParaRPr lang="lv-LV" dirty="0" smtClean="0"/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smtClean="0"/>
              <a:t>Skolotājs </a:t>
            </a:r>
            <a:r>
              <a:rPr lang="lv-LV" dirty="0" smtClean="0"/>
              <a:t>maģistrs</a:t>
            </a:r>
          </a:p>
          <a:p>
            <a:pPr marL="800100" indent="-457200">
              <a:buFont typeface="Wingdings" pitchFamily="2" charset="2"/>
              <a:buChar char="ü"/>
            </a:pPr>
            <a:r>
              <a:rPr lang="lv-LV" dirty="0" err="1" smtClean="0"/>
              <a:t>Mentordarbība</a:t>
            </a:r>
            <a:endParaRPr lang="lv-LV" dirty="0" smtClean="0"/>
          </a:p>
          <a:p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70664-1C57-4D34-8EF0-057BDF6EF371}" type="datetime1">
              <a:rPr lang="lv-LV" smtClean="0">
                <a:solidFill>
                  <a:srgbClr val="FFFFFF"/>
                </a:solidFill>
              </a:rPr>
              <a:pPr>
                <a:defRPr/>
              </a:pPr>
              <a:t>2013.12.04.</a:t>
            </a:fld>
            <a:endParaRPr lang="lv-LV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/>
            </a:r>
            <a:br>
              <a:rPr lang="lv-LV" dirty="0"/>
            </a:b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94594"/>
            <a:ext cx="8569653" cy="4758249"/>
          </a:xfrm>
        </p:spPr>
        <p:txBody>
          <a:bodyPr/>
          <a:lstStyle/>
          <a:p>
            <a:r>
              <a:rPr lang="lv-LV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MEKLĒ					</a:t>
            </a:r>
            <a:r>
              <a:rPr lang="lv-LV" dirty="0" smtClean="0"/>
              <a:t>ir sociālās 						mācīšanās 						sastāvdaļa</a:t>
            </a:r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DALIES</a:t>
            </a:r>
          </a:p>
          <a:p>
            <a:r>
              <a:rPr lang="lv-LV" dirty="0" smtClean="0"/>
              <a:t>				</a:t>
            </a:r>
            <a:r>
              <a:rPr lang="lv-LV" b="1" dirty="0" smtClean="0">
                <a:solidFill>
                  <a:schemeClr val="accent6">
                    <a:lumMod val="75000"/>
                  </a:schemeClr>
                </a:solidFill>
              </a:rPr>
              <a:t>Sociālā mācīšanās</a:t>
            </a:r>
            <a:endParaRPr lang="lv-LV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9654969"/>
              </p:ext>
            </p:extLst>
          </p:nvPr>
        </p:nvGraphicFramePr>
        <p:xfrm>
          <a:off x="2051720" y="3645024"/>
          <a:ext cx="2664296" cy="232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509022605"/>
              </p:ext>
            </p:extLst>
          </p:nvPr>
        </p:nvGraphicFramePr>
        <p:xfrm>
          <a:off x="2195736" y="1556792"/>
          <a:ext cx="237626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8"/>
          <p:cNvSpPr/>
          <p:nvPr/>
        </p:nvSpPr>
        <p:spPr>
          <a:xfrm>
            <a:off x="251520" y="76470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Personīgā zināšana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07904" y="116632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600" b="1" dirty="0">
                <a:solidFill>
                  <a:schemeClr val="bg1"/>
                </a:solidFill>
              </a:rPr>
              <a:t>S</a:t>
            </a:r>
            <a:r>
              <a:rPr lang="lv-LV" sz="3600" b="1" dirty="0" smtClean="0">
                <a:solidFill>
                  <a:schemeClr val="bg1"/>
                </a:solidFill>
              </a:rPr>
              <a:t>avu </a:t>
            </a:r>
            <a:r>
              <a:rPr lang="lv-LV" sz="3600" b="1" dirty="0">
                <a:solidFill>
                  <a:schemeClr val="bg1"/>
                </a:solidFill>
              </a:rPr>
              <a:t>zināšanu </a:t>
            </a:r>
            <a:r>
              <a:rPr lang="lv-LV" sz="3600" b="1" dirty="0" smtClean="0">
                <a:solidFill>
                  <a:schemeClr val="bg1"/>
                </a:solidFill>
              </a:rPr>
              <a:t>vadība</a:t>
            </a:r>
            <a:endParaRPr lang="lv-LV" sz="3600" b="1" dirty="0">
              <a:solidFill>
                <a:schemeClr val="bg1"/>
              </a:solidFill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95536" y="1303108"/>
            <a:ext cx="1440160" cy="49970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087648" y="5877272"/>
            <a:ext cx="1512168" cy="57606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10 rīki, ko Jūs izmantojat</a:t>
            </a:r>
            <a:endParaRPr lang="lv-LV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8" y="1048160"/>
            <a:ext cx="7844604" cy="554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7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tvijas Universitate 1">
  <a:themeElements>
    <a:clrScheme name="Latvijas Universitate 1 2">
      <a:dk1>
        <a:srgbClr val="4D4D4D"/>
      </a:dk1>
      <a:lt1>
        <a:srgbClr val="FFFFFF"/>
      </a:lt1>
      <a:dk2>
        <a:srgbClr val="FF66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0404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tvijas Universitate 1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tvijas Universitate 1 1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tvijas Universitate 1 2">
        <a:dk1>
          <a:srgbClr val="4D4D4D"/>
        </a:dk1>
        <a:lt1>
          <a:srgbClr val="FFFFFF"/>
        </a:lt1>
        <a:dk2>
          <a:srgbClr val="FF66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40404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1040</Words>
  <Application>Microsoft Office PowerPoint</Application>
  <PresentationFormat>On-screen Show (4:3)</PresentationFormat>
  <Paragraphs>335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Latvijas Universitate 1</vt:lpstr>
      <vt:lpstr>Default Design</vt:lpstr>
      <vt:lpstr>Level</vt:lpstr>
      <vt:lpstr>1_Level</vt:lpstr>
      <vt:lpstr>Office Theme</vt:lpstr>
      <vt:lpstr>1_Office Theme</vt:lpstr>
      <vt:lpstr>2_Office Theme</vt:lpstr>
      <vt:lpstr>Aktuāli jautājumi LU PPMF skolotāju izglītībā Eiropas kontekstā</vt:lpstr>
      <vt:lpstr>PowerPoint Presentation</vt:lpstr>
      <vt:lpstr>Kādas ir jūsu aktualitātes skolotāju izglītībā? Kas jūs uztrauc?</vt:lpstr>
      <vt:lpstr>Kas uztrauc mūs?</vt:lpstr>
      <vt:lpstr>Ko tas nozīmē skolotāju izglītībai?</vt:lpstr>
      <vt:lpstr>PowerPoint Presentation</vt:lpstr>
      <vt:lpstr>Ko tas nozīmē skolotāju izglītībai?</vt:lpstr>
      <vt:lpstr> </vt:lpstr>
      <vt:lpstr>10 rīki, ko Jūs izmantojat</vt:lpstr>
      <vt:lpstr>SDSKP036 : Skolotāja prakse I </vt:lpstr>
      <vt:lpstr>SDSKP036 : Skolotāja prakse I / ► Topic 9 / ► </vt:lpstr>
      <vt:lpstr>Fakti 2013/2014 </vt:lpstr>
      <vt:lpstr>Izaicinājumi</vt:lpstr>
      <vt:lpstr>    maldīgi pieņēmumi par internacionalizāciju     </vt:lpstr>
      <vt:lpstr>Pasākumi</vt:lpstr>
      <vt:lpstr> Teacher Education Department </vt:lpstr>
      <vt:lpstr>PowerPoint Presentation</vt:lpstr>
      <vt:lpstr> 13. Starptautiskā studentu pētniecisko darbu konference 13. – 15.maijs, 2014 </vt:lpstr>
      <vt:lpstr> 5. Starptautiskā profesoru nedēļa 12. – 16. maijs, 2014 </vt:lpstr>
      <vt:lpstr>Profesionālā maģistra studiju programma</vt:lpstr>
      <vt:lpstr>      Profesionālā maģistra studiju programma Skolotājs 59 studenti</vt:lpstr>
      <vt:lpstr>PowerPoint Presentation</vt:lpstr>
      <vt:lpstr>Mentordarbība 1450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 vēl mēs varam darīt?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Aktuāli jautājumi LU PPMF skolotāju izglītībā </dc:title>
  <dc:creator>Indra</dc:creator>
  <cp:lastModifiedBy>Indra</cp:lastModifiedBy>
  <cp:revision>29</cp:revision>
  <dcterms:created xsi:type="dcterms:W3CDTF">2013-12-03T11:28:52Z</dcterms:created>
  <dcterms:modified xsi:type="dcterms:W3CDTF">2013-12-04T19:51:53Z</dcterms:modified>
</cp:coreProperties>
</file>