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9144000" cy="6858000" type="screen4x3"/>
  <p:notesSz cx="6858000" cy="9144000"/>
  <p:defaultTextStyle>
    <a:defPPr>
      <a:defRPr lang="en-GB"/>
    </a:defPPr>
    <a:lvl1pPr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1pPr>
    <a:lvl2pPr marL="742950" indent="-28575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2pPr>
    <a:lvl3pPr marL="11430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3pPr>
    <a:lvl4pPr marL="16002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4pPr>
    <a:lvl5pPr marL="20574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endParaRPr lang="en-US"/>
          </a:p>
        </p:txBody>
      </p:sp>
      <p:sp>
        <p:nvSpPr>
          <p:cNvPr id="2050" name="AutoShape 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1" name="AutoShape 3"/>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2" name="AutoShape 4"/>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3" name="AutoShape 5"/>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4" name="AutoShape 6"/>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5" name="AutoShape 7"/>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6" name="AutoShape 8"/>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7" name="AutoShape 9"/>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8" name="AutoShape 10"/>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9" name="AutoShape 11"/>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60" name="AutoShape 1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61" name="AutoShape 13"/>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62" name="Text Box 14"/>
          <p:cNvSpPr txBox="1">
            <a:spLocks noChangeArrowheads="1"/>
          </p:cNvSpPr>
          <p:nvPr/>
        </p:nvSpPr>
        <p:spPr bwMode="auto">
          <a:xfrm>
            <a:off x="0" y="0"/>
            <a:ext cx="2971800" cy="457200"/>
          </a:xfrm>
          <a:prstGeom prst="rect">
            <a:avLst/>
          </a:prstGeom>
          <a:noFill/>
          <a:ln w="9525">
            <a:noFill/>
            <a:round/>
            <a:headEnd/>
            <a:tailEnd/>
          </a:ln>
          <a:effectLst/>
        </p:spPr>
        <p:txBody>
          <a:bodyPr wrap="none" anchor="ctr"/>
          <a:lstStyle/>
          <a:p>
            <a:endParaRPr lang="en-US"/>
          </a:p>
        </p:txBody>
      </p:sp>
      <p:sp>
        <p:nvSpPr>
          <p:cNvPr id="2063" name="Rectangle 15"/>
          <p:cNvSpPr>
            <a:spLocks noGrp="1" noChangeArrowheads="1"/>
          </p:cNvSpPr>
          <p:nvPr>
            <p:ph type="dt"/>
          </p:nvPr>
        </p:nvSpPr>
        <p:spPr bwMode="auto">
          <a:xfrm>
            <a:off x="3884613" y="0"/>
            <a:ext cx="2951162" cy="4365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endParaRPr lang="lv-LV"/>
          </a:p>
        </p:txBody>
      </p:sp>
      <p:sp>
        <p:nvSpPr>
          <p:cNvPr id="2064" name="Rectangle 16"/>
          <p:cNvSpPr>
            <a:spLocks noGrp="1" noRot="1" noChangeAspect="1" noChangeArrowheads="1"/>
          </p:cNvSpPr>
          <p:nvPr>
            <p:ph type="sldImg"/>
          </p:nvPr>
        </p:nvSpPr>
        <p:spPr bwMode="auto">
          <a:xfrm>
            <a:off x="1143000" y="685800"/>
            <a:ext cx="4551363" cy="3408363"/>
          </a:xfrm>
          <a:prstGeom prst="rect">
            <a:avLst/>
          </a:prstGeom>
          <a:noFill/>
          <a:ln w="12600">
            <a:solidFill>
              <a:srgbClr val="000000"/>
            </a:solidFill>
            <a:miter lim="800000"/>
            <a:headEnd/>
            <a:tailEnd/>
          </a:ln>
          <a:effectLst/>
        </p:spPr>
      </p:sp>
      <p:sp>
        <p:nvSpPr>
          <p:cNvPr id="2065" name="Rectangle 17"/>
          <p:cNvSpPr>
            <a:spLocks noGrp="1" noChangeArrowheads="1"/>
          </p:cNvSpPr>
          <p:nvPr>
            <p:ph type="body"/>
          </p:nvPr>
        </p:nvSpPr>
        <p:spPr bwMode="auto">
          <a:xfrm>
            <a:off x="685800" y="4343400"/>
            <a:ext cx="5465763" cy="40941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en-US" smtClean="0"/>
          </a:p>
        </p:txBody>
      </p:sp>
      <p:sp>
        <p:nvSpPr>
          <p:cNvPr id="2066" name="Text Box 18"/>
          <p:cNvSpPr txBox="1">
            <a:spLocks noChangeArrowheads="1"/>
          </p:cNvSpPr>
          <p:nvPr/>
        </p:nvSpPr>
        <p:spPr bwMode="auto">
          <a:xfrm>
            <a:off x="0" y="8685213"/>
            <a:ext cx="2971800" cy="457200"/>
          </a:xfrm>
          <a:prstGeom prst="rect">
            <a:avLst/>
          </a:prstGeom>
          <a:noFill/>
          <a:ln w="9525">
            <a:noFill/>
            <a:round/>
            <a:headEnd/>
            <a:tailEnd/>
          </a:ln>
          <a:effectLst/>
        </p:spPr>
        <p:txBody>
          <a:bodyPr wrap="none" anchor="ctr"/>
          <a:lstStyle/>
          <a:p>
            <a:endParaRPr lang="en-US"/>
          </a:p>
        </p:txBody>
      </p:sp>
      <p:sp>
        <p:nvSpPr>
          <p:cNvPr id="2067" name="Rectangle 19"/>
          <p:cNvSpPr>
            <a:spLocks noGrp="1" noChangeArrowheads="1"/>
          </p:cNvSpPr>
          <p:nvPr>
            <p:ph type="sldNum"/>
          </p:nvPr>
        </p:nvSpPr>
        <p:spPr bwMode="auto">
          <a:xfrm>
            <a:off x="3884613" y="8685213"/>
            <a:ext cx="2951162" cy="43656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fld id="{99EA8655-A0BD-4F48-B5EA-9A2B81E42D93}" type="slidenum">
              <a:rPr lang="lv-LV"/>
              <a:pPr/>
              <a:t>‹#›</a:t>
            </a:fld>
            <a:endParaRPr lang="lv-LV"/>
          </a:p>
        </p:txBody>
      </p:sp>
    </p:spTree>
    <p:extLst>
      <p:ext uri="{BB962C8B-B14F-4D97-AF65-F5344CB8AC3E}">
        <p14:creationId xmlns:p14="http://schemas.microsoft.com/office/powerpoint/2010/main" val="3793467918"/>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2480BF4D-70C9-418E-AF68-CD445E26246F}" type="slidenum">
              <a:rPr lang="lv-LV"/>
              <a:pPr/>
              <a:t>1</a:t>
            </a:fld>
            <a:endParaRPr lang="lv-LV"/>
          </a:p>
        </p:txBody>
      </p:sp>
      <p:sp>
        <p:nvSpPr>
          <p:cNvPr id="52225"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2226"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CE72A411-1B76-4916-A7AB-E32192EC6B8E}" type="slidenum">
              <a:rPr lang="lv-LV"/>
              <a:pPr/>
              <a:t>10</a:t>
            </a:fld>
            <a:endParaRPr lang="lv-LV"/>
          </a:p>
        </p:txBody>
      </p:sp>
      <p:sp>
        <p:nvSpPr>
          <p:cNvPr id="61441"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61442"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D2E5655A-5FCF-47CF-9F65-797B1C516ADF}" type="slidenum">
              <a:rPr lang="lv-LV"/>
              <a:pPr/>
              <a:t>11</a:t>
            </a:fld>
            <a:endParaRPr lang="lv-LV"/>
          </a:p>
        </p:txBody>
      </p:sp>
      <p:sp>
        <p:nvSpPr>
          <p:cNvPr id="62465"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62466"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51C14923-323D-415E-91D2-516F4BAE139D}" type="slidenum">
              <a:rPr lang="lv-LV"/>
              <a:pPr/>
              <a:t>12</a:t>
            </a:fld>
            <a:endParaRPr lang="lv-LV"/>
          </a:p>
        </p:txBody>
      </p:sp>
      <p:sp>
        <p:nvSpPr>
          <p:cNvPr id="63489"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63490"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F1E508EC-26B9-4144-A1DE-282E4375CC8D}" type="slidenum">
              <a:rPr lang="lv-LV"/>
              <a:pPr/>
              <a:t>13</a:t>
            </a:fld>
            <a:endParaRPr lang="lv-LV"/>
          </a:p>
        </p:txBody>
      </p:sp>
      <p:sp>
        <p:nvSpPr>
          <p:cNvPr id="64513"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64514"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9E35F2A1-57E4-4DF6-948D-32B6D25337B1}" type="slidenum">
              <a:rPr lang="lv-LV"/>
              <a:pPr/>
              <a:t>14</a:t>
            </a:fld>
            <a:endParaRPr lang="lv-LV"/>
          </a:p>
        </p:txBody>
      </p:sp>
      <p:sp>
        <p:nvSpPr>
          <p:cNvPr id="65537"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65538"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7BA1F8D4-2BBA-40BC-A12D-F9366CB37632}" type="slidenum">
              <a:rPr lang="lv-LV"/>
              <a:pPr/>
              <a:t>15</a:t>
            </a:fld>
            <a:endParaRPr lang="lv-LV"/>
          </a:p>
        </p:txBody>
      </p:sp>
      <p:sp>
        <p:nvSpPr>
          <p:cNvPr id="66561"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66562"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CA53F20E-8CA1-4F82-BE92-1C6D5411973E}" type="slidenum">
              <a:rPr lang="lv-LV"/>
              <a:pPr/>
              <a:t>16</a:t>
            </a:fld>
            <a:endParaRPr lang="lv-LV"/>
          </a:p>
        </p:txBody>
      </p:sp>
      <p:sp>
        <p:nvSpPr>
          <p:cNvPr id="67585"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67586"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4717C034-F3BB-42F3-8355-A2F4A434E6E6}" type="slidenum">
              <a:rPr lang="lv-LV"/>
              <a:pPr/>
              <a:t>17</a:t>
            </a:fld>
            <a:endParaRPr lang="lv-LV"/>
          </a:p>
        </p:txBody>
      </p:sp>
      <p:sp>
        <p:nvSpPr>
          <p:cNvPr id="68609"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68610"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BFDCB455-8C6D-4E04-9411-4446130B04B6}" type="slidenum">
              <a:rPr lang="lv-LV"/>
              <a:pPr/>
              <a:t>18</a:t>
            </a:fld>
            <a:endParaRPr lang="lv-LV"/>
          </a:p>
        </p:txBody>
      </p:sp>
      <p:sp>
        <p:nvSpPr>
          <p:cNvPr id="69633"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69634"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52C861DF-5381-42C5-817E-E46BA947DA56}" type="slidenum">
              <a:rPr lang="lv-LV"/>
              <a:pPr/>
              <a:t>19</a:t>
            </a:fld>
            <a:endParaRPr lang="lv-LV"/>
          </a:p>
        </p:txBody>
      </p:sp>
      <p:sp>
        <p:nvSpPr>
          <p:cNvPr id="70657"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70658"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E606CAD2-FF0C-45E4-BCDA-19CF69266D33}" type="slidenum">
              <a:rPr lang="lv-LV"/>
              <a:pPr/>
              <a:t>2</a:t>
            </a:fld>
            <a:endParaRPr lang="lv-LV"/>
          </a:p>
        </p:txBody>
      </p:sp>
      <p:sp>
        <p:nvSpPr>
          <p:cNvPr id="53249"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3250"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7BA6756E-60D1-4F34-9ADD-27C4419206BD}" type="slidenum">
              <a:rPr lang="lv-LV"/>
              <a:pPr/>
              <a:t>20</a:t>
            </a:fld>
            <a:endParaRPr lang="lv-LV"/>
          </a:p>
        </p:txBody>
      </p:sp>
      <p:sp>
        <p:nvSpPr>
          <p:cNvPr id="71681"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71682"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9F90CB3A-5573-4C2C-BBA3-D1FA4C47C977}" type="slidenum">
              <a:rPr lang="lv-LV"/>
              <a:pPr/>
              <a:t>21</a:t>
            </a:fld>
            <a:endParaRPr lang="lv-LV"/>
          </a:p>
        </p:txBody>
      </p:sp>
      <p:sp>
        <p:nvSpPr>
          <p:cNvPr id="72705"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72706"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75D41012-6D43-44D5-BC8D-C1E5C33D6090}" type="slidenum">
              <a:rPr lang="lv-LV"/>
              <a:pPr/>
              <a:t>22</a:t>
            </a:fld>
            <a:endParaRPr lang="lv-LV"/>
          </a:p>
        </p:txBody>
      </p:sp>
      <p:sp>
        <p:nvSpPr>
          <p:cNvPr id="73729"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73730"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A5E9A659-29E1-4F88-985A-6222700C2ED0}" type="slidenum">
              <a:rPr lang="lv-LV"/>
              <a:pPr/>
              <a:t>23</a:t>
            </a:fld>
            <a:endParaRPr lang="lv-LV"/>
          </a:p>
        </p:txBody>
      </p:sp>
      <p:sp>
        <p:nvSpPr>
          <p:cNvPr id="74753"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74754"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69208CFD-5476-4D85-AA0C-34CB8CDBC164}" type="slidenum">
              <a:rPr lang="lv-LV"/>
              <a:pPr/>
              <a:t>24</a:t>
            </a:fld>
            <a:endParaRPr lang="lv-LV"/>
          </a:p>
        </p:txBody>
      </p:sp>
      <p:sp>
        <p:nvSpPr>
          <p:cNvPr id="75777"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75778"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A140D96E-21A5-4B07-A425-0051DC51D5D4}" type="slidenum">
              <a:rPr lang="lv-LV"/>
              <a:pPr/>
              <a:t>25</a:t>
            </a:fld>
            <a:endParaRPr lang="lv-LV"/>
          </a:p>
        </p:txBody>
      </p:sp>
      <p:sp>
        <p:nvSpPr>
          <p:cNvPr id="76801"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76802"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3BA97A96-A10F-42F8-B2E7-68A0062E4ABD}" type="slidenum">
              <a:rPr lang="lv-LV"/>
              <a:pPr/>
              <a:t>26</a:t>
            </a:fld>
            <a:endParaRPr lang="lv-LV"/>
          </a:p>
        </p:txBody>
      </p:sp>
      <p:sp>
        <p:nvSpPr>
          <p:cNvPr id="77825"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77826"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B54EBFC4-669B-4FC7-B3F0-02443D63726B}" type="slidenum">
              <a:rPr lang="lv-LV"/>
              <a:pPr/>
              <a:t>27</a:t>
            </a:fld>
            <a:endParaRPr lang="lv-LV"/>
          </a:p>
        </p:txBody>
      </p:sp>
      <p:sp>
        <p:nvSpPr>
          <p:cNvPr id="78849"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78850"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D359F7ED-01ED-443C-BF1A-DD76BE88A9EF}" type="slidenum">
              <a:rPr lang="lv-LV"/>
              <a:pPr/>
              <a:t>28</a:t>
            </a:fld>
            <a:endParaRPr lang="lv-LV"/>
          </a:p>
        </p:txBody>
      </p:sp>
      <p:sp>
        <p:nvSpPr>
          <p:cNvPr id="79873"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79874"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18B68406-B2E1-479F-A2E6-1ED2884B3B1E}" type="slidenum">
              <a:rPr lang="lv-LV"/>
              <a:pPr/>
              <a:t>29</a:t>
            </a:fld>
            <a:endParaRPr lang="lv-LV"/>
          </a:p>
        </p:txBody>
      </p:sp>
      <p:sp>
        <p:nvSpPr>
          <p:cNvPr id="80897"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80898"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27715FAE-E0A6-434A-AF2C-D8FF4D5A9B1B}" type="slidenum">
              <a:rPr lang="lv-LV"/>
              <a:pPr/>
              <a:t>3</a:t>
            </a:fld>
            <a:endParaRPr lang="lv-LV"/>
          </a:p>
        </p:txBody>
      </p:sp>
      <p:sp>
        <p:nvSpPr>
          <p:cNvPr id="54273"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54274"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8DB16C4B-4CFE-4B10-BA25-92D0590DC2B5}" type="slidenum">
              <a:rPr lang="lv-LV"/>
              <a:pPr/>
              <a:t>30</a:t>
            </a:fld>
            <a:endParaRPr lang="lv-LV"/>
          </a:p>
        </p:txBody>
      </p:sp>
      <p:sp>
        <p:nvSpPr>
          <p:cNvPr id="81921"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81922"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C0EBF7EE-DFEB-49C1-930E-078AE82EA5E2}" type="slidenum">
              <a:rPr lang="lv-LV"/>
              <a:pPr/>
              <a:t>31</a:t>
            </a:fld>
            <a:endParaRPr lang="lv-LV"/>
          </a:p>
        </p:txBody>
      </p:sp>
      <p:sp>
        <p:nvSpPr>
          <p:cNvPr id="82945"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82946"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DF4E1F24-38BE-459C-893A-C09361D38E62}" type="slidenum">
              <a:rPr lang="lv-LV"/>
              <a:pPr/>
              <a:t>32</a:t>
            </a:fld>
            <a:endParaRPr lang="lv-LV"/>
          </a:p>
        </p:txBody>
      </p:sp>
      <p:sp>
        <p:nvSpPr>
          <p:cNvPr id="83969"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83970"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CC904BB2-1820-4DB2-A5BF-56EECA8A9C1F}" type="slidenum">
              <a:rPr lang="lv-LV"/>
              <a:pPr/>
              <a:t>33</a:t>
            </a:fld>
            <a:endParaRPr lang="lv-LV"/>
          </a:p>
        </p:txBody>
      </p:sp>
      <p:sp>
        <p:nvSpPr>
          <p:cNvPr id="84993"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84994"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D9573812-76A0-43AE-A971-1C989DFBA5C3}" type="slidenum">
              <a:rPr lang="lv-LV"/>
              <a:pPr/>
              <a:t>34</a:t>
            </a:fld>
            <a:endParaRPr lang="lv-LV"/>
          </a:p>
        </p:txBody>
      </p:sp>
      <p:sp>
        <p:nvSpPr>
          <p:cNvPr id="86017"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86018"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F9D579F1-C0F9-4165-9353-533DAB655446}" type="slidenum">
              <a:rPr lang="lv-LV"/>
              <a:pPr/>
              <a:t>35</a:t>
            </a:fld>
            <a:endParaRPr lang="lv-LV"/>
          </a:p>
        </p:txBody>
      </p:sp>
      <p:sp>
        <p:nvSpPr>
          <p:cNvPr id="87041"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87042"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54E9B4E9-0E6B-4E6A-B5BA-BA15B8E96DCD}" type="slidenum">
              <a:rPr lang="lv-LV"/>
              <a:pPr/>
              <a:t>36</a:t>
            </a:fld>
            <a:endParaRPr lang="lv-LV"/>
          </a:p>
        </p:txBody>
      </p:sp>
      <p:sp>
        <p:nvSpPr>
          <p:cNvPr id="88065"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88066"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5DB9166D-5597-4DC1-8A75-D43F068BF262}" type="slidenum">
              <a:rPr lang="lv-LV"/>
              <a:pPr/>
              <a:t>37</a:t>
            </a:fld>
            <a:endParaRPr lang="lv-LV"/>
          </a:p>
        </p:txBody>
      </p:sp>
      <p:sp>
        <p:nvSpPr>
          <p:cNvPr id="89089"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89090"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9E101636-A0AB-4993-A689-884A2349979C}" type="slidenum">
              <a:rPr lang="lv-LV"/>
              <a:pPr/>
              <a:t>38</a:t>
            </a:fld>
            <a:endParaRPr lang="lv-LV"/>
          </a:p>
        </p:txBody>
      </p:sp>
      <p:sp>
        <p:nvSpPr>
          <p:cNvPr id="90113"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90114"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A3FA09BE-9346-4503-8DB5-7922D9595A1E}" type="slidenum">
              <a:rPr lang="lv-LV"/>
              <a:pPr/>
              <a:t>39</a:t>
            </a:fld>
            <a:endParaRPr lang="lv-LV"/>
          </a:p>
        </p:txBody>
      </p:sp>
      <p:sp>
        <p:nvSpPr>
          <p:cNvPr id="91137" name="Rectangle 1"/>
          <p:cNvSpPr txBox="1">
            <a:spLocks noGrp="1" noRot="1" noChangeAspect="1" noChangeArrowheads="1"/>
          </p:cNvSpPr>
          <p:nvPr>
            <p:ph type="sldImg"/>
          </p:nvPr>
        </p:nvSpPr>
        <p:spPr bwMode="auto">
          <a:xfrm>
            <a:off x="1146175" y="685800"/>
            <a:ext cx="4548188" cy="3411538"/>
          </a:xfrm>
          <a:prstGeom prst="rect">
            <a:avLst/>
          </a:prstGeom>
          <a:solidFill>
            <a:srgbClr val="FFFFFF"/>
          </a:solidFill>
          <a:ln>
            <a:solidFill>
              <a:srgbClr val="000000"/>
            </a:solidFill>
            <a:miter lim="800000"/>
            <a:headEnd/>
            <a:tailEnd/>
          </a:ln>
        </p:spPr>
      </p:sp>
      <p:sp>
        <p:nvSpPr>
          <p:cNvPr id="91138"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62E28671-77F2-4747-B1C6-8F4B1261E0A4}" type="slidenum">
              <a:rPr lang="lv-LV"/>
              <a:pPr/>
              <a:t>4</a:t>
            </a:fld>
            <a:endParaRPr lang="lv-LV"/>
          </a:p>
        </p:txBody>
      </p:sp>
      <p:sp>
        <p:nvSpPr>
          <p:cNvPr id="55297"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55298"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25086116-A512-4639-B449-B93C2D7F0BEE}" type="slidenum">
              <a:rPr lang="lv-LV"/>
              <a:pPr/>
              <a:t>40</a:t>
            </a:fld>
            <a:endParaRPr lang="lv-LV"/>
          </a:p>
        </p:txBody>
      </p:sp>
      <p:sp>
        <p:nvSpPr>
          <p:cNvPr id="92161" name="Rectangle 1"/>
          <p:cNvSpPr txBox="1">
            <a:spLocks noGrp="1" noRot="1" noChangeAspect="1" noChangeArrowheads="1"/>
          </p:cNvSpPr>
          <p:nvPr>
            <p:ph type="sldImg"/>
          </p:nvPr>
        </p:nvSpPr>
        <p:spPr bwMode="auto">
          <a:xfrm>
            <a:off x="1146175" y="685800"/>
            <a:ext cx="4546600" cy="3409950"/>
          </a:xfrm>
          <a:prstGeom prst="rect">
            <a:avLst/>
          </a:prstGeom>
          <a:solidFill>
            <a:srgbClr val="FFFFFF"/>
          </a:solidFill>
          <a:ln>
            <a:solidFill>
              <a:srgbClr val="000000"/>
            </a:solidFill>
            <a:miter lim="800000"/>
            <a:headEnd/>
            <a:tailEnd/>
          </a:ln>
        </p:spPr>
      </p:sp>
      <p:sp>
        <p:nvSpPr>
          <p:cNvPr id="92162" name="Rectangle 2"/>
          <p:cNvSpPr txBox="1">
            <a:spLocks noGrp="1" noChangeArrowheads="1"/>
          </p:cNvSpPr>
          <p:nvPr>
            <p:ph type="body" idx="1"/>
          </p:nvPr>
        </p:nvSpPr>
        <p:spPr bwMode="auto">
          <a:xfrm>
            <a:off x="685800" y="4343400"/>
            <a:ext cx="5467350" cy="4098925"/>
          </a:xfrm>
          <a:prstGeom prst="rect">
            <a:avLst/>
          </a:prstGeom>
          <a:noFill/>
          <a:ln>
            <a:round/>
            <a:headEnd/>
            <a:tailEnd/>
          </a:ln>
        </p:spPr>
        <p:txBody>
          <a:bodyPr wrap="none" anchor="ct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4A06EE2D-C7E7-4DB3-9013-6E1BCBD8E6EC}" type="slidenum">
              <a:rPr lang="lv-LV"/>
              <a:pPr/>
              <a:t>41</a:t>
            </a:fld>
            <a:endParaRPr lang="lv-LV"/>
          </a:p>
        </p:txBody>
      </p:sp>
      <p:sp>
        <p:nvSpPr>
          <p:cNvPr id="93185" name="Rectangle 1"/>
          <p:cNvSpPr txBox="1">
            <a:spLocks noGrp="1" noRot="1" noChangeAspect="1" noChangeArrowheads="1"/>
          </p:cNvSpPr>
          <p:nvPr>
            <p:ph type="sldImg"/>
          </p:nvPr>
        </p:nvSpPr>
        <p:spPr bwMode="auto">
          <a:xfrm>
            <a:off x="1146175" y="685800"/>
            <a:ext cx="4546600" cy="3409950"/>
          </a:xfrm>
          <a:prstGeom prst="rect">
            <a:avLst/>
          </a:prstGeom>
          <a:solidFill>
            <a:srgbClr val="FFFFFF"/>
          </a:solidFill>
          <a:ln>
            <a:solidFill>
              <a:srgbClr val="000000"/>
            </a:solidFill>
            <a:miter lim="800000"/>
            <a:headEnd/>
            <a:tailEnd/>
          </a:ln>
        </p:spPr>
      </p:sp>
      <p:sp>
        <p:nvSpPr>
          <p:cNvPr id="93186" name="Rectangle 2"/>
          <p:cNvSpPr txBox="1">
            <a:spLocks noGrp="1" noChangeArrowheads="1"/>
          </p:cNvSpPr>
          <p:nvPr>
            <p:ph type="body" idx="1"/>
          </p:nvPr>
        </p:nvSpPr>
        <p:spPr bwMode="auto">
          <a:xfrm>
            <a:off x="685800" y="4343400"/>
            <a:ext cx="5467350" cy="4098925"/>
          </a:xfrm>
          <a:prstGeom prst="rect">
            <a:avLst/>
          </a:prstGeom>
          <a:noFill/>
          <a:ln>
            <a:round/>
            <a:headEnd/>
            <a:tailEnd/>
          </a:ln>
        </p:spPr>
        <p:txBody>
          <a:bodyPr wrap="none" anchor="ct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7D4D989A-047C-42F1-A911-F88922C6BC80}" type="slidenum">
              <a:rPr lang="lv-LV"/>
              <a:pPr/>
              <a:t>42</a:t>
            </a:fld>
            <a:endParaRPr lang="lv-LV"/>
          </a:p>
        </p:txBody>
      </p:sp>
      <p:sp>
        <p:nvSpPr>
          <p:cNvPr id="94209" name="Rectangle 1"/>
          <p:cNvSpPr txBox="1">
            <a:spLocks noGrp="1" noRot="1" noChangeAspect="1" noChangeArrowheads="1"/>
          </p:cNvSpPr>
          <p:nvPr>
            <p:ph type="sldImg"/>
          </p:nvPr>
        </p:nvSpPr>
        <p:spPr bwMode="auto">
          <a:xfrm>
            <a:off x="1146175" y="685800"/>
            <a:ext cx="4546600" cy="3409950"/>
          </a:xfrm>
          <a:prstGeom prst="rect">
            <a:avLst/>
          </a:prstGeom>
          <a:solidFill>
            <a:srgbClr val="FFFFFF"/>
          </a:solidFill>
          <a:ln>
            <a:solidFill>
              <a:srgbClr val="000000"/>
            </a:solidFill>
            <a:miter lim="800000"/>
            <a:headEnd/>
            <a:tailEnd/>
          </a:ln>
        </p:spPr>
      </p:sp>
      <p:sp>
        <p:nvSpPr>
          <p:cNvPr id="94210" name="Rectangle 2"/>
          <p:cNvSpPr txBox="1">
            <a:spLocks noGrp="1" noChangeArrowheads="1"/>
          </p:cNvSpPr>
          <p:nvPr>
            <p:ph type="body" idx="1"/>
          </p:nvPr>
        </p:nvSpPr>
        <p:spPr bwMode="auto">
          <a:xfrm>
            <a:off x="685800" y="4343400"/>
            <a:ext cx="5467350" cy="4098925"/>
          </a:xfrm>
          <a:prstGeom prst="rect">
            <a:avLst/>
          </a:prstGeom>
          <a:noFill/>
          <a:ln>
            <a:round/>
            <a:headEnd/>
            <a:tailEnd/>
          </a:ln>
        </p:spPr>
        <p:txBody>
          <a:bodyPr wrap="none" anchor="ct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CF609551-FF82-44A7-8BEC-933830611635}" type="slidenum">
              <a:rPr lang="lv-LV"/>
              <a:pPr/>
              <a:t>43</a:t>
            </a:fld>
            <a:endParaRPr lang="lv-LV"/>
          </a:p>
        </p:txBody>
      </p:sp>
      <p:sp>
        <p:nvSpPr>
          <p:cNvPr id="95233" name="Rectangle 1"/>
          <p:cNvSpPr txBox="1">
            <a:spLocks noGrp="1" noRot="1" noChangeAspect="1" noChangeArrowheads="1"/>
          </p:cNvSpPr>
          <p:nvPr>
            <p:ph type="sldImg"/>
          </p:nvPr>
        </p:nvSpPr>
        <p:spPr bwMode="auto">
          <a:xfrm>
            <a:off x="1146175" y="685800"/>
            <a:ext cx="4546600" cy="3409950"/>
          </a:xfrm>
          <a:prstGeom prst="rect">
            <a:avLst/>
          </a:prstGeom>
          <a:solidFill>
            <a:srgbClr val="FFFFFF"/>
          </a:solidFill>
          <a:ln>
            <a:solidFill>
              <a:srgbClr val="000000"/>
            </a:solidFill>
            <a:miter lim="800000"/>
            <a:headEnd/>
            <a:tailEnd/>
          </a:ln>
        </p:spPr>
      </p:sp>
      <p:sp>
        <p:nvSpPr>
          <p:cNvPr id="95234" name="Rectangle 2"/>
          <p:cNvSpPr txBox="1">
            <a:spLocks noGrp="1" noChangeArrowheads="1"/>
          </p:cNvSpPr>
          <p:nvPr>
            <p:ph type="body" idx="1"/>
          </p:nvPr>
        </p:nvSpPr>
        <p:spPr bwMode="auto">
          <a:xfrm>
            <a:off x="685800" y="4343400"/>
            <a:ext cx="5467350" cy="4098925"/>
          </a:xfrm>
          <a:prstGeom prst="rect">
            <a:avLst/>
          </a:prstGeom>
          <a:noFill/>
          <a:ln>
            <a:round/>
            <a:headEnd/>
            <a:tailEnd/>
          </a:ln>
        </p:spPr>
        <p:txBody>
          <a:bodyPr wrap="none" anchor="ct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6FE75517-5F61-4816-AAA3-2B56847882C8}" type="slidenum">
              <a:rPr lang="lv-LV"/>
              <a:pPr/>
              <a:t>44</a:t>
            </a:fld>
            <a:endParaRPr lang="lv-LV"/>
          </a:p>
        </p:txBody>
      </p:sp>
      <p:sp>
        <p:nvSpPr>
          <p:cNvPr id="96257" name="Rectangle 1"/>
          <p:cNvSpPr txBox="1">
            <a:spLocks noGrp="1" noRot="1" noChangeAspect="1" noChangeArrowheads="1"/>
          </p:cNvSpPr>
          <p:nvPr>
            <p:ph type="sldImg"/>
          </p:nvPr>
        </p:nvSpPr>
        <p:spPr bwMode="auto">
          <a:xfrm>
            <a:off x="1146175" y="685800"/>
            <a:ext cx="4546600" cy="3409950"/>
          </a:xfrm>
          <a:prstGeom prst="rect">
            <a:avLst/>
          </a:prstGeom>
          <a:solidFill>
            <a:srgbClr val="FFFFFF"/>
          </a:solidFill>
          <a:ln>
            <a:solidFill>
              <a:srgbClr val="000000"/>
            </a:solidFill>
            <a:miter lim="800000"/>
            <a:headEnd/>
            <a:tailEnd/>
          </a:ln>
        </p:spPr>
      </p:sp>
      <p:sp>
        <p:nvSpPr>
          <p:cNvPr id="96258" name="Rectangle 2"/>
          <p:cNvSpPr txBox="1">
            <a:spLocks noGrp="1" noChangeArrowheads="1"/>
          </p:cNvSpPr>
          <p:nvPr>
            <p:ph type="body" idx="1"/>
          </p:nvPr>
        </p:nvSpPr>
        <p:spPr bwMode="auto">
          <a:xfrm>
            <a:off x="685800" y="4343400"/>
            <a:ext cx="5467350" cy="4098925"/>
          </a:xfrm>
          <a:prstGeom prst="rect">
            <a:avLst/>
          </a:prstGeom>
          <a:noFill/>
          <a:ln>
            <a:round/>
            <a:headEnd/>
            <a:tailEnd/>
          </a:ln>
        </p:spPr>
        <p:txBody>
          <a:bodyPr wrap="none" anchor="ct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8A684942-CF3F-4CC6-AEDF-A69436BA04FB}" type="slidenum">
              <a:rPr lang="lv-LV"/>
              <a:pPr/>
              <a:t>45</a:t>
            </a:fld>
            <a:endParaRPr lang="lv-LV"/>
          </a:p>
        </p:txBody>
      </p:sp>
      <p:sp>
        <p:nvSpPr>
          <p:cNvPr id="97281" name="Rectangle 1"/>
          <p:cNvSpPr txBox="1">
            <a:spLocks noGrp="1" noRot="1" noChangeAspect="1" noChangeArrowheads="1"/>
          </p:cNvSpPr>
          <p:nvPr>
            <p:ph type="sldImg"/>
          </p:nvPr>
        </p:nvSpPr>
        <p:spPr bwMode="auto">
          <a:xfrm>
            <a:off x="1146175" y="685800"/>
            <a:ext cx="4546600" cy="3409950"/>
          </a:xfrm>
          <a:prstGeom prst="rect">
            <a:avLst/>
          </a:prstGeom>
          <a:solidFill>
            <a:srgbClr val="FFFFFF"/>
          </a:solidFill>
          <a:ln>
            <a:solidFill>
              <a:srgbClr val="000000"/>
            </a:solidFill>
            <a:miter lim="800000"/>
            <a:headEnd/>
            <a:tailEnd/>
          </a:ln>
        </p:spPr>
      </p:sp>
      <p:sp>
        <p:nvSpPr>
          <p:cNvPr id="97282" name="Rectangle 2"/>
          <p:cNvSpPr txBox="1">
            <a:spLocks noGrp="1" noChangeArrowheads="1"/>
          </p:cNvSpPr>
          <p:nvPr>
            <p:ph type="body" idx="1"/>
          </p:nvPr>
        </p:nvSpPr>
        <p:spPr bwMode="auto">
          <a:xfrm>
            <a:off x="685800" y="4343400"/>
            <a:ext cx="5467350" cy="4098925"/>
          </a:xfrm>
          <a:prstGeom prst="rect">
            <a:avLst/>
          </a:prstGeom>
          <a:noFill/>
          <a:ln>
            <a:round/>
            <a:headEnd/>
            <a:tailEnd/>
          </a:ln>
        </p:spPr>
        <p:txBody>
          <a:bodyPr wrap="none" anchor="ct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D3C656C2-F1EA-4722-8AB7-EAE75BC77142}" type="slidenum">
              <a:rPr lang="lv-LV"/>
              <a:pPr/>
              <a:t>46</a:t>
            </a:fld>
            <a:endParaRPr lang="lv-LV"/>
          </a:p>
        </p:txBody>
      </p:sp>
      <p:sp>
        <p:nvSpPr>
          <p:cNvPr id="98305" name="Rectangle 1"/>
          <p:cNvSpPr txBox="1">
            <a:spLocks noGrp="1" noRot="1" noChangeAspect="1" noChangeArrowheads="1"/>
          </p:cNvSpPr>
          <p:nvPr>
            <p:ph type="sldImg"/>
          </p:nvPr>
        </p:nvSpPr>
        <p:spPr bwMode="auto">
          <a:xfrm>
            <a:off x="1146175" y="685800"/>
            <a:ext cx="4546600" cy="3409950"/>
          </a:xfrm>
          <a:prstGeom prst="rect">
            <a:avLst/>
          </a:prstGeom>
          <a:solidFill>
            <a:srgbClr val="FFFFFF"/>
          </a:solidFill>
          <a:ln>
            <a:solidFill>
              <a:srgbClr val="000000"/>
            </a:solidFill>
            <a:miter lim="800000"/>
            <a:headEnd/>
            <a:tailEnd/>
          </a:ln>
        </p:spPr>
      </p:sp>
      <p:sp>
        <p:nvSpPr>
          <p:cNvPr id="98306" name="Rectangle 2"/>
          <p:cNvSpPr txBox="1">
            <a:spLocks noGrp="1" noChangeArrowheads="1"/>
          </p:cNvSpPr>
          <p:nvPr>
            <p:ph type="body" idx="1"/>
          </p:nvPr>
        </p:nvSpPr>
        <p:spPr bwMode="auto">
          <a:xfrm>
            <a:off x="685800" y="4343400"/>
            <a:ext cx="5467350" cy="4098925"/>
          </a:xfrm>
          <a:prstGeom prst="rect">
            <a:avLst/>
          </a:prstGeom>
          <a:noFill/>
          <a:ln>
            <a:round/>
            <a:headEnd/>
            <a:tailEnd/>
          </a:ln>
        </p:spPr>
        <p:txBody>
          <a:bodyPr wrap="none" anchor="ct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A6EF1F01-D5B3-4525-A1D5-4E70048A3AB0}" type="slidenum">
              <a:rPr lang="lv-LV"/>
              <a:pPr/>
              <a:t>47</a:t>
            </a:fld>
            <a:endParaRPr lang="lv-LV"/>
          </a:p>
        </p:txBody>
      </p:sp>
      <p:sp>
        <p:nvSpPr>
          <p:cNvPr id="99329" name="Rectangle 1"/>
          <p:cNvSpPr txBox="1">
            <a:spLocks noGrp="1" noRot="1" noChangeAspect="1" noChangeArrowheads="1"/>
          </p:cNvSpPr>
          <p:nvPr>
            <p:ph type="sldImg"/>
          </p:nvPr>
        </p:nvSpPr>
        <p:spPr bwMode="auto">
          <a:xfrm>
            <a:off x="1146175" y="685800"/>
            <a:ext cx="4546600" cy="3409950"/>
          </a:xfrm>
          <a:prstGeom prst="rect">
            <a:avLst/>
          </a:prstGeom>
          <a:solidFill>
            <a:srgbClr val="FFFFFF"/>
          </a:solidFill>
          <a:ln>
            <a:solidFill>
              <a:srgbClr val="000000"/>
            </a:solidFill>
            <a:miter lim="800000"/>
            <a:headEnd/>
            <a:tailEnd/>
          </a:ln>
        </p:spPr>
      </p:sp>
      <p:sp>
        <p:nvSpPr>
          <p:cNvPr id="99330" name="Rectangle 2"/>
          <p:cNvSpPr txBox="1">
            <a:spLocks noGrp="1" noChangeArrowheads="1"/>
          </p:cNvSpPr>
          <p:nvPr>
            <p:ph type="body" idx="1"/>
          </p:nvPr>
        </p:nvSpPr>
        <p:spPr bwMode="auto">
          <a:xfrm>
            <a:off x="685800" y="4343400"/>
            <a:ext cx="5467350" cy="4098925"/>
          </a:xfrm>
          <a:prstGeom prst="rect">
            <a:avLst/>
          </a:prstGeom>
          <a:noFill/>
          <a:ln>
            <a:round/>
            <a:headEnd/>
            <a:tailEnd/>
          </a:ln>
        </p:spPr>
        <p:txBody>
          <a:bodyPr wrap="none" anchor="ct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5084E59D-8E3A-495D-BD84-0FA67776ABB1}" type="slidenum">
              <a:rPr lang="lv-LV"/>
              <a:pPr/>
              <a:t>48</a:t>
            </a:fld>
            <a:endParaRPr lang="lv-LV"/>
          </a:p>
        </p:txBody>
      </p:sp>
      <p:sp>
        <p:nvSpPr>
          <p:cNvPr id="100353" name="Rectangle 1"/>
          <p:cNvSpPr txBox="1">
            <a:spLocks noGrp="1" noRot="1" noChangeAspect="1" noChangeArrowheads="1"/>
          </p:cNvSpPr>
          <p:nvPr>
            <p:ph type="sldImg"/>
          </p:nvPr>
        </p:nvSpPr>
        <p:spPr bwMode="auto">
          <a:xfrm>
            <a:off x="1146175" y="685800"/>
            <a:ext cx="4546600" cy="3409950"/>
          </a:xfrm>
          <a:prstGeom prst="rect">
            <a:avLst/>
          </a:prstGeom>
          <a:solidFill>
            <a:srgbClr val="FFFFFF"/>
          </a:solidFill>
          <a:ln>
            <a:solidFill>
              <a:srgbClr val="000000"/>
            </a:solidFill>
            <a:miter lim="800000"/>
            <a:headEnd/>
            <a:tailEnd/>
          </a:ln>
        </p:spPr>
      </p:sp>
      <p:sp>
        <p:nvSpPr>
          <p:cNvPr id="100354" name="Rectangle 2"/>
          <p:cNvSpPr txBox="1">
            <a:spLocks noGrp="1" noChangeArrowheads="1"/>
          </p:cNvSpPr>
          <p:nvPr>
            <p:ph type="body" idx="1"/>
          </p:nvPr>
        </p:nvSpPr>
        <p:spPr bwMode="auto">
          <a:xfrm>
            <a:off x="685800" y="4343400"/>
            <a:ext cx="5467350" cy="4098925"/>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110E2791-23E3-4D33-8914-C1620FEA1684}" type="slidenum">
              <a:rPr lang="lv-LV"/>
              <a:pPr/>
              <a:t>5</a:t>
            </a:fld>
            <a:endParaRPr lang="lv-LV"/>
          </a:p>
        </p:txBody>
      </p:sp>
      <p:sp>
        <p:nvSpPr>
          <p:cNvPr id="56321"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56322"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FCD153B4-C796-4DFF-A791-53DF0B47B1AD}" type="slidenum">
              <a:rPr lang="lv-LV"/>
              <a:pPr/>
              <a:t>6</a:t>
            </a:fld>
            <a:endParaRPr lang="lv-LV"/>
          </a:p>
        </p:txBody>
      </p:sp>
      <p:sp>
        <p:nvSpPr>
          <p:cNvPr id="57345"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57346"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BB7CA03E-3128-4AD9-9EE6-FEB4717182DA}" type="slidenum">
              <a:rPr lang="lv-LV"/>
              <a:pPr/>
              <a:t>7</a:t>
            </a:fld>
            <a:endParaRPr lang="lv-LV"/>
          </a:p>
        </p:txBody>
      </p:sp>
      <p:sp>
        <p:nvSpPr>
          <p:cNvPr id="58369"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58370"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3AB11D75-CB87-45CC-961B-7706DE76F7C2}" type="slidenum">
              <a:rPr lang="lv-LV"/>
              <a:pPr/>
              <a:t>8</a:t>
            </a:fld>
            <a:endParaRPr lang="lv-LV"/>
          </a:p>
        </p:txBody>
      </p:sp>
      <p:sp>
        <p:nvSpPr>
          <p:cNvPr id="59393"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59394"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560274C1-571F-4306-A9AA-30BB57E05E5F}" type="slidenum">
              <a:rPr lang="lv-LV"/>
              <a:pPr/>
              <a:t>9</a:t>
            </a:fld>
            <a:endParaRPr lang="lv-LV"/>
          </a:p>
        </p:txBody>
      </p:sp>
      <p:sp>
        <p:nvSpPr>
          <p:cNvPr id="60417" name="Rectangle 1"/>
          <p:cNvSpPr txBox="1">
            <a:spLocks noGrp="1" noRot="1" noChangeAspect="1" noChangeArrowheads="1"/>
          </p:cNvSpPr>
          <p:nvPr>
            <p:ph type="sldImg"/>
          </p:nvPr>
        </p:nvSpPr>
        <p:spPr bwMode="auto">
          <a:xfrm>
            <a:off x="1144588" y="685800"/>
            <a:ext cx="4557712" cy="3417888"/>
          </a:xfrm>
          <a:prstGeom prst="rect">
            <a:avLst/>
          </a:prstGeom>
          <a:solidFill>
            <a:srgbClr val="FFFFFF"/>
          </a:solidFill>
          <a:ln>
            <a:solidFill>
              <a:srgbClr val="000000"/>
            </a:solidFill>
            <a:miter lim="800000"/>
            <a:headEnd/>
            <a:tailEnd/>
          </a:ln>
        </p:spPr>
      </p:sp>
      <p:sp>
        <p:nvSpPr>
          <p:cNvPr id="60418"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08E0C254-E74D-4465-940C-DB448DDB892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3F5ED96B-6C2C-49D3-A846-C7AE95B5DE2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23825"/>
            <a:ext cx="2051050" cy="5981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3825"/>
            <a:ext cx="6005513" cy="5981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D9C487CD-693F-48CC-A375-2E27704FC0E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9DE58143-094E-4350-A2CA-341B90E1DF6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2AF9B15A-9362-4565-8FC6-E05E7AE6FDA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27488" cy="4505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7088" y="1600200"/>
            <a:ext cx="4029075" cy="4505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endParaRPr lang="en-US"/>
          </a:p>
        </p:txBody>
      </p:sp>
      <p:sp>
        <p:nvSpPr>
          <p:cNvPr id="6" name="Slide Number Placeholder 5"/>
          <p:cNvSpPr>
            <a:spLocks noGrp="1"/>
          </p:cNvSpPr>
          <p:nvPr>
            <p:ph type="sldNum" idx="11"/>
          </p:nvPr>
        </p:nvSpPr>
        <p:spPr/>
        <p:txBody>
          <a:bodyPr/>
          <a:lstStyle>
            <a:lvl1pPr>
              <a:defRPr/>
            </a:lvl1pPr>
          </a:lstStyle>
          <a:p>
            <a:fld id="{492E006B-782A-44AB-A6B0-5AA62B6A84A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endParaRPr lang="en-US"/>
          </a:p>
        </p:txBody>
      </p:sp>
      <p:sp>
        <p:nvSpPr>
          <p:cNvPr id="8" name="Slide Number Placeholder 7"/>
          <p:cNvSpPr>
            <a:spLocks noGrp="1"/>
          </p:cNvSpPr>
          <p:nvPr>
            <p:ph type="sldNum" idx="11"/>
          </p:nvPr>
        </p:nvSpPr>
        <p:spPr/>
        <p:txBody>
          <a:bodyPr/>
          <a:lstStyle>
            <a:lvl1pPr>
              <a:defRPr/>
            </a:lvl1pPr>
          </a:lstStyle>
          <a:p>
            <a:fld id="{D92A2AF1-E447-479A-9830-5802DF274C7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en-US"/>
          </a:p>
        </p:txBody>
      </p:sp>
      <p:sp>
        <p:nvSpPr>
          <p:cNvPr id="4" name="Slide Number Placeholder 3"/>
          <p:cNvSpPr>
            <a:spLocks noGrp="1"/>
          </p:cNvSpPr>
          <p:nvPr>
            <p:ph type="sldNum" idx="11"/>
          </p:nvPr>
        </p:nvSpPr>
        <p:spPr/>
        <p:txBody>
          <a:bodyPr/>
          <a:lstStyle>
            <a:lvl1pPr>
              <a:defRPr/>
            </a:lvl1pPr>
          </a:lstStyle>
          <a:p>
            <a:fld id="{892E8610-4403-4689-A782-0BE84ABD14C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US"/>
          </a:p>
        </p:txBody>
      </p:sp>
      <p:sp>
        <p:nvSpPr>
          <p:cNvPr id="3" name="Slide Number Placeholder 2"/>
          <p:cNvSpPr>
            <a:spLocks noGrp="1"/>
          </p:cNvSpPr>
          <p:nvPr>
            <p:ph type="sldNum" idx="11"/>
          </p:nvPr>
        </p:nvSpPr>
        <p:spPr/>
        <p:txBody>
          <a:bodyPr/>
          <a:lstStyle>
            <a:lvl1pPr>
              <a:defRPr/>
            </a:lvl1pPr>
          </a:lstStyle>
          <a:p>
            <a:fld id="{7E9E4E2F-C60C-41A6-A052-6A257CEA47E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Slide Number Placeholder 5"/>
          <p:cNvSpPr>
            <a:spLocks noGrp="1"/>
          </p:cNvSpPr>
          <p:nvPr>
            <p:ph type="sldNum" idx="11"/>
          </p:nvPr>
        </p:nvSpPr>
        <p:spPr/>
        <p:txBody>
          <a:bodyPr/>
          <a:lstStyle>
            <a:lvl1pPr>
              <a:defRPr/>
            </a:lvl1pPr>
          </a:lstStyle>
          <a:p>
            <a:fld id="{B0AB2C77-AA66-4FAC-AD45-DEE558DA875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Slide Number Placeholder 5"/>
          <p:cNvSpPr>
            <a:spLocks noGrp="1"/>
          </p:cNvSpPr>
          <p:nvPr>
            <p:ph type="sldNum" idx="11"/>
          </p:nvPr>
        </p:nvSpPr>
        <p:spPr/>
        <p:txBody>
          <a:bodyPr/>
          <a:lstStyle>
            <a:lvl1pPr>
              <a:defRPr/>
            </a:lvl1pPr>
          </a:lstStyle>
          <a:p>
            <a:fld id="{13026A6F-A98F-4427-8311-56C71E3FA67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7200" y="123825"/>
            <a:ext cx="8208963" cy="1425575"/>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457200" y="1600200"/>
            <a:ext cx="8208963" cy="45053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457200" y="6356350"/>
            <a:ext cx="2112963" cy="344488"/>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endParaRPr lang="en-US"/>
          </a:p>
        </p:txBody>
      </p:sp>
      <p:sp>
        <p:nvSpPr>
          <p:cNvPr id="1028" name="Text Box 4"/>
          <p:cNvSpPr txBox="1">
            <a:spLocks noChangeArrowheads="1"/>
          </p:cNvSpPr>
          <p:nvPr/>
        </p:nvSpPr>
        <p:spPr bwMode="auto">
          <a:xfrm>
            <a:off x="3124200" y="6356350"/>
            <a:ext cx="2895600" cy="365125"/>
          </a:xfrm>
          <a:prstGeom prst="rect">
            <a:avLst/>
          </a:prstGeom>
          <a:noFill/>
          <a:ln w="9525">
            <a:noFill/>
            <a:round/>
            <a:headEnd/>
            <a:tailEnd/>
          </a:ln>
          <a:effectLst/>
        </p:spPr>
        <p:txBody>
          <a:bodyPr wrap="none" anchor="ctr"/>
          <a:lstStyle/>
          <a:p>
            <a:endParaRPr lang="en-US"/>
          </a:p>
        </p:txBody>
      </p:sp>
      <p:sp>
        <p:nvSpPr>
          <p:cNvPr id="1029" name="Rectangle 5"/>
          <p:cNvSpPr>
            <a:spLocks noGrp="1" noChangeArrowheads="1"/>
          </p:cNvSpPr>
          <p:nvPr>
            <p:ph type="sldNum"/>
          </p:nvPr>
        </p:nvSpPr>
        <p:spPr bwMode="auto">
          <a:xfrm>
            <a:off x="6553200" y="6356350"/>
            <a:ext cx="2112963" cy="344488"/>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fld id="{C2D5F43F-11FF-45B7-B929-7AC7EB0D2D0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marL="742950" indent="-28575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2pPr>
      <a:lvl3pPr marL="1143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3pPr>
      <a:lvl4pPr marL="1600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4pPr>
      <a:lvl5pPr marL="20574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381000" y="1295400"/>
            <a:ext cx="8229600" cy="457200"/>
          </a:xfrm>
          <a:prstGeom prst="rect">
            <a:avLst/>
          </a:prstGeom>
          <a:noFill/>
          <a:ln w="9525">
            <a:noFill/>
            <a:round/>
            <a:headEnd/>
            <a:tailEnd/>
          </a:ln>
          <a:effectLst/>
        </p:spPr>
        <p:txBody>
          <a:bodyPr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b="1" dirty="0">
                <a:solidFill>
                  <a:srgbClr val="254061"/>
                </a:solidFill>
                <a:latin typeface="Calibri" pitchFamily="32" charset="0"/>
              </a:rPr>
              <a:t>Eiropas Sociālā fonda projekts</a:t>
            </a:r>
          </a:p>
        </p:txBody>
      </p:sp>
      <p:sp>
        <p:nvSpPr>
          <p:cNvPr id="3074" name="Text Box 2"/>
          <p:cNvSpPr txBox="1">
            <a:spLocks noChangeArrowheads="1"/>
          </p:cNvSpPr>
          <p:nvPr/>
        </p:nvSpPr>
        <p:spPr bwMode="auto">
          <a:xfrm>
            <a:off x="685800" y="1905000"/>
            <a:ext cx="7620000" cy="1219200"/>
          </a:xfrm>
          <a:prstGeom prst="rect">
            <a:avLst/>
          </a:prstGeom>
          <a:noFill/>
          <a:ln w="9525">
            <a:noFill/>
            <a:round/>
            <a:headEnd/>
            <a:tailEnd/>
          </a:ln>
          <a:effectLst/>
        </p:spPr>
        <p:txBody>
          <a:bodyPr/>
          <a:lstStyle/>
          <a:p>
            <a:pPr algn="ctr">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b="1" dirty="0">
                <a:solidFill>
                  <a:srgbClr val="254061"/>
                </a:solidFill>
                <a:latin typeface="Calibri" pitchFamily="32" charset="0"/>
              </a:rPr>
              <a:t>„</a:t>
            </a:r>
            <a:r>
              <a:rPr lang="lv-LV" b="1" dirty="0" err="1">
                <a:solidFill>
                  <a:srgbClr val="254061"/>
                </a:solidFill>
                <a:latin typeface="Calibri" pitchFamily="32" charset="0"/>
              </a:rPr>
              <a:t>Inovatīva</a:t>
            </a:r>
            <a:r>
              <a:rPr lang="lv-LV" b="1">
                <a:solidFill>
                  <a:srgbClr val="254061"/>
                </a:solidFill>
                <a:latin typeface="Calibri" pitchFamily="32" charset="0"/>
              </a:rPr>
              <a:t> un praksē balstīta pedagogu izglītības ieguve </a:t>
            </a:r>
            <a:br>
              <a:rPr lang="lv-LV" b="1">
                <a:solidFill>
                  <a:srgbClr val="254061"/>
                </a:solidFill>
                <a:latin typeface="Calibri" pitchFamily="32" charset="0"/>
              </a:rPr>
            </a:br>
            <a:r>
              <a:rPr lang="lv-LV" b="1">
                <a:solidFill>
                  <a:srgbClr val="254061"/>
                </a:solidFill>
                <a:latin typeface="Calibri" pitchFamily="32" charset="0"/>
              </a:rPr>
              <a:t>un mentoru profesionālā pilnveide”</a:t>
            </a:r>
            <a:br>
              <a:rPr lang="lv-LV" b="1">
                <a:solidFill>
                  <a:srgbClr val="254061"/>
                </a:solidFill>
                <a:latin typeface="Calibri" pitchFamily="32" charset="0"/>
              </a:rPr>
            </a:br>
            <a:r>
              <a:rPr lang="lv-LV" sz="1400">
                <a:solidFill>
                  <a:srgbClr val="254061"/>
                </a:solidFill>
                <a:latin typeface="Calibri" pitchFamily="32" charset="0"/>
              </a:rPr>
              <a:t> Vienošanās Nr.2010/0096/1DP/1.2.1.2.3./09/IPIA/VIAA/001</a:t>
            </a:r>
            <a:r>
              <a:rPr lang="lv-LV">
                <a:solidFill>
                  <a:srgbClr val="254061"/>
                </a:solidFill>
                <a:latin typeface="Calibri" pitchFamily="32" charset="0"/>
              </a:rPr>
              <a:t/>
            </a:r>
            <a:br>
              <a:rPr lang="lv-LV">
                <a:solidFill>
                  <a:srgbClr val="254061"/>
                </a:solidFill>
                <a:latin typeface="Calibri" pitchFamily="32" charset="0"/>
              </a:rPr>
            </a:br>
            <a:endParaRPr lang="lv-LV">
              <a:solidFill>
                <a:srgbClr val="254061"/>
              </a:solidFill>
              <a:latin typeface="Calibri" pitchFamily="32" charset="0"/>
            </a:endParaRPr>
          </a:p>
        </p:txBody>
      </p:sp>
      <p:sp>
        <p:nvSpPr>
          <p:cNvPr id="3075" name="Text Box 3"/>
          <p:cNvSpPr txBox="1">
            <a:spLocks noChangeArrowheads="1"/>
          </p:cNvSpPr>
          <p:nvPr/>
        </p:nvSpPr>
        <p:spPr bwMode="auto">
          <a:xfrm>
            <a:off x="1143000" y="3276600"/>
            <a:ext cx="6934200" cy="2310505"/>
          </a:xfrm>
          <a:prstGeom prst="rect">
            <a:avLst/>
          </a:prstGeom>
          <a:noFill/>
          <a:ln w="9525">
            <a:noFill/>
            <a:round/>
            <a:headEnd/>
            <a:tailEnd/>
          </a:ln>
          <a:effectLst/>
        </p:spPr>
        <p:txBody>
          <a:bodyPr lIns="90000" tIns="46800" rIns="90000" bIns="46800">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4000" b="1" dirty="0">
                <a:solidFill>
                  <a:srgbClr val="254061"/>
                </a:solidFill>
              </a:rPr>
              <a:t>Mūžizglītība un starpkultūru </a:t>
            </a:r>
            <a:r>
              <a:rPr lang="lv-LV" sz="4000" b="1" dirty="0" smtClean="0">
                <a:solidFill>
                  <a:srgbClr val="254061"/>
                </a:solidFill>
              </a:rPr>
              <a:t>kompetence</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4000" b="1" dirty="0" smtClean="0">
              <a:solidFill>
                <a:srgbClr val="254061"/>
              </a:solidFill>
            </a:endParaRP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smtClean="0">
                <a:solidFill>
                  <a:srgbClr val="254061"/>
                </a:solidFill>
              </a:rPr>
              <a:t>Jolanta </a:t>
            </a:r>
            <a:r>
              <a:rPr lang="lv-LV" sz="2400" b="1" smtClean="0">
                <a:solidFill>
                  <a:srgbClr val="254061"/>
                </a:solidFill>
              </a:rPr>
              <a:t>Lankovska</a:t>
            </a:r>
            <a:endParaRPr lang="lv-LV" sz="2400" b="1" dirty="0">
              <a:solidFill>
                <a:srgbClr val="25406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ext Box 1"/>
          <p:cNvSpPr txBox="1">
            <a:spLocks noChangeArrowheads="1"/>
          </p:cNvSpPr>
          <p:nvPr/>
        </p:nvSpPr>
        <p:spPr bwMode="auto">
          <a:xfrm>
            <a:off x="1619672" y="1223963"/>
            <a:ext cx="5760616" cy="395287"/>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5. </a:t>
            </a:r>
            <a:r>
              <a:rPr lang="lv-LV" sz="2800" b="1" dirty="0" smtClean="0">
                <a:solidFill>
                  <a:srgbClr val="000080"/>
                </a:solidFill>
              </a:rPr>
              <a:t>Mācīšanās mācīties</a:t>
            </a:r>
            <a:endParaRPr lang="lv-LV" sz="2800" b="1" dirty="0">
              <a:solidFill>
                <a:srgbClr val="000080"/>
              </a:solidFill>
            </a:endParaRPr>
          </a:p>
        </p:txBody>
      </p:sp>
      <p:graphicFrame>
        <p:nvGraphicFramePr>
          <p:cNvPr id="12290" name="Group 2"/>
          <p:cNvGraphicFramePr>
            <a:graphicFrameLocks noGrp="1"/>
          </p:cNvGraphicFramePr>
          <p:nvPr/>
        </p:nvGraphicFramePr>
        <p:xfrm>
          <a:off x="323528" y="1800225"/>
          <a:ext cx="8208913" cy="4458947"/>
        </p:xfrm>
        <a:graphic>
          <a:graphicData uri="http://schemas.openxmlformats.org/drawingml/2006/table">
            <a:tbl>
              <a:tblPr>
                <a:tableStyleId>{2D5ABB26-0587-4C30-8999-92F81FD0307C}</a:tableStyleId>
              </a:tblPr>
              <a:tblGrid>
                <a:gridCol w="2733044"/>
                <a:gridCol w="2736956"/>
                <a:gridCol w="2738913"/>
              </a:tblGrid>
              <a:tr h="558800">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Zināšanas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Prasmes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Attieksme</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19488">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noProof="0" smtClean="0">
                          <a:ln>
                            <a:noFill/>
                          </a:ln>
                          <a:effectLst/>
                        </a:rPr>
                        <a:t>Ja mācības ir vērstas uz konkrētu darbu vai karjeras mērķi, indivīdiem ir jābūt zināšanām par kompetencēm, par viņa prasmēm, zināšanām, iemaņām un kvalifikāciju, kas nepieciešama. Visos gadījumos mācīšanās mācīties prasa, lai indivīds zinātu un izprastu viņa/viņas izvēlētās mācīšanās stratēģijas, viņa prasmju un kvalifikāciju stiprās un vājās puses.</a:t>
                      </a:r>
                      <a:endParaRPr kumimoji="0" lang="lv-LV" sz="1800" b="0" i="0" u="none" strike="noStrike" cap="none" normalizeH="0" baseline="0" noProof="0" smtClean="0">
                        <a:ln>
                          <a:noFill/>
                        </a:ln>
                        <a:solidFill>
                          <a:srgbClr val="000000"/>
                        </a:solidFill>
                        <a:effectLst/>
                        <a:latin typeface="TimesNewRomanPSMT" pitchFamily="16" charset="0"/>
                        <a:cs typeface="Arial" charset="0"/>
                      </a:endParaRPr>
                    </a:p>
                  </a:txBody>
                  <a:tcPr marL="90000" marR="90000" marT="681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600" u="none" strike="noStrike" cap="none" normalizeH="0" baseline="0" noProof="0" smtClean="0">
                          <a:ln>
                            <a:noFill/>
                          </a:ln>
                          <a:effectLst/>
                        </a:rPr>
                        <a:t> </a:t>
                      </a:r>
                      <a:r>
                        <a:rPr kumimoji="0" lang="lv-LV" sz="1800" u="none" strike="noStrike" cap="none" normalizeH="0" baseline="0" noProof="0" smtClean="0">
                          <a:ln>
                            <a:noFill/>
                          </a:ln>
                          <a:effectLst/>
                        </a:rPr>
                        <a:t>Mācīšanās mācīties, pirmkārt, prasa fundamentālu pamatiemaņu apgūšanu, tādu kā lasīt un rakstīt prasme, kā arī rēķināšanas un IKT prasmes, kas nepieciešamas turpmākām mācībām. Pamatojoties uz šīm prasmēm, indivīdam jābūt spējīgam piekļūt, iegūt, apstrādāt un uzņemt jaunas zināšanas un prasmes.</a:t>
                      </a:r>
                      <a:endParaRPr kumimoji="0" lang="lv-LV" sz="1800" b="0" i="0" u="none" strike="noStrike" cap="none" normalizeH="0" baseline="0" noProof="0" smtClean="0">
                        <a:ln>
                          <a:noFill/>
                        </a:ln>
                        <a:solidFill>
                          <a:srgbClr val="000000"/>
                        </a:solidFill>
                        <a:effectLst/>
                        <a:latin typeface="TimesNewRomanPSMT" pitchFamily="16" charset="0"/>
                        <a:cs typeface="Arial" charset="0"/>
                      </a:endParaRPr>
                    </a:p>
                  </a:txBody>
                  <a:tcPr marL="90000" marR="90000" marT="65016"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Pozitīva</a:t>
                      </a:r>
                      <a:r>
                        <a:rPr kumimoji="0" lang="lv-LV" sz="1800" u="none" strike="noStrike" cap="none" normalizeH="0" baseline="0" noProof="0" dirty="0" smtClean="0">
                          <a:ln>
                            <a:noFill/>
                          </a:ln>
                          <a:effectLst/>
                        </a:rPr>
                        <a:t> attieksme </a:t>
                      </a:r>
                      <a:r>
                        <a:rPr kumimoji="0" lang="lv-LV" sz="1800" u="none" strike="noStrike" cap="none" normalizeH="0" baseline="0" noProof="0" dirty="0" err="1" smtClean="0">
                          <a:ln>
                            <a:noFill/>
                          </a:ln>
                          <a:effectLst/>
                        </a:rPr>
                        <a:t>iekļauj</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motivāciju</a:t>
                      </a:r>
                      <a:r>
                        <a:rPr kumimoji="0" lang="lv-LV" sz="1800" u="none" strike="noStrike" cap="none" normalizeH="0" baseline="0" noProof="0" dirty="0" smtClean="0">
                          <a:ln>
                            <a:noFill/>
                          </a:ln>
                          <a:effectLst/>
                        </a:rPr>
                        <a:t> un </a:t>
                      </a:r>
                      <a:r>
                        <a:rPr kumimoji="0" lang="lv-LV" sz="1800" u="none" strike="noStrike" cap="none" normalizeH="0" baseline="0" noProof="0" dirty="0" err="1" smtClean="0">
                          <a:ln>
                            <a:noFill/>
                          </a:ln>
                          <a:effectLst/>
                        </a:rPr>
                        <a:t>pārliecību</a:t>
                      </a:r>
                      <a:r>
                        <a:rPr kumimoji="0" lang="lv-LV" sz="1800" u="none" strike="noStrike" cap="none" normalizeH="0" baseline="0" noProof="0" dirty="0" smtClean="0">
                          <a:ln>
                            <a:noFill/>
                          </a:ln>
                          <a:effectLst/>
                        </a:rPr>
                        <a:t> veikt un ar </a:t>
                      </a:r>
                      <a:r>
                        <a:rPr kumimoji="0" lang="lv-LV" sz="1800" u="none" strike="noStrike" cap="none" normalizeH="0" baseline="0" noProof="0" dirty="0" err="1" smtClean="0">
                          <a:ln>
                            <a:noFill/>
                          </a:ln>
                          <a:effectLst/>
                        </a:rPr>
                        <a:t>panākumiem</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mācīties</a:t>
                      </a:r>
                      <a:r>
                        <a:rPr kumimoji="0" lang="lv-LV" sz="1800" u="none" strike="noStrike" cap="none" normalizeH="0" baseline="0" noProof="0" dirty="0" smtClean="0">
                          <a:ln>
                            <a:noFill/>
                          </a:ln>
                          <a:effectLst/>
                        </a:rPr>
                        <a:t> visas </a:t>
                      </a:r>
                      <a:r>
                        <a:rPr kumimoji="0" lang="lv-LV" sz="1800" u="none" strike="noStrike" cap="none" normalizeH="0" baseline="0" noProof="0" dirty="0" err="1" smtClean="0">
                          <a:ln>
                            <a:noFill/>
                          </a:ln>
                          <a:effectLst/>
                        </a:rPr>
                        <a:t>dzīves</a:t>
                      </a:r>
                      <a:r>
                        <a:rPr kumimoji="0" lang="lv-LV" sz="1800" u="none" strike="noStrike" cap="none" normalizeH="0" baseline="0" noProof="0" dirty="0" smtClean="0">
                          <a:ln>
                            <a:noFill/>
                          </a:ln>
                          <a:effectLst/>
                        </a:rPr>
                        <a:t> laikā. Uz </a:t>
                      </a:r>
                      <a:r>
                        <a:rPr kumimoji="0" lang="lv-LV" sz="1800" u="none" strike="noStrike" cap="none" normalizeH="0" baseline="0" noProof="0" dirty="0" err="1" smtClean="0">
                          <a:ln>
                            <a:noFill/>
                          </a:ln>
                          <a:effectLst/>
                        </a:rPr>
                        <a:t>problēmu</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risināšanu</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vērsta</a:t>
                      </a:r>
                      <a:r>
                        <a:rPr kumimoji="0" lang="lv-LV" sz="1800" u="none" strike="noStrike" cap="none" normalizeH="0" baseline="0" noProof="0" dirty="0" smtClean="0">
                          <a:ln>
                            <a:noFill/>
                          </a:ln>
                          <a:effectLst/>
                        </a:rPr>
                        <a:t> attieksme atbalsta gan </a:t>
                      </a:r>
                      <a:r>
                        <a:rPr kumimoji="0" lang="lv-LV" sz="1800" u="none" strike="noStrike" cap="none" normalizeH="0" baseline="0" noProof="0" dirty="0" err="1" smtClean="0">
                          <a:ln>
                            <a:noFill/>
                          </a:ln>
                          <a:effectLst/>
                        </a:rPr>
                        <a:t>mācīšanās</a:t>
                      </a:r>
                      <a:r>
                        <a:rPr kumimoji="0" lang="lv-LV" sz="1800" u="none" strike="noStrike" cap="none" normalizeH="0" baseline="0" noProof="0" dirty="0" smtClean="0">
                          <a:ln>
                            <a:noFill/>
                          </a:ln>
                          <a:effectLst/>
                        </a:rPr>
                        <a:t> procesu, gan </a:t>
                      </a:r>
                      <a:r>
                        <a:rPr kumimoji="0" lang="lv-LV" sz="1800" u="none" strike="noStrike" cap="none" normalizeH="0" baseline="0" noProof="0" dirty="0" err="1" smtClean="0">
                          <a:ln>
                            <a:noFill/>
                          </a:ln>
                          <a:effectLst/>
                        </a:rPr>
                        <a:t>individuālu</a:t>
                      </a:r>
                      <a:r>
                        <a:rPr kumimoji="0" lang="lv-LV" sz="1800" u="none" strike="noStrike" cap="none" normalizeH="0" baseline="0" noProof="0" dirty="0" smtClean="0">
                          <a:ln>
                            <a:noFill/>
                          </a:ln>
                          <a:effectLst/>
                        </a:rPr>
                        <a:t> prasmi </a:t>
                      </a:r>
                      <a:r>
                        <a:rPr kumimoji="0" lang="lv-LV" sz="1800" u="none" strike="noStrike" cap="none" normalizeH="0" baseline="0" noProof="0" dirty="0" err="1" smtClean="0">
                          <a:ln>
                            <a:noFill/>
                          </a:ln>
                          <a:effectLst/>
                        </a:rPr>
                        <a:t>pārvarēt</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šķēršļus</a:t>
                      </a:r>
                      <a:r>
                        <a:rPr kumimoji="0" lang="lv-LV" sz="1800" u="none" strike="noStrike" cap="none" normalizeH="0" baseline="0" noProof="0" dirty="0" smtClean="0">
                          <a:ln>
                            <a:noFill/>
                          </a:ln>
                          <a:effectLst/>
                        </a:rPr>
                        <a:t> un </a:t>
                      </a:r>
                      <a:r>
                        <a:rPr kumimoji="0" lang="lv-LV" sz="1800" u="none" strike="noStrike" cap="none" normalizeH="0" baseline="0" noProof="0" dirty="0" err="1" smtClean="0">
                          <a:ln>
                            <a:noFill/>
                          </a:ln>
                          <a:effectLst/>
                        </a:rPr>
                        <a:t>pārmaiņas</a:t>
                      </a:r>
                      <a:r>
                        <a:rPr kumimoji="0" lang="lv-LV" sz="1800" u="none" strike="noStrike" cap="none" normalizeH="0" baseline="0" noProof="0" dirty="0" smtClean="0">
                          <a:ln>
                            <a:noFill/>
                          </a:ln>
                          <a:effectLst/>
                        </a:rPr>
                        <a:t>. </a:t>
                      </a:r>
                      <a:endParaRPr kumimoji="0" lang="lv-LV" sz="1800" b="0" i="0" u="none" strike="noStrike" cap="none" normalizeH="0" baseline="0" noProof="0" dirty="0" smtClean="0">
                        <a:ln>
                          <a:noFill/>
                        </a:ln>
                        <a:solidFill>
                          <a:srgbClr val="000000"/>
                        </a:solidFill>
                        <a:effectLst/>
                        <a:latin typeface="TimesNewRomanPSMT" pitchFamily="16" charset="0"/>
                        <a:cs typeface="Arial" charset="0"/>
                      </a:endParaRPr>
                    </a:p>
                  </a:txBody>
                  <a:tcPr marL="90000" marR="90000" marT="681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 Box 1"/>
          <p:cNvSpPr txBox="1">
            <a:spLocks noChangeArrowheads="1"/>
          </p:cNvSpPr>
          <p:nvPr/>
        </p:nvSpPr>
        <p:spPr bwMode="auto">
          <a:xfrm>
            <a:off x="1619672" y="1196752"/>
            <a:ext cx="6336704" cy="395287"/>
          </a:xfrm>
          <a:prstGeom prst="rect">
            <a:avLst/>
          </a:prstGeom>
          <a:noFill/>
          <a:ln w="9525">
            <a:noFill/>
            <a:round/>
            <a:headEnd/>
            <a:tailEnd/>
          </a:ln>
          <a:effectLst/>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6. </a:t>
            </a:r>
            <a:r>
              <a:rPr lang="lv-LV" sz="2800" b="1" dirty="0" smtClean="0">
                <a:solidFill>
                  <a:srgbClr val="000080"/>
                </a:solidFill>
              </a:rPr>
              <a:t>Sociālās un pilsoniskās prasmes</a:t>
            </a:r>
            <a:endParaRPr lang="lv-LV" sz="2800" b="1" dirty="0">
              <a:solidFill>
                <a:srgbClr val="000080"/>
              </a:solidFill>
            </a:endParaRPr>
          </a:p>
        </p:txBody>
      </p:sp>
      <p:graphicFrame>
        <p:nvGraphicFramePr>
          <p:cNvPr id="13314" name="Group 2"/>
          <p:cNvGraphicFramePr>
            <a:graphicFrameLocks noGrp="1"/>
          </p:cNvGraphicFramePr>
          <p:nvPr/>
        </p:nvGraphicFramePr>
        <p:xfrm>
          <a:off x="323528" y="1979613"/>
          <a:ext cx="8280919" cy="4278036"/>
        </p:xfrm>
        <a:graphic>
          <a:graphicData uri="http://schemas.openxmlformats.org/drawingml/2006/table">
            <a:tbl>
              <a:tblPr>
                <a:tableStyleId>{2D5ABB26-0587-4C30-8999-92F81FD0307C}</a:tableStyleId>
              </a:tblPr>
              <a:tblGrid>
                <a:gridCol w="2758278"/>
                <a:gridCol w="2760307"/>
                <a:gridCol w="2762334"/>
              </a:tblGrid>
              <a:tr h="630238">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Zināšanas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Prasmes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Attieksme</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49600">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dirty="0" err="1" smtClean="0">
                          <a:ln>
                            <a:noFill/>
                          </a:ln>
                          <a:effectLst/>
                        </a:rPr>
                        <a:t>Veiksmīgai</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starppersonu</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sociālai</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līdzdalībai</a:t>
                      </a:r>
                      <a:r>
                        <a:rPr kumimoji="0" lang="lv-LV" sz="1800" u="none" strike="noStrike" cap="none" normalizeH="0" baseline="0" dirty="0" smtClean="0">
                          <a:ln>
                            <a:noFill/>
                          </a:ln>
                          <a:effectLst/>
                        </a:rPr>
                        <a:t> ir </a:t>
                      </a:r>
                      <a:r>
                        <a:rPr kumimoji="0" lang="lv-LV" sz="1800" u="none" strike="noStrike" cap="none" normalizeH="0" baseline="0" dirty="0" err="1" smtClean="0">
                          <a:ln>
                            <a:noFill/>
                          </a:ln>
                          <a:effectLst/>
                        </a:rPr>
                        <a:t>būtiski</a:t>
                      </a:r>
                      <a:r>
                        <a:rPr kumimoji="0" lang="lv-LV" sz="1800" u="none" strike="noStrike" cap="none" normalizeH="0" baseline="0" dirty="0" smtClean="0">
                          <a:ln>
                            <a:noFill/>
                          </a:ln>
                          <a:effectLst/>
                        </a:rPr>
                        <a:t> izprast </a:t>
                      </a:r>
                      <a:r>
                        <a:rPr kumimoji="0" lang="lv-LV" sz="1800" u="none" strike="noStrike" cap="none" normalizeH="0" baseline="0" dirty="0" err="1" smtClean="0">
                          <a:ln>
                            <a:noFill/>
                          </a:ln>
                          <a:effectLst/>
                        </a:rPr>
                        <a:t>uzvedības</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vispārpieņemtos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izturēšanās</a:t>
                      </a:r>
                      <a:r>
                        <a:rPr kumimoji="0" lang="lv-LV" sz="1800" u="none" strike="noStrike" cap="none" normalizeH="0" baseline="0" dirty="0" smtClean="0">
                          <a:ln>
                            <a:noFill/>
                          </a:ln>
                          <a:effectLst/>
                        </a:rPr>
                        <a:t> kodeksus </a:t>
                      </a:r>
                      <a:r>
                        <a:rPr kumimoji="0" lang="lv-LV" sz="1800" u="none" strike="noStrike" cap="none" normalizeH="0" baseline="0" dirty="0" err="1" smtClean="0">
                          <a:ln>
                            <a:noFill/>
                          </a:ln>
                          <a:effectLst/>
                        </a:rPr>
                        <a:t>dažādās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sabiedrībās</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vidēs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piemēram</a:t>
                      </a:r>
                      <a:r>
                        <a:rPr kumimoji="0" lang="lv-LV" sz="1800" u="none" strike="noStrike" cap="none" normalizeH="0" baseline="0" dirty="0" smtClean="0">
                          <a:ln>
                            <a:noFill/>
                          </a:ln>
                          <a:effectLst/>
                        </a:rPr>
                        <a:t>, darbā). Ir </a:t>
                      </a:r>
                      <a:r>
                        <a:rPr kumimoji="0" lang="lv-LV" sz="1800" u="none" strike="noStrike" cap="none" normalizeH="0" baseline="0" dirty="0" err="1" smtClean="0">
                          <a:ln>
                            <a:noFill/>
                          </a:ln>
                          <a:effectLst/>
                        </a:rPr>
                        <a:t>vienlīdz</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svarīgi</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apzināties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pamatjēdzienus</a:t>
                      </a:r>
                      <a:r>
                        <a:rPr kumimoji="0" lang="lv-LV" sz="1800" u="none" strike="noStrike" cap="none" normalizeH="0" baseline="0" dirty="0" smtClean="0">
                          <a:ln>
                            <a:noFill/>
                          </a:ln>
                          <a:effectLst/>
                        </a:rPr>
                        <a:t>, kas saistītas ar </a:t>
                      </a:r>
                      <a:r>
                        <a:rPr kumimoji="0" lang="lv-LV" sz="1800" u="none" strike="noStrike" cap="none" normalizeH="0" baseline="0" dirty="0" err="1" smtClean="0">
                          <a:ln>
                            <a:noFill/>
                          </a:ln>
                          <a:effectLst/>
                        </a:rPr>
                        <a:t>indivīdiem</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grupām</a:t>
                      </a:r>
                      <a:r>
                        <a:rPr kumimoji="0" lang="lv-LV" sz="1800" u="none" strike="noStrike" cap="none" normalizeH="0" baseline="0" dirty="0" smtClean="0">
                          <a:ln>
                            <a:noFill/>
                          </a:ln>
                          <a:effectLst/>
                        </a:rPr>
                        <a:t>, darba </a:t>
                      </a:r>
                      <a:r>
                        <a:rPr kumimoji="0" lang="lv-LV" sz="1800" u="none" strike="noStrike" cap="none" normalizeH="0" baseline="0" dirty="0" err="1" smtClean="0">
                          <a:ln>
                            <a:noFill/>
                          </a:ln>
                          <a:effectLst/>
                        </a:rPr>
                        <a:t>organizācijām</a:t>
                      </a:r>
                      <a:r>
                        <a:rPr kumimoji="0" lang="lv-LV" sz="1800" u="none" strike="noStrike" cap="none" normalizeH="0" baseline="0" dirty="0" smtClean="0">
                          <a:ln>
                            <a:noFill/>
                          </a:ln>
                          <a:effectLst/>
                        </a:rPr>
                        <a:t>, dzimumu </a:t>
                      </a:r>
                      <a:r>
                        <a:rPr kumimoji="0" lang="lv-LV" sz="1800" u="none" strike="noStrike" cap="none" normalizeH="0" baseline="0" dirty="0" err="1" smtClean="0">
                          <a:ln>
                            <a:noFill/>
                          </a:ln>
                          <a:effectLst/>
                        </a:rPr>
                        <a:t>līdztiesību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sabiedrību</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kultūru</a:t>
                      </a:r>
                      <a:r>
                        <a:rPr kumimoji="0" lang="lv-LV" sz="1800" u="none" strike="noStrike" cap="none" normalizeH="0" baseline="0" dirty="0" smtClean="0">
                          <a:ln>
                            <a:noFill/>
                          </a:ln>
                          <a:effectLst/>
                        </a:rPr>
                        <a:t>.</a:t>
                      </a:r>
                      <a:endParaRPr kumimoji="0" lang="lv-LV" sz="1800" b="0" i="0" u="none" strike="noStrike" cap="none" normalizeH="0" baseline="0" dirty="0" smtClean="0">
                        <a:ln>
                          <a:noFill/>
                        </a:ln>
                        <a:solidFill>
                          <a:srgbClr val="000000"/>
                        </a:solidFill>
                        <a:effectLst/>
                        <a:latin typeface="TimesNewRomanPSMT" pitchFamily="16" charset="0"/>
                        <a:cs typeface="Arial" charset="0"/>
                      </a:endParaRPr>
                    </a:p>
                  </a:txBody>
                  <a:tcPr marL="90000" marR="90000" marT="681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Galvenās</a:t>
                      </a:r>
                      <a:r>
                        <a:rPr kumimoji="0" lang="lv-LV" sz="1800" u="none" strike="noStrike" cap="none" normalizeH="0" baseline="0" dirty="0" smtClean="0">
                          <a:ln>
                            <a:noFill/>
                          </a:ln>
                          <a:effectLst/>
                        </a:rPr>
                        <a:t> prasmes ietver </a:t>
                      </a:r>
                      <a:r>
                        <a:rPr kumimoji="0" lang="lv-LV" sz="1800" u="none" strike="noStrike" cap="none" normalizeH="0" baseline="0" dirty="0" err="1" smtClean="0">
                          <a:ln>
                            <a:noFill/>
                          </a:ln>
                          <a:effectLst/>
                        </a:rPr>
                        <a:t>spēju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lietišķi</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komunicēt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dažādās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vidēs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būt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iecietīgiem</a:t>
                      </a:r>
                      <a:r>
                        <a:rPr kumimoji="0" lang="lv-LV" sz="1800" u="none" strike="noStrike" cap="none" normalizeH="0" baseline="0" dirty="0" smtClean="0">
                          <a:ln>
                            <a:noFill/>
                          </a:ln>
                          <a:effectLst/>
                        </a:rPr>
                        <a:t>, izteikt un saprast </a:t>
                      </a:r>
                      <a:r>
                        <a:rPr kumimoji="0" lang="lv-LV" sz="1800" u="none" strike="noStrike" cap="none" normalizeH="0" baseline="0" dirty="0" err="1" smtClean="0">
                          <a:ln>
                            <a:noFill/>
                          </a:ln>
                          <a:effectLst/>
                        </a:rPr>
                        <a:t>atšķirīgus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viedokļus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sarunājoties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radīt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uzticību</a:t>
                      </a:r>
                      <a:r>
                        <a:rPr kumimoji="0" lang="lv-LV" sz="1800" u="none" strike="noStrike" cap="none" normalizeH="0" baseline="0" dirty="0" smtClean="0">
                          <a:ln>
                            <a:noFill/>
                          </a:ln>
                          <a:effectLst/>
                        </a:rPr>
                        <a:t>, un just </a:t>
                      </a:r>
                      <a:r>
                        <a:rPr kumimoji="0" lang="lv-LV" sz="1800" u="none" strike="noStrike" cap="none" normalizeH="0" baseline="0" dirty="0" err="1" smtClean="0">
                          <a:ln>
                            <a:noFill/>
                          </a:ln>
                          <a:effectLst/>
                        </a:rPr>
                        <a:t>empātiju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Indivīdiem</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vajadzētu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būt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spējīgiem</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lietišķi</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pārvarēt</a:t>
                      </a:r>
                      <a:r>
                        <a:rPr kumimoji="0" lang="lv-LV" sz="1800" u="none" strike="noStrike" cap="none" normalizeH="0" baseline="0" dirty="0" smtClean="0">
                          <a:ln>
                            <a:noFill/>
                          </a:ln>
                          <a:effectLst/>
                        </a:rPr>
                        <a:t> stresu un </a:t>
                      </a:r>
                      <a:r>
                        <a:rPr kumimoji="0" lang="lv-LV" sz="1800" u="none" strike="noStrike" cap="none" normalizeH="0" baseline="0" dirty="0" err="1" smtClean="0">
                          <a:ln>
                            <a:noFill/>
                          </a:ln>
                          <a:effectLst/>
                        </a:rPr>
                        <a:t>frustrāciju</a:t>
                      </a:r>
                      <a:r>
                        <a:rPr kumimoji="0" lang="lv-LV" sz="1800" u="none" strike="noStrike" cap="none" normalizeH="0" baseline="0" dirty="0" smtClean="0">
                          <a:ln>
                            <a:noFill/>
                          </a:ln>
                          <a:effectLst/>
                        </a:rPr>
                        <a:t> un arī </a:t>
                      </a:r>
                      <a:r>
                        <a:rPr kumimoji="0" lang="lv-LV" sz="1800" u="none" strike="noStrike" cap="none" normalizeH="0" baseline="0" dirty="0" err="1" smtClean="0">
                          <a:ln>
                            <a:noFill/>
                          </a:ln>
                          <a:effectLst/>
                        </a:rPr>
                        <a:t>atšķirt</a:t>
                      </a:r>
                      <a:r>
                        <a:rPr kumimoji="0" lang="lv-LV" sz="1800" u="none" strike="noStrike" cap="none" normalizeH="0" baseline="0" dirty="0" smtClean="0">
                          <a:ln>
                            <a:noFill/>
                          </a:ln>
                          <a:effectLst/>
                        </a:rPr>
                        <a:t> personisko no </a:t>
                      </a:r>
                      <a:r>
                        <a:rPr kumimoji="0" lang="lv-LV" sz="1800" u="none" strike="noStrike" cap="none" normalizeH="0" baseline="0" dirty="0" err="1" smtClean="0">
                          <a:ln>
                            <a:noFill/>
                          </a:ln>
                          <a:effectLst/>
                        </a:rPr>
                        <a:t>profesionālās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sfēras</a:t>
                      </a:r>
                      <a:r>
                        <a:rPr kumimoji="0" lang="lv-LV" sz="1800" u="none" strike="noStrike" cap="none" normalizeH="0" baseline="0" dirty="0" smtClean="0">
                          <a:ln>
                            <a:noFill/>
                          </a:ln>
                          <a:effectLst/>
                        </a:rPr>
                        <a:t>.</a:t>
                      </a:r>
                      <a:endParaRPr kumimoji="0" lang="lv-LV" sz="1800" b="0" i="0" u="none" strike="noStrike" cap="none" normalizeH="0" baseline="0" dirty="0" smtClean="0">
                        <a:ln>
                          <a:noFill/>
                        </a:ln>
                        <a:solidFill>
                          <a:srgbClr val="000000"/>
                        </a:solidFill>
                        <a:effectLst/>
                        <a:latin typeface="TimesNewRomanPSMT" pitchFamily="16" charset="0"/>
                        <a:cs typeface="Arial" charset="0"/>
                      </a:endParaRPr>
                    </a:p>
                  </a:txBody>
                  <a:tcPr marL="90000" marR="90000" marT="681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600" u="none" strike="noStrike" cap="none" normalizeH="0" baseline="0" dirty="0" smtClean="0">
                          <a:ln>
                            <a:noFill/>
                          </a:ln>
                          <a:effectLst/>
                        </a:rPr>
                        <a:t> </a:t>
                      </a:r>
                      <a:r>
                        <a:rPr kumimoji="0" lang="lv-LV" sz="1800" u="none" strike="noStrike" cap="none" normalizeH="0" baseline="0" dirty="0" smtClean="0">
                          <a:ln>
                            <a:noFill/>
                          </a:ln>
                          <a:effectLst/>
                        </a:rPr>
                        <a:t>Prasmes ir </a:t>
                      </a:r>
                      <a:r>
                        <a:rPr kumimoji="0" lang="lv-LV" sz="1800" u="none" strike="noStrike" cap="none" normalizeH="0" baseline="0" dirty="0" err="1" smtClean="0">
                          <a:ln>
                            <a:noFill/>
                          </a:ln>
                          <a:effectLst/>
                        </a:rPr>
                        <a:t>balstītas</a:t>
                      </a:r>
                      <a:r>
                        <a:rPr kumimoji="0" lang="lv-LV" sz="1800" u="none" strike="noStrike" cap="none" normalizeH="0" baseline="0" dirty="0" smtClean="0">
                          <a:ln>
                            <a:noFill/>
                          </a:ln>
                          <a:effectLst/>
                        </a:rPr>
                        <a:t> uz </a:t>
                      </a:r>
                      <a:r>
                        <a:rPr kumimoji="0" lang="lv-LV" sz="1800" u="none" strike="noStrike" cap="none" normalizeH="0" baseline="0" dirty="0" err="1" smtClean="0">
                          <a:ln>
                            <a:noFill/>
                          </a:ln>
                          <a:effectLst/>
                        </a:rPr>
                        <a:t>sadarbības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pašpārliecības</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integritātes</a:t>
                      </a:r>
                      <a:r>
                        <a:rPr kumimoji="0" lang="lv-LV" sz="1800" u="none" strike="noStrike" cap="none" normalizeH="0" baseline="0" dirty="0" smtClean="0">
                          <a:ln>
                            <a:noFill/>
                          </a:ln>
                          <a:effectLst/>
                        </a:rPr>
                        <a:t> attieksmi. </a:t>
                      </a:r>
                      <a:r>
                        <a:rPr kumimoji="0" lang="lv-LV" sz="1800" u="none" strike="noStrike" cap="none" normalizeH="0" baseline="0" dirty="0" err="1" smtClean="0">
                          <a:ln>
                            <a:noFill/>
                          </a:ln>
                          <a:effectLst/>
                        </a:rPr>
                        <a:t>Indivīdiem</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jābūt</a:t>
                      </a:r>
                      <a:r>
                        <a:rPr kumimoji="0" lang="lv-LV" sz="1800" u="none" strike="noStrike" cap="none" normalizeH="0" baseline="0" dirty="0" smtClean="0">
                          <a:ln>
                            <a:noFill/>
                          </a:ln>
                          <a:effectLst/>
                        </a:rPr>
                        <a:t> interesei par </a:t>
                      </a:r>
                      <a:r>
                        <a:rPr kumimoji="0" lang="lv-LV" sz="1800" u="none" strike="noStrike" cap="none" normalizeH="0" baseline="0" dirty="0" err="1" smtClean="0">
                          <a:ln>
                            <a:noFill/>
                          </a:ln>
                          <a:effectLst/>
                        </a:rPr>
                        <a:t>sociāli</a:t>
                      </a:r>
                      <a:r>
                        <a:rPr kumimoji="0" lang="lv-LV" sz="1800" u="none" strike="noStrike" cap="none" normalizeH="0" baseline="0" dirty="0" smtClean="0">
                          <a:ln>
                            <a:noFill/>
                          </a:ln>
                          <a:effectLst/>
                        </a:rPr>
                        <a:t> ekonomisko </a:t>
                      </a:r>
                      <a:r>
                        <a:rPr kumimoji="0" lang="lv-LV" sz="1800" u="none" strike="noStrike" cap="none" normalizeH="0" baseline="0" dirty="0" err="1" smtClean="0">
                          <a:ln>
                            <a:noFill/>
                          </a:ln>
                          <a:effectLst/>
                        </a:rPr>
                        <a:t>attīstību</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starpkultūru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saziņu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jānovērte</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dažādība</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jārespekte</a:t>
                      </a:r>
                      <a:r>
                        <a:rPr kumimoji="0" lang="lv-LV" sz="1800" u="none" strike="noStrike" cap="none" normalizeH="0" baseline="0" dirty="0" smtClean="0">
                          <a:ln>
                            <a:noFill/>
                          </a:ln>
                          <a:effectLst/>
                        </a:rPr>
                        <a:t>̄ citi, kā arī tiem </a:t>
                      </a:r>
                      <a:r>
                        <a:rPr kumimoji="0" lang="lv-LV" sz="1800" u="none" strike="noStrike" cap="none" normalizeH="0" baseline="0" dirty="0" err="1" smtClean="0">
                          <a:ln>
                            <a:noFill/>
                          </a:ln>
                          <a:effectLst/>
                        </a:rPr>
                        <a:t>jābūt</a:t>
                      </a:r>
                      <a:r>
                        <a:rPr kumimoji="0" lang="lv-LV" sz="1800" u="none" strike="noStrike" cap="none" normalizeH="0" baseline="0" dirty="0" smtClean="0">
                          <a:ln>
                            <a:noFill/>
                          </a:ln>
                          <a:effectLst/>
                        </a:rPr>
                        <a:t> gataviem </a:t>
                      </a:r>
                      <a:r>
                        <a:rPr kumimoji="0" lang="lv-LV" sz="1800" u="none" strike="noStrike" cap="none" normalizeH="0" baseline="0" dirty="0" err="1" smtClean="0">
                          <a:ln>
                            <a:noFill/>
                          </a:ln>
                          <a:effectLst/>
                        </a:rPr>
                        <a:t>pārvarēt</a:t>
                      </a:r>
                      <a:r>
                        <a:rPr kumimoji="0" lang="lv-LV" sz="1800" u="none" strike="noStrike" cap="none" normalizeH="0" baseline="0" dirty="0" smtClean="0">
                          <a:ln>
                            <a:noFill/>
                          </a:ln>
                          <a:effectLst/>
                        </a:rPr>
                        <a:t> aizspriedumus un rast kompromisu.</a:t>
                      </a:r>
                      <a:endParaRPr kumimoji="0" lang="lv-LV" sz="1800" b="0" i="0" u="none" strike="noStrike" cap="none" normalizeH="0" baseline="0" dirty="0" smtClean="0">
                        <a:ln>
                          <a:noFill/>
                        </a:ln>
                        <a:solidFill>
                          <a:srgbClr val="000000"/>
                        </a:solidFill>
                        <a:effectLst/>
                        <a:latin typeface="TimesNewRomanPSMT" pitchFamily="16" charset="0"/>
                        <a:cs typeface="Arial" charset="0"/>
                      </a:endParaRPr>
                    </a:p>
                  </a:txBody>
                  <a:tcPr marL="90000" marR="90000" marT="65016"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2449513" y="1260475"/>
            <a:ext cx="4389437" cy="395288"/>
          </a:xfrm>
          <a:prstGeom prst="rect">
            <a:avLst/>
          </a:prstGeom>
          <a:noFill/>
          <a:ln w="9525">
            <a:noFill/>
            <a:round/>
            <a:headEnd/>
            <a:tailEnd/>
          </a:ln>
          <a:effectLst/>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b="1">
                <a:solidFill>
                  <a:srgbClr val="000080"/>
                </a:solidFill>
              </a:rPr>
              <a:t>7. Pašiniciatīva un uzņēmējdarbība</a:t>
            </a:r>
          </a:p>
        </p:txBody>
      </p:sp>
      <p:graphicFrame>
        <p:nvGraphicFramePr>
          <p:cNvPr id="14338" name="Group 2"/>
          <p:cNvGraphicFramePr>
            <a:graphicFrameLocks noGrp="1"/>
          </p:cNvGraphicFramePr>
          <p:nvPr/>
        </p:nvGraphicFramePr>
        <p:xfrm>
          <a:off x="467544" y="1800225"/>
          <a:ext cx="8352928" cy="4273240"/>
        </p:xfrm>
        <a:graphic>
          <a:graphicData uri="http://schemas.openxmlformats.org/drawingml/2006/table">
            <a:tbl>
              <a:tblPr>
                <a:tableStyleId>{2D5ABB26-0587-4C30-8999-92F81FD0307C}</a:tableStyleId>
              </a:tblPr>
              <a:tblGrid>
                <a:gridCol w="2839371"/>
                <a:gridCol w="2756779"/>
                <a:gridCol w="2756778"/>
              </a:tblGrid>
              <a:tr h="366713">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Zināšanas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Prasmes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Attieksme</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73438">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dirty="0" err="1" smtClean="0">
                          <a:ln>
                            <a:noFill/>
                          </a:ln>
                          <a:effectLst/>
                        </a:rPr>
                        <a:t>Nepieciešamās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zināšanas</a:t>
                      </a:r>
                      <a:r>
                        <a:rPr kumimoji="0" lang="lv-LV" sz="1800" u="none" strike="noStrike" cap="none" normalizeH="0" baseline="0" dirty="0" smtClean="0">
                          <a:ln>
                            <a:noFill/>
                          </a:ln>
                          <a:effectLst/>
                        </a:rPr>
                        <a:t> ietver </a:t>
                      </a:r>
                      <a:r>
                        <a:rPr kumimoji="0" lang="lv-LV" sz="1800" u="none" strike="noStrike" cap="none" normalizeH="0" baseline="0" dirty="0" err="1" smtClean="0">
                          <a:ln>
                            <a:noFill/>
                          </a:ln>
                          <a:effectLst/>
                        </a:rPr>
                        <a:t>spēju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apzināties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pieejamās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iespējas</a:t>
                      </a:r>
                      <a:r>
                        <a:rPr kumimoji="0" lang="lv-LV" sz="1800" u="none" strike="noStrike" cap="none" normalizeH="0" baseline="0" dirty="0" smtClean="0">
                          <a:ln>
                            <a:noFill/>
                          </a:ln>
                          <a:effectLst/>
                        </a:rPr>
                        <a:t> personiskai, </a:t>
                      </a:r>
                      <a:r>
                        <a:rPr kumimoji="0" lang="lv-LV" sz="1800" u="none" strike="noStrike" cap="none" normalizeH="0" baseline="0" dirty="0" err="1" smtClean="0">
                          <a:ln>
                            <a:noFill/>
                          </a:ln>
                          <a:effectLst/>
                        </a:rPr>
                        <a:t>profesionālai</a:t>
                      </a:r>
                      <a:r>
                        <a:rPr kumimoji="0" lang="lv-LV" sz="1800" u="none" strike="noStrike" cap="none" normalizeH="0" baseline="0" dirty="0" smtClean="0">
                          <a:ln>
                            <a:noFill/>
                          </a:ln>
                          <a:effectLst/>
                        </a:rPr>
                        <a:t> un/vai biznesa </a:t>
                      </a:r>
                      <a:r>
                        <a:rPr kumimoji="0" lang="lv-LV" sz="1800" u="none" strike="noStrike" cap="none" normalizeH="0" baseline="0" dirty="0" err="1" smtClean="0">
                          <a:ln>
                            <a:noFill/>
                          </a:ln>
                          <a:effectLst/>
                        </a:rPr>
                        <a:t>darbībai</a:t>
                      </a:r>
                      <a:r>
                        <a:rPr kumimoji="0" lang="lv-LV" sz="1800" u="none" strike="noStrike" cap="none" normalizeH="0" baseline="0" dirty="0" smtClean="0">
                          <a:ln>
                            <a:noFill/>
                          </a:ln>
                          <a:effectLst/>
                        </a:rPr>
                        <a:t>, ietverot "</a:t>
                      </a:r>
                      <a:r>
                        <a:rPr kumimoji="0" lang="lv-LV" sz="1800" u="none" strike="noStrike" cap="none" normalizeH="0" baseline="0" dirty="0" err="1" smtClean="0">
                          <a:ln>
                            <a:noFill/>
                          </a:ln>
                          <a:effectLst/>
                        </a:rPr>
                        <a:t>plašākas</a:t>
                      </a:r>
                      <a:r>
                        <a:rPr kumimoji="0" lang="lv-LV" sz="1800" u="none" strike="noStrike" cap="none" normalizeH="0" baseline="0" dirty="0" smtClean="0">
                          <a:ln>
                            <a:noFill/>
                          </a:ln>
                          <a:effectLst/>
                        </a:rPr>
                        <a:t> ainas" </a:t>
                      </a:r>
                      <a:r>
                        <a:rPr kumimoji="0" lang="lv-LV" sz="1800" u="none" strike="noStrike" cap="none" normalizeH="0" baseline="0" dirty="0" err="1" smtClean="0">
                          <a:ln>
                            <a:noFill/>
                          </a:ln>
                          <a:effectLst/>
                        </a:rPr>
                        <a:t>jautājumus</a:t>
                      </a:r>
                      <a:r>
                        <a:rPr kumimoji="0" lang="lv-LV" sz="1800" u="none" strike="noStrike" cap="none" normalizeH="0" baseline="0" dirty="0" smtClean="0">
                          <a:ln>
                            <a:noFill/>
                          </a:ln>
                          <a:effectLst/>
                        </a:rPr>
                        <a:t>, kas nodrošina kontekstu, kurā </a:t>
                      </a:r>
                      <a:r>
                        <a:rPr kumimoji="0" lang="lv-LV" sz="1800" u="none" strike="noStrike" cap="none" normalizeH="0" baseline="0" dirty="0" err="1" smtClean="0">
                          <a:ln>
                            <a:noFill/>
                          </a:ln>
                          <a:effectLst/>
                        </a:rPr>
                        <a:t>cilvēki</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dzīvo</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strāda</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piemēram</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plašāka</a:t>
                      </a:r>
                      <a:r>
                        <a:rPr kumimoji="0" lang="lv-LV" sz="1800" u="none" strike="noStrike" cap="none" normalizeH="0" baseline="0" dirty="0" smtClean="0">
                          <a:ln>
                            <a:noFill/>
                          </a:ln>
                          <a:effectLst/>
                        </a:rPr>
                        <a:t> izpratne par ekonomikas </a:t>
                      </a:r>
                      <a:r>
                        <a:rPr kumimoji="0" lang="lv-LV" sz="1800" u="none" strike="noStrike" cap="none" normalizeH="0" baseline="0" dirty="0" err="1" smtClean="0">
                          <a:ln>
                            <a:noFill/>
                          </a:ln>
                          <a:effectLst/>
                        </a:rPr>
                        <a:t>darbības</a:t>
                      </a:r>
                      <a:r>
                        <a:rPr kumimoji="0" lang="lv-LV" sz="1800" u="none" strike="noStrike" cap="none" normalizeH="0" baseline="0" dirty="0" smtClean="0">
                          <a:ln>
                            <a:noFill/>
                          </a:ln>
                          <a:effectLst/>
                        </a:rPr>
                        <a:t> principiem un </a:t>
                      </a:r>
                      <a:r>
                        <a:rPr kumimoji="0" lang="lv-LV" sz="1800" u="none" strike="noStrike" cap="none" normalizeH="0" baseline="0" dirty="0" err="1" smtClean="0">
                          <a:ln>
                            <a:noFill/>
                          </a:ln>
                          <a:effectLst/>
                        </a:rPr>
                        <a:t>iespējām</a:t>
                      </a:r>
                      <a:r>
                        <a:rPr kumimoji="0" lang="lv-LV" sz="1800" u="none" strike="noStrike" cap="none" normalizeH="0" baseline="0" dirty="0" smtClean="0">
                          <a:ln>
                            <a:noFill/>
                          </a:ln>
                          <a:effectLst/>
                        </a:rPr>
                        <a:t> vai </a:t>
                      </a:r>
                      <a:r>
                        <a:rPr kumimoji="0" lang="lv-LV" sz="1800" u="none" strike="noStrike" cap="none" normalizeH="0" baseline="0" dirty="0" err="1" smtClean="0">
                          <a:ln>
                            <a:noFill/>
                          </a:ln>
                          <a:effectLst/>
                        </a:rPr>
                        <a:t>izaicinājumiem</a:t>
                      </a:r>
                      <a:r>
                        <a:rPr kumimoji="0" lang="lv-LV" sz="1800" u="none" strike="noStrike" cap="none" normalizeH="0" baseline="0" dirty="0" smtClean="0">
                          <a:ln>
                            <a:noFill/>
                          </a:ln>
                          <a:effectLst/>
                        </a:rPr>
                        <a:t>, ar kuriem sastopas darba </a:t>
                      </a:r>
                      <a:r>
                        <a:rPr kumimoji="0" lang="lv-LV" sz="1800" u="none" strike="noStrike" cap="none" normalizeH="0" baseline="0" dirty="0" err="1" smtClean="0">
                          <a:ln>
                            <a:noFill/>
                          </a:ln>
                          <a:effectLst/>
                        </a:rPr>
                        <a:t>devējs</a:t>
                      </a:r>
                      <a:r>
                        <a:rPr kumimoji="0" lang="lv-LV" sz="1800" u="none" strike="noStrike" cap="none" normalizeH="0" baseline="0" dirty="0" smtClean="0">
                          <a:ln>
                            <a:noFill/>
                          </a:ln>
                          <a:effectLst/>
                        </a:rPr>
                        <a:t> vai </a:t>
                      </a:r>
                      <a:r>
                        <a:rPr kumimoji="0" lang="lv-LV" sz="1800" u="none" strike="noStrike" cap="none" normalizeH="0" baseline="0" dirty="0" err="1" smtClean="0">
                          <a:ln>
                            <a:noFill/>
                          </a:ln>
                          <a:effectLst/>
                        </a:rPr>
                        <a:t>organizācija</a:t>
                      </a:r>
                      <a:r>
                        <a:rPr kumimoji="0" lang="lv-LV" sz="1800" u="none" strike="noStrike" cap="none" normalizeH="0" baseline="0" dirty="0" smtClean="0">
                          <a:ln>
                            <a:noFill/>
                          </a:ln>
                          <a:effectLst/>
                        </a:rPr>
                        <a:t>.</a:t>
                      </a:r>
                      <a:endParaRPr kumimoji="0" lang="lv-LV" sz="1800" b="0" i="0" u="none" strike="noStrike" cap="none" normalizeH="0" baseline="0" dirty="0" smtClean="0">
                        <a:ln>
                          <a:noFill/>
                        </a:ln>
                        <a:solidFill>
                          <a:srgbClr val="000000"/>
                        </a:solidFill>
                        <a:effectLst/>
                        <a:latin typeface="TimesNewRomanPSMT" pitchFamily="16" charset="0"/>
                        <a:cs typeface="Arial" charset="0"/>
                      </a:endParaRPr>
                    </a:p>
                  </a:txBody>
                  <a:tcPr marL="90000" marR="90000" marT="681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dirty="0" smtClean="0">
                          <a:ln>
                            <a:noFill/>
                          </a:ln>
                          <a:effectLst/>
                        </a:rPr>
                        <a:t>Prasmes ir </a:t>
                      </a:r>
                      <a:r>
                        <a:rPr kumimoji="0" lang="lv-LV" sz="1800" u="none" strike="noStrike" cap="none" normalizeH="0" baseline="0" dirty="0" err="1" smtClean="0">
                          <a:ln>
                            <a:noFill/>
                          </a:ln>
                          <a:effectLst/>
                        </a:rPr>
                        <a:t>saistītas</a:t>
                      </a:r>
                      <a:r>
                        <a:rPr kumimoji="0" lang="lv-LV" sz="1800" u="none" strike="noStrike" cap="none" normalizeH="0" baseline="0" dirty="0" smtClean="0">
                          <a:ln>
                            <a:noFill/>
                          </a:ln>
                          <a:effectLst/>
                        </a:rPr>
                        <a:t> ar </a:t>
                      </a:r>
                      <a:r>
                        <a:rPr kumimoji="0" lang="lv-LV" sz="1800" u="none" strike="noStrike" cap="none" normalizeH="0" baseline="0" dirty="0" err="1" smtClean="0">
                          <a:ln>
                            <a:noFill/>
                          </a:ln>
                          <a:effectLst/>
                        </a:rPr>
                        <a:t>proaktīvu</a:t>
                      </a:r>
                      <a:r>
                        <a:rPr kumimoji="0" lang="lv-LV" sz="1800" u="none" strike="noStrike" cap="none" normalizeH="0" baseline="0" dirty="0" smtClean="0">
                          <a:ln>
                            <a:noFill/>
                          </a:ln>
                          <a:effectLst/>
                        </a:rPr>
                        <a:t> projektu </a:t>
                      </a:r>
                      <a:r>
                        <a:rPr kumimoji="0" lang="lv-LV" sz="1800" u="none" strike="noStrike" cap="none" normalizeH="0" baseline="0" dirty="0" err="1" smtClean="0">
                          <a:ln>
                            <a:noFill/>
                          </a:ln>
                          <a:effectLst/>
                        </a:rPr>
                        <a:t>vadību</a:t>
                      </a:r>
                      <a:r>
                        <a:rPr kumimoji="0" lang="lv-LV" sz="1800" u="none" strike="noStrike" cap="none" normalizeH="0" baseline="0" dirty="0" smtClean="0">
                          <a:ln>
                            <a:noFill/>
                          </a:ln>
                          <a:effectLst/>
                        </a:rPr>
                        <a:t> (ietverot, </a:t>
                      </a:r>
                      <a:r>
                        <a:rPr kumimoji="0" lang="lv-LV" sz="1800" u="none" strike="noStrike" cap="none" normalizeH="0" baseline="0" dirty="0" err="1" smtClean="0">
                          <a:ln>
                            <a:noFill/>
                          </a:ln>
                          <a:effectLst/>
                        </a:rPr>
                        <a:t>piemēram</a:t>
                      </a:r>
                      <a:r>
                        <a:rPr kumimoji="0" lang="lv-LV" sz="1800" u="none" strike="noStrike" cap="none" normalizeH="0" baseline="0" dirty="0" smtClean="0">
                          <a:ln>
                            <a:noFill/>
                          </a:ln>
                          <a:effectLst/>
                        </a:rPr>
                        <a:t>, prasmi </a:t>
                      </a:r>
                      <a:r>
                        <a:rPr kumimoji="0" lang="lv-LV" sz="1800" u="none" strike="noStrike" cap="none" normalizeH="0" baseline="0" dirty="0" err="1" smtClean="0">
                          <a:ln>
                            <a:noFill/>
                          </a:ln>
                          <a:effectLst/>
                        </a:rPr>
                        <a:t>plānot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organizēt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vadīt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uzņemties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līdera</a:t>
                      </a:r>
                      <a:r>
                        <a:rPr kumimoji="0" lang="lv-LV" sz="1800" u="none" strike="noStrike" cap="none" normalizeH="0" baseline="0" dirty="0" smtClean="0">
                          <a:ln>
                            <a:noFill/>
                          </a:ln>
                          <a:effectLst/>
                        </a:rPr>
                        <a:t> lomu un </a:t>
                      </a:r>
                      <a:r>
                        <a:rPr kumimoji="0" lang="lv-LV" sz="1800" u="none" strike="noStrike" cap="none" normalizeH="0" baseline="0" dirty="0" err="1" smtClean="0">
                          <a:ln>
                            <a:noFill/>
                          </a:ln>
                          <a:effectLst/>
                        </a:rPr>
                        <a:t>deleģēt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analizēt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sazināties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iegūt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informāciju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novērtēt</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uzskaitīt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efektīvu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pārstāvēšanu</a:t>
                      </a:r>
                      <a:r>
                        <a:rPr kumimoji="0" lang="lv-LV" sz="1800" u="none" strike="noStrike" cap="none" normalizeH="0" baseline="0" dirty="0" smtClean="0">
                          <a:ln>
                            <a:noFill/>
                          </a:ln>
                          <a:effectLst/>
                        </a:rPr>
                        <a:t> un sarunu veikšanu, kā arī </a:t>
                      </a:r>
                      <a:r>
                        <a:rPr kumimoji="0" lang="lv-LV" sz="1800" u="none" strike="noStrike" cap="none" normalizeH="0" baseline="0" dirty="0" err="1" smtClean="0">
                          <a:ln>
                            <a:noFill/>
                          </a:ln>
                          <a:effectLst/>
                        </a:rPr>
                        <a:t>spēju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strāda</a:t>
                      </a:r>
                      <a:r>
                        <a:rPr kumimoji="0" lang="lv-LV" sz="1800" u="none" strike="noStrike" cap="none" normalizeH="0" baseline="0" dirty="0" smtClean="0">
                          <a:ln>
                            <a:noFill/>
                          </a:ln>
                          <a:effectLst/>
                        </a:rPr>
                        <a:t>̄ gan </a:t>
                      </a:r>
                      <a:r>
                        <a:rPr kumimoji="0" lang="lv-LV" sz="1800" u="none" strike="noStrike" cap="none" normalizeH="0" baseline="0" dirty="0" err="1" smtClean="0">
                          <a:ln>
                            <a:noFill/>
                          </a:ln>
                          <a:effectLst/>
                        </a:rPr>
                        <a:t>individuāli</a:t>
                      </a:r>
                      <a:r>
                        <a:rPr kumimoji="0" lang="lv-LV" sz="1800" u="none" strike="noStrike" cap="none" normalizeH="0" baseline="0" dirty="0" smtClean="0">
                          <a:ln>
                            <a:noFill/>
                          </a:ln>
                          <a:effectLst/>
                        </a:rPr>
                        <a:t>, gan darbojoties komandā.</a:t>
                      </a:r>
                      <a:r>
                        <a:rPr kumimoji="0" lang="lv-LV" sz="1600" u="none" strike="noStrike" cap="none" normalizeH="0" baseline="0" dirty="0" smtClean="0">
                          <a:ln>
                            <a:noFill/>
                          </a:ln>
                          <a:effectLst/>
                        </a:rPr>
                        <a:t> </a:t>
                      </a:r>
                      <a:endParaRPr kumimoji="0" lang="lv-LV" sz="1600" b="0" i="0" u="none" strike="noStrike" cap="none" normalizeH="0" baseline="0" dirty="0" smtClean="0">
                        <a:ln>
                          <a:noFill/>
                        </a:ln>
                        <a:solidFill>
                          <a:srgbClr val="000000"/>
                        </a:solidFill>
                        <a:effectLst/>
                        <a:latin typeface="TimesNewRomanPSMT" pitchFamily="16" charset="0"/>
                        <a:cs typeface="Arial" charset="0"/>
                      </a:endParaRPr>
                    </a:p>
                  </a:txBody>
                  <a:tcPr marL="90000" marR="90000" marT="681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dirty="0" err="1" smtClean="0">
                          <a:ln>
                            <a:noFill/>
                          </a:ln>
                          <a:effectLst/>
                        </a:rPr>
                        <a:t>Uzņēmējdarbības</a:t>
                      </a:r>
                      <a:r>
                        <a:rPr kumimoji="0" lang="lv-LV" sz="1800" u="none" strike="noStrike" cap="none" normalizeH="0" baseline="0" dirty="0" smtClean="0">
                          <a:ln>
                            <a:noFill/>
                          </a:ln>
                          <a:effectLst/>
                        </a:rPr>
                        <a:t> attieksmi raksturo </a:t>
                      </a:r>
                      <a:r>
                        <a:rPr kumimoji="0" lang="lv-LV" sz="1800" u="none" strike="noStrike" cap="none" normalizeH="0" baseline="0" dirty="0" err="1" smtClean="0">
                          <a:ln>
                            <a:noFill/>
                          </a:ln>
                          <a:effectLst/>
                        </a:rPr>
                        <a:t>iniciatīva</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proaktivitāte</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neatkarība</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inovācijas</a:t>
                      </a:r>
                      <a:r>
                        <a:rPr kumimoji="0" lang="lv-LV" sz="1800" u="none" strike="noStrike" cap="none" normalizeH="0" baseline="0" dirty="0" smtClean="0">
                          <a:ln>
                            <a:noFill/>
                          </a:ln>
                          <a:effectLst/>
                        </a:rPr>
                        <a:t> gan </a:t>
                      </a:r>
                      <a:r>
                        <a:rPr kumimoji="0" lang="lv-LV" sz="1800" u="none" strike="noStrike" cap="none" normalizeH="0" baseline="0" dirty="0" err="1" smtClean="0">
                          <a:ln>
                            <a:noFill/>
                          </a:ln>
                          <a:effectLst/>
                        </a:rPr>
                        <a:t>personiskaja</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sabiedriskaja</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dzīve</a:t>
                      </a:r>
                      <a:r>
                        <a:rPr kumimoji="0" lang="lv-LV" sz="1800" u="none" strike="noStrike" cap="none" normalizeH="0" baseline="0" dirty="0" smtClean="0">
                          <a:ln>
                            <a:noFill/>
                          </a:ln>
                          <a:effectLst/>
                        </a:rPr>
                        <a:t>̄, gan arī darbā. </a:t>
                      </a:r>
                      <a:r>
                        <a:rPr kumimoji="0" lang="lv-LV" sz="1800" u="none" strike="noStrike" cap="none" normalizeH="0" baseline="0" dirty="0" err="1" smtClean="0">
                          <a:ln>
                            <a:noFill/>
                          </a:ln>
                          <a:effectLst/>
                        </a:rPr>
                        <a:t>Ta</a:t>
                      </a:r>
                      <a:r>
                        <a:rPr kumimoji="0" lang="lv-LV" sz="1800" u="none" strike="noStrike" cap="none" normalizeH="0" baseline="0" dirty="0" smtClean="0">
                          <a:ln>
                            <a:noFill/>
                          </a:ln>
                          <a:effectLst/>
                        </a:rPr>
                        <a:t>̄ ietver arī </a:t>
                      </a:r>
                      <a:r>
                        <a:rPr kumimoji="0" lang="lv-LV" sz="1800" u="none" strike="noStrike" cap="none" normalizeH="0" baseline="0" dirty="0" err="1" smtClean="0">
                          <a:ln>
                            <a:noFill/>
                          </a:ln>
                          <a:effectLst/>
                        </a:rPr>
                        <a:t>motivāciju</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apņēmību</a:t>
                      </a:r>
                      <a:r>
                        <a:rPr kumimoji="0" lang="lv-LV" sz="1800" u="none" strike="noStrike" cap="none" normalizeH="0" baseline="0" dirty="0" smtClean="0">
                          <a:ln>
                            <a:noFill/>
                          </a:ln>
                          <a:effectLst/>
                        </a:rPr>
                        <a:t> sasniegt </a:t>
                      </a:r>
                      <a:r>
                        <a:rPr kumimoji="0" lang="lv-LV" sz="1800" u="none" strike="noStrike" cap="none" normalizeH="0" baseline="0" dirty="0" err="1" smtClean="0">
                          <a:ln>
                            <a:noFill/>
                          </a:ln>
                          <a:effectLst/>
                        </a:rPr>
                        <a:t>mērķus</a:t>
                      </a:r>
                      <a:r>
                        <a:rPr kumimoji="0" lang="lv-LV" sz="1800" u="none" strike="noStrike" cap="none" normalizeH="0" baseline="0" dirty="0" smtClean="0">
                          <a:ln>
                            <a:noFill/>
                          </a:ln>
                          <a:effectLst/>
                        </a:rPr>
                        <a:t> - vai tie </a:t>
                      </a:r>
                      <a:r>
                        <a:rPr kumimoji="0" lang="lv-LV" sz="1800" u="none" strike="noStrike" cap="none" normalizeH="0" baseline="0" dirty="0" err="1" smtClean="0">
                          <a:ln>
                            <a:noFill/>
                          </a:ln>
                          <a:effectLst/>
                        </a:rPr>
                        <a:t>būtu</a:t>
                      </a:r>
                      <a:r>
                        <a:rPr kumimoji="0" lang="lv-LV" sz="1800" u="none" strike="noStrike" cap="none" normalizeH="0" baseline="0" dirty="0" smtClean="0">
                          <a:ln>
                            <a:noFill/>
                          </a:ln>
                          <a:effectLst/>
                        </a:rPr>
                        <a:t> personiski </a:t>
                      </a:r>
                      <a:r>
                        <a:rPr kumimoji="0" lang="lv-LV" sz="1800" u="none" strike="noStrike" cap="none" normalizeH="0" baseline="0" dirty="0" err="1" smtClean="0">
                          <a:ln>
                            <a:noFill/>
                          </a:ln>
                          <a:effectLst/>
                        </a:rPr>
                        <a:t>nolūki</a:t>
                      </a:r>
                      <a:r>
                        <a:rPr kumimoji="0" lang="lv-LV" sz="1800" u="none" strike="noStrike" cap="none" normalizeH="0" baseline="0" dirty="0" smtClean="0">
                          <a:ln>
                            <a:noFill/>
                          </a:ln>
                          <a:effectLst/>
                        </a:rPr>
                        <a:t> vai </a:t>
                      </a:r>
                      <a:r>
                        <a:rPr kumimoji="0" lang="lv-LV" sz="1800" u="none" strike="noStrike" cap="none" normalizeH="0" baseline="0" dirty="0" err="1" smtClean="0">
                          <a:ln>
                            <a:noFill/>
                          </a:ln>
                          <a:effectLst/>
                        </a:rPr>
                        <a:t>mērķi</a:t>
                      </a:r>
                      <a:r>
                        <a:rPr kumimoji="0" lang="lv-LV" sz="1800" u="none" strike="noStrike" cap="none" normalizeH="0" baseline="0" dirty="0" smtClean="0">
                          <a:ln>
                            <a:noFill/>
                          </a:ln>
                          <a:effectLst/>
                        </a:rPr>
                        <a:t>, vai </a:t>
                      </a:r>
                      <a:r>
                        <a:rPr kumimoji="0" lang="lv-LV" sz="1800" u="none" strike="noStrike" cap="none" normalizeH="0" baseline="0" dirty="0" err="1" smtClean="0">
                          <a:ln>
                            <a:noFill/>
                          </a:ln>
                          <a:effectLst/>
                        </a:rPr>
                        <a:t>kopīgi</a:t>
                      </a:r>
                      <a:r>
                        <a:rPr kumimoji="0" lang="lv-LV" sz="1800" u="none" strike="noStrike" cap="none" normalizeH="0" baseline="0" dirty="0" smtClean="0">
                          <a:ln>
                            <a:noFill/>
                          </a:ln>
                          <a:effectLst/>
                        </a:rPr>
                        <a:t> ar citiem, tostarp arī darbā.</a:t>
                      </a:r>
                      <a:endParaRPr kumimoji="0" lang="lv-LV" sz="1800" b="0" i="0" u="none" strike="noStrike" cap="none" normalizeH="0" baseline="0" dirty="0" smtClean="0">
                        <a:ln>
                          <a:noFill/>
                        </a:ln>
                        <a:solidFill>
                          <a:srgbClr val="000000"/>
                        </a:solidFill>
                        <a:effectLst/>
                        <a:latin typeface="TimesNewRomanPSMT" pitchFamily="16" charset="0"/>
                        <a:cs typeface="Arial" charset="0"/>
                      </a:endParaRPr>
                    </a:p>
                  </a:txBody>
                  <a:tcPr marL="90000" marR="90000" marT="681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2123728" y="1196752"/>
            <a:ext cx="4149725" cy="395287"/>
          </a:xfrm>
          <a:prstGeom prst="rect">
            <a:avLst/>
          </a:prstGeom>
          <a:noFill/>
          <a:ln w="9525">
            <a:noFill/>
            <a:round/>
            <a:headEnd/>
            <a:tailEnd/>
          </a:ln>
          <a:effectLst/>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8. </a:t>
            </a:r>
            <a:r>
              <a:rPr lang="lv-LV" sz="2800" b="1" dirty="0" smtClean="0">
                <a:solidFill>
                  <a:srgbClr val="000080"/>
                </a:solidFill>
              </a:rPr>
              <a:t>Kultūras izpratne </a:t>
            </a:r>
            <a:r>
              <a:rPr lang="lv-LV" sz="2800" b="1" dirty="0">
                <a:solidFill>
                  <a:srgbClr val="000080"/>
                </a:solidFill>
              </a:rPr>
              <a:t>un izpausme</a:t>
            </a:r>
          </a:p>
        </p:txBody>
      </p:sp>
      <p:graphicFrame>
        <p:nvGraphicFramePr>
          <p:cNvPr id="15362" name="Group 2"/>
          <p:cNvGraphicFramePr>
            <a:graphicFrameLocks noGrp="1"/>
          </p:cNvGraphicFramePr>
          <p:nvPr/>
        </p:nvGraphicFramePr>
        <p:xfrm>
          <a:off x="251520" y="1979613"/>
          <a:ext cx="8496943" cy="4279623"/>
        </p:xfrm>
        <a:graphic>
          <a:graphicData uri="http://schemas.openxmlformats.org/drawingml/2006/table">
            <a:tbl>
              <a:tblPr>
                <a:tableStyleId>{2D5ABB26-0587-4C30-8999-92F81FD0307C}</a:tableStyleId>
              </a:tblPr>
              <a:tblGrid>
                <a:gridCol w="2828939"/>
                <a:gridCol w="2832989"/>
                <a:gridCol w="2835015"/>
              </a:tblGrid>
              <a:tr h="631825">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Zināšanas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Prasmes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Attieksme</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48013">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noProof="0" smtClean="0">
                          <a:ln>
                            <a:noFill/>
                          </a:ln>
                          <a:effectLst/>
                        </a:rPr>
                        <a:t>Kultūras zināšanas ietver izpratni par vietējā, valsts un Eiropas kultūras mantojuma nozīmi un to vietu pasaulē. Tā aptver pamatzināšanas par lielākajiem kultūras darbiem, tostarp populāro mūsdienu kultūru. </a:t>
                      </a:r>
                      <a:endParaRPr kumimoji="0" lang="lv-LV" sz="1800" b="0" i="0" u="none" strike="noStrike" cap="none" normalizeH="0" baseline="0" noProof="0" smtClean="0">
                        <a:ln>
                          <a:noFill/>
                        </a:ln>
                        <a:solidFill>
                          <a:srgbClr val="000000"/>
                        </a:solidFill>
                        <a:effectLst/>
                        <a:latin typeface="TimesNewRomanPSMT" pitchFamily="16" charset="0"/>
                        <a:cs typeface="Arial" charset="0"/>
                      </a:endParaRPr>
                    </a:p>
                  </a:txBody>
                  <a:tcPr marL="90000" marR="90000" marT="681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noProof="0" smtClean="0">
                          <a:ln>
                            <a:noFill/>
                          </a:ln>
                          <a:effectLst/>
                        </a:rPr>
                        <a:t>Prasmes saistītas gan ar novērtējumu, gan izpausmi: indivīda iedzimto spēju pašizpausmi dažādos plašsaziņas līdzekļos un mākslas darbu un skatuves mākslas novērtējumu un baudījumu. Prasmes ietver arī spēju saistīt savus radošos un izpausmes uzskatus ar citu atzinumiem, noteikt un realizēt sociālās un ekonomiskās iespējas kultūras pasākumos.</a:t>
                      </a:r>
                      <a:endParaRPr kumimoji="0" lang="lv-LV" sz="1800" b="0" i="0" u="none" strike="noStrike" cap="none" normalizeH="0" baseline="0" noProof="0" smtClean="0">
                        <a:ln>
                          <a:noFill/>
                        </a:ln>
                        <a:solidFill>
                          <a:srgbClr val="000000"/>
                        </a:solidFill>
                        <a:effectLst/>
                        <a:latin typeface="TimesNewRomanPSMT" pitchFamily="16" charset="0"/>
                        <a:cs typeface="Arial" charset="0"/>
                      </a:endParaRPr>
                    </a:p>
                  </a:txBody>
                  <a:tcPr marL="90000" marR="90000" marT="681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600" u="none" strike="noStrike" cap="none" normalizeH="0" baseline="0" noProof="0" dirty="0" smtClean="0">
                          <a:ln>
                            <a:noFill/>
                          </a:ln>
                          <a:effectLst/>
                        </a:rPr>
                        <a:t>:</a:t>
                      </a:r>
                      <a:r>
                        <a:rPr kumimoji="0" lang="lv-LV" sz="1800" u="none" strike="noStrike" cap="none" normalizeH="0" baseline="0" noProof="0" dirty="0" smtClean="0">
                          <a:ln>
                            <a:noFill/>
                          </a:ln>
                          <a:effectLst/>
                        </a:rPr>
                        <a:t> Savas </a:t>
                      </a:r>
                      <a:r>
                        <a:rPr kumimoji="0" lang="lv-LV" sz="1800" u="none" strike="noStrike" cap="none" normalizeH="0" baseline="0" noProof="0" dirty="0" err="1" smtClean="0">
                          <a:ln>
                            <a:noFill/>
                          </a:ln>
                          <a:effectLst/>
                        </a:rPr>
                        <a:t>kultūras</a:t>
                      </a:r>
                      <a:r>
                        <a:rPr kumimoji="0" lang="lv-LV" sz="1800" u="none" strike="noStrike" cap="none" normalizeH="0" baseline="0" noProof="0" dirty="0" smtClean="0">
                          <a:ln>
                            <a:noFill/>
                          </a:ln>
                          <a:effectLst/>
                        </a:rPr>
                        <a:t> izpratne un </a:t>
                      </a:r>
                      <a:r>
                        <a:rPr kumimoji="0" lang="lv-LV" sz="1800" u="none" strike="noStrike" cap="none" normalizeH="0" baseline="0" noProof="0" dirty="0" err="1" smtClean="0">
                          <a:ln>
                            <a:noFill/>
                          </a:ln>
                          <a:effectLst/>
                        </a:rPr>
                        <a:t>identitātes</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izjūta</a:t>
                      </a:r>
                      <a:r>
                        <a:rPr kumimoji="0" lang="lv-LV" sz="1800" u="none" strike="noStrike" cap="none" normalizeH="0" baseline="0" noProof="0" dirty="0" smtClean="0">
                          <a:ln>
                            <a:noFill/>
                          </a:ln>
                          <a:effectLst/>
                        </a:rPr>
                        <a:t> var </a:t>
                      </a:r>
                      <a:r>
                        <a:rPr kumimoji="0" lang="lv-LV" sz="1800" u="none" strike="noStrike" cap="none" normalizeH="0" baseline="0" noProof="0" dirty="0" err="1" smtClean="0">
                          <a:ln>
                            <a:noFill/>
                          </a:ln>
                          <a:effectLst/>
                        </a:rPr>
                        <a:t>būt</a:t>
                      </a:r>
                      <a:r>
                        <a:rPr kumimoji="0" lang="lv-LV" sz="1800" u="none" strike="noStrike" cap="none" normalizeH="0" baseline="0" noProof="0" dirty="0" smtClean="0">
                          <a:ln>
                            <a:noFill/>
                          </a:ln>
                          <a:effectLst/>
                        </a:rPr>
                        <a:t> pamats </a:t>
                      </a:r>
                      <a:r>
                        <a:rPr kumimoji="0" lang="lv-LV" sz="1800" u="none" strike="noStrike" cap="none" normalizeH="0" baseline="0" noProof="0" dirty="0" err="1" smtClean="0">
                          <a:ln>
                            <a:noFill/>
                          </a:ln>
                          <a:effectLst/>
                        </a:rPr>
                        <a:t>atklātai</a:t>
                      </a:r>
                      <a:r>
                        <a:rPr kumimoji="0" lang="lv-LV" sz="1800" u="none" strike="noStrike" cap="none" normalizeH="0" baseline="0" noProof="0" dirty="0" smtClean="0">
                          <a:ln>
                            <a:noFill/>
                          </a:ln>
                          <a:effectLst/>
                        </a:rPr>
                        <a:t> attieksmei un </a:t>
                      </a:r>
                      <a:r>
                        <a:rPr kumimoji="0" lang="lv-LV" sz="1800" u="none" strike="noStrike" cap="none" normalizeH="0" baseline="0" noProof="0" dirty="0" err="1" smtClean="0">
                          <a:ln>
                            <a:noFill/>
                          </a:ln>
                          <a:effectLst/>
                        </a:rPr>
                        <a:t>cieņai</a:t>
                      </a:r>
                      <a:r>
                        <a:rPr kumimoji="0" lang="lv-LV" sz="1800" u="none" strike="noStrike" cap="none" normalizeH="0" baseline="0" noProof="0" dirty="0" smtClean="0">
                          <a:ln>
                            <a:noFill/>
                          </a:ln>
                          <a:effectLst/>
                        </a:rPr>
                        <a:t> pret </a:t>
                      </a:r>
                      <a:r>
                        <a:rPr kumimoji="0" lang="lv-LV" sz="1800" u="none" strike="noStrike" cap="none" normalizeH="0" baseline="0" noProof="0" dirty="0" err="1" smtClean="0">
                          <a:ln>
                            <a:noFill/>
                          </a:ln>
                          <a:effectLst/>
                        </a:rPr>
                        <a:t>kultūras</a:t>
                      </a:r>
                      <a:r>
                        <a:rPr kumimoji="0" lang="lv-LV" sz="1800" u="none" strike="noStrike" cap="none" normalizeH="0" baseline="0" noProof="0" dirty="0" smtClean="0">
                          <a:ln>
                            <a:noFill/>
                          </a:ln>
                          <a:effectLst/>
                        </a:rPr>
                        <a:t> izpausmju </a:t>
                      </a:r>
                      <a:r>
                        <a:rPr kumimoji="0" lang="lv-LV" sz="1800" u="none" strike="noStrike" cap="none" normalizeH="0" baseline="0" noProof="0" dirty="0" err="1" smtClean="0">
                          <a:ln>
                            <a:noFill/>
                          </a:ln>
                          <a:effectLst/>
                        </a:rPr>
                        <a:t>daudzveidību</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Pozitīva</a:t>
                      </a:r>
                      <a:r>
                        <a:rPr kumimoji="0" lang="lv-LV" sz="1800" u="none" strike="noStrike" cap="none" normalizeH="0" baseline="0" noProof="0" dirty="0" smtClean="0">
                          <a:ln>
                            <a:noFill/>
                          </a:ln>
                          <a:effectLst/>
                        </a:rPr>
                        <a:t> attieksme ietver arī radošumu un </a:t>
                      </a:r>
                      <a:r>
                        <a:rPr kumimoji="0" lang="lv-LV" sz="1800" u="none" strike="noStrike" cap="none" normalizeH="0" baseline="0" noProof="0" dirty="0" err="1" smtClean="0">
                          <a:ln>
                            <a:noFill/>
                          </a:ln>
                          <a:effectLst/>
                        </a:rPr>
                        <a:t>vēlmi</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attīstīt</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estētiskās</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spējas</a:t>
                      </a:r>
                      <a:r>
                        <a:rPr kumimoji="0" lang="lv-LV" sz="1800" u="none" strike="noStrike" cap="none" normalizeH="0" baseline="0" noProof="0" dirty="0" smtClean="0">
                          <a:ln>
                            <a:noFill/>
                          </a:ln>
                          <a:effectLst/>
                        </a:rPr>
                        <a:t> caur </a:t>
                      </a:r>
                      <a:r>
                        <a:rPr kumimoji="0" lang="lv-LV" sz="1800" u="none" strike="noStrike" cap="none" normalizeH="0" baseline="0" noProof="0" dirty="0" err="1" smtClean="0">
                          <a:ln>
                            <a:noFill/>
                          </a:ln>
                          <a:effectLst/>
                        </a:rPr>
                        <a:t>māksliniecisku</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pašizteiksmi</a:t>
                      </a:r>
                      <a:r>
                        <a:rPr kumimoji="0" lang="lv-LV" sz="1800" u="none" strike="noStrike" cap="none" normalizeH="0" baseline="0" noProof="0" dirty="0" smtClean="0">
                          <a:ln>
                            <a:noFill/>
                          </a:ln>
                          <a:effectLst/>
                        </a:rPr>
                        <a:t> un </a:t>
                      </a:r>
                      <a:r>
                        <a:rPr kumimoji="0" lang="lv-LV" sz="1800" u="none" strike="noStrike" cap="none" normalizeH="0" baseline="0" noProof="0" dirty="0" err="1" smtClean="0">
                          <a:ln>
                            <a:noFill/>
                          </a:ln>
                          <a:effectLst/>
                        </a:rPr>
                        <a:t>līdzdarbību</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kultūras</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dzīve</a:t>
                      </a:r>
                      <a:r>
                        <a:rPr kumimoji="0" lang="lv-LV" sz="1800" u="none" strike="noStrike" cap="none" normalizeH="0" baseline="0" noProof="0" dirty="0" smtClean="0">
                          <a:ln>
                            <a:noFill/>
                          </a:ln>
                          <a:effectLst/>
                        </a:rPr>
                        <a:t>̄.</a:t>
                      </a:r>
                      <a:endParaRPr kumimoji="0" lang="lv-LV" sz="1800" b="0" i="0" u="none" strike="noStrike" cap="none" normalizeH="0" baseline="0" noProof="0" dirty="0" smtClean="0">
                        <a:ln>
                          <a:noFill/>
                        </a:ln>
                        <a:solidFill>
                          <a:srgbClr val="000000"/>
                        </a:solidFill>
                        <a:effectLst/>
                        <a:latin typeface="TimesNewRomanPSMT" pitchFamily="16" charset="0"/>
                        <a:cs typeface="Arial" charset="0"/>
                      </a:endParaRPr>
                    </a:p>
                  </a:txBody>
                  <a:tcPr marL="90000" marR="90000" marT="65016"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467544" y="2160588"/>
            <a:ext cx="7093719" cy="2279650"/>
          </a:xfrm>
          <a:prstGeom prst="rect">
            <a:avLst/>
          </a:prstGeom>
          <a:noFill/>
          <a:ln w="9525">
            <a:noFill/>
            <a:round/>
            <a:headEnd/>
            <a:tailEnd/>
          </a:ln>
          <a:effectLst/>
        </p:spPr>
        <p:txBody>
          <a:bodyPr lIns="90000" tIns="45000" rIns="90000" bIns="45000"/>
          <a:lstStyle/>
          <a:p>
            <a:pPr algn="just">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latin typeface="ArialMT" pitchFamily="32" charset="0"/>
              </a:rPr>
              <a:t>Latvijā par </a:t>
            </a:r>
            <a:r>
              <a:rPr lang="lv-LV" sz="2400" dirty="0" err="1">
                <a:solidFill>
                  <a:srgbClr val="000080"/>
                </a:solidFill>
                <a:latin typeface="ArialMT" pitchFamily="32" charset="0"/>
              </a:rPr>
              <a:t>mūžizglītību</a:t>
            </a:r>
            <a:r>
              <a:rPr lang="lv-LV" sz="2400" dirty="0">
                <a:solidFill>
                  <a:srgbClr val="000080"/>
                </a:solidFill>
                <a:latin typeface="ArialMT" pitchFamily="32" charset="0"/>
              </a:rPr>
              <a:t> tiek runāts salīdzinoši nesen –</a:t>
            </a:r>
          </a:p>
          <a:p>
            <a:pPr algn="just">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latin typeface="ArialMT" pitchFamily="32" charset="0"/>
              </a:rPr>
              <a:t> 2007.gadā izstrādātas </a:t>
            </a:r>
            <a:r>
              <a:rPr lang="lv-LV" sz="2400" dirty="0" err="1">
                <a:solidFill>
                  <a:srgbClr val="000080"/>
                </a:solidFill>
                <a:latin typeface="ArialMT" pitchFamily="32" charset="0"/>
              </a:rPr>
              <a:t>mūžizglītības</a:t>
            </a:r>
            <a:r>
              <a:rPr lang="lv-LV" sz="2400" dirty="0">
                <a:solidFill>
                  <a:srgbClr val="000080"/>
                </a:solidFill>
                <a:latin typeface="ArialMT" pitchFamily="32" charset="0"/>
              </a:rPr>
              <a:t> politikas pamatnostādnes un to īstenošanas programma un reģionālie rīcības plāni, kas vērsti uz </a:t>
            </a:r>
            <a:r>
              <a:rPr lang="lv-LV" sz="2400" dirty="0" err="1">
                <a:solidFill>
                  <a:srgbClr val="000080"/>
                </a:solidFill>
                <a:latin typeface="ArialMT" pitchFamily="32" charset="0"/>
              </a:rPr>
              <a:t>mūžizglītības</a:t>
            </a:r>
            <a:r>
              <a:rPr lang="lv-LV" sz="2400" dirty="0">
                <a:solidFill>
                  <a:srgbClr val="000080"/>
                </a:solidFill>
                <a:latin typeface="ArialMT" pitchFamily="32" charset="0"/>
              </a:rPr>
              <a:t> pieejamības un kvalitatīva piedāvājuma nodrošināšanu reģionu iedzīvotājiem.</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1"/>
          <p:cNvPicPr>
            <a:picLocks noChangeAspect="1" noChangeArrowheads="1"/>
          </p:cNvPicPr>
          <p:nvPr/>
        </p:nvPicPr>
        <p:blipFill>
          <a:blip r:embed="rId3" cstate="print"/>
          <a:srcRect/>
          <a:stretch>
            <a:fillRect/>
          </a:stretch>
        </p:blipFill>
        <p:spPr bwMode="auto">
          <a:xfrm>
            <a:off x="683568" y="1268761"/>
            <a:ext cx="7488831" cy="4536504"/>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1"/>
          <p:cNvPicPr>
            <a:picLocks noChangeAspect="1" noChangeArrowheads="1"/>
          </p:cNvPicPr>
          <p:nvPr/>
        </p:nvPicPr>
        <p:blipFill>
          <a:blip r:embed="rId3" cstate="print"/>
          <a:srcRect/>
          <a:stretch>
            <a:fillRect/>
          </a:stretch>
        </p:blipFill>
        <p:spPr bwMode="auto">
          <a:xfrm>
            <a:off x="1115616" y="1124744"/>
            <a:ext cx="7523011" cy="4819104"/>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Box 1"/>
          <p:cNvSpPr txBox="1">
            <a:spLocks noChangeArrowheads="1"/>
          </p:cNvSpPr>
          <p:nvPr/>
        </p:nvSpPr>
        <p:spPr bwMode="auto">
          <a:xfrm>
            <a:off x="1907704" y="2708920"/>
            <a:ext cx="5122862" cy="1187450"/>
          </a:xfrm>
          <a:prstGeom prst="rect">
            <a:avLst/>
          </a:prstGeom>
          <a:noFill/>
          <a:ln w="9525">
            <a:noFill/>
            <a:round/>
            <a:headEnd/>
            <a:tailEnd/>
          </a:ln>
          <a:effectLst/>
        </p:spPr>
        <p:txBody>
          <a:bodyPr wrap="none" lIns="90000" tIns="45000" rIns="90000" bIns="45000"/>
          <a:lstStyle/>
          <a:p>
            <a:pPr algn="ctr">
              <a:tabLst>
                <a:tab pos="0" algn="l"/>
                <a:tab pos="446088" algn="l"/>
                <a:tab pos="895350" algn="l"/>
                <a:tab pos="1344613" algn="l"/>
                <a:tab pos="1793875" algn="l"/>
                <a:tab pos="2243138" algn="l"/>
                <a:tab pos="2692400" algn="l"/>
                <a:tab pos="3141663" algn="l"/>
                <a:tab pos="3590925" algn="l"/>
                <a:tab pos="4040188" algn="l"/>
                <a:tab pos="4489450" algn="l"/>
                <a:tab pos="4938713" algn="l"/>
                <a:tab pos="5389563" algn="l"/>
                <a:tab pos="5837238" algn="l"/>
                <a:tab pos="6286500" algn="l"/>
                <a:tab pos="6735763" algn="l"/>
                <a:tab pos="7185025" algn="l"/>
                <a:tab pos="7634288" algn="l"/>
                <a:tab pos="8083550" algn="l"/>
                <a:tab pos="8532813" algn="l"/>
                <a:tab pos="8982075" algn="l"/>
                <a:tab pos="8983663" algn="l"/>
                <a:tab pos="9432925" algn="l"/>
                <a:tab pos="9882188" algn="l"/>
                <a:tab pos="10331450" algn="l"/>
                <a:tab pos="10780713" algn="l"/>
              </a:tabLst>
            </a:pPr>
            <a:r>
              <a:rPr lang="lv-LV" sz="3600" b="1" dirty="0">
                <a:solidFill>
                  <a:srgbClr val="000080"/>
                </a:solidFill>
              </a:rPr>
              <a:t>Migrācija:</a:t>
            </a:r>
            <a:r>
              <a:rPr lang="lv-LV" sz="3600" dirty="0">
                <a:solidFill>
                  <a:srgbClr val="000080"/>
                </a:solidFill>
              </a:rPr>
              <a:t> </a:t>
            </a:r>
            <a:br>
              <a:rPr lang="lv-LV" sz="3600" dirty="0">
                <a:solidFill>
                  <a:srgbClr val="000080"/>
                </a:solidFill>
              </a:rPr>
            </a:br>
            <a:r>
              <a:rPr lang="lv-LV" sz="3600" b="1" dirty="0" smtClean="0">
                <a:solidFill>
                  <a:srgbClr val="000080"/>
                </a:solidFill>
              </a:rPr>
              <a:t>situācijas </a:t>
            </a:r>
            <a:r>
              <a:rPr lang="lv-LV" sz="3600" b="1" dirty="0">
                <a:solidFill>
                  <a:srgbClr val="000080"/>
                </a:solidFill>
              </a:rPr>
              <a:t>raksturojums</a:t>
            </a:r>
            <a:r>
              <a:rPr lang="lv-LV" sz="4400" b="1" dirty="0">
                <a:solidFill>
                  <a:srgbClr val="333399"/>
                </a:solidFill>
              </a:rPr>
              <a:t> </a:t>
            </a:r>
            <a:r>
              <a:rPr lang="lv-LV" sz="4000" b="1" dirty="0">
                <a:solidFill>
                  <a:srgbClr val="333399"/>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1"/>
          <p:cNvSpPr txBox="1">
            <a:spLocks noChangeArrowheads="1"/>
          </p:cNvSpPr>
          <p:nvPr/>
        </p:nvSpPr>
        <p:spPr bwMode="auto">
          <a:xfrm>
            <a:off x="467544" y="1412776"/>
            <a:ext cx="8391525" cy="3770312"/>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2010. gadā Eiropā 7% jeb 37 miljoni iedzīvotāju bija migranti: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smtClean="0">
                <a:solidFill>
                  <a:srgbClr val="000080"/>
                </a:solidFill>
              </a:rPr>
              <a:t>ap </a:t>
            </a:r>
            <a:r>
              <a:rPr lang="lv-LV" sz="2400" dirty="0">
                <a:solidFill>
                  <a:srgbClr val="000080"/>
                </a:solidFill>
              </a:rPr>
              <a:t>4% jeb 20,2 miljoni imigrantu ir no valstīm ārpus ES bloka;</a:t>
            </a: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ap 2% jeb 12,3 miljoni ir citas ES dalībvalsts pilsoņi;</a:t>
            </a: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ap 1% jeb 4,5 miljoni ir nelegālie imigranti</a:t>
            </a: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Patvēruma meklētāju skaits gadā ~ 200 tūkstoši</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 Box 1"/>
          <p:cNvSpPr txBox="1">
            <a:spLocks noChangeArrowheads="1"/>
          </p:cNvSpPr>
          <p:nvPr/>
        </p:nvSpPr>
        <p:spPr bwMode="auto">
          <a:xfrm>
            <a:off x="720725" y="1439863"/>
            <a:ext cx="8099425" cy="344487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Galvenās </a:t>
            </a:r>
            <a:r>
              <a:rPr lang="lv-LV" sz="2400" dirty="0" err="1">
                <a:solidFill>
                  <a:srgbClr val="000080"/>
                </a:solidFill>
              </a:rPr>
              <a:t>saņēmējvalstis</a:t>
            </a:r>
            <a:r>
              <a:rPr lang="lv-LV" sz="2400" dirty="0">
                <a:solidFill>
                  <a:srgbClr val="000080"/>
                </a:solidFill>
              </a:rPr>
              <a:t> (dzīvo &gt; 75% visu ES migrantu):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Vācija, Spānija, Apvienotā Karaliste, Itālija, Francija.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Galvenās izcelsmes valstis ES: Rumānija, Polija, Itālija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Galvenās izcelsmes valstis ārpus ES: Turcija Maroka, Albānija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Lielākā daļa patvēruma meklētāju ir ieradušies no Irākas, Krievijas, Pakistānas, </a:t>
            </a:r>
            <a:r>
              <a:rPr lang="lv-LV" sz="2400" dirty="0" err="1">
                <a:solidFill>
                  <a:srgbClr val="000080"/>
                </a:solidFill>
              </a:rPr>
              <a:t>Serbijas</a:t>
            </a:r>
            <a:r>
              <a:rPr lang="lv-LV" sz="2400" dirty="0">
                <a:solidFill>
                  <a:srgbClr val="000080"/>
                </a:solidFill>
              </a:rPr>
              <a:t>, Somālijas, Afganistānas, Turcijas, Irānas un Ķīnas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784225" y="1619250"/>
            <a:ext cx="7856538" cy="4113213"/>
          </a:xfrm>
          <a:prstGeom prst="rect">
            <a:avLst/>
          </a:prstGeom>
          <a:noFill/>
          <a:ln w="9525">
            <a:noFill/>
            <a:round/>
            <a:headEnd/>
            <a:tailEnd/>
          </a:ln>
          <a:effectLst/>
        </p:spPr>
        <p:txBody>
          <a:bodyPr wrap="none" anchor="ctr"/>
          <a:lstStyle/>
          <a:p>
            <a:endParaRPr lang="en-US"/>
          </a:p>
        </p:txBody>
      </p:sp>
      <p:sp>
        <p:nvSpPr>
          <p:cNvPr id="4098" name="Text Box 2"/>
          <p:cNvSpPr txBox="1">
            <a:spLocks noChangeArrowheads="1"/>
          </p:cNvSpPr>
          <p:nvPr/>
        </p:nvSpPr>
        <p:spPr bwMode="auto">
          <a:xfrm>
            <a:off x="467545" y="1979613"/>
            <a:ext cx="7992244" cy="341947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dirty="0">
                <a:solidFill>
                  <a:srgbClr val="000080"/>
                </a:solidFill>
              </a:rPr>
              <a:t>  </a:t>
            </a:r>
            <a:r>
              <a:rPr lang="lv-LV" sz="2400" b="1" dirty="0" err="1">
                <a:solidFill>
                  <a:srgbClr val="000080"/>
                </a:solidFill>
              </a:rPr>
              <a:t>Mūžizglītība</a:t>
            </a:r>
            <a:r>
              <a:rPr lang="lv-LV" sz="2400" dirty="0">
                <a:solidFill>
                  <a:srgbClr val="000080"/>
                </a:solidFill>
              </a:rPr>
              <a:t> – izglītība visas dzīves garumā, kas paver iespējas ikvienam sabiedrības loceklim paaugstināt savu kvalifikāciju vai iegūt citu kvalifikāciju atbilstoši darba tirgus prasībām, savām interesēm un vajadzībām.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err="1">
                <a:solidFill>
                  <a:srgbClr val="000080"/>
                </a:solidFill>
              </a:rPr>
              <a:t>Mūžizglītība</a:t>
            </a:r>
            <a:r>
              <a:rPr lang="lv-LV" sz="2400" dirty="0">
                <a:solidFill>
                  <a:srgbClr val="000080"/>
                </a:solidFill>
              </a:rPr>
              <a:t> apvienojot formālo izglītību ar neformālo mācīšanos, sekmē pilnvērtīgu personības attīstību un ļauj cilvēkam veiksmīgāk pielāgoties jaunajām laikmeta un sociālajām pārmaiņām.  </a:t>
            </a:r>
            <a:r>
              <a:rPr lang="lv-LV" sz="2400" dirty="0">
                <a:solidFill>
                  <a:srgbClr val="000080"/>
                </a:solidFill>
                <a:latin typeface="Arial Narrow Italic" pitchFamily="32" charset="0"/>
              </a:rPr>
              <a:t> </a:t>
            </a:r>
            <a:r>
              <a:rPr lang="lv-LV" sz="2400" dirty="0">
                <a:solidFill>
                  <a:srgbClr val="000000"/>
                </a:solidFill>
                <a:latin typeface="Arial Narrow Italic" pitchFamily="32" charset="0"/>
              </a:rPr>
              <a:t>  </a:t>
            </a:r>
            <a:r>
              <a:rPr lang="lv-LV" sz="2400" dirty="0">
                <a:solidFill>
                  <a:srgbClr val="000000"/>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1"/>
          <p:cNvSpPr txBox="1">
            <a:spLocks noChangeArrowheads="1"/>
          </p:cNvSpPr>
          <p:nvPr/>
        </p:nvSpPr>
        <p:spPr bwMode="auto">
          <a:xfrm>
            <a:off x="2699792" y="1052736"/>
            <a:ext cx="2355850" cy="395287"/>
          </a:xfrm>
          <a:prstGeom prst="rect">
            <a:avLst/>
          </a:prstGeom>
          <a:noFill/>
          <a:ln w="9525">
            <a:noFill/>
            <a:round/>
            <a:headEnd/>
            <a:tailEnd/>
          </a:ln>
          <a:effectLst/>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Migrācijas iemesli</a:t>
            </a:r>
          </a:p>
        </p:txBody>
      </p:sp>
      <p:sp>
        <p:nvSpPr>
          <p:cNvPr id="22530" name="Text Box 2"/>
          <p:cNvSpPr txBox="1">
            <a:spLocks noChangeArrowheads="1"/>
          </p:cNvSpPr>
          <p:nvPr/>
        </p:nvSpPr>
        <p:spPr bwMode="auto">
          <a:xfrm>
            <a:off x="2397125" y="2139950"/>
            <a:ext cx="4983163" cy="2900363"/>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1400">
                <a:solidFill>
                  <a:srgbClr val="000000"/>
                </a:solidFill>
              </a:rPr>
              <a:t>. </a:t>
            </a:r>
          </a:p>
        </p:txBody>
      </p:sp>
      <p:sp>
        <p:nvSpPr>
          <p:cNvPr id="22531" name="Text Box 3"/>
          <p:cNvSpPr txBox="1">
            <a:spLocks noChangeArrowheads="1"/>
          </p:cNvSpPr>
          <p:nvPr/>
        </p:nvSpPr>
        <p:spPr bwMode="auto">
          <a:xfrm>
            <a:off x="395536" y="1628800"/>
            <a:ext cx="7380287" cy="4013200"/>
          </a:xfrm>
          <a:prstGeom prst="rect">
            <a:avLst/>
          </a:prstGeom>
          <a:noFill/>
          <a:ln w="9525">
            <a:noFill/>
            <a:round/>
            <a:headEnd/>
            <a:tailEnd/>
          </a:ln>
          <a:effectLst/>
        </p:spPr>
        <p:txBody>
          <a:bodyPr lIns="90000" tIns="45000" rIns="90000" bIns="45000"/>
          <a:lstStyle/>
          <a:p>
            <a:pPr>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b="1" dirty="0">
                <a:solidFill>
                  <a:srgbClr val="000080"/>
                </a:solidFill>
                <a:latin typeface="Calibri" pitchFamily="32" charset="0"/>
              </a:rPr>
              <a:t>Ekonomiskie faktori</a:t>
            </a:r>
            <a:r>
              <a:rPr lang="lv-LV" sz="2000" dirty="0">
                <a:solidFill>
                  <a:srgbClr val="000080"/>
                </a:solidFill>
                <a:latin typeface="Calibri" pitchFamily="32" charset="0"/>
              </a:rPr>
              <a:t>: zems darba ražīgums, bezdarbs, ierobežotas iespējas attīstīties, zemi ieņēmumi, slikti darba apstākļi, nabadzība, pārtikas trūkums, darba tirgus struktūra, dabas resursu trūkums, labāka darba meklējumi, labākas dzīves meklējumi,...</a:t>
            </a:r>
          </a:p>
          <a:p>
            <a:pPr>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latin typeface="Calibri" pitchFamily="32"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b="1" dirty="0">
                <a:solidFill>
                  <a:srgbClr val="000080"/>
                </a:solidFill>
              </a:rPr>
              <a:t>Demogrāfiskie faktori</a:t>
            </a:r>
            <a:r>
              <a:rPr lang="lv-LV" sz="2000" dirty="0">
                <a:solidFill>
                  <a:srgbClr val="000080"/>
                </a:solidFill>
              </a:rPr>
              <a:t>: dzimstības/ mirstības rādītāji, laulība...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b="1" dirty="0">
                <a:solidFill>
                  <a:srgbClr val="000080"/>
                </a:solidFill>
              </a:rPr>
              <a:t>Politiskie faktori</a:t>
            </a:r>
            <a:r>
              <a:rPr lang="lv-LV" sz="2000" dirty="0">
                <a:solidFill>
                  <a:srgbClr val="000080"/>
                </a:solidFill>
              </a:rPr>
              <a:t>: drošības meklējumi, politikā situācija, vārda un pulcēšanās brīvības ierobežošana, karš, spīdzināšana, vajāšana...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b="1"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b="1" dirty="0">
                <a:solidFill>
                  <a:srgbClr val="000080"/>
                </a:solidFill>
              </a:rPr>
              <a:t>Klimata faktori</a:t>
            </a:r>
            <a:r>
              <a:rPr lang="lv-LV" sz="2000" dirty="0">
                <a:solidFill>
                  <a:srgbClr val="000080"/>
                </a:solidFill>
              </a:rPr>
              <a:t>: zemestrīces, plūdi, cikloni, sausums...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b="1" dirty="0">
                <a:solidFill>
                  <a:srgbClr val="000080"/>
                </a:solidFill>
              </a:rPr>
              <a:t>Kultūras un reliģiskie faktori</a:t>
            </a:r>
            <a:r>
              <a:rPr lang="lv-LV" sz="2000" dirty="0">
                <a:solidFill>
                  <a:srgbClr val="000080"/>
                </a:solidFill>
              </a:rPr>
              <a:t>: vīriešu – sieviešu lomu dalījums, ģimenes loma, mantošanas tiesības, kultūras pieejamība...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16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1"/>
          <p:cNvSpPr txBox="1">
            <a:spLocks noChangeArrowheads="1"/>
          </p:cNvSpPr>
          <p:nvPr/>
        </p:nvSpPr>
        <p:spPr bwMode="auto">
          <a:xfrm>
            <a:off x="2915816" y="1196752"/>
            <a:ext cx="2695575" cy="425450"/>
          </a:xfrm>
          <a:prstGeom prst="rect">
            <a:avLst/>
          </a:prstGeom>
          <a:noFill/>
          <a:ln w="9525">
            <a:noFill/>
            <a:round/>
            <a:headEnd/>
            <a:tailEnd/>
          </a:ln>
          <a:effectLst/>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Latvijas sabiedrība</a:t>
            </a:r>
          </a:p>
        </p:txBody>
      </p:sp>
      <p:sp>
        <p:nvSpPr>
          <p:cNvPr id="23554" name="Text Box 2"/>
          <p:cNvSpPr txBox="1">
            <a:spLocks noChangeArrowheads="1"/>
          </p:cNvSpPr>
          <p:nvPr/>
        </p:nvSpPr>
        <p:spPr bwMode="auto">
          <a:xfrm>
            <a:off x="666750" y="1970088"/>
            <a:ext cx="7286625" cy="341947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Kopējais iedzīvotāju skaits – </a:t>
            </a:r>
            <a:r>
              <a:rPr lang="lv-LV" sz="2400" b="1" dirty="0">
                <a:solidFill>
                  <a:srgbClr val="000080"/>
                </a:solidFill>
              </a:rPr>
              <a:t>2 067 887 </a:t>
            </a:r>
            <a:r>
              <a:rPr lang="lv-LV" sz="2400" dirty="0">
                <a:solidFill>
                  <a:srgbClr val="000080"/>
                </a:solidFill>
              </a:rPr>
              <a:t>(Tautas skaitīšanas dati)</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u="sng" dirty="0">
              <a:solidFill>
                <a:srgbClr val="000080"/>
              </a:solidFill>
            </a:endParaRP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u="sng" dirty="0">
                <a:solidFill>
                  <a:srgbClr val="000080"/>
                </a:solidFill>
              </a:rPr>
              <a:t>No tiem</a:t>
            </a:r>
            <a:r>
              <a:rPr lang="lv-LV" sz="2400" dirty="0">
                <a:solidFill>
                  <a:srgbClr val="000080"/>
                </a:solidFill>
              </a:rPr>
              <a:t>:</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Latvijas pilsoņi - 83,8% (1 732 880)</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 Latvijas nepilsoņi - 14,1% (290 660)</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     Ārvalstnieki – 2,1 % (44 347), no tiem:</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  ES valstu piederīgie – 0,3% (5 730);</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	Citu valstu piederīgie – 1,9% (38 617).</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992188" y="1262063"/>
            <a:ext cx="8091487" cy="4419600"/>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Latvijas iedzīvotāju </a:t>
            </a:r>
            <a:r>
              <a:rPr lang="lv-LV" sz="2400" u="sng" dirty="0">
                <a:solidFill>
                  <a:srgbClr val="000080"/>
                </a:solidFill>
              </a:rPr>
              <a:t>etniskais sastāvs</a:t>
            </a:r>
            <a:r>
              <a:rPr lang="lv-LV" sz="2400" dirty="0">
                <a:solidFill>
                  <a:srgbClr val="000080"/>
                </a:solidFill>
              </a:rPr>
              <a:t> (&gt; 170  tautības, Tautas skaitīšanas dati):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62,1% latvieši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26,9% krievi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3,3% baltkrievi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2,2 % ukraiņi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2,2 % poļi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1,2% lietuvieši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0,3% čigāni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0,3% ebreji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0,1% vācieši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0,1% igauņi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1,3% cita tautība</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900113" y="1665288"/>
            <a:ext cx="7416303" cy="283527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Latvijas iedzīvotāji pēc </a:t>
            </a:r>
            <a:r>
              <a:rPr lang="lv-LV" sz="2400" u="sng" dirty="0">
                <a:solidFill>
                  <a:srgbClr val="000080"/>
                </a:solidFill>
              </a:rPr>
              <a:t>dzimuma</a:t>
            </a:r>
            <a:r>
              <a:rPr lang="lv-LV" sz="2400" dirty="0">
                <a:solidFill>
                  <a:srgbClr val="000080"/>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45,8% vīrieši;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54,2% sievietes.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Latvijas iedzīvotāji pēc </a:t>
            </a:r>
            <a:r>
              <a:rPr lang="lv-LV" sz="2400" u="sng" dirty="0">
                <a:solidFill>
                  <a:srgbClr val="000080"/>
                </a:solidFill>
              </a:rPr>
              <a:t>invaliditātes</a:t>
            </a:r>
            <a:r>
              <a:rPr lang="lv-LV" sz="2400" dirty="0">
                <a:solidFill>
                  <a:srgbClr val="000080"/>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 ap 6% Latvijas iedzīvotāju ir ar invaliditāti (tajā skaitā  ar kustību, redzes, dzirdes un garīga rakstura traucējumiem)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539552" y="1340768"/>
            <a:ext cx="7307212" cy="2530475"/>
          </a:xfrm>
          <a:prstGeom prst="rect">
            <a:avLst/>
          </a:prstGeom>
          <a:noFill/>
          <a:ln w="9525">
            <a:noFill/>
            <a:round/>
            <a:headEnd/>
            <a:tailEnd/>
          </a:ln>
          <a:effectLst/>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Latvijas iedzīvotāji pēc </a:t>
            </a:r>
            <a:r>
              <a:rPr lang="lv-LV" sz="2800" b="1" u="sng" dirty="0">
                <a:solidFill>
                  <a:srgbClr val="000080"/>
                </a:solidFill>
              </a:rPr>
              <a:t>vecuma</a:t>
            </a:r>
            <a:r>
              <a:rPr lang="lv-LV" sz="2800" b="1" dirty="0">
                <a:solidFill>
                  <a:srgbClr val="000080"/>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8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14,1% bērni un jaunieši līdz </a:t>
            </a:r>
            <a:r>
              <a:rPr lang="lv-LV" sz="2400" dirty="0" smtClean="0">
                <a:solidFill>
                  <a:srgbClr val="000080"/>
                </a:solidFill>
              </a:rPr>
              <a:t>darbaspējas vecumam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smtClean="0">
                <a:solidFill>
                  <a:srgbClr val="000080"/>
                </a:solidFill>
              </a:rPr>
              <a:t> </a:t>
            </a:r>
            <a:r>
              <a:rPr lang="lv-LV" sz="2400" dirty="0">
                <a:solidFill>
                  <a:srgbClr val="000080"/>
                </a:solidFill>
              </a:rPr>
              <a:t>(līdz 15 gadiem)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64,1% iedzīvotāju darbaspējas vecumā </a:t>
            </a:r>
            <a:endParaRPr lang="lv-LV" sz="2400" dirty="0" smtClean="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smtClean="0">
                <a:solidFill>
                  <a:srgbClr val="000080"/>
                </a:solidFill>
              </a:rPr>
              <a:t>(</a:t>
            </a:r>
            <a:r>
              <a:rPr lang="lv-LV" sz="2400" dirty="0">
                <a:solidFill>
                  <a:srgbClr val="000080"/>
                </a:solidFill>
              </a:rPr>
              <a:t>no 15 līdz 61 gadiem)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21,8% iedzīvotāju pēc darbaspējas </a:t>
            </a:r>
            <a:r>
              <a:rPr lang="lv-LV" sz="2400" dirty="0" smtClean="0">
                <a:solidFill>
                  <a:srgbClr val="000080"/>
                </a:solidFill>
              </a:rPr>
              <a:t>vecuma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smtClean="0">
                <a:solidFill>
                  <a:srgbClr val="000080"/>
                </a:solidFill>
              </a:rPr>
              <a:t> </a:t>
            </a:r>
            <a:r>
              <a:rPr lang="lv-LV" sz="2400" dirty="0">
                <a:solidFill>
                  <a:srgbClr val="000080"/>
                </a:solidFill>
              </a:rPr>
              <a:t>(no 62 gadiem)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720725" y="1800225"/>
            <a:ext cx="8099425" cy="4140200"/>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Latvijā reģistrētas 34 konfesiju </a:t>
            </a:r>
            <a:r>
              <a:rPr lang="lv-LV" sz="2400" u="sng" dirty="0">
                <a:solidFill>
                  <a:srgbClr val="000080"/>
                </a:solidFill>
              </a:rPr>
              <a:t>reliģiskās</a:t>
            </a:r>
            <a:r>
              <a:rPr lang="lv-LV" sz="2400" dirty="0">
                <a:solidFill>
                  <a:srgbClr val="000080"/>
                </a:solidFill>
              </a:rPr>
              <a:t> organizācijas, t.sk. katoļu, luterāņu un pareizticīgo konfesiju baznīcas, ebreju, vecticībnieku, baptistu, budistu, musulmaņu, hinduistu u.c. draudzes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Nav precīzi zināms iedzīvotāju skaits, kas varētu būt ar</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 </a:t>
            </a:r>
            <a:r>
              <a:rPr lang="lv-LV" sz="2400" u="sng" dirty="0">
                <a:solidFill>
                  <a:srgbClr val="000080"/>
                </a:solidFill>
              </a:rPr>
              <a:t>citu seksuālo ori</a:t>
            </a:r>
            <a:r>
              <a:rPr lang="lv-LV" sz="2400" dirty="0">
                <a:solidFill>
                  <a:srgbClr val="000080"/>
                </a:solidFill>
              </a:rPr>
              <a:t>entāciju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1043608" y="1628800"/>
            <a:ext cx="7272808" cy="3810000"/>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2011. gadā izbrauca no Latvijas</a:t>
            </a:r>
            <a:r>
              <a:rPr lang="lv-LV" sz="2800" dirty="0">
                <a:solidFill>
                  <a:srgbClr val="000080"/>
                </a:solidFill>
              </a:rPr>
              <a:t> - </a:t>
            </a:r>
            <a:r>
              <a:rPr lang="lv-LV" sz="2800" b="1" dirty="0">
                <a:solidFill>
                  <a:srgbClr val="000080"/>
                </a:solidFill>
              </a:rPr>
              <a:t>17 709</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b="1"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2010. gadā izbrauca </a:t>
            </a:r>
            <a:r>
              <a:rPr lang="lv-LV" sz="2800" dirty="0">
                <a:solidFill>
                  <a:srgbClr val="000080"/>
                </a:solidFill>
              </a:rPr>
              <a:t>– </a:t>
            </a:r>
            <a:r>
              <a:rPr lang="lv-LV" sz="2800" b="1" dirty="0">
                <a:solidFill>
                  <a:srgbClr val="000080"/>
                </a:solidFill>
              </a:rPr>
              <a:t>10 702 </a:t>
            </a:r>
            <a:r>
              <a:rPr lang="lv-LV" sz="2800" dirty="0">
                <a:solidFill>
                  <a:srgbClr val="000080"/>
                </a:solidFill>
              </a:rPr>
              <a:t>cilvēki </a:t>
            </a:r>
            <a:r>
              <a:rPr lang="lv-LV" sz="2400" dirty="0">
                <a:solidFill>
                  <a:srgbClr val="000080"/>
                </a:solidFill>
              </a:rPr>
              <a:t>uz 86 valstīm, t.sk. 66% uz ES valstīm (Latvijas pilsoņi 7 245; citu ES valstu pilsoņi 932; Krievijas pilsoņi 1589; ASV </a:t>
            </a:r>
            <a:r>
              <a:rPr lang="lv-LV" sz="2400" dirty="0" err="1">
                <a:solidFill>
                  <a:srgbClr val="000080"/>
                </a:solidFill>
              </a:rPr>
              <a:t>pilsoņi</a:t>
            </a:r>
            <a:r>
              <a:rPr lang="lv-LV" sz="2400" dirty="0">
                <a:solidFill>
                  <a:srgbClr val="000080"/>
                </a:solidFill>
              </a:rPr>
              <a:t> 532; Ukrainas pilsoņi 369; Baltkrievijas pilsoņi 175; Izraēlas pilsoņi 133)</a:t>
            </a: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Emigrantu dzimuma struktūra</a:t>
            </a:r>
            <a:r>
              <a:rPr lang="lv-LV" sz="2400" dirty="0">
                <a:solidFill>
                  <a:srgbClr val="000080"/>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54% sievietes;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46% vīrieši.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1"/>
          <p:cNvSpPr txBox="1">
            <a:spLocks noChangeArrowheads="1"/>
          </p:cNvSpPr>
          <p:nvPr/>
        </p:nvSpPr>
        <p:spPr bwMode="auto">
          <a:xfrm>
            <a:off x="900113" y="1800225"/>
            <a:ext cx="7307262" cy="374967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2011. gadā iebrauca Latvijā – 5 589</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b="1"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2010. gadā </a:t>
            </a:r>
            <a:r>
              <a:rPr lang="lv-LV" sz="2400" dirty="0">
                <a:solidFill>
                  <a:srgbClr val="000080"/>
                </a:solidFill>
              </a:rPr>
              <a:t>– </a:t>
            </a:r>
            <a:r>
              <a:rPr lang="lv-LV" sz="2400" b="1" dirty="0">
                <a:solidFill>
                  <a:srgbClr val="000080"/>
                </a:solidFill>
              </a:rPr>
              <a:t>2 790 cilvēki</a:t>
            </a:r>
            <a:r>
              <a:rPr lang="lv-LV" sz="2400" dirty="0">
                <a:solidFill>
                  <a:srgbClr val="000080"/>
                </a:solidFill>
              </a:rPr>
              <a:t> no 68 valstīm: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49% no ES valstīm (</a:t>
            </a:r>
            <a:r>
              <a:rPr lang="lv-LV" sz="2000" dirty="0" err="1">
                <a:solidFill>
                  <a:srgbClr val="000080"/>
                </a:solidFill>
              </a:rPr>
              <a:t>t.sk</a:t>
            </a:r>
            <a:r>
              <a:rPr lang="lv-LV" sz="2000" dirty="0">
                <a:solidFill>
                  <a:srgbClr val="000080"/>
                </a:solidFill>
              </a:rPr>
              <a:t>, 677 Latvijas pilsoņi, 9 nepilsoņi, Vācijas 176, Lietuvas 137, Zviedrijas 63, Francijas 63, Lielbritānijas 60, Igaunijas 48, Polijas 43, Itālijas 40, Spānijas 41, Somijas 39);</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51% ārpus ES (</a:t>
            </a:r>
            <a:r>
              <a:rPr lang="lv-LV" sz="2000" dirty="0" err="1">
                <a:solidFill>
                  <a:srgbClr val="000080"/>
                </a:solidFill>
              </a:rPr>
              <a:t>t.sk</a:t>
            </a:r>
            <a:r>
              <a:rPr lang="lv-LV" sz="2000" dirty="0">
                <a:solidFill>
                  <a:srgbClr val="000080"/>
                </a:solidFill>
              </a:rPr>
              <a:t>, Krievijas 825, Ukrainas 138; Baltkrievijas 113; ASV 65; Kazahstānas 28; Uzbekistānas 23; Turcijas 20; Moldovas 14).</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1984375" y="1635125"/>
            <a:ext cx="4730750" cy="3140075"/>
          </a:xfrm>
          <a:prstGeom prst="rect">
            <a:avLst/>
          </a:prstGeom>
          <a:noFill/>
          <a:ln w="9525">
            <a:noFill/>
            <a:round/>
            <a:headEnd/>
            <a:tailEnd/>
          </a:ln>
          <a:effectLst/>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Imigrantu dzimuma struktūra: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52,8% vīrieši;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47,2% sievietes.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Imigrantu vecuma struktūra: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29,1% bērni un jaunieši no 0-19 gadiem;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55,7% vecumā no 20-60 gadiem;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15,2% vecumā virs 60 gadiem.</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1"/>
          <p:cNvSpPr txBox="1">
            <a:spLocks noChangeArrowheads="1"/>
          </p:cNvSpPr>
          <p:nvPr/>
        </p:nvSpPr>
        <p:spPr bwMode="auto">
          <a:xfrm>
            <a:off x="899592" y="1700808"/>
            <a:ext cx="7200800" cy="341947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Ārzemnieku skaits, kas valstī uzturas ar derīgām pastāvīgās uzturēšanās atļaujām – 42 054 (2011. gada 1. janvāris)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Pirmreizēji izsniegto pastāvīgās uzturēšanās atļauju skaits – 6 123 (2011. gada 1. janvāris)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1079500" y="1979613"/>
            <a:ext cx="6300788" cy="3060700"/>
          </a:xfrm>
          <a:prstGeom prst="rect">
            <a:avLst/>
          </a:prstGeom>
          <a:noFill/>
          <a:ln w="9525">
            <a:noFill/>
            <a:round/>
            <a:headEnd/>
            <a:tailEnd/>
          </a:ln>
          <a:effectLst/>
        </p:spPr>
        <p:txBody>
          <a:bodyPr lIns="90000" tIns="45000" rIns="90000" bIns="45000"/>
          <a:lstStyle/>
          <a:p>
            <a:pPr algn="just">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latin typeface="ArialMT" pitchFamily="32" charset="0"/>
              </a:rPr>
              <a:t>Eiropā jautājums par </a:t>
            </a:r>
            <a:r>
              <a:rPr lang="lv-LV" sz="2400" dirty="0" err="1">
                <a:solidFill>
                  <a:srgbClr val="000080"/>
                </a:solidFill>
                <a:latin typeface="ArialMT" pitchFamily="32" charset="0"/>
              </a:rPr>
              <a:t>mūžizglītību</a:t>
            </a:r>
            <a:r>
              <a:rPr lang="lv-LV" sz="2400" dirty="0">
                <a:solidFill>
                  <a:srgbClr val="000080"/>
                </a:solidFill>
                <a:latin typeface="ArialMT" pitchFamily="32" charset="0"/>
              </a:rPr>
              <a:t> aktualizējies 2000.gada 30.oktobrī, kad Briselē tika parakstīts Eiropas Padomes izstrādātais "</a:t>
            </a:r>
            <a:r>
              <a:rPr lang="lv-LV" sz="2400" dirty="0" err="1">
                <a:solidFill>
                  <a:srgbClr val="000080"/>
                </a:solidFill>
                <a:latin typeface="ArialMT" pitchFamily="32" charset="0"/>
              </a:rPr>
              <a:t>Mūžizglītības</a:t>
            </a:r>
            <a:r>
              <a:rPr lang="lv-LV" sz="2400" dirty="0">
                <a:solidFill>
                  <a:srgbClr val="000080"/>
                </a:solidFill>
                <a:latin typeface="ArialMT" pitchFamily="32" charset="0"/>
              </a:rPr>
              <a:t> memorands", kas iezīmēja šo jauno pieeju izglītībai un apmācībām.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1"/>
          <p:cNvSpPr txBox="1">
            <a:spLocks noChangeArrowheads="1"/>
          </p:cNvSpPr>
          <p:nvPr/>
        </p:nvSpPr>
        <p:spPr bwMode="auto">
          <a:xfrm>
            <a:off x="755576" y="1619250"/>
            <a:ext cx="7343849" cy="326072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Ārzemnieku skaits, kas valstī uzturas ar derīgām termiņuzturēšanās atļaujām – 13 557 (2011. gada 1. janvāris)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Pirmreizēji izsniegto termiņuzturēšanās atļauju skaits – 2 495 (2011. gada 1. janvāris)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Galvenie imigrācijas iemesli trešo valstu </a:t>
            </a:r>
            <a:r>
              <a:rPr lang="lv-LV" sz="2400" dirty="0" err="1">
                <a:solidFill>
                  <a:srgbClr val="000080"/>
                </a:solidFill>
              </a:rPr>
              <a:t>valstspiederīgo</a:t>
            </a:r>
            <a:r>
              <a:rPr lang="lv-LV" sz="2400" dirty="0">
                <a:solidFill>
                  <a:srgbClr val="000080"/>
                </a:solidFill>
              </a:rPr>
              <a:t> vidū: ģimenes saites, darbs, studijas.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1"/>
          <p:cNvSpPr txBox="1">
            <a:spLocks noChangeArrowheads="1"/>
          </p:cNvSpPr>
          <p:nvPr/>
        </p:nvSpPr>
        <p:spPr bwMode="auto">
          <a:xfrm>
            <a:off x="709613" y="1749425"/>
            <a:ext cx="7667625" cy="395922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Patvēruma meklētāju skaits – 335 (2010 – 61)</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Galvenās valstis no kurām ieradušies patvēruma meklētāji – Gruzija (176), Kongo (39), Krievija (18), Irāna (16), Sīrija (16), Kamerūna (10), Libāna (10)</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Personu skaits, kurām piešķirts bēgļu statuss – 9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Personu skaits, kurām piešķirts alternatīvais statuss - 18</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1"/>
          <p:cNvSpPr txBox="1">
            <a:spLocks noChangeArrowheads="1"/>
          </p:cNvSpPr>
          <p:nvPr/>
        </p:nvSpPr>
        <p:spPr bwMode="auto">
          <a:xfrm>
            <a:off x="827584" y="1124744"/>
            <a:ext cx="6840537" cy="900112"/>
          </a:xfrm>
          <a:prstGeom prst="rect">
            <a:avLst/>
          </a:prstGeom>
          <a:noFill/>
          <a:ln w="9525">
            <a:noFill/>
            <a:round/>
            <a:headEnd/>
            <a:tailEnd/>
          </a:ln>
          <a:effectLst/>
        </p:spPr>
        <p:txBody>
          <a:bodyPr lIns="90000" tIns="45000" rIns="90000" bIns="450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Imigrantu integrācijas četras pakāpes</a:t>
            </a:r>
          </a:p>
        </p:txBody>
      </p:sp>
      <p:sp>
        <p:nvSpPr>
          <p:cNvPr id="34818" name="Text Box 2"/>
          <p:cNvSpPr txBox="1">
            <a:spLocks noChangeArrowheads="1"/>
          </p:cNvSpPr>
          <p:nvPr/>
        </p:nvSpPr>
        <p:spPr bwMode="auto">
          <a:xfrm>
            <a:off x="467544" y="2232025"/>
            <a:ext cx="7633469" cy="244792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err="1">
                <a:solidFill>
                  <a:srgbClr val="000080"/>
                </a:solidFill>
              </a:rPr>
              <a:t>Akulturācija</a:t>
            </a:r>
            <a:r>
              <a:rPr lang="lv-LV" sz="2400" b="1" dirty="0">
                <a:solidFill>
                  <a:srgbClr val="000080"/>
                </a:solidFill>
              </a:rPr>
              <a:t> vai socializācija</a:t>
            </a:r>
            <a:r>
              <a:rPr lang="lv-LV" sz="2400" dirty="0">
                <a:solidFill>
                  <a:srgbClr val="000080"/>
                </a:solidFill>
              </a:rPr>
              <a:t> – apgūst zināšanas un </a:t>
            </a:r>
            <a:r>
              <a:rPr lang="lv-LV" sz="2400" dirty="0" err="1">
                <a:solidFill>
                  <a:srgbClr val="000080"/>
                </a:solidFill>
              </a:rPr>
              <a:t>kultūrorientācijas</a:t>
            </a:r>
            <a:r>
              <a:rPr lang="lv-LV" sz="2400" dirty="0">
                <a:solidFill>
                  <a:srgbClr val="000080"/>
                </a:solidFill>
              </a:rPr>
              <a:t> prasmes;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Pozicionēšanās</a:t>
            </a:r>
            <a:r>
              <a:rPr lang="lv-LV" sz="2400" dirty="0">
                <a:solidFill>
                  <a:srgbClr val="000080"/>
                </a:solidFill>
              </a:rPr>
              <a:t> – ieņem savu vietu;</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Saskarsme</a:t>
            </a:r>
            <a:r>
              <a:rPr lang="lv-LV" sz="2400" dirty="0">
                <a:solidFill>
                  <a:srgbClr val="000080"/>
                </a:solidFill>
              </a:rPr>
              <a:t> – sociālo attiecību un tīklu veidošana;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Identificēšanās</a:t>
            </a:r>
            <a:r>
              <a:rPr lang="lv-LV" sz="2400" dirty="0">
                <a:solidFill>
                  <a:srgbClr val="000080"/>
                </a:solidFill>
              </a:rPr>
              <a:t> ar sabiedrību.</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 Box 1"/>
          <p:cNvSpPr txBox="1">
            <a:spLocks noChangeArrowheads="1"/>
          </p:cNvSpPr>
          <p:nvPr/>
        </p:nvSpPr>
        <p:spPr bwMode="auto">
          <a:xfrm>
            <a:off x="1403648" y="1052736"/>
            <a:ext cx="6056461" cy="1079500"/>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Kultūras šoka piecas stadijas</a:t>
            </a:r>
          </a:p>
        </p:txBody>
      </p:sp>
      <p:sp>
        <p:nvSpPr>
          <p:cNvPr id="35842" name="Text Box 2"/>
          <p:cNvSpPr txBox="1">
            <a:spLocks noChangeArrowheads="1"/>
          </p:cNvSpPr>
          <p:nvPr/>
        </p:nvSpPr>
        <p:spPr bwMode="auto">
          <a:xfrm>
            <a:off x="467544" y="1916832"/>
            <a:ext cx="8280400" cy="344487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“Medus mēnesis”</a:t>
            </a:r>
            <a:r>
              <a:rPr lang="lv-LV" sz="2400" dirty="0">
                <a:solidFill>
                  <a:srgbClr val="000080"/>
                </a:solidFill>
              </a:rPr>
              <a:t> – spilgti iespaidi, interese un aizrautība;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Kultūras atšķirību apzināšanās</a:t>
            </a:r>
            <a:r>
              <a:rPr lang="lv-LV" sz="2400" dirty="0">
                <a:solidFill>
                  <a:srgbClr val="000080"/>
                </a:solidFill>
              </a:rPr>
              <a:t> – izolācija un apjukums;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Agresija</a:t>
            </a:r>
            <a:r>
              <a:rPr lang="lv-LV" sz="2400" dirty="0">
                <a:solidFill>
                  <a:srgbClr val="000080"/>
                </a:solidFill>
              </a:rPr>
              <a:t> – atgrūdoša attieksme pret jauno kultūru;</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Vienojošo un atšķirīgo elementu apzināšanās</a:t>
            </a:r>
            <a:r>
              <a:rPr lang="lv-LV" sz="2400" dirty="0">
                <a:solidFill>
                  <a:srgbClr val="000080"/>
                </a:solidFill>
              </a:rPr>
              <a:t> – atvērtība jaunai kultūrai un sociālajai situācijai;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a:solidFill>
                  <a:srgbClr val="000080"/>
                </a:solidFill>
              </a:rPr>
              <a:t>Integrācija</a:t>
            </a:r>
            <a:r>
              <a:rPr lang="lv-LV" sz="2400" dirty="0">
                <a:solidFill>
                  <a:srgbClr val="000080"/>
                </a:solidFill>
              </a:rPr>
              <a:t> – ideālā variantā </a:t>
            </a:r>
            <a:r>
              <a:rPr lang="lv-LV" sz="2400" dirty="0" err="1">
                <a:solidFill>
                  <a:srgbClr val="000080"/>
                </a:solidFill>
              </a:rPr>
              <a:t>bikulturālā</a:t>
            </a:r>
            <a:r>
              <a:rPr lang="lv-LV" sz="2400" dirty="0">
                <a:solidFill>
                  <a:srgbClr val="000080"/>
                </a:solidFill>
              </a:rPr>
              <a:t> identitāte.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1"/>
          <p:cNvSpPr txBox="1">
            <a:spLocks noChangeArrowheads="1"/>
          </p:cNvSpPr>
          <p:nvPr/>
        </p:nvSpPr>
        <p:spPr bwMode="auto">
          <a:xfrm>
            <a:off x="1260475" y="1260475"/>
            <a:ext cx="7271965" cy="3600450"/>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3200" b="1" dirty="0" err="1">
                <a:solidFill>
                  <a:srgbClr val="333399"/>
                </a:solidFill>
              </a:rPr>
              <a:t>Jauniebraucēju</a:t>
            </a:r>
            <a:r>
              <a:rPr lang="lv-LV" sz="3200" b="1" dirty="0">
                <a:solidFill>
                  <a:srgbClr val="333399"/>
                </a:solidFill>
              </a:rPr>
              <a:t> bērni Latvijas skolās</a:t>
            </a:r>
          </a:p>
        </p:txBody>
      </p:sp>
      <p:sp>
        <p:nvSpPr>
          <p:cNvPr id="36866" name="Text Box 2"/>
          <p:cNvSpPr txBox="1">
            <a:spLocks noChangeArrowheads="1"/>
          </p:cNvSpPr>
          <p:nvPr/>
        </p:nvSpPr>
        <p:spPr bwMode="auto">
          <a:xfrm>
            <a:off x="431800" y="2160588"/>
            <a:ext cx="7488238" cy="3779837"/>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2010./2011.m.g. Latvijas vispārējās izglītības iestādēs mācījās </a:t>
            </a:r>
            <a:r>
              <a:rPr lang="lv-LV" sz="2400" b="1" dirty="0">
                <a:solidFill>
                  <a:srgbClr val="000080"/>
                </a:solidFill>
              </a:rPr>
              <a:t>190</a:t>
            </a:r>
            <a:r>
              <a:rPr lang="lv-LV" sz="2400" dirty="0">
                <a:solidFill>
                  <a:srgbClr val="000080"/>
                </a:solidFill>
              </a:rPr>
              <a:t> trešo valstu </a:t>
            </a:r>
            <a:r>
              <a:rPr lang="lv-LV" sz="2400" dirty="0" err="1">
                <a:solidFill>
                  <a:srgbClr val="000080"/>
                </a:solidFill>
              </a:rPr>
              <a:t>valstspiederīgo</a:t>
            </a:r>
            <a:r>
              <a:rPr lang="lv-LV" sz="2400" dirty="0">
                <a:solidFill>
                  <a:srgbClr val="000080"/>
                </a:solidFill>
              </a:rPr>
              <a:t> skolēni no </a:t>
            </a:r>
            <a:r>
              <a:rPr lang="lv-LV" sz="2400" b="1" dirty="0">
                <a:solidFill>
                  <a:srgbClr val="000080"/>
                </a:solidFill>
              </a:rPr>
              <a:t>16</a:t>
            </a:r>
            <a:r>
              <a:rPr lang="lv-LV" sz="2400" dirty="0">
                <a:solidFill>
                  <a:srgbClr val="000080"/>
                </a:solidFill>
              </a:rPr>
              <a:t> valstīm.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Lielākā daļa skolēnu bija no: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Krievijas – 94;</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Baltkrievijas – 26;</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Ukrainas – 23;</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ASV – 10;</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Taizemes – 9;</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Azerbaidžānas – 8.</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1"/>
          <p:cNvSpPr txBox="1">
            <a:spLocks noChangeArrowheads="1"/>
          </p:cNvSpPr>
          <p:nvPr/>
        </p:nvSpPr>
        <p:spPr bwMode="auto">
          <a:xfrm>
            <a:off x="755576" y="1268760"/>
            <a:ext cx="6408712" cy="1187450"/>
          </a:xfrm>
          <a:prstGeom prst="rect">
            <a:avLst/>
          </a:prstGeom>
          <a:noFill/>
          <a:ln w="9525">
            <a:noFill/>
            <a:round/>
            <a:headEnd/>
            <a:tailEnd/>
          </a:ln>
          <a:effectLst/>
        </p:spPr>
        <p:txBody>
          <a:bodyPr lIns="90000" tIns="45000" rIns="90000" bIns="450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pPr>
            <a:r>
              <a:rPr lang="lv-LV" sz="2800" b="1" dirty="0">
                <a:solidFill>
                  <a:srgbClr val="000080"/>
                </a:solidFill>
              </a:rPr>
              <a:t>Trešo valstu </a:t>
            </a:r>
            <a:r>
              <a:rPr lang="lv-LV" sz="2800" b="1" dirty="0" err="1" smtClean="0">
                <a:solidFill>
                  <a:srgbClr val="000080"/>
                </a:solidFill>
              </a:rPr>
              <a:t>valstspiederīgie</a:t>
            </a:r>
            <a:endParaRPr lang="lv-LV" sz="2800" b="1" dirty="0" smtClean="0">
              <a:solidFill>
                <a:srgbClr val="000080"/>
              </a:solidFill>
            </a:endParaRP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pPr>
            <a:r>
              <a:rPr lang="lv-LV" sz="2800" b="1" dirty="0" smtClean="0">
                <a:solidFill>
                  <a:srgbClr val="000080"/>
                </a:solidFill>
              </a:rPr>
              <a:t> </a:t>
            </a:r>
            <a:r>
              <a:rPr lang="lv-LV" sz="2800" b="1" dirty="0">
                <a:solidFill>
                  <a:srgbClr val="000080"/>
                </a:solidFill>
              </a:rPr>
              <a:t>Rīgas skolās (2010./2011.m.g.)</a:t>
            </a:r>
          </a:p>
        </p:txBody>
      </p:sp>
      <p:sp>
        <p:nvSpPr>
          <p:cNvPr id="37890" name="Text Box 2"/>
          <p:cNvSpPr txBox="1">
            <a:spLocks noChangeArrowheads="1"/>
          </p:cNvSpPr>
          <p:nvPr/>
        </p:nvSpPr>
        <p:spPr bwMode="auto">
          <a:xfrm>
            <a:off x="323528" y="2276872"/>
            <a:ext cx="7760246" cy="3744416"/>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pPr>
            <a:endParaRPr lang="lv-LV" sz="2000" b="1" dirty="0" smtClean="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pPr>
            <a:r>
              <a:rPr lang="lv-LV" sz="2400" b="1" dirty="0" smtClean="0">
                <a:solidFill>
                  <a:srgbClr val="000080"/>
                </a:solidFill>
              </a:rPr>
              <a:t>145 </a:t>
            </a:r>
            <a:r>
              <a:rPr lang="lv-LV" sz="2400" b="1" dirty="0">
                <a:solidFill>
                  <a:srgbClr val="000080"/>
                </a:solidFill>
              </a:rPr>
              <a:t>skolēni no 14 valstīm</a:t>
            </a:r>
            <a:r>
              <a:rPr lang="lv-LV" sz="2400" dirty="0">
                <a:solidFill>
                  <a:srgbClr val="000080"/>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pPr>
            <a:r>
              <a:rPr lang="lv-LV" sz="2400" dirty="0">
                <a:solidFill>
                  <a:srgbClr val="000080"/>
                </a:solidFill>
              </a:rPr>
              <a:t>ASV – 9			</a:t>
            </a:r>
            <a:r>
              <a:rPr lang="lv-LV" sz="2400" dirty="0" smtClean="0">
                <a:solidFill>
                  <a:srgbClr val="000080"/>
                </a:solidFill>
              </a:rPr>
              <a:t>		Kazahstāna </a:t>
            </a:r>
            <a:r>
              <a:rPr lang="lv-LV" sz="2400" dirty="0">
                <a:solidFill>
                  <a:srgbClr val="000080"/>
                </a:solidFill>
              </a:rPr>
              <a:t>- 2</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pPr>
            <a:r>
              <a:rPr lang="lv-LV" sz="2400" dirty="0">
                <a:solidFill>
                  <a:srgbClr val="000080"/>
                </a:solidFill>
              </a:rPr>
              <a:t>Austrālija – 2		</a:t>
            </a:r>
            <a:r>
              <a:rPr lang="lv-LV" sz="2400" dirty="0" smtClean="0">
                <a:solidFill>
                  <a:srgbClr val="000080"/>
                </a:solidFill>
              </a:rPr>
              <a:t>		Korejas </a:t>
            </a:r>
            <a:r>
              <a:rPr lang="lv-LV" sz="2400" dirty="0">
                <a:solidFill>
                  <a:srgbClr val="000080"/>
                </a:solidFill>
              </a:rPr>
              <a:t>Republika – 3</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pPr>
            <a:r>
              <a:rPr lang="lv-LV" sz="2400" dirty="0">
                <a:solidFill>
                  <a:srgbClr val="000080"/>
                </a:solidFill>
              </a:rPr>
              <a:t>Azerbaidžāna – 8		Krievija – 67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pPr>
            <a:r>
              <a:rPr lang="lv-LV" sz="2400" dirty="0">
                <a:solidFill>
                  <a:srgbClr val="000080"/>
                </a:solidFill>
              </a:rPr>
              <a:t>Baltkrievija – 26		</a:t>
            </a:r>
            <a:r>
              <a:rPr lang="lv-LV" sz="2400" dirty="0" smtClean="0">
                <a:solidFill>
                  <a:srgbClr val="000080"/>
                </a:solidFill>
              </a:rPr>
              <a:t>	Taizeme </a:t>
            </a:r>
            <a:r>
              <a:rPr lang="lv-LV" sz="2400" dirty="0">
                <a:solidFill>
                  <a:srgbClr val="000080"/>
                </a:solidFill>
              </a:rPr>
              <a:t>- 1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pPr>
            <a:r>
              <a:rPr lang="lv-LV" sz="2400" dirty="0">
                <a:solidFill>
                  <a:srgbClr val="000080"/>
                </a:solidFill>
              </a:rPr>
              <a:t>Gruzija – 2			</a:t>
            </a:r>
            <a:r>
              <a:rPr lang="lv-LV" sz="2400" dirty="0" smtClean="0">
                <a:solidFill>
                  <a:srgbClr val="000080"/>
                </a:solidFill>
              </a:rPr>
              <a:t>	Turcija </a:t>
            </a:r>
            <a:r>
              <a:rPr lang="lv-LV" sz="2400" dirty="0">
                <a:solidFill>
                  <a:srgbClr val="000080"/>
                </a:solidFill>
              </a:rPr>
              <a:t>- 1</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pPr>
            <a:r>
              <a:rPr lang="lv-LV" sz="2400" dirty="0">
                <a:solidFill>
                  <a:srgbClr val="000080"/>
                </a:solidFill>
              </a:rPr>
              <a:t>Izraēla – 3			</a:t>
            </a:r>
            <a:r>
              <a:rPr lang="lv-LV" sz="2400" dirty="0" smtClean="0">
                <a:solidFill>
                  <a:srgbClr val="000080"/>
                </a:solidFill>
              </a:rPr>
              <a:t>	Ukraina </a:t>
            </a:r>
            <a:r>
              <a:rPr lang="lv-LV" sz="2400" dirty="0">
                <a:solidFill>
                  <a:srgbClr val="000080"/>
                </a:solidFill>
              </a:rPr>
              <a:t>- 18</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pPr>
            <a:r>
              <a:rPr lang="lv-LV" sz="2400" dirty="0">
                <a:solidFill>
                  <a:srgbClr val="000080"/>
                </a:solidFill>
              </a:rPr>
              <a:t>Kanāda – 2			</a:t>
            </a:r>
            <a:r>
              <a:rPr lang="lv-LV" sz="2400" dirty="0" smtClean="0">
                <a:solidFill>
                  <a:srgbClr val="000080"/>
                </a:solidFill>
              </a:rPr>
              <a:t>	Uzbekistāna </a:t>
            </a:r>
            <a:r>
              <a:rPr lang="lv-LV" sz="2400" dirty="0">
                <a:solidFill>
                  <a:srgbClr val="000080"/>
                </a:solidFill>
              </a:rPr>
              <a:t>- 1</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pPr>
            <a:endParaRPr lang="lv-LV" sz="20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1"/>
          <p:cNvSpPr txBox="1">
            <a:spLocks noChangeArrowheads="1"/>
          </p:cNvSpPr>
          <p:nvPr/>
        </p:nvSpPr>
        <p:spPr bwMode="auto">
          <a:xfrm>
            <a:off x="1619250" y="1619250"/>
            <a:ext cx="7057206" cy="4179888"/>
          </a:xfrm>
          <a:prstGeom prst="rect">
            <a:avLst/>
          </a:prstGeom>
          <a:noFill/>
          <a:ln w="9525">
            <a:noFill/>
            <a:round/>
            <a:headEnd/>
            <a:tailEnd/>
          </a:ln>
          <a:effectLst/>
        </p:spPr>
        <p:txBody>
          <a:bodyPr lIns="90000" tIns="45000" rIns="90000" bIns="450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Nepilngadīgo patvēruma meklētāju skaits Latvijas izglītības iestādēs 2008.-2012. gads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2008 – 4 (mācību valoda - latviešu);</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2009 – 8 (mācību valoda - latviešu un bilingvāli);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2010 – 6 (mācību valoda - bilingvāli);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2011 – 7 (mācību valoda - bilingvāli);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2012 – 8 (mācību valoda - bilingvāli).</a:t>
            </a:r>
            <a:endParaRPr lang="lv-LV" sz="20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 Box 1"/>
          <p:cNvSpPr txBox="1">
            <a:spLocks noChangeArrowheads="1"/>
          </p:cNvSpPr>
          <p:nvPr/>
        </p:nvSpPr>
        <p:spPr bwMode="auto">
          <a:xfrm>
            <a:off x="539750" y="1260475"/>
            <a:ext cx="8099425" cy="4500563"/>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Saskaņā ar MK noteikumiem: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2. Patvēruma meklētājam nodrošina sagatavošanu pamatizglītības ieguvei no piecu gadu vecuma, iespēju iegūt pamatizglītību un vispārējo vidējo izglītību.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7. Ministrija organizē izglītības programmām atbilstošu mācību līdzekļu izstrādi un izdošanu latviešu valodas apguvei, lai nodrošinātu vispārējās izglītības ieguves iespējas patvēruma meklētājam.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8.9. Izdevumus par pedagogu atalgojumu un mācību līdzekļu iegādi sedz IZM.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1600" dirty="0">
                <a:solidFill>
                  <a:srgbClr val="000080"/>
                </a:solidFill>
              </a:rPr>
              <a:t>MK noteikumi Nr. 174 «Kārtība, kādā nepilngadīgam patvēruma meklētājam nodrošina izglītības ieguves iespējas»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ext Box 1"/>
          <p:cNvSpPr txBox="1">
            <a:spLocks noChangeArrowheads="1"/>
          </p:cNvSpPr>
          <p:nvPr/>
        </p:nvSpPr>
        <p:spPr bwMode="auto">
          <a:xfrm>
            <a:off x="899592" y="1260475"/>
            <a:ext cx="6696744" cy="395288"/>
          </a:xfrm>
          <a:prstGeom prst="rect">
            <a:avLst/>
          </a:prstGeom>
          <a:noFill/>
          <a:ln w="9525">
            <a:noFill/>
            <a:round/>
            <a:headEnd/>
            <a:tailEnd/>
          </a:ln>
          <a:effectLst/>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Galvenie šķēršļi piekļuvei izglītībai</a:t>
            </a:r>
          </a:p>
        </p:txBody>
      </p:sp>
      <p:sp>
        <p:nvSpPr>
          <p:cNvPr id="40962" name="Text Box 2"/>
          <p:cNvSpPr txBox="1">
            <a:spLocks noChangeArrowheads="1"/>
          </p:cNvSpPr>
          <p:nvPr/>
        </p:nvSpPr>
        <p:spPr bwMode="auto">
          <a:xfrm>
            <a:off x="539552" y="2060848"/>
            <a:ext cx="7199313" cy="3559175"/>
          </a:xfrm>
          <a:prstGeom prst="rect">
            <a:avLst/>
          </a:prstGeom>
          <a:noFill/>
          <a:ln w="9525">
            <a:noFill/>
            <a:round/>
            <a:headEnd/>
            <a:tailEnd/>
          </a:ln>
          <a:effectLst/>
        </p:spPr>
        <p:txBody>
          <a:bodyPr lIns="90000" tIns="45000" rIns="90000" bIns="45000"/>
          <a:lstStyle/>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Valodas barjera;</a:t>
            </a: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Pielāgotu mācību programmu un vadlīniju trūkums;</a:t>
            </a: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Piemērotu mācību līdzekļu trūkums;</a:t>
            </a: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Pedagogu prasmju trūkums strādāt ar mērķa grupas bērniem;</a:t>
            </a: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Atbalsta principu un personāla trūkums;</a:t>
            </a: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Vispārējās integrācijas politikas trūkums;</a:t>
            </a: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Finanšu trūkums – mērķa grupai un skolai.</a:t>
            </a:r>
            <a:endParaRPr lang="lv-LV" sz="16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1600" dirty="0">
              <a:solidFill>
                <a:srgbClr val="00008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ext Box 1"/>
          <p:cNvSpPr txBox="1">
            <a:spLocks noChangeArrowheads="1"/>
          </p:cNvSpPr>
          <p:nvPr/>
        </p:nvSpPr>
        <p:spPr bwMode="auto">
          <a:xfrm>
            <a:off x="900113" y="1260475"/>
            <a:ext cx="7199312" cy="559752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Latviešu valodas aģentūra izstrādājusi: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 Metodiskos materiālus trešo valstu </a:t>
            </a:r>
            <a:r>
              <a:rPr lang="lv-LV" sz="2000" dirty="0" err="1">
                <a:solidFill>
                  <a:srgbClr val="000080"/>
                </a:solidFill>
              </a:rPr>
              <a:t>valstspiederīgo</a:t>
            </a:r>
            <a:r>
              <a:rPr lang="lv-LV" sz="2000" dirty="0">
                <a:solidFill>
                  <a:srgbClr val="000080"/>
                </a:solidFill>
              </a:rPr>
              <a:t> bērniem 6-12 gadi un viņu skolotājiem (darba lapas skolēniem, skolēnu </a:t>
            </a:r>
            <a:r>
              <a:rPr lang="lv-LV" sz="2000" dirty="0" err="1">
                <a:solidFill>
                  <a:srgbClr val="000080"/>
                </a:solidFill>
              </a:rPr>
              <a:t>portfolio</a:t>
            </a:r>
            <a:r>
              <a:rPr lang="lv-LV" sz="2000" dirty="0">
                <a:solidFill>
                  <a:srgbClr val="000080"/>
                </a:solidFill>
              </a:rPr>
              <a:t> «Mana Latvijas dienasgrāmata», komiksu grāmata un vadlīnijas skolotājiem) (2010);</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 Mācību programma un materiāli 13-18 gadus veciem bērniem «Atvērsim vārtus» (mācību līdzeklis, kartīšu komplekts, e-materiāli, metodiskie ieteikumi skolotājiem) (2011)</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 Materiāls «Skolotājs </a:t>
            </a:r>
            <a:r>
              <a:rPr lang="lv-LV" sz="2000" dirty="0" err="1">
                <a:solidFill>
                  <a:srgbClr val="000080"/>
                </a:solidFill>
              </a:rPr>
              <a:t>starpkultūru</a:t>
            </a:r>
            <a:r>
              <a:rPr lang="lv-LV" sz="2000" dirty="0">
                <a:solidFill>
                  <a:srgbClr val="000080"/>
                </a:solidFill>
              </a:rPr>
              <a:t> telpā» (2010)</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ext Box 1"/>
          <p:cNvSpPr txBox="1">
            <a:spLocks noChangeArrowheads="1"/>
          </p:cNvSpPr>
          <p:nvPr/>
        </p:nvSpPr>
        <p:spPr bwMode="auto">
          <a:xfrm>
            <a:off x="611560" y="2339975"/>
            <a:ext cx="7487865" cy="253047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2006. gadā </a:t>
            </a:r>
            <a:r>
              <a:rPr lang="lv-LV" sz="2400" dirty="0" err="1">
                <a:solidFill>
                  <a:srgbClr val="000080"/>
                </a:solidFill>
              </a:rPr>
              <a:t>beigās</a:t>
            </a:r>
            <a:r>
              <a:rPr lang="lv-LV" sz="2400" dirty="0">
                <a:solidFill>
                  <a:srgbClr val="000080"/>
                </a:solidFill>
              </a:rPr>
              <a:t> Padome un Eiropas Parlaments </a:t>
            </a:r>
            <a:r>
              <a:rPr lang="lv-LV" sz="2400" dirty="0" err="1" smtClean="0">
                <a:solidFill>
                  <a:srgbClr val="000080"/>
                </a:solidFill>
              </a:rPr>
              <a:t>pieņ̧</a:t>
            </a:r>
            <a:r>
              <a:rPr lang="lv-LV" sz="2400" dirty="0" err="1">
                <a:solidFill>
                  <a:srgbClr val="000080"/>
                </a:solidFill>
              </a:rPr>
              <a:t>ēma</a:t>
            </a:r>
            <a:r>
              <a:rPr lang="lv-LV" sz="2400" dirty="0">
                <a:solidFill>
                  <a:srgbClr val="000080"/>
                </a:solidFill>
              </a:rPr>
              <a:t> Eiropas </a:t>
            </a:r>
            <a:r>
              <a:rPr lang="lv-LV" sz="2400" dirty="0" err="1" smtClean="0">
                <a:solidFill>
                  <a:srgbClr val="000080"/>
                </a:solidFill>
              </a:rPr>
              <a:t>struktū̄</a:t>
            </a:r>
            <a:r>
              <a:rPr lang="lv-LV" sz="2400" dirty="0" err="1">
                <a:solidFill>
                  <a:srgbClr val="000080"/>
                </a:solidFill>
              </a:rPr>
              <a:t>ras</a:t>
            </a:r>
            <a:r>
              <a:rPr lang="lv-LV" sz="2400" dirty="0">
                <a:solidFill>
                  <a:srgbClr val="000080"/>
                </a:solidFill>
              </a:rPr>
              <a:t> </a:t>
            </a:r>
            <a:r>
              <a:rPr lang="lv-LV" sz="2400" dirty="0" err="1">
                <a:solidFill>
                  <a:srgbClr val="000080"/>
                </a:solidFill>
              </a:rPr>
              <a:t>mūžizglītības</a:t>
            </a:r>
            <a:r>
              <a:rPr lang="lv-LV" sz="2400" dirty="0">
                <a:solidFill>
                  <a:srgbClr val="000080"/>
                </a:solidFill>
              </a:rPr>
              <a:t> </a:t>
            </a:r>
            <a:r>
              <a:rPr lang="lv-LV" sz="2400" dirty="0" err="1">
                <a:solidFill>
                  <a:srgbClr val="000080"/>
                </a:solidFill>
              </a:rPr>
              <a:t>galvenās</a:t>
            </a:r>
            <a:r>
              <a:rPr lang="lv-LV" sz="2400" dirty="0">
                <a:solidFill>
                  <a:srgbClr val="000080"/>
                </a:solidFill>
              </a:rPr>
              <a:t> </a:t>
            </a:r>
            <a:r>
              <a:rPr lang="lv-LV" sz="2400" dirty="0" err="1">
                <a:solidFill>
                  <a:srgbClr val="000080"/>
                </a:solidFill>
              </a:rPr>
              <a:t>pamatprasmes</a:t>
            </a:r>
            <a:r>
              <a:rPr lang="lv-LV" sz="2400" dirty="0">
                <a:solidFill>
                  <a:srgbClr val="000080"/>
                </a:solidFill>
              </a:rPr>
              <a:t> (</a:t>
            </a:r>
            <a:r>
              <a:rPr lang="lv-LV" sz="2400" i="1" dirty="0" err="1">
                <a:solidFill>
                  <a:srgbClr val="000080"/>
                </a:solidFill>
              </a:rPr>
              <a:t>Eiropean</a:t>
            </a:r>
            <a:r>
              <a:rPr lang="lv-LV" sz="2400" i="1" dirty="0">
                <a:solidFill>
                  <a:srgbClr val="000080"/>
                </a:solidFill>
              </a:rPr>
              <a:t> </a:t>
            </a:r>
            <a:r>
              <a:rPr lang="lv-LV" sz="2400" i="1" dirty="0" err="1">
                <a:solidFill>
                  <a:srgbClr val="000080"/>
                </a:solidFill>
              </a:rPr>
              <a:t>Framework</a:t>
            </a:r>
            <a:r>
              <a:rPr lang="lv-LV" sz="2400" i="1" dirty="0">
                <a:solidFill>
                  <a:srgbClr val="000080"/>
                </a:solidFill>
              </a:rPr>
              <a:t> </a:t>
            </a:r>
            <a:r>
              <a:rPr lang="lv-LV" sz="2400" i="1" dirty="0" err="1">
                <a:solidFill>
                  <a:srgbClr val="000080"/>
                </a:solidFill>
              </a:rPr>
              <a:t>for</a:t>
            </a:r>
            <a:r>
              <a:rPr lang="lv-LV" sz="2400" i="1" dirty="0">
                <a:solidFill>
                  <a:srgbClr val="000080"/>
                </a:solidFill>
              </a:rPr>
              <a:t> </a:t>
            </a:r>
            <a:r>
              <a:rPr lang="lv-LV" sz="2400" i="1" dirty="0" err="1">
                <a:solidFill>
                  <a:srgbClr val="000080"/>
                </a:solidFill>
              </a:rPr>
              <a:t>key</a:t>
            </a:r>
            <a:r>
              <a:rPr lang="lv-LV" sz="2400" i="1" dirty="0">
                <a:solidFill>
                  <a:srgbClr val="000080"/>
                </a:solidFill>
              </a:rPr>
              <a:t> </a:t>
            </a:r>
            <a:r>
              <a:rPr lang="lv-LV" sz="2400" i="1" dirty="0" err="1">
                <a:solidFill>
                  <a:srgbClr val="000080"/>
                </a:solidFill>
              </a:rPr>
              <a:t>Competences</a:t>
            </a:r>
            <a:r>
              <a:rPr lang="lv-LV" sz="2400" dirty="0">
                <a:solidFill>
                  <a:srgbClr val="000080"/>
                </a:solidFill>
              </a:rPr>
              <a:t>), kas pirmo reizi Eiropas </a:t>
            </a:r>
            <a:r>
              <a:rPr lang="lv-LV" sz="2400" dirty="0" smtClean="0">
                <a:solidFill>
                  <a:srgbClr val="000080"/>
                </a:solidFill>
              </a:rPr>
              <a:t>līmenī̄ </a:t>
            </a:r>
            <a:r>
              <a:rPr lang="lv-LV" sz="2400" dirty="0" err="1">
                <a:solidFill>
                  <a:srgbClr val="000080"/>
                </a:solidFill>
              </a:rPr>
              <a:t>define</a:t>
            </a:r>
            <a:r>
              <a:rPr lang="lv-LV" sz="2400" dirty="0">
                <a:solidFill>
                  <a:srgbClr val="000080"/>
                </a:solidFill>
              </a:rPr>
              <a:t>̄ </a:t>
            </a:r>
            <a:r>
              <a:rPr lang="lv-LV" sz="2400" dirty="0" err="1">
                <a:solidFill>
                  <a:srgbClr val="000080"/>
                </a:solidFill>
              </a:rPr>
              <a:t>galvenās</a:t>
            </a:r>
            <a:r>
              <a:rPr lang="lv-LV" sz="2400" dirty="0">
                <a:solidFill>
                  <a:srgbClr val="000080"/>
                </a:solidFill>
              </a:rPr>
              <a:t> prasmes, kuras </a:t>
            </a:r>
            <a:r>
              <a:rPr lang="lv-LV" sz="2400" dirty="0" err="1" smtClean="0">
                <a:solidFill>
                  <a:srgbClr val="000080"/>
                </a:solidFill>
              </a:rPr>
              <a:t>pilsoņ̧</a:t>
            </a:r>
            <a:r>
              <a:rPr lang="lv-LV" sz="2400" dirty="0" err="1">
                <a:solidFill>
                  <a:srgbClr val="000080"/>
                </a:solidFill>
              </a:rPr>
              <a:t>iem</a:t>
            </a:r>
            <a:r>
              <a:rPr lang="lv-LV" sz="2400" dirty="0">
                <a:solidFill>
                  <a:srgbClr val="000080"/>
                </a:solidFill>
              </a:rPr>
              <a:t> ir nepieciešamas </a:t>
            </a:r>
            <a:r>
              <a:rPr lang="lv-LV" sz="2400" dirty="0" err="1">
                <a:solidFill>
                  <a:srgbClr val="000080"/>
                </a:solidFill>
              </a:rPr>
              <a:t>viņu</a:t>
            </a:r>
            <a:r>
              <a:rPr lang="lv-LV" sz="2400" dirty="0">
                <a:solidFill>
                  <a:srgbClr val="000080"/>
                </a:solidFill>
              </a:rPr>
              <a:t> personiskajai izaugsmei, </a:t>
            </a:r>
            <a:r>
              <a:rPr lang="lv-LV" sz="2400" dirty="0" err="1">
                <a:solidFill>
                  <a:srgbClr val="000080"/>
                </a:solidFill>
              </a:rPr>
              <a:t>sociālajai</a:t>
            </a:r>
            <a:r>
              <a:rPr lang="lv-LV" sz="2400" dirty="0">
                <a:solidFill>
                  <a:srgbClr val="000080"/>
                </a:solidFill>
              </a:rPr>
              <a:t> </a:t>
            </a:r>
            <a:r>
              <a:rPr lang="lv-LV" sz="2400" dirty="0" err="1">
                <a:solidFill>
                  <a:srgbClr val="000080"/>
                </a:solidFill>
              </a:rPr>
              <a:t>iekļaušanai</a:t>
            </a:r>
            <a:r>
              <a:rPr lang="lv-LV" sz="2400" dirty="0">
                <a:solidFill>
                  <a:srgbClr val="000080"/>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pilsoniskajai </a:t>
            </a:r>
            <a:r>
              <a:rPr lang="lv-LV" sz="2400" dirty="0" err="1">
                <a:solidFill>
                  <a:srgbClr val="000080"/>
                </a:solidFill>
              </a:rPr>
              <a:t>aktivitātei</a:t>
            </a:r>
            <a:r>
              <a:rPr lang="lv-LV" sz="2400" dirty="0">
                <a:solidFill>
                  <a:srgbClr val="000080"/>
                </a:solidFill>
              </a:rPr>
              <a:t> un </a:t>
            </a:r>
            <a:r>
              <a:rPr lang="lv-LV" sz="2400" dirty="0" err="1">
                <a:solidFill>
                  <a:srgbClr val="000080"/>
                </a:solidFill>
              </a:rPr>
              <a:t>nodarbinātībai</a:t>
            </a:r>
            <a:r>
              <a:rPr lang="lv-LV" sz="2400" dirty="0">
                <a:solidFill>
                  <a:srgbClr val="000080"/>
                </a:solidFill>
              </a:rPr>
              <a:t> </a:t>
            </a:r>
            <a:r>
              <a:rPr lang="lv-LV" sz="2400" dirty="0" err="1">
                <a:solidFill>
                  <a:srgbClr val="000080"/>
                </a:solidFill>
              </a:rPr>
              <a:t>zināšanu</a:t>
            </a:r>
            <a:r>
              <a:rPr lang="lv-LV" sz="2400" dirty="0">
                <a:solidFill>
                  <a:srgbClr val="000080"/>
                </a:solidFill>
              </a:rPr>
              <a:t> </a:t>
            </a:r>
            <a:r>
              <a:rPr lang="lv-LV" sz="2400" dirty="0" err="1">
                <a:solidFill>
                  <a:srgbClr val="000080"/>
                </a:solidFill>
              </a:rPr>
              <a:t>sabiedrība</a:t>
            </a:r>
            <a:r>
              <a:rPr lang="lv-LV" sz="2400" dirty="0">
                <a:solidFill>
                  <a:srgbClr val="000080"/>
                </a:solidFill>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09" name="Picture 1"/>
          <p:cNvPicPr>
            <a:picLocks noChangeAspect="1" noChangeArrowheads="1"/>
          </p:cNvPicPr>
          <p:nvPr/>
        </p:nvPicPr>
        <p:blipFill>
          <a:blip r:embed="rId3" cstate="print"/>
          <a:srcRect/>
          <a:stretch>
            <a:fillRect/>
          </a:stretch>
        </p:blipFill>
        <p:spPr bwMode="auto">
          <a:xfrm>
            <a:off x="576263" y="1079500"/>
            <a:ext cx="8062912" cy="4859338"/>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1"/>
          <p:cNvSpPr txBox="1">
            <a:spLocks noChangeArrowheads="1"/>
          </p:cNvSpPr>
          <p:nvPr/>
        </p:nvSpPr>
        <p:spPr bwMode="auto">
          <a:xfrm>
            <a:off x="1331640" y="2636912"/>
            <a:ext cx="7128792" cy="1027112"/>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4000" b="1" dirty="0" err="1">
                <a:solidFill>
                  <a:srgbClr val="000080"/>
                </a:solidFill>
              </a:rPr>
              <a:t>Starpkultūru</a:t>
            </a:r>
            <a:r>
              <a:rPr lang="lv-LV" sz="4000" b="1" dirty="0">
                <a:solidFill>
                  <a:srgbClr val="000080"/>
                </a:solidFill>
              </a:rPr>
              <a:t> izglītība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ext Box 1"/>
          <p:cNvSpPr txBox="1">
            <a:spLocks noChangeArrowheads="1"/>
          </p:cNvSpPr>
          <p:nvPr/>
        </p:nvSpPr>
        <p:spPr bwMode="auto">
          <a:xfrm>
            <a:off x="251520" y="1619250"/>
            <a:ext cx="8352928" cy="405447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b="1" dirty="0" err="1">
                <a:solidFill>
                  <a:srgbClr val="000080"/>
                </a:solidFill>
              </a:rPr>
              <a:t>Starpkultūru</a:t>
            </a:r>
            <a:r>
              <a:rPr lang="lv-LV" sz="2400" b="1" dirty="0">
                <a:solidFill>
                  <a:srgbClr val="000080"/>
                </a:solidFill>
              </a:rPr>
              <a:t> izglītība </a:t>
            </a:r>
            <a:r>
              <a:rPr lang="lv-LV" sz="2400" dirty="0">
                <a:solidFill>
                  <a:srgbClr val="000080"/>
                </a:solidFill>
              </a:rPr>
              <a:t>- sistematizēta individuālo zināšanu un prasmju apguves un attieksmju veidošanas process, kas ir saistīts ar dažādu kultūru mijiedarbību.</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Ietver:</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-mijiedarbību;</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-apmaiņu;</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-barjeru nojaukšanu;</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smtClean="0">
                <a:solidFill>
                  <a:srgbClr val="000080"/>
                </a:solidFill>
              </a:rPr>
              <a:t>- sadarbību</a:t>
            </a:r>
            <a:endParaRPr lang="lv-LV" sz="2400" dirty="0">
              <a:solidFill>
                <a:srgbClr val="00008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 Box 1"/>
          <p:cNvSpPr txBox="1">
            <a:spLocks noChangeArrowheads="1"/>
          </p:cNvSpPr>
          <p:nvPr/>
        </p:nvSpPr>
        <p:spPr bwMode="auto">
          <a:xfrm>
            <a:off x="395536" y="1439863"/>
            <a:ext cx="8352927" cy="4814887"/>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       </a:t>
            </a:r>
            <a:r>
              <a:rPr lang="lv-LV" sz="2000" b="1" dirty="0">
                <a:solidFill>
                  <a:srgbClr val="000080"/>
                </a:solidFill>
              </a:rPr>
              <a:t>        </a:t>
            </a:r>
            <a:r>
              <a:rPr lang="lv-LV" sz="2800" b="1" dirty="0" err="1">
                <a:solidFill>
                  <a:srgbClr val="000080"/>
                </a:solidFill>
              </a:rPr>
              <a:t>Starpkultūru</a:t>
            </a:r>
            <a:r>
              <a:rPr lang="lv-LV" sz="2800" b="1" dirty="0">
                <a:solidFill>
                  <a:srgbClr val="000080"/>
                </a:solidFill>
              </a:rPr>
              <a:t> izglītības galvenie mērķi:</a:t>
            </a:r>
            <a:endParaRPr lang="lv-LV" sz="2000" b="1"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dirty="0">
                <a:solidFill>
                  <a:srgbClr val="000080"/>
                </a:solidFill>
              </a:rPr>
              <a:t>-</a:t>
            </a:r>
            <a:r>
              <a:rPr lang="lv-LV" sz="2000" dirty="0">
                <a:solidFill>
                  <a:srgbClr val="000080"/>
                </a:solidFill>
              </a:rPr>
              <a:t>pacelties pāri aizspriedumiem un etniskajiem stereotipiem;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-dot priekšroku pozitīvai atšķirības un dažādības novērtēšanai;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-meklēt un izcelt kopīgo;</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-veidot pozitīvu </a:t>
            </a:r>
            <a:r>
              <a:rPr lang="lv-LV" sz="2000" dirty="0" err="1">
                <a:solidFill>
                  <a:srgbClr val="000080"/>
                </a:solidFill>
              </a:rPr>
              <a:t>attieksmipret</a:t>
            </a:r>
            <a:r>
              <a:rPr lang="lv-LV" sz="2000" dirty="0">
                <a:solidFill>
                  <a:srgbClr val="000080"/>
                </a:solidFill>
              </a:rPr>
              <a:t> cilvēkiem no citām kultūrām;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-pacelties pāri aizspriedumiem un etniskajiem stereotipiem;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-dot priekšroku pozitīvai atšķirības un dažādības novērtēšanai,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meklēt un izcelt kopīgo;</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dirty="0">
                <a:solidFill>
                  <a:srgbClr val="000080"/>
                </a:solidFill>
              </a:rPr>
              <a:t>-veidot pozitīvu attieksmi pret cilvēkiem no citām kultūrām;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dirty="0">
              <a:solidFill>
                <a:srgbClr val="00008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ext Box 1"/>
          <p:cNvSpPr txBox="1">
            <a:spLocks noChangeArrowheads="1"/>
          </p:cNvSpPr>
          <p:nvPr/>
        </p:nvSpPr>
        <p:spPr bwMode="auto">
          <a:xfrm>
            <a:off x="683569" y="1260475"/>
            <a:ext cx="7057082" cy="3960813"/>
          </a:xfrm>
          <a:prstGeom prst="rect">
            <a:avLst/>
          </a:prstGeom>
          <a:noFill/>
          <a:ln w="9525">
            <a:noFill/>
            <a:round/>
            <a:headEnd/>
            <a:tailEnd/>
          </a:ln>
          <a:effectLst/>
        </p:spPr>
        <p:txBody>
          <a:bodyPr lIns="90000" tIns="45000" rIns="90000" bIns="450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b="1" dirty="0">
                <a:solidFill>
                  <a:srgbClr val="000080"/>
                </a:solidFill>
              </a:rPr>
              <a:t>             </a:t>
            </a:r>
            <a:r>
              <a:rPr lang="lv-LV" sz="2800" b="1" dirty="0" err="1">
                <a:solidFill>
                  <a:srgbClr val="000080"/>
                </a:solidFill>
              </a:rPr>
              <a:t>Starpkultūru</a:t>
            </a:r>
            <a:r>
              <a:rPr lang="lv-LV" sz="2800" b="1" dirty="0">
                <a:solidFill>
                  <a:srgbClr val="000080"/>
                </a:solidFill>
              </a:rPr>
              <a:t> izglītības aspekti</a:t>
            </a:r>
            <a:endParaRPr lang="lv-LV" sz="2000" b="1"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1. Uzticība un cieņa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2.Identitāte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3. Relatīvā realitāte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4.Dialogs ar citādo</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5.Nepārtrauktu pārmaiņu process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6.Visaptveroša līdzdalība</a:t>
            </a:r>
            <a:endParaRPr lang="lv-LV" dirty="0">
              <a:solidFill>
                <a:srgbClr val="00008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ext Box 1"/>
          <p:cNvSpPr txBox="1">
            <a:spLocks noChangeArrowheads="1"/>
          </p:cNvSpPr>
          <p:nvPr/>
        </p:nvSpPr>
        <p:spPr bwMode="auto">
          <a:xfrm>
            <a:off x="1259632" y="1196752"/>
            <a:ext cx="7200800" cy="4022725"/>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b="1" dirty="0">
                <a:solidFill>
                  <a:srgbClr val="000080"/>
                </a:solidFill>
              </a:rPr>
              <a:t>       </a:t>
            </a:r>
            <a:r>
              <a:rPr lang="lv-LV" sz="2800" b="1" dirty="0" err="1">
                <a:solidFill>
                  <a:srgbClr val="000080"/>
                </a:solidFill>
              </a:rPr>
              <a:t>Starpkultūru</a:t>
            </a:r>
            <a:r>
              <a:rPr lang="lv-LV" sz="2800" b="1" dirty="0">
                <a:solidFill>
                  <a:srgbClr val="000080"/>
                </a:solidFill>
              </a:rPr>
              <a:t> izglītības posmi</a:t>
            </a:r>
            <a:endParaRPr lang="lv-LV" sz="2000" b="1"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b="1"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b="1"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-iedomāties sevi no ārpuses;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-saprast pasauli, kurā mēs dzīvojam;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-būt pazīstamam ar citām realitātēm;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-saskatīt atšķirību pozitīvi;</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-dot priekšroku pozitīvām attieksmēm, vērtībām, uzvedībai</a:t>
            </a:r>
            <a:endParaRPr lang="lv-LV"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dirty="0">
              <a:solidFill>
                <a:srgbClr val="00008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ext Box 1"/>
          <p:cNvSpPr txBox="1">
            <a:spLocks noChangeArrowheads="1"/>
          </p:cNvSpPr>
          <p:nvPr/>
        </p:nvSpPr>
        <p:spPr bwMode="auto">
          <a:xfrm>
            <a:off x="539552" y="1439863"/>
            <a:ext cx="7561461" cy="3959225"/>
          </a:xfrm>
          <a:prstGeom prst="rect">
            <a:avLst/>
          </a:prstGeom>
          <a:noFill/>
          <a:ln w="9525">
            <a:noFill/>
            <a:round/>
            <a:headEnd/>
            <a:tailEnd/>
          </a:ln>
          <a:effectLst/>
        </p:spPr>
        <p:txBody>
          <a:bodyPr lIns="90000" tIns="45000" rIns="90000" bIns="450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000" b="1" dirty="0">
                <a:solidFill>
                  <a:srgbClr val="000080"/>
                </a:solidFill>
              </a:rPr>
              <a:t>   </a:t>
            </a:r>
            <a:r>
              <a:rPr lang="lv-LV" sz="2800" b="1" dirty="0">
                <a:solidFill>
                  <a:srgbClr val="000080"/>
                </a:solidFill>
              </a:rPr>
              <a:t>Aktivitāte ,,Solis uz priekšu”</a:t>
            </a:r>
            <a:endParaRPr lang="lv-LV" sz="2000" b="1"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0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dirty="0">
                <a:solidFill>
                  <a:srgbClr val="000080"/>
                </a:solidFill>
              </a:rPr>
              <a:t>1. </a:t>
            </a:r>
            <a:r>
              <a:rPr lang="lv-LV" sz="2400" dirty="0">
                <a:solidFill>
                  <a:srgbClr val="000080"/>
                </a:solidFill>
              </a:rPr>
              <a:t>Katrs dalībnieks neskatoties izvelk sev lomu kartīti. Savu kartīti patur pie sevis un nerāda citam.</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2. Dalībnieks izlasa savu lomu un iejūtas tajā.</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3. Dalībnieki nostājas viens otram blakus kā ,,uz starta”.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4.Dzirdot situācijas aprakstu, uz kuru atbilde ir ,,jā”, jāsper viens solis uz priekšu.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1"/>
          <p:cNvSpPr txBox="1">
            <a:spLocks noChangeArrowheads="1"/>
          </p:cNvSpPr>
          <p:nvPr/>
        </p:nvSpPr>
        <p:spPr bwMode="auto">
          <a:xfrm>
            <a:off x="611560" y="1798638"/>
            <a:ext cx="7704856" cy="3600450"/>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,,Cilvēki nav tikai viņi paši; viņi ir arī reģions, kurā viņi piedzimuši, pilsētas dzīvoklis vai lauku māja, kur viņi mācījās staigāt, spēles, kuras spēlēja kā bērni, stāsti, kurus viņi nejauši dzirdēja, ēdiens, ko viņi ēda, skolas, kurās viņi gāja, sporta veidi, ar kuriem viņi nodarbojās, dzejnieki, kuru darbus viņi lasīja, kā arī Dievs, kuram viņi ticēja.”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lv-LV" dirty="0">
              <a:solidFill>
                <a:srgbClr val="00000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dirty="0">
                <a:solidFill>
                  <a:srgbClr val="000000"/>
                </a:solidFill>
              </a:rPr>
              <a:t>                              </a:t>
            </a:r>
            <a:r>
              <a:rPr lang="lv-LV" dirty="0">
                <a:solidFill>
                  <a:srgbClr val="000080"/>
                </a:solidFill>
              </a:rPr>
              <a:t>               W. </a:t>
            </a:r>
            <a:r>
              <a:rPr lang="lv-LV" dirty="0" err="1">
                <a:solidFill>
                  <a:srgbClr val="000080"/>
                </a:solidFill>
              </a:rPr>
              <a:t>Somerset</a:t>
            </a:r>
            <a:r>
              <a:rPr lang="lv-LV" dirty="0">
                <a:solidFill>
                  <a:srgbClr val="000080"/>
                </a:solidFill>
              </a:rPr>
              <a:t> </a:t>
            </a:r>
            <a:r>
              <a:rPr lang="lv-LV" dirty="0" err="1">
                <a:solidFill>
                  <a:srgbClr val="000080"/>
                </a:solidFill>
              </a:rPr>
              <a:t>Maugham</a:t>
            </a:r>
            <a:endParaRPr lang="lv-LV" dirty="0">
              <a:solidFill>
                <a:srgbClr val="00008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1" name="Picture 1"/>
          <p:cNvPicPr>
            <a:picLocks noChangeAspect="1" noChangeArrowheads="1"/>
          </p:cNvPicPr>
          <p:nvPr/>
        </p:nvPicPr>
        <p:blipFill>
          <a:blip r:embed="rId3" cstate="print"/>
          <a:srcRect/>
          <a:stretch>
            <a:fillRect/>
          </a:stretch>
        </p:blipFill>
        <p:spPr bwMode="auto">
          <a:xfrm>
            <a:off x="3205163" y="2339975"/>
            <a:ext cx="2914650" cy="2635250"/>
          </a:xfrm>
          <a:prstGeom prst="rect">
            <a:avLst/>
          </a:prstGeom>
          <a:noFill/>
          <a:ln w="9525">
            <a:noFill/>
            <a:round/>
            <a:headEnd/>
            <a:tailEnd/>
          </a:ln>
          <a:effectLst/>
        </p:spPr>
      </p:pic>
      <p:sp>
        <p:nvSpPr>
          <p:cNvPr id="51202" name="Text Box 2"/>
          <p:cNvSpPr txBox="1">
            <a:spLocks noChangeArrowheads="1"/>
          </p:cNvSpPr>
          <p:nvPr/>
        </p:nvSpPr>
        <p:spPr bwMode="auto">
          <a:xfrm>
            <a:off x="2525713" y="1582738"/>
            <a:ext cx="4494212" cy="577850"/>
          </a:xfrm>
          <a:prstGeom prst="rect">
            <a:avLst/>
          </a:prstGeom>
          <a:noFill/>
          <a:ln w="9525">
            <a:noFill/>
            <a:round/>
            <a:headEnd/>
            <a:tailEnd/>
          </a:ln>
          <a:effectLst/>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3200" b="1">
                <a:solidFill>
                  <a:srgbClr val="000080"/>
                </a:solidFill>
              </a:rPr>
              <a:t>Paldies par uzmanību!</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1"/>
          <p:cNvSpPr txBox="1">
            <a:spLocks noChangeArrowheads="1"/>
          </p:cNvSpPr>
          <p:nvPr/>
        </p:nvSpPr>
        <p:spPr bwMode="auto">
          <a:xfrm>
            <a:off x="2339752" y="1196752"/>
            <a:ext cx="3816821" cy="657622"/>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3200" b="1" dirty="0" err="1">
                <a:solidFill>
                  <a:srgbClr val="000080"/>
                </a:solidFill>
              </a:rPr>
              <a:t>Pamatprasmes</a:t>
            </a:r>
            <a:endParaRPr lang="lv-LV" sz="3200" b="1" dirty="0">
              <a:solidFill>
                <a:srgbClr val="000080"/>
              </a:solidFill>
            </a:endParaRPr>
          </a:p>
        </p:txBody>
      </p:sp>
      <p:sp>
        <p:nvSpPr>
          <p:cNvPr id="7170" name="Text Box 2"/>
          <p:cNvSpPr txBox="1">
            <a:spLocks noChangeArrowheads="1"/>
          </p:cNvSpPr>
          <p:nvPr/>
        </p:nvSpPr>
        <p:spPr bwMode="auto">
          <a:xfrm>
            <a:off x="539750" y="2160588"/>
            <a:ext cx="8532813" cy="4140200"/>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1</a:t>
            </a:r>
            <a:r>
              <a:rPr lang="lv-LV" sz="2400" dirty="0" smtClean="0">
                <a:solidFill>
                  <a:srgbClr val="000080"/>
                </a:solidFill>
              </a:rPr>
              <a:t>)</a:t>
            </a:r>
            <a:r>
              <a:rPr lang="lv-LV" sz="2000" dirty="0" smtClean="0">
                <a:solidFill>
                  <a:srgbClr val="000080"/>
                </a:solidFill>
              </a:rPr>
              <a:t> </a:t>
            </a:r>
            <a:r>
              <a:rPr lang="lv-LV" sz="2400" dirty="0" smtClean="0">
                <a:solidFill>
                  <a:srgbClr val="000080"/>
                </a:solidFill>
              </a:rPr>
              <a:t>saziņa </a:t>
            </a:r>
            <a:r>
              <a:rPr lang="lv-LV" sz="2400" dirty="0">
                <a:solidFill>
                  <a:srgbClr val="000080"/>
                </a:solidFill>
              </a:rPr>
              <a:t>dzimtajā valodā</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smtClean="0">
                <a:solidFill>
                  <a:srgbClr val="000080"/>
                </a:solidFill>
              </a:rPr>
              <a:t>2) saziņa svešvalodās;</a:t>
            </a: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3) </a:t>
            </a:r>
            <a:r>
              <a:rPr lang="lv-LV" sz="2400" dirty="0" smtClean="0">
                <a:solidFill>
                  <a:srgbClr val="000080"/>
                </a:solidFill>
              </a:rPr>
              <a:t>matemātiskās prasmes </a:t>
            </a:r>
            <a:r>
              <a:rPr lang="lv-LV" sz="2400" dirty="0">
                <a:solidFill>
                  <a:srgbClr val="000080"/>
                </a:solidFill>
              </a:rPr>
              <a:t>un </a:t>
            </a:r>
            <a:r>
              <a:rPr lang="lv-LV" sz="2400" dirty="0" err="1">
                <a:solidFill>
                  <a:srgbClr val="000080"/>
                </a:solidFill>
              </a:rPr>
              <a:t>pamatprasmes</a:t>
            </a:r>
            <a:r>
              <a:rPr lang="lv-LV" sz="2400" dirty="0">
                <a:solidFill>
                  <a:srgbClr val="000080"/>
                </a:solidFill>
              </a:rPr>
              <a:t> </a:t>
            </a:r>
            <a:r>
              <a:rPr lang="lv-LV" sz="2400" dirty="0" err="1" smtClean="0">
                <a:solidFill>
                  <a:srgbClr val="000080"/>
                </a:solidFill>
              </a:rPr>
              <a:t>dabaszinībās</a:t>
            </a:r>
            <a:r>
              <a:rPr lang="lv-LV" sz="2400" dirty="0" smtClean="0">
                <a:solidFill>
                  <a:srgbClr val="000080"/>
                </a:solidFill>
              </a:rPr>
              <a:t> un tehnoloģijās; </a:t>
            </a: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4) </a:t>
            </a:r>
            <a:r>
              <a:rPr lang="lv-LV" sz="2400" dirty="0" smtClean="0">
                <a:solidFill>
                  <a:srgbClr val="000080"/>
                </a:solidFill>
              </a:rPr>
              <a:t>digitālās prasmes</a:t>
            </a:r>
            <a:r>
              <a:rPr lang="lv-LV" sz="2400" dirty="0">
                <a:solidFill>
                  <a:srgbClr val="000080"/>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5</a:t>
            </a:r>
            <a:r>
              <a:rPr lang="lv-LV" sz="2400" dirty="0" smtClean="0">
                <a:solidFill>
                  <a:srgbClr val="000080"/>
                </a:solidFill>
              </a:rPr>
              <a:t>) mācīšanās mācīties;</a:t>
            </a: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6) </a:t>
            </a:r>
            <a:r>
              <a:rPr lang="lv-LV" sz="2400" dirty="0" smtClean="0">
                <a:solidFill>
                  <a:srgbClr val="000080"/>
                </a:solidFill>
              </a:rPr>
              <a:t>sociālās un pilsoniskās prasmes</a:t>
            </a:r>
            <a:r>
              <a:rPr lang="lv-LV" sz="2400" dirty="0">
                <a:solidFill>
                  <a:srgbClr val="000080"/>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7) </a:t>
            </a:r>
            <a:r>
              <a:rPr lang="lv-LV" sz="2400" dirty="0" smtClean="0">
                <a:solidFill>
                  <a:srgbClr val="000080"/>
                </a:solidFill>
              </a:rPr>
              <a:t>pašiniciatīva un uzņēmējdarbība;</a:t>
            </a:r>
            <a:endParaRPr lang="lv-LV" sz="2400" dirty="0">
              <a:solidFill>
                <a:srgbClr val="00008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400" dirty="0">
                <a:solidFill>
                  <a:srgbClr val="000080"/>
                </a:solidFill>
              </a:rPr>
              <a:t>8) </a:t>
            </a:r>
            <a:r>
              <a:rPr lang="lv-LV" sz="2400" dirty="0" smtClean="0">
                <a:solidFill>
                  <a:srgbClr val="000080"/>
                </a:solidFill>
              </a:rPr>
              <a:t>kultūras izpratne </a:t>
            </a:r>
            <a:r>
              <a:rPr lang="lv-LV" sz="2400" dirty="0">
                <a:solidFill>
                  <a:srgbClr val="000080"/>
                </a:solidFill>
              </a:rPr>
              <a:t>un izpausme.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ext Box 1"/>
          <p:cNvSpPr txBox="1">
            <a:spLocks noChangeArrowheads="1"/>
          </p:cNvSpPr>
          <p:nvPr/>
        </p:nvSpPr>
        <p:spPr bwMode="auto">
          <a:xfrm>
            <a:off x="2160588" y="1260475"/>
            <a:ext cx="5219700" cy="2538413"/>
          </a:xfrm>
          <a:prstGeom prst="rect">
            <a:avLst/>
          </a:prstGeom>
          <a:noFill/>
          <a:ln w="9525">
            <a:noFill/>
            <a:round/>
            <a:headEnd/>
            <a:tailEnd/>
          </a:ln>
          <a:effectLst/>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200" b="1">
                <a:solidFill>
                  <a:srgbClr val="000080"/>
                </a:solidFill>
              </a:rPr>
              <a:t>   </a:t>
            </a:r>
          </a:p>
        </p:txBody>
      </p:sp>
      <p:sp>
        <p:nvSpPr>
          <p:cNvPr id="8194" name="Text Box 2"/>
          <p:cNvSpPr txBox="1">
            <a:spLocks noChangeArrowheads="1"/>
          </p:cNvSpPr>
          <p:nvPr/>
        </p:nvSpPr>
        <p:spPr bwMode="auto">
          <a:xfrm>
            <a:off x="2195736" y="1052737"/>
            <a:ext cx="5544616" cy="576064"/>
          </a:xfrm>
          <a:prstGeom prst="rect">
            <a:avLst/>
          </a:prstGeom>
          <a:noFill/>
          <a:ln w="9525">
            <a:noFill/>
            <a:round/>
            <a:headEnd/>
            <a:tailEnd/>
          </a:ln>
          <a:effectLst/>
        </p:spPr>
        <p:txBody>
          <a:bodyPr lIns="90000" tIns="45000" rIns="90000" bIns="450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latin typeface="ArialMT" pitchFamily="32" charset="0"/>
              </a:rPr>
              <a:t>1. </a:t>
            </a:r>
            <a:r>
              <a:rPr lang="lv-LV" sz="2800" b="1" dirty="0" smtClean="0">
                <a:solidFill>
                  <a:srgbClr val="000080"/>
                </a:solidFill>
                <a:latin typeface="ArialMT" pitchFamily="32" charset="0"/>
              </a:rPr>
              <a:t>Saziņa dzimtajā valodā</a:t>
            </a:r>
            <a:endParaRPr lang="lv-LV" sz="2800" b="1" dirty="0">
              <a:solidFill>
                <a:srgbClr val="000080"/>
              </a:solidFill>
              <a:latin typeface="ArialMT" pitchFamily="32" charset="0"/>
            </a:endParaRPr>
          </a:p>
        </p:txBody>
      </p:sp>
      <p:graphicFrame>
        <p:nvGraphicFramePr>
          <p:cNvPr id="8195" name="Group 3"/>
          <p:cNvGraphicFramePr>
            <a:graphicFrameLocks noGrp="1"/>
          </p:cNvGraphicFramePr>
          <p:nvPr/>
        </p:nvGraphicFramePr>
        <p:xfrm>
          <a:off x="395536" y="2160588"/>
          <a:ext cx="8064895" cy="3723789"/>
        </p:xfrm>
        <a:graphic>
          <a:graphicData uri="http://schemas.openxmlformats.org/drawingml/2006/table">
            <a:tbl>
              <a:tblPr>
                <a:tableStyleId>{2D5ABB26-0587-4C30-8999-92F81FD0307C}</a:tableStyleId>
              </a:tblPr>
              <a:tblGrid>
                <a:gridCol w="2661007"/>
                <a:gridCol w="2663160"/>
                <a:gridCol w="2740728"/>
              </a:tblGrid>
              <a:tr h="449263">
                <a:tc>
                  <a:txBody>
                    <a:bodyPr/>
                    <a:lstStyle/>
                    <a:p>
                      <a:pPr marL="0" marR="0" lvl="0" indent="0" algn="ctr" defTabSz="449263" rtl="0" eaLnBrk="1" fontAlgn="base" latinLnBrk="0" hangingPunct="1">
                        <a:lnSpc>
                          <a:spcPct val="78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Zināšanas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230616"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49263" rtl="0" eaLnBrk="1" fontAlgn="base" latinLnBrk="0" hangingPunct="1">
                        <a:lnSpc>
                          <a:spcPct val="78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600" b="1" u="none" strike="noStrike" cap="none" normalizeH="0" baseline="0" dirty="0" smtClean="0">
                          <a:ln>
                            <a:noFill/>
                          </a:ln>
                          <a:effectLst/>
                        </a:rPr>
                        <a:t>Prasmes</a:t>
                      </a:r>
                      <a:endParaRPr kumimoji="0" lang="lv-LV" sz="1600" b="1" i="0" u="none" strike="noStrike" cap="none" normalizeH="0" baseline="0" dirty="0" smtClean="0">
                        <a:ln>
                          <a:noFill/>
                        </a:ln>
                        <a:solidFill>
                          <a:srgbClr val="000000"/>
                        </a:solidFill>
                        <a:effectLst/>
                        <a:latin typeface="Arial" charset="0"/>
                        <a:cs typeface="Arial" charset="0"/>
                      </a:endParaRPr>
                    </a:p>
                  </a:txBody>
                  <a:tcPr marL="90000" marR="90000" marT="20995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49263" rtl="0" eaLnBrk="1" fontAlgn="base" latinLnBrk="0" hangingPunct="1">
                        <a:lnSpc>
                          <a:spcPct val="78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600" b="1" u="none" strike="noStrike" cap="none" normalizeH="0" baseline="0" dirty="0" smtClean="0">
                          <a:ln>
                            <a:noFill/>
                          </a:ln>
                          <a:effectLst/>
                        </a:rPr>
                        <a:t>Attieksme</a:t>
                      </a:r>
                      <a:endParaRPr kumimoji="0" lang="lv-LV" sz="1600" b="1" i="0" u="none" strike="noStrike" cap="none" normalizeH="0" baseline="0" dirty="0" smtClean="0">
                        <a:ln>
                          <a:noFill/>
                        </a:ln>
                        <a:solidFill>
                          <a:srgbClr val="000000"/>
                        </a:solidFill>
                        <a:effectLst/>
                        <a:latin typeface="Arial" charset="0"/>
                        <a:cs typeface="Arial" charset="0"/>
                      </a:endParaRPr>
                    </a:p>
                  </a:txBody>
                  <a:tcPr marL="90000" marR="90000" marT="20995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84475">
                <a:tc>
                  <a:txBody>
                    <a:bodyPr/>
                    <a:lstStyle/>
                    <a:p>
                      <a:pPr marL="0" marR="0" lvl="0" indent="0" algn="l" defTabSz="449263" rtl="0" eaLnBrk="1" fontAlgn="base" latinLnBrk="0" hangingPunct="1">
                        <a:lnSpc>
                          <a:spcPct val="78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noProof="0" smtClean="0">
                          <a:ln>
                            <a:noFill/>
                          </a:ln>
                          <a:effectLst/>
                        </a:rPr>
                        <a:t>Komunikācijas prasmes izriet no dzimtās valodas zināšanām, kas ir saistītas ar indivīda izziņas spēju attīstību interpretēt pasauli un saistīt sevi ar citiem</a:t>
                      </a:r>
                      <a:endParaRPr kumimoji="0" lang="lv-LV" sz="1800" b="0" i="0" u="none" strike="noStrike" cap="none" normalizeH="0" baseline="0" noProof="0" smtClean="0">
                        <a:ln>
                          <a:noFill/>
                        </a:ln>
                        <a:solidFill>
                          <a:srgbClr val="000000"/>
                        </a:solidFill>
                        <a:effectLst/>
                        <a:latin typeface="TimesNewRomanPSMT" pitchFamily="16" charset="0"/>
                        <a:cs typeface="Arial" charset="0"/>
                      </a:endParaRPr>
                    </a:p>
                  </a:txBody>
                  <a:tcPr marL="90000" marR="90000" marT="189648"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449263" rtl="0" eaLnBrk="1" fontAlgn="base" latinLnBrk="0" hangingPunct="1">
                        <a:lnSpc>
                          <a:spcPct val="78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Indivīdiem</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jāprot</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sazināties</a:t>
                      </a:r>
                      <a:r>
                        <a:rPr kumimoji="0" lang="lv-LV" sz="1800" u="none" strike="noStrike" cap="none" normalizeH="0" baseline="0" noProof="0" dirty="0" smtClean="0">
                          <a:ln>
                            <a:noFill/>
                          </a:ln>
                          <a:effectLst/>
                        </a:rPr>
                        <a:t> gan mutiski, gan rakstiski </a:t>
                      </a:r>
                      <a:r>
                        <a:rPr kumimoji="0" lang="lv-LV" sz="1800" u="none" strike="noStrike" cap="none" normalizeH="0" baseline="0" noProof="0" dirty="0" err="1" smtClean="0">
                          <a:ln>
                            <a:noFill/>
                          </a:ln>
                          <a:effectLst/>
                        </a:rPr>
                        <a:t>dažādās</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situācijās</a:t>
                      </a:r>
                      <a:r>
                        <a:rPr kumimoji="0" lang="lv-LV" sz="1800" u="none" strike="noStrike" cap="none" normalizeH="0" baseline="0" noProof="0" dirty="0" smtClean="0">
                          <a:ln>
                            <a:noFill/>
                          </a:ln>
                          <a:effectLst/>
                        </a:rPr>
                        <a:t>, kā arī </a:t>
                      </a:r>
                      <a:r>
                        <a:rPr kumimoji="0" lang="lv-LV" sz="1800" u="none" strike="noStrike" cap="none" normalizeH="0" baseline="0" noProof="0" dirty="0" err="1" smtClean="0">
                          <a:ln>
                            <a:noFill/>
                          </a:ln>
                          <a:effectLst/>
                        </a:rPr>
                        <a:t>pārvaldīt</a:t>
                      </a:r>
                      <a:r>
                        <a:rPr kumimoji="0" lang="lv-LV" sz="1800" u="none" strike="noStrike" cap="none" normalizeH="0" baseline="0" noProof="0" dirty="0" smtClean="0">
                          <a:ln>
                            <a:noFill/>
                          </a:ln>
                          <a:effectLst/>
                        </a:rPr>
                        <a:t> un </a:t>
                      </a:r>
                      <a:r>
                        <a:rPr kumimoji="0" lang="lv-LV" sz="1800" u="none" strike="noStrike" cap="none" normalizeH="0" baseline="0" noProof="0" dirty="0" err="1" smtClean="0">
                          <a:ln>
                            <a:noFill/>
                          </a:ln>
                          <a:effectLst/>
                        </a:rPr>
                        <a:t>piemērot</a:t>
                      </a:r>
                      <a:r>
                        <a:rPr kumimoji="0" lang="lv-LV" sz="1800" u="none" strike="noStrike" cap="none" normalizeH="0" baseline="0" noProof="0" dirty="0" smtClean="0">
                          <a:ln>
                            <a:noFill/>
                          </a:ln>
                          <a:effectLst/>
                        </a:rPr>
                        <a:t> savu </a:t>
                      </a:r>
                      <a:r>
                        <a:rPr kumimoji="0" lang="lv-LV" sz="1800" u="none" strike="noStrike" cap="none" normalizeH="0" baseline="0" noProof="0" dirty="0" err="1" smtClean="0">
                          <a:ln>
                            <a:noFill/>
                          </a:ln>
                          <a:effectLst/>
                        </a:rPr>
                        <a:t>saziņu</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situācijas</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prasībām</a:t>
                      </a:r>
                      <a:r>
                        <a:rPr kumimoji="0" lang="lv-LV" sz="1800" u="none" strike="noStrike" cap="none" normalizeH="0" baseline="0" noProof="0" dirty="0" smtClean="0">
                          <a:ln>
                            <a:noFill/>
                          </a:ln>
                          <a:effectLst/>
                        </a:rPr>
                        <a:t>.</a:t>
                      </a:r>
                      <a:endParaRPr kumimoji="0" lang="lv-LV" sz="1800" b="0" i="0" u="none" strike="noStrike" cap="none" normalizeH="0" baseline="0" noProof="0" dirty="0" smtClean="0">
                        <a:ln>
                          <a:noFill/>
                        </a:ln>
                        <a:solidFill>
                          <a:srgbClr val="000000"/>
                        </a:solidFill>
                        <a:effectLst/>
                        <a:latin typeface="TimesNewRomanPSMT" pitchFamily="16" charset="0"/>
                        <a:cs typeface="Arial" charset="0"/>
                      </a:endParaRPr>
                    </a:p>
                  </a:txBody>
                  <a:tcPr marL="90000" marR="90000" marT="189648"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449263" rtl="0" eaLnBrk="1" fontAlgn="base" latinLnBrk="0" hangingPunct="1">
                        <a:lnSpc>
                          <a:spcPct val="78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noProof="0" dirty="0" err="1" smtClean="0">
                          <a:ln>
                            <a:noFill/>
                          </a:ln>
                          <a:effectLst/>
                        </a:rPr>
                        <a:t>Pozitīva</a:t>
                      </a:r>
                      <a:r>
                        <a:rPr kumimoji="0" lang="lv-LV" sz="1800" u="none" strike="noStrike" cap="none" normalizeH="0" baseline="0" noProof="0" dirty="0" smtClean="0">
                          <a:ln>
                            <a:noFill/>
                          </a:ln>
                          <a:effectLst/>
                        </a:rPr>
                        <a:t> attieksme pret </a:t>
                      </a:r>
                      <a:r>
                        <a:rPr kumimoji="0" lang="lv-LV" sz="1800" u="none" strike="noStrike" cap="none" normalizeH="0" baseline="0" noProof="0" dirty="0" err="1" smtClean="0">
                          <a:ln>
                            <a:noFill/>
                          </a:ln>
                          <a:effectLst/>
                        </a:rPr>
                        <a:t>komunikāciju</a:t>
                      </a:r>
                      <a:r>
                        <a:rPr kumimoji="0" lang="lv-LV" sz="1800" u="none" strike="noStrike" cap="none" normalizeH="0" baseline="0" noProof="0" dirty="0" smtClean="0">
                          <a:ln>
                            <a:noFill/>
                          </a:ln>
                          <a:effectLst/>
                        </a:rPr>
                        <a:t> dzimtā valodā ietver kritiska un </a:t>
                      </a:r>
                      <a:r>
                        <a:rPr kumimoji="0" lang="lv-LV" sz="1800" u="none" strike="noStrike" cap="none" normalizeH="0" baseline="0" noProof="0" dirty="0" err="1" smtClean="0">
                          <a:ln>
                            <a:noFill/>
                          </a:ln>
                          <a:effectLst/>
                        </a:rPr>
                        <a:t>konstruktīva</a:t>
                      </a:r>
                      <a:r>
                        <a:rPr kumimoji="0" lang="lv-LV" sz="1800" u="none" strike="noStrike" cap="none" normalizeH="0" baseline="0" noProof="0" dirty="0" smtClean="0">
                          <a:ln>
                            <a:noFill/>
                          </a:ln>
                          <a:effectLst/>
                        </a:rPr>
                        <a:t> dialoga pielietošanu, </a:t>
                      </a:r>
                      <a:r>
                        <a:rPr kumimoji="0" lang="lv-LV" sz="1800" u="none" strike="noStrike" cap="none" normalizeH="0" baseline="0" noProof="0" dirty="0" err="1" smtClean="0">
                          <a:ln>
                            <a:noFill/>
                          </a:ln>
                          <a:effectLst/>
                        </a:rPr>
                        <a:t>estētisko</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vērtību</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novērtējumu</a:t>
                      </a:r>
                      <a:r>
                        <a:rPr kumimoji="0" lang="lv-LV" sz="1800" u="none" strike="noStrike" cap="none" normalizeH="0" baseline="0" noProof="0" dirty="0" smtClean="0">
                          <a:ln>
                            <a:noFill/>
                          </a:ln>
                          <a:effectLst/>
                        </a:rPr>
                        <a:t> un </a:t>
                      </a:r>
                      <a:r>
                        <a:rPr kumimoji="0" lang="lv-LV" sz="1800" u="none" strike="noStrike" cap="none" normalizeH="0" baseline="0" noProof="0" dirty="0" err="1" smtClean="0">
                          <a:ln>
                            <a:noFill/>
                          </a:ln>
                          <a:effectLst/>
                        </a:rPr>
                        <a:t>vēlmi</a:t>
                      </a:r>
                      <a:r>
                        <a:rPr kumimoji="0" lang="lv-LV" sz="1800" u="none" strike="noStrike" cap="none" normalizeH="0" baseline="0" noProof="0" dirty="0" smtClean="0">
                          <a:ln>
                            <a:noFill/>
                          </a:ln>
                          <a:effectLst/>
                        </a:rPr>
                        <a:t> tiekties </a:t>
                      </a:r>
                      <a:r>
                        <a:rPr kumimoji="0" lang="lv-LV" sz="1800" u="none" strike="noStrike" cap="none" normalizeH="0" baseline="0" noProof="0" dirty="0" err="1" smtClean="0">
                          <a:ln>
                            <a:noFill/>
                          </a:ln>
                          <a:effectLst/>
                        </a:rPr>
                        <a:t>pēc</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tām</a:t>
                      </a:r>
                      <a:r>
                        <a:rPr kumimoji="0" lang="lv-LV" sz="1800" u="none" strike="noStrike" cap="none" normalizeH="0" baseline="0" noProof="0" dirty="0" smtClean="0">
                          <a:ln>
                            <a:noFill/>
                          </a:ln>
                          <a:effectLst/>
                        </a:rPr>
                        <a:t>, kā arī interesi </a:t>
                      </a:r>
                      <a:r>
                        <a:rPr kumimoji="0" lang="lv-LV" sz="1800" u="none" strike="noStrike" cap="none" normalizeH="0" baseline="0" noProof="0" dirty="0" err="1" smtClean="0">
                          <a:ln>
                            <a:noFill/>
                          </a:ln>
                          <a:effectLst/>
                        </a:rPr>
                        <a:t>mijiedarbotues</a:t>
                      </a:r>
                      <a:r>
                        <a:rPr kumimoji="0" lang="lv-LV" sz="1800" u="none" strike="noStrike" cap="none" normalizeH="0" baseline="0" noProof="0" dirty="0" smtClean="0">
                          <a:ln>
                            <a:noFill/>
                          </a:ln>
                          <a:effectLst/>
                        </a:rPr>
                        <a:t> ar citiem. Tas </a:t>
                      </a:r>
                      <a:r>
                        <a:rPr kumimoji="0" lang="lv-LV" sz="1800" u="none" strike="noStrike" cap="none" normalizeH="0" baseline="0" noProof="0" dirty="0" err="1" smtClean="0">
                          <a:ln>
                            <a:noFill/>
                          </a:ln>
                          <a:effectLst/>
                        </a:rPr>
                        <a:t>nozīme</a:t>
                      </a:r>
                      <a:r>
                        <a:rPr kumimoji="0" lang="lv-LV" sz="1800" u="none" strike="noStrike" cap="none" normalizeH="0" baseline="0" noProof="0" dirty="0" smtClean="0">
                          <a:ln>
                            <a:noFill/>
                          </a:ln>
                          <a:effectLst/>
                        </a:rPr>
                        <a:t>̄ izpratni par valodas ietekmi uz citiem un </a:t>
                      </a:r>
                      <a:r>
                        <a:rPr kumimoji="0" lang="lv-LV" sz="1800" u="none" strike="noStrike" cap="none" normalizeH="0" baseline="0" noProof="0" dirty="0" err="1" smtClean="0">
                          <a:ln>
                            <a:noFill/>
                          </a:ln>
                          <a:effectLst/>
                        </a:rPr>
                        <a:t>nepieciešamību</a:t>
                      </a:r>
                      <a:r>
                        <a:rPr kumimoji="0" lang="lv-LV" sz="1800" u="none" strike="noStrike" cap="none" normalizeH="0" baseline="0" noProof="0" dirty="0" smtClean="0">
                          <a:ln>
                            <a:noFill/>
                          </a:ln>
                          <a:effectLst/>
                        </a:rPr>
                        <a:t> saprast un lietot valodu </a:t>
                      </a:r>
                      <a:r>
                        <a:rPr kumimoji="0" lang="lv-LV" sz="1800" u="none" strike="noStrike" cap="none" normalizeH="0" baseline="0" noProof="0" dirty="0" err="1" smtClean="0">
                          <a:ln>
                            <a:noFill/>
                          </a:ln>
                          <a:effectLst/>
                        </a:rPr>
                        <a:t>pozitīva</a:t>
                      </a:r>
                      <a:r>
                        <a:rPr kumimoji="0" lang="lv-LV" sz="1800" u="none" strike="noStrike" cap="none" normalizeH="0" baseline="0" noProof="0" dirty="0" smtClean="0">
                          <a:ln>
                            <a:noFill/>
                          </a:ln>
                          <a:effectLst/>
                        </a:rPr>
                        <a:t>̄ un </a:t>
                      </a:r>
                      <a:r>
                        <a:rPr kumimoji="0" lang="lv-LV" sz="1800" u="none" strike="noStrike" cap="none" normalizeH="0" baseline="0" noProof="0" dirty="0" err="1" smtClean="0">
                          <a:ln>
                            <a:noFill/>
                          </a:ln>
                          <a:effectLst/>
                        </a:rPr>
                        <a:t>sociāli</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atbildīga</a:t>
                      </a:r>
                      <a:r>
                        <a:rPr kumimoji="0" lang="lv-LV" sz="1800" u="none" strike="noStrike" cap="none" normalizeH="0" baseline="0" noProof="0" dirty="0" smtClean="0">
                          <a:ln>
                            <a:noFill/>
                          </a:ln>
                          <a:effectLst/>
                        </a:rPr>
                        <a:t>̄ veidā.</a:t>
                      </a:r>
                      <a:endParaRPr kumimoji="0" lang="lv-LV" sz="1800" b="0" i="0" u="none" strike="noStrike" cap="none" normalizeH="0" baseline="0" noProof="0" dirty="0" smtClean="0">
                        <a:ln>
                          <a:noFill/>
                        </a:ln>
                        <a:solidFill>
                          <a:srgbClr val="000000"/>
                        </a:solidFill>
                        <a:effectLst/>
                        <a:latin typeface="TimesNewRomanPSMT" pitchFamily="16" charset="0"/>
                        <a:cs typeface="Arial" charset="0"/>
                      </a:endParaRPr>
                    </a:p>
                  </a:txBody>
                  <a:tcPr marL="90000" marR="90000" marT="189648"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ext Box 1"/>
          <p:cNvSpPr txBox="1">
            <a:spLocks noChangeArrowheads="1"/>
          </p:cNvSpPr>
          <p:nvPr/>
        </p:nvSpPr>
        <p:spPr bwMode="auto">
          <a:xfrm>
            <a:off x="1403648" y="1124744"/>
            <a:ext cx="6336803" cy="576064"/>
          </a:xfrm>
          <a:prstGeom prst="rect">
            <a:avLst/>
          </a:prstGeom>
          <a:noFill/>
          <a:ln w="9525">
            <a:noFill/>
            <a:round/>
            <a:headEnd/>
            <a:tailEnd/>
          </a:ln>
          <a:effectLst/>
        </p:spPr>
        <p:txBody>
          <a:bodyPr lIns="90000" tIns="45000" rIns="90000" bIns="450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2. </a:t>
            </a:r>
            <a:r>
              <a:rPr lang="lv-LV" sz="2800" b="1" dirty="0" err="1">
                <a:solidFill>
                  <a:srgbClr val="000080"/>
                </a:solidFill>
              </a:rPr>
              <a:t>Komunikācija</a:t>
            </a:r>
            <a:r>
              <a:rPr lang="lv-LV" sz="2800" b="1" dirty="0">
                <a:solidFill>
                  <a:srgbClr val="000080"/>
                </a:solidFill>
              </a:rPr>
              <a:t> </a:t>
            </a:r>
            <a:r>
              <a:rPr lang="lv-LV" sz="2800" b="1" dirty="0" err="1">
                <a:solidFill>
                  <a:srgbClr val="000080"/>
                </a:solidFill>
              </a:rPr>
              <a:t>svešvalodās</a:t>
            </a:r>
            <a:endParaRPr lang="lv-LV" sz="2800" b="1" dirty="0">
              <a:solidFill>
                <a:srgbClr val="000080"/>
              </a:solidFill>
            </a:endParaRPr>
          </a:p>
        </p:txBody>
      </p:sp>
      <p:graphicFrame>
        <p:nvGraphicFramePr>
          <p:cNvPr id="9218" name="Group 2"/>
          <p:cNvGraphicFramePr>
            <a:graphicFrameLocks noGrp="1"/>
          </p:cNvGraphicFramePr>
          <p:nvPr/>
        </p:nvGraphicFramePr>
        <p:xfrm>
          <a:off x="467544" y="1979613"/>
          <a:ext cx="8208912" cy="3535700"/>
        </p:xfrm>
        <a:graphic>
          <a:graphicData uri="http://schemas.openxmlformats.org/drawingml/2006/table">
            <a:tbl>
              <a:tblPr>
                <a:tableStyleId>{2D5ABB26-0587-4C30-8999-92F81FD0307C}</a:tableStyleId>
              </a:tblPr>
              <a:tblGrid>
                <a:gridCol w="2734111"/>
                <a:gridCol w="2736304"/>
                <a:gridCol w="2738497"/>
              </a:tblGrid>
              <a:tr h="414338">
                <a:tc>
                  <a:txBody>
                    <a:bodyPr/>
                    <a:lstStyle/>
                    <a:p>
                      <a:pPr marL="0" marR="0" lvl="0" indent="0" algn="ctr" defTabSz="449263" rtl="0" eaLnBrk="1" fontAlgn="base" latinLnBrk="0" hangingPunct="1">
                        <a:lnSpc>
                          <a:spcPct val="81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Zināšanas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1806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49263" rtl="0" eaLnBrk="1" fontAlgn="base" latinLnBrk="0" hangingPunct="1">
                        <a:lnSpc>
                          <a:spcPct val="81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Prasmes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1806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49263" rtl="0" eaLnBrk="1" fontAlgn="base" latinLnBrk="0" hangingPunct="1">
                        <a:lnSpc>
                          <a:spcPct val="81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Attieksme</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1806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847975">
                <a:tc>
                  <a:txBody>
                    <a:bodyPr/>
                    <a:lstStyle/>
                    <a:p>
                      <a:pPr marL="0" marR="0" lvl="0" indent="0" algn="l" defTabSz="449263" rtl="0" eaLnBrk="1" fontAlgn="base" latinLnBrk="0" hangingPunct="1">
                        <a:lnSpc>
                          <a:spcPct val="81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noProof="0" smtClean="0">
                          <a:ln>
                            <a:noFill/>
                          </a:ln>
                          <a:effectLst/>
                        </a:rPr>
                        <a:t>Kompetence svešvalodās pieprasa vārdu krājumu, gramatikas apgūšanu un valodas funkciju zināšanas, izpratni par galvenajiem verbālās mijiedarbības un intonācijas veidiem. Svarīgas ir sociālās zināšanas, kultūras aspekti, kā arī valodas lietojuma zināšanas.</a:t>
                      </a:r>
                      <a:endParaRPr kumimoji="0" lang="lv-LV" sz="1800" b="0" i="0" u="none" strike="noStrike" cap="none" normalizeH="0" baseline="0" noProof="0" smtClean="0">
                        <a:ln>
                          <a:noFill/>
                        </a:ln>
                        <a:solidFill>
                          <a:srgbClr val="000000"/>
                        </a:solidFill>
                        <a:effectLst/>
                        <a:latin typeface="TimesNewRomanPSMT" pitchFamily="16" charset="0"/>
                        <a:cs typeface="Arial" charset="0"/>
                      </a:endParaRPr>
                    </a:p>
                  </a:txBody>
                  <a:tcPr marL="90000" marR="90000" marT="150876"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449263" rtl="0" eaLnBrk="1" fontAlgn="base" latinLnBrk="0" hangingPunct="1">
                        <a:lnSpc>
                          <a:spcPct val="81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noProof="0" dirty="0" err="1" smtClean="0">
                          <a:ln>
                            <a:noFill/>
                          </a:ln>
                          <a:effectLst/>
                        </a:rPr>
                        <a:t>Nepieciešamākās</a:t>
                      </a:r>
                      <a:r>
                        <a:rPr kumimoji="0" lang="lv-LV" sz="1800" u="none" strike="noStrike" cap="none" normalizeH="0" baseline="0" noProof="0" dirty="0" smtClean="0">
                          <a:ln>
                            <a:noFill/>
                          </a:ln>
                          <a:effectLst/>
                        </a:rPr>
                        <a:t> prasmes </a:t>
                      </a:r>
                      <a:r>
                        <a:rPr kumimoji="0" lang="lv-LV" sz="1800" u="none" strike="noStrike" cap="none" normalizeH="0" baseline="0" noProof="0" dirty="0" err="1" smtClean="0">
                          <a:ln>
                            <a:noFill/>
                          </a:ln>
                          <a:effectLst/>
                        </a:rPr>
                        <a:t>komunikācijai</a:t>
                      </a:r>
                      <a:r>
                        <a:rPr kumimoji="0" lang="lv-LV" sz="1800" u="none" strike="noStrike" cap="none" normalizeH="0" baseline="0" noProof="0" dirty="0" smtClean="0">
                          <a:ln>
                            <a:noFill/>
                          </a:ln>
                          <a:effectLst/>
                        </a:rPr>
                        <a:t> svešvalodā ir </a:t>
                      </a:r>
                      <a:r>
                        <a:rPr kumimoji="0" lang="lv-LV" sz="1800" u="none" strike="noStrike" cap="none" normalizeH="0" baseline="0" noProof="0" dirty="0" err="1" smtClean="0">
                          <a:ln>
                            <a:noFill/>
                          </a:ln>
                          <a:effectLst/>
                        </a:rPr>
                        <a:t>spējas</a:t>
                      </a:r>
                      <a:r>
                        <a:rPr kumimoji="0" lang="lv-LV" sz="1800" u="none" strike="noStrike" cap="none" normalizeH="0" baseline="0" noProof="0" dirty="0" smtClean="0">
                          <a:ln>
                            <a:noFill/>
                          </a:ln>
                          <a:effectLst/>
                        </a:rPr>
                        <a:t> saprast </a:t>
                      </a:r>
                      <a:r>
                        <a:rPr kumimoji="0" lang="lv-LV" sz="1800" u="none" strike="noStrike" cap="none" normalizeH="0" baseline="0" noProof="0" dirty="0" err="1" smtClean="0">
                          <a:ln>
                            <a:noFill/>
                          </a:ln>
                          <a:effectLst/>
                        </a:rPr>
                        <a:t>vēstījumu</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uzsākt</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uzturēt</a:t>
                      </a:r>
                      <a:r>
                        <a:rPr kumimoji="0" lang="lv-LV" sz="1800" u="none" strike="noStrike" cap="none" normalizeH="0" baseline="0" noProof="0" dirty="0" smtClean="0">
                          <a:ln>
                            <a:noFill/>
                          </a:ln>
                          <a:effectLst/>
                        </a:rPr>
                        <a:t> un beigt sarunu, </a:t>
                      </a:r>
                      <a:r>
                        <a:rPr kumimoji="0" lang="lv-LV" sz="1800" u="none" strike="noStrike" cap="none" normalizeH="0" baseline="0" noProof="0" dirty="0" err="1" smtClean="0">
                          <a:ln>
                            <a:noFill/>
                          </a:ln>
                          <a:effectLst/>
                        </a:rPr>
                        <a:t>lasīt</a:t>
                      </a:r>
                      <a:r>
                        <a:rPr kumimoji="0" lang="lv-LV" sz="1800" u="none" strike="noStrike" cap="none" normalizeH="0" baseline="0" noProof="0" dirty="0" smtClean="0">
                          <a:ln>
                            <a:noFill/>
                          </a:ln>
                          <a:effectLst/>
                        </a:rPr>
                        <a:t>, saprast un veidot tekstus atbilstoši </a:t>
                      </a:r>
                      <a:r>
                        <a:rPr kumimoji="0" lang="lv-LV" sz="1800" u="none" strike="noStrike" cap="none" normalizeH="0" baseline="0" noProof="0" dirty="0" err="1" smtClean="0">
                          <a:ln>
                            <a:noFill/>
                          </a:ln>
                          <a:effectLst/>
                        </a:rPr>
                        <a:t>indivīda</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vajadzībām</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Indivīdiem</a:t>
                      </a:r>
                      <a:r>
                        <a:rPr kumimoji="0" lang="lv-LV" sz="1800" u="none" strike="noStrike" cap="none" normalizeH="0" baseline="0" noProof="0" dirty="0" smtClean="0">
                          <a:ln>
                            <a:noFill/>
                          </a:ln>
                          <a:effectLst/>
                        </a:rPr>
                        <a:t> ir </a:t>
                      </a:r>
                      <a:r>
                        <a:rPr kumimoji="0" lang="lv-LV" sz="1800" u="none" strike="noStrike" cap="none" normalizeH="0" baseline="0" noProof="0" dirty="0" err="1" smtClean="0">
                          <a:ln>
                            <a:noFill/>
                          </a:ln>
                          <a:effectLst/>
                        </a:rPr>
                        <a:t>jāmāk</a:t>
                      </a:r>
                      <a:r>
                        <a:rPr kumimoji="0" lang="lv-LV" sz="1800" u="none" strike="noStrike" cap="none" normalizeH="0" baseline="0" noProof="0" dirty="0" smtClean="0">
                          <a:ln>
                            <a:noFill/>
                          </a:ln>
                          <a:effectLst/>
                        </a:rPr>
                        <a:t> izmantot atbilstošus </a:t>
                      </a:r>
                      <a:r>
                        <a:rPr kumimoji="0" lang="lv-LV" sz="1800" u="none" strike="noStrike" cap="none" normalizeH="0" baseline="0" noProof="0" dirty="0" err="1" smtClean="0">
                          <a:ln>
                            <a:noFill/>
                          </a:ln>
                          <a:effectLst/>
                        </a:rPr>
                        <a:t>palīglīdzekļus</a:t>
                      </a:r>
                      <a:r>
                        <a:rPr kumimoji="0" lang="lv-LV" sz="1800" u="none" strike="noStrike" cap="none" normalizeH="0" baseline="0" noProof="0" dirty="0" smtClean="0">
                          <a:ln>
                            <a:noFill/>
                          </a:ln>
                          <a:effectLst/>
                        </a:rPr>
                        <a:t>, un valoda </a:t>
                      </a:r>
                      <a:r>
                        <a:rPr kumimoji="0" lang="lv-LV" sz="1800" u="none" strike="noStrike" cap="none" normalizeH="0" baseline="0" noProof="0" dirty="0" err="1" smtClean="0">
                          <a:ln>
                            <a:noFill/>
                          </a:ln>
                          <a:effectLst/>
                        </a:rPr>
                        <a:t>jāmācās</a:t>
                      </a:r>
                      <a:r>
                        <a:rPr kumimoji="0" lang="lv-LV" sz="1800" u="none" strike="noStrike" cap="none" normalizeH="0" baseline="0" noProof="0" dirty="0" smtClean="0">
                          <a:ln>
                            <a:noFill/>
                          </a:ln>
                          <a:effectLst/>
                        </a:rPr>
                        <a:t> arī </a:t>
                      </a:r>
                      <a:r>
                        <a:rPr kumimoji="0" lang="lv-LV" sz="1800" u="none" strike="noStrike" cap="none" normalizeH="0" baseline="0" noProof="0" dirty="0" err="1" smtClean="0">
                          <a:ln>
                            <a:noFill/>
                          </a:ln>
                          <a:effectLst/>
                        </a:rPr>
                        <a:t>neformāla</a:t>
                      </a:r>
                      <a:r>
                        <a:rPr kumimoji="0" lang="lv-LV" sz="1800" u="none" strike="noStrike" cap="none" normalizeH="0" baseline="0" noProof="0" dirty="0" smtClean="0">
                          <a:ln>
                            <a:noFill/>
                          </a:ln>
                          <a:effectLst/>
                        </a:rPr>
                        <a:t>̄ veidā kā </a:t>
                      </a:r>
                      <a:r>
                        <a:rPr kumimoji="0" lang="lv-LV" sz="1800" u="none" strike="noStrike" cap="none" normalizeH="0" baseline="0" noProof="0" dirty="0" err="1" smtClean="0">
                          <a:ln>
                            <a:noFill/>
                          </a:ln>
                          <a:effectLst/>
                        </a:rPr>
                        <a:t>daļa</a:t>
                      </a:r>
                      <a:r>
                        <a:rPr kumimoji="0" lang="lv-LV" sz="1800" u="none" strike="noStrike" cap="none" normalizeH="0" baseline="0" noProof="0" dirty="0" smtClean="0">
                          <a:ln>
                            <a:noFill/>
                          </a:ln>
                          <a:effectLst/>
                        </a:rPr>
                        <a:t> no </a:t>
                      </a:r>
                      <a:r>
                        <a:rPr kumimoji="0" lang="lv-LV" sz="1800" u="none" strike="noStrike" cap="none" normalizeH="0" baseline="0" noProof="0" dirty="0" err="1" smtClean="0">
                          <a:ln>
                            <a:noFill/>
                          </a:ln>
                          <a:effectLst/>
                        </a:rPr>
                        <a:t>mūžizglītības</a:t>
                      </a:r>
                      <a:r>
                        <a:rPr kumimoji="0" lang="lv-LV" sz="1800" u="none" strike="noStrike" cap="none" normalizeH="0" baseline="0" noProof="0" dirty="0" smtClean="0">
                          <a:ln>
                            <a:noFill/>
                          </a:ln>
                          <a:effectLst/>
                        </a:rPr>
                        <a:t> programmas.</a:t>
                      </a:r>
                      <a:endParaRPr kumimoji="0" lang="lv-LV" sz="1800" b="0" i="0" u="none" strike="noStrike" cap="none" normalizeH="0" baseline="0" noProof="0" dirty="0" smtClean="0">
                        <a:ln>
                          <a:noFill/>
                        </a:ln>
                        <a:solidFill>
                          <a:srgbClr val="000000"/>
                        </a:solidFill>
                        <a:effectLst/>
                        <a:latin typeface="TimesNewRomanPSMT" pitchFamily="16" charset="0"/>
                        <a:cs typeface="Arial" charset="0"/>
                      </a:endParaRPr>
                    </a:p>
                  </a:txBody>
                  <a:tcPr marL="90000" marR="90000" marT="150876"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449263" rtl="0" eaLnBrk="1" fontAlgn="base" latinLnBrk="0" hangingPunct="1">
                        <a:lnSpc>
                          <a:spcPct val="81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Pozitīva</a:t>
                      </a:r>
                      <a:r>
                        <a:rPr kumimoji="0" lang="lv-LV" sz="1800" u="none" strike="noStrike" cap="none" normalizeH="0" baseline="0" noProof="0" dirty="0" smtClean="0">
                          <a:ln>
                            <a:noFill/>
                          </a:ln>
                          <a:effectLst/>
                        </a:rPr>
                        <a:t> attieksme ietver </a:t>
                      </a:r>
                      <a:r>
                        <a:rPr kumimoji="0" lang="lv-LV" sz="1800" u="none" strike="noStrike" cap="none" normalizeH="0" baseline="0" noProof="0" dirty="0" err="1" smtClean="0">
                          <a:ln>
                            <a:noFill/>
                          </a:ln>
                          <a:effectLst/>
                        </a:rPr>
                        <a:t>kultūras</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daudzveidības</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novērtēšanu</a:t>
                      </a:r>
                      <a:r>
                        <a:rPr kumimoji="0" lang="lv-LV" sz="1800" u="none" strike="noStrike" cap="none" normalizeH="0" baseline="0" noProof="0" dirty="0" smtClean="0">
                          <a:ln>
                            <a:noFill/>
                          </a:ln>
                          <a:effectLst/>
                        </a:rPr>
                        <a:t>, interesi un </a:t>
                      </a:r>
                      <a:r>
                        <a:rPr kumimoji="0" lang="lv-LV" sz="1800" u="none" strike="noStrike" cap="none" normalizeH="0" baseline="0" noProof="0" dirty="0" err="1" smtClean="0">
                          <a:ln>
                            <a:noFill/>
                          </a:ln>
                          <a:effectLst/>
                        </a:rPr>
                        <a:t>zinātkāri</a:t>
                      </a:r>
                      <a:r>
                        <a:rPr kumimoji="0" lang="lv-LV" sz="1800" u="none" strike="noStrike" cap="none" normalizeH="0" baseline="0" noProof="0" dirty="0" smtClean="0">
                          <a:ln>
                            <a:noFill/>
                          </a:ln>
                          <a:effectLst/>
                        </a:rPr>
                        <a:t> par </a:t>
                      </a:r>
                      <a:r>
                        <a:rPr kumimoji="0" lang="lv-LV" sz="1800" u="none" strike="noStrike" cap="none" normalizeH="0" baseline="0" noProof="0" dirty="0" err="1" smtClean="0">
                          <a:ln>
                            <a:noFill/>
                          </a:ln>
                          <a:effectLst/>
                        </a:rPr>
                        <a:t>valodām</a:t>
                      </a:r>
                      <a:r>
                        <a:rPr kumimoji="0" lang="lv-LV" sz="1800" u="none" strike="noStrike" cap="none" normalizeH="0" baseline="0" noProof="0" dirty="0" smtClean="0">
                          <a:ln>
                            <a:noFill/>
                          </a:ln>
                          <a:effectLst/>
                        </a:rPr>
                        <a:t> un </a:t>
                      </a:r>
                      <a:r>
                        <a:rPr kumimoji="0" lang="lv-LV" sz="1800" u="none" strike="noStrike" cap="none" normalizeH="0" baseline="0" noProof="0" dirty="0" err="1" smtClean="0">
                          <a:ln>
                            <a:noFill/>
                          </a:ln>
                          <a:effectLst/>
                        </a:rPr>
                        <a:t>starpkultūru</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saziņu</a:t>
                      </a:r>
                      <a:r>
                        <a:rPr kumimoji="0" lang="lv-LV" sz="1800" u="none" strike="noStrike" cap="none" normalizeH="0" baseline="0" noProof="0" dirty="0" smtClean="0">
                          <a:ln>
                            <a:noFill/>
                          </a:ln>
                          <a:effectLst/>
                        </a:rPr>
                        <a:t>.</a:t>
                      </a:r>
                      <a:endParaRPr kumimoji="0" lang="lv-LV" sz="1800" b="0" i="0" u="none" strike="noStrike" cap="none" normalizeH="0" baseline="0" noProof="0" dirty="0" smtClean="0">
                        <a:ln>
                          <a:noFill/>
                        </a:ln>
                        <a:solidFill>
                          <a:srgbClr val="000000"/>
                        </a:solidFill>
                        <a:effectLst/>
                        <a:latin typeface="TimesNewRomanPSMT" pitchFamily="16" charset="0"/>
                        <a:cs typeface="Arial" charset="0"/>
                      </a:endParaRPr>
                    </a:p>
                  </a:txBody>
                  <a:tcPr marL="90000" marR="90000" marT="150876"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ext Box 1"/>
          <p:cNvSpPr txBox="1">
            <a:spLocks noChangeArrowheads="1"/>
          </p:cNvSpPr>
          <p:nvPr/>
        </p:nvSpPr>
        <p:spPr bwMode="auto">
          <a:xfrm>
            <a:off x="539552" y="1052736"/>
            <a:ext cx="7992367" cy="1016397"/>
          </a:xfrm>
          <a:prstGeom prst="rect">
            <a:avLst/>
          </a:prstGeom>
          <a:noFill/>
          <a:ln w="9525">
            <a:noFill/>
            <a:round/>
            <a:headEnd/>
            <a:tailEnd/>
          </a:ln>
          <a:effectLst/>
        </p:spPr>
        <p:txBody>
          <a:bodyPr lIns="90000" tIns="45000" rIns="90000" bIns="450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3. </a:t>
            </a:r>
            <a:r>
              <a:rPr lang="lv-LV" sz="2800" b="1" dirty="0" smtClean="0">
                <a:solidFill>
                  <a:srgbClr val="000080"/>
                </a:solidFill>
              </a:rPr>
              <a:t>Matemātiskās prasmes </a:t>
            </a:r>
            <a:r>
              <a:rPr lang="lv-LV" sz="2800" b="1" dirty="0">
                <a:solidFill>
                  <a:srgbClr val="000080"/>
                </a:solidFill>
              </a:rPr>
              <a:t>un </a:t>
            </a:r>
            <a:r>
              <a:rPr lang="lv-LV" sz="2800" b="1" dirty="0" err="1" smtClean="0">
                <a:solidFill>
                  <a:srgbClr val="000080"/>
                </a:solidFill>
              </a:rPr>
              <a:t>pamatprasmesdabaszinībās</a:t>
            </a:r>
            <a:r>
              <a:rPr lang="lv-LV" sz="2800" b="1" dirty="0" smtClean="0">
                <a:solidFill>
                  <a:srgbClr val="000080"/>
                </a:solidFill>
              </a:rPr>
              <a:t> un tehnoloģijās</a:t>
            </a:r>
            <a:endParaRPr lang="lv-LV" sz="2000" b="1" dirty="0">
              <a:solidFill>
                <a:srgbClr val="000080"/>
              </a:solidFill>
            </a:endParaRPr>
          </a:p>
        </p:txBody>
      </p:sp>
      <p:graphicFrame>
        <p:nvGraphicFramePr>
          <p:cNvPr id="10242" name="Group 2"/>
          <p:cNvGraphicFramePr>
            <a:graphicFrameLocks noGrp="1"/>
          </p:cNvGraphicFramePr>
          <p:nvPr/>
        </p:nvGraphicFramePr>
        <p:xfrm>
          <a:off x="395536" y="2160588"/>
          <a:ext cx="8352927" cy="4232932"/>
        </p:xfrm>
        <a:graphic>
          <a:graphicData uri="http://schemas.openxmlformats.org/drawingml/2006/table">
            <a:tbl>
              <a:tblPr>
                <a:tableStyleId>{2D5ABB26-0587-4C30-8999-92F81FD0307C}</a:tableStyleId>
              </a:tblPr>
              <a:tblGrid>
                <a:gridCol w="2782821"/>
                <a:gridCol w="2785053"/>
                <a:gridCol w="2785053"/>
              </a:tblGrid>
              <a:tr h="414338">
                <a:tc>
                  <a:txBody>
                    <a:bodyPr/>
                    <a:lstStyle/>
                    <a:p>
                      <a:pPr marL="0" marR="0" lvl="0" indent="0" algn="ctr" defTabSz="449263" rtl="0" eaLnBrk="1" fontAlgn="base" latinLnBrk="0" hangingPunct="1">
                        <a:lnSpc>
                          <a:spcPct val="81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Zināšanas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1806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49263" rtl="0" eaLnBrk="1" fontAlgn="base" latinLnBrk="0" hangingPunct="1">
                        <a:lnSpc>
                          <a:spcPct val="81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Prasmes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1806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49263" rtl="0" eaLnBrk="1" fontAlgn="base" latinLnBrk="0" hangingPunct="1">
                        <a:lnSpc>
                          <a:spcPct val="81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Attieksme</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1806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470275">
                <a:tc>
                  <a:txBody>
                    <a:bodyPr/>
                    <a:lstStyle/>
                    <a:p>
                      <a:pPr marL="0" marR="0" lvl="0" indent="0" algn="l" defTabSz="449263" rtl="0" eaLnBrk="1" fontAlgn="base" latinLnBrk="0" hangingPunct="1">
                        <a:lnSpc>
                          <a:spcPct val="88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Zinātnes</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tehnoloģijas</a:t>
                      </a:r>
                      <a:r>
                        <a:rPr kumimoji="0" lang="lv-LV" sz="1800" u="none" strike="noStrike" cap="none" normalizeH="0" baseline="0" dirty="0" smtClean="0">
                          <a:ln>
                            <a:noFill/>
                          </a:ln>
                          <a:effectLst/>
                        </a:rPr>
                        <a:t> jomā ir </a:t>
                      </a:r>
                      <a:r>
                        <a:rPr kumimoji="0" lang="lv-LV" sz="1800" u="none" strike="noStrike" cap="none" normalizeH="0" baseline="0" dirty="0" err="1" smtClean="0">
                          <a:ln>
                            <a:noFill/>
                          </a:ln>
                          <a:effectLst/>
                        </a:rPr>
                        <a:t>svarīgi</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zināt</a:t>
                      </a:r>
                      <a:r>
                        <a:rPr kumimoji="0" lang="lv-LV" sz="1800" u="none" strike="noStrike" cap="none" normalizeH="0" baseline="0" dirty="0" smtClean="0">
                          <a:ln>
                            <a:noFill/>
                          </a:ln>
                          <a:effectLst/>
                        </a:rPr>
                        <a:t> dabas pasaules pamatprincipus, </a:t>
                      </a:r>
                      <a:r>
                        <a:rPr kumimoji="0" lang="lv-LV" sz="1800" u="none" strike="noStrike" cap="none" normalizeH="0" baseline="0" dirty="0" err="1" smtClean="0">
                          <a:ln>
                            <a:noFill/>
                          </a:ln>
                          <a:effectLst/>
                        </a:rPr>
                        <a:t>fundamentālas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zinātniskās</a:t>
                      </a:r>
                      <a:r>
                        <a:rPr kumimoji="0" lang="lv-LV" sz="1800" u="none" strike="noStrike" cap="none" normalizeH="0" baseline="0" dirty="0" smtClean="0">
                          <a:ln>
                            <a:noFill/>
                          </a:ln>
                          <a:effectLst/>
                        </a:rPr>
                        <a:t> pamatkoncepcijas, principus un metodes, </a:t>
                      </a:r>
                      <a:r>
                        <a:rPr kumimoji="0" lang="lv-LV" sz="1800" u="none" strike="noStrike" cap="none" normalizeH="0" baseline="0" dirty="0" err="1" smtClean="0">
                          <a:ln>
                            <a:noFill/>
                          </a:ln>
                          <a:effectLst/>
                        </a:rPr>
                        <a:t>tehnoloģiskus</a:t>
                      </a:r>
                      <a:r>
                        <a:rPr kumimoji="0" lang="lv-LV" sz="1800" u="none" strike="noStrike" cap="none" normalizeH="0" baseline="0" dirty="0" smtClean="0">
                          <a:ln>
                            <a:noFill/>
                          </a:ln>
                          <a:effectLst/>
                        </a:rPr>
                        <a:t> produktus un</a:t>
                      </a:r>
                    </a:p>
                    <a:p>
                      <a:pPr marL="0" marR="0" lvl="0" indent="0" algn="l" defTabSz="449263" rtl="0" eaLnBrk="1" fontAlgn="base" latinLnBrk="0" hangingPunct="1">
                        <a:lnSpc>
                          <a:spcPct val="88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dirty="0" smtClean="0">
                          <a:ln>
                            <a:noFill/>
                          </a:ln>
                          <a:effectLst/>
                        </a:rPr>
                        <a:t>procesus, kā arī </a:t>
                      </a:r>
                      <a:r>
                        <a:rPr kumimoji="0" lang="lv-LV" sz="1800" u="none" strike="noStrike" cap="none" normalizeH="0" baseline="0" dirty="0" err="1" smtClean="0">
                          <a:ln>
                            <a:noFill/>
                          </a:ln>
                          <a:effectLst/>
                        </a:rPr>
                        <a:t>svarīgi</a:t>
                      </a:r>
                      <a:r>
                        <a:rPr kumimoji="0" lang="lv-LV" sz="1800" u="none" strike="noStrike" cap="none" normalizeH="0" baseline="0" dirty="0" smtClean="0">
                          <a:ln>
                            <a:noFill/>
                          </a:ln>
                          <a:effectLst/>
                        </a:rPr>
                        <a:t> saprast </a:t>
                      </a:r>
                      <a:r>
                        <a:rPr kumimoji="0" lang="lv-LV" sz="1800" u="none" strike="noStrike" cap="none" normalizeH="0" baseline="0" dirty="0" err="1" smtClean="0">
                          <a:ln>
                            <a:noFill/>
                          </a:ln>
                          <a:effectLst/>
                        </a:rPr>
                        <a:t>zinātnes</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tehnoloģijas</a:t>
                      </a:r>
                      <a:r>
                        <a:rPr kumimoji="0" lang="lv-LV" sz="1800" u="none" strike="noStrike" cap="none" normalizeH="0" baseline="0" dirty="0" smtClean="0">
                          <a:ln>
                            <a:noFill/>
                          </a:ln>
                          <a:effectLst/>
                        </a:rPr>
                        <a:t> ietekmi uz pasauli.</a:t>
                      </a:r>
                      <a:endParaRPr kumimoji="0" lang="lv-LV" sz="1800" b="0" i="0" u="none" strike="noStrike" cap="none" normalizeH="0" baseline="0" dirty="0" smtClean="0">
                        <a:ln>
                          <a:noFill/>
                        </a:ln>
                        <a:solidFill>
                          <a:srgbClr val="000000"/>
                        </a:solidFill>
                        <a:effectLst/>
                        <a:latin typeface="TimesNewRomanPSMT" pitchFamily="16" charset="0"/>
                        <a:cs typeface="Arial" charset="0"/>
                      </a:endParaRPr>
                    </a:p>
                  </a:txBody>
                  <a:tcPr marL="90000" marR="90000" marT="107568"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449263" rtl="0" eaLnBrk="1" fontAlgn="base" latinLnBrk="0" hangingPunct="1">
                        <a:lnSpc>
                          <a:spcPct val="88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dirty="0" err="1" smtClean="0">
                          <a:ln>
                            <a:noFill/>
                          </a:ln>
                          <a:effectLst/>
                        </a:rPr>
                        <a:t>Tās</a:t>
                      </a:r>
                      <a:r>
                        <a:rPr kumimoji="0" lang="lv-LV" sz="1800" u="none" strike="noStrike" cap="none" normalizeH="0" baseline="0" dirty="0" smtClean="0">
                          <a:ln>
                            <a:noFill/>
                          </a:ln>
                          <a:effectLst/>
                        </a:rPr>
                        <a:t> ietver </a:t>
                      </a:r>
                      <a:r>
                        <a:rPr kumimoji="0" lang="lv-LV" sz="1800" u="none" strike="noStrike" cap="none" normalizeH="0" baseline="0" dirty="0" err="1" smtClean="0">
                          <a:ln>
                            <a:noFill/>
                          </a:ln>
                          <a:effectLst/>
                        </a:rPr>
                        <a:t>spējas</a:t>
                      </a:r>
                      <a:r>
                        <a:rPr kumimoji="0" lang="lv-LV" sz="1800" u="none" strike="noStrike" cap="none" normalizeH="0" baseline="0" dirty="0" smtClean="0">
                          <a:ln>
                            <a:noFill/>
                          </a:ln>
                          <a:effectLst/>
                        </a:rPr>
                        <a:t> lietot un </a:t>
                      </a:r>
                      <a:r>
                        <a:rPr kumimoji="0" lang="lv-LV" sz="1800" u="none" strike="noStrike" cap="none" normalizeH="0" baseline="0" dirty="0" err="1" smtClean="0">
                          <a:ln>
                            <a:noFill/>
                          </a:ln>
                          <a:effectLst/>
                        </a:rPr>
                        <a:t>vadīt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tehnoloģijas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līdzekļus</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ierīces</a:t>
                      </a:r>
                      <a:r>
                        <a:rPr kumimoji="0" lang="lv-LV" sz="1800" u="none" strike="noStrike" cap="none" normalizeH="0" baseline="0" dirty="0" smtClean="0">
                          <a:ln>
                            <a:noFill/>
                          </a:ln>
                          <a:effectLst/>
                        </a:rPr>
                        <a:t>, kā arī izmantot </a:t>
                      </a:r>
                      <a:r>
                        <a:rPr kumimoji="0" lang="lv-LV" sz="1800" u="none" strike="noStrike" cap="none" normalizeH="0" baseline="0" dirty="0" err="1" smtClean="0">
                          <a:ln>
                            <a:noFill/>
                          </a:ln>
                          <a:effectLst/>
                        </a:rPr>
                        <a:t>zinātniskus</a:t>
                      </a:r>
                      <a:r>
                        <a:rPr kumimoji="0" lang="lv-LV" sz="1800" u="none" strike="noStrike" cap="none" normalizeH="0" baseline="0" dirty="0" smtClean="0">
                          <a:ln>
                            <a:noFill/>
                          </a:ln>
                          <a:effectLst/>
                        </a:rPr>
                        <a:t> datus, lai sasniegtu vai </a:t>
                      </a:r>
                      <a:r>
                        <a:rPr kumimoji="0" lang="lv-LV" sz="1800" u="none" strike="noStrike" cap="none" normalizeH="0" baseline="0" dirty="0" err="1" smtClean="0">
                          <a:ln>
                            <a:noFill/>
                          </a:ln>
                          <a:effectLst/>
                        </a:rPr>
                        <a:t>pierādītu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mērķi</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izdarītu</a:t>
                      </a:r>
                      <a:r>
                        <a:rPr kumimoji="0" lang="lv-LV" sz="1800" u="none" strike="noStrike" cap="none" normalizeH="0" baseline="0" dirty="0" smtClean="0">
                          <a:ln>
                            <a:noFill/>
                          </a:ln>
                          <a:effectLst/>
                        </a:rPr>
                        <a:t> uz </a:t>
                      </a:r>
                      <a:r>
                        <a:rPr kumimoji="0" lang="lv-LV" sz="1800" u="none" strike="noStrike" cap="none" normalizeH="0" baseline="0" dirty="0" err="1" smtClean="0">
                          <a:ln>
                            <a:noFill/>
                          </a:ln>
                          <a:effectLst/>
                        </a:rPr>
                        <a:t>pierādījumiem</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balstītus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secinājumus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Indivīdiem</a:t>
                      </a:r>
                      <a:r>
                        <a:rPr kumimoji="0" lang="lv-LV" sz="1800" u="none" strike="noStrike" cap="none" normalizeH="0" baseline="0" dirty="0" smtClean="0">
                          <a:ln>
                            <a:noFill/>
                          </a:ln>
                          <a:effectLst/>
                        </a:rPr>
                        <a:t> arī </a:t>
                      </a:r>
                      <a:r>
                        <a:rPr kumimoji="0" lang="lv-LV" sz="1800" u="none" strike="noStrike" cap="none" normalizeH="0" baseline="0" dirty="0" err="1" smtClean="0">
                          <a:ln>
                            <a:noFill/>
                          </a:ln>
                          <a:effectLst/>
                        </a:rPr>
                        <a:t>būtu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jāspēj</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atpazīt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zinātnisko</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pētījumu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būtiskākos</a:t>
                      </a:r>
                      <a:r>
                        <a:rPr kumimoji="0" lang="lv-LV" sz="1800" u="none" strike="noStrike" cap="none" normalizeH="0" baseline="0" dirty="0" smtClean="0">
                          <a:ln>
                            <a:noFill/>
                          </a:ln>
                          <a:effectLst/>
                        </a:rPr>
                        <a:t> raksturlielumus un </a:t>
                      </a:r>
                      <a:r>
                        <a:rPr kumimoji="0" lang="lv-LV" sz="1800" u="none" strike="noStrike" cap="none" normalizeH="0" baseline="0" dirty="0" err="1" smtClean="0">
                          <a:ln>
                            <a:noFill/>
                          </a:ln>
                          <a:effectLst/>
                        </a:rPr>
                        <a:t>jābūt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spējai</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diskutēt</a:t>
                      </a:r>
                      <a:r>
                        <a:rPr kumimoji="0" lang="lv-LV" sz="1800" u="none" strike="noStrike" cap="none" normalizeH="0" baseline="0" dirty="0" smtClean="0">
                          <a:ln>
                            <a:noFill/>
                          </a:ln>
                          <a:effectLst/>
                        </a:rPr>
                        <a:t> par </a:t>
                      </a:r>
                      <a:r>
                        <a:rPr kumimoji="0" lang="lv-LV" sz="1800" u="none" strike="noStrike" cap="none" normalizeH="0" baseline="0" dirty="0" err="1" smtClean="0">
                          <a:ln>
                            <a:noFill/>
                          </a:ln>
                          <a:effectLst/>
                        </a:rPr>
                        <a:t>secinājumiem</a:t>
                      </a:r>
                      <a:r>
                        <a:rPr kumimoji="0" lang="lv-LV" sz="1800" u="none" strike="noStrike" cap="none" normalizeH="0" baseline="0" dirty="0" smtClean="0">
                          <a:ln>
                            <a:noFill/>
                          </a:ln>
                          <a:effectLst/>
                        </a:rPr>
                        <a:t> un pamatojumu, kas </a:t>
                      </a:r>
                      <a:r>
                        <a:rPr kumimoji="0" lang="lv-LV" sz="1800" u="none" strike="noStrike" cap="none" normalizeH="0" baseline="0" dirty="0" err="1" smtClean="0">
                          <a:ln>
                            <a:noFill/>
                          </a:ln>
                          <a:effectLst/>
                        </a:rPr>
                        <a:t>ļāva</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izdarīt</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secinājumus</a:t>
                      </a:r>
                      <a:r>
                        <a:rPr kumimoji="0" lang="lv-LV" sz="1800" u="none" strike="noStrike" cap="none" normalizeH="0" baseline="0" dirty="0" smtClean="0">
                          <a:ln>
                            <a:noFill/>
                          </a:ln>
                          <a:effectLst/>
                        </a:rPr>
                        <a:t>.</a:t>
                      </a:r>
                      <a:endParaRPr kumimoji="0" lang="lv-LV" sz="1800" b="0" i="0" u="none" strike="noStrike" cap="none" normalizeH="0" baseline="0" dirty="0" smtClean="0">
                        <a:ln>
                          <a:noFill/>
                        </a:ln>
                        <a:solidFill>
                          <a:srgbClr val="000000"/>
                        </a:solidFill>
                        <a:effectLst/>
                        <a:latin typeface="TimesNewRomanPSMT" pitchFamily="16" charset="0"/>
                        <a:cs typeface="Arial" charset="0"/>
                      </a:endParaRPr>
                    </a:p>
                  </a:txBody>
                  <a:tcPr marL="90000" marR="90000" marT="115128"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449263" rtl="0" eaLnBrk="1" fontAlgn="base" latinLnBrk="0" hangingPunct="1">
                        <a:lnSpc>
                          <a:spcPct val="88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dirty="0" err="1" smtClean="0">
                          <a:ln>
                            <a:noFill/>
                          </a:ln>
                          <a:effectLst/>
                        </a:rPr>
                        <a:t>Pamatzināšanas</a:t>
                      </a:r>
                      <a:r>
                        <a:rPr kumimoji="0" lang="lv-LV" sz="1800" u="none" strike="noStrike" cap="none" normalizeH="0" baseline="0" dirty="0" smtClean="0">
                          <a:ln>
                            <a:noFill/>
                          </a:ln>
                          <a:effectLst/>
                        </a:rPr>
                        <a:t> ietver sevī kritiska </a:t>
                      </a:r>
                      <a:r>
                        <a:rPr kumimoji="0" lang="lv-LV" sz="1800" u="none" strike="noStrike" cap="none" normalizeH="0" baseline="0" dirty="0" err="1" smtClean="0">
                          <a:ln>
                            <a:noFill/>
                          </a:ln>
                          <a:effectLst/>
                        </a:rPr>
                        <a:t>vērtējuma</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zinātkāres</a:t>
                      </a:r>
                      <a:r>
                        <a:rPr kumimoji="0" lang="lv-LV" sz="1800" u="none" strike="noStrike" cap="none" normalizeH="0" baseline="0" dirty="0" smtClean="0">
                          <a:ln>
                            <a:noFill/>
                          </a:ln>
                          <a:effectLst/>
                        </a:rPr>
                        <a:t> attieksmi, </a:t>
                      </a:r>
                      <a:r>
                        <a:rPr kumimoji="0" lang="lv-LV" sz="1800" u="none" strike="noStrike" cap="none" normalizeH="0" baseline="0" dirty="0" err="1" smtClean="0">
                          <a:ln>
                            <a:noFill/>
                          </a:ln>
                          <a:effectLst/>
                        </a:rPr>
                        <a:t>ieinteresētību</a:t>
                      </a:r>
                      <a:r>
                        <a:rPr kumimoji="0" lang="lv-LV" sz="1800" u="none" strike="noStrike" cap="none" normalizeH="0" baseline="0" dirty="0" smtClean="0">
                          <a:ln>
                            <a:noFill/>
                          </a:ln>
                          <a:effectLst/>
                        </a:rPr>
                        <a:t> par </a:t>
                      </a:r>
                      <a:r>
                        <a:rPr kumimoji="0" lang="lv-LV" sz="1800" u="none" strike="noStrike" cap="none" normalizeH="0" baseline="0" dirty="0" err="1" smtClean="0">
                          <a:ln>
                            <a:noFill/>
                          </a:ln>
                          <a:effectLst/>
                        </a:rPr>
                        <a:t>ētikas</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jautājumiem</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cieņu</a:t>
                      </a:r>
                      <a:r>
                        <a:rPr kumimoji="0" lang="lv-LV" sz="1800" u="none" strike="noStrike" cap="none" normalizeH="0" baseline="0" dirty="0" smtClean="0">
                          <a:ln>
                            <a:noFill/>
                          </a:ln>
                          <a:effectLst/>
                        </a:rPr>
                        <a:t> pret </a:t>
                      </a:r>
                      <a:r>
                        <a:rPr kumimoji="0" lang="lv-LV" sz="1800" u="none" strike="noStrike" cap="none" normalizeH="0" baseline="0" dirty="0" err="1" smtClean="0">
                          <a:ln>
                            <a:noFill/>
                          </a:ln>
                          <a:effectLst/>
                        </a:rPr>
                        <a:t>drošību</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ilgtspējīgu</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attīstību</a:t>
                      </a:r>
                      <a:r>
                        <a:rPr kumimoji="0" lang="lv-LV" sz="1800" u="none" strike="noStrike" cap="none" normalizeH="0" baseline="0" dirty="0" smtClean="0">
                          <a:ln>
                            <a:noFill/>
                          </a:ln>
                          <a:effectLst/>
                        </a:rPr>
                        <a:t>, jo </a:t>
                      </a:r>
                      <a:r>
                        <a:rPr kumimoji="0" lang="lv-LV" sz="1800" u="none" strike="noStrike" cap="none" normalizeH="0" baseline="0" dirty="0" err="1" smtClean="0">
                          <a:ln>
                            <a:noFill/>
                          </a:ln>
                          <a:effectLst/>
                        </a:rPr>
                        <a:t>īpaši</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saistība</a:t>
                      </a:r>
                      <a:r>
                        <a:rPr kumimoji="0" lang="lv-LV" sz="1800" u="none" strike="noStrike" cap="none" normalizeH="0" baseline="0" dirty="0" smtClean="0">
                          <a:ln>
                            <a:noFill/>
                          </a:ln>
                          <a:effectLst/>
                        </a:rPr>
                        <a:t>̄ ar </a:t>
                      </a:r>
                      <a:r>
                        <a:rPr kumimoji="0" lang="lv-LV" sz="1800" u="none" strike="noStrike" cap="none" normalizeH="0" baseline="0" dirty="0" err="1" smtClean="0">
                          <a:ln>
                            <a:noFill/>
                          </a:ln>
                          <a:effectLst/>
                        </a:rPr>
                        <a:t>zinātnes</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tehnoloģiju</a:t>
                      </a:r>
                      <a:r>
                        <a:rPr kumimoji="0" lang="lv-LV" sz="1800" u="none" strike="noStrike" cap="none" normalizeH="0" baseline="0" dirty="0" smtClean="0">
                          <a:ln>
                            <a:noFill/>
                          </a:ln>
                          <a:effectLst/>
                        </a:rPr>
                        <a:t> progresu, kas attiecas arī uz personisko </a:t>
                      </a:r>
                      <a:r>
                        <a:rPr kumimoji="0" lang="lv-LV" sz="1800" u="none" strike="noStrike" cap="none" normalizeH="0" baseline="0" dirty="0" err="1" smtClean="0">
                          <a:ln>
                            <a:noFill/>
                          </a:ln>
                          <a:effectLst/>
                        </a:rPr>
                        <a:t>dzīvi</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ģimeni</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sabiedrību</a:t>
                      </a:r>
                      <a:r>
                        <a:rPr kumimoji="0" lang="lv-LV" sz="1800" u="none" strike="noStrike" cap="none" normalizeH="0" baseline="0" dirty="0" smtClean="0">
                          <a:ln>
                            <a:noFill/>
                          </a:ln>
                          <a:effectLst/>
                        </a:rPr>
                        <a:t> un </a:t>
                      </a:r>
                      <a:r>
                        <a:rPr kumimoji="0" lang="lv-LV" sz="1800" u="none" strike="noStrike" cap="none" normalizeH="0" baseline="0" dirty="0" err="1" smtClean="0">
                          <a:ln>
                            <a:noFill/>
                          </a:ln>
                          <a:effectLst/>
                        </a:rPr>
                        <a:t>globālajiem</a:t>
                      </a:r>
                      <a:r>
                        <a:rPr kumimoji="0" lang="lv-LV" sz="1800" u="none" strike="noStrike" cap="none" normalizeH="0" baseline="0" dirty="0" smtClean="0">
                          <a:ln>
                            <a:noFill/>
                          </a:ln>
                          <a:effectLst/>
                        </a:rPr>
                        <a:t> </a:t>
                      </a:r>
                      <a:r>
                        <a:rPr kumimoji="0" lang="lv-LV" sz="1800" u="none" strike="noStrike" cap="none" normalizeH="0" baseline="0" dirty="0" err="1" smtClean="0">
                          <a:ln>
                            <a:noFill/>
                          </a:ln>
                          <a:effectLst/>
                        </a:rPr>
                        <a:t>jautājumiem</a:t>
                      </a:r>
                      <a:r>
                        <a:rPr kumimoji="0" lang="lv-LV" sz="1800" u="none" strike="noStrike" cap="none" normalizeH="0" baseline="0" dirty="0" smtClean="0">
                          <a:ln>
                            <a:noFill/>
                          </a:ln>
                          <a:effectLst/>
                        </a:rPr>
                        <a:t>.</a:t>
                      </a:r>
                    </a:p>
                    <a:p>
                      <a:pPr marL="0" marR="0" lvl="0" indent="0" algn="l" defTabSz="449263" rtl="0" eaLnBrk="1" fontAlgn="base" latinLnBrk="0" hangingPunct="1">
                        <a:lnSpc>
                          <a:spcPct val="88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lv-LV" sz="1800" b="0" i="0" u="none" strike="noStrike" cap="none" normalizeH="0" baseline="0" dirty="0" smtClean="0">
                        <a:ln>
                          <a:noFill/>
                        </a:ln>
                        <a:solidFill>
                          <a:srgbClr val="000000"/>
                        </a:solidFill>
                        <a:effectLst/>
                        <a:latin typeface="TimesNewRomanPSMT" pitchFamily="16" charset="0"/>
                        <a:cs typeface="Arial" charset="0"/>
                      </a:endParaRPr>
                    </a:p>
                  </a:txBody>
                  <a:tcPr marL="90000" marR="90000" marT="115128"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2879725" y="1260475"/>
            <a:ext cx="3759200" cy="755650"/>
          </a:xfrm>
          <a:prstGeom prst="rect">
            <a:avLst/>
          </a:prstGeom>
          <a:noFill/>
          <a:ln w="9525">
            <a:noFill/>
            <a:round/>
            <a:headEnd/>
            <a:tailEnd/>
          </a:ln>
          <a:effectLst/>
        </p:spPr>
        <p:txBody>
          <a:bodyPr lIns="90000" tIns="45000" rIns="90000" bIns="450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2800" b="1" dirty="0">
                <a:solidFill>
                  <a:srgbClr val="000080"/>
                </a:solidFill>
              </a:rPr>
              <a:t>4. </a:t>
            </a:r>
            <a:r>
              <a:rPr lang="lv-LV" sz="2800" b="1" dirty="0" err="1">
                <a:solidFill>
                  <a:srgbClr val="000080"/>
                </a:solidFill>
              </a:rPr>
              <a:t>Digitālās</a:t>
            </a:r>
            <a:r>
              <a:rPr lang="lv-LV" sz="2800" b="1" dirty="0">
                <a:solidFill>
                  <a:srgbClr val="000080"/>
                </a:solidFill>
              </a:rPr>
              <a:t> prasmes</a:t>
            </a:r>
          </a:p>
        </p:txBody>
      </p:sp>
      <p:graphicFrame>
        <p:nvGraphicFramePr>
          <p:cNvPr id="11266" name="Group 2"/>
          <p:cNvGraphicFramePr>
            <a:graphicFrameLocks noGrp="1"/>
          </p:cNvGraphicFramePr>
          <p:nvPr/>
        </p:nvGraphicFramePr>
        <p:xfrm>
          <a:off x="179510" y="1846263"/>
          <a:ext cx="8568953" cy="4533496"/>
        </p:xfrm>
        <a:graphic>
          <a:graphicData uri="http://schemas.openxmlformats.org/drawingml/2006/table">
            <a:tbl>
              <a:tblPr>
                <a:tableStyleId>{2D5ABB26-0587-4C30-8999-92F81FD0307C}</a:tableStyleId>
              </a:tblPr>
              <a:tblGrid>
                <a:gridCol w="2854095"/>
                <a:gridCol w="2856317"/>
                <a:gridCol w="2858541"/>
              </a:tblGrid>
              <a:tr h="381000">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Zināšanas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Prasmes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b="1" u="none" strike="noStrike" cap="none" normalizeH="0" baseline="0" dirty="0" smtClean="0">
                          <a:ln>
                            <a:noFill/>
                          </a:ln>
                          <a:effectLst/>
                        </a:rPr>
                        <a:t>Attieksmes</a:t>
                      </a:r>
                      <a:endParaRPr kumimoji="0" lang="lv-LV" sz="1800" b="1" i="0" u="none" strike="noStrike" cap="none" normalizeH="0" baseline="0" dirty="0" smtClean="0">
                        <a:ln>
                          <a:noFill/>
                        </a:ln>
                        <a:solidFill>
                          <a:srgbClr val="000000"/>
                        </a:solidFill>
                        <a:effectLst/>
                        <a:latin typeface="Arial" charset="0"/>
                        <a:cs typeface="Arial" charset="0"/>
                      </a:endParaRPr>
                    </a:p>
                  </a:txBody>
                  <a:tcPr marL="90000" marR="90000" marT="73944"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76638">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noProof="0" smtClean="0">
                          <a:ln>
                            <a:noFill/>
                          </a:ln>
                          <a:effectLst/>
                        </a:rPr>
                        <a:t> Digitālā kompetence pieprasa plašu izpratni un zināšanas par dabu, IST lomu un iespējām ikdienā: gan personiskajā un sabiedriskajā dzīvē, gan darbā. Tas ietver galveno datora programmu pielietošanu, piemēram, teksta apstrādi, elektroniskās tabulas, datu bāzes, informācijas uzglabāšanu un vadību, kā arī izpratni par interneta piedāvātajām iespējām un potenciālo risku</a:t>
                      </a:r>
                      <a:endParaRPr kumimoji="0" lang="lv-LV" sz="1800" b="0" i="0" u="none" strike="noStrike" cap="none" normalizeH="0" baseline="0" noProof="0" smtClean="0">
                        <a:ln>
                          <a:noFill/>
                        </a:ln>
                        <a:solidFill>
                          <a:srgbClr val="000000"/>
                        </a:solidFill>
                        <a:effectLst/>
                        <a:latin typeface="TimesNewRomanPSMT" pitchFamily="16" charset="0"/>
                        <a:cs typeface="Arial" charset="0"/>
                      </a:endParaRPr>
                    </a:p>
                  </a:txBody>
                  <a:tcPr marL="90000" marR="90000" marT="681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800" u="none" strike="noStrike" cap="none" normalizeH="0" baseline="0" noProof="0" dirty="0" smtClean="0">
                          <a:ln>
                            <a:noFill/>
                          </a:ln>
                          <a:effectLst/>
                        </a:rPr>
                        <a:t> Ir nepieciešamas prasmes </a:t>
                      </a:r>
                      <a:r>
                        <a:rPr kumimoji="0" lang="lv-LV" sz="1800" u="none" strike="noStrike" cap="none" normalizeH="0" baseline="0" noProof="0" dirty="0" err="1" smtClean="0">
                          <a:ln>
                            <a:noFill/>
                          </a:ln>
                          <a:effectLst/>
                        </a:rPr>
                        <a:t>meklēt</a:t>
                      </a:r>
                      <a:r>
                        <a:rPr kumimoji="0" lang="lv-LV" sz="1800" u="none" strike="noStrike" cap="none" normalizeH="0" baseline="0" noProof="0" dirty="0" smtClean="0">
                          <a:ln>
                            <a:noFill/>
                          </a:ln>
                          <a:effectLst/>
                        </a:rPr>
                        <a:t>, apkopot, </a:t>
                      </a:r>
                      <a:r>
                        <a:rPr kumimoji="0" lang="lv-LV" sz="1800" u="none" strike="noStrike" cap="none" normalizeH="0" baseline="0" noProof="0" dirty="0" err="1" smtClean="0">
                          <a:ln>
                            <a:noFill/>
                          </a:ln>
                          <a:effectLst/>
                        </a:rPr>
                        <a:t>apstrādāt</a:t>
                      </a:r>
                      <a:r>
                        <a:rPr kumimoji="0" lang="lv-LV" sz="1800" u="none" strike="noStrike" cap="none" normalizeH="0" baseline="0" noProof="0" dirty="0" smtClean="0">
                          <a:ln>
                            <a:noFill/>
                          </a:ln>
                          <a:effectLst/>
                        </a:rPr>
                        <a:t> un kritiski un </a:t>
                      </a:r>
                      <a:r>
                        <a:rPr kumimoji="0" lang="lv-LV" sz="1800" u="none" strike="noStrike" cap="none" normalizeH="0" baseline="0" noProof="0" dirty="0" err="1" smtClean="0">
                          <a:ln>
                            <a:noFill/>
                          </a:ln>
                          <a:effectLst/>
                        </a:rPr>
                        <a:t>sistemātiski</a:t>
                      </a:r>
                      <a:r>
                        <a:rPr kumimoji="0" lang="lv-LV" sz="1800" u="none" strike="noStrike" cap="none" normalizeH="0" baseline="0" noProof="0" dirty="0" smtClean="0">
                          <a:ln>
                            <a:noFill/>
                          </a:ln>
                          <a:effectLst/>
                        </a:rPr>
                        <a:t> pielietot </a:t>
                      </a:r>
                      <a:r>
                        <a:rPr kumimoji="0" lang="lv-LV" sz="1800" u="none" strike="noStrike" cap="none" normalizeH="0" baseline="0" noProof="0" dirty="0" err="1" smtClean="0">
                          <a:ln>
                            <a:noFill/>
                          </a:ln>
                          <a:effectLst/>
                        </a:rPr>
                        <a:t>informāciju</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novērtējot</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tās</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nozīmi</a:t>
                      </a:r>
                      <a:r>
                        <a:rPr kumimoji="0" lang="lv-LV" sz="1800" u="none" strike="noStrike" cap="none" normalizeH="0" baseline="0" noProof="0" dirty="0" smtClean="0">
                          <a:ln>
                            <a:noFill/>
                          </a:ln>
                          <a:effectLst/>
                        </a:rPr>
                        <a:t> un </a:t>
                      </a:r>
                      <a:r>
                        <a:rPr kumimoji="0" lang="lv-LV" sz="1800" u="none" strike="noStrike" cap="none" normalizeH="0" baseline="0" noProof="0" dirty="0" err="1" smtClean="0">
                          <a:ln>
                            <a:noFill/>
                          </a:ln>
                          <a:effectLst/>
                        </a:rPr>
                        <a:t>atšķirot</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reālo</a:t>
                      </a:r>
                      <a:r>
                        <a:rPr kumimoji="0" lang="lv-LV" sz="1800" u="none" strike="noStrike" cap="none" normalizeH="0" baseline="0" noProof="0" dirty="0" smtClean="0">
                          <a:ln>
                            <a:noFill/>
                          </a:ln>
                          <a:effectLst/>
                        </a:rPr>
                        <a:t> no </a:t>
                      </a:r>
                      <a:r>
                        <a:rPr kumimoji="0" lang="lv-LV" sz="1800" u="none" strike="noStrike" cap="none" normalizeH="0" baseline="0" noProof="0" dirty="0" err="1" smtClean="0">
                          <a:ln>
                            <a:noFill/>
                          </a:ln>
                          <a:effectLst/>
                        </a:rPr>
                        <a:t>virtuālās</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taja</a:t>
                      </a:r>
                      <a:r>
                        <a:rPr kumimoji="0" lang="lv-LV" sz="1800" u="none" strike="noStrike" cap="none" normalizeH="0" baseline="0" noProof="0" dirty="0" smtClean="0">
                          <a:ln>
                            <a:noFill/>
                          </a:ln>
                          <a:effectLst/>
                        </a:rPr>
                        <a:t>̄ pašā laikā apzinoties to saikni. </a:t>
                      </a:r>
                      <a:r>
                        <a:rPr kumimoji="0" lang="lv-LV" sz="1800" u="none" strike="noStrike" cap="none" normalizeH="0" baseline="0" noProof="0" dirty="0" err="1" smtClean="0">
                          <a:ln>
                            <a:noFill/>
                          </a:ln>
                          <a:effectLst/>
                        </a:rPr>
                        <a:t>Indivīdiem</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jāprot</a:t>
                      </a:r>
                      <a:r>
                        <a:rPr kumimoji="0" lang="lv-LV" sz="1800" u="none" strike="noStrike" cap="none" normalizeH="0" baseline="0" noProof="0" dirty="0" smtClean="0">
                          <a:ln>
                            <a:noFill/>
                          </a:ln>
                          <a:effectLst/>
                        </a:rPr>
                        <a:t> izmantot </a:t>
                      </a:r>
                      <a:r>
                        <a:rPr kumimoji="0" lang="lv-LV" sz="1800" u="none" strike="noStrike" cap="none" normalizeH="0" baseline="0" noProof="0" dirty="0" err="1" smtClean="0">
                          <a:ln>
                            <a:noFill/>
                          </a:ln>
                          <a:effectLst/>
                        </a:rPr>
                        <a:t>rīki</a:t>
                      </a:r>
                      <a:r>
                        <a:rPr kumimoji="0" lang="lv-LV" sz="1800" u="none" strike="noStrike" cap="none" normalizeH="0" baseline="0" noProof="0" dirty="0" smtClean="0">
                          <a:ln>
                            <a:noFill/>
                          </a:ln>
                          <a:effectLst/>
                        </a:rPr>
                        <a:t>, lai veidotu, pasniegtu un saprastu </a:t>
                      </a:r>
                      <a:r>
                        <a:rPr kumimoji="0" lang="lv-LV" sz="1800" u="none" strike="noStrike" cap="none" normalizeH="0" baseline="0" noProof="0" dirty="0" err="1" smtClean="0">
                          <a:ln>
                            <a:noFill/>
                          </a:ln>
                          <a:effectLst/>
                        </a:rPr>
                        <a:t>sarežģītu</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informāciju</a:t>
                      </a:r>
                      <a:r>
                        <a:rPr kumimoji="0" lang="lv-LV" sz="1800" u="none" strike="noStrike" cap="none" normalizeH="0" baseline="0" noProof="0" dirty="0" smtClean="0">
                          <a:ln>
                            <a:noFill/>
                          </a:ln>
                          <a:effectLst/>
                        </a:rPr>
                        <a:t>,</a:t>
                      </a:r>
                      <a:endParaRPr kumimoji="0" lang="lv-LV" sz="1800" b="0" i="0" u="none" strike="noStrike" cap="none" normalizeH="0" baseline="0" noProof="0" dirty="0" smtClean="0">
                        <a:ln>
                          <a:noFill/>
                        </a:ln>
                        <a:solidFill>
                          <a:srgbClr val="000000"/>
                        </a:solidFill>
                        <a:effectLst/>
                        <a:latin typeface="TimesNewRomanPSMT" pitchFamily="16" charset="0"/>
                        <a:cs typeface="Arial" charset="0"/>
                      </a:endParaRPr>
                    </a:p>
                  </a:txBody>
                  <a:tcPr marL="90000" marR="90000" marT="68112"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449263" rtl="0" eaLnBrk="1" fontAlgn="base" latinLnBrk="0" hangingPunct="1">
                        <a:lnSpc>
                          <a:spcPct val="92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lv-LV" sz="1600" u="none" strike="noStrike" cap="none" normalizeH="0" baseline="0" noProof="0" dirty="0" smtClean="0">
                          <a:ln>
                            <a:noFill/>
                          </a:ln>
                          <a:effectLst/>
                        </a:rPr>
                        <a:t> </a:t>
                      </a:r>
                      <a:r>
                        <a:rPr kumimoji="0" lang="lv-LV" sz="1800" u="none" strike="noStrike" cap="none" normalizeH="0" baseline="0" noProof="0" dirty="0" smtClean="0">
                          <a:ln>
                            <a:noFill/>
                          </a:ln>
                          <a:effectLst/>
                        </a:rPr>
                        <a:t>IST izmantošanai nepieciešama kritiska un </a:t>
                      </a:r>
                      <a:r>
                        <a:rPr kumimoji="0" lang="lv-LV" sz="1800" u="none" strike="noStrike" cap="none" normalizeH="0" baseline="0" noProof="0" dirty="0" err="1" smtClean="0">
                          <a:ln>
                            <a:noFill/>
                          </a:ln>
                          <a:effectLst/>
                        </a:rPr>
                        <a:t>pārdomāta</a:t>
                      </a:r>
                      <a:r>
                        <a:rPr kumimoji="0" lang="lv-LV" sz="1800" u="none" strike="noStrike" cap="none" normalizeH="0" baseline="0" noProof="0" dirty="0" smtClean="0">
                          <a:ln>
                            <a:noFill/>
                          </a:ln>
                          <a:effectLst/>
                        </a:rPr>
                        <a:t> attieksme pret pieejamo </a:t>
                      </a:r>
                      <a:r>
                        <a:rPr kumimoji="0" lang="lv-LV" sz="1800" u="none" strike="noStrike" cap="none" normalizeH="0" baseline="0" noProof="0" dirty="0" err="1" smtClean="0">
                          <a:ln>
                            <a:noFill/>
                          </a:ln>
                          <a:effectLst/>
                        </a:rPr>
                        <a:t>informāciju</a:t>
                      </a:r>
                      <a:r>
                        <a:rPr kumimoji="0" lang="lv-LV" sz="1800" u="none" strike="noStrike" cap="none" normalizeH="0" baseline="0" noProof="0" dirty="0" smtClean="0">
                          <a:ln>
                            <a:noFill/>
                          </a:ln>
                          <a:effectLst/>
                        </a:rPr>
                        <a:t> un </a:t>
                      </a:r>
                      <a:r>
                        <a:rPr kumimoji="0" lang="lv-LV" sz="1800" u="none" strike="noStrike" cap="none" normalizeH="0" baseline="0" noProof="0" dirty="0" err="1" smtClean="0">
                          <a:ln>
                            <a:noFill/>
                          </a:ln>
                          <a:effectLst/>
                        </a:rPr>
                        <a:t>atbildīga</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interaktīvo</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plašsaziņas</a:t>
                      </a:r>
                      <a:r>
                        <a:rPr kumimoji="0" lang="lv-LV" sz="1800" u="none" strike="noStrike" cap="none" normalizeH="0" baseline="0" noProof="0" dirty="0" smtClean="0">
                          <a:ln>
                            <a:noFill/>
                          </a:ln>
                          <a:effectLst/>
                        </a:rPr>
                        <a:t> </a:t>
                      </a:r>
                      <a:r>
                        <a:rPr kumimoji="0" lang="lv-LV" sz="1800" u="none" strike="noStrike" cap="none" normalizeH="0" baseline="0" noProof="0" dirty="0" err="1" smtClean="0">
                          <a:ln>
                            <a:noFill/>
                          </a:ln>
                          <a:effectLst/>
                        </a:rPr>
                        <a:t>līdzekļu</a:t>
                      </a:r>
                      <a:r>
                        <a:rPr kumimoji="0" lang="lv-LV" sz="1800" u="none" strike="noStrike" cap="none" normalizeH="0" baseline="0" noProof="0" dirty="0" smtClean="0">
                          <a:ln>
                            <a:noFill/>
                          </a:ln>
                          <a:effectLst/>
                        </a:rPr>
                        <a:t> lietošana.</a:t>
                      </a:r>
                      <a:endParaRPr kumimoji="0" lang="lv-LV" sz="1800" b="0" i="0" u="none" strike="noStrike" cap="none" normalizeH="0" baseline="0" noProof="0" dirty="0" smtClean="0">
                        <a:ln>
                          <a:noFill/>
                        </a:ln>
                        <a:solidFill>
                          <a:srgbClr val="000000"/>
                        </a:solidFill>
                        <a:effectLst/>
                        <a:latin typeface="TimesNewRomanPSMT" pitchFamily="16" charset="0"/>
                        <a:cs typeface="Arial" charset="0"/>
                      </a:endParaRPr>
                    </a:p>
                  </a:txBody>
                  <a:tcPr marL="90000" marR="90000" marT="65016"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TotalTime>
  <Words>4029</Words>
  <Application>Microsoft Office PowerPoint</Application>
  <PresentationFormat>Slaidrāde ekrānā (4:3)</PresentationFormat>
  <Paragraphs>381</Paragraphs>
  <Slides>48</Slides>
  <Notes>48</Notes>
  <HiddenSlides>0</HiddenSlides>
  <MMClips>0</MMClips>
  <ScaleCrop>false</ScaleCrop>
  <HeadingPairs>
    <vt:vector size="4" baseType="variant">
      <vt:variant>
        <vt:lpstr>Dizains</vt:lpstr>
      </vt:variant>
      <vt:variant>
        <vt:i4>1</vt:i4>
      </vt:variant>
      <vt:variant>
        <vt:lpstr>Slaidu virsraksti</vt:lpstr>
      </vt:variant>
      <vt:variant>
        <vt:i4>48</vt:i4>
      </vt:variant>
    </vt:vector>
  </HeadingPairs>
  <TitlesOfParts>
    <vt:vector size="49" baseType="lpstr">
      <vt:lpstr>Office Theme</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Eiropas Sociālā fonda projekts „Inovatīva un praksē balstīta pedagogu izglītības ieguve un mentoru profesionālā pilnveide” Nr.2010/0096/1DP/1.2.1.2.3./09/IPIA/VIAA/001</dc:title>
  <dc:creator>Inese</dc:creator>
  <cp:lastModifiedBy>LU</cp:lastModifiedBy>
  <cp:revision>56</cp:revision>
  <cp:lastPrinted>1601-01-01T00:00:00Z</cp:lastPrinted>
  <dcterms:created xsi:type="dcterms:W3CDTF">2006-08-16T00:00:00Z</dcterms:created>
  <dcterms:modified xsi:type="dcterms:W3CDTF">2013-12-06T08:49:28Z</dcterms:modified>
</cp:coreProperties>
</file>