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7"/>
  </p:handoutMasterIdLst>
  <p:sldIdLst>
    <p:sldId id="262" r:id="rId3"/>
    <p:sldId id="258" r:id="rId4"/>
    <p:sldId id="260" r:id="rId5"/>
    <p:sldId id="264" r:id="rId6"/>
    <p:sldId id="270" r:id="rId7"/>
    <p:sldId id="261" r:id="rId8"/>
    <p:sldId id="271" r:id="rId9"/>
    <p:sldId id="259" r:id="rId10"/>
    <p:sldId id="266" r:id="rId11"/>
    <p:sldId id="268" r:id="rId12"/>
    <p:sldId id="274" r:id="rId13"/>
    <p:sldId id="257" r:id="rId14"/>
    <p:sldId id="275" r:id="rId15"/>
    <p:sldId id="276" r:id="rId16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6998-BA2E-4DC3-A016-801EF5DB1F1A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47249-856A-4644-B205-B5A666D8368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634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840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96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732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rboni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9388"/>
            <a:ext cx="10191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79388"/>
            <a:ext cx="844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49B6-9AC7-472C-98FA-157EF9A7FD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362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14C9-8C65-48AC-B110-3747587910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002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51CF-4DD1-47B3-90A5-7E58825A3F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00556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7725-9B8C-4582-9AF7-1AB7B7D68F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896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A1AD-451C-47C8-A66C-E42D150F6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65618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9ECF-FAEC-4C2E-A699-7708E678B0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24908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B35D-5805-47B2-A8D7-D507436567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9769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D913-7E99-4E14-94E5-1D19DE3400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799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941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8B83-2300-4B20-85FA-C6159B2CB4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5970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B6B9-DC5C-4256-9C9E-F012C554D3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6016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6901-87EF-4766-B4B0-CB10C71991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81821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76400"/>
            <a:ext cx="3695700" cy="4419600"/>
          </a:xfrm>
        </p:spPr>
        <p:txBody>
          <a:bodyPr rtlCol="0">
            <a:normAutofit/>
          </a:bodyPr>
          <a:lstStyle/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676400"/>
            <a:ext cx="3695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BAC0-1A9A-44DB-8692-76A46B65B6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64261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76400"/>
            <a:ext cx="36957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676400"/>
            <a:ext cx="3695700" cy="4419600"/>
          </a:xfrm>
        </p:spPr>
        <p:txBody>
          <a:bodyPr rtlCol="0">
            <a:normAutofit/>
          </a:bodyPr>
          <a:lstStyle/>
          <a:p>
            <a:pPr lvl="0"/>
            <a:endParaRPr lang="lv-LV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152F-C3AF-4561-8916-7425101BF1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5977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109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109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98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09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119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871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742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218D-1CA4-46F1-96CF-7C3740378915}" type="datetimeFigureOut">
              <a:rPr lang="lv-LV" smtClean="0"/>
              <a:t>2013.02.18.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179B-310A-444E-94CA-19BFA43BE0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17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5D47B-CB67-4381-B8C9-AD83A76C2D9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2055" name="Picture 7" descr="gerboni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9388"/>
            <a:ext cx="10191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logo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79388"/>
            <a:ext cx="844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ndra.odina@lu.lv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ligita.grigule@lu.l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Sylfaen"/>
                <a:ea typeface="Times New Roman"/>
                <a:cs typeface="Times New Roman"/>
              </a:rPr>
              <a:t>DIMTEGU </a:t>
            </a:r>
            <a:r>
              <a:rPr lang="ka-GE" b="1" dirty="0">
                <a:ea typeface="Times New Roman"/>
                <a:cs typeface="Times New Roman"/>
              </a:rPr>
              <a:t>– </a:t>
            </a:r>
            <a:r>
              <a:rPr lang="en-US" b="1" dirty="0" smtClean="0">
                <a:effectLst/>
                <a:latin typeface="Sylfaen"/>
                <a:ea typeface="Times New Roman"/>
                <a:cs typeface="Times New Roman"/>
              </a:rPr>
              <a:t>Development and Introduction of Multilingual Teacher Education Programs at Universities of Georgia and Ukraine</a:t>
            </a:r>
            <a:endParaRPr lang="lv-LV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368752" cy="1201688"/>
          </a:xfrm>
        </p:spPr>
        <p:txBody>
          <a:bodyPr/>
          <a:lstStyle/>
          <a:p>
            <a:r>
              <a:rPr lang="en-US" dirty="0"/>
              <a:t>February 18</a:t>
            </a:r>
            <a:r>
              <a:rPr lang="en-US" baseline="30000" dirty="0"/>
              <a:t>th</a:t>
            </a:r>
            <a:r>
              <a:rPr lang="en-US" dirty="0"/>
              <a:t>-20</a:t>
            </a:r>
            <a:r>
              <a:rPr lang="en-US" baseline="30000" dirty="0"/>
              <a:t>th</a:t>
            </a:r>
            <a:r>
              <a:rPr lang="en-US" dirty="0"/>
              <a:t> 2013</a:t>
            </a:r>
            <a:r>
              <a:rPr lang="ka-GE" dirty="0"/>
              <a:t>,</a:t>
            </a:r>
            <a:r>
              <a:rPr lang="en-US" dirty="0"/>
              <a:t> </a:t>
            </a:r>
            <a:r>
              <a:rPr lang="en-US" dirty="0" err="1"/>
              <a:t>Dnipropetrovsk</a:t>
            </a:r>
            <a:r>
              <a:rPr lang="en-US" dirty="0"/>
              <a:t>, Ukraine</a:t>
            </a:r>
            <a:endParaRPr lang="lv-LV" dirty="0"/>
          </a:p>
          <a:p>
            <a:endParaRPr lang="lv-LV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892"/>
            <a:ext cx="1728192" cy="6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tsu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51"/>
            <a:ext cx="2448272" cy="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6761"/>
            <a:ext cx="2743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100" dirty="0" smtClean="0">
                <a:latin typeface="VAGRounded TL" pitchFamily="34" charset="0"/>
              </a:rPr>
              <a:t/>
            </a:r>
            <a:br>
              <a:rPr lang="lv-LV" sz="3100" dirty="0" smtClean="0">
                <a:latin typeface="VAGRounded TL" pitchFamily="34" charset="0"/>
              </a:rPr>
            </a:br>
            <a:r>
              <a:rPr lang="lv-LV" sz="3100" dirty="0">
                <a:latin typeface="VAGRounded TL" pitchFamily="34" charset="0"/>
              </a:rPr>
              <a:t/>
            </a:r>
            <a:br>
              <a:rPr lang="lv-LV" sz="3100" dirty="0">
                <a:latin typeface="VAGRounded TL" pitchFamily="34" charset="0"/>
              </a:rPr>
            </a:br>
            <a:r>
              <a:rPr lang="lv-LV" sz="3100" dirty="0" smtClean="0">
                <a:latin typeface="VAGRounded TL" pitchFamily="34" charset="0"/>
              </a:rPr>
              <a:t/>
            </a:r>
            <a:br>
              <a:rPr lang="lv-LV" sz="3100" dirty="0" smtClean="0">
                <a:latin typeface="VAGRounded TL" pitchFamily="34" charset="0"/>
              </a:rPr>
            </a:br>
            <a:r>
              <a:rPr lang="en-US" sz="3100" b="1" dirty="0">
                <a:latin typeface="Georgia" pitchFamily="18" charset="0"/>
              </a:rPr>
              <a:t>Dr. </a:t>
            </a:r>
            <a:r>
              <a:rPr lang="en-US" sz="3100" b="1" dirty="0" err="1">
                <a:latin typeface="Georgia" pitchFamily="18" charset="0"/>
              </a:rPr>
              <a:t>paed</a:t>
            </a:r>
            <a:r>
              <a:rPr lang="en-US" sz="3100" b="1" dirty="0">
                <a:latin typeface="Georgia" pitchFamily="18" charset="0"/>
              </a:rPr>
              <a:t>. </a:t>
            </a:r>
            <a:r>
              <a:rPr lang="en-US" sz="3100" b="1" dirty="0" err="1">
                <a:latin typeface="Georgia" pitchFamily="18" charset="0"/>
              </a:rPr>
              <a:t>asoc</a:t>
            </a:r>
            <a:r>
              <a:rPr lang="en-US" sz="3100" b="1" dirty="0">
                <a:latin typeface="Georgia" pitchFamily="18" charset="0"/>
              </a:rPr>
              <a:t>. </a:t>
            </a:r>
            <a:r>
              <a:rPr lang="en-US" sz="3100" b="1" dirty="0" smtClean="0">
                <a:latin typeface="Georgia" pitchFamily="18" charset="0"/>
              </a:rPr>
              <a:t>prof.</a:t>
            </a:r>
            <a:r>
              <a:rPr lang="lv-LV" sz="3100" b="1" dirty="0" smtClean="0">
                <a:latin typeface="Georgia" pitchFamily="18" charset="0"/>
              </a:rPr>
              <a:t> </a:t>
            </a:r>
            <a:r>
              <a:rPr lang="en-US" sz="3600" b="1" dirty="0" err="1" smtClean="0">
                <a:latin typeface="Georgia" pitchFamily="18" charset="0"/>
              </a:rPr>
              <a:t>Indra</a:t>
            </a:r>
            <a:r>
              <a:rPr lang="en-US" sz="3600" b="1" dirty="0" smtClean="0">
                <a:latin typeface="Georgia" pitchFamily="18" charset="0"/>
              </a:rPr>
              <a:t> </a:t>
            </a:r>
            <a:r>
              <a:rPr lang="en-US" sz="3600" b="1" dirty="0" err="1">
                <a:latin typeface="Georgia" pitchFamily="18" charset="0"/>
              </a:rPr>
              <a:t>Odina</a:t>
            </a:r>
            <a:r>
              <a:rPr lang="en-US" sz="4000" b="1" dirty="0">
                <a:latin typeface="Georgia" pitchFamily="18" charset="0"/>
              </a:rPr>
              <a:t/>
            </a:r>
            <a:br>
              <a:rPr lang="en-US" sz="4000" b="1" dirty="0">
                <a:latin typeface="Georgia" pitchFamily="18" charset="0"/>
              </a:rPr>
            </a:br>
            <a:r>
              <a:rPr lang="lv-LV" sz="3600" b="1" dirty="0" err="1" smtClean="0">
                <a:latin typeface="Georgia" pitchFamily="18" charset="0"/>
                <a:hlinkClick r:id="rId2"/>
              </a:rPr>
              <a:t>indra.odina@lu.lv</a:t>
            </a:r>
            <a:r>
              <a:rPr lang="lv-LV" sz="3600" b="1" dirty="0" smtClean="0">
                <a:latin typeface="Georgia" pitchFamily="18" charset="0"/>
              </a:rPr>
              <a:t> </a:t>
            </a:r>
            <a:r>
              <a:rPr lang="lv-LV" sz="3100" dirty="0">
                <a:latin typeface="VAGRounded TL" pitchFamily="34" charset="0"/>
              </a:rPr>
              <a:t/>
            </a:r>
            <a:br>
              <a:rPr lang="lv-LV" sz="3100" dirty="0">
                <a:latin typeface="VAGRounded TL" pitchFamily="34" charset="0"/>
              </a:rPr>
            </a:br>
            <a:r>
              <a:rPr lang="lv-LV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AGRounded TL" pitchFamily="34" charset="0"/>
              </a:rPr>
              <a:t/>
            </a:r>
            <a:br>
              <a:rPr lang="lv-LV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AGRounded TL" pitchFamily="34" charset="0"/>
              </a:rPr>
            </a:br>
            <a:endParaRPr lang="lv-LV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11256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Head </a:t>
            </a:r>
            <a:r>
              <a:rPr lang="en-US" sz="2800" dirty="0"/>
              <a:t>of Teacher Education Department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Interactive </a:t>
            </a:r>
            <a:r>
              <a:rPr lang="en-US" sz="2800" dirty="0"/>
              <a:t>learning and teaching methods (cooperative learning)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Qualitative Research methods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ESP </a:t>
            </a:r>
            <a:r>
              <a:rPr lang="en-US" sz="2800" dirty="0"/>
              <a:t>Methodology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Mentor </a:t>
            </a:r>
            <a:r>
              <a:rPr lang="en-US" sz="2800" dirty="0"/>
              <a:t>and Mentor Trainer Professional </a:t>
            </a:r>
            <a:r>
              <a:rPr lang="en-US" sz="2800" dirty="0" smtClean="0"/>
              <a:t>Development</a:t>
            </a:r>
            <a:endParaRPr lang="lv-LV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 smtClean="0"/>
              <a:t>Moderator </a:t>
            </a:r>
            <a:r>
              <a:rPr lang="lv-LV" sz="2800" dirty="0" err="1" smtClean="0"/>
              <a:t>of</a:t>
            </a:r>
            <a:r>
              <a:rPr lang="lv-LV" sz="2800" dirty="0" smtClean="0"/>
              <a:t> </a:t>
            </a:r>
            <a:r>
              <a:rPr lang="en-US" sz="2800" dirty="0" smtClean="0"/>
              <a:t>British </a:t>
            </a:r>
            <a:r>
              <a:rPr lang="en-US" sz="2800" dirty="0"/>
              <a:t>Council </a:t>
            </a:r>
            <a:r>
              <a:rPr lang="en-US" sz="2800" dirty="0" smtClean="0"/>
              <a:t>online course</a:t>
            </a:r>
            <a:r>
              <a:rPr lang="lv-LV" sz="2800" dirty="0" smtClean="0"/>
              <a:t>s</a:t>
            </a:r>
            <a:endParaRPr lang="lv-LV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 err="1" smtClean="0"/>
              <a:t>Inservice</a:t>
            </a:r>
            <a:r>
              <a:rPr lang="lv-LV" sz="2800" dirty="0" smtClean="0"/>
              <a:t> </a:t>
            </a:r>
            <a:r>
              <a:rPr lang="lv-LV" sz="2800" dirty="0" err="1" smtClean="0"/>
              <a:t>trainer</a:t>
            </a:r>
            <a:r>
              <a:rPr lang="lv-LV" sz="2800" dirty="0" smtClean="0"/>
              <a:t> </a:t>
            </a:r>
            <a:r>
              <a:rPr lang="lv-LV" sz="2800" dirty="0" err="1" smtClean="0"/>
              <a:t>of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 smtClean="0"/>
              <a:t>Ministry</a:t>
            </a:r>
            <a:r>
              <a:rPr lang="lv-LV" sz="2800" dirty="0" smtClean="0"/>
              <a:t> </a:t>
            </a:r>
            <a:r>
              <a:rPr lang="lv-LV" sz="2800" dirty="0" err="1" smtClean="0"/>
              <a:t>of</a:t>
            </a:r>
            <a:r>
              <a:rPr lang="lv-LV" sz="2800" dirty="0" smtClean="0"/>
              <a:t> </a:t>
            </a:r>
            <a:r>
              <a:rPr lang="lv-LV" sz="2800" dirty="0" err="1" smtClean="0"/>
              <a:t>Education</a:t>
            </a:r>
            <a:r>
              <a:rPr lang="lv-LV" sz="2800" dirty="0" smtClean="0"/>
              <a:t> </a:t>
            </a:r>
            <a:r>
              <a:rPr lang="lv-LV" sz="2800" dirty="0" err="1" smtClean="0"/>
              <a:t>and</a:t>
            </a:r>
            <a:r>
              <a:rPr lang="lv-LV" sz="2800" dirty="0" smtClean="0"/>
              <a:t> </a:t>
            </a:r>
            <a:r>
              <a:rPr lang="lv-LV" sz="2800" dirty="0" err="1" smtClean="0"/>
              <a:t>Science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lv-LV" sz="2800" b="1" dirty="0"/>
              <a:t>12th </a:t>
            </a:r>
            <a:r>
              <a:rPr lang="en-US" sz="2800" dirty="0"/>
              <a:t>International</a:t>
            </a:r>
            <a:r>
              <a:rPr lang="lv-LV" sz="2800" dirty="0"/>
              <a:t> </a:t>
            </a:r>
            <a:r>
              <a:rPr lang="en-US" sz="2800" dirty="0"/>
              <a:t>Students</a:t>
            </a:r>
            <a:r>
              <a:rPr lang="lv-LV" sz="2800" dirty="0"/>
              <a:t>’ </a:t>
            </a:r>
            <a:r>
              <a:rPr lang="lv-LV" sz="2800" dirty="0" err="1"/>
              <a:t>Research</a:t>
            </a:r>
            <a:r>
              <a:rPr lang="lv-LV" sz="2800" dirty="0"/>
              <a:t> </a:t>
            </a:r>
            <a:r>
              <a:rPr lang="en-US" sz="2800" dirty="0"/>
              <a:t>Conference</a:t>
            </a:r>
            <a:r>
              <a:rPr lang="lv-LV" sz="2800" dirty="0"/>
              <a:t> (</a:t>
            </a:r>
            <a:r>
              <a:rPr lang="lv-LV" sz="2800" b="1" dirty="0"/>
              <a:t>ISRC</a:t>
            </a:r>
            <a:r>
              <a:rPr lang="lv-LV" sz="2800" dirty="0"/>
              <a:t>)</a:t>
            </a:r>
            <a:r>
              <a:rPr lang="lv-LV" sz="2800" b="1" dirty="0"/>
              <a:t> </a:t>
            </a:r>
            <a:r>
              <a:rPr lang="lv-LV" sz="2800" b="1" dirty="0" err="1"/>
              <a:t>May</a:t>
            </a:r>
            <a:r>
              <a:rPr lang="lv-LV" sz="2800" b="1" dirty="0"/>
              <a:t> 14 – 16</a:t>
            </a:r>
            <a:endParaRPr lang="lv-LV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4th</a:t>
            </a:r>
            <a:r>
              <a:rPr lang="en-US" sz="2800" dirty="0"/>
              <a:t> International Week for Professors  (IWP)  </a:t>
            </a:r>
            <a:r>
              <a:rPr lang="en-US" sz="2800" b="1" dirty="0"/>
              <a:t>May 13 – 17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953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900" b="1" dirty="0" smtClean="0">
                <a:latin typeface="+mn-lt"/>
              </a:rPr>
              <a:t/>
            </a:r>
            <a:br>
              <a:rPr lang="lv-LV" sz="4900" b="1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>Latvian</a:t>
            </a:r>
            <a:r>
              <a:rPr lang="lv-LV" sz="4900" b="1" dirty="0" smtClean="0">
                <a:latin typeface="+mn-lt"/>
              </a:rPr>
              <a:t> </a:t>
            </a:r>
            <a:r>
              <a:rPr lang="en-US" sz="4900" b="1" dirty="0" smtClean="0">
                <a:latin typeface="+mn-lt"/>
              </a:rPr>
              <a:t>Association for Cooperation in Education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 smtClean="0"/>
              <a:t>LACE</a:t>
            </a:r>
          </a:p>
          <a:p>
            <a:endParaRPr lang="lv-LV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76823"/>
            <a:ext cx="4090238" cy="27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3" y="1556792"/>
            <a:ext cx="8665377" cy="5184576"/>
          </a:xfrm>
        </p:spPr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sz="3600" dirty="0"/>
              <a:t>Методы обучения становятся </a:t>
            </a:r>
            <a:r>
              <a:rPr lang="ru-RU" sz="3600" b="1" dirty="0"/>
              <a:t>методами учения</a:t>
            </a:r>
            <a:endParaRPr lang="lv-LV" sz="3600" dirty="0">
              <a:solidFill>
                <a:srgbClr val="000000"/>
              </a:solidFill>
              <a:latin typeface="Times New Roman"/>
              <a:ea typeface="HelveticaLatvi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3500" i="1" kern="100" dirty="0" smtClean="0">
                <a:effectLst/>
                <a:ea typeface="Calibri"/>
                <a:cs typeface="Courier New"/>
              </a:rPr>
              <a:t>Approaches </a:t>
            </a:r>
            <a:r>
              <a:rPr lang="en-US" sz="3500" i="1" kern="100" dirty="0" smtClean="0">
                <a:effectLst/>
                <a:ea typeface="Calibri"/>
                <a:cs typeface="Courier New"/>
              </a:rPr>
              <a:t>to classification of tools for </a:t>
            </a:r>
            <a:r>
              <a:rPr lang="en-US" sz="3500" i="1" kern="100" dirty="0" smtClean="0">
                <a:effectLst/>
                <a:ea typeface="Calibri"/>
                <a:cs typeface="Courier New"/>
              </a:rPr>
              <a:t>teaching</a:t>
            </a:r>
            <a:r>
              <a:rPr lang="lv-LV" sz="3500" i="1" kern="100" dirty="0" smtClean="0">
                <a:effectLst/>
                <a:ea typeface="Calibri"/>
                <a:cs typeface="Courier New"/>
              </a:rPr>
              <a:t> </a:t>
            </a:r>
            <a:r>
              <a:rPr lang="lv-LV" sz="3500" i="1" kern="100" dirty="0" err="1" smtClean="0">
                <a:effectLst/>
                <a:ea typeface="Calibri"/>
                <a:cs typeface="Courier New"/>
              </a:rPr>
              <a:t>and</a:t>
            </a:r>
            <a:r>
              <a:rPr lang="lv-LV" sz="3500" i="1" kern="100" dirty="0" smtClean="0">
                <a:effectLst/>
                <a:ea typeface="Calibri"/>
                <a:cs typeface="Courier New"/>
              </a:rPr>
              <a:t> </a:t>
            </a:r>
            <a:r>
              <a:rPr lang="lv-LV" sz="3500" i="1" kern="100" dirty="0" err="1" smtClean="0">
                <a:effectLst/>
                <a:ea typeface="Calibri"/>
                <a:cs typeface="Courier New"/>
              </a:rPr>
              <a:t>learning</a:t>
            </a:r>
            <a:r>
              <a:rPr lang="en-US" sz="3500" i="1" kern="100" dirty="0" smtClean="0">
                <a:effectLst/>
                <a:ea typeface="Calibri"/>
                <a:cs typeface="Courier New"/>
              </a:rPr>
              <a:t>. </a:t>
            </a:r>
            <a:r>
              <a:rPr lang="ru-RU" sz="3600" b="1" dirty="0"/>
              <a:t>Выбор методов </a:t>
            </a:r>
            <a:r>
              <a:rPr lang="ru-RU" sz="3600" b="1" dirty="0" smtClean="0"/>
              <a:t>учения</a:t>
            </a:r>
            <a:endParaRPr lang="lv-LV" sz="3600" b="1" dirty="0" smtClean="0"/>
          </a:p>
          <a:p>
            <a:pPr>
              <a:spcAft>
                <a:spcPts val="0"/>
              </a:spcAft>
            </a:pPr>
            <a:r>
              <a:rPr lang="en-US" sz="3500" i="1" dirty="0" smtClean="0"/>
              <a:t>Facilitating </a:t>
            </a:r>
            <a:r>
              <a:rPr lang="en-US" sz="3500" i="1" dirty="0" smtClean="0"/>
              <a:t>acquisition of subject terminology. </a:t>
            </a:r>
            <a:endParaRPr lang="lv-LV" sz="3500" i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3" y="260648"/>
            <a:ext cx="8352928" cy="8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Models of Learning</a:t>
            </a:r>
            <a:r>
              <a:rPr lang="lv-LV" i="1" dirty="0"/>
              <a:t>:</a:t>
            </a:r>
            <a:br>
              <a:rPr lang="lv-LV" i="1" dirty="0"/>
            </a:br>
            <a:r>
              <a:rPr lang="ru-RU" b="1" dirty="0" smtClean="0"/>
              <a:t>Дидактические</a:t>
            </a:r>
            <a:r>
              <a:rPr lang="lv-LV" b="1" dirty="0" smtClean="0"/>
              <a:t> </a:t>
            </a:r>
            <a:r>
              <a:rPr lang="ru-RU" b="1" dirty="0" smtClean="0"/>
              <a:t>подходы </a:t>
            </a:r>
            <a:endParaRPr lang="lv-LV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Четыре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семейства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или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общности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Личностные</a:t>
            </a:r>
            <a:r>
              <a:rPr lang="lv-LV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– </a:t>
            </a:r>
            <a:r>
              <a:rPr lang="en-US" i="1" kern="100" dirty="0" smtClean="0">
                <a:ea typeface="Calibri"/>
                <a:cs typeface="Courier New"/>
              </a:rPr>
              <a:t>The </a:t>
            </a:r>
            <a:r>
              <a:rPr lang="en-US" i="1" kern="100" dirty="0">
                <a:ea typeface="Calibri"/>
                <a:cs typeface="Courier New"/>
              </a:rPr>
              <a:t>personal family of </a:t>
            </a:r>
            <a:r>
              <a:rPr lang="en-US" i="1" kern="100" dirty="0" smtClean="0">
                <a:ea typeface="Calibri"/>
                <a:cs typeface="Courier New"/>
              </a:rPr>
              <a:t>models</a:t>
            </a:r>
            <a:endParaRPr lang="lv-LV" sz="2400" kern="100" dirty="0"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Когнитивные</a:t>
            </a:r>
            <a:r>
              <a:rPr lang="lv-LV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связанные с обработкой информации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)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– </a:t>
            </a:r>
            <a:r>
              <a:rPr lang="en-US" i="1" dirty="0" smtClean="0"/>
              <a:t>The </a:t>
            </a:r>
            <a:r>
              <a:rPr lang="en-US" i="1" dirty="0"/>
              <a:t>information processing family of </a:t>
            </a:r>
            <a:r>
              <a:rPr lang="en-US" i="1" dirty="0" smtClean="0"/>
              <a:t>models </a:t>
            </a:r>
            <a:endParaRPr lang="lv-LV" dirty="0"/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Социальные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– </a:t>
            </a:r>
            <a:r>
              <a:rPr lang="en-US" i="1" dirty="0" smtClean="0"/>
              <a:t>The </a:t>
            </a:r>
            <a:r>
              <a:rPr lang="en-US" i="1" dirty="0"/>
              <a:t>social family of </a:t>
            </a:r>
            <a:r>
              <a:rPr lang="en-US" i="1" dirty="0" smtClean="0"/>
              <a:t>models</a:t>
            </a:r>
            <a:endParaRPr lang="lv-LV" dirty="0"/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Бихевиоральные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– </a:t>
            </a:r>
            <a:r>
              <a:rPr lang="en-US" i="1" dirty="0" smtClean="0"/>
              <a:t>The </a:t>
            </a:r>
            <a:r>
              <a:rPr lang="en-US" i="1" dirty="0"/>
              <a:t>behavioral systems family of </a:t>
            </a:r>
            <a:r>
              <a:rPr lang="en-US" i="1" dirty="0" smtClean="0"/>
              <a:t>models</a:t>
            </a:r>
            <a:endParaRPr lang="lv-LV" sz="2800" dirty="0">
              <a:ea typeface="Times New Roman"/>
              <a:cs typeface="Times New Roman"/>
            </a:endParaRPr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-1930400" y="-943421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Личностные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57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Sylfaen"/>
                <a:ea typeface="Times New Roman"/>
                <a:cs typeface="Times New Roman"/>
              </a:rPr>
              <a:t>DIMTEGU </a:t>
            </a:r>
            <a:r>
              <a:rPr lang="ka-GE" b="1" dirty="0">
                <a:ea typeface="Times New Roman"/>
                <a:cs typeface="Times New Roman"/>
              </a:rPr>
              <a:t>– </a:t>
            </a:r>
            <a:r>
              <a:rPr lang="en-US" b="1" dirty="0" smtClean="0">
                <a:effectLst/>
                <a:latin typeface="Sylfaen"/>
                <a:ea typeface="Times New Roman"/>
                <a:cs typeface="Times New Roman"/>
              </a:rPr>
              <a:t>Development and Introduction of Multilingual Teacher Education Programs at Universities of Georgia and Ukraine</a:t>
            </a:r>
            <a:endParaRPr lang="lv-LV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368752" cy="1201688"/>
          </a:xfrm>
        </p:spPr>
        <p:txBody>
          <a:bodyPr/>
          <a:lstStyle/>
          <a:p>
            <a:r>
              <a:rPr lang="en-US" dirty="0"/>
              <a:t>February 18</a:t>
            </a:r>
            <a:r>
              <a:rPr lang="en-US" baseline="30000" dirty="0"/>
              <a:t>th</a:t>
            </a:r>
            <a:r>
              <a:rPr lang="en-US" dirty="0"/>
              <a:t>-20</a:t>
            </a:r>
            <a:r>
              <a:rPr lang="en-US" baseline="30000" dirty="0"/>
              <a:t>th</a:t>
            </a:r>
            <a:r>
              <a:rPr lang="en-US" dirty="0"/>
              <a:t> 2013</a:t>
            </a:r>
            <a:r>
              <a:rPr lang="ka-GE" dirty="0"/>
              <a:t>,</a:t>
            </a:r>
            <a:r>
              <a:rPr lang="en-US" dirty="0"/>
              <a:t> </a:t>
            </a:r>
            <a:r>
              <a:rPr lang="en-US" dirty="0" err="1"/>
              <a:t>Dnipropetrovsk</a:t>
            </a:r>
            <a:r>
              <a:rPr lang="en-US" dirty="0"/>
              <a:t>, Ukraine</a:t>
            </a:r>
            <a:endParaRPr lang="lv-LV" dirty="0"/>
          </a:p>
          <a:p>
            <a:endParaRPr lang="lv-LV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892"/>
            <a:ext cx="1728192" cy="6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tsu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51"/>
            <a:ext cx="2448272" cy="83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6761"/>
            <a:ext cx="2743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200" b="1" dirty="0" smtClean="0">
                <a:latin typeface="Arial" charset="0"/>
                <a:ea typeface="MS Mincho" pitchFamily="49" charset="-128"/>
              </a:rPr>
              <a:t/>
            </a:r>
            <a:br>
              <a:rPr lang="lv-LV" sz="3200" b="1" dirty="0" smtClean="0">
                <a:latin typeface="Arial" charset="0"/>
                <a:ea typeface="MS Mincho" pitchFamily="49" charset="-128"/>
              </a:rPr>
            </a:br>
            <a:endParaRPr lang="lv-LV" sz="3200" b="1" dirty="0" smtClean="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521" y="1535112"/>
            <a:ext cx="4248471" cy="1965896"/>
          </a:xfrm>
        </p:spPr>
        <p:txBody>
          <a:bodyPr>
            <a:normAutofit/>
          </a:bodyPr>
          <a:lstStyle/>
          <a:p>
            <a:r>
              <a:rPr lang="lv-LV" dirty="0" smtClean="0"/>
              <a:t>Ligita </a:t>
            </a:r>
            <a:r>
              <a:rPr lang="lv-LV" dirty="0" err="1" smtClean="0"/>
              <a:t>Grigule</a:t>
            </a:r>
            <a:r>
              <a:rPr lang="lv-LV" dirty="0" smtClean="0"/>
              <a:t>:</a:t>
            </a:r>
          </a:p>
          <a:p>
            <a:r>
              <a:rPr lang="en-US" dirty="0" smtClean="0"/>
              <a:t>Socrates</a:t>
            </a:r>
            <a:r>
              <a:rPr lang="lv-LV" dirty="0" smtClean="0"/>
              <a:t> </a:t>
            </a:r>
            <a:r>
              <a:rPr lang="en-US" dirty="0" smtClean="0"/>
              <a:t>once said "I cannot teach anybody anything, I can only make them think".</a:t>
            </a:r>
            <a:endParaRPr lang="lv-LV" dirty="0"/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13" y="3501008"/>
            <a:ext cx="3338800" cy="31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1535112"/>
            <a:ext cx="3970784" cy="1533847"/>
          </a:xfrm>
        </p:spPr>
        <p:txBody>
          <a:bodyPr>
            <a:normAutofit/>
          </a:bodyPr>
          <a:lstStyle/>
          <a:p>
            <a:r>
              <a:rPr lang="lv-LV" dirty="0" smtClean="0"/>
              <a:t>Indra </a:t>
            </a:r>
            <a:r>
              <a:rPr lang="lv-LV" dirty="0" err="1" smtClean="0"/>
              <a:t>Odina</a:t>
            </a:r>
            <a:r>
              <a:rPr lang="lv-LV" dirty="0" smtClean="0"/>
              <a:t>: I </a:t>
            </a:r>
            <a:r>
              <a:rPr lang="lv-LV" dirty="0" err="1" smtClean="0"/>
              <a:t>believe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endParaRPr lang="lv-LV" dirty="0" smtClean="0"/>
          </a:p>
          <a:p>
            <a:r>
              <a:rPr lang="lv-LV" dirty="0" smtClean="0"/>
              <a:t>	</a:t>
            </a:r>
            <a:r>
              <a:rPr lang="lv-LV" dirty="0" err="1" smtClean="0"/>
              <a:t>learning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lv-LV" dirty="0" err="1" smtClean="0"/>
              <a:t>doing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387" y="3284984"/>
            <a:ext cx="2381622" cy="29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LU-logo-ann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149225"/>
            <a:ext cx="2667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18891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6" y="894657"/>
            <a:ext cx="8352928" cy="89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40"/>
            <a:ext cx="1728192" cy="6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145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3200" b="1" dirty="0" smtClean="0">
                <a:latin typeface="Arial" charset="0"/>
                <a:ea typeface="MS Mincho" pitchFamily="49" charset="-128"/>
              </a:rPr>
              <a:t/>
            </a:r>
            <a:br>
              <a:rPr lang="lv-LV" sz="3200" b="1" dirty="0" smtClean="0">
                <a:latin typeface="Arial" charset="0"/>
                <a:ea typeface="MS Mincho" pitchFamily="49" charset="-128"/>
              </a:rPr>
            </a:br>
            <a:endParaRPr lang="lv-LV" sz="3200" b="1" dirty="0" smtClean="0">
              <a:latin typeface="Arial" charset="0"/>
            </a:endParaRPr>
          </a:p>
        </p:txBody>
      </p:sp>
      <p:pic>
        <p:nvPicPr>
          <p:cNvPr id="14339" name="Picture 3" descr="LU-logo-ann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03" y="-8538"/>
            <a:ext cx="2667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03" y="1495382"/>
            <a:ext cx="8072634" cy="53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199"/>
            <a:ext cx="8928992" cy="99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9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Students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" y="1124744"/>
            <a:ext cx="9151074" cy="46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5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en-US" sz="3600" b="1" dirty="0" smtClean="0"/>
              <a:t>403 are foreign nationals from 56 countries</a:t>
            </a:r>
            <a:r>
              <a:rPr lang="en-US" dirty="0" smtClean="0"/>
              <a:t/>
            </a:r>
            <a:br>
              <a:rPr lang="en-US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Autofit/>
          </a:bodyPr>
          <a:lstStyle/>
          <a:p>
            <a:endParaRPr lang="lv-LV" sz="2400" dirty="0" smtClean="0"/>
          </a:p>
          <a:p>
            <a:r>
              <a:rPr lang="en-US" sz="2400" dirty="0" smtClean="0"/>
              <a:t>Of the 403 (235 men and 168 women) foreign students</a:t>
            </a:r>
            <a:r>
              <a:rPr lang="lv-LV" sz="2400" dirty="0" smtClean="0"/>
              <a:t>:</a:t>
            </a:r>
          </a:p>
          <a:p>
            <a:r>
              <a:rPr lang="en-US" sz="2400" dirty="0" smtClean="0"/>
              <a:t>234 degree or qualification </a:t>
            </a:r>
            <a:r>
              <a:rPr lang="lv-LV" sz="2400" dirty="0" err="1" smtClean="0"/>
              <a:t>studies</a:t>
            </a:r>
            <a:r>
              <a:rPr lang="lv-LV" sz="2400" dirty="0" smtClean="0"/>
              <a:t> </a:t>
            </a:r>
            <a:r>
              <a:rPr lang="en-US" sz="2400" dirty="0" smtClean="0"/>
              <a:t>in Bachelor, Master, Doctoral or Residency study </a:t>
            </a:r>
            <a:r>
              <a:rPr lang="en-US" sz="2400" dirty="0" err="1" smtClean="0"/>
              <a:t>programmes</a:t>
            </a:r>
            <a:endParaRPr lang="lv-LV" sz="2400" dirty="0" smtClean="0"/>
          </a:p>
          <a:p>
            <a:r>
              <a:rPr lang="en-US" sz="2400" dirty="0" smtClean="0"/>
              <a:t>169 </a:t>
            </a:r>
            <a:r>
              <a:rPr lang="lv-LV" sz="2400" dirty="0" smtClean="0"/>
              <a:t>–</a:t>
            </a:r>
            <a:r>
              <a:rPr lang="en-US" sz="2400" dirty="0" smtClean="0"/>
              <a:t> visiting students</a:t>
            </a:r>
          </a:p>
          <a:p>
            <a:r>
              <a:rPr lang="en-US" sz="2400" dirty="0" smtClean="0"/>
              <a:t>Germany (87 students), Spain (29 students) and Italy (26 students)</a:t>
            </a:r>
            <a:r>
              <a:rPr lang="lv-LV" sz="2400" dirty="0" smtClean="0"/>
              <a:t>, </a:t>
            </a:r>
            <a:r>
              <a:rPr lang="en-US" sz="2400" dirty="0" smtClean="0"/>
              <a:t>more than 10 students </a:t>
            </a:r>
            <a:r>
              <a:rPr lang="lv-LV" sz="2400" dirty="0" smtClean="0"/>
              <a:t>– </a:t>
            </a:r>
            <a:r>
              <a:rPr lang="en-US" sz="2400" dirty="0" smtClean="0"/>
              <a:t>Lithuania, Estonia, Sweden, Norway, Poland, Russia, Montenegro and France. </a:t>
            </a:r>
          </a:p>
          <a:p>
            <a:r>
              <a:rPr lang="lv-LV" sz="2400" dirty="0" smtClean="0"/>
              <a:t>1 </a:t>
            </a:r>
            <a:r>
              <a:rPr lang="en-US" sz="2400" dirty="0" smtClean="0"/>
              <a:t>student : Albania, Australia, Azerbaijan, Bangladesh, Bosnia and Herzegovina, Brazil, the Democratic People's Republic of Korea, Mauritius, Moldova, Nigeria, Slovakia, Hungary and Kosovo. </a:t>
            </a:r>
          </a:p>
          <a:p>
            <a:endParaRPr lang="lv-LV" sz="2400" dirty="0"/>
          </a:p>
        </p:txBody>
      </p:sp>
      <p:pic>
        <p:nvPicPr>
          <p:cNvPr id="4" name="Picture 3" descr="LU-logo-ann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0"/>
            <a:ext cx="2667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Faculty of Education, Psychology and Art</a:t>
            </a:r>
            <a:endParaRPr lang="lv-LV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lv-LV" sz="2400" dirty="0" smtClean="0"/>
              <a:t>2nd </a:t>
            </a:r>
            <a:r>
              <a:rPr lang="lv-LV" sz="2400" dirty="0" err="1" smtClean="0"/>
              <a:t>largest</a:t>
            </a:r>
            <a:r>
              <a:rPr lang="lv-LV" sz="2400" dirty="0" smtClean="0"/>
              <a:t> – </a:t>
            </a:r>
            <a:r>
              <a:rPr lang="en-US" sz="2400" dirty="0" smtClean="0"/>
              <a:t>a leading institution in </a:t>
            </a:r>
            <a:endParaRPr lang="lv-LV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pedagogy, psychology</a:t>
            </a:r>
            <a:r>
              <a:rPr lang="lv-LV" sz="2400" dirty="0" smtClean="0"/>
              <a:t>, </a:t>
            </a:r>
            <a:r>
              <a:rPr lang="lv-LV" sz="2400" dirty="0" err="1" smtClean="0"/>
              <a:t>teacher</a:t>
            </a:r>
            <a:r>
              <a:rPr lang="lv-LV" sz="2400" dirty="0" smtClean="0"/>
              <a:t> </a:t>
            </a:r>
            <a:r>
              <a:rPr lang="lv-LV" sz="2400" dirty="0" err="1" smtClean="0"/>
              <a:t>education</a:t>
            </a:r>
            <a:r>
              <a:rPr lang="en-US" sz="2400" dirty="0" smtClean="0"/>
              <a:t> and </a:t>
            </a:r>
            <a:endParaRPr lang="lv-LV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education management</a:t>
            </a:r>
            <a:r>
              <a:rPr lang="en-US" dirty="0" smtClean="0"/>
              <a:t>. </a:t>
            </a:r>
            <a:endParaRPr lang="lv-LV" dirty="0"/>
          </a:p>
        </p:txBody>
      </p:sp>
      <p:pic>
        <p:nvPicPr>
          <p:cNvPr id="7" name="Picture 7" descr="edui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7" y="2564904"/>
            <a:ext cx="7856429" cy="42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43" y="1412776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3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Faculty of Education,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en-GB" b="1" dirty="0" smtClean="0"/>
              <a:t>Psychology and Art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34 full-time and part-time study programs for 2400 students in integrated professional bachelor (4 years), master (2 years) and doctoral programs (3 years).</a:t>
            </a:r>
            <a:endParaRPr lang="lv-LV" dirty="0" smtClean="0"/>
          </a:p>
          <a:p>
            <a:r>
              <a:rPr lang="en-GB" dirty="0" smtClean="0"/>
              <a:t>4 departments: </a:t>
            </a:r>
            <a:endParaRPr lang="lv-LV" dirty="0" smtClean="0"/>
          </a:p>
          <a:p>
            <a:pPr marL="0" indent="0">
              <a:buNone/>
            </a:pPr>
            <a:r>
              <a:rPr lang="en-GB" dirty="0" smtClean="0"/>
              <a:t>Pedagogy, </a:t>
            </a:r>
            <a:endParaRPr lang="lv-LV" dirty="0" smtClean="0"/>
          </a:p>
          <a:p>
            <a:pPr marL="0" indent="0">
              <a:buNone/>
            </a:pPr>
            <a:r>
              <a:rPr lang="en-GB" dirty="0" smtClean="0"/>
              <a:t>Psychology, </a:t>
            </a:r>
            <a:endParaRPr lang="lv-LV" dirty="0" smtClean="0"/>
          </a:p>
          <a:p>
            <a:pPr marL="0" indent="0">
              <a:buNone/>
            </a:pPr>
            <a:r>
              <a:rPr lang="en-GB" dirty="0" smtClean="0"/>
              <a:t>Education Management and </a:t>
            </a:r>
            <a:endParaRPr lang="lv-LV" dirty="0" smtClean="0"/>
          </a:p>
          <a:p>
            <a:pPr marL="0" indent="0">
              <a:buNone/>
            </a:pPr>
            <a:r>
              <a:rPr lang="en-GB" dirty="0" smtClean="0"/>
              <a:t>Teacher Education </a:t>
            </a:r>
            <a:r>
              <a:rPr lang="en-GB" dirty="0" smtClean="0"/>
              <a:t>Department</a:t>
            </a:r>
            <a:endParaRPr lang="lv-LV" dirty="0" smtClean="0"/>
          </a:p>
          <a:p>
            <a:r>
              <a:rPr lang="en-GB" dirty="0" smtClean="0"/>
              <a:t>2 centres: Sports Centre and Adult Pedagogical Education Centre and </a:t>
            </a:r>
            <a:endParaRPr lang="lv-LV" dirty="0" smtClean="0"/>
          </a:p>
          <a:p>
            <a:r>
              <a:rPr lang="en-GB" dirty="0" smtClean="0"/>
              <a:t>Scientific Pedagogical Institute and Institute for Educational Research.</a:t>
            </a:r>
            <a:endParaRPr lang="lv-LV" dirty="0" smtClean="0"/>
          </a:p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95715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b="1" dirty="0" smtClean="0"/>
              <a:t>Faculty of Education, Psychology and Art</a:t>
            </a:r>
            <a:r>
              <a:rPr lang="lv-LV" sz="3200" b="1" dirty="0" smtClean="0"/>
              <a:t> </a:t>
            </a:r>
            <a:r>
              <a:rPr lang="en-GB" sz="3200" b="1" dirty="0" smtClean="0">
                <a:solidFill>
                  <a:srgbClr val="C00000"/>
                </a:solidFill>
              </a:rPr>
              <a:t>Teacher Education Department </a:t>
            </a:r>
            <a:endParaRPr lang="lv-LV" sz="32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study program “Teacher” </a:t>
            </a:r>
            <a:endParaRPr lang="lv-LV" dirty="0" smtClean="0"/>
          </a:p>
          <a:p>
            <a:r>
              <a:rPr lang="en-GB" dirty="0" smtClean="0"/>
              <a:t>future teachers in 11 subjects and 16 modules (for teacher qualification in 2 different subjects) </a:t>
            </a:r>
            <a:endParaRPr lang="lv-LV" dirty="0" smtClean="0"/>
          </a:p>
          <a:p>
            <a:r>
              <a:rPr lang="en-GB" dirty="0" smtClean="0"/>
              <a:t>in-service-teacher education in 20 school subjects </a:t>
            </a:r>
            <a:endParaRPr lang="lv-LV" dirty="0" smtClean="0"/>
          </a:p>
          <a:p>
            <a:r>
              <a:rPr lang="en-GB" dirty="0" smtClean="0"/>
              <a:t>professional master program “Teacher”. </a:t>
            </a:r>
            <a:endParaRPr lang="lv-LV" dirty="0" smtClean="0"/>
          </a:p>
          <a:p>
            <a:r>
              <a:rPr lang="en-GB" dirty="0" smtClean="0"/>
              <a:t>national wide mentor education system (</a:t>
            </a:r>
            <a:r>
              <a:rPr lang="lv-LV" dirty="0" err="1" smtClean="0"/>
              <a:t>in</a:t>
            </a:r>
            <a:r>
              <a:rPr lang="lv-LV" dirty="0" smtClean="0"/>
              <a:t> 2 </a:t>
            </a:r>
            <a:r>
              <a:rPr lang="lv-LV" dirty="0" err="1" smtClean="0"/>
              <a:t>years</a:t>
            </a:r>
            <a:r>
              <a:rPr lang="lv-LV" dirty="0" smtClean="0"/>
              <a:t> </a:t>
            </a:r>
            <a:r>
              <a:rPr lang="en-GB" dirty="0" smtClean="0"/>
              <a:t>educated and qualified 11</a:t>
            </a:r>
            <a:r>
              <a:rPr lang="lv-LV" dirty="0" smtClean="0"/>
              <a:t>35</a:t>
            </a:r>
            <a:r>
              <a:rPr lang="en-GB" dirty="0" smtClean="0"/>
              <a:t> school based mentors)</a:t>
            </a:r>
            <a:endParaRPr lang="lv-LV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25" y="764704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v-LV" sz="4000" b="1" dirty="0" smtClean="0">
                <a:latin typeface="+mn-lt"/>
              </a:rPr>
              <a:t>Ligita </a:t>
            </a:r>
            <a:r>
              <a:rPr lang="lv-LV" sz="4000" b="1" dirty="0" err="1" smtClean="0">
                <a:latin typeface="+mn-lt"/>
              </a:rPr>
              <a:t>Grigule</a:t>
            </a:r>
            <a:r>
              <a:rPr lang="lv-LV" sz="4000" b="1" dirty="0" smtClean="0">
                <a:latin typeface="+mn-lt"/>
              </a:rPr>
              <a:t>, </a:t>
            </a:r>
            <a:r>
              <a:rPr lang="lv-LV" b="1" dirty="0" smtClean="0">
                <a:latin typeface="+mn-lt"/>
              </a:rPr>
              <a:t>Mg. </a:t>
            </a:r>
            <a:r>
              <a:rPr lang="lv-LV" b="1" dirty="0" err="1" smtClean="0">
                <a:latin typeface="+mn-lt"/>
              </a:rPr>
              <a:t>paed</a:t>
            </a:r>
            <a:r>
              <a:rPr lang="lv-LV" b="1" dirty="0" smtClean="0">
                <a:latin typeface="+mn-lt"/>
              </a:rPr>
              <a:t>. </a:t>
            </a:r>
            <a:r>
              <a:rPr lang="lv-LV" sz="4000" b="1" dirty="0" smtClean="0">
                <a:latin typeface="+mn-lt"/>
              </a:rPr>
              <a:t/>
            </a:r>
            <a:br>
              <a:rPr lang="lv-LV" sz="4000" b="1" dirty="0" smtClean="0">
                <a:latin typeface="+mn-lt"/>
              </a:rPr>
            </a:br>
            <a:r>
              <a:rPr lang="lv-LV" sz="4000" b="1" dirty="0" smtClean="0">
                <a:latin typeface="+mn-lt"/>
              </a:rPr>
              <a:t>  </a:t>
            </a:r>
            <a:r>
              <a:rPr lang="lv-LV" sz="4000" b="1" dirty="0" err="1" smtClean="0">
                <a:latin typeface="+mn-lt"/>
                <a:hlinkClick r:id="rId2"/>
              </a:rPr>
              <a:t>ligita.grigule@lu.lv</a:t>
            </a:r>
            <a:r>
              <a:rPr lang="lv-LV" sz="4000" dirty="0" smtClean="0">
                <a:latin typeface="+mn-lt"/>
              </a:rPr>
              <a:t> 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</a:t>
            </a:r>
            <a:r>
              <a:rPr lang="lv-LV" sz="2800" dirty="0" smtClean="0"/>
              <a:t>-</a:t>
            </a:r>
            <a:r>
              <a:rPr lang="en-GB" sz="2800" dirty="0" smtClean="0"/>
              <a:t>service Teacher Education Coordinator</a:t>
            </a:r>
            <a:endParaRPr lang="lv-LV" sz="2800" dirty="0" smtClean="0"/>
          </a:p>
          <a:p>
            <a:pPr eaLnBrk="1" hangingPunct="1">
              <a:lnSpc>
                <a:spcPct val="90000"/>
              </a:lnSpc>
            </a:pPr>
            <a:r>
              <a:rPr lang="lv-LV" sz="2800" dirty="0" smtClean="0"/>
              <a:t>L2 </a:t>
            </a:r>
            <a:r>
              <a:rPr lang="lv-LV" sz="2800" dirty="0" err="1" smtClean="0"/>
              <a:t>Methodology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lv-LV" sz="2800" dirty="0" smtClean="0"/>
              <a:t>C</a:t>
            </a:r>
            <a:r>
              <a:rPr lang="en-US" sz="2800" dirty="0" err="1" smtClean="0"/>
              <a:t>ooperative</a:t>
            </a:r>
            <a:r>
              <a:rPr lang="en-US" sz="2800" dirty="0" smtClean="0"/>
              <a:t> </a:t>
            </a:r>
            <a:r>
              <a:rPr lang="en-US" sz="2800" dirty="0" smtClean="0"/>
              <a:t>learning</a:t>
            </a:r>
            <a:endParaRPr lang="lv-LV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Mentoring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lv-LV" sz="2800" dirty="0" err="1" smtClean="0"/>
              <a:t>B</a:t>
            </a:r>
            <a:r>
              <a:rPr lang="lv-LV" sz="2800" dirty="0" err="1" smtClean="0"/>
              <a:t>ilingual</a:t>
            </a:r>
            <a:r>
              <a:rPr lang="lv-LV" sz="2800" dirty="0" smtClean="0"/>
              <a:t> </a:t>
            </a:r>
            <a:r>
              <a:rPr lang="lv-LV" sz="2800" dirty="0" err="1" smtClean="0"/>
              <a:t>education</a:t>
            </a:r>
            <a:endParaRPr lang="lv-LV" sz="2800" dirty="0" smtClean="0"/>
          </a:p>
          <a:p>
            <a:pPr eaLnBrk="1" hangingPunct="1">
              <a:lnSpc>
                <a:spcPct val="90000"/>
              </a:lnSpc>
            </a:pPr>
            <a:r>
              <a:rPr lang="lv-LV" sz="2800" dirty="0" err="1" smtClean="0"/>
              <a:t>Intercultural</a:t>
            </a:r>
            <a:r>
              <a:rPr lang="lv-LV" sz="2800" dirty="0" smtClean="0"/>
              <a:t> </a:t>
            </a:r>
            <a:r>
              <a:rPr lang="lv-LV" sz="2800" dirty="0" err="1" smtClean="0"/>
              <a:t>Education</a:t>
            </a:r>
            <a:endParaRPr lang="lv-LV" sz="2800" dirty="0" smtClean="0"/>
          </a:p>
          <a:p>
            <a:pPr eaLnBrk="1" hangingPunct="1">
              <a:lnSpc>
                <a:spcPct val="90000"/>
              </a:lnSpc>
            </a:pPr>
            <a:r>
              <a:rPr lang="lv-LV" sz="2800" dirty="0" err="1" smtClean="0"/>
              <a:t>Consultant</a:t>
            </a:r>
            <a:r>
              <a:rPr lang="lv-LV" sz="2800" dirty="0" smtClean="0"/>
              <a:t>  </a:t>
            </a:r>
            <a:r>
              <a:rPr lang="lv-LV" sz="2800" dirty="0" err="1" smtClean="0"/>
              <a:t>on</a:t>
            </a:r>
            <a:r>
              <a:rPr lang="lv-LV" sz="2800" dirty="0" smtClean="0"/>
              <a:t> </a:t>
            </a:r>
            <a:r>
              <a:rPr lang="lv-LV" sz="2800" dirty="0" err="1" smtClean="0"/>
              <a:t>Multilingual</a:t>
            </a:r>
            <a:r>
              <a:rPr lang="lv-LV" sz="2800" dirty="0" smtClean="0"/>
              <a:t> </a:t>
            </a:r>
            <a:r>
              <a:rPr lang="lv-LV" sz="2800" dirty="0" err="1"/>
              <a:t>E</a:t>
            </a:r>
            <a:r>
              <a:rPr lang="lv-LV" sz="2800" dirty="0" err="1" smtClean="0"/>
              <a:t>ducation</a:t>
            </a:r>
            <a:r>
              <a:rPr lang="lv-LV" sz="2800" dirty="0" smtClean="0"/>
              <a:t> </a:t>
            </a:r>
            <a:r>
              <a:rPr lang="lv-LV" sz="2800" dirty="0" err="1" smtClean="0"/>
              <a:t>at</a:t>
            </a:r>
            <a:r>
              <a:rPr lang="lv-LV" sz="2800" dirty="0" smtClean="0"/>
              <a:t> OSCE/HCNM </a:t>
            </a:r>
            <a:endParaRPr lang="lv-LV" sz="2800" dirty="0" smtClean="0"/>
          </a:p>
          <a:p>
            <a:pPr eaLnBrk="1" hangingPunct="1">
              <a:lnSpc>
                <a:spcPct val="90000"/>
              </a:lnSpc>
            </a:pPr>
            <a:endParaRPr lang="lv-LV" sz="3600" dirty="0" smtClean="0"/>
          </a:p>
          <a:p>
            <a:pPr eaLnBrk="1" hangingPunct="1">
              <a:buFontTx/>
              <a:buNone/>
            </a:pPr>
            <a:endParaRPr lang="lv-LV" b="1" dirty="0" smtClean="0"/>
          </a:p>
          <a:p>
            <a:pPr eaLnBrk="1" hangingPunct="1"/>
            <a:endParaRPr lang="lv-LV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528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2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497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DIMTEGU – Development and Introduction of Multilingual Teacher Education Programs at Universities of Georgia and Ukraine</vt:lpstr>
      <vt:lpstr> </vt:lpstr>
      <vt:lpstr> </vt:lpstr>
      <vt:lpstr>Students </vt:lpstr>
      <vt:lpstr>  403 are foreign nationals from 56 countries </vt:lpstr>
      <vt:lpstr>Faculty of Education, Psychology and Art</vt:lpstr>
      <vt:lpstr>Faculty of Education,  Psychology and Art</vt:lpstr>
      <vt:lpstr>Faculty of Education, Psychology and Art Teacher Education Department </vt:lpstr>
      <vt:lpstr>Ligita Grigule, Mg. paed.    ligita.grigule@lu.lv </vt:lpstr>
      <vt:lpstr>   Dr. paed. asoc. prof. Indra Odina indra.odina@lu.lv   </vt:lpstr>
      <vt:lpstr> Latvian Association for Cooperation in Education  </vt:lpstr>
      <vt:lpstr>PowerPoint Presentation</vt:lpstr>
      <vt:lpstr>Models of Learning: Дидактические подходы </vt:lpstr>
      <vt:lpstr>DIMTEGU – Development and Introduction of Multilingual Teacher Education Programs at Universities of Georgia and Ukraine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DIMTEGU – Development and Introduction of Multilingual Teacher Education Programs at Universities of Georgia and Ukraine</dc:title>
  <dc:creator>Indra</dc:creator>
  <cp:lastModifiedBy>Indra</cp:lastModifiedBy>
  <cp:revision>17</cp:revision>
  <cp:lastPrinted>2013-02-17T12:07:34Z</cp:lastPrinted>
  <dcterms:created xsi:type="dcterms:W3CDTF">2013-02-17T10:26:04Z</dcterms:created>
  <dcterms:modified xsi:type="dcterms:W3CDTF">2013-02-18T07:40:58Z</dcterms:modified>
</cp:coreProperties>
</file>