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59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EF0029-A632-4150-88B3-4A25B3A6CA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96A74D-161D-41F6-912A-316092F4B4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858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B416CE3-4B6E-43E6-B239-3E9EDA4D99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4191A8-FEAF-487E-8C4D-303343E362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75DD768-FE78-459F-A538-02730B669E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BA166C-7368-4E4F-915E-8BA20DDAC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B83C04-A0A1-487E-AC85-84579841B7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55F864B-792E-4984-AE64-E54380748E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0C42200-D3D2-41E6-95D6-DA521F8318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ECB49B-E39A-4704-B552-C3C8B0C057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F547B5-CB00-4BA3-B248-942A2704D4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1692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smtClean="0">
                <a:sym typeface="Lucida Grande" charset="0"/>
              </a:rPr>
              <a:t>Second level</a:t>
            </a:r>
          </a:p>
          <a:p>
            <a:pPr lvl="2"/>
            <a:r>
              <a:rPr lang="en-US" smtClean="0">
                <a:sym typeface="Lucida Grande" charset="0"/>
              </a:rPr>
              <a:t>Third level</a:t>
            </a:r>
          </a:p>
          <a:p>
            <a:pPr lvl="3"/>
            <a:r>
              <a:rPr lang="en-US" smtClean="0">
                <a:sym typeface="Lucida Grande" charset="0"/>
              </a:rPr>
              <a:t>Fourth level</a:t>
            </a:r>
          </a:p>
          <a:p>
            <a:pPr lvl="4"/>
            <a:r>
              <a:rPr lang="en-US" smtClean="0">
                <a:sym typeface="Lucida Grande" charset="0"/>
              </a:rPr>
              <a:t>Fifth level</a:t>
            </a:r>
          </a:p>
        </p:txBody>
      </p:sp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6013" y="6392863"/>
            <a:ext cx="306387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+mn-lt"/>
                <a:ea typeface="Lucida Grande" charset="0"/>
                <a:cs typeface="Lucida Grande" charset="0"/>
                <a:sym typeface="Lucida Grande" charset="0"/>
              </a:defRPr>
            </a:lvl1pPr>
          </a:lstStyle>
          <a:p>
            <a:fld id="{BFF05BE8-8D92-4F8A-B537-880DB37D83B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Lucida Grande" charset="0"/>
        </a:defRPr>
      </a:lvl1pPr>
      <a:lvl2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2pPr>
      <a:lvl3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3pPr>
      <a:lvl4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4pPr>
      <a:lvl5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ヒラギノ角ゴ ProN W3" charset="0"/>
          <a:cs typeface="ヒラギノ角ゴ ProN W3" charset="0"/>
          <a:sym typeface="Lucida Grande" charset="0"/>
        </a:defRPr>
      </a:lvl9pPr>
    </p:titleStyle>
    <p:bodyStyle>
      <a:lvl1pPr marL="382588" indent="-342900" algn="l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1pPr>
      <a:lvl2pPr marL="731838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2pPr>
      <a:lvl3pPr marL="1131888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3pPr>
      <a:lvl4pPr marL="1589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4pPr>
      <a:lvl5pPr marL="2046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229600" cy="762000"/>
          </a:xfrm>
          <a:ln/>
        </p:spPr>
        <p:txBody>
          <a:bodyPr rIns="132080"/>
          <a:lstStyle/>
          <a:p>
            <a:r>
              <a:rPr lang="en-US" sz="1800" b="1">
                <a:solidFill>
                  <a:srgbClr val="254061"/>
                </a:solidFill>
              </a:rPr>
              <a:t>Eiropas Sociālā fonda projekts</a:t>
            </a:r>
            <a:endParaRPr lang="en-US" sz="1800" b="1">
              <a:solidFill>
                <a:srgbClr val="254061"/>
              </a:solidFill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620000" cy="2933700"/>
          </a:xfrm>
          <a:ln/>
        </p:spPr>
        <p:txBody>
          <a:bodyPr rIns="132080"/>
          <a:lstStyle/>
          <a:p>
            <a:pPr algn="ctr">
              <a:buFont typeface="Arial" charset="0"/>
              <a:buNone/>
            </a:pPr>
            <a:r>
              <a:rPr lang="en-US" sz="1800" b="1">
                <a:solidFill>
                  <a:srgbClr val="254061"/>
                </a:solidFill>
              </a:rPr>
              <a:t>„Inovatīva un praksē balstīta pedagogu izglītības ieguve </a:t>
            </a:r>
            <a:r>
              <a:rPr lang="en-US" sz="1800" b="1">
                <a:solidFill>
                  <a:srgbClr val="254061"/>
                </a:solidFill>
                <a:ea typeface="ヒラギノ角ゴ ProN W6" charset="0"/>
                <a:cs typeface="ヒラギノ角ゴ ProN W6" charset="0"/>
              </a:rPr>
              <a:t/>
            </a:r>
            <a:br>
              <a:rPr lang="en-US" sz="1800" b="1">
                <a:solidFill>
                  <a:srgbClr val="254061"/>
                </a:solidFill>
                <a:ea typeface="ヒラギノ角ゴ ProN W6" charset="0"/>
                <a:cs typeface="ヒラギノ角ゴ ProN W6" charset="0"/>
              </a:rPr>
            </a:br>
            <a:r>
              <a:rPr lang="en-US" sz="1800" b="1">
                <a:solidFill>
                  <a:srgbClr val="254061"/>
                </a:solidFill>
              </a:rPr>
              <a:t>un mentoru profesionālā pilnveide”</a:t>
            </a:r>
            <a:r>
              <a:rPr lang="en-US" b="1">
                <a:solidFill>
                  <a:srgbClr val="254061"/>
                </a:solidFill>
                <a:ea typeface="ヒラギノ角ゴ ProN W6" charset="0"/>
                <a:cs typeface="ヒラギノ角ゴ ProN W6" charset="0"/>
              </a:rPr>
              <a:t/>
            </a:r>
            <a:br>
              <a:rPr lang="en-US" b="1">
                <a:solidFill>
                  <a:srgbClr val="254061"/>
                </a:solidFill>
                <a:ea typeface="ヒラギノ角ゴ ProN W6" charset="0"/>
                <a:cs typeface="ヒラギノ角ゴ ProN W6" charset="0"/>
              </a:rPr>
            </a:br>
            <a:r>
              <a:rPr lang="en-US" sz="1400">
                <a:solidFill>
                  <a:srgbClr val="254061"/>
                </a:solidFill>
              </a:rPr>
              <a:t> Vienošanās Nr.2010/0096/1DP/1.2.1.2.3./09/IPIA/VIAA/001</a:t>
            </a:r>
            <a:r>
              <a:rPr lang="en-US" sz="1800"/>
              <a:t/>
            </a:r>
            <a:br>
              <a:rPr lang="en-US" sz="1800"/>
            </a:br>
            <a:endParaRPr lang="en-US" sz="1800"/>
          </a:p>
        </p:txBody>
      </p:sp>
      <p:sp>
        <p:nvSpPr>
          <p:cNvPr id="2051" name="Rectangle 3"/>
          <p:cNvSpPr>
            <a:spLocks/>
          </p:cNvSpPr>
          <p:nvPr/>
        </p:nvSpPr>
        <p:spPr bwMode="auto">
          <a:xfrm>
            <a:off x="1143000" y="3276600"/>
            <a:ext cx="6946900" cy="1231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/>
            <a:r>
              <a:rPr lang="en-US" sz="4000" dirty="0">
                <a:solidFill>
                  <a:srgbClr val="254061"/>
                </a:solidFill>
                <a:latin typeface="Arial Bold" charset="0"/>
                <a:cs typeface="Arial Bold" charset="0"/>
                <a:sym typeface="Arial Bold" charset="0"/>
              </a:rPr>
              <a:t>Mentors </a:t>
            </a:r>
            <a:r>
              <a:rPr lang="en-US" sz="4000" dirty="0" err="1">
                <a:solidFill>
                  <a:srgbClr val="254061"/>
                </a:solidFill>
                <a:latin typeface="Arial Bold" charset="0"/>
                <a:cs typeface="Arial Bold" charset="0"/>
                <a:sym typeface="Arial Bold" charset="0"/>
              </a:rPr>
              <a:t>jaunajam</a:t>
            </a:r>
            <a:r>
              <a:rPr lang="en-US" sz="4000" dirty="0">
                <a:solidFill>
                  <a:srgbClr val="254061"/>
                </a:solidFill>
                <a:latin typeface="Arial Bold" charset="0"/>
                <a:cs typeface="Arial Bold" charset="0"/>
                <a:sym typeface="Arial Bold" charset="0"/>
              </a:rPr>
              <a:t> </a:t>
            </a:r>
            <a:r>
              <a:rPr lang="en-US" sz="4000" dirty="0" err="1" smtClean="0">
                <a:solidFill>
                  <a:srgbClr val="254061"/>
                </a:solidFill>
                <a:latin typeface="Arial Bold" charset="0"/>
                <a:cs typeface="Arial Bold" charset="0"/>
                <a:sym typeface="Arial Bold" charset="0"/>
              </a:rPr>
              <a:t>skolotājam</a:t>
            </a:r>
            <a:endParaRPr lang="lv-LV" sz="4000" dirty="0" smtClean="0">
              <a:solidFill>
                <a:srgbClr val="254061"/>
              </a:solidFill>
              <a:latin typeface="Arial Bold" charset="0"/>
              <a:cs typeface="Arial Bold" charset="0"/>
              <a:sym typeface="Arial Bold" charset="0"/>
            </a:endParaRPr>
          </a:p>
          <a:p>
            <a:pPr marL="39688" algn="ctr"/>
            <a:endParaRPr lang="lv-LV" sz="4000" dirty="0" smtClean="0">
              <a:solidFill>
                <a:srgbClr val="254061"/>
              </a:solidFill>
              <a:latin typeface="Arial Bold" charset="0"/>
              <a:cs typeface="Arial Bold" charset="0"/>
              <a:sym typeface="Arial Bold" charset="0"/>
            </a:endParaRPr>
          </a:p>
          <a:p>
            <a:pPr marL="39688" algn="ctr"/>
            <a:r>
              <a:rPr lang="lv-LV" sz="2800" dirty="0" smtClean="0">
                <a:solidFill>
                  <a:srgbClr val="254061"/>
                </a:solidFill>
                <a:latin typeface="Arial Bold" charset="0"/>
                <a:cs typeface="Arial Bold" charset="0"/>
                <a:sym typeface="Arial Bold" charset="0"/>
              </a:rPr>
              <a:t>Jolanta </a:t>
            </a:r>
            <a:r>
              <a:rPr lang="lv-LV" sz="2800" smtClean="0">
                <a:solidFill>
                  <a:srgbClr val="254061"/>
                </a:solidFill>
                <a:latin typeface="Arial Bold" charset="0"/>
                <a:cs typeface="Arial Bold" charset="0"/>
                <a:sym typeface="Arial Bold" charset="0"/>
              </a:rPr>
              <a:t>Lankovska</a:t>
            </a:r>
            <a:endParaRPr lang="en-US" sz="2800" dirty="0">
              <a:solidFill>
                <a:srgbClr val="254061"/>
              </a:solidFill>
              <a:latin typeface="Arial Bold" charset="0"/>
              <a:cs typeface="Arial Bold" charset="0"/>
              <a:sym typeface="Arial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03E25-7881-45B1-AAB5-B841AB472668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11265" name="Group 1"/>
          <p:cNvGraphicFramePr>
            <a:graphicFrameLocks noGrp="1"/>
          </p:cNvGraphicFramePr>
          <p:nvPr/>
        </p:nvGraphicFramePr>
        <p:xfrm>
          <a:off x="889000" y="1266825"/>
          <a:ext cx="7366000" cy="4697413"/>
        </p:xfrm>
        <a:graphic>
          <a:graphicData uri="http://schemas.openxmlformats.org/drawingml/2006/table">
            <a:tbl>
              <a:tblPr/>
              <a:tblGrid>
                <a:gridCol w="1866900"/>
                <a:gridCol w="1079500"/>
                <a:gridCol w="1473200"/>
                <a:gridCol w="1473200"/>
                <a:gridCol w="1473200"/>
              </a:tblGrid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Izpētes metode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atbilstība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piemērotība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salīdzināmība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ekonomiskums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" charset="0"/>
                          <a:cs typeface="Times New Roman Bold" charset="0"/>
                          <a:sym typeface="Times New Roman Bold" charset="0"/>
                        </a:rPr>
                        <a:t>Dienasgrāmatas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  <a:sym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Pieraksta uz baltas lapas visu, kas iekrīt acīs.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Tiek fiksēti pārsteiguma momenti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Novērotājs subjektīvi pievēršas dažiem momentiem, citus izlaižot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Atkarīga no novērotāja – var nozīmīgas lietas var fiksēt vai palaist garām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Atkarīga no novērotāja statusa, jo fiksēts viedoklis, nevis dati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Zema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Dažādiem novērotājiem atšķirīgi akcenti un interpretācija atšķiras no reizes uz reizi 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Sagatavošana un lietošana uzreiz, interpretācija var būt laikietilpīga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8A325-AB91-427C-967E-B9D533AD935D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9100" y="1444625"/>
          <a:ext cx="8305800" cy="4522788"/>
        </p:xfrm>
        <a:graphic>
          <a:graphicData uri="http://schemas.openxmlformats.org/drawingml/2006/table">
            <a:tbl>
              <a:tblPr/>
              <a:tblGrid>
                <a:gridCol w="2043113"/>
                <a:gridCol w="1524000"/>
                <a:gridCol w="1533525"/>
                <a:gridCol w="1412875"/>
                <a:gridCol w="1792287"/>
              </a:tblGrid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Izpētes metode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atbilstība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piemērotība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salīdzināmība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ekonomiskums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" charset="0"/>
                          <a:cs typeface="Times New Roman Bold" charset="0"/>
                          <a:sym typeface="Times New Roman Bold" charset="0"/>
                        </a:rPr>
                        <a:t>Strukturēti apraksti un piemēri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  <a:sym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Apraksts tiek veikts atbilstoši apakšvirsrakstiem, paredzot noteiktu notikumu secību (stundas gaita)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Novēro dalībniekus procesā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Pievēršas vieniem noteiktiem aspektiem, citi var tikt apieti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Efektīvs paņēmiens, ja apakšvirsraksti atbilst kontekstam un nav ne pārāk vispārīgi ne pārāk specifiski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Joprojām atkarīga no novērotāja statusa, bet objektīvāka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Vairāk iespējas salīdzināt, jo aspekti ir noteikti, vērtējums var būt atšķirīgs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Sagatavošana aizņem vairāk laika,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Novērošana prasa lielāku koncentrēšanos,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Interpretācija tiešāka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3A08E-3F2C-4A55-91F4-E497BC00E73E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13313" name="Group 1"/>
          <p:cNvGraphicFramePr>
            <a:graphicFrameLocks noGrp="1"/>
          </p:cNvGraphicFramePr>
          <p:nvPr/>
        </p:nvGraphicFramePr>
        <p:xfrm>
          <a:off x="419100" y="1470025"/>
          <a:ext cx="8305800" cy="4522788"/>
        </p:xfrm>
        <a:graphic>
          <a:graphicData uri="http://schemas.openxmlformats.org/drawingml/2006/table">
            <a:tbl>
              <a:tblPr/>
              <a:tblGrid>
                <a:gridCol w="2043113"/>
                <a:gridCol w="1524000"/>
                <a:gridCol w="1533525"/>
                <a:gridCol w="1412875"/>
                <a:gridCol w="1792287"/>
              </a:tblGrid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Izpētes metode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atbilstība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piemērotība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salīdzināmība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ekonomiskums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" charset="0"/>
                          <a:cs typeface="Times New Roman Bold" charset="0"/>
                          <a:sym typeface="Times New Roman Bold" charset="0"/>
                        </a:rPr>
                        <a:t>Kodēšana noteiktos laika intervālos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  <a:sym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Tiek noteiktas vairākas vērojamās kategorijas, darbības tiek fiksētas ik pēc noteikta laika, piem., vienas minūtes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Atkarīga no precīzi un pareizi izvēlētām novērojamajām kategorijām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Atklāti objektīva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Pēc atbilstošas novērotāju sagatavošanas tiek iegūti viegli salīdzināmi dati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Rūpīgi jāsagatavojas gan pilnveidojot novērošanas karti, gan sagatavojot novērotājus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7A7D34-D439-44AD-A4B1-82C43A6D9745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14337" name="Group 1"/>
          <p:cNvGraphicFramePr>
            <a:graphicFrameLocks noGrp="1"/>
          </p:cNvGraphicFramePr>
          <p:nvPr/>
        </p:nvGraphicFramePr>
        <p:xfrm>
          <a:off x="419100" y="1165225"/>
          <a:ext cx="8305800" cy="4522788"/>
        </p:xfrm>
        <a:graphic>
          <a:graphicData uri="http://schemas.openxmlformats.org/drawingml/2006/table">
            <a:tbl>
              <a:tblPr/>
              <a:tblGrid>
                <a:gridCol w="2043113"/>
                <a:gridCol w="1524000"/>
                <a:gridCol w="1533525"/>
                <a:gridCol w="1412875"/>
                <a:gridCol w="1792287"/>
              </a:tblGrid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Izpētes metode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atbilstība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piemērotība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salīdzināmība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ekonomiskums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" charset="0"/>
                          <a:cs typeface="Times New Roman Bold" charset="0"/>
                          <a:sym typeface="Times New Roman Bold" charset="0"/>
                        </a:rPr>
                        <a:t>Skaitīšanakodēšana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  <a:sym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Iepriekš tiek noteikts viens vai vairāki skolēna/skolotāja darbības elementi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Novērotājs uzskaita novērojamās darbības 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Veiksmīgi izvēlēti novērojamie aspekti var uzreiz tieši ietekmēt skolotāja darbību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Statistika pārliecina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Novērotāja taktiskus un datu pasniegšanas veids ir nozīmīgs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Augsta, ja tiek nodrošināts, ka dažādi novērotāji vienādi izprot jēdzienus un vienādi tos uzskaita 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Kad pazīmes noteiktas, viegli izmantot un apkopot rezultātus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Sagatavošana laikietilpīga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3D204-6584-48BB-A4D3-487AACD16321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15361" name="Group 1"/>
          <p:cNvGraphicFramePr>
            <a:graphicFrameLocks noGrp="1"/>
          </p:cNvGraphicFramePr>
          <p:nvPr/>
        </p:nvGraphicFramePr>
        <p:xfrm>
          <a:off x="419100" y="1470025"/>
          <a:ext cx="8305800" cy="4522788"/>
        </p:xfrm>
        <a:graphic>
          <a:graphicData uri="http://schemas.openxmlformats.org/drawingml/2006/table">
            <a:tbl>
              <a:tblPr/>
              <a:tblGrid>
                <a:gridCol w="2043113"/>
                <a:gridCol w="1524000"/>
                <a:gridCol w="1533525"/>
                <a:gridCol w="1412875"/>
                <a:gridCol w="1792287"/>
              </a:tblGrid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Izpētes metode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atbilstība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piemērotība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salīdzināmība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ekonomiskums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" charset="0"/>
                          <a:cs typeface="Times New Roman Bold" charset="0"/>
                          <a:sym typeface="Times New Roman Bold" charset="0"/>
                        </a:rPr>
                        <a:t>Līmeņa noteikšana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  <a:sym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Vispārīgi mācību darba aspekti, kurus nav jēgas uzskaitīt, piemēram, disciplīna, izklāsta skaidrība, darba organizēšana. Tiek dots vispārējs vērtējums; parasti pēc tiešās novērošanas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Noderīgs, jo novērtē skolotāja darba pamataspektus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Var nebūt augsta, jo ietekmē novērotāja statuss un citā veidā iegūti dati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Salīdzināmi, ja labi izstrādāti līmeņu apraksti un kritēriji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Nepieciešama instrumenta (novērojumu lapas) sagatavošana. Viegli lietot un analizēt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C5788-F8B1-499B-BBFE-168A28156FB8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16385" name="Group 1"/>
          <p:cNvGraphicFramePr>
            <a:graphicFrameLocks noGrp="1"/>
          </p:cNvGraphicFramePr>
          <p:nvPr/>
        </p:nvGraphicFramePr>
        <p:xfrm>
          <a:off x="419100" y="1470025"/>
          <a:ext cx="8305800" cy="4522788"/>
        </p:xfrm>
        <a:graphic>
          <a:graphicData uri="http://schemas.openxmlformats.org/drawingml/2006/table">
            <a:tbl>
              <a:tblPr/>
              <a:tblGrid>
                <a:gridCol w="2043113"/>
                <a:gridCol w="1524000"/>
                <a:gridCol w="1533525"/>
                <a:gridCol w="1412875"/>
                <a:gridCol w="1792287"/>
              </a:tblGrid>
              <a:tr h="585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Izpētes metode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atbilstība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piemērotība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salīdzināmība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ekonomiskums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" charset="0"/>
                          <a:cs typeface="Times New Roman Bold" charset="0"/>
                          <a:sym typeface="Times New Roman Bold" charset="0"/>
                        </a:rPr>
                        <a:t>Transkripcija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  <a:sym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Stunda tiek fiksēta video vai audio. Sniedz iespēju analizēt valodu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Fiksē visu, sniedz iespēju pēc novērošanas izlemt, kas ir analīzes vērts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Skolotājs var piedalīties datu interpretācijā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Dati salīdzināmi, izmantojot kvalitatīvās datu analīzes metodes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Laikietilpīgs pēc novērošanas posms. Nepieciešama tehnika un prasmes ar to rīkoties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34751-2E82-4B2B-B0CC-E95CBC943B82}" type="slidenum">
              <a:rPr lang="en-US"/>
              <a:pPr/>
              <a:t>16</a:t>
            </a:fld>
            <a:endParaRPr lang="en-US"/>
          </a:p>
        </p:txBody>
      </p:sp>
      <p:sp>
        <p:nvSpPr>
          <p:cNvPr id="17409" name="Rectangle 1"/>
          <p:cNvSpPr>
            <a:spLocks/>
          </p:cNvSpPr>
          <p:nvPr/>
        </p:nvSpPr>
        <p:spPr bwMode="auto">
          <a:xfrm>
            <a:off x="812800" y="1130300"/>
            <a:ext cx="7518400" cy="1041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 Bold" charset="0"/>
                <a:cs typeface="Times New Roman Bold" charset="0"/>
                <a:sym typeface="Times New Roman Bold" charset="0"/>
              </a:rPr>
              <a:t>Dažādas pieaugušo mācīšanās problēmas un iespējamie risinājumi</a:t>
            </a:r>
          </a:p>
          <a:p>
            <a:pPr algn="ctr"/>
            <a:endParaRPr lang="en-US">
              <a:solidFill>
                <a:schemeClr val="tx1"/>
              </a:solidFill>
              <a:cs typeface="Arial" charset="0"/>
            </a:endParaRPr>
          </a:p>
        </p:txBody>
      </p:sp>
      <p:graphicFrame>
        <p:nvGraphicFramePr>
          <p:cNvPr id="17410" name="Group 2"/>
          <p:cNvGraphicFramePr>
            <a:graphicFrameLocks noGrp="1"/>
          </p:cNvGraphicFramePr>
          <p:nvPr/>
        </p:nvGraphicFramePr>
        <p:xfrm>
          <a:off x="254000" y="1901825"/>
          <a:ext cx="8610600" cy="4300542"/>
        </p:xfrm>
        <a:graphic>
          <a:graphicData uri="http://schemas.openxmlformats.org/drawingml/2006/table">
            <a:tbl>
              <a:tblPr/>
              <a:tblGrid>
                <a:gridCol w="4305300"/>
                <a:gridCol w="4305300"/>
              </a:tblGrid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" charset="0"/>
                          <a:cs typeface="Times New Roman Bold" charset="0"/>
                          <a:sym typeface="Times New Roman Bold" charset="0"/>
                        </a:rPr>
                        <a:t>Reāla situācija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" charset="0"/>
                          <a:cs typeface="Times New Roman Bold" charset="0"/>
                          <a:sym typeface="Times New Roman Bold" charset="0"/>
                        </a:rPr>
                        <a:t>Risinājums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1. Lēns mācīšanās temps 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1. Nospraudiet skaidrus mācību mērķus- akcentu liekot uz atgriešanos pie vienreiz jau mācītā, atkārtošanas (recycling)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2.Ļoti minimāla saskare ar jaunajām tehnoloģijām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2. Dodiet izglītojamajiem dažādas norādes, lai viņi paši varētu pārbaudīt to, kas ir viņu rīcībā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3. Motivācijas trūkums-pārāk daudz citu blakus lietu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3. Izraisiet interesi, izmantojot motivējošus uzdevumus un pašu izglītojamo rīcībā esošos resursus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4.Nogurums- mācīšanās vakaros vai starp darba pienākumu veikšanu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4.Piedāvājiet izaicinājumu ( ne pārāk sarežģītu)+ daudzveidību- interesantas aktivitātes un tēmas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5.Dažādi izglītojamie ar  dažādām vajadzībām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5.Izmantojiet  dažādus mācīšanās veidus- NLP- pašmācību 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6.Nepamatota prasība izmantot jaunās tehnoloģijas pēc iespējas ātrāk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6. Izmantojiet esošo komunikāciju, tīklus un darbību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7.Trūkst iespēju un resursu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7. Komunikācijai izmantojiet  e-pastu 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8. Laika trūkums</a:t>
                      </a:r>
                    </a:p>
                  </a:txBody>
                  <a:tcPr marL="31750" marR="31750" marT="31750" marB="3175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8. Nospraudiet  mērķus</a:t>
                      </a:r>
                    </a:p>
                  </a:txBody>
                  <a:tcPr marL="31750" marR="31750" marT="31750" marB="317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E0D24-0C53-4A75-8654-5C73E374BF24}" type="slidenum">
              <a:rPr lang="en-US"/>
              <a:pPr/>
              <a:t>17</a:t>
            </a:fld>
            <a:endParaRPr lang="en-US"/>
          </a:p>
        </p:txBody>
      </p:sp>
      <p:sp>
        <p:nvSpPr>
          <p:cNvPr id="18433" name="Rectangle 1"/>
          <p:cNvSpPr>
            <a:spLocks/>
          </p:cNvSpPr>
          <p:nvPr/>
        </p:nvSpPr>
        <p:spPr bwMode="auto">
          <a:xfrm>
            <a:off x="1422400" y="1117600"/>
            <a:ext cx="6299200" cy="78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400">
                <a:solidFill>
                  <a:schemeClr val="tx1"/>
                </a:solidFill>
                <a:latin typeface="Times New Roman Bold" charset="0"/>
                <a:cs typeface="Times New Roman Bold" charset="0"/>
                <a:sym typeface="Times New Roman Bold" charset="0"/>
              </a:rPr>
              <a:t>Pieaugušajiem, kas mācās, ir nepieciešams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endParaRPr lang="en-US" sz="2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1333500" y="1790700"/>
            <a:ext cx="6045200" cy="4876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skaidri mērķi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nodrošinājums ar daudzām instrukcijām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 aktīva jaunapgūto metožu izmantošana 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iespēja pateikt savas domas 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 iedrošināšana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atbalsts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 pārliecināšana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viņiem ir jāpārvar sajūta, ka viņi vēl ar to netiek galā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 reāla dzīves pieredze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 sasniedzami/ paveicami uzdevumi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uz prasmēm/kompetencēm balstīts rezultāts</a:t>
            </a:r>
          </a:p>
          <a:p>
            <a:pPr>
              <a:lnSpc>
                <a:spcPct val="150000"/>
              </a:lnSpc>
            </a:pPr>
            <a:endParaRPr lang="en-US" sz="12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endParaRPr lang="en-US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1E5DF-90EC-4451-96C7-24CE41561716}" type="slidenum">
              <a:rPr lang="en-US"/>
              <a:pPr/>
              <a:t>18</a:t>
            </a:fld>
            <a:endParaRPr lang="en-US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8300" y="3073400"/>
            <a:ext cx="787400" cy="6985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500" y="2654300"/>
            <a:ext cx="787400" cy="6985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19459" name="Rectangle 3"/>
          <p:cNvSpPr>
            <a:spLocks/>
          </p:cNvSpPr>
          <p:nvPr/>
        </p:nvSpPr>
        <p:spPr bwMode="auto">
          <a:xfrm>
            <a:off x="1714500" y="1473200"/>
            <a:ext cx="5715000" cy="78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400">
                <a:solidFill>
                  <a:schemeClr val="tx1"/>
                </a:solidFill>
                <a:latin typeface="Times New Roman Bold" charset="0"/>
                <a:cs typeface="Times New Roman Bold" charset="0"/>
                <a:sym typeface="Times New Roman Bold" charset="0"/>
              </a:rPr>
              <a:t>Pieaugušajiem, kas mācās, nav vajadzīgs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endParaRPr lang="en-US" sz="2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2933700" y="2578100"/>
            <a:ext cx="3268663" cy="23241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abstrakcija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neatbilstošas tēmas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skaidrojumi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iekalšana</a:t>
            </a:r>
          </a:p>
          <a:p>
            <a:pPr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- tradicionāls autoritatīvs skolotājs</a:t>
            </a:r>
          </a:p>
          <a:p>
            <a:pPr>
              <a:lnSpc>
                <a:spcPct val="150000"/>
              </a:lnSpc>
            </a:pPr>
            <a:endParaRPr lang="en-US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0500" y="2006600"/>
            <a:ext cx="787400" cy="6985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91C02-C575-4B3E-8498-00BFE0A6BBD8}" type="slidenum">
              <a:rPr lang="en-US"/>
              <a:pPr/>
              <a:t>19</a:t>
            </a:fld>
            <a:endParaRPr lang="en-US"/>
          </a:p>
        </p:txBody>
      </p:sp>
      <p:sp>
        <p:nvSpPr>
          <p:cNvPr id="20481" name="Rectangle 1"/>
          <p:cNvSpPr>
            <a:spLocks/>
          </p:cNvSpPr>
          <p:nvPr/>
        </p:nvSpPr>
        <p:spPr bwMode="auto">
          <a:xfrm>
            <a:off x="876300" y="1028700"/>
            <a:ext cx="7391400" cy="1130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ctr"/>
            <a:r>
              <a:rPr lang="en-US" sz="2400">
                <a:solidFill>
                  <a:schemeClr val="tx1"/>
                </a:solidFill>
                <a:latin typeface="Times New Roman Bold" charset="0"/>
                <a:cs typeface="Times New Roman Bold" charset="0"/>
                <a:sym typeface="Times New Roman Bold" charset="0"/>
              </a:rPr>
              <a:t>Trīspakāpju mentordarbība, strādājot ar pieaugušajiem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endParaRPr lang="en-US" sz="2400">
              <a:solidFill>
                <a:schemeClr val="tx1"/>
              </a:solidFill>
              <a:cs typeface="Arial" charset="0"/>
            </a:endParaRPr>
          </a:p>
        </p:txBody>
      </p:sp>
      <p:graphicFrame>
        <p:nvGraphicFramePr>
          <p:cNvPr id="20482" name="Group 2"/>
          <p:cNvGraphicFramePr>
            <a:graphicFrameLocks noGrp="1"/>
          </p:cNvGraphicFramePr>
          <p:nvPr/>
        </p:nvGraphicFramePr>
        <p:xfrm>
          <a:off x="889000" y="1889125"/>
          <a:ext cx="7367588" cy="3907792"/>
        </p:xfrm>
        <a:graphic>
          <a:graphicData uri="http://schemas.openxmlformats.org/drawingml/2006/table">
            <a:tbl>
              <a:tblPr/>
              <a:tblGrid>
                <a:gridCol w="2455863"/>
                <a:gridCol w="2455862"/>
                <a:gridCol w="2455863"/>
              </a:tblGrid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 Italic" charset="0"/>
                          <a:cs typeface="Times New Roman Bold Italic" charset="0"/>
                          <a:sym typeface="Times New Roman Bold Italic" charset="0"/>
                        </a:rPr>
                        <a:t>Uzticēšanos balstīt uz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Bold" charset="0"/>
                        <a:cs typeface="Times New Roman Bold" charset="0"/>
                        <a:sym typeface="Times New Roman Bold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charset="0"/>
                        <a:cs typeface="Helvetica" charset="0"/>
                        <a:sym typeface="Helvetica" charset="0"/>
                      </a:endParaRP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 Italic" charset="0"/>
                          <a:cs typeface="Times New Roman Bold Italic" charset="0"/>
                          <a:sym typeface="Times New Roman Bold Italic" charset="0"/>
                        </a:rPr>
                        <a:t>Aktivizēt prasmes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 Bold" charset="0"/>
                        <a:cs typeface="Times New Roman Bold" charset="0"/>
                        <a:sym typeface="Times New Roman Bold" charset="0"/>
                      </a:endParaRPr>
                    </a:p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charset="0"/>
                        <a:ea typeface="ヒラギノ角ゴ ProN W3" charset="0"/>
                        <a:cs typeface="ヒラギノ角ゴ ProN W3" charset="0"/>
                        <a:sym typeface="Lucida Grande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Bold Italic" charset="0"/>
                          <a:cs typeface="Times New Roman Bold Italic" charset="0"/>
                          <a:sym typeface="Times New Roman Bold Italic" charset="0"/>
                        </a:rPr>
                        <a:t>Dot atbalsta saņēmējiem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2286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labi izveidotu struktūru</a:t>
                      </a: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daudz atkārtojot, dodot noderīgus padomus 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skaidru informāciju par mācību plānojumu un organizāciju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fokusētu komunikāciju ar mentoru</a:t>
                      </a: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regulāri sazinoties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galveno principu apspoguļojumu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aktīvu darbību</a:t>
                      </a: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ņemot vērā indivīda vajadzības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skaidru mācību programmas vīziju un mērķus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atkārtošanu/ iepriekšmācītā „revidēšanu”</a:t>
                      </a:r>
                    </a:p>
                  </a:txBody>
                  <a:tcPr marL="50800" marR="50800" marT="50800" marB="508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  <a:sym typeface="Times New Roman" charset="0"/>
                        </a:rPr>
                        <a:t> izmantojot reālas dzīves situācijas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buNone/>
                        <a:tabLst>
                          <a:tab pos="914400" algn="l"/>
                        </a:tabLst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charset="0"/>
                        <a:ea typeface="ヒラギノ角ゴ ProN W3" charset="0"/>
                        <a:cs typeface="ヒラギノ角ゴ ProN W3" charset="0"/>
                        <a:sym typeface="Lucida Grande" charset="0"/>
                      </a:endParaRP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104900"/>
            <a:ext cx="2540000" cy="2540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3074" name="Rectangle 2"/>
          <p:cNvSpPr>
            <a:spLocks/>
          </p:cNvSpPr>
          <p:nvPr/>
        </p:nvSpPr>
        <p:spPr bwMode="auto">
          <a:xfrm>
            <a:off x="3365500" y="1371600"/>
            <a:ext cx="1916113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400">
                <a:solidFill>
                  <a:schemeClr val="tx1"/>
                </a:solidFill>
                <a:latin typeface="Arial Bold" charset="0"/>
                <a:cs typeface="Arial Bold" charset="0"/>
                <a:sym typeface="Arial Bold" charset="0"/>
              </a:rPr>
              <a:t>Uzticēšanās</a:t>
            </a:r>
          </a:p>
        </p:txBody>
      </p:sp>
      <p:sp>
        <p:nvSpPr>
          <p:cNvPr id="3075" name="Rectangle 3"/>
          <p:cNvSpPr>
            <a:spLocks/>
          </p:cNvSpPr>
          <p:nvPr/>
        </p:nvSpPr>
        <p:spPr bwMode="auto">
          <a:xfrm>
            <a:off x="723900" y="2184400"/>
            <a:ext cx="6502400" cy="34417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28600" indent="-228600" algn="just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Uzticēšanās tiek veidota, tieši centrējot uz to uzmanību</a:t>
            </a:r>
            <a:endParaRPr lang="en-US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228600" indent="-228600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Veidojot uzticēšanos, nepieciešams riskēt</a:t>
            </a:r>
            <a:endParaRPr lang="en-US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228600" indent="-228600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Uzticēšanos būvē atbalsts, ko saņemam riskējot </a:t>
            </a:r>
            <a:endParaRPr lang="en-US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228600" indent="-228600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Atļaušanās būt ievainojamam palielina citu cilvēku uzticēšanos </a:t>
            </a:r>
            <a:endParaRPr lang="en-US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228600" indent="-228600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Nepieciešamas rūpes vienam par otru</a:t>
            </a:r>
            <a:r>
              <a:rPr lang="en-US">
                <a:solidFill>
                  <a:schemeClr val="tx1"/>
                </a:solidFill>
                <a:latin typeface="Times New Roman" charset="0"/>
                <a:cs typeface="Times New Roman" charset="0"/>
                <a:sym typeface="Times New Roman" charset="0"/>
              </a:rPr>
              <a:t>	</a:t>
            </a:r>
          </a:p>
          <a:p>
            <a:pPr marL="228600" indent="-228600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Būvējot uzticēšanos, ir būtiski ļaut iet negatīviem pagātnes                   incidentiem</a:t>
            </a:r>
            <a:endParaRPr lang="en-US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228600" indent="-228600">
              <a:lnSpc>
                <a:spcPct val="150000"/>
              </a:lnSpc>
            </a:pPr>
            <a:endParaRPr lang="en-US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620000" cy="2933700"/>
          </a:xfrm>
          <a:ln/>
        </p:spPr>
        <p:txBody>
          <a:bodyPr rIns="132080"/>
          <a:lstStyle/>
          <a:p>
            <a:pPr algn="ctr">
              <a:buFont typeface="Arial" charset="0"/>
              <a:buNone/>
            </a:pPr>
            <a:r>
              <a:rPr lang="en-US" sz="1800" b="1">
                <a:solidFill>
                  <a:srgbClr val="254061"/>
                </a:solidFill>
              </a:rPr>
              <a:t>„</a:t>
            </a:r>
            <a:r>
              <a:rPr lang="en-US" sz="1800"/>
              <a:t/>
            </a:r>
            <a:br>
              <a:rPr lang="en-US" sz="1800"/>
            </a:br>
            <a:endParaRPr lang="en-US" sz="1800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1143000" y="2133600"/>
            <a:ext cx="6946900" cy="100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/>
            <a:r>
              <a:rPr lang="en-US" sz="6000" b="1">
                <a:solidFill>
                  <a:srgbClr val="25406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Paldies!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30464C-6F02-42D1-A9A0-7629D48385A0}" type="slidenum">
              <a:rPr lang="en-US"/>
              <a:pPr/>
              <a:t>3</a:t>
            </a:fld>
            <a:endParaRPr lang="en-US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080000" y="9525000"/>
            <a:ext cx="2540000" cy="241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7600" y="4064000"/>
            <a:ext cx="2438400" cy="1828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4099" name="Rectangle 3"/>
          <p:cNvSpPr>
            <a:spLocks/>
          </p:cNvSpPr>
          <p:nvPr/>
        </p:nvSpPr>
        <p:spPr bwMode="auto">
          <a:xfrm>
            <a:off x="3251200" y="1295400"/>
            <a:ext cx="2627313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400">
                <a:solidFill>
                  <a:schemeClr val="tx1"/>
                </a:solidFill>
                <a:latin typeface="Arial Bold" charset="0"/>
                <a:cs typeface="Arial Bold" charset="0"/>
                <a:sym typeface="Arial Bold" charset="0"/>
              </a:rPr>
              <a:t>Mentora darbība:</a:t>
            </a:r>
          </a:p>
        </p:txBody>
      </p:sp>
      <p:sp>
        <p:nvSpPr>
          <p:cNvPr id="4100" name="Rectangle 4"/>
          <p:cNvSpPr>
            <a:spLocks/>
          </p:cNvSpPr>
          <p:nvPr/>
        </p:nvSpPr>
        <p:spPr bwMode="auto">
          <a:xfrm>
            <a:off x="3327400" y="2032000"/>
            <a:ext cx="2251075" cy="23241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cs typeface="Arial" charset="0"/>
              </a:rPr>
              <a:t>Spriešana/vērtēšana</a:t>
            </a:r>
          </a:p>
          <a:p>
            <a:pPr marL="39688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cs typeface="Arial" charset="0"/>
              </a:rPr>
              <a:t>Analizēšana</a:t>
            </a:r>
          </a:p>
          <a:p>
            <a:pPr marL="39688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cs typeface="Arial" charset="0"/>
              </a:rPr>
              <a:t>Jautāšana</a:t>
            </a:r>
          </a:p>
          <a:p>
            <a:pPr marL="39688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cs typeface="Arial" charset="0"/>
              </a:rPr>
              <a:t>Atbalstīšana</a:t>
            </a:r>
          </a:p>
          <a:p>
            <a:pPr marL="39688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cs typeface="Arial" charset="0"/>
              </a:rPr>
              <a:t>Aktīva klausīšanās</a:t>
            </a:r>
          </a:p>
          <a:p>
            <a:pPr marL="39688">
              <a:lnSpc>
                <a:spcPct val="150000"/>
              </a:lnSpc>
            </a:pPr>
            <a:endParaRPr lang="en-US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966394-FB37-4264-B1B9-FAFADC4F66F8}" type="slidenum">
              <a:rPr lang="en-US"/>
              <a:pPr/>
              <a:t>4</a:t>
            </a:fld>
            <a:endParaRPr lang="en-US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00" y="8128000"/>
            <a:ext cx="3556000" cy="2286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03600" y="3479800"/>
            <a:ext cx="2628900" cy="26289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5123" name="Rectangle 3"/>
          <p:cNvSpPr>
            <a:spLocks/>
          </p:cNvSpPr>
          <p:nvPr/>
        </p:nvSpPr>
        <p:spPr bwMode="auto">
          <a:xfrm>
            <a:off x="635000" y="1181100"/>
            <a:ext cx="7645400" cy="2641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457200" algn="just"/>
            <a:r>
              <a:rPr lang="en-US" sz="2400" i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Varbūt vienkārši svarīgi būt klāt ar kabatas bateriju un turēt vairākas durvis atvērtas dažādos ceļojuma posmos, lai brīžos, kad viņš/a jūt, ka to spēj, varētu pa tām ieiet... palīdzot atrast līdzsvaru, palīdzot ieraudzīt daudzās lietas, kas dzīves laikā sakrājušās, un sakot: „Kur tu liksi šo lietu, kas saucas skola?” (Dloz, 1999, 109).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457200"/>
            <a:endParaRPr lang="en-US" sz="240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4BF89-7929-4637-ABBC-276B66D064F7}" type="slidenum">
              <a:rPr lang="en-US"/>
              <a:pPr/>
              <a:t>5</a:t>
            </a:fld>
            <a:endParaRPr lang="en-US"/>
          </a:p>
        </p:txBody>
      </p:sp>
      <p:sp>
        <p:nvSpPr>
          <p:cNvPr id="6145" name="Rectangle 1"/>
          <p:cNvSpPr>
            <a:spLocks/>
          </p:cNvSpPr>
          <p:nvPr/>
        </p:nvSpPr>
        <p:spPr bwMode="auto">
          <a:xfrm>
            <a:off x="1879600" y="1333500"/>
            <a:ext cx="536575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400">
                <a:solidFill>
                  <a:schemeClr val="tx1"/>
                </a:solidFill>
                <a:latin typeface="Arial Bold" charset="0"/>
                <a:cs typeface="Arial Bold" charset="0"/>
                <a:sym typeface="Arial Bold" charset="0"/>
              </a:rPr>
              <a:t>Vispārējas vadlīnijas mentordarbībā</a:t>
            </a:r>
          </a:p>
        </p:txBody>
      </p:sp>
      <p:sp>
        <p:nvSpPr>
          <p:cNvPr id="6146" name="Rectangle 2"/>
          <p:cNvSpPr>
            <a:spLocks/>
          </p:cNvSpPr>
          <p:nvPr/>
        </p:nvSpPr>
        <p:spPr bwMode="auto">
          <a:xfrm>
            <a:off x="2819400" y="2324100"/>
            <a:ext cx="3492500" cy="3238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i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Izvēlies mācīšanās tempu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i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Nosaki attīstības līmeni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i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Paturi fokusu uz mācīšanos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i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Vispirms būvē attiecības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i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Strukturē procesu</a:t>
            </a:r>
            <a:endParaRPr lang="en-US" sz="2400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>
              <a:lnSpc>
                <a:spcPct val="150000"/>
              </a:lnSpc>
            </a:pPr>
            <a:r>
              <a:rPr lang="en-US" sz="2400" i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Atzīmē panākumus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71806-DBFB-488B-9E8E-191F639C90AD}" type="slidenum">
              <a:rPr lang="en-US"/>
              <a:pPr/>
              <a:t>6</a:t>
            </a:fld>
            <a:endParaRPr lang="en-US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0700" y="3124200"/>
            <a:ext cx="3810000" cy="28575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7170" name="Rectangle 2"/>
          <p:cNvSpPr>
            <a:spLocks/>
          </p:cNvSpPr>
          <p:nvPr/>
        </p:nvSpPr>
        <p:spPr bwMode="auto">
          <a:xfrm>
            <a:off x="2768600" y="1257300"/>
            <a:ext cx="3609975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400">
                <a:solidFill>
                  <a:schemeClr val="tx1"/>
                </a:solidFill>
                <a:latin typeface="Arial Bold" charset="0"/>
                <a:cs typeface="Arial Bold" charset="0"/>
                <a:sym typeface="Arial Bold" charset="0"/>
              </a:rPr>
              <a:t>Refleksijas nozīmīgums</a:t>
            </a:r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622300" y="1816100"/>
            <a:ext cx="7632700" cy="1828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457200" algn="just"/>
            <a:r>
              <a:rPr lang="en-US" sz="2400" b="1" i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Vārds refleksija liek iedomāties spoguli. Kad turam spoguli, mēs varam izvērtēt tēlu sīkumos. Bez spoguļa mums skats varētu būt izbojāts vai vispār nebūtu skata.  (J. Fraser, 1998, 55)</a:t>
            </a:r>
            <a:endParaRPr lang="en-US" sz="2400">
              <a:solidFill>
                <a:schemeClr val="tx1"/>
              </a:solidFill>
              <a:latin typeface="Times New Roman Bold" charset="0"/>
              <a:cs typeface="Times New Roman Bold" charset="0"/>
              <a:sym typeface="Times New Roman Bold" charset="0"/>
            </a:endParaRPr>
          </a:p>
          <a:p>
            <a:pPr marL="457200"/>
            <a:endParaRPr lang="en-US">
              <a:solidFill>
                <a:schemeClr val="tx1"/>
              </a:solidFill>
              <a:latin typeface="Arial Bold" charset="0"/>
              <a:cs typeface="Arial Bold" charset="0"/>
              <a:sym typeface="Arial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D33E1-1E6F-43B3-82F3-0E705FFAFC6A}" type="slidenum">
              <a:rPr lang="en-US"/>
              <a:pPr/>
              <a:t>7</a:t>
            </a:fld>
            <a:endParaRPr lang="en-US"/>
          </a:p>
        </p:txBody>
      </p:sp>
      <p:sp>
        <p:nvSpPr>
          <p:cNvPr id="8193" name="Rectangle 1"/>
          <p:cNvSpPr>
            <a:spLocks/>
          </p:cNvSpPr>
          <p:nvPr/>
        </p:nvSpPr>
        <p:spPr bwMode="auto">
          <a:xfrm>
            <a:off x="2184400" y="1346200"/>
            <a:ext cx="4778375" cy="622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600">
                <a:solidFill>
                  <a:schemeClr val="tx1"/>
                </a:solidFill>
                <a:latin typeface="Arial Bold" charset="0"/>
                <a:cs typeface="Arial Bold" charset="0"/>
                <a:sym typeface="Arial Bold" charset="0"/>
              </a:rPr>
              <a:t>Refleksija nodrošina:</a:t>
            </a:r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1435100" y="2692400"/>
            <a:ext cx="7759700" cy="2120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28600" indent="-228600" algn="just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Sava darba nozīmes pastiprināšanu ar citu cilvēku ieskatu palīdzību </a:t>
            </a:r>
            <a:endParaRPr lang="en-US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228600" indent="-228600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Mentordarbības pielietošanu ārpus situācijas, kurā tā tika apgūta</a:t>
            </a:r>
            <a:endParaRPr lang="en-US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228600" indent="-228600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Apņemšanos veikt izmaiņas, plānot un eksperimentēt  </a:t>
            </a:r>
            <a:endParaRPr lang="en-US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228600" indent="-228600">
              <a:lnSpc>
                <a:spcPct val="150000"/>
              </a:lnSpc>
            </a:pP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Mācīšanos dokumentēt un dalīšanos zināšanās</a:t>
            </a:r>
            <a:endParaRPr lang="en-US">
              <a:solidFill>
                <a:schemeClr val="tx1"/>
              </a:solidFill>
              <a:latin typeface="Times New Roman" charset="0"/>
              <a:cs typeface="Times New Roman" charset="0"/>
              <a:sym typeface="Times New Roman" charset="0"/>
            </a:endParaRPr>
          </a:p>
          <a:p>
            <a:pPr marL="228600" indent="-228600">
              <a:lnSpc>
                <a:spcPct val="150000"/>
              </a:lnSpc>
            </a:pPr>
            <a:endParaRPr lang="en-US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03EDF-3A52-4834-9F84-945DD4D31E28}" type="slidenum">
              <a:rPr lang="en-US"/>
              <a:pPr/>
              <a:t>8</a:t>
            </a:fld>
            <a:endParaRPr lang="en-US"/>
          </a:p>
        </p:txBody>
      </p:sp>
      <p:sp>
        <p:nvSpPr>
          <p:cNvPr id="9217" name="Rectangle 1"/>
          <p:cNvSpPr>
            <a:spLocks/>
          </p:cNvSpPr>
          <p:nvPr/>
        </p:nvSpPr>
        <p:spPr bwMode="auto">
          <a:xfrm>
            <a:off x="2540000" y="1384300"/>
            <a:ext cx="4067175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400">
                <a:solidFill>
                  <a:schemeClr val="tx1"/>
                </a:solidFill>
                <a:latin typeface="Arial Bold" charset="0"/>
                <a:cs typeface="Arial Bold" charset="0"/>
                <a:sym typeface="Arial Bold" charset="0"/>
              </a:rPr>
              <a:t>Atbalsta un mācīšanas soļi</a:t>
            </a:r>
          </a:p>
        </p:txBody>
      </p:sp>
      <p:sp>
        <p:nvSpPr>
          <p:cNvPr id="9218" name="Rectangle 2"/>
          <p:cNvSpPr>
            <a:spLocks/>
          </p:cNvSpPr>
          <p:nvPr/>
        </p:nvSpPr>
        <p:spPr bwMode="auto">
          <a:xfrm>
            <a:off x="812800" y="1993900"/>
            <a:ext cx="7518400" cy="3505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b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Diagnostika </a:t>
            </a: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   - ieklausīties un novērot</a:t>
            </a:r>
          </a:p>
          <a:p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 		        - fiksēt un analizēt</a:t>
            </a:r>
          </a:p>
          <a:p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 		        - pārdomāt un izvērtēt</a:t>
            </a:r>
          </a:p>
          <a:p>
            <a:endParaRPr lang="en-US">
              <a:solidFill>
                <a:schemeClr val="tx1"/>
              </a:solidFill>
              <a:latin typeface="Times" charset="0"/>
              <a:cs typeface="Times" charset="0"/>
              <a:sym typeface="Times" charset="0"/>
            </a:endParaRPr>
          </a:p>
          <a:p>
            <a:r>
              <a:rPr lang="en-US" b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Konsultēšana</a:t>
            </a: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  - iejusties un piedāvāt iespēju izvēlēties</a:t>
            </a:r>
          </a:p>
          <a:p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 		         - apkopot, kopīgi meklēt risinājumus </a:t>
            </a:r>
          </a:p>
          <a:p>
            <a:endParaRPr lang="en-US">
              <a:solidFill>
                <a:schemeClr val="tx1"/>
              </a:solidFill>
              <a:latin typeface="Times" charset="0"/>
              <a:cs typeface="Times" charset="0"/>
              <a:sym typeface="Times" charset="0"/>
            </a:endParaRPr>
          </a:p>
          <a:p>
            <a:r>
              <a:rPr lang="en-US" b="1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Palīdzība    </a:t>
            </a:r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     - mēģināt no jauna, </a:t>
            </a:r>
          </a:p>
          <a:p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                         - mācīties kopā, </a:t>
            </a:r>
          </a:p>
          <a:p>
            <a:r>
              <a:rPr lang="en-US">
                <a:solidFill>
                  <a:schemeClr val="tx1"/>
                </a:solidFill>
                <a:latin typeface="Times" charset="0"/>
                <a:cs typeface="Times" charset="0"/>
                <a:sym typeface="Times" charset="0"/>
              </a:rPr>
              <a:t>                         - mācīties kursos (pieredze, novērošana, mēģināšana, secinājumi, integrēšana)</a:t>
            </a:r>
            <a:endParaRPr lang="en-US" sz="1200">
              <a:solidFill>
                <a:schemeClr val="tx1"/>
              </a:solidFill>
              <a:latin typeface="Times" charset="0"/>
              <a:cs typeface="Times" charset="0"/>
              <a:sym typeface="Times" charset="0"/>
            </a:endParaRPr>
          </a:p>
          <a:p>
            <a:endParaRPr lang="en-US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6700" y="1714500"/>
            <a:ext cx="2006600" cy="11811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79B4B-F877-44F1-959C-973035E6D593}" type="slidenum">
              <a:rPr lang="en-US"/>
              <a:pPr/>
              <a:t>9</a:t>
            </a:fld>
            <a:endParaRPr lang="en-US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111500"/>
            <a:ext cx="3352800" cy="180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</p:spPr>
      </p:pic>
      <p:sp>
        <p:nvSpPr>
          <p:cNvPr id="10242" name="Rectangle 2"/>
          <p:cNvSpPr>
            <a:spLocks/>
          </p:cNvSpPr>
          <p:nvPr/>
        </p:nvSpPr>
        <p:spPr bwMode="auto">
          <a:xfrm>
            <a:off x="990600" y="1828800"/>
            <a:ext cx="7150100" cy="622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3600">
                <a:solidFill>
                  <a:schemeClr val="tx1"/>
                </a:solidFill>
                <a:cs typeface="Arial" charset="0"/>
              </a:rPr>
              <a:t>Novērojumu fiksēšana un analīze</a:t>
            </a:r>
          </a:p>
        </p:txBody>
      </p:sp>
      <p:graphicFrame>
        <p:nvGraphicFramePr>
          <p:cNvPr id="10243" name="Object 3"/>
          <p:cNvGraphicFramePr>
            <a:graphicFrameLocks/>
          </p:cNvGraphicFramePr>
          <p:nvPr/>
        </p:nvGraphicFramePr>
        <p:xfrm>
          <a:off x="1824038" y="8356600"/>
          <a:ext cx="7373937" cy="237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Chart" r:id="rId4" imgW="0" imgH="0" progId="MSGraph.Chart.8">
                  <p:embed/>
                </p:oleObj>
              </mc:Choice>
              <mc:Fallback>
                <p:oleObj name="Chart" r:id="rId4" imgW="0" imgH="0" progId="MSGraph.Chart.8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8356600"/>
                        <a:ext cx="7373937" cy="2370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4F81BD"/>
      </a:accent1>
      <a:accent2>
        <a:srgbClr val="333399"/>
      </a:accent2>
      <a:accent3>
        <a:srgbClr val="FFFFFF"/>
      </a:accent3>
      <a:accent4>
        <a:srgbClr val="000000"/>
      </a:accent4>
      <a:accent5>
        <a:srgbClr val="B2C1DB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Lucida Grande"/>
        <a:ea typeface="ヒラギノ角ゴ ProN W3"/>
        <a:cs typeface="ヒラギノ角ゴ ProN W3"/>
      </a:majorFont>
      <a:minorFont>
        <a:latin typeface="Lucida Grand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F81BD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4F81BD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963</Words>
  <Characters>0</Characters>
  <Application>Microsoft Office PowerPoint</Application>
  <PresentationFormat>Slaidrāde ekrānā (4:3)</PresentationFormat>
  <Lines>0</Lines>
  <Paragraphs>192</Paragraphs>
  <Slides>20</Slides>
  <Notes>0</Notes>
  <HiddenSlides>0</HiddenSlides>
  <MMClips>0</MMClips>
  <ScaleCrop>false</ScaleCrop>
  <HeadingPairs>
    <vt:vector size="6" baseType="variant">
      <vt:variant>
        <vt:lpstr>Dizains</vt:lpstr>
      </vt:variant>
      <vt:variant>
        <vt:i4>1</vt:i4>
      </vt:variant>
      <vt:variant>
        <vt:lpstr>Iegulti OLE serveri</vt:lpstr>
      </vt:variant>
      <vt:variant>
        <vt:i4>1</vt:i4>
      </vt:variant>
      <vt:variant>
        <vt:lpstr>Slaidu virsraksti</vt:lpstr>
      </vt:variant>
      <vt:variant>
        <vt:i4>20</vt:i4>
      </vt:variant>
    </vt:vector>
  </HeadingPairs>
  <TitlesOfParts>
    <vt:vector size="22" baseType="lpstr">
      <vt:lpstr>Office Theme</vt:lpstr>
      <vt:lpstr>Chart</vt:lpstr>
      <vt:lpstr>Eiropas Sociālā fonda projekts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Eiropas Sociālā fonda projekts</dc:title>
  <dc:creator>Inese</dc:creator>
  <cp:lastModifiedBy>LU</cp:lastModifiedBy>
  <cp:revision>3</cp:revision>
  <dcterms:modified xsi:type="dcterms:W3CDTF">2013-12-06T08:46:22Z</dcterms:modified>
</cp:coreProperties>
</file>