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5"/>
  </p:notesMasterIdLst>
  <p:sldIdLst>
    <p:sldId id="256" r:id="rId2"/>
    <p:sldId id="312" r:id="rId3"/>
    <p:sldId id="314" r:id="rId4"/>
    <p:sldId id="315" r:id="rId5"/>
    <p:sldId id="358" r:id="rId6"/>
    <p:sldId id="316" r:id="rId7"/>
    <p:sldId id="317" r:id="rId8"/>
    <p:sldId id="318" r:id="rId9"/>
    <p:sldId id="319" r:id="rId10"/>
    <p:sldId id="364" r:id="rId11"/>
    <p:sldId id="320" r:id="rId12"/>
    <p:sldId id="365" r:id="rId13"/>
    <p:sldId id="321" r:id="rId14"/>
    <p:sldId id="366" r:id="rId15"/>
    <p:sldId id="322" r:id="rId16"/>
    <p:sldId id="367" r:id="rId17"/>
    <p:sldId id="323" r:id="rId18"/>
    <p:sldId id="324" r:id="rId19"/>
    <p:sldId id="368" r:id="rId20"/>
    <p:sldId id="359" r:id="rId21"/>
    <p:sldId id="360" r:id="rId22"/>
    <p:sldId id="325" r:id="rId23"/>
    <p:sldId id="326" r:id="rId24"/>
    <p:sldId id="361"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69" r:id="rId38"/>
    <p:sldId id="362" r:id="rId39"/>
    <p:sldId id="363" r:id="rId40"/>
    <p:sldId id="341" r:id="rId41"/>
    <p:sldId id="342" r:id="rId42"/>
    <p:sldId id="343" r:id="rId43"/>
    <p:sldId id="370" r:id="rId44"/>
    <p:sldId id="344" r:id="rId45"/>
    <p:sldId id="345" r:id="rId46"/>
    <p:sldId id="348" r:id="rId47"/>
    <p:sldId id="349" r:id="rId48"/>
    <p:sldId id="371" r:id="rId49"/>
    <p:sldId id="351" r:id="rId50"/>
    <p:sldId id="352" r:id="rId51"/>
    <p:sldId id="353" r:id="rId52"/>
    <p:sldId id="313" r:id="rId53"/>
    <p:sldId id="276" r:id="rId5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364" autoAdjust="0"/>
  </p:normalViewPr>
  <p:slideViewPr>
    <p:cSldViewPr snapToGrid="0">
      <p:cViewPr varScale="1">
        <p:scale>
          <a:sx n="145" d="100"/>
          <a:sy n="145" d="100"/>
        </p:scale>
        <p:origin x="-104" y="-9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26/04/17</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https://www.google.lv/search?q=clouds&amp;espv=2&amp;biw=1366&amp;bih=599&amp;source=lnms&amp;tbm=isch&amp;sa=X&amp;ved=0ahUKEwjJvYmgmIbLAhUJGCwKHSuyAj4Q_AUIBigB#tbm=isch&amp;q=cloud+types&amp;imgrc=X3T0thlOMauCJM%3A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12</a:t>
            </a:fld>
            <a:endParaRPr lang="lv-LV"/>
          </a:p>
        </p:txBody>
      </p:sp>
    </p:spTree>
    <p:extLst>
      <p:ext uri="{BB962C8B-B14F-4D97-AF65-F5344CB8AC3E}">
        <p14:creationId xmlns:p14="http://schemas.microsoft.com/office/powerpoint/2010/main" val="266226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https://www.google.lv/search?q=gulf+stream&amp;espv=2&amp;biw=1920&amp;bih=935&amp;source=lnms&amp;tbm=isch&amp;sa=X&amp;ved=0ahUKEwi5t_nkzoHLAhVK8HIKHXJmBGEQ_AUIBigB#imgrc=hs8PIHdckKlvGM%3A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23</a:t>
            </a:fld>
            <a:endParaRPr lang="lv-LV"/>
          </a:p>
        </p:txBody>
      </p:sp>
    </p:spTree>
    <p:extLst>
      <p:ext uri="{BB962C8B-B14F-4D97-AF65-F5344CB8AC3E}">
        <p14:creationId xmlns:p14="http://schemas.microsoft.com/office/powerpoint/2010/main" val="29893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https://www.google.lv/search?q=kurosio+stream&amp;espv=2&amp;biw=1920&amp;bih=935&amp;source=lnms&amp;tbm=isch&amp;sa=X&amp;ved=0ahUKEwjIi9X0zoHLAhUCdXIKHSq0CEQQ_AUIBigB#imgrc=NjvqqHBLxhxrxM%3A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24</a:t>
            </a:fld>
            <a:endParaRPr lang="lv-LV"/>
          </a:p>
        </p:txBody>
      </p:sp>
    </p:spTree>
    <p:extLst>
      <p:ext uri="{BB962C8B-B14F-4D97-AF65-F5344CB8AC3E}">
        <p14:creationId xmlns:p14="http://schemas.microsoft.com/office/powerpoint/2010/main" val="162889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https://en.wikipedia.org/wiki/Younger_Dryas#/media/File:YoungDryas.png</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26</a:t>
            </a:fld>
            <a:endParaRPr lang="lv-LV"/>
          </a:p>
        </p:txBody>
      </p:sp>
    </p:spTree>
    <p:extLst>
      <p:ext uri="{BB962C8B-B14F-4D97-AF65-F5344CB8AC3E}">
        <p14:creationId xmlns:p14="http://schemas.microsoft.com/office/powerpoint/2010/main" val="176072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https://www.google.lv/search?q=paleocene-eocene+thermal+maximum&amp;espv=2&amp;biw=1920&amp;bih=935&amp;source=lnms&amp;tbm=isch&amp;sa=X&amp;ved=0ahUKEwi528HJz4HLAhXEvnIKHWTMAFMQ_AUIBigB#imgrc=jYUEnf3sQ7k2TM%3A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27</a:t>
            </a:fld>
            <a:endParaRPr lang="lv-LV"/>
          </a:p>
        </p:txBody>
      </p:sp>
    </p:spTree>
    <p:extLst>
      <p:ext uri="{BB962C8B-B14F-4D97-AF65-F5344CB8AC3E}">
        <p14:creationId xmlns:p14="http://schemas.microsoft.com/office/powerpoint/2010/main" val="375784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https://www.google.lv/search?q=global+atmospheric+circulation&amp;espv=2&amp;biw=1920&amp;bih=935&amp;source=lnms&amp;tbm=isch&amp;sa=X&amp;ved=0ahUKEwj3_6Oo1IHLAhXLwHIKHdFfAYAQ_AUIBigB#imgrc=ChVBt9dLBEGZqM%3A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32</a:t>
            </a:fld>
            <a:endParaRPr lang="lv-LV"/>
          </a:p>
        </p:txBody>
      </p:sp>
    </p:spTree>
    <p:extLst>
      <p:ext uri="{BB962C8B-B14F-4D97-AF65-F5344CB8AC3E}">
        <p14:creationId xmlns:p14="http://schemas.microsoft.com/office/powerpoint/2010/main" val="160958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https://www.google.lv/search?q=mauna+loa+observatory&amp;espv=2&amp;biw=1366&amp;bih=599&amp;source=lnms&amp;tbm=isch&amp;sa=X&amp;ved=0ahUKEwiax9X6u4bLAhUKWywKHa8PAyMQ_AUIBigB#imgrc=YCTOFGzb-cA6KM%3A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39</a:t>
            </a:fld>
            <a:endParaRPr lang="lv-LV"/>
          </a:p>
        </p:txBody>
      </p:sp>
    </p:spTree>
    <p:extLst>
      <p:ext uri="{BB962C8B-B14F-4D97-AF65-F5344CB8AC3E}">
        <p14:creationId xmlns:p14="http://schemas.microsoft.com/office/powerpoint/2010/main" val="297145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mtClean="0"/>
              <a:t>https://www.google.lv/search?q=global+atmospheric+circulation&amp;espv=2&amp;biw=1920&amp;bih=935&amp;source=lnms&amp;tbm=isch&amp;sa=X&amp;ved=0ahUKEwj3_6Oo1IHLAhXLwHIKHdFfAYAQ_AUIBigB#tbm=isch&amp;q=ghg+emissions+by+countries&amp;imgrc=Ju_B0HAhr3c5aM%3A</a:t>
            </a:r>
            <a:endParaRPr lang="lv-LV"/>
          </a:p>
        </p:txBody>
      </p:sp>
      <p:sp>
        <p:nvSpPr>
          <p:cNvPr id="4" name="Slide Number Placeholder 3"/>
          <p:cNvSpPr>
            <a:spLocks noGrp="1"/>
          </p:cNvSpPr>
          <p:nvPr>
            <p:ph type="sldNum" sz="quarter" idx="10"/>
          </p:nvPr>
        </p:nvSpPr>
        <p:spPr/>
        <p:txBody>
          <a:bodyPr/>
          <a:lstStyle/>
          <a:p>
            <a:fld id="{213875CE-5761-4A61-84E0-186432756F8C}" type="slidenum">
              <a:rPr lang="lv-LV" smtClean="0"/>
              <a:pPr/>
              <a:t>52</a:t>
            </a:fld>
            <a:endParaRPr lang="lv-LV"/>
          </a:p>
        </p:txBody>
      </p:sp>
    </p:spTree>
    <p:extLst>
      <p:ext uri="{BB962C8B-B14F-4D97-AF65-F5344CB8AC3E}">
        <p14:creationId xmlns:p14="http://schemas.microsoft.com/office/powerpoint/2010/main" val="11797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26/04/17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26/04/17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26/04/17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26/04/17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26/04/17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7000">
              <a:schemeClr val="bg1"/>
            </a:gs>
            <a:gs pos="80000">
              <a:schemeClr val="bg1"/>
            </a:gs>
            <a:gs pos="100000">
              <a:schemeClr val="accent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26/04/17</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 Id="rId3" Type="http://schemas.openxmlformats.org/officeDocument/2006/relationships/image" Target="../media/image3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0.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509657" cy="2387600"/>
          </a:xfrm>
        </p:spPr>
        <p:txBody>
          <a:bodyPr>
            <a:noAutofit/>
          </a:bodyPr>
          <a:lstStyle/>
          <a:p>
            <a:pPr algn="l"/>
            <a:r>
              <a:rPr lang="lv-LV" sz="6600" dirty="0" smtClean="0"/>
              <a:t>Klimata mainība un klimata pārmaiņas</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01784" y="5268130"/>
            <a:ext cx="7281417"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Laikā, kad samazinājās Saules aktivitāte (no 1400. līdz 1700. gadam), uz Zemes iestājās tā saucamais Mazais ledus laikmets – Ziemeļamerikā, Eiropā un pārējās zemeslodes daļās klimats kļuva vēsāks </a:t>
            </a:r>
          </a:p>
        </p:txBody>
      </p:sp>
      <p:grpSp>
        <p:nvGrpSpPr>
          <p:cNvPr id="2" name="Group 1"/>
          <p:cNvGrpSpPr/>
          <p:nvPr/>
        </p:nvGrpSpPr>
        <p:grpSpPr>
          <a:xfrm>
            <a:off x="781114" y="1895593"/>
            <a:ext cx="10635038" cy="3203572"/>
            <a:chOff x="781114" y="1632349"/>
            <a:chExt cx="10635038" cy="3203572"/>
          </a:xfrm>
        </p:grpSpPr>
        <p:grpSp>
          <p:nvGrpSpPr>
            <p:cNvPr id="10" name="Group 9"/>
            <p:cNvGrpSpPr/>
            <p:nvPr/>
          </p:nvGrpSpPr>
          <p:grpSpPr>
            <a:xfrm>
              <a:off x="781114" y="1632349"/>
              <a:ext cx="10635038" cy="3203572"/>
              <a:chOff x="407035" y="2214248"/>
              <a:chExt cx="10635038" cy="3203572"/>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035" y="2214248"/>
                <a:ext cx="10635038" cy="3203572"/>
              </a:xfrm>
              <a:prstGeom prst="rect">
                <a:avLst/>
              </a:prstGeom>
            </p:spPr>
          </p:pic>
          <p:sp>
            <p:nvSpPr>
              <p:cNvPr id="5" name="Rectangle 4"/>
              <p:cNvSpPr/>
              <p:nvPr/>
            </p:nvSpPr>
            <p:spPr>
              <a:xfrm>
                <a:off x="1258185" y="2214248"/>
                <a:ext cx="3385670" cy="338554"/>
              </a:xfrm>
              <a:prstGeom prst="rect">
                <a:avLst/>
              </a:prstGeom>
            </p:spPr>
            <p:txBody>
              <a:bodyPr wrap="none">
                <a:spAutoFit/>
              </a:bodyPr>
              <a:lstStyle/>
              <a:p>
                <a:r>
                  <a:rPr lang="lv-LV" sz="1600" b="1" dirty="0"/>
                  <a:t>Gada vidējais Saules plankumu skaits </a:t>
                </a:r>
              </a:p>
            </p:txBody>
          </p:sp>
        </p:grpSp>
        <p:sp>
          <p:nvSpPr>
            <p:cNvPr id="3" name="Left Brace 2"/>
            <p:cNvSpPr/>
            <p:nvPr/>
          </p:nvSpPr>
          <p:spPr>
            <a:xfrm rot="16200000">
              <a:off x="2553908" y="3147672"/>
              <a:ext cx="334310" cy="3009152"/>
            </a:xfrm>
            <a:prstGeom prst="leftBrace">
              <a:avLst>
                <a:gd name="adj1" fmla="val 4527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grpSp>
      <p:sp>
        <p:nvSpPr>
          <p:cNvPr id="14" name="Title 1"/>
          <p:cNvSpPr txBox="1">
            <a:spLocks/>
          </p:cNvSpPr>
          <p:nvPr/>
        </p:nvSpPr>
        <p:spPr>
          <a:xfrm>
            <a:off x="5306291" y="355806"/>
            <a:ext cx="6569566" cy="13923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Pieaugot Saules plankumu skaitam, Zeme saņem lielāku daudzumu elektromagnētiskā starojuma un jonizētu daļiņu plūsmas</a:t>
            </a:r>
          </a:p>
        </p:txBody>
      </p:sp>
    </p:spTree>
    <p:extLst>
      <p:ext uri="{BB962C8B-B14F-4D97-AF65-F5344CB8AC3E}">
        <p14:creationId xmlns:p14="http://schemas.microsoft.com/office/powerpoint/2010/main" val="27445381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user\Desktop\New folder\6929199991_a550486229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6982"/>
            <a:ext cx="6331527" cy="42210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New folder\3506352396_62df9a27da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491" y="-16447"/>
            <a:ext cx="5666509" cy="379304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69266" y="471052"/>
            <a:ext cx="5392993" cy="1911931"/>
            <a:chOff x="231951" y="868371"/>
            <a:chExt cx="5392993" cy="1911931"/>
          </a:xfrm>
        </p:grpSpPr>
        <p:sp>
          <p:nvSpPr>
            <p:cNvPr id="5" name="Title 1"/>
            <p:cNvSpPr txBox="1">
              <a:spLocks/>
            </p:cNvSpPr>
            <p:nvPr/>
          </p:nvSpPr>
          <p:spPr>
            <a:xfrm>
              <a:off x="716861" y="868371"/>
              <a:ext cx="4352583" cy="10743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būtiski var ietekmēt arī kosmiskā starojuma </a:t>
              </a:r>
              <a:r>
                <a:rPr lang="lv-LV" sz="2400" dirty="0" smtClean="0"/>
                <a:t>mainība:</a:t>
              </a:r>
              <a:endParaRPr lang="lv-LV" sz="2400" dirty="0"/>
            </a:p>
          </p:txBody>
        </p:sp>
        <p:sp>
          <p:nvSpPr>
            <p:cNvPr id="8" name="Rounded Rectangle 7"/>
            <p:cNvSpPr/>
            <p:nvPr/>
          </p:nvSpPr>
          <p:spPr>
            <a:xfrm>
              <a:off x="231951" y="1797339"/>
              <a:ext cx="5392993" cy="9829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Kosmiskajam starojumam ir zināma ietekme uz aerosolu un mākoņu segas veidošanos atmosfēras augšējos slāņos</a:t>
              </a:r>
            </a:p>
          </p:txBody>
        </p:sp>
      </p:grpSp>
      <p:grpSp>
        <p:nvGrpSpPr>
          <p:cNvPr id="3" name="Group 2"/>
          <p:cNvGrpSpPr/>
          <p:nvPr/>
        </p:nvGrpSpPr>
        <p:grpSpPr>
          <a:xfrm>
            <a:off x="6830291" y="3990106"/>
            <a:ext cx="5056908" cy="2567571"/>
            <a:chOff x="6816437" y="3131110"/>
            <a:chExt cx="5056908" cy="2567571"/>
          </a:xfrm>
        </p:grpSpPr>
        <p:sp>
          <p:nvSpPr>
            <p:cNvPr id="4" name="Title 1"/>
            <p:cNvSpPr txBox="1">
              <a:spLocks/>
            </p:cNvSpPr>
            <p:nvPr/>
          </p:nvSpPr>
          <p:spPr>
            <a:xfrm>
              <a:off x="6816437" y="3131110"/>
              <a:ext cx="5056908" cy="14131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uzskatīts, ka kosmiskajam starojumam ir liela ietekme uz to, cik daudz mākoņu veidojas </a:t>
              </a:r>
              <a:r>
                <a:rPr lang="lv-LV" sz="2400" dirty="0" smtClean="0"/>
                <a:t>atmosfērā: </a:t>
              </a:r>
              <a:endParaRPr lang="lv-LV" sz="2400" dirty="0"/>
            </a:p>
          </p:txBody>
        </p:sp>
        <p:sp>
          <p:nvSpPr>
            <p:cNvPr id="10" name="Rounded Rectangle 9"/>
            <p:cNvSpPr/>
            <p:nvPr/>
          </p:nvSpPr>
          <p:spPr>
            <a:xfrm>
              <a:off x="7225146" y="4357888"/>
              <a:ext cx="4239490" cy="13407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mākoņu sega atstaro lielu daļu Saules starojuma izplatījumā, tad mākoņu daudzums lielā mērā nosaka to, cik silts ir uz Zemes</a:t>
              </a:r>
            </a:p>
          </p:txBody>
        </p:sp>
      </p:grpSp>
    </p:spTree>
    <p:extLst>
      <p:ext uri="{BB962C8B-B14F-4D97-AF65-F5344CB8AC3E}">
        <p14:creationId xmlns:p14="http://schemas.microsoft.com/office/powerpoint/2010/main" val="12211431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15362" y="397770"/>
            <a:ext cx="8772524" cy="2220740"/>
            <a:chOff x="925658" y="1519588"/>
            <a:chExt cx="8772524" cy="2220740"/>
          </a:xfrm>
        </p:grpSpPr>
        <p:sp>
          <p:nvSpPr>
            <p:cNvPr id="8" name="Title 1"/>
            <p:cNvSpPr txBox="1">
              <a:spLocks/>
            </p:cNvSpPr>
            <p:nvPr/>
          </p:nvSpPr>
          <p:spPr>
            <a:xfrm>
              <a:off x="925658" y="1519588"/>
              <a:ext cx="8772524" cy="15418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Mākoņi veidojas, ūdens tvaikiem atmosfērā kondensējoties, turklāt par kondensācijas centriem var kalpot jonizētas daļiņas, kuru avots var būt gan Saule, gan kosmiskais starojums</a:t>
              </a:r>
            </a:p>
          </p:txBody>
        </p:sp>
        <p:sp>
          <p:nvSpPr>
            <p:cNvPr id="7" name="Rounded Rectangle 6"/>
            <p:cNvSpPr/>
            <p:nvPr/>
          </p:nvSpPr>
          <p:spPr>
            <a:xfrm>
              <a:off x="1508198" y="2841952"/>
              <a:ext cx="7607443" cy="8983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Zemes magnētiskā lauka intensitāte ietekmē to, cik daudz no Saules nākošo jonizēto daļiņu un kosmiskā starojuma sasniedz Zemes </a:t>
              </a:r>
              <a:r>
                <a:rPr lang="lv-LV" b="1" dirty="0" smtClean="0">
                  <a:solidFill>
                    <a:schemeClr val="tx1"/>
                  </a:solidFill>
                </a:rPr>
                <a:t>atmosfēru</a:t>
              </a:r>
              <a:endParaRPr lang="lv-LV" b="1" dirty="0">
                <a:solidFill>
                  <a:schemeClr val="tx1"/>
                </a:solidFill>
              </a:endParaRPr>
            </a:p>
          </p:txBody>
        </p:sp>
      </p:grpSp>
      <p:grpSp>
        <p:nvGrpSpPr>
          <p:cNvPr id="9" name="Group 8"/>
          <p:cNvGrpSpPr/>
          <p:nvPr/>
        </p:nvGrpSpPr>
        <p:grpSpPr>
          <a:xfrm>
            <a:off x="2053498" y="2937167"/>
            <a:ext cx="8096250" cy="3810000"/>
            <a:chOff x="2053498" y="2840182"/>
            <a:chExt cx="8096250" cy="3810000"/>
          </a:xfrm>
        </p:grpSpPr>
        <p:pic>
          <p:nvPicPr>
            <p:cNvPr id="3" name="Picture 2" descr="http://community.netapp.com/legacyfs/online/18341_cloud_typ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498" y="2840182"/>
              <a:ext cx="8096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02629" y="2840182"/>
              <a:ext cx="1343894" cy="338554"/>
            </a:xfrm>
            <a:prstGeom prst="rect">
              <a:avLst/>
            </a:prstGeom>
          </p:spPr>
          <p:txBody>
            <a:bodyPr wrap="none">
              <a:spAutoFit/>
            </a:bodyPr>
            <a:lstStyle/>
            <a:p>
              <a:r>
                <a:rPr lang="lv-LV" sz="1600" b="1" dirty="0" smtClean="0"/>
                <a:t>Mākoņu veidi</a:t>
              </a:r>
              <a:endParaRPr lang="lv-LV" sz="1600" b="1" dirty="0"/>
            </a:p>
          </p:txBody>
        </p:sp>
      </p:grpSp>
    </p:spTree>
    <p:extLst>
      <p:ext uri="{BB962C8B-B14F-4D97-AF65-F5344CB8AC3E}">
        <p14:creationId xmlns:p14="http://schemas.microsoft.com/office/powerpoint/2010/main" val="25925042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0618" y="2002848"/>
            <a:ext cx="8631382" cy="4855152"/>
            <a:chOff x="3560618" y="2002848"/>
            <a:chExt cx="8631382" cy="485515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618" y="2002848"/>
              <a:ext cx="8631382" cy="4855152"/>
            </a:xfrm>
            <a:prstGeom prst="rect">
              <a:avLst/>
            </a:prstGeom>
          </p:spPr>
        </p:pic>
        <p:sp>
          <p:nvSpPr>
            <p:cNvPr id="8" name="Rectangle 7"/>
            <p:cNvSpPr/>
            <p:nvPr/>
          </p:nvSpPr>
          <p:spPr>
            <a:xfrm>
              <a:off x="10474036" y="6488668"/>
              <a:ext cx="1717964" cy="369332"/>
            </a:xfrm>
            <a:prstGeom prst="rect">
              <a:avLst/>
            </a:prstGeom>
          </p:spPr>
          <p:txBody>
            <a:bodyPr wrap="square">
              <a:spAutoFit/>
            </a:bodyPr>
            <a:lstStyle/>
            <a:p>
              <a:pPr algn="r"/>
              <a:r>
                <a:rPr lang="en-US" sz="900" dirty="0">
                  <a:solidFill>
                    <a:schemeClr val="bg1"/>
                  </a:solidFill>
                </a:rPr>
                <a:t>View of Earth from </a:t>
              </a:r>
              <a:r>
                <a:rPr lang="en-US" sz="900" dirty="0" smtClean="0">
                  <a:solidFill>
                    <a:schemeClr val="bg1"/>
                  </a:solidFill>
                </a:rPr>
                <a:t>Saturn</a:t>
              </a:r>
              <a:r>
                <a:rPr lang="lv-LV" sz="900" dirty="0" smtClean="0">
                  <a:solidFill>
                    <a:schemeClr val="bg1"/>
                  </a:solidFill>
                </a:rPr>
                <a:t>, </a:t>
              </a:r>
            </a:p>
            <a:p>
              <a:pPr algn="r"/>
              <a:r>
                <a:rPr lang="lv-LV" sz="900" dirty="0" err="1" smtClean="0">
                  <a:solidFill>
                    <a:schemeClr val="bg1"/>
                  </a:solidFill>
                </a:rPr>
                <a:t>July</a:t>
              </a:r>
              <a:r>
                <a:rPr lang="lv-LV" sz="900" dirty="0" smtClean="0">
                  <a:solidFill>
                    <a:schemeClr val="bg1"/>
                  </a:solidFill>
                </a:rPr>
                <a:t> 19, 2003</a:t>
              </a:r>
              <a:endParaRPr lang="lv-LV" sz="900" dirty="0">
                <a:solidFill>
                  <a:schemeClr val="bg1"/>
                </a:solidFill>
              </a:endParaRPr>
            </a:p>
          </p:txBody>
        </p:sp>
      </p:grpSp>
      <p:grpSp>
        <p:nvGrpSpPr>
          <p:cNvPr id="2" name="Group 1"/>
          <p:cNvGrpSpPr/>
          <p:nvPr/>
        </p:nvGrpSpPr>
        <p:grpSpPr>
          <a:xfrm>
            <a:off x="172463" y="2843269"/>
            <a:ext cx="4538409" cy="3294300"/>
            <a:chOff x="5997299" y="618829"/>
            <a:chExt cx="4538409" cy="3294300"/>
          </a:xfrm>
        </p:grpSpPr>
        <p:sp>
          <p:nvSpPr>
            <p:cNvPr id="6" name="Title 1"/>
            <p:cNvSpPr txBox="1">
              <a:spLocks/>
            </p:cNvSpPr>
            <p:nvPr/>
          </p:nvSpPr>
          <p:spPr>
            <a:xfrm>
              <a:off x="5997299" y="618829"/>
              <a:ext cx="4538409" cy="13931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orbītas izmaiņas nosaka Saules starojuma un tā daudzuma sadalījumu uz </a:t>
              </a:r>
              <a:r>
                <a:rPr lang="lv-LV" sz="2400" dirty="0" smtClean="0"/>
                <a:t>zemeslodes</a:t>
              </a:r>
              <a:endParaRPr lang="lv-LV" sz="2400" dirty="0"/>
            </a:p>
          </p:txBody>
        </p:sp>
        <p:sp>
          <p:nvSpPr>
            <p:cNvPr id="9" name="Rounded Rectangle 8"/>
            <p:cNvSpPr/>
            <p:nvPr/>
          </p:nvSpPr>
          <p:spPr>
            <a:xfrm>
              <a:off x="6582979" y="1875130"/>
              <a:ext cx="3367047" cy="20379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solidFill>
                    <a:schemeClr val="tx1"/>
                  </a:solidFill>
                </a:rPr>
                <a:t>Līdz ar to periodiski noritoša klimata mainība saistāma ar Saules radiācijas intensitātes izmaiņām, kuras nosaka ne tik daudz starojuma daudzuma izmaiņas, </a:t>
              </a:r>
              <a:r>
                <a:rPr lang="lv-LV" sz="1600" b="1" dirty="0" smtClean="0">
                  <a:solidFill>
                    <a:schemeClr val="tx1"/>
                  </a:solidFill>
                </a:rPr>
                <a:t>ko </a:t>
              </a:r>
              <a:r>
                <a:rPr lang="lv-LV" sz="1600" b="1" dirty="0">
                  <a:solidFill>
                    <a:schemeClr val="tx1"/>
                  </a:solidFill>
                </a:rPr>
                <a:t>Zeme saņem no Saules, kā Zemes kustības orbītas izmaiņas ap Sauli</a:t>
              </a:r>
            </a:p>
          </p:txBody>
        </p:sp>
      </p:grpSp>
      <p:sp>
        <p:nvSpPr>
          <p:cNvPr id="7" name="Title 1"/>
          <p:cNvSpPr txBox="1">
            <a:spLocks/>
          </p:cNvSpPr>
          <p:nvPr/>
        </p:nvSpPr>
        <p:spPr>
          <a:xfrm>
            <a:off x="1835334" y="304800"/>
            <a:ext cx="4707553"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Zemes orbitālās un rotācijas  kustības rakstura izmaiņas</a:t>
            </a:r>
          </a:p>
        </p:txBody>
      </p:sp>
    </p:spTree>
    <p:extLst>
      <p:ext uri="{BB962C8B-B14F-4D97-AF65-F5344CB8AC3E}">
        <p14:creationId xmlns:p14="http://schemas.microsoft.com/office/powerpoint/2010/main" val="523902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01090" y="1990470"/>
            <a:ext cx="8135893" cy="4742835"/>
            <a:chOff x="-2964550" y="1552412"/>
            <a:chExt cx="8135893" cy="474283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4550" y="1552412"/>
              <a:ext cx="8135893" cy="4742835"/>
            </a:xfrm>
            <a:prstGeom prst="rect">
              <a:avLst/>
            </a:prstGeom>
          </p:spPr>
        </p:pic>
        <p:sp>
          <p:nvSpPr>
            <p:cNvPr id="8" name="Rectangle 7"/>
            <p:cNvSpPr/>
            <p:nvPr/>
          </p:nvSpPr>
          <p:spPr>
            <a:xfrm>
              <a:off x="-2964550" y="5710472"/>
              <a:ext cx="5425664" cy="584775"/>
            </a:xfrm>
            <a:prstGeom prst="rect">
              <a:avLst/>
            </a:prstGeom>
          </p:spPr>
          <p:txBody>
            <a:bodyPr wrap="square">
              <a:spAutoFit/>
            </a:bodyPr>
            <a:lstStyle/>
            <a:p>
              <a:r>
                <a:rPr lang="lv-LV" sz="1600" b="1" dirty="0"/>
                <a:t>Zemes kustības ap Sauli </a:t>
              </a:r>
              <a:r>
                <a:rPr lang="lv-LV" sz="1600" b="1" dirty="0" err="1"/>
                <a:t>orbitāles</a:t>
              </a:r>
              <a:r>
                <a:rPr lang="lv-LV" sz="1600" b="1" dirty="0"/>
                <a:t> (E) un Zemes rotācijas ap savu asi un tās novietojuma (T, P) mainības raksturs </a:t>
              </a:r>
            </a:p>
          </p:txBody>
        </p:sp>
      </p:grpSp>
      <p:grpSp>
        <p:nvGrpSpPr>
          <p:cNvPr id="2" name="Group 1"/>
          <p:cNvGrpSpPr/>
          <p:nvPr/>
        </p:nvGrpSpPr>
        <p:grpSpPr>
          <a:xfrm>
            <a:off x="475746" y="595849"/>
            <a:ext cx="5800360" cy="2202602"/>
            <a:chOff x="600440" y="401881"/>
            <a:chExt cx="5800360" cy="2202602"/>
          </a:xfrm>
        </p:grpSpPr>
        <p:sp>
          <p:nvSpPr>
            <p:cNvPr id="10" name="Title 1"/>
            <p:cNvSpPr txBox="1">
              <a:spLocks/>
            </p:cNvSpPr>
            <p:nvPr/>
          </p:nvSpPr>
          <p:spPr>
            <a:xfrm>
              <a:off x="600440" y="401881"/>
              <a:ext cx="5800360" cy="15516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Pirmkārt, mainībai ir pakļauts Zemes orbītas veids – </a:t>
              </a:r>
              <a:r>
                <a:rPr lang="lv-LV" sz="2400" b="1" dirty="0"/>
                <a:t>elipses </a:t>
              </a:r>
              <a:r>
                <a:rPr lang="lv-LV" sz="2400" b="1" dirty="0" err="1"/>
                <a:t>ekscentritāte</a:t>
              </a:r>
              <a:r>
                <a:rPr lang="lv-LV" sz="2400" dirty="0"/>
                <a:t>, proti, izmaiņas attālumā līdz </a:t>
              </a:r>
              <a:r>
                <a:rPr lang="lv-LV" sz="2400" dirty="0" smtClean="0"/>
                <a:t>Saulei</a:t>
              </a:r>
              <a:endParaRPr lang="lv-LV" sz="2400" dirty="0"/>
            </a:p>
          </p:txBody>
        </p:sp>
        <p:sp>
          <p:nvSpPr>
            <p:cNvPr id="9" name="Rounded Rectangle 8"/>
            <p:cNvSpPr/>
            <p:nvPr/>
          </p:nvSpPr>
          <p:spPr>
            <a:xfrm>
              <a:off x="1787560" y="1740023"/>
              <a:ext cx="3426120" cy="8644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Šī </a:t>
              </a:r>
              <a:r>
                <a:rPr lang="lv-LV" b="1" dirty="0">
                  <a:solidFill>
                    <a:schemeClr val="tx1"/>
                  </a:solidFill>
                </a:rPr>
                <a:t>mainības perioda ilgums ir ap 100 000 gadu</a:t>
              </a:r>
            </a:p>
          </p:txBody>
        </p:sp>
      </p:grpSp>
    </p:spTree>
    <p:extLst>
      <p:ext uri="{BB962C8B-B14F-4D97-AF65-F5344CB8AC3E}">
        <p14:creationId xmlns:p14="http://schemas.microsoft.com/office/powerpoint/2010/main" val="11270569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New folder\8422935912_7c59788ccf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78357"/>
            <a:ext cx="6608618" cy="43796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18969" y="260875"/>
            <a:ext cx="5926413" cy="2440925"/>
            <a:chOff x="-1509424" y="440984"/>
            <a:chExt cx="5926413" cy="2440925"/>
          </a:xfrm>
        </p:grpSpPr>
        <p:sp>
          <p:nvSpPr>
            <p:cNvPr id="4" name="Title 1"/>
            <p:cNvSpPr txBox="1">
              <a:spLocks/>
            </p:cNvSpPr>
            <p:nvPr/>
          </p:nvSpPr>
          <p:spPr>
            <a:xfrm>
              <a:off x="-1509424" y="440984"/>
              <a:ext cx="5926413" cy="18453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Mainoties Zemes kustības raksturam ap Sauli un tās ass novietojumam, būtiski mainās Saules starojuma sadalījums uz Zemes un tā izmaiņas gada laikā</a:t>
              </a:r>
            </a:p>
          </p:txBody>
        </p:sp>
        <p:sp>
          <p:nvSpPr>
            <p:cNvPr id="5" name="Rounded Rectangle 4"/>
            <p:cNvSpPr/>
            <p:nvPr/>
          </p:nvSpPr>
          <p:spPr>
            <a:xfrm>
              <a:off x="-147968" y="2050963"/>
              <a:ext cx="3203499" cy="8309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Šīs izmaiņas īpaši skar Zemes polāros reģionus</a:t>
              </a:r>
            </a:p>
          </p:txBody>
        </p:sp>
      </p:grpSp>
      <p:grpSp>
        <p:nvGrpSpPr>
          <p:cNvPr id="9" name="Group 8"/>
          <p:cNvGrpSpPr/>
          <p:nvPr/>
        </p:nvGrpSpPr>
        <p:grpSpPr>
          <a:xfrm>
            <a:off x="6861331" y="2048871"/>
            <a:ext cx="5136706" cy="2761158"/>
            <a:chOff x="6764349" y="2478356"/>
            <a:chExt cx="5136706" cy="2761158"/>
          </a:xfrm>
        </p:grpSpPr>
        <p:sp>
          <p:nvSpPr>
            <p:cNvPr id="10" name="Title 1"/>
            <p:cNvSpPr txBox="1">
              <a:spLocks/>
            </p:cNvSpPr>
            <p:nvPr/>
          </p:nvSpPr>
          <p:spPr>
            <a:xfrm>
              <a:off x="6764349" y="2478356"/>
              <a:ext cx="5136706" cy="186527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Ledus laikmetu iestāšanās un to nomaiņa korelē ar attiecīgām izmaiņām atmosfēras ogļskābās gāzes koncentrācijā</a:t>
              </a:r>
            </a:p>
          </p:txBody>
        </p:sp>
        <p:sp>
          <p:nvSpPr>
            <p:cNvPr id="11" name="Rounded Rectangle 10"/>
            <p:cNvSpPr/>
            <p:nvPr/>
          </p:nvSpPr>
          <p:spPr>
            <a:xfrm>
              <a:off x="7811607" y="4096841"/>
              <a:ext cx="3042189"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Saskaņā ar aprēķiniem ledus laikmets var iestāties pēc ≈ 50 000 gadu</a:t>
              </a:r>
            </a:p>
          </p:txBody>
        </p:sp>
      </p:grpSp>
    </p:spTree>
    <p:extLst>
      <p:ext uri="{BB962C8B-B14F-4D97-AF65-F5344CB8AC3E}">
        <p14:creationId xmlns:p14="http://schemas.microsoft.com/office/powerpoint/2010/main" val="26789981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43463" y="-1"/>
            <a:ext cx="7348537" cy="4876300"/>
            <a:chOff x="4843463" y="-1"/>
            <a:chExt cx="7348537" cy="48763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3463" y="-1"/>
              <a:ext cx="7348537" cy="4876300"/>
            </a:xfrm>
            <a:prstGeom prst="rect">
              <a:avLst/>
            </a:prstGeom>
          </p:spPr>
        </p:pic>
        <p:sp>
          <p:nvSpPr>
            <p:cNvPr id="8" name="Rectangle 7"/>
            <p:cNvSpPr/>
            <p:nvPr/>
          </p:nvSpPr>
          <p:spPr>
            <a:xfrm>
              <a:off x="10474036" y="4506967"/>
              <a:ext cx="1717964" cy="369332"/>
            </a:xfrm>
            <a:prstGeom prst="rect">
              <a:avLst/>
            </a:prstGeom>
          </p:spPr>
          <p:txBody>
            <a:bodyPr wrap="square">
              <a:spAutoFit/>
            </a:bodyPr>
            <a:lstStyle/>
            <a:p>
              <a:pPr algn="r"/>
              <a:r>
                <a:rPr lang="lv-LV" sz="900" dirty="0" smtClean="0">
                  <a:solidFill>
                    <a:schemeClr val="bg1"/>
                  </a:solidFill>
                </a:rPr>
                <a:t>Laki </a:t>
              </a:r>
              <a:r>
                <a:rPr lang="lv-LV" sz="900" dirty="0" err="1" smtClean="0">
                  <a:solidFill>
                    <a:schemeClr val="bg1"/>
                  </a:solidFill>
                </a:rPr>
                <a:t>Volcano</a:t>
              </a:r>
              <a:r>
                <a:rPr lang="lv-LV" sz="900" dirty="0" smtClean="0">
                  <a:solidFill>
                    <a:schemeClr val="bg1"/>
                  </a:solidFill>
                </a:rPr>
                <a:t>, </a:t>
              </a:r>
              <a:r>
                <a:rPr lang="lv-LV" sz="900" dirty="0" err="1" smtClean="0">
                  <a:solidFill>
                    <a:schemeClr val="bg1"/>
                  </a:solidFill>
                </a:rPr>
                <a:t>Iceland</a:t>
              </a:r>
              <a:r>
                <a:rPr lang="lv-LV" sz="900" dirty="0" smtClean="0">
                  <a:solidFill>
                    <a:schemeClr val="bg1"/>
                  </a:solidFill>
                </a:rPr>
                <a:t>, </a:t>
              </a:r>
            </a:p>
            <a:p>
              <a:pPr algn="r"/>
              <a:r>
                <a:rPr lang="lv-LV" sz="900" dirty="0" err="1" smtClean="0">
                  <a:solidFill>
                    <a:schemeClr val="bg1"/>
                  </a:solidFill>
                </a:rPr>
                <a:t>July</a:t>
              </a:r>
              <a:r>
                <a:rPr lang="lv-LV" sz="900" dirty="0" smtClean="0">
                  <a:solidFill>
                    <a:schemeClr val="bg1"/>
                  </a:solidFill>
                </a:rPr>
                <a:t> 31, 2009</a:t>
              </a:r>
              <a:endParaRPr lang="lv-LV" sz="900" dirty="0">
                <a:solidFill>
                  <a:schemeClr val="bg1"/>
                </a:solidFill>
              </a:endParaRPr>
            </a:p>
          </p:txBody>
        </p:sp>
      </p:grpSp>
      <p:sp>
        <p:nvSpPr>
          <p:cNvPr id="5" name="Title 1"/>
          <p:cNvSpPr txBox="1">
            <a:spLocks/>
          </p:cNvSpPr>
          <p:nvPr/>
        </p:nvSpPr>
        <p:spPr>
          <a:xfrm>
            <a:off x="328612" y="987634"/>
            <a:ext cx="4154321"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Ģeoloģiskās un kosmiskās katastrofas</a:t>
            </a:r>
          </a:p>
        </p:txBody>
      </p:sp>
      <p:grpSp>
        <p:nvGrpSpPr>
          <p:cNvPr id="2" name="Group 1"/>
          <p:cNvGrpSpPr/>
          <p:nvPr/>
        </p:nvGrpSpPr>
        <p:grpSpPr>
          <a:xfrm>
            <a:off x="457200" y="4149873"/>
            <a:ext cx="7744870" cy="2327563"/>
            <a:chOff x="-27709" y="2867891"/>
            <a:chExt cx="7744870" cy="2396048"/>
          </a:xfrm>
        </p:grpSpPr>
        <p:sp>
          <p:nvSpPr>
            <p:cNvPr id="4" name="Title 1"/>
            <p:cNvSpPr txBox="1">
              <a:spLocks/>
            </p:cNvSpPr>
            <p:nvPr/>
          </p:nvSpPr>
          <p:spPr>
            <a:xfrm>
              <a:off x="1256142" y="2867891"/>
              <a:ext cx="5177168" cy="13780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Dažāda veida katastrofas var būtiski ietekmēt Zemes klimatu, kaut arī šķiet, ka tās notiek reti</a:t>
              </a:r>
            </a:p>
          </p:txBody>
        </p:sp>
        <p:sp>
          <p:nvSpPr>
            <p:cNvPr id="7" name="Rounded Rectangle 6"/>
            <p:cNvSpPr/>
            <p:nvPr/>
          </p:nvSpPr>
          <p:spPr>
            <a:xfrm>
              <a:off x="-27709" y="4121266"/>
              <a:ext cx="7744870"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Bendžamins Franklins norādīja, ka vulkānu izvirdumi var ietekmēt klimatu, un uzskatīja, ka auksto ziemu Eiropā 1783./1784. gadā radīja Laki vulkāna izvirdums Īslandē 1783. gada jūlijā</a:t>
              </a:r>
            </a:p>
          </p:txBody>
        </p:sp>
      </p:grpSp>
    </p:spTree>
    <p:extLst>
      <p:ext uri="{BB962C8B-B14F-4D97-AF65-F5344CB8AC3E}">
        <p14:creationId xmlns:p14="http://schemas.microsoft.com/office/powerpoint/2010/main" val="42055767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 y="2992582"/>
            <a:ext cx="5798127" cy="3865419"/>
            <a:chOff x="-1" y="2992582"/>
            <a:chExt cx="5798127" cy="3865419"/>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92582"/>
              <a:ext cx="5798127" cy="3865419"/>
            </a:xfrm>
            <a:prstGeom prst="rect">
              <a:avLst/>
            </a:prstGeom>
          </p:spPr>
        </p:pic>
        <p:sp>
          <p:nvSpPr>
            <p:cNvPr id="18" name="Rectangle 17"/>
            <p:cNvSpPr/>
            <p:nvPr/>
          </p:nvSpPr>
          <p:spPr>
            <a:xfrm>
              <a:off x="4350327" y="6488668"/>
              <a:ext cx="1447799" cy="369332"/>
            </a:xfrm>
            <a:prstGeom prst="rect">
              <a:avLst/>
            </a:prstGeom>
          </p:spPr>
          <p:txBody>
            <a:bodyPr wrap="square">
              <a:spAutoFit/>
            </a:bodyPr>
            <a:lstStyle/>
            <a:p>
              <a:pPr algn="r"/>
              <a:r>
                <a:rPr lang="lv-LV" sz="900" dirty="0" err="1" smtClean="0">
                  <a:solidFill>
                    <a:schemeClr val="bg1"/>
                  </a:solidFill>
                </a:rPr>
                <a:t>Sky</a:t>
              </a:r>
              <a:r>
                <a:rPr lang="lv-LV" sz="900" dirty="0" smtClean="0">
                  <a:solidFill>
                    <a:schemeClr val="bg1"/>
                  </a:solidFill>
                </a:rPr>
                <a:t> </a:t>
              </a:r>
              <a:r>
                <a:rPr lang="lv-LV" sz="900" dirty="0" err="1" smtClean="0">
                  <a:solidFill>
                    <a:schemeClr val="bg1"/>
                  </a:solidFill>
                </a:rPr>
                <a:t>with</a:t>
              </a:r>
              <a:r>
                <a:rPr lang="lv-LV" sz="900" dirty="0" smtClean="0">
                  <a:solidFill>
                    <a:schemeClr val="bg1"/>
                  </a:solidFill>
                </a:rPr>
                <a:t> </a:t>
              </a:r>
              <a:r>
                <a:rPr lang="lv-LV" sz="900" dirty="0" err="1" smtClean="0">
                  <a:solidFill>
                    <a:schemeClr val="bg1"/>
                  </a:solidFill>
                </a:rPr>
                <a:t>volcanic</a:t>
              </a:r>
              <a:r>
                <a:rPr lang="lv-LV" sz="900" dirty="0" smtClean="0">
                  <a:solidFill>
                    <a:schemeClr val="bg1"/>
                  </a:solidFill>
                </a:rPr>
                <a:t> </a:t>
              </a:r>
              <a:r>
                <a:rPr lang="lv-LV" sz="900" dirty="0" err="1" smtClean="0">
                  <a:solidFill>
                    <a:schemeClr val="bg1"/>
                  </a:solidFill>
                </a:rPr>
                <a:t>dust</a:t>
              </a:r>
              <a:r>
                <a:rPr lang="lv-LV" sz="900" dirty="0" smtClean="0">
                  <a:solidFill>
                    <a:schemeClr val="bg1"/>
                  </a:solidFill>
                </a:rPr>
                <a:t>, </a:t>
              </a:r>
              <a:r>
                <a:rPr lang="lv-LV" sz="900" dirty="0" err="1" smtClean="0">
                  <a:solidFill>
                    <a:schemeClr val="bg1"/>
                  </a:solidFill>
                </a:rPr>
                <a:t>April</a:t>
              </a:r>
              <a:r>
                <a:rPr lang="lv-LV" sz="900" dirty="0" smtClean="0">
                  <a:solidFill>
                    <a:schemeClr val="bg1"/>
                  </a:solidFill>
                </a:rPr>
                <a:t> 19, 2010</a:t>
              </a:r>
              <a:endParaRPr lang="lv-LV" sz="900" dirty="0">
                <a:solidFill>
                  <a:schemeClr val="bg1"/>
                </a:solidFill>
              </a:endParaRPr>
            </a:p>
          </p:txBody>
        </p:sp>
      </p:grpSp>
      <p:grpSp>
        <p:nvGrpSpPr>
          <p:cNvPr id="15" name="Group 14"/>
          <p:cNvGrpSpPr/>
          <p:nvPr/>
        </p:nvGrpSpPr>
        <p:grpSpPr>
          <a:xfrm>
            <a:off x="6248400" y="2400299"/>
            <a:ext cx="5943600" cy="4457701"/>
            <a:chOff x="6248400" y="2400299"/>
            <a:chExt cx="5943600" cy="4457701"/>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400299"/>
              <a:ext cx="5943600" cy="4457701"/>
            </a:xfrm>
            <a:prstGeom prst="rect">
              <a:avLst/>
            </a:prstGeom>
          </p:spPr>
        </p:pic>
        <p:sp>
          <p:nvSpPr>
            <p:cNvPr id="11" name="Rectangle 10"/>
            <p:cNvSpPr/>
            <p:nvPr/>
          </p:nvSpPr>
          <p:spPr>
            <a:xfrm>
              <a:off x="6248400" y="6488668"/>
              <a:ext cx="2459182" cy="369332"/>
            </a:xfrm>
            <a:prstGeom prst="rect">
              <a:avLst/>
            </a:prstGeom>
          </p:spPr>
          <p:txBody>
            <a:bodyPr wrap="square">
              <a:spAutoFit/>
            </a:bodyPr>
            <a:lstStyle/>
            <a:p>
              <a:r>
                <a:rPr lang="en-US" sz="900" dirty="0" err="1">
                  <a:solidFill>
                    <a:schemeClr val="bg1"/>
                  </a:solidFill>
                </a:rPr>
                <a:t>Irruputuncu</a:t>
              </a:r>
              <a:r>
                <a:rPr lang="en-US" sz="900" dirty="0">
                  <a:solidFill>
                    <a:schemeClr val="bg1"/>
                  </a:solidFill>
                </a:rPr>
                <a:t> </a:t>
              </a:r>
              <a:r>
                <a:rPr lang="en-US" sz="900" dirty="0" smtClean="0">
                  <a:solidFill>
                    <a:schemeClr val="bg1"/>
                  </a:solidFill>
                </a:rPr>
                <a:t>Volcano</a:t>
              </a:r>
              <a:r>
                <a:rPr lang="lv-LV" sz="900" dirty="0">
                  <a:solidFill>
                    <a:schemeClr val="bg1"/>
                  </a:solidFill>
                </a:rPr>
                <a:t>,</a:t>
              </a:r>
              <a:r>
                <a:rPr lang="en-US" sz="900" dirty="0" smtClean="0">
                  <a:solidFill>
                    <a:schemeClr val="bg1"/>
                  </a:solidFill>
                </a:rPr>
                <a:t> </a:t>
              </a:r>
              <a:r>
                <a:rPr lang="en-US" sz="900" dirty="0">
                  <a:solidFill>
                    <a:schemeClr val="bg1"/>
                  </a:solidFill>
                </a:rPr>
                <a:t>from </a:t>
              </a:r>
              <a:r>
                <a:rPr lang="en-US" sz="900" dirty="0" err="1">
                  <a:solidFill>
                    <a:schemeClr val="bg1"/>
                  </a:solidFill>
                </a:rPr>
                <a:t>Collahuasi</a:t>
              </a:r>
              <a:r>
                <a:rPr lang="en-US" sz="900" dirty="0">
                  <a:solidFill>
                    <a:schemeClr val="bg1"/>
                  </a:solidFill>
                </a:rPr>
                <a:t> mine site, North </a:t>
              </a:r>
              <a:r>
                <a:rPr lang="en-US" sz="900" dirty="0" smtClean="0">
                  <a:solidFill>
                    <a:schemeClr val="bg1"/>
                  </a:solidFill>
                </a:rPr>
                <a:t>Chile</a:t>
              </a:r>
              <a:r>
                <a:rPr lang="lv-LV" sz="900" dirty="0" smtClean="0">
                  <a:solidFill>
                    <a:schemeClr val="bg1"/>
                  </a:solidFill>
                </a:rPr>
                <a:t>, </a:t>
              </a:r>
              <a:r>
                <a:rPr lang="lv-LV" sz="900" dirty="0" err="1" smtClean="0">
                  <a:solidFill>
                    <a:schemeClr val="bg1"/>
                  </a:solidFill>
                </a:rPr>
                <a:t>August</a:t>
              </a:r>
              <a:r>
                <a:rPr lang="lv-LV" sz="900" dirty="0" smtClean="0">
                  <a:solidFill>
                    <a:schemeClr val="bg1"/>
                  </a:solidFill>
                </a:rPr>
                <a:t> 31, 2010</a:t>
              </a:r>
              <a:endParaRPr lang="lv-LV" sz="900" dirty="0">
                <a:solidFill>
                  <a:schemeClr val="bg1"/>
                </a:solidFill>
              </a:endParaRPr>
            </a:p>
          </p:txBody>
        </p:sp>
      </p:grpSp>
      <p:grpSp>
        <p:nvGrpSpPr>
          <p:cNvPr id="13" name="Group 12"/>
          <p:cNvGrpSpPr/>
          <p:nvPr/>
        </p:nvGrpSpPr>
        <p:grpSpPr>
          <a:xfrm>
            <a:off x="457201" y="550481"/>
            <a:ext cx="11291461" cy="2840385"/>
            <a:chOff x="110832" y="716741"/>
            <a:chExt cx="11291461" cy="2840385"/>
          </a:xfrm>
        </p:grpSpPr>
        <p:sp>
          <p:nvSpPr>
            <p:cNvPr id="6" name="Title 1"/>
            <p:cNvSpPr txBox="1">
              <a:spLocks/>
            </p:cNvSpPr>
            <p:nvPr/>
          </p:nvSpPr>
          <p:spPr>
            <a:xfrm>
              <a:off x="637310" y="716741"/>
              <a:ext cx="6026726" cy="13092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a:t>Vulkānu izvirdumu laikā atmosfērā nonāk un sasniedz stratosfēru (pat </a:t>
              </a:r>
              <a:r>
                <a:rPr lang="lv-LV" sz="1800" dirty="0" smtClean="0"/>
                <a:t>15-50 </a:t>
              </a:r>
              <a:r>
                <a:rPr lang="lv-LV" sz="1800" dirty="0"/>
                <a:t>km augstumu) putekļu daļiņas, kā arī sēra savienojumi, galvenokārt sēra dioksīds</a:t>
              </a:r>
            </a:p>
          </p:txBody>
        </p:sp>
        <p:sp>
          <p:nvSpPr>
            <p:cNvPr id="8" name="Title 1"/>
            <p:cNvSpPr txBox="1">
              <a:spLocks/>
            </p:cNvSpPr>
            <p:nvPr/>
          </p:nvSpPr>
          <p:spPr>
            <a:xfrm>
              <a:off x="5775627" y="1635447"/>
              <a:ext cx="5626666" cy="12047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a:t>Atmosfēras augšējos slāņos putekļu daļiņas var saglabāties ilgu laiku (vairākus gadus vai gadu desmitus), turklāt var izkliedēties visā Zemes atmosfērā</a:t>
              </a:r>
            </a:p>
          </p:txBody>
        </p:sp>
        <p:sp>
          <p:nvSpPr>
            <p:cNvPr id="9" name="Title 1"/>
            <p:cNvSpPr txBox="1">
              <a:spLocks/>
            </p:cNvSpPr>
            <p:nvPr/>
          </p:nvSpPr>
          <p:spPr>
            <a:xfrm>
              <a:off x="110832" y="2484566"/>
              <a:ext cx="6234545" cy="10725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1800" dirty="0"/>
                <a:t>Putekļu un aerosolu klātbūtne atmosfērā nosaka to, ka liela daļa Saules starojuma tiek atstarota kosmiskajā telpā, un līdz ar to mazāks siltuma daudzums sasniedz Zemes virsmu</a:t>
              </a:r>
            </a:p>
          </p:txBody>
        </p:sp>
      </p:grpSp>
    </p:spTree>
    <p:extLst>
      <p:ext uri="{BB962C8B-B14F-4D97-AF65-F5344CB8AC3E}">
        <p14:creationId xmlns:p14="http://schemas.microsoft.com/office/powerpoint/2010/main" val="14236942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6955" y="1400175"/>
            <a:ext cx="8215045" cy="5457825"/>
          </a:xfrm>
          <a:prstGeom prst="rect">
            <a:avLst/>
          </a:prstGeom>
        </p:spPr>
      </p:pic>
      <p:grpSp>
        <p:nvGrpSpPr>
          <p:cNvPr id="2" name="Group 1"/>
          <p:cNvGrpSpPr/>
          <p:nvPr/>
        </p:nvGrpSpPr>
        <p:grpSpPr>
          <a:xfrm>
            <a:off x="167371" y="632227"/>
            <a:ext cx="5616750" cy="5568553"/>
            <a:chOff x="-1247520" y="847832"/>
            <a:chExt cx="5616750" cy="5568553"/>
          </a:xfrm>
        </p:grpSpPr>
        <p:sp>
          <p:nvSpPr>
            <p:cNvPr id="4" name="Title 1"/>
            <p:cNvSpPr txBox="1">
              <a:spLocks/>
            </p:cNvSpPr>
            <p:nvPr/>
          </p:nvSpPr>
          <p:spPr>
            <a:xfrm>
              <a:off x="-979235" y="847832"/>
              <a:ext cx="5080181" cy="133575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Vislabāk </a:t>
              </a:r>
              <a:r>
                <a:rPr lang="lv-LV" sz="2400" dirty="0"/>
                <a:t>ir izpētītas pēdējo 50 gadu laikā notikušo vulkānu izvirdumu </a:t>
              </a:r>
              <a:r>
                <a:rPr lang="lv-LV" sz="2400" dirty="0" smtClean="0"/>
                <a:t>sekas, piemēram:</a:t>
              </a:r>
              <a:endParaRPr lang="lv-LV" sz="2400" dirty="0"/>
            </a:p>
          </p:txBody>
        </p:sp>
        <p:sp>
          <p:nvSpPr>
            <p:cNvPr id="5" name="Rounded Rectangle 4"/>
            <p:cNvSpPr/>
            <p:nvPr/>
          </p:nvSpPr>
          <p:spPr>
            <a:xfrm>
              <a:off x="-1247520" y="2001275"/>
              <a:ext cx="5616750"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Pinatubo</a:t>
              </a:r>
              <a:r>
                <a:rPr lang="lv-LV" b="1" dirty="0">
                  <a:solidFill>
                    <a:schemeClr val="tx1"/>
                  </a:solidFill>
                </a:rPr>
                <a:t> vulkāna (Filipīnas) izvirduma laikā 1991. gadā atmosfērā tika izmesti 20 000 000 tonnu putekļu un ievērojams daudzums sēra savienojumu</a:t>
              </a:r>
            </a:p>
          </p:txBody>
        </p:sp>
        <p:sp>
          <p:nvSpPr>
            <p:cNvPr id="6" name="Rounded Rectangle 5"/>
            <p:cNvSpPr/>
            <p:nvPr/>
          </p:nvSpPr>
          <p:spPr>
            <a:xfrm>
              <a:off x="-734327" y="3337025"/>
              <a:ext cx="4590363"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Tiek lēsts, ka vulkāna izvirdums samazināja enerģijas daudzumu, kas no Saules sasniedza Zemi par 3–4 W/m2</a:t>
              </a:r>
            </a:p>
          </p:txBody>
        </p:sp>
        <p:sp>
          <p:nvSpPr>
            <p:cNvPr id="7" name="Rounded Rectangle 6"/>
            <p:cNvSpPr/>
            <p:nvPr/>
          </p:nvSpPr>
          <p:spPr>
            <a:xfrm>
              <a:off x="-527159" y="4672775"/>
              <a:ext cx="4176025" cy="17436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savukārt radīja Zemes temperatūras pazemināšanos, turklāt vulkāna izvirduma sekas ietekmēja Zemes temperatūru divus līdz trīs gadus pēc šīs katastrofas</a:t>
              </a:r>
            </a:p>
          </p:txBody>
        </p:sp>
      </p:grpSp>
    </p:spTree>
    <p:extLst>
      <p:ext uri="{BB962C8B-B14F-4D97-AF65-F5344CB8AC3E}">
        <p14:creationId xmlns:p14="http://schemas.microsoft.com/office/powerpoint/2010/main" val="11220447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400797" y="610748"/>
            <a:ext cx="5349154" cy="3586026"/>
            <a:chOff x="6580909" y="1402203"/>
            <a:chExt cx="5349154" cy="3586026"/>
          </a:xfrm>
        </p:grpSpPr>
        <p:sp>
          <p:nvSpPr>
            <p:cNvPr id="3" name="Title 1"/>
            <p:cNvSpPr txBox="1">
              <a:spLocks/>
            </p:cNvSpPr>
            <p:nvPr/>
          </p:nvSpPr>
          <p:spPr>
            <a:xfrm>
              <a:off x="6580909" y="1402203"/>
              <a:ext cx="5349154" cy="221383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vērtēts, ka Tambora vulkāna izvirdumā (Indonēzijā)  1815. gadā atmosfērā nokļuva desmitiem reižu lielāks putekļu un aerosolu daudzums nekā </a:t>
              </a:r>
              <a:r>
                <a:rPr lang="lv-LV" sz="2400" dirty="0" err="1"/>
                <a:t>Pinatubo</a:t>
              </a:r>
              <a:r>
                <a:rPr lang="lv-LV" sz="2400" dirty="0"/>
                <a:t> vulkāna </a:t>
              </a:r>
              <a:r>
                <a:rPr lang="lv-LV" sz="2400" dirty="0" smtClean="0"/>
                <a:t>izvirdumā – </a:t>
              </a:r>
              <a:endParaRPr lang="lv-LV" sz="2400" dirty="0"/>
            </a:p>
          </p:txBody>
        </p:sp>
        <p:sp>
          <p:nvSpPr>
            <p:cNvPr id="14" name="Rounded Rectangle 13"/>
            <p:cNvSpPr/>
            <p:nvPr/>
          </p:nvSpPr>
          <p:spPr>
            <a:xfrm>
              <a:off x="7163548" y="3428999"/>
              <a:ext cx="4183876" cy="15592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Un </a:t>
              </a:r>
              <a:r>
                <a:rPr lang="lv-LV" b="1" dirty="0">
                  <a:solidFill>
                    <a:schemeClr val="tx1"/>
                  </a:solidFill>
                </a:rPr>
                <a:t>tā dēļ 1816. gadu apraksta kā </a:t>
              </a:r>
              <a:r>
                <a:rPr lang="lv-LV" b="1" dirty="0" smtClean="0">
                  <a:solidFill>
                    <a:schemeClr val="tx1"/>
                  </a:solidFill>
                </a:rPr>
                <a:t>«gadu </a:t>
              </a:r>
              <a:r>
                <a:rPr lang="lv-LV" b="1" dirty="0">
                  <a:solidFill>
                    <a:schemeClr val="tx1"/>
                  </a:solidFill>
                </a:rPr>
                <a:t>bez </a:t>
              </a:r>
              <a:r>
                <a:rPr lang="lv-LV" b="1" dirty="0" smtClean="0">
                  <a:solidFill>
                    <a:schemeClr val="tx1"/>
                  </a:solidFill>
                </a:rPr>
                <a:t>vasaras», </a:t>
              </a:r>
              <a:r>
                <a:rPr lang="lv-LV" b="1" dirty="0">
                  <a:solidFill>
                    <a:schemeClr val="tx1"/>
                  </a:solidFill>
                </a:rPr>
                <a:t>kad vēlas salnas iznīcināja graudaugu ražu, bet vasara lielā daļā Eiropas bija neparasti īsa un auksta</a:t>
              </a:r>
            </a:p>
          </p:txBody>
        </p:sp>
      </p:grpSp>
      <p:grpSp>
        <p:nvGrpSpPr>
          <p:cNvPr id="13" name="Group 12"/>
          <p:cNvGrpSpPr/>
          <p:nvPr/>
        </p:nvGrpSpPr>
        <p:grpSpPr>
          <a:xfrm>
            <a:off x="0" y="380999"/>
            <a:ext cx="6096001" cy="6096001"/>
            <a:chOff x="0" y="380999"/>
            <a:chExt cx="6096001" cy="609600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0999"/>
              <a:ext cx="6096001" cy="6096001"/>
            </a:xfrm>
            <a:prstGeom prst="rect">
              <a:avLst/>
            </a:prstGeom>
          </p:spPr>
        </p:pic>
        <p:sp>
          <p:nvSpPr>
            <p:cNvPr id="15" name="Rectangle 14"/>
            <p:cNvSpPr/>
            <p:nvPr/>
          </p:nvSpPr>
          <p:spPr>
            <a:xfrm>
              <a:off x="0" y="6107668"/>
              <a:ext cx="1593273" cy="369332"/>
            </a:xfrm>
            <a:prstGeom prst="rect">
              <a:avLst/>
            </a:prstGeom>
          </p:spPr>
          <p:txBody>
            <a:bodyPr wrap="square">
              <a:spAutoFit/>
            </a:bodyPr>
            <a:lstStyle/>
            <a:p>
              <a:r>
                <a:rPr lang="lv-LV" sz="900" dirty="0" smtClean="0">
                  <a:solidFill>
                    <a:schemeClr val="bg1"/>
                  </a:solidFill>
                </a:rPr>
                <a:t>Tambora </a:t>
              </a:r>
              <a:r>
                <a:rPr lang="lv-LV" sz="900" dirty="0" err="1" smtClean="0">
                  <a:solidFill>
                    <a:schemeClr val="bg1"/>
                  </a:solidFill>
                </a:rPr>
                <a:t>crater</a:t>
              </a:r>
              <a:r>
                <a:rPr lang="lv-LV" sz="900" dirty="0" smtClean="0">
                  <a:solidFill>
                    <a:schemeClr val="bg1"/>
                  </a:solidFill>
                </a:rPr>
                <a:t> </a:t>
              </a:r>
              <a:r>
                <a:rPr lang="lv-LV" sz="900" dirty="0" err="1" smtClean="0">
                  <a:solidFill>
                    <a:schemeClr val="bg1"/>
                  </a:solidFill>
                </a:rPr>
                <a:t>rim</a:t>
              </a:r>
              <a:r>
                <a:rPr lang="lv-LV" sz="900" dirty="0" smtClean="0">
                  <a:solidFill>
                    <a:schemeClr val="bg1"/>
                  </a:solidFill>
                </a:rPr>
                <a:t>, </a:t>
              </a:r>
              <a:r>
                <a:rPr lang="lv-LV" sz="900" dirty="0" err="1" smtClean="0">
                  <a:solidFill>
                    <a:schemeClr val="bg1"/>
                  </a:solidFill>
                </a:rPr>
                <a:t>Indonesia</a:t>
              </a:r>
              <a:r>
                <a:rPr lang="lv-LV" sz="900" dirty="0" smtClean="0">
                  <a:solidFill>
                    <a:schemeClr val="bg1"/>
                  </a:solidFill>
                </a:rPr>
                <a:t>, </a:t>
              </a:r>
              <a:r>
                <a:rPr lang="lv-LV" sz="900" dirty="0" err="1" smtClean="0">
                  <a:solidFill>
                    <a:schemeClr val="bg1"/>
                  </a:solidFill>
                </a:rPr>
                <a:t>June</a:t>
              </a:r>
              <a:r>
                <a:rPr lang="lv-LV" sz="900" dirty="0" smtClean="0">
                  <a:solidFill>
                    <a:schemeClr val="bg1"/>
                  </a:solidFill>
                </a:rPr>
                <a:t> 14, 2008</a:t>
              </a:r>
              <a:endParaRPr lang="lv-LV" sz="900" dirty="0">
                <a:solidFill>
                  <a:schemeClr val="bg1"/>
                </a:solidFill>
              </a:endParaRPr>
            </a:p>
          </p:txBody>
        </p:sp>
      </p:grpSp>
      <p:sp>
        <p:nvSpPr>
          <p:cNvPr id="18" name="Title 1"/>
          <p:cNvSpPr txBox="1">
            <a:spLocks/>
          </p:cNvSpPr>
          <p:nvPr/>
        </p:nvSpPr>
        <p:spPr>
          <a:xfrm>
            <a:off x="6528911" y="4807704"/>
            <a:ext cx="5092925" cy="14158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pieļauts, ka vēl spēcīgāki izvirdumi (piemēram, pirms 73 000 gadu) spēja izraisīt ledus laikmetu</a:t>
            </a:r>
          </a:p>
        </p:txBody>
      </p:sp>
    </p:spTree>
    <p:extLst>
      <p:ext uri="{BB962C8B-B14F-4D97-AF65-F5344CB8AC3E}">
        <p14:creationId xmlns:p14="http://schemas.microsoft.com/office/powerpoint/2010/main" val="20719600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54904" y="1169788"/>
            <a:ext cx="4707553" cy="157791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Zemes klimata veidošanos ietekmējošie faktori</a:t>
            </a:r>
            <a:endParaRPr lang="lv-LV" sz="3200" dirty="0"/>
          </a:p>
        </p:txBody>
      </p:sp>
      <p:grpSp>
        <p:nvGrpSpPr>
          <p:cNvPr id="2" name="Group 1"/>
          <p:cNvGrpSpPr/>
          <p:nvPr/>
        </p:nvGrpSpPr>
        <p:grpSpPr>
          <a:xfrm>
            <a:off x="5830454" y="496454"/>
            <a:ext cx="6361546" cy="6361546"/>
            <a:chOff x="5830454" y="496454"/>
            <a:chExt cx="6361546" cy="6361546"/>
          </a:xfrm>
        </p:grpSpPr>
        <p:pic>
          <p:nvPicPr>
            <p:cNvPr id="21506" name="Picture 2" descr="C:\Users\user\Desktop\New folder\6049973495_824044f96c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0454" y="496454"/>
              <a:ext cx="6361546" cy="63615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019310" y="6488668"/>
              <a:ext cx="3172690" cy="369332"/>
            </a:xfrm>
            <a:prstGeom prst="rect">
              <a:avLst/>
            </a:prstGeom>
          </p:spPr>
          <p:txBody>
            <a:bodyPr wrap="square">
              <a:spAutoFit/>
            </a:bodyPr>
            <a:lstStyle/>
            <a:p>
              <a:pPr algn="r"/>
              <a:r>
                <a:rPr lang="lv-LV" sz="900" dirty="0">
                  <a:solidFill>
                    <a:schemeClr val="bg1"/>
                  </a:solidFill>
                </a:rPr>
                <a:t>T</a:t>
              </a:r>
              <a:r>
                <a:rPr lang="en-US" sz="900" dirty="0" smtClean="0">
                  <a:solidFill>
                    <a:schemeClr val="bg1"/>
                  </a:solidFill>
                </a:rPr>
                <a:t>rue-color </a:t>
              </a:r>
              <a:r>
                <a:rPr lang="en-US" sz="900" dirty="0">
                  <a:solidFill>
                    <a:schemeClr val="bg1"/>
                  </a:solidFill>
                </a:rPr>
                <a:t>image </a:t>
              </a:r>
              <a:r>
                <a:rPr lang="lv-LV" sz="900" dirty="0" err="1" smtClean="0">
                  <a:solidFill>
                    <a:schemeClr val="bg1"/>
                  </a:solidFill>
                </a:rPr>
                <a:t>of</a:t>
              </a:r>
              <a:r>
                <a:rPr lang="lv-LV" sz="900" dirty="0" smtClean="0">
                  <a:solidFill>
                    <a:schemeClr val="bg1"/>
                  </a:solidFill>
                </a:rPr>
                <a:t> </a:t>
              </a:r>
              <a:r>
                <a:rPr lang="en-US" sz="900" dirty="0" smtClean="0">
                  <a:solidFill>
                    <a:schemeClr val="bg1"/>
                  </a:solidFill>
                </a:rPr>
                <a:t>North </a:t>
              </a:r>
              <a:r>
                <a:rPr lang="en-US" sz="900" dirty="0">
                  <a:solidFill>
                    <a:schemeClr val="bg1"/>
                  </a:solidFill>
                </a:rPr>
                <a:t>and South America as they </a:t>
              </a:r>
              <a:r>
                <a:rPr lang="en-US" sz="900" dirty="0" smtClean="0">
                  <a:solidFill>
                    <a:schemeClr val="bg1"/>
                  </a:solidFill>
                </a:rPr>
                <a:t>appear </a:t>
              </a:r>
              <a:r>
                <a:rPr lang="en-US" sz="900" dirty="0">
                  <a:solidFill>
                    <a:schemeClr val="bg1"/>
                  </a:solidFill>
                </a:rPr>
                <a:t>from space 35,000 km </a:t>
              </a:r>
              <a:r>
                <a:rPr lang="en-US" sz="900" dirty="0" smtClean="0">
                  <a:solidFill>
                    <a:schemeClr val="bg1"/>
                  </a:solidFill>
                </a:rPr>
                <a:t>above </a:t>
              </a:r>
              <a:r>
                <a:rPr lang="en-US" sz="900" dirty="0">
                  <a:solidFill>
                    <a:schemeClr val="bg1"/>
                  </a:solidFill>
                </a:rPr>
                <a:t>the </a:t>
              </a:r>
              <a:r>
                <a:rPr lang="en-US" sz="900" dirty="0" smtClean="0">
                  <a:solidFill>
                    <a:schemeClr val="bg1"/>
                  </a:solidFill>
                </a:rPr>
                <a:t>Earth</a:t>
              </a:r>
              <a:r>
                <a:rPr lang="lv-LV" sz="900" dirty="0" smtClean="0">
                  <a:solidFill>
                    <a:schemeClr val="bg1"/>
                  </a:solidFill>
                </a:rPr>
                <a:t>. </a:t>
              </a:r>
              <a:r>
                <a:rPr lang="lv-LV" sz="900" dirty="0" err="1" smtClean="0">
                  <a:solidFill>
                    <a:schemeClr val="bg1"/>
                  </a:solidFill>
                </a:rPr>
                <a:t>October</a:t>
              </a:r>
              <a:r>
                <a:rPr lang="lv-LV" sz="900" dirty="0" smtClean="0">
                  <a:solidFill>
                    <a:schemeClr val="bg1"/>
                  </a:solidFill>
                </a:rPr>
                <a:t> 17, 2000</a:t>
              </a:r>
              <a:endParaRPr lang="lv-LV" sz="900" dirty="0">
                <a:solidFill>
                  <a:schemeClr val="bg1"/>
                </a:solidFill>
              </a:endParaRPr>
            </a:p>
          </p:txBody>
        </p:sp>
      </p:grpSp>
      <p:sp>
        <p:nvSpPr>
          <p:cNvPr id="6" name="Title 1"/>
          <p:cNvSpPr txBox="1">
            <a:spLocks/>
          </p:cNvSpPr>
          <p:nvPr/>
        </p:nvSpPr>
        <p:spPr>
          <a:xfrm>
            <a:off x="186906" y="3864384"/>
            <a:ext cx="5960225" cy="16912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Ikdienas laikapstākļu, ciklonu un anticiklonu un Zemes mākoņu segas neviendabīgums un mainība labi saskatāma Zemes satelītuzņēmumos </a:t>
            </a:r>
          </a:p>
        </p:txBody>
      </p:sp>
    </p:spTree>
    <p:extLst>
      <p:ext uri="{BB962C8B-B14F-4D97-AF65-F5344CB8AC3E}">
        <p14:creationId xmlns:p14="http://schemas.microsoft.com/office/powerpoint/2010/main" val="1554860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729833" y="0"/>
            <a:ext cx="5462167" cy="6858000"/>
            <a:chOff x="3904179" y="0"/>
            <a:chExt cx="5462167" cy="6858000"/>
          </a:xfrm>
        </p:grpSpPr>
        <p:pic>
          <p:nvPicPr>
            <p:cNvPr id="6146" name="Picture 2" descr="C:\Users\user\Desktop\New folder\4926596880_48bdbf60ce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4179" y="0"/>
              <a:ext cx="54621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04179" y="6488668"/>
              <a:ext cx="2181547" cy="369332"/>
            </a:xfrm>
            <a:prstGeom prst="rect">
              <a:avLst/>
            </a:prstGeom>
          </p:spPr>
          <p:txBody>
            <a:bodyPr wrap="square">
              <a:spAutoFit/>
            </a:bodyPr>
            <a:lstStyle/>
            <a:p>
              <a:r>
                <a:rPr lang="lv-LV" sz="900" dirty="0" smtClean="0">
                  <a:solidFill>
                    <a:schemeClr val="bg1"/>
                  </a:solidFill>
                </a:rPr>
                <a:t>«</a:t>
              </a:r>
              <a:r>
                <a:rPr lang="en-US" sz="900" dirty="0" smtClean="0">
                  <a:solidFill>
                    <a:schemeClr val="bg1"/>
                  </a:solidFill>
                </a:rPr>
                <a:t>Castle Romeo</a:t>
              </a:r>
              <a:r>
                <a:rPr lang="lv-LV" sz="900" dirty="0" smtClean="0">
                  <a:solidFill>
                    <a:schemeClr val="bg1"/>
                  </a:solidFill>
                </a:rPr>
                <a:t>»</a:t>
              </a:r>
              <a:r>
                <a:rPr lang="en-US" sz="900" dirty="0" smtClean="0">
                  <a:solidFill>
                    <a:schemeClr val="bg1"/>
                  </a:solidFill>
                </a:rPr>
                <a:t> </a:t>
              </a:r>
              <a:r>
                <a:rPr lang="en-US" sz="900" dirty="0">
                  <a:solidFill>
                    <a:schemeClr val="bg1"/>
                  </a:solidFill>
                </a:rPr>
                <a:t>atmospheric nuclear test - March </a:t>
              </a:r>
              <a:r>
                <a:rPr lang="en-US" sz="900" dirty="0" smtClean="0">
                  <a:solidFill>
                    <a:schemeClr val="bg1"/>
                  </a:solidFill>
                </a:rPr>
                <a:t>1954</a:t>
              </a:r>
              <a:r>
                <a:rPr lang="lv-LV" sz="900" dirty="0" smtClean="0">
                  <a:solidFill>
                    <a:schemeClr val="bg1"/>
                  </a:solidFill>
                </a:rPr>
                <a:t>, USA, </a:t>
              </a:r>
              <a:r>
                <a:rPr lang="lv-LV" sz="900" dirty="0" err="1" smtClean="0">
                  <a:solidFill>
                    <a:schemeClr val="bg1"/>
                  </a:solidFill>
                </a:rPr>
                <a:t>Marshal</a:t>
              </a:r>
              <a:r>
                <a:rPr lang="lv-LV" sz="900" dirty="0" smtClean="0">
                  <a:solidFill>
                    <a:schemeClr val="bg1"/>
                  </a:solidFill>
                </a:rPr>
                <a:t> </a:t>
              </a:r>
              <a:r>
                <a:rPr lang="lv-LV" sz="900" dirty="0" err="1" smtClean="0">
                  <a:solidFill>
                    <a:schemeClr val="bg1"/>
                  </a:solidFill>
                </a:rPr>
                <a:t>Islands</a:t>
              </a:r>
              <a:endParaRPr lang="lv-LV" sz="900" dirty="0">
                <a:solidFill>
                  <a:schemeClr val="bg1"/>
                </a:solidFill>
              </a:endParaRPr>
            </a:p>
          </p:txBody>
        </p:sp>
      </p:grpSp>
      <p:grpSp>
        <p:nvGrpSpPr>
          <p:cNvPr id="2" name="Group 1"/>
          <p:cNvGrpSpPr/>
          <p:nvPr/>
        </p:nvGrpSpPr>
        <p:grpSpPr>
          <a:xfrm>
            <a:off x="1335324" y="1016483"/>
            <a:ext cx="4183876" cy="2253873"/>
            <a:chOff x="0" y="1284820"/>
            <a:chExt cx="4183876" cy="2253873"/>
          </a:xfrm>
        </p:grpSpPr>
        <p:sp>
          <p:nvSpPr>
            <p:cNvPr id="8" name="Title 1"/>
            <p:cNvSpPr txBox="1">
              <a:spLocks/>
            </p:cNvSpPr>
            <p:nvPr/>
          </p:nvSpPr>
          <p:spPr>
            <a:xfrm>
              <a:off x="393812" y="1284820"/>
              <a:ext cx="3396251" cy="13527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kosmiskas katastrofas spēj būtiski ietekmēt Zemes </a:t>
              </a:r>
              <a:r>
                <a:rPr lang="lv-LV" sz="2400" dirty="0" smtClean="0"/>
                <a:t>klimatu – </a:t>
              </a:r>
              <a:endParaRPr lang="lv-LV" sz="2400" dirty="0"/>
            </a:p>
          </p:txBody>
        </p:sp>
        <p:sp>
          <p:nvSpPr>
            <p:cNvPr id="11" name="Rounded Rectangle 10"/>
            <p:cNvSpPr/>
            <p:nvPr/>
          </p:nvSpPr>
          <p:spPr>
            <a:xfrm>
              <a:off x="0" y="2485144"/>
              <a:ext cx="4183876" cy="10535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attiecas gan uz meteoru un komētu nokrišanas sekām, gan arī uz kosmisko putekļu ietekmēm</a:t>
              </a:r>
            </a:p>
          </p:txBody>
        </p:sp>
      </p:grpSp>
      <p:sp>
        <p:nvSpPr>
          <p:cNvPr id="3" name="Title 1"/>
          <p:cNvSpPr txBox="1">
            <a:spLocks/>
          </p:cNvSpPr>
          <p:nvPr/>
        </p:nvSpPr>
        <p:spPr>
          <a:xfrm>
            <a:off x="207819" y="4120585"/>
            <a:ext cx="7157845" cy="17537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Mūsdienās veiktā klimata mainības modelēšana ir pierādījusi, ka arī kodolkarš, kura laikā atmosfērā nokļūtu liels apjoms radioaktīvu putekļu, radītu līdzīgu efektu – tā saukto </a:t>
            </a:r>
            <a:r>
              <a:rPr lang="lv-LV" sz="2400" b="1" dirty="0" smtClean="0"/>
              <a:t>kodolziemu</a:t>
            </a:r>
            <a:endParaRPr lang="lv-LV" sz="2400" b="1" dirty="0"/>
          </a:p>
        </p:txBody>
      </p:sp>
    </p:spTree>
    <p:extLst>
      <p:ext uri="{BB962C8B-B14F-4D97-AF65-F5344CB8AC3E}">
        <p14:creationId xmlns:p14="http://schemas.microsoft.com/office/powerpoint/2010/main" val="30912772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96264" y="482288"/>
            <a:ext cx="4707553"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Okeānu ūdeņu plūsmu mainība</a:t>
            </a:r>
          </a:p>
        </p:txBody>
      </p:sp>
      <p:grpSp>
        <p:nvGrpSpPr>
          <p:cNvPr id="2" name="Group 1"/>
          <p:cNvGrpSpPr/>
          <p:nvPr/>
        </p:nvGrpSpPr>
        <p:grpSpPr>
          <a:xfrm>
            <a:off x="5514109" y="1849073"/>
            <a:ext cx="6677891" cy="5008928"/>
            <a:chOff x="5514109" y="1849073"/>
            <a:chExt cx="6677891" cy="5008928"/>
          </a:xfrm>
        </p:grpSpPr>
        <p:pic>
          <p:nvPicPr>
            <p:cNvPr id="7170" name="Picture 2" descr="C:\Users\user\Desktop\New folder\24367242380_0c5c0e770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109" y="1849073"/>
              <a:ext cx="6677891" cy="50089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212512" y="6627168"/>
              <a:ext cx="1979488" cy="230832"/>
            </a:xfrm>
            <a:prstGeom prst="rect">
              <a:avLst/>
            </a:prstGeom>
          </p:spPr>
          <p:txBody>
            <a:bodyPr wrap="square">
              <a:spAutoFit/>
            </a:bodyPr>
            <a:lstStyle/>
            <a:p>
              <a:pPr algn="r"/>
              <a:r>
                <a:rPr lang="en-US" sz="900" dirty="0">
                  <a:solidFill>
                    <a:schemeClr val="bg1"/>
                  </a:solidFill>
                </a:rPr>
                <a:t>Indian Ocean</a:t>
              </a:r>
              <a:endParaRPr lang="lv-LV" sz="900" dirty="0">
                <a:solidFill>
                  <a:schemeClr val="bg1"/>
                </a:solidFill>
              </a:endParaRPr>
            </a:p>
          </p:txBody>
        </p:sp>
      </p:grpSp>
      <p:grpSp>
        <p:nvGrpSpPr>
          <p:cNvPr id="3" name="Group 2"/>
          <p:cNvGrpSpPr/>
          <p:nvPr/>
        </p:nvGrpSpPr>
        <p:grpSpPr>
          <a:xfrm>
            <a:off x="296263" y="3450501"/>
            <a:ext cx="6437045" cy="2359719"/>
            <a:chOff x="296263" y="2633092"/>
            <a:chExt cx="6437045" cy="2359719"/>
          </a:xfrm>
        </p:grpSpPr>
        <p:sp>
          <p:nvSpPr>
            <p:cNvPr id="7" name="Title 1"/>
            <p:cNvSpPr txBox="1">
              <a:spLocks/>
            </p:cNvSpPr>
            <p:nvPr/>
          </p:nvSpPr>
          <p:spPr>
            <a:xfrm>
              <a:off x="296263" y="2633092"/>
              <a:ext cx="6437045" cy="17025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Vērtējot Pasaules okeāna izlīdzinošo ietekmi uz Zemes klimatu, jāņem vērā arī siltuma daudzums, kas tiek saistīts un atbrīvots, mainoties ūdens </a:t>
              </a:r>
              <a:r>
                <a:rPr lang="lv-LV" sz="2400" dirty="0" smtClean="0"/>
                <a:t>agregātstāvoklim,</a:t>
              </a:r>
              <a:r>
                <a:rPr lang="lv-LV" sz="2400" dirty="0"/>
                <a:t> – </a:t>
              </a:r>
            </a:p>
          </p:txBody>
        </p:sp>
        <p:sp>
          <p:nvSpPr>
            <p:cNvPr id="10" name="Rounded Rectangle 9"/>
            <p:cNvSpPr/>
            <p:nvPr/>
          </p:nvSpPr>
          <p:spPr>
            <a:xfrm>
              <a:off x="1110935" y="4202254"/>
              <a:ext cx="4807699" cy="7905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Ūdens iztvaikošanas </a:t>
              </a:r>
              <a:r>
                <a:rPr lang="lv-LV" b="1" dirty="0">
                  <a:solidFill>
                    <a:schemeClr val="tx1"/>
                  </a:solidFill>
                </a:rPr>
                <a:t>un ledus kušanas siltums (tā sauktais latentais siltums)</a:t>
              </a:r>
            </a:p>
          </p:txBody>
        </p:sp>
      </p:grpSp>
      <p:sp>
        <p:nvSpPr>
          <p:cNvPr id="5" name="Title 1"/>
          <p:cNvSpPr txBox="1">
            <a:spLocks/>
          </p:cNvSpPr>
          <p:nvPr/>
        </p:nvSpPr>
        <p:spPr>
          <a:xfrm>
            <a:off x="6096000" y="683156"/>
            <a:ext cx="5795267" cy="15287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 Pasaules okeāna virsmas gadā vidēji iztvaiko 420 tūkstoši km</a:t>
            </a:r>
            <a:r>
              <a:rPr lang="lv-LV" sz="2400" baseline="30000" dirty="0"/>
              <a:t>3</a:t>
            </a:r>
            <a:r>
              <a:rPr lang="lv-LV" sz="2400" dirty="0"/>
              <a:t> ūdens, kas atbilst apmēram 1,25 m biezam ūdens </a:t>
            </a:r>
            <a:r>
              <a:rPr lang="lv-LV" sz="2400" dirty="0" smtClean="0"/>
              <a:t>slānim</a:t>
            </a:r>
            <a:endParaRPr lang="lv-LV" sz="2400" dirty="0"/>
          </a:p>
        </p:txBody>
      </p:sp>
    </p:spTree>
    <p:extLst>
      <p:ext uri="{BB962C8B-B14F-4D97-AF65-F5344CB8AC3E}">
        <p14:creationId xmlns:p14="http://schemas.microsoft.com/office/powerpoint/2010/main" val="20500135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66270" y="999766"/>
            <a:ext cx="6056642" cy="12926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Pasaules okeāns izlīdzina ne tikai temperatūras izmaiņas laikā, bet arī mazina klimata kontrastus starp dažādām zonām un reģioniem</a:t>
            </a:r>
          </a:p>
        </p:txBody>
      </p:sp>
      <p:grpSp>
        <p:nvGrpSpPr>
          <p:cNvPr id="9" name="Group 8"/>
          <p:cNvGrpSpPr/>
          <p:nvPr/>
        </p:nvGrpSpPr>
        <p:grpSpPr>
          <a:xfrm>
            <a:off x="7100890" y="485628"/>
            <a:ext cx="4958912" cy="5886743"/>
            <a:chOff x="4486275" y="734184"/>
            <a:chExt cx="4958912" cy="5886743"/>
          </a:xfrm>
        </p:grpSpPr>
        <p:pic>
          <p:nvPicPr>
            <p:cNvPr id="8194" name="Picture 2" descr="C:\Users\user\Desktop\New folder\14482156091_b8e964aa9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6275" y="734184"/>
              <a:ext cx="4958912" cy="58867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86275" y="747608"/>
              <a:ext cx="3776350" cy="584775"/>
            </a:xfrm>
            <a:prstGeom prst="rect">
              <a:avLst/>
            </a:prstGeom>
          </p:spPr>
          <p:txBody>
            <a:bodyPr wrap="square">
              <a:spAutoFit/>
            </a:bodyPr>
            <a:lstStyle/>
            <a:p>
              <a:r>
                <a:rPr lang="lv-LV" sz="1600" b="1" dirty="0" smtClean="0"/>
                <a:t>Golfa straume un Ziemeļatlantijas cirkulācija</a:t>
              </a:r>
              <a:endParaRPr lang="lv-LV" sz="1600" b="1" dirty="0"/>
            </a:p>
          </p:txBody>
        </p:sp>
      </p:grpSp>
      <p:grpSp>
        <p:nvGrpSpPr>
          <p:cNvPr id="2" name="Group 1"/>
          <p:cNvGrpSpPr/>
          <p:nvPr/>
        </p:nvGrpSpPr>
        <p:grpSpPr>
          <a:xfrm>
            <a:off x="309561" y="2925924"/>
            <a:ext cx="6970062" cy="3446447"/>
            <a:chOff x="314324" y="2368567"/>
            <a:chExt cx="6970062" cy="3446447"/>
          </a:xfrm>
        </p:grpSpPr>
        <p:sp>
          <p:nvSpPr>
            <p:cNvPr id="5" name="Title 1"/>
            <p:cNvSpPr txBox="1">
              <a:spLocks/>
            </p:cNvSpPr>
            <p:nvPr/>
          </p:nvSpPr>
          <p:spPr>
            <a:xfrm>
              <a:off x="824455" y="2368567"/>
              <a:ext cx="5949799" cy="13870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Straumes okeāna virskārtā rodas vēja un Zemes griešanās spēka (t. s. </a:t>
              </a:r>
              <a:r>
                <a:rPr lang="lv-LV" sz="2400" dirty="0" err="1"/>
                <a:t>Koriolisa</a:t>
              </a:r>
              <a:r>
                <a:rPr lang="lv-LV" sz="2400" dirty="0"/>
                <a:t> spēka) </a:t>
              </a:r>
              <a:r>
                <a:rPr lang="lv-LV" sz="2400" dirty="0" smtClean="0"/>
                <a:t>mijiedarbībā</a:t>
              </a:r>
              <a:r>
                <a:rPr lang="lv-LV" sz="2400" dirty="0"/>
                <a:t> </a:t>
              </a:r>
              <a:r>
                <a:rPr lang="lv-LV" sz="2400" dirty="0" smtClean="0"/>
                <a:t>–</a:t>
              </a:r>
            </a:p>
          </p:txBody>
        </p:sp>
        <p:sp>
          <p:nvSpPr>
            <p:cNvPr id="8" name="Rounded Rectangle 7"/>
            <p:cNvSpPr/>
            <p:nvPr/>
          </p:nvSpPr>
          <p:spPr>
            <a:xfrm>
              <a:off x="1929930" y="5066050"/>
              <a:ext cx="3738848" cy="7489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aukstās straumes </a:t>
              </a:r>
              <a:r>
                <a:rPr lang="lv-LV" b="1" dirty="0" smtClean="0">
                  <a:solidFill>
                    <a:schemeClr val="tx1"/>
                  </a:solidFill>
                </a:rPr>
                <a:t>«atdzesē» </a:t>
              </a:r>
              <a:r>
                <a:rPr lang="lv-LV" b="1" dirty="0">
                  <a:solidFill>
                    <a:schemeClr val="tx1"/>
                  </a:solidFill>
                </a:rPr>
                <a:t>tropiskos apgabalus</a:t>
              </a:r>
            </a:p>
          </p:txBody>
        </p:sp>
        <p:sp>
          <p:nvSpPr>
            <p:cNvPr id="11" name="Rounded Rectangle 10"/>
            <p:cNvSpPr/>
            <p:nvPr/>
          </p:nvSpPr>
          <p:spPr>
            <a:xfrm>
              <a:off x="314324" y="3541903"/>
              <a:ext cx="6970062" cy="13604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ūdeni siltās virsūdens straumes pārvieto milzīgu siltuma enerģijas daudzumu no Pasaules okeāna tropiskajiem rajoniem uz mērenā un aukstā klimata joslām, tādējādi padarot daudz maigāku klimatu plašos sauszemes apgabalos</a:t>
              </a:r>
            </a:p>
          </p:txBody>
        </p:sp>
      </p:grpSp>
    </p:spTree>
    <p:extLst>
      <p:ext uri="{BB962C8B-B14F-4D97-AF65-F5344CB8AC3E}">
        <p14:creationId xmlns:p14="http://schemas.microsoft.com/office/powerpoint/2010/main" val="392208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4781" y="547936"/>
            <a:ext cx="9186557" cy="14139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Plašāk pazīstama (un arī caurplūduma ziņa iespaidīgākā) ir siltā </a:t>
            </a:r>
            <a:r>
              <a:rPr lang="lv-LV" sz="2400" b="1" dirty="0"/>
              <a:t>Golfa straume </a:t>
            </a:r>
            <a:r>
              <a:rPr lang="lv-LV" sz="2400" dirty="0"/>
              <a:t>un tās turpinājums: </a:t>
            </a:r>
            <a:r>
              <a:rPr lang="lv-LV" sz="2400" b="1" dirty="0"/>
              <a:t>Ziemeļatlantijas straume</a:t>
            </a:r>
            <a:r>
              <a:rPr lang="lv-LV" sz="2400" dirty="0"/>
              <a:t> Atlantijas okeānā un </a:t>
            </a:r>
            <a:r>
              <a:rPr lang="lv-LV" sz="2400" b="1" dirty="0" err="1"/>
              <a:t>Kurosio</a:t>
            </a:r>
            <a:r>
              <a:rPr lang="lv-LV" sz="2400" b="1" dirty="0"/>
              <a:t> straume </a:t>
            </a:r>
            <a:r>
              <a:rPr lang="lv-LV" sz="2400" dirty="0"/>
              <a:t>Klusajā okeānā</a:t>
            </a:r>
          </a:p>
        </p:txBody>
      </p:sp>
      <p:grpSp>
        <p:nvGrpSpPr>
          <p:cNvPr id="9" name="Group 8"/>
          <p:cNvGrpSpPr/>
          <p:nvPr/>
        </p:nvGrpSpPr>
        <p:grpSpPr>
          <a:xfrm>
            <a:off x="-4763" y="2154232"/>
            <a:ext cx="7077076" cy="4718051"/>
            <a:chOff x="5447642" y="2139949"/>
            <a:chExt cx="7077076" cy="4718051"/>
          </a:xfrm>
        </p:grpSpPr>
        <p:pic>
          <p:nvPicPr>
            <p:cNvPr id="7" name="Picture 4" descr="http://eoimages.gsfc.nasa.gov/images/imagerecords/54000/54734/gulf_stream_modis_lr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642" y="2139949"/>
              <a:ext cx="7077076" cy="47180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52405" y="2139949"/>
              <a:ext cx="1979488" cy="369332"/>
            </a:xfrm>
            <a:prstGeom prst="rect">
              <a:avLst/>
            </a:prstGeom>
          </p:spPr>
          <p:txBody>
            <a:bodyPr wrap="square">
              <a:spAutoFit/>
            </a:bodyPr>
            <a:lstStyle/>
            <a:p>
              <a:r>
                <a:rPr lang="lv-LV" sz="900" dirty="0" err="1" smtClean="0">
                  <a:solidFill>
                    <a:schemeClr val="bg1"/>
                  </a:solidFill>
                </a:rPr>
                <a:t>Gulf</a:t>
              </a:r>
              <a:r>
                <a:rPr lang="lv-LV" sz="900" dirty="0" smtClean="0">
                  <a:solidFill>
                    <a:schemeClr val="bg1"/>
                  </a:solidFill>
                </a:rPr>
                <a:t> </a:t>
              </a:r>
              <a:r>
                <a:rPr lang="lv-LV" sz="900" dirty="0" err="1" smtClean="0">
                  <a:solidFill>
                    <a:schemeClr val="bg1"/>
                  </a:solidFill>
                </a:rPr>
                <a:t>stream</a:t>
              </a:r>
              <a:r>
                <a:rPr lang="lv-LV" sz="900" dirty="0" smtClean="0">
                  <a:solidFill>
                    <a:schemeClr val="bg1"/>
                  </a:solidFill>
                </a:rPr>
                <a:t>, t</a:t>
              </a:r>
              <a:r>
                <a:rPr lang="en-US" sz="900" dirty="0" smtClean="0">
                  <a:solidFill>
                    <a:schemeClr val="bg1"/>
                  </a:solidFill>
                </a:rPr>
                <a:t>he </a:t>
              </a:r>
              <a:r>
                <a:rPr lang="en-US" sz="900" dirty="0">
                  <a:solidFill>
                    <a:schemeClr val="bg1"/>
                  </a:solidFill>
                </a:rPr>
                <a:t>sea surface temperature</a:t>
              </a:r>
              <a:endParaRPr lang="lv-LV" sz="900" dirty="0">
                <a:solidFill>
                  <a:schemeClr val="bg1"/>
                </a:solidFill>
              </a:endParaRPr>
            </a:p>
          </p:txBody>
        </p:sp>
      </p:grpSp>
      <p:grpSp>
        <p:nvGrpSpPr>
          <p:cNvPr id="2" name="Group 1"/>
          <p:cNvGrpSpPr/>
          <p:nvPr/>
        </p:nvGrpSpPr>
        <p:grpSpPr>
          <a:xfrm>
            <a:off x="7224055" y="2453202"/>
            <a:ext cx="4789340" cy="3787007"/>
            <a:chOff x="339874" y="2543170"/>
            <a:chExt cx="4789340" cy="3787007"/>
          </a:xfrm>
        </p:grpSpPr>
        <p:sp>
          <p:nvSpPr>
            <p:cNvPr id="4" name="Title 1"/>
            <p:cNvSpPr txBox="1">
              <a:spLocks/>
            </p:cNvSpPr>
            <p:nvPr/>
          </p:nvSpPr>
          <p:spPr>
            <a:xfrm>
              <a:off x="339874" y="2543170"/>
              <a:ext cx="4789340" cy="195411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Golfa straume, kuras plūdums aizsākas Meksikas līcī, </a:t>
              </a:r>
              <a:r>
                <a:rPr lang="lv-LV" sz="2400" dirty="0" smtClean="0"/>
                <a:t>parasti ir 80-150 </a:t>
              </a:r>
              <a:r>
                <a:rPr lang="lv-LV" sz="2400" dirty="0"/>
                <a:t>km plata un </a:t>
              </a:r>
              <a:r>
                <a:rPr lang="lv-LV" sz="2400" dirty="0" smtClean="0"/>
                <a:t>800-1200 </a:t>
              </a:r>
              <a:r>
                <a:rPr lang="lv-LV" sz="2400" dirty="0"/>
                <a:t>m </a:t>
              </a:r>
              <a:r>
                <a:rPr lang="lv-LV" sz="2400" dirty="0" smtClean="0"/>
                <a:t>dziļa; lielākais </a:t>
              </a:r>
              <a:r>
                <a:rPr lang="lv-LV" sz="2400" dirty="0"/>
                <a:t>straumes ātrums ir okeāna virskārtā – ap 2,5 m/s</a:t>
              </a:r>
            </a:p>
          </p:txBody>
        </p:sp>
        <p:sp>
          <p:nvSpPr>
            <p:cNvPr id="10" name="Rounded Rectangle 9"/>
            <p:cNvSpPr/>
            <p:nvPr/>
          </p:nvSpPr>
          <p:spPr>
            <a:xfrm>
              <a:off x="648568" y="4398516"/>
              <a:ext cx="4171951" cy="19316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Pakāpeniski atdodot savu siltumu atmosfērai, Golfa straume plūst gar Ziemeļamerikas krastu, bet tās turpinājumi – Ziemeļatlantijas straume un Norvēģijas straume – apskalo Ziemeļeiropas krastus</a:t>
              </a:r>
            </a:p>
          </p:txBody>
        </p:sp>
      </p:grpSp>
    </p:spTree>
    <p:extLst>
      <p:ext uri="{BB962C8B-B14F-4D97-AF65-F5344CB8AC3E}">
        <p14:creationId xmlns:p14="http://schemas.microsoft.com/office/powerpoint/2010/main" val="8901606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ripcharts.com/publicimages/03162011KuroshioCurrent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371724"/>
            <a:ext cx="7620000" cy="44862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49382" y="3768437"/>
            <a:ext cx="4701526" cy="235527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a:t>Kurosio</a:t>
            </a:r>
            <a:r>
              <a:rPr lang="lv-LV" sz="2400" dirty="0"/>
              <a:t> straume būtiski ietekmē jūras bioloģisko produktivitāti, nodrošinot bagātīgus zivju lomus, un tādēļ var pastāvēt pasaulē vistālāk uz ziemeļiem sastopamie koraļļu rifi</a:t>
            </a:r>
          </a:p>
        </p:txBody>
      </p:sp>
      <p:grpSp>
        <p:nvGrpSpPr>
          <p:cNvPr id="2" name="Group 1"/>
          <p:cNvGrpSpPr/>
          <p:nvPr/>
        </p:nvGrpSpPr>
        <p:grpSpPr>
          <a:xfrm>
            <a:off x="612179" y="622145"/>
            <a:ext cx="9373240" cy="2686578"/>
            <a:chOff x="542906" y="640331"/>
            <a:chExt cx="9373240" cy="2686578"/>
          </a:xfrm>
        </p:grpSpPr>
        <p:sp>
          <p:nvSpPr>
            <p:cNvPr id="5" name="Title 1"/>
            <p:cNvSpPr txBox="1">
              <a:spLocks/>
            </p:cNvSpPr>
            <p:nvPr/>
          </p:nvSpPr>
          <p:spPr>
            <a:xfrm>
              <a:off x="2719197" y="640331"/>
              <a:ext cx="7196949" cy="135985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smtClean="0"/>
                <a:t>Kurosio</a:t>
              </a:r>
              <a:r>
                <a:rPr lang="lv-LV" sz="2400" dirty="0" smtClean="0"/>
                <a:t> straume aizsākas </a:t>
              </a:r>
              <a:r>
                <a:rPr lang="lv-LV" sz="2400" dirty="0"/>
                <a:t>pie Taivānas un plūst ziemeļaustrumu virzienā gar Japānas arhipelāga austrumu malu</a:t>
              </a:r>
            </a:p>
          </p:txBody>
        </p:sp>
        <p:sp>
          <p:nvSpPr>
            <p:cNvPr id="6" name="Rounded Rectangle 5"/>
            <p:cNvSpPr/>
            <p:nvPr/>
          </p:nvSpPr>
          <p:spPr>
            <a:xfrm>
              <a:off x="542906" y="1673425"/>
              <a:ext cx="3738848" cy="165348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Tiek uzskatīts, ka </a:t>
              </a:r>
              <a:r>
                <a:rPr lang="lv-LV" b="1" dirty="0" err="1" smtClean="0">
                  <a:solidFill>
                    <a:schemeClr val="tx1"/>
                  </a:solidFill>
                </a:rPr>
                <a:t>Kurosio</a:t>
              </a:r>
              <a:r>
                <a:rPr lang="lv-LV" b="1" dirty="0" smtClean="0">
                  <a:solidFill>
                    <a:schemeClr val="tx1"/>
                  </a:solidFill>
                </a:rPr>
                <a:t> </a:t>
              </a:r>
              <a:r>
                <a:rPr lang="lv-LV" b="1" dirty="0">
                  <a:solidFill>
                    <a:schemeClr val="tx1"/>
                  </a:solidFill>
                </a:rPr>
                <a:t>straumes dēļ Japānas salu klimats ir krietni maigāks, nekā tam vajadzētu būt atbilstoši ģeogrāfiskajam novietojumam</a:t>
              </a:r>
            </a:p>
          </p:txBody>
        </p:sp>
      </p:grpSp>
    </p:spTree>
    <p:extLst>
      <p:ext uri="{BB962C8B-B14F-4D97-AF65-F5344CB8AC3E}">
        <p14:creationId xmlns:p14="http://schemas.microsoft.com/office/powerpoint/2010/main" val="32207900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39351" y="325840"/>
            <a:ext cx="7864867" cy="10319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Okeāna virskārtā nogrimušais ūdens nonāk, kad tas sasniedzis Indijas un Klusā okeānu ziemeļu šelfa </a:t>
            </a:r>
            <a:r>
              <a:rPr lang="lv-LV" sz="2400" dirty="0" smtClean="0"/>
              <a:t>nogāzes</a:t>
            </a:r>
            <a:endParaRPr lang="lv-LV" sz="2400" dirty="0"/>
          </a:p>
        </p:txBody>
      </p:sp>
      <p:sp>
        <p:nvSpPr>
          <p:cNvPr id="7" name="Rounded Rectangle 6"/>
          <p:cNvSpPr/>
          <p:nvPr/>
        </p:nvSpPr>
        <p:spPr>
          <a:xfrm>
            <a:off x="8453151" y="3172690"/>
            <a:ext cx="3409913" cy="22273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Grandiozais </a:t>
            </a:r>
            <a:r>
              <a:rPr lang="lv-LV" b="1" dirty="0" smtClean="0">
                <a:solidFill>
                  <a:schemeClr val="tx1"/>
                </a:solidFill>
              </a:rPr>
              <a:t>«okeāna konveijers» virzās </a:t>
            </a:r>
            <a:r>
              <a:rPr lang="lv-LV" b="1" dirty="0">
                <a:solidFill>
                  <a:schemeClr val="tx1"/>
                </a:solidFill>
              </a:rPr>
              <a:t>lēni, tā aprites cikls ir </a:t>
            </a:r>
            <a:r>
              <a:rPr lang="lv-LV" b="1" dirty="0" smtClean="0">
                <a:solidFill>
                  <a:schemeClr val="tx1"/>
                </a:solidFill>
              </a:rPr>
              <a:t>1400-1600 </a:t>
            </a:r>
            <a:r>
              <a:rPr lang="lv-LV" b="1" dirty="0">
                <a:solidFill>
                  <a:schemeClr val="tx1"/>
                </a:solidFill>
              </a:rPr>
              <a:t>gadu, taču tā nozīme, regulējot globālo klimatu, pēc zinātnieku vairākuma domām, ir milzīga</a:t>
            </a:r>
          </a:p>
        </p:txBody>
      </p:sp>
      <p:grpSp>
        <p:nvGrpSpPr>
          <p:cNvPr id="9" name="Group 8"/>
          <p:cNvGrpSpPr/>
          <p:nvPr/>
        </p:nvGrpSpPr>
        <p:grpSpPr>
          <a:xfrm>
            <a:off x="323838" y="1619772"/>
            <a:ext cx="8063345" cy="5113093"/>
            <a:chOff x="4625164" y="275882"/>
            <a:chExt cx="8063345" cy="511309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164" y="275882"/>
              <a:ext cx="8063345" cy="3955952"/>
            </a:xfrm>
            <a:prstGeom prst="rect">
              <a:avLst/>
            </a:prstGeom>
          </p:spPr>
        </p:pic>
        <p:sp>
          <p:nvSpPr>
            <p:cNvPr id="8" name="Rectangle 7"/>
            <p:cNvSpPr/>
            <p:nvPr/>
          </p:nvSpPr>
          <p:spPr>
            <a:xfrm>
              <a:off x="4777570" y="4311757"/>
              <a:ext cx="7753361" cy="1077218"/>
            </a:xfrm>
            <a:prstGeom prst="rect">
              <a:avLst/>
            </a:prstGeom>
          </p:spPr>
          <p:txBody>
            <a:bodyPr wrap="square">
              <a:spAutoFit/>
            </a:bodyPr>
            <a:lstStyle/>
            <a:p>
              <a:pPr algn="ctr"/>
              <a:r>
                <a:rPr lang="lv-LV" sz="1600" b="1" dirty="0"/>
                <a:t>Jūru un okeānu ūdeņu plūsmu raksturs (sarkans – siltās virsūdens plūsmas; tumši zils – zemūdens plūsmas; zaļš – okeānu reģioni, kuros ir paaugstināts ūdens sāļums; zils – okeānu reģioni, kuros ir pazemināts ūdens sāļums; dzelteni aplīši – reģioni, kuros notiek virsūdens grimšana </a:t>
              </a:r>
            </a:p>
          </p:txBody>
        </p:sp>
      </p:grpSp>
      <p:sp>
        <p:nvSpPr>
          <p:cNvPr id="10" name="Rounded Rectangle 9"/>
          <p:cNvSpPr/>
          <p:nvPr/>
        </p:nvSpPr>
        <p:spPr>
          <a:xfrm>
            <a:off x="8453152" y="989765"/>
            <a:ext cx="3409913" cy="16841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Izmaiņas okeānu ūdeņu plūsmas raksturā Klusajā okeānā rada būtisku ietekmi uz ļoti plašu reģionu klimatu (</a:t>
            </a:r>
            <a:r>
              <a:rPr lang="lv-LV" b="1" dirty="0" err="1">
                <a:solidFill>
                  <a:schemeClr val="tx1"/>
                </a:solidFill>
              </a:rPr>
              <a:t>El</a:t>
            </a:r>
            <a:r>
              <a:rPr lang="lv-LV" b="1" dirty="0">
                <a:solidFill>
                  <a:schemeClr val="tx1"/>
                </a:solidFill>
              </a:rPr>
              <a:t> </a:t>
            </a:r>
            <a:r>
              <a:rPr lang="lv-LV" b="1" dirty="0" err="1">
                <a:solidFill>
                  <a:schemeClr val="tx1"/>
                </a:solidFill>
              </a:rPr>
              <a:t>Niño</a:t>
            </a:r>
            <a:r>
              <a:rPr lang="lv-LV" b="1" dirty="0">
                <a:solidFill>
                  <a:schemeClr val="tx1"/>
                </a:solidFill>
              </a:rPr>
              <a:t> un La </a:t>
            </a:r>
            <a:r>
              <a:rPr lang="lv-LV" b="1" dirty="0" err="1">
                <a:solidFill>
                  <a:schemeClr val="tx1"/>
                </a:solidFill>
              </a:rPr>
              <a:t>Niña</a:t>
            </a:r>
            <a:r>
              <a:rPr lang="lv-LV" b="1" dirty="0">
                <a:solidFill>
                  <a:schemeClr val="tx1"/>
                </a:solidFill>
              </a:rPr>
              <a:t>)</a:t>
            </a:r>
          </a:p>
        </p:txBody>
      </p:sp>
    </p:spTree>
    <p:extLst>
      <p:ext uri="{BB962C8B-B14F-4D97-AF65-F5344CB8AC3E}">
        <p14:creationId xmlns:p14="http://schemas.microsoft.com/office/powerpoint/2010/main" val="28191774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thumb/9/98/YoungDryas.png/1280px-YoungDry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4" y="1912268"/>
            <a:ext cx="6400947" cy="49457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1841" y="498755"/>
            <a:ext cx="11565359" cy="13607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Ģeoloģiskie pētījumi </a:t>
            </a:r>
            <a:r>
              <a:rPr lang="lv-LV" sz="2400" dirty="0"/>
              <a:t>liecina, ka laikposmos, kad virsūdens grimšana Atlantijas okeāna ziemeļos bijusi traucēta, bet okeāna </a:t>
            </a:r>
            <a:r>
              <a:rPr lang="lv-LV" sz="2400" dirty="0" err="1"/>
              <a:t>termohalīnā</a:t>
            </a:r>
            <a:r>
              <a:rPr lang="lv-LV" sz="2400" dirty="0"/>
              <a:t> cirkulācija pavājinājusies vai pat pagriezusies pretējā virzienā, Eiropas klimats kļuvis ievērojami skarbāks</a:t>
            </a:r>
          </a:p>
        </p:txBody>
      </p:sp>
      <p:grpSp>
        <p:nvGrpSpPr>
          <p:cNvPr id="7" name="Group 6"/>
          <p:cNvGrpSpPr/>
          <p:nvPr/>
        </p:nvGrpSpPr>
        <p:grpSpPr>
          <a:xfrm>
            <a:off x="7534617" y="2784758"/>
            <a:ext cx="4352583" cy="2688412"/>
            <a:chOff x="7534617" y="2951018"/>
            <a:chExt cx="4352583" cy="2688412"/>
          </a:xfrm>
        </p:grpSpPr>
        <p:sp>
          <p:nvSpPr>
            <p:cNvPr id="3" name="Title 1"/>
            <p:cNvSpPr txBox="1">
              <a:spLocks/>
            </p:cNvSpPr>
            <p:nvPr/>
          </p:nvSpPr>
          <p:spPr>
            <a:xfrm>
              <a:off x="7534617" y="2951018"/>
              <a:ext cx="4352583" cy="16895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Apmēram pirms 12 </a:t>
              </a:r>
              <a:r>
                <a:rPr lang="lv-LV" sz="2400" dirty="0" smtClean="0"/>
                <a:t>900-11 </a:t>
              </a:r>
              <a:r>
                <a:rPr lang="lv-LV" sz="2400" dirty="0"/>
                <a:t>500 gadu ledāju </a:t>
              </a:r>
              <a:r>
                <a:rPr lang="lv-LV" sz="2400" dirty="0" err="1"/>
                <a:t>ledussegas</a:t>
              </a:r>
              <a:r>
                <a:rPr lang="lv-LV" sz="2400" dirty="0"/>
                <a:t> atkāpšanos pārtrauca īslaicīgs aukstuma periods – Vēlais </a:t>
              </a:r>
              <a:r>
                <a:rPr lang="lv-LV" sz="2400" dirty="0" err="1" smtClean="0"/>
                <a:t>driass</a:t>
              </a:r>
              <a:endParaRPr lang="lv-LV" sz="2400" dirty="0"/>
            </a:p>
          </p:txBody>
        </p:sp>
        <p:sp>
          <p:nvSpPr>
            <p:cNvPr id="5" name="Rounded Rectangle 4"/>
            <p:cNvSpPr/>
            <p:nvPr/>
          </p:nvSpPr>
          <p:spPr>
            <a:xfrm>
              <a:off x="7841484" y="4496757"/>
              <a:ext cx="3738848"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Ziemeļeiropā taigas mežus no jauna aizstāja tundra, bet kalnu apvidos ledāju kušanu nomainīja jauna uzsaluma veidošanās. </a:t>
              </a:r>
            </a:p>
          </p:txBody>
        </p:sp>
      </p:grpSp>
    </p:spTree>
    <p:extLst>
      <p:ext uri="{BB962C8B-B14F-4D97-AF65-F5344CB8AC3E}">
        <p14:creationId xmlns:p14="http://schemas.microsoft.com/office/powerpoint/2010/main" val="27813236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7775" y="411430"/>
            <a:ext cx="11376449" cy="13778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Pašreiz notiekošās globālās sasilšanas kontekstā jāpiemin, ka ap 55 miljoniem gadu atpakaļ </a:t>
            </a:r>
            <a:r>
              <a:rPr lang="lv-LV" sz="2400" dirty="0" err="1"/>
              <a:t>paleocēna</a:t>
            </a:r>
            <a:r>
              <a:rPr lang="lv-LV" sz="2400" dirty="0"/>
              <a:t>/</a:t>
            </a:r>
            <a:r>
              <a:rPr lang="lv-LV" sz="2400" dirty="0" err="1"/>
              <a:t>eocēna</a:t>
            </a:r>
            <a:r>
              <a:rPr lang="lv-LV" sz="2400" dirty="0"/>
              <a:t> temperatūras maksimuma laikā, līdzīgi kā mūsdienās, notika globāla sasilšana, kuru izraisīja siltumnīcefekta gāzu koncentrācijas pieaugums atmosfērā</a:t>
            </a:r>
          </a:p>
        </p:txBody>
      </p:sp>
      <p:sp>
        <p:nvSpPr>
          <p:cNvPr id="4" name="Rounded Rectangle 3"/>
          <p:cNvSpPr/>
          <p:nvPr/>
        </p:nvSpPr>
        <p:spPr>
          <a:xfrm>
            <a:off x="1302341" y="1661246"/>
            <a:ext cx="5264727"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Okeāna ūdens strauji sasila vidēji par 7–8 grādiem, un dažu tūkstošu gadu laikā okeāna </a:t>
            </a:r>
            <a:r>
              <a:rPr lang="lv-LV" b="1" dirty="0" err="1">
                <a:solidFill>
                  <a:schemeClr val="tx1"/>
                </a:solidFill>
              </a:rPr>
              <a:t>termohalīnā</a:t>
            </a:r>
            <a:r>
              <a:rPr lang="lv-LV" b="1" dirty="0">
                <a:solidFill>
                  <a:schemeClr val="tx1"/>
                </a:solidFill>
              </a:rPr>
              <a:t> cirkulācija pavērsās pretējā virzienā</a:t>
            </a:r>
          </a:p>
        </p:txBody>
      </p:sp>
      <p:sp>
        <p:nvSpPr>
          <p:cNvPr id="5" name="Rounded Rectangle 4"/>
          <p:cNvSpPr/>
          <p:nvPr/>
        </p:nvSpPr>
        <p:spPr>
          <a:xfrm>
            <a:off x="7144612" y="1661246"/>
            <a:ext cx="3738848"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Zīmīgi, ka </a:t>
            </a:r>
            <a:r>
              <a:rPr lang="lv-LV" b="1" dirty="0" err="1">
                <a:solidFill>
                  <a:schemeClr val="tx1"/>
                </a:solidFill>
              </a:rPr>
              <a:t>termohalīnās</a:t>
            </a:r>
            <a:r>
              <a:rPr lang="lv-LV" b="1" dirty="0">
                <a:solidFill>
                  <a:schemeClr val="tx1"/>
                </a:solidFill>
              </a:rPr>
              <a:t> cirkulācijas apgrieztais plūdums turpinājās vismaz 100 000 gadu</a:t>
            </a:r>
          </a:p>
        </p:txBody>
      </p:sp>
      <p:pic>
        <p:nvPicPr>
          <p:cNvPr id="14338" name="Picture 2" descr="http://www.climatechangenews.com/files/2013/08/NCAR_4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1458" y="2948425"/>
            <a:ext cx="5280757" cy="39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470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New folder\14197186483_989510d12d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187" y="762000"/>
            <a:ext cx="9167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998708" y="339767"/>
            <a:ext cx="4050957"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Jūru un okeānu ūdeņu  un atmosfēras mijiedarbība</a:t>
            </a:r>
          </a:p>
        </p:txBody>
      </p:sp>
      <p:grpSp>
        <p:nvGrpSpPr>
          <p:cNvPr id="2" name="Group 1"/>
          <p:cNvGrpSpPr/>
          <p:nvPr/>
        </p:nvGrpSpPr>
        <p:grpSpPr>
          <a:xfrm>
            <a:off x="124946" y="3283528"/>
            <a:ext cx="7037854" cy="2854043"/>
            <a:chOff x="111091" y="3131127"/>
            <a:chExt cx="7037854" cy="2854043"/>
          </a:xfrm>
        </p:grpSpPr>
        <p:sp>
          <p:nvSpPr>
            <p:cNvPr id="4" name="Title 1"/>
            <p:cNvSpPr txBox="1">
              <a:spLocks/>
            </p:cNvSpPr>
            <p:nvPr/>
          </p:nvSpPr>
          <p:spPr>
            <a:xfrm>
              <a:off x="111091" y="3131127"/>
              <a:ext cx="7037854" cy="15959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katrā konkrētajā vietā ietekmē ne tikai Saules starojuma intensitāte, bet arī atmosfēras gaisa masu plūsmas un to mijiedarbības raksturs gan ar sauszemes virsmu, gan ar jūru un okeānu ūdeņiem</a:t>
              </a:r>
            </a:p>
          </p:txBody>
        </p:sp>
        <p:sp>
          <p:nvSpPr>
            <p:cNvPr id="6" name="Rounded Rectangle 5"/>
            <p:cNvSpPr/>
            <p:nvPr/>
          </p:nvSpPr>
          <p:spPr>
            <a:xfrm>
              <a:off x="1236288" y="4599712"/>
              <a:ext cx="4787460" cy="13854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jūras un okeāni aizņem lielāko daļu no Zemes </a:t>
              </a:r>
              <a:r>
                <a:rPr lang="lv-LV" b="1" dirty="0" smtClean="0">
                  <a:solidFill>
                    <a:schemeClr val="tx1"/>
                  </a:solidFill>
                </a:rPr>
                <a:t>virsmas, </a:t>
              </a:r>
              <a:r>
                <a:rPr lang="lv-LV" b="1" dirty="0">
                  <a:solidFill>
                    <a:schemeClr val="tx1"/>
                  </a:solidFill>
                </a:rPr>
                <a:t>tad atmosfēras gaisa plūsmu un ūdeņu plūsmu mijiedarbība ir nozīmīgs klimatu veidojošs faktors</a:t>
              </a:r>
            </a:p>
          </p:txBody>
        </p:sp>
      </p:grpSp>
    </p:spTree>
    <p:extLst>
      <p:ext uri="{BB962C8B-B14F-4D97-AF65-F5344CB8AC3E}">
        <p14:creationId xmlns:p14="http://schemas.microsoft.com/office/powerpoint/2010/main" val="26519887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New folder\16995130356_72309385a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12865"/>
            <a:ext cx="7729896" cy="504513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176128" y="324846"/>
            <a:ext cx="7839743" cy="1176680"/>
            <a:chOff x="182849" y="462819"/>
            <a:chExt cx="7839743" cy="1176680"/>
          </a:xfrm>
        </p:grpSpPr>
        <p:sp>
          <p:nvSpPr>
            <p:cNvPr id="6" name="Title 1"/>
            <p:cNvSpPr txBox="1">
              <a:spLocks/>
            </p:cNvSpPr>
            <p:nvPr/>
          </p:nvSpPr>
          <p:spPr>
            <a:xfrm>
              <a:off x="1317962" y="462819"/>
              <a:ext cx="5585671" cy="7743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Gaisa masas atšķiras pēc </a:t>
              </a:r>
              <a:r>
                <a:rPr lang="pt-BR" sz="2400" dirty="0" smtClean="0"/>
                <a:t>to</a:t>
              </a:r>
              <a:r>
                <a:rPr lang="lv-LV" sz="2400" dirty="0" smtClean="0"/>
                <a:t>:</a:t>
              </a:r>
              <a:r>
                <a:rPr lang="pt-BR" sz="2400" dirty="0" smtClean="0"/>
                <a:t> </a:t>
              </a:r>
              <a:endParaRPr lang="lv-LV" sz="2400" dirty="0"/>
            </a:p>
          </p:txBody>
        </p:sp>
        <p:sp>
          <p:nvSpPr>
            <p:cNvPr id="7" name="Rounded Rectangle 6"/>
            <p:cNvSpPr/>
            <p:nvPr/>
          </p:nvSpPr>
          <p:spPr>
            <a:xfrm>
              <a:off x="182849" y="1038565"/>
              <a:ext cx="1360381"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Cilmvietas</a:t>
              </a:r>
              <a:endParaRPr lang="lv-LV" b="1" dirty="0">
                <a:solidFill>
                  <a:schemeClr val="tx1"/>
                </a:solidFill>
              </a:endParaRPr>
            </a:p>
          </p:txBody>
        </p:sp>
        <p:sp>
          <p:nvSpPr>
            <p:cNvPr id="8" name="Rounded Rectangle 7"/>
            <p:cNvSpPr/>
            <p:nvPr/>
          </p:nvSpPr>
          <p:spPr>
            <a:xfrm>
              <a:off x="1805266" y="1041207"/>
              <a:ext cx="1640119"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Temperatūras</a:t>
              </a:r>
              <a:endParaRPr lang="lv-LV" b="1" dirty="0">
                <a:solidFill>
                  <a:schemeClr val="tx1"/>
                </a:solidFill>
              </a:endParaRPr>
            </a:p>
          </p:txBody>
        </p:sp>
        <p:sp>
          <p:nvSpPr>
            <p:cNvPr id="9" name="Rounded Rectangle 8"/>
            <p:cNvSpPr/>
            <p:nvPr/>
          </p:nvSpPr>
          <p:spPr>
            <a:xfrm>
              <a:off x="3707422" y="1038565"/>
              <a:ext cx="1146492"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Mitruma</a:t>
              </a:r>
              <a:endParaRPr lang="lv-LV" b="1" dirty="0">
                <a:solidFill>
                  <a:schemeClr val="tx1"/>
                </a:solidFill>
              </a:endParaRPr>
            </a:p>
          </p:txBody>
        </p:sp>
        <p:sp>
          <p:nvSpPr>
            <p:cNvPr id="10" name="Rounded Rectangle 9"/>
            <p:cNvSpPr/>
            <p:nvPr/>
          </p:nvSpPr>
          <p:spPr>
            <a:xfrm>
              <a:off x="5115951" y="1026731"/>
              <a:ext cx="2906641"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Saduļķojuma (</a:t>
              </a:r>
              <a:r>
                <a:rPr lang="lv-LV" b="1" dirty="0">
                  <a:solidFill>
                    <a:schemeClr val="tx1"/>
                  </a:solidFill>
                </a:rPr>
                <a:t>putekļi, ūdens tvaiki un citas daļiņas</a:t>
              </a:r>
            </a:p>
          </p:txBody>
        </p:sp>
      </p:grpSp>
      <p:grpSp>
        <p:nvGrpSpPr>
          <p:cNvPr id="4" name="Group 3"/>
          <p:cNvGrpSpPr/>
          <p:nvPr/>
        </p:nvGrpSpPr>
        <p:grpSpPr>
          <a:xfrm>
            <a:off x="8130525" y="2963210"/>
            <a:ext cx="3770692" cy="2253056"/>
            <a:chOff x="8977449" y="2642893"/>
            <a:chExt cx="3770692" cy="2253056"/>
          </a:xfrm>
        </p:grpSpPr>
        <p:sp>
          <p:nvSpPr>
            <p:cNvPr id="12" name="Title 1"/>
            <p:cNvSpPr txBox="1">
              <a:spLocks/>
            </p:cNvSpPr>
            <p:nvPr/>
          </p:nvSpPr>
          <p:spPr>
            <a:xfrm>
              <a:off x="8977449" y="2642893"/>
              <a:ext cx="3770692" cy="13316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masu plūsmas ietekmē laikapstākļus, jo tās nosaka:</a:t>
              </a:r>
            </a:p>
          </p:txBody>
        </p:sp>
        <p:sp>
          <p:nvSpPr>
            <p:cNvPr id="11" name="Rounded Rectangle 10"/>
            <p:cNvSpPr/>
            <p:nvPr/>
          </p:nvSpPr>
          <p:spPr>
            <a:xfrm>
              <a:off x="10997824" y="3795003"/>
              <a:ext cx="1500795" cy="11009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masu </a:t>
              </a:r>
              <a:r>
                <a:rPr lang="lv-LV" b="1" dirty="0">
                  <a:solidFill>
                    <a:schemeClr val="tx1"/>
                  </a:solidFill>
                </a:rPr>
                <a:t>stabilitāti</a:t>
              </a:r>
            </a:p>
          </p:txBody>
        </p:sp>
        <p:sp>
          <p:nvSpPr>
            <p:cNvPr id="13" name="Rounded Rectangle 12"/>
            <p:cNvSpPr/>
            <p:nvPr/>
          </p:nvSpPr>
          <p:spPr>
            <a:xfrm>
              <a:off x="9261362" y="3795003"/>
              <a:ext cx="1500795" cy="11009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mitrumu </a:t>
              </a:r>
              <a:r>
                <a:rPr lang="lv-LV" b="1" dirty="0">
                  <a:solidFill>
                    <a:schemeClr val="tx1"/>
                  </a:solidFill>
                </a:rPr>
                <a:t>un temperatūru</a:t>
              </a:r>
            </a:p>
          </p:txBody>
        </p:sp>
      </p:grpSp>
    </p:spTree>
    <p:extLst>
      <p:ext uri="{BB962C8B-B14F-4D97-AF65-F5344CB8AC3E}">
        <p14:creationId xmlns:p14="http://schemas.microsoft.com/office/powerpoint/2010/main" val="28653812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9825642" y="392777"/>
            <a:ext cx="2010345" cy="898071"/>
          </a:xfrm>
          <a:prstGeom prst="roundRect">
            <a:avLst>
              <a:gd name="adj" fmla="val 18373"/>
            </a:avLst>
          </a:prstGeom>
          <a:solidFill>
            <a:schemeClr val="bg1">
              <a:lumMod val="50000"/>
            </a:schemeClr>
          </a:solidFill>
          <a:ln>
            <a:solidFill>
              <a:schemeClr val="bg1">
                <a:lumMod val="5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u="sng" dirty="0" smtClean="0">
                <a:solidFill>
                  <a:schemeClr val="bg1"/>
                </a:solidFill>
              </a:rPr>
              <a:t>Orbitālie</a:t>
            </a:r>
            <a:r>
              <a:rPr lang="lv-LV" sz="2000" b="1" u="sng" dirty="0">
                <a:solidFill>
                  <a:schemeClr val="bg1"/>
                </a:solidFill>
              </a:rPr>
              <a:t> </a:t>
            </a:r>
            <a:r>
              <a:rPr lang="lv-LV" sz="2000" b="1" u="sng" dirty="0" smtClean="0">
                <a:solidFill>
                  <a:schemeClr val="bg1"/>
                </a:solidFill>
              </a:rPr>
              <a:t>faktori</a:t>
            </a:r>
            <a:endParaRPr lang="lv-LV" sz="2000" b="1" u="sng" dirty="0">
              <a:solidFill>
                <a:schemeClr val="bg1"/>
              </a:solidFill>
            </a:endParaRPr>
          </a:p>
        </p:txBody>
      </p:sp>
      <p:sp>
        <p:nvSpPr>
          <p:cNvPr id="17" name="Title 1"/>
          <p:cNvSpPr txBox="1">
            <a:spLocks/>
          </p:cNvSpPr>
          <p:nvPr/>
        </p:nvSpPr>
        <p:spPr>
          <a:xfrm>
            <a:off x="331472" y="5640880"/>
            <a:ext cx="2593569" cy="898071"/>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b="1" u="sng" dirty="0" smtClean="0"/>
              <a:t>Okeāna, atmosfēras un sauszemes faktori</a:t>
            </a:r>
            <a:endParaRPr lang="lv-LV" sz="2000" b="1" u="sng" dirty="0"/>
          </a:p>
        </p:txBody>
      </p:sp>
      <p:grpSp>
        <p:nvGrpSpPr>
          <p:cNvPr id="2" name="Group 1"/>
          <p:cNvGrpSpPr/>
          <p:nvPr/>
        </p:nvGrpSpPr>
        <p:grpSpPr>
          <a:xfrm>
            <a:off x="1149808" y="589273"/>
            <a:ext cx="9887396" cy="5656515"/>
            <a:chOff x="1057448" y="838645"/>
            <a:chExt cx="9887396" cy="5656515"/>
          </a:xfrm>
        </p:grpSpPr>
        <p:sp>
          <p:nvSpPr>
            <p:cNvPr id="4" name="Title 1"/>
            <p:cNvSpPr txBox="1">
              <a:spLocks/>
            </p:cNvSpPr>
            <p:nvPr/>
          </p:nvSpPr>
          <p:spPr>
            <a:xfrm>
              <a:off x="4385381" y="2917494"/>
              <a:ext cx="3411510" cy="102585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smtClean="0"/>
                <a:t>Zemes klimats</a:t>
              </a:r>
              <a:endParaRPr lang="lv-LV" sz="3200" b="1" dirty="0"/>
            </a:p>
          </p:txBody>
        </p:sp>
        <p:sp>
          <p:nvSpPr>
            <p:cNvPr id="5" name="Oval 4"/>
            <p:cNvSpPr/>
            <p:nvPr/>
          </p:nvSpPr>
          <p:spPr>
            <a:xfrm>
              <a:off x="2276944" y="1448343"/>
              <a:ext cx="2726872" cy="963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Saules starojums</a:t>
              </a:r>
              <a:endParaRPr lang="lv-LV" b="1" dirty="0">
                <a:solidFill>
                  <a:schemeClr val="bg1"/>
                </a:solidFill>
              </a:endParaRPr>
            </a:p>
          </p:txBody>
        </p:sp>
        <p:sp>
          <p:nvSpPr>
            <p:cNvPr id="6" name="Oval 5"/>
            <p:cNvSpPr/>
            <p:nvPr/>
          </p:nvSpPr>
          <p:spPr>
            <a:xfrm>
              <a:off x="4575364" y="838645"/>
              <a:ext cx="2726872" cy="963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Zemes orbitālais riņķojums ap Sauli</a:t>
              </a:r>
              <a:endParaRPr lang="lv-LV" b="1" dirty="0">
                <a:solidFill>
                  <a:schemeClr val="bg1"/>
                </a:solidFill>
              </a:endParaRPr>
            </a:p>
          </p:txBody>
        </p:sp>
        <p:sp>
          <p:nvSpPr>
            <p:cNvPr id="7" name="Oval 6"/>
            <p:cNvSpPr/>
            <p:nvPr/>
          </p:nvSpPr>
          <p:spPr>
            <a:xfrm>
              <a:off x="6651764" y="1528751"/>
              <a:ext cx="3194958" cy="96338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bg1"/>
                  </a:solidFill>
                </a:rPr>
                <a:t>Kosmiskais starojums un kosmiskās katastrofas</a:t>
              </a:r>
              <a:endParaRPr lang="lv-LV" b="1" dirty="0">
                <a:solidFill>
                  <a:schemeClr val="bg1"/>
                </a:solidFill>
              </a:endParaRPr>
            </a:p>
          </p:txBody>
        </p:sp>
        <p:sp>
          <p:nvSpPr>
            <p:cNvPr id="8" name="Oval 7"/>
            <p:cNvSpPr/>
            <p:nvPr/>
          </p:nvSpPr>
          <p:spPr>
            <a:xfrm>
              <a:off x="1057448" y="2465614"/>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Atmosfēras cirkulācija</a:t>
              </a:r>
              <a:endParaRPr lang="lv-LV" dirty="0">
                <a:solidFill>
                  <a:schemeClr val="tx1"/>
                </a:solidFill>
              </a:endParaRPr>
            </a:p>
          </p:txBody>
        </p:sp>
        <p:sp>
          <p:nvSpPr>
            <p:cNvPr id="9" name="Oval 8"/>
            <p:cNvSpPr/>
            <p:nvPr/>
          </p:nvSpPr>
          <p:spPr>
            <a:xfrm>
              <a:off x="1597183" y="3570711"/>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smtClean="0">
                  <a:solidFill>
                    <a:schemeClr val="tx1"/>
                  </a:solidFill>
                </a:rPr>
                <a:t>Vulkānisms</a:t>
              </a:r>
              <a:r>
                <a:rPr lang="lv-LV" dirty="0" smtClean="0">
                  <a:solidFill>
                    <a:schemeClr val="tx1"/>
                  </a:solidFill>
                </a:rPr>
                <a:t> un gāzu noplūdes no Zemes garozas</a:t>
              </a:r>
              <a:endParaRPr lang="lv-LV" dirty="0">
                <a:solidFill>
                  <a:schemeClr val="tx1"/>
                </a:solidFill>
              </a:endParaRPr>
            </a:p>
          </p:txBody>
        </p:sp>
        <p:sp>
          <p:nvSpPr>
            <p:cNvPr id="10" name="Oval 9"/>
            <p:cNvSpPr/>
            <p:nvPr/>
          </p:nvSpPr>
          <p:spPr>
            <a:xfrm>
              <a:off x="2626475" y="4602529"/>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Kontinentu pārvietošanās jeb kontinentu dreifs</a:t>
              </a:r>
              <a:endParaRPr lang="lv-LV" dirty="0">
                <a:solidFill>
                  <a:schemeClr val="tx1"/>
                </a:solidFill>
              </a:endParaRPr>
            </a:p>
          </p:txBody>
        </p:sp>
        <p:sp>
          <p:nvSpPr>
            <p:cNvPr id="11" name="Oval 10"/>
            <p:cNvSpPr/>
            <p:nvPr/>
          </p:nvSpPr>
          <p:spPr>
            <a:xfrm>
              <a:off x="3865419" y="5531774"/>
              <a:ext cx="3956858"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Pasaules okeāna cirkulācija un siltumapmaiņa ar atmosfēru</a:t>
              </a:r>
              <a:endParaRPr lang="lv-LV" dirty="0">
                <a:solidFill>
                  <a:schemeClr val="tx1"/>
                </a:solidFill>
              </a:endParaRPr>
            </a:p>
          </p:txBody>
        </p:sp>
        <p:sp>
          <p:nvSpPr>
            <p:cNvPr id="12" name="Oval 11"/>
            <p:cNvSpPr/>
            <p:nvPr/>
          </p:nvSpPr>
          <p:spPr>
            <a:xfrm>
              <a:off x="6415891" y="4632217"/>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Zemes virsmas un atmosfēras albedo</a:t>
              </a:r>
              <a:endParaRPr lang="lv-LV" dirty="0">
                <a:solidFill>
                  <a:schemeClr val="tx1"/>
                </a:solidFill>
              </a:endParaRPr>
            </a:p>
          </p:txBody>
        </p:sp>
        <p:sp>
          <p:nvSpPr>
            <p:cNvPr id="13" name="Oval 12"/>
            <p:cNvSpPr/>
            <p:nvPr/>
          </p:nvSpPr>
          <p:spPr>
            <a:xfrm>
              <a:off x="7795656" y="3676701"/>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Antropogēnās ietekmes</a:t>
              </a:r>
              <a:endParaRPr lang="lv-LV" dirty="0">
                <a:solidFill>
                  <a:schemeClr val="tx1"/>
                </a:solidFill>
              </a:endParaRPr>
            </a:p>
          </p:txBody>
        </p:sp>
        <p:sp>
          <p:nvSpPr>
            <p:cNvPr id="14" name="Oval 13"/>
            <p:cNvSpPr/>
            <p:nvPr/>
          </p:nvSpPr>
          <p:spPr>
            <a:xfrm>
              <a:off x="8217972" y="2523803"/>
              <a:ext cx="2726872" cy="963386"/>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Atmosfēras sastāvs</a:t>
              </a:r>
              <a:endParaRPr lang="lv-LV" dirty="0">
                <a:solidFill>
                  <a:schemeClr val="tx1"/>
                </a:solidFill>
              </a:endParaRPr>
            </a:p>
          </p:txBody>
        </p:sp>
        <p:cxnSp>
          <p:nvCxnSpPr>
            <p:cNvPr id="19" name="Straight Arrow Connector 18"/>
            <p:cNvCxnSpPr/>
            <p:nvPr/>
          </p:nvCxnSpPr>
          <p:spPr>
            <a:xfrm>
              <a:off x="4871258" y="2208414"/>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198226" y="2208414"/>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25193" y="2208414"/>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76516" y="4042756"/>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332578" y="4042756"/>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688640" y="4042756"/>
              <a:ext cx="0" cy="64839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27971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4024" y="3911911"/>
            <a:ext cx="6738970"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Latvijā ieplūst dažādas izcelsmes gaisa masas, kas ir veidojušās dažādos platuma grādos gan virs Atlantijas okeāna, gan kontinentiem un tāpēc ir ļoti atšķirīgas pēc temperatūras, mitruma, vēja stipruma un citām īpašībām</a:t>
            </a:r>
          </a:p>
        </p:txBody>
      </p:sp>
      <p:grpSp>
        <p:nvGrpSpPr>
          <p:cNvPr id="8" name="Group 7"/>
          <p:cNvGrpSpPr/>
          <p:nvPr/>
        </p:nvGrpSpPr>
        <p:grpSpPr>
          <a:xfrm>
            <a:off x="7465342" y="1699724"/>
            <a:ext cx="4726657" cy="5033990"/>
            <a:chOff x="9040835" y="727772"/>
            <a:chExt cx="4726657" cy="503399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835" y="727772"/>
              <a:ext cx="4726657" cy="18045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835" y="2626027"/>
              <a:ext cx="4726657" cy="1803368"/>
            </a:xfrm>
            <a:prstGeom prst="rect">
              <a:avLst/>
            </a:prstGeom>
          </p:spPr>
        </p:pic>
        <p:sp>
          <p:nvSpPr>
            <p:cNvPr id="6" name="Rectangle 5"/>
            <p:cNvSpPr/>
            <p:nvPr/>
          </p:nvSpPr>
          <p:spPr>
            <a:xfrm>
              <a:off x="9068545" y="4438323"/>
              <a:ext cx="4532481" cy="1323439"/>
            </a:xfrm>
            <a:prstGeom prst="rect">
              <a:avLst/>
            </a:prstGeom>
          </p:spPr>
          <p:txBody>
            <a:bodyPr wrap="square">
              <a:spAutoFit/>
            </a:bodyPr>
            <a:lstStyle/>
            <a:p>
              <a:pPr algn="ctr"/>
              <a:r>
                <a:rPr lang="lv-LV" sz="1600" b="1" dirty="0"/>
                <a:t>Latvijā ieplūstošo gaisa masu veidošanās un transformēšanās apgabali un tipiskas gaisa masu trajektorijas ziemā (A) un vasarā (B). Zilās līnijas – </a:t>
              </a:r>
              <a:r>
                <a:rPr lang="lv-LV" sz="1600" b="1" dirty="0" err="1"/>
                <a:t>okeānisko</a:t>
              </a:r>
              <a:r>
                <a:rPr lang="lv-LV" sz="1600" b="1" dirty="0"/>
                <a:t>, sarkanās līnijas – kontinentālo gaisa masu plūsmu virzieni </a:t>
              </a:r>
            </a:p>
          </p:txBody>
        </p:sp>
      </p:grpSp>
      <p:grpSp>
        <p:nvGrpSpPr>
          <p:cNvPr id="2" name="Group 1"/>
          <p:cNvGrpSpPr/>
          <p:nvPr/>
        </p:nvGrpSpPr>
        <p:grpSpPr>
          <a:xfrm>
            <a:off x="564024" y="522077"/>
            <a:ext cx="6738970" cy="2677339"/>
            <a:chOff x="822809" y="3855243"/>
            <a:chExt cx="6738970" cy="2677339"/>
          </a:xfrm>
        </p:grpSpPr>
        <p:sp>
          <p:nvSpPr>
            <p:cNvPr id="7" name="Title 1"/>
            <p:cNvSpPr txBox="1">
              <a:spLocks/>
            </p:cNvSpPr>
            <p:nvPr/>
          </p:nvSpPr>
          <p:spPr>
            <a:xfrm>
              <a:off x="822809" y="3855243"/>
              <a:ext cx="6738970" cy="14564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masas pamatā var iedalīt </a:t>
              </a:r>
              <a:r>
                <a:rPr lang="lv-LV" sz="2400" dirty="0" err="1"/>
                <a:t>okeāniskās</a:t>
              </a:r>
              <a:r>
                <a:rPr lang="lv-LV" sz="2400" dirty="0"/>
                <a:t> (</a:t>
              </a:r>
              <a:r>
                <a:rPr lang="lv-LV" sz="2400" dirty="0" err="1"/>
                <a:t>maritīmās</a:t>
              </a:r>
              <a:r>
                <a:rPr lang="lv-LV" sz="2400" dirty="0"/>
                <a:t>) un kontinentālās atkarībā no to mitruma jeb ūdens tvaiku satura gaisā</a:t>
              </a:r>
            </a:p>
          </p:txBody>
        </p:sp>
        <p:sp>
          <p:nvSpPr>
            <p:cNvPr id="9" name="Rounded Rectangle 8"/>
            <p:cNvSpPr/>
            <p:nvPr/>
          </p:nvSpPr>
          <p:spPr>
            <a:xfrm>
              <a:off x="4223844" y="5156949"/>
              <a:ext cx="2959560" cy="13735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Kontinentālo gaisa masu cilmvietas ir sauszemes apgabali, tāpēc tās parasti satur maz mitruma</a:t>
              </a:r>
            </a:p>
          </p:txBody>
        </p:sp>
        <p:sp>
          <p:nvSpPr>
            <p:cNvPr id="10" name="Rounded Rectangle 9"/>
            <p:cNvSpPr/>
            <p:nvPr/>
          </p:nvSpPr>
          <p:spPr>
            <a:xfrm>
              <a:off x="1095994" y="5159069"/>
              <a:ext cx="2965501" cy="13735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Okeāniskās</a:t>
              </a:r>
              <a:r>
                <a:rPr lang="lv-LV" b="1" dirty="0">
                  <a:solidFill>
                    <a:schemeClr val="tx1"/>
                  </a:solidFill>
                </a:rPr>
                <a:t> gaisa masas veidojas virs okeāniem, un tās satur daudz mitruma</a:t>
              </a:r>
            </a:p>
          </p:txBody>
        </p:sp>
      </p:grpSp>
    </p:spTree>
    <p:extLst>
      <p:ext uri="{BB962C8B-B14F-4D97-AF65-F5344CB8AC3E}">
        <p14:creationId xmlns:p14="http://schemas.microsoft.com/office/powerpoint/2010/main" val="39612722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41108" y="2279072"/>
            <a:ext cx="4273801" cy="22998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Izotermu </a:t>
            </a:r>
            <a:r>
              <a:rPr lang="lv-LV" sz="2400" dirty="0"/>
              <a:t>izvietojums parāda auksta gaisa (T850 &lt; -20) ieplūšanu Latvijā no ziemeļaustrumiem, kas liecina par kontinentāla arktiska gaisa ieplūšanu </a:t>
            </a:r>
          </a:p>
        </p:txBody>
      </p:sp>
      <p:grpSp>
        <p:nvGrpSpPr>
          <p:cNvPr id="2" name="Group 1"/>
          <p:cNvGrpSpPr/>
          <p:nvPr/>
        </p:nvGrpSpPr>
        <p:grpSpPr>
          <a:xfrm>
            <a:off x="0" y="857674"/>
            <a:ext cx="7471551" cy="5142651"/>
            <a:chOff x="0" y="857674"/>
            <a:chExt cx="7471551" cy="5142651"/>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674"/>
              <a:ext cx="7471551" cy="5142651"/>
            </a:xfrm>
            <a:prstGeom prst="rect">
              <a:avLst/>
            </a:prstGeom>
          </p:spPr>
        </p:pic>
        <p:sp>
          <p:nvSpPr>
            <p:cNvPr id="7" name="Rectangle 6"/>
            <p:cNvSpPr/>
            <p:nvPr/>
          </p:nvSpPr>
          <p:spPr>
            <a:xfrm>
              <a:off x="0" y="5169328"/>
              <a:ext cx="2909455" cy="830997"/>
            </a:xfrm>
            <a:prstGeom prst="rect">
              <a:avLst/>
            </a:prstGeom>
          </p:spPr>
          <p:txBody>
            <a:bodyPr wrap="square">
              <a:spAutoFit/>
            </a:bodyPr>
            <a:lstStyle/>
            <a:p>
              <a:r>
                <a:rPr lang="lv-LV" sz="1600" b="1" dirty="0"/>
                <a:t>Gaisa temperatūras sadalījums C850 </a:t>
              </a:r>
              <a:r>
                <a:rPr lang="lv-LV" sz="1600" b="1" dirty="0" err="1"/>
                <a:t>hPa</a:t>
              </a:r>
              <a:r>
                <a:rPr lang="lv-LV" sz="1600" b="1" dirty="0"/>
                <a:t> līmenī virs Eiropas (2007. gada  22. februāris</a:t>
              </a:r>
              <a:r>
                <a:rPr lang="lv-LV" sz="1600" b="1" dirty="0" smtClean="0"/>
                <a:t>)</a:t>
              </a:r>
              <a:endParaRPr lang="lv-LV" sz="1600" b="1" dirty="0"/>
            </a:p>
          </p:txBody>
        </p:sp>
      </p:grpSp>
    </p:spTree>
    <p:extLst>
      <p:ext uri="{BB962C8B-B14F-4D97-AF65-F5344CB8AC3E}">
        <p14:creationId xmlns:p14="http://schemas.microsoft.com/office/powerpoint/2010/main" val="35293126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5823" y="844648"/>
            <a:ext cx="10080393" cy="5143501"/>
            <a:chOff x="479897" y="721783"/>
            <a:chExt cx="10080393" cy="5143501"/>
          </a:xfrm>
        </p:grpSpPr>
        <p:pic>
          <p:nvPicPr>
            <p:cNvPr id="18434" name="Picture 2" descr="http://montessorimuddle.org/wp-content/uploads/2011/04/Gen-atm-circ-winsum-anim-s.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97" y="721783"/>
              <a:ext cx="6858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269103" y="721783"/>
              <a:ext cx="5291187" cy="14452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atmosfēras cirkulācija ir sistēma, kas pēc apjoma līdzinās kontinentu vai okeānu izmēriem</a:t>
              </a:r>
            </a:p>
          </p:txBody>
        </p:sp>
      </p:grpSp>
      <p:grpSp>
        <p:nvGrpSpPr>
          <p:cNvPr id="5" name="Group 4"/>
          <p:cNvGrpSpPr/>
          <p:nvPr/>
        </p:nvGrpSpPr>
        <p:grpSpPr>
          <a:xfrm>
            <a:off x="5423511" y="3444109"/>
            <a:ext cx="6629944" cy="3095236"/>
            <a:chOff x="5423511" y="3277849"/>
            <a:chExt cx="6629944" cy="3095236"/>
          </a:xfrm>
        </p:grpSpPr>
        <p:sp>
          <p:nvSpPr>
            <p:cNvPr id="3" name="Title 1"/>
            <p:cNvSpPr txBox="1">
              <a:spLocks/>
            </p:cNvSpPr>
            <p:nvPr/>
          </p:nvSpPr>
          <p:spPr>
            <a:xfrm>
              <a:off x="6257484" y="3277849"/>
              <a:ext cx="4961998" cy="14966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t>
              </a:r>
              <a:r>
                <a:rPr lang="lv-LV" sz="2400" dirty="0" smtClean="0"/>
                <a:t>a </a:t>
              </a:r>
              <a:r>
                <a:rPr lang="lv-LV" sz="2400" dirty="0"/>
                <a:t>nenotiktu atmosfēras cirkulācija, vidējā ziemas temperatūra polu rajonos būtu ap -</a:t>
              </a:r>
              <a:r>
                <a:rPr lang="lv-LV" sz="2400" dirty="0" smtClean="0"/>
                <a:t>100</a:t>
              </a:r>
              <a:r>
                <a:rPr lang="lv-LV" sz="2400" dirty="0"/>
                <a:t> ºC tagadējo </a:t>
              </a:r>
              <a:r>
                <a:rPr lang="lv-LV" sz="2400" dirty="0" smtClean="0"/>
                <a:t>30</a:t>
              </a:r>
              <a:r>
                <a:rPr lang="lv-LV" sz="2400" dirty="0"/>
                <a:t> ºC vietā</a:t>
              </a:r>
            </a:p>
          </p:txBody>
        </p:sp>
        <p:sp>
          <p:nvSpPr>
            <p:cNvPr id="6" name="Rounded Rectangle 5"/>
            <p:cNvSpPr/>
            <p:nvPr/>
          </p:nvSpPr>
          <p:spPr>
            <a:xfrm>
              <a:off x="5423511" y="4690928"/>
              <a:ext cx="6629944" cy="16821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Atlantijas okeāna ūdeņu cirkulācijas raksturs būtiski ietekmē klimatu Latvijā un bieži ir galvenais faktors, kas nosaka laikapstākļus, ietekmējot to lielo mainību. Laikapstākļus Latvijā nosaka tas, ka atmosfēras gaisa masu liela mēroga cirkulācija veidojas virs Atlantijas okeāna ziemeļdaļas</a:t>
              </a:r>
            </a:p>
          </p:txBody>
        </p:sp>
      </p:grpSp>
    </p:spTree>
    <p:extLst>
      <p:ext uri="{BB962C8B-B14F-4D97-AF65-F5344CB8AC3E}">
        <p14:creationId xmlns:p14="http://schemas.microsoft.com/office/powerpoint/2010/main" val="42369109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42946" y="559989"/>
            <a:ext cx="10744199" cy="14402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Liela mēroga atmosfēras gaisa masu veidošanās un cirkulācijas procesus ietekmē pazeminātais atmosfēras spiediens Atlantijas okeāna ziemeļdaļā (pastāv zema spiediena sistēma), kamēr ekvatora tuvumā izveidojas augsta spiediena apgabals </a:t>
            </a:r>
          </a:p>
        </p:txBody>
      </p:sp>
      <p:grpSp>
        <p:nvGrpSpPr>
          <p:cNvPr id="16" name="Group 15"/>
          <p:cNvGrpSpPr/>
          <p:nvPr/>
        </p:nvGrpSpPr>
        <p:grpSpPr>
          <a:xfrm>
            <a:off x="493727" y="2286002"/>
            <a:ext cx="9886490" cy="4435568"/>
            <a:chOff x="108435" y="2328864"/>
            <a:chExt cx="9886490" cy="4435568"/>
          </a:xfrm>
        </p:grpSpPr>
        <p:grpSp>
          <p:nvGrpSpPr>
            <p:cNvPr id="13" name="Group 12"/>
            <p:cNvGrpSpPr/>
            <p:nvPr/>
          </p:nvGrpSpPr>
          <p:grpSpPr>
            <a:xfrm>
              <a:off x="108435" y="2328864"/>
              <a:ext cx="9886490" cy="4435568"/>
              <a:chOff x="108435" y="2328864"/>
              <a:chExt cx="9886490" cy="4435568"/>
            </a:xfrm>
          </p:grpSpPr>
          <p:grpSp>
            <p:nvGrpSpPr>
              <p:cNvPr id="11" name="Group 10"/>
              <p:cNvGrpSpPr/>
              <p:nvPr/>
            </p:nvGrpSpPr>
            <p:grpSpPr>
              <a:xfrm>
                <a:off x="108435" y="2328864"/>
                <a:ext cx="9875451" cy="4435568"/>
                <a:chOff x="108435" y="2328864"/>
                <a:chExt cx="9875451" cy="443556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338" y="2328864"/>
                  <a:ext cx="8426548" cy="3878484"/>
                </a:xfrm>
                <a:prstGeom prst="rect">
                  <a:avLst/>
                </a:prstGeom>
              </p:spPr>
            </p:pic>
            <p:sp>
              <p:nvSpPr>
                <p:cNvPr id="9" name="Rectangle 8"/>
                <p:cNvSpPr/>
                <p:nvPr/>
              </p:nvSpPr>
              <p:spPr>
                <a:xfrm>
                  <a:off x="108435" y="5591673"/>
                  <a:ext cx="3776350" cy="338554"/>
                </a:xfrm>
                <a:prstGeom prst="rect">
                  <a:avLst/>
                </a:prstGeom>
              </p:spPr>
              <p:txBody>
                <a:bodyPr wrap="square">
                  <a:spAutoFit/>
                </a:bodyPr>
                <a:lstStyle/>
                <a:p>
                  <a:endParaRPr lang="lv-LV" sz="1600" b="1" dirty="0"/>
                </a:p>
              </p:txBody>
            </p:sp>
            <p:sp>
              <p:nvSpPr>
                <p:cNvPr id="10" name="Rectangle 9"/>
                <p:cNvSpPr/>
                <p:nvPr/>
              </p:nvSpPr>
              <p:spPr>
                <a:xfrm>
                  <a:off x="1557338" y="6179657"/>
                  <a:ext cx="8426548" cy="584775"/>
                </a:xfrm>
                <a:prstGeom prst="rect">
                  <a:avLst/>
                </a:prstGeom>
              </p:spPr>
              <p:txBody>
                <a:bodyPr wrap="square">
                  <a:spAutoFit/>
                </a:bodyPr>
                <a:lstStyle/>
                <a:p>
                  <a:pPr algn="ctr"/>
                  <a:r>
                    <a:rPr lang="lv-LV" sz="1600" b="1" dirty="0"/>
                    <a:t>Ziemeļatlantijas oscilācijas fāzes ietekme uz laikapstākļu veidošanos </a:t>
                  </a:r>
                  <a:r>
                    <a:rPr lang="lv-LV" sz="1600" b="1" dirty="0" smtClean="0"/>
                    <a:t>Eiropā: </a:t>
                  </a:r>
                </a:p>
                <a:p>
                  <a:pPr algn="ctr"/>
                  <a:r>
                    <a:rPr lang="lv-LV" sz="1600" b="1" dirty="0" smtClean="0"/>
                    <a:t>L</a:t>
                  </a:r>
                  <a:r>
                    <a:rPr lang="lv-LV" sz="1600" b="1" dirty="0"/>
                    <a:t> – zema spiediena apgabals, H – augsta spiediena apgabals </a:t>
                  </a:r>
                </a:p>
              </p:txBody>
            </p:sp>
          </p:grpSp>
          <p:sp>
            <p:nvSpPr>
              <p:cNvPr id="12" name="Rectangle 11"/>
              <p:cNvSpPr/>
              <p:nvPr/>
            </p:nvSpPr>
            <p:spPr>
              <a:xfrm>
                <a:off x="6218575" y="5131331"/>
                <a:ext cx="3776350" cy="338554"/>
              </a:xfrm>
              <a:prstGeom prst="rect">
                <a:avLst/>
              </a:prstGeom>
            </p:spPr>
            <p:txBody>
              <a:bodyPr wrap="square">
                <a:spAutoFit/>
              </a:bodyPr>
              <a:lstStyle/>
              <a:p>
                <a:endParaRPr lang="lv-LV" sz="1600" b="1" dirty="0"/>
              </a:p>
            </p:txBody>
          </p:sp>
        </p:grpSp>
        <p:sp>
          <p:nvSpPr>
            <p:cNvPr id="14" name="Rectangle 13"/>
            <p:cNvSpPr/>
            <p:nvPr/>
          </p:nvSpPr>
          <p:spPr>
            <a:xfrm>
              <a:off x="1557338" y="5841103"/>
              <a:ext cx="1328737" cy="369332"/>
            </a:xfrm>
            <a:prstGeom prst="rect">
              <a:avLst/>
            </a:prstGeom>
          </p:spPr>
          <p:txBody>
            <a:bodyPr wrap="square">
              <a:spAutoFit/>
            </a:bodyPr>
            <a:lstStyle/>
            <a:p>
              <a:r>
                <a:rPr lang="lv-LV" sz="900" dirty="0">
                  <a:solidFill>
                    <a:schemeClr val="bg1"/>
                  </a:solidFill>
                </a:rPr>
                <a:t>Pozitīva Ziemeļatlantijas oscilācijas  indeksa fāze</a:t>
              </a:r>
            </a:p>
          </p:txBody>
        </p:sp>
        <p:sp>
          <p:nvSpPr>
            <p:cNvPr id="15" name="Rectangle 14"/>
            <p:cNvSpPr/>
            <p:nvPr/>
          </p:nvSpPr>
          <p:spPr>
            <a:xfrm>
              <a:off x="8286749" y="5841103"/>
              <a:ext cx="1708175" cy="369332"/>
            </a:xfrm>
            <a:prstGeom prst="rect">
              <a:avLst/>
            </a:prstGeom>
          </p:spPr>
          <p:txBody>
            <a:bodyPr wrap="square">
              <a:spAutoFit/>
            </a:bodyPr>
            <a:lstStyle/>
            <a:p>
              <a:pPr algn="r"/>
              <a:r>
                <a:rPr lang="lv-LV" sz="900" dirty="0">
                  <a:solidFill>
                    <a:schemeClr val="bg1"/>
                  </a:solidFill>
                </a:rPr>
                <a:t>Negatīva Ziemeļatlantijas oscilācijas indeksa fāze</a:t>
              </a:r>
            </a:p>
          </p:txBody>
        </p:sp>
      </p:grpSp>
    </p:spTree>
    <p:extLst>
      <p:ext uri="{BB962C8B-B14F-4D97-AF65-F5344CB8AC3E}">
        <p14:creationId xmlns:p14="http://schemas.microsoft.com/office/powerpoint/2010/main" val="22601195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6040" y="3684511"/>
            <a:ext cx="7145749" cy="2811550"/>
            <a:chOff x="346034" y="3720762"/>
            <a:chExt cx="7145749" cy="281155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034" y="3720762"/>
              <a:ext cx="7145749" cy="2150403"/>
            </a:xfrm>
            <a:prstGeom prst="rect">
              <a:avLst/>
            </a:prstGeom>
          </p:spPr>
        </p:pic>
        <p:sp>
          <p:nvSpPr>
            <p:cNvPr id="6" name="Rectangle 5"/>
            <p:cNvSpPr/>
            <p:nvPr/>
          </p:nvSpPr>
          <p:spPr>
            <a:xfrm>
              <a:off x="928683" y="5947537"/>
              <a:ext cx="4972050" cy="584775"/>
            </a:xfrm>
            <a:prstGeom prst="rect">
              <a:avLst/>
            </a:prstGeom>
          </p:spPr>
          <p:txBody>
            <a:bodyPr wrap="square">
              <a:spAutoFit/>
            </a:bodyPr>
            <a:lstStyle/>
            <a:p>
              <a:r>
                <a:rPr lang="lv-LV" sz="1600" b="1" dirty="0"/>
                <a:t>Ziemeļatlantijas oscilācijas indeksa </a:t>
              </a:r>
              <a:r>
                <a:rPr lang="lv-LV" sz="1600" b="1" dirty="0" smtClean="0"/>
                <a:t>mainības </a:t>
              </a:r>
              <a:r>
                <a:rPr lang="lv-LV" sz="1600" b="1" dirty="0"/>
                <a:t>raksturs no 1825. līdz 2005. gadam</a:t>
              </a:r>
            </a:p>
          </p:txBody>
        </p:sp>
      </p:grpSp>
      <p:grpSp>
        <p:nvGrpSpPr>
          <p:cNvPr id="3" name="Group 2"/>
          <p:cNvGrpSpPr/>
          <p:nvPr/>
        </p:nvGrpSpPr>
        <p:grpSpPr>
          <a:xfrm>
            <a:off x="2606803" y="806102"/>
            <a:ext cx="7035546" cy="2395102"/>
            <a:chOff x="223838" y="1588159"/>
            <a:chExt cx="7035546" cy="2395102"/>
          </a:xfrm>
        </p:grpSpPr>
        <p:sp>
          <p:nvSpPr>
            <p:cNvPr id="5" name="Title 1"/>
            <p:cNvSpPr txBox="1">
              <a:spLocks/>
            </p:cNvSpPr>
            <p:nvPr/>
          </p:nvSpPr>
          <p:spPr>
            <a:xfrm>
              <a:off x="223838" y="1588159"/>
              <a:ext cx="7035546" cy="15488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Jūru un okeānu ūdeņu plūsmu un atmosfēras cirkulācijas mijiedarbība uzskatāma par nozīmīgu faktoru, kas nosaka augsto klimata </a:t>
              </a:r>
              <a:r>
                <a:rPr lang="lv-LV" sz="2400" dirty="0" smtClean="0"/>
                <a:t>mainību</a:t>
              </a:r>
              <a:endParaRPr lang="lv-LV" sz="2400" dirty="0"/>
            </a:p>
          </p:txBody>
        </p:sp>
        <p:sp>
          <p:nvSpPr>
            <p:cNvPr id="7" name="Rounded Rectangle 6"/>
            <p:cNvSpPr/>
            <p:nvPr/>
          </p:nvSpPr>
          <p:spPr>
            <a:xfrm>
              <a:off x="874098" y="2953999"/>
              <a:ext cx="5763602" cy="10292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klimata </a:t>
              </a:r>
              <a:r>
                <a:rPr lang="lv-LV" b="1" dirty="0">
                  <a:solidFill>
                    <a:schemeClr val="tx1"/>
                  </a:solidFill>
                </a:rPr>
                <a:t>sistēmas izmaiņas (tajā skaitā arī globālā sasilšana) var izmainīt šīs mijiedarbības raksturu, sekmēt ekstremālu parādību biežuma palielināšanos</a:t>
              </a:r>
            </a:p>
          </p:txBody>
        </p:sp>
      </p:grpSp>
      <p:sp>
        <p:nvSpPr>
          <p:cNvPr id="9" name="Rounded Rectangle 8"/>
          <p:cNvSpPr/>
          <p:nvPr/>
        </p:nvSpPr>
        <p:spPr>
          <a:xfrm>
            <a:off x="8021943" y="3965371"/>
            <a:ext cx="3847506"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Īslandes un Azoru atmosfēras spiediena sistēmas un spiediena starpība starp tām periodiski mainās, tās apraksta kā </a:t>
            </a:r>
            <a:r>
              <a:rPr lang="lv-LV" b="1" dirty="0" err="1">
                <a:solidFill>
                  <a:schemeClr val="tx1"/>
                </a:solidFill>
              </a:rPr>
              <a:t>Ziemaļatlantijas</a:t>
            </a:r>
            <a:r>
              <a:rPr lang="lv-LV" b="1" dirty="0">
                <a:solidFill>
                  <a:schemeClr val="tx1"/>
                </a:solidFill>
              </a:rPr>
              <a:t> oscilāciju </a:t>
            </a:r>
          </a:p>
        </p:txBody>
      </p:sp>
    </p:spTree>
    <p:extLst>
      <p:ext uri="{BB962C8B-B14F-4D97-AF65-F5344CB8AC3E}">
        <p14:creationId xmlns:p14="http://schemas.microsoft.com/office/powerpoint/2010/main" val="7575948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8862" y="1164659"/>
            <a:ext cx="3796320" cy="5693341"/>
          </a:xfrm>
          <a:prstGeom prst="rect">
            <a:avLst/>
          </a:prstGeom>
        </p:spPr>
      </p:pic>
      <p:sp>
        <p:nvSpPr>
          <p:cNvPr id="4" name="Title 1"/>
          <p:cNvSpPr txBox="1">
            <a:spLocks/>
          </p:cNvSpPr>
          <p:nvPr/>
        </p:nvSpPr>
        <p:spPr>
          <a:xfrm>
            <a:off x="6927274" y="182009"/>
            <a:ext cx="5006920" cy="15221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NEPARASTIE LAIKAPSTĀKĻI LATVIJĀ (900-1860)</a:t>
            </a:r>
          </a:p>
        </p:txBody>
      </p:sp>
      <p:grpSp>
        <p:nvGrpSpPr>
          <p:cNvPr id="11" name="Group 10"/>
          <p:cNvGrpSpPr/>
          <p:nvPr/>
        </p:nvGrpSpPr>
        <p:grpSpPr>
          <a:xfrm>
            <a:off x="277094" y="1317064"/>
            <a:ext cx="6470072" cy="4958178"/>
            <a:chOff x="5430983" y="893278"/>
            <a:chExt cx="6470072" cy="4958178"/>
          </a:xfrm>
        </p:grpSpPr>
        <p:sp>
          <p:nvSpPr>
            <p:cNvPr id="3" name="Title 1"/>
            <p:cNvSpPr txBox="1">
              <a:spLocks/>
            </p:cNvSpPr>
            <p:nvPr/>
          </p:nvSpPr>
          <p:spPr>
            <a:xfrm>
              <a:off x="5430983" y="893278"/>
              <a:ext cx="6470072" cy="15783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Vēsturiskos avotos aprakstītie dabas apstākļi Baltijā un Latvijā vairāk nekā 900 gadu garumā, sniedz ieskatu par neparastām ziemām, pavasariem, vasarām un rudeņiem</a:t>
              </a:r>
            </a:p>
          </p:txBody>
        </p:sp>
        <p:grpSp>
          <p:nvGrpSpPr>
            <p:cNvPr id="10" name="Group 9"/>
            <p:cNvGrpSpPr/>
            <p:nvPr/>
          </p:nvGrpSpPr>
          <p:grpSpPr>
            <a:xfrm>
              <a:off x="5791196" y="2391295"/>
              <a:ext cx="5805054" cy="3460161"/>
              <a:chOff x="5791196" y="2391295"/>
              <a:chExt cx="5805054" cy="3460161"/>
            </a:xfrm>
          </p:grpSpPr>
          <p:sp>
            <p:nvSpPr>
              <p:cNvPr id="6" name="Rounded Rectangle 5"/>
              <p:cNvSpPr/>
              <p:nvPr/>
            </p:nvSpPr>
            <p:spPr>
              <a:xfrm>
                <a:off x="5791196" y="2391295"/>
                <a:ext cx="2382820" cy="10964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ar </a:t>
                </a:r>
                <a:r>
                  <a:rPr lang="lv-LV" b="1" dirty="0">
                    <a:solidFill>
                      <a:schemeClr val="tx1"/>
                    </a:solidFill>
                  </a:rPr>
                  <a:t>katastrofāliem plūdiem Daugavā un citās upēs</a:t>
                </a:r>
              </a:p>
            </p:txBody>
          </p:sp>
          <p:sp>
            <p:nvSpPr>
              <p:cNvPr id="7" name="Rounded Rectangle 6"/>
              <p:cNvSpPr/>
              <p:nvPr/>
            </p:nvSpPr>
            <p:spPr>
              <a:xfrm>
                <a:off x="8354286" y="2391295"/>
                <a:ext cx="3241964" cy="16109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 lielu </a:t>
                </a:r>
                <a:r>
                  <a:rPr lang="lv-LV" b="1" dirty="0">
                    <a:solidFill>
                      <a:schemeClr val="tx1"/>
                    </a:solidFill>
                  </a:rPr>
                  <a:t>karstumu un neiedomājamu sausumu, kad izžūst upes un akas, deg meži un </a:t>
                </a:r>
                <a:r>
                  <a:rPr lang="lv-LV" b="1" dirty="0" smtClean="0">
                    <a:solidFill>
                      <a:schemeClr val="tx1"/>
                    </a:solidFill>
                  </a:rPr>
                  <a:t>purvi vai </a:t>
                </a:r>
                <a:r>
                  <a:rPr lang="lv-LV" b="1" dirty="0">
                    <a:solidFill>
                      <a:schemeClr val="tx1"/>
                    </a:solidFill>
                  </a:rPr>
                  <a:t>kad lietus nepārtraukti līst mēnešiem </a:t>
                </a:r>
                <a:r>
                  <a:rPr lang="lv-LV" b="1" dirty="0" smtClean="0">
                    <a:solidFill>
                      <a:schemeClr val="tx1"/>
                    </a:solidFill>
                  </a:rPr>
                  <a:t>ilgi</a:t>
                </a:r>
                <a:endParaRPr lang="lv-LV" b="1" dirty="0">
                  <a:solidFill>
                    <a:schemeClr val="tx1"/>
                  </a:solidFill>
                </a:endParaRPr>
              </a:p>
            </p:txBody>
          </p:sp>
          <p:sp>
            <p:nvSpPr>
              <p:cNvPr id="8" name="Rounded Rectangle 7"/>
              <p:cNvSpPr/>
              <p:nvPr/>
            </p:nvSpPr>
            <p:spPr>
              <a:xfrm>
                <a:off x="5791196" y="3743155"/>
                <a:ext cx="2382820" cy="21083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 ziemām, kad </a:t>
                </a:r>
                <a:r>
                  <a:rPr lang="lv-LV" b="1" dirty="0">
                    <a:solidFill>
                      <a:schemeClr val="tx1"/>
                    </a:solidFill>
                  </a:rPr>
                  <a:t>puteņo nepārtraukti 1-2 mēnešus, </a:t>
                </a:r>
                <a:r>
                  <a:rPr lang="lv-LV" b="1" dirty="0" smtClean="0">
                    <a:solidFill>
                      <a:schemeClr val="tx1"/>
                    </a:solidFill>
                  </a:rPr>
                  <a:t>un visi </a:t>
                </a:r>
                <a:r>
                  <a:rPr lang="lv-LV" b="1" dirty="0">
                    <a:solidFill>
                      <a:schemeClr val="tx1"/>
                    </a:solidFill>
                  </a:rPr>
                  <a:t>sējumi izsalst pavasarī  vai vasaras sākumā ap Jāņu </a:t>
                </a:r>
                <a:r>
                  <a:rPr lang="lv-LV" b="1" dirty="0" smtClean="0">
                    <a:solidFill>
                      <a:schemeClr val="tx1"/>
                    </a:solidFill>
                  </a:rPr>
                  <a:t>dienu</a:t>
                </a:r>
                <a:endParaRPr lang="lv-LV" b="1" dirty="0">
                  <a:solidFill>
                    <a:schemeClr val="tx1"/>
                  </a:solidFill>
                </a:endParaRPr>
              </a:p>
            </p:txBody>
          </p:sp>
          <p:sp>
            <p:nvSpPr>
              <p:cNvPr id="9" name="Rounded Rectangle 8"/>
              <p:cNvSpPr/>
              <p:nvPr/>
            </p:nvSpPr>
            <p:spPr>
              <a:xfrm>
                <a:off x="8354286" y="4240512"/>
                <a:ext cx="3241964" cy="16109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 aizsalušu Baltijas jūru, kad cilvēki </a:t>
                </a:r>
                <a:r>
                  <a:rPr lang="lv-LV" b="1" dirty="0">
                    <a:solidFill>
                      <a:schemeClr val="tx1"/>
                    </a:solidFill>
                  </a:rPr>
                  <a:t>no Dānijas, Vācijas un Polijas kājām vai ar ragavām ceļo uz Zviedriju un Somiju</a:t>
                </a:r>
              </a:p>
            </p:txBody>
          </p:sp>
        </p:grpSp>
      </p:grpSp>
    </p:spTree>
    <p:extLst>
      <p:ext uri="{BB962C8B-B14F-4D97-AF65-F5344CB8AC3E}">
        <p14:creationId xmlns:p14="http://schemas.microsoft.com/office/powerpoint/2010/main" val="27553610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5113" y="530105"/>
            <a:ext cx="4707553"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Klimata mainības raksturs un cilvēka ietekme uz to</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805" y="0"/>
            <a:ext cx="4650140" cy="4650140"/>
          </a:xfrm>
          <a:prstGeom prst="rect">
            <a:avLst/>
          </a:prstGeom>
        </p:spPr>
      </p:pic>
      <p:grpSp>
        <p:nvGrpSpPr>
          <p:cNvPr id="9" name="Group 8"/>
          <p:cNvGrpSpPr/>
          <p:nvPr/>
        </p:nvGrpSpPr>
        <p:grpSpPr>
          <a:xfrm>
            <a:off x="221672" y="3061850"/>
            <a:ext cx="8628253" cy="3393396"/>
            <a:chOff x="5777345" y="886679"/>
            <a:chExt cx="8628253" cy="3393396"/>
          </a:xfrm>
        </p:grpSpPr>
        <p:sp>
          <p:nvSpPr>
            <p:cNvPr id="5" name="Title 1"/>
            <p:cNvSpPr txBox="1">
              <a:spLocks/>
            </p:cNvSpPr>
            <p:nvPr/>
          </p:nvSpPr>
          <p:spPr>
            <a:xfrm>
              <a:off x="5777345" y="886679"/>
              <a:ext cx="6123710" cy="16870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pēdējo simts gadu laikā raksturo ievērojamas pārmaiņas, kas ir ļoti straujas, salīdzinot ar izmaiņu raksturu pēdējo tūkstošu gadu laikā, kā arī garākā laika posmā </a:t>
              </a:r>
            </a:p>
          </p:txBody>
        </p:sp>
        <p:sp>
          <p:nvSpPr>
            <p:cNvPr id="7" name="Rounded Rectangle 6"/>
            <p:cNvSpPr/>
            <p:nvPr/>
          </p:nvSpPr>
          <p:spPr>
            <a:xfrm>
              <a:off x="6041515" y="2410532"/>
              <a:ext cx="3847506"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Novērojumi apstiprina, ka pēdējās simtgades laikā mainījies arī temperatūras diennakts sadalījums, kā arī pieaugusi temperatūra virs jūru un okeānu virsmas</a:t>
              </a:r>
            </a:p>
          </p:txBody>
        </p:sp>
        <p:sp>
          <p:nvSpPr>
            <p:cNvPr id="8" name="Rounded Rectangle 7"/>
            <p:cNvSpPr/>
            <p:nvPr/>
          </p:nvSpPr>
          <p:spPr>
            <a:xfrm>
              <a:off x="10141522" y="2410532"/>
              <a:ext cx="4264076"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raksturs saistāms </a:t>
              </a:r>
              <a:r>
                <a:rPr lang="lv-LV" b="1" dirty="0" smtClean="0">
                  <a:solidFill>
                    <a:schemeClr val="tx1"/>
                  </a:solidFill>
                </a:rPr>
                <a:t>arī </a:t>
              </a:r>
              <a:r>
                <a:rPr lang="lv-LV" b="1" dirty="0">
                  <a:solidFill>
                    <a:schemeClr val="tx1"/>
                  </a:solidFill>
                </a:rPr>
                <a:t>ar izmaiņām nokrišņu daudzumā, klimata kā sistēmas stabilitātē, ekstremālo klimatisko parādību biežuma mainībā un citu klimatu raksturojošo parametru būtiskajās izmaiņās</a:t>
              </a:r>
            </a:p>
          </p:txBody>
        </p:sp>
      </p:grpSp>
    </p:spTree>
    <p:extLst>
      <p:ext uri="{BB962C8B-B14F-4D97-AF65-F5344CB8AC3E}">
        <p14:creationId xmlns:p14="http://schemas.microsoft.com/office/powerpoint/2010/main" val="1270111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37128" y="180118"/>
            <a:ext cx="7517742" cy="5153189"/>
            <a:chOff x="598784" y="979001"/>
            <a:chExt cx="6187915" cy="4368642"/>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784" y="979001"/>
              <a:ext cx="6187915" cy="4368642"/>
            </a:xfrm>
            <a:prstGeom prst="rect">
              <a:avLst/>
            </a:prstGeom>
          </p:spPr>
        </p:pic>
        <p:sp>
          <p:nvSpPr>
            <p:cNvPr id="5" name="Rectangle 4"/>
            <p:cNvSpPr/>
            <p:nvPr/>
          </p:nvSpPr>
          <p:spPr>
            <a:xfrm>
              <a:off x="1477223" y="979001"/>
              <a:ext cx="3776350" cy="584775"/>
            </a:xfrm>
            <a:prstGeom prst="rect">
              <a:avLst/>
            </a:prstGeom>
          </p:spPr>
          <p:txBody>
            <a:bodyPr wrap="square">
              <a:spAutoFit/>
            </a:bodyPr>
            <a:lstStyle/>
            <a:p>
              <a:r>
                <a:rPr lang="lv-LV" sz="1600" b="1" dirty="0"/>
                <a:t>Globālās vidējās temperatūras mainības raksturs pēdējo 150 gadu laikā</a:t>
              </a:r>
            </a:p>
          </p:txBody>
        </p:sp>
      </p:grpSp>
      <p:sp>
        <p:nvSpPr>
          <p:cNvPr id="7" name="Title 1"/>
          <p:cNvSpPr txBox="1">
            <a:spLocks/>
          </p:cNvSpPr>
          <p:nvPr/>
        </p:nvSpPr>
        <p:spPr>
          <a:xfrm>
            <a:off x="809206" y="5333307"/>
            <a:ext cx="10573587" cy="13577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vērtēts, ka laika posmā no 1861. līdz 2005. gadam Zemes vidējā temperatūra ir pieaugusi par 0,6 ± 0,2 ºC, turklāt temperatūras pieaugums ir noticis galvenokārt laika posmā no 1910. līdz 1945. gadam un no 1976. gada līdz mūsdienām</a:t>
            </a:r>
          </a:p>
        </p:txBody>
      </p:sp>
    </p:spTree>
    <p:extLst>
      <p:ext uri="{BB962C8B-B14F-4D97-AF65-F5344CB8AC3E}">
        <p14:creationId xmlns:p14="http://schemas.microsoft.com/office/powerpoint/2010/main" val="9210469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387099" y="2321812"/>
            <a:ext cx="7264573" cy="4330231"/>
            <a:chOff x="5264728" y="1099675"/>
            <a:chExt cx="7264573" cy="433023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728" y="1099675"/>
              <a:ext cx="7264573" cy="4330231"/>
            </a:xfrm>
            <a:prstGeom prst="rect">
              <a:avLst/>
            </a:prstGeom>
          </p:spPr>
        </p:pic>
        <p:sp>
          <p:nvSpPr>
            <p:cNvPr id="8" name="Rectangle 7"/>
            <p:cNvSpPr/>
            <p:nvPr/>
          </p:nvSpPr>
          <p:spPr>
            <a:xfrm>
              <a:off x="6395251" y="1106684"/>
              <a:ext cx="3776350" cy="830997"/>
            </a:xfrm>
            <a:prstGeom prst="rect">
              <a:avLst/>
            </a:prstGeom>
          </p:spPr>
          <p:txBody>
            <a:bodyPr wrap="square">
              <a:spAutoFit/>
            </a:bodyPr>
            <a:lstStyle/>
            <a:p>
              <a:r>
                <a:rPr lang="lv-LV" sz="1600" b="1" dirty="0"/>
                <a:t>Ogļskābās gāzes koncentrācijas izmaiņas atmosfērā </a:t>
              </a:r>
              <a:r>
                <a:rPr lang="lv-LV" sz="1600" b="1" dirty="0" err="1"/>
                <a:t>Mauna</a:t>
              </a:r>
              <a:r>
                <a:rPr lang="lv-LV" sz="1600" b="1" dirty="0"/>
                <a:t> </a:t>
              </a:r>
              <a:r>
                <a:rPr lang="lv-LV" sz="1600" b="1" dirty="0" err="1"/>
                <a:t>Loa</a:t>
              </a:r>
              <a:r>
                <a:rPr lang="lv-LV" sz="1600" b="1" dirty="0"/>
                <a:t> observatorijā (Havaju salas) </a:t>
              </a:r>
            </a:p>
          </p:txBody>
        </p:sp>
      </p:grpSp>
      <p:grpSp>
        <p:nvGrpSpPr>
          <p:cNvPr id="2" name="Group 1"/>
          <p:cNvGrpSpPr/>
          <p:nvPr/>
        </p:nvGrpSpPr>
        <p:grpSpPr>
          <a:xfrm>
            <a:off x="887939" y="527313"/>
            <a:ext cx="9014550" cy="2984817"/>
            <a:chOff x="887939" y="444183"/>
            <a:chExt cx="9014550" cy="2984817"/>
          </a:xfrm>
        </p:grpSpPr>
        <p:sp>
          <p:nvSpPr>
            <p:cNvPr id="6" name="Title 1"/>
            <p:cNvSpPr txBox="1">
              <a:spLocks/>
            </p:cNvSpPr>
            <p:nvPr/>
          </p:nvSpPr>
          <p:spPr>
            <a:xfrm>
              <a:off x="2213411" y="444183"/>
              <a:ext cx="7689078" cy="14379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pierādīts, ka pēdējo 100 gadu laikā ir ievērojami palielinājusies lielākā daļa siltumnīcefekta gāzu koncentrācija </a:t>
              </a:r>
              <a:r>
                <a:rPr lang="lv-LV" sz="2400" dirty="0" smtClean="0"/>
                <a:t>gaisā</a:t>
              </a:r>
              <a:endParaRPr lang="lv-LV" sz="2400" dirty="0"/>
            </a:p>
          </p:txBody>
        </p:sp>
        <p:sp>
          <p:nvSpPr>
            <p:cNvPr id="11" name="Rounded Rectangle 10"/>
            <p:cNvSpPr/>
            <p:nvPr/>
          </p:nvSpPr>
          <p:spPr>
            <a:xfrm>
              <a:off x="887939" y="1559457"/>
              <a:ext cx="2812311"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vislabāk pierāda CO</a:t>
              </a:r>
              <a:r>
                <a:rPr lang="lv-LV" b="1" baseline="-25000" dirty="0">
                  <a:solidFill>
                    <a:schemeClr val="tx1"/>
                  </a:solidFill>
                </a:rPr>
                <a:t>2</a:t>
              </a:r>
              <a:r>
                <a:rPr lang="lv-LV" b="1" dirty="0">
                  <a:solidFill>
                    <a:schemeClr val="tx1"/>
                  </a:solidFill>
                </a:rPr>
                <a:t> koncentrācijas pieauguma tendences </a:t>
              </a:r>
              <a:r>
                <a:rPr lang="lv-LV" b="1" dirty="0" err="1">
                  <a:solidFill>
                    <a:schemeClr val="tx1"/>
                  </a:solidFill>
                </a:rPr>
                <a:t>Mauna</a:t>
              </a:r>
              <a:r>
                <a:rPr lang="lv-LV" b="1" dirty="0">
                  <a:solidFill>
                    <a:schemeClr val="tx1"/>
                  </a:solidFill>
                </a:rPr>
                <a:t> </a:t>
              </a:r>
              <a:r>
                <a:rPr lang="lv-LV" b="1" dirty="0" err="1">
                  <a:solidFill>
                    <a:schemeClr val="tx1"/>
                  </a:solidFill>
                </a:rPr>
                <a:t>Loa</a:t>
              </a:r>
              <a:r>
                <a:rPr lang="lv-LV" b="1" dirty="0">
                  <a:solidFill>
                    <a:schemeClr val="tx1"/>
                  </a:solidFill>
                </a:rPr>
                <a:t> observatorijā </a:t>
              </a:r>
              <a:r>
                <a:rPr lang="lv-LV" b="1" dirty="0" smtClean="0">
                  <a:solidFill>
                    <a:schemeClr val="tx1"/>
                  </a:solidFill>
                </a:rPr>
                <a:t>ASV</a:t>
              </a:r>
              <a:endParaRPr lang="lv-LV" b="1" dirty="0">
                <a:solidFill>
                  <a:schemeClr val="tx1"/>
                </a:solidFill>
              </a:endParaRPr>
            </a:p>
          </p:txBody>
        </p:sp>
      </p:grpSp>
    </p:spTree>
    <p:extLst>
      <p:ext uri="{BB962C8B-B14F-4D97-AF65-F5344CB8AC3E}">
        <p14:creationId xmlns:p14="http://schemas.microsoft.com/office/powerpoint/2010/main" val="15798608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ewyorker.com/wp-content/uploads/2013/05/mauna-loa-climate-change-5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406" y="2201570"/>
            <a:ext cx="7659594" cy="43052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88818" y="531235"/>
            <a:ext cx="11014364" cy="133913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Novērojumi, kas veikti </a:t>
            </a:r>
            <a:r>
              <a:rPr lang="lv-LV" sz="2400" dirty="0" err="1"/>
              <a:t>Mauna</a:t>
            </a:r>
            <a:r>
              <a:rPr lang="lv-LV" sz="2400" dirty="0"/>
              <a:t> </a:t>
            </a:r>
            <a:r>
              <a:rPr lang="lv-LV" sz="2400" dirty="0" err="1"/>
              <a:t>Loa</a:t>
            </a:r>
            <a:r>
              <a:rPr lang="lv-LV" sz="2400" dirty="0"/>
              <a:t> observatorijā, sākot no 1958. gada, parādīja, ka ogļskābās gāzes koncentrācija novērojumu punktā, kas atrodas tālu no tieša piesārņojuma avotiem, vidēji pieaug par 0,46% gadā </a:t>
            </a:r>
          </a:p>
        </p:txBody>
      </p:sp>
      <p:grpSp>
        <p:nvGrpSpPr>
          <p:cNvPr id="2" name="Group 1"/>
          <p:cNvGrpSpPr/>
          <p:nvPr/>
        </p:nvGrpSpPr>
        <p:grpSpPr>
          <a:xfrm>
            <a:off x="152400" y="2724618"/>
            <a:ext cx="5432713" cy="2493270"/>
            <a:chOff x="6580909" y="2378254"/>
            <a:chExt cx="5432713" cy="2493270"/>
          </a:xfrm>
        </p:grpSpPr>
        <p:sp>
          <p:nvSpPr>
            <p:cNvPr id="6" name="Title 1"/>
            <p:cNvSpPr txBox="1">
              <a:spLocks/>
            </p:cNvSpPr>
            <p:nvPr/>
          </p:nvSpPr>
          <p:spPr>
            <a:xfrm>
              <a:off x="6580909" y="2378254"/>
              <a:ext cx="5432713" cy="18058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Ogļskābās gāzes koncentrācija gaisā ievērojami mainās atkarībā no </a:t>
              </a:r>
              <a:r>
                <a:rPr lang="lv-LV" sz="2400" dirty="0" smtClean="0"/>
                <a:t>sezonas – tas </a:t>
              </a:r>
              <a:r>
                <a:rPr lang="lv-LV" sz="2400" dirty="0"/>
                <a:t>saistīts ar </a:t>
              </a:r>
              <a:r>
                <a:rPr lang="lv-LV" sz="2400" dirty="0" err="1"/>
                <a:t>fotosintētisko</a:t>
              </a:r>
              <a:r>
                <a:rPr lang="lv-LV" sz="2400" dirty="0"/>
                <a:t> procesu intensitātes izmaiņu sezonālo </a:t>
              </a:r>
              <a:r>
                <a:rPr lang="lv-LV" sz="2400" dirty="0" smtClean="0"/>
                <a:t>raksturu </a:t>
              </a:r>
              <a:endParaRPr lang="lv-LV" sz="2400" dirty="0"/>
            </a:p>
          </p:txBody>
        </p:sp>
        <p:sp>
          <p:nvSpPr>
            <p:cNvPr id="7" name="Rounded Rectangle 6"/>
            <p:cNvSpPr/>
            <p:nvPr/>
          </p:nvSpPr>
          <p:spPr>
            <a:xfrm>
              <a:off x="7373512" y="4007816"/>
              <a:ext cx="3847506" cy="8637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Līdzīgi </a:t>
              </a:r>
              <a:r>
                <a:rPr lang="lv-LV" b="1" dirty="0">
                  <a:solidFill>
                    <a:schemeClr val="tx1"/>
                  </a:solidFill>
                </a:rPr>
                <a:t>rezultāti konstatēti arī citās pētījumu stacijās Eiropā un Āzijā</a:t>
              </a:r>
            </a:p>
          </p:txBody>
        </p:sp>
      </p:grpSp>
    </p:spTree>
    <p:extLst>
      <p:ext uri="{BB962C8B-B14F-4D97-AF65-F5344CB8AC3E}">
        <p14:creationId xmlns:p14="http://schemas.microsoft.com/office/powerpoint/2010/main" val="24662283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39291" y="770060"/>
            <a:ext cx="5251001" cy="13230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Pamatojoties </a:t>
            </a:r>
            <a:r>
              <a:rPr lang="lv-LV" sz="2400" dirty="0"/>
              <a:t>uz prognozēm, šīs simtgades laikā temperatūra var pieaugt vēl straujāk </a:t>
            </a:r>
          </a:p>
        </p:txBody>
      </p:sp>
      <p:grpSp>
        <p:nvGrpSpPr>
          <p:cNvPr id="14" name="Group 13"/>
          <p:cNvGrpSpPr/>
          <p:nvPr/>
        </p:nvGrpSpPr>
        <p:grpSpPr>
          <a:xfrm>
            <a:off x="172317" y="951139"/>
            <a:ext cx="6117138" cy="4955722"/>
            <a:chOff x="347799" y="951139"/>
            <a:chExt cx="6117138" cy="495572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799" y="951139"/>
              <a:ext cx="6117138" cy="4955722"/>
            </a:xfrm>
            <a:prstGeom prst="rect">
              <a:avLst/>
            </a:prstGeom>
          </p:spPr>
        </p:pic>
        <p:sp>
          <p:nvSpPr>
            <p:cNvPr id="7" name="Rectangle 6"/>
            <p:cNvSpPr/>
            <p:nvPr/>
          </p:nvSpPr>
          <p:spPr>
            <a:xfrm>
              <a:off x="1202706" y="955174"/>
              <a:ext cx="3988121" cy="584775"/>
            </a:xfrm>
            <a:prstGeom prst="rect">
              <a:avLst/>
            </a:prstGeom>
          </p:spPr>
          <p:txBody>
            <a:bodyPr wrap="square">
              <a:spAutoFit/>
            </a:bodyPr>
            <a:lstStyle/>
            <a:p>
              <a:r>
                <a:rPr lang="lv-LV" sz="1600" b="1" dirty="0"/>
                <a:t>Temperatūras svārstības pēdējā tūkstošgadē ir bijušas visai ievērojamas</a:t>
              </a:r>
            </a:p>
          </p:txBody>
        </p:sp>
      </p:grpSp>
      <p:grpSp>
        <p:nvGrpSpPr>
          <p:cNvPr id="2" name="Group 1"/>
          <p:cNvGrpSpPr/>
          <p:nvPr/>
        </p:nvGrpSpPr>
        <p:grpSpPr>
          <a:xfrm>
            <a:off x="6536449" y="3040380"/>
            <a:ext cx="5251001" cy="2874025"/>
            <a:chOff x="6453319" y="3040380"/>
            <a:chExt cx="5251001" cy="2874025"/>
          </a:xfrm>
        </p:grpSpPr>
        <p:sp>
          <p:nvSpPr>
            <p:cNvPr id="6" name="Title 1"/>
            <p:cNvSpPr txBox="1">
              <a:spLocks/>
            </p:cNvSpPr>
            <p:nvPr/>
          </p:nvSpPr>
          <p:spPr>
            <a:xfrm>
              <a:off x="6996553" y="3040380"/>
              <a:ext cx="4170219" cy="1245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Temperatūras izmaiņas </a:t>
              </a:r>
              <a:r>
                <a:rPr lang="lv-LV" sz="2400" dirty="0" smtClean="0"/>
                <a:t>vidē var </a:t>
              </a:r>
              <a:r>
                <a:rPr lang="lv-LV" sz="2400" dirty="0"/>
                <a:t>pamanīt, </a:t>
              </a:r>
              <a:r>
                <a:rPr lang="lv-LV" sz="2400" dirty="0" smtClean="0"/>
                <a:t>pētot:</a:t>
              </a:r>
              <a:endParaRPr lang="lv-LV" sz="2400" dirty="0"/>
            </a:p>
          </p:txBody>
        </p:sp>
        <p:sp>
          <p:nvSpPr>
            <p:cNvPr id="9" name="Rounded Rectangle 8"/>
            <p:cNvSpPr/>
            <p:nvPr/>
          </p:nvSpPr>
          <p:spPr>
            <a:xfrm>
              <a:off x="6453319" y="4061787"/>
              <a:ext cx="1610025"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Ģeoloģiskos nogulumus</a:t>
              </a:r>
              <a:endParaRPr lang="lv-LV" b="1" dirty="0">
                <a:solidFill>
                  <a:schemeClr val="tx1"/>
                </a:solidFill>
              </a:endParaRPr>
            </a:p>
          </p:txBody>
        </p:sp>
        <p:sp>
          <p:nvSpPr>
            <p:cNvPr id="10" name="Rounded Rectangle 9"/>
            <p:cNvSpPr/>
            <p:nvPr/>
          </p:nvSpPr>
          <p:spPr>
            <a:xfrm>
              <a:off x="8266880" y="4061787"/>
              <a:ext cx="194392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Koku gadskārtu </a:t>
              </a:r>
              <a:r>
                <a:rPr lang="lv-LV" b="1" dirty="0">
                  <a:solidFill>
                    <a:schemeClr val="tx1"/>
                  </a:solidFill>
                </a:rPr>
                <a:t>gredzenus</a:t>
              </a:r>
            </a:p>
          </p:txBody>
        </p:sp>
        <p:sp>
          <p:nvSpPr>
            <p:cNvPr id="11" name="Rounded Rectangle 10"/>
            <p:cNvSpPr/>
            <p:nvPr/>
          </p:nvSpPr>
          <p:spPr>
            <a:xfrm>
              <a:off x="6996554" y="4857750"/>
              <a:ext cx="1343891" cy="10566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Koraļļu augšanas ātrumu</a:t>
              </a:r>
              <a:endParaRPr lang="lv-LV" b="1" dirty="0">
                <a:solidFill>
                  <a:schemeClr val="tx1"/>
                </a:solidFill>
              </a:endParaRPr>
            </a:p>
          </p:txBody>
        </p:sp>
        <p:sp>
          <p:nvSpPr>
            <p:cNvPr id="12" name="Rounded Rectangle 11"/>
            <p:cNvSpPr/>
            <p:nvPr/>
          </p:nvSpPr>
          <p:spPr>
            <a:xfrm>
              <a:off x="10408100" y="4061787"/>
              <a:ext cx="1296220" cy="6409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Ledāju dinamiku </a:t>
              </a:r>
              <a:endParaRPr lang="lv-LV" b="1" dirty="0">
                <a:solidFill>
                  <a:schemeClr val="tx1"/>
                </a:solidFill>
              </a:endParaRPr>
            </a:p>
          </p:txBody>
        </p:sp>
        <p:sp>
          <p:nvSpPr>
            <p:cNvPr id="13" name="Rounded Rectangle 12"/>
            <p:cNvSpPr/>
            <p:nvPr/>
          </p:nvSpPr>
          <p:spPr>
            <a:xfrm>
              <a:off x="8534408" y="4857750"/>
              <a:ext cx="2632364" cy="10491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Skābekļa stabilo </a:t>
              </a:r>
              <a:r>
                <a:rPr lang="lv-LV" b="1" dirty="0">
                  <a:solidFill>
                    <a:schemeClr val="tx1"/>
                  </a:solidFill>
                </a:rPr>
                <a:t>izotopu </a:t>
              </a:r>
              <a:r>
                <a:rPr lang="el-GR" b="1" dirty="0">
                  <a:solidFill>
                    <a:schemeClr val="tx1"/>
                  </a:solidFill>
                </a:rPr>
                <a:t>δ16</a:t>
              </a:r>
              <a:r>
                <a:rPr lang="lv-LV" b="1" dirty="0">
                  <a:solidFill>
                    <a:schemeClr val="tx1"/>
                  </a:solidFill>
                </a:rPr>
                <a:t>O un </a:t>
              </a:r>
              <a:r>
                <a:rPr lang="el-GR" b="1" dirty="0">
                  <a:solidFill>
                    <a:schemeClr val="tx1"/>
                  </a:solidFill>
                </a:rPr>
                <a:t>δ18</a:t>
              </a:r>
              <a:r>
                <a:rPr lang="lv-LV" b="1" dirty="0">
                  <a:solidFill>
                    <a:schemeClr val="tx1"/>
                  </a:solidFill>
                </a:rPr>
                <a:t>O attiecību ledāju dziļurbumos </a:t>
              </a:r>
            </a:p>
          </p:txBody>
        </p:sp>
      </p:grpSp>
    </p:spTree>
    <p:extLst>
      <p:ext uri="{BB962C8B-B14F-4D97-AF65-F5344CB8AC3E}">
        <p14:creationId xmlns:p14="http://schemas.microsoft.com/office/powerpoint/2010/main" val="29907515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452101" y="119619"/>
            <a:ext cx="7268844" cy="14370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Ogļskābās gāzes un vairāku citu siltumnīcefekta gāzu koncentrācija atmosfērā tieši korelē ar cilvēka darbības rezultātā emitēto vielu apjomu </a:t>
            </a:r>
          </a:p>
        </p:txBody>
      </p:sp>
      <p:grpSp>
        <p:nvGrpSpPr>
          <p:cNvPr id="7" name="Group 6"/>
          <p:cNvGrpSpPr/>
          <p:nvPr/>
        </p:nvGrpSpPr>
        <p:grpSpPr>
          <a:xfrm>
            <a:off x="193963" y="1679200"/>
            <a:ext cx="6673446" cy="4895414"/>
            <a:chOff x="2059709" y="1494472"/>
            <a:chExt cx="6673446" cy="4895414"/>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709" y="1494472"/>
              <a:ext cx="6673446" cy="4895414"/>
            </a:xfrm>
            <a:prstGeom prst="rect">
              <a:avLst/>
            </a:prstGeom>
          </p:spPr>
        </p:pic>
        <p:sp>
          <p:nvSpPr>
            <p:cNvPr id="6" name="Rectangle 5"/>
            <p:cNvSpPr/>
            <p:nvPr/>
          </p:nvSpPr>
          <p:spPr>
            <a:xfrm>
              <a:off x="2945468" y="1573121"/>
              <a:ext cx="3372379" cy="830997"/>
            </a:xfrm>
            <a:prstGeom prst="rect">
              <a:avLst/>
            </a:prstGeom>
          </p:spPr>
          <p:txBody>
            <a:bodyPr wrap="square">
              <a:spAutoFit/>
            </a:bodyPr>
            <a:lstStyle/>
            <a:p>
              <a:r>
                <a:rPr lang="lv-LV" sz="1600" b="1" dirty="0"/>
                <a:t>Ogļskābās gāzes emisijas apjoma pieauguma ātrums 19. gadsimta beigās un 20. gadsimtā </a:t>
              </a:r>
            </a:p>
          </p:txBody>
        </p:sp>
      </p:grpSp>
      <p:grpSp>
        <p:nvGrpSpPr>
          <p:cNvPr id="2" name="Group 1"/>
          <p:cNvGrpSpPr/>
          <p:nvPr/>
        </p:nvGrpSpPr>
        <p:grpSpPr>
          <a:xfrm>
            <a:off x="7051963" y="2382983"/>
            <a:ext cx="4946073" cy="3186543"/>
            <a:chOff x="7051963" y="2382983"/>
            <a:chExt cx="4946073" cy="3186543"/>
          </a:xfrm>
        </p:grpSpPr>
        <p:sp>
          <p:nvSpPr>
            <p:cNvPr id="9" name="Title 1"/>
            <p:cNvSpPr txBox="1">
              <a:spLocks/>
            </p:cNvSpPr>
            <p:nvPr/>
          </p:nvSpPr>
          <p:spPr>
            <a:xfrm>
              <a:off x="7051963" y="2382983"/>
              <a:ext cx="4946073" cy="22444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Ņemot vērā CO</a:t>
              </a:r>
              <a:r>
                <a:rPr lang="lv-LV" sz="2400" baseline="-25000" dirty="0"/>
                <a:t>2</a:t>
              </a:r>
              <a:r>
                <a:rPr lang="lv-LV" sz="2400" dirty="0"/>
                <a:t> emisijas apjomu pieaugumu, tiek vērtēts, ka līdz nākamā gadsimta vidum oglekļa dioksīda koncentrācija atmosfērā dubultosies, salīdzinot ar </a:t>
              </a:r>
              <a:r>
                <a:rPr lang="lv-LV" sz="2400" dirty="0" smtClean="0"/>
                <a:t>mūsdienām</a:t>
              </a:r>
              <a:r>
                <a:rPr lang="lv-LV" sz="2400" dirty="0"/>
                <a:t> </a:t>
              </a:r>
              <a:r>
                <a:rPr lang="lv-LV" sz="2400" dirty="0" smtClean="0"/>
                <a:t>–</a:t>
              </a:r>
            </a:p>
          </p:txBody>
        </p:sp>
        <p:sp>
          <p:nvSpPr>
            <p:cNvPr id="10" name="Rounded Rectangle 9"/>
            <p:cNvSpPr/>
            <p:nvPr/>
          </p:nvSpPr>
          <p:spPr>
            <a:xfrm>
              <a:off x="7801554" y="4548428"/>
              <a:ext cx="3446889" cy="10210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var izraisīt Zemes vidējās temperatūras palielināšanos par  </a:t>
              </a:r>
              <a:r>
                <a:rPr lang="lv-LV" b="1" dirty="0" smtClean="0">
                  <a:solidFill>
                    <a:schemeClr val="tx1"/>
                  </a:solidFill>
                </a:rPr>
                <a:t>1,5-4,5</a:t>
              </a:r>
              <a:r>
                <a:rPr lang="lv-LV" b="1" dirty="0">
                  <a:solidFill>
                    <a:schemeClr val="tx1"/>
                  </a:solidFill>
                </a:rPr>
                <a:t> </a:t>
              </a:r>
              <a:r>
                <a:rPr lang="lv-LV" b="1" dirty="0" err="1">
                  <a:solidFill>
                    <a:schemeClr val="tx1"/>
                  </a:solidFill>
                </a:rPr>
                <a:t>ºC</a:t>
              </a:r>
              <a:endParaRPr lang="lv-LV" b="1" dirty="0">
                <a:solidFill>
                  <a:schemeClr val="tx1"/>
                </a:solidFill>
              </a:endParaRPr>
            </a:p>
          </p:txBody>
        </p:sp>
      </p:grpSp>
    </p:spTree>
    <p:extLst>
      <p:ext uri="{BB962C8B-B14F-4D97-AF65-F5344CB8AC3E}">
        <p14:creationId xmlns:p14="http://schemas.microsoft.com/office/powerpoint/2010/main" val="2270767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89955" y="446841"/>
            <a:ext cx="5708247" cy="5995515"/>
            <a:chOff x="3024908" y="659129"/>
            <a:chExt cx="5708247" cy="599551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908" y="659129"/>
              <a:ext cx="5708247" cy="5995515"/>
            </a:xfrm>
            <a:prstGeom prst="rect">
              <a:avLst/>
            </a:prstGeom>
          </p:spPr>
        </p:pic>
        <p:sp>
          <p:nvSpPr>
            <p:cNvPr id="6" name="Rectangle 5"/>
            <p:cNvSpPr/>
            <p:nvPr/>
          </p:nvSpPr>
          <p:spPr>
            <a:xfrm>
              <a:off x="3841374" y="669801"/>
              <a:ext cx="4891781" cy="584775"/>
            </a:xfrm>
            <a:prstGeom prst="rect">
              <a:avLst/>
            </a:prstGeom>
          </p:spPr>
          <p:txBody>
            <a:bodyPr wrap="square">
              <a:spAutoFit/>
            </a:bodyPr>
            <a:lstStyle/>
            <a:p>
              <a:r>
                <a:rPr lang="lv-LV" sz="1600" b="1" dirty="0" smtClean="0"/>
                <a:t>CO</a:t>
              </a:r>
              <a:r>
                <a:rPr lang="lv-LV" sz="1600" b="1" baseline="-25000" dirty="0" smtClean="0"/>
                <a:t>2</a:t>
              </a:r>
              <a:r>
                <a:rPr lang="lv-LV" sz="1600" b="1" dirty="0" smtClean="0"/>
                <a:t> </a:t>
              </a:r>
              <a:r>
                <a:rPr lang="lv-LV" sz="1600" b="1" dirty="0"/>
                <a:t>koncentrācijas un Zemes vidējās temperatūras mainības raksturs pēdējo 400 000 gadu laikā </a:t>
              </a:r>
            </a:p>
          </p:txBody>
        </p:sp>
      </p:grpSp>
      <p:grpSp>
        <p:nvGrpSpPr>
          <p:cNvPr id="4" name="Group 3"/>
          <p:cNvGrpSpPr/>
          <p:nvPr/>
        </p:nvGrpSpPr>
        <p:grpSpPr>
          <a:xfrm>
            <a:off x="429491" y="846885"/>
            <a:ext cx="5335732" cy="5191950"/>
            <a:chOff x="429491" y="694480"/>
            <a:chExt cx="5335732" cy="5191950"/>
          </a:xfrm>
        </p:grpSpPr>
        <p:grpSp>
          <p:nvGrpSpPr>
            <p:cNvPr id="2" name="Group 1"/>
            <p:cNvGrpSpPr/>
            <p:nvPr/>
          </p:nvGrpSpPr>
          <p:grpSpPr>
            <a:xfrm>
              <a:off x="429491" y="694480"/>
              <a:ext cx="5335732" cy="3254065"/>
              <a:chOff x="429491" y="694480"/>
              <a:chExt cx="5335732" cy="3254065"/>
            </a:xfrm>
          </p:grpSpPr>
          <p:sp>
            <p:nvSpPr>
              <p:cNvPr id="5" name="Title 1"/>
              <p:cNvSpPr txBox="1">
                <a:spLocks/>
              </p:cNvSpPr>
              <p:nvPr/>
            </p:nvSpPr>
            <p:spPr>
              <a:xfrm>
                <a:off x="429491" y="694480"/>
                <a:ext cx="5335732"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Analizējot vēsturiski novēroto klimata mainības raksturu, piemēram, ledus masā ieslēgto gāzu sastāvu, un rekonstruējot temperatūras mainības gaitu pēdējo 500 000 gadu </a:t>
                </a:r>
                <a:r>
                  <a:rPr lang="lv-LV" sz="2400" dirty="0" smtClean="0"/>
                  <a:t>laikā</a:t>
                </a:r>
                <a:r>
                  <a:rPr lang="lv-LV" sz="2400" dirty="0"/>
                  <a:t> </a:t>
                </a:r>
                <a:r>
                  <a:rPr lang="lv-LV" sz="2400" dirty="0" smtClean="0"/>
                  <a:t>–</a:t>
                </a:r>
              </a:p>
            </p:txBody>
          </p:sp>
          <p:sp>
            <p:nvSpPr>
              <p:cNvPr id="8" name="Rounded Rectangle 7"/>
              <p:cNvSpPr/>
              <p:nvPr/>
            </p:nvSpPr>
            <p:spPr>
              <a:xfrm>
                <a:off x="936770" y="2576945"/>
                <a:ext cx="4321173" cy="13716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Redzams, </a:t>
                </a:r>
                <a:r>
                  <a:rPr lang="lv-LV" b="1" dirty="0">
                    <a:solidFill>
                      <a:schemeClr val="tx1"/>
                    </a:solidFill>
                  </a:rPr>
                  <a:t>ka rekonstruētās temperatūras vērtības cieši korelē ar siltumnīcefekta gāzu, vispirms CO</a:t>
                </a:r>
                <a:r>
                  <a:rPr lang="lv-LV" b="1" baseline="-25000" dirty="0">
                    <a:solidFill>
                      <a:schemeClr val="tx1"/>
                    </a:solidFill>
                  </a:rPr>
                  <a:t>2</a:t>
                </a:r>
                <a:r>
                  <a:rPr lang="lv-LV" b="1" dirty="0">
                    <a:solidFill>
                      <a:schemeClr val="tx1"/>
                    </a:solidFill>
                  </a:rPr>
                  <a:t>, koncentrācijas </a:t>
                </a:r>
                <a:r>
                  <a:rPr lang="lv-LV" b="1" dirty="0" smtClean="0">
                    <a:solidFill>
                      <a:schemeClr val="tx1"/>
                    </a:solidFill>
                  </a:rPr>
                  <a:t>vērtībām</a:t>
                </a:r>
                <a:endParaRPr lang="lv-LV" b="1" dirty="0">
                  <a:solidFill>
                    <a:schemeClr val="tx1"/>
                  </a:solidFill>
                </a:endParaRPr>
              </a:p>
            </p:txBody>
          </p:sp>
        </p:grpSp>
        <p:sp>
          <p:nvSpPr>
            <p:cNvPr id="9" name="Rounded Rectangle 8"/>
            <p:cNvSpPr/>
            <p:nvPr/>
          </p:nvSpPr>
          <p:spPr>
            <a:xfrm>
              <a:off x="936769" y="4149430"/>
              <a:ext cx="4321173" cy="1737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apstiprina pieņēmumu, ka siltumnīcefektu veidojošo gāzu loma Zemes klimata veidošanā ir nozīmīga un globālā sasilšana saistāma ar šo gāzu koncentrācijas izmaiņām</a:t>
              </a:r>
            </a:p>
          </p:txBody>
        </p:sp>
      </p:grpSp>
    </p:spTree>
    <p:extLst>
      <p:ext uri="{BB962C8B-B14F-4D97-AF65-F5344CB8AC3E}">
        <p14:creationId xmlns:p14="http://schemas.microsoft.com/office/powerpoint/2010/main" val="28573201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58199" y="528828"/>
            <a:ext cx="10501744" cy="13741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CO</a:t>
            </a:r>
            <a:r>
              <a:rPr lang="lv-LV" sz="2400" baseline="-25000" dirty="0" smtClean="0"/>
              <a:t>2</a:t>
            </a:r>
            <a:r>
              <a:rPr lang="lv-LV" sz="2400" dirty="0" smtClean="0"/>
              <a:t> ir </a:t>
            </a:r>
            <a:r>
              <a:rPr lang="lv-LV" sz="2400" dirty="0"/>
              <a:t>viena no būtiskākajām siltumnīcefekta gāzēm, jo tās koncentrācija atmosfērā, salīdzinot ar citām siltumnīcefektu veicinošām gāzēm, ir </a:t>
            </a:r>
            <a:r>
              <a:rPr lang="lv-LV" sz="2400" dirty="0" smtClean="0"/>
              <a:t>vislielākā; </a:t>
            </a:r>
          </a:p>
          <a:p>
            <a:pPr algn="ctr"/>
            <a:r>
              <a:rPr lang="lv-LV" sz="2400" dirty="0" smtClean="0"/>
              <a:t>tajā </a:t>
            </a:r>
            <a:r>
              <a:rPr lang="lv-LV" sz="2400" dirty="0"/>
              <a:t>pašā laikā ogļskābā gāze ir viens no oglekļa aprites </a:t>
            </a:r>
            <a:r>
              <a:rPr lang="lv-LV" sz="2400" dirty="0" smtClean="0"/>
              <a:t>elementiem</a:t>
            </a:r>
            <a:endParaRPr lang="lv-LV" sz="2400" dirty="0"/>
          </a:p>
        </p:txBody>
      </p:sp>
      <p:sp>
        <p:nvSpPr>
          <p:cNvPr id="8" name="Title 1"/>
          <p:cNvSpPr txBox="1">
            <a:spLocks/>
          </p:cNvSpPr>
          <p:nvPr/>
        </p:nvSpPr>
        <p:spPr>
          <a:xfrm>
            <a:off x="324905" y="2591562"/>
            <a:ext cx="4844926" cy="20832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Oglekļa </a:t>
            </a:r>
            <a:r>
              <a:rPr lang="lv-LV" sz="2400" dirty="0"/>
              <a:t>apritē (</a:t>
            </a:r>
            <a:r>
              <a:rPr lang="lv-LV" sz="2400" b="1" dirty="0" err="1"/>
              <a:t>bioģeoķīmiskās</a:t>
            </a:r>
            <a:r>
              <a:rPr lang="lv-LV" sz="2400" b="1" dirty="0"/>
              <a:t> aprites cikls</a:t>
            </a:r>
            <a:r>
              <a:rPr lang="lv-LV" sz="2400" dirty="0"/>
              <a:t>) vieni oglekļa savienojumi pārvēršas citos, un tas var notikt atmosfērā, hidrosfērā un </a:t>
            </a:r>
            <a:r>
              <a:rPr lang="lv-LV" sz="2400" dirty="0" smtClean="0"/>
              <a:t>biosfērā</a:t>
            </a:r>
            <a:endParaRPr lang="lv-LV" sz="2400" dirty="0"/>
          </a:p>
        </p:txBody>
      </p:sp>
      <p:grpSp>
        <p:nvGrpSpPr>
          <p:cNvPr id="14" name="Group 13"/>
          <p:cNvGrpSpPr/>
          <p:nvPr/>
        </p:nvGrpSpPr>
        <p:grpSpPr>
          <a:xfrm>
            <a:off x="4745591" y="2435095"/>
            <a:ext cx="7220680" cy="3710765"/>
            <a:chOff x="4745591" y="2144143"/>
            <a:chExt cx="7220680" cy="3710765"/>
          </a:xfrm>
        </p:grpSpPr>
        <p:sp>
          <p:nvSpPr>
            <p:cNvPr id="13" name="Title 1"/>
            <p:cNvSpPr txBox="1">
              <a:spLocks/>
            </p:cNvSpPr>
            <p:nvPr/>
          </p:nvSpPr>
          <p:spPr>
            <a:xfrm>
              <a:off x="6413478" y="2144143"/>
              <a:ext cx="5432158" cy="17694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Kā </a:t>
              </a:r>
              <a:r>
                <a:rPr lang="lv-LV" sz="2400" dirty="0"/>
                <a:t>ķīmisks elements ogleklis ir nozīmīgs visām dzīvības </a:t>
              </a:r>
              <a:r>
                <a:rPr lang="lv-LV" sz="2400" dirty="0" smtClean="0"/>
                <a:t>formām – </a:t>
              </a:r>
              <a:r>
                <a:rPr lang="lv-LV" sz="2400" b="1" dirty="0" smtClean="0"/>
                <a:t>ogleklis </a:t>
              </a:r>
              <a:r>
                <a:rPr lang="lv-LV" sz="2400" b="1" dirty="0"/>
                <a:t>ir sastopams piecās </a:t>
              </a:r>
              <a:r>
                <a:rPr lang="lv-LV" sz="2400" b="1" dirty="0" smtClean="0"/>
                <a:t>«krātuvēs»:</a:t>
              </a:r>
              <a:endParaRPr lang="lv-LV" sz="2400" b="1" dirty="0"/>
            </a:p>
          </p:txBody>
        </p:sp>
        <p:sp>
          <p:nvSpPr>
            <p:cNvPr id="7" name="Rounded Rectangle 6"/>
            <p:cNvSpPr/>
            <p:nvPr/>
          </p:nvSpPr>
          <p:spPr>
            <a:xfrm>
              <a:off x="5584380" y="3654343"/>
              <a:ext cx="206333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Atmosfērā oglekļa </a:t>
              </a:r>
              <a:r>
                <a:rPr lang="lv-LV" b="1" dirty="0">
                  <a:solidFill>
                    <a:schemeClr val="tx1"/>
                  </a:solidFill>
                </a:rPr>
                <a:t>dioksīda formā</a:t>
              </a:r>
            </a:p>
          </p:txBody>
        </p:sp>
        <p:sp>
          <p:nvSpPr>
            <p:cNvPr id="9" name="Rounded Rectangle 8"/>
            <p:cNvSpPr/>
            <p:nvPr/>
          </p:nvSpPr>
          <p:spPr>
            <a:xfrm>
              <a:off x="7872268" y="3654343"/>
              <a:ext cx="1820676"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Organiskos savienojumos </a:t>
              </a:r>
              <a:r>
                <a:rPr lang="lv-LV" b="1" dirty="0">
                  <a:solidFill>
                    <a:schemeClr val="tx1"/>
                  </a:solidFill>
                </a:rPr>
                <a:t>biosfērā</a:t>
              </a:r>
            </a:p>
          </p:txBody>
        </p:sp>
        <p:sp>
          <p:nvSpPr>
            <p:cNvPr id="10" name="Rounded Rectangle 9"/>
            <p:cNvSpPr/>
            <p:nvPr/>
          </p:nvSpPr>
          <p:spPr>
            <a:xfrm>
              <a:off x="4745591" y="4854067"/>
              <a:ext cx="3953885"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Hidrosfērā izšķīduša </a:t>
              </a:r>
              <a:r>
                <a:rPr lang="lv-LV" b="1" dirty="0">
                  <a:solidFill>
                    <a:schemeClr val="tx1"/>
                  </a:solidFill>
                </a:rPr>
                <a:t>oglekļa dioksīda un </a:t>
              </a:r>
              <a:r>
                <a:rPr lang="lv-LV" b="1" dirty="0" err="1">
                  <a:solidFill>
                    <a:schemeClr val="tx1"/>
                  </a:solidFill>
                </a:rPr>
                <a:t>karbonātjonu</a:t>
              </a:r>
              <a:r>
                <a:rPr lang="lv-LV" b="1" dirty="0">
                  <a:solidFill>
                    <a:schemeClr val="tx1"/>
                  </a:solidFill>
                </a:rPr>
                <a:t>, kā arī izšķīdušo oglekļa organisko savienojumu formā</a:t>
              </a:r>
            </a:p>
          </p:txBody>
        </p:sp>
        <p:sp>
          <p:nvSpPr>
            <p:cNvPr id="11" name="Rounded Rectangle 10"/>
            <p:cNvSpPr/>
            <p:nvPr/>
          </p:nvSpPr>
          <p:spPr>
            <a:xfrm>
              <a:off x="8903241" y="4854067"/>
              <a:ext cx="306303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Kalcija karbonāta </a:t>
              </a:r>
              <a:r>
                <a:rPr lang="lv-LV" b="1" dirty="0">
                  <a:solidFill>
                    <a:schemeClr val="tx1"/>
                  </a:solidFill>
                </a:rPr>
                <a:t>veidā kaļķakmeņos un organiskajos nogulumiežos</a:t>
              </a:r>
            </a:p>
          </p:txBody>
        </p:sp>
        <p:sp>
          <p:nvSpPr>
            <p:cNvPr id="12" name="Rounded Rectangle 11"/>
            <p:cNvSpPr/>
            <p:nvPr/>
          </p:nvSpPr>
          <p:spPr>
            <a:xfrm>
              <a:off x="9917502" y="3654342"/>
              <a:ext cx="176188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Humusa veidā </a:t>
              </a:r>
              <a:r>
                <a:rPr lang="lv-LV" b="1" dirty="0">
                  <a:solidFill>
                    <a:schemeClr val="tx1"/>
                  </a:solidFill>
                </a:rPr>
                <a:t>augsnes sastāvā</a:t>
              </a:r>
            </a:p>
          </p:txBody>
        </p:sp>
      </p:grpSp>
    </p:spTree>
    <p:extLst>
      <p:ext uri="{BB962C8B-B14F-4D97-AF65-F5344CB8AC3E}">
        <p14:creationId xmlns:p14="http://schemas.microsoft.com/office/powerpoint/2010/main" val="28952831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27662" y="626843"/>
            <a:ext cx="7364338" cy="5604314"/>
            <a:chOff x="117117" y="626843"/>
            <a:chExt cx="7364338" cy="5604314"/>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17" y="626843"/>
              <a:ext cx="7364338" cy="5604314"/>
            </a:xfrm>
            <a:prstGeom prst="rect">
              <a:avLst/>
            </a:prstGeom>
          </p:spPr>
        </p:pic>
        <p:sp>
          <p:nvSpPr>
            <p:cNvPr id="13" name="Rectangle 12"/>
            <p:cNvSpPr/>
            <p:nvPr/>
          </p:nvSpPr>
          <p:spPr>
            <a:xfrm>
              <a:off x="5389418" y="970124"/>
              <a:ext cx="1921465" cy="461665"/>
            </a:xfrm>
            <a:prstGeom prst="rect">
              <a:avLst/>
            </a:prstGeom>
          </p:spPr>
          <p:txBody>
            <a:bodyPr wrap="square">
              <a:spAutoFit/>
            </a:bodyPr>
            <a:lstStyle/>
            <a:p>
              <a:pPr algn="r"/>
              <a:r>
                <a:rPr lang="lv-LV" sz="1200" b="1" dirty="0">
                  <a:solidFill>
                    <a:schemeClr val="bg1"/>
                  </a:solidFill>
                </a:rPr>
                <a:t>T</a:t>
              </a:r>
              <a:r>
                <a:rPr lang="lv-LV" sz="1200" b="1" dirty="0" smtClean="0">
                  <a:solidFill>
                    <a:schemeClr val="bg1"/>
                  </a:solidFill>
                </a:rPr>
                <a:t>ilpnes </a:t>
              </a:r>
              <a:r>
                <a:rPr lang="lv-LV" sz="1200" b="1" dirty="0" err="1">
                  <a:solidFill>
                    <a:schemeClr val="bg1"/>
                  </a:solidFill>
                </a:rPr>
                <a:t>PgC</a:t>
              </a:r>
              <a:r>
                <a:rPr lang="lv-LV" sz="1200" b="1" dirty="0">
                  <a:solidFill>
                    <a:schemeClr val="bg1"/>
                  </a:solidFill>
                </a:rPr>
                <a:t> un plūsmas </a:t>
              </a:r>
              <a:r>
                <a:rPr lang="lv-LV" sz="1200" b="1" dirty="0" err="1">
                  <a:solidFill>
                    <a:schemeClr val="bg1"/>
                  </a:solidFill>
                </a:rPr>
                <a:t>PgC</a:t>
              </a:r>
              <a:r>
                <a:rPr lang="lv-LV" sz="1200" b="1" dirty="0">
                  <a:solidFill>
                    <a:schemeClr val="bg1"/>
                  </a:solidFill>
                </a:rPr>
                <a:t>/gadā</a:t>
              </a:r>
            </a:p>
          </p:txBody>
        </p:sp>
      </p:grpSp>
      <p:grpSp>
        <p:nvGrpSpPr>
          <p:cNvPr id="15" name="Group 14"/>
          <p:cNvGrpSpPr/>
          <p:nvPr/>
        </p:nvGrpSpPr>
        <p:grpSpPr>
          <a:xfrm>
            <a:off x="200247" y="1761881"/>
            <a:ext cx="4322618" cy="3334237"/>
            <a:chOff x="7689273" y="1431789"/>
            <a:chExt cx="4322618" cy="3334237"/>
          </a:xfrm>
        </p:grpSpPr>
        <p:sp>
          <p:nvSpPr>
            <p:cNvPr id="8" name="Title 1"/>
            <p:cNvSpPr txBox="1">
              <a:spLocks/>
            </p:cNvSpPr>
            <p:nvPr/>
          </p:nvSpPr>
          <p:spPr>
            <a:xfrm>
              <a:off x="7689273" y="1431789"/>
              <a:ext cx="4322618" cy="25135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Oglekļa ciklā nozīmīgākā ir biosfēra un jūru un okeānu dzīvie organismi, kas </a:t>
              </a:r>
              <a:r>
                <a:rPr lang="lv-LV" sz="2400" dirty="0" err="1"/>
                <a:t>fotosintezējoties</a:t>
              </a:r>
              <a:r>
                <a:rPr lang="lv-LV" sz="2400" dirty="0"/>
                <a:t> nepārtraukti no atmosfēras saista CO</a:t>
              </a:r>
              <a:r>
                <a:rPr lang="lv-LV" sz="2400" baseline="-25000" dirty="0"/>
                <a:t>2</a:t>
              </a:r>
              <a:r>
                <a:rPr lang="lv-LV" sz="2400" dirty="0"/>
                <a:t> un veido organiskus </a:t>
              </a:r>
              <a:r>
                <a:rPr lang="lv-LV" sz="2400" dirty="0" smtClean="0"/>
                <a:t>savienojumus</a:t>
              </a:r>
              <a:endParaRPr lang="lv-LV" sz="2400" dirty="0"/>
            </a:p>
          </p:txBody>
        </p:sp>
        <p:sp>
          <p:nvSpPr>
            <p:cNvPr id="14" name="Rounded Rectangle 13"/>
            <p:cNvSpPr/>
            <p:nvPr/>
          </p:nvSpPr>
          <p:spPr>
            <a:xfrm>
              <a:off x="8272607" y="3765185"/>
              <a:ext cx="315595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CO</a:t>
              </a:r>
              <a:r>
                <a:rPr lang="lv-LV" b="1" baseline="-25000" dirty="0">
                  <a:solidFill>
                    <a:schemeClr val="tx1"/>
                  </a:solidFill>
                </a:rPr>
                <a:t>2</a:t>
              </a:r>
              <a:r>
                <a:rPr lang="lv-LV" b="1" dirty="0">
                  <a:solidFill>
                    <a:schemeClr val="tx1"/>
                  </a:solidFill>
                </a:rPr>
                <a:t> pilnīgs aprites cikls atmosfērā ir ātrs un notiek ≈ 4,5 gados</a:t>
              </a:r>
            </a:p>
          </p:txBody>
        </p:sp>
      </p:grpSp>
    </p:spTree>
    <p:extLst>
      <p:ext uri="{BB962C8B-B14F-4D97-AF65-F5344CB8AC3E}">
        <p14:creationId xmlns:p14="http://schemas.microsoft.com/office/powerpoint/2010/main" val="20287833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69321" y="3281034"/>
            <a:ext cx="5928722" cy="3092062"/>
            <a:chOff x="5197507" y="3031637"/>
            <a:chExt cx="5928722" cy="3092062"/>
          </a:xfrm>
        </p:grpSpPr>
        <p:sp>
          <p:nvSpPr>
            <p:cNvPr id="6" name="Title 1"/>
            <p:cNvSpPr txBox="1">
              <a:spLocks/>
            </p:cNvSpPr>
            <p:nvPr/>
          </p:nvSpPr>
          <p:spPr>
            <a:xfrm>
              <a:off x="5197507" y="3031637"/>
              <a:ext cx="5928722" cy="18313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Tajā pašā laikā CO</a:t>
              </a:r>
              <a:r>
                <a:rPr lang="lv-LV" sz="2400" baseline="-25000" dirty="0"/>
                <a:t>2</a:t>
              </a:r>
              <a:r>
                <a:rPr lang="lv-LV" sz="2400" dirty="0"/>
                <a:t> atgriešana no atmosfēras dabiskā ceļā norisinās daudz lēnāk nekā cilvēku saimnieciskā darbība to papildina, tādēļ CO</a:t>
              </a:r>
              <a:r>
                <a:rPr lang="lv-LV" sz="2400" baseline="-25000" dirty="0"/>
                <a:t>2</a:t>
              </a:r>
              <a:r>
                <a:rPr lang="lv-LV" sz="2400" dirty="0"/>
                <a:t> daudzums atmosfērā palielinās</a:t>
              </a:r>
            </a:p>
          </p:txBody>
        </p:sp>
        <p:sp>
          <p:nvSpPr>
            <p:cNvPr id="7" name="Rounded Rectangle 6"/>
            <p:cNvSpPr/>
            <p:nvPr/>
          </p:nvSpPr>
          <p:spPr>
            <a:xfrm>
              <a:off x="5819934" y="4698214"/>
              <a:ext cx="4683867" cy="14254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Metāns absorbē infrasarkano radiāciju daudz efektīvāk nekā CO</a:t>
              </a:r>
              <a:r>
                <a:rPr lang="lv-LV" b="1" baseline="-25000" dirty="0">
                  <a:solidFill>
                    <a:schemeClr val="tx1"/>
                  </a:solidFill>
                </a:rPr>
                <a:t>2</a:t>
              </a:r>
              <a:r>
                <a:rPr lang="lv-LV" b="1" dirty="0">
                  <a:solidFill>
                    <a:schemeClr val="tx1"/>
                  </a:solidFill>
                </a:rPr>
                <a:t>, tādēļ metāna nozīme siltumnīcefekta palielināšanā ir ļoti nozīmīga, kaut arī </a:t>
              </a:r>
              <a:r>
                <a:rPr lang="lv-LV" b="1" dirty="0" smtClean="0">
                  <a:solidFill>
                    <a:schemeClr val="tx1"/>
                  </a:solidFill>
                </a:rPr>
                <a:t>metāna </a:t>
              </a:r>
              <a:r>
                <a:rPr lang="lv-LV" b="1" dirty="0">
                  <a:solidFill>
                    <a:schemeClr val="tx1"/>
                  </a:solidFill>
                </a:rPr>
                <a:t>koncentrācija atmosfērā ir salīdzinoši zemāka</a:t>
              </a:r>
            </a:p>
          </p:txBody>
        </p:sp>
      </p:grpSp>
      <p:grpSp>
        <p:nvGrpSpPr>
          <p:cNvPr id="5" name="Group 4"/>
          <p:cNvGrpSpPr/>
          <p:nvPr/>
        </p:nvGrpSpPr>
        <p:grpSpPr>
          <a:xfrm>
            <a:off x="350464" y="397061"/>
            <a:ext cx="11495174" cy="2193744"/>
            <a:chOff x="350464" y="397061"/>
            <a:chExt cx="11495174" cy="2193744"/>
          </a:xfrm>
        </p:grpSpPr>
        <p:sp>
          <p:nvSpPr>
            <p:cNvPr id="3" name="Title 1"/>
            <p:cNvSpPr txBox="1">
              <a:spLocks/>
            </p:cNvSpPr>
            <p:nvPr/>
          </p:nvSpPr>
          <p:spPr>
            <a:xfrm>
              <a:off x="350464" y="397061"/>
              <a:ext cx="7089432" cy="157029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Cilvēka saimnieciskā darbība izmaina visas minētās oglekļa krātuves un sekmē litosfērā uzkrāto oglekļa savienojumu nokļūšanu atmosfērā</a:t>
              </a:r>
            </a:p>
          </p:txBody>
        </p:sp>
        <p:sp>
          <p:nvSpPr>
            <p:cNvPr id="8" name="Rounded Rectangle 7"/>
            <p:cNvSpPr/>
            <p:nvPr/>
          </p:nvSpPr>
          <p:spPr>
            <a:xfrm>
              <a:off x="6165275" y="1487829"/>
              <a:ext cx="5680363" cy="11029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Fosilā kurināmā izmantošana un mežu izciršana veicina CO</a:t>
              </a:r>
              <a:r>
                <a:rPr lang="lv-LV" b="1" baseline="-25000" dirty="0">
                  <a:solidFill>
                    <a:schemeClr val="tx1"/>
                  </a:solidFill>
                </a:rPr>
                <a:t>2 </a:t>
              </a:r>
              <a:r>
                <a:rPr lang="lv-LV" b="1" dirty="0">
                  <a:solidFill>
                    <a:schemeClr val="tx1"/>
                  </a:solidFill>
                </a:rPr>
                <a:t>pāreju no litosfēras un biosfēras uz atmosfēru daudz ātrākā tempā nekā dabiskā ceļā</a:t>
              </a: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58291"/>
            <a:ext cx="5947900" cy="4599709"/>
          </a:xfrm>
          <a:prstGeom prst="rect">
            <a:avLst/>
          </a:prstGeom>
        </p:spPr>
      </p:pic>
    </p:spTree>
    <p:extLst>
      <p:ext uri="{BB962C8B-B14F-4D97-AF65-F5344CB8AC3E}">
        <p14:creationId xmlns:p14="http://schemas.microsoft.com/office/powerpoint/2010/main" val="6708058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23454" y="328353"/>
            <a:ext cx="7661564" cy="11067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Kopš 20. gs. 60. gadiem, kad uzsākti metāna koncentrāciju mērījumi atmosfērā, tā daudzums kopumā pieaudzis aptuveni par 1% gadā</a:t>
            </a:r>
          </a:p>
        </p:txBody>
      </p:sp>
      <p:grpSp>
        <p:nvGrpSpPr>
          <p:cNvPr id="7" name="Group 6"/>
          <p:cNvGrpSpPr/>
          <p:nvPr/>
        </p:nvGrpSpPr>
        <p:grpSpPr>
          <a:xfrm>
            <a:off x="5555675" y="2044175"/>
            <a:ext cx="6514067" cy="4611909"/>
            <a:chOff x="3066105" y="1325656"/>
            <a:chExt cx="5667050" cy="393404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105" y="1325656"/>
              <a:ext cx="5667050" cy="3934049"/>
            </a:xfrm>
            <a:prstGeom prst="rect">
              <a:avLst/>
            </a:prstGeom>
          </p:spPr>
        </p:pic>
        <p:sp>
          <p:nvSpPr>
            <p:cNvPr id="6" name="Rectangle 5"/>
            <p:cNvSpPr/>
            <p:nvPr/>
          </p:nvSpPr>
          <p:spPr>
            <a:xfrm>
              <a:off x="3845811" y="1382816"/>
              <a:ext cx="2787998" cy="498825"/>
            </a:xfrm>
            <a:prstGeom prst="rect">
              <a:avLst/>
            </a:prstGeom>
          </p:spPr>
          <p:txBody>
            <a:bodyPr wrap="square">
              <a:spAutoFit/>
            </a:bodyPr>
            <a:lstStyle/>
            <a:p>
              <a:r>
                <a:rPr lang="lv-LV" sz="1600" b="1" dirty="0" smtClean="0"/>
                <a:t>SEG koncentrāciju </a:t>
              </a:r>
              <a:r>
                <a:rPr lang="lv-LV" sz="1600" b="1" dirty="0"/>
                <a:t>mainība atmosfērā pēdējo 2000 gadu laikā </a:t>
              </a:r>
            </a:p>
          </p:txBody>
        </p:sp>
      </p:grpSp>
      <p:sp>
        <p:nvSpPr>
          <p:cNvPr id="9" name="Rounded Rectangle 8"/>
          <p:cNvSpPr/>
          <p:nvPr/>
        </p:nvSpPr>
        <p:spPr>
          <a:xfrm>
            <a:off x="7813968" y="864575"/>
            <a:ext cx="3352800" cy="10075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Daļa metāna rodas rīsu audzēšanā, kā arī mājlopu, īpaši liellopu, audzēšanā</a:t>
            </a:r>
          </a:p>
        </p:txBody>
      </p:sp>
      <p:grpSp>
        <p:nvGrpSpPr>
          <p:cNvPr id="4" name="Group 3"/>
          <p:cNvGrpSpPr/>
          <p:nvPr/>
        </p:nvGrpSpPr>
        <p:grpSpPr>
          <a:xfrm>
            <a:off x="236509" y="2044175"/>
            <a:ext cx="4871044" cy="4425896"/>
            <a:chOff x="236509" y="2044175"/>
            <a:chExt cx="4871044" cy="4425896"/>
          </a:xfrm>
        </p:grpSpPr>
        <p:grpSp>
          <p:nvGrpSpPr>
            <p:cNvPr id="2" name="Group 1"/>
            <p:cNvGrpSpPr/>
            <p:nvPr/>
          </p:nvGrpSpPr>
          <p:grpSpPr>
            <a:xfrm>
              <a:off x="236509" y="2044175"/>
              <a:ext cx="4871044" cy="2960091"/>
              <a:chOff x="236509" y="2044175"/>
              <a:chExt cx="4871044" cy="2960091"/>
            </a:xfrm>
          </p:grpSpPr>
          <p:sp>
            <p:nvSpPr>
              <p:cNvPr id="8" name="Title 1"/>
              <p:cNvSpPr txBox="1">
                <a:spLocks/>
              </p:cNvSpPr>
              <p:nvPr/>
            </p:nvSpPr>
            <p:spPr>
              <a:xfrm>
                <a:off x="236509" y="2044175"/>
                <a:ext cx="4871044"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Vēsturiski metāna koncentrāciju izmaiņas, tāpat kā CO</a:t>
                </a:r>
                <a:r>
                  <a:rPr lang="lv-LV" sz="2400" baseline="-25000" dirty="0"/>
                  <a:t>2</a:t>
                </a:r>
                <a:r>
                  <a:rPr lang="lv-LV" sz="2400" dirty="0"/>
                  <a:t> izmaiņas ir saistītas ar klimata izmaiņām leduslaikmetu un </a:t>
                </a:r>
                <a:r>
                  <a:rPr lang="lv-LV" sz="2400" dirty="0" err="1"/>
                  <a:t>starpleduslaikmetu</a:t>
                </a:r>
                <a:r>
                  <a:rPr lang="lv-LV" sz="2400" dirty="0"/>
                  <a:t> </a:t>
                </a:r>
                <a:r>
                  <a:rPr lang="lv-LV" sz="2400" dirty="0" smtClean="0"/>
                  <a:t>laikā –</a:t>
                </a:r>
              </a:p>
            </p:txBody>
          </p:sp>
          <p:sp>
            <p:nvSpPr>
              <p:cNvPr id="10" name="Rounded Rectangle 9"/>
              <p:cNvSpPr/>
              <p:nvPr/>
            </p:nvSpPr>
            <p:spPr>
              <a:xfrm>
                <a:off x="573066" y="3954857"/>
                <a:ext cx="4197929" cy="10494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pēdējā laikā veiktie pētījumi liecina, ka ģeoloģiskie procesi var būt nozīmīgs metāna </a:t>
                </a:r>
                <a:r>
                  <a:rPr lang="lv-LV" b="1" dirty="0" smtClean="0">
                    <a:solidFill>
                      <a:schemeClr val="tx1"/>
                    </a:solidFill>
                  </a:rPr>
                  <a:t>avots</a:t>
                </a:r>
                <a:endParaRPr lang="lv-LV" b="1" dirty="0">
                  <a:solidFill>
                    <a:schemeClr val="tx1"/>
                  </a:solidFill>
                </a:endParaRPr>
              </a:p>
            </p:txBody>
          </p:sp>
        </p:grpSp>
        <p:sp>
          <p:nvSpPr>
            <p:cNvPr id="11" name="Rounded Rectangle 10"/>
            <p:cNvSpPr/>
            <p:nvPr/>
          </p:nvSpPr>
          <p:spPr>
            <a:xfrm>
              <a:off x="573065" y="5217124"/>
              <a:ext cx="4197929" cy="12529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 </a:t>
              </a:r>
              <a:r>
                <a:rPr lang="lv-LV" b="1" dirty="0">
                  <a:solidFill>
                    <a:schemeClr val="tx1"/>
                  </a:solidFill>
                </a:rPr>
                <a:t>tādas dabas parādības kā dubļu vulkāni, var būt uzskatāmi par izcelsmes avotu gandrīz 10% atmosfērā nonākušā metāna</a:t>
              </a:r>
            </a:p>
          </p:txBody>
        </p:sp>
      </p:grpSp>
    </p:spTree>
    <p:extLst>
      <p:ext uri="{BB962C8B-B14F-4D97-AF65-F5344CB8AC3E}">
        <p14:creationId xmlns:p14="http://schemas.microsoft.com/office/powerpoint/2010/main" val="8237290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846" y="379157"/>
            <a:ext cx="6521251" cy="6123861"/>
          </a:xfrm>
          <a:prstGeom prst="rect">
            <a:avLst/>
          </a:prstGeom>
        </p:spPr>
      </p:pic>
      <p:grpSp>
        <p:nvGrpSpPr>
          <p:cNvPr id="3" name="Group 2"/>
          <p:cNvGrpSpPr/>
          <p:nvPr/>
        </p:nvGrpSpPr>
        <p:grpSpPr>
          <a:xfrm>
            <a:off x="7135095" y="609613"/>
            <a:ext cx="4544290" cy="3486817"/>
            <a:chOff x="7079674" y="1413165"/>
            <a:chExt cx="4544290" cy="3486817"/>
          </a:xfrm>
        </p:grpSpPr>
        <p:sp>
          <p:nvSpPr>
            <p:cNvPr id="4" name="Title 1"/>
            <p:cNvSpPr txBox="1">
              <a:spLocks/>
            </p:cNvSpPr>
            <p:nvPr/>
          </p:nvSpPr>
          <p:spPr>
            <a:xfrm>
              <a:off x="7079674" y="1413165"/>
              <a:ext cx="4544290" cy="16625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Globālais vidējais starojuma daudzums nozīmīgākajiem Zemes klimata sistēmu ietekmējošiem </a:t>
              </a:r>
              <a:r>
                <a:rPr lang="lv-LV" sz="2400" dirty="0" smtClean="0"/>
                <a:t>faktoriem</a:t>
              </a:r>
              <a:endParaRPr lang="lv-LV" sz="2400" dirty="0"/>
            </a:p>
          </p:txBody>
        </p:sp>
        <p:sp>
          <p:nvSpPr>
            <p:cNvPr id="7" name="Rounded Rectangle 6"/>
            <p:cNvSpPr/>
            <p:nvPr/>
          </p:nvSpPr>
          <p:spPr>
            <a:xfrm>
              <a:off x="7502235" y="2909456"/>
              <a:ext cx="3699168" cy="19905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Radiācijas daudzuma (RD) lielums parāda atstarotās enerģijas izmaiņas pie troposfēras augšējās robežas, kuras notiktu, ja atmosfērā nebūtu attiecīgā komponenta</a:t>
              </a:r>
            </a:p>
          </p:txBody>
        </p:sp>
      </p:grpSp>
      <p:sp>
        <p:nvSpPr>
          <p:cNvPr id="8" name="Title 1"/>
          <p:cNvSpPr txBox="1">
            <a:spLocks/>
          </p:cNvSpPr>
          <p:nvPr/>
        </p:nvSpPr>
        <p:spPr>
          <a:xfrm>
            <a:off x="7230948" y="4419497"/>
            <a:ext cx="4352583"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Katra siltumnīcefekta gāze citādi spēj ietekmēt infrasarkanā starojuma at­grie­šanu uz Zemes, un katrai no tām raksturīga sava starojuma daudzuma vēr­tība</a:t>
            </a:r>
          </a:p>
        </p:txBody>
      </p:sp>
    </p:spTree>
    <p:extLst>
      <p:ext uri="{BB962C8B-B14F-4D97-AF65-F5344CB8AC3E}">
        <p14:creationId xmlns:p14="http://schemas.microsoft.com/office/powerpoint/2010/main" val="40785025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user\Desktop\New folder\2249454697_12c9d8252d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1709" y="1721426"/>
            <a:ext cx="6830292" cy="51227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56361" y="3698255"/>
            <a:ext cx="5722451" cy="13411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Mežu izciršanas samazināšana varētu būtiski palielināt vides spēju saistīt ogļskābo gāzi </a:t>
            </a:r>
            <a:r>
              <a:rPr lang="lv-LV" sz="2400" dirty="0" smtClean="0"/>
              <a:t>nākotnē</a:t>
            </a:r>
            <a:endParaRPr lang="lv-LV" sz="2400" dirty="0"/>
          </a:p>
        </p:txBody>
      </p:sp>
      <p:grpSp>
        <p:nvGrpSpPr>
          <p:cNvPr id="2" name="Group 1"/>
          <p:cNvGrpSpPr/>
          <p:nvPr/>
        </p:nvGrpSpPr>
        <p:grpSpPr>
          <a:xfrm>
            <a:off x="665018" y="411018"/>
            <a:ext cx="10598728" cy="2103714"/>
            <a:chOff x="665018" y="411018"/>
            <a:chExt cx="10598728" cy="2103714"/>
          </a:xfrm>
        </p:grpSpPr>
        <p:sp>
          <p:nvSpPr>
            <p:cNvPr id="3" name="Title 1"/>
            <p:cNvSpPr txBox="1">
              <a:spLocks/>
            </p:cNvSpPr>
            <p:nvPr/>
          </p:nvSpPr>
          <p:spPr>
            <a:xfrm>
              <a:off x="4765440" y="411018"/>
              <a:ext cx="6498306" cy="1482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Tropiskie meži ir svarīgs oglekļa aprites cikla elements, jo fotosintēzes gaitā tiek patērēts daudz ogļskābās </a:t>
              </a:r>
              <a:r>
                <a:rPr lang="lv-LV" sz="2400" dirty="0" smtClean="0"/>
                <a:t>gāzes</a:t>
              </a:r>
              <a:endParaRPr lang="lv-LV" sz="2400" dirty="0"/>
            </a:p>
          </p:txBody>
        </p:sp>
        <p:sp>
          <p:nvSpPr>
            <p:cNvPr id="5" name="Rounded Rectangle 4"/>
            <p:cNvSpPr/>
            <p:nvPr/>
          </p:nvSpPr>
          <p:spPr>
            <a:xfrm>
              <a:off x="665018" y="1466364"/>
              <a:ext cx="5105138" cy="1048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Daļa biomasā asimilētā oglekļa uzkrājas </a:t>
              </a:r>
              <a:r>
                <a:rPr lang="lv-LV" b="1" dirty="0" err="1">
                  <a:solidFill>
                    <a:schemeClr val="tx1"/>
                  </a:solidFill>
                </a:rPr>
                <a:t>humusvielu</a:t>
              </a:r>
              <a:r>
                <a:rPr lang="lv-LV" b="1" dirty="0">
                  <a:solidFill>
                    <a:schemeClr val="tx1"/>
                  </a:solidFill>
                </a:rPr>
                <a:t> veidā, un tādējādi CO</a:t>
              </a:r>
              <a:r>
                <a:rPr lang="lv-LV" b="1" baseline="-25000" dirty="0">
                  <a:solidFill>
                    <a:schemeClr val="tx1"/>
                  </a:solidFill>
                </a:rPr>
                <a:t>2</a:t>
              </a:r>
              <a:r>
                <a:rPr lang="lv-LV" b="1" dirty="0">
                  <a:solidFill>
                    <a:schemeClr val="tx1"/>
                  </a:solidFill>
                </a:rPr>
                <a:t> koncentrācija atmosfērā samazinās</a:t>
              </a:r>
            </a:p>
          </p:txBody>
        </p:sp>
      </p:grpSp>
    </p:spTree>
    <p:extLst>
      <p:ext uri="{BB962C8B-B14F-4D97-AF65-F5344CB8AC3E}">
        <p14:creationId xmlns:p14="http://schemas.microsoft.com/office/powerpoint/2010/main" val="40287413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42655"/>
            <a:ext cx="7492059" cy="5015345"/>
          </a:xfrm>
          <a:prstGeom prst="rect">
            <a:avLst/>
          </a:prstGeom>
        </p:spPr>
      </p:pic>
      <p:sp>
        <p:nvSpPr>
          <p:cNvPr id="5" name="Title 1"/>
          <p:cNvSpPr txBox="1">
            <a:spLocks/>
          </p:cNvSpPr>
          <p:nvPr/>
        </p:nvSpPr>
        <p:spPr>
          <a:xfrm>
            <a:off x="631876" y="446978"/>
            <a:ext cx="3676887"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Siltumnīcefekta gāzu avoti</a:t>
            </a:r>
          </a:p>
        </p:txBody>
      </p:sp>
      <p:grpSp>
        <p:nvGrpSpPr>
          <p:cNvPr id="3" name="Group 2"/>
          <p:cNvGrpSpPr/>
          <p:nvPr/>
        </p:nvGrpSpPr>
        <p:grpSpPr>
          <a:xfrm>
            <a:off x="6067771" y="1077354"/>
            <a:ext cx="5833287" cy="2600172"/>
            <a:chOff x="5222640" y="1074518"/>
            <a:chExt cx="5833287" cy="2600172"/>
          </a:xfrm>
        </p:grpSpPr>
        <p:sp>
          <p:nvSpPr>
            <p:cNvPr id="6" name="Title 1"/>
            <p:cNvSpPr txBox="1">
              <a:spLocks/>
            </p:cNvSpPr>
            <p:nvPr/>
          </p:nvSpPr>
          <p:spPr>
            <a:xfrm>
              <a:off x="5222640" y="1074518"/>
              <a:ext cx="5833287" cy="170420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Cilvēka darbības rezultātā veidojas milzīgi daudzumi siltumnīcefekta gāzu un to emisijas ir pieaugušas kopš rūpnieciskās revolūcijas sākuma</a:t>
              </a:r>
            </a:p>
          </p:txBody>
        </p:sp>
        <p:sp>
          <p:nvSpPr>
            <p:cNvPr id="9" name="Rounded Rectangle 8"/>
            <p:cNvSpPr/>
            <p:nvPr/>
          </p:nvSpPr>
          <p:spPr>
            <a:xfrm>
              <a:off x="5586714" y="2626322"/>
              <a:ext cx="5105138" cy="1048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Siltumnīcefekta gāzu koncentrācijas atmosfērā ir sasniegušas nebijušas vērtības salīdzinot ar situāciju pēdējo 800 000 gadu laikā</a:t>
              </a:r>
            </a:p>
          </p:txBody>
        </p:sp>
      </p:grpSp>
      <p:sp>
        <p:nvSpPr>
          <p:cNvPr id="7" name="Title 1"/>
          <p:cNvSpPr txBox="1">
            <a:spLocks/>
          </p:cNvSpPr>
          <p:nvPr/>
        </p:nvSpPr>
        <p:spPr>
          <a:xfrm>
            <a:off x="7703130" y="4281770"/>
            <a:ext cx="4308764" cy="20287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Galvenie faktori, kas nosaka siltumnīcefektā gāzu emisijas apjomus ir </a:t>
            </a:r>
            <a:r>
              <a:rPr lang="lv-LV" sz="2400" b="1" dirty="0"/>
              <a:t>ekonomiskā izaugsme</a:t>
            </a:r>
            <a:r>
              <a:rPr lang="lv-LV" sz="2400" dirty="0"/>
              <a:t> un </a:t>
            </a:r>
            <a:r>
              <a:rPr lang="lv-LV" sz="2400" b="1" dirty="0"/>
              <a:t>cilvēku skaita pieaugums</a:t>
            </a:r>
          </a:p>
        </p:txBody>
      </p:sp>
    </p:spTree>
    <p:extLst>
      <p:ext uri="{BB962C8B-B14F-4D97-AF65-F5344CB8AC3E}">
        <p14:creationId xmlns:p14="http://schemas.microsoft.com/office/powerpoint/2010/main" val="42844950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62400" y="271763"/>
            <a:ext cx="8104910" cy="6322992"/>
            <a:chOff x="3976254" y="0"/>
            <a:chExt cx="8104910" cy="6322992"/>
          </a:xfrm>
        </p:grpSpPr>
        <p:sp>
          <p:nvSpPr>
            <p:cNvPr id="4" name="Rectangle 3"/>
            <p:cNvSpPr/>
            <p:nvPr/>
          </p:nvSpPr>
          <p:spPr>
            <a:xfrm>
              <a:off x="3976254" y="0"/>
              <a:ext cx="8104910" cy="632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8" name="Group 7"/>
            <p:cNvGrpSpPr/>
            <p:nvPr/>
          </p:nvGrpSpPr>
          <p:grpSpPr>
            <a:xfrm>
              <a:off x="3976254" y="11913"/>
              <a:ext cx="8059497" cy="6311079"/>
              <a:chOff x="5070763" y="289004"/>
              <a:chExt cx="8059497" cy="631107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63" y="1208460"/>
                <a:ext cx="8004078" cy="5391623"/>
              </a:xfrm>
              <a:prstGeom prst="rect">
                <a:avLst/>
              </a:prstGeom>
            </p:spPr>
          </p:pic>
          <p:sp>
            <p:nvSpPr>
              <p:cNvPr id="7" name="Rectangle 6"/>
              <p:cNvSpPr/>
              <p:nvPr/>
            </p:nvSpPr>
            <p:spPr>
              <a:xfrm>
                <a:off x="5527965" y="289004"/>
                <a:ext cx="7602295" cy="830997"/>
              </a:xfrm>
              <a:prstGeom prst="rect">
                <a:avLst/>
              </a:prstGeom>
            </p:spPr>
            <p:txBody>
              <a:bodyPr wrap="square">
                <a:spAutoFit/>
              </a:bodyPr>
              <a:lstStyle/>
              <a:p>
                <a:r>
                  <a:rPr lang="lv-LV" sz="1600" b="1" dirty="0"/>
                  <a:t>Kopējais antropogēnas izcelsmes siltumnīcefekta gāzu emisijas apjoms laika posmam </a:t>
                </a:r>
                <a:r>
                  <a:rPr lang="lv-LV" sz="1600" b="1" dirty="0" smtClean="0"/>
                  <a:t>1970-2010 </a:t>
                </a:r>
                <a:r>
                  <a:rPr lang="lv-LV" sz="1600" b="1" dirty="0"/>
                  <a:t>fosilā kurināmā sadedzināšanas rezultātā, mežsaimniecības, zemes lietojuma rakstura izmaiņu rezultātā, metāna, N</a:t>
                </a:r>
                <a:r>
                  <a:rPr lang="lv-LV" sz="1600" b="1" baseline="-25000" dirty="0"/>
                  <a:t>2</a:t>
                </a:r>
                <a:r>
                  <a:rPr lang="lv-LV" sz="1600" b="1" dirty="0"/>
                  <a:t>O un freonu emisijas apjomi</a:t>
                </a:r>
              </a:p>
            </p:txBody>
          </p:sp>
        </p:grpSp>
      </p:grpSp>
      <p:grpSp>
        <p:nvGrpSpPr>
          <p:cNvPr id="12" name="Group 11"/>
          <p:cNvGrpSpPr/>
          <p:nvPr/>
        </p:nvGrpSpPr>
        <p:grpSpPr>
          <a:xfrm>
            <a:off x="193964" y="1802871"/>
            <a:ext cx="3532909" cy="3272837"/>
            <a:chOff x="277094" y="1872146"/>
            <a:chExt cx="3532909" cy="3272837"/>
          </a:xfrm>
        </p:grpSpPr>
        <p:sp>
          <p:nvSpPr>
            <p:cNvPr id="6" name="Title 1"/>
            <p:cNvSpPr txBox="1">
              <a:spLocks/>
            </p:cNvSpPr>
            <p:nvPr/>
          </p:nvSpPr>
          <p:spPr>
            <a:xfrm>
              <a:off x="277094" y="1872146"/>
              <a:ext cx="3532909" cy="23673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Kopējais cilvēka radīto siltumnīcefekta gāze emisijas apjoms </a:t>
              </a:r>
              <a:r>
                <a:rPr lang="lv-LV" sz="2400" dirty="0" smtClean="0"/>
                <a:t>laikā starp 1750. </a:t>
              </a:r>
              <a:r>
                <a:rPr lang="lv-LV" sz="2400" dirty="0"/>
                <a:t>un </a:t>
              </a:r>
              <a:r>
                <a:rPr lang="lv-LV" sz="2400" dirty="0" smtClean="0"/>
                <a:t>2011. gadu sasniedz </a:t>
              </a:r>
              <a:r>
                <a:rPr lang="lv-LV" sz="2400" dirty="0"/>
                <a:t>2040 ± 310 </a:t>
              </a:r>
              <a:r>
                <a:rPr lang="lv-LV" sz="2400" dirty="0" smtClean="0"/>
                <a:t>GtCO</a:t>
              </a:r>
              <a:r>
                <a:rPr lang="lv-LV" sz="2400" baseline="-25000" dirty="0" smtClean="0"/>
                <a:t>2</a:t>
              </a:r>
              <a:endParaRPr lang="lv-LV" sz="2400" dirty="0"/>
            </a:p>
          </p:txBody>
        </p:sp>
        <p:sp>
          <p:nvSpPr>
            <p:cNvPr id="11" name="Rounded Rectangle 10"/>
            <p:cNvSpPr/>
            <p:nvPr/>
          </p:nvSpPr>
          <p:spPr>
            <a:xfrm>
              <a:off x="795674" y="4096615"/>
              <a:ext cx="2495747" cy="1048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Lielākā daļa no SEG emisijām ir veidojušās pēdējo 40 gadu laikā </a:t>
              </a:r>
            </a:p>
          </p:txBody>
        </p:sp>
      </p:grpSp>
    </p:spTree>
    <p:extLst>
      <p:ext uri="{BB962C8B-B14F-4D97-AF65-F5344CB8AC3E}">
        <p14:creationId xmlns:p14="http://schemas.microsoft.com/office/powerpoint/2010/main" val="2047353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09110" y="-1"/>
            <a:ext cx="7882890" cy="5240331"/>
            <a:chOff x="4309110" y="-1"/>
            <a:chExt cx="7882890" cy="5240331"/>
          </a:xfrm>
        </p:grpSpPr>
        <p:pic>
          <p:nvPicPr>
            <p:cNvPr id="1026" name="Picture 2" descr="C:\Users\user\Desktop\New folder\10492039803_62e6e8261a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9110" y="0"/>
              <a:ext cx="7882890" cy="52403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212512" y="-1"/>
              <a:ext cx="1979488" cy="369332"/>
            </a:xfrm>
            <a:prstGeom prst="rect">
              <a:avLst/>
            </a:prstGeom>
          </p:spPr>
          <p:txBody>
            <a:bodyPr wrap="square">
              <a:spAutoFit/>
            </a:bodyPr>
            <a:lstStyle/>
            <a:p>
              <a:pPr algn="r"/>
              <a:r>
                <a:rPr lang="en-US" sz="900" dirty="0">
                  <a:solidFill>
                    <a:schemeClr val="bg1"/>
                  </a:solidFill>
                </a:rPr>
                <a:t>Etna Volcano Paroxysmal </a:t>
              </a:r>
              <a:r>
                <a:rPr lang="en-US" sz="900" dirty="0" smtClean="0">
                  <a:solidFill>
                    <a:schemeClr val="bg1"/>
                  </a:solidFill>
                </a:rPr>
                <a:t>Eruption</a:t>
              </a:r>
              <a:r>
                <a:rPr lang="lv-LV" sz="900" dirty="0" smtClean="0">
                  <a:solidFill>
                    <a:schemeClr val="bg1"/>
                  </a:solidFill>
                </a:rPr>
                <a:t>,</a:t>
              </a:r>
              <a:r>
                <a:rPr lang="en-US" sz="900" dirty="0" smtClean="0">
                  <a:solidFill>
                    <a:schemeClr val="bg1"/>
                  </a:solidFill>
                </a:rPr>
                <a:t> </a:t>
              </a:r>
              <a:r>
                <a:rPr lang="en-US" sz="900" dirty="0">
                  <a:solidFill>
                    <a:schemeClr val="bg1"/>
                  </a:solidFill>
                </a:rPr>
                <a:t>October </a:t>
              </a:r>
              <a:r>
                <a:rPr lang="en-US" sz="900" dirty="0" smtClean="0">
                  <a:solidFill>
                    <a:schemeClr val="bg1"/>
                  </a:solidFill>
                </a:rPr>
                <a:t>26</a:t>
              </a:r>
              <a:r>
                <a:rPr lang="lv-LV" sz="900" dirty="0" smtClean="0">
                  <a:solidFill>
                    <a:schemeClr val="bg1"/>
                  </a:solidFill>
                </a:rPr>
                <a:t>,</a:t>
              </a:r>
              <a:r>
                <a:rPr lang="en-US" sz="900" dirty="0" smtClean="0">
                  <a:solidFill>
                    <a:schemeClr val="bg1"/>
                  </a:solidFill>
                </a:rPr>
                <a:t> </a:t>
              </a:r>
              <a:r>
                <a:rPr lang="en-US" sz="900" dirty="0">
                  <a:solidFill>
                    <a:schemeClr val="bg1"/>
                  </a:solidFill>
                </a:rPr>
                <a:t>2013</a:t>
              </a:r>
              <a:endParaRPr lang="lv-LV" sz="900" dirty="0">
                <a:solidFill>
                  <a:schemeClr val="bg1"/>
                </a:solidFill>
              </a:endParaRPr>
            </a:p>
          </p:txBody>
        </p:sp>
      </p:grpSp>
      <p:sp>
        <p:nvSpPr>
          <p:cNvPr id="5" name="Title 1"/>
          <p:cNvSpPr txBox="1">
            <a:spLocks/>
          </p:cNvSpPr>
          <p:nvPr/>
        </p:nvSpPr>
        <p:spPr>
          <a:xfrm>
            <a:off x="306503" y="834483"/>
            <a:ext cx="4356937" cy="189161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klimata </a:t>
            </a:r>
            <a:r>
              <a:rPr lang="lv-LV" sz="2400" dirty="0" smtClean="0"/>
              <a:t>elementi – </a:t>
            </a:r>
            <a:r>
              <a:rPr lang="lv-LV" sz="2400" b="1" dirty="0" smtClean="0"/>
              <a:t>atmosfēra, hidrosfēra, litosfēra </a:t>
            </a:r>
            <a:r>
              <a:rPr lang="lv-LV" sz="2400" dirty="0"/>
              <a:t>un </a:t>
            </a:r>
            <a:r>
              <a:rPr lang="lv-LV" sz="2400" b="1" dirty="0" smtClean="0"/>
              <a:t>biosfēra </a:t>
            </a:r>
            <a:r>
              <a:rPr lang="lv-LV" sz="2400" dirty="0" smtClean="0"/>
              <a:t>– ir </a:t>
            </a:r>
            <a:r>
              <a:rPr lang="lv-LV" sz="2400" dirty="0"/>
              <a:t>savstarpēji cieši </a:t>
            </a:r>
            <a:r>
              <a:rPr lang="lv-LV" sz="2400" dirty="0" smtClean="0"/>
              <a:t>saistīti </a:t>
            </a:r>
            <a:r>
              <a:rPr lang="lv-LV" sz="2400" dirty="0"/>
              <a:t>un mijiedarbojas</a:t>
            </a:r>
          </a:p>
        </p:txBody>
      </p:sp>
      <p:sp>
        <p:nvSpPr>
          <p:cNvPr id="6" name="Title 1"/>
          <p:cNvSpPr txBox="1">
            <a:spLocks/>
          </p:cNvSpPr>
          <p:nvPr/>
        </p:nvSpPr>
        <p:spPr>
          <a:xfrm>
            <a:off x="1373303" y="4121955"/>
            <a:ext cx="4558867" cy="11448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Izmaiņas vienā sfērā var radīt izmaiņas kādā </a:t>
            </a:r>
            <a:r>
              <a:rPr lang="lv-LV" sz="2400" dirty="0" smtClean="0"/>
              <a:t>citā, piemēram:</a:t>
            </a:r>
            <a:endParaRPr lang="lv-LV" sz="2400" dirty="0"/>
          </a:p>
        </p:txBody>
      </p:sp>
      <p:sp>
        <p:nvSpPr>
          <p:cNvPr id="8" name="Rounded Rectangle 7"/>
          <p:cNvSpPr/>
          <p:nvPr/>
        </p:nvSpPr>
        <p:spPr>
          <a:xfrm>
            <a:off x="569278" y="5086676"/>
            <a:ext cx="3134041" cy="13153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Zemestrīce </a:t>
            </a:r>
            <a:r>
              <a:rPr lang="lv-LV" b="1" dirty="0">
                <a:solidFill>
                  <a:schemeClr val="tx1"/>
                </a:solidFill>
              </a:rPr>
              <a:t>var pacelt un paplašināt piekrastes zonu, izmainot piekrastes jūras vidi</a:t>
            </a:r>
          </a:p>
        </p:txBody>
      </p:sp>
      <p:sp>
        <p:nvSpPr>
          <p:cNvPr id="9" name="Rounded Rectangle 8"/>
          <p:cNvSpPr/>
          <p:nvPr/>
        </p:nvSpPr>
        <p:spPr>
          <a:xfrm>
            <a:off x="4069079" y="5090485"/>
            <a:ext cx="7596447" cy="13241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Spēcīgs vulkāna izvirdums var izmest ievērojamu daudzumu lavas un aizšķērsot upes, izmainot to noteces sistēmu, kā arī radīt aerosolu koncentrācijas pieaugumu atmosfērā, kas savukārt var izmainīt globālo temperatūru pat vairāku gadu garumā</a:t>
            </a:r>
          </a:p>
        </p:txBody>
      </p:sp>
    </p:spTree>
    <p:extLst>
      <p:ext uri="{BB962C8B-B14F-4D97-AF65-F5344CB8AC3E}">
        <p14:creationId xmlns:p14="http://schemas.microsoft.com/office/powerpoint/2010/main" val="3094130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79072" y="277082"/>
            <a:ext cx="7633855" cy="6327472"/>
            <a:chOff x="263236" y="429491"/>
            <a:chExt cx="7633855" cy="6327472"/>
          </a:xfrm>
        </p:grpSpPr>
        <p:sp>
          <p:nvSpPr>
            <p:cNvPr id="3" name="Rectangle 2"/>
            <p:cNvSpPr/>
            <p:nvPr/>
          </p:nvSpPr>
          <p:spPr>
            <a:xfrm>
              <a:off x="263236" y="429491"/>
              <a:ext cx="7633855" cy="630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6" name="Group 5"/>
            <p:cNvGrpSpPr/>
            <p:nvPr/>
          </p:nvGrpSpPr>
          <p:grpSpPr>
            <a:xfrm>
              <a:off x="263236" y="460955"/>
              <a:ext cx="7633493" cy="6296008"/>
              <a:chOff x="327891" y="-610479"/>
              <a:chExt cx="7633493" cy="6296008"/>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530" y="-610479"/>
                <a:ext cx="7615854" cy="5925990"/>
              </a:xfrm>
              <a:prstGeom prst="rect">
                <a:avLst/>
              </a:prstGeom>
            </p:spPr>
          </p:pic>
          <p:sp>
            <p:nvSpPr>
              <p:cNvPr id="5" name="Rectangle 4"/>
              <p:cNvSpPr/>
              <p:nvPr/>
            </p:nvSpPr>
            <p:spPr>
              <a:xfrm>
                <a:off x="327891" y="5346975"/>
                <a:ext cx="7633493" cy="338554"/>
              </a:xfrm>
              <a:prstGeom prst="rect">
                <a:avLst/>
              </a:prstGeom>
            </p:spPr>
            <p:txBody>
              <a:bodyPr wrap="square">
                <a:spAutoFit/>
              </a:bodyPr>
              <a:lstStyle/>
              <a:p>
                <a:pPr algn="ctr"/>
                <a:r>
                  <a:rPr lang="lv-LV" sz="1600" b="1" dirty="0"/>
                  <a:t>CO</a:t>
                </a:r>
                <a:r>
                  <a:rPr lang="lv-LV" sz="1600" b="1" baseline="-25000" dirty="0"/>
                  <a:t>2</a:t>
                </a:r>
                <a:r>
                  <a:rPr lang="lv-LV" sz="1600" b="1" dirty="0"/>
                  <a:t> emisiju sadalījums atkarībā no to ekonomikas sektora </a:t>
                </a:r>
              </a:p>
            </p:txBody>
          </p:sp>
        </p:grpSp>
      </p:grpSp>
    </p:spTree>
    <p:extLst>
      <p:ext uri="{BB962C8B-B14F-4D97-AF65-F5344CB8AC3E}">
        <p14:creationId xmlns:p14="http://schemas.microsoft.com/office/powerpoint/2010/main" val="38117938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Desktop\New folder\4586888887_7fede95db1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883" y="1995034"/>
            <a:ext cx="7275117" cy="486296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7635" y="674153"/>
            <a:ext cx="11285486" cy="5477111"/>
            <a:chOff x="227635" y="258511"/>
            <a:chExt cx="11285486" cy="5477111"/>
          </a:xfrm>
        </p:grpSpPr>
        <p:sp>
          <p:nvSpPr>
            <p:cNvPr id="3" name="Title 1"/>
            <p:cNvSpPr txBox="1">
              <a:spLocks/>
            </p:cNvSpPr>
            <p:nvPr/>
          </p:nvSpPr>
          <p:spPr>
            <a:xfrm>
              <a:off x="704626" y="258511"/>
              <a:ext cx="10808495" cy="14594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Kaut arī pasaules attīstītās valstis sekmē energoefektīvas ražošanas attīstību un cenšas samazināt enerģijas patēriņu, tomēr industriālo SEG emisiju apjoms kopš </a:t>
              </a:r>
              <a:r>
                <a:rPr lang="lv-LV" sz="2400" dirty="0" smtClean="0"/>
                <a:t>1990. </a:t>
              </a:r>
              <a:r>
                <a:rPr lang="lv-LV" sz="2400" dirty="0"/>
                <a:t>gada ir samazinājies tikai par dažiem procentiem</a:t>
              </a:r>
            </a:p>
          </p:txBody>
        </p:sp>
        <p:sp>
          <p:nvSpPr>
            <p:cNvPr id="5" name="Rounded Rectangle 4"/>
            <p:cNvSpPr/>
            <p:nvPr/>
          </p:nvSpPr>
          <p:spPr>
            <a:xfrm>
              <a:off x="227635" y="1557383"/>
              <a:ext cx="5244910" cy="19939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Enerģijas ekonomijas un SEG emisiju apjoma samazinājumu industriāli attīstītajās valstīs pozitīvo ietekmi uz SEG samazinājumu līdzsvaro ražošanas apjoma pieaugums trešās pasaules valstīs un attīstība BRIC (Brazīlija, Krievija, Ķīna, Indija, Dienvidāfrika) valstīs, vispirms Ķīnā un Indijā</a:t>
              </a:r>
            </a:p>
          </p:txBody>
        </p:sp>
        <p:sp>
          <p:nvSpPr>
            <p:cNvPr id="6" name="Rounded Rectangle 5"/>
            <p:cNvSpPr/>
            <p:nvPr/>
          </p:nvSpPr>
          <p:spPr>
            <a:xfrm>
              <a:off x="227635" y="3739795"/>
              <a:ext cx="5244910" cy="8810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emisiju pieaugums no rūpnieciskās ražošanas pieaug mazāk </a:t>
              </a:r>
              <a:r>
                <a:rPr lang="lv-LV" b="1" dirty="0" smtClean="0">
                  <a:solidFill>
                    <a:schemeClr val="tx1"/>
                  </a:solidFill>
                </a:rPr>
                <a:t>(&lt;1%) </a:t>
              </a:r>
              <a:r>
                <a:rPr lang="lv-LV" b="1" dirty="0">
                  <a:solidFill>
                    <a:schemeClr val="tx1"/>
                  </a:solidFill>
                </a:rPr>
                <a:t>nekā kopējās </a:t>
              </a:r>
              <a:r>
                <a:rPr lang="lv-LV" b="1" dirty="0" smtClean="0">
                  <a:solidFill>
                    <a:schemeClr val="tx1"/>
                  </a:solidFill>
                </a:rPr>
                <a:t>emisijas (&gt;2</a:t>
              </a:r>
              <a:r>
                <a:rPr lang="lv-LV" b="1" dirty="0">
                  <a:solidFill>
                    <a:schemeClr val="tx1"/>
                  </a:solidFill>
                </a:rPr>
                <a:t>%)</a:t>
              </a:r>
            </a:p>
          </p:txBody>
        </p:sp>
        <p:sp>
          <p:nvSpPr>
            <p:cNvPr id="7" name="Rounded Rectangle 6"/>
            <p:cNvSpPr/>
            <p:nvPr/>
          </p:nvSpPr>
          <p:spPr>
            <a:xfrm>
              <a:off x="227635" y="4809294"/>
              <a:ext cx="5244910" cy="9263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Citi nozīmīgi SEG emisiju avoti ir emisijas no dzīvojamām ēkām un transporta</a:t>
              </a:r>
            </a:p>
          </p:txBody>
        </p:sp>
      </p:grpSp>
    </p:spTree>
    <p:extLst>
      <p:ext uri="{BB962C8B-B14F-4D97-AF65-F5344CB8AC3E}">
        <p14:creationId xmlns:p14="http://schemas.microsoft.com/office/powerpoint/2010/main" val="343186053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5607" y="5757984"/>
            <a:ext cx="10808495" cy="9060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SEG emisiju apjoms ir ievērojami atšķirīgs </a:t>
            </a:r>
            <a:r>
              <a:rPr lang="lv-LV" sz="2400" dirty="0" smtClean="0"/>
              <a:t>starp </a:t>
            </a:r>
            <a:r>
              <a:rPr lang="lv-LV" sz="2400" dirty="0"/>
              <a:t>dažādām </a:t>
            </a:r>
            <a:r>
              <a:rPr lang="lv-LV" sz="2400" dirty="0" smtClean="0"/>
              <a:t>valstīm – valstu </a:t>
            </a:r>
            <a:r>
              <a:rPr lang="lv-LV" sz="2400" dirty="0"/>
              <a:t>ieguldījums ir atkarīgs gan no tās industrijas apjoma, gan iedzīvotāju skaitu</a:t>
            </a:r>
          </a:p>
        </p:txBody>
      </p:sp>
      <p:grpSp>
        <p:nvGrpSpPr>
          <p:cNvPr id="3" name="Group 2"/>
          <p:cNvGrpSpPr/>
          <p:nvPr/>
        </p:nvGrpSpPr>
        <p:grpSpPr>
          <a:xfrm>
            <a:off x="437939" y="346364"/>
            <a:ext cx="11343830" cy="5328490"/>
            <a:chOff x="424084" y="346364"/>
            <a:chExt cx="11343830" cy="5328490"/>
          </a:xfrm>
        </p:grpSpPr>
        <p:pic>
          <p:nvPicPr>
            <p:cNvPr id="23554" name="Picture 2" descr="https://upload.wikimedia.org/wikipedia/commons/0/01/GHG_by_country_20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084" y="346364"/>
              <a:ext cx="11343830" cy="51677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21236" y="5090079"/>
              <a:ext cx="4646678" cy="584775"/>
            </a:xfrm>
            <a:prstGeom prst="rect">
              <a:avLst/>
            </a:prstGeom>
          </p:spPr>
          <p:txBody>
            <a:bodyPr wrap="square">
              <a:spAutoFit/>
            </a:bodyPr>
            <a:lstStyle/>
            <a:p>
              <a:pPr algn="r"/>
              <a:r>
                <a:rPr lang="lv-LV" sz="1600" b="1" dirty="0" smtClean="0"/>
                <a:t>SEG emisiju sadalījums pa valstīm 2005. gadā, ietverot zemes lietojuma izmaiņas</a:t>
              </a:r>
              <a:endParaRPr lang="lv-LV" sz="1600" b="1" dirty="0"/>
            </a:p>
          </p:txBody>
        </p:sp>
      </p:grpSp>
    </p:spTree>
    <p:extLst>
      <p:ext uri="{BB962C8B-B14F-4D97-AF65-F5344CB8AC3E}">
        <p14:creationId xmlns:p14="http://schemas.microsoft.com/office/powerpoint/2010/main" val="24424225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val="33692796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New folder\2388980134_bc69993c07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3689" y="0"/>
            <a:ext cx="5098311" cy="38238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New folder\8023044254_cb227ae1b7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429000"/>
            <a:ext cx="5733739" cy="3429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65132" y="316353"/>
            <a:ext cx="7046253" cy="2943282"/>
            <a:chOff x="265132" y="316353"/>
            <a:chExt cx="7046253" cy="2943282"/>
          </a:xfrm>
        </p:grpSpPr>
        <p:sp>
          <p:nvSpPr>
            <p:cNvPr id="4" name="Title 1"/>
            <p:cNvSpPr txBox="1">
              <a:spLocks/>
            </p:cNvSpPr>
            <p:nvPr/>
          </p:nvSpPr>
          <p:spPr>
            <a:xfrm>
              <a:off x="265132" y="316353"/>
              <a:ext cx="7046253"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rakstura un tā mainības izpētei izmantojami </a:t>
              </a:r>
              <a:r>
                <a:rPr lang="lv-LV" sz="2400" b="1" dirty="0"/>
                <a:t>tiešie gaisa temperatūras un citu atmosfēras īpašību novērojumi</a:t>
              </a:r>
              <a:r>
                <a:rPr lang="lv-LV" sz="2400" dirty="0"/>
                <a:t>, kas Eiropā ļauj spriest par klimata parādībām pēdējo gadsimtu laikā</a:t>
              </a:r>
            </a:p>
          </p:txBody>
        </p:sp>
        <p:sp>
          <p:nvSpPr>
            <p:cNvPr id="5" name="Rounded Rectangle 4"/>
            <p:cNvSpPr/>
            <p:nvPr/>
          </p:nvSpPr>
          <p:spPr>
            <a:xfrm>
              <a:off x="770319" y="2036619"/>
              <a:ext cx="6035877" cy="12230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Tiešos temperatūras mērījumus var salīdzināt ar hidrometeoroloģisko parādību novērojumiem: ledus iešanas sākumu upēs, ezeru ūdeņu aizsalšanas laikiem, lieliem plūdiem u. c. </a:t>
              </a:r>
            </a:p>
          </p:txBody>
        </p:sp>
      </p:grpSp>
      <p:grpSp>
        <p:nvGrpSpPr>
          <p:cNvPr id="2" name="Group 1"/>
          <p:cNvGrpSpPr/>
          <p:nvPr/>
        </p:nvGrpSpPr>
        <p:grpSpPr>
          <a:xfrm>
            <a:off x="5555676" y="4264903"/>
            <a:ext cx="6345382" cy="2055378"/>
            <a:chOff x="4932219" y="4251048"/>
            <a:chExt cx="6345382" cy="2055378"/>
          </a:xfrm>
        </p:grpSpPr>
        <p:sp>
          <p:nvSpPr>
            <p:cNvPr id="6" name="Title 1"/>
            <p:cNvSpPr txBox="1">
              <a:spLocks/>
            </p:cNvSpPr>
            <p:nvPr/>
          </p:nvSpPr>
          <p:spPr>
            <a:xfrm>
              <a:off x="5883414" y="4251048"/>
              <a:ext cx="4442991" cy="110033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raksturo ievērojama </a:t>
              </a:r>
              <a:r>
                <a:rPr lang="lv-LV" sz="2400" b="1" dirty="0"/>
                <a:t>dabiskā </a:t>
              </a:r>
              <a:r>
                <a:rPr lang="lv-LV" sz="2400" b="1" dirty="0" smtClean="0"/>
                <a:t>mainība</a:t>
              </a:r>
              <a:r>
                <a:rPr lang="lv-LV" sz="2400" dirty="0"/>
                <a:t>:</a:t>
              </a:r>
              <a:r>
                <a:rPr lang="lv-LV" sz="2400" dirty="0" smtClean="0"/>
                <a:t> </a:t>
              </a:r>
              <a:endParaRPr lang="lv-LV" sz="2400" b="1" dirty="0"/>
            </a:p>
          </p:txBody>
        </p:sp>
        <p:sp>
          <p:nvSpPr>
            <p:cNvPr id="7" name="Rounded Rectangle 6"/>
            <p:cNvSpPr/>
            <p:nvPr/>
          </p:nvSpPr>
          <p:spPr>
            <a:xfrm>
              <a:off x="4932219" y="5163753"/>
              <a:ext cx="6345382"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Nosacīti </a:t>
              </a:r>
              <a:r>
                <a:rPr lang="lv-LV" b="1" dirty="0">
                  <a:solidFill>
                    <a:schemeClr val="tx1"/>
                  </a:solidFill>
                </a:rPr>
                <a:t>klimata optimuma periodi </a:t>
              </a:r>
            </a:p>
            <a:p>
              <a:pPr algn="ctr"/>
              <a:r>
                <a:rPr lang="lv-LV" b="1" dirty="0" smtClean="0">
                  <a:solidFill>
                    <a:schemeClr val="tx1"/>
                  </a:solidFill>
                </a:rPr>
                <a:t>(piemēram, Ziemeļeiropā ap 1000. gadu) mijas ar vēsākiem periodiem (piemēram, tā sauktais „mazais ledus laikmets” Ziemeļeiropā no 1400. līdz 1750. gadam)</a:t>
              </a:r>
              <a:endParaRPr lang="lv-LV" b="1" dirty="0">
                <a:solidFill>
                  <a:schemeClr val="tx1"/>
                </a:solidFill>
              </a:endParaRPr>
            </a:p>
          </p:txBody>
        </p:sp>
      </p:grpSp>
    </p:spTree>
    <p:extLst>
      <p:ext uri="{BB962C8B-B14F-4D97-AF65-F5344CB8AC3E}">
        <p14:creationId xmlns:p14="http://schemas.microsoft.com/office/powerpoint/2010/main" val="17493200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450440" y="4038613"/>
            <a:ext cx="6594763" cy="165561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Veicot </a:t>
            </a:r>
            <a:r>
              <a:rPr lang="lv-LV" sz="2400" dirty="0"/>
              <a:t>ledus gāzu sastāva analīzi, iespējams rekonstruēt atmosfēras ķīmisko sastāvu un arī klimatiskos apstākļus, kādi pastāvējuši ledāju veidošanās </a:t>
            </a:r>
            <a:r>
              <a:rPr lang="lv-LV" sz="2400" dirty="0" smtClean="0"/>
              <a:t>laikā</a:t>
            </a:r>
            <a:endParaRPr lang="lv-LV" sz="2400" dirty="0"/>
          </a:p>
        </p:txBody>
      </p:sp>
      <p:grpSp>
        <p:nvGrpSpPr>
          <p:cNvPr id="2" name="Group 1"/>
          <p:cNvGrpSpPr/>
          <p:nvPr/>
        </p:nvGrpSpPr>
        <p:grpSpPr>
          <a:xfrm>
            <a:off x="5680364" y="783420"/>
            <a:ext cx="6134917" cy="2411180"/>
            <a:chOff x="5527964" y="561740"/>
            <a:chExt cx="6134917" cy="2411180"/>
          </a:xfrm>
        </p:grpSpPr>
        <p:sp>
          <p:nvSpPr>
            <p:cNvPr id="5" name="Title 1"/>
            <p:cNvSpPr txBox="1">
              <a:spLocks/>
            </p:cNvSpPr>
            <p:nvPr/>
          </p:nvSpPr>
          <p:spPr>
            <a:xfrm>
              <a:off x="6035937" y="561740"/>
              <a:ext cx="5118970" cy="15028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Garākos laika posmos iespējams analizēt klimata mainību, izmantojot ledāju sastāva </a:t>
              </a:r>
              <a:r>
                <a:rPr lang="lv-LV" sz="2400" dirty="0" smtClean="0"/>
                <a:t>analīzi: </a:t>
              </a:r>
              <a:endParaRPr lang="lv-LV" sz="2400" dirty="0"/>
            </a:p>
          </p:txBody>
        </p:sp>
        <p:sp>
          <p:nvSpPr>
            <p:cNvPr id="8" name="Rounded Rectangle 7"/>
            <p:cNvSpPr/>
            <p:nvPr/>
          </p:nvSpPr>
          <p:spPr>
            <a:xfrm>
              <a:off x="5527964" y="1830247"/>
              <a:ext cx="6134917"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Ledāju </a:t>
              </a:r>
              <a:r>
                <a:rPr lang="lv-LV" b="1" dirty="0">
                  <a:solidFill>
                    <a:schemeClr val="tx1"/>
                  </a:solidFill>
                </a:rPr>
                <a:t>ledus (kalnos, Grenlandē, Antarktīdā) veidojas, sablīvējoties sniega masai, un tā vecums var sasniegt vairākus simtus tūkstošu vai pat pārsniegt miljonu gadu</a:t>
              </a:r>
            </a:p>
          </p:txBody>
        </p:sp>
      </p:grpSp>
      <p:grpSp>
        <p:nvGrpSpPr>
          <p:cNvPr id="10" name="Group 9"/>
          <p:cNvGrpSpPr/>
          <p:nvPr/>
        </p:nvGrpSpPr>
        <p:grpSpPr>
          <a:xfrm>
            <a:off x="316151" y="0"/>
            <a:ext cx="4952272" cy="6858000"/>
            <a:chOff x="316151" y="0"/>
            <a:chExt cx="4952272" cy="6858000"/>
          </a:xfrm>
        </p:grpSpPr>
        <p:grpSp>
          <p:nvGrpSpPr>
            <p:cNvPr id="6" name="Group 5"/>
            <p:cNvGrpSpPr/>
            <p:nvPr/>
          </p:nvGrpSpPr>
          <p:grpSpPr>
            <a:xfrm>
              <a:off x="331471" y="0"/>
              <a:ext cx="4936952" cy="6858000"/>
              <a:chOff x="731521" y="0"/>
              <a:chExt cx="4936952" cy="6858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1" y="0"/>
                <a:ext cx="4936952" cy="6858000"/>
              </a:xfrm>
              <a:prstGeom prst="rect">
                <a:avLst/>
              </a:prstGeom>
            </p:spPr>
          </p:pic>
          <p:sp>
            <p:nvSpPr>
              <p:cNvPr id="4" name="Rectangle 3"/>
              <p:cNvSpPr/>
              <p:nvPr/>
            </p:nvSpPr>
            <p:spPr>
              <a:xfrm>
                <a:off x="2926857" y="0"/>
                <a:ext cx="2733947" cy="830997"/>
              </a:xfrm>
              <a:prstGeom prst="rect">
                <a:avLst/>
              </a:prstGeom>
            </p:spPr>
            <p:txBody>
              <a:bodyPr wrap="square">
                <a:spAutoFit/>
              </a:bodyPr>
              <a:lstStyle/>
              <a:p>
                <a:pPr algn="r"/>
                <a:r>
                  <a:rPr lang="lv-LV" sz="1600" b="1" dirty="0"/>
                  <a:t>Zemes vidējās temperatūras mainības raksturs pēdējo </a:t>
                </a:r>
                <a:endParaRPr lang="lv-LV" sz="1600" b="1" dirty="0" smtClean="0"/>
              </a:p>
              <a:p>
                <a:pPr algn="r"/>
                <a:r>
                  <a:rPr lang="lv-LV" sz="1600" b="1" dirty="0" smtClean="0"/>
                  <a:t>1 </a:t>
                </a:r>
                <a:r>
                  <a:rPr lang="lv-LV" sz="1600" b="1" dirty="0"/>
                  <a:t>000 000 gadu laikā </a:t>
                </a:r>
              </a:p>
            </p:txBody>
          </p:sp>
        </p:grpSp>
        <p:sp>
          <p:nvSpPr>
            <p:cNvPr id="9" name="Rectangle 8"/>
            <p:cNvSpPr/>
            <p:nvPr/>
          </p:nvSpPr>
          <p:spPr>
            <a:xfrm>
              <a:off x="316151" y="5903893"/>
              <a:ext cx="2365404" cy="954107"/>
            </a:xfrm>
            <a:prstGeom prst="rect">
              <a:avLst/>
            </a:prstGeom>
          </p:spPr>
          <p:txBody>
            <a:bodyPr wrap="square">
              <a:spAutoFit/>
            </a:bodyPr>
            <a:lstStyle/>
            <a:p>
              <a:r>
                <a:rPr lang="lv-LV" sz="1400" b="1" dirty="0"/>
                <a:t>Klimata rekonstrukcija </a:t>
              </a:r>
              <a:r>
                <a:rPr lang="lv-LV" sz="1400" b="1" dirty="0" smtClean="0"/>
                <a:t>liecina </a:t>
              </a:r>
              <a:r>
                <a:rPr lang="lv-LV" sz="1400" b="1" dirty="0"/>
                <a:t>par ievērojamu klimata mainību dabā noritošo procesu ietekmē </a:t>
              </a:r>
            </a:p>
          </p:txBody>
        </p:sp>
      </p:grpSp>
    </p:spTree>
    <p:extLst>
      <p:ext uri="{BB962C8B-B14F-4D97-AF65-F5344CB8AC3E}">
        <p14:creationId xmlns:p14="http://schemas.microsoft.com/office/powerpoint/2010/main" val="3768787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New folder\16458993963_bc9a7f161a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44557"/>
            <a:ext cx="9144287" cy="48134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93056" y="269220"/>
            <a:ext cx="6160235"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Salīdzinot klimatiskos </a:t>
            </a:r>
            <a:r>
              <a:rPr lang="lv-LV" sz="2400" dirty="0"/>
              <a:t>apstākļus, kādi ir dominējuši lielākajā daļā ģeoloģiskā laika, jāsecina, ka </a:t>
            </a:r>
            <a:r>
              <a:rPr lang="lv-LV" sz="2400" b="1" dirty="0"/>
              <a:t>vidējā temperatūra ir bijusi par 10 </a:t>
            </a:r>
            <a:r>
              <a:rPr lang="lv-LV" sz="2400" b="1" dirty="0" smtClean="0">
                <a:cs typeface="Arial"/>
              </a:rPr>
              <a:t>º</a:t>
            </a:r>
            <a:r>
              <a:rPr lang="lv-LV" sz="2400" b="1" dirty="0" smtClean="0"/>
              <a:t>C </a:t>
            </a:r>
            <a:r>
              <a:rPr lang="lv-LV" sz="2400" b="1" dirty="0"/>
              <a:t>augstāka</a:t>
            </a:r>
            <a:r>
              <a:rPr lang="lv-LV" sz="2400" dirty="0"/>
              <a:t> nekā pēdējos 2 miljonus </a:t>
            </a:r>
            <a:r>
              <a:rPr lang="lv-LV" sz="2400" dirty="0" smtClean="0"/>
              <a:t>gadu</a:t>
            </a:r>
            <a:endParaRPr lang="lv-LV" sz="2400" dirty="0"/>
          </a:p>
        </p:txBody>
      </p:sp>
      <p:sp>
        <p:nvSpPr>
          <p:cNvPr id="4" name="Title 1"/>
          <p:cNvSpPr txBox="1">
            <a:spLocks/>
          </p:cNvSpPr>
          <p:nvPr/>
        </p:nvSpPr>
        <p:spPr>
          <a:xfrm>
            <a:off x="7282564" y="288056"/>
            <a:ext cx="4394792"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Temperatūras </a:t>
            </a:r>
            <a:r>
              <a:rPr lang="lv-LV" sz="2400" dirty="0"/>
              <a:t>pazemināšanās tendences sākās pirms apmēram 40 miljoniem gadu un kulmināciju sasniedza pleistocēna ledus laikmetu </a:t>
            </a:r>
            <a:r>
              <a:rPr lang="lv-LV" sz="2400" dirty="0" smtClean="0"/>
              <a:t>laikā</a:t>
            </a:r>
            <a:endParaRPr lang="lv-LV" sz="2400" dirty="0"/>
          </a:p>
        </p:txBody>
      </p:sp>
      <p:sp>
        <p:nvSpPr>
          <p:cNvPr id="5" name="Title 1"/>
          <p:cNvSpPr txBox="1">
            <a:spLocks/>
          </p:cNvSpPr>
          <p:nvPr/>
        </p:nvSpPr>
        <p:spPr>
          <a:xfrm>
            <a:off x="8825335" y="3339482"/>
            <a:ext cx="3241964" cy="21958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Zemes </a:t>
            </a:r>
            <a:r>
              <a:rPr lang="lv-LV" sz="2400" dirty="0"/>
              <a:t>klimata mainības raksturs apliecina dabiski noritošo procesu lielo ietekmi uz Zemes klimatu</a:t>
            </a:r>
          </a:p>
        </p:txBody>
      </p:sp>
    </p:spTree>
    <p:extLst>
      <p:ext uri="{BB962C8B-B14F-4D97-AF65-F5344CB8AC3E}">
        <p14:creationId xmlns:p14="http://schemas.microsoft.com/office/powerpoint/2010/main" val="38289907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3949" y="446978"/>
            <a:ext cx="4965360"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Saules </a:t>
            </a:r>
            <a:r>
              <a:rPr lang="lv-LV" sz="3200" dirty="0"/>
              <a:t>starojuma un kosmiskā starojuma mainības ietekme uz Zemes klimatu</a:t>
            </a:r>
          </a:p>
        </p:txBody>
      </p:sp>
      <p:grpSp>
        <p:nvGrpSpPr>
          <p:cNvPr id="6" name="Group 5"/>
          <p:cNvGrpSpPr/>
          <p:nvPr/>
        </p:nvGrpSpPr>
        <p:grpSpPr>
          <a:xfrm>
            <a:off x="243949" y="3429000"/>
            <a:ext cx="5339433" cy="2379830"/>
            <a:chOff x="243949" y="3318160"/>
            <a:chExt cx="5339433" cy="2379830"/>
          </a:xfrm>
        </p:grpSpPr>
        <p:sp>
          <p:nvSpPr>
            <p:cNvPr id="9" name="Title 1"/>
            <p:cNvSpPr txBox="1">
              <a:spLocks/>
            </p:cNvSpPr>
            <p:nvPr/>
          </p:nvSpPr>
          <p:spPr>
            <a:xfrm>
              <a:off x="243949" y="3318160"/>
              <a:ext cx="5339433" cy="137852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Plašāk pazīstamais Saules aktivitātes mai­nī­bu raksturojošo procesu kopums ir </a:t>
              </a:r>
              <a:r>
                <a:rPr lang="lv-LV" sz="2400" b="1" dirty="0" smtClean="0"/>
                <a:t>«Saules plankumi»</a:t>
              </a:r>
              <a:r>
                <a:rPr lang="lv-LV" sz="2400" dirty="0"/>
                <a:t>:</a:t>
              </a:r>
              <a:r>
                <a:rPr lang="lv-LV" sz="2400" dirty="0" smtClean="0"/>
                <a:t> </a:t>
              </a:r>
              <a:endParaRPr lang="lv-LV" sz="2400" dirty="0"/>
            </a:p>
          </p:txBody>
        </p:sp>
        <p:sp>
          <p:nvSpPr>
            <p:cNvPr id="12" name="Rounded Rectangle 11"/>
            <p:cNvSpPr/>
            <p:nvPr/>
          </p:nvSpPr>
          <p:spPr>
            <a:xfrm>
              <a:off x="689455" y="4555317"/>
              <a:ext cx="4450583"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Tumšu </a:t>
              </a:r>
              <a:r>
                <a:rPr lang="lv-LV" b="1" dirty="0">
                  <a:solidFill>
                    <a:schemeClr val="tx1"/>
                  </a:solidFill>
                </a:rPr>
                <a:t>plankumu veido­ša­nās uz Saules, kurus raksturo 11, 36, 180 gadu atkārtošanās cikls</a:t>
              </a:r>
            </a:p>
          </p:txBody>
        </p:sp>
      </p:grpSp>
      <p:grpSp>
        <p:nvGrpSpPr>
          <p:cNvPr id="16" name="Group 15"/>
          <p:cNvGrpSpPr/>
          <p:nvPr/>
        </p:nvGrpSpPr>
        <p:grpSpPr>
          <a:xfrm>
            <a:off x="6205986" y="1691956"/>
            <a:ext cx="5166044" cy="5166044"/>
            <a:chOff x="6205986" y="1691956"/>
            <a:chExt cx="5166044" cy="5166044"/>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5986" y="1691956"/>
              <a:ext cx="5166044" cy="5166044"/>
            </a:xfrm>
            <a:prstGeom prst="rect">
              <a:avLst/>
            </a:prstGeom>
          </p:spPr>
        </p:pic>
        <p:sp>
          <p:nvSpPr>
            <p:cNvPr id="15" name="Rectangle 14"/>
            <p:cNvSpPr/>
            <p:nvPr/>
          </p:nvSpPr>
          <p:spPr>
            <a:xfrm>
              <a:off x="9392542" y="6488668"/>
              <a:ext cx="1979488" cy="369332"/>
            </a:xfrm>
            <a:prstGeom prst="rect">
              <a:avLst/>
            </a:prstGeom>
          </p:spPr>
          <p:txBody>
            <a:bodyPr wrap="square">
              <a:spAutoFit/>
            </a:bodyPr>
            <a:lstStyle/>
            <a:p>
              <a:pPr algn="r"/>
              <a:r>
                <a:rPr lang="en-US" sz="900" dirty="0">
                  <a:solidFill>
                    <a:schemeClr val="bg1"/>
                  </a:solidFill>
                </a:rPr>
                <a:t>Giant Sunspot </a:t>
              </a:r>
              <a:r>
                <a:rPr lang="en-US" sz="900" dirty="0" smtClean="0">
                  <a:solidFill>
                    <a:schemeClr val="bg1"/>
                  </a:solidFill>
                </a:rPr>
                <a:t>Erupts</a:t>
              </a:r>
              <a:r>
                <a:rPr lang="lv-LV" sz="900" dirty="0" smtClean="0">
                  <a:solidFill>
                    <a:schemeClr val="bg1"/>
                  </a:solidFill>
                </a:rPr>
                <a:t>, </a:t>
              </a:r>
            </a:p>
            <a:p>
              <a:pPr algn="r"/>
              <a:r>
                <a:rPr lang="en-US" sz="900" dirty="0" smtClean="0">
                  <a:solidFill>
                    <a:schemeClr val="bg1"/>
                  </a:solidFill>
                </a:rPr>
                <a:t>October </a:t>
              </a:r>
              <a:r>
                <a:rPr lang="en-US" sz="900" dirty="0">
                  <a:solidFill>
                    <a:schemeClr val="bg1"/>
                  </a:solidFill>
                </a:rPr>
                <a:t>24, 2014</a:t>
              </a:r>
              <a:endParaRPr lang="lv-LV" sz="900" dirty="0">
                <a:solidFill>
                  <a:schemeClr val="bg1"/>
                </a:solidFill>
              </a:endParaRPr>
            </a:p>
          </p:txBody>
        </p:sp>
      </p:grpSp>
      <p:sp>
        <p:nvSpPr>
          <p:cNvPr id="7" name="Title 1"/>
          <p:cNvSpPr txBox="1">
            <a:spLocks/>
          </p:cNvSpPr>
          <p:nvPr/>
        </p:nvSpPr>
        <p:spPr>
          <a:xfrm>
            <a:off x="5702159" y="716025"/>
            <a:ext cx="6173698" cy="13923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Klimats</a:t>
            </a:r>
            <a:r>
              <a:rPr lang="lv-LV" sz="2400" dirty="0"/>
              <a:t> ir laikapstākļu integrāls apzīmējums noteiktam laika periodam un tādēļ tas ir atkarīgs no Saules </a:t>
            </a:r>
            <a:r>
              <a:rPr lang="lv-LV" sz="2400" dirty="0" smtClean="0"/>
              <a:t>aktivitātes</a:t>
            </a:r>
            <a:endParaRPr lang="lv-LV" sz="2400" dirty="0"/>
          </a:p>
        </p:txBody>
      </p:sp>
    </p:spTree>
    <p:extLst>
      <p:ext uri="{BB962C8B-B14F-4D97-AF65-F5344CB8AC3E}">
        <p14:creationId xmlns:p14="http://schemas.microsoft.com/office/powerpoint/2010/main" val="41364655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3908</Words>
  <Application>Microsoft Macintosh PowerPoint</Application>
  <PresentationFormat>Custom</PresentationFormat>
  <Paragraphs>237</Paragraphs>
  <Slides>53</Slides>
  <Notes>8</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Klimata mainība un klimata pārmaiņas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Maris Klavins</cp:lastModifiedBy>
  <cp:revision>218</cp:revision>
  <dcterms:created xsi:type="dcterms:W3CDTF">2016-02-04T15:08:05Z</dcterms:created>
  <dcterms:modified xsi:type="dcterms:W3CDTF">2017-04-26T11:00:41Z</dcterms:modified>
</cp:coreProperties>
</file>