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35"/>
  </p:handoutMasterIdLst>
  <p:sldIdLst>
    <p:sldId id="256" r:id="rId2"/>
    <p:sldId id="305" r:id="rId3"/>
    <p:sldId id="283" r:id="rId4"/>
    <p:sldId id="295" r:id="rId5"/>
    <p:sldId id="296" r:id="rId6"/>
    <p:sldId id="297" r:id="rId7"/>
    <p:sldId id="298" r:id="rId8"/>
    <p:sldId id="302" r:id="rId9"/>
    <p:sldId id="308" r:id="rId10"/>
    <p:sldId id="299" r:id="rId11"/>
    <p:sldId id="300" r:id="rId12"/>
    <p:sldId id="301" r:id="rId13"/>
    <p:sldId id="307" r:id="rId14"/>
    <p:sldId id="269" r:id="rId15"/>
    <p:sldId id="288" r:id="rId16"/>
    <p:sldId id="258" r:id="rId17"/>
    <p:sldId id="276" r:id="rId18"/>
    <p:sldId id="290" r:id="rId19"/>
    <p:sldId id="260" r:id="rId20"/>
    <p:sldId id="277" r:id="rId21"/>
    <p:sldId id="262" r:id="rId22"/>
    <p:sldId id="270" r:id="rId23"/>
    <p:sldId id="278" r:id="rId24"/>
    <p:sldId id="263" r:id="rId25"/>
    <p:sldId id="264" r:id="rId26"/>
    <p:sldId id="266" r:id="rId27"/>
    <p:sldId id="272" r:id="rId28"/>
    <p:sldId id="265" r:id="rId29"/>
    <p:sldId id="279" r:id="rId30"/>
    <p:sldId id="280" r:id="rId31"/>
    <p:sldId id="309" r:id="rId32"/>
    <p:sldId id="293" r:id="rId33"/>
    <p:sldId id="289" r:id="rId34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1" autoAdjust="0"/>
    <p:restoredTop sz="94614" autoAdjust="0"/>
  </p:normalViewPr>
  <p:slideViewPr>
    <p:cSldViewPr>
      <p:cViewPr varScale="1">
        <p:scale>
          <a:sx n="112" d="100"/>
          <a:sy n="112" d="100"/>
        </p:scale>
        <p:origin x="12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4" Type="http://schemas.openxmlformats.org/officeDocument/2006/relationships/oleObject" Target="../embeddings/oleObject1.bin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irts\AppData\Local\Temp\Gala_protokols_2017-full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irts\AppData\Local\Temp\Gala_protokols_2017-ful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3200" b="1" dirty="0"/>
              <a:t>9. klase. </a:t>
            </a:r>
            <a:r>
              <a:rPr lang="lv-LV" sz="3200" b="1" dirty="0" smtClean="0"/>
              <a:t>Kopvērtējums</a:t>
            </a:r>
          </a:p>
        </c:rich>
      </c:tx>
      <c:layout>
        <c:manualLayout>
          <c:xMode val="edge"/>
          <c:yMode val="edge"/>
          <c:x val="0.240549431321085"/>
          <c:y val="0.0111111111111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'[Gala_protokols_2017-full.xls]9His'!$A$8:$A$26</c:f>
              <c:numCache>
                <c:formatCode>General</c:formatCode>
                <c:ptCount val="19"/>
                <c:pt idx="0">
                  <c:v>14.0</c:v>
                </c:pt>
                <c:pt idx="1">
                  <c:v>16.0</c:v>
                </c:pt>
                <c:pt idx="2">
                  <c:v>18.0</c:v>
                </c:pt>
                <c:pt idx="3">
                  <c:v>20.0</c:v>
                </c:pt>
                <c:pt idx="4">
                  <c:v>22.0</c:v>
                </c:pt>
                <c:pt idx="5">
                  <c:v>24.0</c:v>
                </c:pt>
                <c:pt idx="6">
                  <c:v>26.0</c:v>
                </c:pt>
                <c:pt idx="7">
                  <c:v>28.0</c:v>
                </c:pt>
                <c:pt idx="8">
                  <c:v>30.0</c:v>
                </c:pt>
                <c:pt idx="9">
                  <c:v>32.0</c:v>
                </c:pt>
                <c:pt idx="10">
                  <c:v>34.0</c:v>
                </c:pt>
                <c:pt idx="11">
                  <c:v>36.0</c:v>
                </c:pt>
                <c:pt idx="12">
                  <c:v>38.0</c:v>
                </c:pt>
                <c:pt idx="13">
                  <c:v>40.0</c:v>
                </c:pt>
                <c:pt idx="14">
                  <c:v>42.0</c:v>
                </c:pt>
                <c:pt idx="15">
                  <c:v>44.0</c:v>
                </c:pt>
                <c:pt idx="16">
                  <c:v>46.0</c:v>
                </c:pt>
                <c:pt idx="17">
                  <c:v>48.0</c:v>
                </c:pt>
                <c:pt idx="18">
                  <c:v>50.0</c:v>
                </c:pt>
              </c:numCache>
            </c:numRef>
          </c:cat>
          <c:val>
            <c:numRef>
              <c:f>'[Gala_protokols_2017-full.xls]9His'!$B$8:$B$26</c:f>
              <c:numCache>
                <c:formatCode>General</c:formatCode>
                <c:ptCount val="1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3.0</c:v>
                </c:pt>
                <c:pt idx="4">
                  <c:v>2.0</c:v>
                </c:pt>
                <c:pt idx="5">
                  <c:v>2.0</c:v>
                </c:pt>
                <c:pt idx="6">
                  <c:v>3.0</c:v>
                </c:pt>
                <c:pt idx="7">
                  <c:v>3.0</c:v>
                </c:pt>
                <c:pt idx="8">
                  <c:v>2.0</c:v>
                </c:pt>
                <c:pt idx="9">
                  <c:v>3.0</c:v>
                </c:pt>
                <c:pt idx="10">
                  <c:v>3.0</c:v>
                </c:pt>
                <c:pt idx="11">
                  <c:v>0.0</c:v>
                </c:pt>
                <c:pt idx="12">
                  <c:v>1.0</c:v>
                </c:pt>
                <c:pt idx="13">
                  <c:v>2.0</c:v>
                </c:pt>
                <c:pt idx="14">
                  <c:v>2.0</c:v>
                </c:pt>
                <c:pt idx="15">
                  <c:v>1.0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shape val="box"/>
        <c:axId val="2135922960"/>
        <c:axId val="2135508560"/>
        <c:axId val="0"/>
      </c:bar3DChart>
      <c:catAx>
        <c:axId val="213592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508560"/>
        <c:crosses val="autoZero"/>
        <c:auto val="1"/>
        <c:lblAlgn val="ctr"/>
        <c:lblOffset val="100"/>
        <c:noMultiLvlLbl val="0"/>
      </c:catAx>
      <c:valAx>
        <c:axId val="213550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92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lv-LV" sz="3200" dirty="0"/>
              <a:t>10. klase. </a:t>
            </a:r>
            <a:r>
              <a:rPr lang="lv-LV" sz="3200" dirty="0" smtClean="0"/>
              <a:t>kopvērtējums</a:t>
            </a:r>
            <a:endParaRPr lang="lv-LV" sz="3200" dirty="0"/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'[Gala_protokols_2017-full.xls]Sheet6'!$A$2:$A$18</c:f>
              <c:numCache>
                <c:formatCode>General</c:formatCode>
                <c:ptCount val="17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</c:numCache>
            </c:numRef>
          </c:cat>
          <c:val>
            <c:numRef>
              <c:f>'[Gala_protokols_2017-full.xls]Sheet6'!$B$2:$B$18</c:f>
              <c:numCache>
                <c:formatCode>General</c:formatCode>
                <c:ptCount val="17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3.0</c:v>
                </c:pt>
                <c:pt idx="4">
                  <c:v>2.0</c:v>
                </c:pt>
                <c:pt idx="5">
                  <c:v>3.0</c:v>
                </c:pt>
                <c:pt idx="6">
                  <c:v>3.0</c:v>
                </c:pt>
                <c:pt idx="7">
                  <c:v>3.0</c:v>
                </c:pt>
                <c:pt idx="8">
                  <c:v>1.0</c:v>
                </c:pt>
                <c:pt idx="9">
                  <c:v>1.0</c:v>
                </c:pt>
                <c:pt idx="10">
                  <c:v>2.0</c:v>
                </c:pt>
                <c:pt idx="11">
                  <c:v>1.0</c:v>
                </c:pt>
                <c:pt idx="12">
                  <c:v>2.0</c:v>
                </c:pt>
                <c:pt idx="13">
                  <c:v>1.0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shape val="box"/>
        <c:axId val="-2078356560"/>
        <c:axId val="-2119133344"/>
        <c:axId val="0"/>
      </c:bar3DChart>
      <c:catAx>
        <c:axId val="-2078356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lv-LV" sz="2400" dirty="0"/>
                  <a:t>Punkti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119133344"/>
        <c:crosses val="autoZero"/>
        <c:auto val="1"/>
        <c:lblAlgn val="ctr"/>
        <c:lblOffset val="100"/>
        <c:noMultiLvlLbl val="0"/>
      </c:catAx>
      <c:valAx>
        <c:axId val="-21191333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lv-LV" sz="2000" dirty="0"/>
                  <a:t>Biežums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83565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lv-LV" sz="3600" dirty="0"/>
              <a:t>11. klase.</a:t>
            </a:r>
            <a:r>
              <a:rPr lang="lv-LV" sz="3600" baseline="0" dirty="0"/>
              <a:t> </a:t>
            </a:r>
            <a:r>
              <a:rPr lang="lv-LV" sz="3600" baseline="0" dirty="0" smtClean="0"/>
              <a:t>kopvērtējums</a:t>
            </a:r>
            <a:endParaRPr lang="lv-LV" sz="3600" dirty="0"/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'[Gala_protokols_2017-full.xls]11His'!$A$2:$A$17</c:f>
              <c:numCache>
                <c:formatCode>General</c:formatCode>
                <c:ptCount val="16"/>
                <c:pt idx="0">
                  <c:v>2.0</c:v>
                </c:pt>
                <c:pt idx="1">
                  <c:v>4.0</c:v>
                </c:pt>
                <c:pt idx="2">
                  <c:v>6.0</c:v>
                </c:pt>
                <c:pt idx="3">
                  <c:v>8.0</c:v>
                </c:pt>
                <c:pt idx="4">
                  <c:v>10.0</c:v>
                </c:pt>
                <c:pt idx="5">
                  <c:v>12.0</c:v>
                </c:pt>
                <c:pt idx="6">
                  <c:v>14.0</c:v>
                </c:pt>
                <c:pt idx="7">
                  <c:v>16.0</c:v>
                </c:pt>
                <c:pt idx="8">
                  <c:v>18.0</c:v>
                </c:pt>
                <c:pt idx="9">
                  <c:v>20.0</c:v>
                </c:pt>
                <c:pt idx="10">
                  <c:v>22.0</c:v>
                </c:pt>
                <c:pt idx="11">
                  <c:v>24.0</c:v>
                </c:pt>
                <c:pt idx="12">
                  <c:v>26.0</c:v>
                </c:pt>
                <c:pt idx="13">
                  <c:v>28.0</c:v>
                </c:pt>
                <c:pt idx="14">
                  <c:v>30.0</c:v>
                </c:pt>
              </c:numCache>
            </c:numRef>
          </c:cat>
          <c:val>
            <c:numRef>
              <c:f>'[Gala_protokols_2017-full.xls]11His'!$B$2:$B$17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1.0</c:v>
                </c:pt>
                <c:pt idx="4">
                  <c:v>3.0</c:v>
                </c:pt>
                <c:pt idx="5">
                  <c:v>3.0</c:v>
                </c:pt>
                <c:pt idx="6">
                  <c:v>3.0</c:v>
                </c:pt>
                <c:pt idx="7">
                  <c:v>5.0</c:v>
                </c:pt>
                <c:pt idx="8">
                  <c:v>0.0</c:v>
                </c:pt>
                <c:pt idx="9">
                  <c:v>4.0</c:v>
                </c:pt>
                <c:pt idx="10">
                  <c:v>2.0</c:v>
                </c:pt>
                <c:pt idx="11">
                  <c:v>1.0</c:v>
                </c:pt>
                <c:pt idx="12">
                  <c:v>2.0</c:v>
                </c:pt>
                <c:pt idx="13">
                  <c:v>3.0</c:v>
                </c:pt>
                <c:pt idx="1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shape val="box"/>
        <c:axId val="2120791200"/>
        <c:axId val="2136815168"/>
        <c:axId val="0"/>
      </c:bar3DChart>
      <c:catAx>
        <c:axId val="2120791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lv-LV" sz="2400" dirty="0"/>
                  <a:t>Punkti</a:t>
                </a:r>
                <a:endParaRPr lang="en-US" sz="20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36815168"/>
        <c:crosses val="autoZero"/>
        <c:auto val="1"/>
        <c:lblAlgn val="ctr"/>
        <c:lblOffset val="100"/>
        <c:noMultiLvlLbl val="0"/>
      </c:catAx>
      <c:valAx>
        <c:axId val="21368151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lv-LV" sz="2000" dirty="0"/>
                  <a:t>Biežums</a:t>
                </a:r>
                <a:endParaRPr lang="lv-LV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20791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lv-LV" sz="3200" dirty="0"/>
              <a:t>12. klase. </a:t>
            </a:r>
            <a:r>
              <a:rPr lang="lv-LV" sz="3200" dirty="0" smtClean="0"/>
              <a:t>kopvērtējums</a:t>
            </a:r>
            <a:endParaRPr lang="lv-LV" sz="3200" dirty="0"/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'[Gala_protokols_2017-full.xls]12His'!$A$2:$A$20</c:f>
              <c:numCache>
                <c:formatCode>General</c:formatCode>
                <c:ptCount val="19"/>
                <c:pt idx="0">
                  <c:v>2.0</c:v>
                </c:pt>
                <c:pt idx="1">
                  <c:v>4.0</c:v>
                </c:pt>
                <c:pt idx="2">
                  <c:v>6.0</c:v>
                </c:pt>
                <c:pt idx="3">
                  <c:v>8.0</c:v>
                </c:pt>
                <c:pt idx="4">
                  <c:v>10.0</c:v>
                </c:pt>
                <c:pt idx="5">
                  <c:v>12.0</c:v>
                </c:pt>
                <c:pt idx="6">
                  <c:v>14.0</c:v>
                </c:pt>
                <c:pt idx="7">
                  <c:v>16.0</c:v>
                </c:pt>
                <c:pt idx="8">
                  <c:v>18.0</c:v>
                </c:pt>
                <c:pt idx="9">
                  <c:v>20.0</c:v>
                </c:pt>
                <c:pt idx="10">
                  <c:v>22.0</c:v>
                </c:pt>
                <c:pt idx="11">
                  <c:v>24.0</c:v>
                </c:pt>
                <c:pt idx="12">
                  <c:v>26.0</c:v>
                </c:pt>
                <c:pt idx="13">
                  <c:v>28.0</c:v>
                </c:pt>
                <c:pt idx="14">
                  <c:v>30.0</c:v>
                </c:pt>
                <c:pt idx="15">
                  <c:v>32.0</c:v>
                </c:pt>
                <c:pt idx="16">
                  <c:v>34.0</c:v>
                </c:pt>
                <c:pt idx="17">
                  <c:v>36.0</c:v>
                </c:pt>
              </c:numCache>
            </c:numRef>
          </c:cat>
          <c:val>
            <c:numRef>
              <c:f>'[Gala_protokols_2017-full.xls]12His'!$B$2:$B$20</c:f>
              <c:numCache>
                <c:formatCode>General</c:formatCode>
                <c:ptCount val="19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0.0</c:v>
                </c:pt>
                <c:pt idx="4">
                  <c:v>4.0</c:v>
                </c:pt>
                <c:pt idx="5">
                  <c:v>3.0</c:v>
                </c:pt>
                <c:pt idx="6">
                  <c:v>1.0</c:v>
                </c:pt>
                <c:pt idx="7">
                  <c:v>3.0</c:v>
                </c:pt>
                <c:pt idx="8">
                  <c:v>4.0</c:v>
                </c:pt>
                <c:pt idx="9">
                  <c:v>0.0</c:v>
                </c:pt>
                <c:pt idx="10">
                  <c:v>0.0</c:v>
                </c:pt>
                <c:pt idx="11">
                  <c:v>2.0</c:v>
                </c:pt>
                <c:pt idx="12">
                  <c:v>1.0</c:v>
                </c:pt>
                <c:pt idx="13">
                  <c:v>0.0</c:v>
                </c:pt>
                <c:pt idx="14">
                  <c:v>1.0</c:v>
                </c:pt>
                <c:pt idx="15">
                  <c:v>0.0</c:v>
                </c:pt>
                <c:pt idx="16">
                  <c:v>1.0</c:v>
                </c:pt>
                <c:pt idx="17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shape val="box"/>
        <c:axId val="2055095184"/>
        <c:axId val="-2137135696"/>
        <c:axId val="0"/>
      </c:bar3DChart>
      <c:catAx>
        <c:axId val="2055095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lv-LV" sz="2800" dirty="0"/>
                  <a:t>Punkti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137135696"/>
        <c:crosses val="autoZero"/>
        <c:auto val="1"/>
        <c:lblAlgn val="ctr"/>
        <c:lblOffset val="100"/>
        <c:noMultiLvlLbl val="0"/>
      </c:catAx>
      <c:valAx>
        <c:axId val="-21371356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lv-LV" sz="2800" dirty="0"/>
                  <a:t>Biežums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055095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8726C-6D5C-48D3-B0B4-2EB3618BC064}" type="datetimeFigureOut">
              <a:rPr lang="lv-LV" smtClean="0"/>
              <a:t>08.04.17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2F72-15BE-4CE0-926F-567B1E231DA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69659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2134954-ACB8-40E8-92F7-567F2209CDF5}" type="datetimeFigureOut">
              <a:rPr lang="lv-LV"/>
              <a:pPr>
                <a:defRPr/>
              </a:pPr>
              <a:t>08.04.17</a:t>
            </a:fld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8D5C270-160C-43C7-82D5-240A1E0ED75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492FC-0ABE-49E5-B5B2-6E976D7551AA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31512-929E-40DB-9F73-F6450B15D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8F635D-5F99-47B2-BF53-796F0AFD894B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C4201E7-1B3C-47AA-9912-5C2FEB6EF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1EE5-8683-4665-AEEA-40CABD058947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761B6-18F3-4169-B790-9BBFEE2DE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C6BECBE-740D-4559-8711-33C525FE71CD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C36D67-B5FC-4433-B79E-89926C743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20D3B-79C1-4844-8591-80956CE862E9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CAC6A-7BFC-4029-AA22-59F71D7A9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4C8E8-9666-4FE7-882B-AAE9C17079F0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F8F0-DB40-470E-9437-D08880B30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AEE2C-AA0B-4540-9893-A697C733C09B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31B39-FA9E-43F6-9019-834500EBE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63616-75A8-4758-A153-AC61736D7649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AD6E1-B083-4DF9-AF84-CFA1EEA43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5FB67-699A-40F2-A9C5-D312EA3785E3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740E1-0AB3-45E1-8C50-9FD14CB6A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4D5DD4-FBC8-43B4-83F6-145FCCFD3CB7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69052E-14D6-468C-9B48-65F4A50D2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F91BA0A-4BC3-4D51-9B59-DC166B40891A}" type="datetimeFigureOut">
              <a:rPr lang="en-US"/>
              <a:pPr>
                <a:defRPr/>
              </a:pPr>
              <a:t>4/8/17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A432924-A97A-4B70-84B1-A5540089B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3" r:id="rId2"/>
    <p:sldLayoutId id="2147483711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12" r:id="rId9"/>
    <p:sldLayoutId id="2147483709" r:id="rId10"/>
    <p:sldLayoutId id="2147483713" r:id="rId11"/>
  </p:sldLayoutIdLst>
  <p:transition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Fizikas 67. VALSTS olimpiāde</a:t>
            </a:r>
            <a:endParaRPr lang="en-US" dirty="0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lv-LV" dirty="0" smtClean="0"/>
              <a:t>3. posms</a:t>
            </a:r>
          </a:p>
          <a:p>
            <a:pPr eaLnBrk="1" hangingPunct="1"/>
            <a:r>
              <a:rPr lang="lv-LV" dirty="0" smtClean="0"/>
              <a:t>2017. gada </a:t>
            </a:r>
            <a:r>
              <a:rPr lang="lv-LV" dirty="0"/>
              <a:t>6</a:t>
            </a:r>
            <a:r>
              <a:rPr lang="lv-LV" dirty="0" smtClean="0"/>
              <a:t>.- </a:t>
            </a:r>
            <a:r>
              <a:rPr lang="lv-LV" dirty="0"/>
              <a:t>7</a:t>
            </a:r>
            <a:r>
              <a:rPr lang="lv-LV" dirty="0" smtClean="0"/>
              <a:t>. aprīlis</a:t>
            </a:r>
            <a:endParaRPr lang="en-US" dirty="0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32656"/>
            <a:ext cx="5544616" cy="14878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820478"/>
            <a:ext cx="4194203" cy="5037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2120" y="4373499"/>
            <a:ext cx="2162772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Izlases</a:t>
            </a:r>
            <a:r>
              <a:rPr lang="en-US" sz="2000" dirty="0" smtClean="0"/>
              <a:t> </a:t>
            </a:r>
            <a:r>
              <a:rPr lang="en-US" sz="2000" dirty="0" err="1" smtClean="0"/>
              <a:t>kandidāti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12 </a:t>
            </a:r>
            <a:r>
              <a:rPr lang="en-US" sz="2000" dirty="0" err="1" smtClean="0"/>
              <a:t>skolēni</a:t>
            </a:r>
            <a:endParaRPr lang="en-US" sz="2000" dirty="0" smtClean="0"/>
          </a:p>
          <a:p>
            <a:pPr algn="ctr"/>
            <a:r>
              <a:rPr lang="en-US" sz="2000" dirty="0" smtClean="0"/>
              <a:t>3.-5. </a:t>
            </a:r>
            <a:r>
              <a:rPr lang="en-US" sz="2000" dirty="0" err="1" smtClean="0"/>
              <a:t>maijs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96466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18" y="3212976"/>
            <a:ext cx="6266163" cy="3436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60648"/>
            <a:ext cx="72517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2451" y="5517232"/>
            <a:ext cx="2092239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Izlase</a:t>
            </a:r>
            <a:r>
              <a:rPr lang="en-US" sz="2000" dirty="0" smtClean="0"/>
              <a:t> - 5 </a:t>
            </a:r>
            <a:r>
              <a:rPr lang="en-US" sz="2000" dirty="0" err="1" smtClean="0"/>
              <a:t>skolēni</a:t>
            </a:r>
            <a:endParaRPr lang="en-US" sz="2000" dirty="0" smtClean="0"/>
          </a:p>
          <a:p>
            <a:pPr algn="ctr"/>
            <a:r>
              <a:rPr lang="en-US" sz="2000" dirty="0" smtClean="0"/>
              <a:t>20.-24. </a:t>
            </a:r>
            <a:r>
              <a:rPr lang="en-US" sz="2000" dirty="0" err="1" smtClean="0"/>
              <a:t>maijs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32562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pho2017.id/public/images/dev/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249856" cy="48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8711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12" y="4005064"/>
            <a:ext cx="9144000" cy="3107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84" y="-18276"/>
            <a:ext cx="4798086" cy="3807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172" y="0"/>
            <a:ext cx="4384828" cy="2466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84" y="1636152"/>
            <a:ext cx="9144000" cy="236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595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786058"/>
            <a:ext cx="7239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lv-LV" sz="6000" dirty="0" smtClean="0"/>
              <a:t>Olimpiādes laureāti</a:t>
            </a:r>
            <a:endParaRPr lang="en-US" sz="6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Atzinības rakstus izcīnījuši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9"/>
            <a:ext cx="7992120" cy="2016223"/>
          </a:xfrm>
        </p:spPr>
        <p:txBody>
          <a:bodyPr/>
          <a:lstStyle/>
          <a:p>
            <a:pPr eaLnBrk="1" hangingPunct="1"/>
            <a:r>
              <a:rPr lang="lv-LV" sz="2800" dirty="0" smtClean="0"/>
              <a:t>9. klašu grupā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Sandra Siliņa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lv-LV" sz="2400" dirty="0" smtClean="0">
                <a:solidFill>
                  <a:schemeClr val="tx1"/>
                </a:solidFill>
              </a:rPr>
              <a:t>(</a:t>
            </a:r>
            <a:r>
              <a:rPr lang="lv-LV" sz="2400" dirty="0" err="1" smtClean="0">
                <a:solidFill>
                  <a:schemeClr val="tx1"/>
                </a:solidFill>
              </a:rPr>
              <a:t>Cēsu</a:t>
            </a:r>
            <a:r>
              <a:rPr lang="lv-LV" sz="2400" dirty="0" smtClean="0">
                <a:solidFill>
                  <a:schemeClr val="tx1"/>
                </a:solidFill>
              </a:rPr>
              <a:t> Valsts ģimnāzija)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Andris Aleksandrs Priedītis (Rīgas Valsts 1. ģimnāzija)</a:t>
            </a:r>
            <a:endParaRPr lang="lv-LV" sz="24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5328" y="3717032"/>
            <a:ext cx="7239000" cy="174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lv-LV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10. klašu grupā</a:t>
            </a:r>
          </a:p>
          <a:p>
            <a:pPr marL="5207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tabLst/>
              <a:defRPr/>
            </a:pPr>
            <a:r>
              <a:rPr lang="lv-LV" sz="2400" noProof="0" dirty="0" smtClean="0">
                <a:latin typeface="+mn-lt"/>
                <a:cs typeface="+mn-cs"/>
              </a:rPr>
              <a:t>Eduards </a:t>
            </a:r>
            <a:r>
              <a:rPr lang="lv-LV" sz="2400" noProof="0" dirty="0" err="1" smtClean="0">
                <a:latin typeface="+mn-lt"/>
                <a:cs typeface="+mn-cs"/>
              </a:rPr>
              <a:t>Spāģis</a:t>
            </a:r>
            <a:r>
              <a:rPr lang="lv-LV" sz="2400" noProof="0" dirty="0" smtClean="0">
                <a:latin typeface="+mn-lt"/>
                <a:cs typeface="+mn-cs"/>
              </a:rPr>
              <a:t> (</a:t>
            </a:r>
            <a:r>
              <a:rPr lang="lv-LV" sz="2400" dirty="0" smtClean="0">
                <a:latin typeface="+mn-lt"/>
                <a:cs typeface="+mn-cs"/>
              </a:rPr>
              <a:t>Liepājas</a:t>
            </a:r>
            <a:r>
              <a:rPr lang="lv-LV" sz="2400" noProof="0" dirty="0" smtClean="0">
                <a:latin typeface="+mn-lt"/>
                <a:cs typeface="+mn-cs"/>
              </a:rPr>
              <a:t> Valsts 1. ģimnāzija)</a:t>
            </a:r>
          </a:p>
          <a:p>
            <a:pPr marL="5207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tabLst/>
              <a:defRPr/>
            </a:pPr>
            <a:r>
              <a:rPr lang="lv-LV" sz="2400" dirty="0" smtClean="0">
                <a:latin typeface="+mn-lt"/>
                <a:cs typeface="+mn-cs"/>
              </a:rPr>
              <a:t>Pauls</a:t>
            </a:r>
            <a:r>
              <a:rPr kumimoji="0" lang="lv-LV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Daugulis (Siguldas Valsts ģimnāzija)</a:t>
            </a:r>
            <a:endParaRPr kumimoji="0" lang="lv-LV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46225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Atzinības rakstus izcīnījuši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1520" y="1700808"/>
            <a:ext cx="8075240" cy="174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lv-LV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11. klašu grupā</a:t>
            </a:r>
          </a:p>
          <a:p>
            <a:pPr marL="5207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tabLst/>
              <a:defRPr/>
            </a:pPr>
            <a:r>
              <a:rPr lang="lv-LV" sz="2400" dirty="0" smtClean="0">
                <a:latin typeface="+mn-lt"/>
                <a:cs typeface="+mn-cs"/>
              </a:rPr>
              <a:t>Pēteris Zvejnieks</a:t>
            </a:r>
            <a:r>
              <a:rPr kumimoji="0" lang="lv-LV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(RTU</a:t>
            </a:r>
            <a:r>
              <a:rPr kumimoji="0" lang="lv-LV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Inženierzinātņu vidusskola</a:t>
            </a:r>
            <a:r>
              <a:rPr kumimoji="0" lang="lv-LV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5207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tabLst/>
              <a:defRPr/>
            </a:pPr>
            <a:r>
              <a:rPr lang="lv-LV" sz="2400" dirty="0" smtClean="0">
                <a:latin typeface="+mn-lt"/>
                <a:cs typeface="+mn-cs"/>
              </a:rPr>
              <a:t>Edvards Tomass </a:t>
            </a:r>
            <a:r>
              <a:rPr lang="lv-LV" sz="2400" dirty="0" err="1" smtClean="0">
                <a:latin typeface="+mn-lt"/>
                <a:cs typeface="+mn-cs"/>
              </a:rPr>
              <a:t>Šneps</a:t>
            </a:r>
            <a:r>
              <a:rPr lang="lv-LV" sz="2400" dirty="0" smtClean="0">
                <a:latin typeface="+mn-lt"/>
                <a:cs typeface="+mn-cs"/>
              </a:rPr>
              <a:t> (Rīgas Valsts 1. ģimnāzija)</a:t>
            </a:r>
          </a:p>
          <a:p>
            <a:pPr marL="5207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tabLst/>
              <a:defRPr/>
            </a:pPr>
            <a:r>
              <a:rPr lang="lv-LV" sz="2400" dirty="0" smtClean="0">
                <a:latin typeface="+mn-lt"/>
                <a:cs typeface="+mn-cs"/>
              </a:rPr>
              <a:t>Vladislavs </a:t>
            </a:r>
            <a:r>
              <a:rPr lang="lv-LV" sz="2400" dirty="0" err="1" smtClean="0">
                <a:latin typeface="+mn-lt"/>
                <a:cs typeface="+mn-cs"/>
              </a:rPr>
              <a:t>Asčeulovs</a:t>
            </a:r>
            <a:r>
              <a:rPr lang="lv-LV" sz="2400" dirty="0" smtClean="0">
                <a:latin typeface="+mn-lt"/>
                <a:cs typeface="+mn-cs"/>
              </a:rPr>
              <a:t> (RTU Inženierzinātņu vidusskola) </a:t>
            </a:r>
            <a:endParaRPr kumimoji="0" lang="lv-LV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1520" y="3697957"/>
            <a:ext cx="7239000" cy="174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lv-LV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12. klašu grupā</a:t>
            </a:r>
          </a:p>
          <a:p>
            <a:pPr marL="5207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tabLst/>
              <a:defRPr/>
            </a:pPr>
            <a:r>
              <a:rPr lang="lv-LV" sz="2400" dirty="0" smtClean="0">
                <a:latin typeface="+mn-lt"/>
                <a:cs typeface="+mn-cs"/>
              </a:rPr>
              <a:t>Tomass Vaivods</a:t>
            </a:r>
            <a:r>
              <a:rPr lang="lv-LV" sz="2400" noProof="0" dirty="0" smtClean="0">
                <a:latin typeface="+mn-lt"/>
                <a:cs typeface="+mn-cs"/>
              </a:rPr>
              <a:t> (Rīgas Valsts 1. ģimnāzija)</a:t>
            </a:r>
          </a:p>
          <a:p>
            <a:pPr marL="5207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tabLst/>
              <a:defRPr/>
            </a:pPr>
            <a:r>
              <a:rPr lang="lv-LV" sz="2400" dirty="0" smtClean="0">
                <a:latin typeface="+mn-lt"/>
                <a:cs typeface="+mn-cs"/>
              </a:rPr>
              <a:t>Edgars Daugulis</a:t>
            </a:r>
            <a:r>
              <a:rPr kumimoji="0" lang="lv-LV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(Siguldas Valsts ģimnāzija)</a:t>
            </a:r>
            <a:endParaRPr kumimoji="0" lang="lv-LV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IiI. VietAs GODALGAS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9725"/>
            <a:ext cx="8147248" cy="4846638"/>
          </a:xfrm>
        </p:spPr>
        <p:txBody>
          <a:bodyPr/>
          <a:lstStyle/>
          <a:p>
            <a:pPr eaLnBrk="1" hangingPunct="1"/>
            <a:r>
              <a:rPr lang="lv-LV" dirty="0" smtClean="0"/>
              <a:t>9. klašu grupā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Rolands </a:t>
            </a:r>
            <a:r>
              <a:rPr lang="lv-LV" dirty="0" err="1" smtClean="0">
                <a:solidFill>
                  <a:schemeClr val="tx1"/>
                </a:solidFill>
              </a:rPr>
              <a:t>Lopatko</a:t>
            </a:r>
            <a:r>
              <a:rPr lang="lv-LV" dirty="0" smtClean="0">
                <a:solidFill>
                  <a:schemeClr val="tx1"/>
                </a:solidFill>
              </a:rPr>
              <a:t> (Rīgas Valsts 1. ģimnāzija)</a:t>
            </a:r>
          </a:p>
          <a:p>
            <a:pPr lvl="1" eaLnBrk="1" hangingPunct="1"/>
            <a:r>
              <a:rPr lang="lv-LV" dirty="0" err="1" smtClean="0">
                <a:solidFill>
                  <a:schemeClr val="tx1"/>
                </a:solidFill>
              </a:rPr>
              <a:t>Alekss</a:t>
            </a:r>
            <a:r>
              <a:rPr lang="lv-LV" dirty="0" smtClean="0">
                <a:solidFill>
                  <a:schemeClr val="tx1"/>
                </a:solidFill>
              </a:rPr>
              <a:t> Daniels </a:t>
            </a:r>
            <a:r>
              <a:rPr lang="lv-LV" dirty="0" err="1" smtClean="0">
                <a:solidFill>
                  <a:schemeClr val="tx1"/>
                </a:solidFill>
              </a:rPr>
              <a:t>Šipicins</a:t>
            </a:r>
            <a:r>
              <a:rPr lang="lv-LV" dirty="0" smtClean="0">
                <a:solidFill>
                  <a:schemeClr val="tx1"/>
                </a:solidFill>
              </a:rPr>
              <a:t> (Liepājas </a:t>
            </a:r>
            <a:r>
              <a:rPr lang="lv-LV" dirty="0" err="1" smtClean="0">
                <a:solidFill>
                  <a:schemeClr val="tx1"/>
                </a:solidFill>
              </a:rPr>
              <a:t>A.Puškina</a:t>
            </a:r>
            <a:r>
              <a:rPr lang="lv-LV" dirty="0" smtClean="0">
                <a:solidFill>
                  <a:schemeClr val="tx1"/>
                </a:solidFill>
              </a:rPr>
              <a:t> 2. vidusskola)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Kārlis </a:t>
            </a:r>
            <a:r>
              <a:rPr lang="lv-LV" dirty="0" err="1" smtClean="0">
                <a:solidFill>
                  <a:schemeClr val="tx1"/>
                </a:solidFill>
              </a:rPr>
              <a:t>Šusters</a:t>
            </a:r>
            <a:r>
              <a:rPr lang="lv-LV" dirty="0" smtClean="0">
                <a:solidFill>
                  <a:schemeClr val="tx1"/>
                </a:solidFill>
              </a:rPr>
              <a:t> (Rīgas Juglas vidusskola)</a:t>
            </a:r>
          </a:p>
          <a:p>
            <a:pPr marL="292100" lvl="1" indent="0" eaLnBrk="1" hangingPunct="1">
              <a:buNone/>
            </a:pPr>
            <a:endParaRPr lang="lv-LV" dirty="0" smtClean="0"/>
          </a:p>
          <a:p>
            <a:pPr eaLnBrk="1" hangingPunct="1"/>
            <a:r>
              <a:rPr lang="lv-LV" dirty="0" smtClean="0"/>
              <a:t>10. klašu grupā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Andrejs </a:t>
            </a:r>
            <a:r>
              <a:rPr lang="lv-LV" dirty="0" err="1" smtClean="0">
                <a:solidFill>
                  <a:schemeClr val="tx1"/>
                </a:solidFill>
              </a:rPr>
              <a:t>Sizovs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lv-LV" dirty="0" smtClean="0">
                <a:solidFill>
                  <a:schemeClr val="tx1"/>
                </a:solidFill>
              </a:rPr>
              <a:t>(Rīgas Valsts 1. ģimnāzija)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Antons </a:t>
            </a:r>
            <a:r>
              <a:rPr lang="lv-LV" dirty="0" err="1" smtClean="0">
                <a:solidFill>
                  <a:schemeClr val="tx1"/>
                </a:solidFill>
              </a:rPr>
              <a:t>Miščenko</a:t>
            </a:r>
            <a:r>
              <a:rPr lang="lv-LV" dirty="0" smtClean="0">
                <a:solidFill>
                  <a:schemeClr val="tx1"/>
                </a:solidFill>
              </a:rPr>
              <a:t> (Rīgas Valsts 1. ģimnāzija)</a:t>
            </a:r>
          </a:p>
          <a:p>
            <a:pPr marL="292100" lvl="1" indent="0" eaLnBrk="1" hangingPunct="1">
              <a:buNone/>
            </a:pPr>
            <a:endParaRPr lang="lv-LV" dirty="0" smtClean="0">
              <a:solidFill>
                <a:schemeClr val="tx1"/>
              </a:solidFill>
            </a:endParaRPr>
          </a:p>
          <a:p>
            <a:pPr marL="292100" lvl="1" indent="0" eaLnBrk="1" hangingPunct="1">
              <a:buNone/>
            </a:pPr>
            <a:endParaRPr lang="lv-LV" dirty="0" smtClean="0">
              <a:solidFill>
                <a:schemeClr val="tx1"/>
              </a:solidFill>
            </a:endParaRPr>
          </a:p>
          <a:p>
            <a:pPr lvl="1" eaLnBrk="1" hangingPunct="1"/>
            <a:endParaRPr lang="lv-LV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318221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IiI. VietAs GODALGAS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9725"/>
            <a:ext cx="8291264" cy="4846638"/>
          </a:xfrm>
        </p:spPr>
        <p:txBody>
          <a:bodyPr/>
          <a:lstStyle/>
          <a:p>
            <a:pPr marL="273050" lvl="1" indent="-273050"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lv-LV" sz="2600" dirty="0" smtClean="0">
                <a:solidFill>
                  <a:schemeClr val="tx1"/>
                </a:solidFill>
              </a:rPr>
              <a:t>11. klašu grupā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Edgars </a:t>
            </a:r>
            <a:r>
              <a:rPr lang="lv-LV" dirty="0" err="1" smtClean="0">
                <a:solidFill>
                  <a:schemeClr val="tx1"/>
                </a:solidFill>
              </a:rPr>
              <a:t>Kalsnavs</a:t>
            </a:r>
            <a:r>
              <a:rPr lang="lv-LV" dirty="0" smtClean="0">
                <a:solidFill>
                  <a:schemeClr val="tx1"/>
                </a:solidFill>
              </a:rPr>
              <a:t> (Rīgas Valsts 1. ģimnāzija)</a:t>
            </a:r>
          </a:p>
          <a:p>
            <a:pPr lvl="1" eaLnBrk="1" hangingPunct="1"/>
            <a:r>
              <a:rPr lang="lv-LV" dirty="0" err="1" smtClean="0">
                <a:solidFill>
                  <a:schemeClr val="tx1"/>
                </a:solidFill>
              </a:rPr>
              <a:t>Stanislavs</a:t>
            </a:r>
            <a:r>
              <a:rPr lang="lv-LV" dirty="0" smtClean="0">
                <a:solidFill>
                  <a:schemeClr val="tx1"/>
                </a:solidFill>
              </a:rPr>
              <a:t> </a:t>
            </a:r>
            <a:r>
              <a:rPr lang="lv-LV" dirty="0" err="1" smtClean="0">
                <a:solidFill>
                  <a:schemeClr val="tx1"/>
                </a:solidFill>
              </a:rPr>
              <a:t>Jefimovs</a:t>
            </a:r>
            <a:r>
              <a:rPr lang="lv-LV" dirty="0" smtClean="0">
                <a:solidFill>
                  <a:schemeClr val="tx1"/>
                </a:solidFill>
              </a:rPr>
              <a:t> (Daugavpils Krievu vidusskola-licejs)</a:t>
            </a:r>
          </a:p>
          <a:p>
            <a:pPr marL="292100" lvl="1" indent="0" eaLnBrk="1" hangingPunct="1">
              <a:buNone/>
            </a:pPr>
            <a:r>
              <a:rPr lang="lv-LV" dirty="0" smtClean="0">
                <a:solidFill>
                  <a:schemeClr val="tx1"/>
                </a:solidFill>
              </a:rPr>
              <a:t> </a:t>
            </a:r>
          </a:p>
          <a:p>
            <a:pPr marL="273050" lvl="1" indent="-273050"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lv-LV" sz="2600" dirty="0">
                <a:solidFill>
                  <a:schemeClr val="tx1"/>
                </a:solidFill>
              </a:rPr>
              <a:t>12. klašu </a:t>
            </a:r>
            <a:r>
              <a:rPr lang="lv-LV" sz="2600" dirty="0" smtClean="0">
                <a:solidFill>
                  <a:schemeClr val="tx1"/>
                </a:solidFill>
              </a:rPr>
              <a:t>grupā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Ingus Jānis </a:t>
            </a:r>
            <a:r>
              <a:rPr lang="lv-LV" dirty="0" err="1" smtClean="0">
                <a:solidFill>
                  <a:schemeClr val="tx1"/>
                </a:solidFill>
              </a:rPr>
              <a:t>Pretkalniņš</a:t>
            </a:r>
            <a:r>
              <a:rPr lang="lv-LV" dirty="0" smtClean="0">
                <a:solidFill>
                  <a:schemeClr val="tx1"/>
                </a:solidFill>
              </a:rPr>
              <a:t> (Rīgas Valsts 1. ģimnāzija)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Aleksejs </a:t>
            </a:r>
            <a:r>
              <a:rPr lang="lv-LV" dirty="0" err="1" smtClean="0">
                <a:solidFill>
                  <a:schemeClr val="tx1"/>
                </a:solidFill>
              </a:rPr>
              <a:t>Jeļisejevs</a:t>
            </a:r>
            <a:r>
              <a:rPr lang="lv-LV" dirty="0" smtClean="0">
                <a:solidFill>
                  <a:schemeClr val="tx1"/>
                </a:solidFill>
              </a:rPr>
              <a:t> (Puškina licejs)</a:t>
            </a:r>
          </a:p>
          <a:p>
            <a:pPr lvl="1" eaLnBrk="1" hangingPunct="1"/>
            <a:endParaRPr lang="lv-LV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66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08" y="1609725"/>
            <a:ext cx="6462183" cy="4846638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II. VietAs GODALGAS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499176" cy="4846638"/>
          </a:xfrm>
        </p:spPr>
        <p:txBody>
          <a:bodyPr/>
          <a:lstStyle/>
          <a:p>
            <a:pPr eaLnBrk="1" hangingPunct="1"/>
            <a:r>
              <a:rPr lang="lv-LV" sz="2800" dirty="0" smtClean="0"/>
              <a:t>9. klašu grupā</a:t>
            </a:r>
          </a:p>
          <a:p>
            <a:pPr lvl="1" eaLnBrk="1" hangingPunct="1"/>
            <a:r>
              <a:rPr lang="lv-LV" sz="2400" dirty="0" err="1" smtClean="0">
                <a:solidFill>
                  <a:schemeClr val="tx1"/>
                </a:solidFill>
              </a:rPr>
              <a:t>Kristers</a:t>
            </a:r>
            <a:r>
              <a:rPr lang="lv-LV" sz="2400" dirty="0" smtClean="0">
                <a:solidFill>
                  <a:schemeClr val="tx1"/>
                </a:solidFill>
              </a:rPr>
              <a:t> </a:t>
            </a:r>
            <a:r>
              <a:rPr lang="lv-LV" sz="2400" dirty="0">
                <a:solidFill>
                  <a:schemeClr val="tx1"/>
                </a:solidFill>
              </a:rPr>
              <a:t>K</a:t>
            </a:r>
            <a:r>
              <a:rPr lang="lv-LV" sz="2400" dirty="0" smtClean="0">
                <a:solidFill>
                  <a:schemeClr val="tx1"/>
                </a:solidFill>
              </a:rPr>
              <a:t>okars (Aizkraukles novada vidusskola)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Vilhelms Cinis (Rīgas Valsts 1. ģimnāzija)</a:t>
            </a:r>
          </a:p>
          <a:p>
            <a:pPr lvl="1" eaLnBrk="1" hangingPunct="1">
              <a:buFont typeface="Wingdings 2" pitchFamily="18" charset="2"/>
              <a:buNone/>
            </a:pPr>
            <a:endParaRPr lang="lv-LV" sz="2400" dirty="0" smtClean="0"/>
          </a:p>
          <a:p>
            <a:pPr eaLnBrk="1" hangingPunct="1"/>
            <a:r>
              <a:rPr lang="lv-LV" sz="2800" dirty="0" smtClean="0"/>
              <a:t>10. klašu grupā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Agnis Salmiņš (RTU Inženierzinātņu vidusskola)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Jānis Hūns (Āgenskalna Valsts ģimnāzija)</a:t>
            </a:r>
            <a:endParaRPr lang="lv-LV" sz="2400" dirty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endParaRPr lang="en-US" sz="3200" dirty="0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II. VietAs GODALGAS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7239000" cy="3763491"/>
          </a:xfrm>
        </p:spPr>
        <p:txBody>
          <a:bodyPr/>
          <a:lstStyle/>
          <a:p>
            <a:pPr eaLnBrk="1" hangingPunct="1"/>
            <a:r>
              <a:rPr lang="lv-LV" dirty="0" smtClean="0"/>
              <a:t>11. klašu grupā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Mārtiņš Robežnieks (Jelgavas Spīdolas ģimnāzija)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Ivars Dille (RTU Inženierzinātņu vidusskola)</a:t>
            </a:r>
          </a:p>
          <a:p>
            <a:pPr lvl="1" eaLnBrk="1" hangingPunct="1">
              <a:buFont typeface="Wingdings 2" pitchFamily="18" charset="2"/>
              <a:buNone/>
            </a:pPr>
            <a:endParaRPr lang="lv-LV" dirty="0" smtClean="0"/>
          </a:p>
          <a:p>
            <a:pPr eaLnBrk="1" hangingPunct="1"/>
            <a:r>
              <a:rPr lang="lv-LV" dirty="0" smtClean="0"/>
              <a:t>12. klašu grupā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Krišjānis </a:t>
            </a:r>
            <a:r>
              <a:rPr lang="lv-LV" dirty="0" err="1" smtClean="0">
                <a:solidFill>
                  <a:schemeClr val="tx1"/>
                </a:solidFill>
              </a:rPr>
              <a:t>Višņevskis</a:t>
            </a:r>
            <a:r>
              <a:rPr lang="lv-LV" dirty="0" smtClean="0">
                <a:solidFill>
                  <a:schemeClr val="tx1"/>
                </a:solidFill>
              </a:rPr>
              <a:t> (Rīgas Valsts 1. ģimnāzija)</a:t>
            </a:r>
          </a:p>
          <a:p>
            <a:pPr lvl="1" eaLnBrk="1" hangingPunct="1"/>
            <a:r>
              <a:rPr lang="lv-LV" dirty="0" smtClean="0">
                <a:solidFill>
                  <a:schemeClr val="tx1"/>
                </a:solidFill>
              </a:rPr>
              <a:t>Gints Ernests Bauda (Mārupes vidusskola)</a:t>
            </a:r>
          </a:p>
          <a:p>
            <a:pPr lvl="1" eaLnBrk="1" hangingPunct="1"/>
            <a:endParaRPr lang="lv-LV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-1323528"/>
            <a:ext cx="6462183" cy="48466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3741758"/>
            <a:ext cx="5652120" cy="287621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3357570"/>
            <a:ext cx="607223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lv-LV" sz="8800" dirty="0" smtClean="0"/>
              <a:t>I. VietAs GODALGAS</a:t>
            </a:r>
            <a:endParaRPr lang="en-US" sz="8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I. </a:t>
            </a:r>
            <a:r>
              <a:rPr lang="lv-LV" smtClean="0"/>
              <a:t>VietAs GODALGAS</a:t>
            </a:r>
            <a:endParaRPr lang="en-US" dirty="0"/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571500" y="2000250"/>
            <a:ext cx="585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lv-LV">
              <a:latin typeface="Trebuchet M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285992"/>
            <a:ext cx="764443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Mārtiņš Dāvis Apsītis</a:t>
            </a:r>
            <a:endParaRPr lang="lv-LV" sz="60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200" dirty="0">
                <a:latin typeface="+mn-lt"/>
                <a:cs typeface="+mn-cs"/>
              </a:rPr>
              <a:t>(Rīgas </a:t>
            </a:r>
            <a:r>
              <a:rPr lang="lv-LV" sz="3200" dirty="0" smtClean="0">
                <a:latin typeface="+mn-lt"/>
                <a:cs typeface="+mn-cs"/>
              </a:rPr>
              <a:t>Valsts 1. </a:t>
            </a:r>
            <a:r>
              <a:rPr lang="lv-LV" sz="3200" dirty="0">
                <a:latin typeface="+mn-lt"/>
                <a:cs typeface="+mn-cs"/>
              </a:rPr>
              <a:t>ģimnāzijas 9. kl.)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079839"/>
            <a:ext cx="825071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Olivers Prānis</a:t>
            </a:r>
            <a:endParaRPr lang="lv-LV" sz="60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200" dirty="0">
                <a:latin typeface="+mn-lt"/>
                <a:cs typeface="+mn-cs"/>
              </a:rPr>
              <a:t>(Rīgas Valsts 1. ģimnāzijas 9. kl.)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I. VietAs GODALGAS</a:t>
            </a:r>
            <a:endParaRPr lang="en-US" dirty="0"/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571500" y="2000250"/>
            <a:ext cx="585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lv-LV">
              <a:latin typeface="Trebuchet M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885" y="2910499"/>
            <a:ext cx="7128792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Ingvars </a:t>
            </a:r>
            <a:r>
              <a:rPr lang="lv-LV" sz="6000" b="1" dirty="0" err="1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Vitenburgs</a:t>
            </a:r>
            <a:endParaRPr lang="lv-LV" sz="60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200" dirty="0" smtClean="0">
                <a:latin typeface="+mn-lt"/>
                <a:cs typeface="+mn-cs"/>
              </a:rPr>
              <a:t>(Rīgas Valsts 1. </a:t>
            </a:r>
            <a:r>
              <a:rPr lang="lv-LV" sz="3200" dirty="0">
                <a:latin typeface="+mn-lt"/>
                <a:cs typeface="+mn-cs"/>
              </a:rPr>
              <a:t>ģimnāzija 10. kl.)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I. VietAs GODALGAS</a:t>
            </a:r>
            <a:endParaRPr lang="en-US" dirty="0"/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71500" y="2000250"/>
            <a:ext cx="585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lv-LV">
              <a:latin typeface="Trebuchet M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988840"/>
            <a:ext cx="842493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Emīls </a:t>
            </a:r>
            <a:r>
              <a:rPr lang="lv-LV" sz="6000" b="1" dirty="0" err="1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Azanda</a:t>
            </a:r>
            <a:endParaRPr lang="lv-LV" sz="60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200" dirty="0">
                <a:latin typeface="+mn-lt"/>
                <a:cs typeface="+mn-cs"/>
              </a:rPr>
              <a:t>(Rīgas </a:t>
            </a:r>
            <a:r>
              <a:rPr lang="lv-LV" sz="3200" dirty="0" smtClean="0">
                <a:latin typeface="+mn-lt"/>
                <a:cs typeface="+mn-cs"/>
              </a:rPr>
              <a:t>Valsts 1. ģimnāzija </a:t>
            </a:r>
            <a:r>
              <a:rPr lang="lv-LV" sz="3200" dirty="0">
                <a:latin typeface="+mn-lt"/>
                <a:cs typeface="+mn-cs"/>
              </a:rPr>
              <a:t>11. kl.)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175" y="3717032"/>
            <a:ext cx="842493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Pauls </a:t>
            </a:r>
            <a:r>
              <a:rPr lang="lv-LV" sz="6000" b="1" dirty="0" err="1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Valdovskis</a:t>
            </a:r>
            <a:endParaRPr lang="lv-LV" sz="6000" b="1" dirty="0" smtClean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200" dirty="0" smtClean="0">
                <a:latin typeface="+mn-lt"/>
                <a:cs typeface="+mn-cs"/>
              </a:rPr>
              <a:t>(Rīgas Valsts 1. ģimnāzija </a:t>
            </a:r>
            <a:r>
              <a:rPr lang="lv-LV" sz="3200" dirty="0">
                <a:latin typeface="+mn-lt"/>
                <a:cs typeface="+mn-cs"/>
              </a:rPr>
              <a:t>11. kl.)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I. VietAs GODALGAS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2122" y="2492896"/>
            <a:ext cx="6882558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Reinis </a:t>
            </a:r>
            <a:r>
              <a:rPr lang="lv-LV" sz="6000" b="1" dirty="0" err="1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Irmejs</a:t>
            </a:r>
            <a:r>
              <a:rPr lang="lv-LV" sz="60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endParaRPr lang="lv-LV" sz="60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200" dirty="0" smtClean="0">
                <a:latin typeface="+mn-lt"/>
                <a:cs typeface="+mn-cs"/>
              </a:rPr>
              <a:t>(Rīgas Valsts 1. ģimnāzija </a:t>
            </a:r>
            <a:r>
              <a:rPr lang="lv-LV" sz="3200" dirty="0">
                <a:latin typeface="+mn-lt"/>
                <a:cs typeface="+mn-cs"/>
              </a:rPr>
              <a:t>12. kl.)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SPECIĀLĀS BALVAS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2348880"/>
            <a:ext cx="8568952" cy="2467347"/>
          </a:xfrm>
        </p:spPr>
        <p:txBody>
          <a:bodyPr/>
          <a:lstStyle/>
          <a:p>
            <a:pPr eaLnBrk="1" hangingPunct="1"/>
            <a:r>
              <a:rPr lang="lv-LV" sz="2800" dirty="0" smtClean="0"/>
              <a:t>Labākā eksperimentētāja balva</a:t>
            </a:r>
          </a:p>
          <a:p>
            <a:pPr eaLnBrk="1" hangingPunct="1"/>
            <a:endParaRPr lang="lv-LV" sz="2800" dirty="0" smtClean="0"/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Artūrs </a:t>
            </a:r>
            <a:r>
              <a:rPr lang="lv-LV" sz="2400" dirty="0" err="1" smtClean="0">
                <a:solidFill>
                  <a:schemeClr val="tx1"/>
                </a:solidFill>
              </a:rPr>
              <a:t>Kovrigo</a:t>
            </a:r>
            <a:r>
              <a:rPr lang="lv-LV" sz="2400" dirty="0" smtClean="0">
                <a:solidFill>
                  <a:schemeClr val="tx1"/>
                </a:solidFill>
              </a:rPr>
              <a:t> (Viesītes vidusskola 9. kl.)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Agnis Salmiņš (RTU Inženierzinātņu vidusskola 10. kl.)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Mārtiņš Robežnieks (Jelgavas Spīdolas ģimnāzija 11. kl.)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Krišjānis </a:t>
            </a:r>
            <a:r>
              <a:rPr lang="lv-LV" sz="2400" dirty="0" err="1" smtClean="0">
                <a:solidFill>
                  <a:schemeClr val="tx1"/>
                </a:solidFill>
              </a:rPr>
              <a:t>Višņevskis</a:t>
            </a:r>
            <a:r>
              <a:rPr lang="lv-LV" sz="2400" dirty="0" smtClean="0">
                <a:solidFill>
                  <a:schemeClr val="tx1"/>
                </a:solidFill>
              </a:rPr>
              <a:t> (Rīgas Valsts 1. ģimnāzija 12. kl.) </a:t>
            </a:r>
            <a:br>
              <a:rPr lang="lv-LV" sz="2400" dirty="0" smtClean="0">
                <a:solidFill>
                  <a:schemeClr val="tx1"/>
                </a:solidFill>
              </a:rPr>
            </a:br>
            <a:endParaRPr lang="lv-LV" sz="2400" dirty="0" smtClean="0"/>
          </a:p>
          <a:p>
            <a:pPr eaLnBrk="1" hangingPunct="1"/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44" y="496245"/>
            <a:ext cx="95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481950"/>
            <a:ext cx="900083" cy="98109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6</a:t>
            </a:r>
            <a:r>
              <a:rPr lang="lv-LV" dirty="0"/>
              <a:t>7</a:t>
            </a:r>
            <a:r>
              <a:rPr lang="lv-LV" dirty="0" smtClean="0"/>
              <a:t>. olimpiāde skaitļos</a:t>
            </a:r>
            <a:endParaRPr lang="en-US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2133503"/>
            <a:ext cx="7499350" cy="4467523"/>
          </a:xfrm>
        </p:spPr>
        <p:txBody>
          <a:bodyPr/>
          <a:lstStyle/>
          <a:p>
            <a:pPr eaLnBrk="1" hangingPunct="1"/>
            <a:r>
              <a:rPr lang="lv-LV" dirty="0" smtClean="0"/>
              <a:t>Noslēguma posma dalībnieku skaits:</a:t>
            </a:r>
          </a:p>
          <a:p>
            <a:pPr lvl="1" eaLnBrk="1" hangingPunct="1"/>
            <a:r>
              <a:rPr lang="lv-LV" dirty="0" smtClean="0"/>
              <a:t>uzaicināti – 106, piedalījušies – 100</a:t>
            </a:r>
            <a:br>
              <a:rPr lang="lv-LV" dirty="0" smtClean="0"/>
            </a:br>
            <a:endParaRPr lang="lv-LV" dirty="0" smtClean="0"/>
          </a:p>
          <a:p>
            <a:pPr eaLnBrk="1" hangingPunct="1"/>
            <a:r>
              <a:rPr lang="lv-LV" dirty="0" smtClean="0"/>
              <a:t>Maksimālais punktu skaits no 50 iespējamiem</a:t>
            </a:r>
            <a:r>
              <a:rPr lang="en-US" dirty="0" smtClean="0"/>
              <a:t>: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marL="0" indent="0" eaLnBrk="1" hangingPunct="1">
              <a:buNone/>
            </a:pPr>
            <a:endParaRPr lang="en-US" dirty="0" smtClean="0"/>
          </a:p>
          <a:p>
            <a:pPr marL="0" indent="0" eaLnBrk="1" hangingPunct="1">
              <a:buNone/>
            </a:pPr>
            <a:endParaRPr lang="lv-LV" dirty="0" smtClean="0"/>
          </a:p>
          <a:p>
            <a:pPr eaLnBrk="1" hangingPunct="1"/>
            <a:endParaRPr lang="lv-LV" dirty="0" smtClean="0"/>
          </a:p>
          <a:p>
            <a:pPr eaLnBrk="1" hangingPunct="1">
              <a:buNone/>
            </a:pPr>
            <a:r>
              <a:rPr lang="lv-LV" dirty="0" smtClean="0"/>
              <a:t>	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702140"/>
              </p:ext>
            </p:extLst>
          </p:nvPr>
        </p:nvGraphicFramePr>
        <p:xfrm>
          <a:off x="897708" y="4077072"/>
          <a:ext cx="6357984" cy="142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496"/>
                <a:gridCol w="1589496"/>
                <a:gridCol w="1589496"/>
                <a:gridCol w="1589496"/>
              </a:tblGrid>
              <a:tr h="714380"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9. klase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10. klase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11. klase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v-LV" sz="2400" dirty="0" smtClean="0"/>
                        <a:t>12. klase</a:t>
                      </a:r>
                      <a:endParaRPr lang="en-US" sz="2400" dirty="0"/>
                    </a:p>
                  </a:txBody>
                  <a:tcPr anchor="ctr"/>
                </a:tc>
              </a:tr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 smtClean="0">
                          <a:solidFill>
                            <a:schemeClr val="tx1"/>
                          </a:solidFill>
                        </a:rPr>
                        <a:t>43,3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 smtClean="0">
                          <a:solidFill>
                            <a:schemeClr val="tx1"/>
                          </a:solidFill>
                        </a:rPr>
                        <a:t>25,8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 smtClean="0">
                          <a:solidFill>
                            <a:schemeClr val="tx1"/>
                          </a:solidFill>
                        </a:rPr>
                        <a:t>27,25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 smtClean="0">
                          <a:solidFill>
                            <a:schemeClr val="tx1"/>
                          </a:solidFill>
                        </a:rPr>
                        <a:t>32,25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956550" cy="178911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dirty="0" smtClean="0"/>
              <a:t>SPECIĀLĀS BALVAS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988840"/>
            <a:ext cx="8352928" cy="2971403"/>
          </a:xfrm>
        </p:spPr>
        <p:txBody>
          <a:bodyPr/>
          <a:lstStyle/>
          <a:p>
            <a:pPr eaLnBrk="1" hangingPunct="1"/>
            <a:r>
              <a:rPr lang="lv-LV" sz="2800" dirty="0" smtClean="0"/>
              <a:t>Labākā teorētiķa balva</a:t>
            </a:r>
            <a:br>
              <a:rPr lang="lv-LV" sz="2800" dirty="0" smtClean="0"/>
            </a:br>
            <a:endParaRPr lang="lv-LV" sz="2800" dirty="0" smtClean="0"/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Rolands </a:t>
            </a:r>
            <a:r>
              <a:rPr lang="lv-LV" sz="2400" dirty="0" err="1" smtClean="0">
                <a:solidFill>
                  <a:schemeClr val="tx1"/>
                </a:solidFill>
              </a:rPr>
              <a:t>Lopatko</a:t>
            </a:r>
            <a:r>
              <a:rPr lang="lv-LV" sz="2400" dirty="0" smtClean="0">
                <a:solidFill>
                  <a:schemeClr val="tx1"/>
                </a:solidFill>
              </a:rPr>
              <a:t> (Rīgas Valsts 1. ģimnāzija 9. kl.)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Antons </a:t>
            </a:r>
            <a:r>
              <a:rPr lang="lv-LV" sz="2400" dirty="0" err="1" smtClean="0">
                <a:solidFill>
                  <a:schemeClr val="tx1"/>
                </a:solidFill>
              </a:rPr>
              <a:t>Miščenko</a:t>
            </a:r>
            <a:r>
              <a:rPr lang="lv-LV" sz="2400" dirty="0" smtClean="0">
                <a:solidFill>
                  <a:schemeClr val="tx1"/>
                </a:solidFill>
              </a:rPr>
              <a:t> (Rīgas Valsts 1. ģimnāzija 10. kl.)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Pauls </a:t>
            </a:r>
            <a:r>
              <a:rPr lang="lv-LV" sz="2400" dirty="0" err="1" smtClean="0">
                <a:solidFill>
                  <a:schemeClr val="tx1"/>
                </a:solidFill>
              </a:rPr>
              <a:t>Valdovskis</a:t>
            </a:r>
            <a:r>
              <a:rPr lang="lv-LV" sz="2400" dirty="0" smtClean="0">
                <a:solidFill>
                  <a:schemeClr val="tx1"/>
                </a:solidFill>
              </a:rPr>
              <a:t> (Rīgas Valsts 1. ģimnāzija 11. kl.)</a:t>
            </a:r>
          </a:p>
          <a:p>
            <a:pPr lvl="1" eaLnBrk="1" hangingPunct="1"/>
            <a:r>
              <a:rPr lang="lv-LV" sz="2400" dirty="0" smtClean="0">
                <a:solidFill>
                  <a:schemeClr val="tx1"/>
                </a:solidFill>
              </a:rPr>
              <a:t>Reinis </a:t>
            </a:r>
            <a:r>
              <a:rPr lang="lv-LV" sz="2400" dirty="0" err="1" smtClean="0">
                <a:solidFill>
                  <a:schemeClr val="tx1"/>
                </a:solidFill>
              </a:rPr>
              <a:t>Irmejs</a:t>
            </a:r>
            <a:r>
              <a:rPr lang="lv-LV" sz="2400" dirty="0" smtClean="0">
                <a:solidFill>
                  <a:schemeClr val="tx1"/>
                </a:solidFill>
              </a:rPr>
              <a:t> (Rīgas Valsts 1. ģimnāzija 12. kl.)</a:t>
            </a:r>
          </a:p>
          <a:p>
            <a:pPr lvl="1" eaLnBrk="1" hangingPunct="1">
              <a:buFont typeface="Wingdings 2" pitchFamily="18" charset="2"/>
              <a:buNone/>
            </a:pPr>
            <a:endParaRPr lang="lv-LV" sz="2400" dirty="0" smtClean="0"/>
          </a:p>
          <a:p>
            <a:pPr eaLnBrk="1" hangingPunct="1"/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373" y="517773"/>
            <a:ext cx="914912" cy="909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481950"/>
            <a:ext cx="900083" cy="98109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41929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smtClean="0">
                <a:ln/>
                <a:solidFill>
                  <a:schemeClr val="accent4"/>
                </a:solidFill>
              </a:rPr>
              <a:t>Paldies</a:t>
            </a:r>
            <a:r>
              <a:rPr lang="en-US" sz="3600" b="1" dirty="0" smtClean="0">
                <a:ln/>
                <a:solidFill>
                  <a:schemeClr val="accent4"/>
                </a:solidFill>
              </a:rPr>
              <a:t>! 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041" y="-51675"/>
            <a:ext cx="4003718" cy="957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18" y="905389"/>
            <a:ext cx="8198718" cy="595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3716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Latvijas</a:t>
            </a:r>
            <a:r>
              <a:rPr lang="en-US" dirty="0" smtClean="0"/>
              <a:t> </a:t>
            </a:r>
            <a:r>
              <a:rPr lang="en-US" dirty="0" err="1" smtClean="0"/>
              <a:t>izlases</a:t>
            </a:r>
            <a:r>
              <a:rPr lang="en-US" dirty="0" smtClean="0"/>
              <a:t> </a:t>
            </a:r>
            <a:r>
              <a:rPr lang="en-US" dirty="0" err="1" smtClean="0"/>
              <a:t>kandidāti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972335"/>
              </p:ext>
            </p:extLst>
          </p:nvPr>
        </p:nvGraphicFramePr>
        <p:xfrm>
          <a:off x="755576" y="1844824"/>
          <a:ext cx="6840759" cy="4104448"/>
        </p:xfrm>
        <a:graphic>
          <a:graphicData uri="http://schemas.openxmlformats.org/drawingml/2006/table">
            <a:tbl>
              <a:tblPr/>
              <a:tblGrid>
                <a:gridCol w="733874"/>
                <a:gridCol w="1244966"/>
                <a:gridCol w="1258070"/>
                <a:gridCol w="3027233"/>
                <a:gridCol w="576616"/>
              </a:tblGrid>
              <a:tr h="189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 charset="0"/>
                        </a:rPr>
                        <a:t>Rangs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 charset="0"/>
                        </a:rPr>
                        <a:t>Vārds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 charset="0"/>
                        </a:rPr>
                        <a:t>Uzvārds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 charset="0"/>
                        </a:rPr>
                        <a:t>Skola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 charset="0"/>
                        </a:rPr>
                        <a:t>Klase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Arial" charset="0"/>
                        </a:rPr>
                        <a:t>1.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Reinis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Irmejs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Rīgas Valsts 1.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Times New Roman" charset="0"/>
                        </a:rPr>
                        <a:t>12.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Arial" charset="0"/>
                        </a:rPr>
                        <a:t>2.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Gints Ernests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Bauda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Mārupes vidusskola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Times New Roman" charset="0"/>
                        </a:rPr>
                        <a:t>12.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Arial" charset="0"/>
                        </a:rPr>
                        <a:t>3.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Krišjānis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Višņevskis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Rīgas Valsts 1.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Times New Roman" charset="0"/>
                        </a:rPr>
                        <a:t>12.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Arial" charset="0"/>
                        </a:rPr>
                        <a:t>4.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Aleksejs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Jeļisejevs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Puškina licejs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Times New Roman" charset="0"/>
                        </a:rPr>
                        <a:t>12.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Arial" charset="0"/>
                        </a:rPr>
                        <a:t>5.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Ingus Jānis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Pretkalniņš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Rīgas Valsts 1.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Times New Roman" charset="0"/>
                        </a:rPr>
                        <a:t>12.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Arial" charset="0"/>
                        </a:rPr>
                        <a:t>6.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Pauls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Valdovskis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Rīgas Valsts 1.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Times New Roman" charset="0"/>
                        </a:rPr>
                        <a:t>11.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Arial" charset="0"/>
                        </a:rPr>
                        <a:t>7.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Emīls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Azanda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Rīgas Valsts 1.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Times New Roman" charset="0"/>
                        </a:rPr>
                        <a:t>11.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Ivars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Dille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RTU Inženierzinātņu vidusskola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Times New Roman" charset="0"/>
                        </a:rPr>
                        <a:t>11.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Mārtiņš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Robežnieks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Jelgavas Spīdolas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Times New Roman" charset="0"/>
                        </a:rPr>
                        <a:t>11.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Arial" charset="0"/>
                        </a:rPr>
                        <a:t>10.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Ingvars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Vitenburgs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Rīgas Valsts 1.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Times New Roman" charset="0"/>
                        </a:rPr>
                        <a:t>10.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Jānis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Hūns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Āgenskalna Valsts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Times New Roman" charset="0"/>
                        </a:rPr>
                        <a:t>10.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Agnis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Salmiņš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RTU Inženierzinātņu vidusskola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Times New Roman" charset="0"/>
                        </a:rPr>
                        <a:t>10.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Artūrs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Babris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Rīgas Valsts 1.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Times New Roman" charset="0"/>
                        </a:rPr>
                        <a:t>11.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Arial" charset="0"/>
                        </a:rPr>
                        <a:t>14.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Edgars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Daugulis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Siguldas Valsts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Times New Roman" charset="0"/>
                        </a:rPr>
                        <a:t>12.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10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b="0" i="0" u="none" strike="noStrike">
                          <a:effectLst/>
                          <a:latin typeface="Arial" charset="0"/>
                        </a:rPr>
                        <a:t>15.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Tomass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Vaivods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Rīgas Valsts 1. ģimnāzija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Times New Roman" charset="0"/>
                        </a:rPr>
                        <a:t>12.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92664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pho2017.id/public/images/dev/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249856" cy="48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72665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14372"/>
              </p:ext>
            </p:extLst>
          </p:nvPr>
        </p:nvGraphicFramePr>
        <p:xfrm>
          <a:off x="1" y="85725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99945" y="5608335"/>
            <a:ext cx="9316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100" dirty="0"/>
              <a:t>Punkti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32337" y="3221251"/>
            <a:ext cx="12153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100" dirty="0"/>
              <a:t>Biežums</a:t>
            </a:r>
          </a:p>
        </p:txBody>
      </p:sp>
    </p:spTree>
    <p:extLst>
      <p:ext uri="{BB962C8B-B14F-4D97-AF65-F5344CB8AC3E}">
        <p14:creationId xmlns:p14="http://schemas.microsoft.com/office/powerpoint/2010/main" val="7171980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74785"/>
              </p:ext>
            </p:extLst>
          </p:nvPr>
        </p:nvGraphicFramePr>
        <p:xfrm>
          <a:off x="0" y="857251"/>
          <a:ext cx="9144000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03338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742465"/>
              </p:ext>
            </p:extLst>
          </p:nvPr>
        </p:nvGraphicFramePr>
        <p:xfrm>
          <a:off x="1" y="857251"/>
          <a:ext cx="9143999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2692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593817"/>
              </p:ext>
            </p:extLst>
          </p:nvPr>
        </p:nvGraphicFramePr>
        <p:xfrm>
          <a:off x="1" y="857251"/>
          <a:ext cx="9144000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248596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5050"/>
            <a:ext cx="4932040" cy="5624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6013950" cy="11184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995936" y="4035688"/>
            <a:ext cx="4752528" cy="2308324"/>
            <a:chOff x="4211959" y="3933056"/>
            <a:chExt cx="4752528" cy="2308324"/>
          </a:xfrm>
        </p:grpSpPr>
        <p:sp>
          <p:nvSpPr>
            <p:cNvPr id="7" name="TextBox 6"/>
            <p:cNvSpPr txBox="1"/>
            <p:nvPr/>
          </p:nvSpPr>
          <p:spPr>
            <a:xfrm>
              <a:off x="4211959" y="3933056"/>
              <a:ext cx="4752528" cy="230832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pPr marL="285750" indent="-285750">
                <a:buFont typeface="Arial" charset="0"/>
                <a:buChar char="•"/>
              </a:pPr>
              <a:r>
                <a:rPr lang="en-US" dirty="0" err="1" smtClean="0"/>
                <a:t>Tiešsaistes</a:t>
              </a:r>
              <a:r>
                <a:rPr lang="en-US" dirty="0" smtClean="0"/>
                <a:t> I. </a:t>
              </a:r>
              <a:r>
                <a:rPr lang="en-US" dirty="0" err="1" smtClean="0"/>
                <a:t>kārta</a:t>
              </a:r>
              <a:r>
                <a:rPr lang="en-US" dirty="0" smtClean="0"/>
                <a:t> 19. </a:t>
              </a:r>
              <a:r>
                <a:rPr lang="en-US" dirty="0" err="1" smtClean="0"/>
                <a:t>aprīlī</a:t>
              </a:r>
              <a:endParaRPr lang="en-US" dirty="0" smtClean="0"/>
            </a:p>
            <a:p>
              <a:pPr marL="285750" indent="-285750">
                <a:buFont typeface="Arial" charset="0"/>
                <a:buChar char="•"/>
              </a:pPr>
              <a:r>
                <a:rPr lang="en-US" dirty="0" err="1" smtClean="0"/>
                <a:t>Klātienes</a:t>
              </a:r>
              <a:r>
                <a:rPr lang="en-US" dirty="0" smtClean="0"/>
                <a:t> II. </a:t>
              </a:r>
              <a:r>
                <a:rPr lang="en-US" dirty="0" err="1"/>
                <a:t>k</a:t>
              </a:r>
              <a:r>
                <a:rPr lang="en-US" dirty="0" err="1" smtClean="0"/>
                <a:t>ārta</a:t>
              </a:r>
              <a:r>
                <a:rPr lang="en-US" dirty="0" smtClean="0"/>
                <a:t> </a:t>
              </a:r>
              <a:r>
                <a:rPr lang="en-US" dirty="0" err="1" smtClean="0"/>
                <a:t>Rīgā</a:t>
              </a:r>
              <a:r>
                <a:rPr lang="en-US" dirty="0" smtClean="0"/>
                <a:t> 22. </a:t>
              </a:r>
              <a:r>
                <a:rPr lang="en-US" dirty="0" err="1" smtClean="0"/>
                <a:t>aprīlī</a:t>
              </a:r>
              <a:endParaRPr lang="en-US" dirty="0" smtClean="0"/>
            </a:p>
            <a:p>
              <a:pPr marL="285750" indent="-285750">
                <a:buFont typeface="Arial" charset="0"/>
                <a:buChar char="•"/>
              </a:pPr>
              <a:r>
                <a:rPr lang="en-US" dirty="0" err="1" smtClean="0"/>
                <a:t>Dalībniekus</a:t>
              </a:r>
              <a:r>
                <a:rPr lang="en-US" dirty="0" smtClean="0"/>
                <a:t> </a:t>
              </a:r>
              <a:r>
                <a:rPr lang="en-US" dirty="0" err="1" smtClean="0"/>
                <a:t>piesaka</a:t>
              </a:r>
              <a:r>
                <a:rPr lang="en-US" dirty="0" smtClean="0"/>
                <a:t> </a:t>
              </a:r>
              <a:r>
                <a:rPr lang="en-US" dirty="0" err="1" smtClean="0"/>
                <a:t>fizikas</a:t>
              </a:r>
              <a:r>
                <a:rPr lang="en-US" dirty="0" smtClean="0"/>
                <a:t> </a:t>
              </a:r>
              <a:r>
                <a:rPr lang="en-US" dirty="0" err="1" smtClean="0"/>
                <a:t>skolotājs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err="1" smtClean="0"/>
                <a:t>līdz</a:t>
              </a:r>
              <a:r>
                <a:rPr lang="en-US" dirty="0" smtClean="0"/>
                <a:t> 13. </a:t>
              </a:r>
              <a:r>
                <a:rPr lang="en-US" dirty="0" err="1" smtClean="0"/>
                <a:t>aprīlim</a:t>
              </a:r>
              <a:endParaRPr lang="en-US" dirty="0" smtClean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9030" y="4013066"/>
              <a:ext cx="4618387" cy="85274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215347" y="-17100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smtClean="0">
                <a:ln/>
                <a:solidFill>
                  <a:schemeClr val="accent4"/>
                </a:solidFill>
              </a:rPr>
              <a:t>skolas.lu.lv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1679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6952"/>
            <a:ext cx="5148064" cy="3861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60" y="-1"/>
            <a:ext cx="4745775" cy="3559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38379" y="743660"/>
            <a:ext cx="5949282" cy="44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620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796</TotalTime>
  <Words>694</Words>
  <Application>Microsoft Macintosh PowerPoint</Application>
  <PresentationFormat>On-screen Show (4:3)</PresentationFormat>
  <Paragraphs>209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Times New Roman</vt:lpstr>
      <vt:lpstr>Trebuchet MS</vt:lpstr>
      <vt:lpstr>Wingdings</vt:lpstr>
      <vt:lpstr>Wingdings 2</vt:lpstr>
      <vt:lpstr>Arial</vt:lpstr>
      <vt:lpstr>Opulent</vt:lpstr>
      <vt:lpstr>Fizikas 67. VALSTS olimpiāde</vt:lpstr>
      <vt:lpstr>PowerPoint Presentation</vt:lpstr>
      <vt:lpstr>67. olimpiāde skaitļos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Olimpiādes laureāti</vt:lpstr>
      <vt:lpstr>Atzinības rakstus izcīnījuši</vt:lpstr>
      <vt:lpstr>Atzinības rakstus izcīnījuši</vt:lpstr>
      <vt:lpstr>PowerPoint Presentation</vt:lpstr>
      <vt:lpstr>IiI. VietAs GODALGAS</vt:lpstr>
      <vt:lpstr>IiI. VietAs GODALGAS</vt:lpstr>
      <vt:lpstr>PowerPoint Presentation</vt:lpstr>
      <vt:lpstr>II. VietAs GODALGAS</vt:lpstr>
      <vt:lpstr>II. VietAs GODALGAS</vt:lpstr>
      <vt:lpstr>PowerPoint Presentation</vt:lpstr>
      <vt:lpstr>I. VietAs GODALGAS</vt:lpstr>
      <vt:lpstr>I. VietAs GODALGAS</vt:lpstr>
      <vt:lpstr>I. VietAs GODALGAS</vt:lpstr>
      <vt:lpstr>I. VietAs GODALGAS</vt:lpstr>
      <vt:lpstr>I. VietAs GODALGAS</vt:lpstr>
      <vt:lpstr>SPECIĀLĀS BALVAS</vt:lpstr>
      <vt:lpstr>SPECIĀLĀS BALVAS</vt:lpstr>
      <vt:lpstr>PowerPoint Presentation</vt:lpstr>
      <vt:lpstr>Latvijas izlases kandidāti</vt:lpstr>
      <vt:lpstr>PowerPoint Presentation</vt:lpstr>
    </vt:vector>
  </TitlesOfParts>
  <Company>LU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60. Skolēnu fizikas olimpiāde</dc:title>
  <dc:subject>laureāti</dc:subject>
  <dc:creator>V. Kaščejevs</dc:creator>
  <cp:keywords>laureāti, balvas, uzvarētāji</cp:keywords>
  <cp:lastModifiedBy>Vjaceslavs Kascejevs</cp:lastModifiedBy>
  <cp:revision>126</cp:revision>
  <cp:lastPrinted>2015-04-10T06:00:05Z</cp:lastPrinted>
  <dcterms:created xsi:type="dcterms:W3CDTF">2010-04-09T06:26:09Z</dcterms:created>
  <dcterms:modified xsi:type="dcterms:W3CDTF">2017-04-08T15:56:25Z</dcterms:modified>
</cp:coreProperties>
</file>