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Lst>
  <p:notesMasterIdLst>
    <p:notesMasterId r:id="rId64"/>
  </p:notesMasterIdLst>
  <p:sldIdLst>
    <p:sldId id="322" r:id="rId5"/>
    <p:sldId id="323" r:id="rId6"/>
    <p:sldId id="324" r:id="rId7"/>
    <p:sldId id="325" r:id="rId8"/>
    <p:sldId id="317" r:id="rId9"/>
    <p:sldId id="257" r:id="rId10"/>
    <p:sldId id="258" r:id="rId11"/>
    <p:sldId id="259" r:id="rId12"/>
    <p:sldId id="318" r:id="rId13"/>
    <p:sldId id="260" r:id="rId14"/>
    <p:sldId id="261" r:id="rId15"/>
    <p:sldId id="262" r:id="rId16"/>
    <p:sldId id="263" r:id="rId17"/>
    <p:sldId id="264" r:id="rId18"/>
    <p:sldId id="265" r:id="rId19"/>
    <p:sldId id="266" r:id="rId20"/>
    <p:sldId id="272" r:id="rId21"/>
    <p:sldId id="268" r:id="rId22"/>
    <p:sldId id="269" r:id="rId23"/>
    <p:sldId id="270" r:id="rId24"/>
    <p:sldId id="271" r:id="rId25"/>
    <p:sldId id="320" r:id="rId26"/>
    <p:sldId id="273" r:id="rId27"/>
    <p:sldId id="274" r:id="rId28"/>
    <p:sldId id="275" r:id="rId29"/>
    <p:sldId id="276" r:id="rId30"/>
    <p:sldId id="277" r:id="rId31"/>
    <p:sldId id="302" r:id="rId32"/>
    <p:sldId id="303" r:id="rId33"/>
    <p:sldId id="304" r:id="rId34"/>
    <p:sldId id="305" r:id="rId35"/>
    <p:sldId id="309" r:id="rId36"/>
    <p:sldId id="310" r:id="rId37"/>
    <p:sldId id="311" r:id="rId38"/>
    <p:sldId id="312" r:id="rId39"/>
    <p:sldId id="321" r:id="rId40"/>
    <p:sldId id="281" r:id="rId41"/>
    <p:sldId id="282" r:id="rId42"/>
    <p:sldId id="283" r:id="rId43"/>
    <p:sldId id="284" r:id="rId44"/>
    <p:sldId id="285" r:id="rId45"/>
    <p:sldId id="286" r:id="rId46"/>
    <p:sldId id="287" r:id="rId47"/>
    <p:sldId id="319" r:id="rId48"/>
    <p:sldId id="289" r:id="rId49"/>
    <p:sldId id="291" r:id="rId50"/>
    <p:sldId id="292" r:id="rId51"/>
    <p:sldId id="313" r:id="rId52"/>
    <p:sldId id="293" r:id="rId53"/>
    <p:sldId id="294" r:id="rId54"/>
    <p:sldId id="295" r:id="rId55"/>
    <p:sldId id="296" r:id="rId56"/>
    <p:sldId id="297" r:id="rId57"/>
    <p:sldId id="314" r:id="rId58"/>
    <p:sldId id="315" r:id="rId59"/>
    <p:sldId id="298" r:id="rId60"/>
    <p:sldId id="299" r:id="rId61"/>
    <p:sldId id="316" r:id="rId62"/>
    <p:sldId id="300" r:id="rId6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Microsoft YaHei" pitchFamily="34" charset="-122"/>
        <a:cs typeface="+mn-cs"/>
      </a:defRPr>
    </a:lvl5pPr>
    <a:lvl6pPr marL="2286000" algn="l" defTabSz="914400" rtl="0" eaLnBrk="1" latinLnBrk="0" hangingPunct="1">
      <a:defRPr kern="1200">
        <a:solidFill>
          <a:schemeClr val="bg1"/>
        </a:solidFill>
        <a:latin typeface="Calibri" pitchFamily="34" charset="0"/>
        <a:ea typeface="Microsoft YaHei" pitchFamily="34" charset="-122"/>
        <a:cs typeface="+mn-cs"/>
      </a:defRPr>
    </a:lvl6pPr>
    <a:lvl7pPr marL="2743200" algn="l" defTabSz="914400" rtl="0" eaLnBrk="1" latinLnBrk="0" hangingPunct="1">
      <a:defRPr kern="1200">
        <a:solidFill>
          <a:schemeClr val="bg1"/>
        </a:solidFill>
        <a:latin typeface="Calibri" pitchFamily="34" charset="0"/>
        <a:ea typeface="Microsoft YaHei" pitchFamily="34" charset="-122"/>
        <a:cs typeface="+mn-cs"/>
      </a:defRPr>
    </a:lvl7pPr>
    <a:lvl8pPr marL="3200400" algn="l" defTabSz="914400" rtl="0" eaLnBrk="1" latinLnBrk="0" hangingPunct="1">
      <a:defRPr kern="1200">
        <a:solidFill>
          <a:schemeClr val="bg1"/>
        </a:solidFill>
        <a:latin typeface="Calibri" pitchFamily="34" charset="0"/>
        <a:ea typeface="Microsoft YaHei" pitchFamily="34" charset="-122"/>
        <a:cs typeface="+mn-cs"/>
      </a:defRPr>
    </a:lvl8pPr>
    <a:lvl9pPr marL="3657600" algn="l" defTabSz="914400" rtl="0" eaLnBrk="1" latinLnBrk="0" hangingPunct="1">
      <a:defRPr kern="1200">
        <a:solidFill>
          <a:schemeClr val="bg1"/>
        </a:solidFill>
        <a:latin typeface="Calibri" pitchFamily="34" charset="0"/>
        <a:ea typeface="Microsoft YaHei"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ka"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4F4931"/>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46" autoAdjust="0"/>
  </p:normalViewPr>
  <p:slideViewPr>
    <p:cSldViewPr>
      <p:cViewPr varScale="1">
        <p:scale>
          <a:sx n="61" d="100"/>
          <a:sy n="61" d="100"/>
        </p:scale>
        <p:origin x="-380" y="-5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1-27T21:51:05.314" idx="1">
    <p:pos x="10" y="10"/>
    <p:text/>
  </p:cm>
  <p:cm authorId="0" dt="2011-11-27T21:51:06.968" idx="2">
    <p:pos x="146" y="146"/>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49"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0"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1"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2"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3"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4"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5" name="AutoShape 1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6" name="AutoShape 1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7" name="AutoShape 1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8" name="AutoShape 1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159" name="AutoShape 1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65553" name="Rectangle 16"/>
          <p:cNvSpPr>
            <a:spLocks noGrp="1" noChangeArrowheads="1"/>
          </p:cNvSpPr>
          <p:nvPr>
            <p:ph type="sldImg"/>
          </p:nvPr>
        </p:nvSpPr>
        <p:spPr bwMode="auto">
          <a:xfrm>
            <a:off x="-11798300" y="-11796713"/>
            <a:ext cx="11774487" cy="12468226"/>
          </a:xfrm>
          <a:prstGeom prst="rect">
            <a:avLst/>
          </a:prstGeom>
          <a:noFill/>
          <a:ln w="9525">
            <a:noFill/>
            <a:round/>
            <a:headEnd/>
            <a:tailEnd/>
          </a:ln>
        </p:spPr>
      </p:sp>
      <p:sp>
        <p:nvSpPr>
          <p:cNvPr id="6161" name="Rectangle 17"/>
          <p:cNvSpPr>
            <a:spLocks noGrp="1" noChangeArrowheads="1"/>
          </p:cNvSpPr>
          <p:nvPr>
            <p:ph type="body"/>
          </p:nvPr>
        </p:nvSpPr>
        <p:spPr bwMode="auto">
          <a:xfrm>
            <a:off x="685800" y="4343400"/>
            <a:ext cx="5461000" cy="4089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lv-LV"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ChangeArrowheads="1" noTextEdit="1"/>
          </p:cNvSpPr>
          <p:nvPr>
            <p:ph type="sldImg"/>
          </p:nvPr>
        </p:nvSpPr>
        <p:spPr>
          <a:xfrm>
            <a:off x="-14225588" y="-11796713"/>
            <a:ext cx="16643351" cy="12482513"/>
          </a:xfrm>
          <a:solidFill>
            <a:srgbClr val="FFFFFF"/>
          </a:solidFill>
          <a:ln>
            <a:solidFill>
              <a:srgbClr val="000000"/>
            </a:solidFill>
            <a:miter lim="800000"/>
          </a:ln>
        </p:spPr>
      </p:sp>
      <p:sp>
        <p:nvSpPr>
          <p:cNvPr id="66563" name="Rectangle 2"/>
          <p:cNvSpPr>
            <a:spLocks noChangeArrowheads="1"/>
          </p:cNvSpPr>
          <p:nvPr>
            <p:ph type="body" idx="1"/>
          </p:nvPr>
        </p:nvSpPr>
        <p:spPr>
          <a:xfrm>
            <a:off x="685800" y="4343400"/>
            <a:ext cx="5475288" cy="4103688"/>
          </a:xfrm>
          <a:noFill/>
          <a:ln/>
        </p:spPr>
        <p:txBody>
          <a:bodyPr wrap="none" anchor="ctr"/>
          <a:lstStyle/>
          <a:p>
            <a:r>
              <a:rPr lang="lv-LV" smtClean="0">
                <a:latin typeface="Times New Roman" pitchFamily="18" charset="0"/>
              </a:rPr>
              <a:t>1. stunda</a:t>
            </a:r>
          </a:p>
          <a:p>
            <a:r>
              <a:rPr lang="lv-LV" smtClean="0">
                <a:latin typeface="Times New Roman" pitchFamily="18" charset="0"/>
              </a:rPr>
              <a:t>Skolēni tiek aicināti kabinetā (uz kuģa klāja) un lūgti nostāties ierindā, skaitīties </a:t>
            </a:r>
            <a:r>
              <a:rPr lang="lv-LV" i="1" smtClean="0">
                <a:latin typeface="Times New Roman" pitchFamily="18" charset="0"/>
              </a:rPr>
              <a:t>“uz četri</a:t>
            </a:r>
            <a:r>
              <a:rPr lang="lv-LV" smtClean="0">
                <a:latin typeface="Times New Roman" pitchFamily="18" charset="0"/>
              </a:rPr>
              <a:t>”. Attiecīgi izveidojas 4 grupas, kas ieņem vietas pie grupu darba galdiem. Katrai grupai nodarbības laikā iedalīts klēpjdators ar  pieeju bezvada internetam.</a:t>
            </a:r>
          </a:p>
          <a:p>
            <a:r>
              <a:rPr lang="lv-LV" smtClean="0">
                <a:latin typeface="Times New Roman" pitchFamily="18" charset="0"/>
              </a:rPr>
              <a:t>Noskaņas radīšanai tiek atskaņots filmas “Kapteiņa Granta bērni” fragments “Dunkans” (37 sekundes).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75779" name="Rectangle 2"/>
          <p:cNvSpPr>
            <a:spLocks noChangeArrowheads="1"/>
          </p:cNvSpPr>
          <p:nvPr>
            <p:ph type="body" idx="1"/>
          </p:nvPr>
        </p:nvSpPr>
        <p:spPr>
          <a:xfrm>
            <a:off x="685800" y="4343400"/>
            <a:ext cx="5484813" cy="4114800"/>
          </a:xfrm>
          <a:noFill/>
          <a:ln/>
        </p:spPr>
        <p:txBody>
          <a:bodyPr wrap="none" anchor="ctr"/>
          <a:lstStyle/>
          <a:p>
            <a:r>
              <a:rPr lang="lv-LV" smtClean="0">
                <a:latin typeface="Times New Roman" pitchFamily="18" charset="0"/>
              </a:rPr>
              <a:t>Katrai grupai tiek izsniegti: 2 Pasaules ģeogrāfijas atlanti, pasaules kontūrkarte (A3), krāsaini zīmuļi. Laiks uzdevumam: 5 minūtes; skolotāja novērtē katras grupas paveikto (3 punkti). Uzdevumi kontūrkartē paredzēti visu nodarbības laiku – paliek grupai.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76803"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Iepazīšanās ar fragmentu no romāna. Skolēni dodas ceļā kopā ar romāna varoņiem ar dziesmu no filmas.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ChangeArrowheads="1" noTextEdit="1"/>
          </p:cNvSpPr>
          <p:nvPr>
            <p:ph type="sldImg"/>
          </p:nvPr>
        </p:nvSpPr>
        <p:spPr>
          <a:xfrm>
            <a:off x="0" y="0"/>
            <a:ext cx="1588" cy="1588"/>
          </a:xfrm>
          <a:solidFill>
            <a:srgbClr val="FFFFFF"/>
          </a:solidFill>
          <a:ln>
            <a:solidFill>
              <a:srgbClr val="000000"/>
            </a:solidFill>
            <a:miter lim="800000"/>
          </a:ln>
        </p:spPr>
      </p:sp>
      <p:sp>
        <p:nvSpPr>
          <p:cNvPr id="77827" name="Rectangle 2"/>
          <p:cNvSpPr>
            <a:spLocks noChangeArrowheads="1"/>
          </p:cNvSpPr>
          <p:nvPr>
            <p:ph type="body" idx="1"/>
          </p:nvPr>
        </p:nvSpPr>
        <p:spPr>
          <a:xfrm>
            <a:off x="0" y="0"/>
            <a:ext cx="1588" cy="1588"/>
          </a:xfrm>
          <a:noFill/>
          <a:ln/>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rPr>
              <a:t>Iepazīšanās ar klausīšanās uzdevumu - teksts ar tukšumiem. Klausīšanās laikā jāatjauno dziesmas teksts.</a:t>
            </a:r>
            <a:endParaRPr lang="lv-LV" smtClean="0">
              <a:latin typeface="Times New Roman" pitchFamily="18" charset="0"/>
              <a:ea typeface="Microsoft YaHei" pitchFamily="34" charset="-122"/>
            </a:endParaRPr>
          </a:p>
        </p:txBody>
      </p:sp>
      <p:sp>
        <p:nvSpPr>
          <p:cNvPr id="63491" name="Text Box 3"/>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lstStyle/>
          <a:p>
            <a:pP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F501A90-FB4B-47DD-8668-7C39826D69E8}" type="slidenum">
              <a:rPr lang="lv-LV">
                <a:solidFill>
                  <a:srgbClr val="000000"/>
                </a:solidFill>
                <a:latin typeface="+mn-lt" charset="0"/>
                <a:ea typeface="Microsoft YaHei" charset="-122"/>
              </a:rPr>
              <a:pP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lang="lv-LV">
              <a:solidFill>
                <a:srgbClr val="000000"/>
              </a:solidFill>
              <a:latin typeface="+mn-lt" charset="0"/>
              <a:ea typeface="Microsoft YaHei"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ChangeArrowheads="1" noTextEdit="1"/>
          </p:cNvSpPr>
          <p:nvPr>
            <p:ph type="sldImg"/>
          </p:nvPr>
        </p:nvSpPr>
        <p:spPr>
          <a:xfrm>
            <a:off x="-14225588" y="-11796713"/>
            <a:ext cx="16648113" cy="12487276"/>
          </a:xfrm>
          <a:solidFill>
            <a:srgbClr val="FFFFFF"/>
          </a:solidFill>
          <a:ln>
            <a:solidFill>
              <a:srgbClr val="000000"/>
            </a:solidFill>
            <a:miter lim="800000"/>
          </a:ln>
        </p:spPr>
      </p:sp>
      <p:sp>
        <p:nvSpPr>
          <p:cNvPr id="78851" name="Rectangle 2"/>
          <p:cNvSpPr>
            <a:spLocks noChangeArrowheads="1"/>
          </p:cNvSpPr>
          <p:nvPr>
            <p:ph type="body" idx="1"/>
          </p:nvPr>
        </p:nvSpPr>
        <p:spPr>
          <a:xfrm>
            <a:off x="685800" y="4343400"/>
            <a:ext cx="5480050" cy="4108450"/>
          </a:xfrm>
          <a:noFill/>
          <a:ln/>
        </p:spPr>
        <p:txBody>
          <a:bodyPr wrap="none" anchor="ctr"/>
          <a:lstStyle/>
          <a:p>
            <a:r>
              <a:rPr lang="lv-LV" smtClean="0">
                <a:latin typeface="Times New Roman" pitchFamily="18" charset="0"/>
              </a:rPr>
              <a:t>Dziesma – audio ieraksts.</a:t>
            </a:r>
          </a:p>
          <a:p>
            <a:r>
              <a:rPr lang="lv-LV" smtClean="0">
                <a:latin typeface="Times New Roman" pitchFamily="18" charset="0"/>
              </a:rPr>
              <a:t>Skolēni klausās dziesmu (vesolij veter) – 2 min.40 sek. gara.</a:t>
            </a:r>
          </a:p>
          <a:p>
            <a:r>
              <a:rPr lang="lv-LV" smtClean="0">
                <a:latin typeface="Times New Roman" pitchFamily="18" charset="0"/>
              </a:rPr>
              <a:t>Noteikti jāizmēģina pirms nodarbības! Jābūt labām skandēm (tumbām)!</a:t>
            </a:r>
          </a:p>
          <a:p>
            <a:r>
              <a:rPr lang="lv-LV" smtClean="0">
                <a:latin typeface="Times New Roman" pitchFamily="18" charset="0"/>
              </a:rPr>
              <a:t>Atkārto divas reizes. Laiks (6 minūtes)</a:t>
            </a:r>
          </a:p>
          <a:p>
            <a:endParaRPr lang="lv-LV" smtClean="0">
              <a:latin typeface="Times New Roman" pitchFamily="18" charset="0"/>
            </a:endParaRPr>
          </a:p>
          <a:p>
            <a:endParaRPr lang="lv-LV"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79875"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Turpmākās 3 slīdes - klausīšanās uzdevums. Dziesma jāklausās 2 reizes.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0899" name="Rectangle 2"/>
          <p:cNvSpPr>
            <a:spLocks noChangeArrowheads="1"/>
          </p:cNvSpPr>
          <p:nvPr>
            <p:ph type="body" idx="1"/>
          </p:nvPr>
        </p:nvSpPr>
        <p:spPr>
          <a:xfrm>
            <a:off x="685800" y="4343400"/>
            <a:ext cx="5486400" cy="4114800"/>
          </a:xfrm>
          <a:noFill/>
          <a:ln/>
        </p:spPr>
        <p:txBody>
          <a:bodyPr wrap="none" anchor="ctr"/>
          <a:lstStyle/>
          <a:p>
            <a:endParaRPr lang="lv-LV"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1923" name="Rectangle 2"/>
          <p:cNvSpPr>
            <a:spLocks noChangeArrowheads="1"/>
          </p:cNvSpPr>
          <p:nvPr>
            <p:ph type="body" idx="1"/>
          </p:nvPr>
        </p:nvSpPr>
        <p:spPr>
          <a:xfrm>
            <a:off x="685800" y="4343400"/>
            <a:ext cx="5486400" cy="4114800"/>
          </a:xfrm>
          <a:noFill/>
          <a:ln/>
        </p:spPr>
        <p:txBody>
          <a:bodyPr wrap="none" anchor="ctr"/>
          <a:lstStyle/>
          <a:p>
            <a:endParaRPr lang="lv-LV"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2947"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Komandas apmainās ar darbiem un labo kļūdas, skaita punktus – vērtē darba rezultātus. Dziesmas izpildīšana.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4222413" y="-11796713"/>
            <a:ext cx="16622713" cy="12468226"/>
          </a:xfrm>
        </p:spPr>
      </p:sp>
      <p:sp>
        <p:nvSpPr>
          <p:cNvPr id="83971" name="Notes Placeholder 2"/>
          <p:cNvSpPr>
            <a:spLocks noGrp="1"/>
          </p:cNvSpPr>
          <p:nvPr>
            <p:ph type="body" idx="1"/>
          </p:nvPr>
        </p:nvSpPr>
        <p:spPr>
          <a:noFill/>
          <a:ln/>
        </p:spPr>
        <p:txBody>
          <a:bodyPr/>
          <a:lstStyle/>
          <a:p>
            <a:r>
              <a:rPr lang="lv-LV" smtClean="0">
                <a:latin typeface="Times New Roman" pitchFamily="18" charset="0"/>
              </a:rPr>
              <a:t>Atbilžu lapa.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84995" name="Rectangle 2"/>
          <p:cNvSpPr>
            <a:spLocks noChangeArrowheads="1"/>
          </p:cNvSpPr>
          <p:nvPr>
            <p:ph type="body" idx="1"/>
          </p:nvPr>
        </p:nvSpPr>
        <p:spPr>
          <a:xfrm>
            <a:off x="685800" y="4343400"/>
            <a:ext cx="5486400" cy="4114800"/>
          </a:xfrm>
          <a:noFill/>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ea typeface="Microsoft YaHei" pitchFamily="34" charset="-122"/>
              </a:rPr>
              <a:t>Skolotāja lasa tekstu skaļi.</a:t>
            </a:r>
          </a:p>
        </p:txBody>
      </p:sp>
      <p:sp>
        <p:nvSpPr>
          <p:cNvPr id="8499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2465796-D216-4FA0-9EDC-E66713BDBAED}" type="slidenum">
              <a:rPr lang="lv-LV"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lv-LV"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67587" name="Rectangle 2"/>
          <p:cNvSpPr>
            <a:spLocks noChangeArrowheads="1"/>
          </p:cNvSpPr>
          <p:nvPr>
            <p:ph type="body" idx="1"/>
          </p:nvPr>
        </p:nvSpPr>
        <p:spPr>
          <a:xfrm>
            <a:off x="685800" y="4343400"/>
            <a:ext cx="5486400" cy="4114800"/>
          </a:xfrm>
          <a:noFill/>
          <a:ln/>
        </p:spPr>
        <p:txBody>
          <a:bodyPr wrap="none" anchor="ctr"/>
          <a:lstStyle/>
          <a:p>
            <a:endParaRPr lang="lv-LV" smtClean="0">
              <a:latin typeface="Times New Roman" pitchFamily="18" charset="0"/>
            </a:endParaRPr>
          </a:p>
        </p:txBody>
      </p:sp>
      <p:sp>
        <p:nvSpPr>
          <p:cNvPr id="6758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203DF7-BC12-4F2A-8CAF-B5B4D0E70A08}" type="slidenum">
              <a:rPr lang="lv-LV"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lv-LV"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ChangeArrowheads="1" noTextEdit="1"/>
          </p:cNvSpPr>
          <p:nvPr>
            <p:ph type="sldImg"/>
          </p:nvPr>
        </p:nvSpPr>
        <p:spPr>
          <a:xfrm>
            <a:off x="-14224000" y="-11796713"/>
            <a:ext cx="16633825" cy="12476163"/>
          </a:xfrm>
          <a:solidFill>
            <a:srgbClr val="FFFFFF"/>
          </a:solidFill>
          <a:ln>
            <a:solidFill>
              <a:srgbClr val="000000"/>
            </a:solidFill>
            <a:miter lim="800000"/>
          </a:ln>
        </p:spPr>
      </p:sp>
      <p:sp>
        <p:nvSpPr>
          <p:cNvPr id="86019" name="Rectangle 2"/>
          <p:cNvSpPr>
            <a:spLocks noChangeArrowheads="1"/>
          </p:cNvSpPr>
          <p:nvPr>
            <p:ph type="body" idx="1"/>
          </p:nvPr>
        </p:nvSpPr>
        <p:spPr>
          <a:xfrm>
            <a:off x="685800" y="4343400"/>
            <a:ext cx="5468938" cy="4097338"/>
          </a:xfrm>
          <a:noFill/>
          <a:ln/>
        </p:spPr>
        <p:txBody>
          <a:bodyPr wrap="none" anchor="ctr"/>
          <a:lstStyle/>
          <a:p>
            <a:r>
              <a:rPr lang="lv-LV" smtClean="0">
                <a:latin typeface="Times New Roman" pitchFamily="18" charset="0"/>
              </a:rPr>
              <a:t>Skolēni aizpilda kontūrkarti. Laiks: 5 minūtes. Skolotāja novērtē padarīto – 3 punkti.</a:t>
            </a:r>
          </a:p>
          <a:p>
            <a:r>
              <a:rPr lang="lv-LV" smtClean="0">
                <a:latin typeface="Times New Roman" pitchFamily="18" charset="0"/>
              </a:rPr>
              <a:t>Starpbrīdis.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noTextEdit="1"/>
          </p:cNvSpPr>
          <p:nvPr>
            <p:ph type="sldImg"/>
          </p:nvPr>
        </p:nvSpPr>
        <p:spPr>
          <a:xfrm>
            <a:off x="-14224000" y="-11796713"/>
            <a:ext cx="16637000" cy="12479338"/>
          </a:xfrm>
          <a:solidFill>
            <a:srgbClr val="FFFFFF"/>
          </a:solidFill>
          <a:ln>
            <a:solidFill>
              <a:srgbClr val="000000"/>
            </a:solidFill>
            <a:miter lim="800000"/>
          </a:ln>
        </p:spPr>
      </p:sp>
      <p:sp>
        <p:nvSpPr>
          <p:cNvPr id="87043" name="Rectangle 2"/>
          <p:cNvSpPr>
            <a:spLocks noChangeArrowheads="1"/>
          </p:cNvSpPr>
          <p:nvPr>
            <p:ph type="body" idx="1"/>
          </p:nvPr>
        </p:nvSpPr>
        <p:spPr>
          <a:xfrm>
            <a:off x="685800" y="4343400"/>
            <a:ext cx="5472113" cy="4100513"/>
          </a:xfrm>
          <a:noFill/>
          <a:ln/>
        </p:spPr>
        <p:txBody>
          <a:bodyPr wrap="none" anchor="ctr"/>
          <a:lstStyle/>
          <a:p>
            <a:r>
              <a:rPr lang="lv-LV" smtClean="0">
                <a:latin typeface="Times New Roman" pitchFamily="18" charset="0"/>
              </a:rPr>
              <a:t>3. stunda.</a:t>
            </a:r>
          </a:p>
          <a:p>
            <a:r>
              <a:rPr lang="lv-LV" smtClean="0">
                <a:latin typeface="Times New Roman" pitchFamily="18" charset="0"/>
              </a:rPr>
              <a:t>Katrai grupai uz galda ir nākamo trīs slaidu uzdevuma teksti. Uzdevums ir aprēķināt, cik km ceļotāji veica, kāpjot kalnā; cik km ir Andu D daļas vidējais augstums virs jūras līmeņa; shematiski attēlot kalnu profilu, izmantojot attiecīgo mērogu, doto informāciju un ģeogrāfijas atlantu. Par katru pareizu atbildi viens punkts. Kopā 5 p.Laiks 15min. </a:t>
            </a:r>
          </a:p>
          <a:p>
            <a:endParaRPr lang="lv-LV"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88067" name="Rectangle 2"/>
          <p:cNvSpPr>
            <a:spLocks noChangeArrowheads="1"/>
          </p:cNvSpPr>
          <p:nvPr>
            <p:ph type="body" idx="1"/>
          </p:nvPr>
        </p:nvSpPr>
        <p:spPr>
          <a:xfrm>
            <a:off x="685800" y="4343400"/>
            <a:ext cx="5486400" cy="4114800"/>
          </a:xfrm>
          <a:noFill/>
          <a:ln/>
        </p:spPr>
        <p:txBody>
          <a:bodyPr wrap="none" anchor="ctr"/>
          <a:lstStyle/>
          <a:p>
            <a:endParaRPr lang="lv-LV" smtClean="0">
              <a:latin typeface="Times New Roman" pitchFamily="18" charset="0"/>
            </a:endParaRPr>
          </a:p>
        </p:txBody>
      </p:sp>
      <p:sp>
        <p:nvSpPr>
          <p:cNvPr id="8806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ED9EE8F-597B-4450-A606-04AA84D939A5}" type="slidenum">
              <a:rPr lang="lv-LV"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lv-LV"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ChangeArrowheads="1" noTextEdit="1"/>
          </p:cNvSpPr>
          <p:nvPr>
            <p:ph type="sldImg"/>
          </p:nvPr>
        </p:nvSpPr>
        <p:spPr>
          <a:xfrm>
            <a:off x="-14224000" y="-11796713"/>
            <a:ext cx="16633825" cy="12476163"/>
          </a:xfrm>
          <a:solidFill>
            <a:srgbClr val="FFFFFF"/>
          </a:solidFill>
          <a:ln>
            <a:solidFill>
              <a:srgbClr val="000000"/>
            </a:solidFill>
            <a:miter lim="800000"/>
          </a:ln>
        </p:spPr>
      </p:sp>
      <p:sp>
        <p:nvSpPr>
          <p:cNvPr id="89091" name="Rectangle 2"/>
          <p:cNvSpPr>
            <a:spLocks noChangeArrowheads="1"/>
          </p:cNvSpPr>
          <p:nvPr>
            <p:ph type="body" idx="1"/>
          </p:nvPr>
        </p:nvSpPr>
        <p:spPr>
          <a:xfrm>
            <a:off x="685800" y="4343400"/>
            <a:ext cx="5468938" cy="4097338"/>
          </a:xfrm>
          <a:noFill/>
          <a:ln/>
        </p:spPr>
        <p:txBody>
          <a:bodyPr wrap="none" anchor="ctr"/>
          <a:lstStyle/>
          <a:p>
            <a:endParaRPr lang="lv-LV"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4222413" y="-11796713"/>
            <a:ext cx="16622713" cy="12468226"/>
          </a:xfrm>
        </p:spPr>
      </p:sp>
      <p:sp>
        <p:nvSpPr>
          <p:cNvPr id="90115" name="Notes Placeholder 2"/>
          <p:cNvSpPr>
            <a:spLocks noGrp="1"/>
          </p:cNvSpPr>
          <p:nvPr>
            <p:ph type="body" idx="1"/>
          </p:nvPr>
        </p:nvSpPr>
        <p:spPr>
          <a:noFill/>
          <a:ln/>
        </p:spPr>
        <p:txBody>
          <a:bodyPr/>
          <a:lstStyle/>
          <a:p>
            <a:r>
              <a:rPr lang="lv-LV" smtClean="0">
                <a:latin typeface="Times New Roman" pitchFamily="18" charset="0"/>
              </a:rPr>
              <a:t>Pasākuma vadītājs aicina bērnus turpināt iejusties grāmatas varoņu lomās un, lai labāk iztēlotos situācju paklausīties fragmentu no grāmatas «Kapteiņa Granta bērni». </a:t>
            </a:r>
            <a:endParaRPr lang="en-US" smtClean="0">
              <a:latin typeface="Times New Roman" pitchFamily="18" charset="0"/>
            </a:endParaRPr>
          </a:p>
        </p:txBody>
      </p:sp>
      <p:sp>
        <p:nvSpPr>
          <p:cNvPr id="90116"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C7AFA895-D552-4998-A04E-827BCD50784F}" type="slidenum">
              <a:rPr lang="en-US"/>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4222413" y="-11796713"/>
            <a:ext cx="16622713" cy="12468226"/>
          </a:xfrm>
        </p:spPr>
      </p:sp>
      <p:sp>
        <p:nvSpPr>
          <p:cNvPr id="91139" name="Notes Placeholder 2"/>
          <p:cNvSpPr>
            <a:spLocks noGrp="1"/>
          </p:cNvSpPr>
          <p:nvPr>
            <p:ph type="body" idx="1"/>
          </p:nvPr>
        </p:nvSpPr>
        <p:spPr>
          <a:noFill/>
          <a:ln/>
        </p:spPr>
        <p:txBody>
          <a:bodyPr/>
          <a:lstStyle/>
          <a:p>
            <a:r>
              <a:rPr lang="lv-LV" smtClean="0">
                <a:latin typeface="Times New Roman" pitchFamily="18" charset="0"/>
              </a:rPr>
              <a:t>Vadītājs tekstu var arī neprojicēt, bet lasīt it kā no grāmatas. Skolēni klausās.</a:t>
            </a:r>
            <a:endParaRPr lang="en-US" smtClean="0">
              <a:latin typeface="Times New Roman" pitchFamily="18" charset="0"/>
            </a:endParaRPr>
          </a:p>
        </p:txBody>
      </p:sp>
      <p:sp>
        <p:nvSpPr>
          <p:cNvPr id="9114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450F9845-07F6-4791-A46E-304FCC0AACB1}" type="slidenum">
              <a:rPr lang="en-US"/>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4222413" y="-11796713"/>
            <a:ext cx="16622713" cy="12468226"/>
          </a:xfrm>
        </p:spPr>
      </p:sp>
      <p:sp>
        <p:nvSpPr>
          <p:cNvPr id="92163" name="Notes Placeholder 2"/>
          <p:cNvSpPr>
            <a:spLocks noGrp="1"/>
          </p:cNvSpPr>
          <p:nvPr>
            <p:ph type="body" idx="1"/>
          </p:nvPr>
        </p:nvSpPr>
        <p:spPr>
          <a:noFill/>
          <a:ln/>
        </p:spPr>
        <p:txBody>
          <a:bodyPr/>
          <a:lstStyle/>
          <a:p>
            <a:r>
              <a:rPr lang="lv-LV" smtClean="0">
                <a:latin typeface="Times New Roman" pitchFamily="18" charset="0"/>
              </a:rPr>
              <a:t>Skolēni klausās.</a:t>
            </a:r>
            <a:endParaRPr lang="en-US" smtClean="0">
              <a:latin typeface="Times New Roman" pitchFamily="18" charset="0"/>
            </a:endParaRPr>
          </a:p>
        </p:txBody>
      </p:sp>
      <p:sp>
        <p:nvSpPr>
          <p:cNvPr id="92164"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5B6752F7-A8CD-4E45-ACD2-6C23FCAABC9E}"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4222413" y="-11796713"/>
            <a:ext cx="16622713" cy="12468226"/>
          </a:xfrm>
        </p:spPr>
      </p:sp>
      <p:sp>
        <p:nvSpPr>
          <p:cNvPr id="93187" name="Notes Placeholder 2"/>
          <p:cNvSpPr>
            <a:spLocks noGrp="1"/>
          </p:cNvSpPr>
          <p:nvPr>
            <p:ph type="body" idx="1"/>
          </p:nvPr>
        </p:nvSpPr>
        <p:spPr>
          <a:noFill/>
          <a:ln/>
        </p:spPr>
        <p:txBody>
          <a:bodyPr/>
          <a:lstStyle/>
          <a:p>
            <a:r>
              <a:rPr lang="lv-LV" smtClean="0">
                <a:latin typeface="Times New Roman" pitchFamily="18" charset="0"/>
              </a:rPr>
              <a:t>Pēc teksta noklausīšanās vadītājs aicina skolēnus padomāt un rast atbildi uz sekojošajos slīdos uzdotajiem jautājumiem. Atbildes ar pamatojumiem jāuzraksta. Komandām pēc kārtas ļauj komentēt situācijas, papildināt vienai otru. Uzdevumam paredzētais laiks: 10 minūtes. Atbildes jāiesniedz. Komandu rakstiskās atbildes un mutiskais sniegums tiek novērtēts ar punktiem.</a:t>
            </a:r>
            <a:endParaRPr lang="en-US" smtClean="0">
              <a:latin typeface="Times New Roman" pitchFamily="18" charset="0"/>
            </a:endParaRPr>
          </a:p>
        </p:txBody>
      </p:sp>
      <p:sp>
        <p:nvSpPr>
          <p:cNvPr id="93188"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C6E4EDE0-0645-4563-8537-948903A798AB}" type="slidenum">
              <a:rPr lang="en-US"/>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4222413" y="-11796713"/>
            <a:ext cx="16622713" cy="12468226"/>
          </a:xfrm>
        </p:spPr>
      </p:sp>
      <p:sp>
        <p:nvSpPr>
          <p:cNvPr id="94211" name="Notes Placeholder 2"/>
          <p:cNvSpPr>
            <a:spLocks noGrp="1"/>
          </p:cNvSpPr>
          <p:nvPr>
            <p:ph type="body" idx="1"/>
          </p:nvPr>
        </p:nvSpPr>
        <p:spPr>
          <a:noFill/>
          <a:ln/>
        </p:spPr>
        <p:txBody>
          <a:bodyPr/>
          <a:lstStyle/>
          <a:p>
            <a:endParaRPr lang="lv-LV"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4222413" y="-11796713"/>
            <a:ext cx="16622713" cy="12468226"/>
          </a:xfrm>
        </p:spPr>
      </p:sp>
      <p:sp>
        <p:nvSpPr>
          <p:cNvPr id="95235" name="Notes Placeholder 2"/>
          <p:cNvSpPr>
            <a:spLocks noGrp="1"/>
          </p:cNvSpPr>
          <p:nvPr>
            <p:ph type="body" idx="1"/>
          </p:nvPr>
        </p:nvSpPr>
        <p:spPr>
          <a:noFill/>
          <a:ln/>
        </p:spPr>
        <p:txBody>
          <a:bodyPr/>
          <a:lstStyle/>
          <a:p>
            <a:r>
              <a:rPr lang="lv-LV" smtClean="0">
                <a:latin typeface="Times New Roman" pitchFamily="18" charset="0"/>
              </a:rPr>
              <a:t>Starpbrīdis.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noTextEdit="1"/>
          </p:cNvSpPr>
          <p:nvPr>
            <p:ph type="sldImg"/>
          </p:nvPr>
        </p:nvSpPr>
        <p:spPr>
          <a:xfrm>
            <a:off x="-14224000" y="-11796713"/>
            <a:ext cx="16637000" cy="12479338"/>
          </a:xfrm>
          <a:solidFill>
            <a:srgbClr val="FFFFFF"/>
          </a:solidFill>
          <a:ln>
            <a:solidFill>
              <a:srgbClr val="000000"/>
            </a:solidFill>
            <a:miter lim="800000"/>
          </a:ln>
        </p:spPr>
      </p:sp>
      <p:sp>
        <p:nvSpPr>
          <p:cNvPr id="68611" name="Rectangle 2"/>
          <p:cNvSpPr>
            <a:spLocks noChangeArrowheads="1"/>
          </p:cNvSpPr>
          <p:nvPr>
            <p:ph type="body" idx="1"/>
          </p:nvPr>
        </p:nvSpPr>
        <p:spPr>
          <a:xfrm>
            <a:off x="685800" y="4343400"/>
            <a:ext cx="5472113" cy="4100513"/>
          </a:xfrm>
          <a:noFill/>
          <a:ln/>
        </p:spPr>
        <p:txBody>
          <a:bodyPr wrap="none" anchor="ctr"/>
          <a:lstStyle/>
          <a:p>
            <a:r>
              <a:rPr lang="lv-LV" smtClean="0">
                <a:latin typeface="Times New Roman" pitchFamily="18" charset="0"/>
              </a:rPr>
              <a:t>Skolēni ir sadalīti četrās grupās. Katra grupa izlasa uzdevumu (darbs ar tekstu) un rakstiski atbild uz diviem jautājumiem. Pēc tam pārrunā iegūtās atbildes. Laiks 10 min. Par katru pareizu atbildi viens punkts. Kopā 2p.  1.jautājuma atbilde (Džons ir jahtas kapteinis). 2.jautājuma atbilde (Helēna ir jaunāka par 30 gadiem)</a:t>
            </a:r>
          </a:p>
          <a:p>
            <a:endParaRPr lang="lv-LV"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4222413" y="-11796713"/>
            <a:ext cx="16622713" cy="12468226"/>
          </a:xfrm>
        </p:spPr>
      </p:sp>
      <p:sp>
        <p:nvSpPr>
          <p:cNvPr id="96259" name="Notes Placeholder 2"/>
          <p:cNvSpPr>
            <a:spLocks noGrp="1"/>
          </p:cNvSpPr>
          <p:nvPr>
            <p:ph type="body" idx="1"/>
          </p:nvPr>
        </p:nvSpPr>
        <p:spPr>
          <a:noFill/>
          <a:ln/>
        </p:spPr>
        <p:txBody>
          <a:bodyPr/>
          <a:lstStyle/>
          <a:p>
            <a:r>
              <a:rPr lang="lv-LV" smtClean="0">
                <a:latin typeface="Times New Roman" pitchFamily="18" charset="0"/>
              </a:rPr>
              <a:t>Lai skolēniem nepaliktu šaubas par spiediena ietekmi uz vārīšanās tempratūru, tiek veikts eksperiments:</a:t>
            </a:r>
          </a:p>
          <a:p>
            <a:r>
              <a:rPr lang="lv-LV" smtClean="0">
                <a:latin typeface="Times New Roman" pitchFamily="18" charset="0"/>
              </a:rPr>
              <a:t> Zem stikla kupola novietots trauks ar istabas temperatūras ūdeni. Izūknējot no kupola gaisu t.i. pazeminot spiedienu, ūdens sāk vārīties vērotāju acu priekšā.</a:t>
            </a:r>
          </a:p>
          <a:p>
            <a:endParaRPr lang="en-US" smtClean="0">
              <a:latin typeface="Times New Roman" pitchFamily="18" charset="0"/>
            </a:endParaRPr>
          </a:p>
          <a:p>
            <a:endParaRPr lang="en-US" smtClean="0">
              <a:latin typeface="Times New Roman" pitchFamily="18" charset="0"/>
            </a:endParaRPr>
          </a:p>
        </p:txBody>
      </p:sp>
      <p:sp>
        <p:nvSpPr>
          <p:cNvPr id="96260"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F8278D0-B19F-44D5-A027-6EE430FD3500}" type="slidenum">
              <a:rPr lang="en-US"/>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a:spLocks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97283" name="Rectangle 2"/>
          <p:cNvSpPr>
            <a:spLocks noChangeArrowheads="1"/>
          </p:cNvSpPr>
          <p:nvPr>
            <p:ph type="body" idx="1"/>
          </p:nvPr>
        </p:nvSpPr>
        <p:spPr>
          <a:xfrm>
            <a:off x="685800" y="4343400"/>
            <a:ext cx="5484813" cy="4114800"/>
          </a:xfrm>
          <a:noFill/>
          <a:ln/>
        </p:spPr>
        <p:txBody>
          <a:bodyPr wrap="none" anchor="ctr"/>
          <a:lstStyle/>
          <a:p>
            <a:r>
              <a:rPr lang="lv-LV" smtClean="0">
                <a:latin typeface="Times New Roman" pitchFamily="18" charset="0"/>
              </a:rPr>
              <a:t>4. Stunda.</a:t>
            </a:r>
          </a:p>
          <a:p>
            <a:r>
              <a:rPr lang="lv-LV" smtClean="0">
                <a:latin typeface="Times New Roman" pitchFamily="18" charset="0"/>
              </a:rPr>
              <a:t>Katra grupa saņem 4 dabas ainavu aprakstus un 4 attēlus, kas jāizvieto un jāpielīmē kalnu profilā.</a:t>
            </a:r>
          </a:p>
          <a:p>
            <a:r>
              <a:rPr lang="lv-LV" smtClean="0">
                <a:latin typeface="Times New Roman" pitchFamily="18" charset="0"/>
              </a:rPr>
              <a:t>Laiks: 10 min.; 8 punkti.</a:t>
            </a:r>
          </a:p>
          <a:p>
            <a:endParaRPr lang="lv-LV"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ChangeArrowheads="1" noTextEdit="1"/>
          </p:cNvSpPr>
          <p:nvPr>
            <p:ph type="sldImg"/>
          </p:nvPr>
        </p:nvSpPr>
        <p:spPr>
          <a:xfrm>
            <a:off x="-14227175" y="-11796713"/>
            <a:ext cx="16656050" cy="12492038"/>
          </a:xfrm>
          <a:solidFill>
            <a:srgbClr val="FFFFFF"/>
          </a:solidFill>
          <a:ln>
            <a:solidFill>
              <a:srgbClr val="000000"/>
            </a:solidFill>
            <a:miter lim="800000"/>
          </a:ln>
        </p:spPr>
      </p:sp>
      <p:sp>
        <p:nvSpPr>
          <p:cNvPr id="98307" name="Rectangle 2"/>
          <p:cNvSpPr>
            <a:spLocks noChangeArrowheads="1"/>
          </p:cNvSpPr>
          <p:nvPr>
            <p:ph type="body" idx="1"/>
          </p:nvPr>
        </p:nvSpPr>
        <p:spPr>
          <a:xfrm>
            <a:off x="685800" y="4343400"/>
            <a:ext cx="5484813" cy="4114800"/>
          </a:xfrm>
          <a:noFill/>
          <a:ln/>
        </p:spPr>
        <p:txBody>
          <a:bodyPr wrap="none" anchor="ctr"/>
          <a:lstStyle/>
          <a:p>
            <a:r>
              <a:rPr lang="lv-LV" smtClean="0">
                <a:latin typeface="Times New Roman" pitchFamily="18" charset="0"/>
              </a:rPr>
              <a:t>Kad skolēni darbu paveikuši, Andu kalnu profili tiek piestiprināti pie sienas – grupas var apskatīt, kā kurai veicies ar uzdevumu izpildi.</a:t>
            </a:r>
          </a:p>
          <a:p>
            <a:r>
              <a:rPr lang="lv-LV" smtClean="0">
                <a:latin typeface="Times New Roman" pitchFamily="18" charset="0"/>
              </a:rPr>
              <a:t>Laiks:15 min; 10 punkti.</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99331"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Fragmenti no romāna.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00355" name="Rectangle 2"/>
          <p:cNvSpPr>
            <a:spLocks noChangeArrowheads="1"/>
          </p:cNvSpPr>
          <p:nvPr>
            <p:ph type="body" idx="1"/>
          </p:nvPr>
        </p:nvSpPr>
        <p:spPr>
          <a:xfrm>
            <a:off x="755650" y="5078413"/>
            <a:ext cx="6048375" cy="4811712"/>
          </a:xfrm>
          <a:noFill/>
          <a:ln/>
        </p:spPr>
        <p:txBody>
          <a:bodyPr wrap="none" anchor="ctr"/>
          <a:lstStyle/>
          <a:p>
            <a:endParaRPr lang="lv-LV"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01379"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Iepazīšanās ar problēmu: Roberta Granta glābšana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02403"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Fragments no romāna.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03427"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Uzdevums: katrai komandai jāizgudro savu versija - turpinājums filmas fragmentam.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ChangeArrowheads="1" noTextEdit="1"/>
          </p:cNvSpPr>
          <p:nvPr>
            <p:ph type="sldImg"/>
          </p:nvPr>
        </p:nvSpPr>
        <p:spPr>
          <a:xfrm>
            <a:off x="-14224000" y="-11796713"/>
            <a:ext cx="16633825" cy="12476163"/>
          </a:xfrm>
          <a:solidFill>
            <a:srgbClr val="FFFFFF"/>
          </a:solidFill>
          <a:ln>
            <a:solidFill>
              <a:srgbClr val="000000"/>
            </a:solidFill>
            <a:miter lim="800000"/>
          </a:ln>
        </p:spPr>
      </p:sp>
      <p:sp>
        <p:nvSpPr>
          <p:cNvPr id="104451" name="Rectangle 2"/>
          <p:cNvSpPr>
            <a:spLocks noChangeArrowheads="1"/>
          </p:cNvSpPr>
          <p:nvPr>
            <p:ph type="body" idx="1"/>
          </p:nvPr>
        </p:nvSpPr>
        <p:spPr>
          <a:xfrm>
            <a:off x="685800" y="4343400"/>
            <a:ext cx="5468938" cy="4097338"/>
          </a:xfrm>
          <a:noFill/>
          <a:ln/>
        </p:spPr>
        <p:txBody>
          <a:bodyPr wrap="none" anchor="ctr"/>
          <a:lstStyle/>
          <a:p>
            <a:r>
              <a:rPr lang="lv-LV" smtClean="0">
                <a:latin typeface="Times New Roman" pitchFamily="18" charset="0"/>
              </a:rPr>
              <a:t>Filmas fragments “lavīna kondors” (3 min.55 sek.)</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05475" name="Rectangle 2"/>
          <p:cNvSpPr>
            <a:spLocks noChangeArrowheads="1"/>
          </p:cNvSpPr>
          <p:nvPr>
            <p:ph type="body" idx="1"/>
          </p:nvPr>
        </p:nvSpPr>
        <p:spPr>
          <a:xfrm>
            <a:off x="755650" y="5078413"/>
            <a:ext cx="6048375" cy="4811712"/>
          </a:xfrm>
          <a:noFill/>
          <a:ln/>
        </p:spPr>
        <p:txBody>
          <a:bodyPr wrap="none" anchor="ctr"/>
          <a:lstStyle/>
          <a:p>
            <a:r>
              <a:rPr lang="lv-LV" smtClean="0">
                <a:latin typeface="Times New Roman" pitchFamily="18" charset="0"/>
              </a:rPr>
              <a:t>Uzdevums katrai komandai. Savu fragmenta turpinājumu katrai komandai jāprezentē latviski, galveno domu jānoformulē krieviski.</a:t>
            </a:r>
          </a:p>
          <a:p>
            <a:r>
              <a:rPr lang="lv-LV" smtClean="0">
                <a:latin typeface="Times New Roman" pitchFamily="18" charset="0"/>
              </a:rPr>
              <a:t>Filmas fragments salīdzināšanai – kas ir noticis patiesībā. </a:t>
            </a:r>
          </a:p>
          <a:p>
            <a:r>
              <a:rPr lang="lv-LV" smtClean="0">
                <a:latin typeface="Times New Roman" pitchFamily="18" charset="0"/>
              </a:rPr>
              <a:t>Starpbrīdis.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ChangeArrowheads="1" noTextEdit="1"/>
          </p:cNvSpPr>
          <p:nvPr>
            <p:ph type="sldImg"/>
          </p:nvPr>
        </p:nvSpPr>
        <p:spPr>
          <a:xfrm>
            <a:off x="-14225588" y="-11796713"/>
            <a:ext cx="16643351" cy="12482513"/>
          </a:xfrm>
          <a:solidFill>
            <a:srgbClr val="FFFFFF"/>
          </a:solidFill>
          <a:ln>
            <a:solidFill>
              <a:srgbClr val="000000"/>
            </a:solidFill>
            <a:miter lim="800000"/>
          </a:ln>
        </p:spPr>
      </p:sp>
      <p:sp>
        <p:nvSpPr>
          <p:cNvPr id="69635" name="Rectangle 2"/>
          <p:cNvSpPr>
            <a:spLocks noChangeArrowheads="1"/>
          </p:cNvSpPr>
          <p:nvPr>
            <p:ph type="body" idx="1"/>
          </p:nvPr>
        </p:nvSpPr>
        <p:spPr>
          <a:xfrm>
            <a:off x="685800" y="4343400"/>
            <a:ext cx="5475288" cy="4103688"/>
          </a:xfrm>
          <a:noFill/>
          <a:ln/>
        </p:spPr>
        <p:txBody>
          <a:bodyPr wrap="none" anchor="ctr"/>
          <a:lstStyle/>
          <a:p>
            <a:r>
              <a:rPr lang="lv-LV" smtClean="0">
                <a:latin typeface="Times New Roman" pitchFamily="18" charset="0"/>
              </a:rPr>
              <a:t>Kamēr atbild uz jautājumiem, fonā var redzēt arī varoņu (personālsastāvu) fotogrāfijas. </a:t>
            </a:r>
          </a:p>
          <a:p>
            <a:r>
              <a:rPr lang="lv-LV" smtClean="0">
                <a:latin typeface="Times New Roman" pitchFamily="18" charset="0"/>
              </a:rPr>
              <a:t>Kad sniegtas atbildes uz jautājumiem, katra grupa izlozē vienu no četrām fotogrāfijām  (lēdija Helēna Glenervena, lords Edvards Glenervens, kapteinis Džons Mengls, Mērija Granta) un skolēni saņem uzdevumu atrast savā grupā fotogrāfijā redzamajam personāžam vislīdzīgāko grupas dalībnieku.</a:t>
            </a:r>
          </a:p>
          <a:p>
            <a:r>
              <a:rPr lang="lv-LV" smtClean="0">
                <a:latin typeface="Times New Roman" pitchFamily="18" charset="0"/>
              </a:rPr>
              <a:t>Rezultātā katra grupa ir izlozējusi grupas nosaukumu un pēc līdzībām atradusi grupas kapteini.</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106499" name="Text Box 2"/>
          <p:cNvSpPr>
            <a:spLocks noChangeArrowheads="1"/>
          </p:cNvSpPr>
          <p:nvPr>
            <p:ph type="body" idx="1"/>
          </p:nvPr>
        </p:nvSpPr>
        <p:spPr>
          <a:xfrm>
            <a:off x="685800" y="4343400"/>
            <a:ext cx="5486400" cy="4114800"/>
          </a:xfrm>
          <a:noFill/>
          <a:ln/>
        </p:spPr>
        <p:txBody>
          <a:bodyPr/>
          <a:lstStyle/>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ea typeface="Microsoft YaHei" pitchFamily="34" charset="-122"/>
              </a:rPr>
              <a:t>5.stunda.</a:t>
            </a:r>
          </a:p>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ea typeface="Microsoft YaHei" pitchFamily="34" charset="-122"/>
              </a:rPr>
              <a:t>Putnu attēli (6, krāsaini, atšķirīgas sugas)laminātu formā un klāt pievienoti arī atbilstošo sugu apraksti, un arī teksta fragments ar oriģinālo notikuma grafikas attēlu. Jauniešiem ir jāizpēta un jāsavieto atbilstoši notikuma vietai (apraksts un fragments), putna izskatam (attēls un grafika).</a:t>
            </a:r>
          </a:p>
        </p:txBody>
      </p:sp>
      <p:sp>
        <p:nvSpPr>
          <p:cNvPr id="10650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7F50346-4DA3-47C8-827A-55E8BEDA7B31}" type="slidenum">
              <a:rPr lang="lv-LV"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46</a:t>
            </a:fld>
            <a:endParaRPr lang="lv-LV"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107523" name="Text Box 2"/>
          <p:cNvSpPr>
            <a:spLocks noChangeArrowheads="1"/>
          </p:cNvSpPr>
          <p:nvPr>
            <p:ph type="body" idx="1"/>
          </p:nvPr>
        </p:nvSpPr>
        <p:spPr>
          <a:xfrm>
            <a:off x="685800" y="4343400"/>
            <a:ext cx="5486400" cy="4114800"/>
          </a:xfrm>
          <a:noFill/>
          <a:ln/>
        </p:spPr>
        <p:txBody>
          <a:bodyPr/>
          <a:lstStyle/>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ea typeface="Microsoft YaHei" pitchFamily="34" charset="-122"/>
              </a:rPr>
              <a:t>Uzdevuma izpildei tiek pievienots atbalsta materiāls un pielikums ar formulām. </a:t>
            </a:r>
          </a:p>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ea typeface="Microsoft YaHei" pitchFamily="34" charset="-122"/>
              </a:rPr>
              <a:t>Starpbrīdis.</a:t>
            </a:r>
          </a:p>
        </p:txBody>
      </p:sp>
      <p:sp>
        <p:nvSpPr>
          <p:cNvPr id="107524"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562D03-CB4A-445D-B464-E3A10802E342}" type="slidenum">
              <a:rPr lang="lv-LV"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lv-LV" sz="120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4222413" y="-11796713"/>
            <a:ext cx="16622713" cy="12468226"/>
          </a:xfrm>
        </p:spPr>
      </p:sp>
      <p:sp>
        <p:nvSpPr>
          <p:cNvPr id="108547" name="Notes Placeholder 2"/>
          <p:cNvSpPr>
            <a:spLocks noGrp="1"/>
          </p:cNvSpPr>
          <p:nvPr>
            <p:ph type="body" idx="1"/>
          </p:nvPr>
        </p:nvSpPr>
        <p:spPr>
          <a:noFill/>
          <a:ln/>
        </p:spPr>
        <p:txBody>
          <a:bodyPr/>
          <a:lstStyle/>
          <a:p>
            <a:r>
              <a:rPr lang="lv-LV" smtClean="0">
                <a:latin typeface="Times New Roman" pitchFamily="18" charset="0"/>
              </a:rPr>
              <a:t>6. stunda.</a:t>
            </a:r>
          </a:p>
          <a:p>
            <a:r>
              <a:rPr lang="lv-LV" smtClean="0">
                <a:latin typeface="Times New Roman" pitchFamily="18" charset="0"/>
              </a:rPr>
              <a:t>Skolēni aizdedzina svecītes, pasilda tekstu un izlasa ar neredzamo tinti rakstīto (Jaunzēlande).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a:spLocks noChangeArrowheads="1" noTextEdit="1"/>
          </p:cNvSpPr>
          <p:nvPr>
            <p:ph type="sldImg"/>
          </p:nvPr>
        </p:nvSpPr>
        <p:spPr>
          <a:xfrm>
            <a:off x="-14224000" y="-11796713"/>
            <a:ext cx="16633825" cy="12476163"/>
          </a:xfrm>
          <a:solidFill>
            <a:srgbClr val="FFFFFF"/>
          </a:solidFill>
          <a:ln>
            <a:solidFill>
              <a:srgbClr val="000000"/>
            </a:solidFill>
            <a:miter lim="800000"/>
          </a:ln>
        </p:spPr>
      </p:sp>
      <p:sp>
        <p:nvSpPr>
          <p:cNvPr id="109571" name="Rectangle 2"/>
          <p:cNvSpPr>
            <a:spLocks noChangeArrowheads="1"/>
          </p:cNvSpPr>
          <p:nvPr>
            <p:ph type="body" idx="1"/>
          </p:nvPr>
        </p:nvSpPr>
        <p:spPr>
          <a:xfrm>
            <a:off x="685800" y="4343400"/>
            <a:ext cx="5468938" cy="4097338"/>
          </a:xfrm>
          <a:noFill/>
          <a:ln/>
        </p:spPr>
        <p:txBody>
          <a:bodyPr wrap="none" anchor="ctr"/>
          <a:lstStyle/>
          <a:p>
            <a:r>
              <a:rPr lang="lv-LV" smtClean="0">
                <a:latin typeface="Times New Roman" pitchFamily="18" charset="0"/>
              </a:rPr>
              <a:t>Skolēni uzdevumu veic pasaules kontūrkartē, izmantojot Pasaules ģeogrāfijas atlantu.</a:t>
            </a:r>
          </a:p>
          <a:p>
            <a:r>
              <a:rPr lang="lv-LV" smtClean="0">
                <a:latin typeface="Times New Roman" pitchFamily="18" charset="0"/>
              </a:rPr>
              <a:t>Laiks:5 min.; 8 punkti.</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0595" name="Rectangle 2"/>
          <p:cNvSpPr>
            <a:spLocks noChangeArrowheads="1"/>
          </p:cNvSpPr>
          <p:nvPr>
            <p:ph type="body" idx="1"/>
          </p:nvPr>
        </p:nvSpPr>
        <p:spPr>
          <a:xfrm>
            <a:off x="685800" y="4343400"/>
            <a:ext cx="5486400" cy="4092575"/>
          </a:xfrm>
          <a:noFill/>
          <a:ln/>
        </p:spPr>
        <p:txBody>
          <a:bodyPr wrap="none" anchor="ctr"/>
          <a:lstStyle/>
          <a:p>
            <a:r>
              <a:rPr lang="lv-LV" smtClean="0">
                <a:latin typeface="Times New Roman" pitchFamily="18" charset="0"/>
              </a:rPr>
              <a:t>Darbs 4  grupās. Informācijas iegūšana par maoru kultūru 10.minūtes.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1619"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Prezentācijas veidošana  10.minūtes.</a:t>
            </a:r>
          </a:p>
          <a:p>
            <a:r>
              <a:rPr lang="lv-LV" smtClean="0">
                <a:latin typeface="Times New Roman" pitchFamily="18" charset="0"/>
              </a:rPr>
              <a:t>Grupu darba prezentācija 20.minūtes. (Katra grupa prezentē savu darbu 5.minūtes).</a:t>
            </a:r>
          </a:p>
          <a:p>
            <a:r>
              <a:rPr lang="lv-LV" smtClean="0">
                <a:latin typeface="Times New Roman" pitchFamily="18" charset="0"/>
              </a:rPr>
              <a:t>Starpbrīdis.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a:spLocks noChangeArrowheads="1" noTextEdit="1"/>
          </p:cNvSpPr>
          <p:nvPr>
            <p:ph type="sldImg"/>
          </p:nvPr>
        </p:nvSpPr>
        <p:spPr>
          <a:xfrm>
            <a:off x="-14225588" y="-11796713"/>
            <a:ext cx="16651288" cy="12490451"/>
          </a:xfrm>
          <a:solidFill>
            <a:srgbClr val="FFFFFF"/>
          </a:solidFill>
          <a:ln>
            <a:solidFill>
              <a:srgbClr val="000000"/>
            </a:solidFill>
            <a:miter lim="800000"/>
          </a:ln>
        </p:spPr>
      </p:sp>
      <p:sp>
        <p:nvSpPr>
          <p:cNvPr id="112643" name="Rectangle 2"/>
          <p:cNvSpPr>
            <a:spLocks noChangeArrowheads="1"/>
          </p:cNvSpPr>
          <p:nvPr>
            <p:ph type="body" idx="1"/>
          </p:nvPr>
        </p:nvSpPr>
        <p:spPr>
          <a:xfrm>
            <a:off x="685800" y="4343400"/>
            <a:ext cx="5483225" cy="4111625"/>
          </a:xfrm>
          <a:noFill/>
          <a:ln/>
        </p:spPr>
        <p:txBody>
          <a:bodyPr wrap="none" anchor="ctr"/>
          <a:lstStyle/>
          <a:p>
            <a:r>
              <a:rPr lang="lv-LV" smtClean="0">
                <a:latin typeface="Times New Roman" pitchFamily="18" charset="0"/>
              </a:rPr>
              <a:t>7.stunda.</a:t>
            </a:r>
          </a:p>
          <a:p>
            <a:r>
              <a:rPr lang="lv-LV" smtClean="0">
                <a:latin typeface="Times New Roman" pitchFamily="18" charset="0"/>
              </a:rPr>
              <a:t>Fragments no filmas “pie maoriem” (6 minūtes).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113667" name="Text Box 2"/>
          <p:cNvSpPr>
            <a:spLocks noChangeArrowheads="1"/>
          </p:cNvSpPr>
          <p:nvPr>
            <p:ph type="body" idx="1"/>
          </p:nvPr>
        </p:nvSpPr>
        <p:spPr>
          <a:xfrm>
            <a:off x="685800" y="4343400"/>
            <a:ext cx="5486400" cy="4114800"/>
          </a:xfrm>
          <a:noFill/>
          <a:ln/>
        </p:spPr>
        <p:txBody>
          <a:bodyPr/>
          <a:lstStyle/>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Times New Roman" pitchFamily="18" charset="0"/>
                <a:ea typeface="Microsoft YaHei" pitchFamily="34" charset="-122"/>
              </a:rPr>
              <a:t>Praktiskais pētījums, ko var veikt ar dažādām metodēm,- galvenais ir attīstīt izpratni un praktiskās iemaņas pētniecībā.</a:t>
            </a:r>
          </a:p>
        </p:txBody>
      </p:sp>
      <p:sp>
        <p:nvSpPr>
          <p:cNvPr id="11366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7E5B066-CFA9-4A36-94EB-FCE589D15C7D}" type="slidenum">
              <a:rPr lang="lv-LV"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53</a:t>
            </a:fld>
            <a:endParaRPr lang="lv-LV"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4222413" y="-11796713"/>
            <a:ext cx="16622713" cy="12468226"/>
          </a:xfrm>
        </p:spPr>
      </p:sp>
      <p:sp>
        <p:nvSpPr>
          <p:cNvPr id="114691" name="Notes Placeholder 2"/>
          <p:cNvSpPr>
            <a:spLocks noGrp="1"/>
          </p:cNvSpPr>
          <p:nvPr>
            <p:ph type="body" idx="1"/>
          </p:nvPr>
        </p:nvSpPr>
        <p:spPr>
          <a:noFill/>
          <a:ln/>
        </p:spPr>
        <p:txBody>
          <a:bodyPr/>
          <a:lstStyle/>
          <a:p>
            <a:r>
              <a:rPr lang="lv-LV" smtClean="0">
                <a:latin typeface="Times New Roman" pitchFamily="18" charset="0"/>
              </a:rPr>
              <a:t>Skolotāja lasa tekstu, skolēni klausās.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4222413" y="-11796713"/>
            <a:ext cx="16622713" cy="12468226"/>
          </a:xfrm>
        </p:spPr>
      </p:sp>
      <p:sp>
        <p:nvSpPr>
          <p:cNvPr id="115715" name="Notes Placeholder 2"/>
          <p:cNvSpPr>
            <a:spLocks noGrp="1"/>
          </p:cNvSpPr>
          <p:nvPr>
            <p:ph type="body" idx="1"/>
          </p:nvPr>
        </p:nvSpPr>
        <p:spPr>
          <a:noFill/>
          <a:ln/>
        </p:spPr>
        <p:txBody>
          <a:bodyPr/>
          <a:lstStyle/>
          <a:p>
            <a:r>
              <a:rPr lang="lv-LV" smtClean="0">
                <a:latin typeface="Times New Roman" pitchFamily="18" charset="0"/>
              </a:rPr>
              <a:t>Skolotāja nolasa tekstu. Fragments no filmas “Balss naktī” (2 min. 14 sek.)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4222413" y="-11796713"/>
            <a:ext cx="16622713" cy="12468226"/>
          </a:xfrm>
        </p:spPr>
      </p:sp>
      <p:sp>
        <p:nvSpPr>
          <p:cNvPr id="70659" name="Notes Placeholder 2"/>
          <p:cNvSpPr>
            <a:spLocks noGrp="1"/>
          </p:cNvSpPr>
          <p:nvPr>
            <p:ph type="body" idx="1"/>
          </p:nvPr>
        </p:nvSpPr>
        <p:spPr>
          <a:noFill/>
          <a:ln/>
        </p:spPr>
        <p:txBody>
          <a:bodyPr/>
          <a:lstStyle/>
          <a:p>
            <a:r>
              <a:rPr lang="lv-LV" smtClean="0">
                <a:latin typeface="Times New Roman" pitchFamily="18" charset="0"/>
              </a:rPr>
              <a:t>Piedzīvojumi sākas: filmas fragments “haizivs makšķerēšana” (37 sekundes)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6739"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Parādīt aprēķina gaitu! (3 punkti + 1 punkts par atjautību)</a:t>
            </a:r>
          </a:p>
          <a:p>
            <a:r>
              <a:rPr lang="lv-LV" smtClean="0">
                <a:latin typeface="Times New Roman" pitchFamily="18" charset="0"/>
              </a:rPr>
              <a:t>Cik dienās var veikt šo ceļojumu no lidostas uz lidostu, norādot ielidošanas un izlidošanas datumu un laiku (1 punkti)</a:t>
            </a:r>
          </a:p>
          <a:p>
            <a:r>
              <a:rPr lang="lv-LV" smtClean="0">
                <a:latin typeface="Times New Roman" pitchFamily="18" charset="0"/>
              </a:rPr>
              <a:t>Nosaukt mājas lapas adresi(-es), kurā(-s) tika atrasta vajadzīgā informācija ! (1 punkts)</a:t>
            </a:r>
          </a:p>
          <a:p>
            <a:r>
              <a:rPr lang="lv-LV" smtClean="0">
                <a:latin typeface="Times New Roman" pitchFamily="18" charset="0"/>
              </a:rPr>
              <a:t> </a:t>
            </a:r>
          </a:p>
          <a:p>
            <a:r>
              <a:rPr lang="lv-LV" b="1" smtClean="0">
                <a:latin typeface="Times New Roman" pitchFamily="18" charset="0"/>
              </a:rPr>
              <a:t>Kopā:  </a:t>
            </a:r>
            <a:r>
              <a:rPr lang="lv-LV" smtClean="0">
                <a:latin typeface="Times New Roman" pitchFamily="18" charset="0"/>
              </a:rPr>
              <a:t>5 punkti + 1 punkts par atjautību (pēdējā ceļojuma izmaksu aprēķināšanas darbībā  jāpieskaita vēl viena persona- Kapteinis Grants)</a:t>
            </a:r>
          </a:p>
          <a:p>
            <a:r>
              <a:rPr lang="lv-LV" smtClean="0">
                <a:latin typeface="Times New Roman" pitchFamily="18" charset="0"/>
              </a:rPr>
              <a:t> </a:t>
            </a:r>
          </a:p>
          <a:p>
            <a:r>
              <a:rPr lang="lv-LV" smtClean="0">
                <a:latin typeface="Times New Roman" pitchFamily="18" charset="0"/>
              </a:rPr>
              <a:t>Darbs ar datoru. Mājas lapu meklēšana , ceļojuma izmaksu aprēķināšanai ar lidmašīnu.</a:t>
            </a:r>
          </a:p>
          <a:p>
            <a:r>
              <a:rPr lang="lv-LV" smtClean="0">
                <a:latin typeface="Times New Roman" pitchFamily="18" charset="0"/>
              </a:rPr>
              <a:t>Darba lapa, 50.slaidā norādīto uzdevumu veikšanai.</a:t>
            </a:r>
          </a:p>
          <a:p>
            <a:endParaRPr lang="lv-LV"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17763"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Skolēni izpilda uzdevumu un iesniedz kontūrkarti vērtēšanai.</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4222413" y="-11796713"/>
            <a:ext cx="16622713" cy="12468226"/>
          </a:xfrm>
        </p:spPr>
      </p:sp>
      <p:sp>
        <p:nvSpPr>
          <p:cNvPr id="118787" name="Notes Placeholder 2"/>
          <p:cNvSpPr>
            <a:spLocks noGrp="1"/>
          </p:cNvSpPr>
          <p:nvPr>
            <p:ph type="body" idx="1"/>
          </p:nvPr>
        </p:nvSpPr>
        <p:spPr>
          <a:noFill/>
          <a:ln/>
        </p:spPr>
        <p:txBody>
          <a:bodyPr/>
          <a:lstStyle/>
          <a:p>
            <a:r>
              <a:rPr lang="lv-LV" smtClean="0">
                <a:latin typeface="Times New Roman" pitchFamily="18" charset="0"/>
              </a:rPr>
              <a:t>5 min. refleksijai. Skolēni katrs saņem lapiņu, uz kuras veido 3 teikumus atbilstoši uzdotajiem jautājumiem (3 punkti).</a:t>
            </a:r>
          </a:p>
          <a:p>
            <a:r>
              <a:rPr lang="lv-LV" smtClean="0">
                <a:latin typeface="Times New Roman" pitchFamily="18" charset="0"/>
              </a:rPr>
              <a:t>Vērtēšana: tiks aprēķināts procentuālais nodarbības laikā iegūto punktu īpatsvars attiecībā pret maksimālo punktu daudzumu. Attiecīgi skolā pieņemtajiem vērtēšanas kritērijiem tiks noteikts vērtējums ballēs un  ielikts žurnālā ģeogrāfijas mācību priekšmetā.</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ChangeArrowheads="1" noTextEdit="1"/>
          </p:cNvSpPr>
          <p:nvPr>
            <p:ph type="sldImg"/>
          </p:nvPr>
        </p:nvSpPr>
        <p:spPr>
          <a:xfrm>
            <a:off x="-14222413" y="-11796713"/>
            <a:ext cx="16625888" cy="12471401"/>
          </a:xfrm>
          <a:solidFill>
            <a:srgbClr val="FFFFFF"/>
          </a:solidFill>
          <a:ln>
            <a:solidFill>
              <a:srgbClr val="000000"/>
            </a:solidFill>
            <a:miter lim="800000"/>
          </a:ln>
        </p:spPr>
      </p:sp>
      <p:sp>
        <p:nvSpPr>
          <p:cNvPr id="119811" name="Rectangle 2"/>
          <p:cNvSpPr>
            <a:spLocks noChangeArrowheads="1"/>
          </p:cNvSpPr>
          <p:nvPr>
            <p:ph type="body" idx="1"/>
          </p:nvPr>
        </p:nvSpPr>
        <p:spPr>
          <a:xfrm>
            <a:off x="685800" y="4343400"/>
            <a:ext cx="5464175" cy="4092575"/>
          </a:xfrm>
          <a:noFill/>
          <a:ln/>
        </p:spPr>
        <p:txBody>
          <a:bodyPr wrap="none" anchor="ctr"/>
          <a:lstStyle/>
          <a:p>
            <a:endParaRPr lang="lv-LV"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1683"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Skolotāja klasē ievelk improvizētu haizivi; klases priekšā tiek aicināts viens pārstāvis no katras grupas. Skolēniem „no haizivs vēdera” jāizvelk pa pudelei, pie kuras piestiprināta vēstule ar sajauktu tekstu trīs valodās (latviešu, krievu, angļu). Grupas pārstāvis dodas pie grupas, uz ekrāna parādās uzdevums.</a:t>
            </a:r>
          </a:p>
          <a:p>
            <a:endParaRPr lang="lv-LV"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ChangeArrowheads="1" noTextEdit="1"/>
          </p:cNvSpPr>
          <p:nvPr>
            <p:ph type="sldImg"/>
          </p:nvPr>
        </p:nvSpPr>
        <p:spPr>
          <a:xfrm>
            <a:off x="-14222413" y="-11796713"/>
            <a:ext cx="16625888" cy="12471401"/>
          </a:xfrm>
          <a:solidFill>
            <a:srgbClr val="FFFFFF"/>
          </a:solidFill>
          <a:ln>
            <a:solidFill>
              <a:srgbClr val="000000"/>
            </a:solidFill>
            <a:miter lim="800000"/>
          </a:ln>
        </p:spPr>
      </p:sp>
      <p:sp>
        <p:nvSpPr>
          <p:cNvPr id="72707" name="Rectangle 2"/>
          <p:cNvSpPr>
            <a:spLocks noChangeArrowheads="1"/>
          </p:cNvSpPr>
          <p:nvPr>
            <p:ph type="body" idx="1"/>
          </p:nvPr>
        </p:nvSpPr>
        <p:spPr>
          <a:xfrm>
            <a:off x="685800" y="4343400"/>
            <a:ext cx="5464175" cy="4092575"/>
          </a:xfrm>
          <a:noFill/>
          <a:ln/>
        </p:spPr>
        <p:txBody>
          <a:bodyPr wrap="none" anchor="ctr"/>
          <a:lstStyle/>
          <a:p>
            <a:r>
              <a:rPr lang="lv-LV" smtClean="0">
                <a:latin typeface="Times New Roman" pitchFamily="18" charset="0"/>
              </a:rPr>
              <a:t>Skolēniem tiek dotas 10 minūtes vēstules atšifrēšanai; skolēni uz lapām raksta savu variantu. </a:t>
            </a:r>
          </a:p>
          <a:p>
            <a:endParaRPr lang="lv-LV"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3731"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Pēc 10 min. grupas samainās ar atšifrētās vēstules tekstiem un, salīdzinot ar pareizo variantu, novērtē darbu pēc būtības: tuvu oriģinālam, ietverta visa būtiskā informācija – 5 p.; par katru neprecizitāti mīnuss 1 p. </a:t>
            </a:r>
          </a:p>
          <a:p>
            <a:r>
              <a:rPr lang="lv-LV" smtClean="0">
                <a:latin typeface="Times New Roman" pitchFamily="18" charset="0"/>
              </a:rPr>
              <a:t>Laiks 5 min.</a:t>
            </a:r>
          </a:p>
          <a:p>
            <a:r>
              <a:rPr lang="lv-LV" smtClean="0">
                <a:latin typeface="Times New Roman" pitchFamily="18" charset="0"/>
              </a:rPr>
              <a:t>Starpbrīdis.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4755" name="Rectangle 2"/>
          <p:cNvSpPr>
            <a:spLocks noChangeArrowheads="1"/>
          </p:cNvSpPr>
          <p:nvPr>
            <p:ph type="body" idx="1"/>
          </p:nvPr>
        </p:nvSpPr>
        <p:spPr>
          <a:xfrm>
            <a:off x="685800" y="4343400"/>
            <a:ext cx="5486400" cy="4114800"/>
          </a:xfrm>
          <a:noFill/>
          <a:ln/>
        </p:spPr>
        <p:txBody>
          <a:bodyPr wrap="none" anchor="ctr"/>
          <a:lstStyle/>
          <a:p>
            <a:r>
              <a:rPr lang="lv-LV" smtClean="0">
                <a:latin typeface="Times New Roman" pitchFamily="18" charset="0"/>
              </a:rPr>
              <a:t>2. stunda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3"/>
          <p:cNvSpPr>
            <a:spLocks noGrp="1" noChangeArrowheads="1"/>
          </p:cNvSpPr>
          <p:nvPr>
            <p:ph type="dt" idx="10"/>
          </p:nvPr>
        </p:nvSpPr>
        <p:spPr>
          <a:ln/>
        </p:spPr>
        <p:txBody>
          <a:bodyPr/>
          <a:lstStyle>
            <a:lvl1pPr>
              <a:defRPr/>
            </a:lvl1pPr>
          </a:lstStyle>
          <a:p>
            <a:pPr>
              <a:defRPr/>
            </a:pPr>
            <a:endParaRPr lang="lv-LV"/>
          </a:p>
        </p:txBody>
      </p:sp>
      <p:sp>
        <p:nvSpPr>
          <p:cNvPr id="5" name="Rectangle 5"/>
          <p:cNvSpPr>
            <a:spLocks noGrp="1" noChangeArrowheads="1"/>
          </p:cNvSpPr>
          <p:nvPr>
            <p:ph type="sldNum" idx="11"/>
          </p:nvPr>
        </p:nvSpPr>
        <p:spPr>
          <a:ln/>
        </p:spPr>
        <p:txBody>
          <a:bodyPr/>
          <a:lstStyle>
            <a:lvl1pPr>
              <a:defRPr/>
            </a:lvl1pPr>
          </a:lstStyle>
          <a:p>
            <a:pPr>
              <a:defRPr/>
            </a:pPr>
            <a:fld id="{83A766DB-8E47-4696-B0BA-D372AF3C523C}"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endParaRPr lang="lv-LV"/>
          </a:p>
        </p:txBody>
      </p:sp>
      <p:sp>
        <p:nvSpPr>
          <p:cNvPr id="5" name="Rectangle 5"/>
          <p:cNvSpPr>
            <a:spLocks noGrp="1" noChangeArrowheads="1"/>
          </p:cNvSpPr>
          <p:nvPr>
            <p:ph type="sldNum" idx="11"/>
          </p:nvPr>
        </p:nvSpPr>
        <p:spPr>
          <a:ln/>
        </p:spPr>
        <p:txBody>
          <a:bodyPr/>
          <a:lstStyle>
            <a:lvl1pPr>
              <a:defRPr/>
            </a:lvl1pPr>
          </a:lstStyle>
          <a:p>
            <a:pPr>
              <a:defRPr/>
            </a:pPr>
            <a:fld id="{F28E14D2-7682-4D10-8CEF-549FB62408A5}"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51050" cy="58261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00750"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endParaRPr lang="lv-LV"/>
          </a:p>
        </p:txBody>
      </p:sp>
      <p:sp>
        <p:nvSpPr>
          <p:cNvPr id="5" name="Rectangle 5"/>
          <p:cNvSpPr>
            <a:spLocks noGrp="1" noChangeArrowheads="1"/>
          </p:cNvSpPr>
          <p:nvPr>
            <p:ph type="sldNum" idx="11"/>
          </p:nvPr>
        </p:nvSpPr>
        <p:spPr>
          <a:ln/>
        </p:spPr>
        <p:txBody>
          <a:bodyPr/>
          <a:lstStyle>
            <a:lvl1pPr>
              <a:defRPr/>
            </a:lvl1pPr>
          </a:lstStyle>
          <a:p>
            <a:pPr>
              <a:defRPr/>
            </a:pPr>
            <a:fld id="{93EF3272-89F2-4B0B-9F43-7B49E95F9FC8}"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04200" cy="1117600"/>
          </a:xfrm>
        </p:spPr>
        <p:txBody>
          <a:bodyPr/>
          <a:lstStyle/>
          <a:p>
            <a:r>
              <a:rPr lang="en-US" smtClean="0"/>
              <a:t>Click to edit Master title style</a:t>
            </a:r>
            <a:endParaRPr lang="lv-LV"/>
          </a:p>
        </p:txBody>
      </p:sp>
      <p:sp>
        <p:nvSpPr>
          <p:cNvPr id="3" name="Rectangle 3"/>
          <p:cNvSpPr>
            <a:spLocks noGrp="1" noChangeArrowheads="1"/>
          </p:cNvSpPr>
          <p:nvPr>
            <p:ph type="dt" idx="10"/>
          </p:nvPr>
        </p:nvSpPr>
        <p:spPr>
          <a:ln/>
        </p:spPr>
        <p:txBody>
          <a:bodyPr/>
          <a:lstStyle>
            <a:lvl1pPr>
              <a:defRPr/>
            </a:lvl1pPr>
          </a:lstStyle>
          <a:p>
            <a:pPr>
              <a:defRPr/>
            </a:pPr>
            <a:endParaRPr lang="lv-LV"/>
          </a:p>
        </p:txBody>
      </p:sp>
      <p:sp>
        <p:nvSpPr>
          <p:cNvPr id="4" name="Rectangle 5"/>
          <p:cNvSpPr>
            <a:spLocks noGrp="1" noChangeArrowheads="1"/>
          </p:cNvSpPr>
          <p:nvPr>
            <p:ph type="sldNum" idx="11"/>
          </p:nvPr>
        </p:nvSpPr>
        <p:spPr>
          <a:ln/>
        </p:spPr>
        <p:txBody>
          <a:bodyPr/>
          <a:lstStyle>
            <a:lvl1pPr>
              <a:defRPr/>
            </a:lvl1pPr>
          </a:lstStyle>
          <a:p>
            <a:pPr>
              <a:defRPr/>
            </a:pPr>
            <a:fld id="{CF7E4E7F-C89E-482C-93D7-B445FA0242E6}" type="slidenum">
              <a:rPr lang="lv-LV"/>
              <a:pPr>
                <a:defRPr/>
              </a:pPr>
              <a:t>‹#›</a:t>
            </a:fld>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3.11.11</a:t>
            </a:r>
          </a:p>
        </p:txBody>
      </p:sp>
      <p:sp>
        <p:nvSpPr>
          <p:cNvPr id="5" name="Rectangle 5"/>
          <p:cNvSpPr>
            <a:spLocks noGrp="1" noChangeArrowheads="1"/>
          </p:cNvSpPr>
          <p:nvPr>
            <p:ph type="sldNum" idx="11"/>
          </p:nvPr>
        </p:nvSpPr>
        <p:spPr>
          <a:ln/>
        </p:spPr>
        <p:txBody>
          <a:bodyPr/>
          <a:lstStyle>
            <a:lvl1pPr>
              <a:defRPr/>
            </a:lvl1pPr>
          </a:lstStyle>
          <a:p>
            <a:pPr>
              <a:defRPr/>
            </a:pPr>
            <a:fld id="{B1B34B2C-34B4-4CC9-AFD2-0C6D7EE53FB7}" type="slidenum">
              <a:rPr lang="lv-LV"/>
              <a:pPr>
                <a:defRPr/>
              </a:pPr>
              <a:t>‹#›</a:t>
            </a:fld>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3.11.11</a:t>
            </a:r>
          </a:p>
        </p:txBody>
      </p:sp>
      <p:sp>
        <p:nvSpPr>
          <p:cNvPr id="5" name="Rectangle 5"/>
          <p:cNvSpPr>
            <a:spLocks noGrp="1" noChangeArrowheads="1"/>
          </p:cNvSpPr>
          <p:nvPr>
            <p:ph type="sldNum" idx="11"/>
          </p:nvPr>
        </p:nvSpPr>
        <p:spPr>
          <a:ln/>
        </p:spPr>
        <p:txBody>
          <a:bodyPr/>
          <a:lstStyle>
            <a:lvl1pPr>
              <a:defRPr/>
            </a:lvl1pPr>
          </a:lstStyle>
          <a:p>
            <a:pPr>
              <a:defRPr/>
            </a:pPr>
            <a:fld id="{AC0F274F-925D-4CFB-82DF-4A1DA94C8830}" type="slidenum">
              <a:rPr lang="lv-LV"/>
              <a:pPr>
                <a:defRPr/>
              </a:pPr>
              <a:t>‹#›</a:t>
            </a:fld>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lv-LV"/>
              <a:t>3.11.11</a:t>
            </a:r>
          </a:p>
        </p:txBody>
      </p:sp>
      <p:sp>
        <p:nvSpPr>
          <p:cNvPr id="5" name="Rectangle 5"/>
          <p:cNvSpPr>
            <a:spLocks noGrp="1" noChangeArrowheads="1"/>
          </p:cNvSpPr>
          <p:nvPr>
            <p:ph type="sldNum" idx="11"/>
          </p:nvPr>
        </p:nvSpPr>
        <p:spPr>
          <a:ln/>
        </p:spPr>
        <p:txBody>
          <a:bodyPr/>
          <a:lstStyle>
            <a:lvl1pPr>
              <a:defRPr/>
            </a:lvl1pPr>
          </a:lstStyle>
          <a:p>
            <a:pPr>
              <a:defRPr/>
            </a:pPr>
            <a:fld id="{234AC219-2BBA-4BB1-95EE-E05F9C1B5963}" type="slidenum">
              <a:rPr lang="lv-LV"/>
              <a:pPr>
                <a:defRPr/>
              </a:pPr>
              <a:t>‹#›</a:t>
            </a:fld>
            <a:endParaRPr lang="lv-L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355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3"/>
          <p:cNvSpPr>
            <a:spLocks noGrp="1" noChangeArrowheads="1"/>
          </p:cNvSpPr>
          <p:nvPr>
            <p:ph type="dt" idx="10"/>
          </p:nvPr>
        </p:nvSpPr>
        <p:spPr>
          <a:ln/>
        </p:spPr>
        <p:txBody>
          <a:bodyPr/>
          <a:lstStyle>
            <a:lvl1pPr>
              <a:defRPr/>
            </a:lvl1pPr>
          </a:lstStyle>
          <a:p>
            <a:pPr>
              <a:defRPr/>
            </a:pPr>
            <a:r>
              <a:rPr lang="lv-LV"/>
              <a:t>3.11.11</a:t>
            </a:r>
          </a:p>
        </p:txBody>
      </p:sp>
      <p:sp>
        <p:nvSpPr>
          <p:cNvPr id="6" name="Rectangle 5"/>
          <p:cNvSpPr>
            <a:spLocks noGrp="1" noChangeArrowheads="1"/>
          </p:cNvSpPr>
          <p:nvPr>
            <p:ph type="sldNum" idx="11"/>
          </p:nvPr>
        </p:nvSpPr>
        <p:spPr>
          <a:ln/>
        </p:spPr>
        <p:txBody>
          <a:bodyPr/>
          <a:lstStyle>
            <a:lvl1pPr>
              <a:defRPr/>
            </a:lvl1pPr>
          </a:lstStyle>
          <a:p>
            <a:pPr>
              <a:defRPr/>
            </a:pPr>
            <a:fld id="{1C5CB9E3-4F53-4A0C-8981-8B4C34D4FDA5}" type="slidenum">
              <a:rPr lang="lv-LV"/>
              <a:pPr>
                <a:defRPr/>
              </a:pPr>
              <a:t>‹#›</a:t>
            </a:fld>
            <a:endParaRPr lang="lv-L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3"/>
          <p:cNvSpPr>
            <a:spLocks noGrp="1" noChangeArrowheads="1"/>
          </p:cNvSpPr>
          <p:nvPr>
            <p:ph type="dt" idx="10"/>
          </p:nvPr>
        </p:nvSpPr>
        <p:spPr>
          <a:ln/>
        </p:spPr>
        <p:txBody>
          <a:bodyPr/>
          <a:lstStyle>
            <a:lvl1pPr>
              <a:defRPr/>
            </a:lvl1pPr>
          </a:lstStyle>
          <a:p>
            <a:pPr>
              <a:defRPr/>
            </a:pPr>
            <a:r>
              <a:rPr lang="lv-LV"/>
              <a:t>3.11.11</a:t>
            </a:r>
          </a:p>
        </p:txBody>
      </p:sp>
      <p:sp>
        <p:nvSpPr>
          <p:cNvPr id="8" name="Rectangle 5"/>
          <p:cNvSpPr>
            <a:spLocks noGrp="1" noChangeArrowheads="1"/>
          </p:cNvSpPr>
          <p:nvPr>
            <p:ph type="sldNum" idx="11"/>
          </p:nvPr>
        </p:nvSpPr>
        <p:spPr>
          <a:ln/>
        </p:spPr>
        <p:txBody>
          <a:bodyPr/>
          <a:lstStyle>
            <a:lvl1pPr>
              <a:defRPr/>
            </a:lvl1pPr>
          </a:lstStyle>
          <a:p>
            <a:pPr>
              <a:defRPr/>
            </a:pPr>
            <a:fld id="{486CA737-2940-48D2-A92C-9ED498838A6A}" type="slidenum">
              <a:rPr lang="lv-LV"/>
              <a:pPr>
                <a:defRPr/>
              </a:pPr>
              <a:t>‹#›</a:t>
            </a:fld>
            <a:endParaRPr lang="lv-L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3"/>
          <p:cNvSpPr>
            <a:spLocks noGrp="1" noChangeArrowheads="1"/>
          </p:cNvSpPr>
          <p:nvPr>
            <p:ph type="dt" idx="10"/>
          </p:nvPr>
        </p:nvSpPr>
        <p:spPr>
          <a:ln/>
        </p:spPr>
        <p:txBody>
          <a:bodyPr/>
          <a:lstStyle>
            <a:lvl1pPr>
              <a:defRPr/>
            </a:lvl1pPr>
          </a:lstStyle>
          <a:p>
            <a:pPr>
              <a:defRPr/>
            </a:pPr>
            <a:r>
              <a:rPr lang="lv-LV"/>
              <a:t>3.11.11</a:t>
            </a:r>
          </a:p>
        </p:txBody>
      </p:sp>
      <p:sp>
        <p:nvSpPr>
          <p:cNvPr id="4" name="Rectangle 5"/>
          <p:cNvSpPr>
            <a:spLocks noGrp="1" noChangeArrowheads="1"/>
          </p:cNvSpPr>
          <p:nvPr>
            <p:ph type="sldNum" idx="11"/>
          </p:nvPr>
        </p:nvSpPr>
        <p:spPr>
          <a:ln/>
        </p:spPr>
        <p:txBody>
          <a:bodyPr/>
          <a:lstStyle>
            <a:lvl1pPr>
              <a:defRPr/>
            </a:lvl1pPr>
          </a:lstStyle>
          <a:p>
            <a:pPr>
              <a:defRPr/>
            </a:pPr>
            <a:fld id="{1068FA88-ED60-4CAF-BD5C-FCF333137500}" type="slidenum">
              <a:rPr lang="lv-LV"/>
              <a:pPr>
                <a:defRPr/>
              </a:pPr>
              <a:t>‹#›</a:t>
            </a:fld>
            <a:endParaRPr lang="lv-L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lv-LV"/>
              <a:t>3.11.11</a:t>
            </a:r>
          </a:p>
        </p:txBody>
      </p:sp>
      <p:sp>
        <p:nvSpPr>
          <p:cNvPr id="3" name="Rectangle 5"/>
          <p:cNvSpPr>
            <a:spLocks noGrp="1" noChangeArrowheads="1"/>
          </p:cNvSpPr>
          <p:nvPr>
            <p:ph type="sldNum" idx="11"/>
          </p:nvPr>
        </p:nvSpPr>
        <p:spPr>
          <a:ln/>
        </p:spPr>
        <p:txBody>
          <a:bodyPr/>
          <a:lstStyle>
            <a:lvl1pPr>
              <a:defRPr/>
            </a:lvl1pPr>
          </a:lstStyle>
          <a:p>
            <a:pPr>
              <a:defRPr/>
            </a:pPr>
            <a:fld id="{53DB4325-A0E3-4D4B-AF62-E432C640B542}"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endParaRPr lang="lv-LV"/>
          </a:p>
        </p:txBody>
      </p:sp>
      <p:sp>
        <p:nvSpPr>
          <p:cNvPr id="5" name="Rectangle 5"/>
          <p:cNvSpPr>
            <a:spLocks noGrp="1" noChangeArrowheads="1"/>
          </p:cNvSpPr>
          <p:nvPr>
            <p:ph type="sldNum" idx="11"/>
          </p:nvPr>
        </p:nvSpPr>
        <p:spPr>
          <a:ln/>
        </p:spPr>
        <p:txBody>
          <a:bodyPr/>
          <a:lstStyle>
            <a:lvl1pPr>
              <a:defRPr/>
            </a:lvl1pPr>
          </a:lstStyle>
          <a:p>
            <a:pPr>
              <a:defRPr/>
            </a:pPr>
            <a:fld id="{12FA173C-998F-4737-B016-59667608ED69}" type="slidenum">
              <a:rPr lang="lv-LV"/>
              <a:pPr>
                <a:defRPr/>
              </a:pPr>
              <a:t>‹#›</a:t>
            </a:fld>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lv-LV"/>
              <a:t>3.11.11</a:t>
            </a:r>
          </a:p>
        </p:txBody>
      </p:sp>
      <p:sp>
        <p:nvSpPr>
          <p:cNvPr id="6" name="Rectangle 5"/>
          <p:cNvSpPr>
            <a:spLocks noGrp="1" noChangeArrowheads="1"/>
          </p:cNvSpPr>
          <p:nvPr>
            <p:ph type="sldNum" idx="11"/>
          </p:nvPr>
        </p:nvSpPr>
        <p:spPr>
          <a:ln/>
        </p:spPr>
        <p:txBody>
          <a:bodyPr/>
          <a:lstStyle>
            <a:lvl1pPr>
              <a:defRPr/>
            </a:lvl1pPr>
          </a:lstStyle>
          <a:p>
            <a:pPr>
              <a:defRPr/>
            </a:pPr>
            <a:fld id="{BDDDECE8-C4F1-4842-83CE-DD7473C11E12}" type="slidenum">
              <a:rPr lang="lv-LV"/>
              <a:pPr>
                <a:defRPr/>
              </a:pPr>
              <a:t>‹#›</a:t>
            </a:fld>
            <a:endParaRPr lang="lv-L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lv-LV"/>
              <a:t>3.11.11</a:t>
            </a:r>
          </a:p>
        </p:txBody>
      </p:sp>
      <p:sp>
        <p:nvSpPr>
          <p:cNvPr id="6" name="Rectangle 5"/>
          <p:cNvSpPr>
            <a:spLocks noGrp="1" noChangeArrowheads="1"/>
          </p:cNvSpPr>
          <p:nvPr>
            <p:ph type="sldNum" idx="11"/>
          </p:nvPr>
        </p:nvSpPr>
        <p:spPr>
          <a:ln/>
        </p:spPr>
        <p:txBody>
          <a:bodyPr/>
          <a:lstStyle>
            <a:lvl1pPr>
              <a:defRPr/>
            </a:lvl1pPr>
          </a:lstStyle>
          <a:p>
            <a:pPr>
              <a:defRPr/>
            </a:pPr>
            <a:fld id="{C4A0B74F-B9B7-459C-A415-23E6081300F2}" type="slidenum">
              <a:rPr lang="lv-LV"/>
              <a:pPr>
                <a:defRPr/>
              </a:pPr>
              <a:t>‹#›</a:t>
            </a:fld>
            <a:endParaRPr lang="lv-L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3.11.11</a:t>
            </a:r>
          </a:p>
        </p:txBody>
      </p:sp>
      <p:sp>
        <p:nvSpPr>
          <p:cNvPr id="5" name="Rectangle 5"/>
          <p:cNvSpPr>
            <a:spLocks noGrp="1" noChangeArrowheads="1"/>
          </p:cNvSpPr>
          <p:nvPr>
            <p:ph type="sldNum" idx="11"/>
          </p:nvPr>
        </p:nvSpPr>
        <p:spPr>
          <a:ln/>
        </p:spPr>
        <p:txBody>
          <a:bodyPr/>
          <a:lstStyle>
            <a:lvl1pPr>
              <a:defRPr/>
            </a:lvl1pPr>
          </a:lstStyle>
          <a:p>
            <a:pPr>
              <a:defRPr/>
            </a:pPr>
            <a:fld id="{5282C949-1357-4CED-9512-FBADB53CC596}" type="slidenum">
              <a:rPr lang="lv-LV"/>
              <a:pPr>
                <a:defRPr/>
              </a:pPr>
              <a:t>‹#›</a:t>
            </a:fld>
            <a:endParaRPr lang="lv-LV"/>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51050" cy="58261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00750"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3.11.11</a:t>
            </a:r>
          </a:p>
        </p:txBody>
      </p:sp>
      <p:sp>
        <p:nvSpPr>
          <p:cNvPr id="5" name="Rectangle 5"/>
          <p:cNvSpPr>
            <a:spLocks noGrp="1" noChangeArrowheads="1"/>
          </p:cNvSpPr>
          <p:nvPr>
            <p:ph type="sldNum" idx="11"/>
          </p:nvPr>
        </p:nvSpPr>
        <p:spPr>
          <a:ln/>
        </p:spPr>
        <p:txBody>
          <a:bodyPr/>
          <a:lstStyle>
            <a:lvl1pPr>
              <a:defRPr/>
            </a:lvl1pPr>
          </a:lstStyle>
          <a:p>
            <a:pPr>
              <a:defRPr/>
            </a:pPr>
            <a:fld id="{E5F594DF-CF0D-487B-85F9-48835DB171F4}" type="slidenum">
              <a:rPr lang="lv-LV"/>
              <a:pPr>
                <a:defRPr/>
              </a:pPr>
              <a:t>‹#›</a:t>
            </a:fld>
            <a:endParaRPr lang="lv-LV"/>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04200" cy="1117600"/>
          </a:xfrm>
        </p:spPr>
        <p:txBody>
          <a:bodyPr/>
          <a:lstStyle/>
          <a:p>
            <a:r>
              <a:rPr lang="en-US" smtClean="0"/>
              <a:t>Click to edit Master title style</a:t>
            </a:r>
            <a:endParaRPr lang="lv-LV"/>
          </a:p>
        </p:txBody>
      </p:sp>
      <p:sp>
        <p:nvSpPr>
          <p:cNvPr id="3" name="Rectangle 3"/>
          <p:cNvSpPr>
            <a:spLocks noGrp="1" noChangeArrowheads="1"/>
          </p:cNvSpPr>
          <p:nvPr>
            <p:ph type="dt" idx="10"/>
          </p:nvPr>
        </p:nvSpPr>
        <p:spPr>
          <a:ln/>
        </p:spPr>
        <p:txBody>
          <a:bodyPr/>
          <a:lstStyle>
            <a:lvl1pPr>
              <a:defRPr/>
            </a:lvl1pPr>
          </a:lstStyle>
          <a:p>
            <a:pPr>
              <a:defRPr/>
            </a:pPr>
            <a:r>
              <a:rPr lang="lv-LV"/>
              <a:t>3.11.11</a:t>
            </a:r>
          </a:p>
        </p:txBody>
      </p:sp>
      <p:sp>
        <p:nvSpPr>
          <p:cNvPr id="4" name="Rectangle 5"/>
          <p:cNvSpPr>
            <a:spLocks noGrp="1" noChangeArrowheads="1"/>
          </p:cNvSpPr>
          <p:nvPr>
            <p:ph type="sldNum" idx="11"/>
          </p:nvPr>
        </p:nvSpPr>
        <p:spPr>
          <a:ln/>
        </p:spPr>
        <p:txBody>
          <a:bodyPr/>
          <a:lstStyle>
            <a:lvl1pPr>
              <a:defRPr/>
            </a:lvl1pPr>
          </a:lstStyle>
          <a:p>
            <a:pPr>
              <a:defRPr/>
            </a:pPr>
            <a:fld id="{05217B1D-BBF5-498D-B25A-D7C2FC5AFD71}" type="slidenum">
              <a:rPr lang="lv-LV"/>
              <a:pPr>
                <a:defRPr/>
              </a:pPr>
              <a:t>‹#›</a:t>
            </a:fld>
            <a:endParaRPr lang="lv-LV"/>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5.11.11</a:t>
            </a:r>
          </a:p>
        </p:txBody>
      </p:sp>
      <p:sp>
        <p:nvSpPr>
          <p:cNvPr id="5" name="Rectangle 5"/>
          <p:cNvSpPr>
            <a:spLocks noGrp="1" noChangeArrowheads="1"/>
          </p:cNvSpPr>
          <p:nvPr>
            <p:ph type="sldNum" idx="11"/>
          </p:nvPr>
        </p:nvSpPr>
        <p:spPr>
          <a:ln/>
        </p:spPr>
        <p:txBody>
          <a:bodyPr/>
          <a:lstStyle>
            <a:lvl1pPr>
              <a:defRPr/>
            </a:lvl1pPr>
          </a:lstStyle>
          <a:p>
            <a:pPr>
              <a:defRPr/>
            </a:pPr>
            <a:fld id="{D5DE78F4-E360-4B86-9B31-5112EA735243}" type="slidenum">
              <a:rPr lang="lv-LV"/>
              <a:pPr>
                <a:defRPr/>
              </a:pPr>
              <a:t>‹#›</a:t>
            </a:fld>
            <a:endParaRPr lang="lv-LV"/>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5.11.11</a:t>
            </a:r>
          </a:p>
        </p:txBody>
      </p:sp>
      <p:sp>
        <p:nvSpPr>
          <p:cNvPr id="5" name="Rectangle 5"/>
          <p:cNvSpPr>
            <a:spLocks noGrp="1" noChangeArrowheads="1"/>
          </p:cNvSpPr>
          <p:nvPr>
            <p:ph type="sldNum" idx="11"/>
          </p:nvPr>
        </p:nvSpPr>
        <p:spPr>
          <a:ln/>
        </p:spPr>
        <p:txBody>
          <a:bodyPr/>
          <a:lstStyle>
            <a:lvl1pPr>
              <a:defRPr/>
            </a:lvl1pPr>
          </a:lstStyle>
          <a:p>
            <a:pPr>
              <a:defRPr/>
            </a:pPr>
            <a:fld id="{DF273DB6-EFD2-4A53-8824-56F398A5BE10}" type="slidenum">
              <a:rPr lang="lv-LV"/>
              <a:pPr>
                <a:defRPr/>
              </a:pPr>
              <a:t>‹#›</a:t>
            </a:fld>
            <a:endParaRPr lang="lv-LV"/>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lv-LV"/>
              <a:t>5.11.11</a:t>
            </a:r>
          </a:p>
        </p:txBody>
      </p:sp>
      <p:sp>
        <p:nvSpPr>
          <p:cNvPr id="5" name="Rectangle 5"/>
          <p:cNvSpPr>
            <a:spLocks noGrp="1" noChangeArrowheads="1"/>
          </p:cNvSpPr>
          <p:nvPr>
            <p:ph type="sldNum" idx="11"/>
          </p:nvPr>
        </p:nvSpPr>
        <p:spPr>
          <a:ln/>
        </p:spPr>
        <p:txBody>
          <a:bodyPr/>
          <a:lstStyle>
            <a:lvl1pPr>
              <a:defRPr/>
            </a:lvl1pPr>
          </a:lstStyle>
          <a:p>
            <a:pPr>
              <a:defRPr/>
            </a:pPr>
            <a:fld id="{63692BF8-854D-45BF-9AAB-5A660281B093}" type="slidenum">
              <a:rPr lang="lv-LV"/>
              <a:pPr>
                <a:defRPr/>
              </a:pPr>
              <a:t>‹#›</a:t>
            </a:fld>
            <a:endParaRPr lang="lv-LV"/>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3"/>
          <p:cNvSpPr>
            <a:spLocks noGrp="1" noChangeArrowheads="1"/>
          </p:cNvSpPr>
          <p:nvPr>
            <p:ph type="dt" idx="10"/>
          </p:nvPr>
        </p:nvSpPr>
        <p:spPr>
          <a:ln/>
        </p:spPr>
        <p:txBody>
          <a:bodyPr/>
          <a:lstStyle>
            <a:lvl1pPr>
              <a:defRPr/>
            </a:lvl1pPr>
          </a:lstStyle>
          <a:p>
            <a:pPr>
              <a:defRPr/>
            </a:pPr>
            <a:r>
              <a:rPr lang="lv-LV"/>
              <a:t>5.11.11</a:t>
            </a:r>
          </a:p>
        </p:txBody>
      </p:sp>
      <p:sp>
        <p:nvSpPr>
          <p:cNvPr id="6" name="Rectangle 5"/>
          <p:cNvSpPr>
            <a:spLocks noGrp="1" noChangeArrowheads="1"/>
          </p:cNvSpPr>
          <p:nvPr>
            <p:ph type="sldNum" idx="11"/>
          </p:nvPr>
        </p:nvSpPr>
        <p:spPr>
          <a:ln/>
        </p:spPr>
        <p:txBody>
          <a:bodyPr/>
          <a:lstStyle>
            <a:lvl1pPr>
              <a:defRPr/>
            </a:lvl1pPr>
          </a:lstStyle>
          <a:p>
            <a:pPr>
              <a:defRPr/>
            </a:pPr>
            <a:fld id="{CDF8DFF7-860F-4917-AE14-67AF21BA2F58}" type="slidenum">
              <a:rPr lang="lv-LV"/>
              <a:pPr>
                <a:defRPr/>
              </a:pPr>
              <a:t>‹#›</a:t>
            </a:fld>
            <a:endParaRPr lang="lv-LV"/>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3"/>
          <p:cNvSpPr>
            <a:spLocks noGrp="1" noChangeArrowheads="1"/>
          </p:cNvSpPr>
          <p:nvPr>
            <p:ph type="dt" idx="10"/>
          </p:nvPr>
        </p:nvSpPr>
        <p:spPr>
          <a:ln/>
        </p:spPr>
        <p:txBody>
          <a:bodyPr/>
          <a:lstStyle>
            <a:lvl1pPr>
              <a:defRPr/>
            </a:lvl1pPr>
          </a:lstStyle>
          <a:p>
            <a:pPr>
              <a:defRPr/>
            </a:pPr>
            <a:r>
              <a:rPr lang="lv-LV"/>
              <a:t>5.11.11</a:t>
            </a:r>
          </a:p>
        </p:txBody>
      </p:sp>
      <p:sp>
        <p:nvSpPr>
          <p:cNvPr id="8" name="Rectangle 5"/>
          <p:cNvSpPr>
            <a:spLocks noGrp="1" noChangeArrowheads="1"/>
          </p:cNvSpPr>
          <p:nvPr>
            <p:ph type="sldNum" idx="11"/>
          </p:nvPr>
        </p:nvSpPr>
        <p:spPr>
          <a:ln/>
        </p:spPr>
        <p:txBody>
          <a:bodyPr/>
          <a:lstStyle>
            <a:lvl1pPr>
              <a:defRPr/>
            </a:lvl1pPr>
          </a:lstStyle>
          <a:p>
            <a:pPr>
              <a:defRPr/>
            </a:pPr>
            <a:fld id="{A043FFFE-C0C2-4F4D-B3CC-6FA6AC49087E}"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lv-LV"/>
          </a:p>
        </p:txBody>
      </p:sp>
      <p:sp>
        <p:nvSpPr>
          <p:cNvPr id="5" name="Rectangle 5"/>
          <p:cNvSpPr>
            <a:spLocks noGrp="1" noChangeArrowheads="1"/>
          </p:cNvSpPr>
          <p:nvPr>
            <p:ph type="sldNum" idx="11"/>
          </p:nvPr>
        </p:nvSpPr>
        <p:spPr>
          <a:ln/>
        </p:spPr>
        <p:txBody>
          <a:bodyPr/>
          <a:lstStyle>
            <a:lvl1pPr>
              <a:defRPr/>
            </a:lvl1pPr>
          </a:lstStyle>
          <a:p>
            <a:pPr>
              <a:defRPr/>
            </a:pPr>
            <a:fld id="{63704526-C3E2-4AAB-84B2-A246A6DF84EA}" type="slidenum">
              <a:rPr lang="lv-LV"/>
              <a:pPr>
                <a:defRPr/>
              </a:pPr>
              <a:t>‹#›</a:t>
            </a:fld>
            <a:endParaRPr lang="lv-LV"/>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3"/>
          <p:cNvSpPr>
            <a:spLocks noGrp="1" noChangeArrowheads="1"/>
          </p:cNvSpPr>
          <p:nvPr>
            <p:ph type="dt" idx="10"/>
          </p:nvPr>
        </p:nvSpPr>
        <p:spPr>
          <a:ln/>
        </p:spPr>
        <p:txBody>
          <a:bodyPr/>
          <a:lstStyle>
            <a:lvl1pPr>
              <a:defRPr/>
            </a:lvl1pPr>
          </a:lstStyle>
          <a:p>
            <a:pPr>
              <a:defRPr/>
            </a:pPr>
            <a:r>
              <a:rPr lang="lv-LV"/>
              <a:t>5.11.11</a:t>
            </a:r>
          </a:p>
        </p:txBody>
      </p:sp>
      <p:sp>
        <p:nvSpPr>
          <p:cNvPr id="4" name="Rectangle 5"/>
          <p:cNvSpPr>
            <a:spLocks noGrp="1" noChangeArrowheads="1"/>
          </p:cNvSpPr>
          <p:nvPr>
            <p:ph type="sldNum" idx="11"/>
          </p:nvPr>
        </p:nvSpPr>
        <p:spPr>
          <a:ln/>
        </p:spPr>
        <p:txBody>
          <a:bodyPr/>
          <a:lstStyle>
            <a:lvl1pPr>
              <a:defRPr/>
            </a:lvl1pPr>
          </a:lstStyle>
          <a:p>
            <a:pPr>
              <a:defRPr/>
            </a:pPr>
            <a:fld id="{4838F4C2-E2CE-4448-906B-6C8F240701CF}" type="slidenum">
              <a:rPr lang="lv-LV"/>
              <a:pPr>
                <a:defRPr/>
              </a:pPr>
              <a:t>‹#›</a:t>
            </a:fld>
            <a:endParaRPr lang="lv-LV"/>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lv-LV"/>
              <a:t>5.11.11</a:t>
            </a:r>
          </a:p>
        </p:txBody>
      </p:sp>
      <p:sp>
        <p:nvSpPr>
          <p:cNvPr id="3" name="Rectangle 5"/>
          <p:cNvSpPr>
            <a:spLocks noGrp="1" noChangeArrowheads="1"/>
          </p:cNvSpPr>
          <p:nvPr>
            <p:ph type="sldNum" idx="11"/>
          </p:nvPr>
        </p:nvSpPr>
        <p:spPr>
          <a:ln/>
        </p:spPr>
        <p:txBody>
          <a:bodyPr/>
          <a:lstStyle>
            <a:lvl1pPr>
              <a:defRPr/>
            </a:lvl1pPr>
          </a:lstStyle>
          <a:p>
            <a:pPr>
              <a:defRPr/>
            </a:pPr>
            <a:fld id="{24CEACA3-4E99-4A06-8C83-7A35E4B670F9}" type="slidenum">
              <a:rPr lang="lv-LV"/>
              <a:pPr>
                <a:defRPr/>
              </a:pPr>
              <a:t>‹#›</a:t>
            </a:fld>
            <a:endParaRPr lang="lv-LV"/>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lv-LV"/>
              <a:t>5.11.11</a:t>
            </a:r>
          </a:p>
        </p:txBody>
      </p:sp>
      <p:sp>
        <p:nvSpPr>
          <p:cNvPr id="6" name="Rectangle 5"/>
          <p:cNvSpPr>
            <a:spLocks noGrp="1" noChangeArrowheads="1"/>
          </p:cNvSpPr>
          <p:nvPr>
            <p:ph type="sldNum" idx="11"/>
          </p:nvPr>
        </p:nvSpPr>
        <p:spPr>
          <a:ln/>
        </p:spPr>
        <p:txBody>
          <a:bodyPr/>
          <a:lstStyle>
            <a:lvl1pPr>
              <a:defRPr/>
            </a:lvl1pPr>
          </a:lstStyle>
          <a:p>
            <a:pPr>
              <a:defRPr/>
            </a:pPr>
            <a:fld id="{764984C3-7274-4023-A0F7-FCB9EE8CC1D5}" type="slidenum">
              <a:rPr lang="lv-LV"/>
              <a:pPr>
                <a:defRPr/>
              </a:pPr>
              <a:t>‹#›</a:t>
            </a:fld>
            <a:endParaRPr lang="lv-LV"/>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lv-LV"/>
              <a:t>5.11.11</a:t>
            </a:r>
          </a:p>
        </p:txBody>
      </p:sp>
      <p:sp>
        <p:nvSpPr>
          <p:cNvPr id="6" name="Rectangle 5"/>
          <p:cNvSpPr>
            <a:spLocks noGrp="1" noChangeArrowheads="1"/>
          </p:cNvSpPr>
          <p:nvPr>
            <p:ph type="sldNum" idx="11"/>
          </p:nvPr>
        </p:nvSpPr>
        <p:spPr>
          <a:ln/>
        </p:spPr>
        <p:txBody>
          <a:bodyPr/>
          <a:lstStyle>
            <a:lvl1pPr>
              <a:defRPr/>
            </a:lvl1pPr>
          </a:lstStyle>
          <a:p>
            <a:pPr>
              <a:defRPr/>
            </a:pPr>
            <a:fld id="{0A3949CF-0D76-4CAE-B990-FE8C83CA21D5}" type="slidenum">
              <a:rPr lang="lv-LV"/>
              <a:pPr>
                <a:defRPr/>
              </a:pPr>
              <a:t>‹#›</a:t>
            </a:fld>
            <a:endParaRPr lang="lv-LV"/>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5.11.11</a:t>
            </a:r>
          </a:p>
        </p:txBody>
      </p:sp>
      <p:sp>
        <p:nvSpPr>
          <p:cNvPr id="5" name="Rectangle 5"/>
          <p:cNvSpPr>
            <a:spLocks noGrp="1" noChangeArrowheads="1"/>
          </p:cNvSpPr>
          <p:nvPr>
            <p:ph type="sldNum" idx="11"/>
          </p:nvPr>
        </p:nvSpPr>
        <p:spPr>
          <a:ln/>
        </p:spPr>
        <p:txBody>
          <a:bodyPr/>
          <a:lstStyle>
            <a:lvl1pPr>
              <a:defRPr/>
            </a:lvl1pPr>
          </a:lstStyle>
          <a:p>
            <a:pPr>
              <a:defRPr/>
            </a:pPr>
            <a:fld id="{C6517D19-1989-4379-A789-E69DE7343213}" type="slidenum">
              <a:rPr lang="lv-LV"/>
              <a:pPr>
                <a:defRPr/>
              </a:pPr>
              <a:t>‹#›</a:t>
            </a:fld>
            <a:endParaRPr lang="lv-LV"/>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5.11.11</a:t>
            </a:r>
          </a:p>
        </p:txBody>
      </p:sp>
      <p:sp>
        <p:nvSpPr>
          <p:cNvPr id="5" name="Rectangle 5"/>
          <p:cNvSpPr>
            <a:spLocks noGrp="1" noChangeArrowheads="1"/>
          </p:cNvSpPr>
          <p:nvPr>
            <p:ph type="sldNum" idx="11"/>
          </p:nvPr>
        </p:nvSpPr>
        <p:spPr>
          <a:ln/>
        </p:spPr>
        <p:txBody>
          <a:bodyPr/>
          <a:lstStyle>
            <a:lvl1pPr>
              <a:defRPr/>
            </a:lvl1pPr>
          </a:lstStyle>
          <a:p>
            <a:pPr>
              <a:defRPr/>
            </a:pPr>
            <a:fld id="{A563758B-DEF8-4366-80A6-E4FBA0BF28B7}" type="slidenum">
              <a:rPr lang="lv-LV"/>
              <a:pPr>
                <a:defRPr/>
              </a:pPr>
              <a:t>‹#›</a:t>
            </a:fld>
            <a:endParaRPr lang="lv-LV"/>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16.11.11</a:t>
            </a:r>
          </a:p>
        </p:txBody>
      </p:sp>
      <p:sp>
        <p:nvSpPr>
          <p:cNvPr id="5" name="Rectangle 5"/>
          <p:cNvSpPr>
            <a:spLocks noGrp="1" noChangeArrowheads="1"/>
          </p:cNvSpPr>
          <p:nvPr>
            <p:ph type="sldNum" idx="11"/>
          </p:nvPr>
        </p:nvSpPr>
        <p:spPr>
          <a:ln/>
        </p:spPr>
        <p:txBody>
          <a:bodyPr/>
          <a:lstStyle>
            <a:lvl1pPr>
              <a:defRPr/>
            </a:lvl1pPr>
          </a:lstStyle>
          <a:p>
            <a:pPr>
              <a:defRPr/>
            </a:pPr>
            <a:fld id="{AB45BB65-00D2-4A9F-AA75-852A19803CEB}" type="slidenum">
              <a:rPr lang="lv-LV"/>
              <a:pPr>
                <a:defRPr/>
              </a:pPr>
              <a:t>‹#›</a:t>
            </a:fld>
            <a:endParaRPr lang="lv-LV"/>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16.11.11</a:t>
            </a:r>
          </a:p>
        </p:txBody>
      </p:sp>
      <p:sp>
        <p:nvSpPr>
          <p:cNvPr id="5" name="Rectangle 5"/>
          <p:cNvSpPr>
            <a:spLocks noGrp="1" noChangeArrowheads="1"/>
          </p:cNvSpPr>
          <p:nvPr>
            <p:ph type="sldNum" idx="11"/>
          </p:nvPr>
        </p:nvSpPr>
        <p:spPr>
          <a:ln/>
        </p:spPr>
        <p:txBody>
          <a:bodyPr/>
          <a:lstStyle>
            <a:lvl1pPr>
              <a:defRPr/>
            </a:lvl1pPr>
          </a:lstStyle>
          <a:p>
            <a:pPr>
              <a:defRPr/>
            </a:pPr>
            <a:fld id="{764E867C-0910-4F98-96A2-ED5B9FFFE414}" type="slidenum">
              <a:rPr lang="lv-LV"/>
              <a:pPr>
                <a:defRPr/>
              </a:pPr>
              <a:t>‹#›</a:t>
            </a:fld>
            <a:endParaRPr lang="lv-LV"/>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lv-LV"/>
              <a:t>16.11.11</a:t>
            </a:r>
          </a:p>
        </p:txBody>
      </p:sp>
      <p:sp>
        <p:nvSpPr>
          <p:cNvPr id="5" name="Rectangle 5"/>
          <p:cNvSpPr>
            <a:spLocks noGrp="1" noChangeArrowheads="1"/>
          </p:cNvSpPr>
          <p:nvPr>
            <p:ph type="sldNum" idx="11"/>
          </p:nvPr>
        </p:nvSpPr>
        <p:spPr>
          <a:ln/>
        </p:spPr>
        <p:txBody>
          <a:bodyPr/>
          <a:lstStyle>
            <a:lvl1pPr>
              <a:defRPr/>
            </a:lvl1pPr>
          </a:lstStyle>
          <a:p>
            <a:pPr>
              <a:defRPr/>
            </a:pPr>
            <a:fld id="{499156A7-48C2-4346-8A7C-AC2C34EC9574}" type="slidenum">
              <a:rPr lang="lv-LV"/>
              <a:pPr>
                <a:defRPr/>
              </a:pPr>
              <a:t>‹#›</a:t>
            </a:fld>
            <a:endParaRPr lang="lv-LV"/>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3"/>
          <p:cNvSpPr>
            <a:spLocks noGrp="1" noChangeArrowheads="1"/>
          </p:cNvSpPr>
          <p:nvPr>
            <p:ph type="dt" idx="10"/>
          </p:nvPr>
        </p:nvSpPr>
        <p:spPr>
          <a:ln/>
        </p:spPr>
        <p:txBody>
          <a:bodyPr/>
          <a:lstStyle>
            <a:lvl1pPr>
              <a:defRPr/>
            </a:lvl1pPr>
          </a:lstStyle>
          <a:p>
            <a:pPr>
              <a:defRPr/>
            </a:pPr>
            <a:r>
              <a:rPr lang="lv-LV"/>
              <a:t>16.11.11</a:t>
            </a:r>
          </a:p>
        </p:txBody>
      </p:sp>
      <p:sp>
        <p:nvSpPr>
          <p:cNvPr id="6" name="Rectangle 5"/>
          <p:cNvSpPr>
            <a:spLocks noGrp="1" noChangeArrowheads="1"/>
          </p:cNvSpPr>
          <p:nvPr>
            <p:ph type="sldNum" idx="11"/>
          </p:nvPr>
        </p:nvSpPr>
        <p:spPr>
          <a:ln/>
        </p:spPr>
        <p:txBody>
          <a:bodyPr/>
          <a:lstStyle>
            <a:lvl1pPr>
              <a:defRPr/>
            </a:lvl1pPr>
          </a:lstStyle>
          <a:p>
            <a:pPr>
              <a:defRPr/>
            </a:pPr>
            <a:fld id="{C2B968E1-F143-4C37-A286-17F7268C4314}"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355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3"/>
          <p:cNvSpPr>
            <a:spLocks noGrp="1" noChangeArrowheads="1"/>
          </p:cNvSpPr>
          <p:nvPr>
            <p:ph type="dt" idx="10"/>
          </p:nvPr>
        </p:nvSpPr>
        <p:spPr>
          <a:ln/>
        </p:spPr>
        <p:txBody>
          <a:bodyPr/>
          <a:lstStyle>
            <a:lvl1pPr>
              <a:defRPr/>
            </a:lvl1pPr>
          </a:lstStyle>
          <a:p>
            <a:pPr>
              <a:defRPr/>
            </a:pPr>
            <a:endParaRPr lang="lv-LV"/>
          </a:p>
        </p:txBody>
      </p:sp>
      <p:sp>
        <p:nvSpPr>
          <p:cNvPr id="6" name="Rectangle 5"/>
          <p:cNvSpPr>
            <a:spLocks noGrp="1" noChangeArrowheads="1"/>
          </p:cNvSpPr>
          <p:nvPr>
            <p:ph type="sldNum" idx="11"/>
          </p:nvPr>
        </p:nvSpPr>
        <p:spPr>
          <a:ln/>
        </p:spPr>
        <p:txBody>
          <a:bodyPr/>
          <a:lstStyle>
            <a:lvl1pPr>
              <a:defRPr/>
            </a:lvl1pPr>
          </a:lstStyle>
          <a:p>
            <a:pPr>
              <a:defRPr/>
            </a:pPr>
            <a:fld id="{D5E945E6-30AB-4AC7-90EB-F513B3E050C0}" type="slidenum">
              <a:rPr lang="lv-LV"/>
              <a:pPr>
                <a:defRPr/>
              </a:pPr>
              <a:t>‹#›</a:t>
            </a:fld>
            <a:endParaRPr lang="lv-LV"/>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3"/>
          <p:cNvSpPr>
            <a:spLocks noGrp="1" noChangeArrowheads="1"/>
          </p:cNvSpPr>
          <p:nvPr>
            <p:ph type="dt" idx="10"/>
          </p:nvPr>
        </p:nvSpPr>
        <p:spPr>
          <a:ln/>
        </p:spPr>
        <p:txBody>
          <a:bodyPr/>
          <a:lstStyle>
            <a:lvl1pPr>
              <a:defRPr/>
            </a:lvl1pPr>
          </a:lstStyle>
          <a:p>
            <a:pPr>
              <a:defRPr/>
            </a:pPr>
            <a:r>
              <a:rPr lang="lv-LV"/>
              <a:t>16.11.11</a:t>
            </a:r>
          </a:p>
        </p:txBody>
      </p:sp>
      <p:sp>
        <p:nvSpPr>
          <p:cNvPr id="8" name="Rectangle 5"/>
          <p:cNvSpPr>
            <a:spLocks noGrp="1" noChangeArrowheads="1"/>
          </p:cNvSpPr>
          <p:nvPr>
            <p:ph type="sldNum" idx="11"/>
          </p:nvPr>
        </p:nvSpPr>
        <p:spPr>
          <a:ln/>
        </p:spPr>
        <p:txBody>
          <a:bodyPr/>
          <a:lstStyle>
            <a:lvl1pPr>
              <a:defRPr/>
            </a:lvl1pPr>
          </a:lstStyle>
          <a:p>
            <a:pPr>
              <a:defRPr/>
            </a:pPr>
            <a:fld id="{BC14852D-316D-4FFA-9DFF-492FF6CA9147}" type="slidenum">
              <a:rPr lang="lv-LV"/>
              <a:pPr>
                <a:defRPr/>
              </a:pPr>
              <a:t>‹#›</a:t>
            </a:fld>
            <a:endParaRPr lang="lv-LV"/>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3"/>
          <p:cNvSpPr>
            <a:spLocks noGrp="1" noChangeArrowheads="1"/>
          </p:cNvSpPr>
          <p:nvPr>
            <p:ph type="dt" idx="10"/>
          </p:nvPr>
        </p:nvSpPr>
        <p:spPr>
          <a:ln/>
        </p:spPr>
        <p:txBody>
          <a:bodyPr/>
          <a:lstStyle>
            <a:lvl1pPr>
              <a:defRPr/>
            </a:lvl1pPr>
          </a:lstStyle>
          <a:p>
            <a:pPr>
              <a:defRPr/>
            </a:pPr>
            <a:r>
              <a:rPr lang="lv-LV"/>
              <a:t>16.11.11</a:t>
            </a:r>
          </a:p>
        </p:txBody>
      </p:sp>
      <p:sp>
        <p:nvSpPr>
          <p:cNvPr id="4" name="Rectangle 5"/>
          <p:cNvSpPr>
            <a:spLocks noGrp="1" noChangeArrowheads="1"/>
          </p:cNvSpPr>
          <p:nvPr>
            <p:ph type="sldNum" idx="11"/>
          </p:nvPr>
        </p:nvSpPr>
        <p:spPr>
          <a:ln/>
        </p:spPr>
        <p:txBody>
          <a:bodyPr/>
          <a:lstStyle>
            <a:lvl1pPr>
              <a:defRPr/>
            </a:lvl1pPr>
          </a:lstStyle>
          <a:p>
            <a:pPr>
              <a:defRPr/>
            </a:pPr>
            <a:fld id="{817E7EA9-C945-428C-A1ED-3BF4003E29CD}" type="slidenum">
              <a:rPr lang="lv-LV"/>
              <a:pPr>
                <a:defRPr/>
              </a:pPr>
              <a:t>‹#›</a:t>
            </a:fld>
            <a:endParaRPr lang="lv-LV"/>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lv-LV"/>
              <a:t>16.11.11</a:t>
            </a:r>
          </a:p>
        </p:txBody>
      </p:sp>
      <p:sp>
        <p:nvSpPr>
          <p:cNvPr id="3" name="Rectangle 5"/>
          <p:cNvSpPr>
            <a:spLocks noGrp="1" noChangeArrowheads="1"/>
          </p:cNvSpPr>
          <p:nvPr>
            <p:ph type="sldNum" idx="11"/>
          </p:nvPr>
        </p:nvSpPr>
        <p:spPr>
          <a:ln/>
        </p:spPr>
        <p:txBody>
          <a:bodyPr/>
          <a:lstStyle>
            <a:lvl1pPr>
              <a:defRPr/>
            </a:lvl1pPr>
          </a:lstStyle>
          <a:p>
            <a:pPr>
              <a:defRPr/>
            </a:pPr>
            <a:fld id="{E14414C4-AB8F-4F08-B7C7-ADA1E257158F}" type="slidenum">
              <a:rPr lang="lv-LV"/>
              <a:pPr>
                <a:defRPr/>
              </a:pPr>
              <a:t>‹#›</a:t>
            </a:fld>
            <a:endParaRPr lang="lv-LV"/>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lv-LV"/>
              <a:t>16.11.11</a:t>
            </a:r>
          </a:p>
        </p:txBody>
      </p:sp>
      <p:sp>
        <p:nvSpPr>
          <p:cNvPr id="6" name="Rectangle 5"/>
          <p:cNvSpPr>
            <a:spLocks noGrp="1" noChangeArrowheads="1"/>
          </p:cNvSpPr>
          <p:nvPr>
            <p:ph type="sldNum" idx="11"/>
          </p:nvPr>
        </p:nvSpPr>
        <p:spPr>
          <a:ln/>
        </p:spPr>
        <p:txBody>
          <a:bodyPr/>
          <a:lstStyle>
            <a:lvl1pPr>
              <a:defRPr/>
            </a:lvl1pPr>
          </a:lstStyle>
          <a:p>
            <a:pPr>
              <a:defRPr/>
            </a:pPr>
            <a:fld id="{0D6A5933-225F-4A4E-949D-240C75F21391}" type="slidenum">
              <a:rPr lang="lv-LV"/>
              <a:pPr>
                <a:defRPr/>
              </a:pPr>
              <a:t>‹#›</a:t>
            </a:fld>
            <a:endParaRPr lang="lv-LV"/>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lv-LV"/>
              <a:t>16.11.11</a:t>
            </a:r>
          </a:p>
        </p:txBody>
      </p:sp>
      <p:sp>
        <p:nvSpPr>
          <p:cNvPr id="6" name="Rectangle 5"/>
          <p:cNvSpPr>
            <a:spLocks noGrp="1" noChangeArrowheads="1"/>
          </p:cNvSpPr>
          <p:nvPr>
            <p:ph type="sldNum" idx="11"/>
          </p:nvPr>
        </p:nvSpPr>
        <p:spPr>
          <a:ln/>
        </p:spPr>
        <p:txBody>
          <a:bodyPr/>
          <a:lstStyle>
            <a:lvl1pPr>
              <a:defRPr/>
            </a:lvl1pPr>
          </a:lstStyle>
          <a:p>
            <a:pPr>
              <a:defRPr/>
            </a:pPr>
            <a:fld id="{77D72BFA-39AD-4394-A229-4AFE9AD935E0}" type="slidenum">
              <a:rPr lang="lv-LV"/>
              <a:pPr>
                <a:defRPr/>
              </a:pPr>
              <a:t>‹#›</a:t>
            </a:fld>
            <a:endParaRPr lang="lv-LV"/>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16.11.11</a:t>
            </a:r>
          </a:p>
        </p:txBody>
      </p:sp>
      <p:sp>
        <p:nvSpPr>
          <p:cNvPr id="5" name="Rectangle 5"/>
          <p:cNvSpPr>
            <a:spLocks noGrp="1" noChangeArrowheads="1"/>
          </p:cNvSpPr>
          <p:nvPr>
            <p:ph type="sldNum" idx="11"/>
          </p:nvPr>
        </p:nvSpPr>
        <p:spPr>
          <a:ln/>
        </p:spPr>
        <p:txBody>
          <a:bodyPr/>
          <a:lstStyle>
            <a:lvl1pPr>
              <a:defRPr/>
            </a:lvl1pPr>
          </a:lstStyle>
          <a:p>
            <a:pPr>
              <a:defRPr/>
            </a:pPr>
            <a:fld id="{E7141579-323A-4B8A-9CAA-F8765B0E14AB}" type="slidenum">
              <a:rPr lang="lv-LV"/>
              <a:pPr>
                <a:defRPr/>
              </a:pPr>
              <a:t>‹#›</a:t>
            </a:fld>
            <a:endParaRPr lang="lv-LV"/>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3"/>
          <p:cNvSpPr>
            <a:spLocks noGrp="1" noChangeArrowheads="1"/>
          </p:cNvSpPr>
          <p:nvPr>
            <p:ph type="dt" idx="10"/>
          </p:nvPr>
        </p:nvSpPr>
        <p:spPr>
          <a:ln/>
        </p:spPr>
        <p:txBody>
          <a:bodyPr/>
          <a:lstStyle>
            <a:lvl1pPr>
              <a:defRPr/>
            </a:lvl1pPr>
          </a:lstStyle>
          <a:p>
            <a:pPr>
              <a:defRPr/>
            </a:pPr>
            <a:r>
              <a:rPr lang="lv-LV"/>
              <a:t>16.11.11</a:t>
            </a:r>
          </a:p>
        </p:txBody>
      </p:sp>
      <p:sp>
        <p:nvSpPr>
          <p:cNvPr id="5" name="Rectangle 5"/>
          <p:cNvSpPr>
            <a:spLocks noGrp="1" noChangeArrowheads="1"/>
          </p:cNvSpPr>
          <p:nvPr>
            <p:ph type="sldNum" idx="11"/>
          </p:nvPr>
        </p:nvSpPr>
        <p:spPr>
          <a:ln/>
        </p:spPr>
        <p:txBody>
          <a:bodyPr/>
          <a:lstStyle>
            <a:lvl1pPr>
              <a:defRPr/>
            </a:lvl1pPr>
          </a:lstStyle>
          <a:p>
            <a:pPr>
              <a:defRPr/>
            </a:pPr>
            <a:fld id="{2CE163D3-81C2-4FC0-A0EB-D297A832E69C}"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3"/>
          <p:cNvSpPr>
            <a:spLocks noGrp="1" noChangeArrowheads="1"/>
          </p:cNvSpPr>
          <p:nvPr>
            <p:ph type="dt" idx="10"/>
          </p:nvPr>
        </p:nvSpPr>
        <p:spPr>
          <a:ln/>
        </p:spPr>
        <p:txBody>
          <a:bodyPr/>
          <a:lstStyle>
            <a:lvl1pPr>
              <a:defRPr/>
            </a:lvl1pPr>
          </a:lstStyle>
          <a:p>
            <a:pPr>
              <a:defRPr/>
            </a:pPr>
            <a:endParaRPr lang="lv-LV"/>
          </a:p>
        </p:txBody>
      </p:sp>
      <p:sp>
        <p:nvSpPr>
          <p:cNvPr id="8" name="Rectangle 5"/>
          <p:cNvSpPr>
            <a:spLocks noGrp="1" noChangeArrowheads="1"/>
          </p:cNvSpPr>
          <p:nvPr>
            <p:ph type="sldNum" idx="11"/>
          </p:nvPr>
        </p:nvSpPr>
        <p:spPr>
          <a:ln/>
        </p:spPr>
        <p:txBody>
          <a:bodyPr/>
          <a:lstStyle>
            <a:lvl1pPr>
              <a:defRPr/>
            </a:lvl1pPr>
          </a:lstStyle>
          <a:p>
            <a:pPr>
              <a:defRPr/>
            </a:pPr>
            <a:fld id="{D0009656-C414-4D90-976B-433829B8D41B}"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3"/>
          <p:cNvSpPr>
            <a:spLocks noGrp="1" noChangeArrowheads="1"/>
          </p:cNvSpPr>
          <p:nvPr>
            <p:ph type="dt" idx="10"/>
          </p:nvPr>
        </p:nvSpPr>
        <p:spPr>
          <a:ln/>
        </p:spPr>
        <p:txBody>
          <a:bodyPr/>
          <a:lstStyle>
            <a:lvl1pPr>
              <a:defRPr/>
            </a:lvl1pPr>
          </a:lstStyle>
          <a:p>
            <a:pPr>
              <a:defRPr/>
            </a:pPr>
            <a:endParaRPr lang="lv-LV"/>
          </a:p>
        </p:txBody>
      </p:sp>
      <p:sp>
        <p:nvSpPr>
          <p:cNvPr id="4" name="Rectangle 5"/>
          <p:cNvSpPr>
            <a:spLocks noGrp="1" noChangeArrowheads="1"/>
          </p:cNvSpPr>
          <p:nvPr>
            <p:ph type="sldNum" idx="11"/>
          </p:nvPr>
        </p:nvSpPr>
        <p:spPr>
          <a:ln/>
        </p:spPr>
        <p:txBody>
          <a:bodyPr/>
          <a:lstStyle>
            <a:lvl1pPr>
              <a:defRPr/>
            </a:lvl1pPr>
          </a:lstStyle>
          <a:p>
            <a:pPr>
              <a:defRPr/>
            </a:pPr>
            <a:fld id="{6F920EA4-15A5-4539-A497-8B2FD1C8761A}"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lv-LV"/>
          </a:p>
        </p:txBody>
      </p:sp>
      <p:sp>
        <p:nvSpPr>
          <p:cNvPr id="3" name="Rectangle 5"/>
          <p:cNvSpPr>
            <a:spLocks noGrp="1" noChangeArrowheads="1"/>
          </p:cNvSpPr>
          <p:nvPr>
            <p:ph type="sldNum" idx="11"/>
          </p:nvPr>
        </p:nvSpPr>
        <p:spPr>
          <a:ln/>
        </p:spPr>
        <p:txBody>
          <a:bodyPr/>
          <a:lstStyle>
            <a:lvl1pPr>
              <a:defRPr/>
            </a:lvl1pPr>
          </a:lstStyle>
          <a:p>
            <a:pPr>
              <a:defRPr/>
            </a:pPr>
            <a:fld id="{DD044109-BABA-46B4-9588-F58984B302EC}"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lv-LV"/>
          </a:p>
        </p:txBody>
      </p:sp>
      <p:sp>
        <p:nvSpPr>
          <p:cNvPr id="6" name="Rectangle 5"/>
          <p:cNvSpPr>
            <a:spLocks noGrp="1" noChangeArrowheads="1"/>
          </p:cNvSpPr>
          <p:nvPr>
            <p:ph type="sldNum" idx="11"/>
          </p:nvPr>
        </p:nvSpPr>
        <p:spPr>
          <a:ln/>
        </p:spPr>
        <p:txBody>
          <a:bodyPr/>
          <a:lstStyle>
            <a:lvl1pPr>
              <a:defRPr/>
            </a:lvl1pPr>
          </a:lstStyle>
          <a:p>
            <a:pPr>
              <a:defRPr/>
            </a:pPr>
            <a:fld id="{48C19FC5-FACC-4FCA-8974-C3D317BF9435}"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lv-LV"/>
          </a:p>
        </p:txBody>
      </p:sp>
      <p:sp>
        <p:nvSpPr>
          <p:cNvPr id="6" name="Rectangle 5"/>
          <p:cNvSpPr>
            <a:spLocks noGrp="1" noChangeArrowheads="1"/>
          </p:cNvSpPr>
          <p:nvPr>
            <p:ph type="sldNum" idx="11"/>
          </p:nvPr>
        </p:nvSpPr>
        <p:spPr>
          <a:ln/>
        </p:spPr>
        <p:txBody>
          <a:bodyPr/>
          <a:lstStyle>
            <a:lvl1pPr>
              <a:defRPr/>
            </a:lvl1pPr>
          </a:lstStyle>
          <a:p>
            <a:pPr>
              <a:defRPr/>
            </a:pPr>
            <a:fld id="{43A2E81B-28F7-4F55-B0A5-FC1C6C2E39C5}"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04200" cy="11176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457200" y="1600200"/>
            <a:ext cx="8204200" cy="45005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353175"/>
            <a:ext cx="2108200" cy="3714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stStyle>
          <a:p>
            <a:pPr>
              <a:defRPr/>
            </a:pPr>
            <a:endParaRPr lang="lv-LV"/>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1029" name="Rectangle 5"/>
          <p:cNvSpPr>
            <a:spLocks noGrp="1" noChangeArrowheads="1"/>
          </p:cNvSpPr>
          <p:nvPr>
            <p:ph type="sldNum"/>
          </p:nvPr>
        </p:nvSpPr>
        <p:spPr bwMode="auto">
          <a:xfrm>
            <a:off x="6553200" y="6353175"/>
            <a:ext cx="2108200" cy="3714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stStyle>
          <a:p>
            <a:pPr>
              <a:defRPr/>
            </a:pPr>
            <a:fld id="{D1F7D58B-A850-495C-AD0B-E75B6ED227FC}"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04200" cy="1117600"/>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7200" y="1600200"/>
            <a:ext cx="8204200" cy="4500563"/>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1" name="Rectangle 3"/>
          <p:cNvSpPr>
            <a:spLocks noGrp="1" noChangeArrowheads="1"/>
          </p:cNvSpPr>
          <p:nvPr>
            <p:ph type="dt"/>
          </p:nvPr>
        </p:nvSpPr>
        <p:spPr bwMode="auto">
          <a:xfrm>
            <a:off x="457200" y="6356350"/>
            <a:ext cx="2108200" cy="339725"/>
          </a:xfrm>
          <a:prstGeom prst="rect">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buClrTx/>
              <a:buFontTx/>
              <a:buNone/>
              <a:tabLst>
                <a:tab pos="723900" algn="l"/>
                <a:tab pos="1447800" algn="l"/>
              </a:tabLst>
              <a:defRPr sz="1200">
                <a:solidFill>
                  <a:srgbClr val="8B8B8B"/>
                </a:solidFill>
                <a:latin typeface="Calibri" pitchFamily="32" charset="0"/>
                <a:ea typeface="Microsoft YaHei" charset="-122"/>
              </a:defRPr>
            </a:lvl1pPr>
          </a:lstStyle>
          <a:p>
            <a:pPr>
              <a:defRPr/>
            </a:pPr>
            <a:r>
              <a:rPr lang="lv-LV"/>
              <a:t>3.11.11</a:t>
            </a:r>
          </a:p>
        </p:txBody>
      </p:sp>
      <p:sp>
        <p:nvSpPr>
          <p:cNvPr id="2052"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2053" name="Rectangle 5"/>
          <p:cNvSpPr>
            <a:spLocks noGrp="1" noChangeArrowheads="1"/>
          </p:cNvSpPr>
          <p:nvPr>
            <p:ph type="sldNum"/>
          </p:nvPr>
        </p:nvSpPr>
        <p:spPr bwMode="auto">
          <a:xfrm>
            <a:off x="6553200" y="6356350"/>
            <a:ext cx="2108200" cy="339725"/>
          </a:xfrm>
          <a:prstGeom prst="rect">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buClrTx/>
              <a:buFontTx/>
              <a:buNone/>
              <a:tabLst>
                <a:tab pos="723900" algn="l"/>
                <a:tab pos="1447800" algn="l"/>
              </a:tabLst>
              <a:defRPr sz="1200">
                <a:solidFill>
                  <a:srgbClr val="8B8B8B"/>
                </a:solidFill>
                <a:latin typeface="Calibri" pitchFamily="32" charset="0"/>
                <a:ea typeface="Microsoft YaHei" charset="-122"/>
              </a:defRPr>
            </a:lvl1pPr>
          </a:lstStyle>
          <a:p>
            <a:pPr>
              <a:defRPr/>
            </a:pPr>
            <a:fld id="{64E44651-76EE-41D0-AE5F-A2B6545FEA45}"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buChar char="–"/>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buChar char="•"/>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15313" cy="1128712"/>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600200"/>
            <a:ext cx="8215313" cy="451167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56350"/>
            <a:ext cx="2119313" cy="350838"/>
          </a:xfrm>
          <a:prstGeom prst="rect">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buClrTx/>
              <a:buFontTx/>
              <a:buNone/>
              <a:tabLst>
                <a:tab pos="723900" algn="l"/>
                <a:tab pos="1447800" algn="l"/>
              </a:tabLst>
              <a:defRPr sz="1200">
                <a:solidFill>
                  <a:srgbClr val="8B8B8B"/>
                </a:solidFill>
                <a:latin typeface="Calibri" pitchFamily="32" charset="0"/>
                <a:ea typeface="Microsoft YaHei" charset="-122"/>
              </a:defRPr>
            </a:lvl1pPr>
          </a:lstStyle>
          <a:p>
            <a:pPr>
              <a:defRPr/>
            </a:pPr>
            <a:r>
              <a:rPr lang="lv-LV"/>
              <a:t>5.11.11</a:t>
            </a:r>
          </a:p>
        </p:txBody>
      </p:sp>
      <p:sp>
        <p:nvSpPr>
          <p:cNvPr id="4100"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4101" name="Rectangle 5"/>
          <p:cNvSpPr>
            <a:spLocks noGrp="1" noChangeArrowheads="1"/>
          </p:cNvSpPr>
          <p:nvPr>
            <p:ph type="sldNum"/>
          </p:nvPr>
        </p:nvSpPr>
        <p:spPr bwMode="auto">
          <a:xfrm>
            <a:off x="6553200" y="6356350"/>
            <a:ext cx="2119313" cy="350838"/>
          </a:xfrm>
          <a:prstGeom prst="rect">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buClrTx/>
              <a:buFontTx/>
              <a:buNone/>
              <a:tabLst>
                <a:tab pos="723900" algn="l"/>
                <a:tab pos="1447800" algn="l"/>
              </a:tabLst>
              <a:defRPr sz="1200">
                <a:solidFill>
                  <a:srgbClr val="8B8B8B"/>
                </a:solidFill>
                <a:latin typeface="Calibri" pitchFamily="32" charset="0"/>
                <a:ea typeface="Microsoft YaHei" charset="-122"/>
              </a:defRPr>
            </a:lvl1pPr>
          </a:lstStyle>
          <a:p>
            <a:pPr>
              <a:defRPr/>
            </a:pPr>
            <a:fld id="{16CF2BEC-72CD-4349-93B0-92D74F3BA397}"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buChar char="–"/>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buChar char="•"/>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smtClean="0"/>
              <a:t>Click to edit the title text formatClick to edit Master title style</a:t>
            </a:r>
          </a:p>
        </p:txBody>
      </p:sp>
      <p:sp>
        <p:nvSpPr>
          <p:cNvPr id="5123"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0"/>
            <a:r>
              <a:rPr lang="en-GB" smtClean="0"/>
              <a:t>Second level</a:t>
            </a:r>
          </a:p>
          <a:p>
            <a:pPr lvl="0"/>
            <a:r>
              <a:rPr lang="en-GB" smtClean="0"/>
              <a:t>Third level</a:t>
            </a:r>
          </a:p>
          <a:p>
            <a:pPr lvl="0"/>
            <a:r>
              <a:rPr lang="en-GB" smtClean="0"/>
              <a:t>Fourth level</a:t>
            </a:r>
          </a:p>
          <a:p>
            <a:pPr lvl="0"/>
            <a:r>
              <a:rPr lang="en-GB" smtClean="0"/>
              <a:t>Fifth level</a:t>
            </a:r>
          </a:p>
        </p:txBody>
      </p:sp>
      <p:sp>
        <p:nvSpPr>
          <p:cNvPr id="2"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buFont typeface="Times New Roman" pitchFamily="16" charset="0"/>
              <a:buNone/>
              <a:tabLst>
                <a:tab pos="723900" algn="l"/>
                <a:tab pos="1447800" algn="l"/>
              </a:tabLst>
              <a:defRPr sz="1200">
                <a:solidFill>
                  <a:srgbClr val="8B8B8B"/>
                </a:solidFill>
                <a:latin typeface="Calibri" pitchFamily="32" charset="0"/>
                <a:ea typeface="Microsoft YaHei" charset="-122"/>
              </a:defRPr>
            </a:lvl1pPr>
          </a:lstStyle>
          <a:p>
            <a:pPr>
              <a:defRPr/>
            </a:pPr>
            <a:r>
              <a:rPr lang="lv-LV"/>
              <a:t>16.11.11</a:t>
            </a:r>
          </a:p>
        </p:txBody>
      </p:sp>
      <p:sp>
        <p:nvSpPr>
          <p:cNvPr id="5124"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buFont typeface="Times New Roman" pitchFamily="16" charset="0"/>
              <a:buNone/>
              <a:defRPr/>
            </a:pPr>
            <a:endParaRPr lang="lv-LV">
              <a:latin typeface="Calibri" pitchFamily="32" charset="0"/>
              <a:ea typeface="Microsoft YaHei" charset="-122"/>
            </a:endParaRPr>
          </a:p>
        </p:txBody>
      </p:sp>
      <p:sp>
        <p:nvSpPr>
          <p:cNvPr id="5125"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1440" tIns="45720" rIns="91440" bIns="45720" numCol="1" anchor="ctr" anchorCtr="0" compatLnSpc="1">
            <a:prstTxWarp prst="textNoShape">
              <a:avLst/>
            </a:prstTxWarp>
          </a:bodyPr>
          <a:lstStyle>
            <a:lvl1pPr>
              <a:buFont typeface="Times New Roman" pitchFamily="16" charset="0"/>
              <a:buNone/>
              <a:tabLst>
                <a:tab pos="723900" algn="l"/>
                <a:tab pos="1447800" algn="l"/>
              </a:tabLst>
              <a:defRPr sz="1200">
                <a:solidFill>
                  <a:srgbClr val="8B8B8B"/>
                </a:solidFill>
                <a:latin typeface="Calibri" pitchFamily="32" charset="0"/>
                <a:ea typeface="Microsoft YaHei" charset="-122"/>
              </a:defRPr>
            </a:lvl1pPr>
          </a:lstStyle>
          <a:p>
            <a:pPr>
              <a:defRPr/>
            </a:pPr>
            <a:fld id="{20253142-B526-4C87-9FB4-F74A4DF5FDEF}"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2" charset="0"/>
          <a:ea typeface="Microsoft YaHei"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buChar char="–"/>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buChar char="•"/>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C:\Users\skola\Desktop\kapteini%20Grantu%20meklejot\vesolij_veter.mp3"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image" Target="../media/image22.png"/><Relationship Id="rId4" Type="http://schemas.openxmlformats.org/officeDocument/2006/relationships/hyperlink" Target="vesolij_veter.mp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hyperlink" Target="lavina%20kondors.wmv"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hyperlink" Target="roberta%20izglabsana.wm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unkans.wm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pie%20maoriem%20.wmv"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balss%20nakti.wm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mailto:veselibinja@inbox.lv" TargetMode="External"/><Relationship Id="rId3" Type="http://schemas.openxmlformats.org/officeDocument/2006/relationships/hyperlink" Target="mailto:inesef3@inbox.lv" TargetMode="External"/><Relationship Id="rId7" Type="http://schemas.openxmlformats.org/officeDocument/2006/relationships/hyperlink" Target="mailto:daina.grina@inbox.l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mailto:egitagaile@inbox.lv" TargetMode="External"/><Relationship Id="rId11" Type="http://schemas.openxmlformats.org/officeDocument/2006/relationships/image" Target="../media/image63.jpeg"/><Relationship Id="rId5" Type="http://schemas.openxmlformats.org/officeDocument/2006/relationships/hyperlink" Target="mailto:innesiite@inbox.lv" TargetMode="External"/><Relationship Id="rId10" Type="http://schemas.openxmlformats.org/officeDocument/2006/relationships/hyperlink" Target="mailto:evitta.k@inbox.lv" TargetMode="External"/><Relationship Id="rId4" Type="http://schemas.openxmlformats.org/officeDocument/2006/relationships/hyperlink" Target="mailto:mezabaloditis@inbox.lv" TargetMode="External"/><Relationship Id="rId9" Type="http://schemas.openxmlformats.org/officeDocument/2006/relationships/hyperlink" Target="mailto:natalijarozentale@inbox.l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aizivs%20makskeresana.wmv"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85750" y="214313"/>
            <a:ext cx="8501063" cy="1162050"/>
          </a:xfrm>
        </p:spPr>
        <p:txBody>
          <a:bodyPr/>
          <a:lstStyle/>
          <a:p>
            <a:pPr algn="ctr"/>
            <a:r>
              <a:rPr lang="lv-LV" sz="4000" smtClean="0"/>
              <a:t>V.Plūdoņa Kuldīgas ģimnāzijas komanda </a:t>
            </a:r>
          </a:p>
        </p:txBody>
      </p:sp>
      <p:pic>
        <p:nvPicPr>
          <p:cNvPr id="8" name="Content Placeholder 7" descr="inese R.jpg"/>
          <p:cNvPicPr>
            <a:picLocks noGrp="1" noChangeAspect="1"/>
          </p:cNvPicPr>
          <p:nvPr>
            <p:ph idx="1"/>
          </p:nvPr>
        </p:nvPicPr>
        <p:blipFill>
          <a:blip r:embed="rId2" cstate="print"/>
          <a:stretch>
            <a:fillRect/>
          </a:stretch>
        </p:blipFill>
        <p:spPr>
          <a:xfrm rot="836714">
            <a:off x="6127618" y="1889869"/>
            <a:ext cx="2430970" cy="3128681"/>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148" name="Text Placeholder 6"/>
          <p:cNvSpPr>
            <a:spLocks noGrp="1"/>
          </p:cNvSpPr>
          <p:nvPr>
            <p:ph type="body" sz="half" idx="2"/>
          </p:nvPr>
        </p:nvSpPr>
        <p:spPr>
          <a:xfrm>
            <a:off x="285750" y="1357313"/>
            <a:ext cx="6186488" cy="3125787"/>
          </a:xfrm>
        </p:spPr>
        <p:txBody>
          <a:bodyPr/>
          <a:lstStyle/>
          <a:p>
            <a:r>
              <a:rPr lang="lv-LV" sz="3200" i="1" smtClean="0"/>
              <a:t>Mācību stundu var padarīt interesantāku un saistošāku, pielietojot netradicionālas mācību metodes.</a:t>
            </a:r>
          </a:p>
        </p:txBody>
      </p:sp>
      <p:sp>
        <p:nvSpPr>
          <p:cNvPr id="9" name="TextBox 8"/>
          <p:cNvSpPr txBox="1"/>
          <p:nvPr/>
        </p:nvSpPr>
        <p:spPr>
          <a:xfrm rot="482314">
            <a:off x="5835650" y="5126038"/>
            <a:ext cx="1857375" cy="831850"/>
          </a:xfrm>
          <a:prstGeom prst="rect">
            <a:avLst/>
          </a:prstGeom>
          <a:noFill/>
        </p:spPr>
        <p:txBody>
          <a:bodyPr>
            <a:spAutoFit/>
          </a:bodyPr>
          <a:lstStyle/>
          <a:p>
            <a:pPr>
              <a:defRPr/>
            </a:pPr>
            <a:r>
              <a:rPr lang="lv-LV" sz="2400" dirty="0">
                <a:solidFill>
                  <a:schemeClr val="tx2">
                    <a:lumMod val="85000"/>
                    <a:lumOff val="15000"/>
                  </a:schemeClr>
                </a:solidFill>
              </a:rPr>
              <a:t>Inese Reboka (matemātika)</a:t>
            </a:r>
          </a:p>
        </p:txBody>
      </p:sp>
      <p:pic>
        <p:nvPicPr>
          <p:cNvPr id="164866" name="Picture 2"/>
          <p:cNvPicPr>
            <a:picLocks noChangeAspect="1" noChangeArrowheads="1"/>
          </p:cNvPicPr>
          <p:nvPr/>
        </p:nvPicPr>
        <p:blipFill>
          <a:blip r:embed="rId3" cstate="print"/>
          <a:srcRect/>
          <a:stretch>
            <a:fillRect/>
          </a:stretch>
        </p:blipFill>
        <p:spPr bwMode="auto">
          <a:xfrm>
            <a:off x="642910" y="3420791"/>
            <a:ext cx="2000264" cy="3257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rot="21228401">
            <a:off x="2965450" y="5568950"/>
            <a:ext cx="2643188" cy="831850"/>
          </a:xfrm>
          <a:prstGeom prst="rect">
            <a:avLst/>
          </a:prstGeom>
          <a:noFill/>
        </p:spPr>
        <p:txBody>
          <a:bodyPr>
            <a:spAutoFit/>
          </a:bodyPr>
          <a:lstStyle/>
          <a:p>
            <a:pPr>
              <a:defRPr/>
            </a:pPr>
            <a:r>
              <a:rPr lang="lv-LV" sz="2400" dirty="0">
                <a:solidFill>
                  <a:schemeClr val="tx2">
                    <a:lumMod val="85000"/>
                    <a:lumOff val="15000"/>
                  </a:schemeClr>
                </a:solidFill>
              </a:rPr>
              <a:t>Anita Balode (ģeogrāfija)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body" idx="4294967295"/>
          </p:nvPr>
        </p:nvSpPr>
        <p:spPr>
          <a:xfrm>
            <a:off x="457200" y="333375"/>
            <a:ext cx="8229600" cy="5792788"/>
          </a:xfrm>
        </p:spPr>
        <p:txBody>
          <a:bodyPr/>
          <a:lstStyle/>
          <a:p>
            <a:pPr indent="-317500" algn="ctr"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     “Drīz vien milzīgā zivs bez liekas prātošanas tika uzšķērsta ar cirvja cirtieniem. Plēsoņa acīmredzot bija ilgi gavējusi, un pieviltie matroži jau dzīrās izmest to atpakaļ jūrā, kad kapteiņa palīga uzmanību piesaistīja kāds apaļš, zivs iekšās  iestrēdzis priekšmets.”  </a:t>
            </a:r>
            <a:r>
              <a:rPr lang="lv-LV" sz="2800" smtClean="0">
                <a:latin typeface="Arial Unicode MS" pitchFamily="34" charset="-128"/>
                <a:ea typeface="Arial Unicode MS" pitchFamily="34" charset="-128"/>
                <a:cs typeface="Arial Unicode MS" pitchFamily="34" charset="-128"/>
              </a:rPr>
              <a:t>                        </a:t>
            </a:r>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t>                                       </a:t>
            </a:r>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800" smtClean="0"/>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t>    </a:t>
            </a:r>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800" smtClean="0"/>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t>   </a:t>
            </a:r>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t>   </a:t>
            </a:r>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800" smtClean="0"/>
          </a:p>
          <a:p>
            <a:pPr indent="-317500"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800"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457200" y="117475"/>
            <a:ext cx="8207375" cy="14351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smtClean="0">
                <a:latin typeface="Arial Unicode MS" pitchFamily="34" charset="-128"/>
                <a:ea typeface="Arial Unicode MS" pitchFamily="34" charset="-128"/>
                <a:cs typeface="Arial Unicode MS" pitchFamily="34" charset="-128"/>
              </a:rPr>
              <a:t>Pudelē atrodas zīmītes ar izdzisušu tekstu 3 dažādās valodās.</a:t>
            </a:r>
          </a:p>
        </p:txBody>
      </p:sp>
      <p:sp>
        <p:nvSpPr>
          <p:cNvPr id="16387" name="Rectangle 2"/>
          <p:cNvSpPr>
            <a:spLocks noGrp="1" noChangeArrowheads="1"/>
          </p:cNvSpPr>
          <p:nvPr>
            <p:ph type="body" idx="4294967295"/>
          </p:nvPr>
        </p:nvSpPr>
        <p:spPr>
          <a:xfrm>
            <a:off x="457200" y="1600200"/>
            <a:ext cx="8207375" cy="4503738"/>
          </a:xfrm>
        </p:spPr>
        <p:txBody>
          <a:bodyPr/>
          <a:lstStyle/>
          <a:p>
            <a:pPr indent="-339725"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4400" i="1" smtClean="0"/>
          </a:p>
          <a:p>
            <a:pPr indent="-339725"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b="1" smtClean="0">
                <a:latin typeface="Arial Unicode MS" pitchFamily="34" charset="-128"/>
                <a:ea typeface="Arial Unicode MS" pitchFamily="34" charset="-128"/>
                <a:cs typeface="Arial Unicode MS" pitchFamily="34" charset="-128"/>
              </a:rPr>
              <a:t>Iztulkojiet zīmītes un mēģiniet savietot tekstu tā, lai veidotos vienots teksts!</a:t>
            </a:r>
          </a:p>
          <a:p>
            <a:pPr indent="-339725"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smtClean="0">
              <a:latin typeface="Arial Unicode MS" pitchFamily="34" charset="-128"/>
              <a:ea typeface="Arial Unicode MS" pitchFamily="34" charset="-128"/>
              <a:cs typeface="Arial Unicode MS" pitchFamily="34" charset="-128"/>
            </a:endParaRPr>
          </a:p>
          <a:p>
            <a:pPr indent="-339725"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b="1" smtClean="0">
                <a:latin typeface="Arial Unicode MS" pitchFamily="34" charset="-128"/>
                <a:ea typeface="Arial Unicode MS" pitchFamily="34" charset="-128"/>
                <a:cs typeface="Arial Unicode MS" pitchFamily="34" charset="-128"/>
              </a:rPr>
              <a:t>Salīdziniet iegūto rezultātu ar oriģinālo variantu!</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457200" y="274638"/>
            <a:ext cx="8229600" cy="1143000"/>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Zīmītē bija rakstīts</a:t>
            </a:r>
          </a:p>
        </p:txBody>
      </p:sp>
      <p:sp>
        <p:nvSpPr>
          <p:cNvPr id="17411" name="Rectangle 2"/>
          <p:cNvSpPr>
            <a:spLocks noGrp="1" noChangeArrowheads="1"/>
          </p:cNvSpPr>
          <p:nvPr>
            <p:ph type="body" idx="4294967295"/>
          </p:nvPr>
        </p:nvSpPr>
        <p:spPr>
          <a:xfrm>
            <a:off x="457200" y="1600200"/>
            <a:ext cx="8229600" cy="4525963"/>
          </a:xfrm>
        </p:spPr>
        <p:txBody>
          <a:bodyPr/>
          <a:lstStyle/>
          <a:p>
            <a:pPr indent="-317500"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t>       </a:t>
            </a:r>
            <a:r>
              <a:rPr lang="lv-LV" sz="3600" smtClean="0">
                <a:latin typeface="Arial Narrow" pitchFamily="34" charset="0"/>
              </a:rPr>
              <a:t>1862.gada 7.jūnijā trīsmastu kuģis “Britānija” no Glazgovas avarēja pie Patagonijas krastiem Dienvidu puslodē. Divi matroži un kapteinis Grants mēģinās sasniegt kontinentu, kur nežēlīgie indiāņi viņus sagūstīs. Šo dokumentu viņi iemetuši jūrā ... garuma un 37</a:t>
            </a:r>
            <a:r>
              <a:rPr lang="lv-LV" sz="3600" baseline="30000" smtClean="0">
                <a:latin typeface="Arial Narrow" pitchFamily="34" charset="0"/>
              </a:rPr>
              <a:t>o</a:t>
            </a:r>
            <a:r>
              <a:rPr lang="lv-LV" sz="3600" smtClean="0">
                <a:latin typeface="Arial Narrow" pitchFamily="34" charset="0"/>
              </a:rPr>
              <a:t> 11` platuma grādos. Sniedziet viņiem palīdzību, citādi viņi aizies bojā!</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20725" y="5430838"/>
            <a:ext cx="8223250" cy="1435100"/>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a:solidFill>
                  <a:srgbClr val="B3B3B3"/>
                </a:solidFill>
                <a:latin typeface="Arial Unicode MS" pitchFamily="34" charset="-128"/>
                <a:ea typeface="Arial Unicode MS" pitchFamily="34" charset="-128"/>
                <a:cs typeface="Arial Unicode MS" pitchFamily="34" charset="-128"/>
              </a:rPr>
              <a:t>Pēc Žila Verna romāna “Kapteiņa Granta bērni”</a:t>
            </a:r>
          </a:p>
        </p:txBody>
      </p:sp>
      <p:sp>
        <p:nvSpPr>
          <p:cNvPr id="18435" name="Text Box 2"/>
          <p:cNvSpPr txBox="1">
            <a:spLocks noChangeArrowheads="1"/>
          </p:cNvSpPr>
          <p:nvPr/>
        </p:nvSpPr>
        <p:spPr bwMode="auto">
          <a:xfrm>
            <a:off x="596900" y="-360363"/>
            <a:ext cx="8223250" cy="4519613"/>
          </a:xfrm>
          <a:prstGeom prst="rect">
            <a:avLst/>
          </a:prstGeom>
          <a:noFill/>
          <a:ln w="9525">
            <a:noFill/>
            <a:round/>
            <a:headEnd/>
            <a:tailEnd/>
          </a:ln>
        </p:spPr>
        <p:txBody>
          <a:bodyPr lIns="0" tIns="0" rIns="0" bIns="0" anchor="ctr"/>
          <a:lstStyle/>
          <a:p>
            <a:pPr marL="342900" indent="-325438" algn="ctr">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lv-LV" sz="4400">
                <a:solidFill>
                  <a:srgbClr val="000000"/>
                </a:solidFill>
                <a:latin typeface="Arial Unicode MS" pitchFamily="34" charset="-128"/>
                <a:ea typeface="Arial Unicode MS" pitchFamily="34" charset="-128"/>
                <a:cs typeface="Arial Unicode MS" pitchFamily="34" charset="-128"/>
              </a:rPr>
              <a:t>KAPTEINI GRANTU MEKLĒJOT</a:t>
            </a:r>
          </a:p>
        </p:txBody>
      </p:sp>
      <p:pic>
        <p:nvPicPr>
          <p:cNvPr id="18436" name="Picture 3"/>
          <p:cNvPicPr>
            <a:picLocks noChangeAspect="1" noChangeArrowheads="1"/>
          </p:cNvPicPr>
          <p:nvPr/>
        </p:nvPicPr>
        <p:blipFill>
          <a:blip r:embed="rId3" cstate="print"/>
          <a:srcRect/>
          <a:stretch>
            <a:fillRect/>
          </a:stretch>
        </p:blipFill>
        <p:spPr bwMode="auto">
          <a:xfrm>
            <a:off x="1079500" y="2370138"/>
            <a:ext cx="4319588" cy="3030537"/>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457200" y="274638"/>
            <a:ext cx="8228013" cy="114141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Gatavojoties ekspedīcijai...</a:t>
            </a:r>
          </a:p>
        </p:txBody>
      </p:sp>
      <p:sp>
        <p:nvSpPr>
          <p:cNvPr id="19459" name="Rectangle 2"/>
          <p:cNvSpPr>
            <a:spLocks noGrp="1" noChangeArrowheads="1"/>
          </p:cNvSpPr>
          <p:nvPr>
            <p:ph type="body" idx="4294967295"/>
          </p:nvPr>
        </p:nvSpPr>
        <p:spPr>
          <a:xfrm>
            <a:off x="179388" y="1628775"/>
            <a:ext cx="8228012" cy="4524375"/>
          </a:xfrm>
        </p:spPr>
        <p:txBody>
          <a:bodyPr/>
          <a:lstStyle/>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b="1" smtClean="0">
                <a:latin typeface="Arial Unicode MS" pitchFamily="34" charset="-128"/>
                <a:ea typeface="Arial Unicode MS" pitchFamily="34" charset="-128"/>
                <a:cs typeface="Arial Unicode MS" pitchFamily="34" charset="-128"/>
              </a:rPr>
              <a:t>Izmantojot ģeogrāfisko atlantu, atzīmējiet kontūrkartē zīmītē minētos ģeogrāfiskos objektus!</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i="1" smtClean="0">
                <a:latin typeface="Arial Unicode MS" pitchFamily="34" charset="-128"/>
                <a:ea typeface="Arial Unicode MS" pitchFamily="34" charset="-128"/>
                <a:cs typeface="Arial Unicode MS" pitchFamily="34" charset="-128"/>
              </a:rPr>
              <a:t>GLĀZGOVA</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i="1" smtClean="0">
                <a:latin typeface="Arial Unicode MS" pitchFamily="34" charset="-128"/>
                <a:ea typeface="Arial Unicode MS" pitchFamily="34" charset="-128"/>
                <a:cs typeface="Arial Unicode MS" pitchFamily="34" charset="-128"/>
              </a:rPr>
              <a:t>PATAGONIJA</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i="1" smtClean="0">
                <a:latin typeface="Arial Unicode MS" pitchFamily="34" charset="-128"/>
                <a:ea typeface="Arial Unicode MS" pitchFamily="34" charset="-128"/>
                <a:cs typeface="Arial Unicode MS" pitchFamily="34" charset="-128"/>
              </a:rPr>
              <a:t>37</a:t>
            </a:r>
            <a:r>
              <a:rPr lang="lv-LV" sz="4000" i="1" baseline="30000" smtClean="0">
                <a:latin typeface="Arial Unicode MS" pitchFamily="34" charset="-128"/>
                <a:ea typeface="Arial Unicode MS" pitchFamily="34" charset="-128"/>
                <a:cs typeface="Arial Unicode MS" pitchFamily="34" charset="-128"/>
              </a:rPr>
              <a:t>o</a:t>
            </a:r>
            <a:r>
              <a:rPr lang="lv-LV" sz="4000" i="1" smtClean="0">
                <a:latin typeface="Arial Unicode MS" pitchFamily="34" charset="-128"/>
                <a:ea typeface="Arial Unicode MS" pitchFamily="34" charset="-128"/>
                <a:cs typeface="Arial Unicode MS" pitchFamily="34" charset="-128"/>
              </a:rPr>
              <a:t> 11` Dp</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4000" i="1" smtClean="0">
              <a:latin typeface="MS PGothic" pitchFamily="34" charset="-128"/>
            </a:endParaRPr>
          </a:p>
        </p:txBody>
      </p:sp>
      <p:pic>
        <p:nvPicPr>
          <p:cNvPr id="19460" name="Picture 3"/>
          <p:cNvPicPr>
            <a:picLocks noChangeAspect="1" noChangeArrowheads="1"/>
          </p:cNvPicPr>
          <p:nvPr/>
        </p:nvPicPr>
        <p:blipFill>
          <a:blip r:embed="rId3" cstate="print"/>
          <a:srcRect/>
          <a:stretch>
            <a:fillRect/>
          </a:stretch>
        </p:blipFill>
        <p:spPr bwMode="auto">
          <a:xfrm>
            <a:off x="6084888" y="3573463"/>
            <a:ext cx="2816225" cy="254952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1082675" y="3222625"/>
            <a:ext cx="7377113" cy="4157663"/>
          </a:xfrm>
        </p:spPr>
        <p:txBody>
          <a:bodyPr lIns="91440" tIns="45720" rIns="91440" bIns="457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smtClean="0">
                <a:solidFill>
                  <a:srgbClr val="8B8B8B"/>
                </a:solidFill>
              </a:rPr>
              <a:t>«Капитан Грант, бросая в море письмо, вверял свою судьбу тем,  кому оно попадёт в руки. Оно попало к нам...... </a:t>
            </a:r>
            <a:r>
              <a:rPr lang="lv-LV" sz="2400" smtClean="0">
                <a:solidFill>
                  <a:srgbClr val="C00000"/>
                </a:solidFill>
              </a:rPr>
              <a:t>В путь.....! Плывём на поиски капитана Гранта!» </a:t>
            </a:r>
            <a:r>
              <a:rPr lang="lv-LV" sz="2400" smtClean="0">
                <a:solidFill>
                  <a:srgbClr val="8B8B8B"/>
                </a:solidFill>
              </a:rPr>
              <a:t>вместе с героями  романа Ж. Верна. Мы отправляемся в путь на яхте «Дункан», которая  «смело может плыть в южные моря, может совершить кругосветное  путешествие, .....если понадобится!»</a:t>
            </a:r>
          </a:p>
        </p:txBody>
      </p:sp>
      <p:pic>
        <p:nvPicPr>
          <p:cNvPr id="20483" name="Picture 3"/>
          <p:cNvPicPr>
            <a:picLocks noChangeAspect="1" noChangeArrowheads="1"/>
          </p:cNvPicPr>
          <p:nvPr/>
        </p:nvPicPr>
        <p:blipFill>
          <a:blip r:embed="rId3" cstate="print"/>
          <a:srcRect/>
          <a:stretch>
            <a:fillRect/>
          </a:stretch>
        </p:blipFill>
        <p:spPr bwMode="auto">
          <a:xfrm>
            <a:off x="2160588" y="-360363"/>
            <a:ext cx="3779837" cy="4416426"/>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685800" y="2130425"/>
            <a:ext cx="7772400" cy="1470025"/>
          </a:xfrm>
        </p:spPr>
        <p:txBody>
          <a:bodyPr lIns="91440" tIns="45720" rIns="91440" bIns="457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800" smtClean="0">
                <a:solidFill>
                  <a:srgbClr val="8B8B8B"/>
                </a:solidFill>
              </a:rPr>
              <a:t/>
            </a:r>
            <a:br>
              <a:rPr lang="lv-LV" sz="1800" smtClean="0">
                <a:solidFill>
                  <a:srgbClr val="8B8B8B"/>
                </a:solidFill>
              </a:rPr>
            </a:br>
            <a:endParaRPr lang="lv-LV" sz="1800" smtClean="0">
              <a:solidFill>
                <a:srgbClr val="8B8B8B"/>
              </a:solidFill>
            </a:endParaRPr>
          </a:p>
        </p:txBody>
      </p:sp>
      <p:sp>
        <p:nvSpPr>
          <p:cNvPr id="21507" name="Rectangle 2"/>
          <p:cNvSpPr>
            <a:spLocks noGrp="1" noChangeArrowheads="1"/>
          </p:cNvSpPr>
          <p:nvPr>
            <p:ph type="subTitle" idx="4294967295"/>
          </p:nvPr>
        </p:nvSpPr>
        <p:spPr>
          <a:xfrm>
            <a:off x="5075238" y="142875"/>
            <a:ext cx="3743325" cy="5616575"/>
          </a:xfrm>
        </p:spPr>
        <p:txBody>
          <a:bodyPr lIns="91440" tIns="45720" rIns="91440" bIns="45720" anchor="ctr"/>
          <a:lstStyle/>
          <a:p>
            <a:pPr marL="0" indent="0" algn="ctr" eaLnBrk="1" hangingPunct="1">
              <a:buFont typeface="Times New Roman" pitchFamily="18"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lv-LV" sz="1800" smtClean="0">
                <a:solidFill>
                  <a:srgbClr val="4C4C4C"/>
                </a:solidFill>
              </a:rPr>
              <a:t>В 1936 году  в России был снят фильм  по роману Ж. Верна « Дети капитана Гранта» .  Композитор  И.Дунаевский и поэт В. Лебедев-Кумач написали  для наших героев замечательную песню, с которой они  отправляются в плавание к берегам Южной Америки. Мы плывём вместе с ними!</a:t>
            </a:r>
          </a:p>
          <a:p>
            <a:pPr marL="0" indent="0" algn="ctr" eaLnBrk="1" hangingPunct="1">
              <a:buFont typeface="Times New Roman" pitchFamily="18"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lv-LV" sz="2400" smtClean="0">
                <a:solidFill>
                  <a:srgbClr val="0070C0"/>
                </a:solidFill>
              </a:rPr>
              <a:t>Внимание  задание!</a:t>
            </a:r>
          </a:p>
          <a:p>
            <a:pPr marL="0" indent="0" algn="ctr" eaLnBrk="1" hangingPunct="1">
              <a:buFont typeface="Times New Roman" pitchFamily="18"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lv-LV" sz="2400" smtClean="0">
                <a:solidFill>
                  <a:srgbClr val="4C4C4C"/>
                </a:solidFill>
              </a:rPr>
              <a:t>Ветер унёс некоторые слова из песни. Помогите  нашим героям </a:t>
            </a:r>
            <a:r>
              <a:rPr lang="lv-LV" sz="2400" smtClean="0">
                <a:solidFill>
                  <a:srgbClr val="8B8B8B"/>
                </a:solidFill>
              </a:rPr>
              <a:t> </a:t>
            </a:r>
            <a:r>
              <a:rPr lang="lv-LV" sz="2400" smtClean="0">
                <a:solidFill>
                  <a:srgbClr val="0070C0"/>
                </a:solidFill>
              </a:rPr>
              <a:t>восстановить текст песни</a:t>
            </a:r>
            <a:r>
              <a:rPr lang="lv-LV" sz="2400" smtClean="0">
                <a:solidFill>
                  <a:srgbClr val="8B8B8B"/>
                </a:solidFill>
              </a:rPr>
              <a:t>,</a:t>
            </a:r>
            <a:r>
              <a:rPr lang="lv-LV" sz="2400" smtClean="0">
                <a:solidFill>
                  <a:srgbClr val="4C4C4C"/>
                </a:solidFill>
              </a:rPr>
              <a:t> вставить пропущеенные слова . </a:t>
            </a:r>
            <a:r>
              <a:rPr lang="lv-LV" sz="2400" smtClean="0">
                <a:solidFill>
                  <a:srgbClr val="0070C0"/>
                </a:solidFill>
              </a:rPr>
              <a:t> Спойте песню вместе с ними!</a:t>
            </a:r>
          </a:p>
        </p:txBody>
      </p:sp>
      <p:pic>
        <p:nvPicPr>
          <p:cNvPr id="21508" name="Picture 3"/>
          <p:cNvPicPr>
            <a:picLocks noChangeAspect="1" noChangeArrowheads="1"/>
          </p:cNvPicPr>
          <p:nvPr/>
        </p:nvPicPr>
        <p:blipFill>
          <a:blip r:embed="rId3" cstate="print"/>
          <a:srcRect/>
          <a:stretch>
            <a:fillRect/>
          </a:stretch>
        </p:blipFill>
        <p:spPr bwMode="auto">
          <a:xfrm>
            <a:off x="468313" y="0"/>
            <a:ext cx="4494212" cy="6840538"/>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p:cNvPicPr>
            <a:picLocks noChangeAspect="1" noChangeArrowheads="1"/>
          </p:cNvPicPr>
          <p:nvPr/>
        </p:nvPicPr>
        <p:blipFill>
          <a:blip r:embed="rId4" cstate="print"/>
          <a:srcRect/>
          <a:stretch>
            <a:fillRect/>
          </a:stretch>
        </p:blipFill>
        <p:spPr bwMode="auto">
          <a:xfrm>
            <a:off x="179388" y="260350"/>
            <a:ext cx="8767762" cy="5400675"/>
          </a:xfrm>
          <a:prstGeom prst="rect">
            <a:avLst/>
          </a:prstGeom>
          <a:noFill/>
          <a:ln w="9525">
            <a:noFill/>
            <a:miter lim="800000"/>
            <a:headEnd/>
            <a:tailEnd/>
          </a:ln>
        </p:spPr>
      </p:pic>
      <p:sp>
        <p:nvSpPr>
          <p:cNvPr id="23557" name="Text Box 5"/>
          <p:cNvSpPr txBox="1">
            <a:spLocks noChangeArrowheads="1"/>
          </p:cNvSpPr>
          <p:nvPr/>
        </p:nvSpPr>
        <p:spPr bwMode="auto">
          <a:xfrm>
            <a:off x="4835525" y="2349500"/>
            <a:ext cx="4308475" cy="3228975"/>
          </a:xfrm>
          <a:prstGeom prst="rect">
            <a:avLst/>
          </a:prstGeom>
          <a:noFill/>
          <a:ln w="9525">
            <a:noFill/>
            <a:round/>
            <a:headEnd/>
            <a:tailEnd/>
          </a:ln>
          <a:effectLst/>
        </p:spPr>
        <p:txBody>
          <a:bodyPr wrap="none" lIns="90000" tIns="45000" rIns="90000" bIns="45000"/>
          <a:lstStyle/>
          <a:p>
            <a:pPr algn="ctr">
              <a:buClr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v-LV" sz="3200" b="1" dirty="0">
                <a:solidFill>
                  <a:schemeClr val="tx1">
                    <a:lumMod val="95000"/>
                    <a:lumOff val="5000"/>
                  </a:schemeClr>
                </a:solidFill>
                <a:latin typeface="Calibri" pitchFamily="32" charset="0"/>
                <a:ea typeface="Microsoft YaHei" charset="-122"/>
              </a:rPr>
              <a:t>СПОЙ НАМ, ВЕТЕР</a:t>
            </a:r>
            <a:endParaRPr lang="lv-LV" sz="3200" b="1" dirty="0">
              <a:solidFill>
                <a:schemeClr val="tx1">
                  <a:lumMod val="95000"/>
                  <a:lumOff val="5000"/>
                </a:schemeClr>
              </a:solidFill>
              <a:latin typeface="Arial Black" pitchFamily="34" charset="0"/>
              <a:ea typeface="Microsoft YaHei" charset="-122"/>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lv-LV" sz="3200" dirty="0">
              <a:solidFill>
                <a:srgbClr val="000000"/>
              </a:solidFill>
              <a:latin typeface="Arial Black" pitchFamily="34" charset="0"/>
              <a:ea typeface="Microsoft YaHei" charset="-122"/>
            </a:endParaRPr>
          </a:p>
        </p:txBody>
      </p:sp>
      <p:grpSp>
        <p:nvGrpSpPr>
          <p:cNvPr id="22532" name="Group 10"/>
          <p:cNvGrpSpPr>
            <a:grpSpLocks/>
          </p:cNvGrpSpPr>
          <p:nvPr/>
        </p:nvGrpSpPr>
        <p:grpSpPr bwMode="auto">
          <a:xfrm>
            <a:off x="539750" y="3573463"/>
            <a:ext cx="2303463" cy="2159000"/>
            <a:chOff x="539552" y="3573016"/>
            <a:chExt cx="2304256" cy="2160240"/>
          </a:xfrm>
        </p:grpSpPr>
        <p:pic>
          <p:nvPicPr>
            <p:cNvPr id="23561" name="Picture 9"/>
            <p:cNvPicPr>
              <a:picLocks noChangeAspect="1" noChangeArrowheads="1"/>
            </p:cNvPicPr>
            <p:nvPr/>
          </p:nvPicPr>
          <p:blipFill>
            <a:blip r:embed="rId5" cstate="print"/>
            <a:srcRect/>
            <a:stretch>
              <a:fillRect/>
            </a:stretch>
          </p:blipFill>
          <p:spPr bwMode="auto">
            <a:xfrm>
              <a:off x="539552" y="3573016"/>
              <a:ext cx="2160240" cy="2160240"/>
            </a:xfrm>
            <a:prstGeom prst="ellipse">
              <a:avLst/>
            </a:prstGeom>
            <a:ln>
              <a:noFill/>
            </a:ln>
            <a:effectLst>
              <a:softEdge rad="112500"/>
            </a:effectLst>
          </p:spPr>
        </p:pic>
        <p:sp>
          <p:nvSpPr>
            <p:cNvPr id="10" name="TextBox 9"/>
            <p:cNvSpPr txBox="1"/>
            <p:nvPr/>
          </p:nvSpPr>
          <p:spPr>
            <a:xfrm>
              <a:off x="900039" y="3717561"/>
              <a:ext cx="1943769" cy="276384"/>
            </a:xfrm>
            <a:prstGeom prst="rect">
              <a:avLst/>
            </a:prstGeom>
            <a:noFill/>
          </p:spPr>
          <p:txBody>
            <a:bodyPr>
              <a:spAutoFit/>
            </a:bodyPr>
            <a:lstStyle/>
            <a:p>
              <a:pPr>
                <a:buFont typeface="Times New Roman" pitchFamily="16" charset="0"/>
                <a:buNone/>
                <a:defRPr/>
              </a:pPr>
              <a:r>
                <a:rPr lang="lv-LV" sz="1200" b="1" dirty="0">
                  <a:solidFill>
                    <a:schemeClr val="tx1">
                      <a:lumMod val="95000"/>
                      <a:lumOff val="5000"/>
                    </a:schemeClr>
                  </a:solidFill>
                  <a:latin typeface="Calibri" pitchFamily="32" charset="0"/>
                  <a:ea typeface="Microsoft YaHei" charset="-122"/>
                </a:rPr>
                <a:t>СПОЙ НАМ, ВЕТЕР</a:t>
              </a:r>
              <a:endParaRPr lang="lv-LV" sz="1200" b="1" dirty="0">
                <a:solidFill>
                  <a:schemeClr val="tx1">
                    <a:lumMod val="95000"/>
                    <a:lumOff val="5000"/>
                  </a:schemeClr>
                </a:solidFill>
                <a:latin typeface="Arial Black" pitchFamily="34" charset="0"/>
                <a:ea typeface="Microsoft YaHei" charset="-122"/>
              </a:endParaRPr>
            </a:p>
          </p:txBody>
        </p:sp>
      </p:grpSp>
      <p:pic>
        <p:nvPicPr>
          <p:cNvPr id="13" name="vesolij_veter.mp3">
            <a:hlinkClick r:id="" action="ppaction://media"/>
          </p:cNvPr>
          <p:cNvPicPr>
            <a:picLocks noRot="1" noChangeAspect="1"/>
          </p:cNvPicPr>
          <p:nvPr>
            <a:audioFile r:link="rId1"/>
          </p:nvPr>
        </p:nvPicPr>
        <p:blipFill>
          <a:blip r:embed="rId6" cstate="print"/>
          <a:srcRect/>
          <a:stretch>
            <a:fillRect/>
          </a:stretch>
        </p:blipFill>
        <p:spPr bwMode="auto">
          <a:xfrm>
            <a:off x="1979613" y="3933825"/>
            <a:ext cx="431800" cy="4318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1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62040" fill="hold"/>
                                        <p:tgtEl>
                                          <p:spTgt spid="13"/>
                                        </p:tgtEl>
                                      </p:cBhvr>
                                    </p:cmd>
                                  </p:childTnLst>
                                </p:cTn>
                              </p:par>
                            </p:childTnLst>
                          </p:cTn>
                        </p:par>
                      </p:childTnLst>
                    </p:cTn>
                  </p:par>
                </p:childTnLst>
              </p:cTn>
              <p:nextCondLst>
                <p:cond evt="onClick" delay="0">
                  <p:tgtEl>
                    <p:spTgt spid="13"/>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61950" y="-69850"/>
            <a:ext cx="8510588" cy="15113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lv-LV" sz="2800" smtClean="0">
                <a:solidFill>
                  <a:srgbClr val="FF0000"/>
                </a:solidFill>
              </a:rPr>
              <a:t>СПОЙ НАМ, ВЕТЕР</a:t>
            </a:r>
            <a:r>
              <a:rPr lang="lv-LV" sz="2800" smtClean="0"/>
              <a:t/>
            </a:r>
            <a:br>
              <a:rPr lang="lv-LV" sz="2800" smtClean="0"/>
            </a:br>
            <a:r>
              <a:rPr lang="lv-LV" sz="2800" smtClean="0">
                <a:solidFill>
                  <a:srgbClr val="00B0F0"/>
                </a:solidFill>
              </a:rPr>
              <a:t>Музыка И.Дунаевского, слова В.Лебедева -Кумача</a:t>
            </a:r>
          </a:p>
        </p:txBody>
      </p:sp>
      <p:sp>
        <p:nvSpPr>
          <p:cNvPr id="23555" name="Text Box 2"/>
          <p:cNvSpPr txBox="1">
            <a:spLocks noChangeArrowheads="1"/>
          </p:cNvSpPr>
          <p:nvPr/>
        </p:nvSpPr>
        <p:spPr bwMode="auto">
          <a:xfrm>
            <a:off x="3563938" y="720725"/>
            <a:ext cx="11376025" cy="6948488"/>
          </a:xfrm>
          <a:prstGeom prst="rect">
            <a:avLst/>
          </a:prstGeom>
          <a:noFill/>
          <a:ln w="9525">
            <a:noFill/>
            <a:round/>
            <a:headEnd/>
            <a:tailEnd/>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lv-LV">
                <a:solidFill>
                  <a:srgbClr val="000000"/>
                </a:solidFill>
              </a:rPr>
              <a:t/>
            </a:r>
            <a:br>
              <a:rPr lang="lv-LV">
                <a:solidFill>
                  <a:srgbClr val="000000"/>
                </a:solidFill>
              </a:rPr>
            </a:br>
            <a:r>
              <a:rPr lang="lv-LV">
                <a:solidFill>
                  <a:srgbClr val="000000"/>
                </a:solidFill>
              </a:rPr>
              <a:t/>
            </a:r>
            <a:br>
              <a:rPr lang="lv-LV">
                <a:solidFill>
                  <a:srgbClr val="000000"/>
                </a:solidFill>
              </a:rPr>
            </a:br>
            <a:r>
              <a:rPr lang="lv-LV">
                <a:solidFill>
                  <a:srgbClr val="000000"/>
                </a:solidFill>
              </a:rPr>
              <a:t/>
            </a:r>
            <a:br>
              <a:rPr lang="lv-LV">
                <a:solidFill>
                  <a:srgbClr val="000000"/>
                </a:solidFill>
              </a:rPr>
            </a:br>
            <a:r>
              <a:rPr lang="lv-LV">
                <a:solidFill>
                  <a:srgbClr val="000000"/>
                </a:solidFill>
              </a:rPr>
              <a:t>А ну-ка, песню нам пропой, веселый  1)...........,</a:t>
            </a:r>
            <a:br>
              <a:rPr lang="lv-LV">
                <a:solidFill>
                  <a:srgbClr val="000000"/>
                </a:solidFill>
              </a:rPr>
            </a:br>
            <a:r>
              <a:rPr lang="lv-LV">
                <a:solidFill>
                  <a:srgbClr val="000000"/>
                </a:solidFill>
              </a:rPr>
              <a:t>Веселый  ветер, веселый ветер!</a:t>
            </a:r>
            <a:br>
              <a:rPr lang="lv-LV">
                <a:solidFill>
                  <a:srgbClr val="000000"/>
                </a:solidFill>
              </a:rPr>
            </a:br>
            <a:r>
              <a:rPr lang="lv-LV">
                <a:solidFill>
                  <a:srgbClr val="000000"/>
                </a:solidFill>
              </a:rPr>
              <a:t>Моря и 2)........... ты обшарил все на свете</a:t>
            </a:r>
            <a:br>
              <a:rPr lang="lv-LV">
                <a:solidFill>
                  <a:srgbClr val="000000"/>
                </a:solidFill>
              </a:rPr>
            </a:br>
            <a:r>
              <a:rPr lang="lv-LV">
                <a:solidFill>
                  <a:srgbClr val="000000"/>
                </a:solidFill>
              </a:rPr>
              <a:t>И все на свете  3).............   слыхал.</a:t>
            </a:r>
            <a:br>
              <a:rPr lang="lv-LV">
                <a:solidFill>
                  <a:srgbClr val="000000"/>
                </a:solidFill>
              </a:rPr>
            </a:br>
            <a:r>
              <a:rPr lang="lv-LV">
                <a:solidFill>
                  <a:srgbClr val="000000"/>
                </a:solidFill>
              </a:rPr>
              <a:t>Спой нам, ветер, про дикие горы,</a:t>
            </a:r>
            <a:br>
              <a:rPr lang="lv-LV">
                <a:solidFill>
                  <a:srgbClr val="000000"/>
                </a:solidFill>
              </a:rPr>
            </a:br>
            <a:r>
              <a:rPr lang="lv-LV">
                <a:solidFill>
                  <a:srgbClr val="000000"/>
                </a:solidFill>
              </a:rPr>
              <a:t>Про  4)..............       тайны морей,</a:t>
            </a:r>
            <a:br>
              <a:rPr lang="lv-LV">
                <a:solidFill>
                  <a:srgbClr val="000000"/>
                </a:solidFill>
              </a:rPr>
            </a:br>
            <a:r>
              <a:rPr lang="lv-LV">
                <a:solidFill>
                  <a:srgbClr val="000000"/>
                </a:solidFill>
              </a:rPr>
              <a:t>Про птичьи разговоры,</a:t>
            </a:r>
            <a:br>
              <a:rPr lang="lv-LV">
                <a:solidFill>
                  <a:srgbClr val="000000"/>
                </a:solidFill>
              </a:rPr>
            </a:br>
            <a:r>
              <a:rPr lang="lv-LV">
                <a:solidFill>
                  <a:srgbClr val="000000"/>
                </a:solidFill>
              </a:rPr>
              <a:t>Про  5)..........  просторы,</a:t>
            </a:r>
            <a:br>
              <a:rPr lang="lv-LV">
                <a:solidFill>
                  <a:srgbClr val="000000"/>
                </a:solidFill>
              </a:rPr>
            </a:br>
            <a:r>
              <a:rPr lang="lv-LV">
                <a:solidFill>
                  <a:srgbClr val="000000"/>
                </a:solidFill>
              </a:rPr>
              <a:t>Про смелых и больших 6)...........!</a:t>
            </a:r>
            <a:br>
              <a:rPr lang="lv-LV">
                <a:solidFill>
                  <a:srgbClr val="000000"/>
                </a:solidFill>
              </a:rPr>
            </a:br>
            <a:r>
              <a:rPr lang="lv-LV">
                <a:solidFill>
                  <a:srgbClr val="000000"/>
                </a:solidFill>
              </a:rPr>
              <a:t/>
            </a:r>
            <a:br>
              <a:rPr lang="lv-LV">
                <a:solidFill>
                  <a:srgbClr val="000000"/>
                </a:solidFill>
              </a:rPr>
            </a:br>
            <a:r>
              <a:rPr lang="lv-LV">
                <a:solidFill>
                  <a:srgbClr val="000000"/>
                </a:solidFill>
              </a:rPr>
              <a:t>Припев.</a:t>
            </a:r>
            <a:br>
              <a:rPr lang="lv-LV">
                <a:solidFill>
                  <a:srgbClr val="000000"/>
                </a:solidFill>
              </a:rPr>
            </a:br>
            <a:r>
              <a:rPr lang="lv-LV">
                <a:solidFill>
                  <a:srgbClr val="000000"/>
                </a:solidFill>
              </a:rPr>
              <a:t/>
            </a:r>
            <a:br>
              <a:rPr lang="lv-LV">
                <a:solidFill>
                  <a:srgbClr val="000000"/>
                </a:solidFill>
              </a:rPr>
            </a:br>
            <a:r>
              <a:rPr lang="lv-LV">
                <a:solidFill>
                  <a:srgbClr val="000000"/>
                </a:solidFill>
              </a:rPr>
              <a:t>Кто привык за 7)..........  бороться,</a:t>
            </a:r>
            <a:br>
              <a:rPr lang="lv-LV">
                <a:solidFill>
                  <a:srgbClr val="000000"/>
                </a:solidFill>
              </a:rPr>
            </a:br>
            <a:r>
              <a:rPr lang="lv-LV">
                <a:solidFill>
                  <a:srgbClr val="000000"/>
                </a:solidFill>
              </a:rPr>
              <a:t>С нами 8)..........  пускай запоет:</a:t>
            </a:r>
            <a:br>
              <a:rPr lang="lv-LV">
                <a:solidFill>
                  <a:srgbClr val="000000"/>
                </a:solidFill>
              </a:rPr>
            </a:br>
            <a:r>
              <a:rPr lang="lv-LV">
                <a:solidFill>
                  <a:srgbClr val="000000"/>
                </a:solidFill>
              </a:rPr>
              <a:t>Кто весел -тот смеется,</a:t>
            </a:r>
            <a:br>
              <a:rPr lang="lv-LV">
                <a:solidFill>
                  <a:srgbClr val="000000"/>
                </a:solidFill>
              </a:rPr>
            </a:br>
            <a:r>
              <a:rPr lang="lv-LV">
                <a:solidFill>
                  <a:srgbClr val="000000"/>
                </a:solidFill>
              </a:rPr>
              <a:t>Кто 9 )........ - тот добьется,</a:t>
            </a:r>
            <a:br>
              <a:rPr lang="lv-LV">
                <a:solidFill>
                  <a:srgbClr val="000000"/>
                </a:solidFill>
              </a:rPr>
            </a:br>
            <a:r>
              <a:rPr lang="lv-LV">
                <a:solidFill>
                  <a:srgbClr val="000000"/>
                </a:solidFill>
              </a:rPr>
              <a:t>Кто ищет - тот всегда найдет!</a:t>
            </a:r>
            <a:br>
              <a:rPr lang="lv-LV">
                <a:solidFill>
                  <a:srgbClr val="000000"/>
                </a:solidFill>
              </a:rPr>
            </a:br>
            <a:r>
              <a:rPr lang="lv-LV">
                <a:solidFill>
                  <a:srgbClr val="000000"/>
                </a:solidFill>
              </a:rPr>
              <a:t/>
            </a:r>
            <a:br>
              <a:rPr lang="lv-LV">
                <a:solidFill>
                  <a:srgbClr val="000000"/>
                </a:solidFill>
              </a:rPr>
            </a:br>
            <a:endParaRPr lang="lv-LV">
              <a:solidFill>
                <a:srgbClr val="000000"/>
              </a:solidFill>
            </a:endParaRPr>
          </a:p>
        </p:txBody>
      </p:sp>
      <p:pic>
        <p:nvPicPr>
          <p:cNvPr id="23556" name="Picture 3"/>
          <p:cNvPicPr>
            <a:picLocks noChangeAspect="1" noChangeArrowheads="1"/>
          </p:cNvPicPr>
          <p:nvPr/>
        </p:nvPicPr>
        <p:blipFill>
          <a:blip r:embed="rId3" cstate="print"/>
          <a:srcRect/>
          <a:stretch>
            <a:fillRect/>
          </a:stretch>
        </p:blipFill>
        <p:spPr bwMode="auto">
          <a:xfrm>
            <a:off x="323850" y="1628775"/>
            <a:ext cx="2952750" cy="4410075"/>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57200" y="-46038"/>
            <a:ext cx="8229600" cy="46038"/>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lv-LV" sz="1800" smtClean="0"/>
          </a:p>
        </p:txBody>
      </p:sp>
      <p:sp>
        <p:nvSpPr>
          <p:cNvPr id="24579" name="Text Box 2"/>
          <p:cNvSpPr txBox="1">
            <a:spLocks noChangeArrowheads="1"/>
          </p:cNvSpPr>
          <p:nvPr/>
        </p:nvSpPr>
        <p:spPr bwMode="auto">
          <a:xfrm>
            <a:off x="468313" y="620713"/>
            <a:ext cx="8301037" cy="5792787"/>
          </a:xfrm>
          <a:prstGeom prst="rect">
            <a:avLst/>
          </a:prstGeom>
          <a:noFill/>
          <a:ln w="9525">
            <a:noFill/>
            <a:round/>
            <a:headEnd/>
            <a:tailEnd/>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lv-LV">
                <a:solidFill>
                  <a:srgbClr val="000000"/>
                </a:solidFill>
              </a:rPr>
              <a:t> </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lv-LV">
                <a:solidFill>
                  <a:srgbClr val="000000"/>
                </a:solidFill>
              </a:rPr>
              <a:t/>
            </a:r>
            <a:br>
              <a:rPr lang="lv-LV">
                <a:solidFill>
                  <a:srgbClr val="000000"/>
                </a:solidFill>
              </a:rPr>
            </a:br>
            <a:endParaRPr lang="lv-LV">
              <a:solidFill>
                <a:srgbClr val="000000"/>
              </a:solidFill>
            </a:endParaRPr>
          </a:p>
        </p:txBody>
      </p:sp>
      <p:sp>
        <p:nvSpPr>
          <p:cNvPr id="24580" name="Rectangle 3"/>
          <p:cNvSpPr>
            <a:spLocks noChangeArrowheads="1"/>
          </p:cNvSpPr>
          <p:nvPr/>
        </p:nvSpPr>
        <p:spPr bwMode="auto">
          <a:xfrm>
            <a:off x="3708400" y="474663"/>
            <a:ext cx="5040313" cy="5851525"/>
          </a:xfrm>
          <a:prstGeom prst="rect">
            <a:avLst/>
          </a:prstGeom>
          <a:noFill/>
          <a:ln w="9525">
            <a:noFill/>
            <a:round/>
            <a:headEnd/>
            <a:tailEnd/>
          </a:ln>
        </p:spPr>
        <p:txBody>
          <a:bodyPr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a:solidFill>
                  <a:srgbClr val="000000"/>
                </a:solidFill>
              </a:rPr>
              <a:t>А ну-как  10).............   нам пропой, веселый ветер,</a:t>
            </a:r>
            <a:br>
              <a:rPr lang="lv-LV">
                <a:solidFill>
                  <a:srgbClr val="000000"/>
                </a:solidFill>
              </a:rPr>
            </a:br>
            <a:r>
              <a:rPr lang="lv-LV">
                <a:solidFill>
                  <a:srgbClr val="000000"/>
                </a:solidFill>
              </a:rPr>
              <a:t>Веселый ветер, веселый ветер!</a:t>
            </a:r>
            <a:br>
              <a:rPr lang="lv-LV">
                <a:solidFill>
                  <a:srgbClr val="000000"/>
                </a:solidFill>
              </a:rPr>
            </a:br>
            <a:r>
              <a:rPr lang="lv-LV">
                <a:solidFill>
                  <a:srgbClr val="000000"/>
                </a:solidFill>
              </a:rPr>
              <a:t>Моря и горы ты обшарил все на свете</a:t>
            </a:r>
            <a:br>
              <a:rPr lang="lv-LV">
                <a:solidFill>
                  <a:srgbClr val="000000"/>
                </a:solidFill>
              </a:rPr>
            </a:br>
            <a:r>
              <a:rPr lang="lv-LV">
                <a:solidFill>
                  <a:srgbClr val="000000"/>
                </a:solidFill>
              </a:rPr>
              <a:t>И все на свете песенки слыхал.</a:t>
            </a:r>
            <a:br>
              <a:rPr lang="lv-LV">
                <a:solidFill>
                  <a:srgbClr val="000000"/>
                </a:solidFill>
              </a:rPr>
            </a:br>
            <a:r>
              <a:rPr lang="lv-LV">
                <a:solidFill>
                  <a:srgbClr val="000000"/>
                </a:solidFill>
              </a:rPr>
              <a:t>Спой нам,ветер, про чащи  11)...........,</a:t>
            </a:r>
            <a:br>
              <a:rPr lang="lv-LV">
                <a:solidFill>
                  <a:srgbClr val="000000"/>
                </a:solidFill>
              </a:rPr>
            </a:br>
            <a:r>
              <a:rPr lang="lv-LV">
                <a:solidFill>
                  <a:srgbClr val="000000"/>
                </a:solidFill>
              </a:rPr>
              <a:t>Про звериный запутанный след,</a:t>
            </a:r>
            <a:br>
              <a:rPr lang="lv-LV">
                <a:solidFill>
                  <a:srgbClr val="000000"/>
                </a:solidFill>
              </a:rPr>
            </a:br>
            <a:r>
              <a:rPr lang="lv-LV">
                <a:solidFill>
                  <a:srgbClr val="000000"/>
                </a:solidFill>
              </a:rPr>
              <a:t>Про шорохи 12)..............,</a:t>
            </a:r>
            <a:br>
              <a:rPr lang="lv-LV">
                <a:solidFill>
                  <a:srgbClr val="000000"/>
                </a:solidFill>
              </a:rPr>
            </a:br>
            <a:r>
              <a:rPr lang="lv-LV">
                <a:solidFill>
                  <a:srgbClr val="000000"/>
                </a:solidFill>
              </a:rPr>
              <a:t>Про  14)............ стальные</a:t>
            </a:r>
            <a:br>
              <a:rPr lang="lv-LV">
                <a:solidFill>
                  <a:srgbClr val="000000"/>
                </a:solidFill>
              </a:rPr>
            </a:br>
            <a:r>
              <a:rPr lang="lv-LV">
                <a:solidFill>
                  <a:srgbClr val="000000"/>
                </a:solidFill>
              </a:rPr>
              <a:t>Про  15).............  боевых побед!</a:t>
            </a:r>
            <a:br>
              <a:rPr lang="lv-LV">
                <a:solidFill>
                  <a:srgbClr val="000000"/>
                </a:solidFill>
              </a:rPr>
            </a:br>
            <a:r>
              <a:rPr lang="lv-LV">
                <a:solidFill>
                  <a:srgbClr val="000000"/>
                </a:solidFill>
              </a:rPr>
              <a:t/>
            </a:r>
            <a:br>
              <a:rPr lang="lv-LV">
                <a:solidFill>
                  <a:srgbClr val="000000"/>
                </a:solidFill>
              </a:rPr>
            </a:br>
            <a:r>
              <a:rPr lang="lv-LV">
                <a:solidFill>
                  <a:srgbClr val="000000"/>
                </a:solidFill>
              </a:rPr>
              <a:t>Припев.</a:t>
            </a:r>
            <a:br>
              <a:rPr lang="lv-LV">
                <a:solidFill>
                  <a:srgbClr val="000000"/>
                </a:solidFill>
              </a:rPr>
            </a:br>
            <a:r>
              <a:rPr lang="lv-LV">
                <a:solidFill>
                  <a:srgbClr val="000000"/>
                </a:solidFill>
              </a:rPr>
              <a:t/>
            </a:r>
            <a:br>
              <a:rPr lang="lv-LV">
                <a:solidFill>
                  <a:srgbClr val="000000"/>
                </a:solidFill>
              </a:rPr>
            </a:br>
            <a:r>
              <a:rPr lang="lv-LV">
                <a:solidFill>
                  <a:srgbClr val="000000"/>
                </a:solidFill>
              </a:rPr>
              <a:t>А ну-как песню нам пропой, веселый ветер,</a:t>
            </a:r>
            <a:br>
              <a:rPr lang="lv-LV">
                <a:solidFill>
                  <a:srgbClr val="000000"/>
                </a:solidFill>
              </a:rPr>
            </a:br>
            <a:r>
              <a:rPr lang="lv-LV">
                <a:solidFill>
                  <a:srgbClr val="000000"/>
                </a:solidFill>
              </a:rPr>
              <a:t>Веселый  16)......... , веселый ветер!</a:t>
            </a:r>
            <a:br>
              <a:rPr lang="lv-LV">
                <a:solidFill>
                  <a:srgbClr val="000000"/>
                </a:solidFill>
              </a:rPr>
            </a:br>
            <a:r>
              <a:rPr lang="lv-LV">
                <a:solidFill>
                  <a:srgbClr val="000000"/>
                </a:solidFill>
              </a:rPr>
              <a:t>Моря и горы ты обшарил все на свете</a:t>
            </a:r>
            <a:br>
              <a:rPr lang="lv-LV">
                <a:solidFill>
                  <a:srgbClr val="000000"/>
                </a:solidFill>
              </a:rPr>
            </a:br>
            <a:r>
              <a:rPr lang="lv-LV">
                <a:solidFill>
                  <a:srgbClr val="000000"/>
                </a:solidFill>
              </a:rPr>
              <a:t>И все на свете песенки  17).............,</a:t>
            </a:r>
            <a:br>
              <a:rPr lang="lv-LV">
                <a:solidFill>
                  <a:srgbClr val="000000"/>
                </a:solidFill>
              </a:rPr>
            </a:br>
            <a:r>
              <a:rPr lang="lv-LV">
                <a:solidFill>
                  <a:srgbClr val="000000"/>
                </a:solidFill>
              </a:rPr>
              <a:t>Спой нам ветер про 18)......... и смелость,</a:t>
            </a:r>
            <a:br>
              <a:rPr lang="lv-LV">
                <a:solidFill>
                  <a:srgbClr val="000000"/>
                </a:solidFill>
              </a:rPr>
            </a:br>
            <a:r>
              <a:rPr lang="lv-LV">
                <a:solidFill>
                  <a:srgbClr val="000000"/>
                </a:solidFill>
              </a:rPr>
              <a:t>Про ученых, героев, бойцов,</a:t>
            </a:r>
            <a:br>
              <a:rPr lang="lv-LV">
                <a:solidFill>
                  <a:srgbClr val="000000"/>
                </a:solidFill>
              </a:rPr>
            </a:br>
            <a:r>
              <a:rPr lang="lv-LV">
                <a:solidFill>
                  <a:srgbClr val="000000"/>
                </a:solidFill>
              </a:rPr>
              <a:t>Чтоб  19).............  загорелось,</a:t>
            </a:r>
            <a:br>
              <a:rPr lang="lv-LV">
                <a:solidFill>
                  <a:srgbClr val="000000"/>
                </a:solidFill>
              </a:rPr>
            </a:br>
            <a:r>
              <a:rPr lang="lv-LV">
                <a:solidFill>
                  <a:srgbClr val="000000"/>
                </a:solidFill>
              </a:rPr>
              <a:t>Чтоб каждому  20)...............</a:t>
            </a:r>
            <a:br>
              <a:rPr lang="lv-LV">
                <a:solidFill>
                  <a:srgbClr val="000000"/>
                </a:solidFill>
              </a:rPr>
            </a:br>
            <a:r>
              <a:rPr lang="lv-LV">
                <a:solidFill>
                  <a:srgbClr val="000000"/>
                </a:solidFill>
              </a:rPr>
              <a:t>Догнать и перегнать отцов!</a:t>
            </a:r>
          </a:p>
        </p:txBody>
      </p:sp>
      <p:pic>
        <p:nvPicPr>
          <p:cNvPr id="24581" name="Picture 4"/>
          <p:cNvPicPr>
            <a:picLocks noChangeAspect="1" noChangeArrowheads="1"/>
          </p:cNvPicPr>
          <p:nvPr/>
        </p:nvPicPr>
        <p:blipFill>
          <a:blip r:embed="rId3" cstate="print"/>
          <a:srcRect/>
          <a:stretch>
            <a:fillRect/>
          </a:stretch>
        </p:blipFill>
        <p:spPr bwMode="auto">
          <a:xfrm>
            <a:off x="323850" y="908050"/>
            <a:ext cx="3136900" cy="45720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2875" y="857250"/>
            <a:ext cx="4857750" cy="2643188"/>
          </a:xfrm>
        </p:spPr>
        <p:txBody>
          <a:bodyPr/>
          <a:lstStyle/>
          <a:p>
            <a:r>
              <a:rPr lang="lv-LV" sz="3200" i="1" smtClean="0"/>
              <a:t>Mācīšanās un mācīšana nav mocīšanās un mocīšana; skolotājs ir kā dārznieks, kurš pie noteiktiem apstākļiem spēj vajadzīgajā laikā izaudzēt vajadzīgo augļu ražu.</a:t>
            </a:r>
            <a:r>
              <a:rPr lang="lv-LV" sz="3200" smtClean="0"/>
              <a:t/>
            </a:r>
            <a:br>
              <a:rPr lang="lv-LV" sz="3200" smtClean="0"/>
            </a:br>
            <a:endParaRPr lang="lv-LV" sz="3200" smtClean="0"/>
          </a:p>
        </p:txBody>
      </p:sp>
      <p:pic>
        <p:nvPicPr>
          <p:cNvPr id="7" name="Content Placeholder 6" descr="14.jpg"/>
          <p:cNvPicPr>
            <a:picLocks noGrp="1" noChangeAspect="1"/>
          </p:cNvPicPr>
          <p:nvPr>
            <p:ph sz="quarter" idx="4"/>
          </p:nvPr>
        </p:nvPicPr>
        <p:blipFill>
          <a:blip r:embed="rId2" cstate="print"/>
          <a:stretch>
            <a:fillRect/>
          </a:stretch>
        </p:blipFill>
        <p:spPr>
          <a:xfrm rot="545371">
            <a:off x="4994598" y="1009359"/>
            <a:ext cx="4041775" cy="386256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rot="208057">
            <a:off x="5880100" y="5105400"/>
            <a:ext cx="3478213" cy="830263"/>
          </a:xfrm>
          <a:prstGeom prst="rect">
            <a:avLst/>
          </a:prstGeom>
          <a:noFill/>
        </p:spPr>
        <p:txBody>
          <a:bodyPr>
            <a:spAutoFit/>
          </a:bodyPr>
          <a:lstStyle/>
          <a:p>
            <a:pPr>
              <a:defRPr/>
            </a:pPr>
            <a:r>
              <a:rPr lang="lv-LV" sz="2400" dirty="0">
                <a:solidFill>
                  <a:schemeClr val="tx2">
                    <a:lumMod val="85000"/>
                    <a:lumOff val="15000"/>
                  </a:schemeClr>
                </a:solidFill>
              </a:rPr>
              <a:t>Sanita Kūle</a:t>
            </a:r>
          </a:p>
          <a:p>
            <a:pPr>
              <a:defRPr/>
            </a:pPr>
            <a:r>
              <a:rPr lang="lv-LV" sz="2400" dirty="0">
                <a:solidFill>
                  <a:schemeClr val="tx2">
                    <a:lumMod val="85000"/>
                    <a:lumOff val="15000"/>
                  </a:schemeClr>
                </a:solidFill>
              </a:rPr>
              <a:t> (bioloģija, dabaszinības)</a:t>
            </a:r>
          </a:p>
        </p:txBody>
      </p:sp>
      <p:pic>
        <p:nvPicPr>
          <p:cNvPr id="163842" name="Picture 2"/>
          <p:cNvPicPr>
            <a:picLocks noChangeAspect="1" noChangeArrowheads="1"/>
          </p:cNvPicPr>
          <p:nvPr/>
        </p:nvPicPr>
        <p:blipFill>
          <a:blip r:embed="rId3" cstate="print"/>
          <a:srcRect/>
          <a:stretch>
            <a:fillRect/>
          </a:stretch>
        </p:blipFill>
        <p:spPr bwMode="auto">
          <a:xfrm>
            <a:off x="285721" y="3933367"/>
            <a:ext cx="2714644" cy="2703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rot="21151800">
            <a:off x="3328988" y="5607050"/>
            <a:ext cx="2786062" cy="830263"/>
          </a:xfrm>
          <a:prstGeom prst="rect">
            <a:avLst/>
          </a:prstGeom>
          <a:noFill/>
        </p:spPr>
        <p:txBody>
          <a:bodyPr>
            <a:spAutoFit/>
          </a:bodyPr>
          <a:lstStyle/>
          <a:p>
            <a:pPr>
              <a:defRPr/>
            </a:pPr>
            <a:r>
              <a:rPr lang="lv-LV" sz="2400" dirty="0">
                <a:solidFill>
                  <a:schemeClr val="tx2">
                    <a:lumMod val="85000"/>
                    <a:lumOff val="15000"/>
                  </a:schemeClr>
                </a:solidFill>
              </a:rPr>
              <a:t>Natalia Rozentale (krievu valoda)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11430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lv-LV" sz="1800" smtClean="0"/>
          </a:p>
        </p:txBody>
      </p:sp>
      <p:sp>
        <p:nvSpPr>
          <p:cNvPr id="25603" name="Text Box 2"/>
          <p:cNvSpPr txBox="1">
            <a:spLocks noChangeArrowheads="1"/>
          </p:cNvSpPr>
          <p:nvPr/>
        </p:nvSpPr>
        <p:spPr bwMode="auto">
          <a:xfrm>
            <a:off x="457200" y="1600200"/>
            <a:ext cx="8229600" cy="4525963"/>
          </a:xfrm>
          <a:prstGeom prst="rect">
            <a:avLst/>
          </a:prstGeom>
          <a:noFill/>
          <a:ln w="9525">
            <a:noFill/>
            <a:round/>
            <a:headEnd/>
            <a:tailEnd/>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lv-LV">
                <a:solidFill>
                  <a:srgbClr val="000000"/>
                </a:solidFill>
              </a:rPr>
              <a:t/>
            </a:r>
            <a:br>
              <a:rPr lang="lv-LV">
                <a:solidFill>
                  <a:srgbClr val="000000"/>
                </a:solidFill>
              </a:rPr>
            </a:br>
            <a:endParaRPr lang="lv-LV">
              <a:solidFill>
                <a:srgbClr val="000000"/>
              </a:solidFill>
            </a:endParaRPr>
          </a:p>
        </p:txBody>
      </p:sp>
      <p:sp>
        <p:nvSpPr>
          <p:cNvPr id="25604" name="Rectangle 3"/>
          <p:cNvSpPr>
            <a:spLocks noChangeArrowheads="1"/>
          </p:cNvSpPr>
          <p:nvPr/>
        </p:nvSpPr>
        <p:spPr bwMode="auto">
          <a:xfrm>
            <a:off x="4679950" y="179388"/>
            <a:ext cx="4464050" cy="6300787"/>
          </a:xfrm>
          <a:prstGeom prst="rect">
            <a:avLst/>
          </a:prstGeom>
          <a:noFill/>
          <a:ln w="9525">
            <a:noFill/>
            <a:round/>
            <a:headEnd/>
            <a:tailEnd/>
          </a:ln>
        </p:spPr>
        <p:txBody>
          <a:bodyPr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a:solidFill>
                  <a:srgbClr val="000000"/>
                </a:solidFill>
              </a:rPr>
              <a:t>Припев.</a:t>
            </a:r>
            <a:br>
              <a:rPr lang="lv-LV">
                <a:solidFill>
                  <a:srgbClr val="000000"/>
                </a:solidFill>
              </a:rPr>
            </a:br>
            <a:r>
              <a:rPr lang="lv-LV">
                <a:solidFill>
                  <a:srgbClr val="000000"/>
                </a:solidFill>
              </a:rPr>
              <a:t/>
            </a:r>
            <a:br>
              <a:rPr lang="lv-LV">
                <a:solidFill>
                  <a:srgbClr val="000000"/>
                </a:solidFill>
              </a:rPr>
            </a:br>
            <a:r>
              <a:rPr lang="lv-LV">
                <a:solidFill>
                  <a:srgbClr val="000000"/>
                </a:solidFill>
              </a:rPr>
              <a:t>А ну-как песню нам пропой, веселый ветер,</a:t>
            </a:r>
            <a:br>
              <a:rPr lang="lv-LV">
                <a:solidFill>
                  <a:srgbClr val="000000"/>
                </a:solidFill>
              </a:rPr>
            </a:br>
            <a:r>
              <a:rPr lang="lv-LV">
                <a:solidFill>
                  <a:srgbClr val="000000"/>
                </a:solidFill>
              </a:rPr>
              <a:t>Веселый ветер,веселый ветер!</a:t>
            </a:r>
            <a:br>
              <a:rPr lang="lv-LV">
                <a:solidFill>
                  <a:srgbClr val="000000"/>
                </a:solidFill>
              </a:rPr>
            </a:br>
            <a:r>
              <a:rPr lang="lv-LV">
                <a:solidFill>
                  <a:srgbClr val="000000"/>
                </a:solidFill>
              </a:rPr>
              <a:t>21)....... и горы ты обшарил все на свете</a:t>
            </a:r>
            <a:br>
              <a:rPr lang="lv-LV">
                <a:solidFill>
                  <a:srgbClr val="000000"/>
                </a:solidFill>
              </a:rPr>
            </a:br>
            <a:r>
              <a:rPr lang="lv-LV">
                <a:solidFill>
                  <a:srgbClr val="000000"/>
                </a:solidFill>
              </a:rPr>
              <a:t>И все на свете песенки слыхал.</a:t>
            </a:r>
            <a:br>
              <a:rPr lang="lv-LV">
                <a:solidFill>
                  <a:srgbClr val="000000"/>
                </a:solidFill>
              </a:rPr>
            </a:br>
            <a:r>
              <a:rPr lang="lv-LV">
                <a:solidFill>
                  <a:srgbClr val="000000"/>
                </a:solidFill>
              </a:rPr>
              <a:t>Спой нам песню, чтоб в ней прозвучали</a:t>
            </a:r>
            <a:br>
              <a:rPr lang="lv-LV">
                <a:solidFill>
                  <a:srgbClr val="000000"/>
                </a:solidFill>
              </a:rPr>
            </a:br>
            <a:r>
              <a:rPr lang="lv-LV">
                <a:solidFill>
                  <a:srgbClr val="000000"/>
                </a:solidFill>
              </a:rPr>
              <a:t>Все весенние песни 22)............. ,</a:t>
            </a:r>
            <a:br>
              <a:rPr lang="lv-LV">
                <a:solidFill>
                  <a:srgbClr val="000000"/>
                </a:solidFill>
              </a:rPr>
            </a:br>
            <a:r>
              <a:rPr lang="lv-LV">
                <a:solidFill>
                  <a:srgbClr val="000000"/>
                </a:solidFill>
              </a:rPr>
              <a:t>Чтоб трубы заиграли,</a:t>
            </a:r>
            <a:br>
              <a:rPr lang="lv-LV">
                <a:solidFill>
                  <a:srgbClr val="000000"/>
                </a:solidFill>
              </a:rPr>
            </a:br>
            <a:r>
              <a:rPr lang="lv-LV">
                <a:solidFill>
                  <a:srgbClr val="000000"/>
                </a:solidFill>
              </a:rPr>
              <a:t>Чтоб  23)........... подпевали,</a:t>
            </a:r>
            <a:br>
              <a:rPr lang="lv-LV">
                <a:solidFill>
                  <a:srgbClr val="000000"/>
                </a:solidFill>
              </a:rPr>
            </a:br>
            <a:r>
              <a:rPr lang="lv-LV">
                <a:solidFill>
                  <a:srgbClr val="000000"/>
                </a:solidFill>
              </a:rPr>
              <a:t>Чтоб  24)...........  веселей пошли!</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a:solidFill>
                  <a:srgbClr val="000000"/>
                </a:solidFill>
              </a:rPr>
              <a:t>Припев</a:t>
            </a:r>
          </a:p>
        </p:txBody>
      </p:sp>
      <p:pic>
        <p:nvPicPr>
          <p:cNvPr id="25605" name="Picture 4"/>
          <p:cNvPicPr>
            <a:picLocks noChangeAspect="1" noChangeArrowheads="1"/>
          </p:cNvPicPr>
          <p:nvPr/>
        </p:nvPicPr>
        <p:blipFill>
          <a:blip r:embed="rId3" cstate="print"/>
          <a:srcRect/>
          <a:stretch>
            <a:fillRect/>
          </a:stretch>
        </p:blipFill>
        <p:spPr bwMode="auto">
          <a:xfrm>
            <a:off x="107950" y="0"/>
            <a:ext cx="4476750" cy="66675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84213" y="0"/>
            <a:ext cx="7632700" cy="2168525"/>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lv-LV" sz="2600" smtClean="0">
                <a:solidFill>
                  <a:srgbClr val="0070C0"/>
                </a:solidFill>
              </a:rPr>
              <a:t>Проверяем  результаты  слушания.  </a:t>
            </a:r>
            <a:r>
              <a:rPr lang="lv-LV" sz="2600" smtClean="0"/>
              <a:t/>
            </a:r>
            <a:br>
              <a:rPr lang="lv-LV" sz="2600" smtClean="0"/>
            </a:br>
            <a:r>
              <a:rPr lang="lv-LV" sz="2600" smtClean="0"/>
              <a:t>Отправляемся в путь вместе с нашими героями  и  поём эту замечательную песню !</a:t>
            </a:r>
          </a:p>
        </p:txBody>
      </p:sp>
      <p:pic>
        <p:nvPicPr>
          <p:cNvPr id="22533" name="Picture 5"/>
          <p:cNvPicPr>
            <a:picLocks noChangeAspect="1" noChangeArrowheads="1"/>
          </p:cNvPicPr>
          <p:nvPr/>
        </p:nvPicPr>
        <p:blipFill>
          <a:blip r:embed="rId3" cstate="print"/>
          <a:srcRect/>
          <a:stretch>
            <a:fillRect/>
          </a:stretch>
        </p:blipFill>
        <p:spPr bwMode="auto">
          <a:xfrm>
            <a:off x="467544" y="2204864"/>
            <a:ext cx="6943725" cy="4286250"/>
          </a:xfrm>
          <a:prstGeom prst="rect">
            <a:avLst/>
          </a:prstGeom>
          <a:ln w="88900" cap="sq" cmpd="thickThin">
            <a:solidFill>
              <a:srgbClr val="000000"/>
            </a:solidFill>
            <a:prstDash val="solid"/>
            <a:miter lim="800000"/>
          </a:ln>
          <a:effectLst>
            <a:innerShdw blurRad="76200">
              <a:srgbClr val="000000"/>
            </a:innerShdw>
          </a:effectLst>
        </p:spPr>
      </p:pic>
      <p:grpSp>
        <p:nvGrpSpPr>
          <p:cNvPr id="26628" name="Group 5"/>
          <p:cNvGrpSpPr>
            <a:grpSpLocks/>
          </p:cNvGrpSpPr>
          <p:nvPr/>
        </p:nvGrpSpPr>
        <p:grpSpPr bwMode="auto">
          <a:xfrm>
            <a:off x="7092950" y="4941888"/>
            <a:ext cx="1943100" cy="1727200"/>
            <a:chOff x="539552" y="3573016"/>
            <a:chExt cx="2160240" cy="2160240"/>
          </a:xfrm>
        </p:grpSpPr>
        <p:pic>
          <p:nvPicPr>
            <p:cNvPr id="7" name="Picture 9">
              <a:hlinkClick r:id="rId4" action="ppaction://hlinkfile"/>
            </p:cNvPr>
            <p:cNvPicPr>
              <a:picLocks noChangeAspect="1" noChangeArrowheads="1"/>
            </p:cNvPicPr>
            <p:nvPr/>
          </p:nvPicPr>
          <p:blipFill>
            <a:blip r:embed="rId5" cstate="print"/>
            <a:srcRect/>
            <a:stretch>
              <a:fillRect/>
            </a:stretch>
          </p:blipFill>
          <p:spPr bwMode="auto">
            <a:xfrm>
              <a:off x="539552" y="3573016"/>
              <a:ext cx="2160240"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44314" y="3644495"/>
              <a:ext cx="1581352" cy="319667"/>
            </a:xfrm>
            <a:prstGeom prst="rect">
              <a:avLst/>
            </a:prstGeom>
            <a:noFill/>
          </p:spPr>
          <p:txBody>
            <a:bodyPr>
              <a:spAutoFit/>
            </a:bodyPr>
            <a:lstStyle/>
            <a:p>
              <a:pPr>
                <a:buFont typeface="Times New Roman" pitchFamily="16" charset="0"/>
                <a:buNone/>
                <a:defRPr/>
              </a:pPr>
              <a:r>
                <a:rPr lang="lv-LV" sz="1200" b="1" dirty="0">
                  <a:solidFill>
                    <a:schemeClr val="tx1">
                      <a:lumMod val="95000"/>
                      <a:lumOff val="5000"/>
                    </a:schemeClr>
                  </a:solidFill>
                  <a:latin typeface="Calibri" pitchFamily="32" charset="0"/>
                  <a:ea typeface="Microsoft YaHei" charset="-122"/>
                </a:rPr>
                <a:t>СПОЙ НАМ, ВЕТЕР</a:t>
              </a:r>
              <a:endParaRPr lang="lv-LV" sz="1200" b="1" dirty="0">
                <a:solidFill>
                  <a:schemeClr val="tx1">
                    <a:lumMod val="95000"/>
                    <a:lumOff val="5000"/>
                  </a:schemeClr>
                </a:solidFill>
                <a:latin typeface="Arial Black" pitchFamily="34" charset="0"/>
                <a:ea typeface="Microsoft YaHei" charset="-122"/>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ru-RU" sz="2800" smtClean="0"/>
              <a:t>Проверяем правильность выполнения  задания:</a:t>
            </a:r>
            <a:endParaRPr lang="lv-LV" sz="2800" smtClean="0"/>
          </a:p>
        </p:txBody>
      </p:sp>
      <p:sp>
        <p:nvSpPr>
          <p:cNvPr id="27651" name="Content Placeholder 2"/>
          <p:cNvSpPr>
            <a:spLocks noGrp="1"/>
          </p:cNvSpPr>
          <p:nvPr>
            <p:ph sz="half" idx="2"/>
          </p:nvPr>
        </p:nvSpPr>
        <p:spPr>
          <a:xfrm>
            <a:off x="468313" y="1268413"/>
            <a:ext cx="4040187" cy="3951287"/>
          </a:xfrm>
        </p:spPr>
        <p:txBody>
          <a:bodyPr/>
          <a:lstStyle/>
          <a:p>
            <a:pPr marL="34925">
              <a:lnSpc>
                <a:spcPct val="100000"/>
              </a:lnSpc>
              <a:spcAft>
                <a:spcPct val="0"/>
              </a:spcAft>
              <a:buFont typeface="Calibri" pitchFamily="34" charset="0"/>
              <a:buAutoNum type="arabicPeriod"/>
            </a:pPr>
            <a:r>
              <a:rPr lang="ru-RU" smtClean="0"/>
              <a:t>Ветер</a:t>
            </a:r>
          </a:p>
          <a:p>
            <a:pPr marL="34925">
              <a:lnSpc>
                <a:spcPct val="100000"/>
              </a:lnSpc>
              <a:spcAft>
                <a:spcPct val="0"/>
              </a:spcAft>
              <a:buFont typeface="Calibri" pitchFamily="34" charset="0"/>
              <a:buAutoNum type="arabicPeriod"/>
            </a:pPr>
            <a:r>
              <a:rPr lang="ru-RU" smtClean="0"/>
              <a:t>Горы</a:t>
            </a:r>
          </a:p>
          <a:p>
            <a:pPr marL="34925">
              <a:lnSpc>
                <a:spcPct val="100000"/>
              </a:lnSpc>
              <a:spcAft>
                <a:spcPct val="0"/>
              </a:spcAft>
              <a:buFont typeface="Calibri" pitchFamily="34" charset="0"/>
              <a:buAutoNum type="arabicPeriod"/>
            </a:pPr>
            <a:r>
              <a:rPr lang="ru-RU" smtClean="0"/>
              <a:t>Песенки</a:t>
            </a:r>
          </a:p>
          <a:p>
            <a:pPr marL="34925">
              <a:lnSpc>
                <a:spcPct val="100000"/>
              </a:lnSpc>
              <a:spcAft>
                <a:spcPct val="0"/>
              </a:spcAft>
              <a:buFont typeface="Calibri" pitchFamily="34" charset="0"/>
              <a:buAutoNum type="arabicPeriod"/>
            </a:pPr>
            <a:r>
              <a:rPr lang="ru-RU" smtClean="0"/>
              <a:t>Глубокие</a:t>
            </a:r>
          </a:p>
          <a:p>
            <a:pPr marL="34925">
              <a:lnSpc>
                <a:spcPct val="100000"/>
              </a:lnSpc>
              <a:spcAft>
                <a:spcPct val="0"/>
              </a:spcAft>
              <a:buFont typeface="Calibri" pitchFamily="34" charset="0"/>
              <a:buAutoNum type="arabicPeriod"/>
            </a:pPr>
            <a:r>
              <a:rPr lang="ru-RU" smtClean="0"/>
              <a:t>Синие</a:t>
            </a:r>
          </a:p>
          <a:p>
            <a:pPr marL="34925">
              <a:lnSpc>
                <a:spcPct val="100000"/>
              </a:lnSpc>
              <a:spcAft>
                <a:spcPct val="0"/>
              </a:spcAft>
              <a:buFont typeface="Calibri" pitchFamily="34" charset="0"/>
              <a:buAutoNum type="arabicPeriod"/>
            </a:pPr>
            <a:r>
              <a:rPr lang="ru-RU" smtClean="0"/>
              <a:t>Людей</a:t>
            </a:r>
          </a:p>
          <a:p>
            <a:pPr marL="34925">
              <a:lnSpc>
                <a:spcPct val="100000"/>
              </a:lnSpc>
              <a:spcAft>
                <a:spcPct val="0"/>
              </a:spcAft>
              <a:buFont typeface="Calibri" pitchFamily="34" charset="0"/>
              <a:buAutoNum type="arabicPeriod"/>
            </a:pPr>
            <a:r>
              <a:rPr lang="ru-RU" smtClean="0"/>
              <a:t>Победу</a:t>
            </a:r>
          </a:p>
          <a:p>
            <a:pPr marL="34925">
              <a:lnSpc>
                <a:spcPct val="100000"/>
              </a:lnSpc>
              <a:spcAft>
                <a:spcPct val="0"/>
              </a:spcAft>
              <a:buFont typeface="Calibri" pitchFamily="34" charset="0"/>
              <a:buAutoNum type="arabicPeriod"/>
            </a:pPr>
            <a:r>
              <a:rPr lang="ru-RU" smtClean="0"/>
              <a:t>Вместе</a:t>
            </a:r>
          </a:p>
          <a:p>
            <a:pPr marL="34925">
              <a:lnSpc>
                <a:spcPct val="100000"/>
              </a:lnSpc>
              <a:spcAft>
                <a:spcPct val="0"/>
              </a:spcAft>
              <a:buFont typeface="Calibri" pitchFamily="34" charset="0"/>
              <a:buAutoNum type="arabicPeriod"/>
            </a:pPr>
            <a:r>
              <a:rPr lang="ru-RU" smtClean="0"/>
              <a:t>Хочет</a:t>
            </a:r>
          </a:p>
          <a:p>
            <a:pPr marL="34925">
              <a:lnSpc>
                <a:spcPct val="100000"/>
              </a:lnSpc>
              <a:spcAft>
                <a:spcPct val="0"/>
              </a:spcAft>
              <a:buFont typeface="Calibri" pitchFamily="34" charset="0"/>
              <a:buAutoNum type="arabicPeriod"/>
            </a:pPr>
            <a:r>
              <a:rPr lang="lv-LV" smtClean="0"/>
              <a:t> </a:t>
            </a:r>
            <a:r>
              <a:rPr lang="ru-RU" smtClean="0"/>
              <a:t>Всегда</a:t>
            </a:r>
          </a:p>
          <a:p>
            <a:pPr marL="34925">
              <a:lnSpc>
                <a:spcPct val="100000"/>
              </a:lnSpc>
              <a:spcAft>
                <a:spcPct val="0"/>
              </a:spcAft>
              <a:buFont typeface="Calibri" pitchFamily="34" charset="0"/>
              <a:buAutoNum type="arabicPeriod"/>
            </a:pPr>
            <a:r>
              <a:rPr lang="lv-LV" smtClean="0"/>
              <a:t> </a:t>
            </a:r>
            <a:r>
              <a:rPr lang="ru-RU" smtClean="0"/>
              <a:t>Песню</a:t>
            </a:r>
          </a:p>
          <a:p>
            <a:pPr marL="34925">
              <a:lnSpc>
                <a:spcPct val="100000"/>
              </a:lnSpc>
              <a:spcAft>
                <a:spcPct val="0"/>
              </a:spcAft>
              <a:buFont typeface="Calibri" pitchFamily="34" charset="0"/>
              <a:buAutoNum type="arabicPeriod"/>
            </a:pPr>
            <a:r>
              <a:rPr lang="lv-LV" smtClean="0"/>
              <a:t> </a:t>
            </a:r>
            <a:r>
              <a:rPr lang="ru-RU" smtClean="0"/>
              <a:t>Лесные</a:t>
            </a:r>
          </a:p>
        </p:txBody>
      </p:sp>
      <p:sp>
        <p:nvSpPr>
          <p:cNvPr id="6" name="Content Placeholder 5"/>
          <p:cNvSpPr>
            <a:spLocks noGrp="1"/>
          </p:cNvSpPr>
          <p:nvPr>
            <p:ph sz="quarter" idx="4"/>
          </p:nvPr>
        </p:nvSpPr>
        <p:spPr>
          <a:xfrm>
            <a:off x="4787900" y="1268413"/>
            <a:ext cx="4041775" cy="3951287"/>
          </a:xfrm>
        </p:spPr>
        <p:txBody>
          <a:bodyPr/>
          <a:lstStyle/>
          <a:p>
            <a:pPr marL="36000">
              <a:lnSpc>
                <a:spcPct val="100000"/>
              </a:lnSpc>
              <a:spcAft>
                <a:spcPts val="0"/>
              </a:spcAft>
              <a:buFont typeface="Times New Roman" pitchFamily="18" charset="0"/>
              <a:buNone/>
              <a:defRPr/>
            </a:pPr>
            <a:r>
              <a:rPr lang="lv-LV" dirty="0" smtClean="0"/>
              <a:t>13. </a:t>
            </a:r>
            <a:r>
              <a:rPr lang="ru-RU" dirty="0" smtClean="0"/>
              <a:t>Ночные</a:t>
            </a:r>
          </a:p>
          <a:p>
            <a:pPr marL="36000">
              <a:lnSpc>
                <a:spcPct val="100000"/>
              </a:lnSpc>
              <a:spcAft>
                <a:spcPts val="0"/>
              </a:spcAft>
              <a:buFont typeface="Times New Roman" pitchFamily="18" charset="0"/>
              <a:buNone/>
              <a:defRPr/>
            </a:pPr>
            <a:r>
              <a:rPr lang="lv-LV" dirty="0" smtClean="0"/>
              <a:t>14. </a:t>
            </a:r>
            <a:r>
              <a:rPr lang="ru-RU" dirty="0" smtClean="0"/>
              <a:t>Мускулы</a:t>
            </a:r>
          </a:p>
          <a:p>
            <a:pPr marL="36000">
              <a:lnSpc>
                <a:spcPct val="100000"/>
              </a:lnSpc>
              <a:spcAft>
                <a:spcPts val="0"/>
              </a:spcAft>
              <a:buFont typeface="Times New Roman" pitchFamily="18" charset="0"/>
              <a:buNone/>
              <a:defRPr/>
            </a:pPr>
            <a:r>
              <a:rPr lang="lv-LV" dirty="0" smtClean="0"/>
              <a:t>15. </a:t>
            </a:r>
            <a:r>
              <a:rPr lang="ru-RU" dirty="0" smtClean="0"/>
              <a:t>Радость</a:t>
            </a:r>
          </a:p>
          <a:p>
            <a:pPr marL="36000">
              <a:lnSpc>
                <a:spcPct val="100000"/>
              </a:lnSpc>
              <a:spcAft>
                <a:spcPts val="0"/>
              </a:spcAft>
              <a:buFont typeface="Times New Roman" pitchFamily="18" charset="0"/>
              <a:buNone/>
              <a:defRPr/>
            </a:pPr>
            <a:r>
              <a:rPr lang="lv-LV" dirty="0" smtClean="0"/>
              <a:t>16. </a:t>
            </a:r>
            <a:r>
              <a:rPr lang="ru-RU" dirty="0" smtClean="0"/>
              <a:t>Пропой</a:t>
            </a:r>
          </a:p>
          <a:p>
            <a:pPr marL="36000">
              <a:lnSpc>
                <a:spcPct val="100000"/>
              </a:lnSpc>
              <a:spcAft>
                <a:spcPts val="0"/>
              </a:spcAft>
              <a:buFont typeface="Times New Roman" pitchFamily="18" charset="0"/>
              <a:buNone/>
              <a:defRPr/>
            </a:pPr>
            <a:r>
              <a:rPr lang="lv-LV" dirty="0" smtClean="0"/>
              <a:t>17. </a:t>
            </a:r>
            <a:r>
              <a:rPr lang="ru-RU" dirty="0" smtClean="0"/>
              <a:t>Слыхал</a:t>
            </a:r>
          </a:p>
          <a:p>
            <a:pPr marL="36000">
              <a:lnSpc>
                <a:spcPct val="100000"/>
              </a:lnSpc>
              <a:spcAft>
                <a:spcPts val="0"/>
              </a:spcAft>
              <a:buFont typeface="Times New Roman" pitchFamily="18" charset="0"/>
              <a:buNone/>
              <a:defRPr/>
            </a:pPr>
            <a:r>
              <a:rPr lang="lv-LV" dirty="0" smtClean="0"/>
              <a:t>18. </a:t>
            </a:r>
            <a:r>
              <a:rPr lang="ru-RU" dirty="0" smtClean="0"/>
              <a:t>Славу</a:t>
            </a:r>
          </a:p>
          <a:p>
            <a:pPr marL="36000">
              <a:lnSpc>
                <a:spcPct val="100000"/>
              </a:lnSpc>
              <a:spcAft>
                <a:spcPts val="0"/>
              </a:spcAft>
              <a:buFont typeface="Times New Roman" pitchFamily="18" charset="0"/>
              <a:buNone/>
              <a:defRPr/>
            </a:pPr>
            <a:r>
              <a:rPr lang="lv-LV" dirty="0" smtClean="0"/>
              <a:t>19. </a:t>
            </a:r>
            <a:r>
              <a:rPr lang="ru-RU" dirty="0" smtClean="0"/>
              <a:t>Сердце</a:t>
            </a:r>
          </a:p>
          <a:p>
            <a:pPr marL="36000">
              <a:lnSpc>
                <a:spcPct val="100000"/>
              </a:lnSpc>
              <a:spcAft>
                <a:spcPts val="0"/>
              </a:spcAft>
              <a:buFont typeface="Times New Roman" pitchFamily="18" charset="0"/>
              <a:buNone/>
              <a:defRPr/>
            </a:pPr>
            <a:r>
              <a:rPr lang="lv-LV" dirty="0" smtClean="0"/>
              <a:t>20. </a:t>
            </a:r>
            <a:r>
              <a:rPr lang="ru-RU" dirty="0" smtClean="0"/>
              <a:t>Хотелось</a:t>
            </a:r>
          </a:p>
          <a:p>
            <a:pPr marL="36000">
              <a:lnSpc>
                <a:spcPct val="100000"/>
              </a:lnSpc>
              <a:spcAft>
                <a:spcPts val="0"/>
              </a:spcAft>
              <a:buFont typeface="Times New Roman" pitchFamily="18" charset="0"/>
              <a:buNone/>
              <a:defRPr/>
            </a:pPr>
            <a:r>
              <a:rPr lang="lv-LV" dirty="0" smtClean="0"/>
              <a:t>21. </a:t>
            </a:r>
            <a:r>
              <a:rPr lang="ru-RU" dirty="0" smtClean="0"/>
              <a:t>Моря</a:t>
            </a:r>
          </a:p>
          <a:p>
            <a:pPr marL="36000">
              <a:lnSpc>
                <a:spcPct val="100000"/>
              </a:lnSpc>
              <a:spcAft>
                <a:spcPts val="0"/>
              </a:spcAft>
              <a:buFont typeface="Times New Roman" pitchFamily="18" charset="0"/>
              <a:buNone/>
              <a:defRPr/>
            </a:pPr>
            <a:r>
              <a:rPr lang="lv-LV" dirty="0" smtClean="0"/>
              <a:t>22. </a:t>
            </a:r>
            <a:r>
              <a:rPr lang="ru-RU" dirty="0" smtClean="0"/>
              <a:t>Земли</a:t>
            </a:r>
          </a:p>
          <a:p>
            <a:pPr marL="36000">
              <a:lnSpc>
                <a:spcPct val="100000"/>
              </a:lnSpc>
              <a:spcAft>
                <a:spcPts val="0"/>
              </a:spcAft>
              <a:buFont typeface="Times New Roman" pitchFamily="18" charset="0"/>
              <a:buNone/>
              <a:defRPr/>
            </a:pPr>
            <a:r>
              <a:rPr lang="lv-LV" dirty="0" smtClean="0"/>
              <a:t>23. </a:t>
            </a:r>
            <a:r>
              <a:rPr lang="ru-RU" dirty="0" smtClean="0"/>
              <a:t>Губы</a:t>
            </a:r>
          </a:p>
          <a:p>
            <a:pPr marL="36000">
              <a:lnSpc>
                <a:spcPct val="100000"/>
              </a:lnSpc>
              <a:spcAft>
                <a:spcPts val="0"/>
              </a:spcAft>
              <a:buFont typeface="Times New Roman" pitchFamily="18" charset="0"/>
              <a:buNone/>
              <a:defRPr/>
            </a:pPr>
            <a:r>
              <a:rPr lang="lv-LV" dirty="0" smtClean="0"/>
              <a:t>24. </a:t>
            </a:r>
            <a:r>
              <a:rPr lang="ru-RU" dirty="0" smtClean="0"/>
              <a:t>ноги</a:t>
            </a:r>
          </a:p>
          <a:p>
            <a:pPr marL="36000">
              <a:lnSpc>
                <a:spcPct val="100000"/>
              </a:lnSpc>
              <a:spcAft>
                <a:spcPts val="0"/>
              </a:spcAft>
              <a:buFont typeface="+mj-lt"/>
              <a:buAutoNum type="arabicPeriod"/>
              <a:defRPr/>
            </a:pPr>
            <a:endParaRPr lang="lv-LV" dirty="0" smtClean="0"/>
          </a:p>
          <a:p>
            <a:pPr>
              <a:buFont typeface="Times New Roman" pitchFamily="18" charset="0"/>
              <a:buNone/>
              <a:defRPr/>
            </a:pPr>
            <a:endParaRPr lang="lv-L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042988" y="260350"/>
            <a:ext cx="7772400" cy="1470025"/>
          </a:xfrm>
          <a:prstGeom prst="rect">
            <a:avLst/>
          </a:prstGeom>
          <a:noFill/>
          <a:ln w="9525">
            <a:noFill/>
            <a:round/>
            <a:headEnd/>
            <a:tailEnd/>
          </a:ln>
        </p:spPr>
        <p:txBody>
          <a:bodyPr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a:solidFill>
                  <a:srgbClr val="11488B"/>
                </a:solidFill>
              </a:rPr>
              <a:t>   </a:t>
            </a:r>
          </a:p>
        </p:txBody>
      </p:sp>
      <p:sp>
        <p:nvSpPr>
          <p:cNvPr id="28675" name="Text Box 2"/>
          <p:cNvSpPr txBox="1">
            <a:spLocks noChangeArrowheads="1"/>
          </p:cNvSpPr>
          <p:nvPr/>
        </p:nvSpPr>
        <p:spPr bwMode="auto">
          <a:xfrm>
            <a:off x="214313" y="-179388"/>
            <a:ext cx="3746500" cy="6300788"/>
          </a:xfrm>
          <a:prstGeom prst="rect">
            <a:avLst/>
          </a:prstGeom>
          <a:noFill/>
          <a:ln w="9525">
            <a:noFill/>
            <a:round/>
            <a:headEnd/>
            <a:tailEnd/>
          </a:ln>
        </p:spPr>
        <p:txBody>
          <a:bodyPr/>
          <a:lstStyle/>
          <a:p>
            <a:pPr algn="ctr">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b="1">
              <a:solidFill>
                <a:srgbClr val="898989"/>
              </a:solidFill>
            </a:endParaRPr>
          </a:p>
          <a:p>
            <a:pPr algn="ctr">
              <a:lnSpc>
                <a:spcPct val="80000"/>
              </a:lnSpc>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b="1">
              <a:solidFill>
                <a:srgbClr val="898989"/>
              </a:solidFill>
            </a:endParaRPr>
          </a:p>
          <a:p>
            <a:pPr algn="ctr">
              <a:lnSpc>
                <a:spcPct val="80000"/>
              </a:lnSpc>
              <a:spcBef>
                <a:spcPts val="9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b="1">
                <a:solidFill>
                  <a:srgbClr val="000000"/>
                </a:solidFill>
                <a:latin typeface="Arial Unicode MS" pitchFamily="34" charset="-128"/>
                <a:ea typeface="Arial Unicode MS" pitchFamily="34" charset="-128"/>
                <a:cs typeface="Arial Unicode MS" pitchFamily="34" charset="-128"/>
              </a:rPr>
              <a:t>Divpadsmit tūkstošu pēdu augstumā</a:t>
            </a: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200">
              <a:solidFill>
                <a:srgbClr val="000000"/>
              </a:solidFill>
              <a:latin typeface="Trebuchet MS" pitchFamily="34" charset="0"/>
              <a:cs typeface="Times New Roman" pitchFamily="18" charset="0"/>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a:solidFill>
                  <a:srgbClr val="000000"/>
                </a:solidFill>
                <a:latin typeface="Arial Unicode MS" pitchFamily="34" charset="-128"/>
                <a:ea typeface="Arial Unicode MS" pitchFamily="34" charset="-128"/>
                <a:cs typeface="Arial Unicode MS" pitchFamily="34" charset="-128"/>
              </a:rPr>
              <a:t>Ceļojums cauri Čīlei līdz šim bija noritējis bez nopietniem starpgadījumiem. Tikai tagad vajadzēja sākties tām grūtībām, kādas saistās ar ceļošanu kalnos.</a:t>
            </a: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400" b="1">
              <a:solidFill>
                <a:srgbClr val="000000"/>
              </a:solidFill>
              <a:latin typeface="Trebuchet MS" pitchFamily="34" charset="0"/>
              <a:cs typeface="Times New Roman" pitchFamily="18" charset="0"/>
            </a:endParaRP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b="1">
                <a:solidFill>
                  <a:srgbClr val="000000"/>
                </a:solidFill>
                <a:latin typeface="Times New Roman" pitchFamily="18" charset="0"/>
                <a:cs typeface="Times New Roman" pitchFamily="18" charset="0"/>
              </a:rPr>
              <a:t>	</a:t>
            </a:r>
          </a:p>
        </p:txBody>
      </p:sp>
      <p:pic>
        <p:nvPicPr>
          <p:cNvPr id="2" name="Picture 3"/>
          <p:cNvPicPr>
            <a:picLocks noChangeAspect="1" noChangeArrowheads="1"/>
          </p:cNvPicPr>
          <p:nvPr/>
        </p:nvPicPr>
        <p:blipFill>
          <a:blip r:embed="rId3" cstate="print"/>
          <a:srcRect/>
          <a:stretch>
            <a:fillRect/>
          </a:stretch>
        </p:blipFill>
        <p:spPr bwMode="auto">
          <a:xfrm>
            <a:off x="4319588" y="400050"/>
            <a:ext cx="4346575" cy="554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cstate="print"/>
          <a:srcRect/>
          <a:stretch>
            <a:fillRect/>
          </a:stretch>
        </p:blipFill>
        <p:spPr bwMode="auto">
          <a:xfrm>
            <a:off x="6659563" y="981075"/>
            <a:ext cx="2341562" cy="1293813"/>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395288" y="4581525"/>
            <a:ext cx="2209800" cy="2057400"/>
          </a:xfrm>
          <a:prstGeom prst="rect">
            <a:avLst/>
          </a:prstGeom>
          <a:noFill/>
          <a:ln w="9525">
            <a:noFill/>
            <a:miter lim="800000"/>
            <a:headEnd/>
            <a:tailEnd/>
          </a:ln>
        </p:spPr>
      </p:pic>
      <p:sp>
        <p:nvSpPr>
          <p:cNvPr id="29700" name="Text Box 1"/>
          <p:cNvSpPr txBox="1">
            <a:spLocks noChangeArrowheads="1"/>
          </p:cNvSpPr>
          <p:nvPr/>
        </p:nvSpPr>
        <p:spPr bwMode="auto">
          <a:xfrm>
            <a:off x="107950" y="333375"/>
            <a:ext cx="7740650" cy="3829050"/>
          </a:xfrm>
          <a:prstGeom prst="rect">
            <a:avLst/>
          </a:prstGeom>
          <a:noFill/>
          <a:ln w="9525">
            <a:noFill/>
            <a:round/>
            <a:headEnd/>
            <a:tailEnd/>
          </a:ln>
        </p:spPr>
        <p:txBody>
          <a:bodyPr lIns="90000" tIns="45000" rIns="90000" bIns="45000"/>
          <a:lstStyle/>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a:solidFill>
                  <a:srgbClr val="000000"/>
                </a:solidFill>
                <a:latin typeface="Arial Unicode MS" pitchFamily="34" charset="-128"/>
                <a:ea typeface="Arial Unicode MS" pitchFamily="34" charset="-128"/>
                <a:cs typeface="Arial Unicode MS" pitchFamily="34" charset="-128"/>
              </a:rPr>
              <a:t>Izmantojot ģeogrāfijas atlantu, atzīmējiet kontūrkartē </a:t>
            </a: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a:solidFill>
                <a:srgbClr val="000000"/>
              </a:solidFill>
              <a:latin typeface="Arial Unicode MS" pitchFamily="34" charset="-128"/>
              <a:ea typeface="Arial Unicode MS" pitchFamily="34" charset="-128"/>
              <a:cs typeface="Arial Unicode MS" pitchFamily="34" charset="-128"/>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b="1">
                <a:solidFill>
                  <a:srgbClr val="000000"/>
                </a:solidFill>
                <a:latin typeface="Arial Unicode MS" pitchFamily="34" charset="-128"/>
                <a:ea typeface="Arial Unicode MS" pitchFamily="34" charset="-128"/>
                <a:cs typeface="Arial Unicode MS" pitchFamily="34" charset="-128"/>
              </a:rPr>
              <a:t>Andu kalnus</a:t>
            </a:r>
            <a:r>
              <a:rPr lang="lv-LV" sz="3600">
                <a:solidFill>
                  <a:srgbClr val="000000"/>
                </a:solidFill>
                <a:latin typeface="Arial Unicode MS" pitchFamily="34" charset="-128"/>
                <a:ea typeface="Arial Unicode MS" pitchFamily="34" charset="-128"/>
                <a:cs typeface="Arial Unicode MS" pitchFamily="34" charset="-128"/>
              </a:rPr>
              <a:t>, </a:t>
            </a:r>
            <a:r>
              <a:rPr lang="lv-LV" sz="3600" b="1">
                <a:solidFill>
                  <a:srgbClr val="000000"/>
                </a:solidFill>
                <a:latin typeface="Arial Unicode MS" pitchFamily="34" charset="-128"/>
                <a:ea typeface="Arial Unicode MS" pitchFamily="34" charset="-128"/>
                <a:cs typeface="Arial Unicode MS" pitchFamily="34" charset="-128"/>
              </a:rPr>
              <a:t>Čīli un tās galvaspilsētu Santjago,</a:t>
            </a:r>
            <a:r>
              <a:rPr lang="lv-LV" sz="3600">
                <a:solidFill>
                  <a:srgbClr val="000000"/>
                </a:solidFill>
                <a:latin typeface="Arial Unicode MS" pitchFamily="34" charset="-128"/>
                <a:ea typeface="Arial Unicode MS" pitchFamily="34" charset="-128"/>
                <a:cs typeface="Arial Unicode MS" pitchFamily="34" charset="-128"/>
              </a:rPr>
              <a:t> </a:t>
            </a: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a:solidFill>
                <a:srgbClr val="000000"/>
              </a:solidFill>
              <a:latin typeface="Arial Unicode MS" pitchFamily="34" charset="-128"/>
              <a:ea typeface="Arial Unicode MS" pitchFamily="34" charset="-128"/>
              <a:cs typeface="Arial Unicode MS" pitchFamily="34" charset="-128"/>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a:solidFill>
                  <a:srgbClr val="000000"/>
                </a:solidFill>
                <a:latin typeface="Arial Unicode MS" pitchFamily="34" charset="-128"/>
                <a:ea typeface="Arial Unicode MS" pitchFamily="34" charset="-128"/>
                <a:cs typeface="Arial Unicode MS" pitchFamily="34" charset="-128"/>
              </a:rPr>
              <a:t>pieņemtos apzīmējumus paskaidrojot  kartes leģendā!</a:t>
            </a: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8"/>
          <p:cNvPicPr>
            <a:picLocks noChangeAspect="1" noChangeArrowheads="1"/>
          </p:cNvPicPr>
          <p:nvPr/>
        </p:nvPicPr>
        <p:blipFill>
          <a:blip r:embed="rId4" cstate="print"/>
          <a:srcRect/>
          <a:stretch>
            <a:fillRect/>
          </a:stretch>
        </p:blipFill>
        <p:spPr bwMode="auto">
          <a:xfrm>
            <a:off x="250825" y="-387350"/>
            <a:ext cx="2857500" cy="2857500"/>
          </a:xfrm>
          <a:prstGeom prst="rect">
            <a:avLst/>
          </a:prstGeom>
          <a:noFill/>
          <a:ln w="9525">
            <a:noFill/>
            <a:miter lim="800000"/>
            <a:headEnd/>
            <a:tailEnd/>
          </a:ln>
        </p:spPr>
      </p:pic>
      <p:sp>
        <p:nvSpPr>
          <p:cNvPr id="1028" name="Text Box 1"/>
          <p:cNvSpPr txBox="1">
            <a:spLocks noChangeArrowheads="1"/>
          </p:cNvSpPr>
          <p:nvPr/>
        </p:nvSpPr>
        <p:spPr bwMode="auto">
          <a:xfrm>
            <a:off x="539750" y="539750"/>
            <a:ext cx="8099425" cy="6770688"/>
          </a:xfrm>
          <a:prstGeom prst="rect">
            <a:avLst/>
          </a:prstGeom>
          <a:noFill/>
          <a:ln w="9525">
            <a:noFill/>
            <a:round/>
            <a:headEnd/>
            <a:tailEnd/>
          </a:ln>
        </p:spPr>
        <p:txBody>
          <a:bodyPr lIns="90000" tIns="45000" rIns="90000" bIns="45000"/>
          <a:lstStyle/>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b="1">
                <a:solidFill>
                  <a:srgbClr val="000000"/>
                </a:solidFill>
                <a:latin typeface="Arial Unicode MS" pitchFamily="34" charset="-128"/>
                <a:ea typeface="Arial Unicode MS" pitchFamily="34" charset="-128"/>
                <a:cs typeface="Arial Unicode MS" pitchFamily="34" charset="-128"/>
              </a:rPr>
              <a:t>				</a:t>
            </a: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b="1">
                <a:solidFill>
                  <a:srgbClr val="000000"/>
                </a:solidFill>
                <a:latin typeface="Arial Unicode MS" pitchFamily="34" charset="-128"/>
                <a:ea typeface="Arial Unicode MS" pitchFamily="34" charset="-128"/>
                <a:cs typeface="Arial Unicode MS" pitchFamily="34" charset="-128"/>
              </a:rPr>
              <a:t>Andu kalnos</a:t>
            </a: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a:solidFill>
                <a:srgbClr val="000000"/>
              </a:solidFill>
              <a:latin typeface="Arial Unicode MS" pitchFamily="34" charset="-128"/>
              <a:ea typeface="Arial Unicode MS" pitchFamily="34" charset="-128"/>
              <a:cs typeface="Arial Unicode MS" pitchFamily="34" charset="-128"/>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200">
                <a:solidFill>
                  <a:srgbClr val="000000"/>
                </a:solidFill>
                <a:latin typeface="Arial Unicode MS" pitchFamily="34" charset="-128"/>
                <a:ea typeface="Arial Unicode MS" pitchFamily="34" charset="-128"/>
                <a:cs typeface="Arial Unicode MS" pitchFamily="34" charset="-128"/>
              </a:rPr>
              <a:t>Zināms, ka kalna piekājē temperatūra bija +18°C, bet vietā, līdz kurai ceļotāji uzkāpa, bija - 5°C. </a:t>
            </a: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200">
              <a:solidFill>
                <a:srgbClr val="000000"/>
              </a:solidFill>
              <a:latin typeface="Arial Unicode MS" pitchFamily="34" charset="-128"/>
              <a:ea typeface="Arial Unicode MS" pitchFamily="34" charset="-128"/>
              <a:cs typeface="Arial Unicode MS" pitchFamily="34" charset="-128"/>
            </a:endParaRPr>
          </a:p>
          <a:p>
            <a:pPr algn="ctr">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600" b="1">
                <a:solidFill>
                  <a:srgbClr val="000000"/>
                </a:solidFill>
                <a:latin typeface="Arial Unicode MS" pitchFamily="34" charset="-128"/>
                <a:ea typeface="Arial Unicode MS" pitchFamily="34" charset="-128"/>
                <a:cs typeface="Arial Unicode MS" pitchFamily="34" charset="-128"/>
              </a:rPr>
              <a:t>Cik km ceļotāji veica, kāpjot kalnā?</a:t>
            </a: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400" b="1">
              <a:solidFill>
                <a:srgbClr val="000000"/>
              </a:solidFill>
              <a:latin typeface="Times New Roman" pitchFamily="18" charset="0"/>
              <a:cs typeface="Times New Roman" pitchFamily="18" charset="0"/>
            </a:endParaRP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b="1">
                <a:solidFill>
                  <a:srgbClr val="000000"/>
                </a:solidFill>
                <a:latin typeface="Times New Roman" pitchFamily="18" charset="0"/>
                <a:cs typeface="Times New Roman" pitchFamily="18" charset="0"/>
              </a:rPr>
              <a:t>*	</a:t>
            </a:r>
            <a:r>
              <a:rPr lang="lv-LV" sz="2400">
                <a:solidFill>
                  <a:srgbClr val="A6A6A6"/>
                </a:solidFill>
                <a:latin typeface="Arial Unicode MS" pitchFamily="34" charset="-128"/>
                <a:ea typeface="Arial Unicode MS" pitchFamily="34" charset="-128"/>
                <a:cs typeface="Arial Unicode MS" pitchFamily="34" charset="-128"/>
              </a:rPr>
              <a:t>Andos valda augstkalnu klimats - katrā augstuma kilometrā gaisa temperatūra pazeminās apmēram par 6 °C.</a:t>
            </a: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a:p>
            <a:pPr algn="just">
              <a:lnSpc>
                <a:spcPct val="80000"/>
              </a:lnSpc>
              <a:spcBef>
                <a:spcPts val="6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3600" b="1">
              <a:solidFill>
                <a:srgbClr val="000000"/>
              </a:solidFill>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4264025" y="3271838"/>
          <a:ext cx="719138" cy="360362"/>
        </p:xfrm>
        <a:graphic>
          <a:graphicData uri="http://schemas.openxmlformats.org/presentationml/2006/ole">
            <p:oleObj spid="_x0000_s1026" r:id="rId5" imgW="73080" imgH="173880" progId="">
              <p:embed/>
            </p:oleObj>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68313" y="0"/>
            <a:ext cx="8229600" cy="5697538"/>
          </a:xfrm>
          <a:prstGeom prst="rect">
            <a:avLst/>
          </a:prstGeom>
          <a:noFill/>
          <a:ln w="9525">
            <a:noFill/>
            <a:round/>
            <a:headEnd/>
            <a:tailEnd/>
          </a:ln>
        </p:spPr>
        <p:txBody>
          <a:bodyPr/>
          <a:lstStyle/>
          <a:p>
            <a:pPr marL="1485900" lvl="2" indent="-550863">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3600" b="1">
              <a:solidFill>
                <a:srgbClr val="000000"/>
              </a:solidFill>
              <a:latin typeface="Trebuchet MS" pitchFamily="34" charset="0"/>
              <a:cs typeface="Times New Roman" pitchFamily="18" charset="0"/>
            </a:endParaRPr>
          </a:p>
          <a:p>
            <a:pPr marL="342900" indent="-322263">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r>
              <a:rPr lang="lv-LV" sz="3600">
                <a:solidFill>
                  <a:srgbClr val="000000"/>
                </a:solidFill>
                <a:latin typeface="Trebuchet MS" pitchFamily="34" charset="0"/>
                <a:cs typeface="Times New Roman" pitchFamily="18" charset="0"/>
              </a:rPr>
              <a:t>	</a:t>
            </a:r>
            <a:r>
              <a:rPr lang="lv-LV" sz="3600">
                <a:solidFill>
                  <a:srgbClr val="000000"/>
                </a:solidFill>
                <a:latin typeface="Arial Unicode MS" pitchFamily="34" charset="-128"/>
                <a:ea typeface="Arial Unicode MS" pitchFamily="34" charset="-128"/>
                <a:cs typeface="Arial Unicode MS" pitchFamily="34" charset="-128"/>
              </a:rPr>
              <a:t>Čīles D teritorijā Andu kalnu virsotņu vidējais augstums virs jūras līmeņa svārstās no vienpadsmit tūkstošiem pēdu līdz divpadsmit tūkstošiem sešiem simtiem pēdām.</a:t>
            </a:r>
          </a:p>
          <a:p>
            <a:pPr marL="342900" indent="-322263" algn="ctr">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3600">
              <a:solidFill>
                <a:srgbClr val="000000"/>
              </a:solidFill>
              <a:latin typeface="Trebuchet MS" pitchFamily="34" charset="0"/>
              <a:cs typeface="Times New Roman" pitchFamily="18" charset="0"/>
            </a:endParaRPr>
          </a:p>
          <a:p>
            <a:pPr marL="342900" indent="-322263">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r>
              <a:rPr lang="lv-LV" sz="3600" b="1">
                <a:solidFill>
                  <a:srgbClr val="000000"/>
                </a:solidFill>
                <a:latin typeface="Arial Unicode MS" pitchFamily="34" charset="-128"/>
                <a:ea typeface="Arial Unicode MS" pitchFamily="34" charset="-128"/>
                <a:cs typeface="Arial Unicode MS" pitchFamily="34" charset="-128"/>
              </a:rPr>
              <a:t>Cik km v.j.l. ir Andu </a:t>
            </a:r>
          </a:p>
          <a:p>
            <a:pPr marL="342900" indent="-322263">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r>
              <a:rPr lang="lv-LV" sz="3600" b="1">
                <a:solidFill>
                  <a:srgbClr val="000000"/>
                </a:solidFill>
                <a:latin typeface="Arial Unicode MS" pitchFamily="34" charset="-128"/>
                <a:ea typeface="Arial Unicode MS" pitchFamily="34" charset="-128"/>
                <a:cs typeface="Arial Unicode MS" pitchFamily="34" charset="-128"/>
              </a:rPr>
              <a:t>kalnu vidējais </a:t>
            </a:r>
          </a:p>
          <a:p>
            <a:pPr marL="342900" indent="-322263">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r>
              <a:rPr lang="lv-LV" sz="3600" b="1">
                <a:solidFill>
                  <a:srgbClr val="000000"/>
                </a:solidFill>
                <a:latin typeface="Arial Unicode MS" pitchFamily="34" charset="-128"/>
                <a:ea typeface="Arial Unicode MS" pitchFamily="34" charset="-128"/>
                <a:cs typeface="Arial Unicode MS" pitchFamily="34" charset="-128"/>
              </a:rPr>
              <a:t>augstums D daļā?</a:t>
            </a: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b="1">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b="1">
              <a:solidFill>
                <a:srgbClr val="000000"/>
              </a:solidFill>
              <a:latin typeface="Times New Roman" pitchFamily="18" charset="0"/>
              <a:cs typeface="Times New Roman" pitchFamily="18" charset="0"/>
            </a:endParaRPr>
          </a:p>
          <a:p>
            <a:pPr marL="342900" indent="-322263" algn="just">
              <a:lnSpc>
                <a:spcPct val="80000"/>
              </a:lnSpc>
              <a:spcBef>
                <a:spcPts val="60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400" b="1">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endParaRPr lang="lv-LV" sz="2200">
              <a:solidFill>
                <a:srgbClr val="000000"/>
              </a:solidFill>
              <a:latin typeface="Times New Roman" pitchFamily="18" charset="0"/>
              <a:cs typeface="Times New Roman" pitchFamily="18" charset="0"/>
            </a:endParaRPr>
          </a:p>
          <a:p>
            <a:pPr marL="342900" indent="-322263" algn="just">
              <a:lnSpc>
                <a:spcPct val="80000"/>
              </a:lnSpc>
              <a:spcBef>
                <a:spcPts val="550"/>
              </a:spcBef>
              <a:buClrTx/>
              <a:buFontTx/>
              <a:buNone/>
              <a:tabLst>
                <a:tab pos="1485900" algn="l"/>
                <a:tab pos="1933575" algn="l"/>
                <a:tab pos="2382838" algn="l"/>
                <a:tab pos="2832100" algn="l"/>
                <a:tab pos="3281363" algn="l"/>
                <a:tab pos="3730625" algn="l"/>
                <a:tab pos="4179888" algn="l"/>
                <a:tab pos="4629150" algn="l"/>
                <a:tab pos="5078413" algn="l"/>
                <a:tab pos="5527675" algn="l"/>
                <a:tab pos="5976938" algn="l"/>
                <a:tab pos="6426200" algn="l"/>
                <a:tab pos="6875463" algn="l"/>
                <a:tab pos="7324725" algn="l"/>
                <a:tab pos="7773988" algn="l"/>
                <a:tab pos="8223250" algn="l"/>
                <a:tab pos="8672513" algn="l"/>
                <a:tab pos="9121775" algn="l"/>
                <a:tab pos="9571038" algn="l"/>
                <a:tab pos="10020300" algn="l"/>
                <a:tab pos="10469563" algn="l"/>
              </a:tabLst>
            </a:pPr>
            <a:r>
              <a:rPr lang="lv-LV" sz="2200">
                <a:solidFill>
                  <a:srgbClr val="A6A6A6"/>
                </a:solidFill>
                <a:latin typeface="Times New Roman" pitchFamily="18" charset="0"/>
                <a:cs typeface="Times New Roman" pitchFamily="18" charset="0"/>
              </a:rPr>
              <a:t>* 1 pēda = 0,0003047999902464003 km</a:t>
            </a:r>
          </a:p>
        </p:txBody>
      </p:sp>
      <p:pic>
        <p:nvPicPr>
          <p:cNvPr id="27650" name="Picture 2"/>
          <p:cNvPicPr>
            <a:picLocks noChangeAspect="1" noChangeArrowheads="1"/>
          </p:cNvPicPr>
          <p:nvPr/>
        </p:nvPicPr>
        <p:blipFill>
          <a:blip r:embed="rId3" cstate="print"/>
          <a:srcRect/>
          <a:stretch>
            <a:fillRect/>
          </a:stretch>
        </p:blipFill>
        <p:spPr bwMode="auto">
          <a:xfrm>
            <a:off x="4859338" y="2879725"/>
            <a:ext cx="3600450" cy="2605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24" name="Text Box 3"/>
          <p:cNvSpPr txBox="1">
            <a:spLocks noChangeArrowheads="1"/>
          </p:cNvSpPr>
          <p:nvPr/>
        </p:nvSpPr>
        <p:spPr bwMode="auto">
          <a:xfrm>
            <a:off x="360363" y="5759450"/>
            <a:ext cx="7812087" cy="720725"/>
          </a:xfrm>
          <a:prstGeom prst="rect">
            <a:avLst/>
          </a:prstGeom>
          <a:noFill/>
          <a:ln w="9525">
            <a:noFill/>
            <a:round/>
            <a:headEnd/>
            <a:tailEnd/>
          </a:ln>
        </p:spPr>
        <p:txBody>
          <a:bodyPr lIns="90000" tIns="46800" rIns="90000" bIns="46800"/>
          <a:lstStyle/>
          <a:p>
            <a:pPr algn="just">
              <a:lnSpc>
                <a:spcPct val="80000"/>
              </a:lnSpc>
              <a:spcBef>
                <a:spcPts val="5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200">
                <a:solidFill>
                  <a:srgbClr val="004A4A"/>
                </a:solidFill>
                <a:latin typeface="Arial Unicode MS" pitchFamily="34" charset="-128"/>
                <a:ea typeface="Arial Unicode MS" pitchFamily="34" charset="-128"/>
                <a:cs typeface="Arial Unicode MS" pitchFamily="34" charset="-128"/>
              </a:rPr>
              <a:t>* 1 pēda = 0,0003047999902464003 km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grayscl/>
          </a:blip>
          <a:srcRect/>
          <a:stretch>
            <a:fillRect/>
          </a:stretch>
        </p:blipFill>
        <p:spPr bwMode="auto">
          <a:xfrm>
            <a:off x="5148263" y="2276475"/>
            <a:ext cx="3486150" cy="3176588"/>
          </a:xfrm>
          <a:prstGeom prst="rect">
            <a:avLst/>
          </a:prstGeom>
          <a:ln>
            <a:noFill/>
          </a:ln>
          <a:effectLst>
            <a:outerShdw blurRad="292100" dist="139700" dir="2700000" algn="tl" rotWithShape="0">
              <a:srgbClr val="333333">
                <a:alpha val="65000"/>
              </a:srgbClr>
            </a:outerShdw>
          </a:effectLst>
        </p:spPr>
      </p:pic>
      <p:sp>
        <p:nvSpPr>
          <p:cNvPr id="31747" name="Text Box 1"/>
          <p:cNvSpPr txBox="1">
            <a:spLocks noChangeArrowheads="1"/>
          </p:cNvSpPr>
          <p:nvPr/>
        </p:nvSpPr>
        <p:spPr bwMode="auto">
          <a:xfrm>
            <a:off x="323850" y="0"/>
            <a:ext cx="7559675" cy="4924425"/>
          </a:xfrm>
          <a:prstGeom prst="rect">
            <a:avLst/>
          </a:prstGeom>
          <a:noFill/>
          <a:ln w="9525">
            <a:noFill/>
            <a:round/>
            <a:headEnd/>
            <a:tailEnd/>
          </a:ln>
        </p:spPr>
        <p:txBody>
          <a:bodyPr lIns="90000" tIns="45000" rIns="90000" bIns="45000"/>
          <a:lstStyle/>
          <a:p>
            <a:pPr algn="just">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r>
              <a:rPr lang="lv-LV" sz="3600" b="1">
                <a:solidFill>
                  <a:srgbClr val="000000"/>
                </a:solidFill>
                <a:latin typeface="Times New Roman" pitchFamily="18" charset="0"/>
                <a:cs typeface="Times New Roman" pitchFamily="18" charset="0"/>
              </a:rPr>
              <a:t>	</a:t>
            </a:r>
          </a:p>
          <a:p>
            <a:pPr algn="just">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endParaRPr lang="lv-LV" sz="3600" b="1">
              <a:solidFill>
                <a:srgbClr val="000000"/>
              </a:solidFill>
              <a:latin typeface="Times New Roman" pitchFamily="18" charset="0"/>
              <a:cs typeface="Times New Roman" pitchFamily="18" charset="0"/>
            </a:endParaRPr>
          </a:p>
          <a:p>
            <a:pPr algn="ct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r>
              <a:rPr lang="lv-LV" sz="3600">
                <a:solidFill>
                  <a:srgbClr val="000000"/>
                </a:solidFill>
                <a:latin typeface="Times New Roman" pitchFamily="18" charset="0"/>
                <a:cs typeface="Times New Roman" pitchFamily="18" charset="0"/>
              </a:rPr>
              <a:t>	</a:t>
            </a:r>
            <a:r>
              <a:rPr lang="lv-LV" sz="3600" b="1">
                <a:solidFill>
                  <a:srgbClr val="000000"/>
                </a:solidFill>
                <a:latin typeface="Arial Unicode MS" pitchFamily="34" charset="-128"/>
                <a:ea typeface="Arial Unicode MS" pitchFamily="34" charset="-128"/>
                <a:cs typeface="Arial Unicode MS" pitchFamily="34" charset="-128"/>
              </a:rPr>
              <a:t>Iekļaujoties A3 lapā, shematiski attēlot doto kalnu profilu, izvēloties attiecīgo mērogu!</a:t>
            </a:r>
          </a:p>
          <a:p>
            <a:pPr algn="ct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endParaRPr lang="lv-LV" sz="3600" b="1">
              <a:solidFill>
                <a:srgbClr val="000000"/>
              </a:solidFill>
              <a:latin typeface="Arial Unicode MS" pitchFamily="34" charset="-128"/>
              <a:ea typeface="Arial Unicode MS" pitchFamily="34" charset="-128"/>
              <a:cs typeface="Arial Unicode MS" pitchFamily="34" charset="-128"/>
            </a:endParaRPr>
          </a:p>
          <a:p>
            <a:pP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r>
              <a:rPr lang="lv-LV" sz="3600" i="1" u="sng">
                <a:solidFill>
                  <a:srgbClr val="C00000"/>
                </a:solidFill>
                <a:latin typeface="Arial Unicode MS" pitchFamily="34" charset="-128"/>
                <a:ea typeface="Arial Unicode MS" pitchFamily="34" charset="-128"/>
                <a:cs typeface="Arial Unicode MS" pitchFamily="34" charset="-128"/>
              </a:rPr>
              <a:t>Uzmanību!</a:t>
            </a:r>
          </a:p>
          <a:p>
            <a:pP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r>
              <a:rPr lang="lv-LV" sz="3600" i="1">
                <a:solidFill>
                  <a:srgbClr val="C00000"/>
                </a:solidFill>
                <a:latin typeface="Arial Unicode MS" pitchFamily="34" charset="-128"/>
                <a:ea typeface="Arial Unicode MS" pitchFamily="34" charset="-128"/>
                <a:cs typeface="Arial Unicode MS" pitchFamily="34" charset="-128"/>
              </a:rPr>
              <a:t>Mērogs x un y asīm </a:t>
            </a:r>
          </a:p>
          <a:p>
            <a:pP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r>
              <a:rPr lang="lv-LV" sz="3600" i="1">
                <a:solidFill>
                  <a:srgbClr val="C00000"/>
                </a:solidFill>
                <a:latin typeface="Arial Unicode MS" pitchFamily="34" charset="-128"/>
                <a:ea typeface="Arial Unicode MS" pitchFamily="34" charset="-128"/>
                <a:cs typeface="Arial Unicode MS" pitchFamily="34" charset="-128"/>
              </a:rPr>
              <a:t>var būt atšķirīgs!</a:t>
            </a:r>
          </a:p>
          <a:p>
            <a:pPr algn="ct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endParaRPr lang="lv-LV" sz="3600" b="1">
              <a:solidFill>
                <a:srgbClr val="000000"/>
              </a:solidFill>
              <a:latin typeface="Arial Unicode MS" pitchFamily="34" charset="-128"/>
              <a:ea typeface="Arial Unicode MS" pitchFamily="34" charset="-128"/>
              <a:cs typeface="Arial Unicode MS" pitchFamily="34" charset="-128"/>
            </a:endParaRPr>
          </a:p>
          <a:p>
            <a:pPr>
              <a:lnSpc>
                <a:spcPct val="80000"/>
              </a:lnSpc>
              <a:spcBef>
                <a:spcPts val="600"/>
              </a:spcBef>
              <a:buClrTx/>
              <a:buFontTx/>
              <a:buNone/>
              <a:tabLst>
                <a:tab pos="0" algn="l"/>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9400" algn="l"/>
                <a:tab pos="7073900" algn="l"/>
                <a:tab pos="7523163" algn="l"/>
                <a:tab pos="7972425" algn="l"/>
                <a:tab pos="8421688" algn="l"/>
                <a:tab pos="8870950" algn="l"/>
                <a:tab pos="9320213" algn="l"/>
                <a:tab pos="9428163" algn="l"/>
                <a:tab pos="9877425" algn="l"/>
                <a:tab pos="10326688" algn="l"/>
                <a:tab pos="10779125" algn="l"/>
                <a:tab pos="10780713" algn="l"/>
              </a:tabLst>
            </a:pPr>
            <a:endParaRPr lang="lv-LV" sz="3600" b="1">
              <a:solidFill>
                <a:srgbClr val="000000"/>
              </a:solidFill>
              <a:latin typeface="Arial Unicode MS" pitchFamily="34" charset="-128"/>
              <a:ea typeface="Arial Unicode MS" pitchFamily="34" charset="-128"/>
              <a:cs typeface="Arial Unicode MS" pitchFamily="34" charset="-128"/>
            </a:endParaRPr>
          </a:p>
        </p:txBody>
      </p:sp>
      <p:sp>
        <p:nvSpPr>
          <p:cNvPr id="4" name="TextBox 3"/>
          <p:cNvSpPr txBox="1"/>
          <p:nvPr/>
        </p:nvSpPr>
        <p:spPr>
          <a:xfrm>
            <a:off x="539750" y="5805488"/>
            <a:ext cx="7416800" cy="830262"/>
          </a:xfrm>
          <a:prstGeom prst="rect">
            <a:avLst/>
          </a:prstGeom>
          <a:noFill/>
        </p:spPr>
        <p:txBody>
          <a:bodyPr>
            <a:spAutoFit/>
          </a:bodyPr>
          <a:lstStyle/>
          <a:p>
            <a:pPr>
              <a:buFont typeface="Times New Roman" pitchFamily="16" charset="0"/>
              <a:buNone/>
              <a:defRPr/>
            </a:pPr>
            <a:r>
              <a:rPr lang="lv-LV" sz="2400" dirty="0">
                <a:solidFill>
                  <a:schemeClr val="bg1">
                    <a:lumMod val="65000"/>
                  </a:schemeClr>
                </a:solidFill>
                <a:latin typeface="Arial Unicode MS" pitchFamily="34" charset="-128"/>
                <a:ea typeface="Arial Unicode MS" pitchFamily="34" charset="-128"/>
                <a:cs typeface="Arial Unicode MS" pitchFamily="34" charset="-128"/>
              </a:rPr>
              <a:t>* Augstums kalniem  jums jau ir zināms, platumu var aprēķināt, izmantojot ģeogrāfijas atlantu.</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539750" y="1052513"/>
            <a:ext cx="7772400" cy="1470025"/>
          </a:xfrm>
        </p:spPr>
        <p:txBody>
          <a:bodyPr/>
          <a:lstStyle/>
          <a:p>
            <a:pPr eaLnBrk="1" hangingPunct="1"/>
            <a:r>
              <a:rPr lang="lv-LV" b="1" smtClean="0">
                <a:latin typeface="Arial Unicode MS" pitchFamily="34" charset="-128"/>
                <a:ea typeface="Arial Unicode MS" pitchFamily="34" charset="-128"/>
                <a:cs typeface="Arial Unicode MS" pitchFamily="34" charset="-128"/>
              </a:rPr>
              <a:t>Tējas vārīšana kalnu nometnē?!</a:t>
            </a:r>
            <a:endParaRPr lang="en-US" b="1" smtClean="0"/>
          </a:p>
        </p:txBody>
      </p:sp>
      <p:sp>
        <p:nvSpPr>
          <p:cNvPr id="32771" name="Subtitle 2"/>
          <p:cNvSpPr>
            <a:spLocks noGrp="1"/>
          </p:cNvSpPr>
          <p:nvPr>
            <p:ph type="subTitle" idx="1"/>
          </p:nvPr>
        </p:nvSpPr>
        <p:spPr/>
        <p:txBody>
          <a:bodyPr/>
          <a:lstStyle/>
          <a:p>
            <a:pPr eaLnBrk="1" hangingPunct="1"/>
            <a:r>
              <a:rPr lang="lv-LV" smtClean="0"/>
              <a:t>inese</a:t>
            </a:r>
            <a:endParaRPr lang="en-US" smtClean="0"/>
          </a:p>
        </p:txBody>
      </p:sp>
      <p:pic>
        <p:nvPicPr>
          <p:cNvPr id="4" name="Picture 2"/>
          <p:cNvPicPr>
            <a:picLocks noChangeAspect="1" noChangeArrowheads="1"/>
          </p:cNvPicPr>
          <p:nvPr/>
        </p:nvPicPr>
        <p:blipFill>
          <a:blip r:embed="rId3" cstate="print">
            <a:extLst>
              <a:ext uri="{BEBA8EAE-BF5A-486C-A8C5-ECC9F3942E4B}"/>
              <a:ext uri="{28A0092B-C50C-407E-A947-70E740481C1C}"/>
            </a:extLst>
          </a:blip>
          <a:srcRect/>
          <a:stretch>
            <a:fillRect/>
          </a:stretch>
        </p:blipFill>
        <p:spPr bwMode="gray">
          <a:xfrm>
            <a:off x="467544" y="2852936"/>
            <a:ext cx="8435816" cy="3417342"/>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cstate="print"/>
          <a:srcRect/>
          <a:stretch>
            <a:fillRect/>
          </a:stretch>
        </p:blipFill>
        <p:spPr bwMode="auto">
          <a:xfrm>
            <a:off x="5580063" y="3933825"/>
            <a:ext cx="3340100" cy="2924175"/>
          </a:xfrm>
          <a:prstGeom prst="rect">
            <a:avLst/>
          </a:prstGeom>
          <a:noFill/>
          <a:ln w="9525">
            <a:noFill/>
            <a:miter lim="800000"/>
            <a:headEnd/>
            <a:tailEnd/>
          </a:ln>
        </p:spPr>
      </p:pic>
      <p:sp>
        <p:nvSpPr>
          <p:cNvPr id="33795" name="Content Placeholder 2"/>
          <p:cNvSpPr>
            <a:spLocks noGrp="1"/>
          </p:cNvSpPr>
          <p:nvPr>
            <p:ph idx="1"/>
          </p:nvPr>
        </p:nvSpPr>
        <p:spPr>
          <a:xfrm>
            <a:off x="323850" y="115888"/>
            <a:ext cx="8229600" cy="5616575"/>
          </a:xfrm>
        </p:spPr>
        <p:txBody>
          <a:bodyPr/>
          <a:lstStyle/>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Un gājiens atsākās...turpinājās šī briesmīgā kalnā kāpšana. Retinātais gaiss izraisīja sāpīgu elpas trūkumu. Zemā gaisa spiediena vai aso sniega kristāliņu dēļ asiņoja smaganas un lūpas.</a:t>
            </a:r>
          </a:p>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Lai retinātajā atmosfērā piegādātu asinīm nepieciešamo skābekļa daudzumu, vajadzēja paātrināti elpot, un tas nogurdināja ne mazāk par saulstaru mirgu uz sniega virsmas. </a:t>
            </a:r>
            <a:endParaRPr lang="en-US" sz="2800" smtClean="0">
              <a:latin typeface="Arial Unicode MS" pitchFamily="34" charset="-128"/>
              <a:ea typeface="Arial Unicode MS" pitchFamily="34" charset="-128"/>
              <a:cs typeface="Arial Unicode MS" pitchFamily="34" charset="-128"/>
            </a:endParaRPr>
          </a:p>
          <a:p>
            <a:pPr marL="0" indent="0" eaLnBrk="1" hangingPunct="1">
              <a:buFont typeface="Times New Roman" pitchFamily="18" charset="0"/>
              <a:buNone/>
            </a:pPr>
            <a:endParaRPr lang="en-US" sz="280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85813" y="0"/>
            <a:ext cx="5286375" cy="4225925"/>
          </a:xfrm>
        </p:spPr>
        <p:txBody>
          <a:bodyPr/>
          <a:lstStyle/>
          <a:p>
            <a:r>
              <a:rPr lang="lv-LV" sz="3200" i="1" smtClean="0"/>
              <a:t>Jo plašākas zināšanas, jo vairāk jaunas kombinācijas ir iespējamas un var sasniegt augstāku sarežģītības līmeni.</a:t>
            </a:r>
          </a:p>
        </p:txBody>
      </p:sp>
      <p:sp>
        <p:nvSpPr>
          <p:cNvPr id="8195" name="Date Placeholder 6"/>
          <p:cNvSpPr>
            <a:spLocks noGrp="1"/>
          </p:cNvSpPr>
          <p:nvPr>
            <p:ph type="dt" sz="quarter" idx="10"/>
          </p:nvPr>
        </p:nvSpPr>
        <p:spPr>
          <a:noFill/>
        </p:spPr>
        <p:txBody>
          <a:bodyPr/>
          <a:lstStyle/>
          <a:p>
            <a:r>
              <a:rPr lang="lv-LV" smtClean="0">
                <a:latin typeface="Calibri" pitchFamily="34" charset="0"/>
                <a:ea typeface="Microsoft YaHei" pitchFamily="34" charset="-122"/>
              </a:rPr>
              <a:t>3.11.11</a:t>
            </a:r>
          </a:p>
        </p:txBody>
      </p:sp>
      <p:pic>
        <p:nvPicPr>
          <p:cNvPr id="8" name="Content Placeholder 7" descr="C:\Users\skola\AppData\Local\Microsoft\Windows\Temporary Internet Files\Content.Word\New Picture (1).png"/>
          <p:cNvPicPr>
            <a:picLocks noGrp="1"/>
          </p:cNvPicPr>
          <p:nvPr>
            <p:ph sz="quarter" idx="4"/>
          </p:nvPr>
        </p:nvPicPr>
        <p:blipFill>
          <a:blip r:embed="rId2" cstate="print"/>
          <a:srcRect/>
          <a:stretch>
            <a:fillRect/>
          </a:stretch>
        </p:blipFill>
        <p:spPr>
          <a:xfrm rot="795656">
            <a:off x="6405166" y="1336416"/>
            <a:ext cx="1734147" cy="3272713"/>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rot="386093">
            <a:off x="6099175" y="4816475"/>
            <a:ext cx="2786063" cy="830263"/>
          </a:xfrm>
          <a:prstGeom prst="rect">
            <a:avLst/>
          </a:prstGeom>
          <a:noFill/>
        </p:spPr>
        <p:txBody>
          <a:bodyPr>
            <a:spAutoFit/>
          </a:bodyPr>
          <a:lstStyle/>
          <a:p>
            <a:pPr>
              <a:defRPr/>
            </a:pPr>
            <a:r>
              <a:rPr lang="lv-LV" sz="2400" dirty="0">
                <a:solidFill>
                  <a:schemeClr val="tx2">
                    <a:lumMod val="85000"/>
                    <a:lumOff val="15000"/>
                  </a:schemeClr>
                </a:solidFill>
              </a:rPr>
              <a:t>Daina Grīna (ekonomika)</a:t>
            </a:r>
          </a:p>
        </p:txBody>
      </p:sp>
      <p:pic>
        <p:nvPicPr>
          <p:cNvPr id="12" name="Content Placeholder 9" descr="egita.jpg"/>
          <p:cNvPicPr>
            <a:picLocks noChangeAspect="1"/>
          </p:cNvPicPr>
          <p:nvPr/>
        </p:nvPicPr>
        <p:blipFill>
          <a:blip r:embed="rId3" cstate="print"/>
          <a:stretch>
            <a:fillRect/>
          </a:stretch>
        </p:blipFill>
        <p:spPr bwMode="auto">
          <a:xfrm>
            <a:off x="857224" y="3286124"/>
            <a:ext cx="2286016" cy="324043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rot="21174936">
            <a:off x="3354388" y="4597400"/>
            <a:ext cx="1643062" cy="1200150"/>
          </a:xfrm>
          <a:prstGeom prst="rect">
            <a:avLst/>
          </a:prstGeom>
          <a:noFill/>
        </p:spPr>
        <p:txBody>
          <a:bodyPr>
            <a:spAutoFit/>
          </a:bodyPr>
          <a:lstStyle/>
          <a:p>
            <a:pPr>
              <a:defRPr/>
            </a:pPr>
            <a:r>
              <a:rPr lang="lv-LV" sz="2400" dirty="0">
                <a:solidFill>
                  <a:schemeClr val="tx2">
                    <a:lumMod val="85000"/>
                    <a:lumOff val="15000"/>
                  </a:schemeClr>
                </a:solidFill>
              </a:rPr>
              <a:t>Egita Gaile (sociālais pedagogs)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620713"/>
            <a:ext cx="8229600" cy="5505450"/>
          </a:xfrm>
        </p:spPr>
        <p:txBody>
          <a:bodyPr/>
          <a:lstStyle/>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Lai cik liels bija šo drosmīgo cilvēku gribasspēks, beidzot pienāca brīdis, kad pagura pat visvaronīgākie un galvas reibonis, šis kalnākāpēju lāsts, laupīja viņiem ne vien fiziskos, bet arī morālos spēkus.</a:t>
            </a:r>
            <a:endParaRPr lang="en-US" sz="2800" smtClean="0">
              <a:latin typeface="Arial Unicode MS" pitchFamily="34" charset="-128"/>
              <a:ea typeface="Arial Unicode MS" pitchFamily="34" charset="-128"/>
              <a:cs typeface="Arial Unicode MS" pitchFamily="34" charset="-128"/>
            </a:endParaRPr>
          </a:p>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Ceļinieki cits pēc cita nogāzās zemē un, nespēdami vairs piecelties vilkās uz priekšu rāpus. ...Te majors pavisam mierīgā balsī teica:</a:t>
            </a:r>
          </a:p>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-Būda, kasuča...</a:t>
            </a:r>
            <a:endParaRPr lang="en-US" sz="2800" smtClean="0">
              <a:latin typeface="Arial Unicode MS" pitchFamily="34" charset="-128"/>
              <a:ea typeface="Arial Unicode MS" pitchFamily="34" charset="-128"/>
              <a:cs typeface="Arial Unicode MS" pitchFamily="34" charset="-128"/>
            </a:endParaRPr>
          </a:p>
          <a:p>
            <a:pPr marL="0" indent="0" eaLnBrk="1" hangingPunct="1">
              <a:buFont typeface="Times New Roman" pitchFamily="18" charset="0"/>
              <a:buNone/>
            </a:pPr>
            <a:endParaRPr lang="en-US" sz="280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93700" y="333375"/>
            <a:ext cx="8423275" cy="6154738"/>
          </a:xfrm>
        </p:spPr>
        <p:txBody>
          <a:bodyPr/>
          <a:lstStyle/>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Būdā atradās kaut kas līdzīgs pavardam. Ceļiniekiem tas nozīmēja patvērumu, jo tie bija ne tikai izsalkuši, bet arī pamatīgi nosaluši.</a:t>
            </a:r>
          </a:p>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-Nudien, Paganels ierunājās, lamas cepetis tagad būtu īsti reizē.</a:t>
            </a:r>
          </a:p>
          <a:p>
            <a:pPr marL="0" indent="0" eaLnBrk="1" hangingPunct="1">
              <a:buFont typeface="Times New Roman" pitchFamily="18" charset="0"/>
              <a:buNone/>
            </a:pPr>
            <a:r>
              <a:rPr lang="lv-LV" sz="2800" smtClean="0">
                <a:latin typeface="Arial Unicode MS" pitchFamily="34" charset="-128"/>
                <a:ea typeface="Arial Unicode MS" pitchFamily="34" charset="-128"/>
                <a:cs typeface="Arial Unicode MS" pitchFamily="34" charset="-128"/>
              </a:rPr>
              <a:t>Ceļinieki savāca krietni daudz ķērpju un vēl kādu augu iljaretu, kura saknes deg gluži ciešami. Vērtīgais kurināmais tūdaļ tika nogādāts kasučā un sakrauts pavardā. Iekurt un uzturēt uguni nebija viegli...</a:t>
            </a:r>
            <a:endParaRPr lang="en-US" sz="2800" smtClean="0">
              <a:latin typeface="Arial Unicode MS" pitchFamily="34" charset="-128"/>
              <a:ea typeface="Arial Unicode MS" pitchFamily="34" charset="-128"/>
              <a:cs typeface="Arial Unicode MS" pitchFamily="34" charset="-128"/>
            </a:endParaRPr>
          </a:p>
          <a:p>
            <a:pPr marL="0" indent="0" eaLnBrk="1" hangingPunct="1">
              <a:buFont typeface="Times New Roman" pitchFamily="18" charset="0"/>
              <a:buNone/>
            </a:pPr>
            <a:endParaRPr lang="en-US" sz="280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692150"/>
            <a:ext cx="8204200" cy="4500563"/>
          </a:xfrm>
        </p:spPr>
        <p:txBody>
          <a:bodyPr/>
          <a:lstStyle/>
          <a:p>
            <a:pPr algn="ctr" eaLnBrk="1" hangingPunct="1">
              <a:buFont typeface="Times New Roman" pitchFamily="18" charset="0"/>
              <a:buNone/>
            </a:pPr>
            <a:r>
              <a:rPr lang="lv-LV" sz="4000" smtClean="0">
                <a:latin typeface="Arial Unicode MS" pitchFamily="34" charset="-128"/>
                <a:ea typeface="Arial Unicode MS" pitchFamily="34" charset="-128"/>
                <a:cs typeface="Arial Unicode MS" pitchFamily="34" charset="-128"/>
              </a:rPr>
              <a:t>Kāpēc radās problēmas ar uguns iekuršanu un uzturēšanu?</a:t>
            </a:r>
          </a:p>
          <a:p>
            <a:pPr eaLnBrk="1" hangingPunct="1">
              <a:buFont typeface="Times New Roman" pitchFamily="18" charset="0"/>
              <a:buNone/>
            </a:pPr>
            <a:endParaRPr lang="en-US" smtClean="0">
              <a:latin typeface="Times New Roman" pitchFamily="18" charset="0"/>
              <a:cs typeface="Times New Roman" pitchFamily="18" charset="0"/>
            </a:endParaRPr>
          </a:p>
        </p:txBody>
      </p:sp>
      <p:pic>
        <p:nvPicPr>
          <p:cNvPr id="36867" name="Picture 2"/>
          <p:cNvPicPr>
            <a:picLocks noChangeAspect="1" noChangeArrowheads="1"/>
          </p:cNvPicPr>
          <p:nvPr/>
        </p:nvPicPr>
        <p:blipFill>
          <a:blip r:embed="rId3" cstate="print"/>
          <a:srcRect/>
          <a:stretch>
            <a:fillRect/>
          </a:stretch>
        </p:blipFill>
        <p:spPr bwMode="auto">
          <a:xfrm>
            <a:off x="3203575" y="3068638"/>
            <a:ext cx="25590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eaLnBrk="1" hangingPunct="1">
              <a:buFont typeface="Times New Roman" pitchFamily="18" charset="0"/>
              <a:buNone/>
            </a:pPr>
            <a:r>
              <a:rPr lang="lv-LV" sz="4000" smtClean="0">
                <a:latin typeface="Arial Unicode MS" pitchFamily="34" charset="-128"/>
                <a:ea typeface="Arial Unicode MS" pitchFamily="34" charset="-128"/>
                <a:cs typeface="Arial Unicode MS" pitchFamily="34" charset="-128"/>
              </a:rPr>
              <a:t>Vai izdevās izvārīt iecerēto maltīti – gaļas virumu?</a:t>
            </a:r>
          </a:p>
          <a:p>
            <a:pPr eaLnBrk="1" hangingPunct="1">
              <a:buFont typeface="Times New Roman" pitchFamily="18" charset="0"/>
              <a:buNone/>
            </a:pPr>
            <a:endParaRPr lang="en-US" smtClean="0"/>
          </a:p>
        </p:txBody>
      </p:sp>
      <p:pic>
        <p:nvPicPr>
          <p:cNvPr id="37891" name="Picture 3"/>
          <p:cNvPicPr>
            <a:picLocks noChangeAspect="1" noChangeArrowheads="1"/>
          </p:cNvPicPr>
          <p:nvPr/>
        </p:nvPicPr>
        <p:blipFill>
          <a:blip r:embed="rId2" cstate="print"/>
          <a:srcRect/>
          <a:stretch>
            <a:fillRect/>
          </a:stretch>
        </p:blipFill>
        <p:spPr bwMode="auto">
          <a:xfrm>
            <a:off x="2843213" y="3213100"/>
            <a:ext cx="2974975" cy="3084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eaLnBrk="1" hangingPunct="1">
              <a:buFont typeface="Times New Roman" pitchFamily="18" charset="0"/>
              <a:buNone/>
            </a:pPr>
            <a:r>
              <a:rPr lang="lv-LV" sz="4000" smtClean="0">
                <a:latin typeface="Arial Unicode MS" pitchFamily="34" charset="-128"/>
                <a:ea typeface="Arial Unicode MS" pitchFamily="34" charset="-128"/>
                <a:cs typeface="Arial Unicode MS" pitchFamily="34" charset="-128"/>
              </a:rPr>
              <a:t>Vai ceļinieku labsajūtu palielināja karstas tējas malks?</a:t>
            </a:r>
          </a:p>
          <a:p>
            <a:pPr eaLnBrk="1" hangingPunct="1">
              <a:buFont typeface="Times New Roman" pitchFamily="18" charset="0"/>
              <a:buNone/>
            </a:pPr>
            <a:endParaRPr lang="en-US" smtClean="0">
              <a:latin typeface="Times New Roman" pitchFamily="18" charset="0"/>
              <a:cs typeface="Times New Roman" pitchFamily="18" charset="0"/>
            </a:endParaRPr>
          </a:p>
        </p:txBody>
      </p:sp>
      <p:pic>
        <p:nvPicPr>
          <p:cNvPr id="38915" name="Picture 3"/>
          <p:cNvPicPr>
            <a:picLocks noChangeAspect="1" noChangeArrowheads="1"/>
          </p:cNvPicPr>
          <p:nvPr/>
        </p:nvPicPr>
        <p:blipFill>
          <a:blip r:embed="rId2" cstate="print"/>
          <a:srcRect/>
          <a:stretch>
            <a:fillRect/>
          </a:stretch>
        </p:blipFill>
        <p:spPr bwMode="auto">
          <a:xfrm>
            <a:off x="3059113" y="3357563"/>
            <a:ext cx="2736850" cy="2909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620713"/>
            <a:ext cx="8229600" cy="5505450"/>
          </a:xfrm>
        </p:spPr>
        <p:txBody>
          <a:bodyPr/>
          <a:lstStyle/>
          <a:p>
            <a:pPr eaLnBrk="1" hangingPunct="1">
              <a:buFont typeface="Times New Roman" pitchFamily="18" charset="0"/>
              <a:buNone/>
            </a:pPr>
            <a:r>
              <a:rPr lang="lv-LV" sz="3600" b="1" smtClean="0">
                <a:latin typeface="Arial Unicode MS" pitchFamily="34" charset="-128"/>
                <a:ea typeface="Arial Unicode MS" pitchFamily="34" charset="-128"/>
                <a:cs typeface="Arial Unicode MS" pitchFamily="34" charset="-128"/>
              </a:rPr>
              <a:t>Kāpēc radās problēmas ar uguns iekuršanu un uzturēšanu?</a:t>
            </a:r>
          </a:p>
          <a:p>
            <a:pPr eaLnBrk="1" hangingPunct="1">
              <a:buFont typeface="Times New Roman" pitchFamily="18" charset="0"/>
              <a:buNone/>
            </a:pPr>
            <a:endParaRPr lang="lv-LV" sz="3600" b="1" smtClean="0">
              <a:latin typeface="Arial Unicode MS" pitchFamily="34" charset="-128"/>
              <a:ea typeface="Arial Unicode MS" pitchFamily="34" charset="-128"/>
              <a:cs typeface="Arial Unicode MS" pitchFamily="34" charset="-128"/>
            </a:endParaRPr>
          </a:p>
          <a:p>
            <a:pPr eaLnBrk="1" hangingPunct="1">
              <a:buFont typeface="Times New Roman" pitchFamily="18" charset="0"/>
              <a:buNone/>
            </a:pPr>
            <a:r>
              <a:rPr lang="lv-LV" sz="3600" b="1" smtClean="0">
                <a:latin typeface="Arial Unicode MS" pitchFamily="34" charset="-128"/>
                <a:ea typeface="Arial Unicode MS" pitchFamily="34" charset="-128"/>
                <a:cs typeface="Arial Unicode MS" pitchFamily="34" charset="-128"/>
              </a:rPr>
              <a:t>Vai izdevās izvārīt iecerēto maltīti – gaļas virumu?</a:t>
            </a:r>
          </a:p>
          <a:p>
            <a:pPr eaLnBrk="1" hangingPunct="1">
              <a:buFont typeface="Times New Roman" pitchFamily="18" charset="0"/>
              <a:buNone/>
            </a:pPr>
            <a:endParaRPr lang="lv-LV" sz="3600" b="1" smtClean="0">
              <a:latin typeface="Arial Unicode MS" pitchFamily="34" charset="-128"/>
              <a:ea typeface="Arial Unicode MS" pitchFamily="34" charset="-128"/>
              <a:cs typeface="Arial Unicode MS" pitchFamily="34" charset="-128"/>
            </a:endParaRPr>
          </a:p>
          <a:p>
            <a:pPr eaLnBrk="1" hangingPunct="1">
              <a:buFont typeface="Times New Roman" pitchFamily="18" charset="0"/>
              <a:buNone/>
            </a:pPr>
            <a:r>
              <a:rPr lang="lv-LV" sz="3600" b="1" smtClean="0">
                <a:latin typeface="Arial Unicode MS" pitchFamily="34" charset="-128"/>
                <a:ea typeface="Arial Unicode MS" pitchFamily="34" charset="-128"/>
                <a:cs typeface="Arial Unicode MS" pitchFamily="34" charset="-128"/>
              </a:rPr>
              <a:t>Vai ceļinieku labsajūtu palielināja karstas tējas malks?</a:t>
            </a:r>
          </a:p>
          <a:p>
            <a:pPr eaLnBrk="1" hangingPunct="1">
              <a:buFont typeface="Times New Roman" pitchFamily="18" charset="0"/>
              <a:buNone/>
            </a:pPr>
            <a:endParaRPr lang="lv-LV" sz="3600" smtClean="0">
              <a:latin typeface="Arial Unicode MS" pitchFamily="34" charset="-128"/>
              <a:ea typeface="Arial Unicode MS" pitchFamily="34" charset="-128"/>
              <a:cs typeface="Arial Unicode MS" pitchFamily="34" charset="-128"/>
            </a:endParaRPr>
          </a:p>
          <a:p>
            <a:pPr eaLnBrk="1" hangingPunct="1">
              <a:buFont typeface="Times New Roman" pitchFamily="18" charset="0"/>
              <a:buNone/>
            </a:pPr>
            <a:endParaRPr lang="lv-LV" smtClean="0">
              <a:latin typeface="Times New Roman" pitchFamily="18" charset="0"/>
              <a:cs typeface="Times New Roman" pitchFamily="18" charset="0"/>
            </a:endParaRPr>
          </a:p>
          <a:p>
            <a:pPr eaLnBrk="1" hangingPunct="1">
              <a:buFont typeface="Times New Roman" pitchFamily="18" charset="0"/>
              <a:buNone/>
            </a:pPr>
            <a:endParaRPr lang="lv-LV" smtClean="0">
              <a:latin typeface="Times New Roman" pitchFamily="18" charset="0"/>
              <a:cs typeface="Times New Roman" pitchFamily="18" charset="0"/>
            </a:endParaRPr>
          </a:p>
          <a:p>
            <a:pPr eaLnBrk="1" hangingPunct="1">
              <a:buFont typeface="Times New Roman" pitchFamily="18" charset="0"/>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lv-LV" smtClean="0"/>
              <a:t>Demonstrācija-eksperiments</a:t>
            </a:r>
            <a:endParaRPr lang="en-US" smtClean="0"/>
          </a:p>
        </p:txBody>
      </p:sp>
      <p:grpSp>
        <p:nvGrpSpPr>
          <p:cNvPr id="40963" name="Group 9"/>
          <p:cNvGrpSpPr>
            <a:grpSpLocks/>
          </p:cNvGrpSpPr>
          <p:nvPr/>
        </p:nvGrpSpPr>
        <p:grpSpPr bwMode="auto">
          <a:xfrm>
            <a:off x="3276600" y="1125538"/>
            <a:ext cx="5183188" cy="5183187"/>
            <a:chOff x="3275856" y="1124744"/>
            <a:chExt cx="5184576" cy="5184576"/>
          </a:xfrm>
        </p:grpSpPr>
        <p:sp>
          <p:nvSpPr>
            <p:cNvPr id="4" name="Flowchart: Delay 3"/>
            <p:cNvSpPr/>
            <p:nvPr/>
          </p:nvSpPr>
          <p:spPr>
            <a:xfrm rot="16200000">
              <a:off x="2250056" y="2150544"/>
              <a:ext cx="5184576" cy="313297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lowchart: Magnetic Disk 5"/>
            <p:cNvSpPr/>
            <p:nvPr/>
          </p:nvSpPr>
          <p:spPr>
            <a:xfrm>
              <a:off x="3995187" y="4437156"/>
              <a:ext cx="1584749" cy="1224290"/>
            </a:xfrm>
            <a:prstGeom prst="flowChartMagneticDisk">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Bent-Up Arrow 6"/>
            <p:cNvSpPr/>
            <p:nvPr/>
          </p:nvSpPr>
          <p:spPr>
            <a:xfrm>
              <a:off x="6429475" y="4437156"/>
              <a:ext cx="849540" cy="18721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7" name="TextBox 7"/>
            <p:cNvSpPr txBox="1">
              <a:spLocks noChangeArrowheads="1"/>
            </p:cNvSpPr>
            <p:nvPr/>
          </p:nvSpPr>
          <p:spPr bwMode="auto">
            <a:xfrm>
              <a:off x="6660232" y="3861048"/>
              <a:ext cx="1800200" cy="369332"/>
            </a:xfrm>
            <a:prstGeom prst="rect">
              <a:avLst/>
            </a:prstGeom>
            <a:noFill/>
            <a:ln w="9525">
              <a:noFill/>
              <a:miter lim="800000"/>
              <a:headEnd/>
              <a:tailEnd/>
            </a:ln>
          </p:spPr>
          <p:txBody>
            <a:bodyPr>
              <a:spAutoFit/>
            </a:bodyPr>
            <a:lstStyle/>
            <a:p>
              <a:r>
                <a:rPr lang="lv-LV"/>
                <a:t>Izsūknē gaisu</a:t>
              </a:r>
              <a:endParaRPr 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cstate="print"/>
          <a:srcRect/>
          <a:stretch>
            <a:fillRect/>
          </a:stretch>
        </p:blipFill>
        <p:spPr bwMode="auto">
          <a:xfrm>
            <a:off x="6156325" y="1628775"/>
            <a:ext cx="2857500" cy="2857500"/>
          </a:xfrm>
          <a:prstGeom prst="rect">
            <a:avLst/>
          </a:prstGeom>
          <a:noFill/>
          <a:ln w="9525">
            <a:noFill/>
            <a:miter lim="800000"/>
            <a:headEnd/>
            <a:tailEnd/>
          </a:ln>
        </p:spPr>
      </p:pic>
      <p:sp>
        <p:nvSpPr>
          <p:cNvPr id="41987" name="Rectangle 1"/>
          <p:cNvSpPr>
            <a:spLocks noGrp="1" noChangeArrowheads="1"/>
          </p:cNvSpPr>
          <p:nvPr>
            <p:ph type="title" idx="4294967295"/>
          </p:nvPr>
        </p:nvSpPr>
        <p:spPr>
          <a:xfrm>
            <a:off x="457200" y="274638"/>
            <a:ext cx="8228013" cy="114141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b="1" smtClean="0">
                <a:latin typeface="Arial Unicode MS" pitchFamily="34" charset="-128"/>
                <a:ea typeface="Arial Unicode MS" pitchFamily="34" charset="-128"/>
                <a:cs typeface="Arial Unicode MS" pitchFamily="34" charset="-128"/>
              </a:rPr>
              <a:t>Augstumjoslojums Andu kalnos</a:t>
            </a:r>
          </a:p>
        </p:txBody>
      </p:sp>
      <p:sp>
        <p:nvSpPr>
          <p:cNvPr id="41988" name="Rectangle 2"/>
          <p:cNvSpPr>
            <a:spLocks noGrp="1" noChangeArrowheads="1"/>
          </p:cNvSpPr>
          <p:nvPr>
            <p:ph type="body" idx="4294967295"/>
          </p:nvPr>
        </p:nvSpPr>
        <p:spPr>
          <a:xfrm>
            <a:off x="457200" y="1600200"/>
            <a:ext cx="6562725" cy="4524375"/>
          </a:xfrm>
        </p:spPr>
        <p:txBody>
          <a:bodyPr/>
          <a:lstStyle/>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Uz izveidotā Andu kalna profila savietojiet aprakstītās dabas ainavas atbilstošā augstumā metros virs jūras līmeņa!</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mtClean="0">
              <a:latin typeface="Arial Unicode MS" pitchFamily="34" charset="-128"/>
              <a:ea typeface="Arial Unicode MS" pitchFamily="34" charset="-128"/>
              <a:cs typeface="Arial Unicode MS" pitchFamily="34" charset="-128"/>
            </a:endParaRP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Atrodiet katram dabas aprakstam raksturīgo ainavas attēlu un pielīmējiet to līdzās atbilstošajam tekstam!</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395288" y="260350"/>
            <a:ext cx="8228012" cy="4524375"/>
          </a:xfrm>
        </p:spPr>
        <p:txBody>
          <a:bodyPr/>
          <a:lstStyle/>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b="1" smtClean="0">
                <a:latin typeface="Arial Unicode MS" pitchFamily="34" charset="-128"/>
                <a:ea typeface="Arial Unicode MS" pitchFamily="34" charset="-128"/>
                <a:cs typeface="Arial Unicode MS" pitchFamily="34" charset="-128"/>
              </a:rPr>
              <a:t>Uzrakstiet</a:t>
            </a:r>
            <a:r>
              <a:rPr lang="lv-LV" smtClean="0">
                <a:latin typeface="Arial Unicode MS" pitchFamily="34" charset="-128"/>
                <a:ea typeface="Arial Unicode MS" pitchFamily="34" charset="-128"/>
                <a:cs typeface="Arial Unicode MS" pitchFamily="34" charset="-128"/>
              </a:rPr>
              <a:t> vizmaz divas dabas katastrofas, kas varētu apdraudēt ceļotājus kalnos, un </a:t>
            </a:r>
            <a:r>
              <a:rPr lang="lv-LV" b="1" smtClean="0">
                <a:latin typeface="Arial Unicode MS" pitchFamily="34" charset="-128"/>
                <a:ea typeface="Arial Unicode MS" pitchFamily="34" charset="-128"/>
                <a:cs typeface="Arial Unicode MS" pitchFamily="34" charset="-128"/>
              </a:rPr>
              <a:t>atzīmējiet</a:t>
            </a:r>
            <a:r>
              <a:rPr lang="lv-LV" smtClean="0">
                <a:latin typeface="Arial Unicode MS" pitchFamily="34" charset="-128"/>
                <a:ea typeface="Arial Unicode MS" pitchFamily="34" charset="-128"/>
                <a:cs typeface="Arial Unicode MS" pitchFamily="34" charset="-128"/>
              </a:rPr>
              <a:t> Andu kalnu profilā, kurā augstumā tās varētu pārsteigt grāmatas varoņus!</a:t>
            </a:r>
          </a:p>
        </p:txBody>
      </p:sp>
      <p:pic>
        <p:nvPicPr>
          <p:cNvPr id="33797" name="Picture 5"/>
          <p:cNvPicPr>
            <a:picLocks noChangeAspect="1" noChangeArrowheads="1"/>
          </p:cNvPicPr>
          <p:nvPr/>
        </p:nvPicPr>
        <p:blipFill>
          <a:blip r:embed="rId3" cstate="print"/>
          <a:srcRect/>
          <a:stretch>
            <a:fillRect/>
          </a:stretch>
        </p:blipFill>
        <p:spPr bwMode="auto">
          <a:xfrm>
            <a:off x="1403648" y="2852936"/>
            <a:ext cx="6480720" cy="3745737"/>
          </a:xfrm>
          <a:prstGeom prst="rect">
            <a:avLst/>
          </a:prstGeom>
          <a:ln>
            <a:noFill/>
          </a:ln>
          <a:effectLst>
            <a:softEdge rad="112500"/>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685800" y="534988"/>
            <a:ext cx="7772400" cy="2041525"/>
          </a:xfrm>
        </p:spPr>
        <p:txBody>
          <a:bodyPr lIns="91440" tIns="45720" rIns="91440" bIns="4572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200" smtClean="0">
                <a:solidFill>
                  <a:srgbClr val="8B8B8B"/>
                </a:solidFill>
              </a:rPr>
              <a:t>«Лавина! – крикнул Паганель. Географ не ошибся. Это было одно из самых опасных стихийных бедствий , обычных  на гористой границе Чили.</a:t>
            </a:r>
          </a:p>
        </p:txBody>
      </p:sp>
      <p:sp>
        <p:nvSpPr>
          <p:cNvPr id="44035" name="Rectangle 2"/>
          <p:cNvSpPr>
            <a:spLocks noGrp="1" noChangeArrowheads="1"/>
          </p:cNvSpPr>
          <p:nvPr>
            <p:ph type="subTitle" idx="4294967295"/>
          </p:nvPr>
        </p:nvSpPr>
        <p:spPr>
          <a:xfrm>
            <a:off x="1371600" y="3886200"/>
            <a:ext cx="6400800" cy="1752600"/>
          </a:xfrm>
        </p:spPr>
        <p:txBody>
          <a:bodyPr lIns="91440" tIns="45720" rIns="91440" bIns="45720" anchor="ctr"/>
          <a:lstStyle/>
          <a:p>
            <a:pPr indent="-330200"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mtClean="0"/>
          </a:p>
        </p:txBody>
      </p:sp>
      <p:pic>
        <p:nvPicPr>
          <p:cNvPr id="44036" name="Picture 3"/>
          <p:cNvPicPr>
            <a:picLocks noChangeAspect="1" noChangeArrowheads="1"/>
          </p:cNvPicPr>
          <p:nvPr/>
        </p:nvPicPr>
        <p:blipFill>
          <a:blip r:embed="rId3" cstate="print"/>
          <a:srcRect/>
          <a:stretch>
            <a:fillRect/>
          </a:stretch>
        </p:blipFill>
        <p:spPr bwMode="auto">
          <a:xfrm>
            <a:off x="250825" y="3213100"/>
            <a:ext cx="4762500" cy="3162300"/>
          </a:xfrm>
          <a:prstGeom prst="rect">
            <a:avLst/>
          </a:prstGeom>
          <a:noFill/>
          <a:ln w="9525">
            <a:noFill/>
            <a:round/>
            <a:headEnd/>
            <a:tailEnd/>
          </a:ln>
        </p:spPr>
      </p:pic>
      <p:pic>
        <p:nvPicPr>
          <p:cNvPr id="44037" name="Picture 4"/>
          <p:cNvPicPr>
            <a:picLocks noChangeAspect="1" noChangeArrowheads="1"/>
          </p:cNvPicPr>
          <p:nvPr/>
        </p:nvPicPr>
        <p:blipFill>
          <a:blip r:embed="rId4" cstate="print"/>
          <a:srcRect/>
          <a:stretch>
            <a:fillRect/>
          </a:stretch>
        </p:blipFill>
        <p:spPr bwMode="auto">
          <a:xfrm>
            <a:off x="5867400" y="2565400"/>
            <a:ext cx="2981325" cy="40767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7188" y="1000125"/>
            <a:ext cx="8229600" cy="1143000"/>
          </a:xfrm>
        </p:spPr>
        <p:txBody>
          <a:bodyPr/>
          <a:lstStyle/>
          <a:p>
            <a:r>
              <a:rPr lang="lv-LV" sz="3200" i="1" smtClean="0"/>
              <a:t>Lai nāk jaunas atklāsmes un zināšanas, lai nāk mīlestība un sapratne, lai izdodas satikt jaunus draugus un domubiedrus!</a:t>
            </a:r>
            <a:br>
              <a:rPr lang="lv-LV" sz="3200" i="1" smtClean="0"/>
            </a:br>
            <a:endParaRPr lang="lv-LV" sz="3200" i="1" smtClean="0"/>
          </a:p>
        </p:txBody>
      </p:sp>
      <p:pic>
        <p:nvPicPr>
          <p:cNvPr id="8" name="Content Placeholder 7" descr="inese.jpg"/>
          <p:cNvPicPr>
            <a:picLocks noGrp="1" noChangeAspect="1"/>
          </p:cNvPicPr>
          <p:nvPr>
            <p:ph sz="quarter" idx="4"/>
          </p:nvPr>
        </p:nvPicPr>
        <p:blipFill>
          <a:blip r:embed="rId2" cstate="print"/>
          <a:stretch>
            <a:fillRect/>
          </a:stretch>
        </p:blipFill>
        <p:spPr>
          <a:xfrm rot="742893">
            <a:off x="5533483" y="1835797"/>
            <a:ext cx="2892771" cy="3951288"/>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20" name="Date Placeholder 6"/>
          <p:cNvSpPr>
            <a:spLocks noGrp="1"/>
          </p:cNvSpPr>
          <p:nvPr>
            <p:ph type="dt" sz="quarter" idx="10"/>
          </p:nvPr>
        </p:nvSpPr>
        <p:spPr>
          <a:noFill/>
        </p:spPr>
        <p:txBody>
          <a:bodyPr/>
          <a:lstStyle/>
          <a:p>
            <a:r>
              <a:rPr lang="lv-LV" smtClean="0">
                <a:latin typeface="Calibri" pitchFamily="34" charset="0"/>
                <a:ea typeface="Microsoft YaHei" pitchFamily="34" charset="-122"/>
              </a:rPr>
              <a:t>3.11.11</a:t>
            </a:r>
          </a:p>
        </p:txBody>
      </p:sp>
      <p:sp>
        <p:nvSpPr>
          <p:cNvPr id="9" name="TextBox 8"/>
          <p:cNvSpPr txBox="1"/>
          <p:nvPr/>
        </p:nvSpPr>
        <p:spPr>
          <a:xfrm rot="465471">
            <a:off x="5429250" y="5929313"/>
            <a:ext cx="2500313" cy="830262"/>
          </a:xfrm>
          <a:prstGeom prst="rect">
            <a:avLst/>
          </a:prstGeom>
          <a:noFill/>
        </p:spPr>
        <p:txBody>
          <a:bodyPr>
            <a:spAutoFit/>
          </a:bodyPr>
          <a:lstStyle/>
          <a:p>
            <a:pPr>
              <a:defRPr/>
            </a:pPr>
            <a:r>
              <a:rPr lang="lv-LV" sz="2400" dirty="0">
                <a:solidFill>
                  <a:schemeClr val="tx2">
                    <a:lumMod val="85000"/>
                    <a:lumOff val="15000"/>
                  </a:schemeClr>
                </a:solidFill>
              </a:rPr>
              <a:t>Inese Freimane (matemātika)</a:t>
            </a:r>
          </a:p>
        </p:txBody>
      </p:sp>
      <p:pic>
        <p:nvPicPr>
          <p:cNvPr id="13" name="Content Placeholder 9" descr="C:\Users\skola\AppData\Local\Microsoft\Windows\Temporary Internet Files\Content.Word\New Picture (1).png"/>
          <p:cNvPicPr>
            <a:picLocks/>
          </p:cNvPicPr>
          <p:nvPr/>
        </p:nvPicPr>
        <p:blipFill>
          <a:blip r:embed="rId3" cstate="print"/>
          <a:srcRect/>
          <a:stretch>
            <a:fillRect/>
          </a:stretch>
        </p:blipFill>
        <p:spPr bwMode="auto">
          <a:xfrm>
            <a:off x="642911" y="3035366"/>
            <a:ext cx="2000264" cy="352802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rot="21279706">
            <a:off x="2979738" y="5106988"/>
            <a:ext cx="2357437" cy="1201737"/>
          </a:xfrm>
          <a:prstGeom prst="rect">
            <a:avLst/>
          </a:prstGeom>
          <a:noFill/>
        </p:spPr>
        <p:txBody>
          <a:bodyPr>
            <a:spAutoFit/>
          </a:bodyPr>
          <a:lstStyle/>
          <a:p>
            <a:pPr>
              <a:defRPr/>
            </a:pPr>
            <a:r>
              <a:rPr lang="lv-LV" sz="2400" dirty="0">
                <a:solidFill>
                  <a:schemeClr val="tx2">
                    <a:lumMod val="85000"/>
                    <a:lumOff val="15000"/>
                  </a:schemeClr>
                </a:solidFill>
              </a:rPr>
              <a:t>Evita Kubinska (latviešu valoda, literatūra)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457200" y="252413"/>
            <a:ext cx="8229600" cy="1189037"/>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smtClean="0">
                <a:solidFill>
                  <a:srgbClr val="C00000"/>
                </a:solidFill>
              </a:rPr>
              <a:t>Трудно представить себе всю мощь этой огромной массы , в миллиарды тонн весом, мчашейся с огромной скоростью... Никто не мог бы сказать, все ли ещё живы или...  »</a:t>
            </a:r>
          </a:p>
        </p:txBody>
      </p:sp>
      <p:pic>
        <p:nvPicPr>
          <p:cNvPr id="45059" name="Picture 4"/>
          <p:cNvPicPr>
            <a:picLocks noChangeAspect="1" noChangeArrowheads="1"/>
          </p:cNvPicPr>
          <p:nvPr/>
        </p:nvPicPr>
        <p:blipFill>
          <a:blip r:embed="rId3" cstate="print"/>
          <a:srcRect/>
          <a:stretch>
            <a:fillRect/>
          </a:stretch>
        </p:blipFill>
        <p:spPr bwMode="auto">
          <a:xfrm>
            <a:off x="1042988" y="1557338"/>
            <a:ext cx="6913562" cy="46085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360363" y="-47625"/>
            <a:ext cx="8640762" cy="7313613"/>
          </a:xfrm>
        </p:spPr>
        <p:txBody>
          <a:bodyPr lIns="91440" tIns="45720" rIns="91440" bIns="4572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200" smtClean="0">
                <a:solidFill>
                  <a:srgbClr val="8B8B8B"/>
                </a:solidFill>
              </a:rPr>
              <a:t> </a:t>
            </a:r>
            <a:br>
              <a:rPr lang="lv-LV" sz="2200" smtClean="0">
                <a:solidFill>
                  <a:srgbClr val="8B8B8B"/>
                </a:solidFill>
              </a:rPr>
            </a:br>
            <a:r>
              <a:rPr lang="lv-LV" sz="2800" smtClean="0">
                <a:solidFill>
                  <a:srgbClr val="7030A0"/>
                </a:solidFill>
              </a:rPr>
              <a:t>Во время  схода лавины исчез Роберт Грант. Все полюбили отважного мальчика и были просто в отчаянии. Начались долгие поиски : </a:t>
            </a:r>
            <a:r>
              <a:rPr lang="lv-LV" sz="2800" smtClean="0">
                <a:solidFill>
                  <a:srgbClr val="00B0F0"/>
                </a:solidFill>
              </a:rPr>
              <a:t>«Какое мы имеем право спасать капитана Гранта ценою жизни его сына!»</a:t>
            </a:r>
            <a:br>
              <a:rPr lang="lv-LV" sz="2800" smtClean="0">
                <a:solidFill>
                  <a:srgbClr val="00B0F0"/>
                </a:solidFill>
              </a:rPr>
            </a:br>
            <a:r>
              <a:rPr lang="lv-LV" sz="2800" smtClean="0">
                <a:solidFill>
                  <a:srgbClr val="00B0F0"/>
                </a:solidFill>
              </a:rPr>
              <a:t/>
            </a:r>
            <a:br>
              <a:rPr lang="lv-LV" sz="2800" smtClean="0">
                <a:solidFill>
                  <a:srgbClr val="00B0F0"/>
                </a:solidFill>
              </a:rPr>
            </a:br>
            <a:r>
              <a:rPr lang="lv-LV" sz="2800" smtClean="0">
                <a:solidFill>
                  <a:srgbClr val="8B8B8B"/>
                </a:solidFill>
              </a:rPr>
              <a:t>У нас с вами появилась </a:t>
            </a:r>
            <a:r>
              <a:rPr lang="lv-LV" sz="2800" smtClean="0">
                <a:solidFill>
                  <a:srgbClr val="C00000"/>
                </a:solidFill>
              </a:rPr>
              <a:t>общая проблема</a:t>
            </a:r>
            <a:r>
              <a:rPr lang="lv-LV" sz="2800" smtClean="0">
                <a:solidFill>
                  <a:srgbClr val="8B8B8B"/>
                </a:solidFill>
              </a:rPr>
              <a:t>:  надо помочь путешественникам спасти Роберта!</a:t>
            </a:r>
            <a:br>
              <a:rPr lang="lv-LV" sz="2800" smtClean="0">
                <a:solidFill>
                  <a:srgbClr val="8B8B8B"/>
                </a:solidFill>
              </a:rPr>
            </a:br>
            <a:r>
              <a:rPr lang="lv-LV" sz="2800" smtClean="0">
                <a:solidFill>
                  <a:srgbClr val="8B8B8B"/>
                </a:solidFill>
              </a:rPr>
              <a:t>Мальчика искали несколько дней,  «....  Обыскивали малейшие трещины, спускались, рискуя жизнью ,  на дно пропастей, выбирались оттуда с окровавленными руками и ногами ...»  Но результата не было. И вдруг ....... Путники увидели  огромную птицу  -   ......</a:t>
            </a:r>
            <a:br>
              <a:rPr lang="lv-LV" sz="2800" smtClean="0">
                <a:solidFill>
                  <a:srgbClr val="8B8B8B"/>
                </a:solidFill>
              </a:rPr>
            </a:br>
            <a:r>
              <a:rPr lang="lv-LV" smtClean="0">
                <a:solidFill>
                  <a:srgbClr val="8B8B8B"/>
                </a:solidFill>
              </a:rPr>
              <a:t/>
            </a:r>
            <a:br>
              <a:rPr lang="lv-LV" smtClean="0">
                <a:solidFill>
                  <a:srgbClr val="8B8B8B"/>
                </a:solidFill>
              </a:rPr>
            </a:br>
            <a:endParaRPr lang="lv-LV" smtClean="0">
              <a:solidFill>
                <a:srgbClr val="8B8B8B"/>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ChangeArrowheads="1"/>
          </p:cNvSpPr>
          <p:nvPr>
            <p:ph type="title" idx="4294967295"/>
          </p:nvPr>
        </p:nvSpPr>
        <p:spPr>
          <a:xfrm>
            <a:off x="457200" y="274638"/>
            <a:ext cx="8229600" cy="2362200"/>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1800" smtClean="0"/>
          </a:p>
        </p:txBody>
      </p:sp>
      <p:sp>
        <p:nvSpPr>
          <p:cNvPr id="47107" name="Text Box 2"/>
          <p:cNvSpPr txBox="1">
            <a:spLocks noChangeArrowheads="1"/>
          </p:cNvSpPr>
          <p:nvPr/>
        </p:nvSpPr>
        <p:spPr bwMode="auto">
          <a:xfrm>
            <a:off x="457200" y="1600200"/>
            <a:ext cx="8229600" cy="4997450"/>
          </a:xfrm>
          <a:prstGeom prst="rect">
            <a:avLst/>
          </a:prstGeom>
          <a:noFill/>
          <a:ln w="9525">
            <a:noFill/>
            <a:round/>
            <a:headEnd/>
            <a:tailEnd/>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a:solidFill>
                  <a:srgbClr val="000000"/>
                </a:solidFill>
              </a:rPr>
              <a:t> Этот великолепный хищник (plēsoņa), которому некогда поклонялись инки, был царём южных Кордильер. Сила их изумительна: нередко они сталкивают в пропасть  быков. В Кордильерах эти птицы достигают огромных размеров. Что же могла  увидеть огромная птица? Быть может труп Роберта Гранта?</a:t>
            </a:r>
          </a:p>
        </p:txBody>
      </p:sp>
      <p:pic>
        <p:nvPicPr>
          <p:cNvPr id="47108" name="Picture 3"/>
          <p:cNvPicPr>
            <a:picLocks noChangeAspect="1" noChangeArrowheads="1"/>
          </p:cNvPicPr>
          <p:nvPr/>
        </p:nvPicPr>
        <p:blipFill>
          <a:blip r:embed="rId3" cstate="print"/>
          <a:srcRect/>
          <a:stretch>
            <a:fillRect/>
          </a:stretch>
        </p:blipFill>
        <p:spPr bwMode="auto">
          <a:xfrm>
            <a:off x="0" y="0"/>
            <a:ext cx="2724150" cy="15573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ChangeArrowheads="1"/>
          </p:cNvSpPr>
          <p:nvPr>
            <p:ph type="title" idx="4294967295"/>
          </p:nvPr>
        </p:nvSpPr>
        <p:spPr>
          <a:xfrm>
            <a:off x="457200" y="274638"/>
            <a:ext cx="8229600" cy="1143000"/>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1800" smtClean="0"/>
          </a:p>
        </p:txBody>
      </p:sp>
      <p:sp>
        <p:nvSpPr>
          <p:cNvPr id="48131" name="Text Box 2"/>
          <p:cNvSpPr txBox="1">
            <a:spLocks noChangeArrowheads="1"/>
          </p:cNvSpPr>
          <p:nvPr/>
        </p:nvSpPr>
        <p:spPr bwMode="auto">
          <a:xfrm>
            <a:off x="179388" y="1800225"/>
            <a:ext cx="10163175" cy="4525963"/>
          </a:xfrm>
          <a:prstGeom prst="rect">
            <a:avLst/>
          </a:prstGeom>
          <a:noFill/>
          <a:ln w="9525">
            <a:noFill/>
            <a:round/>
            <a:headEnd/>
            <a:tailEnd/>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endParaRPr lang="lv-LV" sz="200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endParaRPr lang="lv-LV" sz="200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Просмотрите фрагмент из фильма, описывающий  эти события.</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Ваша задача: </a:t>
            </a:r>
            <a:r>
              <a:rPr lang="lv-LV" sz="2300">
                <a:solidFill>
                  <a:srgbClr val="C00000"/>
                </a:solidFill>
              </a:rPr>
              <a:t>придумать продолжение (turpinājumu</a:t>
            </a:r>
            <a:r>
              <a:rPr lang="lv-LV" sz="2300">
                <a:solidFill>
                  <a:srgbClr val="C5000B"/>
                </a:solidFill>
              </a:rPr>
              <a:t>)</a:t>
            </a:r>
            <a:r>
              <a:rPr lang="lv-LV" sz="2300">
                <a:solidFill>
                  <a:srgbClr val="000000"/>
                </a:solidFill>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Ваша версия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1) – группа  - спасение Роберта со счастливым концом.</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2) - группа  - окончание истории с трагическим финалом.</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3) – группа  -  фантастическое приключение Роберта.</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lv-LV" sz="2300">
                <a:solidFill>
                  <a:srgbClr val="000000"/>
                </a:solidFill>
              </a:rPr>
              <a:t>4) – группа  - детективная история во время путешествия.</a:t>
            </a:r>
          </a:p>
        </p:txBody>
      </p:sp>
      <p:pic>
        <p:nvPicPr>
          <p:cNvPr id="48132" name="Picture 3"/>
          <p:cNvPicPr>
            <a:picLocks noChangeAspect="1" noChangeArrowheads="1"/>
          </p:cNvPicPr>
          <p:nvPr/>
        </p:nvPicPr>
        <p:blipFill>
          <a:blip r:embed="rId3" cstate="print"/>
          <a:srcRect/>
          <a:stretch>
            <a:fillRect/>
          </a:stretch>
        </p:blipFill>
        <p:spPr bwMode="auto">
          <a:xfrm>
            <a:off x="468313" y="333375"/>
            <a:ext cx="2638425" cy="17335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idx="4294967295"/>
          </p:nvPr>
        </p:nvSpPr>
        <p:spPr>
          <a:xfrm>
            <a:off x="457200" y="269875"/>
            <a:ext cx="8223250" cy="1504950"/>
          </a:xfrm>
        </p:spPr>
        <p:txBody>
          <a:bodyPr/>
          <a:lstStyle/>
          <a:p>
            <a:pPr eaLnBrk="1" hangingPunct="1"/>
            <a:endParaRPr lang="lv-LV" sz="1800" smtClean="0"/>
          </a:p>
        </p:txBody>
      </p:sp>
      <p:sp>
        <p:nvSpPr>
          <p:cNvPr id="49155" name="Rectangle 2"/>
          <p:cNvSpPr>
            <a:spLocks noGrp="1" noChangeArrowheads="1"/>
          </p:cNvSpPr>
          <p:nvPr>
            <p:ph idx="4294967295"/>
          </p:nvPr>
        </p:nvSpPr>
        <p:spPr>
          <a:xfrm>
            <a:off x="457200" y="1600200"/>
            <a:ext cx="8223250" cy="4519613"/>
          </a:xfrm>
        </p:spPr>
        <p:txBody>
          <a:bodyPr/>
          <a:lstStyle/>
          <a:p>
            <a:pPr eaLnBrk="1" hangingPunct="1">
              <a:buFont typeface="Times New Roman" pitchFamily="18" charset="0"/>
              <a:buNone/>
            </a:pPr>
            <a:endParaRPr lang="lv-LV" smtClean="0"/>
          </a:p>
        </p:txBody>
      </p:sp>
      <p:grpSp>
        <p:nvGrpSpPr>
          <p:cNvPr id="49156" name="Group 3"/>
          <p:cNvGrpSpPr>
            <a:grpSpLocks/>
          </p:cNvGrpSpPr>
          <p:nvPr/>
        </p:nvGrpSpPr>
        <p:grpSpPr bwMode="auto">
          <a:xfrm>
            <a:off x="250825" y="188913"/>
            <a:ext cx="8642350" cy="6553200"/>
            <a:chOff x="835" y="91"/>
            <a:chExt cx="4315" cy="3451"/>
          </a:xfrm>
        </p:grpSpPr>
        <p:pic>
          <p:nvPicPr>
            <p:cNvPr id="39940" name="Picture 4">
              <a:hlinkClick r:id="rId3" action="ppaction://hlinkfile"/>
            </p:cNvPr>
            <p:cNvPicPr>
              <a:picLocks noChangeAspect="1" noChangeArrowheads="1"/>
            </p:cNvPicPr>
            <p:nvPr/>
          </p:nvPicPr>
          <p:blipFill>
            <a:blip r:embed="rId4" cstate="print"/>
            <a:srcRect/>
            <a:stretch>
              <a:fillRect/>
            </a:stretch>
          </p:blipFill>
          <p:spPr bwMode="auto">
            <a:xfrm>
              <a:off x="835" y="91"/>
              <a:ext cx="4315" cy="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41" name="Text Box 5"/>
            <p:cNvSpPr txBox="1">
              <a:spLocks noChangeArrowheads="1"/>
            </p:cNvSpPr>
            <p:nvPr/>
          </p:nvSpPr>
          <p:spPr bwMode="auto">
            <a:xfrm>
              <a:off x="3708" y="2428"/>
              <a:ext cx="944" cy="321"/>
            </a:xfrm>
            <a:prstGeom prst="rect">
              <a:avLst/>
            </a:prstGeom>
            <a:noFill/>
            <a:ln w="9525">
              <a:noFill/>
              <a:round/>
              <a:headEnd/>
              <a:tailEnd/>
            </a:ln>
            <a:effectLst/>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v-LV" sz="2800" dirty="0">
                  <a:solidFill>
                    <a:schemeClr val="bg2">
                      <a:lumMod val="50000"/>
                    </a:schemeClr>
                  </a:solidFill>
                  <a:latin typeface="Arial Black" pitchFamily="34" charset="0"/>
                  <a:ea typeface="Arial Unicode MS" pitchFamily="34" charset="-128"/>
                  <a:cs typeface="Arial Unicode MS" pitchFamily="34" charset="-128"/>
                </a:rPr>
                <a:t>Lavīna</a:t>
              </a:r>
            </a:p>
          </p:txBody>
        </p:sp>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cstate="print"/>
          <a:srcRect/>
          <a:stretch>
            <a:fillRect/>
          </a:stretch>
        </p:blipFill>
        <p:spPr bwMode="auto">
          <a:xfrm>
            <a:off x="4730750" y="179388"/>
            <a:ext cx="3908425" cy="6119812"/>
          </a:xfrm>
          <a:prstGeom prst="rect">
            <a:avLst/>
          </a:prstGeom>
          <a:noFill/>
          <a:ln w="9525">
            <a:noFill/>
            <a:round/>
            <a:headEnd/>
            <a:tailEnd/>
          </a:ln>
        </p:spPr>
      </p:pic>
      <p:sp>
        <p:nvSpPr>
          <p:cNvPr id="50179" name="Rectangle 2"/>
          <p:cNvSpPr>
            <a:spLocks noGrp="1" noChangeArrowheads="1"/>
          </p:cNvSpPr>
          <p:nvPr>
            <p:ph type="title" idx="4294967295"/>
          </p:nvPr>
        </p:nvSpPr>
        <p:spPr>
          <a:xfrm>
            <a:off x="-1749425" y="-179388"/>
            <a:ext cx="8229600" cy="1143001"/>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solidFill>
                  <a:srgbClr val="0070C0"/>
                </a:solidFill>
              </a:rPr>
              <a:t>Задание</a:t>
            </a:r>
            <a:r>
              <a:rPr lang="lv-LV" smtClean="0"/>
              <a:t> </a:t>
            </a:r>
          </a:p>
        </p:txBody>
      </p:sp>
      <p:sp>
        <p:nvSpPr>
          <p:cNvPr id="50180" name="Text Box 3"/>
          <p:cNvSpPr txBox="1">
            <a:spLocks noChangeArrowheads="1"/>
          </p:cNvSpPr>
          <p:nvPr/>
        </p:nvSpPr>
        <p:spPr bwMode="auto">
          <a:xfrm>
            <a:off x="360363" y="720725"/>
            <a:ext cx="4500562" cy="4679950"/>
          </a:xfrm>
          <a:prstGeom prst="rect">
            <a:avLst/>
          </a:prstGeom>
          <a:noFill/>
          <a:ln w="9525">
            <a:noFill/>
            <a:round/>
            <a:headEnd/>
            <a:tailEnd/>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40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a:solidFill>
                  <a:srgbClr val="000000"/>
                </a:solidFill>
              </a:rPr>
              <a:t>1) – группа  - спасение Роберта 		</a:t>
            </a:r>
            <a:r>
              <a:rPr lang="lv-LV" sz="2400">
                <a:solidFill>
                  <a:srgbClr val="C00000"/>
                </a:solidFill>
              </a:rPr>
              <a:t>со счастливым концом.</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400">
              <a:solidFill>
                <a:srgbClr val="C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a:solidFill>
                  <a:srgbClr val="000000"/>
                </a:solidFill>
              </a:rPr>
              <a:t>2)  - группа  - окончание истории 		</a:t>
            </a:r>
            <a:r>
              <a:rPr lang="lv-LV" sz="2400">
                <a:solidFill>
                  <a:srgbClr val="C00000"/>
                </a:solidFill>
              </a:rPr>
              <a:t>с трагическим финалом.</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400">
              <a:solidFill>
                <a:srgbClr val="C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a:solidFill>
                  <a:srgbClr val="000000"/>
                </a:solidFill>
              </a:rPr>
              <a:t>3) – группа  -  фантастическое 			</a:t>
            </a:r>
            <a:r>
              <a:rPr lang="lv-LV" sz="2400">
                <a:solidFill>
                  <a:srgbClr val="C00000"/>
                </a:solidFill>
              </a:rPr>
              <a:t>приключение</a:t>
            </a:r>
            <a:r>
              <a:rPr lang="lv-LV" sz="2400">
                <a:solidFill>
                  <a:srgbClr val="000000"/>
                </a:solidFill>
              </a:rPr>
              <a:t> Роберта.</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z="240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400">
                <a:solidFill>
                  <a:srgbClr val="000000"/>
                </a:solidFill>
              </a:rPr>
              <a:t>4) – группа  - </a:t>
            </a:r>
            <a:r>
              <a:rPr lang="lv-LV" sz="2400">
                <a:solidFill>
                  <a:srgbClr val="C00000"/>
                </a:solidFill>
              </a:rPr>
              <a:t>развлечение</a:t>
            </a:r>
            <a:r>
              <a:rPr lang="lv-LV" sz="2400">
                <a:solidFill>
                  <a:srgbClr val="000000"/>
                </a:solidFill>
              </a:rPr>
              <a:t> во 			время путешествия</a:t>
            </a:r>
          </a:p>
        </p:txBody>
      </p:sp>
      <p:sp>
        <p:nvSpPr>
          <p:cNvPr id="8" name="Rectangle 7">
            <a:hlinkClick r:id="rId4" action="ppaction://hlinkfile"/>
          </p:cNvPr>
          <p:cNvSpPr/>
          <p:nvPr/>
        </p:nvSpPr>
        <p:spPr bwMode="auto">
          <a:xfrm>
            <a:off x="1403350" y="5516563"/>
            <a:ext cx="1944688" cy="9144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a:lstStyle/>
          <a:p>
            <a:pPr algn="ctr">
              <a:defRPr/>
            </a:pPr>
            <a:r>
              <a:rPr lang="lv-LV" dirty="0">
                <a:solidFill>
                  <a:schemeClr val="accent3"/>
                </a:solidFill>
              </a:rPr>
              <a:t>Cпасение Роберта</a:t>
            </a:r>
          </a:p>
          <a:p>
            <a:pPr>
              <a:buFont typeface="Times New Roman" pitchFamily="16" charset="0"/>
              <a:buNone/>
              <a:defRPr/>
            </a:pPr>
            <a:endParaRPr lang="lv-LV" dirty="0">
              <a:latin typeface="Calibri" pitchFamily="32" charset="0"/>
              <a:ea typeface="Microsoft YaHei"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7200" y="190500"/>
            <a:ext cx="8229600" cy="1311275"/>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200" b="1">
                <a:solidFill>
                  <a:srgbClr val="000000"/>
                </a:solidFill>
                <a:latin typeface="Arial Unicode MS" pitchFamily="34" charset="-128"/>
                <a:ea typeface="Arial Unicode MS" pitchFamily="34" charset="-128"/>
                <a:cs typeface="Arial Unicode MS" pitchFamily="34" charset="-128"/>
              </a:rPr>
              <a:t>UZDEVUMS romānā aprakstītā putna sugas noteikšana</a:t>
            </a:r>
          </a:p>
        </p:txBody>
      </p:sp>
      <p:sp>
        <p:nvSpPr>
          <p:cNvPr id="51203" name="Text Box 2"/>
          <p:cNvSpPr txBox="1">
            <a:spLocks noChangeArrowheads="1"/>
          </p:cNvSpPr>
          <p:nvPr/>
        </p:nvSpPr>
        <p:spPr bwMode="auto">
          <a:xfrm>
            <a:off x="457200" y="1600200"/>
            <a:ext cx="8229600" cy="4525963"/>
          </a:xfrm>
          <a:prstGeom prst="rect">
            <a:avLst/>
          </a:prstGeom>
          <a:noFill/>
          <a:ln w="9525">
            <a:noFill/>
            <a:round/>
            <a:headEnd/>
            <a:tailEnd/>
          </a:ln>
        </p:spPr>
        <p:txBody>
          <a:bodyPr/>
          <a:lstStyle/>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lv-LV" sz="3200">
                <a:solidFill>
                  <a:srgbClr val="000000"/>
                </a:solidFill>
                <a:latin typeface="Arial Unicode MS" pitchFamily="34" charset="-128"/>
                <a:ea typeface="Arial Unicode MS" pitchFamily="34" charset="-128"/>
                <a:cs typeface="Arial Unicode MS" pitchFamily="34" charset="-128"/>
              </a:rPr>
              <a:t>		</a:t>
            </a:r>
            <a:r>
              <a:rPr lang="lv-LV" sz="3000">
                <a:solidFill>
                  <a:srgbClr val="000000"/>
                </a:solidFill>
                <a:latin typeface="Arial Unicode MS" pitchFamily="34" charset="-128"/>
                <a:ea typeface="Arial Unicode MS" pitchFamily="34" charset="-128"/>
                <a:cs typeface="Arial Unicode MS" pitchFamily="34" charset="-128"/>
              </a:rPr>
              <a:t>Izmantojot attēlus, sugu aprakstus un rakstnieka sniegto informāciju, noteikt romāna personāža - bērna laupītājputna, piederību kādai noteiktai taksonomiskajai vienībai!</a:t>
            </a: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lv-LV" sz="3000">
              <a:solidFill>
                <a:srgbClr val="000000"/>
              </a:solidFill>
              <a:latin typeface="Arial Unicode MS" pitchFamily="34" charset="-128"/>
              <a:ea typeface="Arial Unicode MS" pitchFamily="34" charset="-128"/>
              <a:cs typeface="Arial Unicode MS" pitchFamily="34" charset="-128"/>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lv-LV" sz="3000">
                <a:solidFill>
                  <a:srgbClr val="000000"/>
                </a:solidFill>
                <a:latin typeface="Arial Unicode MS" pitchFamily="34" charset="-128"/>
                <a:ea typeface="Arial Unicode MS" pitchFamily="34" charset="-128"/>
                <a:cs typeface="Arial Unicode MS" pitchFamily="34" charset="-128"/>
              </a:rPr>
              <a:t>		Izanalizēt atbilstoši savām spējām arī aprakstītā putna klasifikāciju sākot no valsts un beidzot ar sugu!</a:t>
            </a: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lv-LV" sz="320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9750" y="0"/>
            <a:ext cx="8229600" cy="1189038"/>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a:solidFill>
                  <a:srgbClr val="000000"/>
                </a:solidFill>
                <a:latin typeface="Arial Unicode MS" pitchFamily="34" charset="-128"/>
                <a:ea typeface="Arial Unicode MS" pitchFamily="34" charset="-128"/>
                <a:cs typeface="Arial Unicode MS" pitchFamily="34" charset="-128"/>
              </a:rPr>
              <a:t>UZDEVUMS </a:t>
            </a:r>
            <a:r>
              <a:rPr lang="lv-LV" sz="2800" b="1">
                <a:solidFill>
                  <a:srgbClr val="000000"/>
                </a:solidFill>
                <a:latin typeface="Arial Unicode MS" pitchFamily="34" charset="-128"/>
                <a:ea typeface="Arial Unicode MS" pitchFamily="34" charset="-128"/>
                <a:cs typeface="Arial Unicode MS" pitchFamily="34" charset="-128"/>
              </a:rPr>
              <a:t>aprakstītā notikuma </a:t>
            </a:r>
            <a:r>
              <a:rPr lang="en-US" sz="2800" b="1">
                <a:solidFill>
                  <a:srgbClr val="000000"/>
                </a:solidFill>
                <a:latin typeface="Arial Unicode MS" pitchFamily="34" charset="-128"/>
                <a:ea typeface="Arial Unicode MS" pitchFamily="34" charset="-128"/>
                <a:cs typeface="Arial Unicode MS" pitchFamily="34" charset="-128"/>
              </a:rPr>
              <a:t>patiesuma noteik</a:t>
            </a:r>
            <a:r>
              <a:rPr lang="lv-LV" sz="2800" b="1">
                <a:solidFill>
                  <a:srgbClr val="000000"/>
                </a:solidFill>
                <a:latin typeface="Arial Unicode MS" pitchFamily="34" charset="-128"/>
                <a:ea typeface="Arial Unicode MS" pitchFamily="34" charset="-128"/>
                <a:cs typeface="Arial Unicode MS" pitchFamily="34" charset="-128"/>
              </a:rPr>
              <a:t>š</a:t>
            </a:r>
            <a:r>
              <a:rPr lang="en-US" sz="2800" b="1">
                <a:solidFill>
                  <a:srgbClr val="000000"/>
                </a:solidFill>
                <a:latin typeface="Arial Unicode MS" pitchFamily="34" charset="-128"/>
                <a:ea typeface="Arial Unicode MS" pitchFamily="34" charset="-128"/>
                <a:cs typeface="Arial Unicode MS" pitchFamily="34" charset="-128"/>
              </a:rPr>
              <a:t>ana </a:t>
            </a:r>
            <a:r>
              <a:rPr lang="lv-LV" sz="2800" b="1">
                <a:solidFill>
                  <a:srgbClr val="000000"/>
                </a:solidFill>
                <a:latin typeface="Arial Unicode MS" pitchFamily="34" charset="-128"/>
                <a:ea typeface="Arial Unicode MS" pitchFamily="34" charset="-128"/>
                <a:cs typeface="Arial Unicode MS" pitchFamily="34" charset="-128"/>
              </a:rPr>
              <a:t>aprēķinos</a:t>
            </a:r>
          </a:p>
        </p:txBody>
      </p:sp>
      <p:sp>
        <p:nvSpPr>
          <p:cNvPr id="52227" name="TextBox 6"/>
          <p:cNvSpPr txBox="1">
            <a:spLocks noChangeArrowheads="1"/>
          </p:cNvSpPr>
          <p:nvPr/>
        </p:nvSpPr>
        <p:spPr bwMode="auto">
          <a:xfrm>
            <a:off x="611188" y="1341438"/>
            <a:ext cx="7921625" cy="5848350"/>
          </a:xfrm>
          <a:prstGeom prst="rect">
            <a:avLst/>
          </a:prstGeom>
          <a:noFill/>
          <a:ln w="9525">
            <a:noFill/>
            <a:miter lim="800000"/>
            <a:headEnd/>
            <a:tailEnd/>
          </a:ln>
        </p:spPr>
        <p:txBody>
          <a:bodyPr>
            <a:spAutoFit/>
          </a:bodyPr>
          <a:lstStyle/>
          <a:p>
            <a:r>
              <a:rPr lang="lv-LV" sz="2800">
                <a:solidFill>
                  <a:schemeClr val="tx1"/>
                </a:solidFill>
                <a:latin typeface="Arial Unicode MS" pitchFamily="34" charset="-128"/>
                <a:ea typeface="Arial Unicode MS" pitchFamily="34" charset="-128"/>
                <a:cs typeface="Arial Unicode MS" pitchFamily="34" charset="-128"/>
              </a:rPr>
              <a:t>DARBA GAITA</a:t>
            </a:r>
            <a:br>
              <a:rPr lang="lv-LV" sz="2800">
                <a:solidFill>
                  <a:schemeClr val="tx1"/>
                </a:solidFill>
                <a:latin typeface="Arial Unicode MS" pitchFamily="34" charset="-128"/>
                <a:ea typeface="Arial Unicode MS" pitchFamily="34" charset="-128"/>
                <a:cs typeface="Arial Unicode MS" pitchFamily="34" charset="-128"/>
              </a:rPr>
            </a:br>
            <a:r>
              <a:rPr lang="lv-LV" sz="2800">
                <a:solidFill>
                  <a:schemeClr val="tx1"/>
                </a:solidFill>
                <a:latin typeface="Arial Unicode MS" pitchFamily="34" charset="-128"/>
                <a:ea typeface="Arial Unicode MS" pitchFamily="34" charset="-128"/>
                <a:cs typeface="Arial Unicode MS" pitchFamily="34" charset="-128"/>
              </a:rPr>
              <a:t/>
            </a:r>
            <a:br>
              <a:rPr lang="lv-LV" sz="2800">
                <a:solidFill>
                  <a:schemeClr val="tx1"/>
                </a:solidFill>
                <a:latin typeface="Arial Unicode MS" pitchFamily="34" charset="-128"/>
                <a:ea typeface="Arial Unicode MS" pitchFamily="34" charset="-128"/>
                <a:cs typeface="Arial Unicode MS" pitchFamily="34" charset="-128"/>
              </a:rPr>
            </a:br>
            <a:r>
              <a:rPr lang="lv-LV" sz="2800">
                <a:solidFill>
                  <a:schemeClr val="tx1"/>
                </a:solidFill>
                <a:latin typeface="Arial Unicode MS" pitchFamily="34" charset="-128"/>
                <a:ea typeface="Arial Unicode MS" pitchFamily="34" charset="-128"/>
                <a:cs typeface="Arial Unicode MS" pitchFamily="34" charset="-128"/>
              </a:rPr>
              <a:t>Nosakiet, atbilstoši reālajai situācijai romānā atainotā sižeta patiesumu, ja zināms, ka kondora vidējais lidošanas ātrums ir aptuveni 15m/s un putns lidoja 4 minūtes, līdz ceļabiedri izdzirdēja liktenīgā šāviena troksni! </a:t>
            </a:r>
          </a:p>
          <a:p>
            <a:r>
              <a:rPr lang="lv-LV" sz="2800">
                <a:solidFill>
                  <a:schemeClr val="tx1"/>
                </a:solidFill>
                <a:latin typeface="Arial Unicode MS" pitchFamily="34" charset="-128"/>
                <a:ea typeface="Arial Unicode MS" pitchFamily="34" charset="-128"/>
                <a:cs typeface="Arial Unicode MS" pitchFamily="34" charset="-128"/>
              </a:rPr>
              <a:t/>
            </a:r>
            <a:br>
              <a:rPr lang="lv-LV" sz="2800">
                <a:solidFill>
                  <a:schemeClr val="tx1"/>
                </a:solidFill>
                <a:latin typeface="Arial Unicode MS" pitchFamily="34" charset="-128"/>
                <a:ea typeface="Arial Unicode MS" pitchFamily="34" charset="-128"/>
                <a:cs typeface="Arial Unicode MS" pitchFamily="34" charset="-128"/>
              </a:rPr>
            </a:br>
            <a:r>
              <a:rPr lang="lv-LV" sz="2800">
                <a:solidFill>
                  <a:schemeClr val="tx1"/>
                </a:solidFill>
                <a:latin typeface="Arial Unicode MS" pitchFamily="34" charset="-128"/>
                <a:ea typeface="Arial Unicode MS" pitchFamily="34" charset="-128"/>
                <a:cs typeface="Arial Unicode MS" pitchFamily="34" charset="-128"/>
              </a:rPr>
              <a:t>Atbilstoši sižetam ceļabiedri atrod gan putnu, gan puiku jau uz zemes ne tālāk par 0,5 km no notikuma vietas.</a:t>
            </a:r>
            <a:r>
              <a:rPr lang="lv-LV" sz="2200">
                <a:solidFill>
                  <a:schemeClr val="tx1"/>
                </a:solidFill>
                <a:latin typeface="Arial Unicode MS" pitchFamily="34" charset="-128"/>
                <a:ea typeface="Arial Unicode MS" pitchFamily="34" charset="-128"/>
                <a:cs typeface="Arial Unicode MS" pitchFamily="34" charset="-128"/>
              </a:rPr>
              <a:t/>
            </a:r>
            <a:br>
              <a:rPr lang="lv-LV" sz="2200">
                <a:solidFill>
                  <a:schemeClr val="tx1"/>
                </a:solidFill>
                <a:latin typeface="Arial Unicode MS" pitchFamily="34" charset="-128"/>
                <a:ea typeface="Arial Unicode MS" pitchFamily="34" charset="-128"/>
                <a:cs typeface="Arial Unicode MS" pitchFamily="34" charset="-128"/>
              </a:rPr>
            </a:br>
            <a:r>
              <a:rPr lang="lv-LV" sz="2200">
                <a:solidFill>
                  <a:schemeClr val="tx1"/>
                </a:solidFill>
                <a:latin typeface="Arial Unicode MS" pitchFamily="34" charset="-128"/>
                <a:ea typeface="Arial Unicode MS" pitchFamily="34" charset="-128"/>
                <a:cs typeface="Arial Unicode MS" pitchFamily="34" charset="-128"/>
              </a:rPr>
              <a:t> </a:t>
            </a:r>
            <a:br>
              <a:rPr lang="lv-LV" sz="2200">
                <a:solidFill>
                  <a:schemeClr val="tx1"/>
                </a:solidFill>
                <a:latin typeface="Arial Unicode MS" pitchFamily="34" charset="-128"/>
                <a:ea typeface="Arial Unicode MS" pitchFamily="34" charset="-128"/>
                <a:cs typeface="Arial Unicode MS" pitchFamily="34" charset="-128"/>
              </a:rPr>
            </a:br>
            <a:r>
              <a:rPr lang="lv-LV" sz="2200">
                <a:solidFill>
                  <a:schemeClr val="tx1"/>
                </a:solidFill>
                <a:latin typeface="Arial Unicode MS" pitchFamily="34" charset="-128"/>
                <a:ea typeface="Arial Unicode MS" pitchFamily="34" charset="-128"/>
                <a:cs typeface="Arial Unicode MS" pitchFamily="34" charset="-128"/>
              </a:rPr>
              <a:t> </a:t>
            </a:r>
            <a:br>
              <a:rPr lang="lv-LV" sz="2200">
                <a:solidFill>
                  <a:schemeClr val="tx1"/>
                </a:solidFill>
                <a:latin typeface="Arial Unicode MS" pitchFamily="34" charset="-128"/>
                <a:ea typeface="Arial Unicode MS" pitchFamily="34" charset="-128"/>
                <a:cs typeface="Arial Unicode MS" pitchFamily="34" charset="-128"/>
              </a:rPr>
            </a:br>
            <a:r>
              <a:rPr lang="lv-LV" sz="2200">
                <a:solidFill>
                  <a:schemeClr val="tx1"/>
                </a:solidFill>
                <a:latin typeface="Arial Unicode MS" pitchFamily="34" charset="-128"/>
                <a:ea typeface="Arial Unicode MS" pitchFamily="34" charset="-128"/>
                <a:cs typeface="Arial Unicode MS" pitchFamily="34" charset="-128"/>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274638"/>
            <a:ext cx="5334000" cy="1143000"/>
          </a:xfrm>
        </p:spPr>
        <p:txBody>
          <a:bodyPr/>
          <a:lstStyle/>
          <a:p>
            <a:pPr eaLnBrk="1" hangingPunct="1"/>
            <a:r>
              <a:rPr lang="lv-LV" sz="4000" smtClean="0">
                <a:solidFill>
                  <a:schemeClr val="tx1"/>
                </a:solidFill>
                <a:latin typeface="Arial Unicode MS" pitchFamily="34" charset="-128"/>
                <a:ea typeface="Arial Unicode MS" pitchFamily="34" charset="-128"/>
                <a:cs typeface="Arial Unicode MS" pitchFamily="34" charset="-128"/>
              </a:rPr>
              <a:t>Vai uzmanīgi</a:t>
            </a:r>
            <a:br>
              <a:rPr lang="lv-LV" sz="4000" smtClean="0">
                <a:solidFill>
                  <a:schemeClr val="tx1"/>
                </a:solidFill>
                <a:latin typeface="Arial Unicode MS" pitchFamily="34" charset="-128"/>
                <a:ea typeface="Arial Unicode MS" pitchFamily="34" charset="-128"/>
                <a:cs typeface="Arial Unicode MS" pitchFamily="34" charset="-128"/>
              </a:rPr>
            </a:br>
            <a:r>
              <a:rPr lang="lv-LV" sz="4000" smtClean="0">
                <a:solidFill>
                  <a:schemeClr val="tx1"/>
                </a:solidFill>
                <a:latin typeface="Arial Unicode MS" pitchFamily="34" charset="-128"/>
                <a:ea typeface="Arial Unicode MS" pitchFamily="34" charset="-128"/>
                <a:cs typeface="Arial Unicode MS" pitchFamily="34" charset="-128"/>
              </a:rPr>
              <a:t>pārbaudījāt vēstuli?</a:t>
            </a:r>
            <a:endParaRPr lang="en-US" sz="4000" smtClean="0">
              <a:solidFill>
                <a:schemeClr val="tx1"/>
              </a:solidFill>
              <a:latin typeface="Arial Unicode MS" pitchFamily="34" charset="-128"/>
              <a:ea typeface="Arial Unicode MS" pitchFamily="34" charset="-128"/>
              <a:cs typeface="Arial Unicode MS" pitchFamily="34" charset="-128"/>
            </a:endParaRPr>
          </a:p>
        </p:txBody>
      </p:sp>
      <p:sp>
        <p:nvSpPr>
          <p:cNvPr id="53251" name="Rectangle 3"/>
          <p:cNvSpPr>
            <a:spLocks noGrp="1" noChangeArrowheads="1"/>
          </p:cNvSpPr>
          <p:nvPr>
            <p:ph type="body" idx="1"/>
          </p:nvPr>
        </p:nvSpPr>
        <p:spPr>
          <a:xfrm>
            <a:off x="533400" y="1905000"/>
            <a:ext cx="8153400" cy="4221163"/>
          </a:xfrm>
        </p:spPr>
        <p:txBody>
          <a:bodyPr/>
          <a:lstStyle/>
          <a:p>
            <a:pPr eaLnBrk="1" hangingPunct="1">
              <a:lnSpc>
                <a:spcPct val="90000"/>
              </a:lnSpc>
              <a:buFontTx/>
              <a:buNone/>
            </a:pPr>
            <a:r>
              <a:rPr lang="lv-LV" smtClean="0">
                <a:solidFill>
                  <a:schemeClr val="bg1"/>
                </a:solidFill>
              </a:rPr>
              <a:t>     </a:t>
            </a:r>
            <a:r>
              <a:rPr lang="lv-LV" smtClean="0">
                <a:solidFill>
                  <a:schemeClr val="tx1"/>
                </a:solidFill>
                <a:latin typeface="Arial Unicode MS" pitchFamily="34" charset="-128"/>
                <a:ea typeface="Arial Unicode MS" pitchFamily="34" charset="-128"/>
                <a:cs typeface="Arial Unicode MS" pitchFamily="34" charset="-128"/>
              </a:rPr>
              <a:t>Jau gadsimtiem ilgi slepenu </a:t>
            </a:r>
          </a:p>
          <a:p>
            <a:pPr eaLnBrk="1" hangingPunct="1">
              <a:lnSpc>
                <a:spcPct val="90000"/>
              </a:lnSpc>
              <a:buFontTx/>
              <a:buNone/>
            </a:pPr>
            <a:r>
              <a:rPr lang="lv-LV" smtClean="0">
                <a:solidFill>
                  <a:schemeClr val="tx1"/>
                </a:solidFill>
                <a:latin typeface="Arial Unicode MS" pitchFamily="34" charset="-128"/>
                <a:ea typeface="Arial Unicode MS" pitchFamily="34" charset="-128"/>
                <a:cs typeface="Arial Unicode MS" pitchFamily="34" charset="-128"/>
              </a:rPr>
              <a:t>   ziņojumu rakstīšanai cilvēki ir izmantojuši neredzamu tinti, tādējādi, ja sūtījums nonāktu ienaidnieka rokās, tas izskatītos kā parasta vēstule un aprakstītie plāni paliktu noslēpumā.</a:t>
            </a:r>
          </a:p>
          <a:p>
            <a:pPr eaLnBrk="1" hangingPunct="1">
              <a:lnSpc>
                <a:spcPct val="90000"/>
              </a:lnSpc>
              <a:buFontTx/>
              <a:buNone/>
            </a:pPr>
            <a:r>
              <a:rPr lang="lv-LV" smtClean="0">
                <a:solidFill>
                  <a:schemeClr val="tx1"/>
                </a:solidFill>
                <a:latin typeface="Arial Unicode MS" pitchFamily="34" charset="-128"/>
                <a:ea typeface="Arial Unicode MS" pitchFamily="34" charset="-128"/>
                <a:cs typeface="Arial Unicode MS" pitchFamily="34" charset="-128"/>
              </a:rPr>
              <a:t>   </a:t>
            </a:r>
            <a:r>
              <a:rPr lang="lv-LV" sz="3600" b="1" smtClean="0">
                <a:solidFill>
                  <a:schemeClr val="tx1"/>
                </a:solidFill>
                <a:latin typeface="Arial Unicode MS" pitchFamily="34" charset="-128"/>
                <a:ea typeface="Arial Unicode MS" pitchFamily="34" charset="-128"/>
                <a:cs typeface="Arial Unicode MS" pitchFamily="34" charset="-128"/>
              </a:rPr>
              <a:t>Uzmanīgi paturiet zīmītes oriģinālu virs sveces liesmas!</a:t>
            </a:r>
            <a:endParaRPr lang="en-US" sz="3600" b="1" smtClean="0">
              <a:solidFill>
                <a:schemeClr val="tx1"/>
              </a:solidFill>
              <a:latin typeface="Arial Unicode MS" pitchFamily="34" charset="-128"/>
              <a:ea typeface="Arial Unicode MS" pitchFamily="34" charset="-128"/>
              <a:cs typeface="Arial Unicode MS" pitchFamily="34" charset="-128"/>
            </a:endParaRPr>
          </a:p>
        </p:txBody>
      </p:sp>
      <p:pic>
        <p:nvPicPr>
          <p:cNvPr id="53252" name="Picture 4"/>
          <p:cNvPicPr>
            <a:picLocks noChangeAspect="1" noChangeArrowheads="1"/>
          </p:cNvPicPr>
          <p:nvPr/>
        </p:nvPicPr>
        <p:blipFill>
          <a:blip r:embed="rId3" cstate="print"/>
          <a:srcRect/>
          <a:stretch>
            <a:fillRect/>
          </a:stretch>
        </p:blipFill>
        <p:spPr bwMode="auto">
          <a:xfrm>
            <a:off x="6858000" y="228600"/>
            <a:ext cx="1828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a:blip r:embed="rId3" cstate="print"/>
          <a:srcRect/>
          <a:stretch>
            <a:fillRect/>
          </a:stretch>
        </p:blipFill>
        <p:spPr bwMode="auto">
          <a:xfrm>
            <a:off x="5651500" y="2636838"/>
            <a:ext cx="3492500" cy="4105275"/>
          </a:xfrm>
          <a:prstGeom prst="rect">
            <a:avLst/>
          </a:prstGeom>
          <a:noFill/>
          <a:ln w="9525">
            <a:noFill/>
            <a:miter lim="800000"/>
            <a:headEnd/>
            <a:tailEnd/>
          </a:ln>
        </p:spPr>
      </p:pic>
      <p:sp>
        <p:nvSpPr>
          <p:cNvPr id="54275" name="Rectangle 1"/>
          <p:cNvSpPr>
            <a:spLocks noGrp="1" noChangeArrowheads="1"/>
          </p:cNvSpPr>
          <p:nvPr>
            <p:ph type="title" idx="4294967295"/>
          </p:nvPr>
        </p:nvSpPr>
        <p:spPr>
          <a:xfrm>
            <a:off x="457200" y="-214313"/>
            <a:ext cx="8212138" cy="2105026"/>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200" b="1" smtClean="0">
                <a:latin typeface="Arial Unicode MS" pitchFamily="34" charset="-128"/>
                <a:ea typeface="Arial Unicode MS" pitchFamily="34" charset="-128"/>
                <a:cs typeface="Arial Unicode MS" pitchFamily="34" charset="-128"/>
              </a:rPr>
              <a:t>Izmantojot ģeogrāfijas atlantu, atzīmējiet kontūrkartē Jaunzēlandi un tās galvaspilsētu Velingtonu!</a:t>
            </a:r>
          </a:p>
        </p:txBody>
      </p:sp>
      <p:sp>
        <p:nvSpPr>
          <p:cNvPr id="54276" name="Rectangle 2"/>
          <p:cNvSpPr>
            <a:spLocks noGrp="1" noChangeArrowheads="1"/>
          </p:cNvSpPr>
          <p:nvPr>
            <p:ph type="body" idx="4294967295"/>
          </p:nvPr>
        </p:nvSpPr>
        <p:spPr>
          <a:xfrm>
            <a:off x="250825" y="1916113"/>
            <a:ext cx="7408863" cy="4129087"/>
          </a:xfrm>
        </p:spPr>
        <p:txBody>
          <a:bodyPr/>
          <a:lstStyle/>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000" b="1" i="1" smtClean="0">
                <a:latin typeface="Arial Unicode MS" pitchFamily="34" charset="-128"/>
                <a:ea typeface="Arial Unicode MS" pitchFamily="34" charset="-128"/>
                <a:cs typeface="Arial Unicode MS" pitchFamily="34" charset="-128"/>
              </a:rPr>
              <a:t>Ģeogrāfisko atklājumu kartē atrodiet:</a:t>
            </a: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latin typeface="Arial Unicode MS" pitchFamily="34" charset="-128"/>
                <a:ea typeface="Arial Unicode MS" pitchFamily="34" charset="-128"/>
                <a:cs typeface="Arial Unicode MS" pitchFamily="34" charset="-128"/>
              </a:rPr>
              <a:t>1) kā sauca pirmos ceļotājus, kas Eiropai  			atklāja Jaunzēlandes salas?</a:t>
            </a: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latin typeface="Arial Unicode MS" pitchFamily="34" charset="-128"/>
                <a:ea typeface="Arial Unicode MS" pitchFamily="34" charset="-128"/>
                <a:cs typeface="Arial Unicode MS" pitchFamily="34" charset="-128"/>
              </a:rPr>
              <a:t>2) kāda bija viņu tautība?</a:t>
            </a: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latin typeface="Arial Unicode MS" pitchFamily="34" charset="-128"/>
                <a:ea typeface="Arial Unicode MS" pitchFamily="34" charset="-128"/>
                <a:cs typeface="Arial Unicode MS" pitchFamily="34" charset="-128"/>
              </a:rPr>
              <a:t>3) kuros gadsimtos notika šie atklājumi?</a:t>
            </a: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000" b="1" i="1" smtClean="0">
                <a:latin typeface="Arial Unicode MS" pitchFamily="34" charset="-128"/>
                <a:ea typeface="Arial Unicode MS" pitchFamily="34" charset="-128"/>
                <a:cs typeface="Arial Unicode MS" pitchFamily="34" charset="-128"/>
              </a:rPr>
              <a:t>Kuras valsts kolonija bija salas?</a:t>
            </a:r>
          </a:p>
          <a:p>
            <a:pPr indent="-334963"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3000" b="1" i="1" smtClean="0">
                <a:latin typeface="Arial Unicode MS" pitchFamily="34" charset="-128"/>
                <a:ea typeface="Arial Unicode MS" pitchFamily="34" charset="-128"/>
                <a:cs typeface="Arial Unicode MS" pitchFamily="34" charset="-128"/>
              </a:rPr>
              <a:t>Kā sauc Jaunzēlandes valsts galvu mūsdienās?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611188" y="260350"/>
            <a:ext cx="8099425" cy="5940425"/>
            <a:chOff x="611560" y="260648"/>
            <a:chExt cx="8099425" cy="5940425"/>
          </a:xfrm>
        </p:grpSpPr>
        <p:pic>
          <p:nvPicPr>
            <p:cNvPr id="7169" name="Picture 1">
              <a:hlinkClick r:id="rId3" action="ppaction://hlinkfile"/>
            </p:cNvPr>
            <p:cNvPicPr>
              <a:picLocks noChangeAspect="1" noChangeArrowheads="1"/>
            </p:cNvPicPr>
            <p:nvPr/>
          </p:nvPicPr>
          <p:blipFill>
            <a:blip r:embed="rId4" cstate="print"/>
            <a:srcRect/>
            <a:stretch>
              <a:fillRect/>
            </a:stretch>
          </p:blipFill>
          <p:spPr bwMode="auto">
            <a:xfrm>
              <a:off x="611560" y="260648"/>
              <a:ext cx="8099425" cy="594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170" name="Text Box 2"/>
            <p:cNvSpPr txBox="1">
              <a:spLocks noChangeArrowheads="1"/>
            </p:cNvSpPr>
            <p:nvPr/>
          </p:nvSpPr>
          <p:spPr bwMode="auto">
            <a:xfrm>
              <a:off x="4932735" y="4869161"/>
              <a:ext cx="3638550" cy="1309687"/>
            </a:xfrm>
            <a:prstGeom prst="rect">
              <a:avLst/>
            </a:prstGeom>
            <a:noFill/>
            <a:ln w="9525">
              <a:noFill/>
              <a:round/>
              <a:headEnd/>
              <a:tailEnd/>
            </a:ln>
            <a:effec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v-LV" sz="4000" dirty="0">
                  <a:solidFill>
                    <a:schemeClr val="tx1">
                      <a:lumMod val="95000"/>
                      <a:lumOff val="5000"/>
                    </a:schemeClr>
                  </a:solidFill>
                  <a:latin typeface="Arial Black" pitchFamily="34" charset="0"/>
                  <a:ea typeface="Arial Unicode MS" pitchFamily="34" charset="-128"/>
                  <a:cs typeface="Arial Unicode MS" pitchFamily="34" charset="-128"/>
                </a:rPr>
                <a:t>“Dunkans”</a:t>
              </a:r>
            </a:p>
          </p:txBody>
        </p:sp>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idx="4294967295"/>
          </p:nvPr>
        </p:nvSpPr>
        <p:spPr>
          <a:xfrm>
            <a:off x="755650" y="184150"/>
            <a:ext cx="3600450" cy="1838325"/>
          </a:xfrm>
        </p:spPr>
        <p:txBody>
          <a:bodyPr/>
          <a:lstStyle/>
          <a:p>
            <a:pPr eaLnBrk="1" hangingPunct="1"/>
            <a:endParaRPr lang="lv-LV" sz="1800" smtClean="0"/>
          </a:p>
        </p:txBody>
      </p:sp>
      <p:sp>
        <p:nvSpPr>
          <p:cNvPr id="55299" name="Rectangle 2"/>
          <p:cNvSpPr>
            <a:spLocks noGrp="1" noChangeArrowheads="1"/>
          </p:cNvSpPr>
          <p:nvPr>
            <p:ph type="subTitle" idx="4294967295"/>
          </p:nvPr>
        </p:nvSpPr>
        <p:spPr>
          <a:xfrm>
            <a:off x="720725" y="539750"/>
            <a:ext cx="8280400" cy="1752600"/>
          </a:xfrm>
        </p:spPr>
        <p:txBody>
          <a:bodyPr lIns="90000" tIns="46800" rIns="90000" bIns="46800"/>
          <a:lstStyle/>
          <a:p>
            <a:pPr marL="0" indent="0" algn="ctr" eaLnBrk="1" hangingPunct="1">
              <a:lnSpc>
                <a:spcPct val="93000"/>
              </a:lnSpc>
              <a:spcBef>
                <a:spcPts val="800"/>
              </a:spcBef>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lv-LV" smtClean="0">
                <a:solidFill>
                  <a:schemeClr val="tx1"/>
                </a:solidFill>
                <a:latin typeface="Arial Unicode MS" pitchFamily="34" charset="-128"/>
                <a:ea typeface="Arial Unicode MS" pitchFamily="34" charset="-128"/>
                <a:cs typeface="Arial Unicode MS" pitchFamily="34" charset="-128"/>
              </a:rPr>
              <a:t>   </a:t>
            </a:r>
            <a:r>
              <a:rPr lang="lv-LV" sz="3600" smtClean="0">
                <a:solidFill>
                  <a:schemeClr val="tx1"/>
                </a:solidFill>
                <a:latin typeface="Arial Unicode MS" pitchFamily="34" charset="-128"/>
                <a:ea typeface="Arial Unicode MS" pitchFamily="34" charset="-128"/>
                <a:cs typeface="Arial Unicode MS" pitchFamily="34" charset="-128"/>
              </a:rPr>
              <a:t>Izmantojot interneta resursus, iepazīstieties ar Jaunzēlandes          pamatiedzīvotāju </a:t>
            </a:r>
            <a:r>
              <a:rPr lang="lv-LV" sz="3600" b="1" smtClean="0">
                <a:solidFill>
                  <a:schemeClr val="tx1"/>
                </a:solidFill>
                <a:latin typeface="Arial Unicode MS" pitchFamily="34" charset="-128"/>
                <a:ea typeface="Arial Unicode MS" pitchFamily="34" charset="-128"/>
                <a:cs typeface="Arial Unicode MS" pitchFamily="34" charset="-128"/>
              </a:rPr>
              <a:t>maoru</a:t>
            </a:r>
            <a:r>
              <a:rPr lang="lv-LV" sz="3600" smtClean="0">
                <a:solidFill>
                  <a:schemeClr val="tx1"/>
                </a:solidFill>
                <a:latin typeface="Arial Unicode MS" pitchFamily="34" charset="-128"/>
                <a:ea typeface="Arial Unicode MS" pitchFamily="34" charset="-128"/>
                <a:cs typeface="Arial Unicode MS" pitchFamily="34" charset="-128"/>
              </a:rPr>
              <a:t> kultūru</a:t>
            </a:r>
            <a:r>
              <a:rPr lang="lv-LV" sz="3600" smtClean="0">
                <a:solidFill>
                  <a:schemeClr val="tx1"/>
                </a:solidFill>
                <a:latin typeface="Arial" charset="0"/>
              </a:rPr>
              <a:t>!</a:t>
            </a:r>
          </a:p>
        </p:txBody>
      </p:sp>
      <p:pic>
        <p:nvPicPr>
          <p:cNvPr id="55300" name="Picture 3"/>
          <p:cNvPicPr>
            <a:picLocks noChangeAspect="1" noChangeArrowheads="1"/>
          </p:cNvPicPr>
          <p:nvPr/>
        </p:nvPicPr>
        <p:blipFill>
          <a:blip r:embed="rId3" cstate="print"/>
          <a:srcRect/>
          <a:stretch>
            <a:fillRect/>
          </a:stretch>
        </p:blipFill>
        <p:spPr bwMode="auto">
          <a:xfrm>
            <a:off x="2519363" y="2519363"/>
            <a:ext cx="3810000" cy="28575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body" idx="4294967295"/>
          </p:nvPr>
        </p:nvSpPr>
        <p:spPr>
          <a:xfrm>
            <a:off x="539750" y="514350"/>
            <a:ext cx="8229600" cy="4525963"/>
          </a:xfrm>
        </p:spPr>
        <p:txBody>
          <a:bodyPr/>
          <a:lstStyle/>
          <a:p>
            <a:pPr indent="-322263" algn="ctr" eaLnBrk="1" hangingPunct="1">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t>     </a:t>
            </a:r>
            <a:r>
              <a:rPr lang="lv-LV" sz="3600" smtClean="0">
                <a:solidFill>
                  <a:schemeClr val="tx1"/>
                </a:solidFill>
                <a:latin typeface="Arial Unicode MS" pitchFamily="34" charset="-128"/>
                <a:ea typeface="Arial Unicode MS" pitchFamily="34" charset="-128"/>
                <a:cs typeface="Arial Unicode MS" pitchFamily="34" charset="-128"/>
              </a:rPr>
              <a:t>Kādas </a:t>
            </a:r>
            <a:r>
              <a:rPr lang="lv-LV" sz="3600" b="1" u="sng" smtClean="0">
                <a:solidFill>
                  <a:schemeClr val="tx1"/>
                </a:solidFill>
                <a:latin typeface="Arial Unicode MS" pitchFamily="34" charset="-128"/>
                <a:ea typeface="Arial Unicode MS" pitchFamily="34" charset="-128"/>
                <a:cs typeface="Arial Unicode MS" pitchFamily="34" charset="-128"/>
              </a:rPr>
              <a:t>trīs darbības</a:t>
            </a:r>
            <a:r>
              <a:rPr lang="lv-LV" sz="3600" smtClean="0">
                <a:solidFill>
                  <a:schemeClr val="tx1"/>
                </a:solidFill>
                <a:latin typeface="Arial Unicode MS" pitchFamily="34" charset="-128"/>
                <a:ea typeface="Arial Unicode MS" pitchFamily="34" charset="-128"/>
                <a:cs typeface="Arial Unicode MS" pitchFamily="34" charset="-128"/>
              </a:rPr>
              <a:t> veiksiet, lai sagaidītu šīs tautības (maoru) viesskolēnu? Uzrakstiet tās un </a:t>
            </a:r>
            <a:r>
              <a:rPr lang="lv-LV" sz="3600" u="sng" smtClean="0">
                <a:solidFill>
                  <a:schemeClr val="tx1"/>
                </a:solidFill>
                <a:latin typeface="Arial Unicode MS" pitchFamily="34" charset="-128"/>
                <a:ea typeface="Arial Unicode MS" pitchFamily="34" charset="-128"/>
                <a:cs typeface="Arial Unicode MS" pitchFamily="34" charset="-128"/>
              </a:rPr>
              <a:t>pamatojiet</a:t>
            </a:r>
            <a:r>
              <a:rPr lang="lv-LV" sz="3600" smtClean="0">
                <a:solidFill>
                  <a:schemeClr val="tx1"/>
                </a:solidFill>
                <a:latin typeface="Arial Unicode MS" pitchFamily="34" charset="-128"/>
                <a:ea typeface="Arial Unicode MS" pitchFamily="34" charset="-128"/>
                <a:cs typeface="Arial Unicode MS" pitchFamily="34" charset="-128"/>
              </a:rPr>
              <a:t> savu viedokli.  </a:t>
            </a:r>
          </a:p>
        </p:txBody>
      </p:sp>
      <p:pic>
        <p:nvPicPr>
          <p:cNvPr id="56323" name="Picture 2"/>
          <p:cNvPicPr>
            <a:picLocks noChangeAspect="1" noChangeArrowheads="1"/>
          </p:cNvPicPr>
          <p:nvPr/>
        </p:nvPicPr>
        <p:blipFill>
          <a:blip r:embed="rId3" cstate="print"/>
          <a:srcRect/>
          <a:stretch>
            <a:fillRect/>
          </a:stretch>
        </p:blipFill>
        <p:spPr bwMode="auto">
          <a:xfrm>
            <a:off x="2411413" y="3141663"/>
            <a:ext cx="4824412" cy="309562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p:cNvPicPr>
            <a:picLocks noChangeAspect="1" noChangeArrowheads="1"/>
          </p:cNvPicPr>
          <p:nvPr/>
        </p:nvPicPr>
        <p:blipFill>
          <a:blip r:embed="rId3" cstate="print">
            <a:lum bright="10000"/>
          </a:blip>
          <a:srcRect/>
          <a:stretch>
            <a:fillRect/>
          </a:stretch>
        </p:blipFill>
        <p:spPr bwMode="auto">
          <a:xfrm>
            <a:off x="755650" y="1052513"/>
            <a:ext cx="7620000" cy="5076825"/>
          </a:xfrm>
          <a:prstGeom prst="rect">
            <a:avLst/>
          </a:prstGeom>
          <a:noFill/>
          <a:ln w="9525">
            <a:noFill/>
            <a:miter lim="800000"/>
            <a:headEnd/>
            <a:tailEnd/>
          </a:ln>
        </p:spPr>
      </p:pic>
      <p:sp>
        <p:nvSpPr>
          <p:cNvPr id="57347" name="Rectangle 1"/>
          <p:cNvSpPr>
            <a:spLocks noGrp="1" noChangeArrowheads="1"/>
          </p:cNvSpPr>
          <p:nvPr>
            <p:ph type="title" idx="4294967295"/>
          </p:nvPr>
        </p:nvSpPr>
        <p:spPr>
          <a:xfrm>
            <a:off x="684213" y="115888"/>
            <a:ext cx="7858125" cy="1519237"/>
          </a:xfrm>
        </p:spPr>
        <p:txBody>
          <a:bodyPr/>
          <a:lstStyle/>
          <a:p>
            <a:pPr eaLnBrk="1" hangingPunct="1"/>
            <a:r>
              <a:rPr lang="lv-LV" sz="3600" smtClean="0">
                <a:latin typeface="Arial Unicode MS" pitchFamily="34" charset="-128"/>
                <a:ea typeface="Arial Unicode MS" pitchFamily="34" charset="-128"/>
                <a:cs typeface="Arial Unicode MS" pitchFamily="34" charset="-128"/>
              </a:rPr>
              <a:t>Kādi piedzīvojumi gaida ceļotājus Jaunzēlandē?</a:t>
            </a:r>
          </a:p>
        </p:txBody>
      </p:sp>
      <p:grpSp>
        <p:nvGrpSpPr>
          <p:cNvPr id="57348" name="Group 9"/>
          <p:cNvGrpSpPr>
            <a:grpSpLocks/>
          </p:cNvGrpSpPr>
          <p:nvPr/>
        </p:nvGrpSpPr>
        <p:grpSpPr bwMode="auto">
          <a:xfrm>
            <a:off x="6156325" y="3644900"/>
            <a:ext cx="2663825" cy="3060700"/>
            <a:chOff x="6156176" y="3645024"/>
            <a:chExt cx="2664296" cy="3060700"/>
          </a:xfrm>
        </p:grpSpPr>
        <p:pic>
          <p:nvPicPr>
            <p:cNvPr id="51205" name="Picture 6">
              <a:hlinkClick r:id="rId4" action="ppaction://hlinkfile"/>
            </p:cNvPr>
            <p:cNvPicPr>
              <a:picLocks noChangeAspect="1" noChangeArrowheads="1"/>
            </p:cNvPicPr>
            <p:nvPr/>
          </p:nvPicPr>
          <p:blipFill>
            <a:blip r:embed="rId5" cstate="print"/>
            <a:srcRect/>
            <a:stretch>
              <a:fillRect/>
            </a:stretch>
          </p:blipFill>
          <p:spPr bwMode="auto">
            <a:xfrm>
              <a:off x="6156176" y="3645024"/>
              <a:ext cx="2540449" cy="306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7350" name="Text Box 5"/>
            <p:cNvSpPr txBox="1">
              <a:spLocks noChangeArrowheads="1"/>
            </p:cNvSpPr>
            <p:nvPr/>
          </p:nvSpPr>
          <p:spPr bwMode="auto">
            <a:xfrm>
              <a:off x="7164288" y="3645024"/>
              <a:ext cx="1656184" cy="717550"/>
            </a:xfrm>
            <a:prstGeom prst="rect">
              <a:avLst/>
            </a:prstGeom>
            <a:noFill/>
            <a:ln w="9525">
              <a:noFill/>
              <a:round/>
              <a:headEnd/>
              <a:tailEnd/>
            </a:ln>
          </p:spPr>
          <p:txBody>
            <a:bodyPr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000">
                  <a:solidFill>
                    <a:srgbClr val="000000"/>
                  </a:solidFill>
                </a:rPr>
                <a:t>GŪSTĀ UN IZGLĀBŠANĀS</a:t>
              </a:r>
            </a:p>
          </p:txBody>
        </p:sp>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433388" y="1076325"/>
            <a:ext cx="8202612" cy="5400675"/>
          </a:xfrm>
          <a:prstGeom prst="rect">
            <a:avLst/>
          </a:prstGeom>
          <a:noFill/>
          <a:ln w="9525">
            <a:noFill/>
            <a:round/>
            <a:headEnd/>
            <a:tailEnd/>
          </a:ln>
        </p:spPr>
        <p:txBody>
          <a:bodyPr wrap="none" anchor="ctr"/>
          <a:lstStyle/>
          <a:p>
            <a:endParaRPr lang="lv-LV"/>
          </a:p>
        </p:txBody>
      </p:sp>
      <p:sp>
        <p:nvSpPr>
          <p:cNvPr id="58371" name="Text Box 4"/>
          <p:cNvSpPr txBox="1">
            <a:spLocks noChangeArrowheads="1"/>
          </p:cNvSpPr>
          <p:nvPr/>
        </p:nvSpPr>
        <p:spPr bwMode="auto">
          <a:xfrm>
            <a:off x="457200" y="-84138"/>
            <a:ext cx="8229600" cy="1311276"/>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b="1">
                <a:solidFill>
                  <a:srgbClr val="000000"/>
                </a:solidFill>
                <a:latin typeface="Arial Unicode MS" pitchFamily="34" charset="-128"/>
                <a:ea typeface="Arial Unicode MS" pitchFamily="34" charset="-128"/>
                <a:cs typeface="Arial Unicode MS" pitchFamily="34" charset="-128"/>
              </a:rPr>
              <a:t>UZDEVUMS par komandas izglābšanu no maoru gūsta</a:t>
            </a:r>
          </a:p>
        </p:txBody>
      </p:sp>
      <p:sp>
        <p:nvSpPr>
          <p:cNvPr id="58372" name="TextBox 6"/>
          <p:cNvSpPr txBox="1">
            <a:spLocks noChangeArrowheads="1"/>
          </p:cNvSpPr>
          <p:nvPr/>
        </p:nvSpPr>
        <p:spPr bwMode="auto">
          <a:xfrm>
            <a:off x="323850" y="1125538"/>
            <a:ext cx="8569325" cy="5170487"/>
          </a:xfrm>
          <a:prstGeom prst="rect">
            <a:avLst/>
          </a:prstGeom>
          <a:noFill/>
          <a:ln w="9525">
            <a:noFill/>
            <a:miter lim="800000"/>
            <a:headEnd/>
            <a:tailEnd/>
          </a:ln>
        </p:spPr>
        <p:txBody>
          <a:bodyPr>
            <a:spAutoFit/>
          </a:bodyPr>
          <a:lstStyle/>
          <a:p>
            <a:r>
              <a:rPr lang="lv-LV" sz="2200">
                <a:solidFill>
                  <a:schemeClr val="tx1"/>
                </a:solidFill>
                <a:latin typeface="Arial Unicode MS" pitchFamily="34" charset="-128"/>
                <a:ea typeface="Arial Unicode MS" pitchFamily="34" charset="-128"/>
                <a:cs typeface="Arial Unicode MS" pitchFamily="34" charset="-128"/>
              </a:rPr>
              <a:t>Ceļotājiem izglābšanās nolūkā bija jāizrok pazemes eja gandrīz  24m garumā un ar ejas diametru 0,8 m(pieauguša vīrieša plecu platumā). Rakšanai tika izmantots priekšmets, kas līdzinās celtnieka ķellei un ieži cietuma tuvumā atgādina irdenas smiltis.</a:t>
            </a:r>
          </a:p>
          <a:p>
            <a:r>
              <a:rPr lang="lv-LV" sz="2200">
                <a:solidFill>
                  <a:schemeClr val="tx1"/>
                </a:solidFill>
                <a:latin typeface="Arial Unicode MS" pitchFamily="34" charset="-128"/>
                <a:ea typeface="Arial Unicode MS" pitchFamily="34" charset="-128"/>
                <a:cs typeface="Arial Unicode MS" pitchFamily="34" charset="-128"/>
              </a:rPr>
              <a:t/>
            </a:r>
            <a:br>
              <a:rPr lang="lv-LV" sz="2200">
                <a:solidFill>
                  <a:schemeClr val="tx1"/>
                </a:solidFill>
                <a:latin typeface="Arial Unicode MS" pitchFamily="34" charset="-128"/>
                <a:ea typeface="Arial Unicode MS" pitchFamily="34" charset="-128"/>
                <a:cs typeface="Arial Unicode MS" pitchFamily="34" charset="-128"/>
              </a:rPr>
            </a:br>
            <a:r>
              <a:rPr lang="lv-LV" sz="2200">
                <a:solidFill>
                  <a:schemeClr val="tx1"/>
                </a:solidFill>
                <a:latin typeface="Arial Unicode MS" pitchFamily="34" charset="-128"/>
                <a:ea typeface="Arial Unicode MS" pitchFamily="34" charset="-128"/>
                <a:cs typeface="Arial Unicode MS" pitchFamily="34" charset="-128"/>
              </a:rPr>
              <a:t>UZDEVUMS.	Veikt aptuvenas aplēses 	patērētajam laikam, ko bija jāvelta glābšanās ceļa veidošanai! Aprakstīt savu aprēķinu darba gaitu uz šīs lapas, īpaši detalizēti  un precīzi, lai pēc Jūsu apraksta darbu varētu veikt	 jebkurš interesents!</a:t>
            </a:r>
          </a:p>
          <a:p>
            <a:endParaRPr lang="lv-LV" sz="2200">
              <a:solidFill>
                <a:schemeClr val="tx1"/>
              </a:solidFill>
              <a:latin typeface="Arial Unicode MS" pitchFamily="34" charset="-128"/>
              <a:ea typeface="Arial Unicode MS" pitchFamily="34" charset="-128"/>
              <a:cs typeface="Arial Unicode MS" pitchFamily="34" charset="-128"/>
            </a:endParaRPr>
          </a:p>
          <a:p>
            <a:r>
              <a:rPr lang="lv-LV" sz="2200">
                <a:solidFill>
                  <a:schemeClr val="tx1"/>
                </a:solidFill>
                <a:latin typeface="Arial Unicode MS" pitchFamily="34" charset="-128"/>
                <a:ea typeface="Arial Unicode MS" pitchFamily="34" charset="-128"/>
                <a:cs typeface="Arial Unicode MS" pitchFamily="34" charset="-128"/>
              </a:rPr>
              <a:t> 	Uzdevuma izpildē drīkst izmantot piedāvāto materiālu un piederumu klāstu - spainis ar irdenām smiltīm, tukšs spainis, vārglāze(200 ml), celtniecības ķelle, elektroniskie svari(ar precizitāti līdz 0,01 gr.). Drīkst izmantot arī savas zināšanas matemātikā un citās mācībās.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noChangeArrowheads="1"/>
          </p:cNvPicPr>
          <p:nvPr/>
        </p:nvPicPr>
        <p:blipFill>
          <a:blip r:embed="rId3" cstate="print">
            <a:lum bright="-10000"/>
          </a:blip>
          <a:srcRect/>
          <a:stretch>
            <a:fillRect/>
          </a:stretch>
        </p:blipFill>
        <p:spPr bwMode="auto">
          <a:xfrm>
            <a:off x="0" y="0"/>
            <a:ext cx="9144000" cy="6916738"/>
          </a:xfrm>
          <a:prstGeom prst="rect">
            <a:avLst/>
          </a:prstGeom>
          <a:noFill/>
          <a:ln w="9525">
            <a:noFill/>
            <a:miter lim="800000"/>
            <a:headEnd/>
            <a:tailEnd/>
          </a:ln>
        </p:spPr>
      </p:pic>
      <p:sp>
        <p:nvSpPr>
          <p:cNvPr id="59395" name="Title 1"/>
          <p:cNvSpPr>
            <a:spLocks noGrp="1"/>
          </p:cNvSpPr>
          <p:nvPr>
            <p:ph type="title"/>
          </p:nvPr>
        </p:nvSpPr>
        <p:spPr>
          <a:xfrm>
            <a:off x="250825" y="2205038"/>
            <a:ext cx="8277225" cy="3960812"/>
          </a:xfrm>
        </p:spPr>
        <p:txBody>
          <a:bodyPr/>
          <a:lstStyle/>
          <a:p>
            <a:pPr eaLnBrk="1" hangingPunct="1"/>
            <a:r>
              <a:rPr lang="lv-LV" sz="2800" b="1" smtClean="0">
                <a:solidFill>
                  <a:srgbClr val="FFFFCC"/>
                </a:solidFill>
                <a:latin typeface="Arial Unicode MS" pitchFamily="34" charset="-128"/>
                <a:ea typeface="Arial Unicode MS" pitchFamily="34" charset="-128"/>
                <a:cs typeface="Arial Unicode MS" pitchFamily="34" charset="-128"/>
              </a:rPr>
              <a:t>Bet, kur tad kapteinis Grants?</a:t>
            </a:r>
            <a:br>
              <a:rPr lang="lv-LV" sz="2800" b="1" smtClean="0">
                <a:solidFill>
                  <a:srgbClr val="FFFFCC"/>
                </a:solidFill>
                <a:latin typeface="Arial Unicode MS" pitchFamily="34" charset="-128"/>
                <a:ea typeface="Arial Unicode MS" pitchFamily="34" charset="-128"/>
                <a:cs typeface="Arial Unicode MS" pitchFamily="34" charset="-128"/>
              </a:rPr>
            </a:br>
            <a:r>
              <a:rPr lang="lv-LV" sz="2400" b="1" smtClean="0">
                <a:solidFill>
                  <a:srgbClr val="FFFFCC"/>
                </a:solidFill>
                <a:latin typeface="Arial Unicode MS" pitchFamily="34" charset="-128"/>
                <a:ea typeface="Arial Unicode MS" pitchFamily="34" charset="-128"/>
                <a:cs typeface="Arial Unicode MS" pitchFamily="34" charset="-128"/>
              </a:rPr>
              <a:t/>
            </a:r>
            <a:br>
              <a:rPr lang="lv-LV" sz="2400" b="1" smtClean="0">
                <a:solidFill>
                  <a:srgbClr val="FFFFCC"/>
                </a:solidFill>
                <a:latin typeface="Arial Unicode MS" pitchFamily="34" charset="-128"/>
                <a:ea typeface="Arial Unicode MS" pitchFamily="34" charset="-128"/>
                <a:cs typeface="Arial Unicode MS" pitchFamily="34" charset="-128"/>
              </a:rPr>
            </a:br>
            <a:r>
              <a:rPr lang="lv-LV" sz="2400" b="1" smtClean="0">
                <a:solidFill>
                  <a:srgbClr val="FFFFCC"/>
                </a:solidFill>
                <a:latin typeface="Arial Unicode MS" pitchFamily="34" charset="-128"/>
                <a:ea typeface="Arial Unicode MS" pitchFamily="34" charset="-128"/>
                <a:cs typeface="Arial Unicode MS" pitchFamily="34" charset="-128"/>
              </a:rPr>
              <a:t/>
            </a:r>
            <a:br>
              <a:rPr lang="lv-LV" sz="2400" b="1" smtClean="0">
                <a:solidFill>
                  <a:srgbClr val="FFFFCC"/>
                </a:solidFill>
                <a:latin typeface="Arial Unicode MS" pitchFamily="34" charset="-128"/>
                <a:ea typeface="Arial Unicode MS" pitchFamily="34" charset="-128"/>
                <a:cs typeface="Arial Unicode MS" pitchFamily="34" charset="-128"/>
              </a:rPr>
            </a:br>
            <a:r>
              <a:rPr lang="lv-LV" sz="2400" b="1" smtClean="0">
                <a:solidFill>
                  <a:srgbClr val="FFFFCC"/>
                </a:solidFill>
                <a:latin typeface="Arial Unicode MS" pitchFamily="34" charset="-128"/>
                <a:ea typeface="Arial Unicode MS" pitchFamily="34" charset="-128"/>
                <a:cs typeface="Arial Unicode MS" pitchFamily="34" charset="-128"/>
              </a:rPr>
              <a:t/>
            </a:r>
            <a:br>
              <a:rPr lang="lv-LV" sz="2400" b="1"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Atbalstījušies uz margapļa, abi kapteiņa bērni skumji raudzījās uz fosforescējošo jūru un “Dunkana atstāto” mirdzošo sliedi. Mērija domāja par Roberta nākotni, bet Roberts domāja par savas māsas nākotni. Viņi abi domāja par tēvu. Vai viņu karsti mīļotais tēvs vēl ir dzīvs? Vai tiešām būtu jāatsakās no visām cerībām viņu kādreiz redzēt? Nē, kā lai dzīvo bez tēva? Kas notiks ar viņiem bez tēva?</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latin typeface="Arial Unicode MS" pitchFamily="34" charset="-128"/>
                <a:ea typeface="Arial Unicode MS" pitchFamily="34" charset="-128"/>
                <a:cs typeface="Arial Unicode MS" pitchFamily="34" charset="-128"/>
              </a:rPr>
              <a:t/>
            </a:r>
            <a:br>
              <a:rPr lang="lv-LV" sz="2200" smtClean="0">
                <a:latin typeface="Arial Unicode MS" pitchFamily="34" charset="-128"/>
                <a:ea typeface="Arial Unicode MS" pitchFamily="34" charset="-128"/>
                <a:cs typeface="Arial Unicode MS" pitchFamily="34" charset="-128"/>
              </a:rPr>
            </a:br>
            <a:endParaRPr lang="lv-LV" sz="220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0" y="-152400"/>
            <a:ext cx="9191625" cy="7010400"/>
          </a:xfrm>
          <a:prstGeom prst="rect">
            <a:avLst/>
          </a:prstGeom>
          <a:noFill/>
          <a:ln w="9525">
            <a:noFill/>
            <a:miter lim="800000"/>
            <a:headEnd/>
            <a:tailEnd/>
          </a:ln>
        </p:spPr>
      </p:pic>
      <p:sp>
        <p:nvSpPr>
          <p:cNvPr id="60419" name="Title 1"/>
          <p:cNvSpPr>
            <a:spLocks noGrp="1"/>
          </p:cNvSpPr>
          <p:nvPr>
            <p:ph type="title"/>
          </p:nvPr>
        </p:nvSpPr>
        <p:spPr>
          <a:xfrm>
            <a:off x="468313" y="274638"/>
            <a:ext cx="8193087" cy="5241925"/>
          </a:xfrm>
        </p:spPr>
        <p:txBody>
          <a:bodyPr/>
          <a:lstStyle/>
          <a:p>
            <a:pPr algn="l"/>
            <a:r>
              <a:rPr lang="lv-LV" sz="2200" smtClean="0">
                <a:latin typeface="Arial Unicode MS" pitchFamily="34" charset="-128"/>
                <a:ea typeface="Arial Unicode MS" pitchFamily="34" charset="-128"/>
                <a:cs typeface="Arial Unicode MS" pitchFamily="34" charset="-128"/>
              </a:rPr>
              <a:t>	</a:t>
            </a:r>
            <a:r>
              <a:rPr lang="lv-LV" sz="2200" smtClean="0">
                <a:solidFill>
                  <a:srgbClr val="FFFFCC"/>
                </a:solidFill>
                <a:latin typeface="Arial Unicode MS" pitchFamily="34" charset="-128"/>
                <a:ea typeface="Arial Unicode MS" pitchFamily="34" charset="-128"/>
                <a:cs typeface="Arial Unicode MS" pitchFamily="34" charset="-128"/>
              </a:rPr>
              <a:t>Abi kapteiņa Granta bērni raudzījās melnajā nakts tumsā, ļaudami vaļu sapņiem. Domās viņi vēl arvien sarunājās, uzdeva jautājumus un atbildēja uz tiem. Rāmā jūra viegli viļņojās, un tumsā mirguļoja kuģa skrūves sakultais ūdens.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Te pēkšņi notika kaut kas dīvains un neticams. Brālis un māsa, kurus vienoja magnētiskās strāvas, kas neizdibināmā veidā plūst no dvēseles uz dvēseli, vienā un tai pašā laikā dzirdēja vienu un to pašu halucināciju.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a:r>
            <a:br>
              <a:rPr lang="lv-LV" sz="2200" smtClean="0">
                <a:solidFill>
                  <a:srgbClr val="FFFFCC"/>
                </a:solidFill>
                <a:latin typeface="Arial Unicode MS" pitchFamily="34" charset="-128"/>
                <a:ea typeface="Arial Unicode MS" pitchFamily="34" charset="-128"/>
                <a:cs typeface="Arial Unicode MS" pitchFamily="34" charset="-128"/>
              </a:rPr>
            </a:br>
            <a:r>
              <a:rPr lang="lv-LV" sz="2200" smtClean="0">
                <a:solidFill>
                  <a:srgbClr val="FFFFCC"/>
                </a:solidFill>
                <a:latin typeface="Arial Unicode MS" pitchFamily="34" charset="-128"/>
                <a:ea typeface="Arial Unicode MS" pitchFamily="34" charset="-128"/>
                <a:cs typeface="Arial Unicode MS" pitchFamily="34" charset="-128"/>
              </a:rPr>
              <a:t>	Tumsā spīguļojošā viļņu klaidā Mērija un Roberts, šķiet, saklausīja kādu balsi, kuras dobjā, žēlabainā skaņa iespiedās līdz pašiem sirds dziļumiem.</a:t>
            </a:r>
            <a:endParaRPr lang="lv-LV" sz="2200" smtClean="0">
              <a:solidFill>
                <a:srgbClr val="FFFFCC"/>
              </a:solidFill>
            </a:endParaRPr>
          </a:p>
        </p:txBody>
      </p:sp>
      <p:sp>
        <p:nvSpPr>
          <p:cNvPr id="60420" name="Oval 6">
            <a:hlinkClick r:id="rId4" action="ppaction://hlinkfile"/>
          </p:cNvPr>
          <p:cNvSpPr>
            <a:spLocks noChangeArrowheads="1"/>
          </p:cNvSpPr>
          <p:nvPr/>
        </p:nvSpPr>
        <p:spPr bwMode="auto">
          <a:xfrm>
            <a:off x="6516688" y="5013325"/>
            <a:ext cx="1943100" cy="1295400"/>
          </a:xfrm>
          <a:prstGeom prst="ellipse">
            <a:avLst/>
          </a:prstGeom>
          <a:solidFill>
            <a:schemeClr val="tx2"/>
          </a:solidFill>
          <a:ln w="9525" algn="ctr">
            <a:solidFill>
              <a:schemeClr val="tx1"/>
            </a:solidFill>
            <a:round/>
            <a:headEnd/>
            <a:tailEnd/>
          </a:ln>
        </p:spPr>
        <p:txBody>
          <a:bodyPr/>
          <a:lstStyle/>
          <a:p>
            <a:endParaRPr lang="lv-LV">
              <a:latin typeface="Arial Unicode MS" pitchFamily="34" charset="-128"/>
              <a:ea typeface="Arial Unicode MS" pitchFamily="34" charset="-128"/>
              <a:cs typeface="Arial Unicode MS" pitchFamily="34" charset="-128"/>
            </a:endParaRPr>
          </a:p>
          <a:p>
            <a:r>
              <a:rPr lang="lv-LV">
                <a:latin typeface="Arial Unicode MS" pitchFamily="34" charset="-128"/>
                <a:ea typeface="Arial Unicode MS" pitchFamily="34" charset="-128"/>
                <a:cs typeface="Arial Unicode MS" pitchFamily="34" charset="-128"/>
              </a:rPr>
              <a:t>Balss naktī</a:t>
            </a:r>
          </a:p>
          <a:p>
            <a:endParaRPr lang="lv-LV"/>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idx="4294967295"/>
          </p:nvPr>
        </p:nvSpPr>
        <p:spPr>
          <a:xfrm>
            <a:off x="685800" y="-1022350"/>
            <a:ext cx="7772400" cy="3141663"/>
          </a:xfrm>
        </p:spPr>
        <p:txBody>
          <a:bodyPr/>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smtClean="0"/>
              <a:t/>
            </a:r>
            <a:br>
              <a:rPr lang="lv-LV" sz="4000" smtClean="0"/>
            </a:br>
            <a:r>
              <a:rPr lang="lv-LV" sz="4000" smtClean="0"/>
              <a:t/>
            </a:r>
            <a:br>
              <a:rPr lang="lv-LV" sz="4000" smtClean="0"/>
            </a:br>
            <a:r>
              <a:rPr lang="lv-LV" sz="4000" smtClean="0"/>
              <a:t>             </a:t>
            </a:r>
            <a:br>
              <a:rPr lang="lv-LV" sz="4000" smtClean="0"/>
            </a:br>
            <a:r>
              <a:rPr lang="lv-LV" sz="4000" smtClean="0"/>
              <a:t/>
            </a:r>
            <a:br>
              <a:rPr lang="lv-LV" sz="4000" smtClean="0"/>
            </a:br>
            <a:endParaRPr lang="lv-LV" sz="4000" smtClean="0"/>
          </a:p>
        </p:txBody>
      </p:sp>
      <p:sp>
        <p:nvSpPr>
          <p:cNvPr id="55299" name="Rectangle 2"/>
          <p:cNvSpPr>
            <a:spLocks noGrp="1" noChangeArrowheads="1"/>
          </p:cNvSpPr>
          <p:nvPr>
            <p:ph type="subTitle" idx="4294967295"/>
          </p:nvPr>
        </p:nvSpPr>
        <p:spPr>
          <a:xfrm>
            <a:off x="358775" y="981075"/>
            <a:ext cx="8785225" cy="4895850"/>
          </a:xfrm>
        </p:spPr>
        <p:txBody>
          <a:bodyPr/>
          <a:lstStyle/>
          <a:p>
            <a:pPr marL="0" indent="0" eaLnBrk="1" hangingPunct="1">
              <a:spcBef>
                <a:spcPts val="6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endParaRPr lang="lv-LV" sz="2400" dirty="0" smtClean="0"/>
          </a:p>
          <a:p>
            <a:pPr marL="0" indent="0" eaLnBrk="1" hangingPunct="1">
              <a:spcBef>
                <a:spcPts val="6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endParaRPr lang="lv-LV" sz="2400" dirty="0" smtClean="0"/>
          </a:p>
          <a:p>
            <a:pPr>
              <a:buFont typeface="Times New Roman" pitchFamily="18" charset="0"/>
              <a:buNone/>
              <a:defRPr/>
            </a:pPr>
            <a:r>
              <a:rPr lang="lv-LV" sz="2400" b="1" dirty="0" smtClean="0"/>
              <a:t>	Iejūtoties ceļotāju lomās un izmantojot interneta resursus, mūsdienīgā interpretācijā, aprēķināt ceļojuma kopējās izmaksas visai grupai maršrutā ar lidmašīnu (ceļojuma sākuma datums: 2011.gada 6.decembris)</a:t>
            </a:r>
          </a:p>
          <a:p>
            <a:pPr marL="0" indent="0" algn="ctr" eaLnBrk="1" hangingPunct="1">
              <a:spcBef>
                <a:spcPts val="7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pPr>
            <a:r>
              <a:rPr lang="lv-LV" sz="2800" dirty="0" smtClean="0">
                <a:latin typeface="Arial Unicode MS" pitchFamily="34" charset="-128"/>
                <a:ea typeface="Arial Unicode MS" pitchFamily="34" charset="-128"/>
                <a:cs typeface="Arial Unicode MS" pitchFamily="34" charset="-128"/>
              </a:rPr>
              <a:t> </a:t>
            </a:r>
            <a:r>
              <a:rPr lang="lv-LV" sz="2600" b="1" dirty="0" smtClean="0">
                <a:solidFill>
                  <a:srgbClr val="0070C0"/>
                </a:solidFill>
                <a:latin typeface="Arial Unicode MS" pitchFamily="34" charset="-128"/>
                <a:ea typeface="Arial Unicode MS" pitchFamily="34" charset="-128"/>
                <a:cs typeface="Arial Unicode MS" pitchFamily="34" charset="-128"/>
              </a:rPr>
              <a:t>Londona</a:t>
            </a:r>
            <a:r>
              <a:rPr lang="lv-LV" sz="2600" dirty="0" smtClean="0">
                <a:solidFill>
                  <a:srgbClr val="0070C0"/>
                </a:solidFill>
                <a:latin typeface="Arial Unicode MS" pitchFamily="34" charset="-128"/>
                <a:ea typeface="Arial Unicode MS" pitchFamily="34" charset="-128"/>
                <a:cs typeface="Arial Unicode MS" pitchFamily="34" charset="-128"/>
              </a:rPr>
              <a:t> (Lielbritānija)- Santjago (Čīle) – Velingtona (Jaunzēlande) - </a:t>
            </a:r>
            <a:r>
              <a:rPr lang="lv-LV" sz="2600" b="1" dirty="0" smtClean="0">
                <a:solidFill>
                  <a:srgbClr val="0070C0"/>
                </a:solidFill>
                <a:latin typeface="Arial Unicode MS" pitchFamily="34" charset="-128"/>
                <a:ea typeface="Arial Unicode MS" pitchFamily="34" charset="-128"/>
                <a:cs typeface="Arial Unicode MS" pitchFamily="34" charset="-128"/>
              </a:rPr>
              <a:t>Londona</a:t>
            </a:r>
            <a:r>
              <a:rPr lang="lv-LV" sz="2600" dirty="0" smtClean="0">
                <a:solidFill>
                  <a:srgbClr val="0070C0"/>
                </a:solidFill>
                <a:latin typeface="Arial Unicode MS" pitchFamily="34" charset="-128"/>
                <a:ea typeface="Arial Unicode MS" pitchFamily="34" charset="-128"/>
                <a:cs typeface="Arial Unicode MS" pitchFamily="34" charset="-128"/>
              </a:rPr>
              <a:t> (Lielbritānija).</a:t>
            </a:r>
          </a:p>
          <a:p>
            <a:pPr marL="533400" indent="-533400">
              <a:lnSpc>
                <a:spcPct val="90000"/>
              </a:lnSpc>
              <a:buFont typeface="Times New Roman" pitchFamily="18" charset="0"/>
              <a:buNone/>
              <a:defRPr/>
            </a:pPr>
            <a:r>
              <a:rPr lang="lv-LV" sz="2400" b="1" dirty="0" smtClean="0"/>
              <a:t>1. Parādīt aprēķina gaitu! </a:t>
            </a:r>
          </a:p>
          <a:p>
            <a:pPr marL="533400" indent="-533400">
              <a:lnSpc>
                <a:spcPct val="90000"/>
              </a:lnSpc>
              <a:buFont typeface="Times New Roman" pitchFamily="18" charset="0"/>
              <a:buNone/>
              <a:defRPr/>
            </a:pPr>
            <a:r>
              <a:rPr lang="lv-LV" sz="2400" b="1" dirty="0" smtClean="0"/>
              <a:t>2. Cik dienās var veikt šo ceļojumu no lidostas uz lidostu, norādot ielidošanas un izlidošanas datumu un laiku?</a:t>
            </a:r>
          </a:p>
          <a:p>
            <a:pPr marL="533400" indent="-533400">
              <a:lnSpc>
                <a:spcPct val="90000"/>
              </a:lnSpc>
              <a:buFont typeface="Times New Roman" pitchFamily="18" charset="0"/>
              <a:buNone/>
              <a:defRPr/>
            </a:pPr>
            <a:r>
              <a:rPr lang="lv-LV" sz="2400" b="1" dirty="0" smtClean="0"/>
              <a:t>3. Nosaukt mājas lapas adresi(-es), kurā(-s) tika atrasta vajadzīgā informācija! </a:t>
            </a:r>
            <a:endParaRPr lang="lv-LV" sz="2400" b="1" dirty="0"/>
          </a:p>
        </p:txBody>
      </p:sp>
      <p:pic>
        <p:nvPicPr>
          <p:cNvPr id="61444" name="Picture 3"/>
          <p:cNvPicPr>
            <a:picLocks noChangeAspect="1" noChangeArrowheads="1"/>
          </p:cNvPicPr>
          <p:nvPr/>
        </p:nvPicPr>
        <p:blipFill>
          <a:blip r:embed="rId3" cstate="print"/>
          <a:srcRect/>
          <a:stretch>
            <a:fillRect/>
          </a:stretch>
        </p:blipFill>
        <p:spPr bwMode="auto">
          <a:xfrm>
            <a:off x="250825" y="188913"/>
            <a:ext cx="3673475" cy="1625600"/>
          </a:xfrm>
          <a:prstGeom prst="rect">
            <a:avLst/>
          </a:prstGeom>
          <a:noFill/>
          <a:ln w="9525">
            <a:noFill/>
            <a:round/>
            <a:headEnd/>
            <a:tailEnd/>
          </a:ln>
        </p:spPr>
      </p:pic>
      <p:pic>
        <p:nvPicPr>
          <p:cNvPr id="61445" name="Picture 4"/>
          <p:cNvPicPr>
            <a:picLocks noChangeAspect="1" noChangeArrowheads="1"/>
          </p:cNvPicPr>
          <p:nvPr/>
        </p:nvPicPr>
        <p:blipFill>
          <a:blip r:embed="rId4" cstate="print"/>
          <a:srcRect/>
          <a:stretch>
            <a:fillRect/>
          </a:stretch>
        </p:blipFill>
        <p:spPr bwMode="auto">
          <a:xfrm>
            <a:off x="6227763" y="115888"/>
            <a:ext cx="2482850" cy="1863725"/>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body" idx="4294967295"/>
          </p:nvPr>
        </p:nvSpPr>
        <p:spPr>
          <a:xfrm>
            <a:off x="468313" y="2349500"/>
            <a:ext cx="8156575" cy="2438400"/>
          </a:xfrm>
        </p:spPr>
        <p:txBody>
          <a:bodyPr/>
          <a:lstStyle/>
          <a:p>
            <a:pPr indent="-319088"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mtClean="0"/>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mtClean="0"/>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Izmantojot ģeogrāfijas atlantu, aprēķināt maršruta</a:t>
            </a:r>
          </a:p>
          <a:p>
            <a:pPr indent="-319088" eaLnBrk="1" hangingPunct="1">
              <a:spcBef>
                <a:spcPts val="7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b="1" smtClean="0">
                <a:latin typeface="Arial Unicode MS" pitchFamily="34" charset="-128"/>
                <a:ea typeface="Arial Unicode MS" pitchFamily="34" charset="-128"/>
                <a:cs typeface="Arial Unicode MS" pitchFamily="34" charset="-128"/>
              </a:rPr>
              <a:t>     </a:t>
            </a:r>
            <a:r>
              <a:rPr lang="lv-LV" sz="2800" b="1" i="1" smtClean="0">
                <a:solidFill>
                  <a:srgbClr val="0070C0"/>
                </a:solidFill>
                <a:latin typeface="Arial Unicode MS" pitchFamily="34" charset="-128"/>
                <a:ea typeface="Arial Unicode MS" pitchFamily="34" charset="-128"/>
                <a:cs typeface="Arial Unicode MS" pitchFamily="34" charset="-128"/>
              </a:rPr>
              <a:t>Londona </a:t>
            </a:r>
            <a:r>
              <a:rPr lang="lv-LV" sz="2800" i="1" smtClean="0">
                <a:solidFill>
                  <a:srgbClr val="0070C0"/>
                </a:solidFill>
                <a:latin typeface="Arial Unicode MS" pitchFamily="34" charset="-128"/>
                <a:ea typeface="Arial Unicode MS" pitchFamily="34" charset="-128"/>
                <a:cs typeface="Arial Unicode MS" pitchFamily="34" charset="-128"/>
              </a:rPr>
              <a:t>- Santjago – Velingtona – </a:t>
            </a:r>
            <a:r>
              <a:rPr lang="lv-LV" sz="2800" b="1" i="1" smtClean="0">
                <a:solidFill>
                  <a:srgbClr val="0070C0"/>
                </a:solidFill>
                <a:latin typeface="Arial Unicode MS" pitchFamily="34" charset="-128"/>
                <a:ea typeface="Arial Unicode MS" pitchFamily="34" charset="-128"/>
                <a:cs typeface="Arial Unicode MS" pitchFamily="34" charset="-128"/>
              </a:rPr>
              <a:t>Londona</a:t>
            </a:r>
            <a:endParaRPr lang="lv-LV" sz="2800" b="1" smtClean="0">
              <a:solidFill>
                <a:srgbClr val="0070C0"/>
              </a:solidFill>
              <a:latin typeface="Arial Unicode MS" pitchFamily="34" charset="-128"/>
              <a:ea typeface="Arial Unicode MS" pitchFamily="34" charset="-128"/>
              <a:cs typeface="Arial Unicode MS" pitchFamily="34" charset="-128"/>
            </a:endParaRP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garumu km.</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mtClean="0">
                <a:latin typeface="Arial Unicode MS" pitchFamily="34" charset="-128"/>
                <a:ea typeface="Arial Unicode MS" pitchFamily="34" charset="-128"/>
                <a:cs typeface="Arial Unicode MS" pitchFamily="34" charset="-128"/>
              </a:rPr>
              <a:t>Atzīmējiet maršrutu kontūrkartē! </a:t>
            </a:r>
          </a:p>
          <a:p>
            <a:pPr indent="-319088" algn="ctr"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v-LV" smtClean="0"/>
          </a:p>
        </p:txBody>
      </p:sp>
      <p:pic>
        <p:nvPicPr>
          <p:cNvPr id="62467" name="Picture 2"/>
          <p:cNvPicPr>
            <a:picLocks noChangeAspect="1" noChangeArrowheads="1"/>
          </p:cNvPicPr>
          <p:nvPr/>
        </p:nvPicPr>
        <p:blipFill>
          <a:blip r:embed="rId3" cstate="print"/>
          <a:srcRect/>
          <a:stretch>
            <a:fillRect/>
          </a:stretch>
        </p:blipFill>
        <p:spPr bwMode="auto">
          <a:xfrm>
            <a:off x="539750" y="115888"/>
            <a:ext cx="4392613" cy="3141662"/>
          </a:xfrm>
          <a:prstGeom prst="rect">
            <a:avLst/>
          </a:prstGeom>
          <a:noFill/>
          <a:ln w="9525">
            <a:noFill/>
            <a:round/>
            <a:headEnd/>
            <a:tailEnd/>
          </a:ln>
        </p:spPr>
      </p:pic>
      <p:pic>
        <p:nvPicPr>
          <p:cNvPr id="62468" name="Picture 4"/>
          <p:cNvPicPr>
            <a:picLocks noChangeAspect="1" noChangeArrowheads="1"/>
          </p:cNvPicPr>
          <p:nvPr/>
        </p:nvPicPr>
        <p:blipFill>
          <a:blip r:embed="rId4" cstate="print"/>
          <a:srcRect/>
          <a:stretch>
            <a:fillRect/>
          </a:stretch>
        </p:blipFill>
        <p:spPr bwMode="auto">
          <a:xfrm>
            <a:off x="6011863" y="620713"/>
            <a:ext cx="2400300" cy="28575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3132138" y="1412875"/>
            <a:ext cx="2305050" cy="2305050"/>
          </a:xfrm>
          <a:prstGeom prst="rect">
            <a:avLst/>
          </a:prstGeom>
          <a:noFill/>
          <a:ln w="9525">
            <a:noFill/>
            <a:miter lim="800000"/>
            <a:headEnd/>
            <a:tailEnd/>
          </a:ln>
        </p:spPr>
      </p:pic>
      <p:sp>
        <p:nvSpPr>
          <p:cNvPr id="63491" name="Title 1"/>
          <p:cNvSpPr>
            <a:spLocks noGrp="1"/>
          </p:cNvSpPr>
          <p:nvPr>
            <p:ph type="title"/>
          </p:nvPr>
        </p:nvSpPr>
        <p:spPr>
          <a:xfrm>
            <a:off x="0" y="0"/>
            <a:ext cx="8856663" cy="1858963"/>
          </a:xfrm>
        </p:spPr>
        <p:txBody>
          <a:bodyPr/>
          <a:lstStyle/>
          <a:p>
            <a:r>
              <a:rPr lang="lv-LV" sz="2800" smtClean="0">
                <a:latin typeface="Arial Unicode MS" pitchFamily="34" charset="-128"/>
                <a:ea typeface="Arial Unicode MS" pitchFamily="34" charset="-128"/>
                <a:cs typeface="Arial Unicode MS" pitchFamily="34" charset="-128"/>
              </a:rPr>
              <a:t>Ceļotāji atrada kapteini Grantu.</a:t>
            </a:r>
            <a:br>
              <a:rPr lang="lv-LV" sz="2800" smtClean="0">
                <a:latin typeface="Arial Unicode MS" pitchFamily="34" charset="-128"/>
                <a:ea typeface="Arial Unicode MS" pitchFamily="34" charset="-128"/>
                <a:cs typeface="Arial Unicode MS" pitchFamily="34" charset="-128"/>
              </a:rPr>
            </a:br>
            <a:r>
              <a:rPr lang="lv-LV" sz="2800" b="1" smtClean="0">
                <a:solidFill>
                  <a:srgbClr val="002060"/>
                </a:solidFill>
                <a:latin typeface="Arial Unicode MS" pitchFamily="34" charset="-128"/>
                <a:ea typeface="Arial Unicode MS" pitchFamily="34" charset="-128"/>
                <a:cs typeface="Arial Unicode MS" pitchFamily="34" charset="-128"/>
              </a:rPr>
              <a:t>Kāds ir jūsu nodarbības laikā atrastais </a:t>
            </a:r>
            <a:br>
              <a:rPr lang="lv-LV" sz="2800" b="1" smtClean="0">
                <a:solidFill>
                  <a:srgbClr val="002060"/>
                </a:solidFill>
                <a:latin typeface="Arial Unicode MS" pitchFamily="34" charset="-128"/>
                <a:ea typeface="Arial Unicode MS" pitchFamily="34" charset="-128"/>
                <a:cs typeface="Arial Unicode MS" pitchFamily="34" charset="-128"/>
              </a:rPr>
            </a:br>
            <a:r>
              <a:rPr lang="lv-LV" sz="2800" b="1" smtClean="0">
                <a:solidFill>
                  <a:srgbClr val="002060"/>
                </a:solidFill>
                <a:latin typeface="Arial Unicode MS" pitchFamily="34" charset="-128"/>
                <a:ea typeface="Arial Unicode MS" pitchFamily="34" charset="-128"/>
                <a:cs typeface="Arial Unicode MS" pitchFamily="34" charset="-128"/>
              </a:rPr>
              <a:t>“kapteinis Grants”?</a:t>
            </a:r>
          </a:p>
        </p:txBody>
      </p:sp>
      <p:sp>
        <p:nvSpPr>
          <p:cNvPr id="63492" name="Content Placeholder 2"/>
          <p:cNvSpPr>
            <a:spLocks noGrp="1"/>
          </p:cNvSpPr>
          <p:nvPr>
            <p:ph idx="1"/>
          </p:nvPr>
        </p:nvSpPr>
        <p:spPr>
          <a:xfrm>
            <a:off x="539750" y="2852738"/>
            <a:ext cx="8147050" cy="3319462"/>
          </a:xfrm>
        </p:spPr>
        <p:txBody>
          <a:bodyPr/>
          <a:lstStyle/>
          <a:p>
            <a:pPr>
              <a:buFont typeface="Times New Roman" pitchFamily="18" charset="0"/>
              <a:buNone/>
            </a:pPr>
            <a:r>
              <a:rPr lang="lv-LV" sz="2800" smtClean="0">
                <a:latin typeface="Arial Unicode MS" pitchFamily="34" charset="-128"/>
                <a:ea typeface="Arial Unicode MS" pitchFamily="34" charset="-128"/>
                <a:cs typeface="Arial Unicode MS" pitchFamily="34" charset="-128"/>
              </a:rPr>
              <a:t>	</a:t>
            </a:r>
          </a:p>
          <a:p>
            <a:pPr>
              <a:buFont typeface="Times New Roman" pitchFamily="18" charset="0"/>
              <a:buNone/>
            </a:pPr>
            <a:r>
              <a:rPr lang="lv-LV" sz="2800" smtClean="0">
                <a:latin typeface="Arial Unicode MS" pitchFamily="34" charset="-128"/>
                <a:ea typeface="Arial Unicode MS" pitchFamily="34" charset="-128"/>
                <a:cs typeface="Arial Unicode MS" pitchFamily="34" charset="-128"/>
              </a:rPr>
              <a:t>Aprakstiet viņu 3 teikumos, atbildot uz jautājumiem:</a:t>
            </a:r>
          </a:p>
          <a:p>
            <a:pPr>
              <a:buFont typeface="Times New Roman" pitchFamily="18" charset="0"/>
              <a:buNone/>
            </a:pPr>
            <a:r>
              <a:rPr lang="lv-LV" sz="2800" smtClean="0">
                <a:latin typeface="Arial Unicode MS" pitchFamily="34" charset="-128"/>
                <a:ea typeface="Arial Unicode MS" pitchFamily="34" charset="-128"/>
                <a:cs typeface="Arial Unicode MS" pitchFamily="34" charset="-128"/>
              </a:rPr>
              <a:t>			1. Kādas iepriekš apgūtās zināšanas es 					šodien atkārtoju?</a:t>
            </a:r>
          </a:p>
          <a:p>
            <a:pPr>
              <a:buFont typeface="Times New Roman" pitchFamily="18" charset="0"/>
              <a:buNone/>
            </a:pPr>
            <a:r>
              <a:rPr lang="lv-LV" sz="2800" smtClean="0">
                <a:latin typeface="Arial Unicode MS" pitchFamily="34" charset="-128"/>
                <a:ea typeface="Arial Unicode MS" pitchFamily="34" charset="-128"/>
                <a:cs typeface="Arial Unicode MS" pitchFamily="34" charset="-128"/>
              </a:rPr>
              <a:t>			2. Ko jaunu es šodien uzzināju un paveicu?</a:t>
            </a:r>
          </a:p>
          <a:p>
            <a:pPr>
              <a:buFont typeface="Times New Roman" pitchFamily="18" charset="0"/>
              <a:buNone/>
            </a:pPr>
            <a:r>
              <a:rPr lang="lv-LV" sz="2800" smtClean="0">
                <a:latin typeface="Arial Unicode MS" pitchFamily="34" charset="-128"/>
                <a:ea typeface="Arial Unicode MS" pitchFamily="34" charset="-128"/>
                <a:cs typeface="Arial Unicode MS" pitchFamily="34" charset="-128"/>
              </a:rPr>
              <a:t>			3. Kas man likās visinteresantākais?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a:xfrm>
            <a:off x="468313" y="115888"/>
            <a:ext cx="8207375" cy="112077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2800" smtClean="0">
                <a:latin typeface="Arial Unicode MS" pitchFamily="34" charset="-128"/>
                <a:ea typeface="Arial Unicode MS" pitchFamily="34" charset="-128"/>
                <a:cs typeface="Arial Unicode MS" pitchFamily="34" charset="-128"/>
              </a:rPr>
              <a:t>Nodarbību veidoja V.Plūdoņa Kuldīgas ģimnāzijas skolotājas:</a:t>
            </a:r>
          </a:p>
        </p:txBody>
      </p:sp>
      <p:sp>
        <p:nvSpPr>
          <p:cNvPr id="64515" name="Rectangle 2"/>
          <p:cNvSpPr>
            <a:spLocks noGrp="1" noChangeArrowheads="1"/>
          </p:cNvSpPr>
          <p:nvPr>
            <p:ph type="body" idx="4294967295"/>
          </p:nvPr>
        </p:nvSpPr>
        <p:spPr>
          <a:xfrm>
            <a:off x="0" y="4508500"/>
            <a:ext cx="9144000" cy="2160588"/>
          </a:xfrm>
        </p:spPr>
        <p:txBody>
          <a:bodyPr/>
          <a:lstStyle/>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900" i="1" smtClean="0">
                <a:latin typeface="Arial Unicode MS" pitchFamily="34" charset="-128"/>
                <a:ea typeface="Arial Unicode MS" pitchFamily="34" charset="-128"/>
                <a:cs typeface="Arial Unicode MS" pitchFamily="34" charset="-128"/>
              </a:rPr>
              <a:t>No kreisās 2. rinda: </a:t>
            </a:r>
          </a:p>
          <a:p>
            <a:pPr indent="-339725" eaLnBrk="1" hangingPunct="1">
              <a:spcBef>
                <a:spcPts val="6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600" i="1" smtClean="0">
                <a:latin typeface="Arial Unicode MS" pitchFamily="34" charset="-128"/>
                <a:ea typeface="Arial Unicode MS" pitchFamily="34" charset="-128"/>
                <a:cs typeface="Arial Unicode MS" pitchFamily="34" charset="-128"/>
              </a:rPr>
              <a:t>		Inese Freimane - matemātika </a:t>
            </a:r>
            <a:r>
              <a:rPr lang="lv-LV" sz="1200" i="1" smtClean="0">
                <a:latin typeface="Arial Unicode MS" pitchFamily="34" charset="-128"/>
                <a:ea typeface="Arial Unicode MS" pitchFamily="34" charset="-128"/>
                <a:cs typeface="Arial Unicode MS" pitchFamily="34" charset="-128"/>
              </a:rPr>
              <a:t>(</a:t>
            </a:r>
            <a:r>
              <a:rPr lang="lv-LV" sz="1200" i="1" smtClean="0">
                <a:solidFill>
                  <a:schemeClr val="tx1"/>
                </a:solidFill>
                <a:latin typeface="Arial Unicode MS" pitchFamily="34" charset="-128"/>
                <a:ea typeface="Arial Unicode MS" pitchFamily="34" charset="-128"/>
                <a:cs typeface="Arial Unicode MS" pitchFamily="34" charset="-128"/>
                <a:hlinkClick r:id="rId3"/>
              </a:rPr>
              <a:t>inesef3@inbox.lv</a:t>
            </a:r>
            <a:r>
              <a:rPr lang="lv-LV" sz="1200" i="1" smtClean="0">
                <a:solidFill>
                  <a:schemeClr val="tx1"/>
                </a:solidFill>
                <a:latin typeface="Arial Unicode MS" pitchFamily="34" charset="-128"/>
                <a:ea typeface="Arial Unicode MS" pitchFamily="34" charset="-128"/>
                <a:cs typeface="Arial Unicode MS" pitchFamily="34" charset="-128"/>
              </a:rPr>
              <a:t>)</a:t>
            </a:r>
            <a:r>
              <a:rPr lang="lv-LV" sz="1600" i="1" smtClean="0">
                <a:latin typeface="Arial Unicode MS" pitchFamily="34" charset="-128"/>
                <a:ea typeface="Arial Unicode MS" pitchFamily="34" charset="-128"/>
                <a:cs typeface="Arial Unicode MS" pitchFamily="34" charset="-128"/>
              </a:rPr>
              <a:t>, Anita Balode – ģeogrāfija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4"/>
              </a:rPr>
              <a:t>mezabaloditis@inbox.lv</a:t>
            </a:r>
            <a:r>
              <a:rPr lang="lv-LV" sz="1200" i="1" smtClean="0">
                <a:latin typeface="Arial Unicode MS" pitchFamily="34" charset="-128"/>
                <a:ea typeface="Arial Unicode MS" pitchFamily="34" charset="-128"/>
                <a:cs typeface="Arial Unicode MS" pitchFamily="34" charset="-128"/>
              </a:rPr>
              <a:t>)</a:t>
            </a:r>
            <a:r>
              <a:rPr lang="lv-LV" sz="1600" i="1" smtClean="0">
                <a:latin typeface="Arial Unicode MS" pitchFamily="34" charset="-128"/>
                <a:ea typeface="Arial Unicode MS" pitchFamily="34" charset="-128"/>
                <a:cs typeface="Arial Unicode MS" pitchFamily="34" charset="-128"/>
              </a:rPr>
              <a:t>, </a:t>
            </a:r>
          </a:p>
          <a:p>
            <a:pPr indent="-339725" eaLnBrk="1" hangingPunct="1">
              <a:spcBef>
                <a:spcPts val="6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600" i="1" smtClean="0">
                <a:latin typeface="Arial Unicode MS" pitchFamily="34" charset="-128"/>
                <a:ea typeface="Arial Unicode MS" pitchFamily="34" charset="-128"/>
                <a:cs typeface="Arial Unicode MS" pitchFamily="34" charset="-128"/>
              </a:rPr>
              <a:t>		Inese Reboka – matemātika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5"/>
              </a:rPr>
              <a:t>innesiite@inbox.lv</a:t>
            </a:r>
            <a:r>
              <a:rPr lang="lv-LV" sz="1200" i="1" smtClean="0">
                <a:latin typeface="Arial Unicode MS" pitchFamily="34" charset="-128"/>
                <a:ea typeface="Arial Unicode MS" pitchFamily="34" charset="-128"/>
                <a:cs typeface="Arial Unicode MS" pitchFamily="34" charset="-128"/>
              </a:rPr>
              <a:t>)</a:t>
            </a:r>
            <a:r>
              <a:rPr lang="lv-LV" sz="1600" i="1" smtClean="0">
                <a:latin typeface="Arial Unicode MS" pitchFamily="34" charset="-128"/>
                <a:ea typeface="Arial Unicode MS" pitchFamily="34" charset="-128"/>
                <a:cs typeface="Arial Unicode MS" pitchFamily="34" charset="-128"/>
              </a:rPr>
              <a:t>, Egita Gaile – sociālais pedagogs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6"/>
              </a:rPr>
              <a:t>egitagaile@inbox.lv</a:t>
            </a:r>
            <a:r>
              <a:rPr lang="lv-LV" sz="1200" i="1" smtClean="0">
                <a:latin typeface="Arial Unicode MS" pitchFamily="34" charset="-128"/>
                <a:ea typeface="Arial Unicode MS" pitchFamily="34" charset="-128"/>
                <a:cs typeface="Arial Unicode MS" pitchFamily="34" charset="-128"/>
              </a:rPr>
              <a:t>)</a:t>
            </a:r>
            <a:r>
              <a:rPr lang="lv-LV" sz="1600" i="1" smtClean="0">
                <a:latin typeface="Arial Unicode MS" pitchFamily="34" charset="-128"/>
                <a:ea typeface="Arial Unicode MS" pitchFamily="34" charset="-128"/>
                <a:cs typeface="Arial Unicode MS" pitchFamily="34" charset="-128"/>
              </a:rPr>
              <a:t>, 	Daina Grīna  - ekonomika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7"/>
              </a:rPr>
              <a:t>daina.grina@inbox.lv</a:t>
            </a:r>
            <a:r>
              <a:rPr lang="lv-LV" sz="1200" i="1" smtClean="0">
                <a:latin typeface="Arial Unicode MS" pitchFamily="34" charset="-128"/>
                <a:ea typeface="Arial Unicode MS" pitchFamily="34" charset="-128"/>
                <a:cs typeface="Arial Unicode MS" pitchFamily="34" charset="-128"/>
              </a:rPr>
              <a:t>)</a:t>
            </a:r>
            <a:r>
              <a:rPr lang="lv-LV" sz="1600" i="1" smtClean="0">
                <a:latin typeface="Arial Unicode MS" pitchFamily="34" charset="-128"/>
                <a:ea typeface="Arial Unicode MS" pitchFamily="34" charset="-128"/>
                <a:cs typeface="Arial Unicode MS" pitchFamily="34" charset="-128"/>
              </a:rPr>
              <a:t>, Sanita Kūle – bioloģija, dabaszinības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8"/>
              </a:rPr>
              <a:t>veselibinja@inbox.lv</a:t>
            </a:r>
            <a:r>
              <a:rPr lang="lv-LV" sz="1200" i="1" smtClean="0">
                <a:latin typeface="Arial Unicode MS" pitchFamily="34" charset="-128"/>
                <a:ea typeface="Arial Unicode MS" pitchFamily="34" charset="-128"/>
                <a:cs typeface="Arial Unicode MS" pitchFamily="34" charset="-128"/>
              </a:rPr>
              <a:t>)</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900" i="1" smtClean="0">
                <a:latin typeface="Arial Unicode MS" pitchFamily="34" charset="-128"/>
                <a:ea typeface="Arial Unicode MS" pitchFamily="34" charset="-128"/>
                <a:cs typeface="Arial Unicode MS" pitchFamily="34" charset="-128"/>
              </a:rPr>
              <a:t>No kreisās 1. rinda: </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600" i="1" smtClean="0">
                <a:latin typeface="Arial Unicode MS" pitchFamily="34" charset="-128"/>
                <a:ea typeface="Arial Unicode MS" pitchFamily="34" charset="-128"/>
                <a:cs typeface="Arial Unicode MS" pitchFamily="34" charset="-128"/>
              </a:rPr>
              <a:t>	Natalia Rozentale – krievu valoda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9"/>
              </a:rPr>
              <a:t>natalijarozentale@inbox.lv</a:t>
            </a:r>
            <a:r>
              <a:rPr lang="lv-LV" sz="1200" i="1" smtClean="0">
                <a:latin typeface="Arial Unicode MS" pitchFamily="34" charset="-128"/>
                <a:ea typeface="Arial Unicode MS" pitchFamily="34" charset="-128"/>
                <a:cs typeface="Arial Unicode MS" pitchFamily="34" charset="-128"/>
              </a:rPr>
              <a:t>)</a:t>
            </a:r>
            <a:r>
              <a:rPr lang="lv-LV" sz="1600" i="1" smtClean="0">
                <a:latin typeface="Arial Unicode MS" pitchFamily="34" charset="-128"/>
                <a:ea typeface="Arial Unicode MS" pitchFamily="34" charset="-128"/>
                <a:cs typeface="Arial Unicode MS" pitchFamily="34" charset="-128"/>
              </a:rPr>
              <a:t>, </a:t>
            </a:r>
          </a:p>
          <a:p>
            <a:pPr indent="-339725"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1600" i="1" smtClean="0">
                <a:latin typeface="Arial Unicode MS" pitchFamily="34" charset="-128"/>
                <a:ea typeface="Arial Unicode MS" pitchFamily="34" charset="-128"/>
                <a:cs typeface="Arial Unicode MS" pitchFamily="34" charset="-128"/>
              </a:rPr>
              <a:t>	Evita Kubinska – latviešu valoda un literatūra </a:t>
            </a:r>
            <a:r>
              <a:rPr lang="lv-LV" sz="1200" i="1" smtClean="0">
                <a:latin typeface="Arial Unicode MS" pitchFamily="34" charset="-128"/>
                <a:ea typeface="Arial Unicode MS" pitchFamily="34" charset="-128"/>
                <a:cs typeface="Arial Unicode MS" pitchFamily="34" charset="-128"/>
              </a:rPr>
              <a:t>(</a:t>
            </a:r>
            <a:r>
              <a:rPr lang="lv-LV" sz="1200" i="1" smtClean="0">
                <a:latin typeface="Arial Unicode MS" pitchFamily="34" charset="-128"/>
                <a:ea typeface="Arial Unicode MS" pitchFamily="34" charset="-128"/>
                <a:cs typeface="Arial Unicode MS" pitchFamily="34" charset="-128"/>
                <a:hlinkClick r:id="rId10"/>
              </a:rPr>
              <a:t>evitta.k@inbox.lv</a:t>
            </a:r>
            <a:r>
              <a:rPr lang="lv-LV" sz="1200" i="1" smtClean="0">
                <a:latin typeface="Arial Unicode MS" pitchFamily="34" charset="-128"/>
                <a:ea typeface="Arial Unicode MS" pitchFamily="34" charset="-128"/>
                <a:cs typeface="Arial Unicode MS" pitchFamily="34" charset="-128"/>
              </a:rPr>
              <a:t> )  </a:t>
            </a:r>
          </a:p>
        </p:txBody>
      </p:sp>
      <p:pic>
        <p:nvPicPr>
          <p:cNvPr id="52228" name="Picture 4"/>
          <p:cNvPicPr>
            <a:picLocks noChangeAspect="1" noChangeArrowheads="1"/>
          </p:cNvPicPr>
          <p:nvPr/>
        </p:nvPicPr>
        <p:blipFill>
          <a:blip r:embed="rId11" cstate="print"/>
          <a:srcRect/>
          <a:stretch>
            <a:fillRect/>
          </a:stretch>
        </p:blipFill>
        <p:spPr bwMode="auto">
          <a:xfrm>
            <a:off x="1331640" y="1196752"/>
            <a:ext cx="6408712" cy="3307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srcRect/>
          <a:stretch>
            <a:fillRect/>
          </a:stretch>
        </p:blipFill>
        <p:spPr bwMode="auto">
          <a:xfrm>
            <a:off x="323850" y="188913"/>
            <a:ext cx="8640763" cy="6480175"/>
          </a:xfrm>
          <a:prstGeom prst="rect">
            <a:avLst/>
          </a:prstGeom>
          <a:noFill/>
          <a:ln w="9525">
            <a:noFill/>
            <a:miter lim="800000"/>
            <a:headEnd/>
            <a:tailEnd/>
          </a:ln>
        </p:spPr>
      </p:pic>
      <p:sp>
        <p:nvSpPr>
          <p:cNvPr id="11267" name="Text Box 1"/>
          <p:cNvSpPr txBox="1">
            <a:spLocks noChangeArrowheads="1"/>
          </p:cNvSpPr>
          <p:nvPr/>
        </p:nvSpPr>
        <p:spPr bwMode="auto">
          <a:xfrm>
            <a:off x="468313" y="1196975"/>
            <a:ext cx="8229600" cy="5840413"/>
          </a:xfrm>
          <a:prstGeom prst="rect">
            <a:avLst/>
          </a:prstGeom>
          <a:noFill/>
          <a:ln w="9525">
            <a:noFill/>
            <a:round/>
            <a:headEnd/>
            <a:tailEnd/>
          </a:ln>
        </p:spPr>
        <p:txBody>
          <a:bodyPr/>
          <a:lstStyle/>
          <a:p>
            <a:pPr marL="342900" indent="-322263" algn="ctr">
              <a:spcBef>
                <a:spcPts val="550"/>
              </a:spcBef>
              <a:buClrTx/>
              <a:buFontTx/>
              <a:buNone/>
              <a:tabLst>
                <a:tab pos="342900" algn="l"/>
                <a:tab pos="893763" algn="l"/>
                <a:tab pos="1808163" algn="l"/>
                <a:tab pos="2722563" algn="l"/>
                <a:tab pos="3636963" algn="l"/>
                <a:tab pos="4551363" algn="l"/>
                <a:tab pos="5465763" algn="l"/>
                <a:tab pos="6380163" algn="l"/>
                <a:tab pos="7294563" algn="l"/>
                <a:tab pos="8208963" algn="l"/>
                <a:tab pos="9123363" algn="l"/>
                <a:tab pos="10037763" algn="l"/>
                <a:tab pos="10313988"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pPr>
            <a:r>
              <a:rPr lang="lv-LV" sz="2800">
                <a:solidFill>
                  <a:srgbClr val="000000"/>
                </a:solidFill>
                <a:latin typeface="Franklin Gothic Medium" pitchFamily="34" charset="0"/>
                <a:cs typeface="Times New Roman" pitchFamily="18" charset="0"/>
              </a:rPr>
              <a:t>	</a:t>
            </a:r>
            <a:r>
              <a:rPr lang="lv-LV" sz="3600">
                <a:solidFill>
                  <a:srgbClr val="000000"/>
                </a:solidFill>
                <a:latin typeface="Arial Unicode MS" pitchFamily="34" charset="-128"/>
                <a:ea typeface="Arial Unicode MS" pitchFamily="34" charset="-128"/>
                <a:cs typeface="Arial Unicode MS" pitchFamily="34" charset="-128"/>
              </a:rPr>
              <a:t>Jahta “Dunkans” devās dažu jūdžu izmēģinājuma braucienā ārpus Klaidas līča.</a:t>
            </a:r>
          </a:p>
          <a:p>
            <a:pPr marL="342900" indent="-322263" algn="just">
              <a:spcBef>
                <a:spcPts val="700"/>
              </a:spcBef>
              <a:buClrTx/>
              <a:buFontTx/>
              <a:buNone/>
              <a:tabLst>
                <a:tab pos="342900" algn="l"/>
                <a:tab pos="893763" algn="l"/>
                <a:tab pos="1808163" algn="l"/>
                <a:tab pos="2722563" algn="l"/>
                <a:tab pos="3636963" algn="l"/>
                <a:tab pos="4551363" algn="l"/>
                <a:tab pos="5465763" algn="l"/>
                <a:tab pos="6380163" algn="l"/>
                <a:tab pos="7294563" algn="l"/>
                <a:tab pos="8208963" algn="l"/>
                <a:tab pos="9123363" algn="l"/>
                <a:tab pos="10037763" algn="l"/>
                <a:tab pos="10313988"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pPr>
            <a:endParaRPr lang="lv-LV" sz="3600">
              <a:solidFill>
                <a:srgbClr val="000000"/>
              </a:solidFill>
              <a:latin typeface="Times New Roman" pitchFamily="18" charset="0"/>
              <a:cs typeface="Times New Roman" pitchFamily="18" charset="0"/>
            </a:endParaRPr>
          </a:p>
          <a:p>
            <a:pPr marL="342900" indent="-322263" algn="just">
              <a:spcBef>
                <a:spcPts val="600"/>
              </a:spcBef>
              <a:buClrTx/>
              <a:buFontTx/>
              <a:buNone/>
              <a:tabLst>
                <a:tab pos="342900" algn="l"/>
                <a:tab pos="893763" algn="l"/>
                <a:tab pos="1808163" algn="l"/>
                <a:tab pos="2722563" algn="l"/>
                <a:tab pos="3636963" algn="l"/>
                <a:tab pos="4551363" algn="l"/>
                <a:tab pos="5465763" algn="l"/>
                <a:tab pos="6380163" algn="l"/>
                <a:tab pos="7294563" algn="l"/>
                <a:tab pos="8208963" algn="l"/>
                <a:tab pos="9123363" algn="l"/>
                <a:tab pos="10037763" algn="l"/>
                <a:tab pos="10313988"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pPr>
            <a:r>
              <a:rPr lang="lv-LV" sz="2800">
                <a:solidFill>
                  <a:srgbClr val="000000"/>
                </a:solidFill>
                <a:latin typeface="Times New Roman" pitchFamily="18" charset="0"/>
                <a:cs typeface="Times New Roman" pitchFamily="18" charset="0"/>
              </a:rPr>
              <a:t>	</a:t>
            </a:r>
          </a:p>
          <a:p>
            <a:pPr marL="342900" indent="-322263" algn="just">
              <a:spcBef>
                <a:spcPts val="700"/>
              </a:spcBef>
              <a:buClrTx/>
              <a:buFontTx/>
              <a:buNone/>
              <a:tabLst>
                <a:tab pos="342900" algn="l"/>
                <a:tab pos="893763" algn="l"/>
                <a:tab pos="1808163" algn="l"/>
                <a:tab pos="2722563" algn="l"/>
                <a:tab pos="3636963" algn="l"/>
                <a:tab pos="4551363" algn="l"/>
                <a:tab pos="5465763" algn="l"/>
                <a:tab pos="6380163" algn="l"/>
                <a:tab pos="7294563" algn="l"/>
                <a:tab pos="8208963" algn="l"/>
                <a:tab pos="9123363" algn="l"/>
                <a:tab pos="10037763" algn="l"/>
                <a:tab pos="10313988"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pPr>
            <a:endParaRPr lang="lv-LV" sz="2800">
              <a:solidFill>
                <a:srgbClr val="000000"/>
              </a:solidFill>
              <a:latin typeface="Times New Roman" pitchFamily="18" charset="0"/>
              <a:cs typeface="Times New Roman" pitchFamily="18" charset="0"/>
            </a:endParaRPr>
          </a:p>
          <a:p>
            <a:pPr marL="342900" indent="-322263">
              <a:spcBef>
                <a:spcPts val="700"/>
              </a:spcBef>
              <a:buClrTx/>
              <a:buFontTx/>
              <a:buNone/>
              <a:tabLst>
                <a:tab pos="342900" algn="l"/>
                <a:tab pos="893763" algn="l"/>
                <a:tab pos="1808163" algn="l"/>
                <a:tab pos="2722563" algn="l"/>
                <a:tab pos="3636963" algn="l"/>
                <a:tab pos="4551363" algn="l"/>
                <a:tab pos="5465763" algn="l"/>
                <a:tab pos="6380163" algn="l"/>
                <a:tab pos="7294563" algn="l"/>
                <a:tab pos="8208963" algn="l"/>
                <a:tab pos="9123363" algn="l"/>
                <a:tab pos="10037763" algn="l"/>
                <a:tab pos="10313988"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pPr>
            <a:endParaRPr lang="lv-LV" sz="280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39750" y="360363"/>
            <a:ext cx="8115300" cy="6400800"/>
          </a:xfrm>
          <a:prstGeom prst="rect">
            <a:avLst/>
          </a:prstGeom>
          <a:noFill/>
          <a:ln w="9525">
            <a:noFill/>
            <a:round/>
            <a:headEnd/>
            <a:tailEnd/>
          </a:ln>
        </p:spPr>
        <p:txBody>
          <a:bodyPr lIns="90000" tIns="45000" rIns="90000" bIns="45000"/>
          <a:lstStyle/>
          <a:p>
            <a:pPr algn="ctr">
              <a:spcBef>
                <a:spcPts val="600"/>
              </a:spcBef>
              <a:buClrTx/>
              <a:buFontTx/>
              <a:buNone/>
              <a:tabLst>
                <a:tab pos="0" algn="l"/>
                <a:tab pos="333375" algn="l"/>
                <a:tab pos="893763" algn="l"/>
                <a:tab pos="1808163" algn="l"/>
                <a:tab pos="2722563" algn="l"/>
                <a:tab pos="3636963" algn="l"/>
                <a:tab pos="4551363" algn="l"/>
                <a:tab pos="5465763" algn="l"/>
                <a:tab pos="6380163" algn="l"/>
                <a:tab pos="7294563" algn="l"/>
                <a:tab pos="8208963" algn="l"/>
                <a:tab pos="9123363" algn="l"/>
                <a:tab pos="10037763" algn="l"/>
                <a:tab pos="10321925" algn="l"/>
                <a:tab pos="10763250" algn="l"/>
                <a:tab pos="10764838" algn="l"/>
                <a:tab pos="10766425" algn="l"/>
                <a:tab pos="10768013" algn="l"/>
                <a:tab pos="10779125" algn="l"/>
                <a:tab pos="10780713" algn="l"/>
              </a:tabLst>
            </a:pPr>
            <a:r>
              <a:rPr lang="lv-LV" sz="2400" b="1">
                <a:solidFill>
                  <a:srgbClr val="000000"/>
                </a:solidFill>
                <a:latin typeface="Arial Unicode MS" pitchFamily="34" charset="-128"/>
                <a:ea typeface="Arial Unicode MS" pitchFamily="34" charset="-128"/>
                <a:cs typeface="Arial Unicode MS" pitchFamily="34" charset="-128"/>
              </a:rPr>
              <a:t>“Dunkana” pasažieri</a:t>
            </a:r>
            <a:r>
              <a:rPr lang="lv-LV" sz="2400">
                <a:solidFill>
                  <a:srgbClr val="000000"/>
                </a:solidFill>
                <a:latin typeface="Arial Unicode MS" pitchFamily="34" charset="-128"/>
                <a:ea typeface="Arial Unicode MS" pitchFamily="34" charset="-128"/>
                <a:cs typeface="Arial Unicode MS" pitchFamily="34" charset="-128"/>
              </a:rPr>
              <a:t>	</a:t>
            </a:r>
            <a:r>
              <a:rPr lang="lv-LV" sz="2400">
                <a:solidFill>
                  <a:schemeClr val="tx1"/>
                </a:solidFill>
                <a:latin typeface="Arial Unicode MS" pitchFamily="34" charset="-128"/>
                <a:ea typeface="Arial Unicode MS" pitchFamily="34" charset="-128"/>
                <a:cs typeface="Arial Unicode MS" pitchFamily="34" charset="-128"/>
              </a:rPr>
              <a:t> </a:t>
            </a:r>
          </a:p>
          <a:p>
            <a:pPr algn="just">
              <a:spcBef>
                <a:spcPts val="600"/>
              </a:spcBef>
              <a:buClrTx/>
              <a:buFontTx/>
              <a:buNone/>
              <a:tabLst>
                <a:tab pos="0" algn="l"/>
                <a:tab pos="333375" algn="l"/>
                <a:tab pos="893763" algn="l"/>
                <a:tab pos="1808163" algn="l"/>
                <a:tab pos="2722563" algn="l"/>
                <a:tab pos="3636963" algn="l"/>
                <a:tab pos="4551363" algn="l"/>
                <a:tab pos="5465763" algn="l"/>
                <a:tab pos="6380163" algn="l"/>
                <a:tab pos="7294563" algn="l"/>
                <a:tab pos="8208963" algn="l"/>
                <a:tab pos="9123363" algn="l"/>
                <a:tab pos="10037763" algn="l"/>
                <a:tab pos="10321925" algn="l"/>
                <a:tab pos="10763250" algn="l"/>
                <a:tab pos="10764838" algn="l"/>
                <a:tab pos="10766425" algn="l"/>
                <a:tab pos="10768013" algn="l"/>
                <a:tab pos="10779125" algn="l"/>
                <a:tab pos="10780713" algn="l"/>
              </a:tabLst>
            </a:pPr>
            <a:endParaRPr lang="lv-LV" sz="2400">
              <a:solidFill>
                <a:schemeClr val="tx1"/>
              </a:solidFill>
              <a:latin typeface="Arial Unicode MS" pitchFamily="34" charset="-128"/>
              <a:ea typeface="Arial Unicode MS" pitchFamily="34" charset="-128"/>
              <a:cs typeface="Arial Unicode MS" pitchFamily="34" charset="-128"/>
            </a:endParaRPr>
          </a:p>
          <a:p>
            <a:pPr algn="just">
              <a:spcBef>
                <a:spcPts val="600"/>
              </a:spcBef>
              <a:buClrTx/>
              <a:buFontTx/>
              <a:buNone/>
              <a:tabLst>
                <a:tab pos="0" algn="l"/>
                <a:tab pos="333375" algn="l"/>
                <a:tab pos="893763" algn="l"/>
                <a:tab pos="1808163" algn="l"/>
                <a:tab pos="2722563" algn="l"/>
                <a:tab pos="3636963" algn="l"/>
                <a:tab pos="4551363" algn="l"/>
                <a:tab pos="5465763" algn="l"/>
                <a:tab pos="6380163" algn="l"/>
                <a:tab pos="7294563" algn="l"/>
                <a:tab pos="8208963" algn="l"/>
                <a:tab pos="9123363" algn="l"/>
                <a:tab pos="10037763" algn="l"/>
                <a:tab pos="10321925" algn="l"/>
                <a:tab pos="10763250" algn="l"/>
                <a:tab pos="10764838" algn="l"/>
                <a:tab pos="10766425" algn="l"/>
                <a:tab pos="10768013" algn="l"/>
                <a:tab pos="10779125" algn="l"/>
                <a:tab pos="10780713" algn="l"/>
              </a:tabLst>
            </a:pPr>
            <a:r>
              <a:rPr lang="lv-LV" sz="2300">
                <a:solidFill>
                  <a:schemeClr val="tx1"/>
                </a:solidFill>
                <a:latin typeface="Arial Unicode MS" pitchFamily="34" charset="-128"/>
                <a:ea typeface="Arial Unicode MS" pitchFamily="34" charset="-128"/>
                <a:cs typeface="Arial Unicode MS" pitchFamily="34" charset="-128"/>
              </a:rPr>
              <a:t>Zināms, ka četri no viņiem bija jaunāki, bet divi vecāki par 30 gadiem. Četri no viņiem dzīvoja Malkolmas pilī, bet divi Dandijā. Helēna un Mērija ir vienāda vecuma, bet par  Edvardu un Džonu ir zināms, ka viens ir jaunāks, bet otrs ir vecāks par 30 gadiem. Edvards un Maknebs ir viena vecuma. Helēna un Edvards dzīvo Malkolmas pilī, bet Roberts, kurš ir jaunāks par 30 gadiem, ar māsu Mērija dzīvo Dandijā. Jahtas “Dunkans” kapteinis ir viens no vīriešiem, kurš ir jaunāks par 30 gadiem un dzīvo Malkolmas pilī.</a:t>
            </a:r>
          </a:p>
          <a:p>
            <a:pPr algn="just">
              <a:spcBef>
                <a:spcPts val="600"/>
              </a:spcBef>
              <a:buClrTx/>
              <a:buFontTx/>
              <a:buNone/>
              <a:tabLst>
                <a:tab pos="0" algn="l"/>
                <a:tab pos="333375" algn="l"/>
                <a:tab pos="893763" algn="l"/>
                <a:tab pos="1808163" algn="l"/>
                <a:tab pos="2722563" algn="l"/>
                <a:tab pos="3636963" algn="l"/>
                <a:tab pos="4551363" algn="l"/>
                <a:tab pos="5465763" algn="l"/>
                <a:tab pos="6380163" algn="l"/>
                <a:tab pos="7294563" algn="l"/>
                <a:tab pos="8208963" algn="l"/>
                <a:tab pos="9123363" algn="l"/>
                <a:tab pos="10037763" algn="l"/>
                <a:tab pos="10321925" algn="l"/>
                <a:tab pos="10763250" algn="l"/>
                <a:tab pos="10764838" algn="l"/>
                <a:tab pos="10766425" algn="l"/>
                <a:tab pos="10768013" algn="l"/>
                <a:tab pos="10779125" algn="l"/>
                <a:tab pos="10780713" algn="l"/>
              </a:tabLst>
            </a:pPr>
            <a:endParaRPr lang="lv-LV" sz="2300">
              <a:solidFill>
                <a:schemeClr val="tx1"/>
              </a:solidFill>
              <a:latin typeface="Arial Unicode MS" pitchFamily="34" charset="-128"/>
              <a:ea typeface="Arial Unicode MS" pitchFamily="34" charset="-128"/>
              <a:cs typeface="Arial Unicode MS" pitchFamily="34" charset="-128"/>
            </a:endParaRPr>
          </a:p>
          <a:p>
            <a:pPr algn="ctr">
              <a:spcBef>
                <a:spcPts val="600"/>
              </a:spcBef>
              <a:buClrTx/>
              <a:buFontTx/>
              <a:buNone/>
              <a:tabLst>
                <a:tab pos="0" algn="l"/>
                <a:tab pos="333375" algn="l"/>
                <a:tab pos="893763" algn="l"/>
                <a:tab pos="1808163" algn="l"/>
                <a:tab pos="2722563" algn="l"/>
                <a:tab pos="3636963" algn="l"/>
                <a:tab pos="4551363" algn="l"/>
                <a:tab pos="5465763" algn="l"/>
                <a:tab pos="6380163" algn="l"/>
                <a:tab pos="7294563" algn="l"/>
                <a:tab pos="8208963" algn="l"/>
                <a:tab pos="9123363" algn="l"/>
                <a:tab pos="10037763" algn="l"/>
                <a:tab pos="10321925" algn="l"/>
                <a:tab pos="10763250" algn="l"/>
                <a:tab pos="10764838" algn="l"/>
                <a:tab pos="10766425" algn="l"/>
                <a:tab pos="10768013" algn="l"/>
                <a:tab pos="10779125" algn="l"/>
                <a:tab pos="10780713" algn="l"/>
              </a:tabLst>
            </a:pPr>
            <a:r>
              <a:rPr lang="lv-LV" sz="2400" b="1">
                <a:solidFill>
                  <a:srgbClr val="000000"/>
                </a:solidFill>
                <a:latin typeface="Arial Unicode MS" pitchFamily="34" charset="-128"/>
                <a:ea typeface="Arial Unicode MS" pitchFamily="34" charset="-128"/>
                <a:cs typeface="Arial Unicode MS" pitchFamily="34" charset="-128"/>
              </a:rPr>
              <a:t>Kurš ir jahtas kapteinis?</a:t>
            </a:r>
          </a:p>
          <a:p>
            <a:pPr algn="ctr">
              <a:spcBef>
                <a:spcPts val="600"/>
              </a:spcBef>
              <a:buClrTx/>
              <a:buFontTx/>
              <a:buNone/>
              <a:tabLst>
                <a:tab pos="0" algn="l"/>
                <a:tab pos="333375" algn="l"/>
                <a:tab pos="893763" algn="l"/>
                <a:tab pos="1808163" algn="l"/>
                <a:tab pos="2722563" algn="l"/>
                <a:tab pos="3636963" algn="l"/>
                <a:tab pos="4551363" algn="l"/>
                <a:tab pos="5465763" algn="l"/>
                <a:tab pos="6380163" algn="l"/>
                <a:tab pos="7294563" algn="l"/>
                <a:tab pos="8208963" algn="l"/>
                <a:tab pos="9123363" algn="l"/>
                <a:tab pos="10037763" algn="l"/>
                <a:tab pos="10321925" algn="l"/>
                <a:tab pos="10763250" algn="l"/>
                <a:tab pos="10764838" algn="l"/>
                <a:tab pos="10766425" algn="l"/>
                <a:tab pos="10768013" algn="l"/>
                <a:tab pos="10779125" algn="l"/>
                <a:tab pos="10780713" algn="l"/>
              </a:tabLst>
            </a:pPr>
            <a:r>
              <a:rPr lang="lv-LV" sz="2400" b="1">
                <a:solidFill>
                  <a:srgbClr val="000000"/>
                </a:solidFill>
                <a:latin typeface="Arial Unicode MS" pitchFamily="34" charset="-128"/>
                <a:ea typeface="Arial Unicode MS" pitchFamily="34" charset="-128"/>
                <a:cs typeface="Arial Unicode MS" pitchFamily="34" charset="-128"/>
              </a:rPr>
              <a:t>Vai Helēna ir jaunāka par 30 gadiem vai vecāka?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srcRect/>
          <a:stretch>
            <a:fillRect/>
          </a:stretch>
        </p:blipFill>
        <p:spPr bwMode="auto">
          <a:xfrm>
            <a:off x="6300788" y="115888"/>
            <a:ext cx="2543175" cy="3240087"/>
          </a:xfrm>
          <a:prstGeom prst="rect">
            <a:avLst/>
          </a:prstGeom>
          <a:noFill/>
          <a:ln w="9525">
            <a:noFill/>
            <a:round/>
            <a:headEnd/>
            <a:tailEnd/>
          </a:ln>
        </p:spPr>
      </p:pic>
      <p:pic>
        <p:nvPicPr>
          <p:cNvPr id="13315" name="Picture 12"/>
          <p:cNvPicPr>
            <a:picLocks noChangeAspect="1" noChangeArrowheads="1"/>
          </p:cNvPicPr>
          <p:nvPr/>
        </p:nvPicPr>
        <p:blipFill>
          <a:blip r:embed="rId4" cstate="print"/>
          <a:srcRect/>
          <a:stretch>
            <a:fillRect/>
          </a:stretch>
        </p:blipFill>
        <p:spPr bwMode="auto">
          <a:xfrm>
            <a:off x="179388" y="0"/>
            <a:ext cx="6048375" cy="4391025"/>
          </a:xfrm>
          <a:prstGeom prst="rect">
            <a:avLst/>
          </a:prstGeom>
          <a:noFill/>
          <a:ln w="9525">
            <a:noFill/>
            <a:miter lim="800000"/>
            <a:headEnd/>
            <a:tailEnd/>
          </a:ln>
        </p:spPr>
      </p:pic>
      <p:pic>
        <p:nvPicPr>
          <p:cNvPr id="13316" name="Picture 10"/>
          <p:cNvPicPr>
            <a:picLocks noChangeAspect="1" noChangeArrowheads="1"/>
          </p:cNvPicPr>
          <p:nvPr/>
        </p:nvPicPr>
        <p:blipFill>
          <a:blip r:embed="rId5" cstate="print"/>
          <a:srcRect/>
          <a:stretch>
            <a:fillRect/>
          </a:stretch>
        </p:blipFill>
        <p:spPr bwMode="auto">
          <a:xfrm>
            <a:off x="5003800" y="3357563"/>
            <a:ext cx="4140200" cy="3311525"/>
          </a:xfrm>
          <a:prstGeom prst="rect">
            <a:avLst/>
          </a:prstGeom>
          <a:noFill/>
          <a:ln w="9525">
            <a:noFill/>
            <a:miter lim="800000"/>
            <a:headEnd/>
            <a:tailEnd/>
          </a:ln>
        </p:spPr>
      </p:pic>
      <p:pic>
        <p:nvPicPr>
          <p:cNvPr id="13317" name="Picture 11"/>
          <p:cNvPicPr>
            <a:picLocks noChangeAspect="1" noChangeArrowheads="1"/>
          </p:cNvPicPr>
          <p:nvPr/>
        </p:nvPicPr>
        <p:blipFill>
          <a:blip r:embed="rId6" cstate="print"/>
          <a:srcRect/>
          <a:stretch>
            <a:fillRect/>
          </a:stretch>
        </p:blipFill>
        <p:spPr bwMode="auto">
          <a:xfrm>
            <a:off x="0" y="3543300"/>
            <a:ext cx="4140200" cy="3170238"/>
          </a:xfrm>
          <a:prstGeom prst="rect">
            <a:avLst/>
          </a:prstGeom>
          <a:noFill/>
          <a:ln w="9525">
            <a:noFill/>
            <a:miter lim="800000"/>
            <a:headEnd/>
            <a:tailEnd/>
          </a:ln>
        </p:spPr>
      </p:pic>
      <p:pic>
        <p:nvPicPr>
          <p:cNvPr id="13318" name="Picture 9"/>
          <p:cNvPicPr>
            <a:picLocks noChangeAspect="1" noChangeArrowheads="1"/>
          </p:cNvPicPr>
          <p:nvPr/>
        </p:nvPicPr>
        <p:blipFill>
          <a:blip r:embed="rId7" cstate="print"/>
          <a:srcRect/>
          <a:stretch>
            <a:fillRect/>
          </a:stretch>
        </p:blipFill>
        <p:spPr bwMode="auto">
          <a:xfrm>
            <a:off x="3132138" y="4724400"/>
            <a:ext cx="3455987" cy="193675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a:hlinkClick r:id="rId3" action="ppaction://hlinkfile"/>
          </p:cNvPr>
          <p:cNvPicPr>
            <a:picLocks noChangeAspect="1" noChangeArrowheads="1"/>
          </p:cNvPicPr>
          <p:nvPr/>
        </p:nvPicPr>
        <p:blipFill>
          <a:blip r:embed="rId4" cstate="print"/>
          <a:srcRect/>
          <a:stretch>
            <a:fillRect/>
          </a:stretch>
        </p:blipFill>
        <p:spPr bwMode="auto">
          <a:xfrm>
            <a:off x="250825" y="333375"/>
            <a:ext cx="8616950" cy="585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50825" y="2492375"/>
            <a:ext cx="4752975" cy="1008063"/>
          </a:xfrm>
        </p:spPr>
        <p:txBody>
          <a:bodyPr/>
          <a:lstStyle/>
          <a:p>
            <a:pPr eaLnBrk="1" hangingPunct="1">
              <a:buFont typeface="Times New Roman" pitchFamily="16" charset="0"/>
              <a:buNone/>
              <a:defRPr/>
            </a:pPr>
            <a:r>
              <a:rPr lang="lv-LV" sz="2800" dirty="0" smtClean="0">
                <a:solidFill>
                  <a:schemeClr val="tx1">
                    <a:lumMod val="95000"/>
                    <a:lumOff val="5000"/>
                  </a:schemeClr>
                </a:solidFill>
                <a:latin typeface="Arial Black" pitchFamily="34" charset="0"/>
              </a:rPr>
              <a:t>Haizivs makšerēšana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2472</Words>
  <Application>Microsoft Office PowerPoint</Application>
  <PresentationFormat>On-screen Show (4:3)</PresentationFormat>
  <Paragraphs>339</Paragraphs>
  <Slides>59</Slides>
  <Notes>53</Notes>
  <HiddenSlides>0</HiddenSlides>
  <MMClips>1</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0</vt:i4>
      </vt:variant>
      <vt:variant>
        <vt:lpstr>Slide Titles</vt:lpstr>
      </vt:variant>
      <vt:variant>
        <vt:i4>59</vt:i4>
      </vt:variant>
    </vt:vector>
  </HeadingPairs>
  <TitlesOfParts>
    <vt:vector size="73" baseType="lpstr">
      <vt:lpstr>Calibri</vt:lpstr>
      <vt:lpstr>Microsoft YaHei</vt:lpstr>
      <vt:lpstr>Times New Roman</vt:lpstr>
      <vt:lpstr>Arial</vt:lpstr>
      <vt:lpstr>Arial Black</vt:lpstr>
      <vt:lpstr>Arial Unicode MS</vt:lpstr>
      <vt:lpstr>Franklin Gothic Medium</vt:lpstr>
      <vt:lpstr>Arial Narrow</vt:lpstr>
      <vt:lpstr>MS PGothic</vt:lpstr>
      <vt:lpstr>Trebuchet MS</vt:lpstr>
      <vt:lpstr>Office Theme</vt:lpstr>
      <vt:lpstr>1_Office Theme</vt:lpstr>
      <vt:lpstr>2_Office Theme</vt:lpstr>
      <vt:lpstr>3_Office Theme</vt:lpstr>
      <vt:lpstr>V.Plūdoņa Kuldīgas ģimnāzijas komanda </vt:lpstr>
      <vt:lpstr>Mācīšanās un mācīšana nav mocīšanās un mocīšana; skolotājs ir kā dārznieks, kurš pie noteiktiem apstākļiem spēj vajadzīgajā laikā izaudzēt vajadzīgo augļu ražu. </vt:lpstr>
      <vt:lpstr>Jo plašākas zināšanas, jo vairāk jaunas kombinācijas ir iespējamas un var sasniegt augstāku sarežģītības līmeni.</vt:lpstr>
      <vt:lpstr>Lai nāk jaunas atklāsmes un zināšanas, lai nāk mīlestība un sapratne, lai izdodas satikt jaunus draugus un domubiedrus! </vt:lpstr>
      <vt:lpstr>Slide 5</vt:lpstr>
      <vt:lpstr>Slide 6</vt:lpstr>
      <vt:lpstr>Slide 7</vt:lpstr>
      <vt:lpstr>Slide 8</vt:lpstr>
      <vt:lpstr>Haizivs makšerēšana</vt:lpstr>
      <vt:lpstr>Slide 10</vt:lpstr>
      <vt:lpstr>Pudelē atrodas zīmītes ar izdzisušu tekstu 3 dažādās valodās.</vt:lpstr>
      <vt:lpstr>Zīmītē bija rakstīts</vt:lpstr>
      <vt:lpstr>Slide 13</vt:lpstr>
      <vt:lpstr>Gatavojoties ekspedīcijai...</vt:lpstr>
      <vt:lpstr>«Капитан Грант, бросая в море письмо, вверял свою судьбу тем,  кому оно попадёт в руки. Оно попало к нам...... В путь.....! Плывём на поиски капитана Гранта!» вместе с героями  романа Ж. Верна. Мы отправляемся в путь на яхте «Дункан», которая  «смело может плыть в южные моря, может совершить кругосветное  путешествие, .....если понадобится!»</vt:lpstr>
      <vt:lpstr> </vt:lpstr>
      <vt:lpstr>Slide 17</vt:lpstr>
      <vt:lpstr>СПОЙ НАМ, ВЕТЕР Музыка И.Дунаевского, слова В.Лебедева -Кумача</vt:lpstr>
      <vt:lpstr>Slide 19</vt:lpstr>
      <vt:lpstr>Slide 20</vt:lpstr>
      <vt:lpstr>Проверяем  результаты  слушания.   Отправляемся в путь вместе с нашими героями  и  поём эту замечательную песню !</vt:lpstr>
      <vt:lpstr>Проверяем правильность выполнения  задания:</vt:lpstr>
      <vt:lpstr>Slide 23</vt:lpstr>
      <vt:lpstr>Slide 24</vt:lpstr>
      <vt:lpstr>Slide 25</vt:lpstr>
      <vt:lpstr>Slide 26</vt:lpstr>
      <vt:lpstr>Slide 27</vt:lpstr>
      <vt:lpstr>Tējas vārīšana kalnu nometnē?!</vt:lpstr>
      <vt:lpstr>Slide 29</vt:lpstr>
      <vt:lpstr>Slide 30</vt:lpstr>
      <vt:lpstr>Slide 31</vt:lpstr>
      <vt:lpstr>Slide 32</vt:lpstr>
      <vt:lpstr>Slide 33</vt:lpstr>
      <vt:lpstr>Slide 34</vt:lpstr>
      <vt:lpstr>Slide 35</vt:lpstr>
      <vt:lpstr>Demonstrācija-eksperiments</vt:lpstr>
      <vt:lpstr>Augstumjoslojums Andu kalnos</vt:lpstr>
      <vt:lpstr>Slide 38</vt:lpstr>
      <vt:lpstr>«Лавина! – крикнул Паганель. Географ не ошибся. Это было одно из самых опасных стихийных бедствий , обычных  на гористой границе Чили.</vt:lpstr>
      <vt:lpstr>Трудно представить себе всю мощь этой огромной массы , в миллиарды тонн весом, мчашейся с огромной скоростью... Никто не мог бы сказать, все ли ещё живы или...  »</vt:lpstr>
      <vt:lpstr>  Во время  схода лавины исчез Роберт Грант. Все полюбили отважного мальчика и были просто в отчаянии. Начались долгие поиски : «Какое мы имеем право спасать капитана Гранта ценою жизни его сына!»  У нас с вами появилась общая проблема:  надо помочь путешественникам спасти Роберта! Мальчика искали несколько дней,  «....  Обыскивали малейшие трещины, спускались, рискуя жизнью ,  на дно пропастей, выбирались оттуда с окровавленными руками и ногами ...»  Но результата не было. И вдруг ....... Путники увидели  огромную птицу  -   ......  </vt:lpstr>
      <vt:lpstr>Slide 42</vt:lpstr>
      <vt:lpstr>Slide 43</vt:lpstr>
      <vt:lpstr>Slide 44</vt:lpstr>
      <vt:lpstr>Задание </vt:lpstr>
      <vt:lpstr>Slide 46</vt:lpstr>
      <vt:lpstr>Slide 47</vt:lpstr>
      <vt:lpstr>Vai uzmanīgi pārbaudījāt vēstuli?</vt:lpstr>
      <vt:lpstr>Izmantojot ģeogrāfijas atlantu, atzīmējiet kontūrkartē Jaunzēlandi un tās galvaspilsētu Velingtonu!</vt:lpstr>
      <vt:lpstr>Slide 50</vt:lpstr>
      <vt:lpstr>Slide 51</vt:lpstr>
      <vt:lpstr>Kādi piedzīvojumi gaida ceļotājus Jaunzēlandē?</vt:lpstr>
      <vt:lpstr>Slide 53</vt:lpstr>
      <vt:lpstr>Bet, kur tad kapteinis Grants?          Atbalstījušies uz margapļa, abi kapteiņa bērni skumji raudzījās uz fosforescējošo jūru un “Dunkana atstāto” mirdzošo sliedi. Mērija domāja par Roberta nākotni, bet Roberts domāja par savas māsas nākotni. Viņi abi domāja par tēvu. Vai viņu karsti mīļotais tēvs vēl ir dzīvs? Vai tiešām būtu jāatsakās no visām cerībām viņu kādreiz redzēt? Nē, kā lai dzīvo bez tēva? Kas notiks ar viņiem bez tēva?  </vt:lpstr>
      <vt:lpstr> Abi kapteiņa Granta bērni raudzījās melnajā nakts tumsā, ļaudami vaļu sapņiem. Domās viņi vēl arvien sarunājās, uzdeva jautājumus un atbildēja uz tiem. Rāmā jūra viegli viļņojās, un tumsā mirguļoja kuģa skrūves sakultais ūdens.   Te pēkšņi notika kaut kas dīvains un neticams. Brālis un māsa, kurus vienoja magnētiskās strāvas, kas neizdibināmā veidā plūst no dvēseles uz dvēseli, vienā un tai pašā laikā dzirdēja vienu un to pašu halucināciju.    Tumsā spīguļojošā viļņu klaidā Mērija un Roberts, šķiet, saklausīja kādu balsi, kuras dobjā, žēlabainā skaņa iespiedās līdz pašiem sirds dziļumiem.</vt:lpstr>
      <vt:lpstr>                 </vt:lpstr>
      <vt:lpstr>Slide 57</vt:lpstr>
      <vt:lpstr>Ceļotāji atrada kapteini Grantu. Kāds ir jūsu nodarbības laikā atrastais  “kapteinis Grants”?</vt:lpstr>
      <vt:lpstr>Nodarbību veidoja V.Plūdoņa Kuldīgas ģimnāzijas skolotājas: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Yanka</dc:creator>
  <cp:lastModifiedBy>karine</cp:lastModifiedBy>
  <cp:revision>138</cp:revision>
  <cp:lastPrinted>1601-01-01T00:00:00Z</cp:lastPrinted>
  <dcterms:created xsi:type="dcterms:W3CDTF">2011-11-03T08:19:01Z</dcterms:created>
  <dcterms:modified xsi:type="dcterms:W3CDTF">2012-06-06T18:14:47Z</dcterms:modified>
</cp:coreProperties>
</file>