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66" r:id="rId4"/>
    <p:sldId id="267" r:id="rId5"/>
    <p:sldId id="277" r:id="rId6"/>
    <p:sldId id="268" r:id="rId7"/>
    <p:sldId id="269" r:id="rId8"/>
    <p:sldId id="270" r:id="rId9"/>
    <p:sldId id="271" r:id="rId10"/>
    <p:sldId id="272" r:id="rId11"/>
    <p:sldId id="273" r:id="rId12"/>
    <p:sldId id="274" r:id="rId13"/>
    <p:sldId id="275" r:id="rId14"/>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67" d="100"/>
          <a:sy n="67" d="100"/>
        </p:scale>
        <p:origin x="-125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58A2972-238E-4E32-AE61-78DA9C93DD5B}" type="datetimeFigureOut">
              <a:rPr lang="lv-LV" smtClean="0"/>
              <a:pPr/>
              <a:t>24.10.2015.</a:t>
            </a:fld>
            <a:endParaRPr lang="lv-LV"/>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lv-LV"/>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8249D4E-E288-4E4E-A4A9-C03203363603}"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8A2972-238E-4E32-AE61-78DA9C93DD5B}" type="datetimeFigureOut">
              <a:rPr lang="lv-LV" smtClean="0"/>
              <a:pPr/>
              <a:t>24.10.2015.</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18249D4E-E288-4E4E-A4A9-C03203363603}"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8A2972-238E-4E32-AE61-78DA9C93DD5B}" type="datetimeFigureOut">
              <a:rPr lang="lv-LV" smtClean="0"/>
              <a:pPr/>
              <a:t>24.10.2015.</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18249D4E-E288-4E4E-A4A9-C03203363603}"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8A2972-238E-4E32-AE61-78DA9C93DD5B}" type="datetimeFigureOut">
              <a:rPr lang="lv-LV" smtClean="0"/>
              <a:pPr/>
              <a:t>24.10.2015.</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18249D4E-E288-4E4E-A4A9-C03203363603}" type="slidenum">
              <a:rPr lang="lv-LV" smtClean="0"/>
              <a:pPr/>
              <a:t>‹#›</a:t>
            </a:fld>
            <a:endParaRPr lang="lv-LV"/>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8A2972-238E-4E32-AE61-78DA9C93DD5B}" type="datetimeFigureOut">
              <a:rPr lang="lv-LV" smtClean="0"/>
              <a:pPr/>
              <a:t>24.10.2015.</a:t>
            </a:fld>
            <a:endParaRPr lang="lv-LV"/>
          </a:p>
        </p:txBody>
      </p:sp>
      <p:sp>
        <p:nvSpPr>
          <p:cNvPr id="5" name="Footer Placeholder 4"/>
          <p:cNvSpPr>
            <a:spLocks noGrp="1"/>
          </p:cNvSpPr>
          <p:nvPr>
            <p:ph type="ftr" sz="quarter" idx="11"/>
          </p:nvPr>
        </p:nvSpPr>
        <p:spPr/>
        <p:txBody>
          <a:bodyPr/>
          <a:lstStyle>
            <a:extLst/>
          </a:lstStyle>
          <a:p>
            <a:endParaRPr lang="lv-LV"/>
          </a:p>
        </p:txBody>
      </p:sp>
      <p:sp>
        <p:nvSpPr>
          <p:cNvPr id="6" name="Slide Number Placeholder 5"/>
          <p:cNvSpPr>
            <a:spLocks noGrp="1"/>
          </p:cNvSpPr>
          <p:nvPr>
            <p:ph type="sldNum" sz="quarter" idx="12"/>
          </p:nvPr>
        </p:nvSpPr>
        <p:spPr/>
        <p:txBody>
          <a:bodyPr/>
          <a:lstStyle>
            <a:extLst/>
          </a:lstStyle>
          <a:p>
            <a:fld id="{18249D4E-E288-4E4E-A4A9-C03203363603}" type="slidenum">
              <a:rPr lang="lv-LV" smtClean="0"/>
              <a:pPr/>
              <a:t>‹#›</a:t>
            </a:fld>
            <a:endParaRPr lang="lv-LV"/>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8A2972-238E-4E32-AE61-78DA9C93DD5B}" type="datetimeFigureOut">
              <a:rPr lang="lv-LV" smtClean="0"/>
              <a:pPr/>
              <a:t>24.10.2015.</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18249D4E-E288-4E4E-A4A9-C03203363603}" type="slidenum">
              <a:rPr lang="lv-LV" smtClean="0"/>
              <a:pPr/>
              <a:t>‹#›</a:t>
            </a:fld>
            <a:endParaRPr lang="lv-LV"/>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8A2972-238E-4E32-AE61-78DA9C93DD5B}" type="datetimeFigureOut">
              <a:rPr lang="lv-LV" smtClean="0"/>
              <a:pPr/>
              <a:t>24.10.2015.</a:t>
            </a:fld>
            <a:endParaRPr lang="lv-LV"/>
          </a:p>
        </p:txBody>
      </p:sp>
      <p:sp>
        <p:nvSpPr>
          <p:cNvPr id="8" name="Footer Placeholder 7"/>
          <p:cNvSpPr>
            <a:spLocks noGrp="1"/>
          </p:cNvSpPr>
          <p:nvPr>
            <p:ph type="ftr" sz="quarter" idx="11"/>
          </p:nvPr>
        </p:nvSpPr>
        <p:spPr/>
        <p:txBody>
          <a:bodyPr/>
          <a:lstStyle>
            <a:extLst/>
          </a:lstStyle>
          <a:p>
            <a:endParaRPr lang="lv-LV"/>
          </a:p>
        </p:txBody>
      </p:sp>
      <p:sp>
        <p:nvSpPr>
          <p:cNvPr id="9" name="Slide Number Placeholder 8"/>
          <p:cNvSpPr>
            <a:spLocks noGrp="1"/>
          </p:cNvSpPr>
          <p:nvPr>
            <p:ph type="sldNum" sz="quarter" idx="12"/>
          </p:nvPr>
        </p:nvSpPr>
        <p:spPr/>
        <p:txBody>
          <a:bodyPr/>
          <a:lstStyle>
            <a:extLst/>
          </a:lstStyle>
          <a:p>
            <a:fld id="{18249D4E-E288-4E4E-A4A9-C03203363603}"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58A2972-238E-4E32-AE61-78DA9C93DD5B}" type="datetimeFigureOut">
              <a:rPr lang="lv-LV" smtClean="0"/>
              <a:pPr/>
              <a:t>24.10.2015.</a:t>
            </a:fld>
            <a:endParaRPr lang="lv-LV"/>
          </a:p>
        </p:txBody>
      </p:sp>
      <p:sp>
        <p:nvSpPr>
          <p:cNvPr id="4" name="Footer Placeholder 3"/>
          <p:cNvSpPr>
            <a:spLocks noGrp="1"/>
          </p:cNvSpPr>
          <p:nvPr>
            <p:ph type="ftr" sz="quarter" idx="11"/>
          </p:nvPr>
        </p:nvSpPr>
        <p:spPr/>
        <p:txBody>
          <a:bodyPr/>
          <a:lstStyle>
            <a:extLst/>
          </a:lstStyle>
          <a:p>
            <a:endParaRPr lang="lv-LV"/>
          </a:p>
        </p:txBody>
      </p:sp>
      <p:sp>
        <p:nvSpPr>
          <p:cNvPr id="5" name="Slide Number Placeholder 4"/>
          <p:cNvSpPr>
            <a:spLocks noGrp="1"/>
          </p:cNvSpPr>
          <p:nvPr>
            <p:ph type="sldNum" sz="quarter" idx="12"/>
          </p:nvPr>
        </p:nvSpPr>
        <p:spPr/>
        <p:txBody>
          <a:bodyPr/>
          <a:lstStyle>
            <a:extLst/>
          </a:lstStyle>
          <a:p>
            <a:fld id="{18249D4E-E288-4E4E-A4A9-C03203363603}" type="slidenum">
              <a:rPr lang="lv-LV" smtClean="0"/>
              <a:pPr/>
              <a:t>‹#›</a:t>
            </a:fld>
            <a:endParaRPr lang="lv-LV"/>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58A2972-238E-4E32-AE61-78DA9C93DD5B}" type="datetimeFigureOut">
              <a:rPr lang="lv-LV" smtClean="0"/>
              <a:pPr/>
              <a:t>24.10.2015.</a:t>
            </a:fld>
            <a:endParaRPr lang="lv-LV"/>
          </a:p>
        </p:txBody>
      </p:sp>
      <p:sp>
        <p:nvSpPr>
          <p:cNvPr id="3" name="Footer Placeholder 2"/>
          <p:cNvSpPr>
            <a:spLocks noGrp="1"/>
          </p:cNvSpPr>
          <p:nvPr>
            <p:ph type="ftr" sz="quarter" idx="11"/>
          </p:nvPr>
        </p:nvSpPr>
        <p:spPr/>
        <p:txBody>
          <a:bodyPr/>
          <a:lstStyle>
            <a:extLst/>
          </a:lstStyle>
          <a:p>
            <a:endParaRPr lang="lv-LV"/>
          </a:p>
        </p:txBody>
      </p:sp>
      <p:sp>
        <p:nvSpPr>
          <p:cNvPr id="4" name="Slide Number Placeholder 3"/>
          <p:cNvSpPr>
            <a:spLocks noGrp="1"/>
          </p:cNvSpPr>
          <p:nvPr>
            <p:ph type="sldNum" sz="quarter" idx="12"/>
          </p:nvPr>
        </p:nvSpPr>
        <p:spPr/>
        <p:txBody>
          <a:bodyPr/>
          <a:lstStyle>
            <a:extLst/>
          </a:lstStyle>
          <a:p>
            <a:fld id="{18249D4E-E288-4E4E-A4A9-C03203363603}"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58A2972-238E-4E32-AE61-78DA9C93DD5B}" type="datetimeFigureOut">
              <a:rPr lang="lv-LV" smtClean="0"/>
              <a:pPr/>
              <a:t>24.10.2015.</a:t>
            </a:fld>
            <a:endParaRPr lang="lv-LV"/>
          </a:p>
        </p:txBody>
      </p:sp>
      <p:sp>
        <p:nvSpPr>
          <p:cNvPr id="6" name="Footer Placeholder 5"/>
          <p:cNvSpPr>
            <a:spLocks noGrp="1"/>
          </p:cNvSpPr>
          <p:nvPr>
            <p:ph type="ftr" sz="quarter" idx="11"/>
          </p:nvPr>
        </p:nvSpPr>
        <p:spPr/>
        <p:txBody>
          <a:bodyPr/>
          <a:lstStyle>
            <a:extLst/>
          </a:lstStyle>
          <a:p>
            <a:endParaRPr lang="lv-LV"/>
          </a:p>
        </p:txBody>
      </p:sp>
      <p:sp>
        <p:nvSpPr>
          <p:cNvPr id="7" name="Slide Number Placeholder 6"/>
          <p:cNvSpPr>
            <a:spLocks noGrp="1"/>
          </p:cNvSpPr>
          <p:nvPr>
            <p:ph type="sldNum" sz="quarter" idx="12"/>
          </p:nvPr>
        </p:nvSpPr>
        <p:spPr/>
        <p:txBody>
          <a:bodyPr/>
          <a:lstStyle>
            <a:extLst/>
          </a:lstStyle>
          <a:p>
            <a:fld id="{18249D4E-E288-4E4E-A4A9-C03203363603}" type="slidenum">
              <a:rPr lang="lv-LV" smtClean="0"/>
              <a:pPr/>
              <a:t>‹#›</a:t>
            </a:fld>
            <a:endParaRPr lang="lv-LV"/>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58A2972-238E-4E32-AE61-78DA9C93DD5B}" type="datetimeFigureOut">
              <a:rPr lang="lv-LV" smtClean="0"/>
              <a:pPr/>
              <a:t>24.10.2015.</a:t>
            </a:fld>
            <a:endParaRPr lang="lv-LV"/>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lv-LV"/>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8249D4E-E288-4E4E-A4A9-C03203363603}" type="slidenum">
              <a:rPr lang="lv-LV" smtClean="0"/>
              <a:pPr/>
              <a:t>‹#›</a:t>
            </a:fld>
            <a:endParaRPr lang="lv-LV"/>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58A2972-238E-4E32-AE61-78DA9C93DD5B}" type="datetimeFigureOut">
              <a:rPr lang="lv-LV" smtClean="0"/>
              <a:pPr/>
              <a:t>24.10.2015.</a:t>
            </a:fld>
            <a:endParaRPr lang="lv-LV"/>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lv-LV"/>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8249D4E-E288-4E4E-A4A9-C03203363603}"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lv.wikipedia.org/wiki/178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etonika.lv/literatura/read.aspx?f=1&amp;r=222&amp;q=stender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v-LV" dirty="0" smtClean="0"/>
              <a:t>Apgaismes reālisms </a:t>
            </a:r>
            <a:br>
              <a:rPr lang="lv-LV" dirty="0" smtClean="0"/>
            </a:br>
            <a:r>
              <a:rPr lang="lv-LV" dirty="0" smtClean="0"/>
              <a:t>latviešu literatūrā </a:t>
            </a:r>
            <a:br>
              <a:rPr lang="lv-LV" dirty="0" smtClean="0"/>
            </a:br>
            <a:r>
              <a:rPr lang="lv-LV" dirty="0" smtClean="0"/>
              <a:t>17.-18.gs.</a:t>
            </a:r>
            <a:endParaRPr lang="lv-LV" dirty="0"/>
          </a:p>
        </p:txBody>
      </p:sp>
      <p:sp>
        <p:nvSpPr>
          <p:cNvPr id="3" name="Subtitle 2"/>
          <p:cNvSpPr>
            <a:spLocks noGrp="1"/>
          </p:cNvSpPr>
          <p:nvPr>
            <p:ph type="subTitle" idx="1"/>
          </p:nvPr>
        </p:nvSpPr>
        <p:spPr/>
        <p:txBody>
          <a:bodyPr/>
          <a:lstStyle/>
          <a:p>
            <a:r>
              <a:rPr lang="lv-LV" dirty="0" smtClean="0"/>
              <a:t>STENDERS</a:t>
            </a:r>
            <a:endParaRPr lang="lv-LV" dirty="0"/>
          </a:p>
        </p:txBody>
      </p:sp>
    </p:spTree>
    <p:extLst>
      <p:ext uri="{BB962C8B-B14F-4D97-AF65-F5344CB8AC3E}">
        <p14:creationId xmlns:p14="http://schemas.microsoft.com/office/powerpoint/2010/main" xmlns="" val="2289297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11863" y="3789040"/>
            <a:ext cx="2532137" cy="21766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4"/>
          <p:cNvSpPr>
            <a:spLocks noGrp="1"/>
          </p:cNvSpPr>
          <p:nvPr>
            <p:ph idx="1"/>
          </p:nvPr>
        </p:nvSpPr>
        <p:spPr>
          <a:xfrm>
            <a:off x="457200" y="980728"/>
            <a:ext cx="6275040" cy="5760640"/>
          </a:xfrm>
        </p:spPr>
        <p:txBody>
          <a:bodyPr>
            <a:normAutofit fontScale="32500" lnSpcReduction="20000"/>
          </a:bodyPr>
          <a:lstStyle/>
          <a:p>
            <a:pPr marL="0" indent="0">
              <a:buNone/>
            </a:pPr>
            <a:r>
              <a:rPr lang="lv-LV" sz="3500" dirty="0"/>
              <a:t>Vecā Stendera v a l o d n i e c i s k i e d a r b i radās no viņa nopietnās nodarbošanās ar latviešu valodu. Viņš centās latviešu dvēselē ieskatīties, pilnīgi viņu valodu izprast un uz viņiem saprotami runāt. Uz šādu centību viņš skubināja arī savus biedrus latviešu apgaismošanas darbā. Īpaši I šiem par labu viņš laida klajā savu latviešu gramatiku un vārdnīcu.</a:t>
            </a:r>
          </a:p>
          <a:p>
            <a:pPr marL="0" indent="0">
              <a:buNone/>
            </a:pPr>
            <a:r>
              <a:rPr lang="lv-LV" sz="3500" dirty="0"/>
              <a:t>Stendera g r a m a t i k a (Lettische Grammatik 1761. g ; otrs pavairots</a:t>
            </a:r>
          </a:p>
          <a:p>
            <a:pPr marL="0" indent="0">
              <a:buNone/>
            </a:pPr>
            <a:r>
              <a:rPr lang="lv-LV" sz="3500" dirty="0"/>
              <a:t>izdevums 1783. g.) apņem latviešu valodu vispusīgi. Viņš tai pievieno arī apskatu par idiotismiem (idiomām. - Red.) un dzeju. Starp idiotismiem viņš pieved vairāk nekā 200 parunas un vairāk nekā 20 mīklas. Viņš liecina, ka latviešiem, nemācītiem dzimtļaudīm, trūkstot vārdu, kas lietojami mākslās un zinātnēs vai arī kas apzīmē šai zemē svešus priekšmetus; lietām, ar kurām latvieši darbojas, viņiem nosaukumu pārpārim. Latviešu tautas dziesmas Stenders uzskata par latviešu dzejas mākslas sākumu un atrod tās par pirmatnēji rupjām; viņš liecina, ka tās vairāk apgaismotos Kurzemes apgabalos ejot mazumā, kopš tur tikušas pazīstamas viņa jaunās ziņģes.</a:t>
            </a:r>
          </a:p>
          <a:p>
            <a:pPr marL="0" indent="0">
              <a:buNone/>
            </a:pPr>
            <a:r>
              <a:rPr lang="lv-LV" sz="3500" dirty="0"/>
              <a:t>Stendera v ā r d n ī c a (Lettisches Lexikon, dāvinājums hercogam un muižniecībai, parakstīts oktobrī 1789. g.) iedalās divās daļās: latviešuvācu un vācu-latviešu. Stenders katru uzņemto vārdu rūpīgi pārbaudījis; tikai par vārdiem, kas ņemti no Elversa un Langes vārdnīcām (kuri sevišķi apzīmēti), viņš neatbild. Vārdus, kurus viņš tura par neīstiem, viņš ieslēdz iekavās. Ievērota arī frazeoloģija un uzzīmētas daudz parunas.</a:t>
            </a:r>
          </a:p>
          <a:p>
            <a:pPr marL="0" indent="0">
              <a:buNone/>
            </a:pPr>
            <a:r>
              <a:rPr lang="lv-LV" sz="3500" dirty="0"/>
              <a:t>Vecā Stendera v a l o d a nav brīva no ģermānismiem. Vietām sastopams ģenitīvs pēc sava noteicamā vārda («vārds tās mūžības»), lietotas dažkārt nepareizas galotnes, nepareiza kārta («magoni»), nepareizs locījums («Ar savas skaidras taisnības»). Tomēr vispār Stendera valoda ir diezgan pareiza, smalki no tautas noklausīta, spēcīga. Viņš mēģināja arī valodu tālāk attīstīt, viņu darīt smalkāku un atrast nosaukumus jauniem jēdzieniem. Cenšanās pēc pārāk lielas skaidrības viņu noveda no īstā ceļa. Strauss viņam ir «tas lielais pagānu zemes putns», taksus koks «svešas eglītes, kas kungu dārzos aug». No vecajām formām pie viņa sastopam participu ar galotni «ins»: «pļautins». Veco datīva galotni daudzskaitlī «s» viņš tura par pielāpījumu: «visiems cilvēkiems».</a:t>
            </a:r>
          </a:p>
          <a:p>
            <a:endParaRPr lang="lv-LV" dirty="0"/>
          </a:p>
        </p:txBody>
      </p:sp>
      <p:sp>
        <p:nvSpPr>
          <p:cNvPr id="2" name="Title 1"/>
          <p:cNvSpPr>
            <a:spLocks noGrp="1"/>
          </p:cNvSpPr>
          <p:nvPr>
            <p:ph type="title"/>
          </p:nvPr>
        </p:nvSpPr>
        <p:spPr>
          <a:xfrm>
            <a:off x="467544" y="25121"/>
            <a:ext cx="8229600" cy="1143000"/>
          </a:xfrm>
        </p:spPr>
        <p:txBody>
          <a:bodyPr/>
          <a:lstStyle/>
          <a:p>
            <a:r>
              <a:rPr lang="lv-LV" dirty="0" smtClean="0"/>
              <a:t>“Latviešu gramatika” </a:t>
            </a:r>
            <a:endParaRPr lang="lv-LV" dirty="0"/>
          </a:p>
        </p:txBody>
      </p:sp>
      <p:pic>
        <p:nvPicPr>
          <p:cNvPr id="1126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764703"/>
            <a:ext cx="1977380" cy="24567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79743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endParaRPr lang="lv-LV" dirty="0"/>
          </a:p>
        </p:txBody>
      </p:sp>
      <p:sp>
        <p:nvSpPr>
          <p:cNvPr id="2" name="Title 1"/>
          <p:cNvSpPr>
            <a:spLocks noGrp="1"/>
          </p:cNvSpPr>
          <p:nvPr>
            <p:ph type="title"/>
          </p:nvPr>
        </p:nvSpPr>
        <p:spPr/>
        <p:txBody>
          <a:bodyPr/>
          <a:lstStyle/>
          <a:p>
            <a:endParaRPr lang="lv-LV"/>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4636"/>
            <a:ext cx="3601287" cy="48017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95536" y="5013176"/>
            <a:ext cx="3457271" cy="369332"/>
          </a:xfrm>
          <a:prstGeom prst="rect">
            <a:avLst/>
          </a:prstGeom>
          <a:noFill/>
        </p:spPr>
        <p:txBody>
          <a:bodyPr wrap="square" rtlCol="0">
            <a:spAutoFit/>
          </a:bodyPr>
          <a:lstStyle/>
          <a:p>
            <a:r>
              <a:rPr lang="lv-LV" dirty="0" smtClean="0"/>
              <a:t>Sunākstes baznīca mūsdienās</a:t>
            </a:r>
            <a:endParaRPr lang="lv-LV"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332656"/>
            <a:ext cx="3810000"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4396114" y="3351886"/>
            <a:ext cx="3457271" cy="369332"/>
          </a:xfrm>
          <a:prstGeom prst="rect">
            <a:avLst/>
          </a:prstGeom>
          <a:noFill/>
        </p:spPr>
        <p:txBody>
          <a:bodyPr wrap="square" rtlCol="0">
            <a:spAutoFit/>
          </a:bodyPr>
          <a:lstStyle/>
          <a:p>
            <a:r>
              <a:rPr lang="lv-LV" dirty="0" smtClean="0"/>
              <a:t>Stendera muzejs Lašos</a:t>
            </a:r>
            <a:endParaRPr lang="lv-LV" dirty="0"/>
          </a:p>
        </p:txBody>
      </p:sp>
    </p:spTree>
    <p:extLst>
      <p:ext uri="{BB962C8B-B14F-4D97-AF65-F5344CB8AC3E}">
        <p14:creationId xmlns:p14="http://schemas.microsoft.com/office/powerpoint/2010/main" xmlns="" val="3387182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79512" y="4149080"/>
            <a:ext cx="5040560" cy="1077218"/>
          </a:xfrm>
          <a:prstGeom prst="rect">
            <a:avLst/>
          </a:prstGeom>
          <a:noFill/>
        </p:spPr>
        <p:txBody>
          <a:bodyPr wrap="square" rtlCol="0">
            <a:spAutoFit/>
          </a:bodyPr>
          <a:lstStyle/>
          <a:p>
            <a:pPr marL="0" indent="0">
              <a:buNone/>
            </a:pPr>
            <a:r>
              <a:rPr lang="fr-FR" dirty="0" err="1" smtClean="0"/>
              <a:t>Stendera</a:t>
            </a:r>
            <a:r>
              <a:rPr lang="fr-FR" dirty="0" smtClean="0"/>
              <a:t> </a:t>
            </a:r>
            <a:r>
              <a:rPr lang="fr-FR" dirty="0" err="1" smtClean="0"/>
              <a:t>piemiņas</a:t>
            </a:r>
            <a:r>
              <a:rPr lang="fr-FR" dirty="0" smtClean="0"/>
              <a:t> </a:t>
            </a:r>
            <a:r>
              <a:rPr lang="fr-FR" dirty="0" err="1" smtClean="0"/>
              <a:t>akmens</a:t>
            </a:r>
            <a:r>
              <a:rPr lang="fr-FR" dirty="0" smtClean="0"/>
              <a:t> pie </a:t>
            </a:r>
            <a:r>
              <a:rPr lang="fr-FR" dirty="0" err="1" smtClean="0"/>
              <a:t>Sunākstes</a:t>
            </a:r>
            <a:r>
              <a:rPr lang="fr-FR" dirty="0" smtClean="0"/>
              <a:t> </a:t>
            </a:r>
            <a:r>
              <a:rPr lang="fr-FR" dirty="0" err="1" smtClean="0"/>
              <a:t>baznīcas</a:t>
            </a:r>
            <a:r>
              <a:rPr lang="fr-FR" dirty="0" smtClean="0"/>
              <a:t>.</a:t>
            </a:r>
            <a:endParaRPr lang="lv-LV" dirty="0"/>
          </a:p>
        </p:txBody>
      </p:sp>
      <p:sp>
        <p:nvSpPr>
          <p:cNvPr id="2" name="Title 1"/>
          <p:cNvSpPr>
            <a:spLocks noGrp="1"/>
          </p:cNvSpPr>
          <p:nvPr>
            <p:ph type="title"/>
          </p:nvPr>
        </p:nvSpPr>
        <p:spPr/>
        <p:txBody>
          <a:bodyPr/>
          <a:lstStyle/>
          <a:p>
            <a:endParaRPr lang="lv-LV"/>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0"/>
            <a:ext cx="5250160" cy="39376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descr="Att&amp;emacr;ls:Stendera baznicas pieminas zim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2708920"/>
            <a:ext cx="4032448"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4"/>
          <p:cNvSpPr txBox="1">
            <a:spLocks/>
          </p:cNvSpPr>
          <p:nvPr/>
        </p:nvSpPr>
        <p:spPr>
          <a:xfrm>
            <a:off x="3347864" y="5733256"/>
            <a:ext cx="5827293" cy="1077218"/>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dirty="0" err="1" smtClean="0"/>
              <a:t>Piemineklis</a:t>
            </a:r>
            <a:r>
              <a:rPr lang="fr-FR" dirty="0" smtClean="0"/>
              <a:t> G. F. </a:t>
            </a:r>
            <a:r>
              <a:rPr lang="fr-FR" dirty="0" err="1" smtClean="0"/>
              <a:t>Stenderam</a:t>
            </a:r>
            <a:r>
              <a:rPr lang="fr-FR" dirty="0" smtClean="0"/>
              <a:t> un </a:t>
            </a:r>
            <a:r>
              <a:rPr lang="fr-FR" dirty="0" err="1" smtClean="0"/>
              <a:t>sagrautajai</a:t>
            </a:r>
            <a:r>
              <a:rPr lang="fr-FR" dirty="0" smtClean="0"/>
              <a:t> </a:t>
            </a:r>
            <a:r>
              <a:rPr lang="fr-FR" dirty="0" err="1" smtClean="0"/>
              <a:t>Birzgales</a:t>
            </a:r>
            <a:r>
              <a:rPr lang="fr-FR" dirty="0" smtClean="0"/>
              <a:t> </a:t>
            </a:r>
            <a:r>
              <a:rPr lang="fr-FR" dirty="0" err="1" smtClean="0"/>
              <a:t>baznīcai</a:t>
            </a:r>
            <a:r>
              <a:rPr lang="fr-FR" dirty="0" smtClean="0"/>
              <a:t>.</a:t>
            </a:r>
            <a:endParaRPr lang="lv-LV" dirty="0"/>
          </a:p>
        </p:txBody>
      </p:sp>
    </p:spTree>
    <p:extLst>
      <p:ext uri="{BB962C8B-B14F-4D97-AF65-F5344CB8AC3E}">
        <p14:creationId xmlns:p14="http://schemas.microsoft.com/office/powerpoint/2010/main" xmlns="" val="3538037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lv-LV" dirty="0"/>
          </a:p>
        </p:txBody>
      </p:sp>
      <p:sp>
        <p:nvSpPr>
          <p:cNvPr id="2" name="Title 1"/>
          <p:cNvSpPr>
            <a:spLocks noGrp="1"/>
          </p:cNvSpPr>
          <p:nvPr>
            <p:ph type="title"/>
          </p:nvPr>
        </p:nvSpPr>
        <p:spPr/>
        <p:txBody>
          <a:bodyPr/>
          <a:lstStyle/>
          <a:p>
            <a:endParaRPr lang="lv-LV"/>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29166"/>
            <a:ext cx="7122368" cy="53417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974157" y="5517054"/>
            <a:ext cx="6984776" cy="369332"/>
          </a:xfrm>
          <a:prstGeom prst="rect">
            <a:avLst/>
          </a:prstGeom>
          <a:noFill/>
        </p:spPr>
        <p:txBody>
          <a:bodyPr wrap="square" rtlCol="0">
            <a:spAutoFit/>
          </a:bodyPr>
          <a:lstStyle/>
          <a:p>
            <a:r>
              <a:rPr lang="lv-LV" dirty="0" smtClean="0"/>
              <a:t>Piemineklis Stenderam Eglainē.</a:t>
            </a:r>
            <a:endParaRPr lang="lv-LV" dirty="0"/>
          </a:p>
        </p:txBody>
      </p:sp>
    </p:spTree>
    <p:extLst>
      <p:ext uri="{BB962C8B-B14F-4D97-AF65-F5344CB8AC3E}">
        <p14:creationId xmlns:p14="http://schemas.microsoft.com/office/powerpoint/2010/main" xmlns="" val="3269411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87008" cy="4525963"/>
          </a:xfrm>
        </p:spPr>
        <p:txBody>
          <a:bodyPr>
            <a:normAutofit fontScale="92500" lnSpcReduction="10000"/>
          </a:bodyPr>
          <a:lstStyle/>
          <a:p>
            <a:r>
              <a:rPr lang="lv-LV" b="1" dirty="0" smtClean="0"/>
              <a:t>Gothards Frīdrihs Stenders</a:t>
            </a:r>
            <a:r>
              <a:rPr lang="lv-LV" dirty="0" smtClean="0"/>
              <a:t>, arī </a:t>
            </a:r>
            <a:r>
              <a:rPr lang="lv-LV" b="1" dirty="0" smtClean="0"/>
              <a:t>Ģederts Fridriks Stenders</a:t>
            </a:r>
            <a:r>
              <a:rPr lang="lv-LV" dirty="0" smtClean="0"/>
              <a:t> (</a:t>
            </a:r>
            <a:r>
              <a:rPr lang="lv-LV" i="1" dirty="0" smtClean="0"/>
              <a:t>Gotthard Friedrich Stender</a:t>
            </a:r>
            <a:r>
              <a:rPr lang="lv-LV" dirty="0" smtClean="0"/>
              <a:t>) saukts par </a:t>
            </a:r>
            <a:r>
              <a:rPr lang="lv-LV" b="1" dirty="0" smtClean="0"/>
              <a:t>Veco Stenderu</a:t>
            </a:r>
            <a:r>
              <a:rPr lang="lv-LV" dirty="0" smtClean="0"/>
              <a:t> (dzimis 1714. gada 27. augustā, miris 1796. gada 17. maijā), bija luterāņu teologs un apgaismotājs, Sēlpils un Sunākstes mācītājs, latviešu laicīgās rakstniecības dibinātājs, "Latviešu valodas vārdnīcas" (</a:t>
            </a:r>
            <a:r>
              <a:rPr lang="lv-LV" i="1" dirty="0" smtClean="0"/>
              <a:t>Lettisches Lexikon</a:t>
            </a:r>
            <a:r>
              <a:rPr lang="lv-LV" dirty="0" smtClean="0"/>
              <a:t>, 1789) autors.</a:t>
            </a:r>
            <a:endParaRPr lang="lv-LV" dirty="0"/>
          </a:p>
        </p:txBody>
      </p:sp>
      <p:sp>
        <p:nvSpPr>
          <p:cNvPr id="2" name="Title 1"/>
          <p:cNvSpPr>
            <a:spLocks noGrp="1"/>
          </p:cNvSpPr>
          <p:nvPr>
            <p:ph type="title"/>
          </p:nvPr>
        </p:nvSpPr>
        <p:spPr/>
        <p:txBody>
          <a:bodyPr/>
          <a:lstStyle/>
          <a:p>
            <a:r>
              <a:rPr lang="lv-LV" dirty="0" smtClean="0"/>
              <a:t>Vecais Stenders</a:t>
            </a:r>
            <a:endParaRPr lang="lv-LV"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260647"/>
            <a:ext cx="2455540" cy="29689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5518" y="3789040"/>
            <a:ext cx="2622005" cy="22863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2743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544616"/>
          </a:xfrm>
        </p:spPr>
        <p:txBody>
          <a:bodyPr>
            <a:normAutofit fontScale="70000" lnSpcReduction="20000"/>
          </a:bodyPr>
          <a:lstStyle/>
          <a:p>
            <a:pPr marL="0" indent="0">
              <a:buNone/>
            </a:pPr>
            <a:r>
              <a:rPr lang="lv-LV" dirty="0" smtClean="0"/>
              <a:t>G.F.Stendera pirmā laicīgā satura grāmata „Pasakas un stāsti tiem latviešiem par izlustēšanu un gudru mācību” (</a:t>
            </a:r>
            <a:r>
              <a:rPr lang="lv-LV" i="1" dirty="0" smtClean="0"/>
              <a:t>Pasakas un Stahsti tiem Latwieschiem par izlusteschanu un gudru mahcibu</a:t>
            </a:r>
            <a:r>
              <a:rPr lang="lv-LV" dirty="0" smtClean="0"/>
              <a:t>).</a:t>
            </a:r>
            <a:r>
              <a:rPr lang="lv-LV" dirty="0" smtClean="0">
                <a:hlinkClick r:id="rId2" tooltip="1789"/>
              </a:rPr>
              <a:t>1789</a:t>
            </a:r>
            <a:r>
              <a:rPr lang="lv-LV" dirty="0" smtClean="0"/>
              <a:t>. gadā iznāca tās otrs izdevums „Pasakas un stāsti”, kas papildināts ar 24 darbiem. Šajā izdevumā 80 pasaku un 70 stāstu. Stenders savu grāmatu dala divās daļās: pasakās t.i. , zvēru pasakas jeb fabulas, un stāsti, t.i., sadzīves un joku pasakas. Puse Stendera pasaku un stāstu ņemta no grāmatām, otra puse no vācu folkloras, kas noklausīta no Baltijas vāciešiem. Pasakas sarakstītas koncentrēti. Stāsti apjomā garāki, sižeti sarežģītāki. Gan pasakās, gan stāstos darbība risinās dzīvi, spraigi, dažkārt dramatiski, asprātīgi. Dažos stāstos atrodam mūsu zemes un dzīves apstākļu elementus. Pasakās darbojas meža un mājas dzīvnieki. Stāstu personas: saimnieks, saimniece, tēvs, dēli, arājs, gans u.c. Stāstos izmantoti arī latviski īpašvārdi, piemēram, Jēkabs, Maija, Brencis u.c. Būtisks elements Stendera pasakās un stāstos ir „mācība”, kas kompozicionāli izdalīta sacerējuma beigās. Stenders saskata netaisno sabiedrisko attiecību nodarīto ļaunumu, jo raksta, ka daba apveltījusi latviešus ar daudzām labām īpašībām. Stenders propagandē čaklumu, darbīgumu, laimi, kas meklējama darbā, svētību — attīrīšanos no alkohola un pīpes, dievbijību.</a:t>
            </a:r>
            <a:endParaRPr lang="lv-LV" dirty="0"/>
          </a:p>
        </p:txBody>
      </p:sp>
      <p:sp>
        <p:nvSpPr>
          <p:cNvPr id="2" name="Title 1"/>
          <p:cNvSpPr>
            <a:spLocks noGrp="1"/>
          </p:cNvSpPr>
          <p:nvPr>
            <p:ph type="title"/>
          </p:nvPr>
        </p:nvSpPr>
        <p:spPr/>
        <p:txBody>
          <a:bodyPr/>
          <a:lstStyle/>
          <a:p>
            <a:r>
              <a:rPr lang="lv-LV" dirty="0" smtClean="0"/>
              <a:t>«Jaukas pasakas in stāsti»</a:t>
            </a:r>
            <a:endParaRPr lang="lv-LV" dirty="0"/>
          </a:p>
        </p:txBody>
      </p:sp>
    </p:spTree>
    <p:extLst>
      <p:ext uri="{BB962C8B-B14F-4D97-AF65-F5344CB8AC3E}">
        <p14:creationId xmlns:p14="http://schemas.microsoft.com/office/powerpoint/2010/main" xmlns="" val="2169551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400600"/>
          </a:xfrm>
        </p:spPr>
        <p:txBody>
          <a:bodyPr>
            <a:normAutofit fontScale="85000" lnSpcReduction="20000"/>
          </a:bodyPr>
          <a:lstStyle/>
          <a:p>
            <a:pPr marL="0" indent="0">
              <a:buNone/>
            </a:pPr>
            <a:r>
              <a:rPr lang="lv-LV" dirty="0" smtClean="0"/>
              <a:t>1774.gadā iznāca G.F.Stendera pirmā laicīgās dzejas grāmata latviešu lasītājiem „Jaunas ziņģes”. Par pamatu ņemti dzejoļi, vācu tautas dziesmas, rotaļas, studentu dziesmas. Stenders rakstīja sižetiskus dzejoļus, kurus viņš dēvē par stāstu dziesmām, svinīgus dzejoļus jeb odas, apceres dzejoļus, idilles, dabas un mīlestības dzejoļus ”Šūpļa dziesma”, „Klusa sirds skaidrība”. Dzejas vispārīgā noskaņa — gaiša, optimistiska. Galvenais tēls iezīmējas latviešu zemnieks kopš agras bērnības. Stenders kritizē muižniekus par viņu izlaidīgo dzīvi. Zemnieka sviedru augļus muižnieks noplītē vai nospēlē kārtīs „Maizes tēvi”. Zemnieku Stenders tomēr mudina samierināties ar pāridarījumiem, bet tanī pašā laikā apzināties savu cilvēcisko būtību. Pāri citiem dzīvajiem radījumiem cilvēku paceļ viņa prāts un morāle, tālab tie ir jāattīsta, jāizkopj. Šai sakarā Stenders aizrautīgi cildina grāmatas un to lasītājus. Katrs lai paliek savā kārtā un godam pilda savu pienākumu.</a:t>
            </a:r>
            <a:endParaRPr lang="lv-LV" dirty="0"/>
          </a:p>
        </p:txBody>
      </p:sp>
      <p:sp>
        <p:nvSpPr>
          <p:cNvPr id="2" name="Title 1"/>
          <p:cNvSpPr>
            <a:spLocks noGrp="1"/>
          </p:cNvSpPr>
          <p:nvPr>
            <p:ph type="title"/>
          </p:nvPr>
        </p:nvSpPr>
        <p:spPr/>
        <p:txBody>
          <a:bodyPr/>
          <a:lstStyle/>
          <a:p>
            <a:r>
              <a:rPr lang="lv-LV" dirty="0" smtClean="0"/>
              <a:t>Ziņģes</a:t>
            </a:r>
            <a:endParaRPr lang="lv-LV" dirty="0"/>
          </a:p>
        </p:txBody>
      </p:sp>
    </p:spTree>
    <p:extLst>
      <p:ext uri="{BB962C8B-B14F-4D97-AF65-F5344CB8AC3E}">
        <p14:creationId xmlns:p14="http://schemas.microsoft.com/office/powerpoint/2010/main" xmlns="" val="3038924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507288" cy="6048672"/>
          </a:xfrm>
        </p:spPr>
        <p:txBody>
          <a:bodyPr>
            <a:normAutofit/>
          </a:bodyPr>
          <a:lstStyle/>
          <a:p>
            <a:pPr marL="0" indent="0">
              <a:buNone/>
            </a:pPr>
            <a:r>
              <a:rPr lang="lv-LV" dirty="0" smtClean="0"/>
              <a:t>«Pirmais </a:t>
            </a:r>
            <a:r>
              <a:rPr lang="lv-LV" dirty="0"/>
              <a:t>Stendera dzejas darbs bija vācu dzejnieka Brokesa odas </a:t>
            </a:r>
            <a:r>
              <a:rPr lang="lv-LV" dirty="0" smtClean="0"/>
              <a:t>tulkojums: «Rāms </a:t>
            </a:r>
            <a:r>
              <a:rPr lang="lv-LV" dirty="0"/>
              <a:t>laiks pēc pērkona </a:t>
            </a:r>
            <a:r>
              <a:rPr lang="lv-LV" dirty="0" smtClean="0"/>
              <a:t>briesmas», </a:t>
            </a:r>
            <a:r>
              <a:rPr lang="lv-LV" dirty="0"/>
              <a:t>kas iznāca 1752. vai 1753. gadā. Ar šo darbu Stenders gribēja pierādīt, ka latviešu zemnieku valodā izsakāmas arī augstas, bagātas domas, ja tikai to labi prot. Pie </a:t>
            </a:r>
            <a:r>
              <a:rPr lang="lv-LV" dirty="0" smtClean="0"/>
              <a:t>izteiksmes </a:t>
            </a:r>
            <a:r>
              <a:rPr lang="lv-LV" dirty="0"/>
              <a:t>daudz un sekmīgi strādāts. Dabas rāmumu tēlojot, ņemti tikai tādi vārdi, kuros nav </a:t>
            </a:r>
            <a:r>
              <a:rPr lang="lv-LV" dirty="0" smtClean="0"/>
              <a:t>atskaņas</a:t>
            </a:r>
            <a:r>
              <a:rPr lang="lv-LV" dirty="0"/>
              <a:t>, turpretim negaisa tēlojumā šī </a:t>
            </a:r>
            <a:r>
              <a:rPr lang="lv-LV" dirty="0" smtClean="0"/>
              <a:t>atskaņa </a:t>
            </a:r>
            <a:r>
              <a:rPr lang="lv-LV" dirty="0"/>
              <a:t>sastopama lielā mērā</a:t>
            </a:r>
            <a:r>
              <a:rPr lang="lv-LV" dirty="0" smtClean="0"/>
              <a:t>.» (T.Zeiferts)</a:t>
            </a:r>
            <a:endParaRPr lang="lv-LV" dirty="0"/>
          </a:p>
        </p:txBody>
      </p:sp>
    </p:spTree>
    <p:extLst>
      <p:ext uri="{BB962C8B-B14F-4D97-AF65-F5344CB8AC3E}">
        <p14:creationId xmlns:p14="http://schemas.microsoft.com/office/powerpoint/2010/main" xmlns="" val="36575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6192688" cy="5328592"/>
          </a:xfrm>
        </p:spPr>
        <p:txBody>
          <a:bodyPr>
            <a:normAutofit lnSpcReduction="10000"/>
          </a:bodyPr>
          <a:lstStyle/>
          <a:p>
            <a:r>
              <a:rPr lang="lv-LV" dirty="0" smtClean="0"/>
              <a:t>Populārzinātniskā grāmata „iznāk 3 reizes (1774., 1776., 1796.) un ir pirmā populārzinātniskā grāmata latviešu valodā par ģeoloģijas, ģeogrāfijas, fizikas, astronomijas zinātņu jautājumiem. Visvairāk Stenders rakstījis par Zemi, tās formu un virsmu, Saules lielumu un karstumu, Zemes griešanos ap savu asi un ap Sauli u.c. Tie bija pirmie laicīgie raksti latviešu valodā.</a:t>
            </a:r>
            <a:endParaRPr lang="lv-LV" dirty="0"/>
          </a:p>
        </p:txBody>
      </p:sp>
      <p:sp>
        <p:nvSpPr>
          <p:cNvPr id="2" name="Title 1"/>
          <p:cNvSpPr>
            <a:spLocks noGrp="1"/>
          </p:cNvSpPr>
          <p:nvPr>
            <p:ph type="title"/>
          </p:nvPr>
        </p:nvSpPr>
        <p:spPr/>
        <p:txBody>
          <a:bodyPr>
            <a:normAutofit fontScale="90000"/>
          </a:bodyPr>
          <a:lstStyle/>
          <a:p>
            <a:r>
              <a:rPr lang="lv-LV" dirty="0" smtClean="0"/>
              <a:t>Augstas gudrības grāmata no pasaules un dabas” </a:t>
            </a:r>
            <a:endParaRPr lang="lv-LV"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29145" y="764704"/>
            <a:ext cx="1714899" cy="3096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10773" y="3717032"/>
            <a:ext cx="2079426" cy="306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2501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lv-LV" dirty="0" smtClean="0"/>
              <a:t>Ievadā G. F. Stenders izceļ zināšanu nozīmi (</a:t>
            </a:r>
            <a:r>
              <a:rPr lang="lv-LV" i="1" dirty="0" smtClean="0"/>
              <a:t>.. jo vairāk viena tauta īstā, labā gudrībā pieaug, jo viņas laime ceļas</a:t>
            </a:r>
            <a:r>
              <a:rPr lang="lv-LV" dirty="0" smtClean="0"/>
              <a:t>, </a:t>
            </a:r>
            <a:r>
              <a:rPr lang="lv-LV" i="1" dirty="0" smtClean="0"/>
              <a:t>gudrība ir labāka nekā pērles, un viss, ko tu tikai vari izvēlēties, neir ar tās salīdzinājams</a:t>
            </a:r>
            <a:r>
              <a:rPr lang="lv-LV" dirty="0" smtClean="0"/>
              <a:t>). Grāmatā skaidrotas dabas parādības (arī elektrības), sniegtas ziņas par zemes reljefu, pasaules zemēm un tautām, dzīvniekiem un Visuma uzbūvi. Visvairāk Stenders rakstījis par Zemi, tās formu un virsmu, Saules lielumu un karstumu, Zemes griešanos ap savu asi un ap Sauli u.c. Enciklopēdijas ģeogrāfiskā daļa veidota, izejot no tuvākā uz tālāko .</a:t>
            </a:r>
            <a:endParaRPr lang="lv-LV" dirty="0"/>
          </a:p>
        </p:txBody>
      </p:sp>
      <p:sp>
        <p:nvSpPr>
          <p:cNvPr id="2" name="Title 1"/>
          <p:cNvSpPr>
            <a:spLocks noGrp="1"/>
          </p:cNvSpPr>
          <p:nvPr>
            <p:ph type="title"/>
          </p:nvPr>
        </p:nvSpPr>
        <p:spPr/>
        <p:txBody>
          <a:bodyPr/>
          <a:lstStyle/>
          <a:p>
            <a:endParaRPr lang="lv-LV"/>
          </a:p>
        </p:txBody>
      </p:sp>
    </p:spTree>
    <p:extLst>
      <p:ext uri="{BB962C8B-B14F-4D97-AF65-F5344CB8AC3E}">
        <p14:creationId xmlns:p14="http://schemas.microsoft.com/office/powerpoint/2010/main" xmlns="" val="2296875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507288" cy="6480720"/>
          </a:xfrm>
        </p:spPr>
        <p:txBody>
          <a:bodyPr>
            <a:normAutofit fontScale="85000" lnSpcReduction="20000"/>
          </a:bodyPr>
          <a:lstStyle/>
          <a:p>
            <a:pPr marL="0" indent="0">
              <a:buNone/>
            </a:pPr>
            <a:r>
              <a:rPr lang="lv-LV" dirty="0"/>
              <a:t>Stenders vērš uzmanību uz augu un dzīvnieku morfoloģiskajām pazīmēm (</a:t>
            </a:r>
            <a:r>
              <a:rPr lang="lv-LV" i="1" dirty="0"/>
              <a:t>ģīmis, daļas, locekļi, lielums, pērves, smaka, smarša, un vis-vairāk sākums, augums, pārvēršana un beigums</a:t>
            </a:r>
            <a:r>
              <a:rPr lang="lv-LV" dirty="0"/>
              <a:t>) [1; 289.] un uzsver, ka tās mainās ontoģenēzē. Piemēram, </a:t>
            </a:r>
            <a:r>
              <a:rPr lang="lv-LV" i="1" dirty="0"/>
              <a:t>Voi tas ne brīnums, ka katra zālīte, puķīte, labība un koki dīgst, aug, zaļo, zied un simtkārtīgus augļus nes un pa pulkiem vairojās! [..] Citi caur vienkārtīgu dzimšanu, kā pie lopiem. Citi caur divkārtīgu dzimšanu, kā pie putniem [..] un pie zivīm, kas savus ikrus islaiž, ko saule pēc ispere. [..] Citi brīnišķi pārvēršas. Vardulēni papriekš melni un nemaz pēc vardes isskatās, ar astes bes kājām peldēdami. Pēc, kad kājas dabun, aste zūd – un par vardēm pārvēršas</a:t>
            </a:r>
            <a:r>
              <a:rPr lang="lv-LV" dirty="0"/>
              <a:t>. [ l; 291.]</a:t>
            </a:r>
          </a:p>
          <a:p>
            <a:pPr marL="0" indent="0">
              <a:buNone/>
            </a:pPr>
            <a:r>
              <a:rPr lang="lv-LV" dirty="0"/>
              <a:t>Stenders akcentē dzīvās un nedzīvās dabas mērķtiecīgo saistību: </a:t>
            </a:r>
            <a:r>
              <a:rPr lang="lv-LV" i="1" dirty="0"/>
              <a:t>No saules nāk siltums, no siltuma augļošana, no augiem barība, no barības lopu un cilvēku mitinašana. Voi varētu zāles un labība bes zemes, bes gaisa, bes saules, bes rasas un lietus usaugt? Voi mēs varetum dzīvot, kad mums jeb gaiss, jeb zeme, jeb ūdens, jeb uguns, jeb augļi, jeb lopi, jeb daudzas citas vajadzības trūktu?  </a:t>
            </a:r>
            <a:r>
              <a:rPr lang="lv-LV" dirty="0"/>
              <a:t>[1; 303.]</a:t>
            </a:r>
          </a:p>
          <a:p>
            <a:pPr marL="0" indent="0">
              <a:buNone/>
            </a:pPr>
            <a:endParaRPr lang="lv-LV" dirty="0"/>
          </a:p>
        </p:txBody>
      </p:sp>
      <p:sp>
        <p:nvSpPr>
          <p:cNvPr id="2" name="Title 1"/>
          <p:cNvSpPr>
            <a:spLocks noGrp="1"/>
          </p:cNvSpPr>
          <p:nvPr>
            <p:ph type="title"/>
          </p:nvPr>
        </p:nvSpPr>
        <p:spPr/>
        <p:txBody>
          <a:bodyPr/>
          <a:lstStyle/>
          <a:p>
            <a:endParaRPr lang="lv-LV"/>
          </a:p>
        </p:txBody>
      </p:sp>
    </p:spTree>
    <p:extLst>
      <p:ext uri="{BB962C8B-B14F-4D97-AF65-F5344CB8AC3E}">
        <p14:creationId xmlns:p14="http://schemas.microsoft.com/office/powerpoint/2010/main" xmlns="" val="1659051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07288" cy="5688632"/>
          </a:xfrm>
        </p:spPr>
        <p:txBody>
          <a:bodyPr>
            <a:normAutofit fontScale="32500" lnSpcReduction="20000"/>
          </a:bodyPr>
          <a:lstStyle/>
          <a:p>
            <a:pPr marL="0" indent="0">
              <a:buNone/>
            </a:pPr>
            <a:r>
              <a:rPr lang="lv-LV" sz="4500" dirty="0"/>
              <a:t>1782. gadā tiek izdota G. F. Stendera “Jauna ABC un latviešu mācība” un 1787. gadā – “Bildu ābice”, kurai tika pievienoti arī metodiski norādījumi, kā ar šo ābeci strādāt. To nosaukums “Tā mācība, kā tie skolmeistari pēc šo jaunu ABC tiem skolas bērniem to lasīšanu it viegli var izmācīt”. G. F. Stenders, apgaismības ideju iedvesmots, uzskatīja, ka zemniekiem jāmācās un ka ir laiks mācību grāmatās reliģiskos tekstus aizstāt ar laicīga satura lasāmiem gabaliem un morālām pamācībām. “G. F. Stenders bija pirmais autors, kurš centās radīt latviešu valodas fonētiskajām un tā laika rakstības grafiskajām īpatnībām atbilstošu lasītmācīšanas sistēmu.” (</a:t>
            </a:r>
            <a:r>
              <a:rPr lang="lv-LV" sz="4500" i="1" dirty="0"/>
              <a:t>Ņesterovs, 1974, 9)</a:t>
            </a:r>
            <a:r>
              <a:rPr lang="lv-LV" sz="4500" dirty="0"/>
              <a:t> </a:t>
            </a:r>
          </a:p>
          <a:p>
            <a:pPr marL="0" indent="0">
              <a:buNone/>
            </a:pPr>
            <a:r>
              <a:rPr lang="lv-LV" sz="4500" dirty="0"/>
              <a:t>  </a:t>
            </a:r>
            <a:r>
              <a:rPr lang="lv-LV" sz="4500" dirty="0" smtClean="0"/>
              <a:t>Visus </a:t>
            </a:r>
            <a:r>
              <a:rPr lang="lv-LV" sz="4500" dirty="0"/>
              <a:t>bokstābus, kā tolaik dēvēja burtus, G. F. Stenders sadalīja īsos skandiniekos </a:t>
            </a:r>
            <a:r>
              <a:rPr lang="lv-LV" sz="4500" i="1" dirty="0"/>
              <a:t>(a, e, i, o, u),</a:t>
            </a:r>
            <a:r>
              <a:rPr lang="lv-LV" sz="4500" dirty="0"/>
              <a:t> garajos skandiniekos ar garumzīmi </a:t>
            </a:r>
            <a:r>
              <a:rPr lang="lv-LV" sz="4500" i="1" dirty="0"/>
              <a:t>(ā, ē, ī, o, ū),</a:t>
            </a:r>
            <a:r>
              <a:rPr lang="lv-LV" sz="4500" dirty="0"/>
              <a:t> jumos, un tie bija divskaņi </a:t>
            </a:r>
            <a:r>
              <a:rPr lang="lv-LV" sz="4500" i="1" dirty="0"/>
              <a:t>(ie, au, ai, ei),</a:t>
            </a:r>
            <a:r>
              <a:rPr lang="lv-LV" sz="4500" dirty="0"/>
              <a:t> neskaņos (līdzskaņi) un zīmētajos neskaņos (šņāceņi un mīkstinātie līdzskaņi). Viņa bokstābu pasaulē bija arī sava fonētikas terminoloģija: priekšnieki (lielie burti), mazie bokstābi (mazie burti). Lielie sākuma burti, pēc G. F. Stendera domām, vienmēr ir krāšņāki par pārējiem bokstābiem.</a:t>
            </a:r>
          </a:p>
          <a:p>
            <a:pPr marL="0" indent="0">
              <a:buNone/>
            </a:pPr>
            <a:r>
              <a:rPr lang="lv-LV" sz="4500" dirty="0"/>
              <a:t>Lai atvieglotu bērniem lasītmācīšanos un veicinātu arī domāšanas attīstību, 1787. gadā izdotajā “Bildu ābicē” katram alfabēta burtam veidota ilustrācija ar priekšmetu vai dzīvnieku. Zīmējumu autors ir pats G. F. Stenders. Visi zīmējumi iespiesti uz vienas lapas. Bērniem pašiem katram burtam vajadzēja atrast atbilstošu zīmējumu un Stendera sarakstītu divrindi, kas sākās ar mācāmo burtu. Divrindēs iekļautas dažādas </a:t>
            </a:r>
            <a:r>
              <a:rPr lang="lv-LV" sz="4000" dirty="0"/>
              <a:t>dzīves mācības. Tā, piemēram, A, Ā burtiem ir šāda divrinde:</a:t>
            </a:r>
            <a:endParaRPr lang="lv-LV" sz="3400" dirty="0"/>
          </a:p>
          <a:p>
            <a:pPr marL="0" indent="0">
              <a:buNone/>
            </a:pPr>
            <a:r>
              <a:rPr lang="lv-LV" sz="3400" dirty="0"/>
              <a:t>“Āboli ir bērniem dāvāti,</a:t>
            </a:r>
          </a:p>
          <a:p>
            <a:pPr marL="0" indent="0">
              <a:buNone/>
            </a:pPr>
            <a:r>
              <a:rPr lang="lv-LV" sz="3400" dirty="0"/>
              <a:t>Kas pie grāmatām ir mudīgi.”</a:t>
            </a:r>
          </a:p>
          <a:p>
            <a:pPr marL="0" indent="0">
              <a:buNone/>
            </a:pPr>
            <a:r>
              <a:rPr lang="lv-LV" sz="3400" dirty="0"/>
              <a:t>Pie B burta:</a:t>
            </a:r>
          </a:p>
          <a:p>
            <a:pPr marL="0" indent="0">
              <a:buNone/>
            </a:pPr>
            <a:r>
              <a:rPr lang="lv-LV" sz="3400" dirty="0"/>
              <a:t>“Bites ziedos medu salasa:</a:t>
            </a:r>
          </a:p>
          <a:p>
            <a:pPr marL="0" indent="0">
              <a:buNone/>
            </a:pPr>
            <a:r>
              <a:rPr lang="lv-LV" sz="3400" dirty="0"/>
              <a:t>Tā no grāmatām nāk gudrība.”</a:t>
            </a:r>
          </a:p>
          <a:p>
            <a:pPr marL="0" indent="0">
              <a:buNone/>
            </a:pPr>
            <a:endParaRPr lang="lv-LV" dirty="0"/>
          </a:p>
        </p:txBody>
      </p:sp>
      <p:sp>
        <p:nvSpPr>
          <p:cNvPr id="2" name="Title 1"/>
          <p:cNvSpPr>
            <a:spLocks noGrp="1"/>
          </p:cNvSpPr>
          <p:nvPr>
            <p:ph type="title"/>
          </p:nvPr>
        </p:nvSpPr>
        <p:spPr>
          <a:xfrm>
            <a:off x="535988" y="11266"/>
            <a:ext cx="8229600" cy="1143000"/>
          </a:xfrm>
        </p:spPr>
        <p:txBody>
          <a:bodyPr/>
          <a:lstStyle/>
          <a:p>
            <a:r>
              <a:rPr lang="lv-LV" dirty="0" smtClean="0"/>
              <a:t>«Bildu ābice»</a:t>
            </a:r>
            <a:endParaRPr lang="lv-LV"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5261593"/>
            <a:ext cx="2105356" cy="1571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131840" y="5585927"/>
            <a:ext cx="3485730" cy="923330"/>
          </a:xfrm>
          <a:prstGeom prst="rect">
            <a:avLst/>
          </a:prstGeom>
          <a:noFill/>
        </p:spPr>
        <p:txBody>
          <a:bodyPr wrap="square" rtlCol="0">
            <a:spAutoFit/>
          </a:bodyPr>
          <a:lstStyle/>
          <a:p>
            <a:r>
              <a:rPr lang="lv-LV" dirty="0" smtClean="0">
                <a:hlinkClick r:id="rId3"/>
              </a:rPr>
              <a:t>http://letonika.lv/literatura/read.aspx?f=1&amp;r=222&amp;q=stenders#2626182</a:t>
            </a:r>
            <a:endParaRPr lang="lv-LV" dirty="0"/>
          </a:p>
        </p:txBody>
      </p:sp>
    </p:spTree>
    <p:extLst>
      <p:ext uri="{BB962C8B-B14F-4D97-AF65-F5344CB8AC3E}">
        <p14:creationId xmlns:p14="http://schemas.microsoft.com/office/powerpoint/2010/main" xmlns="" val="1608532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182</TotalTime>
  <Words>1729</Words>
  <Application>Microsoft Office PowerPoint</Application>
  <PresentationFormat>Slaidrāde ekrānā (4:3)</PresentationFormat>
  <Paragraphs>35</Paragraphs>
  <Slides>13</Slides>
  <Notes>0</Notes>
  <HiddenSlides>0</HiddenSlides>
  <MMClips>0</MMClips>
  <ScaleCrop>false</ScaleCrop>
  <HeadingPairs>
    <vt:vector size="4" baseType="variant">
      <vt:variant>
        <vt:lpstr>Dizains</vt:lpstr>
      </vt:variant>
      <vt:variant>
        <vt:i4>1</vt:i4>
      </vt:variant>
      <vt:variant>
        <vt:lpstr>Slaidu virsraksti</vt:lpstr>
      </vt:variant>
      <vt:variant>
        <vt:i4>13</vt:i4>
      </vt:variant>
    </vt:vector>
  </HeadingPairs>
  <TitlesOfParts>
    <vt:vector size="14" baseType="lpstr">
      <vt:lpstr>Concourse</vt:lpstr>
      <vt:lpstr>Apgaismes reālisms  latviešu literatūrā  17.-18.gs.</vt:lpstr>
      <vt:lpstr>Vecais Stenders</vt:lpstr>
      <vt:lpstr>«Jaukas pasakas in stāsti»</vt:lpstr>
      <vt:lpstr>Ziņģes</vt:lpstr>
      <vt:lpstr>Slaids 5</vt:lpstr>
      <vt:lpstr>Augstas gudrības grāmata no pasaules un dabas” </vt:lpstr>
      <vt:lpstr>Slaids 7</vt:lpstr>
      <vt:lpstr>Slaids 8</vt:lpstr>
      <vt:lpstr>«Bildu ābice»</vt:lpstr>
      <vt:lpstr>“Latviešu gramatika” </vt:lpstr>
      <vt:lpstr>Slaids 11</vt:lpstr>
      <vt:lpstr>Slaids 12</vt:lpstr>
      <vt:lpstr>Slaids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Apgaismes reālisms pasaules un Latvijas literatūrā</dc:title>
  <dc:creator>agozo</dc:creator>
  <cp:lastModifiedBy>JVMV-PC</cp:lastModifiedBy>
  <cp:revision>19</cp:revision>
  <dcterms:created xsi:type="dcterms:W3CDTF">2013-11-01T08:18:45Z</dcterms:created>
  <dcterms:modified xsi:type="dcterms:W3CDTF">2015-10-24T08:19:38Z</dcterms:modified>
</cp:coreProperties>
</file>