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52"/>
  </p:notesMasterIdLst>
  <p:sldIdLst>
    <p:sldId id="256" r:id="rId2"/>
    <p:sldId id="259" r:id="rId3"/>
    <p:sldId id="257" r:id="rId4"/>
    <p:sldId id="263" r:id="rId5"/>
    <p:sldId id="278" r:id="rId6"/>
    <p:sldId id="279" r:id="rId7"/>
    <p:sldId id="280" r:id="rId8"/>
    <p:sldId id="282" r:id="rId9"/>
    <p:sldId id="283" r:id="rId10"/>
    <p:sldId id="284" r:id="rId11"/>
    <p:sldId id="285" r:id="rId12"/>
    <p:sldId id="286" r:id="rId13"/>
    <p:sldId id="265" r:id="rId14"/>
    <p:sldId id="288" r:id="rId15"/>
    <p:sldId id="289" r:id="rId16"/>
    <p:sldId id="290" r:id="rId17"/>
    <p:sldId id="304" r:id="rId18"/>
    <p:sldId id="266" r:id="rId19"/>
    <p:sldId id="267" r:id="rId20"/>
    <p:sldId id="291" r:id="rId21"/>
    <p:sldId id="292" r:id="rId22"/>
    <p:sldId id="293" r:id="rId23"/>
    <p:sldId id="303" r:id="rId24"/>
    <p:sldId id="264" r:id="rId25"/>
    <p:sldId id="268" r:id="rId26"/>
    <p:sldId id="294" r:id="rId27"/>
    <p:sldId id="295" r:id="rId28"/>
    <p:sldId id="296" r:id="rId29"/>
    <p:sldId id="287" r:id="rId30"/>
    <p:sldId id="297" r:id="rId31"/>
    <p:sldId id="305" r:id="rId32"/>
    <p:sldId id="269" r:id="rId33"/>
    <p:sldId id="300" r:id="rId34"/>
    <p:sldId id="272" r:id="rId35"/>
    <p:sldId id="298" r:id="rId36"/>
    <p:sldId id="302" r:id="rId37"/>
    <p:sldId id="270" r:id="rId38"/>
    <p:sldId id="260" r:id="rId39"/>
    <p:sldId id="301" r:id="rId40"/>
    <p:sldId id="299" r:id="rId41"/>
    <p:sldId id="271" r:id="rId42"/>
    <p:sldId id="273" r:id="rId43"/>
    <p:sldId id="274" r:id="rId44"/>
    <p:sldId id="277" r:id="rId45"/>
    <p:sldId id="275" r:id="rId46"/>
    <p:sldId id="276" r:id="rId47"/>
    <p:sldId id="306" r:id="rId48"/>
    <p:sldId id="308" r:id="rId49"/>
    <p:sldId id="309" r:id="rId50"/>
    <p:sldId id="310" r:id="rId51"/>
  </p:sldIdLst>
  <p:sldSz cx="9144000" cy="6858000" type="screen4x3"/>
  <p:notesSz cx="6858000" cy="9144000"/>
  <p:defaultTextStyle>
    <a:defPPr>
      <a:defRPr lang="lv-LV"/>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4" autoAdjust="0"/>
    <p:restoredTop sz="94660"/>
  </p:normalViewPr>
  <p:slideViewPr>
    <p:cSldViewPr>
      <p:cViewPr>
        <p:scale>
          <a:sx n="70" d="100"/>
          <a:sy n="70" d="100"/>
        </p:scale>
        <p:origin x="-48" y="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v-LV" dirty="0"/>
          </a:p>
        </p:txBody>
      </p:sp>
      <p:sp>
        <p:nvSpPr>
          <p:cNvPr id="3" name="Datuma vietturis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C7A488-A8D7-4779-92B4-A5D67ADC6A95}" type="datetimeFigureOut">
              <a:rPr lang="lv-LV" smtClean="0"/>
              <a:pPr/>
              <a:t>2012.06.07.</a:t>
            </a:fld>
            <a:endParaRPr lang="lv-LV" dirty="0"/>
          </a:p>
        </p:txBody>
      </p:sp>
      <p:sp>
        <p:nvSpPr>
          <p:cNvPr id="4" name="Slaida attēla vietturi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lv-LV" dirty="0"/>
          </a:p>
        </p:txBody>
      </p:sp>
      <p:sp>
        <p:nvSpPr>
          <p:cNvPr id="5" name="Piezīmju vietturi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lv-LV" smtClean="0"/>
              <a:t>Noklikšķiniet, lai rediģētu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6" name="Kājenes vietturis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v-LV" dirty="0"/>
          </a:p>
        </p:txBody>
      </p:sp>
      <p:sp>
        <p:nvSpPr>
          <p:cNvPr id="7" name="Slaida numura vietturis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3E9E8D-71F4-4241-A0EC-A1F7C8D41F71}" type="slidenum">
              <a:rPr lang="lv-LV" smtClean="0"/>
              <a:pPr/>
              <a:t>‹#›</a:t>
            </a:fld>
            <a:endParaRPr lang="lv-LV"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normAutofit/>
          </a:bodyPr>
          <a:lstStyle/>
          <a:p>
            <a:r>
              <a:rPr lang="lv-LV" dirty="0" smtClean="0"/>
              <a:t>Intrigai</a:t>
            </a:r>
            <a:r>
              <a:rPr lang="lv-LV" baseline="0" dirty="0" smtClean="0"/>
              <a:t> fonā skan atbilstoša mūzika.</a:t>
            </a:r>
            <a:endParaRPr lang="lv-LV" dirty="0"/>
          </a:p>
        </p:txBody>
      </p:sp>
      <p:sp>
        <p:nvSpPr>
          <p:cNvPr id="4" name="Slaida numura vietturis 3"/>
          <p:cNvSpPr>
            <a:spLocks noGrp="1"/>
          </p:cNvSpPr>
          <p:nvPr>
            <p:ph type="sldNum" sz="quarter" idx="10"/>
          </p:nvPr>
        </p:nvSpPr>
        <p:spPr/>
        <p:txBody>
          <a:bodyPr/>
          <a:lstStyle/>
          <a:p>
            <a:fld id="{CC3E9E8D-71F4-4241-A0EC-A1F7C8D41F71}" type="slidenum">
              <a:rPr lang="lv-LV" smtClean="0"/>
              <a:pPr/>
              <a:t>1</a:t>
            </a:fld>
            <a:endParaRPr lang="lv-LV"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normAutofit/>
          </a:bodyPr>
          <a:lstStyle/>
          <a:p>
            <a:r>
              <a:rPr lang="lv-LV" dirty="0" smtClean="0"/>
              <a:t>Pareizā atbilde – a un c.</a:t>
            </a:r>
            <a:endParaRPr lang="lv-LV" dirty="0"/>
          </a:p>
        </p:txBody>
      </p:sp>
      <p:sp>
        <p:nvSpPr>
          <p:cNvPr id="4" name="Slaida numura vietturis 3"/>
          <p:cNvSpPr>
            <a:spLocks noGrp="1"/>
          </p:cNvSpPr>
          <p:nvPr>
            <p:ph type="sldNum" sz="quarter" idx="10"/>
          </p:nvPr>
        </p:nvSpPr>
        <p:spPr/>
        <p:txBody>
          <a:bodyPr/>
          <a:lstStyle/>
          <a:p>
            <a:fld id="{CC3E9E8D-71F4-4241-A0EC-A1F7C8D41F71}" type="slidenum">
              <a:rPr lang="lv-LV" smtClean="0"/>
              <a:pPr/>
              <a:t>22</a:t>
            </a:fld>
            <a:endParaRPr lang="lv-LV"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normAutofit/>
          </a:bodyPr>
          <a:lstStyle/>
          <a:p>
            <a:r>
              <a:rPr lang="lv-LV" dirty="0" smtClean="0"/>
              <a:t>Skolēni saņem attēlus, izpilda uzdevumu un salīdzina ar prezentācijā dotajām pareizajām atbildēm. Kokteiļu receptes skatīt</a:t>
            </a:r>
            <a:r>
              <a:rPr lang="lv-LV" baseline="0" dirty="0" smtClean="0"/>
              <a:t> pielikumā.</a:t>
            </a:r>
            <a:endParaRPr lang="lv-LV" dirty="0"/>
          </a:p>
        </p:txBody>
      </p:sp>
      <p:sp>
        <p:nvSpPr>
          <p:cNvPr id="4" name="Slaida numura vietturis 3"/>
          <p:cNvSpPr>
            <a:spLocks noGrp="1"/>
          </p:cNvSpPr>
          <p:nvPr>
            <p:ph type="sldNum" sz="quarter" idx="10"/>
          </p:nvPr>
        </p:nvSpPr>
        <p:spPr/>
        <p:txBody>
          <a:bodyPr/>
          <a:lstStyle/>
          <a:p>
            <a:fld id="{CC3E9E8D-71F4-4241-A0EC-A1F7C8D41F71}" type="slidenum">
              <a:rPr lang="lv-LV" smtClean="0"/>
              <a:pPr/>
              <a:t>24</a:t>
            </a:fld>
            <a:endParaRPr lang="lv-LV"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normAutofit/>
          </a:bodyPr>
          <a:lstStyle/>
          <a:p>
            <a:r>
              <a:rPr lang="lv-LV" baseline="0" dirty="0" smtClean="0"/>
              <a:t>Darbam nepieciešams: darba lapa aprēķiniem, kalkulators, svari. Papildus tiek doti mērvienību salīdzinājumi (piem. tējkarote= grami) un dotas kokteiļu receptēs ietverto produktu cenas.  Produktiem (piem. banāniem) ir jānosaka to svars.  Skolēni veic aprēķinus. Rezultātus atspoguļo kokteiļa reklāmā nodarbības  7.uzdevumā.</a:t>
            </a:r>
            <a:endParaRPr lang="lv-LV" dirty="0"/>
          </a:p>
        </p:txBody>
      </p:sp>
      <p:sp>
        <p:nvSpPr>
          <p:cNvPr id="4" name="Slaida numura vietturis 3"/>
          <p:cNvSpPr>
            <a:spLocks noGrp="1"/>
          </p:cNvSpPr>
          <p:nvPr>
            <p:ph type="sldNum" sz="quarter" idx="10"/>
          </p:nvPr>
        </p:nvSpPr>
        <p:spPr/>
        <p:txBody>
          <a:bodyPr/>
          <a:lstStyle/>
          <a:p>
            <a:fld id="{CC3E9E8D-71F4-4241-A0EC-A1F7C8D41F71}" type="slidenum">
              <a:rPr lang="lv-LV" smtClean="0"/>
              <a:pPr/>
              <a:t>29</a:t>
            </a:fld>
            <a:endParaRPr lang="lv-LV"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normAutofit/>
          </a:bodyPr>
          <a:lstStyle/>
          <a:p>
            <a:r>
              <a:rPr lang="lv-LV" dirty="0" smtClean="0"/>
              <a:t>Darba</a:t>
            </a:r>
            <a:r>
              <a:rPr lang="lv-LV" baseline="0" dirty="0" smtClean="0"/>
              <a:t> lapa skolēniem</a:t>
            </a:r>
            <a:endParaRPr lang="lv-LV" dirty="0"/>
          </a:p>
        </p:txBody>
      </p:sp>
      <p:sp>
        <p:nvSpPr>
          <p:cNvPr id="4" name="Slaida numura vietturis 3"/>
          <p:cNvSpPr>
            <a:spLocks noGrp="1"/>
          </p:cNvSpPr>
          <p:nvPr>
            <p:ph type="sldNum" sz="quarter" idx="10"/>
          </p:nvPr>
        </p:nvSpPr>
        <p:spPr/>
        <p:txBody>
          <a:bodyPr/>
          <a:lstStyle/>
          <a:p>
            <a:fld id="{CC3E9E8D-71F4-4241-A0EC-A1F7C8D41F71}" type="slidenum">
              <a:rPr lang="lv-LV" smtClean="0"/>
              <a:pPr/>
              <a:t>30</a:t>
            </a:fld>
            <a:endParaRPr lang="lv-LV"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normAutofit/>
          </a:bodyPr>
          <a:lstStyle/>
          <a:p>
            <a:r>
              <a:rPr lang="lv-LV" dirty="0" smtClean="0"/>
              <a:t>Darbam nepieciešams: 3 dažādas formas (2 cilindriskas</a:t>
            </a:r>
            <a:r>
              <a:rPr lang="lv-LV" baseline="0" dirty="0" smtClean="0"/>
              <a:t> un 1</a:t>
            </a:r>
            <a:r>
              <a:rPr lang="lv-LV" dirty="0" smtClean="0"/>
              <a:t> nošķelta konusa) glāzes,</a:t>
            </a:r>
            <a:r>
              <a:rPr lang="lv-LV" baseline="0" dirty="0" smtClean="0"/>
              <a:t> darba lapa, ģeometrisko figūru tilpuma aprēķināšanas formulas, lineāls, marķieris, mērcilindrs. </a:t>
            </a:r>
            <a:r>
              <a:rPr lang="lv-LV" dirty="0" smtClean="0"/>
              <a:t>Katra grupa veic</a:t>
            </a:r>
            <a:r>
              <a:rPr lang="lv-LV" baseline="0" dirty="0" smtClean="0"/>
              <a:t> aprēķinus un ar marķieri atzīmē uz glāzes iegūto augstumu.  Mērcilindrā nomēra 150 ml ūdens un ielej glāzē, salīdzina ar aprēķināto un izdara secinājumus.</a:t>
            </a:r>
            <a:endParaRPr lang="lv-LV" dirty="0"/>
          </a:p>
        </p:txBody>
      </p:sp>
      <p:sp>
        <p:nvSpPr>
          <p:cNvPr id="4" name="Slaida numura vietturis 3"/>
          <p:cNvSpPr>
            <a:spLocks noGrp="1"/>
          </p:cNvSpPr>
          <p:nvPr>
            <p:ph type="sldNum" sz="quarter" idx="10"/>
          </p:nvPr>
        </p:nvSpPr>
        <p:spPr/>
        <p:txBody>
          <a:bodyPr/>
          <a:lstStyle/>
          <a:p>
            <a:fld id="{CC3E9E8D-71F4-4241-A0EC-A1F7C8D41F71}" type="slidenum">
              <a:rPr lang="lv-LV" smtClean="0"/>
              <a:pPr/>
              <a:t>32</a:t>
            </a:fld>
            <a:endParaRPr lang="lv-LV"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normAutofit/>
          </a:bodyPr>
          <a:lstStyle/>
          <a:p>
            <a:r>
              <a:rPr lang="lv-LV" dirty="0" err="1" smtClean="0"/>
              <a:t>Ievadsaruna</a:t>
            </a:r>
            <a:r>
              <a:rPr lang="lv-LV" dirty="0" smtClean="0"/>
              <a:t> par </a:t>
            </a:r>
            <a:r>
              <a:rPr lang="lv-LV" dirty="0" err="1" smtClean="0"/>
              <a:t>Coco</a:t>
            </a:r>
            <a:r>
              <a:rPr lang="lv-LV" baseline="0" dirty="0" smtClean="0"/>
              <a:t> </a:t>
            </a:r>
            <a:r>
              <a:rPr lang="lv-LV" baseline="0" dirty="0" err="1" smtClean="0"/>
              <a:t>Chanel</a:t>
            </a:r>
            <a:r>
              <a:rPr lang="lv-LV" baseline="0" dirty="0" smtClean="0"/>
              <a:t>.( Var skolēniem dot teksta lapu, lai paši atrod atbildes uz jautājumiem par </a:t>
            </a:r>
            <a:r>
              <a:rPr lang="lv-LV" baseline="0" dirty="0" err="1" smtClean="0"/>
              <a:t>Coco</a:t>
            </a:r>
            <a:r>
              <a:rPr lang="lv-LV" baseline="0" dirty="0" smtClean="0"/>
              <a:t> </a:t>
            </a:r>
            <a:r>
              <a:rPr lang="lv-LV" baseline="0" dirty="0" err="1" smtClean="0"/>
              <a:t>Chanel</a:t>
            </a:r>
            <a:r>
              <a:rPr lang="lv-LV" baseline="0" dirty="0" smtClean="0"/>
              <a:t>)</a:t>
            </a:r>
            <a:endParaRPr lang="lv-LV" dirty="0"/>
          </a:p>
        </p:txBody>
      </p:sp>
      <p:sp>
        <p:nvSpPr>
          <p:cNvPr id="4" name="Slaida numura vietturis 3"/>
          <p:cNvSpPr>
            <a:spLocks noGrp="1"/>
          </p:cNvSpPr>
          <p:nvPr>
            <p:ph type="sldNum" sz="quarter" idx="10"/>
          </p:nvPr>
        </p:nvSpPr>
        <p:spPr/>
        <p:txBody>
          <a:bodyPr/>
          <a:lstStyle/>
          <a:p>
            <a:fld id="{CC3E9E8D-71F4-4241-A0EC-A1F7C8D41F71}" type="slidenum">
              <a:rPr lang="lv-LV" smtClean="0"/>
              <a:pPr/>
              <a:t>33</a:t>
            </a:fld>
            <a:endParaRPr lang="lv-LV"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normAutofit/>
          </a:bodyPr>
          <a:lstStyle/>
          <a:p>
            <a:r>
              <a:rPr lang="lv-LV" dirty="0" smtClean="0"/>
              <a:t>Katra</a:t>
            </a:r>
            <a:r>
              <a:rPr lang="lv-LV" baseline="0" dirty="0" smtClean="0"/>
              <a:t> grupa saņem darba komplektu: papīra lelli, izejmateriālus </a:t>
            </a:r>
            <a:r>
              <a:rPr lang="lv-LV" baseline="0" dirty="0" err="1" smtClean="0"/>
              <a:t>kokteiļkleitas</a:t>
            </a:r>
            <a:r>
              <a:rPr lang="lv-LV" baseline="0" dirty="0" smtClean="0"/>
              <a:t> pagatavošanai(aplikāciju papīrs, auduma gabaliņi, lentītes, līme, šķēres u.c.), informācijas lapu par </a:t>
            </a:r>
            <a:r>
              <a:rPr lang="lv-LV" baseline="0" dirty="0" err="1" smtClean="0"/>
              <a:t>kokteiļkleitu</a:t>
            </a:r>
            <a:r>
              <a:rPr lang="lv-LV" baseline="0" dirty="0" smtClean="0"/>
              <a:t> modes tendencēm 2012. gadā( skat. Pielikumu)</a:t>
            </a:r>
            <a:endParaRPr lang="lv-LV" dirty="0"/>
          </a:p>
        </p:txBody>
      </p:sp>
      <p:sp>
        <p:nvSpPr>
          <p:cNvPr id="4" name="Slaida numura vietturis 3"/>
          <p:cNvSpPr>
            <a:spLocks noGrp="1"/>
          </p:cNvSpPr>
          <p:nvPr>
            <p:ph type="sldNum" sz="quarter" idx="10"/>
          </p:nvPr>
        </p:nvSpPr>
        <p:spPr/>
        <p:txBody>
          <a:bodyPr/>
          <a:lstStyle/>
          <a:p>
            <a:fld id="{CC3E9E8D-71F4-4241-A0EC-A1F7C8D41F71}" type="slidenum">
              <a:rPr lang="lv-LV" smtClean="0"/>
              <a:pPr/>
              <a:t>34</a:t>
            </a:fld>
            <a:endParaRPr lang="lv-LV"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normAutofit/>
          </a:bodyPr>
          <a:lstStyle/>
          <a:p>
            <a:r>
              <a:rPr lang="lv-LV" dirty="0" smtClean="0"/>
              <a:t>Tiek piedāvāti daži </a:t>
            </a:r>
            <a:r>
              <a:rPr lang="lv-LV" dirty="0" err="1" smtClean="0"/>
              <a:t>kokteiļkleitu</a:t>
            </a:r>
            <a:r>
              <a:rPr lang="lv-LV" dirty="0" smtClean="0"/>
              <a:t> paraugi.</a:t>
            </a:r>
            <a:endParaRPr lang="lv-LV" dirty="0"/>
          </a:p>
        </p:txBody>
      </p:sp>
      <p:sp>
        <p:nvSpPr>
          <p:cNvPr id="4" name="Slaida numura vietturis 3"/>
          <p:cNvSpPr>
            <a:spLocks noGrp="1"/>
          </p:cNvSpPr>
          <p:nvPr>
            <p:ph type="sldNum" sz="quarter" idx="10"/>
          </p:nvPr>
        </p:nvSpPr>
        <p:spPr/>
        <p:txBody>
          <a:bodyPr/>
          <a:lstStyle/>
          <a:p>
            <a:fld id="{CC3E9E8D-71F4-4241-A0EC-A1F7C8D41F71}" type="slidenum">
              <a:rPr lang="lv-LV" smtClean="0"/>
              <a:pPr/>
              <a:t>35</a:t>
            </a:fld>
            <a:endParaRPr lang="lv-LV"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normAutofit/>
          </a:bodyPr>
          <a:lstStyle/>
          <a:p>
            <a:r>
              <a:rPr lang="lv-LV" dirty="0" smtClean="0"/>
              <a:t>Skan mūzika. Darba</a:t>
            </a:r>
            <a:r>
              <a:rPr lang="lv-LV" baseline="0" dirty="0" smtClean="0"/>
              <a:t> beigās katra grupa prezentē savu </a:t>
            </a:r>
            <a:r>
              <a:rPr lang="lv-LV" baseline="0" dirty="0" err="1" smtClean="0"/>
              <a:t>kokteiļkleitu</a:t>
            </a:r>
            <a:r>
              <a:rPr lang="lv-LV" baseline="0" dirty="0" smtClean="0"/>
              <a:t>.</a:t>
            </a:r>
            <a:endParaRPr lang="lv-LV" dirty="0"/>
          </a:p>
        </p:txBody>
      </p:sp>
      <p:sp>
        <p:nvSpPr>
          <p:cNvPr id="4" name="Slaida numura vietturis 3"/>
          <p:cNvSpPr>
            <a:spLocks noGrp="1"/>
          </p:cNvSpPr>
          <p:nvPr>
            <p:ph type="sldNum" sz="quarter" idx="10"/>
          </p:nvPr>
        </p:nvSpPr>
        <p:spPr/>
        <p:txBody>
          <a:bodyPr/>
          <a:lstStyle/>
          <a:p>
            <a:fld id="{CC3E9E8D-71F4-4241-A0EC-A1F7C8D41F71}" type="slidenum">
              <a:rPr lang="lv-LV" smtClean="0"/>
              <a:pPr/>
              <a:t>36</a:t>
            </a:fld>
            <a:endParaRPr lang="lv-LV"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normAutofit/>
          </a:bodyPr>
          <a:lstStyle/>
          <a:p>
            <a:r>
              <a:rPr lang="lv-LV" dirty="0" smtClean="0"/>
              <a:t>Darbam nepieciešams: produkti (saskaņā ar recepti), </a:t>
            </a:r>
            <a:r>
              <a:rPr lang="lv-LV" dirty="0" err="1" smtClean="0"/>
              <a:t>šeikers</a:t>
            </a:r>
            <a:r>
              <a:rPr lang="lv-LV" dirty="0" smtClean="0"/>
              <a:t>, </a:t>
            </a:r>
            <a:r>
              <a:rPr lang="lv-LV" dirty="0" err="1" smtClean="0"/>
              <a:t>blenders</a:t>
            </a:r>
            <a:r>
              <a:rPr lang="lv-LV" dirty="0" smtClean="0"/>
              <a:t>, kokteiļu glāzes, degustācijas glāzes, kokteiļu salmiņi, materiāli kokteiļa</a:t>
            </a:r>
            <a:r>
              <a:rPr lang="lv-LV" baseline="0" dirty="0" smtClean="0"/>
              <a:t> rotāšanai. </a:t>
            </a:r>
            <a:endParaRPr lang="lv-LV" dirty="0"/>
          </a:p>
        </p:txBody>
      </p:sp>
      <p:sp>
        <p:nvSpPr>
          <p:cNvPr id="4" name="Slaida numura vietturis 3"/>
          <p:cNvSpPr>
            <a:spLocks noGrp="1"/>
          </p:cNvSpPr>
          <p:nvPr>
            <p:ph type="sldNum" sz="quarter" idx="10"/>
          </p:nvPr>
        </p:nvSpPr>
        <p:spPr/>
        <p:txBody>
          <a:bodyPr/>
          <a:lstStyle/>
          <a:p>
            <a:fld id="{CC3E9E8D-71F4-4241-A0EC-A1F7C8D41F71}" type="slidenum">
              <a:rPr lang="lv-LV" smtClean="0"/>
              <a:pPr/>
              <a:t>37</a:t>
            </a:fld>
            <a:endParaRPr lang="lv-LV"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normAutofit/>
          </a:bodyPr>
          <a:lstStyle/>
          <a:p>
            <a:r>
              <a:rPr lang="lv-LV" dirty="0" smtClean="0"/>
              <a:t>Skolēni ienāk kabinetā un izvēlas atšķirības zīmes ar augļiem (zemenes, plūmes,</a:t>
            </a:r>
            <a:r>
              <a:rPr lang="lv-LV" baseline="0" dirty="0" smtClean="0"/>
              <a:t> citroni, āboli) . Tā izveidojas 4 grupas. Skolēni ieņem vietas pie galda un sākas nodarbība.</a:t>
            </a:r>
            <a:endParaRPr lang="lv-LV" dirty="0"/>
          </a:p>
        </p:txBody>
      </p:sp>
      <p:sp>
        <p:nvSpPr>
          <p:cNvPr id="4" name="Slaida numura vietturis 3"/>
          <p:cNvSpPr>
            <a:spLocks noGrp="1"/>
          </p:cNvSpPr>
          <p:nvPr>
            <p:ph type="sldNum" sz="quarter" idx="10"/>
          </p:nvPr>
        </p:nvSpPr>
        <p:spPr/>
        <p:txBody>
          <a:bodyPr/>
          <a:lstStyle/>
          <a:p>
            <a:fld id="{CC3E9E8D-71F4-4241-A0EC-A1F7C8D41F71}" type="slidenum">
              <a:rPr lang="lv-LV" smtClean="0"/>
              <a:pPr/>
              <a:t>3</a:t>
            </a:fld>
            <a:endParaRPr lang="lv-LV"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normAutofit/>
          </a:bodyPr>
          <a:lstStyle/>
          <a:p>
            <a:r>
              <a:rPr lang="lv-LV" dirty="0" smtClean="0"/>
              <a:t>Kad notikusi kokteiļu degustācija, uzdodam skolēniem mājas darbu.</a:t>
            </a:r>
            <a:endParaRPr lang="lv-LV" dirty="0"/>
          </a:p>
        </p:txBody>
      </p:sp>
      <p:sp>
        <p:nvSpPr>
          <p:cNvPr id="4" name="Slaida numura vietturis 3"/>
          <p:cNvSpPr>
            <a:spLocks noGrp="1"/>
          </p:cNvSpPr>
          <p:nvPr>
            <p:ph type="sldNum" sz="quarter" idx="10"/>
          </p:nvPr>
        </p:nvSpPr>
        <p:spPr/>
        <p:txBody>
          <a:bodyPr/>
          <a:lstStyle/>
          <a:p>
            <a:fld id="{CC3E9E8D-71F4-4241-A0EC-A1F7C8D41F71}" type="slidenum">
              <a:rPr lang="lv-LV" smtClean="0"/>
              <a:pPr/>
              <a:t>38</a:t>
            </a:fld>
            <a:endParaRPr lang="lv-LV"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normAutofit/>
          </a:bodyPr>
          <a:lstStyle/>
          <a:p>
            <a:r>
              <a:rPr lang="lv-LV" dirty="0" smtClean="0"/>
              <a:t>Katra grupa piedāvā</a:t>
            </a:r>
            <a:r>
              <a:rPr lang="lv-LV" baseline="0" dirty="0" smtClean="0"/>
              <a:t> pagatavotā kokteiļa  </a:t>
            </a:r>
            <a:r>
              <a:rPr lang="lv-LV" baseline="0" dirty="0" err="1" smtClean="0"/>
              <a:t>degustāciju.Tiek</a:t>
            </a:r>
            <a:r>
              <a:rPr lang="lv-LV" baseline="0" dirty="0" smtClean="0"/>
              <a:t> nosaukti galvenie degustatori, kuri novērtē kokteili ar punktiem.</a:t>
            </a:r>
            <a:endParaRPr lang="lv-LV" dirty="0"/>
          </a:p>
        </p:txBody>
      </p:sp>
      <p:sp>
        <p:nvSpPr>
          <p:cNvPr id="4" name="Slaida numura vietturis 3"/>
          <p:cNvSpPr>
            <a:spLocks noGrp="1"/>
          </p:cNvSpPr>
          <p:nvPr>
            <p:ph type="sldNum" sz="quarter" idx="10"/>
          </p:nvPr>
        </p:nvSpPr>
        <p:spPr/>
        <p:txBody>
          <a:bodyPr/>
          <a:lstStyle/>
          <a:p>
            <a:fld id="{CC3E9E8D-71F4-4241-A0EC-A1F7C8D41F71}" type="slidenum">
              <a:rPr lang="lv-LV" smtClean="0"/>
              <a:pPr/>
              <a:t>39</a:t>
            </a:fld>
            <a:endParaRPr lang="lv-LV"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normAutofit/>
          </a:bodyPr>
          <a:lstStyle/>
          <a:p>
            <a:endParaRPr lang="lv-LV" dirty="0"/>
          </a:p>
        </p:txBody>
      </p:sp>
      <p:sp>
        <p:nvSpPr>
          <p:cNvPr id="4" name="Slaida numura vietturis 3"/>
          <p:cNvSpPr>
            <a:spLocks noGrp="1"/>
          </p:cNvSpPr>
          <p:nvPr>
            <p:ph type="sldNum" sz="quarter" idx="10"/>
          </p:nvPr>
        </p:nvSpPr>
        <p:spPr/>
        <p:txBody>
          <a:bodyPr/>
          <a:lstStyle/>
          <a:p>
            <a:fld id="{CC3E9E8D-71F4-4241-A0EC-A1F7C8D41F71}" type="slidenum">
              <a:rPr lang="lv-LV" smtClean="0"/>
              <a:pPr/>
              <a:t>40</a:t>
            </a:fld>
            <a:endParaRPr lang="lv-LV"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normAutofit/>
          </a:bodyPr>
          <a:lstStyle/>
          <a:p>
            <a:r>
              <a:rPr lang="lv-LV" dirty="0" smtClean="0"/>
              <a:t>Skolēni darbojas 4 grupās,</a:t>
            </a:r>
            <a:r>
              <a:rPr lang="lv-LV" baseline="0" dirty="0" smtClean="0"/>
              <a:t> katra grupa izvēlas 2 versijas par kokteiļu rašanās vēsturi. Uz galda izvietoti  šādi priekšmeti: gailis( rotaļlieta), ķirbis, koka karote, piramīda( ģeometrisks ķermenis), kokteiļu pagatavošanas grāmata. Skolēni meklē sakarības un prezentē savas versijas.</a:t>
            </a:r>
            <a:endParaRPr lang="lv-LV" dirty="0"/>
          </a:p>
        </p:txBody>
      </p:sp>
      <p:sp>
        <p:nvSpPr>
          <p:cNvPr id="4" name="Slaida numura vietturis 3"/>
          <p:cNvSpPr>
            <a:spLocks noGrp="1"/>
          </p:cNvSpPr>
          <p:nvPr>
            <p:ph type="sldNum" sz="quarter" idx="10"/>
          </p:nvPr>
        </p:nvSpPr>
        <p:spPr/>
        <p:txBody>
          <a:bodyPr/>
          <a:lstStyle/>
          <a:p>
            <a:fld id="{CC3E9E8D-71F4-4241-A0EC-A1F7C8D41F71}" type="slidenum">
              <a:rPr lang="lv-LV" smtClean="0"/>
              <a:pPr/>
              <a:t>4</a:t>
            </a:fld>
            <a:endParaRPr lang="lv-LV"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normAutofit/>
          </a:bodyPr>
          <a:lstStyle/>
          <a:p>
            <a:endParaRPr lang="lv-LV" dirty="0"/>
          </a:p>
        </p:txBody>
      </p:sp>
      <p:sp>
        <p:nvSpPr>
          <p:cNvPr id="4" name="Slaida numura vietturis 3"/>
          <p:cNvSpPr>
            <a:spLocks noGrp="1"/>
          </p:cNvSpPr>
          <p:nvPr>
            <p:ph type="sldNum" sz="quarter" idx="10"/>
          </p:nvPr>
        </p:nvSpPr>
        <p:spPr/>
        <p:txBody>
          <a:bodyPr/>
          <a:lstStyle/>
          <a:p>
            <a:fld id="{CC3E9E8D-71F4-4241-A0EC-A1F7C8D41F71}" type="slidenum">
              <a:rPr lang="lv-LV" smtClean="0"/>
              <a:pPr/>
              <a:t>11</a:t>
            </a:fld>
            <a:endParaRPr lang="lv-LV"/>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normAutofit/>
          </a:bodyPr>
          <a:lstStyle/>
          <a:p>
            <a:r>
              <a:rPr lang="lv-LV" dirty="0" smtClean="0"/>
              <a:t>Laikā,</a:t>
            </a:r>
            <a:r>
              <a:rPr lang="lv-LV" baseline="0" dirty="0" smtClean="0"/>
              <a:t> kad skolēni skaidro priekšmetu saistību ar vēstures versijām, uz ekrāna parādās teksts un attēli. </a:t>
            </a:r>
            <a:endParaRPr lang="lv-LV" dirty="0"/>
          </a:p>
        </p:txBody>
      </p:sp>
      <p:sp>
        <p:nvSpPr>
          <p:cNvPr id="4" name="Slaida numura vietturis 3"/>
          <p:cNvSpPr>
            <a:spLocks noGrp="1"/>
          </p:cNvSpPr>
          <p:nvPr>
            <p:ph type="sldNum" sz="quarter" idx="10"/>
          </p:nvPr>
        </p:nvSpPr>
        <p:spPr/>
        <p:txBody>
          <a:bodyPr/>
          <a:lstStyle/>
          <a:p>
            <a:fld id="{CC3E9E8D-71F4-4241-A0EC-A1F7C8D41F71}" type="slidenum">
              <a:rPr lang="lv-LV" smtClean="0"/>
              <a:pPr/>
              <a:t>12</a:t>
            </a:fld>
            <a:endParaRPr lang="lv-LV"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normAutofit/>
          </a:bodyPr>
          <a:lstStyle/>
          <a:p>
            <a:r>
              <a:rPr lang="lv-LV" dirty="0" smtClean="0"/>
              <a:t>Skolēni skatās video un</a:t>
            </a:r>
            <a:r>
              <a:rPr lang="lv-LV" baseline="0" dirty="0" smtClean="0"/>
              <a:t> izsaka savu viedokli par bārmeņa profesiju. Notiek diskusija un viedokļu salīdzināšana ar prezentācijā doto informāciju.</a:t>
            </a:r>
            <a:endParaRPr lang="lv-LV" dirty="0"/>
          </a:p>
        </p:txBody>
      </p:sp>
      <p:sp>
        <p:nvSpPr>
          <p:cNvPr id="4" name="Slaida numura vietturis 3"/>
          <p:cNvSpPr>
            <a:spLocks noGrp="1"/>
          </p:cNvSpPr>
          <p:nvPr>
            <p:ph type="sldNum" sz="quarter" idx="10"/>
          </p:nvPr>
        </p:nvSpPr>
        <p:spPr/>
        <p:txBody>
          <a:bodyPr/>
          <a:lstStyle/>
          <a:p>
            <a:fld id="{CC3E9E8D-71F4-4241-A0EC-A1F7C8D41F71}" type="slidenum">
              <a:rPr lang="lv-LV" smtClean="0"/>
              <a:pPr/>
              <a:t>13</a:t>
            </a:fld>
            <a:endParaRPr lang="lv-LV"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normAutofit/>
          </a:bodyPr>
          <a:lstStyle/>
          <a:p>
            <a:r>
              <a:rPr lang="lv-LV" dirty="0" smtClean="0"/>
              <a:t>Skolēni tulko izteicienu</a:t>
            </a:r>
            <a:r>
              <a:rPr lang="lv-LV" baseline="0" dirty="0" smtClean="0"/>
              <a:t> – “ja tev nav vislabākā, veido vislabāko no tā, kas tev ir”.</a:t>
            </a:r>
            <a:endParaRPr lang="lv-LV" dirty="0"/>
          </a:p>
        </p:txBody>
      </p:sp>
      <p:sp>
        <p:nvSpPr>
          <p:cNvPr id="4" name="Slaida numura vietturis 3"/>
          <p:cNvSpPr>
            <a:spLocks noGrp="1"/>
          </p:cNvSpPr>
          <p:nvPr>
            <p:ph type="sldNum" sz="quarter" idx="10"/>
          </p:nvPr>
        </p:nvSpPr>
        <p:spPr/>
        <p:txBody>
          <a:bodyPr/>
          <a:lstStyle/>
          <a:p>
            <a:fld id="{CC3E9E8D-71F4-4241-A0EC-A1F7C8D41F71}" type="slidenum">
              <a:rPr lang="lv-LV" smtClean="0"/>
              <a:pPr/>
              <a:t>18</a:t>
            </a:fld>
            <a:endParaRPr lang="lv-LV"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normAutofit/>
          </a:bodyPr>
          <a:lstStyle/>
          <a:p>
            <a:r>
              <a:rPr lang="lv-LV" dirty="0" smtClean="0"/>
              <a:t>Pareizā atbilde</a:t>
            </a:r>
            <a:r>
              <a:rPr lang="lv-LV" baseline="0" dirty="0" smtClean="0"/>
              <a:t> – a un c.  Katra grupa atbildi parāda ar plāksnīti uz kuras ir burti(</a:t>
            </a:r>
            <a:r>
              <a:rPr lang="lv-LV" baseline="0" dirty="0" err="1" smtClean="0"/>
              <a:t>a,b,c</a:t>
            </a:r>
            <a:r>
              <a:rPr lang="lv-LV" baseline="0" dirty="0" smtClean="0"/>
              <a:t>)</a:t>
            </a:r>
            <a:endParaRPr lang="lv-LV" dirty="0"/>
          </a:p>
        </p:txBody>
      </p:sp>
      <p:sp>
        <p:nvSpPr>
          <p:cNvPr id="4" name="Slaida numura vietturis 3"/>
          <p:cNvSpPr>
            <a:spLocks noGrp="1"/>
          </p:cNvSpPr>
          <p:nvPr>
            <p:ph type="sldNum" sz="quarter" idx="10"/>
          </p:nvPr>
        </p:nvSpPr>
        <p:spPr/>
        <p:txBody>
          <a:bodyPr/>
          <a:lstStyle/>
          <a:p>
            <a:fld id="{CC3E9E8D-71F4-4241-A0EC-A1F7C8D41F71}" type="slidenum">
              <a:rPr lang="lv-LV" smtClean="0"/>
              <a:pPr/>
              <a:t>20</a:t>
            </a:fld>
            <a:endParaRPr lang="lv-LV"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normAutofit/>
          </a:bodyPr>
          <a:lstStyle/>
          <a:p>
            <a:r>
              <a:rPr lang="lv-LV" dirty="0" smtClean="0"/>
              <a:t>Pareizā atbilde – b un c</a:t>
            </a:r>
            <a:endParaRPr lang="lv-LV" dirty="0"/>
          </a:p>
        </p:txBody>
      </p:sp>
      <p:sp>
        <p:nvSpPr>
          <p:cNvPr id="4" name="Slaida numura vietturis 3"/>
          <p:cNvSpPr>
            <a:spLocks noGrp="1"/>
          </p:cNvSpPr>
          <p:nvPr>
            <p:ph type="sldNum" sz="quarter" idx="10"/>
          </p:nvPr>
        </p:nvSpPr>
        <p:spPr/>
        <p:txBody>
          <a:bodyPr/>
          <a:lstStyle/>
          <a:p>
            <a:fld id="{CC3E9E8D-71F4-4241-A0EC-A1F7C8D41F71}" type="slidenum">
              <a:rPr lang="lv-LV" smtClean="0"/>
              <a:pPr/>
              <a:t>21</a:t>
            </a:fld>
            <a:endParaRPr lang="lv-LV"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p:cNvSpPr>
            <a:spLocks noGrp="1"/>
          </p:cNvSpPr>
          <p:nvPr>
            <p:ph type="ctrTitle"/>
          </p:nvPr>
        </p:nvSpPr>
        <p:spPr>
          <a:xfrm>
            <a:off x="685800" y="2130425"/>
            <a:ext cx="7772400" cy="1470025"/>
          </a:xfrm>
        </p:spPr>
        <p:txBody>
          <a:bodyPr/>
          <a:lstStyle/>
          <a:p>
            <a:r>
              <a:rPr lang="lv-LV" smtClean="0"/>
              <a:t>Rediģēt šablona virsraksta stilu</a:t>
            </a:r>
            <a:endParaRPr lang="lv-LV"/>
          </a:p>
        </p:txBody>
      </p:sp>
      <p:sp>
        <p:nvSpPr>
          <p:cNvPr id="3" name="Apakšvirsrakst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v-LV" smtClean="0"/>
              <a:t>Noklikšķiniet, lai rediģētu šablona apakšvirsraksta stilu</a:t>
            </a:r>
            <a:endParaRPr lang="lv-LV"/>
          </a:p>
        </p:txBody>
      </p:sp>
      <p:sp>
        <p:nvSpPr>
          <p:cNvPr id="4" name="Datuma vietturis 3"/>
          <p:cNvSpPr>
            <a:spLocks noGrp="1"/>
          </p:cNvSpPr>
          <p:nvPr>
            <p:ph type="dt" sz="half" idx="10"/>
          </p:nvPr>
        </p:nvSpPr>
        <p:spPr/>
        <p:txBody>
          <a:bodyPr/>
          <a:lstStyle/>
          <a:p>
            <a:pPr>
              <a:defRPr/>
            </a:pPr>
            <a:fld id="{28DBF94D-418B-498E-99A9-3684107D2C13}" type="datetimeFigureOut">
              <a:rPr lang="lv-LV" smtClean="0"/>
              <a:pPr>
                <a:defRPr/>
              </a:pPr>
              <a:t>2012.06.07.</a:t>
            </a:fld>
            <a:endParaRPr lang="lv-LV" dirty="0"/>
          </a:p>
        </p:txBody>
      </p:sp>
      <p:sp>
        <p:nvSpPr>
          <p:cNvPr id="5" name="Kājenes vietturis 4"/>
          <p:cNvSpPr>
            <a:spLocks noGrp="1"/>
          </p:cNvSpPr>
          <p:nvPr>
            <p:ph type="ftr" sz="quarter" idx="11"/>
          </p:nvPr>
        </p:nvSpPr>
        <p:spPr/>
        <p:txBody>
          <a:bodyPr/>
          <a:lstStyle/>
          <a:p>
            <a:pPr>
              <a:defRPr/>
            </a:pPr>
            <a:endParaRPr lang="lv-LV" dirty="0"/>
          </a:p>
        </p:txBody>
      </p:sp>
      <p:sp>
        <p:nvSpPr>
          <p:cNvPr id="6" name="Slaida numura vietturis 5"/>
          <p:cNvSpPr>
            <a:spLocks noGrp="1"/>
          </p:cNvSpPr>
          <p:nvPr>
            <p:ph type="sldNum" sz="quarter" idx="12"/>
          </p:nvPr>
        </p:nvSpPr>
        <p:spPr/>
        <p:txBody>
          <a:bodyPr/>
          <a:lstStyle/>
          <a:p>
            <a:pPr>
              <a:defRPr/>
            </a:pPr>
            <a:fld id="{D000EFD4-2B05-4938-AF30-7780930C5181}" type="slidenum">
              <a:rPr lang="lv-LV" smtClean="0"/>
              <a:pPr>
                <a:defRPr/>
              </a:pPr>
              <a:t>‹#›</a:t>
            </a:fld>
            <a:endParaRPr lang="lv-LV" dirty="0"/>
          </a:p>
        </p:txBody>
      </p:sp>
    </p:spTree>
  </p:cSld>
  <p:clrMapOvr>
    <a:masterClrMapping/>
  </p:clrMapOvr>
  <p:transition>
    <p:cover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lv-LV"/>
          </a:p>
        </p:txBody>
      </p:sp>
      <p:sp>
        <p:nvSpPr>
          <p:cNvPr id="3" name="Vertikāls teksta vietturis 2"/>
          <p:cNvSpPr>
            <a:spLocks noGrp="1"/>
          </p:cNvSpPr>
          <p:nvPr>
            <p:ph type="body" orient="vert" idx="1"/>
          </p:nvPr>
        </p:nvSpPr>
        <p:spPr/>
        <p:txBody>
          <a:bodyPr vert="eaVert"/>
          <a:lstStyle/>
          <a:p>
            <a:pPr lvl="0"/>
            <a:r>
              <a:rPr lang="lv-LV" smtClean="0"/>
              <a:t>Noklikšķiniet, lai rediģētu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Datuma vietturis 3"/>
          <p:cNvSpPr>
            <a:spLocks noGrp="1"/>
          </p:cNvSpPr>
          <p:nvPr>
            <p:ph type="dt" sz="half" idx="10"/>
          </p:nvPr>
        </p:nvSpPr>
        <p:spPr/>
        <p:txBody>
          <a:bodyPr/>
          <a:lstStyle/>
          <a:p>
            <a:pPr>
              <a:defRPr/>
            </a:pPr>
            <a:fld id="{CEDFE95B-DF2D-45C6-A41F-68F6BBCAC90B}" type="datetimeFigureOut">
              <a:rPr lang="lv-LV" smtClean="0"/>
              <a:pPr>
                <a:defRPr/>
              </a:pPr>
              <a:t>2012.06.07.</a:t>
            </a:fld>
            <a:endParaRPr lang="lv-LV" dirty="0"/>
          </a:p>
        </p:txBody>
      </p:sp>
      <p:sp>
        <p:nvSpPr>
          <p:cNvPr id="5" name="Kājenes vietturis 4"/>
          <p:cNvSpPr>
            <a:spLocks noGrp="1"/>
          </p:cNvSpPr>
          <p:nvPr>
            <p:ph type="ftr" sz="quarter" idx="11"/>
          </p:nvPr>
        </p:nvSpPr>
        <p:spPr/>
        <p:txBody>
          <a:bodyPr/>
          <a:lstStyle/>
          <a:p>
            <a:pPr>
              <a:defRPr/>
            </a:pPr>
            <a:endParaRPr lang="lv-LV" dirty="0"/>
          </a:p>
        </p:txBody>
      </p:sp>
      <p:sp>
        <p:nvSpPr>
          <p:cNvPr id="6" name="Slaida numura vietturis 5"/>
          <p:cNvSpPr>
            <a:spLocks noGrp="1"/>
          </p:cNvSpPr>
          <p:nvPr>
            <p:ph type="sldNum" sz="quarter" idx="12"/>
          </p:nvPr>
        </p:nvSpPr>
        <p:spPr/>
        <p:txBody>
          <a:bodyPr/>
          <a:lstStyle/>
          <a:p>
            <a:pPr>
              <a:defRPr/>
            </a:pPr>
            <a:fld id="{61F73065-BBEF-4AC4-957E-71490AB547E8}" type="slidenum">
              <a:rPr lang="lv-LV" smtClean="0"/>
              <a:pPr>
                <a:defRPr/>
              </a:pPr>
              <a:t>‹#›</a:t>
            </a:fld>
            <a:endParaRPr lang="lv-LV" dirty="0"/>
          </a:p>
        </p:txBody>
      </p:sp>
    </p:spTree>
  </p:cSld>
  <p:clrMapOvr>
    <a:masterClrMapping/>
  </p:clrMapOvr>
  <p:transition>
    <p:cover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p:cNvSpPr>
            <a:spLocks noGrp="1"/>
          </p:cNvSpPr>
          <p:nvPr>
            <p:ph type="title" orient="vert"/>
          </p:nvPr>
        </p:nvSpPr>
        <p:spPr>
          <a:xfrm>
            <a:off x="6629400" y="274638"/>
            <a:ext cx="2057400" cy="5851525"/>
          </a:xfrm>
        </p:spPr>
        <p:txBody>
          <a:bodyPr vert="eaVert"/>
          <a:lstStyle/>
          <a:p>
            <a:r>
              <a:rPr lang="lv-LV" smtClean="0"/>
              <a:t>Rediģēt šablona virsraksta stilu</a:t>
            </a:r>
            <a:endParaRPr lang="lv-LV"/>
          </a:p>
        </p:txBody>
      </p:sp>
      <p:sp>
        <p:nvSpPr>
          <p:cNvPr id="3" name="Vertikāls teksta vietturis 2"/>
          <p:cNvSpPr>
            <a:spLocks noGrp="1"/>
          </p:cNvSpPr>
          <p:nvPr>
            <p:ph type="body" orient="vert" idx="1"/>
          </p:nvPr>
        </p:nvSpPr>
        <p:spPr>
          <a:xfrm>
            <a:off x="457200" y="274638"/>
            <a:ext cx="6019800" cy="5851525"/>
          </a:xfrm>
        </p:spPr>
        <p:txBody>
          <a:bodyPr vert="eaVert"/>
          <a:lstStyle/>
          <a:p>
            <a:pPr lvl="0"/>
            <a:r>
              <a:rPr lang="lv-LV" smtClean="0"/>
              <a:t>Noklikšķiniet, lai rediģētu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Datuma vietturis 3"/>
          <p:cNvSpPr>
            <a:spLocks noGrp="1"/>
          </p:cNvSpPr>
          <p:nvPr>
            <p:ph type="dt" sz="half" idx="10"/>
          </p:nvPr>
        </p:nvSpPr>
        <p:spPr/>
        <p:txBody>
          <a:bodyPr/>
          <a:lstStyle/>
          <a:p>
            <a:pPr>
              <a:defRPr/>
            </a:pPr>
            <a:fld id="{E2CF2C82-5727-451F-BFA9-3ADC8D35EABA}" type="datetimeFigureOut">
              <a:rPr lang="lv-LV" smtClean="0"/>
              <a:pPr>
                <a:defRPr/>
              </a:pPr>
              <a:t>2012.06.07.</a:t>
            </a:fld>
            <a:endParaRPr lang="lv-LV" dirty="0"/>
          </a:p>
        </p:txBody>
      </p:sp>
      <p:sp>
        <p:nvSpPr>
          <p:cNvPr id="5" name="Kājenes vietturis 4"/>
          <p:cNvSpPr>
            <a:spLocks noGrp="1"/>
          </p:cNvSpPr>
          <p:nvPr>
            <p:ph type="ftr" sz="quarter" idx="11"/>
          </p:nvPr>
        </p:nvSpPr>
        <p:spPr/>
        <p:txBody>
          <a:bodyPr/>
          <a:lstStyle/>
          <a:p>
            <a:pPr>
              <a:defRPr/>
            </a:pPr>
            <a:endParaRPr lang="lv-LV" dirty="0"/>
          </a:p>
        </p:txBody>
      </p:sp>
      <p:sp>
        <p:nvSpPr>
          <p:cNvPr id="6" name="Slaida numura vietturis 5"/>
          <p:cNvSpPr>
            <a:spLocks noGrp="1"/>
          </p:cNvSpPr>
          <p:nvPr>
            <p:ph type="sldNum" sz="quarter" idx="12"/>
          </p:nvPr>
        </p:nvSpPr>
        <p:spPr/>
        <p:txBody>
          <a:bodyPr/>
          <a:lstStyle/>
          <a:p>
            <a:pPr>
              <a:defRPr/>
            </a:pPr>
            <a:fld id="{830D06EC-6568-42EC-9480-69D2B599ED5B}" type="slidenum">
              <a:rPr lang="lv-LV" smtClean="0"/>
              <a:pPr>
                <a:defRPr/>
              </a:pPr>
              <a:t>‹#›</a:t>
            </a:fld>
            <a:endParaRPr lang="lv-LV" dirty="0"/>
          </a:p>
        </p:txBody>
      </p:sp>
    </p:spTree>
  </p:cSld>
  <p:clrMapOvr>
    <a:masterClrMapping/>
  </p:clrMapOvr>
  <p:transition>
    <p:cover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lv-LV"/>
          </a:p>
        </p:txBody>
      </p:sp>
      <p:sp>
        <p:nvSpPr>
          <p:cNvPr id="3" name="Satura vietturis 2"/>
          <p:cNvSpPr>
            <a:spLocks noGrp="1"/>
          </p:cNvSpPr>
          <p:nvPr>
            <p:ph idx="1"/>
          </p:nvPr>
        </p:nvSpPr>
        <p:spPr/>
        <p:txBody>
          <a:bodyPr/>
          <a:lstStyle/>
          <a:p>
            <a:pPr lvl="0"/>
            <a:r>
              <a:rPr lang="lv-LV" smtClean="0"/>
              <a:t>Noklikšķiniet, lai rediģētu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Datuma vietturis 3"/>
          <p:cNvSpPr>
            <a:spLocks noGrp="1"/>
          </p:cNvSpPr>
          <p:nvPr>
            <p:ph type="dt" sz="half" idx="10"/>
          </p:nvPr>
        </p:nvSpPr>
        <p:spPr/>
        <p:txBody>
          <a:bodyPr/>
          <a:lstStyle/>
          <a:p>
            <a:pPr>
              <a:defRPr/>
            </a:pPr>
            <a:fld id="{55E94D68-3BB5-4ADC-A868-9A6137E71E85}" type="datetimeFigureOut">
              <a:rPr lang="lv-LV" smtClean="0"/>
              <a:pPr>
                <a:defRPr/>
              </a:pPr>
              <a:t>2012.06.07.</a:t>
            </a:fld>
            <a:endParaRPr lang="lv-LV" dirty="0"/>
          </a:p>
        </p:txBody>
      </p:sp>
      <p:sp>
        <p:nvSpPr>
          <p:cNvPr id="5" name="Kājenes vietturis 4"/>
          <p:cNvSpPr>
            <a:spLocks noGrp="1"/>
          </p:cNvSpPr>
          <p:nvPr>
            <p:ph type="ftr" sz="quarter" idx="11"/>
          </p:nvPr>
        </p:nvSpPr>
        <p:spPr/>
        <p:txBody>
          <a:bodyPr/>
          <a:lstStyle/>
          <a:p>
            <a:pPr>
              <a:defRPr/>
            </a:pPr>
            <a:endParaRPr lang="lv-LV" dirty="0"/>
          </a:p>
        </p:txBody>
      </p:sp>
      <p:sp>
        <p:nvSpPr>
          <p:cNvPr id="6" name="Slaida numura vietturis 5"/>
          <p:cNvSpPr>
            <a:spLocks noGrp="1"/>
          </p:cNvSpPr>
          <p:nvPr>
            <p:ph type="sldNum" sz="quarter" idx="12"/>
          </p:nvPr>
        </p:nvSpPr>
        <p:spPr/>
        <p:txBody>
          <a:bodyPr/>
          <a:lstStyle/>
          <a:p>
            <a:pPr>
              <a:defRPr/>
            </a:pPr>
            <a:fld id="{CC0C610F-B3CD-429C-AAB1-7182AB466813}" type="slidenum">
              <a:rPr lang="lv-LV" smtClean="0"/>
              <a:pPr>
                <a:defRPr/>
              </a:pPr>
              <a:t>‹#›</a:t>
            </a:fld>
            <a:endParaRPr lang="lv-LV" dirty="0"/>
          </a:p>
        </p:txBody>
      </p:sp>
    </p:spTree>
  </p:cSld>
  <p:clrMapOvr>
    <a:masterClrMapping/>
  </p:clrMapOvr>
  <p:transition>
    <p:cover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p:cNvSpPr>
            <a:spLocks noGrp="1"/>
          </p:cNvSpPr>
          <p:nvPr>
            <p:ph type="title"/>
          </p:nvPr>
        </p:nvSpPr>
        <p:spPr>
          <a:xfrm>
            <a:off x="722313" y="4406900"/>
            <a:ext cx="7772400" cy="1362075"/>
          </a:xfrm>
        </p:spPr>
        <p:txBody>
          <a:bodyPr anchor="t"/>
          <a:lstStyle>
            <a:lvl1pPr algn="l">
              <a:defRPr sz="4000" b="1" cap="all"/>
            </a:lvl1pPr>
          </a:lstStyle>
          <a:p>
            <a:r>
              <a:rPr lang="lv-LV" smtClean="0"/>
              <a:t>Rediģēt šablona virsraksta stilu</a:t>
            </a:r>
            <a:endParaRPr lang="lv-LV"/>
          </a:p>
        </p:txBody>
      </p:sp>
      <p:sp>
        <p:nvSpPr>
          <p:cNvPr id="3" name="Teksta vietturis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smtClean="0"/>
              <a:t>Noklikšķiniet, lai rediģētu šablona teksta stilus</a:t>
            </a:r>
          </a:p>
        </p:txBody>
      </p:sp>
      <p:sp>
        <p:nvSpPr>
          <p:cNvPr id="4" name="Datuma vietturis 3"/>
          <p:cNvSpPr>
            <a:spLocks noGrp="1"/>
          </p:cNvSpPr>
          <p:nvPr>
            <p:ph type="dt" sz="half" idx="10"/>
          </p:nvPr>
        </p:nvSpPr>
        <p:spPr/>
        <p:txBody>
          <a:bodyPr/>
          <a:lstStyle/>
          <a:p>
            <a:pPr>
              <a:defRPr/>
            </a:pPr>
            <a:fld id="{4A387CD6-4506-4773-A512-823E9491972F}" type="datetimeFigureOut">
              <a:rPr lang="lv-LV" smtClean="0"/>
              <a:pPr>
                <a:defRPr/>
              </a:pPr>
              <a:t>2012.06.07.</a:t>
            </a:fld>
            <a:endParaRPr lang="lv-LV" dirty="0"/>
          </a:p>
        </p:txBody>
      </p:sp>
      <p:sp>
        <p:nvSpPr>
          <p:cNvPr id="5" name="Kājenes vietturis 4"/>
          <p:cNvSpPr>
            <a:spLocks noGrp="1"/>
          </p:cNvSpPr>
          <p:nvPr>
            <p:ph type="ftr" sz="quarter" idx="11"/>
          </p:nvPr>
        </p:nvSpPr>
        <p:spPr/>
        <p:txBody>
          <a:bodyPr/>
          <a:lstStyle/>
          <a:p>
            <a:pPr>
              <a:defRPr/>
            </a:pPr>
            <a:endParaRPr lang="lv-LV" dirty="0"/>
          </a:p>
        </p:txBody>
      </p:sp>
      <p:sp>
        <p:nvSpPr>
          <p:cNvPr id="6" name="Slaida numura vietturis 5"/>
          <p:cNvSpPr>
            <a:spLocks noGrp="1"/>
          </p:cNvSpPr>
          <p:nvPr>
            <p:ph type="sldNum" sz="quarter" idx="12"/>
          </p:nvPr>
        </p:nvSpPr>
        <p:spPr/>
        <p:txBody>
          <a:bodyPr/>
          <a:lstStyle/>
          <a:p>
            <a:pPr>
              <a:defRPr/>
            </a:pPr>
            <a:fld id="{494289C7-C2EB-453C-BD35-E510748BE6D9}" type="slidenum">
              <a:rPr lang="lv-LV" smtClean="0"/>
              <a:pPr>
                <a:defRPr/>
              </a:pPr>
              <a:t>‹#›</a:t>
            </a:fld>
            <a:endParaRPr lang="lv-LV" dirty="0"/>
          </a:p>
        </p:txBody>
      </p:sp>
    </p:spTree>
  </p:cSld>
  <p:clrMapOvr>
    <a:masterClrMapping/>
  </p:clrMapOvr>
  <p:transition>
    <p:cover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i">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lv-LV"/>
          </a:p>
        </p:txBody>
      </p:sp>
      <p:sp>
        <p:nvSpPr>
          <p:cNvPr id="3" name="Satura vietturi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v-LV" smtClean="0"/>
              <a:t>Noklikšķiniet, lai rediģētu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Satura vietturi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v-LV" smtClean="0"/>
              <a:t>Noklikšķiniet, lai rediģētu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5" name="Datuma vietturis 4"/>
          <p:cNvSpPr>
            <a:spLocks noGrp="1"/>
          </p:cNvSpPr>
          <p:nvPr>
            <p:ph type="dt" sz="half" idx="10"/>
          </p:nvPr>
        </p:nvSpPr>
        <p:spPr/>
        <p:txBody>
          <a:bodyPr/>
          <a:lstStyle/>
          <a:p>
            <a:pPr>
              <a:defRPr/>
            </a:pPr>
            <a:fld id="{2CA16445-7E71-4488-ADA1-1FE61398A464}" type="datetimeFigureOut">
              <a:rPr lang="lv-LV" smtClean="0"/>
              <a:pPr>
                <a:defRPr/>
              </a:pPr>
              <a:t>2012.06.07.</a:t>
            </a:fld>
            <a:endParaRPr lang="lv-LV" dirty="0"/>
          </a:p>
        </p:txBody>
      </p:sp>
      <p:sp>
        <p:nvSpPr>
          <p:cNvPr id="6" name="Kājenes vietturis 5"/>
          <p:cNvSpPr>
            <a:spLocks noGrp="1"/>
          </p:cNvSpPr>
          <p:nvPr>
            <p:ph type="ftr" sz="quarter" idx="11"/>
          </p:nvPr>
        </p:nvSpPr>
        <p:spPr/>
        <p:txBody>
          <a:bodyPr/>
          <a:lstStyle/>
          <a:p>
            <a:pPr>
              <a:defRPr/>
            </a:pPr>
            <a:endParaRPr lang="lv-LV" dirty="0"/>
          </a:p>
        </p:txBody>
      </p:sp>
      <p:sp>
        <p:nvSpPr>
          <p:cNvPr id="7" name="Slaida numura vietturis 6"/>
          <p:cNvSpPr>
            <a:spLocks noGrp="1"/>
          </p:cNvSpPr>
          <p:nvPr>
            <p:ph type="sldNum" sz="quarter" idx="12"/>
          </p:nvPr>
        </p:nvSpPr>
        <p:spPr/>
        <p:txBody>
          <a:bodyPr/>
          <a:lstStyle/>
          <a:p>
            <a:pPr>
              <a:defRPr/>
            </a:pPr>
            <a:fld id="{7D561B3D-1EE0-4523-A6CF-5393944DF3D0}" type="slidenum">
              <a:rPr lang="lv-LV" smtClean="0"/>
              <a:pPr>
                <a:defRPr/>
              </a:pPr>
              <a:t>‹#›</a:t>
            </a:fld>
            <a:endParaRPr lang="lv-LV" dirty="0"/>
          </a:p>
        </p:txBody>
      </p:sp>
    </p:spTree>
  </p:cSld>
  <p:clrMapOvr>
    <a:masterClrMapping/>
  </p:clrMapOvr>
  <p:transition>
    <p:cover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lvl1pPr>
              <a:defRPr/>
            </a:lvl1pPr>
          </a:lstStyle>
          <a:p>
            <a:r>
              <a:rPr lang="lv-LV" smtClean="0"/>
              <a:t>Rediģēt šablona virsraksta stilu</a:t>
            </a:r>
            <a:endParaRPr lang="lv-LV"/>
          </a:p>
        </p:txBody>
      </p:sp>
      <p:sp>
        <p:nvSpPr>
          <p:cNvPr id="3" name="Teksta vietturi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Noklikšķiniet, lai rediģētu šablona teksta stilus</a:t>
            </a:r>
          </a:p>
        </p:txBody>
      </p:sp>
      <p:sp>
        <p:nvSpPr>
          <p:cNvPr id="4" name="Satura vietturi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v-LV" smtClean="0"/>
              <a:t>Noklikšķiniet, lai rediģētu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5" name="Teksta vietturi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Noklikšķiniet, lai rediģētu šablona teksta stilus</a:t>
            </a:r>
          </a:p>
        </p:txBody>
      </p:sp>
      <p:sp>
        <p:nvSpPr>
          <p:cNvPr id="6" name="Satura vietturi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v-LV" smtClean="0"/>
              <a:t>Noklikšķiniet, lai rediģētu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7" name="Datuma vietturis 6"/>
          <p:cNvSpPr>
            <a:spLocks noGrp="1"/>
          </p:cNvSpPr>
          <p:nvPr>
            <p:ph type="dt" sz="half" idx="10"/>
          </p:nvPr>
        </p:nvSpPr>
        <p:spPr/>
        <p:txBody>
          <a:bodyPr/>
          <a:lstStyle/>
          <a:p>
            <a:pPr>
              <a:defRPr/>
            </a:pPr>
            <a:fld id="{6E790EE6-EBFB-4163-B5B3-FE848A1EC5AA}" type="datetimeFigureOut">
              <a:rPr lang="lv-LV" smtClean="0"/>
              <a:pPr>
                <a:defRPr/>
              </a:pPr>
              <a:t>2012.06.07.</a:t>
            </a:fld>
            <a:endParaRPr lang="lv-LV" dirty="0"/>
          </a:p>
        </p:txBody>
      </p:sp>
      <p:sp>
        <p:nvSpPr>
          <p:cNvPr id="8" name="Kājenes vietturis 7"/>
          <p:cNvSpPr>
            <a:spLocks noGrp="1"/>
          </p:cNvSpPr>
          <p:nvPr>
            <p:ph type="ftr" sz="quarter" idx="11"/>
          </p:nvPr>
        </p:nvSpPr>
        <p:spPr/>
        <p:txBody>
          <a:bodyPr/>
          <a:lstStyle/>
          <a:p>
            <a:pPr>
              <a:defRPr/>
            </a:pPr>
            <a:endParaRPr lang="lv-LV" dirty="0"/>
          </a:p>
        </p:txBody>
      </p:sp>
      <p:sp>
        <p:nvSpPr>
          <p:cNvPr id="9" name="Slaida numura vietturis 8"/>
          <p:cNvSpPr>
            <a:spLocks noGrp="1"/>
          </p:cNvSpPr>
          <p:nvPr>
            <p:ph type="sldNum" sz="quarter" idx="12"/>
          </p:nvPr>
        </p:nvSpPr>
        <p:spPr/>
        <p:txBody>
          <a:bodyPr/>
          <a:lstStyle/>
          <a:p>
            <a:pPr>
              <a:defRPr/>
            </a:pPr>
            <a:fld id="{BBDA9079-A1FE-4489-8B53-FBDB9DA4B454}" type="slidenum">
              <a:rPr lang="lv-LV" smtClean="0"/>
              <a:pPr>
                <a:defRPr/>
              </a:pPr>
              <a:t>‹#›</a:t>
            </a:fld>
            <a:endParaRPr lang="lv-LV" dirty="0"/>
          </a:p>
        </p:txBody>
      </p:sp>
    </p:spTree>
  </p:cSld>
  <p:clrMapOvr>
    <a:masterClrMapping/>
  </p:clrMapOvr>
  <p:transition>
    <p:cover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lv-LV"/>
          </a:p>
        </p:txBody>
      </p:sp>
      <p:sp>
        <p:nvSpPr>
          <p:cNvPr id="3" name="Datuma vietturis 2"/>
          <p:cNvSpPr>
            <a:spLocks noGrp="1"/>
          </p:cNvSpPr>
          <p:nvPr>
            <p:ph type="dt" sz="half" idx="10"/>
          </p:nvPr>
        </p:nvSpPr>
        <p:spPr/>
        <p:txBody>
          <a:bodyPr/>
          <a:lstStyle/>
          <a:p>
            <a:pPr>
              <a:defRPr/>
            </a:pPr>
            <a:fld id="{7D29C3A3-5925-424D-99EE-1CC5B9DD2893}" type="datetimeFigureOut">
              <a:rPr lang="lv-LV" smtClean="0"/>
              <a:pPr>
                <a:defRPr/>
              </a:pPr>
              <a:t>2012.06.07.</a:t>
            </a:fld>
            <a:endParaRPr lang="lv-LV" dirty="0"/>
          </a:p>
        </p:txBody>
      </p:sp>
      <p:sp>
        <p:nvSpPr>
          <p:cNvPr id="4" name="Kājenes vietturis 3"/>
          <p:cNvSpPr>
            <a:spLocks noGrp="1"/>
          </p:cNvSpPr>
          <p:nvPr>
            <p:ph type="ftr" sz="quarter" idx="11"/>
          </p:nvPr>
        </p:nvSpPr>
        <p:spPr/>
        <p:txBody>
          <a:bodyPr/>
          <a:lstStyle/>
          <a:p>
            <a:pPr>
              <a:defRPr/>
            </a:pPr>
            <a:endParaRPr lang="lv-LV" dirty="0"/>
          </a:p>
        </p:txBody>
      </p:sp>
      <p:sp>
        <p:nvSpPr>
          <p:cNvPr id="5" name="Slaida numura vietturis 4"/>
          <p:cNvSpPr>
            <a:spLocks noGrp="1"/>
          </p:cNvSpPr>
          <p:nvPr>
            <p:ph type="sldNum" sz="quarter" idx="12"/>
          </p:nvPr>
        </p:nvSpPr>
        <p:spPr/>
        <p:txBody>
          <a:bodyPr/>
          <a:lstStyle/>
          <a:p>
            <a:pPr>
              <a:defRPr/>
            </a:pPr>
            <a:fld id="{7BC9E3FC-268C-417B-B11C-A11C3AC7088A}" type="slidenum">
              <a:rPr lang="lv-LV" smtClean="0"/>
              <a:pPr>
                <a:defRPr/>
              </a:pPr>
              <a:t>‹#›</a:t>
            </a:fld>
            <a:endParaRPr lang="lv-LV" dirty="0"/>
          </a:p>
        </p:txBody>
      </p:sp>
    </p:spTree>
  </p:cSld>
  <p:clrMapOvr>
    <a:masterClrMapping/>
  </p:clrMapOvr>
  <p:transition>
    <p:cover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p:cNvSpPr>
            <a:spLocks noGrp="1"/>
          </p:cNvSpPr>
          <p:nvPr>
            <p:ph type="dt" sz="half" idx="10"/>
          </p:nvPr>
        </p:nvSpPr>
        <p:spPr/>
        <p:txBody>
          <a:bodyPr/>
          <a:lstStyle/>
          <a:p>
            <a:pPr>
              <a:defRPr/>
            </a:pPr>
            <a:fld id="{1DF89A27-0149-4081-BA09-A0C77B11E55D}" type="datetimeFigureOut">
              <a:rPr lang="lv-LV" smtClean="0"/>
              <a:pPr>
                <a:defRPr/>
              </a:pPr>
              <a:t>2012.06.07.</a:t>
            </a:fld>
            <a:endParaRPr lang="lv-LV" dirty="0"/>
          </a:p>
        </p:txBody>
      </p:sp>
      <p:sp>
        <p:nvSpPr>
          <p:cNvPr id="3" name="Kājenes vietturis 2"/>
          <p:cNvSpPr>
            <a:spLocks noGrp="1"/>
          </p:cNvSpPr>
          <p:nvPr>
            <p:ph type="ftr" sz="quarter" idx="11"/>
          </p:nvPr>
        </p:nvSpPr>
        <p:spPr/>
        <p:txBody>
          <a:bodyPr/>
          <a:lstStyle/>
          <a:p>
            <a:pPr>
              <a:defRPr/>
            </a:pPr>
            <a:endParaRPr lang="lv-LV" dirty="0"/>
          </a:p>
        </p:txBody>
      </p:sp>
      <p:sp>
        <p:nvSpPr>
          <p:cNvPr id="4" name="Slaida numura vietturis 3"/>
          <p:cNvSpPr>
            <a:spLocks noGrp="1"/>
          </p:cNvSpPr>
          <p:nvPr>
            <p:ph type="sldNum" sz="quarter" idx="12"/>
          </p:nvPr>
        </p:nvSpPr>
        <p:spPr/>
        <p:txBody>
          <a:bodyPr/>
          <a:lstStyle/>
          <a:p>
            <a:pPr>
              <a:defRPr/>
            </a:pPr>
            <a:fld id="{657DA856-3DB1-46D7-9798-89EC8DD072AA}" type="slidenum">
              <a:rPr lang="lv-LV" smtClean="0"/>
              <a:pPr>
                <a:defRPr/>
              </a:pPr>
              <a:t>‹#›</a:t>
            </a:fld>
            <a:endParaRPr lang="lv-LV" dirty="0"/>
          </a:p>
        </p:txBody>
      </p:sp>
    </p:spTree>
  </p:cSld>
  <p:clrMapOvr>
    <a:masterClrMapping/>
  </p:clrMapOvr>
  <p:transition>
    <p:cover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457200" y="273050"/>
            <a:ext cx="3008313" cy="1162050"/>
          </a:xfrm>
        </p:spPr>
        <p:txBody>
          <a:bodyPr anchor="b"/>
          <a:lstStyle>
            <a:lvl1pPr algn="l">
              <a:defRPr sz="2000" b="1"/>
            </a:lvl1pPr>
          </a:lstStyle>
          <a:p>
            <a:r>
              <a:rPr lang="lv-LV" smtClean="0"/>
              <a:t>Rediģēt šablona virsraksta stilu</a:t>
            </a:r>
            <a:endParaRPr lang="lv-LV"/>
          </a:p>
        </p:txBody>
      </p:sp>
      <p:sp>
        <p:nvSpPr>
          <p:cNvPr id="3" name="Satura vietturi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smtClean="0"/>
              <a:t>Noklikšķiniet, lai rediģētu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Teksta vietturi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smtClean="0"/>
              <a:t>Noklikšķiniet, lai rediģētu šablona teksta stilus</a:t>
            </a:r>
          </a:p>
        </p:txBody>
      </p:sp>
      <p:sp>
        <p:nvSpPr>
          <p:cNvPr id="5" name="Datuma vietturis 4"/>
          <p:cNvSpPr>
            <a:spLocks noGrp="1"/>
          </p:cNvSpPr>
          <p:nvPr>
            <p:ph type="dt" sz="half" idx="10"/>
          </p:nvPr>
        </p:nvSpPr>
        <p:spPr/>
        <p:txBody>
          <a:bodyPr/>
          <a:lstStyle/>
          <a:p>
            <a:pPr>
              <a:defRPr/>
            </a:pPr>
            <a:fld id="{C015EE7D-9D0D-433B-8771-3486B12666FD}" type="datetimeFigureOut">
              <a:rPr lang="lv-LV" smtClean="0"/>
              <a:pPr>
                <a:defRPr/>
              </a:pPr>
              <a:t>2012.06.07.</a:t>
            </a:fld>
            <a:endParaRPr lang="lv-LV" dirty="0"/>
          </a:p>
        </p:txBody>
      </p:sp>
      <p:sp>
        <p:nvSpPr>
          <p:cNvPr id="6" name="Kājenes vietturis 5"/>
          <p:cNvSpPr>
            <a:spLocks noGrp="1"/>
          </p:cNvSpPr>
          <p:nvPr>
            <p:ph type="ftr" sz="quarter" idx="11"/>
          </p:nvPr>
        </p:nvSpPr>
        <p:spPr/>
        <p:txBody>
          <a:bodyPr/>
          <a:lstStyle/>
          <a:p>
            <a:pPr>
              <a:defRPr/>
            </a:pPr>
            <a:endParaRPr lang="lv-LV" dirty="0"/>
          </a:p>
        </p:txBody>
      </p:sp>
      <p:sp>
        <p:nvSpPr>
          <p:cNvPr id="7" name="Slaida numura vietturis 6"/>
          <p:cNvSpPr>
            <a:spLocks noGrp="1"/>
          </p:cNvSpPr>
          <p:nvPr>
            <p:ph type="sldNum" sz="quarter" idx="12"/>
          </p:nvPr>
        </p:nvSpPr>
        <p:spPr/>
        <p:txBody>
          <a:bodyPr/>
          <a:lstStyle/>
          <a:p>
            <a:pPr>
              <a:defRPr/>
            </a:pPr>
            <a:fld id="{875007C9-A891-40C1-8569-976AF6000696}" type="slidenum">
              <a:rPr lang="lv-LV" smtClean="0"/>
              <a:pPr>
                <a:defRPr/>
              </a:pPr>
              <a:t>‹#›</a:t>
            </a:fld>
            <a:endParaRPr lang="lv-LV" dirty="0"/>
          </a:p>
        </p:txBody>
      </p:sp>
    </p:spTree>
  </p:cSld>
  <p:clrMapOvr>
    <a:masterClrMapping/>
  </p:clrMapOvr>
  <p:transition>
    <p:cover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1792288" y="4800600"/>
            <a:ext cx="5486400" cy="566738"/>
          </a:xfrm>
        </p:spPr>
        <p:txBody>
          <a:bodyPr anchor="b"/>
          <a:lstStyle>
            <a:lvl1pPr algn="l">
              <a:defRPr sz="2000" b="1"/>
            </a:lvl1pPr>
          </a:lstStyle>
          <a:p>
            <a:r>
              <a:rPr lang="lv-LV" smtClean="0"/>
              <a:t>Rediģēt šablona virsraksta stilu</a:t>
            </a:r>
            <a:endParaRPr lang="lv-LV"/>
          </a:p>
        </p:txBody>
      </p:sp>
      <p:sp>
        <p:nvSpPr>
          <p:cNvPr id="3" name="Attēla vietturi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dirty="0"/>
          </a:p>
        </p:txBody>
      </p:sp>
      <p:sp>
        <p:nvSpPr>
          <p:cNvPr id="4" name="Teksta vietturi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smtClean="0"/>
              <a:t>Noklikšķiniet, lai rediģētu šablona teksta stilus</a:t>
            </a:r>
          </a:p>
        </p:txBody>
      </p:sp>
      <p:sp>
        <p:nvSpPr>
          <p:cNvPr id="5" name="Datuma vietturis 4"/>
          <p:cNvSpPr>
            <a:spLocks noGrp="1"/>
          </p:cNvSpPr>
          <p:nvPr>
            <p:ph type="dt" sz="half" idx="10"/>
          </p:nvPr>
        </p:nvSpPr>
        <p:spPr/>
        <p:txBody>
          <a:bodyPr/>
          <a:lstStyle/>
          <a:p>
            <a:pPr>
              <a:defRPr/>
            </a:pPr>
            <a:fld id="{760EDD9B-0A23-4832-AFD1-D8F39A917AA7}" type="datetimeFigureOut">
              <a:rPr lang="lv-LV" smtClean="0"/>
              <a:pPr>
                <a:defRPr/>
              </a:pPr>
              <a:t>2012.06.07.</a:t>
            </a:fld>
            <a:endParaRPr lang="lv-LV" dirty="0"/>
          </a:p>
        </p:txBody>
      </p:sp>
      <p:sp>
        <p:nvSpPr>
          <p:cNvPr id="6" name="Kājenes vietturis 5"/>
          <p:cNvSpPr>
            <a:spLocks noGrp="1"/>
          </p:cNvSpPr>
          <p:nvPr>
            <p:ph type="ftr" sz="quarter" idx="11"/>
          </p:nvPr>
        </p:nvSpPr>
        <p:spPr/>
        <p:txBody>
          <a:bodyPr/>
          <a:lstStyle/>
          <a:p>
            <a:pPr>
              <a:defRPr/>
            </a:pPr>
            <a:endParaRPr lang="lv-LV" dirty="0"/>
          </a:p>
        </p:txBody>
      </p:sp>
      <p:sp>
        <p:nvSpPr>
          <p:cNvPr id="7" name="Slaida numura vietturis 6"/>
          <p:cNvSpPr>
            <a:spLocks noGrp="1"/>
          </p:cNvSpPr>
          <p:nvPr>
            <p:ph type="sldNum" sz="quarter" idx="12"/>
          </p:nvPr>
        </p:nvSpPr>
        <p:spPr/>
        <p:txBody>
          <a:bodyPr/>
          <a:lstStyle/>
          <a:p>
            <a:pPr>
              <a:defRPr/>
            </a:pPr>
            <a:fld id="{530C43B3-8069-481B-94DE-2B4595B3284C}" type="slidenum">
              <a:rPr lang="lv-LV" smtClean="0"/>
              <a:pPr>
                <a:defRPr/>
              </a:pPr>
              <a:t>‹#›</a:t>
            </a:fld>
            <a:endParaRPr lang="lv-LV" dirty="0"/>
          </a:p>
        </p:txBody>
      </p:sp>
    </p:spTree>
  </p:cSld>
  <p:clrMapOvr>
    <a:masterClrMapping/>
  </p:clrMapOvr>
  <p:transition>
    <p:cover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Virsraksta viettur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lv-LV" smtClean="0"/>
              <a:t>Rediģēt šablona virsraksta stilu</a:t>
            </a:r>
            <a:endParaRPr lang="lv-LV"/>
          </a:p>
        </p:txBody>
      </p:sp>
      <p:sp>
        <p:nvSpPr>
          <p:cNvPr id="3" name="Teksta vietturis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lv-LV" smtClean="0"/>
              <a:t>Noklikšķiniet, lai rediģētu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Datuma vietturis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3FF7FDD7-4009-4F5F-840B-CC57067C1BF3}" type="datetimeFigureOut">
              <a:rPr lang="lv-LV" smtClean="0"/>
              <a:pPr>
                <a:defRPr/>
              </a:pPr>
              <a:t>2012.06.07.</a:t>
            </a:fld>
            <a:endParaRPr lang="lv-LV" dirty="0"/>
          </a:p>
        </p:txBody>
      </p:sp>
      <p:sp>
        <p:nvSpPr>
          <p:cNvPr id="5" name="Kājenes vietturis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lv-LV" dirty="0"/>
          </a:p>
        </p:txBody>
      </p:sp>
      <p:sp>
        <p:nvSpPr>
          <p:cNvPr id="6" name="Slaida numura vietturis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4CD6B27-3636-4B4A-AE54-E30457159D1D}" type="slidenum">
              <a:rPr lang="lv-LV" smtClean="0"/>
              <a:pPr>
                <a:defRPr/>
              </a:pPr>
              <a:t>‹#›</a:t>
            </a:fld>
            <a:endParaRPr lang="lv-LV" dirty="0"/>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ransition>
    <p:cover dir="r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file:///C:\Users\Skolotajs\Desktop\80%20Bethovens-%205.Liktensimf..wma" TargetMode="Externa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B&#257;rme&#326;u%20&#353;ovs.avi"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http://bar.lv/party/"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Gai&#316;u%20c&#299;&#326;as.wmv"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audio" Target="file:///C:\Users\Skolotajs\Desktop\Koktei&#316;u%20sv&#275;tki\Cosmoss%20-%20Pasaules%20galins.mp3" TargetMode="External"/><Relationship Id="rId5" Type="http://schemas.openxmlformats.org/officeDocument/2006/relationships/image" Target="../media/image20.png"/><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audio" Target="file:///C:\Users\Skolotajs\Desktop\Koktei&#316;u%20sv&#275;tki\3M&#363;zika%20runai.mp3" TargetMode="Externa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audio" Target="file:///C:\Users\Skolotajs\Desktop\Koktei&#316;u%20sv&#275;tki\100%25%20Svaigs!%20-%20100%25%20Svaigs!%20Nr.8%20-%207%20-%20Beigas%20Tomer%20Viss%20Bus%20Labi.mp3" TargetMode="External"/><Relationship Id="rId5" Type="http://schemas.openxmlformats.org/officeDocument/2006/relationships/image" Target="../media/image28.png"/><Relationship Id="rId4" Type="http://schemas.openxmlformats.org/officeDocument/2006/relationships/image" Target="../media/image27.jpeg"/></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notesSlide" Target="../notesSlides/notesSlide17.xml"/><Relationship Id="rId7"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audio" Target="file:///C:\Users\Skolotajs\Desktop\Koktei&#316;u%20sv&#275;tki\012OR.ORCHESTRA%20-%20WICKED%20GAME.MP3" TargetMode="External"/><Relationship Id="rId6" Type="http://schemas.openxmlformats.org/officeDocument/2006/relationships/image" Target="../media/image32.jpeg"/><Relationship Id="rId5" Type="http://schemas.openxmlformats.org/officeDocument/2006/relationships/image" Target="../media/image31.jpeg"/><Relationship Id="rId10" Type="http://schemas.openxmlformats.org/officeDocument/2006/relationships/image" Target="../media/image36.png"/><Relationship Id="rId4" Type="http://schemas.openxmlformats.org/officeDocument/2006/relationships/image" Target="../media/image30.jpeg"/><Relationship Id="rId9" Type="http://schemas.openxmlformats.org/officeDocument/2006/relationships/image" Target="../media/image35.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Users\Skolotajs\Desktop\Koktei&#316;u%20sv&#275;tki\20%20The%2090's%20CD3%20-%2016%20-%20It's%20My%20Life%20-%20Dr%20Alban.mp3" TargetMode="External"/><Relationship Id="rId1" Type="http://schemas.openxmlformats.org/officeDocument/2006/relationships/audio" Target="file:///C:\Users\Skolotajs\Desktop\Koktei&#316;u%20sv&#275;tki\Coco%20Jamboo.mp3" TargetMode="Externa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notesSlide" Target="../notesSlides/notesSlide19.xml"/></Relationships>
</file>

<file path=ppt/slides/_rels/slide38.xml.rels><?xml version="1.0" encoding="UTF-8" standalone="yes"?>
<Relationships xmlns="http://schemas.openxmlformats.org/package/2006/relationships"><Relationship Id="rId3" Type="http://schemas.openxmlformats.org/officeDocument/2006/relationships/hyperlink" Target="mailto:skola@bebrene.lv"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5" Type="http://schemas.openxmlformats.org/officeDocument/2006/relationships/hyperlink" Target="mailto:saudina@inbox.lv" TargetMode="External"/><Relationship Id="rId4" Type="http://schemas.openxmlformats.org/officeDocument/2006/relationships/hyperlink" Target="mailto:aijanet@inbnox.lv"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mailto:lorija53@inbox.lv" TargetMode="External"/><Relationship Id="rId2" Type="http://schemas.openxmlformats.org/officeDocument/2006/relationships/hyperlink" Target="mailto:gegere.alda@inbnox.lv" TargetMode="Externa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49.xml.rels><?xml version="1.0" encoding="UTF-8" standalone="yes"?>
<Relationships xmlns="http://schemas.openxmlformats.org/package/2006/relationships"><Relationship Id="rId3" Type="http://schemas.openxmlformats.org/officeDocument/2006/relationships/hyperlink" Target="mailto:v-tiina@inbnox.lv" TargetMode="External"/><Relationship Id="rId2" Type="http://schemas.openxmlformats.org/officeDocument/2006/relationships/hyperlink" Target="mailto:solveigakeivomege@inbnox.lv" TargetMode="External"/><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mailto:Ilga.maliseva@inbox.lv" TargetMode="External"/><Relationship Id="rId2" Type="http://schemas.openxmlformats.org/officeDocument/2006/relationships/hyperlink" Target="mailto:elitask@inbnox.lv" TargetMode="External"/><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ctrTitle"/>
          </p:nvPr>
        </p:nvSpPr>
        <p:spPr>
          <a:xfrm>
            <a:off x="533400" y="990600"/>
            <a:ext cx="7851648" cy="1828800"/>
          </a:xfrm>
        </p:spPr>
        <p:txBody>
          <a:bodyPr/>
          <a:lstStyle/>
          <a:p>
            <a:pPr algn="ctr" fontAlgn="auto">
              <a:spcAft>
                <a:spcPts val="0"/>
              </a:spcAft>
              <a:defRPr/>
            </a:pPr>
            <a:r>
              <a:rPr lang="lv-LV" sz="4800" dirty="0" smtClean="0">
                <a:latin typeface="Georgia" pitchFamily="18" charset="0"/>
              </a:rPr>
              <a:t>No gaiļu cīņām uz kokteiļu svētkiem</a:t>
            </a:r>
            <a:endParaRPr lang="lv-LV" sz="4800" dirty="0">
              <a:latin typeface="Georgia" pitchFamily="18" charset="0"/>
            </a:endParaRPr>
          </a:p>
        </p:txBody>
      </p:sp>
      <p:pic>
        <p:nvPicPr>
          <p:cNvPr id="1034" name="Picture 10" descr="http://www.strausof.net/wp-content/uploads/2011/01/petushinye-boi_280_200.jpg"/>
          <p:cNvPicPr>
            <a:picLocks noChangeAspect="1" noChangeArrowheads="1"/>
          </p:cNvPicPr>
          <p:nvPr/>
        </p:nvPicPr>
        <p:blipFill>
          <a:blip r:embed="rId4" cstate="print"/>
          <a:srcRect/>
          <a:stretch>
            <a:fillRect/>
          </a:stretch>
        </p:blipFill>
        <p:spPr bwMode="auto">
          <a:xfrm>
            <a:off x="2514600" y="2667000"/>
            <a:ext cx="4762500" cy="3590926"/>
          </a:xfrm>
          <a:prstGeom prst="rect">
            <a:avLst/>
          </a:prstGeom>
          <a:noFill/>
        </p:spPr>
      </p:pic>
      <p:pic>
        <p:nvPicPr>
          <p:cNvPr id="4" name="80 Bethovens- 5.Liktensimf..wma">
            <a:hlinkClick r:id="" action="ppaction://media"/>
          </p:cNvPr>
          <p:cNvPicPr>
            <a:picLocks noRot="1" noChangeAspect="1"/>
          </p:cNvPicPr>
          <p:nvPr>
            <a:audioFile r:link="rId1"/>
          </p:nvPr>
        </p:nvPicPr>
        <p:blipFill>
          <a:blip r:embed="rId5" cstate="print"/>
          <a:stretch>
            <a:fillRect/>
          </a:stretch>
        </p:blipFill>
        <p:spPr>
          <a:xfrm>
            <a:off x="7848600" y="2209800"/>
            <a:ext cx="304800" cy="304800"/>
          </a:xfrm>
          <a:prstGeom prst="rect">
            <a:avLst/>
          </a:prstGeom>
        </p:spPr>
      </p:pic>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34"/>
                                        </p:tgtEl>
                                        <p:attrNameLst>
                                          <p:attrName>style.visibility</p:attrName>
                                        </p:attrNameLst>
                                      </p:cBhvr>
                                      <p:to>
                                        <p:strVal val="visible"/>
                                      </p:to>
                                    </p:set>
                                    <p:anim calcmode="lin" valueType="num">
                                      <p:cBhvr>
                                        <p:cTn id="7" dur="500" fill="hold"/>
                                        <p:tgtEl>
                                          <p:spTgt spid="1034"/>
                                        </p:tgtEl>
                                        <p:attrNameLst>
                                          <p:attrName>ppt_w</p:attrName>
                                        </p:attrNameLst>
                                      </p:cBhvr>
                                      <p:tavLst>
                                        <p:tav tm="0">
                                          <p:val>
                                            <p:fltVal val="0"/>
                                          </p:val>
                                        </p:tav>
                                        <p:tav tm="100000">
                                          <p:val>
                                            <p:strVal val="#ppt_w"/>
                                          </p:val>
                                        </p:tav>
                                      </p:tavLst>
                                    </p:anim>
                                    <p:anim calcmode="lin" valueType="num">
                                      <p:cBhvr>
                                        <p:cTn id="8" dur="500" fill="hold"/>
                                        <p:tgtEl>
                                          <p:spTgt spid="1034"/>
                                        </p:tgtEl>
                                        <p:attrNameLst>
                                          <p:attrName>ppt_h</p:attrName>
                                        </p:attrNameLst>
                                      </p:cBhvr>
                                      <p:tavLst>
                                        <p:tav tm="0">
                                          <p:val>
                                            <p:fltVal val="0"/>
                                          </p:val>
                                        </p:tav>
                                        <p:tav tm="100000">
                                          <p:val>
                                            <p:strVal val="#ppt_h"/>
                                          </p:val>
                                        </p:tav>
                                      </p:tavLst>
                                    </p:anim>
                                    <p:animEffect transition="in" filter="fade">
                                      <p:cBhvr>
                                        <p:cTn id="9" dur="500"/>
                                        <p:tgtEl>
                                          <p:spTgt spid="1034"/>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89117" fill="hold"/>
                                        <p:tgtEl>
                                          <p:spTgt spid="4"/>
                                        </p:tgtEl>
                                      </p:cBhvr>
                                    </p:cmd>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8"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p:txBody>
          <a:bodyPr/>
          <a:lstStyle/>
          <a:p>
            <a:r>
              <a:rPr lang="lv-LV" dirty="0" smtClean="0">
                <a:latin typeface="Georgia" pitchFamily="18" charset="0"/>
              </a:rPr>
              <a:t>6. versija</a:t>
            </a:r>
          </a:p>
          <a:p>
            <a:r>
              <a:rPr lang="lv-LV" dirty="0" smtClean="0">
                <a:latin typeface="Georgia" pitchFamily="18" charset="0"/>
              </a:rPr>
              <a:t>Eiropā kokteiļi popularitāti ieguva tikai 1920. gados, kad Amerikā iestājās sausais likums (1919-1932).</a:t>
            </a:r>
            <a:endParaRPr lang="lv-LV" dirty="0">
              <a:latin typeface="Georgia" pitchFamily="18" charset="0"/>
            </a:endParaRPr>
          </a:p>
        </p:txBody>
      </p:sp>
      <p:pic>
        <p:nvPicPr>
          <p:cNvPr id="23554" name="Picture 2" descr="http://t0.gstatic.com/images?q=tbn:ANd9GcQ_Ly_QPgA9n2MAYDB7kw6mYpKaZeK-mRK-ssrQ5qoRQaV0cNqc"/>
          <p:cNvPicPr>
            <a:picLocks noChangeAspect="1" noChangeArrowheads="1"/>
          </p:cNvPicPr>
          <p:nvPr/>
        </p:nvPicPr>
        <p:blipFill>
          <a:blip r:embed="rId2" cstate="print"/>
          <a:srcRect/>
          <a:stretch>
            <a:fillRect/>
          </a:stretch>
        </p:blipFill>
        <p:spPr bwMode="auto">
          <a:xfrm>
            <a:off x="2819400" y="3886200"/>
            <a:ext cx="3740725" cy="2590800"/>
          </a:xfrm>
          <a:prstGeom prst="rect">
            <a:avLst/>
          </a:prstGeom>
          <a:noFill/>
        </p:spPr>
      </p:pic>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381000" y="609600"/>
            <a:ext cx="8229600" cy="4190999"/>
          </a:xfrm>
        </p:spPr>
        <p:txBody>
          <a:bodyPr>
            <a:normAutofit fontScale="85000" lnSpcReduction="10000"/>
          </a:bodyPr>
          <a:lstStyle/>
          <a:p>
            <a:r>
              <a:rPr lang="lv-LV" dirty="0" smtClean="0">
                <a:latin typeface="Georgia" pitchFamily="18" charset="0"/>
              </a:rPr>
              <a:t>7. versija</a:t>
            </a:r>
          </a:p>
          <a:p>
            <a:pPr algn="just"/>
            <a:r>
              <a:rPr lang="lv-LV" dirty="0" smtClean="0">
                <a:latin typeface="Georgia" pitchFamily="18" charset="0"/>
              </a:rPr>
              <a:t>Amerikā dzīvojošiem Eiropas emigrantiem un avantūristiem ļoti populāra bija buļļu ķeršana ar laso, jāšana un šaušana, kā arī citas sporta spēles. Taču ne mazāk populāras bija arī gaiļu cīņas. Pašiem gaiļiem barībā tika iemaisīts alkohols, kas uzlaboja cīņas garu. Katram gaiļa īpašniekam bija sava individuāla, slepena recepte. Iespējams, ka tieši šīs receptes sāka saukt par gaiļu astēm jeb angliski </a:t>
            </a:r>
            <a:r>
              <a:rPr lang="lv-LV" dirty="0" err="1" smtClean="0">
                <a:latin typeface="Georgia" pitchFamily="18" charset="0"/>
              </a:rPr>
              <a:t>cocktail</a:t>
            </a:r>
            <a:r>
              <a:rPr lang="lv-LV" dirty="0" smtClean="0">
                <a:latin typeface="Georgia" pitchFamily="18" charset="0"/>
              </a:rPr>
              <a:t>.</a:t>
            </a:r>
            <a:endParaRPr lang="lv-LV" dirty="0">
              <a:latin typeface="Georgia" pitchFamily="18" charset="0"/>
            </a:endParaRPr>
          </a:p>
        </p:txBody>
      </p:sp>
      <p:pic>
        <p:nvPicPr>
          <p:cNvPr id="22530" name="Picture 2" descr="http://t2.gstatic.com/images?q=tbn:ANd9GcRwu4gqPiMYhSvvp9jTPnvQU52VYpbku-KKCq9lXpGOI47GQUe1Nw"/>
          <p:cNvPicPr>
            <a:picLocks noChangeAspect="1" noChangeArrowheads="1"/>
          </p:cNvPicPr>
          <p:nvPr/>
        </p:nvPicPr>
        <p:blipFill>
          <a:blip r:embed="rId3" cstate="print"/>
          <a:srcRect/>
          <a:stretch>
            <a:fillRect/>
          </a:stretch>
        </p:blipFill>
        <p:spPr bwMode="auto">
          <a:xfrm>
            <a:off x="3810000" y="4495800"/>
            <a:ext cx="2667000" cy="2133601"/>
          </a:xfrm>
          <a:prstGeom prst="rect">
            <a:avLst/>
          </a:prstGeom>
          <a:noFill/>
        </p:spPr>
      </p:pic>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381000" y="685801"/>
            <a:ext cx="8229600" cy="3581400"/>
          </a:xfrm>
        </p:spPr>
        <p:txBody>
          <a:bodyPr>
            <a:normAutofit fontScale="92500" lnSpcReduction="20000"/>
          </a:bodyPr>
          <a:lstStyle/>
          <a:p>
            <a:r>
              <a:rPr lang="lv-LV" dirty="0" smtClean="0">
                <a:latin typeface="Georgia" pitchFamily="18" charset="0"/>
              </a:rPr>
              <a:t>8. versija</a:t>
            </a:r>
          </a:p>
          <a:p>
            <a:pPr algn="just"/>
            <a:r>
              <a:rPr lang="lv-LV" dirty="0" smtClean="0">
                <a:latin typeface="Georgia" pitchFamily="18" charset="0"/>
              </a:rPr>
              <a:t>Vecajā Romā bija kāds dakteris vārdā </a:t>
            </a:r>
            <a:r>
              <a:rPr lang="lv-LV" dirty="0" err="1" smtClean="0">
                <a:latin typeface="Georgia" pitchFamily="18" charset="0"/>
              </a:rPr>
              <a:t>Klaudius</a:t>
            </a:r>
            <a:r>
              <a:rPr lang="lv-LV" dirty="0" smtClean="0">
                <a:latin typeface="Georgia" pitchFamily="18" charset="0"/>
              </a:rPr>
              <a:t>, kurš mēdza pagatavot mikstūru, sajaucot ogu vīnu (</a:t>
            </a:r>
            <a:r>
              <a:rPr lang="lv-LV" dirty="0" err="1" smtClean="0">
                <a:latin typeface="Georgia" pitchFamily="18" charset="0"/>
              </a:rPr>
              <a:t>og</a:t>
            </a:r>
            <a:r>
              <a:rPr lang="lv-LV" dirty="0" smtClean="0">
                <a:latin typeface="Georgia" pitchFamily="18" charset="0"/>
              </a:rPr>
              <a:t> </a:t>
            </a:r>
            <a:r>
              <a:rPr lang="lv-LV" dirty="0" err="1" smtClean="0">
                <a:latin typeface="Georgia" pitchFamily="18" charset="0"/>
              </a:rPr>
              <a:t>wine</a:t>
            </a:r>
            <a:r>
              <a:rPr lang="lv-LV" dirty="0" smtClean="0">
                <a:latin typeface="Georgia" pitchFamily="18" charset="0"/>
              </a:rPr>
              <a:t>) kopā ar citrona sulu un kaltētām zālītēm. Dzērienu viņš dēvēja par „</a:t>
            </a:r>
            <a:r>
              <a:rPr lang="lv-LV" dirty="0" err="1" smtClean="0">
                <a:latin typeface="Georgia" pitchFamily="18" charset="0"/>
              </a:rPr>
              <a:t>cockwine</a:t>
            </a:r>
            <a:r>
              <a:rPr lang="lv-LV" dirty="0" smtClean="0">
                <a:latin typeface="Georgia" pitchFamily="18" charset="0"/>
              </a:rPr>
              <a:t>”. Imperators </a:t>
            </a:r>
            <a:r>
              <a:rPr lang="lv-LV" dirty="0" err="1" smtClean="0">
                <a:latin typeface="Georgia" pitchFamily="18" charset="0"/>
              </a:rPr>
              <a:t>Lucius</a:t>
            </a:r>
            <a:r>
              <a:rPr lang="lv-LV" dirty="0" smtClean="0">
                <a:latin typeface="Georgia" pitchFamily="18" charset="0"/>
              </a:rPr>
              <a:t> </a:t>
            </a:r>
            <a:r>
              <a:rPr lang="lv-LV" dirty="0" err="1" smtClean="0">
                <a:latin typeface="Georgia" pitchFamily="18" charset="0"/>
              </a:rPr>
              <a:t>Aurelius</a:t>
            </a:r>
            <a:r>
              <a:rPr lang="lv-LV" dirty="0" smtClean="0">
                <a:latin typeface="Georgia" pitchFamily="18" charset="0"/>
              </a:rPr>
              <a:t>, kurš valdīja no 180. līdz 192. gadam un bija pazīstam kā izcils dzērienu eksperts, daktera dziru uzskatīja par lielisku aperitīvu.</a:t>
            </a:r>
            <a:endParaRPr lang="lv-LV" dirty="0">
              <a:latin typeface="Georgia" pitchFamily="18" charset="0"/>
            </a:endParaRPr>
          </a:p>
        </p:txBody>
      </p:sp>
      <p:pic>
        <p:nvPicPr>
          <p:cNvPr id="20484" name="Picture 4" descr="http://t3.gstatic.com/images?q=tbn:ANd9GcTHmvlyRHN7zUitzSBPIwurkTPS-szlAdsdrtePHZSg0hAlvDmyEw"/>
          <p:cNvPicPr>
            <a:picLocks noChangeAspect="1" noChangeArrowheads="1"/>
          </p:cNvPicPr>
          <p:nvPr/>
        </p:nvPicPr>
        <p:blipFill>
          <a:blip r:embed="rId3" cstate="print"/>
          <a:srcRect/>
          <a:stretch>
            <a:fillRect/>
          </a:stretch>
        </p:blipFill>
        <p:spPr bwMode="auto">
          <a:xfrm>
            <a:off x="5486400" y="4114800"/>
            <a:ext cx="3200400" cy="2397212"/>
          </a:xfrm>
          <a:prstGeom prst="rect">
            <a:avLst/>
          </a:prstGeom>
          <a:noFill/>
        </p:spPr>
      </p:pic>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atura vietturis 2"/>
          <p:cNvSpPr>
            <a:spLocks noGrp="1"/>
          </p:cNvSpPr>
          <p:nvPr>
            <p:ph idx="1"/>
          </p:nvPr>
        </p:nvSpPr>
        <p:spPr/>
        <p:txBody>
          <a:bodyPr/>
          <a:lstStyle/>
          <a:p>
            <a:pPr>
              <a:buNone/>
            </a:pPr>
            <a:r>
              <a:rPr lang="lv-LV" dirty="0" smtClean="0">
                <a:hlinkClick r:id="rId3" action="ppaction://hlinkfile"/>
              </a:rPr>
              <a:t>Bārmeņu šovs</a:t>
            </a:r>
            <a:endParaRPr lang="lv-LV" dirty="0" smtClean="0"/>
          </a:p>
          <a:p>
            <a:pPr>
              <a:buNone/>
            </a:pPr>
            <a:endParaRPr lang="lv-LV" dirty="0" smtClean="0"/>
          </a:p>
          <a:p>
            <a:endParaRPr lang="lv-LV" u="sng" dirty="0" smtClean="0">
              <a:hlinkClick r:id="rId4"/>
            </a:endParaRPr>
          </a:p>
          <a:p>
            <a:endParaRPr lang="lv-LV" u="sng" dirty="0" smtClean="0">
              <a:hlinkClick r:id="rId4"/>
            </a:endParaRPr>
          </a:p>
        </p:txBody>
      </p:sp>
      <p:sp>
        <p:nvSpPr>
          <p:cNvPr id="4" name="Taisnstūris 3"/>
          <p:cNvSpPr/>
          <p:nvPr/>
        </p:nvSpPr>
        <p:spPr>
          <a:xfrm>
            <a:off x="2286000" y="3105835"/>
            <a:ext cx="5943600" cy="830997"/>
          </a:xfrm>
          <a:prstGeom prst="rect">
            <a:avLst/>
          </a:prstGeom>
        </p:spPr>
        <p:txBody>
          <a:bodyPr wrap="square">
            <a:spAutoFit/>
          </a:bodyPr>
          <a:lstStyle/>
          <a:p>
            <a:pPr>
              <a:buNone/>
            </a:pPr>
            <a:r>
              <a:rPr lang="lv-LV" u="sng" dirty="0" smtClean="0">
                <a:hlinkClick r:id="rId4"/>
              </a:rPr>
              <a:t> </a:t>
            </a:r>
            <a:endParaRPr lang="lv-LV" sz="3000" dirty="0" smtClean="0">
              <a:latin typeface="Times New Roman" pitchFamily="18" charset="0"/>
              <a:cs typeface="Times New Roman" pitchFamily="18" charset="0"/>
            </a:endParaRPr>
          </a:p>
          <a:p>
            <a:pPr>
              <a:buNone/>
            </a:pPr>
            <a:r>
              <a:rPr lang="lv-LV" dirty="0" smtClean="0"/>
              <a:t> </a:t>
            </a:r>
            <a:endParaRPr lang="lv-LV" dirty="0"/>
          </a:p>
        </p:txBody>
      </p:sp>
      <p:pic>
        <p:nvPicPr>
          <p:cNvPr id="29698" name="Picture 2" descr="http://www.travelnews.lv/gallery/2272/mid_31711.jpg"/>
          <p:cNvPicPr>
            <a:picLocks noChangeAspect="1" noChangeArrowheads="1"/>
          </p:cNvPicPr>
          <p:nvPr/>
        </p:nvPicPr>
        <p:blipFill>
          <a:blip r:embed="rId5" cstate="print"/>
          <a:srcRect/>
          <a:stretch>
            <a:fillRect/>
          </a:stretch>
        </p:blipFill>
        <p:spPr bwMode="auto">
          <a:xfrm>
            <a:off x="2438400" y="2209800"/>
            <a:ext cx="6000750" cy="4000501"/>
          </a:xfrm>
          <a:prstGeom prst="rect">
            <a:avLst/>
          </a:prstGeom>
          <a:noFill/>
        </p:spPr>
      </p:pic>
    </p:spTree>
  </p:cSld>
  <p:clrMapOvr>
    <a:masterClrMapping/>
  </p:clrMapOvr>
  <p:transition>
    <p:cover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457200" y="685800"/>
            <a:ext cx="8229600" cy="1162050"/>
          </a:xfrm>
        </p:spPr>
        <p:txBody>
          <a:bodyPr/>
          <a:lstStyle/>
          <a:p>
            <a:pPr algn="ctr"/>
            <a:r>
              <a:rPr lang="lv-LV" dirty="0" smtClean="0"/>
              <a:t>Ieteikumi kā kļūt par labu bārmeni</a:t>
            </a:r>
            <a:endParaRPr lang="lv-LV" dirty="0"/>
          </a:p>
        </p:txBody>
      </p:sp>
      <p:sp>
        <p:nvSpPr>
          <p:cNvPr id="3" name="Satura vietturis 2"/>
          <p:cNvSpPr>
            <a:spLocks noGrp="1"/>
          </p:cNvSpPr>
          <p:nvPr>
            <p:ph idx="1"/>
          </p:nvPr>
        </p:nvSpPr>
        <p:spPr/>
        <p:txBody>
          <a:bodyPr>
            <a:normAutofit fontScale="92500" lnSpcReduction="20000"/>
          </a:bodyPr>
          <a:lstStyle/>
          <a:p>
            <a:pPr lvl="0">
              <a:buNone/>
            </a:pPr>
            <a:r>
              <a:rPr lang="lv-LV" b="1" dirty="0" smtClean="0"/>
              <a:t>Ar viesiem:</a:t>
            </a:r>
          </a:p>
          <a:p>
            <a:pPr lvl="0">
              <a:buNone/>
            </a:pPr>
            <a:r>
              <a:rPr lang="lv-LV" dirty="0" smtClean="0"/>
              <a:t>1. Ja nav ko teikt- labāk klusē.</a:t>
            </a:r>
          </a:p>
          <a:p>
            <a:pPr lvl="0">
              <a:buNone/>
            </a:pPr>
            <a:r>
              <a:rPr lang="lv-LV" dirty="0" smtClean="0"/>
              <a:t>2. Smaidi! </a:t>
            </a:r>
          </a:p>
          <a:p>
            <a:pPr lvl="0">
              <a:buNone/>
            </a:pPr>
            <a:r>
              <a:rPr lang="lv-LV" dirty="0" smtClean="0"/>
              <a:t>3. Risini problēmas, nevis radi tās.</a:t>
            </a:r>
          </a:p>
          <a:p>
            <a:pPr lvl="0">
              <a:buNone/>
            </a:pPr>
            <a:r>
              <a:rPr lang="lv-LV" dirty="0" smtClean="0"/>
              <a:t>4. Neiestājies par vienu konkrētu konfliktā iesaistītu pusi- saņemsi divus ienaidniekus.</a:t>
            </a:r>
          </a:p>
          <a:p>
            <a:pPr lvl="0">
              <a:buNone/>
            </a:pPr>
            <a:r>
              <a:rPr lang="lv-LV" dirty="0" smtClean="0"/>
              <a:t>5. Necenties izlikties labāks par bāra viesiem.</a:t>
            </a:r>
          </a:p>
          <a:p>
            <a:pPr lvl="0">
              <a:buNone/>
            </a:pPr>
            <a:r>
              <a:rPr lang="lv-LV" dirty="0" smtClean="0"/>
              <a:t>6. Neklausies viesu sarunas, ja tās uz tevi neattiecas.</a:t>
            </a:r>
          </a:p>
          <a:p>
            <a:pPr lvl="0">
              <a:buNone/>
            </a:pPr>
            <a:r>
              <a:rPr lang="lv-LV" dirty="0" smtClean="0"/>
              <a:t>7. Atceries!</a:t>
            </a:r>
          </a:p>
          <a:p>
            <a:pPr lvl="0">
              <a:buNone/>
            </a:pPr>
            <a:r>
              <a:rPr lang="lv-LV" dirty="0" smtClean="0"/>
              <a:t>8. Turi galvu augstu, kontrolē bārā notiekošo.</a:t>
            </a:r>
          </a:p>
          <a:p>
            <a:pPr>
              <a:buNone/>
            </a:pPr>
            <a:endParaRPr lang="lv-LV" dirty="0"/>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304800" y="533400"/>
            <a:ext cx="8229600" cy="4389437"/>
          </a:xfrm>
        </p:spPr>
        <p:txBody>
          <a:bodyPr>
            <a:normAutofit fontScale="85000" lnSpcReduction="10000"/>
          </a:bodyPr>
          <a:lstStyle/>
          <a:p>
            <a:pPr>
              <a:buNone/>
            </a:pPr>
            <a:r>
              <a:rPr lang="lv-LV" b="1" dirty="0" smtClean="0"/>
              <a:t>Darba vietā:</a:t>
            </a:r>
          </a:p>
          <a:p>
            <a:pPr marL="514350" indent="-514350">
              <a:buNone/>
            </a:pPr>
            <a:r>
              <a:rPr lang="lv-LV" dirty="0" smtClean="0"/>
              <a:t>1. Esi akurāts gan apģērbā, gan arī uzturot darbagaldu!</a:t>
            </a:r>
          </a:p>
          <a:p>
            <a:pPr marL="514350" indent="-514350">
              <a:buNone/>
            </a:pPr>
            <a:r>
              <a:rPr lang="lv-LV" dirty="0" smtClean="0"/>
              <a:t>2. Atvēri – aizvēri!</a:t>
            </a:r>
          </a:p>
          <a:p>
            <a:pPr marL="514350" indent="-514350">
              <a:buNone/>
            </a:pPr>
            <a:r>
              <a:rPr lang="lv-LV" dirty="0" smtClean="0"/>
              <a:t>3. Ieslēdzi – izslēdz!</a:t>
            </a:r>
          </a:p>
          <a:p>
            <a:pPr marL="514350" indent="-514350">
              <a:buNone/>
            </a:pPr>
            <a:r>
              <a:rPr lang="lv-LV" dirty="0" smtClean="0"/>
              <a:t>4. Paņēmi – noliec!</a:t>
            </a:r>
          </a:p>
          <a:p>
            <a:pPr marL="514350" indent="-514350">
              <a:buNone/>
            </a:pPr>
            <a:r>
              <a:rPr lang="lv-LV" dirty="0" smtClean="0"/>
              <a:t>5. Nosmērēji – notīri!</a:t>
            </a:r>
          </a:p>
          <a:p>
            <a:pPr marL="514350" indent="-514350">
              <a:buNone/>
            </a:pPr>
            <a:r>
              <a:rPr lang="lv-LV" dirty="0" smtClean="0"/>
              <a:t>6. Ledu ņem ar lāpstiņu, nevis ar rokām!</a:t>
            </a:r>
          </a:p>
          <a:p>
            <a:pPr marL="514350" indent="-514350">
              <a:buNone/>
            </a:pPr>
            <a:r>
              <a:rPr lang="lv-LV" dirty="0" smtClean="0"/>
              <a:t>7. Esi pacietīgs!</a:t>
            </a:r>
          </a:p>
          <a:p>
            <a:pPr marL="514350" indent="-514350">
              <a:buNone/>
            </a:pPr>
            <a:r>
              <a:rPr lang="lv-LV" dirty="0" smtClean="0"/>
              <a:t>8. Spēlē komandā!</a:t>
            </a:r>
            <a:endParaRPr lang="lv-LV" dirty="0"/>
          </a:p>
        </p:txBody>
      </p:sp>
      <p:pic>
        <p:nvPicPr>
          <p:cNvPr id="27650" name="Picture 2" descr="http://www.vneiropa.lv/wp-content/gallery/bars/restorans001.jpg"/>
          <p:cNvPicPr>
            <a:picLocks noChangeAspect="1" noChangeArrowheads="1"/>
          </p:cNvPicPr>
          <p:nvPr/>
        </p:nvPicPr>
        <p:blipFill>
          <a:blip r:embed="rId2" cstate="print"/>
          <a:srcRect/>
          <a:stretch>
            <a:fillRect/>
          </a:stretch>
        </p:blipFill>
        <p:spPr bwMode="auto">
          <a:xfrm>
            <a:off x="4419599" y="3733800"/>
            <a:ext cx="4153759" cy="2762251"/>
          </a:xfrm>
          <a:prstGeom prst="rect">
            <a:avLst/>
          </a:prstGeom>
          <a:noFill/>
        </p:spPr>
      </p:pic>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533400" y="609600"/>
            <a:ext cx="8229600" cy="3246437"/>
          </a:xfrm>
        </p:spPr>
        <p:txBody>
          <a:bodyPr>
            <a:normAutofit fontScale="85000" lnSpcReduction="10000"/>
          </a:bodyPr>
          <a:lstStyle/>
          <a:p>
            <a:pPr>
              <a:buNone/>
            </a:pPr>
            <a:r>
              <a:rPr lang="lv-LV" b="1" dirty="0" smtClean="0"/>
              <a:t>Par profesiju:</a:t>
            </a:r>
          </a:p>
          <a:p>
            <a:pPr marL="514350" indent="-514350">
              <a:buNone/>
            </a:pPr>
            <a:r>
              <a:rPr lang="lv-LV" dirty="0" smtClean="0"/>
              <a:t>1. Nemeklē vieglus ceļus, meklē pareizus!</a:t>
            </a:r>
          </a:p>
          <a:p>
            <a:pPr marL="514350" indent="-514350">
              <a:buNone/>
            </a:pPr>
            <a:r>
              <a:rPr lang="lv-LV" dirty="0" smtClean="0"/>
              <a:t>2. Bārmeņa misija – uzlabot viesiem garastāvokli, nevis sabojāt.</a:t>
            </a:r>
          </a:p>
          <a:p>
            <a:pPr marL="514350" indent="-514350">
              <a:buNone/>
            </a:pPr>
            <a:r>
              <a:rPr lang="lv-LV" dirty="0" smtClean="0"/>
              <a:t>3. Nekrāpies!</a:t>
            </a:r>
          </a:p>
          <a:p>
            <a:pPr marL="514350" indent="-514350">
              <a:buNone/>
            </a:pPr>
            <a:r>
              <a:rPr lang="lv-LV" dirty="0" smtClean="0"/>
              <a:t>4. Tu esi bārmenis. Neviens taču nesaka “Ej, </a:t>
            </a:r>
            <a:r>
              <a:rPr lang="lv-LV" dirty="0" err="1" smtClean="0"/>
              <a:t>miksolog</a:t>
            </a:r>
            <a:r>
              <a:rPr lang="lv-LV" dirty="0" smtClean="0"/>
              <a:t>!” vai ko līdzīgu. Lepojies, ka esi bārmenis.</a:t>
            </a:r>
            <a:endParaRPr lang="lv-LV" dirty="0"/>
          </a:p>
        </p:txBody>
      </p:sp>
      <p:pic>
        <p:nvPicPr>
          <p:cNvPr id="1026" name="Picture 2" descr="http://t0.gstatic.com/images?q=tbn:ANd9GcRcFHq1foTUsKrKDJXFyw961ASvpJWBz-X07tDpaQhblOFbXnBO"/>
          <p:cNvPicPr>
            <a:picLocks noChangeAspect="1" noChangeArrowheads="1"/>
          </p:cNvPicPr>
          <p:nvPr/>
        </p:nvPicPr>
        <p:blipFill>
          <a:blip r:embed="rId2" cstate="print"/>
          <a:srcRect/>
          <a:stretch>
            <a:fillRect/>
          </a:stretch>
        </p:blipFill>
        <p:spPr bwMode="auto">
          <a:xfrm>
            <a:off x="5638799" y="3962400"/>
            <a:ext cx="3069661" cy="2362200"/>
          </a:xfrm>
          <a:prstGeom prst="rect">
            <a:avLst/>
          </a:prstGeom>
          <a:noFill/>
        </p:spPr>
      </p:pic>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cover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304800" y="990600"/>
            <a:ext cx="8610600" cy="1600200"/>
          </a:xfrm>
        </p:spPr>
        <p:txBody>
          <a:bodyPr>
            <a:normAutofit fontScale="90000"/>
          </a:bodyPr>
          <a:lstStyle/>
          <a:p>
            <a:pPr marL="274320" indent="-274320" fontAlgn="auto">
              <a:spcAft>
                <a:spcPts val="0"/>
              </a:spcAft>
              <a:defRPr/>
            </a:pPr>
            <a:r>
              <a:rPr lang="lv-LV" sz="3300" dirty="0" smtClean="0"/>
              <a:t>                           2. uzdevums </a:t>
            </a:r>
            <a:r>
              <a:rPr lang="lv-LV" sz="3200" dirty="0" smtClean="0"/>
              <a:t>(5 min)</a:t>
            </a:r>
            <a:br>
              <a:rPr lang="lv-LV" sz="3200" dirty="0" smtClean="0"/>
            </a:br>
            <a:r>
              <a:rPr lang="lv-LV" sz="3200" dirty="0" smtClean="0">
                <a:latin typeface="Baskerville Old Face" pitchFamily="18" charset="0"/>
              </a:rPr>
              <a:t/>
            </a:r>
            <a:br>
              <a:rPr lang="lv-LV" sz="3200" dirty="0" smtClean="0">
                <a:latin typeface="Baskerville Old Face" pitchFamily="18" charset="0"/>
              </a:rPr>
            </a:br>
            <a:r>
              <a:rPr lang="lv-LV" sz="1400" i="1" dirty="0" smtClean="0">
                <a:latin typeface="Baskerville Old Face" pitchFamily="18" charset="0"/>
              </a:rPr>
              <a:t/>
            </a:r>
            <a:br>
              <a:rPr lang="lv-LV" sz="1400" i="1" dirty="0" smtClean="0">
                <a:latin typeface="Baskerville Old Face" pitchFamily="18" charset="0"/>
              </a:rPr>
            </a:br>
            <a:r>
              <a:rPr lang="lv-LV" sz="4000" i="1" dirty="0" smtClean="0">
                <a:latin typeface="Baskerville Old Face" pitchFamily="18" charset="0"/>
              </a:rPr>
              <a:t/>
            </a:r>
            <a:br>
              <a:rPr lang="lv-LV" sz="4000" i="1" dirty="0" smtClean="0">
                <a:latin typeface="Baskerville Old Face" pitchFamily="18" charset="0"/>
              </a:rPr>
            </a:br>
            <a:endParaRPr lang="lv-LV" sz="3200" dirty="0"/>
          </a:p>
        </p:txBody>
      </p:sp>
      <p:sp>
        <p:nvSpPr>
          <p:cNvPr id="20482" name="Satura vietturis 2"/>
          <p:cNvSpPr>
            <a:spLocks noGrp="1"/>
          </p:cNvSpPr>
          <p:nvPr>
            <p:ph idx="1"/>
          </p:nvPr>
        </p:nvSpPr>
        <p:spPr>
          <a:xfrm>
            <a:off x="381000" y="1447800"/>
            <a:ext cx="8763000" cy="4800600"/>
          </a:xfrm>
        </p:spPr>
        <p:txBody>
          <a:bodyPr/>
          <a:lstStyle/>
          <a:p>
            <a:pPr algn="ctr">
              <a:buNone/>
            </a:pPr>
            <a:r>
              <a:rPr lang="lv-LV" sz="3600" b="1" dirty="0" err="1" smtClean="0"/>
              <a:t>If</a:t>
            </a:r>
            <a:r>
              <a:rPr lang="lv-LV" sz="3600" b="1" dirty="0" smtClean="0"/>
              <a:t> </a:t>
            </a:r>
            <a:r>
              <a:rPr lang="lv-LV" sz="3600" b="1" dirty="0" err="1" smtClean="0"/>
              <a:t>you</a:t>
            </a:r>
            <a:r>
              <a:rPr lang="lv-LV" sz="3600" b="1" dirty="0" smtClean="0"/>
              <a:t> </a:t>
            </a:r>
            <a:r>
              <a:rPr lang="lv-LV" sz="3600" b="1" dirty="0" err="1" smtClean="0"/>
              <a:t>can</a:t>
            </a:r>
            <a:r>
              <a:rPr lang="lv-LV" sz="3600" b="1" dirty="0" smtClean="0"/>
              <a:t> </a:t>
            </a:r>
            <a:r>
              <a:rPr lang="lv-LV" sz="3600" b="1" dirty="0" err="1" smtClean="0"/>
              <a:t>not</a:t>
            </a:r>
            <a:r>
              <a:rPr lang="lv-LV" sz="3600" b="1" dirty="0" smtClean="0"/>
              <a:t> </a:t>
            </a:r>
            <a:r>
              <a:rPr lang="lv-LV" sz="3600" b="1" dirty="0" err="1" smtClean="0"/>
              <a:t>have</a:t>
            </a:r>
            <a:r>
              <a:rPr lang="lv-LV" sz="3600" b="1" dirty="0" smtClean="0"/>
              <a:t> </a:t>
            </a:r>
            <a:r>
              <a:rPr lang="lv-LV" sz="3600" b="1" dirty="0" err="1" smtClean="0"/>
              <a:t>the</a:t>
            </a:r>
            <a:r>
              <a:rPr lang="lv-LV" sz="3600" b="1" dirty="0" smtClean="0"/>
              <a:t> </a:t>
            </a:r>
            <a:r>
              <a:rPr lang="lv-LV" sz="3600" b="1" dirty="0" err="1" smtClean="0"/>
              <a:t>best</a:t>
            </a:r>
            <a:r>
              <a:rPr lang="lv-LV" sz="3600" b="1" dirty="0" smtClean="0"/>
              <a:t> </a:t>
            </a:r>
            <a:r>
              <a:rPr lang="lv-LV" sz="3600" b="1" dirty="0" err="1" smtClean="0"/>
              <a:t>make</a:t>
            </a:r>
            <a:r>
              <a:rPr lang="lv-LV" sz="3600" b="1" dirty="0" smtClean="0"/>
              <a:t> </a:t>
            </a:r>
            <a:r>
              <a:rPr lang="lv-LV" sz="3600" b="1" dirty="0" err="1" smtClean="0"/>
              <a:t>the</a:t>
            </a:r>
            <a:r>
              <a:rPr lang="lv-LV" sz="3600" b="1" dirty="0" smtClean="0"/>
              <a:t> </a:t>
            </a:r>
            <a:r>
              <a:rPr lang="lv-LV" sz="3600" b="1" dirty="0" err="1" smtClean="0"/>
              <a:t>best</a:t>
            </a:r>
            <a:r>
              <a:rPr lang="lv-LV" sz="3600" b="1" dirty="0" smtClean="0"/>
              <a:t> </a:t>
            </a:r>
            <a:r>
              <a:rPr lang="lv-LV" sz="3600" b="1" dirty="0" err="1" smtClean="0"/>
              <a:t>of</a:t>
            </a:r>
            <a:r>
              <a:rPr lang="lv-LV" sz="3600" b="1" dirty="0" smtClean="0"/>
              <a:t> </a:t>
            </a:r>
            <a:r>
              <a:rPr lang="lv-LV" sz="3600" b="1" dirty="0" err="1" smtClean="0"/>
              <a:t>what</a:t>
            </a:r>
            <a:r>
              <a:rPr lang="lv-LV" sz="3600" b="1" dirty="0" smtClean="0"/>
              <a:t> </a:t>
            </a:r>
            <a:r>
              <a:rPr lang="lv-LV" sz="3600" b="1" dirty="0" err="1" smtClean="0"/>
              <a:t>you</a:t>
            </a:r>
            <a:r>
              <a:rPr lang="lv-LV" sz="3600" b="1" dirty="0" smtClean="0"/>
              <a:t> </a:t>
            </a:r>
            <a:r>
              <a:rPr lang="lv-LV" sz="3600" b="1" dirty="0" err="1" smtClean="0"/>
              <a:t>have</a:t>
            </a:r>
            <a:r>
              <a:rPr lang="lv-LV" sz="3600" b="1" dirty="0" smtClean="0"/>
              <a:t>!</a:t>
            </a:r>
          </a:p>
          <a:p>
            <a:pPr>
              <a:buNone/>
            </a:pPr>
            <a:endParaRPr lang="lv-LV" dirty="0" smtClean="0"/>
          </a:p>
          <a:p>
            <a:pPr>
              <a:buNone/>
            </a:pPr>
            <a:endParaRPr lang="lv-LV" dirty="0" smtClean="0"/>
          </a:p>
          <a:p>
            <a:pPr>
              <a:buNone/>
            </a:pPr>
            <a:r>
              <a:rPr lang="lv-LV" sz="3600" dirty="0" smtClean="0"/>
              <a:t>1)Izdomāt analoģiskus teicienus latviešu, angļu un krievu valodā!</a:t>
            </a:r>
          </a:p>
          <a:p>
            <a:pPr>
              <a:buNone/>
            </a:pPr>
            <a:endParaRPr lang="lv-LV" dirty="0" smtClean="0"/>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animEffect transition="in" filter="fade">
                                      <p:cBhvr>
                                        <p:cTn id="7" dur="2000"/>
                                        <p:tgtEl>
                                          <p:spTgt spid="204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82">
                                            <p:txEl>
                                              <p:pRg st="3" end="3"/>
                                            </p:txEl>
                                          </p:spTgt>
                                        </p:tgtEl>
                                        <p:attrNameLst>
                                          <p:attrName>style.visibility</p:attrName>
                                        </p:attrNameLst>
                                      </p:cBhvr>
                                      <p:to>
                                        <p:strVal val="visible"/>
                                      </p:to>
                                    </p:set>
                                    <p:animEffect transition="in" filter="fade">
                                      <p:cBhvr>
                                        <p:cTn id="12" dur="2000"/>
                                        <p:tgtEl>
                                          <p:spTgt spid="2048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Virsraksts 1"/>
          <p:cNvSpPr>
            <a:spLocks noGrp="1"/>
          </p:cNvSpPr>
          <p:nvPr>
            <p:ph type="title"/>
          </p:nvPr>
        </p:nvSpPr>
        <p:spPr>
          <a:xfrm>
            <a:off x="685800" y="381000"/>
            <a:ext cx="8229600" cy="609600"/>
          </a:xfrm>
        </p:spPr>
        <p:txBody>
          <a:bodyPr/>
          <a:lstStyle/>
          <a:p>
            <a:r>
              <a:rPr lang="lv-LV" sz="3000" dirty="0" smtClean="0"/>
              <a:t>                                   </a:t>
            </a:r>
          </a:p>
        </p:txBody>
      </p:sp>
      <p:sp>
        <p:nvSpPr>
          <p:cNvPr id="4" name="Satura vietturis 3"/>
          <p:cNvSpPr>
            <a:spLocks noGrp="1"/>
          </p:cNvSpPr>
          <p:nvPr>
            <p:ph idx="1"/>
          </p:nvPr>
        </p:nvSpPr>
        <p:spPr>
          <a:xfrm>
            <a:off x="457200" y="2590800"/>
            <a:ext cx="8229600" cy="1295400"/>
          </a:xfrm>
        </p:spPr>
        <p:txBody>
          <a:bodyPr/>
          <a:lstStyle/>
          <a:p>
            <a:pPr>
              <a:buNone/>
            </a:pPr>
            <a:r>
              <a:rPr lang="lv-LV" sz="3000" dirty="0" smtClean="0"/>
              <a:t>2)Izvēlēties divus analoģiskus teicienus no piedāvātajiem izteicieniem katrā valodā.</a:t>
            </a: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aisnstūris 4">
            <a:hlinkClick r:id="rId2" action="ppaction://hlinkfile"/>
          </p:cNvPr>
          <p:cNvSpPr/>
          <p:nvPr/>
        </p:nvSpPr>
        <p:spPr>
          <a:xfrm>
            <a:off x="3048000" y="1371600"/>
            <a:ext cx="2751074" cy="707886"/>
          </a:xfrm>
          <a:prstGeom prst="rect">
            <a:avLst/>
          </a:prstGeom>
        </p:spPr>
        <p:txBody>
          <a:bodyPr wrap="none">
            <a:spAutoFit/>
          </a:bodyPr>
          <a:lstStyle/>
          <a:p>
            <a:r>
              <a:rPr lang="lv-LV" sz="4000" dirty="0" smtClean="0"/>
              <a:t>Gaiļu cīņas</a:t>
            </a:r>
            <a:endParaRPr lang="lv-LV" sz="4000" dirty="0"/>
          </a:p>
        </p:txBody>
      </p:sp>
    </p:spTree>
  </p:cSld>
  <p:clrMapOvr>
    <a:masterClrMapping/>
  </p:clrMapOvr>
  <p:transition>
    <p:cover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685800" y="1219200"/>
            <a:ext cx="8229600" cy="2103437"/>
          </a:xfrm>
        </p:spPr>
        <p:txBody>
          <a:bodyPr>
            <a:normAutofit fontScale="92500" lnSpcReduction="20000"/>
          </a:bodyPr>
          <a:lstStyle/>
          <a:p>
            <a:pPr marL="514350" indent="-514350">
              <a:buAutoNum type="alphaLcParenR"/>
            </a:pPr>
            <a:r>
              <a:rPr lang="lv-LV" dirty="0" err="1" smtClean="0"/>
              <a:t>You</a:t>
            </a:r>
            <a:r>
              <a:rPr lang="lv-LV" dirty="0" smtClean="0"/>
              <a:t> </a:t>
            </a:r>
            <a:r>
              <a:rPr lang="lv-LV" dirty="0" err="1" smtClean="0"/>
              <a:t>have</a:t>
            </a:r>
            <a:r>
              <a:rPr lang="lv-LV" dirty="0" smtClean="0"/>
              <a:t> to </a:t>
            </a:r>
            <a:r>
              <a:rPr lang="lv-LV" dirty="0" err="1" smtClean="0"/>
              <a:t>do</a:t>
            </a:r>
            <a:r>
              <a:rPr lang="lv-LV" dirty="0" smtClean="0"/>
              <a:t> </a:t>
            </a:r>
            <a:r>
              <a:rPr lang="lv-LV" dirty="0" err="1" smtClean="0"/>
              <a:t>the</a:t>
            </a:r>
            <a:r>
              <a:rPr lang="lv-LV" dirty="0" smtClean="0"/>
              <a:t> </a:t>
            </a:r>
            <a:r>
              <a:rPr lang="lv-LV" dirty="0" err="1" smtClean="0"/>
              <a:t>best</a:t>
            </a:r>
            <a:r>
              <a:rPr lang="lv-LV" dirty="0" smtClean="0"/>
              <a:t> </a:t>
            </a:r>
            <a:r>
              <a:rPr lang="lv-LV" dirty="0" err="1" smtClean="0"/>
              <a:t>with</a:t>
            </a:r>
            <a:r>
              <a:rPr lang="lv-LV" dirty="0" smtClean="0"/>
              <a:t> </a:t>
            </a:r>
            <a:r>
              <a:rPr lang="lv-LV" dirty="0" err="1" smtClean="0"/>
              <a:t>what</a:t>
            </a:r>
            <a:r>
              <a:rPr lang="lv-LV" dirty="0" smtClean="0"/>
              <a:t> </a:t>
            </a:r>
            <a:r>
              <a:rPr lang="lv-LV" dirty="0" err="1" smtClean="0"/>
              <a:t>God</a:t>
            </a:r>
            <a:r>
              <a:rPr lang="lv-LV" dirty="0" smtClean="0"/>
              <a:t> </a:t>
            </a:r>
            <a:r>
              <a:rPr lang="lv-LV" dirty="0" err="1" smtClean="0"/>
              <a:t>gave</a:t>
            </a:r>
            <a:r>
              <a:rPr lang="lv-LV" dirty="0" smtClean="0"/>
              <a:t> </a:t>
            </a:r>
            <a:r>
              <a:rPr lang="lv-LV" dirty="0" err="1" smtClean="0"/>
              <a:t>you</a:t>
            </a:r>
            <a:r>
              <a:rPr lang="lv-LV" dirty="0" smtClean="0"/>
              <a:t>.</a:t>
            </a:r>
          </a:p>
          <a:p>
            <a:pPr marL="514350" indent="-514350">
              <a:buAutoNum type="alphaLcParenR"/>
            </a:pPr>
            <a:r>
              <a:rPr lang="en-US" dirty="0" smtClean="0"/>
              <a:t>He laughs best who laughs last.</a:t>
            </a:r>
            <a:endParaRPr lang="lv-LV" dirty="0" smtClean="0"/>
          </a:p>
          <a:p>
            <a:pPr marL="514350" indent="-514350">
              <a:buAutoNum type="alphaLcParenR"/>
            </a:pPr>
            <a:r>
              <a:rPr lang="lv-LV" dirty="0" err="1" smtClean="0"/>
              <a:t>Do</a:t>
            </a:r>
            <a:r>
              <a:rPr lang="lv-LV" dirty="0" smtClean="0"/>
              <a:t> </a:t>
            </a:r>
            <a:r>
              <a:rPr lang="lv-LV" dirty="0" err="1" smtClean="0"/>
              <a:t>the</a:t>
            </a:r>
            <a:r>
              <a:rPr lang="lv-LV" dirty="0" smtClean="0"/>
              <a:t> </a:t>
            </a:r>
            <a:r>
              <a:rPr lang="lv-LV" dirty="0" err="1" smtClean="0"/>
              <a:t>best</a:t>
            </a:r>
            <a:r>
              <a:rPr lang="lv-LV" dirty="0" smtClean="0"/>
              <a:t> </a:t>
            </a:r>
            <a:r>
              <a:rPr lang="lv-LV" dirty="0" err="1" smtClean="0"/>
              <a:t>you</a:t>
            </a:r>
            <a:r>
              <a:rPr lang="lv-LV" dirty="0" smtClean="0"/>
              <a:t> </a:t>
            </a:r>
            <a:r>
              <a:rPr lang="lv-LV" dirty="0" err="1" smtClean="0"/>
              <a:t>can</a:t>
            </a:r>
            <a:r>
              <a:rPr lang="lv-LV" dirty="0" smtClean="0"/>
              <a:t> </a:t>
            </a:r>
            <a:r>
              <a:rPr lang="lv-LV" dirty="0" err="1" smtClean="0"/>
              <a:t>with</a:t>
            </a:r>
            <a:r>
              <a:rPr lang="lv-LV" dirty="0" smtClean="0"/>
              <a:t> </a:t>
            </a:r>
            <a:r>
              <a:rPr lang="lv-LV" dirty="0" err="1" smtClean="0"/>
              <a:t>what</a:t>
            </a:r>
            <a:r>
              <a:rPr lang="lv-LV" dirty="0" smtClean="0"/>
              <a:t> </a:t>
            </a:r>
            <a:r>
              <a:rPr lang="lv-LV" dirty="0" err="1" smtClean="0"/>
              <a:t>you</a:t>
            </a:r>
            <a:r>
              <a:rPr lang="lv-LV" dirty="0" smtClean="0"/>
              <a:t> </a:t>
            </a:r>
            <a:r>
              <a:rPr lang="lv-LV" dirty="0" err="1" smtClean="0"/>
              <a:t>have</a:t>
            </a:r>
            <a:r>
              <a:rPr lang="lv-LV" dirty="0" smtClean="0"/>
              <a:t> </a:t>
            </a:r>
            <a:r>
              <a:rPr lang="lv-LV" dirty="0" err="1" smtClean="0"/>
              <a:t>where</a:t>
            </a:r>
            <a:r>
              <a:rPr lang="lv-LV" dirty="0" smtClean="0"/>
              <a:t> </a:t>
            </a:r>
            <a:r>
              <a:rPr lang="lv-LV" dirty="0" err="1" smtClean="0"/>
              <a:t>you</a:t>
            </a:r>
            <a:r>
              <a:rPr lang="lv-LV" dirty="0" smtClean="0"/>
              <a:t> </a:t>
            </a:r>
            <a:r>
              <a:rPr lang="lv-LV" dirty="0" err="1" smtClean="0"/>
              <a:t>are</a:t>
            </a:r>
            <a:r>
              <a:rPr lang="lv-LV" dirty="0" smtClean="0"/>
              <a:t>.</a:t>
            </a:r>
          </a:p>
        </p:txBody>
      </p:sp>
      <p:pic>
        <p:nvPicPr>
          <p:cNvPr id="52225" name="Picture 1"/>
          <p:cNvPicPr>
            <a:picLocks noChangeAspect="1" noChangeArrowheads="1"/>
          </p:cNvPicPr>
          <p:nvPr/>
        </p:nvPicPr>
        <p:blipFill>
          <a:blip r:embed="rId3" cstate="print"/>
          <a:srcRect/>
          <a:stretch>
            <a:fillRect/>
          </a:stretch>
        </p:blipFill>
        <p:spPr bwMode="auto">
          <a:xfrm>
            <a:off x="3048000" y="3129671"/>
            <a:ext cx="3228037" cy="3194929"/>
          </a:xfrm>
          <a:prstGeom prst="rect">
            <a:avLst/>
          </a:prstGeom>
          <a:noFill/>
          <a:ln w="9525">
            <a:noFill/>
            <a:miter lim="800000"/>
            <a:headEnd/>
            <a:tailEnd/>
          </a:ln>
          <a:effectLst/>
        </p:spPr>
      </p:pic>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609600" y="1600200"/>
            <a:ext cx="8229600" cy="1752600"/>
          </a:xfrm>
        </p:spPr>
        <p:txBody>
          <a:bodyPr/>
          <a:lstStyle/>
          <a:p>
            <a:pPr marL="514350" indent="-514350">
              <a:buNone/>
            </a:pPr>
            <a:r>
              <a:rPr lang="lv-LV" dirty="0" smtClean="0"/>
              <a:t>a) Kā atvērta grāmata.</a:t>
            </a:r>
          </a:p>
          <a:p>
            <a:pPr marL="514350" indent="-514350">
              <a:buNone/>
            </a:pPr>
            <a:r>
              <a:rPr lang="lv-LV" dirty="0" smtClean="0"/>
              <a:t>b) Kādi darbi, tādi augļi.</a:t>
            </a:r>
          </a:p>
          <a:p>
            <a:pPr marL="514350" indent="-514350">
              <a:buNone/>
            </a:pPr>
            <a:r>
              <a:rPr lang="lv-LV" dirty="0" smtClean="0"/>
              <a:t>c) Labs labu nemaitā.</a:t>
            </a:r>
          </a:p>
          <a:p>
            <a:endParaRPr lang="lv-LV" dirty="0"/>
          </a:p>
        </p:txBody>
      </p:sp>
      <p:pic>
        <p:nvPicPr>
          <p:cNvPr id="51201" name="Picture 1"/>
          <p:cNvPicPr>
            <a:picLocks noChangeAspect="1" noChangeArrowheads="1"/>
          </p:cNvPicPr>
          <p:nvPr/>
        </p:nvPicPr>
        <p:blipFill>
          <a:blip r:embed="rId3" cstate="print"/>
          <a:srcRect/>
          <a:stretch>
            <a:fillRect/>
          </a:stretch>
        </p:blipFill>
        <p:spPr bwMode="auto">
          <a:xfrm>
            <a:off x="4419599" y="2133600"/>
            <a:ext cx="2756985" cy="3429000"/>
          </a:xfrm>
          <a:prstGeom prst="rect">
            <a:avLst/>
          </a:prstGeom>
          <a:noFill/>
          <a:ln w="9525">
            <a:noFill/>
            <a:miter lim="800000"/>
            <a:headEnd/>
            <a:tailEnd/>
          </a:ln>
          <a:effectLst/>
        </p:spPr>
      </p:pic>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304800" y="1600200"/>
            <a:ext cx="830580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32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a)</a:t>
            </a:r>
            <a:r>
              <a:rPr kumimoji="0" lang="lv-LV" sz="3200" b="0" i="0" u="none" strike="noStrike" cap="none" normalizeH="0" dirty="0" smtClean="0">
                <a:ln>
                  <a:noFill/>
                </a:ln>
                <a:solidFill>
                  <a:schemeClr val="tx1"/>
                </a:solidFill>
                <a:effectLst/>
                <a:latin typeface="Calibri" pitchFamily="34" charset="0"/>
                <a:ea typeface="Times New Roman" pitchFamily="18" charset="0"/>
                <a:cs typeface="Calibri" pitchFamily="34" charset="0"/>
              </a:rPr>
              <a:t> </a:t>
            </a:r>
            <a:r>
              <a:rPr kumimoji="0" lang="ru-RU" sz="32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Где хотенье, там и уменье.</a:t>
            </a:r>
            <a:endParaRPr kumimoji="0" lang="lv-LV" sz="3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v-LV" sz="32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b) </a:t>
            </a:r>
            <a:r>
              <a:rPr kumimoji="0" lang="ru-RU" sz="32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Без ума торговать, только деньги терять.</a:t>
            </a:r>
            <a:endParaRPr kumimoji="0" lang="lv-LV" sz="3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v-LV" sz="32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c)</a:t>
            </a:r>
            <a:r>
              <a:rPr kumimoji="0" lang="lv-LV" sz="3200" b="0" i="0" u="none" strike="noStrike" cap="none" normalizeH="0" dirty="0" smtClean="0">
                <a:ln>
                  <a:noFill/>
                </a:ln>
                <a:solidFill>
                  <a:schemeClr val="tx1"/>
                </a:solidFill>
                <a:effectLst/>
                <a:latin typeface="Calibri" pitchFamily="34" charset="0"/>
                <a:ea typeface="Times New Roman" pitchFamily="18" charset="0"/>
                <a:cs typeface="Calibri" pitchFamily="34" charset="0"/>
              </a:rPr>
              <a:t> </a:t>
            </a:r>
            <a:r>
              <a:rPr kumimoji="0" lang="ru-RU" sz="32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В иных руках и горсть пыли в золото превращается</a:t>
            </a: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1508" name="Picture 4" descr="C:\Users\Skolotajs\AppData\Local\Microsoft\Windows\Temporary Internet Files\Content.IE5\36SPWV69\MC900442026[1].wmf"/>
          <p:cNvPicPr>
            <a:picLocks noChangeAspect="1" noChangeArrowheads="1"/>
          </p:cNvPicPr>
          <p:nvPr/>
        </p:nvPicPr>
        <p:blipFill>
          <a:blip r:embed="rId3" cstate="print"/>
          <a:srcRect/>
          <a:stretch>
            <a:fillRect/>
          </a:stretch>
        </p:blipFill>
        <p:spPr bwMode="auto">
          <a:xfrm flipH="1">
            <a:off x="5105400" y="1219200"/>
            <a:ext cx="4129087" cy="4811913"/>
          </a:xfrm>
          <a:prstGeom prst="rect">
            <a:avLst/>
          </a:prstGeom>
          <a:noFill/>
        </p:spPr>
      </p:pic>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57">
                                            <p:txEl>
                                              <p:pRg st="0" end="0"/>
                                            </p:txEl>
                                          </p:spTgt>
                                        </p:tgtEl>
                                        <p:attrNameLst>
                                          <p:attrName>style.visibility</p:attrName>
                                        </p:attrNameLst>
                                      </p:cBhvr>
                                      <p:to>
                                        <p:strVal val="visible"/>
                                      </p:to>
                                    </p:set>
                                    <p:animEffect transition="in" filter="fade">
                                      <p:cBhvr>
                                        <p:cTn id="7" dur="2000"/>
                                        <p:tgtEl>
                                          <p:spTgt spid="194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57">
                                            <p:txEl>
                                              <p:pRg st="1" end="1"/>
                                            </p:txEl>
                                          </p:spTgt>
                                        </p:tgtEl>
                                        <p:attrNameLst>
                                          <p:attrName>style.visibility</p:attrName>
                                        </p:attrNameLst>
                                      </p:cBhvr>
                                      <p:to>
                                        <p:strVal val="visible"/>
                                      </p:to>
                                    </p:set>
                                    <p:animEffect transition="in" filter="fade">
                                      <p:cBhvr>
                                        <p:cTn id="12" dur="2000"/>
                                        <p:tgtEl>
                                          <p:spTgt spid="1945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457">
                                            <p:txEl>
                                              <p:pRg st="2" end="2"/>
                                            </p:txEl>
                                          </p:spTgt>
                                        </p:tgtEl>
                                        <p:attrNameLst>
                                          <p:attrName>style.visibility</p:attrName>
                                        </p:attrNameLst>
                                      </p:cBhvr>
                                      <p:to>
                                        <p:strVal val="visible"/>
                                      </p:to>
                                    </p:set>
                                    <p:animEffect transition="in" filter="fade">
                                      <p:cBhvr>
                                        <p:cTn id="17" dur="2000"/>
                                        <p:tgtEl>
                                          <p:spTgt spid="1945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cover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533400" y="1752600"/>
            <a:ext cx="8229600" cy="1143000"/>
          </a:xfrm>
        </p:spPr>
        <p:txBody>
          <a:bodyPr>
            <a:normAutofit fontScale="90000"/>
          </a:bodyPr>
          <a:lstStyle/>
          <a:p>
            <a:pPr algn="ctr" fontAlgn="auto">
              <a:spcAft>
                <a:spcPts val="0"/>
              </a:spcAft>
              <a:defRPr/>
            </a:pPr>
            <a:r>
              <a:rPr lang="lv-LV" sz="2800" dirty="0" smtClean="0"/>
              <a:t> 3</a:t>
            </a:r>
            <a:r>
              <a:rPr lang="lv-LV" sz="3300" dirty="0" smtClean="0"/>
              <a:t>. uzdevums  </a:t>
            </a:r>
            <a:r>
              <a:rPr lang="lv-LV" sz="2800" dirty="0" smtClean="0"/>
              <a:t>(10 min)</a:t>
            </a:r>
            <a:br>
              <a:rPr lang="lv-LV" sz="2800" dirty="0" smtClean="0"/>
            </a:br>
            <a:r>
              <a:rPr lang="lv-LV" sz="2800" dirty="0" smtClean="0"/>
              <a:t>Iepazīties ar kokteiļa  recepti.</a:t>
            </a:r>
            <a:br>
              <a:rPr lang="lv-LV" sz="2800" dirty="0" smtClean="0"/>
            </a:br>
            <a:r>
              <a:rPr lang="lv-LV" sz="2800" dirty="0" smtClean="0"/>
              <a:t>Sakārtot un pielīmēt uz papīra loksnes dotos attēlus pareizā secībā, lai atspoguļotu kokteiļu pagatavošanas gaitu.</a:t>
            </a:r>
            <a:endParaRPr lang="lv-LV" sz="2800" dirty="0"/>
          </a:p>
        </p:txBody>
      </p:sp>
      <p:pic>
        <p:nvPicPr>
          <p:cNvPr id="18434" name="Picture 2" descr="http://t1.gstatic.com/images?q=tbn:ANd9GcQc-e0XCezFfvwvdpUwOL6ZN8l84uWrdbykCyfvDnPTZ-Ds2yOn7A"/>
          <p:cNvPicPr>
            <a:picLocks noChangeAspect="1" noChangeArrowheads="1"/>
          </p:cNvPicPr>
          <p:nvPr/>
        </p:nvPicPr>
        <p:blipFill>
          <a:blip r:embed="rId4" cstate="print"/>
          <a:srcRect/>
          <a:stretch>
            <a:fillRect/>
          </a:stretch>
        </p:blipFill>
        <p:spPr bwMode="auto">
          <a:xfrm>
            <a:off x="2286000" y="3200400"/>
            <a:ext cx="4655693" cy="3098154"/>
          </a:xfrm>
          <a:prstGeom prst="rect">
            <a:avLst/>
          </a:prstGeom>
          <a:noFill/>
        </p:spPr>
      </p:pic>
      <p:pic>
        <p:nvPicPr>
          <p:cNvPr id="4" name="Cosmoss - Pasaules galins.mp3">
            <a:hlinkClick r:id="" action="ppaction://media"/>
          </p:cNvPr>
          <p:cNvPicPr>
            <a:picLocks noRot="1" noChangeAspect="1"/>
          </p:cNvPicPr>
          <p:nvPr>
            <a:audioFile r:link="rId1"/>
          </p:nvPr>
        </p:nvPicPr>
        <p:blipFill>
          <a:blip r:embed="rId5" cstate="print"/>
          <a:stretch>
            <a:fillRect/>
          </a:stretch>
        </p:blipFill>
        <p:spPr>
          <a:xfrm>
            <a:off x="8001000" y="5410200"/>
            <a:ext cx="304800" cy="304800"/>
          </a:xfrm>
          <a:prstGeom prst="rect">
            <a:avLst/>
          </a:prstGeom>
        </p:spPr>
      </p:pic>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2" repeatCount="indefinite" fill="hold" display="0">
                  <p:stCondLst>
                    <p:cond delay="indefinite"/>
                  </p:stCondLst>
                  <p:endCondLst>
                    <p:cond evt="onPrev" delay="0">
                      <p:tgtEl>
                        <p:sldTgt/>
                      </p:tgtEl>
                    </p:cond>
                    <p:cond evt="onStopAudio" delay="0">
                      <p:tgtEl>
                        <p:sldTgt/>
                      </p:tgtEl>
                    </p:cond>
                  </p:endCondLst>
                </p:cTn>
                <p:tgtEl>
                  <p:spTgt spid="4"/>
                </p:tgtEl>
              </p:cMediaNode>
            </p:audio>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304800" y="533400"/>
            <a:ext cx="8229600" cy="1295400"/>
          </a:xfrm>
        </p:spPr>
        <p:txBody>
          <a:bodyPr>
            <a:normAutofit fontScale="90000"/>
          </a:bodyPr>
          <a:lstStyle/>
          <a:p>
            <a:pPr algn="ctr" fontAlgn="auto">
              <a:spcAft>
                <a:spcPts val="0"/>
              </a:spcAft>
              <a:defRPr/>
            </a:pPr>
            <a:r>
              <a:rPr lang="lv-LV" sz="3000" dirty="0" smtClean="0"/>
              <a:t>                                          </a:t>
            </a:r>
            <a:br>
              <a:rPr lang="lv-LV" sz="3000" dirty="0" smtClean="0"/>
            </a:br>
            <a:r>
              <a:rPr lang="lv-LV" sz="3000" dirty="0" smtClean="0"/>
              <a:t/>
            </a:r>
            <a:br>
              <a:rPr lang="lv-LV" sz="3000" dirty="0" smtClean="0"/>
            </a:br>
            <a:r>
              <a:rPr lang="lv-LV" sz="3000" dirty="0" smtClean="0"/>
              <a:t> </a:t>
            </a:r>
            <a:br>
              <a:rPr lang="lv-LV" sz="3000" dirty="0" smtClean="0"/>
            </a:br>
            <a:r>
              <a:rPr lang="lv-LV" sz="3000" dirty="0" smtClean="0"/>
              <a:t/>
            </a:r>
            <a:br>
              <a:rPr lang="lv-LV" sz="3000" dirty="0" smtClean="0"/>
            </a:br>
            <a:r>
              <a:rPr lang="lv-LV" sz="3000" dirty="0" smtClean="0"/>
              <a:t/>
            </a:r>
            <a:br>
              <a:rPr lang="lv-LV" sz="3000" dirty="0" smtClean="0"/>
            </a:br>
            <a:r>
              <a:rPr lang="lv-LV" sz="3000" dirty="0" smtClean="0"/>
              <a:t/>
            </a:r>
            <a:br>
              <a:rPr lang="lv-LV" sz="3000" dirty="0" smtClean="0"/>
            </a:br>
            <a:r>
              <a:rPr lang="lv-LV" sz="3000" dirty="0" smtClean="0"/>
              <a:t>                                                                                      </a:t>
            </a:r>
            <a:br>
              <a:rPr lang="lv-LV" sz="3000" dirty="0" smtClean="0"/>
            </a:br>
            <a:r>
              <a:rPr lang="lv-LV" sz="3000" dirty="0" smtClean="0"/>
              <a:t/>
            </a:r>
            <a:br>
              <a:rPr lang="lv-LV" sz="3000" dirty="0" smtClean="0"/>
            </a:br>
            <a:endParaRPr lang="lv-LV" sz="3000" dirty="0"/>
          </a:p>
        </p:txBody>
      </p:sp>
      <p:pic>
        <p:nvPicPr>
          <p:cNvPr id="1027" name="Picture 1" descr="G:\Picture 028.jpg"/>
          <p:cNvPicPr>
            <a:picLocks noChangeAspect="1" noChangeArrowheads="1"/>
          </p:cNvPicPr>
          <p:nvPr/>
        </p:nvPicPr>
        <p:blipFill>
          <a:blip r:embed="rId2" cstate="print"/>
          <a:srcRect/>
          <a:stretch>
            <a:fillRect/>
          </a:stretch>
        </p:blipFill>
        <p:spPr bwMode="auto">
          <a:xfrm>
            <a:off x="1905000" y="143467"/>
            <a:ext cx="4892500" cy="6714533"/>
          </a:xfrm>
          <a:prstGeom prst="rect">
            <a:avLst/>
          </a:prstGeom>
          <a:noFill/>
          <a:ln w="9525">
            <a:noFill/>
            <a:miter lim="800000"/>
            <a:headEnd/>
            <a:tailEnd/>
          </a:ln>
        </p:spPr>
      </p:pic>
    </p:spTree>
  </p:cSld>
  <p:clrMapOvr>
    <a:masterClrMapping/>
  </p:clrMapOvr>
  <p:transition>
    <p:cover dir="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Picture 029.jpg"/>
          <p:cNvPicPr>
            <a:picLocks noChangeAspect="1" noChangeArrowheads="1"/>
          </p:cNvPicPr>
          <p:nvPr/>
        </p:nvPicPr>
        <p:blipFill>
          <a:blip r:embed="rId2" cstate="print"/>
          <a:srcRect/>
          <a:stretch>
            <a:fillRect/>
          </a:stretch>
        </p:blipFill>
        <p:spPr bwMode="auto">
          <a:xfrm>
            <a:off x="2133600" y="160890"/>
            <a:ext cx="4876800" cy="6697110"/>
          </a:xfrm>
          <a:prstGeom prst="rect">
            <a:avLst/>
          </a:prstGeom>
          <a:noFill/>
          <a:ln w="9525">
            <a:noFill/>
            <a:miter lim="800000"/>
            <a:headEnd/>
            <a:tailEnd/>
          </a:ln>
        </p:spPr>
      </p:pic>
    </p:spTree>
  </p:cSld>
  <p:clrMapOvr>
    <a:masterClrMapping/>
  </p:clrMapOvr>
  <p:transition>
    <p:cover dir="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G:\Picture 030.jpg"/>
          <p:cNvPicPr>
            <a:picLocks noChangeAspect="1" noChangeArrowheads="1"/>
          </p:cNvPicPr>
          <p:nvPr/>
        </p:nvPicPr>
        <p:blipFill>
          <a:blip r:embed="rId2" cstate="print"/>
          <a:srcRect/>
          <a:stretch>
            <a:fillRect/>
          </a:stretch>
        </p:blipFill>
        <p:spPr bwMode="auto">
          <a:xfrm>
            <a:off x="2057400" y="228600"/>
            <a:ext cx="4827494" cy="6629400"/>
          </a:xfrm>
          <a:prstGeom prst="rect">
            <a:avLst/>
          </a:prstGeom>
          <a:noFill/>
          <a:ln w="9525">
            <a:noFill/>
            <a:miter lim="800000"/>
            <a:headEnd/>
            <a:tailEnd/>
          </a:ln>
        </p:spPr>
      </p:pic>
    </p:spTree>
  </p:cSld>
  <p:clrMapOvr>
    <a:masterClrMapping/>
  </p:clrMapOvr>
  <p:transition>
    <p:cover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G:\Picture 031.jpg"/>
          <p:cNvPicPr>
            <a:picLocks noChangeAspect="1" noChangeArrowheads="1"/>
          </p:cNvPicPr>
          <p:nvPr/>
        </p:nvPicPr>
        <p:blipFill>
          <a:blip r:embed="rId2" cstate="print"/>
          <a:srcRect/>
          <a:stretch>
            <a:fillRect/>
          </a:stretch>
        </p:blipFill>
        <p:spPr bwMode="auto">
          <a:xfrm>
            <a:off x="1676400" y="228600"/>
            <a:ext cx="4827494" cy="6629400"/>
          </a:xfrm>
          <a:prstGeom prst="rect">
            <a:avLst/>
          </a:prstGeom>
          <a:noFill/>
          <a:ln w="9525">
            <a:noFill/>
            <a:miter lim="800000"/>
            <a:headEnd/>
            <a:tailEnd/>
          </a:ln>
        </p:spPr>
      </p:pic>
    </p:spTree>
  </p:cSld>
  <p:clrMapOvr>
    <a:masterClrMapping/>
  </p:clrMapOvr>
  <p:transition>
    <p:cover dir="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pPr algn="ctr"/>
            <a:r>
              <a:rPr lang="lv-LV" sz="3200" dirty="0" smtClean="0"/>
              <a:t>4. uzdevums</a:t>
            </a:r>
            <a:endParaRPr lang="lv-LV" sz="3200" dirty="0"/>
          </a:p>
        </p:txBody>
      </p:sp>
      <p:sp>
        <p:nvSpPr>
          <p:cNvPr id="3" name="Satura vietturis 2"/>
          <p:cNvSpPr>
            <a:spLocks noGrp="1"/>
          </p:cNvSpPr>
          <p:nvPr>
            <p:ph idx="1"/>
          </p:nvPr>
        </p:nvSpPr>
        <p:spPr/>
        <p:txBody>
          <a:bodyPr/>
          <a:lstStyle/>
          <a:p>
            <a:pPr>
              <a:buFont typeface="Wingdings" pitchFamily="2" charset="2"/>
              <a:buChar char="v"/>
            </a:pPr>
            <a:r>
              <a:rPr lang="lv-LV" dirty="0" smtClean="0"/>
              <a:t>Veikt  vienas kokteiļa porcijas pašizmaksas aprēķinu.</a:t>
            </a:r>
          </a:p>
          <a:p>
            <a:pPr>
              <a:buNone/>
            </a:pPr>
            <a:r>
              <a:rPr lang="lv-LV" dirty="0" smtClean="0"/>
              <a:t>Pašizmaksa ir izdevumu (izmaksu) summa, rēķinot uz vienu produkcijas vienību</a:t>
            </a:r>
          </a:p>
          <a:p>
            <a:pPr>
              <a:buFont typeface="Wingdings" pitchFamily="2" charset="2"/>
              <a:buChar char="v"/>
            </a:pPr>
            <a:r>
              <a:rPr lang="lv-LV" dirty="0" smtClean="0"/>
              <a:t>Noteikt izejvielu daudzumu 2 kokteiļa porcijām.</a:t>
            </a:r>
          </a:p>
          <a:p>
            <a:endParaRPr lang="lv-LV" dirty="0"/>
          </a:p>
        </p:txBody>
      </p:sp>
      <p:pic>
        <p:nvPicPr>
          <p:cNvPr id="4098" name="Picture 2" descr="http://t3.gstatic.com/images?q=tbn:ANd9GcQ4KNCPPdruOW-2hIvCqLtBeZfQHP5OFPaST2Qw-EQFpgjUD8rpxg"/>
          <p:cNvPicPr>
            <a:picLocks noChangeAspect="1" noChangeArrowheads="1"/>
          </p:cNvPicPr>
          <p:nvPr/>
        </p:nvPicPr>
        <p:blipFill>
          <a:blip r:embed="rId3" cstate="print"/>
          <a:srcRect/>
          <a:stretch>
            <a:fillRect/>
          </a:stretch>
        </p:blipFill>
        <p:spPr bwMode="auto">
          <a:xfrm>
            <a:off x="2819400" y="5181600"/>
            <a:ext cx="1273543" cy="1676400"/>
          </a:xfrm>
          <a:prstGeom prst="rect">
            <a:avLst/>
          </a:prstGeom>
          <a:noFill/>
        </p:spPr>
      </p:pic>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381000" y="381000"/>
            <a:ext cx="8229600" cy="1143000"/>
          </a:xfrm>
        </p:spPr>
        <p:txBody>
          <a:bodyPr>
            <a:normAutofit/>
          </a:bodyPr>
          <a:lstStyle/>
          <a:p>
            <a:pPr algn="ctr"/>
            <a:r>
              <a:rPr lang="lv-LV" sz="5400" b="1" i="1" dirty="0" smtClean="0">
                <a:latin typeface="Georgia" pitchFamily="18" charset="0"/>
              </a:rPr>
              <a:t>Nodarbības mērķis</a:t>
            </a:r>
          </a:p>
        </p:txBody>
      </p:sp>
      <p:sp>
        <p:nvSpPr>
          <p:cNvPr id="3" name="Satura vietturis 2"/>
          <p:cNvSpPr>
            <a:spLocks noGrp="1"/>
          </p:cNvSpPr>
          <p:nvPr>
            <p:ph idx="1"/>
          </p:nvPr>
        </p:nvSpPr>
        <p:spPr>
          <a:xfrm>
            <a:off x="533400" y="1524000"/>
            <a:ext cx="8229600" cy="2362200"/>
          </a:xfrm>
        </p:spPr>
        <p:txBody>
          <a:bodyPr>
            <a:normAutofit/>
          </a:bodyPr>
          <a:lstStyle/>
          <a:p>
            <a:pPr marL="274320" indent="-274320" algn="just" fontAlgn="auto">
              <a:spcAft>
                <a:spcPts val="0"/>
              </a:spcAft>
              <a:buClr>
                <a:schemeClr val="accent3"/>
              </a:buClr>
              <a:buFont typeface="Wingdings 2"/>
              <a:buNone/>
              <a:defRPr/>
            </a:pPr>
            <a:r>
              <a:rPr lang="lv-LV" dirty="0" smtClean="0">
                <a:latin typeface="Georgia" pitchFamily="18" charset="0"/>
                <a:cs typeface="Times New Roman" pitchFamily="18" charset="0"/>
              </a:rPr>
              <a:t>      </a:t>
            </a:r>
            <a:r>
              <a:rPr lang="lv-LV" sz="2800" dirty="0" smtClean="0">
                <a:latin typeface="Georgia" pitchFamily="18" charset="0"/>
                <a:cs typeface="Times New Roman" pitchFamily="18" charset="0"/>
              </a:rPr>
              <a:t>Popularizēt kokteiļu lietošanas kultūru jauniešu vidū, lai tos varētu pagatavot un baudīt mājas viesībās un citos pasākumos.</a:t>
            </a:r>
            <a:endParaRPr lang="lv-LV" sz="2800" dirty="0">
              <a:latin typeface="Georgia" pitchFamily="18" charset="0"/>
              <a:cs typeface="Times New Roman" pitchFamily="18" charset="0"/>
            </a:endParaRPr>
          </a:p>
        </p:txBody>
      </p:sp>
      <p:pic>
        <p:nvPicPr>
          <p:cNvPr id="40962" name="Picture 2" descr="http://www.kleoo.lv/pics/cocktails1.jpg"/>
          <p:cNvPicPr>
            <a:picLocks noChangeAspect="1" noChangeArrowheads="1"/>
          </p:cNvPicPr>
          <p:nvPr/>
        </p:nvPicPr>
        <p:blipFill>
          <a:blip r:embed="rId3" cstate="print"/>
          <a:srcRect/>
          <a:stretch>
            <a:fillRect/>
          </a:stretch>
        </p:blipFill>
        <p:spPr bwMode="auto">
          <a:xfrm>
            <a:off x="5638800" y="3124200"/>
            <a:ext cx="3048000" cy="3048001"/>
          </a:xfrm>
          <a:prstGeom prst="rect">
            <a:avLst/>
          </a:prstGeom>
          <a:noFill/>
        </p:spPr>
      </p:pic>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533400" y="457200"/>
            <a:ext cx="8229600" cy="590550"/>
          </a:xfrm>
        </p:spPr>
        <p:txBody>
          <a:bodyPr/>
          <a:lstStyle/>
          <a:p>
            <a:pPr algn="ctr"/>
            <a:r>
              <a:rPr lang="lv-LV" sz="2600" b="1" dirty="0" smtClean="0"/>
              <a:t>Kokteiļa pašizmaksas aprēķināšana</a:t>
            </a:r>
            <a:endParaRPr lang="lv-LV" sz="2600" b="1" dirty="0"/>
          </a:p>
        </p:txBody>
      </p:sp>
      <p:graphicFrame>
        <p:nvGraphicFramePr>
          <p:cNvPr id="4" name="Tabula 3"/>
          <p:cNvGraphicFramePr>
            <a:graphicFrameLocks noGrp="1"/>
          </p:cNvGraphicFramePr>
          <p:nvPr/>
        </p:nvGraphicFramePr>
        <p:xfrm>
          <a:off x="1066800" y="1371603"/>
          <a:ext cx="7543800" cy="4952992"/>
        </p:xfrm>
        <a:graphic>
          <a:graphicData uri="http://schemas.openxmlformats.org/drawingml/2006/table">
            <a:tbl>
              <a:tblPr/>
              <a:tblGrid>
                <a:gridCol w="3537020"/>
                <a:gridCol w="967153"/>
                <a:gridCol w="1243484"/>
                <a:gridCol w="1796143"/>
              </a:tblGrid>
              <a:tr h="450272">
                <a:tc>
                  <a:txBody>
                    <a:bodyPr/>
                    <a:lstStyle/>
                    <a:p>
                      <a:pPr>
                        <a:spcAft>
                          <a:spcPts val="0"/>
                        </a:spcAft>
                      </a:pPr>
                      <a:endParaRPr lang="lv-LV" sz="1200">
                        <a:latin typeface="Times New Roman"/>
                        <a:ea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v-LV" sz="1200" b="1">
                          <a:latin typeface="Times New Roman"/>
                          <a:ea typeface="Times New Roman"/>
                        </a:rPr>
                        <a:t>Cena par kg/l</a:t>
                      </a:r>
                      <a:endParaRPr lang="lv-LV" sz="1200">
                        <a:latin typeface="Times New Roman"/>
                        <a:ea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v-LV" sz="1200" b="1">
                          <a:latin typeface="Times New Roman"/>
                          <a:ea typeface="Times New Roman"/>
                        </a:rPr>
                        <a:t>Daudzums kg/l</a:t>
                      </a:r>
                      <a:endParaRPr lang="lv-LV" sz="1200">
                        <a:latin typeface="Times New Roman"/>
                        <a:ea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v-LV" sz="1200" b="1">
                          <a:latin typeface="Times New Roman"/>
                          <a:ea typeface="Times New Roman"/>
                        </a:rPr>
                        <a:t>Summa</a:t>
                      </a:r>
                      <a:endParaRPr lang="lv-LV" sz="1200">
                        <a:latin typeface="Times New Roman"/>
                        <a:ea typeface="Times New Roman"/>
                      </a:endParaRPr>
                    </a:p>
                    <a:p>
                      <a:pPr algn="ctr">
                        <a:spcAft>
                          <a:spcPts val="0"/>
                        </a:spcAft>
                      </a:pPr>
                      <a:r>
                        <a:rPr lang="lv-LV" sz="1200" b="1">
                          <a:latin typeface="Times New Roman"/>
                          <a:ea typeface="Times New Roman"/>
                        </a:rPr>
                        <a:t>(cena *daudzums)</a:t>
                      </a:r>
                      <a:endParaRPr lang="lv-LV" sz="1200">
                        <a:latin typeface="Times New Roman"/>
                        <a:ea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0272">
                <a:tc>
                  <a:txBody>
                    <a:bodyPr/>
                    <a:lstStyle/>
                    <a:p>
                      <a:pPr>
                        <a:spcAft>
                          <a:spcPts val="0"/>
                        </a:spcAft>
                      </a:pPr>
                      <a:endParaRPr lang="lv-LV" sz="1200">
                        <a:latin typeface="Times New Roman"/>
                        <a:ea typeface="Times New Roman"/>
                      </a:endParaRPr>
                    </a:p>
                    <a:p>
                      <a:pPr>
                        <a:spcAft>
                          <a:spcPts val="0"/>
                        </a:spcAft>
                      </a:pPr>
                      <a:r>
                        <a:rPr lang="lv-LV" sz="1200">
                          <a:latin typeface="Times New Roman"/>
                          <a:ea typeface="Times New Roman"/>
                        </a:rPr>
                        <a:t>1.sastāvdaļa ................................................</a:t>
                      </a: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lv-LV" sz="1200">
                        <a:latin typeface="Times New Roman"/>
                        <a:ea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lv-LV" sz="1200">
                        <a:latin typeface="Times New Roman"/>
                        <a:ea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lv-LV" sz="1200">
                        <a:latin typeface="Times New Roman"/>
                        <a:ea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0272">
                <a:tc>
                  <a:txBody>
                    <a:bodyPr/>
                    <a:lstStyle/>
                    <a:p>
                      <a:pPr>
                        <a:spcAft>
                          <a:spcPts val="0"/>
                        </a:spcAft>
                      </a:pPr>
                      <a:endParaRPr lang="lv-LV" sz="1200">
                        <a:latin typeface="Times New Roman"/>
                        <a:ea typeface="Times New Roman"/>
                      </a:endParaRPr>
                    </a:p>
                    <a:p>
                      <a:pPr>
                        <a:spcAft>
                          <a:spcPts val="0"/>
                        </a:spcAft>
                      </a:pPr>
                      <a:r>
                        <a:rPr lang="lv-LV" sz="1200">
                          <a:latin typeface="Times New Roman"/>
                          <a:ea typeface="Times New Roman"/>
                        </a:rPr>
                        <a:t>2.sastāvdaļa ................................................</a:t>
                      </a: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lv-LV" sz="1200">
                        <a:latin typeface="Times New Roman"/>
                        <a:ea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lv-LV" sz="1200">
                        <a:latin typeface="Times New Roman"/>
                        <a:ea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lv-LV" sz="1200">
                        <a:latin typeface="Times New Roman"/>
                        <a:ea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0272">
                <a:tc>
                  <a:txBody>
                    <a:bodyPr/>
                    <a:lstStyle/>
                    <a:p>
                      <a:pPr>
                        <a:spcAft>
                          <a:spcPts val="0"/>
                        </a:spcAft>
                      </a:pPr>
                      <a:endParaRPr lang="lv-LV" sz="1200">
                        <a:latin typeface="Times New Roman"/>
                        <a:ea typeface="Times New Roman"/>
                      </a:endParaRPr>
                    </a:p>
                    <a:p>
                      <a:pPr>
                        <a:spcAft>
                          <a:spcPts val="0"/>
                        </a:spcAft>
                      </a:pPr>
                      <a:r>
                        <a:rPr lang="lv-LV" sz="1200">
                          <a:latin typeface="Times New Roman"/>
                          <a:ea typeface="Times New Roman"/>
                        </a:rPr>
                        <a:t>3.sastāvdaļa ................................................</a:t>
                      </a: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lv-LV" sz="1200">
                        <a:latin typeface="Times New Roman"/>
                        <a:ea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lv-LV" sz="1200">
                        <a:latin typeface="Times New Roman"/>
                        <a:ea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lv-LV" sz="1200">
                        <a:latin typeface="Times New Roman"/>
                        <a:ea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0272">
                <a:tc>
                  <a:txBody>
                    <a:bodyPr/>
                    <a:lstStyle/>
                    <a:p>
                      <a:pPr>
                        <a:spcAft>
                          <a:spcPts val="0"/>
                        </a:spcAft>
                      </a:pPr>
                      <a:endParaRPr lang="lv-LV" sz="1200">
                        <a:latin typeface="Times New Roman"/>
                        <a:ea typeface="Times New Roman"/>
                      </a:endParaRPr>
                    </a:p>
                    <a:p>
                      <a:pPr>
                        <a:spcAft>
                          <a:spcPts val="0"/>
                        </a:spcAft>
                      </a:pPr>
                      <a:r>
                        <a:rPr lang="lv-LV" sz="1200">
                          <a:latin typeface="Times New Roman"/>
                          <a:ea typeface="Times New Roman"/>
                        </a:rPr>
                        <a:t>4.sastāvdaļa ................................................</a:t>
                      </a: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lv-LV" sz="1200">
                        <a:latin typeface="Times New Roman"/>
                        <a:ea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lv-LV" sz="1200">
                        <a:latin typeface="Times New Roman"/>
                        <a:ea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lv-LV" sz="1200">
                        <a:latin typeface="Times New Roman"/>
                        <a:ea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0272">
                <a:tc>
                  <a:txBody>
                    <a:bodyPr/>
                    <a:lstStyle/>
                    <a:p>
                      <a:pPr>
                        <a:spcAft>
                          <a:spcPts val="0"/>
                        </a:spcAft>
                      </a:pPr>
                      <a:endParaRPr lang="lv-LV" sz="1200">
                        <a:latin typeface="Times New Roman"/>
                        <a:ea typeface="Times New Roman"/>
                      </a:endParaRPr>
                    </a:p>
                    <a:p>
                      <a:pPr>
                        <a:spcAft>
                          <a:spcPts val="0"/>
                        </a:spcAft>
                      </a:pPr>
                      <a:r>
                        <a:rPr lang="lv-LV" sz="1200">
                          <a:latin typeface="Times New Roman"/>
                          <a:ea typeface="Times New Roman"/>
                        </a:rPr>
                        <a:t>5.sastāvdaļa ................................................</a:t>
                      </a: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lv-LV" sz="1200">
                        <a:latin typeface="Times New Roman"/>
                        <a:ea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lv-LV" sz="1200">
                        <a:latin typeface="Times New Roman"/>
                        <a:ea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lv-LV" sz="1200">
                        <a:latin typeface="Times New Roman"/>
                        <a:ea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0272">
                <a:tc>
                  <a:txBody>
                    <a:bodyPr/>
                    <a:lstStyle/>
                    <a:p>
                      <a:pPr>
                        <a:spcAft>
                          <a:spcPts val="0"/>
                        </a:spcAft>
                      </a:pPr>
                      <a:endParaRPr lang="lv-LV" sz="1200">
                        <a:latin typeface="Times New Roman"/>
                        <a:ea typeface="Times New Roman"/>
                      </a:endParaRPr>
                    </a:p>
                    <a:p>
                      <a:pPr>
                        <a:spcAft>
                          <a:spcPts val="0"/>
                        </a:spcAft>
                      </a:pPr>
                      <a:r>
                        <a:rPr lang="lv-LV" sz="1200">
                          <a:latin typeface="Times New Roman"/>
                          <a:ea typeface="Times New Roman"/>
                        </a:rPr>
                        <a:t>6.sastāvdaļa ................................................</a:t>
                      </a: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lv-LV" sz="1200">
                        <a:latin typeface="Times New Roman"/>
                        <a:ea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lv-LV" sz="1200">
                        <a:latin typeface="Times New Roman"/>
                        <a:ea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lv-LV" sz="1200">
                        <a:latin typeface="Times New Roman"/>
                        <a:ea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0272">
                <a:tc>
                  <a:txBody>
                    <a:bodyPr/>
                    <a:lstStyle/>
                    <a:p>
                      <a:pPr>
                        <a:spcAft>
                          <a:spcPts val="0"/>
                        </a:spcAft>
                      </a:pPr>
                      <a:endParaRPr lang="lv-LV" sz="1200">
                        <a:latin typeface="Times New Roman"/>
                        <a:ea typeface="Times New Roman"/>
                      </a:endParaRPr>
                    </a:p>
                    <a:p>
                      <a:pPr>
                        <a:spcAft>
                          <a:spcPts val="0"/>
                        </a:spcAft>
                      </a:pPr>
                      <a:r>
                        <a:rPr lang="lv-LV" sz="1200">
                          <a:latin typeface="Times New Roman"/>
                          <a:ea typeface="Times New Roman"/>
                        </a:rPr>
                        <a:t>7.sastāvdaļa ................................................</a:t>
                      </a: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lv-LV" sz="1200">
                        <a:latin typeface="Times New Roman"/>
                        <a:ea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lv-LV" sz="1200">
                        <a:latin typeface="Times New Roman"/>
                        <a:ea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lv-LV" sz="1200">
                        <a:latin typeface="Times New Roman"/>
                        <a:ea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0272">
                <a:tc gridSpan="3">
                  <a:txBody>
                    <a:bodyPr/>
                    <a:lstStyle/>
                    <a:p>
                      <a:pPr algn="r">
                        <a:lnSpc>
                          <a:spcPct val="200000"/>
                        </a:lnSpc>
                        <a:spcAft>
                          <a:spcPts val="0"/>
                        </a:spcAft>
                      </a:pPr>
                      <a:r>
                        <a:rPr lang="lv-LV" sz="1200">
                          <a:latin typeface="Times New Roman"/>
                          <a:ea typeface="Times New Roman"/>
                        </a:rPr>
                        <a:t>KOPĀ:</a:t>
                      </a: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lv-LV"/>
                    </a:p>
                  </a:txBody>
                  <a:tcPr/>
                </a:tc>
                <a:tc hMerge="1">
                  <a:txBody>
                    <a:bodyPr/>
                    <a:lstStyle/>
                    <a:p>
                      <a:endParaRPr lang="lv-LV"/>
                    </a:p>
                  </a:txBody>
                  <a:tcPr/>
                </a:tc>
                <a:tc>
                  <a:txBody>
                    <a:bodyPr/>
                    <a:lstStyle/>
                    <a:p>
                      <a:pPr>
                        <a:lnSpc>
                          <a:spcPct val="200000"/>
                        </a:lnSpc>
                        <a:spcAft>
                          <a:spcPts val="0"/>
                        </a:spcAft>
                      </a:pPr>
                      <a:endParaRPr lang="lv-LV" sz="1200">
                        <a:latin typeface="Times New Roman"/>
                        <a:ea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0272">
                <a:tc>
                  <a:txBody>
                    <a:bodyPr/>
                    <a:lstStyle/>
                    <a:p>
                      <a:pPr>
                        <a:lnSpc>
                          <a:spcPct val="200000"/>
                        </a:lnSpc>
                        <a:spcAft>
                          <a:spcPts val="0"/>
                        </a:spcAft>
                      </a:pPr>
                      <a:endParaRPr lang="lv-LV" sz="1200">
                        <a:latin typeface="Times New Roman"/>
                        <a:ea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endParaRPr lang="lv-LV" sz="1200">
                        <a:latin typeface="Times New Roman"/>
                        <a:ea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endParaRPr lang="lv-LV" sz="1200">
                        <a:latin typeface="Times New Roman"/>
                        <a:ea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lv-LV" sz="1200" b="1">
                          <a:latin typeface="Times New Roman"/>
                          <a:ea typeface="Times New Roman"/>
                        </a:rPr>
                        <a:t>: .....porc.</a:t>
                      </a:r>
                      <a:endParaRPr lang="lv-LV" sz="1200">
                        <a:latin typeface="Times New Roman"/>
                        <a:ea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0272">
                <a:tc gridSpan="3">
                  <a:txBody>
                    <a:bodyPr/>
                    <a:lstStyle/>
                    <a:p>
                      <a:pPr algn="r">
                        <a:lnSpc>
                          <a:spcPct val="200000"/>
                        </a:lnSpc>
                        <a:spcAft>
                          <a:spcPts val="0"/>
                        </a:spcAft>
                      </a:pPr>
                      <a:r>
                        <a:rPr lang="lv-LV" sz="1200">
                          <a:latin typeface="Times New Roman"/>
                          <a:ea typeface="Times New Roman"/>
                        </a:rPr>
                        <a:t> </a:t>
                      </a:r>
                      <a:r>
                        <a:rPr lang="lv-LV" sz="1200" b="1">
                          <a:latin typeface="Times New Roman"/>
                          <a:ea typeface="Times New Roman"/>
                        </a:rPr>
                        <a:t>Vienas kokteiļa porcijas pašizmaksa:</a:t>
                      </a:r>
                      <a:endParaRPr lang="lv-LV" sz="1200">
                        <a:latin typeface="Times New Roman"/>
                        <a:ea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lv-LV"/>
                    </a:p>
                  </a:txBody>
                  <a:tcPr/>
                </a:tc>
                <a:tc hMerge="1">
                  <a:txBody>
                    <a:bodyPr/>
                    <a:lstStyle/>
                    <a:p>
                      <a:endParaRPr lang="lv-LV"/>
                    </a:p>
                  </a:txBody>
                  <a:tcPr/>
                </a:tc>
                <a:tc>
                  <a:txBody>
                    <a:bodyPr/>
                    <a:lstStyle/>
                    <a:p>
                      <a:pPr>
                        <a:lnSpc>
                          <a:spcPct val="200000"/>
                        </a:lnSpc>
                        <a:spcAft>
                          <a:spcPts val="0"/>
                        </a:spcAft>
                      </a:pPr>
                      <a:endParaRPr lang="lv-LV" sz="1200" dirty="0">
                        <a:latin typeface="Times New Roman"/>
                        <a:ea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 name="3Mūzika runai.mp3">
            <a:hlinkClick r:id="" action="ppaction://media"/>
          </p:cNvPr>
          <p:cNvPicPr>
            <a:picLocks noRot="1" noChangeAspect="1"/>
          </p:cNvPicPr>
          <p:nvPr>
            <a:audioFile r:link="rId1"/>
          </p:nvPr>
        </p:nvPicPr>
        <p:blipFill>
          <a:blip r:embed="rId4" cstate="print"/>
          <a:stretch>
            <a:fillRect/>
          </a:stretch>
        </p:blipFill>
        <p:spPr>
          <a:xfrm>
            <a:off x="4419600" y="3276600"/>
            <a:ext cx="304800" cy="304800"/>
          </a:xfrm>
          <a:prstGeom prst="rect">
            <a:avLst/>
          </a:prstGeom>
        </p:spPr>
      </p:pic>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repeatCount="indefinite"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cover dir="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Virsraksts 1"/>
          <p:cNvSpPr>
            <a:spLocks noGrp="1"/>
          </p:cNvSpPr>
          <p:nvPr>
            <p:ph type="title"/>
          </p:nvPr>
        </p:nvSpPr>
        <p:spPr>
          <a:xfrm>
            <a:off x="457200" y="457200"/>
            <a:ext cx="8229600" cy="666750"/>
          </a:xfrm>
        </p:spPr>
        <p:txBody>
          <a:bodyPr/>
          <a:lstStyle/>
          <a:p>
            <a:r>
              <a:rPr lang="lv-LV" sz="3000" dirty="0" smtClean="0"/>
              <a:t>  5.uzdevums (15 min.)</a:t>
            </a:r>
          </a:p>
        </p:txBody>
      </p:sp>
      <p:sp>
        <p:nvSpPr>
          <p:cNvPr id="23554" name="Satura vietturis 2"/>
          <p:cNvSpPr>
            <a:spLocks noGrp="1"/>
          </p:cNvSpPr>
          <p:nvPr>
            <p:ph idx="1"/>
          </p:nvPr>
        </p:nvSpPr>
        <p:spPr>
          <a:xfrm>
            <a:off x="533400" y="1219200"/>
            <a:ext cx="8229600" cy="2743200"/>
          </a:xfrm>
        </p:spPr>
        <p:txBody>
          <a:bodyPr>
            <a:normAutofit fontScale="92500" lnSpcReduction="20000"/>
          </a:bodyPr>
          <a:lstStyle/>
          <a:p>
            <a:pPr>
              <a:buFont typeface="Wingdings" pitchFamily="2" charset="2"/>
              <a:buChar char="v"/>
            </a:pPr>
            <a:r>
              <a:rPr lang="lv-LV" dirty="0" smtClean="0"/>
              <a:t>Bāros tilpumu mēra ar speciālu mērglāzi, bet mājās    tādas  glāzes nav……!!!!! </a:t>
            </a:r>
          </a:p>
          <a:p>
            <a:pPr>
              <a:buFont typeface="Wingdings" pitchFamily="2" charset="2"/>
              <a:buChar char="v"/>
            </a:pPr>
            <a:r>
              <a:rPr lang="lv-LV" dirty="0" smtClean="0"/>
              <a:t>Aprēķināt dažādu formu un tilpuma glāžu augstumu, lai tajās varētu ieliet  150 ml šķidruma. </a:t>
            </a:r>
          </a:p>
          <a:p>
            <a:pPr>
              <a:buFont typeface="Wingdings" pitchFamily="2" charset="2"/>
              <a:buChar char="v"/>
            </a:pPr>
            <a:r>
              <a:rPr lang="lv-LV" dirty="0" smtClean="0"/>
              <a:t>Uz tukšām glāzēm atzīmēt aprēķināto augstumu.</a:t>
            </a:r>
          </a:p>
          <a:p>
            <a:pPr>
              <a:buFont typeface="Wingdings" pitchFamily="2" charset="2"/>
              <a:buChar char="v"/>
            </a:pPr>
            <a:r>
              <a:rPr lang="lv-LV" dirty="0" smtClean="0"/>
              <a:t>Pārliecināties, vai teorija sakrīt ar praksi.</a:t>
            </a:r>
          </a:p>
          <a:p>
            <a:pPr>
              <a:buFont typeface="Wingdings 2" pitchFamily="18" charset="2"/>
              <a:buNone/>
            </a:pPr>
            <a:endParaRPr lang="lv-LV" dirty="0" smtClean="0"/>
          </a:p>
        </p:txBody>
      </p:sp>
      <p:pic>
        <p:nvPicPr>
          <p:cNvPr id="14338" name="Picture 2" descr="http://t3.gstatic.com/images?q=tbn:ANd9GcQKhOKnFRTWhphP7aPbx50Wnh-31Vn1Bb89xwuvKfryx1m1NO7S"/>
          <p:cNvPicPr>
            <a:picLocks noChangeAspect="1" noChangeArrowheads="1"/>
          </p:cNvPicPr>
          <p:nvPr/>
        </p:nvPicPr>
        <p:blipFill>
          <a:blip r:embed="rId4" cstate="print"/>
          <a:srcRect/>
          <a:stretch>
            <a:fillRect/>
          </a:stretch>
        </p:blipFill>
        <p:spPr bwMode="auto">
          <a:xfrm>
            <a:off x="1981200" y="4267200"/>
            <a:ext cx="4953000" cy="1981200"/>
          </a:xfrm>
          <a:prstGeom prst="rect">
            <a:avLst/>
          </a:prstGeom>
          <a:noFill/>
        </p:spPr>
      </p:pic>
      <p:pic>
        <p:nvPicPr>
          <p:cNvPr id="5" name="100% Svaigs! - 100% Svaigs! Nr.8 - 7 - Beigas Tomer Viss Bus Labi.mp3">
            <a:hlinkClick r:id="" action="ppaction://media"/>
          </p:cNvPr>
          <p:cNvPicPr>
            <a:picLocks noRot="1" noChangeAspect="1"/>
          </p:cNvPicPr>
          <p:nvPr>
            <a:audioFile r:link="rId1"/>
          </p:nvPr>
        </p:nvPicPr>
        <p:blipFill>
          <a:blip r:embed="rId5" cstate="print"/>
          <a:stretch>
            <a:fillRect/>
          </a:stretch>
        </p:blipFill>
        <p:spPr>
          <a:xfrm>
            <a:off x="8001000" y="5334000"/>
            <a:ext cx="304800" cy="304800"/>
          </a:xfrm>
          <a:prstGeom prst="rect">
            <a:avLst/>
          </a:prstGeom>
        </p:spPr>
      </p:pic>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animEffect transition="in" filter="fade">
                                      <p:cBhvr>
                                        <p:cTn id="7" dur="2000"/>
                                        <p:tgtEl>
                                          <p:spTgt spid="235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54">
                                            <p:txEl>
                                              <p:pRg st="1" end="1"/>
                                            </p:txEl>
                                          </p:spTgt>
                                        </p:tgtEl>
                                        <p:attrNameLst>
                                          <p:attrName>style.visibility</p:attrName>
                                        </p:attrNameLst>
                                      </p:cBhvr>
                                      <p:to>
                                        <p:strVal val="visible"/>
                                      </p:to>
                                    </p:set>
                                    <p:animEffect transition="in" filter="fade">
                                      <p:cBhvr>
                                        <p:cTn id="12" dur="2000"/>
                                        <p:tgtEl>
                                          <p:spTgt spid="2355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554">
                                            <p:txEl>
                                              <p:pRg st="2" end="2"/>
                                            </p:txEl>
                                          </p:spTgt>
                                        </p:tgtEl>
                                        <p:attrNameLst>
                                          <p:attrName>style.visibility</p:attrName>
                                        </p:attrNameLst>
                                      </p:cBhvr>
                                      <p:to>
                                        <p:strVal val="visible"/>
                                      </p:to>
                                    </p:set>
                                    <p:animEffect transition="in" filter="fade">
                                      <p:cBhvr>
                                        <p:cTn id="17" dur="2000"/>
                                        <p:tgtEl>
                                          <p:spTgt spid="2355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554">
                                            <p:txEl>
                                              <p:pRg st="3" end="3"/>
                                            </p:txEl>
                                          </p:spTgt>
                                        </p:tgtEl>
                                        <p:attrNameLst>
                                          <p:attrName>style.visibility</p:attrName>
                                        </p:attrNameLst>
                                      </p:cBhvr>
                                      <p:to>
                                        <p:strVal val="visible"/>
                                      </p:to>
                                    </p:set>
                                    <p:animEffect transition="in" filter="fade">
                                      <p:cBhvr>
                                        <p:cTn id="22" dur="2000"/>
                                        <p:tgtEl>
                                          <p:spTgt spid="2355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21333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27"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bldLst>
      <p:bldP spid="2355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1"/>
          <p:cNvSpPr txBox="1">
            <a:spLocks/>
          </p:cNvSpPr>
          <p:nvPr/>
        </p:nvSpPr>
        <p:spPr>
          <a:xfrm>
            <a:off x="533400" y="457200"/>
            <a:ext cx="8229600" cy="11430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lv-LV" sz="3600" b="0" i="0" u="none" strike="noStrike" kern="1200" cap="none" spc="0" normalizeH="0" baseline="0" noProof="0" dirty="0" smtClean="0">
                <a:ln>
                  <a:noFill/>
                </a:ln>
                <a:solidFill>
                  <a:schemeClr val="tx1"/>
                </a:solidFill>
                <a:effectLst/>
                <a:uLnTx/>
                <a:uFillTx/>
                <a:latin typeface="+mj-lt"/>
                <a:ea typeface="+mj-ea"/>
                <a:cs typeface="+mj-cs"/>
              </a:rPr>
              <a:t>6.uzdevums (30 min.)</a:t>
            </a:r>
            <a:br>
              <a:rPr kumimoji="0" lang="lv-LV" sz="3600" b="0" i="0" u="none" strike="noStrike" kern="1200" cap="none" spc="0" normalizeH="0" baseline="0" noProof="0" dirty="0" smtClean="0">
                <a:ln>
                  <a:noFill/>
                </a:ln>
                <a:solidFill>
                  <a:schemeClr val="tx1"/>
                </a:solidFill>
                <a:effectLst/>
                <a:uLnTx/>
                <a:uFillTx/>
                <a:latin typeface="+mj-lt"/>
                <a:ea typeface="+mj-ea"/>
                <a:cs typeface="+mj-cs"/>
              </a:rPr>
            </a:br>
            <a:endParaRPr kumimoji="0" lang="lv-LV" sz="54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aisnstūris 5"/>
          <p:cNvSpPr/>
          <p:nvPr/>
        </p:nvSpPr>
        <p:spPr>
          <a:xfrm>
            <a:off x="4114800" y="3886200"/>
            <a:ext cx="5867400" cy="1384995"/>
          </a:xfrm>
          <a:prstGeom prst="rect">
            <a:avLst/>
          </a:prstGeom>
        </p:spPr>
        <p:txBody>
          <a:bodyPr wrap="square">
            <a:spAutoFit/>
          </a:bodyPr>
          <a:lstStyle/>
          <a:p>
            <a:r>
              <a:rPr lang="lv-LV" sz="2800" b="1" dirty="0" smtClean="0"/>
              <a:t>   </a:t>
            </a:r>
            <a:r>
              <a:rPr lang="lv-LV" sz="2800" b="1" dirty="0" err="1" smtClean="0"/>
              <a:t>Gabrielle</a:t>
            </a:r>
            <a:r>
              <a:rPr lang="lv-LV" sz="2800" b="1" dirty="0" smtClean="0"/>
              <a:t>  </a:t>
            </a:r>
            <a:r>
              <a:rPr lang="lv-LV" sz="2800" b="1" dirty="0" err="1" smtClean="0"/>
              <a:t>Bonheur</a:t>
            </a:r>
            <a:endParaRPr lang="lv-LV" sz="2800" b="1" dirty="0" smtClean="0"/>
          </a:p>
          <a:p>
            <a:r>
              <a:rPr lang="lv-LV" sz="2800" dirty="0" smtClean="0"/>
              <a:t>   "</a:t>
            </a:r>
            <a:r>
              <a:rPr lang="lv-LV" sz="2800" b="1" dirty="0" err="1" smtClean="0"/>
              <a:t>Coco</a:t>
            </a:r>
            <a:r>
              <a:rPr lang="lv-LV" sz="2800" dirty="0" smtClean="0"/>
              <a:t>" </a:t>
            </a:r>
            <a:r>
              <a:rPr lang="lv-LV" sz="2800" b="1" dirty="0" err="1" smtClean="0"/>
              <a:t>Chanel</a:t>
            </a:r>
            <a:r>
              <a:rPr lang="lv-LV" sz="2800" dirty="0" smtClean="0"/>
              <a:t>  </a:t>
            </a:r>
          </a:p>
          <a:p>
            <a:r>
              <a:rPr lang="lv-LV" sz="2800" dirty="0" smtClean="0"/>
              <a:t> (19.08.1883. – 10.01.1971.)</a:t>
            </a:r>
            <a:endParaRPr lang="lv-LV" sz="2800" dirty="0"/>
          </a:p>
        </p:txBody>
      </p:sp>
      <p:pic>
        <p:nvPicPr>
          <p:cNvPr id="56324" name="Picture 4" descr="File:Chanel.JPG"/>
          <p:cNvPicPr>
            <a:picLocks noChangeAspect="1" noChangeArrowheads="1"/>
          </p:cNvPicPr>
          <p:nvPr/>
        </p:nvPicPr>
        <p:blipFill>
          <a:blip r:embed="rId3" cstate="print"/>
          <a:srcRect/>
          <a:stretch>
            <a:fillRect/>
          </a:stretch>
        </p:blipFill>
        <p:spPr bwMode="auto">
          <a:xfrm>
            <a:off x="348196" y="1546698"/>
            <a:ext cx="3385604" cy="4015902"/>
          </a:xfrm>
          <a:prstGeom prst="rect">
            <a:avLst/>
          </a:prstGeom>
          <a:noFill/>
        </p:spPr>
      </p:pic>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p:txBody>
          <a:bodyPr/>
          <a:lstStyle/>
          <a:p>
            <a:r>
              <a:rPr lang="lv-LV" dirty="0" smtClean="0"/>
              <a:t>Modelēt </a:t>
            </a:r>
            <a:r>
              <a:rPr lang="lv-LV" dirty="0" err="1" smtClean="0"/>
              <a:t>kokteiļkleitu</a:t>
            </a:r>
            <a:r>
              <a:rPr lang="lv-LV" dirty="0" smtClean="0"/>
              <a:t>, ievērojot lelles auguma proporcijas un matu krāsu.</a:t>
            </a:r>
          </a:p>
          <a:p>
            <a:r>
              <a:rPr lang="lv-LV" dirty="0" smtClean="0"/>
              <a:t>Izvēlēties no apraksta lapas jūsu modelētajai kleitai mūsdienu modei atbilstošus elementus.</a:t>
            </a:r>
          </a:p>
          <a:p>
            <a:r>
              <a:rPr lang="lv-LV" dirty="0" smtClean="0"/>
              <a:t>Pievērst uzmanību krāsu saskaņai.</a:t>
            </a:r>
            <a:endParaRPr lang="lv-LV" dirty="0"/>
          </a:p>
        </p:txBody>
      </p:sp>
      <p:sp>
        <p:nvSpPr>
          <p:cNvPr id="4" name="Taisnstūris 3"/>
          <p:cNvSpPr/>
          <p:nvPr/>
        </p:nvSpPr>
        <p:spPr>
          <a:xfrm>
            <a:off x="1828800" y="609600"/>
            <a:ext cx="3635932" cy="769441"/>
          </a:xfrm>
          <a:prstGeom prst="rect">
            <a:avLst/>
          </a:prstGeom>
        </p:spPr>
        <p:txBody>
          <a:bodyPr wrap="none">
            <a:spAutoFit/>
          </a:bodyPr>
          <a:lstStyle/>
          <a:p>
            <a:r>
              <a:rPr lang="lv-LV" sz="4400" dirty="0" err="1" smtClean="0"/>
              <a:t>Kokteiļkleitas</a:t>
            </a:r>
            <a:r>
              <a:rPr lang="lv-LV" sz="4400" dirty="0" smtClean="0"/>
              <a:t> </a:t>
            </a:r>
            <a:endParaRPr lang="lv-LV" sz="4400" dirty="0"/>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t3.gstatic.com/images?q=tbn:ANd9GcSuHGTnkGQfQqNcWSjKLaGyz3RDdR2DzCqR2adTMJVJxFEeHwqhhg"/>
          <p:cNvPicPr>
            <a:picLocks noChangeAspect="1" noChangeArrowheads="1"/>
          </p:cNvPicPr>
          <p:nvPr/>
        </p:nvPicPr>
        <p:blipFill>
          <a:blip r:embed="rId4" cstate="print"/>
          <a:srcRect/>
          <a:stretch>
            <a:fillRect/>
          </a:stretch>
        </p:blipFill>
        <p:spPr bwMode="auto">
          <a:xfrm>
            <a:off x="457200" y="914400"/>
            <a:ext cx="3893277" cy="2590800"/>
          </a:xfrm>
          <a:prstGeom prst="rect">
            <a:avLst/>
          </a:prstGeom>
          <a:noFill/>
        </p:spPr>
      </p:pic>
      <p:pic>
        <p:nvPicPr>
          <p:cNvPr id="54276" name="Picture 4" descr="http://t1.gstatic.com/images?q=tbn:ANd9GcRc0jM1HSdauJSLRl8nZoeNUh8d1qyv4alhPxihk9k8puM3FoG3"/>
          <p:cNvPicPr>
            <a:picLocks noChangeAspect="1" noChangeArrowheads="1"/>
          </p:cNvPicPr>
          <p:nvPr/>
        </p:nvPicPr>
        <p:blipFill>
          <a:blip r:embed="rId5" cstate="print"/>
          <a:srcRect/>
          <a:stretch>
            <a:fillRect/>
          </a:stretch>
        </p:blipFill>
        <p:spPr bwMode="auto">
          <a:xfrm>
            <a:off x="4648200" y="914400"/>
            <a:ext cx="1714500" cy="2667000"/>
          </a:xfrm>
          <a:prstGeom prst="rect">
            <a:avLst/>
          </a:prstGeom>
          <a:noFill/>
        </p:spPr>
      </p:pic>
      <p:pic>
        <p:nvPicPr>
          <p:cNvPr id="54278" name="Picture 6" descr="http://t2.gstatic.com/images?q=tbn:ANd9GcQeXGCRFEveiSKp09ZUnv3YOoNL3_ngPhuSk7vbq0COuRvTQzQwEw"/>
          <p:cNvPicPr>
            <a:picLocks noChangeAspect="1" noChangeArrowheads="1"/>
          </p:cNvPicPr>
          <p:nvPr/>
        </p:nvPicPr>
        <p:blipFill>
          <a:blip r:embed="rId6" cstate="print"/>
          <a:srcRect/>
          <a:stretch>
            <a:fillRect/>
          </a:stretch>
        </p:blipFill>
        <p:spPr bwMode="auto">
          <a:xfrm>
            <a:off x="6400800" y="1066800"/>
            <a:ext cx="2438400" cy="2438400"/>
          </a:xfrm>
          <a:prstGeom prst="rect">
            <a:avLst/>
          </a:prstGeom>
          <a:noFill/>
        </p:spPr>
      </p:pic>
      <p:pic>
        <p:nvPicPr>
          <p:cNvPr id="54280" name="Picture 8" descr="http://t2.gstatic.com/images?q=tbn:ANd9GcShioZns3grFo9zoGe_dNqRROtLxVgNpgCcpuUvs1qBXm1nBrK5Zg"/>
          <p:cNvPicPr>
            <a:picLocks noChangeAspect="1" noChangeArrowheads="1"/>
          </p:cNvPicPr>
          <p:nvPr/>
        </p:nvPicPr>
        <p:blipFill>
          <a:blip r:embed="rId7" cstate="print"/>
          <a:srcRect/>
          <a:stretch>
            <a:fillRect/>
          </a:stretch>
        </p:blipFill>
        <p:spPr bwMode="auto">
          <a:xfrm>
            <a:off x="0" y="3048000"/>
            <a:ext cx="3276600" cy="3276600"/>
          </a:xfrm>
          <a:prstGeom prst="rect">
            <a:avLst/>
          </a:prstGeom>
          <a:noFill/>
        </p:spPr>
      </p:pic>
      <p:pic>
        <p:nvPicPr>
          <p:cNvPr id="54282" name="Picture 10" descr="http://t0.gstatic.com/images?q=tbn:ANd9GcRuzlElxgDfcuhKbqPDtHh77bylQCuzoaIZRKeE8aAIpLzzujZ7UA"/>
          <p:cNvPicPr>
            <a:picLocks noChangeAspect="1" noChangeArrowheads="1"/>
          </p:cNvPicPr>
          <p:nvPr/>
        </p:nvPicPr>
        <p:blipFill>
          <a:blip r:embed="rId8" cstate="print"/>
          <a:srcRect/>
          <a:stretch>
            <a:fillRect/>
          </a:stretch>
        </p:blipFill>
        <p:spPr bwMode="auto">
          <a:xfrm>
            <a:off x="2590800" y="3581400"/>
            <a:ext cx="2819400" cy="2819400"/>
          </a:xfrm>
          <a:prstGeom prst="rect">
            <a:avLst/>
          </a:prstGeom>
          <a:noFill/>
        </p:spPr>
      </p:pic>
      <p:pic>
        <p:nvPicPr>
          <p:cNvPr id="54284" name="Picture 12" descr="http://t2.gstatic.com/images?q=tbn:ANd9GcQbZ8slZRkVJb_QnvwfP5Lnap4dgyvCMOTG_vyv7GGac4WXHJ-O"/>
          <p:cNvPicPr>
            <a:picLocks noChangeAspect="1" noChangeArrowheads="1"/>
          </p:cNvPicPr>
          <p:nvPr/>
        </p:nvPicPr>
        <p:blipFill>
          <a:blip r:embed="rId9" cstate="print"/>
          <a:srcRect/>
          <a:stretch>
            <a:fillRect/>
          </a:stretch>
        </p:blipFill>
        <p:spPr bwMode="auto">
          <a:xfrm>
            <a:off x="5562600" y="3733800"/>
            <a:ext cx="3370352" cy="2438400"/>
          </a:xfrm>
          <a:prstGeom prst="rect">
            <a:avLst/>
          </a:prstGeom>
          <a:noFill/>
        </p:spPr>
      </p:pic>
      <p:pic>
        <p:nvPicPr>
          <p:cNvPr id="8" name="012OR.ORCHESTRA - WICKED GAME.MP3">
            <a:hlinkClick r:id="" action="ppaction://media"/>
          </p:cNvPr>
          <p:cNvPicPr>
            <a:picLocks noRot="1" noChangeAspect="1"/>
          </p:cNvPicPr>
          <p:nvPr>
            <a:audioFile r:link="rId1"/>
          </p:nvPr>
        </p:nvPicPr>
        <p:blipFill>
          <a:blip r:embed="rId10" cstate="print"/>
          <a:stretch>
            <a:fillRect/>
          </a:stretch>
        </p:blipFill>
        <p:spPr>
          <a:xfrm>
            <a:off x="4419600" y="3276600"/>
            <a:ext cx="304800" cy="304800"/>
          </a:xfrm>
          <a:prstGeom prst="rect">
            <a:avLst/>
          </a:prstGeom>
        </p:spPr>
      </p:pic>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repeatCount="indefinite"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cover dir="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Virsraksts 1"/>
          <p:cNvSpPr>
            <a:spLocks noGrp="1"/>
          </p:cNvSpPr>
          <p:nvPr>
            <p:ph type="title"/>
          </p:nvPr>
        </p:nvSpPr>
        <p:spPr>
          <a:xfrm>
            <a:off x="533400" y="457200"/>
            <a:ext cx="8229600" cy="514350"/>
          </a:xfrm>
        </p:spPr>
        <p:txBody>
          <a:bodyPr>
            <a:normAutofit fontScale="90000"/>
          </a:bodyPr>
          <a:lstStyle/>
          <a:p>
            <a:r>
              <a:rPr lang="lv-LV" sz="3000" dirty="0" smtClean="0"/>
              <a:t>                                    7.uzdevums( 60 min.)</a:t>
            </a:r>
            <a:br>
              <a:rPr lang="lv-LV" sz="3000" dirty="0" smtClean="0"/>
            </a:br>
            <a:r>
              <a:rPr lang="lv-LV" sz="3000" dirty="0" smtClean="0"/>
              <a:t>Kokteiļa pagatavošana, prezentācija un degustācija</a:t>
            </a:r>
          </a:p>
        </p:txBody>
      </p:sp>
      <p:sp>
        <p:nvSpPr>
          <p:cNvPr id="24578" name="Satura vietturis 2"/>
          <p:cNvSpPr>
            <a:spLocks noGrp="1"/>
          </p:cNvSpPr>
          <p:nvPr>
            <p:ph idx="1"/>
          </p:nvPr>
        </p:nvSpPr>
        <p:spPr>
          <a:xfrm>
            <a:off x="457200" y="1143000"/>
            <a:ext cx="8229600" cy="5486400"/>
          </a:xfrm>
        </p:spPr>
        <p:txBody>
          <a:bodyPr>
            <a:normAutofit/>
          </a:bodyPr>
          <a:lstStyle/>
          <a:p>
            <a:pPr>
              <a:buFont typeface="Wingdings" pitchFamily="2" charset="2"/>
              <a:buChar char="v"/>
            </a:pPr>
            <a:r>
              <a:rPr lang="lv-LV" dirty="0" smtClean="0"/>
              <a:t>Sagatavot  kokteili pēc dotās receptes</a:t>
            </a:r>
          </a:p>
          <a:p>
            <a:pPr>
              <a:buFont typeface="Wingdings" pitchFamily="2" charset="2"/>
              <a:buChar char="v"/>
            </a:pPr>
            <a:r>
              <a:rPr lang="lv-LV" dirty="0" smtClean="0"/>
              <a:t>Noformēt vienu kokteiļa porciju, pārējo kokteili saliet degustācijas glāzēs</a:t>
            </a:r>
          </a:p>
          <a:p>
            <a:pPr>
              <a:buFont typeface="Wingdings" pitchFamily="2" charset="2"/>
              <a:buChar char="v"/>
            </a:pPr>
            <a:r>
              <a:rPr lang="lv-LV" dirty="0" smtClean="0"/>
              <a:t>Izdomāt nosaukumu</a:t>
            </a:r>
          </a:p>
          <a:p>
            <a:pPr>
              <a:buFont typeface="Wingdings" pitchFamily="2" charset="2"/>
              <a:buChar char="v"/>
            </a:pPr>
            <a:r>
              <a:rPr lang="lv-LV" dirty="0" smtClean="0"/>
              <a:t>Nofotografēt kokteili</a:t>
            </a:r>
          </a:p>
          <a:p>
            <a:pPr>
              <a:buFont typeface="Wingdings" pitchFamily="2" charset="2"/>
              <a:buChar char="v"/>
            </a:pPr>
            <a:r>
              <a:rPr lang="lv-LV" dirty="0" smtClean="0"/>
              <a:t>Izveidot kokteiļa prezentāciju datorā uz vienas lapas (foto, nosaukums, pašizmaksa, reklāmas noformējums, specefekti).</a:t>
            </a:r>
          </a:p>
          <a:p>
            <a:pPr>
              <a:buFont typeface="Wingdings" pitchFamily="2" charset="2"/>
              <a:buChar char="v"/>
            </a:pPr>
            <a:r>
              <a:rPr lang="lv-LV" dirty="0" smtClean="0"/>
              <a:t>Prezentēt </a:t>
            </a:r>
            <a:r>
              <a:rPr lang="lv-LV" dirty="0" smtClean="0">
                <a:cs typeface="Times New Roman" pitchFamily="18" charset="0"/>
              </a:rPr>
              <a:t>dažādās</a:t>
            </a:r>
            <a:r>
              <a:rPr lang="lv-LV" dirty="0" smtClean="0">
                <a:latin typeface="Times New Roman" pitchFamily="18" charset="0"/>
                <a:cs typeface="Times New Roman" pitchFamily="18" charset="0"/>
              </a:rPr>
              <a:t> </a:t>
            </a:r>
            <a:r>
              <a:rPr lang="lv-LV" dirty="0" smtClean="0"/>
              <a:t>valodās (</a:t>
            </a:r>
            <a:r>
              <a:rPr lang="lv-LV" dirty="0" smtClean="0">
                <a:latin typeface="Times New Roman" pitchFamily="18" charset="0"/>
                <a:cs typeface="Times New Roman" pitchFamily="18" charset="0"/>
              </a:rPr>
              <a:t>3 </a:t>
            </a:r>
            <a:r>
              <a:rPr lang="lv-LV" dirty="0" smtClean="0"/>
              <a:t>min).</a:t>
            </a:r>
          </a:p>
        </p:txBody>
      </p:sp>
      <p:pic>
        <p:nvPicPr>
          <p:cNvPr id="4" name="Coco Jamboo.mp3">
            <a:hlinkClick r:id="" action="ppaction://media"/>
          </p:cNvPr>
          <p:cNvPicPr>
            <a:picLocks noRot="1" noChangeAspect="1"/>
          </p:cNvPicPr>
          <p:nvPr>
            <a:audioFile r:link="rId1"/>
          </p:nvPr>
        </p:nvPicPr>
        <p:blipFill>
          <a:blip r:embed="rId5" cstate="print"/>
          <a:stretch>
            <a:fillRect/>
          </a:stretch>
        </p:blipFill>
        <p:spPr>
          <a:xfrm>
            <a:off x="4419600" y="3276600"/>
            <a:ext cx="304800" cy="304800"/>
          </a:xfrm>
          <a:prstGeom prst="rect">
            <a:avLst/>
          </a:prstGeom>
        </p:spPr>
      </p:pic>
      <p:pic>
        <p:nvPicPr>
          <p:cNvPr id="5" name="20 The 90's CD3 - 16 - It's My Life - Dr Alban.mp3">
            <a:hlinkClick r:id="" action="ppaction://media"/>
          </p:cNvPr>
          <p:cNvPicPr>
            <a:picLocks noRot="1" noChangeAspect="1"/>
          </p:cNvPicPr>
          <p:nvPr>
            <a:audioFile r:link="rId2"/>
          </p:nvPr>
        </p:nvPicPr>
        <p:blipFill>
          <a:blip r:embed="rId6" cstate="print"/>
          <a:stretch>
            <a:fillRect/>
          </a:stretch>
        </p:blipFill>
        <p:spPr>
          <a:xfrm>
            <a:off x="4419600" y="3276600"/>
            <a:ext cx="304800" cy="304800"/>
          </a:xfrm>
          <a:prstGeom prst="rect">
            <a:avLst/>
          </a:prstGeom>
        </p:spPr>
      </p:pic>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animEffect transition="in" filter="fade">
                                      <p:cBhvr>
                                        <p:cTn id="7" dur="2000"/>
                                        <p:tgtEl>
                                          <p:spTgt spid="245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578">
                                            <p:txEl>
                                              <p:pRg st="1" end="1"/>
                                            </p:txEl>
                                          </p:spTgt>
                                        </p:tgtEl>
                                        <p:attrNameLst>
                                          <p:attrName>style.visibility</p:attrName>
                                        </p:attrNameLst>
                                      </p:cBhvr>
                                      <p:to>
                                        <p:strVal val="visible"/>
                                      </p:to>
                                    </p:set>
                                    <p:animEffect transition="in" filter="fade">
                                      <p:cBhvr>
                                        <p:cTn id="12" dur="2000"/>
                                        <p:tgtEl>
                                          <p:spTgt spid="2457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578">
                                            <p:txEl>
                                              <p:pRg st="2" end="2"/>
                                            </p:txEl>
                                          </p:spTgt>
                                        </p:tgtEl>
                                        <p:attrNameLst>
                                          <p:attrName>style.visibility</p:attrName>
                                        </p:attrNameLst>
                                      </p:cBhvr>
                                      <p:to>
                                        <p:strVal val="visible"/>
                                      </p:to>
                                    </p:set>
                                    <p:animEffect transition="in" filter="fade">
                                      <p:cBhvr>
                                        <p:cTn id="17" dur="2000"/>
                                        <p:tgtEl>
                                          <p:spTgt spid="2457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578">
                                            <p:txEl>
                                              <p:pRg st="3" end="3"/>
                                            </p:txEl>
                                          </p:spTgt>
                                        </p:tgtEl>
                                        <p:attrNameLst>
                                          <p:attrName>style.visibility</p:attrName>
                                        </p:attrNameLst>
                                      </p:cBhvr>
                                      <p:to>
                                        <p:strVal val="visible"/>
                                      </p:to>
                                    </p:set>
                                    <p:animEffect transition="in" filter="fade">
                                      <p:cBhvr>
                                        <p:cTn id="22" dur="2000"/>
                                        <p:tgtEl>
                                          <p:spTgt spid="2457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578">
                                            <p:txEl>
                                              <p:pRg st="4" end="4"/>
                                            </p:txEl>
                                          </p:spTgt>
                                        </p:tgtEl>
                                        <p:attrNameLst>
                                          <p:attrName>style.visibility</p:attrName>
                                        </p:attrNameLst>
                                      </p:cBhvr>
                                      <p:to>
                                        <p:strVal val="visible"/>
                                      </p:to>
                                    </p:set>
                                    <p:animEffect transition="in" filter="fade">
                                      <p:cBhvr>
                                        <p:cTn id="27" dur="2000"/>
                                        <p:tgtEl>
                                          <p:spTgt spid="2457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578">
                                            <p:txEl>
                                              <p:pRg st="5" end="5"/>
                                            </p:txEl>
                                          </p:spTgt>
                                        </p:tgtEl>
                                        <p:attrNameLst>
                                          <p:attrName>style.visibility</p:attrName>
                                        </p:attrNameLst>
                                      </p:cBhvr>
                                      <p:to>
                                        <p:strVal val="visible"/>
                                      </p:to>
                                    </p:set>
                                    <p:animEffect transition="in" filter="fade">
                                      <p:cBhvr>
                                        <p:cTn id="32" dur="2000"/>
                                        <p:tgtEl>
                                          <p:spTgt spid="24578">
                                            <p:txEl>
                                              <p:pRg st="5" end="5"/>
                                            </p:txEl>
                                          </p:spTgt>
                                        </p:tgtEl>
                                      </p:cBhvr>
                                    </p:animEffect>
                                  </p:childTnLst>
                                </p:cTn>
                              </p:par>
                            </p:childTnLst>
                          </p:cTn>
                        </p:par>
                        <p:par>
                          <p:cTn id="33" fill="hold">
                            <p:stCondLst>
                              <p:cond delay="2000"/>
                            </p:stCondLst>
                            <p:childTnLst>
                              <p:par>
                                <p:cTn id="34" presetID="1" presetClass="mediacall" presetSubtype="0" fill="hold" nodeType="afterEffect">
                                  <p:stCondLst>
                                    <p:cond delay="0"/>
                                  </p:stCondLst>
                                  <p:childTnLst>
                                    <p:cmd type="call" cmd="playFrom(0.0)">
                                      <p:cBhvr>
                                        <p:cTn id="35" dur="349568" fill="hold"/>
                                        <p:tgtEl>
                                          <p:spTgt spid="4"/>
                                        </p:tgtEl>
                                      </p:cBhvr>
                                    </p:cmd>
                                  </p:childTnLst>
                                </p:cTn>
                              </p:par>
                            </p:childTnLst>
                          </p:cTn>
                        </p:par>
                      </p:childTnLst>
                    </p:cTn>
                  </p:par>
                  <p:par>
                    <p:cTn id="36" fill="hold">
                      <p:stCondLst>
                        <p:cond delay="indefinite"/>
                      </p:stCondLst>
                      <p:childTnLst>
                        <p:par>
                          <p:cTn id="37" fill="hold">
                            <p:stCondLst>
                              <p:cond delay="0"/>
                            </p:stCondLst>
                            <p:childTnLst>
                              <p:par>
                                <p:cTn id="38" presetID="1" presetClass="mediacall" presetSubtype="0" fill="hold" nodeType="clickEffect">
                                  <p:stCondLst>
                                    <p:cond delay="0"/>
                                  </p:stCondLst>
                                  <p:childTnLst>
                                    <p:cmd type="call" cmd="playFrom(0.0)">
                                      <p:cBhvr>
                                        <p:cTn id="39" dur="24003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40"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audio>
              <p:cMediaNode showWhenStopped="0">
                <p:cTn id="41"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bldLst>
      <p:bldP spid="24578"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457200" y="533400"/>
            <a:ext cx="8229600" cy="6096000"/>
          </a:xfrm>
        </p:spPr>
        <p:txBody>
          <a:bodyPr>
            <a:normAutofit/>
          </a:bodyPr>
          <a:lstStyle/>
          <a:p>
            <a:pPr marL="514350" indent="-514350" fontAlgn="auto">
              <a:spcAft>
                <a:spcPts val="0"/>
              </a:spcAft>
              <a:buClr>
                <a:schemeClr val="accent3"/>
              </a:buClr>
              <a:buFont typeface="Wingdings 2"/>
              <a:buNone/>
              <a:defRPr/>
            </a:pPr>
            <a:r>
              <a:rPr lang="lv-LV" sz="3000" dirty="0" smtClean="0">
                <a:latin typeface="+mj-lt"/>
              </a:rPr>
              <a:t>                                    Mājas darbs</a:t>
            </a:r>
          </a:p>
          <a:p>
            <a:pPr marL="514350" indent="-514350" fontAlgn="auto">
              <a:spcAft>
                <a:spcPts val="0"/>
              </a:spcAft>
              <a:buClr>
                <a:schemeClr val="accent3"/>
              </a:buClr>
              <a:buFont typeface="Wingdings" pitchFamily="2" charset="2"/>
              <a:buChar char="v"/>
              <a:defRPr/>
            </a:pPr>
            <a:r>
              <a:rPr lang="lv-LV" sz="3000" dirty="0" smtClean="0">
                <a:latin typeface="+mj-lt"/>
              </a:rPr>
              <a:t>Kārtainā kokteiļa pagatavošana</a:t>
            </a:r>
          </a:p>
          <a:p>
            <a:pPr marL="514350" indent="-514350" fontAlgn="auto">
              <a:spcAft>
                <a:spcPts val="0"/>
              </a:spcAft>
              <a:buClr>
                <a:schemeClr val="accent3"/>
              </a:buClr>
              <a:buFont typeface="Wingdings" pitchFamily="2" charset="2"/>
              <a:buChar char="v"/>
              <a:defRPr/>
            </a:pPr>
            <a:r>
              <a:rPr lang="lv-LV" sz="3000" dirty="0" smtClean="0">
                <a:latin typeface="+mj-lt"/>
              </a:rPr>
              <a:t>Nofotografēt un vienas nedēļas laikā atsūtīt uz skolas e pastu </a:t>
            </a:r>
            <a:r>
              <a:rPr lang="lv-LV" sz="3000" i="1" dirty="0" err="1" smtClean="0">
                <a:latin typeface="+mj-lt"/>
                <a:hlinkClick r:id="rId3"/>
              </a:rPr>
              <a:t>skola@bebrene.lv</a:t>
            </a:r>
            <a:r>
              <a:rPr lang="lv-LV" sz="3000" dirty="0" smtClean="0">
                <a:latin typeface="+mj-lt"/>
              </a:rPr>
              <a:t> </a:t>
            </a:r>
            <a:endParaRPr lang="lv-LV" sz="3000" i="1" dirty="0" smtClean="0">
              <a:latin typeface="+mj-lt"/>
            </a:endParaRPr>
          </a:p>
        </p:txBody>
      </p:sp>
      <p:pic>
        <p:nvPicPr>
          <p:cNvPr id="9218" name="Picture 2" descr="http://parcopi.lv/_fr/1/0377626.jpg"/>
          <p:cNvPicPr>
            <a:picLocks noChangeAspect="1" noChangeArrowheads="1"/>
          </p:cNvPicPr>
          <p:nvPr/>
        </p:nvPicPr>
        <p:blipFill>
          <a:blip r:embed="rId4" cstate="print"/>
          <a:srcRect/>
          <a:stretch>
            <a:fillRect/>
          </a:stretch>
        </p:blipFill>
        <p:spPr bwMode="auto">
          <a:xfrm>
            <a:off x="3098862" y="2940738"/>
            <a:ext cx="4063938" cy="3460062"/>
          </a:xfrm>
          <a:prstGeom prst="rect">
            <a:avLst/>
          </a:prstGeom>
          <a:noFill/>
        </p:spPr>
      </p:pic>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rmAutofit/>
          </a:bodyPr>
          <a:lstStyle/>
          <a:p>
            <a:r>
              <a:rPr lang="lv-LV" dirty="0" smtClean="0"/>
              <a:t>Degustācija.</a:t>
            </a:r>
            <a:endParaRPr lang="lv-LV" dirty="0"/>
          </a:p>
        </p:txBody>
      </p:sp>
      <p:sp>
        <p:nvSpPr>
          <p:cNvPr id="3" name="Satura vietturis 2"/>
          <p:cNvSpPr>
            <a:spLocks noGrp="1"/>
          </p:cNvSpPr>
          <p:nvPr>
            <p:ph idx="1"/>
          </p:nvPr>
        </p:nvSpPr>
        <p:spPr/>
        <p:txBody>
          <a:bodyPr/>
          <a:lstStyle/>
          <a:p>
            <a:endParaRPr lang="lv-LV"/>
          </a:p>
        </p:txBody>
      </p:sp>
      <p:pic>
        <p:nvPicPr>
          <p:cNvPr id="57348" name="Picture 4" descr="http://i2.tiesraides.lv/800x0s/pictures/2011-09-05/2011-09-05_kokteilis.jpg"/>
          <p:cNvPicPr>
            <a:picLocks noChangeAspect="1" noChangeArrowheads="1"/>
          </p:cNvPicPr>
          <p:nvPr/>
        </p:nvPicPr>
        <p:blipFill>
          <a:blip r:embed="rId3" cstate="print"/>
          <a:srcRect/>
          <a:stretch>
            <a:fillRect/>
          </a:stretch>
        </p:blipFill>
        <p:spPr bwMode="auto">
          <a:xfrm>
            <a:off x="838200" y="1600200"/>
            <a:ext cx="7620000" cy="4762500"/>
          </a:xfrm>
          <a:prstGeom prst="rect">
            <a:avLst/>
          </a:prstGeom>
          <a:noFill/>
        </p:spPr>
      </p:pic>
    </p:spTree>
  </p:cSld>
  <p:clrMapOvr>
    <a:masterClrMapping/>
  </p:clrMapOvr>
  <p:transition>
    <p:cover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609600" y="685800"/>
            <a:ext cx="8153400" cy="3352800"/>
          </a:xfrm>
        </p:spPr>
        <p:txBody>
          <a:bodyPr>
            <a:normAutofit fontScale="90000"/>
          </a:bodyPr>
          <a:lstStyle/>
          <a:p>
            <a:pPr fontAlgn="auto">
              <a:spcAft>
                <a:spcPts val="0"/>
              </a:spcAft>
              <a:defRPr/>
            </a:pPr>
            <a:r>
              <a:rPr lang="lv-LV" sz="3100" dirty="0" smtClean="0"/>
              <a:t/>
            </a:r>
            <a:br>
              <a:rPr lang="lv-LV" sz="3100" dirty="0" smtClean="0"/>
            </a:br>
            <a:r>
              <a:rPr lang="lv-LV" sz="3100" dirty="0" smtClean="0"/>
              <a:t/>
            </a:r>
            <a:br>
              <a:rPr lang="lv-LV" sz="3100" dirty="0" smtClean="0"/>
            </a:br>
            <a:r>
              <a:rPr lang="lv-LV" sz="3100" dirty="0" smtClean="0"/>
              <a:t>                                      </a:t>
            </a:r>
            <a:br>
              <a:rPr lang="lv-LV" sz="3100" dirty="0" smtClean="0"/>
            </a:br>
            <a:r>
              <a:rPr lang="lv-LV" sz="3100" dirty="0" smtClean="0"/>
              <a:t>    </a:t>
            </a:r>
            <a:r>
              <a:rPr lang="lv-LV" sz="3100" dirty="0" smtClean="0">
                <a:latin typeface="Georgia" pitchFamily="18" charset="0"/>
              </a:rPr>
              <a:t>1. uzdevums (10 min)</a:t>
            </a:r>
            <a:br>
              <a:rPr lang="lv-LV" sz="3100" dirty="0" smtClean="0">
                <a:latin typeface="Georgia" pitchFamily="18" charset="0"/>
              </a:rPr>
            </a:br>
            <a:r>
              <a:rPr lang="lv-LV" sz="3100" dirty="0" smtClean="0">
                <a:latin typeface="Georgia" pitchFamily="18" charset="0"/>
              </a:rPr>
              <a:t/>
            </a:r>
            <a:br>
              <a:rPr lang="lv-LV" sz="3100" dirty="0" smtClean="0">
                <a:latin typeface="Georgia" pitchFamily="18" charset="0"/>
              </a:rPr>
            </a:br>
            <a:r>
              <a:rPr lang="lv-LV" sz="3100" dirty="0" smtClean="0">
                <a:latin typeface="Georgia" pitchFamily="18" charset="0"/>
              </a:rPr>
              <a:t> Atrast saistību starp  kokteiļu  rašanās vēsturi un dotajiem priekšmetiem (iespējams, ka ne visām vēstures versijām būs dots priekšmets </a:t>
            </a:r>
            <a:r>
              <a:rPr lang="lv-LV" sz="3100" i="1" dirty="0" smtClean="0">
                <a:latin typeface="Georgia" pitchFamily="18" charset="0"/>
              </a:rPr>
              <a:t>) un sniegt atbildi.</a:t>
            </a:r>
            <a:r>
              <a:rPr lang="lv-LV" sz="3100" dirty="0" smtClean="0"/>
              <a:t/>
            </a:r>
            <a:br>
              <a:rPr lang="lv-LV" sz="3100" dirty="0" smtClean="0"/>
            </a:br>
            <a:r>
              <a:rPr lang="lv-LV" sz="5400" dirty="0" smtClean="0"/>
              <a:t/>
            </a:r>
            <a:br>
              <a:rPr lang="lv-LV" sz="5400" dirty="0" smtClean="0"/>
            </a:br>
            <a:endParaRPr lang="lv-LV" dirty="0"/>
          </a:p>
        </p:txBody>
      </p:sp>
      <p:pic>
        <p:nvPicPr>
          <p:cNvPr id="29698" name="Picture 2" descr="http://t2.gstatic.com/images?q=tbn:ANd9GcT8L1ovz7bJpi8-93LdaroDADryKmYdllf30PXr-sO0P8UEo353VQ"/>
          <p:cNvPicPr>
            <a:picLocks noChangeAspect="1" noChangeArrowheads="1"/>
          </p:cNvPicPr>
          <p:nvPr/>
        </p:nvPicPr>
        <p:blipFill>
          <a:blip r:embed="rId3" cstate="print"/>
          <a:srcRect/>
          <a:stretch>
            <a:fillRect/>
          </a:stretch>
        </p:blipFill>
        <p:spPr bwMode="auto">
          <a:xfrm>
            <a:off x="6248400" y="3886200"/>
            <a:ext cx="1743075" cy="2619375"/>
          </a:xfrm>
          <a:prstGeom prst="rect">
            <a:avLst/>
          </a:prstGeom>
          <a:noFill/>
        </p:spPr>
      </p:pic>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609600" y="990600"/>
            <a:ext cx="8229600" cy="4525963"/>
          </a:xfrm>
        </p:spPr>
        <p:txBody>
          <a:bodyPr>
            <a:normAutofit/>
          </a:bodyPr>
          <a:lstStyle/>
          <a:p>
            <a:pPr algn="ctr">
              <a:buNone/>
            </a:pPr>
            <a:r>
              <a:rPr lang="lv-LV" sz="4000" i="1" dirty="0" smtClean="0"/>
              <a:t>Kad ir vēlme sevi un mīļos palutināt, uzturēt sevi veselīgā formā, talkā nāk gardi un veselīgi kokteiļi.</a:t>
            </a:r>
          </a:p>
          <a:p>
            <a:pPr algn="ctr">
              <a:buNone/>
            </a:pPr>
            <a:r>
              <a:rPr lang="lv-LV" sz="4400" i="1" dirty="0" smtClean="0"/>
              <a:t>Atļaujies un ļaujies!</a:t>
            </a:r>
          </a:p>
          <a:p>
            <a:pPr algn="ctr"/>
            <a:endParaRPr lang="lv-LV" sz="4000" dirty="0"/>
          </a:p>
        </p:txBody>
      </p:sp>
      <p:pic>
        <p:nvPicPr>
          <p:cNvPr id="8194" name="Picture 2" descr="http://img.reitingi.lv/thumbnail.php?file=cocktail.jpg&amp;size=article_medium"/>
          <p:cNvPicPr>
            <a:picLocks noChangeAspect="1" noChangeArrowheads="1"/>
          </p:cNvPicPr>
          <p:nvPr/>
        </p:nvPicPr>
        <p:blipFill>
          <a:blip r:embed="rId3" cstate="print"/>
          <a:srcRect/>
          <a:stretch>
            <a:fillRect/>
          </a:stretch>
        </p:blipFill>
        <p:spPr bwMode="auto">
          <a:xfrm>
            <a:off x="2895600" y="3886200"/>
            <a:ext cx="4061881" cy="2759015"/>
          </a:xfrm>
          <a:prstGeom prst="rect">
            <a:avLst/>
          </a:prstGeom>
          <a:noFill/>
        </p:spPr>
      </p:pic>
    </p:spTree>
  </p:cSld>
  <p:clrMapOvr>
    <a:masterClrMapping/>
  </p:clrMapOvr>
  <p:transition>
    <p:cover dir="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Virsraksts 1"/>
          <p:cNvSpPr>
            <a:spLocks noGrp="1"/>
          </p:cNvSpPr>
          <p:nvPr>
            <p:ph type="title"/>
          </p:nvPr>
        </p:nvSpPr>
        <p:spPr>
          <a:xfrm>
            <a:off x="457200" y="533400"/>
            <a:ext cx="8229600" cy="590550"/>
          </a:xfrm>
        </p:spPr>
        <p:txBody>
          <a:bodyPr/>
          <a:lstStyle/>
          <a:p>
            <a:r>
              <a:rPr lang="lv-LV" sz="3000" dirty="0" smtClean="0"/>
              <a:t>Nodarbības izvērtējums</a:t>
            </a:r>
          </a:p>
        </p:txBody>
      </p:sp>
      <p:sp>
        <p:nvSpPr>
          <p:cNvPr id="26626" name="Satura vietturis 2"/>
          <p:cNvSpPr>
            <a:spLocks noGrp="1"/>
          </p:cNvSpPr>
          <p:nvPr>
            <p:ph idx="1"/>
          </p:nvPr>
        </p:nvSpPr>
        <p:spPr>
          <a:xfrm>
            <a:off x="457200" y="1447800"/>
            <a:ext cx="8229600" cy="4876800"/>
          </a:xfrm>
        </p:spPr>
        <p:txBody>
          <a:bodyPr/>
          <a:lstStyle/>
          <a:p>
            <a:pPr>
              <a:buFont typeface="Wingdings 2" pitchFamily="18" charset="2"/>
              <a:buNone/>
            </a:pPr>
            <a:r>
              <a:rPr lang="lv-LV" dirty="0" smtClean="0"/>
              <a:t>1. Kādi mācību priekšmeti tika iesaistīti šajā nodarbībā?</a:t>
            </a:r>
            <a:endParaRPr lang="en-US" dirty="0" smtClean="0"/>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626">
                                            <p:txEl>
                                              <p:pRg st="0" end="0"/>
                                            </p:txEl>
                                          </p:spTgt>
                                        </p:tgtEl>
                                        <p:attrNameLst>
                                          <p:attrName>style.visibility</p:attrName>
                                        </p:attrNameLst>
                                      </p:cBhvr>
                                      <p:to>
                                        <p:strVal val="visible"/>
                                      </p:to>
                                    </p:set>
                                    <p:animEffect transition="in" filter="fade">
                                      <p:cBhvr>
                                        <p:cTn id="7" dur="2000"/>
                                        <p:tgtEl>
                                          <p:spTgt spid="266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p:txBody>
          <a:bodyPr/>
          <a:lstStyle/>
          <a:p>
            <a:r>
              <a:rPr lang="lv-LV" dirty="0" smtClean="0"/>
              <a:t>2. Kāpēc ir/ nav lietderīgi izmantot šādas nodarbības mācību procesā? </a:t>
            </a:r>
            <a:endParaRPr lang="lv-LV" dirty="0"/>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p:txBody>
          <a:bodyPr/>
          <a:lstStyle/>
          <a:p>
            <a:r>
              <a:rPr lang="lv-LV" dirty="0" smtClean="0"/>
              <a:t>Ko uzskatāt par vērtīgu šajā nodarbībā?</a:t>
            </a:r>
            <a:endParaRPr lang="lv-LV" dirty="0"/>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p:txBody>
          <a:bodyPr/>
          <a:lstStyle/>
          <a:p>
            <a:r>
              <a:rPr lang="lv-LV" dirty="0" smtClean="0"/>
              <a:t>Kas jums sagādāja grūtības?</a:t>
            </a:r>
            <a:endParaRPr lang="lv-LV" dirty="0"/>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381000" y="1905000"/>
            <a:ext cx="8229600" cy="4525963"/>
          </a:xfrm>
        </p:spPr>
        <p:txBody>
          <a:bodyPr/>
          <a:lstStyle/>
          <a:p>
            <a:r>
              <a:rPr lang="lv-LV" dirty="0" smtClean="0"/>
              <a:t>Cik, jūsuprāt, nepieciešams skolotājiem laika, lai sagatavotos šādai nodarbībai?</a:t>
            </a:r>
            <a:endParaRPr lang="lv-LV" dirty="0"/>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685800" y="381000"/>
            <a:ext cx="8229600" cy="3200400"/>
          </a:xfrm>
        </p:spPr>
        <p:txBody>
          <a:bodyPr>
            <a:normAutofit fontScale="90000"/>
          </a:bodyPr>
          <a:lstStyle/>
          <a:p>
            <a:r>
              <a:rPr lang="lv-LV" dirty="0" smtClean="0"/>
              <a:t/>
            </a:r>
            <a:br>
              <a:rPr lang="lv-LV" dirty="0" smtClean="0"/>
            </a:br>
            <a:r>
              <a:rPr lang="lv-LV" dirty="0" smtClean="0"/>
              <a:t/>
            </a:r>
            <a:br>
              <a:rPr lang="lv-LV" dirty="0" smtClean="0"/>
            </a:br>
            <a:r>
              <a:rPr lang="lv-LV" dirty="0" smtClean="0"/>
              <a:t/>
            </a:r>
            <a:br>
              <a:rPr lang="lv-LV" dirty="0" smtClean="0"/>
            </a:br>
            <a:r>
              <a:rPr lang="lv-LV" dirty="0" smtClean="0"/>
              <a:t/>
            </a:r>
            <a:br>
              <a:rPr lang="lv-LV" dirty="0" smtClean="0"/>
            </a:br>
            <a:r>
              <a:rPr lang="lv-LV" dirty="0" smtClean="0"/>
              <a:t/>
            </a:r>
            <a:br>
              <a:rPr lang="lv-LV" dirty="0" smtClean="0"/>
            </a:br>
            <a:r>
              <a:rPr lang="lv-LV" dirty="0" smtClean="0"/>
              <a:t>PALDIES PAR SADARBĪBU!</a:t>
            </a:r>
            <a:endParaRPr lang="lv-LV" dirty="0"/>
          </a:p>
        </p:txBody>
      </p:sp>
    </p:spTree>
  </p:cSld>
  <p:clrMapOvr>
    <a:masterClrMapping/>
  </p:clrMapOvr>
  <p:transition>
    <p:cover dir="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Darba grupa</a:t>
            </a:r>
            <a:endParaRPr lang="lv-LV" dirty="0"/>
          </a:p>
        </p:txBody>
      </p:sp>
      <p:pic>
        <p:nvPicPr>
          <p:cNvPr id="4" name="Satura vietturis 3" descr="AijaR.jpg"/>
          <p:cNvPicPr>
            <a:picLocks noGrp="1" noChangeAspect="1"/>
          </p:cNvPicPr>
          <p:nvPr>
            <p:ph idx="1"/>
          </p:nvPr>
        </p:nvPicPr>
        <p:blipFill>
          <a:blip r:embed="rId2" cstate="print"/>
          <a:srcRect l="18001" t="3367" r="15716" b="49491"/>
          <a:stretch>
            <a:fillRect/>
          </a:stretch>
        </p:blipFill>
        <p:spPr>
          <a:xfrm>
            <a:off x="762000" y="1524000"/>
            <a:ext cx="2209800" cy="2133600"/>
          </a:xfrm>
        </p:spPr>
      </p:pic>
      <p:pic>
        <p:nvPicPr>
          <p:cNvPr id="5" name="Attēls 4" descr="Aina.jpg"/>
          <p:cNvPicPr>
            <a:picLocks noChangeAspect="1"/>
          </p:cNvPicPr>
          <p:nvPr/>
        </p:nvPicPr>
        <p:blipFill>
          <a:blip r:embed="rId3" cstate="print"/>
          <a:srcRect l="9462" t="10359" r="47211" b="33864"/>
          <a:stretch>
            <a:fillRect/>
          </a:stretch>
        </p:blipFill>
        <p:spPr>
          <a:xfrm>
            <a:off x="762000" y="4038600"/>
            <a:ext cx="2209800" cy="2133600"/>
          </a:xfrm>
          <a:prstGeom prst="rect">
            <a:avLst/>
          </a:prstGeom>
        </p:spPr>
      </p:pic>
      <p:sp>
        <p:nvSpPr>
          <p:cNvPr id="6" name="TextBox 5"/>
          <p:cNvSpPr txBox="1"/>
          <p:nvPr/>
        </p:nvSpPr>
        <p:spPr>
          <a:xfrm>
            <a:off x="3276600" y="1676400"/>
            <a:ext cx="2505814" cy="1477328"/>
          </a:xfrm>
          <a:prstGeom prst="rect">
            <a:avLst/>
          </a:prstGeom>
          <a:noFill/>
        </p:spPr>
        <p:txBody>
          <a:bodyPr wrap="none" rtlCol="0">
            <a:spAutoFit/>
          </a:bodyPr>
          <a:lstStyle/>
          <a:p>
            <a:r>
              <a:rPr lang="lv-LV" dirty="0" smtClean="0"/>
              <a:t>Aija </a:t>
            </a:r>
            <a:r>
              <a:rPr lang="lv-LV" dirty="0" err="1" smtClean="0"/>
              <a:t>Rubļevska</a:t>
            </a:r>
            <a:endParaRPr lang="lv-LV" dirty="0" smtClean="0"/>
          </a:p>
          <a:p>
            <a:r>
              <a:rPr lang="lv-LV" dirty="0" err="1" smtClean="0">
                <a:hlinkClick r:id="rId4"/>
              </a:rPr>
              <a:t>aijanet@inbox.lv</a:t>
            </a:r>
            <a:endParaRPr lang="lv-LV" dirty="0" smtClean="0"/>
          </a:p>
          <a:p>
            <a:r>
              <a:rPr lang="lv-LV" dirty="0" smtClean="0"/>
              <a:t>Latviešu valodas</a:t>
            </a:r>
          </a:p>
          <a:p>
            <a:r>
              <a:rPr lang="lv-LV" dirty="0" smtClean="0"/>
              <a:t>un literatūras skolotāja</a:t>
            </a:r>
          </a:p>
          <a:p>
            <a:r>
              <a:rPr lang="lv-LV" dirty="0" smtClean="0"/>
              <a:t>Bebrenes vidusskolā </a:t>
            </a:r>
          </a:p>
        </p:txBody>
      </p:sp>
      <p:sp>
        <p:nvSpPr>
          <p:cNvPr id="7" name="TextBox 6"/>
          <p:cNvSpPr txBox="1"/>
          <p:nvPr/>
        </p:nvSpPr>
        <p:spPr>
          <a:xfrm>
            <a:off x="3200400" y="3962400"/>
            <a:ext cx="3877985" cy="2031325"/>
          </a:xfrm>
          <a:prstGeom prst="rect">
            <a:avLst/>
          </a:prstGeom>
          <a:noFill/>
        </p:spPr>
        <p:txBody>
          <a:bodyPr wrap="none" rtlCol="0">
            <a:spAutoFit/>
          </a:bodyPr>
          <a:lstStyle/>
          <a:p>
            <a:r>
              <a:rPr lang="lv-LV" dirty="0" smtClean="0"/>
              <a:t>Aina </a:t>
            </a:r>
            <a:r>
              <a:rPr lang="lv-LV" dirty="0" err="1" smtClean="0"/>
              <a:t>Šaudiņa</a:t>
            </a:r>
            <a:endParaRPr lang="lv-LV" dirty="0" smtClean="0"/>
          </a:p>
          <a:p>
            <a:r>
              <a:rPr lang="lv-LV" dirty="0" err="1" smtClean="0">
                <a:hlinkClick r:id="rId5"/>
              </a:rPr>
              <a:t>saudina@inbox.lv</a:t>
            </a:r>
            <a:r>
              <a:rPr lang="lv-LV" dirty="0" smtClean="0"/>
              <a:t>, </a:t>
            </a:r>
            <a:r>
              <a:rPr lang="lv-LV" dirty="0" err="1" smtClean="0"/>
              <a:t>mob.t</a:t>
            </a:r>
            <a:r>
              <a:rPr lang="lv-LV" dirty="0" smtClean="0"/>
              <a:t>. 26301944</a:t>
            </a:r>
          </a:p>
          <a:p>
            <a:r>
              <a:rPr lang="lv-LV" dirty="0" smtClean="0"/>
              <a:t>Direktores vietniece izglītības jomā, </a:t>
            </a:r>
          </a:p>
          <a:p>
            <a:r>
              <a:rPr lang="lv-LV" dirty="0" smtClean="0"/>
              <a:t>projekta koordinatore skolā,</a:t>
            </a:r>
          </a:p>
          <a:p>
            <a:r>
              <a:rPr lang="lv-LV" dirty="0" smtClean="0"/>
              <a:t>ķīmijas skolotāja</a:t>
            </a:r>
          </a:p>
          <a:p>
            <a:r>
              <a:rPr lang="lv-LV" dirty="0" smtClean="0"/>
              <a:t>Bebrenes vidusskolā</a:t>
            </a:r>
          </a:p>
          <a:p>
            <a:endParaRPr lang="lv-LV" dirty="0" smtClean="0"/>
          </a:p>
        </p:txBody>
      </p:sp>
    </p:spTree>
  </p:cSld>
  <p:clrMapOvr>
    <a:masterClrMapping/>
  </p:clrMapOvr>
  <p:transition>
    <p:cover dir="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76600" y="1676400"/>
            <a:ext cx="3813865" cy="1477328"/>
          </a:xfrm>
          <a:prstGeom prst="rect">
            <a:avLst/>
          </a:prstGeom>
          <a:noFill/>
        </p:spPr>
        <p:txBody>
          <a:bodyPr wrap="none" rtlCol="0">
            <a:spAutoFit/>
          </a:bodyPr>
          <a:lstStyle/>
          <a:p>
            <a:r>
              <a:rPr lang="lv-LV" dirty="0" smtClean="0"/>
              <a:t>Alda </a:t>
            </a:r>
            <a:r>
              <a:rPr lang="lv-LV" dirty="0" err="1" smtClean="0"/>
              <a:t>Ģēģere</a:t>
            </a:r>
            <a:endParaRPr lang="lv-LV" dirty="0" smtClean="0"/>
          </a:p>
          <a:p>
            <a:r>
              <a:rPr lang="lv-LV" dirty="0" err="1" smtClean="0">
                <a:hlinkClick r:id="rId2"/>
              </a:rPr>
              <a:t>gegere.alda@inbox.lv</a:t>
            </a:r>
            <a:endParaRPr lang="lv-LV" dirty="0" smtClean="0"/>
          </a:p>
          <a:p>
            <a:r>
              <a:rPr lang="lv-LV" dirty="0" smtClean="0"/>
              <a:t>matemātikas skolotāja</a:t>
            </a:r>
          </a:p>
          <a:p>
            <a:r>
              <a:rPr lang="lv-LV" dirty="0" smtClean="0"/>
              <a:t>Bebrenes vidusskolā un </a:t>
            </a:r>
          </a:p>
          <a:p>
            <a:r>
              <a:rPr lang="lv-LV" dirty="0" smtClean="0"/>
              <a:t>Bebrenes profesionālajā vidusskolā</a:t>
            </a:r>
            <a:endParaRPr lang="lv-LV" dirty="0"/>
          </a:p>
        </p:txBody>
      </p:sp>
      <p:sp>
        <p:nvSpPr>
          <p:cNvPr id="7" name="TextBox 6"/>
          <p:cNvSpPr txBox="1"/>
          <p:nvPr/>
        </p:nvSpPr>
        <p:spPr>
          <a:xfrm>
            <a:off x="3200400" y="3962400"/>
            <a:ext cx="3877985" cy="1477328"/>
          </a:xfrm>
          <a:prstGeom prst="rect">
            <a:avLst/>
          </a:prstGeom>
          <a:noFill/>
        </p:spPr>
        <p:txBody>
          <a:bodyPr wrap="none" rtlCol="0">
            <a:spAutoFit/>
          </a:bodyPr>
          <a:lstStyle/>
          <a:p>
            <a:r>
              <a:rPr lang="lv-LV" dirty="0" err="1" smtClean="0"/>
              <a:t>Lorija</a:t>
            </a:r>
            <a:r>
              <a:rPr lang="lv-LV" dirty="0" smtClean="0"/>
              <a:t> </a:t>
            </a:r>
            <a:r>
              <a:rPr lang="lv-LV" dirty="0" err="1" smtClean="0"/>
              <a:t>Kaminska</a:t>
            </a:r>
            <a:endParaRPr lang="lv-LV" dirty="0" smtClean="0"/>
          </a:p>
          <a:p>
            <a:r>
              <a:rPr lang="lv-LV" dirty="0" smtClean="0">
                <a:hlinkClick r:id="rId3"/>
              </a:rPr>
              <a:t>lorija53@inbox.lv</a:t>
            </a:r>
            <a:endParaRPr lang="lv-LV" dirty="0" smtClean="0"/>
          </a:p>
          <a:p>
            <a:r>
              <a:rPr lang="lv-LV" dirty="0" smtClean="0"/>
              <a:t>Krievu valodas (otrā </a:t>
            </a:r>
            <a:r>
              <a:rPr lang="lv-LV" dirty="0" err="1" smtClean="0"/>
              <a:t>sv</a:t>
            </a:r>
            <a:r>
              <a:rPr lang="lv-LV" dirty="0" smtClean="0"/>
              <a:t>.) </a:t>
            </a:r>
          </a:p>
          <a:p>
            <a:r>
              <a:rPr lang="lv-LV" dirty="0" smtClean="0"/>
              <a:t>Bebrenes vidusskolā un </a:t>
            </a:r>
          </a:p>
          <a:p>
            <a:r>
              <a:rPr lang="lv-LV" dirty="0" smtClean="0"/>
              <a:t>Bebrenes profesionālajā vidusskolā </a:t>
            </a:r>
            <a:endParaRPr lang="lv-LV" dirty="0"/>
          </a:p>
        </p:txBody>
      </p:sp>
      <p:pic>
        <p:nvPicPr>
          <p:cNvPr id="8" name="Attēls 7" descr="Alda.jpg"/>
          <p:cNvPicPr>
            <a:picLocks noChangeAspect="1"/>
          </p:cNvPicPr>
          <p:nvPr/>
        </p:nvPicPr>
        <p:blipFill>
          <a:blip r:embed="rId4" cstate="print"/>
          <a:srcRect l="9091" t="7557" r="9091" b="19397"/>
          <a:stretch>
            <a:fillRect/>
          </a:stretch>
        </p:blipFill>
        <p:spPr>
          <a:xfrm>
            <a:off x="914400" y="1447800"/>
            <a:ext cx="2057400" cy="2209800"/>
          </a:xfrm>
          <a:prstGeom prst="rect">
            <a:avLst/>
          </a:prstGeom>
        </p:spPr>
      </p:pic>
      <p:pic>
        <p:nvPicPr>
          <p:cNvPr id="10" name="Attēls 9" descr="Lorija.jpg"/>
          <p:cNvPicPr>
            <a:picLocks noChangeAspect="1"/>
          </p:cNvPicPr>
          <p:nvPr/>
        </p:nvPicPr>
        <p:blipFill>
          <a:blip r:embed="rId5" cstate="print"/>
          <a:srcRect b="6452"/>
          <a:stretch>
            <a:fillRect/>
          </a:stretch>
        </p:blipFill>
        <p:spPr>
          <a:xfrm>
            <a:off x="914400" y="3886200"/>
            <a:ext cx="1930202" cy="2209800"/>
          </a:xfrm>
          <a:prstGeom prst="rect">
            <a:avLst/>
          </a:prstGeom>
        </p:spPr>
      </p:pic>
      <p:sp>
        <p:nvSpPr>
          <p:cNvPr id="11" name="Virsraksts 10"/>
          <p:cNvSpPr>
            <a:spLocks noGrp="1"/>
          </p:cNvSpPr>
          <p:nvPr>
            <p:ph type="title"/>
          </p:nvPr>
        </p:nvSpPr>
        <p:spPr/>
        <p:txBody>
          <a:bodyPr/>
          <a:lstStyle/>
          <a:p>
            <a:endParaRPr lang="lv-LV"/>
          </a:p>
        </p:txBody>
      </p:sp>
    </p:spTree>
  </p:cSld>
  <p:clrMapOvr>
    <a:masterClrMapping/>
  </p:clrMapOvr>
  <p:transition>
    <p:cover dir="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76600" y="1676400"/>
            <a:ext cx="3877985" cy="1200329"/>
          </a:xfrm>
          <a:prstGeom prst="rect">
            <a:avLst/>
          </a:prstGeom>
          <a:noFill/>
        </p:spPr>
        <p:txBody>
          <a:bodyPr wrap="none" rtlCol="0">
            <a:spAutoFit/>
          </a:bodyPr>
          <a:lstStyle/>
          <a:p>
            <a:r>
              <a:rPr lang="lv-LV" dirty="0" err="1" smtClean="0"/>
              <a:t>Sovēiga</a:t>
            </a:r>
            <a:r>
              <a:rPr lang="lv-LV" dirty="0" smtClean="0"/>
              <a:t> </a:t>
            </a:r>
            <a:r>
              <a:rPr lang="lv-LV" dirty="0" err="1" smtClean="0"/>
              <a:t>Keivomege</a:t>
            </a:r>
            <a:endParaRPr lang="lv-LV" dirty="0" smtClean="0"/>
          </a:p>
          <a:p>
            <a:r>
              <a:rPr lang="lv-LV" dirty="0" err="1" smtClean="0">
                <a:hlinkClick r:id="rId2"/>
              </a:rPr>
              <a:t>solveigakeivomege@inbox.lv</a:t>
            </a:r>
            <a:endParaRPr lang="lv-LV" dirty="0" smtClean="0"/>
          </a:p>
          <a:p>
            <a:r>
              <a:rPr lang="lv-LV" dirty="0" smtClean="0"/>
              <a:t>Angļu valodas skolotāja</a:t>
            </a:r>
          </a:p>
          <a:p>
            <a:r>
              <a:rPr lang="lv-LV" dirty="0" smtClean="0"/>
              <a:t>Bebrenes profesionālajā vidusskolā</a:t>
            </a:r>
          </a:p>
        </p:txBody>
      </p:sp>
      <p:sp>
        <p:nvSpPr>
          <p:cNvPr id="7" name="TextBox 6"/>
          <p:cNvSpPr txBox="1"/>
          <p:nvPr/>
        </p:nvSpPr>
        <p:spPr>
          <a:xfrm>
            <a:off x="3200400" y="3962400"/>
            <a:ext cx="4668907" cy="1477328"/>
          </a:xfrm>
          <a:prstGeom prst="rect">
            <a:avLst/>
          </a:prstGeom>
          <a:noFill/>
        </p:spPr>
        <p:txBody>
          <a:bodyPr wrap="none" rtlCol="0">
            <a:spAutoFit/>
          </a:bodyPr>
          <a:lstStyle/>
          <a:p>
            <a:r>
              <a:rPr lang="lv-LV" dirty="0" smtClean="0"/>
              <a:t>Valentīna </a:t>
            </a:r>
            <a:r>
              <a:rPr lang="lv-LV" dirty="0" err="1" smtClean="0"/>
              <a:t>Malaševska</a:t>
            </a:r>
            <a:endParaRPr lang="lv-LV" dirty="0" smtClean="0"/>
          </a:p>
          <a:p>
            <a:r>
              <a:rPr lang="lv-LV" dirty="0" smtClean="0">
                <a:hlinkClick r:id="rId3"/>
              </a:rPr>
              <a:t>v-</a:t>
            </a:r>
            <a:r>
              <a:rPr lang="lv-LV" dirty="0" err="1" smtClean="0">
                <a:hlinkClick r:id="rId3"/>
              </a:rPr>
              <a:t>tiina@inbox.lv</a:t>
            </a:r>
            <a:endParaRPr lang="lv-LV" dirty="0" smtClean="0"/>
          </a:p>
          <a:p>
            <a:r>
              <a:rPr lang="lv-LV" dirty="0" smtClean="0"/>
              <a:t>Vizuālās mākslas un </a:t>
            </a:r>
            <a:r>
              <a:rPr lang="lv-LV" dirty="0" err="1" smtClean="0"/>
              <a:t>kulturoloģijas</a:t>
            </a:r>
            <a:r>
              <a:rPr lang="lv-LV" dirty="0" smtClean="0"/>
              <a:t> skolotāja</a:t>
            </a:r>
          </a:p>
          <a:p>
            <a:r>
              <a:rPr lang="lv-LV" dirty="0" smtClean="0"/>
              <a:t>Bebrenes vidusskolā un </a:t>
            </a:r>
          </a:p>
          <a:p>
            <a:r>
              <a:rPr lang="lv-LV" dirty="0" smtClean="0"/>
              <a:t>Bebrenes profesionālajā vidusskolā</a:t>
            </a:r>
          </a:p>
        </p:txBody>
      </p:sp>
      <p:pic>
        <p:nvPicPr>
          <p:cNvPr id="8" name="Attēls 7" descr="Solvega.jpg"/>
          <p:cNvPicPr>
            <a:picLocks noChangeAspect="1"/>
          </p:cNvPicPr>
          <p:nvPr/>
        </p:nvPicPr>
        <p:blipFill>
          <a:blip r:embed="rId4" cstate="print"/>
          <a:srcRect l="16764" t="3760" r="10824" b="61151"/>
          <a:stretch>
            <a:fillRect/>
          </a:stretch>
        </p:blipFill>
        <p:spPr>
          <a:xfrm>
            <a:off x="756138" y="1524000"/>
            <a:ext cx="2139462" cy="2133600"/>
          </a:xfrm>
          <a:prstGeom prst="rect">
            <a:avLst/>
          </a:prstGeom>
        </p:spPr>
      </p:pic>
      <p:pic>
        <p:nvPicPr>
          <p:cNvPr id="11" name="Attēls 10" descr="Vaļa.jpg"/>
          <p:cNvPicPr>
            <a:picLocks noChangeAspect="1"/>
          </p:cNvPicPr>
          <p:nvPr/>
        </p:nvPicPr>
        <p:blipFill>
          <a:blip r:embed="rId5" cstate="print"/>
          <a:srcRect l="41165" t="3994" r="18197" b="61720"/>
          <a:stretch>
            <a:fillRect/>
          </a:stretch>
        </p:blipFill>
        <p:spPr>
          <a:xfrm>
            <a:off x="914400" y="4048496"/>
            <a:ext cx="1981200" cy="2199904"/>
          </a:xfrm>
          <a:prstGeom prst="rect">
            <a:avLst/>
          </a:prstGeom>
        </p:spPr>
      </p:pic>
    </p:spTree>
  </p:cSld>
  <p:clrMapOvr>
    <a:masterClrMapping/>
  </p:clrMapOvr>
  <p:transition>
    <p:cover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457200" y="838201"/>
            <a:ext cx="8229600" cy="5486400"/>
          </a:xfrm>
        </p:spPr>
        <p:txBody>
          <a:bodyPr>
            <a:normAutofit fontScale="92500" lnSpcReduction="20000"/>
          </a:bodyPr>
          <a:lstStyle/>
          <a:p>
            <a:r>
              <a:rPr lang="lv-LV" dirty="0" smtClean="0"/>
              <a:t> </a:t>
            </a:r>
            <a:r>
              <a:rPr lang="lv-LV" dirty="0" smtClean="0">
                <a:latin typeface="Georgia" pitchFamily="18" charset="0"/>
              </a:rPr>
              <a:t>1.versija.</a:t>
            </a:r>
            <a:br>
              <a:rPr lang="lv-LV" dirty="0" smtClean="0">
                <a:latin typeface="Georgia" pitchFamily="18" charset="0"/>
              </a:rPr>
            </a:br>
            <a:r>
              <a:rPr lang="lv-LV" dirty="0" smtClean="0">
                <a:latin typeface="Georgia" pitchFamily="18" charset="0"/>
              </a:rPr>
              <a:t>Viena no versijām vēsta, ka Amerikas Neatkarības kara laikā, kad francūži karoja ar angļiem, viesu nama īpašniece </a:t>
            </a:r>
            <a:r>
              <a:rPr lang="lv-LV" dirty="0" err="1" smtClean="0">
                <a:latin typeface="Georgia" pitchFamily="18" charset="0"/>
              </a:rPr>
              <a:t>Betsi</a:t>
            </a:r>
            <a:r>
              <a:rPr lang="lv-LV" dirty="0" smtClean="0">
                <a:latin typeface="Georgia" pitchFamily="18" charset="0"/>
              </a:rPr>
              <a:t> </a:t>
            </a:r>
            <a:r>
              <a:rPr lang="lv-LV" dirty="0" err="1" smtClean="0">
                <a:latin typeface="Georgia" pitchFamily="18" charset="0"/>
              </a:rPr>
              <a:t>Flanagana</a:t>
            </a:r>
            <a:r>
              <a:rPr lang="lv-LV" dirty="0" smtClean="0">
                <a:latin typeface="Georgia" pitchFamily="18" charset="0"/>
              </a:rPr>
              <a:t> kundze, karavīra atraitne, izpatīkot saviem klientiem, </a:t>
            </a:r>
            <a:r>
              <a:rPr lang="lv-LV" dirty="0" err="1" smtClean="0">
                <a:latin typeface="Georgia" pitchFamily="18" charset="0"/>
              </a:rPr>
              <a:t>Lafeitta</a:t>
            </a:r>
            <a:r>
              <a:rPr lang="lv-LV" dirty="0" smtClean="0">
                <a:latin typeface="Georgia" pitchFamily="18" charset="0"/>
              </a:rPr>
              <a:t> francūžu oficieriem no Vašingtonas armijas, nozagusi kaimiņa, konkurenta angļa, turēto gaili, izcepusi un pasniegusi francūžiem. Dzēriena glāzes viņa dekorējusi ar izplūktajām gaiļa spalvām. Francūži, savukārt, par šo mazo </a:t>
            </a:r>
            <a:r>
              <a:rPr lang="lv-LV" dirty="0" err="1" smtClean="0">
                <a:latin typeface="Georgia" pitchFamily="18" charset="0"/>
              </a:rPr>
              <a:t>Betsi</a:t>
            </a:r>
            <a:r>
              <a:rPr lang="lv-LV" dirty="0" smtClean="0">
                <a:latin typeface="Georgia" pitchFamily="18" charset="0"/>
              </a:rPr>
              <a:t> uzvaru gavilējuši, izsaucot: „’</a:t>
            </a:r>
            <a:r>
              <a:rPr lang="lv-LV" dirty="0" err="1" smtClean="0">
                <a:latin typeface="Georgia" pitchFamily="18" charset="0"/>
              </a:rPr>
              <a:t>vive</a:t>
            </a:r>
            <a:r>
              <a:rPr lang="lv-LV" dirty="0" smtClean="0">
                <a:latin typeface="Georgia" pitchFamily="18" charset="0"/>
              </a:rPr>
              <a:t> </a:t>
            </a:r>
            <a:r>
              <a:rPr lang="lv-LV" dirty="0" err="1" smtClean="0">
                <a:latin typeface="Georgia" pitchFamily="18" charset="0"/>
              </a:rPr>
              <a:t>le</a:t>
            </a:r>
            <a:r>
              <a:rPr lang="lv-LV" dirty="0" smtClean="0">
                <a:latin typeface="Georgia" pitchFamily="18" charset="0"/>
              </a:rPr>
              <a:t> </a:t>
            </a:r>
            <a:r>
              <a:rPr lang="lv-LV" dirty="0" err="1" smtClean="0">
                <a:latin typeface="Georgia" pitchFamily="18" charset="0"/>
              </a:rPr>
              <a:t>cocktail</a:t>
            </a:r>
            <a:r>
              <a:rPr lang="lv-LV" dirty="0" smtClean="0">
                <a:latin typeface="Georgia" pitchFamily="18" charset="0"/>
              </a:rPr>
              <a:t>”. “</a:t>
            </a:r>
            <a:r>
              <a:rPr lang="lv-LV" dirty="0" err="1" smtClean="0">
                <a:latin typeface="Georgia" pitchFamily="18" charset="0"/>
              </a:rPr>
              <a:t>Cock</a:t>
            </a:r>
            <a:r>
              <a:rPr lang="lv-LV" dirty="0" smtClean="0">
                <a:latin typeface="Georgia" pitchFamily="18" charset="0"/>
              </a:rPr>
              <a:t>” tulkojumā no angļu valodas nozīmē </a:t>
            </a:r>
            <a:r>
              <a:rPr lang="lv-LV" dirty="0" err="1" smtClean="0">
                <a:latin typeface="Georgia" pitchFamily="18" charset="0"/>
              </a:rPr>
              <a:t>gailis,bet</a:t>
            </a:r>
            <a:r>
              <a:rPr lang="lv-LV" dirty="0" smtClean="0">
                <a:latin typeface="Georgia" pitchFamily="18" charset="0"/>
              </a:rPr>
              <a:t>  “</a:t>
            </a:r>
            <a:r>
              <a:rPr lang="lv-LV" dirty="0" err="1" smtClean="0">
                <a:latin typeface="Georgia" pitchFamily="18" charset="0"/>
              </a:rPr>
              <a:t>tail</a:t>
            </a:r>
            <a:r>
              <a:rPr lang="lv-LV" dirty="0" smtClean="0">
                <a:latin typeface="Georgia" pitchFamily="18" charset="0"/>
              </a:rPr>
              <a:t>” – aste.</a:t>
            </a:r>
            <a:endParaRPr lang="lv-LV" dirty="0">
              <a:latin typeface="Georgia" pitchFamily="18" charset="0"/>
            </a:endParaRP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76600" y="1169075"/>
            <a:ext cx="3877985" cy="2031325"/>
          </a:xfrm>
          <a:prstGeom prst="rect">
            <a:avLst/>
          </a:prstGeom>
          <a:noFill/>
        </p:spPr>
        <p:txBody>
          <a:bodyPr wrap="none" rtlCol="0">
            <a:spAutoFit/>
          </a:bodyPr>
          <a:lstStyle/>
          <a:p>
            <a:r>
              <a:rPr lang="lv-LV" dirty="0" smtClean="0"/>
              <a:t>Elita </a:t>
            </a:r>
            <a:r>
              <a:rPr lang="lv-LV" dirty="0" err="1" smtClean="0"/>
              <a:t>Skrinda</a:t>
            </a:r>
            <a:endParaRPr lang="lv-LV" dirty="0" smtClean="0"/>
          </a:p>
          <a:p>
            <a:r>
              <a:rPr lang="lv-LV" dirty="0" err="1" smtClean="0">
                <a:hlinkClick r:id="rId2"/>
              </a:rPr>
              <a:t>elitask@inbox.lv</a:t>
            </a:r>
            <a:endParaRPr lang="lv-LV" dirty="0" smtClean="0"/>
          </a:p>
          <a:p>
            <a:r>
              <a:rPr lang="lv-LV" dirty="0" smtClean="0"/>
              <a:t>Direktores vietniece izglītības jomā, </a:t>
            </a:r>
          </a:p>
          <a:p>
            <a:r>
              <a:rPr lang="lv-LV" dirty="0" smtClean="0"/>
              <a:t>Bebrenes profesionālajā vidusskolā</a:t>
            </a:r>
          </a:p>
          <a:p>
            <a:r>
              <a:rPr lang="lv-LV" dirty="0" smtClean="0"/>
              <a:t>ekonomikas skolotāja</a:t>
            </a:r>
          </a:p>
          <a:p>
            <a:r>
              <a:rPr lang="lv-LV" dirty="0" smtClean="0"/>
              <a:t>Bebrenes vidusskolā un </a:t>
            </a:r>
          </a:p>
          <a:p>
            <a:r>
              <a:rPr lang="lv-LV" dirty="0" smtClean="0"/>
              <a:t>Bebrenes profesionālajā vidusskolā</a:t>
            </a:r>
          </a:p>
        </p:txBody>
      </p:sp>
      <p:sp>
        <p:nvSpPr>
          <p:cNvPr id="7" name="TextBox 6"/>
          <p:cNvSpPr txBox="1"/>
          <p:nvPr/>
        </p:nvSpPr>
        <p:spPr>
          <a:xfrm>
            <a:off x="3200400" y="3733800"/>
            <a:ext cx="3813865" cy="1200329"/>
          </a:xfrm>
          <a:prstGeom prst="rect">
            <a:avLst/>
          </a:prstGeom>
          <a:noFill/>
        </p:spPr>
        <p:txBody>
          <a:bodyPr wrap="none" rtlCol="0">
            <a:spAutoFit/>
          </a:bodyPr>
          <a:lstStyle/>
          <a:p>
            <a:r>
              <a:rPr lang="lv-LV" dirty="0" smtClean="0"/>
              <a:t>Ilga </a:t>
            </a:r>
            <a:r>
              <a:rPr lang="lv-LV" dirty="0" err="1" smtClean="0"/>
              <a:t>Mališeva</a:t>
            </a:r>
            <a:endParaRPr lang="lv-LV" dirty="0" smtClean="0"/>
          </a:p>
          <a:p>
            <a:r>
              <a:rPr lang="lv-LV" dirty="0" err="1" smtClean="0">
                <a:hlinkClick r:id="rId3"/>
              </a:rPr>
              <a:t>Ilga.maliseva@inbox.lv</a:t>
            </a:r>
            <a:endParaRPr lang="lv-LV" dirty="0" smtClean="0"/>
          </a:p>
          <a:p>
            <a:r>
              <a:rPr lang="lv-LV" dirty="0" smtClean="0"/>
              <a:t>Veterinārmedicīnas skolotāja</a:t>
            </a:r>
          </a:p>
          <a:p>
            <a:r>
              <a:rPr lang="lv-LV" dirty="0" smtClean="0"/>
              <a:t>Bebrenes profesionālajā vidusskolā</a:t>
            </a:r>
          </a:p>
        </p:txBody>
      </p:sp>
      <p:pic>
        <p:nvPicPr>
          <p:cNvPr id="9" name="Attēls 8" descr="IMGP2277.JPG"/>
          <p:cNvPicPr>
            <a:picLocks noChangeAspect="1"/>
          </p:cNvPicPr>
          <p:nvPr/>
        </p:nvPicPr>
        <p:blipFill>
          <a:blip r:embed="rId4" cstate="print">
            <a:lum bright="10000"/>
          </a:blip>
          <a:srcRect l="29167" t="35556" r="39167" b="20714"/>
          <a:stretch>
            <a:fillRect/>
          </a:stretch>
        </p:blipFill>
        <p:spPr>
          <a:xfrm>
            <a:off x="762000" y="1066800"/>
            <a:ext cx="2133600" cy="2209800"/>
          </a:xfrm>
          <a:prstGeom prst="rect">
            <a:avLst/>
          </a:prstGeom>
        </p:spPr>
      </p:pic>
      <p:pic>
        <p:nvPicPr>
          <p:cNvPr id="10" name="Attēls 9" descr="S5000943.jpg"/>
          <p:cNvPicPr>
            <a:picLocks noChangeAspect="1"/>
          </p:cNvPicPr>
          <p:nvPr/>
        </p:nvPicPr>
        <p:blipFill>
          <a:blip r:embed="rId5" cstate="print"/>
          <a:srcRect l="50000" t="13251" r="17407" b="57778"/>
          <a:stretch>
            <a:fillRect/>
          </a:stretch>
        </p:blipFill>
        <p:spPr>
          <a:xfrm>
            <a:off x="762000" y="3733800"/>
            <a:ext cx="2057400" cy="2438400"/>
          </a:xfrm>
          <a:prstGeom prst="rect">
            <a:avLst/>
          </a:prstGeom>
        </p:spPr>
      </p:pic>
    </p:spTree>
  </p:cSld>
  <p:clrMapOvr>
    <a:masterClrMapping/>
  </p:clrMapOvr>
  <p:transition>
    <p:cover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p:txBody>
          <a:bodyPr/>
          <a:lstStyle/>
          <a:p>
            <a:pPr>
              <a:buFont typeface="Arial" pitchFamily="34" charset="0"/>
              <a:buChar char="•"/>
            </a:pPr>
            <a:r>
              <a:rPr lang="lv-LV" dirty="0" smtClean="0">
                <a:latin typeface="Georgia" pitchFamily="18" charset="0"/>
              </a:rPr>
              <a:t>2. versija.</a:t>
            </a:r>
          </a:p>
          <a:p>
            <a:pPr algn="just">
              <a:buNone/>
            </a:pPr>
            <a:r>
              <a:rPr lang="lv-LV" dirty="0" smtClean="0">
                <a:latin typeface="Georgia" pitchFamily="18" charset="0"/>
              </a:rPr>
              <a:t> Arheoloģiskie minējumi vēsta, ka 7000 gadus pirms mūsu ēras Dienvidamerikā izmantoja ķirbi kā konteineru dzērienu sajaukšanai.</a:t>
            </a:r>
          </a:p>
          <a:p>
            <a:endParaRPr lang="lv-LV" dirty="0"/>
          </a:p>
        </p:txBody>
      </p:sp>
      <p:pic>
        <p:nvPicPr>
          <p:cNvPr id="27650" name="Picture 2" descr="http://t0.gstatic.com/images?q=tbn:ANd9GcTAObwvBXSYDmW3DcWOyaDdyW-OLQOsp709xuLwgNOT4QTTayvc6A"/>
          <p:cNvPicPr>
            <a:picLocks noChangeAspect="1" noChangeArrowheads="1"/>
          </p:cNvPicPr>
          <p:nvPr/>
        </p:nvPicPr>
        <p:blipFill>
          <a:blip r:embed="rId2" cstate="print"/>
          <a:srcRect/>
          <a:stretch>
            <a:fillRect/>
          </a:stretch>
        </p:blipFill>
        <p:spPr bwMode="auto">
          <a:xfrm>
            <a:off x="3505200" y="3962400"/>
            <a:ext cx="2590800" cy="2720932"/>
          </a:xfrm>
          <a:prstGeom prst="rect">
            <a:avLst/>
          </a:prstGeom>
          <a:noFill/>
        </p:spPr>
      </p:pic>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304800" y="685801"/>
            <a:ext cx="8229600" cy="3581400"/>
          </a:xfrm>
        </p:spPr>
        <p:txBody>
          <a:bodyPr>
            <a:normAutofit fontScale="92500" lnSpcReduction="20000"/>
          </a:bodyPr>
          <a:lstStyle/>
          <a:p>
            <a:r>
              <a:rPr lang="lv-LV" dirty="0" smtClean="0">
                <a:latin typeface="Georgia" pitchFamily="18" charset="0"/>
              </a:rPr>
              <a:t>3. versija.</a:t>
            </a:r>
          </a:p>
          <a:p>
            <a:pPr algn="just">
              <a:buNone/>
            </a:pPr>
            <a:r>
              <a:rPr lang="lv-LV" dirty="0" smtClean="0">
                <a:latin typeface="Georgia" pitchFamily="18" charset="0"/>
              </a:rPr>
              <a:t> Lielbritānijas jūrnieki, uzturoties Meksikas līča krastos, baudīja vietējo punšu, kuru dēvēja par </a:t>
            </a:r>
            <a:r>
              <a:rPr lang="lv-LV" dirty="0" err="1" smtClean="0">
                <a:latin typeface="Georgia" pitchFamily="18" charset="0"/>
              </a:rPr>
              <a:t>draku</a:t>
            </a:r>
            <a:r>
              <a:rPr lang="lv-LV" dirty="0" smtClean="0">
                <a:latin typeface="Georgia" pitchFamily="18" charset="0"/>
              </a:rPr>
              <a:t> (</a:t>
            </a:r>
            <a:r>
              <a:rPr lang="lv-LV" dirty="0" err="1" smtClean="0">
                <a:latin typeface="Georgia" pitchFamily="18" charset="0"/>
              </a:rPr>
              <a:t>dracs</a:t>
            </a:r>
            <a:r>
              <a:rPr lang="lv-LV" dirty="0" smtClean="0">
                <a:latin typeface="Georgia" pitchFamily="18" charset="0"/>
              </a:rPr>
              <a:t>). Dzērienu mēdza maisīt ar speciālām, noteiktas formas, izliektām koka karotēm. Karotes vietējie iedzīvotāji sauca par „</a:t>
            </a:r>
            <a:r>
              <a:rPr lang="lv-LV" dirty="0" err="1" smtClean="0">
                <a:latin typeface="Georgia" pitchFamily="18" charset="0"/>
              </a:rPr>
              <a:t>cola</a:t>
            </a:r>
            <a:r>
              <a:rPr lang="lv-LV" dirty="0" smtClean="0">
                <a:latin typeface="Georgia" pitchFamily="18" charset="0"/>
              </a:rPr>
              <a:t> </a:t>
            </a:r>
            <a:r>
              <a:rPr lang="lv-LV" dirty="0" err="1" smtClean="0">
                <a:latin typeface="Georgia" pitchFamily="18" charset="0"/>
              </a:rPr>
              <a:t>de</a:t>
            </a:r>
            <a:r>
              <a:rPr lang="lv-LV" dirty="0" smtClean="0">
                <a:latin typeface="Georgia" pitchFamily="18" charset="0"/>
              </a:rPr>
              <a:t> </a:t>
            </a:r>
            <a:r>
              <a:rPr lang="lv-LV" dirty="0" err="1" smtClean="0">
                <a:latin typeface="Georgia" pitchFamily="18" charset="0"/>
              </a:rPr>
              <a:t>gallo</a:t>
            </a:r>
            <a:r>
              <a:rPr lang="lv-LV" dirty="0" smtClean="0">
                <a:latin typeface="Georgia" pitchFamily="18" charset="0"/>
              </a:rPr>
              <a:t>”, kas tulkojumā nozīmē „gaiļa aste”. Vēlāk jūrnieki nosaukumu piedēvēja pašam dzērienam.</a:t>
            </a:r>
            <a:endParaRPr lang="lv-LV" dirty="0">
              <a:latin typeface="Georgia" pitchFamily="18" charset="0"/>
            </a:endParaRPr>
          </a:p>
        </p:txBody>
      </p:sp>
      <p:pic>
        <p:nvPicPr>
          <p:cNvPr id="26626" name="Picture 2" descr="http://t3.gstatic.com/images?q=tbn:ANd9GcQXMUsJ7oExlkjKjNVy5ZKoEibFg_ETrV0HJtg3gZBVewGfXvlZqQ"/>
          <p:cNvPicPr>
            <a:picLocks noChangeAspect="1" noChangeArrowheads="1"/>
          </p:cNvPicPr>
          <p:nvPr/>
        </p:nvPicPr>
        <p:blipFill>
          <a:blip r:embed="rId2" cstate="print"/>
          <a:srcRect/>
          <a:stretch>
            <a:fillRect/>
          </a:stretch>
        </p:blipFill>
        <p:spPr bwMode="auto">
          <a:xfrm>
            <a:off x="3352800" y="4114800"/>
            <a:ext cx="2381250" cy="1924051"/>
          </a:xfrm>
          <a:prstGeom prst="rect">
            <a:avLst/>
          </a:prstGeom>
          <a:noFill/>
        </p:spPr>
      </p:pic>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533400" y="838201"/>
            <a:ext cx="8229600" cy="3276600"/>
          </a:xfrm>
        </p:spPr>
        <p:txBody>
          <a:bodyPr>
            <a:normAutofit fontScale="92500" lnSpcReduction="20000"/>
          </a:bodyPr>
          <a:lstStyle/>
          <a:p>
            <a:r>
              <a:rPr lang="lv-LV" dirty="0" smtClean="0">
                <a:latin typeface="Georgia" pitchFamily="18" charset="0"/>
              </a:rPr>
              <a:t>4. versija.</a:t>
            </a:r>
          </a:p>
          <a:p>
            <a:pPr algn="just">
              <a:buNone/>
            </a:pPr>
            <a:r>
              <a:rPr lang="lv-LV" dirty="0" smtClean="0">
                <a:latin typeface="Georgia" pitchFamily="18" charset="0"/>
              </a:rPr>
              <a:t> Senajā Ēģiptē 3500 gadus p.m.ē. ēģiptieši zināja, ka graudu suslu ir daudz patīkamāk malkot, ja to sajauc ar dažādām garšvielām. Šāda veida </a:t>
            </a:r>
            <a:r>
              <a:rPr lang="lv-LV" dirty="0" err="1" smtClean="0">
                <a:latin typeface="Georgia" pitchFamily="18" charset="0"/>
              </a:rPr>
              <a:t>hieroglifiski</a:t>
            </a:r>
            <a:r>
              <a:rPr lang="lv-LV" dirty="0" smtClean="0">
                <a:latin typeface="Georgia" pitchFamily="18" charset="0"/>
              </a:rPr>
              <a:t> rakstītas kokteiļu receptes arheologi ir atraduši lielajā </a:t>
            </a:r>
            <a:r>
              <a:rPr lang="lv-LV" dirty="0" err="1" smtClean="0">
                <a:latin typeface="Georgia" pitchFamily="18" charset="0"/>
              </a:rPr>
              <a:t>Heopsa</a:t>
            </a:r>
            <a:r>
              <a:rPr lang="lv-LV" dirty="0" smtClean="0">
                <a:latin typeface="Georgia" pitchFamily="18" charset="0"/>
              </a:rPr>
              <a:t> (</a:t>
            </a:r>
            <a:r>
              <a:rPr lang="lv-LV" dirty="0" err="1" smtClean="0">
                <a:latin typeface="Georgia" pitchFamily="18" charset="0"/>
              </a:rPr>
              <a:t>Cheops</a:t>
            </a:r>
            <a:r>
              <a:rPr lang="lv-LV" dirty="0" smtClean="0">
                <a:latin typeface="Georgia" pitchFamily="18" charset="0"/>
              </a:rPr>
              <a:t>) piramīdā. Iespējams, ka tieši Ēģiptē aizsākās kokteiļu pagatavošanas māksla.</a:t>
            </a:r>
          </a:p>
          <a:p>
            <a:endParaRPr lang="lv-LV" dirty="0"/>
          </a:p>
        </p:txBody>
      </p:sp>
      <p:pic>
        <p:nvPicPr>
          <p:cNvPr id="25602" name="Picture 2" descr="http://t2.gstatic.com/images?q=tbn:ANd9GcSSexcmgTVbvLC0W2nuwN99RRmG38QeurwJuvJoZNvArdqhiZfE"/>
          <p:cNvPicPr>
            <a:picLocks noChangeAspect="1" noChangeArrowheads="1"/>
          </p:cNvPicPr>
          <p:nvPr/>
        </p:nvPicPr>
        <p:blipFill>
          <a:blip r:embed="rId2" cstate="print"/>
          <a:srcRect/>
          <a:stretch>
            <a:fillRect/>
          </a:stretch>
        </p:blipFill>
        <p:spPr bwMode="auto">
          <a:xfrm>
            <a:off x="2971800" y="3962400"/>
            <a:ext cx="3566806" cy="2514600"/>
          </a:xfrm>
          <a:prstGeom prst="rect">
            <a:avLst/>
          </a:prstGeom>
          <a:noFill/>
        </p:spPr>
      </p:pic>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228600" y="228600"/>
            <a:ext cx="8229600" cy="5486399"/>
          </a:xfrm>
        </p:spPr>
        <p:txBody>
          <a:bodyPr>
            <a:normAutofit lnSpcReduction="10000"/>
          </a:bodyPr>
          <a:lstStyle/>
          <a:p>
            <a:r>
              <a:rPr lang="lv-LV" dirty="0" smtClean="0"/>
              <a:t>5.versija. </a:t>
            </a:r>
          </a:p>
          <a:p>
            <a:pPr algn="just">
              <a:buNone/>
            </a:pPr>
            <a:r>
              <a:rPr lang="lv-LV" dirty="0" smtClean="0">
                <a:latin typeface="Georgia" pitchFamily="18" charset="0"/>
              </a:rPr>
              <a:t>Pirmā kokteiļu grāmata tika izdota 17. gadsimtā, un tajā bija iekļautas daudzas sarežģītas dzērienu receptes, kuras bija domātas izmantošanai medicīniskos nolūkos. Grāmatu izdeva kāda Londonas spirta dedzinātava ar karaļa Kārļa I  atļauju.</a:t>
            </a:r>
            <a:br>
              <a:rPr lang="lv-LV" dirty="0" smtClean="0">
                <a:latin typeface="Georgia" pitchFamily="18" charset="0"/>
              </a:rPr>
            </a:br>
            <a:r>
              <a:rPr lang="lv-LV" dirty="0" smtClean="0">
                <a:latin typeface="Georgia" pitchFamily="18" charset="0"/>
              </a:rPr>
              <a:t>Pirmo reālo kokteiļu grāmatu 1862. gadā uzrakstīja </a:t>
            </a:r>
            <a:r>
              <a:rPr lang="lv-LV" dirty="0" err="1" smtClean="0">
                <a:latin typeface="Georgia" pitchFamily="18" charset="0"/>
              </a:rPr>
              <a:t>Džerijs</a:t>
            </a:r>
            <a:r>
              <a:rPr lang="lv-LV" dirty="0" smtClean="0">
                <a:latin typeface="Georgia" pitchFamily="18" charset="0"/>
              </a:rPr>
              <a:t> Tomas (</a:t>
            </a:r>
            <a:r>
              <a:rPr lang="lv-LV" dirty="0" err="1" smtClean="0">
                <a:latin typeface="Georgia" pitchFamily="18" charset="0"/>
              </a:rPr>
              <a:t>Jerry</a:t>
            </a:r>
            <a:r>
              <a:rPr lang="lv-LV" dirty="0" smtClean="0">
                <a:latin typeface="Georgia" pitchFamily="18" charset="0"/>
              </a:rPr>
              <a:t> </a:t>
            </a:r>
            <a:r>
              <a:rPr lang="lv-LV" dirty="0" err="1" smtClean="0">
                <a:latin typeface="Georgia" pitchFamily="18" charset="0"/>
              </a:rPr>
              <a:t>Thomas</a:t>
            </a:r>
            <a:r>
              <a:rPr lang="lv-LV" dirty="0" smtClean="0">
                <a:latin typeface="Georgia" pitchFamily="18" charset="0"/>
              </a:rPr>
              <a:t>) ar nosaukumu „Bar-</a:t>
            </a:r>
            <a:r>
              <a:rPr lang="lv-LV" dirty="0" err="1" smtClean="0">
                <a:latin typeface="Georgia" pitchFamily="18" charset="0"/>
              </a:rPr>
              <a:t>tender’s</a:t>
            </a:r>
            <a:r>
              <a:rPr lang="lv-LV" dirty="0" smtClean="0">
                <a:latin typeface="Georgia" pitchFamily="18" charset="0"/>
              </a:rPr>
              <a:t> </a:t>
            </a:r>
            <a:r>
              <a:rPr lang="lv-LV" dirty="0" err="1" smtClean="0">
                <a:latin typeface="Georgia" pitchFamily="18" charset="0"/>
              </a:rPr>
              <a:t>guide</a:t>
            </a:r>
            <a:r>
              <a:rPr lang="lv-LV" dirty="0" smtClean="0">
                <a:latin typeface="Georgia" pitchFamily="18" charset="0"/>
              </a:rPr>
              <a:t> </a:t>
            </a:r>
            <a:r>
              <a:rPr lang="lv-LV" dirty="0" err="1" smtClean="0">
                <a:latin typeface="Georgia" pitchFamily="18" charset="0"/>
              </a:rPr>
              <a:t>or</a:t>
            </a:r>
            <a:r>
              <a:rPr lang="lv-LV" dirty="0" smtClean="0">
                <a:latin typeface="Georgia" pitchFamily="18" charset="0"/>
              </a:rPr>
              <a:t> </a:t>
            </a:r>
            <a:r>
              <a:rPr lang="lv-LV" dirty="0" err="1" smtClean="0">
                <a:latin typeface="Georgia" pitchFamily="18" charset="0"/>
              </a:rPr>
              <a:t>how</a:t>
            </a:r>
            <a:r>
              <a:rPr lang="lv-LV" dirty="0" smtClean="0">
                <a:latin typeface="Georgia" pitchFamily="18" charset="0"/>
              </a:rPr>
              <a:t> to </a:t>
            </a:r>
            <a:r>
              <a:rPr lang="lv-LV" dirty="0" err="1" smtClean="0">
                <a:latin typeface="Georgia" pitchFamily="18" charset="0"/>
              </a:rPr>
              <a:t>mix</a:t>
            </a:r>
            <a:r>
              <a:rPr lang="lv-LV" dirty="0" smtClean="0">
                <a:latin typeface="Georgia" pitchFamily="18" charset="0"/>
              </a:rPr>
              <a:t> </a:t>
            </a:r>
            <a:r>
              <a:rPr lang="lv-LV" dirty="0" err="1" smtClean="0">
                <a:latin typeface="Georgia" pitchFamily="18" charset="0"/>
              </a:rPr>
              <a:t>drinks</a:t>
            </a:r>
            <a:r>
              <a:rPr lang="lv-LV" dirty="0" smtClean="0">
                <a:latin typeface="Georgia" pitchFamily="18" charset="0"/>
              </a:rPr>
              <a:t>”.</a:t>
            </a:r>
            <a:endParaRPr lang="lv-LV" dirty="0">
              <a:latin typeface="Georgia" pitchFamily="18" charset="0"/>
            </a:endParaRPr>
          </a:p>
        </p:txBody>
      </p:sp>
      <p:pic>
        <p:nvPicPr>
          <p:cNvPr id="24578" name="Picture 2" descr="http://t3.gstatic.com/images?q=tbn:ANd9GcTH2HiutIBhFllpFYNVPI9Ncv97X3Rn7PekG3ZaDsz1jLIoXpa_"/>
          <p:cNvPicPr>
            <a:picLocks noChangeAspect="1" noChangeArrowheads="1"/>
          </p:cNvPicPr>
          <p:nvPr/>
        </p:nvPicPr>
        <p:blipFill>
          <a:blip r:embed="rId2" cstate="print"/>
          <a:srcRect/>
          <a:stretch>
            <a:fillRect/>
          </a:stretch>
        </p:blipFill>
        <p:spPr bwMode="auto">
          <a:xfrm>
            <a:off x="6324600" y="5227442"/>
            <a:ext cx="1552575" cy="1630558"/>
          </a:xfrm>
          <a:prstGeom prst="rect">
            <a:avLst/>
          </a:prstGeom>
          <a:noFill/>
        </p:spPr>
      </p:pic>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dizains">
  <a:themeElements>
    <a:clrScheme name="Iestād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estād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Iestā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dizains">
  <a:themeElements>
    <a:clrScheme name="Iestād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estād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Iestā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2201</TotalTime>
  <Words>1570</Words>
  <Application>Microsoft Office PowerPoint</Application>
  <PresentationFormat>On-screen Show (4:3)</PresentationFormat>
  <Paragraphs>209</Paragraphs>
  <Slides>50</Slides>
  <Notes>22</Notes>
  <HiddenSlides>0</HiddenSlides>
  <MMClips>7</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dizains</vt:lpstr>
      <vt:lpstr>No gaiļu cīņām uz kokteiļu svētkiem</vt:lpstr>
      <vt:lpstr>Slide 2</vt:lpstr>
      <vt:lpstr>Nodarbības mērķis</vt:lpstr>
      <vt:lpstr>                                             1. uzdevums (10 min)   Atrast saistību starp  kokteiļu  rašanās vēsturi un dotajiem priekšmetiem (iespējams, ka ne visām vēstures versijām būs dots priekšmets ) un sniegt atbildi.  </vt:lpstr>
      <vt:lpstr>Slide 5</vt:lpstr>
      <vt:lpstr>Slide 6</vt:lpstr>
      <vt:lpstr>Slide 7</vt:lpstr>
      <vt:lpstr>Slide 8</vt:lpstr>
      <vt:lpstr>Slide 9</vt:lpstr>
      <vt:lpstr>Slide 10</vt:lpstr>
      <vt:lpstr>Slide 11</vt:lpstr>
      <vt:lpstr>Slide 12</vt:lpstr>
      <vt:lpstr>Slide 13</vt:lpstr>
      <vt:lpstr>Ieteikumi kā kļūt par labu bārmeni</vt:lpstr>
      <vt:lpstr>Slide 15</vt:lpstr>
      <vt:lpstr>Slide 16</vt:lpstr>
      <vt:lpstr>Slide 17</vt:lpstr>
      <vt:lpstr>                           2. uzdevums (5 min)    </vt:lpstr>
      <vt:lpstr>                                   </vt:lpstr>
      <vt:lpstr>Slide 20</vt:lpstr>
      <vt:lpstr>Slide 21</vt:lpstr>
      <vt:lpstr>Slide 22</vt:lpstr>
      <vt:lpstr>Slide 23</vt:lpstr>
      <vt:lpstr> 3. uzdevums  (10 min) Iepazīties ar kokteiļa  recepti. Sakārtot un pielīmēt uz papīra loksnes dotos attēlus pareizā secībā, lai atspoguļotu kokteiļu pagatavošanas gaitu.</vt:lpstr>
      <vt:lpstr>                                                                                                                                         </vt:lpstr>
      <vt:lpstr>Slide 26</vt:lpstr>
      <vt:lpstr>Slide 27</vt:lpstr>
      <vt:lpstr>Slide 28</vt:lpstr>
      <vt:lpstr>4. uzdevums</vt:lpstr>
      <vt:lpstr>Kokteiļa pašizmaksas aprēķināšana</vt:lpstr>
      <vt:lpstr>Slide 31</vt:lpstr>
      <vt:lpstr>  5.uzdevums (15 min.)</vt:lpstr>
      <vt:lpstr>Slide 33</vt:lpstr>
      <vt:lpstr>Slide 34</vt:lpstr>
      <vt:lpstr>Slide 35</vt:lpstr>
      <vt:lpstr>Slide 36</vt:lpstr>
      <vt:lpstr>                                    7.uzdevums( 60 min.) Kokteiļa pagatavošana, prezentācija un degustācija</vt:lpstr>
      <vt:lpstr>Slide 38</vt:lpstr>
      <vt:lpstr>Degustācija.</vt:lpstr>
      <vt:lpstr>Slide 40</vt:lpstr>
      <vt:lpstr>Nodarbības izvērtējums</vt:lpstr>
      <vt:lpstr>Slide 42</vt:lpstr>
      <vt:lpstr>Slide 43</vt:lpstr>
      <vt:lpstr>Slide 44</vt:lpstr>
      <vt:lpstr>Slide 45</vt:lpstr>
      <vt:lpstr>     PALDIES PAR SADARBĪBU!</vt:lpstr>
      <vt:lpstr>Darba grupa</vt:lpstr>
      <vt:lpstr>Slide 48</vt:lpstr>
      <vt:lpstr>Slide 49</vt:lpstr>
      <vt:lpstr>Slide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Kokteiļu svētki</dc:title>
  <dc:creator>karine</dc:creator>
  <cp:lastModifiedBy>karine</cp:lastModifiedBy>
  <cp:revision>225</cp:revision>
  <dcterms:modified xsi:type="dcterms:W3CDTF">2012-06-06T21:04:11Z</dcterms:modified>
</cp:coreProperties>
</file>