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62" y="1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0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9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20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E9DA15B-0DF0-4917-80B3-C9562276121D}" type="datetimeFigureOut">
              <a:rPr lang="en-US"/>
              <a:pPr>
                <a:defRPr/>
              </a:pPr>
              <a:t>10/30/2012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D0CE47C-986E-46A9-8191-BB2F0A3FC7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6E5D7-9F4D-404B-AF49-FDC387A2620D}" type="datetimeFigureOut">
              <a:rPr lang="en-US"/>
              <a:pPr>
                <a:defRPr/>
              </a:pPr>
              <a:t>10/30/2012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DADEE-3165-4978-9A42-D54343E846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F0570-23D3-458E-B4A0-5EC5FBB9979D}" type="datetimeFigureOut">
              <a:rPr lang="en-US"/>
              <a:pPr>
                <a:defRPr/>
              </a:pPr>
              <a:t>10/30/2012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33AD7-CD02-49B1-B465-0E97B26BDE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15C39-50E1-4244-998C-1D713759B7B2}" type="datetimeFigureOut">
              <a:rPr lang="en-US"/>
              <a:pPr>
                <a:defRPr/>
              </a:pPr>
              <a:t>10/30/2012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6523C-147C-46DD-973D-E6C9EBB757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056C2C-9729-45E7-9BBD-52BA53C57609}" type="datetimeFigureOut">
              <a:rPr lang="en-US"/>
              <a:pPr>
                <a:defRPr/>
              </a:pPr>
              <a:t>10/30/2012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98730F-CB5C-4171-8F35-12CF9D11E4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8BC932-55B3-4454-A2C2-AE612417DA1F}" type="datetimeFigureOut">
              <a:rPr lang="en-US"/>
              <a:pPr>
                <a:defRPr/>
              </a:pPr>
              <a:t>10/30/2012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A61646-8ED3-4A29-B40B-F85879BEF2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8A31F5-96AB-48BE-9355-AE089E604D92}" type="datetimeFigureOut">
              <a:rPr lang="en-US"/>
              <a:pPr>
                <a:defRPr/>
              </a:pPr>
              <a:t>10/30/2012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89FB3D-06A3-4516-82EB-90429353BF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C4D1F1-13ED-4291-B2CA-77171FB19014}" type="datetimeFigureOut">
              <a:rPr lang="en-US"/>
              <a:pPr>
                <a:defRPr/>
              </a:pPr>
              <a:t>10/30/2012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9D60B5-6036-48DA-85C6-C83342CF52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5BAC0-A375-473C-840F-A60B24A84EAB}" type="datetimeFigureOut">
              <a:rPr lang="en-US"/>
              <a:pPr>
                <a:defRPr/>
              </a:pPr>
              <a:t>10/30/2012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AC5F4-DF1D-4A05-B4C2-754C87207B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38C61C-EBE3-413D-857D-92A9B1B7BAD7}" type="datetimeFigureOut">
              <a:rPr lang="en-US"/>
              <a:pPr>
                <a:defRPr/>
              </a:pPr>
              <a:t>10/30/2012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5CD463-E39C-4C88-9775-3CA8DF4145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85CAF52-8C66-426E-9CD7-12258672DF8D}" type="datetimeFigureOut">
              <a:rPr lang="en-US"/>
              <a:pPr>
                <a:defRPr/>
              </a:pPr>
              <a:t>10/30/2012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40BEF89-69E2-427F-916F-B8FE982F43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924C7F1-7323-49C9-9959-63C839FDA44F}" type="datetimeFigureOut">
              <a:rPr lang="en-US"/>
              <a:pPr>
                <a:defRPr/>
              </a:pPr>
              <a:t>10/30/2012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dirty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3752A4C-DEF1-4628-BDDA-B5473D6EBB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1" r:id="rId2"/>
    <p:sldLayoutId id="2147483696" r:id="rId3"/>
    <p:sldLayoutId id="2147483697" r:id="rId4"/>
    <p:sldLayoutId id="2147483698" r:id="rId5"/>
    <p:sldLayoutId id="2147483699" r:id="rId6"/>
    <p:sldLayoutId id="2147483692" r:id="rId7"/>
    <p:sldLayoutId id="2147483700" r:id="rId8"/>
    <p:sldLayoutId id="2147483701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2910" y="1571612"/>
            <a:ext cx="7858180" cy="19393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lv-LV" sz="3200" dirty="0" smtClean="0"/>
              <a:t>IEVADLEKCIJA </a:t>
            </a:r>
            <a:br>
              <a:rPr lang="lv-LV" sz="3200" dirty="0" smtClean="0"/>
            </a:br>
            <a:r>
              <a:rPr lang="lv-LV" sz="2400" dirty="0" smtClean="0"/>
              <a:t>Informācijas tehnoloģijā</a:t>
            </a:r>
            <a:endParaRPr lang="en-US" sz="2400" dirty="0"/>
          </a:p>
        </p:txBody>
      </p:sp>
      <p:sp>
        <p:nvSpPr>
          <p:cNvPr id="9219" name="Subtitle 1"/>
          <p:cNvSpPr>
            <a:spLocks noGrp="1"/>
          </p:cNvSpPr>
          <p:nvPr>
            <p:ph type="subTitle" idx="1"/>
          </p:nvPr>
        </p:nvSpPr>
        <p:spPr>
          <a:xfrm>
            <a:off x="728663" y="3429000"/>
            <a:ext cx="7772400" cy="1200150"/>
          </a:xfrm>
        </p:spPr>
        <p:txBody>
          <a:bodyPr/>
          <a:lstStyle/>
          <a:p>
            <a:pPr marR="0"/>
            <a:r>
              <a:rPr lang="lv-LV" sz="2400" smtClean="0">
                <a:latin typeface="Perpetua"/>
              </a:rPr>
              <a:t>Edgars Pavlovskis</a:t>
            </a:r>
            <a:endParaRPr lang="en-US" sz="2400" smtClean="0">
              <a:latin typeface="Perpet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smtClean="0">
                <a:solidFill>
                  <a:schemeClr val="bg1">
                    <a:lumMod val="75000"/>
                  </a:schemeClr>
                </a:solidFill>
              </a:rPr>
              <a:t> Ievads informācijas tehnoloģijā : </a:t>
            </a:r>
            <a:r>
              <a:rPr lang="lv-LV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tests</a:t>
            </a:r>
            <a:endParaRPr lang="lv-LV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0063" y="1055688"/>
            <a:ext cx="835818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lv-LV" sz="2000" b="1"/>
              <a:t>1. Termins, ar ko apzīmē datora programmu kopumu, ir:</a:t>
            </a:r>
          </a:p>
          <a:p>
            <a:pPr lvl="2">
              <a:lnSpc>
                <a:spcPct val="200000"/>
              </a:lnSpc>
            </a:pPr>
            <a:r>
              <a:rPr lang="lv-LV" sz="2000"/>
              <a:t>A) lietotne</a:t>
            </a:r>
          </a:p>
          <a:p>
            <a:pPr lvl="2">
              <a:lnSpc>
                <a:spcPct val="200000"/>
              </a:lnSpc>
            </a:pPr>
            <a:r>
              <a:rPr lang="lv-LV" sz="2000"/>
              <a:t>B) programmatūra</a:t>
            </a:r>
          </a:p>
          <a:p>
            <a:pPr lvl="2">
              <a:lnSpc>
                <a:spcPct val="200000"/>
              </a:lnSpc>
            </a:pPr>
            <a:r>
              <a:rPr lang="lv-LV" sz="2000"/>
              <a:t>C) aparatūra</a:t>
            </a:r>
          </a:p>
          <a:p>
            <a:pPr lvl="2">
              <a:lnSpc>
                <a:spcPct val="200000"/>
              </a:lnSpc>
            </a:pPr>
            <a:r>
              <a:rPr lang="lv-LV" sz="2000"/>
              <a:t>D) operētājsistēma</a:t>
            </a:r>
            <a:endParaRPr lang="lv-LV" sz="20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smtClean="0">
                <a:solidFill>
                  <a:schemeClr val="bg1">
                    <a:lumMod val="75000"/>
                  </a:schemeClr>
                </a:solidFill>
              </a:rPr>
              <a:t> Ievads informācijas tehnoloģijā : </a:t>
            </a:r>
            <a:r>
              <a:rPr lang="lv-LV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tests</a:t>
            </a:r>
            <a:endParaRPr lang="lv-LV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0063" y="1055688"/>
            <a:ext cx="835818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lv-LV" sz="2000" b="1"/>
              <a:t>2. Kura no norādītajām nav perifērijas ierīce?</a:t>
            </a:r>
          </a:p>
          <a:p>
            <a:pPr lvl="2">
              <a:lnSpc>
                <a:spcPct val="200000"/>
              </a:lnSpc>
            </a:pPr>
            <a:r>
              <a:rPr lang="lv-LV" sz="2000"/>
              <a:t>A) skeneris</a:t>
            </a:r>
          </a:p>
          <a:p>
            <a:pPr lvl="2">
              <a:lnSpc>
                <a:spcPct val="200000"/>
              </a:lnSpc>
            </a:pPr>
            <a:r>
              <a:rPr lang="lv-LV" sz="2000"/>
              <a:t>B) pele</a:t>
            </a:r>
          </a:p>
          <a:p>
            <a:pPr lvl="2">
              <a:lnSpc>
                <a:spcPct val="200000"/>
              </a:lnSpc>
            </a:pPr>
            <a:r>
              <a:rPr lang="lv-LV" sz="2000"/>
              <a:t>C) procesors</a:t>
            </a:r>
          </a:p>
          <a:p>
            <a:pPr lvl="2">
              <a:lnSpc>
                <a:spcPct val="200000"/>
              </a:lnSpc>
            </a:pPr>
            <a:r>
              <a:rPr lang="lv-LV" sz="2000"/>
              <a:t>D) printeris</a:t>
            </a:r>
            <a:endParaRPr lang="lv-LV" sz="20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smtClean="0">
                <a:solidFill>
                  <a:schemeClr val="bg1">
                    <a:lumMod val="75000"/>
                  </a:schemeClr>
                </a:solidFill>
              </a:rPr>
              <a:t> Ievads informācijas tehnoloģijā : </a:t>
            </a:r>
            <a:r>
              <a:rPr lang="lv-LV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tests</a:t>
            </a:r>
            <a:endParaRPr lang="lv-LV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0063" y="1055688"/>
            <a:ext cx="835818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lv-LV" sz="2000" b="1"/>
              <a:t>3. Ar PC parasti apzīmē?</a:t>
            </a:r>
          </a:p>
          <a:p>
            <a:pPr lvl="2">
              <a:lnSpc>
                <a:spcPct val="200000"/>
              </a:lnSpc>
            </a:pPr>
            <a:r>
              <a:rPr lang="lv-LV" sz="2000"/>
              <a:t>A) tīkla datoru</a:t>
            </a:r>
          </a:p>
          <a:p>
            <a:pPr lvl="2">
              <a:lnSpc>
                <a:spcPct val="200000"/>
              </a:lnSpc>
            </a:pPr>
            <a:r>
              <a:rPr lang="lv-LV" sz="2000"/>
              <a:t>B) personālo datoru</a:t>
            </a:r>
          </a:p>
          <a:p>
            <a:pPr lvl="2">
              <a:lnSpc>
                <a:spcPct val="200000"/>
              </a:lnSpc>
            </a:pPr>
            <a:r>
              <a:rPr lang="lv-LV" sz="2000"/>
              <a:t>C) plaukstdatoru</a:t>
            </a:r>
          </a:p>
          <a:p>
            <a:pPr lvl="2">
              <a:lnSpc>
                <a:spcPct val="200000"/>
              </a:lnSpc>
            </a:pPr>
            <a:r>
              <a:rPr lang="lv-LV" sz="2000"/>
              <a:t>D) lieldatoru</a:t>
            </a:r>
            <a:endParaRPr lang="lv-LV" sz="20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smtClean="0">
                <a:solidFill>
                  <a:schemeClr val="bg1">
                    <a:lumMod val="75000"/>
                  </a:schemeClr>
                </a:solidFill>
              </a:rPr>
              <a:t> Ievads informācijas tehnoloģijā : </a:t>
            </a:r>
            <a:r>
              <a:rPr lang="lv-LV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tests</a:t>
            </a:r>
            <a:endParaRPr lang="lv-LV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0063" y="1055688"/>
            <a:ext cx="835818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lv-LV" sz="2000" b="1"/>
              <a:t>4. Ja vienlaikus ir atvērtas vairākas lietotnes, to darbības ātrums:</a:t>
            </a:r>
          </a:p>
          <a:p>
            <a:pPr lvl="2">
              <a:lnSpc>
                <a:spcPct val="200000"/>
              </a:lnSpc>
            </a:pPr>
            <a:r>
              <a:rPr lang="lv-LV" sz="2000"/>
              <a:t>A) palielinās</a:t>
            </a:r>
          </a:p>
          <a:p>
            <a:pPr lvl="2">
              <a:lnSpc>
                <a:spcPct val="200000"/>
              </a:lnSpc>
            </a:pPr>
            <a:r>
              <a:rPr lang="lv-LV" sz="2000"/>
              <a:t>B) samazinās proporcionāli atvērto lietotņu skaitam</a:t>
            </a:r>
          </a:p>
          <a:p>
            <a:pPr lvl="2">
              <a:lnSpc>
                <a:spcPct val="200000"/>
              </a:lnSpc>
            </a:pPr>
            <a:r>
              <a:rPr lang="lv-LV" sz="2000"/>
              <a:t>C) samazinās</a:t>
            </a:r>
          </a:p>
          <a:p>
            <a:pPr lvl="2">
              <a:lnSpc>
                <a:spcPct val="200000"/>
              </a:lnSpc>
            </a:pPr>
            <a:r>
              <a:rPr lang="lv-LV" sz="2000"/>
              <a:t>D) palielinās proporcionāli atvērto lietotņu skaitam</a:t>
            </a:r>
            <a:endParaRPr lang="lv-LV" sz="20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smtClean="0">
                <a:solidFill>
                  <a:schemeClr val="bg1">
                    <a:lumMod val="75000"/>
                  </a:schemeClr>
                </a:solidFill>
              </a:rPr>
              <a:t> Ievads informācijas tehnoloģijā : </a:t>
            </a:r>
            <a:r>
              <a:rPr lang="lv-LV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tests</a:t>
            </a:r>
            <a:endParaRPr lang="lv-LV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0063" y="1055688"/>
            <a:ext cx="835818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lv-LV" sz="2000" b="1"/>
              <a:t>5. Kuram no datoru tipiem parasti ir vismazākie izmēri? </a:t>
            </a:r>
          </a:p>
          <a:p>
            <a:pPr lvl="2">
              <a:lnSpc>
                <a:spcPct val="200000"/>
              </a:lnSpc>
            </a:pPr>
            <a:r>
              <a:rPr lang="lv-LV" sz="2000"/>
              <a:t>A) klēpjdatoram</a:t>
            </a:r>
          </a:p>
          <a:p>
            <a:pPr lvl="2">
              <a:lnSpc>
                <a:spcPct val="200000"/>
              </a:lnSpc>
            </a:pPr>
            <a:r>
              <a:rPr lang="lv-LV" sz="2000"/>
              <a:t>B) serverim</a:t>
            </a:r>
          </a:p>
          <a:p>
            <a:pPr lvl="2">
              <a:lnSpc>
                <a:spcPct val="200000"/>
              </a:lnSpc>
            </a:pPr>
            <a:r>
              <a:rPr lang="lv-LV" sz="2000"/>
              <a:t>C) personālajam datoram</a:t>
            </a:r>
          </a:p>
          <a:p>
            <a:pPr lvl="2">
              <a:lnSpc>
                <a:spcPct val="200000"/>
              </a:lnSpc>
            </a:pPr>
            <a:r>
              <a:rPr lang="lv-LV" sz="2000"/>
              <a:t>D) personālajam ciparasistentam</a:t>
            </a:r>
            <a:endParaRPr lang="lv-LV" sz="20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smtClean="0">
                <a:solidFill>
                  <a:schemeClr val="bg1">
                    <a:lumMod val="75000"/>
                  </a:schemeClr>
                </a:solidFill>
              </a:rPr>
              <a:t> Ievads informācijas tehnoloģijā : </a:t>
            </a:r>
            <a:r>
              <a:rPr lang="lv-LV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tests</a:t>
            </a:r>
            <a:endParaRPr lang="lv-LV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0063" y="1055688"/>
            <a:ext cx="8358187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lv-LV" sz="2000" b="1"/>
              <a:t>6. Informācijas tehnoloģija ir:</a:t>
            </a:r>
          </a:p>
          <a:p>
            <a:pPr lvl="2">
              <a:lnSpc>
                <a:spcPct val="200000"/>
              </a:lnSpc>
            </a:pPr>
            <a:r>
              <a:rPr lang="lv-LV" sz="2000"/>
              <a:t>A) veids kā strādāt ar dokumentiem</a:t>
            </a:r>
          </a:p>
          <a:p>
            <a:pPr lvl="2">
              <a:lnSpc>
                <a:spcPct val="200000"/>
              </a:lnSpc>
            </a:pPr>
            <a:r>
              <a:rPr lang="lv-LV" sz="2000"/>
              <a:t>B) datortehnoloģija darbam ar dokumentiem</a:t>
            </a:r>
          </a:p>
          <a:p>
            <a:pPr lvl="2">
              <a:lnSpc>
                <a:spcPct val="150000"/>
              </a:lnSpc>
            </a:pPr>
            <a:r>
              <a:rPr lang="lv-LV" sz="2000"/>
              <a:t>C) informācijas iegūšanas, glabāšanas un izplatīšanas metodes un līdzekļi</a:t>
            </a:r>
          </a:p>
          <a:p>
            <a:pPr lvl="2">
              <a:lnSpc>
                <a:spcPct val="200000"/>
              </a:lnSpc>
            </a:pPr>
            <a:r>
              <a:rPr lang="lv-LV" sz="2000"/>
              <a:t>D) dokumentu apstrādes tehnoloģija</a:t>
            </a:r>
            <a:endParaRPr lang="lv-LV" sz="20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dirty="0" smtClean="0">
                <a:solidFill>
                  <a:schemeClr val="bg1">
                    <a:lumMod val="75000"/>
                  </a:schemeClr>
                </a:solidFill>
              </a:rPr>
              <a:t> Ievads informācijas tehnoloģijā : </a:t>
            </a:r>
            <a:r>
              <a:rPr lang="lv-LV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tests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0063" y="1055688"/>
            <a:ext cx="835818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lv-LV" sz="2000" b="1"/>
              <a:t>7.</a:t>
            </a:r>
            <a:r>
              <a:rPr lang="pt-BR" sz="2000" b="1"/>
              <a:t> </a:t>
            </a:r>
            <a:r>
              <a:rPr lang="lv-LV" sz="2000" b="1"/>
              <a:t>Termins (angļu valodā), ar ko apzīmē datora programmatūru, ir</a:t>
            </a:r>
          </a:p>
          <a:p>
            <a:pPr lvl="2">
              <a:lnSpc>
                <a:spcPct val="200000"/>
              </a:lnSpc>
            </a:pPr>
            <a:r>
              <a:rPr lang="en-US" sz="2000"/>
              <a:t>A)</a:t>
            </a:r>
            <a:r>
              <a:rPr lang="en-US" sz="2000" i="1"/>
              <a:t> hardware</a:t>
            </a:r>
            <a:endParaRPr lang="en-US" sz="2000"/>
          </a:p>
          <a:p>
            <a:pPr lvl="2">
              <a:lnSpc>
                <a:spcPct val="200000"/>
              </a:lnSpc>
            </a:pPr>
            <a:r>
              <a:rPr lang="en-US" sz="2000"/>
              <a:t>B)</a:t>
            </a:r>
            <a:r>
              <a:rPr lang="en-US" sz="2000" i="1"/>
              <a:t> freeware</a:t>
            </a:r>
            <a:endParaRPr lang="en-US" sz="2000"/>
          </a:p>
          <a:p>
            <a:pPr lvl="2">
              <a:lnSpc>
                <a:spcPct val="200000"/>
              </a:lnSpc>
            </a:pPr>
            <a:r>
              <a:rPr lang="en-US" sz="2000"/>
              <a:t>C)</a:t>
            </a:r>
            <a:r>
              <a:rPr lang="en-US" sz="2000" i="1"/>
              <a:t> software</a:t>
            </a:r>
            <a:endParaRPr lang="en-US" sz="2000"/>
          </a:p>
          <a:p>
            <a:pPr lvl="2">
              <a:lnSpc>
                <a:spcPct val="200000"/>
              </a:lnSpc>
            </a:pPr>
            <a:r>
              <a:rPr lang="en-US" sz="2000"/>
              <a:t>D)</a:t>
            </a:r>
            <a:r>
              <a:rPr lang="en-US" sz="2000" i="1"/>
              <a:t> shareware</a:t>
            </a:r>
            <a:endParaRPr lang="lv-LV" sz="20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smtClean="0">
                <a:solidFill>
                  <a:schemeClr val="bg1">
                    <a:lumMod val="75000"/>
                  </a:schemeClr>
                </a:solidFill>
              </a:rPr>
              <a:t> Ievads informācijas tehnoloģijā : </a:t>
            </a:r>
            <a:r>
              <a:rPr lang="lv-LV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tests</a:t>
            </a:r>
            <a:endParaRPr lang="lv-LV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0063" y="1055688"/>
            <a:ext cx="8358187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lv-LV" sz="2000" b="1"/>
              <a:t>8. Kurš no norādītajiem datoru tipiem ir visjaudīgākais?</a:t>
            </a:r>
          </a:p>
          <a:p>
            <a:pPr lvl="2">
              <a:lnSpc>
                <a:spcPct val="200000"/>
              </a:lnSpc>
            </a:pPr>
            <a:r>
              <a:rPr lang="lv-LV" sz="2000"/>
              <a:t>A) mikrodators</a:t>
            </a:r>
          </a:p>
          <a:p>
            <a:pPr lvl="2">
              <a:lnSpc>
                <a:spcPct val="200000"/>
              </a:lnSpc>
            </a:pPr>
            <a:r>
              <a:rPr lang="lv-LV" sz="2000"/>
              <a:t>B) personālais dators</a:t>
            </a:r>
          </a:p>
          <a:p>
            <a:pPr lvl="2">
              <a:lnSpc>
                <a:spcPct val="200000"/>
              </a:lnSpc>
            </a:pPr>
            <a:r>
              <a:rPr lang="lv-LV" sz="2000"/>
              <a:t>C) tīkla dators</a:t>
            </a:r>
          </a:p>
          <a:p>
            <a:pPr lvl="2">
              <a:lnSpc>
                <a:spcPct val="200000"/>
              </a:lnSpc>
            </a:pPr>
            <a:r>
              <a:rPr lang="lv-LV" sz="2000"/>
              <a:t>D) lieldators</a:t>
            </a:r>
            <a:endParaRPr lang="lv-LV" sz="20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611188" y="3716338"/>
            <a:ext cx="8281987" cy="27368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36" name="Rectangle 35"/>
          <p:cNvSpPr/>
          <p:nvPr/>
        </p:nvSpPr>
        <p:spPr>
          <a:xfrm>
            <a:off x="611188" y="1773238"/>
            <a:ext cx="8281987" cy="1871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42938"/>
            <a:ext cx="8472488" cy="51498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lv-LV" sz="2400" smtClean="0"/>
              <a:t>Datora aparatūra (</a:t>
            </a:r>
            <a:r>
              <a:rPr lang="lv-LV" sz="2400" i="1" smtClean="0"/>
              <a:t>hardware) </a:t>
            </a:r>
            <a:r>
              <a:rPr lang="lv-LV" sz="2200" smtClean="0"/>
              <a:t>:</a:t>
            </a:r>
          </a:p>
          <a:p>
            <a:pPr lvl="1"/>
            <a:r>
              <a:rPr lang="lv-LV" sz="1600" smtClean="0"/>
              <a:t>datu apstrādes sistēmas fizikālā daļa, kurā ietilpst elektriski un </a:t>
            </a:r>
            <a:r>
              <a:rPr lang="fi-FI" sz="1600" smtClean="0"/>
              <a:t>mehāniski elementi, iekārtas un to savienojumi</a:t>
            </a:r>
            <a:r>
              <a:rPr lang="lv-LV" sz="1600" smtClean="0"/>
              <a:t>;</a:t>
            </a:r>
          </a:p>
          <a:p>
            <a:pPr lvl="1"/>
            <a:endParaRPr lang="lv-LV" sz="1600" smtClean="0"/>
          </a:p>
          <a:p>
            <a:endParaRPr lang="lv-LV" sz="16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dirty="0" smtClean="0">
                <a:solidFill>
                  <a:schemeClr val="bg1">
                    <a:lumMod val="75000"/>
                  </a:schemeClr>
                </a:solidFill>
              </a:rPr>
              <a:t> Ievads informācijas tehnoloģijā : </a:t>
            </a:r>
            <a:r>
              <a:rPr lang="lv-LV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aparatūra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116013" y="1989138"/>
            <a:ext cx="1727200" cy="360362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dirty="0"/>
              <a:t>IEVADE</a:t>
            </a:r>
            <a:endParaRPr lang="lv-LV" dirty="0"/>
          </a:p>
        </p:txBody>
      </p:sp>
      <p:sp>
        <p:nvSpPr>
          <p:cNvPr id="13" name="Round Diagonal Corner Rectangle 12"/>
          <p:cNvSpPr/>
          <p:nvPr/>
        </p:nvSpPr>
        <p:spPr>
          <a:xfrm>
            <a:off x="3779838" y="1989138"/>
            <a:ext cx="1728787" cy="360362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dirty="0"/>
              <a:t>APSTRĀDE</a:t>
            </a:r>
            <a:endParaRPr lang="lv-LV" dirty="0"/>
          </a:p>
        </p:txBody>
      </p:sp>
      <p:sp>
        <p:nvSpPr>
          <p:cNvPr id="14" name="Round Diagonal Corner Rectangle 13"/>
          <p:cNvSpPr/>
          <p:nvPr/>
        </p:nvSpPr>
        <p:spPr>
          <a:xfrm>
            <a:off x="6300788" y="1989138"/>
            <a:ext cx="1727200" cy="36036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dirty="0"/>
              <a:t>IZVADE</a:t>
            </a:r>
            <a:endParaRPr lang="lv-LV" dirty="0"/>
          </a:p>
        </p:txBody>
      </p:sp>
      <p:sp>
        <p:nvSpPr>
          <p:cNvPr id="15" name="Can 14"/>
          <p:cNvSpPr/>
          <p:nvPr/>
        </p:nvSpPr>
        <p:spPr>
          <a:xfrm>
            <a:off x="3851275" y="2781300"/>
            <a:ext cx="1657350" cy="6477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dirty="0"/>
              <a:t>GLABĀŠANA</a:t>
            </a:r>
            <a:endParaRPr lang="lv-LV" dirty="0"/>
          </a:p>
        </p:txBody>
      </p:sp>
      <p:sp>
        <p:nvSpPr>
          <p:cNvPr id="16" name="Striped Right Arrow 15"/>
          <p:cNvSpPr/>
          <p:nvPr/>
        </p:nvSpPr>
        <p:spPr>
          <a:xfrm>
            <a:off x="2987675" y="1989138"/>
            <a:ext cx="647700" cy="360362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7" name="Striped Right Arrow 16"/>
          <p:cNvSpPr/>
          <p:nvPr/>
        </p:nvSpPr>
        <p:spPr>
          <a:xfrm>
            <a:off x="5580063" y="1989138"/>
            <a:ext cx="647700" cy="360362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8" name="Striped Right Arrow 17"/>
          <p:cNvSpPr/>
          <p:nvPr/>
        </p:nvSpPr>
        <p:spPr>
          <a:xfrm rot="5400000">
            <a:off x="4104482" y="2456656"/>
            <a:ext cx="431800" cy="360363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9" name="Striped Right Arrow 18"/>
          <p:cNvSpPr/>
          <p:nvPr/>
        </p:nvSpPr>
        <p:spPr>
          <a:xfrm rot="16200000">
            <a:off x="4823619" y="2456657"/>
            <a:ext cx="431800" cy="360362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27088" y="4346575"/>
            <a:ext cx="6810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lv-LV" sz="1400"/>
              <a:t>Ieejas</a:t>
            </a:r>
          </a:p>
          <a:p>
            <a:pPr algn="ctr"/>
            <a:r>
              <a:rPr lang="lv-LV" sz="1400"/>
              <a:t>dati</a:t>
            </a:r>
          </a:p>
        </p:txBody>
      </p:sp>
      <p:sp>
        <p:nvSpPr>
          <p:cNvPr id="21" name="Striped Right Arrow 20"/>
          <p:cNvSpPr/>
          <p:nvPr/>
        </p:nvSpPr>
        <p:spPr>
          <a:xfrm>
            <a:off x="1547813" y="4418013"/>
            <a:ext cx="431800" cy="360362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22" name="Round Diagonal Corner Rectangle 21"/>
          <p:cNvSpPr/>
          <p:nvPr/>
        </p:nvSpPr>
        <p:spPr>
          <a:xfrm>
            <a:off x="2051050" y="4273550"/>
            <a:ext cx="1225550" cy="576263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dirty="0"/>
              <a:t>ievades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dirty="0"/>
              <a:t>ierīces</a:t>
            </a:r>
          </a:p>
        </p:txBody>
      </p:sp>
      <p:sp>
        <p:nvSpPr>
          <p:cNvPr id="23" name="Striped Right Arrow 22"/>
          <p:cNvSpPr/>
          <p:nvPr/>
        </p:nvSpPr>
        <p:spPr>
          <a:xfrm>
            <a:off x="3348038" y="4418013"/>
            <a:ext cx="431800" cy="360362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25" name="Round Diagonal Corner Rectangle 24"/>
          <p:cNvSpPr/>
          <p:nvPr/>
        </p:nvSpPr>
        <p:spPr>
          <a:xfrm>
            <a:off x="3851275" y="4273550"/>
            <a:ext cx="1728788" cy="576263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dirty="0"/>
              <a:t>PROCESORS</a:t>
            </a:r>
            <a:endParaRPr lang="lv-LV" dirty="0"/>
          </a:p>
        </p:txBody>
      </p:sp>
      <p:sp>
        <p:nvSpPr>
          <p:cNvPr id="26" name="Can 25"/>
          <p:cNvSpPr/>
          <p:nvPr/>
        </p:nvSpPr>
        <p:spPr>
          <a:xfrm>
            <a:off x="3851275" y="5210175"/>
            <a:ext cx="1657350" cy="6477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dirty="0"/>
              <a:t>ATMIŅA</a:t>
            </a:r>
            <a:endParaRPr lang="lv-LV" dirty="0"/>
          </a:p>
        </p:txBody>
      </p:sp>
      <p:sp>
        <p:nvSpPr>
          <p:cNvPr id="27" name="Striped Right Arrow 26"/>
          <p:cNvSpPr/>
          <p:nvPr/>
        </p:nvSpPr>
        <p:spPr>
          <a:xfrm rot="5400000">
            <a:off x="4104482" y="4885531"/>
            <a:ext cx="431800" cy="360363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28" name="Striped Right Arrow 27"/>
          <p:cNvSpPr/>
          <p:nvPr/>
        </p:nvSpPr>
        <p:spPr>
          <a:xfrm rot="16200000">
            <a:off x="4823619" y="4885532"/>
            <a:ext cx="431800" cy="360362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635375" y="5930900"/>
            <a:ext cx="20891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sz="1400"/>
              <a:t>Informācijas</a:t>
            </a:r>
          </a:p>
          <a:p>
            <a:pPr algn="ctr"/>
            <a:r>
              <a:rPr lang="lv-LV" sz="1400"/>
              <a:t>glabāšana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635375" y="3751263"/>
            <a:ext cx="20891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lv-LV" sz="1400"/>
              <a:t>Informācijas</a:t>
            </a:r>
          </a:p>
          <a:p>
            <a:pPr algn="ctr"/>
            <a:r>
              <a:rPr lang="lv-LV" sz="1400"/>
              <a:t>apstrāde</a:t>
            </a:r>
          </a:p>
        </p:txBody>
      </p:sp>
      <p:sp>
        <p:nvSpPr>
          <p:cNvPr id="31" name="Striped Right Arrow 30"/>
          <p:cNvSpPr/>
          <p:nvPr/>
        </p:nvSpPr>
        <p:spPr>
          <a:xfrm>
            <a:off x="5651500" y="4418013"/>
            <a:ext cx="433388" cy="360362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32" name="Round Diagonal Corner Rectangle 31"/>
          <p:cNvSpPr/>
          <p:nvPr/>
        </p:nvSpPr>
        <p:spPr>
          <a:xfrm>
            <a:off x="6156325" y="4273550"/>
            <a:ext cx="1223963" cy="576263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dirty="0"/>
              <a:t>izvades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dirty="0"/>
              <a:t>ierīces</a:t>
            </a:r>
            <a:endParaRPr lang="lv-LV" dirty="0"/>
          </a:p>
        </p:txBody>
      </p:sp>
      <p:sp>
        <p:nvSpPr>
          <p:cNvPr id="34" name="Striped Right Arrow 33"/>
          <p:cNvSpPr/>
          <p:nvPr/>
        </p:nvSpPr>
        <p:spPr>
          <a:xfrm>
            <a:off x="7451725" y="4418013"/>
            <a:ext cx="433388" cy="360362"/>
          </a:xfrm>
          <a:prstGeom prst="strip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823200" y="4346575"/>
            <a:ext cx="1069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lv-LV" sz="1400"/>
              <a:t>Izejas dati</a:t>
            </a:r>
          </a:p>
          <a:p>
            <a:pPr algn="ctr"/>
            <a:r>
              <a:rPr lang="lv-LV" sz="1400"/>
              <a:t>(rezultāts)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773238"/>
            <a:ext cx="46386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3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8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9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0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5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6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8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9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1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2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4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5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7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8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1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4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6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7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6" grpId="0" animBg="1"/>
      <p:bldP spid="36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20" grpId="0"/>
      <p:bldP spid="22" grpId="0" animBg="1"/>
      <p:bldP spid="25" grpId="0" animBg="1"/>
      <p:bldP spid="26" grpId="0" animBg="1"/>
      <p:bldP spid="29" grpId="0"/>
      <p:bldP spid="30" grpId="0"/>
      <p:bldP spid="32" grpId="0" animBg="1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dirty="0" smtClean="0">
                <a:solidFill>
                  <a:schemeClr val="bg1">
                    <a:lumMod val="75000"/>
                  </a:schemeClr>
                </a:solidFill>
              </a:rPr>
              <a:t> Ievads informācijas tehnoloģijā : </a:t>
            </a:r>
            <a:r>
              <a:rPr lang="lv-LV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informācijas mērvienības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1500" y="785813"/>
            <a:ext cx="83581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v-LV" sz="2000" u="sng"/>
              <a:t>Informācijas mērvienības: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lv-LV" sz="1600"/>
              <a:t> Jebkurš informācijas vienību skaits tiek saukts par informācijas daudzumu.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lv-LV" sz="1600"/>
              <a:t> Informācijas mazākā mērvienība ir bits (</a:t>
            </a:r>
            <a:r>
              <a:rPr lang="lv-LV" sz="1600" i="1"/>
              <a:t>bit</a:t>
            </a:r>
            <a:r>
              <a:rPr lang="lv-LV" sz="1600"/>
              <a:t> – saīsinājums no </a:t>
            </a:r>
            <a:r>
              <a:rPr lang="lv-LV" sz="1600" i="1"/>
              <a:t>binary digit</a:t>
            </a:r>
            <a:r>
              <a:rPr lang="lv-LV" sz="1600"/>
              <a:t>), kas atbilst vienam ciparam 0 vai 1.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v"/>
            </a:pPr>
            <a:r>
              <a:rPr lang="lv-LV" sz="1600"/>
              <a:t> Datu glabāšanā un apstrādē kā pamatmērvienību izmanto baitu. Baitu veido 8 biti (</a:t>
            </a:r>
            <a:r>
              <a:rPr lang="lv-LV" sz="1600" i="1"/>
              <a:t>byte </a:t>
            </a:r>
            <a:r>
              <a:rPr lang="lv-LV" sz="1600"/>
              <a:t>– </a:t>
            </a:r>
            <a:r>
              <a:rPr lang="en-US" sz="1600"/>
              <a:t>saīsinājums no </a:t>
            </a:r>
            <a:r>
              <a:rPr lang="en-US" sz="1600" i="1"/>
              <a:t>binary digits eight</a:t>
            </a:r>
            <a:r>
              <a:rPr lang="en-US" sz="1600"/>
              <a:t>).</a:t>
            </a:r>
            <a:endParaRPr lang="lv-LV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149850"/>
          </a:xfrm>
        </p:spPr>
        <p:txBody>
          <a:bodyPr/>
          <a:lstStyle/>
          <a:p>
            <a:r>
              <a:rPr lang="lv-LV" sz="3200" smtClean="0"/>
              <a:t>Lekcijas gaitā tiks: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lv-LV" sz="1800" smtClean="0"/>
              <a:t>apskatīti galvenie ar datoru saistītie jēdzieni: aparatūra, programmatūra un informācijas tehnoloģija;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lv-LV" sz="1800" smtClean="0"/>
              <a:t>salīdzināti izplatītākie datoru tipi;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lv-LV" sz="1800" smtClean="0"/>
              <a:t>sniegts ieskats par galvenajām datora sastāvdaļām;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lv-LV" sz="1800" smtClean="0"/>
              <a:t>apskatīti faktori, kas var ietekmēt datora veiktspēju;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lv-LV" sz="1800" smtClean="0"/>
              <a:t>apskatīti apstākļi, kas veido labu darba vidi;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lv-LV" sz="1800" smtClean="0"/>
              <a:t>pārrunāti drošības pasākumi, kas jāievēro, strādājot ar datoru un tā ierīcēm;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lv-LV" sz="1800" smtClean="0"/>
              <a:t>apskatīti izplatītākie ārējie datu nesēji.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smtClean="0">
                <a:solidFill>
                  <a:schemeClr val="bg1">
                    <a:lumMod val="75000"/>
                  </a:schemeClr>
                </a:solidFill>
              </a:rPr>
              <a:t> Ievads informācijas tehnoloģijā : </a:t>
            </a:r>
            <a:r>
              <a:rPr lang="lv-LV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saturs</a:t>
            </a:r>
            <a:endParaRPr lang="lv-LV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dirty="0" smtClean="0">
                <a:solidFill>
                  <a:schemeClr val="bg1">
                    <a:lumMod val="75000"/>
                  </a:schemeClr>
                </a:solidFill>
              </a:rPr>
              <a:t> Ievads informācijas tehnoloģijā : </a:t>
            </a:r>
            <a:r>
              <a:rPr lang="lv-LV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informācijas mērvienības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1500" y="785813"/>
            <a:ext cx="8358188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v-LV" sz="2000" b="1"/>
              <a:t>Informācijas mērvienību salīdzinošā tabula:</a:t>
            </a:r>
          </a:p>
          <a:p>
            <a:pPr>
              <a:lnSpc>
                <a:spcPct val="150000"/>
              </a:lnSpc>
            </a:pPr>
            <a:endParaRPr lang="lv-LV" sz="2000" b="1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4213" y="1625600"/>
          <a:ext cx="7992885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58"/>
                <a:gridCol w="720080"/>
                <a:gridCol w="2635493"/>
                <a:gridCol w="1598577"/>
                <a:gridCol w="15985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lv-LV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Mērvienība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lv-LV" sz="1400" b="1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Apz</a:t>
                      </a:r>
                      <a:r>
                        <a:rPr kumimoji="0" lang="lv-LV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lv-LV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Daudzums </a:t>
                      </a:r>
                      <a:endParaRPr lang="lv-LV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lv-LV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Ekvivalents</a:t>
                      </a:r>
                      <a:endParaRPr lang="lv-LV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lv-LV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bits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lv-LV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lv-LV" sz="1400" dirty="0" smtClean="0"/>
                        <a:t>-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/>
                        <a:t>1 vai 0</a:t>
                      </a:r>
                      <a:endParaRPr lang="lv-LV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lv-LV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baits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lv-LV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lv-LV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biti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baseline="0" dirty="0" smtClean="0"/>
                        <a:t>A 1 @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/>
                        <a:t>simbols</a:t>
                      </a:r>
                      <a:endParaRPr lang="lv-LV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lv-LV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kilobaits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lv-LV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KB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lv-LV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1 024 baiti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lv-LV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puse teksta</a:t>
                      </a:r>
                    </a:p>
                    <a:p>
                      <a:pPr algn="ctr"/>
                      <a:r>
                        <a:rPr kumimoji="0" lang="lv-LV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lappuses</a:t>
                      </a:r>
                      <a:endParaRPr lang="lv-LV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lv-LV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megabaits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lv-LV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MB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lv-LV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1 048 576 baiti</a:t>
                      </a:r>
                    </a:p>
                    <a:p>
                      <a:pPr algn="r"/>
                      <a:r>
                        <a:rPr kumimoji="0" lang="lv-LV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1024 KB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1400" dirty="0" smtClean="0"/>
                    </a:p>
                    <a:p>
                      <a:pPr algn="ctr"/>
                      <a:endParaRPr lang="lv-LV" sz="1400" dirty="0" smtClean="0"/>
                    </a:p>
                    <a:p>
                      <a:pPr algn="ctr"/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lv-LV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romāns</a:t>
                      </a:r>
                      <a:endParaRPr lang="lv-LV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lv-LV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gigabaits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lv-LV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GB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1 073 741 824 </a:t>
                      </a:r>
                      <a:r>
                        <a:rPr kumimoji="0" lang="fr-FR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baiti</a:t>
                      </a:r>
                      <a:endParaRPr kumimoji="0" lang="fr-FR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kumimoji="0" lang="lv-LV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1 048 576 KB</a:t>
                      </a:r>
                    </a:p>
                    <a:p>
                      <a:pPr algn="r"/>
                      <a:r>
                        <a:rPr kumimoji="0" lang="lv-LV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1024 MB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1400" dirty="0" smtClean="0"/>
                    </a:p>
                    <a:p>
                      <a:pPr algn="ctr"/>
                      <a:endParaRPr lang="lv-LV" sz="1400" dirty="0" smtClean="0"/>
                    </a:p>
                    <a:p>
                      <a:pPr algn="ctr"/>
                      <a:endParaRPr lang="lv-LV" sz="1400" dirty="0" smtClean="0"/>
                    </a:p>
                    <a:p>
                      <a:pPr algn="ctr"/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lv-LV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enciklopēdija</a:t>
                      </a:r>
                    </a:p>
                    <a:p>
                      <a:pPr algn="ctr"/>
                      <a:r>
                        <a:rPr kumimoji="0" lang="lv-LV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vairākos sējumos</a:t>
                      </a:r>
                      <a:endParaRPr lang="lv-LV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lv-LV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terabaits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lv-LV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TB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fr-F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1 099 511 627 776 </a:t>
                      </a:r>
                      <a:r>
                        <a:rPr kumimoji="0" lang="fr-FR" sz="14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baiti</a:t>
                      </a:r>
                      <a:endParaRPr kumimoji="0" lang="fr-FR" sz="14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/>
                      <a:r>
                        <a:rPr kumimoji="0" lang="lv-LV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1 073 741 824 KB</a:t>
                      </a:r>
                    </a:p>
                    <a:p>
                      <a:pPr algn="r"/>
                      <a:r>
                        <a:rPr kumimoji="0" lang="lv-LV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1 048 576 MB</a:t>
                      </a:r>
                    </a:p>
                    <a:p>
                      <a:pPr algn="r"/>
                      <a:r>
                        <a:rPr kumimoji="0" lang="lv-LV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1024 GB</a:t>
                      </a:r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lv-LV" sz="1400" dirty="0" smtClean="0"/>
                    </a:p>
                    <a:p>
                      <a:pPr algn="ctr"/>
                      <a:endParaRPr lang="lv-LV" sz="1400" dirty="0" smtClean="0"/>
                    </a:p>
                    <a:p>
                      <a:pPr algn="ctr"/>
                      <a:endParaRPr lang="lv-LV" sz="1400" dirty="0" smtClean="0"/>
                    </a:p>
                    <a:p>
                      <a:pPr algn="ctr"/>
                      <a:endParaRPr lang="lv-LV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lv-LV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bibliotēka</a:t>
                      </a:r>
                      <a:endParaRPr lang="lv-LV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284538"/>
            <a:ext cx="62071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075113"/>
            <a:ext cx="863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5300" y="5157788"/>
            <a:ext cx="14446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C:\Users\Adm1n\Desktop\page-edit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2781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entagon 13"/>
          <p:cNvSpPr/>
          <p:nvPr/>
        </p:nvSpPr>
        <p:spPr>
          <a:xfrm>
            <a:off x="684213" y="1989138"/>
            <a:ext cx="8135937" cy="360362"/>
          </a:xfrm>
          <a:prstGeom prst="homePlat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5" name="Pentagon 14"/>
          <p:cNvSpPr/>
          <p:nvPr/>
        </p:nvSpPr>
        <p:spPr>
          <a:xfrm>
            <a:off x="684213" y="2349500"/>
            <a:ext cx="8135937" cy="358775"/>
          </a:xfrm>
          <a:prstGeom prst="homePlat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6" name="Pentagon 15"/>
          <p:cNvSpPr/>
          <p:nvPr/>
        </p:nvSpPr>
        <p:spPr>
          <a:xfrm>
            <a:off x="684213" y="2708275"/>
            <a:ext cx="8135937" cy="504825"/>
          </a:xfrm>
          <a:prstGeom prst="homePlat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7" name="Pentagon 16"/>
          <p:cNvSpPr/>
          <p:nvPr/>
        </p:nvSpPr>
        <p:spPr>
          <a:xfrm>
            <a:off x="684213" y="3213100"/>
            <a:ext cx="8135937" cy="792163"/>
          </a:xfrm>
          <a:prstGeom prst="homePlat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8" name="Pentagon 17"/>
          <p:cNvSpPr/>
          <p:nvPr/>
        </p:nvSpPr>
        <p:spPr>
          <a:xfrm>
            <a:off x="684213" y="4005263"/>
            <a:ext cx="8208962" cy="863600"/>
          </a:xfrm>
          <a:prstGeom prst="homePlat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9" name="Pentagon 18"/>
          <p:cNvSpPr/>
          <p:nvPr/>
        </p:nvSpPr>
        <p:spPr>
          <a:xfrm>
            <a:off x="684213" y="4868863"/>
            <a:ext cx="8208962" cy="1008062"/>
          </a:xfrm>
          <a:prstGeom prst="homePlat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dirty="0" smtClean="0">
                <a:solidFill>
                  <a:schemeClr val="bg1">
                    <a:lumMod val="75000"/>
                  </a:schemeClr>
                </a:solidFill>
              </a:rPr>
              <a:t> Ievads informācijas tehnoloģijā : </a:t>
            </a:r>
            <a:r>
              <a:rPr lang="lv-LV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ievadierīces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149850"/>
          </a:xfrm>
        </p:spPr>
        <p:txBody>
          <a:bodyPr/>
          <a:lstStyle/>
          <a:p>
            <a:r>
              <a:rPr lang="lv-LV" sz="2400" b="1" smtClean="0"/>
              <a:t>Ievadierīces</a:t>
            </a:r>
            <a:r>
              <a:rPr lang="lv-LV" sz="2400" smtClean="0"/>
              <a:t>:</a:t>
            </a:r>
          </a:p>
          <a:p>
            <a:pPr lvl="1"/>
            <a:r>
              <a:rPr lang="lv-LV" sz="1600" smtClean="0"/>
              <a:t>ierīces, kas pārsūta datus, programmas vai vadības signālus datora procesoram. Tā kalpo par saskarni starp cilvēku un datoru.</a:t>
            </a:r>
          </a:p>
          <a:p>
            <a:pPr lvl="1">
              <a:buFont typeface="Verdana" pitchFamily="34" charset="0"/>
              <a:buNone/>
            </a:pPr>
            <a:endParaRPr lang="lv-LV" sz="1600" smtClean="0"/>
          </a:p>
          <a:p>
            <a:r>
              <a:rPr lang="lv-LV" sz="2000" smtClean="0"/>
              <a:t>Biežāk izmantojamās ievadierīces:</a:t>
            </a:r>
          </a:p>
          <a:p>
            <a:pPr lvl="1"/>
            <a:endParaRPr lang="lv-LV" sz="1600" smtClean="0"/>
          </a:p>
          <a:p>
            <a:pPr lvl="1">
              <a:buFont typeface="Verdana" pitchFamily="34" charset="0"/>
              <a:buNone/>
            </a:pPr>
            <a:r>
              <a:rPr lang="lv-LV" sz="1600" b="1" smtClean="0"/>
              <a:t>			Pele	        Tastatūra	       Skeneris	</a:t>
            </a:r>
          </a:p>
          <a:p>
            <a:pPr lvl="1">
              <a:buFont typeface="Verdana" pitchFamily="34" charset="0"/>
              <a:buNone/>
            </a:pPr>
            <a:endParaRPr lang="lv-LV" sz="1600" b="1" smtClean="0"/>
          </a:p>
          <a:p>
            <a:pPr lvl="1">
              <a:buFont typeface="Verdana" pitchFamily="34" charset="0"/>
              <a:buNone/>
            </a:pPr>
            <a:endParaRPr lang="lv-LV" sz="1600" b="1" smtClean="0"/>
          </a:p>
          <a:p>
            <a:pPr lvl="1">
              <a:buFont typeface="Verdana" pitchFamily="34" charset="0"/>
              <a:buNone/>
            </a:pPr>
            <a:endParaRPr lang="lv-LV" sz="1600" b="1" smtClean="0"/>
          </a:p>
          <a:p>
            <a:pPr lvl="1">
              <a:buFont typeface="Verdana" pitchFamily="34" charset="0"/>
              <a:buNone/>
            </a:pPr>
            <a:endParaRPr lang="lv-LV" sz="1600" smtClean="0"/>
          </a:p>
          <a:p>
            <a:pPr lvl="1">
              <a:buFont typeface="Verdana" pitchFamily="34" charset="0"/>
              <a:buNone/>
            </a:pPr>
            <a:r>
              <a:rPr lang="lv-LV" sz="1600" b="1" smtClean="0"/>
              <a:t>			     Ciparkameras un interneta kameras</a:t>
            </a:r>
            <a:endParaRPr lang="lv-LV" sz="160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2997200"/>
            <a:ext cx="935038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3141663"/>
            <a:ext cx="1143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6063" y="3125788"/>
            <a:ext cx="1333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0288" y="4598988"/>
            <a:ext cx="12477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1588" y="4418013"/>
            <a:ext cx="1295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913" y="4491038"/>
            <a:ext cx="1047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dirty="0" smtClean="0">
                <a:solidFill>
                  <a:schemeClr val="bg1">
                    <a:lumMod val="75000"/>
                  </a:schemeClr>
                </a:solidFill>
              </a:rPr>
              <a:t> Ievads informācijas tehnoloģijā : </a:t>
            </a:r>
            <a:r>
              <a:rPr lang="lv-LV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ievadierīces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149850"/>
          </a:xfrm>
        </p:spPr>
        <p:txBody>
          <a:bodyPr/>
          <a:lstStyle/>
          <a:p>
            <a:r>
              <a:rPr lang="lv-LV" sz="2400" smtClean="0"/>
              <a:t>Citas populārākās ievadierīces:</a:t>
            </a:r>
            <a:endParaRPr lang="lv-LV" sz="1600" smtClean="0"/>
          </a:p>
          <a:p>
            <a:pPr>
              <a:buFont typeface="Wingdings 3" pitchFamily="18" charset="2"/>
              <a:buNone/>
            </a:pPr>
            <a:endParaRPr lang="lv-LV" sz="240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84213" y="1397000"/>
          <a:ext cx="7920879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088232"/>
                <a:gridCol w="3816423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lv-LV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Ierīce</a:t>
                      </a:r>
                      <a:endParaRPr lang="lv-LV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Īss raksturojums</a:t>
                      </a:r>
                      <a:endParaRPr lang="lv-LV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lv-LV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Skārienpaliktnis</a:t>
                      </a:r>
                    </a:p>
                    <a:p>
                      <a:r>
                        <a:rPr kumimoji="0" lang="lv-LV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lv-LV" sz="12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Touch</a:t>
                      </a:r>
                      <a:r>
                        <a:rPr kumimoji="0" lang="lv-LV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lv-LV" sz="12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Pad</a:t>
                      </a:r>
                      <a:r>
                        <a:rPr kumimoji="0" lang="lv-LV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Ļauj lietotājam nosūtīt informāciju uz datoru, izdarot spiedienu uz speciāli izveidotas virsmas noteiktiem apgabaliem. Pārsvarā izmanto piezīmjdatoros</a:t>
                      </a:r>
                      <a:endParaRPr lang="lv-LV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lv-LV" sz="12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AccuPoint</a:t>
                      </a:r>
                      <a:r>
                        <a:rPr kumimoji="0" lang="lv-LV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®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Peles aizvietotājs piezīmjdatoros. Parasti atrodas tastatūras centrā</a:t>
                      </a:r>
                    </a:p>
                    <a:p>
                      <a:endParaRPr kumimoji="0" lang="lv-LV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lv-LV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lv-LV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Kursorbumba</a:t>
                      </a:r>
                    </a:p>
                    <a:p>
                      <a:r>
                        <a:rPr kumimoji="0" lang="lv-LV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lv-LV" sz="12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Trackball</a:t>
                      </a:r>
                      <a:r>
                        <a:rPr kumimoji="0" lang="lv-LV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Grozot iebūvētu lodveida manipulatoru,</a:t>
                      </a:r>
                    </a:p>
                    <a:p>
                      <a:r>
                        <a:rPr kumimoji="0" lang="lv-LV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monitora ekrānā pārvietojas kursors</a:t>
                      </a:r>
                    </a:p>
                    <a:p>
                      <a:endParaRPr kumimoji="0" lang="lv-LV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lv-LV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Gaismas zīmulis</a:t>
                      </a:r>
                    </a:p>
                    <a:p>
                      <a:r>
                        <a:rPr kumimoji="0" lang="lv-LV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lv-LV" sz="12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Light</a:t>
                      </a:r>
                      <a:r>
                        <a:rPr kumimoji="0" lang="lv-LV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Pen)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Uztver gaismu no ekrāna vai citas virsmas un</a:t>
                      </a:r>
                      <a:r>
                        <a:rPr kumimoji="0" lang="lv-LV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iegūto informāciju nosūta uz izpildāmo programmu</a:t>
                      </a:r>
                    </a:p>
                    <a:p>
                      <a:endParaRPr kumimoji="0" lang="lv-LV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lv-LV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Kursorsvira</a:t>
                      </a:r>
                    </a:p>
                    <a:p>
                      <a:r>
                        <a:rPr kumimoji="0" lang="lv-LV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lv-LV" sz="12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Joystick</a:t>
                      </a:r>
                      <a:r>
                        <a:rPr kumimoji="0" lang="lv-LV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Kustinot vertikālu stienīti, monitora ekrānā pārvietojas kursors</a:t>
                      </a:r>
                    </a:p>
                    <a:p>
                      <a:endParaRPr kumimoji="0" lang="lv-LV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lv-LV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Mikrofons</a:t>
                      </a:r>
                    </a:p>
                    <a:p>
                      <a:r>
                        <a:rPr kumimoji="0" lang="lv-LV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lv-LV" sz="12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Microphone</a:t>
                      </a:r>
                      <a:r>
                        <a:rPr kumimoji="0" lang="lv-LV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 mikrofona palīdzību datorā var ierakstīt skaņu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8813" y="1844675"/>
            <a:ext cx="11572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2636838"/>
            <a:ext cx="100806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2250" y="3141663"/>
            <a:ext cx="3238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3429000"/>
            <a:ext cx="504825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4076700"/>
            <a:ext cx="10445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113" y="4868863"/>
            <a:ext cx="576262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5589588"/>
            <a:ext cx="5461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Pentagon 22"/>
          <p:cNvSpPr/>
          <p:nvPr/>
        </p:nvSpPr>
        <p:spPr>
          <a:xfrm>
            <a:off x="684213" y="1773238"/>
            <a:ext cx="8135937" cy="792162"/>
          </a:xfrm>
          <a:prstGeom prst="homePlat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24" name="Pentagon 23"/>
          <p:cNvSpPr/>
          <p:nvPr/>
        </p:nvSpPr>
        <p:spPr>
          <a:xfrm>
            <a:off x="684213" y="2565400"/>
            <a:ext cx="8135937" cy="863600"/>
          </a:xfrm>
          <a:prstGeom prst="homePlat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25" name="Pentagon 24"/>
          <p:cNvSpPr/>
          <p:nvPr/>
        </p:nvSpPr>
        <p:spPr>
          <a:xfrm>
            <a:off x="684213" y="3357563"/>
            <a:ext cx="8135937" cy="719137"/>
          </a:xfrm>
          <a:prstGeom prst="homePlat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26" name="Pentagon 25"/>
          <p:cNvSpPr/>
          <p:nvPr/>
        </p:nvSpPr>
        <p:spPr>
          <a:xfrm>
            <a:off x="684213" y="4076700"/>
            <a:ext cx="8135937" cy="792163"/>
          </a:xfrm>
          <a:prstGeom prst="homePlat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27" name="Pentagon 26"/>
          <p:cNvSpPr/>
          <p:nvPr/>
        </p:nvSpPr>
        <p:spPr>
          <a:xfrm>
            <a:off x="684213" y="4868863"/>
            <a:ext cx="8135937" cy="647700"/>
          </a:xfrm>
          <a:prstGeom prst="homePlat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28" name="Pentagon 27"/>
          <p:cNvSpPr/>
          <p:nvPr/>
        </p:nvSpPr>
        <p:spPr>
          <a:xfrm>
            <a:off x="684213" y="5516563"/>
            <a:ext cx="8135937" cy="649287"/>
          </a:xfrm>
          <a:prstGeom prst="homePlat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dirty="0" smtClean="0">
                <a:solidFill>
                  <a:schemeClr val="bg1">
                    <a:lumMod val="75000"/>
                  </a:schemeClr>
                </a:solidFill>
              </a:rPr>
              <a:t> Ievads informācijas tehnoloģijā : </a:t>
            </a:r>
            <a:r>
              <a:rPr lang="lv-LV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izvadierīces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149850"/>
          </a:xfrm>
        </p:spPr>
        <p:txBody>
          <a:bodyPr/>
          <a:lstStyle/>
          <a:p>
            <a:r>
              <a:rPr lang="lv-LV" sz="2400" b="1" smtClean="0"/>
              <a:t>Izvadierīces</a:t>
            </a:r>
            <a:r>
              <a:rPr lang="lv-LV" sz="2400" smtClean="0"/>
              <a:t>:</a:t>
            </a:r>
          </a:p>
          <a:p>
            <a:pPr lvl="1" algn="just"/>
            <a:r>
              <a:rPr lang="lv-LV" sz="1600" smtClean="0"/>
              <a:t>ierīce, kas datus pārveido no formas, kurā tie glabājas datora atmiņā, formā, kuru var lietot ārpus datu apstrādes sistēmas.</a:t>
            </a:r>
          </a:p>
          <a:p>
            <a:pPr lvl="1"/>
            <a:endParaRPr lang="lv-LV" sz="1600" smtClean="0"/>
          </a:p>
          <a:p>
            <a:r>
              <a:rPr lang="lv-LV" sz="2000" smtClean="0"/>
              <a:t>Biežāk izmantojamās ievadierīces:</a:t>
            </a:r>
          </a:p>
          <a:p>
            <a:pPr lvl="1"/>
            <a:r>
              <a:rPr lang="lv-LV" sz="1600" u="sng" smtClean="0"/>
              <a:t>Monitors</a:t>
            </a:r>
          </a:p>
          <a:p>
            <a:pPr lvl="1"/>
            <a:endParaRPr lang="lv-LV" sz="1600" smtClean="0"/>
          </a:p>
          <a:p>
            <a:pPr lvl="2"/>
            <a:r>
              <a:rPr lang="lv-LV" sz="1200" smtClean="0"/>
              <a:t>Parastais (CRT) monitors pēc izskata ir līdzīgs parastajam televizoram; </a:t>
            </a:r>
          </a:p>
          <a:p>
            <a:pPr lvl="2">
              <a:buFont typeface="Wingdings 2" pitchFamily="18" charset="2"/>
              <a:buNone/>
            </a:pPr>
            <a:endParaRPr lang="lv-LV" sz="1200" smtClean="0"/>
          </a:p>
          <a:p>
            <a:pPr lvl="2">
              <a:buFont typeface="Wingdings 2" pitchFamily="18" charset="2"/>
              <a:buNone/>
            </a:pPr>
            <a:endParaRPr lang="lv-LV" sz="1200" smtClean="0"/>
          </a:p>
          <a:p>
            <a:pPr lvl="2"/>
            <a:r>
              <a:rPr lang="lv-LV" sz="1200" smtClean="0"/>
              <a:t>Otrs izplatītākais monitora veids ir LCD jeb šķidro kristālu monitors;</a:t>
            </a:r>
          </a:p>
          <a:p>
            <a:pPr lvl="2"/>
            <a:endParaRPr lang="lv-LV" sz="1200" smtClean="0"/>
          </a:p>
          <a:p>
            <a:pPr lvl="1"/>
            <a:r>
              <a:rPr lang="lv-LV" sz="1600" u="sng" smtClean="0"/>
              <a:t>Videokarte</a:t>
            </a:r>
          </a:p>
          <a:p>
            <a:pPr lvl="2" algn="just"/>
            <a:r>
              <a:rPr lang="lv-LV" sz="1200" smtClean="0"/>
              <a:t>Tā nosūta uz monitoru video signālu, kas satur informāciju par katra ekrānā attēlojamā punkta krāsu un spilgtumu.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3500438"/>
            <a:ext cx="7207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2708275"/>
            <a:ext cx="110331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4797425"/>
            <a:ext cx="1441450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dirty="0" smtClean="0">
                <a:solidFill>
                  <a:schemeClr val="bg1">
                    <a:lumMod val="75000"/>
                  </a:schemeClr>
                </a:solidFill>
              </a:rPr>
              <a:t> Ievads informācijas tehnoloģijā : </a:t>
            </a:r>
            <a:r>
              <a:rPr lang="lv-LV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izvadierīces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149850"/>
          </a:xfrm>
        </p:spPr>
        <p:txBody>
          <a:bodyPr/>
          <a:lstStyle/>
          <a:p>
            <a:pPr lvl="1"/>
            <a:r>
              <a:rPr lang="lv-LV" sz="1600" u="sng" smtClean="0"/>
              <a:t>Printeris</a:t>
            </a:r>
          </a:p>
          <a:p>
            <a:pPr lvl="2"/>
            <a:r>
              <a:rPr lang="lv-LV" sz="1200" smtClean="0"/>
              <a:t>drukas ierīce ir izvadierīce, kas saņem no datora kodētus datus, pārveido tos un izveido atbilstošu tekstu vai grafiku uz papīra vai cita materiāla;</a:t>
            </a:r>
          </a:p>
          <a:p>
            <a:pPr lvl="2"/>
            <a:endParaRPr lang="lv-LV" sz="1200" smtClean="0"/>
          </a:p>
          <a:p>
            <a:r>
              <a:rPr lang="nb-NO" sz="1800" smtClean="0"/>
              <a:t>Printeru tipi un to īss raksturojums</a:t>
            </a:r>
            <a:r>
              <a:rPr lang="lv-LV" sz="1800" smtClean="0"/>
              <a:t>:</a:t>
            </a:r>
          </a:p>
          <a:p>
            <a:pPr>
              <a:buFont typeface="Wingdings 3" pitchFamily="18" charset="2"/>
              <a:buNone/>
            </a:pPr>
            <a:endParaRPr lang="lv-LV" sz="180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5288" y="2508250"/>
          <a:ext cx="8496945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lv-LV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Tips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12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Apraksts</a:t>
                      </a:r>
                      <a:endParaRPr lang="lv-LV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lv-LV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Tintes printeris</a:t>
                      </a:r>
                    </a:p>
                    <a:p>
                      <a:r>
                        <a:rPr kumimoji="0" lang="lv-LV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lv-LV" sz="12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Ink</a:t>
                      </a:r>
                      <a:r>
                        <a:rPr kumimoji="0" lang="lv-LV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lv-LV" sz="12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</a:t>
                      </a:r>
                      <a:r>
                        <a:rPr kumimoji="0" lang="lv-LV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lv-LV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Attēls veidojas, materiālu  apsmidzinot ar tinti. Galvenokārt lieto kopā ar mājās datoriem;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lv-LV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Lāzerprinteris</a:t>
                      </a:r>
                    </a:p>
                    <a:p>
                      <a:r>
                        <a:rPr kumimoji="0" lang="lv-LV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lv-LV" sz="12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Laser</a:t>
                      </a:r>
                      <a:r>
                        <a:rPr kumimoji="0" lang="lv-LV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lv-LV" sz="12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</a:t>
                      </a:r>
                      <a:r>
                        <a:rPr kumimoji="0" lang="lv-LV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lv-LV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Attēls veidojas līdzīgi kā kopētājos – ar melna tonera palīdzību. Lai gan tonera kasete ir dārgāka</a:t>
                      </a:r>
                    </a:p>
                    <a:p>
                      <a:pPr marL="0" algn="l" rtl="0" eaLnBrk="1" latinLnBrk="0" hangingPunct="1"/>
                      <a:r>
                        <a:rPr kumimoji="0" lang="pt-B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nekā tintes, tonera pietiek daudz ilgākam laikam</a:t>
                      </a:r>
                      <a:endParaRPr kumimoji="0" lang="lv-LV" sz="12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lv-LV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Krāsu lāzerprinteris</a:t>
                      </a:r>
                    </a:p>
                    <a:p>
                      <a:r>
                        <a:rPr kumimoji="0" lang="lv-LV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lv-LV" sz="12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Color</a:t>
                      </a:r>
                      <a:r>
                        <a:rPr kumimoji="0" lang="lv-LV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lv-LV" sz="12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Laser</a:t>
                      </a:r>
                      <a:r>
                        <a:rPr kumimoji="0" lang="lv-LV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lv-LV" sz="12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Jet</a:t>
                      </a:r>
                      <a:r>
                        <a:rPr kumimoji="0" lang="lv-LV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lv-LV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Krāsu lāzerprinteri un kasetes ir daudz dārgāki nekā parastie printeri un kasetes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lv-LV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Adatu printeris</a:t>
                      </a:r>
                    </a:p>
                    <a:p>
                      <a:r>
                        <a:rPr kumimoji="0" lang="lv-LV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lv-LV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Dot </a:t>
                      </a:r>
                      <a:r>
                        <a:rPr kumimoji="0" lang="lv-LV" sz="1200" i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Matrix</a:t>
                      </a:r>
                      <a:r>
                        <a:rPr kumimoji="0" lang="lv-LV" sz="12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v-LV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lv-LV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Attēls veidojas, metāla adatiņām caur krāsojošu lentu uzsitot pa papīru. 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913063"/>
            <a:ext cx="57467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625" y="3590925"/>
            <a:ext cx="8921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4598988"/>
            <a:ext cx="574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5175250"/>
            <a:ext cx="865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entagon 12"/>
          <p:cNvSpPr/>
          <p:nvPr/>
        </p:nvSpPr>
        <p:spPr>
          <a:xfrm>
            <a:off x="395288" y="2852738"/>
            <a:ext cx="8677275" cy="647700"/>
          </a:xfrm>
          <a:prstGeom prst="homePlat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4" name="Pentagon 13"/>
          <p:cNvSpPr/>
          <p:nvPr/>
        </p:nvSpPr>
        <p:spPr>
          <a:xfrm>
            <a:off x="395288" y="3500438"/>
            <a:ext cx="8748712" cy="1008062"/>
          </a:xfrm>
          <a:prstGeom prst="homePlat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5" name="Pentagon 14"/>
          <p:cNvSpPr/>
          <p:nvPr/>
        </p:nvSpPr>
        <p:spPr>
          <a:xfrm>
            <a:off x="395288" y="4508500"/>
            <a:ext cx="8677275" cy="720725"/>
          </a:xfrm>
          <a:prstGeom prst="homePlat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16" name="Pentagon 15"/>
          <p:cNvSpPr/>
          <p:nvPr/>
        </p:nvSpPr>
        <p:spPr>
          <a:xfrm>
            <a:off x="395288" y="5157788"/>
            <a:ext cx="8748712" cy="719137"/>
          </a:xfrm>
          <a:prstGeom prst="homePlat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dirty="0" smtClean="0">
                <a:solidFill>
                  <a:schemeClr val="bg1">
                    <a:lumMod val="75000"/>
                  </a:schemeClr>
                </a:solidFill>
              </a:rPr>
              <a:t> Ievads informācijas tehnoloģijā : </a:t>
            </a:r>
            <a:r>
              <a:rPr lang="lv-LV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izvadierīces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149850"/>
          </a:xfrm>
        </p:spPr>
        <p:txBody>
          <a:bodyPr/>
          <a:lstStyle/>
          <a:p>
            <a:pPr lvl="1"/>
            <a:r>
              <a:rPr lang="lv-LV" sz="1600" u="sng" smtClean="0"/>
              <a:t>Ploteris</a:t>
            </a:r>
          </a:p>
          <a:p>
            <a:pPr lvl="2"/>
            <a:r>
              <a:rPr lang="lv-LV" sz="1200" smtClean="0"/>
              <a:t>Ploteri (</a:t>
            </a:r>
            <a:r>
              <a:rPr lang="lv-LV" sz="1200" i="1" smtClean="0"/>
              <a:t>plotter</a:t>
            </a:r>
            <a:r>
              <a:rPr lang="lv-LV" sz="1200" smtClean="0"/>
              <a:t>) ir drukas ierīces, ko izmanto lielformāta izdruku, piemēram, rasējumu, drukāšanai A1 formātā.</a:t>
            </a:r>
          </a:p>
          <a:p>
            <a:pPr lvl="2"/>
            <a:endParaRPr lang="lv-LV" sz="1200" smtClean="0"/>
          </a:p>
          <a:p>
            <a:pPr lvl="2"/>
            <a:endParaRPr lang="lv-LV" sz="1200" smtClean="0"/>
          </a:p>
          <a:p>
            <a:pPr lvl="2"/>
            <a:endParaRPr lang="lv-LV" sz="1200" smtClean="0"/>
          </a:p>
          <a:p>
            <a:pPr lvl="2"/>
            <a:endParaRPr lang="lv-LV" sz="1200" smtClean="0"/>
          </a:p>
          <a:p>
            <a:pPr lvl="2"/>
            <a:endParaRPr lang="lv-LV" sz="1200" smtClean="0"/>
          </a:p>
          <a:p>
            <a:pPr lvl="2"/>
            <a:endParaRPr lang="lv-LV" sz="1200" smtClean="0"/>
          </a:p>
          <a:p>
            <a:pPr lvl="1"/>
            <a:r>
              <a:rPr lang="lv-LV" sz="1600" u="sng" smtClean="0"/>
              <a:t>Skaņa un skaļruņi</a:t>
            </a:r>
          </a:p>
          <a:p>
            <a:pPr lvl="2"/>
            <a:r>
              <a:rPr lang="lv-LV" sz="1200" smtClean="0"/>
              <a:t>Datora audio sistēmu veido skaņas karte, skaļruņi vai austiņas.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1484313"/>
            <a:ext cx="219233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860800"/>
            <a:ext cx="164782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5125" y="3533775"/>
            <a:ext cx="13335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triped Right Arrow 17"/>
          <p:cNvSpPr/>
          <p:nvPr/>
        </p:nvSpPr>
        <p:spPr>
          <a:xfrm>
            <a:off x="3419475" y="4076700"/>
            <a:ext cx="504825" cy="2508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dirty="0" smtClean="0">
                <a:solidFill>
                  <a:schemeClr val="bg1">
                    <a:lumMod val="75000"/>
                  </a:schemeClr>
                </a:solidFill>
              </a:rPr>
              <a:t> Ievads informācijas tehnoloģijā : </a:t>
            </a:r>
            <a:r>
              <a:rPr lang="lv-LV" sz="1200" dirty="0" err="1" smtClean="0">
                <a:solidFill>
                  <a:schemeClr val="bg1">
                    <a:lumMod val="75000"/>
                  </a:schemeClr>
                </a:solidFill>
              </a:rPr>
              <a:t>ievad</a:t>
            </a:r>
            <a:r>
              <a:rPr lang="lv-LV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izvadierīces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149850"/>
          </a:xfrm>
        </p:spPr>
        <p:txBody>
          <a:bodyPr/>
          <a:lstStyle/>
          <a:p>
            <a:r>
              <a:rPr lang="lv-LV" sz="2400" b="1" smtClean="0"/>
              <a:t>Ievadizvades ierīces</a:t>
            </a:r>
            <a:r>
              <a:rPr lang="lv-LV" sz="2400" smtClean="0"/>
              <a:t>:</a:t>
            </a:r>
          </a:p>
          <a:p>
            <a:pPr>
              <a:buFont typeface="Wingdings 3" pitchFamily="18" charset="2"/>
              <a:buNone/>
            </a:pPr>
            <a:endParaRPr lang="lv-LV" sz="2400" smtClean="0"/>
          </a:p>
          <a:p>
            <a:pPr lvl="1"/>
            <a:r>
              <a:rPr lang="lv-LV" sz="1600" smtClean="0"/>
              <a:t>Dažas ierīces var vienlaikus izmantot kā datu ievadei, tā arī izvadei.</a:t>
            </a:r>
          </a:p>
          <a:p>
            <a:pPr lvl="1"/>
            <a:endParaRPr lang="lv-LV" sz="1600" smtClean="0"/>
          </a:p>
          <a:p>
            <a:pPr lvl="1"/>
            <a:r>
              <a:rPr lang="lv-LV" sz="1600" smtClean="0"/>
              <a:t>skārienekrāns (</a:t>
            </a:r>
            <a:r>
              <a:rPr lang="lv-LV" sz="1600" i="1" smtClean="0"/>
              <a:t>touch screen);</a:t>
            </a:r>
          </a:p>
          <a:p>
            <a:pPr lvl="1"/>
            <a:endParaRPr lang="lv-LV" sz="1600" i="1" smtClean="0"/>
          </a:p>
          <a:p>
            <a:pPr lvl="1"/>
            <a:endParaRPr lang="lv-LV" sz="1600" i="1" smtClean="0"/>
          </a:p>
          <a:p>
            <a:pPr lvl="1"/>
            <a:r>
              <a:rPr lang="lv-LV" sz="1600" smtClean="0"/>
              <a:t>austiņas ar mikrofonu;</a:t>
            </a:r>
          </a:p>
          <a:p>
            <a:pPr lvl="1"/>
            <a:endParaRPr lang="lv-LV" sz="1600" smtClean="0"/>
          </a:p>
          <a:p>
            <a:pPr lvl="1"/>
            <a:endParaRPr lang="lv-LV" sz="1600" smtClean="0"/>
          </a:p>
          <a:p>
            <a:pPr lvl="1"/>
            <a:r>
              <a:rPr lang="lv-LV" sz="1600" smtClean="0"/>
              <a:t>daudzfunkcionālās ierīces;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1997075"/>
            <a:ext cx="7588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6800" y="2860675"/>
            <a:ext cx="7493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0488" y="3725863"/>
            <a:ext cx="7429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smtClean="0">
                <a:solidFill>
                  <a:schemeClr val="bg1">
                    <a:lumMod val="75000"/>
                  </a:schemeClr>
                </a:solidFill>
              </a:rPr>
              <a:t> Ievads informācijas tehnoloģijā : </a:t>
            </a:r>
            <a:r>
              <a:rPr lang="lv-LV" sz="1200" smtClean="0"/>
              <a:t>Atmiņas ierīces</a:t>
            </a:r>
            <a:endParaRPr lang="lv-LV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149850"/>
          </a:xfrm>
        </p:spPr>
        <p:txBody>
          <a:bodyPr/>
          <a:lstStyle/>
          <a:p>
            <a:r>
              <a:rPr lang="lv-LV" sz="2000" b="1" smtClean="0"/>
              <a:t>Atmiņas ierīces </a:t>
            </a:r>
            <a:r>
              <a:rPr lang="lv-LV" sz="1800" smtClean="0"/>
              <a:t>(</a:t>
            </a:r>
            <a:r>
              <a:rPr lang="lv-LV" sz="1800" i="1" smtClean="0"/>
              <a:t>storage devices) </a:t>
            </a:r>
            <a:r>
              <a:rPr lang="lv-LV" sz="2000" smtClean="0"/>
              <a:t>:</a:t>
            </a:r>
          </a:p>
          <a:p>
            <a:pPr lvl="1"/>
            <a:r>
              <a:rPr lang="lv-LV" sz="1600" smtClean="0"/>
              <a:t>optiska vai magnētiska ierīce informācijas glabāšanai datorā;</a:t>
            </a:r>
          </a:p>
          <a:p>
            <a:pPr lvl="1"/>
            <a:endParaRPr lang="lv-LV" sz="1600" smtClean="0"/>
          </a:p>
          <a:p>
            <a:r>
              <a:rPr lang="lv-LV" sz="1800" u="sng" smtClean="0"/>
              <a:t>Cietais disks:</a:t>
            </a:r>
          </a:p>
          <a:p>
            <a:pPr lvl="1" algn="just"/>
            <a:r>
              <a:rPr lang="lv-LV" sz="1400" smtClean="0"/>
              <a:t>Cieto disku (</a:t>
            </a:r>
            <a:r>
              <a:rPr lang="lv-LV" sz="1400" i="1" smtClean="0"/>
              <a:t>hard disk</a:t>
            </a:r>
            <a:r>
              <a:rPr lang="lv-LV" sz="1400" smtClean="0"/>
              <a:t>) veido vairāki diski, uz kuriem uzklāts magnētisks </a:t>
            </a:r>
          </a:p>
          <a:p>
            <a:pPr lvl="1" algn="just">
              <a:buFont typeface="Verdana" pitchFamily="34" charset="0"/>
              <a:buNone/>
            </a:pPr>
            <a:r>
              <a:rPr lang="lv-LV" sz="1400" smtClean="0"/>
              <a:t>    materiāls un diskdzinis (</a:t>
            </a:r>
            <a:r>
              <a:rPr lang="lv-LV" sz="1400" i="1" smtClean="0"/>
              <a:t>hard disk drive – HDD</a:t>
            </a:r>
            <a:r>
              <a:rPr lang="lv-LV" sz="1400" smtClean="0"/>
              <a:t>).</a:t>
            </a:r>
          </a:p>
          <a:p>
            <a:pPr lvl="1"/>
            <a:endParaRPr lang="lv-LV" sz="1400" smtClean="0"/>
          </a:p>
          <a:p>
            <a:r>
              <a:rPr lang="lv-LV" sz="1800" u="sng" smtClean="0"/>
              <a:t>Kompaktdisks:</a:t>
            </a:r>
          </a:p>
          <a:p>
            <a:pPr lvl="1" algn="just"/>
            <a:r>
              <a:rPr lang="lv-LV" sz="1400" smtClean="0"/>
              <a:t>(</a:t>
            </a:r>
            <a:r>
              <a:rPr lang="lv-LV" sz="1400" i="1" smtClean="0"/>
              <a:t>Compact Disk – CD</a:t>
            </a:r>
            <a:r>
              <a:rPr lang="lv-LV" sz="1400" smtClean="0"/>
              <a:t>) datus ciparsignālu formā ieraksta un nolasa ar lāzera stara palīdzību.</a:t>
            </a:r>
          </a:p>
          <a:p>
            <a:pPr lvl="1"/>
            <a:endParaRPr lang="lv-LV" sz="1400" smtClean="0"/>
          </a:p>
          <a:p>
            <a:r>
              <a:rPr lang="lv-LV" sz="1800" u="sng" smtClean="0"/>
              <a:t>DVD diski:</a:t>
            </a:r>
          </a:p>
          <a:p>
            <a:pPr lvl="1" algn="just">
              <a:buSzPct val="68000"/>
            </a:pPr>
            <a:r>
              <a:rPr lang="lv-LV" sz="1400" smtClean="0"/>
              <a:t>(</a:t>
            </a:r>
            <a:r>
              <a:rPr lang="lv-LV" sz="1400" i="1" smtClean="0"/>
              <a:t>Digital Versatile Disc</a:t>
            </a:r>
            <a:r>
              <a:rPr lang="lv-LV" sz="1400" smtClean="0"/>
              <a:t>) ir kompaktdiska tips, kurā var ierakstīt vairāk informācijas – no 4,7 GB līdz 17 GB.</a:t>
            </a:r>
          </a:p>
          <a:p>
            <a:pPr lvl="1">
              <a:buSzPct val="68000"/>
            </a:pPr>
            <a:endParaRPr lang="lv-LV" sz="1400" smtClean="0"/>
          </a:p>
          <a:p>
            <a:r>
              <a:rPr lang="lv-LV" sz="1800" u="sng" smtClean="0"/>
              <a:t>Disketes:</a:t>
            </a:r>
          </a:p>
          <a:p>
            <a:pPr lvl="1" algn="just"/>
            <a:r>
              <a:rPr lang="lv-LV" sz="1400" smtClean="0"/>
              <a:t>(</a:t>
            </a:r>
            <a:r>
              <a:rPr lang="lv-LV" sz="1400" i="1" smtClean="0"/>
              <a:t>floppy disk</a:t>
            </a:r>
            <a:r>
              <a:rPr lang="lv-LV" sz="1400" smtClean="0"/>
              <a:t>) ir aizsargapvalkā ievietots plastmasas disks, </a:t>
            </a:r>
          </a:p>
          <a:p>
            <a:pPr lvl="1" algn="just">
              <a:buFont typeface="Verdana" pitchFamily="34" charset="0"/>
              <a:buNone/>
            </a:pPr>
            <a:r>
              <a:rPr lang="lv-LV" sz="1400" smtClean="0"/>
              <a:t>     kura virsma pārklāta ar magnētisku materiālu datu uzglabāšanai.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2060575"/>
            <a:ext cx="935038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3068638"/>
            <a:ext cx="72548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5084763"/>
            <a:ext cx="79216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5" dur="indefinite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dirty="0" smtClean="0">
                <a:solidFill>
                  <a:schemeClr val="bg1">
                    <a:lumMod val="75000"/>
                  </a:schemeClr>
                </a:solidFill>
              </a:rPr>
              <a:t> Ievads informācijas tehnoloģijā : </a:t>
            </a:r>
            <a:r>
              <a:rPr lang="lv-LV" sz="1200" dirty="0" smtClean="0"/>
              <a:t>Atmiņas ierīces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Content Placeholder 1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149850"/>
          </a:xfrm>
        </p:spPr>
        <p:txBody>
          <a:bodyPr/>
          <a:lstStyle/>
          <a:p>
            <a:r>
              <a:rPr lang="lv-LV" sz="1800" u="sng" smtClean="0"/>
              <a:t>Zibatmiņa (</a:t>
            </a:r>
            <a:r>
              <a:rPr lang="lv-LV" sz="1800" i="1" u="sng" smtClean="0"/>
              <a:t>Flash Cards</a:t>
            </a:r>
            <a:r>
              <a:rPr lang="lv-LV" sz="1800" u="sng" smtClean="0"/>
              <a:t>):</a:t>
            </a:r>
          </a:p>
          <a:p>
            <a:pPr lvl="1"/>
            <a:r>
              <a:rPr lang="lv-LV" sz="1400" smtClean="0"/>
              <a:t>Pamatā izmanto datu glabāšanai ciparkamerās.</a:t>
            </a:r>
          </a:p>
          <a:p>
            <a:pPr lvl="1"/>
            <a:endParaRPr lang="lv-LV" sz="1400" smtClean="0"/>
          </a:p>
          <a:p>
            <a:r>
              <a:rPr lang="lv-LV" sz="1800" u="sng" smtClean="0"/>
              <a:t>Zibdisks (</a:t>
            </a:r>
            <a:r>
              <a:rPr lang="lv-LV" sz="1800" i="1" u="sng" smtClean="0"/>
              <a:t>USB flash drive</a:t>
            </a:r>
            <a:r>
              <a:rPr lang="lv-LV" sz="1800" u="sng" smtClean="0"/>
              <a:t>):</a:t>
            </a:r>
          </a:p>
          <a:p>
            <a:pPr lvl="1"/>
            <a:r>
              <a:rPr lang="lv-LV" sz="1400" smtClean="0"/>
              <a:t>datu glabāšanas ierīce, </a:t>
            </a:r>
            <a:r>
              <a:rPr lang="pl-PL" sz="1400" smtClean="0"/>
              <a:t>ko datoram pieslēdz, izmantojot USB portu.</a:t>
            </a:r>
            <a:endParaRPr lang="lv-LV" sz="140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836613"/>
            <a:ext cx="792163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1773238"/>
            <a:ext cx="790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0" dur="indefinite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42938"/>
            <a:ext cx="8472488" cy="51498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lv-LV" sz="2400" smtClean="0"/>
              <a:t>Datora programmatūra (</a:t>
            </a:r>
            <a:r>
              <a:rPr lang="lv-LV" sz="2400" i="1" smtClean="0"/>
              <a:t>software) </a:t>
            </a:r>
            <a:r>
              <a:rPr lang="lv-LV" sz="2200" smtClean="0"/>
              <a:t>:</a:t>
            </a:r>
          </a:p>
          <a:p>
            <a:pPr lvl="1"/>
            <a:r>
              <a:rPr lang="lv-LV" sz="1600" smtClean="0"/>
              <a:t>Lai dators varētu strādāt, tam ir jābūt apgādātam ar programmatūru.</a:t>
            </a:r>
          </a:p>
          <a:p>
            <a:pPr lvl="1">
              <a:buFont typeface="Verdana" pitchFamily="34" charset="0"/>
              <a:buNone/>
            </a:pPr>
            <a:endParaRPr lang="lv-LV" sz="1600" smtClean="0"/>
          </a:p>
          <a:p>
            <a:r>
              <a:rPr lang="lv-LV" sz="2000" smtClean="0"/>
              <a:t>Programmatūra:</a:t>
            </a:r>
          </a:p>
          <a:p>
            <a:pPr lvl="1" algn="just"/>
            <a:r>
              <a:rPr lang="lv-LV" sz="1600" smtClean="0"/>
              <a:t>ir datoru programmas, procedūras un ar tām saistītā dokumentācija un dati, kas nepieciešami datoru sistēmas darbībai.</a:t>
            </a:r>
          </a:p>
          <a:p>
            <a:endParaRPr lang="lv-LV" sz="1600" smtClean="0"/>
          </a:p>
          <a:p>
            <a:r>
              <a:rPr lang="lv-LV" sz="2000" smtClean="0"/>
              <a:t>Datorprogramma:</a:t>
            </a:r>
          </a:p>
          <a:p>
            <a:pPr lvl="1" algn="just"/>
            <a:r>
              <a:rPr lang="lv-LV" sz="1600" smtClean="0"/>
              <a:t>instrukciju kopa, kas nosaka operāciju secību, ko izpilda dators datu apstrādes procesā.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dirty="0" smtClean="0">
                <a:solidFill>
                  <a:schemeClr val="bg1">
                    <a:lumMod val="75000"/>
                  </a:schemeClr>
                </a:solidFill>
              </a:rPr>
              <a:t> Ievads informācijas tehnoloģijā : </a:t>
            </a:r>
            <a:r>
              <a:rPr lang="lv-LV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programmatūra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979613" y="4149725"/>
            <a:ext cx="2736850" cy="358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 dirty="0"/>
              <a:t>Programmatūras tipi</a:t>
            </a:r>
            <a:endParaRPr lang="lv-LV" dirty="0"/>
          </a:p>
        </p:txBody>
      </p: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3348038" y="4508500"/>
            <a:ext cx="3311525" cy="649288"/>
            <a:chOff x="3347864" y="4509120"/>
            <a:chExt cx="3312368" cy="648072"/>
          </a:xfrm>
        </p:grpSpPr>
        <p:sp>
          <p:nvSpPr>
            <p:cNvPr id="38" name="Round Diagonal Corner Rectangle 37"/>
            <p:cNvSpPr/>
            <p:nvPr/>
          </p:nvSpPr>
          <p:spPr>
            <a:xfrm>
              <a:off x="3995729" y="4724616"/>
              <a:ext cx="2664503" cy="432576"/>
            </a:xfrm>
            <a:prstGeom prst="round2Diag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dirty="0"/>
                <a:t>sistēmprogrammas</a:t>
              </a:r>
              <a:endParaRPr lang="lv-LV" dirty="0"/>
            </a:p>
          </p:txBody>
        </p:sp>
        <p:cxnSp>
          <p:nvCxnSpPr>
            <p:cNvPr id="41" name="Shape 40"/>
            <p:cNvCxnSpPr>
              <a:stCxn id="33" idx="2"/>
              <a:endCxn id="38" idx="2"/>
            </p:cNvCxnSpPr>
            <p:nvPr/>
          </p:nvCxnSpPr>
          <p:spPr>
            <a:xfrm rot="16200000" flipH="1">
              <a:off x="3455508" y="4401476"/>
              <a:ext cx="432576" cy="647865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3348038" y="4508500"/>
            <a:ext cx="3311525" cy="1223963"/>
            <a:chOff x="3347864" y="4509120"/>
            <a:chExt cx="3312368" cy="1224136"/>
          </a:xfrm>
        </p:grpSpPr>
        <p:sp>
          <p:nvSpPr>
            <p:cNvPr id="39" name="Round Diagonal Corner Rectangle 38"/>
            <p:cNvSpPr/>
            <p:nvPr/>
          </p:nvSpPr>
          <p:spPr>
            <a:xfrm>
              <a:off x="3995729" y="5301395"/>
              <a:ext cx="2664503" cy="431861"/>
            </a:xfrm>
            <a:prstGeom prst="round2Diag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 dirty="0"/>
                <a:t>lietojumprogrammas</a:t>
              </a:r>
              <a:endParaRPr lang="lv-LV" dirty="0"/>
            </a:p>
          </p:txBody>
        </p:sp>
        <p:cxnSp>
          <p:nvCxnSpPr>
            <p:cNvPr id="43" name="Shape 42"/>
            <p:cNvCxnSpPr>
              <a:stCxn id="33" idx="2"/>
              <a:endCxn id="39" idx="2"/>
            </p:cNvCxnSpPr>
            <p:nvPr/>
          </p:nvCxnSpPr>
          <p:spPr>
            <a:xfrm rot="16200000" flipH="1">
              <a:off x="3167693" y="4689291"/>
              <a:ext cx="1008205" cy="647865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7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8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0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57250"/>
            <a:ext cx="8229600" cy="514985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v-LV" sz="2400" dirty="0" smtClean="0"/>
              <a:t>Dators:</a:t>
            </a:r>
          </a:p>
          <a:p>
            <a:pPr marL="621792" lvl="1" algn="just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lv-LV" sz="1600" dirty="0" smtClean="0"/>
              <a:t>tehniska sistēma (ierīču komplekts), kas saskaņā ar uzdotu programmu veic automātisku datu ievadi, apstrādi un izvadi.</a:t>
            </a:r>
          </a:p>
          <a:p>
            <a:pPr marL="621792" lvl="1" algn="ctr" fontAlgn="auto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lv-LV" sz="1800" dirty="0" smtClean="0"/>
          </a:p>
          <a:p>
            <a:pPr marL="621792" lvl="1" algn="ctr" fontAlgn="auto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lv-LV" sz="1800" dirty="0" smtClean="0"/>
          </a:p>
          <a:p>
            <a:pPr marL="621792" lvl="1" algn="ctr" fontAlgn="auto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lv-LV" sz="1800" dirty="0" smtClean="0"/>
          </a:p>
          <a:p>
            <a:pPr marL="621792" lvl="1" algn="ctr" fontAlgn="auto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lv-LV" sz="1800" dirty="0" smtClean="0"/>
          </a:p>
          <a:p>
            <a:pPr marL="621792" lvl="1" algn="ctr" fontAlgn="auto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lv-LV" sz="1800" dirty="0" smtClean="0"/>
          </a:p>
          <a:p>
            <a:pPr marL="621792" lvl="1" algn="ctr" fontAlgn="auto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lv-LV" sz="1800" dirty="0" smtClean="0"/>
          </a:p>
          <a:p>
            <a:pPr marL="621792" lvl="1" algn="ctr" fontAlgn="auto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lv-LV" sz="1800" dirty="0" smtClean="0"/>
          </a:p>
          <a:p>
            <a:pPr marL="621792" lvl="1" algn="ctr" fontAlgn="auto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lv-LV" sz="18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lv-LV" sz="2400" dirty="0" smtClean="0"/>
              <a:t>Informācijas tehnoloģija </a:t>
            </a:r>
            <a:r>
              <a:rPr lang="lv-LV" sz="18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lv-LV" sz="1800" b="1" i="1" dirty="0" err="1" smtClean="0">
                <a:solidFill>
                  <a:schemeClr val="bg1">
                    <a:lumMod val="50000"/>
                  </a:schemeClr>
                </a:solidFill>
              </a:rPr>
              <a:t>Information</a:t>
            </a:r>
            <a:r>
              <a:rPr lang="lv-LV" sz="18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lv-LV" sz="1800" b="1" i="1" dirty="0" err="1" smtClean="0">
                <a:solidFill>
                  <a:schemeClr val="bg1">
                    <a:lumMod val="50000"/>
                  </a:schemeClr>
                </a:solidFill>
              </a:rPr>
              <a:t>Technology</a:t>
            </a:r>
            <a:r>
              <a:rPr lang="lv-LV" sz="1800" b="1" i="1" dirty="0" smtClean="0">
                <a:solidFill>
                  <a:schemeClr val="bg1">
                    <a:lumMod val="50000"/>
                  </a:schemeClr>
                </a:solidFill>
              </a:rPr>
              <a:t> – IT)</a:t>
            </a:r>
            <a:r>
              <a:rPr lang="lv-LV" sz="1800" dirty="0" smtClean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621792" lvl="1" algn="just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lv-LV" sz="1600" dirty="0" smtClean="0"/>
              <a:t>ir zināšanu, metožu, paņēmienu un tehniskā aprīkojuma kopums, kas ar datoru un sakaru līdzekļu starpniecību nodrošina jebkuras informācijas iegūšanu, glabāšanu un izplatīšanu.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smtClean="0">
                <a:solidFill>
                  <a:schemeClr val="bg1">
                    <a:lumMod val="75000"/>
                  </a:schemeClr>
                </a:solidFill>
              </a:rPr>
              <a:t> Ievads informācijas tehnoloģijā : </a:t>
            </a:r>
            <a:r>
              <a:rPr lang="lv-LV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dators, informācijas tehnoloģija</a:t>
            </a:r>
            <a:endParaRPr lang="lv-LV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643313" y="2428875"/>
            <a:ext cx="1571625" cy="6429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/>
              <a:t>DATORS</a:t>
            </a:r>
            <a:endParaRPr lang="lv-LV"/>
          </a:p>
        </p:txBody>
      </p:sp>
      <p:sp>
        <p:nvSpPr>
          <p:cNvPr id="5" name="Round Diagonal Corner Rectangle 4"/>
          <p:cNvSpPr/>
          <p:nvPr/>
        </p:nvSpPr>
        <p:spPr>
          <a:xfrm>
            <a:off x="1214438" y="3286125"/>
            <a:ext cx="2357437" cy="64293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/>
              <a:t>Aparatūra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/>
              <a:t>(hardware)</a:t>
            </a:r>
            <a:endParaRPr lang="lv-LV"/>
          </a:p>
        </p:txBody>
      </p:sp>
      <p:sp>
        <p:nvSpPr>
          <p:cNvPr id="6" name="Round Diagonal Corner Rectangle 5"/>
          <p:cNvSpPr/>
          <p:nvPr/>
        </p:nvSpPr>
        <p:spPr>
          <a:xfrm>
            <a:off x="5357813" y="3286125"/>
            <a:ext cx="2357437" cy="64293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/>
              <a:t>Programmatūra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 b="1"/>
              <a:t>(software)</a:t>
            </a:r>
            <a:endParaRPr lang="lv-LV"/>
          </a:p>
        </p:txBody>
      </p:sp>
      <p:cxnSp>
        <p:nvCxnSpPr>
          <p:cNvPr id="12" name="Elbow Connector 11"/>
          <p:cNvCxnSpPr>
            <a:stCxn id="4" idx="3"/>
            <a:endCxn id="5" idx="3"/>
          </p:cNvCxnSpPr>
          <p:nvPr/>
        </p:nvCxnSpPr>
        <p:spPr>
          <a:xfrm rot="5400000">
            <a:off x="2978944" y="2391569"/>
            <a:ext cx="307975" cy="148113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4" idx="5"/>
            <a:endCxn id="6" idx="3"/>
          </p:cNvCxnSpPr>
          <p:nvPr/>
        </p:nvCxnSpPr>
        <p:spPr>
          <a:xfrm rot="16200000" flipH="1">
            <a:off x="5607050" y="2355850"/>
            <a:ext cx="307975" cy="155257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42938"/>
            <a:ext cx="8472488" cy="51498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lv-LV" sz="2400" b="1" smtClean="0"/>
              <a:t>ERGONOMIKA</a:t>
            </a:r>
          </a:p>
          <a:p>
            <a:pPr lvl="1" algn="just"/>
            <a:r>
              <a:rPr lang="lv-LV" sz="1400" smtClean="0"/>
              <a:t>Ergonomika pēta faktorus, kas ietekmē cilvēka darba produktivitāti, un noskaidro, kādi nelabvēlīgi darba vides apstākļi var ietekmēt veselību.</a:t>
            </a:r>
          </a:p>
          <a:p>
            <a:pPr lvl="1"/>
            <a:endParaRPr lang="lv-LV" sz="1400" smtClean="0"/>
          </a:p>
          <a:p>
            <a:r>
              <a:rPr lang="lv-LV" sz="1800" smtClean="0"/>
              <a:t>Galvenie veselīgas darba vides elementi </a:t>
            </a:r>
            <a:r>
              <a:rPr lang="lv-LV" sz="2000" smtClean="0"/>
              <a:t>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dirty="0" smtClean="0">
                <a:solidFill>
                  <a:schemeClr val="bg1">
                    <a:lumMod val="75000"/>
                  </a:schemeClr>
                </a:solidFill>
              </a:rPr>
              <a:t> Ievads informācijas tehnoloģijā : </a:t>
            </a:r>
            <a:r>
              <a:rPr lang="lv-LV" sz="1200" dirty="0" smtClean="0">
                <a:solidFill>
                  <a:schemeClr val="bg1">
                    <a:lumMod val="50000"/>
                  </a:schemeClr>
                </a:solidFill>
              </a:rPr>
              <a:t>ergonomika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55650" y="2420938"/>
            <a:ext cx="1079500" cy="1377950"/>
            <a:chOff x="2267744" y="2564904"/>
            <a:chExt cx="1080120" cy="1377444"/>
          </a:xfrm>
        </p:grpSpPr>
        <p:pic>
          <p:nvPicPr>
            <p:cNvPr id="3892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7744" y="2564904"/>
              <a:ext cx="1080120" cy="1056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9" name="TextBox 11"/>
            <p:cNvSpPr txBox="1">
              <a:spLocks noChangeArrowheads="1"/>
            </p:cNvSpPr>
            <p:nvPr/>
          </p:nvSpPr>
          <p:spPr bwMode="auto">
            <a:xfrm>
              <a:off x="2483768" y="3573016"/>
              <a:ext cx="78739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lv-LV"/>
                <a:t>galds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2484438" y="2349500"/>
            <a:ext cx="876300" cy="1439863"/>
            <a:chOff x="2483768" y="2348880"/>
            <a:chExt cx="877067" cy="1440160"/>
          </a:xfrm>
        </p:grpSpPr>
        <p:pic>
          <p:nvPicPr>
            <p:cNvPr id="3892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5777" y="2348880"/>
              <a:ext cx="805058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7" name="TextBox 15"/>
            <p:cNvSpPr txBox="1">
              <a:spLocks noChangeArrowheads="1"/>
            </p:cNvSpPr>
            <p:nvPr/>
          </p:nvSpPr>
          <p:spPr bwMode="auto">
            <a:xfrm>
              <a:off x="2483768" y="3419708"/>
              <a:ext cx="85953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lv-LV"/>
                <a:t>krēsls</a:t>
              </a: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4067175" y="2482850"/>
            <a:ext cx="1441450" cy="1306513"/>
            <a:chOff x="4211961" y="2420888"/>
            <a:chExt cx="1440160" cy="1305436"/>
          </a:xfrm>
        </p:grpSpPr>
        <p:pic>
          <p:nvPicPr>
            <p:cNvPr id="38924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1961" y="2420888"/>
              <a:ext cx="1440160" cy="906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5" name="TextBox 19"/>
            <p:cNvSpPr txBox="1">
              <a:spLocks noChangeArrowheads="1"/>
            </p:cNvSpPr>
            <p:nvPr/>
          </p:nvSpPr>
          <p:spPr bwMode="auto">
            <a:xfrm>
              <a:off x="4355976" y="3356992"/>
              <a:ext cx="118974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lv-LV"/>
                <a:t>monitors</a:t>
              </a: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372225" y="1844675"/>
            <a:ext cx="1598613" cy="2232025"/>
            <a:chOff x="6372200" y="1844824"/>
            <a:chExt cx="1598662" cy="2232248"/>
          </a:xfrm>
        </p:grpSpPr>
        <p:grpSp>
          <p:nvGrpSpPr>
            <p:cNvPr id="38920" name="Group 23"/>
            <p:cNvGrpSpPr>
              <a:grpSpLocks/>
            </p:cNvGrpSpPr>
            <p:nvPr/>
          </p:nvGrpSpPr>
          <p:grpSpPr bwMode="auto">
            <a:xfrm>
              <a:off x="6444208" y="1844824"/>
              <a:ext cx="1526654" cy="1512168"/>
              <a:chOff x="6516216" y="2132856"/>
              <a:chExt cx="1526654" cy="1512168"/>
            </a:xfrm>
          </p:grpSpPr>
          <p:pic>
            <p:nvPicPr>
              <p:cNvPr id="38922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516216" y="2132856"/>
                <a:ext cx="682915" cy="1512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923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52320" y="2564904"/>
                <a:ext cx="590550" cy="733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921" name="TextBox 24"/>
            <p:cNvSpPr txBox="1">
              <a:spLocks noChangeArrowheads="1"/>
            </p:cNvSpPr>
            <p:nvPr/>
          </p:nvSpPr>
          <p:spPr bwMode="auto">
            <a:xfrm>
              <a:off x="6372200" y="3430741"/>
              <a:ext cx="158417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lv-LV"/>
                <a:t>Darba</a:t>
              </a:r>
            </a:p>
            <a:p>
              <a:pPr algn="ctr"/>
              <a:r>
                <a:rPr lang="lv-LV"/>
                <a:t>pārtraukumi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42938"/>
            <a:ext cx="8472488" cy="51498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lv-LV" sz="2400" b="1" smtClean="0"/>
              <a:t>DROŠĪBAS TEHNIKA</a:t>
            </a:r>
          </a:p>
          <a:p>
            <a:pPr lvl="1"/>
            <a:r>
              <a:rPr lang="lv-LV" sz="1400" smtClean="0"/>
              <a:t>Lai datoru un tā ierīces uzturētu drošas, ieteicams ievērot šādus noteikumus:</a:t>
            </a:r>
          </a:p>
          <a:p>
            <a:pPr lvl="1"/>
            <a:endParaRPr lang="lv-LV" sz="140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dirty="0" smtClean="0">
                <a:solidFill>
                  <a:schemeClr val="bg1">
                    <a:lumMod val="75000"/>
                  </a:schemeClr>
                </a:solidFill>
              </a:rPr>
              <a:t> Ievads informācijas tehnoloģijā : </a:t>
            </a:r>
            <a:r>
              <a:rPr lang="lv-LV" sz="1200" dirty="0" smtClean="0">
                <a:solidFill>
                  <a:schemeClr val="bg1">
                    <a:lumMod val="50000"/>
                  </a:schemeClr>
                </a:solidFill>
              </a:rPr>
              <a:t>drošības tehnika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042988" y="1844675"/>
          <a:ext cx="6480720" cy="35661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824536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lv-LV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nedrīkst turēt datora ierīces radiatoru un citu </a:t>
                      </a:r>
                      <a:r>
                        <a:rPr kumimoji="0" lang="lv-LV" sz="14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siltumierīču</a:t>
                      </a:r>
                      <a:r>
                        <a:rPr kumimoji="0" lang="lv-LV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tuvumā, kā arī nosegt to ventilācijas atveres</a:t>
                      </a:r>
                      <a:endParaRPr lang="lv-LV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lv-LV" sz="1200" dirty="0" smtClean="0"/>
                    </a:p>
                    <a:p>
                      <a:endParaRPr lang="lv-LV" sz="1200" dirty="0" smtClean="0"/>
                    </a:p>
                    <a:p>
                      <a:endParaRPr lang="lv-LV" sz="1200" dirty="0" smtClean="0"/>
                    </a:p>
                    <a:p>
                      <a:endParaRPr lang="lv-LV" sz="1200" dirty="0" smtClean="0"/>
                    </a:p>
                    <a:p>
                      <a:endParaRPr lang="lv-LV" sz="1200" dirty="0" smtClean="0"/>
                    </a:p>
                    <a:p>
                      <a:endParaRPr lang="lv-LV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lv-LV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jāuzmanās, lai datora ierīcēs neiekļūst šķidrumi un mitrums,</a:t>
                      </a:r>
                      <a:r>
                        <a:rPr kumimoji="0" lang="en-U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lv-LV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kas var izraisīt īssavienojumu;</a:t>
                      </a:r>
                      <a:endParaRPr lang="lv-LV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lv-LV" sz="1200" dirty="0" smtClean="0"/>
                    </a:p>
                    <a:p>
                      <a:endParaRPr lang="lv-LV" sz="1200" dirty="0" smtClean="0"/>
                    </a:p>
                    <a:p>
                      <a:endParaRPr lang="lv-LV" sz="1200" dirty="0" smtClean="0"/>
                    </a:p>
                    <a:p>
                      <a:endParaRPr lang="lv-LV" sz="1200" dirty="0" smtClean="0"/>
                    </a:p>
                    <a:p>
                      <a:endParaRPr lang="lv-LV" sz="1200" dirty="0" smtClean="0"/>
                    </a:p>
                    <a:p>
                      <a:endParaRPr lang="lv-LV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kumimoji="0" lang="lv-LV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datora ierīces un spēka kabeļi jānovieto tā, lai uz tiem nevarētu uzkāpt vai aiz tiem aizķerties. Uz kabeļiem neko nedrīkst novietot;</a:t>
                      </a:r>
                      <a:endParaRPr lang="lv-LV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lv-LV" sz="1200" dirty="0" smtClean="0"/>
                    </a:p>
                    <a:p>
                      <a:endParaRPr lang="lv-LV" sz="1200" dirty="0" smtClean="0"/>
                    </a:p>
                    <a:p>
                      <a:endParaRPr lang="lv-LV" sz="1200" dirty="0" smtClean="0"/>
                    </a:p>
                    <a:p>
                      <a:endParaRPr lang="lv-LV" sz="1200" dirty="0" smtClean="0"/>
                    </a:p>
                    <a:p>
                      <a:endParaRPr lang="lv-LV" sz="1200" dirty="0" smtClean="0"/>
                    </a:p>
                    <a:p>
                      <a:endParaRPr lang="lv-LV" sz="12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1916113"/>
            <a:ext cx="11525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3300" y="3141663"/>
            <a:ext cx="10477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581525"/>
            <a:ext cx="8953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Pentagon 22"/>
          <p:cNvSpPr/>
          <p:nvPr/>
        </p:nvSpPr>
        <p:spPr>
          <a:xfrm>
            <a:off x="1042988" y="1844675"/>
            <a:ext cx="7058025" cy="1152525"/>
          </a:xfrm>
          <a:prstGeom prst="homePlat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  <p:sp>
        <p:nvSpPr>
          <p:cNvPr id="24" name="Pentagon 23"/>
          <p:cNvSpPr/>
          <p:nvPr/>
        </p:nvSpPr>
        <p:spPr>
          <a:xfrm>
            <a:off x="1042988" y="2997200"/>
            <a:ext cx="7058025" cy="1223963"/>
          </a:xfrm>
          <a:prstGeom prst="homePlat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 dirty="0"/>
          </a:p>
        </p:txBody>
      </p:sp>
      <p:sp>
        <p:nvSpPr>
          <p:cNvPr id="26" name="Pentagon 25"/>
          <p:cNvSpPr/>
          <p:nvPr/>
        </p:nvSpPr>
        <p:spPr>
          <a:xfrm>
            <a:off x="1042988" y="4221163"/>
            <a:ext cx="7058025" cy="1223962"/>
          </a:xfrm>
          <a:prstGeom prst="homePlat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lv-LV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smtClean="0">
                <a:solidFill>
                  <a:schemeClr val="bg1">
                    <a:lumMod val="75000"/>
                  </a:schemeClr>
                </a:solidFill>
              </a:rPr>
              <a:t> Ievads informācijas tehnoloģijā  : </a:t>
            </a:r>
            <a:r>
              <a:rPr lang="lv-LV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Datoru tipi</a:t>
            </a:r>
            <a:endParaRPr lang="lv-LV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71813" y="928688"/>
            <a:ext cx="2214562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/>
              <a:t>Datoru tipi</a:t>
            </a:r>
            <a:endParaRPr lang="lv-LV"/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285750" y="1357313"/>
            <a:ext cx="3892550" cy="2143125"/>
            <a:chOff x="285720" y="1357298"/>
            <a:chExt cx="3893371" cy="2143140"/>
          </a:xfrm>
        </p:grpSpPr>
        <p:pic>
          <p:nvPicPr>
            <p:cNvPr id="1230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28662" y="2714620"/>
              <a:ext cx="1069139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10" name="TextBox 9"/>
            <p:cNvSpPr txBox="1">
              <a:spLocks noChangeArrowheads="1"/>
            </p:cNvSpPr>
            <p:nvPr/>
          </p:nvSpPr>
          <p:spPr bwMode="auto">
            <a:xfrm>
              <a:off x="285720" y="2214554"/>
              <a:ext cx="250033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 algn="ctr"/>
              <a:r>
                <a:rPr lang="lv-LV" sz="1600"/>
                <a:t>Lieldators </a:t>
              </a:r>
            </a:p>
            <a:p>
              <a:pPr marL="0" lvl="1" algn="ctr"/>
              <a:r>
                <a:rPr lang="lv-LV" sz="1400"/>
                <a:t>(</a:t>
              </a:r>
              <a:r>
                <a:rPr lang="lv-LV" sz="1400" i="1"/>
                <a:t>mainframe computer)</a:t>
              </a:r>
              <a:endParaRPr lang="lv-LV" sz="1400"/>
            </a:p>
            <a:p>
              <a:endParaRPr lang="lv-LV"/>
            </a:p>
          </p:txBody>
        </p:sp>
        <p:cxnSp>
          <p:nvCxnSpPr>
            <p:cNvPr id="20" name="Straight Arrow Connector 19"/>
            <p:cNvCxnSpPr>
              <a:stCxn id="9" idx="2"/>
              <a:endCxn id="12310" idx="0"/>
            </p:cNvCxnSpPr>
            <p:nvPr/>
          </p:nvCxnSpPr>
          <p:spPr>
            <a:xfrm rot="5400000">
              <a:off x="2428591" y="464053"/>
              <a:ext cx="857256" cy="264374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785813" y="1357313"/>
            <a:ext cx="3571875" cy="3929062"/>
            <a:chOff x="785786" y="1357299"/>
            <a:chExt cx="3571900" cy="3929089"/>
          </a:xfrm>
        </p:grpSpPr>
        <p:pic>
          <p:nvPicPr>
            <p:cNvPr id="1230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28860" y="4468432"/>
              <a:ext cx="928694" cy="817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7" name="TextBox 11"/>
            <p:cNvSpPr txBox="1">
              <a:spLocks noChangeArrowheads="1"/>
            </p:cNvSpPr>
            <p:nvPr/>
          </p:nvSpPr>
          <p:spPr bwMode="auto">
            <a:xfrm>
              <a:off x="785786" y="3929066"/>
              <a:ext cx="357190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 algn="ctr"/>
              <a:r>
                <a:rPr lang="lv-LV" sz="1600"/>
                <a:t>Personālais dators </a:t>
              </a:r>
            </a:p>
            <a:p>
              <a:pPr lvl="1" algn="ctr"/>
              <a:r>
                <a:rPr lang="lv-LV" sz="1400"/>
                <a:t>(</a:t>
              </a:r>
              <a:r>
                <a:rPr lang="lv-LV" sz="1400" i="1"/>
                <a:t>Personal Computer – PC)</a:t>
              </a:r>
            </a:p>
          </p:txBody>
        </p:sp>
        <p:cxnSp>
          <p:nvCxnSpPr>
            <p:cNvPr id="22" name="Straight Arrow Connector 21"/>
            <p:cNvCxnSpPr>
              <a:stCxn id="9" idx="2"/>
              <a:endCxn id="12307" idx="0"/>
            </p:cNvCxnSpPr>
            <p:nvPr/>
          </p:nvCxnSpPr>
          <p:spPr>
            <a:xfrm rot="5400000">
              <a:off x="2089926" y="1839108"/>
              <a:ext cx="2571768" cy="160814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000375" y="1357313"/>
            <a:ext cx="2500313" cy="2003425"/>
            <a:chOff x="3000364" y="1357298"/>
            <a:chExt cx="2500330" cy="2003487"/>
          </a:xfrm>
        </p:grpSpPr>
        <p:pic>
          <p:nvPicPr>
            <p:cNvPr id="12303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57620" y="2571744"/>
              <a:ext cx="928694" cy="789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4" name="TextBox 12"/>
            <p:cNvSpPr txBox="1">
              <a:spLocks noChangeArrowheads="1"/>
            </p:cNvSpPr>
            <p:nvPr/>
          </p:nvSpPr>
          <p:spPr bwMode="auto">
            <a:xfrm>
              <a:off x="3000364" y="2214554"/>
              <a:ext cx="250033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 algn="ctr"/>
              <a:r>
                <a:rPr lang="lv-LV" sz="1600"/>
                <a:t>Tīkla dators</a:t>
              </a:r>
            </a:p>
          </p:txBody>
        </p:sp>
        <p:cxnSp>
          <p:nvCxnSpPr>
            <p:cNvPr id="24" name="Straight Arrow Connector 23"/>
            <p:cNvCxnSpPr>
              <a:stCxn id="9" idx="2"/>
              <a:endCxn id="12304" idx="0"/>
            </p:cNvCxnSpPr>
            <p:nvPr/>
          </p:nvCxnSpPr>
          <p:spPr>
            <a:xfrm rot="16200000" flipH="1">
              <a:off x="3786966" y="1750217"/>
              <a:ext cx="857277" cy="714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4178300" y="1357313"/>
            <a:ext cx="3179763" cy="3786187"/>
            <a:chOff x="4179091" y="1357298"/>
            <a:chExt cx="3178991" cy="3786214"/>
          </a:xfrm>
        </p:grpSpPr>
        <p:pic>
          <p:nvPicPr>
            <p:cNvPr id="12300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59016" y="4357694"/>
              <a:ext cx="913248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1" name="TextBox 13"/>
            <p:cNvSpPr txBox="1">
              <a:spLocks noChangeArrowheads="1"/>
            </p:cNvSpPr>
            <p:nvPr/>
          </p:nvSpPr>
          <p:spPr bwMode="auto">
            <a:xfrm>
              <a:off x="4857752" y="3929066"/>
              <a:ext cx="250033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lvl="1" algn="ctr"/>
              <a:r>
                <a:rPr lang="lv-LV" sz="1600"/>
                <a:t>Piezīmjdators</a:t>
              </a:r>
            </a:p>
          </p:txBody>
        </p:sp>
        <p:cxnSp>
          <p:nvCxnSpPr>
            <p:cNvPr id="26" name="Straight Arrow Connector 25"/>
            <p:cNvCxnSpPr>
              <a:stCxn id="9" idx="2"/>
              <a:endCxn id="12301" idx="0"/>
            </p:cNvCxnSpPr>
            <p:nvPr/>
          </p:nvCxnSpPr>
          <p:spPr>
            <a:xfrm rot="16200000" flipH="1">
              <a:off x="3857380" y="1679009"/>
              <a:ext cx="2571768" cy="19283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4178300" y="1357313"/>
            <a:ext cx="5394325" cy="2603500"/>
            <a:chOff x="4179091" y="1357298"/>
            <a:chExt cx="5393569" cy="2603201"/>
          </a:xfrm>
        </p:grpSpPr>
        <p:pic>
          <p:nvPicPr>
            <p:cNvPr id="12297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43834" y="3143248"/>
              <a:ext cx="928694" cy="817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8" name="TextBox 15"/>
            <p:cNvSpPr txBox="1">
              <a:spLocks noChangeArrowheads="1"/>
            </p:cNvSpPr>
            <p:nvPr/>
          </p:nvSpPr>
          <p:spPr bwMode="auto">
            <a:xfrm>
              <a:off x="5786478" y="2214554"/>
              <a:ext cx="3786182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vl="1" algn="ctr"/>
              <a:r>
                <a:rPr lang="lv-LV" sz="1600"/>
                <a:t>Personālais </a:t>
              </a:r>
            </a:p>
            <a:p>
              <a:pPr lvl="1" algn="ctr"/>
              <a:r>
                <a:rPr lang="lv-LV" sz="1600"/>
                <a:t>ciparasistents </a:t>
              </a:r>
            </a:p>
            <a:p>
              <a:pPr lvl="1" algn="ctr"/>
              <a:r>
                <a:rPr lang="lv-LV" sz="1400"/>
                <a:t>(</a:t>
              </a:r>
              <a:r>
                <a:rPr lang="lv-LV" sz="1400" i="1"/>
                <a:t>Personal Digital Assistant </a:t>
              </a:r>
            </a:p>
            <a:p>
              <a:pPr lvl="1" algn="ctr"/>
              <a:r>
                <a:rPr lang="lv-LV" sz="1400" i="1"/>
                <a:t>– PDA)</a:t>
              </a:r>
            </a:p>
          </p:txBody>
        </p:sp>
        <p:cxnSp>
          <p:nvCxnSpPr>
            <p:cNvPr id="28" name="Straight Arrow Connector 27"/>
            <p:cNvCxnSpPr>
              <a:stCxn id="9" idx="2"/>
              <a:endCxn id="12298" idx="0"/>
            </p:cNvCxnSpPr>
            <p:nvPr/>
          </p:nvCxnSpPr>
          <p:spPr>
            <a:xfrm rot="16200000" flipH="1">
              <a:off x="5500489" y="35900"/>
              <a:ext cx="857152" cy="34999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smtClean="0">
                <a:solidFill>
                  <a:schemeClr val="bg1">
                    <a:lumMod val="75000"/>
                  </a:schemeClr>
                </a:solidFill>
              </a:rPr>
              <a:t> Ievads informācijas tehnoloģijā  : </a:t>
            </a:r>
            <a:r>
              <a:rPr lang="lv-LV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Personālā datora galvenās sastāvdaļas</a:t>
            </a:r>
          </a:p>
        </p:txBody>
      </p:sp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42938" y="1397000"/>
          <a:ext cx="785818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857256"/>
                <a:gridCol w="1428760"/>
                <a:gridCol w="857256"/>
                <a:gridCol w="30003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lv-LV" sz="1800" b="1" kern="1200" baseline="0" noProof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Datora tips</a:t>
                      </a:r>
                      <a:endParaRPr lang="lv-LV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lv-LV" sz="1800" b="1" kern="1200" baseline="0" noProof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Jauda</a:t>
                      </a:r>
                      <a:endParaRPr lang="lv-LV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lv-LV" sz="1800" b="1" kern="1200" baseline="0" noProof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Ātrdarbība</a:t>
                      </a:r>
                      <a:endParaRPr lang="lv-LV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lv-LV" sz="1800" b="1" kern="1200" baseline="0" noProof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Cena</a:t>
                      </a:r>
                      <a:endParaRPr lang="lv-LV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lv-LV" sz="1800" b="1" kern="1200" baseline="0" noProof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Tipiskais lietojums</a:t>
                      </a:r>
                      <a:endParaRPr lang="lv-LV" noProof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lv-LV" sz="1800" kern="1200" baseline="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Lieldators</a:t>
                      </a:r>
                      <a:endParaRPr lang="lv-LV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noProof="0" smtClean="0"/>
                        <a:t>1</a:t>
                      </a:r>
                      <a:endParaRPr lang="lv-LV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noProof="0" smtClean="0"/>
                        <a:t>1</a:t>
                      </a:r>
                      <a:endParaRPr lang="lv-LV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noProof="0" smtClean="0"/>
                        <a:t>1</a:t>
                      </a:r>
                      <a:endParaRPr lang="lv-LV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lv-LV" sz="1800" kern="1200" baseline="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Lielas organizācijas</a:t>
                      </a:r>
                      <a:endParaRPr lang="lv-LV" noProof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lv-LV" sz="1800" kern="1200" baseline="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Personālais dators</a:t>
                      </a:r>
                      <a:endParaRPr lang="lv-LV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noProof="0" smtClean="0"/>
                        <a:t>2</a:t>
                      </a:r>
                      <a:endParaRPr lang="lv-LV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noProof="0" smtClean="0"/>
                        <a:t>2</a:t>
                      </a:r>
                      <a:endParaRPr lang="lv-LV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noProof="0" smtClean="0"/>
                        <a:t>3-4</a:t>
                      </a:r>
                      <a:endParaRPr lang="lv-LV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lv-LV" sz="1800" kern="1200" baseline="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Individuāli darbā un mājās</a:t>
                      </a:r>
                      <a:endParaRPr lang="lv-LV" noProof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lv-LV" sz="1800" kern="1200" baseline="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Piezīmjdators</a:t>
                      </a:r>
                      <a:endParaRPr lang="lv-LV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noProof="0" smtClean="0"/>
                        <a:t>3</a:t>
                      </a:r>
                      <a:endParaRPr lang="lv-LV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noProof="0" smtClean="0"/>
                        <a:t>3</a:t>
                      </a:r>
                      <a:endParaRPr lang="lv-LV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noProof="0" smtClean="0"/>
                        <a:t>2</a:t>
                      </a:r>
                      <a:endParaRPr lang="lv-LV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lv-LV" sz="1800" kern="1200" baseline="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Individuāli darbā, mājās, ceļojot</a:t>
                      </a:r>
                      <a:endParaRPr lang="lv-LV" noProof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lv-LV" sz="1800" kern="1200" baseline="0" noProof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PDA</a:t>
                      </a:r>
                      <a:endParaRPr lang="lv-LV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noProof="0" smtClean="0"/>
                        <a:t>4</a:t>
                      </a:r>
                      <a:endParaRPr lang="lv-LV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noProof="0" smtClean="0"/>
                        <a:t>4</a:t>
                      </a:r>
                      <a:endParaRPr lang="lv-LV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noProof="0" smtClean="0"/>
                        <a:t>3-4</a:t>
                      </a:r>
                      <a:endParaRPr lang="lv-LV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lv-LV" sz="18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Individuāli, var ērti nēsāt līdzi</a:t>
                      </a:r>
                      <a:endParaRPr lang="lv-LV" noProof="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42938"/>
            <a:ext cx="8472488" cy="51498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lv-LV" sz="2200" smtClean="0"/>
              <a:t>Parasti personālajiem datoriem ir šādas sastāvdaļas:</a:t>
            </a:r>
          </a:p>
          <a:p>
            <a:pPr lvl="1">
              <a:lnSpc>
                <a:spcPct val="150000"/>
              </a:lnSpc>
            </a:pPr>
            <a:r>
              <a:rPr lang="lv-LV" sz="1600" smtClean="0"/>
              <a:t>pamatplate;</a:t>
            </a:r>
          </a:p>
          <a:p>
            <a:pPr lvl="1">
              <a:lnSpc>
                <a:spcPct val="150000"/>
              </a:lnSpc>
            </a:pPr>
            <a:r>
              <a:rPr lang="lv-LV" sz="1600" smtClean="0"/>
              <a:t>procesors;</a:t>
            </a:r>
          </a:p>
          <a:p>
            <a:pPr lvl="1">
              <a:lnSpc>
                <a:spcPct val="150000"/>
              </a:lnSpc>
            </a:pPr>
            <a:r>
              <a:rPr lang="lv-LV" sz="1600" smtClean="0"/>
              <a:t>atmiņa, īslaicīgā (brīvpieejas atmiņa) un ilglaicīgā (patstāvīgā atmiņa);</a:t>
            </a:r>
          </a:p>
          <a:p>
            <a:pPr lvl="1">
              <a:lnSpc>
                <a:spcPct val="150000"/>
              </a:lnSpc>
            </a:pPr>
            <a:r>
              <a:rPr lang="lv-LV" sz="1600" smtClean="0"/>
              <a:t>lielapjoma atmiņas ierīces, kurās ilgstoši uzglabā datus;</a:t>
            </a:r>
          </a:p>
          <a:p>
            <a:pPr lvl="1">
              <a:lnSpc>
                <a:spcPct val="150000"/>
              </a:lnSpc>
            </a:pPr>
            <a:r>
              <a:rPr lang="lv-LV" sz="1600" smtClean="0"/>
              <a:t>ievadierīces;</a:t>
            </a:r>
          </a:p>
          <a:p>
            <a:pPr lvl="1">
              <a:lnSpc>
                <a:spcPct val="150000"/>
              </a:lnSpc>
            </a:pPr>
            <a:r>
              <a:rPr lang="lv-LV" sz="1600" smtClean="0"/>
              <a:t>izvadierīces;</a:t>
            </a:r>
          </a:p>
          <a:p>
            <a:pPr lvl="1">
              <a:lnSpc>
                <a:spcPct val="150000"/>
              </a:lnSpc>
            </a:pPr>
            <a:r>
              <a:rPr lang="lv-LV" sz="1600" smtClean="0"/>
              <a:t>papildu sastāvdaļas, kas nodrošina sakarus starp dažādām ierīcēm.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smtClean="0">
                <a:solidFill>
                  <a:schemeClr val="bg1">
                    <a:lumMod val="75000"/>
                  </a:schemeClr>
                </a:solidFill>
              </a:rPr>
              <a:t> Ievads informācijas tehnoloģijā : </a:t>
            </a:r>
            <a:r>
              <a:rPr lang="lv-LV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saturs</a:t>
            </a:r>
            <a:endParaRPr lang="lv-LV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71875" y="4500563"/>
            <a:ext cx="2786063" cy="428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lv-LV"/>
              <a:t>Datora sastāvdaļas</a:t>
            </a:r>
            <a:endParaRPr lang="lv-LV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714500" y="4929188"/>
            <a:ext cx="3251200" cy="1071562"/>
            <a:chOff x="1142976" y="4929199"/>
            <a:chExt cx="3250429" cy="1071569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1142976" y="5429264"/>
              <a:ext cx="2713981" cy="571504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/>
                <a:t>iekšējās sastāvdaļas</a:t>
              </a:r>
              <a:endParaRPr lang="lv-LV"/>
            </a:p>
          </p:txBody>
        </p:sp>
        <p:cxnSp>
          <p:nvCxnSpPr>
            <p:cNvPr id="8" name="Elbow Connector 7"/>
            <p:cNvCxnSpPr>
              <a:stCxn id="4" idx="2"/>
              <a:endCxn id="5" idx="3"/>
            </p:cNvCxnSpPr>
            <p:nvPr/>
          </p:nvCxnSpPr>
          <p:spPr>
            <a:xfrm rot="5400000">
              <a:off x="3196654" y="4232512"/>
              <a:ext cx="500065" cy="1893438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965700" y="4929188"/>
            <a:ext cx="3178175" cy="1071562"/>
            <a:chOff x="4393404" y="4929198"/>
            <a:chExt cx="3178992" cy="1071570"/>
          </a:xfrm>
        </p:grpSpPr>
        <p:sp>
          <p:nvSpPr>
            <p:cNvPr id="6" name="Round Diagonal Corner Rectangle 5"/>
            <p:cNvSpPr/>
            <p:nvPr/>
          </p:nvSpPr>
          <p:spPr>
            <a:xfrm>
              <a:off x="4857073" y="5429264"/>
              <a:ext cx="2715323" cy="571504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/>
                <a:t>ārējās jeb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lv-LV"/>
                <a:t>perifērijas ierīces</a:t>
              </a:r>
              <a:endParaRPr lang="lv-LV"/>
            </a:p>
          </p:txBody>
        </p:sp>
        <p:cxnSp>
          <p:nvCxnSpPr>
            <p:cNvPr id="10" name="Elbow Connector 9"/>
            <p:cNvCxnSpPr>
              <a:stCxn id="4" idx="2"/>
              <a:endCxn id="6" idx="3"/>
            </p:cNvCxnSpPr>
            <p:nvPr/>
          </p:nvCxnSpPr>
          <p:spPr>
            <a:xfrm rot="16200000" flipH="1">
              <a:off x="5054037" y="4268565"/>
              <a:ext cx="500066" cy="1821331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smtClean="0">
                <a:solidFill>
                  <a:schemeClr val="bg1">
                    <a:lumMod val="75000"/>
                  </a:schemeClr>
                </a:solidFill>
              </a:rPr>
              <a:t> Ievads informācijas tehnoloģijā : </a:t>
            </a:r>
            <a:r>
              <a:rPr lang="lv-LV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saturs</a:t>
            </a:r>
            <a:endParaRPr lang="lv-LV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428750"/>
            <a:ext cx="34861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2938" y="714375"/>
            <a:ext cx="3357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lv-LV"/>
              <a:t>Sistēmbloka priekšpuse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1214438"/>
            <a:ext cx="3214687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643313"/>
            <a:ext cx="3500437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3" dur="indefinite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smtClean="0">
                <a:solidFill>
                  <a:schemeClr val="bg1">
                    <a:lumMod val="75000"/>
                  </a:schemeClr>
                </a:solidFill>
              </a:rPr>
              <a:t> Ievads informācijas tehnoloģijā : </a:t>
            </a:r>
            <a:r>
              <a:rPr lang="lv-LV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datora veiktspēja</a:t>
            </a:r>
            <a:endParaRPr lang="lv-LV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1500" y="785813"/>
            <a:ext cx="835818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v-LV" sz="2000" u="sng"/>
              <a:t>Veiktspēja:</a:t>
            </a:r>
          </a:p>
          <a:p>
            <a:pPr lvl="1">
              <a:lnSpc>
                <a:spcPct val="150000"/>
              </a:lnSpc>
            </a:pPr>
            <a:r>
              <a:rPr lang="lv-LV" sz="1600"/>
              <a:t>datu apstrādes sistēmas spēja izpildīt tai paredzētās funkcijas;</a:t>
            </a:r>
          </a:p>
          <a:p>
            <a:pPr lvl="1">
              <a:lnSpc>
                <a:spcPct val="150000"/>
              </a:lnSpc>
            </a:pPr>
            <a:endParaRPr lang="lv-LV" sz="1600"/>
          </a:p>
          <a:p>
            <a:pPr>
              <a:lnSpc>
                <a:spcPct val="150000"/>
              </a:lnSpc>
            </a:pPr>
            <a:r>
              <a:rPr lang="lv-LV" sz="2000" u="sng"/>
              <a:t>Datora veiktspēju galvenokārt ietekmē: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lv-LV" sz="1600"/>
              <a:t>ierīču ātrdarbība;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lv-LV" sz="1600"/>
              <a:t>atmiņas apjoms;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lv-LV" sz="1600"/>
              <a:t>programmu lietojamība;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03200"/>
            <a:ext cx="7472386" cy="439718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lv-LV" sz="1200" smtClean="0">
                <a:solidFill>
                  <a:schemeClr val="bg1">
                    <a:lumMod val="75000"/>
                  </a:schemeClr>
                </a:solidFill>
              </a:rPr>
              <a:t> Ievads informācijas tehnoloģijā : </a:t>
            </a:r>
            <a:r>
              <a:rPr lang="lv-LV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secinājumi</a:t>
            </a:r>
            <a:endParaRPr lang="lv-LV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1500" y="785813"/>
            <a:ext cx="8358188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lv-LV" sz="2000" u="sng"/>
              <a:t>Secinājumi:</a:t>
            </a:r>
          </a:p>
          <a:p>
            <a:pPr algn="just">
              <a:lnSpc>
                <a:spcPct val="150000"/>
              </a:lnSpc>
            </a:pPr>
            <a:endParaRPr lang="lv-LV" sz="1000" u="sng"/>
          </a:p>
          <a:p>
            <a:pPr lvl="1" algn="just">
              <a:buFont typeface="Wingdings" pitchFamily="2" charset="2"/>
              <a:buChar char="ü"/>
            </a:pPr>
            <a:r>
              <a:rPr lang="lv-LV" sz="1400"/>
              <a:t> Ar jēdzienu „informācijas tehnoloģija” saprot jautājumus, kas saistīti ar informācijas pārvaldi un apstrādi, izmantojot datorus.</a:t>
            </a:r>
          </a:p>
          <a:p>
            <a:pPr lvl="1" algn="just">
              <a:buFont typeface="Wingdings" pitchFamily="2" charset="2"/>
              <a:buChar char="ü"/>
            </a:pPr>
            <a:endParaRPr lang="lv-LV" sz="1400" u="sng"/>
          </a:p>
          <a:p>
            <a:pPr lvl="1" algn="just">
              <a:buFont typeface="Wingdings" pitchFamily="2" charset="2"/>
              <a:buChar char="ü"/>
            </a:pPr>
            <a:r>
              <a:rPr lang="lv-LV" sz="1400"/>
              <a:t> Dažādām vajadzībām izmanto atšķirīgus datoru tipus:</a:t>
            </a:r>
          </a:p>
          <a:p>
            <a:pPr lvl="2" algn="just">
              <a:buFont typeface="Arial" pitchFamily="34" charset="0"/>
              <a:buChar char="•"/>
            </a:pPr>
            <a:r>
              <a:rPr lang="lv-LV" sz="1400"/>
              <a:t> ikdienā gan darbā, gan sadzīvē visplašāk izmanto personālos datorus;</a:t>
            </a:r>
          </a:p>
          <a:p>
            <a:pPr lvl="2" algn="just">
              <a:buFont typeface="Arial" pitchFamily="34" charset="0"/>
              <a:buChar char="•"/>
            </a:pPr>
            <a:r>
              <a:rPr lang="lv-LV" sz="1400"/>
              <a:t> ja ir nepieciešams bieži pārvietoties un strādāt ar datoru, izmanto piezīmjdatorus;</a:t>
            </a:r>
          </a:p>
          <a:p>
            <a:pPr lvl="2" algn="just">
              <a:buFont typeface="Arial" pitchFamily="34" charset="0"/>
              <a:buChar char="•"/>
            </a:pPr>
            <a:r>
              <a:rPr lang="lv-LV" sz="1400"/>
              <a:t> personālos ciparasistentus parasti izmanto kā piezīmju grāmatiņas;</a:t>
            </a:r>
          </a:p>
          <a:p>
            <a:pPr lvl="2" algn="just">
              <a:buFont typeface="Arial" pitchFamily="34" charset="0"/>
              <a:buChar char="•"/>
            </a:pPr>
            <a:r>
              <a:rPr lang="lv-LV" sz="1400"/>
              <a:t> lielās organizācijās lielu datu apstrādei un glabāšanai izmanto lieldatorus.</a:t>
            </a:r>
          </a:p>
          <a:p>
            <a:pPr lvl="1" algn="just">
              <a:buFont typeface="Arial" pitchFamily="34" charset="0"/>
              <a:buChar char="•"/>
            </a:pPr>
            <a:endParaRPr lang="lv-LV" sz="1400" u="sng"/>
          </a:p>
          <a:p>
            <a:pPr lvl="1" algn="just">
              <a:buFont typeface="Wingdings" pitchFamily="2" charset="2"/>
              <a:buChar char="ü"/>
            </a:pPr>
            <a:r>
              <a:rPr lang="lv-LV" sz="1400"/>
              <a:t>Datora sastāvā ietilpst ne tikai tā fiziskā daļa – aparatūra, bet arī programmatūra;</a:t>
            </a:r>
          </a:p>
          <a:p>
            <a:pPr lvl="1" algn="just">
              <a:buFont typeface="Wingdings" pitchFamily="2" charset="2"/>
              <a:buChar char="ü"/>
            </a:pPr>
            <a:endParaRPr lang="lv-LV" sz="1400" u="sng"/>
          </a:p>
          <a:p>
            <a:pPr lvl="1" algn="just">
              <a:buFont typeface="Wingdings" pitchFamily="2" charset="2"/>
              <a:buChar char="ü"/>
            </a:pPr>
            <a:r>
              <a:rPr lang="lv-LV" sz="1400"/>
              <a:t>Aparatūru nosacīti var iedalīt divās daļās:</a:t>
            </a:r>
          </a:p>
          <a:p>
            <a:pPr lvl="2" algn="just">
              <a:buFont typeface="Arial" pitchFamily="34" charset="0"/>
              <a:buChar char="•"/>
            </a:pPr>
            <a:r>
              <a:rPr lang="lv-LV" sz="1400"/>
              <a:t> sistēmbloks;</a:t>
            </a:r>
          </a:p>
          <a:p>
            <a:pPr lvl="2" algn="just">
              <a:buFont typeface="Arial" pitchFamily="34" charset="0"/>
              <a:buChar char="•"/>
            </a:pPr>
            <a:r>
              <a:rPr lang="lv-LV" sz="1400"/>
              <a:t> perifērijas jeb ārējās ierīces.</a:t>
            </a:r>
          </a:p>
          <a:p>
            <a:pPr lvl="2" algn="just">
              <a:buFont typeface="Arial" pitchFamily="34" charset="0"/>
              <a:buChar char="•"/>
            </a:pPr>
            <a:endParaRPr lang="lv-LV" sz="1400" u="sng"/>
          </a:p>
          <a:p>
            <a:pPr lvl="1" algn="just">
              <a:buFont typeface="Wingdings" pitchFamily="2" charset="2"/>
              <a:buChar char="ü"/>
            </a:pPr>
            <a:r>
              <a:rPr lang="lv-LV" sz="1400"/>
              <a:t> Datora veiktspēju ietekmē dažādu tā sastāvdaļu ātrdarbība; Svarīga nozīme ir arī atmiņas apjomam, kā arī vienlaikus darbināto programmu skaitam.</a:t>
            </a:r>
            <a:endParaRPr lang="lv-LV" sz="14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6" dur="indefinite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4" dur="indefinite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2" dur="indefinite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7" dur="indefinite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411</TotalTime>
  <Words>1692</Words>
  <Application>Microsoft Office PowerPoint</Application>
  <PresentationFormat>Slaidrāde ekrānā (4:3)</PresentationFormat>
  <Paragraphs>380</Paragraphs>
  <Slides>31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8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31</vt:i4>
      </vt:variant>
    </vt:vector>
  </HeadingPairs>
  <TitlesOfParts>
    <vt:vector size="40" baseType="lpstr">
      <vt:lpstr>Lucida Sans Unicode</vt:lpstr>
      <vt:lpstr>Arial</vt:lpstr>
      <vt:lpstr>Wingdings 3</vt:lpstr>
      <vt:lpstr>Verdana</vt:lpstr>
      <vt:lpstr>Wingdings 2</vt:lpstr>
      <vt:lpstr>Calibri</vt:lpstr>
      <vt:lpstr>Perpetua</vt:lpstr>
      <vt:lpstr>Wingdings</vt:lpstr>
      <vt:lpstr>Concourse</vt:lpstr>
      <vt:lpstr>IEVADLEKCIJA  Informācijas tehnoloģijā</vt:lpstr>
      <vt:lpstr> Ievads informācijas tehnoloģijā : saturs</vt:lpstr>
      <vt:lpstr> Ievads informācijas tehnoloģijā : dators, informācijas tehnoloģija</vt:lpstr>
      <vt:lpstr> Ievads informācijas tehnoloģijā  : Datoru tipi</vt:lpstr>
      <vt:lpstr> Ievads informācijas tehnoloģijā  : Personālā datora galvenās sastāvdaļas</vt:lpstr>
      <vt:lpstr> Ievads informācijas tehnoloģijā : saturs</vt:lpstr>
      <vt:lpstr> Ievads informācijas tehnoloģijā : saturs</vt:lpstr>
      <vt:lpstr> Ievads informācijas tehnoloģijā : datora veiktspēja</vt:lpstr>
      <vt:lpstr> Ievads informācijas tehnoloģijā : secinājumi</vt:lpstr>
      <vt:lpstr> Ievads informācijas tehnoloģijā : tests</vt:lpstr>
      <vt:lpstr> Ievads informācijas tehnoloģijā : tests</vt:lpstr>
      <vt:lpstr> Ievads informācijas tehnoloģijā : tests</vt:lpstr>
      <vt:lpstr> Ievads informācijas tehnoloģijā : tests</vt:lpstr>
      <vt:lpstr> Ievads informācijas tehnoloģijā : tests</vt:lpstr>
      <vt:lpstr> Ievads informācijas tehnoloģijā : tests</vt:lpstr>
      <vt:lpstr> Ievads informācijas tehnoloģijā : tests</vt:lpstr>
      <vt:lpstr> Ievads informācijas tehnoloģijā : tests</vt:lpstr>
      <vt:lpstr> Ievads informācijas tehnoloģijā : aparatūra</vt:lpstr>
      <vt:lpstr> Ievads informācijas tehnoloģijā : informācijas mērvienības</vt:lpstr>
      <vt:lpstr> Ievads informācijas tehnoloģijā : informācijas mērvienības</vt:lpstr>
      <vt:lpstr> Ievads informācijas tehnoloģijā : ievadierīces</vt:lpstr>
      <vt:lpstr> Ievads informācijas tehnoloģijā : ievadierīces</vt:lpstr>
      <vt:lpstr> Ievads informācijas tehnoloģijā : izvadierīces</vt:lpstr>
      <vt:lpstr> Ievads informācijas tehnoloģijā : izvadierīces</vt:lpstr>
      <vt:lpstr> Ievads informācijas tehnoloģijā : izvadierīces</vt:lpstr>
      <vt:lpstr> Ievads informācijas tehnoloģijā : ievadizvadierīces</vt:lpstr>
      <vt:lpstr> Ievads informācijas tehnoloģijā : Atmiņas ierīces</vt:lpstr>
      <vt:lpstr> Ievads informācijas tehnoloģijā : Atmiņas ierīces</vt:lpstr>
      <vt:lpstr> Ievads informācijas tehnoloģijā : programmatūra</vt:lpstr>
      <vt:lpstr> Ievads informācijas tehnoloģijā : ergonomika</vt:lpstr>
      <vt:lpstr> Ievads informācijas tehnoloģijā : drošības tehnika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IEVADLEKCIJA  Informācijas tehnoloģijā</dc:title>
  <dc:creator>HackMan</dc:creator>
  <cp:lastModifiedBy>User</cp:lastModifiedBy>
  <cp:revision>62</cp:revision>
  <dcterms:created xsi:type="dcterms:W3CDTF">2011-03-11T06:37:17Z</dcterms:created>
  <dcterms:modified xsi:type="dcterms:W3CDTF">2012-10-30T14:34:51Z</dcterms:modified>
</cp:coreProperties>
</file>