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9"/>
  </p:notesMasterIdLst>
  <p:sldIdLst>
    <p:sldId id="256" r:id="rId2"/>
    <p:sldId id="304" r:id="rId3"/>
    <p:sldId id="305" r:id="rId4"/>
    <p:sldId id="306" r:id="rId5"/>
    <p:sldId id="307" r:id="rId6"/>
    <p:sldId id="308" r:id="rId7"/>
    <p:sldId id="309" r:id="rId8"/>
  </p:sldIdLst>
  <p:sldSz cx="9144000" cy="6858000" type="screen4x3"/>
  <p:notesSz cx="6858000" cy="9144000"/>
  <p:defaultTextStyle>
    <a:defPPr>
      <a:defRPr lang="en-GB"/>
    </a:defPPr>
    <a:lvl1pPr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1pPr>
    <a:lvl2pPr marL="742950" indent="-28575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2pPr>
    <a:lvl3pPr marL="11430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3pPr>
    <a:lvl4pPr marL="16002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4pPr>
    <a:lvl5pPr marL="2057400" indent="-228600" algn="l" defTabSz="449263" rtl="0" fontAlgn="base">
      <a:spcBef>
        <a:spcPct val="0"/>
      </a:spcBef>
      <a:spcAft>
        <a:spcPct val="0"/>
      </a:spcAft>
      <a:buClr>
        <a:srgbClr val="000000"/>
      </a:buClr>
      <a:buSzPct val="100000"/>
      <a:buFont typeface="Times New Roman" pitchFamily="16" charset="0"/>
      <a:defRPr kern="1200">
        <a:solidFill>
          <a:schemeClr val="bg1"/>
        </a:solidFill>
        <a:latin typeface="Arial" charset="0"/>
        <a:ea typeface="+mn-ea"/>
        <a:cs typeface="Arial" charset="0"/>
      </a:defRPr>
    </a:lvl5pPr>
    <a:lvl6pPr marL="2286000" algn="l" defTabSz="914400" rtl="0" eaLnBrk="1" latinLnBrk="0" hangingPunct="1">
      <a:defRPr kern="1200">
        <a:solidFill>
          <a:schemeClr val="bg1"/>
        </a:solidFill>
        <a:latin typeface="Arial" charset="0"/>
        <a:ea typeface="+mn-ea"/>
        <a:cs typeface="Arial" charset="0"/>
      </a:defRPr>
    </a:lvl6pPr>
    <a:lvl7pPr marL="2743200" algn="l" defTabSz="914400" rtl="0" eaLnBrk="1" latinLnBrk="0" hangingPunct="1">
      <a:defRPr kern="1200">
        <a:solidFill>
          <a:schemeClr val="bg1"/>
        </a:solidFill>
        <a:latin typeface="Arial" charset="0"/>
        <a:ea typeface="+mn-ea"/>
        <a:cs typeface="Arial" charset="0"/>
      </a:defRPr>
    </a:lvl7pPr>
    <a:lvl8pPr marL="3200400" algn="l" defTabSz="914400" rtl="0" eaLnBrk="1" latinLnBrk="0" hangingPunct="1">
      <a:defRPr kern="1200">
        <a:solidFill>
          <a:schemeClr val="bg1"/>
        </a:solidFill>
        <a:latin typeface="Arial" charset="0"/>
        <a:ea typeface="+mn-ea"/>
        <a:cs typeface="Arial" charset="0"/>
      </a:defRPr>
    </a:lvl8pPr>
    <a:lvl9pPr marL="3657600" algn="l" defTabSz="914400" rtl="0" eaLnBrk="1" latinLnBrk="0" hangingPunct="1">
      <a:defRPr kern="1200">
        <a:solidFill>
          <a:schemeClr val="bg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9" d="100"/>
          <a:sy n="69" d="100"/>
        </p:scale>
        <p:origin x="-1416" y="-10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858000" cy="9144000"/>
          </a:xfrm>
          <a:prstGeom prst="roundRect">
            <a:avLst>
              <a:gd name="adj" fmla="val 23"/>
            </a:avLst>
          </a:prstGeom>
          <a:solidFill>
            <a:srgbClr val="FFFFFF"/>
          </a:solidFill>
          <a:ln w="9360">
            <a:noFill/>
            <a:miter lim="800000"/>
            <a:headEnd/>
            <a:tailEnd/>
          </a:ln>
          <a:effectLst/>
        </p:spPr>
        <p:txBody>
          <a:bodyPr wrap="none" anchor="ctr"/>
          <a:lstStyle/>
          <a:p>
            <a:endParaRPr lang="en-US"/>
          </a:p>
        </p:txBody>
      </p:sp>
      <p:sp>
        <p:nvSpPr>
          <p:cNvPr id="2050" name="AutoShape 2"/>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1" name="AutoShape 3"/>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2" name="AutoShape 4"/>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3" name="AutoShape 5"/>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4" name="AutoShape 6"/>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5" name="AutoShape 7"/>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6" name="AutoShape 8"/>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7" name="AutoShape 9"/>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8" name="AutoShape 10"/>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59" name="AutoShape 11"/>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60" name="AutoShape 12"/>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61" name="AutoShape 13"/>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2062" name="Text Box 14"/>
          <p:cNvSpPr txBox="1">
            <a:spLocks noChangeArrowheads="1"/>
          </p:cNvSpPr>
          <p:nvPr/>
        </p:nvSpPr>
        <p:spPr bwMode="auto">
          <a:xfrm>
            <a:off x="0" y="0"/>
            <a:ext cx="2971800" cy="457200"/>
          </a:xfrm>
          <a:prstGeom prst="rect">
            <a:avLst/>
          </a:prstGeom>
          <a:noFill/>
          <a:ln w="9525">
            <a:noFill/>
            <a:round/>
            <a:headEnd/>
            <a:tailEnd/>
          </a:ln>
          <a:effectLst/>
        </p:spPr>
        <p:txBody>
          <a:bodyPr wrap="none" anchor="ctr"/>
          <a:lstStyle/>
          <a:p>
            <a:endParaRPr lang="en-US"/>
          </a:p>
        </p:txBody>
      </p:sp>
      <p:sp>
        <p:nvSpPr>
          <p:cNvPr id="2063" name="Rectangle 15"/>
          <p:cNvSpPr>
            <a:spLocks noGrp="1" noChangeArrowheads="1"/>
          </p:cNvSpPr>
          <p:nvPr>
            <p:ph type="dt"/>
          </p:nvPr>
        </p:nvSpPr>
        <p:spPr bwMode="auto">
          <a:xfrm>
            <a:off x="3884613" y="0"/>
            <a:ext cx="2951162" cy="4365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endParaRPr lang="lv-LV"/>
          </a:p>
        </p:txBody>
      </p:sp>
      <p:sp>
        <p:nvSpPr>
          <p:cNvPr id="2064" name="Rectangle 16"/>
          <p:cNvSpPr>
            <a:spLocks noGrp="1" noRot="1" noChangeAspect="1" noChangeArrowheads="1"/>
          </p:cNvSpPr>
          <p:nvPr>
            <p:ph type="sldImg"/>
          </p:nvPr>
        </p:nvSpPr>
        <p:spPr bwMode="auto">
          <a:xfrm>
            <a:off x="1143000" y="685800"/>
            <a:ext cx="4551363" cy="3408363"/>
          </a:xfrm>
          <a:prstGeom prst="rect">
            <a:avLst/>
          </a:prstGeom>
          <a:noFill/>
          <a:ln w="12600">
            <a:solidFill>
              <a:srgbClr val="000000"/>
            </a:solidFill>
            <a:miter lim="800000"/>
            <a:headEnd/>
            <a:tailEnd/>
          </a:ln>
          <a:effectLst/>
        </p:spPr>
      </p:sp>
      <p:sp>
        <p:nvSpPr>
          <p:cNvPr id="2065" name="Rectangle 17"/>
          <p:cNvSpPr>
            <a:spLocks noGrp="1" noChangeArrowheads="1"/>
          </p:cNvSpPr>
          <p:nvPr>
            <p:ph type="body"/>
          </p:nvPr>
        </p:nvSpPr>
        <p:spPr bwMode="auto">
          <a:xfrm>
            <a:off x="685800" y="4343400"/>
            <a:ext cx="5465763" cy="40941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en-US" smtClean="0"/>
          </a:p>
        </p:txBody>
      </p:sp>
      <p:sp>
        <p:nvSpPr>
          <p:cNvPr id="2066" name="Text Box 18"/>
          <p:cNvSpPr txBox="1">
            <a:spLocks noChangeArrowheads="1"/>
          </p:cNvSpPr>
          <p:nvPr/>
        </p:nvSpPr>
        <p:spPr bwMode="auto">
          <a:xfrm>
            <a:off x="0" y="8685213"/>
            <a:ext cx="2971800" cy="457200"/>
          </a:xfrm>
          <a:prstGeom prst="rect">
            <a:avLst/>
          </a:prstGeom>
          <a:noFill/>
          <a:ln w="9525">
            <a:noFill/>
            <a:round/>
            <a:headEnd/>
            <a:tailEnd/>
          </a:ln>
          <a:effectLst/>
        </p:spPr>
        <p:txBody>
          <a:bodyPr wrap="none" anchor="ctr"/>
          <a:lstStyle/>
          <a:p>
            <a:endParaRPr lang="en-US"/>
          </a:p>
        </p:txBody>
      </p:sp>
      <p:sp>
        <p:nvSpPr>
          <p:cNvPr id="2067" name="Rectangle 19"/>
          <p:cNvSpPr>
            <a:spLocks noGrp="1" noChangeArrowheads="1"/>
          </p:cNvSpPr>
          <p:nvPr>
            <p:ph type="sldNum"/>
          </p:nvPr>
        </p:nvSpPr>
        <p:spPr bwMode="auto">
          <a:xfrm>
            <a:off x="3884613" y="8685213"/>
            <a:ext cx="2951162" cy="436562"/>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fld id="{99EA8655-A0BD-4F48-B5EA-9A2B81E42D93}" type="slidenum">
              <a:rPr lang="lv-LV"/>
              <a:pPr/>
              <a:t>‹#›</a:t>
            </a:fld>
            <a:endParaRPr lang="lv-LV"/>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8" Type="http://schemas.openxmlformats.org/officeDocument/2006/relationships/hyperlink" Target="http://lv.wikipedia.org/wiki/Produktivit%C4%81te" TargetMode="External"/><Relationship Id="rId3" Type="http://schemas.openxmlformats.org/officeDocument/2006/relationships/hyperlink" Target="http://lv.wikipedia.org/wiki/Zin%C4%81%C5%A1anas" TargetMode="External"/><Relationship Id="rId7" Type="http://schemas.openxmlformats.org/officeDocument/2006/relationships/hyperlink" Target="http://www.innovation.lv/ltc/Engl/Innovat/NIP_MK_010403_E.pdf"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http://lv.wikipedia.org/wiki/Konkur%C4%93tsp%C4%93ja" TargetMode="External"/><Relationship Id="rId5" Type="http://schemas.openxmlformats.org/officeDocument/2006/relationships/hyperlink" Target="http://lv.wikipedia.org/wiki/Tehnolo%C4%A3ija" TargetMode="External"/><Relationship Id="rId10" Type="http://schemas.openxmlformats.org/officeDocument/2006/relationships/hyperlink" Target="http://www.reklamaskatalogs.lv/?article=kur_rodas_inovacijas" TargetMode="External"/><Relationship Id="rId4" Type="http://schemas.openxmlformats.org/officeDocument/2006/relationships/hyperlink" Target="http://lv.wikipedia.org/wiki/Inform%C4%81cija" TargetMode="External"/><Relationship Id="rId9" Type="http://schemas.openxmlformats.org/officeDocument/2006/relationships/hyperlink" Target="http://lv.wikipedia.org/wiki/Nauda"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9"/>
          <p:cNvSpPr>
            <a:spLocks noGrp="1" noChangeArrowheads="1"/>
          </p:cNvSpPr>
          <p:nvPr>
            <p:ph type="sldNum"/>
          </p:nvPr>
        </p:nvSpPr>
        <p:spPr>
          <a:ln/>
        </p:spPr>
        <p:txBody>
          <a:bodyPr/>
          <a:lstStyle/>
          <a:p>
            <a:fld id="{2480BF4D-70C9-418E-AF68-CD445E26246F}" type="slidenum">
              <a:rPr lang="lv-LV"/>
              <a:pPr/>
              <a:t>1</a:t>
            </a:fld>
            <a:endParaRPr lang="lv-LV"/>
          </a:p>
        </p:txBody>
      </p:sp>
      <p:sp>
        <p:nvSpPr>
          <p:cNvPr id="52225" name="Rectangle 1"/>
          <p:cNvSpPr txBox="1">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2226" name="Rectangle 2"/>
          <p:cNvSpPr txBox="1">
            <a:spLocks noGrp="1" noChangeArrowheads="1"/>
          </p:cNvSpPr>
          <p:nvPr>
            <p:ph type="body" idx="1"/>
          </p:nvPr>
        </p:nvSpPr>
        <p:spPr bwMode="auto">
          <a:xfrm>
            <a:off x="685800" y="4343400"/>
            <a:ext cx="5467350" cy="4189413"/>
          </a:xfrm>
          <a:prstGeom prst="rect">
            <a:avLst/>
          </a:prstGeom>
          <a:noFill/>
          <a:ln>
            <a:round/>
            <a:headEnd/>
            <a:tailEnd/>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lv-LV" smtClean="0"/>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4ACA316-DB7F-4DCD-AC2C-092EC480F3CD}"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r>
              <a:rPr lang="lv-LV" dirty="0" smtClean="0"/>
              <a:t>Pasaulē nav vienotas inovāciju jēdziena pielietošanas un vienotas ideoloģijas. Tikai produktīvas </a:t>
            </a:r>
            <a:r>
              <a:rPr lang="lv-LV" dirty="0" smtClean="0">
                <a:hlinkClick r:id="rId3" tooltip="Zināšanas"/>
              </a:rPr>
              <a:t>zināšanas</a:t>
            </a:r>
            <a:r>
              <a:rPr lang="lv-LV" dirty="0" smtClean="0"/>
              <a:t>, produktīvu </a:t>
            </a:r>
            <a:r>
              <a:rPr lang="lv-LV" dirty="0" smtClean="0">
                <a:hlinkClick r:id="rId4" tooltip="Informācija"/>
              </a:rPr>
              <a:t>informāciju</a:t>
            </a:r>
            <a:r>
              <a:rPr lang="lv-LV" dirty="0" smtClean="0"/>
              <a:t> — tādu, kas transformēta prasmē, iemaņās, un, gala rezultātā — tirgū pieprasītā produktā, var saukt par inovācijām.</a:t>
            </a:r>
          </a:p>
          <a:p>
            <a:r>
              <a:rPr lang="lv-LV" i="1" dirty="0" smtClean="0"/>
              <a:t>Latvijas Nacionālajā inovāciju programmā 2003 -2006</a:t>
            </a:r>
            <a:r>
              <a:rPr lang="lv-LV" dirty="0" smtClean="0"/>
              <a:t> </a:t>
            </a:r>
            <a:r>
              <a:rPr lang="lv-LV" b="1" dirty="0" smtClean="0"/>
              <a:t>inovācija</a:t>
            </a:r>
            <a:r>
              <a:rPr lang="lv-LV" dirty="0" smtClean="0"/>
              <a:t> vai </a:t>
            </a:r>
            <a:r>
              <a:rPr lang="lv-LV" b="1" dirty="0" smtClean="0"/>
              <a:t>inovatīvā darbība</a:t>
            </a:r>
            <a:r>
              <a:rPr lang="lv-LV" dirty="0" smtClean="0"/>
              <a:t> tiek definēta kā process, kurā jaunas zinātniskās, tehniskās, sociālās, kultūras vai citas sfēras izstrādnes un </a:t>
            </a:r>
            <a:r>
              <a:rPr lang="lv-LV" dirty="0" smtClean="0">
                <a:hlinkClick r:id="rId5" tooltip="Tehnoloģija"/>
              </a:rPr>
              <a:t>tehnoloģijas</a:t>
            </a:r>
            <a:r>
              <a:rPr lang="lv-LV" dirty="0" smtClean="0"/>
              <a:t> tiek īstenotas tirgū pieprasītā un </a:t>
            </a:r>
            <a:r>
              <a:rPr lang="lv-LV" dirty="0" smtClean="0">
                <a:hlinkClick r:id="rId6" tooltip="Konkurētspēja"/>
              </a:rPr>
              <a:t>konkurētspējīgā</a:t>
            </a:r>
            <a:r>
              <a:rPr lang="lv-LV" dirty="0" smtClean="0"/>
              <a:t> produktā vai pakalpojumā. (</a:t>
            </a:r>
            <a:r>
              <a:rPr lang="lv-LV" u="sng" dirty="0" smtClean="0">
                <a:hlinkClick r:id="rId7"/>
              </a:rPr>
              <a:t>http://www.innovation.lv/ltc/Engl/Innovat/NIP_MK_010403_E.pdf</a:t>
            </a:r>
            <a:r>
              <a:rPr lang="lv-LV" u="sng" dirty="0" smtClean="0"/>
              <a:t> </a:t>
            </a:r>
            <a:r>
              <a:rPr lang="lv-LV" dirty="0" smtClean="0"/>
              <a:t>) Zināšanu </a:t>
            </a:r>
            <a:r>
              <a:rPr lang="lv-LV" dirty="0" smtClean="0">
                <a:hlinkClick r:id="rId8" tooltip="Produktivitāte"/>
              </a:rPr>
              <a:t>produktivitāte</a:t>
            </a:r>
            <a:r>
              <a:rPr lang="lv-LV" dirty="0" smtClean="0"/>
              <a:t> un inovācijas nosaka arī </a:t>
            </a:r>
            <a:r>
              <a:rPr lang="lv-LV" dirty="0" smtClean="0">
                <a:hlinkClick r:id="rId9" tooltip="Nauda"/>
              </a:rPr>
              <a:t>naudas</a:t>
            </a:r>
            <a:r>
              <a:rPr lang="lv-LV" dirty="0" smtClean="0"/>
              <a:t> un citu resursu produktivitāti.</a:t>
            </a:r>
          </a:p>
          <a:p>
            <a:r>
              <a:rPr lang="lv-LV" sz="1100" dirty="0" smtClean="0"/>
              <a:t>Tradicionāli mēs inovācijas esam pieraduši uztvert kā jaunradītu produktu vai kādas produkta dimensijas uzlabojumu, kas tiek uzskatīts par tehnoloģiski vai funkcionālu inovāciju. Šobrīd par inovācijām tiek uzskatīts jebkas, kas maina mūsu uzvedību, dzīvi, priekšstatus – tā var būt jaunas jauna attiecību kultūra starp darbiniekiem un uzņēmumu vadību, jauns piedāvājums klientu attiecībās, jauna izpratne par zīmolu, iepakojums, jauns produktu savienojums (alus plus piens! kāpēc nē?). Jā, inovācijas var būt arī sociālas un </a:t>
            </a:r>
            <a:r>
              <a:rPr lang="lv-LV" sz="1100" dirty="0" err="1" smtClean="0"/>
              <a:t>reflektīvas</a:t>
            </a:r>
            <a:r>
              <a:rPr lang="lv-LV" sz="1100" dirty="0" smtClean="0"/>
              <a:t>. (</a:t>
            </a:r>
            <a:r>
              <a:rPr lang="en-US" sz="1100" dirty="0" smtClean="0"/>
              <a:t>Dr. </a:t>
            </a:r>
            <a:r>
              <a:rPr lang="en-US" sz="1100" dirty="0" err="1" smtClean="0"/>
              <a:t>oec</a:t>
            </a:r>
            <a:r>
              <a:rPr lang="en-US" sz="1100" dirty="0" smtClean="0"/>
              <a:t>. </a:t>
            </a:r>
            <a:r>
              <a:rPr lang="en-US" sz="1100" dirty="0" err="1" smtClean="0"/>
              <a:t>Iluta</a:t>
            </a:r>
            <a:r>
              <a:rPr lang="en-US" sz="1100" dirty="0" smtClean="0"/>
              <a:t> </a:t>
            </a:r>
            <a:r>
              <a:rPr lang="en-US" sz="1100" dirty="0" err="1" smtClean="0"/>
              <a:t>Skrūzkalne</a:t>
            </a:r>
            <a:r>
              <a:rPr lang="en-US" sz="1100" dirty="0" smtClean="0"/>
              <a:t>. </a:t>
            </a:r>
            <a:r>
              <a:rPr lang="en-US" sz="1100" dirty="0" err="1" smtClean="0"/>
              <a:t>Kur</a:t>
            </a:r>
            <a:r>
              <a:rPr lang="en-US" sz="1100" dirty="0" smtClean="0"/>
              <a:t> </a:t>
            </a:r>
            <a:r>
              <a:rPr lang="en-US" sz="1100" dirty="0" err="1" smtClean="0"/>
              <a:t>rodas</a:t>
            </a:r>
            <a:r>
              <a:rPr lang="en-US" sz="1100" dirty="0" smtClean="0"/>
              <a:t> </a:t>
            </a:r>
            <a:r>
              <a:rPr lang="en-US" sz="1100" dirty="0" err="1" smtClean="0"/>
              <a:t>inovācijas</a:t>
            </a:r>
            <a:r>
              <a:rPr lang="en-US" sz="1100" dirty="0" smtClean="0"/>
              <a:t>? </a:t>
            </a:r>
            <a:r>
              <a:rPr lang="en-US" sz="1100" u="sng" dirty="0" smtClean="0">
                <a:hlinkClick r:id="rId10"/>
              </a:rPr>
              <a:t>http://www.reklamaskatalogs.lv/?article=kur_rodas_inovacijas</a:t>
            </a:r>
            <a:r>
              <a:rPr lang="en-US" sz="1100" dirty="0" smtClean="0"/>
              <a:t>)</a:t>
            </a:r>
            <a:endParaRPr lang="lv-LV" sz="1100" dirty="0" smtClean="0"/>
          </a:p>
          <a:p>
            <a:endParaRPr lang="lv-LV" dirty="0" smtClean="0"/>
          </a:p>
        </p:txBody>
      </p:sp>
      <p:sp>
        <p:nvSpPr>
          <p:cNvPr id="4" name="Slide Number Placeholder 3"/>
          <p:cNvSpPr>
            <a:spLocks noGrp="1"/>
          </p:cNvSpPr>
          <p:nvPr>
            <p:ph type="sldNum" sz="quarter" idx="5"/>
          </p:nvPr>
        </p:nvSpPr>
        <p:spPr/>
        <p:txBody>
          <a:bodyPr/>
          <a:lstStyle/>
          <a:p>
            <a:pPr>
              <a:defRPr/>
            </a:pPr>
            <a:fld id="{C8AE964E-7694-42CF-8DBB-9113DDD197A4}" type="slidenum">
              <a:rPr lang="en-US" smtClean="0"/>
              <a:pPr>
                <a:defRPr/>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08E0C254-E74D-4465-940C-DB448DDB892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3F5ED96B-6C2C-49D3-A846-C7AE95B5DE2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23825"/>
            <a:ext cx="2051050" cy="5981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3825"/>
            <a:ext cx="6005513" cy="5981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D9C487CD-693F-48CC-A375-2E27704FC0E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9DE58143-094E-4350-A2CA-341B90E1DF6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endParaRPr lang="en-US"/>
          </a:p>
        </p:txBody>
      </p:sp>
      <p:sp>
        <p:nvSpPr>
          <p:cNvPr id="5" name="Slide Number Placeholder 4"/>
          <p:cNvSpPr>
            <a:spLocks noGrp="1"/>
          </p:cNvSpPr>
          <p:nvPr>
            <p:ph type="sldNum" idx="11"/>
          </p:nvPr>
        </p:nvSpPr>
        <p:spPr/>
        <p:txBody>
          <a:bodyPr/>
          <a:lstStyle>
            <a:lvl1pPr>
              <a:defRPr/>
            </a:lvl1pPr>
          </a:lstStyle>
          <a:p>
            <a:fld id="{2AF9B15A-9362-4565-8FC6-E05E7AE6FDA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27488" cy="4505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7088" y="1600200"/>
            <a:ext cx="4029075" cy="4505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p:txBody>
          <a:bodyPr/>
          <a:lstStyle>
            <a:lvl1pPr>
              <a:defRPr/>
            </a:lvl1pPr>
          </a:lstStyle>
          <a:p>
            <a:endParaRPr lang="en-US"/>
          </a:p>
        </p:txBody>
      </p:sp>
      <p:sp>
        <p:nvSpPr>
          <p:cNvPr id="6" name="Slide Number Placeholder 5"/>
          <p:cNvSpPr>
            <a:spLocks noGrp="1"/>
          </p:cNvSpPr>
          <p:nvPr>
            <p:ph type="sldNum" idx="11"/>
          </p:nvPr>
        </p:nvSpPr>
        <p:spPr/>
        <p:txBody>
          <a:bodyPr/>
          <a:lstStyle>
            <a:lvl1pPr>
              <a:defRPr/>
            </a:lvl1pPr>
          </a:lstStyle>
          <a:p>
            <a:fld id="{492E006B-782A-44AB-A6B0-5AA62B6A84A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idx="10"/>
          </p:nvPr>
        </p:nvSpPr>
        <p:spPr/>
        <p:txBody>
          <a:bodyPr/>
          <a:lstStyle>
            <a:lvl1pPr>
              <a:defRPr/>
            </a:lvl1pPr>
          </a:lstStyle>
          <a:p>
            <a:endParaRPr lang="en-US"/>
          </a:p>
        </p:txBody>
      </p:sp>
      <p:sp>
        <p:nvSpPr>
          <p:cNvPr id="8" name="Slide Number Placeholder 7"/>
          <p:cNvSpPr>
            <a:spLocks noGrp="1"/>
          </p:cNvSpPr>
          <p:nvPr>
            <p:ph type="sldNum" idx="11"/>
          </p:nvPr>
        </p:nvSpPr>
        <p:spPr/>
        <p:txBody>
          <a:bodyPr/>
          <a:lstStyle>
            <a:lvl1pPr>
              <a:defRPr/>
            </a:lvl1pPr>
          </a:lstStyle>
          <a:p>
            <a:fld id="{D92A2AF1-E447-479A-9830-5802DF274C7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idx="10"/>
          </p:nvPr>
        </p:nvSpPr>
        <p:spPr/>
        <p:txBody>
          <a:bodyPr/>
          <a:lstStyle>
            <a:lvl1pPr>
              <a:defRPr/>
            </a:lvl1pPr>
          </a:lstStyle>
          <a:p>
            <a:endParaRPr lang="en-US"/>
          </a:p>
        </p:txBody>
      </p:sp>
      <p:sp>
        <p:nvSpPr>
          <p:cNvPr id="4" name="Slide Number Placeholder 3"/>
          <p:cNvSpPr>
            <a:spLocks noGrp="1"/>
          </p:cNvSpPr>
          <p:nvPr>
            <p:ph type="sldNum" idx="11"/>
          </p:nvPr>
        </p:nvSpPr>
        <p:spPr/>
        <p:txBody>
          <a:bodyPr/>
          <a:lstStyle>
            <a:lvl1pPr>
              <a:defRPr/>
            </a:lvl1pPr>
          </a:lstStyle>
          <a:p>
            <a:fld id="{892E8610-4403-4689-A782-0BE84ABD14C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endParaRPr lang="en-US"/>
          </a:p>
        </p:txBody>
      </p:sp>
      <p:sp>
        <p:nvSpPr>
          <p:cNvPr id="3" name="Slide Number Placeholder 2"/>
          <p:cNvSpPr>
            <a:spLocks noGrp="1"/>
          </p:cNvSpPr>
          <p:nvPr>
            <p:ph type="sldNum" idx="11"/>
          </p:nvPr>
        </p:nvSpPr>
        <p:spPr/>
        <p:txBody>
          <a:bodyPr/>
          <a:lstStyle>
            <a:lvl1pPr>
              <a:defRPr/>
            </a:lvl1pPr>
          </a:lstStyle>
          <a:p>
            <a:fld id="{7E9E4E2F-C60C-41A6-A052-6A257CEA47E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Slide Number Placeholder 5"/>
          <p:cNvSpPr>
            <a:spLocks noGrp="1"/>
          </p:cNvSpPr>
          <p:nvPr>
            <p:ph type="sldNum" idx="11"/>
          </p:nvPr>
        </p:nvSpPr>
        <p:spPr/>
        <p:txBody>
          <a:bodyPr/>
          <a:lstStyle>
            <a:lvl1pPr>
              <a:defRPr/>
            </a:lvl1pPr>
          </a:lstStyle>
          <a:p>
            <a:fld id="{B0AB2C77-AA66-4FAC-AD45-DEE558DA875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endParaRPr lang="en-US"/>
          </a:p>
        </p:txBody>
      </p:sp>
      <p:sp>
        <p:nvSpPr>
          <p:cNvPr id="6" name="Slide Number Placeholder 5"/>
          <p:cNvSpPr>
            <a:spLocks noGrp="1"/>
          </p:cNvSpPr>
          <p:nvPr>
            <p:ph type="sldNum" idx="11"/>
          </p:nvPr>
        </p:nvSpPr>
        <p:spPr/>
        <p:txBody>
          <a:bodyPr/>
          <a:lstStyle>
            <a:lvl1pPr>
              <a:defRPr/>
            </a:lvl1pPr>
          </a:lstStyle>
          <a:p>
            <a:fld id="{13026A6F-A98F-4427-8311-56C71E3FA674}"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457200" y="123825"/>
            <a:ext cx="8208963" cy="1425575"/>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457200" y="1600200"/>
            <a:ext cx="8208963" cy="45053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457200" y="6356350"/>
            <a:ext cx="2112963" cy="344488"/>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898989"/>
                </a:solidFill>
                <a:latin typeface="+mn-lt"/>
              </a:defRPr>
            </a:lvl1pPr>
          </a:lstStyle>
          <a:p>
            <a:endParaRPr lang="en-US"/>
          </a:p>
        </p:txBody>
      </p:sp>
      <p:sp>
        <p:nvSpPr>
          <p:cNvPr id="1028" name="Text Box 4"/>
          <p:cNvSpPr txBox="1">
            <a:spLocks noChangeArrowheads="1"/>
          </p:cNvSpPr>
          <p:nvPr/>
        </p:nvSpPr>
        <p:spPr bwMode="auto">
          <a:xfrm>
            <a:off x="3124200" y="6356350"/>
            <a:ext cx="2895600" cy="365125"/>
          </a:xfrm>
          <a:prstGeom prst="rect">
            <a:avLst/>
          </a:prstGeom>
          <a:noFill/>
          <a:ln w="9525">
            <a:noFill/>
            <a:round/>
            <a:headEnd/>
            <a:tailEnd/>
          </a:ln>
          <a:effectLst/>
        </p:spPr>
        <p:txBody>
          <a:bodyPr wrap="none" anchor="ctr"/>
          <a:lstStyle/>
          <a:p>
            <a:endParaRPr lang="en-US"/>
          </a:p>
        </p:txBody>
      </p:sp>
      <p:sp>
        <p:nvSpPr>
          <p:cNvPr id="1029" name="Rectangle 5"/>
          <p:cNvSpPr>
            <a:spLocks noGrp="1" noChangeArrowheads="1"/>
          </p:cNvSpPr>
          <p:nvPr>
            <p:ph type="sldNum"/>
          </p:nvPr>
        </p:nvSpPr>
        <p:spPr bwMode="auto">
          <a:xfrm>
            <a:off x="6553200" y="6356350"/>
            <a:ext cx="2112963" cy="344488"/>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lvl1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898989"/>
                </a:solidFill>
                <a:latin typeface="+mn-lt"/>
              </a:defRPr>
            </a:lvl1pPr>
          </a:lstStyle>
          <a:p>
            <a:fld id="{C2D5F43F-11FF-45B7-B929-7AC7EB0D2D0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mj-lt"/>
          <a:ea typeface="+mj-ea"/>
          <a:cs typeface="+mj-cs"/>
        </a:defRPr>
      </a:lvl1pPr>
      <a:lvl2pPr marL="742950" indent="-28575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2pPr>
      <a:lvl3pPr marL="1143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3pPr>
      <a:lvl4pPr marL="1600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4pPr>
      <a:lvl5pPr marL="20574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cs typeface="+mn-cs"/>
        </a:defRPr>
      </a:lvl2pPr>
      <a:lvl3pPr marL="11430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4pPr>
      <a:lvl5pPr marL="20574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5.jpeg"/><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381000" y="1295400"/>
            <a:ext cx="8229600" cy="457200"/>
          </a:xfrm>
          <a:prstGeom prst="rect">
            <a:avLst/>
          </a:prstGeom>
          <a:noFill/>
          <a:ln w="9525">
            <a:noFill/>
            <a:round/>
            <a:headEnd/>
            <a:tailEnd/>
          </a:ln>
          <a:effectLst/>
        </p:spPr>
        <p:txBody>
          <a:bodyPr anchor="ct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b="1" dirty="0">
                <a:solidFill>
                  <a:srgbClr val="254061"/>
                </a:solidFill>
                <a:latin typeface="Calibri" pitchFamily="32" charset="0"/>
              </a:rPr>
              <a:t>Eiropas Sociālā fonda projekts</a:t>
            </a:r>
          </a:p>
        </p:txBody>
      </p:sp>
      <p:sp>
        <p:nvSpPr>
          <p:cNvPr id="3074" name="Text Box 2"/>
          <p:cNvSpPr txBox="1">
            <a:spLocks noChangeArrowheads="1"/>
          </p:cNvSpPr>
          <p:nvPr/>
        </p:nvSpPr>
        <p:spPr bwMode="auto">
          <a:xfrm>
            <a:off x="685800" y="1905000"/>
            <a:ext cx="7620000" cy="1219200"/>
          </a:xfrm>
          <a:prstGeom prst="rect">
            <a:avLst/>
          </a:prstGeom>
          <a:noFill/>
          <a:ln w="9525">
            <a:noFill/>
            <a:round/>
            <a:headEnd/>
            <a:tailEnd/>
          </a:ln>
          <a:effectLst/>
        </p:spPr>
        <p:txBody>
          <a:bodyPr/>
          <a:lstStyle/>
          <a:p>
            <a:pPr algn="ctr">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b="1" dirty="0">
                <a:solidFill>
                  <a:srgbClr val="254061"/>
                </a:solidFill>
                <a:latin typeface="Calibri" pitchFamily="32" charset="0"/>
              </a:rPr>
              <a:t>„</a:t>
            </a:r>
            <a:r>
              <a:rPr lang="lv-LV" b="1" dirty="0" err="1">
                <a:solidFill>
                  <a:srgbClr val="254061"/>
                </a:solidFill>
                <a:latin typeface="Calibri" pitchFamily="32" charset="0"/>
              </a:rPr>
              <a:t>Inovatīva</a:t>
            </a:r>
            <a:r>
              <a:rPr lang="lv-LV" b="1">
                <a:solidFill>
                  <a:srgbClr val="254061"/>
                </a:solidFill>
                <a:latin typeface="Calibri" pitchFamily="32" charset="0"/>
              </a:rPr>
              <a:t> un praksē balstīta pedagogu izglītības ieguve </a:t>
            </a:r>
            <a:br>
              <a:rPr lang="lv-LV" b="1">
                <a:solidFill>
                  <a:srgbClr val="254061"/>
                </a:solidFill>
                <a:latin typeface="Calibri" pitchFamily="32" charset="0"/>
              </a:rPr>
            </a:br>
            <a:r>
              <a:rPr lang="lv-LV" b="1">
                <a:solidFill>
                  <a:srgbClr val="254061"/>
                </a:solidFill>
                <a:latin typeface="Calibri" pitchFamily="32" charset="0"/>
              </a:rPr>
              <a:t>un mentoru profesionālā pilnveide”</a:t>
            </a:r>
            <a:br>
              <a:rPr lang="lv-LV" b="1">
                <a:solidFill>
                  <a:srgbClr val="254061"/>
                </a:solidFill>
                <a:latin typeface="Calibri" pitchFamily="32" charset="0"/>
              </a:rPr>
            </a:br>
            <a:r>
              <a:rPr lang="lv-LV" sz="1400">
                <a:solidFill>
                  <a:srgbClr val="254061"/>
                </a:solidFill>
                <a:latin typeface="Calibri" pitchFamily="32" charset="0"/>
              </a:rPr>
              <a:t> Vienošanās Nr.2010/0096/1DP/1.2.1.2.3./09/IPIA/VIAA/001</a:t>
            </a:r>
            <a:r>
              <a:rPr lang="lv-LV">
                <a:solidFill>
                  <a:srgbClr val="254061"/>
                </a:solidFill>
                <a:latin typeface="Calibri" pitchFamily="32" charset="0"/>
              </a:rPr>
              <a:t/>
            </a:r>
            <a:br>
              <a:rPr lang="lv-LV">
                <a:solidFill>
                  <a:srgbClr val="254061"/>
                </a:solidFill>
                <a:latin typeface="Calibri" pitchFamily="32" charset="0"/>
              </a:rPr>
            </a:br>
            <a:endParaRPr lang="lv-LV">
              <a:solidFill>
                <a:srgbClr val="254061"/>
              </a:solidFill>
              <a:latin typeface="Calibri" pitchFamily="32" charset="0"/>
            </a:endParaRPr>
          </a:p>
        </p:txBody>
      </p:sp>
      <p:sp>
        <p:nvSpPr>
          <p:cNvPr id="3075" name="Text Box 3"/>
          <p:cNvSpPr txBox="1">
            <a:spLocks noChangeArrowheads="1"/>
          </p:cNvSpPr>
          <p:nvPr/>
        </p:nvSpPr>
        <p:spPr bwMode="auto">
          <a:xfrm>
            <a:off x="1143000" y="3276600"/>
            <a:ext cx="6934200" cy="1325620"/>
          </a:xfrm>
          <a:prstGeom prst="rect">
            <a:avLst/>
          </a:prstGeom>
          <a:noFill/>
          <a:ln w="9525">
            <a:noFill/>
            <a:round/>
            <a:headEnd/>
            <a:tailEnd/>
          </a:ln>
          <a:effectLst/>
        </p:spPr>
        <p:txBody>
          <a:bodyPr lIns="90000" tIns="46800" rIns="90000" bIns="46800">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lv-LV" sz="4000" b="1" dirty="0" smtClean="0">
                <a:solidFill>
                  <a:srgbClr val="254061"/>
                </a:solidFill>
              </a:rPr>
              <a:t>Novitāte un inovācijas: 3.C moduļa saturs</a:t>
            </a:r>
            <a:endParaRPr lang="lv-LV" sz="4000" b="1" dirty="0" smtClean="0">
              <a:solidFill>
                <a:srgbClr val="25406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0"/>
          <p:cNvSpPr>
            <a:spLocks noGrp="1"/>
          </p:cNvSpPr>
          <p:nvPr>
            <p:ph type="title"/>
          </p:nvPr>
        </p:nvSpPr>
        <p:spPr>
          <a:xfrm>
            <a:off x="468313" y="981075"/>
            <a:ext cx="8229600" cy="711200"/>
          </a:xfrm>
        </p:spPr>
        <p:txBody>
          <a:bodyPr/>
          <a:lstStyle/>
          <a:p>
            <a:pPr eaLnBrk="1" hangingPunct="1"/>
            <a:r>
              <a:rPr lang="lv-LV" sz="3200" smtClean="0"/>
              <a:t>Uzliekam cepuri: </a:t>
            </a:r>
            <a:r>
              <a:rPr lang="lv-LV" sz="3200" i="1" smtClean="0"/>
              <a:t>ES KĀ NOVITĀTES APGUVĒJS</a:t>
            </a:r>
          </a:p>
        </p:txBody>
      </p:sp>
      <p:sp>
        <p:nvSpPr>
          <p:cNvPr id="9219" name="Content Placeholder 9"/>
          <p:cNvSpPr>
            <a:spLocks noGrp="1"/>
          </p:cNvSpPr>
          <p:nvPr>
            <p:ph sz="half" idx="1"/>
          </p:nvPr>
        </p:nvSpPr>
        <p:spPr>
          <a:xfrm>
            <a:off x="250825" y="1844675"/>
            <a:ext cx="4752975" cy="4525963"/>
          </a:xfrm>
        </p:spPr>
        <p:txBody>
          <a:bodyPr/>
          <a:lstStyle/>
          <a:p>
            <a:r>
              <a:rPr lang="lv-LV" dirty="0" smtClean="0"/>
              <a:t>kā es jutos, ko es pārdomāju</a:t>
            </a:r>
          </a:p>
          <a:p>
            <a:r>
              <a:rPr lang="lv-LV" dirty="0" smtClean="0"/>
              <a:t>kā es tiku galā ar šo uzdevumu</a:t>
            </a:r>
          </a:p>
          <a:p>
            <a:r>
              <a:rPr lang="lv-LV" dirty="0" smtClean="0"/>
              <a:t>kādas varētu būt citas iespējamās reakcijas šīs tēmas apguvē</a:t>
            </a:r>
          </a:p>
          <a:p>
            <a:r>
              <a:rPr lang="lv-LV" dirty="0" smtClean="0"/>
              <a:t>ja man būtu vajadzīga mentora palīdzība, ko es lūgtu</a:t>
            </a:r>
          </a:p>
        </p:txBody>
      </p:sp>
      <p:grpSp>
        <p:nvGrpSpPr>
          <p:cNvPr id="2" name="Group 8"/>
          <p:cNvGrpSpPr>
            <a:grpSpLocks/>
          </p:cNvGrpSpPr>
          <p:nvPr/>
        </p:nvGrpSpPr>
        <p:grpSpPr bwMode="auto">
          <a:xfrm>
            <a:off x="323850" y="260350"/>
            <a:ext cx="7707313" cy="700088"/>
            <a:chOff x="323528" y="260648"/>
            <a:chExt cx="7706867" cy="699805"/>
          </a:xfrm>
        </p:grpSpPr>
        <p:pic>
          <p:nvPicPr>
            <p:cNvPr id="9223" name="Picture 3" descr="ESF_pilnais_kr.jpg"/>
            <p:cNvPicPr>
              <a:picLocks noChangeAspect="1" noChangeArrowheads="1"/>
            </p:cNvPicPr>
            <p:nvPr/>
          </p:nvPicPr>
          <p:blipFill>
            <a:blip r:embed="rId3" cstate="print"/>
            <a:srcRect/>
            <a:stretch>
              <a:fillRect/>
            </a:stretch>
          </p:blipFill>
          <p:spPr bwMode="auto">
            <a:xfrm>
              <a:off x="323528" y="332656"/>
              <a:ext cx="1031828" cy="627797"/>
            </a:xfrm>
            <a:prstGeom prst="rect">
              <a:avLst/>
            </a:prstGeom>
            <a:noFill/>
            <a:ln w="9525">
              <a:noFill/>
              <a:miter lim="800000"/>
              <a:headEnd/>
              <a:tailEnd/>
            </a:ln>
          </p:spPr>
        </p:pic>
        <p:pic>
          <p:nvPicPr>
            <p:cNvPr id="9224" name="Picture 4" descr="ES_zils_dzeltens.jpg"/>
            <p:cNvPicPr>
              <a:picLocks noChangeAspect="1" noChangeArrowheads="1"/>
            </p:cNvPicPr>
            <p:nvPr/>
          </p:nvPicPr>
          <p:blipFill>
            <a:blip r:embed="rId4" cstate="print"/>
            <a:srcRect/>
            <a:stretch>
              <a:fillRect/>
            </a:stretch>
          </p:blipFill>
          <p:spPr bwMode="auto">
            <a:xfrm>
              <a:off x="2123728" y="404664"/>
              <a:ext cx="690634" cy="464024"/>
            </a:xfrm>
            <a:prstGeom prst="rect">
              <a:avLst/>
            </a:prstGeom>
            <a:noFill/>
            <a:ln w="9525">
              <a:noFill/>
              <a:miter lim="800000"/>
              <a:headEnd/>
              <a:tailEnd/>
            </a:ln>
          </p:spPr>
        </p:pic>
        <p:pic>
          <p:nvPicPr>
            <p:cNvPr id="9225" name="Picture 5" descr="LU-logo-anno-1"/>
            <p:cNvPicPr>
              <a:picLocks noChangeAspect="1" noChangeArrowheads="1"/>
            </p:cNvPicPr>
            <p:nvPr/>
          </p:nvPicPr>
          <p:blipFill>
            <a:blip r:embed="rId5" cstate="print"/>
            <a:srcRect/>
            <a:stretch>
              <a:fillRect/>
            </a:stretch>
          </p:blipFill>
          <p:spPr bwMode="auto">
            <a:xfrm>
              <a:off x="3851920" y="404664"/>
              <a:ext cx="1482204" cy="450376"/>
            </a:xfrm>
            <a:prstGeom prst="rect">
              <a:avLst/>
            </a:prstGeom>
            <a:noFill/>
            <a:ln w="9525">
              <a:noFill/>
              <a:miter lim="800000"/>
              <a:headEnd/>
              <a:tailEnd/>
            </a:ln>
          </p:spPr>
        </p:pic>
        <p:pic>
          <p:nvPicPr>
            <p:cNvPr id="9226" name="Picture 6" descr="logo"/>
            <p:cNvPicPr>
              <a:picLocks noChangeAspect="1" noChangeArrowheads="1"/>
            </p:cNvPicPr>
            <p:nvPr/>
          </p:nvPicPr>
          <p:blipFill>
            <a:blip r:embed="rId6" cstate="print"/>
            <a:srcRect/>
            <a:stretch>
              <a:fillRect/>
            </a:stretch>
          </p:blipFill>
          <p:spPr bwMode="auto">
            <a:xfrm>
              <a:off x="6084168" y="260648"/>
              <a:ext cx="1946227" cy="641445"/>
            </a:xfrm>
            <a:prstGeom prst="rect">
              <a:avLst/>
            </a:prstGeom>
            <a:noFill/>
            <a:ln w="9525">
              <a:noFill/>
              <a:miter lim="800000"/>
              <a:headEnd/>
              <a:tailEnd/>
            </a:ln>
          </p:spPr>
        </p:pic>
      </p:grpSp>
      <p:sp>
        <p:nvSpPr>
          <p:cNvPr id="9221" name="Rectangle 1"/>
          <p:cNvSpPr>
            <a:spLocks noChangeArrowheads="1"/>
          </p:cNvSpPr>
          <p:nvPr/>
        </p:nvSpPr>
        <p:spPr bwMode="auto">
          <a:xfrm>
            <a:off x="179388" y="6103938"/>
            <a:ext cx="8750300" cy="430212"/>
          </a:xfrm>
          <a:prstGeom prst="rect">
            <a:avLst/>
          </a:prstGeom>
          <a:noFill/>
          <a:ln w="9525">
            <a:noFill/>
            <a:miter lim="800000"/>
            <a:headEnd/>
            <a:tailEnd/>
          </a:ln>
        </p:spPr>
        <p:txBody>
          <a:bodyPr anchor="ctr">
            <a:spAutoFit/>
          </a:bodyPr>
          <a:lstStyle/>
          <a:p>
            <a:pPr algn="ctr"/>
            <a:r>
              <a:rPr lang="lv-LV" sz="1100">
                <a:cs typeface="Times New Roman" pitchFamily="18" charset="0"/>
              </a:rPr>
              <a:t>Eiropas Sociālā fonda projekts “Inovatīva un praksē balstīta pedagogu izglītības ieguve un mentoru profesionālā pilnveide” Nr.2010/0096/1DP/1.2.1.2.3./09/IPIA/VIAA/001</a:t>
            </a:r>
            <a:r>
              <a:rPr lang="en-US" sz="1100"/>
              <a:t> </a:t>
            </a:r>
          </a:p>
        </p:txBody>
      </p:sp>
      <p:pic>
        <p:nvPicPr>
          <p:cNvPr id="9222" name="Picture 11" descr="G:\ingas docs\inga\pictures\me\Inga2.jpg"/>
          <p:cNvPicPr>
            <a:picLocks noGrp="1" noChangeAspect="1" noChangeArrowheads="1"/>
          </p:cNvPicPr>
          <p:nvPr>
            <p:ph sz="half" idx="2"/>
          </p:nvPr>
        </p:nvPicPr>
        <p:blipFill>
          <a:blip r:embed="rId7" cstate="print"/>
          <a:srcRect/>
          <a:stretch>
            <a:fillRect/>
          </a:stretch>
        </p:blipFill>
        <p:spPr>
          <a:xfrm>
            <a:off x="5003800" y="2133600"/>
            <a:ext cx="3540125" cy="3311525"/>
          </a:xfr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68313" y="981075"/>
            <a:ext cx="8229600" cy="1143000"/>
          </a:xfrm>
        </p:spPr>
        <p:txBody>
          <a:bodyPr/>
          <a:lstStyle/>
          <a:p>
            <a:pPr>
              <a:defRPr/>
            </a:pPr>
            <a:r>
              <a:rPr lang="lv-LV" sz="3200" cap="all" dirty="0" smtClean="0"/>
              <a:t>3.C modulis: </a:t>
            </a:r>
            <a:r>
              <a:rPr lang="lv-LV" sz="3200" b="1" cap="all" dirty="0" smtClean="0"/>
              <a:t>Novitātes </a:t>
            </a:r>
            <a:r>
              <a:rPr lang="lv-LV" sz="3200" b="1" cap="all" dirty="0"/>
              <a:t>mācību saturā</a:t>
            </a:r>
            <a:endParaRPr lang="lv-LV" sz="3200" dirty="0"/>
          </a:p>
        </p:txBody>
      </p:sp>
      <p:sp>
        <p:nvSpPr>
          <p:cNvPr id="4099" name="Content Placeholder 11"/>
          <p:cNvSpPr>
            <a:spLocks noGrp="1"/>
          </p:cNvSpPr>
          <p:nvPr>
            <p:ph idx="1"/>
          </p:nvPr>
        </p:nvSpPr>
        <p:spPr>
          <a:xfrm>
            <a:off x="468313" y="1989138"/>
            <a:ext cx="8229600" cy="4165600"/>
          </a:xfrm>
        </p:spPr>
        <p:txBody>
          <a:bodyPr/>
          <a:lstStyle/>
          <a:p>
            <a:r>
              <a:rPr lang="lv-LV" sz="2800" smtClean="0"/>
              <a:t>Mācību satura novitātes - virssatura tēmas (6h)</a:t>
            </a:r>
          </a:p>
          <a:p>
            <a:r>
              <a:rPr lang="lv-LV" sz="2800" smtClean="0"/>
              <a:t>Mācību satura novitātes - mācību priekšmeta standartos un programmās (2h)</a:t>
            </a:r>
          </a:p>
          <a:p>
            <a:r>
              <a:rPr lang="lv-LV" sz="2800" smtClean="0"/>
              <a:t>Trīs mācību darbības aspekti – priekšmetiskais, vērtībizglītojošais, socializējošais – mācību stundā satura/ virssatura novitātes kontekstā (2h)</a:t>
            </a:r>
          </a:p>
          <a:p>
            <a:r>
              <a:rPr lang="lv-LV" sz="2800" smtClean="0"/>
              <a:t>Novitāte un atbalsta darbība (2h)</a:t>
            </a:r>
            <a:endParaRPr lang="lv-LV" smtClean="0"/>
          </a:p>
        </p:txBody>
      </p:sp>
      <p:sp>
        <p:nvSpPr>
          <p:cNvPr id="4100" name="Rectangle 1"/>
          <p:cNvSpPr>
            <a:spLocks noChangeArrowheads="1"/>
          </p:cNvSpPr>
          <p:nvPr/>
        </p:nvSpPr>
        <p:spPr bwMode="auto">
          <a:xfrm>
            <a:off x="323850" y="6224588"/>
            <a:ext cx="8351838" cy="415925"/>
          </a:xfrm>
          <a:prstGeom prst="rect">
            <a:avLst/>
          </a:prstGeom>
          <a:noFill/>
          <a:ln w="9525">
            <a:noFill/>
            <a:miter lim="800000"/>
            <a:headEnd/>
            <a:tailEnd/>
          </a:ln>
        </p:spPr>
        <p:txBody>
          <a:bodyPr anchor="ctr">
            <a:spAutoFit/>
          </a:bodyPr>
          <a:lstStyle/>
          <a:p>
            <a:pPr algn="ctr"/>
            <a:r>
              <a:rPr lang="lv-LV" sz="1000">
                <a:cs typeface="Times New Roman" pitchFamily="18" charset="0"/>
              </a:rPr>
              <a:t>Eiropas Sociālā fonda projekts “Inovatīva un praksē balstīta pedagogu izglītības ieguve un mentoru profesionālā pilnveide” Nr.2010/0096/1DP/1.2.1.2.3./09/IPIA/VIAA/001</a:t>
            </a:r>
            <a:r>
              <a:rPr lang="en-US" sz="1000"/>
              <a:t> </a:t>
            </a:r>
            <a:endParaRPr lang="en-US" sz="3600"/>
          </a:p>
        </p:txBody>
      </p:sp>
      <p:grpSp>
        <p:nvGrpSpPr>
          <p:cNvPr id="2" name="Group 9"/>
          <p:cNvGrpSpPr>
            <a:grpSpLocks/>
          </p:cNvGrpSpPr>
          <p:nvPr/>
        </p:nvGrpSpPr>
        <p:grpSpPr bwMode="auto">
          <a:xfrm>
            <a:off x="971550" y="188913"/>
            <a:ext cx="7056438" cy="647700"/>
            <a:chOff x="323528" y="260648"/>
            <a:chExt cx="7706867" cy="699805"/>
          </a:xfrm>
        </p:grpSpPr>
        <p:pic>
          <p:nvPicPr>
            <p:cNvPr id="4102" name="Picture 10" descr="ESF_pilnais_kr.jpg"/>
            <p:cNvPicPr>
              <a:picLocks noChangeAspect="1" noChangeArrowheads="1"/>
            </p:cNvPicPr>
            <p:nvPr/>
          </p:nvPicPr>
          <p:blipFill>
            <a:blip r:embed="rId2" cstate="print"/>
            <a:srcRect/>
            <a:stretch>
              <a:fillRect/>
            </a:stretch>
          </p:blipFill>
          <p:spPr bwMode="auto">
            <a:xfrm>
              <a:off x="323528" y="332656"/>
              <a:ext cx="1031828" cy="627797"/>
            </a:xfrm>
            <a:prstGeom prst="rect">
              <a:avLst/>
            </a:prstGeom>
            <a:noFill/>
            <a:ln w="9525">
              <a:noFill/>
              <a:miter lim="800000"/>
              <a:headEnd/>
              <a:tailEnd/>
            </a:ln>
          </p:spPr>
        </p:pic>
        <p:pic>
          <p:nvPicPr>
            <p:cNvPr id="4103" name="Picture 11" descr="ES_zils_dzeltens.jpg"/>
            <p:cNvPicPr>
              <a:picLocks noChangeAspect="1" noChangeArrowheads="1"/>
            </p:cNvPicPr>
            <p:nvPr/>
          </p:nvPicPr>
          <p:blipFill>
            <a:blip r:embed="rId3" cstate="print"/>
            <a:srcRect/>
            <a:stretch>
              <a:fillRect/>
            </a:stretch>
          </p:blipFill>
          <p:spPr bwMode="auto">
            <a:xfrm>
              <a:off x="2123728" y="404664"/>
              <a:ext cx="690634" cy="464024"/>
            </a:xfrm>
            <a:prstGeom prst="rect">
              <a:avLst/>
            </a:prstGeom>
            <a:noFill/>
            <a:ln w="9525">
              <a:noFill/>
              <a:miter lim="800000"/>
              <a:headEnd/>
              <a:tailEnd/>
            </a:ln>
          </p:spPr>
        </p:pic>
        <p:pic>
          <p:nvPicPr>
            <p:cNvPr id="4104" name="Picture 12" descr="LU-logo-anno-1"/>
            <p:cNvPicPr>
              <a:picLocks noChangeAspect="1" noChangeArrowheads="1"/>
            </p:cNvPicPr>
            <p:nvPr/>
          </p:nvPicPr>
          <p:blipFill>
            <a:blip r:embed="rId4" cstate="print"/>
            <a:srcRect/>
            <a:stretch>
              <a:fillRect/>
            </a:stretch>
          </p:blipFill>
          <p:spPr bwMode="auto">
            <a:xfrm>
              <a:off x="3851920" y="404664"/>
              <a:ext cx="1482204" cy="450376"/>
            </a:xfrm>
            <a:prstGeom prst="rect">
              <a:avLst/>
            </a:prstGeom>
            <a:noFill/>
            <a:ln w="9525">
              <a:noFill/>
              <a:miter lim="800000"/>
              <a:headEnd/>
              <a:tailEnd/>
            </a:ln>
          </p:spPr>
        </p:pic>
        <p:pic>
          <p:nvPicPr>
            <p:cNvPr id="4105" name="Picture 13" descr="logo"/>
            <p:cNvPicPr>
              <a:picLocks noChangeAspect="1" noChangeArrowheads="1"/>
            </p:cNvPicPr>
            <p:nvPr/>
          </p:nvPicPr>
          <p:blipFill>
            <a:blip r:embed="rId5" cstate="print"/>
            <a:srcRect/>
            <a:stretch>
              <a:fillRect/>
            </a:stretch>
          </p:blipFill>
          <p:spPr bwMode="auto">
            <a:xfrm>
              <a:off x="6084168" y="260648"/>
              <a:ext cx="1946227" cy="64144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981075"/>
            <a:ext cx="8229600" cy="1008063"/>
          </a:xfrm>
        </p:spPr>
        <p:txBody>
          <a:bodyPr/>
          <a:lstStyle/>
          <a:p>
            <a:pPr eaLnBrk="1" hangingPunct="1">
              <a:defRPr/>
            </a:pPr>
            <a:r>
              <a:rPr lang="lv-LV" sz="3200" dirty="0" smtClean="0"/>
              <a:t>Uzdevumi darbā ar 3.C moduli </a:t>
            </a:r>
            <a:r>
              <a:rPr lang="lv-LV" sz="3200" b="1" cap="all" dirty="0" smtClean="0"/>
              <a:t>: </a:t>
            </a:r>
            <a:br>
              <a:rPr lang="lv-LV" sz="3200" b="1" cap="all" dirty="0" smtClean="0"/>
            </a:br>
            <a:r>
              <a:rPr lang="lv-LV" sz="3200" b="1" cap="all" dirty="0" smtClean="0"/>
              <a:t>Novitātes mācību saturā</a:t>
            </a:r>
            <a:endParaRPr lang="lv-LV" sz="3200" dirty="0" smtClean="0"/>
          </a:p>
        </p:txBody>
      </p:sp>
      <p:sp>
        <p:nvSpPr>
          <p:cNvPr id="5123" name="Content Placeholder 2"/>
          <p:cNvSpPr>
            <a:spLocks noGrp="1"/>
          </p:cNvSpPr>
          <p:nvPr>
            <p:ph idx="1"/>
          </p:nvPr>
        </p:nvSpPr>
        <p:spPr>
          <a:xfrm>
            <a:off x="468313" y="2276475"/>
            <a:ext cx="8229600" cy="3673475"/>
          </a:xfrm>
        </p:spPr>
        <p:txBody>
          <a:bodyPr/>
          <a:lstStyle/>
          <a:p>
            <a:pPr marL="514350" indent="-514350" eaLnBrk="1" hangingPunct="1">
              <a:buFont typeface="Calibri" pitchFamily="34" charset="0"/>
              <a:buAutoNum type="arabicPeriod"/>
            </a:pPr>
            <a:r>
              <a:rPr lang="lv-LV" sz="2800" dirty="0" smtClean="0"/>
              <a:t>Vienoties par jēdzienu “novitāte” un “inovācija” šajā modulī</a:t>
            </a:r>
          </a:p>
          <a:p>
            <a:pPr marL="514350" indent="-514350" eaLnBrk="1" hangingPunct="1">
              <a:buFont typeface="Calibri" pitchFamily="34" charset="0"/>
              <a:buAutoNum type="arabicPeriod"/>
            </a:pPr>
            <a:r>
              <a:rPr lang="lv-LV" sz="2800" dirty="0" smtClean="0"/>
              <a:t>Ieskats moduļa tēmās “Mācību satura novitātes – virssatura tēmas”</a:t>
            </a:r>
          </a:p>
          <a:p>
            <a:pPr marL="514350" indent="-514350">
              <a:buFont typeface="Calibri" pitchFamily="34" charset="0"/>
              <a:buAutoNum type="arabicPeriod"/>
            </a:pPr>
            <a:r>
              <a:rPr lang="lv-LV" sz="2800" dirty="0" smtClean="0"/>
              <a:t>Vispārināšana – kā organizēt </a:t>
            </a:r>
            <a:r>
              <a:rPr lang="lv-LV" sz="2800" dirty="0" err="1" smtClean="0"/>
              <a:t>mentordarbību</a:t>
            </a:r>
            <a:r>
              <a:rPr lang="lv-LV" sz="2800" dirty="0" smtClean="0"/>
              <a:t> novitāšu ieviešanā</a:t>
            </a:r>
          </a:p>
        </p:txBody>
      </p:sp>
      <p:sp>
        <p:nvSpPr>
          <p:cNvPr id="5124" name="Rectangle 1"/>
          <p:cNvSpPr>
            <a:spLocks noChangeArrowheads="1"/>
          </p:cNvSpPr>
          <p:nvPr/>
        </p:nvSpPr>
        <p:spPr bwMode="auto">
          <a:xfrm>
            <a:off x="323850" y="6224588"/>
            <a:ext cx="8351838" cy="415925"/>
          </a:xfrm>
          <a:prstGeom prst="rect">
            <a:avLst/>
          </a:prstGeom>
          <a:noFill/>
          <a:ln w="9525">
            <a:noFill/>
            <a:miter lim="800000"/>
            <a:headEnd/>
            <a:tailEnd/>
          </a:ln>
        </p:spPr>
        <p:txBody>
          <a:bodyPr anchor="ctr">
            <a:spAutoFit/>
          </a:bodyPr>
          <a:lstStyle/>
          <a:p>
            <a:pPr algn="ctr"/>
            <a:r>
              <a:rPr lang="lv-LV" sz="1000">
                <a:cs typeface="Times New Roman" pitchFamily="18" charset="0"/>
              </a:rPr>
              <a:t>Eiropas Sociālā fonda projekts “Inovatīva un praksē balstīta pedagogu izglītības ieguve un mentoru profesionālā pilnveide” Nr.2010/0096/1DP/1.2.1.2.3./09/IPIA/VIAA/001</a:t>
            </a:r>
            <a:r>
              <a:rPr lang="en-US" sz="1000"/>
              <a:t> </a:t>
            </a:r>
            <a:endParaRPr lang="en-US" sz="3600"/>
          </a:p>
        </p:txBody>
      </p:sp>
      <p:grpSp>
        <p:nvGrpSpPr>
          <p:cNvPr id="2" name="Group 9"/>
          <p:cNvGrpSpPr>
            <a:grpSpLocks/>
          </p:cNvGrpSpPr>
          <p:nvPr/>
        </p:nvGrpSpPr>
        <p:grpSpPr bwMode="auto">
          <a:xfrm>
            <a:off x="971550" y="188913"/>
            <a:ext cx="7056438" cy="647700"/>
            <a:chOff x="323528" y="260648"/>
            <a:chExt cx="7706867" cy="699805"/>
          </a:xfrm>
        </p:grpSpPr>
        <p:pic>
          <p:nvPicPr>
            <p:cNvPr id="5126" name="Picture 10" descr="ESF_pilnais_kr.jpg"/>
            <p:cNvPicPr>
              <a:picLocks noChangeAspect="1" noChangeArrowheads="1"/>
            </p:cNvPicPr>
            <p:nvPr/>
          </p:nvPicPr>
          <p:blipFill>
            <a:blip r:embed="rId2" cstate="print"/>
            <a:srcRect/>
            <a:stretch>
              <a:fillRect/>
            </a:stretch>
          </p:blipFill>
          <p:spPr bwMode="auto">
            <a:xfrm>
              <a:off x="323528" y="332656"/>
              <a:ext cx="1031828" cy="627797"/>
            </a:xfrm>
            <a:prstGeom prst="rect">
              <a:avLst/>
            </a:prstGeom>
            <a:noFill/>
            <a:ln w="9525">
              <a:noFill/>
              <a:miter lim="800000"/>
              <a:headEnd/>
              <a:tailEnd/>
            </a:ln>
          </p:spPr>
        </p:pic>
        <p:pic>
          <p:nvPicPr>
            <p:cNvPr id="5127" name="Picture 11" descr="ES_zils_dzeltens.jpg"/>
            <p:cNvPicPr>
              <a:picLocks noChangeAspect="1" noChangeArrowheads="1"/>
            </p:cNvPicPr>
            <p:nvPr/>
          </p:nvPicPr>
          <p:blipFill>
            <a:blip r:embed="rId3" cstate="print"/>
            <a:srcRect/>
            <a:stretch>
              <a:fillRect/>
            </a:stretch>
          </p:blipFill>
          <p:spPr bwMode="auto">
            <a:xfrm>
              <a:off x="2123728" y="404664"/>
              <a:ext cx="690634" cy="464024"/>
            </a:xfrm>
            <a:prstGeom prst="rect">
              <a:avLst/>
            </a:prstGeom>
            <a:noFill/>
            <a:ln w="9525">
              <a:noFill/>
              <a:miter lim="800000"/>
              <a:headEnd/>
              <a:tailEnd/>
            </a:ln>
          </p:spPr>
        </p:pic>
        <p:pic>
          <p:nvPicPr>
            <p:cNvPr id="5128" name="Picture 12" descr="LU-logo-anno-1"/>
            <p:cNvPicPr>
              <a:picLocks noChangeAspect="1" noChangeArrowheads="1"/>
            </p:cNvPicPr>
            <p:nvPr/>
          </p:nvPicPr>
          <p:blipFill>
            <a:blip r:embed="rId4" cstate="print"/>
            <a:srcRect/>
            <a:stretch>
              <a:fillRect/>
            </a:stretch>
          </p:blipFill>
          <p:spPr bwMode="auto">
            <a:xfrm>
              <a:off x="3851920" y="404664"/>
              <a:ext cx="1482204" cy="450376"/>
            </a:xfrm>
            <a:prstGeom prst="rect">
              <a:avLst/>
            </a:prstGeom>
            <a:noFill/>
            <a:ln w="9525">
              <a:noFill/>
              <a:miter lim="800000"/>
              <a:headEnd/>
              <a:tailEnd/>
            </a:ln>
          </p:spPr>
        </p:pic>
        <p:pic>
          <p:nvPicPr>
            <p:cNvPr id="5129" name="Picture 13" descr="logo"/>
            <p:cNvPicPr>
              <a:picLocks noChangeAspect="1" noChangeArrowheads="1"/>
            </p:cNvPicPr>
            <p:nvPr/>
          </p:nvPicPr>
          <p:blipFill>
            <a:blip r:embed="rId5" cstate="print"/>
            <a:srcRect/>
            <a:stretch>
              <a:fillRect/>
            </a:stretch>
          </p:blipFill>
          <p:spPr bwMode="auto">
            <a:xfrm>
              <a:off x="6084168" y="260648"/>
              <a:ext cx="1946227" cy="64144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981075"/>
            <a:ext cx="8229600" cy="1008063"/>
          </a:xfrm>
        </p:spPr>
        <p:txBody>
          <a:bodyPr/>
          <a:lstStyle/>
          <a:p>
            <a:pPr eaLnBrk="1" hangingPunct="1"/>
            <a:r>
              <a:rPr lang="de-DE" smtClean="0"/>
              <a:t>Novit</a:t>
            </a:r>
            <a:r>
              <a:rPr lang="lv-LV" smtClean="0"/>
              <a:t>āte un inovācijas I</a:t>
            </a:r>
          </a:p>
        </p:txBody>
      </p:sp>
      <p:sp>
        <p:nvSpPr>
          <p:cNvPr id="5123" name="Content Placeholder 2"/>
          <p:cNvSpPr>
            <a:spLocks noGrp="1"/>
          </p:cNvSpPr>
          <p:nvPr>
            <p:ph idx="1"/>
          </p:nvPr>
        </p:nvSpPr>
        <p:spPr>
          <a:xfrm>
            <a:off x="250825" y="1989138"/>
            <a:ext cx="8642350" cy="4103687"/>
          </a:xfrm>
        </p:spPr>
        <p:txBody>
          <a:bodyPr>
            <a:normAutofit fontScale="92500" lnSpcReduction="20000"/>
          </a:bodyPr>
          <a:lstStyle/>
          <a:p>
            <a:pPr>
              <a:defRPr/>
            </a:pPr>
            <a:r>
              <a:rPr lang="lv-LV" sz="3000" dirty="0"/>
              <a:t>n</a:t>
            </a:r>
            <a:r>
              <a:rPr lang="lv-LV" sz="3000" dirty="0" smtClean="0"/>
              <a:t>ovitāte - </a:t>
            </a:r>
            <a:r>
              <a:rPr lang="lv-LV" i="1" dirty="0"/>
              <a:t>i</a:t>
            </a:r>
            <a:r>
              <a:rPr lang="lv-LV" i="1" dirty="0" smtClean="0"/>
              <a:t>zcelsme - vācu </a:t>
            </a:r>
            <a:r>
              <a:rPr lang="lv-LV" i="1" dirty="0" err="1" smtClean="0"/>
              <a:t>Novität</a:t>
            </a:r>
            <a:r>
              <a:rPr lang="lv-LV" i="1" dirty="0" smtClean="0"/>
              <a:t> &lt; latīņu </a:t>
            </a:r>
            <a:r>
              <a:rPr lang="lv-LV" i="1" dirty="0" err="1" smtClean="0"/>
              <a:t>novitas</a:t>
            </a:r>
            <a:r>
              <a:rPr lang="lv-LV" i="1" dirty="0" smtClean="0"/>
              <a:t> (</a:t>
            </a:r>
            <a:r>
              <a:rPr lang="lv-LV" i="1" dirty="0" err="1" smtClean="0"/>
              <a:t>novitatis</a:t>
            </a:r>
            <a:r>
              <a:rPr lang="lv-LV" i="1" dirty="0" smtClean="0"/>
              <a:t>) ‘jaunums’</a:t>
            </a:r>
            <a:r>
              <a:rPr lang="lv-LV" dirty="0" smtClean="0"/>
              <a:t>:</a:t>
            </a:r>
          </a:p>
          <a:p>
            <a:pPr lvl="1">
              <a:defRPr/>
            </a:pPr>
            <a:r>
              <a:rPr lang="lv-LV" dirty="0" smtClean="0"/>
              <a:t>Jaunums, </a:t>
            </a:r>
          </a:p>
          <a:p>
            <a:pPr lvl="1">
              <a:defRPr/>
            </a:pPr>
            <a:r>
              <a:rPr lang="lv-LV" dirty="0" err="1" smtClean="0"/>
              <a:t>jaunieviedums</a:t>
            </a:r>
            <a:r>
              <a:rPr lang="lv-LV" dirty="0" smtClean="0"/>
              <a:t>, </a:t>
            </a:r>
          </a:p>
          <a:p>
            <a:pPr lvl="1">
              <a:defRPr/>
            </a:pPr>
            <a:r>
              <a:rPr lang="lv-LV" dirty="0" smtClean="0"/>
              <a:t>jauninājums. </a:t>
            </a:r>
            <a:r>
              <a:rPr lang="lv-LV" sz="1200" dirty="0" smtClean="0"/>
              <a:t>(© Apgāds "Jumava", 1999; © Tilde, 2009)</a:t>
            </a:r>
          </a:p>
          <a:p>
            <a:pPr>
              <a:defRPr/>
            </a:pPr>
            <a:r>
              <a:rPr lang="lv-LV" dirty="0"/>
              <a:t>i</a:t>
            </a:r>
            <a:r>
              <a:rPr lang="lv-LV" dirty="0" smtClean="0"/>
              <a:t>novācija - </a:t>
            </a:r>
            <a:r>
              <a:rPr lang="lv-LV" i="1" dirty="0"/>
              <a:t>i</a:t>
            </a:r>
            <a:r>
              <a:rPr lang="lv-LV" i="1" dirty="0" smtClean="0"/>
              <a:t>zcelsme - latīņu </a:t>
            </a:r>
            <a:r>
              <a:rPr lang="lv-LV" i="1" dirty="0" err="1" smtClean="0"/>
              <a:t>innovatio</a:t>
            </a:r>
            <a:r>
              <a:rPr lang="lv-LV" i="1" dirty="0" smtClean="0"/>
              <a:t> ‘jauninājums, pārmaiņa’</a:t>
            </a:r>
            <a:r>
              <a:rPr lang="lv-LV" dirty="0" smtClean="0"/>
              <a:t>:</a:t>
            </a:r>
          </a:p>
          <a:p>
            <a:pPr lvl="1">
              <a:defRPr/>
            </a:pPr>
            <a:r>
              <a:rPr lang="lv-LV" dirty="0" smtClean="0"/>
              <a:t>1. Zinātnisks vai tehnisks jaunums, jauninājums</a:t>
            </a:r>
          </a:p>
          <a:p>
            <a:pPr lvl="1">
              <a:defRPr/>
            </a:pPr>
            <a:r>
              <a:rPr lang="lv-LV" dirty="0" smtClean="0"/>
              <a:t>2. </a:t>
            </a:r>
            <a:r>
              <a:rPr lang="lv-LV" dirty="0" err="1" smtClean="0"/>
              <a:t>lingv</a:t>
            </a:r>
            <a:r>
              <a:rPr lang="lv-LV" dirty="0" smtClean="0"/>
              <a:t>. Jauns veidojums valodā (leksikā, gramatikā u. c. apakšsistēmās). </a:t>
            </a:r>
            <a:r>
              <a:rPr lang="lv-LV" sz="1400" dirty="0" smtClean="0"/>
              <a:t>(© Apgāds "Jumava", 1999; © Tilde, 2009)</a:t>
            </a:r>
            <a:endParaRPr lang="lv-LV" sz="1300" dirty="0" smtClean="0"/>
          </a:p>
          <a:p>
            <a:pPr>
              <a:defRPr/>
            </a:pPr>
            <a:endParaRPr lang="lv-LV" dirty="0" smtClean="0"/>
          </a:p>
          <a:p>
            <a:pPr>
              <a:buFont typeface="Arial" charset="0"/>
              <a:buNone/>
              <a:defRPr/>
            </a:pPr>
            <a:endParaRPr lang="lv-LV" sz="2800" dirty="0" smtClean="0"/>
          </a:p>
          <a:p>
            <a:pPr eaLnBrk="1" hangingPunct="1">
              <a:defRPr/>
            </a:pPr>
            <a:endParaRPr lang="lv-LV" sz="3000" dirty="0" smtClean="0"/>
          </a:p>
        </p:txBody>
      </p:sp>
      <p:sp>
        <p:nvSpPr>
          <p:cNvPr id="6148" name="Rectangle 1"/>
          <p:cNvSpPr>
            <a:spLocks noChangeArrowheads="1"/>
          </p:cNvSpPr>
          <p:nvPr/>
        </p:nvSpPr>
        <p:spPr bwMode="auto">
          <a:xfrm>
            <a:off x="323850" y="6224588"/>
            <a:ext cx="8351838" cy="415925"/>
          </a:xfrm>
          <a:prstGeom prst="rect">
            <a:avLst/>
          </a:prstGeom>
          <a:noFill/>
          <a:ln w="9525">
            <a:noFill/>
            <a:miter lim="800000"/>
            <a:headEnd/>
            <a:tailEnd/>
          </a:ln>
        </p:spPr>
        <p:txBody>
          <a:bodyPr anchor="ctr">
            <a:spAutoFit/>
          </a:bodyPr>
          <a:lstStyle/>
          <a:p>
            <a:pPr algn="ctr"/>
            <a:r>
              <a:rPr lang="lv-LV" sz="1000">
                <a:cs typeface="Times New Roman" pitchFamily="18" charset="0"/>
              </a:rPr>
              <a:t>Eiropas Sociālā fonda projekts “Inovatīva un praksē balstīta pedagogu izglītības ieguve un mentoru profesionālā pilnveide” Nr.2010/0096/1DP/1.2.1.2.3./09/IPIA/VIAA/001</a:t>
            </a:r>
            <a:r>
              <a:rPr lang="en-US" sz="1000"/>
              <a:t> </a:t>
            </a:r>
            <a:endParaRPr lang="en-US" sz="3600"/>
          </a:p>
        </p:txBody>
      </p:sp>
      <p:grpSp>
        <p:nvGrpSpPr>
          <p:cNvPr id="2" name="Group 9"/>
          <p:cNvGrpSpPr>
            <a:grpSpLocks/>
          </p:cNvGrpSpPr>
          <p:nvPr/>
        </p:nvGrpSpPr>
        <p:grpSpPr bwMode="auto">
          <a:xfrm>
            <a:off x="971550" y="188913"/>
            <a:ext cx="7056438" cy="647700"/>
            <a:chOff x="323528" y="260648"/>
            <a:chExt cx="7706867" cy="699805"/>
          </a:xfrm>
        </p:grpSpPr>
        <p:pic>
          <p:nvPicPr>
            <p:cNvPr id="6150" name="Picture 10" descr="ESF_pilnais_kr.jpg"/>
            <p:cNvPicPr>
              <a:picLocks noChangeAspect="1" noChangeArrowheads="1"/>
            </p:cNvPicPr>
            <p:nvPr/>
          </p:nvPicPr>
          <p:blipFill>
            <a:blip r:embed="rId3" cstate="print"/>
            <a:srcRect/>
            <a:stretch>
              <a:fillRect/>
            </a:stretch>
          </p:blipFill>
          <p:spPr bwMode="auto">
            <a:xfrm>
              <a:off x="323528" y="332656"/>
              <a:ext cx="1031828" cy="627797"/>
            </a:xfrm>
            <a:prstGeom prst="rect">
              <a:avLst/>
            </a:prstGeom>
            <a:noFill/>
            <a:ln w="9525">
              <a:noFill/>
              <a:miter lim="800000"/>
              <a:headEnd/>
              <a:tailEnd/>
            </a:ln>
          </p:spPr>
        </p:pic>
        <p:pic>
          <p:nvPicPr>
            <p:cNvPr id="6151" name="Picture 11" descr="ES_zils_dzeltens.jpg"/>
            <p:cNvPicPr>
              <a:picLocks noChangeAspect="1" noChangeArrowheads="1"/>
            </p:cNvPicPr>
            <p:nvPr/>
          </p:nvPicPr>
          <p:blipFill>
            <a:blip r:embed="rId4" cstate="print"/>
            <a:srcRect/>
            <a:stretch>
              <a:fillRect/>
            </a:stretch>
          </p:blipFill>
          <p:spPr bwMode="auto">
            <a:xfrm>
              <a:off x="2123728" y="404664"/>
              <a:ext cx="690634" cy="464024"/>
            </a:xfrm>
            <a:prstGeom prst="rect">
              <a:avLst/>
            </a:prstGeom>
            <a:noFill/>
            <a:ln w="9525">
              <a:noFill/>
              <a:miter lim="800000"/>
              <a:headEnd/>
              <a:tailEnd/>
            </a:ln>
          </p:spPr>
        </p:pic>
        <p:pic>
          <p:nvPicPr>
            <p:cNvPr id="6152" name="Picture 12" descr="LU-logo-anno-1"/>
            <p:cNvPicPr>
              <a:picLocks noChangeAspect="1" noChangeArrowheads="1"/>
            </p:cNvPicPr>
            <p:nvPr/>
          </p:nvPicPr>
          <p:blipFill>
            <a:blip r:embed="rId5" cstate="print"/>
            <a:srcRect/>
            <a:stretch>
              <a:fillRect/>
            </a:stretch>
          </p:blipFill>
          <p:spPr bwMode="auto">
            <a:xfrm>
              <a:off x="3851920" y="404664"/>
              <a:ext cx="1482204" cy="450376"/>
            </a:xfrm>
            <a:prstGeom prst="rect">
              <a:avLst/>
            </a:prstGeom>
            <a:noFill/>
            <a:ln w="9525">
              <a:noFill/>
              <a:miter lim="800000"/>
              <a:headEnd/>
              <a:tailEnd/>
            </a:ln>
          </p:spPr>
        </p:pic>
        <p:pic>
          <p:nvPicPr>
            <p:cNvPr id="6153" name="Picture 13" descr="logo"/>
            <p:cNvPicPr>
              <a:picLocks noChangeAspect="1" noChangeArrowheads="1"/>
            </p:cNvPicPr>
            <p:nvPr/>
          </p:nvPicPr>
          <p:blipFill>
            <a:blip r:embed="rId6" cstate="print"/>
            <a:srcRect/>
            <a:stretch>
              <a:fillRect/>
            </a:stretch>
          </p:blipFill>
          <p:spPr bwMode="auto">
            <a:xfrm>
              <a:off x="6084168" y="260648"/>
              <a:ext cx="1946227" cy="64144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323850" y="2060575"/>
            <a:ext cx="8569325" cy="4032250"/>
          </a:xfrm>
        </p:spPr>
        <p:txBody>
          <a:bodyPr/>
          <a:lstStyle/>
          <a:p>
            <a:r>
              <a:rPr lang="lv-LV" sz="2600" smtClean="0"/>
              <a:t>Spānijas Nacionālā universitāšu un augstākās izglītības institūciju asociācija (ANUIES, 2003) izglītībā definē šādās jomās: </a:t>
            </a:r>
          </a:p>
          <a:p>
            <a:pPr lvl="2">
              <a:buFont typeface="Calibri" pitchFamily="34" charset="0"/>
              <a:buChar char="⁻"/>
            </a:pPr>
            <a:r>
              <a:rPr lang="lv-LV" sz="2600" smtClean="0"/>
              <a:t>studiju plāni un programmas;</a:t>
            </a:r>
          </a:p>
          <a:p>
            <a:pPr lvl="2">
              <a:buFont typeface="Calibri" pitchFamily="34" charset="0"/>
              <a:buChar char="⁻"/>
            </a:pPr>
            <a:r>
              <a:rPr lang="lv-LV" sz="2600" smtClean="0"/>
              <a:t>mācību process;</a:t>
            </a:r>
          </a:p>
          <a:p>
            <a:pPr lvl="2">
              <a:buFont typeface="Calibri" pitchFamily="34" charset="0"/>
              <a:buChar char="⁻"/>
            </a:pPr>
            <a:r>
              <a:rPr lang="lv-LV" sz="2600" smtClean="0"/>
              <a:t>informācijas un komunikācijas tehnoloģiju izmantošana; </a:t>
            </a:r>
          </a:p>
          <a:p>
            <a:pPr lvl="2">
              <a:buFont typeface="Calibri" pitchFamily="34" charset="0"/>
              <a:buChar char="⁻"/>
            </a:pPr>
            <a:r>
              <a:rPr lang="lv-LV" sz="2600" smtClean="0"/>
              <a:t>zināšanu apguvei izmantotās alternatīvās metodes; </a:t>
            </a:r>
          </a:p>
          <a:p>
            <a:pPr lvl="2">
              <a:buFont typeface="Calibri" pitchFamily="34" charset="0"/>
              <a:buChar char="⁻"/>
            </a:pPr>
            <a:r>
              <a:rPr lang="lv-LV" sz="2600" smtClean="0"/>
              <a:t>5) administrācija un vadība.</a:t>
            </a:r>
          </a:p>
        </p:txBody>
      </p:sp>
      <p:sp>
        <p:nvSpPr>
          <p:cNvPr id="7171" name="Rectangle 1"/>
          <p:cNvSpPr>
            <a:spLocks noChangeArrowheads="1"/>
          </p:cNvSpPr>
          <p:nvPr/>
        </p:nvSpPr>
        <p:spPr bwMode="auto">
          <a:xfrm>
            <a:off x="323850" y="6224588"/>
            <a:ext cx="8351838" cy="415925"/>
          </a:xfrm>
          <a:prstGeom prst="rect">
            <a:avLst/>
          </a:prstGeom>
          <a:noFill/>
          <a:ln w="9525">
            <a:noFill/>
            <a:miter lim="800000"/>
            <a:headEnd/>
            <a:tailEnd/>
          </a:ln>
        </p:spPr>
        <p:txBody>
          <a:bodyPr anchor="ctr">
            <a:spAutoFit/>
          </a:bodyPr>
          <a:lstStyle/>
          <a:p>
            <a:pPr algn="ctr"/>
            <a:r>
              <a:rPr lang="lv-LV" sz="1000">
                <a:cs typeface="Times New Roman" pitchFamily="18" charset="0"/>
              </a:rPr>
              <a:t>Eiropas Sociālā fonda projekts “Inovatīva un praksē balstīta pedagogu izglītības ieguve un mentoru profesionālā pilnveide” Nr.2010/0096/1DP/1.2.1.2.3./09/IPIA/VIAA/001</a:t>
            </a:r>
            <a:r>
              <a:rPr lang="en-US" sz="1000"/>
              <a:t> </a:t>
            </a:r>
            <a:endParaRPr lang="en-US" sz="3600"/>
          </a:p>
        </p:txBody>
      </p:sp>
      <p:grpSp>
        <p:nvGrpSpPr>
          <p:cNvPr id="2" name="Group 9"/>
          <p:cNvGrpSpPr>
            <a:grpSpLocks/>
          </p:cNvGrpSpPr>
          <p:nvPr/>
        </p:nvGrpSpPr>
        <p:grpSpPr bwMode="auto">
          <a:xfrm>
            <a:off x="971550" y="188913"/>
            <a:ext cx="7056438" cy="647700"/>
            <a:chOff x="323528" y="260648"/>
            <a:chExt cx="7706867" cy="699805"/>
          </a:xfrm>
        </p:grpSpPr>
        <p:pic>
          <p:nvPicPr>
            <p:cNvPr id="7174" name="Picture 10" descr="ESF_pilnais_kr.jpg"/>
            <p:cNvPicPr>
              <a:picLocks noChangeAspect="1" noChangeArrowheads="1"/>
            </p:cNvPicPr>
            <p:nvPr/>
          </p:nvPicPr>
          <p:blipFill>
            <a:blip r:embed="rId2" cstate="print"/>
            <a:srcRect/>
            <a:stretch>
              <a:fillRect/>
            </a:stretch>
          </p:blipFill>
          <p:spPr bwMode="auto">
            <a:xfrm>
              <a:off x="323528" y="332656"/>
              <a:ext cx="1031828" cy="627797"/>
            </a:xfrm>
            <a:prstGeom prst="rect">
              <a:avLst/>
            </a:prstGeom>
            <a:noFill/>
            <a:ln w="9525">
              <a:noFill/>
              <a:miter lim="800000"/>
              <a:headEnd/>
              <a:tailEnd/>
            </a:ln>
          </p:spPr>
        </p:pic>
        <p:pic>
          <p:nvPicPr>
            <p:cNvPr id="7175" name="Picture 11" descr="ES_zils_dzeltens.jpg"/>
            <p:cNvPicPr>
              <a:picLocks noChangeAspect="1" noChangeArrowheads="1"/>
            </p:cNvPicPr>
            <p:nvPr/>
          </p:nvPicPr>
          <p:blipFill>
            <a:blip r:embed="rId3" cstate="print"/>
            <a:srcRect/>
            <a:stretch>
              <a:fillRect/>
            </a:stretch>
          </p:blipFill>
          <p:spPr bwMode="auto">
            <a:xfrm>
              <a:off x="2123728" y="404664"/>
              <a:ext cx="690634" cy="464024"/>
            </a:xfrm>
            <a:prstGeom prst="rect">
              <a:avLst/>
            </a:prstGeom>
            <a:noFill/>
            <a:ln w="9525">
              <a:noFill/>
              <a:miter lim="800000"/>
              <a:headEnd/>
              <a:tailEnd/>
            </a:ln>
          </p:spPr>
        </p:pic>
        <p:pic>
          <p:nvPicPr>
            <p:cNvPr id="7176" name="Picture 12" descr="LU-logo-anno-1"/>
            <p:cNvPicPr>
              <a:picLocks noChangeAspect="1" noChangeArrowheads="1"/>
            </p:cNvPicPr>
            <p:nvPr/>
          </p:nvPicPr>
          <p:blipFill>
            <a:blip r:embed="rId4" cstate="print"/>
            <a:srcRect/>
            <a:stretch>
              <a:fillRect/>
            </a:stretch>
          </p:blipFill>
          <p:spPr bwMode="auto">
            <a:xfrm>
              <a:off x="3851920" y="404664"/>
              <a:ext cx="1482204" cy="450376"/>
            </a:xfrm>
            <a:prstGeom prst="rect">
              <a:avLst/>
            </a:prstGeom>
            <a:noFill/>
            <a:ln w="9525">
              <a:noFill/>
              <a:miter lim="800000"/>
              <a:headEnd/>
              <a:tailEnd/>
            </a:ln>
          </p:spPr>
        </p:pic>
        <p:pic>
          <p:nvPicPr>
            <p:cNvPr id="7177" name="Picture 13" descr="logo"/>
            <p:cNvPicPr>
              <a:picLocks noChangeAspect="1" noChangeArrowheads="1"/>
            </p:cNvPicPr>
            <p:nvPr/>
          </p:nvPicPr>
          <p:blipFill>
            <a:blip r:embed="rId5" cstate="print"/>
            <a:srcRect/>
            <a:stretch>
              <a:fillRect/>
            </a:stretch>
          </p:blipFill>
          <p:spPr bwMode="auto">
            <a:xfrm>
              <a:off x="6084168" y="260648"/>
              <a:ext cx="1946227" cy="641445"/>
            </a:xfrm>
            <a:prstGeom prst="rect">
              <a:avLst/>
            </a:prstGeom>
            <a:noFill/>
            <a:ln w="9525">
              <a:noFill/>
              <a:miter lim="800000"/>
              <a:headEnd/>
              <a:tailEnd/>
            </a:ln>
          </p:spPr>
        </p:pic>
      </p:grpSp>
      <p:sp>
        <p:nvSpPr>
          <p:cNvPr id="7173" name="Title 1"/>
          <p:cNvSpPr>
            <a:spLocks noGrp="1"/>
          </p:cNvSpPr>
          <p:nvPr>
            <p:ph type="title"/>
          </p:nvPr>
        </p:nvSpPr>
        <p:spPr>
          <a:xfrm>
            <a:off x="457200" y="981075"/>
            <a:ext cx="8229600" cy="1008063"/>
          </a:xfrm>
        </p:spPr>
        <p:txBody>
          <a:bodyPr/>
          <a:lstStyle/>
          <a:p>
            <a:r>
              <a:rPr lang="lv-LV" smtClean="0"/>
              <a:t>Novitāte un inovācijas </a:t>
            </a:r>
            <a:r>
              <a:rPr lang="de-DE" smtClean="0"/>
              <a:t>II</a:t>
            </a:r>
            <a:endParaRPr lang="lv-LV" sz="22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539750" y="836613"/>
            <a:ext cx="8229600" cy="1143000"/>
          </a:xfrm>
        </p:spPr>
        <p:txBody>
          <a:bodyPr/>
          <a:lstStyle/>
          <a:p>
            <a:r>
              <a:rPr lang="lv-LV" smtClean="0"/>
              <a:t>Vispārināšana </a:t>
            </a:r>
          </a:p>
        </p:txBody>
      </p:sp>
      <p:sp>
        <p:nvSpPr>
          <p:cNvPr id="8195" name="Content Placeholder 2"/>
          <p:cNvSpPr>
            <a:spLocks noGrp="1"/>
          </p:cNvSpPr>
          <p:nvPr>
            <p:ph idx="1"/>
          </p:nvPr>
        </p:nvSpPr>
        <p:spPr>
          <a:xfrm>
            <a:off x="457200" y="1989138"/>
            <a:ext cx="8229600" cy="4137025"/>
          </a:xfrm>
        </p:spPr>
        <p:txBody>
          <a:bodyPr/>
          <a:lstStyle/>
          <a:p>
            <a:r>
              <a:rPr lang="lv-LV" smtClean="0"/>
              <a:t>Diskusija, darbs grupās: </a:t>
            </a:r>
          </a:p>
          <a:p>
            <a:pPr lvl="1"/>
            <a:r>
              <a:rPr lang="lv-LV" sz="3600" smtClean="0"/>
              <a:t>kā organizēt mentordarbību novitāšu ieviešanā; </a:t>
            </a:r>
          </a:p>
          <a:p>
            <a:pPr lvl="1"/>
            <a:r>
              <a:rPr lang="lv-LV" sz="3600" smtClean="0"/>
              <a:t>labās prakses pieredze;</a:t>
            </a:r>
          </a:p>
          <a:p>
            <a:pPr lvl="1"/>
            <a:r>
              <a:rPr lang="lv-LV" sz="3600" smtClean="0"/>
              <a:t>ieteikumi;</a:t>
            </a:r>
          </a:p>
        </p:txBody>
      </p:sp>
      <p:grpSp>
        <p:nvGrpSpPr>
          <p:cNvPr id="2" name="Group 9"/>
          <p:cNvGrpSpPr>
            <a:grpSpLocks/>
          </p:cNvGrpSpPr>
          <p:nvPr/>
        </p:nvGrpSpPr>
        <p:grpSpPr bwMode="auto">
          <a:xfrm>
            <a:off x="971550" y="188913"/>
            <a:ext cx="7056438" cy="647700"/>
            <a:chOff x="323528" y="260648"/>
            <a:chExt cx="7706867" cy="699805"/>
          </a:xfrm>
        </p:grpSpPr>
        <p:pic>
          <p:nvPicPr>
            <p:cNvPr id="8197" name="Picture 10" descr="ESF_pilnais_kr.jpg"/>
            <p:cNvPicPr>
              <a:picLocks noChangeAspect="1" noChangeArrowheads="1"/>
            </p:cNvPicPr>
            <p:nvPr/>
          </p:nvPicPr>
          <p:blipFill>
            <a:blip r:embed="rId2" cstate="print"/>
            <a:srcRect/>
            <a:stretch>
              <a:fillRect/>
            </a:stretch>
          </p:blipFill>
          <p:spPr bwMode="auto">
            <a:xfrm>
              <a:off x="323528" y="332656"/>
              <a:ext cx="1031828" cy="627797"/>
            </a:xfrm>
            <a:prstGeom prst="rect">
              <a:avLst/>
            </a:prstGeom>
            <a:noFill/>
            <a:ln w="9525">
              <a:noFill/>
              <a:miter lim="800000"/>
              <a:headEnd/>
              <a:tailEnd/>
            </a:ln>
          </p:spPr>
        </p:pic>
        <p:pic>
          <p:nvPicPr>
            <p:cNvPr id="8198" name="Picture 11" descr="ES_zils_dzeltens.jpg"/>
            <p:cNvPicPr>
              <a:picLocks noChangeAspect="1" noChangeArrowheads="1"/>
            </p:cNvPicPr>
            <p:nvPr/>
          </p:nvPicPr>
          <p:blipFill>
            <a:blip r:embed="rId3" cstate="print"/>
            <a:srcRect/>
            <a:stretch>
              <a:fillRect/>
            </a:stretch>
          </p:blipFill>
          <p:spPr bwMode="auto">
            <a:xfrm>
              <a:off x="2123728" y="404664"/>
              <a:ext cx="690634" cy="464024"/>
            </a:xfrm>
            <a:prstGeom prst="rect">
              <a:avLst/>
            </a:prstGeom>
            <a:noFill/>
            <a:ln w="9525">
              <a:noFill/>
              <a:miter lim="800000"/>
              <a:headEnd/>
              <a:tailEnd/>
            </a:ln>
          </p:spPr>
        </p:pic>
        <p:pic>
          <p:nvPicPr>
            <p:cNvPr id="8199" name="Picture 12" descr="LU-logo-anno-1"/>
            <p:cNvPicPr>
              <a:picLocks noChangeAspect="1" noChangeArrowheads="1"/>
            </p:cNvPicPr>
            <p:nvPr/>
          </p:nvPicPr>
          <p:blipFill>
            <a:blip r:embed="rId4" cstate="print"/>
            <a:srcRect/>
            <a:stretch>
              <a:fillRect/>
            </a:stretch>
          </p:blipFill>
          <p:spPr bwMode="auto">
            <a:xfrm>
              <a:off x="3851920" y="404664"/>
              <a:ext cx="1482204" cy="450376"/>
            </a:xfrm>
            <a:prstGeom prst="rect">
              <a:avLst/>
            </a:prstGeom>
            <a:noFill/>
            <a:ln w="9525">
              <a:noFill/>
              <a:miter lim="800000"/>
              <a:headEnd/>
              <a:tailEnd/>
            </a:ln>
          </p:spPr>
        </p:pic>
        <p:pic>
          <p:nvPicPr>
            <p:cNvPr id="8200" name="Picture 13" descr="logo"/>
            <p:cNvPicPr>
              <a:picLocks noChangeAspect="1" noChangeArrowheads="1"/>
            </p:cNvPicPr>
            <p:nvPr/>
          </p:nvPicPr>
          <p:blipFill>
            <a:blip r:embed="rId5" cstate="print"/>
            <a:srcRect/>
            <a:stretch>
              <a:fillRect/>
            </a:stretch>
          </p:blipFill>
          <p:spPr bwMode="auto">
            <a:xfrm>
              <a:off x="6084168" y="260648"/>
              <a:ext cx="1946227" cy="641445"/>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412</TotalTime>
  <Words>606</Words>
  <Application>Microsoft Office PowerPoint</Application>
  <PresentationFormat>On-screen Show (4:3)</PresentationFormat>
  <Paragraphs>49</Paragraphs>
  <Slides>7</Slides>
  <Notes>3</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Uzliekam cepuri: ES KĀ NOVITĀTES APGUVĒJS</vt:lpstr>
      <vt:lpstr>3.C modulis: Novitātes mācību saturā</vt:lpstr>
      <vt:lpstr>Uzdevumi darbā ar 3.C moduli :  Novitātes mācību saturā</vt:lpstr>
      <vt:lpstr>Novitāte un inovācijas I</vt:lpstr>
      <vt:lpstr>Novitāte un inovācijas II</vt:lpstr>
      <vt:lpstr>Vispārināšana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Eiropas Sociālā fonda projekts „Inovatīva un praksē balstīta pedagogu izglītības ieguve un mentoru profesionālā pilnveide” Nr.2010/0096/1DP/1.2.1.2.3./09/IPIA/VIAA/001</dc:title>
  <dc:creator>Inese</dc:creator>
  <cp:lastModifiedBy>AIIA</cp:lastModifiedBy>
  <cp:revision>57</cp:revision>
  <cp:lastPrinted>1601-01-01T00:00:00Z</cp:lastPrinted>
  <dcterms:created xsi:type="dcterms:W3CDTF">2006-08-16T00:00:00Z</dcterms:created>
  <dcterms:modified xsi:type="dcterms:W3CDTF">2013-06-26T10:58:58Z</dcterms:modified>
</cp:coreProperties>
</file>