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74" r:id="rId3"/>
    <p:sldId id="261" r:id="rId4"/>
    <p:sldId id="262" r:id="rId5"/>
    <p:sldId id="271" r:id="rId6"/>
    <p:sldId id="263" r:id="rId7"/>
    <p:sldId id="257" r:id="rId8"/>
    <p:sldId id="258" r:id="rId9"/>
    <p:sldId id="259" r:id="rId10"/>
    <p:sldId id="264" r:id="rId11"/>
    <p:sldId id="272" r:id="rId12"/>
    <p:sldId id="265" r:id="rId13"/>
    <p:sldId id="266" r:id="rId14"/>
    <p:sldId id="273" r:id="rId15"/>
    <p:sldId id="275" r:id="rId16"/>
    <p:sldId id="270" r:id="rId17"/>
    <p:sldId id="276" r:id="rId18"/>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600"/>
    <a:srgbClr val="FFF5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34" autoAdjust="0"/>
    <p:restoredTop sz="94399" autoAdjust="0"/>
  </p:normalViewPr>
  <p:slideViewPr>
    <p:cSldViewPr>
      <p:cViewPr varScale="1">
        <p:scale>
          <a:sx n="75" d="100"/>
          <a:sy n="75" d="100"/>
        </p:scale>
        <p:origin x="-738" y="-96"/>
      </p:cViewPr>
      <p:guideLst>
        <p:guide orient="horz" pos="2160"/>
        <p:guide pos="2880"/>
      </p:guideLst>
    </p:cSldViewPr>
  </p:slideViewPr>
  <p:notesTextViewPr>
    <p:cViewPr>
      <p:scale>
        <a:sx n="100" d="100"/>
        <a:sy n="100" d="100"/>
      </p:scale>
      <p:origin x="0" y="87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6402DA5-1774-4B41-AAF0-FAD561283081}" type="datetimeFigureOut">
              <a:rPr lang="lv-LV"/>
              <a:pPr>
                <a:defRPr/>
              </a:pPr>
              <a:t>29.11.2011</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DBBCCF1-0788-4078-ACAA-E8EFC366F9A1}"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Pirms uzdevuma parādīšanas skolēni tiek sadalīti grupās (jāsaliek attēls)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Kabinetā novietots senlaicīgs koferis, kurā iekšā saliktas dažādas lietas, kam varētu būt vēsturiska nozīme (vēstules, fotogrāfijas, trauki, medaļas, u.c.). Grupai jāizvēlas viens priekšmets.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Laboratorijas darba apraksts prezentācijā “Smaržu pasaule”. Lai varētu skolēnus novērtēt skolēni aizpilda darba lapu.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t>Skolēni var izvēlēties prezentācijas veidu: gan veidot datorā, gan zīmēt uz lapām, vai attēlot kā lomu spēli.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Darba lapā jānorāda, kuru telpu grupa iekārtos.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Attēls dots, lai būtu zināmi telpas izmēri, kuru paredzēts iekārtot.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mtClean="0"/>
              <a:t>Aija Treija aija_treija@inbox.lv literatūra</a:t>
            </a:r>
          </a:p>
          <a:p>
            <a:pPr eaLnBrk="1" hangingPunct="1">
              <a:spcBef>
                <a:spcPct val="0"/>
              </a:spcBef>
            </a:pPr>
            <a:r>
              <a:rPr lang="lv-LV" smtClean="0"/>
              <a:t>Skolotājam jāsagatavo  darba lapa ar dažādiem himnas tekstiem, kā arī atsevišķas lapas, kurās skolēni var veikt apkopojumu par himnu tematiku, formu utt.  </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6472C-C390-471D-861E-B24239474847}" type="slidenum">
              <a:rPr lang="lv-LV" smtClean="0"/>
              <a:pPr/>
              <a:t>7</a:t>
            </a:fld>
            <a:endParaRPr 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mtClean="0"/>
              <a:t>Aija Treija aija_treija@inbox.lv literatūra</a:t>
            </a:r>
          </a:p>
          <a:p>
            <a:pPr eaLnBrk="1" hangingPunct="1">
              <a:spcBef>
                <a:spcPct val="0"/>
              </a:spcBef>
            </a:pPr>
            <a:r>
              <a:rPr lang="lv-LV" smtClean="0"/>
              <a:t>Ja klasē darbojas vairākas skolēnu grupas kopā, tad definīciju var iedot katrai grupai atsevišķi, lai to saliek uz galda.</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C6DAA1-54BF-429E-BAC5-C7963A8EB34E}" type="slidenum">
              <a:rPr lang="lv-LV" smtClean="0"/>
              <a:pPr/>
              <a:t>8</a:t>
            </a:fld>
            <a:endParaRPr lang="lv-L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mtClean="0"/>
              <a:t>Aija Treija aija_treija@inbox.lv literatūra</a:t>
            </a:r>
          </a:p>
          <a:p>
            <a:pPr eaLnBrk="1" hangingPunct="1">
              <a:spcBef>
                <a:spcPct val="0"/>
              </a:spcBef>
            </a:pPr>
            <a:r>
              <a:rPr lang="lv-LV" smtClean="0"/>
              <a:t>Katrs skolēns uz lapiņas uzraksta, kādām īpašībām, atmosfērai vajadzētu būt viņa mājoklī. Tad visi grupiņas biedri izvēlas ne vairāk par divām īpašībām, kuras ir jāizsaka vismaz divos četrrindu pantos – savas himnas tekstā. </a:t>
            </a:r>
          </a:p>
          <a:p>
            <a:pPr eaLnBrk="1" hangingPunct="1">
              <a:spcBef>
                <a:spcPct val="0"/>
              </a:spcBef>
            </a:pPr>
            <a:r>
              <a:rPr lang="lv-LV" smtClean="0"/>
              <a:t>Kad teksts ir sacerēts, tad ir jāpiemeklē tam melodija. Jāatgādina skolēniem, ka, piemēram, valstu himnas ir valsts simbols, tāpēc to melodijas nav izmantojamas. Jau esošas melodijas izvēle skolēniem ir jāpamato. Skolēniem, kuri pārzina kādu komponistu daiļradi, ir iespējams izvēlēties, kuru komponistu viņi vēlētos nolīgt savas himnas melodijas radīšanai. Sava izvēle ir jāpamato, kāpēc, piemēram, Zigmāra Liepiņa stils viņiem šķiet atbilsotšs un kā šis autors varētu izcelt himnas galveno ideju.</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BAF193-F26B-4B69-8A30-F24D3117FA65}" type="slidenum">
              <a:rPr lang="lv-LV" smtClean="0"/>
              <a:pPr/>
              <a:t>9</a:t>
            </a:fld>
            <a:endParaRPr 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Par krāsu izmantošanu skatīties pievienotajā prezentācijā “Krāsu saskaņošana”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Grupa saņem A3 lapas un guaša krāsas. Lapa ir jau sadalīta.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Tiek sadalīti pienākumi: katrai telpas virsmai aprēķinus izdara citi skolēni. Darba lapā jāieraksta veiktie aprēķini.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493C0DD7-46C0-4E89-AA81-68C3F9555F32}" type="datetimeFigureOut">
              <a:rPr lang="lv-LV"/>
              <a:pPr>
                <a:defRPr/>
              </a:pPr>
              <a:t>29.11.2011</a:t>
            </a:fld>
            <a:endParaRPr lang="lv-LV"/>
          </a:p>
        </p:txBody>
      </p:sp>
      <p:sp>
        <p:nvSpPr>
          <p:cNvPr id="8" name="Slide Number Placeholder 15"/>
          <p:cNvSpPr>
            <a:spLocks noGrp="1"/>
          </p:cNvSpPr>
          <p:nvPr>
            <p:ph type="sldNum" sz="quarter" idx="11"/>
          </p:nvPr>
        </p:nvSpPr>
        <p:spPr/>
        <p:txBody>
          <a:bodyPr/>
          <a:lstStyle>
            <a:lvl1pPr>
              <a:defRPr/>
            </a:lvl1pPr>
          </a:lstStyle>
          <a:p>
            <a:pPr>
              <a:defRPr/>
            </a:pPr>
            <a:fld id="{5F3C99C6-ED16-431F-A9CE-339092A374A0}" type="slidenum">
              <a:rPr lang="lv-LV"/>
              <a:pPr>
                <a:defRPr/>
              </a:pPr>
              <a:t>‹#›</a:t>
            </a:fld>
            <a:endParaRPr lang="lv-LV"/>
          </a:p>
        </p:txBody>
      </p:sp>
      <p:sp>
        <p:nvSpPr>
          <p:cNvPr id="10" name="Footer Placeholder 16"/>
          <p:cNvSpPr>
            <a:spLocks noGrp="1"/>
          </p:cNvSpPr>
          <p:nvPr>
            <p:ph type="ftr" sz="quarter" idx="12"/>
          </p:nvPr>
        </p:nvSpPr>
        <p:spPr/>
        <p:txBody>
          <a:bodyPr/>
          <a:lstStyle>
            <a:lvl1pPr>
              <a:defRPr/>
            </a:lvl1pPr>
          </a:lstStyle>
          <a:p>
            <a:pPr>
              <a:defRPr/>
            </a:pPr>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54E364B-D859-4D4F-B5CA-B32805FAB356}" type="datetimeFigureOut">
              <a:rPr lang="lv-LV"/>
              <a:pPr>
                <a:defRPr/>
              </a:pPr>
              <a:t>29.11.2011</a:t>
            </a:fld>
            <a:endParaRPr lang="lv-LV"/>
          </a:p>
        </p:txBody>
      </p:sp>
      <p:sp>
        <p:nvSpPr>
          <p:cNvPr id="5" name="Footer Placeholder 9"/>
          <p:cNvSpPr>
            <a:spLocks noGrp="1"/>
          </p:cNvSpPr>
          <p:nvPr>
            <p:ph type="ftr" sz="quarter" idx="11"/>
          </p:nvPr>
        </p:nvSpPr>
        <p:spPr/>
        <p:txBody>
          <a:bodyPr/>
          <a:lstStyle>
            <a:lvl1pPr>
              <a:defRPr/>
            </a:lvl1pPr>
          </a:lstStyle>
          <a:p>
            <a:pPr>
              <a:defRPr/>
            </a:pPr>
            <a:endParaRPr lang="lv-LV"/>
          </a:p>
        </p:txBody>
      </p:sp>
      <p:sp>
        <p:nvSpPr>
          <p:cNvPr id="6" name="Slide Number Placeholder 21"/>
          <p:cNvSpPr>
            <a:spLocks noGrp="1"/>
          </p:cNvSpPr>
          <p:nvPr>
            <p:ph type="sldNum" sz="quarter" idx="12"/>
          </p:nvPr>
        </p:nvSpPr>
        <p:spPr/>
        <p:txBody>
          <a:bodyPr/>
          <a:lstStyle>
            <a:lvl1pPr>
              <a:defRPr/>
            </a:lvl1pPr>
          </a:lstStyle>
          <a:p>
            <a:pPr>
              <a:defRPr/>
            </a:pPr>
            <a:fld id="{680EC96C-0ACB-416A-84A5-39C32F4074C2}"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C81EF71-BAF9-4390-9888-309D942CDF76}" type="datetimeFigureOut">
              <a:rPr lang="lv-LV"/>
              <a:pPr>
                <a:defRPr/>
              </a:pPr>
              <a:t>29.11.2011</a:t>
            </a:fld>
            <a:endParaRPr lang="lv-LV"/>
          </a:p>
        </p:txBody>
      </p:sp>
      <p:sp>
        <p:nvSpPr>
          <p:cNvPr id="5" name="Footer Placeholder 9"/>
          <p:cNvSpPr>
            <a:spLocks noGrp="1"/>
          </p:cNvSpPr>
          <p:nvPr>
            <p:ph type="ftr" sz="quarter" idx="11"/>
          </p:nvPr>
        </p:nvSpPr>
        <p:spPr/>
        <p:txBody>
          <a:bodyPr/>
          <a:lstStyle>
            <a:lvl1pPr>
              <a:defRPr/>
            </a:lvl1pPr>
          </a:lstStyle>
          <a:p>
            <a:pPr>
              <a:defRPr/>
            </a:pPr>
            <a:endParaRPr lang="lv-LV"/>
          </a:p>
        </p:txBody>
      </p:sp>
      <p:sp>
        <p:nvSpPr>
          <p:cNvPr id="6" name="Slide Number Placeholder 21"/>
          <p:cNvSpPr>
            <a:spLocks noGrp="1"/>
          </p:cNvSpPr>
          <p:nvPr>
            <p:ph type="sldNum" sz="quarter" idx="12"/>
          </p:nvPr>
        </p:nvSpPr>
        <p:spPr/>
        <p:txBody>
          <a:bodyPr/>
          <a:lstStyle>
            <a:lvl1pPr>
              <a:defRPr/>
            </a:lvl1pPr>
          </a:lstStyle>
          <a:p>
            <a:pPr>
              <a:defRPr/>
            </a:pPr>
            <a:fld id="{BA572A93-40DD-42CA-ABB5-1ABF3C151AB6}"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FD41CEAE-43BF-47F7-ADE8-67C3C33ADA69}" type="datetimeFigureOut">
              <a:rPr lang="lv-LV"/>
              <a:pPr>
                <a:defRPr/>
              </a:pPr>
              <a:t>29.11.2011</a:t>
            </a:fld>
            <a:endParaRPr lang="lv-LV"/>
          </a:p>
        </p:txBody>
      </p:sp>
      <p:sp>
        <p:nvSpPr>
          <p:cNvPr id="5" name="Footer Placeholder 9"/>
          <p:cNvSpPr>
            <a:spLocks noGrp="1"/>
          </p:cNvSpPr>
          <p:nvPr>
            <p:ph type="ftr" sz="quarter" idx="11"/>
          </p:nvPr>
        </p:nvSpPr>
        <p:spPr/>
        <p:txBody>
          <a:bodyPr/>
          <a:lstStyle>
            <a:lvl1pPr>
              <a:defRPr/>
            </a:lvl1pPr>
          </a:lstStyle>
          <a:p>
            <a:pPr>
              <a:defRPr/>
            </a:pPr>
            <a:endParaRPr lang="lv-LV"/>
          </a:p>
        </p:txBody>
      </p:sp>
      <p:sp>
        <p:nvSpPr>
          <p:cNvPr id="6" name="Slide Number Placeholder 21"/>
          <p:cNvSpPr>
            <a:spLocks noGrp="1"/>
          </p:cNvSpPr>
          <p:nvPr>
            <p:ph type="sldNum" sz="quarter" idx="12"/>
          </p:nvPr>
        </p:nvSpPr>
        <p:spPr/>
        <p:txBody>
          <a:bodyPr/>
          <a:lstStyle>
            <a:lvl1pPr>
              <a:defRPr/>
            </a:lvl1pPr>
          </a:lstStyle>
          <a:p>
            <a:pPr>
              <a:defRPr/>
            </a:pPr>
            <a:fld id="{63BC6157-E4C8-4E06-959E-577E30B8C05B}"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DBA2F3-3475-4065-83E1-98F8F06153C7}" type="datetimeFigureOut">
              <a:rPr lang="lv-LV"/>
              <a:pPr>
                <a:defRPr/>
              </a:pPr>
              <a:t>29.11.2011</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7808178B-5DBB-42B3-9BF7-39EB3DC7D089}"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A506650-10EF-4595-B5F7-9302BDC8DB23}" type="datetimeFigureOut">
              <a:rPr lang="lv-LV"/>
              <a:pPr>
                <a:defRPr/>
              </a:pPr>
              <a:t>29.11.2011</a:t>
            </a:fld>
            <a:endParaRPr lang="lv-LV"/>
          </a:p>
        </p:txBody>
      </p:sp>
      <p:sp>
        <p:nvSpPr>
          <p:cNvPr id="6" name="Footer Placeholder 9"/>
          <p:cNvSpPr>
            <a:spLocks noGrp="1"/>
          </p:cNvSpPr>
          <p:nvPr>
            <p:ph type="ftr" sz="quarter" idx="11"/>
          </p:nvPr>
        </p:nvSpPr>
        <p:spPr/>
        <p:txBody>
          <a:bodyPr/>
          <a:lstStyle>
            <a:lvl1pPr>
              <a:defRPr/>
            </a:lvl1pPr>
          </a:lstStyle>
          <a:p>
            <a:pPr>
              <a:defRPr/>
            </a:pPr>
            <a:endParaRPr lang="lv-LV"/>
          </a:p>
        </p:txBody>
      </p:sp>
      <p:sp>
        <p:nvSpPr>
          <p:cNvPr id="7" name="Slide Number Placeholder 21"/>
          <p:cNvSpPr>
            <a:spLocks noGrp="1"/>
          </p:cNvSpPr>
          <p:nvPr>
            <p:ph type="sldNum" sz="quarter" idx="12"/>
          </p:nvPr>
        </p:nvSpPr>
        <p:spPr/>
        <p:txBody>
          <a:bodyPr/>
          <a:lstStyle>
            <a:lvl1pPr>
              <a:defRPr/>
            </a:lvl1pPr>
          </a:lstStyle>
          <a:p>
            <a:pPr>
              <a:defRPr/>
            </a:pPr>
            <a:fld id="{23B31259-7098-4C05-BB2C-D06AAFA6C5CD}"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2A84927C-F3B6-4460-91A0-3077BABD1D2B}" type="slidenum">
              <a:rPr lang="lv-LV"/>
              <a:pPr>
                <a:defRPr/>
              </a:pPr>
              <a:t>‹#›</a:t>
            </a:fld>
            <a:endParaRPr lang="lv-LV"/>
          </a:p>
        </p:txBody>
      </p:sp>
      <p:sp>
        <p:nvSpPr>
          <p:cNvPr id="10" name="Footer Placeholder 7"/>
          <p:cNvSpPr>
            <a:spLocks noGrp="1"/>
          </p:cNvSpPr>
          <p:nvPr>
            <p:ph type="ftr" sz="quarter" idx="11"/>
          </p:nvPr>
        </p:nvSpPr>
        <p:spPr/>
        <p:txBody>
          <a:bodyPr/>
          <a:lstStyle>
            <a:lvl1pPr>
              <a:defRPr/>
            </a:lvl1pPr>
          </a:lstStyle>
          <a:p>
            <a:pPr>
              <a:defRPr/>
            </a:pPr>
            <a:endParaRPr lang="lv-LV"/>
          </a:p>
        </p:txBody>
      </p:sp>
      <p:sp>
        <p:nvSpPr>
          <p:cNvPr id="11" name="Date Placeholder 6"/>
          <p:cNvSpPr>
            <a:spLocks noGrp="1"/>
          </p:cNvSpPr>
          <p:nvPr>
            <p:ph type="dt" sz="half" idx="12"/>
          </p:nvPr>
        </p:nvSpPr>
        <p:spPr/>
        <p:txBody>
          <a:bodyPr/>
          <a:lstStyle>
            <a:lvl1pPr>
              <a:defRPr/>
            </a:lvl1pPr>
          </a:lstStyle>
          <a:p>
            <a:pPr>
              <a:defRPr/>
            </a:pPr>
            <a:fld id="{B00141AC-88C4-4B51-A7A4-21EF28D7EC05}" type="datetimeFigureOut">
              <a:rPr lang="lv-LV"/>
              <a:pPr>
                <a:defRPr/>
              </a:pPr>
              <a:t>29.11.2011</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6E4A227C-1EEA-44D6-892B-61115BE50FBE}" type="datetimeFigureOut">
              <a:rPr lang="lv-LV"/>
              <a:pPr>
                <a:defRPr/>
              </a:pPr>
              <a:t>29.11.2011</a:t>
            </a:fld>
            <a:endParaRPr lang="lv-LV"/>
          </a:p>
        </p:txBody>
      </p:sp>
      <p:sp>
        <p:nvSpPr>
          <p:cNvPr id="4" name="Footer Placeholder 9"/>
          <p:cNvSpPr>
            <a:spLocks noGrp="1"/>
          </p:cNvSpPr>
          <p:nvPr>
            <p:ph type="ftr" sz="quarter" idx="11"/>
          </p:nvPr>
        </p:nvSpPr>
        <p:spPr/>
        <p:txBody>
          <a:bodyPr/>
          <a:lstStyle>
            <a:lvl1pPr>
              <a:defRPr/>
            </a:lvl1pPr>
          </a:lstStyle>
          <a:p>
            <a:pPr>
              <a:defRPr/>
            </a:pPr>
            <a:endParaRPr lang="lv-LV"/>
          </a:p>
        </p:txBody>
      </p:sp>
      <p:sp>
        <p:nvSpPr>
          <p:cNvPr id="5" name="Slide Number Placeholder 21"/>
          <p:cNvSpPr>
            <a:spLocks noGrp="1"/>
          </p:cNvSpPr>
          <p:nvPr>
            <p:ph type="sldNum" sz="quarter" idx="12"/>
          </p:nvPr>
        </p:nvSpPr>
        <p:spPr/>
        <p:txBody>
          <a:bodyPr/>
          <a:lstStyle>
            <a:lvl1pPr>
              <a:defRPr/>
            </a:lvl1pPr>
          </a:lstStyle>
          <a:p>
            <a:pPr>
              <a:defRPr/>
            </a:pPr>
            <a:fld id="{DCBBD909-DBE5-4A47-94E0-D1F9431181C4}"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FF453360-F15E-44C4-B0BE-4AC9F72543A4}" type="datetimeFigureOut">
              <a:rPr lang="lv-LV"/>
              <a:pPr>
                <a:defRPr/>
              </a:pPr>
              <a:t>29.11.2011</a:t>
            </a:fld>
            <a:endParaRPr lang="lv-LV"/>
          </a:p>
        </p:txBody>
      </p:sp>
      <p:sp>
        <p:nvSpPr>
          <p:cNvPr id="3" name="Footer Placeholder 9"/>
          <p:cNvSpPr>
            <a:spLocks noGrp="1"/>
          </p:cNvSpPr>
          <p:nvPr>
            <p:ph type="ftr" sz="quarter" idx="11"/>
          </p:nvPr>
        </p:nvSpPr>
        <p:spPr/>
        <p:txBody>
          <a:bodyPr/>
          <a:lstStyle>
            <a:lvl1pPr>
              <a:defRPr/>
            </a:lvl1pPr>
          </a:lstStyle>
          <a:p>
            <a:pPr>
              <a:defRPr/>
            </a:pPr>
            <a:endParaRPr lang="lv-LV"/>
          </a:p>
        </p:txBody>
      </p:sp>
      <p:sp>
        <p:nvSpPr>
          <p:cNvPr id="4" name="Slide Number Placeholder 21"/>
          <p:cNvSpPr>
            <a:spLocks noGrp="1"/>
          </p:cNvSpPr>
          <p:nvPr>
            <p:ph type="sldNum" sz="quarter" idx="12"/>
          </p:nvPr>
        </p:nvSpPr>
        <p:spPr/>
        <p:txBody>
          <a:bodyPr/>
          <a:lstStyle>
            <a:lvl1pPr>
              <a:defRPr/>
            </a:lvl1pPr>
          </a:lstStyle>
          <a:p>
            <a:pPr>
              <a:defRPr/>
            </a:pPr>
            <a:fld id="{C239DD7B-666C-404D-891F-80BCEA0C0D8A}"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3490C70C-1400-4C59-9C06-34576798B53B}" type="datetimeFigureOut">
              <a:rPr lang="lv-LV"/>
              <a:pPr>
                <a:defRPr/>
              </a:pPr>
              <a:t>29.11.2011</a:t>
            </a:fld>
            <a:endParaRPr lang="lv-LV"/>
          </a:p>
        </p:txBody>
      </p:sp>
      <p:sp>
        <p:nvSpPr>
          <p:cNvPr id="6" name="Footer Placeholder 9"/>
          <p:cNvSpPr>
            <a:spLocks noGrp="1"/>
          </p:cNvSpPr>
          <p:nvPr>
            <p:ph type="ftr" sz="quarter" idx="11"/>
          </p:nvPr>
        </p:nvSpPr>
        <p:spPr/>
        <p:txBody>
          <a:bodyPr/>
          <a:lstStyle>
            <a:lvl1pPr>
              <a:defRPr/>
            </a:lvl1pPr>
          </a:lstStyle>
          <a:p>
            <a:pPr>
              <a:defRPr/>
            </a:pPr>
            <a:endParaRPr lang="lv-LV"/>
          </a:p>
        </p:txBody>
      </p:sp>
      <p:sp>
        <p:nvSpPr>
          <p:cNvPr id="7" name="Slide Number Placeholder 21"/>
          <p:cNvSpPr>
            <a:spLocks noGrp="1"/>
          </p:cNvSpPr>
          <p:nvPr>
            <p:ph type="sldNum" sz="quarter" idx="12"/>
          </p:nvPr>
        </p:nvSpPr>
        <p:spPr/>
        <p:txBody>
          <a:bodyPr/>
          <a:lstStyle>
            <a:lvl1pPr>
              <a:defRPr/>
            </a:lvl1pPr>
          </a:lstStyle>
          <a:p>
            <a:pPr>
              <a:defRPr/>
            </a:pPr>
            <a:fld id="{A45A0984-1736-47E5-97DF-8D0B09582AAB}"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149FC969-72AC-4277-A459-10FF4D4E2FFA}" type="datetimeFigureOut">
              <a:rPr lang="lv-LV"/>
              <a:pPr>
                <a:defRPr/>
              </a:pPr>
              <a:t>29.11.2011</a:t>
            </a:fld>
            <a:endParaRPr lang="lv-LV"/>
          </a:p>
        </p:txBody>
      </p:sp>
      <p:sp>
        <p:nvSpPr>
          <p:cNvPr id="6" name="Footer Placeholder 9"/>
          <p:cNvSpPr>
            <a:spLocks noGrp="1"/>
          </p:cNvSpPr>
          <p:nvPr>
            <p:ph type="ftr" sz="quarter" idx="11"/>
          </p:nvPr>
        </p:nvSpPr>
        <p:spPr/>
        <p:txBody>
          <a:bodyPr/>
          <a:lstStyle>
            <a:lvl1pPr>
              <a:defRPr/>
            </a:lvl1pPr>
          </a:lstStyle>
          <a:p>
            <a:pPr>
              <a:defRPr/>
            </a:pPr>
            <a:endParaRPr lang="lv-LV"/>
          </a:p>
        </p:txBody>
      </p:sp>
      <p:sp>
        <p:nvSpPr>
          <p:cNvPr id="7" name="Slide Number Placeholder 21"/>
          <p:cNvSpPr>
            <a:spLocks noGrp="1"/>
          </p:cNvSpPr>
          <p:nvPr>
            <p:ph type="sldNum" sz="quarter" idx="12"/>
          </p:nvPr>
        </p:nvSpPr>
        <p:spPr/>
        <p:txBody>
          <a:bodyPr/>
          <a:lstStyle>
            <a:lvl1pPr>
              <a:defRPr/>
            </a:lvl1pPr>
          </a:lstStyle>
          <a:p>
            <a:pPr>
              <a:defRPr/>
            </a:pPr>
            <a:fld id="{9F61D8D7-BA20-49FF-8F0A-FAB913C3AC94}"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C77D5F89-2EA9-468E-9DE2-5D7824DC43A2}" type="datetimeFigureOut">
              <a:rPr lang="lv-LV"/>
              <a:pPr>
                <a:defRPr/>
              </a:pPr>
              <a:t>29.11.2011</a:t>
            </a:fld>
            <a:endParaRPr lang="lv-LV"/>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lv-LV"/>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F6459F4D-1FBA-4F34-80E0-3BA0C4C93C38}" type="slidenum">
              <a:rPr lang="lv-LV"/>
              <a:pPr>
                <a:defRPr/>
              </a:pPr>
              <a:t>‹#›</a:t>
            </a:fld>
            <a:endParaRPr lang="lv-LV"/>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lv-LV" dirty="0" smtClean="0"/>
              <a:t>TELPA IEROBEŽO, IDEJAS SPĀRNO</a:t>
            </a:r>
            <a:endParaRPr lang="lv-LV" dirty="0"/>
          </a:p>
        </p:txBody>
      </p:sp>
      <p:sp>
        <p:nvSpPr>
          <p:cNvPr id="6" name="Title 5"/>
          <p:cNvSpPr>
            <a:spLocks noGrp="1"/>
          </p:cNvSpPr>
          <p:nvPr>
            <p:ph type="ctrTitle"/>
          </p:nvPr>
        </p:nvSpPr>
        <p:spPr/>
        <p:txBody>
          <a:bodyPr/>
          <a:lstStyle/>
          <a:p>
            <a:pPr eaLnBrk="1" fontAlgn="auto" hangingPunct="1">
              <a:spcAft>
                <a:spcPts val="0"/>
              </a:spcAft>
              <a:defRPr/>
            </a:pPr>
            <a:r>
              <a:rPr lang="lv-LV" smtClean="0"/>
              <a:t>MĀJOKĻA JAUTĀJUMS</a:t>
            </a:r>
            <a:endParaRPr lang="lv-LV"/>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lv-LV" smtClean="0">
                <a:solidFill>
                  <a:srgbClr val="FF0000"/>
                </a:solidFill>
              </a:rPr>
              <a:t>Krāsu toņi telpā</a:t>
            </a:r>
            <a:endParaRPr lang="lv-LV">
              <a:solidFill>
                <a:srgbClr val="FF0000"/>
              </a:solidFill>
            </a:endParaRPr>
          </a:p>
        </p:txBody>
      </p:sp>
      <p:sp>
        <p:nvSpPr>
          <p:cNvPr id="26626" name="Content Placeholder 1"/>
          <p:cNvSpPr>
            <a:spLocks noGrp="1"/>
          </p:cNvSpPr>
          <p:nvPr>
            <p:ph sz="half" idx="1"/>
          </p:nvPr>
        </p:nvSpPr>
        <p:spPr>
          <a:xfrm>
            <a:off x="457200" y="1524000"/>
            <a:ext cx="4059238" cy="4572000"/>
          </a:xfrm>
        </p:spPr>
        <p:txBody>
          <a:bodyPr/>
          <a:lstStyle/>
          <a:p>
            <a:pPr eaLnBrk="1" hangingPunct="1"/>
            <a:r>
              <a:rPr lang="lv-LV" smtClean="0"/>
              <a:t>Jāiepazīstas ar dažādu krāsu toņu ietekmi uz cilvēku;</a:t>
            </a:r>
          </a:p>
          <a:p>
            <a:pPr eaLnBrk="1" hangingPunct="1"/>
            <a:r>
              <a:rPr lang="lv-LV" smtClean="0"/>
              <a:t>Jāizvēlas krāsu toņi dažādām mājokļa telpām.</a:t>
            </a:r>
          </a:p>
        </p:txBody>
      </p:sp>
      <p:pic>
        <p:nvPicPr>
          <p:cNvPr id="26627" name="Content Placeholder 4" descr="4paletes (1).jpg"/>
          <p:cNvPicPr>
            <a:picLocks noGrp="1" noChangeAspect="1"/>
          </p:cNvPicPr>
          <p:nvPr>
            <p:ph sz="half" idx="2"/>
          </p:nvPr>
        </p:nvPicPr>
        <p:blipFill>
          <a:blip r:embed="rId3"/>
          <a:srcRect/>
          <a:stretch>
            <a:fillRect/>
          </a:stretch>
        </p:blipFill>
        <p:spPr>
          <a:xfrm>
            <a:off x="4648200" y="2286000"/>
            <a:ext cx="4059238" cy="304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lv-LV" sz="2800" dirty="0" smtClean="0">
                <a:solidFill>
                  <a:srgbClr val="FF0000"/>
                </a:solidFill>
              </a:rPr>
              <a:t>Krāsu toņi telpā</a:t>
            </a:r>
            <a:endParaRPr lang="lv-LV" sz="2800" dirty="0"/>
          </a:p>
        </p:txBody>
      </p:sp>
      <p:pic>
        <p:nvPicPr>
          <p:cNvPr id="8" name="Picture Placeholder 7" descr="zime.jpg"/>
          <p:cNvPicPr>
            <a:picLocks noGrp="1" noChangeAspect="1"/>
          </p:cNvPicPr>
          <p:nvPr>
            <p:ph type="pic" idx="1"/>
          </p:nvPr>
        </p:nvPicPr>
        <p:blipFill>
          <a:blip r:embed="rId3" cstate="print"/>
          <a:srcRect l="3349" r="3349"/>
          <a:stretch>
            <a:fillRect/>
          </a:stretch>
        </p:blipFill>
        <p:spPr/>
      </p:pic>
      <p:sp>
        <p:nvSpPr>
          <p:cNvPr id="27651" name="Text Placeholder 6"/>
          <p:cNvSpPr>
            <a:spLocks noGrp="1"/>
          </p:cNvSpPr>
          <p:nvPr>
            <p:ph type="body" sz="half" idx="2"/>
          </p:nvPr>
        </p:nvSpPr>
        <p:spPr/>
        <p:txBody>
          <a:bodyPr/>
          <a:lstStyle/>
          <a:p>
            <a:pPr eaLnBrk="1" hangingPunct="1"/>
            <a:r>
              <a:rPr lang="lv-LV" smtClean="0"/>
              <a:t>Darba lapā jāizveido </a:t>
            </a:r>
            <a:r>
              <a:rPr lang="lv-LV" smtClean="0">
                <a:latin typeface="Arial" charset="0"/>
              </a:rPr>
              <a:t>4</a:t>
            </a:r>
            <a:r>
              <a:rPr lang="lv-LV" smtClean="0"/>
              <a:t> krāsu salikumi:</a:t>
            </a:r>
            <a:endParaRPr lang="lv-LV" smtClean="0">
              <a:latin typeface="Arial" charset="0"/>
            </a:endParaRPr>
          </a:p>
          <a:p>
            <a:pPr eaLnBrk="1" hangingPunct="1"/>
            <a:r>
              <a:rPr lang="lv-LV" smtClean="0">
                <a:latin typeface="Arial" charset="0"/>
              </a:rPr>
              <a:t>Monohromatisks,</a:t>
            </a:r>
          </a:p>
          <a:p>
            <a:pPr eaLnBrk="1" hangingPunct="1"/>
            <a:r>
              <a:rPr lang="lv-LV" smtClean="0">
                <a:latin typeface="Arial" charset="0"/>
              </a:rPr>
              <a:t>Ahromatisks,</a:t>
            </a:r>
          </a:p>
          <a:p>
            <a:pPr eaLnBrk="1" hangingPunct="1"/>
            <a:r>
              <a:rPr lang="lv-LV" smtClean="0">
                <a:latin typeface="Arial" charset="0"/>
              </a:rPr>
              <a:t>Kontrastkrāsu,</a:t>
            </a:r>
          </a:p>
          <a:p>
            <a:pPr eaLnBrk="1" hangingPunct="1"/>
            <a:r>
              <a:rPr lang="lv-LV" smtClean="0">
                <a:latin typeface="Arial" charset="0"/>
              </a:rPr>
              <a:t>Blakus jeb analogo krāsu.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lv-LV" smtClean="0">
                <a:solidFill>
                  <a:srgbClr val="FF0000"/>
                </a:solidFill>
              </a:rPr>
              <a:t>Apdares materiālu veidi</a:t>
            </a:r>
            <a:endParaRPr lang="lv-LV">
              <a:solidFill>
                <a:srgbClr val="FF0000"/>
              </a:solidFill>
            </a:endParaRPr>
          </a:p>
        </p:txBody>
      </p:sp>
      <p:sp>
        <p:nvSpPr>
          <p:cNvPr id="28674" name="Content Placeholder 1"/>
          <p:cNvSpPr>
            <a:spLocks noGrp="1"/>
          </p:cNvSpPr>
          <p:nvPr>
            <p:ph sz="half" idx="1"/>
          </p:nvPr>
        </p:nvSpPr>
        <p:spPr>
          <a:xfrm>
            <a:off x="457200" y="1524000"/>
            <a:ext cx="5483225" cy="4572000"/>
          </a:xfrm>
        </p:spPr>
        <p:txBody>
          <a:bodyPr/>
          <a:lstStyle/>
          <a:p>
            <a:pPr eaLnBrk="1" hangingPunct="1"/>
            <a:r>
              <a:rPr lang="lv-LV" smtClean="0"/>
              <a:t>Iepazīšanās ar būvmateriālu veikalu piedāvājumu;</a:t>
            </a:r>
          </a:p>
          <a:p>
            <a:pPr eaLnBrk="1" hangingPunct="1"/>
            <a:r>
              <a:rPr lang="lv-LV" smtClean="0"/>
              <a:t>Izmantojot zināšanas ķīmijā, izvēlēties videi un veselībai draudzīgākos materiālus;</a:t>
            </a:r>
          </a:p>
          <a:p>
            <a:pPr eaLnBrk="1" hangingPunct="1"/>
            <a:r>
              <a:rPr lang="lv-LV" smtClean="0"/>
              <a:t>Jāaprēķina cik daudz materiālu nepieciešams telpas remontam;</a:t>
            </a:r>
          </a:p>
          <a:p>
            <a:pPr eaLnBrk="1" hangingPunct="1"/>
            <a:r>
              <a:rPr lang="lv-LV" smtClean="0"/>
              <a:t>Jāaprēķina materiālu iespējamās izmaksas.</a:t>
            </a:r>
          </a:p>
        </p:txBody>
      </p:sp>
      <p:pic>
        <p:nvPicPr>
          <p:cNvPr id="28675" name="Content Placeholder 5" descr="kipsala_apdares_materiali_dinamiska_apdares_virsma_0_320x240.jpg"/>
          <p:cNvPicPr>
            <a:picLocks noGrp="1" noChangeAspect="1"/>
          </p:cNvPicPr>
          <p:nvPr>
            <p:ph sz="half" idx="2"/>
          </p:nvPr>
        </p:nvPicPr>
        <p:blipFill>
          <a:blip r:embed="rId3"/>
          <a:srcRect/>
          <a:stretch>
            <a:fillRect/>
          </a:stretch>
        </p:blipFill>
        <p:spPr>
          <a:xfrm>
            <a:off x="5867400" y="692150"/>
            <a:ext cx="3048000" cy="2286000"/>
          </a:xfrm>
        </p:spPr>
      </p:pic>
      <p:pic>
        <p:nvPicPr>
          <p:cNvPr id="28676" name="Picture 4" descr="vintagewallpapertapete500x536.jpg"/>
          <p:cNvPicPr>
            <a:picLocks noChangeAspect="1"/>
          </p:cNvPicPr>
          <p:nvPr/>
        </p:nvPicPr>
        <p:blipFill>
          <a:blip r:embed="rId4"/>
          <a:srcRect/>
          <a:stretch>
            <a:fillRect/>
          </a:stretch>
        </p:blipFill>
        <p:spPr bwMode="auto">
          <a:xfrm>
            <a:off x="5867400" y="3068638"/>
            <a:ext cx="2955925" cy="3168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lv-LV" smtClean="0">
                <a:solidFill>
                  <a:srgbClr val="FF0000"/>
                </a:solidFill>
              </a:rPr>
              <a:t>Antikvāra vērtība</a:t>
            </a:r>
            <a:endParaRPr lang="lv-LV">
              <a:solidFill>
                <a:srgbClr val="FF0000"/>
              </a:solidFill>
            </a:endParaRPr>
          </a:p>
        </p:txBody>
      </p:sp>
      <p:sp>
        <p:nvSpPr>
          <p:cNvPr id="29698" name="Content Placeholder 5"/>
          <p:cNvSpPr>
            <a:spLocks noGrp="1"/>
          </p:cNvSpPr>
          <p:nvPr>
            <p:ph sz="half" idx="2"/>
          </p:nvPr>
        </p:nvSpPr>
        <p:spPr>
          <a:xfrm>
            <a:off x="4648200" y="333375"/>
            <a:ext cx="4059238" cy="6335713"/>
          </a:xfrm>
        </p:spPr>
        <p:txBody>
          <a:bodyPr/>
          <a:lstStyle/>
          <a:p>
            <a:pPr eaLnBrk="1" hangingPunct="1">
              <a:buFont typeface="Arial" charset="0"/>
              <a:buChar char="•"/>
            </a:pPr>
            <a:r>
              <a:rPr lang="lv-LV" smtClean="0"/>
              <a:t>Grupas dalībniekiem vienoties, kas būs šis senlaicīgais priekšmets;</a:t>
            </a:r>
          </a:p>
          <a:p>
            <a:pPr eaLnBrk="1" hangingPunct="1">
              <a:buFont typeface="Arial" charset="0"/>
              <a:buChar char="•"/>
            </a:pPr>
            <a:r>
              <a:rPr lang="lv-LV" smtClean="0"/>
              <a:t>Izpētīt izvēlētā priekšmeta vēsturi;</a:t>
            </a:r>
          </a:p>
          <a:p>
            <a:pPr eaLnBrk="1" hangingPunct="1">
              <a:buFont typeface="Arial" charset="0"/>
              <a:buChar char="•"/>
            </a:pPr>
            <a:r>
              <a:rPr lang="lv-LV" smtClean="0"/>
              <a:t>Izveidot stāstu par tiem vēstures notikumiem, cilvēkiem ar kuriem šis priekšmets varētu būt saistīts;</a:t>
            </a:r>
          </a:p>
          <a:p>
            <a:pPr eaLnBrk="1" hangingPunct="1">
              <a:buFont typeface="Arial" charset="0"/>
              <a:buChar char="•"/>
            </a:pPr>
            <a:r>
              <a:rPr lang="lv-LV" smtClean="0"/>
              <a:t>Pastāstīt, kāpēc šis senlaicīgais priekšmets nozīmīgs mūsdienās un tiek glabāts jūsu mājā!</a:t>
            </a:r>
          </a:p>
        </p:txBody>
      </p:sp>
      <p:pic>
        <p:nvPicPr>
          <p:cNvPr id="29699" name="Content Placeholder 7" descr="mid_33472.jpg"/>
          <p:cNvPicPr>
            <a:picLocks noGrp="1" noChangeAspect="1"/>
          </p:cNvPicPr>
          <p:nvPr>
            <p:ph sz="half" idx="1"/>
          </p:nvPr>
        </p:nvPicPr>
        <p:blipFill>
          <a:blip r:embed="rId3"/>
          <a:srcRect/>
          <a:stretch>
            <a:fillRect/>
          </a:stretch>
        </p:blipFill>
        <p:spPr>
          <a:xfrm>
            <a:off x="457200" y="2286000"/>
            <a:ext cx="4059238" cy="304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lv-LV" smtClean="0">
                <a:solidFill>
                  <a:srgbClr val="FF0000"/>
                </a:solidFill>
              </a:rPr>
              <a:t>Smaržu pasaule</a:t>
            </a:r>
            <a:endParaRPr lang="lv-LV">
              <a:solidFill>
                <a:srgbClr val="FF0000"/>
              </a:solidFill>
            </a:endParaRPr>
          </a:p>
        </p:txBody>
      </p:sp>
      <p:sp>
        <p:nvSpPr>
          <p:cNvPr id="30722" name="Content Placeholder 5"/>
          <p:cNvSpPr>
            <a:spLocks noGrp="1"/>
          </p:cNvSpPr>
          <p:nvPr>
            <p:ph sz="half" idx="1"/>
          </p:nvPr>
        </p:nvSpPr>
        <p:spPr>
          <a:xfrm>
            <a:off x="457200" y="1524000"/>
            <a:ext cx="4059238" cy="4572000"/>
          </a:xfrm>
        </p:spPr>
        <p:txBody>
          <a:bodyPr/>
          <a:lstStyle/>
          <a:p>
            <a:pPr eaLnBrk="1" hangingPunct="1"/>
            <a:r>
              <a:rPr lang="lv-LV" smtClean="0"/>
              <a:t>Atrast informāciju par smaržu ietekmi uz cilvēku;</a:t>
            </a:r>
          </a:p>
          <a:p>
            <a:pPr eaLnBrk="1" hangingPunct="1"/>
            <a:r>
              <a:rPr lang="lv-LV" smtClean="0"/>
              <a:t>No pieejamiem dabas materiāliem izgatavot telpai atbilstošas smaržas paraugu.</a:t>
            </a:r>
          </a:p>
        </p:txBody>
      </p:sp>
      <p:pic>
        <p:nvPicPr>
          <p:cNvPr id="30723" name="Content Placeholder 8" descr="001_piesta.jpg"/>
          <p:cNvPicPr>
            <a:picLocks noGrp="1" noChangeAspect="1"/>
          </p:cNvPicPr>
          <p:nvPr>
            <p:ph sz="half" idx="2"/>
          </p:nvPr>
        </p:nvPicPr>
        <p:blipFill>
          <a:blip r:embed="rId3"/>
          <a:srcRect/>
          <a:stretch>
            <a:fillRect/>
          </a:stretch>
        </p:blipFill>
        <p:spPr>
          <a:xfrm>
            <a:off x="4752975" y="1524000"/>
            <a:ext cx="3849688"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lang="lv-LV" smtClean="0">
                <a:ln>
                  <a:noFill/>
                </a:ln>
                <a:solidFill>
                  <a:srgbClr val="E62600"/>
                </a:solidFill>
                <a:effectLst/>
                <a:latin typeface="Arial" charset="0"/>
              </a:rPr>
              <a:t>Prezentācijas veidošana</a:t>
            </a:r>
          </a:p>
        </p:txBody>
      </p:sp>
      <p:sp>
        <p:nvSpPr>
          <p:cNvPr id="44035" name="Rectangle 3"/>
          <p:cNvSpPr>
            <a:spLocks noGrp="1"/>
          </p:cNvSpPr>
          <p:nvPr>
            <p:ph type="body" idx="1"/>
          </p:nvPr>
        </p:nvSpPr>
        <p:spPr>
          <a:xfrm>
            <a:off x="457200" y="1447800"/>
            <a:ext cx="8229600" cy="4678363"/>
          </a:xfrm>
        </p:spPr>
        <p:txBody>
          <a:bodyPr/>
          <a:lstStyle/>
          <a:p>
            <a:r>
              <a:rPr lang="lv-LV" sz="3200" smtClean="0"/>
              <a:t>Prezentācijas ilgums – 8-10 minūtes;</a:t>
            </a:r>
          </a:p>
          <a:p>
            <a:r>
              <a:rPr lang="lv-LV" sz="3200" smtClean="0"/>
              <a:t>Jādemonstrē katrā pieturā iegūtie rezultāti;</a:t>
            </a:r>
          </a:p>
          <a:p>
            <a:r>
              <a:rPr lang="lv-LV" sz="3200" smtClean="0"/>
              <a:t>Prezentācijā jāpiedalās visiem grupas dalībniekiem;</a:t>
            </a:r>
          </a:p>
          <a:p>
            <a:r>
              <a:rPr lang="lv-LV" sz="3200" smtClean="0"/>
              <a:t>Prezentācijas mērķis – atraktīvi iepazīstināt ar savas mājas un telpas jauno iekārtojumu.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p:txBody>
          <a:bodyPr/>
          <a:lstStyle/>
          <a:p>
            <a:pPr eaLnBrk="1" hangingPunct="1"/>
            <a:r>
              <a:rPr lang="lv-LV" sz="3200" smtClean="0"/>
              <a:t>Pārējās grupas novērtē prezentāciju – piešķir savu uzlīmi grupai, kura vislabāk patika;</a:t>
            </a:r>
          </a:p>
          <a:p>
            <a:pPr eaLnBrk="1" hangingPunct="1"/>
            <a:r>
              <a:rPr lang="lv-LV" sz="3200" smtClean="0"/>
              <a:t>Skolotāji vērtē savas jomas izmantošanu kopējā prezentācijā;</a:t>
            </a:r>
          </a:p>
          <a:p>
            <a:pPr eaLnBrk="1" hangingPunct="1"/>
            <a:r>
              <a:rPr lang="lv-LV" sz="3200" smtClean="0"/>
              <a:t>Grupas dalībnieki novērtē katra dalībnieka ieguldījumu “mājokļa iekārtošanā”</a:t>
            </a:r>
          </a:p>
        </p:txBody>
      </p:sp>
      <p:sp>
        <p:nvSpPr>
          <p:cNvPr id="3" name="Title 2"/>
          <p:cNvSpPr>
            <a:spLocks noGrp="1"/>
          </p:cNvSpPr>
          <p:nvPr>
            <p:ph type="title"/>
          </p:nvPr>
        </p:nvSpPr>
        <p:spPr/>
        <p:txBody>
          <a:bodyPr/>
          <a:lstStyle/>
          <a:p>
            <a:pPr eaLnBrk="1" fontAlgn="auto" hangingPunct="1">
              <a:spcAft>
                <a:spcPts val="0"/>
              </a:spcAft>
              <a:defRPr/>
            </a:pPr>
            <a:r>
              <a:rPr lang="lv-LV" smtClean="0">
                <a:solidFill>
                  <a:srgbClr val="FF0000"/>
                </a:solidFill>
              </a:rPr>
              <a:t>VĒRTĒŠANA</a:t>
            </a:r>
            <a:endParaRPr lang="lv-LV">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p:cNvSpPr>
          <p:nvPr>
            <p:ph type="title"/>
          </p:nvPr>
        </p:nvSpPr>
        <p:spPr bwMode="auto">
          <a:xfrm>
            <a:off x="395288" y="3284538"/>
            <a:ext cx="8229600" cy="1219200"/>
          </a:xfrm>
          <a:noFill/>
          <a:ln w="9525"/>
        </p:spPr>
        <p:txBody>
          <a:bodyPr wrap="square" lIns="91440" tIns="45720" rIns="91440" bIns="45720" numCol="1" compatLnSpc="1">
            <a:prstTxWarp prst="textNoShape">
              <a:avLst/>
            </a:prstTxWarp>
          </a:bodyPr>
          <a:lstStyle/>
          <a:p>
            <a:pPr algn="ctr"/>
            <a:r>
              <a:rPr lang="lv-LV" smtClean="0">
                <a:ln>
                  <a:noFill/>
                </a:ln>
                <a:effectLst/>
              </a:rPr>
              <a:t>Paldies!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3140968"/>
            <a:ext cx="7924800" cy="1371600"/>
          </a:xfrm>
        </p:spPr>
        <p:txBody>
          <a:bodyPr/>
          <a:lstStyle/>
          <a:p>
            <a:pPr algn="ctr" eaLnBrk="1" fontAlgn="auto" hangingPunct="1">
              <a:spcAft>
                <a:spcPts val="0"/>
              </a:spcAft>
              <a:defRPr/>
            </a:pPr>
            <a:r>
              <a:rPr lang="lv-LV" smtClean="0"/>
              <a:t>MĀJOKĻA JAUTĀJUMS</a:t>
            </a:r>
            <a:endParaRPr lang="lv-LV"/>
          </a:p>
        </p:txBody>
      </p:sp>
      <p:sp>
        <p:nvSpPr>
          <p:cNvPr id="6" name="Text Placeholder 5"/>
          <p:cNvSpPr>
            <a:spLocks noGrp="1"/>
          </p:cNvSpPr>
          <p:nvPr>
            <p:ph type="body" idx="1"/>
          </p:nvPr>
        </p:nvSpPr>
        <p:spPr>
          <a:xfrm>
            <a:off x="611188" y="4941888"/>
            <a:ext cx="7924800" cy="1295400"/>
          </a:xfrm>
        </p:spPr>
        <p:txBody>
          <a:bodyPr>
            <a:normAutofit/>
          </a:bodyPr>
          <a:lstStyle/>
          <a:p>
            <a:pPr eaLnBrk="1" hangingPunct="1">
              <a:defRPr/>
            </a:pPr>
            <a:r>
              <a:rPr lang="lv-LV" smtClean="0"/>
              <a:t>AIJA TREIJA, VERONIKA MIGLĀNE, DZINTRA KANCĒVIČA, </a:t>
            </a:r>
            <a:endParaRPr lang="lv-LV" smtClean="0">
              <a:latin typeface="Arial" charset="0"/>
            </a:endParaRPr>
          </a:p>
          <a:p>
            <a:pPr eaLnBrk="1" hangingPunct="1">
              <a:defRPr/>
            </a:pPr>
            <a:r>
              <a:rPr lang="lv-LV" smtClean="0"/>
              <a:t>RUTA DIŠEREITE, JĀNIS OTIKOVS, MAIJA ACTIŅA</a:t>
            </a:r>
          </a:p>
          <a:p>
            <a:pPr algn="ctr" eaLnBrk="1" hangingPunct="1">
              <a:defRPr/>
            </a:pPr>
            <a:r>
              <a:rPr lang="lv-LV" smtClean="0"/>
              <a:t>JELGAVAS </a:t>
            </a:r>
            <a:r>
              <a:rPr lang="lv-LV" sz="2800" smtClean="0"/>
              <a:t>1</a:t>
            </a:r>
            <a:r>
              <a:rPr lang="lv-LV" smtClean="0"/>
              <a:t>. ĢIMNĀZIJA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8455" y="169683"/>
            <a:ext cx="7992178" cy="1184635"/>
          </a:xfrm>
        </p:spPr>
        <p:txBody>
          <a:bodyPr/>
          <a:lstStyle/>
          <a:p>
            <a:pPr eaLnBrk="1" fontAlgn="auto" hangingPunct="1">
              <a:spcAft>
                <a:spcPts val="0"/>
              </a:spcAft>
              <a:defRPr/>
            </a:pPr>
            <a:r>
              <a:rPr lang="lv-LV" smtClean="0">
                <a:solidFill>
                  <a:srgbClr val="FF0000"/>
                </a:solidFill>
              </a:rPr>
              <a:t>UZDEVUMS</a:t>
            </a:r>
            <a:endParaRPr lang="lv-LV">
              <a:solidFill>
                <a:srgbClr val="FF0000"/>
              </a:solidFill>
            </a:endParaRPr>
          </a:p>
        </p:txBody>
      </p:sp>
      <p:sp>
        <p:nvSpPr>
          <p:cNvPr id="16386" name="Rectangle 6"/>
          <p:cNvSpPr>
            <a:spLocks noGrp="1"/>
          </p:cNvSpPr>
          <p:nvPr>
            <p:ph type="body" sz="half" idx="4294967295"/>
          </p:nvPr>
        </p:nvSpPr>
        <p:spPr>
          <a:xfrm>
            <a:off x="457200" y="1447800"/>
            <a:ext cx="4038600" cy="4678363"/>
          </a:xfrm>
        </p:spPr>
        <p:txBody>
          <a:bodyPr/>
          <a:lstStyle/>
          <a:p>
            <a:pPr eaLnBrk="1" hangingPunct="1"/>
            <a:r>
              <a:rPr lang="lv-LV" smtClean="0">
                <a:latin typeface="Arial" charset="0"/>
              </a:rPr>
              <a:t>Iedomājies, ka tavā īpašumā nonākusi māja. Šī māja der dzīvošanai, tomēr tai nepieciešams remonts. Tev ir nauda un iespējas pagaidām izremontēt tikai vienu istabu, toties tā , kā esi iedomājies. Mēģini iztēloties, kura tā būtu.</a:t>
            </a:r>
          </a:p>
          <a:p>
            <a:pPr eaLnBrk="1" hangingPunct="1"/>
            <a:endParaRPr lang="lv-LV" sz="2200" smtClean="0"/>
          </a:p>
        </p:txBody>
      </p:sp>
      <p:sp>
        <p:nvSpPr>
          <p:cNvPr id="16387" name="Content Placeholder 7"/>
          <p:cNvSpPr>
            <a:spLocks noGrp="1"/>
          </p:cNvSpPr>
          <p:nvPr>
            <p:ph sz="quarter" idx="2"/>
          </p:nvPr>
        </p:nvSpPr>
        <p:spPr>
          <a:xfrm>
            <a:off x="4648200" y="476250"/>
            <a:ext cx="4038600" cy="3233738"/>
          </a:xfrm>
        </p:spPr>
        <p:txBody>
          <a:bodyPr/>
          <a:lstStyle/>
          <a:p>
            <a:pPr eaLnBrk="1" hangingPunct="1"/>
            <a:endParaRPr lang="lv-LV" sz="2400" smtClean="0">
              <a:latin typeface="Arial" charset="0"/>
            </a:endParaRPr>
          </a:p>
        </p:txBody>
      </p:sp>
      <p:pic>
        <p:nvPicPr>
          <p:cNvPr id="16388" name="Content Placeholder 5" descr="1809_Brivdienu-maja-Namelis_1.jpg"/>
          <p:cNvPicPr>
            <a:picLocks noGrp="1" noChangeAspect="1"/>
          </p:cNvPicPr>
          <p:nvPr>
            <p:ph sz="quarter" idx="1"/>
          </p:nvPr>
        </p:nvPicPr>
        <p:blipFill>
          <a:blip r:embed="rId3"/>
          <a:srcRect/>
          <a:stretch>
            <a:fillRect/>
          </a:stretch>
        </p:blipFill>
        <p:spPr>
          <a:xfrm>
            <a:off x="4356100" y="3230563"/>
            <a:ext cx="4464050" cy="3351212"/>
          </a:xfrm>
        </p:spPr>
      </p:pic>
      <p:sp>
        <p:nvSpPr>
          <p:cNvPr id="16389" name="Text Box 7"/>
          <p:cNvSpPr txBox="1">
            <a:spLocks noChangeArrowheads="1"/>
          </p:cNvSpPr>
          <p:nvPr/>
        </p:nvSpPr>
        <p:spPr bwMode="auto">
          <a:xfrm>
            <a:off x="4643438" y="981075"/>
            <a:ext cx="3816350" cy="2227263"/>
          </a:xfrm>
          <a:prstGeom prst="rect">
            <a:avLst/>
          </a:prstGeom>
          <a:noFill/>
          <a:ln w="9525">
            <a:noFill/>
            <a:miter lim="800000"/>
            <a:headEnd/>
            <a:tailEnd/>
          </a:ln>
        </p:spPr>
        <p:txBody>
          <a:bodyPr>
            <a:spAutoFit/>
          </a:bodyPr>
          <a:lstStyle/>
          <a:p>
            <a:pPr>
              <a:spcBef>
                <a:spcPct val="50000"/>
              </a:spcBef>
            </a:pPr>
            <a:r>
              <a:rPr lang="lv-LV" sz="2800"/>
              <a:t>Tev ir 6 iespējas: viesistaba, priekšnams vai halle, ēdamistaba, guļamistaba, virtuve, vannasistaba.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5"/>
          <p:cNvSpPr>
            <a:spLocks noGrp="1"/>
          </p:cNvSpPr>
          <p:nvPr>
            <p:ph idx="1"/>
          </p:nvPr>
        </p:nvSpPr>
        <p:spPr/>
        <p:txBody>
          <a:bodyPr/>
          <a:lstStyle/>
          <a:p>
            <a:pPr eaLnBrk="1" hangingPunct="1">
              <a:buFont typeface="Wingdings 2" pitchFamily="18" charset="2"/>
              <a:buNone/>
            </a:pPr>
            <a:r>
              <a:rPr lang="lv-LV" sz="3200" smtClean="0"/>
              <a:t>UZDEVUMS: Jums kopā ir iespēja iekārtot “veselīgu” mājokli. </a:t>
            </a:r>
            <a:endParaRPr lang="lv-LV" sz="3200" smtClean="0">
              <a:latin typeface="Arial" charset="0"/>
            </a:endParaRPr>
          </a:p>
          <a:p>
            <a:pPr eaLnBrk="1" hangingPunct="1">
              <a:buFont typeface="Wingdings 2" pitchFamily="18" charset="2"/>
              <a:buNone/>
            </a:pPr>
            <a:r>
              <a:rPr lang="lv-LV" sz="3200" smtClean="0"/>
              <a:t>Grupas saņem darba lapu – pieturas, kurās var saņemt palīdzību un iegūt nepieciešamo informāciju.</a:t>
            </a:r>
          </a:p>
          <a:p>
            <a:pPr eaLnBrk="1" hangingPunct="1">
              <a:buFont typeface="Wingdings 2" pitchFamily="18" charset="2"/>
              <a:buNone/>
            </a:pPr>
            <a:endParaRPr lang="lv-LV" smtClean="0"/>
          </a:p>
          <a:p>
            <a:pPr eaLnBrk="1" hangingPunct="1"/>
            <a:endParaRPr lang="lv-LV" smtClean="0"/>
          </a:p>
          <a:p>
            <a:pPr eaLnBrk="1" hangingPunct="1"/>
            <a:endParaRPr lang="lv-LV" smtClean="0"/>
          </a:p>
        </p:txBody>
      </p:sp>
      <p:sp>
        <p:nvSpPr>
          <p:cNvPr id="5" name="Title 4"/>
          <p:cNvSpPr>
            <a:spLocks noGrp="1"/>
          </p:cNvSpPr>
          <p:nvPr>
            <p:ph type="title"/>
          </p:nvPr>
        </p:nvSpPr>
        <p:spPr/>
        <p:txBody>
          <a:bodyPr/>
          <a:lstStyle/>
          <a:p>
            <a:pPr eaLnBrk="1" fontAlgn="auto" hangingPunct="1">
              <a:spcAft>
                <a:spcPts val="0"/>
              </a:spcAft>
              <a:defRPr/>
            </a:pPr>
            <a:r>
              <a:rPr lang="lv-LV" smtClean="0">
                <a:solidFill>
                  <a:srgbClr val="FF0000"/>
                </a:solidFill>
              </a:rPr>
              <a:t>SKOLĒNI TIEK SADALĪTI GRUPĀS:</a:t>
            </a:r>
            <a:endParaRPr lang="lv-LV">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fontAlgn="auto" hangingPunct="1">
              <a:spcAft>
                <a:spcPts val="0"/>
              </a:spcAft>
              <a:defRPr/>
            </a:pPr>
            <a:r>
              <a:rPr lang="lv-LV" smtClean="0">
                <a:solidFill>
                  <a:srgbClr val="FF0000"/>
                </a:solidFill>
              </a:rPr>
              <a:t>Jāvienojas – kuru telpu Jūs remontēsiet pirmo!</a:t>
            </a:r>
            <a:endParaRPr lang="lv-LV">
              <a:solidFill>
                <a:srgbClr val="FF0000"/>
              </a:solidFill>
            </a:endParaRPr>
          </a:p>
        </p:txBody>
      </p:sp>
      <p:pic>
        <p:nvPicPr>
          <p:cNvPr id="18434" name="Content Placeholder 5" descr="Aivis_1.st_800X640.jpg"/>
          <p:cNvPicPr>
            <a:picLocks noGrp="1" noChangeAspect="1"/>
          </p:cNvPicPr>
          <p:nvPr>
            <p:ph idx="1"/>
          </p:nvPr>
        </p:nvPicPr>
        <p:blipFill>
          <a:blip r:embed="rId3"/>
          <a:srcRect/>
          <a:stretch>
            <a:fillRect/>
          </a:stretch>
        </p:blipFill>
        <p:spPr>
          <a:xfrm>
            <a:off x="1476375" y="1333500"/>
            <a:ext cx="6408738" cy="51260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457200" y="1524000"/>
            <a:ext cx="8229600" cy="5073650"/>
          </a:xfrm>
        </p:spPr>
        <p:txBody>
          <a:bodyPr/>
          <a:lstStyle/>
          <a:p>
            <a:pPr eaLnBrk="1" hangingPunct="1">
              <a:lnSpc>
                <a:spcPct val="90000"/>
              </a:lnSpc>
            </a:pPr>
            <a:r>
              <a:rPr lang="lv-LV" smtClean="0"/>
              <a:t>Jāizvēlas krāsu toņi telpai, jāizveido krāsu salikumu paraugi;</a:t>
            </a:r>
          </a:p>
          <a:p>
            <a:pPr eaLnBrk="1" hangingPunct="1">
              <a:lnSpc>
                <a:spcPct val="90000"/>
              </a:lnSpc>
            </a:pPr>
            <a:r>
              <a:rPr lang="lv-LV" smtClean="0"/>
              <a:t>Jāpārdomā apdares materiālu veidi, jāaprēķina nepieciešamais materiālu daudzums un izmaksas (sienām, grīdām u.c.);</a:t>
            </a:r>
          </a:p>
          <a:p>
            <a:pPr eaLnBrk="1" hangingPunct="1">
              <a:lnSpc>
                <a:spcPct val="90000"/>
              </a:lnSpc>
            </a:pPr>
            <a:r>
              <a:rPr lang="lv-LV" smtClean="0"/>
              <a:t>Jāizdomā mājokļa himna, jāsameklē atbilstoša mūzika (mājokļa iemītnieku vērtības);</a:t>
            </a:r>
          </a:p>
          <a:p>
            <a:pPr eaLnBrk="1" hangingPunct="1">
              <a:lnSpc>
                <a:spcPct val="90000"/>
              </a:lnSpc>
            </a:pPr>
            <a:r>
              <a:rPr lang="lv-LV" smtClean="0"/>
              <a:t>Jāizvēlas telpai atbilstoša lieta ar “savu stāstu” (antikvāra vērtība);</a:t>
            </a:r>
          </a:p>
          <a:p>
            <a:pPr eaLnBrk="1" hangingPunct="1">
              <a:lnSpc>
                <a:spcPct val="90000"/>
              </a:lnSpc>
            </a:pPr>
            <a:r>
              <a:rPr lang="lv-LV" smtClean="0"/>
              <a:t>Jāizgatavo no dabas materiāliem telpai atbilstoša smarža</a:t>
            </a:r>
            <a:r>
              <a:rPr lang="lv-LV" smtClean="0">
                <a:latin typeface="Arial" charset="0"/>
              </a:rPr>
              <a:t> </a:t>
            </a:r>
            <a:r>
              <a:rPr lang="lv-LV" smtClean="0"/>
              <a:t>; </a:t>
            </a:r>
          </a:p>
          <a:p>
            <a:pPr eaLnBrk="1" hangingPunct="1">
              <a:lnSpc>
                <a:spcPct val="90000"/>
              </a:lnSpc>
            </a:pPr>
            <a:r>
              <a:rPr lang="lv-LV" smtClean="0"/>
              <a:t>Jāsagatavo mājas prezentācija</a:t>
            </a:r>
          </a:p>
        </p:txBody>
      </p:sp>
      <p:sp>
        <p:nvSpPr>
          <p:cNvPr id="3" name="Title 2"/>
          <p:cNvSpPr>
            <a:spLocks noGrp="1"/>
          </p:cNvSpPr>
          <p:nvPr>
            <p:ph type="title"/>
          </p:nvPr>
        </p:nvSpPr>
        <p:spPr/>
        <p:txBody>
          <a:bodyPr/>
          <a:lstStyle/>
          <a:p>
            <a:pPr eaLnBrk="1" fontAlgn="auto" hangingPunct="1">
              <a:spcAft>
                <a:spcPts val="0"/>
              </a:spcAft>
              <a:defRPr/>
            </a:pPr>
            <a:r>
              <a:rPr lang="lv-LV" smtClean="0">
                <a:solidFill>
                  <a:srgbClr val="FF0000"/>
                </a:solidFill>
              </a:rPr>
              <a:t>Uzdevuma nosacījumi:</a:t>
            </a:r>
            <a:endParaRPr lang="lv-LV">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pPr marL="514350" indent="-514350" eaLnBrk="1" hangingPunct="1">
              <a:buFont typeface="Wingdings 2" pitchFamily="18" charset="2"/>
              <a:buAutoNum type="arabicParenR"/>
            </a:pPr>
            <a:r>
              <a:rPr lang="lv-LV" sz="3200" b="1" smtClean="0"/>
              <a:t>Kas raksturīgs himnai? Vairāku himnas tekstu </a:t>
            </a:r>
            <a:r>
              <a:rPr lang="lv-LV" sz="3200" b="1" smtClean="0">
                <a:solidFill>
                  <a:srgbClr val="FF0000"/>
                </a:solidFill>
              </a:rPr>
              <a:t>salīdzināšana</a:t>
            </a:r>
            <a:r>
              <a:rPr lang="lv-LV" sz="3200" b="1" smtClean="0"/>
              <a:t> un kopējo pazīmju </a:t>
            </a:r>
            <a:r>
              <a:rPr lang="lv-LV" sz="3200" b="1" smtClean="0">
                <a:solidFill>
                  <a:srgbClr val="FF0000"/>
                </a:solidFill>
              </a:rPr>
              <a:t>atrašana</a:t>
            </a:r>
            <a:r>
              <a:rPr lang="lv-LV" sz="3200" b="1" smtClean="0"/>
              <a:t>! </a:t>
            </a:r>
          </a:p>
          <a:p>
            <a:pPr marL="514350" indent="-514350" eaLnBrk="1" hangingPunct="1">
              <a:buFont typeface="Wingdings 2" pitchFamily="18" charset="2"/>
              <a:buNone/>
            </a:pPr>
            <a:r>
              <a:rPr lang="lv-LV" sz="3200" b="1" smtClean="0"/>
              <a:t>	</a:t>
            </a:r>
            <a:r>
              <a:rPr lang="lv-LV" sz="3200" i="1" smtClean="0"/>
              <a:t>Piemēram,  Latvijas himna, Eiropas Savienības himna, Hokeja himna, kādas skolas himna u.c. pēc iespējas daudzveidīgāku nozaru, organizāciju himnas. Salīdzināti tiek himnu teksti, dažas himnas arī klausāmies</a:t>
            </a:r>
            <a:r>
              <a:rPr lang="lv-LV" sz="3200" smtClean="0"/>
              <a:t>.</a:t>
            </a:r>
          </a:p>
          <a:p>
            <a:pPr marL="514350" indent="-514350" eaLnBrk="1" hangingPunct="1">
              <a:buFont typeface="Wingdings 2" pitchFamily="18" charset="2"/>
              <a:buNone/>
            </a:pPr>
            <a:endParaRPr lang="lv-LV" b="1" smtClean="0"/>
          </a:p>
        </p:txBody>
      </p:sp>
      <p:sp>
        <p:nvSpPr>
          <p:cNvPr id="2" name="Title 1"/>
          <p:cNvSpPr>
            <a:spLocks noGrp="1"/>
          </p:cNvSpPr>
          <p:nvPr>
            <p:ph type="title"/>
          </p:nvPr>
        </p:nvSpPr>
        <p:spPr/>
        <p:txBody>
          <a:bodyPr/>
          <a:lstStyle/>
          <a:p>
            <a:pPr algn="ctr" eaLnBrk="1" fontAlgn="auto" hangingPunct="1">
              <a:spcAft>
                <a:spcPts val="0"/>
              </a:spcAft>
              <a:defRPr/>
            </a:pPr>
            <a:r>
              <a:rPr lang="lv-LV" b="1" smtClean="0">
                <a:solidFill>
                  <a:srgbClr val="FF0000"/>
                </a:solidFill>
              </a:rPr>
              <a:t>Himnas sacerēšana</a:t>
            </a:r>
            <a:endParaRPr lang="lv-LV"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None/>
              <a:defRPr/>
            </a:pPr>
            <a:r>
              <a:rPr lang="lv-LV" sz="2800" dirty="0" smtClean="0"/>
              <a:t>2</a:t>
            </a:r>
            <a:r>
              <a:rPr lang="lv-LV" sz="3200" b="1" dirty="0" smtClean="0"/>
              <a:t>) Uz lapām pie tāfeles saujauktā secībā ir piestiprināti vārdi – himnas definīcija. Skolēniem, saliekot vārdus pareizā sacībā, </a:t>
            </a:r>
            <a:r>
              <a:rPr lang="lv-LV" sz="3200" b="1" dirty="0" smtClean="0">
                <a:solidFill>
                  <a:srgbClr val="FF0000"/>
                </a:solidFill>
              </a:rPr>
              <a:t>jāizveido definīcija</a:t>
            </a:r>
            <a:r>
              <a:rPr lang="lv-LV" sz="3200" b="1" dirty="0" smtClean="0"/>
              <a:t>.</a:t>
            </a:r>
          </a:p>
          <a:p>
            <a:pPr marL="274320" indent="-274320" eaLnBrk="1" fontAlgn="auto" hangingPunct="1">
              <a:spcAft>
                <a:spcPts val="0"/>
              </a:spcAft>
              <a:buFont typeface="Wingdings 2"/>
              <a:buNone/>
              <a:defRPr/>
            </a:pPr>
            <a:endParaRPr lang="lv-LV" sz="3200" i="1" dirty="0"/>
          </a:p>
          <a:p>
            <a:pPr marL="274320" indent="-274320" eaLnBrk="1" fontAlgn="auto" hangingPunct="1">
              <a:spcAft>
                <a:spcPts val="0"/>
              </a:spcAft>
              <a:buFont typeface="Wingdings 2"/>
              <a:buNone/>
              <a:defRPr/>
            </a:pPr>
            <a:r>
              <a:rPr lang="lv-LV" sz="3200" i="1" dirty="0" smtClean="0"/>
              <a:t>Mākslas darbs, kas ar īpašiem izteiksmes līdzekļiem pauž slavinājumu, pacilātību.</a:t>
            </a:r>
          </a:p>
          <a:p>
            <a:pPr marL="274320" indent="-274320" eaLnBrk="1" fontAlgn="auto" hangingPunct="1">
              <a:spcAft>
                <a:spcPts val="0"/>
              </a:spcAft>
              <a:buFont typeface="Wingdings 2"/>
              <a:buNone/>
              <a:defRPr/>
            </a:pPr>
            <a:endParaRPr lang="lv-LV" sz="3200" i="1" dirty="0"/>
          </a:p>
          <a:p>
            <a:pPr marL="274320" indent="-274320" eaLnBrk="1" fontAlgn="auto" hangingPunct="1">
              <a:spcAft>
                <a:spcPts val="0"/>
              </a:spcAft>
              <a:buFont typeface="Wingdings 2"/>
              <a:buNone/>
              <a:defRPr/>
            </a:pPr>
            <a:r>
              <a:rPr lang="lv-LV" sz="3200" i="1" dirty="0" smtClean="0"/>
              <a:t>Svinīga dziesma, kas simbolizē, piemēram, valsti, organizāciju. </a:t>
            </a:r>
            <a:endParaRPr lang="lv-LV" sz="3200" i="1" dirty="0"/>
          </a:p>
        </p:txBody>
      </p:sp>
      <p:sp>
        <p:nvSpPr>
          <p:cNvPr id="2" name="Title 1"/>
          <p:cNvSpPr>
            <a:spLocks noGrp="1"/>
          </p:cNvSpPr>
          <p:nvPr>
            <p:ph type="title"/>
          </p:nvPr>
        </p:nvSpPr>
        <p:spPr/>
        <p:txBody>
          <a:bodyPr/>
          <a:lstStyle/>
          <a:p>
            <a:pPr eaLnBrk="1" fontAlgn="auto" hangingPunct="1">
              <a:spcAft>
                <a:spcPts val="0"/>
              </a:spcAft>
              <a:defRPr/>
            </a:pPr>
            <a:r>
              <a:rPr lang="lv-LV" b="1" smtClean="0">
                <a:solidFill>
                  <a:srgbClr val="FF0000"/>
                </a:solidFill>
              </a:rPr>
              <a:t>Himnas sacerēšana</a:t>
            </a:r>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38"/>
            <a:ext cx="8229600" cy="5453062"/>
          </a:xfrm>
        </p:spPr>
        <p:txBody>
          <a:bodyPr>
            <a:normAutofit fontScale="92500"/>
          </a:bodyPr>
          <a:lstStyle/>
          <a:p>
            <a:pPr marL="274320" indent="-274320" eaLnBrk="1" fontAlgn="auto" hangingPunct="1">
              <a:spcAft>
                <a:spcPts val="0"/>
              </a:spcAft>
              <a:buFont typeface="Wingdings 2"/>
              <a:buChar char=""/>
              <a:defRPr/>
            </a:pPr>
            <a:r>
              <a:rPr lang="lv-LV" sz="3600" dirty="0" smtClean="0"/>
              <a:t>Savas jaunās mājas </a:t>
            </a:r>
            <a:r>
              <a:rPr lang="lv-LV" sz="3600" smtClean="0">
                <a:solidFill>
                  <a:srgbClr val="FF0000"/>
                </a:solidFill>
              </a:rPr>
              <a:t>himnas teksta sacerēšana</a:t>
            </a:r>
            <a:r>
              <a:rPr lang="lv-LV" sz="3600" dirty="0" smtClean="0"/>
              <a:t>. </a:t>
            </a:r>
          </a:p>
          <a:p>
            <a:pPr marL="274320" indent="-274320" eaLnBrk="1" fontAlgn="auto" hangingPunct="1">
              <a:spcAft>
                <a:spcPts val="0"/>
              </a:spcAft>
              <a:buFont typeface="Wingdings 2"/>
              <a:buNone/>
              <a:defRPr/>
            </a:pPr>
            <a:r>
              <a:rPr lang="lv-LV" sz="3600" i="1" dirty="0" smtClean="0"/>
              <a:t>	</a:t>
            </a:r>
            <a:r>
              <a:rPr lang="lv-LV" sz="3000" i="1" dirty="0" smtClean="0"/>
              <a:t>Pirms tam jāpārrunā, kas ir tās vērtības, īpašības, kuras vēlas savā nākotnes mājā, ģimenē saskatīt un kopt. Tās tad arī savā himnā ir jāakcentē.</a:t>
            </a:r>
          </a:p>
          <a:p>
            <a:pPr marL="274320" indent="-274320" eaLnBrk="1" fontAlgn="auto" hangingPunct="1">
              <a:spcAft>
                <a:spcPts val="0"/>
              </a:spcAft>
              <a:buFont typeface="Wingdings 2"/>
              <a:buChar char=""/>
              <a:defRPr/>
            </a:pPr>
            <a:endParaRPr lang="lv-LV" sz="3600" dirty="0" smtClean="0"/>
          </a:p>
          <a:p>
            <a:pPr marL="274320" indent="-274320" eaLnBrk="1" fontAlgn="auto" hangingPunct="1">
              <a:spcAft>
                <a:spcPts val="0"/>
              </a:spcAft>
              <a:buFont typeface="Wingdings 2"/>
              <a:buChar char=""/>
              <a:defRPr/>
            </a:pPr>
            <a:r>
              <a:rPr lang="lv-LV" sz="3600" dirty="0" smtClean="0">
                <a:solidFill>
                  <a:srgbClr val="FF0000"/>
                </a:solidFill>
              </a:rPr>
              <a:t>Jāizdomā</a:t>
            </a:r>
            <a:r>
              <a:rPr lang="lv-LV" sz="3600" i="1" dirty="0" smtClean="0"/>
              <a:t>, </a:t>
            </a:r>
            <a:r>
              <a:rPr lang="lv-LV" sz="3000" i="1" dirty="0" smtClean="0"/>
              <a:t>kura jau no zināmajām melodijām būtu piemērota viņu galvenās domas atklāšanai. Iespējams arī nolīgt kādu komponistu, kurš sacerētu mūziku. Pamatot savu izvēli!</a:t>
            </a:r>
          </a:p>
          <a:p>
            <a:pPr marL="274320" indent="-274320" eaLnBrk="1" fontAlgn="auto" hangingPunct="1">
              <a:spcAft>
                <a:spcPts val="0"/>
              </a:spcAft>
              <a:buFont typeface="Wingdings 2"/>
              <a:buNone/>
              <a:defRPr/>
            </a:pPr>
            <a:endParaRPr lang="lv-LV" sz="3600" dirty="0" smtClean="0">
              <a:solidFill>
                <a:srgbClr val="FF0000"/>
              </a:solidFill>
            </a:endParaRPr>
          </a:p>
          <a:p>
            <a:pPr marL="274320" indent="-274320" eaLnBrk="1" fontAlgn="auto" hangingPunct="1">
              <a:spcAft>
                <a:spcPts val="0"/>
              </a:spcAft>
              <a:buFont typeface="Wingdings 2"/>
              <a:buNone/>
              <a:defRPr/>
            </a:pPr>
            <a:endParaRPr lang="lv-LV" dirty="0" smtClean="0"/>
          </a:p>
          <a:p>
            <a:pPr marL="274320" indent="-274320" eaLnBrk="1" fontAlgn="auto" hangingPunct="1">
              <a:spcAft>
                <a:spcPts val="0"/>
              </a:spcAft>
              <a:buFont typeface="Wingdings 2"/>
              <a:buNone/>
              <a:defRPr/>
            </a:pPr>
            <a:endParaRPr lang="lv-LV"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663</TotalTime>
  <Words>695</Words>
  <Application>Microsoft Office PowerPoint</Application>
  <PresentationFormat>On-screen Show (4:3)</PresentationFormat>
  <Paragraphs>73</Paragraphs>
  <Slides>17</Slides>
  <Notes>12</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17</vt:i4>
      </vt:variant>
    </vt:vector>
  </HeadingPairs>
  <TitlesOfParts>
    <vt:vector size="25" baseType="lpstr">
      <vt:lpstr>Arial</vt:lpstr>
      <vt:lpstr>Constantia</vt:lpstr>
      <vt:lpstr>Wingdings 2</vt:lpstr>
      <vt:lpstr>Calibri</vt:lpstr>
      <vt:lpstr>Paper</vt:lpstr>
      <vt:lpstr>Paper</vt:lpstr>
      <vt:lpstr>Paper</vt:lpstr>
      <vt:lpstr>Paper</vt:lpstr>
      <vt:lpstr>Slide 1</vt:lpstr>
      <vt:lpstr>Slide 2</vt:lpstr>
      <vt:lpstr>Slide 3</vt:lpstr>
      <vt:lpstr>Slide 4</vt:lpstr>
      <vt:lpstr>Slide 5</vt:lpstr>
      <vt:lpstr>Slide 6</vt:lpstr>
      <vt:lpstr>Slide 7</vt:lpstr>
      <vt:lpstr>Slide 8</vt:lpstr>
      <vt:lpstr>Slide 9</vt:lpstr>
      <vt:lpstr>Slide 10</vt:lpstr>
      <vt:lpstr>Krāsu toņi telpā</vt:lpstr>
      <vt:lpstr>Slide 12</vt:lpstr>
      <vt:lpstr>Slide 13</vt:lpstr>
      <vt:lpstr>Slide 14</vt:lpstr>
      <vt:lpstr>Prezentācijas veidošana</vt:lpstr>
      <vt:lpstr>Slide 16</vt:lpstr>
      <vt:lpstr>Paldies!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Himnas sacerēšana</dc:title>
  <dc:creator>Ernests</dc:creator>
  <cp:lastModifiedBy>Administrator</cp:lastModifiedBy>
  <cp:revision>35</cp:revision>
  <dcterms:created xsi:type="dcterms:W3CDTF">2011-10-26T10:09:03Z</dcterms:created>
  <dcterms:modified xsi:type="dcterms:W3CDTF">2011-11-29T14:13:03Z</dcterms:modified>
</cp:coreProperties>
</file>