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66" r:id="rId2"/>
    <p:sldId id="352" r:id="rId3"/>
    <p:sldId id="353" r:id="rId4"/>
    <p:sldId id="354" r:id="rId5"/>
    <p:sldId id="330" r:id="rId6"/>
    <p:sldId id="331" r:id="rId7"/>
    <p:sldId id="332" r:id="rId8"/>
    <p:sldId id="333" r:id="rId9"/>
    <p:sldId id="334" r:id="rId10"/>
    <p:sldId id="335" r:id="rId11"/>
    <p:sldId id="355" r:id="rId12"/>
    <p:sldId id="338" r:id="rId13"/>
    <p:sldId id="339" r:id="rId14"/>
    <p:sldId id="340" r:id="rId15"/>
    <p:sldId id="346" r:id="rId16"/>
    <p:sldId id="351" r:id="rId17"/>
  </p:sldIdLst>
  <p:sldSz cx="9144000" cy="6858000" type="screen4x3"/>
  <p:notesSz cx="6797675" cy="992822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A200"/>
    <a:srgbClr val="009900"/>
    <a:srgbClr val="C84300"/>
    <a:srgbClr val="DD6F01"/>
    <a:srgbClr val="FFA82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5657" autoAdjust="0"/>
  </p:normalViewPr>
  <p:slideViewPr>
    <p:cSldViewPr>
      <p:cViewPr varScale="1">
        <p:scale>
          <a:sx n="55" d="100"/>
          <a:sy n="55" d="100"/>
        </p:scale>
        <p:origin x="-180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atin typeface="Arial" charset="0"/>
                <a:cs typeface="Arial" charset="0"/>
              </a:defRPr>
            </a:lvl1pPr>
          </a:lstStyle>
          <a:p>
            <a:pPr>
              <a:defRPr/>
            </a:pPr>
            <a:fld id="{7C6B3B06-FFA1-4BDF-860D-499FDBC4AD7B}" type="datetimeFigureOut">
              <a:rPr lang="en-US"/>
              <a:pPr>
                <a:defRPr/>
              </a:pPr>
              <a:t>6/17/2013</a:t>
            </a:fld>
            <a:endParaRPr lang="en-US"/>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US"/>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atin typeface="Arial" charset="0"/>
                <a:cs typeface="Arial" charset="0"/>
              </a:defRPr>
            </a:lvl1pPr>
          </a:lstStyle>
          <a:p>
            <a:pPr>
              <a:defRPr/>
            </a:pPr>
            <a:fld id="{48B90FD0-DDB0-45D2-9589-65F0E8C19625}"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lv-LV"/>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atin typeface="Arial" charset="0"/>
                <a:cs typeface="Arial" charset="0"/>
              </a:defRPr>
            </a:lvl1pPr>
          </a:lstStyle>
          <a:p>
            <a:pPr>
              <a:defRPr/>
            </a:pPr>
            <a:fld id="{F2BA02FF-1A66-4C5C-8562-288D0A5C9ED5}" type="datetimeFigureOut">
              <a:rPr lang="lv-LV"/>
              <a:pPr>
                <a:defRPr/>
              </a:pPr>
              <a:t>2013.06.17.</a:t>
            </a:fld>
            <a:endParaRPr 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lv-LV" noProof="0" smtClean="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lv-LV" noProof="0" smtClean="0"/>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lv-LV"/>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atin typeface="Arial" charset="0"/>
                <a:cs typeface="Arial" charset="0"/>
              </a:defRPr>
            </a:lvl1pPr>
          </a:lstStyle>
          <a:p>
            <a:pPr>
              <a:defRPr/>
            </a:pPr>
            <a:fld id="{7C49C64E-5F15-418C-B90B-55CCC65C5EA3}" type="slidenum">
              <a:rPr lang="lv-LV"/>
              <a:pPr>
                <a:defRPr/>
              </a:pPr>
              <a:t>‹#›</a:t>
            </a:fld>
            <a:endParaRPr lang="lv-LV"/>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aida attēla vietturis 1"/>
          <p:cNvSpPr>
            <a:spLocks noGrp="1" noRot="1" noChangeAspect="1" noTextEdit="1"/>
          </p:cNvSpPr>
          <p:nvPr>
            <p:ph type="sldImg"/>
          </p:nvPr>
        </p:nvSpPr>
        <p:spPr bwMode="auto">
          <a:noFill/>
          <a:ln>
            <a:solidFill>
              <a:srgbClr val="000000"/>
            </a:solidFill>
            <a:miter lim="800000"/>
            <a:headEnd/>
            <a:tailEnd/>
          </a:ln>
        </p:spPr>
      </p:sp>
      <p:sp>
        <p:nvSpPr>
          <p:cNvPr id="19459" name="Piezīmju vietturis 2"/>
          <p:cNvSpPr>
            <a:spLocks noGrp="1"/>
          </p:cNvSpPr>
          <p:nvPr>
            <p:ph type="body" idx="1"/>
          </p:nvPr>
        </p:nvSpPr>
        <p:spPr bwMode="auto">
          <a:noFill/>
        </p:spPr>
        <p:txBody>
          <a:bodyPr wrap="square" numCol="1" anchor="t" anchorCtr="0" compatLnSpc="1">
            <a:prstTxWarp prst="textNoShape">
              <a:avLst/>
            </a:prstTxWarp>
          </a:bodyPr>
          <a:lstStyle/>
          <a:p>
            <a:r>
              <a:rPr lang="lv-LV" dirty="0" smtClean="0"/>
              <a:t>Uzdevums auditorijai – pāros, pa </a:t>
            </a:r>
            <a:r>
              <a:rPr lang="lv-LV" dirty="0" smtClean="0"/>
              <a:t>vienam </a:t>
            </a:r>
            <a:r>
              <a:rPr lang="lv-LV" dirty="0" smtClean="0"/>
              <a:t>pēc izvēles. 5 min. </a:t>
            </a:r>
          </a:p>
        </p:txBody>
      </p:sp>
      <p:sp>
        <p:nvSpPr>
          <p:cNvPr id="19460" name="Slaida numura vietturis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228ECF6-0F29-440F-AE43-20BD58FF0E16}" type="slidenum">
              <a:rPr lang="lv-LV" smtClean="0"/>
              <a:pPr/>
              <a:t>2</a:t>
            </a:fld>
            <a:endParaRPr lang="lv-LV"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aida attēla vietturis 1"/>
          <p:cNvSpPr>
            <a:spLocks noGrp="1" noRot="1" noChangeAspect="1" noTextEdit="1"/>
          </p:cNvSpPr>
          <p:nvPr>
            <p:ph type="sldImg"/>
          </p:nvPr>
        </p:nvSpPr>
        <p:spPr bwMode="auto">
          <a:noFill/>
          <a:ln>
            <a:solidFill>
              <a:srgbClr val="000000"/>
            </a:solidFill>
            <a:miter lim="800000"/>
            <a:headEnd/>
            <a:tailEnd/>
          </a:ln>
        </p:spPr>
      </p:sp>
      <p:sp>
        <p:nvSpPr>
          <p:cNvPr id="20483" name="Piezīmju vietturis 2"/>
          <p:cNvSpPr>
            <a:spLocks noGrp="1"/>
          </p:cNvSpPr>
          <p:nvPr>
            <p:ph type="body" idx="1"/>
          </p:nvPr>
        </p:nvSpPr>
        <p:spPr bwMode="auto">
          <a:noFill/>
        </p:spPr>
        <p:txBody>
          <a:bodyPr wrap="square" numCol="1" anchor="t" anchorCtr="0" compatLnSpc="1">
            <a:prstTxWarp prst="textNoShape">
              <a:avLst/>
            </a:prstTxWarp>
          </a:bodyPr>
          <a:lstStyle/>
          <a:p>
            <a:r>
              <a:rPr lang="lv-LV" smtClean="0"/>
              <a:t>Nopietnais ievads. Mūsdienu izglītība nav tikai konkrētu zināšanu, prasmju apgūšana, bet arī definētu vērtību un attieksmju attīstīšana. Mūsdienu skolēnu izpratni par pasauli mācību saturā vairāki mācību priekšmeti, tomēr nozīmīgs ir kopskats, kurā  tiek integrētas visas apgūtās zināšanas, vērtības, attieksmes. Globālā izglītība šajā ziņā ir kā caurviju tēma vai uzstādījums par to, ka ikviena mācību priekšmeta saturam ir globālais aspekts, ir naivi skatīt un domāt par to tikai lokāli. Globālais skatījums nekādā ziņā neizslēdz vai nenonievā lokālpatriotismu – tas piedāvā skatīties plašāk. </a:t>
            </a:r>
          </a:p>
          <a:p>
            <a:r>
              <a:rPr lang="lv-LV" smtClean="0"/>
              <a:t>Nozīmīgi ir pamanīt mūsdienu globalizācijas zīmes  - kā tās attiecas uz katru no mums. </a:t>
            </a:r>
          </a:p>
          <a:p>
            <a:r>
              <a:rPr lang="lv-LV" smtClean="0"/>
              <a:t>Augšējā attēlā – fundamentālisma piekritējs, kas lieto Rolex pulksteni, kaut arī cīnās pret Rietumu homogenizējošo spēku un </a:t>
            </a:r>
            <a:r>
              <a:rPr lang="lv-LV" i="1" smtClean="0"/>
              <a:t>makpasaules</a:t>
            </a:r>
            <a:r>
              <a:rPr lang="lv-LV" smtClean="0"/>
              <a:t> kolonizāciju ieviešot jaunu slēgtu ideju sistēmu (fundamentālisma definīcija). </a:t>
            </a:r>
          </a:p>
          <a:p>
            <a:r>
              <a:rPr lang="lv-LV" smtClean="0"/>
              <a:t>Dzerot savu rīta kafiju, mēs nojaušam, kādā mērā sausums Etiopijā vai sacelšanās Kotdivuārā ietekmē šīs kafijas cenu arī tuvēja lielveikala plauktā.</a:t>
            </a:r>
          </a:p>
          <a:p>
            <a:r>
              <a:rPr lang="lv-LV" smtClean="0"/>
              <a:t>Pamatojumu globālajam aspektam skolu izglītības sistēmā sniedz Vidzemes Augstskolas docētājs Visvaldis Valtenbergs  (Šajā video skatīt no 0:30 ) http://www.youtube.com/watch?v=0zG2lWmmRA4&amp;list=UU3f_9IXDCBCTfA615pBqLHQ&amp;index=16 ; </a:t>
            </a:r>
          </a:p>
        </p:txBody>
      </p:sp>
      <p:sp>
        <p:nvSpPr>
          <p:cNvPr id="20484" name="Slaida numura vietturis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BF1B0E4-7059-4FC7-9060-0763A8AD9F57}" type="slidenum">
              <a:rPr lang="lv-LV" smtClean="0"/>
              <a:pPr/>
              <a:t>5</a:t>
            </a:fld>
            <a:endParaRPr lang="lv-LV"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aida attēla vietturis 1"/>
          <p:cNvSpPr>
            <a:spLocks noGrp="1" noRot="1" noChangeAspect="1" noTextEdit="1"/>
          </p:cNvSpPr>
          <p:nvPr>
            <p:ph type="sldImg"/>
          </p:nvPr>
        </p:nvSpPr>
        <p:spPr bwMode="auto">
          <a:noFill/>
          <a:ln>
            <a:solidFill>
              <a:srgbClr val="000000"/>
            </a:solidFill>
            <a:miter lim="800000"/>
            <a:headEnd/>
            <a:tailEnd/>
          </a:ln>
        </p:spPr>
      </p:sp>
      <p:sp>
        <p:nvSpPr>
          <p:cNvPr id="21507" name="Piezīmju vietturis 2"/>
          <p:cNvSpPr>
            <a:spLocks noGrp="1"/>
          </p:cNvSpPr>
          <p:nvPr>
            <p:ph type="body" idx="1"/>
          </p:nvPr>
        </p:nvSpPr>
        <p:spPr bwMode="auto">
          <a:noFill/>
        </p:spPr>
        <p:txBody>
          <a:bodyPr wrap="square" numCol="1" anchor="t" anchorCtr="0" compatLnSpc="1">
            <a:prstTxWarp prst="textNoShape">
              <a:avLst/>
            </a:prstTxWarp>
          </a:bodyPr>
          <a:lstStyle/>
          <a:p>
            <a:r>
              <a:rPr lang="lv-LV" smtClean="0"/>
              <a:t>Latvija, tāpat kā ikviena valsts pasaulē ir iesaistīta starptautiskajā politikā, ko īsteno ES, NATO, ko nosaka mūsu lielās kaimiņvalstis. Kopš iestāšanās ES Latvija līdzdarbojas arī ES kopējā attīstības sadarbības politikā un palīdzībā,  kuras galvenais mērķis ir izskaust nabadzību un nodrošināt ilgtspējīgu attīstību. Ekonomiskās vai sociālās situācijas uzlabošanās citās valstīs vai reģionos ir tieši vai netieši saistīta ar to, kā klājas mums Latvijā vai Eiropas Savienībā. 2000.gada septembrī pasaules līderu sanāksmē apstiprināja ANO Tūkstošgades deklarāciju, ar kuru 191 nācija apņēmās līdz 2015.gada, mainīt pasauli, uzlabojot situāciju izglītības, labklājības, veselības u.c. jomās Tūkstošgades mērķi (TAM) tika iestrādāti ES un citu pasaules valstu attīstības sadarbības prioritātēs. </a:t>
            </a:r>
          </a:p>
          <a:p>
            <a:r>
              <a:rPr lang="lv-LV" smtClean="0"/>
              <a:t>Par mērķiem http://lapas.lv/attistibas-izglitiba/metodiskie-materiali/tukstosgades-attistibas-merku-plakati/ http://www.un.org/millenniumgoals/ . http://www.youtube.com/watch?v=uk4GOcMFAA0</a:t>
            </a:r>
          </a:p>
          <a:p>
            <a:r>
              <a:rPr lang="lv-LV" smtClean="0"/>
              <a:t> Neskatoties uz to, ka TAM sakarā vairākās jomās/ valstīs ir vērojami panākumi, skaidrs, ka tie uz 2015.gadu netiks sasniegti, un paredzams, ka tiks integrēti katras valsts iekšējās attīstības politikā un plaisa starp pasaules bagātību un nabadzību tikai palielinās, attīstības politika kopumā sastopas arī ar nozīmīgiem izaicinājumiem pasaulē. </a:t>
            </a:r>
          </a:p>
          <a:p>
            <a:r>
              <a:rPr lang="lv-LV" smtClean="0"/>
              <a:t>Ļoti labi par šo tēmu stāsta LU profesore Žaneta Ozoliņa. </a:t>
            </a:r>
          </a:p>
        </p:txBody>
      </p:sp>
      <p:sp>
        <p:nvSpPr>
          <p:cNvPr id="21508" name="Slaida numura vietturis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0569FA0-87C4-43EE-BDFC-16319A9C1097}" type="slidenum">
              <a:rPr lang="lv-LV" smtClean="0"/>
              <a:pPr/>
              <a:t>6</a:t>
            </a:fld>
            <a:endParaRPr lang="lv-LV"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aida attēla vietturis 1"/>
          <p:cNvSpPr>
            <a:spLocks noGrp="1" noRot="1" noChangeAspect="1" noTextEdit="1"/>
          </p:cNvSpPr>
          <p:nvPr>
            <p:ph type="sldImg"/>
          </p:nvPr>
        </p:nvSpPr>
        <p:spPr bwMode="auto">
          <a:noFill/>
          <a:ln>
            <a:solidFill>
              <a:srgbClr val="000000"/>
            </a:solidFill>
            <a:miter lim="800000"/>
            <a:headEnd/>
            <a:tailEnd/>
          </a:ln>
        </p:spPr>
      </p:sp>
      <p:sp>
        <p:nvSpPr>
          <p:cNvPr id="22531" name="Piezīmju vietturis 2"/>
          <p:cNvSpPr>
            <a:spLocks noGrp="1"/>
          </p:cNvSpPr>
          <p:nvPr>
            <p:ph type="body" idx="1"/>
          </p:nvPr>
        </p:nvSpPr>
        <p:spPr bwMode="auto">
          <a:noFill/>
        </p:spPr>
        <p:txBody>
          <a:bodyPr wrap="square" numCol="1" anchor="t" anchorCtr="0" compatLnSpc="1">
            <a:prstTxWarp prst="textNoShape">
              <a:avLst/>
            </a:prstTxWarp>
          </a:bodyPr>
          <a:lstStyle/>
          <a:p>
            <a:r>
              <a:rPr lang="lv-LV" smtClean="0"/>
              <a:t>Globālajām problēmām ir risinājumi, un tie ir ne tikai politiski un sociāli, bet arī individuāli, vērsti uz katru no mums. Globālā/attīstības izglītība (global educationa) ir tā, kas «nodarbojas» ar šie jautājumiem. Tā uzrunā vērtības, aktīvu mācīšanos, veido apziņu, izpratni, rīcību. </a:t>
            </a:r>
          </a:p>
        </p:txBody>
      </p:sp>
      <p:sp>
        <p:nvSpPr>
          <p:cNvPr id="22532" name="Slaida numura vietturis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C6DD846-3ECB-41C3-9CD0-EBB4DB70DC2C}" type="slidenum">
              <a:rPr lang="lv-LV" smtClean="0"/>
              <a:pPr/>
              <a:t>7</a:t>
            </a:fld>
            <a:endParaRPr lang="lv-LV"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aida attēla vietturis 1"/>
          <p:cNvSpPr>
            <a:spLocks noGrp="1" noRot="1" noChangeAspect="1" noTextEdit="1"/>
          </p:cNvSpPr>
          <p:nvPr>
            <p:ph type="sldImg"/>
          </p:nvPr>
        </p:nvSpPr>
        <p:spPr bwMode="auto">
          <a:noFill/>
          <a:ln>
            <a:solidFill>
              <a:srgbClr val="000000"/>
            </a:solidFill>
            <a:miter lim="800000"/>
            <a:headEnd/>
            <a:tailEnd/>
          </a:ln>
        </p:spPr>
      </p:sp>
      <p:sp>
        <p:nvSpPr>
          <p:cNvPr id="23555" name="Piezīmju vietturis 2"/>
          <p:cNvSpPr>
            <a:spLocks noGrp="1"/>
          </p:cNvSpPr>
          <p:nvPr>
            <p:ph type="body" idx="1"/>
          </p:nvPr>
        </p:nvSpPr>
        <p:spPr bwMode="auto">
          <a:noFill/>
        </p:spPr>
        <p:txBody>
          <a:bodyPr wrap="square" numCol="1" anchor="t" anchorCtr="0" compatLnSpc="1">
            <a:prstTxWarp prst="textNoShape">
              <a:avLst/>
            </a:prstTxWarp>
          </a:bodyPr>
          <a:lstStyle/>
          <a:p>
            <a:r>
              <a:rPr lang="lv-LV" smtClean="0"/>
              <a:t>Vairāk par AI/GI iesējams latviešu valodā http://www.skolaskasateliti.lv/lv/attistibas-izglitiba/ </a:t>
            </a:r>
          </a:p>
          <a:p>
            <a:r>
              <a:rPr lang="lv-LV" smtClean="0"/>
              <a:t>Kā arī Attīstības/globālās izglītības metodiskajā materiālā http://www.skolaskasateliti.lv/files/metodiskais_materials_pr2.pdf un vadlīnijās http://www.skolaskasateliti.lv/files/metodiskais_materials_pr2.pdf </a:t>
            </a:r>
          </a:p>
          <a:p>
            <a:endParaRPr lang="lv-LV" smtClean="0"/>
          </a:p>
        </p:txBody>
      </p:sp>
      <p:sp>
        <p:nvSpPr>
          <p:cNvPr id="23556" name="Slaida numura vietturis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2B24736-B2D6-4401-A5A3-1465CF6D9B21}" type="slidenum">
              <a:rPr lang="lv-LV" smtClean="0"/>
              <a:pPr/>
              <a:t>8</a:t>
            </a:fld>
            <a:endParaRPr lang="lv-LV"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FCCA6AFD-C270-4595-90D0-9B009EEBFFC7}" type="slidenum">
              <a:rPr lang="en-GB" smtClean="0">
                <a:solidFill>
                  <a:srgbClr val="000000"/>
                </a:solidFill>
              </a:rPr>
              <a:pPr/>
              <a:t>10</a:t>
            </a:fld>
            <a:endParaRPr lang="en-GB" smtClean="0">
              <a:solidFill>
                <a:srgbClr val="000000"/>
              </a:solidFill>
            </a:endParaRPr>
          </a:p>
        </p:txBody>
      </p:sp>
      <p:sp>
        <p:nvSpPr>
          <p:cNvPr id="2457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458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aida attēla vietturis 1"/>
          <p:cNvSpPr>
            <a:spLocks noGrp="1" noRot="1" noChangeAspect="1" noTextEdit="1"/>
          </p:cNvSpPr>
          <p:nvPr>
            <p:ph type="sldImg"/>
          </p:nvPr>
        </p:nvSpPr>
        <p:spPr bwMode="auto">
          <a:noFill/>
          <a:ln>
            <a:solidFill>
              <a:srgbClr val="000000"/>
            </a:solidFill>
            <a:miter lim="800000"/>
            <a:headEnd/>
            <a:tailEnd/>
          </a:ln>
        </p:spPr>
      </p:sp>
      <p:sp>
        <p:nvSpPr>
          <p:cNvPr id="25603" name="Piezīmju vietturis 2"/>
          <p:cNvSpPr>
            <a:spLocks noGrp="1"/>
          </p:cNvSpPr>
          <p:nvPr>
            <p:ph type="body" idx="1"/>
          </p:nvPr>
        </p:nvSpPr>
        <p:spPr bwMode="auto">
          <a:noFill/>
        </p:spPr>
        <p:txBody>
          <a:bodyPr wrap="square" numCol="1" anchor="t" anchorCtr="0" compatLnSpc="1">
            <a:prstTxWarp prst="textNoShape">
              <a:avLst/>
            </a:prstTxWarp>
          </a:bodyPr>
          <a:lstStyle/>
          <a:p>
            <a:r>
              <a:rPr lang="lv-LV" smtClean="0"/>
              <a:t>Daudzus piemērus par to, kā šīs lietas strādā skolā var izlasīt IAC izdotajā metodiskajā materiālā. http://www.skolaskasateliti.lv/files/metodiskais_materials_pr2.pdf no 16 -63 lpp, kā arī sākot no 63 lpp ir publicēti daži stundu plāni – paraugi, kā to darīt. </a:t>
            </a:r>
          </a:p>
        </p:txBody>
      </p:sp>
      <p:sp>
        <p:nvSpPr>
          <p:cNvPr id="25604" name="Slaida numura vietturis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0E0C33C-D09B-4FB0-9377-0CDFBB31C35E}" type="slidenum">
              <a:rPr lang="lv-LV" smtClean="0"/>
              <a:pPr/>
              <a:t>13</a:t>
            </a:fld>
            <a:endParaRPr lang="lv-LV"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txBox="1">
            <a:spLocks noGrp="1" noChangeArrowheads="1"/>
          </p:cNvSpPr>
          <p:nvPr/>
        </p:nvSpPr>
        <p:spPr bwMode="auto">
          <a:xfrm>
            <a:off x="3849688" y="9429750"/>
            <a:ext cx="2946400" cy="496888"/>
          </a:xfrm>
          <a:prstGeom prst="rect">
            <a:avLst/>
          </a:prstGeom>
          <a:noFill/>
          <a:ln w="9525">
            <a:noFill/>
            <a:miter lim="800000"/>
            <a:headEnd/>
            <a:tailEnd/>
          </a:ln>
        </p:spPr>
        <p:txBody>
          <a:bodyPr anchor="b"/>
          <a:lstStyle/>
          <a:p>
            <a:pPr algn="r"/>
            <a:fld id="{425BC678-F194-4BE1-99A5-0D11CE4042E3}" type="slidenum">
              <a:rPr lang="en-GB" sz="1200">
                <a:solidFill>
                  <a:srgbClr val="000000"/>
                </a:solidFill>
              </a:rPr>
              <a:pPr algn="r"/>
              <a:t>14</a:t>
            </a:fld>
            <a:endParaRPr lang="en-GB" sz="1200">
              <a:solidFill>
                <a:srgbClr val="000000"/>
              </a:solidFill>
            </a:endParaRPr>
          </a:p>
        </p:txBody>
      </p:sp>
      <p:sp>
        <p:nvSpPr>
          <p:cNvPr id="2662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662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lv-LV" smtClean="0">
                <a:latin typeface="Arial" charset="0"/>
              </a:rPr>
              <a:t>Izglītības attīstības centra (IAC)  divu gadu projekta «Skolas kā satelīti attīstības izglītībā» (2009.-2011.), ko atbalstīja EK., ietvaros tika veikti arī pētījumi. Vienā no tiek tika pētīta globālo tēmu klātbūtne Latvijas pamatizglītības un vidējās izglītības standartos. Plašāk par to http://www.skolaskasateliti.lv/lv/attistibas-izglitiba/571/ . Jāatzīst, ka globālās izglītības satura jautājumi ir iekļauti standartos, jautājums – kā reāli skolās notiek šo tēmu apguve. Šis ir viens no mērķiem nākamā IAC projekta viens no mērķiem  - GI satura integrēšana sociālo zinātņu jomas mācību priekšmetos «</a:t>
            </a:r>
            <a:r>
              <a:rPr lang="lv-LV" smtClean="0"/>
              <a:t>Globālā dimensija sociālo zinātņu mācību priekšmetos» http://www.iac.edu.lv/aktualie-projekti/globala-dimensija-socialo-zinat-u-macibu-prieksmetos/ </a:t>
            </a:r>
            <a:r>
              <a:rPr lang="lv-LV" smtClean="0">
                <a:latin typeface="Arial" charset="0"/>
              </a:rPr>
              <a:t>. </a:t>
            </a:r>
            <a:endParaRPr lang="lv-LV"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CD698438-DC83-4C9F-BA24-A23DCCF94827}" type="slidenum">
              <a:rPr lang="en-GB" smtClean="0">
                <a:solidFill>
                  <a:srgbClr val="000000"/>
                </a:solidFill>
              </a:rPr>
              <a:pPr/>
              <a:t>15</a:t>
            </a:fld>
            <a:endParaRPr lang="en-GB" smtClean="0">
              <a:solidFill>
                <a:srgbClr val="000000"/>
              </a:solidFill>
            </a:endParaRP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765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GB" smtClean="0">
                <a:latin typeface="Arial" charset="0"/>
              </a:rPr>
              <a:t>Global Dimensions – Brief explanation of each concept</a:t>
            </a:r>
          </a:p>
          <a:p>
            <a:pPr eaLnBrk="1" hangingPunct="1">
              <a:spcBef>
                <a:spcPct val="0"/>
              </a:spcBef>
            </a:pPr>
            <a:r>
              <a:rPr lang="en-GB" smtClean="0">
                <a:latin typeface="Arial" charset="0"/>
              </a:rPr>
              <a:t>How it relates to the curriculum - Knowledge, Understanding and Skills for each concept </a:t>
            </a:r>
          </a:p>
          <a:p>
            <a:pPr eaLnBrk="1" hangingPunct="1">
              <a:spcBef>
                <a:spcPct val="0"/>
              </a:spcBef>
            </a:pPr>
            <a:r>
              <a:rPr lang="en-GB" smtClean="0">
                <a:latin typeface="Arial" charset="0"/>
              </a:rPr>
              <a:t>Values and Perceptions for each concept</a:t>
            </a:r>
          </a:p>
          <a:p>
            <a:pPr eaLnBrk="1" hangingPunct="1">
              <a:spcBef>
                <a:spcPct val="0"/>
              </a:spcBef>
            </a:pPr>
            <a:endParaRPr lang="en-GB"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B01FC52-D652-4E6F-A957-4C00273C63F4}" type="datetimeFigureOut">
              <a:rPr lang="en-US"/>
              <a:pPr>
                <a:defRPr/>
              </a:pPr>
              <a:t>6/17/2013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1C00B4C-0CCF-4D76-AC80-42459F0F4D7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767AC06-0887-4641-AC7F-44D1F904A2E0}" type="datetimeFigureOut">
              <a:rPr lang="en-US"/>
              <a:pPr>
                <a:defRPr/>
              </a:pPr>
              <a:t>6/17/2013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E3B679A-D6C2-4258-BA7C-264E03E0683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10B3122-D03B-4872-891C-B4419F7531E6}" type="datetimeFigureOut">
              <a:rPr lang="en-US"/>
              <a:pPr>
                <a:defRPr/>
              </a:pPr>
              <a:t>6/17/2013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7C2D2F0-AD82-4FB6-81E7-8182D61B101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0DD5EF2-6E04-432F-ABAD-F43B32F1B9A7}" type="datetimeFigureOut">
              <a:rPr lang="en-US"/>
              <a:pPr>
                <a:defRPr/>
              </a:pPr>
              <a:t>6/17/2013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B96DBAC-4DD5-4450-9E82-03C46D04DDE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69E0FB9-3BF8-4DF9-B87B-4066CD7E0574}" type="datetimeFigureOut">
              <a:rPr lang="en-US"/>
              <a:pPr>
                <a:defRPr/>
              </a:pPr>
              <a:t>6/17/2013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5AED44B-18A9-4FBF-AADA-3168C427062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8005E4D-C492-49A8-B948-99B320A75F37}" type="datetimeFigureOut">
              <a:rPr lang="en-US"/>
              <a:pPr>
                <a:defRPr/>
              </a:pPr>
              <a:t>6/17/2013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1018FB6-D532-46EC-9796-7C269546B2D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863E3C1-4BFE-4921-9981-F93DA1E56661}" type="datetimeFigureOut">
              <a:rPr lang="en-US"/>
              <a:pPr>
                <a:defRPr/>
              </a:pPr>
              <a:t>6/17/2013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984A580-B066-441C-9767-4EC9C08C580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E79A1E4B-91D5-4FF5-A7D1-FB2B11828A3D}" type="datetimeFigureOut">
              <a:rPr lang="en-US"/>
              <a:pPr>
                <a:defRPr/>
              </a:pPr>
              <a:t>6/17/2013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570F01B-4CAB-4707-BA19-789E3EC9AED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13A1E1C-CFBB-43BC-81E7-9E90FB1D2E5A}" type="datetimeFigureOut">
              <a:rPr lang="en-US"/>
              <a:pPr>
                <a:defRPr/>
              </a:pPr>
              <a:t>6/17/2013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1F99CBA-1458-49FF-B19B-ED51D538C91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E46C01C-C339-47C0-9931-D694023AFC04}" type="datetimeFigureOut">
              <a:rPr lang="en-US"/>
              <a:pPr>
                <a:defRPr/>
              </a:pPr>
              <a:t>6/17/2013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434A28C-9B39-4C5D-93BC-E593C354396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3E38A37-8988-4E4A-858E-816F647F271F}" type="datetimeFigureOut">
              <a:rPr lang="en-US"/>
              <a:pPr>
                <a:defRPr/>
              </a:pPr>
              <a:t>6/17/2013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AE43FCA-D011-47FA-8492-9191C778F19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16C011A3-FE9F-4700-BD56-83C11A7B2D87}" type="datetimeFigureOut">
              <a:rPr lang="en-US"/>
              <a:pPr>
                <a:defRPr/>
              </a:pPr>
              <a:t>6/17/2013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BBC2CCEB-7E32-43B9-B3FC-E0A0077395D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www.skolaskasateliti.lv/lv/noderigas-saite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a:xfrm>
            <a:off x="381000" y="1295400"/>
            <a:ext cx="8229600" cy="457200"/>
          </a:xfrm>
        </p:spPr>
        <p:txBody>
          <a:bodyPr/>
          <a:lstStyle/>
          <a:p>
            <a:pPr>
              <a:defRPr/>
            </a:pPr>
            <a:r>
              <a:rPr lang="lv-LV" sz="1800" b="1" dirty="0" smtClean="0">
                <a:solidFill>
                  <a:schemeClr val="accent1">
                    <a:lumMod val="50000"/>
                  </a:schemeClr>
                </a:solidFill>
              </a:rPr>
              <a:t>Eiropas Sociālā fonda projekts</a:t>
            </a:r>
            <a:endParaRPr lang="lv-LV" sz="1800" dirty="0" smtClean="0">
              <a:solidFill>
                <a:schemeClr val="accent1">
                  <a:lumMod val="50000"/>
                </a:schemeClr>
              </a:solidFill>
            </a:endParaRPr>
          </a:p>
        </p:txBody>
      </p:sp>
      <p:sp>
        <p:nvSpPr>
          <p:cNvPr id="3075" name="Content Placeholder 2"/>
          <p:cNvSpPr>
            <a:spLocks noGrp="1"/>
          </p:cNvSpPr>
          <p:nvPr>
            <p:ph idx="1"/>
          </p:nvPr>
        </p:nvSpPr>
        <p:spPr>
          <a:xfrm>
            <a:off x="685800" y="1905000"/>
            <a:ext cx="7620000" cy="1219200"/>
          </a:xfrm>
        </p:spPr>
        <p:txBody>
          <a:bodyPr/>
          <a:lstStyle/>
          <a:p>
            <a:pPr algn="ctr">
              <a:buFont typeface="Arial" charset="0"/>
              <a:buNone/>
              <a:defRPr/>
            </a:pPr>
            <a:r>
              <a:rPr lang="lv-LV" sz="1800" b="1" dirty="0" smtClean="0">
                <a:solidFill>
                  <a:schemeClr val="accent1">
                    <a:lumMod val="50000"/>
                  </a:schemeClr>
                </a:solidFill>
              </a:rPr>
              <a:t>„Inovatīva un praksē balstīta pedagogu izglītības ieguve </a:t>
            </a:r>
            <a:br>
              <a:rPr lang="lv-LV" sz="1800" b="1" dirty="0" smtClean="0">
                <a:solidFill>
                  <a:schemeClr val="accent1">
                    <a:lumMod val="50000"/>
                  </a:schemeClr>
                </a:solidFill>
              </a:rPr>
            </a:br>
            <a:r>
              <a:rPr lang="lv-LV" sz="1800" b="1" dirty="0" smtClean="0">
                <a:solidFill>
                  <a:schemeClr val="accent1">
                    <a:lumMod val="50000"/>
                  </a:schemeClr>
                </a:solidFill>
              </a:rPr>
              <a:t>un mentoru profesionālā pilnveide”</a:t>
            </a:r>
            <a:r>
              <a:rPr lang="lv-LV" b="1" dirty="0" smtClean="0">
                <a:solidFill>
                  <a:schemeClr val="accent1">
                    <a:lumMod val="50000"/>
                  </a:schemeClr>
                </a:solidFill>
              </a:rPr>
              <a:t/>
            </a:r>
            <a:br>
              <a:rPr lang="lv-LV" b="1" dirty="0" smtClean="0">
                <a:solidFill>
                  <a:schemeClr val="accent1">
                    <a:lumMod val="50000"/>
                  </a:schemeClr>
                </a:solidFill>
              </a:rPr>
            </a:br>
            <a:r>
              <a:rPr lang="lv-LV" sz="1400" dirty="0" smtClean="0">
                <a:solidFill>
                  <a:schemeClr val="accent1">
                    <a:lumMod val="50000"/>
                  </a:schemeClr>
                </a:solidFill>
              </a:rPr>
              <a:t> Vienošanās Nr.2010/0096/1DP/1.2.1.2.3./09/IPIA/VIAA/001</a:t>
            </a:r>
            <a:r>
              <a:rPr lang="lv-LV" sz="1800" dirty="0" smtClean="0"/>
              <a:t/>
            </a:r>
            <a:br>
              <a:rPr lang="lv-LV" sz="1800" dirty="0" smtClean="0"/>
            </a:br>
            <a:endParaRPr lang="lv-LV" dirty="0" smtClean="0"/>
          </a:p>
        </p:txBody>
      </p:sp>
      <p:sp>
        <p:nvSpPr>
          <p:cNvPr id="4" name="TextBox 3"/>
          <p:cNvSpPr txBox="1"/>
          <p:nvPr/>
        </p:nvSpPr>
        <p:spPr>
          <a:xfrm>
            <a:off x="1143000" y="3276600"/>
            <a:ext cx="6934200" cy="1938338"/>
          </a:xfrm>
          <a:prstGeom prst="rect">
            <a:avLst/>
          </a:prstGeom>
          <a:noFill/>
        </p:spPr>
        <p:txBody>
          <a:bodyPr>
            <a:spAutoFit/>
          </a:bodyPr>
          <a:lstStyle/>
          <a:p>
            <a:pPr algn="ctr">
              <a:defRPr/>
            </a:pPr>
            <a:r>
              <a:rPr lang="lv-LV" sz="4000" dirty="0">
                <a:solidFill>
                  <a:schemeClr val="accent1">
                    <a:lumMod val="50000"/>
                  </a:schemeClr>
                </a:solidFill>
              </a:rPr>
              <a:t>Novitātes mācību saturā: </a:t>
            </a:r>
          </a:p>
          <a:p>
            <a:pPr algn="ctr">
              <a:defRPr/>
            </a:pPr>
            <a:r>
              <a:rPr lang="lv-LV" sz="4000" b="1" dirty="0">
                <a:solidFill>
                  <a:schemeClr val="accent1">
                    <a:lumMod val="50000"/>
                  </a:schemeClr>
                </a:solidFill>
              </a:rPr>
              <a:t>Attīstības/globālā </a:t>
            </a:r>
          </a:p>
          <a:p>
            <a:pPr algn="ctr">
              <a:defRPr/>
            </a:pPr>
            <a:r>
              <a:rPr lang="lv-LV" sz="4000" b="1" dirty="0">
                <a:solidFill>
                  <a:schemeClr val="accent1">
                    <a:lumMod val="50000"/>
                  </a:schemeClr>
                </a:solidFill>
              </a:rPr>
              <a:t>izglītība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8"/>
          <p:cNvSpPr>
            <a:spLocks noGrp="1"/>
          </p:cNvSpPr>
          <p:nvPr>
            <p:ph type="title"/>
          </p:nvPr>
        </p:nvSpPr>
        <p:spPr>
          <a:xfrm>
            <a:off x="585788" y="914400"/>
            <a:ext cx="8229600" cy="685800"/>
          </a:xfrm>
        </p:spPr>
        <p:txBody>
          <a:bodyPr/>
          <a:lstStyle/>
          <a:p>
            <a:pPr algn="l">
              <a:defRPr/>
            </a:pPr>
            <a:r>
              <a:rPr lang="lv-LV" sz="4000" b="1" dirty="0">
                <a:solidFill>
                  <a:schemeClr val="accent1">
                    <a:lumMod val="50000"/>
                  </a:schemeClr>
                </a:solidFill>
                <a:latin typeface="Arial" charset="0"/>
                <a:ea typeface="+mn-ea"/>
                <a:cs typeface="Arial" charset="0"/>
              </a:rPr>
              <a:t>Globālās izglītības tēmas</a:t>
            </a:r>
          </a:p>
        </p:txBody>
      </p:sp>
      <p:sp>
        <p:nvSpPr>
          <p:cNvPr id="11267" name="Content Placeholder 3"/>
          <p:cNvSpPr>
            <a:spLocks noGrp="1"/>
          </p:cNvSpPr>
          <p:nvPr>
            <p:ph idx="1"/>
          </p:nvPr>
        </p:nvSpPr>
        <p:spPr/>
        <p:txBody>
          <a:bodyPr/>
          <a:lstStyle/>
          <a:p>
            <a:pPr algn="ctr">
              <a:buFont typeface="Wingdings 2" pitchFamily="18" charset="2"/>
              <a:buNone/>
            </a:pPr>
            <a:endParaRPr lang="lv-LV" sz="2400" smtClean="0"/>
          </a:p>
          <a:p>
            <a:pPr algn="ctr">
              <a:buFont typeface="Wingdings 2" pitchFamily="18" charset="2"/>
              <a:buNone/>
            </a:pPr>
            <a:endParaRPr lang="lv-LV" sz="1000" smtClean="0"/>
          </a:p>
          <a:p>
            <a:pPr algn="ctr">
              <a:buFont typeface="Wingdings 2" pitchFamily="18" charset="2"/>
              <a:buNone/>
            </a:pPr>
            <a:endParaRPr lang="lv-LV" sz="2400" smtClean="0"/>
          </a:p>
          <a:p>
            <a:pPr algn="ctr">
              <a:buFont typeface="Wingdings 2" pitchFamily="18" charset="2"/>
              <a:buNone/>
            </a:pPr>
            <a:endParaRPr lang="lv-LV" sz="2400" smtClean="0"/>
          </a:p>
          <a:p>
            <a:pPr algn="ctr">
              <a:spcBef>
                <a:spcPct val="0"/>
              </a:spcBef>
              <a:buFont typeface="Wingdings 2" pitchFamily="18" charset="2"/>
              <a:buNone/>
            </a:pPr>
            <a:endParaRPr lang="lv-LV" sz="1200" smtClean="0"/>
          </a:p>
          <a:p>
            <a:pPr algn="ctr">
              <a:buFont typeface="Wingdings 2" pitchFamily="18" charset="2"/>
              <a:buNone/>
            </a:pPr>
            <a:r>
              <a:rPr lang="lv-LV" sz="1400" smtClean="0"/>
              <a:t>	</a:t>
            </a:r>
            <a:endParaRPr lang="lv-LV" sz="1600" b="1" smtClean="0"/>
          </a:p>
          <a:p>
            <a:pPr algn="ctr">
              <a:buFont typeface="Wingdings 2" pitchFamily="18" charset="2"/>
              <a:buNone/>
            </a:pPr>
            <a:endParaRPr lang="en-US" sz="1600" smtClean="0"/>
          </a:p>
        </p:txBody>
      </p:sp>
      <p:sp>
        <p:nvSpPr>
          <p:cNvPr id="11268" name="Rectangle 2"/>
          <p:cNvSpPr>
            <a:spLocks noChangeArrowheads="1"/>
          </p:cNvSpPr>
          <p:nvPr/>
        </p:nvSpPr>
        <p:spPr bwMode="auto">
          <a:xfrm>
            <a:off x="-612775" y="2276475"/>
            <a:ext cx="8534400" cy="758825"/>
          </a:xfrm>
          <a:prstGeom prst="rect">
            <a:avLst/>
          </a:prstGeom>
          <a:noFill/>
          <a:ln w="9525">
            <a:noFill/>
            <a:miter lim="800000"/>
            <a:headEnd/>
            <a:tailEnd/>
          </a:ln>
        </p:spPr>
        <p:txBody>
          <a:bodyPr anchor="b"/>
          <a:lstStyle/>
          <a:p>
            <a:pPr algn="ctr"/>
            <a:r>
              <a:rPr lang="lv-LV" sz="1600" b="1">
                <a:solidFill>
                  <a:srgbClr val="08B7BF"/>
                </a:solidFill>
                <a:latin typeface="Georgia" pitchFamily="18" charset="0"/>
              </a:rPr>
              <a:t/>
            </a:r>
            <a:br>
              <a:rPr lang="lv-LV" sz="1600" b="1">
                <a:solidFill>
                  <a:srgbClr val="08B7BF"/>
                </a:solidFill>
                <a:latin typeface="Georgia" pitchFamily="18" charset="0"/>
              </a:rPr>
            </a:br>
            <a:r>
              <a:rPr lang="lv-LV" sz="1600" b="1">
                <a:solidFill>
                  <a:srgbClr val="08B7BF"/>
                </a:solidFill>
                <a:latin typeface="Georgia" pitchFamily="18" charset="0"/>
              </a:rPr>
              <a:t/>
            </a:r>
            <a:br>
              <a:rPr lang="lv-LV" sz="1600" b="1">
                <a:solidFill>
                  <a:srgbClr val="08B7BF"/>
                </a:solidFill>
                <a:latin typeface="Georgia" pitchFamily="18" charset="0"/>
              </a:rPr>
            </a:br>
            <a:r>
              <a:rPr lang="lv-LV" sz="1600" b="1">
                <a:solidFill>
                  <a:srgbClr val="08B7BF"/>
                </a:solidFill>
                <a:latin typeface="Georgia" pitchFamily="18" charset="0"/>
              </a:rPr>
              <a:t/>
            </a:r>
            <a:br>
              <a:rPr lang="lv-LV" sz="1600" b="1">
                <a:solidFill>
                  <a:srgbClr val="08B7BF"/>
                </a:solidFill>
                <a:latin typeface="Georgia" pitchFamily="18" charset="0"/>
              </a:rPr>
            </a:br>
            <a:r>
              <a:rPr lang="lv-LV" sz="1600" b="1">
                <a:solidFill>
                  <a:srgbClr val="08B7BF"/>
                </a:solidFill>
                <a:latin typeface="Georgia" pitchFamily="18" charset="0"/>
              </a:rPr>
              <a:t/>
            </a:r>
            <a:br>
              <a:rPr lang="lv-LV" sz="1600" b="1">
                <a:solidFill>
                  <a:srgbClr val="08B7BF"/>
                </a:solidFill>
                <a:latin typeface="Georgia" pitchFamily="18" charset="0"/>
              </a:rPr>
            </a:br>
            <a:r>
              <a:rPr lang="lv-LV" sz="1600" b="1">
                <a:solidFill>
                  <a:srgbClr val="08B7BF"/>
                </a:solidFill>
                <a:latin typeface="Georgia" pitchFamily="18" charset="0"/>
              </a:rPr>
              <a:t/>
            </a:r>
            <a:br>
              <a:rPr lang="lv-LV" sz="1600" b="1">
                <a:solidFill>
                  <a:srgbClr val="08B7BF"/>
                </a:solidFill>
                <a:latin typeface="Georgia" pitchFamily="18" charset="0"/>
              </a:rPr>
            </a:br>
            <a:r>
              <a:rPr lang="lv-LV" sz="1600" b="1">
                <a:solidFill>
                  <a:srgbClr val="08B7BF"/>
                </a:solidFill>
                <a:latin typeface="Georgia" pitchFamily="18" charset="0"/>
              </a:rPr>
              <a:t/>
            </a:r>
            <a:br>
              <a:rPr lang="lv-LV" sz="1600" b="1">
                <a:solidFill>
                  <a:srgbClr val="08B7BF"/>
                </a:solidFill>
                <a:latin typeface="Georgia" pitchFamily="18" charset="0"/>
              </a:rPr>
            </a:br>
            <a:r>
              <a:rPr lang="en-US" sz="1600">
                <a:solidFill>
                  <a:srgbClr val="08B7BF"/>
                </a:solidFill>
                <a:latin typeface="Georgia" pitchFamily="18" charset="0"/>
              </a:rPr>
              <a:t/>
            </a:r>
            <a:br>
              <a:rPr lang="en-US" sz="1600">
                <a:solidFill>
                  <a:srgbClr val="08B7BF"/>
                </a:solidFill>
                <a:latin typeface="Georgia" pitchFamily="18" charset="0"/>
              </a:rPr>
            </a:br>
            <a:r>
              <a:rPr lang="en-US" sz="3300">
                <a:solidFill>
                  <a:srgbClr val="08B7BF"/>
                </a:solidFill>
                <a:latin typeface="Georgia" pitchFamily="18" charset="0"/>
              </a:rPr>
              <a:t> </a:t>
            </a:r>
          </a:p>
        </p:txBody>
      </p:sp>
      <p:sp>
        <p:nvSpPr>
          <p:cNvPr id="3" name="Ovāls 2"/>
          <p:cNvSpPr/>
          <p:nvPr/>
        </p:nvSpPr>
        <p:spPr>
          <a:xfrm>
            <a:off x="914400" y="1676400"/>
            <a:ext cx="7696200" cy="4267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lv-LV" dirty="0">
              <a:solidFill>
                <a:prstClr val="white"/>
              </a:solidFill>
            </a:endParaRPr>
          </a:p>
        </p:txBody>
      </p:sp>
      <p:cxnSp>
        <p:nvCxnSpPr>
          <p:cNvPr id="6" name="Taisns savienotājs 5"/>
          <p:cNvCxnSpPr>
            <a:stCxn id="3" idx="0"/>
            <a:endCxn id="3" idx="4"/>
          </p:cNvCxnSpPr>
          <p:nvPr/>
        </p:nvCxnSpPr>
        <p:spPr>
          <a:xfrm>
            <a:off x="4762500" y="1676400"/>
            <a:ext cx="0" cy="426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Taisns savienotājs 7"/>
          <p:cNvCxnSpPr>
            <a:stCxn id="3" idx="0"/>
          </p:cNvCxnSpPr>
          <p:nvPr/>
        </p:nvCxnSpPr>
        <p:spPr>
          <a:xfrm>
            <a:off x="4762500" y="1676400"/>
            <a:ext cx="114300" cy="42672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Taisns savienotājs 9"/>
          <p:cNvCxnSpPr>
            <a:stCxn id="3" idx="2"/>
          </p:cNvCxnSpPr>
          <p:nvPr/>
        </p:nvCxnSpPr>
        <p:spPr>
          <a:xfrm flipV="1">
            <a:off x="914400" y="3810000"/>
            <a:ext cx="76962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 name="Taisns savienotājs 11"/>
          <p:cNvCxnSpPr>
            <a:stCxn id="3" idx="1"/>
            <a:endCxn id="3" idx="5"/>
          </p:cNvCxnSpPr>
          <p:nvPr/>
        </p:nvCxnSpPr>
        <p:spPr>
          <a:xfrm>
            <a:off x="2041525" y="2301875"/>
            <a:ext cx="5441950" cy="301625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Taisns savienotājs 13"/>
          <p:cNvCxnSpPr/>
          <p:nvPr/>
        </p:nvCxnSpPr>
        <p:spPr>
          <a:xfrm flipV="1">
            <a:off x="2286000" y="2276475"/>
            <a:ext cx="5197475" cy="29051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Taisns savienotājs 16"/>
          <p:cNvCxnSpPr>
            <a:stCxn id="3" idx="3"/>
            <a:endCxn id="3" idx="7"/>
          </p:cNvCxnSpPr>
          <p:nvPr/>
        </p:nvCxnSpPr>
        <p:spPr>
          <a:xfrm flipV="1">
            <a:off x="2041525" y="2301875"/>
            <a:ext cx="5441950" cy="301625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276" name="TextBox 17"/>
          <p:cNvSpPr txBox="1">
            <a:spLocks noChangeArrowheads="1"/>
          </p:cNvSpPr>
          <p:nvPr/>
        </p:nvSpPr>
        <p:spPr bwMode="auto">
          <a:xfrm>
            <a:off x="2986088" y="2301875"/>
            <a:ext cx="1714500" cy="368300"/>
          </a:xfrm>
          <a:prstGeom prst="rect">
            <a:avLst/>
          </a:prstGeom>
          <a:noFill/>
          <a:ln w="9525">
            <a:noFill/>
            <a:miter lim="800000"/>
            <a:headEnd/>
            <a:tailEnd/>
          </a:ln>
        </p:spPr>
        <p:txBody>
          <a:bodyPr>
            <a:spAutoFit/>
          </a:bodyPr>
          <a:lstStyle/>
          <a:p>
            <a:r>
              <a:rPr lang="lv-LV" b="1">
                <a:solidFill>
                  <a:srgbClr val="330185"/>
                </a:solidFill>
              </a:rPr>
              <a:t>DAŽĀDĪB</a:t>
            </a:r>
            <a:r>
              <a:rPr lang="lv-LV">
                <a:solidFill>
                  <a:srgbClr val="330185"/>
                </a:solidFill>
              </a:rPr>
              <a:t>A</a:t>
            </a:r>
          </a:p>
        </p:txBody>
      </p:sp>
      <p:sp>
        <p:nvSpPr>
          <p:cNvPr id="11277" name="TextBox 20"/>
          <p:cNvSpPr txBox="1">
            <a:spLocks noChangeArrowheads="1"/>
          </p:cNvSpPr>
          <p:nvPr/>
        </p:nvSpPr>
        <p:spPr bwMode="auto">
          <a:xfrm>
            <a:off x="1600200" y="4084638"/>
            <a:ext cx="1714500" cy="646112"/>
          </a:xfrm>
          <a:prstGeom prst="rect">
            <a:avLst/>
          </a:prstGeom>
          <a:noFill/>
          <a:ln w="9525">
            <a:noFill/>
            <a:miter lim="800000"/>
            <a:headEnd/>
            <a:tailEnd/>
          </a:ln>
        </p:spPr>
        <p:txBody>
          <a:bodyPr>
            <a:spAutoFit/>
          </a:bodyPr>
          <a:lstStyle/>
          <a:p>
            <a:r>
              <a:rPr lang="lv-LV" b="1">
                <a:solidFill>
                  <a:srgbClr val="330185"/>
                </a:solidFill>
              </a:rPr>
              <a:t>VĒRTĪBAS UN UZSKATI</a:t>
            </a:r>
          </a:p>
        </p:txBody>
      </p:sp>
      <p:sp>
        <p:nvSpPr>
          <p:cNvPr id="11278" name="TextBox 21"/>
          <p:cNvSpPr txBox="1">
            <a:spLocks noChangeArrowheads="1"/>
          </p:cNvSpPr>
          <p:nvPr/>
        </p:nvSpPr>
        <p:spPr bwMode="auto">
          <a:xfrm>
            <a:off x="2752725" y="4927600"/>
            <a:ext cx="1992313" cy="646113"/>
          </a:xfrm>
          <a:prstGeom prst="rect">
            <a:avLst/>
          </a:prstGeom>
          <a:noFill/>
          <a:ln w="9525">
            <a:noFill/>
            <a:miter lim="800000"/>
            <a:headEnd/>
            <a:tailEnd/>
          </a:ln>
        </p:spPr>
        <p:txBody>
          <a:bodyPr>
            <a:spAutoFit/>
          </a:bodyPr>
          <a:lstStyle/>
          <a:p>
            <a:r>
              <a:rPr lang="lv-LV" b="1">
                <a:solidFill>
                  <a:srgbClr val="330185"/>
                </a:solidFill>
              </a:rPr>
              <a:t>SAVSTARPĒJĀ MIJIEDARBĪBA</a:t>
            </a:r>
          </a:p>
        </p:txBody>
      </p:sp>
      <p:sp>
        <p:nvSpPr>
          <p:cNvPr id="11279" name="TextBox 23"/>
          <p:cNvSpPr txBox="1">
            <a:spLocks noChangeArrowheads="1"/>
          </p:cNvSpPr>
          <p:nvPr/>
        </p:nvSpPr>
        <p:spPr bwMode="auto">
          <a:xfrm>
            <a:off x="4868863" y="2271713"/>
            <a:ext cx="1714500" cy="646112"/>
          </a:xfrm>
          <a:prstGeom prst="rect">
            <a:avLst/>
          </a:prstGeom>
          <a:noFill/>
          <a:ln w="9525">
            <a:noFill/>
            <a:miter lim="800000"/>
            <a:headEnd/>
            <a:tailEnd/>
          </a:ln>
        </p:spPr>
        <p:txBody>
          <a:bodyPr>
            <a:spAutoFit/>
          </a:bodyPr>
          <a:lstStyle/>
          <a:p>
            <a:r>
              <a:rPr lang="lv-LV" b="1">
                <a:solidFill>
                  <a:srgbClr val="330185"/>
                </a:solidFill>
              </a:rPr>
              <a:t>ILGTSPĒJĪGA ATTĪSTĪBA</a:t>
            </a:r>
          </a:p>
        </p:txBody>
      </p:sp>
      <p:sp>
        <p:nvSpPr>
          <p:cNvPr id="11280" name="TextBox 24"/>
          <p:cNvSpPr txBox="1">
            <a:spLocks noChangeArrowheads="1"/>
          </p:cNvSpPr>
          <p:nvPr/>
        </p:nvSpPr>
        <p:spPr bwMode="auto">
          <a:xfrm>
            <a:off x="6146800" y="3025775"/>
            <a:ext cx="1714500" cy="647700"/>
          </a:xfrm>
          <a:prstGeom prst="rect">
            <a:avLst/>
          </a:prstGeom>
          <a:noFill/>
          <a:ln w="9525">
            <a:noFill/>
            <a:miter lim="800000"/>
            <a:headEnd/>
            <a:tailEnd/>
          </a:ln>
        </p:spPr>
        <p:txBody>
          <a:bodyPr>
            <a:spAutoFit/>
          </a:bodyPr>
          <a:lstStyle/>
          <a:p>
            <a:r>
              <a:rPr lang="lv-LV" b="1">
                <a:solidFill>
                  <a:srgbClr val="330185"/>
                </a:solidFill>
              </a:rPr>
              <a:t>SOCIĀLAIS TAISNĪGUMS</a:t>
            </a:r>
          </a:p>
        </p:txBody>
      </p:sp>
      <p:sp>
        <p:nvSpPr>
          <p:cNvPr id="11281" name="TextBox 25"/>
          <p:cNvSpPr txBox="1">
            <a:spLocks noChangeArrowheads="1"/>
          </p:cNvSpPr>
          <p:nvPr/>
        </p:nvSpPr>
        <p:spPr bwMode="auto">
          <a:xfrm>
            <a:off x="5975350" y="4038600"/>
            <a:ext cx="2286000" cy="369888"/>
          </a:xfrm>
          <a:prstGeom prst="rect">
            <a:avLst/>
          </a:prstGeom>
          <a:noFill/>
          <a:ln w="9525">
            <a:noFill/>
            <a:miter lim="800000"/>
            <a:headEnd/>
            <a:tailEnd/>
          </a:ln>
        </p:spPr>
        <p:txBody>
          <a:bodyPr>
            <a:spAutoFit/>
          </a:bodyPr>
          <a:lstStyle/>
          <a:p>
            <a:r>
              <a:rPr lang="lv-LV" b="1">
                <a:solidFill>
                  <a:srgbClr val="330185"/>
                </a:solidFill>
              </a:rPr>
              <a:t>CILVĒKTIESĪBAS</a:t>
            </a:r>
          </a:p>
        </p:txBody>
      </p:sp>
      <p:sp>
        <p:nvSpPr>
          <p:cNvPr id="11282" name="TextBox 26"/>
          <p:cNvSpPr txBox="1">
            <a:spLocks noChangeArrowheads="1"/>
          </p:cNvSpPr>
          <p:nvPr/>
        </p:nvSpPr>
        <p:spPr bwMode="auto">
          <a:xfrm>
            <a:off x="1600200" y="3054350"/>
            <a:ext cx="1714500" cy="646113"/>
          </a:xfrm>
          <a:prstGeom prst="rect">
            <a:avLst/>
          </a:prstGeom>
          <a:noFill/>
          <a:ln w="9525">
            <a:noFill/>
            <a:miter lim="800000"/>
            <a:headEnd/>
            <a:tailEnd/>
          </a:ln>
        </p:spPr>
        <p:txBody>
          <a:bodyPr>
            <a:spAutoFit/>
          </a:bodyPr>
          <a:lstStyle/>
          <a:p>
            <a:r>
              <a:rPr lang="lv-LV" b="1">
                <a:solidFill>
                  <a:srgbClr val="330185"/>
                </a:solidFill>
              </a:rPr>
              <a:t>KONFLIKTU RISINĀŠANA</a:t>
            </a:r>
          </a:p>
        </p:txBody>
      </p:sp>
      <p:sp>
        <p:nvSpPr>
          <p:cNvPr id="11283" name="TextBox 30"/>
          <p:cNvSpPr txBox="1">
            <a:spLocks noChangeArrowheads="1"/>
          </p:cNvSpPr>
          <p:nvPr/>
        </p:nvSpPr>
        <p:spPr bwMode="auto">
          <a:xfrm>
            <a:off x="4908550" y="4927600"/>
            <a:ext cx="1714500" cy="646113"/>
          </a:xfrm>
          <a:prstGeom prst="rect">
            <a:avLst/>
          </a:prstGeom>
          <a:noFill/>
          <a:ln w="9525">
            <a:noFill/>
            <a:miter lim="800000"/>
            <a:headEnd/>
            <a:tailEnd/>
          </a:ln>
        </p:spPr>
        <p:txBody>
          <a:bodyPr>
            <a:spAutoFit/>
          </a:bodyPr>
          <a:lstStyle/>
          <a:p>
            <a:r>
              <a:rPr lang="lv-LV" b="1">
                <a:solidFill>
                  <a:srgbClr val="330185"/>
                </a:solidFill>
              </a:rPr>
              <a:t>GLOBĀLĀ PILSONĪBA</a:t>
            </a:r>
          </a:p>
        </p:txBody>
      </p:sp>
    </p:spTree>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928688"/>
            <a:ext cx="8229600" cy="5572125"/>
          </a:xfrm>
        </p:spPr>
        <p:txBody>
          <a:bodyPr>
            <a:normAutofit fontScale="90000"/>
          </a:bodyPr>
          <a:lstStyle/>
          <a:p>
            <a:pPr>
              <a:defRPr/>
            </a:pPr>
            <a:r>
              <a:rPr lang="lv-LV" dirty="0" smtClean="0"/>
              <a:t/>
            </a:r>
            <a:br>
              <a:rPr lang="lv-LV" dirty="0" smtClean="0"/>
            </a:br>
            <a:r>
              <a:rPr lang="lv-LV" sz="4000" dirty="0">
                <a:solidFill>
                  <a:schemeClr val="accent1">
                    <a:lumMod val="50000"/>
                  </a:schemeClr>
                </a:solidFill>
                <a:latin typeface="Arial" charset="0"/>
                <a:ea typeface="+mn-ea"/>
                <a:cs typeface="Arial" charset="0"/>
              </a:rPr>
              <a:t>Globalizācijas procesi notiek un to intensitāte arvien palielinās </a:t>
            </a:r>
            <a:br>
              <a:rPr lang="lv-LV" sz="4000" dirty="0">
                <a:solidFill>
                  <a:schemeClr val="accent1">
                    <a:lumMod val="50000"/>
                  </a:schemeClr>
                </a:solidFill>
                <a:latin typeface="Arial" charset="0"/>
                <a:ea typeface="+mn-ea"/>
                <a:cs typeface="Arial" charset="0"/>
              </a:rPr>
            </a:br>
            <a:r>
              <a:rPr lang="lv-LV" sz="4000" dirty="0">
                <a:solidFill>
                  <a:schemeClr val="accent1">
                    <a:lumMod val="50000"/>
                  </a:schemeClr>
                </a:solidFill>
                <a:latin typeface="Arial" charset="0"/>
                <a:ea typeface="+mn-ea"/>
                <a:cs typeface="Arial" charset="0"/>
              </a:rPr>
              <a:t>neatkarīgi no mūsu attieksmes pret to</a:t>
            </a:r>
            <a:br>
              <a:rPr lang="lv-LV" sz="4000" dirty="0">
                <a:solidFill>
                  <a:schemeClr val="accent1">
                    <a:lumMod val="50000"/>
                  </a:schemeClr>
                </a:solidFill>
                <a:latin typeface="Arial" charset="0"/>
                <a:ea typeface="+mn-ea"/>
                <a:cs typeface="Arial" charset="0"/>
              </a:rPr>
            </a:br>
            <a:r>
              <a:rPr lang="lv-LV" sz="4000" dirty="0">
                <a:solidFill>
                  <a:schemeClr val="accent1">
                    <a:lumMod val="50000"/>
                  </a:schemeClr>
                </a:solidFill>
                <a:latin typeface="Arial" charset="0"/>
                <a:ea typeface="+mn-ea"/>
                <a:cs typeface="Arial" charset="0"/>
              </a:rPr>
              <a:t/>
            </a:r>
            <a:br>
              <a:rPr lang="lv-LV" sz="4000" dirty="0">
                <a:solidFill>
                  <a:schemeClr val="accent1">
                    <a:lumMod val="50000"/>
                  </a:schemeClr>
                </a:solidFill>
                <a:latin typeface="Arial" charset="0"/>
                <a:ea typeface="+mn-ea"/>
                <a:cs typeface="Arial" charset="0"/>
              </a:rPr>
            </a:br>
            <a:r>
              <a:rPr lang="lv-LV" sz="4000" dirty="0">
                <a:solidFill>
                  <a:schemeClr val="accent1">
                    <a:lumMod val="50000"/>
                  </a:schemeClr>
                </a:solidFill>
                <a:latin typeface="Arial" charset="0"/>
                <a:ea typeface="+mn-ea"/>
                <a:cs typeface="Arial" charset="0"/>
              </a:rPr>
              <a:t>Mūsu ziņā ir atrast atbildi uz jautājumu – </a:t>
            </a:r>
            <a:r>
              <a:rPr lang="lv-LV" sz="4000" b="1" dirty="0">
                <a:solidFill>
                  <a:schemeClr val="accent1">
                    <a:lumMod val="50000"/>
                  </a:schemeClr>
                </a:solidFill>
                <a:latin typeface="Arial" charset="0"/>
                <a:ea typeface="+mn-ea"/>
                <a:cs typeface="Arial" charset="0"/>
              </a:rPr>
              <a:t>kā labāk dzīvot labākā pasaulē?</a:t>
            </a:r>
            <a:r>
              <a:rPr lang="lv-LV" b="1" dirty="0" smtClean="0"/>
              <a:t/>
            </a:r>
            <a:br>
              <a:rPr lang="lv-LV" b="1" dirty="0" smtClean="0"/>
            </a:br>
            <a:r>
              <a:rPr lang="lv-LV" b="1" dirty="0" smtClean="0"/>
              <a:t/>
            </a:r>
            <a:br>
              <a:rPr lang="lv-LV" b="1" dirty="0" smtClean="0"/>
            </a:br>
            <a:r>
              <a:rPr lang="lv-LV" b="1" dirty="0"/>
              <a:t/>
            </a:r>
            <a:br>
              <a:rPr lang="lv-LV" b="1" dirty="0"/>
            </a:br>
            <a:endParaRPr lang="lv-LV"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95288" y="785813"/>
            <a:ext cx="8229600" cy="830262"/>
          </a:xfrm>
        </p:spPr>
        <p:txBody>
          <a:bodyPr/>
          <a:lstStyle/>
          <a:p>
            <a:pPr algn="l">
              <a:defRPr/>
            </a:pPr>
            <a:r>
              <a:rPr lang="lv-LV" sz="4000" b="1" dirty="0">
                <a:solidFill>
                  <a:schemeClr val="accent1">
                    <a:lumMod val="50000"/>
                  </a:schemeClr>
                </a:solidFill>
                <a:latin typeface="Arial" charset="0"/>
                <a:ea typeface="+mn-ea"/>
                <a:cs typeface="Arial" charset="0"/>
              </a:rPr>
              <a:t>Globālā/ attīstības izglītība</a:t>
            </a:r>
            <a:endParaRPr lang="en-US" sz="4000" b="1" dirty="0">
              <a:solidFill>
                <a:schemeClr val="accent1">
                  <a:lumMod val="50000"/>
                </a:schemeClr>
              </a:solidFill>
              <a:latin typeface="Arial" charset="0"/>
              <a:ea typeface="+mn-ea"/>
              <a:cs typeface="Arial" charset="0"/>
            </a:endParaRPr>
          </a:p>
        </p:txBody>
      </p:sp>
      <p:sp>
        <p:nvSpPr>
          <p:cNvPr id="13315" name="Rectangle 2"/>
          <p:cNvSpPr>
            <a:spLocks noChangeArrowheads="1"/>
          </p:cNvSpPr>
          <p:nvPr/>
        </p:nvSpPr>
        <p:spPr bwMode="auto">
          <a:xfrm>
            <a:off x="2438400" y="1628775"/>
            <a:ext cx="6248400" cy="4154488"/>
          </a:xfrm>
          <a:prstGeom prst="rect">
            <a:avLst/>
          </a:prstGeom>
          <a:noFill/>
          <a:ln>
            <a:noFill/>
          </a:ln>
          <a:extLst>
            <a:ext uri="{909E8E84-426E-40DD-AFC4-6F175D3DCCD1}"/>
            <a:ext uri="{91240B29-F687-4F45-9708-019B960494DF}"/>
          </a:extLst>
        </p:spPr>
        <p:txBody>
          <a:bodyPr>
            <a:spAutoFit/>
          </a:bodyPr>
          <a:lstStyle/>
          <a:p>
            <a:pPr>
              <a:buFont typeface="Wingdings" pitchFamily="2" charset="2"/>
              <a:buNone/>
              <a:defRPr/>
            </a:pPr>
            <a:r>
              <a:rPr lang="lv-LV" sz="2400" dirty="0">
                <a:latin typeface="+mn-lt"/>
                <a:cs typeface="+mn-cs"/>
              </a:rPr>
              <a:t>rosina iepazīt, izzināt un diskutēt par to, kas notiek pasaulē un kurp mēs ejam,</a:t>
            </a:r>
          </a:p>
          <a:p>
            <a:pPr>
              <a:buFont typeface="Wingdings" pitchFamily="2" charset="2"/>
              <a:buNone/>
              <a:defRPr/>
            </a:pPr>
            <a:endParaRPr lang="lv-LV" sz="2400" dirty="0">
              <a:latin typeface="+mn-lt"/>
              <a:cs typeface="+mn-cs"/>
            </a:endParaRPr>
          </a:p>
          <a:p>
            <a:pPr>
              <a:buFont typeface="Wingdings" pitchFamily="2" charset="2"/>
              <a:buNone/>
              <a:defRPr/>
            </a:pPr>
            <a:endParaRPr lang="lv-LV" sz="2400" dirty="0">
              <a:latin typeface="+mn-lt"/>
              <a:cs typeface="+mn-cs"/>
            </a:endParaRPr>
          </a:p>
          <a:p>
            <a:pPr>
              <a:buFont typeface="Wingdings" pitchFamily="2" charset="2"/>
              <a:buNone/>
              <a:defRPr/>
            </a:pPr>
            <a:r>
              <a:rPr lang="lv-LV" sz="2400" dirty="0">
                <a:latin typeface="+mn-lt"/>
                <a:cs typeface="+mn-cs"/>
              </a:rPr>
              <a:t>kā notikumi pasaulē ietekmē mani, manus tuvākos, manu pilsētu, pagastu, valsti,</a:t>
            </a:r>
          </a:p>
          <a:p>
            <a:pPr>
              <a:buFont typeface="Wingdings" pitchFamily="2" charset="2"/>
              <a:buNone/>
              <a:defRPr/>
            </a:pPr>
            <a:r>
              <a:rPr lang="lv-LV" sz="2400" dirty="0">
                <a:latin typeface="+mn-lt"/>
                <a:cs typeface="+mn-cs"/>
              </a:rPr>
              <a:t> kā es un mana rīcība ietekmē cilvēkus un procesus ārpus Latvijas, </a:t>
            </a:r>
          </a:p>
          <a:p>
            <a:pPr>
              <a:buFont typeface="Wingdings" pitchFamily="2" charset="2"/>
              <a:buNone/>
              <a:defRPr/>
            </a:pPr>
            <a:endParaRPr lang="lv-LV" sz="2400" dirty="0">
              <a:latin typeface="+mn-lt"/>
              <a:cs typeface="+mn-cs"/>
            </a:endParaRPr>
          </a:p>
          <a:p>
            <a:pPr>
              <a:buFont typeface="Wingdings" pitchFamily="2" charset="2"/>
              <a:buNone/>
              <a:defRPr/>
            </a:pPr>
            <a:r>
              <a:rPr lang="lv-LV" sz="2400" dirty="0">
                <a:latin typeface="+mn-lt"/>
                <a:cs typeface="+mn-cs"/>
              </a:rPr>
              <a:t>ko es varu darīt, lai pasaule kļūtu labāka vieta kur dzīvot</a:t>
            </a:r>
          </a:p>
        </p:txBody>
      </p:sp>
      <p:pic>
        <p:nvPicPr>
          <p:cNvPr id="13316" name="Picture 5"/>
          <p:cNvPicPr>
            <a:picLocks noChangeAspect="1" noChangeArrowheads="1"/>
          </p:cNvPicPr>
          <p:nvPr/>
        </p:nvPicPr>
        <p:blipFill>
          <a:blip r:embed="rId2" cstate="print"/>
          <a:srcRect/>
          <a:stretch>
            <a:fillRect/>
          </a:stretch>
        </p:blipFill>
        <p:spPr bwMode="auto">
          <a:xfrm>
            <a:off x="611188" y="1628775"/>
            <a:ext cx="1317625" cy="1317625"/>
          </a:xfrm>
          <a:prstGeom prst="rect">
            <a:avLst/>
          </a:prstGeom>
          <a:noFill/>
          <a:ln w="9525">
            <a:noFill/>
            <a:miter lim="800000"/>
            <a:headEnd/>
            <a:tailEnd/>
          </a:ln>
        </p:spPr>
      </p:pic>
      <p:pic>
        <p:nvPicPr>
          <p:cNvPr id="13317" name="Picture 6"/>
          <p:cNvPicPr>
            <a:picLocks noChangeAspect="1" noChangeArrowheads="1"/>
          </p:cNvPicPr>
          <p:nvPr/>
        </p:nvPicPr>
        <p:blipFill>
          <a:blip r:embed="rId3" cstate="print"/>
          <a:srcRect/>
          <a:stretch>
            <a:fillRect/>
          </a:stretch>
        </p:blipFill>
        <p:spPr bwMode="auto">
          <a:xfrm>
            <a:off x="395288" y="3357563"/>
            <a:ext cx="1660525" cy="1174750"/>
          </a:xfrm>
          <a:prstGeom prst="rect">
            <a:avLst/>
          </a:prstGeom>
          <a:noFill/>
          <a:ln w="9525">
            <a:noFill/>
            <a:miter lim="800000"/>
            <a:headEnd/>
            <a:tailEnd/>
          </a:ln>
        </p:spPr>
      </p:pic>
      <p:pic>
        <p:nvPicPr>
          <p:cNvPr id="13318" name="Picture 7"/>
          <p:cNvPicPr>
            <a:picLocks noChangeAspect="1" noChangeArrowheads="1"/>
          </p:cNvPicPr>
          <p:nvPr/>
        </p:nvPicPr>
        <p:blipFill>
          <a:blip r:embed="rId4" cstate="print"/>
          <a:srcRect/>
          <a:stretch>
            <a:fillRect/>
          </a:stretch>
        </p:blipFill>
        <p:spPr bwMode="auto">
          <a:xfrm>
            <a:off x="709613" y="4868863"/>
            <a:ext cx="1076325" cy="952500"/>
          </a:xfrm>
          <a:prstGeom prst="rect">
            <a:avLst/>
          </a:prstGeom>
          <a:noFill/>
          <a:ln w="9525">
            <a:noFill/>
            <a:miter lim="800000"/>
            <a:headEnd/>
            <a:tailEnd/>
          </a:ln>
        </p:spPr>
      </p:pic>
      <p:pic>
        <p:nvPicPr>
          <p:cNvPr id="13319" name="Picture 8"/>
          <p:cNvPicPr>
            <a:picLocks noChangeAspect="1" noChangeArrowheads="1"/>
          </p:cNvPicPr>
          <p:nvPr/>
        </p:nvPicPr>
        <p:blipFill>
          <a:blip r:embed="rId3" cstate="print"/>
          <a:srcRect/>
          <a:stretch>
            <a:fillRect/>
          </a:stretch>
        </p:blipFill>
        <p:spPr bwMode="auto">
          <a:xfrm>
            <a:off x="395288" y="3357563"/>
            <a:ext cx="1660525" cy="1174750"/>
          </a:xfrm>
          <a:prstGeom prst="rect">
            <a:avLst/>
          </a:prstGeom>
          <a:noFill/>
          <a:ln w="9525">
            <a:noFill/>
            <a:miter lim="800000"/>
            <a:headEnd/>
            <a:tailEnd/>
          </a:ln>
        </p:spPr>
      </p:pic>
      <p:pic>
        <p:nvPicPr>
          <p:cNvPr id="13320" name="Picture 9"/>
          <p:cNvPicPr>
            <a:picLocks noChangeAspect="1" noChangeArrowheads="1"/>
          </p:cNvPicPr>
          <p:nvPr/>
        </p:nvPicPr>
        <p:blipFill>
          <a:blip r:embed="rId4" cstate="print"/>
          <a:srcRect/>
          <a:stretch>
            <a:fillRect/>
          </a:stretch>
        </p:blipFill>
        <p:spPr bwMode="auto">
          <a:xfrm>
            <a:off x="709613" y="4868863"/>
            <a:ext cx="1076325" cy="952500"/>
          </a:xfrm>
          <a:prstGeom prst="rect">
            <a:avLst/>
          </a:prstGeom>
          <a:noFill/>
          <a:ln w="9525">
            <a:noFill/>
            <a:miter lim="800000"/>
            <a:headEnd/>
            <a:tailEnd/>
          </a:ln>
        </p:spPr>
      </p:pic>
      <p:grpSp>
        <p:nvGrpSpPr>
          <p:cNvPr id="13321" name="Group 13"/>
          <p:cNvGrpSpPr>
            <a:grpSpLocks/>
          </p:cNvGrpSpPr>
          <p:nvPr/>
        </p:nvGrpSpPr>
        <p:grpSpPr bwMode="auto">
          <a:xfrm>
            <a:off x="395288" y="1628775"/>
            <a:ext cx="1660525" cy="4192588"/>
            <a:chOff x="249" y="1026"/>
            <a:chExt cx="1046" cy="2641"/>
          </a:xfrm>
        </p:grpSpPr>
        <p:pic>
          <p:nvPicPr>
            <p:cNvPr id="13322" name="Picture 10"/>
            <p:cNvPicPr>
              <a:picLocks noChangeAspect="1" noChangeArrowheads="1"/>
            </p:cNvPicPr>
            <p:nvPr/>
          </p:nvPicPr>
          <p:blipFill>
            <a:blip r:embed="rId2" cstate="print"/>
            <a:srcRect/>
            <a:stretch>
              <a:fillRect/>
            </a:stretch>
          </p:blipFill>
          <p:spPr bwMode="auto">
            <a:xfrm>
              <a:off x="385" y="1026"/>
              <a:ext cx="830" cy="830"/>
            </a:xfrm>
            <a:prstGeom prst="rect">
              <a:avLst/>
            </a:prstGeom>
            <a:noFill/>
            <a:ln w="9525">
              <a:noFill/>
              <a:miter lim="800000"/>
              <a:headEnd/>
              <a:tailEnd/>
            </a:ln>
          </p:spPr>
        </p:pic>
        <p:pic>
          <p:nvPicPr>
            <p:cNvPr id="13323" name="Picture 11"/>
            <p:cNvPicPr>
              <a:picLocks noChangeAspect="1" noChangeArrowheads="1"/>
            </p:cNvPicPr>
            <p:nvPr/>
          </p:nvPicPr>
          <p:blipFill>
            <a:blip r:embed="rId3" cstate="print"/>
            <a:srcRect/>
            <a:stretch>
              <a:fillRect/>
            </a:stretch>
          </p:blipFill>
          <p:spPr bwMode="auto">
            <a:xfrm>
              <a:off x="249" y="2115"/>
              <a:ext cx="1046" cy="740"/>
            </a:xfrm>
            <a:prstGeom prst="rect">
              <a:avLst/>
            </a:prstGeom>
            <a:noFill/>
            <a:ln w="9525">
              <a:noFill/>
              <a:miter lim="800000"/>
              <a:headEnd/>
              <a:tailEnd/>
            </a:ln>
          </p:spPr>
        </p:pic>
        <p:pic>
          <p:nvPicPr>
            <p:cNvPr id="13324" name="Picture 12"/>
            <p:cNvPicPr>
              <a:picLocks noChangeAspect="1" noChangeArrowheads="1"/>
            </p:cNvPicPr>
            <p:nvPr/>
          </p:nvPicPr>
          <p:blipFill>
            <a:blip r:embed="rId4" cstate="print"/>
            <a:srcRect/>
            <a:stretch>
              <a:fillRect/>
            </a:stretch>
          </p:blipFill>
          <p:spPr bwMode="auto">
            <a:xfrm>
              <a:off x="447" y="3067"/>
              <a:ext cx="678" cy="600"/>
            </a:xfrm>
            <a:prstGeom prst="rect">
              <a:avLst/>
            </a:prstGeom>
            <a:noFill/>
            <a:ln w="9525">
              <a:noFill/>
              <a:miter lim="800000"/>
              <a:headEnd/>
              <a:tailEnd/>
            </a:ln>
          </p:spPr>
        </p:pic>
      </p:grpSp>
    </p:spTree>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596900" y="533400"/>
            <a:ext cx="8229600" cy="1295400"/>
          </a:xfrm>
        </p:spPr>
        <p:txBody>
          <a:bodyPr/>
          <a:lstStyle/>
          <a:p>
            <a:pPr algn="l">
              <a:defRPr/>
            </a:pPr>
            <a:r>
              <a:rPr lang="lv-LV" sz="4000" b="1" dirty="0">
                <a:solidFill>
                  <a:schemeClr val="accent1">
                    <a:lumMod val="50000"/>
                  </a:schemeClr>
                </a:solidFill>
                <a:latin typeface="Arial" charset="0"/>
                <a:ea typeface="+mn-ea"/>
                <a:cs typeface="Arial" charset="0"/>
              </a:rPr>
              <a:t>Globālās izglītības iespējas skolā</a:t>
            </a:r>
            <a:endParaRPr lang="en-US" sz="4000" b="1" dirty="0">
              <a:solidFill>
                <a:schemeClr val="accent1">
                  <a:lumMod val="50000"/>
                </a:schemeClr>
              </a:solidFill>
              <a:latin typeface="Arial" charset="0"/>
              <a:ea typeface="+mn-ea"/>
              <a:cs typeface="Arial" charset="0"/>
            </a:endParaRPr>
          </a:p>
        </p:txBody>
      </p:sp>
      <p:sp>
        <p:nvSpPr>
          <p:cNvPr id="19459" name="Rectangle 2"/>
          <p:cNvSpPr>
            <a:spLocks noChangeArrowheads="1"/>
          </p:cNvSpPr>
          <p:nvPr/>
        </p:nvSpPr>
        <p:spPr bwMode="auto">
          <a:xfrm>
            <a:off x="609600" y="1752600"/>
            <a:ext cx="8001000" cy="4105275"/>
          </a:xfrm>
          <a:prstGeom prst="rect">
            <a:avLst/>
          </a:prstGeom>
          <a:noFill/>
          <a:ln>
            <a:noFill/>
          </a:ln>
          <a:extLst/>
        </p:spPr>
        <p:txBody>
          <a:bodyPr>
            <a:spAutoFit/>
          </a:bodyPr>
          <a:lstStyle/>
          <a:p>
            <a:pPr marL="342900" indent="-342900">
              <a:spcBef>
                <a:spcPct val="10000"/>
              </a:spcBef>
              <a:buFont typeface="Arial" pitchFamily="34" charset="0"/>
              <a:buChar char="•"/>
              <a:defRPr/>
            </a:pPr>
            <a:r>
              <a:rPr lang="lv-LV" sz="2400" dirty="0">
                <a:latin typeface="+mn-lt"/>
                <a:cs typeface="+mn-cs"/>
              </a:rPr>
              <a:t>Skolas attīstības vīzija, plāns un vērtības</a:t>
            </a:r>
          </a:p>
          <a:p>
            <a:pPr marL="342900" indent="-342900">
              <a:spcBef>
                <a:spcPct val="10000"/>
              </a:spcBef>
              <a:buFont typeface="Arial" pitchFamily="34" charset="0"/>
              <a:buChar char="•"/>
              <a:defRPr/>
            </a:pPr>
            <a:r>
              <a:rPr lang="lv-LV" sz="2400" dirty="0">
                <a:latin typeface="+mn-lt"/>
                <a:cs typeface="+mn-cs"/>
              </a:rPr>
              <a:t>Mācību stundas, dažādu mācību priekšmetu integrētās stundas</a:t>
            </a:r>
          </a:p>
          <a:p>
            <a:pPr marL="342900" indent="-342900">
              <a:spcBef>
                <a:spcPct val="10000"/>
              </a:spcBef>
              <a:buFont typeface="Arial" pitchFamily="34" charset="0"/>
              <a:buChar char="•"/>
              <a:defRPr/>
            </a:pPr>
            <a:r>
              <a:rPr lang="lv-LV" sz="2400" dirty="0">
                <a:latin typeface="+mn-lt"/>
                <a:cs typeface="+mn-cs"/>
              </a:rPr>
              <a:t>Ārpusstundu aktivitātes – projektu nedēļas, viesu dienas, tematiski pasākumi, sadarbība ar vecākiem</a:t>
            </a:r>
          </a:p>
          <a:p>
            <a:pPr marL="342900" indent="-342900">
              <a:spcBef>
                <a:spcPct val="10000"/>
              </a:spcBef>
              <a:buFont typeface="Arial" pitchFamily="34" charset="0"/>
              <a:buChar char="•"/>
              <a:defRPr/>
            </a:pPr>
            <a:r>
              <a:rPr lang="lv-LV" sz="2400" dirty="0">
                <a:latin typeface="+mn-lt"/>
                <a:cs typeface="+mn-cs"/>
              </a:rPr>
              <a:t>Skolas vide un skolas kultūra</a:t>
            </a:r>
          </a:p>
          <a:p>
            <a:pPr marL="342900" indent="-342900">
              <a:spcBef>
                <a:spcPct val="10000"/>
              </a:spcBef>
              <a:buFont typeface="Arial" pitchFamily="34" charset="0"/>
              <a:buChar char="•"/>
              <a:defRPr/>
            </a:pPr>
            <a:r>
              <a:rPr lang="lv-LV" sz="2400" dirty="0">
                <a:latin typeface="+mn-lt"/>
                <a:cs typeface="+mn-cs"/>
              </a:rPr>
              <a:t>Skolas iniciētas aktivitātes (akcijas) vietējā kopienā, sadarbojoties dažādām sabiedrības grupām</a:t>
            </a:r>
          </a:p>
          <a:p>
            <a:pPr marL="342900" indent="-342900">
              <a:spcBef>
                <a:spcPct val="10000"/>
              </a:spcBef>
              <a:buFont typeface="Arial" pitchFamily="34" charset="0"/>
              <a:buChar char="•"/>
              <a:defRPr/>
            </a:pPr>
            <a:r>
              <a:rPr lang="lv-LV" sz="2400" dirty="0">
                <a:latin typeface="+mn-lt"/>
                <a:cs typeface="+mn-cs"/>
              </a:rPr>
              <a:t>Sadarbības projekti un aktivitātes ar citām skolām reģionā, valstī un ārvalstīs</a:t>
            </a:r>
          </a:p>
          <a:p>
            <a:pPr>
              <a:spcBef>
                <a:spcPct val="10000"/>
              </a:spcBef>
              <a:defRPr/>
            </a:pPr>
            <a:endParaRPr lang="lv-LV" sz="800" dirty="0">
              <a:solidFill>
                <a:srgbClr val="330185"/>
              </a:solidFill>
              <a:latin typeface="Arial" pitchFamily="34" charset="0"/>
              <a:cs typeface="Arial" pitchFamily="34" charset="0"/>
            </a:endParaRPr>
          </a:p>
        </p:txBody>
      </p:sp>
    </p:spTree>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65088" y="990600"/>
            <a:ext cx="9067800" cy="1168400"/>
          </a:xfrm>
        </p:spPr>
        <p:txBody>
          <a:bodyPr rtlCol="0">
            <a:noAutofit/>
          </a:bodyPr>
          <a:lstStyle/>
          <a:p>
            <a:pPr fontAlgn="auto">
              <a:spcAft>
                <a:spcPts val="0"/>
              </a:spcAft>
              <a:defRPr/>
            </a:pPr>
            <a:r>
              <a:rPr lang="lv-LV" sz="2800" b="1" dirty="0">
                <a:solidFill>
                  <a:schemeClr val="accent1">
                    <a:lumMod val="50000"/>
                  </a:schemeClr>
                </a:solidFill>
                <a:latin typeface="Arial" charset="0"/>
                <a:ea typeface="+mn-ea"/>
                <a:cs typeface="Arial" charset="0"/>
              </a:rPr>
              <a:t>Attīstības/ globālās izglītības tēmas </a:t>
            </a:r>
            <a:r>
              <a:rPr lang="lv-LV" sz="2800" b="1" dirty="0" smtClean="0">
                <a:solidFill>
                  <a:schemeClr val="accent1">
                    <a:lumMod val="50000"/>
                  </a:schemeClr>
                </a:solidFill>
                <a:latin typeface="Arial" charset="0"/>
                <a:ea typeface="+mn-ea"/>
                <a:cs typeface="Arial" charset="0"/>
              </a:rPr>
              <a:t>pamatizglītības mācību </a:t>
            </a:r>
            <a:r>
              <a:rPr lang="lv-LV" sz="2800" b="1" dirty="0">
                <a:solidFill>
                  <a:schemeClr val="accent1">
                    <a:lumMod val="50000"/>
                  </a:schemeClr>
                </a:solidFill>
                <a:latin typeface="Arial" charset="0"/>
                <a:ea typeface="+mn-ea"/>
                <a:cs typeface="Arial" charset="0"/>
              </a:rPr>
              <a:t>priekšmetu standartos (skaits)</a:t>
            </a:r>
            <a:endParaRPr lang="en-US" sz="2800" b="1" dirty="0">
              <a:solidFill>
                <a:schemeClr val="accent1">
                  <a:lumMod val="50000"/>
                </a:schemeClr>
              </a:solidFill>
              <a:latin typeface="Arial" charset="0"/>
              <a:ea typeface="+mn-ea"/>
              <a:cs typeface="Arial" charset="0"/>
            </a:endParaRPr>
          </a:p>
        </p:txBody>
      </p:sp>
      <p:sp>
        <p:nvSpPr>
          <p:cNvPr id="15363" name="Content Placeholder 3"/>
          <p:cNvSpPr>
            <a:spLocks noGrp="1"/>
          </p:cNvSpPr>
          <p:nvPr>
            <p:ph sz="quarter" idx="4294967295"/>
          </p:nvPr>
        </p:nvSpPr>
        <p:spPr>
          <a:xfrm>
            <a:off x="0" y="1527175"/>
            <a:ext cx="8504238" cy="4572000"/>
          </a:xfrm>
        </p:spPr>
        <p:txBody>
          <a:bodyPr/>
          <a:lstStyle/>
          <a:p>
            <a:pPr algn="ctr">
              <a:buFont typeface="Wingdings 2" pitchFamily="18" charset="2"/>
              <a:buNone/>
            </a:pPr>
            <a:endParaRPr lang="lv-LV" sz="1400" smtClean="0"/>
          </a:p>
          <a:p>
            <a:pPr algn="ctr">
              <a:buFont typeface="Wingdings 2" pitchFamily="18" charset="2"/>
              <a:buNone/>
            </a:pPr>
            <a:endParaRPr lang="en-US" sz="1400" smtClean="0"/>
          </a:p>
        </p:txBody>
      </p:sp>
      <p:sp>
        <p:nvSpPr>
          <p:cNvPr id="15364" name="Rectangle 2"/>
          <p:cNvSpPr>
            <a:spLocks noChangeArrowheads="1"/>
          </p:cNvSpPr>
          <p:nvPr/>
        </p:nvSpPr>
        <p:spPr bwMode="auto">
          <a:xfrm>
            <a:off x="-612775" y="2276475"/>
            <a:ext cx="8534400" cy="758825"/>
          </a:xfrm>
          <a:prstGeom prst="rect">
            <a:avLst/>
          </a:prstGeom>
          <a:noFill/>
          <a:ln w="9525">
            <a:noFill/>
            <a:miter lim="800000"/>
            <a:headEnd/>
            <a:tailEnd/>
          </a:ln>
        </p:spPr>
        <p:txBody>
          <a:bodyPr anchor="b"/>
          <a:lstStyle/>
          <a:p>
            <a:pPr algn="ctr"/>
            <a:r>
              <a:rPr lang="lv-LV" sz="1600" b="1">
                <a:solidFill>
                  <a:srgbClr val="08B7BF"/>
                </a:solidFill>
                <a:latin typeface="Georgia" pitchFamily="18" charset="0"/>
              </a:rPr>
              <a:t/>
            </a:r>
            <a:br>
              <a:rPr lang="lv-LV" sz="1600" b="1">
                <a:solidFill>
                  <a:srgbClr val="08B7BF"/>
                </a:solidFill>
                <a:latin typeface="Georgia" pitchFamily="18" charset="0"/>
              </a:rPr>
            </a:br>
            <a:r>
              <a:rPr lang="lv-LV" sz="1600" b="1">
                <a:solidFill>
                  <a:srgbClr val="08B7BF"/>
                </a:solidFill>
                <a:latin typeface="Georgia" pitchFamily="18" charset="0"/>
              </a:rPr>
              <a:t/>
            </a:r>
            <a:br>
              <a:rPr lang="lv-LV" sz="1600" b="1">
                <a:solidFill>
                  <a:srgbClr val="08B7BF"/>
                </a:solidFill>
                <a:latin typeface="Georgia" pitchFamily="18" charset="0"/>
              </a:rPr>
            </a:br>
            <a:r>
              <a:rPr lang="lv-LV" sz="1600" b="1">
                <a:solidFill>
                  <a:srgbClr val="08B7BF"/>
                </a:solidFill>
                <a:latin typeface="Georgia" pitchFamily="18" charset="0"/>
              </a:rPr>
              <a:t/>
            </a:r>
            <a:br>
              <a:rPr lang="lv-LV" sz="1600" b="1">
                <a:solidFill>
                  <a:srgbClr val="08B7BF"/>
                </a:solidFill>
                <a:latin typeface="Georgia" pitchFamily="18" charset="0"/>
              </a:rPr>
            </a:br>
            <a:r>
              <a:rPr lang="lv-LV" sz="1600" b="1">
                <a:solidFill>
                  <a:srgbClr val="08B7BF"/>
                </a:solidFill>
                <a:latin typeface="Georgia" pitchFamily="18" charset="0"/>
              </a:rPr>
              <a:t/>
            </a:r>
            <a:br>
              <a:rPr lang="lv-LV" sz="1600" b="1">
                <a:solidFill>
                  <a:srgbClr val="08B7BF"/>
                </a:solidFill>
                <a:latin typeface="Georgia" pitchFamily="18" charset="0"/>
              </a:rPr>
            </a:br>
            <a:r>
              <a:rPr lang="lv-LV" sz="1600" b="1">
                <a:solidFill>
                  <a:srgbClr val="08B7BF"/>
                </a:solidFill>
                <a:latin typeface="Georgia" pitchFamily="18" charset="0"/>
              </a:rPr>
              <a:t/>
            </a:r>
            <a:br>
              <a:rPr lang="lv-LV" sz="1600" b="1">
                <a:solidFill>
                  <a:srgbClr val="08B7BF"/>
                </a:solidFill>
                <a:latin typeface="Georgia" pitchFamily="18" charset="0"/>
              </a:rPr>
            </a:br>
            <a:r>
              <a:rPr lang="lv-LV" sz="1600" b="1">
                <a:solidFill>
                  <a:srgbClr val="08B7BF"/>
                </a:solidFill>
                <a:latin typeface="Georgia" pitchFamily="18" charset="0"/>
              </a:rPr>
              <a:t/>
            </a:r>
            <a:br>
              <a:rPr lang="lv-LV" sz="1600" b="1">
                <a:solidFill>
                  <a:srgbClr val="08B7BF"/>
                </a:solidFill>
                <a:latin typeface="Georgia" pitchFamily="18" charset="0"/>
              </a:rPr>
            </a:br>
            <a:r>
              <a:rPr lang="en-US" sz="1600">
                <a:solidFill>
                  <a:srgbClr val="08B7BF"/>
                </a:solidFill>
                <a:latin typeface="Georgia" pitchFamily="18" charset="0"/>
              </a:rPr>
              <a:t/>
            </a:r>
            <a:br>
              <a:rPr lang="en-US" sz="1600">
                <a:solidFill>
                  <a:srgbClr val="08B7BF"/>
                </a:solidFill>
                <a:latin typeface="Georgia" pitchFamily="18" charset="0"/>
              </a:rPr>
            </a:br>
            <a:r>
              <a:rPr lang="en-US" sz="3300">
                <a:solidFill>
                  <a:srgbClr val="08B7BF"/>
                </a:solidFill>
                <a:latin typeface="Georgia" pitchFamily="18" charset="0"/>
              </a:rPr>
              <a:t> </a:t>
            </a:r>
          </a:p>
        </p:txBody>
      </p:sp>
      <p:pic>
        <p:nvPicPr>
          <p:cNvPr id="15365" name="Picture 3"/>
          <p:cNvPicPr>
            <a:picLocks noChangeAspect="1" noChangeArrowheads="1"/>
          </p:cNvPicPr>
          <p:nvPr/>
        </p:nvPicPr>
        <p:blipFill>
          <a:blip r:embed="rId3" cstate="print"/>
          <a:srcRect/>
          <a:stretch>
            <a:fillRect/>
          </a:stretch>
        </p:blipFill>
        <p:spPr bwMode="auto">
          <a:xfrm>
            <a:off x="1689100" y="2057400"/>
            <a:ext cx="5976938" cy="4413250"/>
          </a:xfrm>
          <a:prstGeom prst="rect">
            <a:avLst/>
          </a:prstGeom>
          <a:noFill/>
          <a:ln w="9525">
            <a:noFill/>
            <a:miter lim="800000"/>
            <a:headEnd/>
            <a:tailEnd/>
          </a:ln>
        </p:spPr>
      </p:pic>
    </p:spTree>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3"/>
          <p:cNvSpPr>
            <a:spLocks noGrp="1"/>
          </p:cNvSpPr>
          <p:nvPr>
            <p:ph idx="1"/>
          </p:nvPr>
        </p:nvSpPr>
        <p:spPr>
          <a:xfrm>
            <a:off x="533400" y="1447800"/>
            <a:ext cx="8229600" cy="4525963"/>
          </a:xfrm>
        </p:spPr>
        <p:txBody>
          <a:bodyPr/>
          <a:lstStyle/>
          <a:p>
            <a:pPr algn="ctr">
              <a:buFont typeface="Wingdings 2" pitchFamily="18" charset="2"/>
              <a:buNone/>
            </a:pPr>
            <a:endParaRPr lang="lv-LV" sz="2400" smtClean="0"/>
          </a:p>
          <a:p>
            <a:pPr algn="ctr">
              <a:buFont typeface="Wingdings 2" pitchFamily="18" charset="2"/>
              <a:buNone/>
            </a:pPr>
            <a:endParaRPr lang="lv-LV" sz="1000" smtClean="0"/>
          </a:p>
          <a:p>
            <a:pPr algn="ctr">
              <a:buFont typeface="Wingdings 2" pitchFamily="18" charset="2"/>
              <a:buNone/>
            </a:pPr>
            <a:r>
              <a:rPr lang="lv-LV" sz="3900" b="1" smtClean="0"/>
              <a:t>Resursi </a:t>
            </a:r>
          </a:p>
          <a:p>
            <a:pPr algn="ctr">
              <a:buFont typeface="Wingdings 2" pitchFamily="18" charset="2"/>
              <a:buNone/>
            </a:pPr>
            <a:r>
              <a:rPr lang="lv-LV" sz="2800" smtClean="0">
                <a:hlinkClick r:id="rId3"/>
              </a:rPr>
              <a:t>http://www.skolaskasateliti.lv/lv/noderigas-saites/</a:t>
            </a:r>
            <a:r>
              <a:rPr lang="lv-LV" sz="2800" smtClean="0"/>
              <a:t> </a:t>
            </a:r>
          </a:p>
          <a:p>
            <a:pPr algn="ctr">
              <a:buFont typeface="Wingdings 2" pitchFamily="18" charset="2"/>
              <a:buNone/>
            </a:pPr>
            <a:endParaRPr lang="lv-LV" sz="2400" smtClean="0"/>
          </a:p>
          <a:p>
            <a:pPr algn="ctr">
              <a:spcBef>
                <a:spcPct val="0"/>
              </a:spcBef>
              <a:buFont typeface="Wingdings 2" pitchFamily="18" charset="2"/>
              <a:buNone/>
            </a:pPr>
            <a:endParaRPr lang="lv-LV" sz="1200" smtClean="0"/>
          </a:p>
          <a:p>
            <a:pPr algn="r">
              <a:buFont typeface="Wingdings 2" pitchFamily="18" charset="2"/>
              <a:buNone/>
            </a:pPr>
            <a:r>
              <a:rPr lang="lv-LV" sz="1400" smtClean="0"/>
              <a:t>	</a:t>
            </a:r>
            <a:endParaRPr lang="en-US" sz="1600" smtClean="0"/>
          </a:p>
        </p:txBody>
      </p:sp>
      <p:sp>
        <p:nvSpPr>
          <p:cNvPr id="16387" name="Rectangle 2"/>
          <p:cNvSpPr>
            <a:spLocks noChangeArrowheads="1"/>
          </p:cNvSpPr>
          <p:nvPr/>
        </p:nvSpPr>
        <p:spPr bwMode="auto">
          <a:xfrm>
            <a:off x="-612775" y="2276475"/>
            <a:ext cx="8534400" cy="758825"/>
          </a:xfrm>
          <a:prstGeom prst="rect">
            <a:avLst/>
          </a:prstGeom>
          <a:noFill/>
          <a:ln w="9525">
            <a:noFill/>
            <a:miter lim="800000"/>
            <a:headEnd/>
            <a:tailEnd/>
          </a:ln>
        </p:spPr>
        <p:txBody>
          <a:bodyPr anchor="b"/>
          <a:lstStyle/>
          <a:p>
            <a:pPr algn="ctr"/>
            <a:r>
              <a:rPr lang="lv-LV" sz="1600" b="1">
                <a:solidFill>
                  <a:srgbClr val="08B7BF"/>
                </a:solidFill>
                <a:latin typeface="Georgia" pitchFamily="18" charset="0"/>
              </a:rPr>
              <a:t/>
            </a:r>
            <a:br>
              <a:rPr lang="lv-LV" sz="1600" b="1">
                <a:solidFill>
                  <a:srgbClr val="08B7BF"/>
                </a:solidFill>
                <a:latin typeface="Georgia" pitchFamily="18" charset="0"/>
              </a:rPr>
            </a:br>
            <a:r>
              <a:rPr lang="lv-LV" sz="1600" b="1">
                <a:solidFill>
                  <a:srgbClr val="08B7BF"/>
                </a:solidFill>
                <a:latin typeface="Georgia" pitchFamily="18" charset="0"/>
              </a:rPr>
              <a:t/>
            </a:r>
            <a:br>
              <a:rPr lang="lv-LV" sz="1600" b="1">
                <a:solidFill>
                  <a:srgbClr val="08B7BF"/>
                </a:solidFill>
                <a:latin typeface="Georgia" pitchFamily="18" charset="0"/>
              </a:rPr>
            </a:br>
            <a:r>
              <a:rPr lang="lv-LV" sz="1600" b="1">
                <a:solidFill>
                  <a:srgbClr val="08B7BF"/>
                </a:solidFill>
                <a:latin typeface="Georgia" pitchFamily="18" charset="0"/>
              </a:rPr>
              <a:t/>
            </a:r>
            <a:br>
              <a:rPr lang="lv-LV" sz="1600" b="1">
                <a:solidFill>
                  <a:srgbClr val="08B7BF"/>
                </a:solidFill>
                <a:latin typeface="Georgia" pitchFamily="18" charset="0"/>
              </a:rPr>
            </a:br>
            <a:r>
              <a:rPr lang="lv-LV" sz="1600" b="1">
                <a:solidFill>
                  <a:srgbClr val="08B7BF"/>
                </a:solidFill>
                <a:latin typeface="Georgia" pitchFamily="18" charset="0"/>
              </a:rPr>
              <a:t/>
            </a:r>
            <a:br>
              <a:rPr lang="lv-LV" sz="1600" b="1">
                <a:solidFill>
                  <a:srgbClr val="08B7BF"/>
                </a:solidFill>
                <a:latin typeface="Georgia" pitchFamily="18" charset="0"/>
              </a:rPr>
            </a:br>
            <a:r>
              <a:rPr lang="lv-LV" sz="1600" b="1">
                <a:solidFill>
                  <a:srgbClr val="08B7BF"/>
                </a:solidFill>
                <a:latin typeface="Georgia" pitchFamily="18" charset="0"/>
              </a:rPr>
              <a:t/>
            </a:r>
            <a:br>
              <a:rPr lang="lv-LV" sz="1600" b="1">
                <a:solidFill>
                  <a:srgbClr val="08B7BF"/>
                </a:solidFill>
                <a:latin typeface="Georgia" pitchFamily="18" charset="0"/>
              </a:rPr>
            </a:br>
            <a:r>
              <a:rPr lang="lv-LV" sz="1600" b="1">
                <a:solidFill>
                  <a:srgbClr val="08B7BF"/>
                </a:solidFill>
                <a:latin typeface="Georgia" pitchFamily="18" charset="0"/>
              </a:rPr>
              <a:t/>
            </a:r>
            <a:br>
              <a:rPr lang="lv-LV" sz="1600" b="1">
                <a:solidFill>
                  <a:srgbClr val="08B7BF"/>
                </a:solidFill>
                <a:latin typeface="Georgia" pitchFamily="18" charset="0"/>
              </a:rPr>
            </a:br>
            <a:r>
              <a:rPr lang="en-US" sz="1600">
                <a:solidFill>
                  <a:srgbClr val="08B7BF"/>
                </a:solidFill>
                <a:latin typeface="Georgia" pitchFamily="18" charset="0"/>
              </a:rPr>
              <a:t/>
            </a:r>
            <a:br>
              <a:rPr lang="en-US" sz="1600">
                <a:solidFill>
                  <a:srgbClr val="08B7BF"/>
                </a:solidFill>
                <a:latin typeface="Georgia" pitchFamily="18" charset="0"/>
              </a:rPr>
            </a:br>
            <a:r>
              <a:rPr lang="en-US" sz="3300">
                <a:solidFill>
                  <a:srgbClr val="08B7BF"/>
                </a:solidFill>
                <a:latin typeface="Georgia" pitchFamily="18" charset="0"/>
              </a:rPr>
              <a:t> </a:t>
            </a:r>
          </a:p>
        </p:txBody>
      </p:sp>
    </p:spTree>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274638"/>
            <a:ext cx="8229600" cy="5745162"/>
          </a:xfrm>
        </p:spPr>
        <p:txBody>
          <a:bodyPr/>
          <a:lstStyle/>
          <a:p>
            <a:pPr>
              <a:defRPr/>
            </a:pPr>
            <a:r>
              <a:rPr lang="lv-LV" sz="2800" dirty="0" smtClean="0">
                <a:solidFill>
                  <a:srgbClr val="032DB5"/>
                </a:solidFill>
              </a:rPr>
              <a:t/>
            </a:r>
            <a:br>
              <a:rPr lang="lv-LV" sz="2800" dirty="0" smtClean="0">
                <a:solidFill>
                  <a:srgbClr val="032DB5"/>
                </a:solidFill>
              </a:rPr>
            </a:br>
            <a:r>
              <a:rPr lang="lv-LV" sz="2800" dirty="0" smtClean="0">
                <a:solidFill>
                  <a:srgbClr val="032DB5"/>
                </a:solidFill>
              </a:rPr>
              <a:t/>
            </a:r>
            <a:br>
              <a:rPr lang="lv-LV" sz="2800" dirty="0" smtClean="0">
                <a:solidFill>
                  <a:srgbClr val="032DB5"/>
                </a:solidFill>
              </a:rPr>
            </a:br>
            <a:r>
              <a:rPr lang="lv-LV" sz="2800" dirty="0">
                <a:solidFill>
                  <a:schemeClr val="tx1">
                    <a:lumMod val="75000"/>
                    <a:lumOff val="25000"/>
                  </a:schemeClr>
                </a:solidFill>
                <a:latin typeface="+mn-lt"/>
                <a:ea typeface="+mn-ea"/>
                <a:cs typeface="+mn-cs"/>
              </a:rPr>
              <a:t>Mēs - cilvēki esam pirmā dzīvo būtņu suga, </a:t>
            </a:r>
            <a:br>
              <a:rPr lang="lv-LV" sz="2800" dirty="0">
                <a:solidFill>
                  <a:schemeClr val="tx1">
                    <a:lumMod val="75000"/>
                    <a:lumOff val="25000"/>
                  </a:schemeClr>
                </a:solidFill>
                <a:latin typeface="+mn-lt"/>
                <a:ea typeface="+mn-ea"/>
                <a:cs typeface="+mn-cs"/>
              </a:rPr>
            </a:br>
            <a:r>
              <a:rPr lang="lv-LV" sz="2800" dirty="0">
                <a:solidFill>
                  <a:schemeClr val="tx1">
                    <a:lumMod val="75000"/>
                    <a:lumOff val="25000"/>
                  </a:schemeClr>
                </a:solidFill>
                <a:latin typeface="+mn-lt"/>
                <a:ea typeface="+mn-ea"/>
                <a:cs typeface="+mn-cs"/>
              </a:rPr>
              <a:t>kas spēj pašiznīcināties 2 minūšu laikā, bet ... </a:t>
            </a:r>
            <a:br>
              <a:rPr lang="lv-LV" sz="2800" dirty="0">
                <a:solidFill>
                  <a:schemeClr val="tx1">
                    <a:lumMod val="75000"/>
                    <a:lumOff val="25000"/>
                  </a:schemeClr>
                </a:solidFill>
                <a:latin typeface="+mn-lt"/>
                <a:ea typeface="+mn-ea"/>
                <a:cs typeface="+mn-cs"/>
              </a:rPr>
            </a:br>
            <a:r>
              <a:rPr lang="lv-LV" sz="2800" dirty="0">
                <a:solidFill>
                  <a:schemeClr val="tx1">
                    <a:lumMod val="75000"/>
                    <a:lumOff val="25000"/>
                  </a:schemeClr>
                </a:solidFill>
                <a:latin typeface="+mn-lt"/>
                <a:ea typeface="+mn-ea"/>
                <a:cs typeface="+mn-cs"/>
              </a:rPr>
              <a:t>nespēj pabarot 1/6 daļu cilvēces. </a:t>
            </a:r>
            <a:br>
              <a:rPr lang="lv-LV" sz="2800" dirty="0">
                <a:solidFill>
                  <a:schemeClr val="tx1">
                    <a:lumMod val="75000"/>
                    <a:lumOff val="25000"/>
                  </a:schemeClr>
                </a:solidFill>
                <a:latin typeface="+mn-lt"/>
                <a:ea typeface="+mn-ea"/>
                <a:cs typeface="+mn-cs"/>
              </a:rPr>
            </a:br>
            <a:r>
              <a:rPr lang="lv-LV" sz="2800" dirty="0">
                <a:solidFill>
                  <a:schemeClr val="tx1">
                    <a:lumMod val="75000"/>
                    <a:lumOff val="25000"/>
                  </a:schemeClr>
                </a:solidFill>
                <a:latin typeface="+mn-lt"/>
                <a:ea typeface="+mn-ea"/>
                <a:cs typeface="+mn-cs"/>
              </a:rPr>
              <a:t/>
            </a:r>
            <a:br>
              <a:rPr lang="lv-LV" sz="2800" dirty="0">
                <a:solidFill>
                  <a:schemeClr val="tx1">
                    <a:lumMod val="75000"/>
                    <a:lumOff val="25000"/>
                  </a:schemeClr>
                </a:solidFill>
                <a:latin typeface="+mn-lt"/>
                <a:ea typeface="+mn-ea"/>
                <a:cs typeface="+mn-cs"/>
              </a:rPr>
            </a:br>
            <a:r>
              <a:rPr lang="lv-LV" sz="2800" dirty="0">
                <a:solidFill>
                  <a:schemeClr val="tx1">
                    <a:lumMod val="75000"/>
                    <a:lumOff val="25000"/>
                  </a:schemeClr>
                </a:solidFill>
                <a:latin typeface="+mn-lt"/>
                <a:ea typeface="+mn-ea"/>
                <a:cs typeface="+mn-cs"/>
              </a:rPr>
              <a:t>Mēs esam suga, kurai piemīt </a:t>
            </a:r>
            <a:br>
              <a:rPr lang="lv-LV" sz="2800" dirty="0">
                <a:solidFill>
                  <a:schemeClr val="tx1">
                    <a:lumMod val="75000"/>
                    <a:lumOff val="25000"/>
                  </a:schemeClr>
                </a:solidFill>
                <a:latin typeface="+mn-lt"/>
                <a:ea typeface="+mn-ea"/>
                <a:cs typeface="+mn-cs"/>
              </a:rPr>
            </a:br>
            <a:r>
              <a:rPr lang="lv-LV" sz="2800" dirty="0">
                <a:solidFill>
                  <a:schemeClr val="tx1">
                    <a:lumMod val="75000"/>
                    <a:lumOff val="25000"/>
                  </a:schemeClr>
                </a:solidFill>
                <a:latin typeface="+mn-lt"/>
                <a:ea typeface="+mn-ea"/>
                <a:cs typeface="+mn-cs"/>
              </a:rPr>
              <a:t>nepārvarama nosliece uz konfliktiem, </a:t>
            </a:r>
            <a:br>
              <a:rPr lang="lv-LV" sz="2800" dirty="0">
                <a:solidFill>
                  <a:schemeClr val="tx1">
                    <a:lumMod val="75000"/>
                    <a:lumOff val="25000"/>
                  </a:schemeClr>
                </a:solidFill>
                <a:latin typeface="+mn-lt"/>
                <a:ea typeface="+mn-ea"/>
                <a:cs typeface="+mn-cs"/>
              </a:rPr>
            </a:br>
            <a:r>
              <a:rPr lang="lv-LV" sz="2800" dirty="0">
                <a:solidFill>
                  <a:schemeClr val="tx1">
                    <a:lumMod val="75000"/>
                    <a:lumOff val="25000"/>
                  </a:schemeClr>
                </a:solidFill>
                <a:latin typeface="+mn-lt"/>
                <a:ea typeface="+mn-ea"/>
                <a:cs typeface="+mn-cs"/>
              </a:rPr>
              <a:t>bet vienlaikus arī spēja būt </a:t>
            </a:r>
            <a:br>
              <a:rPr lang="lv-LV" sz="2800" dirty="0">
                <a:solidFill>
                  <a:schemeClr val="tx1">
                    <a:lumMod val="75000"/>
                    <a:lumOff val="25000"/>
                  </a:schemeClr>
                </a:solidFill>
                <a:latin typeface="+mn-lt"/>
                <a:ea typeface="+mn-ea"/>
                <a:cs typeface="+mn-cs"/>
              </a:rPr>
            </a:br>
            <a:r>
              <a:rPr lang="lv-LV" sz="2800" dirty="0">
                <a:solidFill>
                  <a:schemeClr val="tx1">
                    <a:lumMod val="75000"/>
                    <a:lumOff val="25000"/>
                  </a:schemeClr>
                </a:solidFill>
                <a:latin typeface="+mn-lt"/>
                <a:ea typeface="+mn-ea"/>
                <a:cs typeface="+mn-cs"/>
              </a:rPr>
              <a:t>pilnīgi neracionāliem altruistiem. </a:t>
            </a:r>
            <a:r>
              <a:rPr lang="lv-LV" sz="2800" dirty="0" smtClean="0">
                <a:solidFill>
                  <a:srgbClr val="330185"/>
                </a:solidFill>
                <a:latin typeface="Times New Roman" pitchFamily="18" charset="0"/>
                <a:cs typeface="Times New Roman" pitchFamily="18" charset="0"/>
              </a:rPr>
              <a:t/>
            </a:r>
            <a:br>
              <a:rPr lang="lv-LV" sz="2800" dirty="0" smtClean="0">
                <a:solidFill>
                  <a:srgbClr val="330185"/>
                </a:solidFill>
                <a:latin typeface="Times New Roman" pitchFamily="18" charset="0"/>
                <a:cs typeface="Times New Roman" pitchFamily="18" charset="0"/>
              </a:rPr>
            </a:br>
            <a:r>
              <a:rPr lang="lv-LV" sz="2800" dirty="0" smtClean="0">
                <a:solidFill>
                  <a:srgbClr val="330185"/>
                </a:solidFill>
                <a:latin typeface="Times New Roman" pitchFamily="18" charset="0"/>
                <a:cs typeface="Times New Roman" pitchFamily="18" charset="0"/>
              </a:rPr>
              <a:t/>
            </a:r>
            <a:br>
              <a:rPr lang="lv-LV" sz="2800" dirty="0" smtClean="0">
                <a:solidFill>
                  <a:srgbClr val="330185"/>
                </a:solidFill>
                <a:latin typeface="Times New Roman" pitchFamily="18" charset="0"/>
                <a:cs typeface="Times New Roman" pitchFamily="18" charset="0"/>
              </a:rPr>
            </a:br>
            <a:r>
              <a:rPr lang="lv-LV" sz="1600" i="1" dirty="0">
                <a:solidFill>
                  <a:schemeClr val="tx1">
                    <a:lumMod val="75000"/>
                    <a:lumOff val="25000"/>
                  </a:schemeClr>
                </a:solidFill>
                <a:latin typeface="+mn-lt"/>
                <a:ea typeface="+mn-ea"/>
                <a:cs typeface="+mn-cs"/>
              </a:rPr>
              <a:t>(</a:t>
            </a:r>
            <a:r>
              <a:rPr lang="lv-LV" sz="1600" i="1" dirty="0" err="1">
                <a:solidFill>
                  <a:schemeClr val="tx1">
                    <a:lumMod val="75000"/>
                    <a:lumOff val="25000"/>
                  </a:schemeClr>
                </a:solidFill>
                <a:latin typeface="+mn-lt"/>
                <a:ea typeface="+mn-ea"/>
                <a:cs typeface="+mn-cs"/>
              </a:rPr>
              <a:t>Adams</a:t>
            </a:r>
            <a:r>
              <a:rPr lang="lv-LV" sz="1600" i="1" dirty="0">
                <a:solidFill>
                  <a:schemeClr val="tx1">
                    <a:lumMod val="75000"/>
                    <a:lumOff val="25000"/>
                  </a:schemeClr>
                </a:solidFill>
                <a:latin typeface="+mn-lt"/>
                <a:ea typeface="+mn-ea"/>
                <a:cs typeface="+mn-cs"/>
              </a:rPr>
              <a:t> </a:t>
            </a:r>
            <a:r>
              <a:rPr lang="lv-LV" sz="1600" i="1" dirty="0" err="1">
                <a:solidFill>
                  <a:schemeClr val="tx1">
                    <a:lumMod val="75000"/>
                    <a:lumOff val="25000"/>
                  </a:schemeClr>
                </a:solidFill>
                <a:latin typeface="+mn-lt"/>
                <a:ea typeface="+mn-ea"/>
                <a:cs typeface="+mn-cs"/>
              </a:rPr>
              <a:t>Ransons</a:t>
            </a:r>
            <a:r>
              <a:rPr lang="lv-LV" sz="1600" i="1" dirty="0">
                <a:solidFill>
                  <a:schemeClr val="tx1">
                    <a:lumMod val="75000"/>
                    <a:lumOff val="25000"/>
                  </a:schemeClr>
                </a:solidFill>
                <a:latin typeface="+mn-lt"/>
                <a:ea typeface="+mn-ea"/>
                <a:cs typeface="+mn-cs"/>
              </a:rPr>
              <a:t>, Līdsas Attīstības izglītības centrs (Lielbritānija)</a:t>
            </a:r>
            <a:endParaRPr lang="en-US" sz="1600" i="1" dirty="0">
              <a:solidFill>
                <a:schemeClr val="tx1">
                  <a:lumMod val="75000"/>
                  <a:lumOff val="25000"/>
                </a:schemeClr>
              </a:solidFill>
              <a:latin typeface="+mn-lt"/>
              <a:ea typeface="+mn-ea"/>
              <a:cs typeface="+mn-cs"/>
            </a:endParaRP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229600" cy="1143000"/>
          </a:xfrm>
        </p:spPr>
        <p:txBody>
          <a:bodyPr/>
          <a:lstStyle/>
          <a:p>
            <a:pPr algn="l">
              <a:defRPr/>
            </a:pPr>
            <a:r>
              <a:rPr lang="lv-LV" sz="4000" b="1" dirty="0">
                <a:solidFill>
                  <a:schemeClr val="accent1">
                    <a:lumMod val="50000"/>
                  </a:schemeClr>
                </a:solidFill>
                <a:latin typeface="Arial" charset="0"/>
                <a:ea typeface="+mn-ea"/>
                <a:cs typeface="Arial" charset="0"/>
              </a:rPr>
              <a:t>Atrodi atbilstošo</a:t>
            </a:r>
          </a:p>
        </p:txBody>
      </p:sp>
      <p:sp>
        <p:nvSpPr>
          <p:cNvPr id="3075" name="Content Placeholder 2"/>
          <p:cNvSpPr>
            <a:spLocks noGrp="1"/>
          </p:cNvSpPr>
          <p:nvPr>
            <p:ph sz="half" idx="1"/>
          </p:nvPr>
        </p:nvSpPr>
        <p:spPr>
          <a:xfrm>
            <a:off x="457200" y="1905000"/>
            <a:ext cx="4038600" cy="4221163"/>
          </a:xfrm>
        </p:spPr>
        <p:txBody>
          <a:bodyPr/>
          <a:lstStyle/>
          <a:p>
            <a:pPr marL="250825"/>
            <a:r>
              <a:rPr lang="lv-LV" sz="2400" smtClean="0"/>
              <a:t>7 000 000 000</a:t>
            </a:r>
          </a:p>
          <a:p>
            <a:pPr marL="250825"/>
            <a:r>
              <a:rPr lang="lv-LV" sz="2400" smtClean="0"/>
              <a:t>140 000</a:t>
            </a:r>
          </a:p>
          <a:p>
            <a:pPr marL="250825"/>
            <a:r>
              <a:rPr lang="lv-LV" sz="2400" smtClean="0"/>
              <a:t>1 000 000 000</a:t>
            </a:r>
          </a:p>
          <a:p>
            <a:pPr marL="250825"/>
            <a:r>
              <a:rPr lang="lv-LV" sz="2400" smtClean="0"/>
              <a:t>1 000 000</a:t>
            </a:r>
          </a:p>
          <a:p>
            <a:pPr marL="250825"/>
            <a:r>
              <a:rPr lang="lv-LV" sz="2400" smtClean="0"/>
              <a:t>2 000 000 000</a:t>
            </a:r>
          </a:p>
          <a:p>
            <a:pPr marL="250825"/>
            <a:r>
              <a:rPr lang="lv-LV" sz="2400" smtClean="0"/>
              <a:t>10 000 000 000 </a:t>
            </a:r>
          </a:p>
          <a:p>
            <a:pPr marL="250825"/>
            <a:r>
              <a:rPr lang="lv-LV" sz="2400" smtClean="0"/>
              <a:t>4 000 000</a:t>
            </a:r>
          </a:p>
          <a:p>
            <a:pPr marL="250825"/>
            <a:r>
              <a:rPr lang="lv-LV" sz="2400" smtClean="0"/>
              <a:t>6 500</a:t>
            </a:r>
          </a:p>
          <a:p>
            <a:pPr marL="250825">
              <a:buFont typeface="Arial" charset="0"/>
              <a:buNone/>
            </a:pPr>
            <a:endParaRPr lang="lv-LV" sz="2400" smtClean="0"/>
          </a:p>
        </p:txBody>
      </p:sp>
      <p:sp>
        <p:nvSpPr>
          <p:cNvPr id="3076" name="Content Placeholder 3"/>
          <p:cNvSpPr>
            <a:spLocks noGrp="1"/>
          </p:cNvSpPr>
          <p:nvPr>
            <p:ph sz="half" idx="2"/>
          </p:nvPr>
        </p:nvSpPr>
        <p:spPr>
          <a:xfrm>
            <a:off x="3657600" y="1828800"/>
            <a:ext cx="5486400" cy="4297363"/>
          </a:xfrm>
        </p:spPr>
        <p:txBody>
          <a:bodyPr/>
          <a:lstStyle/>
          <a:p>
            <a:pPr>
              <a:buFont typeface="Arial" charset="0"/>
              <a:buNone/>
            </a:pPr>
            <a:r>
              <a:rPr lang="lv-LV" smtClean="0"/>
              <a:t>Šodien pasaulē: </a:t>
            </a:r>
          </a:p>
          <a:p>
            <a:r>
              <a:rPr lang="lv-LV" sz="2400" smtClean="0"/>
              <a:t>cilvēku skaits, kuri cieš badu, </a:t>
            </a:r>
          </a:p>
          <a:p>
            <a:r>
              <a:rPr lang="lv-LV" sz="2400" smtClean="0"/>
              <a:t>dzimušo skaits, </a:t>
            </a:r>
          </a:p>
          <a:p>
            <a:r>
              <a:rPr lang="lv-LV" sz="2400" smtClean="0"/>
              <a:t>dzīvojošo skaits, </a:t>
            </a:r>
          </a:p>
          <a:p>
            <a:r>
              <a:rPr lang="lv-LV" sz="2400" smtClean="0"/>
              <a:t>interneta lietotāju skaits, </a:t>
            </a:r>
          </a:p>
          <a:p>
            <a:r>
              <a:rPr lang="lv-LV" sz="2400" smtClean="0"/>
              <a:t>izsūtīto e-pastu skaits, </a:t>
            </a:r>
          </a:p>
          <a:p>
            <a:r>
              <a:rPr lang="lv-LV" sz="2400" smtClean="0"/>
              <a:t>nocirsto koku skaits, </a:t>
            </a:r>
          </a:p>
          <a:p>
            <a:r>
              <a:rPr lang="lv-LV" sz="2400" smtClean="0"/>
              <a:t>pārdoto mobilo telefonu skaits, </a:t>
            </a:r>
          </a:p>
          <a:p>
            <a:r>
              <a:rPr lang="lv-LV" sz="2400" smtClean="0"/>
              <a:t>runāto valodu skaits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838200"/>
            <a:ext cx="8229600" cy="762000"/>
          </a:xfrm>
        </p:spPr>
        <p:txBody>
          <a:bodyPr/>
          <a:lstStyle/>
          <a:p>
            <a:pPr algn="l">
              <a:defRPr/>
            </a:pPr>
            <a:r>
              <a:rPr lang="lv-LV" sz="4000" b="1" dirty="0">
                <a:solidFill>
                  <a:schemeClr val="accent1">
                    <a:lumMod val="50000"/>
                  </a:schemeClr>
                </a:solidFill>
                <a:latin typeface="Arial" charset="0"/>
                <a:ea typeface="+mn-ea"/>
                <a:cs typeface="Arial" charset="0"/>
              </a:rPr>
              <a:t>Šodien pasaulē</a:t>
            </a:r>
          </a:p>
        </p:txBody>
      </p:sp>
      <p:sp>
        <p:nvSpPr>
          <p:cNvPr id="4099" name="Content Placeholder 2"/>
          <p:cNvSpPr>
            <a:spLocks noGrp="1"/>
          </p:cNvSpPr>
          <p:nvPr>
            <p:ph idx="1"/>
          </p:nvPr>
        </p:nvSpPr>
        <p:spPr>
          <a:xfrm>
            <a:off x="457200" y="1828800"/>
            <a:ext cx="8229600" cy="4297363"/>
          </a:xfrm>
        </p:spPr>
        <p:txBody>
          <a:bodyPr/>
          <a:lstStyle/>
          <a:p>
            <a:r>
              <a:rPr lang="lv-LV" sz="2800" smtClean="0"/>
              <a:t>7 000 000 000 – uz Zemes dzīvojošo skaits</a:t>
            </a:r>
          </a:p>
          <a:p>
            <a:r>
              <a:rPr lang="lv-LV" sz="2800" smtClean="0"/>
              <a:t>140 000 – dzimušo skaits</a:t>
            </a:r>
          </a:p>
          <a:p>
            <a:r>
              <a:rPr lang="lv-LV" sz="2800" smtClean="0"/>
              <a:t>1 000 000 000 – cilvēki, kuri cieš badu</a:t>
            </a:r>
          </a:p>
          <a:p>
            <a:r>
              <a:rPr lang="lv-LV" sz="2800" smtClean="0"/>
              <a:t>1 000 000 – pārdoto mobilo telefonu skaits</a:t>
            </a:r>
          </a:p>
          <a:p>
            <a:r>
              <a:rPr lang="lv-LV" sz="2800" smtClean="0"/>
              <a:t>2 000 000 000 – interneta lietotāju skaits</a:t>
            </a:r>
          </a:p>
          <a:p>
            <a:r>
              <a:rPr lang="lv-LV" sz="2800" smtClean="0"/>
              <a:t>10 000 000 000 – izsūtīto epasta vēstuļu skaits</a:t>
            </a:r>
          </a:p>
          <a:p>
            <a:r>
              <a:rPr lang="lv-LV" sz="2800" smtClean="0"/>
              <a:t>4 000 000 – nocirsto koku skaits</a:t>
            </a:r>
          </a:p>
          <a:p>
            <a:r>
              <a:rPr lang="lv-LV" sz="2800" smtClean="0"/>
              <a:t>6 500 – runāto valodu skaits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295400"/>
            <a:ext cx="8229600" cy="3848100"/>
          </a:xfrm>
        </p:spPr>
        <p:txBody>
          <a:bodyPr/>
          <a:lstStyle/>
          <a:p>
            <a:pPr>
              <a:defRPr/>
            </a:pPr>
            <a:r>
              <a:rPr lang="lv-LV" dirty="0" smtClean="0"/>
              <a:t/>
            </a:r>
            <a:br>
              <a:rPr lang="lv-LV" dirty="0" smtClean="0"/>
            </a:br>
            <a:r>
              <a:rPr lang="lv-LV" sz="4000" dirty="0">
                <a:solidFill>
                  <a:schemeClr val="accent1">
                    <a:lumMod val="50000"/>
                  </a:schemeClr>
                </a:solidFill>
                <a:latin typeface="Arial" charset="0"/>
                <a:ea typeface="+mn-ea"/>
                <a:cs typeface="Arial" charset="0"/>
              </a:rPr>
              <a:t>Neatzīt </a:t>
            </a:r>
            <a:r>
              <a:rPr lang="lv-LV" sz="4000" dirty="0" smtClean="0">
                <a:solidFill>
                  <a:schemeClr val="accent1">
                    <a:lumMod val="50000"/>
                  </a:schemeClr>
                </a:solidFill>
                <a:latin typeface="Arial" charset="0"/>
                <a:ea typeface="+mn-ea"/>
                <a:cs typeface="Arial" charset="0"/>
              </a:rPr>
              <a:t>globalizācijas</a:t>
            </a:r>
            <a:br>
              <a:rPr lang="lv-LV" sz="4000" dirty="0" smtClean="0">
                <a:solidFill>
                  <a:schemeClr val="accent1">
                    <a:lumMod val="50000"/>
                  </a:schemeClr>
                </a:solidFill>
                <a:latin typeface="Arial" charset="0"/>
                <a:ea typeface="+mn-ea"/>
                <a:cs typeface="Arial" charset="0"/>
              </a:rPr>
            </a:br>
            <a:r>
              <a:rPr lang="lv-LV" sz="4000" dirty="0" smtClean="0">
                <a:solidFill>
                  <a:schemeClr val="accent1">
                    <a:lumMod val="50000"/>
                  </a:schemeClr>
                </a:solidFill>
                <a:latin typeface="Arial" charset="0"/>
                <a:ea typeface="+mn-ea"/>
                <a:cs typeface="Arial" charset="0"/>
              </a:rPr>
              <a:t> </a:t>
            </a:r>
            <a:r>
              <a:rPr lang="lv-LV" sz="4000" dirty="0">
                <a:solidFill>
                  <a:schemeClr val="accent1">
                    <a:lumMod val="50000"/>
                  </a:schemeClr>
                </a:solidFill>
                <a:latin typeface="Arial" charset="0"/>
                <a:ea typeface="+mn-ea"/>
                <a:cs typeface="Arial" charset="0"/>
              </a:rPr>
              <a:t>pastāvēšanu nozīmē apmēram to pašu, ko noliegt gravitācijas likumus</a:t>
            </a:r>
            <a:r>
              <a:rPr lang="lv-LV" sz="4000" b="1" dirty="0">
                <a:solidFill>
                  <a:schemeClr val="accent1">
                    <a:lumMod val="50000"/>
                  </a:schemeClr>
                </a:solidFill>
                <a:latin typeface="Arial" charset="0"/>
                <a:ea typeface="+mn-ea"/>
                <a:cs typeface="Arial" charset="0"/>
              </a:rPr>
              <a:t/>
            </a:r>
            <a:br>
              <a:rPr lang="lv-LV" sz="4000" b="1" dirty="0">
                <a:solidFill>
                  <a:schemeClr val="accent1">
                    <a:lumMod val="50000"/>
                  </a:schemeClr>
                </a:solidFill>
                <a:latin typeface="Arial" charset="0"/>
                <a:ea typeface="+mn-ea"/>
                <a:cs typeface="Arial" charset="0"/>
              </a:rPr>
            </a:br>
            <a:r>
              <a:rPr lang="lv-LV" dirty="0"/>
              <a:t/>
            </a:r>
            <a:br>
              <a:rPr lang="lv-LV" dirty="0"/>
            </a:br>
            <a:r>
              <a:rPr lang="lv-LV" sz="3200" dirty="0">
                <a:solidFill>
                  <a:schemeClr val="accent1">
                    <a:lumMod val="50000"/>
                  </a:schemeClr>
                </a:solidFill>
                <a:latin typeface="Arial" charset="0"/>
                <a:ea typeface="+mn-ea"/>
                <a:cs typeface="Arial" charset="0"/>
              </a:rPr>
              <a:t>/Kofi Anans/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a:xfrm>
            <a:off x="533400" y="838200"/>
            <a:ext cx="7772400" cy="838200"/>
          </a:xfrm>
        </p:spPr>
        <p:txBody>
          <a:bodyPr/>
          <a:lstStyle/>
          <a:p>
            <a:pPr algn="l">
              <a:defRPr/>
            </a:pPr>
            <a:r>
              <a:rPr lang="lv-LV" sz="4000" b="1" dirty="0">
                <a:solidFill>
                  <a:schemeClr val="accent1">
                    <a:lumMod val="50000"/>
                  </a:schemeClr>
                </a:solidFill>
                <a:latin typeface="Arial" charset="0"/>
                <a:ea typeface="+mn-ea"/>
                <a:cs typeface="Arial" charset="0"/>
              </a:rPr>
              <a:t>Globalizācijas zīmes</a:t>
            </a:r>
          </a:p>
        </p:txBody>
      </p:sp>
      <p:sp>
        <p:nvSpPr>
          <p:cNvPr id="236547" name="Rectangle 3"/>
          <p:cNvSpPr>
            <a:spLocks noGrp="1" noChangeArrowheads="1"/>
          </p:cNvSpPr>
          <p:nvPr>
            <p:ph idx="1"/>
          </p:nvPr>
        </p:nvSpPr>
        <p:spPr>
          <a:xfrm>
            <a:off x="228600" y="1828800"/>
            <a:ext cx="5867400" cy="4648200"/>
          </a:xfrm>
        </p:spPr>
        <p:txBody>
          <a:bodyPr/>
          <a:lstStyle/>
          <a:p>
            <a:pPr marL="0" indent="0" algn="ctr">
              <a:lnSpc>
                <a:spcPct val="90000"/>
              </a:lnSpc>
              <a:buFont typeface="ZapfCalligr TL" pitchFamily="18" charset="0"/>
              <a:buNone/>
              <a:defRPr/>
            </a:pPr>
            <a:r>
              <a:rPr lang="lv-LV" sz="2800" dirty="0" smtClean="0">
                <a:solidFill>
                  <a:srgbClr val="032DB5"/>
                </a:solidFill>
              </a:rPr>
              <a:t>Process, stāvoklis, sistēma, vara, laikmets</a:t>
            </a:r>
          </a:p>
          <a:p>
            <a:pPr marL="0" indent="0">
              <a:lnSpc>
                <a:spcPct val="90000"/>
              </a:lnSpc>
              <a:buFontTx/>
              <a:buNone/>
              <a:defRPr/>
            </a:pPr>
            <a:endParaRPr lang="lv-LV" sz="1000" i="1" dirty="0" smtClean="0"/>
          </a:p>
          <a:p>
            <a:pPr>
              <a:lnSpc>
                <a:spcPct val="90000"/>
              </a:lnSpc>
              <a:spcBef>
                <a:spcPct val="30000"/>
              </a:spcBef>
              <a:buFontTx/>
              <a:buNone/>
              <a:defRPr/>
            </a:pPr>
            <a:r>
              <a:rPr lang="lv-LV" sz="2400" u="sng" dirty="0" smtClean="0"/>
              <a:t>Globalizāciju raksturo: </a:t>
            </a:r>
          </a:p>
          <a:p>
            <a:pPr>
              <a:lnSpc>
                <a:spcPct val="90000"/>
              </a:lnSpc>
              <a:spcBef>
                <a:spcPct val="30000"/>
              </a:spcBef>
              <a:buFont typeface="Arial" pitchFamily="34" charset="0"/>
              <a:buChar char="•"/>
              <a:defRPr/>
            </a:pPr>
            <a:r>
              <a:rPr lang="lv-LV" sz="2400" dirty="0" smtClean="0"/>
              <a:t>Jaunu sociālo aktivitāšu un tīklu rašanās</a:t>
            </a:r>
          </a:p>
          <a:p>
            <a:pPr>
              <a:lnSpc>
                <a:spcPct val="90000"/>
              </a:lnSpc>
              <a:spcBef>
                <a:spcPct val="30000"/>
              </a:spcBef>
              <a:buFont typeface="Arial" pitchFamily="34" charset="0"/>
              <a:buChar char="•"/>
              <a:defRPr/>
            </a:pPr>
            <a:r>
              <a:rPr lang="lv-LV" sz="2400" dirty="0" smtClean="0"/>
              <a:t>Sociālo attiecību, aktivitāšu un savstarpējās atkarības strauja pieaugšana un izplešanās</a:t>
            </a:r>
          </a:p>
          <a:p>
            <a:pPr>
              <a:lnSpc>
                <a:spcPct val="90000"/>
              </a:lnSpc>
              <a:spcBef>
                <a:spcPct val="30000"/>
              </a:spcBef>
              <a:buFont typeface="Arial" pitchFamily="34" charset="0"/>
              <a:buChar char="•"/>
              <a:defRPr/>
            </a:pPr>
            <a:r>
              <a:rPr lang="lv-LV" sz="2400" dirty="0" smtClean="0"/>
              <a:t>Sociālo aktivitāšu un apmaiņas procesu paātrināšanās </a:t>
            </a:r>
          </a:p>
        </p:txBody>
      </p:sp>
      <p:pic>
        <p:nvPicPr>
          <p:cNvPr id="6148" name="Picture 4" descr="C:\Documents and Settings\Visvaldis\My Documents\Development Cooperation\drone pilot.jpg"/>
          <p:cNvPicPr>
            <a:picLocks noChangeAspect="1" noChangeArrowheads="1"/>
          </p:cNvPicPr>
          <p:nvPr/>
        </p:nvPicPr>
        <p:blipFill>
          <a:blip r:embed="rId3" cstate="print"/>
          <a:srcRect/>
          <a:stretch>
            <a:fillRect/>
          </a:stretch>
        </p:blipFill>
        <p:spPr bwMode="auto">
          <a:xfrm>
            <a:off x="6462713" y="3062288"/>
            <a:ext cx="2655887" cy="1843087"/>
          </a:xfrm>
          <a:prstGeom prst="rect">
            <a:avLst/>
          </a:prstGeom>
          <a:noFill/>
          <a:ln w="9525">
            <a:noFill/>
            <a:miter lim="800000"/>
            <a:headEnd/>
            <a:tailEnd/>
          </a:ln>
        </p:spPr>
      </p:pic>
      <p:pic>
        <p:nvPicPr>
          <p:cNvPr id="6149" name="Picture 5" descr="C:\Documents and Settings\Visvaldis\My Documents\Development Cooperation\drone.jpg"/>
          <p:cNvPicPr>
            <a:picLocks noChangeAspect="1" noChangeArrowheads="1"/>
          </p:cNvPicPr>
          <p:nvPr/>
        </p:nvPicPr>
        <p:blipFill>
          <a:blip r:embed="rId4" cstate="print"/>
          <a:srcRect/>
          <a:stretch>
            <a:fillRect/>
          </a:stretch>
        </p:blipFill>
        <p:spPr bwMode="auto">
          <a:xfrm>
            <a:off x="6462713" y="4905375"/>
            <a:ext cx="2655887" cy="1558925"/>
          </a:xfrm>
          <a:prstGeom prst="rect">
            <a:avLst/>
          </a:prstGeom>
          <a:noFill/>
          <a:ln w="9525">
            <a:noFill/>
            <a:miter lim="800000"/>
            <a:headEnd/>
            <a:tailEnd/>
          </a:ln>
        </p:spPr>
      </p:pic>
      <p:pic>
        <p:nvPicPr>
          <p:cNvPr id="6150" name="Picture 6" descr="C:\Documents and Settings\Visvaldis\My Documents\Development Cooperation\osama-bin-laden-video.jpg"/>
          <p:cNvPicPr>
            <a:picLocks noChangeAspect="1" noChangeArrowheads="1"/>
          </p:cNvPicPr>
          <p:nvPr/>
        </p:nvPicPr>
        <p:blipFill>
          <a:blip r:embed="rId5" cstate="print"/>
          <a:srcRect/>
          <a:stretch>
            <a:fillRect/>
          </a:stretch>
        </p:blipFill>
        <p:spPr bwMode="auto">
          <a:xfrm>
            <a:off x="6462713" y="1143000"/>
            <a:ext cx="2655887" cy="1919288"/>
          </a:xfrm>
          <a:prstGeom prst="rect">
            <a:avLst/>
          </a:prstGeom>
          <a:noFill/>
          <a:ln w="9525">
            <a:noFill/>
            <a:miter lim="800000"/>
            <a:headEnd/>
            <a:tailEnd/>
          </a:ln>
        </p:spPr>
      </p:pic>
      <p:sp>
        <p:nvSpPr>
          <p:cNvPr id="6151" name="Text Box 9"/>
          <p:cNvSpPr txBox="1">
            <a:spLocks noChangeArrowheads="1"/>
          </p:cNvSpPr>
          <p:nvPr/>
        </p:nvSpPr>
        <p:spPr bwMode="auto">
          <a:xfrm>
            <a:off x="1752600" y="5588000"/>
            <a:ext cx="4597400" cy="304800"/>
          </a:xfrm>
          <a:prstGeom prst="rect">
            <a:avLst/>
          </a:prstGeom>
          <a:noFill/>
          <a:ln>
            <a:noFill/>
          </a:ln>
          <a:extLst>
            <a:ext uri="{909E8E84-426E-40DD-AFC4-6F175D3DCCD1}"/>
            <a:ext uri="{91240B29-F687-4F45-9708-019B960494DF}"/>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r>
              <a:rPr lang="lv-LV" sz="1400" dirty="0" smtClean="0">
                <a:solidFill>
                  <a:srgbClr val="000000"/>
                </a:solidFill>
                <a:cs typeface="+mn-cs"/>
              </a:rPr>
              <a:t>Avots: </a:t>
            </a:r>
            <a:r>
              <a:rPr lang="lv-LV" sz="1400" dirty="0" err="1" smtClean="0">
                <a:solidFill>
                  <a:srgbClr val="000000"/>
                </a:solidFill>
                <a:cs typeface="+mn-cs"/>
              </a:rPr>
              <a:t>Stīgners</a:t>
            </a:r>
            <a:r>
              <a:rPr lang="lv-LV" sz="1400" dirty="0" smtClean="0">
                <a:solidFill>
                  <a:srgbClr val="000000"/>
                </a:solidFill>
                <a:cs typeface="+mn-cs"/>
              </a:rPr>
              <a:t>, M. (2003) </a:t>
            </a:r>
            <a:r>
              <a:rPr lang="lv-LV" sz="1400" i="1" dirty="0" smtClean="0">
                <a:solidFill>
                  <a:srgbClr val="000000"/>
                </a:solidFill>
                <a:cs typeface="+mn-cs"/>
              </a:rPr>
              <a:t>Globalizācija: Ļoti saistošs ievads</a:t>
            </a:r>
            <a:endParaRPr lang="lv-LV" sz="1400" dirty="0" smtClean="0">
              <a:solidFill>
                <a:srgbClr val="000000"/>
              </a:solidFill>
              <a:cs typeface="+mn-cs"/>
            </a:endParaRPr>
          </a:p>
        </p:txBody>
      </p:sp>
    </p:spTree>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1026"/>
          <p:cNvSpPr>
            <a:spLocks noGrp="1" noChangeArrowheads="1"/>
          </p:cNvSpPr>
          <p:nvPr>
            <p:ph type="title"/>
          </p:nvPr>
        </p:nvSpPr>
        <p:spPr>
          <a:xfrm>
            <a:off x="76200" y="990600"/>
            <a:ext cx="8915400" cy="609600"/>
          </a:xfrm>
        </p:spPr>
        <p:txBody>
          <a:bodyPr/>
          <a:lstStyle/>
          <a:p>
            <a:pPr>
              <a:defRPr/>
            </a:pPr>
            <a:r>
              <a:rPr lang="lv-LV" sz="3200" b="1" dirty="0">
                <a:solidFill>
                  <a:schemeClr val="accent1">
                    <a:lumMod val="50000"/>
                  </a:schemeClr>
                </a:solidFill>
                <a:latin typeface="Arial" charset="0"/>
                <a:ea typeface="+mn-ea"/>
                <a:cs typeface="Arial" charset="0"/>
              </a:rPr>
              <a:t>Attīstības politiku panākumi un izaicinājumi</a:t>
            </a:r>
          </a:p>
        </p:txBody>
      </p:sp>
      <p:sp>
        <p:nvSpPr>
          <p:cNvPr id="13315" name="Rectangle 1027"/>
          <p:cNvSpPr>
            <a:spLocks noChangeArrowheads="1"/>
          </p:cNvSpPr>
          <p:nvPr/>
        </p:nvSpPr>
        <p:spPr bwMode="auto">
          <a:xfrm>
            <a:off x="609600" y="5781675"/>
            <a:ext cx="8001000" cy="277813"/>
          </a:xfrm>
          <a:prstGeom prst="rect">
            <a:avLst/>
          </a:prstGeom>
          <a:noFill/>
          <a:ln>
            <a:noFill/>
          </a:ln>
          <a:extLst>
            <a:ext uri="{909E8E84-426E-40DD-AFC4-6F175D3DCCD1}"/>
            <a:ext uri="{91240B29-F687-4F45-9708-019B960494DF}"/>
          </a:extLst>
        </p:spPr>
        <p:txBody>
          <a:bodyPr>
            <a:spAutoFit/>
          </a:bodyPr>
          <a:lstStyle/>
          <a:p>
            <a:pPr>
              <a:spcBef>
                <a:spcPct val="50000"/>
              </a:spcBef>
              <a:defRPr/>
            </a:pPr>
            <a:r>
              <a:rPr lang="lv-LV" sz="1200" dirty="0">
                <a:solidFill>
                  <a:srgbClr val="000000"/>
                </a:solidFill>
                <a:latin typeface="Times New Roman" pitchFamily="18" charset="0"/>
                <a:cs typeface="+mn-cs"/>
              </a:rPr>
              <a:t>Avots: </a:t>
            </a:r>
            <a:r>
              <a:rPr lang="lv-LV" sz="1200" dirty="0" err="1">
                <a:solidFill>
                  <a:srgbClr val="000000"/>
                </a:solidFill>
                <a:latin typeface="Times New Roman" pitchFamily="18" charset="0"/>
                <a:cs typeface="+mn-cs"/>
              </a:rPr>
              <a:t>Messner</a:t>
            </a:r>
            <a:r>
              <a:rPr lang="lv-LV" sz="1200" dirty="0">
                <a:solidFill>
                  <a:srgbClr val="000000"/>
                </a:solidFill>
                <a:latin typeface="Times New Roman" pitchFamily="18" charset="0"/>
                <a:cs typeface="+mn-cs"/>
              </a:rPr>
              <a:t>, </a:t>
            </a:r>
            <a:r>
              <a:rPr lang="lv-LV" sz="1200" dirty="0" err="1">
                <a:solidFill>
                  <a:srgbClr val="000000"/>
                </a:solidFill>
                <a:latin typeface="Times New Roman" pitchFamily="18" charset="0"/>
                <a:cs typeface="+mn-cs"/>
              </a:rPr>
              <a:t>Dirk</a:t>
            </a:r>
            <a:r>
              <a:rPr lang="lv-LV" sz="1200" dirty="0">
                <a:solidFill>
                  <a:srgbClr val="000000"/>
                </a:solidFill>
                <a:latin typeface="Times New Roman" pitchFamily="18" charset="0"/>
                <a:cs typeface="+mn-cs"/>
              </a:rPr>
              <a:t> “</a:t>
            </a:r>
            <a:r>
              <a:rPr lang="lv-LV" sz="1200" dirty="0" err="1">
                <a:solidFill>
                  <a:srgbClr val="000000"/>
                </a:solidFill>
                <a:latin typeface="Times New Roman" pitchFamily="18" charset="0"/>
                <a:cs typeface="+mn-cs"/>
              </a:rPr>
              <a:t>Development</a:t>
            </a:r>
            <a:r>
              <a:rPr lang="lv-LV" sz="1200" dirty="0">
                <a:solidFill>
                  <a:srgbClr val="000000"/>
                </a:solidFill>
                <a:latin typeface="Times New Roman" pitchFamily="18" charset="0"/>
                <a:cs typeface="+mn-cs"/>
              </a:rPr>
              <a:t> </a:t>
            </a:r>
            <a:r>
              <a:rPr lang="lv-LV" sz="1200" dirty="0" err="1">
                <a:solidFill>
                  <a:srgbClr val="000000"/>
                </a:solidFill>
                <a:latin typeface="Times New Roman" pitchFamily="18" charset="0"/>
                <a:cs typeface="+mn-cs"/>
              </a:rPr>
              <a:t>Policy</a:t>
            </a:r>
            <a:r>
              <a:rPr lang="lv-LV" sz="1200" dirty="0">
                <a:solidFill>
                  <a:srgbClr val="000000"/>
                </a:solidFill>
                <a:latin typeface="Times New Roman" pitchFamily="18" charset="0"/>
                <a:cs typeface="+mn-cs"/>
              </a:rPr>
              <a:t> </a:t>
            </a:r>
            <a:r>
              <a:rPr lang="lv-LV" sz="1200" dirty="0" err="1">
                <a:solidFill>
                  <a:srgbClr val="000000"/>
                </a:solidFill>
                <a:latin typeface="Times New Roman" pitchFamily="18" charset="0"/>
                <a:cs typeface="+mn-cs"/>
              </a:rPr>
              <a:t>towards</a:t>
            </a:r>
            <a:r>
              <a:rPr lang="lv-LV" sz="1200" dirty="0">
                <a:solidFill>
                  <a:srgbClr val="000000"/>
                </a:solidFill>
                <a:latin typeface="Times New Roman" pitchFamily="18" charset="0"/>
                <a:cs typeface="+mn-cs"/>
              </a:rPr>
              <a:t> 2030 – </a:t>
            </a:r>
            <a:r>
              <a:rPr lang="lv-LV" sz="1200" dirty="0" err="1">
                <a:solidFill>
                  <a:srgbClr val="000000"/>
                </a:solidFill>
                <a:latin typeface="Times New Roman" pitchFamily="18" charset="0"/>
                <a:cs typeface="+mn-cs"/>
              </a:rPr>
              <a:t>Europe's</a:t>
            </a:r>
            <a:r>
              <a:rPr lang="lv-LV" sz="1200" dirty="0">
                <a:solidFill>
                  <a:srgbClr val="000000"/>
                </a:solidFill>
                <a:latin typeface="Times New Roman" pitchFamily="18" charset="0"/>
                <a:cs typeface="+mn-cs"/>
              </a:rPr>
              <a:t> </a:t>
            </a:r>
            <a:r>
              <a:rPr lang="lv-LV" sz="1200" dirty="0" err="1">
                <a:solidFill>
                  <a:srgbClr val="000000"/>
                </a:solidFill>
                <a:latin typeface="Times New Roman" pitchFamily="18" charset="0"/>
                <a:cs typeface="+mn-cs"/>
              </a:rPr>
              <a:t>role</a:t>
            </a:r>
            <a:r>
              <a:rPr lang="lv-LV" sz="1200" dirty="0">
                <a:solidFill>
                  <a:srgbClr val="000000"/>
                </a:solidFill>
                <a:latin typeface="Times New Roman" pitchFamily="18" charset="0"/>
                <a:cs typeface="+mn-cs"/>
              </a:rPr>
              <a:t>” </a:t>
            </a:r>
            <a:r>
              <a:rPr lang="lv-LV" sz="1200" dirty="0" err="1">
                <a:solidFill>
                  <a:srgbClr val="000000"/>
                </a:solidFill>
                <a:latin typeface="Times New Roman" pitchFamily="18" charset="0"/>
                <a:cs typeface="+mn-cs"/>
              </a:rPr>
              <a:t>lecture</a:t>
            </a:r>
            <a:r>
              <a:rPr lang="lv-LV" sz="1200" dirty="0">
                <a:solidFill>
                  <a:srgbClr val="000000"/>
                </a:solidFill>
                <a:latin typeface="Times New Roman" pitchFamily="18" charset="0"/>
                <a:cs typeface="+mn-cs"/>
              </a:rPr>
              <a:t> </a:t>
            </a:r>
            <a:r>
              <a:rPr lang="lv-LV" sz="1200" dirty="0" err="1">
                <a:solidFill>
                  <a:srgbClr val="000000"/>
                </a:solidFill>
                <a:latin typeface="Times New Roman" pitchFamily="18" charset="0"/>
                <a:cs typeface="+mn-cs"/>
              </a:rPr>
              <a:t>in</a:t>
            </a:r>
            <a:r>
              <a:rPr lang="lv-LV" sz="1200" dirty="0">
                <a:solidFill>
                  <a:srgbClr val="000000"/>
                </a:solidFill>
                <a:latin typeface="Times New Roman" pitchFamily="18" charset="0"/>
                <a:cs typeface="+mn-cs"/>
              </a:rPr>
              <a:t> </a:t>
            </a:r>
            <a:r>
              <a:rPr lang="lv-LV" sz="1200" dirty="0" err="1">
                <a:solidFill>
                  <a:srgbClr val="000000"/>
                </a:solidFill>
                <a:latin typeface="Times New Roman" pitchFamily="18" charset="0"/>
                <a:cs typeface="+mn-cs"/>
              </a:rPr>
              <a:t>University</a:t>
            </a:r>
            <a:r>
              <a:rPr lang="lv-LV" sz="1200" dirty="0">
                <a:solidFill>
                  <a:srgbClr val="000000"/>
                </a:solidFill>
                <a:latin typeface="Times New Roman" pitchFamily="18" charset="0"/>
                <a:cs typeface="+mn-cs"/>
              </a:rPr>
              <a:t> </a:t>
            </a:r>
            <a:r>
              <a:rPr lang="lv-LV" sz="1200" dirty="0" err="1">
                <a:solidFill>
                  <a:srgbClr val="000000"/>
                </a:solidFill>
                <a:latin typeface="Times New Roman" pitchFamily="18" charset="0"/>
                <a:cs typeface="+mn-cs"/>
              </a:rPr>
              <a:t>of</a:t>
            </a:r>
            <a:r>
              <a:rPr lang="lv-LV" sz="1200" dirty="0">
                <a:solidFill>
                  <a:srgbClr val="000000"/>
                </a:solidFill>
                <a:latin typeface="Times New Roman" pitchFamily="18" charset="0"/>
                <a:cs typeface="+mn-cs"/>
              </a:rPr>
              <a:t> Latvia,  Riga, 19 </a:t>
            </a:r>
            <a:r>
              <a:rPr lang="lv-LV" sz="1200" dirty="0" err="1">
                <a:solidFill>
                  <a:srgbClr val="000000"/>
                </a:solidFill>
                <a:latin typeface="Times New Roman" pitchFamily="18" charset="0"/>
                <a:cs typeface="+mn-cs"/>
              </a:rPr>
              <a:t>Oct</a:t>
            </a:r>
            <a:r>
              <a:rPr lang="lv-LV" sz="1200" dirty="0">
                <a:solidFill>
                  <a:srgbClr val="000000"/>
                </a:solidFill>
                <a:latin typeface="Times New Roman" pitchFamily="18" charset="0"/>
                <a:cs typeface="+mn-cs"/>
              </a:rPr>
              <a:t>, 2009. </a:t>
            </a:r>
          </a:p>
        </p:txBody>
      </p:sp>
      <p:graphicFrame>
        <p:nvGraphicFramePr>
          <p:cNvPr id="26628" name="Group 1028"/>
          <p:cNvGraphicFramePr>
            <a:graphicFrameLocks noGrp="1"/>
          </p:cNvGraphicFramePr>
          <p:nvPr/>
        </p:nvGraphicFramePr>
        <p:xfrm>
          <a:off x="723900" y="1600200"/>
          <a:ext cx="7772400" cy="4128005"/>
        </p:xfrm>
        <a:graphic>
          <a:graphicData uri="http://schemas.openxmlformats.org/drawingml/2006/table">
            <a:tbl>
              <a:tblPr/>
              <a:tblGrid>
                <a:gridCol w="3886200"/>
                <a:gridCol w="3886200"/>
              </a:tblGrid>
              <a:tr h="41713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lang="lv-LV" sz="3200" b="1" kern="1200" dirty="0" smtClean="0">
                          <a:solidFill>
                            <a:schemeClr val="accent1">
                              <a:lumMod val="50000"/>
                            </a:schemeClr>
                          </a:solidFill>
                          <a:latin typeface="Arial" charset="0"/>
                          <a:ea typeface="+mn-ea"/>
                          <a:cs typeface="Arial" charset="0"/>
                        </a:rPr>
                        <a:t>panākumi</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lang="lv-LV" sz="3200" b="1" kern="1200" dirty="0" smtClean="0">
                          <a:solidFill>
                            <a:schemeClr val="accent1">
                              <a:lumMod val="50000"/>
                            </a:schemeClr>
                          </a:solidFill>
                          <a:latin typeface="Arial" charset="0"/>
                          <a:ea typeface="+mn-ea"/>
                          <a:cs typeface="Arial" charset="0"/>
                        </a:rPr>
                        <a:t>izaicinājumi</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75083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lv-LV" sz="2000" b="0" i="0" u="none" strike="noStrike" cap="none" normalizeH="0" baseline="0" dirty="0" smtClean="0">
                          <a:ln>
                            <a:noFill/>
                          </a:ln>
                          <a:solidFill>
                            <a:schemeClr val="tx1"/>
                          </a:solidFill>
                          <a:effectLst/>
                          <a:latin typeface="Times New Roman" pitchFamily="18" charset="0"/>
                        </a:rPr>
                        <a:t>Dzīves ilguma palielināšanās</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lv-LV" sz="2000" b="0" i="0" u="none" strike="noStrike" cap="none" normalizeH="0" baseline="0" dirty="0" smtClean="0">
                          <a:ln>
                            <a:noFill/>
                          </a:ln>
                          <a:solidFill>
                            <a:schemeClr val="tx1"/>
                          </a:solidFill>
                          <a:effectLst/>
                          <a:latin typeface="Times New Roman" pitchFamily="18" charset="0"/>
                        </a:rPr>
                        <a:t>Globālā sasilšana un klimata izmaiņas</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54364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lv-LV" sz="2000" b="0" i="0" u="none" strike="noStrike" cap="none" normalizeH="0" baseline="0" dirty="0" smtClean="0">
                          <a:ln>
                            <a:noFill/>
                          </a:ln>
                          <a:solidFill>
                            <a:schemeClr val="tx1"/>
                          </a:solidFill>
                          <a:effectLst/>
                          <a:latin typeface="Times New Roman" pitchFamily="18" charset="0"/>
                        </a:rPr>
                        <a:t>Bērnu mirstības samazināšanās</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lv-LV" sz="2000" b="0" i="0" u="none" strike="noStrike" cap="none" normalizeH="0" baseline="0" dirty="0" smtClean="0">
                          <a:ln>
                            <a:noFill/>
                          </a:ln>
                          <a:solidFill>
                            <a:schemeClr val="tx1"/>
                          </a:solidFill>
                          <a:effectLst/>
                          <a:latin typeface="Times New Roman" pitchFamily="18" charset="0"/>
                        </a:rPr>
                        <a:t>Terorisms</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54279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lv-LV" sz="2000" b="0" i="0" u="none" strike="noStrike" cap="none" normalizeH="0" baseline="0" dirty="0" smtClean="0">
                          <a:ln>
                            <a:noFill/>
                          </a:ln>
                          <a:solidFill>
                            <a:schemeClr val="tx1"/>
                          </a:solidFill>
                          <a:effectLst/>
                          <a:latin typeface="Times New Roman" pitchFamily="18" charset="0"/>
                        </a:rPr>
                        <a:t>Lasītprasmes paplašināšanās</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lv-LV" sz="2000" b="0" i="0" u="none" strike="noStrike" cap="none" normalizeH="0" baseline="0" dirty="0" smtClean="0">
                          <a:ln>
                            <a:noFill/>
                          </a:ln>
                          <a:solidFill>
                            <a:schemeClr val="tx1"/>
                          </a:solidFill>
                          <a:effectLst/>
                          <a:latin typeface="Times New Roman" pitchFamily="18" charset="0"/>
                        </a:rPr>
                        <a:t>Korupcija</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41713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lv-LV" sz="2000" b="0" i="0" u="none" strike="noStrike" cap="none" normalizeH="0" baseline="0" smtClean="0">
                          <a:ln>
                            <a:noFill/>
                          </a:ln>
                          <a:solidFill>
                            <a:schemeClr val="tx1"/>
                          </a:solidFill>
                          <a:effectLst/>
                          <a:latin typeface="Times New Roman" pitchFamily="18" charset="0"/>
                        </a:rPr>
                        <a:t>IKP pieaugums uz 1 iedz.</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lv-LV" sz="2000" b="0" i="0" u="none" strike="noStrike" cap="none" normalizeH="0" baseline="0" dirty="0" smtClean="0">
                          <a:ln>
                            <a:noFill/>
                          </a:ln>
                          <a:solidFill>
                            <a:schemeClr val="tx1"/>
                          </a:solidFill>
                          <a:effectLst/>
                          <a:latin typeface="Times New Roman" pitchFamily="18" charset="0"/>
                        </a:rPr>
                        <a:t>Ekosistēmu ilgtspēja</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54364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lv-LV" sz="2000" b="0" i="0" u="none" strike="noStrike" cap="none" normalizeH="0" baseline="0" smtClean="0">
                          <a:ln>
                            <a:noFill/>
                          </a:ln>
                          <a:solidFill>
                            <a:schemeClr val="tx1"/>
                          </a:solidFill>
                          <a:effectLst/>
                          <a:latin typeface="Times New Roman" pitchFamily="18" charset="0"/>
                        </a:rPr>
                        <a:t>Konfliktu sk. mazināšanās</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lv-LV" sz="2000" b="0" i="0" u="none" strike="noStrike" cap="none" normalizeH="0" baseline="0" dirty="0" smtClean="0">
                          <a:ln>
                            <a:noFill/>
                          </a:ln>
                          <a:solidFill>
                            <a:schemeClr val="tx1"/>
                          </a:solidFill>
                          <a:effectLst/>
                          <a:latin typeface="Times New Roman" pitchFamily="18" charset="0"/>
                        </a:rPr>
                        <a:t>Bezdarbs, sociālā polarizācija</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r h="75083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lv-LV" sz="2000" b="0" i="0" u="none" strike="noStrike" cap="none" normalizeH="0" baseline="0" smtClean="0">
                          <a:ln>
                            <a:noFill/>
                          </a:ln>
                          <a:solidFill>
                            <a:schemeClr val="tx1"/>
                          </a:solidFill>
                          <a:effectLst/>
                          <a:latin typeface="Times New Roman" pitchFamily="18" charset="0"/>
                        </a:rPr>
                        <a:t>Interneta lietotāju sk. palielināšanās</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lv-LV" sz="2000" b="0" i="0" u="none" strike="noStrike" cap="none" normalizeH="0" baseline="0" dirty="0" smtClean="0">
                          <a:ln>
                            <a:noFill/>
                          </a:ln>
                          <a:solidFill>
                            <a:schemeClr val="tx1"/>
                          </a:solidFill>
                          <a:effectLst/>
                          <a:latin typeface="Times New Roman" pitchFamily="18" charset="0"/>
                        </a:rPr>
                        <a:t>Politiskās līdzdalības samazināšanās</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lumMod val="40000"/>
                        <a:lumOff val="60000"/>
                      </a:schemeClr>
                    </a:solidFill>
                  </a:tcPr>
                </a:tc>
              </a:tr>
            </a:tbl>
          </a:graphicData>
        </a:graphic>
      </p:graphicFrame>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5" name="Rectangle 1027"/>
          <p:cNvSpPr>
            <a:spLocks noGrp="1" noChangeArrowheads="1"/>
          </p:cNvSpPr>
          <p:nvPr>
            <p:ph type="title"/>
          </p:nvPr>
        </p:nvSpPr>
        <p:spPr>
          <a:xfrm>
            <a:off x="228600" y="990600"/>
            <a:ext cx="8763000" cy="609600"/>
          </a:xfrm>
        </p:spPr>
        <p:txBody>
          <a:bodyPr/>
          <a:lstStyle/>
          <a:p>
            <a:pPr>
              <a:defRPr/>
            </a:pPr>
            <a:r>
              <a:rPr lang="lv-LV" sz="3200" b="1" dirty="0">
                <a:solidFill>
                  <a:schemeClr val="accent1">
                    <a:lumMod val="50000"/>
                  </a:schemeClr>
                </a:solidFill>
                <a:latin typeface="Arial" charset="0"/>
                <a:ea typeface="+mn-ea"/>
                <a:cs typeface="Arial" charset="0"/>
              </a:rPr>
              <a:t>Kā risināsim globālās attīstības problēmas?</a:t>
            </a:r>
          </a:p>
        </p:txBody>
      </p:sp>
      <p:sp>
        <p:nvSpPr>
          <p:cNvPr id="238596" name="Rectangle 1028"/>
          <p:cNvSpPr>
            <a:spLocks noGrp="1" noChangeArrowheads="1"/>
          </p:cNvSpPr>
          <p:nvPr>
            <p:ph idx="1"/>
          </p:nvPr>
        </p:nvSpPr>
        <p:spPr>
          <a:xfrm>
            <a:off x="457200" y="1981200"/>
            <a:ext cx="3810000" cy="3962400"/>
          </a:xfrm>
          <a:solidFill>
            <a:schemeClr val="accent2">
              <a:lumMod val="40000"/>
              <a:lumOff val="60000"/>
            </a:schemeClr>
          </a:solidFill>
        </p:spPr>
        <p:txBody>
          <a:bodyPr/>
          <a:lstStyle/>
          <a:p>
            <a:pPr lvl="1">
              <a:lnSpc>
                <a:spcPct val="90000"/>
              </a:lnSpc>
              <a:spcBef>
                <a:spcPct val="30000"/>
              </a:spcBef>
              <a:spcAft>
                <a:spcPct val="20000"/>
              </a:spcAft>
              <a:buFont typeface="Arial" pitchFamily="34" charset="0"/>
              <a:buChar char="•"/>
              <a:defRPr/>
            </a:pPr>
            <a:r>
              <a:rPr lang="lv-LV" sz="2400" dirty="0" smtClean="0">
                <a:latin typeface="+mj-lt"/>
              </a:rPr>
              <a:t>Globālā sasilšana un klimata izmaiņas</a:t>
            </a:r>
          </a:p>
          <a:p>
            <a:pPr lvl="1">
              <a:lnSpc>
                <a:spcPct val="90000"/>
              </a:lnSpc>
              <a:spcBef>
                <a:spcPct val="30000"/>
              </a:spcBef>
              <a:spcAft>
                <a:spcPct val="20000"/>
              </a:spcAft>
              <a:buFont typeface="Arial" pitchFamily="34" charset="0"/>
              <a:buChar char="•"/>
              <a:defRPr/>
            </a:pPr>
            <a:r>
              <a:rPr lang="lv-LV" sz="2400" dirty="0" smtClean="0">
                <a:latin typeface="+mj-lt"/>
              </a:rPr>
              <a:t>Terorisms</a:t>
            </a:r>
          </a:p>
          <a:p>
            <a:pPr lvl="1">
              <a:lnSpc>
                <a:spcPct val="90000"/>
              </a:lnSpc>
              <a:spcBef>
                <a:spcPct val="30000"/>
              </a:spcBef>
              <a:spcAft>
                <a:spcPct val="20000"/>
              </a:spcAft>
              <a:buFont typeface="Arial" pitchFamily="34" charset="0"/>
              <a:buChar char="•"/>
              <a:defRPr/>
            </a:pPr>
            <a:r>
              <a:rPr lang="lv-LV" sz="2400" dirty="0" smtClean="0">
                <a:latin typeface="+mj-lt"/>
              </a:rPr>
              <a:t>Korupcija</a:t>
            </a:r>
          </a:p>
          <a:p>
            <a:pPr lvl="1">
              <a:lnSpc>
                <a:spcPct val="90000"/>
              </a:lnSpc>
              <a:spcBef>
                <a:spcPct val="30000"/>
              </a:spcBef>
              <a:spcAft>
                <a:spcPct val="20000"/>
              </a:spcAft>
              <a:buFont typeface="Arial" pitchFamily="34" charset="0"/>
              <a:buChar char="•"/>
              <a:defRPr/>
            </a:pPr>
            <a:r>
              <a:rPr lang="lv-LV" sz="2400" dirty="0" smtClean="0">
                <a:latin typeface="+mj-lt"/>
              </a:rPr>
              <a:t>Ekosistēmu ilgtspēja</a:t>
            </a:r>
          </a:p>
          <a:p>
            <a:pPr lvl="1">
              <a:lnSpc>
                <a:spcPct val="90000"/>
              </a:lnSpc>
              <a:spcBef>
                <a:spcPct val="30000"/>
              </a:spcBef>
              <a:spcAft>
                <a:spcPct val="20000"/>
              </a:spcAft>
              <a:buFont typeface="Arial" pitchFamily="34" charset="0"/>
              <a:buChar char="•"/>
              <a:defRPr/>
            </a:pPr>
            <a:r>
              <a:rPr lang="lv-LV" sz="2400" dirty="0" smtClean="0">
                <a:latin typeface="+mj-lt"/>
              </a:rPr>
              <a:t>Bezdarbs, sociālā polarizācija</a:t>
            </a:r>
          </a:p>
          <a:p>
            <a:pPr lvl="1">
              <a:lnSpc>
                <a:spcPct val="90000"/>
              </a:lnSpc>
              <a:spcBef>
                <a:spcPct val="30000"/>
              </a:spcBef>
              <a:spcAft>
                <a:spcPct val="20000"/>
              </a:spcAft>
              <a:buFont typeface="Arial" pitchFamily="34" charset="0"/>
              <a:buChar char="•"/>
              <a:defRPr/>
            </a:pPr>
            <a:r>
              <a:rPr lang="lv-LV" sz="2400" dirty="0" smtClean="0">
                <a:latin typeface="+mj-lt"/>
              </a:rPr>
              <a:t>Politiskās līdzdalības mazināšanās</a:t>
            </a:r>
          </a:p>
        </p:txBody>
      </p:sp>
      <p:sp>
        <p:nvSpPr>
          <p:cNvPr id="14341" name="Rectangle 1029"/>
          <p:cNvSpPr>
            <a:spLocks noChangeArrowheads="1"/>
          </p:cNvSpPr>
          <p:nvPr/>
        </p:nvSpPr>
        <p:spPr bwMode="auto">
          <a:xfrm>
            <a:off x="5257800" y="1295400"/>
            <a:ext cx="4725988" cy="4191000"/>
          </a:xfrm>
          <a:prstGeom prst="rect">
            <a:avLst/>
          </a:prstGeom>
          <a:noFill/>
          <a:ln>
            <a:noFill/>
          </a:ln>
          <a:extLst>
            <a:ext uri="{909E8E84-426E-40DD-AFC4-6F175D3DCCD1}"/>
            <a:ext uri="{91240B29-F687-4F45-9708-019B960494DF}"/>
          </a:extLst>
        </p:spPr>
        <p:txBody>
          <a:bodyPr/>
          <a:lstStyle/>
          <a:p>
            <a:pPr marL="342900" indent="-342900">
              <a:spcBef>
                <a:spcPct val="30000"/>
              </a:spcBef>
              <a:spcAft>
                <a:spcPct val="20000"/>
              </a:spcAft>
              <a:buClr>
                <a:srgbClr val="B2B2B2"/>
              </a:buClr>
              <a:buSzPct val="75000"/>
              <a:buFont typeface="Wingdings" pitchFamily="2" charset="2"/>
              <a:buChar char="n"/>
              <a:defRPr/>
            </a:pPr>
            <a:endParaRPr lang="en-US" sz="2000">
              <a:solidFill>
                <a:srgbClr val="000000"/>
              </a:solidFill>
              <a:latin typeface="Verdana" pitchFamily="34" charset="0"/>
              <a:cs typeface="+mn-cs"/>
            </a:endParaRPr>
          </a:p>
        </p:txBody>
      </p:sp>
      <p:sp>
        <p:nvSpPr>
          <p:cNvPr id="14342" name="Rectangle 1030"/>
          <p:cNvSpPr>
            <a:spLocks noChangeArrowheads="1"/>
          </p:cNvSpPr>
          <p:nvPr/>
        </p:nvSpPr>
        <p:spPr bwMode="auto">
          <a:xfrm>
            <a:off x="4800600" y="1676400"/>
            <a:ext cx="4191000" cy="4724400"/>
          </a:xfrm>
          <a:prstGeom prst="rect">
            <a:avLst/>
          </a:prstGeom>
          <a:noFill/>
          <a:ln>
            <a:noFill/>
          </a:ln>
          <a:extLst>
            <a:ext uri="{909E8E84-426E-40DD-AFC4-6F175D3DCCD1}"/>
            <a:ext uri="{91240B29-F687-4F45-9708-019B960494DF}"/>
          </a:extLst>
        </p:spPr>
        <p:txBody>
          <a:bodyPr/>
          <a:lstStyle/>
          <a:p>
            <a:pPr marL="342900" indent="-342900">
              <a:spcBef>
                <a:spcPct val="30000"/>
              </a:spcBef>
              <a:spcAft>
                <a:spcPct val="20000"/>
              </a:spcAft>
              <a:buClr>
                <a:srgbClr val="B2B2B2"/>
              </a:buClr>
              <a:buSzPct val="75000"/>
              <a:buFont typeface="Arial" pitchFamily="34" charset="0"/>
              <a:buChar char="•"/>
              <a:defRPr/>
            </a:pPr>
            <a:r>
              <a:rPr lang="lv-LV" sz="2000" b="1" dirty="0">
                <a:solidFill>
                  <a:srgbClr val="000000"/>
                </a:solidFill>
                <a:latin typeface="+mj-lt"/>
                <a:cs typeface="+mn-cs"/>
              </a:rPr>
              <a:t>Problēmas, kuras nevaram atrisināt mēs vieni paši</a:t>
            </a:r>
          </a:p>
          <a:p>
            <a:pPr marL="342900" indent="-342900">
              <a:lnSpc>
                <a:spcPct val="90000"/>
              </a:lnSpc>
              <a:spcBef>
                <a:spcPct val="30000"/>
              </a:spcBef>
              <a:spcAft>
                <a:spcPct val="20000"/>
              </a:spcAft>
              <a:buClr>
                <a:srgbClr val="B2B2B2"/>
              </a:buClr>
              <a:buSzPct val="75000"/>
              <a:buFont typeface="Arial" pitchFamily="34" charset="0"/>
              <a:buChar char="•"/>
              <a:defRPr/>
            </a:pPr>
            <a:r>
              <a:rPr lang="lv-LV" sz="2000" b="1" dirty="0">
                <a:solidFill>
                  <a:srgbClr val="000000"/>
                </a:solidFill>
                <a:latin typeface="+mj-lt"/>
                <a:cs typeface="+mn-cs"/>
              </a:rPr>
              <a:t>Savstarpējā saistība. </a:t>
            </a:r>
            <a:r>
              <a:rPr lang="lv-LV" sz="2000" dirty="0">
                <a:solidFill>
                  <a:srgbClr val="000000"/>
                </a:solidFill>
                <a:latin typeface="+mj-lt"/>
                <a:cs typeface="+mn-cs"/>
              </a:rPr>
              <a:t>Jāņem vērā vietējo, reģionālo un globālo procesu savstarpējā saistība un prognozes nākotnē</a:t>
            </a:r>
          </a:p>
          <a:p>
            <a:pPr marL="342900" indent="-342900">
              <a:lnSpc>
                <a:spcPct val="90000"/>
              </a:lnSpc>
              <a:spcBef>
                <a:spcPct val="30000"/>
              </a:spcBef>
              <a:spcAft>
                <a:spcPct val="20000"/>
              </a:spcAft>
              <a:buClr>
                <a:srgbClr val="B2B2B2"/>
              </a:buClr>
              <a:buSzPct val="75000"/>
              <a:buFont typeface="Arial" pitchFamily="34" charset="0"/>
              <a:buChar char="•"/>
              <a:defRPr/>
            </a:pPr>
            <a:r>
              <a:rPr lang="lv-LV" sz="2000" b="1" dirty="0">
                <a:solidFill>
                  <a:srgbClr val="000000"/>
                </a:solidFill>
                <a:latin typeface="+mj-lt"/>
                <a:cs typeface="+mn-cs"/>
              </a:rPr>
              <a:t>Jānovērš pretrunas </a:t>
            </a:r>
            <a:r>
              <a:rPr lang="lv-LV" sz="2000" dirty="0">
                <a:solidFill>
                  <a:srgbClr val="000000"/>
                </a:solidFill>
                <a:latin typeface="+mj-lt"/>
                <a:cs typeface="+mn-cs"/>
              </a:rPr>
              <a:t>starp dažādu valstu, nozaru politiku un institūciju darbu, migrācijas politiku, lauksaimniecības politiku un finanšu plūsmām</a:t>
            </a:r>
          </a:p>
          <a:p>
            <a:pPr marL="342900" indent="-342900">
              <a:lnSpc>
                <a:spcPct val="90000"/>
              </a:lnSpc>
              <a:spcBef>
                <a:spcPct val="30000"/>
              </a:spcBef>
              <a:spcAft>
                <a:spcPct val="20000"/>
              </a:spcAft>
              <a:buClr>
                <a:srgbClr val="B2B2B2"/>
              </a:buClr>
              <a:buSzPct val="75000"/>
              <a:buFont typeface="Arial" pitchFamily="34" charset="0"/>
              <a:buChar char="•"/>
              <a:defRPr/>
            </a:pPr>
            <a:r>
              <a:rPr lang="lv-LV" sz="2000" b="1" dirty="0">
                <a:solidFill>
                  <a:srgbClr val="990000"/>
                </a:solidFill>
                <a:latin typeface="+mj-lt"/>
                <a:cs typeface="+mn-cs"/>
              </a:rPr>
              <a:t>Efektīvāka globālo procesu pārvaldība</a:t>
            </a:r>
          </a:p>
          <a:p>
            <a:pPr marL="342900" indent="-342900">
              <a:lnSpc>
                <a:spcPct val="90000"/>
              </a:lnSpc>
              <a:spcBef>
                <a:spcPct val="30000"/>
              </a:spcBef>
              <a:spcAft>
                <a:spcPct val="20000"/>
              </a:spcAft>
              <a:buClr>
                <a:srgbClr val="B2B2B2"/>
              </a:buClr>
              <a:buSzPct val="75000"/>
              <a:buFont typeface="Arial" pitchFamily="34" charset="0"/>
              <a:buChar char="•"/>
              <a:defRPr/>
            </a:pPr>
            <a:r>
              <a:rPr lang="lv-LV" sz="2000" b="1" dirty="0">
                <a:solidFill>
                  <a:srgbClr val="990000"/>
                </a:solidFill>
                <a:latin typeface="+mj-lt"/>
                <a:cs typeface="+mn-cs"/>
              </a:rPr>
              <a:t>Globālā identitāte</a:t>
            </a:r>
          </a:p>
        </p:txBody>
      </p:sp>
      <p:sp>
        <p:nvSpPr>
          <p:cNvPr id="14343" name="AutoShape 1031"/>
          <p:cNvSpPr>
            <a:spLocks noChangeArrowheads="1"/>
          </p:cNvSpPr>
          <p:nvPr/>
        </p:nvSpPr>
        <p:spPr bwMode="auto">
          <a:xfrm>
            <a:off x="3792538" y="3006725"/>
            <a:ext cx="1008062" cy="1219200"/>
          </a:xfrm>
          <a:custGeom>
            <a:avLst/>
            <a:gdLst>
              <a:gd name="T0" fmla="*/ 58266013 w 21600"/>
              <a:gd name="T1" fmla="*/ 0 h 21600"/>
              <a:gd name="T2" fmla="*/ 0 w 21600"/>
              <a:gd name="T3" fmla="*/ 38844008 h 21600"/>
              <a:gd name="T4" fmla="*/ 58266013 w 21600"/>
              <a:gd name="T5" fmla="*/ 77688017 h 21600"/>
              <a:gd name="T6" fmla="*/ 77688017 w 21600"/>
              <a:gd name="T7" fmla="*/ 38844008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chemeClr val="bg2"/>
          </a:solidFill>
          <a:ln w="9525">
            <a:solidFill>
              <a:schemeClr val="tx1"/>
            </a:solidFill>
            <a:miter lim="800000"/>
            <a:headEnd/>
            <a:tailEnd/>
          </a:ln>
        </p:spPr>
        <p:txBody>
          <a:bodyPr wrap="none" anchor="ctr"/>
          <a:lstStyle/>
          <a:p>
            <a:pPr>
              <a:defRPr/>
            </a:pPr>
            <a:endParaRPr lang="lv-LV" sz="2400">
              <a:solidFill>
                <a:srgbClr val="000000"/>
              </a:solidFill>
              <a:latin typeface="Times New Roman" pitchFamily="18" charset="0"/>
              <a:cs typeface="+mn-cs"/>
            </a:endParaRPr>
          </a:p>
        </p:txBody>
      </p:sp>
    </p:spTree>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91" name="Oval 23"/>
          <p:cNvSpPr>
            <a:spLocks noChangeArrowheads="1"/>
          </p:cNvSpPr>
          <p:nvPr/>
        </p:nvSpPr>
        <p:spPr bwMode="auto">
          <a:xfrm>
            <a:off x="457200" y="1766888"/>
            <a:ext cx="8534400" cy="4876800"/>
          </a:xfrm>
          <a:prstGeom prst="ellipse">
            <a:avLst/>
          </a:prstGeom>
          <a:solidFill>
            <a:srgbClr val="C0C0C0"/>
          </a:solidFill>
          <a:ln w="9525">
            <a:solidFill>
              <a:schemeClr val="tx1"/>
            </a:solidFill>
            <a:round/>
            <a:headEnd/>
            <a:tailEnd/>
          </a:ln>
        </p:spPr>
        <p:txBody>
          <a:bodyPr wrap="none" anchor="ctr"/>
          <a:lstStyle/>
          <a:p>
            <a:pPr algn="ctr">
              <a:defRPr/>
            </a:pPr>
            <a:endParaRPr lang="en-US" sz="2400">
              <a:solidFill>
                <a:srgbClr val="000000"/>
              </a:solidFill>
              <a:latin typeface="Times New Roman" pitchFamily="18" charset="0"/>
              <a:cs typeface="+mn-cs"/>
            </a:endParaRPr>
          </a:p>
        </p:txBody>
      </p:sp>
      <p:sp>
        <p:nvSpPr>
          <p:cNvPr id="25603" name="Line 3"/>
          <p:cNvSpPr>
            <a:spLocks noChangeShapeType="1"/>
          </p:cNvSpPr>
          <p:nvPr/>
        </p:nvSpPr>
        <p:spPr bwMode="auto">
          <a:xfrm rot="10800000" flipH="1">
            <a:off x="6300788" y="4941888"/>
            <a:ext cx="431800" cy="647700"/>
          </a:xfrm>
          <a:prstGeom prst="line">
            <a:avLst/>
          </a:prstGeom>
          <a:noFill/>
          <a:ln w="63500">
            <a:solidFill>
              <a:schemeClr val="tx1"/>
            </a:solidFill>
            <a:round/>
            <a:headEnd type="triangle" w="med" len="med"/>
            <a:tailEnd/>
          </a:ln>
          <a:extLst>
            <a:ext uri="{909E8E84-426E-40DD-AFC4-6F175D3DCCD1}"/>
          </a:extLst>
        </p:spPr>
        <p:txBody>
          <a:bodyPr/>
          <a:lstStyle/>
          <a:p>
            <a:pPr>
              <a:defRPr/>
            </a:pPr>
            <a:endParaRPr lang="lv-LV" sz="2400">
              <a:solidFill>
                <a:srgbClr val="000000"/>
              </a:solidFill>
              <a:latin typeface="Times New Roman" pitchFamily="18" charset="0"/>
              <a:cs typeface="+mn-cs"/>
            </a:endParaRPr>
          </a:p>
        </p:txBody>
      </p:sp>
      <p:sp>
        <p:nvSpPr>
          <p:cNvPr id="25604" name="Line 4"/>
          <p:cNvSpPr>
            <a:spLocks noChangeShapeType="1"/>
          </p:cNvSpPr>
          <p:nvPr/>
        </p:nvSpPr>
        <p:spPr bwMode="auto">
          <a:xfrm rot="10800000" flipH="1">
            <a:off x="2555875" y="3644900"/>
            <a:ext cx="431800" cy="576263"/>
          </a:xfrm>
          <a:prstGeom prst="line">
            <a:avLst/>
          </a:prstGeom>
          <a:noFill/>
          <a:ln w="63500">
            <a:solidFill>
              <a:schemeClr val="tx1"/>
            </a:solidFill>
            <a:round/>
            <a:headEnd type="triangle" w="med" len="med"/>
            <a:tailEnd/>
          </a:ln>
          <a:extLst>
            <a:ext uri="{909E8E84-426E-40DD-AFC4-6F175D3DCCD1}"/>
          </a:extLst>
        </p:spPr>
        <p:txBody>
          <a:bodyPr/>
          <a:lstStyle/>
          <a:p>
            <a:pPr>
              <a:defRPr/>
            </a:pPr>
            <a:endParaRPr lang="lv-LV" sz="2400">
              <a:solidFill>
                <a:srgbClr val="000000"/>
              </a:solidFill>
              <a:latin typeface="Times New Roman" pitchFamily="18" charset="0"/>
              <a:cs typeface="+mn-cs"/>
            </a:endParaRPr>
          </a:p>
        </p:txBody>
      </p:sp>
      <p:sp>
        <p:nvSpPr>
          <p:cNvPr id="25605" name="Oval 5"/>
          <p:cNvSpPr>
            <a:spLocks/>
          </p:cNvSpPr>
          <p:nvPr/>
        </p:nvSpPr>
        <p:spPr bwMode="auto">
          <a:xfrm>
            <a:off x="2362200" y="5265738"/>
            <a:ext cx="4110038" cy="830262"/>
          </a:xfrm>
          <a:prstGeom prst="ellipse">
            <a:avLst/>
          </a:prstGeom>
          <a:solidFill>
            <a:srgbClr val="800000"/>
          </a:solidFill>
          <a:ln w="25400">
            <a:solidFill>
              <a:schemeClr val="tx1"/>
            </a:solidFill>
            <a:round/>
            <a:headEnd/>
            <a:tailEnd/>
          </a:ln>
        </p:spPr>
        <p:txBody>
          <a:bodyPr lIns="0" tIns="0" rIns="0" bIns="0"/>
          <a:lstStyle/>
          <a:p>
            <a:pPr>
              <a:defRPr/>
            </a:pPr>
            <a:endParaRPr lang="en-US" sz="2400">
              <a:solidFill>
                <a:srgbClr val="000000"/>
              </a:solidFill>
              <a:latin typeface="Times New Roman" pitchFamily="18" charset="0"/>
              <a:cs typeface="+mn-cs"/>
            </a:endParaRPr>
          </a:p>
        </p:txBody>
      </p:sp>
      <p:sp>
        <p:nvSpPr>
          <p:cNvPr id="25606" name="Line 6"/>
          <p:cNvSpPr>
            <a:spLocks noChangeShapeType="1"/>
          </p:cNvSpPr>
          <p:nvPr/>
        </p:nvSpPr>
        <p:spPr bwMode="auto">
          <a:xfrm rot="10800000" flipH="1">
            <a:off x="4559300" y="2946400"/>
            <a:ext cx="0" cy="215900"/>
          </a:xfrm>
          <a:prstGeom prst="line">
            <a:avLst/>
          </a:prstGeom>
          <a:noFill/>
          <a:ln w="63500">
            <a:solidFill>
              <a:schemeClr val="tx1"/>
            </a:solidFill>
            <a:round/>
            <a:headEnd type="triangle" w="med" len="med"/>
            <a:tailEnd/>
          </a:ln>
          <a:extLst>
            <a:ext uri="{909E8E84-426E-40DD-AFC4-6F175D3DCCD1}"/>
          </a:extLst>
        </p:spPr>
        <p:txBody>
          <a:bodyPr/>
          <a:lstStyle/>
          <a:p>
            <a:pPr>
              <a:defRPr/>
            </a:pPr>
            <a:endParaRPr lang="lv-LV" sz="2400">
              <a:solidFill>
                <a:srgbClr val="000000"/>
              </a:solidFill>
              <a:latin typeface="Times New Roman" pitchFamily="18" charset="0"/>
              <a:cs typeface="+mn-cs"/>
            </a:endParaRPr>
          </a:p>
        </p:txBody>
      </p:sp>
      <p:sp>
        <p:nvSpPr>
          <p:cNvPr id="25607" name="Line 7"/>
          <p:cNvSpPr>
            <a:spLocks noChangeShapeType="1"/>
          </p:cNvSpPr>
          <p:nvPr/>
        </p:nvSpPr>
        <p:spPr bwMode="auto">
          <a:xfrm rot="10800000" flipH="1">
            <a:off x="4559300" y="1892300"/>
            <a:ext cx="0" cy="215900"/>
          </a:xfrm>
          <a:prstGeom prst="line">
            <a:avLst/>
          </a:prstGeom>
          <a:noFill/>
          <a:ln w="63500">
            <a:solidFill>
              <a:schemeClr val="tx1"/>
            </a:solidFill>
            <a:round/>
            <a:headEnd type="triangle" w="med" len="med"/>
            <a:tailEnd/>
          </a:ln>
          <a:extLst>
            <a:ext uri="{909E8E84-426E-40DD-AFC4-6F175D3DCCD1}"/>
          </a:extLst>
        </p:spPr>
        <p:txBody>
          <a:bodyPr/>
          <a:lstStyle/>
          <a:p>
            <a:pPr>
              <a:defRPr/>
            </a:pPr>
            <a:endParaRPr lang="lv-LV" sz="2400">
              <a:solidFill>
                <a:srgbClr val="000000"/>
              </a:solidFill>
              <a:latin typeface="Times New Roman" pitchFamily="18" charset="0"/>
              <a:cs typeface="+mn-cs"/>
            </a:endParaRPr>
          </a:p>
        </p:txBody>
      </p:sp>
      <p:sp>
        <p:nvSpPr>
          <p:cNvPr id="25608" name="Line 8"/>
          <p:cNvSpPr>
            <a:spLocks noChangeShapeType="1"/>
          </p:cNvSpPr>
          <p:nvPr/>
        </p:nvSpPr>
        <p:spPr bwMode="auto">
          <a:xfrm flipH="1">
            <a:off x="3124200" y="4581525"/>
            <a:ext cx="177800" cy="0"/>
          </a:xfrm>
          <a:prstGeom prst="line">
            <a:avLst/>
          </a:prstGeom>
          <a:noFill/>
          <a:ln w="63500">
            <a:solidFill>
              <a:schemeClr val="tx1"/>
            </a:solidFill>
            <a:round/>
            <a:headEnd type="triangle" w="med" len="med"/>
            <a:tailEnd/>
          </a:ln>
          <a:extLst>
            <a:ext uri="{909E8E84-426E-40DD-AFC4-6F175D3DCCD1}"/>
          </a:extLst>
        </p:spPr>
        <p:txBody>
          <a:bodyPr/>
          <a:lstStyle/>
          <a:p>
            <a:pPr>
              <a:defRPr/>
            </a:pPr>
            <a:endParaRPr lang="lv-LV" sz="2400">
              <a:solidFill>
                <a:srgbClr val="000000"/>
              </a:solidFill>
              <a:latin typeface="Times New Roman" pitchFamily="18" charset="0"/>
              <a:cs typeface="+mn-cs"/>
            </a:endParaRPr>
          </a:p>
        </p:txBody>
      </p:sp>
      <p:sp>
        <p:nvSpPr>
          <p:cNvPr id="25609" name="Line 9"/>
          <p:cNvSpPr>
            <a:spLocks noChangeShapeType="1"/>
          </p:cNvSpPr>
          <p:nvPr/>
        </p:nvSpPr>
        <p:spPr bwMode="auto">
          <a:xfrm flipH="1">
            <a:off x="5815013" y="4581525"/>
            <a:ext cx="177800" cy="0"/>
          </a:xfrm>
          <a:prstGeom prst="line">
            <a:avLst/>
          </a:prstGeom>
          <a:noFill/>
          <a:ln w="63500">
            <a:solidFill>
              <a:schemeClr val="tx1"/>
            </a:solidFill>
            <a:round/>
            <a:headEnd type="triangle" w="med" len="med"/>
            <a:tailEnd/>
          </a:ln>
          <a:extLst>
            <a:ext uri="{909E8E84-426E-40DD-AFC4-6F175D3DCCD1}"/>
          </a:extLst>
        </p:spPr>
        <p:txBody>
          <a:bodyPr/>
          <a:lstStyle/>
          <a:p>
            <a:pPr>
              <a:defRPr/>
            </a:pPr>
            <a:endParaRPr lang="lv-LV" sz="2400">
              <a:solidFill>
                <a:srgbClr val="000000"/>
              </a:solidFill>
              <a:latin typeface="Times New Roman" pitchFamily="18" charset="0"/>
              <a:cs typeface="+mn-cs"/>
            </a:endParaRPr>
          </a:p>
        </p:txBody>
      </p:sp>
      <p:sp>
        <p:nvSpPr>
          <p:cNvPr id="25610" name="Oval 10"/>
          <p:cNvSpPr>
            <a:spLocks/>
          </p:cNvSpPr>
          <p:nvPr/>
        </p:nvSpPr>
        <p:spPr bwMode="auto">
          <a:xfrm>
            <a:off x="5992813" y="4149725"/>
            <a:ext cx="2540000" cy="889000"/>
          </a:xfrm>
          <a:prstGeom prst="ellipse">
            <a:avLst/>
          </a:prstGeom>
          <a:solidFill>
            <a:srgbClr val="B6003E"/>
          </a:solidFill>
          <a:ln w="25400">
            <a:solidFill>
              <a:schemeClr val="tx1"/>
            </a:solidFill>
            <a:round/>
            <a:headEnd/>
            <a:tailEnd/>
          </a:ln>
        </p:spPr>
        <p:txBody>
          <a:bodyPr lIns="0" tIns="0" rIns="0" bIns="0"/>
          <a:lstStyle/>
          <a:p>
            <a:pPr>
              <a:defRPr/>
            </a:pPr>
            <a:endParaRPr lang="en-US" sz="2400">
              <a:solidFill>
                <a:srgbClr val="000000"/>
              </a:solidFill>
              <a:latin typeface="Times New Roman" pitchFamily="18" charset="0"/>
              <a:cs typeface="+mn-cs"/>
            </a:endParaRPr>
          </a:p>
        </p:txBody>
      </p:sp>
      <p:sp>
        <p:nvSpPr>
          <p:cNvPr id="25611" name="Oval 11"/>
          <p:cNvSpPr>
            <a:spLocks/>
          </p:cNvSpPr>
          <p:nvPr/>
        </p:nvSpPr>
        <p:spPr bwMode="auto">
          <a:xfrm>
            <a:off x="3302000" y="4149725"/>
            <a:ext cx="2540000" cy="889000"/>
          </a:xfrm>
          <a:prstGeom prst="ellipse">
            <a:avLst/>
          </a:prstGeom>
          <a:solidFill>
            <a:srgbClr val="FF0080"/>
          </a:solidFill>
          <a:ln w="25400">
            <a:solidFill>
              <a:schemeClr val="tx1"/>
            </a:solidFill>
            <a:round/>
            <a:headEnd/>
            <a:tailEnd/>
          </a:ln>
        </p:spPr>
        <p:txBody>
          <a:bodyPr lIns="0" tIns="0" rIns="0" bIns="0"/>
          <a:lstStyle/>
          <a:p>
            <a:pPr>
              <a:defRPr/>
            </a:pPr>
            <a:endParaRPr lang="en-US" sz="2400">
              <a:solidFill>
                <a:srgbClr val="000000"/>
              </a:solidFill>
              <a:latin typeface="Times New Roman" pitchFamily="18" charset="0"/>
              <a:cs typeface="+mn-cs"/>
            </a:endParaRPr>
          </a:p>
        </p:txBody>
      </p:sp>
      <p:sp>
        <p:nvSpPr>
          <p:cNvPr id="25612" name="Oval 12"/>
          <p:cNvSpPr>
            <a:spLocks/>
          </p:cNvSpPr>
          <p:nvPr/>
        </p:nvSpPr>
        <p:spPr bwMode="auto">
          <a:xfrm>
            <a:off x="3302000" y="2108200"/>
            <a:ext cx="2540000" cy="889000"/>
          </a:xfrm>
          <a:prstGeom prst="ellipse">
            <a:avLst/>
          </a:prstGeom>
          <a:solidFill>
            <a:srgbClr val="FF6FCF"/>
          </a:solidFill>
          <a:ln w="25400">
            <a:solidFill>
              <a:schemeClr val="tx1"/>
            </a:solidFill>
            <a:round/>
            <a:headEnd/>
            <a:tailEnd/>
          </a:ln>
        </p:spPr>
        <p:txBody>
          <a:bodyPr lIns="0" tIns="0" rIns="0" bIns="0"/>
          <a:lstStyle/>
          <a:p>
            <a:pPr>
              <a:defRPr/>
            </a:pPr>
            <a:endParaRPr lang="en-US" sz="2400">
              <a:solidFill>
                <a:srgbClr val="000000"/>
              </a:solidFill>
              <a:latin typeface="Times New Roman" pitchFamily="18" charset="0"/>
              <a:cs typeface="+mn-cs"/>
            </a:endParaRPr>
          </a:p>
        </p:txBody>
      </p:sp>
      <p:sp>
        <p:nvSpPr>
          <p:cNvPr id="25613" name="Oval 13"/>
          <p:cNvSpPr>
            <a:spLocks/>
          </p:cNvSpPr>
          <p:nvPr/>
        </p:nvSpPr>
        <p:spPr bwMode="auto">
          <a:xfrm>
            <a:off x="2068513" y="969963"/>
            <a:ext cx="5041900" cy="895350"/>
          </a:xfrm>
          <a:prstGeom prst="ellipse">
            <a:avLst/>
          </a:prstGeom>
          <a:solidFill>
            <a:srgbClr val="B6003E"/>
          </a:solidFill>
          <a:ln w="25400">
            <a:solidFill>
              <a:schemeClr val="tx1"/>
            </a:solidFill>
            <a:round/>
            <a:headEnd/>
            <a:tailEnd/>
          </a:ln>
        </p:spPr>
        <p:txBody>
          <a:bodyPr lIns="0" tIns="0" rIns="0" bIns="0"/>
          <a:lstStyle/>
          <a:p>
            <a:pPr>
              <a:defRPr/>
            </a:pPr>
            <a:endParaRPr lang="en-US" sz="2400">
              <a:solidFill>
                <a:srgbClr val="000000"/>
              </a:solidFill>
              <a:latin typeface="Times New Roman" pitchFamily="18" charset="0"/>
              <a:cs typeface="+mn-cs"/>
            </a:endParaRPr>
          </a:p>
        </p:txBody>
      </p:sp>
      <p:sp>
        <p:nvSpPr>
          <p:cNvPr id="25615" name="Oval 15"/>
          <p:cNvSpPr>
            <a:spLocks/>
          </p:cNvSpPr>
          <p:nvPr/>
        </p:nvSpPr>
        <p:spPr bwMode="auto">
          <a:xfrm>
            <a:off x="2484438" y="3152775"/>
            <a:ext cx="4175125" cy="650875"/>
          </a:xfrm>
          <a:prstGeom prst="ellipse">
            <a:avLst/>
          </a:prstGeom>
          <a:solidFill>
            <a:srgbClr val="FF6FCF"/>
          </a:solidFill>
          <a:ln w="25400">
            <a:solidFill>
              <a:schemeClr val="tx1"/>
            </a:solidFill>
            <a:round/>
            <a:headEnd/>
            <a:tailEnd/>
          </a:ln>
        </p:spPr>
        <p:txBody>
          <a:bodyPr lIns="0" tIns="0" rIns="0" bIns="0"/>
          <a:lstStyle/>
          <a:p>
            <a:pPr>
              <a:defRPr/>
            </a:pPr>
            <a:endParaRPr lang="en-US" sz="2400">
              <a:solidFill>
                <a:srgbClr val="000000"/>
              </a:solidFill>
              <a:latin typeface="Times New Roman" pitchFamily="18" charset="0"/>
              <a:cs typeface="+mn-cs"/>
            </a:endParaRPr>
          </a:p>
        </p:txBody>
      </p:sp>
      <p:sp>
        <p:nvSpPr>
          <p:cNvPr id="25616" name="Rectangle 16"/>
          <p:cNvSpPr>
            <a:spLocks/>
          </p:cNvSpPr>
          <p:nvPr/>
        </p:nvSpPr>
        <p:spPr bwMode="auto">
          <a:xfrm>
            <a:off x="2859088" y="2133600"/>
            <a:ext cx="3441700" cy="736600"/>
          </a:xfrm>
          <a:prstGeom prst="rect">
            <a:avLst/>
          </a:prstGeom>
          <a:noFill/>
          <a:ln>
            <a:noFill/>
          </a:ln>
          <a:extLst>
            <a:ext uri="{909E8E84-426E-40DD-AFC4-6F175D3DCCD1}"/>
            <a:ext uri="{91240B29-F687-4F45-9708-019B960494DF}"/>
          </a:extLst>
        </p:spPr>
        <p:txBody>
          <a:bodyPr lIns="0" tIns="0" rIns="40639" bIns="0" anchor="ctr"/>
          <a:lstStyle/>
          <a:p>
            <a:pPr marL="39688" algn="ctr">
              <a:lnSpc>
                <a:spcPct val="70000"/>
              </a:lnSpc>
              <a:defRPr/>
            </a:pPr>
            <a:r>
              <a:rPr lang="lv-LV" sz="2000" b="1">
                <a:solidFill>
                  <a:srgbClr val="FFFFFF"/>
                </a:solidFill>
                <a:latin typeface="Verdana" pitchFamily="34" charset="0"/>
                <a:cs typeface="+mn-cs"/>
                <a:sym typeface="Verdana" pitchFamily="34" charset="0"/>
              </a:rPr>
              <a:t>Vērtības</a:t>
            </a:r>
            <a:endParaRPr lang="en-US" sz="2000" b="1">
              <a:solidFill>
                <a:srgbClr val="FFFFFF"/>
              </a:solidFill>
              <a:latin typeface="Verdana" pitchFamily="34" charset="0"/>
              <a:cs typeface="+mn-cs"/>
              <a:sym typeface="Verdana" pitchFamily="34" charset="0"/>
            </a:endParaRPr>
          </a:p>
          <a:p>
            <a:pPr marL="39688" algn="ctr">
              <a:lnSpc>
                <a:spcPct val="70000"/>
              </a:lnSpc>
              <a:defRPr/>
            </a:pPr>
            <a:r>
              <a:rPr lang="lv-LV" sz="1600">
                <a:solidFill>
                  <a:srgbClr val="FFFFFF"/>
                </a:solidFill>
                <a:latin typeface="Verdana" pitchFamily="34" charset="0"/>
                <a:cs typeface="+mn-cs"/>
                <a:sym typeface="Verdana" pitchFamily="34" charset="0"/>
              </a:rPr>
              <a:t>Solidaritāte, sadarbība, empātija, iekļaušana</a:t>
            </a:r>
            <a:r>
              <a:rPr lang="en-US" sz="1600">
                <a:solidFill>
                  <a:srgbClr val="FFFFFF"/>
                </a:solidFill>
                <a:latin typeface="Verdana" pitchFamily="34" charset="0"/>
                <a:cs typeface="+mn-cs"/>
                <a:sym typeface="Verdana" pitchFamily="34" charset="0"/>
              </a:rPr>
              <a:t>, </a:t>
            </a:r>
          </a:p>
        </p:txBody>
      </p:sp>
      <p:sp>
        <p:nvSpPr>
          <p:cNvPr id="25617" name="Rectangle 17"/>
          <p:cNvSpPr>
            <a:spLocks/>
          </p:cNvSpPr>
          <p:nvPr/>
        </p:nvSpPr>
        <p:spPr bwMode="auto">
          <a:xfrm>
            <a:off x="2844800" y="4205288"/>
            <a:ext cx="3441700" cy="736600"/>
          </a:xfrm>
          <a:prstGeom prst="rect">
            <a:avLst/>
          </a:prstGeom>
          <a:noFill/>
          <a:ln>
            <a:noFill/>
          </a:ln>
          <a:extLst>
            <a:ext uri="{909E8E84-426E-40DD-AFC4-6F175D3DCCD1}"/>
            <a:ext uri="{91240B29-F687-4F45-9708-019B960494DF}"/>
          </a:extLst>
        </p:spPr>
        <p:txBody>
          <a:bodyPr lIns="0" tIns="0" rIns="40639" bIns="0" anchor="ctr"/>
          <a:lstStyle/>
          <a:p>
            <a:pPr marL="39688" algn="ctr">
              <a:lnSpc>
                <a:spcPct val="70000"/>
              </a:lnSpc>
              <a:defRPr/>
            </a:pPr>
            <a:r>
              <a:rPr lang="lv-LV" sz="2400" b="1">
                <a:solidFill>
                  <a:srgbClr val="FFFFFF"/>
                </a:solidFill>
                <a:latin typeface="Verdana" pitchFamily="34" charset="0"/>
                <a:cs typeface="+mn-cs"/>
                <a:sym typeface="Verdana" pitchFamily="34" charset="0"/>
              </a:rPr>
              <a:t>Izpratne</a:t>
            </a:r>
            <a:endParaRPr lang="en-US" sz="2400" b="1">
              <a:solidFill>
                <a:srgbClr val="FFFFFF"/>
              </a:solidFill>
              <a:latin typeface="Verdana" pitchFamily="34" charset="0"/>
              <a:cs typeface="+mn-cs"/>
              <a:sym typeface="Verdana" pitchFamily="34" charset="0"/>
            </a:endParaRPr>
          </a:p>
        </p:txBody>
      </p:sp>
      <p:sp>
        <p:nvSpPr>
          <p:cNvPr id="25618" name="Rectangle 18"/>
          <p:cNvSpPr>
            <a:spLocks/>
          </p:cNvSpPr>
          <p:nvPr/>
        </p:nvSpPr>
        <p:spPr bwMode="auto">
          <a:xfrm>
            <a:off x="5600700" y="4327525"/>
            <a:ext cx="3441700" cy="469900"/>
          </a:xfrm>
          <a:prstGeom prst="rect">
            <a:avLst/>
          </a:prstGeom>
          <a:noFill/>
          <a:ln>
            <a:noFill/>
          </a:ln>
          <a:extLst>
            <a:ext uri="{909E8E84-426E-40DD-AFC4-6F175D3DCCD1}"/>
            <a:ext uri="{91240B29-F687-4F45-9708-019B960494DF}"/>
          </a:extLst>
        </p:spPr>
        <p:txBody>
          <a:bodyPr lIns="0" tIns="0" rIns="40639" bIns="0" anchor="ctr"/>
          <a:lstStyle/>
          <a:p>
            <a:pPr marL="39688" algn="ctr">
              <a:lnSpc>
                <a:spcPct val="70000"/>
              </a:lnSpc>
              <a:defRPr/>
            </a:pPr>
            <a:r>
              <a:rPr lang="lv-LV" sz="2400" b="1">
                <a:solidFill>
                  <a:srgbClr val="FFFFFF"/>
                </a:solidFill>
                <a:latin typeface="Verdana" pitchFamily="34" charset="0"/>
                <a:cs typeface="+mn-cs"/>
                <a:sym typeface="Verdana" pitchFamily="34" charset="0"/>
              </a:rPr>
              <a:t>Rīcība</a:t>
            </a:r>
            <a:endParaRPr lang="en-US" sz="2400" b="1">
              <a:solidFill>
                <a:srgbClr val="FFFFFF"/>
              </a:solidFill>
              <a:latin typeface="Verdana" pitchFamily="34" charset="0"/>
              <a:cs typeface="+mn-cs"/>
              <a:sym typeface="Verdana" pitchFamily="34" charset="0"/>
            </a:endParaRPr>
          </a:p>
        </p:txBody>
      </p:sp>
      <p:sp>
        <p:nvSpPr>
          <p:cNvPr id="25619" name="Rectangle 19"/>
          <p:cNvSpPr>
            <a:spLocks/>
          </p:cNvSpPr>
          <p:nvPr/>
        </p:nvSpPr>
        <p:spPr bwMode="auto">
          <a:xfrm>
            <a:off x="2844800" y="5392738"/>
            <a:ext cx="3441700" cy="736600"/>
          </a:xfrm>
          <a:prstGeom prst="rect">
            <a:avLst/>
          </a:prstGeom>
          <a:noFill/>
          <a:ln>
            <a:noFill/>
          </a:ln>
          <a:extLst>
            <a:ext uri="{909E8E84-426E-40DD-AFC4-6F175D3DCCD1}"/>
            <a:ext uri="{91240B29-F687-4F45-9708-019B960494DF}"/>
          </a:extLst>
        </p:spPr>
        <p:txBody>
          <a:bodyPr lIns="0" tIns="0" rIns="40639" bIns="0" anchor="ctr"/>
          <a:lstStyle/>
          <a:p>
            <a:pPr marL="39688" algn="ctr">
              <a:lnSpc>
                <a:spcPct val="70000"/>
              </a:lnSpc>
              <a:defRPr/>
            </a:pPr>
            <a:r>
              <a:rPr lang="lv-LV" sz="2800" b="1" dirty="0">
                <a:solidFill>
                  <a:srgbClr val="FFFFFF"/>
                </a:solidFill>
                <a:latin typeface="Verdana" pitchFamily="34" charset="0"/>
                <a:cs typeface="+mn-cs"/>
                <a:sym typeface="Verdana" pitchFamily="34" charset="0"/>
              </a:rPr>
              <a:t>Attīstības politika</a:t>
            </a:r>
            <a:endParaRPr lang="en-US" sz="2800" b="1" dirty="0">
              <a:solidFill>
                <a:srgbClr val="FFFFFF"/>
              </a:solidFill>
              <a:latin typeface="Verdana" pitchFamily="34" charset="0"/>
              <a:cs typeface="+mn-cs"/>
              <a:sym typeface="Verdana" pitchFamily="34" charset="0"/>
            </a:endParaRPr>
          </a:p>
        </p:txBody>
      </p:sp>
      <p:sp>
        <p:nvSpPr>
          <p:cNvPr id="25620" name="Rectangle 20"/>
          <p:cNvSpPr>
            <a:spLocks/>
          </p:cNvSpPr>
          <p:nvPr/>
        </p:nvSpPr>
        <p:spPr bwMode="auto">
          <a:xfrm>
            <a:off x="2844800" y="3181350"/>
            <a:ext cx="3441700" cy="622300"/>
          </a:xfrm>
          <a:prstGeom prst="rect">
            <a:avLst/>
          </a:prstGeom>
          <a:noFill/>
          <a:ln>
            <a:noFill/>
          </a:ln>
          <a:extLst>
            <a:ext uri="{909E8E84-426E-40DD-AFC4-6F175D3DCCD1}"/>
            <a:ext uri="{91240B29-F687-4F45-9708-019B960494DF}"/>
          </a:extLst>
        </p:spPr>
        <p:txBody>
          <a:bodyPr lIns="0" tIns="0" rIns="40639" bIns="0" anchor="ctr"/>
          <a:lstStyle/>
          <a:p>
            <a:pPr marL="39688" algn="ctr">
              <a:lnSpc>
                <a:spcPct val="70000"/>
              </a:lnSpc>
              <a:defRPr/>
            </a:pPr>
            <a:r>
              <a:rPr lang="lv-LV" sz="2000" b="1">
                <a:solidFill>
                  <a:srgbClr val="FFFFFF"/>
                </a:solidFill>
                <a:latin typeface="Verdana" pitchFamily="34" charset="0"/>
                <a:cs typeface="+mn-cs"/>
                <a:sym typeface="Verdana" pitchFamily="34" charset="0"/>
              </a:rPr>
              <a:t>Aktīvā mācīšanās</a:t>
            </a:r>
            <a:endParaRPr lang="en-US" sz="2000" b="1">
              <a:solidFill>
                <a:srgbClr val="FFFFFF"/>
              </a:solidFill>
              <a:latin typeface="Verdana" pitchFamily="34" charset="0"/>
              <a:cs typeface="+mn-cs"/>
              <a:sym typeface="Verdana" pitchFamily="34" charset="0"/>
            </a:endParaRPr>
          </a:p>
        </p:txBody>
      </p:sp>
      <p:sp>
        <p:nvSpPr>
          <p:cNvPr id="25621" name="Oval 21"/>
          <p:cNvSpPr>
            <a:spLocks/>
          </p:cNvSpPr>
          <p:nvPr/>
        </p:nvSpPr>
        <p:spPr bwMode="auto">
          <a:xfrm>
            <a:off x="592138" y="4149725"/>
            <a:ext cx="2540000" cy="889000"/>
          </a:xfrm>
          <a:prstGeom prst="ellipse">
            <a:avLst/>
          </a:prstGeom>
          <a:solidFill>
            <a:srgbClr val="FF6FCF"/>
          </a:solidFill>
          <a:ln w="25400">
            <a:solidFill>
              <a:schemeClr val="tx1"/>
            </a:solidFill>
            <a:round/>
            <a:headEnd/>
            <a:tailEnd/>
          </a:ln>
        </p:spPr>
        <p:txBody>
          <a:bodyPr lIns="0" tIns="0" rIns="0" bIns="0"/>
          <a:lstStyle/>
          <a:p>
            <a:pPr>
              <a:defRPr/>
            </a:pPr>
            <a:endParaRPr lang="en-US" sz="2400">
              <a:solidFill>
                <a:srgbClr val="000000"/>
              </a:solidFill>
              <a:latin typeface="Times New Roman" pitchFamily="18" charset="0"/>
              <a:cs typeface="+mn-cs"/>
            </a:endParaRPr>
          </a:p>
        </p:txBody>
      </p:sp>
      <p:sp>
        <p:nvSpPr>
          <p:cNvPr id="25622" name="Rectangle 22"/>
          <p:cNvSpPr>
            <a:spLocks/>
          </p:cNvSpPr>
          <p:nvPr/>
        </p:nvSpPr>
        <p:spPr bwMode="auto">
          <a:xfrm>
            <a:off x="88900" y="4365625"/>
            <a:ext cx="3441700" cy="469900"/>
          </a:xfrm>
          <a:prstGeom prst="rect">
            <a:avLst/>
          </a:prstGeom>
          <a:noFill/>
          <a:ln>
            <a:noFill/>
          </a:ln>
          <a:extLst>
            <a:ext uri="{909E8E84-426E-40DD-AFC4-6F175D3DCCD1}"/>
            <a:ext uri="{91240B29-F687-4F45-9708-019B960494DF}"/>
          </a:extLst>
        </p:spPr>
        <p:txBody>
          <a:bodyPr lIns="0" tIns="0" rIns="40639" bIns="0" anchor="ctr"/>
          <a:lstStyle/>
          <a:p>
            <a:pPr marL="39688" algn="ctr">
              <a:lnSpc>
                <a:spcPct val="70000"/>
              </a:lnSpc>
              <a:defRPr/>
            </a:pPr>
            <a:r>
              <a:rPr lang="lv-LV" sz="2400" b="1">
                <a:solidFill>
                  <a:srgbClr val="FFFFFF"/>
                </a:solidFill>
                <a:latin typeface="Verdana" pitchFamily="34" charset="0"/>
                <a:cs typeface="+mn-cs"/>
                <a:sym typeface="Verdana" pitchFamily="34" charset="0"/>
              </a:rPr>
              <a:t>Apziņa</a:t>
            </a:r>
            <a:endParaRPr lang="en-US" sz="2400" b="1">
              <a:solidFill>
                <a:srgbClr val="FFFFFF"/>
              </a:solidFill>
              <a:latin typeface="Verdana" pitchFamily="34" charset="0"/>
              <a:cs typeface="+mn-cs"/>
              <a:sym typeface="Verdana" pitchFamily="34" charset="0"/>
            </a:endParaRPr>
          </a:p>
        </p:txBody>
      </p:sp>
      <p:sp>
        <p:nvSpPr>
          <p:cNvPr id="25623" name="Text Box 25"/>
          <p:cNvSpPr txBox="1">
            <a:spLocks noChangeArrowheads="1"/>
          </p:cNvSpPr>
          <p:nvPr/>
        </p:nvSpPr>
        <p:spPr bwMode="auto">
          <a:xfrm>
            <a:off x="6613525" y="2784475"/>
            <a:ext cx="1631950" cy="1187450"/>
          </a:xfrm>
          <a:prstGeom prst="rect">
            <a:avLst/>
          </a:prstGeom>
          <a:noFill/>
          <a:ln>
            <a:noFill/>
          </a:ln>
          <a:extLst>
            <a:ext uri="{909E8E84-426E-40DD-AFC4-6F175D3DCCD1}"/>
            <a:ext uri="{91240B29-F687-4F45-9708-019B960494DF}"/>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r>
              <a:rPr lang="lv-LV" b="1" i="1" smtClean="0">
                <a:solidFill>
                  <a:srgbClr val="000000"/>
                </a:solidFill>
                <a:cs typeface="+mn-cs"/>
              </a:rPr>
              <a:t>Globālās </a:t>
            </a:r>
          </a:p>
          <a:p>
            <a:pPr eaLnBrk="1" hangingPunct="1">
              <a:defRPr/>
            </a:pPr>
            <a:r>
              <a:rPr lang="lv-LV" b="1" i="1" smtClean="0">
                <a:solidFill>
                  <a:srgbClr val="000000"/>
                </a:solidFill>
                <a:cs typeface="+mn-cs"/>
              </a:rPr>
              <a:t>identitātes </a:t>
            </a:r>
          </a:p>
          <a:p>
            <a:pPr eaLnBrk="1" hangingPunct="1">
              <a:defRPr/>
            </a:pPr>
            <a:r>
              <a:rPr lang="lv-LV" b="1" i="1" smtClean="0">
                <a:solidFill>
                  <a:srgbClr val="000000"/>
                </a:solidFill>
                <a:cs typeface="+mn-cs"/>
              </a:rPr>
              <a:t>veidošanās</a:t>
            </a:r>
            <a:r>
              <a:rPr lang="lv-LV" b="1" smtClean="0">
                <a:solidFill>
                  <a:srgbClr val="000000"/>
                </a:solidFill>
                <a:cs typeface="+mn-cs"/>
              </a:rPr>
              <a:t> </a:t>
            </a:r>
          </a:p>
        </p:txBody>
      </p:sp>
      <p:sp>
        <p:nvSpPr>
          <p:cNvPr id="25624" name="Text Box 26"/>
          <p:cNvSpPr txBox="1">
            <a:spLocks noChangeArrowheads="1"/>
          </p:cNvSpPr>
          <p:nvPr/>
        </p:nvSpPr>
        <p:spPr bwMode="auto">
          <a:xfrm>
            <a:off x="6472238" y="6553200"/>
            <a:ext cx="2671762" cy="304800"/>
          </a:xfrm>
          <a:prstGeom prst="rect">
            <a:avLst/>
          </a:prstGeom>
          <a:noFill/>
          <a:ln>
            <a:noFill/>
          </a:ln>
          <a:extLst>
            <a:ext uri="{909E8E84-426E-40DD-AFC4-6F175D3DCCD1}"/>
            <a:ext uri="{91240B29-F687-4F45-9708-019B960494DF}"/>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defRPr/>
            </a:pPr>
            <a:r>
              <a:rPr lang="lv-LV" sz="1400" smtClean="0">
                <a:solidFill>
                  <a:srgbClr val="000000"/>
                </a:solidFill>
                <a:cs typeface="+mn-cs"/>
              </a:rPr>
              <a:t>Avots: </a:t>
            </a:r>
            <a:r>
              <a:rPr lang="lv-LV" sz="1400" i="1" smtClean="0">
                <a:solidFill>
                  <a:srgbClr val="000000"/>
                </a:solidFill>
                <a:cs typeface="+mn-cs"/>
              </a:rPr>
              <a:t>DEEEP Advocacy Toolkit</a:t>
            </a:r>
            <a:r>
              <a:rPr lang="lv-LV" sz="1400" smtClean="0">
                <a:solidFill>
                  <a:srgbClr val="000000"/>
                </a:solidFill>
                <a:latin typeface="Verdana" pitchFamily="34" charset="0"/>
                <a:cs typeface="+mn-cs"/>
              </a:rPr>
              <a:t>  </a:t>
            </a:r>
          </a:p>
        </p:txBody>
      </p:sp>
      <p:sp>
        <p:nvSpPr>
          <p:cNvPr id="25614" name="Rectangle 14"/>
          <p:cNvSpPr>
            <a:spLocks/>
          </p:cNvSpPr>
          <p:nvPr/>
        </p:nvSpPr>
        <p:spPr bwMode="auto">
          <a:xfrm>
            <a:off x="2233613" y="1182688"/>
            <a:ext cx="4711700" cy="469900"/>
          </a:xfrm>
          <a:prstGeom prst="rect">
            <a:avLst/>
          </a:prstGeom>
          <a:noFill/>
          <a:ln>
            <a:noFill/>
          </a:ln>
          <a:extLst>
            <a:ext uri="{909E8E84-426E-40DD-AFC4-6F175D3DCCD1}"/>
            <a:ext uri="{91240B29-F687-4F45-9708-019B960494DF}"/>
          </a:extLst>
        </p:spPr>
        <p:txBody>
          <a:bodyPr lIns="0" tIns="0" rIns="40639" bIns="0" anchor="ctr"/>
          <a:lstStyle/>
          <a:p>
            <a:pPr marL="39688" algn="ctr">
              <a:defRPr/>
            </a:pPr>
            <a:r>
              <a:rPr lang="lv-LV" sz="2800" b="1" dirty="0">
                <a:solidFill>
                  <a:srgbClr val="FFFFFF"/>
                </a:solidFill>
                <a:latin typeface="Verdana" pitchFamily="34" charset="0"/>
                <a:cs typeface="+mn-cs"/>
                <a:sym typeface="Verdana" pitchFamily="34" charset="0"/>
              </a:rPr>
              <a:t>Attīstības/globālā izglītība</a:t>
            </a:r>
            <a:endParaRPr lang="en-US" sz="2800" b="1" dirty="0">
              <a:solidFill>
                <a:srgbClr val="FFFFFF"/>
              </a:solidFill>
              <a:latin typeface="Verdana" pitchFamily="34" charset="0"/>
              <a:cs typeface="+mn-cs"/>
              <a:sym typeface="Verdana"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1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91"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439738" y="914400"/>
            <a:ext cx="8229600" cy="901700"/>
          </a:xfrm>
        </p:spPr>
        <p:txBody>
          <a:bodyPr/>
          <a:lstStyle/>
          <a:p>
            <a:pPr algn="l">
              <a:defRPr/>
            </a:pPr>
            <a:r>
              <a:rPr lang="lv-LV" sz="4000" b="1" dirty="0">
                <a:solidFill>
                  <a:schemeClr val="accent1">
                    <a:lumMod val="50000"/>
                  </a:schemeClr>
                </a:solidFill>
                <a:latin typeface="Arial" charset="0"/>
                <a:ea typeface="+mn-ea"/>
                <a:cs typeface="Arial" charset="0"/>
              </a:rPr>
              <a:t>Attīstības/ globālā izglītība </a:t>
            </a:r>
            <a:r>
              <a:rPr lang="lv-LV" sz="3200" dirty="0" smtClean="0"/>
              <a:t>	</a:t>
            </a:r>
            <a:endParaRPr lang="en-US" sz="3200" dirty="0" smtClean="0">
              <a:solidFill>
                <a:srgbClr val="CF2392"/>
              </a:solidFill>
            </a:endParaRPr>
          </a:p>
        </p:txBody>
      </p:sp>
      <p:sp>
        <p:nvSpPr>
          <p:cNvPr id="10243" name="Rectangle 2"/>
          <p:cNvSpPr>
            <a:spLocks noChangeArrowheads="1"/>
          </p:cNvSpPr>
          <p:nvPr/>
        </p:nvSpPr>
        <p:spPr bwMode="auto">
          <a:xfrm>
            <a:off x="457200" y="1689100"/>
            <a:ext cx="8229600" cy="457200"/>
          </a:xfrm>
          <a:prstGeom prst="rect">
            <a:avLst/>
          </a:prstGeom>
          <a:noFill/>
          <a:ln w="9525">
            <a:noFill/>
            <a:miter lim="800000"/>
            <a:headEnd/>
            <a:tailEnd/>
          </a:ln>
        </p:spPr>
        <p:txBody>
          <a:bodyPr>
            <a:spAutoFit/>
          </a:bodyPr>
          <a:lstStyle/>
          <a:p>
            <a:r>
              <a:rPr lang="lv-LV" sz="2400">
                <a:solidFill>
                  <a:srgbClr val="000000"/>
                </a:solidFill>
              </a:rPr>
              <a:t> </a:t>
            </a:r>
          </a:p>
        </p:txBody>
      </p:sp>
      <p:sp>
        <p:nvSpPr>
          <p:cNvPr id="9220" name="Rectangle 2"/>
          <p:cNvSpPr>
            <a:spLocks noChangeArrowheads="1"/>
          </p:cNvSpPr>
          <p:nvPr/>
        </p:nvSpPr>
        <p:spPr bwMode="auto">
          <a:xfrm>
            <a:off x="468313" y="1700213"/>
            <a:ext cx="8229600" cy="4678362"/>
          </a:xfrm>
          <a:prstGeom prst="rect">
            <a:avLst/>
          </a:prstGeom>
          <a:noFill/>
          <a:ln>
            <a:noFill/>
          </a:ln>
          <a:extLst>
            <a:ext uri="{909E8E84-426E-40DD-AFC4-6F175D3DCCD1}"/>
            <a:ext uri="{91240B29-F687-4F45-9708-019B960494DF}"/>
          </a:extLst>
        </p:spPr>
        <p:txBody>
          <a:bodyPr>
            <a:spAutoFit/>
          </a:bodyPr>
          <a:lstStyle/>
          <a:p>
            <a:pPr algn="just">
              <a:defRPr/>
            </a:pPr>
            <a:endParaRPr lang="lv-LV" sz="2400" dirty="0">
              <a:solidFill>
                <a:srgbClr val="330185"/>
              </a:solidFill>
              <a:latin typeface="Arial" pitchFamily="34" charset="0"/>
              <a:cs typeface="Arial" pitchFamily="34" charset="0"/>
            </a:endParaRPr>
          </a:p>
          <a:p>
            <a:pPr algn="just">
              <a:defRPr/>
            </a:pPr>
            <a:r>
              <a:rPr lang="lv-LV" sz="2400" dirty="0">
                <a:latin typeface="+mn-lt"/>
                <a:cs typeface="+mn-cs"/>
              </a:rPr>
              <a:t>Ir </a:t>
            </a:r>
            <a:r>
              <a:rPr lang="lv-LV" sz="2400" b="1" dirty="0">
                <a:latin typeface="+mn-lt"/>
                <a:cs typeface="+mn-cs"/>
              </a:rPr>
              <a:t>aktīvs</a:t>
            </a:r>
            <a:r>
              <a:rPr lang="lv-LV" sz="2400" dirty="0">
                <a:latin typeface="+mn-lt"/>
                <a:cs typeface="+mn-cs"/>
              </a:rPr>
              <a:t> mācīšanās process, kas ļauj cilvēkiem </a:t>
            </a:r>
            <a:r>
              <a:rPr lang="lv-LV" sz="2400" b="1" dirty="0">
                <a:latin typeface="+mn-lt"/>
                <a:cs typeface="+mn-cs"/>
              </a:rPr>
              <a:t>attīstīt</a:t>
            </a:r>
            <a:r>
              <a:rPr lang="lv-LV" sz="2400" dirty="0">
                <a:latin typeface="+mn-lt"/>
                <a:cs typeface="+mn-cs"/>
              </a:rPr>
              <a:t> savu </a:t>
            </a:r>
            <a:r>
              <a:rPr lang="lv-LV" sz="2400" b="1" dirty="0">
                <a:latin typeface="+mn-lt"/>
                <a:cs typeface="+mn-cs"/>
              </a:rPr>
              <a:t>izpratni </a:t>
            </a:r>
            <a:r>
              <a:rPr lang="lv-LV" sz="2400" dirty="0">
                <a:latin typeface="+mn-lt"/>
                <a:cs typeface="+mn-cs"/>
              </a:rPr>
              <a:t>par starptautiskām attīstības prioritātēm un ilgtspējīgas attīstības principiem, </a:t>
            </a:r>
            <a:r>
              <a:rPr lang="lv-LV" sz="2400" b="1" dirty="0">
                <a:latin typeface="+mn-lt"/>
                <a:cs typeface="+mn-cs"/>
              </a:rPr>
              <a:t>izzināt </a:t>
            </a:r>
            <a:r>
              <a:rPr lang="lv-LV" sz="2400" dirty="0">
                <a:latin typeface="+mn-lt"/>
                <a:cs typeface="+mn-cs"/>
              </a:rPr>
              <a:t>globālo problēmu izraisītājus un ietekmes, kā arī veicina </a:t>
            </a:r>
            <a:r>
              <a:rPr lang="lv-LV" sz="2400" b="1" dirty="0">
                <a:latin typeface="+mn-lt"/>
                <a:cs typeface="+mn-cs"/>
              </a:rPr>
              <a:t>personisku iesaisti un informētu lēmumu pieņemšanu</a:t>
            </a:r>
          </a:p>
          <a:p>
            <a:pPr>
              <a:defRPr/>
            </a:pPr>
            <a:endParaRPr lang="lv-LV" sz="2400" dirty="0">
              <a:latin typeface="+mn-lt"/>
              <a:cs typeface="+mn-cs"/>
            </a:endParaRPr>
          </a:p>
          <a:p>
            <a:pPr>
              <a:defRPr/>
            </a:pPr>
            <a:r>
              <a:rPr lang="lv-LV" sz="2400" dirty="0">
                <a:latin typeface="+mn-lt"/>
                <a:cs typeface="+mn-cs"/>
              </a:rPr>
              <a:t>Attīstības izglītība balstās uz solidaritātes, vienlīdzības, iekļaušanas un sadarbības principiem.</a:t>
            </a:r>
          </a:p>
          <a:p>
            <a:pPr>
              <a:defRPr/>
            </a:pPr>
            <a:r>
              <a:rPr lang="lv-LV" sz="2400" dirty="0">
                <a:solidFill>
                  <a:srgbClr val="330185"/>
                </a:solidFill>
                <a:latin typeface="Arial" pitchFamily="34" charset="0"/>
                <a:cs typeface="Arial" pitchFamily="34" charset="0"/>
              </a:rPr>
              <a:t>	</a:t>
            </a:r>
          </a:p>
          <a:p>
            <a:pPr>
              <a:defRPr/>
            </a:pPr>
            <a:r>
              <a:rPr lang="lv-LV" sz="2000" i="1" dirty="0">
                <a:latin typeface="+mn-lt"/>
                <a:cs typeface="+mn-cs"/>
              </a:rPr>
              <a:t>CONCORD, Eiropas NVO konfederācija palīdzībai un attīstībai, 2004</a:t>
            </a:r>
          </a:p>
          <a:p>
            <a:pPr>
              <a:buFont typeface="Wingdings" pitchFamily="2" charset="2"/>
              <a:buNone/>
              <a:defRPr/>
            </a:pPr>
            <a:endParaRPr lang="lv-LV" sz="2000" dirty="0">
              <a:solidFill>
                <a:srgbClr val="000000"/>
              </a:solidFill>
              <a:latin typeface="Arial" pitchFamily="34" charset="0"/>
              <a:cs typeface="Arial" pitchFamily="34" charset="0"/>
            </a:endParaRPr>
          </a:p>
          <a:p>
            <a:pPr>
              <a:defRPr/>
            </a:pPr>
            <a:endParaRPr lang="lv-LV" dirty="0">
              <a:solidFill>
                <a:srgbClr val="000000"/>
              </a:solidFill>
              <a:latin typeface="Arial" pitchFamily="34" charset="0"/>
              <a:cs typeface="Arial" pitchFamily="34" charset="0"/>
            </a:endParaRPr>
          </a:p>
        </p:txBody>
      </p:sp>
    </p:spTree>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1065</TotalTime>
  <Words>1253</Words>
  <Application>Microsoft Office PowerPoint</Application>
  <PresentationFormat>On-screen Show (4:3)</PresentationFormat>
  <Paragraphs>159</Paragraphs>
  <Slides>16</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Calibri</vt:lpstr>
      <vt:lpstr>ZapfCalligr TL</vt:lpstr>
      <vt:lpstr>Times New Roman</vt:lpstr>
      <vt:lpstr>Verdana</vt:lpstr>
      <vt:lpstr>Wingdings</vt:lpstr>
      <vt:lpstr>Wingdings 2</vt:lpstr>
      <vt:lpstr>Georgia</vt:lpstr>
      <vt:lpstr>Office Theme</vt:lpstr>
      <vt:lpstr>Eiropas Sociālā fonda projekts</vt:lpstr>
      <vt:lpstr>Atrodi atbilstošo</vt:lpstr>
      <vt:lpstr>Šodien pasaulē</vt:lpstr>
      <vt:lpstr> Neatzīt globalizācijas  pastāvēšanu nozīmē apmēram to pašu, ko noliegt gravitācijas likumus  /Kofi Anans/</vt:lpstr>
      <vt:lpstr>Globalizācijas zīmes</vt:lpstr>
      <vt:lpstr>Attīstības politiku panākumi un izaicinājumi</vt:lpstr>
      <vt:lpstr>Kā risināsim globālās attīstības problēmas?</vt:lpstr>
      <vt:lpstr>Slide 8</vt:lpstr>
      <vt:lpstr>Attīstības/ globālā izglītība  </vt:lpstr>
      <vt:lpstr>Globālās izglītības tēmas</vt:lpstr>
      <vt:lpstr> Globalizācijas procesi notiek un to intensitāte arvien palielinās  neatkarīgi no mūsu attieksmes pret to  Mūsu ziņā ir atrast atbildi uz jautājumu – kā labāk dzīvot labākā pasaulē?   </vt:lpstr>
      <vt:lpstr>Globālā/ attīstības izglītība</vt:lpstr>
      <vt:lpstr>Globālās izglītības iespējas skolā</vt:lpstr>
      <vt:lpstr>Attīstības/ globālās izglītības tēmas pamatizglītības mācību priekšmetu standartos (skaits)</vt:lpstr>
      <vt:lpstr>Slide 15</vt:lpstr>
      <vt:lpstr>  Mēs - cilvēki esam pirmā dzīvo būtņu suga,  kas spēj pašiznīcināties 2 minūšu laikā, bet ...  nespēj pabarot 1/6 daļu cilvēces.   Mēs esam suga, kurai piemīt  nepārvarama nosliece uz konfliktiem,  bet vienlaikus arī spēja būt  pilnīgi neracionāliem altruistiem.   (Adams Ransons, Līdsas Attīstības izglītības centrs (Lielbritānija)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Eiropas Sociālā fonda projekts „Inovatīva un praksē balstīta pedagogu izglītības ieguve un mentoru profesionālā pilnveide” Nr.2010/0096/1DP/1.2.1.2.3./09/IPIA/VIAA/001</dc:title>
  <dc:creator>Inese</dc:creator>
  <cp:lastModifiedBy>AIIA</cp:lastModifiedBy>
  <cp:revision>117</cp:revision>
  <dcterms:created xsi:type="dcterms:W3CDTF">2006-08-16T00:00:00Z</dcterms:created>
  <dcterms:modified xsi:type="dcterms:W3CDTF">2013-06-17T21:04:27Z</dcterms:modified>
</cp:coreProperties>
</file>