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56" r:id="rId2"/>
    <p:sldId id="264" r:id="rId3"/>
    <p:sldId id="281" r:id="rId4"/>
    <p:sldId id="268" r:id="rId5"/>
    <p:sldId id="283" r:id="rId6"/>
    <p:sldId id="284" r:id="rId7"/>
    <p:sldId id="285" r:id="rId8"/>
    <p:sldId id="286" r:id="rId9"/>
    <p:sldId id="287" r:id="rId10"/>
    <p:sldId id="292" r:id="rId11"/>
    <p:sldId id="293" r:id="rId12"/>
    <p:sldId id="289" r:id="rId13"/>
    <p:sldId id="288" r:id="rId14"/>
    <p:sldId id="312" r:id="rId15"/>
    <p:sldId id="299" r:id="rId16"/>
    <p:sldId id="300" r:id="rId17"/>
    <p:sldId id="302" r:id="rId18"/>
    <p:sldId id="298" r:id="rId19"/>
    <p:sldId id="301" r:id="rId20"/>
    <p:sldId id="318" r:id="rId21"/>
    <p:sldId id="305" r:id="rId22"/>
    <p:sldId id="304" r:id="rId23"/>
    <p:sldId id="308" r:id="rId24"/>
    <p:sldId id="317" r:id="rId25"/>
    <p:sldId id="310" r:id="rId26"/>
    <p:sldId id="309" r:id="rId27"/>
    <p:sldId id="311" r:id="rId28"/>
    <p:sldId id="313" r:id="rId29"/>
    <p:sldId id="314" r:id="rId30"/>
    <p:sldId id="319" r:id="rId31"/>
    <p:sldId id="269" r:id="rId32"/>
    <p:sldId id="316" r:id="rId33"/>
    <p:sldId id="321" r:id="rId34"/>
    <p:sldId id="322" r:id="rId35"/>
    <p:sldId id="324" r:id="rId36"/>
    <p:sldId id="325" r:id="rId37"/>
    <p:sldId id="326" r:id="rId38"/>
    <p:sldId id="327" r:id="rId39"/>
    <p:sldId id="323" r:id="rId40"/>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00"/>
    <a:srgbClr val="FFFFCC"/>
    <a:srgbClr val="FFFF00"/>
    <a:srgbClr val="FF66CC"/>
    <a:srgbClr val="CCCCFF"/>
    <a:srgbClr val="CC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24" autoAdjust="0"/>
  </p:normalViewPr>
  <p:slideViewPr>
    <p:cSldViewPr>
      <p:cViewPr varScale="1">
        <p:scale>
          <a:sx n="61" d="100"/>
          <a:sy n="61" d="100"/>
        </p:scale>
        <p:origin x="-320" y="-52"/>
      </p:cViewPr>
      <p:guideLst>
        <p:guide orient="horz" pos="2160"/>
        <p:guide pos="2880"/>
      </p:guideLst>
    </p:cSldViewPr>
  </p:slideViewPr>
  <p:outlineViewPr>
    <p:cViewPr>
      <p:scale>
        <a:sx n="33" d="100"/>
        <a:sy n="33" d="100"/>
      </p:scale>
      <p:origin x="0" y="563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5.bin"/><Relationship Id="rId2" Type="http://schemas.microsoft.com/office/2006/relationships/legacyDiagramText" Target="legacyDiagramText4.bin"/><Relationship Id="rId1" Type="http://schemas.microsoft.com/office/2006/relationships/legacyDiagramText" Target="legacyDiagramText3.bin"/></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8.bin"/><Relationship Id="rId2" Type="http://schemas.microsoft.com/office/2006/relationships/legacyDiagramText" Target="legacyDiagramText7.bin"/><Relationship Id="rId1" Type="http://schemas.microsoft.com/office/2006/relationships/legacyDiagramText" Target="legacyDiagramText6.bin"/></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11.bin"/><Relationship Id="rId2" Type="http://schemas.microsoft.com/office/2006/relationships/legacyDiagramText" Target="legacyDiagramText10.bin"/><Relationship Id="rId1" Type="http://schemas.microsoft.com/office/2006/relationships/legacyDiagramText" Target="legacyDiagramText9.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v-LV"/>
          </a:p>
        </p:txBody>
      </p:sp>
      <p:sp>
        <p:nvSpPr>
          <p:cNvPr id="3" name="Datuma vietturi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2CC5F0E-0D41-4F80-9E69-D50F19DA717B}" type="datetimeFigureOut">
              <a:rPr lang="lv-LV"/>
              <a:pPr>
                <a:defRPr/>
              </a:pPr>
              <a:t>2012.06.06.</a:t>
            </a:fld>
            <a:endParaRPr lang="lv-LV"/>
          </a:p>
        </p:txBody>
      </p:sp>
      <p:sp>
        <p:nvSpPr>
          <p:cNvPr id="4" name="Slaida attēla vietturi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smtClean="0"/>
          </a:p>
        </p:txBody>
      </p:sp>
      <p:sp>
        <p:nvSpPr>
          <p:cNvPr id="5" name="Piezīmju vietturi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v-LV" noProof="0" smtClean="0"/>
              <a:t>Noklikšķiniet, lai rediģētu šablona teksta stilus</a:t>
            </a:r>
          </a:p>
          <a:p>
            <a:pPr lvl="1"/>
            <a:r>
              <a:rPr lang="lv-LV" noProof="0" smtClean="0"/>
              <a:t>Otrais līmenis</a:t>
            </a:r>
          </a:p>
          <a:p>
            <a:pPr lvl="2"/>
            <a:r>
              <a:rPr lang="lv-LV" noProof="0" smtClean="0"/>
              <a:t>Trešais līmenis</a:t>
            </a:r>
          </a:p>
          <a:p>
            <a:pPr lvl="3"/>
            <a:r>
              <a:rPr lang="lv-LV" noProof="0" smtClean="0"/>
              <a:t>Ceturtais līmenis</a:t>
            </a:r>
          </a:p>
          <a:p>
            <a:pPr lvl="4"/>
            <a:r>
              <a:rPr lang="lv-LV" noProof="0" smtClean="0"/>
              <a:t>Piektais līmenis</a:t>
            </a:r>
          </a:p>
        </p:txBody>
      </p:sp>
      <p:sp>
        <p:nvSpPr>
          <p:cNvPr id="6" name="Kājenes vietturi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v-LV"/>
          </a:p>
        </p:txBody>
      </p:sp>
      <p:sp>
        <p:nvSpPr>
          <p:cNvPr id="7" name="Slaida numura vietturi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CFA9BF-51C6-467B-B904-8C6047DB87C9}"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ida attēla vietturis 1"/>
          <p:cNvSpPr>
            <a:spLocks noGrp="1" noRot="1" noChangeAspect="1" noTextEdit="1"/>
          </p:cNvSpPr>
          <p:nvPr>
            <p:ph type="sldImg"/>
          </p:nvPr>
        </p:nvSpPr>
        <p:spPr bwMode="auto">
          <a:noFill/>
          <a:ln>
            <a:solidFill>
              <a:srgbClr val="000000"/>
            </a:solidFill>
            <a:miter lim="800000"/>
            <a:headEnd/>
            <a:tailEnd/>
          </a:ln>
        </p:spPr>
      </p:sp>
      <p:sp>
        <p:nvSpPr>
          <p:cNvPr id="4505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Skolēni sadalīti 4 grupās. Katrai grupai ir skolotājs konsultants.</a:t>
            </a:r>
          </a:p>
        </p:txBody>
      </p:sp>
      <p:sp>
        <p:nvSpPr>
          <p:cNvPr id="4506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10F979-EB2F-45D4-9B88-A0C526A1805F}" type="slidenum">
              <a:rPr lang="lv-LV" smtClean="0"/>
              <a:pPr/>
              <a:t>1</a:t>
            </a:fld>
            <a:endParaRPr lang="lv-LV"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ida attēla vietturis 1"/>
          <p:cNvSpPr>
            <a:spLocks noGrp="1" noRot="1" noChangeAspect="1" noTextEdit="1"/>
          </p:cNvSpPr>
          <p:nvPr>
            <p:ph type="sldImg"/>
          </p:nvPr>
        </p:nvSpPr>
        <p:spPr bwMode="auto">
          <a:noFill/>
          <a:ln>
            <a:solidFill>
              <a:srgbClr val="000000"/>
            </a:solidFill>
            <a:miter lim="800000"/>
            <a:headEnd/>
            <a:tailEnd/>
          </a:ln>
        </p:spPr>
      </p:sp>
      <p:sp>
        <p:nvSpPr>
          <p:cNvPr id="54275"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Skolotājs vēl reiz precizē 1.uzdevumu un skolēnu grupas dodas veikt objektu monitoringu.</a:t>
            </a:r>
          </a:p>
        </p:txBody>
      </p:sp>
      <p:sp>
        <p:nvSpPr>
          <p:cNvPr id="5427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27B5D6-9885-4D24-9503-47089B823B24}" type="slidenum">
              <a:rPr lang="lv-LV" smtClean="0"/>
              <a:pPr/>
              <a:t>15</a:t>
            </a:fld>
            <a:endParaRPr lang="lv-LV"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ida attēla vietturis 1"/>
          <p:cNvSpPr>
            <a:spLocks noGrp="1" noRot="1" noChangeAspect="1" noTextEdit="1"/>
          </p:cNvSpPr>
          <p:nvPr>
            <p:ph type="sldImg"/>
          </p:nvPr>
        </p:nvSpPr>
        <p:spPr bwMode="auto">
          <a:noFill/>
          <a:ln>
            <a:solidFill>
              <a:srgbClr val="000000"/>
            </a:solidFill>
            <a:miter lim="800000"/>
            <a:headEnd/>
            <a:tailEnd/>
          </a:ln>
        </p:spPr>
      </p:sp>
      <p:sp>
        <p:nvSpPr>
          <p:cNvPr id="5529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Pēc 1.uzdevuma veikšanas, skolēni apkopo iegūto informāciju un iesniedz, lai ievietotu to prezentācijas 18. slaidā. </a:t>
            </a:r>
          </a:p>
        </p:txBody>
      </p:sp>
      <p:sp>
        <p:nvSpPr>
          <p:cNvPr id="5530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20B31C-D8FA-4E3A-92D7-486D3FA38002}" type="slidenum">
              <a:rPr lang="lv-LV" smtClean="0"/>
              <a:pPr/>
              <a:t>16</a:t>
            </a:fld>
            <a:endParaRPr lang="lv-LV"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ida attēla vietturis 1"/>
          <p:cNvSpPr>
            <a:spLocks noGrp="1" noRot="1" noChangeAspect="1" noTextEdit="1"/>
          </p:cNvSpPr>
          <p:nvPr>
            <p:ph type="sldImg"/>
          </p:nvPr>
        </p:nvSpPr>
        <p:spPr bwMode="auto">
          <a:noFill/>
          <a:ln>
            <a:solidFill>
              <a:srgbClr val="000000"/>
            </a:solidFill>
            <a:miter lim="800000"/>
            <a:headEnd/>
            <a:tailEnd/>
          </a:ln>
        </p:spPr>
      </p:sp>
      <p:sp>
        <p:nvSpPr>
          <p:cNvPr id="5632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Aktīvās pauzes laikā skolēni sadalās pāros un apgūst deju soļus.</a:t>
            </a:r>
          </a:p>
        </p:txBody>
      </p:sp>
      <p:sp>
        <p:nvSpPr>
          <p:cNvPr id="5632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00BFA3-3EAE-4C8D-8A43-629C52F35F92}" type="slidenum">
              <a:rPr lang="lv-LV" smtClean="0"/>
              <a:pPr/>
              <a:t>17</a:t>
            </a:fld>
            <a:endParaRPr lang="lv-LV"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ida attēla vietturis 1"/>
          <p:cNvSpPr>
            <a:spLocks noGrp="1" noRot="1" noChangeAspect="1" noTextEdit="1"/>
          </p:cNvSpPr>
          <p:nvPr>
            <p:ph type="sldImg"/>
          </p:nvPr>
        </p:nvSpPr>
        <p:spPr bwMode="auto">
          <a:noFill/>
          <a:ln>
            <a:solidFill>
              <a:srgbClr val="000000"/>
            </a:solidFill>
            <a:miter lim="800000"/>
            <a:headEnd/>
            <a:tailEnd/>
          </a:ln>
        </p:spPr>
      </p:sp>
      <p:sp>
        <p:nvSpPr>
          <p:cNvPr id="57347"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Pēc aktīvās pauzes visi tiek iepazīstināti ar objektu monitoringa rezultātiem un pārrunā tos.</a:t>
            </a:r>
          </a:p>
        </p:txBody>
      </p:sp>
      <p:sp>
        <p:nvSpPr>
          <p:cNvPr id="5734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6708EF-AED8-47AA-B454-B63084D92C3D}" type="slidenum">
              <a:rPr lang="lv-LV" smtClean="0"/>
              <a:pPr/>
              <a:t>18</a:t>
            </a:fld>
            <a:endParaRPr lang="lv-LV"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ida attēla vietturis 1"/>
          <p:cNvSpPr>
            <a:spLocks noGrp="1" noRot="1" noChangeAspect="1" noTextEdit="1"/>
          </p:cNvSpPr>
          <p:nvPr>
            <p:ph type="sldImg"/>
          </p:nvPr>
        </p:nvSpPr>
        <p:spPr bwMode="auto">
          <a:noFill/>
          <a:ln>
            <a:solidFill>
              <a:srgbClr val="000000"/>
            </a:solidFill>
            <a:miter lim="800000"/>
            <a:headEnd/>
            <a:tailEnd/>
          </a:ln>
        </p:spPr>
      </p:sp>
      <p:sp>
        <p:nvSpPr>
          <p:cNvPr id="58371"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Katra grupa, izmantojot atbilstošos apzīmējumus (iepriekš sagatavoti un izsniegti katrai grupai), atzīmē uz lielās kartes savus objektus. Visu grupu kartes tiek savienotas kopā un izveidota Cēsu pilsētas centra karte ar atzīmētiem uz tās objektiem.</a:t>
            </a:r>
          </a:p>
        </p:txBody>
      </p:sp>
      <p:sp>
        <p:nvSpPr>
          <p:cNvPr id="5837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744F3E-2049-4B02-ADD0-FD078392A017}" type="slidenum">
              <a:rPr lang="lv-LV" smtClean="0"/>
              <a:pPr/>
              <a:t>19</a:t>
            </a:fld>
            <a:endParaRPr lang="lv-LV"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ida attēla vietturis 1"/>
          <p:cNvSpPr>
            <a:spLocks noGrp="1" noRot="1" noChangeAspect="1" noTextEdit="1"/>
          </p:cNvSpPr>
          <p:nvPr>
            <p:ph type="sldImg"/>
          </p:nvPr>
        </p:nvSpPr>
        <p:spPr bwMode="auto">
          <a:noFill/>
          <a:ln>
            <a:solidFill>
              <a:srgbClr val="000000"/>
            </a:solidFill>
            <a:miter lim="800000"/>
            <a:headEnd/>
            <a:tailEnd/>
          </a:ln>
        </p:spPr>
      </p:sp>
      <p:sp>
        <p:nvSpPr>
          <p:cNvPr id="59395"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Apzīmējumu atšifrējums.</a:t>
            </a:r>
          </a:p>
        </p:txBody>
      </p:sp>
      <p:sp>
        <p:nvSpPr>
          <p:cNvPr id="5939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B9FE9E-66C9-426E-A665-D10A2C224C16}" type="slidenum">
              <a:rPr lang="lv-LV" smtClean="0"/>
              <a:pPr/>
              <a:t>20</a:t>
            </a:fld>
            <a:endParaRPr lang="lv-LV"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ida attēla vietturis 1"/>
          <p:cNvSpPr>
            <a:spLocks noGrp="1" noRot="1" noChangeAspect="1" noTextEdit="1"/>
          </p:cNvSpPr>
          <p:nvPr>
            <p:ph type="sldImg"/>
          </p:nvPr>
        </p:nvSpPr>
        <p:spPr bwMode="auto">
          <a:noFill/>
          <a:ln>
            <a:solidFill>
              <a:srgbClr val="000000"/>
            </a:solidFill>
            <a:miter lim="800000"/>
            <a:headEnd/>
            <a:tailEnd/>
          </a:ln>
        </p:spPr>
      </p:sp>
      <p:sp>
        <p:nvSpPr>
          <p:cNvPr id="6041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Skolēni turpina apgūt deju soļus.</a:t>
            </a:r>
          </a:p>
        </p:txBody>
      </p:sp>
      <p:sp>
        <p:nvSpPr>
          <p:cNvPr id="6042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6A97EC-CBB3-4B5F-82BA-0E637009B103}" type="slidenum">
              <a:rPr lang="lv-LV" smtClean="0"/>
              <a:pPr/>
              <a:t>21</a:t>
            </a:fld>
            <a:endParaRPr lang="lv-LV"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ida attēla vietturis 1"/>
          <p:cNvSpPr>
            <a:spLocks noGrp="1" noRot="1" noChangeAspect="1" noTextEdit="1"/>
          </p:cNvSpPr>
          <p:nvPr>
            <p:ph type="sldImg"/>
          </p:nvPr>
        </p:nvSpPr>
        <p:spPr bwMode="auto">
          <a:noFill/>
          <a:ln>
            <a:solidFill>
              <a:srgbClr val="000000"/>
            </a:solidFill>
            <a:miter lim="800000"/>
            <a:headEnd/>
            <a:tailEnd/>
          </a:ln>
        </p:spPr>
      </p:sp>
      <p:sp>
        <p:nvSpPr>
          <p:cNvPr id="6144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Skolotājs iepazīstina skolēnus ar 4.uzdevumu.</a:t>
            </a:r>
          </a:p>
        </p:txBody>
      </p:sp>
      <p:sp>
        <p:nvSpPr>
          <p:cNvPr id="6144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65DEB-B99F-42D0-ABF2-E5BF42CE3300}" type="slidenum">
              <a:rPr lang="lv-LV" smtClean="0"/>
              <a:pPr/>
              <a:t>22</a:t>
            </a:fld>
            <a:endParaRPr lang="lv-LV"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ida attēla vietturis 1"/>
          <p:cNvSpPr>
            <a:spLocks noGrp="1" noRot="1" noChangeAspect="1" noTextEdit="1"/>
          </p:cNvSpPr>
          <p:nvPr>
            <p:ph type="sldImg"/>
          </p:nvPr>
        </p:nvSpPr>
        <p:spPr bwMode="auto">
          <a:noFill/>
          <a:ln>
            <a:solidFill>
              <a:srgbClr val="000000"/>
            </a:solidFill>
            <a:miter lim="800000"/>
            <a:headEnd/>
            <a:tailEnd/>
          </a:ln>
        </p:spPr>
      </p:sp>
      <p:sp>
        <p:nvSpPr>
          <p:cNvPr id="62467"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Izskaidro, kā aizpildīt domu karti.</a:t>
            </a:r>
          </a:p>
        </p:txBody>
      </p:sp>
      <p:sp>
        <p:nvSpPr>
          <p:cNvPr id="6246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1B2B2-091A-417C-AB52-7FC80AB564E2}" type="slidenum">
              <a:rPr lang="lv-LV" smtClean="0"/>
              <a:pPr/>
              <a:t>23</a:t>
            </a:fld>
            <a:endParaRPr lang="lv-LV"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ida attēla vietturis 1"/>
          <p:cNvSpPr>
            <a:spLocks noGrp="1" noRot="1" noChangeAspect="1" noTextEdit="1"/>
          </p:cNvSpPr>
          <p:nvPr>
            <p:ph type="sldImg"/>
          </p:nvPr>
        </p:nvSpPr>
        <p:spPr bwMode="auto">
          <a:noFill/>
          <a:ln>
            <a:solidFill>
              <a:srgbClr val="000000"/>
            </a:solidFill>
            <a:miter lim="800000"/>
            <a:headEnd/>
            <a:tailEnd/>
          </a:ln>
        </p:spPr>
      </p:sp>
      <p:sp>
        <p:nvSpPr>
          <p:cNvPr id="63491"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Atkārto uzdevumu. Katra grupa izlozē ēdiena nosaukumu, kuru jāpagatavo un saņem atbilstošu inventāru un produktus.</a:t>
            </a:r>
          </a:p>
        </p:txBody>
      </p:sp>
      <p:sp>
        <p:nvSpPr>
          <p:cNvPr id="6349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A0F76D-436D-43BD-8CA1-A5F0722B4D68}" type="slidenum">
              <a:rPr lang="lv-LV" smtClean="0"/>
              <a:pPr/>
              <a:t>24</a:t>
            </a:fld>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ida attēla vietturis 1"/>
          <p:cNvSpPr>
            <a:spLocks noGrp="1" noRot="1" noChangeAspect="1" noTextEdit="1"/>
          </p:cNvSpPr>
          <p:nvPr>
            <p:ph type="sldImg"/>
          </p:nvPr>
        </p:nvSpPr>
        <p:spPr bwMode="auto">
          <a:noFill/>
          <a:ln>
            <a:solidFill>
              <a:srgbClr val="000000"/>
            </a:solidFill>
            <a:miter lim="800000"/>
            <a:headEnd/>
            <a:tailEnd/>
          </a:ln>
        </p:spPr>
      </p:sp>
      <p:sp>
        <p:nvSpPr>
          <p:cNvPr id="4608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Skolotājs izlasa vēstuli.</a:t>
            </a:r>
          </a:p>
        </p:txBody>
      </p:sp>
      <p:sp>
        <p:nvSpPr>
          <p:cNvPr id="4608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9624B8-FAE1-436D-8608-193EFC0AF22E}" type="slidenum">
              <a:rPr lang="lv-LV" smtClean="0"/>
              <a:pPr/>
              <a:t>2</a:t>
            </a:fld>
            <a:endParaRPr lang="lv-LV"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ida attēla vietturis 1"/>
          <p:cNvSpPr>
            <a:spLocks noGrp="1" noRot="1" noChangeAspect="1" noTextEdit="1"/>
          </p:cNvSpPr>
          <p:nvPr>
            <p:ph type="sldImg"/>
          </p:nvPr>
        </p:nvSpPr>
        <p:spPr bwMode="auto">
          <a:noFill/>
          <a:ln>
            <a:solidFill>
              <a:srgbClr val="000000"/>
            </a:solidFill>
            <a:miter lim="800000"/>
            <a:headEnd/>
            <a:tailEnd/>
          </a:ln>
        </p:spPr>
      </p:sp>
      <p:sp>
        <p:nvSpPr>
          <p:cNvPr id="64515"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Katra grupa pagatavoto ēdienu novieto uz saklāta kopējā galda un notiek ēdienu degustācija.</a:t>
            </a:r>
          </a:p>
        </p:txBody>
      </p:sp>
      <p:sp>
        <p:nvSpPr>
          <p:cNvPr id="6451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9301A0-A18B-4D79-B18E-C45401F3FC8E}" type="slidenum">
              <a:rPr lang="lv-LV" smtClean="0"/>
              <a:pPr/>
              <a:t>25</a:t>
            </a:fld>
            <a:endParaRPr lang="lv-LV"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ida attēla vietturis 1"/>
          <p:cNvSpPr>
            <a:spLocks noGrp="1" noRot="1" noChangeAspect="1" noTextEdit="1"/>
          </p:cNvSpPr>
          <p:nvPr>
            <p:ph type="sldImg"/>
          </p:nvPr>
        </p:nvSpPr>
        <p:spPr bwMode="auto">
          <a:noFill/>
          <a:ln>
            <a:solidFill>
              <a:srgbClr val="000000"/>
            </a:solidFill>
            <a:miter lim="800000"/>
            <a:headEnd/>
            <a:tailEnd/>
          </a:ln>
        </p:spPr>
      </p:sp>
      <p:sp>
        <p:nvSpPr>
          <p:cNvPr id="6553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Turpina apgūt deju soļus.</a:t>
            </a:r>
          </a:p>
        </p:txBody>
      </p:sp>
      <p:sp>
        <p:nvSpPr>
          <p:cNvPr id="6554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64A773-5757-4629-AF28-991AFE3BF243}" type="slidenum">
              <a:rPr lang="lv-LV" smtClean="0"/>
              <a:pPr/>
              <a:t>26</a:t>
            </a:fld>
            <a:endParaRPr lang="lv-LV"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ida attēla vietturis 1"/>
          <p:cNvSpPr>
            <a:spLocks noGrp="1" noRot="1" noChangeAspect="1" noTextEdit="1"/>
          </p:cNvSpPr>
          <p:nvPr>
            <p:ph type="sldImg"/>
          </p:nvPr>
        </p:nvSpPr>
        <p:spPr bwMode="auto">
          <a:noFill/>
          <a:ln>
            <a:solidFill>
              <a:srgbClr val="000000"/>
            </a:solidFill>
            <a:miter lim="800000"/>
            <a:headEnd/>
            <a:tailEnd/>
          </a:ln>
        </p:spPr>
      </p:sp>
      <p:sp>
        <p:nvSpPr>
          <p:cNvPr id="6656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Skolotājs iepazīstina ar 5.uzdevumu. Katra grupa saņem nepieciešamos resursus, veido prezentāciju un prezentē to.</a:t>
            </a:r>
          </a:p>
        </p:txBody>
      </p:sp>
      <p:sp>
        <p:nvSpPr>
          <p:cNvPr id="6656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443BAD-A661-4EA4-B6CB-84CB40F18F5E}" type="slidenum">
              <a:rPr lang="lv-LV" smtClean="0"/>
              <a:pPr/>
              <a:t>27</a:t>
            </a:fld>
            <a:endParaRPr lang="lv-LV"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ida attēla vietturis 1"/>
          <p:cNvSpPr>
            <a:spLocks noGrp="1" noRot="1" noChangeAspect="1" noTextEdit="1"/>
          </p:cNvSpPr>
          <p:nvPr>
            <p:ph type="sldImg"/>
          </p:nvPr>
        </p:nvSpPr>
        <p:spPr bwMode="auto">
          <a:noFill/>
          <a:ln>
            <a:solidFill>
              <a:srgbClr val="000000"/>
            </a:solidFill>
            <a:miter lim="800000"/>
            <a:headEnd/>
            <a:tailEnd/>
          </a:ln>
        </p:spPr>
      </p:sp>
      <p:sp>
        <p:nvSpPr>
          <p:cNvPr id="67587"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Nodejo visu deju.</a:t>
            </a:r>
          </a:p>
        </p:txBody>
      </p:sp>
      <p:sp>
        <p:nvSpPr>
          <p:cNvPr id="6758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E04A89-2223-4EE3-887F-1D95A22C1BD7}" type="slidenum">
              <a:rPr lang="lv-LV" smtClean="0"/>
              <a:pPr/>
              <a:t>28</a:t>
            </a:fld>
            <a:endParaRPr lang="lv-LV"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ida attēla vietturis 1"/>
          <p:cNvSpPr>
            <a:spLocks noGrp="1" noRot="1" noChangeAspect="1" noTextEdit="1"/>
          </p:cNvSpPr>
          <p:nvPr>
            <p:ph type="sldImg"/>
          </p:nvPr>
        </p:nvSpPr>
        <p:spPr bwMode="auto">
          <a:noFill/>
          <a:ln>
            <a:solidFill>
              <a:srgbClr val="000000"/>
            </a:solidFill>
            <a:miter lim="800000"/>
            <a:headEnd/>
            <a:tailEnd/>
          </a:ln>
        </p:spPr>
      </p:sp>
      <p:sp>
        <p:nvSpPr>
          <p:cNvPr id="68611"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Skolēniem jāsagatavo radošo darbu, kas atspoguļo dienas spilgtākos mirkļus (individuāli vai grupās) un jāprezentē to.</a:t>
            </a:r>
          </a:p>
        </p:txBody>
      </p:sp>
      <p:sp>
        <p:nvSpPr>
          <p:cNvPr id="6861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9DA12B-19D7-4279-AA4F-A794CE28513D}" type="slidenum">
              <a:rPr lang="lv-LV" smtClean="0"/>
              <a:pPr/>
              <a:t>29</a:t>
            </a:fld>
            <a:endParaRPr lang="lv-LV"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ida attēla vietturis 1"/>
          <p:cNvSpPr>
            <a:spLocks noGrp="1" noRot="1" noChangeAspect="1" noTextEdit="1"/>
          </p:cNvSpPr>
          <p:nvPr>
            <p:ph type="sldImg"/>
          </p:nvPr>
        </p:nvSpPr>
        <p:spPr bwMode="auto">
          <a:noFill/>
          <a:ln>
            <a:solidFill>
              <a:srgbClr val="000000"/>
            </a:solidFill>
            <a:miter lim="800000"/>
            <a:headEnd/>
            <a:tailEnd/>
          </a:ln>
        </p:spPr>
      </p:sp>
      <p:sp>
        <p:nvSpPr>
          <p:cNvPr id="69635"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Apkopo un īsi pārrunā paveikto nodarbības laikā.</a:t>
            </a:r>
          </a:p>
        </p:txBody>
      </p:sp>
      <p:sp>
        <p:nvSpPr>
          <p:cNvPr id="6963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1CF8C6-51FF-4125-83A8-01A414F3B216}" type="slidenum">
              <a:rPr lang="lv-LV" smtClean="0"/>
              <a:pPr/>
              <a:t>30</a:t>
            </a:fld>
            <a:endParaRPr lang="lv-LV"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ida attēla vietturis 1"/>
          <p:cNvSpPr>
            <a:spLocks noGrp="1" noRot="1" noChangeAspect="1" noTextEdit="1"/>
          </p:cNvSpPr>
          <p:nvPr>
            <p:ph type="sldImg"/>
          </p:nvPr>
        </p:nvSpPr>
        <p:spPr bwMode="auto">
          <a:noFill/>
          <a:ln>
            <a:solidFill>
              <a:srgbClr val="000000"/>
            </a:solidFill>
            <a:miter lim="800000"/>
            <a:headEnd/>
            <a:tailEnd/>
          </a:ln>
        </p:spPr>
      </p:sp>
      <p:sp>
        <p:nvSpPr>
          <p:cNvPr id="7065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Skolēniem tiek piedāvāti pašvērtējuma kritēriji (katrs kritērijs izdrukāts uz A4formāta lapas un pielikts pie sienas) un trīs smaidošās sejiņas. Jāpielīmē pie atbilstoša kritērija.  Pārrunā pašvērtējuma rezultātus.</a:t>
            </a:r>
          </a:p>
        </p:txBody>
      </p:sp>
      <p:sp>
        <p:nvSpPr>
          <p:cNvPr id="7066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6D901C-702E-4BD0-98FE-084FD8AE7759}" type="slidenum">
              <a:rPr lang="lv-LV" smtClean="0"/>
              <a:pPr/>
              <a:t>31</a:t>
            </a:fld>
            <a:endParaRPr lang="lv-LV"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ida attēla vietturis 1"/>
          <p:cNvSpPr>
            <a:spLocks noGrp="1" noRot="1" noChangeAspect="1" noTextEdit="1"/>
          </p:cNvSpPr>
          <p:nvPr>
            <p:ph type="sldImg"/>
          </p:nvPr>
        </p:nvSpPr>
        <p:spPr bwMode="auto">
          <a:noFill/>
          <a:ln>
            <a:solidFill>
              <a:srgbClr val="000000"/>
            </a:solidFill>
            <a:miter lim="800000"/>
            <a:headEnd/>
            <a:tailEnd/>
          </a:ln>
        </p:spPr>
      </p:sp>
      <p:sp>
        <p:nvSpPr>
          <p:cNvPr id="7168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Nodarbības beigās katrs skolēns novērtē sevi, pielīmējot smaidīgo sejiņu pie atbilstoša vērtējuma.</a:t>
            </a:r>
          </a:p>
        </p:txBody>
      </p:sp>
      <p:sp>
        <p:nvSpPr>
          <p:cNvPr id="7168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78413A-F5A1-4A8E-9C0B-53B85F45CF76}" type="slidenum">
              <a:rPr lang="lv-LV" smtClean="0"/>
              <a:pPr/>
              <a:t>32</a:t>
            </a:fld>
            <a:endParaRPr 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ida attēla vietturis 1"/>
          <p:cNvSpPr>
            <a:spLocks noGrp="1" noRot="1" noChangeAspect="1" noTextEdit="1"/>
          </p:cNvSpPr>
          <p:nvPr>
            <p:ph type="sldImg"/>
          </p:nvPr>
        </p:nvSpPr>
        <p:spPr bwMode="auto">
          <a:noFill/>
          <a:ln>
            <a:solidFill>
              <a:srgbClr val="000000"/>
            </a:solidFill>
            <a:miter lim="800000"/>
            <a:headEnd/>
            <a:tailEnd/>
          </a:ln>
        </p:spPr>
      </p:sp>
      <p:sp>
        <p:nvSpPr>
          <p:cNvPr id="47107"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Pēc vēstules katrai skolēnu grupai skolotājs piedāvā atbildēt uz 3 jautājumiem.</a:t>
            </a:r>
          </a:p>
        </p:txBody>
      </p:sp>
      <p:sp>
        <p:nvSpPr>
          <p:cNvPr id="4710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02C264-3F79-4D7E-AEC0-3BB19981217B}" type="slidenum">
              <a:rPr lang="lv-LV" smtClean="0"/>
              <a:pPr/>
              <a:t>3</a:t>
            </a:fld>
            <a:endParaRPr 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ida attēla vietturis 1"/>
          <p:cNvSpPr>
            <a:spLocks noGrp="1" noRot="1" noChangeAspect="1" noTextEdit="1"/>
          </p:cNvSpPr>
          <p:nvPr>
            <p:ph type="sldImg"/>
          </p:nvPr>
        </p:nvSpPr>
        <p:spPr bwMode="auto">
          <a:noFill/>
          <a:ln>
            <a:solidFill>
              <a:srgbClr val="000000"/>
            </a:solidFill>
            <a:miter lim="800000"/>
            <a:headEnd/>
            <a:tailEnd/>
          </a:ln>
        </p:spPr>
      </p:sp>
      <p:sp>
        <p:nvSpPr>
          <p:cNvPr id="48131"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Skolotājs īsi atkārto vēstules saturu. </a:t>
            </a:r>
          </a:p>
        </p:txBody>
      </p:sp>
      <p:sp>
        <p:nvSpPr>
          <p:cNvPr id="4813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3ABA4E-6D58-447B-AC65-DAEFEB544BFC}" type="slidenum">
              <a:rPr lang="lv-LV" smtClean="0"/>
              <a:pPr/>
              <a:t>4</a:t>
            </a:fld>
            <a:endParaRPr 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ida attēla vietturis 1"/>
          <p:cNvSpPr>
            <a:spLocks noGrp="1" noRot="1" noChangeAspect="1" noTextEdit="1"/>
          </p:cNvSpPr>
          <p:nvPr>
            <p:ph type="sldImg"/>
          </p:nvPr>
        </p:nvSpPr>
        <p:spPr bwMode="auto">
          <a:noFill/>
          <a:ln>
            <a:solidFill>
              <a:srgbClr val="000000"/>
            </a:solidFill>
            <a:miter lim="800000"/>
            <a:headEnd/>
            <a:tailEnd/>
          </a:ln>
        </p:spPr>
      </p:sp>
      <p:sp>
        <p:nvSpPr>
          <p:cNvPr id="49155"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Skolotājs īsi pastāsta par A. Maslova piramīdu un tās interpretāciju (slaidi – 5.- 9.).</a:t>
            </a:r>
          </a:p>
        </p:txBody>
      </p:sp>
      <p:sp>
        <p:nvSpPr>
          <p:cNvPr id="49156"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4CD591-A1CF-42D3-88D6-CCCB06200B6E}" type="slidenum">
              <a:rPr lang="lv-LV" smtClean="0"/>
              <a:pPr/>
              <a:t>5</a:t>
            </a:fld>
            <a:endParaRPr lang="lv-L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ida attēla vietturis 1"/>
          <p:cNvSpPr>
            <a:spLocks noGrp="1" noRot="1" noChangeAspect="1" noTextEdit="1"/>
          </p:cNvSpPr>
          <p:nvPr>
            <p:ph type="sldImg"/>
          </p:nvPr>
        </p:nvSpPr>
        <p:spPr bwMode="auto">
          <a:noFill/>
          <a:ln>
            <a:solidFill>
              <a:srgbClr val="000000"/>
            </a:solidFill>
            <a:miter lim="800000"/>
            <a:headEnd/>
            <a:tailEnd/>
          </a:ln>
        </p:spPr>
      </p:sp>
      <p:sp>
        <p:nvSpPr>
          <p:cNvPr id="50179"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Skolotājs iepazīstina ar nodarbības piramīdu, pakāpeniski skaidro par katra līmeņa būtību (slaidi – 10.-11.)</a:t>
            </a:r>
          </a:p>
        </p:txBody>
      </p:sp>
      <p:sp>
        <p:nvSpPr>
          <p:cNvPr id="50180"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C4C1DD-2A2D-472B-97FD-23983969FB4E}" type="slidenum">
              <a:rPr lang="lv-LV" smtClean="0"/>
              <a:pPr/>
              <a:t>10</a:t>
            </a:fld>
            <a:endParaRPr 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ida attēla vietturis 1"/>
          <p:cNvSpPr>
            <a:spLocks noGrp="1" noRot="1" noChangeAspect="1" noTextEdit="1"/>
          </p:cNvSpPr>
          <p:nvPr>
            <p:ph type="sldImg"/>
          </p:nvPr>
        </p:nvSpPr>
        <p:spPr bwMode="auto">
          <a:noFill/>
          <a:ln>
            <a:solidFill>
              <a:srgbClr val="000000"/>
            </a:solidFill>
            <a:miter lim="800000"/>
            <a:headEnd/>
            <a:tailEnd/>
          </a:ln>
        </p:spPr>
      </p:sp>
      <p:sp>
        <p:nvSpPr>
          <p:cNvPr id="51203"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Skolēnus iepazīstina ar 1.uzdevumu. Katra skolēnu grupa saņem Cēsu pilsētas centra kartes daļu, kurā veiks objektu monitoringu un nofotografēs tos, atbilstoši uzdevuma prasībām.</a:t>
            </a:r>
          </a:p>
        </p:txBody>
      </p:sp>
      <p:sp>
        <p:nvSpPr>
          <p:cNvPr id="51204"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35EB3E-6550-433A-8097-D356F0B4C218}" type="slidenum">
              <a:rPr lang="lv-LV" smtClean="0"/>
              <a:pPr/>
              <a:t>12</a:t>
            </a:fld>
            <a:endParaRPr lang="lv-LV"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ida attēla vietturis 1"/>
          <p:cNvSpPr>
            <a:spLocks noGrp="1" noRot="1" noChangeAspect="1" noTextEdit="1"/>
          </p:cNvSpPr>
          <p:nvPr>
            <p:ph type="sldImg"/>
          </p:nvPr>
        </p:nvSpPr>
        <p:spPr bwMode="auto">
          <a:noFill/>
          <a:ln>
            <a:solidFill>
              <a:srgbClr val="000000"/>
            </a:solidFill>
            <a:miter lim="800000"/>
            <a:headEnd/>
            <a:tailEnd/>
          </a:ln>
        </p:spPr>
      </p:sp>
      <p:sp>
        <p:nvSpPr>
          <p:cNvPr id="52227"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Katra grupa precizē objektu monitoringa teritoriju, izmantojot ielu shematisko attēlu un …</a:t>
            </a:r>
          </a:p>
        </p:txBody>
      </p:sp>
      <p:sp>
        <p:nvSpPr>
          <p:cNvPr id="52228"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230B5A-E416-4BC5-99C6-D45ED4C35877}" type="slidenum">
              <a:rPr lang="lv-LV" smtClean="0"/>
              <a:pPr/>
              <a:t>13</a:t>
            </a:fld>
            <a:endParaRPr lang="lv-LV"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ida attēla vietturis 1"/>
          <p:cNvSpPr>
            <a:spLocks noGrp="1" noRot="1" noChangeAspect="1" noTextEdit="1"/>
          </p:cNvSpPr>
          <p:nvPr>
            <p:ph type="sldImg"/>
          </p:nvPr>
        </p:nvSpPr>
        <p:spPr bwMode="auto">
          <a:noFill/>
          <a:ln>
            <a:solidFill>
              <a:srgbClr val="000000"/>
            </a:solidFill>
            <a:miter lim="800000"/>
            <a:headEnd/>
            <a:tailEnd/>
          </a:ln>
        </p:spPr>
      </p:sp>
      <p:sp>
        <p:nvSpPr>
          <p:cNvPr id="53251" name="Piezīmju vietturi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lv-LV" smtClean="0"/>
              <a:t>… sameklē konkrētu teritoriju uz tās kartes, ar kuru strādās.</a:t>
            </a:r>
          </a:p>
        </p:txBody>
      </p:sp>
      <p:sp>
        <p:nvSpPr>
          <p:cNvPr id="53252" name="Slaida numura vietturi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082709-61E7-4D08-98C2-0B32AA21AAA4}" type="slidenum">
              <a:rPr lang="lv-LV" smtClean="0"/>
              <a:pPr/>
              <a:t>14</a:t>
            </a:fld>
            <a:endParaRPr lang="lv-L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lv-LV"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lv-LV"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lv-LV"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lv-LV"/>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lv-LV"/>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lv-LV"/>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lv-LV"/>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lv-LV"/>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6D728775-A5CB-4FAE-A503-EB3F1834AA92}"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Rectangle 8"/>
          <p:cNvSpPr>
            <a:spLocks noGrp="1" noChangeArrowheads="1"/>
          </p:cNvSpPr>
          <p:nvPr>
            <p:ph type="dt" sz="half" idx="10"/>
          </p:nvPr>
        </p:nvSpPr>
        <p:spPr>
          <a:ln/>
        </p:spPr>
        <p:txBody>
          <a:bodyPr/>
          <a:lstStyle>
            <a:lvl1pPr>
              <a:defRPr/>
            </a:lvl1pPr>
          </a:lstStyle>
          <a:p>
            <a:pPr>
              <a:defRPr/>
            </a:pPr>
            <a:endParaRPr lang="lv-LV"/>
          </a:p>
        </p:txBody>
      </p:sp>
      <p:sp>
        <p:nvSpPr>
          <p:cNvPr id="5" name="Rectangle 9"/>
          <p:cNvSpPr>
            <a:spLocks noGrp="1" noChangeArrowheads="1"/>
          </p:cNvSpPr>
          <p:nvPr>
            <p:ph type="ftr" sz="quarter" idx="11"/>
          </p:nvPr>
        </p:nvSpPr>
        <p:spPr>
          <a:ln/>
        </p:spPr>
        <p:txBody>
          <a:bodyPr/>
          <a:lstStyle>
            <a:lvl1pPr>
              <a:defRPr/>
            </a:lvl1pPr>
          </a:lstStyle>
          <a:p>
            <a:pPr>
              <a:defRPr/>
            </a:pPr>
            <a:endParaRPr lang="lv-LV"/>
          </a:p>
        </p:txBody>
      </p:sp>
      <p:sp>
        <p:nvSpPr>
          <p:cNvPr id="6" name="Rectangle 10"/>
          <p:cNvSpPr>
            <a:spLocks noGrp="1" noChangeArrowheads="1"/>
          </p:cNvSpPr>
          <p:nvPr>
            <p:ph type="sldNum" sz="quarter" idx="12"/>
          </p:nvPr>
        </p:nvSpPr>
        <p:spPr>
          <a:ln/>
        </p:spPr>
        <p:txBody>
          <a:bodyPr/>
          <a:lstStyle>
            <a:lvl1pPr>
              <a:defRPr/>
            </a:lvl1pPr>
          </a:lstStyle>
          <a:p>
            <a:pPr>
              <a:defRPr/>
            </a:pPr>
            <a:fld id="{BD78F23E-F225-4269-927A-29163E1FAEF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450013" y="228600"/>
            <a:ext cx="2084387" cy="5791200"/>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195263" y="228600"/>
            <a:ext cx="6102350" cy="5791200"/>
          </a:xfrm>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Rectangle 8"/>
          <p:cNvSpPr>
            <a:spLocks noGrp="1" noChangeArrowheads="1"/>
          </p:cNvSpPr>
          <p:nvPr>
            <p:ph type="dt" sz="half" idx="10"/>
          </p:nvPr>
        </p:nvSpPr>
        <p:spPr>
          <a:ln/>
        </p:spPr>
        <p:txBody>
          <a:bodyPr/>
          <a:lstStyle>
            <a:lvl1pPr>
              <a:defRPr/>
            </a:lvl1pPr>
          </a:lstStyle>
          <a:p>
            <a:pPr>
              <a:defRPr/>
            </a:pPr>
            <a:endParaRPr lang="lv-LV"/>
          </a:p>
        </p:txBody>
      </p:sp>
      <p:sp>
        <p:nvSpPr>
          <p:cNvPr id="5" name="Rectangle 9"/>
          <p:cNvSpPr>
            <a:spLocks noGrp="1" noChangeArrowheads="1"/>
          </p:cNvSpPr>
          <p:nvPr>
            <p:ph type="ftr" sz="quarter" idx="11"/>
          </p:nvPr>
        </p:nvSpPr>
        <p:spPr>
          <a:ln/>
        </p:spPr>
        <p:txBody>
          <a:bodyPr/>
          <a:lstStyle>
            <a:lvl1pPr>
              <a:defRPr/>
            </a:lvl1pPr>
          </a:lstStyle>
          <a:p>
            <a:pPr>
              <a:defRPr/>
            </a:pPr>
            <a:endParaRPr lang="lv-LV"/>
          </a:p>
        </p:txBody>
      </p:sp>
      <p:sp>
        <p:nvSpPr>
          <p:cNvPr id="6" name="Rectangle 10"/>
          <p:cNvSpPr>
            <a:spLocks noGrp="1" noChangeArrowheads="1"/>
          </p:cNvSpPr>
          <p:nvPr>
            <p:ph type="sldNum" sz="quarter" idx="12"/>
          </p:nvPr>
        </p:nvSpPr>
        <p:spPr>
          <a:ln/>
        </p:spPr>
        <p:txBody>
          <a:bodyPr/>
          <a:lstStyle>
            <a:lvl1pPr>
              <a:defRPr/>
            </a:lvl1pPr>
          </a:lstStyle>
          <a:p>
            <a:pPr>
              <a:defRPr/>
            </a:pPr>
            <a:fld id="{7D5F8151-6086-4154-9C13-3E7589DFF7DE}"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Virsraksts, teksts un saturs">
    <p:spTree>
      <p:nvGrpSpPr>
        <p:cNvPr id="1" name=""/>
        <p:cNvGrpSpPr/>
        <p:nvPr/>
      </p:nvGrpSpPr>
      <p:grpSpPr>
        <a:xfrm>
          <a:off x="0" y="0"/>
          <a:ext cx="0" cy="0"/>
          <a:chOff x="0" y="0"/>
          <a:chExt cx="0" cy="0"/>
        </a:xfrm>
      </p:grpSpPr>
      <p:sp>
        <p:nvSpPr>
          <p:cNvPr id="2" name="Virsraksts 1"/>
          <p:cNvSpPr>
            <a:spLocks noGrp="1"/>
          </p:cNvSpPr>
          <p:nvPr>
            <p:ph type="title"/>
          </p:nvPr>
        </p:nvSpPr>
        <p:spPr>
          <a:xfrm>
            <a:off x="195263" y="228600"/>
            <a:ext cx="8015287" cy="914400"/>
          </a:xfrm>
        </p:spPr>
        <p:txBody>
          <a:bodyPr/>
          <a:lstStyle/>
          <a:p>
            <a:r>
              <a:rPr lang="lv-LV" smtClean="0"/>
              <a:t>Rediģēt šablona virsraksta stilu</a:t>
            </a:r>
            <a:endParaRPr lang="lv-LV"/>
          </a:p>
        </p:txBody>
      </p:sp>
      <p:sp>
        <p:nvSpPr>
          <p:cNvPr id="3" name="Teksta vietturis 2"/>
          <p:cNvSpPr>
            <a:spLocks noGrp="1"/>
          </p:cNvSpPr>
          <p:nvPr>
            <p:ph type="body" sz="half" idx="1"/>
          </p:nvPr>
        </p:nvSpPr>
        <p:spPr>
          <a:xfrm>
            <a:off x="609600" y="1600200"/>
            <a:ext cx="3886200" cy="44196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3886200" cy="44196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Rectangle 8"/>
          <p:cNvSpPr>
            <a:spLocks noGrp="1" noChangeArrowheads="1"/>
          </p:cNvSpPr>
          <p:nvPr>
            <p:ph type="dt" sz="half" idx="10"/>
          </p:nvPr>
        </p:nvSpPr>
        <p:spPr>
          <a:ln/>
        </p:spPr>
        <p:txBody>
          <a:bodyPr/>
          <a:lstStyle>
            <a:lvl1pPr>
              <a:defRPr/>
            </a:lvl1pPr>
          </a:lstStyle>
          <a:p>
            <a:pPr>
              <a:defRPr/>
            </a:pPr>
            <a:endParaRPr lang="lv-LV"/>
          </a:p>
        </p:txBody>
      </p:sp>
      <p:sp>
        <p:nvSpPr>
          <p:cNvPr id="6" name="Rectangle 9"/>
          <p:cNvSpPr>
            <a:spLocks noGrp="1" noChangeArrowheads="1"/>
          </p:cNvSpPr>
          <p:nvPr>
            <p:ph type="ftr" sz="quarter" idx="11"/>
          </p:nvPr>
        </p:nvSpPr>
        <p:spPr>
          <a:ln/>
        </p:spPr>
        <p:txBody>
          <a:bodyPr/>
          <a:lstStyle>
            <a:lvl1pPr>
              <a:defRPr/>
            </a:lvl1pPr>
          </a:lstStyle>
          <a:p>
            <a:pPr>
              <a:defRPr/>
            </a:pPr>
            <a:endParaRPr lang="lv-LV"/>
          </a:p>
        </p:txBody>
      </p:sp>
      <p:sp>
        <p:nvSpPr>
          <p:cNvPr id="7" name="Rectangle 10"/>
          <p:cNvSpPr>
            <a:spLocks noGrp="1" noChangeArrowheads="1"/>
          </p:cNvSpPr>
          <p:nvPr>
            <p:ph type="sldNum" sz="quarter" idx="12"/>
          </p:nvPr>
        </p:nvSpPr>
        <p:spPr>
          <a:ln/>
        </p:spPr>
        <p:txBody>
          <a:bodyPr/>
          <a:lstStyle>
            <a:lvl1pPr>
              <a:defRPr/>
            </a:lvl1pPr>
          </a:lstStyle>
          <a:p>
            <a:pPr>
              <a:defRPr/>
            </a:pPr>
            <a:fld id="{B45741B8-9832-45DA-AF86-CE0AF41685BF}" type="slidenum">
              <a:rPr lang="lv-LV"/>
              <a:pPr>
                <a:defRPr/>
              </a:pPr>
              <a:t>‹#›</a:t>
            </a:fld>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Virsraksts, teksts un 2 saturi">
    <p:spTree>
      <p:nvGrpSpPr>
        <p:cNvPr id="1" name=""/>
        <p:cNvGrpSpPr/>
        <p:nvPr/>
      </p:nvGrpSpPr>
      <p:grpSpPr>
        <a:xfrm>
          <a:off x="0" y="0"/>
          <a:ext cx="0" cy="0"/>
          <a:chOff x="0" y="0"/>
          <a:chExt cx="0" cy="0"/>
        </a:xfrm>
      </p:grpSpPr>
      <p:sp>
        <p:nvSpPr>
          <p:cNvPr id="2" name="Virsraksts 1"/>
          <p:cNvSpPr>
            <a:spLocks noGrp="1"/>
          </p:cNvSpPr>
          <p:nvPr>
            <p:ph type="title"/>
          </p:nvPr>
        </p:nvSpPr>
        <p:spPr>
          <a:xfrm>
            <a:off x="195263" y="228600"/>
            <a:ext cx="8015287" cy="914400"/>
          </a:xfrm>
        </p:spPr>
        <p:txBody>
          <a:bodyPr/>
          <a:lstStyle/>
          <a:p>
            <a:r>
              <a:rPr lang="lv-LV" smtClean="0"/>
              <a:t>Rediģēt šablona virsraksta stilu</a:t>
            </a:r>
            <a:endParaRPr lang="lv-LV"/>
          </a:p>
        </p:txBody>
      </p:sp>
      <p:sp>
        <p:nvSpPr>
          <p:cNvPr id="3" name="Teksta vietturis 2"/>
          <p:cNvSpPr>
            <a:spLocks noGrp="1"/>
          </p:cNvSpPr>
          <p:nvPr>
            <p:ph type="body" sz="half" idx="1"/>
          </p:nvPr>
        </p:nvSpPr>
        <p:spPr>
          <a:xfrm>
            <a:off x="609600" y="1600200"/>
            <a:ext cx="3886200" cy="44196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quarter" idx="2"/>
          </p:nvPr>
        </p:nvSpPr>
        <p:spPr>
          <a:xfrm>
            <a:off x="4648200" y="1600200"/>
            <a:ext cx="3886200" cy="21336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Satura vietturis 4"/>
          <p:cNvSpPr>
            <a:spLocks noGrp="1"/>
          </p:cNvSpPr>
          <p:nvPr>
            <p:ph sz="quarter" idx="3"/>
          </p:nvPr>
        </p:nvSpPr>
        <p:spPr>
          <a:xfrm>
            <a:off x="4648200" y="3886200"/>
            <a:ext cx="3886200" cy="2133600"/>
          </a:xfrm>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Rectangle 8"/>
          <p:cNvSpPr>
            <a:spLocks noGrp="1" noChangeArrowheads="1"/>
          </p:cNvSpPr>
          <p:nvPr>
            <p:ph type="dt" sz="half" idx="10"/>
          </p:nvPr>
        </p:nvSpPr>
        <p:spPr>
          <a:ln/>
        </p:spPr>
        <p:txBody>
          <a:bodyPr/>
          <a:lstStyle>
            <a:lvl1pPr>
              <a:defRPr/>
            </a:lvl1pPr>
          </a:lstStyle>
          <a:p>
            <a:pPr>
              <a:defRPr/>
            </a:pPr>
            <a:endParaRPr lang="lv-LV"/>
          </a:p>
        </p:txBody>
      </p:sp>
      <p:sp>
        <p:nvSpPr>
          <p:cNvPr id="7" name="Rectangle 9"/>
          <p:cNvSpPr>
            <a:spLocks noGrp="1" noChangeArrowheads="1"/>
          </p:cNvSpPr>
          <p:nvPr>
            <p:ph type="ftr" sz="quarter" idx="11"/>
          </p:nvPr>
        </p:nvSpPr>
        <p:spPr>
          <a:ln/>
        </p:spPr>
        <p:txBody>
          <a:bodyPr/>
          <a:lstStyle>
            <a:lvl1pPr>
              <a:defRPr/>
            </a:lvl1pPr>
          </a:lstStyle>
          <a:p>
            <a:pPr>
              <a:defRPr/>
            </a:pPr>
            <a:endParaRPr lang="lv-LV"/>
          </a:p>
        </p:txBody>
      </p:sp>
      <p:sp>
        <p:nvSpPr>
          <p:cNvPr id="8" name="Rectangle 10"/>
          <p:cNvSpPr>
            <a:spLocks noGrp="1" noChangeArrowheads="1"/>
          </p:cNvSpPr>
          <p:nvPr>
            <p:ph type="sldNum" sz="quarter" idx="12"/>
          </p:nvPr>
        </p:nvSpPr>
        <p:spPr>
          <a:ln/>
        </p:spPr>
        <p:txBody>
          <a:bodyPr/>
          <a:lstStyle>
            <a:lvl1pPr>
              <a:defRPr/>
            </a:lvl1pPr>
          </a:lstStyle>
          <a:p>
            <a:pPr>
              <a:defRPr/>
            </a:pPr>
            <a:fld id="{317BCA93-14F1-4DEB-8C22-4F60A835735F}" type="slidenum">
              <a:rPr lang="lv-LV"/>
              <a:pPr>
                <a:defRPr/>
              </a:pPr>
              <a:t>‹#›</a:t>
            </a:fld>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v-LV" smtClean="0"/>
              <a:t>Noklikšķiniet, lai rediģētu šablona apakšvirsraksta stilu</a:t>
            </a:r>
            <a:endParaRPr lang="lv-LV"/>
          </a:p>
        </p:txBody>
      </p:sp>
      <p:sp>
        <p:nvSpPr>
          <p:cNvPr id="4" name="Rectangle 8"/>
          <p:cNvSpPr>
            <a:spLocks noGrp="1" noChangeArrowheads="1"/>
          </p:cNvSpPr>
          <p:nvPr>
            <p:ph type="dt" sz="half" idx="10"/>
          </p:nvPr>
        </p:nvSpPr>
        <p:spPr>
          <a:ln/>
        </p:spPr>
        <p:txBody>
          <a:bodyPr/>
          <a:lstStyle>
            <a:lvl1pPr>
              <a:defRPr/>
            </a:lvl1pPr>
          </a:lstStyle>
          <a:p>
            <a:pPr>
              <a:defRPr/>
            </a:pPr>
            <a:endParaRPr lang="lv-LV"/>
          </a:p>
        </p:txBody>
      </p:sp>
      <p:sp>
        <p:nvSpPr>
          <p:cNvPr id="5" name="Rectangle 9"/>
          <p:cNvSpPr>
            <a:spLocks noGrp="1" noChangeArrowheads="1"/>
          </p:cNvSpPr>
          <p:nvPr>
            <p:ph type="ftr" sz="quarter" idx="11"/>
          </p:nvPr>
        </p:nvSpPr>
        <p:spPr>
          <a:ln/>
        </p:spPr>
        <p:txBody>
          <a:bodyPr/>
          <a:lstStyle>
            <a:lvl1pPr>
              <a:defRPr/>
            </a:lvl1pPr>
          </a:lstStyle>
          <a:p>
            <a:pPr>
              <a:defRPr/>
            </a:pPr>
            <a:endParaRPr lang="lv-LV"/>
          </a:p>
        </p:txBody>
      </p:sp>
      <p:sp>
        <p:nvSpPr>
          <p:cNvPr id="6" name="Rectangle 10"/>
          <p:cNvSpPr>
            <a:spLocks noGrp="1" noChangeArrowheads="1"/>
          </p:cNvSpPr>
          <p:nvPr>
            <p:ph type="sldNum" sz="quarter" idx="12"/>
          </p:nvPr>
        </p:nvSpPr>
        <p:spPr>
          <a:ln/>
        </p:spPr>
        <p:txBody>
          <a:bodyPr/>
          <a:lstStyle>
            <a:lvl1pPr>
              <a:defRPr/>
            </a:lvl1pPr>
          </a:lstStyle>
          <a:p>
            <a:pPr>
              <a:defRPr/>
            </a:pPr>
            <a:fld id="{7B38A3F2-29DB-4306-AC25-0A9EA217AB26}" type="slidenum">
              <a:rPr lang="lv-LV"/>
              <a:pPr>
                <a:defRPr/>
              </a:pPr>
              <a:t>‹#›</a:t>
            </a:fld>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Virsraksts un shēma vai organizācijas diagramma">
    <p:spTree>
      <p:nvGrpSpPr>
        <p:cNvPr id="1" name=""/>
        <p:cNvGrpSpPr/>
        <p:nvPr/>
      </p:nvGrpSpPr>
      <p:grpSpPr>
        <a:xfrm>
          <a:off x="0" y="0"/>
          <a:ext cx="0" cy="0"/>
          <a:chOff x="0" y="0"/>
          <a:chExt cx="0" cy="0"/>
        </a:xfrm>
      </p:grpSpPr>
      <p:sp>
        <p:nvSpPr>
          <p:cNvPr id="2" name="Virsraksts 1"/>
          <p:cNvSpPr>
            <a:spLocks noGrp="1"/>
          </p:cNvSpPr>
          <p:nvPr>
            <p:ph type="title"/>
          </p:nvPr>
        </p:nvSpPr>
        <p:spPr>
          <a:xfrm>
            <a:off x="195263" y="228600"/>
            <a:ext cx="8015287" cy="914400"/>
          </a:xfrm>
        </p:spPr>
        <p:txBody>
          <a:bodyPr/>
          <a:lstStyle/>
          <a:p>
            <a:r>
              <a:rPr lang="lv-LV" smtClean="0"/>
              <a:t>Rediģēt šablona virsraksta stilu</a:t>
            </a:r>
            <a:endParaRPr lang="lv-LV"/>
          </a:p>
        </p:txBody>
      </p:sp>
      <p:sp>
        <p:nvSpPr>
          <p:cNvPr id="3" name="SmartArt vietturis 2"/>
          <p:cNvSpPr>
            <a:spLocks noGrp="1"/>
          </p:cNvSpPr>
          <p:nvPr>
            <p:ph type="dgm" idx="1"/>
          </p:nvPr>
        </p:nvSpPr>
        <p:spPr>
          <a:xfrm>
            <a:off x="609600" y="1600200"/>
            <a:ext cx="7924800" cy="4419600"/>
          </a:xfrm>
        </p:spPr>
        <p:txBody>
          <a:bodyPr/>
          <a:lstStyle/>
          <a:p>
            <a:pPr lvl="0"/>
            <a:endParaRPr lang="lv-LV" noProof="0"/>
          </a:p>
        </p:txBody>
      </p:sp>
      <p:sp>
        <p:nvSpPr>
          <p:cNvPr id="4" name="Rectangle 8"/>
          <p:cNvSpPr>
            <a:spLocks noGrp="1" noChangeArrowheads="1"/>
          </p:cNvSpPr>
          <p:nvPr>
            <p:ph type="dt" sz="half" idx="10"/>
          </p:nvPr>
        </p:nvSpPr>
        <p:spPr>
          <a:ln/>
        </p:spPr>
        <p:txBody>
          <a:bodyPr/>
          <a:lstStyle>
            <a:lvl1pPr>
              <a:defRPr/>
            </a:lvl1pPr>
          </a:lstStyle>
          <a:p>
            <a:pPr>
              <a:defRPr/>
            </a:pPr>
            <a:endParaRPr lang="lv-LV"/>
          </a:p>
        </p:txBody>
      </p:sp>
      <p:sp>
        <p:nvSpPr>
          <p:cNvPr id="5" name="Rectangle 9"/>
          <p:cNvSpPr>
            <a:spLocks noGrp="1" noChangeArrowheads="1"/>
          </p:cNvSpPr>
          <p:nvPr>
            <p:ph type="ftr" sz="quarter" idx="11"/>
          </p:nvPr>
        </p:nvSpPr>
        <p:spPr>
          <a:ln/>
        </p:spPr>
        <p:txBody>
          <a:bodyPr/>
          <a:lstStyle>
            <a:lvl1pPr>
              <a:defRPr/>
            </a:lvl1pPr>
          </a:lstStyle>
          <a:p>
            <a:pPr>
              <a:defRPr/>
            </a:pPr>
            <a:endParaRPr lang="lv-LV"/>
          </a:p>
        </p:txBody>
      </p:sp>
      <p:sp>
        <p:nvSpPr>
          <p:cNvPr id="6" name="Rectangle 10"/>
          <p:cNvSpPr>
            <a:spLocks noGrp="1" noChangeArrowheads="1"/>
          </p:cNvSpPr>
          <p:nvPr>
            <p:ph type="sldNum" sz="quarter" idx="12"/>
          </p:nvPr>
        </p:nvSpPr>
        <p:spPr>
          <a:ln/>
        </p:spPr>
        <p:txBody>
          <a:bodyPr/>
          <a:lstStyle>
            <a:lvl1pPr>
              <a:defRPr/>
            </a:lvl1pPr>
          </a:lstStyle>
          <a:p>
            <a:pPr>
              <a:defRPr/>
            </a:pPr>
            <a:fld id="{C92BFC63-C879-4958-9DDC-8BD1BC5EDD8D}"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Rectangle 8"/>
          <p:cNvSpPr>
            <a:spLocks noGrp="1" noChangeArrowheads="1"/>
          </p:cNvSpPr>
          <p:nvPr>
            <p:ph type="dt" sz="half" idx="10"/>
          </p:nvPr>
        </p:nvSpPr>
        <p:spPr>
          <a:ln/>
        </p:spPr>
        <p:txBody>
          <a:bodyPr/>
          <a:lstStyle>
            <a:lvl1pPr>
              <a:defRPr/>
            </a:lvl1pPr>
          </a:lstStyle>
          <a:p>
            <a:pPr>
              <a:defRPr/>
            </a:pPr>
            <a:endParaRPr lang="lv-LV"/>
          </a:p>
        </p:txBody>
      </p:sp>
      <p:sp>
        <p:nvSpPr>
          <p:cNvPr id="5" name="Rectangle 9"/>
          <p:cNvSpPr>
            <a:spLocks noGrp="1" noChangeArrowheads="1"/>
          </p:cNvSpPr>
          <p:nvPr>
            <p:ph type="ftr" sz="quarter" idx="11"/>
          </p:nvPr>
        </p:nvSpPr>
        <p:spPr>
          <a:ln/>
        </p:spPr>
        <p:txBody>
          <a:bodyPr/>
          <a:lstStyle>
            <a:lvl1pPr>
              <a:defRPr/>
            </a:lvl1pPr>
          </a:lstStyle>
          <a:p>
            <a:pPr>
              <a:defRPr/>
            </a:pPr>
            <a:endParaRPr lang="lv-LV"/>
          </a:p>
        </p:txBody>
      </p:sp>
      <p:sp>
        <p:nvSpPr>
          <p:cNvPr id="6" name="Rectangle 10"/>
          <p:cNvSpPr>
            <a:spLocks noGrp="1" noChangeArrowheads="1"/>
          </p:cNvSpPr>
          <p:nvPr>
            <p:ph type="sldNum" sz="quarter" idx="12"/>
          </p:nvPr>
        </p:nvSpPr>
        <p:spPr>
          <a:ln/>
        </p:spPr>
        <p:txBody>
          <a:bodyPr/>
          <a:lstStyle>
            <a:lvl1pPr>
              <a:defRPr/>
            </a:lvl1pPr>
          </a:lstStyle>
          <a:p>
            <a:pPr>
              <a:defRPr/>
            </a:pPr>
            <a:fld id="{2FBF6EFC-E25D-405D-92B6-7785F7A7A66E}"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v-LV" smtClean="0"/>
              <a:t>Noklikšķiniet, lai rediģētu šablona teksta stilus</a:t>
            </a:r>
          </a:p>
        </p:txBody>
      </p:sp>
      <p:sp>
        <p:nvSpPr>
          <p:cNvPr id="4" name="Rectangle 8"/>
          <p:cNvSpPr>
            <a:spLocks noGrp="1" noChangeArrowheads="1"/>
          </p:cNvSpPr>
          <p:nvPr>
            <p:ph type="dt" sz="half" idx="10"/>
          </p:nvPr>
        </p:nvSpPr>
        <p:spPr>
          <a:ln/>
        </p:spPr>
        <p:txBody>
          <a:bodyPr/>
          <a:lstStyle>
            <a:lvl1pPr>
              <a:defRPr/>
            </a:lvl1pPr>
          </a:lstStyle>
          <a:p>
            <a:pPr>
              <a:defRPr/>
            </a:pPr>
            <a:endParaRPr lang="lv-LV"/>
          </a:p>
        </p:txBody>
      </p:sp>
      <p:sp>
        <p:nvSpPr>
          <p:cNvPr id="5" name="Rectangle 9"/>
          <p:cNvSpPr>
            <a:spLocks noGrp="1" noChangeArrowheads="1"/>
          </p:cNvSpPr>
          <p:nvPr>
            <p:ph type="ftr" sz="quarter" idx="11"/>
          </p:nvPr>
        </p:nvSpPr>
        <p:spPr>
          <a:ln/>
        </p:spPr>
        <p:txBody>
          <a:bodyPr/>
          <a:lstStyle>
            <a:lvl1pPr>
              <a:defRPr/>
            </a:lvl1pPr>
          </a:lstStyle>
          <a:p>
            <a:pPr>
              <a:defRPr/>
            </a:pPr>
            <a:endParaRPr lang="lv-LV"/>
          </a:p>
        </p:txBody>
      </p:sp>
      <p:sp>
        <p:nvSpPr>
          <p:cNvPr id="6" name="Rectangle 10"/>
          <p:cNvSpPr>
            <a:spLocks noGrp="1" noChangeArrowheads="1"/>
          </p:cNvSpPr>
          <p:nvPr>
            <p:ph type="sldNum" sz="quarter" idx="12"/>
          </p:nvPr>
        </p:nvSpPr>
        <p:spPr>
          <a:ln/>
        </p:spPr>
        <p:txBody>
          <a:bodyPr/>
          <a:lstStyle>
            <a:lvl1pPr>
              <a:defRPr/>
            </a:lvl1pPr>
          </a:lstStyle>
          <a:p>
            <a:pPr>
              <a:defRPr/>
            </a:pPr>
            <a:fld id="{B6771009-4E1A-4D6F-A05F-D2467D4D614A}"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Rectangle 8"/>
          <p:cNvSpPr>
            <a:spLocks noGrp="1" noChangeArrowheads="1"/>
          </p:cNvSpPr>
          <p:nvPr>
            <p:ph type="dt" sz="half" idx="10"/>
          </p:nvPr>
        </p:nvSpPr>
        <p:spPr>
          <a:ln/>
        </p:spPr>
        <p:txBody>
          <a:bodyPr/>
          <a:lstStyle>
            <a:lvl1pPr>
              <a:defRPr/>
            </a:lvl1pPr>
          </a:lstStyle>
          <a:p>
            <a:pPr>
              <a:defRPr/>
            </a:pPr>
            <a:endParaRPr lang="lv-LV"/>
          </a:p>
        </p:txBody>
      </p:sp>
      <p:sp>
        <p:nvSpPr>
          <p:cNvPr id="6" name="Rectangle 9"/>
          <p:cNvSpPr>
            <a:spLocks noGrp="1" noChangeArrowheads="1"/>
          </p:cNvSpPr>
          <p:nvPr>
            <p:ph type="ftr" sz="quarter" idx="11"/>
          </p:nvPr>
        </p:nvSpPr>
        <p:spPr>
          <a:ln/>
        </p:spPr>
        <p:txBody>
          <a:bodyPr/>
          <a:lstStyle>
            <a:lvl1pPr>
              <a:defRPr/>
            </a:lvl1pPr>
          </a:lstStyle>
          <a:p>
            <a:pPr>
              <a:defRPr/>
            </a:pPr>
            <a:endParaRPr lang="lv-LV"/>
          </a:p>
        </p:txBody>
      </p:sp>
      <p:sp>
        <p:nvSpPr>
          <p:cNvPr id="7" name="Rectangle 10"/>
          <p:cNvSpPr>
            <a:spLocks noGrp="1" noChangeArrowheads="1"/>
          </p:cNvSpPr>
          <p:nvPr>
            <p:ph type="sldNum" sz="quarter" idx="12"/>
          </p:nvPr>
        </p:nvSpPr>
        <p:spPr>
          <a:ln/>
        </p:spPr>
        <p:txBody>
          <a:bodyPr/>
          <a:lstStyle>
            <a:lvl1pPr>
              <a:defRPr/>
            </a:lvl1pPr>
          </a:lstStyle>
          <a:p>
            <a:pPr>
              <a:defRPr/>
            </a:pPr>
            <a:fld id="{D21ABAB4-2FD2-4631-A7D5-B25A77B188FD}"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1143000"/>
          </a:xfrm>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Rectangle 8"/>
          <p:cNvSpPr>
            <a:spLocks noGrp="1" noChangeArrowheads="1"/>
          </p:cNvSpPr>
          <p:nvPr>
            <p:ph type="dt" sz="half" idx="10"/>
          </p:nvPr>
        </p:nvSpPr>
        <p:spPr>
          <a:ln/>
        </p:spPr>
        <p:txBody>
          <a:bodyPr/>
          <a:lstStyle>
            <a:lvl1pPr>
              <a:defRPr/>
            </a:lvl1pPr>
          </a:lstStyle>
          <a:p>
            <a:pPr>
              <a:defRPr/>
            </a:pPr>
            <a:endParaRPr lang="lv-LV"/>
          </a:p>
        </p:txBody>
      </p:sp>
      <p:sp>
        <p:nvSpPr>
          <p:cNvPr id="8" name="Rectangle 9"/>
          <p:cNvSpPr>
            <a:spLocks noGrp="1" noChangeArrowheads="1"/>
          </p:cNvSpPr>
          <p:nvPr>
            <p:ph type="ftr" sz="quarter" idx="11"/>
          </p:nvPr>
        </p:nvSpPr>
        <p:spPr>
          <a:ln/>
        </p:spPr>
        <p:txBody>
          <a:bodyPr/>
          <a:lstStyle>
            <a:lvl1pPr>
              <a:defRPr/>
            </a:lvl1pPr>
          </a:lstStyle>
          <a:p>
            <a:pPr>
              <a:defRPr/>
            </a:pPr>
            <a:endParaRPr lang="lv-LV"/>
          </a:p>
        </p:txBody>
      </p:sp>
      <p:sp>
        <p:nvSpPr>
          <p:cNvPr id="9" name="Rectangle 10"/>
          <p:cNvSpPr>
            <a:spLocks noGrp="1" noChangeArrowheads="1"/>
          </p:cNvSpPr>
          <p:nvPr>
            <p:ph type="sldNum" sz="quarter" idx="12"/>
          </p:nvPr>
        </p:nvSpPr>
        <p:spPr>
          <a:ln/>
        </p:spPr>
        <p:txBody>
          <a:bodyPr/>
          <a:lstStyle>
            <a:lvl1pPr>
              <a:defRPr/>
            </a:lvl1pPr>
          </a:lstStyle>
          <a:p>
            <a:pPr>
              <a:defRPr/>
            </a:pPr>
            <a:fld id="{35751313-92EB-4701-81E8-0DC55C70EF0C}"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Rectangle 8"/>
          <p:cNvSpPr>
            <a:spLocks noGrp="1" noChangeArrowheads="1"/>
          </p:cNvSpPr>
          <p:nvPr>
            <p:ph type="dt" sz="half" idx="10"/>
          </p:nvPr>
        </p:nvSpPr>
        <p:spPr>
          <a:ln/>
        </p:spPr>
        <p:txBody>
          <a:bodyPr/>
          <a:lstStyle>
            <a:lvl1pPr>
              <a:defRPr/>
            </a:lvl1pPr>
          </a:lstStyle>
          <a:p>
            <a:pPr>
              <a:defRPr/>
            </a:pPr>
            <a:endParaRPr lang="lv-LV"/>
          </a:p>
        </p:txBody>
      </p:sp>
      <p:sp>
        <p:nvSpPr>
          <p:cNvPr id="4" name="Rectangle 9"/>
          <p:cNvSpPr>
            <a:spLocks noGrp="1" noChangeArrowheads="1"/>
          </p:cNvSpPr>
          <p:nvPr>
            <p:ph type="ftr" sz="quarter" idx="11"/>
          </p:nvPr>
        </p:nvSpPr>
        <p:spPr>
          <a:ln/>
        </p:spPr>
        <p:txBody>
          <a:bodyPr/>
          <a:lstStyle>
            <a:lvl1pPr>
              <a:defRPr/>
            </a:lvl1pPr>
          </a:lstStyle>
          <a:p>
            <a:pPr>
              <a:defRPr/>
            </a:pPr>
            <a:endParaRPr lang="lv-LV"/>
          </a:p>
        </p:txBody>
      </p:sp>
      <p:sp>
        <p:nvSpPr>
          <p:cNvPr id="5" name="Rectangle 10"/>
          <p:cNvSpPr>
            <a:spLocks noGrp="1" noChangeArrowheads="1"/>
          </p:cNvSpPr>
          <p:nvPr>
            <p:ph type="sldNum" sz="quarter" idx="12"/>
          </p:nvPr>
        </p:nvSpPr>
        <p:spPr>
          <a:ln/>
        </p:spPr>
        <p:txBody>
          <a:bodyPr/>
          <a:lstStyle>
            <a:lvl1pPr>
              <a:defRPr/>
            </a:lvl1pPr>
          </a:lstStyle>
          <a:p>
            <a:pPr>
              <a:defRPr/>
            </a:pPr>
            <a:fld id="{A33DC6D0-1912-4A3A-B3AA-D5177A22D37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lv-LV"/>
          </a:p>
        </p:txBody>
      </p:sp>
      <p:sp>
        <p:nvSpPr>
          <p:cNvPr id="3" name="Rectangle 9"/>
          <p:cNvSpPr>
            <a:spLocks noGrp="1" noChangeArrowheads="1"/>
          </p:cNvSpPr>
          <p:nvPr>
            <p:ph type="ftr" sz="quarter" idx="11"/>
          </p:nvPr>
        </p:nvSpPr>
        <p:spPr>
          <a:ln/>
        </p:spPr>
        <p:txBody>
          <a:bodyPr/>
          <a:lstStyle>
            <a:lvl1pPr>
              <a:defRPr/>
            </a:lvl1pPr>
          </a:lstStyle>
          <a:p>
            <a:pPr>
              <a:defRPr/>
            </a:pPr>
            <a:endParaRPr lang="lv-LV"/>
          </a:p>
        </p:txBody>
      </p:sp>
      <p:sp>
        <p:nvSpPr>
          <p:cNvPr id="4" name="Rectangle 10"/>
          <p:cNvSpPr>
            <a:spLocks noGrp="1" noChangeArrowheads="1"/>
          </p:cNvSpPr>
          <p:nvPr>
            <p:ph type="sldNum" sz="quarter" idx="12"/>
          </p:nvPr>
        </p:nvSpPr>
        <p:spPr>
          <a:ln/>
        </p:spPr>
        <p:txBody>
          <a:bodyPr/>
          <a:lstStyle>
            <a:lvl1pPr>
              <a:defRPr/>
            </a:lvl1pPr>
          </a:lstStyle>
          <a:p>
            <a:pPr>
              <a:defRPr/>
            </a:pPr>
            <a:fld id="{1D0124DE-E4EB-488E-B211-2CB714691A34}"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Rectangle 8"/>
          <p:cNvSpPr>
            <a:spLocks noGrp="1" noChangeArrowheads="1"/>
          </p:cNvSpPr>
          <p:nvPr>
            <p:ph type="dt" sz="half" idx="10"/>
          </p:nvPr>
        </p:nvSpPr>
        <p:spPr>
          <a:ln/>
        </p:spPr>
        <p:txBody>
          <a:bodyPr/>
          <a:lstStyle>
            <a:lvl1pPr>
              <a:defRPr/>
            </a:lvl1pPr>
          </a:lstStyle>
          <a:p>
            <a:pPr>
              <a:defRPr/>
            </a:pPr>
            <a:endParaRPr lang="lv-LV"/>
          </a:p>
        </p:txBody>
      </p:sp>
      <p:sp>
        <p:nvSpPr>
          <p:cNvPr id="6" name="Rectangle 9"/>
          <p:cNvSpPr>
            <a:spLocks noGrp="1" noChangeArrowheads="1"/>
          </p:cNvSpPr>
          <p:nvPr>
            <p:ph type="ftr" sz="quarter" idx="11"/>
          </p:nvPr>
        </p:nvSpPr>
        <p:spPr>
          <a:ln/>
        </p:spPr>
        <p:txBody>
          <a:bodyPr/>
          <a:lstStyle>
            <a:lvl1pPr>
              <a:defRPr/>
            </a:lvl1pPr>
          </a:lstStyle>
          <a:p>
            <a:pPr>
              <a:defRPr/>
            </a:pPr>
            <a:endParaRPr lang="lv-LV"/>
          </a:p>
        </p:txBody>
      </p:sp>
      <p:sp>
        <p:nvSpPr>
          <p:cNvPr id="7" name="Rectangle 10"/>
          <p:cNvSpPr>
            <a:spLocks noGrp="1" noChangeArrowheads="1"/>
          </p:cNvSpPr>
          <p:nvPr>
            <p:ph type="sldNum" sz="quarter" idx="12"/>
          </p:nvPr>
        </p:nvSpPr>
        <p:spPr>
          <a:ln/>
        </p:spPr>
        <p:txBody>
          <a:bodyPr/>
          <a:lstStyle>
            <a:lvl1pPr>
              <a:defRPr/>
            </a:lvl1pPr>
          </a:lstStyle>
          <a:p>
            <a:pPr>
              <a:defRPr/>
            </a:pPr>
            <a:fld id="{A541995C-A5CF-42F4-95C0-71D211B2137F}"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Rectangle 8"/>
          <p:cNvSpPr>
            <a:spLocks noGrp="1" noChangeArrowheads="1"/>
          </p:cNvSpPr>
          <p:nvPr>
            <p:ph type="dt" sz="half" idx="10"/>
          </p:nvPr>
        </p:nvSpPr>
        <p:spPr>
          <a:ln/>
        </p:spPr>
        <p:txBody>
          <a:bodyPr/>
          <a:lstStyle>
            <a:lvl1pPr>
              <a:defRPr/>
            </a:lvl1pPr>
          </a:lstStyle>
          <a:p>
            <a:pPr>
              <a:defRPr/>
            </a:pPr>
            <a:endParaRPr lang="lv-LV"/>
          </a:p>
        </p:txBody>
      </p:sp>
      <p:sp>
        <p:nvSpPr>
          <p:cNvPr id="6" name="Rectangle 9"/>
          <p:cNvSpPr>
            <a:spLocks noGrp="1" noChangeArrowheads="1"/>
          </p:cNvSpPr>
          <p:nvPr>
            <p:ph type="ftr" sz="quarter" idx="11"/>
          </p:nvPr>
        </p:nvSpPr>
        <p:spPr>
          <a:ln/>
        </p:spPr>
        <p:txBody>
          <a:bodyPr/>
          <a:lstStyle>
            <a:lvl1pPr>
              <a:defRPr/>
            </a:lvl1pPr>
          </a:lstStyle>
          <a:p>
            <a:pPr>
              <a:defRPr/>
            </a:pPr>
            <a:endParaRPr lang="lv-LV"/>
          </a:p>
        </p:txBody>
      </p:sp>
      <p:sp>
        <p:nvSpPr>
          <p:cNvPr id="7" name="Rectangle 10"/>
          <p:cNvSpPr>
            <a:spLocks noGrp="1" noChangeArrowheads="1"/>
          </p:cNvSpPr>
          <p:nvPr>
            <p:ph type="sldNum" sz="quarter" idx="12"/>
          </p:nvPr>
        </p:nvSpPr>
        <p:spPr>
          <a:ln/>
        </p:spPr>
        <p:txBody>
          <a:bodyPr/>
          <a:lstStyle>
            <a:lvl1pPr>
              <a:defRPr/>
            </a:lvl1pPr>
          </a:lstStyle>
          <a:p>
            <a:pPr>
              <a:defRPr/>
            </a:pPr>
            <a:fld id="{FF440B2A-7193-44CE-B16E-DAD4F272D917}"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lv-LV"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lv-LV"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lv-LV"/>
            </a:p>
          </p:txBody>
        </p:sp>
      </p:grpSp>
      <p:sp>
        <p:nvSpPr>
          <p:cNvPr id="5123"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5124"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lv-LV"/>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lv-LV"/>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D9C6C5D-4687-45AB-9284-BEE6E259811B}"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784"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gQYfdwpj-Q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esis.l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melita_zel@inbox.l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kon21@list.r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zinta.medne@gmail.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Biruta.Dambite@dome.cesis.l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dudaiga@inbox.l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marinastrade@apollo.l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algn="ctr" eaLnBrk="1" hangingPunct="1"/>
            <a:r>
              <a:rPr lang="lv-LV" smtClean="0"/>
              <a:t>Starpdisciplinārais</a:t>
            </a:r>
            <a:br>
              <a:rPr lang="lv-LV" smtClean="0"/>
            </a:br>
            <a:r>
              <a:rPr lang="lv-LV" smtClean="0"/>
              <a:t>uzdevums</a:t>
            </a:r>
          </a:p>
        </p:txBody>
      </p:sp>
      <p:sp>
        <p:nvSpPr>
          <p:cNvPr id="7171" name="Rectangle 3"/>
          <p:cNvSpPr>
            <a:spLocks noGrp="1" noChangeArrowheads="1"/>
          </p:cNvSpPr>
          <p:nvPr>
            <p:ph type="subTitle" idx="1"/>
          </p:nvPr>
        </p:nvSpPr>
        <p:spPr>
          <a:xfrm>
            <a:off x="1042988" y="3284538"/>
            <a:ext cx="6629400" cy="1676400"/>
          </a:xfrm>
        </p:spPr>
        <p:txBody>
          <a:bodyPr/>
          <a:lstStyle/>
          <a:p>
            <a:pPr eaLnBrk="1" hangingPunct="1"/>
            <a:r>
              <a:rPr lang="lv-LV" b="1" smtClean="0"/>
              <a:t>Skolotāji:</a:t>
            </a:r>
          </a:p>
          <a:p>
            <a:pPr eaLnBrk="1" hangingPunct="1"/>
            <a:r>
              <a:rPr lang="lv-LV" i="1" smtClean="0"/>
              <a:t>Marina, Zinta, Daiga, Biruta, Boriss, Olga, Melita</a:t>
            </a:r>
          </a:p>
          <a:p>
            <a:pPr eaLnBrk="1" hangingPunct="1"/>
            <a:endParaRPr lang="lv-LV" i="1" smtClean="0"/>
          </a:p>
        </p:txBody>
      </p:sp>
      <p:sp>
        <p:nvSpPr>
          <p:cNvPr id="7172" name="AutoShape 5"/>
          <p:cNvSpPr>
            <a:spLocks noChangeArrowheads="1"/>
          </p:cNvSpPr>
          <p:nvPr/>
        </p:nvSpPr>
        <p:spPr bwMode="auto">
          <a:xfrm>
            <a:off x="2124075" y="5445125"/>
            <a:ext cx="1584325" cy="1152525"/>
          </a:xfrm>
          <a:prstGeom prst="star16">
            <a:avLst>
              <a:gd name="adj" fmla="val 37500"/>
            </a:avLst>
          </a:prstGeom>
          <a:solidFill>
            <a:schemeClr val="accent1"/>
          </a:solidFill>
          <a:ln w="9525">
            <a:solidFill>
              <a:schemeClr val="tx1"/>
            </a:solidFill>
            <a:miter lim="800000"/>
            <a:headEnd/>
            <a:tailEnd/>
          </a:ln>
        </p:spPr>
        <p:txBody>
          <a:bodyPr wrap="none" anchor="ctr"/>
          <a:lstStyle/>
          <a:p>
            <a:pPr algn="ctr"/>
            <a:r>
              <a:rPr lang="lv-LV" sz="3600" b="1"/>
              <a:t>10.A</a:t>
            </a:r>
          </a:p>
        </p:txBody>
      </p:sp>
      <p:sp>
        <p:nvSpPr>
          <p:cNvPr id="7173" name="AutoShape 6"/>
          <p:cNvSpPr>
            <a:spLocks noChangeArrowheads="1"/>
          </p:cNvSpPr>
          <p:nvPr/>
        </p:nvSpPr>
        <p:spPr bwMode="auto">
          <a:xfrm>
            <a:off x="5076825" y="5445125"/>
            <a:ext cx="1582738" cy="1152525"/>
          </a:xfrm>
          <a:prstGeom prst="star16">
            <a:avLst>
              <a:gd name="adj" fmla="val 37500"/>
            </a:avLst>
          </a:prstGeom>
          <a:solidFill>
            <a:schemeClr val="accent1"/>
          </a:solidFill>
          <a:ln w="9525">
            <a:solidFill>
              <a:schemeClr val="tx1"/>
            </a:solidFill>
            <a:miter lim="800000"/>
            <a:headEnd/>
            <a:tailEnd/>
          </a:ln>
        </p:spPr>
        <p:txBody>
          <a:bodyPr wrap="none" anchor="ctr"/>
          <a:lstStyle/>
          <a:p>
            <a:pPr algn="ctr"/>
            <a:r>
              <a:rPr lang="lv-LV" sz="3600" b="1"/>
              <a:t>10.B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2"/>
          <p:cNvGraphicFramePr>
            <a:graphicFrameLocks/>
          </p:cNvGraphicFramePr>
          <p:nvPr>
            <p:ph type="dgm" idx="1"/>
          </p:nvPr>
        </p:nvGraphicFramePr>
        <p:xfrm>
          <a:off x="0" y="0"/>
          <a:ext cx="6084888" cy="7389813"/>
        </p:xfrm>
        <a:graphic>
          <a:graphicData uri="http://schemas.openxmlformats.org/drawingml/2006/compatibility">
            <com:legacyDrawing xmlns:com="http://schemas.openxmlformats.org/drawingml/2006/compatibility" spid="_x0000_s1026"/>
          </a:graphicData>
        </a:graphic>
      </p:graphicFrame>
      <p:sp>
        <p:nvSpPr>
          <p:cNvPr id="49159" name="AutoShape 7"/>
          <p:cNvSpPr>
            <a:spLocks noChangeArrowheads="1"/>
          </p:cNvSpPr>
          <p:nvPr/>
        </p:nvSpPr>
        <p:spPr bwMode="auto">
          <a:xfrm>
            <a:off x="0" y="6237288"/>
            <a:ext cx="1439863"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drošība</a:t>
            </a:r>
          </a:p>
        </p:txBody>
      </p:sp>
      <p:sp>
        <p:nvSpPr>
          <p:cNvPr id="49160" name="AutoShape 8"/>
          <p:cNvSpPr>
            <a:spLocks noChangeArrowheads="1"/>
          </p:cNvSpPr>
          <p:nvPr/>
        </p:nvSpPr>
        <p:spPr bwMode="auto">
          <a:xfrm>
            <a:off x="179388" y="5734050"/>
            <a:ext cx="1439862"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veselība</a:t>
            </a:r>
          </a:p>
        </p:txBody>
      </p:sp>
      <p:sp>
        <p:nvSpPr>
          <p:cNvPr id="49161" name="AutoShape 9"/>
          <p:cNvSpPr>
            <a:spLocks noChangeArrowheads="1"/>
          </p:cNvSpPr>
          <p:nvPr/>
        </p:nvSpPr>
        <p:spPr bwMode="auto">
          <a:xfrm>
            <a:off x="323850" y="5229225"/>
            <a:ext cx="1439863"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viesnīcas</a:t>
            </a:r>
          </a:p>
        </p:txBody>
      </p:sp>
      <p:sp>
        <p:nvSpPr>
          <p:cNvPr id="49162" name="AutoShape 10"/>
          <p:cNvSpPr>
            <a:spLocks noChangeArrowheads="1"/>
          </p:cNvSpPr>
          <p:nvPr/>
        </p:nvSpPr>
        <p:spPr bwMode="auto">
          <a:xfrm>
            <a:off x="468313" y="4724400"/>
            <a:ext cx="1439862"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ēdināšana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Effect transition="in" filter="blinds(horizontal)">
                                      <p:cBhvr>
                                        <p:cTn id="7" dur="500"/>
                                        <p:tgtEl>
                                          <p:spTgt spid="491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60"/>
                                        </p:tgtEl>
                                        <p:attrNameLst>
                                          <p:attrName>style.visibility</p:attrName>
                                        </p:attrNameLst>
                                      </p:cBhvr>
                                      <p:to>
                                        <p:strVal val="visible"/>
                                      </p:to>
                                    </p:set>
                                    <p:animEffect transition="in" filter="blinds(horizontal)">
                                      <p:cBhvr>
                                        <p:cTn id="12" dur="500"/>
                                        <p:tgtEl>
                                          <p:spTgt spid="491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61"/>
                                        </p:tgtEl>
                                        <p:attrNameLst>
                                          <p:attrName>style.visibility</p:attrName>
                                        </p:attrNameLst>
                                      </p:cBhvr>
                                      <p:to>
                                        <p:strVal val="visible"/>
                                      </p:to>
                                    </p:set>
                                    <p:animEffect transition="in" filter="blinds(horizontal)">
                                      <p:cBhvr>
                                        <p:cTn id="17" dur="500"/>
                                        <p:tgtEl>
                                          <p:spTgt spid="491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62"/>
                                        </p:tgtEl>
                                        <p:attrNameLst>
                                          <p:attrName>style.visibility</p:attrName>
                                        </p:attrNameLst>
                                      </p:cBhvr>
                                      <p:to>
                                        <p:strVal val="visible"/>
                                      </p:to>
                                    </p:set>
                                    <p:animEffect transition="in" filter="blinds(horizontal)">
                                      <p:cBhvr>
                                        <p:cTn id="22" dur="5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P spid="49160" grpId="0" animBg="1"/>
      <p:bldP spid="49161" grpId="0" animBg="1"/>
      <p:bldP spid="491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Diagram 2"/>
          <p:cNvGraphicFramePr>
            <a:graphicFrameLocks/>
          </p:cNvGraphicFramePr>
          <p:nvPr>
            <p:ph type="dgm" idx="1"/>
          </p:nvPr>
        </p:nvGraphicFramePr>
        <p:xfrm>
          <a:off x="0" y="0"/>
          <a:ext cx="6084888" cy="7389813"/>
        </p:xfrm>
        <a:graphic>
          <a:graphicData uri="http://schemas.openxmlformats.org/drawingml/2006/compatibility">
            <com:legacyDrawing xmlns:com="http://schemas.openxmlformats.org/drawingml/2006/compatibility" spid="_x0000_s2050"/>
          </a:graphicData>
        </a:graphic>
      </p:graphicFrame>
      <p:sp>
        <p:nvSpPr>
          <p:cNvPr id="2055" name="AutoShape 7"/>
          <p:cNvSpPr>
            <a:spLocks noChangeArrowheads="1"/>
          </p:cNvSpPr>
          <p:nvPr/>
        </p:nvSpPr>
        <p:spPr bwMode="auto">
          <a:xfrm>
            <a:off x="0" y="6237288"/>
            <a:ext cx="1439863"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drošība</a:t>
            </a:r>
          </a:p>
        </p:txBody>
      </p:sp>
      <p:sp>
        <p:nvSpPr>
          <p:cNvPr id="2056" name="AutoShape 8"/>
          <p:cNvSpPr>
            <a:spLocks noChangeArrowheads="1"/>
          </p:cNvSpPr>
          <p:nvPr/>
        </p:nvSpPr>
        <p:spPr bwMode="auto">
          <a:xfrm>
            <a:off x="179388" y="5734050"/>
            <a:ext cx="1439862"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veselība</a:t>
            </a:r>
          </a:p>
        </p:txBody>
      </p:sp>
      <p:sp>
        <p:nvSpPr>
          <p:cNvPr id="2057" name="AutoShape 9"/>
          <p:cNvSpPr>
            <a:spLocks noChangeArrowheads="1"/>
          </p:cNvSpPr>
          <p:nvPr/>
        </p:nvSpPr>
        <p:spPr bwMode="auto">
          <a:xfrm>
            <a:off x="323850" y="5229225"/>
            <a:ext cx="1439863"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viesnīcas</a:t>
            </a:r>
          </a:p>
        </p:txBody>
      </p:sp>
      <p:sp>
        <p:nvSpPr>
          <p:cNvPr id="2058" name="AutoShape 10"/>
          <p:cNvSpPr>
            <a:spLocks noChangeArrowheads="1"/>
          </p:cNvSpPr>
          <p:nvPr/>
        </p:nvSpPr>
        <p:spPr bwMode="auto">
          <a:xfrm>
            <a:off x="468313" y="4724400"/>
            <a:ext cx="1439862"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ēdināšana</a:t>
            </a:r>
          </a:p>
        </p:txBody>
      </p:sp>
      <p:sp>
        <p:nvSpPr>
          <p:cNvPr id="50187" name="AutoShape 11"/>
          <p:cNvSpPr>
            <a:spLocks noChangeArrowheads="1"/>
          </p:cNvSpPr>
          <p:nvPr/>
        </p:nvSpPr>
        <p:spPr bwMode="auto">
          <a:xfrm>
            <a:off x="900113" y="2997200"/>
            <a:ext cx="1439862" cy="431800"/>
          </a:xfrm>
          <a:prstGeom prst="rightArrow">
            <a:avLst>
              <a:gd name="adj1" fmla="val 50000"/>
              <a:gd name="adj2" fmla="val 83364"/>
            </a:avLst>
          </a:prstGeom>
          <a:solidFill>
            <a:schemeClr val="accent1"/>
          </a:solidFill>
          <a:ln w="9525">
            <a:solidFill>
              <a:schemeClr val="tx1"/>
            </a:solidFill>
            <a:miter lim="800000"/>
            <a:headEnd/>
            <a:tailEnd/>
          </a:ln>
        </p:spPr>
        <p:txBody>
          <a:bodyPr wrap="none" anchor="ctr"/>
          <a:lstStyle/>
          <a:p>
            <a:pPr algn="ctr"/>
            <a:r>
              <a:rPr lang="lv-LV" sz="1600" b="1"/>
              <a:t>izklaide</a:t>
            </a:r>
          </a:p>
        </p:txBody>
      </p:sp>
      <p:sp>
        <p:nvSpPr>
          <p:cNvPr id="50188" name="AutoShape 12"/>
          <p:cNvSpPr>
            <a:spLocks noChangeArrowheads="1"/>
          </p:cNvSpPr>
          <p:nvPr/>
        </p:nvSpPr>
        <p:spPr bwMode="auto">
          <a:xfrm>
            <a:off x="684213" y="3573463"/>
            <a:ext cx="1439862" cy="431800"/>
          </a:xfrm>
          <a:prstGeom prst="rightArrow">
            <a:avLst>
              <a:gd name="adj1" fmla="val 50000"/>
              <a:gd name="adj2" fmla="val 83364"/>
            </a:avLst>
          </a:prstGeom>
          <a:solidFill>
            <a:schemeClr val="accent1"/>
          </a:solidFill>
          <a:ln w="9525">
            <a:solidFill>
              <a:schemeClr val="tx1"/>
            </a:solidFill>
            <a:miter lim="800000"/>
            <a:headEnd/>
            <a:tailEnd/>
          </a:ln>
        </p:spPr>
        <p:txBody>
          <a:bodyPr wrap="none" anchor="ctr"/>
          <a:lstStyle/>
          <a:p>
            <a:pPr algn="ctr"/>
            <a:r>
              <a:rPr lang="lv-LV" sz="1600" b="1"/>
              <a:t>sports</a:t>
            </a:r>
          </a:p>
        </p:txBody>
      </p:sp>
      <p:sp>
        <p:nvSpPr>
          <p:cNvPr id="50189" name="AutoShape 13"/>
          <p:cNvSpPr>
            <a:spLocks noChangeArrowheads="1"/>
          </p:cNvSpPr>
          <p:nvPr/>
        </p:nvSpPr>
        <p:spPr bwMode="auto">
          <a:xfrm>
            <a:off x="539750" y="4076700"/>
            <a:ext cx="1439863" cy="431800"/>
          </a:xfrm>
          <a:prstGeom prst="rightArrow">
            <a:avLst>
              <a:gd name="adj1" fmla="val 50000"/>
              <a:gd name="adj2" fmla="val 83364"/>
            </a:avLst>
          </a:prstGeom>
          <a:solidFill>
            <a:schemeClr val="accent1"/>
          </a:solidFill>
          <a:ln w="9525">
            <a:solidFill>
              <a:schemeClr val="tx1"/>
            </a:solidFill>
            <a:miter lim="800000"/>
            <a:headEnd/>
            <a:tailEnd/>
          </a:ln>
        </p:spPr>
        <p:txBody>
          <a:bodyPr wrap="none" anchor="ctr"/>
          <a:lstStyle/>
          <a:p>
            <a:pPr algn="ctr"/>
            <a:r>
              <a:rPr lang="lv-LV" sz="1600" b="1"/>
              <a:t>kultūra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9"/>
                                        </p:tgtEl>
                                        <p:attrNameLst>
                                          <p:attrName>style.visibility</p:attrName>
                                        </p:attrNameLst>
                                      </p:cBhvr>
                                      <p:to>
                                        <p:strVal val="visible"/>
                                      </p:to>
                                    </p:set>
                                    <p:animEffect transition="in" filter="blinds(horizontal)">
                                      <p:cBhvr>
                                        <p:cTn id="7" dur="500"/>
                                        <p:tgtEl>
                                          <p:spTgt spid="501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8"/>
                                        </p:tgtEl>
                                        <p:attrNameLst>
                                          <p:attrName>style.visibility</p:attrName>
                                        </p:attrNameLst>
                                      </p:cBhvr>
                                      <p:to>
                                        <p:strVal val="visible"/>
                                      </p:to>
                                    </p:set>
                                    <p:animEffect transition="in" filter="blinds(horizontal)">
                                      <p:cBhvr>
                                        <p:cTn id="12" dur="500"/>
                                        <p:tgtEl>
                                          <p:spTgt spid="501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animBg="1"/>
      <p:bldP spid="50188" grpId="0" animBg="1"/>
      <p:bldP spid="501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lv-LV" smtClean="0"/>
              <a:t>1.uzdevums</a:t>
            </a:r>
          </a:p>
        </p:txBody>
      </p:sp>
      <p:sp>
        <p:nvSpPr>
          <p:cNvPr id="46083" name="Rectangle 3"/>
          <p:cNvSpPr>
            <a:spLocks noGrp="1" noChangeArrowheads="1"/>
          </p:cNvSpPr>
          <p:nvPr>
            <p:ph type="body" idx="1"/>
          </p:nvPr>
        </p:nvSpPr>
        <p:spPr>
          <a:xfrm>
            <a:off x="609600" y="1600200"/>
            <a:ext cx="7924800" cy="2260600"/>
          </a:xfrm>
        </p:spPr>
        <p:txBody>
          <a:bodyPr/>
          <a:lstStyle/>
          <a:p>
            <a:pPr>
              <a:lnSpc>
                <a:spcPct val="80000"/>
              </a:lnSpc>
              <a:buFont typeface="Wingdings" pitchFamily="2" charset="2"/>
              <a:buNone/>
            </a:pPr>
            <a:r>
              <a:rPr lang="lv-LV" sz="2400" smtClean="0"/>
              <a:t>Sameklēt objektus, kur cilvēks var apmierināt 1. un 2. līmeņa vajadzības:</a:t>
            </a:r>
            <a:endParaRPr lang="lv-LV" sz="2400" i="1" smtClean="0"/>
          </a:p>
          <a:p>
            <a:pPr>
              <a:lnSpc>
                <a:spcPct val="80000"/>
              </a:lnSpc>
            </a:pPr>
            <a:r>
              <a:rPr lang="lv-LV" sz="2400" i="1" smtClean="0"/>
              <a:t>saskaitīt objektus un ierakstīt darba lapā,</a:t>
            </a:r>
          </a:p>
          <a:p>
            <a:pPr>
              <a:lnSpc>
                <a:spcPct val="80000"/>
              </a:lnSpc>
              <a:buFont typeface="Wingdings" pitchFamily="2" charset="2"/>
              <a:buNone/>
            </a:pPr>
            <a:endParaRPr lang="lv-LV" sz="2400" i="1" smtClean="0"/>
          </a:p>
          <a:p>
            <a:pPr>
              <a:lnSpc>
                <a:spcPct val="80000"/>
              </a:lnSpc>
            </a:pPr>
            <a:r>
              <a:rPr lang="lv-LV" sz="2400" i="1" smtClean="0"/>
              <a:t>nofotografēt objektus, kuri apmierina 2.līmeņa vajadzības (kultūra, sports, izklaide)</a:t>
            </a:r>
            <a:endParaRPr lang="lv-LV" sz="2400" smtClean="0"/>
          </a:p>
        </p:txBody>
      </p:sp>
      <p:sp>
        <p:nvSpPr>
          <p:cNvPr id="46084" name="AutoShape 4"/>
          <p:cNvSpPr>
            <a:spLocks noChangeArrowheads="1"/>
          </p:cNvSpPr>
          <p:nvPr/>
        </p:nvSpPr>
        <p:spPr bwMode="auto">
          <a:xfrm>
            <a:off x="4356100" y="4797425"/>
            <a:ext cx="3816350" cy="1223963"/>
          </a:xfrm>
          <a:prstGeom prst="wedgeRoundRectCallout">
            <a:avLst>
              <a:gd name="adj1" fmla="val -42056"/>
              <a:gd name="adj2" fmla="val -135472"/>
              <a:gd name="adj3" fmla="val 16667"/>
            </a:avLst>
          </a:prstGeom>
          <a:solidFill>
            <a:srgbClr val="FFFF99"/>
          </a:solidFill>
          <a:ln w="9525">
            <a:solidFill>
              <a:schemeClr val="tx1"/>
            </a:solidFill>
            <a:miter lim="800000"/>
            <a:headEnd/>
            <a:tailEnd/>
          </a:ln>
        </p:spPr>
        <p:txBody>
          <a:bodyPr/>
          <a:lstStyle/>
          <a:p>
            <a:pPr algn="ctr"/>
            <a:r>
              <a:rPr lang="lv-LV" b="1" i="1" u="sng"/>
              <a:t>Rezultāts:</a:t>
            </a:r>
          </a:p>
          <a:p>
            <a:pPr>
              <a:buFontTx/>
              <a:buChar char="•"/>
            </a:pPr>
            <a:r>
              <a:rPr lang="lv-LV" i="1"/>
              <a:t>Objektu monitorings</a:t>
            </a:r>
            <a:r>
              <a:rPr lang="lv-LV"/>
              <a:t> </a:t>
            </a:r>
          </a:p>
        </p:txBody>
      </p:sp>
      <p:sp>
        <p:nvSpPr>
          <p:cNvPr id="46085" name="Rectangle 4"/>
          <p:cNvSpPr>
            <a:spLocks noChangeArrowheads="1"/>
          </p:cNvSpPr>
          <p:nvPr/>
        </p:nvSpPr>
        <p:spPr bwMode="auto">
          <a:xfrm>
            <a:off x="179388" y="6215063"/>
            <a:ext cx="8208962" cy="339725"/>
          </a:xfrm>
          <a:prstGeom prst="rect">
            <a:avLst/>
          </a:prstGeom>
          <a:noFill/>
          <a:ln w="9525">
            <a:noFill/>
            <a:miter lim="800000"/>
            <a:headEnd/>
            <a:tailEnd/>
          </a:ln>
        </p:spPr>
        <p:txBody>
          <a:bodyPr>
            <a:spAutoFit/>
          </a:bodyPr>
          <a:lstStyle/>
          <a:p>
            <a:pPr>
              <a:lnSpc>
                <a:spcPct val="90000"/>
              </a:lnSpc>
              <a:spcBef>
                <a:spcPct val="20000"/>
              </a:spcBef>
              <a:buClr>
                <a:schemeClr val="hlink"/>
              </a:buClr>
              <a:buSzPct val="80000"/>
              <a:buFont typeface="Wingdings" pitchFamily="2" charset="2"/>
              <a:buNone/>
            </a:pPr>
            <a:r>
              <a:rPr lang="en-US" i="1">
                <a:latin typeface="Verdana" pitchFamily="34" charset="0"/>
              </a:rPr>
              <a:t>*</a:t>
            </a:r>
            <a:r>
              <a:rPr lang="lv-LV" i="1"/>
              <a:t>RESURSI:  Cēsu karte, fotokamera, darba lapa nr.1.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12" dur="500"/>
                                        <p:tgtEl>
                                          <p:spTgt spid="460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blinds(horizontal)">
                                      <p:cBhvr>
                                        <p:cTn id="17" dur="500"/>
                                        <p:tgtEl>
                                          <p:spTgt spid="4608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85"/>
                                        </p:tgtEl>
                                        <p:attrNameLst>
                                          <p:attrName>style.visibility</p:attrName>
                                        </p:attrNameLst>
                                      </p:cBhvr>
                                      <p:to>
                                        <p:strVal val="visible"/>
                                      </p:to>
                                    </p:set>
                                    <p:animEffect transition="in" filter="blinds(horizontal)">
                                      <p:cBhvr>
                                        <p:cTn id="2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a:off x="395288" y="1196975"/>
            <a:ext cx="7920037" cy="518477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777 w 21600"/>
              <a:gd name="T13" fmla="*/ 10023 h 21600"/>
              <a:gd name="T14" fmla="*/ 20823 w 21600"/>
              <a:gd name="T15" fmla="*/ 11577 h 21600"/>
            </a:gdLst>
            <a:ahLst/>
            <a:cxnLst>
              <a:cxn ang="T8">
                <a:pos x="T0" y="T1"/>
              </a:cxn>
              <a:cxn ang="T9">
                <a:pos x="T2" y="T3"/>
              </a:cxn>
              <a:cxn ang="T10">
                <a:pos x="T4" y="T5"/>
              </a:cxn>
              <a:cxn ang="T11">
                <a:pos x="T6" y="T7"/>
              </a:cxn>
            </a:cxnLst>
            <a:rect l="T12" t="T13" r="T14" b="T15"/>
            <a:pathLst>
              <a:path w="21600" h="21600">
                <a:moveTo>
                  <a:pt x="10800" y="0"/>
                </a:moveTo>
                <a:lnTo>
                  <a:pt x="6480" y="4319"/>
                </a:lnTo>
                <a:lnTo>
                  <a:pt x="10023" y="4319"/>
                </a:lnTo>
                <a:lnTo>
                  <a:pt x="10023" y="10023"/>
                </a:lnTo>
                <a:lnTo>
                  <a:pt x="4319" y="10023"/>
                </a:lnTo>
                <a:lnTo>
                  <a:pt x="4319" y="6480"/>
                </a:lnTo>
                <a:lnTo>
                  <a:pt x="0" y="10800"/>
                </a:lnTo>
                <a:lnTo>
                  <a:pt x="4319" y="15120"/>
                </a:lnTo>
                <a:lnTo>
                  <a:pt x="4319" y="11577"/>
                </a:lnTo>
                <a:lnTo>
                  <a:pt x="10023" y="11577"/>
                </a:lnTo>
                <a:lnTo>
                  <a:pt x="10023" y="17281"/>
                </a:lnTo>
                <a:lnTo>
                  <a:pt x="6480" y="17281"/>
                </a:lnTo>
                <a:lnTo>
                  <a:pt x="10800" y="21600"/>
                </a:lnTo>
                <a:lnTo>
                  <a:pt x="15120" y="17281"/>
                </a:lnTo>
                <a:lnTo>
                  <a:pt x="11577" y="17281"/>
                </a:lnTo>
                <a:lnTo>
                  <a:pt x="11577" y="11577"/>
                </a:lnTo>
                <a:lnTo>
                  <a:pt x="17281" y="11577"/>
                </a:lnTo>
                <a:lnTo>
                  <a:pt x="17281" y="15120"/>
                </a:lnTo>
                <a:lnTo>
                  <a:pt x="21600" y="10800"/>
                </a:lnTo>
                <a:lnTo>
                  <a:pt x="17281" y="6480"/>
                </a:lnTo>
                <a:lnTo>
                  <a:pt x="17281" y="10023"/>
                </a:lnTo>
                <a:lnTo>
                  <a:pt x="11577" y="10023"/>
                </a:lnTo>
                <a:lnTo>
                  <a:pt x="11577" y="4319"/>
                </a:lnTo>
                <a:lnTo>
                  <a:pt x="15120" y="4319"/>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7411" name="Text Box 4"/>
          <p:cNvSpPr txBox="1">
            <a:spLocks noChangeArrowheads="1"/>
          </p:cNvSpPr>
          <p:nvPr/>
        </p:nvSpPr>
        <p:spPr bwMode="auto">
          <a:xfrm>
            <a:off x="4211638" y="1989138"/>
            <a:ext cx="360362" cy="1465262"/>
          </a:xfrm>
          <a:prstGeom prst="rect">
            <a:avLst/>
          </a:prstGeom>
          <a:noFill/>
          <a:ln w="9525">
            <a:noFill/>
            <a:miter lim="800000"/>
            <a:headEnd/>
            <a:tailEnd/>
          </a:ln>
        </p:spPr>
        <p:txBody>
          <a:bodyPr>
            <a:spAutoFit/>
          </a:bodyPr>
          <a:lstStyle/>
          <a:p>
            <a:pPr algn="ctr"/>
            <a:r>
              <a:rPr lang="lv-LV" b="1"/>
              <a:t>V</a:t>
            </a:r>
          </a:p>
          <a:p>
            <a:pPr algn="ctr"/>
            <a:r>
              <a:rPr lang="lv-LV" b="1"/>
              <a:t>a</a:t>
            </a:r>
          </a:p>
          <a:p>
            <a:pPr algn="ctr"/>
            <a:r>
              <a:rPr lang="lv-LV" b="1"/>
              <a:t>ļ</a:t>
            </a:r>
          </a:p>
          <a:p>
            <a:pPr algn="ctr"/>
            <a:r>
              <a:rPr lang="lv-LV" b="1"/>
              <a:t>ņ</a:t>
            </a:r>
          </a:p>
          <a:p>
            <a:pPr algn="ctr"/>
            <a:r>
              <a:rPr lang="lv-LV" b="1"/>
              <a:t>u </a:t>
            </a:r>
          </a:p>
        </p:txBody>
      </p:sp>
      <p:sp>
        <p:nvSpPr>
          <p:cNvPr id="17412" name="Text Box 5"/>
          <p:cNvSpPr txBox="1">
            <a:spLocks noChangeArrowheads="1"/>
          </p:cNvSpPr>
          <p:nvPr/>
        </p:nvSpPr>
        <p:spPr bwMode="auto">
          <a:xfrm>
            <a:off x="4067175" y="3933825"/>
            <a:ext cx="504825" cy="2563813"/>
          </a:xfrm>
          <a:prstGeom prst="rect">
            <a:avLst/>
          </a:prstGeom>
          <a:noFill/>
          <a:ln w="9525">
            <a:noFill/>
            <a:miter lim="800000"/>
            <a:headEnd/>
            <a:tailEnd/>
          </a:ln>
        </p:spPr>
        <p:txBody>
          <a:bodyPr>
            <a:spAutoFit/>
          </a:bodyPr>
          <a:lstStyle/>
          <a:p>
            <a:pPr algn="ctr"/>
            <a:r>
              <a:rPr lang="lv-LV" b="1">
                <a:solidFill>
                  <a:srgbClr val="FF0000"/>
                </a:solidFill>
              </a:rPr>
              <a:t>V</a:t>
            </a:r>
          </a:p>
          <a:p>
            <a:pPr algn="ctr"/>
            <a:r>
              <a:rPr lang="lv-LV" b="1">
                <a:solidFill>
                  <a:srgbClr val="FF0000"/>
                </a:solidFill>
              </a:rPr>
              <a:t>a</a:t>
            </a:r>
          </a:p>
          <a:p>
            <a:pPr algn="ctr"/>
            <a:r>
              <a:rPr lang="lv-LV" b="1">
                <a:solidFill>
                  <a:srgbClr val="FF0000"/>
                </a:solidFill>
              </a:rPr>
              <a:t>l</a:t>
            </a:r>
          </a:p>
          <a:p>
            <a:pPr algn="ctr"/>
            <a:r>
              <a:rPr lang="lv-LV" b="1">
                <a:solidFill>
                  <a:srgbClr val="FF0000"/>
                </a:solidFill>
              </a:rPr>
              <a:t>m</a:t>
            </a:r>
          </a:p>
          <a:p>
            <a:pPr algn="ctr"/>
            <a:r>
              <a:rPr lang="lv-LV" b="1">
                <a:solidFill>
                  <a:srgbClr val="FF0000"/>
                </a:solidFill>
              </a:rPr>
              <a:t>i</a:t>
            </a:r>
          </a:p>
          <a:p>
            <a:pPr algn="ctr"/>
            <a:r>
              <a:rPr lang="lv-LV" b="1">
                <a:solidFill>
                  <a:srgbClr val="FF0000"/>
                </a:solidFill>
              </a:rPr>
              <a:t>e</a:t>
            </a:r>
          </a:p>
          <a:p>
            <a:pPr algn="ctr"/>
            <a:r>
              <a:rPr lang="lv-LV" b="1">
                <a:solidFill>
                  <a:srgbClr val="FF0000"/>
                </a:solidFill>
              </a:rPr>
              <a:t>r</a:t>
            </a:r>
          </a:p>
          <a:p>
            <a:pPr algn="ctr"/>
            <a:r>
              <a:rPr lang="lv-LV" b="1">
                <a:solidFill>
                  <a:srgbClr val="FF0000"/>
                </a:solidFill>
              </a:rPr>
              <a:t>a</a:t>
            </a:r>
          </a:p>
          <a:p>
            <a:pPr algn="ctr"/>
            <a:r>
              <a:rPr lang="lv-LV" b="1">
                <a:solidFill>
                  <a:srgbClr val="FF0000"/>
                </a:solidFill>
              </a:rPr>
              <a:t>s </a:t>
            </a:r>
          </a:p>
        </p:txBody>
      </p:sp>
      <p:sp>
        <p:nvSpPr>
          <p:cNvPr id="17413" name="Text Box 6"/>
          <p:cNvSpPr txBox="1">
            <a:spLocks noChangeArrowheads="1"/>
          </p:cNvSpPr>
          <p:nvPr/>
        </p:nvSpPr>
        <p:spPr bwMode="auto">
          <a:xfrm>
            <a:off x="4787900" y="3644900"/>
            <a:ext cx="1295400" cy="396875"/>
          </a:xfrm>
          <a:prstGeom prst="rect">
            <a:avLst/>
          </a:prstGeom>
          <a:noFill/>
          <a:ln w="9525">
            <a:noFill/>
            <a:miter lim="800000"/>
            <a:headEnd/>
            <a:tailEnd/>
          </a:ln>
        </p:spPr>
        <p:txBody>
          <a:bodyPr>
            <a:spAutoFit/>
          </a:bodyPr>
          <a:lstStyle/>
          <a:p>
            <a:r>
              <a:rPr lang="lv-LV" sz="2000" b="1">
                <a:solidFill>
                  <a:srgbClr val="008000"/>
                </a:solidFill>
              </a:rPr>
              <a:t>Lenču</a:t>
            </a:r>
          </a:p>
        </p:txBody>
      </p:sp>
      <p:sp>
        <p:nvSpPr>
          <p:cNvPr id="17414" name="Text Box 7"/>
          <p:cNvSpPr txBox="1">
            <a:spLocks noChangeArrowheads="1"/>
          </p:cNvSpPr>
          <p:nvPr/>
        </p:nvSpPr>
        <p:spPr bwMode="auto">
          <a:xfrm>
            <a:off x="2484438" y="3644900"/>
            <a:ext cx="1295400" cy="396875"/>
          </a:xfrm>
          <a:prstGeom prst="rect">
            <a:avLst/>
          </a:prstGeom>
          <a:noFill/>
          <a:ln w="9525">
            <a:noFill/>
            <a:miter lim="800000"/>
            <a:headEnd/>
            <a:tailEnd/>
          </a:ln>
        </p:spPr>
        <p:txBody>
          <a:bodyPr>
            <a:spAutoFit/>
          </a:bodyPr>
          <a:lstStyle/>
          <a:p>
            <a:r>
              <a:rPr lang="lv-LV" sz="2000" b="1">
                <a:solidFill>
                  <a:srgbClr val="0033CC"/>
                </a:solidFill>
              </a:rPr>
              <a:t>Raunas</a:t>
            </a:r>
          </a:p>
        </p:txBody>
      </p:sp>
      <p:sp>
        <p:nvSpPr>
          <p:cNvPr id="45064" name="AutoShape 8"/>
          <p:cNvSpPr>
            <a:spLocks noChangeArrowheads="1"/>
          </p:cNvSpPr>
          <p:nvPr/>
        </p:nvSpPr>
        <p:spPr bwMode="auto">
          <a:xfrm>
            <a:off x="395288" y="3500438"/>
            <a:ext cx="1079500" cy="576262"/>
          </a:xfrm>
          <a:prstGeom prst="roundRect">
            <a:avLst>
              <a:gd name="adj" fmla="val 16667"/>
            </a:avLst>
          </a:prstGeom>
          <a:solidFill>
            <a:srgbClr val="FFFF66"/>
          </a:solidFill>
          <a:ln w="9525">
            <a:solidFill>
              <a:schemeClr val="tx1"/>
            </a:solidFill>
            <a:round/>
            <a:headEnd/>
            <a:tailEnd/>
          </a:ln>
        </p:spPr>
        <p:txBody>
          <a:bodyPr wrap="none" anchor="ctr"/>
          <a:lstStyle/>
          <a:p>
            <a:pPr algn="ctr"/>
            <a:r>
              <a:rPr lang="lv-LV" b="1"/>
              <a:t>Stacija </a:t>
            </a:r>
          </a:p>
        </p:txBody>
      </p:sp>
      <p:sp>
        <p:nvSpPr>
          <p:cNvPr id="45066" name="AutoShape 10"/>
          <p:cNvSpPr>
            <a:spLocks noChangeArrowheads="1"/>
          </p:cNvSpPr>
          <p:nvPr/>
        </p:nvSpPr>
        <p:spPr bwMode="auto">
          <a:xfrm>
            <a:off x="3348038" y="1125538"/>
            <a:ext cx="2233612" cy="503237"/>
          </a:xfrm>
          <a:prstGeom prst="roundRect">
            <a:avLst>
              <a:gd name="adj" fmla="val 16667"/>
            </a:avLst>
          </a:prstGeom>
          <a:solidFill>
            <a:srgbClr val="FFFF66"/>
          </a:solidFill>
          <a:ln w="9525">
            <a:solidFill>
              <a:schemeClr val="tx1"/>
            </a:solidFill>
            <a:round/>
            <a:headEnd/>
            <a:tailEnd/>
          </a:ln>
        </p:spPr>
        <p:txBody>
          <a:bodyPr wrap="none" anchor="ctr"/>
          <a:lstStyle/>
          <a:p>
            <a:pPr algn="ctr"/>
            <a:r>
              <a:rPr lang="lv-LV" b="1"/>
              <a:t>Veikals MAKSIMA </a:t>
            </a:r>
          </a:p>
        </p:txBody>
      </p:sp>
      <p:sp>
        <p:nvSpPr>
          <p:cNvPr id="45067" name="AutoShape 11"/>
          <p:cNvSpPr>
            <a:spLocks noChangeArrowheads="1"/>
          </p:cNvSpPr>
          <p:nvPr/>
        </p:nvSpPr>
        <p:spPr bwMode="auto">
          <a:xfrm>
            <a:off x="3419475" y="6470650"/>
            <a:ext cx="2232025" cy="387350"/>
          </a:xfrm>
          <a:prstGeom prst="roundRect">
            <a:avLst>
              <a:gd name="adj" fmla="val 16667"/>
            </a:avLst>
          </a:prstGeom>
          <a:solidFill>
            <a:srgbClr val="FFFF66"/>
          </a:solidFill>
          <a:ln w="9525">
            <a:solidFill>
              <a:schemeClr val="tx1"/>
            </a:solidFill>
            <a:round/>
            <a:headEnd/>
            <a:tailEnd/>
          </a:ln>
        </p:spPr>
        <p:txBody>
          <a:bodyPr wrap="none" anchor="ctr"/>
          <a:lstStyle/>
          <a:p>
            <a:pPr algn="ctr"/>
            <a:r>
              <a:rPr lang="lv-LV" b="1"/>
              <a:t>Veikals TOP </a:t>
            </a:r>
          </a:p>
        </p:txBody>
      </p:sp>
      <p:sp>
        <p:nvSpPr>
          <p:cNvPr id="45068" name="AutoShape 12"/>
          <p:cNvSpPr>
            <a:spLocks noChangeArrowheads="1"/>
          </p:cNvSpPr>
          <p:nvPr/>
        </p:nvSpPr>
        <p:spPr bwMode="auto">
          <a:xfrm>
            <a:off x="7380288" y="3500438"/>
            <a:ext cx="1079500" cy="576262"/>
          </a:xfrm>
          <a:prstGeom prst="roundRect">
            <a:avLst>
              <a:gd name="adj" fmla="val 16667"/>
            </a:avLst>
          </a:prstGeom>
          <a:solidFill>
            <a:srgbClr val="FFFF66"/>
          </a:solidFill>
          <a:ln w="9525">
            <a:solidFill>
              <a:schemeClr val="tx1"/>
            </a:solidFill>
            <a:round/>
            <a:headEnd/>
            <a:tailEnd/>
          </a:ln>
        </p:spPr>
        <p:txBody>
          <a:bodyPr wrap="none" anchor="ctr"/>
          <a:lstStyle/>
          <a:p>
            <a:pPr algn="ctr"/>
            <a:r>
              <a:rPr lang="lv-LV" b="1"/>
              <a:t>Parks </a:t>
            </a:r>
          </a:p>
        </p:txBody>
      </p:sp>
      <p:sp>
        <p:nvSpPr>
          <p:cNvPr id="45069" name="Oval 13"/>
          <p:cNvSpPr>
            <a:spLocks noChangeArrowheads="1"/>
          </p:cNvSpPr>
          <p:nvPr/>
        </p:nvSpPr>
        <p:spPr bwMode="auto">
          <a:xfrm>
            <a:off x="4067175" y="3573463"/>
            <a:ext cx="576263" cy="431800"/>
          </a:xfrm>
          <a:prstGeom prst="ellipse">
            <a:avLst/>
          </a:prstGeom>
          <a:solidFill>
            <a:schemeClr val="tx2"/>
          </a:solidFill>
          <a:ln w="9525">
            <a:solidFill>
              <a:schemeClr val="tx1"/>
            </a:solidFill>
            <a:round/>
            <a:headEnd/>
            <a:tailEnd/>
          </a:ln>
        </p:spPr>
        <p:txBody>
          <a:bodyPr wrap="none" anchor="ctr"/>
          <a:lstStyle/>
          <a:p>
            <a:pPr algn="ctr"/>
            <a:r>
              <a:rPr lang="lv-LV"/>
              <a:t>B.p.</a:t>
            </a:r>
          </a:p>
        </p:txBody>
      </p:sp>
      <p:sp>
        <p:nvSpPr>
          <p:cNvPr id="17420" name="Rectangle 16"/>
          <p:cNvSpPr>
            <a:spLocks noChangeArrowheads="1"/>
          </p:cNvSpPr>
          <p:nvPr/>
        </p:nvSpPr>
        <p:spPr bwMode="auto">
          <a:xfrm>
            <a:off x="411163" y="444500"/>
            <a:ext cx="8015287" cy="914400"/>
          </a:xfrm>
          <a:prstGeom prst="rect">
            <a:avLst/>
          </a:prstGeom>
          <a:noFill/>
          <a:ln w="9525">
            <a:noFill/>
            <a:miter lim="800000"/>
            <a:headEnd/>
            <a:tailEnd/>
          </a:ln>
        </p:spPr>
        <p:txBody>
          <a:bodyPr anchor="ctr"/>
          <a:lstStyle/>
          <a:p>
            <a:pPr eaLnBrk="0" hangingPunct="0"/>
            <a:r>
              <a:rPr lang="lv-LV" sz="4200">
                <a:solidFill>
                  <a:schemeClr val="tx2"/>
                </a:solidFill>
              </a:rPr>
              <a:t>1.uzdevums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blinds(horizontal)">
                                      <p:cBhvr>
                                        <p:cTn id="7" dur="500"/>
                                        <p:tgtEl>
                                          <p:spTgt spid="450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8"/>
                                        </p:tgtEl>
                                        <p:attrNameLst>
                                          <p:attrName>style.visibility</p:attrName>
                                        </p:attrNameLst>
                                      </p:cBhvr>
                                      <p:to>
                                        <p:strVal val="visible"/>
                                      </p:to>
                                    </p:set>
                                    <p:animEffect transition="in" filter="blinds(horizontal)">
                                      <p:cBhvr>
                                        <p:cTn id="12" dur="500"/>
                                        <p:tgtEl>
                                          <p:spTgt spid="450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6"/>
                                        </p:tgtEl>
                                        <p:attrNameLst>
                                          <p:attrName>style.visibility</p:attrName>
                                        </p:attrNameLst>
                                      </p:cBhvr>
                                      <p:to>
                                        <p:strVal val="visible"/>
                                      </p:to>
                                    </p:set>
                                    <p:animEffect transition="in" filter="blinds(horizontal)">
                                      <p:cBhvr>
                                        <p:cTn id="17" dur="500"/>
                                        <p:tgtEl>
                                          <p:spTgt spid="450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4"/>
                                        </p:tgtEl>
                                        <p:attrNameLst>
                                          <p:attrName>style.visibility</p:attrName>
                                        </p:attrNameLst>
                                      </p:cBhvr>
                                      <p:to>
                                        <p:strVal val="visible"/>
                                      </p:to>
                                    </p:set>
                                    <p:animEffect transition="in" filter="blinds(horizontal)">
                                      <p:cBhvr>
                                        <p:cTn id="22" dur="500"/>
                                        <p:tgtEl>
                                          <p:spTgt spid="450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7"/>
                                        </p:tgtEl>
                                        <p:attrNameLst>
                                          <p:attrName>style.visibility</p:attrName>
                                        </p:attrNameLst>
                                      </p:cBhvr>
                                      <p:to>
                                        <p:strVal val="visible"/>
                                      </p:to>
                                    </p:set>
                                    <p:animEffect transition="in" filter="blinds(horizontal)">
                                      <p:cBhvr>
                                        <p:cTn id="27"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66" grpId="0" animBg="1"/>
      <p:bldP spid="45067" grpId="0" animBg="1"/>
      <p:bldP spid="45068" grpId="0" animBg="1"/>
      <p:bldP spid="450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lv-LV" smtClean="0"/>
          </a:p>
        </p:txBody>
      </p:sp>
      <p:pic>
        <p:nvPicPr>
          <p:cNvPr id="18435" name="Picture 8" descr="Picture 0661"/>
          <p:cNvPicPr>
            <a:picLocks noChangeAspect="1" noChangeArrowheads="1"/>
          </p:cNvPicPr>
          <p:nvPr>
            <p:ph idx="1"/>
          </p:nvPr>
        </p:nvPicPr>
        <p:blipFill>
          <a:blip r:embed="rId3" cstate="print"/>
          <a:srcRect/>
          <a:stretch>
            <a:fillRect/>
          </a:stretch>
        </p:blipFill>
        <p:spPr>
          <a:xfrm>
            <a:off x="323850" y="0"/>
            <a:ext cx="8424863" cy="68818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lv-LV" smtClean="0"/>
              <a:t>1.uzdevums</a:t>
            </a:r>
          </a:p>
        </p:txBody>
      </p:sp>
      <p:sp>
        <p:nvSpPr>
          <p:cNvPr id="19459" name="Rectangle 3"/>
          <p:cNvSpPr>
            <a:spLocks noGrp="1" noChangeArrowheads="1"/>
          </p:cNvSpPr>
          <p:nvPr>
            <p:ph type="body" idx="1"/>
          </p:nvPr>
        </p:nvSpPr>
        <p:spPr>
          <a:xfrm>
            <a:off x="609600" y="1600200"/>
            <a:ext cx="7924800" cy="2260600"/>
          </a:xfrm>
        </p:spPr>
        <p:txBody>
          <a:bodyPr/>
          <a:lstStyle/>
          <a:p>
            <a:pPr>
              <a:buFont typeface="Wingdings" pitchFamily="2" charset="2"/>
              <a:buNone/>
            </a:pPr>
            <a:r>
              <a:rPr lang="lv-LV" smtClean="0"/>
              <a:t>Sameklēt objektus, kur cilvēks var apmierināt 1. un 2. līmeņa vajadzības:</a:t>
            </a:r>
          </a:p>
          <a:p>
            <a:r>
              <a:rPr lang="lv-LV" i="1" smtClean="0"/>
              <a:t>saskaitīt objektus un ierakstīt darba lapā,</a:t>
            </a:r>
          </a:p>
          <a:p>
            <a:r>
              <a:rPr lang="lv-LV" i="1" smtClean="0"/>
              <a:t>nofotografēt tos.</a:t>
            </a:r>
          </a:p>
        </p:txBody>
      </p:sp>
      <p:sp>
        <p:nvSpPr>
          <p:cNvPr id="19460" name="AutoShape 4"/>
          <p:cNvSpPr>
            <a:spLocks noChangeArrowheads="1"/>
          </p:cNvSpPr>
          <p:nvPr/>
        </p:nvSpPr>
        <p:spPr bwMode="auto">
          <a:xfrm>
            <a:off x="4356100" y="4797425"/>
            <a:ext cx="3816350" cy="1223963"/>
          </a:xfrm>
          <a:prstGeom prst="wedgeRoundRectCallout">
            <a:avLst>
              <a:gd name="adj1" fmla="val -36648"/>
              <a:gd name="adj2" fmla="val -190079"/>
              <a:gd name="adj3" fmla="val 16667"/>
            </a:avLst>
          </a:prstGeom>
          <a:solidFill>
            <a:srgbClr val="FFFF99"/>
          </a:solidFill>
          <a:ln w="9525">
            <a:solidFill>
              <a:schemeClr val="tx1"/>
            </a:solidFill>
            <a:miter lim="800000"/>
            <a:headEnd/>
            <a:tailEnd/>
          </a:ln>
        </p:spPr>
        <p:txBody>
          <a:bodyPr/>
          <a:lstStyle/>
          <a:p>
            <a:pPr algn="ctr"/>
            <a:r>
              <a:rPr lang="lv-LV" b="1" i="1" u="sng"/>
              <a:t>Rezultāts:</a:t>
            </a:r>
          </a:p>
          <a:p>
            <a:pPr>
              <a:buFontTx/>
              <a:buChar char="•"/>
            </a:pPr>
            <a:r>
              <a:rPr lang="lv-LV" i="1"/>
              <a:t>Objektu monitorings</a:t>
            </a:r>
          </a:p>
        </p:txBody>
      </p:sp>
      <p:sp>
        <p:nvSpPr>
          <p:cNvPr id="19461" name="Rectangle 4"/>
          <p:cNvSpPr>
            <a:spLocks noChangeArrowheads="1"/>
          </p:cNvSpPr>
          <p:nvPr/>
        </p:nvSpPr>
        <p:spPr bwMode="auto">
          <a:xfrm>
            <a:off x="179388" y="6215063"/>
            <a:ext cx="8208962" cy="339725"/>
          </a:xfrm>
          <a:prstGeom prst="rect">
            <a:avLst/>
          </a:prstGeom>
          <a:noFill/>
          <a:ln w="9525">
            <a:noFill/>
            <a:miter lim="800000"/>
            <a:headEnd/>
            <a:tailEnd/>
          </a:ln>
        </p:spPr>
        <p:txBody>
          <a:bodyPr>
            <a:spAutoFit/>
          </a:bodyPr>
          <a:lstStyle/>
          <a:p>
            <a:pPr>
              <a:lnSpc>
                <a:spcPct val="90000"/>
              </a:lnSpc>
              <a:spcBef>
                <a:spcPct val="20000"/>
              </a:spcBef>
              <a:buClr>
                <a:schemeClr val="hlink"/>
              </a:buClr>
              <a:buSzPct val="80000"/>
              <a:buFont typeface="Wingdings" pitchFamily="2" charset="2"/>
              <a:buNone/>
            </a:pPr>
            <a:r>
              <a:rPr lang="en-US" i="1">
                <a:latin typeface="Verdana" pitchFamily="34" charset="0"/>
              </a:rPr>
              <a:t>*</a:t>
            </a:r>
            <a:r>
              <a:rPr lang="lv-LV" i="1"/>
              <a:t>RESURSI:  Cēsu karte, fotokamera, darba lapa nr.1.</a:t>
            </a:r>
          </a:p>
        </p:txBody>
      </p:sp>
      <p:sp>
        <p:nvSpPr>
          <p:cNvPr id="19462"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55 </a:t>
            </a:r>
          </a:p>
          <a:p>
            <a:pPr algn="ctr"/>
            <a:r>
              <a:rPr lang="lv-LV" sz="3200" b="1"/>
              <a:t>min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lv-LV" smtClean="0"/>
              <a:t>2.uzdevums</a:t>
            </a:r>
          </a:p>
        </p:txBody>
      </p:sp>
      <p:sp>
        <p:nvSpPr>
          <p:cNvPr id="20483" name="Rectangle 3"/>
          <p:cNvSpPr>
            <a:spLocks noGrp="1" noChangeArrowheads="1"/>
          </p:cNvSpPr>
          <p:nvPr>
            <p:ph type="body" idx="1"/>
          </p:nvPr>
        </p:nvSpPr>
        <p:spPr>
          <a:xfrm>
            <a:off x="609600" y="1600200"/>
            <a:ext cx="7924800" cy="2260600"/>
          </a:xfrm>
        </p:spPr>
        <p:txBody>
          <a:bodyPr/>
          <a:lstStyle/>
          <a:p>
            <a:pPr>
              <a:buFont typeface="Wingdings" pitchFamily="2" charset="2"/>
              <a:buNone/>
            </a:pPr>
            <a:r>
              <a:rPr lang="lv-LV" smtClean="0"/>
              <a:t>Apkopot un iesniegt informāciju par objektu statistiku no darba lapas.</a:t>
            </a:r>
            <a:endParaRPr lang="lv-LV" i="1" smtClean="0"/>
          </a:p>
        </p:txBody>
      </p:sp>
      <p:sp>
        <p:nvSpPr>
          <p:cNvPr id="20484" name="AutoShape 4"/>
          <p:cNvSpPr>
            <a:spLocks noChangeArrowheads="1"/>
          </p:cNvSpPr>
          <p:nvPr/>
        </p:nvSpPr>
        <p:spPr bwMode="auto">
          <a:xfrm>
            <a:off x="4356100" y="4797425"/>
            <a:ext cx="3816350" cy="1223963"/>
          </a:xfrm>
          <a:prstGeom prst="wedgeRoundRectCallout">
            <a:avLst>
              <a:gd name="adj1" fmla="val -36648"/>
              <a:gd name="adj2" fmla="val -190079"/>
              <a:gd name="adj3" fmla="val 16667"/>
            </a:avLst>
          </a:prstGeom>
          <a:solidFill>
            <a:srgbClr val="FFFF99"/>
          </a:solidFill>
          <a:ln w="9525">
            <a:solidFill>
              <a:schemeClr val="tx1"/>
            </a:solidFill>
            <a:miter lim="800000"/>
            <a:headEnd/>
            <a:tailEnd/>
          </a:ln>
        </p:spPr>
        <p:txBody>
          <a:bodyPr/>
          <a:lstStyle/>
          <a:p>
            <a:pPr algn="ctr"/>
            <a:r>
              <a:rPr lang="lv-LV" b="1" i="1" u="sng"/>
              <a:t>Rezultāts:</a:t>
            </a:r>
          </a:p>
          <a:p>
            <a:pPr>
              <a:buFontTx/>
              <a:buChar char="•"/>
            </a:pPr>
            <a:r>
              <a:rPr lang="lv-LV" i="1"/>
              <a:t>statistika</a:t>
            </a:r>
          </a:p>
          <a:p>
            <a:endParaRPr lang="lv-LV" i="1"/>
          </a:p>
        </p:txBody>
      </p:sp>
      <p:sp>
        <p:nvSpPr>
          <p:cNvPr id="20485" name="Rectangle 4"/>
          <p:cNvSpPr>
            <a:spLocks noChangeArrowheads="1"/>
          </p:cNvSpPr>
          <p:nvPr/>
        </p:nvSpPr>
        <p:spPr bwMode="auto">
          <a:xfrm>
            <a:off x="179388" y="6215063"/>
            <a:ext cx="8208962" cy="339725"/>
          </a:xfrm>
          <a:prstGeom prst="rect">
            <a:avLst/>
          </a:prstGeom>
          <a:noFill/>
          <a:ln w="9525">
            <a:noFill/>
            <a:miter lim="800000"/>
            <a:headEnd/>
            <a:tailEnd/>
          </a:ln>
        </p:spPr>
        <p:txBody>
          <a:bodyPr>
            <a:spAutoFit/>
          </a:bodyPr>
          <a:lstStyle/>
          <a:p>
            <a:pPr>
              <a:lnSpc>
                <a:spcPct val="90000"/>
              </a:lnSpc>
              <a:spcBef>
                <a:spcPct val="20000"/>
              </a:spcBef>
              <a:buClr>
                <a:schemeClr val="hlink"/>
              </a:buClr>
              <a:buSzPct val="80000"/>
              <a:buFont typeface="Wingdings" pitchFamily="2" charset="2"/>
              <a:buNone/>
            </a:pPr>
            <a:r>
              <a:rPr lang="en-US" i="1">
                <a:latin typeface="Verdana" pitchFamily="34" charset="0"/>
              </a:rPr>
              <a:t>*</a:t>
            </a:r>
            <a:r>
              <a:rPr lang="lv-LV" i="1"/>
              <a:t>RESURSI:  darba lapa nr.1, nr.2 </a:t>
            </a:r>
          </a:p>
        </p:txBody>
      </p:sp>
      <p:sp>
        <p:nvSpPr>
          <p:cNvPr id="20486"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5 </a:t>
            </a:r>
          </a:p>
          <a:p>
            <a:pPr algn="ctr"/>
            <a:r>
              <a:rPr lang="lv-LV" sz="3200" b="1"/>
              <a:t>min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lv-LV" sz="3600" smtClean="0"/>
              <a:t>Aktīvā pauze</a:t>
            </a:r>
          </a:p>
        </p:txBody>
      </p:sp>
      <p:sp>
        <p:nvSpPr>
          <p:cNvPr id="21507"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10 </a:t>
            </a:r>
          </a:p>
          <a:p>
            <a:pPr algn="ctr"/>
            <a:r>
              <a:rPr lang="lv-LV" sz="3200" b="1"/>
              <a:t>min</a:t>
            </a:r>
          </a:p>
        </p:txBody>
      </p:sp>
      <p:sp>
        <p:nvSpPr>
          <p:cNvPr id="21508" name="Rectangle 4"/>
          <p:cNvSpPr>
            <a:spLocks noChangeArrowheads="1"/>
          </p:cNvSpPr>
          <p:nvPr/>
        </p:nvSpPr>
        <p:spPr bwMode="auto">
          <a:xfrm>
            <a:off x="179388" y="6215063"/>
            <a:ext cx="8208962" cy="366712"/>
          </a:xfrm>
          <a:prstGeom prst="rect">
            <a:avLst/>
          </a:prstGeom>
          <a:noFill/>
          <a:ln w="9525">
            <a:noFill/>
            <a:miter lim="800000"/>
            <a:headEnd/>
            <a:tailEnd/>
          </a:ln>
        </p:spPr>
        <p:txBody>
          <a:bodyPr>
            <a:spAutoFit/>
          </a:bodyPr>
          <a:lstStyle/>
          <a:p>
            <a:r>
              <a:rPr lang="en-US" i="1">
                <a:latin typeface="Verdana" pitchFamily="34" charset="0"/>
              </a:rPr>
              <a:t>*</a:t>
            </a:r>
            <a:r>
              <a:rPr lang="lv-LV" i="1"/>
              <a:t>RESURSI: </a:t>
            </a:r>
            <a:r>
              <a:rPr lang="lv-LV"/>
              <a:t>klavieres</a:t>
            </a:r>
            <a:r>
              <a:rPr lang="lv-LV" i="1"/>
              <a:t> </a:t>
            </a:r>
          </a:p>
        </p:txBody>
      </p:sp>
      <p:pic>
        <p:nvPicPr>
          <p:cNvPr id="21509" name="Picture 9" descr="j0236492"/>
          <p:cNvPicPr>
            <a:picLocks noChangeAspect="1" noChangeArrowheads="1" noCrop="1"/>
          </p:cNvPicPr>
          <p:nvPr/>
        </p:nvPicPr>
        <p:blipFill>
          <a:blip r:embed="rId3" cstate="print"/>
          <a:srcRect/>
          <a:stretch>
            <a:fillRect/>
          </a:stretch>
        </p:blipFill>
        <p:spPr bwMode="auto">
          <a:xfrm>
            <a:off x="2771775" y="2420938"/>
            <a:ext cx="25193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Diagram 2"/>
          <p:cNvGraphicFramePr>
            <a:graphicFrameLocks/>
          </p:cNvGraphicFramePr>
          <p:nvPr>
            <p:ph type="dgm" idx="1"/>
          </p:nvPr>
        </p:nvGraphicFramePr>
        <p:xfrm>
          <a:off x="0" y="0"/>
          <a:ext cx="6084888" cy="7389813"/>
        </p:xfrm>
        <a:graphic>
          <a:graphicData uri="http://schemas.openxmlformats.org/drawingml/2006/compatibility">
            <com:legacyDrawing xmlns:com="http://schemas.openxmlformats.org/drawingml/2006/compatibility" spid="_x0000_s3074"/>
          </a:graphicData>
        </a:graphic>
      </p:graphicFrame>
      <p:sp>
        <p:nvSpPr>
          <p:cNvPr id="57351" name="AutoShape 7"/>
          <p:cNvSpPr>
            <a:spLocks noChangeArrowheads="1"/>
          </p:cNvSpPr>
          <p:nvPr/>
        </p:nvSpPr>
        <p:spPr bwMode="auto">
          <a:xfrm>
            <a:off x="0" y="6237288"/>
            <a:ext cx="1439863"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drošība</a:t>
            </a:r>
          </a:p>
        </p:txBody>
      </p:sp>
      <p:sp>
        <p:nvSpPr>
          <p:cNvPr id="57352" name="AutoShape 8"/>
          <p:cNvSpPr>
            <a:spLocks noChangeArrowheads="1"/>
          </p:cNvSpPr>
          <p:nvPr/>
        </p:nvSpPr>
        <p:spPr bwMode="auto">
          <a:xfrm>
            <a:off x="179388" y="5734050"/>
            <a:ext cx="1439862"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veselība</a:t>
            </a:r>
          </a:p>
        </p:txBody>
      </p:sp>
      <p:sp>
        <p:nvSpPr>
          <p:cNvPr id="57353" name="AutoShape 9"/>
          <p:cNvSpPr>
            <a:spLocks noChangeArrowheads="1"/>
          </p:cNvSpPr>
          <p:nvPr/>
        </p:nvSpPr>
        <p:spPr bwMode="auto">
          <a:xfrm>
            <a:off x="323850" y="5229225"/>
            <a:ext cx="1439863"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viesnīcas</a:t>
            </a:r>
          </a:p>
        </p:txBody>
      </p:sp>
      <p:sp>
        <p:nvSpPr>
          <p:cNvPr id="57355" name="AutoShape 11"/>
          <p:cNvSpPr>
            <a:spLocks noChangeArrowheads="1"/>
          </p:cNvSpPr>
          <p:nvPr/>
        </p:nvSpPr>
        <p:spPr bwMode="auto">
          <a:xfrm>
            <a:off x="468313" y="4724400"/>
            <a:ext cx="1439862" cy="431800"/>
          </a:xfrm>
          <a:prstGeom prst="rightArrow">
            <a:avLst>
              <a:gd name="adj1" fmla="val 50000"/>
              <a:gd name="adj2" fmla="val 83364"/>
            </a:avLst>
          </a:prstGeom>
          <a:solidFill>
            <a:srgbClr val="CCFFFF"/>
          </a:solidFill>
          <a:ln w="9525">
            <a:solidFill>
              <a:schemeClr val="tx1"/>
            </a:solidFill>
            <a:miter lim="800000"/>
            <a:headEnd/>
            <a:tailEnd/>
          </a:ln>
        </p:spPr>
        <p:txBody>
          <a:bodyPr wrap="none" anchor="ctr"/>
          <a:lstStyle/>
          <a:p>
            <a:pPr algn="ctr"/>
            <a:r>
              <a:rPr lang="lv-LV" sz="1600" b="1"/>
              <a:t>ēdināšana</a:t>
            </a:r>
          </a:p>
        </p:txBody>
      </p:sp>
      <p:sp>
        <p:nvSpPr>
          <p:cNvPr id="57356" name="AutoShape 12"/>
          <p:cNvSpPr>
            <a:spLocks noChangeArrowheads="1"/>
          </p:cNvSpPr>
          <p:nvPr/>
        </p:nvSpPr>
        <p:spPr bwMode="auto">
          <a:xfrm>
            <a:off x="900113" y="3141663"/>
            <a:ext cx="1439862" cy="431800"/>
          </a:xfrm>
          <a:prstGeom prst="rightArrow">
            <a:avLst>
              <a:gd name="adj1" fmla="val 50000"/>
              <a:gd name="adj2" fmla="val 83364"/>
            </a:avLst>
          </a:prstGeom>
          <a:solidFill>
            <a:schemeClr val="accent1"/>
          </a:solidFill>
          <a:ln w="9525">
            <a:solidFill>
              <a:schemeClr val="tx1"/>
            </a:solidFill>
            <a:miter lim="800000"/>
            <a:headEnd/>
            <a:tailEnd/>
          </a:ln>
        </p:spPr>
        <p:txBody>
          <a:bodyPr wrap="none" anchor="ctr"/>
          <a:lstStyle/>
          <a:p>
            <a:pPr algn="ctr"/>
            <a:r>
              <a:rPr lang="lv-LV" sz="1600" b="1"/>
              <a:t>izklaide</a:t>
            </a:r>
          </a:p>
        </p:txBody>
      </p:sp>
      <p:sp>
        <p:nvSpPr>
          <p:cNvPr id="57357" name="AutoShape 13"/>
          <p:cNvSpPr>
            <a:spLocks noChangeArrowheads="1"/>
          </p:cNvSpPr>
          <p:nvPr/>
        </p:nvSpPr>
        <p:spPr bwMode="auto">
          <a:xfrm>
            <a:off x="684213" y="3644900"/>
            <a:ext cx="1439862" cy="431800"/>
          </a:xfrm>
          <a:prstGeom prst="rightArrow">
            <a:avLst>
              <a:gd name="adj1" fmla="val 50000"/>
              <a:gd name="adj2" fmla="val 83364"/>
            </a:avLst>
          </a:prstGeom>
          <a:solidFill>
            <a:schemeClr val="accent1"/>
          </a:solidFill>
          <a:ln w="9525">
            <a:solidFill>
              <a:schemeClr val="tx1"/>
            </a:solidFill>
            <a:miter lim="800000"/>
            <a:headEnd/>
            <a:tailEnd/>
          </a:ln>
        </p:spPr>
        <p:txBody>
          <a:bodyPr wrap="none" anchor="ctr"/>
          <a:lstStyle/>
          <a:p>
            <a:pPr algn="ctr"/>
            <a:r>
              <a:rPr lang="lv-LV" sz="1600" b="1"/>
              <a:t>sports</a:t>
            </a:r>
          </a:p>
        </p:txBody>
      </p:sp>
      <p:sp>
        <p:nvSpPr>
          <p:cNvPr id="57358" name="AutoShape 14"/>
          <p:cNvSpPr>
            <a:spLocks noChangeArrowheads="1"/>
          </p:cNvSpPr>
          <p:nvPr/>
        </p:nvSpPr>
        <p:spPr bwMode="auto">
          <a:xfrm>
            <a:off x="539750" y="4149725"/>
            <a:ext cx="1439863" cy="431800"/>
          </a:xfrm>
          <a:prstGeom prst="rightArrow">
            <a:avLst>
              <a:gd name="adj1" fmla="val 50000"/>
              <a:gd name="adj2" fmla="val 83364"/>
            </a:avLst>
          </a:prstGeom>
          <a:solidFill>
            <a:schemeClr val="accent1"/>
          </a:solidFill>
          <a:ln w="9525">
            <a:solidFill>
              <a:schemeClr val="tx1"/>
            </a:solidFill>
            <a:miter lim="800000"/>
            <a:headEnd/>
            <a:tailEnd/>
          </a:ln>
        </p:spPr>
        <p:txBody>
          <a:bodyPr wrap="none" anchor="ctr"/>
          <a:lstStyle/>
          <a:p>
            <a:pPr algn="ctr"/>
            <a:r>
              <a:rPr lang="lv-LV" sz="1600" b="1"/>
              <a:t>kultūra</a:t>
            </a:r>
          </a:p>
        </p:txBody>
      </p:sp>
      <p:sp>
        <p:nvSpPr>
          <p:cNvPr id="57359" name="AutoShape 15"/>
          <p:cNvSpPr>
            <a:spLocks noChangeArrowheads="1"/>
          </p:cNvSpPr>
          <p:nvPr/>
        </p:nvSpPr>
        <p:spPr bwMode="auto">
          <a:xfrm>
            <a:off x="3203575" y="4724400"/>
            <a:ext cx="5940425" cy="504825"/>
          </a:xfrm>
          <a:prstGeom prst="leftArrowCallout">
            <a:avLst>
              <a:gd name="adj1" fmla="val 25000"/>
              <a:gd name="adj2" fmla="val 25000"/>
              <a:gd name="adj3" fmla="val 196122"/>
              <a:gd name="adj4" fmla="val 66667"/>
            </a:avLst>
          </a:prstGeom>
          <a:solidFill>
            <a:srgbClr val="CCFFFF"/>
          </a:solidFill>
          <a:ln w="9525">
            <a:solidFill>
              <a:schemeClr val="tx1"/>
            </a:solidFill>
            <a:miter lim="800000"/>
            <a:headEnd/>
            <a:tailEnd/>
          </a:ln>
        </p:spPr>
        <p:txBody>
          <a:bodyPr wrap="none" anchor="ctr"/>
          <a:lstStyle/>
          <a:p>
            <a:endParaRPr lang="lv-LV"/>
          </a:p>
        </p:txBody>
      </p:sp>
      <p:sp>
        <p:nvSpPr>
          <p:cNvPr id="57360" name="AutoShape 16"/>
          <p:cNvSpPr>
            <a:spLocks noChangeArrowheads="1"/>
          </p:cNvSpPr>
          <p:nvPr/>
        </p:nvSpPr>
        <p:spPr bwMode="auto">
          <a:xfrm>
            <a:off x="3203575" y="6308725"/>
            <a:ext cx="5940425" cy="549275"/>
          </a:xfrm>
          <a:prstGeom prst="leftArrowCallout">
            <a:avLst>
              <a:gd name="adj1" fmla="val 25000"/>
              <a:gd name="adj2" fmla="val 25000"/>
              <a:gd name="adj3" fmla="val 180250"/>
              <a:gd name="adj4" fmla="val 66667"/>
            </a:avLst>
          </a:prstGeom>
          <a:solidFill>
            <a:srgbClr val="CCFFFF"/>
          </a:solidFill>
          <a:ln w="9525">
            <a:solidFill>
              <a:schemeClr val="tx1"/>
            </a:solidFill>
            <a:miter lim="800000"/>
            <a:headEnd/>
            <a:tailEnd/>
          </a:ln>
        </p:spPr>
        <p:txBody>
          <a:bodyPr wrap="none" anchor="ctr"/>
          <a:lstStyle/>
          <a:p>
            <a:endParaRPr lang="lv-LV"/>
          </a:p>
        </p:txBody>
      </p:sp>
      <p:sp>
        <p:nvSpPr>
          <p:cNvPr id="57361" name="AutoShape 17"/>
          <p:cNvSpPr>
            <a:spLocks noChangeArrowheads="1"/>
          </p:cNvSpPr>
          <p:nvPr/>
        </p:nvSpPr>
        <p:spPr bwMode="auto">
          <a:xfrm>
            <a:off x="3203575" y="5805488"/>
            <a:ext cx="5940425" cy="504825"/>
          </a:xfrm>
          <a:prstGeom prst="leftArrowCallout">
            <a:avLst>
              <a:gd name="adj1" fmla="val 25000"/>
              <a:gd name="adj2" fmla="val 25000"/>
              <a:gd name="adj3" fmla="val 196122"/>
              <a:gd name="adj4" fmla="val 66667"/>
            </a:avLst>
          </a:prstGeom>
          <a:solidFill>
            <a:srgbClr val="CCFFFF"/>
          </a:solidFill>
          <a:ln w="9525">
            <a:solidFill>
              <a:schemeClr val="tx1"/>
            </a:solidFill>
            <a:miter lim="800000"/>
            <a:headEnd/>
            <a:tailEnd/>
          </a:ln>
        </p:spPr>
        <p:txBody>
          <a:bodyPr wrap="none" anchor="ctr"/>
          <a:lstStyle/>
          <a:p>
            <a:endParaRPr lang="lv-LV"/>
          </a:p>
        </p:txBody>
      </p:sp>
      <p:sp>
        <p:nvSpPr>
          <p:cNvPr id="57362" name="AutoShape 18"/>
          <p:cNvSpPr>
            <a:spLocks noChangeArrowheads="1"/>
          </p:cNvSpPr>
          <p:nvPr/>
        </p:nvSpPr>
        <p:spPr bwMode="auto">
          <a:xfrm>
            <a:off x="3203575" y="5229225"/>
            <a:ext cx="5940425" cy="576263"/>
          </a:xfrm>
          <a:prstGeom prst="leftArrowCallout">
            <a:avLst>
              <a:gd name="adj1" fmla="val 25000"/>
              <a:gd name="adj2" fmla="val 25000"/>
              <a:gd name="adj3" fmla="val 171809"/>
              <a:gd name="adj4" fmla="val 66667"/>
            </a:avLst>
          </a:prstGeom>
          <a:solidFill>
            <a:srgbClr val="CCFFFF"/>
          </a:solidFill>
          <a:ln w="9525">
            <a:solidFill>
              <a:schemeClr val="tx1"/>
            </a:solidFill>
            <a:miter lim="800000"/>
            <a:headEnd/>
            <a:tailEnd/>
          </a:ln>
        </p:spPr>
        <p:txBody>
          <a:bodyPr wrap="none" anchor="ctr"/>
          <a:lstStyle/>
          <a:p>
            <a:endParaRPr lang="lv-LV"/>
          </a:p>
        </p:txBody>
      </p:sp>
      <p:sp>
        <p:nvSpPr>
          <p:cNvPr id="57363" name="AutoShape 19"/>
          <p:cNvSpPr>
            <a:spLocks noChangeArrowheads="1"/>
          </p:cNvSpPr>
          <p:nvPr/>
        </p:nvSpPr>
        <p:spPr bwMode="auto">
          <a:xfrm>
            <a:off x="3132138" y="4076700"/>
            <a:ext cx="6011862" cy="504825"/>
          </a:xfrm>
          <a:prstGeom prst="leftArrowCallout">
            <a:avLst>
              <a:gd name="adj1" fmla="val 25000"/>
              <a:gd name="adj2" fmla="val 25000"/>
              <a:gd name="adj3" fmla="val 198480"/>
              <a:gd name="adj4" fmla="val 66667"/>
            </a:avLst>
          </a:prstGeom>
          <a:solidFill>
            <a:schemeClr val="accent1"/>
          </a:solidFill>
          <a:ln w="9525">
            <a:solidFill>
              <a:schemeClr val="tx1"/>
            </a:solidFill>
            <a:miter lim="800000"/>
            <a:headEnd/>
            <a:tailEnd/>
          </a:ln>
        </p:spPr>
        <p:txBody>
          <a:bodyPr wrap="none" anchor="ctr"/>
          <a:lstStyle/>
          <a:p>
            <a:endParaRPr lang="lv-LV"/>
          </a:p>
        </p:txBody>
      </p:sp>
      <p:sp>
        <p:nvSpPr>
          <p:cNvPr id="57364" name="AutoShape 20"/>
          <p:cNvSpPr>
            <a:spLocks noChangeArrowheads="1"/>
          </p:cNvSpPr>
          <p:nvPr/>
        </p:nvSpPr>
        <p:spPr bwMode="auto">
          <a:xfrm>
            <a:off x="3132138" y="3573463"/>
            <a:ext cx="6011862" cy="504825"/>
          </a:xfrm>
          <a:prstGeom prst="leftArrowCallout">
            <a:avLst>
              <a:gd name="adj1" fmla="val 25000"/>
              <a:gd name="adj2" fmla="val 25000"/>
              <a:gd name="adj3" fmla="val 198480"/>
              <a:gd name="adj4" fmla="val 66667"/>
            </a:avLst>
          </a:prstGeom>
          <a:solidFill>
            <a:schemeClr val="accent1"/>
          </a:solidFill>
          <a:ln w="9525">
            <a:solidFill>
              <a:schemeClr val="tx1"/>
            </a:solidFill>
            <a:miter lim="800000"/>
            <a:headEnd/>
            <a:tailEnd/>
          </a:ln>
        </p:spPr>
        <p:txBody>
          <a:bodyPr wrap="none" anchor="ctr"/>
          <a:lstStyle/>
          <a:p>
            <a:endParaRPr lang="lv-LV"/>
          </a:p>
        </p:txBody>
      </p:sp>
      <p:sp>
        <p:nvSpPr>
          <p:cNvPr id="57365" name="AutoShape 21"/>
          <p:cNvSpPr>
            <a:spLocks noChangeArrowheads="1"/>
          </p:cNvSpPr>
          <p:nvPr/>
        </p:nvSpPr>
        <p:spPr bwMode="auto">
          <a:xfrm>
            <a:off x="3132138" y="3068638"/>
            <a:ext cx="6011862" cy="504825"/>
          </a:xfrm>
          <a:prstGeom prst="leftArrowCallout">
            <a:avLst>
              <a:gd name="adj1" fmla="val 25000"/>
              <a:gd name="adj2" fmla="val 25000"/>
              <a:gd name="adj3" fmla="val 198480"/>
              <a:gd name="adj4" fmla="val 66667"/>
            </a:avLst>
          </a:prstGeom>
          <a:solidFill>
            <a:schemeClr val="accent1"/>
          </a:solidFill>
          <a:ln w="9525">
            <a:solidFill>
              <a:schemeClr val="tx1"/>
            </a:solidFill>
            <a:miter lim="800000"/>
            <a:headEnd/>
            <a:tailEnd/>
          </a:ln>
        </p:spPr>
        <p:txBody>
          <a:bodyPr wrap="none" anchor="ctr"/>
          <a:lstStyle/>
          <a:p>
            <a:endParaRPr lang="lv-LV"/>
          </a:p>
        </p:txBody>
      </p:sp>
      <p:sp>
        <p:nvSpPr>
          <p:cNvPr id="3093" name="Rectangle 23"/>
          <p:cNvSpPr>
            <a:spLocks noChangeArrowheads="1"/>
          </p:cNvSpPr>
          <p:nvPr/>
        </p:nvSpPr>
        <p:spPr bwMode="auto">
          <a:xfrm>
            <a:off x="2339975" y="2276475"/>
            <a:ext cx="1519238" cy="304800"/>
          </a:xfrm>
          <a:prstGeom prst="rect">
            <a:avLst/>
          </a:prstGeom>
          <a:noFill/>
          <a:ln w="9525">
            <a:noFill/>
            <a:miter lim="800000"/>
            <a:headEnd/>
            <a:tailEnd/>
          </a:ln>
        </p:spPr>
        <p:txBody>
          <a:bodyPr wrap="none">
            <a:spAutoFit/>
          </a:bodyPr>
          <a:lstStyle/>
          <a:p>
            <a:r>
              <a:rPr lang="lv-LV" sz="1400" b="1"/>
              <a:t>PAŠIZPAUSME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blinds(horizontal)">
                                      <p:cBhvr>
                                        <p:cTn id="7" dur="500"/>
                                        <p:tgtEl>
                                          <p:spTgt spid="573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60"/>
                                        </p:tgtEl>
                                        <p:attrNameLst>
                                          <p:attrName>style.visibility</p:attrName>
                                        </p:attrNameLst>
                                      </p:cBhvr>
                                      <p:to>
                                        <p:strVal val="visible"/>
                                      </p:to>
                                    </p:set>
                                    <p:animEffect transition="in" filter="blinds(horizontal)">
                                      <p:cBhvr>
                                        <p:cTn id="12" dur="500"/>
                                        <p:tgtEl>
                                          <p:spTgt spid="573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52"/>
                                        </p:tgtEl>
                                        <p:attrNameLst>
                                          <p:attrName>style.visibility</p:attrName>
                                        </p:attrNameLst>
                                      </p:cBhvr>
                                      <p:to>
                                        <p:strVal val="visible"/>
                                      </p:to>
                                    </p:set>
                                    <p:animEffect transition="in" filter="blinds(horizontal)">
                                      <p:cBhvr>
                                        <p:cTn id="17" dur="500"/>
                                        <p:tgtEl>
                                          <p:spTgt spid="573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7361"/>
                                        </p:tgtEl>
                                        <p:attrNameLst>
                                          <p:attrName>style.visibility</p:attrName>
                                        </p:attrNameLst>
                                      </p:cBhvr>
                                      <p:to>
                                        <p:strVal val="visible"/>
                                      </p:to>
                                    </p:set>
                                    <p:animEffect transition="in" filter="blinds(horizontal)">
                                      <p:cBhvr>
                                        <p:cTn id="22" dur="500"/>
                                        <p:tgtEl>
                                          <p:spTgt spid="573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353"/>
                                        </p:tgtEl>
                                        <p:attrNameLst>
                                          <p:attrName>style.visibility</p:attrName>
                                        </p:attrNameLst>
                                      </p:cBhvr>
                                      <p:to>
                                        <p:strVal val="visible"/>
                                      </p:to>
                                    </p:set>
                                    <p:animEffect transition="in" filter="blinds(horizontal)">
                                      <p:cBhvr>
                                        <p:cTn id="27" dur="500"/>
                                        <p:tgtEl>
                                          <p:spTgt spid="573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362"/>
                                        </p:tgtEl>
                                        <p:attrNameLst>
                                          <p:attrName>style.visibility</p:attrName>
                                        </p:attrNameLst>
                                      </p:cBhvr>
                                      <p:to>
                                        <p:strVal val="visible"/>
                                      </p:to>
                                    </p:set>
                                    <p:animEffect transition="in" filter="blinds(horizontal)">
                                      <p:cBhvr>
                                        <p:cTn id="32" dur="500"/>
                                        <p:tgtEl>
                                          <p:spTgt spid="5736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355"/>
                                        </p:tgtEl>
                                        <p:attrNameLst>
                                          <p:attrName>style.visibility</p:attrName>
                                        </p:attrNameLst>
                                      </p:cBhvr>
                                      <p:to>
                                        <p:strVal val="visible"/>
                                      </p:to>
                                    </p:set>
                                    <p:animEffect transition="in" filter="blinds(horizontal)">
                                      <p:cBhvr>
                                        <p:cTn id="37" dur="500"/>
                                        <p:tgtEl>
                                          <p:spTgt spid="5735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7359"/>
                                        </p:tgtEl>
                                        <p:attrNameLst>
                                          <p:attrName>style.visibility</p:attrName>
                                        </p:attrNameLst>
                                      </p:cBhvr>
                                      <p:to>
                                        <p:strVal val="visible"/>
                                      </p:to>
                                    </p:set>
                                    <p:animEffect transition="in" filter="blinds(horizontal)">
                                      <p:cBhvr>
                                        <p:cTn id="42" dur="500"/>
                                        <p:tgtEl>
                                          <p:spTgt spid="573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358"/>
                                        </p:tgtEl>
                                        <p:attrNameLst>
                                          <p:attrName>style.visibility</p:attrName>
                                        </p:attrNameLst>
                                      </p:cBhvr>
                                      <p:to>
                                        <p:strVal val="visible"/>
                                      </p:to>
                                    </p:set>
                                    <p:animEffect transition="in" filter="blinds(horizontal)">
                                      <p:cBhvr>
                                        <p:cTn id="47" dur="500"/>
                                        <p:tgtEl>
                                          <p:spTgt spid="5735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7363"/>
                                        </p:tgtEl>
                                        <p:attrNameLst>
                                          <p:attrName>style.visibility</p:attrName>
                                        </p:attrNameLst>
                                      </p:cBhvr>
                                      <p:to>
                                        <p:strVal val="visible"/>
                                      </p:to>
                                    </p:set>
                                    <p:animEffect transition="in" filter="blinds(horizontal)">
                                      <p:cBhvr>
                                        <p:cTn id="52" dur="500"/>
                                        <p:tgtEl>
                                          <p:spTgt spid="573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357"/>
                                        </p:tgtEl>
                                        <p:attrNameLst>
                                          <p:attrName>style.visibility</p:attrName>
                                        </p:attrNameLst>
                                      </p:cBhvr>
                                      <p:to>
                                        <p:strVal val="visible"/>
                                      </p:to>
                                    </p:set>
                                    <p:animEffect transition="in" filter="blinds(horizontal)">
                                      <p:cBhvr>
                                        <p:cTn id="57" dur="500"/>
                                        <p:tgtEl>
                                          <p:spTgt spid="573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7364"/>
                                        </p:tgtEl>
                                        <p:attrNameLst>
                                          <p:attrName>style.visibility</p:attrName>
                                        </p:attrNameLst>
                                      </p:cBhvr>
                                      <p:to>
                                        <p:strVal val="visible"/>
                                      </p:to>
                                    </p:set>
                                    <p:animEffect transition="in" filter="blinds(horizontal)">
                                      <p:cBhvr>
                                        <p:cTn id="62" dur="500"/>
                                        <p:tgtEl>
                                          <p:spTgt spid="5736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7356"/>
                                        </p:tgtEl>
                                        <p:attrNameLst>
                                          <p:attrName>style.visibility</p:attrName>
                                        </p:attrNameLst>
                                      </p:cBhvr>
                                      <p:to>
                                        <p:strVal val="visible"/>
                                      </p:to>
                                    </p:set>
                                    <p:animEffect transition="in" filter="blinds(horizontal)">
                                      <p:cBhvr>
                                        <p:cTn id="67" dur="500"/>
                                        <p:tgtEl>
                                          <p:spTgt spid="5735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7365"/>
                                        </p:tgtEl>
                                        <p:attrNameLst>
                                          <p:attrName>style.visibility</p:attrName>
                                        </p:attrNameLst>
                                      </p:cBhvr>
                                      <p:to>
                                        <p:strVal val="visible"/>
                                      </p:to>
                                    </p:set>
                                    <p:animEffect transition="in" filter="blinds(horizontal)">
                                      <p:cBhvr>
                                        <p:cTn id="72" dur="500"/>
                                        <p:tgtEl>
                                          <p:spTgt spid="57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P spid="57352" grpId="0" animBg="1"/>
      <p:bldP spid="57353" grpId="0" animBg="1"/>
      <p:bldP spid="57355" grpId="0" animBg="1"/>
      <p:bldP spid="57356" grpId="0" animBg="1"/>
      <p:bldP spid="57357" grpId="0" animBg="1"/>
      <p:bldP spid="57358" grpId="0" animBg="1"/>
      <p:bldP spid="57359" grpId="0" animBg="1"/>
      <p:bldP spid="57360" grpId="0" animBg="1"/>
      <p:bldP spid="57361" grpId="0" animBg="1"/>
      <p:bldP spid="57362" grpId="0" animBg="1"/>
      <p:bldP spid="57363" grpId="0" animBg="1"/>
      <p:bldP spid="57364" grpId="0" animBg="1"/>
      <p:bldP spid="573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lv-LV" smtClean="0"/>
              <a:t>3.uzdevums</a:t>
            </a:r>
          </a:p>
        </p:txBody>
      </p:sp>
      <p:sp>
        <p:nvSpPr>
          <p:cNvPr id="22531" name="Rectangle 3"/>
          <p:cNvSpPr>
            <a:spLocks noGrp="1" noChangeArrowheads="1"/>
          </p:cNvSpPr>
          <p:nvPr>
            <p:ph type="body" idx="1"/>
          </p:nvPr>
        </p:nvSpPr>
        <p:spPr>
          <a:xfrm>
            <a:off x="609600" y="1600200"/>
            <a:ext cx="7924800" cy="2260600"/>
          </a:xfrm>
        </p:spPr>
        <p:txBody>
          <a:bodyPr/>
          <a:lstStyle/>
          <a:p>
            <a:pPr>
              <a:buFont typeface="Wingdings" pitchFamily="2" charset="2"/>
              <a:buNone/>
            </a:pPr>
            <a:r>
              <a:rPr lang="lv-LV" smtClean="0"/>
              <a:t>Izmantojot atbilstošos apzīmējumus, </a:t>
            </a:r>
            <a:r>
              <a:rPr lang="lv-LV" b="1" smtClean="0"/>
              <a:t>atzīmēt uz kartes</a:t>
            </a:r>
            <a:r>
              <a:rPr lang="lv-LV" smtClean="0"/>
              <a:t> sameklētos objektus.</a:t>
            </a:r>
          </a:p>
          <a:p>
            <a:pPr>
              <a:buFont typeface="Wingdings" pitchFamily="2" charset="2"/>
              <a:buNone/>
            </a:pPr>
            <a:endParaRPr lang="lv-LV" smtClean="0"/>
          </a:p>
        </p:txBody>
      </p:sp>
      <p:sp>
        <p:nvSpPr>
          <p:cNvPr id="22532" name="AutoShape 4"/>
          <p:cNvSpPr>
            <a:spLocks noChangeArrowheads="1"/>
          </p:cNvSpPr>
          <p:nvPr/>
        </p:nvSpPr>
        <p:spPr bwMode="auto">
          <a:xfrm>
            <a:off x="4356100" y="4797425"/>
            <a:ext cx="3816350" cy="1223963"/>
          </a:xfrm>
          <a:prstGeom prst="wedgeRoundRectCallout">
            <a:avLst>
              <a:gd name="adj1" fmla="val -36648"/>
              <a:gd name="adj2" fmla="val -190079"/>
              <a:gd name="adj3" fmla="val 16667"/>
            </a:avLst>
          </a:prstGeom>
          <a:solidFill>
            <a:srgbClr val="FFFF99"/>
          </a:solidFill>
          <a:ln w="9525">
            <a:solidFill>
              <a:schemeClr val="tx1"/>
            </a:solidFill>
            <a:miter lim="800000"/>
            <a:headEnd/>
            <a:tailEnd/>
          </a:ln>
        </p:spPr>
        <p:txBody>
          <a:bodyPr/>
          <a:lstStyle/>
          <a:p>
            <a:pPr algn="ctr"/>
            <a:r>
              <a:rPr lang="lv-LV" b="1" i="1" u="sng"/>
              <a:t>Rezultāts:</a:t>
            </a:r>
          </a:p>
          <a:p>
            <a:pPr>
              <a:buFontTx/>
              <a:buChar char="•"/>
            </a:pPr>
            <a:r>
              <a:rPr lang="lv-LV" i="1"/>
              <a:t>Kartes veidošana.</a:t>
            </a:r>
          </a:p>
        </p:txBody>
      </p:sp>
      <p:sp>
        <p:nvSpPr>
          <p:cNvPr id="22533" name="Rectangle 4"/>
          <p:cNvSpPr>
            <a:spLocks noChangeArrowheads="1"/>
          </p:cNvSpPr>
          <p:nvPr/>
        </p:nvSpPr>
        <p:spPr bwMode="auto">
          <a:xfrm>
            <a:off x="179388" y="6215063"/>
            <a:ext cx="8208962" cy="339725"/>
          </a:xfrm>
          <a:prstGeom prst="rect">
            <a:avLst/>
          </a:prstGeom>
          <a:noFill/>
          <a:ln w="9525">
            <a:noFill/>
            <a:miter lim="800000"/>
            <a:headEnd/>
            <a:tailEnd/>
          </a:ln>
        </p:spPr>
        <p:txBody>
          <a:bodyPr>
            <a:spAutoFit/>
          </a:bodyPr>
          <a:lstStyle/>
          <a:p>
            <a:pPr>
              <a:lnSpc>
                <a:spcPct val="90000"/>
              </a:lnSpc>
              <a:spcBef>
                <a:spcPct val="20000"/>
              </a:spcBef>
              <a:buClr>
                <a:schemeClr val="hlink"/>
              </a:buClr>
              <a:buSzPct val="80000"/>
              <a:buFont typeface="Wingdings" pitchFamily="2" charset="2"/>
              <a:buNone/>
            </a:pPr>
            <a:r>
              <a:rPr lang="en-US" i="1">
                <a:latin typeface="Verdana" pitchFamily="34" charset="0"/>
              </a:rPr>
              <a:t>*</a:t>
            </a:r>
            <a:r>
              <a:rPr lang="lv-LV" i="1"/>
              <a:t>RESURSI:  Cēsu karte, darba lapa nr.1, apzīmējumi, konturkarte uz tāfeles</a:t>
            </a:r>
          </a:p>
        </p:txBody>
      </p:sp>
      <p:sp>
        <p:nvSpPr>
          <p:cNvPr id="22534"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10 </a:t>
            </a:r>
          </a:p>
          <a:p>
            <a:pPr algn="ctr"/>
            <a:r>
              <a:rPr lang="lv-LV" sz="3200" b="1"/>
              <a:t>min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68313" y="1412875"/>
            <a:ext cx="7924800" cy="4895850"/>
          </a:xfrm>
        </p:spPr>
        <p:txBody>
          <a:bodyPr/>
          <a:lstStyle/>
          <a:p>
            <a:pPr algn="ctr" eaLnBrk="1" hangingPunct="1">
              <a:lnSpc>
                <a:spcPct val="80000"/>
              </a:lnSpc>
              <a:buFont typeface="Wingdings" pitchFamily="2" charset="2"/>
              <a:buNone/>
            </a:pPr>
            <a:r>
              <a:rPr lang="lv-LV" sz="2800" smtClean="0"/>
              <a:t>Labdien! </a:t>
            </a:r>
          </a:p>
          <a:p>
            <a:pPr eaLnBrk="1" hangingPunct="1">
              <a:lnSpc>
                <a:spcPct val="80000"/>
              </a:lnSpc>
              <a:buFont typeface="Wingdings" pitchFamily="2" charset="2"/>
              <a:buNone/>
            </a:pPr>
            <a:r>
              <a:rPr lang="lv-LV" sz="2800" smtClean="0"/>
              <a:t>Plānojam šovasar braukt pie Jums ciemos, jo dzirdējām, ka Cēsu pilsēta piedalās projektā </a:t>
            </a:r>
            <a:r>
              <a:rPr lang="lv-LV" sz="2800" b="1" smtClean="0"/>
              <a:t>“Cēsis – Eiropas kultūras galvaspilsēta 2014”</a:t>
            </a:r>
            <a:r>
              <a:rPr lang="lv-LV" sz="2800" smtClean="0"/>
              <a:t>. Bet  www.</a:t>
            </a:r>
            <a:r>
              <a:rPr lang="lv-LV" sz="2800" i="1" smtClean="0"/>
              <a:t>youtube.com</a:t>
            </a:r>
            <a:r>
              <a:rPr lang="lv-LV" sz="2800" smtClean="0"/>
              <a:t> redzējām filmu par Jūsu pilsētu un bijām nepatīkami pārsteigti. Vai tiešām tas atbilst patiesībai? </a:t>
            </a:r>
          </a:p>
          <a:p>
            <a:pPr eaLnBrk="1" hangingPunct="1">
              <a:lnSpc>
                <a:spcPct val="80000"/>
              </a:lnSpc>
              <a:buFont typeface="Wingdings" pitchFamily="2" charset="2"/>
              <a:buNone/>
            </a:pPr>
            <a:r>
              <a:rPr lang="lv-LV" sz="2800" i="1" smtClean="0"/>
              <a:t>P.S. Pielikumā nosūtam filmu </a:t>
            </a:r>
            <a:r>
              <a:rPr lang="lv-LV" sz="2800" smtClean="0">
                <a:solidFill>
                  <a:schemeClr val="hlink"/>
                </a:solidFill>
                <a:hlinkClick r:id="rId3"/>
              </a:rPr>
              <a:t>http://www.youtube.com/watch?v=gQYfdwpj-QE</a:t>
            </a:r>
            <a:endParaRPr lang="lv-LV" sz="2800" smtClean="0">
              <a:solidFill>
                <a:schemeClr val="hlink"/>
              </a:solidFill>
            </a:endParaRPr>
          </a:p>
          <a:p>
            <a:pPr eaLnBrk="1" hangingPunct="1">
              <a:lnSpc>
                <a:spcPct val="80000"/>
              </a:lnSpc>
              <a:buFont typeface="Wingdings" pitchFamily="2" charset="2"/>
              <a:buNone/>
            </a:pPr>
            <a:r>
              <a:rPr lang="lv-LV" sz="2800" i="1" smtClean="0"/>
              <a:t>Par projektu izlasījām mājas lapā </a:t>
            </a:r>
            <a:r>
              <a:rPr lang="lv-LV" sz="2800" i="1" smtClean="0">
                <a:hlinkClick r:id="rId4"/>
              </a:rPr>
              <a:t>www.cesis.lv</a:t>
            </a:r>
            <a:r>
              <a:rPr lang="lv-LV" sz="2800" i="1" smtClean="0"/>
              <a:t> </a:t>
            </a:r>
          </a:p>
          <a:p>
            <a:pPr eaLnBrk="1" hangingPunct="1">
              <a:lnSpc>
                <a:spcPct val="80000"/>
              </a:lnSpc>
              <a:buFont typeface="Wingdings" pitchFamily="2" charset="2"/>
              <a:buNone/>
            </a:pPr>
            <a:r>
              <a:rPr lang="lv-LV" sz="2800" i="1" smtClean="0"/>
              <a:t> Gaidīsim jūsu atbildi!</a:t>
            </a:r>
          </a:p>
        </p:txBody>
      </p:sp>
      <p:sp>
        <p:nvSpPr>
          <p:cNvPr id="8195" name="Rectangle 2"/>
          <p:cNvSpPr>
            <a:spLocks noChangeArrowheads="1"/>
          </p:cNvSpPr>
          <p:nvPr/>
        </p:nvSpPr>
        <p:spPr bwMode="auto">
          <a:xfrm>
            <a:off x="195263" y="228600"/>
            <a:ext cx="8015287" cy="914400"/>
          </a:xfrm>
          <a:prstGeom prst="rect">
            <a:avLst/>
          </a:prstGeom>
          <a:noFill/>
          <a:ln w="9525">
            <a:noFill/>
            <a:miter lim="800000"/>
            <a:headEnd/>
            <a:tailEnd/>
          </a:ln>
        </p:spPr>
        <p:txBody>
          <a:bodyPr anchor="ctr"/>
          <a:lstStyle/>
          <a:p>
            <a:pPr algn="ctr"/>
            <a:r>
              <a:rPr lang="lv-LV" sz="4200">
                <a:solidFill>
                  <a:schemeClr val="tx2"/>
                </a:solidFill>
              </a:rPr>
              <a:t> </a:t>
            </a:r>
            <a:r>
              <a:rPr lang="lv-LV" sz="4200" i="1">
                <a:solidFill>
                  <a:schemeClr val="tx2"/>
                </a:solidFill>
              </a:rPr>
              <a:t>VĒSTULE</a:t>
            </a:r>
            <a:endParaRPr lang="lv-LV" sz="420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lv-LV" smtClean="0"/>
              <a:t>3.uzdevums</a:t>
            </a:r>
          </a:p>
        </p:txBody>
      </p:sp>
      <p:sp>
        <p:nvSpPr>
          <p:cNvPr id="23555" name="Rectangle 8"/>
          <p:cNvSpPr>
            <a:spLocks noChangeArrowheads="1"/>
          </p:cNvSpPr>
          <p:nvPr/>
        </p:nvSpPr>
        <p:spPr bwMode="auto">
          <a:xfrm>
            <a:off x="684213" y="1957388"/>
            <a:ext cx="2584450" cy="1006475"/>
          </a:xfrm>
          <a:prstGeom prst="rect">
            <a:avLst/>
          </a:prstGeom>
          <a:noFill/>
          <a:ln w="9525">
            <a:noFill/>
            <a:miter lim="800000"/>
            <a:headEnd/>
            <a:tailEnd/>
          </a:ln>
        </p:spPr>
        <p:txBody>
          <a:bodyPr wrap="none">
            <a:spAutoFit/>
          </a:bodyPr>
          <a:lstStyle/>
          <a:p>
            <a:r>
              <a:rPr lang="lv-LV" sz="4000" b="1">
                <a:solidFill>
                  <a:srgbClr val="FF0000"/>
                </a:solidFill>
              </a:rPr>
              <a:t>Drošība</a:t>
            </a:r>
            <a:r>
              <a:rPr lang="lv-LV" sz="4000" b="1"/>
              <a:t> </a:t>
            </a:r>
            <a:r>
              <a:rPr lang="lv-LV" sz="6000">
                <a:sym typeface="Wingdings 2" pitchFamily="18" charset="2"/>
              </a:rPr>
              <a:t></a:t>
            </a:r>
          </a:p>
        </p:txBody>
      </p:sp>
      <p:sp>
        <p:nvSpPr>
          <p:cNvPr id="23556" name="Rectangle 9"/>
          <p:cNvSpPr>
            <a:spLocks noChangeArrowheads="1"/>
          </p:cNvSpPr>
          <p:nvPr/>
        </p:nvSpPr>
        <p:spPr bwMode="auto">
          <a:xfrm>
            <a:off x="684213" y="2749550"/>
            <a:ext cx="3359150" cy="1006475"/>
          </a:xfrm>
          <a:prstGeom prst="rect">
            <a:avLst/>
          </a:prstGeom>
          <a:noFill/>
          <a:ln w="9525">
            <a:noFill/>
            <a:miter lim="800000"/>
            <a:headEnd/>
            <a:tailEnd/>
          </a:ln>
        </p:spPr>
        <p:txBody>
          <a:bodyPr wrap="none">
            <a:spAutoFit/>
          </a:bodyPr>
          <a:lstStyle/>
          <a:p>
            <a:r>
              <a:rPr lang="lv-LV" sz="4000" b="1">
                <a:solidFill>
                  <a:srgbClr val="FF0000"/>
                </a:solidFill>
              </a:rPr>
              <a:t>Veselība </a:t>
            </a:r>
            <a:r>
              <a:rPr lang="lv-LV" sz="6000">
                <a:sym typeface="Webdings" pitchFamily="18" charset="2"/>
              </a:rPr>
              <a:t></a:t>
            </a:r>
            <a:r>
              <a:rPr lang="lv-LV" sz="6000" b="1"/>
              <a:t> </a:t>
            </a:r>
          </a:p>
        </p:txBody>
      </p:sp>
      <p:sp>
        <p:nvSpPr>
          <p:cNvPr id="23557" name="Rectangle 10"/>
          <p:cNvSpPr>
            <a:spLocks noChangeArrowheads="1"/>
          </p:cNvSpPr>
          <p:nvPr/>
        </p:nvSpPr>
        <p:spPr bwMode="auto">
          <a:xfrm>
            <a:off x="684213" y="3757613"/>
            <a:ext cx="3430587" cy="1006475"/>
          </a:xfrm>
          <a:prstGeom prst="rect">
            <a:avLst/>
          </a:prstGeom>
          <a:noFill/>
          <a:ln w="9525">
            <a:noFill/>
            <a:miter lim="800000"/>
            <a:headEnd/>
            <a:tailEnd/>
          </a:ln>
        </p:spPr>
        <p:txBody>
          <a:bodyPr wrap="none">
            <a:spAutoFit/>
          </a:bodyPr>
          <a:lstStyle/>
          <a:p>
            <a:r>
              <a:rPr lang="lv-LV" sz="4000" b="1">
                <a:solidFill>
                  <a:srgbClr val="FF0000"/>
                </a:solidFill>
              </a:rPr>
              <a:t>Viesnīcas</a:t>
            </a:r>
            <a:r>
              <a:rPr lang="lv-LV" sz="4000" b="1"/>
              <a:t> </a:t>
            </a:r>
            <a:r>
              <a:rPr lang="lv-LV" sz="6000">
                <a:sym typeface="Webdings" pitchFamily="18" charset="2"/>
              </a:rPr>
              <a:t></a:t>
            </a:r>
          </a:p>
        </p:txBody>
      </p:sp>
      <p:sp>
        <p:nvSpPr>
          <p:cNvPr id="23558" name="Rectangle 11"/>
          <p:cNvSpPr>
            <a:spLocks noChangeArrowheads="1"/>
          </p:cNvSpPr>
          <p:nvPr/>
        </p:nvSpPr>
        <p:spPr bwMode="auto">
          <a:xfrm>
            <a:off x="755650" y="4765675"/>
            <a:ext cx="3625850" cy="1006475"/>
          </a:xfrm>
          <a:prstGeom prst="rect">
            <a:avLst/>
          </a:prstGeom>
          <a:noFill/>
          <a:ln w="9525">
            <a:noFill/>
            <a:miter lim="800000"/>
            <a:headEnd/>
            <a:tailEnd/>
          </a:ln>
        </p:spPr>
        <p:txBody>
          <a:bodyPr wrap="none">
            <a:spAutoFit/>
          </a:bodyPr>
          <a:lstStyle/>
          <a:p>
            <a:r>
              <a:rPr lang="lv-LV" sz="4000" b="1">
                <a:solidFill>
                  <a:srgbClr val="FF0000"/>
                </a:solidFill>
              </a:rPr>
              <a:t>Ēdināšana</a:t>
            </a:r>
            <a:r>
              <a:rPr lang="lv-LV" sz="4000" b="1"/>
              <a:t> </a:t>
            </a:r>
            <a:r>
              <a:rPr lang="lv-LV" sz="6000">
                <a:sym typeface="Webdings" pitchFamily="18" charset="2"/>
              </a:rPr>
              <a:t></a:t>
            </a:r>
          </a:p>
        </p:txBody>
      </p:sp>
      <p:sp>
        <p:nvSpPr>
          <p:cNvPr id="23559" name="Rectangle 12"/>
          <p:cNvSpPr>
            <a:spLocks noChangeArrowheads="1"/>
          </p:cNvSpPr>
          <p:nvPr/>
        </p:nvSpPr>
        <p:spPr bwMode="auto">
          <a:xfrm>
            <a:off x="5292725" y="1973263"/>
            <a:ext cx="2865438" cy="1006475"/>
          </a:xfrm>
          <a:prstGeom prst="rect">
            <a:avLst/>
          </a:prstGeom>
          <a:noFill/>
          <a:ln w="9525">
            <a:noFill/>
            <a:miter lim="800000"/>
            <a:headEnd/>
            <a:tailEnd/>
          </a:ln>
        </p:spPr>
        <p:txBody>
          <a:bodyPr wrap="none">
            <a:spAutoFit/>
          </a:bodyPr>
          <a:lstStyle/>
          <a:p>
            <a:r>
              <a:rPr lang="lv-LV" sz="4000" b="1">
                <a:solidFill>
                  <a:srgbClr val="FF0000"/>
                </a:solidFill>
              </a:rPr>
              <a:t>Kultūra</a:t>
            </a:r>
            <a:r>
              <a:rPr lang="lv-LV" sz="4000" b="1"/>
              <a:t> </a:t>
            </a:r>
            <a:r>
              <a:rPr lang="lv-LV" sz="6000">
                <a:sym typeface="Webdings" pitchFamily="18" charset="2"/>
              </a:rPr>
              <a:t></a:t>
            </a:r>
          </a:p>
        </p:txBody>
      </p:sp>
      <p:sp>
        <p:nvSpPr>
          <p:cNvPr id="23560" name="Rectangle 13"/>
          <p:cNvSpPr>
            <a:spLocks noChangeArrowheads="1"/>
          </p:cNvSpPr>
          <p:nvPr/>
        </p:nvSpPr>
        <p:spPr bwMode="auto">
          <a:xfrm>
            <a:off x="5435600" y="3068638"/>
            <a:ext cx="2695575" cy="1006475"/>
          </a:xfrm>
          <a:prstGeom prst="rect">
            <a:avLst/>
          </a:prstGeom>
          <a:noFill/>
          <a:ln w="9525">
            <a:noFill/>
            <a:miter lim="800000"/>
            <a:headEnd/>
            <a:tailEnd/>
          </a:ln>
        </p:spPr>
        <p:txBody>
          <a:bodyPr wrap="none">
            <a:spAutoFit/>
          </a:bodyPr>
          <a:lstStyle/>
          <a:p>
            <a:r>
              <a:rPr lang="lv-LV" sz="4000" b="1">
                <a:solidFill>
                  <a:srgbClr val="FF0000"/>
                </a:solidFill>
              </a:rPr>
              <a:t>Sports</a:t>
            </a:r>
            <a:r>
              <a:rPr lang="lv-LV" sz="4000" b="1"/>
              <a:t> </a:t>
            </a:r>
            <a:r>
              <a:rPr lang="lv-LV" sz="6000">
                <a:sym typeface="Webdings" pitchFamily="18" charset="2"/>
              </a:rPr>
              <a:t></a:t>
            </a:r>
          </a:p>
        </p:txBody>
      </p:sp>
      <p:sp>
        <p:nvSpPr>
          <p:cNvPr id="23561" name="Rectangle 14"/>
          <p:cNvSpPr>
            <a:spLocks noChangeArrowheads="1"/>
          </p:cNvSpPr>
          <p:nvPr/>
        </p:nvSpPr>
        <p:spPr bwMode="auto">
          <a:xfrm>
            <a:off x="5508625" y="4189413"/>
            <a:ext cx="2922588" cy="1006475"/>
          </a:xfrm>
          <a:prstGeom prst="rect">
            <a:avLst/>
          </a:prstGeom>
          <a:noFill/>
          <a:ln w="9525">
            <a:noFill/>
            <a:miter lim="800000"/>
            <a:headEnd/>
            <a:tailEnd/>
          </a:ln>
        </p:spPr>
        <p:txBody>
          <a:bodyPr wrap="none">
            <a:spAutoFit/>
          </a:bodyPr>
          <a:lstStyle/>
          <a:p>
            <a:r>
              <a:rPr lang="lv-LV" sz="4000" b="1">
                <a:solidFill>
                  <a:srgbClr val="FF0000"/>
                </a:solidFill>
              </a:rPr>
              <a:t>Izklaide</a:t>
            </a:r>
            <a:r>
              <a:rPr lang="lv-LV" sz="4000" b="1"/>
              <a:t> </a:t>
            </a:r>
            <a:r>
              <a:rPr lang="lv-LV" sz="6000">
                <a:sym typeface="Webdings" pitchFamily="18" charset="2"/>
              </a:rPr>
              <a:t></a:t>
            </a:r>
          </a:p>
        </p:txBody>
      </p:sp>
      <p:sp>
        <p:nvSpPr>
          <p:cNvPr id="23562" name="Rectangle 15"/>
          <p:cNvSpPr>
            <a:spLocks noChangeArrowheads="1"/>
          </p:cNvSpPr>
          <p:nvPr/>
        </p:nvSpPr>
        <p:spPr bwMode="auto">
          <a:xfrm>
            <a:off x="3851275" y="1339850"/>
            <a:ext cx="1744663" cy="457200"/>
          </a:xfrm>
          <a:prstGeom prst="rect">
            <a:avLst/>
          </a:prstGeom>
          <a:noFill/>
          <a:ln w="9525">
            <a:noFill/>
            <a:miter lim="800000"/>
            <a:headEnd/>
            <a:tailEnd/>
          </a:ln>
        </p:spPr>
        <p:txBody>
          <a:bodyPr wrap="none">
            <a:spAutoFit/>
          </a:bodyPr>
          <a:lstStyle/>
          <a:p>
            <a:r>
              <a:rPr lang="lv-LV" sz="2400" i="1"/>
              <a:t>apzīmējumi</a:t>
            </a:r>
          </a:p>
        </p:txBody>
      </p:sp>
      <p:sp>
        <p:nvSpPr>
          <p:cNvPr id="23563" name="AutoShape 1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10 </a:t>
            </a:r>
          </a:p>
          <a:p>
            <a:pPr algn="ctr"/>
            <a:r>
              <a:rPr lang="lv-LV" sz="3200" b="1"/>
              <a:t>min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lv-LV" sz="3600" smtClean="0"/>
              <a:t>Aktīvā pauze</a:t>
            </a:r>
          </a:p>
        </p:txBody>
      </p:sp>
      <p:sp>
        <p:nvSpPr>
          <p:cNvPr id="24579" name="AutoShape 4"/>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10 </a:t>
            </a:r>
          </a:p>
          <a:p>
            <a:pPr algn="ctr"/>
            <a:r>
              <a:rPr lang="lv-LV" sz="3200" b="1"/>
              <a:t>min</a:t>
            </a:r>
          </a:p>
        </p:txBody>
      </p:sp>
      <p:sp>
        <p:nvSpPr>
          <p:cNvPr id="24580" name="Rectangle 4"/>
          <p:cNvSpPr>
            <a:spLocks noChangeArrowheads="1"/>
          </p:cNvSpPr>
          <p:nvPr/>
        </p:nvSpPr>
        <p:spPr bwMode="auto">
          <a:xfrm>
            <a:off x="179388" y="6215063"/>
            <a:ext cx="8208962" cy="366712"/>
          </a:xfrm>
          <a:prstGeom prst="rect">
            <a:avLst/>
          </a:prstGeom>
          <a:noFill/>
          <a:ln w="9525">
            <a:noFill/>
            <a:miter lim="800000"/>
            <a:headEnd/>
            <a:tailEnd/>
          </a:ln>
        </p:spPr>
        <p:txBody>
          <a:bodyPr>
            <a:spAutoFit/>
          </a:bodyPr>
          <a:lstStyle/>
          <a:p>
            <a:r>
              <a:rPr lang="en-US" i="1">
                <a:latin typeface="Verdana" pitchFamily="34" charset="0"/>
              </a:rPr>
              <a:t>*</a:t>
            </a:r>
            <a:r>
              <a:rPr lang="lv-LV" i="1"/>
              <a:t>RESURSI: </a:t>
            </a:r>
            <a:r>
              <a:rPr lang="lv-LV"/>
              <a:t>klavieres</a:t>
            </a:r>
            <a:r>
              <a:rPr lang="lv-LV" i="1"/>
              <a:t> </a:t>
            </a:r>
          </a:p>
        </p:txBody>
      </p:sp>
      <p:pic>
        <p:nvPicPr>
          <p:cNvPr id="24581" name="Picture 6" descr="j0236492"/>
          <p:cNvPicPr>
            <a:picLocks noChangeAspect="1" noChangeArrowheads="1" noCrop="1"/>
          </p:cNvPicPr>
          <p:nvPr/>
        </p:nvPicPr>
        <p:blipFill>
          <a:blip r:embed="rId3" cstate="print"/>
          <a:srcRect/>
          <a:stretch>
            <a:fillRect/>
          </a:stretch>
        </p:blipFill>
        <p:spPr bwMode="auto">
          <a:xfrm>
            <a:off x="2771775" y="2420938"/>
            <a:ext cx="25193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lv-LV" smtClean="0"/>
              <a:t>4.uzdevums</a:t>
            </a:r>
          </a:p>
        </p:txBody>
      </p:sp>
      <p:sp>
        <p:nvSpPr>
          <p:cNvPr id="63491" name="Rectangle 3"/>
          <p:cNvSpPr>
            <a:spLocks noGrp="1" noChangeArrowheads="1"/>
          </p:cNvSpPr>
          <p:nvPr>
            <p:ph type="body" idx="1"/>
          </p:nvPr>
        </p:nvSpPr>
        <p:spPr>
          <a:xfrm>
            <a:off x="609600" y="1600200"/>
            <a:ext cx="7923213" cy="2765425"/>
          </a:xfrm>
        </p:spPr>
        <p:txBody>
          <a:bodyPr/>
          <a:lstStyle/>
          <a:p>
            <a:pPr eaLnBrk="1" hangingPunct="1">
              <a:lnSpc>
                <a:spcPct val="80000"/>
              </a:lnSpc>
              <a:buFont typeface="Wingdings" pitchFamily="2" charset="2"/>
              <a:buNone/>
            </a:pPr>
            <a:r>
              <a:rPr lang="lv-LV" sz="2800" smtClean="0"/>
              <a:t>No piedāvātajiem produktiem pagatavot   veselīgu   ēdienu, ko var piedāvāt  Cēsu pilsētas viesiem:</a:t>
            </a:r>
          </a:p>
          <a:p>
            <a:pPr eaLnBrk="1" hangingPunct="1">
              <a:lnSpc>
                <a:spcPct val="80000"/>
              </a:lnSpc>
            </a:pPr>
            <a:r>
              <a:rPr lang="lv-LV" sz="2800" i="1" smtClean="0"/>
              <a:t>pagatavot ēdienus; </a:t>
            </a:r>
          </a:p>
          <a:p>
            <a:pPr eaLnBrk="1" hangingPunct="1">
              <a:lnSpc>
                <a:spcPct val="80000"/>
              </a:lnSpc>
            </a:pPr>
            <a:r>
              <a:rPr lang="lv-LV" sz="2800" i="1" smtClean="0"/>
              <a:t>pārdomāt vai pagatavotais ēdiens ir veselīgs, pamatot savu atbildi. Aizpildīt DOMU KARTI</a:t>
            </a:r>
            <a:r>
              <a:rPr lang="lv-LV" sz="2800" smtClean="0"/>
              <a:t>.</a:t>
            </a:r>
            <a:endParaRPr lang="lv-LV" sz="2800" b="1"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7" dur="500"/>
                                        <p:tgtEl>
                                          <p:spTgt spid="63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12" dur="500"/>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lv-LV" smtClean="0"/>
              <a:t>4.uzdevums</a:t>
            </a:r>
          </a:p>
        </p:txBody>
      </p:sp>
      <p:sp>
        <p:nvSpPr>
          <p:cNvPr id="26627" name="Rectangle 8"/>
          <p:cNvSpPr>
            <a:spLocks noChangeArrowheads="1"/>
          </p:cNvSpPr>
          <p:nvPr/>
        </p:nvSpPr>
        <p:spPr bwMode="auto">
          <a:xfrm>
            <a:off x="1403350" y="1784350"/>
            <a:ext cx="6096000" cy="1096963"/>
          </a:xfrm>
          <a:prstGeom prst="rect">
            <a:avLst/>
          </a:prstGeom>
          <a:noFill/>
          <a:ln w="9525">
            <a:noFill/>
            <a:miter lim="800000"/>
            <a:headEnd/>
            <a:tailEnd/>
          </a:ln>
        </p:spPr>
        <p:txBody>
          <a:bodyPr anchor="ctr">
            <a:spAutoFit/>
          </a:bodyPr>
          <a:lstStyle/>
          <a:p>
            <a:pPr marL="342900" indent="-342900" algn="ctr" eaLnBrk="0" hangingPunct="0"/>
            <a:r>
              <a:rPr lang="lv-LV" sz="2400" b="1">
                <a:cs typeface="Times New Roman" pitchFamily="18" charset="0"/>
              </a:rPr>
              <a:t>Darba lapa nr.3</a:t>
            </a:r>
            <a:endParaRPr lang="lv-LV" sz="2400"/>
          </a:p>
          <a:p>
            <a:pPr marL="342900" indent="-342900" algn="ctr" eaLnBrk="0" hangingPunct="0"/>
            <a:r>
              <a:rPr lang="lv-LV" b="1" i="1"/>
              <a:t>VAI JŪSU PAGATAVOTAIS ĒDIENS IR VESELĪGS?</a:t>
            </a:r>
            <a:endParaRPr lang="lv-LV" sz="2400"/>
          </a:p>
          <a:p>
            <a:pPr marL="342900" indent="-342900" algn="ctr" eaLnBrk="0" hangingPunct="0"/>
            <a:endParaRPr lang="lv-LV" sz="2400"/>
          </a:p>
        </p:txBody>
      </p:sp>
      <p:sp>
        <p:nvSpPr>
          <p:cNvPr id="26628" name="AutoShape 61"/>
          <p:cNvSpPr>
            <a:spLocks noChangeArrowheads="1"/>
          </p:cNvSpPr>
          <p:nvPr/>
        </p:nvSpPr>
        <p:spPr bwMode="auto">
          <a:xfrm rot="2659836">
            <a:off x="3419475" y="3141663"/>
            <a:ext cx="2019300" cy="18748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9525">
            <a:solidFill>
              <a:srgbClr val="000000"/>
            </a:solidFill>
            <a:miter lim="800000"/>
            <a:headEnd/>
            <a:tailEnd/>
          </a:ln>
        </p:spPr>
        <p:txBody>
          <a:bodyPr/>
          <a:lstStyle/>
          <a:p>
            <a:endParaRPr lang="en-GB"/>
          </a:p>
        </p:txBody>
      </p:sp>
      <p:sp>
        <p:nvSpPr>
          <p:cNvPr id="26629" name="Text Box 62"/>
          <p:cNvSpPr txBox="1">
            <a:spLocks noChangeArrowheads="1"/>
          </p:cNvSpPr>
          <p:nvPr/>
        </p:nvSpPr>
        <p:spPr bwMode="auto">
          <a:xfrm>
            <a:off x="3635375" y="3860800"/>
            <a:ext cx="685800" cy="457200"/>
          </a:xfrm>
          <a:prstGeom prst="rect">
            <a:avLst/>
          </a:prstGeom>
          <a:solidFill>
            <a:srgbClr val="FFFFFF"/>
          </a:solidFill>
          <a:ln w="9525">
            <a:solidFill>
              <a:srgbClr val="000000"/>
            </a:solidFill>
            <a:miter lim="800000"/>
            <a:headEnd/>
            <a:tailEnd/>
          </a:ln>
        </p:spPr>
        <p:txBody>
          <a:bodyPr/>
          <a:lstStyle/>
          <a:p>
            <a:pPr algn="ctr"/>
            <a:r>
              <a:rPr lang="lv-LV" sz="2400" b="1">
                <a:latin typeface="Times New Roman" pitchFamily="18" charset="0"/>
              </a:rPr>
              <a:t>JĀ</a:t>
            </a:r>
            <a:endParaRPr lang="lv-LV" b="1"/>
          </a:p>
        </p:txBody>
      </p:sp>
      <p:sp>
        <p:nvSpPr>
          <p:cNvPr id="26630" name="Text Box 63"/>
          <p:cNvSpPr txBox="1">
            <a:spLocks noChangeArrowheads="1"/>
          </p:cNvSpPr>
          <p:nvPr/>
        </p:nvSpPr>
        <p:spPr bwMode="auto">
          <a:xfrm>
            <a:off x="4572000" y="3860800"/>
            <a:ext cx="685800" cy="457200"/>
          </a:xfrm>
          <a:prstGeom prst="rect">
            <a:avLst/>
          </a:prstGeom>
          <a:solidFill>
            <a:srgbClr val="FFFFFF"/>
          </a:solidFill>
          <a:ln w="9525">
            <a:solidFill>
              <a:srgbClr val="000000"/>
            </a:solidFill>
            <a:miter lim="800000"/>
            <a:headEnd/>
            <a:tailEnd/>
          </a:ln>
        </p:spPr>
        <p:txBody>
          <a:bodyPr/>
          <a:lstStyle/>
          <a:p>
            <a:pPr algn="ctr"/>
            <a:r>
              <a:rPr lang="lv-LV" sz="2400" b="1">
                <a:latin typeface="Times New Roman" pitchFamily="18" charset="0"/>
              </a:rPr>
              <a:t>NĒ</a:t>
            </a:r>
            <a:endParaRPr lang="lv-LV" b="1"/>
          </a:p>
        </p:txBody>
      </p:sp>
      <p:sp>
        <p:nvSpPr>
          <p:cNvPr id="26631" name="AutoShape 64"/>
          <p:cNvSpPr>
            <a:spLocks noChangeArrowheads="1"/>
          </p:cNvSpPr>
          <p:nvPr/>
        </p:nvSpPr>
        <p:spPr bwMode="auto">
          <a:xfrm>
            <a:off x="5257800" y="2809875"/>
            <a:ext cx="2057400" cy="609600"/>
          </a:xfrm>
          <a:prstGeom prst="wedgeRoundRectCallout">
            <a:avLst>
              <a:gd name="adj1" fmla="val -58718"/>
              <a:gd name="adj2" fmla="val 128384"/>
              <a:gd name="adj3" fmla="val 16667"/>
            </a:avLst>
          </a:prstGeom>
          <a:solidFill>
            <a:srgbClr val="FFFFFF"/>
          </a:solidFill>
          <a:ln w="9525">
            <a:solidFill>
              <a:srgbClr val="000000"/>
            </a:solidFill>
            <a:miter lim="800000"/>
            <a:headEnd/>
            <a:tailEnd/>
          </a:ln>
        </p:spPr>
        <p:txBody>
          <a:bodyPr/>
          <a:lstStyle/>
          <a:p>
            <a:endParaRPr lang="lv-LV"/>
          </a:p>
        </p:txBody>
      </p:sp>
      <p:sp>
        <p:nvSpPr>
          <p:cNvPr id="26632" name="AutoShape 66"/>
          <p:cNvSpPr>
            <a:spLocks noChangeArrowheads="1"/>
          </p:cNvSpPr>
          <p:nvPr/>
        </p:nvSpPr>
        <p:spPr bwMode="auto">
          <a:xfrm>
            <a:off x="1331913" y="5516563"/>
            <a:ext cx="2286000" cy="571500"/>
          </a:xfrm>
          <a:prstGeom prst="wedgeRectCallout">
            <a:avLst>
              <a:gd name="adj1" fmla="val 64722"/>
              <a:gd name="adj2" fmla="val -276944"/>
            </a:avLst>
          </a:prstGeom>
          <a:solidFill>
            <a:srgbClr val="FFFFFF"/>
          </a:solidFill>
          <a:ln w="9525">
            <a:solidFill>
              <a:srgbClr val="000000"/>
            </a:solidFill>
            <a:miter lim="800000"/>
            <a:headEnd/>
            <a:tailEnd/>
          </a:ln>
        </p:spPr>
        <p:txBody>
          <a:bodyPr/>
          <a:lstStyle/>
          <a:p>
            <a:endParaRPr lang="lv-LV"/>
          </a:p>
        </p:txBody>
      </p:sp>
      <p:sp>
        <p:nvSpPr>
          <p:cNvPr id="26633" name="AutoShape 67"/>
          <p:cNvSpPr>
            <a:spLocks noChangeArrowheads="1"/>
          </p:cNvSpPr>
          <p:nvPr/>
        </p:nvSpPr>
        <p:spPr bwMode="auto">
          <a:xfrm>
            <a:off x="5580063" y="3789363"/>
            <a:ext cx="2160587" cy="647700"/>
          </a:xfrm>
          <a:prstGeom prst="wedgeRoundRectCallout">
            <a:avLst>
              <a:gd name="adj1" fmla="val -69546"/>
              <a:gd name="adj2" fmla="val -13972"/>
              <a:gd name="adj3" fmla="val 16667"/>
            </a:avLst>
          </a:prstGeom>
          <a:solidFill>
            <a:schemeClr val="bg1"/>
          </a:solidFill>
          <a:ln w="9525">
            <a:solidFill>
              <a:schemeClr val="tx1"/>
            </a:solidFill>
            <a:miter lim="800000"/>
            <a:headEnd/>
            <a:tailEnd/>
          </a:ln>
        </p:spPr>
        <p:txBody>
          <a:bodyPr/>
          <a:lstStyle/>
          <a:p>
            <a:pPr algn="ctr"/>
            <a:endParaRPr lang="lv-LV"/>
          </a:p>
        </p:txBody>
      </p:sp>
      <p:sp>
        <p:nvSpPr>
          <p:cNvPr id="26634" name="AutoShape 68"/>
          <p:cNvSpPr>
            <a:spLocks noChangeArrowheads="1"/>
          </p:cNvSpPr>
          <p:nvPr/>
        </p:nvSpPr>
        <p:spPr bwMode="auto">
          <a:xfrm>
            <a:off x="5940425" y="4797425"/>
            <a:ext cx="1944688" cy="863600"/>
          </a:xfrm>
          <a:prstGeom prst="wedgeRoundRectCallout">
            <a:avLst>
              <a:gd name="adj1" fmla="val -108287"/>
              <a:gd name="adj2" fmla="val -119852"/>
              <a:gd name="adj3" fmla="val 16667"/>
            </a:avLst>
          </a:prstGeom>
          <a:solidFill>
            <a:schemeClr val="bg1"/>
          </a:solidFill>
          <a:ln w="9525">
            <a:solidFill>
              <a:schemeClr val="tx1"/>
            </a:solidFill>
            <a:miter lim="800000"/>
            <a:headEnd/>
            <a:tailEnd/>
          </a:ln>
        </p:spPr>
        <p:txBody>
          <a:bodyPr/>
          <a:lstStyle/>
          <a:p>
            <a:pPr algn="ctr"/>
            <a:endParaRPr lang="lv-LV"/>
          </a:p>
        </p:txBody>
      </p:sp>
      <p:sp>
        <p:nvSpPr>
          <p:cNvPr id="26635" name="AutoShape 69"/>
          <p:cNvSpPr>
            <a:spLocks noChangeArrowheads="1"/>
          </p:cNvSpPr>
          <p:nvPr/>
        </p:nvSpPr>
        <p:spPr bwMode="auto">
          <a:xfrm>
            <a:off x="1258888" y="3860800"/>
            <a:ext cx="2017712" cy="720725"/>
          </a:xfrm>
          <a:prstGeom prst="wedgeRectCallout">
            <a:avLst>
              <a:gd name="adj1" fmla="val 71949"/>
              <a:gd name="adj2" fmla="val -29296"/>
            </a:avLst>
          </a:prstGeom>
          <a:solidFill>
            <a:schemeClr val="bg1"/>
          </a:solidFill>
          <a:ln w="9525">
            <a:solidFill>
              <a:schemeClr val="tx1"/>
            </a:solidFill>
            <a:miter lim="800000"/>
            <a:headEnd/>
            <a:tailEnd/>
          </a:ln>
        </p:spPr>
        <p:txBody>
          <a:bodyPr/>
          <a:lstStyle/>
          <a:p>
            <a:pPr algn="ctr"/>
            <a:endParaRPr lang="lv-LV"/>
          </a:p>
        </p:txBody>
      </p:sp>
      <p:sp>
        <p:nvSpPr>
          <p:cNvPr id="26636" name="AutoShape 70"/>
          <p:cNvSpPr>
            <a:spLocks noChangeArrowheads="1"/>
          </p:cNvSpPr>
          <p:nvPr/>
        </p:nvSpPr>
        <p:spPr bwMode="auto">
          <a:xfrm>
            <a:off x="1258888" y="2781300"/>
            <a:ext cx="1873250" cy="719138"/>
          </a:xfrm>
          <a:prstGeom prst="wedgeRectCallout">
            <a:avLst>
              <a:gd name="adj1" fmla="val 98815"/>
              <a:gd name="adj2" fmla="val 109602"/>
            </a:avLst>
          </a:prstGeom>
          <a:solidFill>
            <a:schemeClr val="bg1"/>
          </a:solidFill>
          <a:ln w="9525">
            <a:solidFill>
              <a:schemeClr val="tx1"/>
            </a:solidFill>
            <a:miter lim="800000"/>
            <a:headEnd/>
            <a:tailEnd/>
          </a:ln>
        </p:spPr>
        <p:txBody>
          <a:bodyPr/>
          <a:lstStyle/>
          <a:p>
            <a:pPr algn="ctr"/>
            <a:endParaRPr lang="lv-LV"/>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lv-LV" smtClean="0"/>
              <a:t>4.uzdevums</a:t>
            </a:r>
          </a:p>
        </p:txBody>
      </p:sp>
      <p:sp>
        <p:nvSpPr>
          <p:cNvPr id="77827" name="Rectangle 3"/>
          <p:cNvSpPr>
            <a:spLocks noGrp="1" noChangeArrowheads="1"/>
          </p:cNvSpPr>
          <p:nvPr>
            <p:ph type="body" idx="1"/>
          </p:nvPr>
        </p:nvSpPr>
        <p:spPr>
          <a:xfrm>
            <a:off x="609600" y="1600200"/>
            <a:ext cx="7923213" cy="2765425"/>
          </a:xfrm>
        </p:spPr>
        <p:txBody>
          <a:bodyPr/>
          <a:lstStyle/>
          <a:p>
            <a:pPr eaLnBrk="1" hangingPunct="1">
              <a:lnSpc>
                <a:spcPct val="80000"/>
              </a:lnSpc>
              <a:buFont typeface="Wingdings" pitchFamily="2" charset="2"/>
              <a:buNone/>
            </a:pPr>
            <a:r>
              <a:rPr lang="lv-LV" sz="2800" smtClean="0"/>
              <a:t>No piedāvātajiem produktiem pagatavot   veselīgu   ēdienu, ko var piedāvāt  Cēsu pilsētas viesiem:</a:t>
            </a:r>
          </a:p>
          <a:p>
            <a:pPr eaLnBrk="1" hangingPunct="1">
              <a:lnSpc>
                <a:spcPct val="80000"/>
              </a:lnSpc>
            </a:pPr>
            <a:r>
              <a:rPr lang="lv-LV" sz="2800" i="1" smtClean="0"/>
              <a:t>pagatavot ēdienus; </a:t>
            </a:r>
          </a:p>
          <a:p>
            <a:pPr eaLnBrk="1" hangingPunct="1">
              <a:lnSpc>
                <a:spcPct val="80000"/>
              </a:lnSpc>
            </a:pPr>
            <a:r>
              <a:rPr lang="lv-LV" sz="2800" i="1" smtClean="0"/>
              <a:t>pārdomāt vai pagatavotais ēdiens ir veselīgs, pamatot savu atbildi. Aizpildīt DOMU KARTI;</a:t>
            </a:r>
            <a:endParaRPr lang="lv-LV" sz="2800" smtClean="0"/>
          </a:p>
          <a:p>
            <a:pPr eaLnBrk="1" hangingPunct="1">
              <a:lnSpc>
                <a:spcPct val="80000"/>
              </a:lnSpc>
            </a:pPr>
            <a:r>
              <a:rPr lang="lv-LV" sz="2800" i="1" smtClean="0"/>
              <a:t>noformēt ēdienus pasniegšanai, uzklāt galdu!</a:t>
            </a:r>
            <a:endParaRPr lang="lv-LV" sz="2800" b="1" i="1" smtClean="0"/>
          </a:p>
        </p:txBody>
      </p:sp>
      <p:sp>
        <p:nvSpPr>
          <p:cNvPr id="77828" name="AutoShape 4"/>
          <p:cNvSpPr>
            <a:spLocks noChangeArrowheads="1"/>
          </p:cNvSpPr>
          <p:nvPr/>
        </p:nvSpPr>
        <p:spPr bwMode="auto">
          <a:xfrm>
            <a:off x="4787900" y="5157788"/>
            <a:ext cx="3816350" cy="649287"/>
          </a:xfrm>
          <a:prstGeom prst="wedgeRoundRectCallout">
            <a:avLst>
              <a:gd name="adj1" fmla="val -33694"/>
              <a:gd name="adj2" fmla="val -118458"/>
              <a:gd name="adj3" fmla="val 16667"/>
            </a:avLst>
          </a:prstGeom>
          <a:solidFill>
            <a:srgbClr val="FFFF99"/>
          </a:solidFill>
          <a:ln w="9525">
            <a:solidFill>
              <a:schemeClr val="tx1"/>
            </a:solidFill>
            <a:miter lim="800000"/>
            <a:headEnd/>
            <a:tailEnd/>
          </a:ln>
        </p:spPr>
        <p:txBody>
          <a:bodyPr/>
          <a:lstStyle/>
          <a:p>
            <a:pPr algn="ctr"/>
            <a:r>
              <a:rPr lang="lv-LV" b="1" i="1" u="sng"/>
              <a:t>Rezultāts:</a:t>
            </a:r>
          </a:p>
          <a:p>
            <a:pPr>
              <a:buFontTx/>
              <a:buChar char="•"/>
            </a:pPr>
            <a:r>
              <a:rPr lang="lv-LV" i="1"/>
              <a:t> Veselīgs cienasts viesiem </a:t>
            </a:r>
          </a:p>
        </p:txBody>
      </p:sp>
      <p:sp>
        <p:nvSpPr>
          <p:cNvPr id="77829" name="Rectangle 4"/>
          <p:cNvSpPr>
            <a:spLocks noChangeArrowheads="1"/>
          </p:cNvSpPr>
          <p:nvPr/>
        </p:nvSpPr>
        <p:spPr bwMode="auto">
          <a:xfrm>
            <a:off x="179388" y="6215063"/>
            <a:ext cx="8208962" cy="339725"/>
          </a:xfrm>
          <a:prstGeom prst="rect">
            <a:avLst/>
          </a:prstGeom>
          <a:noFill/>
          <a:ln w="9525">
            <a:noFill/>
            <a:miter lim="800000"/>
            <a:headEnd/>
            <a:tailEnd/>
          </a:ln>
        </p:spPr>
        <p:txBody>
          <a:bodyPr>
            <a:spAutoFit/>
          </a:bodyPr>
          <a:lstStyle/>
          <a:p>
            <a:pPr>
              <a:lnSpc>
                <a:spcPct val="90000"/>
              </a:lnSpc>
              <a:spcBef>
                <a:spcPct val="20000"/>
              </a:spcBef>
              <a:buClr>
                <a:schemeClr val="hlink"/>
              </a:buClr>
              <a:buSzPct val="80000"/>
              <a:buFont typeface="Wingdings" pitchFamily="2" charset="2"/>
              <a:buNone/>
            </a:pPr>
            <a:r>
              <a:rPr lang="en-US" i="1">
                <a:latin typeface="Verdana" pitchFamily="34" charset="0"/>
              </a:rPr>
              <a:t>*</a:t>
            </a:r>
            <a:r>
              <a:rPr lang="lv-LV" i="1"/>
              <a:t>RESURSI: produkti, darba lapa nr.3,</a:t>
            </a:r>
            <a:r>
              <a:rPr lang="lv-LV"/>
              <a:t> </a:t>
            </a:r>
            <a:r>
              <a:rPr lang="lv-LV" i="1"/>
              <a:t>galda piederumi.</a:t>
            </a:r>
          </a:p>
        </p:txBody>
      </p:sp>
      <p:sp>
        <p:nvSpPr>
          <p:cNvPr id="77830"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30 </a:t>
            </a:r>
          </a:p>
          <a:p>
            <a:pPr algn="ctr"/>
            <a:r>
              <a:rPr lang="lv-LV" sz="3200" b="1"/>
              <a:t>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xEl>
                                              <p:pRg st="3" end="3"/>
                                            </p:txEl>
                                          </p:spTgt>
                                        </p:tgtEl>
                                        <p:attrNameLst>
                                          <p:attrName>style.visibility</p:attrName>
                                        </p:attrNameLst>
                                      </p:cBhvr>
                                      <p:to>
                                        <p:strVal val="visible"/>
                                      </p:to>
                                    </p:set>
                                    <p:animEffect transition="in" filter="blinds(horizontal)">
                                      <p:cBhvr>
                                        <p:cTn id="7" dur="500"/>
                                        <p:tgtEl>
                                          <p:spTgt spid="7782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28"/>
                                        </p:tgtEl>
                                        <p:attrNameLst>
                                          <p:attrName>style.visibility</p:attrName>
                                        </p:attrNameLst>
                                      </p:cBhvr>
                                      <p:to>
                                        <p:strVal val="visible"/>
                                      </p:to>
                                    </p:set>
                                    <p:animEffect transition="in" filter="blinds(horizontal)">
                                      <p:cBhvr>
                                        <p:cTn id="12" dur="500"/>
                                        <p:tgtEl>
                                          <p:spTgt spid="778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blinds(horizontal)">
                                      <p:cBhvr>
                                        <p:cTn id="17" dur="500"/>
                                        <p:tgtEl>
                                          <p:spTgt spid="778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7830"/>
                                        </p:tgtEl>
                                        <p:attrNameLst>
                                          <p:attrName>style.visibility</p:attrName>
                                        </p:attrNameLst>
                                      </p:cBhvr>
                                      <p:to>
                                        <p:strVal val="visible"/>
                                      </p:to>
                                    </p:set>
                                    <p:animEffect transition="in" filter="blinds(horizontal)">
                                      <p:cBhvr>
                                        <p:cTn id="22"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9" grpId="0"/>
      <p:bldP spid="778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lv-LV" smtClean="0"/>
              <a:t>4.uzdevums</a:t>
            </a:r>
          </a:p>
        </p:txBody>
      </p:sp>
      <p:sp>
        <p:nvSpPr>
          <p:cNvPr id="28675" name="Rectangle 3"/>
          <p:cNvSpPr>
            <a:spLocks noGrp="1" noChangeArrowheads="1"/>
          </p:cNvSpPr>
          <p:nvPr>
            <p:ph type="body" idx="1"/>
          </p:nvPr>
        </p:nvSpPr>
        <p:spPr>
          <a:xfrm>
            <a:off x="609600" y="1600200"/>
            <a:ext cx="7924800" cy="2260600"/>
          </a:xfrm>
        </p:spPr>
        <p:txBody>
          <a:bodyPr/>
          <a:lstStyle/>
          <a:p>
            <a:pPr algn="ctr" eaLnBrk="1" hangingPunct="1">
              <a:lnSpc>
                <a:spcPct val="80000"/>
              </a:lnSpc>
              <a:buFont typeface="Wingdings" pitchFamily="2" charset="2"/>
              <a:buNone/>
            </a:pPr>
            <a:endParaRPr lang="lv-LV" sz="6000" i="1" smtClean="0"/>
          </a:p>
          <a:p>
            <a:pPr algn="ctr" eaLnBrk="1" hangingPunct="1">
              <a:lnSpc>
                <a:spcPct val="80000"/>
              </a:lnSpc>
              <a:buFont typeface="Wingdings" pitchFamily="2" charset="2"/>
              <a:buNone/>
            </a:pPr>
            <a:r>
              <a:rPr lang="lv-LV" sz="6000" b="1" i="1" smtClean="0"/>
              <a:t>Labu apetīti!</a:t>
            </a:r>
          </a:p>
          <a:p>
            <a:pPr algn="ctr">
              <a:lnSpc>
                <a:spcPct val="80000"/>
              </a:lnSpc>
            </a:pPr>
            <a:endParaRPr lang="lv-LV" sz="6000" b="1" i="1" smtClean="0"/>
          </a:p>
        </p:txBody>
      </p:sp>
      <p:sp>
        <p:nvSpPr>
          <p:cNvPr id="28676"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30 </a:t>
            </a:r>
          </a:p>
          <a:p>
            <a:pPr algn="ctr"/>
            <a:r>
              <a:rPr lang="lv-LV" sz="3200" b="1"/>
              <a:t>min</a:t>
            </a:r>
          </a:p>
        </p:txBody>
      </p:sp>
      <p:pic>
        <p:nvPicPr>
          <p:cNvPr id="28677" name="Picture 8" descr="36_1_72"/>
          <p:cNvPicPr>
            <a:picLocks noChangeAspect="1" noChangeArrowheads="1" noCrop="1"/>
          </p:cNvPicPr>
          <p:nvPr/>
        </p:nvPicPr>
        <p:blipFill>
          <a:blip r:embed="rId3" cstate="print"/>
          <a:srcRect/>
          <a:stretch>
            <a:fillRect/>
          </a:stretch>
        </p:blipFill>
        <p:spPr bwMode="auto">
          <a:xfrm>
            <a:off x="5148263" y="3500438"/>
            <a:ext cx="2232025" cy="2232025"/>
          </a:xfrm>
          <a:prstGeom prst="rect">
            <a:avLst/>
          </a:prstGeom>
          <a:noFill/>
          <a:ln w="9525">
            <a:noFill/>
            <a:miter lim="800000"/>
            <a:headEnd/>
            <a:tailEnd/>
          </a:ln>
        </p:spPr>
      </p:pic>
      <p:pic>
        <p:nvPicPr>
          <p:cNvPr id="28678" name="Picture 9" descr="j0234680"/>
          <p:cNvPicPr>
            <a:picLocks noChangeAspect="1" noChangeArrowheads="1" noCrop="1"/>
          </p:cNvPicPr>
          <p:nvPr/>
        </p:nvPicPr>
        <p:blipFill>
          <a:blip r:embed="rId4" cstate="print"/>
          <a:srcRect/>
          <a:stretch>
            <a:fillRect/>
          </a:stretch>
        </p:blipFill>
        <p:spPr bwMode="auto">
          <a:xfrm>
            <a:off x="1403350" y="3573463"/>
            <a:ext cx="1958975" cy="214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lv-LV" sz="3600" smtClean="0"/>
              <a:t>Aktīvā pauze</a:t>
            </a:r>
          </a:p>
        </p:txBody>
      </p:sp>
      <p:sp>
        <p:nvSpPr>
          <p:cNvPr id="29699" name="AutoShape 4"/>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10 </a:t>
            </a:r>
          </a:p>
          <a:p>
            <a:pPr algn="ctr"/>
            <a:r>
              <a:rPr lang="lv-LV" sz="3200" b="1"/>
              <a:t>min</a:t>
            </a:r>
          </a:p>
        </p:txBody>
      </p:sp>
      <p:sp>
        <p:nvSpPr>
          <p:cNvPr id="29700" name="Rectangle 4"/>
          <p:cNvSpPr>
            <a:spLocks noChangeArrowheads="1"/>
          </p:cNvSpPr>
          <p:nvPr/>
        </p:nvSpPr>
        <p:spPr bwMode="auto">
          <a:xfrm>
            <a:off x="179388" y="6215063"/>
            <a:ext cx="8208962" cy="366712"/>
          </a:xfrm>
          <a:prstGeom prst="rect">
            <a:avLst/>
          </a:prstGeom>
          <a:noFill/>
          <a:ln w="9525">
            <a:noFill/>
            <a:miter lim="800000"/>
            <a:headEnd/>
            <a:tailEnd/>
          </a:ln>
        </p:spPr>
        <p:txBody>
          <a:bodyPr>
            <a:spAutoFit/>
          </a:bodyPr>
          <a:lstStyle/>
          <a:p>
            <a:r>
              <a:rPr lang="en-US" i="1">
                <a:latin typeface="Verdana" pitchFamily="34" charset="0"/>
              </a:rPr>
              <a:t>*</a:t>
            </a:r>
            <a:r>
              <a:rPr lang="lv-LV" i="1"/>
              <a:t>RESURSI: </a:t>
            </a:r>
            <a:r>
              <a:rPr lang="lv-LV"/>
              <a:t>klavieres</a:t>
            </a:r>
            <a:r>
              <a:rPr lang="lv-LV" i="1"/>
              <a:t> </a:t>
            </a:r>
          </a:p>
        </p:txBody>
      </p:sp>
      <p:pic>
        <p:nvPicPr>
          <p:cNvPr id="29701" name="Picture 6" descr="j0236492"/>
          <p:cNvPicPr>
            <a:picLocks noChangeAspect="1" noChangeArrowheads="1" noCrop="1"/>
          </p:cNvPicPr>
          <p:nvPr/>
        </p:nvPicPr>
        <p:blipFill>
          <a:blip r:embed="rId3" cstate="print"/>
          <a:srcRect/>
          <a:stretch>
            <a:fillRect/>
          </a:stretch>
        </p:blipFill>
        <p:spPr bwMode="auto">
          <a:xfrm>
            <a:off x="2771775" y="2420938"/>
            <a:ext cx="25193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lv-LV" smtClean="0"/>
              <a:t>5.uzdevums</a:t>
            </a:r>
          </a:p>
        </p:txBody>
      </p:sp>
      <p:sp>
        <p:nvSpPr>
          <p:cNvPr id="70659" name="Rectangle 3"/>
          <p:cNvSpPr>
            <a:spLocks noGrp="1" noChangeArrowheads="1"/>
          </p:cNvSpPr>
          <p:nvPr>
            <p:ph type="body" idx="1"/>
          </p:nvPr>
        </p:nvSpPr>
        <p:spPr>
          <a:xfrm>
            <a:off x="609600" y="1600200"/>
            <a:ext cx="7924800" cy="2260600"/>
          </a:xfrm>
        </p:spPr>
        <p:txBody>
          <a:bodyPr/>
          <a:lstStyle/>
          <a:p>
            <a:pPr>
              <a:buFont typeface="Wingdings" pitchFamily="2" charset="2"/>
              <a:buNone/>
            </a:pPr>
            <a:r>
              <a:rPr lang="lv-LV" smtClean="0"/>
              <a:t>Izmantojot objektu fotogrāfijas un Interneta resursus:</a:t>
            </a:r>
          </a:p>
          <a:p>
            <a:r>
              <a:rPr lang="lv-LV" smtClean="0"/>
              <a:t>izveidot prezentāciju,</a:t>
            </a:r>
          </a:p>
          <a:p>
            <a:r>
              <a:rPr lang="lv-LV" smtClean="0"/>
              <a:t>prezentēt darbu.</a:t>
            </a:r>
          </a:p>
        </p:txBody>
      </p:sp>
      <p:sp>
        <p:nvSpPr>
          <p:cNvPr id="70660" name="AutoShape 4"/>
          <p:cNvSpPr>
            <a:spLocks noChangeArrowheads="1"/>
          </p:cNvSpPr>
          <p:nvPr/>
        </p:nvSpPr>
        <p:spPr bwMode="auto">
          <a:xfrm>
            <a:off x="4356100" y="4797425"/>
            <a:ext cx="3816350" cy="1223963"/>
          </a:xfrm>
          <a:prstGeom prst="wedgeRoundRectCallout">
            <a:avLst>
              <a:gd name="adj1" fmla="val -34361"/>
              <a:gd name="adj2" fmla="val -130546"/>
              <a:gd name="adj3" fmla="val 16667"/>
            </a:avLst>
          </a:prstGeom>
          <a:solidFill>
            <a:srgbClr val="FFFF99"/>
          </a:solidFill>
          <a:ln w="9525">
            <a:solidFill>
              <a:schemeClr val="tx1"/>
            </a:solidFill>
            <a:miter lim="800000"/>
            <a:headEnd/>
            <a:tailEnd/>
          </a:ln>
        </p:spPr>
        <p:txBody>
          <a:bodyPr/>
          <a:lstStyle/>
          <a:p>
            <a:pPr algn="ctr"/>
            <a:r>
              <a:rPr lang="lv-LV" b="1" i="1" u="sng"/>
              <a:t>Rezultāts:</a:t>
            </a:r>
          </a:p>
          <a:p>
            <a:pPr>
              <a:buFontTx/>
              <a:buChar char="•"/>
            </a:pPr>
            <a:r>
              <a:rPr lang="lv-LV" i="1"/>
              <a:t>prezentācija</a:t>
            </a:r>
          </a:p>
        </p:txBody>
      </p:sp>
      <p:sp>
        <p:nvSpPr>
          <p:cNvPr id="70661" name="Rectangle 4"/>
          <p:cNvSpPr>
            <a:spLocks noChangeArrowheads="1"/>
          </p:cNvSpPr>
          <p:nvPr/>
        </p:nvSpPr>
        <p:spPr bwMode="auto">
          <a:xfrm>
            <a:off x="179388" y="6215063"/>
            <a:ext cx="8208962" cy="339725"/>
          </a:xfrm>
          <a:prstGeom prst="rect">
            <a:avLst/>
          </a:prstGeom>
          <a:noFill/>
          <a:ln w="9525">
            <a:noFill/>
            <a:miter lim="800000"/>
            <a:headEnd/>
            <a:tailEnd/>
          </a:ln>
        </p:spPr>
        <p:txBody>
          <a:bodyPr>
            <a:spAutoFit/>
          </a:bodyPr>
          <a:lstStyle/>
          <a:p>
            <a:pPr>
              <a:lnSpc>
                <a:spcPct val="90000"/>
              </a:lnSpc>
              <a:spcBef>
                <a:spcPct val="20000"/>
              </a:spcBef>
              <a:buClr>
                <a:schemeClr val="hlink"/>
              </a:buClr>
              <a:buSzPct val="80000"/>
              <a:buFont typeface="Wingdings" pitchFamily="2" charset="2"/>
              <a:buNone/>
            </a:pPr>
            <a:r>
              <a:rPr lang="en-US" i="1">
                <a:latin typeface="Verdana" pitchFamily="34" charset="0"/>
              </a:rPr>
              <a:t>*</a:t>
            </a:r>
            <a:r>
              <a:rPr lang="lv-LV" i="1"/>
              <a:t>RESURSI:  dators, fotogrāfijas</a:t>
            </a:r>
          </a:p>
        </p:txBody>
      </p:sp>
      <p:sp>
        <p:nvSpPr>
          <p:cNvPr id="70662"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20 </a:t>
            </a:r>
          </a:p>
          <a:p>
            <a:pPr algn="ctr"/>
            <a:r>
              <a:rPr lang="lv-LV" sz="3200" b="1"/>
              <a:t>min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7" dur="500"/>
                                        <p:tgtEl>
                                          <p:spTgt spid="706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2" dur="500"/>
                                        <p:tgtEl>
                                          <p:spTgt spid="706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blinds(horizontal)">
                                      <p:cBhvr>
                                        <p:cTn id="17" dur="500"/>
                                        <p:tgtEl>
                                          <p:spTgt spid="706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61"/>
                                        </p:tgtEl>
                                        <p:attrNameLst>
                                          <p:attrName>style.visibility</p:attrName>
                                        </p:attrNameLst>
                                      </p:cBhvr>
                                      <p:to>
                                        <p:strVal val="visible"/>
                                      </p:to>
                                    </p:set>
                                    <p:animEffect transition="in" filter="blinds(horizontal)">
                                      <p:cBhvr>
                                        <p:cTn id="22" dur="500"/>
                                        <p:tgtEl>
                                          <p:spTgt spid="706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662"/>
                                        </p:tgtEl>
                                        <p:attrNameLst>
                                          <p:attrName>style.visibility</p:attrName>
                                        </p:attrNameLst>
                                      </p:cBhvr>
                                      <p:to>
                                        <p:strVal val="visible"/>
                                      </p:to>
                                    </p:set>
                                    <p:animEffect transition="in" filter="blinds(horizontal)">
                                      <p:cBhvr>
                                        <p:cTn id="27"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1" grpId="0"/>
      <p:bldP spid="706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lv-LV" sz="3600" smtClean="0"/>
              <a:t>Aktīvā pauze</a:t>
            </a:r>
          </a:p>
        </p:txBody>
      </p:sp>
      <p:sp>
        <p:nvSpPr>
          <p:cNvPr id="31747" name="AutoShape 4"/>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10 </a:t>
            </a:r>
          </a:p>
          <a:p>
            <a:pPr algn="ctr"/>
            <a:r>
              <a:rPr lang="lv-LV" sz="3200" b="1"/>
              <a:t>min</a:t>
            </a:r>
          </a:p>
        </p:txBody>
      </p:sp>
      <p:sp>
        <p:nvSpPr>
          <p:cNvPr id="31748" name="Rectangle 4"/>
          <p:cNvSpPr>
            <a:spLocks noChangeArrowheads="1"/>
          </p:cNvSpPr>
          <p:nvPr/>
        </p:nvSpPr>
        <p:spPr bwMode="auto">
          <a:xfrm>
            <a:off x="179388" y="6215063"/>
            <a:ext cx="8208962" cy="366712"/>
          </a:xfrm>
          <a:prstGeom prst="rect">
            <a:avLst/>
          </a:prstGeom>
          <a:noFill/>
          <a:ln w="9525">
            <a:noFill/>
            <a:miter lim="800000"/>
            <a:headEnd/>
            <a:tailEnd/>
          </a:ln>
        </p:spPr>
        <p:txBody>
          <a:bodyPr>
            <a:spAutoFit/>
          </a:bodyPr>
          <a:lstStyle/>
          <a:p>
            <a:r>
              <a:rPr lang="en-US" i="1">
                <a:latin typeface="Verdana" pitchFamily="34" charset="0"/>
              </a:rPr>
              <a:t>*</a:t>
            </a:r>
            <a:r>
              <a:rPr lang="lv-LV" i="1"/>
              <a:t>RESURSI: </a:t>
            </a:r>
            <a:r>
              <a:rPr lang="lv-LV"/>
              <a:t>klavieres</a:t>
            </a:r>
            <a:r>
              <a:rPr lang="lv-LV" i="1"/>
              <a:t> </a:t>
            </a:r>
          </a:p>
        </p:txBody>
      </p:sp>
      <p:pic>
        <p:nvPicPr>
          <p:cNvPr id="31749" name="Picture 6" descr="j0236492"/>
          <p:cNvPicPr>
            <a:picLocks noChangeAspect="1" noChangeArrowheads="1" noCrop="1"/>
          </p:cNvPicPr>
          <p:nvPr/>
        </p:nvPicPr>
        <p:blipFill>
          <a:blip r:embed="rId3" cstate="print"/>
          <a:srcRect/>
          <a:stretch>
            <a:fillRect/>
          </a:stretch>
        </p:blipFill>
        <p:spPr bwMode="auto">
          <a:xfrm>
            <a:off x="2771775" y="2420938"/>
            <a:ext cx="25193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lv-LV" smtClean="0"/>
              <a:t>6.uzdevums</a:t>
            </a:r>
          </a:p>
        </p:txBody>
      </p:sp>
      <p:sp>
        <p:nvSpPr>
          <p:cNvPr id="32771" name="Rectangle 3"/>
          <p:cNvSpPr>
            <a:spLocks noGrp="1" noChangeArrowheads="1"/>
          </p:cNvSpPr>
          <p:nvPr>
            <p:ph type="body" idx="1"/>
          </p:nvPr>
        </p:nvSpPr>
        <p:spPr>
          <a:xfrm>
            <a:off x="684213" y="1557338"/>
            <a:ext cx="7924800" cy="863600"/>
          </a:xfrm>
        </p:spPr>
        <p:txBody>
          <a:bodyPr/>
          <a:lstStyle/>
          <a:p>
            <a:pPr>
              <a:lnSpc>
                <a:spcPct val="80000"/>
              </a:lnSpc>
              <a:buFont typeface="Wingdings" pitchFamily="2" charset="2"/>
              <a:buNone/>
            </a:pPr>
            <a:r>
              <a:rPr lang="lv-LV" smtClean="0"/>
              <a:t>Atspoguļot šīs dienas spilgtākos mirkļus!</a:t>
            </a:r>
          </a:p>
        </p:txBody>
      </p:sp>
      <p:sp>
        <p:nvSpPr>
          <p:cNvPr id="73733" name="Rectangle 4"/>
          <p:cNvSpPr>
            <a:spLocks noChangeArrowheads="1"/>
          </p:cNvSpPr>
          <p:nvPr/>
        </p:nvSpPr>
        <p:spPr bwMode="auto">
          <a:xfrm>
            <a:off x="179388" y="6381750"/>
            <a:ext cx="8208962" cy="339725"/>
          </a:xfrm>
          <a:prstGeom prst="rect">
            <a:avLst/>
          </a:prstGeom>
          <a:noFill/>
          <a:ln w="9525">
            <a:noFill/>
            <a:miter lim="800000"/>
            <a:headEnd/>
            <a:tailEnd/>
          </a:ln>
        </p:spPr>
        <p:txBody>
          <a:bodyPr>
            <a:spAutoFit/>
          </a:bodyPr>
          <a:lstStyle/>
          <a:p>
            <a:pPr>
              <a:lnSpc>
                <a:spcPct val="90000"/>
              </a:lnSpc>
              <a:spcBef>
                <a:spcPct val="20000"/>
              </a:spcBef>
              <a:buClr>
                <a:schemeClr val="hlink"/>
              </a:buClr>
              <a:buSzPct val="80000"/>
              <a:buFont typeface="Wingdings" pitchFamily="2" charset="2"/>
              <a:buNone/>
            </a:pPr>
            <a:r>
              <a:rPr lang="en-US" i="1">
                <a:latin typeface="Verdana" pitchFamily="34" charset="0"/>
              </a:rPr>
              <a:t>*</a:t>
            </a:r>
            <a:r>
              <a:rPr lang="lv-LV" i="1">
                <a:latin typeface="Verdana" pitchFamily="34" charset="0"/>
              </a:rPr>
              <a:t>VISI IESPĒJAMIE </a:t>
            </a:r>
            <a:r>
              <a:rPr lang="lv-LV" i="1"/>
              <a:t>RESURSI</a:t>
            </a:r>
          </a:p>
        </p:txBody>
      </p:sp>
      <p:sp>
        <p:nvSpPr>
          <p:cNvPr id="73734" name="AutoShape 6"/>
          <p:cNvSpPr>
            <a:spLocks noChangeArrowheads="1"/>
          </p:cNvSpPr>
          <p:nvPr/>
        </p:nvSpPr>
        <p:spPr bwMode="auto">
          <a:xfrm>
            <a:off x="7019925" y="115888"/>
            <a:ext cx="1728788" cy="1296987"/>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lv-LV" sz="3200" b="1"/>
              <a:t>20 </a:t>
            </a:r>
          </a:p>
          <a:p>
            <a:pPr algn="ctr"/>
            <a:r>
              <a:rPr lang="lv-LV" sz="3200" b="1"/>
              <a:t>min</a:t>
            </a:r>
          </a:p>
        </p:txBody>
      </p:sp>
      <p:sp>
        <p:nvSpPr>
          <p:cNvPr id="73738" name="AutoShape 10"/>
          <p:cNvSpPr>
            <a:spLocks noChangeArrowheads="1"/>
          </p:cNvSpPr>
          <p:nvPr/>
        </p:nvSpPr>
        <p:spPr bwMode="auto">
          <a:xfrm>
            <a:off x="2124075" y="2565400"/>
            <a:ext cx="4824413" cy="3816350"/>
          </a:xfrm>
          <a:prstGeom prst="sun">
            <a:avLst>
              <a:gd name="adj" fmla="val 25000"/>
            </a:avLst>
          </a:prstGeom>
          <a:solidFill>
            <a:srgbClr val="FFFF00"/>
          </a:solidFill>
          <a:ln w="9525">
            <a:solidFill>
              <a:schemeClr val="tx1"/>
            </a:solidFill>
            <a:miter lim="800000"/>
            <a:headEnd/>
            <a:tailEnd/>
          </a:ln>
        </p:spPr>
        <p:txBody>
          <a:bodyPr wrap="none" anchor="ctr"/>
          <a:lstStyle/>
          <a:p>
            <a:pPr algn="ctr"/>
            <a:r>
              <a:rPr lang="lv-LV" sz="3200" b="1"/>
              <a:t>Spilgtākie </a:t>
            </a:r>
          </a:p>
          <a:p>
            <a:pPr algn="ctr"/>
            <a:r>
              <a:rPr lang="lv-LV" sz="3200" b="1"/>
              <a:t>mirkļi</a:t>
            </a:r>
          </a:p>
        </p:txBody>
      </p:sp>
      <p:sp>
        <p:nvSpPr>
          <p:cNvPr id="73739" name="Oval 11"/>
          <p:cNvSpPr>
            <a:spLocks noChangeArrowheads="1"/>
          </p:cNvSpPr>
          <p:nvPr/>
        </p:nvSpPr>
        <p:spPr bwMode="auto">
          <a:xfrm>
            <a:off x="3348038" y="2060575"/>
            <a:ext cx="2447925" cy="504825"/>
          </a:xfrm>
          <a:prstGeom prst="ellipse">
            <a:avLst/>
          </a:prstGeom>
          <a:solidFill>
            <a:srgbClr val="FFFF99"/>
          </a:solidFill>
          <a:ln w="9525">
            <a:solidFill>
              <a:schemeClr val="tx1"/>
            </a:solidFill>
            <a:round/>
            <a:headEnd/>
            <a:tailEnd/>
          </a:ln>
        </p:spPr>
        <p:txBody>
          <a:bodyPr wrap="none" anchor="ctr"/>
          <a:lstStyle/>
          <a:p>
            <a:pPr algn="ctr"/>
            <a:r>
              <a:rPr lang="lv-LV" sz="2400" b="1"/>
              <a:t>KOLĀŽA</a:t>
            </a:r>
          </a:p>
        </p:txBody>
      </p:sp>
      <p:sp>
        <p:nvSpPr>
          <p:cNvPr id="73740" name="Oval 12"/>
          <p:cNvSpPr>
            <a:spLocks noChangeArrowheads="1"/>
          </p:cNvSpPr>
          <p:nvPr/>
        </p:nvSpPr>
        <p:spPr bwMode="auto">
          <a:xfrm>
            <a:off x="6156325" y="2708275"/>
            <a:ext cx="2447925" cy="504825"/>
          </a:xfrm>
          <a:prstGeom prst="ellipse">
            <a:avLst/>
          </a:prstGeom>
          <a:solidFill>
            <a:srgbClr val="FFFF99"/>
          </a:solidFill>
          <a:ln w="9525">
            <a:solidFill>
              <a:schemeClr val="tx1"/>
            </a:solidFill>
            <a:round/>
            <a:headEnd/>
            <a:tailEnd/>
          </a:ln>
        </p:spPr>
        <p:txBody>
          <a:bodyPr wrap="none" anchor="ctr"/>
          <a:lstStyle/>
          <a:p>
            <a:pPr algn="ctr"/>
            <a:r>
              <a:rPr lang="lv-LV" sz="2400" b="1"/>
              <a:t>PASAKA</a:t>
            </a:r>
          </a:p>
        </p:txBody>
      </p:sp>
      <p:sp>
        <p:nvSpPr>
          <p:cNvPr id="73741" name="Oval 13"/>
          <p:cNvSpPr>
            <a:spLocks noChangeArrowheads="1"/>
          </p:cNvSpPr>
          <p:nvPr/>
        </p:nvSpPr>
        <p:spPr bwMode="auto">
          <a:xfrm>
            <a:off x="6948488" y="4221163"/>
            <a:ext cx="1800225" cy="504825"/>
          </a:xfrm>
          <a:prstGeom prst="ellipse">
            <a:avLst/>
          </a:prstGeom>
          <a:solidFill>
            <a:srgbClr val="FFFF99"/>
          </a:solidFill>
          <a:ln w="9525">
            <a:solidFill>
              <a:schemeClr val="tx1"/>
            </a:solidFill>
            <a:round/>
            <a:headEnd/>
            <a:tailEnd/>
          </a:ln>
        </p:spPr>
        <p:txBody>
          <a:bodyPr wrap="none" anchor="ctr"/>
          <a:lstStyle/>
          <a:p>
            <a:pPr algn="ctr"/>
            <a:r>
              <a:rPr lang="lv-LV" sz="2400" b="1"/>
              <a:t>ESEJA</a:t>
            </a:r>
          </a:p>
        </p:txBody>
      </p:sp>
      <p:sp>
        <p:nvSpPr>
          <p:cNvPr id="73742" name="Oval 14"/>
          <p:cNvSpPr>
            <a:spLocks noChangeArrowheads="1"/>
          </p:cNvSpPr>
          <p:nvPr/>
        </p:nvSpPr>
        <p:spPr bwMode="auto">
          <a:xfrm>
            <a:off x="323850" y="2852738"/>
            <a:ext cx="2447925" cy="504825"/>
          </a:xfrm>
          <a:prstGeom prst="ellipse">
            <a:avLst/>
          </a:prstGeom>
          <a:solidFill>
            <a:srgbClr val="FFFF99"/>
          </a:solidFill>
          <a:ln w="9525">
            <a:solidFill>
              <a:schemeClr val="tx1"/>
            </a:solidFill>
            <a:round/>
            <a:headEnd/>
            <a:tailEnd/>
          </a:ln>
        </p:spPr>
        <p:txBody>
          <a:bodyPr wrap="none" anchor="ctr"/>
          <a:lstStyle/>
          <a:p>
            <a:pPr algn="ctr"/>
            <a:r>
              <a:rPr lang="lv-LV" sz="2400" b="1"/>
              <a:t>DZEJOLIS</a:t>
            </a:r>
          </a:p>
        </p:txBody>
      </p:sp>
      <p:sp>
        <p:nvSpPr>
          <p:cNvPr id="73743" name="Oval 15"/>
          <p:cNvSpPr>
            <a:spLocks noChangeArrowheads="1"/>
          </p:cNvSpPr>
          <p:nvPr/>
        </p:nvSpPr>
        <p:spPr bwMode="auto">
          <a:xfrm>
            <a:off x="323850" y="4221163"/>
            <a:ext cx="1908175" cy="504825"/>
          </a:xfrm>
          <a:prstGeom prst="ellipse">
            <a:avLst/>
          </a:prstGeom>
          <a:solidFill>
            <a:srgbClr val="FFFF99"/>
          </a:solidFill>
          <a:ln w="9525">
            <a:solidFill>
              <a:schemeClr val="tx1"/>
            </a:solidFill>
            <a:round/>
            <a:headEnd/>
            <a:tailEnd/>
          </a:ln>
        </p:spPr>
        <p:txBody>
          <a:bodyPr wrap="none" anchor="ctr"/>
          <a:lstStyle/>
          <a:p>
            <a:pPr algn="ctr"/>
            <a:r>
              <a:rPr lang="lv-LV" sz="2400" b="1"/>
              <a:t>DZIESMA</a:t>
            </a:r>
          </a:p>
        </p:txBody>
      </p:sp>
      <p:sp>
        <p:nvSpPr>
          <p:cNvPr id="73744" name="Oval 16"/>
          <p:cNvSpPr>
            <a:spLocks noChangeArrowheads="1"/>
          </p:cNvSpPr>
          <p:nvPr/>
        </p:nvSpPr>
        <p:spPr bwMode="auto">
          <a:xfrm>
            <a:off x="6156325" y="5661025"/>
            <a:ext cx="2447925" cy="504825"/>
          </a:xfrm>
          <a:prstGeom prst="ellipse">
            <a:avLst/>
          </a:prstGeom>
          <a:solidFill>
            <a:srgbClr val="FFFF99"/>
          </a:solidFill>
          <a:ln w="9525">
            <a:solidFill>
              <a:schemeClr val="tx1"/>
            </a:solidFill>
            <a:round/>
            <a:headEnd/>
            <a:tailEnd/>
          </a:ln>
        </p:spPr>
        <p:txBody>
          <a:bodyPr wrap="none" anchor="ctr"/>
          <a:lstStyle/>
          <a:p>
            <a:pPr algn="ctr"/>
            <a:r>
              <a:rPr lang="lv-LV" sz="2400" b="1"/>
              <a:t>UZVEDUMS</a:t>
            </a:r>
          </a:p>
        </p:txBody>
      </p:sp>
      <p:sp>
        <p:nvSpPr>
          <p:cNvPr id="73745" name="Oval 17"/>
          <p:cNvSpPr>
            <a:spLocks noChangeArrowheads="1"/>
          </p:cNvSpPr>
          <p:nvPr/>
        </p:nvSpPr>
        <p:spPr bwMode="auto">
          <a:xfrm>
            <a:off x="395288" y="5661025"/>
            <a:ext cx="2447925" cy="504825"/>
          </a:xfrm>
          <a:prstGeom prst="ellipse">
            <a:avLst/>
          </a:prstGeom>
          <a:solidFill>
            <a:srgbClr val="FFFF99"/>
          </a:solidFill>
          <a:ln w="9525">
            <a:solidFill>
              <a:schemeClr val="tx1"/>
            </a:solidFill>
            <a:round/>
            <a:headEnd/>
            <a:tailEnd/>
          </a:ln>
        </p:spPr>
        <p:txBody>
          <a:bodyPr wrap="none" anchor="ctr"/>
          <a:lstStyle/>
          <a:p>
            <a:pPr algn="ctr"/>
            <a:r>
              <a:rPr lang="lv-LV" sz="2400" b="1"/>
              <a:t>DEJA</a:t>
            </a:r>
          </a:p>
        </p:txBody>
      </p:sp>
      <p:sp>
        <p:nvSpPr>
          <p:cNvPr id="73746" name="Oval 18"/>
          <p:cNvSpPr>
            <a:spLocks noChangeArrowheads="1"/>
          </p:cNvSpPr>
          <p:nvPr/>
        </p:nvSpPr>
        <p:spPr bwMode="auto">
          <a:xfrm>
            <a:off x="3851275" y="6353175"/>
            <a:ext cx="1295400" cy="504825"/>
          </a:xfrm>
          <a:prstGeom prst="ellipse">
            <a:avLst/>
          </a:prstGeom>
          <a:solidFill>
            <a:srgbClr val="FFFF99"/>
          </a:solidFill>
          <a:ln w="9525">
            <a:solidFill>
              <a:schemeClr val="tx1"/>
            </a:solidFill>
            <a:round/>
            <a:headEnd/>
            <a:tailEnd/>
          </a:ln>
        </p:spPr>
        <p:txBody>
          <a:bodyPr wrap="none" anchor="ctr"/>
          <a:lstStyle/>
          <a:p>
            <a:pPr algn="ctr"/>
            <a:r>
              <a:rPr lang="lv-LV"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8"/>
                                        </p:tgtEl>
                                        <p:attrNameLst>
                                          <p:attrName>style.visibility</p:attrName>
                                        </p:attrNameLst>
                                      </p:cBhvr>
                                      <p:to>
                                        <p:strVal val="visible"/>
                                      </p:to>
                                    </p:set>
                                    <p:animEffect transition="in" filter="blinds(horizontal)">
                                      <p:cBhvr>
                                        <p:cTn id="7" dur="500"/>
                                        <p:tgtEl>
                                          <p:spTgt spid="737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42"/>
                                        </p:tgtEl>
                                        <p:attrNameLst>
                                          <p:attrName>style.visibility</p:attrName>
                                        </p:attrNameLst>
                                      </p:cBhvr>
                                      <p:to>
                                        <p:strVal val="visible"/>
                                      </p:to>
                                    </p:set>
                                    <p:animEffect transition="in" filter="blinds(horizontal)">
                                      <p:cBhvr>
                                        <p:cTn id="12" dur="500"/>
                                        <p:tgtEl>
                                          <p:spTgt spid="737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40"/>
                                        </p:tgtEl>
                                        <p:attrNameLst>
                                          <p:attrName>style.visibility</p:attrName>
                                        </p:attrNameLst>
                                      </p:cBhvr>
                                      <p:to>
                                        <p:strVal val="visible"/>
                                      </p:to>
                                    </p:set>
                                    <p:animEffect transition="in" filter="blinds(horizontal)">
                                      <p:cBhvr>
                                        <p:cTn id="17" dur="500"/>
                                        <p:tgtEl>
                                          <p:spTgt spid="737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3743"/>
                                        </p:tgtEl>
                                        <p:attrNameLst>
                                          <p:attrName>style.visibility</p:attrName>
                                        </p:attrNameLst>
                                      </p:cBhvr>
                                      <p:to>
                                        <p:strVal val="visible"/>
                                      </p:to>
                                    </p:set>
                                    <p:animEffect transition="in" filter="blinds(horizontal)">
                                      <p:cBhvr>
                                        <p:cTn id="22" dur="500"/>
                                        <p:tgtEl>
                                          <p:spTgt spid="737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741"/>
                                        </p:tgtEl>
                                        <p:attrNameLst>
                                          <p:attrName>style.visibility</p:attrName>
                                        </p:attrNameLst>
                                      </p:cBhvr>
                                      <p:to>
                                        <p:strVal val="visible"/>
                                      </p:to>
                                    </p:set>
                                    <p:animEffect transition="in" filter="blinds(horizontal)">
                                      <p:cBhvr>
                                        <p:cTn id="27" dur="500"/>
                                        <p:tgtEl>
                                          <p:spTgt spid="737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3745"/>
                                        </p:tgtEl>
                                        <p:attrNameLst>
                                          <p:attrName>style.visibility</p:attrName>
                                        </p:attrNameLst>
                                      </p:cBhvr>
                                      <p:to>
                                        <p:strVal val="visible"/>
                                      </p:to>
                                    </p:set>
                                    <p:animEffect transition="in" filter="blinds(horizontal)">
                                      <p:cBhvr>
                                        <p:cTn id="32" dur="500"/>
                                        <p:tgtEl>
                                          <p:spTgt spid="737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3744"/>
                                        </p:tgtEl>
                                        <p:attrNameLst>
                                          <p:attrName>style.visibility</p:attrName>
                                        </p:attrNameLst>
                                      </p:cBhvr>
                                      <p:to>
                                        <p:strVal val="visible"/>
                                      </p:to>
                                    </p:set>
                                    <p:animEffect transition="in" filter="blinds(horizontal)">
                                      <p:cBhvr>
                                        <p:cTn id="37" dur="500"/>
                                        <p:tgtEl>
                                          <p:spTgt spid="737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739"/>
                                        </p:tgtEl>
                                        <p:attrNameLst>
                                          <p:attrName>style.visibility</p:attrName>
                                        </p:attrNameLst>
                                      </p:cBhvr>
                                      <p:to>
                                        <p:strVal val="visible"/>
                                      </p:to>
                                    </p:set>
                                    <p:animEffect transition="in" filter="blinds(horizontal)">
                                      <p:cBhvr>
                                        <p:cTn id="42" dur="500"/>
                                        <p:tgtEl>
                                          <p:spTgt spid="7373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3746"/>
                                        </p:tgtEl>
                                        <p:attrNameLst>
                                          <p:attrName>style.visibility</p:attrName>
                                        </p:attrNameLst>
                                      </p:cBhvr>
                                      <p:to>
                                        <p:strVal val="visible"/>
                                      </p:to>
                                    </p:set>
                                    <p:animEffect transition="in" filter="blinds(horizontal)">
                                      <p:cBhvr>
                                        <p:cTn id="47" dur="500"/>
                                        <p:tgtEl>
                                          <p:spTgt spid="737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3733"/>
                                        </p:tgtEl>
                                        <p:attrNameLst>
                                          <p:attrName>style.visibility</p:attrName>
                                        </p:attrNameLst>
                                      </p:cBhvr>
                                      <p:to>
                                        <p:strVal val="visible"/>
                                      </p:to>
                                    </p:set>
                                    <p:animEffect transition="in" filter="blinds(horizontal)">
                                      <p:cBhvr>
                                        <p:cTn id="52" dur="500"/>
                                        <p:tgtEl>
                                          <p:spTgt spid="7373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3734"/>
                                        </p:tgtEl>
                                        <p:attrNameLst>
                                          <p:attrName>style.visibility</p:attrName>
                                        </p:attrNameLst>
                                      </p:cBhvr>
                                      <p:to>
                                        <p:strVal val="visible"/>
                                      </p:to>
                                    </p:set>
                                    <p:animEffect transition="in" filter="blinds(horizontal)">
                                      <p:cBhvr>
                                        <p:cTn id="57"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P spid="73734" grpId="0" animBg="1"/>
      <p:bldP spid="73738" grpId="0" animBg="1"/>
      <p:bldP spid="73739" grpId="0" animBg="1"/>
      <p:bldP spid="73740" grpId="0" animBg="1"/>
      <p:bldP spid="73741" grpId="0" animBg="1"/>
      <p:bldP spid="73742" grpId="0" animBg="1"/>
      <p:bldP spid="73743" grpId="0" animBg="1"/>
      <p:bldP spid="73744" grpId="0" animBg="1"/>
      <p:bldP spid="73745" grpId="0" animBg="1"/>
      <p:bldP spid="737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a:buFont typeface="Wingdings" pitchFamily="2" charset="2"/>
              <a:buNone/>
            </a:pPr>
            <a:r>
              <a:rPr lang="lv-LV" smtClean="0"/>
              <a:t>1. Kādas emocijas izraisīja video sižets?</a:t>
            </a:r>
          </a:p>
          <a:p>
            <a:pPr>
              <a:buFont typeface="Wingdings" pitchFamily="2" charset="2"/>
              <a:buNone/>
            </a:pPr>
            <a:r>
              <a:rPr lang="lv-LV" smtClean="0"/>
              <a:t>2. Vienā teikumā raksturo savu dzimto pilsētu. </a:t>
            </a:r>
            <a:r>
              <a:rPr lang="lv-LV" b="1" i="1" smtClean="0">
                <a:solidFill>
                  <a:srgbClr val="FF3300"/>
                </a:solidFill>
              </a:rPr>
              <a:t>Cēsis ir ...</a:t>
            </a:r>
          </a:p>
          <a:p>
            <a:pPr>
              <a:buFont typeface="Wingdings" pitchFamily="2" charset="2"/>
              <a:buNone/>
            </a:pPr>
            <a:r>
              <a:rPr lang="lv-LV" smtClean="0"/>
              <a:t>3. Kā un ar kādiem līdzekļiem mēs varam izraisīt interesi apmeklēt un pozitīvi raksturot mūsu pilsētu?</a:t>
            </a:r>
          </a:p>
          <a:p>
            <a:endParaRPr lang="lv-LV" smtClean="0"/>
          </a:p>
          <a:p>
            <a:pPr>
              <a:buFont typeface="Wingdings" pitchFamily="2" charset="2"/>
              <a:buNone/>
            </a:pPr>
            <a:endParaRPr lang="lv-LV"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Diagram 2"/>
          <p:cNvGraphicFramePr>
            <a:graphicFrameLocks/>
          </p:cNvGraphicFramePr>
          <p:nvPr>
            <p:ph type="dgm" idx="1"/>
          </p:nvPr>
        </p:nvGraphicFramePr>
        <p:xfrm>
          <a:off x="0" y="0"/>
          <a:ext cx="6084888" cy="7389813"/>
        </p:xfrm>
        <a:graphic>
          <a:graphicData uri="http://schemas.openxmlformats.org/drawingml/2006/compatibility">
            <com:legacyDrawing xmlns:com="http://schemas.openxmlformats.org/drawingml/2006/compatibility" spid="_x0000_s4098"/>
          </a:graphicData>
        </a:graphic>
      </p:graphicFrame>
      <p:sp>
        <p:nvSpPr>
          <p:cNvPr id="4103" name="Rectangle 21"/>
          <p:cNvSpPr>
            <a:spLocks noChangeArrowheads="1"/>
          </p:cNvSpPr>
          <p:nvPr/>
        </p:nvSpPr>
        <p:spPr bwMode="auto">
          <a:xfrm>
            <a:off x="2268538" y="2276475"/>
            <a:ext cx="1519237" cy="304800"/>
          </a:xfrm>
          <a:prstGeom prst="rect">
            <a:avLst/>
          </a:prstGeom>
          <a:noFill/>
          <a:ln w="9525">
            <a:noFill/>
            <a:miter lim="800000"/>
            <a:headEnd/>
            <a:tailEnd/>
          </a:ln>
        </p:spPr>
        <p:txBody>
          <a:bodyPr wrap="none">
            <a:spAutoFit/>
          </a:bodyPr>
          <a:lstStyle/>
          <a:p>
            <a:r>
              <a:rPr lang="lv-LV" sz="1400" b="1"/>
              <a:t>PAŠIZPAUSME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lv-LV" sz="3600" smtClean="0"/>
              <a:t>Pašvērtējums </a:t>
            </a:r>
          </a:p>
        </p:txBody>
      </p:sp>
      <p:sp>
        <p:nvSpPr>
          <p:cNvPr id="21537" name="AutoShape 33"/>
          <p:cNvSpPr>
            <a:spLocks noChangeArrowheads="1"/>
          </p:cNvSpPr>
          <p:nvPr/>
        </p:nvSpPr>
        <p:spPr bwMode="auto">
          <a:xfrm>
            <a:off x="611188" y="5589588"/>
            <a:ext cx="3600450" cy="504825"/>
          </a:xfrm>
          <a:prstGeom prst="rightArrowCallout">
            <a:avLst>
              <a:gd name="adj1" fmla="val 25000"/>
              <a:gd name="adj2" fmla="val 25000"/>
              <a:gd name="adj3" fmla="val 118868"/>
              <a:gd name="adj4" fmla="val 66667"/>
            </a:avLst>
          </a:prstGeom>
          <a:solidFill>
            <a:srgbClr val="FFFF99"/>
          </a:solidFill>
          <a:ln w="9525">
            <a:solidFill>
              <a:schemeClr val="tx1"/>
            </a:solidFill>
            <a:miter lim="800000"/>
            <a:headEnd/>
            <a:tailEnd/>
          </a:ln>
        </p:spPr>
        <p:txBody>
          <a:bodyPr wrap="none" anchor="ctr"/>
          <a:lstStyle/>
          <a:p>
            <a:pPr algn="ctr"/>
            <a:r>
              <a:rPr lang="lv-LV" sz="2800"/>
              <a:t>Bija viegli</a:t>
            </a:r>
          </a:p>
        </p:txBody>
      </p:sp>
      <p:sp>
        <p:nvSpPr>
          <p:cNvPr id="21538" name="AutoShape 34"/>
          <p:cNvSpPr>
            <a:spLocks noChangeArrowheads="1"/>
          </p:cNvSpPr>
          <p:nvPr/>
        </p:nvSpPr>
        <p:spPr bwMode="auto">
          <a:xfrm>
            <a:off x="4427538" y="5589588"/>
            <a:ext cx="3529012" cy="576262"/>
          </a:xfrm>
          <a:prstGeom prst="leftArrowCallout">
            <a:avLst>
              <a:gd name="adj1" fmla="val 25000"/>
              <a:gd name="adj2" fmla="val 25000"/>
              <a:gd name="adj3" fmla="val 102066"/>
              <a:gd name="adj4" fmla="val 66667"/>
            </a:avLst>
          </a:prstGeom>
          <a:solidFill>
            <a:srgbClr val="FFFF99"/>
          </a:solidFill>
          <a:ln w="9525">
            <a:solidFill>
              <a:schemeClr val="tx1"/>
            </a:solidFill>
            <a:miter lim="800000"/>
            <a:headEnd/>
            <a:tailEnd/>
          </a:ln>
        </p:spPr>
        <p:txBody>
          <a:bodyPr wrap="none" anchor="ctr"/>
          <a:lstStyle/>
          <a:p>
            <a:pPr algn="ctr"/>
            <a:r>
              <a:rPr lang="lv-LV" sz="2800"/>
              <a:t>Bija grūti</a:t>
            </a:r>
          </a:p>
        </p:txBody>
      </p:sp>
      <p:sp>
        <p:nvSpPr>
          <p:cNvPr id="21541" name="AutoShape 37"/>
          <p:cNvSpPr>
            <a:spLocks noChangeArrowheads="1"/>
          </p:cNvSpPr>
          <p:nvPr/>
        </p:nvSpPr>
        <p:spPr bwMode="auto">
          <a:xfrm>
            <a:off x="4284663" y="4437063"/>
            <a:ext cx="4175125" cy="936625"/>
          </a:xfrm>
          <a:prstGeom prst="leftArrowCallout">
            <a:avLst>
              <a:gd name="adj1" fmla="val 25000"/>
              <a:gd name="adj2" fmla="val 25000"/>
              <a:gd name="adj3" fmla="val 74294"/>
              <a:gd name="adj4" fmla="val 66667"/>
            </a:avLst>
          </a:prstGeom>
          <a:solidFill>
            <a:srgbClr val="CCFFFF"/>
          </a:solidFill>
          <a:ln w="9525">
            <a:solidFill>
              <a:schemeClr val="tx1"/>
            </a:solidFill>
            <a:miter lim="800000"/>
            <a:headEnd/>
            <a:tailEnd/>
          </a:ln>
        </p:spPr>
        <p:txBody>
          <a:bodyPr wrap="none" anchor="ctr"/>
          <a:lstStyle/>
          <a:p>
            <a:pPr algn="ctr"/>
            <a:r>
              <a:rPr lang="lv-LV" sz="2800"/>
              <a:t>Biju </a:t>
            </a:r>
          </a:p>
          <a:p>
            <a:pPr algn="ctr"/>
            <a:r>
              <a:rPr lang="lv-LV" sz="2800"/>
              <a:t>pārsteigts</a:t>
            </a:r>
          </a:p>
        </p:txBody>
      </p:sp>
      <p:sp>
        <p:nvSpPr>
          <p:cNvPr id="21542" name="AutoShape 38"/>
          <p:cNvSpPr>
            <a:spLocks noChangeArrowheads="1"/>
          </p:cNvSpPr>
          <p:nvPr/>
        </p:nvSpPr>
        <p:spPr bwMode="auto">
          <a:xfrm>
            <a:off x="611188" y="4508500"/>
            <a:ext cx="3598862" cy="863600"/>
          </a:xfrm>
          <a:prstGeom prst="rightArrowCallout">
            <a:avLst>
              <a:gd name="adj1" fmla="val 25000"/>
              <a:gd name="adj2" fmla="val 25000"/>
              <a:gd name="adj3" fmla="val 69455"/>
              <a:gd name="adj4" fmla="val 66667"/>
            </a:avLst>
          </a:prstGeom>
          <a:solidFill>
            <a:srgbClr val="CCFFFF"/>
          </a:solidFill>
          <a:ln w="9525">
            <a:solidFill>
              <a:schemeClr val="tx1"/>
            </a:solidFill>
            <a:miter lim="800000"/>
            <a:headEnd/>
            <a:tailEnd/>
          </a:ln>
        </p:spPr>
        <p:txBody>
          <a:bodyPr wrap="none" anchor="ctr"/>
          <a:lstStyle/>
          <a:p>
            <a:pPr algn="ctr"/>
            <a:r>
              <a:rPr lang="lv-LV" sz="2800"/>
              <a:t>Uzzināju </a:t>
            </a:r>
          </a:p>
          <a:p>
            <a:pPr algn="ctr"/>
            <a:r>
              <a:rPr lang="lv-LV" sz="2800"/>
              <a:t>jaunu</a:t>
            </a:r>
          </a:p>
        </p:txBody>
      </p:sp>
      <p:sp>
        <p:nvSpPr>
          <p:cNvPr id="21543" name="AutoShape 39"/>
          <p:cNvSpPr>
            <a:spLocks noChangeArrowheads="1"/>
          </p:cNvSpPr>
          <p:nvPr/>
        </p:nvSpPr>
        <p:spPr bwMode="auto">
          <a:xfrm>
            <a:off x="611188" y="1916113"/>
            <a:ext cx="3598862" cy="792162"/>
          </a:xfrm>
          <a:prstGeom prst="rightArrowCallout">
            <a:avLst>
              <a:gd name="adj1" fmla="val 25000"/>
              <a:gd name="adj2" fmla="val 25000"/>
              <a:gd name="adj3" fmla="val 75718"/>
              <a:gd name="adj4" fmla="val 66667"/>
            </a:avLst>
          </a:prstGeom>
          <a:solidFill>
            <a:srgbClr val="FFFF99"/>
          </a:solidFill>
          <a:ln w="9525">
            <a:solidFill>
              <a:schemeClr val="tx1"/>
            </a:solidFill>
            <a:miter lim="800000"/>
            <a:headEnd/>
            <a:tailEnd/>
          </a:ln>
        </p:spPr>
        <p:txBody>
          <a:bodyPr wrap="none" anchor="ctr"/>
          <a:lstStyle/>
          <a:p>
            <a:pPr algn="ctr"/>
            <a:r>
              <a:rPr lang="lv-LV" sz="2800"/>
              <a:t>Pieņēmu </a:t>
            </a:r>
          </a:p>
          <a:p>
            <a:pPr algn="ctr"/>
            <a:r>
              <a:rPr lang="lv-LV" sz="2800"/>
              <a:t>citus viedokļus</a:t>
            </a:r>
          </a:p>
        </p:txBody>
      </p:sp>
      <p:sp>
        <p:nvSpPr>
          <p:cNvPr id="21544" name="AutoShape 40"/>
          <p:cNvSpPr>
            <a:spLocks noChangeArrowheads="1"/>
          </p:cNvSpPr>
          <p:nvPr/>
        </p:nvSpPr>
        <p:spPr bwMode="auto">
          <a:xfrm>
            <a:off x="4427538" y="1916113"/>
            <a:ext cx="3743325" cy="792162"/>
          </a:xfrm>
          <a:prstGeom prst="leftArrowCallout">
            <a:avLst>
              <a:gd name="adj1" fmla="val 25000"/>
              <a:gd name="adj2" fmla="val 25000"/>
              <a:gd name="adj3" fmla="val 78758"/>
              <a:gd name="adj4" fmla="val 66667"/>
            </a:avLst>
          </a:prstGeom>
          <a:solidFill>
            <a:srgbClr val="FFFF99"/>
          </a:solidFill>
          <a:ln w="9525">
            <a:solidFill>
              <a:schemeClr val="tx1"/>
            </a:solidFill>
            <a:miter lim="800000"/>
            <a:headEnd/>
            <a:tailEnd/>
          </a:ln>
        </p:spPr>
        <p:txBody>
          <a:bodyPr wrap="none" anchor="ctr"/>
          <a:lstStyle/>
          <a:p>
            <a:pPr algn="ctr"/>
            <a:r>
              <a:rPr lang="lv-LV" sz="2800"/>
              <a:t>Izteicu </a:t>
            </a:r>
          </a:p>
          <a:p>
            <a:pPr algn="ctr"/>
            <a:r>
              <a:rPr lang="lv-LV" sz="2800"/>
              <a:t>savas domas</a:t>
            </a:r>
          </a:p>
        </p:txBody>
      </p:sp>
      <p:sp>
        <p:nvSpPr>
          <p:cNvPr id="21545" name="AutoShape 41"/>
          <p:cNvSpPr>
            <a:spLocks noChangeArrowheads="1"/>
          </p:cNvSpPr>
          <p:nvPr/>
        </p:nvSpPr>
        <p:spPr bwMode="auto">
          <a:xfrm>
            <a:off x="539750" y="3716338"/>
            <a:ext cx="3600450" cy="504825"/>
          </a:xfrm>
          <a:prstGeom prst="rightArrowCallout">
            <a:avLst>
              <a:gd name="adj1" fmla="val 25000"/>
              <a:gd name="adj2" fmla="val 25000"/>
              <a:gd name="adj3" fmla="val 118868"/>
              <a:gd name="adj4" fmla="val 66667"/>
            </a:avLst>
          </a:prstGeom>
          <a:solidFill>
            <a:srgbClr val="CCCCFF"/>
          </a:solidFill>
          <a:ln w="9525">
            <a:solidFill>
              <a:schemeClr val="tx1"/>
            </a:solidFill>
            <a:miter lim="800000"/>
            <a:headEnd/>
            <a:tailEnd/>
          </a:ln>
        </p:spPr>
        <p:txBody>
          <a:bodyPr wrap="none" anchor="ctr"/>
          <a:lstStyle/>
          <a:p>
            <a:pPr algn="ctr"/>
            <a:r>
              <a:rPr lang="lv-LV" sz="2800"/>
              <a:t>Biju aktīvs</a:t>
            </a:r>
          </a:p>
        </p:txBody>
      </p:sp>
      <p:sp>
        <p:nvSpPr>
          <p:cNvPr id="21546" name="AutoShape 42"/>
          <p:cNvSpPr>
            <a:spLocks noChangeArrowheads="1"/>
          </p:cNvSpPr>
          <p:nvPr/>
        </p:nvSpPr>
        <p:spPr bwMode="auto">
          <a:xfrm>
            <a:off x="4716463" y="3644900"/>
            <a:ext cx="3529012" cy="504825"/>
          </a:xfrm>
          <a:prstGeom prst="leftArrowCallout">
            <a:avLst>
              <a:gd name="adj1" fmla="val 25000"/>
              <a:gd name="adj2" fmla="val 25000"/>
              <a:gd name="adj3" fmla="val 116509"/>
              <a:gd name="adj4" fmla="val 66667"/>
            </a:avLst>
          </a:prstGeom>
          <a:solidFill>
            <a:srgbClr val="CCCCFF"/>
          </a:solidFill>
          <a:ln w="9525">
            <a:solidFill>
              <a:schemeClr val="tx1"/>
            </a:solidFill>
            <a:miter lim="800000"/>
            <a:headEnd/>
            <a:tailEnd/>
          </a:ln>
        </p:spPr>
        <p:txBody>
          <a:bodyPr wrap="none" anchor="ctr"/>
          <a:lstStyle/>
          <a:p>
            <a:pPr algn="ctr"/>
            <a:r>
              <a:rPr lang="lv-LV" sz="2800"/>
              <a:t>Biju radošs</a:t>
            </a:r>
          </a:p>
        </p:txBody>
      </p:sp>
      <p:sp>
        <p:nvSpPr>
          <p:cNvPr id="21547" name="AutoShape 43"/>
          <p:cNvSpPr>
            <a:spLocks noChangeArrowheads="1"/>
          </p:cNvSpPr>
          <p:nvPr/>
        </p:nvSpPr>
        <p:spPr bwMode="auto">
          <a:xfrm>
            <a:off x="539750" y="2924175"/>
            <a:ext cx="3600450" cy="504825"/>
          </a:xfrm>
          <a:prstGeom prst="rightArrowCallout">
            <a:avLst>
              <a:gd name="adj1" fmla="val 25000"/>
              <a:gd name="adj2" fmla="val 25000"/>
              <a:gd name="adj3" fmla="val 118868"/>
              <a:gd name="adj4" fmla="val 66667"/>
            </a:avLst>
          </a:prstGeom>
          <a:solidFill>
            <a:srgbClr val="FFCCFF"/>
          </a:solidFill>
          <a:ln w="9525">
            <a:solidFill>
              <a:schemeClr val="tx1"/>
            </a:solidFill>
            <a:miter lim="800000"/>
            <a:headEnd/>
            <a:tailEnd/>
          </a:ln>
        </p:spPr>
        <p:txBody>
          <a:bodyPr wrap="none" anchor="ctr"/>
          <a:lstStyle/>
          <a:p>
            <a:pPr algn="ctr"/>
            <a:r>
              <a:rPr lang="lv-LV" sz="2800"/>
              <a:t>Iepazinu citus</a:t>
            </a:r>
          </a:p>
        </p:txBody>
      </p:sp>
      <p:sp>
        <p:nvSpPr>
          <p:cNvPr id="21548" name="AutoShape 44"/>
          <p:cNvSpPr>
            <a:spLocks noChangeArrowheads="1"/>
          </p:cNvSpPr>
          <p:nvPr/>
        </p:nvSpPr>
        <p:spPr bwMode="auto">
          <a:xfrm>
            <a:off x="4643438" y="2924175"/>
            <a:ext cx="3529012" cy="504825"/>
          </a:xfrm>
          <a:prstGeom prst="leftArrowCallout">
            <a:avLst>
              <a:gd name="adj1" fmla="val 25000"/>
              <a:gd name="adj2" fmla="val 25000"/>
              <a:gd name="adj3" fmla="val 116509"/>
              <a:gd name="adj4" fmla="val 66667"/>
            </a:avLst>
          </a:prstGeom>
          <a:solidFill>
            <a:srgbClr val="FFCCFF"/>
          </a:solidFill>
          <a:ln w="9525">
            <a:solidFill>
              <a:schemeClr val="tx1"/>
            </a:solidFill>
            <a:miter lim="800000"/>
            <a:headEnd/>
            <a:tailEnd/>
          </a:ln>
        </p:spPr>
        <p:txBody>
          <a:bodyPr wrap="none" anchor="ctr"/>
          <a:lstStyle/>
          <a:p>
            <a:pPr algn="ctr"/>
            <a:r>
              <a:rPr lang="lv-LV" sz="2800"/>
              <a:t>Parādīju sevi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43"/>
                                        </p:tgtEl>
                                        <p:attrNameLst>
                                          <p:attrName>style.visibility</p:attrName>
                                        </p:attrNameLst>
                                      </p:cBhvr>
                                      <p:to>
                                        <p:strVal val="visible"/>
                                      </p:to>
                                    </p:set>
                                    <p:animEffect transition="in" filter="blinds(horizontal)">
                                      <p:cBhvr>
                                        <p:cTn id="7" dur="500"/>
                                        <p:tgtEl>
                                          <p:spTgt spid="215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44"/>
                                        </p:tgtEl>
                                        <p:attrNameLst>
                                          <p:attrName>style.visibility</p:attrName>
                                        </p:attrNameLst>
                                      </p:cBhvr>
                                      <p:to>
                                        <p:strVal val="visible"/>
                                      </p:to>
                                    </p:set>
                                    <p:animEffect transition="in" filter="blinds(horizontal)">
                                      <p:cBhvr>
                                        <p:cTn id="12" dur="500"/>
                                        <p:tgtEl>
                                          <p:spTgt spid="215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47"/>
                                        </p:tgtEl>
                                        <p:attrNameLst>
                                          <p:attrName>style.visibility</p:attrName>
                                        </p:attrNameLst>
                                      </p:cBhvr>
                                      <p:to>
                                        <p:strVal val="visible"/>
                                      </p:to>
                                    </p:set>
                                    <p:animEffect transition="in" filter="blinds(horizontal)">
                                      <p:cBhvr>
                                        <p:cTn id="17" dur="500"/>
                                        <p:tgtEl>
                                          <p:spTgt spid="215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48"/>
                                        </p:tgtEl>
                                        <p:attrNameLst>
                                          <p:attrName>style.visibility</p:attrName>
                                        </p:attrNameLst>
                                      </p:cBhvr>
                                      <p:to>
                                        <p:strVal val="visible"/>
                                      </p:to>
                                    </p:set>
                                    <p:animEffect transition="in" filter="blinds(horizontal)">
                                      <p:cBhvr>
                                        <p:cTn id="22" dur="500"/>
                                        <p:tgtEl>
                                          <p:spTgt spid="215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45"/>
                                        </p:tgtEl>
                                        <p:attrNameLst>
                                          <p:attrName>style.visibility</p:attrName>
                                        </p:attrNameLst>
                                      </p:cBhvr>
                                      <p:to>
                                        <p:strVal val="visible"/>
                                      </p:to>
                                    </p:set>
                                    <p:animEffect transition="in" filter="blinds(horizontal)">
                                      <p:cBhvr>
                                        <p:cTn id="27" dur="500"/>
                                        <p:tgtEl>
                                          <p:spTgt spid="215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46"/>
                                        </p:tgtEl>
                                        <p:attrNameLst>
                                          <p:attrName>style.visibility</p:attrName>
                                        </p:attrNameLst>
                                      </p:cBhvr>
                                      <p:to>
                                        <p:strVal val="visible"/>
                                      </p:to>
                                    </p:set>
                                    <p:animEffect transition="in" filter="blinds(horizontal)">
                                      <p:cBhvr>
                                        <p:cTn id="32" dur="500"/>
                                        <p:tgtEl>
                                          <p:spTgt spid="215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542"/>
                                        </p:tgtEl>
                                        <p:attrNameLst>
                                          <p:attrName>style.visibility</p:attrName>
                                        </p:attrNameLst>
                                      </p:cBhvr>
                                      <p:to>
                                        <p:strVal val="visible"/>
                                      </p:to>
                                    </p:set>
                                    <p:animEffect transition="in" filter="blinds(horizontal)">
                                      <p:cBhvr>
                                        <p:cTn id="37" dur="500"/>
                                        <p:tgtEl>
                                          <p:spTgt spid="215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541"/>
                                        </p:tgtEl>
                                        <p:attrNameLst>
                                          <p:attrName>style.visibility</p:attrName>
                                        </p:attrNameLst>
                                      </p:cBhvr>
                                      <p:to>
                                        <p:strVal val="visible"/>
                                      </p:to>
                                    </p:set>
                                    <p:animEffect transition="in" filter="blinds(horizontal)">
                                      <p:cBhvr>
                                        <p:cTn id="42" dur="500"/>
                                        <p:tgtEl>
                                          <p:spTgt spid="2154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537"/>
                                        </p:tgtEl>
                                        <p:attrNameLst>
                                          <p:attrName>style.visibility</p:attrName>
                                        </p:attrNameLst>
                                      </p:cBhvr>
                                      <p:to>
                                        <p:strVal val="visible"/>
                                      </p:to>
                                    </p:set>
                                    <p:animEffect transition="in" filter="blinds(horizontal)">
                                      <p:cBhvr>
                                        <p:cTn id="47" dur="500"/>
                                        <p:tgtEl>
                                          <p:spTgt spid="215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538"/>
                                        </p:tgtEl>
                                        <p:attrNameLst>
                                          <p:attrName>style.visibility</p:attrName>
                                        </p:attrNameLst>
                                      </p:cBhvr>
                                      <p:to>
                                        <p:strVal val="visible"/>
                                      </p:to>
                                    </p:set>
                                    <p:animEffect transition="in" filter="blinds(horizontal)">
                                      <p:cBhvr>
                                        <p:cTn id="52" dur="500"/>
                                        <p:tgtEl>
                                          <p:spTgt spid="2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7" grpId="0" animBg="1"/>
      <p:bldP spid="21538" grpId="0" animBg="1"/>
      <p:bldP spid="21541" grpId="0" animBg="1"/>
      <p:bldP spid="21542" grpId="0" animBg="1"/>
      <p:bldP spid="21543" grpId="0" animBg="1"/>
      <p:bldP spid="21544" grpId="0" animBg="1"/>
      <p:bldP spid="21545" grpId="0" animBg="1"/>
      <p:bldP spid="21546" grpId="0" animBg="1"/>
      <p:bldP spid="21547" grpId="0" animBg="1"/>
      <p:bldP spid="215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algn="ctr" eaLnBrk="1" hangingPunct="1"/>
            <a:r>
              <a:rPr lang="lv-LV" sz="6000" smtClean="0">
                <a:latin typeface="Monotype Corsiva" pitchFamily="66" charset="0"/>
              </a:rPr>
              <a:t>PALDIES PAR DARBU! </a:t>
            </a:r>
          </a:p>
        </p:txBody>
      </p:sp>
      <p:sp>
        <p:nvSpPr>
          <p:cNvPr id="34819" name="Rectangle 3"/>
          <p:cNvSpPr>
            <a:spLocks noGrp="1" noChangeArrowheads="1"/>
          </p:cNvSpPr>
          <p:nvPr>
            <p:ph type="body" sz="half" idx="4294967295"/>
          </p:nvPr>
        </p:nvSpPr>
        <p:spPr>
          <a:xfrm>
            <a:off x="609600" y="1600200"/>
            <a:ext cx="7275513" cy="749300"/>
          </a:xfrm>
        </p:spPr>
        <p:txBody>
          <a:bodyPr/>
          <a:lstStyle/>
          <a:p>
            <a:pPr algn="ctr" eaLnBrk="1" hangingPunct="1">
              <a:buFont typeface="Wingdings" pitchFamily="2" charset="2"/>
              <a:buNone/>
            </a:pPr>
            <a:r>
              <a:rPr lang="lv-LV" sz="2800" b="1" i="1" smtClean="0">
                <a:solidFill>
                  <a:srgbClr val="FF3300"/>
                </a:solidFill>
              </a:rPr>
              <a:t>MANS IEGULDĪJUMS DARBĀ</a:t>
            </a:r>
          </a:p>
        </p:txBody>
      </p:sp>
      <p:graphicFrame>
        <p:nvGraphicFramePr>
          <p:cNvPr id="76804" name="Group 4"/>
          <p:cNvGraphicFramePr>
            <a:graphicFrameLocks noGrp="1"/>
          </p:cNvGraphicFramePr>
          <p:nvPr/>
        </p:nvGraphicFramePr>
        <p:xfrm>
          <a:off x="468313" y="2276475"/>
          <a:ext cx="8064500" cy="879475"/>
        </p:xfrm>
        <a:graphic>
          <a:graphicData uri="http://schemas.openxmlformats.org/drawingml/2006/table">
            <a:tbl>
              <a:tblPr/>
              <a:tblGrid>
                <a:gridCol w="806450"/>
                <a:gridCol w="806450"/>
                <a:gridCol w="806450"/>
                <a:gridCol w="806450"/>
                <a:gridCol w="806450"/>
                <a:gridCol w="806450"/>
                <a:gridCol w="806450"/>
                <a:gridCol w="806450"/>
                <a:gridCol w="806450"/>
                <a:gridCol w="806450"/>
              </a:tblGrid>
              <a:tr h="87947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lv-LV" sz="4400" b="1" i="0" u="none" strike="noStrike" cap="none" normalizeH="0" baseline="0" smtClean="0">
                          <a:ln>
                            <a:noFill/>
                          </a:ln>
                          <a:solidFill>
                            <a:schemeClr val="tx1"/>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Virsraksts 1"/>
          <p:cNvSpPr>
            <a:spLocks noGrp="1"/>
          </p:cNvSpPr>
          <p:nvPr>
            <p:ph type="title"/>
          </p:nvPr>
        </p:nvSpPr>
        <p:spPr/>
        <p:txBody>
          <a:bodyPr/>
          <a:lstStyle/>
          <a:p>
            <a:pPr algn="ctr"/>
            <a:r>
              <a:rPr lang="lv-LV" smtClean="0"/>
              <a:t>Melita Žeļezcova </a:t>
            </a:r>
          </a:p>
        </p:txBody>
      </p:sp>
      <p:sp>
        <p:nvSpPr>
          <p:cNvPr id="35843" name="Satura vietturis 2"/>
          <p:cNvSpPr>
            <a:spLocks noGrp="1"/>
          </p:cNvSpPr>
          <p:nvPr>
            <p:ph idx="1"/>
          </p:nvPr>
        </p:nvSpPr>
        <p:spPr>
          <a:xfrm>
            <a:off x="611188" y="1412875"/>
            <a:ext cx="3746500" cy="4419600"/>
          </a:xfrm>
        </p:spPr>
        <p:txBody>
          <a:bodyPr/>
          <a:lstStyle/>
          <a:p>
            <a:pPr>
              <a:buFont typeface="Wingdings" pitchFamily="2" charset="2"/>
              <a:buNone/>
            </a:pPr>
            <a:r>
              <a:rPr lang="lv-LV" sz="2000" i="1" smtClean="0"/>
              <a:t>e-pasts:</a:t>
            </a:r>
            <a:r>
              <a:rPr lang="lv-LV" sz="2000" smtClean="0"/>
              <a:t> </a:t>
            </a:r>
            <a:r>
              <a:rPr lang="lv-LV" sz="2000" smtClean="0">
                <a:hlinkClick r:id="rId2"/>
              </a:rPr>
              <a:t>melita_zel@inbox.lv</a:t>
            </a:r>
            <a:endParaRPr lang="lv-LV" sz="2000" smtClean="0"/>
          </a:p>
          <a:p>
            <a:pPr>
              <a:buFont typeface="Wingdings" pitchFamily="2" charset="2"/>
              <a:buNone/>
            </a:pPr>
            <a:r>
              <a:rPr lang="lv-LV" sz="2000" i="1" smtClean="0"/>
              <a:t>mob.tlr.:</a:t>
            </a:r>
            <a:r>
              <a:rPr lang="lv-LV" sz="2000" smtClean="0"/>
              <a:t> 262409153. </a:t>
            </a:r>
          </a:p>
          <a:p>
            <a:pPr>
              <a:buFont typeface="Wingdings" pitchFamily="2" charset="2"/>
              <a:buNone/>
            </a:pPr>
            <a:r>
              <a:rPr lang="lv-LV" sz="2000" i="1" smtClean="0"/>
              <a:t>Priekšmets:</a:t>
            </a:r>
            <a:r>
              <a:rPr lang="lv-LV" sz="2000" smtClean="0"/>
              <a:t> kulturoloģija; </a:t>
            </a:r>
          </a:p>
          <a:p>
            <a:pPr>
              <a:buFont typeface="Wingdings" pitchFamily="2" charset="2"/>
              <a:buNone/>
            </a:pPr>
            <a:r>
              <a:rPr lang="lv-LV" sz="2000" smtClean="0"/>
              <a:t>klases audzinātāja, direktores vietniece izgl.jomā.</a:t>
            </a:r>
          </a:p>
          <a:p>
            <a:pPr>
              <a:buFont typeface="Wingdings" pitchFamily="2" charset="2"/>
              <a:buNone/>
            </a:pPr>
            <a:r>
              <a:rPr lang="lv-LV" sz="2000" i="1" smtClean="0"/>
              <a:t>Profesionālās intereses:</a:t>
            </a:r>
            <a:r>
              <a:rPr lang="lv-LV" sz="2000" smtClean="0"/>
              <a:t>   </a:t>
            </a:r>
          </a:p>
          <a:p>
            <a:r>
              <a:rPr lang="lv-LV" sz="1800" smtClean="0"/>
              <a:t>izstrādāt metodisko materiālu kulturoloģijas stundām vidusskolā (praktisko darbu burtnīcu);</a:t>
            </a:r>
          </a:p>
          <a:p>
            <a:r>
              <a:rPr lang="lv-LV" sz="1800" smtClean="0"/>
              <a:t>aktīvi piedalīties</a:t>
            </a:r>
          </a:p>
          <a:p>
            <a:pPr>
              <a:buFont typeface="Wingdings" pitchFamily="2" charset="2"/>
              <a:buNone/>
            </a:pPr>
            <a:r>
              <a:rPr lang="lv-LV" sz="1800" smtClean="0"/>
              <a:t>      tālākizglītības pasākumos;</a:t>
            </a:r>
          </a:p>
          <a:p>
            <a:r>
              <a:rPr lang="lv-LV" sz="1800" smtClean="0"/>
              <a:t>pilnveidot sevi kā priekšmeta skolotājs un klases audzinātājs.</a:t>
            </a:r>
          </a:p>
          <a:p>
            <a:pPr>
              <a:buFont typeface="Wingdings" pitchFamily="2" charset="2"/>
              <a:buNone/>
            </a:pPr>
            <a:endParaRPr lang="lv-LV" sz="1800" smtClean="0"/>
          </a:p>
        </p:txBody>
      </p:sp>
      <p:pic>
        <p:nvPicPr>
          <p:cNvPr id="35844" name="Picture 2" descr="C:\Users\skolotajs\AppData\Local\Microsoft\Windows\Temporary Internet Files\Content.IE5\9RW5NZ5M\melita.jpg"/>
          <p:cNvPicPr>
            <a:picLocks noChangeAspect="1" noChangeArrowheads="1"/>
          </p:cNvPicPr>
          <p:nvPr/>
        </p:nvPicPr>
        <p:blipFill>
          <a:blip r:embed="rId3" cstate="print"/>
          <a:srcRect/>
          <a:stretch>
            <a:fillRect/>
          </a:stretch>
        </p:blipFill>
        <p:spPr bwMode="auto">
          <a:xfrm>
            <a:off x="4932363" y="1628775"/>
            <a:ext cx="2808287" cy="41941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Virsraksts 1"/>
          <p:cNvSpPr>
            <a:spLocks noGrp="1"/>
          </p:cNvSpPr>
          <p:nvPr>
            <p:ph type="title"/>
          </p:nvPr>
        </p:nvSpPr>
        <p:spPr/>
        <p:txBody>
          <a:bodyPr/>
          <a:lstStyle/>
          <a:p>
            <a:pPr algn="ctr"/>
            <a:r>
              <a:rPr lang="lv-LV" smtClean="0"/>
              <a:t>Olga Kosolapova</a:t>
            </a:r>
          </a:p>
        </p:txBody>
      </p:sp>
      <p:sp>
        <p:nvSpPr>
          <p:cNvPr id="36867" name="Satura vietturis 2"/>
          <p:cNvSpPr>
            <a:spLocks noGrp="1"/>
          </p:cNvSpPr>
          <p:nvPr>
            <p:ph idx="1"/>
          </p:nvPr>
        </p:nvSpPr>
        <p:spPr>
          <a:xfrm>
            <a:off x="609600" y="1600200"/>
            <a:ext cx="3386138" cy="4419600"/>
          </a:xfrm>
        </p:spPr>
        <p:txBody>
          <a:bodyPr/>
          <a:lstStyle/>
          <a:p>
            <a:endParaRPr lang="lv-LV" sz="1800" smtClean="0"/>
          </a:p>
          <a:p>
            <a:pPr>
              <a:buFont typeface="Wingdings" pitchFamily="2" charset="2"/>
              <a:buNone/>
            </a:pPr>
            <a:endParaRPr lang="lv-LV" sz="1800" smtClean="0"/>
          </a:p>
          <a:p>
            <a:pPr>
              <a:buFont typeface="Wingdings" pitchFamily="2" charset="2"/>
              <a:buNone/>
            </a:pPr>
            <a:r>
              <a:rPr lang="lv-LV" sz="1800" i="1" smtClean="0"/>
              <a:t>e-pasts</a:t>
            </a:r>
            <a:r>
              <a:rPr lang="lv-LV" sz="1800" smtClean="0"/>
              <a:t> </a:t>
            </a:r>
            <a:r>
              <a:rPr lang="lv-LV" sz="1800" smtClean="0">
                <a:hlinkClick r:id="rId2"/>
              </a:rPr>
              <a:t>kon21@list.ru</a:t>
            </a:r>
            <a:endParaRPr lang="lv-LV" sz="1800" smtClean="0"/>
          </a:p>
          <a:p>
            <a:pPr>
              <a:buFont typeface="Wingdings" pitchFamily="2" charset="2"/>
              <a:buNone/>
            </a:pPr>
            <a:r>
              <a:rPr lang="lv-LV" sz="1800" smtClean="0"/>
              <a:t>mob.tlr.: 26493564</a:t>
            </a:r>
          </a:p>
          <a:p>
            <a:pPr>
              <a:buFont typeface="Wingdings" pitchFamily="2" charset="2"/>
              <a:buNone/>
            </a:pPr>
            <a:r>
              <a:rPr lang="lv-LV" sz="1800" i="1" smtClean="0"/>
              <a:t>Priekšmets:</a:t>
            </a:r>
            <a:r>
              <a:rPr lang="lv-LV" sz="1800" smtClean="0"/>
              <a:t> ekonomika, </a:t>
            </a:r>
          </a:p>
          <a:p>
            <a:pPr>
              <a:buFont typeface="Wingdings" pitchFamily="2" charset="2"/>
              <a:buNone/>
            </a:pPr>
            <a:r>
              <a:rPr lang="lv-LV" sz="1800" smtClean="0"/>
              <a:t>sociālās zinības</a:t>
            </a:r>
          </a:p>
        </p:txBody>
      </p:sp>
      <p:pic>
        <p:nvPicPr>
          <p:cNvPr id="36868" name="Picture 2" descr="C:\Users\skolotajs\AppData\Local\Microsoft\Windows\Temporary Internet Files\Content.IE5\6Y9OOZJA\DSC05774.JPG"/>
          <p:cNvPicPr>
            <a:picLocks noChangeAspect="1" noChangeArrowheads="1"/>
          </p:cNvPicPr>
          <p:nvPr/>
        </p:nvPicPr>
        <p:blipFill>
          <a:blip r:embed="rId3" cstate="print"/>
          <a:srcRect/>
          <a:stretch>
            <a:fillRect/>
          </a:stretch>
        </p:blipFill>
        <p:spPr bwMode="auto">
          <a:xfrm>
            <a:off x="3635375" y="1916113"/>
            <a:ext cx="4800600" cy="3600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Virsraksts 1"/>
          <p:cNvSpPr>
            <a:spLocks noGrp="1"/>
          </p:cNvSpPr>
          <p:nvPr>
            <p:ph type="title"/>
          </p:nvPr>
        </p:nvSpPr>
        <p:spPr/>
        <p:txBody>
          <a:bodyPr/>
          <a:lstStyle/>
          <a:p>
            <a:pPr algn="ctr"/>
            <a:r>
              <a:rPr lang="lv-LV" smtClean="0"/>
              <a:t>Zinta Medne</a:t>
            </a:r>
          </a:p>
        </p:txBody>
      </p:sp>
      <p:sp>
        <p:nvSpPr>
          <p:cNvPr id="37891" name="Satura vietturis 2"/>
          <p:cNvSpPr>
            <a:spLocks noGrp="1"/>
          </p:cNvSpPr>
          <p:nvPr>
            <p:ph idx="1"/>
          </p:nvPr>
        </p:nvSpPr>
        <p:spPr>
          <a:xfrm>
            <a:off x="609600" y="1600200"/>
            <a:ext cx="3530600" cy="4419600"/>
          </a:xfrm>
        </p:spPr>
        <p:txBody>
          <a:bodyPr/>
          <a:lstStyle/>
          <a:p>
            <a:pPr>
              <a:buFont typeface="Wingdings" pitchFamily="2" charset="2"/>
              <a:buNone/>
            </a:pPr>
            <a:r>
              <a:rPr lang="lv-LV" sz="1800" i="1" smtClean="0"/>
              <a:t>e-pasts:</a:t>
            </a:r>
            <a:r>
              <a:rPr lang="lv-LV" sz="1800" smtClean="0"/>
              <a:t> </a:t>
            </a:r>
            <a:r>
              <a:rPr lang="lv-LV" sz="1800" smtClean="0">
                <a:hlinkClick r:id="rId2"/>
              </a:rPr>
              <a:t>zinta.medne@gmail.com</a:t>
            </a:r>
            <a:endParaRPr lang="lv-LV" sz="1800" smtClean="0"/>
          </a:p>
          <a:p>
            <a:pPr>
              <a:buFont typeface="Wingdings" pitchFamily="2" charset="2"/>
              <a:buNone/>
            </a:pPr>
            <a:r>
              <a:rPr lang="lv-LV" sz="1800" i="1" smtClean="0"/>
              <a:t>mob.tlr.:</a:t>
            </a:r>
            <a:r>
              <a:rPr lang="lv-LV" sz="1800" smtClean="0"/>
              <a:t> 29363817</a:t>
            </a:r>
          </a:p>
          <a:p>
            <a:pPr>
              <a:buFont typeface="Wingdings" pitchFamily="2" charset="2"/>
              <a:buNone/>
            </a:pPr>
            <a:r>
              <a:rPr lang="lv-LV" sz="1800" i="1" smtClean="0"/>
              <a:t>Priekšmets</a:t>
            </a:r>
            <a:r>
              <a:rPr lang="lv-LV" sz="1800" smtClean="0"/>
              <a:t>: matemātika; klases </a:t>
            </a:r>
          </a:p>
          <a:p>
            <a:pPr>
              <a:buFont typeface="Wingdings" pitchFamily="2" charset="2"/>
              <a:buNone/>
            </a:pPr>
            <a:r>
              <a:rPr lang="lv-LV" sz="1800" smtClean="0"/>
              <a:t>audzinātāja</a:t>
            </a:r>
          </a:p>
          <a:p>
            <a:pPr>
              <a:buFont typeface="Wingdings" pitchFamily="2" charset="2"/>
              <a:buNone/>
            </a:pPr>
            <a:r>
              <a:rPr lang="lv-LV" sz="1800" i="1" smtClean="0"/>
              <a:t>Profesionālās intereses :</a:t>
            </a:r>
            <a:r>
              <a:rPr lang="lv-LV" sz="1800" smtClean="0"/>
              <a:t> </a:t>
            </a:r>
          </a:p>
          <a:p>
            <a:r>
              <a:rPr lang="lv-LV" sz="1800" smtClean="0"/>
              <a:t> izglītojamo motivācijas</a:t>
            </a:r>
          </a:p>
          <a:p>
            <a:pPr>
              <a:buFont typeface="Wingdings" pitchFamily="2" charset="2"/>
              <a:buNone/>
            </a:pPr>
            <a:r>
              <a:rPr lang="lv-LV" sz="1800" smtClean="0"/>
              <a:t>veidošana mācīšanās procesā;</a:t>
            </a:r>
          </a:p>
          <a:p>
            <a:r>
              <a:rPr lang="lv-LV" sz="1800" smtClean="0"/>
              <a:t> mācīšanas metodikas </a:t>
            </a:r>
          </a:p>
          <a:p>
            <a:pPr>
              <a:buFont typeface="Wingdings" pitchFamily="2" charset="2"/>
              <a:buNone/>
            </a:pPr>
            <a:r>
              <a:rPr lang="lv-LV" sz="1800" smtClean="0"/>
              <a:t>pilnveidošana;</a:t>
            </a:r>
          </a:p>
          <a:p>
            <a:r>
              <a:rPr lang="lv-LV" sz="1800" smtClean="0"/>
              <a:t>matemātikas</a:t>
            </a:r>
          </a:p>
          <a:p>
            <a:pPr>
              <a:buFont typeface="Wingdings" pitchFamily="2" charset="2"/>
              <a:buNone/>
            </a:pPr>
            <a:r>
              <a:rPr lang="lv-LV" sz="1800" smtClean="0"/>
              <a:t>mācīšana saistībā ar reālo dzīvi.</a:t>
            </a:r>
          </a:p>
        </p:txBody>
      </p:sp>
      <p:pic>
        <p:nvPicPr>
          <p:cNvPr id="37892" name="Picture 2" descr="C:\Users\skolotajs\AppData\Local\Microsoft\Windows\Temporary Internet Files\Content.IE5\36SPWV69\IMG_1474_-_Copy.JPG"/>
          <p:cNvPicPr>
            <a:picLocks noChangeAspect="1" noChangeArrowheads="1"/>
          </p:cNvPicPr>
          <p:nvPr/>
        </p:nvPicPr>
        <p:blipFill>
          <a:blip r:embed="rId3" cstate="print"/>
          <a:srcRect/>
          <a:stretch>
            <a:fillRect/>
          </a:stretch>
        </p:blipFill>
        <p:spPr bwMode="auto">
          <a:xfrm>
            <a:off x="5003800" y="1628775"/>
            <a:ext cx="2616200" cy="43656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Virsraksts 1"/>
          <p:cNvSpPr>
            <a:spLocks noGrp="1"/>
          </p:cNvSpPr>
          <p:nvPr>
            <p:ph type="title"/>
          </p:nvPr>
        </p:nvSpPr>
        <p:spPr/>
        <p:txBody>
          <a:bodyPr/>
          <a:lstStyle/>
          <a:p>
            <a:pPr algn="ctr"/>
            <a:r>
              <a:rPr lang="lv-LV" smtClean="0"/>
              <a:t>Biruta Dambīte</a:t>
            </a:r>
          </a:p>
        </p:txBody>
      </p:sp>
      <p:sp>
        <p:nvSpPr>
          <p:cNvPr id="38915" name="Satura vietturis 2"/>
          <p:cNvSpPr>
            <a:spLocks noGrp="1"/>
          </p:cNvSpPr>
          <p:nvPr>
            <p:ph idx="1"/>
          </p:nvPr>
        </p:nvSpPr>
        <p:spPr>
          <a:xfrm>
            <a:off x="609600" y="1600200"/>
            <a:ext cx="4322763" cy="4419600"/>
          </a:xfrm>
        </p:spPr>
        <p:txBody>
          <a:bodyPr/>
          <a:lstStyle/>
          <a:p>
            <a:pPr>
              <a:buFont typeface="Wingdings" pitchFamily="2" charset="2"/>
              <a:buNone/>
            </a:pPr>
            <a:r>
              <a:rPr lang="lv-LV" sz="1600" i="1" smtClean="0"/>
              <a:t>e-pasta adrese:</a:t>
            </a:r>
            <a:r>
              <a:rPr lang="lv-LV" sz="1600" smtClean="0"/>
              <a:t> </a:t>
            </a:r>
          </a:p>
          <a:p>
            <a:pPr>
              <a:buFont typeface="Wingdings" pitchFamily="2" charset="2"/>
              <a:buNone/>
            </a:pPr>
            <a:r>
              <a:rPr lang="lv-LV" sz="1600" smtClean="0">
                <a:hlinkClick r:id="rId2"/>
              </a:rPr>
              <a:t>Biruta.Dambite@dome.cesis.lv</a:t>
            </a:r>
            <a:endParaRPr lang="lv-LV" sz="1600" smtClean="0"/>
          </a:p>
          <a:p>
            <a:pPr>
              <a:buFont typeface="Wingdings" pitchFamily="2" charset="2"/>
              <a:buNone/>
            </a:pPr>
            <a:r>
              <a:rPr lang="lv-LV" sz="1600" smtClean="0"/>
              <a:t>mob.tlr.:</a:t>
            </a:r>
          </a:p>
          <a:p>
            <a:pPr>
              <a:buFont typeface="Wingdings" pitchFamily="2" charset="2"/>
              <a:buNone/>
            </a:pPr>
            <a:r>
              <a:rPr lang="lv-LV" sz="1600" i="1" smtClean="0"/>
              <a:t>Priekšmets:</a:t>
            </a:r>
            <a:r>
              <a:rPr lang="lv-LV" sz="1600" smtClean="0"/>
              <a:t> nav</a:t>
            </a:r>
          </a:p>
          <a:p>
            <a:pPr>
              <a:buFont typeface="Wingdings" pitchFamily="2" charset="2"/>
              <a:buNone/>
            </a:pPr>
            <a:r>
              <a:rPr lang="lv-LV" sz="1600" smtClean="0"/>
              <a:t>     Cēsu novada pašvaldības pārstāvis</a:t>
            </a:r>
          </a:p>
          <a:p>
            <a:pPr>
              <a:buFont typeface="Wingdings" pitchFamily="2" charset="2"/>
              <a:buNone/>
            </a:pPr>
            <a:r>
              <a:rPr lang="lv-LV" sz="1600" i="1" smtClean="0"/>
              <a:t>Profesionālās intereses :</a:t>
            </a:r>
            <a:r>
              <a:rPr lang="lv-LV" sz="1600" smtClean="0"/>
              <a:t> </a:t>
            </a:r>
          </a:p>
          <a:p>
            <a:pPr>
              <a:buFont typeface="Wingdings" pitchFamily="2" charset="2"/>
              <a:buNone/>
            </a:pPr>
            <a:r>
              <a:rPr lang="lv-LV" sz="1600" smtClean="0"/>
              <a:t>Kā attīstīt 21. gadsimta prasmes </a:t>
            </a:r>
          </a:p>
          <a:p>
            <a:pPr>
              <a:buFont typeface="Wingdings" pitchFamily="2" charset="2"/>
              <a:buNone/>
            </a:pPr>
            <a:r>
              <a:rPr lang="lv-LV" sz="1600" smtClean="0"/>
              <a:t>pedagogiem un skolēniem, jo nākotne </a:t>
            </a:r>
          </a:p>
          <a:p>
            <a:pPr>
              <a:buFont typeface="Wingdings" pitchFamily="2" charset="2"/>
              <a:buNone/>
            </a:pPr>
            <a:r>
              <a:rPr lang="lv-LV" sz="1600" smtClean="0"/>
              <a:t>pieder tiem, kuri informāciju uztver ar </a:t>
            </a:r>
          </a:p>
          <a:p>
            <a:pPr>
              <a:buFont typeface="Wingdings" pitchFamily="2" charset="2"/>
              <a:buNone/>
            </a:pPr>
            <a:r>
              <a:rPr lang="lv-LV" sz="1600" smtClean="0"/>
              <a:t>kritisku prātu un paši izveido savu </a:t>
            </a:r>
          </a:p>
          <a:p>
            <a:pPr>
              <a:buFont typeface="Wingdings" pitchFamily="2" charset="2"/>
              <a:buNone/>
            </a:pPr>
            <a:r>
              <a:rPr lang="lv-LV" sz="1600" smtClean="0"/>
              <a:t>priekšstatu par realitāti. </a:t>
            </a:r>
          </a:p>
          <a:p>
            <a:pPr>
              <a:buFont typeface="Wingdings" pitchFamily="2" charset="2"/>
              <a:buNone/>
            </a:pPr>
            <a:r>
              <a:rPr lang="lv-LV" sz="1600" smtClean="0"/>
              <a:t>      Pedagoga un izglītības iestādes attīstāmo jomu apzināšanās, attīstības plānošana atbilstoši mērķiem, maksimāli izmantojot resursus.</a:t>
            </a:r>
          </a:p>
        </p:txBody>
      </p:sp>
      <p:pic>
        <p:nvPicPr>
          <p:cNvPr id="38916" name="Attēls 4" descr="C:\Users\skolotajs\Desktop\Jauna mape\IMG_3053.JPG"/>
          <p:cNvPicPr>
            <a:picLocks noChangeAspect="1" noChangeArrowheads="1"/>
          </p:cNvPicPr>
          <p:nvPr/>
        </p:nvPicPr>
        <p:blipFill>
          <a:blip r:embed="rId3" cstate="print"/>
          <a:srcRect/>
          <a:stretch>
            <a:fillRect/>
          </a:stretch>
        </p:blipFill>
        <p:spPr bwMode="auto">
          <a:xfrm>
            <a:off x="4932363" y="1628775"/>
            <a:ext cx="3168650" cy="43211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Virsraksts 1"/>
          <p:cNvSpPr>
            <a:spLocks noGrp="1"/>
          </p:cNvSpPr>
          <p:nvPr>
            <p:ph type="title"/>
          </p:nvPr>
        </p:nvSpPr>
        <p:spPr/>
        <p:txBody>
          <a:bodyPr/>
          <a:lstStyle/>
          <a:p>
            <a:pPr algn="ctr"/>
            <a:r>
              <a:rPr lang="lv-LV" smtClean="0"/>
              <a:t>Daiga Ducena</a:t>
            </a:r>
          </a:p>
        </p:txBody>
      </p:sp>
      <p:sp>
        <p:nvSpPr>
          <p:cNvPr id="39939" name="Satura vietturis 2"/>
          <p:cNvSpPr>
            <a:spLocks noGrp="1"/>
          </p:cNvSpPr>
          <p:nvPr>
            <p:ph idx="1"/>
          </p:nvPr>
        </p:nvSpPr>
        <p:spPr>
          <a:xfrm>
            <a:off x="609600" y="1600200"/>
            <a:ext cx="3675063" cy="4419600"/>
          </a:xfrm>
        </p:spPr>
        <p:txBody>
          <a:bodyPr/>
          <a:lstStyle/>
          <a:p>
            <a:pPr>
              <a:buFont typeface="Wingdings" pitchFamily="2" charset="2"/>
              <a:buNone/>
            </a:pPr>
            <a:r>
              <a:rPr lang="lv-LV" sz="1800" i="1" smtClean="0"/>
              <a:t>e-pasts:</a:t>
            </a:r>
            <a:r>
              <a:rPr lang="lv-LV" sz="1800" smtClean="0"/>
              <a:t> </a:t>
            </a:r>
            <a:r>
              <a:rPr lang="lv-LV" sz="1800" smtClean="0">
                <a:hlinkClick r:id="rId2"/>
              </a:rPr>
              <a:t>dudaiga@inbox.lv</a:t>
            </a:r>
            <a:endParaRPr lang="lv-LV" sz="1800" smtClean="0"/>
          </a:p>
          <a:p>
            <a:pPr>
              <a:buFont typeface="Wingdings" pitchFamily="2" charset="2"/>
              <a:buNone/>
            </a:pPr>
            <a:r>
              <a:rPr lang="lv-LV" sz="1800" i="1" smtClean="0"/>
              <a:t>mob.tlr.:</a:t>
            </a:r>
            <a:r>
              <a:rPr lang="lv-LV" sz="1800" smtClean="0"/>
              <a:t> 29212792</a:t>
            </a:r>
          </a:p>
          <a:p>
            <a:pPr>
              <a:buFont typeface="Wingdings" pitchFamily="2" charset="2"/>
              <a:buNone/>
            </a:pPr>
            <a:r>
              <a:rPr lang="lv-LV" sz="1800" i="1" smtClean="0"/>
              <a:t>Priekšmets</a:t>
            </a:r>
            <a:r>
              <a:rPr lang="lv-LV" sz="1800" smtClean="0"/>
              <a:t>: mūzika (bet vairs </a:t>
            </a:r>
          </a:p>
          <a:p>
            <a:pPr>
              <a:buFont typeface="Wingdings" pitchFamily="2" charset="2"/>
              <a:buNone/>
            </a:pPr>
            <a:r>
              <a:rPr lang="lv-LV" sz="1800" smtClean="0"/>
              <a:t>nemācu), klases audzinātāja</a:t>
            </a:r>
          </a:p>
          <a:p>
            <a:pPr>
              <a:buFont typeface="Wingdings" pitchFamily="2" charset="2"/>
              <a:buNone/>
            </a:pPr>
            <a:r>
              <a:rPr lang="lv-LV" sz="1800" i="1" smtClean="0"/>
              <a:t>Profesionālās intereses : </a:t>
            </a:r>
          </a:p>
          <a:p>
            <a:pPr>
              <a:buFont typeface="Wingdings" pitchFamily="2" charset="2"/>
              <a:buNone/>
            </a:pPr>
            <a:r>
              <a:rPr lang="lv-LV" sz="1800" smtClean="0"/>
              <a:t>veidot pasākumu scenārijus.</a:t>
            </a:r>
          </a:p>
        </p:txBody>
      </p:sp>
      <p:pic>
        <p:nvPicPr>
          <p:cNvPr id="39940" name="Picture 2" descr="C:\Users\skolotajs\AppData\Local\Microsoft\Windows\Temporary Internet Files\Content.IE5\9RW5NZ5M\1.jpg"/>
          <p:cNvPicPr>
            <a:picLocks noChangeAspect="1" noChangeArrowheads="1"/>
          </p:cNvPicPr>
          <p:nvPr/>
        </p:nvPicPr>
        <p:blipFill>
          <a:blip r:embed="rId3" cstate="print"/>
          <a:srcRect/>
          <a:stretch>
            <a:fillRect/>
          </a:stretch>
        </p:blipFill>
        <p:spPr bwMode="auto">
          <a:xfrm>
            <a:off x="4716463" y="1628775"/>
            <a:ext cx="3041650" cy="40560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Virsraksts 1"/>
          <p:cNvSpPr>
            <a:spLocks noGrp="1"/>
          </p:cNvSpPr>
          <p:nvPr>
            <p:ph type="title"/>
          </p:nvPr>
        </p:nvSpPr>
        <p:spPr/>
        <p:txBody>
          <a:bodyPr/>
          <a:lstStyle/>
          <a:p>
            <a:pPr algn="ctr"/>
            <a:r>
              <a:rPr lang="lv-LV" smtClean="0"/>
              <a:t>Marina Strade</a:t>
            </a:r>
          </a:p>
        </p:txBody>
      </p:sp>
      <p:sp>
        <p:nvSpPr>
          <p:cNvPr id="40963" name="Satura vietturis 2"/>
          <p:cNvSpPr>
            <a:spLocks noGrp="1"/>
          </p:cNvSpPr>
          <p:nvPr>
            <p:ph idx="1"/>
          </p:nvPr>
        </p:nvSpPr>
        <p:spPr>
          <a:xfrm>
            <a:off x="609600" y="1600200"/>
            <a:ext cx="3241675" cy="4419600"/>
          </a:xfrm>
        </p:spPr>
        <p:txBody>
          <a:bodyPr/>
          <a:lstStyle/>
          <a:p>
            <a:pPr>
              <a:buFont typeface="Wingdings" pitchFamily="2" charset="2"/>
              <a:buNone/>
            </a:pPr>
            <a:r>
              <a:rPr lang="lv-LV" sz="1800" i="1" smtClean="0"/>
              <a:t>e-pasts:</a:t>
            </a:r>
            <a:r>
              <a:rPr lang="lv-LV" sz="1800" smtClean="0"/>
              <a:t> </a:t>
            </a:r>
          </a:p>
          <a:p>
            <a:pPr>
              <a:buFont typeface="Wingdings" pitchFamily="2" charset="2"/>
              <a:buNone/>
            </a:pPr>
            <a:r>
              <a:rPr lang="lv-LV" sz="1800" smtClean="0">
                <a:hlinkClick r:id="rId2"/>
              </a:rPr>
              <a:t>marinastrade@apollo.lv</a:t>
            </a:r>
            <a:endParaRPr lang="lv-LV" sz="1800" smtClean="0"/>
          </a:p>
          <a:p>
            <a:pPr>
              <a:buFont typeface="Wingdings" pitchFamily="2" charset="2"/>
              <a:buNone/>
            </a:pPr>
            <a:r>
              <a:rPr lang="lv-LV" sz="1800" i="1" smtClean="0"/>
              <a:t>mob.tlr.:</a:t>
            </a:r>
            <a:r>
              <a:rPr lang="lv-LV" sz="1800" smtClean="0"/>
              <a:t> 26363811</a:t>
            </a:r>
          </a:p>
          <a:p>
            <a:pPr>
              <a:buFont typeface="Wingdings" pitchFamily="2" charset="2"/>
              <a:buNone/>
            </a:pPr>
            <a:r>
              <a:rPr lang="lv-LV" sz="1800" i="1" smtClean="0"/>
              <a:t>Priekšmets:</a:t>
            </a:r>
            <a:r>
              <a:rPr lang="lv-LV" sz="1800" smtClean="0"/>
              <a:t> bioloģija, ķīmija; </a:t>
            </a:r>
          </a:p>
          <a:p>
            <a:pPr>
              <a:buFont typeface="Wingdings" pitchFamily="2" charset="2"/>
              <a:buNone/>
            </a:pPr>
            <a:r>
              <a:rPr lang="lv-LV" sz="1800" smtClean="0"/>
              <a:t>klases audzinātāja</a:t>
            </a:r>
          </a:p>
          <a:p>
            <a:pPr>
              <a:buFont typeface="Wingdings" pitchFamily="2" charset="2"/>
              <a:buNone/>
            </a:pPr>
            <a:r>
              <a:rPr lang="lv-LV" sz="1800" i="1" smtClean="0"/>
              <a:t>Profesionālās intereses : </a:t>
            </a:r>
          </a:p>
          <a:p>
            <a:r>
              <a:rPr lang="lv-LV" sz="1800" smtClean="0"/>
              <a:t>izglītojamo mācību </a:t>
            </a:r>
          </a:p>
          <a:p>
            <a:pPr>
              <a:buFont typeface="Wingdings" pitchFamily="2" charset="2"/>
              <a:buNone/>
            </a:pPr>
            <a:r>
              <a:rPr lang="lv-LV" sz="1800" smtClean="0"/>
              <a:t>motivācijas veicināšana;</a:t>
            </a:r>
          </a:p>
          <a:p>
            <a:r>
              <a:rPr lang="lv-LV" sz="1800" smtClean="0"/>
              <a:t>metodisko materiālu </a:t>
            </a:r>
          </a:p>
          <a:p>
            <a:pPr>
              <a:buFont typeface="Wingdings" pitchFamily="2" charset="2"/>
              <a:buNone/>
            </a:pPr>
            <a:r>
              <a:rPr lang="lv-LV" sz="1800" smtClean="0"/>
              <a:t>veidošana;</a:t>
            </a:r>
          </a:p>
          <a:p>
            <a:r>
              <a:rPr lang="lv-LV" sz="1800" smtClean="0"/>
              <a:t>ārpusstundu aktivitātes;</a:t>
            </a:r>
          </a:p>
          <a:p>
            <a:r>
              <a:rPr lang="lv-LV" sz="1800" smtClean="0"/>
              <a:t>sadarbība ar vecākiem.</a:t>
            </a:r>
          </a:p>
          <a:p>
            <a:pPr>
              <a:buFont typeface="Wingdings" pitchFamily="2" charset="2"/>
              <a:buNone/>
            </a:pPr>
            <a:r>
              <a:rPr lang="lv-LV" sz="1800" smtClean="0"/>
              <a:t> </a:t>
            </a:r>
          </a:p>
          <a:p>
            <a:pPr>
              <a:buFont typeface="Wingdings" pitchFamily="2" charset="2"/>
              <a:buNone/>
            </a:pPr>
            <a:endParaRPr lang="lv-LV" sz="1800" smtClean="0"/>
          </a:p>
          <a:p>
            <a:pPr>
              <a:buFont typeface="Wingdings" pitchFamily="2" charset="2"/>
              <a:buNone/>
            </a:pPr>
            <a:endParaRPr lang="lv-LV" smtClean="0"/>
          </a:p>
        </p:txBody>
      </p:sp>
      <p:pic>
        <p:nvPicPr>
          <p:cNvPr id="40964" name="Picture 7" descr="http://i5.ifrype.com/profile/237/555/v1331295491/nm_237555.jpg"/>
          <p:cNvPicPr>
            <a:picLocks noChangeAspect="1" noChangeArrowheads="1"/>
          </p:cNvPicPr>
          <p:nvPr/>
        </p:nvPicPr>
        <p:blipFill>
          <a:blip r:embed="rId3" cstate="print"/>
          <a:srcRect/>
          <a:stretch>
            <a:fillRect/>
          </a:stretch>
        </p:blipFill>
        <p:spPr bwMode="auto">
          <a:xfrm>
            <a:off x="4716463" y="1412875"/>
            <a:ext cx="3024187" cy="457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Virsraksts 1"/>
          <p:cNvSpPr>
            <a:spLocks noGrp="1"/>
          </p:cNvSpPr>
          <p:nvPr>
            <p:ph type="title"/>
          </p:nvPr>
        </p:nvSpPr>
        <p:spPr/>
        <p:txBody>
          <a:bodyPr/>
          <a:lstStyle/>
          <a:p>
            <a:pPr algn="ctr"/>
            <a:r>
              <a:rPr lang="lv-LV" smtClean="0"/>
              <a:t>Boriss Cibankovs</a:t>
            </a:r>
          </a:p>
        </p:txBody>
      </p:sp>
      <p:sp>
        <p:nvSpPr>
          <p:cNvPr id="43011" name="Satura vietturis 2"/>
          <p:cNvSpPr>
            <a:spLocks noGrp="1"/>
          </p:cNvSpPr>
          <p:nvPr>
            <p:ph idx="1"/>
          </p:nvPr>
        </p:nvSpPr>
        <p:spPr>
          <a:xfrm>
            <a:off x="609600" y="1600200"/>
            <a:ext cx="3170238" cy="4419600"/>
          </a:xfrm>
        </p:spPr>
        <p:txBody>
          <a:bodyPr/>
          <a:lstStyle/>
          <a:p>
            <a:pPr>
              <a:buFont typeface="Wingdings" pitchFamily="2" charset="2"/>
              <a:buNone/>
            </a:pPr>
            <a:endParaRPr lang="lv-LV" sz="1800" smtClean="0"/>
          </a:p>
          <a:p>
            <a:pPr>
              <a:buFont typeface="Wingdings" pitchFamily="2" charset="2"/>
              <a:buNone/>
            </a:pPr>
            <a:r>
              <a:rPr lang="lv-LV" sz="1800" i="1" smtClean="0"/>
              <a:t>e-pasts:</a:t>
            </a:r>
            <a:r>
              <a:rPr lang="lv-LV" sz="1800" smtClean="0"/>
              <a:t> bolid12@inbox.lv</a:t>
            </a:r>
          </a:p>
          <a:p>
            <a:pPr>
              <a:buFont typeface="Wingdings" pitchFamily="2" charset="2"/>
              <a:buNone/>
            </a:pPr>
            <a:r>
              <a:rPr lang="lv-LV" sz="1800" smtClean="0"/>
              <a:t>mob.tlr.: 26422259</a:t>
            </a:r>
          </a:p>
          <a:p>
            <a:pPr>
              <a:buFont typeface="Wingdings" pitchFamily="2" charset="2"/>
              <a:buNone/>
            </a:pPr>
            <a:endParaRPr lang="lv-LV" sz="1800" smtClean="0"/>
          </a:p>
          <a:p>
            <a:pPr>
              <a:buFont typeface="Wingdings" pitchFamily="2" charset="2"/>
              <a:buNone/>
            </a:pPr>
            <a:r>
              <a:rPr lang="lv-LV" sz="1800" i="1" smtClean="0"/>
              <a:t>Priekšmets:</a:t>
            </a:r>
            <a:r>
              <a:rPr lang="lv-LV" sz="1800" smtClean="0"/>
              <a:t> sports; klases </a:t>
            </a:r>
          </a:p>
          <a:p>
            <a:pPr>
              <a:buFont typeface="Wingdings" pitchFamily="2" charset="2"/>
              <a:buNone/>
            </a:pPr>
            <a:r>
              <a:rPr lang="lv-LV" sz="1800" smtClean="0"/>
              <a:t>audzinātājs</a:t>
            </a:r>
          </a:p>
        </p:txBody>
      </p:sp>
      <p:pic>
        <p:nvPicPr>
          <p:cNvPr id="43012" name="Picture 2" descr="C:\Users\skolotajs\AppData\Local\Microsoft\Windows\Temporary Internet Files\Content.IE5\VL2RINU0\Copy_(2)_of_IMG_1879.jpg"/>
          <p:cNvPicPr>
            <a:picLocks noChangeAspect="1" noChangeArrowheads="1"/>
          </p:cNvPicPr>
          <p:nvPr/>
        </p:nvPicPr>
        <p:blipFill>
          <a:blip r:embed="rId2" cstate="print"/>
          <a:srcRect/>
          <a:stretch>
            <a:fillRect/>
          </a:stretch>
        </p:blipFill>
        <p:spPr bwMode="auto">
          <a:xfrm>
            <a:off x="3995738" y="1484313"/>
            <a:ext cx="3889375" cy="4600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609600" y="1600200"/>
            <a:ext cx="7924800" cy="3413125"/>
          </a:xfrm>
        </p:spPr>
        <p:txBody>
          <a:bodyPr/>
          <a:lstStyle/>
          <a:p>
            <a:pPr eaLnBrk="1" hangingPunct="1">
              <a:lnSpc>
                <a:spcPct val="90000"/>
              </a:lnSpc>
              <a:buFont typeface="Wingdings" pitchFamily="2" charset="2"/>
              <a:buNone/>
            </a:pPr>
            <a:r>
              <a:rPr lang="lv-LV" smtClean="0"/>
              <a:t>Uz Cēsīm vēlas atbraukt  viesi no  ārzemēm.  </a:t>
            </a:r>
          </a:p>
          <a:p>
            <a:pPr eaLnBrk="1" hangingPunct="1">
              <a:lnSpc>
                <a:spcPct val="90000"/>
              </a:lnSpc>
              <a:buFont typeface="Wingdings" pitchFamily="2" charset="2"/>
              <a:buNone/>
            </a:pPr>
            <a:r>
              <a:rPr lang="lv-LV" smtClean="0"/>
              <a:t>Pirms ierašanās Cēsīs viņi vēlas iepazīties ar iespējām, ko varam piedāvāt.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lv-LV" smtClean="0">
                <a:solidFill>
                  <a:schemeClr val="tx1"/>
                </a:solidFill>
              </a:rPr>
              <a:t> </a:t>
            </a:r>
          </a:p>
        </p:txBody>
      </p:sp>
      <p:sp>
        <p:nvSpPr>
          <p:cNvPr id="11267" name="Rectangle 3"/>
          <p:cNvSpPr>
            <a:spLocks noGrp="1" noChangeArrowheads="1"/>
          </p:cNvSpPr>
          <p:nvPr>
            <p:ph type="subTitle" idx="1"/>
          </p:nvPr>
        </p:nvSpPr>
        <p:spPr>
          <a:xfrm>
            <a:off x="1331913" y="2205038"/>
            <a:ext cx="6400800" cy="1752600"/>
          </a:xfrm>
        </p:spPr>
        <p:txBody>
          <a:bodyPr/>
          <a:lstStyle/>
          <a:p>
            <a:r>
              <a:rPr lang="lv-LV" smtClean="0"/>
              <a:t>raksts „Cilvēka motivācijas teorija” 1943.gadā.</a:t>
            </a:r>
          </a:p>
        </p:txBody>
      </p:sp>
      <p:sp>
        <p:nvSpPr>
          <p:cNvPr id="11268" name="Rectangle 2"/>
          <p:cNvSpPr>
            <a:spLocks noChangeArrowheads="1"/>
          </p:cNvSpPr>
          <p:nvPr/>
        </p:nvSpPr>
        <p:spPr bwMode="auto">
          <a:xfrm>
            <a:off x="195263" y="228600"/>
            <a:ext cx="8015287" cy="914400"/>
          </a:xfrm>
          <a:prstGeom prst="rect">
            <a:avLst/>
          </a:prstGeom>
          <a:noFill/>
          <a:ln w="9525">
            <a:noFill/>
            <a:miter lim="800000"/>
            <a:headEnd/>
            <a:tailEnd/>
          </a:ln>
        </p:spPr>
        <p:txBody>
          <a:bodyPr anchor="ctr"/>
          <a:lstStyle/>
          <a:p>
            <a:pPr algn="ctr"/>
            <a:r>
              <a:rPr lang="lv-LV" sz="4200">
                <a:solidFill>
                  <a:schemeClr val="bg1"/>
                </a:solidFill>
              </a:rPr>
              <a:t> Abrahams Maslovs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dasd-copy"/>
          <p:cNvPicPr>
            <a:picLocks noChangeAspect="1" noChangeArrowheads="1"/>
          </p:cNvPicPr>
          <p:nvPr/>
        </p:nvPicPr>
        <p:blipFill>
          <a:blip r:embed="rId2" cstate="print"/>
          <a:srcRect/>
          <a:stretch>
            <a:fillRect/>
          </a:stretch>
        </p:blipFill>
        <p:spPr bwMode="auto">
          <a:xfrm>
            <a:off x="155575" y="46038"/>
            <a:ext cx="8988425" cy="642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slova%20piram%C4%ABda"/>
          <p:cNvPicPr>
            <a:picLocks noChangeAspect="1" noChangeArrowheads="1"/>
          </p:cNvPicPr>
          <p:nvPr/>
        </p:nvPicPr>
        <p:blipFill>
          <a:blip r:embed="rId2" cstate="print"/>
          <a:srcRect/>
          <a:stretch>
            <a:fillRect/>
          </a:stretch>
        </p:blipFill>
        <p:spPr bwMode="auto">
          <a:xfrm>
            <a:off x="155575" y="46038"/>
            <a:ext cx="8988425" cy="671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_origin_Maslova-Piramida-2"/>
          <p:cNvPicPr>
            <a:picLocks noChangeAspect="1" noChangeArrowheads="1"/>
          </p:cNvPicPr>
          <p:nvPr/>
        </p:nvPicPr>
        <p:blipFill>
          <a:blip r:embed="rId2" cstate="print"/>
          <a:srcRect/>
          <a:stretch>
            <a:fillRect/>
          </a:stretch>
        </p:blipFill>
        <p:spPr bwMode="auto">
          <a:xfrm>
            <a:off x="395288" y="908050"/>
            <a:ext cx="8377237" cy="5043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gif"/>
          <p:cNvSpPr>
            <a:spLocks noChangeAspect="1" noChangeArrowheads="1"/>
          </p:cNvSpPr>
          <p:nvPr/>
        </p:nvSpPr>
        <p:spPr bwMode="auto">
          <a:xfrm>
            <a:off x="155575" y="46038"/>
            <a:ext cx="4848225" cy="5410200"/>
          </a:xfrm>
          <a:prstGeom prst="rect">
            <a:avLst/>
          </a:prstGeom>
          <a:noFill/>
          <a:ln w="9525">
            <a:noFill/>
            <a:miter lim="800000"/>
            <a:headEnd/>
            <a:tailEnd/>
          </a:ln>
        </p:spPr>
        <p:txBody>
          <a:bodyPr/>
          <a:lstStyle/>
          <a:p>
            <a:endParaRPr lang="lv-LV"/>
          </a:p>
        </p:txBody>
      </p:sp>
      <p:sp>
        <p:nvSpPr>
          <p:cNvPr id="15363" name="AutoShape 3" descr="gif"/>
          <p:cNvSpPr>
            <a:spLocks noChangeAspect="1" noChangeArrowheads="1"/>
          </p:cNvSpPr>
          <p:nvPr/>
        </p:nvSpPr>
        <p:spPr bwMode="auto">
          <a:xfrm>
            <a:off x="155575" y="46038"/>
            <a:ext cx="4848225" cy="5410200"/>
          </a:xfrm>
          <a:prstGeom prst="rect">
            <a:avLst/>
          </a:prstGeom>
          <a:noFill/>
          <a:ln w="9525">
            <a:noFill/>
            <a:miter lim="800000"/>
            <a:headEnd/>
            <a:tailEnd/>
          </a:ln>
        </p:spPr>
        <p:txBody>
          <a:bodyPr/>
          <a:lstStyle/>
          <a:p>
            <a:endParaRPr lang="lv-LV"/>
          </a:p>
        </p:txBody>
      </p:sp>
      <p:sp>
        <p:nvSpPr>
          <p:cNvPr id="15364" name="AutoShape 4" descr="gif"/>
          <p:cNvSpPr>
            <a:spLocks noChangeAspect="1" noChangeArrowheads="1"/>
          </p:cNvSpPr>
          <p:nvPr/>
        </p:nvSpPr>
        <p:spPr bwMode="auto">
          <a:xfrm>
            <a:off x="2147888" y="723900"/>
            <a:ext cx="4848225" cy="5410200"/>
          </a:xfrm>
          <a:prstGeom prst="rect">
            <a:avLst/>
          </a:prstGeom>
          <a:noFill/>
          <a:ln w="9525">
            <a:noFill/>
            <a:miter lim="800000"/>
            <a:headEnd/>
            <a:tailEnd/>
          </a:ln>
        </p:spPr>
        <p:txBody>
          <a:bodyPr/>
          <a:lstStyle/>
          <a:p>
            <a:endParaRPr lang="lv-LV"/>
          </a:p>
        </p:txBody>
      </p:sp>
      <p:sp>
        <p:nvSpPr>
          <p:cNvPr id="15365" name="AutoShape 5" descr="gif"/>
          <p:cNvSpPr>
            <a:spLocks noChangeAspect="1" noChangeArrowheads="1"/>
          </p:cNvSpPr>
          <p:nvPr/>
        </p:nvSpPr>
        <p:spPr bwMode="auto">
          <a:xfrm>
            <a:off x="2147888" y="723900"/>
            <a:ext cx="4848225" cy="5410200"/>
          </a:xfrm>
          <a:prstGeom prst="rect">
            <a:avLst/>
          </a:prstGeom>
          <a:noFill/>
          <a:ln w="9525">
            <a:noFill/>
            <a:miter lim="800000"/>
            <a:headEnd/>
            <a:tailEnd/>
          </a:ln>
        </p:spPr>
        <p:txBody>
          <a:bodyPr/>
          <a:lstStyle/>
          <a:p>
            <a:endParaRPr lang="lv-LV"/>
          </a:p>
        </p:txBody>
      </p:sp>
      <p:pic>
        <p:nvPicPr>
          <p:cNvPr id="15366" name="Picture 6" descr="piramida"/>
          <p:cNvPicPr>
            <a:picLocks noChangeAspect="1" noChangeArrowheads="1"/>
          </p:cNvPicPr>
          <p:nvPr/>
        </p:nvPicPr>
        <p:blipFill>
          <a:blip r:embed="rId2" cstate="print"/>
          <a:srcRect/>
          <a:stretch>
            <a:fillRect/>
          </a:stretch>
        </p:blipFill>
        <p:spPr bwMode="auto">
          <a:xfrm>
            <a:off x="1116013" y="260350"/>
            <a:ext cx="6911975" cy="586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1465</TotalTime>
  <Words>1267</Words>
  <Application>Microsoft Office PowerPoint</Application>
  <PresentationFormat>On-screen Show (4:3)</PresentationFormat>
  <Paragraphs>360</Paragraphs>
  <Slides>39</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Wingdings</vt:lpstr>
      <vt:lpstr>Calibri</vt:lpstr>
      <vt:lpstr>Times New Roman</vt:lpstr>
      <vt:lpstr>Arial Black</vt:lpstr>
      <vt:lpstr>Verdana</vt:lpstr>
      <vt:lpstr>Wingdings 2</vt:lpstr>
      <vt:lpstr>Webdings</vt:lpstr>
      <vt:lpstr>Monotype Corsiva</vt:lpstr>
      <vt:lpstr>Radial</vt:lpstr>
      <vt:lpstr>Starpdisciplinārais uzdevums</vt:lpstr>
      <vt:lpstr>Slide 2</vt:lpstr>
      <vt:lpstr>Slide 3</vt:lpstr>
      <vt:lpstr>Slide 4</vt:lpstr>
      <vt:lpstr> </vt:lpstr>
      <vt:lpstr>Slide 6</vt:lpstr>
      <vt:lpstr>Slide 7</vt:lpstr>
      <vt:lpstr>Slide 8</vt:lpstr>
      <vt:lpstr>Slide 9</vt:lpstr>
      <vt:lpstr>Slide 10</vt:lpstr>
      <vt:lpstr>Slide 11</vt:lpstr>
      <vt:lpstr>1.uzdevums</vt:lpstr>
      <vt:lpstr>Slide 13</vt:lpstr>
      <vt:lpstr>Slide 14</vt:lpstr>
      <vt:lpstr>1.uzdevums</vt:lpstr>
      <vt:lpstr>2.uzdevums</vt:lpstr>
      <vt:lpstr>Aktīvā pauze</vt:lpstr>
      <vt:lpstr>Slide 18</vt:lpstr>
      <vt:lpstr>3.uzdevums</vt:lpstr>
      <vt:lpstr>3.uzdevums</vt:lpstr>
      <vt:lpstr>Aktīvā pauze</vt:lpstr>
      <vt:lpstr>4.uzdevums</vt:lpstr>
      <vt:lpstr>4.uzdevums</vt:lpstr>
      <vt:lpstr>4.uzdevums</vt:lpstr>
      <vt:lpstr>4.uzdevums</vt:lpstr>
      <vt:lpstr>Aktīvā pauze</vt:lpstr>
      <vt:lpstr>5.uzdevums</vt:lpstr>
      <vt:lpstr>Aktīvā pauze</vt:lpstr>
      <vt:lpstr>6.uzdevums</vt:lpstr>
      <vt:lpstr>Slide 30</vt:lpstr>
      <vt:lpstr>Pašvērtējums </vt:lpstr>
      <vt:lpstr>PALDIES PAR DARBU! </vt:lpstr>
      <vt:lpstr>Melita Žeļezcova </vt:lpstr>
      <vt:lpstr>Olga Kosolapova</vt:lpstr>
      <vt:lpstr>Zinta Medne</vt:lpstr>
      <vt:lpstr>Biruta Dambīte</vt:lpstr>
      <vt:lpstr>Daiga Ducena</vt:lpstr>
      <vt:lpstr>Marina Strade</vt:lpstr>
      <vt:lpstr>Boriss Cibankovs</vt:lpstr>
    </vt:vector>
  </TitlesOfParts>
  <Compan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dlduyl</dc:title>
  <dc:creator>o</dc:creator>
  <cp:lastModifiedBy>karine</cp:lastModifiedBy>
  <cp:revision>185</cp:revision>
  <dcterms:created xsi:type="dcterms:W3CDTF">2012-02-15T16:13:07Z</dcterms:created>
  <dcterms:modified xsi:type="dcterms:W3CDTF">2012-06-06T19:38:19Z</dcterms:modified>
</cp:coreProperties>
</file>