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activeX/activeX15.xml" ContentType="application/vnd.ms-office.activeX+xml"/>
  <Override PartName="/ppt/activeX/activeX26.xml" ContentType="application/vnd.ms-office.activeX+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activeX/activeX19.bin" ContentType="application/vnd.ms-office.activeX"/>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rawings/legacyDiagramText4.bin" ContentType="application/vnd.ms-office.legacyDiagramText"/>
  <Override PartName="/ppt/activeX/activeX2.bin" ContentType="application/vnd.ms-office.activeX"/>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activeX/activeX11.bin" ContentType="application/vnd.ms-office.activeX"/>
  <Override PartName="/ppt/activeX/activeX22.bin" ContentType="application/vnd.ms-office.activeX"/>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activeX/activeX3.xml" ContentType="application/vnd.ms-office.activeX+xml"/>
  <Override PartName="/ppt/activeX/activeX23.xml" ContentType="application/vnd.ms-office.activeX+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activeX/activeX12.xml" ContentType="application/vnd.ms-office.activeX+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activeX/activeX7.bin" ContentType="application/vnd.ms-office.activeX"/>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activeX/activeX16.bin" ContentType="application/vnd.ms-office.activeX"/>
  <Default Extension="gif" ContentType="image/gif"/>
  <Override PartName="/ppt/diagrams/layout2.xml" ContentType="application/vnd.openxmlformats-officedocument.drawingml.diagramLayout+xml"/>
  <Override PartName="/ppt/slides/slide89.xml" ContentType="application/vnd.openxmlformats-officedocument.presentationml.slide+xml"/>
  <Override PartName="/ppt/drawings/legacyDiagramText5.bin" ContentType="application/vnd.ms-office.legacyDiagramText"/>
  <Override PartName="/ppt/activeX/activeX3.bin" ContentType="application/vnd.ms-office.activeX"/>
  <Override PartName="/ppt/activeX/activeX8.xml" ContentType="application/vnd.ms-office.activeX+xml"/>
  <Override PartName="/ppt/activeX/activeX23.bin" ContentType="application/vnd.ms-office.activeX"/>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drawings/legacyDiagramText1.bin" ContentType="application/vnd.ms-office.legacyDiagramText"/>
  <Override PartName="/ppt/activeX/activeX12.bin" ContentType="application/vnd.ms-office.activeX"/>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activeX/activeX4.xml" ContentType="application/vnd.ms-office.activeX+xml"/>
  <Override PartName="/ppt/activeX/activeX17.xml" ContentType="application/vnd.ms-office.activeX+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activeX/activeX13.xml" ContentType="application/vnd.ms-office.activeX+xml"/>
  <Override PartName="/ppt/activeX/activeX24.xml" ContentType="application/vnd.ms-office.activeX+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activeX/activeX8.bin" ContentType="application/vnd.ms-office.activeX"/>
  <Override PartName="/ppt/activeX/activeX20.xml" ContentType="application/vnd.ms-office.activeX+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activeX/activeX4.bin" ContentType="application/vnd.ms-office.activeX"/>
  <Override PartName="/ppt/activeX/activeX17.bin" ContentType="application/vnd.ms-office.activeX"/>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activeX/activeX9.xml" ContentType="application/vnd.ms-office.activeX+xml"/>
  <Override PartName="/ppt/activeX/activeX13.bin" ContentType="application/vnd.ms-office.activeX"/>
  <Override PartName="/ppt/activeX/activeX24.bin" ContentType="application/vnd.ms-office.activeX"/>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rawings/legacyDiagramText2.bin" ContentType="application/vnd.ms-office.legacyDiagramText"/>
  <Override PartName="/ppt/activeX/activeX18.xml" ContentType="application/vnd.ms-office.activeX+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activeX/activeX5.xml" ContentType="application/vnd.ms-office.activeX+xml"/>
  <Override PartName="/ppt/activeX/activeX20.bin" ContentType="application/vnd.ms-office.activeX"/>
  <Override PartName="/ppt/activeX/activeX25.xml" ContentType="application/vnd.ms-office.activeX+xml"/>
  <Override PartName="/ppt/notesSlides/notesSlide59.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activeX/activeX14.xml" ContentType="application/vnd.ms-office.activeX+xml"/>
  <Override PartName="/ppt/notesSlides/notesSlide48.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activeX/activeX1.xml" ContentType="application/vnd.ms-office.activeX+xml"/>
  <Override PartName="/ppt/activeX/activeX21.xml" ContentType="application/vnd.ms-office.activeX+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activeX/activeX9.bin" ContentType="application/vnd.ms-office.activeX"/>
  <Override PartName="/ppt/activeX/activeX10.xml" ContentType="application/vnd.ms-office.activeX+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activeX/activeX18.bin" ContentType="application/vnd.ms-office.activeX"/>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activeX/activeX5.bin" ContentType="application/vnd.ms-office.activeX"/>
  <Override PartName="/ppt/activeX/activeX25.bin" ContentType="application/vnd.ms-office.activeX"/>
  <Override PartName="/ppt/notesSlides/notesSlide40.xml" ContentType="application/vnd.openxmlformats-officedocument.presentationml.notesSlide+xml"/>
  <Override PartName="/ppt/notesSlides/notesSlide6.xml" ContentType="application/vnd.openxmlformats-officedocument.presentationml.notesSlide+xml"/>
  <Override PartName="/ppt/activeX/activeX14.bin" ContentType="application/vnd.ms-office.activeX"/>
  <Override PartName="/ppt/legacyDocTextInfo.bin" ContentType="application/vnd.ms-office.legacyDocTextInfo"/>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rawings/legacyDiagramText3.bin" ContentType="application/vnd.ms-office.legacyDiagramText"/>
  <Override PartName="/ppt/activeX/activeX1.bin" ContentType="application/vnd.ms-office.activeX"/>
  <Override PartName="/ppt/activeX/activeX6.xml" ContentType="application/vnd.ms-office.activeX+xml"/>
  <Override PartName="/ppt/activeX/activeX19.xml" ContentType="application/vnd.ms-office.activeX+xml"/>
  <Override PartName="/ppt/activeX/activeX21.bin" ContentType="application/vnd.ms-office.activeX"/>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activeX/activeX10.bin" ContentType="application/vnd.ms-office.activeX"/>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activeX/activeX2.xml" ContentType="application/vnd.ms-office.activeX+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activeX/activeX11.xml" ContentType="application/vnd.ms-office.activeX+xml"/>
  <Override PartName="/ppt/activeX/activeX22.xml" ContentType="application/vnd.ms-office.activeX+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activeX/activeX6.bin" ContentType="application/vnd.ms-office.activeX"/>
  <Override PartName="/ppt/notesSlides/notesSlide12.xml" ContentType="application/vnd.openxmlformats-officedocument.presentationml.notesSlide+xml"/>
  <Override PartName="/ppt/activeX/activeX15.bin" ContentType="application/vnd.ms-office.activeX"/>
  <Override PartName="/ppt/activeX/activeX26.bin" ContentType="application/vnd.ms-office.activeX"/>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activeX/activeX7.xml" ContentType="application/vnd.ms-office.activeX+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activeX/activeX16.xml" ContentType="application/vnd.ms-office.activeX+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sldIdLst>
    <p:sldId id="391" r:id="rId2"/>
    <p:sldId id="392" r:id="rId3"/>
    <p:sldId id="393" r:id="rId4"/>
    <p:sldId id="394" r:id="rId5"/>
    <p:sldId id="395" r:id="rId6"/>
    <p:sldId id="396" r:id="rId7"/>
    <p:sldId id="397" r:id="rId8"/>
    <p:sldId id="398" r:id="rId9"/>
    <p:sldId id="399" r:id="rId10"/>
    <p:sldId id="400" r:id="rId11"/>
    <p:sldId id="401" r:id="rId12"/>
    <p:sldId id="402" r:id="rId13"/>
    <p:sldId id="403"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16" r:id="rId27"/>
    <p:sldId id="417" r:id="rId28"/>
    <p:sldId id="418" r:id="rId29"/>
    <p:sldId id="419" r:id="rId30"/>
    <p:sldId id="420" r:id="rId31"/>
    <p:sldId id="421" r:id="rId32"/>
    <p:sldId id="422" r:id="rId33"/>
    <p:sldId id="423" r:id="rId34"/>
    <p:sldId id="424" r:id="rId35"/>
    <p:sldId id="366" r:id="rId36"/>
    <p:sldId id="378" r:id="rId37"/>
    <p:sldId id="365" r:id="rId38"/>
    <p:sldId id="361" r:id="rId39"/>
    <p:sldId id="358" r:id="rId40"/>
    <p:sldId id="359" r:id="rId41"/>
    <p:sldId id="379" r:id="rId42"/>
    <p:sldId id="298" r:id="rId43"/>
    <p:sldId id="329" r:id="rId44"/>
    <p:sldId id="328" r:id="rId45"/>
    <p:sldId id="330" r:id="rId46"/>
    <p:sldId id="331" r:id="rId47"/>
    <p:sldId id="332" r:id="rId48"/>
    <p:sldId id="333" r:id="rId49"/>
    <p:sldId id="334" r:id="rId50"/>
    <p:sldId id="335" r:id="rId51"/>
    <p:sldId id="336" r:id="rId52"/>
    <p:sldId id="337" r:id="rId53"/>
    <p:sldId id="338" r:id="rId54"/>
    <p:sldId id="339" r:id="rId55"/>
    <p:sldId id="340" r:id="rId56"/>
    <p:sldId id="341" r:id="rId57"/>
    <p:sldId id="342" r:id="rId58"/>
    <p:sldId id="343" r:id="rId59"/>
    <p:sldId id="344" r:id="rId60"/>
    <p:sldId id="345" r:id="rId61"/>
    <p:sldId id="346" r:id="rId62"/>
    <p:sldId id="347" r:id="rId63"/>
    <p:sldId id="348" r:id="rId64"/>
    <p:sldId id="349" r:id="rId65"/>
    <p:sldId id="350" r:id="rId66"/>
    <p:sldId id="351" r:id="rId67"/>
    <p:sldId id="352" r:id="rId68"/>
    <p:sldId id="353" r:id="rId69"/>
    <p:sldId id="354" r:id="rId70"/>
    <p:sldId id="355" r:id="rId71"/>
    <p:sldId id="356" r:id="rId72"/>
    <p:sldId id="357" r:id="rId73"/>
    <p:sldId id="381" r:id="rId74"/>
    <p:sldId id="382" r:id="rId75"/>
    <p:sldId id="388" r:id="rId76"/>
    <p:sldId id="389" r:id="rId77"/>
    <p:sldId id="300" r:id="rId78"/>
    <p:sldId id="318" r:id="rId79"/>
    <p:sldId id="370" r:id="rId80"/>
    <p:sldId id="289" r:id="rId81"/>
    <p:sldId id="290" r:id="rId82"/>
    <p:sldId id="291" r:id="rId83"/>
    <p:sldId id="292" r:id="rId84"/>
    <p:sldId id="293" r:id="rId85"/>
    <p:sldId id="316" r:id="rId86"/>
    <p:sldId id="373" r:id="rId87"/>
    <p:sldId id="372" r:id="rId88"/>
    <p:sldId id="425" r:id="rId89"/>
    <p:sldId id="311" r:id="rId90"/>
    <p:sldId id="312" r:id="rId91"/>
    <p:sldId id="313" r:id="rId92"/>
    <p:sldId id="314" r:id="rId93"/>
    <p:sldId id="297" r:id="rId94"/>
    <p:sldId id="390" r:id="rId95"/>
    <p:sldId id="271" r:id="rId9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a:srgbClr val="000000"/>
    <a:srgbClr val="990000"/>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10" autoAdjust="0"/>
    <p:restoredTop sz="94148" autoAdjust="0"/>
  </p:normalViewPr>
  <p:slideViewPr>
    <p:cSldViewPr snapToGrid="0">
      <p:cViewPr>
        <p:scale>
          <a:sx n="72" d="100"/>
          <a:sy n="72" d="100"/>
        </p:scale>
        <p:origin x="-48" y="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92"/>
    </p:cViewPr>
  </p:sorterViewPr>
  <p:gridSpacing cx="36868100" cy="368681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microsoft.com/office/2006/relationships/legacyDocTextInfo" Target="legacyDocTextInfo.bin"/><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25.xml.rels><?xml version="1.0" encoding="UTF-8" standalone="yes"?>
<Relationships xmlns="http://schemas.openxmlformats.org/package/2006/relationships"><Relationship Id="rId1" Type="http://schemas.microsoft.com/office/2006/relationships/activeXControlBinary" Target="activeX25.bin"/></Relationships>
</file>

<file path=ppt/activeX/_rels/activeX26.xml.rels><?xml version="1.0" encoding="UTF-8" standalone="yes"?>
<Relationships xmlns="http://schemas.openxmlformats.org/package/2006/relationships"><Relationship Id="rId1" Type="http://schemas.microsoft.com/office/2006/relationships/activeXControlBinary" Target="activeX26.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5512D11A-5CC6-11CF-8D67-00AA00BDCE1D}" ax:persistence="persistStorage" r:id="rId1"/>
</file>

<file path=ppt/activeX/activeX10.xml><?xml version="1.0" encoding="utf-8"?>
<ax:ocx xmlns:ax="http://schemas.microsoft.com/office/2006/activeX" xmlns:r="http://schemas.openxmlformats.org/officeDocument/2006/relationships" ax:classid="{5512D11A-5CC6-11CF-8D67-00AA00BDCE1D}" ax:persistence="persistStorage" r:id="rId1"/>
</file>

<file path=ppt/activeX/activeX11.xml><?xml version="1.0" encoding="utf-8"?>
<ax:ocx xmlns:ax="http://schemas.microsoft.com/office/2006/activeX" xmlns:r="http://schemas.openxmlformats.org/officeDocument/2006/relationships" ax:classid="{5512D11A-5CC6-11CF-8D67-00AA00BDCE1D}" ax:persistence="persistStorage" r:id="rId1"/>
</file>

<file path=ppt/activeX/activeX12.xml><?xml version="1.0" encoding="utf-8"?>
<ax:ocx xmlns:ax="http://schemas.microsoft.com/office/2006/activeX" xmlns:r="http://schemas.openxmlformats.org/officeDocument/2006/relationships" ax:classid="{5512D11A-5CC6-11CF-8D67-00AA00BDCE1D}" ax:persistence="persistStorage" r:id="rId1"/>
</file>

<file path=ppt/activeX/activeX13.xml><?xml version="1.0" encoding="utf-8"?>
<ax:ocx xmlns:ax="http://schemas.microsoft.com/office/2006/activeX" xmlns:r="http://schemas.openxmlformats.org/officeDocument/2006/relationships" ax:classid="{5512D11A-5CC6-11CF-8D67-00AA00BDCE1D}" ax:persistence="persistStorage" r:id="rId1"/>
</file>

<file path=ppt/activeX/activeX14.xml><?xml version="1.0" encoding="utf-8"?>
<ax:ocx xmlns:ax="http://schemas.microsoft.com/office/2006/activeX" xmlns:r="http://schemas.openxmlformats.org/officeDocument/2006/relationships" ax:classid="{5512D11A-5CC6-11CF-8D67-00AA00BDCE1D}" ax:persistence="persistStorage" r:id="rId1"/>
</file>

<file path=ppt/activeX/activeX15.xml><?xml version="1.0" encoding="utf-8"?>
<ax:ocx xmlns:ax="http://schemas.microsoft.com/office/2006/activeX" xmlns:r="http://schemas.openxmlformats.org/officeDocument/2006/relationships" ax:classid="{5512D11A-5CC6-11CF-8D67-00AA00BDCE1D}" ax:persistence="persistStorage" r:id="rId1"/>
</file>

<file path=ppt/activeX/activeX16.xml><?xml version="1.0" encoding="utf-8"?>
<ax:ocx xmlns:ax="http://schemas.microsoft.com/office/2006/activeX" xmlns:r="http://schemas.openxmlformats.org/officeDocument/2006/relationships" ax:classid="{5512D11A-5CC6-11CF-8D67-00AA00BDCE1D}" ax:persistence="persistStorage" r:id="rId1"/>
</file>

<file path=ppt/activeX/activeX17.xml><?xml version="1.0" encoding="utf-8"?>
<ax:ocx xmlns:ax="http://schemas.microsoft.com/office/2006/activeX" xmlns:r="http://schemas.openxmlformats.org/officeDocument/2006/relationships" ax:classid="{5512D11A-5CC6-11CF-8D67-00AA00BDCE1D}" ax:persistence="persistStorage" r:id="rId1"/>
</file>

<file path=ppt/activeX/activeX18.xml><?xml version="1.0" encoding="utf-8"?>
<ax:ocx xmlns:ax="http://schemas.microsoft.com/office/2006/activeX" xmlns:r="http://schemas.openxmlformats.org/officeDocument/2006/relationships" ax:classid="{5512D11A-5CC6-11CF-8D67-00AA00BDCE1D}" ax:persistence="persistStorage" r:id="rId1"/>
</file>

<file path=ppt/activeX/activeX19.xml><?xml version="1.0" encoding="utf-8"?>
<ax:ocx xmlns:ax="http://schemas.microsoft.com/office/2006/activeX" xmlns:r="http://schemas.openxmlformats.org/officeDocument/2006/relationships" ax:classid="{5512D11A-5CC6-11CF-8D67-00AA00BDCE1D}" ax:persistence="persistStorage" r:id="rId1"/>
</file>

<file path=ppt/activeX/activeX2.xml><?xml version="1.0" encoding="utf-8"?>
<ax:ocx xmlns:ax="http://schemas.microsoft.com/office/2006/activeX" xmlns:r="http://schemas.openxmlformats.org/officeDocument/2006/relationships" ax:classid="{5512D11A-5CC6-11CF-8D67-00AA00BDCE1D}" ax:persistence="persistStorage" r:id="rId1"/>
</file>

<file path=ppt/activeX/activeX20.xml><?xml version="1.0" encoding="utf-8"?>
<ax:ocx xmlns:ax="http://schemas.microsoft.com/office/2006/activeX" xmlns:r="http://schemas.openxmlformats.org/officeDocument/2006/relationships" ax:classid="{5512D11A-5CC6-11CF-8D67-00AA00BDCE1D}" ax:persistence="persistStorage" r:id="rId1"/>
</file>

<file path=ppt/activeX/activeX21.xml><?xml version="1.0" encoding="utf-8"?>
<ax:ocx xmlns:ax="http://schemas.microsoft.com/office/2006/activeX" xmlns:r="http://schemas.openxmlformats.org/officeDocument/2006/relationships" ax:classid="{5512D11A-5CC6-11CF-8D67-00AA00BDCE1D}" ax:persistence="persistStorage" r:id="rId1"/>
</file>

<file path=ppt/activeX/activeX22.xml><?xml version="1.0" encoding="utf-8"?>
<ax:ocx xmlns:ax="http://schemas.microsoft.com/office/2006/activeX" xmlns:r="http://schemas.openxmlformats.org/officeDocument/2006/relationships" ax:classid="{5512D11A-5CC6-11CF-8D67-00AA00BDCE1D}" ax:persistence="persistStorage" r:id="rId1"/>
</file>

<file path=ppt/activeX/activeX23.xml><?xml version="1.0" encoding="utf-8"?>
<ax:ocx xmlns:ax="http://schemas.microsoft.com/office/2006/activeX" xmlns:r="http://schemas.openxmlformats.org/officeDocument/2006/relationships" ax:classid="{5512D11A-5CC6-11CF-8D67-00AA00BDCE1D}" ax:persistence="persistStorage" r:id="rId1"/>
</file>

<file path=ppt/activeX/activeX24.xml><?xml version="1.0" encoding="utf-8"?>
<ax:ocx xmlns:ax="http://schemas.microsoft.com/office/2006/activeX" xmlns:r="http://schemas.openxmlformats.org/officeDocument/2006/relationships" ax:classid="{5512D11A-5CC6-11CF-8D67-00AA00BDCE1D}" ax:persistence="persistStorage" r:id="rId1"/>
</file>

<file path=ppt/activeX/activeX25.xml><?xml version="1.0" encoding="utf-8"?>
<ax:ocx xmlns:ax="http://schemas.microsoft.com/office/2006/activeX" xmlns:r="http://schemas.openxmlformats.org/officeDocument/2006/relationships" ax:classid="{5512D11A-5CC6-11CF-8D67-00AA00BDCE1D}" ax:persistence="persistStorage" r:id="rId1"/>
</file>

<file path=ppt/activeX/activeX26.xml><?xml version="1.0" encoding="utf-8"?>
<ax:ocx xmlns:ax="http://schemas.microsoft.com/office/2006/activeX" xmlns:r="http://schemas.openxmlformats.org/officeDocument/2006/relationships" ax:classid="{5512D11A-5CC6-11CF-8D67-00AA00BDCE1D}" ax:persistence="persistStorage" r:id="rId1"/>
</file>

<file path=ppt/activeX/activeX3.xml><?xml version="1.0" encoding="utf-8"?>
<ax:ocx xmlns:ax="http://schemas.microsoft.com/office/2006/activeX" xmlns:r="http://schemas.openxmlformats.org/officeDocument/2006/relationships" ax:classid="{5512D11A-5CC6-11CF-8D67-00AA00BDCE1D}" ax:persistence="persistStorage" r:id="rId1"/>
</file>

<file path=ppt/activeX/activeX4.xml><?xml version="1.0" encoding="utf-8"?>
<ax:ocx xmlns:ax="http://schemas.microsoft.com/office/2006/activeX" xmlns:r="http://schemas.openxmlformats.org/officeDocument/2006/relationships" ax:classid="{5512D11A-5CC6-11CF-8D67-00AA00BDCE1D}" ax:persistence="persistStorage" r:id="rId1"/>
</file>

<file path=ppt/activeX/activeX5.xml><?xml version="1.0" encoding="utf-8"?>
<ax:ocx xmlns:ax="http://schemas.microsoft.com/office/2006/activeX" xmlns:r="http://schemas.openxmlformats.org/officeDocument/2006/relationships" ax:classid="{5512D11A-5CC6-11CF-8D67-00AA00BDCE1D}" ax:persistence="persistStorage" r:id="rId1"/>
</file>

<file path=ppt/activeX/activeX6.xml><?xml version="1.0" encoding="utf-8"?>
<ax:ocx xmlns:ax="http://schemas.microsoft.com/office/2006/activeX" xmlns:r="http://schemas.openxmlformats.org/officeDocument/2006/relationships" ax:classid="{5512D11A-5CC6-11CF-8D67-00AA00BDCE1D}" ax:persistence="persistStorage" r:id="rId1"/>
</file>

<file path=ppt/activeX/activeX7.xml><?xml version="1.0" encoding="utf-8"?>
<ax:ocx xmlns:ax="http://schemas.microsoft.com/office/2006/activeX" xmlns:r="http://schemas.openxmlformats.org/officeDocument/2006/relationships" ax:classid="{5512D11A-5CC6-11CF-8D67-00AA00BDCE1D}" ax:persistence="persistStorage" r:id="rId1"/>
</file>

<file path=ppt/activeX/activeX8.xml><?xml version="1.0" encoding="utf-8"?>
<ax:ocx xmlns:ax="http://schemas.microsoft.com/office/2006/activeX" xmlns:r="http://schemas.openxmlformats.org/officeDocument/2006/relationships" ax:classid="{5512D11A-5CC6-11CF-8D67-00AA00BDCE1D}" ax:persistence="persistStorage" r:id="rId1"/>
</file>

<file path=ppt/activeX/activeX9.xml><?xml version="1.0" encoding="utf-8"?>
<ax:ocx xmlns:ax="http://schemas.microsoft.com/office/2006/activeX" xmlns:r="http://schemas.openxmlformats.org/officeDocument/2006/relationships" ax:classid="{5512D11A-5CC6-11CF-8D67-00AA00BDCE1D}" ax:persistence="persistStorage" r:id="rId1"/>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8D29B9-DE24-4B61-8F98-867865F03CD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lv-LV"/>
        </a:p>
      </dgm:t>
    </dgm:pt>
    <dgm:pt modelId="{CB77A24C-4161-4A74-B6E9-A19978062F6B}">
      <dgm:prSet phldrT="[Text]" custT="1"/>
      <dgm:spPr/>
      <dgm:t>
        <a:bodyPr/>
        <a:lstStyle/>
        <a:p>
          <a:r>
            <a:rPr lang="lv-LV" sz="2800" dirty="0" smtClean="0">
              <a:solidFill>
                <a:schemeClr val="tx1"/>
              </a:solidFill>
            </a:rPr>
            <a:t>Fizikāls lielums - garums</a:t>
          </a:r>
          <a:endParaRPr lang="lv-LV" sz="2800" dirty="0">
            <a:solidFill>
              <a:schemeClr val="tx1"/>
            </a:solidFill>
          </a:endParaRPr>
        </a:p>
      </dgm:t>
    </dgm:pt>
    <dgm:pt modelId="{2ECFF2D1-FD95-43E3-914E-6B82DA69E2DB}" type="parTrans" cxnId="{54C06593-A743-4D83-A64B-DC563F9C5565}">
      <dgm:prSet/>
      <dgm:spPr/>
      <dgm:t>
        <a:bodyPr/>
        <a:lstStyle/>
        <a:p>
          <a:endParaRPr lang="lv-LV"/>
        </a:p>
      </dgm:t>
    </dgm:pt>
    <dgm:pt modelId="{4DEF4816-DD3A-4D1E-A773-5CE837E1123A}" type="sibTrans" cxnId="{54C06593-A743-4D83-A64B-DC563F9C5565}">
      <dgm:prSet/>
      <dgm:spPr/>
      <dgm:t>
        <a:bodyPr/>
        <a:lstStyle/>
        <a:p>
          <a:endParaRPr lang="lv-LV"/>
        </a:p>
      </dgm:t>
    </dgm:pt>
    <dgm:pt modelId="{860E01DE-2072-4A1D-A277-98E831653A8A}">
      <dgm:prSet phldrT="[Text]" custT="1"/>
      <dgm:spPr/>
      <dgm:t>
        <a:bodyPr/>
        <a:lstStyle/>
        <a:p>
          <a:r>
            <a:rPr lang="lv-LV" sz="2400" dirty="0" smtClean="0">
              <a:solidFill>
                <a:schemeClr val="tx1"/>
              </a:solidFill>
            </a:rPr>
            <a:t>Mēšanas disciplīnās</a:t>
          </a:r>
          <a:endParaRPr lang="lv-LV" sz="2400" dirty="0">
            <a:solidFill>
              <a:schemeClr val="tx1"/>
            </a:solidFill>
          </a:endParaRPr>
        </a:p>
      </dgm:t>
    </dgm:pt>
    <dgm:pt modelId="{042D6D95-990A-4B92-B4BF-B05B79AFFB9A}" type="parTrans" cxnId="{1F00D497-5BCA-463E-B753-F85CCCFEB081}">
      <dgm:prSet/>
      <dgm:spPr/>
      <dgm:t>
        <a:bodyPr/>
        <a:lstStyle/>
        <a:p>
          <a:endParaRPr lang="lv-LV"/>
        </a:p>
      </dgm:t>
    </dgm:pt>
    <dgm:pt modelId="{7591F40C-2EF3-47C3-961E-017118D862EC}" type="sibTrans" cxnId="{1F00D497-5BCA-463E-B753-F85CCCFEB081}">
      <dgm:prSet/>
      <dgm:spPr/>
      <dgm:t>
        <a:bodyPr/>
        <a:lstStyle/>
        <a:p>
          <a:endParaRPr lang="lv-LV"/>
        </a:p>
      </dgm:t>
    </dgm:pt>
    <dgm:pt modelId="{3ADB508D-D0D1-4477-802F-4D17C926564D}">
      <dgm:prSet phldrT="[Text]" custT="1"/>
      <dgm:spPr/>
      <dgm:t>
        <a:bodyPr/>
        <a:lstStyle/>
        <a:p>
          <a:r>
            <a:rPr lang="lv-LV" sz="2400" dirty="0" smtClean="0">
              <a:solidFill>
                <a:schemeClr val="tx1"/>
              </a:solidFill>
            </a:rPr>
            <a:t>Lekšanas disciplīnās</a:t>
          </a:r>
          <a:endParaRPr lang="lv-LV" sz="2400" dirty="0">
            <a:solidFill>
              <a:schemeClr val="tx1"/>
            </a:solidFill>
          </a:endParaRPr>
        </a:p>
      </dgm:t>
    </dgm:pt>
    <dgm:pt modelId="{0FA989B3-FB56-461D-8842-C307F6C8A8B7}" type="parTrans" cxnId="{7F1C9F5F-BF54-4FB6-A459-9EC36EB111B6}">
      <dgm:prSet/>
      <dgm:spPr/>
      <dgm:t>
        <a:bodyPr/>
        <a:lstStyle/>
        <a:p>
          <a:endParaRPr lang="lv-LV"/>
        </a:p>
      </dgm:t>
    </dgm:pt>
    <dgm:pt modelId="{5A03C97B-D66F-470B-BFA5-3006DDC1250E}" type="sibTrans" cxnId="{7F1C9F5F-BF54-4FB6-A459-9EC36EB111B6}">
      <dgm:prSet/>
      <dgm:spPr/>
      <dgm:t>
        <a:bodyPr/>
        <a:lstStyle/>
        <a:p>
          <a:endParaRPr lang="lv-LV"/>
        </a:p>
      </dgm:t>
    </dgm:pt>
    <dgm:pt modelId="{EBE8BF3E-2D8E-4D84-A7F2-C113D03686B5}">
      <dgm:prSet phldrT="[Text]"/>
      <dgm:spPr/>
      <dgm:t>
        <a:bodyPr/>
        <a:lstStyle/>
        <a:p>
          <a:r>
            <a:rPr lang="lv-LV" dirty="0" smtClean="0">
              <a:solidFill>
                <a:schemeClr val="tx1"/>
              </a:solidFill>
            </a:rPr>
            <a:t>tāllēkšana ar ieskrējienu</a:t>
          </a:r>
          <a:endParaRPr lang="lv-LV" dirty="0">
            <a:solidFill>
              <a:schemeClr val="tx1"/>
            </a:solidFill>
          </a:endParaRPr>
        </a:p>
      </dgm:t>
    </dgm:pt>
    <dgm:pt modelId="{AB1DBDB7-0949-4AC0-AB0B-638156BB5C6F}" type="parTrans" cxnId="{4F423B6E-51CE-4F3E-B573-27302ADD8FE4}">
      <dgm:prSet/>
      <dgm:spPr/>
      <dgm:t>
        <a:bodyPr/>
        <a:lstStyle/>
        <a:p>
          <a:endParaRPr lang="lv-LV"/>
        </a:p>
      </dgm:t>
    </dgm:pt>
    <dgm:pt modelId="{C076131B-A3AB-4981-9D99-343E934E2EDE}" type="sibTrans" cxnId="{4F423B6E-51CE-4F3E-B573-27302ADD8FE4}">
      <dgm:prSet/>
      <dgm:spPr/>
      <dgm:t>
        <a:bodyPr/>
        <a:lstStyle/>
        <a:p>
          <a:endParaRPr lang="lv-LV"/>
        </a:p>
      </dgm:t>
    </dgm:pt>
    <dgm:pt modelId="{1907E447-0997-4B80-A1AA-39A58C1BA84D}">
      <dgm:prSet custT="1"/>
      <dgm:spPr/>
      <dgm:t>
        <a:bodyPr/>
        <a:lstStyle/>
        <a:p>
          <a:r>
            <a:rPr lang="lv-LV" sz="2100" dirty="0" smtClean="0">
              <a:solidFill>
                <a:schemeClr val="tx1"/>
              </a:solidFill>
            </a:rPr>
            <a:t>lodes grūšanā</a:t>
          </a:r>
          <a:endParaRPr lang="lv-LV" sz="2100" dirty="0">
            <a:solidFill>
              <a:schemeClr val="tx1"/>
            </a:solidFill>
          </a:endParaRPr>
        </a:p>
      </dgm:t>
    </dgm:pt>
    <dgm:pt modelId="{3C1285DE-83F0-4A9B-94AC-A90564D12117}" type="parTrans" cxnId="{2CB05A08-D075-4A07-B635-B819FBA14227}">
      <dgm:prSet/>
      <dgm:spPr/>
      <dgm:t>
        <a:bodyPr/>
        <a:lstStyle/>
        <a:p>
          <a:endParaRPr lang="lv-LV"/>
        </a:p>
      </dgm:t>
    </dgm:pt>
    <dgm:pt modelId="{0533294E-5E0F-4F8F-BB49-2F6EFA9D9D2C}" type="sibTrans" cxnId="{2CB05A08-D075-4A07-B635-B819FBA14227}">
      <dgm:prSet/>
      <dgm:spPr/>
      <dgm:t>
        <a:bodyPr/>
        <a:lstStyle/>
        <a:p>
          <a:endParaRPr lang="lv-LV"/>
        </a:p>
      </dgm:t>
    </dgm:pt>
    <dgm:pt modelId="{2A5E2220-1355-4B87-8AD8-223224069F31}">
      <dgm:prSet/>
      <dgm:spPr/>
      <dgm:t>
        <a:bodyPr/>
        <a:lstStyle/>
        <a:p>
          <a:r>
            <a:rPr lang="lv-LV" dirty="0" smtClean="0">
              <a:solidFill>
                <a:schemeClr val="tx1"/>
              </a:solidFill>
            </a:rPr>
            <a:t>granātas mešanā</a:t>
          </a:r>
          <a:endParaRPr lang="lv-LV" dirty="0">
            <a:solidFill>
              <a:schemeClr val="tx1"/>
            </a:solidFill>
          </a:endParaRPr>
        </a:p>
      </dgm:t>
    </dgm:pt>
    <dgm:pt modelId="{AF391D75-88C2-4D1F-8CA3-D469C7072E4F}" type="parTrans" cxnId="{42F67914-98E7-450A-97C2-8107AC04C2A8}">
      <dgm:prSet/>
      <dgm:spPr/>
      <dgm:t>
        <a:bodyPr/>
        <a:lstStyle/>
        <a:p>
          <a:endParaRPr lang="lv-LV"/>
        </a:p>
      </dgm:t>
    </dgm:pt>
    <dgm:pt modelId="{BB39FFD7-0B1D-4348-AFB7-2810E656E530}" type="sibTrans" cxnId="{42F67914-98E7-450A-97C2-8107AC04C2A8}">
      <dgm:prSet/>
      <dgm:spPr/>
      <dgm:t>
        <a:bodyPr/>
        <a:lstStyle/>
        <a:p>
          <a:endParaRPr lang="lv-LV"/>
        </a:p>
      </dgm:t>
    </dgm:pt>
    <dgm:pt modelId="{3D01C9A4-64A4-4E87-BBA1-2AC9CC2A3126}">
      <dgm:prSet phldrT="[Text]"/>
      <dgm:spPr/>
      <dgm:t>
        <a:bodyPr/>
        <a:lstStyle/>
        <a:p>
          <a:r>
            <a:rPr lang="lv-LV" dirty="0" smtClean="0">
              <a:solidFill>
                <a:schemeClr val="tx1"/>
              </a:solidFill>
            </a:rPr>
            <a:t>bumbiņas mešanā</a:t>
          </a:r>
          <a:endParaRPr lang="lv-LV" dirty="0">
            <a:solidFill>
              <a:schemeClr val="tx1"/>
            </a:solidFill>
          </a:endParaRPr>
        </a:p>
      </dgm:t>
    </dgm:pt>
    <dgm:pt modelId="{B602F011-AB93-4E68-B123-409335C1054C}" type="sibTrans" cxnId="{203F72E6-D2B1-4A57-95A6-6B70247029D4}">
      <dgm:prSet/>
      <dgm:spPr/>
      <dgm:t>
        <a:bodyPr/>
        <a:lstStyle/>
        <a:p>
          <a:endParaRPr lang="lv-LV"/>
        </a:p>
      </dgm:t>
    </dgm:pt>
    <dgm:pt modelId="{EFBC10F2-C69F-497D-98A9-67E9318925C6}" type="parTrans" cxnId="{203F72E6-D2B1-4A57-95A6-6B70247029D4}">
      <dgm:prSet/>
      <dgm:spPr/>
      <dgm:t>
        <a:bodyPr/>
        <a:lstStyle/>
        <a:p>
          <a:endParaRPr lang="lv-LV"/>
        </a:p>
      </dgm:t>
    </dgm:pt>
    <dgm:pt modelId="{FDF40FC1-9A88-48E8-90DD-AEEC8CE23621}">
      <dgm:prSet phldrT="[Text]"/>
      <dgm:spPr/>
      <dgm:t>
        <a:bodyPr/>
        <a:lstStyle/>
        <a:p>
          <a:r>
            <a:rPr lang="lv-LV" dirty="0" smtClean="0">
              <a:solidFill>
                <a:schemeClr val="tx1"/>
              </a:solidFill>
            </a:rPr>
            <a:t>tāllēkšana no vietas</a:t>
          </a:r>
          <a:endParaRPr lang="lv-LV" dirty="0">
            <a:solidFill>
              <a:schemeClr val="tx1"/>
            </a:solidFill>
          </a:endParaRPr>
        </a:p>
      </dgm:t>
    </dgm:pt>
    <dgm:pt modelId="{52CF5956-B6A0-4A49-BEC4-81432C820AB3}" type="parTrans" cxnId="{DF8DFFED-9E20-4249-A374-DBCCAC76B3D7}">
      <dgm:prSet/>
      <dgm:spPr/>
      <dgm:t>
        <a:bodyPr/>
        <a:lstStyle/>
        <a:p>
          <a:endParaRPr lang="lv-LV"/>
        </a:p>
      </dgm:t>
    </dgm:pt>
    <dgm:pt modelId="{3B631F66-4365-4143-AF27-DB34A715E94E}" type="sibTrans" cxnId="{DF8DFFED-9E20-4249-A374-DBCCAC76B3D7}">
      <dgm:prSet/>
      <dgm:spPr/>
      <dgm:t>
        <a:bodyPr/>
        <a:lstStyle/>
        <a:p>
          <a:endParaRPr lang="lv-LV"/>
        </a:p>
      </dgm:t>
    </dgm:pt>
    <dgm:pt modelId="{32DBBB59-E1CE-4054-932A-0D49A1962854}" type="pres">
      <dgm:prSet presAssocID="{AD8D29B9-DE24-4B61-8F98-867865F03CD8}" presName="diagram" presStyleCnt="0">
        <dgm:presLayoutVars>
          <dgm:chPref val="1"/>
          <dgm:dir/>
          <dgm:animOne val="branch"/>
          <dgm:animLvl val="lvl"/>
          <dgm:resizeHandles val="exact"/>
        </dgm:presLayoutVars>
      </dgm:prSet>
      <dgm:spPr/>
      <dgm:t>
        <a:bodyPr/>
        <a:lstStyle/>
        <a:p>
          <a:endParaRPr lang="lv-LV"/>
        </a:p>
      </dgm:t>
    </dgm:pt>
    <dgm:pt modelId="{D2FABD88-0753-419C-8EB9-5F3A8FA76D21}" type="pres">
      <dgm:prSet presAssocID="{CB77A24C-4161-4A74-B6E9-A19978062F6B}" presName="root1" presStyleCnt="0"/>
      <dgm:spPr/>
    </dgm:pt>
    <dgm:pt modelId="{2CBD5F89-7169-4FF0-9926-6D70F6A00340}" type="pres">
      <dgm:prSet presAssocID="{CB77A24C-4161-4A74-B6E9-A19978062F6B}" presName="LevelOneTextNode" presStyleLbl="node0" presStyleIdx="0" presStyleCnt="1" custScaleY="173989">
        <dgm:presLayoutVars>
          <dgm:chPref val="3"/>
        </dgm:presLayoutVars>
      </dgm:prSet>
      <dgm:spPr/>
      <dgm:t>
        <a:bodyPr/>
        <a:lstStyle/>
        <a:p>
          <a:endParaRPr lang="lv-LV"/>
        </a:p>
      </dgm:t>
    </dgm:pt>
    <dgm:pt modelId="{A16C0A54-C566-46E7-82F8-8F8FF49BE6E1}" type="pres">
      <dgm:prSet presAssocID="{CB77A24C-4161-4A74-B6E9-A19978062F6B}" presName="level2hierChild" presStyleCnt="0"/>
      <dgm:spPr/>
    </dgm:pt>
    <dgm:pt modelId="{9341A0FB-D9EB-4EFC-93FB-7816095CE464}" type="pres">
      <dgm:prSet presAssocID="{042D6D95-990A-4B92-B4BF-B05B79AFFB9A}" presName="conn2-1" presStyleLbl="parChTrans1D2" presStyleIdx="0" presStyleCnt="2"/>
      <dgm:spPr/>
      <dgm:t>
        <a:bodyPr/>
        <a:lstStyle/>
        <a:p>
          <a:endParaRPr lang="lv-LV"/>
        </a:p>
      </dgm:t>
    </dgm:pt>
    <dgm:pt modelId="{A862D87E-12F2-4A08-9834-5F4DD7398620}" type="pres">
      <dgm:prSet presAssocID="{042D6D95-990A-4B92-B4BF-B05B79AFFB9A}" presName="connTx" presStyleLbl="parChTrans1D2" presStyleIdx="0" presStyleCnt="2"/>
      <dgm:spPr/>
      <dgm:t>
        <a:bodyPr/>
        <a:lstStyle/>
        <a:p>
          <a:endParaRPr lang="lv-LV"/>
        </a:p>
      </dgm:t>
    </dgm:pt>
    <dgm:pt modelId="{7D275C59-0708-403E-AAE5-E9B7D03FC502}" type="pres">
      <dgm:prSet presAssocID="{860E01DE-2072-4A1D-A277-98E831653A8A}" presName="root2" presStyleCnt="0"/>
      <dgm:spPr/>
    </dgm:pt>
    <dgm:pt modelId="{2198B672-8474-4721-92B0-871354C096A0}" type="pres">
      <dgm:prSet presAssocID="{860E01DE-2072-4A1D-A277-98E831653A8A}" presName="LevelTwoTextNode" presStyleLbl="node2" presStyleIdx="0" presStyleCnt="2">
        <dgm:presLayoutVars>
          <dgm:chPref val="3"/>
        </dgm:presLayoutVars>
      </dgm:prSet>
      <dgm:spPr/>
      <dgm:t>
        <a:bodyPr/>
        <a:lstStyle/>
        <a:p>
          <a:endParaRPr lang="lv-LV"/>
        </a:p>
      </dgm:t>
    </dgm:pt>
    <dgm:pt modelId="{63E155C9-5AAC-4183-A5DB-393EF002A570}" type="pres">
      <dgm:prSet presAssocID="{860E01DE-2072-4A1D-A277-98E831653A8A}" presName="level3hierChild" presStyleCnt="0"/>
      <dgm:spPr/>
    </dgm:pt>
    <dgm:pt modelId="{5A91C9A6-CC80-4A00-B49D-A8A16F2279E4}" type="pres">
      <dgm:prSet presAssocID="{3C1285DE-83F0-4A9B-94AC-A90564D12117}" presName="conn2-1" presStyleLbl="parChTrans1D3" presStyleIdx="0" presStyleCnt="5"/>
      <dgm:spPr/>
      <dgm:t>
        <a:bodyPr/>
        <a:lstStyle/>
        <a:p>
          <a:endParaRPr lang="lv-LV"/>
        </a:p>
      </dgm:t>
    </dgm:pt>
    <dgm:pt modelId="{521BB84F-199D-49B3-80BC-37686F43E61E}" type="pres">
      <dgm:prSet presAssocID="{3C1285DE-83F0-4A9B-94AC-A90564D12117}" presName="connTx" presStyleLbl="parChTrans1D3" presStyleIdx="0" presStyleCnt="5"/>
      <dgm:spPr/>
      <dgm:t>
        <a:bodyPr/>
        <a:lstStyle/>
        <a:p>
          <a:endParaRPr lang="lv-LV"/>
        </a:p>
      </dgm:t>
    </dgm:pt>
    <dgm:pt modelId="{901EAD68-210D-4957-8822-60E7A050C6EF}" type="pres">
      <dgm:prSet presAssocID="{1907E447-0997-4B80-A1AA-39A58C1BA84D}" presName="root2" presStyleCnt="0"/>
      <dgm:spPr/>
    </dgm:pt>
    <dgm:pt modelId="{3BB1E281-D26F-45D1-ABCE-F7CDF0FC1FE1}" type="pres">
      <dgm:prSet presAssocID="{1907E447-0997-4B80-A1AA-39A58C1BA84D}" presName="LevelTwoTextNode" presStyleLbl="node3" presStyleIdx="0" presStyleCnt="5">
        <dgm:presLayoutVars>
          <dgm:chPref val="3"/>
        </dgm:presLayoutVars>
      </dgm:prSet>
      <dgm:spPr/>
      <dgm:t>
        <a:bodyPr/>
        <a:lstStyle/>
        <a:p>
          <a:endParaRPr lang="lv-LV"/>
        </a:p>
      </dgm:t>
    </dgm:pt>
    <dgm:pt modelId="{4A0421B6-B565-45E7-99E4-7C3CE1C9C3DC}" type="pres">
      <dgm:prSet presAssocID="{1907E447-0997-4B80-A1AA-39A58C1BA84D}" presName="level3hierChild" presStyleCnt="0"/>
      <dgm:spPr/>
    </dgm:pt>
    <dgm:pt modelId="{DD75646F-17C9-4725-8423-B7AAC6653CD3}" type="pres">
      <dgm:prSet presAssocID="{EFBC10F2-C69F-497D-98A9-67E9318925C6}" presName="conn2-1" presStyleLbl="parChTrans1D3" presStyleIdx="1" presStyleCnt="5"/>
      <dgm:spPr/>
      <dgm:t>
        <a:bodyPr/>
        <a:lstStyle/>
        <a:p>
          <a:endParaRPr lang="lv-LV"/>
        </a:p>
      </dgm:t>
    </dgm:pt>
    <dgm:pt modelId="{B9C40CD5-8A59-45C0-A3D6-92FE255B2C73}" type="pres">
      <dgm:prSet presAssocID="{EFBC10F2-C69F-497D-98A9-67E9318925C6}" presName="connTx" presStyleLbl="parChTrans1D3" presStyleIdx="1" presStyleCnt="5"/>
      <dgm:spPr/>
      <dgm:t>
        <a:bodyPr/>
        <a:lstStyle/>
        <a:p>
          <a:endParaRPr lang="lv-LV"/>
        </a:p>
      </dgm:t>
    </dgm:pt>
    <dgm:pt modelId="{5BCFD565-F446-4062-90BF-D1F2B7F5EDAA}" type="pres">
      <dgm:prSet presAssocID="{3D01C9A4-64A4-4E87-BBA1-2AC9CC2A3126}" presName="root2" presStyleCnt="0"/>
      <dgm:spPr/>
    </dgm:pt>
    <dgm:pt modelId="{44B5F6B5-2A31-4FA1-BFF7-53CE251937C3}" type="pres">
      <dgm:prSet presAssocID="{3D01C9A4-64A4-4E87-BBA1-2AC9CC2A3126}" presName="LevelTwoTextNode" presStyleLbl="node3" presStyleIdx="1" presStyleCnt="5" custLinFactNeighborX="-179" custLinFactNeighborY="1482">
        <dgm:presLayoutVars>
          <dgm:chPref val="3"/>
        </dgm:presLayoutVars>
      </dgm:prSet>
      <dgm:spPr/>
      <dgm:t>
        <a:bodyPr/>
        <a:lstStyle/>
        <a:p>
          <a:endParaRPr lang="lv-LV"/>
        </a:p>
      </dgm:t>
    </dgm:pt>
    <dgm:pt modelId="{0DA8D965-62DB-4269-8B73-D0D0BC50E3E0}" type="pres">
      <dgm:prSet presAssocID="{3D01C9A4-64A4-4E87-BBA1-2AC9CC2A3126}" presName="level3hierChild" presStyleCnt="0"/>
      <dgm:spPr/>
    </dgm:pt>
    <dgm:pt modelId="{2B07369F-82ED-458E-9E5F-CF66A7784CC8}" type="pres">
      <dgm:prSet presAssocID="{AF391D75-88C2-4D1F-8CA3-D469C7072E4F}" presName="conn2-1" presStyleLbl="parChTrans1D3" presStyleIdx="2" presStyleCnt="5"/>
      <dgm:spPr/>
      <dgm:t>
        <a:bodyPr/>
        <a:lstStyle/>
        <a:p>
          <a:endParaRPr lang="lv-LV"/>
        </a:p>
      </dgm:t>
    </dgm:pt>
    <dgm:pt modelId="{CC8321D9-2C6E-4B7E-8849-5DC8B733FAAF}" type="pres">
      <dgm:prSet presAssocID="{AF391D75-88C2-4D1F-8CA3-D469C7072E4F}" presName="connTx" presStyleLbl="parChTrans1D3" presStyleIdx="2" presStyleCnt="5"/>
      <dgm:spPr/>
      <dgm:t>
        <a:bodyPr/>
        <a:lstStyle/>
        <a:p>
          <a:endParaRPr lang="lv-LV"/>
        </a:p>
      </dgm:t>
    </dgm:pt>
    <dgm:pt modelId="{FE407BB0-CF37-4935-863D-8ACE0DF1CC92}" type="pres">
      <dgm:prSet presAssocID="{2A5E2220-1355-4B87-8AD8-223224069F31}" presName="root2" presStyleCnt="0"/>
      <dgm:spPr/>
    </dgm:pt>
    <dgm:pt modelId="{ED8D8A5A-F783-46DC-AC71-FC6591D08595}" type="pres">
      <dgm:prSet presAssocID="{2A5E2220-1355-4B87-8AD8-223224069F31}" presName="LevelTwoTextNode" presStyleLbl="node3" presStyleIdx="2" presStyleCnt="5">
        <dgm:presLayoutVars>
          <dgm:chPref val="3"/>
        </dgm:presLayoutVars>
      </dgm:prSet>
      <dgm:spPr/>
      <dgm:t>
        <a:bodyPr/>
        <a:lstStyle/>
        <a:p>
          <a:endParaRPr lang="lv-LV"/>
        </a:p>
      </dgm:t>
    </dgm:pt>
    <dgm:pt modelId="{F05D7878-AAEE-44D3-B3E3-B9559BE97288}" type="pres">
      <dgm:prSet presAssocID="{2A5E2220-1355-4B87-8AD8-223224069F31}" presName="level3hierChild" presStyleCnt="0"/>
      <dgm:spPr/>
    </dgm:pt>
    <dgm:pt modelId="{91C0E2D1-0119-41A9-9713-DD659C01EA8C}" type="pres">
      <dgm:prSet presAssocID="{0FA989B3-FB56-461D-8842-C307F6C8A8B7}" presName="conn2-1" presStyleLbl="parChTrans1D2" presStyleIdx="1" presStyleCnt="2"/>
      <dgm:spPr/>
      <dgm:t>
        <a:bodyPr/>
        <a:lstStyle/>
        <a:p>
          <a:endParaRPr lang="lv-LV"/>
        </a:p>
      </dgm:t>
    </dgm:pt>
    <dgm:pt modelId="{513A8994-23A6-4D82-AB4B-A5B7C1AB2F96}" type="pres">
      <dgm:prSet presAssocID="{0FA989B3-FB56-461D-8842-C307F6C8A8B7}" presName="connTx" presStyleLbl="parChTrans1D2" presStyleIdx="1" presStyleCnt="2"/>
      <dgm:spPr/>
      <dgm:t>
        <a:bodyPr/>
        <a:lstStyle/>
        <a:p>
          <a:endParaRPr lang="lv-LV"/>
        </a:p>
      </dgm:t>
    </dgm:pt>
    <dgm:pt modelId="{2BE28A24-369F-4AA6-8A9C-7F889CA0311A}" type="pres">
      <dgm:prSet presAssocID="{3ADB508D-D0D1-4477-802F-4D17C926564D}" presName="root2" presStyleCnt="0"/>
      <dgm:spPr/>
    </dgm:pt>
    <dgm:pt modelId="{FA516DD7-C2D5-4C3E-8F0C-9AB1B21DDE00}" type="pres">
      <dgm:prSet presAssocID="{3ADB508D-D0D1-4477-802F-4D17C926564D}" presName="LevelTwoTextNode" presStyleLbl="node2" presStyleIdx="1" presStyleCnt="2">
        <dgm:presLayoutVars>
          <dgm:chPref val="3"/>
        </dgm:presLayoutVars>
      </dgm:prSet>
      <dgm:spPr/>
      <dgm:t>
        <a:bodyPr/>
        <a:lstStyle/>
        <a:p>
          <a:endParaRPr lang="lv-LV"/>
        </a:p>
      </dgm:t>
    </dgm:pt>
    <dgm:pt modelId="{652936DE-6777-4852-9017-7432E42BB6F8}" type="pres">
      <dgm:prSet presAssocID="{3ADB508D-D0D1-4477-802F-4D17C926564D}" presName="level3hierChild" presStyleCnt="0"/>
      <dgm:spPr/>
    </dgm:pt>
    <dgm:pt modelId="{2F8DEF9B-22A0-42C6-A157-A43CA9C8F86D}" type="pres">
      <dgm:prSet presAssocID="{AB1DBDB7-0949-4AC0-AB0B-638156BB5C6F}" presName="conn2-1" presStyleLbl="parChTrans1D3" presStyleIdx="3" presStyleCnt="5"/>
      <dgm:spPr/>
      <dgm:t>
        <a:bodyPr/>
        <a:lstStyle/>
        <a:p>
          <a:endParaRPr lang="lv-LV"/>
        </a:p>
      </dgm:t>
    </dgm:pt>
    <dgm:pt modelId="{CDB65892-3E2D-45A9-A965-78E8BF77C01B}" type="pres">
      <dgm:prSet presAssocID="{AB1DBDB7-0949-4AC0-AB0B-638156BB5C6F}" presName="connTx" presStyleLbl="parChTrans1D3" presStyleIdx="3" presStyleCnt="5"/>
      <dgm:spPr/>
      <dgm:t>
        <a:bodyPr/>
        <a:lstStyle/>
        <a:p>
          <a:endParaRPr lang="lv-LV"/>
        </a:p>
      </dgm:t>
    </dgm:pt>
    <dgm:pt modelId="{A4AE7DCF-374E-4C57-85B7-A2057102FB44}" type="pres">
      <dgm:prSet presAssocID="{EBE8BF3E-2D8E-4D84-A7F2-C113D03686B5}" presName="root2" presStyleCnt="0"/>
      <dgm:spPr/>
    </dgm:pt>
    <dgm:pt modelId="{5397461E-295F-4911-B5DB-72CE4B1E5876}" type="pres">
      <dgm:prSet presAssocID="{EBE8BF3E-2D8E-4D84-A7F2-C113D03686B5}" presName="LevelTwoTextNode" presStyleLbl="node3" presStyleIdx="3" presStyleCnt="5">
        <dgm:presLayoutVars>
          <dgm:chPref val="3"/>
        </dgm:presLayoutVars>
      </dgm:prSet>
      <dgm:spPr/>
      <dgm:t>
        <a:bodyPr/>
        <a:lstStyle/>
        <a:p>
          <a:endParaRPr lang="lv-LV"/>
        </a:p>
      </dgm:t>
    </dgm:pt>
    <dgm:pt modelId="{F9350DCE-AA37-4B7E-BB75-BC02F7383541}" type="pres">
      <dgm:prSet presAssocID="{EBE8BF3E-2D8E-4D84-A7F2-C113D03686B5}" presName="level3hierChild" presStyleCnt="0"/>
      <dgm:spPr/>
    </dgm:pt>
    <dgm:pt modelId="{BC649AA4-20EF-4B07-986C-68E579EB8DB3}" type="pres">
      <dgm:prSet presAssocID="{52CF5956-B6A0-4A49-BEC4-81432C820AB3}" presName="conn2-1" presStyleLbl="parChTrans1D3" presStyleIdx="4" presStyleCnt="5"/>
      <dgm:spPr/>
      <dgm:t>
        <a:bodyPr/>
        <a:lstStyle/>
        <a:p>
          <a:endParaRPr lang="lv-LV"/>
        </a:p>
      </dgm:t>
    </dgm:pt>
    <dgm:pt modelId="{34D7F42C-9B8B-4738-97BE-74831D9655BA}" type="pres">
      <dgm:prSet presAssocID="{52CF5956-B6A0-4A49-BEC4-81432C820AB3}" presName="connTx" presStyleLbl="parChTrans1D3" presStyleIdx="4" presStyleCnt="5"/>
      <dgm:spPr/>
      <dgm:t>
        <a:bodyPr/>
        <a:lstStyle/>
        <a:p>
          <a:endParaRPr lang="lv-LV"/>
        </a:p>
      </dgm:t>
    </dgm:pt>
    <dgm:pt modelId="{BE2B01C0-F281-4245-A205-37A1495D88BD}" type="pres">
      <dgm:prSet presAssocID="{FDF40FC1-9A88-48E8-90DD-AEEC8CE23621}" presName="root2" presStyleCnt="0"/>
      <dgm:spPr/>
    </dgm:pt>
    <dgm:pt modelId="{9884189F-985C-43EA-A588-508196CE94EE}" type="pres">
      <dgm:prSet presAssocID="{FDF40FC1-9A88-48E8-90DD-AEEC8CE23621}" presName="LevelTwoTextNode" presStyleLbl="node3" presStyleIdx="4" presStyleCnt="5">
        <dgm:presLayoutVars>
          <dgm:chPref val="3"/>
        </dgm:presLayoutVars>
      </dgm:prSet>
      <dgm:spPr/>
      <dgm:t>
        <a:bodyPr/>
        <a:lstStyle/>
        <a:p>
          <a:endParaRPr lang="lv-LV"/>
        </a:p>
      </dgm:t>
    </dgm:pt>
    <dgm:pt modelId="{584F924E-9385-4639-A03D-BC8B3573D25E}" type="pres">
      <dgm:prSet presAssocID="{FDF40FC1-9A88-48E8-90DD-AEEC8CE23621}" presName="level3hierChild" presStyleCnt="0"/>
      <dgm:spPr/>
    </dgm:pt>
  </dgm:ptLst>
  <dgm:cxnLst>
    <dgm:cxn modelId="{1CB5F0F8-0586-4129-8E88-AED837B61BB8}" type="presOf" srcId="{042D6D95-990A-4B92-B4BF-B05B79AFFB9A}" destId="{9341A0FB-D9EB-4EFC-93FB-7816095CE464}" srcOrd="0" destOrd="0" presId="urn:microsoft.com/office/officeart/2005/8/layout/hierarchy2"/>
    <dgm:cxn modelId="{DF8DFFED-9E20-4249-A374-DBCCAC76B3D7}" srcId="{3ADB508D-D0D1-4477-802F-4D17C926564D}" destId="{FDF40FC1-9A88-48E8-90DD-AEEC8CE23621}" srcOrd="1" destOrd="0" parTransId="{52CF5956-B6A0-4A49-BEC4-81432C820AB3}" sibTransId="{3B631F66-4365-4143-AF27-DB34A715E94E}"/>
    <dgm:cxn modelId="{96859D5F-B7DF-4C64-97DD-0B94961EA86C}" type="presOf" srcId="{CB77A24C-4161-4A74-B6E9-A19978062F6B}" destId="{2CBD5F89-7169-4FF0-9926-6D70F6A00340}" srcOrd="0" destOrd="0" presId="urn:microsoft.com/office/officeart/2005/8/layout/hierarchy2"/>
    <dgm:cxn modelId="{099977EB-037C-4622-B228-CAA8D1D21662}" type="presOf" srcId="{1907E447-0997-4B80-A1AA-39A58C1BA84D}" destId="{3BB1E281-D26F-45D1-ABCE-F7CDF0FC1FE1}" srcOrd="0" destOrd="0" presId="urn:microsoft.com/office/officeart/2005/8/layout/hierarchy2"/>
    <dgm:cxn modelId="{4F423B6E-51CE-4F3E-B573-27302ADD8FE4}" srcId="{3ADB508D-D0D1-4477-802F-4D17C926564D}" destId="{EBE8BF3E-2D8E-4D84-A7F2-C113D03686B5}" srcOrd="0" destOrd="0" parTransId="{AB1DBDB7-0949-4AC0-AB0B-638156BB5C6F}" sibTransId="{C076131B-A3AB-4981-9D99-343E934E2EDE}"/>
    <dgm:cxn modelId="{213433FA-516F-40DD-97FC-E18DD1422E40}" type="presOf" srcId="{AB1DBDB7-0949-4AC0-AB0B-638156BB5C6F}" destId="{2F8DEF9B-22A0-42C6-A157-A43CA9C8F86D}" srcOrd="0" destOrd="0" presId="urn:microsoft.com/office/officeart/2005/8/layout/hierarchy2"/>
    <dgm:cxn modelId="{2CB05A08-D075-4A07-B635-B819FBA14227}" srcId="{860E01DE-2072-4A1D-A277-98E831653A8A}" destId="{1907E447-0997-4B80-A1AA-39A58C1BA84D}" srcOrd="0" destOrd="0" parTransId="{3C1285DE-83F0-4A9B-94AC-A90564D12117}" sibTransId="{0533294E-5E0F-4F8F-BB49-2F6EFA9D9D2C}"/>
    <dgm:cxn modelId="{013256B2-10A7-49F0-93A6-2A7D0FF27A5F}" type="presOf" srcId="{52CF5956-B6A0-4A49-BEC4-81432C820AB3}" destId="{BC649AA4-20EF-4B07-986C-68E579EB8DB3}" srcOrd="0" destOrd="0" presId="urn:microsoft.com/office/officeart/2005/8/layout/hierarchy2"/>
    <dgm:cxn modelId="{02349C79-70F2-45A3-A987-0328B1619B2C}" type="presOf" srcId="{EFBC10F2-C69F-497D-98A9-67E9318925C6}" destId="{B9C40CD5-8A59-45C0-A3D6-92FE255B2C73}" srcOrd="1" destOrd="0" presId="urn:microsoft.com/office/officeart/2005/8/layout/hierarchy2"/>
    <dgm:cxn modelId="{76EF19A5-0D98-4AA3-805B-3A38D87607D5}" type="presOf" srcId="{3C1285DE-83F0-4A9B-94AC-A90564D12117}" destId="{521BB84F-199D-49B3-80BC-37686F43E61E}" srcOrd="1" destOrd="0" presId="urn:microsoft.com/office/officeart/2005/8/layout/hierarchy2"/>
    <dgm:cxn modelId="{C5A67D80-C7CC-414A-BBF1-DE298E1B499C}" type="presOf" srcId="{AB1DBDB7-0949-4AC0-AB0B-638156BB5C6F}" destId="{CDB65892-3E2D-45A9-A965-78E8BF77C01B}" srcOrd="1" destOrd="0" presId="urn:microsoft.com/office/officeart/2005/8/layout/hierarchy2"/>
    <dgm:cxn modelId="{1F00D497-5BCA-463E-B753-F85CCCFEB081}" srcId="{CB77A24C-4161-4A74-B6E9-A19978062F6B}" destId="{860E01DE-2072-4A1D-A277-98E831653A8A}" srcOrd="0" destOrd="0" parTransId="{042D6D95-990A-4B92-B4BF-B05B79AFFB9A}" sibTransId="{7591F40C-2EF3-47C3-961E-017118D862EC}"/>
    <dgm:cxn modelId="{12159A30-8E74-4F99-BEA5-772B9202DAC5}" type="presOf" srcId="{3C1285DE-83F0-4A9B-94AC-A90564D12117}" destId="{5A91C9A6-CC80-4A00-B49D-A8A16F2279E4}" srcOrd="0" destOrd="0" presId="urn:microsoft.com/office/officeart/2005/8/layout/hierarchy2"/>
    <dgm:cxn modelId="{40BCCBE1-103A-4478-82C4-0BA30C73A26F}" type="presOf" srcId="{AF391D75-88C2-4D1F-8CA3-D469C7072E4F}" destId="{2B07369F-82ED-458E-9E5F-CF66A7784CC8}" srcOrd="0" destOrd="0" presId="urn:microsoft.com/office/officeart/2005/8/layout/hierarchy2"/>
    <dgm:cxn modelId="{5390BE71-2412-4A55-B911-66C058D28543}" type="presOf" srcId="{AF391D75-88C2-4D1F-8CA3-D469C7072E4F}" destId="{CC8321D9-2C6E-4B7E-8849-5DC8B733FAAF}" srcOrd="1" destOrd="0" presId="urn:microsoft.com/office/officeart/2005/8/layout/hierarchy2"/>
    <dgm:cxn modelId="{19D092B4-09AE-4B1D-B626-B4BA8E8B7E3E}" type="presOf" srcId="{3ADB508D-D0D1-4477-802F-4D17C926564D}" destId="{FA516DD7-C2D5-4C3E-8F0C-9AB1B21DDE00}" srcOrd="0" destOrd="0" presId="urn:microsoft.com/office/officeart/2005/8/layout/hierarchy2"/>
    <dgm:cxn modelId="{22E0A5B2-01DC-4700-9464-CD261A3980AF}" type="presOf" srcId="{0FA989B3-FB56-461D-8842-C307F6C8A8B7}" destId="{513A8994-23A6-4D82-AB4B-A5B7C1AB2F96}" srcOrd="1" destOrd="0" presId="urn:microsoft.com/office/officeart/2005/8/layout/hierarchy2"/>
    <dgm:cxn modelId="{A83AFD21-CA14-43BE-978E-C6951B252FA5}" type="presOf" srcId="{FDF40FC1-9A88-48E8-90DD-AEEC8CE23621}" destId="{9884189F-985C-43EA-A588-508196CE94EE}" srcOrd="0" destOrd="0" presId="urn:microsoft.com/office/officeart/2005/8/layout/hierarchy2"/>
    <dgm:cxn modelId="{ACE28741-04A0-4B48-9208-4EC41B32024E}" type="presOf" srcId="{EBE8BF3E-2D8E-4D84-A7F2-C113D03686B5}" destId="{5397461E-295F-4911-B5DB-72CE4B1E5876}" srcOrd="0" destOrd="0" presId="urn:microsoft.com/office/officeart/2005/8/layout/hierarchy2"/>
    <dgm:cxn modelId="{203F72E6-D2B1-4A57-95A6-6B70247029D4}" srcId="{860E01DE-2072-4A1D-A277-98E831653A8A}" destId="{3D01C9A4-64A4-4E87-BBA1-2AC9CC2A3126}" srcOrd="1" destOrd="0" parTransId="{EFBC10F2-C69F-497D-98A9-67E9318925C6}" sibTransId="{B602F011-AB93-4E68-B123-409335C1054C}"/>
    <dgm:cxn modelId="{EF5FE9DB-7493-4EF1-B41B-9AA8A01A71D6}" type="presOf" srcId="{52CF5956-B6A0-4A49-BEC4-81432C820AB3}" destId="{34D7F42C-9B8B-4738-97BE-74831D9655BA}" srcOrd="1" destOrd="0" presId="urn:microsoft.com/office/officeart/2005/8/layout/hierarchy2"/>
    <dgm:cxn modelId="{54C06593-A743-4D83-A64B-DC563F9C5565}" srcId="{AD8D29B9-DE24-4B61-8F98-867865F03CD8}" destId="{CB77A24C-4161-4A74-B6E9-A19978062F6B}" srcOrd="0" destOrd="0" parTransId="{2ECFF2D1-FD95-43E3-914E-6B82DA69E2DB}" sibTransId="{4DEF4816-DD3A-4D1E-A773-5CE837E1123A}"/>
    <dgm:cxn modelId="{C35017A9-FBCC-486B-A4EA-69189106DE1C}" type="presOf" srcId="{EFBC10F2-C69F-497D-98A9-67E9318925C6}" destId="{DD75646F-17C9-4725-8423-B7AAC6653CD3}" srcOrd="0" destOrd="0" presId="urn:microsoft.com/office/officeart/2005/8/layout/hierarchy2"/>
    <dgm:cxn modelId="{FEA8A8CE-1302-46BF-8418-5C6CFBB390B2}" type="presOf" srcId="{0FA989B3-FB56-461D-8842-C307F6C8A8B7}" destId="{91C0E2D1-0119-41A9-9713-DD659C01EA8C}" srcOrd="0" destOrd="0" presId="urn:microsoft.com/office/officeart/2005/8/layout/hierarchy2"/>
    <dgm:cxn modelId="{5903CDC3-7EDD-4243-B865-B9E46C4806F8}" type="presOf" srcId="{860E01DE-2072-4A1D-A277-98E831653A8A}" destId="{2198B672-8474-4721-92B0-871354C096A0}" srcOrd="0" destOrd="0" presId="urn:microsoft.com/office/officeart/2005/8/layout/hierarchy2"/>
    <dgm:cxn modelId="{42F67914-98E7-450A-97C2-8107AC04C2A8}" srcId="{860E01DE-2072-4A1D-A277-98E831653A8A}" destId="{2A5E2220-1355-4B87-8AD8-223224069F31}" srcOrd="2" destOrd="0" parTransId="{AF391D75-88C2-4D1F-8CA3-D469C7072E4F}" sibTransId="{BB39FFD7-0B1D-4348-AFB7-2810E656E530}"/>
    <dgm:cxn modelId="{2E78A7C3-1E6C-4B30-A29D-4347E079396B}" type="presOf" srcId="{2A5E2220-1355-4B87-8AD8-223224069F31}" destId="{ED8D8A5A-F783-46DC-AC71-FC6591D08595}" srcOrd="0" destOrd="0" presId="urn:microsoft.com/office/officeart/2005/8/layout/hierarchy2"/>
    <dgm:cxn modelId="{AB127766-A8D5-45DE-B5BB-8D2FB77A9B7A}" type="presOf" srcId="{042D6D95-990A-4B92-B4BF-B05B79AFFB9A}" destId="{A862D87E-12F2-4A08-9834-5F4DD7398620}" srcOrd="1" destOrd="0" presId="urn:microsoft.com/office/officeart/2005/8/layout/hierarchy2"/>
    <dgm:cxn modelId="{7F1C9F5F-BF54-4FB6-A459-9EC36EB111B6}" srcId="{CB77A24C-4161-4A74-B6E9-A19978062F6B}" destId="{3ADB508D-D0D1-4477-802F-4D17C926564D}" srcOrd="1" destOrd="0" parTransId="{0FA989B3-FB56-461D-8842-C307F6C8A8B7}" sibTransId="{5A03C97B-D66F-470B-BFA5-3006DDC1250E}"/>
    <dgm:cxn modelId="{EDB8BC98-DC8A-4115-B7BC-0B0F5A59C567}" type="presOf" srcId="{3D01C9A4-64A4-4E87-BBA1-2AC9CC2A3126}" destId="{44B5F6B5-2A31-4FA1-BFF7-53CE251937C3}" srcOrd="0" destOrd="0" presId="urn:microsoft.com/office/officeart/2005/8/layout/hierarchy2"/>
    <dgm:cxn modelId="{139F7E74-B531-46BC-81A2-CD484C0AA598}" type="presOf" srcId="{AD8D29B9-DE24-4B61-8F98-867865F03CD8}" destId="{32DBBB59-E1CE-4054-932A-0D49A1962854}" srcOrd="0" destOrd="0" presId="urn:microsoft.com/office/officeart/2005/8/layout/hierarchy2"/>
    <dgm:cxn modelId="{FB316A88-1659-44FA-9D84-7C77E6599ABE}" type="presParOf" srcId="{32DBBB59-E1CE-4054-932A-0D49A1962854}" destId="{D2FABD88-0753-419C-8EB9-5F3A8FA76D21}" srcOrd="0" destOrd="0" presId="urn:microsoft.com/office/officeart/2005/8/layout/hierarchy2"/>
    <dgm:cxn modelId="{A8F8FC31-B531-42E0-BFE1-C353B9FFF2CE}" type="presParOf" srcId="{D2FABD88-0753-419C-8EB9-5F3A8FA76D21}" destId="{2CBD5F89-7169-4FF0-9926-6D70F6A00340}" srcOrd="0" destOrd="0" presId="urn:microsoft.com/office/officeart/2005/8/layout/hierarchy2"/>
    <dgm:cxn modelId="{936A91C7-5232-4930-BF57-BD6D5A5A14E8}" type="presParOf" srcId="{D2FABD88-0753-419C-8EB9-5F3A8FA76D21}" destId="{A16C0A54-C566-46E7-82F8-8F8FF49BE6E1}" srcOrd="1" destOrd="0" presId="urn:microsoft.com/office/officeart/2005/8/layout/hierarchy2"/>
    <dgm:cxn modelId="{BE6A416B-8E96-485A-A5C7-F112FF886E7C}" type="presParOf" srcId="{A16C0A54-C566-46E7-82F8-8F8FF49BE6E1}" destId="{9341A0FB-D9EB-4EFC-93FB-7816095CE464}" srcOrd="0" destOrd="0" presId="urn:microsoft.com/office/officeart/2005/8/layout/hierarchy2"/>
    <dgm:cxn modelId="{7014A349-F091-4233-8BA7-42FC7E40525C}" type="presParOf" srcId="{9341A0FB-D9EB-4EFC-93FB-7816095CE464}" destId="{A862D87E-12F2-4A08-9834-5F4DD7398620}" srcOrd="0" destOrd="0" presId="urn:microsoft.com/office/officeart/2005/8/layout/hierarchy2"/>
    <dgm:cxn modelId="{8E9E4CD2-1671-4397-A50C-C409150DF803}" type="presParOf" srcId="{A16C0A54-C566-46E7-82F8-8F8FF49BE6E1}" destId="{7D275C59-0708-403E-AAE5-E9B7D03FC502}" srcOrd="1" destOrd="0" presId="urn:microsoft.com/office/officeart/2005/8/layout/hierarchy2"/>
    <dgm:cxn modelId="{72B37C8D-BE6E-450B-8467-7F0FA62C5F2D}" type="presParOf" srcId="{7D275C59-0708-403E-AAE5-E9B7D03FC502}" destId="{2198B672-8474-4721-92B0-871354C096A0}" srcOrd="0" destOrd="0" presId="urn:microsoft.com/office/officeart/2005/8/layout/hierarchy2"/>
    <dgm:cxn modelId="{83F2D928-D4CA-467F-BE64-C85241C484E9}" type="presParOf" srcId="{7D275C59-0708-403E-AAE5-E9B7D03FC502}" destId="{63E155C9-5AAC-4183-A5DB-393EF002A570}" srcOrd="1" destOrd="0" presId="urn:microsoft.com/office/officeart/2005/8/layout/hierarchy2"/>
    <dgm:cxn modelId="{E71DF37A-BBCD-4A43-8138-A5D3D457A2EB}" type="presParOf" srcId="{63E155C9-5AAC-4183-A5DB-393EF002A570}" destId="{5A91C9A6-CC80-4A00-B49D-A8A16F2279E4}" srcOrd="0" destOrd="0" presId="urn:microsoft.com/office/officeart/2005/8/layout/hierarchy2"/>
    <dgm:cxn modelId="{9382B8F2-A1B7-41C4-99FC-509F3B63C2FB}" type="presParOf" srcId="{5A91C9A6-CC80-4A00-B49D-A8A16F2279E4}" destId="{521BB84F-199D-49B3-80BC-37686F43E61E}" srcOrd="0" destOrd="0" presId="urn:microsoft.com/office/officeart/2005/8/layout/hierarchy2"/>
    <dgm:cxn modelId="{4234CA71-6721-400C-B946-5B3E31208B02}" type="presParOf" srcId="{63E155C9-5AAC-4183-A5DB-393EF002A570}" destId="{901EAD68-210D-4957-8822-60E7A050C6EF}" srcOrd="1" destOrd="0" presId="urn:microsoft.com/office/officeart/2005/8/layout/hierarchy2"/>
    <dgm:cxn modelId="{912F4ABE-9C98-4741-862D-E89D546BE1CA}" type="presParOf" srcId="{901EAD68-210D-4957-8822-60E7A050C6EF}" destId="{3BB1E281-D26F-45D1-ABCE-F7CDF0FC1FE1}" srcOrd="0" destOrd="0" presId="urn:microsoft.com/office/officeart/2005/8/layout/hierarchy2"/>
    <dgm:cxn modelId="{5F526AC3-C721-4C1B-8680-43DDD478905F}" type="presParOf" srcId="{901EAD68-210D-4957-8822-60E7A050C6EF}" destId="{4A0421B6-B565-45E7-99E4-7C3CE1C9C3DC}" srcOrd="1" destOrd="0" presId="urn:microsoft.com/office/officeart/2005/8/layout/hierarchy2"/>
    <dgm:cxn modelId="{1FBF4842-BB28-404A-870C-4F2F48633267}" type="presParOf" srcId="{63E155C9-5AAC-4183-A5DB-393EF002A570}" destId="{DD75646F-17C9-4725-8423-B7AAC6653CD3}" srcOrd="2" destOrd="0" presId="urn:microsoft.com/office/officeart/2005/8/layout/hierarchy2"/>
    <dgm:cxn modelId="{8D2C8941-FC29-4873-8F0F-0E55BA36533B}" type="presParOf" srcId="{DD75646F-17C9-4725-8423-B7AAC6653CD3}" destId="{B9C40CD5-8A59-45C0-A3D6-92FE255B2C73}" srcOrd="0" destOrd="0" presId="urn:microsoft.com/office/officeart/2005/8/layout/hierarchy2"/>
    <dgm:cxn modelId="{C09B0061-DDB4-440A-8EB8-B0ECDF8ADAEA}" type="presParOf" srcId="{63E155C9-5AAC-4183-A5DB-393EF002A570}" destId="{5BCFD565-F446-4062-90BF-D1F2B7F5EDAA}" srcOrd="3" destOrd="0" presId="urn:microsoft.com/office/officeart/2005/8/layout/hierarchy2"/>
    <dgm:cxn modelId="{3F687176-147F-4DAA-929C-9E07BDD5C2D4}" type="presParOf" srcId="{5BCFD565-F446-4062-90BF-D1F2B7F5EDAA}" destId="{44B5F6B5-2A31-4FA1-BFF7-53CE251937C3}" srcOrd="0" destOrd="0" presId="urn:microsoft.com/office/officeart/2005/8/layout/hierarchy2"/>
    <dgm:cxn modelId="{3C6FA8C7-E524-4769-AA09-FDFCA6712B5F}" type="presParOf" srcId="{5BCFD565-F446-4062-90BF-D1F2B7F5EDAA}" destId="{0DA8D965-62DB-4269-8B73-D0D0BC50E3E0}" srcOrd="1" destOrd="0" presId="urn:microsoft.com/office/officeart/2005/8/layout/hierarchy2"/>
    <dgm:cxn modelId="{2B056D64-FC3E-4242-9331-E3DA58582B7C}" type="presParOf" srcId="{63E155C9-5AAC-4183-A5DB-393EF002A570}" destId="{2B07369F-82ED-458E-9E5F-CF66A7784CC8}" srcOrd="4" destOrd="0" presId="urn:microsoft.com/office/officeart/2005/8/layout/hierarchy2"/>
    <dgm:cxn modelId="{024D03E4-7BD3-44CB-98D3-9B10E39E9CAD}" type="presParOf" srcId="{2B07369F-82ED-458E-9E5F-CF66A7784CC8}" destId="{CC8321D9-2C6E-4B7E-8849-5DC8B733FAAF}" srcOrd="0" destOrd="0" presId="urn:microsoft.com/office/officeart/2005/8/layout/hierarchy2"/>
    <dgm:cxn modelId="{D7A8C84A-2661-4D78-92BC-F3C087D319BB}" type="presParOf" srcId="{63E155C9-5AAC-4183-A5DB-393EF002A570}" destId="{FE407BB0-CF37-4935-863D-8ACE0DF1CC92}" srcOrd="5" destOrd="0" presId="urn:microsoft.com/office/officeart/2005/8/layout/hierarchy2"/>
    <dgm:cxn modelId="{CE503614-C9AD-4476-8EC8-944F1D175327}" type="presParOf" srcId="{FE407BB0-CF37-4935-863D-8ACE0DF1CC92}" destId="{ED8D8A5A-F783-46DC-AC71-FC6591D08595}" srcOrd="0" destOrd="0" presId="urn:microsoft.com/office/officeart/2005/8/layout/hierarchy2"/>
    <dgm:cxn modelId="{69D35708-5705-4443-AC3E-402E03320904}" type="presParOf" srcId="{FE407BB0-CF37-4935-863D-8ACE0DF1CC92}" destId="{F05D7878-AAEE-44D3-B3E3-B9559BE97288}" srcOrd="1" destOrd="0" presId="urn:microsoft.com/office/officeart/2005/8/layout/hierarchy2"/>
    <dgm:cxn modelId="{6C83AC2C-3EF8-44B8-A10B-33AAC70A953C}" type="presParOf" srcId="{A16C0A54-C566-46E7-82F8-8F8FF49BE6E1}" destId="{91C0E2D1-0119-41A9-9713-DD659C01EA8C}" srcOrd="2" destOrd="0" presId="urn:microsoft.com/office/officeart/2005/8/layout/hierarchy2"/>
    <dgm:cxn modelId="{1FBBBCAF-2F94-4D8A-BCBA-6EA57FED4F94}" type="presParOf" srcId="{91C0E2D1-0119-41A9-9713-DD659C01EA8C}" destId="{513A8994-23A6-4D82-AB4B-A5B7C1AB2F96}" srcOrd="0" destOrd="0" presId="urn:microsoft.com/office/officeart/2005/8/layout/hierarchy2"/>
    <dgm:cxn modelId="{F68C25C6-C75A-43BF-8669-A13AF997AC3E}" type="presParOf" srcId="{A16C0A54-C566-46E7-82F8-8F8FF49BE6E1}" destId="{2BE28A24-369F-4AA6-8A9C-7F889CA0311A}" srcOrd="3" destOrd="0" presId="urn:microsoft.com/office/officeart/2005/8/layout/hierarchy2"/>
    <dgm:cxn modelId="{43E65EDA-67ED-405B-9B28-894B19AF59DE}" type="presParOf" srcId="{2BE28A24-369F-4AA6-8A9C-7F889CA0311A}" destId="{FA516DD7-C2D5-4C3E-8F0C-9AB1B21DDE00}" srcOrd="0" destOrd="0" presId="urn:microsoft.com/office/officeart/2005/8/layout/hierarchy2"/>
    <dgm:cxn modelId="{F845AAE9-5389-46CA-9EA5-2291189FE7A0}" type="presParOf" srcId="{2BE28A24-369F-4AA6-8A9C-7F889CA0311A}" destId="{652936DE-6777-4852-9017-7432E42BB6F8}" srcOrd="1" destOrd="0" presId="urn:microsoft.com/office/officeart/2005/8/layout/hierarchy2"/>
    <dgm:cxn modelId="{16E0C21B-C132-4FD4-8EED-0464D91FFE43}" type="presParOf" srcId="{652936DE-6777-4852-9017-7432E42BB6F8}" destId="{2F8DEF9B-22A0-42C6-A157-A43CA9C8F86D}" srcOrd="0" destOrd="0" presId="urn:microsoft.com/office/officeart/2005/8/layout/hierarchy2"/>
    <dgm:cxn modelId="{E710F029-EB3C-4868-82B7-D29D5E6542FF}" type="presParOf" srcId="{2F8DEF9B-22A0-42C6-A157-A43CA9C8F86D}" destId="{CDB65892-3E2D-45A9-A965-78E8BF77C01B}" srcOrd="0" destOrd="0" presId="urn:microsoft.com/office/officeart/2005/8/layout/hierarchy2"/>
    <dgm:cxn modelId="{ED713079-2757-484D-AAA9-C31591A6B7B9}" type="presParOf" srcId="{652936DE-6777-4852-9017-7432E42BB6F8}" destId="{A4AE7DCF-374E-4C57-85B7-A2057102FB44}" srcOrd="1" destOrd="0" presId="urn:microsoft.com/office/officeart/2005/8/layout/hierarchy2"/>
    <dgm:cxn modelId="{88B5B4E6-4019-40D0-B7A3-22B988569C89}" type="presParOf" srcId="{A4AE7DCF-374E-4C57-85B7-A2057102FB44}" destId="{5397461E-295F-4911-B5DB-72CE4B1E5876}" srcOrd="0" destOrd="0" presId="urn:microsoft.com/office/officeart/2005/8/layout/hierarchy2"/>
    <dgm:cxn modelId="{EF23C0EF-E244-40D4-9A9F-42EA15A56D26}" type="presParOf" srcId="{A4AE7DCF-374E-4C57-85B7-A2057102FB44}" destId="{F9350DCE-AA37-4B7E-BB75-BC02F7383541}" srcOrd="1" destOrd="0" presId="urn:microsoft.com/office/officeart/2005/8/layout/hierarchy2"/>
    <dgm:cxn modelId="{19D2F318-E8FC-4493-9844-DEB64242FA6E}" type="presParOf" srcId="{652936DE-6777-4852-9017-7432E42BB6F8}" destId="{BC649AA4-20EF-4B07-986C-68E579EB8DB3}" srcOrd="2" destOrd="0" presId="urn:microsoft.com/office/officeart/2005/8/layout/hierarchy2"/>
    <dgm:cxn modelId="{7792CE7F-FA72-444F-89EC-0A451F40702C}" type="presParOf" srcId="{BC649AA4-20EF-4B07-986C-68E579EB8DB3}" destId="{34D7F42C-9B8B-4738-97BE-74831D9655BA}" srcOrd="0" destOrd="0" presId="urn:microsoft.com/office/officeart/2005/8/layout/hierarchy2"/>
    <dgm:cxn modelId="{DC578963-AF02-4DEB-9F6B-549A6A7D2E3F}" type="presParOf" srcId="{652936DE-6777-4852-9017-7432E42BB6F8}" destId="{BE2B01C0-F281-4245-A205-37A1495D88BD}" srcOrd="3" destOrd="0" presId="urn:microsoft.com/office/officeart/2005/8/layout/hierarchy2"/>
    <dgm:cxn modelId="{13442D5C-FE98-4977-B1EF-BE5F534AFB77}" type="presParOf" srcId="{BE2B01C0-F281-4245-A205-37A1495D88BD}" destId="{9884189F-985C-43EA-A588-508196CE94EE}" srcOrd="0" destOrd="0" presId="urn:microsoft.com/office/officeart/2005/8/layout/hierarchy2"/>
    <dgm:cxn modelId="{C39DE8A2-134D-450A-87EA-332002A25144}" type="presParOf" srcId="{BE2B01C0-F281-4245-A205-37A1495D88BD}" destId="{584F924E-9385-4639-A03D-BC8B3573D25E}"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7382CE-0A27-4165-AB74-3CB016D368C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lv-LV"/>
        </a:p>
      </dgm:t>
    </dgm:pt>
    <dgm:pt modelId="{18FB1108-0092-4820-B9F7-8C123280ECCD}">
      <dgm:prSet phldrT="[Text]" custT="1"/>
      <dgm:spPr/>
      <dgm:t>
        <a:bodyPr/>
        <a:lstStyle/>
        <a:p>
          <a:r>
            <a:rPr lang="lv-LV" sz="2800" dirty="0" smtClean="0">
              <a:solidFill>
                <a:schemeClr val="tx1"/>
              </a:solidFill>
            </a:rPr>
            <a:t>Sporta disciplīnas</a:t>
          </a:r>
          <a:endParaRPr lang="lv-LV" sz="2800" dirty="0">
            <a:solidFill>
              <a:schemeClr val="tx1"/>
            </a:solidFill>
          </a:endParaRPr>
        </a:p>
      </dgm:t>
    </dgm:pt>
    <dgm:pt modelId="{4186CACA-F3EE-418A-AA95-23F72B1A5282}" type="parTrans" cxnId="{80E56396-0CE3-4085-B620-EBC97B8A4806}">
      <dgm:prSet/>
      <dgm:spPr/>
      <dgm:t>
        <a:bodyPr/>
        <a:lstStyle/>
        <a:p>
          <a:endParaRPr lang="lv-LV"/>
        </a:p>
      </dgm:t>
    </dgm:pt>
    <dgm:pt modelId="{142F7E3E-D532-4A1D-BCE7-AF9555996731}" type="sibTrans" cxnId="{80E56396-0CE3-4085-B620-EBC97B8A4806}">
      <dgm:prSet/>
      <dgm:spPr/>
      <dgm:t>
        <a:bodyPr/>
        <a:lstStyle/>
        <a:p>
          <a:endParaRPr lang="lv-LV"/>
        </a:p>
      </dgm:t>
    </dgm:pt>
    <dgm:pt modelId="{94D2B832-2C45-47A2-9C59-E78F7949FA1F}">
      <dgm:prSet phldrT="[Text]"/>
      <dgm:spPr/>
      <dgm:t>
        <a:bodyPr/>
        <a:lstStyle/>
        <a:p>
          <a:r>
            <a:rPr lang="lv-LV" dirty="0" smtClean="0">
              <a:solidFill>
                <a:schemeClr val="tx1"/>
              </a:solidFill>
            </a:rPr>
            <a:t>vesera mešanā</a:t>
          </a:r>
        </a:p>
      </dgm:t>
    </dgm:pt>
    <dgm:pt modelId="{1BC19378-ADFE-4946-A37E-4B0E4383C3C3}" type="parTrans" cxnId="{154CE088-7D70-45F3-9545-A121A29F9406}">
      <dgm:prSet/>
      <dgm:spPr/>
      <dgm:t>
        <a:bodyPr/>
        <a:lstStyle/>
        <a:p>
          <a:endParaRPr lang="lv-LV"/>
        </a:p>
      </dgm:t>
    </dgm:pt>
    <dgm:pt modelId="{1F7C288E-F981-4645-A9C5-969BE7BC7F2B}" type="sibTrans" cxnId="{154CE088-7D70-45F3-9545-A121A29F9406}">
      <dgm:prSet/>
      <dgm:spPr/>
      <dgm:t>
        <a:bodyPr/>
        <a:lstStyle/>
        <a:p>
          <a:endParaRPr lang="lv-LV"/>
        </a:p>
      </dgm:t>
    </dgm:pt>
    <dgm:pt modelId="{10134AD1-BAC2-43D1-879D-77956F506A67}">
      <dgm:prSet phldrT="[Text]"/>
      <dgm:spPr/>
      <dgm:t>
        <a:bodyPr/>
        <a:lstStyle/>
        <a:p>
          <a:r>
            <a:rPr lang="lv-LV" dirty="0" smtClean="0">
              <a:solidFill>
                <a:schemeClr val="tx1"/>
              </a:solidFill>
            </a:rPr>
            <a:t>šķēpa mešanā</a:t>
          </a:r>
          <a:endParaRPr lang="lv-LV" dirty="0">
            <a:solidFill>
              <a:schemeClr val="tx1"/>
            </a:solidFill>
          </a:endParaRPr>
        </a:p>
      </dgm:t>
    </dgm:pt>
    <dgm:pt modelId="{AEDA3F72-3050-495E-844A-6A1171FD54C1}" type="parTrans" cxnId="{F077D966-E80D-4A62-8423-5AE631ABE22D}">
      <dgm:prSet/>
      <dgm:spPr/>
      <dgm:t>
        <a:bodyPr/>
        <a:lstStyle/>
        <a:p>
          <a:endParaRPr lang="lv-LV"/>
        </a:p>
      </dgm:t>
    </dgm:pt>
    <dgm:pt modelId="{503451FA-4858-408D-8A89-7A8C348732BC}" type="sibTrans" cxnId="{F077D966-E80D-4A62-8423-5AE631ABE22D}">
      <dgm:prSet/>
      <dgm:spPr/>
      <dgm:t>
        <a:bodyPr/>
        <a:lstStyle/>
        <a:p>
          <a:endParaRPr lang="lv-LV"/>
        </a:p>
      </dgm:t>
    </dgm:pt>
    <dgm:pt modelId="{72750239-4005-4C3F-A3B8-2910AAC54B58}">
      <dgm:prSet phldrT="[Text]"/>
      <dgm:spPr/>
      <dgm:t>
        <a:bodyPr/>
        <a:lstStyle/>
        <a:p>
          <a:r>
            <a:rPr lang="lv-LV" dirty="0" smtClean="0">
              <a:solidFill>
                <a:schemeClr val="tx1"/>
              </a:solidFill>
            </a:rPr>
            <a:t>diska mešanā</a:t>
          </a:r>
          <a:endParaRPr lang="lv-LV" dirty="0">
            <a:solidFill>
              <a:schemeClr val="tx1"/>
            </a:solidFill>
          </a:endParaRPr>
        </a:p>
      </dgm:t>
    </dgm:pt>
    <dgm:pt modelId="{E9DCCD03-F6A2-466A-B8BC-F6EC3F836A7C}" type="parTrans" cxnId="{BBD33A48-B4E7-4AB9-9528-2F1C5B05C57E}">
      <dgm:prSet/>
      <dgm:spPr/>
      <dgm:t>
        <a:bodyPr/>
        <a:lstStyle/>
        <a:p>
          <a:endParaRPr lang="lv-LV"/>
        </a:p>
      </dgm:t>
    </dgm:pt>
    <dgm:pt modelId="{1F0706B4-5549-4C93-B75A-C3DC390EFBD4}" type="sibTrans" cxnId="{BBD33A48-B4E7-4AB9-9528-2F1C5B05C57E}">
      <dgm:prSet/>
      <dgm:spPr/>
      <dgm:t>
        <a:bodyPr/>
        <a:lstStyle/>
        <a:p>
          <a:endParaRPr lang="lv-LV"/>
        </a:p>
      </dgm:t>
    </dgm:pt>
    <dgm:pt modelId="{A1CFCEF9-972F-4733-AC51-C3A2F2A57FCC}">
      <dgm:prSet phldrT="[Text]"/>
      <dgm:spPr/>
      <dgm:t>
        <a:bodyPr/>
        <a:lstStyle/>
        <a:p>
          <a:r>
            <a:rPr lang="lv-LV" dirty="0" smtClean="0">
              <a:solidFill>
                <a:schemeClr val="tx1"/>
              </a:solidFill>
            </a:rPr>
            <a:t>trīssoļlēkšanā</a:t>
          </a:r>
          <a:endParaRPr lang="lv-LV" dirty="0">
            <a:solidFill>
              <a:schemeClr val="tx1"/>
            </a:solidFill>
          </a:endParaRPr>
        </a:p>
      </dgm:t>
    </dgm:pt>
    <dgm:pt modelId="{77275AE6-8598-4E7C-BC49-49DCF9C7C8A9}" type="parTrans" cxnId="{5C7D6C76-7598-488F-A094-B430939C38C5}">
      <dgm:prSet/>
      <dgm:spPr/>
      <dgm:t>
        <a:bodyPr/>
        <a:lstStyle/>
        <a:p>
          <a:endParaRPr lang="lv-LV"/>
        </a:p>
      </dgm:t>
    </dgm:pt>
    <dgm:pt modelId="{7F7BC7B4-582D-4B4E-8EB9-AE8D8AFF1EB5}" type="sibTrans" cxnId="{5C7D6C76-7598-488F-A094-B430939C38C5}">
      <dgm:prSet/>
      <dgm:spPr/>
      <dgm:t>
        <a:bodyPr/>
        <a:lstStyle/>
        <a:p>
          <a:endParaRPr lang="lv-LV"/>
        </a:p>
      </dgm:t>
    </dgm:pt>
    <dgm:pt modelId="{D5921DA5-AF63-4053-9572-249B9C8DF774}">
      <dgm:prSet phldrT="[Text]"/>
      <dgm:spPr/>
      <dgm:t>
        <a:bodyPr/>
        <a:lstStyle/>
        <a:p>
          <a:r>
            <a:rPr lang="lv-LV" dirty="0" smtClean="0">
              <a:solidFill>
                <a:schemeClr val="tx1"/>
              </a:solidFill>
            </a:rPr>
            <a:t>augstlēkšanā</a:t>
          </a:r>
          <a:endParaRPr lang="lv-LV" dirty="0">
            <a:solidFill>
              <a:schemeClr val="tx1"/>
            </a:solidFill>
          </a:endParaRPr>
        </a:p>
      </dgm:t>
    </dgm:pt>
    <dgm:pt modelId="{367DEDEE-800A-45A3-BF62-809F85010532}" type="parTrans" cxnId="{76B32BC6-7443-4687-8991-52597F04631A}">
      <dgm:prSet/>
      <dgm:spPr/>
      <dgm:t>
        <a:bodyPr/>
        <a:lstStyle/>
        <a:p>
          <a:endParaRPr lang="lv-LV"/>
        </a:p>
      </dgm:t>
    </dgm:pt>
    <dgm:pt modelId="{C7F799D1-97E2-4CE8-A8A1-44DF8ACCAF8C}" type="sibTrans" cxnId="{76B32BC6-7443-4687-8991-52597F04631A}">
      <dgm:prSet/>
      <dgm:spPr/>
      <dgm:t>
        <a:bodyPr/>
        <a:lstStyle/>
        <a:p>
          <a:endParaRPr lang="lv-LV"/>
        </a:p>
      </dgm:t>
    </dgm:pt>
    <dgm:pt modelId="{0F378CEC-B142-4FC5-B60D-477687809816}">
      <dgm:prSet phldrT="[Text]"/>
      <dgm:spPr/>
      <dgm:t>
        <a:bodyPr/>
        <a:lstStyle/>
        <a:p>
          <a:r>
            <a:rPr lang="lv-LV" dirty="0" smtClean="0">
              <a:solidFill>
                <a:schemeClr val="tx1"/>
              </a:solidFill>
            </a:rPr>
            <a:t>kārtslēkšanā</a:t>
          </a:r>
          <a:endParaRPr lang="lv-LV" dirty="0">
            <a:solidFill>
              <a:schemeClr val="tx1"/>
            </a:solidFill>
          </a:endParaRPr>
        </a:p>
      </dgm:t>
    </dgm:pt>
    <dgm:pt modelId="{2C472821-16D7-46E3-AF0B-55DD5608B0E0}" type="parTrans" cxnId="{E418158D-2BAA-4126-BB87-A4B84E458ED8}">
      <dgm:prSet/>
      <dgm:spPr/>
      <dgm:t>
        <a:bodyPr/>
        <a:lstStyle/>
        <a:p>
          <a:endParaRPr lang="lv-LV"/>
        </a:p>
      </dgm:t>
    </dgm:pt>
    <dgm:pt modelId="{806D1061-1ECC-45F7-8131-80FCA7D884CC}" type="sibTrans" cxnId="{E418158D-2BAA-4126-BB87-A4B84E458ED8}">
      <dgm:prSet/>
      <dgm:spPr/>
      <dgm:t>
        <a:bodyPr/>
        <a:lstStyle/>
        <a:p>
          <a:endParaRPr lang="lv-LV"/>
        </a:p>
      </dgm:t>
    </dgm:pt>
    <dgm:pt modelId="{A3A62143-D82B-47FC-8886-689ED9D11802}" type="pres">
      <dgm:prSet presAssocID="{A07382CE-0A27-4165-AB74-3CB016D368C4}" presName="diagram" presStyleCnt="0">
        <dgm:presLayoutVars>
          <dgm:chPref val="1"/>
          <dgm:dir/>
          <dgm:animOne val="branch"/>
          <dgm:animLvl val="lvl"/>
          <dgm:resizeHandles val="exact"/>
        </dgm:presLayoutVars>
      </dgm:prSet>
      <dgm:spPr/>
      <dgm:t>
        <a:bodyPr/>
        <a:lstStyle/>
        <a:p>
          <a:endParaRPr lang="lv-LV"/>
        </a:p>
      </dgm:t>
    </dgm:pt>
    <dgm:pt modelId="{04D0D9E7-371E-4746-B2FE-7C0DC3D11F1D}" type="pres">
      <dgm:prSet presAssocID="{18FB1108-0092-4820-B9F7-8C123280ECCD}" presName="root1" presStyleCnt="0"/>
      <dgm:spPr/>
    </dgm:pt>
    <dgm:pt modelId="{10AC6273-B206-422C-A3BE-215B886C6D4D}" type="pres">
      <dgm:prSet presAssocID="{18FB1108-0092-4820-B9F7-8C123280ECCD}" presName="LevelOneTextNode" presStyleLbl="node0" presStyleIdx="0" presStyleCnt="1" custScaleX="171378" custScaleY="191617">
        <dgm:presLayoutVars>
          <dgm:chPref val="3"/>
        </dgm:presLayoutVars>
      </dgm:prSet>
      <dgm:spPr/>
      <dgm:t>
        <a:bodyPr/>
        <a:lstStyle/>
        <a:p>
          <a:endParaRPr lang="lv-LV"/>
        </a:p>
      </dgm:t>
    </dgm:pt>
    <dgm:pt modelId="{1C05E53E-951F-44AB-996F-E2E06F7531A9}" type="pres">
      <dgm:prSet presAssocID="{18FB1108-0092-4820-B9F7-8C123280ECCD}" presName="level2hierChild" presStyleCnt="0"/>
      <dgm:spPr/>
    </dgm:pt>
    <dgm:pt modelId="{F7E0C8EF-556F-4B94-ACF7-88E8F5C43173}" type="pres">
      <dgm:prSet presAssocID="{1BC19378-ADFE-4946-A37E-4B0E4383C3C3}" presName="conn2-1" presStyleLbl="parChTrans1D2" presStyleIdx="0" presStyleCnt="6"/>
      <dgm:spPr/>
      <dgm:t>
        <a:bodyPr/>
        <a:lstStyle/>
        <a:p>
          <a:endParaRPr lang="lv-LV"/>
        </a:p>
      </dgm:t>
    </dgm:pt>
    <dgm:pt modelId="{4B7FD1B6-47A9-4C07-99FB-FDB7C8C1F4C4}" type="pres">
      <dgm:prSet presAssocID="{1BC19378-ADFE-4946-A37E-4B0E4383C3C3}" presName="connTx" presStyleLbl="parChTrans1D2" presStyleIdx="0" presStyleCnt="6"/>
      <dgm:spPr/>
      <dgm:t>
        <a:bodyPr/>
        <a:lstStyle/>
        <a:p>
          <a:endParaRPr lang="lv-LV"/>
        </a:p>
      </dgm:t>
    </dgm:pt>
    <dgm:pt modelId="{5AFF9D89-5704-48A2-8F8B-A90CE6CCEA9B}" type="pres">
      <dgm:prSet presAssocID="{94D2B832-2C45-47A2-9C59-E78F7949FA1F}" presName="root2" presStyleCnt="0"/>
      <dgm:spPr/>
    </dgm:pt>
    <dgm:pt modelId="{75CEBBFE-2784-4880-B8BB-625F7784D2FE}" type="pres">
      <dgm:prSet presAssocID="{94D2B832-2C45-47A2-9C59-E78F7949FA1F}" presName="LevelTwoTextNode" presStyleLbl="node2" presStyleIdx="0" presStyleCnt="6" custScaleX="243713">
        <dgm:presLayoutVars>
          <dgm:chPref val="3"/>
        </dgm:presLayoutVars>
      </dgm:prSet>
      <dgm:spPr/>
      <dgm:t>
        <a:bodyPr/>
        <a:lstStyle/>
        <a:p>
          <a:endParaRPr lang="lv-LV"/>
        </a:p>
      </dgm:t>
    </dgm:pt>
    <dgm:pt modelId="{70B07379-2B14-4D08-A589-C6A4B513F101}" type="pres">
      <dgm:prSet presAssocID="{94D2B832-2C45-47A2-9C59-E78F7949FA1F}" presName="level3hierChild" presStyleCnt="0"/>
      <dgm:spPr/>
    </dgm:pt>
    <dgm:pt modelId="{F481032D-0406-420C-9611-BE0B28F58691}" type="pres">
      <dgm:prSet presAssocID="{AEDA3F72-3050-495E-844A-6A1171FD54C1}" presName="conn2-1" presStyleLbl="parChTrans1D2" presStyleIdx="1" presStyleCnt="6"/>
      <dgm:spPr/>
      <dgm:t>
        <a:bodyPr/>
        <a:lstStyle/>
        <a:p>
          <a:endParaRPr lang="lv-LV"/>
        </a:p>
      </dgm:t>
    </dgm:pt>
    <dgm:pt modelId="{2D5BFC7C-AEC4-4765-9D94-B9E71886E7AA}" type="pres">
      <dgm:prSet presAssocID="{AEDA3F72-3050-495E-844A-6A1171FD54C1}" presName="connTx" presStyleLbl="parChTrans1D2" presStyleIdx="1" presStyleCnt="6"/>
      <dgm:spPr/>
      <dgm:t>
        <a:bodyPr/>
        <a:lstStyle/>
        <a:p>
          <a:endParaRPr lang="lv-LV"/>
        </a:p>
      </dgm:t>
    </dgm:pt>
    <dgm:pt modelId="{FB4CDE98-8D8A-42A6-BA26-14FD4603EA02}" type="pres">
      <dgm:prSet presAssocID="{10134AD1-BAC2-43D1-879D-77956F506A67}" presName="root2" presStyleCnt="0"/>
      <dgm:spPr/>
    </dgm:pt>
    <dgm:pt modelId="{4EAD6A09-D4AD-4627-9C45-65EF8BD5D09D}" type="pres">
      <dgm:prSet presAssocID="{10134AD1-BAC2-43D1-879D-77956F506A67}" presName="LevelTwoTextNode" presStyleLbl="node2" presStyleIdx="1" presStyleCnt="6" custAng="0" custScaleX="243713">
        <dgm:presLayoutVars>
          <dgm:chPref val="3"/>
        </dgm:presLayoutVars>
      </dgm:prSet>
      <dgm:spPr/>
      <dgm:t>
        <a:bodyPr/>
        <a:lstStyle/>
        <a:p>
          <a:endParaRPr lang="lv-LV"/>
        </a:p>
      </dgm:t>
    </dgm:pt>
    <dgm:pt modelId="{3170958D-5066-47DD-A4E7-50A385A7E1A2}" type="pres">
      <dgm:prSet presAssocID="{10134AD1-BAC2-43D1-879D-77956F506A67}" presName="level3hierChild" presStyleCnt="0"/>
      <dgm:spPr/>
    </dgm:pt>
    <dgm:pt modelId="{C8891E1E-5939-4153-BB43-92EAF2DE967E}" type="pres">
      <dgm:prSet presAssocID="{E9DCCD03-F6A2-466A-B8BC-F6EC3F836A7C}" presName="conn2-1" presStyleLbl="parChTrans1D2" presStyleIdx="2" presStyleCnt="6"/>
      <dgm:spPr/>
      <dgm:t>
        <a:bodyPr/>
        <a:lstStyle/>
        <a:p>
          <a:endParaRPr lang="lv-LV"/>
        </a:p>
      </dgm:t>
    </dgm:pt>
    <dgm:pt modelId="{403F01C2-FB8F-4471-AF20-6713F7F380FA}" type="pres">
      <dgm:prSet presAssocID="{E9DCCD03-F6A2-466A-B8BC-F6EC3F836A7C}" presName="connTx" presStyleLbl="parChTrans1D2" presStyleIdx="2" presStyleCnt="6"/>
      <dgm:spPr/>
      <dgm:t>
        <a:bodyPr/>
        <a:lstStyle/>
        <a:p>
          <a:endParaRPr lang="lv-LV"/>
        </a:p>
      </dgm:t>
    </dgm:pt>
    <dgm:pt modelId="{A74D4DFA-E914-46A9-A32C-E3A06858EB55}" type="pres">
      <dgm:prSet presAssocID="{72750239-4005-4C3F-A3B8-2910AAC54B58}" presName="root2" presStyleCnt="0"/>
      <dgm:spPr/>
    </dgm:pt>
    <dgm:pt modelId="{0E1B35A6-0524-4A89-BD2B-112D3018C61B}" type="pres">
      <dgm:prSet presAssocID="{72750239-4005-4C3F-A3B8-2910AAC54B58}" presName="LevelTwoTextNode" presStyleLbl="node2" presStyleIdx="2" presStyleCnt="6" custScaleX="243713">
        <dgm:presLayoutVars>
          <dgm:chPref val="3"/>
        </dgm:presLayoutVars>
      </dgm:prSet>
      <dgm:spPr/>
      <dgm:t>
        <a:bodyPr/>
        <a:lstStyle/>
        <a:p>
          <a:endParaRPr lang="lv-LV"/>
        </a:p>
      </dgm:t>
    </dgm:pt>
    <dgm:pt modelId="{0F241132-4821-4DAA-9994-2B34E9598DFD}" type="pres">
      <dgm:prSet presAssocID="{72750239-4005-4C3F-A3B8-2910AAC54B58}" presName="level3hierChild" presStyleCnt="0"/>
      <dgm:spPr/>
    </dgm:pt>
    <dgm:pt modelId="{8D72CF00-F707-46B4-9D67-4F908BC7E951}" type="pres">
      <dgm:prSet presAssocID="{77275AE6-8598-4E7C-BC49-49DCF9C7C8A9}" presName="conn2-1" presStyleLbl="parChTrans1D2" presStyleIdx="3" presStyleCnt="6"/>
      <dgm:spPr/>
      <dgm:t>
        <a:bodyPr/>
        <a:lstStyle/>
        <a:p>
          <a:endParaRPr lang="lv-LV"/>
        </a:p>
      </dgm:t>
    </dgm:pt>
    <dgm:pt modelId="{C3847D98-F692-4926-938B-05965E24E01F}" type="pres">
      <dgm:prSet presAssocID="{77275AE6-8598-4E7C-BC49-49DCF9C7C8A9}" presName="connTx" presStyleLbl="parChTrans1D2" presStyleIdx="3" presStyleCnt="6"/>
      <dgm:spPr/>
      <dgm:t>
        <a:bodyPr/>
        <a:lstStyle/>
        <a:p>
          <a:endParaRPr lang="lv-LV"/>
        </a:p>
      </dgm:t>
    </dgm:pt>
    <dgm:pt modelId="{A5217976-FC13-434A-9F6F-68F5E8CE9C46}" type="pres">
      <dgm:prSet presAssocID="{A1CFCEF9-972F-4733-AC51-C3A2F2A57FCC}" presName="root2" presStyleCnt="0"/>
      <dgm:spPr/>
    </dgm:pt>
    <dgm:pt modelId="{D4904F90-3853-4E72-B4E8-0DA3E8E1ABCF}" type="pres">
      <dgm:prSet presAssocID="{A1CFCEF9-972F-4733-AC51-C3A2F2A57FCC}" presName="LevelTwoTextNode" presStyleLbl="node2" presStyleIdx="3" presStyleCnt="6" custScaleX="243713">
        <dgm:presLayoutVars>
          <dgm:chPref val="3"/>
        </dgm:presLayoutVars>
      </dgm:prSet>
      <dgm:spPr/>
      <dgm:t>
        <a:bodyPr/>
        <a:lstStyle/>
        <a:p>
          <a:endParaRPr lang="lv-LV"/>
        </a:p>
      </dgm:t>
    </dgm:pt>
    <dgm:pt modelId="{FB87B949-E7B8-450F-AEBE-283F1FEE46B4}" type="pres">
      <dgm:prSet presAssocID="{A1CFCEF9-972F-4733-AC51-C3A2F2A57FCC}" presName="level3hierChild" presStyleCnt="0"/>
      <dgm:spPr/>
    </dgm:pt>
    <dgm:pt modelId="{B351B509-75FE-47D5-AD51-AFA045A3B477}" type="pres">
      <dgm:prSet presAssocID="{367DEDEE-800A-45A3-BF62-809F85010532}" presName="conn2-1" presStyleLbl="parChTrans1D2" presStyleIdx="4" presStyleCnt="6"/>
      <dgm:spPr/>
      <dgm:t>
        <a:bodyPr/>
        <a:lstStyle/>
        <a:p>
          <a:endParaRPr lang="lv-LV"/>
        </a:p>
      </dgm:t>
    </dgm:pt>
    <dgm:pt modelId="{5D85E094-DEB3-40BF-88E9-29E94402DA4D}" type="pres">
      <dgm:prSet presAssocID="{367DEDEE-800A-45A3-BF62-809F85010532}" presName="connTx" presStyleLbl="parChTrans1D2" presStyleIdx="4" presStyleCnt="6"/>
      <dgm:spPr/>
      <dgm:t>
        <a:bodyPr/>
        <a:lstStyle/>
        <a:p>
          <a:endParaRPr lang="lv-LV"/>
        </a:p>
      </dgm:t>
    </dgm:pt>
    <dgm:pt modelId="{FA09022C-F3E1-43EF-BD80-82F745B2B3D9}" type="pres">
      <dgm:prSet presAssocID="{D5921DA5-AF63-4053-9572-249B9C8DF774}" presName="root2" presStyleCnt="0"/>
      <dgm:spPr/>
    </dgm:pt>
    <dgm:pt modelId="{CD06176A-8A4F-4A2F-B8AC-FE0CBC20EEC4}" type="pres">
      <dgm:prSet presAssocID="{D5921DA5-AF63-4053-9572-249B9C8DF774}" presName="LevelTwoTextNode" presStyleLbl="node2" presStyleIdx="4" presStyleCnt="6" custScaleX="243713">
        <dgm:presLayoutVars>
          <dgm:chPref val="3"/>
        </dgm:presLayoutVars>
      </dgm:prSet>
      <dgm:spPr/>
      <dgm:t>
        <a:bodyPr/>
        <a:lstStyle/>
        <a:p>
          <a:endParaRPr lang="lv-LV"/>
        </a:p>
      </dgm:t>
    </dgm:pt>
    <dgm:pt modelId="{F374DB8B-27B5-4FBF-A189-9946600A6814}" type="pres">
      <dgm:prSet presAssocID="{D5921DA5-AF63-4053-9572-249B9C8DF774}" presName="level3hierChild" presStyleCnt="0"/>
      <dgm:spPr/>
    </dgm:pt>
    <dgm:pt modelId="{774358D7-2555-483D-90FF-08F45C4B698E}" type="pres">
      <dgm:prSet presAssocID="{2C472821-16D7-46E3-AF0B-55DD5608B0E0}" presName="conn2-1" presStyleLbl="parChTrans1D2" presStyleIdx="5" presStyleCnt="6"/>
      <dgm:spPr/>
      <dgm:t>
        <a:bodyPr/>
        <a:lstStyle/>
        <a:p>
          <a:endParaRPr lang="lv-LV"/>
        </a:p>
      </dgm:t>
    </dgm:pt>
    <dgm:pt modelId="{6E255DC3-4AB9-4275-B3C2-A81078327830}" type="pres">
      <dgm:prSet presAssocID="{2C472821-16D7-46E3-AF0B-55DD5608B0E0}" presName="connTx" presStyleLbl="parChTrans1D2" presStyleIdx="5" presStyleCnt="6"/>
      <dgm:spPr/>
      <dgm:t>
        <a:bodyPr/>
        <a:lstStyle/>
        <a:p>
          <a:endParaRPr lang="lv-LV"/>
        </a:p>
      </dgm:t>
    </dgm:pt>
    <dgm:pt modelId="{E81998E5-492E-4268-9AEE-979939A9E03C}" type="pres">
      <dgm:prSet presAssocID="{0F378CEC-B142-4FC5-B60D-477687809816}" presName="root2" presStyleCnt="0"/>
      <dgm:spPr/>
    </dgm:pt>
    <dgm:pt modelId="{AA1E4EF1-0F02-4141-BBE6-B4CB0BAB8241}" type="pres">
      <dgm:prSet presAssocID="{0F378CEC-B142-4FC5-B60D-477687809816}" presName="LevelTwoTextNode" presStyleLbl="node2" presStyleIdx="5" presStyleCnt="6" custScaleX="243713">
        <dgm:presLayoutVars>
          <dgm:chPref val="3"/>
        </dgm:presLayoutVars>
      </dgm:prSet>
      <dgm:spPr/>
      <dgm:t>
        <a:bodyPr/>
        <a:lstStyle/>
        <a:p>
          <a:endParaRPr lang="lv-LV"/>
        </a:p>
      </dgm:t>
    </dgm:pt>
    <dgm:pt modelId="{634FB9AC-8771-4B35-991E-5C9DBEC4CD54}" type="pres">
      <dgm:prSet presAssocID="{0F378CEC-B142-4FC5-B60D-477687809816}" presName="level3hierChild" presStyleCnt="0"/>
      <dgm:spPr/>
    </dgm:pt>
  </dgm:ptLst>
  <dgm:cxnLst>
    <dgm:cxn modelId="{BDADD228-8CC7-46EA-9664-C554F9A3BB9F}" type="presOf" srcId="{18FB1108-0092-4820-B9F7-8C123280ECCD}" destId="{10AC6273-B206-422C-A3BE-215B886C6D4D}" srcOrd="0" destOrd="0" presId="urn:microsoft.com/office/officeart/2005/8/layout/hierarchy2"/>
    <dgm:cxn modelId="{9F1458D5-8134-44C6-B102-585F429F1383}" type="presOf" srcId="{2C472821-16D7-46E3-AF0B-55DD5608B0E0}" destId="{774358D7-2555-483D-90FF-08F45C4B698E}" srcOrd="0" destOrd="0" presId="urn:microsoft.com/office/officeart/2005/8/layout/hierarchy2"/>
    <dgm:cxn modelId="{387A7257-0C0D-4D9E-ADC0-008316F12687}" type="presOf" srcId="{367DEDEE-800A-45A3-BF62-809F85010532}" destId="{5D85E094-DEB3-40BF-88E9-29E94402DA4D}" srcOrd="1" destOrd="0" presId="urn:microsoft.com/office/officeart/2005/8/layout/hierarchy2"/>
    <dgm:cxn modelId="{E418158D-2BAA-4126-BB87-A4B84E458ED8}" srcId="{18FB1108-0092-4820-B9F7-8C123280ECCD}" destId="{0F378CEC-B142-4FC5-B60D-477687809816}" srcOrd="5" destOrd="0" parTransId="{2C472821-16D7-46E3-AF0B-55DD5608B0E0}" sibTransId="{806D1061-1ECC-45F7-8131-80FCA7D884CC}"/>
    <dgm:cxn modelId="{E4A24620-C589-4B59-B209-07A9ABD2BB1C}" type="presOf" srcId="{77275AE6-8598-4E7C-BC49-49DCF9C7C8A9}" destId="{8D72CF00-F707-46B4-9D67-4F908BC7E951}" srcOrd="0" destOrd="0" presId="urn:microsoft.com/office/officeart/2005/8/layout/hierarchy2"/>
    <dgm:cxn modelId="{4B8EB2D9-667D-42AD-A822-A036258FB294}" type="presOf" srcId="{AEDA3F72-3050-495E-844A-6A1171FD54C1}" destId="{F481032D-0406-420C-9611-BE0B28F58691}" srcOrd="0" destOrd="0" presId="urn:microsoft.com/office/officeart/2005/8/layout/hierarchy2"/>
    <dgm:cxn modelId="{154CE088-7D70-45F3-9545-A121A29F9406}" srcId="{18FB1108-0092-4820-B9F7-8C123280ECCD}" destId="{94D2B832-2C45-47A2-9C59-E78F7949FA1F}" srcOrd="0" destOrd="0" parTransId="{1BC19378-ADFE-4946-A37E-4B0E4383C3C3}" sibTransId="{1F7C288E-F981-4645-A9C5-969BE7BC7F2B}"/>
    <dgm:cxn modelId="{16083A7C-AB90-44F2-8EAC-EC67D9CF94BD}" type="presOf" srcId="{1BC19378-ADFE-4946-A37E-4B0E4383C3C3}" destId="{4B7FD1B6-47A9-4C07-99FB-FDB7C8C1F4C4}" srcOrd="1" destOrd="0" presId="urn:microsoft.com/office/officeart/2005/8/layout/hierarchy2"/>
    <dgm:cxn modelId="{5F8DC1C0-0C49-4A7A-8A85-3B37DAD6868D}" type="presOf" srcId="{E9DCCD03-F6A2-466A-B8BC-F6EC3F836A7C}" destId="{C8891E1E-5939-4153-BB43-92EAF2DE967E}" srcOrd="0" destOrd="0" presId="urn:microsoft.com/office/officeart/2005/8/layout/hierarchy2"/>
    <dgm:cxn modelId="{CCAC1489-A8F5-491A-8D4C-D27196CF8FA7}" type="presOf" srcId="{77275AE6-8598-4E7C-BC49-49DCF9C7C8A9}" destId="{C3847D98-F692-4926-938B-05965E24E01F}" srcOrd="1" destOrd="0" presId="urn:microsoft.com/office/officeart/2005/8/layout/hierarchy2"/>
    <dgm:cxn modelId="{5C7D6C76-7598-488F-A094-B430939C38C5}" srcId="{18FB1108-0092-4820-B9F7-8C123280ECCD}" destId="{A1CFCEF9-972F-4733-AC51-C3A2F2A57FCC}" srcOrd="3" destOrd="0" parTransId="{77275AE6-8598-4E7C-BC49-49DCF9C7C8A9}" sibTransId="{7F7BC7B4-582D-4B4E-8EB9-AE8D8AFF1EB5}"/>
    <dgm:cxn modelId="{5208239A-16EA-433D-AA02-F15E93F200D4}" type="presOf" srcId="{AEDA3F72-3050-495E-844A-6A1171FD54C1}" destId="{2D5BFC7C-AEC4-4765-9D94-B9E71886E7AA}" srcOrd="1" destOrd="0" presId="urn:microsoft.com/office/officeart/2005/8/layout/hierarchy2"/>
    <dgm:cxn modelId="{A995BA3F-3548-4DA1-B5CA-32D60C6073F7}" type="presOf" srcId="{0F378CEC-B142-4FC5-B60D-477687809816}" destId="{AA1E4EF1-0F02-4141-BBE6-B4CB0BAB8241}" srcOrd="0" destOrd="0" presId="urn:microsoft.com/office/officeart/2005/8/layout/hierarchy2"/>
    <dgm:cxn modelId="{80E56396-0CE3-4085-B620-EBC97B8A4806}" srcId="{A07382CE-0A27-4165-AB74-3CB016D368C4}" destId="{18FB1108-0092-4820-B9F7-8C123280ECCD}" srcOrd="0" destOrd="0" parTransId="{4186CACA-F3EE-418A-AA95-23F72B1A5282}" sibTransId="{142F7E3E-D532-4A1D-BCE7-AF9555996731}"/>
    <dgm:cxn modelId="{0BC58F45-652A-4976-821B-E53C8542945E}" type="presOf" srcId="{72750239-4005-4C3F-A3B8-2910AAC54B58}" destId="{0E1B35A6-0524-4A89-BD2B-112D3018C61B}" srcOrd="0" destOrd="0" presId="urn:microsoft.com/office/officeart/2005/8/layout/hierarchy2"/>
    <dgm:cxn modelId="{BCDAE675-D036-48D1-A90D-B67C3179A107}" type="presOf" srcId="{A07382CE-0A27-4165-AB74-3CB016D368C4}" destId="{A3A62143-D82B-47FC-8886-689ED9D11802}" srcOrd="0" destOrd="0" presId="urn:microsoft.com/office/officeart/2005/8/layout/hierarchy2"/>
    <dgm:cxn modelId="{35ADED78-27FF-4161-B2BD-C8C054D24583}" type="presOf" srcId="{1BC19378-ADFE-4946-A37E-4B0E4383C3C3}" destId="{F7E0C8EF-556F-4B94-ACF7-88E8F5C43173}" srcOrd="0" destOrd="0" presId="urn:microsoft.com/office/officeart/2005/8/layout/hierarchy2"/>
    <dgm:cxn modelId="{1C191A5C-42F5-4AC9-BE47-C3C7642D4895}" type="presOf" srcId="{10134AD1-BAC2-43D1-879D-77956F506A67}" destId="{4EAD6A09-D4AD-4627-9C45-65EF8BD5D09D}" srcOrd="0" destOrd="0" presId="urn:microsoft.com/office/officeart/2005/8/layout/hierarchy2"/>
    <dgm:cxn modelId="{B0D78D78-6601-43A9-9FCD-EF750FDBDDA0}" type="presOf" srcId="{367DEDEE-800A-45A3-BF62-809F85010532}" destId="{B351B509-75FE-47D5-AD51-AFA045A3B477}" srcOrd="0" destOrd="0" presId="urn:microsoft.com/office/officeart/2005/8/layout/hierarchy2"/>
    <dgm:cxn modelId="{F077D966-E80D-4A62-8423-5AE631ABE22D}" srcId="{18FB1108-0092-4820-B9F7-8C123280ECCD}" destId="{10134AD1-BAC2-43D1-879D-77956F506A67}" srcOrd="1" destOrd="0" parTransId="{AEDA3F72-3050-495E-844A-6A1171FD54C1}" sibTransId="{503451FA-4858-408D-8A89-7A8C348732BC}"/>
    <dgm:cxn modelId="{9E8DF03B-02F4-4AFD-A5B1-1721679AFCBA}" type="presOf" srcId="{94D2B832-2C45-47A2-9C59-E78F7949FA1F}" destId="{75CEBBFE-2784-4880-B8BB-625F7784D2FE}" srcOrd="0" destOrd="0" presId="urn:microsoft.com/office/officeart/2005/8/layout/hierarchy2"/>
    <dgm:cxn modelId="{D8398FFD-BF5A-40B1-BC88-785DF9837699}" type="presOf" srcId="{2C472821-16D7-46E3-AF0B-55DD5608B0E0}" destId="{6E255DC3-4AB9-4275-B3C2-A81078327830}" srcOrd="1" destOrd="0" presId="urn:microsoft.com/office/officeart/2005/8/layout/hierarchy2"/>
    <dgm:cxn modelId="{CC444B60-82D6-46D6-AB58-D01CD0DF5990}" type="presOf" srcId="{D5921DA5-AF63-4053-9572-249B9C8DF774}" destId="{CD06176A-8A4F-4A2F-B8AC-FE0CBC20EEC4}" srcOrd="0" destOrd="0" presId="urn:microsoft.com/office/officeart/2005/8/layout/hierarchy2"/>
    <dgm:cxn modelId="{15DA81BE-CC0D-4E7B-B9F1-66E8D6BB685C}" type="presOf" srcId="{A1CFCEF9-972F-4733-AC51-C3A2F2A57FCC}" destId="{D4904F90-3853-4E72-B4E8-0DA3E8E1ABCF}" srcOrd="0" destOrd="0" presId="urn:microsoft.com/office/officeart/2005/8/layout/hierarchy2"/>
    <dgm:cxn modelId="{76B32BC6-7443-4687-8991-52597F04631A}" srcId="{18FB1108-0092-4820-B9F7-8C123280ECCD}" destId="{D5921DA5-AF63-4053-9572-249B9C8DF774}" srcOrd="4" destOrd="0" parTransId="{367DEDEE-800A-45A3-BF62-809F85010532}" sibTransId="{C7F799D1-97E2-4CE8-A8A1-44DF8ACCAF8C}"/>
    <dgm:cxn modelId="{BBD33A48-B4E7-4AB9-9528-2F1C5B05C57E}" srcId="{18FB1108-0092-4820-B9F7-8C123280ECCD}" destId="{72750239-4005-4C3F-A3B8-2910AAC54B58}" srcOrd="2" destOrd="0" parTransId="{E9DCCD03-F6A2-466A-B8BC-F6EC3F836A7C}" sibTransId="{1F0706B4-5549-4C93-B75A-C3DC390EFBD4}"/>
    <dgm:cxn modelId="{2666405D-21D2-4535-8B5D-2B2AC992CBED}" type="presOf" srcId="{E9DCCD03-F6A2-466A-B8BC-F6EC3F836A7C}" destId="{403F01C2-FB8F-4471-AF20-6713F7F380FA}" srcOrd="1" destOrd="0" presId="urn:microsoft.com/office/officeart/2005/8/layout/hierarchy2"/>
    <dgm:cxn modelId="{5690AADA-1152-4222-AE63-C5D587473865}" type="presParOf" srcId="{A3A62143-D82B-47FC-8886-689ED9D11802}" destId="{04D0D9E7-371E-4746-B2FE-7C0DC3D11F1D}" srcOrd="0" destOrd="0" presId="urn:microsoft.com/office/officeart/2005/8/layout/hierarchy2"/>
    <dgm:cxn modelId="{2AF4021B-19A2-42E3-8F55-5AFB8F66F5FC}" type="presParOf" srcId="{04D0D9E7-371E-4746-B2FE-7C0DC3D11F1D}" destId="{10AC6273-B206-422C-A3BE-215B886C6D4D}" srcOrd="0" destOrd="0" presId="urn:microsoft.com/office/officeart/2005/8/layout/hierarchy2"/>
    <dgm:cxn modelId="{354EAC85-6806-47BA-8715-1C03339A8AAB}" type="presParOf" srcId="{04D0D9E7-371E-4746-B2FE-7C0DC3D11F1D}" destId="{1C05E53E-951F-44AB-996F-E2E06F7531A9}" srcOrd="1" destOrd="0" presId="urn:microsoft.com/office/officeart/2005/8/layout/hierarchy2"/>
    <dgm:cxn modelId="{4B49C260-1D14-41F5-A8D6-B309E4B55087}" type="presParOf" srcId="{1C05E53E-951F-44AB-996F-E2E06F7531A9}" destId="{F7E0C8EF-556F-4B94-ACF7-88E8F5C43173}" srcOrd="0" destOrd="0" presId="urn:microsoft.com/office/officeart/2005/8/layout/hierarchy2"/>
    <dgm:cxn modelId="{B214B82D-0F59-4F88-B8F5-7E818072C70B}" type="presParOf" srcId="{F7E0C8EF-556F-4B94-ACF7-88E8F5C43173}" destId="{4B7FD1B6-47A9-4C07-99FB-FDB7C8C1F4C4}" srcOrd="0" destOrd="0" presId="urn:microsoft.com/office/officeart/2005/8/layout/hierarchy2"/>
    <dgm:cxn modelId="{347E46D2-444E-43DA-908B-5EF3AA7DB626}" type="presParOf" srcId="{1C05E53E-951F-44AB-996F-E2E06F7531A9}" destId="{5AFF9D89-5704-48A2-8F8B-A90CE6CCEA9B}" srcOrd="1" destOrd="0" presId="urn:microsoft.com/office/officeart/2005/8/layout/hierarchy2"/>
    <dgm:cxn modelId="{4763A905-A019-4D04-9F60-2351798B8F37}" type="presParOf" srcId="{5AFF9D89-5704-48A2-8F8B-A90CE6CCEA9B}" destId="{75CEBBFE-2784-4880-B8BB-625F7784D2FE}" srcOrd="0" destOrd="0" presId="urn:microsoft.com/office/officeart/2005/8/layout/hierarchy2"/>
    <dgm:cxn modelId="{816F2983-B0C9-48B3-92B8-E32E1DCB8CAD}" type="presParOf" srcId="{5AFF9D89-5704-48A2-8F8B-A90CE6CCEA9B}" destId="{70B07379-2B14-4D08-A589-C6A4B513F101}" srcOrd="1" destOrd="0" presId="urn:microsoft.com/office/officeart/2005/8/layout/hierarchy2"/>
    <dgm:cxn modelId="{4A577539-4E31-4B90-8929-5C21B0C8FA90}" type="presParOf" srcId="{1C05E53E-951F-44AB-996F-E2E06F7531A9}" destId="{F481032D-0406-420C-9611-BE0B28F58691}" srcOrd="2" destOrd="0" presId="urn:microsoft.com/office/officeart/2005/8/layout/hierarchy2"/>
    <dgm:cxn modelId="{8264CAA3-EE97-4B44-BCC7-7AA465169576}" type="presParOf" srcId="{F481032D-0406-420C-9611-BE0B28F58691}" destId="{2D5BFC7C-AEC4-4765-9D94-B9E71886E7AA}" srcOrd="0" destOrd="0" presId="urn:microsoft.com/office/officeart/2005/8/layout/hierarchy2"/>
    <dgm:cxn modelId="{555E703B-FD35-46FC-851C-B55ABD2C50E4}" type="presParOf" srcId="{1C05E53E-951F-44AB-996F-E2E06F7531A9}" destId="{FB4CDE98-8D8A-42A6-BA26-14FD4603EA02}" srcOrd="3" destOrd="0" presId="urn:microsoft.com/office/officeart/2005/8/layout/hierarchy2"/>
    <dgm:cxn modelId="{5B4082BB-C316-4EA1-A45F-4090B3DED374}" type="presParOf" srcId="{FB4CDE98-8D8A-42A6-BA26-14FD4603EA02}" destId="{4EAD6A09-D4AD-4627-9C45-65EF8BD5D09D}" srcOrd="0" destOrd="0" presId="urn:microsoft.com/office/officeart/2005/8/layout/hierarchy2"/>
    <dgm:cxn modelId="{7FED496F-2643-4BEB-A0B2-4FAFA3067D11}" type="presParOf" srcId="{FB4CDE98-8D8A-42A6-BA26-14FD4603EA02}" destId="{3170958D-5066-47DD-A4E7-50A385A7E1A2}" srcOrd="1" destOrd="0" presId="urn:microsoft.com/office/officeart/2005/8/layout/hierarchy2"/>
    <dgm:cxn modelId="{CFD5C7DC-840F-485A-990E-DA3D5A608D80}" type="presParOf" srcId="{1C05E53E-951F-44AB-996F-E2E06F7531A9}" destId="{C8891E1E-5939-4153-BB43-92EAF2DE967E}" srcOrd="4" destOrd="0" presId="urn:microsoft.com/office/officeart/2005/8/layout/hierarchy2"/>
    <dgm:cxn modelId="{022714AE-218A-40E8-B408-DE086B05DCDD}" type="presParOf" srcId="{C8891E1E-5939-4153-BB43-92EAF2DE967E}" destId="{403F01C2-FB8F-4471-AF20-6713F7F380FA}" srcOrd="0" destOrd="0" presId="urn:microsoft.com/office/officeart/2005/8/layout/hierarchy2"/>
    <dgm:cxn modelId="{AA45C2F5-FD26-487C-A978-8A27E37922CA}" type="presParOf" srcId="{1C05E53E-951F-44AB-996F-E2E06F7531A9}" destId="{A74D4DFA-E914-46A9-A32C-E3A06858EB55}" srcOrd="5" destOrd="0" presId="urn:microsoft.com/office/officeart/2005/8/layout/hierarchy2"/>
    <dgm:cxn modelId="{15245061-7D36-4C77-9341-8465D1A8C708}" type="presParOf" srcId="{A74D4DFA-E914-46A9-A32C-E3A06858EB55}" destId="{0E1B35A6-0524-4A89-BD2B-112D3018C61B}" srcOrd="0" destOrd="0" presId="urn:microsoft.com/office/officeart/2005/8/layout/hierarchy2"/>
    <dgm:cxn modelId="{488F1C64-77A5-4B14-B9A0-4214A05CC6A8}" type="presParOf" srcId="{A74D4DFA-E914-46A9-A32C-E3A06858EB55}" destId="{0F241132-4821-4DAA-9994-2B34E9598DFD}" srcOrd="1" destOrd="0" presId="urn:microsoft.com/office/officeart/2005/8/layout/hierarchy2"/>
    <dgm:cxn modelId="{436F177B-DAAC-46B3-A0EF-553F0D52FBE8}" type="presParOf" srcId="{1C05E53E-951F-44AB-996F-E2E06F7531A9}" destId="{8D72CF00-F707-46B4-9D67-4F908BC7E951}" srcOrd="6" destOrd="0" presId="urn:microsoft.com/office/officeart/2005/8/layout/hierarchy2"/>
    <dgm:cxn modelId="{53D6A7FF-6E2E-4CDC-80BA-6C8DA73DB2C4}" type="presParOf" srcId="{8D72CF00-F707-46B4-9D67-4F908BC7E951}" destId="{C3847D98-F692-4926-938B-05965E24E01F}" srcOrd="0" destOrd="0" presId="urn:microsoft.com/office/officeart/2005/8/layout/hierarchy2"/>
    <dgm:cxn modelId="{49DB5C17-3A0B-4F08-A7B9-66359D892425}" type="presParOf" srcId="{1C05E53E-951F-44AB-996F-E2E06F7531A9}" destId="{A5217976-FC13-434A-9F6F-68F5E8CE9C46}" srcOrd="7" destOrd="0" presId="urn:microsoft.com/office/officeart/2005/8/layout/hierarchy2"/>
    <dgm:cxn modelId="{DA9F58DF-7ED6-4865-8DC1-2EAC2B79667E}" type="presParOf" srcId="{A5217976-FC13-434A-9F6F-68F5E8CE9C46}" destId="{D4904F90-3853-4E72-B4E8-0DA3E8E1ABCF}" srcOrd="0" destOrd="0" presId="urn:microsoft.com/office/officeart/2005/8/layout/hierarchy2"/>
    <dgm:cxn modelId="{8422096E-2A45-457D-A23C-93EAACD3CC1E}" type="presParOf" srcId="{A5217976-FC13-434A-9F6F-68F5E8CE9C46}" destId="{FB87B949-E7B8-450F-AEBE-283F1FEE46B4}" srcOrd="1" destOrd="0" presId="urn:microsoft.com/office/officeart/2005/8/layout/hierarchy2"/>
    <dgm:cxn modelId="{471C1A6B-37D0-49B4-B6F5-90ECFD14F694}" type="presParOf" srcId="{1C05E53E-951F-44AB-996F-E2E06F7531A9}" destId="{B351B509-75FE-47D5-AD51-AFA045A3B477}" srcOrd="8" destOrd="0" presId="urn:microsoft.com/office/officeart/2005/8/layout/hierarchy2"/>
    <dgm:cxn modelId="{C91B1844-19DE-439B-B77B-F1D4D92871A9}" type="presParOf" srcId="{B351B509-75FE-47D5-AD51-AFA045A3B477}" destId="{5D85E094-DEB3-40BF-88E9-29E94402DA4D}" srcOrd="0" destOrd="0" presId="urn:microsoft.com/office/officeart/2005/8/layout/hierarchy2"/>
    <dgm:cxn modelId="{82FB1CB0-108F-49D0-BCD4-14DE4115333D}" type="presParOf" srcId="{1C05E53E-951F-44AB-996F-E2E06F7531A9}" destId="{FA09022C-F3E1-43EF-BD80-82F745B2B3D9}" srcOrd="9" destOrd="0" presId="urn:microsoft.com/office/officeart/2005/8/layout/hierarchy2"/>
    <dgm:cxn modelId="{B086A35F-5186-40CF-B16F-786732DF0855}" type="presParOf" srcId="{FA09022C-F3E1-43EF-BD80-82F745B2B3D9}" destId="{CD06176A-8A4F-4A2F-B8AC-FE0CBC20EEC4}" srcOrd="0" destOrd="0" presId="urn:microsoft.com/office/officeart/2005/8/layout/hierarchy2"/>
    <dgm:cxn modelId="{B566193C-7CE3-4CEE-BDDA-E8A11030FA9F}" type="presParOf" srcId="{FA09022C-F3E1-43EF-BD80-82F745B2B3D9}" destId="{F374DB8B-27B5-4FBF-A189-9946600A6814}" srcOrd="1" destOrd="0" presId="urn:microsoft.com/office/officeart/2005/8/layout/hierarchy2"/>
    <dgm:cxn modelId="{D1D73749-509D-45FD-9D13-CFF850FF05BC}" type="presParOf" srcId="{1C05E53E-951F-44AB-996F-E2E06F7531A9}" destId="{774358D7-2555-483D-90FF-08F45C4B698E}" srcOrd="10" destOrd="0" presId="urn:microsoft.com/office/officeart/2005/8/layout/hierarchy2"/>
    <dgm:cxn modelId="{DBBAE57D-E962-4F69-8EDA-EBA159BFA86B}" type="presParOf" srcId="{774358D7-2555-483D-90FF-08F45C4B698E}" destId="{6E255DC3-4AB9-4275-B3C2-A81078327830}" srcOrd="0" destOrd="0" presId="urn:microsoft.com/office/officeart/2005/8/layout/hierarchy2"/>
    <dgm:cxn modelId="{B79D1CA9-7695-4AC9-B4E3-0CEB3EEF2E98}" type="presParOf" srcId="{1C05E53E-951F-44AB-996F-E2E06F7531A9}" destId="{E81998E5-492E-4268-9AEE-979939A9E03C}" srcOrd="11" destOrd="0" presId="urn:microsoft.com/office/officeart/2005/8/layout/hierarchy2"/>
    <dgm:cxn modelId="{9E937D02-A0A0-4775-BA8F-B7D878B30395}" type="presParOf" srcId="{E81998E5-492E-4268-9AEE-979939A9E03C}" destId="{AA1E4EF1-0F02-4141-BBE6-B4CB0BAB8241}" srcOrd="0" destOrd="0" presId="urn:microsoft.com/office/officeart/2005/8/layout/hierarchy2"/>
    <dgm:cxn modelId="{AF729F1F-4354-4540-B47F-3045237FDA1D}" type="presParOf" srcId="{E81998E5-492E-4268-9AEE-979939A9E03C}" destId="{634FB9AC-8771-4B35-991E-5C9DBEC4CD54}"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BD5F89-7169-4FF0-9926-6D70F6A00340}">
      <dsp:nvSpPr>
        <dsp:cNvPr id="0" name=""/>
        <dsp:cNvSpPr/>
      </dsp:nvSpPr>
      <dsp:spPr>
        <a:xfrm>
          <a:off x="5168" y="1836530"/>
          <a:ext cx="1633161" cy="14207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lv-LV" sz="2800" kern="1200" dirty="0" smtClean="0">
              <a:solidFill>
                <a:schemeClr val="tx1"/>
              </a:solidFill>
            </a:rPr>
            <a:t>Fizikāls lielums - garums</a:t>
          </a:r>
          <a:endParaRPr lang="lv-LV" sz="2800" kern="1200" dirty="0">
            <a:solidFill>
              <a:schemeClr val="tx1"/>
            </a:solidFill>
          </a:endParaRPr>
        </a:p>
      </dsp:txBody>
      <dsp:txXfrm>
        <a:off x="5168" y="1836530"/>
        <a:ext cx="1633161" cy="1420760"/>
      </dsp:txXfrm>
    </dsp:sp>
    <dsp:sp modelId="{9341A0FB-D9EB-4EFC-93FB-7816095CE464}">
      <dsp:nvSpPr>
        <dsp:cNvPr id="0" name=""/>
        <dsp:cNvSpPr/>
      </dsp:nvSpPr>
      <dsp:spPr>
        <a:xfrm rot="17945813">
          <a:off x="1293277" y="1944100"/>
          <a:ext cx="1343370" cy="31785"/>
        </a:xfrm>
        <a:custGeom>
          <a:avLst/>
          <a:gdLst/>
          <a:ahLst/>
          <a:cxnLst/>
          <a:rect l="0" t="0" r="0" b="0"/>
          <a:pathLst>
            <a:path>
              <a:moveTo>
                <a:pt x="0" y="15892"/>
              </a:moveTo>
              <a:lnTo>
                <a:pt x="1343370" y="158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lv-LV" sz="500" kern="1200"/>
        </a:p>
      </dsp:txBody>
      <dsp:txXfrm rot="17945813">
        <a:off x="1931378" y="1926409"/>
        <a:ext cx="67168" cy="67168"/>
      </dsp:txXfrm>
    </dsp:sp>
    <dsp:sp modelId="{2198B672-8474-4721-92B0-871354C096A0}">
      <dsp:nvSpPr>
        <dsp:cNvPr id="0" name=""/>
        <dsp:cNvSpPr/>
      </dsp:nvSpPr>
      <dsp:spPr>
        <a:xfrm>
          <a:off x="2291595" y="964785"/>
          <a:ext cx="1633161" cy="8165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lv-LV" sz="2400" kern="1200" dirty="0" smtClean="0">
              <a:solidFill>
                <a:schemeClr val="tx1"/>
              </a:solidFill>
            </a:rPr>
            <a:t>Mēšanas disciplīnās</a:t>
          </a:r>
          <a:endParaRPr lang="lv-LV" sz="2400" kern="1200" dirty="0">
            <a:solidFill>
              <a:schemeClr val="tx1"/>
            </a:solidFill>
          </a:endParaRPr>
        </a:p>
      </dsp:txBody>
      <dsp:txXfrm>
        <a:off x="2291595" y="964785"/>
        <a:ext cx="1633161" cy="816580"/>
      </dsp:txXfrm>
    </dsp:sp>
    <dsp:sp modelId="{5A91C9A6-CC80-4A00-B49D-A8A16F2279E4}">
      <dsp:nvSpPr>
        <dsp:cNvPr id="0" name=""/>
        <dsp:cNvSpPr/>
      </dsp:nvSpPr>
      <dsp:spPr>
        <a:xfrm rot="18289469">
          <a:off x="3679418" y="887649"/>
          <a:ext cx="1143941" cy="31785"/>
        </a:xfrm>
        <a:custGeom>
          <a:avLst/>
          <a:gdLst/>
          <a:ahLst/>
          <a:cxnLst/>
          <a:rect l="0" t="0" r="0" b="0"/>
          <a:pathLst>
            <a:path>
              <a:moveTo>
                <a:pt x="0" y="15892"/>
              </a:moveTo>
              <a:lnTo>
                <a:pt x="1143941" y="158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lv-LV" sz="500" kern="1200"/>
        </a:p>
      </dsp:txBody>
      <dsp:txXfrm rot="18289469">
        <a:off x="4222790" y="874943"/>
        <a:ext cx="57197" cy="57197"/>
      </dsp:txXfrm>
    </dsp:sp>
    <dsp:sp modelId="{3BB1E281-D26F-45D1-ABCE-F7CDF0FC1FE1}">
      <dsp:nvSpPr>
        <dsp:cNvPr id="0" name=""/>
        <dsp:cNvSpPr/>
      </dsp:nvSpPr>
      <dsp:spPr>
        <a:xfrm>
          <a:off x="4578021" y="25717"/>
          <a:ext cx="1633161" cy="8165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lv-LV" sz="2100" kern="1200" dirty="0" smtClean="0">
              <a:solidFill>
                <a:schemeClr val="tx1"/>
              </a:solidFill>
            </a:rPr>
            <a:t>lodes grūšanā</a:t>
          </a:r>
          <a:endParaRPr lang="lv-LV" sz="2100" kern="1200" dirty="0">
            <a:solidFill>
              <a:schemeClr val="tx1"/>
            </a:solidFill>
          </a:endParaRPr>
        </a:p>
      </dsp:txBody>
      <dsp:txXfrm>
        <a:off x="4578021" y="25717"/>
        <a:ext cx="1633161" cy="816580"/>
      </dsp:txXfrm>
    </dsp:sp>
    <dsp:sp modelId="{DD75646F-17C9-4725-8423-B7AAC6653CD3}">
      <dsp:nvSpPr>
        <dsp:cNvPr id="0" name=""/>
        <dsp:cNvSpPr/>
      </dsp:nvSpPr>
      <dsp:spPr>
        <a:xfrm rot="63963">
          <a:off x="3924700" y="1363234"/>
          <a:ext cx="650453" cy="31785"/>
        </a:xfrm>
        <a:custGeom>
          <a:avLst/>
          <a:gdLst/>
          <a:ahLst/>
          <a:cxnLst/>
          <a:rect l="0" t="0" r="0" b="0"/>
          <a:pathLst>
            <a:path>
              <a:moveTo>
                <a:pt x="0" y="15892"/>
              </a:moveTo>
              <a:lnTo>
                <a:pt x="650453" y="158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lv-LV" sz="500" kern="1200"/>
        </a:p>
      </dsp:txBody>
      <dsp:txXfrm rot="63963">
        <a:off x="4233666" y="1362865"/>
        <a:ext cx="32522" cy="32522"/>
      </dsp:txXfrm>
    </dsp:sp>
    <dsp:sp modelId="{44B5F6B5-2A31-4FA1-BFF7-53CE251937C3}">
      <dsp:nvSpPr>
        <dsp:cNvPr id="0" name=""/>
        <dsp:cNvSpPr/>
      </dsp:nvSpPr>
      <dsp:spPr>
        <a:xfrm>
          <a:off x="4575098" y="976887"/>
          <a:ext cx="1633161" cy="8165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lv-LV" sz="2100" kern="1200" dirty="0" smtClean="0">
              <a:solidFill>
                <a:schemeClr val="tx1"/>
              </a:solidFill>
            </a:rPr>
            <a:t>bumbiņas mešanā</a:t>
          </a:r>
          <a:endParaRPr lang="lv-LV" sz="2100" kern="1200" dirty="0">
            <a:solidFill>
              <a:schemeClr val="tx1"/>
            </a:solidFill>
          </a:endParaRPr>
        </a:p>
      </dsp:txBody>
      <dsp:txXfrm>
        <a:off x="4575098" y="976887"/>
        <a:ext cx="1633161" cy="816580"/>
      </dsp:txXfrm>
    </dsp:sp>
    <dsp:sp modelId="{2B07369F-82ED-458E-9E5F-CF66A7784CC8}">
      <dsp:nvSpPr>
        <dsp:cNvPr id="0" name=""/>
        <dsp:cNvSpPr/>
      </dsp:nvSpPr>
      <dsp:spPr>
        <a:xfrm rot="3310531">
          <a:off x="3679418" y="1826717"/>
          <a:ext cx="1143941" cy="31785"/>
        </a:xfrm>
        <a:custGeom>
          <a:avLst/>
          <a:gdLst/>
          <a:ahLst/>
          <a:cxnLst/>
          <a:rect l="0" t="0" r="0" b="0"/>
          <a:pathLst>
            <a:path>
              <a:moveTo>
                <a:pt x="0" y="15892"/>
              </a:moveTo>
              <a:lnTo>
                <a:pt x="1143941" y="158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lv-LV" sz="500" kern="1200"/>
        </a:p>
      </dsp:txBody>
      <dsp:txXfrm rot="3310531">
        <a:off x="4222790" y="1814011"/>
        <a:ext cx="57197" cy="57197"/>
      </dsp:txXfrm>
    </dsp:sp>
    <dsp:sp modelId="{ED8D8A5A-F783-46DC-AC71-FC6591D08595}">
      <dsp:nvSpPr>
        <dsp:cNvPr id="0" name=""/>
        <dsp:cNvSpPr/>
      </dsp:nvSpPr>
      <dsp:spPr>
        <a:xfrm>
          <a:off x="4578021" y="1903853"/>
          <a:ext cx="1633161" cy="8165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lv-LV" sz="2100" kern="1200" dirty="0" smtClean="0">
              <a:solidFill>
                <a:schemeClr val="tx1"/>
              </a:solidFill>
            </a:rPr>
            <a:t>granātas mešanā</a:t>
          </a:r>
          <a:endParaRPr lang="lv-LV" sz="2100" kern="1200" dirty="0">
            <a:solidFill>
              <a:schemeClr val="tx1"/>
            </a:solidFill>
          </a:endParaRPr>
        </a:p>
      </dsp:txBody>
      <dsp:txXfrm>
        <a:off x="4578021" y="1903853"/>
        <a:ext cx="1633161" cy="816580"/>
      </dsp:txXfrm>
    </dsp:sp>
    <dsp:sp modelId="{91C0E2D1-0119-41A9-9713-DD659C01EA8C}">
      <dsp:nvSpPr>
        <dsp:cNvPr id="0" name=""/>
        <dsp:cNvSpPr/>
      </dsp:nvSpPr>
      <dsp:spPr>
        <a:xfrm rot="3654187">
          <a:off x="1293277" y="3117935"/>
          <a:ext cx="1343370" cy="31785"/>
        </a:xfrm>
        <a:custGeom>
          <a:avLst/>
          <a:gdLst/>
          <a:ahLst/>
          <a:cxnLst/>
          <a:rect l="0" t="0" r="0" b="0"/>
          <a:pathLst>
            <a:path>
              <a:moveTo>
                <a:pt x="0" y="15892"/>
              </a:moveTo>
              <a:lnTo>
                <a:pt x="1343370" y="158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lv-LV" sz="500" kern="1200"/>
        </a:p>
      </dsp:txBody>
      <dsp:txXfrm rot="3654187">
        <a:off x="1931378" y="3100244"/>
        <a:ext cx="67168" cy="67168"/>
      </dsp:txXfrm>
    </dsp:sp>
    <dsp:sp modelId="{FA516DD7-C2D5-4C3E-8F0C-9AB1B21DDE00}">
      <dsp:nvSpPr>
        <dsp:cNvPr id="0" name=""/>
        <dsp:cNvSpPr/>
      </dsp:nvSpPr>
      <dsp:spPr>
        <a:xfrm>
          <a:off x="2291595" y="3312455"/>
          <a:ext cx="1633161" cy="8165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lv-LV" sz="2400" kern="1200" dirty="0" smtClean="0">
              <a:solidFill>
                <a:schemeClr val="tx1"/>
              </a:solidFill>
            </a:rPr>
            <a:t>Lekšanas disciplīnās</a:t>
          </a:r>
          <a:endParaRPr lang="lv-LV" sz="2400" kern="1200" dirty="0">
            <a:solidFill>
              <a:schemeClr val="tx1"/>
            </a:solidFill>
          </a:endParaRPr>
        </a:p>
      </dsp:txBody>
      <dsp:txXfrm>
        <a:off x="2291595" y="3312455"/>
        <a:ext cx="1633161" cy="816580"/>
      </dsp:txXfrm>
    </dsp:sp>
    <dsp:sp modelId="{2F8DEF9B-22A0-42C6-A157-A43CA9C8F86D}">
      <dsp:nvSpPr>
        <dsp:cNvPr id="0" name=""/>
        <dsp:cNvSpPr/>
      </dsp:nvSpPr>
      <dsp:spPr>
        <a:xfrm rot="19457599">
          <a:off x="3849140" y="3470086"/>
          <a:ext cx="804497" cy="31785"/>
        </a:xfrm>
        <a:custGeom>
          <a:avLst/>
          <a:gdLst/>
          <a:ahLst/>
          <a:cxnLst/>
          <a:rect l="0" t="0" r="0" b="0"/>
          <a:pathLst>
            <a:path>
              <a:moveTo>
                <a:pt x="0" y="15892"/>
              </a:moveTo>
              <a:lnTo>
                <a:pt x="804497" y="158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lv-LV" sz="500" kern="1200"/>
        </a:p>
      </dsp:txBody>
      <dsp:txXfrm rot="19457599">
        <a:off x="4231276" y="3465866"/>
        <a:ext cx="40224" cy="40224"/>
      </dsp:txXfrm>
    </dsp:sp>
    <dsp:sp modelId="{5397461E-295F-4911-B5DB-72CE4B1E5876}">
      <dsp:nvSpPr>
        <dsp:cNvPr id="0" name=""/>
        <dsp:cNvSpPr/>
      </dsp:nvSpPr>
      <dsp:spPr>
        <a:xfrm>
          <a:off x="4578021" y="2842921"/>
          <a:ext cx="1633161" cy="8165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lv-LV" sz="2100" kern="1200" dirty="0" smtClean="0">
              <a:solidFill>
                <a:schemeClr val="tx1"/>
              </a:solidFill>
            </a:rPr>
            <a:t>tāllēkšana ar ieskrējienu</a:t>
          </a:r>
          <a:endParaRPr lang="lv-LV" sz="2100" kern="1200" dirty="0">
            <a:solidFill>
              <a:schemeClr val="tx1"/>
            </a:solidFill>
          </a:endParaRPr>
        </a:p>
      </dsp:txBody>
      <dsp:txXfrm>
        <a:off x="4578021" y="2842921"/>
        <a:ext cx="1633161" cy="816580"/>
      </dsp:txXfrm>
    </dsp:sp>
    <dsp:sp modelId="{BC649AA4-20EF-4B07-986C-68E579EB8DB3}">
      <dsp:nvSpPr>
        <dsp:cNvPr id="0" name=""/>
        <dsp:cNvSpPr/>
      </dsp:nvSpPr>
      <dsp:spPr>
        <a:xfrm rot="2142401">
          <a:off x="3849140" y="3939620"/>
          <a:ext cx="804497" cy="31785"/>
        </a:xfrm>
        <a:custGeom>
          <a:avLst/>
          <a:gdLst/>
          <a:ahLst/>
          <a:cxnLst/>
          <a:rect l="0" t="0" r="0" b="0"/>
          <a:pathLst>
            <a:path>
              <a:moveTo>
                <a:pt x="0" y="15892"/>
              </a:moveTo>
              <a:lnTo>
                <a:pt x="804497" y="158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lv-LV" sz="500" kern="1200"/>
        </a:p>
      </dsp:txBody>
      <dsp:txXfrm rot="2142401">
        <a:off x="4231276" y="3935400"/>
        <a:ext cx="40224" cy="40224"/>
      </dsp:txXfrm>
    </dsp:sp>
    <dsp:sp modelId="{9884189F-985C-43EA-A588-508196CE94EE}">
      <dsp:nvSpPr>
        <dsp:cNvPr id="0" name=""/>
        <dsp:cNvSpPr/>
      </dsp:nvSpPr>
      <dsp:spPr>
        <a:xfrm>
          <a:off x="4578021" y="3781989"/>
          <a:ext cx="1633161" cy="8165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lv-LV" sz="2100" kern="1200" dirty="0" smtClean="0">
              <a:solidFill>
                <a:schemeClr val="tx1"/>
              </a:solidFill>
            </a:rPr>
            <a:t>tāllēkšana no vietas</a:t>
          </a:r>
          <a:endParaRPr lang="lv-LV" sz="2100" kern="1200" dirty="0">
            <a:solidFill>
              <a:schemeClr val="tx1"/>
            </a:solidFill>
          </a:endParaRPr>
        </a:p>
      </dsp:txBody>
      <dsp:txXfrm>
        <a:off x="4578021" y="3781989"/>
        <a:ext cx="1633161" cy="8165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AC6273-B206-422C-A3BE-215B886C6D4D}">
      <dsp:nvSpPr>
        <dsp:cNvPr id="0" name=""/>
        <dsp:cNvSpPr/>
      </dsp:nvSpPr>
      <dsp:spPr>
        <a:xfrm>
          <a:off x="314366" y="1456498"/>
          <a:ext cx="2058861" cy="1151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lv-LV" sz="2800" kern="1200" dirty="0" smtClean="0">
              <a:solidFill>
                <a:schemeClr val="tx1"/>
              </a:solidFill>
            </a:rPr>
            <a:t>Sporta disciplīnas</a:t>
          </a:r>
          <a:endParaRPr lang="lv-LV" sz="2800" kern="1200" dirty="0">
            <a:solidFill>
              <a:schemeClr val="tx1"/>
            </a:solidFill>
          </a:endParaRPr>
        </a:p>
      </dsp:txBody>
      <dsp:txXfrm>
        <a:off x="314366" y="1456498"/>
        <a:ext cx="2058861" cy="1151002"/>
      </dsp:txXfrm>
    </dsp:sp>
    <dsp:sp modelId="{F7E0C8EF-556F-4B94-ACF7-88E8F5C43173}">
      <dsp:nvSpPr>
        <dsp:cNvPr id="0" name=""/>
        <dsp:cNvSpPr/>
      </dsp:nvSpPr>
      <dsp:spPr>
        <a:xfrm rot="17132988">
          <a:off x="1717218" y="1155222"/>
          <a:ext cx="1792562" cy="26604"/>
        </a:xfrm>
        <a:custGeom>
          <a:avLst/>
          <a:gdLst/>
          <a:ahLst/>
          <a:cxnLst/>
          <a:rect l="0" t="0" r="0" b="0"/>
          <a:pathLst>
            <a:path>
              <a:moveTo>
                <a:pt x="0" y="13302"/>
              </a:moveTo>
              <a:lnTo>
                <a:pt x="1792562"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lv-LV" sz="600" kern="1200"/>
        </a:p>
      </dsp:txBody>
      <dsp:txXfrm rot="17132988">
        <a:off x="2568685" y="1123710"/>
        <a:ext cx="89628" cy="89628"/>
      </dsp:txXfrm>
    </dsp:sp>
    <dsp:sp modelId="{75CEBBFE-2784-4880-B8BB-625F7784D2FE}">
      <dsp:nvSpPr>
        <dsp:cNvPr id="0" name=""/>
        <dsp:cNvSpPr/>
      </dsp:nvSpPr>
      <dsp:spPr>
        <a:xfrm>
          <a:off x="2853770" y="4710"/>
          <a:ext cx="2927862" cy="6006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lv-LV" sz="2300" kern="1200" dirty="0" smtClean="0">
              <a:solidFill>
                <a:schemeClr val="tx1"/>
              </a:solidFill>
            </a:rPr>
            <a:t>vesera mešanā</a:t>
          </a:r>
        </a:p>
      </dsp:txBody>
      <dsp:txXfrm>
        <a:off x="2853770" y="4710"/>
        <a:ext cx="2927862" cy="600678"/>
      </dsp:txXfrm>
    </dsp:sp>
    <dsp:sp modelId="{F481032D-0406-420C-9611-BE0B28F58691}">
      <dsp:nvSpPr>
        <dsp:cNvPr id="0" name=""/>
        <dsp:cNvSpPr/>
      </dsp:nvSpPr>
      <dsp:spPr>
        <a:xfrm rot="17692822">
          <a:off x="2042410" y="1500612"/>
          <a:ext cx="1142177" cy="26604"/>
        </a:xfrm>
        <a:custGeom>
          <a:avLst/>
          <a:gdLst/>
          <a:ahLst/>
          <a:cxnLst/>
          <a:rect l="0" t="0" r="0" b="0"/>
          <a:pathLst>
            <a:path>
              <a:moveTo>
                <a:pt x="0" y="13302"/>
              </a:moveTo>
              <a:lnTo>
                <a:pt x="1142177"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lv-LV" sz="500" kern="1200"/>
        </a:p>
      </dsp:txBody>
      <dsp:txXfrm rot="17692822">
        <a:off x="2584944" y="1485360"/>
        <a:ext cx="57108" cy="57108"/>
      </dsp:txXfrm>
    </dsp:sp>
    <dsp:sp modelId="{4EAD6A09-D4AD-4627-9C45-65EF8BD5D09D}">
      <dsp:nvSpPr>
        <dsp:cNvPr id="0" name=""/>
        <dsp:cNvSpPr/>
      </dsp:nvSpPr>
      <dsp:spPr>
        <a:xfrm>
          <a:off x="2853770" y="695490"/>
          <a:ext cx="2927862" cy="6006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lv-LV" sz="2300" kern="1200" dirty="0" smtClean="0">
              <a:solidFill>
                <a:schemeClr val="tx1"/>
              </a:solidFill>
            </a:rPr>
            <a:t>šķēpa mešanā</a:t>
          </a:r>
          <a:endParaRPr lang="lv-LV" sz="2300" kern="1200" dirty="0">
            <a:solidFill>
              <a:schemeClr val="tx1"/>
            </a:solidFill>
          </a:endParaRPr>
        </a:p>
      </dsp:txBody>
      <dsp:txXfrm>
        <a:off x="2853770" y="695490"/>
        <a:ext cx="2927862" cy="600678"/>
      </dsp:txXfrm>
    </dsp:sp>
    <dsp:sp modelId="{C8891E1E-5939-4153-BB43-92EAF2DE967E}">
      <dsp:nvSpPr>
        <dsp:cNvPr id="0" name=""/>
        <dsp:cNvSpPr/>
      </dsp:nvSpPr>
      <dsp:spPr>
        <a:xfrm rot="19457599">
          <a:off x="2317604" y="1846002"/>
          <a:ext cx="591790" cy="26604"/>
        </a:xfrm>
        <a:custGeom>
          <a:avLst/>
          <a:gdLst/>
          <a:ahLst/>
          <a:cxnLst/>
          <a:rect l="0" t="0" r="0" b="0"/>
          <a:pathLst>
            <a:path>
              <a:moveTo>
                <a:pt x="0" y="13302"/>
              </a:moveTo>
              <a:lnTo>
                <a:pt x="591790"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lv-LV" sz="500" kern="1200"/>
        </a:p>
      </dsp:txBody>
      <dsp:txXfrm rot="19457599">
        <a:off x="2598704" y="1844510"/>
        <a:ext cx="29589" cy="29589"/>
      </dsp:txXfrm>
    </dsp:sp>
    <dsp:sp modelId="{0E1B35A6-0524-4A89-BD2B-112D3018C61B}">
      <dsp:nvSpPr>
        <dsp:cNvPr id="0" name=""/>
        <dsp:cNvSpPr/>
      </dsp:nvSpPr>
      <dsp:spPr>
        <a:xfrm>
          <a:off x="2853770" y="1386270"/>
          <a:ext cx="2927862" cy="6006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lv-LV" sz="2300" kern="1200" dirty="0" smtClean="0">
              <a:solidFill>
                <a:schemeClr val="tx1"/>
              </a:solidFill>
            </a:rPr>
            <a:t>diska mešanā</a:t>
          </a:r>
          <a:endParaRPr lang="lv-LV" sz="2300" kern="1200" dirty="0">
            <a:solidFill>
              <a:schemeClr val="tx1"/>
            </a:solidFill>
          </a:endParaRPr>
        </a:p>
      </dsp:txBody>
      <dsp:txXfrm>
        <a:off x="2853770" y="1386270"/>
        <a:ext cx="2927862" cy="600678"/>
      </dsp:txXfrm>
    </dsp:sp>
    <dsp:sp modelId="{8D72CF00-F707-46B4-9D67-4F908BC7E951}">
      <dsp:nvSpPr>
        <dsp:cNvPr id="0" name=""/>
        <dsp:cNvSpPr/>
      </dsp:nvSpPr>
      <dsp:spPr>
        <a:xfrm rot="2142401">
          <a:off x="2317604" y="2191392"/>
          <a:ext cx="591790" cy="26604"/>
        </a:xfrm>
        <a:custGeom>
          <a:avLst/>
          <a:gdLst/>
          <a:ahLst/>
          <a:cxnLst/>
          <a:rect l="0" t="0" r="0" b="0"/>
          <a:pathLst>
            <a:path>
              <a:moveTo>
                <a:pt x="0" y="13302"/>
              </a:moveTo>
              <a:lnTo>
                <a:pt x="591790"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lv-LV" sz="500" kern="1200"/>
        </a:p>
      </dsp:txBody>
      <dsp:txXfrm rot="2142401">
        <a:off x="2598704" y="2189900"/>
        <a:ext cx="29589" cy="29589"/>
      </dsp:txXfrm>
    </dsp:sp>
    <dsp:sp modelId="{D4904F90-3853-4E72-B4E8-0DA3E8E1ABCF}">
      <dsp:nvSpPr>
        <dsp:cNvPr id="0" name=""/>
        <dsp:cNvSpPr/>
      </dsp:nvSpPr>
      <dsp:spPr>
        <a:xfrm>
          <a:off x="2853770" y="2077050"/>
          <a:ext cx="2927862" cy="6006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lv-LV" sz="2300" kern="1200" dirty="0" smtClean="0">
              <a:solidFill>
                <a:schemeClr val="tx1"/>
              </a:solidFill>
            </a:rPr>
            <a:t>trīssoļlēkšanā</a:t>
          </a:r>
          <a:endParaRPr lang="lv-LV" sz="2300" kern="1200" dirty="0">
            <a:solidFill>
              <a:schemeClr val="tx1"/>
            </a:solidFill>
          </a:endParaRPr>
        </a:p>
      </dsp:txBody>
      <dsp:txXfrm>
        <a:off x="2853770" y="2077050"/>
        <a:ext cx="2927862" cy="600678"/>
      </dsp:txXfrm>
    </dsp:sp>
    <dsp:sp modelId="{B351B509-75FE-47D5-AD51-AFA045A3B477}">
      <dsp:nvSpPr>
        <dsp:cNvPr id="0" name=""/>
        <dsp:cNvSpPr/>
      </dsp:nvSpPr>
      <dsp:spPr>
        <a:xfrm rot="3907178">
          <a:off x="2042410" y="2536782"/>
          <a:ext cx="1142177" cy="26604"/>
        </a:xfrm>
        <a:custGeom>
          <a:avLst/>
          <a:gdLst/>
          <a:ahLst/>
          <a:cxnLst/>
          <a:rect l="0" t="0" r="0" b="0"/>
          <a:pathLst>
            <a:path>
              <a:moveTo>
                <a:pt x="0" y="13302"/>
              </a:moveTo>
              <a:lnTo>
                <a:pt x="1142177"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lv-LV" sz="500" kern="1200"/>
        </a:p>
      </dsp:txBody>
      <dsp:txXfrm rot="3907178">
        <a:off x="2584944" y="2521530"/>
        <a:ext cx="57108" cy="57108"/>
      </dsp:txXfrm>
    </dsp:sp>
    <dsp:sp modelId="{CD06176A-8A4F-4A2F-B8AC-FE0CBC20EEC4}">
      <dsp:nvSpPr>
        <dsp:cNvPr id="0" name=""/>
        <dsp:cNvSpPr/>
      </dsp:nvSpPr>
      <dsp:spPr>
        <a:xfrm>
          <a:off x="2853770" y="2767831"/>
          <a:ext cx="2927862" cy="6006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lv-LV" sz="2300" kern="1200" dirty="0" smtClean="0">
              <a:solidFill>
                <a:schemeClr val="tx1"/>
              </a:solidFill>
            </a:rPr>
            <a:t>augstlēkšanā</a:t>
          </a:r>
          <a:endParaRPr lang="lv-LV" sz="2300" kern="1200" dirty="0">
            <a:solidFill>
              <a:schemeClr val="tx1"/>
            </a:solidFill>
          </a:endParaRPr>
        </a:p>
      </dsp:txBody>
      <dsp:txXfrm>
        <a:off x="2853770" y="2767831"/>
        <a:ext cx="2927862" cy="600678"/>
      </dsp:txXfrm>
    </dsp:sp>
    <dsp:sp modelId="{774358D7-2555-483D-90FF-08F45C4B698E}">
      <dsp:nvSpPr>
        <dsp:cNvPr id="0" name=""/>
        <dsp:cNvSpPr/>
      </dsp:nvSpPr>
      <dsp:spPr>
        <a:xfrm rot="4467012">
          <a:off x="1717218" y="2882172"/>
          <a:ext cx="1792562" cy="26604"/>
        </a:xfrm>
        <a:custGeom>
          <a:avLst/>
          <a:gdLst/>
          <a:ahLst/>
          <a:cxnLst/>
          <a:rect l="0" t="0" r="0" b="0"/>
          <a:pathLst>
            <a:path>
              <a:moveTo>
                <a:pt x="0" y="13302"/>
              </a:moveTo>
              <a:lnTo>
                <a:pt x="1792562" y="1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lv-LV" sz="600" kern="1200"/>
        </a:p>
      </dsp:txBody>
      <dsp:txXfrm rot="4467012">
        <a:off x="2568685" y="2850661"/>
        <a:ext cx="89628" cy="89628"/>
      </dsp:txXfrm>
    </dsp:sp>
    <dsp:sp modelId="{AA1E4EF1-0F02-4141-BBE6-B4CB0BAB8241}">
      <dsp:nvSpPr>
        <dsp:cNvPr id="0" name=""/>
        <dsp:cNvSpPr/>
      </dsp:nvSpPr>
      <dsp:spPr>
        <a:xfrm>
          <a:off x="2853770" y="3458611"/>
          <a:ext cx="2927862" cy="6006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lv-LV" sz="2300" kern="1200" dirty="0" smtClean="0">
              <a:solidFill>
                <a:schemeClr val="tx1"/>
              </a:solidFill>
            </a:rPr>
            <a:t>kārtslēkšanā</a:t>
          </a:r>
          <a:endParaRPr lang="lv-LV" sz="2300" kern="1200" dirty="0">
            <a:solidFill>
              <a:schemeClr val="tx1"/>
            </a:solidFill>
          </a:endParaRPr>
        </a:p>
      </dsp:txBody>
      <dsp:txXfrm>
        <a:off x="2853770" y="3458611"/>
        <a:ext cx="2927862" cy="6006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5" Type="http://schemas.microsoft.com/office/2006/relationships/legacyDiagramText" Target="legacyDiagramText5.bin"/><Relationship Id="rId4" Type="http://schemas.microsoft.com/office/2006/relationships/legacyDiagramText" Target="legacyDiagramText4.bin"/></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3.wmf"/><Relationship Id="rId4"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819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vl1pPr>
          </a:lstStyle>
          <a:p>
            <a:pPr>
              <a:defRPr/>
            </a:pPr>
            <a:fld id="{CB40527D-1AC7-46EB-9AF0-4358305685C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13521BA-7AA3-4B46-914C-AE5DC41C5071}" type="slidenum">
              <a:rPr lang="en-GB" sz="1200"/>
              <a:pPr algn="r"/>
              <a:t>1</a:t>
            </a:fld>
            <a:endParaRPr lang="en-GB" sz="1200"/>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 </a:t>
            </a:r>
            <a:r>
              <a:rPr lang="lv-LV" smtClean="0"/>
              <a:t>Darba organizācijas jautājumi</a:t>
            </a:r>
          </a:p>
          <a:p>
            <a:pPr eaLnBrk="1" hangingPunct="1">
              <a:spcBef>
                <a:spcPct val="0"/>
              </a:spcBef>
            </a:pPr>
            <a:endParaRPr lang="en-US" smtClean="0"/>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Rot="1" noChangeArrowheads="1" noTextEdit="1"/>
          </p:cNvSpPr>
          <p:nvPr>
            <p:ph type="sldImg"/>
          </p:nvPr>
        </p:nvSpPr>
        <p:spPr>
          <a:ln/>
        </p:spPr>
      </p:sp>
      <p:sp>
        <p:nvSpPr>
          <p:cNvPr id="177155"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a:t>
            </a:r>
          </a:p>
          <a:p>
            <a:pPr eaLnBrk="1" hangingPunct="1">
              <a:spcBef>
                <a:spcPct val="0"/>
              </a:spcBef>
            </a:pPr>
            <a:r>
              <a:rPr lang="lv-LV" smtClean="0"/>
              <a:t>Izdales materiāls puzlei par garuma mēriem.</a:t>
            </a:r>
          </a:p>
          <a:p>
            <a:pPr eaLnBrk="1" hangingPunct="1">
              <a:spcBef>
                <a:spcPct val="0"/>
              </a:spcBef>
            </a:pPr>
            <a:endParaRPr lang="en-US" smtClean="0"/>
          </a:p>
          <a:p>
            <a:endParaRPr lang="lv-LV"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Rot="1" noChangeArrowheads="1" noTextEdit="1"/>
          </p:cNvSpPr>
          <p:nvPr>
            <p:ph type="sldImg"/>
          </p:nvPr>
        </p:nvSpPr>
        <p:spPr>
          <a:ln/>
        </p:spPr>
      </p:sp>
      <p:sp>
        <p:nvSpPr>
          <p:cNvPr id="178179"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 </a:t>
            </a:r>
            <a:r>
              <a:rPr lang="lv-LV" smtClean="0"/>
              <a:t>Pareizā izmēru secība</a:t>
            </a:r>
          </a:p>
          <a:p>
            <a:pPr eaLnBrk="1" hangingPunct="1">
              <a:spcBef>
                <a:spcPct val="0"/>
              </a:spcBef>
            </a:pPr>
            <a:endParaRPr lang="en-US" smtClean="0"/>
          </a:p>
          <a:p>
            <a:endParaRPr lang="lv-LV"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Rot="1" noChangeArrowheads="1" noTextEdit="1"/>
          </p:cNvSpPr>
          <p:nvPr>
            <p:ph type="sldImg"/>
          </p:nvPr>
        </p:nvSpPr>
        <p:spPr>
          <a:ln/>
        </p:spPr>
      </p:sp>
      <p:sp>
        <p:nvSpPr>
          <p:cNvPr id="179203"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a:t>
            </a:r>
            <a:endParaRPr lang="en-US" smtClean="0"/>
          </a:p>
          <a:p>
            <a:r>
              <a:rPr lang="lv-LV" smtClean="0"/>
              <a:t>Parādīt nepieciešamību veikt vienību pārveidojumus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Rot="1" noChangeArrowheads="1" noTextEdit="1"/>
          </p:cNvSpPr>
          <p:nvPr>
            <p:ph type="sldImg"/>
          </p:nvPr>
        </p:nvSpPr>
        <p:spPr>
          <a:ln/>
        </p:spPr>
      </p:sp>
      <p:sp>
        <p:nvSpPr>
          <p:cNvPr id="180227"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a:t>
            </a:r>
            <a:endParaRPr lang="en-US" smtClean="0"/>
          </a:p>
          <a:p>
            <a:pPr eaLnBrk="1" hangingPunct="1">
              <a:spcBef>
                <a:spcPct val="0"/>
              </a:spcBef>
            </a:pPr>
            <a:r>
              <a:rPr lang="lv-LV" smtClean="0"/>
              <a:t>Izskaidrojums</a:t>
            </a:r>
          </a:p>
          <a:p>
            <a:endParaRPr lang="lv-LV"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Rot="1" noChangeArrowheads="1" noTextEdit="1"/>
          </p:cNvSpPr>
          <p:nvPr>
            <p:ph type="sldImg"/>
          </p:nvPr>
        </p:nvSpPr>
        <p:spPr>
          <a:ln/>
        </p:spPr>
      </p:sp>
      <p:sp>
        <p:nvSpPr>
          <p:cNvPr id="181251"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 </a:t>
            </a:r>
            <a:r>
              <a:rPr lang="lv-LV" smtClean="0"/>
              <a:t>Fizikālo lielumu mērīšanas pamatprincipi</a:t>
            </a:r>
            <a:endParaRPr lang="en-US" smtClean="0"/>
          </a:p>
          <a:p>
            <a:endParaRPr lang="lv-LV"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Rot="1" noChangeArrowheads="1" noTextEdit="1"/>
          </p:cNvSpPr>
          <p:nvPr>
            <p:ph type="sldImg"/>
          </p:nvPr>
        </p:nvSpPr>
        <p:spPr>
          <a:ln/>
        </p:spPr>
      </p:sp>
      <p:sp>
        <p:nvSpPr>
          <p:cNvPr id="182275"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a:t>
            </a:r>
            <a:endParaRPr lang="en-US" smtClean="0"/>
          </a:p>
          <a:p>
            <a:endParaRPr lang="lv-LV"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Rot="1" noChangeArrowheads="1" noTextEdit="1"/>
          </p:cNvSpPr>
          <p:nvPr>
            <p:ph type="sldImg"/>
          </p:nvPr>
        </p:nvSpPr>
        <p:spPr>
          <a:ln/>
        </p:spPr>
      </p:sp>
      <p:sp>
        <p:nvSpPr>
          <p:cNvPr id="183299"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 </a:t>
            </a:r>
            <a:r>
              <a:rPr lang="lv-LV" smtClean="0"/>
              <a:t>Iepazīt izmēru grupas, lai varētu risināt nākošo uzdevumu</a:t>
            </a:r>
          </a:p>
          <a:p>
            <a:pPr eaLnBrk="1" hangingPunct="1">
              <a:spcBef>
                <a:spcPct val="0"/>
              </a:spcBef>
            </a:pPr>
            <a:endParaRPr lang="en-US" smtClean="0"/>
          </a:p>
          <a:p>
            <a:endParaRPr lang="lv-LV"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Rot="1" noChangeArrowheads="1" noTextEdit="1"/>
          </p:cNvSpPr>
          <p:nvPr>
            <p:ph type="sldImg"/>
          </p:nvPr>
        </p:nvSpPr>
        <p:spPr>
          <a:ln/>
        </p:spPr>
      </p:sp>
      <p:sp>
        <p:nvSpPr>
          <p:cNvPr id="184323"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 </a:t>
            </a:r>
            <a:r>
              <a:rPr lang="lv-LV" smtClean="0"/>
              <a:t>Izmantojot savu pieredzi,uzrakstīt pēc iespējas vairāk garuma vienības</a:t>
            </a:r>
          </a:p>
          <a:p>
            <a:pPr eaLnBrk="1" hangingPunct="1">
              <a:spcBef>
                <a:spcPct val="0"/>
              </a:spcBef>
            </a:pPr>
            <a:endParaRPr lang="en-US" smtClean="0"/>
          </a:p>
          <a:p>
            <a:endParaRPr lang="lv-LV"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Rot="1" noChangeArrowheads="1" noTextEdit="1"/>
          </p:cNvSpPr>
          <p:nvPr>
            <p:ph type="sldImg"/>
          </p:nvPr>
        </p:nvSpPr>
        <p:spPr>
          <a:ln/>
        </p:spPr>
      </p:sp>
      <p:sp>
        <p:nvSpPr>
          <p:cNvPr id="185347"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 </a:t>
            </a:r>
            <a:r>
              <a:rPr lang="lv-LV" smtClean="0"/>
              <a:t>Paraugs salīdzināšanai un savu atbilžu novērtēšanai</a:t>
            </a:r>
          </a:p>
          <a:p>
            <a:pPr eaLnBrk="1" hangingPunct="1">
              <a:spcBef>
                <a:spcPct val="0"/>
              </a:spcBef>
            </a:pPr>
            <a:endParaRPr lang="en-US" smtClean="0"/>
          </a:p>
          <a:p>
            <a:endParaRPr lang="lv-LV"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Rot="1" noChangeArrowheads="1" noTextEdit="1"/>
          </p:cNvSpPr>
          <p:nvPr>
            <p:ph type="sldImg"/>
          </p:nvPr>
        </p:nvSpPr>
        <p:spPr>
          <a:ln/>
        </p:spPr>
      </p:sp>
      <p:sp>
        <p:nvSpPr>
          <p:cNvPr id="186371"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a:t>
            </a:r>
            <a:endParaRPr lang="en-US" smtClean="0"/>
          </a:p>
          <a:p>
            <a:r>
              <a:rPr lang="lv-LV" smtClean="0"/>
              <a:t> Paraugs salīdzināšanai un savu atbilžu novērtēšanai</a:t>
            </a:r>
          </a:p>
          <a:p>
            <a:endParaRPr lang="lv-LV"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BE657DA-E847-4CFF-8841-7137735271C9}" type="slidenum">
              <a:rPr lang="en-GB" sz="1200"/>
              <a:pPr algn="r"/>
              <a:t>2</a:t>
            </a:fld>
            <a:endParaRPr lang="en-GB" sz="1200"/>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 Skolēni izvelk kartiņu ar grupas nosaukumu.</a:t>
            </a:r>
            <a:endParaRPr lang="en-US" smtClean="0"/>
          </a:p>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Rot="1" noChangeArrowheads="1" noTextEdit="1"/>
          </p:cNvSpPr>
          <p:nvPr>
            <p:ph type="sldImg"/>
          </p:nvPr>
        </p:nvSpPr>
        <p:spPr>
          <a:ln/>
        </p:spPr>
      </p:sp>
      <p:sp>
        <p:nvSpPr>
          <p:cNvPr id="187395"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 </a:t>
            </a:r>
            <a:r>
              <a:rPr lang="lv-LV" smtClean="0"/>
              <a:t>Paraugs salīdzināšanai un savu atbilžu novērtēšanai</a:t>
            </a:r>
          </a:p>
          <a:p>
            <a:pPr eaLnBrk="1" hangingPunct="1">
              <a:spcBef>
                <a:spcPct val="0"/>
              </a:spcBef>
            </a:pPr>
            <a:endParaRPr lang="en-US" smtClean="0"/>
          </a:p>
          <a:p>
            <a:endParaRPr lang="lv-LV"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Rot="1" noChangeArrowheads="1" noTextEdit="1"/>
          </p:cNvSpPr>
          <p:nvPr>
            <p:ph type="sldImg"/>
          </p:nvPr>
        </p:nvSpPr>
        <p:spPr>
          <a:ln/>
        </p:spPr>
      </p:sp>
      <p:sp>
        <p:nvSpPr>
          <p:cNvPr id="188419"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a:t>
            </a:r>
            <a:endParaRPr lang="en-US" smtClean="0"/>
          </a:p>
          <a:p>
            <a:pPr eaLnBrk="1" hangingPunct="1">
              <a:spcBef>
                <a:spcPct val="0"/>
              </a:spcBef>
            </a:pPr>
            <a:r>
              <a:rPr lang="lv-LV" smtClean="0"/>
              <a:t>Paraugs salīdzināšanai un savu atbilžu novērtēšanai</a:t>
            </a:r>
          </a:p>
          <a:p>
            <a:endParaRPr lang="lv-LV"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Rot="1" noChangeArrowheads="1" noTextEdit="1"/>
          </p:cNvSpPr>
          <p:nvPr>
            <p:ph type="sldImg"/>
          </p:nvPr>
        </p:nvSpPr>
        <p:spPr>
          <a:ln/>
        </p:spPr>
      </p:sp>
      <p:sp>
        <p:nvSpPr>
          <p:cNvPr id="189443"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a:t>
            </a:r>
            <a:endParaRPr lang="en-US" smtClean="0"/>
          </a:p>
          <a:p>
            <a:r>
              <a:rPr lang="lv-LV" smtClean="0"/>
              <a:t>Problēmsituācija</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Rot="1" noChangeArrowheads="1" noTextEdit="1"/>
          </p:cNvSpPr>
          <p:nvPr>
            <p:ph type="sldImg"/>
          </p:nvPr>
        </p:nvSpPr>
        <p:spPr>
          <a:ln/>
        </p:spPr>
      </p:sp>
      <p:sp>
        <p:nvSpPr>
          <p:cNvPr id="190467"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 </a:t>
            </a:r>
            <a:r>
              <a:rPr lang="lv-LV" smtClean="0"/>
              <a:t>Izmantojot savu pieredzi, uzrakstīt pēc iespējas vairāk ierīces un metodes garuma mērīšanai</a:t>
            </a:r>
            <a:endParaRPr lang="en-US" smtClean="0"/>
          </a:p>
          <a:p>
            <a:endParaRPr lang="lv-LV"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Rot="1" noChangeArrowheads="1" noTextEdit="1"/>
          </p:cNvSpPr>
          <p:nvPr>
            <p:ph type="sldImg"/>
          </p:nvPr>
        </p:nvSpPr>
        <p:spPr>
          <a:ln/>
        </p:spPr>
      </p:sp>
      <p:sp>
        <p:nvSpPr>
          <p:cNvPr id="191491"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a:t>
            </a:r>
            <a:endParaRPr lang="en-US" smtClean="0"/>
          </a:p>
          <a:p>
            <a:endParaRPr lang="lv-LV"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Rot="1" noChangeArrowheads="1" noTextEdit="1"/>
          </p:cNvSpPr>
          <p:nvPr>
            <p:ph type="sldImg"/>
          </p:nvPr>
        </p:nvSpPr>
        <p:spPr>
          <a:ln/>
        </p:spPr>
      </p:sp>
      <p:sp>
        <p:nvSpPr>
          <p:cNvPr id="192515"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a:t>
            </a:r>
            <a:endParaRPr lang="en-US" smtClean="0"/>
          </a:p>
          <a:p>
            <a:pPr eaLnBrk="1" hangingPunct="1">
              <a:spcBef>
                <a:spcPct val="0"/>
              </a:spcBef>
            </a:pPr>
            <a:r>
              <a:rPr lang="lv-LV" smtClean="0"/>
              <a:t>Paraugs salīdzināšanai un savu atbilžu novērtēšanai</a:t>
            </a:r>
          </a:p>
          <a:p>
            <a:endParaRPr lang="lv-LV"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Rot="1" noChangeArrowheads="1" noTextEdit="1"/>
          </p:cNvSpPr>
          <p:nvPr>
            <p:ph type="sldImg"/>
          </p:nvPr>
        </p:nvSpPr>
        <p:spPr>
          <a:ln/>
        </p:spPr>
      </p:sp>
      <p:sp>
        <p:nvSpPr>
          <p:cNvPr id="193539"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 </a:t>
            </a:r>
            <a:r>
              <a:rPr lang="lv-LV" smtClean="0"/>
              <a:t>Paraugs aprēķinu veikšanai</a:t>
            </a:r>
          </a:p>
          <a:p>
            <a:pPr eaLnBrk="1" hangingPunct="1">
              <a:spcBef>
                <a:spcPct val="0"/>
              </a:spcBef>
            </a:pPr>
            <a:endParaRPr lang="en-US" smtClean="0"/>
          </a:p>
          <a:p>
            <a:endParaRPr lang="lv-LV"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Rot="1" noChangeArrowheads="1" noTextEdit="1"/>
          </p:cNvSpPr>
          <p:nvPr>
            <p:ph type="sldImg"/>
          </p:nvPr>
        </p:nvSpPr>
        <p:spPr>
          <a:ln/>
        </p:spPr>
      </p:sp>
      <p:sp>
        <p:nvSpPr>
          <p:cNvPr id="194563"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 </a:t>
            </a:r>
            <a:r>
              <a:rPr lang="lv-LV" smtClean="0"/>
              <a:t>Darba rezultāts, kuru skolēni iegūst pasākuma beigās</a:t>
            </a:r>
          </a:p>
          <a:p>
            <a:pPr eaLnBrk="1" hangingPunct="1">
              <a:spcBef>
                <a:spcPct val="0"/>
              </a:spcBef>
            </a:pPr>
            <a:endParaRPr lang="en-US" smtClean="0"/>
          </a:p>
          <a:p>
            <a:endParaRPr lang="lv-LV"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Rot="1" noChangeArrowheads="1" noTextEdit="1"/>
          </p:cNvSpPr>
          <p:nvPr>
            <p:ph type="sldImg"/>
          </p:nvPr>
        </p:nvSpPr>
        <p:spPr>
          <a:ln/>
        </p:spPr>
      </p:sp>
      <p:sp>
        <p:nvSpPr>
          <p:cNvPr id="195587"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 </a:t>
            </a:r>
            <a:r>
              <a:rPr lang="lv-LV" smtClean="0"/>
              <a:t>Vienību pārveidojumu iemaņu pielietošana</a:t>
            </a:r>
          </a:p>
          <a:p>
            <a:pPr eaLnBrk="1" hangingPunct="1">
              <a:spcBef>
                <a:spcPct val="0"/>
              </a:spcBef>
            </a:pPr>
            <a:endParaRPr lang="en-US" smtClean="0"/>
          </a:p>
          <a:p>
            <a:endParaRPr lang="lv-LV"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Rot="1" noChangeArrowheads="1" noTextEdit="1"/>
          </p:cNvSpPr>
          <p:nvPr>
            <p:ph type="sldImg"/>
          </p:nvPr>
        </p:nvSpPr>
        <p:spPr>
          <a:ln/>
        </p:spPr>
      </p:sp>
      <p:sp>
        <p:nvSpPr>
          <p:cNvPr id="196611"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 </a:t>
            </a:r>
            <a:r>
              <a:rPr lang="lv-LV" smtClean="0"/>
              <a:t>Atbilžu lapa</a:t>
            </a:r>
            <a:endParaRPr lang="en-US" smtClean="0"/>
          </a:p>
          <a:p>
            <a:endParaRPr lang="lv-LV"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Rot="1" noChangeArrowheads="1" noTextEdit="1"/>
          </p:cNvSpPr>
          <p:nvPr>
            <p:ph type="sldImg"/>
          </p:nvPr>
        </p:nvSpPr>
        <p:spPr>
          <a:ln/>
        </p:spPr>
      </p:sp>
      <p:sp>
        <p:nvSpPr>
          <p:cNvPr id="174083"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 </a:t>
            </a:r>
            <a:r>
              <a:rPr lang="lv-LV" smtClean="0"/>
              <a:t>Skolēniem nosaukums būs jāatmin pēc 5. slaidā dotajiem nosaukumiem dažādās valodās.</a:t>
            </a:r>
            <a:endParaRPr lang="en-US" smtClean="0"/>
          </a:p>
          <a:p>
            <a:endParaRPr lang="lv-LV"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Rot="1" noChangeArrowheads="1" noTextEdit="1"/>
          </p:cNvSpPr>
          <p:nvPr>
            <p:ph type="sldImg"/>
          </p:nvPr>
        </p:nvSpPr>
        <p:spPr>
          <a:ln/>
        </p:spPr>
      </p:sp>
      <p:sp>
        <p:nvSpPr>
          <p:cNvPr id="197635"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a:t>
            </a:r>
            <a:endParaRPr lang="en-US" smtClean="0"/>
          </a:p>
          <a:p>
            <a:r>
              <a:rPr lang="lv-LV" smtClean="0"/>
              <a:t>Atbildes un risinājumu paskaidrojums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Rot="1" noChangeArrowheads="1" noTextEdit="1"/>
          </p:cNvSpPr>
          <p:nvPr>
            <p:ph type="sldImg"/>
          </p:nvPr>
        </p:nvSpPr>
        <p:spPr>
          <a:ln/>
        </p:spPr>
      </p:sp>
      <p:sp>
        <p:nvSpPr>
          <p:cNvPr id="198659"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 </a:t>
            </a:r>
            <a:r>
              <a:rPr lang="lv-LV" smtClean="0"/>
              <a:t>Atbildes</a:t>
            </a:r>
            <a:endParaRPr lang="en-US" smtClean="0"/>
          </a:p>
          <a:p>
            <a:endParaRPr lang="lv-LV"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Rot="1" noChangeArrowheads="1" noTextEdit="1"/>
          </p:cNvSpPr>
          <p:nvPr>
            <p:ph type="sldImg"/>
          </p:nvPr>
        </p:nvSpPr>
        <p:spPr>
          <a:ln/>
        </p:spPr>
      </p:sp>
      <p:sp>
        <p:nvSpPr>
          <p:cNvPr id="199683"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a:t>
            </a:r>
            <a:endParaRPr lang="en-US" smtClean="0"/>
          </a:p>
          <a:p>
            <a:endParaRPr lang="lv-LV"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Rot="1" noChangeArrowheads="1" noTextEdit="1"/>
          </p:cNvSpPr>
          <p:nvPr>
            <p:ph type="sldImg"/>
          </p:nvPr>
        </p:nvSpPr>
        <p:spPr>
          <a:ln/>
        </p:spPr>
      </p:sp>
      <p:sp>
        <p:nvSpPr>
          <p:cNvPr id="200707"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a:t>
            </a:r>
            <a:endParaRPr lang="en-US" smtClean="0"/>
          </a:p>
          <a:p>
            <a:endParaRPr lang="lv-LV"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Rot="1" noChangeArrowheads="1" noTextEdit="1"/>
          </p:cNvSpPr>
          <p:nvPr>
            <p:ph type="sldImg"/>
          </p:nvPr>
        </p:nvSpPr>
        <p:spPr>
          <a:ln/>
        </p:spPr>
      </p:sp>
      <p:sp>
        <p:nvSpPr>
          <p:cNvPr id="166915" name="Rectangle 3"/>
          <p:cNvSpPr>
            <a:spLocks noGrp="1" noChangeArrowheads="1"/>
          </p:cNvSpPr>
          <p:nvPr>
            <p:ph type="body" idx="1"/>
          </p:nvPr>
        </p:nvSpPr>
        <p:spPr>
          <a:noFill/>
        </p:spPr>
        <p:txBody>
          <a:bodyPr/>
          <a:lstStyle/>
          <a:p>
            <a:r>
              <a:rPr lang="lv-LV" smtClean="0"/>
              <a:t>Tatjana Pinčuka Video-intrigai.</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Rot="1" noChangeArrowheads="1" noTextEdit="1"/>
          </p:cNvSpPr>
          <p:nvPr>
            <p:ph type="sldImg"/>
          </p:nvPr>
        </p:nvSpPr>
        <p:spPr>
          <a:ln/>
        </p:spPr>
      </p:sp>
      <p:sp>
        <p:nvSpPr>
          <p:cNvPr id="167939" name="Rectangle 3"/>
          <p:cNvSpPr>
            <a:spLocks noGrp="1" noChangeArrowheads="1"/>
          </p:cNvSpPr>
          <p:nvPr>
            <p:ph type="body" idx="1"/>
          </p:nvPr>
        </p:nvSpPr>
        <p:spPr>
          <a:noFill/>
        </p:spPr>
        <p:txBody>
          <a:bodyPr/>
          <a:lstStyle/>
          <a:p>
            <a:r>
              <a:rPr lang="lv-LV" smtClean="0"/>
              <a:t>Tatjana Pinčuka</a:t>
            </a:r>
          </a:p>
          <a:p>
            <a:endParaRPr lang="lv-LV"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Rot="1" noChangeArrowheads="1" noTextEdit="1"/>
          </p:cNvSpPr>
          <p:nvPr>
            <p:ph type="sldImg"/>
          </p:nvPr>
        </p:nvSpPr>
        <p:spPr>
          <a:ln/>
        </p:spPr>
      </p:sp>
      <p:sp>
        <p:nvSpPr>
          <p:cNvPr id="168963" name="Rectangle 3"/>
          <p:cNvSpPr>
            <a:spLocks noGrp="1" noChangeArrowheads="1"/>
          </p:cNvSpPr>
          <p:nvPr>
            <p:ph type="body" idx="1"/>
          </p:nvPr>
        </p:nvSpPr>
        <p:spPr>
          <a:noFill/>
        </p:spPr>
        <p:txBody>
          <a:bodyPr/>
          <a:lstStyle/>
          <a:p>
            <a:r>
              <a:rPr lang="lv-LV" smtClean="0"/>
              <a:t>Tatjana Pinčuka. Tiek iedotas uzdevuma lapas.</a:t>
            </a:r>
          </a:p>
          <a:p>
            <a:endParaRPr lang="lv-LV"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Rot="1" noChangeArrowheads="1" noTextEdit="1"/>
          </p:cNvSpPr>
          <p:nvPr>
            <p:ph type="sldImg"/>
          </p:nvPr>
        </p:nvSpPr>
        <p:spPr>
          <a:ln/>
        </p:spPr>
      </p:sp>
      <p:sp>
        <p:nvSpPr>
          <p:cNvPr id="169987" name="Rectangle 3"/>
          <p:cNvSpPr>
            <a:spLocks noGrp="1" noChangeArrowheads="1"/>
          </p:cNvSpPr>
          <p:nvPr>
            <p:ph type="body" idx="1"/>
          </p:nvPr>
        </p:nvSpPr>
        <p:spPr>
          <a:noFill/>
        </p:spPr>
        <p:txBody>
          <a:bodyPr/>
          <a:lstStyle/>
          <a:p>
            <a:r>
              <a:rPr lang="lv-LV" smtClean="0"/>
              <a:t>Tatjana Pinčuka. Izdales materiāls.</a:t>
            </a:r>
          </a:p>
          <a:p>
            <a:endParaRPr lang="lv-LV"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Rot="1" noChangeArrowheads="1" noTextEdit="1"/>
          </p:cNvSpPr>
          <p:nvPr>
            <p:ph type="sldImg"/>
          </p:nvPr>
        </p:nvSpPr>
        <p:spPr>
          <a:xfrm>
            <a:off x="1144588" y="685800"/>
            <a:ext cx="4573587" cy="3430588"/>
          </a:xfrm>
          <a:ln/>
        </p:spPr>
      </p:sp>
      <p:sp>
        <p:nvSpPr>
          <p:cNvPr id="84995" name="Rectangle 3"/>
          <p:cNvSpPr>
            <a:spLocks noGrp="1" noChangeArrowheads="1"/>
          </p:cNvSpPr>
          <p:nvPr>
            <p:ph type="body" idx="1"/>
          </p:nvPr>
        </p:nvSpPr>
        <p:spPr>
          <a:xfrm>
            <a:off x="508000" y="4251325"/>
            <a:ext cx="5842000" cy="4502150"/>
          </a:xfrm>
          <a:noFill/>
        </p:spPr>
        <p:txBody>
          <a:bodyPr/>
          <a:lstStyle/>
          <a:p>
            <a:pPr>
              <a:lnSpc>
                <a:spcPct val="90000"/>
              </a:lnSpc>
            </a:pPr>
            <a:r>
              <a:rPr lang="lv-LV" smtClean="0"/>
              <a:t>Tatjana Pinčuka</a:t>
            </a:r>
          </a:p>
          <a:p>
            <a:pPr algn="ctr">
              <a:lnSpc>
                <a:spcPct val="90000"/>
              </a:lnSpc>
            </a:pPr>
            <a:r>
              <a:rPr lang="en-GB" sz="1400" b="1" smtClean="0"/>
              <a:t>ESOL Entry 1 – Clothes B (to introduce general clothes vocabulary try Clothes A, also available)</a:t>
            </a:r>
          </a:p>
          <a:p>
            <a:pPr>
              <a:lnSpc>
                <a:spcPct val="90000"/>
              </a:lnSpc>
              <a:spcBef>
                <a:spcPct val="0"/>
              </a:spcBef>
            </a:pPr>
            <a:r>
              <a:rPr lang="en-GB" sz="1400" b="1" smtClean="0"/>
              <a:t>Main curriculum links</a:t>
            </a:r>
          </a:p>
          <a:p>
            <a:pPr>
              <a:lnSpc>
                <a:spcPct val="90000"/>
              </a:lnSpc>
              <a:spcBef>
                <a:spcPct val="0"/>
              </a:spcBef>
            </a:pPr>
            <a:r>
              <a:rPr lang="en-GB" smtClean="0"/>
              <a:t>Rw/E1.1a Recognise a limited number of words, signs and symbols. Sc/E1.2a make requests using appropriate terms. (a) ask for things or action. Sc/E1.3b ask questions to obtain specific information (b) ask for information.Sc\E1.4a Make statements of fact clearly (a) make simple statements of fact.</a:t>
            </a:r>
          </a:p>
          <a:p>
            <a:pPr>
              <a:lnSpc>
                <a:spcPct val="90000"/>
              </a:lnSpc>
              <a:spcBef>
                <a:spcPct val="0"/>
              </a:spcBef>
            </a:pPr>
            <a:r>
              <a:rPr lang="en-GB" sz="1400" b="1" smtClean="0"/>
              <a:t>Background</a:t>
            </a:r>
          </a:p>
          <a:p>
            <a:pPr>
              <a:lnSpc>
                <a:spcPct val="90000"/>
              </a:lnSpc>
              <a:spcBef>
                <a:spcPct val="0"/>
              </a:spcBef>
            </a:pPr>
            <a:r>
              <a:rPr lang="en-GB" smtClean="0"/>
              <a:t>This PowerPoint was used alongside the Skills for Life ESOL Entry 1 materials (unit 9, Shopping 2) http://www.dfes.gov.uk/readwriteplus/Learning_Materials_Main) to introduce and practise the dialogue and vocabulary needed when buying clothes. </a:t>
            </a:r>
          </a:p>
          <a:p>
            <a:pPr>
              <a:lnSpc>
                <a:spcPct val="90000"/>
              </a:lnSpc>
              <a:spcBef>
                <a:spcPct val="0"/>
              </a:spcBef>
            </a:pPr>
            <a:r>
              <a:rPr lang="en-GB" sz="1400" b="1" smtClean="0"/>
              <a:t>Ideas for displaying PowerPoint. (</a:t>
            </a:r>
            <a:r>
              <a:rPr lang="en-GB" b="1" smtClean="0"/>
              <a:t>You must display PPT full screen or pop-up dialogue boxes will not be active)</a:t>
            </a:r>
          </a:p>
          <a:p>
            <a:pPr>
              <a:lnSpc>
                <a:spcPct val="90000"/>
              </a:lnSpc>
              <a:spcBef>
                <a:spcPct val="0"/>
              </a:spcBef>
            </a:pPr>
            <a:r>
              <a:rPr lang="en-GB" b="1" smtClean="0"/>
              <a:t>Screen 1 Introduction. </a:t>
            </a:r>
            <a:r>
              <a:rPr lang="en-GB" smtClean="0"/>
              <a:t>Ask students about the pictures. Have they bought any clothes recently? What? Where? </a:t>
            </a:r>
          </a:p>
          <a:p>
            <a:pPr>
              <a:lnSpc>
                <a:spcPct val="90000"/>
              </a:lnSpc>
              <a:spcBef>
                <a:spcPct val="0"/>
              </a:spcBef>
            </a:pPr>
            <a:r>
              <a:rPr lang="en-GB" b="1" smtClean="0"/>
              <a:t>Screen 2 </a:t>
            </a:r>
            <a:r>
              <a:rPr lang="en-GB" smtClean="0"/>
              <a:t>goes through a dialogue (as shown on p4 of SfL materials, there is also an accompanying audio track). For further practice hand out dialogue cards and clothes cards (available on site as separate Word document). </a:t>
            </a:r>
          </a:p>
          <a:p>
            <a:pPr>
              <a:lnSpc>
                <a:spcPct val="90000"/>
              </a:lnSpc>
              <a:spcBef>
                <a:spcPct val="0"/>
              </a:spcBef>
            </a:pPr>
            <a:r>
              <a:rPr lang="en-GB" b="1" smtClean="0"/>
              <a:t>Screens 3-4 </a:t>
            </a:r>
            <a:r>
              <a:rPr lang="en-GB" smtClean="0"/>
              <a:t>use to prompt discussion on laundry symbols and clothes sizes. If possible pass round some real clothes, ask students to look at the labels and tell group what size the clothes are and how they should be washed.</a:t>
            </a:r>
          </a:p>
          <a:p>
            <a:pPr>
              <a:lnSpc>
                <a:spcPct val="90000"/>
              </a:lnSpc>
              <a:spcBef>
                <a:spcPct val="0"/>
              </a:spcBef>
            </a:pPr>
            <a:r>
              <a:rPr lang="en-GB" b="1" smtClean="0"/>
              <a:t>Screens 5-6 </a:t>
            </a:r>
            <a:r>
              <a:rPr lang="en-GB" smtClean="0"/>
              <a:t>Use to introduce different patterns and fabrics (see also page 5 of the SfL materials).</a:t>
            </a: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Rot="1" noChangeArrowheads="1" noTextEdit="1"/>
          </p:cNvSpPr>
          <p:nvPr>
            <p:ph type="sldImg"/>
          </p:nvPr>
        </p:nvSpPr>
        <p:spPr>
          <a:xfrm>
            <a:off x="1144588" y="685800"/>
            <a:ext cx="4573587" cy="3430588"/>
          </a:xfrm>
          <a:ln/>
        </p:spPr>
      </p:sp>
      <p:sp>
        <p:nvSpPr>
          <p:cNvPr id="86019" name="Rectangle 3"/>
          <p:cNvSpPr>
            <a:spLocks noGrp="1" noChangeArrowheads="1"/>
          </p:cNvSpPr>
          <p:nvPr>
            <p:ph type="body" idx="1"/>
          </p:nvPr>
        </p:nvSpPr>
        <p:spPr>
          <a:noFill/>
        </p:spPr>
        <p:txBody>
          <a:bodyPr/>
          <a:lstStyle/>
          <a:p>
            <a:r>
              <a:rPr lang="lv-LV" smtClean="0"/>
              <a:t>Tatjana Pinčuka. Dialogs-pēc dotā parauga.</a:t>
            </a: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Rot="1" noChangeArrowheads="1" noTextEdit="1"/>
          </p:cNvSpPr>
          <p:nvPr>
            <p:ph type="sldImg"/>
          </p:nvPr>
        </p:nvSpPr>
        <p:spPr>
          <a:ln/>
        </p:spPr>
      </p:sp>
      <p:sp>
        <p:nvSpPr>
          <p:cNvPr id="175107"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 </a:t>
            </a:r>
            <a:r>
              <a:rPr lang="lv-LV" smtClean="0"/>
              <a:t>Vērtējums: par katru pareizi nosaukto valodu un tulkojumu bonusa uzlīme (kopā 5)</a:t>
            </a:r>
          </a:p>
          <a:p>
            <a:pPr eaLnBrk="1" hangingPunct="1">
              <a:spcBef>
                <a:spcPct val="0"/>
              </a:spcBef>
            </a:pPr>
            <a:r>
              <a:rPr lang="lv-LV" smtClean="0"/>
              <a:t>Skolēniem nosaukums būs jāatmin pēc 5. slaidā dotajiem nosaukumiem dažādās valodās.</a:t>
            </a:r>
          </a:p>
          <a:p>
            <a:pPr eaLnBrk="1" hangingPunct="1">
              <a:spcBef>
                <a:spcPct val="0"/>
              </a:spcBef>
            </a:pPr>
            <a:endParaRPr lang="en-US" smtClean="0"/>
          </a:p>
          <a:p>
            <a:endParaRPr lang="lv-LV"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Rot="1" noChangeArrowheads="1" noTextEdit="1"/>
          </p:cNvSpPr>
          <p:nvPr>
            <p:ph type="sldImg"/>
          </p:nvPr>
        </p:nvSpPr>
        <p:spPr>
          <a:ln/>
        </p:spPr>
      </p:sp>
      <p:sp>
        <p:nvSpPr>
          <p:cNvPr id="171011" name="Rectangle 3"/>
          <p:cNvSpPr>
            <a:spLocks noGrp="1" noChangeArrowheads="1"/>
          </p:cNvSpPr>
          <p:nvPr>
            <p:ph type="body" idx="1"/>
          </p:nvPr>
        </p:nvSpPr>
        <p:spPr>
          <a:noFill/>
        </p:spPr>
        <p:txBody>
          <a:bodyPr/>
          <a:lstStyle/>
          <a:p>
            <a:r>
              <a:rPr lang="lv-LV" smtClean="0"/>
              <a:t>Tatjana Pinčuka. Dialogs.</a:t>
            </a:r>
          </a:p>
          <a:p>
            <a:endParaRPr lang="lv-LV"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Rot="1" noChangeArrowheads="1" noTextEdit="1"/>
          </p:cNvSpPr>
          <p:nvPr>
            <p:ph type="sldImg"/>
          </p:nvPr>
        </p:nvSpPr>
        <p:spPr>
          <a:ln/>
        </p:spPr>
      </p:sp>
      <p:sp>
        <p:nvSpPr>
          <p:cNvPr id="172035" name="Rectangle 3"/>
          <p:cNvSpPr>
            <a:spLocks noGrp="1" noChangeArrowheads="1"/>
          </p:cNvSpPr>
          <p:nvPr>
            <p:ph type="body" idx="1"/>
          </p:nvPr>
        </p:nvSpPr>
        <p:spPr>
          <a:noFill/>
        </p:spPr>
        <p:txBody>
          <a:bodyPr/>
          <a:lstStyle/>
          <a:p>
            <a:r>
              <a:rPr lang="lv-LV" smtClean="0"/>
              <a:t>Tatjana Pinčuka. Viktorīna kur skolēni sniedz pareizās atbildes, paceļot attiecīgo kartiņu ar numuru.</a:t>
            </a:r>
          </a:p>
          <a:p>
            <a:endParaRPr lang="lv-LV"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Rot="1" noChangeArrowheads="1" noTextEdit="1"/>
          </p:cNvSpPr>
          <p:nvPr>
            <p:ph type="sldImg"/>
          </p:nvPr>
        </p:nvSpPr>
        <p:spPr>
          <a:ln/>
        </p:spPr>
      </p:sp>
      <p:sp>
        <p:nvSpPr>
          <p:cNvPr id="173059" name="Rectangle 3"/>
          <p:cNvSpPr>
            <a:spLocks noGrp="1" noChangeArrowheads="1"/>
          </p:cNvSpPr>
          <p:nvPr>
            <p:ph type="body" idx="1"/>
          </p:nvPr>
        </p:nvSpPr>
        <p:spPr>
          <a:noFill/>
        </p:spPr>
        <p:txBody>
          <a:bodyPr/>
          <a:lstStyle/>
          <a:p>
            <a:r>
              <a:rPr lang="lv-LV" smtClean="0"/>
              <a:t>Tatjana Pinčuka. Viktorīna ar 15 jautājumiem.</a:t>
            </a:r>
          </a:p>
          <a:p>
            <a:endParaRPr lang="lv-LV"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Rot="1" noChangeArrowheads="1" noTextEdit="1"/>
          </p:cNvSpPr>
          <p:nvPr>
            <p:ph type="sldImg"/>
          </p:nvPr>
        </p:nvSpPr>
        <p:spPr>
          <a:ln/>
        </p:spPr>
      </p:sp>
      <p:sp>
        <p:nvSpPr>
          <p:cNvPr id="143363" name="Rectangle 3"/>
          <p:cNvSpPr>
            <a:spLocks noGrp="1" noChangeArrowheads="1"/>
          </p:cNvSpPr>
          <p:nvPr>
            <p:ph type="body" idx="1"/>
          </p:nvPr>
        </p:nvSpPr>
        <p:spPr>
          <a:noFill/>
        </p:spPr>
        <p:txBody>
          <a:bodyPr/>
          <a:lstStyle/>
          <a:p>
            <a:r>
              <a:rPr lang="lv-LV" smtClean="0"/>
              <a:t>Tatjana Pinčuka. Uzdevums vai viņš pieņēmās svarā vai nopelnīja sešas mārciņas.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Ro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r>
              <a:rPr lang="lv-LV" smtClean="0"/>
              <a:t>Iveta Ceplīte.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Ro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r>
              <a:rPr lang="lv-LV" smtClean="0"/>
              <a:t>Jana Mackēviča.</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Rot="1" noChangeArrowheads="1" noTextEdit="1"/>
          </p:cNvSpPr>
          <p:nvPr>
            <p:ph type="sldImg"/>
          </p:nvPr>
        </p:nvSpPr>
        <p:spPr>
          <a:ln/>
        </p:spPr>
      </p:sp>
      <p:sp>
        <p:nvSpPr>
          <p:cNvPr id="145411" name="Rectangle 3"/>
          <p:cNvSpPr>
            <a:spLocks noGrp="1" noChangeArrowheads="1"/>
          </p:cNvSpPr>
          <p:nvPr>
            <p:ph type="body" idx="1"/>
          </p:nvPr>
        </p:nvSpPr>
        <p:spPr>
          <a:noFill/>
        </p:spPr>
        <p:txBody>
          <a:bodyPr/>
          <a:lstStyle/>
          <a:p>
            <a:r>
              <a:rPr lang="lv-LV" smtClean="0"/>
              <a:t>Jana Mackēviča.</a:t>
            </a:r>
          </a:p>
          <a:p>
            <a:endParaRPr lang="lv-LV"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Ro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r>
              <a:rPr lang="lv-LV" smtClean="0"/>
              <a:t>Linda Stepena, Ilvija Bauska. Iedod mērkrūzi ar uzrakstiem krievu valodā un tad izveido tabulu- uzskates līdzekli pēc dotajiem nosacījumiem.</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Rot="1" noChangeArrowheads="1" noTextEdit="1"/>
          </p:cNvSpPr>
          <p:nvPr>
            <p:ph type="sldImg"/>
          </p:nvPr>
        </p:nvSpPr>
        <p:spPr>
          <a:ln/>
        </p:spPr>
      </p:sp>
      <p:sp>
        <p:nvSpPr>
          <p:cNvPr id="153603" name="Rectangle 3"/>
          <p:cNvSpPr>
            <a:spLocks noGrp="1" noChangeArrowheads="1"/>
          </p:cNvSpPr>
          <p:nvPr>
            <p:ph type="body" idx="1"/>
          </p:nvPr>
        </p:nvSpPr>
        <p:spPr>
          <a:noFill/>
        </p:spPr>
        <p:txBody>
          <a:bodyPr/>
          <a:lstStyle/>
          <a:p>
            <a:r>
              <a:rPr lang="lv-LV" smtClean="0"/>
              <a:t>Iveta Ceplīte. Noteikt kurš no vārdiem ir mērvienība. Par pareizo atbildi saņem 1punktu. (1 min)</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Rot="1" noChangeArrowheads="1" noTextEdit="1"/>
          </p:cNvSpPr>
          <p:nvPr>
            <p:ph type="sldImg"/>
          </p:nvPr>
        </p:nvSpPr>
        <p:spPr>
          <a:ln/>
        </p:spPr>
      </p:sp>
      <p:sp>
        <p:nvSpPr>
          <p:cNvPr id="154627" name="Rectangle 3"/>
          <p:cNvSpPr>
            <a:spLocks noGrp="1" noChangeArrowheads="1"/>
          </p:cNvSpPr>
          <p:nvPr>
            <p:ph type="body" idx="1"/>
          </p:nvPr>
        </p:nvSpPr>
        <p:spPr>
          <a:noFill/>
        </p:spPr>
        <p:txBody>
          <a:bodyPr/>
          <a:lstStyle/>
          <a:p>
            <a:r>
              <a:rPr lang="lv-LV" smtClean="0"/>
              <a:t>Iveta Ceplīte. Sameklēt atbildi internetā. Par pareizo atbildi saņem 1punktu.</a:t>
            </a:r>
          </a:p>
          <a:p>
            <a:endParaRPr lang="lv-LV"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Rot="1" noChangeArrowheads="1" noTextEdit="1"/>
          </p:cNvSpPr>
          <p:nvPr>
            <p:ph type="sldImg"/>
          </p:nvPr>
        </p:nvSpPr>
        <p:spPr>
          <a:ln/>
        </p:spPr>
      </p:sp>
      <p:sp>
        <p:nvSpPr>
          <p:cNvPr id="176131"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a:t>
            </a:r>
            <a:endParaRPr lang="en-US" smtClean="0"/>
          </a:p>
          <a:p>
            <a:pPr eaLnBrk="1" hangingPunct="1">
              <a:spcBef>
                <a:spcPct val="0"/>
              </a:spcBef>
            </a:pPr>
            <a:r>
              <a:rPr lang="lv-LV" smtClean="0"/>
              <a:t>Skolēniem nosaukums būs jāatmin pēc 5. slaidā dotajiem nosaukumiem dažādās valodās.</a:t>
            </a:r>
          </a:p>
          <a:p>
            <a:endParaRPr lang="lv-LV"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Rot="1" noChangeArrowheads="1" noTextEdit="1"/>
          </p:cNvSpPr>
          <p:nvPr>
            <p:ph type="sldImg"/>
          </p:nvPr>
        </p:nvSpPr>
        <p:spPr>
          <a:ln/>
        </p:spPr>
      </p:sp>
      <p:sp>
        <p:nvSpPr>
          <p:cNvPr id="155651" name="Rectangle 3"/>
          <p:cNvSpPr>
            <a:spLocks noGrp="1" noChangeArrowheads="1"/>
          </p:cNvSpPr>
          <p:nvPr>
            <p:ph type="body" idx="1"/>
          </p:nvPr>
        </p:nvSpPr>
        <p:spPr>
          <a:noFill/>
        </p:spPr>
        <p:txBody>
          <a:bodyPr/>
          <a:lstStyle/>
          <a:p>
            <a:r>
              <a:rPr lang="lv-LV" smtClean="0"/>
              <a:t>Linda Stepena.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Rot="1" noChangeArrowheads="1" noTextEdit="1"/>
          </p:cNvSpPr>
          <p:nvPr>
            <p:ph type="sldImg"/>
          </p:nvPr>
        </p:nvSpPr>
        <p:spPr>
          <a:ln/>
        </p:spPr>
      </p:sp>
      <p:sp>
        <p:nvSpPr>
          <p:cNvPr id="156675" name="Rectangle 3"/>
          <p:cNvSpPr>
            <a:spLocks noGrp="1" noChangeArrowheads="1"/>
          </p:cNvSpPr>
          <p:nvPr>
            <p:ph type="body" idx="1"/>
          </p:nvPr>
        </p:nvSpPr>
        <p:spPr>
          <a:noFill/>
        </p:spPr>
        <p:txBody>
          <a:bodyPr/>
          <a:lstStyle/>
          <a:p>
            <a:r>
              <a:rPr lang="lv-LV" smtClean="0"/>
              <a:t>Linda Stepena. </a:t>
            </a:r>
          </a:p>
          <a:p>
            <a:endParaRPr lang="lv-LV"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Rot="1" noChangeArrowheads="1" noTextEdit="1"/>
          </p:cNvSpPr>
          <p:nvPr>
            <p:ph type="sldImg"/>
          </p:nvPr>
        </p:nvSpPr>
        <p:spPr>
          <a:ln/>
        </p:spPr>
      </p:sp>
      <p:sp>
        <p:nvSpPr>
          <p:cNvPr id="157699" name="Rectangle 3"/>
          <p:cNvSpPr>
            <a:spLocks noGrp="1" noChangeArrowheads="1"/>
          </p:cNvSpPr>
          <p:nvPr>
            <p:ph type="body" idx="1"/>
          </p:nvPr>
        </p:nvSpPr>
        <p:spPr>
          <a:noFill/>
        </p:spPr>
        <p:txBody>
          <a:bodyPr/>
          <a:lstStyle/>
          <a:p>
            <a:r>
              <a:rPr lang="lv-LV" smtClean="0"/>
              <a:t>Linda Stepena. Skolēni saņem uzdevuma lapas.</a:t>
            </a:r>
          </a:p>
          <a:p>
            <a:endParaRPr lang="lv-LV"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Rot="1" noChangeArrowheads="1" noTextEdit="1"/>
          </p:cNvSpPr>
          <p:nvPr>
            <p:ph type="sldImg"/>
          </p:nvPr>
        </p:nvSpPr>
        <p:spPr>
          <a:ln/>
        </p:spPr>
      </p:sp>
      <p:sp>
        <p:nvSpPr>
          <p:cNvPr id="158723" name="Rectangle 3"/>
          <p:cNvSpPr>
            <a:spLocks noGrp="1" noChangeArrowheads="1"/>
          </p:cNvSpPr>
          <p:nvPr>
            <p:ph type="body" idx="1"/>
          </p:nvPr>
        </p:nvSpPr>
        <p:spPr>
          <a:noFill/>
        </p:spPr>
        <p:txBody>
          <a:bodyPr/>
          <a:lstStyle/>
          <a:p>
            <a:r>
              <a:rPr lang="lv-LV" smtClean="0"/>
              <a:t>Linda Stepena. Skolēni patstāvīgi aizpilda tabulu.</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Rot="1" noChangeArrowheads="1" noTextEdit="1"/>
          </p:cNvSpPr>
          <p:nvPr>
            <p:ph type="sldImg"/>
          </p:nvPr>
        </p:nvSpPr>
        <p:spPr>
          <a:ln/>
        </p:spPr>
      </p:sp>
      <p:sp>
        <p:nvSpPr>
          <p:cNvPr id="159747" name="Rectangle 3"/>
          <p:cNvSpPr>
            <a:spLocks noGrp="1" noChangeArrowheads="1"/>
          </p:cNvSpPr>
          <p:nvPr>
            <p:ph type="body" idx="1"/>
          </p:nvPr>
        </p:nvSpPr>
        <p:spPr>
          <a:noFill/>
        </p:spPr>
        <p:txBody>
          <a:bodyPr/>
          <a:lstStyle/>
          <a:p>
            <a:r>
              <a:rPr lang="lv-LV" smtClean="0"/>
              <a:t>Linda Stepena. Atbildi uz problēmjautājumu iesniedz rakstiski uz tās pašas darba lapas.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Rot="1" noChangeArrowheads="1" noTextEdit="1"/>
          </p:cNvSpPr>
          <p:nvPr>
            <p:ph type="sldImg"/>
          </p:nvPr>
        </p:nvSpPr>
        <p:spPr>
          <a:ln/>
        </p:spPr>
      </p:sp>
      <p:sp>
        <p:nvSpPr>
          <p:cNvPr id="151555" name="Rectangle 3"/>
          <p:cNvSpPr>
            <a:spLocks noGrp="1" noChangeArrowheads="1"/>
          </p:cNvSpPr>
          <p:nvPr>
            <p:ph type="body" idx="1"/>
          </p:nvPr>
        </p:nvSpPr>
        <p:spPr>
          <a:noFill/>
        </p:spPr>
        <p:txBody>
          <a:bodyPr/>
          <a:lstStyle/>
          <a:p>
            <a:pPr>
              <a:lnSpc>
                <a:spcPct val="80000"/>
              </a:lnSpc>
            </a:pPr>
            <a:r>
              <a:rPr lang="lv-LV" sz="800" smtClean="0"/>
              <a:t>Jana Mackēviča</a:t>
            </a:r>
          </a:p>
          <a:p>
            <a:pPr>
              <a:lnSpc>
                <a:spcPct val="80000"/>
              </a:lnSpc>
            </a:pPr>
            <a:r>
              <a:rPr lang="lv-LV" sz="800" smtClean="0"/>
              <a:t>1.Par </a:t>
            </a:r>
            <a:r>
              <a:rPr lang="lv-LV" sz="800" b="1" smtClean="0"/>
              <a:t>vecvārdiem </a:t>
            </a:r>
            <a:r>
              <a:rPr lang="lv-LV" sz="800" smtClean="0"/>
              <a:t>sauc vārdus, kas agrāk bijuši parasti, bet ko mūsdienās lieto reti vai nelieto nemaz. Vārdi noveco 2 gadījumos:</a:t>
            </a:r>
          </a:p>
          <a:p>
            <a:pPr>
              <a:lnSpc>
                <a:spcPct val="80000"/>
              </a:lnSpc>
            </a:pPr>
            <a:r>
              <a:rPr lang="lv-LV" sz="800" smtClean="0"/>
              <a:t> -ja beiguši eksistēt to apzīmētie jēdzieni, piem., </a:t>
            </a:r>
            <a:r>
              <a:rPr lang="lv-LV" sz="800" i="1" smtClean="0"/>
              <a:t>dzimtbūšana, vagars, olekts(</a:t>
            </a:r>
            <a:r>
              <a:rPr lang="lv-LV" sz="800" smtClean="0"/>
              <a:t>historismi</a:t>
            </a:r>
            <a:r>
              <a:rPr lang="lv-LV" sz="800" i="1" smtClean="0"/>
              <a:t>);</a:t>
            </a:r>
            <a:endParaRPr lang="lv-LV" sz="800" smtClean="0"/>
          </a:p>
          <a:p>
            <a:pPr>
              <a:lnSpc>
                <a:spcPct val="80000"/>
              </a:lnSpc>
            </a:pPr>
            <a:r>
              <a:rPr lang="lv-LV" sz="800" smtClean="0"/>
              <a:t>-ja šie jēdzieni ir saglabājušies, bet to vietā radīti jauni vārdi, piem., </a:t>
            </a:r>
            <a:r>
              <a:rPr lang="lv-LV" sz="800" i="1" smtClean="0"/>
              <a:t>bāliņš-brālis, diet-dejot, jaunekle- jauniete(</a:t>
            </a:r>
            <a:r>
              <a:rPr lang="lv-LV" sz="800" smtClean="0"/>
              <a:t>arhaismi)</a:t>
            </a:r>
            <a:r>
              <a:rPr lang="lv-LV" sz="800" i="1" smtClean="0"/>
              <a:t>.</a:t>
            </a:r>
            <a:endParaRPr lang="lv-LV" sz="800" smtClean="0"/>
          </a:p>
          <a:p>
            <a:pPr>
              <a:lnSpc>
                <a:spcPct val="80000"/>
              </a:lnSpc>
            </a:pPr>
            <a:r>
              <a:rPr lang="lv-LV" sz="800" smtClean="0"/>
              <a:t>Senie mērvienību apzīmējumi pieder pie historismiem.</a:t>
            </a:r>
          </a:p>
          <a:p>
            <a:pPr>
              <a:lnSpc>
                <a:spcPct val="80000"/>
              </a:lnSpc>
            </a:pPr>
            <a:r>
              <a:rPr lang="lv-LV" sz="800" smtClean="0"/>
              <a:t>Paruna: </a:t>
            </a:r>
            <a:r>
              <a:rPr lang="lv-LV" sz="800" b="1" i="1" smtClean="0"/>
              <a:t>Aršīnu </a:t>
            </a:r>
            <a:r>
              <a:rPr lang="lv-LV" sz="800" smtClean="0"/>
              <a:t>nevar likt uz gultas, tad tur būs kāds mironis.</a:t>
            </a:r>
            <a:br>
              <a:rPr lang="lv-LV" sz="800" smtClean="0"/>
            </a:br>
            <a:r>
              <a:rPr lang="lv-LV" sz="800" smtClean="0"/>
              <a:t/>
            </a:r>
            <a:br>
              <a:rPr lang="lv-LV" sz="800" smtClean="0"/>
            </a:br>
            <a:r>
              <a:rPr lang="lv-LV" sz="800" smtClean="0"/>
              <a:t/>
            </a:r>
            <a:br>
              <a:rPr lang="lv-LV" sz="800" smtClean="0"/>
            </a:br>
            <a:r>
              <a:rPr lang="lv-LV" sz="800" smtClean="0"/>
              <a:t>Pasaka:</a:t>
            </a:r>
            <a:r>
              <a:rPr lang="lv-LV" sz="800" b="1" i="1" smtClean="0"/>
              <a:t> Puds</a:t>
            </a:r>
            <a:r>
              <a:rPr lang="lv-LV" sz="800" smtClean="0"/>
              <a:t> pieminēts pasakās par velnu.</a:t>
            </a:r>
          </a:p>
          <a:p>
            <a:pPr>
              <a:lnSpc>
                <a:spcPct val="80000"/>
              </a:lnSpc>
            </a:pPr>
            <a:r>
              <a:rPr lang="lv-LV" sz="800" smtClean="0"/>
              <a:t>Tautasdziesmas : Zelta nauda ar sudraba</a:t>
            </a:r>
            <a:br>
              <a:rPr lang="lv-LV" sz="800" smtClean="0"/>
            </a:br>
            <a:r>
              <a:rPr lang="lv-LV" sz="800" smtClean="0"/>
              <a:t>                           Kabatâi dumpi dar':</a:t>
            </a:r>
            <a:br>
              <a:rPr lang="lv-LV" sz="800" smtClean="0"/>
            </a:br>
            <a:r>
              <a:rPr lang="lv-LV" sz="800" smtClean="0"/>
              <a:t>                           Grib dalderis zīda maku,</a:t>
            </a:r>
            <a:br>
              <a:rPr lang="lv-LV" sz="800" smtClean="0"/>
            </a:br>
            <a:r>
              <a:rPr lang="lv-LV" sz="800" smtClean="0"/>
              <a:t>                          </a:t>
            </a:r>
            <a:r>
              <a:rPr lang="lv-LV" sz="800" b="1" i="1" smtClean="0"/>
              <a:t> Dukats</a:t>
            </a:r>
            <a:r>
              <a:rPr lang="lv-LV" sz="800" smtClean="0"/>
              <a:t> baltu papirit'.</a:t>
            </a:r>
            <a:br>
              <a:rPr lang="lv-LV" sz="800" smtClean="0"/>
            </a:br>
            <a:r>
              <a:rPr lang="lv-LV" sz="800" smtClean="0"/>
              <a:t/>
            </a:r>
            <a:br>
              <a:rPr lang="lv-LV" sz="800" smtClean="0"/>
            </a:br>
            <a:r>
              <a:rPr lang="lv-LV" sz="800" smtClean="0"/>
              <a:t>                              Piecas dienas zīli kāvu</a:t>
            </a:r>
            <a:br>
              <a:rPr lang="lv-LV" sz="800" smtClean="0"/>
            </a:br>
            <a:r>
              <a:rPr lang="lv-LV" sz="800" smtClean="0"/>
              <a:t>                              Ar sešiemi algadžiem.</a:t>
            </a:r>
            <a:br>
              <a:rPr lang="lv-LV" sz="800" smtClean="0"/>
            </a:br>
            <a:r>
              <a:rPr lang="lv-LV" sz="800" smtClean="0"/>
              <a:t>                              Pieci podi zīlei tauku,</a:t>
            </a:r>
            <a:br>
              <a:rPr lang="lv-LV" sz="800" smtClean="0"/>
            </a:br>
            <a:r>
              <a:rPr lang="lv-LV" sz="800" smtClean="0"/>
              <a:t>                               Pieci mārki </a:t>
            </a:r>
            <a:r>
              <a:rPr lang="lv-LV" sz="800" b="1" i="1" smtClean="0"/>
              <a:t>mārciņâ.</a:t>
            </a:r>
            <a:r>
              <a:rPr lang="lv-LV" sz="800" smtClean="0"/>
              <a:t/>
            </a:r>
            <a:br>
              <a:rPr lang="lv-LV" sz="800" smtClean="0"/>
            </a:br>
            <a:r>
              <a:rPr lang="lv-LV" sz="800" smtClean="0"/>
              <a:t/>
            </a:r>
            <a:br>
              <a:rPr lang="lv-LV" sz="800" smtClean="0"/>
            </a:br>
            <a:r>
              <a:rPr lang="lv-LV" sz="800" smtClean="0"/>
              <a:t>Novēlējums : Lai tad tev septiņas </a:t>
            </a:r>
            <a:r>
              <a:rPr lang="lv-LV" sz="800" b="1" i="1" smtClean="0"/>
              <a:t>pēdas</a:t>
            </a:r>
            <a:r>
              <a:rPr lang="lv-LV" sz="800" smtClean="0"/>
              <a:t> zem zemes.</a:t>
            </a:r>
            <a:br>
              <a:rPr lang="lv-LV" sz="800" smtClean="0"/>
            </a:br>
            <a:r>
              <a:rPr lang="lv-LV" sz="800" smtClean="0"/>
              <a:t/>
            </a:r>
            <a:br>
              <a:rPr lang="lv-LV" sz="800" smtClean="0"/>
            </a:br>
            <a:r>
              <a:rPr lang="lv-LV" sz="800" smtClean="0"/>
              <a:t>                              Ēd un dzer tu, bōleņ,</a:t>
            </a:r>
            <a:br>
              <a:rPr lang="lv-LV" sz="800" smtClean="0"/>
            </a:br>
            <a:r>
              <a:rPr lang="lv-LV" sz="800" smtClean="0"/>
              <a:t>                              Škiņk'a dūsim,</a:t>
            </a:r>
            <a:br>
              <a:rPr lang="lv-LV" sz="800" smtClean="0"/>
            </a:br>
            <a:r>
              <a:rPr lang="lv-LV" sz="800" smtClean="0"/>
              <a:t>                              Pīci </a:t>
            </a:r>
            <a:r>
              <a:rPr lang="lv-LV" sz="800" b="1" i="1" smtClean="0"/>
              <a:t>pudi</a:t>
            </a:r>
            <a:r>
              <a:rPr lang="lv-LV" sz="800" smtClean="0"/>
              <a:t> cyukas gaļas,</a:t>
            </a:r>
            <a:br>
              <a:rPr lang="lv-LV" sz="800" smtClean="0"/>
            </a:br>
            <a:r>
              <a:rPr lang="lv-LV" sz="800" smtClean="0"/>
              <a:t>                              Divas zūsis Mōrteņam.</a:t>
            </a:r>
            <a:br>
              <a:rPr lang="lv-LV" sz="800" smtClean="0"/>
            </a:br>
            <a:r>
              <a:rPr lang="lv-LV" sz="800" smtClean="0"/>
              <a:t/>
            </a:r>
            <a:br>
              <a:rPr lang="lv-LV" sz="800" smtClean="0"/>
            </a:br>
            <a:r>
              <a:rPr lang="lv-LV" sz="800" smtClean="0"/>
              <a:t>Tautasdziesma:  Dieveri dieveri,</a:t>
            </a:r>
            <a:br>
              <a:rPr lang="lv-LV" sz="800" smtClean="0"/>
            </a:br>
            <a:r>
              <a:rPr lang="lv-LV" sz="800" smtClean="0"/>
              <a:t>                           Naudiņu mest!</a:t>
            </a:r>
            <a:br>
              <a:rPr lang="lv-LV" sz="800" smtClean="0"/>
            </a:br>
            <a:r>
              <a:rPr lang="lv-LV" sz="800" smtClean="0"/>
              <a:t>                           Es tavu krekliņu</a:t>
            </a:r>
            <a:br>
              <a:rPr lang="lv-LV" sz="800" smtClean="0"/>
            </a:br>
            <a:r>
              <a:rPr lang="lv-LV" sz="800" smtClean="0"/>
              <a:t>                           Ziepēs velēju;</a:t>
            </a:r>
            <a:br>
              <a:rPr lang="lv-LV" sz="800" smtClean="0"/>
            </a:br>
            <a:r>
              <a:rPr lang="lv-LV" sz="800" smtClean="0"/>
              <a:t>                           Ziepīšu </a:t>
            </a:r>
            <a:r>
              <a:rPr lang="lv-LV" sz="800" b="1" i="1" smtClean="0"/>
              <a:t>mārciņa</a:t>
            </a:r>
            <a:r>
              <a:rPr lang="lv-LV" sz="800" smtClean="0"/>
              <a:t/>
            </a:r>
            <a:br>
              <a:rPr lang="lv-LV" sz="800" smtClean="0"/>
            </a:br>
            <a:r>
              <a:rPr lang="lv-LV" sz="800" smtClean="0"/>
              <a:t>                           Pimberi maksāja,</a:t>
            </a:r>
            <a:br>
              <a:rPr lang="lv-LV" sz="800" smtClean="0"/>
            </a:br>
            <a:r>
              <a:rPr lang="lv-LV" sz="800" smtClean="0"/>
              <a:t>                           Ozola vālīte</a:t>
            </a:r>
            <a:br>
              <a:rPr lang="lv-LV" sz="800" smtClean="0"/>
            </a:br>
            <a:r>
              <a:rPr lang="lv-LV" sz="800" b="1" i="1" smtClean="0"/>
              <a:t>                           Pusdāldeŗa.</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Rot="1" noChangeArrowheads="1" noTextEdit="1"/>
          </p:cNvSpPr>
          <p:nvPr>
            <p:ph type="sldImg"/>
          </p:nvPr>
        </p:nvSpPr>
        <p:spPr>
          <a:ln/>
        </p:spPr>
      </p:sp>
      <p:sp>
        <p:nvSpPr>
          <p:cNvPr id="160771" name="Rectangle 3"/>
          <p:cNvSpPr>
            <a:spLocks noGrp="1" noChangeArrowheads="1"/>
          </p:cNvSpPr>
          <p:nvPr>
            <p:ph type="body" idx="1"/>
          </p:nvPr>
        </p:nvSpPr>
        <p:spPr>
          <a:noFill/>
        </p:spPr>
        <p:txBody>
          <a:bodyPr/>
          <a:lstStyle/>
          <a:p>
            <a:r>
              <a:rPr lang="lv-LV" smtClean="0"/>
              <a:t>Jana Mackēviča</a:t>
            </a:r>
          </a:p>
          <a:p>
            <a:endParaRPr lang="lv-LV"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Rot="1" noChangeArrowheads="1" noTextEdit="1"/>
          </p:cNvSpPr>
          <p:nvPr>
            <p:ph type="sldImg"/>
          </p:nvPr>
        </p:nvSpPr>
        <p:spPr>
          <a:ln/>
        </p:spPr>
      </p:sp>
      <p:sp>
        <p:nvSpPr>
          <p:cNvPr id="149507" name="Rectangle 3"/>
          <p:cNvSpPr>
            <a:spLocks noGrp="1" noChangeArrowheads="1"/>
          </p:cNvSpPr>
          <p:nvPr>
            <p:ph type="body" idx="1"/>
          </p:nvPr>
        </p:nvSpPr>
        <p:spPr>
          <a:noFill/>
        </p:spPr>
        <p:txBody>
          <a:bodyPr/>
          <a:lstStyle/>
          <a:p>
            <a:r>
              <a:rPr lang="lv-LV" smtClean="0"/>
              <a:t>Jana Mackēviča. Nolasīs anekdoti un uzdod jautājumu 3 min. pārdomā un atbildes no skolēnu puses.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Rot="1" noChangeArrowheads="1" noTextEdit="1"/>
          </p:cNvSpPr>
          <p:nvPr>
            <p:ph type="sldImg"/>
          </p:nvPr>
        </p:nvSpPr>
        <p:spPr>
          <a:ln/>
        </p:spPr>
      </p:sp>
      <p:sp>
        <p:nvSpPr>
          <p:cNvPr id="150531" name="Rectangle 3"/>
          <p:cNvSpPr>
            <a:spLocks noGrp="1" noChangeArrowheads="1"/>
          </p:cNvSpPr>
          <p:nvPr>
            <p:ph type="body" idx="1"/>
          </p:nvPr>
        </p:nvSpPr>
        <p:spPr>
          <a:noFill/>
        </p:spPr>
        <p:txBody>
          <a:bodyPr/>
          <a:lstStyle/>
          <a:p>
            <a:r>
              <a:rPr lang="lv-LV" smtClean="0"/>
              <a:t>Jana Mackēviča.</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Rot="1" noChangeArrowheads="1" noTextEdit="1"/>
          </p:cNvSpPr>
          <p:nvPr>
            <p:ph type="sldImg"/>
          </p:nvPr>
        </p:nvSpPr>
        <p:spPr>
          <a:ln/>
        </p:spPr>
      </p:sp>
      <p:sp>
        <p:nvSpPr>
          <p:cNvPr id="152579" name="Rectangle 3"/>
          <p:cNvSpPr>
            <a:spLocks noGrp="1" noChangeArrowheads="1"/>
          </p:cNvSpPr>
          <p:nvPr>
            <p:ph type="body" idx="1"/>
          </p:nvPr>
        </p:nvSpPr>
        <p:spPr>
          <a:noFill/>
        </p:spPr>
        <p:txBody>
          <a:bodyPr/>
          <a:lstStyle/>
          <a:p>
            <a:r>
              <a:rPr lang="lv-LV" smtClean="0"/>
              <a:t>Irēna Rutka. Skolēniem aizpildīšanai tiek izsniegtas darba lapas.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A270ED1-00E1-4E4B-BD3E-C9813B2BC6A1}" type="slidenum">
              <a:rPr lang="en-GB" sz="1200"/>
              <a:pPr algn="r"/>
              <a:t>7</a:t>
            </a:fld>
            <a:endParaRPr lang="en-GB" sz="1200"/>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a:t>
            </a:r>
            <a:endParaRPr lang="en-US" smtClean="0"/>
          </a:p>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Rot="1" noChangeArrowheads="1" noTextEdit="1"/>
          </p:cNvSpPr>
          <p:nvPr>
            <p:ph type="sldImg"/>
          </p:nvPr>
        </p:nvSpPr>
        <p:spPr>
          <a:ln/>
        </p:spPr>
      </p:sp>
      <p:sp>
        <p:nvSpPr>
          <p:cNvPr id="161795" name="Rectangle 3"/>
          <p:cNvSpPr>
            <a:spLocks noGrp="1" noChangeArrowheads="1"/>
          </p:cNvSpPr>
          <p:nvPr>
            <p:ph type="body" idx="1"/>
          </p:nvPr>
        </p:nvSpPr>
        <p:spPr>
          <a:noFill/>
        </p:spPr>
        <p:txBody>
          <a:bodyPr/>
          <a:lstStyle/>
          <a:p>
            <a:r>
              <a:rPr lang="lv-LV" smtClean="0"/>
              <a:t>Irēna Rutka.11 uzd.Atbilde.</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Rot="1" noChangeArrowheads="1" noTextEdit="1"/>
          </p:cNvSpPr>
          <p:nvPr>
            <p:ph type="sldImg"/>
          </p:nvPr>
        </p:nvSpPr>
        <p:spPr>
          <a:ln/>
        </p:spPr>
      </p:sp>
      <p:sp>
        <p:nvSpPr>
          <p:cNvPr id="162819" name="Rectangle 3"/>
          <p:cNvSpPr>
            <a:spLocks noGrp="1" noChangeArrowheads="1"/>
          </p:cNvSpPr>
          <p:nvPr>
            <p:ph type="body" idx="1"/>
          </p:nvPr>
        </p:nvSpPr>
        <p:spPr>
          <a:noFill/>
        </p:spPr>
        <p:txBody>
          <a:bodyPr/>
          <a:lstStyle/>
          <a:p>
            <a:r>
              <a:rPr lang="lv-LV" smtClean="0"/>
              <a:t>Irēna Rutka. Skolēniem aizpildīšanai tiek izsniegtas darba lapas.</a:t>
            </a:r>
          </a:p>
          <a:p>
            <a:endParaRPr lang="lv-LV"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Rot="1" noChangeArrowheads="1" noTextEdit="1"/>
          </p:cNvSpPr>
          <p:nvPr>
            <p:ph type="sldImg"/>
          </p:nvPr>
        </p:nvSpPr>
        <p:spPr>
          <a:ln/>
        </p:spPr>
      </p:sp>
      <p:sp>
        <p:nvSpPr>
          <p:cNvPr id="163843" name="Rectangle 3"/>
          <p:cNvSpPr>
            <a:spLocks noGrp="1" noChangeArrowheads="1"/>
          </p:cNvSpPr>
          <p:nvPr>
            <p:ph type="body" idx="1"/>
          </p:nvPr>
        </p:nvSpPr>
        <p:spPr>
          <a:noFill/>
        </p:spPr>
        <p:txBody>
          <a:bodyPr/>
          <a:lstStyle/>
          <a:p>
            <a:r>
              <a:rPr lang="lv-LV" smtClean="0"/>
              <a:t>Irēna Rutka.11 uzd.Atbilde.</a:t>
            </a:r>
          </a:p>
          <a:p>
            <a:endParaRPr lang="lv-LV"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Rot="1" noChangeArrowheads="1" noTextEdit="1"/>
          </p:cNvSpPr>
          <p:nvPr>
            <p:ph type="sldImg"/>
          </p:nvPr>
        </p:nvSpPr>
        <p:spPr>
          <a:ln/>
        </p:spPr>
      </p:sp>
      <p:sp>
        <p:nvSpPr>
          <p:cNvPr id="164867" name="Rectangle 3"/>
          <p:cNvSpPr>
            <a:spLocks noGrp="1" noChangeArrowheads="1"/>
          </p:cNvSpPr>
          <p:nvPr>
            <p:ph type="body" idx="1"/>
          </p:nvPr>
        </p:nvSpPr>
        <p:spPr>
          <a:noFill/>
        </p:spPr>
        <p:txBody>
          <a:bodyPr/>
          <a:lstStyle/>
          <a:p>
            <a:r>
              <a:rPr lang="lv-LV" smtClean="0"/>
              <a:t>Irēna Rutka.Skolēni dodas uz sporta zāli veic tāllēkšanu no vietas, pieraksta rezultātu un atgriežas uz darba telpu.</a:t>
            </a:r>
          </a:p>
          <a:p>
            <a:r>
              <a:rPr lang="lv-LV" smtClean="0"/>
              <a:t>Katra grupa izrēķina dalībnieka vidējo rezultātu un atbild uz jautājumu.Informāciju meklē internetā.</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Rot="1" noChangeArrowheads="1" noTextEdit="1"/>
          </p:cNvSpPr>
          <p:nvPr>
            <p:ph type="sldImg"/>
          </p:nvPr>
        </p:nvSpPr>
        <p:spPr>
          <a:ln/>
        </p:spPr>
      </p:sp>
      <p:sp>
        <p:nvSpPr>
          <p:cNvPr id="165891" name="Rectangle 3"/>
          <p:cNvSpPr>
            <a:spLocks noGrp="1" noChangeArrowheads="1"/>
          </p:cNvSpPr>
          <p:nvPr>
            <p:ph type="body" idx="1"/>
          </p:nvPr>
        </p:nvSpPr>
        <p:spPr>
          <a:noFill/>
        </p:spPr>
        <p:txBody>
          <a:bodyPr/>
          <a:lstStyle/>
          <a:p>
            <a:r>
              <a:rPr lang="lv-LV" smtClean="0"/>
              <a:t>Linda Stepena .Ilvija Bauska. Pirmā grupa dodas uz mājsaimniecības kabinetu un gatavo cienastu izmantojot darba karti.</a:t>
            </a:r>
          </a:p>
          <a:p>
            <a:r>
              <a:rPr lang="lv-LV" smtClean="0"/>
              <a:t>2 grupa pie datoriem veido pasākuma tematikai atbilstošas galda kartes.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80C0727-5E9B-45D3-BC1A-42485656627F}" type="slidenum">
              <a:rPr lang="en-GB" sz="1200"/>
              <a:pPr algn="r"/>
              <a:t>8</a:t>
            </a:fld>
            <a:endParaRPr lang="en-GB" sz="1200"/>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a:t>
            </a:r>
            <a:endParaRPr lang="en-US" smtClean="0"/>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FA75119-ECED-4337-97B9-501E62DA7B21}" type="slidenum">
              <a:rPr lang="en-GB" sz="1200"/>
              <a:pPr algn="r"/>
              <a:t>9</a:t>
            </a:fld>
            <a:endParaRPr lang="en-GB" sz="1200"/>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a:t>
            </a:r>
          </a:p>
          <a:p>
            <a:pPr eaLnBrk="1" hangingPunct="1">
              <a:spcBef>
                <a:spcPct val="0"/>
              </a:spcBef>
            </a:pPr>
            <a:r>
              <a:rPr lang="lv-LV" smtClean="0"/>
              <a:t>Rosināt loģisko domāšanu, lai atrastu kopīgas pazīmes dažādām situācijām</a:t>
            </a:r>
          </a:p>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EFD5BFB-6EB4-4259-8410-D944CA1A7816}" type="slidenum">
              <a:rPr lang="en-GB" sz="1200"/>
              <a:pPr algn="r"/>
              <a:t>10</a:t>
            </a:fld>
            <a:endParaRPr lang="en-GB" sz="1200"/>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spcBef>
                <a:spcPct val="0"/>
              </a:spcBef>
            </a:pPr>
            <a:r>
              <a:rPr lang="lv-LV" smtClean="0">
                <a:solidFill>
                  <a:srgbClr val="000000"/>
                </a:solidFill>
              </a:rPr>
              <a:t>Andrejs Sālzirnis</a:t>
            </a:r>
          </a:p>
          <a:p>
            <a:pPr eaLnBrk="1" hangingPunct="1">
              <a:spcBef>
                <a:spcPct val="0"/>
              </a:spcBef>
            </a:pPr>
            <a:r>
              <a:rPr lang="lv-LV" smtClean="0"/>
              <a:t>Papildinājums iepriekšējam slaidam, ja būs grūtības atminēt. Arī paskaidrojums.</a:t>
            </a:r>
          </a:p>
          <a:p>
            <a:pPr eaLnBrk="1" hangingPunct="1">
              <a:spcBef>
                <a:spcPct val="0"/>
              </a:spcBef>
            </a:pPr>
            <a:endParaRPr lang="en-US" smtClean="0"/>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01DC03-344F-47CD-987E-20B8F8D919EE}"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E09D4A1-4498-466E-98AB-940C8F210FA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583940D-F346-4176-AF1F-5B1742A755C3}"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046301C-6B4F-4490-8FFA-9C07AE5D80B0}"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A4F23A1-8D04-46FA-839B-1DEA7D10804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9A6028A-FC7C-4170-8BCC-971BB139D53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FD9E302-241B-4056-929F-267B9748FA88}"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8120FDA-7668-4D56-9641-826590EBE90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5E9F267-1927-49B7-AFEC-1E748737514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533BFE2-2F13-412C-B027-A86172619ACE}"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2BDB9E3-6547-4FAF-A85D-67D9BE5CEBF8}"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86477AD-3A13-446B-A9A5-0C2530EA66F3}"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6DD8007-9772-42C6-B940-A575FEB91248}"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p:cNvPicPr>
          <p:nvPr userDrawn="1"/>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4099"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100"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0BC30A55-8408-4E43-AEE2-DD91E0D44D4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randomBar dir="vert"/>
  </p:transition>
  <p:txStyles>
    <p:title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Arial" charset="0"/>
        </a:defRPr>
      </a:lvl2pPr>
      <a:lvl3pPr algn="ctr" rtl="0" eaLnBrk="0" fontAlgn="base" hangingPunct="0">
        <a:spcBef>
          <a:spcPct val="0"/>
        </a:spcBef>
        <a:spcAft>
          <a:spcPct val="0"/>
        </a:spcAft>
        <a:defRPr sz="4400">
          <a:solidFill>
            <a:srgbClr val="000000"/>
          </a:solidFill>
          <a:latin typeface="Arial" charset="0"/>
        </a:defRPr>
      </a:lvl3pPr>
      <a:lvl4pPr algn="ctr" rtl="0" eaLnBrk="0" fontAlgn="base" hangingPunct="0">
        <a:spcBef>
          <a:spcPct val="0"/>
        </a:spcBef>
        <a:spcAft>
          <a:spcPct val="0"/>
        </a:spcAft>
        <a:defRPr sz="4400">
          <a:solidFill>
            <a:srgbClr val="000000"/>
          </a:solidFill>
          <a:latin typeface="Arial" charset="0"/>
        </a:defRPr>
      </a:lvl4pPr>
      <a:lvl5pPr algn="ctr" rtl="0" eaLnBrk="0" fontAlgn="base" hangingPunct="0">
        <a:spcBef>
          <a:spcPct val="0"/>
        </a:spcBef>
        <a:spcAft>
          <a:spcPct val="0"/>
        </a:spcAft>
        <a:defRPr sz="4400">
          <a:solidFill>
            <a:srgbClr val="000000"/>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12"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mebeles.buv.lv/lv/popup_image.php?pID=6032" TargetMode="External"/><Relationship Id="rId11" Type="http://schemas.openxmlformats.org/officeDocument/2006/relationships/image" Target="../media/image13.jpeg"/><Relationship Id="rId5" Type="http://schemas.openxmlformats.org/officeDocument/2006/relationships/image" Target="../media/image9.jpeg"/><Relationship Id="rId10" Type="http://schemas.openxmlformats.org/officeDocument/2006/relationships/image" Target="../media/image12.jpeg"/><Relationship Id="rId4" Type="http://schemas.openxmlformats.org/officeDocument/2006/relationships/image" Target="../media/image8.png"/><Relationship Id="rId9" Type="http://schemas.openxmlformats.org/officeDocument/2006/relationships/hyperlink" Target="http://www.happypets.lv/products/lv/64/278/sort/1/filter/0_0_0_0/Izm&#275;ru-noteik&#353;ana.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9.xml"/><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20.xml"/><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 Id="rId9" Type="http://schemas.openxmlformats.org/officeDocument/2006/relationships/oleObject" Target="../embeddings/oleObject12.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13.bin"/></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1.png"/><Relationship Id="rId18" Type="http://schemas.openxmlformats.org/officeDocument/2006/relationships/image" Target="../media/image45.png"/><Relationship Id="rId3" Type="http://schemas.openxmlformats.org/officeDocument/2006/relationships/notesSlide" Target="../notesSlides/notesSlide27.xml"/><Relationship Id="rId7" Type="http://schemas.openxmlformats.org/officeDocument/2006/relationships/oleObject" Target="../embeddings/oleObject16.bin"/><Relationship Id="rId12" Type="http://schemas.openxmlformats.org/officeDocument/2006/relationships/oleObject" Target="../embeddings/oleObject18.bin"/><Relationship Id="rId17" Type="http://schemas.openxmlformats.org/officeDocument/2006/relationships/image" Target="../media/image44.png"/><Relationship Id="rId2" Type="http://schemas.openxmlformats.org/officeDocument/2006/relationships/slideLayout" Target="../slideLayouts/slideLayout7.xml"/><Relationship Id="rId16" Type="http://schemas.openxmlformats.org/officeDocument/2006/relationships/image" Target="../media/image43.png"/><Relationship Id="rId1" Type="http://schemas.openxmlformats.org/officeDocument/2006/relationships/vmlDrawing" Target="../drawings/vmlDrawing6.vml"/><Relationship Id="rId6" Type="http://schemas.openxmlformats.org/officeDocument/2006/relationships/oleObject" Target="../embeddings/oleObject15.bin"/><Relationship Id="rId11" Type="http://schemas.openxmlformats.org/officeDocument/2006/relationships/image" Target="../media/image40.png"/><Relationship Id="rId5" Type="http://schemas.openxmlformats.org/officeDocument/2006/relationships/image" Target="../media/image37.png"/><Relationship Id="rId15" Type="http://schemas.openxmlformats.org/officeDocument/2006/relationships/oleObject" Target="../embeddings/oleObject19.bin"/><Relationship Id="rId10" Type="http://schemas.openxmlformats.org/officeDocument/2006/relationships/oleObject" Target="../embeddings/oleObject17.bin"/><Relationship Id="rId19" Type="http://schemas.openxmlformats.org/officeDocument/2006/relationships/image" Target="../media/image46.png"/><Relationship Id="rId4" Type="http://schemas.openxmlformats.org/officeDocument/2006/relationships/oleObject" Target="../embeddings/oleObject14.bin"/><Relationship Id="rId9" Type="http://schemas.openxmlformats.org/officeDocument/2006/relationships/image" Target="../media/image39.png"/><Relationship Id="rId14"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europages.lv/epmp-web/app?page=PTConverter/PTLength&amp;service=page"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control" Target="../activeX/activeX7.xml"/><Relationship Id="rId13" Type="http://schemas.openxmlformats.org/officeDocument/2006/relationships/control" Target="../activeX/activeX12.xml"/><Relationship Id="rId18" Type="http://schemas.openxmlformats.org/officeDocument/2006/relationships/control" Target="../activeX/activeX17.xml"/><Relationship Id="rId26" Type="http://schemas.openxmlformats.org/officeDocument/2006/relationships/control" Target="../activeX/activeX25.xml"/><Relationship Id="rId3" Type="http://schemas.openxmlformats.org/officeDocument/2006/relationships/control" Target="../activeX/activeX2.xml"/><Relationship Id="rId21" Type="http://schemas.openxmlformats.org/officeDocument/2006/relationships/control" Target="../activeX/activeX20.xml"/><Relationship Id="rId7" Type="http://schemas.openxmlformats.org/officeDocument/2006/relationships/control" Target="../activeX/activeX6.xml"/><Relationship Id="rId12" Type="http://schemas.openxmlformats.org/officeDocument/2006/relationships/control" Target="../activeX/activeX11.xml"/><Relationship Id="rId17" Type="http://schemas.openxmlformats.org/officeDocument/2006/relationships/control" Target="../activeX/activeX16.xml"/><Relationship Id="rId25" Type="http://schemas.openxmlformats.org/officeDocument/2006/relationships/control" Target="../activeX/activeX24.xml"/><Relationship Id="rId2" Type="http://schemas.openxmlformats.org/officeDocument/2006/relationships/control" Target="../activeX/activeX1.xml"/><Relationship Id="rId16" Type="http://schemas.openxmlformats.org/officeDocument/2006/relationships/control" Target="../activeX/activeX15.xml"/><Relationship Id="rId20" Type="http://schemas.openxmlformats.org/officeDocument/2006/relationships/control" Target="../activeX/activeX19.xml"/><Relationship Id="rId29" Type="http://schemas.openxmlformats.org/officeDocument/2006/relationships/notesSlide" Target="../notesSlides/notesSlide33.xml"/><Relationship Id="rId1" Type="http://schemas.openxmlformats.org/officeDocument/2006/relationships/vmlDrawing" Target="../drawings/vmlDrawing8.vml"/><Relationship Id="rId6" Type="http://schemas.openxmlformats.org/officeDocument/2006/relationships/control" Target="../activeX/activeX5.xml"/><Relationship Id="rId11" Type="http://schemas.openxmlformats.org/officeDocument/2006/relationships/control" Target="../activeX/activeX10.xml"/><Relationship Id="rId24" Type="http://schemas.openxmlformats.org/officeDocument/2006/relationships/control" Target="../activeX/activeX23.xml"/><Relationship Id="rId5" Type="http://schemas.openxmlformats.org/officeDocument/2006/relationships/control" Target="../activeX/activeX4.xml"/><Relationship Id="rId15" Type="http://schemas.openxmlformats.org/officeDocument/2006/relationships/control" Target="../activeX/activeX14.xml"/><Relationship Id="rId23" Type="http://schemas.openxmlformats.org/officeDocument/2006/relationships/control" Target="../activeX/activeX22.xml"/><Relationship Id="rId28" Type="http://schemas.openxmlformats.org/officeDocument/2006/relationships/slideLayout" Target="../slideLayouts/slideLayout7.xml"/><Relationship Id="rId10" Type="http://schemas.openxmlformats.org/officeDocument/2006/relationships/control" Target="../activeX/activeX9.xml"/><Relationship Id="rId19" Type="http://schemas.openxmlformats.org/officeDocument/2006/relationships/control" Target="../activeX/activeX18.xml"/><Relationship Id="rId4" Type="http://schemas.openxmlformats.org/officeDocument/2006/relationships/control" Target="../activeX/activeX3.xml"/><Relationship Id="rId9" Type="http://schemas.openxmlformats.org/officeDocument/2006/relationships/control" Target="../activeX/activeX8.xml"/><Relationship Id="rId14" Type="http://schemas.openxmlformats.org/officeDocument/2006/relationships/control" Target="../activeX/activeX13.xml"/><Relationship Id="rId22" Type="http://schemas.openxmlformats.org/officeDocument/2006/relationships/control" Target="../activeX/activeX21.xml"/><Relationship Id="rId27" Type="http://schemas.openxmlformats.org/officeDocument/2006/relationships/control" Target="../activeX/activeX26.xml"/><Relationship Id="rId30"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hyperlink" Target="../../../Local%20Settings/Temp/Movie.wmv"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6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idx="4294967295"/>
          </p:nvPr>
        </p:nvSpPr>
        <p:spPr>
          <a:xfrm>
            <a:off x="407988" y="1527175"/>
            <a:ext cx="7772400" cy="1470025"/>
          </a:xfrm>
        </p:spPr>
        <p:txBody>
          <a:bodyPr/>
          <a:lstStyle/>
          <a:p>
            <a:pPr eaLnBrk="1" hangingPunct="1"/>
            <a:r>
              <a:rPr lang="lv-LV" sz="4000" smtClean="0">
                <a:solidFill>
                  <a:srgbClr val="800000"/>
                </a:solidFill>
              </a:rPr>
              <a:t>“</a:t>
            </a:r>
            <a:r>
              <a:rPr lang="lv-LV" sz="4000" smtClean="0">
                <a:solidFill>
                  <a:srgbClr val="800000"/>
                </a:solidFill>
                <a:latin typeface="Tahoma" pitchFamily="34" charset="0"/>
              </a:rPr>
              <a:t>Pedagogu profesionālo kompetenču pilnveide darbam starpdisciplinārā mācību vidē, lai tuvinātu reālajai dzīvei un paaugstinātu skolēnu uzņēmību</a:t>
            </a:r>
            <a:r>
              <a:rPr lang="lv-LV" sz="4000" smtClean="0">
                <a:solidFill>
                  <a:srgbClr val="800000"/>
                </a:solidFill>
              </a:rPr>
              <a:t>”</a:t>
            </a:r>
            <a:r>
              <a:rPr lang="lv-LV" sz="4000" smtClean="0">
                <a:solidFill>
                  <a:srgbClr val="800000"/>
                </a:solidFill>
                <a:latin typeface="Tahoma" pitchFamily="34" charset="0"/>
              </a:rPr>
              <a:t>.</a:t>
            </a:r>
            <a:endParaRPr lang="en-GB" sz="4000" smtClean="0">
              <a:solidFill>
                <a:srgbClr val="800000"/>
              </a:solidFill>
              <a:latin typeface="Tahoma" pitchFamily="34" charset="0"/>
            </a:endParaRPr>
          </a:p>
        </p:txBody>
      </p:sp>
    </p:spTree>
  </p:cSld>
  <p:clrMapOvr>
    <a:masterClrMapping/>
  </p:clrMapOvr>
  <p:transition spd="med">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714" name="Group 6"/>
          <p:cNvGrpSpPr>
            <a:grpSpLocks/>
          </p:cNvGrpSpPr>
          <p:nvPr/>
        </p:nvGrpSpPr>
        <p:grpSpPr bwMode="auto">
          <a:xfrm>
            <a:off x="250825" y="549275"/>
            <a:ext cx="8353425" cy="6138863"/>
            <a:chOff x="158" y="346"/>
            <a:chExt cx="5262" cy="3867"/>
          </a:xfrm>
        </p:grpSpPr>
        <p:sp>
          <p:nvSpPr>
            <p:cNvPr id="8" name="Oval 7"/>
            <p:cNvSpPr/>
            <p:nvPr/>
          </p:nvSpPr>
          <p:spPr>
            <a:xfrm>
              <a:off x="1020" y="527"/>
              <a:ext cx="3266" cy="29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2064" y="1525"/>
              <a:ext cx="1450" cy="931"/>
            </a:xfrm>
            <a:prstGeom prst="rect">
              <a:avLst/>
            </a:prstGeom>
            <a:solidFill>
              <a:schemeClr val="accent1">
                <a:lumMod val="20000"/>
                <a:lumOff val="80000"/>
              </a:schemeClr>
            </a:solidFill>
            <a:ln w="28575">
              <a:solidFill>
                <a:schemeClr val="accent5">
                  <a:lumMod val="75000"/>
                </a:schemeClr>
              </a:solidFill>
            </a:ln>
          </p:spPr>
          <p:txBody>
            <a:bodyPr>
              <a:spAutoFit/>
            </a:bodyPr>
            <a:lstStyle/>
            <a:p>
              <a:pPr algn="ctr" fontAlgn="auto">
                <a:spcBef>
                  <a:spcPts val="0"/>
                </a:spcBef>
                <a:spcAft>
                  <a:spcPts val="0"/>
                </a:spcAft>
                <a:defRPr/>
              </a:pPr>
              <a:r>
                <a:rPr lang="lv-LV" b="1" dirty="0">
                  <a:solidFill>
                    <a:srgbClr val="FF0000"/>
                  </a:solidFill>
                  <a:latin typeface="+mn-lt"/>
                </a:rPr>
                <a:t>Kāds kopīgs fizikāls lielums ir jāzina apmeklējot jeb darbojoties šajos objektos? </a:t>
              </a:r>
              <a:endParaRPr lang="en-US" b="1" dirty="0">
                <a:solidFill>
                  <a:srgbClr val="FF0000"/>
                </a:solidFill>
                <a:latin typeface="+mn-lt"/>
              </a:endParaRPr>
            </a:p>
          </p:txBody>
        </p:sp>
        <p:cxnSp>
          <p:nvCxnSpPr>
            <p:cNvPr id="15" name="Straight Arrow Connector 14"/>
            <p:cNvCxnSpPr>
              <a:stCxn id="7" idx="0"/>
              <a:endCxn id="4" idx="2"/>
            </p:cNvCxnSpPr>
            <p:nvPr/>
          </p:nvCxnSpPr>
          <p:spPr>
            <a:xfrm flipH="1" flipV="1">
              <a:off x="2676" y="578"/>
              <a:ext cx="113" cy="94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791" y="2478"/>
              <a:ext cx="409" cy="45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288" y="1842"/>
              <a:ext cx="726"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107" y="2478"/>
              <a:ext cx="680" cy="45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1"/>
              <a:endCxn id="2" idx="3"/>
            </p:cNvCxnSpPr>
            <p:nvPr/>
          </p:nvCxnSpPr>
          <p:spPr>
            <a:xfrm flipH="1">
              <a:off x="1383" y="1990"/>
              <a:ext cx="681" cy="1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58" y="1888"/>
              <a:ext cx="1225" cy="232"/>
            </a:xfrm>
            <a:prstGeom prst="rect">
              <a:avLst/>
            </a:prstGeom>
            <a:solidFill>
              <a:schemeClr val="bg1"/>
            </a:solidFill>
            <a:ln w="28575">
              <a:solidFill>
                <a:schemeClr val="accent2">
                  <a:lumMod val="75000"/>
                </a:schemeClr>
              </a:solidFill>
            </a:ln>
          </p:spPr>
          <p:txBody>
            <a:bodyPr>
              <a:spAutoFit/>
            </a:bodyPr>
            <a:lstStyle/>
            <a:p>
              <a:pPr fontAlgn="auto">
                <a:spcBef>
                  <a:spcPts val="0"/>
                </a:spcBef>
                <a:spcAft>
                  <a:spcPts val="0"/>
                </a:spcAft>
                <a:defRPr/>
              </a:pPr>
              <a:r>
                <a:rPr lang="lv-LV" dirty="0">
                  <a:latin typeface="+mn-lt"/>
                </a:rPr>
                <a:t>Apavu veikals</a:t>
              </a:r>
              <a:endParaRPr lang="en-US" dirty="0">
                <a:latin typeface="+mn-lt"/>
              </a:endParaRPr>
            </a:p>
          </p:txBody>
        </p:sp>
        <p:sp>
          <p:nvSpPr>
            <p:cNvPr id="3" name="TextBox 2"/>
            <p:cNvSpPr txBox="1"/>
            <p:nvPr/>
          </p:nvSpPr>
          <p:spPr>
            <a:xfrm>
              <a:off x="4014" y="1752"/>
              <a:ext cx="1225" cy="232"/>
            </a:xfrm>
            <a:prstGeom prst="rect">
              <a:avLst/>
            </a:prstGeom>
            <a:solidFill>
              <a:schemeClr val="bg1"/>
            </a:solidFill>
            <a:ln w="28575">
              <a:solidFill>
                <a:schemeClr val="accent2">
                  <a:lumMod val="75000"/>
                </a:schemeClr>
              </a:solidFill>
            </a:ln>
          </p:spPr>
          <p:txBody>
            <a:bodyPr>
              <a:spAutoFit/>
            </a:bodyPr>
            <a:lstStyle/>
            <a:p>
              <a:pPr fontAlgn="auto">
                <a:spcBef>
                  <a:spcPts val="0"/>
                </a:spcBef>
                <a:spcAft>
                  <a:spcPts val="0"/>
                </a:spcAft>
                <a:defRPr/>
              </a:pPr>
              <a:r>
                <a:rPr lang="lv-LV" dirty="0">
                  <a:latin typeface="+mn-lt"/>
                </a:rPr>
                <a:t>Mēbeļu veikals</a:t>
              </a:r>
              <a:endParaRPr lang="en-US" dirty="0">
                <a:latin typeface="+mn-lt"/>
              </a:endParaRPr>
            </a:p>
          </p:txBody>
        </p:sp>
        <p:sp>
          <p:nvSpPr>
            <p:cNvPr id="4" name="TextBox 3"/>
            <p:cNvSpPr txBox="1"/>
            <p:nvPr/>
          </p:nvSpPr>
          <p:spPr>
            <a:xfrm>
              <a:off x="2064" y="346"/>
              <a:ext cx="1224" cy="232"/>
            </a:xfrm>
            <a:prstGeom prst="rect">
              <a:avLst/>
            </a:prstGeom>
            <a:solidFill>
              <a:schemeClr val="bg1"/>
            </a:solidFill>
            <a:ln w="28575">
              <a:solidFill>
                <a:schemeClr val="accent2">
                  <a:lumMod val="75000"/>
                </a:schemeClr>
              </a:solidFill>
            </a:ln>
          </p:spPr>
          <p:txBody>
            <a:bodyPr>
              <a:spAutoFit/>
            </a:bodyPr>
            <a:lstStyle/>
            <a:p>
              <a:pPr fontAlgn="auto">
                <a:spcBef>
                  <a:spcPts val="0"/>
                </a:spcBef>
                <a:spcAft>
                  <a:spcPts val="0"/>
                </a:spcAft>
                <a:defRPr/>
              </a:pPr>
              <a:r>
                <a:rPr lang="lv-LV" dirty="0">
                  <a:latin typeface="+mn-lt"/>
                </a:rPr>
                <a:t>Apģērbu veikals</a:t>
              </a:r>
              <a:endParaRPr lang="en-US" dirty="0">
                <a:latin typeface="+mn-lt"/>
              </a:endParaRPr>
            </a:p>
          </p:txBody>
        </p:sp>
        <p:sp>
          <p:nvSpPr>
            <p:cNvPr id="5" name="TextBox 4"/>
            <p:cNvSpPr txBox="1"/>
            <p:nvPr/>
          </p:nvSpPr>
          <p:spPr>
            <a:xfrm>
              <a:off x="703" y="2931"/>
              <a:ext cx="1224" cy="582"/>
            </a:xfrm>
            <a:prstGeom prst="rect">
              <a:avLst/>
            </a:prstGeom>
            <a:solidFill>
              <a:schemeClr val="bg1"/>
            </a:solidFill>
            <a:ln w="28575">
              <a:solidFill>
                <a:schemeClr val="accent2">
                  <a:lumMod val="75000"/>
                </a:schemeClr>
              </a:solidFill>
            </a:ln>
          </p:spPr>
          <p:txBody>
            <a:bodyPr>
              <a:spAutoFit/>
            </a:bodyPr>
            <a:lstStyle/>
            <a:p>
              <a:pPr fontAlgn="auto">
                <a:spcBef>
                  <a:spcPts val="0"/>
                </a:spcBef>
                <a:spcAft>
                  <a:spcPts val="0"/>
                </a:spcAft>
                <a:defRPr/>
              </a:pPr>
              <a:r>
                <a:rPr lang="lv-LV" dirty="0">
                  <a:latin typeface="+mn-lt"/>
                </a:rPr>
                <a:t>Mēbeļu izkārtojums dzīvoklī, klasē</a:t>
              </a:r>
              <a:endParaRPr lang="en-US" dirty="0">
                <a:latin typeface="+mn-lt"/>
              </a:endParaRPr>
            </a:p>
          </p:txBody>
        </p:sp>
        <p:sp>
          <p:nvSpPr>
            <p:cNvPr id="6" name="TextBox 5"/>
            <p:cNvSpPr txBox="1"/>
            <p:nvPr/>
          </p:nvSpPr>
          <p:spPr>
            <a:xfrm>
              <a:off x="3560" y="2931"/>
              <a:ext cx="1860" cy="407"/>
            </a:xfrm>
            <a:prstGeom prst="rect">
              <a:avLst/>
            </a:prstGeom>
            <a:solidFill>
              <a:schemeClr val="bg1"/>
            </a:solidFill>
            <a:ln w="28575">
              <a:solidFill>
                <a:schemeClr val="accent2">
                  <a:lumMod val="75000"/>
                </a:schemeClr>
              </a:solidFill>
            </a:ln>
          </p:spPr>
          <p:txBody>
            <a:bodyPr>
              <a:spAutoFit/>
            </a:bodyPr>
            <a:lstStyle/>
            <a:p>
              <a:pPr fontAlgn="auto">
                <a:spcBef>
                  <a:spcPts val="0"/>
                </a:spcBef>
                <a:spcAft>
                  <a:spcPts val="0"/>
                </a:spcAft>
                <a:defRPr/>
              </a:pPr>
              <a:r>
                <a:rPr lang="lv-LV" dirty="0">
                  <a:latin typeface="+mn-lt"/>
                </a:rPr>
                <a:t>Televīzijas, fotoaparātu, datora monitoru veikals</a:t>
              </a:r>
              <a:endParaRPr lang="en-US" dirty="0">
                <a:latin typeface="+mn-lt"/>
              </a:endParaRPr>
            </a:p>
          </p:txBody>
        </p:sp>
        <p:sp>
          <p:nvSpPr>
            <p:cNvPr id="115727" name="TextBox 13"/>
            <p:cNvSpPr txBox="1">
              <a:spLocks noChangeArrowheads="1"/>
            </p:cNvSpPr>
            <p:nvPr/>
          </p:nvSpPr>
          <p:spPr bwMode="auto">
            <a:xfrm>
              <a:off x="2109" y="3884"/>
              <a:ext cx="952" cy="329"/>
            </a:xfrm>
            <a:prstGeom prst="rect">
              <a:avLst/>
            </a:prstGeom>
            <a:noFill/>
            <a:ln w="9525">
              <a:noFill/>
              <a:miter lim="800000"/>
              <a:headEnd/>
              <a:tailEnd/>
            </a:ln>
          </p:spPr>
          <p:txBody>
            <a:bodyPr>
              <a:spAutoFit/>
            </a:bodyPr>
            <a:lstStyle/>
            <a:p>
              <a:pPr algn="ctr"/>
              <a:r>
                <a:rPr lang="lv-LV" sz="2800">
                  <a:solidFill>
                    <a:srgbClr val="FF0000"/>
                  </a:solidFill>
                  <a:latin typeface="Calibri" pitchFamily="34" charset="0"/>
                  <a:cs typeface="Arial" charset="0"/>
                </a:rPr>
                <a:t>U.c.</a:t>
              </a:r>
              <a:endParaRPr lang="en-US" sz="2800">
                <a:solidFill>
                  <a:srgbClr val="FF0000"/>
                </a:solidFill>
                <a:latin typeface="Calibri" pitchFamily="34" charset="0"/>
                <a:cs typeface="Arial" charset="0"/>
              </a:endParaRPr>
            </a:p>
          </p:txBody>
        </p:sp>
      </p:grpSp>
      <p:pic>
        <p:nvPicPr>
          <p:cNvPr id="115728" name="Picture 2" descr="mhtml:file://D:\DOKUMENTI\Dropbox\Starpdisciplinārā%20mācīšanaš%2010%202011\Zeķu%20un%20apavu%20izmēri%20%20EmiA.mht!http://files.emia.lv/200000040-31704326a3/socks_size1j.JPG"/>
          <p:cNvPicPr>
            <a:picLocks noChangeAspect="1" noChangeArrowheads="1"/>
          </p:cNvPicPr>
          <p:nvPr/>
        </p:nvPicPr>
        <p:blipFill>
          <a:blip r:embed="rId3" cstate="print"/>
          <a:srcRect/>
          <a:stretch>
            <a:fillRect/>
          </a:stretch>
        </p:blipFill>
        <p:spPr bwMode="auto">
          <a:xfrm>
            <a:off x="323850" y="1941513"/>
            <a:ext cx="971550" cy="946150"/>
          </a:xfrm>
          <a:prstGeom prst="rect">
            <a:avLst/>
          </a:prstGeom>
          <a:noFill/>
          <a:ln w="9525">
            <a:noFill/>
            <a:miter lim="800000"/>
            <a:headEnd/>
            <a:tailEnd/>
          </a:ln>
        </p:spPr>
      </p:pic>
      <p:pic>
        <p:nvPicPr>
          <p:cNvPr id="115729" name="Picture 4" descr="mhtml:file://D:\DOKUMENTI\Dropbox\Starpdisciplinārā%20mācīšanaš%2010%202011\Zeķu%20un%20apavu%20izmēri%20%20EmiA.mht!http://files.emia.lv/200000019-857cb86773/FootSize.gif"/>
          <p:cNvPicPr>
            <a:picLocks noChangeAspect="1" noChangeArrowheads="1"/>
          </p:cNvPicPr>
          <p:nvPr/>
        </p:nvPicPr>
        <p:blipFill>
          <a:blip r:embed="rId4" cstate="print"/>
          <a:srcRect/>
          <a:stretch>
            <a:fillRect/>
          </a:stretch>
        </p:blipFill>
        <p:spPr bwMode="auto">
          <a:xfrm>
            <a:off x="0" y="3409950"/>
            <a:ext cx="1289050" cy="790575"/>
          </a:xfrm>
          <a:prstGeom prst="rect">
            <a:avLst/>
          </a:prstGeom>
          <a:noFill/>
          <a:ln w="9525">
            <a:noFill/>
            <a:miter lim="800000"/>
            <a:headEnd/>
            <a:tailEnd/>
          </a:ln>
        </p:spPr>
      </p:pic>
      <p:pic>
        <p:nvPicPr>
          <p:cNvPr id="115730" name="Picture 8" descr="http://www.agenturaoptima.lv/storage/images/flats/104/photo-3.JPG"/>
          <p:cNvPicPr>
            <a:picLocks noChangeAspect="1" noChangeArrowheads="1"/>
          </p:cNvPicPr>
          <p:nvPr/>
        </p:nvPicPr>
        <p:blipFill>
          <a:blip r:embed="rId5" cstate="print"/>
          <a:srcRect/>
          <a:stretch>
            <a:fillRect/>
          </a:stretch>
        </p:blipFill>
        <p:spPr bwMode="auto">
          <a:xfrm>
            <a:off x="311150" y="5503863"/>
            <a:ext cx="1490663" cy="865187"/>
          </a:xfrm>
          <a:prstGeom prst="rect">
            <a:avLst/>
          </a:prstGeom>
          <a:noFill/>
          <a:ln w="9525">
            <a:noFill/>
            <a:miter lim="800000"/>
            <a:headEnd/>
            <a:tailEnd/>
          </a:ln>
        </p:spPr>
      </p:pic>
      <p:pic>
        <p:nvPicPr>
          <p:cNvPr id="115731" name="Picture 22" descr="Biroja mēbeļes komplekti Kent 02 Galvenā - Klasiskās sistēmas - Kent">
            <a:hlinkClick r:id="rId6" tooltip="Biroja mēbeļes komplekti Kent 02 Galvenā - Klasiskās sistēmas - Kent"/>
          </p:cNvPr>
          <p:cNvPicPr>
            <a:picLocks noChangeAspect="1" noChangeArrowheads="1"/>
          </p:cNvPicPr>
          <p:nvPr/>
        </p:nvPicPr>
        <p:blipFill>
          <a:blip r:embed="rId7" cstate="print"/>
          <a:srcRect/>
          <a:stretch>
            <a:fillRect/>
          </a:stretch>
        </p:blipFill>
        <p:spPr bwMode="auto">
          <a:xfrm>
            <a:off x="6875463" y="1468438"/>
            <a:ext cx="1571625" cy="1222375"/>
          </a:xfrm>
          <a:prstGeom prst="rect">
            <a:avLst/>
          </a:prstGeom>
          <a:noFill/>
          <a:ln w="9525">
            <a:noFill/>
            <a:miter lim="800000"/>
            <a:headEnd/>
            <a:tailEnd/>
          </a:ln>
        </p:spPr>
      </p:pic>
      <p:pic>
        <p:nvPicPr>
          <p:cNvPr id="115732" name="Picture 2" descr="D:\DOKUMENTI\My Pictures\img449.jpg"/>
          <p:cNvPicPr>
            <a:picLocks noChangeAspect="1" noChangeArrowheads="1"/>
          </p:cNvPicPr>
          <p:nvPr/>
        </p:nvPicPr>
        <p:blipFill>
          <a:blip r:embed="rId8" cstate="print"/>
          <a:srcRect l="7384" t="50000" r="7384" b="26437"/>
          <a:stretch>
            <a:fillRect/>
          </a:stretch>
        </p:blipFill>
        <p:spPr bwMode="auto">
          <a:xfrm>
            <a:off x="5316538" y="5402263"/>
            <a:ext cx="3827462" cy="1455737"/>
          </a:xfrm>
          <a:prstGeom prst="rect">
            <a:avLst/>
          </a:prstGeom>
          <a:noFill/>
          <a:ln w="9525">
            <a:noFill/>
            <a:miter lim="800000"/>
            <a:headEnd/>
            <a:tailEnd/>
          </a:ln>
        </p:spPr>
      </p:pic>
      <p:pic>
        <p:nvPicPr>
          <p:cNvPr id="115733" name="Picture 42" descr="http://www.companies.lv/img_small/apati_profi_926_1208419890.jpg">
            <a:hlinkClick r:id="rId9"/>
          </p:cNvPr>
          <p:cNvPicPr>
            <a:picLocks noChangeAspect="1" noChangeArrowheads="1"/>
          </p:cNvPicPr>
          <p:nvPr/>
        </p:nvPicPr>
        <p:blipFill>
          <a:blip r:embed="rId10" cstate="print"/>
          <a:srcRect/>
          <a:stretch>
            <a:fillRect/>
          </a:stretch>
        </p:blipFill>
        <p:spPr bwMode="auto">
          <a:xfrm>
            <a:off x="5280025" y="204788"/>
            <a:ext cx="646113" cy="987425"/>
          </a:xfrm>
          <a:prstGeom prst="rect">
            <a:avLst/>
          </a:prstGeom>
          <a:noFill/>
          <a:ln w="9525">
            <a:noFill/>
            <a:miter lim="800000"/>
            <a:headEnd/>
            <a:tailEnd/>
          </a:ln>
        </p:spPr>
      </p:pic>
      <p:pic>
        <p:nvPicPr>
          <p:cNvPr id="115734" name="Picture 40" descr="Izmēru noteikšana">
            <a:hlinkClick r:id="rId9" tooltip="Izmēru noteikšana"/>
          </p:cNvPr>
          <p:cNvPicPr>
            <a:picLocks noChangeAspect="1" noChangeArrowheads="1"/>
          </p:cNvPicPr>
          <p:nvPr/>
        </p:nvPicPr>
        <p:blipFill>
          <a:blip r:embed="rId11" cstate="print"/>
          <a:srcRect/>
          <a:stretch>
            <a:fillRect/>
          </a:stretch>
        </p:blipFill>
        <p:spPr bwMode="auto">
          <a:xfrm>
            <a:off x="2122488" y="0"/>
            <a:ext cx="1044575" cy="1046163"/>
          </a:xfrm>
          <a:prstGeom prst="rect">
            <a:avLst/>
          </a:prstGeom>
          <a:noFill/>
          <a:ln w="9525">
            <a:noFill/>
            <a:miter lim="800000"/>
            <a:headEnd/>
            <a:tailEnd/>
          </a:ln>
        </p:spPr>
      </p:pic>
      <p:sp>
        <p:nvSpPr>
          <p:cNvPr id="115735" name="Text Box 24"/>
          <p:cNvSpPr txBox="1">
            <a:spLocks noChangeArrowheads="1"/>
          </p:cNvSpPr>
          <p:nvPr/>
        </p:nvSpPr>
        <p:spPr bwMode="auto">
          <a:xfrm>
            <a:off x="3668713" y="4956175"/>
            <a:ext cx="1855787" cy="366713"/>
          </a:xfrm>
          <a:prstGeom prst="rect">
            <a:avLst/>
          </a:prstGeom>
          <a:noFill/>
          <a:ln w="9525">
            <a:noFill/>
            <a:miter lim="800000"/>
            <a:headEnd/>
            <a:tailEnd/>
          </a:ln>
        </p:spPr>
        <p:txBody>
          <a:bodyPr>
            <a:spAutoFit/>
          </a:bodyPr>
          <a:lstStyle/>
          <a:p>
            <a:pPr>
              <a:spcBef>
                <a:spcPct val="50000"/>
              </a:spcBef>
            </a:pPr>
            <a:r>
              <a:rPr lang="lv-LV"/>
              <a:t>Virtuve?</a:t>
            </a:r>
          </a:p>
        </p:txBody>
      </p:sp>
      <p:sp>
        <p:nvSpPr>
          <p:cNvPr id="115736" name="Rectangle 25"/>
          <p:cNvSpPr>
            <a:spLocks noChangeArrowheads="1"/>
          </p:cNvSpPr>
          <p:nvPr/>
        </p:nvSpPr>
        <p:spPr bwMode="auto">
          <a:xfrm>
            <a:off x="3563938" y="4795838"/>
            <a:ext cx="1206500" cy="728662"/>
          </a:xfrm>
          <a:prstGeom prst="rect">
            <a:avLst/>
          </a:prstGeom>
          <a:noFill/>
          <a:ln w="28575">
            <a:solidFill>
              <a:schemeClr val="tx1"/>
            </a:solidFill>
            <a:miter lim="800000"/>
            <a:headEnd/>
            <a:tailEnd/>
          </a:ln>
        </p:spPr>
        <p:txBody>
          <a:bodyPr wrap="none" anchor="ctr"/>
          <a:lstStyle/>
          <a:p>
            <a:endParaRPr lang="en-US"/>
          </a:p>
        </p:txBody>
      </p:sp>
      <p:sp>
        <p:nvSpPr>
          <p:cNvPr id="115737" name="Line 27"/>
          <p:cNvSpPr>
            <a:spLocks noChangeShapeType="1"/>
          </p:cNvSpPr>
          <p:nvPr/>
        </p:nvSpPr>
        <p:spPr bwMode="auto">
          <a:xfrm flipH="1">
            <a:off x="4202113" y="3895725"/>
            <a:ext cx="77787" cy="927100"/>
          </a:xfrm>
          <a:prstGeom prst="line">
            <a:avLst/>
          </a:prstGeom>
          <a:noFill/>
          <a:ln w="47625">
            <a:solidFill>
              <a:srgbClr val="FF0000"/>
            </a:solidFill>
            <a:round/>
            <a:headEnd/>
            <a:tailEnd type="triangle" w="med" len="med"/>
          </a:ln>
        </p:spPr>
        <p:txBody>
          <a:bodyPr/>
          <a:lstStyle/>
          <a:p>
            <a:endParaRPr lang="en-GB"/>
          </a:p>
        </p:txBody>
      </p:sp>
      <p:pic>
        <p:nvPicPr>
          <p:cNvPr id="115738" name="Picture 28"/>
          <p:cNvPicPr>
            <a:picLocks noChangeAspect="1" noChangeArrowheads="1"/>
          </p:cNvPicPr>
          <p:nvPr/>
        </p:nvPicPr>
        <p:blipFill>
          <a:blip r:embed="rId12" cstate="print"/>
          <a:srcRect/>
          <a:stretch>
            <a:fillRect/>
          </a:stretch>
        </p:blipFill>
        <p:spPr bwMode="auto">
          <a:xfrm>
            <a:off x="3552825" y="5614988"/>
            <a:ext cx="1243013" cy="1243012"/>
          </a:xfrm>
          <a:prstGeom prst="rect">
            <a:avLst/>
          </a:prstGeom>
          <a:noFill/>
          <a:ln w="9525">
            <a:noFill/>
            <a:miter lim="800000"/>
            <a:headEnd/>
            <a:tailEnd/>
          </a:ln>
        </p:spPr>
      </p:pic>
      <p:sp>
        <p:nvSpPr>
          <p:cNvPr id="115739" name="Footer Placeholder 26"/>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r>
              <a:rPr lang="lv-LV" sz="1400">
                <a:solidFill>
                  <a:srgbClr val="000000"/>
                </a:solidFill>
              </a:rPr>
              <a:t>Andrejs Sālzirnis Jelgavas 1. ģimnāzija 30 11 2011</a:t>
            </a:r>
            <a:endParaRPr lang="en-GB" sz="1400">
              <a:solidFill>
                <a:srgbClr val="000000"/>
              </a:solidFill>
            </a:endParaRPr>
          </a:p>
        </p:txBody>
      </p:sp>
    </p:spTree>
  </p:cSld>
  <p:clrMapOvr>
    <a:masterClrMapping/>
  </p:clrMapOvr>
  <p:transition spd="med">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D:\DOKUMENTI\My Pictures\img141.jpg"/>
          <p:cNvPicPr>
            <a:picLocks noChangeAspect="1" noChangeArrowheads="1"/>
          </p:cNvPicPr>
          <p:nvPr/>
        </p:nvPicPr>
        <p:blipFill>
          <a:blip r:embed="rId3" cstate="print"/>
          <a:srcRect l="54308" t="58771" r="25369" b="38718"/>
          <a:stretch>
            <a:fillRect/>
          </a:stretch>
        </p:blipFill>
        <p:spPr bwMode="auto">
          <a:xfrm>
            <a:off x="887413" y="1722438"/>
            <a:ext cx="1947862" cy="331787"/>
          </a:xfrm>
          <a:prstGeom prst="rect">
            <a:avLst/>
          </a:prstGeom>
          <a:noFill/>
          <a:ln w="9525">
            <a:noFill/>
            <a:miter lim="800000"/>
            <a:headEnd/>
            <a:tailEnd/>
          </a:ln>
        </p:spPr>
      </p:pic>
      <p:pic>
        <p:nvPicPr>
          <p:cNvPr id="117763" name="Picture 2" descr="D:\DOKUMENTI\My Pictures\img141.jpg"/>
          <p:cNvPicPr>
            <a:picLocks noChangeAspect="1" noChangeArrowheads="1"/>
          </p:cNvPicPr>
          <p:nvPr/>
        </p:nvPicPr>
        <p:blipFill>
          <a:blip r:embed="rId3" cstate="print"/>
          <a:srcRect l="55157" t="32303" r="27562" b="63075"/>
          <a:stretch>
            <a:fillRect/>
          </a:stretch>
        </p:blipFill>
        <p:spPr bwMode="auto">
          <a:xfrm>
            <a:off x="6188075" y="5472113"/>
            <a:ext cx="1657350" cy="609600"/>
          </a:xfrm>
          <a:prstGeom prst="rect">
            <a:avLst/>
          </a:prstGeom>
          <a:noFill/>
          <a:ln w="9525">
            <a:noFill/>
            <a:miter lim="800000"/>
            <a:headEnd/>
            <a:tailEnd/>
          </a:ln>
        </p:spPr>
      </p:pic>
      <p:pic>
        <p:nvPicPr>
          <p:cNvPr id="117764" name="Picture 2" descr="D:\DOKUMENTI\My Pictures\img141.jpg"/>
          <p:cNvPicPr>
            <a:picLocks noChangeAspect="1" noChangeArrowheads="1"/>
          </p:cNvPicPr>
          <p:nvPr/>
        </p:nvPicPr>
        <p:blipFill>
          <a:blip r:embed="rId3" cstate="print"/>
          <a:srcRect l="72646" t="28134" r="6479" b="64532"/>
          <a:stretch>
            <a:fillRect/>
          </a:stretch>
        </p:blipFill>
        <p:spPr bwMode="auto">
          <a:xfrm>
            <a:off x="768350" y="2611438"/>
            <a:ext cx="2001838" cy="966787"/>
          </a:xfrm>
          <a:prstGeom prst="rect">
            <a:avLst/>
          </a:prstGeom>
          <a:noFill/>
          <a:ln w="9525">
            <a:noFill/>
            <a:miter lim="800000"/>
            <a:headEnd/>
            <a:tailEnd/>
          </a:ln>
        </p:spPr>
      </p:pic>
      <p:pic>
        <p:nvPicPr>
          <p:cNvPr id="117765" name="Picture 2" descr="D:\DOKUMENTI\My Pictures\img141.jpg"/>
          <p:cNvPicPr>
            <a:picLocks noChangeAspect="1" noChangeArrowheads="1"/>
          </p:cNvPicPr>
          <p:nvPr/>
        </p:nvPicPr>
        <p:blipFill>
          <a:blip r:embed="rId3" cstate="print"/>
          <a:srcRect l="66818" t="52292" r="6084" b="43138"/>
          <a:stretch>
            <a:fillRect/>
          </a:stretch>
        </p:blipFill>
        <p:spPr bwMode="auto">
          <a:xfrm>
            <a:off x="6334125" y="1298575"/>
            <a:ext cx="2597150" cy="603250"/>
          </a:xfrm>
          <a:prstGeom prst="rect">
            <a:avLst/>
          </a:prstGeom>
          <a:noFill/>
          <a:ln w="9525">
            <a:noFill/>
            <a:miter lim="800000"/>
            <a:headEnd/>
            <a:tailEnd/>
          </a:ln>
        </p:spPr>
      </p:pic>
      <p:pic>
        <p:nvPicPr>
          <p:cNvPr id="117766" name="Picture 2" descr="D:\DOKUMENTI\My Pictures\img141.jpg"/>
          <p:cNvPicPr>
            <a:picLocks noChangeAspect="1" noChangeArrowheads="1"/>
          </p:cNvPicPr>
          <p:nvPr/>
        </p:nvPicPr>
        <p:blipFill>
          <a:blip r:embed="rId3" cstate="print"/>
          <a:srcRect l="46428" t="47218" r="37811" b="47758"/>
          <a:stretch>
            <a:fillRect/>
          </a:stretch>
        </p:blipFill>
        <p:spPr bwMode="auto">
          <a:xfrm>
            <a:off x="4425950" y="4492625"/>
            <a:ext cx="1511300" cy="661988"/>
          </a:xfrm>
          <a:prstGeom prst="rect">
            <a:avLst/>
          </a:prstGeom>
          <a:noFill/>
          <a:ln w="9525">
            <a:noFill/>
            <a:miter lim="800000"/>
            <a:headEnd/>
            <a:tailEnd/>
          </a:ln>
        </p:spPr>
      </p:pic>
      <p:pic>
        <p:nvPicPr>
          <p:cNvPr id="117767" name="Picture 2" descr="D:\DOKUMENTI\My Pictures\img141.jpg"/>
          <p:cNvPicPr>
            <a:picLocks noChangeAspect="1" noChangeArrowheads="1"/>
          </p:cNvPicPr>
          <p:nvPr/>
        </p:nvPicPr>
        <p:blipFill>
          <a:blip r:embed="rId3" cstate="print"/>
          <a:srcRect l="55345" t="44658" r="31245" b="50621"/>
          <a:stretch>
            <a:fillRect/>
          </a:stretch>
        </p:blipFill>
        <p:spPr bwMode="auto">
          <a:xfrm>
            <a:off x="476250" y="4703763"/>
            <a:ext cx="1285875" cy="623887"/>
          </a:xfrm>
          <a:prstGeom prst="rect">
            <a:avLst/>
          </a:prstGeom>
          <a:noFill/>
          <a:ln w="9525">
            <a:noFill/>
            <a:miter lim="800000"/>
            <a:headEnd/>
            <a:tailEnd/>
          </a:ln>
        </p:spPr>
      </p:pic>
      <p:pic>
        <p:nvPicPr>
          <p:cNvPr id="117768" name="Picture 2" descr="D:\DOKUMENTI\My Pictures\img141.jpg"/>
          <p:cNvPicPr>
            <a:picLocks noChangeAspect="1" noChangeArrowheads="1"/>
          </p:cNvPicPr>
          <p:nvPr/>
        </p:nvPicPr>
        <p:blipFill>
          <a:blip r:embed="rId3" cstate="print"/>
          <a:srcRect l="47395" t="54150" r="30968" b="40627"/>
          <a:stretch>
            <a:fillRect/>
          </a:stretch>
        </p:blipFill>
        <p:spPr bwMode="auto">
          <a:xfrm>
            <a:off x="3279775" y="2317750"/>
            <a:ext cx="2074863" cy="690563"/>
          </a:xfrm>
          <a:prstGeom prst="rect">
            <a:avLst/>
          </a:prstGeom>
          <a:noFill/>
          <a:ln w="9525">
            <a:noFill/>
            <a:miter lim="800000"/>
            <a:headEnd/>
            <a:tailEnd/>
          </a:ln>
        </p:spPr>
      </p:pic>
      <p:pic>
        <p:nvPicPr>
          <p:cNvPr id="117769" name="Picture 2" descr="D:\DOKUMENTI\My Pictures\img141.jpg"/>
          <p:cNvPicPr>
            <a:picLocks noChangeAspect="1" noChangeArrowheads="1"/>
          </p:cNvPicPr>
          <p:nvPr/>
        </p:nvPicPr>
        <p:blipFill>
          <a:blip r:embed="rId3" cstate="print"/>
          <a:srcRect l="48383" t="24165" r="32539" b="67999"/>
          <a:stretch>
            <a:fillRect/>
          </a:stretch>
        </p:blipFill>
        <p:spPr bwMode="auto">
          <a:xfrm>
            <a:off x="7010400" y="239713"/>
            <a:ext cx="1828800" cy="1033462"/>
          </a:xfrm>
          <a:prstGeom prst="rect">
            <a:avLst/>
          </a:prstGeom>
          <a:noFill/>
          <a:ln w="9525">
            <a:noFill/>
            <a:miter lim="800000"/>
            <a:headEnd/>
            <a:tailEnd/>
          </a:ln>
        </p:spPr>
      </p:pic>
      <p:pic>
        <p:nvPicPr>
          <p:cNvPr id="117770" name="Picture 2" descr="D:\DOKUMENTI\My Pictures\img141.jpg"/>
          <p:cNvPicPr>
            <a:picLocks noChangeAspect="1" noChangeArrowheads="1"/>
          </p:cNvPicPr>
          <p:nvPr/>
        </p:nvPicPr>
        <p:blipFill>
          <a:blip r:embed="rId4" cstate="print"/>
          <a:srcRect l="52876" t="13068" r="15189" b="79903"/>
          <a:stretch>
            <a:fillRect/>
          </a:stretch>
        </p:blipFill>
        <p:spPr bwMode="auto">
          <a:xfrm>
            <a:off x="5870575" y="3724275"/>
            <a:ext cx="3060700" cy="927100"/>
          </a:xfrm>
          <a:prstGeom prst="rect">
            <a:avLst/>
          </a:prstGeom>
          <a:noFill/>
          <a:ln w="9525">
            <a:noFill/>
            <a:miter lim="800000"/>
            <a:headEnd/>
            <a:tailEnd/>
          </a:ln>
        </p:spPr>
      </p:pic>
      <p:sp>
        <p:nvSpPr>
          <p:cNvPr id="14" name="TextBox 13"/>
          <p:cNvSpPr txBox="1"/>
          <p:nvPr/>
        </p:nvSpPr>
        <p:spPr>
          <a:xfrm>
            <a:off x="3830638" y="530225"/>
            <a:ext cx="2782887" cy="369888"/>
          </a:xfrm>
          <a:prstGeom prst="rect">
            <a:avLst/>
          </a:prstGeom>
          <a:solidFill>
            <a:schemeClr val="accent1">
              <a:lumMod val="60000"/>
              <a:lumOff val="40000"/>
            </a:schemeClr>
          </a:solidFill>
        </p:spPr>
        <p:txBody>
          <a:bodyPr>
            <a:spAutoFit/>
          </a:bodyPr>
          <a:lstStyle/>
          <a:p>
            <a:pPr algn="ctr">
              <a:defRPr/>
            </a:pPr>
            <a:r>
              <a:rPr lang="lv-LV" dirty="0">
                <a:solidFill>
                  <a:srgbClr val="000000"/>
                </a:solidFill>
              </a:rPr>
              <a:t>Cilvēka auguma garums</a:t>
            </a:r>
            <a:endParaRPr lang="en-US" dirty="0">
              <a:solidFill>
                <a:srgbClr val="000000"/>
              </a:solidFill>
            </a:endParaRPr>
          </a:p>
        </p:txBody>
      </p:sp>
      <p:sp>
        <p:nvSpPr>
          <p:cNvPr id="117772" name="TextBox 14"/>
          <p:cNvSpPr txBox="1">
            <a:spLocks noChangeArrowheads="1"/>
          </p:cNvSpPr>
          <p:nvPr/>
        </p:nvSpPr>
        <p:spPr bwMode="auto">
          <a:xfrm>
            <a:off x="6235700" y="2749550"/>
            <a:ext cx="2219325" cy="369888"/>
          </a:xfrm>
          <a:prstGeom prst="rect">
            <a:avLst/>
          </a:prstGeom>
          <a:solidFill>
            <a:srgbClr val="33CC33"/>
          </a:solidFill>
          <a:ln w="9525">
            <a:noFill/>
            <a:miter lim="800000"/>
            <a:headEnd/>
            <a:tailEnd/>
          </a:ln>
        </p:spPr>
        <p:txBody>
          <a:bodyPr>
            <a:spAutoFit/>
          </a:bodyPr>
          <a:lstStyle/>
          <a:p>
            <a:pPr algn="ctr"/>
            <a:r>
              <a:rPr lang="lv-LV">
                <a:solidFill>
                  <a:srgbClr val="000000"/>
                </a:solidFill>
              </a:rPr>
              <a:t>Koka augstums</a:t>
            </a:r>
            <a:endParaRPr lang="en-US">
              <a:solidFill>
                <a:srgbClr val="000000"/>
              </a:solidFill>
            </a:endParaRPr>
          </a:p>
        </p:txBody>
      </p:sp>
      <p:sp>
        <p:nvSpPr>
          <p:cNvPr id="117773" name="TextBox 15"/>
          <p:cNvSpPr txBox="1">
            <a:spLocks noChangeArrowheads="1"/>
          </p:cNvSpPr>
          <p:nvPr/>
        </p:nvSpPr>
        <p:spPr bwMode="auto">
          <a:xfrm>
            <a:off x="649288" y="3856038"/>
            <a:ext cx="2782887" cy="369887"/>
          </a:xfrm>
          <a:prstGeom prst="rect">
            <a:avLst/>
          </a:prstGeom>
          <a:solidFill>
            <a:srgbClr val="CC00FF"/>
          </a:solidFill>
          <a:ln w="9525">
            <a:noFill/>
            <a:miter lim="800000"/>
            <a:headEnd/>
            <a:tailEnd/>
          </a:ln>
        </p:spPr>
        <p:txBody>
          <a:bodyPr>
            <a:spAutoFit/>
          </a:bodyPr>
          <a:lstStyle/>
          <a:p>
            <a:pPr algn="ctr"/>
            <a:r>
              <a:rPr lang="lv-LV">
                <a:solidFill>
                  <a:srgbClr val="000000"/>
                </a:solidFill>
              </a:rPr>
              <a:t>Rīgas TV torņa augstums</a:t>
            </a:r>
            <a:endParaRPr lang="en-US">
              <a:solidFill>
                <a:srgbClr val="000000"/>
              </a:solidFill>
            </a:endParaRPr>
          </a:p>
        </p:txBody>
      </p:sp>
      <p:grpSp>
        <p:nvGrpSpPr>
          <p:cNvPr id="117774" name="Group 17"/>
          <p:cNvGrpSpPr>
            <a:grpSpLocks/>
          </p:cNvGrpSpPr>
          <p:nvPr/>
        </p:nvGrpSpPr>
        <p:grpSpPr bwMode="auto">
          <a:xfrm>
            <a:off x="438150" y="238125"/>
            <a:ext cx="2219325" cy="900113"/>
            <a:chOff x="3988905" y="2597426"/>
            <a:chExt cx="2219739" cy="899419"/>
          </a:xfrm>
        </p:grpSpPr>
        <p:pic>
          <p:nvPicPr>
            <p:cNvPr id="117775" name="Picture 2" descr="D:\DOKUMENTI\My Pictures\img141.jpg"/>
            <p:cNvPicPr>
              <a:picLocks noChangeAspect="1" noChangeArrowheads="1"/>
            </p:cNvPicPr>
            <p:nvPr/>
          </p:nvPicPr>
          <p:blipFill>
            <a:blip r:embed="rId3" cstate="print"/>
            <a:srcRect l="73109" t="43301" r="16936" b="52077"/>
            <a:stretch>
              <a:fillRect/>
            </a:stretch>
          </p:blipFill>
          <p:spPr bwMode="auto">
            <a:xfrm>
              <a:off x="4505740" y="2597426"/>
              <a:ext cx="954157" cy="609600"/>
            </a:xfrm>
            <a:prstGeom prst="rect">
              <a:avLst/>
            </a:prstGeom>
            <a:noFill/>
            <a:ln w="9525">
              <a:noFill/>
              <a:miter lim="800000"/>
              <a:headEnd/>
              <a:tailEnd/>
            </a:ln>
          </p:spPr>
        </p:pic>
        <p:sp>
          <p:nvSpPr>
            <p:cNvPr id="117776" name="TextBox 16"/>
            <p:cNvSpPr txBox="1">
              <a:spLocks noChangeArrowheads="1"/>
            </p:cNvSpPr>
            <p:nvPr/>
          </p:nvSpPr>
          <p:spPr bwMode="auto">
            <a:xfrm>
              <a:off x="3988905" y="3127513"/>
              <a:ext cx="2219739" cy="369332"/>
            </a:xfrm>
            <a:prstGeom prst="rect">
              <a:avLst/>
            </a:prstGeom>
            <a:solidFill>
              <a:srgbClr val="FFCC99"/>
            </a:solidFill>
            <a:ln w="9525">
              <a:noFill/>
              <a:miter lim="800000"/>
              <a:headEnd/>
              <a:tailEnd/>
            </a:ln>
          </p:spPr>
          <p:txBody>
            <a:bodyPr>
              <a:spAutoFit/>
            </a:bodyPr>
            <a:lstStyle/>
            <a:p>
              <a:pPr algn="ctr"/>
              <a:r>
                <a:rPr lang="lv-LV">
                  <a:solidFill>
                    <a:srgbClr val="000000"/>
                  </a:solidFill>
                </a:rPr>
                <a:t>Plaukstas platums</a:t>
              </a:r>
              <a:endParaRPr lang="en-US">
                <a:solidFill>
                  <a:srgbClr val="000000"/>
                </a:solidFill>
              </a:endParaRPr>
            </a:p>
          </p:txBody>
        </p:sp>
      </p:grpSp>
      <p:sp>
        <p:nvSpPr>
          <p:cNvPr id="117777" name="TextBox 18"/>
          <p:cNvSpPr txBox="1">
            <a:spLocks noChangeArrowheads="1"/>
          </p:cNvSpPr>
          <p:nvPr/>
        </p:nvSpPr>
        <p:spPr bwMode="auto">
          <a:xfrm>
            <a:off x="1258888" y="5273675"/>
            <a:ext cx="3405187" cy="1385888"/>
          </a:xfrm>
          <a:prstGeom prst="rect">
            <a:avLst/>
          </a:prstGeom>
          <a:noFill/>
          <a:ln w="9525">
            <a:noFill/>
            <a:miter lim="800000"/>
            <a:headEnd/>
            <a:tailEnd/>
          </a:ln>
        </p:spPr>
        <p:txBody>
          <a:bodyPr>
            <a:spAutoFit/>
          </a:bodyPr>
          <a:lstStyle/>
          <a:p>
            <a:pPr algn="ctr"/>
            <a:r>
              <a:rPr lang="lv-LV" sz="2800"/>
              <a:t>Sakārtot piedāvātos izmērus augošā (dilstošā) secībā.</a:t>
            </a:r>
            <a:endParaRPr lang="en-US" sz="2800"/>
          </a:p>
        </p:txBody>
      </p:sp>
      <p:sp>
        <p:nvSpPr>
          <p:cNvPr id="117778" name="TextBox 17"/>
          <p:cNvSpPr txBox="1">
            <a:spLocks noChangeArrowheads="1"/>
          </p:cNvSpPr>
          <p:nvPr/>
        </p:nvSpPr>
        <p:spPr bwMode="auto">
          <a:xfrm>
            <a:off x="2359025" y="252413"/>
            <a:ext cx="2319338" cy="368300"/>
          </a:xfrm>
          <a:prstGeom prst="rect">
            <a:avLst/>
          </a:prstGeom>
          <a:noFill/>
          <a:ln w="9525">
            <a:noFill/>
            <a:miter lim="800000"/>
            <a:headEnd/>
            <a:tailEnd/>
          </a:ln>
        </p:spPr>
        <p:txBody>
          <a:bodyPr>
            <a:spAutoFit/>
          </a:bodyPr>
          <a:lstStyle/>
          <a:p>
            <a:r>
              <a:rPr lang="lv-LV" b="1">
                <a:solidFill>
                  <a:srgbClr val="FF0000"/>
                </a:solidFill>
              </a:rPr>
              <a:t>Uzdevums F1.</a:t>
            </a:r>
            <a:endParaRPr lang="en-US" b="1">
              <a:solidFill>
                <a:srgbClr val="FF0000"/>
              </a:solidFill>
            </a:endParaRPr>
          </a:p>
        </p:txBody>
      </p:sp>
      <p:sp>
        <p:nvSpPr>
          <p:cNvPr id="117779" name="Footer Placeholder 18"/>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r>
              <a:rPr lang="lv-LV" sz="1400">
                <a:solidFill>
                  <a:srgbClr val="000000"/>
                </a:solidFill>
              </a:rPr>
              <a:t>Andrejs Sālzirnis Jelgavas 1. ģimnāzija 30 11 2011</a:t>
            </a:r>
            <a:endParaRPr lang="en-GB" sz="1400">
              <a:solidFill>
                <a:srgbClr val="000000"/>
              </a:solidFill>
            </a:endParaRPr>
          </a:p>
        </p:txBody>
      </p:sp>
    </p:spTree>
  </p:cSld>
  <p:clrMapOvr>
    <a:masterClrMapping/>
  </p:clrMapOvr>
  <p:transition spd="med">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D:\DOKUMENTI\My Pictures\img141.jpg"/>
          <p:cNvPicPr>
            <a:picLocks noChangeAspect="1" noChangeArrowheads="1"/>
          </p:cNvPicPr>
          <p:nvPr/>
        </p:nvPicPr>
        <p:blipFill>
          <a:blip r:embed="rId3" cstate="print"/>
          <a:srcRect l="22472" t="10886" r="4494" b="38768"/>
          <a:stretch>
            <a:fillRect/>
          </a:stretch>
        </p:blipFill>
        <p:spPr bwMode="auto">
          <a:xfrm>
            <a:off x="928688" y="215900"/>
            <a:ext cx="7000875" cy="6642100"/>
          </a:xfrm>
          <a:prstGeom prst="rect">
            <a:avLst/>
          </a:prstGeom>
          <a:noFill/>
          <a:ln w="9525">
            <a:noFill/>
            <a:miter lim="800000"/>
            <a:headEnd/>
            <a:tailEnd/>
          </a:ln>
        </p:spPr>
      </p:pic>
      <p:sp>
        <p:nvSpPr>
          <p:cNvPr id="118787" name="Footer Placeholder 2"/>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r>
              <a:rPr lang="lv-LV" sz="1400">
                <a:solidFill>
                  <a:srgbClr val="000000"/>
                </a:solidFill>
              </a:rPr>
              <a:t>Andrejs Sālzirnis Jelgavas 1. ģimnāzija 30 11 2011</a:t>
            </a:r>
            <a:endParaRPr lang="en-GB" sz="1400">
              <a:solidFill>
                <a:srgbClr val="000000"/>
              </a:solidFill>
            </a:endParaRPr>
          </a:p>
        </p:txBody>
      </p:sp>
    </p:spTree>
  </p:cSld>
  <p:clrMapOvr>
    <a:masterClrMapping/>
  </p:clrMapOvr>
  <p:transition spd="med">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body" idx="4294967295"/>
          </p:nvPr>
        </p:nvSpPr>
        <p:spPr>
          <a:xfrm>
            <a:off x="250825" y="371475"/>
            <a:ext cx="8229600" cy="1544638"/>
          </a:xfrm>
        </p:spPr>
        <p:txBody>
          <a:bodyPr/>
          <a:lstStyle/>
          <a:p>
            <a:pPr algn="ctr">
              <a:buFontTx/>
              <a:buNone/>
            </a:pPr>
            <a:r>
              <a:rPr lang="lv-LV" sz="4000" smtClean="0">
                <a:solidFill>
                  <a:schemeClr val="tx1"/>
                </a:solidFill>
              </a:rPr>
              <a:t>Visvaldis vēlas nopirkt lielu televizoru, kuru jūs viņam ieteiksiet?</a:t>
            </a:r>
          </a:p>
        </p:txBody>
      </p:sp>
      <p:pic>
        <p:nvPicPr>
          <p:cNvPr id="119811" name="Picture 4"/>
          <p:cNvPicPr>
            <a:picLocks noChangeAspect="1" noChangeArrowheads="1"/>
          </p:cNvPicPr>
          <p:nvPr/>
        </p:nvPicPr>
        <p:blipFill>
          <a:blip r:embed="rId3" cstate="print"/>
          <a:srcRect/>
          <a:stretch>
            <a:fillRect/>
          </a:stretch>
        </p:blipFill>
        <p:spPr bwMode="auto">
          <a:xfrm>
            <a:off x="5100638" y="2738438"/>
            <a:ext cx="4043362" cy="4119562"/>
          </a:xfrm>
          <a:prstGeom prst="rect">
            <a:avLst/>
          </a:prstGeom>
          <a:noFill/>
          <a:ln w="9525">
            <a:noFill/>
            <a:miter lim="800000"/>
            <a:headEnd/>
            <a:tailEnd/>
          </a:ln>
        </p:spPr>
      </p:pic>
      <p:sp>
        <p:nvSpPr>
          <p:cNvPr id="49157" name="Line 5"/>
          <p:cNvSpPr>
            <a:spLocks noChangeShapeType="1"/>
          </p:cNvSpPr>
          <p:nvPr/>
        </p:nvSpPr>
        <p:spPr bwMode="auto">
          <a:xfrm>
            <a:off x="4292600" y="2092325"/>
            <a:ext cx="1697038" cy="1377950"/>
          </a:xfrm>
          <a:prstGeom prst="line">
            <a:avLst/>
          </a:prstGeom>
          <a:noFill/>
          <a:ln w="9525">
            <a:solidFill>
              <a:schemeClr val="tx1"/>
            </a:solidFill>
            <a:round/>
            <a:headEnd/>
            <a:tailEnd type="triangle" w="med" len="med"/>
          </a:ln>
        </p:spPr>
        <p:txBody>
          <a:bodyPr/>
          <a:lstStyle/>
          <a:p>
            <a:endParaRPr lang="en-GB"/>
          </a:p>
        </p:txBody>
      </p:sp>
      <p:sp>
        <p:nvSpPr>
          <p:cNvPr id="119813" name="Text Box 6"/>
          <p:cNvSpPr txBox="1">
            <a:spLocks noChangeArrowheads="1"/>
          </p:cNvSpPr>
          <p:nvPr/>
        </p:nvSpPr>
        <p:spPr bwMode="auto">
          <a:xfrm>
            <a:off x="5897563" y="4041775"/>
            <a:ext cx="1670050" cy="701675"/>
          </a:xfrm>
          <a:prstGeom prst="rect">
            <a:avLst/>
          </a:prstGeom>
          <a:noFill/>
          <a:ln w="9525">
            <a:noFill/>
            <a:miter lim="800000"/>
            <a:headEnd/>
            <a:tailEnd/>
          </a:ln>
        </p:spPr>
        <p:txBody>
          <a:bodyPr>
            <a:spAutoFit/>
          </a:bodyPr>
          <a:lstStyle/>
          <a:p>
            <a:pPr>
              <a:spcBef>
                <a:spcPct val="50000"/>
              </a:spcBef>
            </a:pPr>
            <a:r>
              <a:rPr lang="lv-LV" sz="4000"/>
              <a:t>42”</a:t>
            </a:r>
          </a:p>
        </p:txBody>
      </p:sp>
      <p:pic>
        <p:nvPicPr>
          <p:cNvPr id="119814" name="Picture 7"/>
          <p:cNvPicPr>
            <a:picLocks noChangeAspect="1" noChangeArrowheads="1"/>
          </p:cNvPicPr>
          <p:nvPr/>
        </p:nvPicPr>
        <p:blipFill>
          <a:blip r:embed="rId3" cstate="print"/>
          <a:srcRect/>
          <a:stretch>
            <a:fillRect/>
          </a:stretch>
        </p:blipFill>
        <p:spPr bwMode="auto">
          <a:xfrm rot="-4313012">
            <a:off x="535782" y="2578893"/>
            <a:ext cx="3333750" cy="3395663"/>
          </a:xfrm>
          <a:prstGeom prst="rect">
            <a:avLst/>
          </a:prstGeom>
          <a:noFill/>
          <a:ln w="9525">
            <a:noFill/>
            <a:miter lim="800000"/>
            <a:headEnd/>
            <a:tailEnd/>
          </a:ln>
        </p:spPr>
      </p:pic>
      <p:sp>
        <p:nvSpPr>
          <p:cNvPr id="119815" name="Text Box 8"/>
          <p:cNvSpPr txBox="1">
            <a:spLocks noChangeArrowheads="1"/>
          </p:cNvSpPr>
          <p:nvPr/>
        </p:nvSpPr>
        <p:spPr bwMode="auto">
          <a:xfrm>
            <a:off x="903288" y="3392488"/>
            <a:ext cx="2744787" cy="641350"/>
          </a:xfrm>
          <a:prstGeom prst="rect">
            <a:avLst/>
          </a:prstGeom>
          <a:noFill/>
          <a:ln w="9525">
            <a:noFill/>
            <a:miter lim="800000"/>
            <a:headEnd/>
            <a:tailEnd/>
          </a:ln>
        </p:spPr>
        <p:txBody>
          <a:bodyPr>
            <a:spAutoFit/>
          </a:bodyPr>
          <a:lstStyle/>
          <a:p>
            <a:pPr>
              <a:spcBef>
                <a:spcPct val="50000"/>
              </a:spcBef>
            </a:pPr>
            <a:r>
              <a:rPr lang="lv-LV" sz="3600" b="1"/>
              <a:t>119.38 cm</a:t>
            </a:r>
          </a:p>
        </p:txBody>
      </p:sp>
      <p:sp>
        <p:nvSpPr>
          <p:cNvPr id="49161" name="Line 9"/>
          <p:cNvSpPr>
            <a:spLocks noChangeShapeType="1"/>
          </p:cNvSpPr>
          <p:nvPr/>
        </p:nvSpPr>
        <p:spPr bwMode="auto">
          <a:xfrm flipH="1">
            <a:off x="3300413" y="2146300"/>
            <a:ext cx="966787" cy="1325563"/>
          </a:xfrm>
          <a:prstGeom prst="line">
            <a:avLst/>
          </a:prstGeom>
          <a:noFill/>
          <a:ln w="9525">
            <a:solidFill>
              <a:schemeClr val="tx1"/>
            </a:solidFill>
            <a:round/>
            <a:headEnd/>
            <a:tailEnd type="triangle" w="med" len="med"/>
          </a:ln>
        </p:spPr>
        <p:txBody>
          <a:bodyPr/>
          <a:lstStyle/>
          <a:p>
            <a:endParaRPr lang="en-GB"/>
          </a:p>
        </p:txBody>
      </p:sp>
      <p:sp>
        <p:nvSpPr>
          <p:cNvPr id="119817" name="Footer Placeholder 8"/>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r>
              <a:rPr lang="lv-LV" sz="1400">
                <a:solidFill>
                  <a:srgbClr val="000000"/>
                </a:solidFill>
              </a:rPr>
              <a:t>Andrejs Sālzirnis Jelgavas 1. ģimnāzija 30 11 2011</a:t>
            </a:r>
            <a:endParaRPr lang="en-GB" sz="1400">
              <a:solidFill>
                <a:srgbClr val="000000"/>
              </a:solidFil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0.05069 -0.05412 L 0.08768 0.08765 " pathEditMode="relative" rAng="0" ptsTypes="AA">
                                      <p:cBhvr>
                                        <p:cTn id="6" dur="2000" fill="hold"/>
                                        <p:tgtEl>
                                          <p:spTgt spid="49157"/>
                                        </p:tgtEl>
                                        <p:attrNameLst>
                                          <p:attrName>ppt_x</p:attrName>
                                          <p:attrName>ppt_y</p:attrName>
                                        </p:attrNameLst>
                                      </p:cBhvr>
                                      <p:rCtr x="69" y="71"/>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5434 -0.09829 L -0.05434 0.1006 " pathEditMode="relative" ptsTypes="AA">
                                      <p:cBhvr>
                                        <p:cTn id="10" dur="2000" fill="hold"/>
                                        <p:tgtEl>
                                          <p:spTgt spid="4916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P spid="4916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834" name="Object 2"/>
          <p:cNvGraphicFramePr>
            <a:graphicFrameLocks noChangeAspect="1"/>
          </p:cNvGraphicFramePr>
          <p:nvPr/>
        </p:nvGraphicFramePr>
        <p:xfrm>
          <a:off x="676275" y="2200275"/>
          <a:ext cx="7977188" cy="868363"/>
        </p:xfrm>
        <a:graphic>
          <a:graphicData uri="http://schemas.openxmlformats.org/presentationml/2006/ole">
            <p:oleObj spid="_x0000_s120834" name="Equation" r:id="rId4" imgW="1866600" imgH="203040" progId="Equation.3">
              <p:embed/>
            </p:oleObj>
          </a:graphicData>
        </a:graphic>
      </p:graphicFrame>
      <p:sp>
        <p:nvSpPr>
          <p:cNvPr id="120835" name="TextBox 2"/>
          <p:cNvSpPr txBox="1">
            <a:spLocks noChangeArrowheads="1"/>
          </p:cNvSpPr>
          <p:nvPr/>
        </p:nvSpPr>
        <p:spPr bwMode="auto">
          <a:xfrm>
            <a:off x="954088" y="569913"/>
            <a:ext cx="2346325" cy="523875"/>
          </a:xfrm>
          <a:prstGeom prst="rect">
            <a:avLst/>
          </a:prstGeom>
          <a:noFill/>
          <a:ln w="9525">
            <a:noFill/>
            <a:miter lim="800000"/>
            <a:headEnd/>
            <a:tailEnd/>
          </a:ln>
        </p:spPr>
        <p:txBody>
          <a:bodyPr>
            <a:spAutoFit/>
          </a:bodyPr>
          <a:lstStyle/>
          <a:p>
            <a:r>
              <a:rPr lang="lv-LV" sz="2800"/>
              <a:t>Atbilde</a:t>
            </a:r>
          </a:p>
        </p:txBody>
      </p:sp>
      <p:sp>
        <p:nvSpPr>
          <p:cNvPr id="120836" name="TextBox 3"/>
          <p:cNvSpPr txBox="1">
            <a:spLocks noChangeArrowheads="1"/>
          </p:cNvSpPr>
          <p:nvPr/>
        </p:nvSpPr>
        <p:spPr bwMode="auto">
          <a:xfrm>
            <a:off x="2160588" y="3405188"/>
            <a:ext cx="2847975" cy="585787"/>
          </a:xfrm>
          <a:prstGeom prst="rect">
            <a:avLst/>
          </a:prstGeom>
          <a:noFill/>
          <a:ln w="9525">
            <a:noFill/>
            <a:miter lim="800000"/>
            <a:headEnd/>
            <a:tailEnd/>
          </a:ln>
        </p:spPr>
        <p:txBody>
          <a:bodyPr>
            <a:spAutoFit/>
          </a:bodyPr>
          <a:lstStyle/>
          <a:p>
            <a:r>
              <a:rPr lang="lv-LV" sz="3200"/>
              <a:t>Tātad? ....</a:t>
            </a:r>
          </a:p>
        </p:txBody>
      </p:sp>
    </p:spTree>
  </p:cSld>
  <p:clrMapOvr>
    <a:masterClrMapping/>
  </p:clrMapOvr>
  <p:transition spd="med">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58" name="Organization Chart 7"/>
          <p:cNvGraphicFramePr>
            <a:graphicFrameLocks/>
          </p:cNvGraphicFramePr>
          <p:nvPr>
            <p:ph type="dgm" idx="4294967295"/>
          </p:nvPr>
        </p:nvGraphicFramePr>
        <p:xfrm>
          <a:off x="285750" y="214313"/>
          <a:ext cx="8424863" cy="5903912"/>
        </p:xfrm>
        <a:graphic>
          <a:graphicData uri="http://schemas.openxmlformats.org/drawingml/2006/compatibility">
            <com:legacyDrawing xmlns:com="http://schemas.openxmlformats.org/drawingml/2006/compatibility" spid="_x0000_s121858"/>
          </a:graphicData>
        </a:graphic>
      </p:graphicFrame>
      <p:sp>
        <p:nvSpPr>
          <p:cNvPr id="121869" name="Rectangle 45"/>
          <p:cNvSpPr>
            <a:spLocks noChangeArrowheads="1"/>
          </p:cNvSpPr>
          <p:nvPr/>
        </p:nvSpPr>
        <p:spPr bwMode="auto">
          <a:xfrm>
            <a:off x="1476375" y="3001963"/>
            <a:ext cx="1371600" cy="519112"/>
          </a:xfrm>
          <a:prstGeom prst="rect">
            <a:avLst/>
          </a:prstGeom>
          <a:noFill/>
          <a:ln w="9525">
            <a:noFill/>
            <a:miter lim="800000"/>
            <a:headEnd/>
            <a:tailEnd/>
          </a:ln>
        </p:spPr>
        <p:txBody>
          <a:bodyPr wrap="none">
            <a:spAutoFit/>
          </a:bodyPr>
          <a:lstStyle/>
          <a:p>
            <a:r>
              <a:rPr lang="lv-LV" sz="2800">
                <a:solidFill>
                  <a:schemeClr val="hlink"/>
                </a:solidFill>
              </a:rPr>
              <a:t>Etalons</a:t>
            </a:r>
          </a:p>
        </p:txBody>
      </p:sp>
      <p:sp>
        <p:nvSpPr>
          <p:cNvPr id="121870" name="Footer Placeholder 3"/>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r>
              <a:rPr lang="lv-LV" sz="1400">
                <a:solidFill>
                  <a:srgbClr val="000000"/>
                </a:solidFill>
              </a:rPr>
              <a:t>Andrejs Sālzirnis Jelgavas 1. ģimnāzija 30 11 2011</a:t>
            </a:r>
          </a:p>
        </p:txBody>
      </p:sp>
    </p:spTree>
  </p:cSld>
  <p:clrMapOvr>
    <a:masterClrMapping/>
  </p:clrMapOvr>
  <p:transition spd="med">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Box 1"/>
          <p:cNvSpPr txBox="1">
            <a:spLocks noChangeArrowheads="1"/>
          </p:cNvSpPr>
          <p:nvPr/>
        </p:nvSpPr>
        <p:spPr bwMode="auto">
          <a:xfrm>
            <a:off x="0" y="622300"/>
            <a:ext cx="9144000" cy="2308225"/>
          </a:xfrm>
          <a:prstGeom prst="rect">
            <a:avLst/>
          </a:prstGeom>
          <a:noFill/>
          <a:ln w="9525">
            <a:noFill/>
            <a:miter lim="800000"/>
            <a:headEnd/>
            <a:tailEnd/>
          </a:ln>
        </p:spPr>
        <p:txBody>
          <a:bodyPr>
            <a:spAutoFit/>
          </a:bodyPr>
          <a:lstStyle/>
          <a:p>
            <a:r>
              <a:rPr lang="lv-LV" sz="3600"/>
              <a:t>Kāpēc </a:t>
            </a:r>
          </a:p>
          <a:p>
            <a:r>
              <a:rPr lang="lv-LV" sz="3600"/>
              <a:t>           nepieciešama </a:t>
            </a:r>
          </a:p>
          <a:p>
            <a:r>
              <a:rPr lang="lv-LV" sz="3600"/>
              <a:t>                                mērvienību </a:t>
            </a:r>
          </a:p>
          <a:p>
            <a:r>
              <a:rPr lang="lv-LV" sz="3600"/>
              <a:t>                                                     sistēma?</a:t>
            </a:r>
          </a:p>
        </p:txBody>
      </p:sp>
      <p:sp>
        <p:nvSpPr>
          <p:cNvPr id="122883" name="Footer Placeholder 2"/>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r>
              <a:rPr lang="lv-LV" sz="1400">
                <a:solidFill>
                  <a:srgbClr val="000000"/>
                </a:solidFill>
              </a:rPr>
              <a:t>Andrejs Sālzirnis Jelgavas 1. ģimnāzija 30 11 2011</a:t>
            </a:r>
            <a:endParaRPr lang="en-GB" sz="1400">
              <a:solidFill>
                <a:srgbClr val="000000"/>
              </a:solidFill>
            </a:endParaRPr>
          </a:p>
        </p:txBody>
      </p:sp>
    </p:spTree>
  </p:cSld>
  <p:clrMapOvr>
    <a:masterClrMapping/>
  </p:clrMapOvr>
  <p:transition spd="med">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1"/>
          <p:cNvSpPr txBox="1">
            <a:spLocks noGrp="1"/>
          </p:cNvSpPr>
          <p:nvPr/>
        </p:nvSpPr>
        <p:spPr bwMode="auto">
          <a:xfrm>
            <a:off x="457200" y="6245225"/>
            <a:ext cx="2133600" cy="476250"/>
          </a:xfrm>
          <a:prstGeom prst="rect">
            <a:avLst/>
          </a:prstGeom>
          <a:noFill/>
          <a:ln w="9525">
            <a:noFill/>
            <a:miter lim="800000"/>
            <a:headEnd/>
            <a:tailEnd/>
          </a:ln>
        </p:spPr>
        <p:txBody>
          <a:bodyPr/>
          <a:lstStyle/>
          <a:p>
            <a:fld id="{A06467ED-84F1-43D0-B4E8-668258B75BB4}" type="slidenum">
              <a:rPr lang="en-CA" sz="1400">
                <a:solidFill>
                  <a:srgbClr val="000000"/>
                </a:solidFill>
              </a:rPr>
              <a:pPr/>
              <a:t>17</a:t>
            </a:fld>
            <a:endParaRPr lang="en-CA" sz="1400">
              <a:solidFill>
                <a:srgbClr val="000000"/>
              </a:solidFill>
            </a:endParaRPr>
          </a:p>
        </p:txBody>
      </p:sp>
      <p:sp>
        <p:nvSpPr>
          <p:cNvPr id="251907" name="Text Box 3"/>
          <p:cNvSpPr txBox="1">
            <a:spLocks noChangeArrowheads="1"/>
          </p:cNvSpPr>
          <p:nvPr/>
        </p:nvSpPr>
        <p:spPr bwMode="auto">
          <a:xfrm>
            <a:off x="892175" y="1423988"/>
            <a:ext cx="7410450" cy="3511550"/>
          </a:xfrm>
          <a:prstGeom prst="rect">
            <a:avLst/>
          </a:prstGeom>
          <a:noFill/>
          <a:ln w="9525" algn="ctr">
            <a:noFill/>
            <a:miter lim="800000"/>
            <a:headEnd/>
            <a:tailEnd/>
          </a:ln>
        </p:spPr>
        <p:txBody>
          <a:bodyPr>
            <a:spAutoFit/>
          </a:bodyPr>
          <a:lstStyle/>
          <a:p>
            <a:r>
              <a:rPr lang="lv-LV" sz="2800"/>
              <a:t>Mūsu uztveramās pasaules izmēri ir </a:t>
            </a:r>
          </a:p>
          <a:p>
            <a:r>
              <a:rPr lang="lv-LV" sz="2800"/>
              <a:t>10</a:t>
            </a:r>
            <a:r>
              <a:rPr lang="lv-LV" sz="2800" baseline="30000"/>
              <a:t>-18</a:t>
            </a:r>
            <a:r>
              <a:rPr lang="lv-LV" sz="2800"/>
              <a:t>... 10</a:t>
            </a:r>
            <a:r>
              <a:rPr lang="lv-LV" sz="2800" baseline="30000"/>
              <a:t>26</a:t>
            </a:r>
            <a:r>
              <a:rPr lang="lv-LV" sz="2800"/>
              <a:t> m intervālā. Šo intervālu nosacīti var sadalīt trijās daļās: </a:t>
            </a:r>
          </a:p>
          <a:p>
            <a:r>
              <a:rPr lang="lv-LV" sz="2800"/>
              <a:t>10</a:t>
            </a:r>
            <a:r>
              <a:rPr lang="lv-LV" sz="2800" baseline="30000"/>
              <a:t>-18</a:t>
            </a:r>
            <a:r>
              <a:rPr lang="lv-LV" sz="2800"/>
              <a:t>...10</a:t>
            </a:r>
            <a:r>
              <a:rPr lang="lv-LV" sz="2800" baseline="30000"/>
              <a:t>-6 </a:t>
            </a:r>
            <a:r>
              <a:rPr lang="lv-LV" sz="2800"/>
              <a:t>m - mikropasaule </a:t>
            </a:r>
          </a:p>
          <a:p>
            <a:r>
              <a:rPr lang="lv-LV" sz="2800"/>
              <a:t>10</a:t>
            </a:r>
            <a:r>
              <a:rPr lang="lv-LV" sz="2800" baseline="30000"/>
              <a:t>-6</a:t>
            </a:r>
            <a:r>
              <a:rPr lang="lv-LV" sz="2800"/>
              <a:t>...3</a:t>
            </a:r>
            <a:r>
              <a:rPr lang="lv-LV" sz="2800">
                <a:cs typeface="Arial" charset="0"/>
              </a:rPr>
              <a:t>∙10</a:t>
            </a:r>
            <a:r>
              <a:rPr lang="lv-LV" sz="2800" baseline="30000">
                <a:cs typeface="Arial" charset="0"/>
              </a:rPr>
              <a:t>8</a:t>
            </a:r>
            <a:r>
              <a:rPr lang="lv-LV" sz="2800">
                <a:cs typeface="Arial" charset="0"/>
              </a:rPr>
              <a:t> m - makropasaule </a:t>
            </a:r>
          </a:p>
          <a:p>
            <a:r>
              <a:rPr lang="lv-LV" sz="2800">
                <a:cs typeface="Arial" charset="0"/>
              </a:rPr>
              <a:t>3 </a:t>
            </a:r>
            <a:r>
              <a:rPr lang="lv-LV" sz="2800"/>
              <a:t>∙10</a:t>
            </a:r>
            <a:r>
              <a:rPr lang="lv-LV" sz="2800" baseline="30000"/>
              <a:t>8</a:t>
            </a:r>
            <a:r>
              <a:rPr lang="lv-LV" sz="2800"/>
              <a:t>...10</a:t>
            </a:r>
            <a:r>
              <a:rPr lang="lv-LV" sz="2800" baseline="30000"/>
              <a:t>26</a:t>
            </a:r>
            <a:r>
              <a:rPr lang="lv-LV" sz="2800"/>
              <a:t> m - megapasaule</a:t>
            </a:r>
          </a:p>
        </p:txBody>
      </p:sp>
      <p:sp>
        <p:nvSpPr>
          <p:cNvPr id="251908" name="AutoShape 4"/>
          <p:cNvSpPr>
            <a:spLocks noChangeArrowheads="1"/>
          </p:cNvSpPr>
          <p:nvPr/>
        </p:nvSpPr>
        <p:spPr bwMode="auto">
          <a:xfrm>
            <a:off x="8302625" y="6453188"/>
            <a:ext cx="420688" cy="1682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lgn="ctr">
            <a:solidFill>
              <a:schemeClr val="tx1"/>
            </a:solidFill>
            <a:miter lim="800000"/>
            <a:headEnd/>
            <a:tailEnd/>
          </a:ln>
        </p:spPr>
        <p:txBody>
          <a:bodyPr rot="10800000" wrap="none" anchor="ctr"/>
          <a:lstStyle/>
          <a:p>
            <a:endParaRPr lang="en-GB"/>
          </a:p>
        </p:txBody>
      </p:sp>
      <p:sp>
        <p:nvSpPr>
          <p:cNvPr id="123909" name="Text Box 5"/>
          <p:cNvSpPr txBox="1">
            <a:spLocks noChangeArrowheads="1"/>
          </p:cNvSpPr>
          <p:nvPr/>
        </p:nvSpPr>
        <p:spPr bwMode="auto">
          <a:xfrm>
            <a:off x="871538" y="371475"/>
            <a:ext cx="2743200" cy="336550"/>
          </a:xfrm>
          <a:prstGeom prst="rect">
            <a:avLst/>
          </a:prstGeom>
          <a:noFill/>
          <a:ln w="9525" algn="ctr">
            <a:noFill/>
            <a:miter lim="800000"/>
            <a:headEnd/>
            <a:tailEnd/>
          </a:ln>
        </p:spPr>
        <p:txBody>
          <a:bodyPr>
            <a:spAutoFit/>
          </a:bodyPr>
          <a:lstStyle/>
          <a:p>
            <a:endParaRPr lang="lv-LV"/>
          </a:p>
        </p:txBody>
      </p:sp>
      <p:sp>
        <p:nvSpPr>
          <p:cNvPr id="123910" name="Footer Placeholder 5"/>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r>
              <a:rPr lang="lv-LV" sz="1400">
                <a:solidFill>
                  <a:srgbClr val="000000"/>
                </a:solidFill>
              </a:rPr>
              <a:t>Andrejs Sālzirnis Jelgavas 1. ģimnāzija 30 11 2011</a:t>
            </a:r>
            <a:endParaRPr lang="en-GB" sz="1400">
              <a:solidFill>
                <a:srgbClr val="000000"/>
              </a:solidFil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1907"/>
                                        </p:tgtEl>
                                        <p:attrNameLst>
                                          <p:attrName>style.visibility</p:attrName>
                                        </p:attrNameLst>
                                      </p:cBhvr>
                                      <p:to>
                                        <p:strVal val="visible"/>
                                      </p:to>
                                    </p:set>
                                    <p:animEffect transition="in" filter="wipe(up)">
                                      <p:cBhvr>
                                        <p:cTn id="7" dur="500"/>
                                        <p:tgtEl>
                                          <p:spTgt spid="25190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1908"/>
                                        </p:tgtEl>
                                        <p:attrNameLst>
                                          <p:attrName>style.visibility</p:attrName>
                                        </p:attrNameLst>
                                      </p:cBhvr>
                                      <p:to>
                                        <p:strVal val="visible"/>
                                      </p:to>
                                    </p:set>
                                    <p:animEffect transition="in" filter="blinds(horizontal)">
                                      <p:cBhvr>
                                        <p:cTn id="12" dur="500"/>
                                        <p:tgtEl>
                                          <p:spTgt spid="251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p:bldP spid="25190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4"/>
          <p:cNvSpPr>
            <a:spLocks noGrp="1" noChangeArrowheads="1"/>
          </p:cNvSpPr>
          <p:nvPr>
            <p:ph type="title" idx="4294967295"/>
          </p:nvPr>
        </p:nvSpPr>
        <p:spPr>
          <a:xfrm>
            <a:off x="244475" y="274638"/>
            <a:ext cx="8442325" cy="5873750"/>
          </a:xfrm>
        </p:spPr>
        <p:txBody>
          <a:bodyPr/>
          <a:lstStyle/>
          <a:p>
            <a:r>
              <a:rPr lang="lv-LV" sz="2800" smtClean="0">
                <a:solidFill>
                  <a:schemeClr val="tx1"/>
                </a:solidFill>
              </a:rPr>
              <a:t>1. Uzdevums</a:t>
            </a:r>
            <a:br>
              <a:rPr lang="lv-LV" sz="2800" smtClean="0">
                <a:solidFill>
                  <a:schemeClr val="tx1"/>
                </a:solidFill>
              </a:rPr>
            </a:br>
            <a:r>
              <a:rPr lang="lv-LV" sz="2800" smtClean="0">
                <a:solidFill>
                  <a:schemeClr val="tx1"/>
                </a:solidFill>
              </a:rPr>
              <a:t>Katrai komandai uz papīra lapas uzrakstīt pēc iespējas vairāk garuma vienības, kuras tiek lietotas katrā no izmēru grupām. </a:t>
            </a:r>
            <a:br>
              <a:rPr lang="lv-LV" sz="2800" smtClean="0">
                <a:solidFill>
                  <a:schemeClr val="tx1"/>
                </a:solidFill>
              </a:rPr>
            </a:br>
            <a:endParaRPr lang="lv-LV" sz="2800" smtClean="0">
              <a:solidFill>
                <a:schemeClr val="tx1"/>
              </a:solidFill>
            </a:endParaRPr>
          </a:p>
        </p:txBody>
      </p:sp>
      <p:sp>
        <p:nvSpPr>
          <p:cNvPr id="124931" name="Footer Placeholder 2"/>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r>
              <a:rPr lang="lv-LV" sz="1400">
                <a:solidFill>
                  <a:srgbClr val="000000"/>
                </a:solidFill>
              </a:rPr>
              <a:t>Andrejs Sālzirnis Jelgavas 1. ģimnāzija 30 11 2011</a:t>
            </a:r>
          </a:p>
        </p:txBody>
      </p:sp>
    </p:spTree>
  </p:cSld>
  <p:clrMapOvr>
    <a:masterClrMapping/>
  </p:clrMapOvr>
  <p:transition spd="med">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55650" y="1457325"/>
          <a:ext cx="7447722" cy="4556760"/>
        </p:xfrm>
        <a:graphic>
          <a:graphicData uri="http://schemas.openxmlformats.org/drawingml/2006/table">
            <a:tbl>
              <a:tblPr/>
              <a:tblGrid>
                <a:gridCol w="775216"/>
                <a:gridCol w="2135244"/>
                <a:gridCol w="2135244"/>
                <a:gridCol w="2402018"/>
              </a:tblGrid>
              <a:tr h="347614">
                <a:tc>
                  <a:txBody>
                    <a:bodyPr/>
                    <a:lstStyle/>
                    <a:p>
                      <a:pPr>
                        <a:lnSpc>
                          <a:spcPct val="115000"/>
                        </a:lnSpc>
                        <a:spcAft>
                          <a:spcPts val="0"/>
                        </a:spcAft>
                      </a:pPr>
                      <a:r>
                        <a:rPr lang="lv-LV" sz="2000" dirty="0" err="1">
                          <a:latin typeface="Calibri"/>
                          <a:ea typeface="Calibri"/>
                          <a:cs typeface="Times New Roman"/>
                        </a:rPr>
                        <a:t>N.p.k</a:t>
                      </a:r>
                      <a:r>
                        <a:rPr lang="lv-LV" sz="2000" dirty="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2000">
                          <a:latin typeface="Calibri"/>
                          <a:ea typeface="Calibri"/>
                          <a:cs typeface="Times New Roman"/>
                        </a:rPr>
                        <a:t>Mikropasaule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2000">
                          <a:latin typeface="Calibri"/>
                          <a:ea typeface="Calibri"/>
                          <a:cs typeface="Times New Roman"/>
                        </a:rPr>
                        <a:t>Makropasaule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2000">
                          <a:latin typeface="Calibri"/>
                          <a:ea typeface="Calibri"/>
                          <a:cs typeface="Times New Roman"/>
                        </a:rPr>
                        <a:t>Megapasaule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614">
                <a:tc>
                  <a:txBody>
                    <a:bodyPr/>
                    <a:lstStyle/>
                    <a:p>
                      <a:pPr>
                        <a:lnSpc>
                          <a:spcPct val="115000"/>
                        </a:lnSpc>
                        <a:spcAft>
                          <a:spcPts val="0"/>
                        </a:spcAft>
                      </a:pPr>
                      <a:r>
                        <a:rPr lang="lv-LV" sz="20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2000">
                          <a:latin typeface="Calibri"/>
                          <a:ea typeface="Calibri"/>
                          <a:cs typeface="Times New Roman"/>
                        </a:rPr>
                        <a:t>Angstrēms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2000">
                          <a:latin typeface="Calibri"/>
                          <a:ea typeface="Calibri"/>
                          <a:cs typeface="Times New Roman"/>
                        </a:rPr>
                        <a:t>Colla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2000">
                          <a:latin typeface="Calibri"/>
                          <a:ea typeface="Calibri"/>
                          <a:cs typeface="Times New Roman"/>
                        </a:rPr>
                        <a:t>Astronomiskā vienība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614">
                <a:tc>
                  <a:txBody>
                    <a:bodyPr/>
                    <a:lstStyle/>
                    <a:p>
                      <a:pPr>
                        <a:lnSpc>
                          <a:spcPct val="115000"/>
                        </a:lnSpc>
                        <a:spcAft>
                          <a:spcPts val="0"/>
                        </a:spcAft>
                      </a:pPr>
                      <a:r>
                        <a:rPr lang="lv-LV" sz="20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2000">
                          <a:latin typeface="Calibri"/>
                          <a:ea typeface="Calibri"/>
                          <a:cs typeface="Times New Roman"/>
                        </a:rPr>
                        <a:t>Nanometrs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2000">
                          <a:latin typeface="Calibri"/>
                          <a:ea typeface="Calibri"/>
                          <a:cs typeface="Times New Roman"/>
                        </a:rPr>
                        <a:t>Kabeļtauva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2000">
                          <a:latin typeface="Calibri"/>
                          <a:ea typeface="Calibri"/>
                          <a:cs typeface="Times New Roman"/>
                        </a:rPr>
                        <a:t>Gaismas gads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614">
                <a:tc>
                  <a:txBody>
                    <a:bodyPr/>
                    <a:lstStyle/>
                    <a:p>
                      <a:pPr>
                        <a:lnSpc>
                          <a:spcPct val="115000"/>
                        </a:lnSpc>
                        <a:spcAft>
                          <a:spcPts val="0"/>
                        </a:spcAft>
                      </a:pPr>
                      <a:r>
                        <a:rPr lang="lv-LV" sz="20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2000">
                          <a:latin typeface="Calibri"/>
                          <a:ea typeface="Calibri"/>
                          <a:cs typeface="Times New Roman"/>
                        </a:rPr>
                        <a:t>Mikrometrs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2000" dirty="0">
                          <a:latin typeface="Calibri"/>
                          <a:ea typeface="Calibri"/>
                          <a:cs typeface="Times New Roman"/>
                        </a:rPr>
                        <a:t>Jūras jūdze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2000">
                          <a:latin typeface="Calibri"/>
                          <a:ea typeface="Calibri"/>
                          <a:cs typeface="Times New Roman"/>
                        </a:rPr>
                        <a:t>Parseks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614">
                <a:tc>
                  <a:txBody>
                    <a:bodyPr/>
                    <a:lstStyle/>
                    <a:p>
                      <a:pPr>
                        <a:lnSpc>
                          <a:spcPct val="115000"/>
                        </a:lnSpc>
                        <a:spcAft>
                          <a:spcPts val="0"/>
                        </a:spcAft>
                      </a:pPr>
                      <a:r>
                        <a:rPr lang="lv-LV" sz="200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2000">
                          <a:latin typeface="Calibri"/>
                          <a:ea typeface="Calibri"/>
                          <a:cs typeface="Times New Roman"/>
                        </a:rPr>
                        <a:t>Sauszemes jūdze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614">
                <a:tc>
                  <a:txBody>
                    <a:bodyPr/>
                    <a:lstStyle/>
                    <a:p>
                      <a:pPr>
                        <a:lnSpc>
                          <a:spcPct val="115000"/>
                        </a:lnSpc>
                        <a:spcAft>
                          <a:spcPts val="0"/>
                        </a:spcAft>
                      </a:pPr>
                      <a:r>
                        <a:rPr lang="lv-LV" sz="20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2000">
                          <a:latin typeface="Calibri"/>
                          <a:ea typeface="Calibri"/>
                          <a:cs typeface="Times New Roman"/>
                        </a:rPr>
                        <a:t>Milimetrs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614">
                <a:tc>
                  <a:txBody>
                    <a:bodyPr/>
                    <a:lstStyle/>
                    <a:p>
                      <a:pPr>
                        <a:lnSpc>
                          <a:spcPct val="115000"/>
                        </a:lnSpc>
                        <a:spcAft>
                          <a:spcPts val="0"/>
                        </a:spcAft>
                      </a:pPr>
                      <a:r>
                        <a:rPr lang="lv-LV" sz="200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2000">
                          <a:latin typeface="Calibri"/>
                          <a:ea typeface="Calibri"/>
                          <a:cs typeface="Times New Roman"/>
                        </a:rPr>
                        <a:t>Decimetrs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614">
                <a:tc>
                  <a:txBody>
                    <a:bodyPr/>
                    <a:lstStyle/>
                    <a:p>
                      <a:pPr>
                        <a:lnSpc>
                          <a:spcPct val="115000"/>
                        </a:lnSpc>
                        <a:spcAft>
                          <a:spcPts val="0"/>
                        </a:spcAft>
                      </a:pPr>
                      <a:r>
                        <a:rPr lang="lv-LV" sz="2000">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2000">
                          <a:latin typeface="Calibri"/>
                          <a:ea typeface="Calibri"/>
                          <a:cs typeface="Times New Roman"/>
                        </a:rPr>
                        <a:t>Metrs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614">
                <a:tc>
                  <a:txBody>
                    <a:bodyPr/>
                    <a:lstStyle/>
                    <a:p>
                      <a:pPr>
                        <a:lnSpc>
                          <a:spcPct val="115000"/>
                        </a:lnSpc>
                        <a:spcAft>
                          <a:spcPts val="0"/>
                        </a:spcAft>
                      </a:pPr>
                      <a:r>
                        <a:rPr lang="lv-LV" sz="20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2000">
                          <a:latin typeface="Calibri"/>
                          <a:ea typeface="Calibri"/>
                          <a:cs typeface="Times New Roman"/>
                        </a:rPr>
                        <a:t>Kilometrs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614">
                <a:tc>
                  <a:txBody>
                    <a:bodyPr/>
                    <a:lstStyle/>
                    <a:p>
                      <a:pPr>
                        <a:lnSpc>
                          <a:spcPct val="115000"/>
                        </a:lnSpc>
                        <a:spcAft>
                          <a:spcPts val="0"/>
                        </a:spcAft>
                      </a:pPr>
                      <a:r>
                        <a:rPr lang="lv-LV" sz="20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2000">
                          <a:latin typeface="Calibri"/>
                          <a:ea typeface="Calibri"/>
                          <a:cs typeface="Times New Roman"/>
                        </a:rPr>
                        <a:t>Pēda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614">
                <a:tc>
                  <a:txBody>
                    <a:bodyPr/>
                    <a:lstStyle/>
                    <a:p>
                      <a:pPr>
                        <a:lnSpc>
                          <a:spcPct val="115000"/>
                        </a:lnSpc>
                        <a:spcAft>
                          <a:spcPts val="0"/>
                        </a:spcAft>
                      </a:pPr>
                      <a:r>
                        <a:rPr lang="lv-LV" sz="20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2000">
                          <a:latin typeface="Calibri"/>
                          <a:ea typeface="Calibri"/>
                          <a:cs typeface="Times New Roman"/>
                        </a:rPr>
                        <a:t>Ass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614">
                <a:tc>
                  <a:txBody>
                    <a:bodyPr/>
                    <a:lstStyle/>
                    <a:p>
                      <a:pPr>
                        <a:lnSpc>
                          <a:spcPct val="115000"/>
                        </a:lnSpc>
                        <a:spcAft>
                          <a:spcPts val="0"/>
                        </a:spcAft>
                      </a:pPr>
                      <a:r>
                        <a:rPr lang="lv-LV" sz="20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2000">
                          <a:latin typeface="Calibri"/>
                          <a:ea typeface="Calibri"/>
                          <a:cs typeface="Times New Roman"/>
                        </a:rPr>
                        <a:t>Versts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614">
                <a:tc>
                  <a:txBody>
                    <a:bodyPr/>
                    <a:lstStyle/>
                    <a:p>
                      <a:pPr>
                        <a:lnSpc>
                          <a:spcPct val="115000"/>
                        </a:lnSpc>
                        <a:spcAft>
                          <a:spcPts val="0"/>
                        </a:spcAft>
                      </a:pPr>
                      <a:r>
                        <a:rPr lang="lv-LV" sz="20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2000">
                          <a:latin typeface="Calibri"/>
                          <a:ea typeface="Calibri"/>
                          <a:cs typeface="Times New Roman"/>
                        </a:rPr>
                        <a:t>Jards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6026" name="Rectangle 1"/>
          <p:cNvSpPr>
            <a:spLocks noChangeArrowheads="1"/>
          </p:cNvSpPr>
          <p:nvPr/>
        </p:nvSpPr>
        <p:spPr bwMode="auto">
          <a:xfrm>
            <a:off x="0" y="288925"/>
            <a:ext cx="8547100" cy="1311275"/>
          </a:xfrm>
          <a:prstGeom prst="rect">
            <a:avLst/>
          </a:prstGeom>
          <a:noFill/>
          <a:ln w="9525">
            <a:noFill/>
            <a:miter lim="800000"/>
            <a:headEnd/>
            <a:tailEnd/>
          </a:ln>
        </p:spPr>
        <p:txBody>
          <a:bodyPr anchor="ctr">
            <a:spAutoFit/>
          </a:bodyPr>
          <a:lstStyle/>
          <a:p>
            <a:pPr eaLnBrk="0" hangingPunct="0"/>
            <a:r>
              <a:rPr lang="lv-LV" sz="2000" b="1">
                <a:latin typeface="Calibri" pitchFamily="34" charset="0"/>
                <a:ea typeface="Calibri" pitchFamily="34" charset="0"/>
                <a:cs typeface="Times New Roman" pitchFamily="18" charset="0"/>
              </a:rPr>
              <a:t>2. uzdevums</a:t>
            </a:r>
            <a:r>
              <a:rPr lang="lv-LV" sz="2000">
                <a:latin typeface="Calibri" pitchFamily="34" charset="0"/>
                <a:ea typeface="Calibri" pitchFamily="34" charset="0"/>
                <a:cs typeface="Times New Roman" pitchFamily="18" charset="0"/>
              </a:rPr>
              <a:t> F2 </a:t>
            </a:r>
            <a:r>
              <a:rPr lang="lv-LV" sz="2000">
                <a:solidFill>
                  <a:srgbClr val="FF0000"/>
                </a:solidFill>
                <a:latin typeface="Calibri" pitchFamily="34" charset="0"/>
                <a:ea typeface="Calibri" pitchFamily="34" charset="0"/>
                <a:cs typeface="Times New Roman" pitchFamily="18" charset="0"/>
              </a:rPr>
              <a:t>(Atbildes)</a:t>
            </a:r>
            <a:r>
              <a:rPr lang="lv-LV" sz="2000">
                <a:latin typeface="Calibri" pitchFamily="34" charset="0"/>
                <a:ea typeface="Calibri" pitchFamily="34" charset="0"/>
                <a:cs typeface="Times New Roman" pitchFamily="18" charset="0"/>
              </a:rPr>
              <a:t/>
            </a:r>
            <a:br>
              <a:rPr lang="lv-LV" sz="2000">
                <a:latin typeface="Calibri" pitchFamily="34" charset="0"/>
                <a:ea typeface="Calibri" pitchFamily="34" charset="0"/>
                <a:cs typeface="Times New Roman" pitchFamily="18" charset="0"/>
              </a:rPr>
            </a:br>
            <a:r>
              <a:rPr lang="lv-LV" sz="2000">
                <a:latin typeface="Calibri" pitchFamily="34" charset="0"/>
                <a:ea typeface="Calibri" pitchFamily="34" charset="0"/>
                <a:cs typeface="Times New Roman" pitchFamily="18" charset="0"/>
              </a:rPr>
              <a:t>Uz lapas uzrakstīt pēc iespējas vairāk garuma vienības,</a:t>
            </a:r>
          </a:p>
          <a:p>
            <a:pPr eaLnBrk="0" hangingPunct="0"/>
            <a:r>
              <a:rPr lang="lv-LV" sz="2000">
                <a:latin typeface="Calibri" pitchFamily="34" charset="0"/>
                <a:ea typeface="Calibri" pitchFamily="34" charset="0"/>
                <a:cs typeface="Times New Roman" pitchFamily="18" charset="0"/>
              </a:rPr>
              <a:t> kuras tiek lietotas katrā no izmēru grupām. </a:t>
            </a:r>
            <a:endParaRPr lang="lv-LV" sz="2000">
              <a:ea typeface="Calibri" pitchFamily="34" charset="0"/>
              <a:cs typeface="Times New Roman" pitchFamily="18" charset="0"/>
            </a:endParaRPr>
          </a:p>
          <a:p>
            <a:pPr eaLnBrk="0" hangingPunct="0"/>
            <a:endParaRPr lang="lv-LV" sz="2000">
              <a:ea typeface="Calibri" pitchFamily="34" charset="0"/>
              <a:cs typeface="Times New Roman" pitchFamily="18" charset="0"/>
            </a:endParaRPr>
          </a:p>
        </p:txBody>
      </p:sp>
      <p:sp>
        <p:nvSpPr>
          <p:cNvPr id="126027" name="Footer Placeholder 3"/>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r>
              <a:rPr lang="lv-LV" sz="1400">
                <a:solidFill>
                  <a:srgbClr val="000000"/>
                </a:solidFill>
              </a:rPr>
              <a:t>Andrejs Sālzirnis Jelgavas 1. ģimnāzija 30 11 2011</a:t>
            </a:r>
            <a:endParaRPr lang="en-GB" sz="1400">
              <a:solidFill>
                <a:srgbClr val="000000"/>
              </a:solidFill>
            </a:endParaRPr>
          </a:p>
        </p:txBody>
      </p:sp>
    </p:spTree>
  </p:cSld>
  <p:clrMapOvr>
    <a:masterClrMapping/>
  </p:clrMapOvr>
  <p:transition spd="med">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3426" name="Picture 1"/>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3427" name="Rectangle 2"/>
          <p:cNvSpPr>
            <a:spLocks noGrp="1" noChangeArrowheads="1"/>
          </p:cNvSpPr>
          <p:nvPr>
            <p:ph type="title" idx="4294967295"/>
          </p:nvPr>
        </p:nvSpPr>
        <p:spPr>
          <a:xfrm>
            <a:off x="404813" y="422275"/>
            <a:ext cx="8281987" cy="1844675"/>
          </a:xfrm>
        </p:spPr>
        <p:txBody>
          <a:bodyPr/>
          <a:lstStyle/>
          <a:p>
            <a:pPr eaLnBrk="1" hangingPunct="1"/>
            <a:r>
              <a:rPr lang="lv-LV" sz="4000" smtClean="0">
                <a:solidFill>
                  <a:srgbClr val="990000"/>
                </a:solidFill>
              </a:rPr>
              <a:t>Projektu sākumā skolēni tiek sadalīti četrās grupās, katrai grupai tiek piešķirts nosaukums.</a:t>
            </a:r>
            <a:endParaRPr lang="en-US" sz="4000" smtClean="0">
              <a:solidFill>
                <a:srgbClr val="990000"/>
              </a:solidFill>
            </a:endParaRPr>
          </a:p>
        </p:txBody>
      </p:sp>
      <p:sp>
        <p:nvSpPr>
          <p:cNvPr id="6149" name="Rectangle 4"/>
          <p:cNvSpPr>
            <a:spLocks noChangeArrowheads="1"/>
          </p:cNvSpPr>
          <p:nvPr/>
        </p:nvSpPr>
        <p:spPr bwMode="auto">
          <a:xfrm>
            <a:off x="4676775" y="2720975"/>
            <a:ext cx="827088" cy="611188"/>
          </a:xfrm>
          <a:prstGeom prst="rect">
            <a:avLst/>
          </a:prstGeom>
          <a:noFill/>
          <a:ln w="9525">
            <a:solidFill>
              <a:srgbClr val="000000"/>
            </a:solidFill>
            <a:miter lim="800000"/>
            <a:headEnd/>
            <a:tailEnd/>
          </a:ln>
        </p:spPr>
        <p:txBody>
          <a:bodyPr wrap="none" anchor="ctr"/>
          <a:lstStyle/>
          <a:p>
            <a:pPr algn="ctr"/>
            <a:r>
              <a:rPr lang="lv-LV" sz="2400" b="1">
                <a:solidFill>
                  <a:srgbClr val="990000"/>
                </a:solidFill>
              </a:rPr>
              <a:t>mm</a:t>
            </a:r>
            <a:endParaRPr lang="en-US" sz="2400" b="1">
              <a:solidFill>
                <a:srgbClr val="990000"/>
              </a:solidFill>
            </a:endParaRPr>
          </a:p>
        </p:txBody>
      </p:sp>
      <p:sp>
        <p:nvSpPr>
          <p:cNvPr id="6152" name="Rectangle 7"/>
          <p:cNvSpPr>
            <a:spLocks noChangeArrowheads="1"/>
          </p:cNvSpPr>
          <p:nvPr/>
        </p:nvSpPr>
        <p:spPr bwMode="auto">
          <a:xfrm>
            <a:off x="3556000" y="2732088"/>
            <a:ext cx="827088" cy="611187"/>
          </a:xfrm>
          <a:prstGeom prst="rect">
            <a:avLst/>
          </a:prstGeom>
          <a:noFill/>
          <a:ln w="9525">
            <a:solidFill>
              <a:srgbClr val="000000"/>
            </a:solidFill>
            <a:miter lim="800000"/>
            <a:headEnd/>
            <a:tailEnd/>
          </a:ln>
        </p:spPr>
        <p:txBody>
          <a:bodyPr wrap="none" anchor="ctr"/>
          <a:lstStyle/>
          <a:p>
            <a:pPr algn="ctr"/>
            <a:r>
              <a:rPr lang="lv-LV" sz="2400" b="1"/>
              <a:t>m</a:t>
            </a:r>
            <a:endParaRPr lang="en-US" sz="2400" b="1"/>
          </a:p>
        </p:txBody>
      </p:sp>
      <p:sp>
        <p:nvSpPr>
          <p:cNvPr id="6153" name="Rectangle 8"/>
          <p:cNvSpPr>
            <a:spLocks noChangeArrowheads="1"/>
          </p:cNvSpPr>
          <p:nvPr/>
        </p:nvSpPr>
        <p:spPr bwMode="auto">
          <a:xfrm>
            <a:off x="5780088" y="2732088"/>
            <a:ext cx="827087" cy="611187"/>
          </a:xfrm>
          <a:prstGeom prst="rect">
            <a:avLst/>
          </a:prstGeom>
          <a:noFill/>
          <a:ln w="9525">
            <a:solidFill>
              <a:srgbClr val="000000"/>
            </a:solidFill>
            <a:miter lim="800000"/>
            <a:headEnd/>
            <a:tailEnd/>
          </a:ln>
        </p:spPr>
        <p:txBody>
          <a:bodyPr wrap="none" anchor="ctr"/>
          <a:lstStyle/>
          <a:p>
            <a:pPr algn="ctr"/>
            <a:r>
              <a:rPr lang="lv-LV" sz="2400" b="1"/>
              <a:t>dm</a:t>
            </a:r>
            <a:endParaRPr lang="en-US" sz="2400" b="1">
              <a:solidFill>
                <a:srgbClr val="990000"/>
              </a:solidFill>
            </a:endParaRPr>
          </a:p>
        </p:txBody>
      </p:sp>
      <p:sp>
        <p:nvSpPr>
          <p:cNvPr id="6155" name="Rectangle 10"/>
          <p:cNvSpPr>
            <a:spLocks noChangeArrowheads="1"/>
          </p:cNvSpPr>
          <p:nvPr/>
        </p:nvSpPr>
        <p:spPr bwMode="auto">
          <a:xfrm>
            <a:off x="2478088" y="2773363"/>
            <a:ext cx="827087" cy="611187"/>
          </a:xfrm>
          <a:prstGeom prst="rect">
            <a:avLst/>
          </a:prstGeom>
          <a:solidFill>
            <a:schemeClr val="bg1"/>
          </a:solidFill>
          <a:ln w="9525">
            <a:solidFill>
              <a:srgbClr val="000000"/>
            </a:solidFill>
            <a:miter lim="800000"/>
            <a:headEnd/>
            <a:tailEnd/>
          </a:ln>
        </p:spPr>
        <p:txBody>
          <a:bodyPr wrap="none" anchor="ctr"/>
          <a:lstStyle/>
          <a:p>
            <a:pPr algn="ctr"/>
            <a:r>
              <a:rPr lang="lv-LV" sz="2400" b="1">
                <a:solidFill>
                  <a:srgbClr val="990000"/>
                </a:solidFill>
              </a:rPr>
              <a:t>cm</a:t>
            </a:r>
            <a:endParaRPr lang="en-US" sz="2400" b="1">
              <a:solidFill>
                <a:srgbClr val="990000"/>
              </a:solidFil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1000" fill="hold"/>
                                        <p:tgtEl>
                                          <p:spTgt spid="615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1000" fill="hold"/>
                                        <p:tgtEl>
                                          <p:spTgt spid="615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1000" fill="hold"/>
                                        <p:tgtEl>
                                          <p:spTgt spid="6149"/>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1000" fill="hold"/>
                                        <p:tgtEl>
                                          <p:spTgt spid="61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2" grpId="0" animBg="1"/>
      <p:bldP spid="6153" grpId="0" animBg="1"/>
      <p:bldP spid="61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5425" y="874713"/>
          <a:ext cx="8759687" cy="5221359"/>
        </p:xfrm>
        <a:graphic>
          <a:graphicData uri="http://schemas.openxmlformats.org/drawingml/2006/table">
            <a:tbl>
              <a:tblPr firstRow="1" bandRow="1">
                <a:tableStyleId>{5C22544A-7EE6-4342-B048-85BDC9FD1C3A}</a:tableStyleId>
              </a:tblPr>
              <a:tblGrid>
                <a:gridCol w="2629003"/>
                <a:gridCol w="2629003"/>
                <a:gridCol w="3501681"/>
              </a:tblGrid>
              <a:tr h="652318">
                <a:tc gridSpan="2">
                  <a:txBody>
                    <a:bodyPr/>
                    <a:lstStyle/>
                    <a:p>
                      <a:r>
                        <a:rPr lang="lv-LV" dirty="0" smtClean="0">
                          <a:solidFill>
                            <a:schemeClr val="bg2">
                              <a:lumMod val="10000"/>
                            </a:schemeClr>
                          </a:solidFill>
                        </a:rPr>
                        <a:t>Pamatvienība SI vienību sistēmā </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lv-LV" sz="2800" dirty="0" smtClean="0">
                          <a:solidFill>
                            <a:srgbClr val="FF0000"/>
                          </a:solidFill>
                        </a:rPr>
                        <a:t>1m</a:t>
                      </a:r>
                      <a:endParaRPr lang="en-US"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5516">
                <a:tc gridSpan="2">
                  <a:txBody>
                    <a:bodyPr/>
                    <a:lstStyle/>
                    <a:p>
                      <a:pPr algn="ctr"/>
                      <a:r>
                        <a:rPr lang="lv-LV" dirty="0" smtClean="0">
                          <a:solidFill>
                            <a:schemeClr val="bg2">
                              <a:lumMod val="10000"/>
                            </a:schemeClr>
                          </a:solidFill>
                        </a:rPr>
                        <a:t>Vienība</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lv-LV" dirty="0" smtClean="0">
                          <a:solidFill>
                            <a:schemeClr val="bg2">
                              <a:lumMod val="10000"/>
                            </a:schemeClr>
                          </a:solidFill>
                        </a:rPr>
                        <a:t>Vērtība SI vienībās</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05805">
                <a:tc>
                  <a:txBody>
                    <a:bodyPr/>
                    <a:lstStyle/>
                    <a:p>
                      <a:pPr algn="ctr"/>
                      <a:r>
                        <a:rPr lang="lv-LV" dirty="0" smtClean="0">
                          <a:solidFill>
                            <a:schemeClr val="bg2">
                              <a:lumMod val="10000"/>
                            </a:schemeClr>
                          </a:solidFill>
                        </a:rPr>
                        <a:t>Nosaukums</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smtClean="0">
                          <a:solidFill>
                            <a:schemeClr val="bg2">
                              <a:lumMod val="10000"/>
                            </a:schemeClr>
                          </a:solidFill>
                        </a:rPr>
                        <a:t>Starptautiskais apzīmējums</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3960">
                <a:tc>
                  <a:txBody>
                    <a:bodyPr/>
                    <a:lstStyle/>
                    <a:p>
                      <a:r>
                        <a:rPr lang="lv-LV" dirty="0" err="1" smtClean="0">
                          <a:solidFill>
                            <a:schemeClr val="bg2">
                              <a:lumMod val="10000"/>
                            </a:schemeClr>
                          </a:solidFill>
                        </a:rPr>
                        <a:t>nanometrs</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err="1" smtClean="0">
                          <a:solidFill>
                            <a:schemeClr val="bg2">
                              <a:lumMod val="10000"/>
                            </a:schemeClr>
                          </a:solidFill>
                        </a:rPr>
                        <a:t>nm</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lv-LV" baseline="0" dirty="0" smtClean="0">
                          <a:solidFill>
                            <a:schemeClr val="bg2">
                              <a:lumMod val="10000"/>
                            </a:schemeClr>
                          </a:solidFill>
                        </a:rPr>
                        <a:t> </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3960">
                <a:tc>
                  <a:txBody>
                    <a:bodyPr/>
                    <a:lstStyle/>
                    <a:p>
                      <a:r>
                        <a:rPr lang="lv-LV" dirty="0" smtClean="0">
                          <a:solidFill>
                            <a:schemeClr val="bg2">
                              <a:lumMod val="10000"/>
                            </a:schemeClr>
                          </a:solidFill>
                        </a:rPr>
                        <a:t>mikrometrs</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dirty="0" smtClean="0">
                          <a:solidFill>
                            <a:schemeClr val="bg2">
                              <a:lumMod val="10000"/>
                            </a:schemeClr>
                          </a:solidFill>
                        </a:rPr>
                        <a:t>μ</a:t>
                      </a:r>
                      <a:r>
                        <a:rPr lang="lv-LV" dirty="0" smtClean="0">
                          <a:solidFill>
                            <a:schemeClr val="bg2">
                              <a:lumMod val="10000"/>
                            </a:schemeClr>
                          </a:solidFill>
                        </a:rPr>
                        <a:t>m</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3960">
                <a:tc>
                  <a:txBody>
                    <a:bodyPr/>
                    <a:lstStyle/>
                    <a:p>
                      <a:r>
                        <a:rPr lang="lv-LV" dirty="0" smtClean="0">
                          <a:solidFill>
                            <a:schemeClr val="bg2">
                              <a:lumMod val="10000"/>
                            </a:schemeClr>
                          </a:solidFill>
                        </a:rPr>
                        <a:t>milimetrs</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smtClean="0">
                          <a:solidFill>
                            <a:schemeClr val="bg2">
                              <a:lumMod val="10000"/>
                            </a:schemeClr>
                          </a:solidFill>
                        </a:rPr>
                        <a:t>mm</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3960">
                <a:tc>
                  <a:txBody>
                    <a:bodyPr/>
                    <a:lstStyle/>
                    <a:p>
                      <a:r>
                        <a:rPr lang="lv-LV" dirty="0" smtClean="0">
                          <a:solidFill>
                            <a:schemeClr val="bg2">
                              <a:lumMod val="10000"/>
                            </a:schemeClr>
                          </a:solidFill>
                        </a:rPr>
                        <a:t>centimetrs</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smtClean="0">
                          <a:solidFill>
                            <a:schemeClr val="bg2">
                              <a:lumMod val="10000"/>
                            </a:schemeClr>
                          </a:solidFill>
                        </a:rPr>
                        <a:t>cm</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3960">
                <a:tc>
                  <a:txBody>
                    <a:bodyPr/>
                    <a:lstStyle/>
                    <a:p>
                      <a:r>
                        <a:rPr lang="lv-LV" dirty="0" smtClean="0">
                          <a:solidFill>
                            <a:schemeClr val="bg2">
                              <a:lumMod val="10000"/>
                            </a:schemeClr>
                          </a:solidFill>
                        </a:rPr>
                        <a:t>decimetrs</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smtClean="0">
                          <a:solidFill>
                            <a:schemeClr val="bg2">
                              <a:lumMod val="10000"/>
                            </a:schemeClr>
                          </a:solidFill>
                        </a:rPr>
                        <a:t>dm</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smtClean="0">
                          <a:solidFill>
                            <a:schemeClr val="bg2">
                              <a:lumMod val="10000"/>
                            </a:schemeClr>
                          </a:solidFill>
                        </a:rPr>
                        <a:t>1dm=0,1m</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3960">
                <a:tc>
                  <a:txBody>
                    <a:bodyPr/>
                    <a:lstStyle/>
                    <a:p>
                      <a:r>
                        <a:rPr lang="lv-LV" dirty="0" smtClean="0">
                          <a:solidFill>
                            <a:schemeClr val="bg2">
                              <a:lumMod val="10000"/>
                            </a:schemeClr>
                          </a:solidFill>
                        </a:rPr>
                        <a:t>metrs</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smtClean="0">
                          <a:solidFill>
                            <a:schemeClr val="bg2">
                              <a:lumMod val="10000"/>
                            </a:schemeClr>
                          </a:solidFill>
                        </a:rPr>
                        <a:t>m</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smtClean="0">
                          <a:solidFill>
                            <a:schemeClr val="bg2">
                              <a:lumMod val="10000"/>
                            </a:schemeClr>
                          </a:solidFill>
                        </a:rPr>
                        <a:t>1m=1m</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3960">
                <a:tc>
                  <a:txBody>
                    <a:bodyPr/>
                    <a:lstStyle/>
                    <a:p>
                      <a:r>
                        <a:rPr lang="lv-LV" dirty="0" smtClean="0">
                          <a:solidFill>
                            <a:schemeClr val="bg2">
                              <a:lumMod val="10000"/>
                            </a:schemeClr>
                          </a:solidFill>
                        </a:rPr>
                        <a:t>kilometrs</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smtClean="0">
                          <a:solidFill>
                            <a:schemeClr val="bg2">
                              <a:lumMod val="10000"/>
                            </a:schemeClr>
                          </a:solidFill>
                        </a:rPr>
                        <a:t>km</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27021" name="Object 2"/>
          <p:cNvGraphicFramePr>
            <a:graphicFrameLocks noChangeAspect="1"/>
          </p:cNvGraphicFramePr>
          <p:nvPr/>
        </p:nvGraphicFramePr>
        <p:xfrm>
          <a:off x="5778500" y="2876550"/>
          <a:ext cx="2212975" cy="485775"/>
        </p:xfrm>
        <a:graphic>
          <a:graphicData uri="http://schemas.openxmlformats.org/presentationml/2006/ole">
            <p:oleObj spid="_x0000_s127021" name="Equation" r:id="rId4" imgW="927000" imgH="203040" progId="Equation.3">
              <p:embed/>
            </p:oleObj>
          </a:graphicData>
        </a:graphic>
      </p:graphicFrame>
      <p:graphicFrame>
        <p:nvGraphicFramePr>
          <p:cNvPr id="127022" name="Object 3"/>
          <p:cNvGraphicFramePr>
            <a:graphicFrameLocks noChangeAspect="1"/>
          </p:cNvGraphicFramePr>
          <p:nvPr/>
        </p:nvGraphicFramePr>
        <p:xfrm>
          <a:off x="5930900" y="3354388"/>
          <a:ext cx="1846263" cy="449262"/>
        </p:xfrm>
        <a:graphic>
          <a:graphicData uri="http://schemas.openxmlformats.org/presentationml/2006/ole">
            <p:oleObj spid="_x0000_s127022" name="Equation" r:id="rId5" imgW="939600" imgH="228600" progId="Equation.3">
              <p:embed/>
            </p:oleObj>
          </a:graphicData>
        </a:graphic>
      </p:graphicFrame>
      <p:graphicFrame>
        <p:nvGraphicFramePr>
          <p:cNvPr id="127023" name="Object 4"/>
          <p:cNvGraphicFramePr>
            <a:graphicFrameLocks noChangeAspect="1"/>
          </p:cNvGraphicFramePr>
          <p:nvPr/>
        </p:nvGraphicFramePr>
        <p:xfrm>
          <a:off x="5791200" y="4235450"/>
          <a:ext cx="2755900" cy="439738"/>
        </p:xfrm>
        <a:graphic>
          <a:graphicData uri="http://schemas.openxmlformats.org/presentationml/2006/ole">
            <p:oleObj spid="_x0000_s127023" name="Equation" r:id="rId6" imgW="1434960" imgH="228600" progId="Equation.3">
              <p:embed/>
            </p:oleObj>
          </a:graphicData>
        </a:graphic>
      </p:graphicFrame>
      <p:graphicFrame>
        <p:nvGraphicFramePr>
          <p:cNvPr id="127024" name="Object 5"/>
          <p:cNvGraphicFramePr>
            <a:graphicFrameLocks noChangeAspect="1"/>
          </p:cNvGraphicFramePr>
          <p:nvPr/>
        </p:nvGraphicFramePr>
        <p:xfrm>
          <a:off x="5902325" y="3765550"/>
          <a:ext cx="2162175" cy="461963"/>
        </p:xfrm>
        <a:graphic>
          <a:graphicData uri="http://schemas.openxmlformats.org/presentationml/2006/ole">
            <p:oleObj spid="_x0000_s127024" name="Equation" r:id="rId7" imgW="952200" imgH="203040" progId="Equation.3">
              <p:embed/>
            </p:oleObj>
          </a:graphicData>
        </a:graphic>
      </p:graphicFrame>
      <p:graphicFrame>
        <p:nvGraphicFramePr>
          <p:cNvPr id="127025" name="Object 8"/>
          <p:cNvGraphicFramePr>
            <a:graphicFrameLocks noChangeAspect="1"/>
          </p:cNvGraphicFramePr>
          <p:nvPr/>
        </p:nvGraphicFramePr>
        <p:xfrm>
          <a:off x="6326188" y="5616575"/>
          <a:ext cx="1755775" cy="412750"/>
        </p:xfrm>
        <a:graphic>
          <a:graphicData uri="http://schemas.openxmlformats.org/presentationml/2006/ole">
            <p:oleObj spid="_x0000_s127025" name="Equation" r:id="rId8" imgW="863280" imgH="203040" progId="Equation.3">
              <p:embed/>
            </p:oleObj>
          </a:graphicData>
        </a:graphic>
      </p:graphicFrame>
      <p:sp>
        <p:nvSpPr>
          <p:cNvPr id="127026" name="TextBox 9"/>
          <p:cNvSpPr txBox="1">
            <a:spLocks noChangeArrowheads="1"/>
          </p:cNvSpPr>
          <p:nvPr/>
        </p:nvSpPr>
        <p:spPr bwMode="auto">
          <a:xfrm>
            <a:off x="1868488" y="304800"/>
            <a:ext cx="4929187" cy="369888"/>
          </a:xfrm>
          <a:prstGeom prst="rect">
            <a:avLst/>
          </a:prstGeom>
          <a:noFill/>
          <a:ln w="9525">
            <a:noFill/>
            <a:miter lim="800000"/>
            <a:headEnd/>
            <a:tailEnd/>
          </a:ln>
        </p:spPr>
        <p:txBody>
          <a:bodyPr>
            <a:spAutoFit/>
          </a:bodyPr>
          <a:lstStyle/>
          <a:p>
            <a:pPr algn="ctr"/>
            <a:r>
              <a:rPr lang="lv-LV" b="1">
                <a:solidFill>
                  <a:srgbClr val="000000"/>
                </a:solidFill>
              </a:rPr>
              <a:t>Metriskās garuma vienības (SI vienības).</a:t>
            </a:r>
            <a:endParaRPr lang="en-US" b="1">
              <a:solidFill>
                <a:srgbClr val="000000"/>
              </a:solidFill>
            </a:endParaRPr>
          </a:p>
        </p:txBody>
      </p:sp>
      <p:sp>
        <p:nvSpPr>
          <p:cNvPr id="127027" name="Footer Placeholder 8"/>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r>
              <a:rPr lang="lv-LV" sz="1400">
                <a:solidFill>
                  <a:srgbClr val="000000"/>
                </a:solidFill>
              </a:rPr>
              <a:t>Andrejs Sālzirnis Jelgavas 1. ģimnāzija 30 11 2011</a:t>
            </a:r>
            <a:endParaRPr lang="en-GB" sz="1400">
              <a:solidFill>
                <a:srgbClr val="000000"/>
              </a:solidFill>
            </a:endParaRPr>
          </a:p>
        </p:txBody>
      </p:sp>
    </p:spTree>
  </p:cSld>
  <p:clrMapOvr>
    <a:masterClrMapping/>
  </p:clrMapOvr>
  <p:transition spd="med">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29" name="Group 57"/>
          <p:cNvGraphicFramePr>
            <a:graphicFrameLocks noGrp="1"/>
          </p:cNvGraphicFramePr>
          <p:nvPr/>
        </p:nvGraphicFramePr>
        <p:xfrm>
          <a:off x="993775" y="954088"/>
          <a:ext cx="7050088" cy="4794885"/>
        </p:xfrm>
        <a:graphic>
          <a:graphicData uri="http://schemas.openxmlformats.org/drawingml/2006/table">
            <a:tbl>
              <a:tblPr/>
              <a:tblGrid>
                <a:gridCol w="2116138"/>
                <a:gridCol w="2116137"/>
                <a:gridCol w="2817813"/>
              </a:tblGrid>
              <a:tr h="52705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1" i="0" u="none" strike="noStrike" cap="none" normalizeH="0" baseline="0" dirty="0" smtClean="0">
                          <a:ln>
                            <a:noFill/>
                          </a:ln>
                          <a:solidFill>
                            <a:srgbClr val="0A141F"/>
                          </a:solidFill>
                          <a:effectLst/>
                          <a:latin typeface="Arial" charset="0"/>
                        </a:rPr>
                        <a:t>Pamatvienība SI vienību sistēmā </a:t>
                      </a:r>
                      <a:endParaRPr kumimoji="0" lang="en-US" sz="1800" b="1" i="0" u="none" strike="noStrike" cap="none" normalizeH="0" baseline="0" dirty="0" smtClean="0">
                        <a:ln>
                          <a:noFill/>
                        </a:ln>
                        <a:solidFill>
                          <a:srgbClr val="0A141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2800" b="1" i="0" u="none" strike="noStrike" cap="none" normalizeH="0" baseline="0" smtClean="0">
                          <a:ln>
                            <a:noFill/>
                          </a:ln>
                          <a:solidFill>
                            <a:srgbClr val="FF0000"/>
                          </a:solidFill>
                          <a:effectLst/>
                          <a:latin typeface="Arial" charset="0"/>
                        </a:rPr>
                        <a:t>1m</a:t>
                      </a:r>
                      <a:endParaRPr kumimoji="0" lang="en-US" sz="2800" b="1"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95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A141F"/>
                          </a:solidFill>
                          <a:effectLst/>
                          <a:latin typeface="Arial" charset="0"/>
                        </a:rPr>
                        <a:t>Vienība</a:t>
                      </a:r>
                      <a:endParaRPr kumimoji="0" lang="en-US" sz="1800" b="0" i="0" u="none" strike="noStrike" cap="none" normalizeH="0" baseline="0" smtClean="0">
                        <a:ln>
                          <a:noFill/>
                        </a:ln>
                        <a:solidFill>
                          <a:srgbClr val="0A141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A141F"/>
                          </a:solidFill>
                          <a:effectLst/>
                          <a:latin typeface="Arial" charset="0"/>
                        </a:rPr>
                        <a:t>Vērtība SI vienībās</a:t>
                      </a:r>
                      <a:endParaRPr kumimoji="0" lang="en-US" sz="1800" b="0" i="0" u="none" strike="noStrike" cap="none" normalizeH="0" baseline="0" smtClean="0">
                        <a:ln>
                          <a:noFill/>
                        </a:ln>
                        <a:solidFill>
                          <a:srgbClr val="0A141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8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A141F"/>
                          </a:solidFill>
                          <a:effectLst/>
                          <a:latin typeface="Arial" charset="0"/>
                        </a:rPr>
                        <a:t>Nosaukums</a:t>
                      </a:r>
                      <a:endParaRPr kumimoji="0" lang="en-US" sz="1800" b="0" i="0" u="none" strike="noStrike" cap="none" normalizeH="0" baseline="0" smtClean="0">
                        <a:ln>
                          <a:noFill/>
                        </a:ln>
                        <a:solidFill>
                          <a:srgbClr val="0A141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A141F"/>
                          </a:solidFill>
                          <a:effectLst/>
                          <a:latin typeface="Arial" charset="0"/>
                        </a:rPr>
                        <a:t>Starptautiskais apzīmējums</a:t>
                      </a:r>
                      <a:endParaRPr kumimoji="0" lang="en-US" sz="1800" b="0" i="0" u="none" strike="noStrike" cap="none" normalizeH="0" baseline="0" smtClean="0">
                        <a:ln>
                          <a:noFill/>
                        </a:ln>
                        <a:solidFill>
                          <a:srgbClr val="0A141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A141F"/>
                          </a:solidFill>
                          <a:effectLst/>
                          <a:latin typeface="Arial" charset="0"/>
                        </a:rPr>
                        <a:t>angstrēms</a:t>
                      </a:r>
                      <a:endParaRPr kumimoji="0" lang="en-US" sz="1800" b="0" i="0" u="none" strike="noStrike" cap="none" normalizeH="0" baseline="0" smtClean="0">
                        <a:ln>
                          <a:noFill/>
                        </a:ln>
                        <a:solidFill>
                          <a:srgbClr val="0A141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A141F"/>
                          </a:solidFill>
                          <a:effectLst/>
                          <a:latin typeface="Arial" charset="0"/>
                        </a:rPr>
                        <a:t> </a:t>
                      </a:r>
                      <a:endParaRPr kumimoji="0" lang="en-US" sz="1800" b="0" i="0" u="none" strike="noStrike" cap="none" normalizeH="0" baseline="0" smtClean="0">
                        <a:ln>
                          <a:noFill/>
                        </a:ln>
                        <a:solidFill>
                          <a:srgbClr val="0A141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A141F"/>
                          </a:solidFill>
                          <a:effectLst/>
                          <a:latin typeface="Arial" charset="0"/>
                        </a:rPr>
                        <a:t> </a:t>
                      </a:r>
                      <a:endParaRPr kumimoji="0" lang="en-US" sz="1800" b="0" i="0" u="none" strike="noStrike" cap="none" normalizeH="0" baseline="0" smtClean="0">
                        <a:ln>
                          <a:noFill/>
                        </a:ln>
                        <a:solidFill>
                          <a:srgbClr val="0A141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A141F"/>
                          </a:solidFill>
                          <a:effectLst/>
                          <a:latin typeface="Arial" charset="0"/>
                        </a:rPr>
                        <a:t>Colla</a:t>
                      </a:r>
                      <a:endParaRPr kumimoji="0" lang="en-US" sz="1800" b="0" i="0" u="none" strike="noStrike" cap="none" normalizeH="0" baseline="0" smtClean="0">
                        <a:ln>
                          <a:noFill/>
                        </a:ln>
                        <a:solidFill>
                          <a:srgbClr val="0A141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A141F"/>
                          </a:solidFill>
                          <a:effectLst/>
                          <a:latin typeface="Arial" charset="0"/>
                        </a:rPr>
                        <a:t>in</a:t>
                      </a:r>
                      <a:endParaRPr kumimoji="0" lang="en-US" sz="1800" b="0" i="0" u="none" strike="noStrike" cap="none" normalizeH="0" baseline="0" smtClean="0">
                        <a:ln>
                          <a:noFill/>
                        </a:ln>
                        <a:solidFill>
                          <a:srgbClr val="0A141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A141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A141F"/>
                          </a:solidFill>
                          <a:effectLst/>
                          <a:latin typeface="Arial" charset="0"/>
                        </a:rPr>
                        <a:t>kabeļtauva</a:t>
                      </a:r>
                      <a:endParaRPr kumimoji="0" lang="en-US" sz="1800" b="0" i="0" u="none" strike="noStrike" cap="none" normalizeH="0" baseline="0" smtClean="0">
                        <a:ln>
                          <a:noFill/>
                        </a:ln>
                        <a:solidFill>
                          <a:srgbClr val="0A141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A141F"/>
                          </a:solidFill>
                          <a:effectLst/>
                          <a:latin typeface="Arial" charset="0"/>
                        </a:rPr>
                        <a:t>Cab (Int)</a:t>
                      </a:r>
                      <a:endParaRPr kumimoji="0" lang="en-US" sz="1800" b="0" i="0" u="none" strike="noStrike" cap="none" normalizeH="0" baseline="0" smtClean="0">
                        <a:ln>
                          <a:noFill/>
                        </a:ln>
                        <a:solidFill>
                          <a:srgbClr val="0A141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A141F"/>
                          </a:solidFill>
                          <a:effectLst/>
                          <a:latin typeface="Arial" charset="0"/>
                        </a:rPr>
                        <a:t>185,2m</a:t>
                      </a:r>
                      <a:endParaRPr kumimoji="0" lang="en-US" sz="1800" b="0" i="0" u="none" strike="noStrike" cap="none" normalizeH="0" baseline="0" smtClean="0">
                        <a:ln>
                          <a:noFill/>
                        </a:ln>
                        <a:solidFill>
                          <a:srgbClr val="0A141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A141F"/>
                          </a:solidFill>
                          <a:effectLst/>
                          <a:latin typeface="Arial" charset="0"/>
                        </a:rPr>
                        <a:t>Jūras jūdze</a:t>
                      </a:r>
                      <a:endParaRPr kumimoji="0" lang="en-US" sz="1800" b="0" i="0" u="none" strike="noStrike" cap="none" normalizeH="0" baseline="0" smtClean="0">
                        <a:ln>
                          <a:noFill/>
                        </a:ln>
                        <a:solidFill>
                          <a:srgbClr val="0A141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A141F"/>
                          </a:solidFill>
                          <a:effectLst/>
                          <a:latin typeface="Arial" charset="0"/>
                        </a:rPr>
                        <a:t>mi</a:t>
                      </a:r>
                      <a:endParaRPr kumimoji="0" lang="en-US" sz="1800" b="0" i="0" u="none" strike="noStrike" cap="none" normalizeH="0" baseline="0" smtClean="0">
                        <a:ln>
                          <a:noFill/>
                        </a:ln>
                        <a:solidFill>
                          <a:srgbClr val="0A141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A141F"/>
                          </a:solidFill>
                          <a:effectLst/>
                          <a:latin typeface="Arial" charset="0"/>
                        </a:rPr>
                        <a:t>1mi=1852m</a:t>
                      </a:r>
                      <a:endParaRPr kumimoji="0" lang="en-US" sz="1800" b="0" i="0" u="none" strike="noStrike" cap="none" normalizeH="0" baseline="0" smtClean="0">
                        <a:ln>
                          <a:noFill/>
                        </a:ln>
                        <a:solidFill>
                          <a:srgbClr val="0A141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A141F"/>
                          </a:solidFill>
                          <a:effectLst/>
                          <a:latin typeface="Arial" charset="0"/>
                        </a:rPr>
                        <a:t>Sauszemes jūdze</a:t>
                      </a:r>
                      <a:endParaRPr kumimoji="0" lang="en-US" sz="1800" b="0" i="0" u="none" strike="noStrike" cap="none" normalizeH="0" baseline="0" smtClean="0">
                        <a:ln>
                          <a:noFill/>
                        </a:ln>
                        <a:solidFill>
                          <a:srgbClr val="0A141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A141F"/>
                          </a:solidFill>
                          <a:effectLst/>
                          <a:latin typeface="Arial" charset="0"/>
                        </a:rPr>
                        <a:t>int</a:t>
                      </a:r>
                      <a:endParaRPr kumimoji="0" lang="en-US" sz="1800" b="0" i="0" u="none" strike="noStrike" cap="none" normalizeH="0" baseline="0" smtClean="0">
                        <a:ln>
                          <a:noFill/>
                        </a:ln>
                        <a:solidFill>
                          <a:srgbClr val="0A141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dirty="0" smtClean="0">
                          <a:ln>
                            <a:noFill/>
                          </a:ln>
                          <a:solidFill>
                            <a:srgbClr val="0A141F"/>
                          </a:solidFill>
                          <a:effectLst/>
                          <a:latin typeface="Arial" charset="0"/>
                        </a:rPr>
                        <a:t>1int=1609,34m</a:t>
                      </a:r>
                      <a:endParaRPr kumimoji="0" lang="en-US" sz="1800" b="0" i="0" u="none" strike="noStrike" cap="none" normalizeH="0" baseline="0" dirty="0" smtClean="0">
                        <a:ln>
                          <a:noFill/>
                        </a:ln>
                        <a:solidFill>
                          <a:srgbClr val="0A141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0000"/>
                          </a:solidFill>
                          <a:effectLst/>
                          <a:latin typeface="Arial" charset="0"/>
                        </a:rPr>
                        <a:t>Astronomiskā vienība</a:t>
                      </a:r>
                      <a:endParaRPr kumimoji="0" lang="en-US" sz="1800" b="0" i="0" u="none" strike="noStrike" cap="none" normalizeH="0" baseline="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00000"/>
                          </a:solidFill>
                          <a:effectLst/>
                          <a:latin typeface="Arial" charset="0"/>
                        </a:rPr>
                        <a:t>ua</a:t>
                      </a:r>
                      <a:endParaRPr kumimoji="0" lang="en-US" sz="1800" b="0" i="0" u="none" strike="noStrike" cap="none" normalizeH="0" baseline="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A141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A141F"/>
                          </a:solidFill>
                          <a:effectLst/>
                          <a:latin typeface="Arial" charset="0"/>
                        </a:rPr>
                        <a:t>Gaismas gads</a:t>
                      </a:r>
                      <a:endParaRPr kumimoji="0" lang="en-US" sz="1800" b="0" i="0" u="none" strike="noStrike" cap="none" normalizeH="0" baseline="0" smtClean="0">
                        <a:ln>
                          <a:noFill/>
                        </a:ln>
                        <a:solidFill>
                          <a:srgbClr val="0A141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A141F"/>
                          </a:solidFill>
                          <a:effectLst/>
                          <a:latin typeface="Arial" charset="0"/>
                        </a:rPr>
                        <a:t>ly</a:t>
                      </a:r>
                      <a:endParaRPr kumimoji="0" lang="en-US" sz="1800" b="0" i="0" u="none" strike="noStrike" cap="none" normalizeH="0" baseline="0" smtClean="0">
                        <a:ln>
                          <a:noFill/>
                        </a:ln>
                        <a:solidFill>
                          <a:srgbClr val="0A141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A141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A141F"/>
                          </a:solidFill>
                          <a:effectLst/>
                          <a:latin typeface="Arial" charset="0"/>
                        </a:rPr>
                        <a:t>Parseks</a:t>
                      </a:r>
                      <a:endParaRPr kumimoji="0" lang="en-US" sz="1800" b="0" i="0" u="none" strike="noStrike" cap="none" normalizeH="0" baseline="0" smtClean="0">
                        <a:ln>
                          <a:noFill/>
                        </a:ln>
                        <a:solidFill>
                          <a:srgbClr val="0A141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800" b="0" i="0" u="none" strike="noStrike" cap="none" normalizeH="0" baseline="0" smtClean="0">
                          <a:ln>
                            <a:noFill/>
                          </a:ln>
                          <a:solidFill>
                            <a:srgbClr val="0A141F"/>
                          </a:solidFill>
                          <a:effectLst/>
                          <a:latin typeface="Arial" charset="0"/>
                        </a:rPr>
                        <a:t>pc</a:t>
                      </a:r>
                      <a:endParaRPr kumimoji="0" lang="en-US" sz="1800" b="0" i="0" u="none" strike="noStrike" cap="none" normalizeH="0" baseline="0" smtClean="0">
                        <a:ln>
                          <a:noFill/>
                        </a:ln>
                        <a:solidFill>
                          <a:srgbClr val="0A141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A141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28049" name="TextBox 2"/>
          <p:cNvSpPr txBox="1">
            <a:spLocks noChangeArrowheads="1"/>
          </p:cNvSpPr>
          <p:nvPr/>
        </p:nvSpPr>
        <p:spPr bwMode="auto">
          <a:xfrm>
            <a:off x="1298575" y="277813"/>
            <a:ext cx="4956175" cy="369887"/>
          </a:xfrm>
          <a:prstGeom prst="rect">
            <a:avLst/>
          </a:prstGeom>
          <a:noFill/>
          <a:ln w="9525">
            <a:noFill/>
            <a:miter lim="800000"/>
            <a:headEnd/>
            <a:tailEnd/>
          </a:ln>
        </p:spPr>
        <p:txBody>
          <a:bodyPr>
            <a:spAutoFit/>
          </a:bodyPr>
          <a:lstStyle/>
          <a:p>
            <a:r>
              <a:rPr lang="lv-LV">
                <a:solidFill>
                  <a:srgbClr val="000000"/>
                </a:solidFill>
              </a:rPr>
              <a:t>Ārpus SI sistēmas lietojamas garuma vienības.</a:t>
            </a:r>
            <a:endParaRPr lang="en-US">
              <a:solidFill>
                <a:srgbClr val="000000"/>
              </a:solidFill>
            </a:endParaRPr>
          </a:p>
        </p:txBody>
      </p:sp>
      <p:graphicFrame>
        <p:nvGraphicFramePr>
          <p:cNvPr id="128050" name="Object 3"/>
          <p:cNvGraphicFramePr>
            <a:graphicFrameLocks noChangeAspect="1"/>
          </p:cNvGraphicFramePr>
          <p:nvPr/>
        </p:nvGraphicFramePr>
        <p:xfrm>
          <a:off x="5705475" y="2411413"/>
          <a:ext cx="1638300" cy="501650"/>
        </p:xfrm>
        <a:graphic>
          <a:graphicData uri="http://schemas.openxmlformats.org/presentationml/2006/ole">
            <p:oleObj spid="_x0000_s128050" name="Equation" r:id="rId4" imgW="914400" imgH="279360" progId="Equation.3">
              <p:embed/>
            </p:oleObj>
          </a:graphicData>
        </a:graphic>
      </p:graphicFrame>
      <p:graphicFrame>
        <p:nvGraphicFramePr>
          <p:cNvPr id="128051" name="Object 4"/>
          <p:cNvGraphicFramePr>
            <a:graphicFrameLocks noChangeAspect="1"/>
          </p:cNvGraphicFramePr>
          <p:nvPr/>
        </p:nvGraphicFramePr>
        <p:xfrm>
          <a:off x="3843338" y="2490788"/>
          <a:ext cx="277812" cy="449262"/>
        </p:xfrm>
        <a:graphic>
          <a:graphicData uri="http://schemas.openxmlformats.org/presentationml/2006/ole">
            <p:oleObj spid="_x0000_s128051" name="Equation" r:id="rId5" imgW="164880" imgH="266400" progId="Equation.3">
              <p:embed/>
            </p:oleObj>
          </a:graphicData>
        </a:graphic>
      </p:graphicFrame>
      <p:graphicFrame>
        <p:nvGraphicFramePr>
          <p:cNvPr id="128052" name="Object 5"/>
          <p:cNvGraphicFramePr>
            <a:graphicFrameLocks noChangeAspect="1"/>
          </p:cNvGraphicFramePr>
          <p:nvPr/>
        </p:nvGraphicFramePr>
        <p:xfrm>
          <a:off x="5156200" y="2917825"/>
          <a:ext cx="2784475" cy="382588"/>
        </p:xfrm>
        <a:graphic>
          <a:graphicData uri="http://schemas.openxmlformats.org/presentationml/2006/ole">
            <p:oleObj spid="_x0000_s128052" name="Equation" r:id="rId6" imgW="1663560" imgH="228600" progId="Equation.3">
              <p:embed/>
            </p:oleObj>
          </a:graphicData>
        </a:graphic>
      </p:graphicFrame>
      <p:graphicFrame>
        <p:nvGraphicFramePr>
          <p:cNvPr id="128053" name="Object 6"/>
          <p:cNvGraphicFramePr>
            <a:graphicFrameLocks noChangeAspect="1"/>
          </p:cNvGraphicFramePr>
          <p:nvPr/>
        </p:nvGraphicFramePr>
        <p:xfrm>
          <a:off x="5538788" y="5024438"/>
          <a:ext cx="1928812" cy="369887"/>
        </p:xfrm>
        <a:graphic>
          <a:graphicData uri="http://schemas.openxmlformats.org/presentationml/2006/ole">
            <p:oleObj spid="_x0000_s128053" name="Equation" r:id="rId7" imgW="1193760" imgH="228600" progId="Equation.3">
              <p:embed/>
            </p:oleObj>
          </a:graphicData>
        </a:graphic>
      </p:graphicFrame>
      <p:graphicFrame>
        <p:nvGraphicFramePr>
          <p:cNvPr id="128054" name="Object 7"/>
          <p:cNvGraphicFramePr>
            <a:graphicFrameLocks noChangeAspect="1"/>
          </p:cNvGraphicFramePr>
          <p:nvPr/>
        </p:nvGraphicFramePr>
        <p:xfrm>
          <a:off x="5527675" y="5362575"/>
          <a:ext cx="1887538" cy="369888"/>
        </p:xfrm>
        <a:graphic>
          <a:graphicData uri="http://schemas.openxmlformats.org/presentationml/2006/ole">
            <p:oleObj spid="_x0000_s128054" name="Equation" r:id="rId8" imgW="1168200" imgH="228600" progId="Equation.3">
              <p:embed/>
            </p:oleObj>
          </a:graphicData>
        </a:graphic>
      </p:graphicFrame>
      <p:graphicFrame>
        <p:nvGraphicFramePr>
          <p:cNvPr id="128055" name="Object 8"/>
          <p:cNvGraphicFramePr>
            <a:graphicFrameLocks noChangeAspect="1"/>
          </p:cNvGraphicFramePr>
          <p:nvPr/>
        </p:nvGraphicFramePr>
        <p:xfrm>
          <a:off x="5729288" y="4433888"/>
          <a:ext cx="1825625" cy="369887"/>
        </p:xfrm>
        <a:graphic>
          <a:graphicData uri="http://schemas.openxmlformats.org/presentationml/2006/ole">
            <p:oleObj spid="_x0000_s128055" name="Equation" r:id="rId9" imgW="1130040" imgH="228600" progId="Equation.3">
              <p:embed/>
            </p:oleObj>
          </a:graphicData>
        </a:graphic>
      </p:graphicFrame>
      <p:sp>
        <p:nvSpPr>
          <p:cNvPr id="128056" name="Footer Placeholder 9"/>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r>
              <a:rPr lang="lv-LV" sz="1400">
                <a:solidFill>
                  <a:srgbClr val="000000"/>
                </a:solidFill>
              </a:rPr>
              <a:t>Andrejs Sālzirnis Jelgavas 1. ģimnāzija 30 11 2011</a:t>
            </a:r>
            <a:endParaRPr lang="en-GB" sz="1400">
              <a:solidFill>
                <a:srgbClr val="000000"/>
              </a:solidFill>
            </a:endParaRPr>
          </a:p>
        </p:txBody>
      </p:sp>
    </p:spTree>
  </p:cSld>
  <p:clrMapOvr>
    <a:masterClrMapping/>
  </p:clrMapOvr>
  <p:transition spd="med">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93775" y="966788"/>
          <a:ext cx="7050157" cy="4516053"/>
        </p:xfrm>
        <a:graphic>
          <a:graphicData uri="http://schemas.openxmlformats.org/drawingml/2006/table">
            <a:tbl>
              <a:tblPr firstRow="1" bandRow="1">
                <a:tableStyleId>{5C22544A-7EE6-4342-B048-85BDC9FD1C3A}</a:tableStyleId>
              </a:tblPr>
              <a:tblGrid>
                <a:gridCol w="2115930"/>
                <a:gridCol w="2115930"/>
                <a:gridCol w="2818297"/>
              </a:tblGrid>
              <a:tr h="514946">
                <a:tc gridSpan="2">
                  <a:txBody>
                    <a:bodyPr/>
                    <a:lstStyle/>
                    <a:p>
                      <a:r>
                        <a:rPr lang="lv-LV" dirty="0" smtClean="0">
                          <a:solidFill>
                            <a:schemeClr val="bg2">
                              <a:lumMod val="10000"/>
                            </a:schemeClr>
                          </a:solidFill>
                        </a:rPr>
                        <a:t>Pamatvienība SI vienību sistēmā </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lv-LV" sz="2800" dirty="0" smtClean="0">
                          <a:solidFill>
                            <a:srgbClr val="FF0000"/>
                          </a:solidFill>
                        </a:rPr>
                        <a:t>1m</a:t>
                      </a:r>
                      <a:endParaRPr lang="en-US"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9493">
                <a:tc gridSpan="2">
                  <a:txBody>
                    <a:bodyPr/>
                    <a:lstStyle/>
                    <a:p>
                      <a:pPr algn="ctr"/>
                      <a:r>
                        <a:rPr lang="lv-LV" dirty="0" smtClean="0">
                          <a:solidFill>
                            <a:schemeClr val="bg2">
                              <a:lumMod val="10000"/>
                            </a:schemeClr>
                          </a:solidFill>
                        </a:rPr>
                        <a:t>Vienība</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lv-LV" dirty="0" smtClean="0">
                          <a:solidFill>
                            <a:schemeClr val="bg2">
                              <a:lumMod val="10000"/>
                            </a:schemeClr>
                          </a:solidFill>
                        </a:rPr>
                        <a:t>Vērtība SI vienībās</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8540">
                <a:tc>
                  <a:txBody>
                    <a:bodyPr/>
                    <a:lstStyle/>
                    <a:p>
                      <a:pPr algn="ctr"/>
                      <a:r>
                        <a:rPr lang="lv-LV" dirty="0" smtClean="0">
                          <a:solidFill>
                            <a:schemeClr val="bg2">
                              <a:lumMod val="10000"/>
                            </a:schemeClr>
                          </a:solidFill>
                        </a:rPr>
                        <a:t>Nosaukums</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smtClean="0">
                          <a:solidFill>
                            <a:schemeClr val="bg2">
                              <a:lumMod val="10000"/>
                            </a:schemeClr>
                          </a:solidFill>
                        </a:rPr>
                        <a:t>Starptautiskais apzīmējums</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8540">
                <a:tc>
                  <a:txBody>
                    <a:bodyPr/>
                    <a:lstStyle/>
                    <a:p>
                      <a:r>
                        <a:rPr lang="lv-LV" dirty="0" smtClean="0">
                          <a:solidFill>
                            <a:schemeClr val="bg2">
                              <a:lumMod val="10000"/>
                            </a:schemeClr>
                          </a:solidFill>
                        </a:rPr>
                        <a:t>Pēda</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err="1" smtClean="0">
                          <a:solidFill>
                            <a:schemeClr val="bg2">
                              <a:lumMod val="10000"/>
                            </a:schemeClr>
                          </a:solidFill>
                        </a:rPr>
                        <a:t>ft</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smtClean="0">
                          <a:solidFill>
                            <a:schemeClr val="bg2">
                              <a:lumMod val="10000"/>
                            </a:schemeClr>
                          </a:solidFill>
                        </a:rPr>
                        <a:t>1ft=0.3048m</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8540">
                <a:tc>
                  <a:txBody>
                    <a:bodyPr/>
                    <a:lstStyle/>
                    <a:p>
                      <a:r>
                        <a:rPr lang="lv-LV" dirty="0" smtClean="0">
                          <a:solidFill>
                            <a:schemeClr val="bg2">
                              <a:lumMod val="10000"/>
                            </a:schemeClr>
                          </a:solidFill>
                        </a:rPr>
                        <a:t>Ass</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smtClean="0">
                          <a:solidFill>
                            <a:schemeClr val="bg2">
                              <a:lumMod val="10000"/>
                            </a:schemeClr>
                          </a:solidFill>
                        </a:rPr>
                        <a:t>ass</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smtClean="0">
                          <a:solidFill>
                            <a:schemeClr val="bg2">
                              <a:lumMod val="10000"/>
                            </a:schemeClr>
                          </a:solidFill>
                        </a:rPr>
                        <a:t>1ass=2,134m</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8540">
                <a:tc>
                  <a:txBody>
                    <a:bodyPr/>
                    <a:lstStyle/>
                    <a:p>
                      <a:r>
                        <a:rPr lang="lv-LV" dirty="0" smtClean="0">
                          <a:solidFill>
                            <a:schemeClr val="bg2">
                              <a:lumMod val="10000"/>
                            </a:schemeClr>
                          </a:solidFill>
                        </a:rPr>
                        <a:t>Versts</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smtClean="0">
                          <a:solidFill>
                            <a:schemeClr val="bg2">
                              <a:lumMod val="10000"/>
                            </a:schemeClr>
                          </a:solidFill>
                        </a:rPr>
                        <a:t>versts</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smtClean="0">
                          <a:solidFill>
                            <a:schemeClr val="bg2">
                              <a:lumMod val="10000"/>
                            </a:schemeClr>
                          </a:solidFill>
                        </a:rPr>
                        <a:t>1versts=1066,8m</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8540">
                <a:tc>
                  <a:txBody>
                    <a:bodyPr/>
                    <a:lstStyle/>
                    <a:p>
                      <a:r>
                        <a:rPr lang="lv-LV" dirty="0" smtClean="0">
                          <a:solidFill>
                            <a:schemeClr val="bg2">
                              <a:lumMod val="10000"/>
                            </a:schemeClr>
                          </a:solidFill>
                        </a:rPr>
                        <a:t>Jards</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smtClean="0">
                          <a:solidFill>
                            <a:schemeClr val="bg2">
                              <a:lumMod val="10000"/>
                            </a:schemeClr>
                          </a:solidFill>
                        </a:rPr>
                        <a:t>jards</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lv-LV" dirty="0" smtClean="0">
                          <a:solidFill>
                            <a:schemeClr val="bg2">
                              <a:lumMod val="10000"/>
                            </a:schemeClr>
                          </a:solidFill>
                        </a:rPr>
                        <a:t>1jards=0,914m</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8540">
                <a:tc>
                  <a:txBody>
                    <a:bodyPr/>
                    <a:lstStyle/>
                    <a:p>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8540">
                <a:tc>
                  <a:txBody>
                    <a:bodyPr/>
                    <a:lstStyle/>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8540">
                <a:tc>
                  <a:txBody>
                    <a:bodyPr/>
                    <a:lstStyle/>
                    <a:p>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8540">
                <a:tc>
                  <a:txBody>
                    <a:bodyPr/>
                    <a:lstStyle/>
                    <a:p>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29073" name="Footer Placeholder 2"/>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r>
              <a:rPr lang="lv-LV" sz="1400">
                <a:solidFill>
                  <a:srgbClr val="000000"/>
                </a:solidFill>
              </a:rPr>
              <a:t>Andrejs Sālzirnis Jelgavas 1. ģimnāzija 30 11 2011</a:t>
            </a:r>
            <a:endParaRPr lang="en-GB" sz="1400">
              <a:solidFill>
                <a:srgbClr val="000000"/>
              </a:solidFill>
            </a:endParaRPr>
          </a:p>
        </p:txBody>
      </p:sp>
    </p:spTree>
  </p:cSld>
  <p:clrMapOvr>
    <a:masterClrMapping/>
  </p:clrMapOvr>
  <p:transition spd="med">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4"/>
          <p:cNvSpPr>
            <a:spLocks noGrp="1" noChangeArrowheads="1"/>
          </p:cNvSpPr>
          <p:nvPr>
            <p:ph type="title" idx="4294967295"/>
          </p:nvPr>
        </p:nvSpPr>
        <p:spPr>
          <a:xfrm>
            <a:off x="496888" y="658813"/>
            <a:ext cx="8189912" cy="4894262"/>
          </a:xfrm>
        </p:spPr>
        <p:txBody>
          <a:bodyPr/>
          <a:lstStyle/>
          <a:p>
            <a:r>
              <a:rPr lang="lv-LV" sz="3600" smtClean="0">
                <a:solidFill>
                  <a:srgbClr val="FF0000"/>
                </a:solidFill>
              </a:rPr>
              <a:t>Problēma.</a:t>
            </a:r>
            <a:r>
              <a:rPr lang="lv-LV" sz="3600" smtClean="0">
                <a:solidFill>
                  <a:schemeClr val="tx1"/>
                </a:solidFill>
              </a:rPr>
              <a:t/>
            </a:r>
            <a:br>
              <a:rPr lang="lv-LV" sz="3600" smtClean="0">
                <a:solidFill>
                  <a:schemeClr val="tx1"/>
                </a:solidFill>
              </a:rPr>
            </a:br>
            <a:r>
              <a:rPr lang="lv-LV" sz="3600" smtClean="0">
                <a:solidFill>
                  <a:schemeClr val="tx1"/>
                </a:solidFill>
              </a:rPr>
              <a:t>Klases audzinātāja grib aizlidot uz Mēnesi, bet nezina, cik liels attālums viņai būs jāveic.</a:t>
            </a:r>
            <a:r>
              <a:rPr lang="lv-LV" smtClean="0">
                <a:solidFill>
                  <a:schemeClr val="tx1"/>
                </a:solidFill>
              </a:rPr>
              <a:t/>
            </a:r>
            <a:br>
              <a:rPr lang="lv-LV" smtClean="0">
                <a:solidFill>
                  <a:schemeClr val="tx1"/>
                </a:solidFill>
              </a:rPr>
            </a:br>
            <a:r>
              <a:rPr lang="lv-LV" smtClean="0">
                <a:solidFill>
                  <a:schemeClr val="tx1"/>
                </a:solidFill>
              </a:rPr>
              <a:t/>
            </a:r>
            <a:br>
              <a:rPr lang="lv-LV" smtClean="0">
                <a:solidFill>
                  <a:schemeClr val="tx1"/>
                </a:solidFill>
              </a:rPr>
            </a:br>
            <a:r>
              <a:rPr lang="lv-LV" smtClean="0">
                <a:solidFill>
                  <a:schemeClr val="tx1"/>
                </a:solidFill>
              </a:rPr>
              <a:t>  </a:t>
            </a:r>
            <a:r>
              <a:rPr lang="lv-LV" sz="3200" smtClean="0">
                <a:solidFill>
                  <a:schemeClr val="tx1"/>
                </a:solidFill>
              </a:rPr>
              <a:t>Palīdziet noskaidrot, ar ko viņa var izmērīt šo attālumu! </a:t>
            </a:r>
            <a:br>
              <a:rPr lang="lv-LV" sz="3200" smtClean="0">
                <a:solidFill>
                  <a:schemeClr val="tx1"/>
                </a:solidFill>
              </a:rPr>
            </a:br>
            <a:endParaRPr lang="lv-LV" sz="3200" smtClean="0"/>
          </a:p>
        </p:txBody>
      </p:sp>
      <p:sp>
        <p:nvSpPr>
          <p:cNvPr id="130051" name="Footer Placeholder 2"/>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r>
              <a:rPr lang="lv-LV" sz="1400">
                <a:solidFill>
                  <a:srgbClr val="000000"/>
                </a:solidFill>
              </a:rPr>
              <a:t>Andrejs Sālzirnis Jelgavas 1. ģimnāzija 30 11 2011</a:t>
            </a:r>
          </a:p>
        </p:txBody>
      </p:sp>
    </p:spTree>
  </p:cSld>
  <p:clrMapOvr>
    <a:masterClrMapping/>
  </p:clrMapOvr>
  <p:transition spd="med">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a:xfrm>
            <a:off x="219075" y="539750"/>
            <a:ext cx="8467725" cy="2454275"/>
          </a:xfrm>
        </p:spPr>
        <p:txBody>
          <a:bodyPr/>
          <a:lstStyle/>
          <a:p>
            <a:r>
              <a:rPr lang="lv-LV" sz="2800" smtClean="0">
                <a:solidFill>
                  <a:schemeClr val="tx1"/>
                </a:solidFill>
              </a:rPr>
              <a:t>3. Uzdevums F3</a:t>
            </a:r>
            <a:br>
              <a:rPr lang="lv-LV" sz="2800" smtClean="0">
                <a:solidFill>
                  <a:schemeClr val="tx1"/>
                </a:solidFill>
              </a:rPr>
            </a:br>
            <a:r>
              <a:rPr lang="lv-LV" sz="2800" smtClean="0">
                <a:solidFill>
                  <a:schemeClr val="tx1"/>
                </a:solidFill>
              </a:rPr>
              <a:t/>
            </a:r>
            <a:br>
              <a:rPr lang="lv-LV" sz="2800" smtClean="0">
                <a:solidFill>
                  <a:schemeClr val="tx1"/>
                </a:solidFill>
              </a:rPr>
            </a:br>
            <a:r>
              <a:rPr lang="lv-LV" sz="2800" smtClean="0">
                <a:solidFill>
                  <a:schemeClr val="tx1"/>
                </a:solidFill>
              </a:rPr>
              <a:t>Uzskaitīt paņēmienus (metodes), kā varētu mērīt garumu mikro-, makro-, megapasaulēs.</a:t>
            </a:r>
            <a:br>
              <a:rPr lang="lv-LV" sz="2800" smtClean="0">
                <a:solidFill>
                  <a:schemeClr val="tx1"/>
                </a:solidFill>
              </a:rPr>
            </a:br>
            <a:r>
              <a:rPr lang="lv-LV" sz="2800" smtClean="0">
                <a:solidFill>
                  <a:schemeClr val="tx1"/>
                </a:solidFill>
              </a:rPr>
              <a:t>Uzdevumus novērtē, saskaitot pareizās atbildes.</a:t>
            </a:r>
            <a:r>
              <a:rPr lang="en-US" sz="2800" smtClean="0">
                <a:solidFill>
                  <a:schemeClr val="tx1"/>
                </a:solidFill>
              </a:rPr>
              <a:t/>
            </a:r>
            <a:br>
              <a:rPr lang="en-US" sz="2800" smtClean="0">
                <a:solidFill>
                  <a:schemeClr val="tx1"/>
                </a:solidFill>
              </a:rPr>
            </a:br>
            <a:endParaRPr lang="lv-LV" sz="2800" smtClean="0">
              <a:solidFill>
                <a:schemeClr val="tx1"/>
              </a:solidFill>
            </a:endParaRPr>
          </a:p>
        </p:txBody>
      </p:sp>
      <p:sp>
        <p:nvSpPr>
          <p:cNvPr id="131075" name="Footer Placeholder 2"/>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r>
              <a:rPr lang="lv-LV" sz="1400">
                <a:solidFill>
                  <a:srgbClr val="000000"/>
                </a:solidFill>
              </a:rPr>
              <a:t>Andrejs Sālzirnis Jelgavas 1. ģimnāzija 30 11 2011</a:t>
            </a:r>
          </a:p>
        </p:txBody>
      </p:sp>
    </p:spTree>
  </p:cSld>
  <p:clrMapOvr>
    <a:masterClrMapping/>
  </p:clrMapOvr>
  <p:transition spd="med">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42888" y="1198563"/>
          <a:ext cx="6675437" cy="3787775"/>
        </p:xfrm>
        <a:graphic>
          <a:graphicData uri="http://schemas.openxmlformats.org/drawingml/2006/table">
            <a:tbl>
              <a:tblPr/>
              <a:tblGrid>
                <a:gridCol w="720645"/>
                <a:gridCol w="1984934"/>
                <a:gridCol w="1984934"/>
                <a:gridCol w="1984934"/>
              </a:tblGrid>
              <a:tr h="232538">
                <a:tc>
                  <a:txBody>
                    <a:bodyPr/>
                    <a:lstStyle/>
                    <a:p>
                      <a:pPr>
                        <a:lnSpc>
                          <a:spcPct val="115000"/>
                        </a:lnSpc>
                        <a:spcAft>
                          <a:spcPts val="0"/>
                        </a:spcAft>
                      </a:pPr>
                      <a:r>
                        <a:rPr lang="lv-LV" sz="1800" dirty="0" err="1">
                          <a:latin typeface="Calibri"/>
                          <a:ea typeface="Calibri"/>
                          <a:cs typeface="Times New Roman"/>
                        </a:rPr>
                        <a:t>N.p.k</a:t>
                      </a:r>
                      <a:r>
                        <a:rPr lang="lv-LV" sz="1800" dirty="0">
                          <a:latin typeface="Calibri"/>
                          <a:ea typeface="Calibri"/>
                          <a:cs typeface="Times New Roman"/>
                        </a:rPr>
                        <a:t>.</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800">
                          <a:latin typeface="Calibri"/>
                          <a:ea typeface="Calibri"/>
                          <a:cs typeface="Times New Roman"/>
                        </a:rPr>
                        <a:t>Mikropasaule</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800">
                          <a:latin typeface="Calibri"/>
                          <a:ea typeface="Calibri"/>
                          <a:cs typeface="Times New Roman"/>
                        </a:rPr>
                        <a:t>Makropasaule</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800">
                          <a:latin typeface="Calibri"/>
                          <a:ea typeface="Calibri"/>
                          <a:cs typeface="Times New Roman"/>
                        </a:rPr>
                        <a:t>Megapasaule</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538">
                <a:tc>
                  <a:txBody>
                    <a:bodyPr/>
                    <a:lstStyle/>
                    <a:p>
                      <a:pPr>
                        <a:lnSpc>
                          <a:spcPct val="115000"/>
                        </a:lnSpc>
                        <a:spcAft>
                          <a:spcPts val="0"/>
                        </a:spcAft>
                      </a:pPr>
                      <a:r>
                        <a:rPr lang="lv-LV" sz="1800">
                          <a:latin typeface="Calibri"/>
                          <a:ea typeface="Calibri"/>
                          <a:cs typeface="Times New Roman"/>
                        </a:rPr>
                        <a:t>1.</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dirty="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dirty="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dirty="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538">
                <a:tc>
                  <a:txBody>
                    <a:bodyPr/>
                    <a:lstStyle/>
                    <a:p>
                      <a:pPr>
                        <a:lnSpc>
                          <a:spcPct val="115000"/>
                        </a:lnSpc>
                        <a:spcAft>
                          <a:spcPts val="0"/>
                        </a:spcAft>
                      </a:pPr>
                      <a:r>
                        <a:rPr lang="lv-LV" sz="1800">
                          <a:latin typeface="Calibri"/>
                          <a:ea typeface="Calibri"/>
                          <a:cs typeface="Times New Roman"/>
                        </a:rPr>
                        <a:t>2.</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dirty="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dirty="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dirty="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545">
                <a:tc>
                  <a:txBody>
                    <a:bodyPr/>
                    <a:lstStyle/>
                    <a:p>
                      <a:pPr>
                        <a:lnSpc>
                          <a:spcPct val="115000"/>
                        </a:lnSpc>
                        <a:spcAft>
                          <a:spcPts val="0"/>
                        </a:spcAft>
                      </a:pPr>
                      <a:r>
                        <a:rPr lang="lv-LV" sz="1800">
                          <a:latin typeface="Calibri"/>
                          <a:ea typeface="Calibri"/>
                          <a:cs typeface="Times New Roman"/>
                        </a:rPr>
                        <a:t>3.</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dirty="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dirty="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dirty="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538">
                <a:tc>
                  <a:txBody>
                    <a:bodyPr/>
                    <a:lstStyle/>
                    <a:p>
                      <a:pPr>
                        <a:lnSpc>
                          <a:spcPct val="115000"/>
                        </a:lnSpc>
                        <a:spcAft>
                          <a:spcPts val="0"/>
                        </a:spcAft>
                      </a:pPr>
                      <a:r>
                        <a:rPr lang="lv-LV" sz="1800">
                          <a:latin typeface="Calibri"/>
                          <a:ea typeface="Calibri"/>
                          <a:cs typeface="Times New Roman"/>
                        </a:rPr>
                        <a:t>4.</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dirty="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dirty="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538">
                <a:tc>
                  <a:txBody>
                    <a:bodyPr/>
                    <a:lstStyle/>
                    <a:p>
                      <a:pPr>
                        <a:lnSpc>
                          <a:spcPct val="115000"/>
                        </a:lnSpc>
                        <a:spcAft>
                          <a:spcPts val="0"/>
                        </a:spcAft>
                      </a:pPr>
                      <a:r>
                        <a:rPr lang="lv-LV" sz="1800">
                          <a:latin typeface="Calibri"/>
                          <a:ea typeface="Calibri"/>
                          <a:cs typeface="Times New Roman"/>
                        </a:rPr>
                        <a:t>5.</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dirty="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dirty="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538">
                <a:tc>
                  <a:txBody>
                    <a:bodyPr/>
                    <a:lstStyle/>
                    <a:p>
                      <a:pPr>
                        <a:lnSpc>
                          <a:spcPct val="115000"/>
                        </a:lnSpc>
                        <a:spcAft>
                          <a:spcPts val="0"/>
                        </a:spcAft>
                      </a:pPr>
                      <a:r>
                        <a:rPr lang="lv-LV" sz="1800">
                          <a:latin typeface="Calibri"/>
                          <a:ea typeface="Calibri"/>
                          <a:cs typeface="Times New Roman"/>
                        </a:rPr>
                        <a:t>6.</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dirty="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dirty="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074">
                <a:tc>
                  <a:txBody>
                    <a:bodyPr/>
                    <a:lstStyle/>
                    <a:p>
                      <a:pPr>
                        <a:lnSpc>
                          <a:spcPct val="115000"/>
                        </a:lnSpc>
                        <a:spcAft>
                          <a:spcPts val="0"/>
                        </a:spcAft>
                      </a:pPr>
                      <a:r>
                        <a:rPr lang="lv-LV" sz="1800">
                          <a:latin typeface="Calibri"/>
                          <a:ea typeface="Calibri"/>
                          <a:cs typeface="Times New Roman"/>
                        </a:rPr>
                        <a:t>7.</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dirty="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dirty="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538">
                <a:tc>
                  <a:txBody>
                    <a:bodyPr/>
                    <a:lstStyle/>
                    <a:p>
                      <a:pPr>
                        <a:lnSpc>
                          <a:spcPct val="115000"/>
                        </a:lnSpc>
                        <a:spcAft>
                          <a:spcPts val="0"/>
                        </a:spcAft>
                      </a:pPr>
                      <a:r>
                        <a:rPr lang="lv-LV" sz="1800">
                          <a:latin typeface="Calibri"/>
                          <a:ea typeface="Calibri"/>
                          <a:cs typeface="Times New Roman"/>
                        </a:rPr>
                        <a:t>8.</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dirty="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dirty="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538">
                <a:tc>
                  <a:txBody>
                    <a:bodyPr/>
                    <a:lstStyle/>
                    <a:p>
                      <a:pPr>
                        <a:lnSpc>
                          <a:spcPct val="115000"/>
                        </a:lnSpc>
                        <a:spcAft>
                          <a:spcPts val="0"/>
                        </a:spcAft>
                      </a:pPr>
                      <a:r>
                        <a:rPr lang="lv-LV" sz="1800">
                          <a:latin typeface="Calibri"/>
                          <a:ea typeface="Calibri"/>
                          <a:cs typeface="Times New Roman"/>
                        </a:rPr>
                        <a:t>9.</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dirty="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dirty="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074">
                <a:tc>
                  <a:txBody>
                    <a:bodyPr/>
                    <a:lstStyle/>
                    <a:p>
                      <a:pPr>
                        <a:lnSpc>
                          <a:spcPct val="115000"/>
                        </a:lnSpc>
                        <a:spcAft>
                          <a:spcPts val="0"/>
                        </a:spcAft>
                      </a:pPr>
                      <a:r>
                        <a:rPr lang="lv-LV" sz="1800">
                          <a:latin typeface="Calibri"/>
                          <a:ea typeface="Calibri"/>
                          <a:cs typeface="Times New Roman"/>
                        </a:rPr>
                        <a:t>10.</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dirty="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dirty="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2160" name="Rectangle 1"/>
          <p:cNvSpPr>
            <a:spLocks noChangeArrowheads="1"/>
          </p:cNvSpPr>
          <p:nvPr/>
        </p:nvSpPr>
        <p:spPr bwMode="auto">
          <a:xfrm>
            <a:off x="185738" y="-106363"/>
            <a:ext cx="8785225" cy="1570038"/>
          </a:xfrm>
          <a:prstGeom prst="rect">
            <a:avLst/>
          </a:prstGeom>
          <a:noFill/>
          <a:ln w="9525">
            <a:noFill/>
            <a:miter lim="800000"/>
            <a:headEnd/>
            <a:tailEnd/>
          </a:ln>
        </p:spPr>
        <p:txBody>
          <a:bodyPr anchor="ctr">
            <a:spAutoFit/>
          </a:bodyPr>
          <a:lstStyle/>
          <a:p>
            <a:pPr eaLnBrk="0" hangingPunct="0"/>
            <a:r>
              <a:rPr lang="lv-LV" sz="2400">
                <a:latin typeface="Calibri" pitchFamily="34" charset="0"/>
                <a:ea typeface="Calibri" pitchFamily="34" charset="0"/>
                <a:cs typeface="Times New Roman" pitchFamily="18" charset="0"/>
              </a:rPr>
              <a:t>3. Uzdevums (Atbildes)</a:t>
            </a:r>
            <a:br>
              <a:rPr lang="lv-LV" sz="2400">
                <a:latin typeface="Calibri" pitchFamily="34" charset="0"/>
                <a:ea typeface="Calibri" pitchFamily="34" charset="0"/>
                <a:cs typeface="Times New Roman" pitchFamily="18" charset="0"/>
              </a:rPr>
            </a:br>
            <a:r>
              <a:rPr lang="lv-LV" sz="2400">
                <a:latin typeface="Calibri" pitchFamily="34" charset="0"/>
                <a:ea typeface="Calibri" pitchFamily="34" charset="0"/>
                <a:cs typeface="Times New Roman" pitchFamily="18" charset="0"/>
              </a:rPr>
              <a:t>Uzskaitīt paņēmienus, metodes, ierīces, </a:t>
            </a:r>
          </a:p>
          <a:p>
            <a:pPr eaLnBrk="0" hangingPunct="0"/>
            <a:r>
              <a:rPr lang="lv-LV" sz="2400">
                <a:latin typeface="Calibri" pitchFamily="34" charset="0"/>
                <a:ea typeface="Calibri" pitchFamily="34" charset="0"/>
                <a:cs typeface="Times New Roman" pitchFamily="18" charset="0"/>
              </a:rPr>
              <a:t>ar kurām  varētu mērīt garumu mikro-, makro-, megapasaulēs.</a:t>
            </a:r>
            <a:endParaRPr lang="lv-LV" sz="2400">
              <a:ea typeface="Calibri" pitchFamily="34" charset="0"/>
              <a:cs typeface="Times New Roman" pitchFamily="18" charset="0"/>
            </a:endParaRPr>
          </a:p>
          <a:p>
            <a:pPr eaLnBrk="0" hangingPunct="0"/>
            <a:endParaRPr lang="lv-LV" sz="2400">
              <a:ea typeface="Calibri" pitchFamily="34" charset="0"/>
              <a:cs typeface="Times New Roman" pitchFamily="18" charset="0"/>
            </a:endParaRPr>
          </a:p>
        </p:txBody>
      </p:sp>
      <p:sp>
        <p:nvSpPr>
          <p:cNvPr id="132161" name="Footer Placeholder 3"/>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r>
              <a:rPr lang="lv-LV" sz="1400">
                <a:solidFill>
                  <a:srgbClr val="000000"/>
                </a:solidFill>
              </a:rPr>
              <a:t>Andrejs Sālzirnis Jelgavas 1. ģimnāzija 30 11 2011</a:t>
            </a:r>
            <a:endParaRPr lang="en-GB" sz="1400">
              <a:solidFill>
                <a:srgbClr val="000000"/>
              </a:solidFill>
            </a:endParaRPr>
          </a:p>
        </p:txBody>
      </p:sp>
    </p:spTree>
  </p:cSld>
  <p:clrMapOvr>
    <a:masterClrMapping/>
  </p:clrMapOvr>
  <p:transition spd="med">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42888" y="1198563"/>
          <a:ext cx="6675437" cy="5678487"/>
        </p:xfrm>
        <a:graphic>
          <a:graphicData uri="http://schemas.openxmlformats.org/drawingml/2006/table">
            <a:tbl>
              <a:tblPr/>
              <a:tblGrid>
                <a:gridCol w="720645"/>
                <a:gridCol w="1984934"/>
                <a:gridCol w="1984934"/>
                <a:gridCol w="1984934"/>
              </a:tblGrid>
              <a:tr h="232538">
                <a:tc>
                  <a:txBody>
                    <a:bodyPr/>
                    <a:lstStyle/>
                    <a:p>
                      <a:pPr>
                        <a:lnSpc>
                          <a:spcPct val="115000"/>
                        </a:lnSpc>
                        <a:spcAft>
                          <a:spcPts val="0"/>
                        </a:spcAft>
                      </a:pPr>
                      <a:r>
                        <a:rPr lang="lv-LV" sz="1800" dirty="0" err="1">
                          <a:latin typeface="Calibri"/>
                          <a:ea typeface="Calibri"/>
                          <a:cs typeface="Times New Roman"/>
                        </a:rPr>
                        <a:t>N.p.k</a:t>
                      </a:r>
                      <a:r>
                        <a:rPr lang="lv-LV" sz="1800" dirty="0">
                          <a:latin typeface="Calibri"/>
                          <a:ea typeface="Calibri"/>
                          <a:cs typeface="Times New Roman"/>
                        </a:rPr>
                        <a:t>.</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800">
                          <a:latin typeface="Calibri"/>
                          <a:ea typeface="Calibri"/>
                          <a:cs typeface="Times New Roman"/>
                        </a:rPr>
                        <a:t>Mikropasaule</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800">
                          <a:latin typeface="Calibri"/>
                          <a:ea typeface="Calibri"/>
                          <a:cs typeface="Times New Roman"/>
                        </a:rPr>
                        <a:t>Makropasaule</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800">
                          <a:latin typeface="Calibri"/>
                          <a:ea typeface="Calibri"/>
                          <a:cs typeface="Times New Roman"/>
                        </a:rPr>
                        <a:t>Megapasaule</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538">
                <a:tc>
                  <a:txBody>
                    <a:bodyPr/>
                    <a:lstStyle/>
                    <a:p>
                      <a:pPr>
                        <a:lnSpc>
                          <a:spcPct val="115000"/>
                        </a:lnSpc>
                        <a:spcAft>
                          <a:spcPts val="0"/>
                        </a:spcAft>
                      </a:pPr>
                      <a:r>
                        <a:rPr lang="lv-LV" sz="1800">
                          <a:latin typeface="Calibri"/>
                          <a:ea typeface="Calibri"/>
                          <a:cs typeface="Times New Roman"/>
                        </a:rPr>
                        <a:t>1.</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800">
                          <a:latin typeface="Calibri"/>
                          <a:ea typeface="Calibri"/>
                          <a:cs typeface="Times New Roman"/>
                        </a:rPr>
                        <a:t>Interferometri </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800">
                          <a:latin typeface="Calibri"/>
                          <a:ea typeface="Calibri"/>
                          <a:cs typeface="Times New Roman"/>
                        </a:rPr>
                        <a:t>Lineāls</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800">
                          <a:latin typeface="Calibri"/>
                          <a:ea typeface="Calibri"/>
                          <a:cs typeface="Times New Roman"/>
                        </a:rPr>
                        <a:t>Radilokātori</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538">
                <a:tc>
                  <a:txBody>
                    <a:bodyPr/>
                    <a:lstStyle/>
                    <a:p>
                      <a:pPr>
                        <a:lnSpc>
                          <a:spcPct val="115000"/>
                        </a:lnSpc>
                        <a:spcAft>
                          <a:spcPts val="0"/>
                        </a:spcAft>
                      </a:pPr>
                      <a:r>
                        <a:rPr lang="lv-LV" sz="1800">
                          <a:latin typeface="Calibri"/>
                          <a:ea typeface="Calibri"/>
                          <a:cs typeface="Times New Roman"/>
                        </a:rPr>
                        <a:t>2.</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800">
                          <a:latin typeface="Calibri"/>
                          <a:ea typeface="Calibri"/>
                          <a:cs typeface="Times New Roman"/>
                        </a:rPr>
                        <a:t>Difraktometri</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800">
                          <a:latin typeface="Calibri"/>
                          <a:ea typeface="Calibri"/>
                          <a:cs typeface="Times New Roman"/>
                        </a:rPr>
                        <a:t>Mērlenta</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5223">
                <a:tc>
                  <a:txBody>
                    <a:bodyPr/>
                    <a:lstStyle/>
                    <a:p>
                      <a:pPr>
                        <a:lnSpc>
                          <a:spcPct val="115000"/>
                        </a:lnSpc>
                        <a:spcAft>
                          <a:spcPts val="0"/>
                        </a:spcAft>
                      </a:pPr>
                      <a:r>
                        <a:rPr lang="lv-LV" sz="1800">
                          <a:latin typeface="Calibri"/>
                          <a:ea typeface="Calibri"/>
                          <a:cs typeface="Times New Roman"/>
                        </a:rPr>
                        <a:t>3.</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800" dirty="0">
                          <a:latin typeface="Calibri"/>
                          <a:ea typeface="Calibri"/>
                          <a:cs typeface="Times New Roman"/>
                        </a:rPr>
                        <a:t>Mikroskopi</a:t>
                      </a:r>
                    </a:p>
                    <a:p>
                      <a:pPr>
                        <a:lnSpc>
                          <a:spcPct val="115000"/>
                        </a:lnSpc>
                        <a:spcAft>
                          <a:spcPts val="0"/>
                        </a:spcAft>
                      </a:pPr>
                      <a:r>
                        <a:rPr lang="lv-LV" sz="1800" dirty="0">
                          <a:latin typeface="Calibri"/>
                          <a:ea typeface="Calibri"/>
                          <a:cs typeface="Times New Roman"/>
                        </a:rPr>
                        <a:t>(optiskie, elektroniskie, </a:t>
                      </a:r>
                      <a:r>
                        <a:rPr lang="lv-LV" sz="1800" dirty="0" err="1">
                          <a:latin typeface="Calibri"/>
                          <a:ea typeface="Calibri"/>
                          <a:cs typeface="Times New Roman"/>
                        </a:rPr>
                        <a:t>konfokālie</a:t>
                      </a:r>
                      <a:r>
                        <a:rPr lang="lv-LV" sz="1800" dirty="0">
                          <a:latin typeface="Calibri"/>
                          <a:ea typeface="Calibri"/>
                          <a:cs typeface="Times New Roman"/>
                        </a:rPr>
                        <a:t>, </a:t>
                      </a:r>
                      <a:r>
                        <a:rPr lang="lv-LV" sz="1800" dirty="0" err="1">
                          <a:latin typeface="Calibri"/>
                          <a:ea typeface="Calibri"/>
                          <a:cs typeface="Times New Roman"/>
                        </a:rPr>
                        <a:t>fluoriscences</a:t>
                      </a:r>
                      <a:r>
                        <a:rPr lang="lv-LV" sz="1800" dirty="0">
                          <a:latin typeface="Calibri"/>
                          <a:ea typeface="Calibri"/>
                          <a:cs typeface="Times New Roman"/>
                        </a:rPr>
                        <a:t>)</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800">
                          <a:latin typeface="Calibri"/>
                          <a:ea typeface="Calibri"/>
                          <a:cs typeface="Times New Roman"/>
                        </a:rPr>
                        <a:t>Radari, </a:t>
                      </a:r>
                    </a:p>
                    <a:p>
                      <a:pPr>
                        <a:lnSpc>
                          <a:spcPct val="115000"/>
                        </a:lnSpc>
                        <a:spcAft>
                          <a:spcPts val="0"/>
                        </a:spcAft>
                      </a:pPr>
                      <a:r>
                        <a:rPr lang="lv-LV" sz="1800">
                          <a:latin typeface="Calibri"/>
                          <a:ea typeface="Calibri"/>
                          <a:cs typeface="Times New Roman"/>
                        </a:rPr>
                        <a:t>(ultraskaņas,</a:t>
                      </a:r>
                    </a:p>
                    <a:p>
                      <a:pPr>
                        <a:lnSpc>
                          <a:spcPct val="115000"/>
                        </a:lnSpc>
                        <a:spcAft>
                          <a:spcPts val="0"/>
                        </a:spcAft>
                      </a:pPr>
                      <a:r>
                        <a:rPr lang="lv-LV" sz="1800">
                          <a:latin typeface="Calibri"/>
                          <a:ea typeface="Calibri"/>
                          <a:cs typeface="Times New Roman"/>
                        </a:rPr>
                        <a:t>Radioviļņu,</a:t>
                      </a:r>
                    </a:p>
                    <a:p>
                      <a:pPr>
                        <a:lnSpc>
                          <a:spcPct val="115000"/>
                        </a:lnSpc>
                        <a:spcAft>
                          <a:spcPts val="0"/>
                        </a:spcAft>
                      </a:pPr>
                      <a:r>
                        <a:rPr lang="lv-LV" sz="1800">
                          <a:latin typeface="Calibri"/>
                          <a:ea typeface="Calibri"/>
                          <a:cs typeface="Times New Roman"/>
                        </a:rPr>
                        <a:t>Infrasarkanie)</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800">
                          <a:latin typeface="Calibri"/>
                          <a:ea typeface="Calibri"/>
                          <a:cs typeface="Times New Roman"/>
                        </a:rPr>
                        <a:t>Teleskopi</a:t>
                      </a:r>
                    </a:p>
                    <a:p>
                      <a:pPr>
                        <a:lnSpc>
                          <a:spcPct val="115000"/>
                        </a:lnSpc>
                        <a:spcAft>
                          <a:spcPts val="0"/>
                        </a:spcAft>
                      </a:pPr>
                      <a:r>
                        <a:rPr lang="lv-LV" sz="1800">
                          <a:latin typeface="Calibri"/>
                          <a:ea typeface="Calibri"/>
                          <a:cs typeface="Times New Roman"/>
                        </a:rPr>
                        <a:t>(optiskie, </a:t>
                      </a:r>
                    </a:p>
                    <a:p>
                      <a:pPr>
                        <a:lnSpc>
                          <a:spcPct val="115000"/>
                        </a:lnSpc>
                        <a:spcAft>
                          <a:spcPts val="0"/>
                        </a:spcAft>
                      </a:pPr>
                      <a:r>
                        <a:rPr lang="lv-LV" sz="1800">
                          <a:latin typeface="Calibri"/>
                          <a:ea typeface="Calibri"/>
                          <a:cs typeface="Times New Roman"/>
                        </a:rPr>
                        <a:t>Radioteleskopi,</a:t>
                      </a:r>
                    </a:p>
                    <a:p>
                      <a:pPr>
                        <a:lnSpc>
                          <a:spcPct val="115000"/>
                        </a:lnSpc>
                        <a:spcAft>
                          <a:spcPts val="0"/>
                        </a:spcAft>
                      </a:pPr>
                      <a:r>
                        <a:rPr lang="lv-LV" sz="1800">
                          <a:latin typeface="Calibri"/>
                          <a:ea typeface="Calibri"/>
                          <a:cs typeface="Times New Roman"/>
                        </a:rPr>
                        <a:t>ISS teleskopi</a:t>
                      </a:r>
                    </a:p>
                    <a:p>
                      <a:pPr>
                        <a:lnSpc>
                          <a:spcPct val="115000"/>
                        </a:lnSpc>
                        <a:spcAft>
                          <a:spcPts val="0"/>
                        </a:spcAft>
                      </a:pPr>
                      <a:r>
                        <a:rPr lang="lv-LV" sz="1800">
                          <a:latin typeface="Calibri"/>
                          <a:ea typeface="Calibri"/>
                          <a:cs typeface="Times New Roman"/>
                        </a:rPr>
                        <a:t>Rentgenstaru teleskopi</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538">
                <a:tc>
                  <a:txBody>
                    <a:bodyPr/>
                    <a:lstStyle/>
                    <a:p>
                      <a:pPr>
                        <a:lnSpc>
                          <a:spcPct val="115000"/>
                        </a:lnSpc>
                        <a:spcAft>
                          <a:spcPts val="0"/>
                        </a:spcAft>
                      </a:pPr>
                      <a:r>
                        <a:rPr lang="lv-LV" sz="1800">
                          <a:latin typeface="Calibri"/>
                          <a:ea typeface="Calibri"/>
                          <a:cs typeface="Times New Roman"/>
                        </a:rPr>
                        <a:t>4.</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800">
                          <a:latin typeface="Calibri"/>
                          <a:ea typeface="Calibri"/>
                          <a:cs typeface="Times New Roman"/>
                        </a:rPr>
                        <a:t>Bīdmērs</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538">
                <a:tc>
                  <a:txBody>
                    <a:bodyPr/>
                    <a:lstStyle/>
                    <a:p>
                      <a:pPr>
                        <a:lnSpc>
                          <a:spcPct val="115000"/>
                        </a:lnSpc>
                        <a:spcAft>
                          <a:spcPts val="0"/>
                        </a:spcAft>
                      </a:pPr>
                      <a:r>
                        <a:rPr lang="lv-LV" sz="1800">
                          <a:latin typeface="Calibri"/>
                          <a:ea typeface="Calibri"/>
                          <a:cs typeface="Times New Roman"/>
                        </a:rPr>
                        <a:t>5.</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800">
                          <a:latin typeface="Calibri"/>
                          <a:ea typeface="Calibri"/>
                          <a:cs typeface="Times New Roman"/>
                        </a:rPr>
                        <a:t>Mikrometrs</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538">
                <a:tc>
                  <a:txBody>
                    <a:bodyPr/>
                    <a:lstStyle/>
                    <a:p>
                      <a:pPr>
                        <a:lnSpc>
                          <a:spcPct val="115000"/>
                        </a:lnSpc>
                        <a:spcAft>
                          <a:spcPts val="0"/>
                        </a:spcAft>
                      </a:pPr>
                      <a:r>
                        <a:rPr lang="lv-LV" sz="1800">
                          <a:latin typeface="Calibri"/>
                          <a:ea typeface="Calibri"/>
                          <a:cs typeface="Times New Roman"/>
                        </a:rPr>
                        <a:t>6.</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800">
                          <a:latin typeface="Calibri"/>
                          <a:ea typeface="Calibri"/>
                          <a:cs typeface="Times New Roman"/>
                        </a:rPr>
                        <a:t>Eholoti </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074">
                <a:tc>
                  <a:txBody>
                    <a:bodyPr/>
                    <a:lstStyle/>
                    <a:p>
                      <a:pPr>
                        <a:lnSpc>
                          <a:spcPct val="115000"/>
                        </a:lnSpc>
                        <a:spcAft>
                          <a:spcPts val="0"/>
                        </a:spcAft>
                      </a:pPr>
                      <a:r>
                        <a:rPr lang="lv-LV" sz="1800">
                          <a:latin typeface="Calibri"/>
                          <a:ea typeface="Calibri"/>
                          <a:cs typeface="Times New Roman"/>
                        </a:rPr>
                        <a:t>7.</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800">
                          <a:latin typeface="Calibri"/>
                          <a:ea typeface="Calibri"/>
                          <a:cs typeface="Times New Roman"/>
                        </a:rPr>
                        <a:t>Lāzertālmēri (nivelieri)</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538">
                <a:tc>
                  <a:txBody>
                    <a:bodyPr/>
                    <a:lstStyle/>
                    <a:p>
                      <a:pPr>
                        <a:lnSpc>
                          <a:spcPct val="115000"/>
                        </a:lnSpc>
                        <a:spcAft>
                          <a:spcPts val="0"/>
                        </a:spcAft>
                      </a:pPr>
                      <a:r>
                        <a:rPr lang="lv-LV" sz="1800">
                          <a:latin typeface="Calibri"/>
                          <a:ea typeface="Calibri"/>
                          <a:cs typeface="Times New Roman"/>
                        </a:rPr>
                        <a:t>8.</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800">
                          <a:latin typeface="Calibri"/>
                          <a:ea typeface="Calibri"/>
                          <a:cs typeface="Times New Roman"/>
                        </a:rPr>
                        <a:t>Radilokātori</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538">
                <a:tc>
                  <a:txBody>
                    <a:bodyPr/>
                    <a:lstStyle/>
                    <a:p>
                      <a:pPr>
                        <a:lnSpc>
                          <a:spcPct val="115000"/>
                        </a:lnSpc>
                        <a:spcAft>
                          <a:spcPts val="0"/>
                        </a:spcAft>
                      </a:pPr>
                      <a:r>
                        <a:rPr lang="lv-LV" sz="1800">
                          <a:latin typeface="Calibri"/>
                          <a:ea typeface="Calibri"/>
                          <a:cs typeface="Times New Roman"/>
                        </a:rPr>
                        <a:t>9.</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800">
                          <a:latin typeface="Calibri"/>
                          <a:ea typeface="Calibri"/>
                          <a:cs typeface="Times New Roman"/>
                        </a:rPr>
                        <a:t>Altimetri</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074">
                <a:tc>
                  <a:txBody>
                    <a:bodyPr/>
                    <a:lstStyle/>
                    <a:p>
                      <a:pPr>
                        <a:lnSpc>
                          <a:spcPct val="115000"/>
                        </a:lnSpc>
                        <a:spcAft>
                          <a:spcPts val="0"/>
                        </a:spcAft>
                      </a:pPr>
                      <a:r>
                        <a:rPr lang="lv-LV" sz="1800">
                          <a:latin typeface="Calibri"/>
                          <a:ea typeface="Calibri"/>
                          <a:cs typeface="Times New Roman"/>
                        </a:rPr>
                        <a:t>10.</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1800">
                          <a:latin typeface="Calibri"/>
                          <a:ea typeface="Calibri"/>
                          <a:cs typeface="Times New Roman"/>
                        </a:rPr>
                        <a:t>Mērīšana ar satelītu palīdzību</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1800" dirty="0">
                        <a:latin typeface="Calibri"/>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3184" name="Rectangle 1"/>
          <p:cNvSpPr>
            <a:spLocks noChangeArrowheads="1"/>
          </p:cNvSpPr>
          <p:nvPr/>
        </p:nvSpPr>
        <p:spPr bwMode="auto">
          <a:xfrm>
            <a:off x="185738" y="-106363"/>
            <a:ext cx="8785225" cy="1570038"/>
          </a:xfrm>
          <a:prstGeom prst="rect">
            <a:avLst/>
          </a:prstGeom>
          <a:noFill/>
          <a:ln w="9525">
            <a:noFill/>
            <a:miter lim="800000"/>
            <a:headEnd/>
            <a:tailEnd/>
          </a:ln>
        </p:spPr>
        <p:txBody>
          <a:bodyPr anchor="ctr">
            <a:spAutoFit/>
          </a:bodyPr>
          <a:lstStyle/>
          <a:p>
            <a:pPr eaLnBrk="0" hangingPunct="0"/>
            <a:r>
              <a:rPr lang="lv-LV" sz="2400">
                <a:latin typeface="Calibri" pitchFamily="34" charset="0"/>
                <a:ea typeface="Calibri" pitchFamily="34" charset="0"/>
                <a:cs typeface="Times New Roman" pitchFamily="18" charset="0"/>
              </a:rPr>
              <a:t>3. Uzdevums (Atbildes)</a:t>
            </a:r>
            <a:br>
              <a:rPr lang="lv-LV" sz="2400">
                <a:latin typeface="Calibri" pitchFamily="34" charset="0"/>
                <a:ea typeface="Calibri" pitchFamily="34" charset="0"/>
                <a:cs typeface="Times New Roman" pitchFamily="18" charset="0"/>
              </a:rPr>
            </a:br>
            <a:r>
              <a:rPr lang="lv-LV" sz="2400">
                <a:latin typeface="Calibri" pitchFamily="34" charset="0"/>
                <a:ea typeface="Calibri" pitchFamily="34" charset="0"/>
                <a:cs typeface="Times New Roman" pitchFamily="18" charset="0"/>
              </a:rPr>
              <a:t>Uzskaitīt paņēmienus, metodes, ierīces, </a:t>
            </a:r>
          </a:p>
          <a:p>
            <a:pPr eaLnBrk="0" hangingPunct="0"/>
            <a:r>
              <a:rPr lang="lv-LV" sz="2400">
                <a:latin typeface="Calibri" pitchFamily="34" charset="0"/>
                <a:ea typeface="Calibri" pitchFamily="34" charset="0"/>
                <a:cs typeface="Times New Roman" pitchFamily="18" charset="0"/>
              </a:rPr>
              <a:t>ar kurām  varētu mērīt garumu mikro-, makro-, megapasaulēs.</a:t>
            </a:r>
            <a:endParaRPr lang="lv-LV" sz="2400">
              <a:ea typeface="Calibri" pitchFamily="34" charset="0"/>
              <a:cs typeface="Times New Roman" pitchFamily="18" charset="0"/>
            </a:endParaRPr>
          </a:p>
          <a:p>
            <a:pPr eaLnBrk="0" hangingPunct="0"/>
            <a:endParaRPr lang="lv-LV" sz="2400">
              <a:ea typeface="Calibri" pitchFamily="34" charset="0"/>
              <a:cs typeface="Times New Roman" pitchFamily="18" charset="0"/>
            </a:endParaRPr>
          </a:p>
        </p:txBody>
      </p:sp>
      <p:sp>
        <p:nvSpPr>
          <p:cNvPr id="133185" name="Footer Placeholder 3"/>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r>
              <a:rPr lang="lv-LV" sz="1400">
                <a:solidFill>
                  <a:srgbClr val="000000"/>
                </a:solidFill>
              </a:rPr>
              <a:t>Andrejs Sālzirnis Jelgavas 1. ģimnāzija 30 11 2011</a:t>
            </a:r>
            <a:endParaRPr lang="en-GB" sz="1400">
              <a:solidFill>
                <a:srgbClr val="000000"/>
              </a:solidFill>
            </a:endParaRPr>
          </a:p>
        </p:txBody>
      </p:sp>
    </p:spTree>
  </p:cSld>
  <p:clrMapOvr>
    <a:masterClrMapping/>
  </p:clrMapOvr>
  <p:transition spd="med">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539750" y="404813"/>
            <a:ext cx="6553200" cy="457200"/>
          </a:xfrm>
          <a:prstGeom prst="rect">
            <a:avLst/>
          </a:prstGeom>
          <a:noFill/>
          <a:ln w="9525">
            <a:noFill/>
            <a:miter lim="800000"/>
            <a:headEnd/>
            <a:tailEnd/>
          </a:ln>
        </p:spPr>
        <p:txBody>
          <a:bodyPr>
            <a:spAutoFit/>
          </a:bodyPr>
          <a:lstStyle/>
          <a:p>
            <a:pPr>
              <a:spcBef>
                <a:spcPct val="50000"/>
              </a:spcBef>
            </a:pPr>
            <a:r>
              <a:rPr lang="lv-LV" sz="2400">
                <a:solidFill>
                  <a:srgbClr val="CC66FF"/>
                </a:solidFill>
              </a:rPr>
              <a:t>Garuma vienību pārveidošanas principi.</a:t>
            </a:r>
            <a:endParaRPr lang="en-US" sz="2400">
              <a:solidFill>
                <a:srgbClr val="CC66FF"/>
              </a:solidFill>
            </a:endParaRPr>
          </a:p>
        </p:txBody>
      </p:sp>
      <p:sp>
        <p:nvSpPr>
          <p:cNvPr id="2053" name="Text Box 4"/>
          <p:cNvSpPr txBox="1">
            <a:spLocks noChangeArrowheads="1"/>
          </p:cNvSpPr>
          <p:nvPr/>
        </p:nvSpPr>
        <p:spPr bwMode="auto">
          <a:xfrm>
            <a:off x="484188" y="882650"/>
            <a:ext cx="8964612" cy="2678113"/>
          </a:xfrm>
          <a:prstGeom prst="rect">
            <a:avLst/>
          </a:prstGeom>
          <a:noFill/>
          <a:ln w="9525">
            <a:noFill/>
            <a:miter lim="800000"/>
            <a:headEnd/>
            <a:tailEnd/>
          </a:ln>
        </p:spPr>
        <p:txBody>
          <a:bodyPr>
            <a:spAutoFit/>
          </a:bodyPr>
          <a:lstStyle/>
          <a:p>
            <a:pPr marL="342900" indent="-342900" algn="ctr">
              <a:spcBef>
                <a:spcPct val="50000"/>
              </a:spcBef>
              <a:buFontTx/>
              <a:buAutoNum type="arabicPeriod"/>
              <a:defRPr/>
            </a:pPr>
            <a:r>
              <a:rPr lang="lv-LV" sz="2400" dirty="0" err="1">
                <a:solidFill>
                  <a:srgbClr val="FF3300"/>
                </a:solidFill>
              </a:rPr>
              <a:t>Jāzin</a:t>
            </a:r>
            <a:r>
              <a:rPr lang="lv-LV" sz="2400" dirty="0">
                <a:solidFill>
                  <a:srgbClr val="FF3300"/>
                </a:solidFill>
              </a:rPr>
              <a:t> </a:t>
            </a:r>
            <a:r>
              <a:rPr lang="lv-LV" sz="2400" dirty="0" err="1">
                <a:solidFill>
                  <a:srgbClr val="FF3300"/>
                </a:solidFill>
              </a:rPr>
              <a:t>pamatsakarības</a:t>
            </a:r>
            <a:r>
              <a:rPr lang="lv-LV" sz="2400" dirty="0"/>
              <a:t> </a:t>
            </a:r>
          </a:p>
          <a:p>
            <a:pPr marL="342900" indent="-342900" algn="ctr">
              <a:spcBef>
                <a:spcPct val="50000"/>
              </a:spcBef>
              <a:defRPr/>
            </a:pPr>
            <a:r>
              <a:rPr lang="lv-LV" sz="2400" dirty="0"/>
              <a:t>Piemēram   </a:t>
            </a:r>
          </a:p>
          <a:p>
            <a:pPr marL="342900" indent="-342900" algn="ctr">
              <a:spcBef>
                <a:spcPct val="50000"/>
              </a:spcBef>
              <a:defRPr/>
            </a:pPr>
            <a:r>
              <a:rPr lang="lv-LV" sz="2400" dirty="0"/>
              <a:t>    1m = 100 cm</a:t>
            </a:r>
            <a:r>
              <a:rPr lang="lv-LV" sz="2400" baseline="30000" dirty="0"/>
              <a:t> </a:t>
            </a:r>
          </a:p>
          <a:p>
            <a:pPr marL="342900" indent="-342900" algn="ctr">
              <a:spcBef>
                <a:spcPct val="50000"/>
              </a:spcBef>
              <a:defRPr/>
            </a:pPr>
            <a:r>
              <a:rPr lang="lv-LV" sz="2400" dirty="0"/>
              <a:t>1 </a:t>
            </a:r>
            <a:r>
              <a:rPr lang="lv-LV" sz="2400" dirty="0" err="1"/>
              <a:t>in</a:t>
            </a:r>
            <a:r>
              <a:rPr lang="lv-LV" sz="2400" dirty="0"/>
              <a:t> = 25,4 mm = 2,54 cm</a:t>
            </a:r>
          </a:p>
          <a:p>
            <a:pPr marL="342900" indent="-342900" algn="ctr">
              <a:spcBef>
                <a:spcPct val="50000"/>
              </a:spcBef>
              <a:defRPr/>
            </a:pPr>
            <a:r>
              <a:rPr lang="lv-LV" sz="2400" dirty="0">
                <a:solidFill>
                  <a:schemeClr val="accent2">
                    <a:lumMod val="50000"/>
                  </a:schemeClr>
                </a:solidFill>
              </a:rPr>
              <a:t>1ft = 0.3048m</a:t>
            </a:r>
            <a:r>
              <a:rPr lang="lv-LV" sz="2400" dirty="0"/>
              <a:t> </a:t>
            </a:r>
          </a:p>
        </p:txBody>
      </p:sp>
      <p:graphicFrame>
        <p:nvGraphicFramePr>
          <p:cNvPr id="134148" name="Object 5"/>
          <p:cNvGraphicFramePr>
            <a:graphicFrameLocks noChangeAspect="1"/>
          </p:cNvGraphicFramePr>
          <p:nvPr/>
        </p:nvGraphicFramePr>
        <p:xfrm>
          <a:off x="2951163" y="5661025"/>
          <a:ext cx="3357562" cy="1036638"/>
        </p:xfrm>
        <a:graphic>
          <a:graphicData uri="http://schemas.openxmlformats.org/presentationml/2006/ole">
            <p:oleObj spid="_x0000_s134148" name="Equation" r:id="rId4" imgW="1358640" imgH="419040" progId="Equation.3">
              <p:embed/>
            </p:oleObj>
          </a:graphicData>
        </a:graphic>
      </p:graphicFrame>
      <p:sp>
        <p:nvSpPr>
          <p:cNvPr id="134149" name="TextBox 5"/>
          <p:cNvSpPr txBox="1">
            <a:spLocks noChangeArrowheads="1"/>
          </p:cNvSpPr>
          <p:nvPr/>
        </p:nvSpPr>
        <p:spPr bwMode="auto">
          <a:xfrm>
            <a:off x="411163" y="3630613"/>
            <a:ext cx="8494712" cy="1939925"/>
          </a:xfrm>
          <a:prstGeom prst="rect">
            <a:avLst/>
          </a:prstGeom>
          <a:noFill/>
          <a:ln w="9525">
            <a:noFill/>
            <a:miter lim="800000"/>
            <a:headEnd/>
            <a:tailEnd/>
          </a:ln>
        </p:spPr>
        <p:txBody>
          <a:bodyPr>
            <a:spAutoFit/>
          </a:bodyPr>
          <a:lstStyle/>
          <a:p>
            <a:r>
              <a:rPr lang="lv-LV" sz="2400">
                <a:solidFill>
                  <a:srgbClr val="FF0000"/>
                </a:solidFill>
              </a:rPr>
              <a:t>2. Izmantojot pamatsakarības un proporcijas jāpārrēķina dotais garums prasītajās garuma vienībās.</a:t>
            </a:r>
          </a:p>
          <a:p>
            <a:r>
              <a:rPr lang="lv-LV" sz="2400"/>
              <a:t>Piemēram: cik pēdu ir 10 m?</a:t>
            </a:r>
          </a:p>
          <a:p>
            <a:r>
              <a:rPr lang="lv-LV" sz="2400"/>
              <a:t>                            0,3048 m = 1 ft</a:t>
            </a:r>
          </a:p>
          <a:p>
            <a:r>
              <a:rPr lang="lv-LV" sz="2400"/>
              <a:t>                                     10 m =x ft</a:t>
            </a:r>
            <a:endParaRPr lang="en-US" sz="2400"/>
          </a:p>
        </p:txBody>
      </p:sp>
      <p:cxnSp>
        <p:nvCxnSpPr>
          <p:cNvPr id="8" name="Straight Arrow Connector 7"/>
          <p:cNvCxnSpPr/>
          <p:nvPr/>
        </p:nvCxnSpPr>
        <p:spPr>
          <a:xfrm>
            <a:off x="3724275" y="4876800"/>
            <a:ext cx="900113" cy="423863"/>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57613" y="4968875"/>
            <a:ext cx="960437" cy="365125"/>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4152" name="Footer Placeholder 8"/>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r>
              <a:rPr lang="lv-LV" sz="1400">
                <a:solidFill>
                  <a:srgbClr val="000000"/>
                </a:solidFill>
              </a:rPr>
              <a:t>Andrejs Sālzirnis Jelgavas 1. ģimnāzija 30 11 2011</a:t>
            </a:r>
            <a:endParaRPr lang="en-GB" sz="1400">
              <a:solidFill>
                <a:srgbClr val="000000"/>
              </a:solidFill>
            </a:endParaRPr>
          </a:p>
        </p:txBody>
      </p:sp>
    </p:spTree>
  </p:cSld>
  <p:clrMapOvr>
    <a:masterClrMapping/>
  </p:clrMapOvr>
  <p:transition spd="med">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7"/>
          <p:cNvSpPr>
            <a:spLocks noChangeArrowheads="1"/>
          </p:cNvSpPr>
          <p:nvPr/>
        </p:nvSpPr>
        <p:spPr bwMode="auto">
          <a:xfrm>
            <a:off x="0" y="333375"/>
            <a:ext cx="9144000" cy="552450"/>
          </a:xfrm>
          <a:prstGeom prst="rect">
            <a:avLst/>
          </a:prstGeom>
          <a:noFill/>
          <a:ln w="9525">
            <a:noFill/>
            <a:miter lim="800000"/>
            <a:headEnd/>
            <a:tailEnd/>
          </a:ln>
        </p:spPr>
        <p:txBody>
          <a:bodyPr anchor="ctr">
            <a:spAutoFit/>
          </a:bodyPr>
          <a:lstStyle/>
          <a:p>
            <a:pPr eaLnBrk="0" hangingPunct="0"/>
            <a:r>
              <a:rPr lang="lv-LV" sz="1200" b="1">
                <a:latin typeface="Calibri" pitchFamily="34" charset="0"/>
                <a:ea typeface="Calibri" pitchFamily="34" charset="0"/>
                <a:cs typeface="Times New Roman" pitchFamily="18" charset="0"/>
              </a:rPr>
              <a:t>Garuma vienību kopsavilkums</a:t>
            </a:r>
            <a:endParaRPr lang="lv-LV" sz="900">
              <a:ea typeface="Calibri" pitchFamily="34" charset="0"/>
              <a:cs typeface="Times New Roman" pitchFamily="18" charset="0"/>
            </a:endParaRPr>
          </a:p>
          <a:p>
            <a:pPr eaLnBrk="0" hangingPunct="0"/>
            <a:endParaRPr lang="lv-LV">
              <a:ea typeface="Calibri" pitchFamily="34" charset="0"/>
              <a:cs typeface="Times New Roman" pitchFamily="18" charset="0"/>
            </a:endParaRPr>
          </a:p>
        </p:txBody>
      </p:sp>
      <p:sp>
        <p:nvSpPr>
          <p:cNvPr id="135171" name="Rectangle 18"/>
          <p:cNvSpPr>
            <a:spLocks noChangeArrowheads="1"/>
          </p:cNvSpPr>
          <p:nvPr/>
        </p:nvSpPr>
        <p:spPr bwMode="auto">
          <a:xfrm>
            <a:off x="0" y="6245225"/>
            <a:ext cx="4797425" cy="768350"/>
          </a:xfrm>
          <a:prstGeom prst="rect">
            <a:avLst/>
          </a:prstGeom>
          <a:noFill/>
          <a:ln w="9525">
            <a:noFill/>
            <a:miter lim="800000"/>
            <a:headEnd/>
            <a:tailEnd/>
          </a:ln>
        </p:spPr>
        <p:txBody>
          <a:bodyPr anchor="ctr">
            <a:spAutoFit/>
          </a:bodyPr>
          <a:lstStyle/>
          <a:p>
            <a:pPr eaLnBrk="0" hangingPunct="0"/>
            <a:r>
              <a:rPr lang="lv-LV" sz="1100" b="1">
                <a:solidFill>
                  <a:srgbClr val="FF0000"/>
                </a:solidFill>
                <a:latin typeface="Calibri" pitchFamily="34" charset="0"/>
                <a:ea typeface="Calibri" pitchFamily="34" charset="0"/>
                <a:cs typeface="Times New Roman" pitchFamily="18" charset="0"/>
              </a:rPr>
              <a:t>*</a:t>
            </a:r>
            <a:r>
              <a:rPr lang="lv-LV" sz="1100">
                <a:latin typeface="Calibri" pitchFamily="34" charset="0"/>
                <a:ea typeface="Calibri" pitchFamily="34" charset="0"/>
                <a:cs typeface="Times New Roman" pitchFamily="18" charset="0"/>
              </a:rPr>
              <a:t>-  SI –SI sistēmas garuma papildvienība (1m – pamatvienība)</a:t>
            </a:r>
            <a:endParaRPr lang="lv-LV" sz="900">
              <a:ea typeface="Calibri" pitchFamily="34" charset="0"/>
              <a:cs typeface="Times New Roman" pitchFamily="18" charset="0"/>
            </a:endParaRPr>
          </a:p>
          <a:p>
            <a:pPr eaLnBrk="0" hangingPunct="0"/>
            <a:r>
              <a:rPr lang="lv-LV" sz="1100">
                <a:latin typeface="Calibri" pitchFamily="34" charset="0"/>
                <a:ea typeface="Calibri" pitchFamily="34" charset="0"/>
                <a:cs typeface="Times New Roman" pitchFamily="18" charset="0"/>
              </a:rPr>
              <a:t>      RU – vecās krievu garumvienības</a:t>
            </a:r>
            <a:endParaRPr lang="lv-LV" sz="900">
              <a:ea typeface="Calibri" pitchFamily="34" charset="0"/>
              <a:cs typeface="Times New Roman" pitchFamily="18" charset="0"/>
            </a:endParaRPr>
          </a:p>
          <a:p>
            <a:pPr eaLnBrk="0" hangingPunct="0"/>
            <a:r>
              <a:rPr lang="lv-LV" sz="1100">
                <a:latin typeface="Calibri" pitchFamily="34" charset="0"/>
                <a:ea typeface="Calibri" pitchFamily="34" charset="0"/>
                <a:cs typeface="Times New Roman" pitchFamily="18" charset="0"/>
              </a:rPr>
              <a:t>      UK – Anglijā un ASV lietotās garumvienības </a:t>
            </a:r>
            <a:endParaRPr lang="lv-LV" sz="900">
              <a:ea typeface="Calibri" pitchFamily="34" charset="0"/>
              <a:cs typeface="Times New Roman" pitchFamily="18" charset="0"/>
            </a:endParaRPr>
          </a:p>
          <a:p>
            <a:pPr eaLnBrk="0" hangingPunct="0"/>
            <a:r>
              <a:rPr lang="lv-LV" sz="1100">
                <a:latin typeface="Calibri" pitchFamily="34" charset="0"/>
                <a:ea typeface="Calibri" pitchFamily="34" charset="0"/>
                <a:cs typeface="Times New Roman" pitchFamily="18" charset="0"/>
              </a:rPr>
              <a:t>     AST – astronomijā lietotās vienības.</a:t>
            </a:r>
            <a:endParaRPr lang="lv-LV">
              <a:ea typeface="Calibri" pitchFamily="34" charset="0"/>
              <a:cs typeface="Times New Roman" pitchFamily="18" charset="0"/>
            </a:endParaRPr>
          </a:p>
        </p:txBody>
      </p:sp>
      <p:graphicFrame>
        <p:nvGraphicFramePr>
          <p:cNvPr id="21" name="Table 20"/>
          <p:cNvGraphicFramePr>
            <a:graphicFrameLocks noGrp="1"/>
          </p:cNvGraphicFramePr>
          <p:nvPr/>
        </p:nvGraphicFramePr>
        <p:xfrm>
          <a:off x="1127125" y="622300"/>
          <a:ext cx="7062788" cy="5751513"/>
        </p:xfrm>
        <a:graphic>
          <a:graphicData uri="http://schemas.openxmlformats.org/drawingml/2006/table">
            <a:tbl>
              <a:tblPr/>
              <a:tblGrid>
                <a:gridCol w="973782"/>
                <a:gridCol w="486256"/>
                <a:gridCol w="723671"/>
                <a:gridCol w="2449687"/>
                <a:gridCol w="810004"/>
                <a:gridCol w="810004"/>
                <a:gridCol w="810004"/>
              </a:tblGrid>
              <a:tr h="175464">
                <a:tc rowSpan="2">
                  <a:txBody>
                    <a:bodyPr/>
                    <a:lstStyle/>
                    <a:p>
                      <a:pPr>
                        <a:lnSpc>
                          <a:spcPct val="115000"/>
                        </a:lnSpc>
                        <a:spcAft>
                          <a:spcPts val="0"/>
                        </a:spcAft>
                      </a:pPr>
                      <a:r>
                        <a:rPr lang="lv-LV" sz="800" dirty="0">
                          <a:latin typeface="Calibri"/>
                          <a:ea typeface="Calibri"/>
                          <a:cs typeface="Times New Roman"/>
                        </a:rPr>
                        <a:t>Vienības nosaukums</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lv-LV" sz="800">
                          <a:latin typeface="Calibri"/>
                          <a:ea typeface="Calibri"/>
                          <a:cs typeface="Times New Roman"/>
                        </a:rPr>
                        <a:t>Lieto-jums</a:t>
                      </a:r>
                      <a:r>
                        <a:rPr lang="lv-LV" sz="800" b="1">
                          <a:solidFill>
                            <a:srgbClr val="FF0000"/>
                          </a:solidFill>
                          <a:latin typeface="Calibri"/>
                          <a:ea typeface="Calibri"/>
                          <a:cs typeface="Times New Roman"/>
                        </a:rPr>
                        <a:t>*</a:t>
                      </a: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lv-LV" sz="800">
                          <a:latin typeface="Calibri"/>
                          <a:ea typeface="Calibri"/>
                          <a:cs typeface="Times New Roman"/>
                        </a:rPr>
                        <a:t>Starpt. Apzīmē-jums</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lv-LV" sz="800">
                          <a:latin typeface="Calibri"/>
                          <a:ea typeface="Calibri"/>
                          <a:cs typeface="Times New Roman"/>
                        </a:rPr>
                        <a:t>Vērtība SI vienībās</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lv-LV" sz="800">
                          <a:latin typeface="Calibri"/>
                          <a:ea typeface="Calibri"/>
                          <a:cs typeface="Times New Roman"/>
                        </a:rPr>
                        <a:t>Tulkojums</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r>
              <a:tr h="350926">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a:lnSpc>
                          <a:spcPct val="115000"/>
                        </a:lnSpc>
                        <a:spcAft>
                          <a:spcPts val="0"/>
                        </a:spcAft>
                      </a:pPr>
                      <a:r>
                        <a:rPr lang="lv-LV" sz="800">
                          <a:latin typeface="Calibri"/>
                          <a:ea typeface="Calibri"/>
                          <a:cs typeface="Times New Roman"/>
                        </a:rPr>
                        <a:t>Angļu val.</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800">
                          <a:latin typeface="Calibri"/>
                          <a:ea typeface="Calibri"/>
                          <a:cs typeface="Times New Roman"/>
                        </a:rPr>
                        <a:t>Vācu val.</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v-LV" sz="800">
                          <a:latin typeface="Calibri"/>
                          <a:ea typeface="Calibri"/>
                          <a:cs typeface="Times New Roman"/>
                        </a:rPr>
                        <a:t>Krievu val.</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64">
                <a:tc>
                  <a:txBody>
                    <a:bodyPr/>
                    <a:lstStyle/>
                    <a:p>
                      <a:pPr>
                        <a:lnSpc>
                          <a:spcPct val="115000"/>
                        </a:lnSpc>
                        <a:spcAft>
                          <a:spcPts val="0"/>
                        </a:spcAft>
                      </a:pPr>
                      <a:r>
                        <a:rPr lang="lv-LV" sz="800">
                          <a:latin typeface="Calibri"/>
                          <a:ea typeface="Calibri"/>
                          <a:cs typeface="Times New Roman"/>
                        </a:rPr>
                        <a:t>Fermī </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SI</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fm</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64">
                <a:tc>
                  <a:txBody>
                    <a:bodyPr/>
                    <a:lstStyle/>
                    <a:p>
                      <a:pPr>
                        <a:lnSpc>
                          <a:spcPct val="115000"/>
                        </a:lnSpc>
                        <a:spcAft>
                          <a:spcPts val="0"/>
                        </a:spcAft>
                      </a:pPr>
                      <a:r>
                        <a:rPr lang="lv-LV" sz="800">
                          <a:latin typeface="Calibri"/>
                          <a:ea typeface="Calibri"/>
                          <a:cs typeface="Times New Roman"/>
                        </a:rPr>
                        <a:t>Iks vienība</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SI</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X</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64">
                <a:tc>
                  <a:txBody>
                    <a:bodyPr/>
                    <a:lstStyle/>
                    <a:p>
                      <a:pPr>
                        <a:lnSpc>
                          <a:spcPct val="115000"/>
                        </a:lnSpc>
                        <a:spcAft>
                          <a:spcPts val="0"/>
                        </a:spcAft>
                      </a:pPr>
                      <a:r>
                        <a:rPr lang="lv-LV" sz="800">
                          <a:latin typeface="Calibri"/>
                          <a:ea typeface="Calibri"/>
                          <a:cs typeface="Times New Roman"/>
                        </a:rPr>
                        <a:t>Pikometrs</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SI</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pm</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64">
                <a:tc>
                  <a:txBody>
                    <a:bodyPr/>
                    <a:lstStyle/>
                    <a:p>
                      <a:pPr>
                        <a:lnSpc>
                          <a:spcPct val="115000"/>
                        </a:lnSpc>
                        <a:spcAft>
                          <a:spcPts val="0"/>
                        </a:spcAft>
                      </a:pPr>
                      <a:r>
                        <a:rPr lang="lv-LV" sz="800">
                          <a:latin typeface="Calibri"/>
                          <a:ea typeface="Calibri"/>
                          <a:cs typeface="Times New Roman"/>
                        </a:rPr>
                        <a:t>Angstrēms</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SI</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Å</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64">
                <a:tc>
                  <a:txBody>
                    <a:bodyPr/>
                    <a:lstStyle/>
                    <a:p>
                      <a:pPr>
                        <a:lnSpc>
                          <a:spcPct val="115000"/>
                        </a:lnSpc>
                        <a:spcAft>
                          <a:spcPts val="0"/>
                        </a:spcAft>
                      </a:pPr>
                      <a:r>
                        <a:rPr lang="lv-LV" sz="800">
                          <a:latin typeface="Calibri"/>
                          <a:ea typeface="Calibri"/>
                          <a:cs typeface="Times New Roman"/>
                        </a:rPr>
                        <a:t>Nanometrs</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SI</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nm</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64">
                <a:tc>
                  <a:txBody>
                    <a:bodyPr/>
                    <a:lstStyle/>
                    <a:p>
                      <a:pPr>
                        <a:lnSpc>
                          <a:spcPct val="115000"/>
                        </a:lnSpc>
                        <a:spcAft>
                          <a:spcPts val="0"/>
                        </a:spcAft>
                      </a:pPr>
                      <a:r>
                        <a:rPr lang="lv-LV" sz="800">
                          <a:latin typeface="Calibri"/>
                          <a:ea typeface="Calibri"/>
                          <a:cs typeface="Times New Roman"/>
                        </a:rPr>
                        <a:t>Mikrometrs</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SI</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μm</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lv-LV" sz="800" dirty="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64">
                <a:tc>
                  <a:txBody>
                    <a:bodyPr/>
                    <a:lstStyle/>
                    <a:p>
                      <a:pPr>
                        <a:lnSpc>
                          <a:spcPct val="115000"/>
                        </a:lnSpc>
                        <a:spcAft>
                          <a:spcPts val="0"/>
                        </a:spcAft>
                      </a:pPr>
                      <a:r>
                        <a:rPr lang="lv-LV" sz="800">
                          <a:latin typeface="Calibri"/>
                          <a:ea typeface="Calibri"/>
                          <a:cs typeface="Times New Roman"/>
                        </a:rPr>
                        <a:t>Punkts</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RU</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punkts</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332">
                <a:tc>
                  <a:txBody>
                    <a:bodyPr/>
                    <a:lstStyle/>
                    <a:p>
                      <a:pPr>
                        <a:lnSpc>
                          <a:spcPct val="115000"/>
                        </a:lnSpc>
                        <a:spcAft>
                          <a:spcPts val="0"/>
                        </a:spcAft>
                      </a:pPr>
                      <a:r>
                        <a:rPr lang="lv-LV" sz="800">
                          <a:latin typeface="Calibri"/>
                          <a:ea typeface="Calibri"/>
                          <a:cs typeface="Times New Roman"/>
                        </a:rPr>
                        <a:t>Milimetrs</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SI</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mm</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64">
                <a:tc>
                  <a:txBody>
                    <a:bodyPr/>
                    <a:lstStyle/>
                    <a:p>
                      <a:pPr>
                        <a:lnSpc>
                          <a:spcPct val="115000"/>
                        </a:lnSpc>
                        <a:spcAft>
                          <a:spcPts val="0"/>
                        </a:spcAft>
                      </a:pPr>
                      <a:r>
                        <a:rPr lang="lv-LV" sz="800">
                          <a:latin typeface="Calibri"/>
                          <a:ea typeface="Calibri"/>
                          <a:cs typeface="Times New Roman"/>
                        </a:rPr>
                        <a:t>Līnija</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RU</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līnija </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64">
                <a:tc>
                  <a:txBody>
                    <a:bodyPr/>
                    <a:lstStyle/>
                    <a:p>
                      <a:pPr>
                        <a:lnSpc>
                          <a:spcPct val="115000"/>
                        </a:lnSpc>
                        <a:spcAft>
                          <a:spcPts val="0"/>
                        </a:spcAft>
                      </a:pPr>
                      <a:r>
                        <a:rPr lang="lv-LV" sz="800">
                          <a:latin typeface="Calibri"/>
                          <a:ea typeface="Calibri"/>
                          <a:cs typeface="Times New Roman"/>
                        </a:rPr>
                        <a:t>Centimetrs</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SI</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cm</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64">
                <a:tc>
                  <a:txBody>
                    <a:bodyPr/>
                    <a:lstStyle/>
                    <a:p>
                      <a:pPr>
                        <a:lnSpc>
                          <a:spcPct val="115000"/>
                        </a:lnSpc>
                        <a:spcAft>
                          <a:spcPts val="0"/>
                        </a:spcAft>
                      </a:pPr>
                      <a:r>
                        <a:rPr lang="lv-LV" sz="800">
                          <a:latin typeface="Calibri"/>
                          <a:ea typeface="Calibri"/>
                          <a:cs typeface="Times New Roman"/>
                        </a:rPr>
                        <a:t>Colla</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UK</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in</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64">
                <a:tc>
                  <a:txBody>
                    <a:bodyPr/>
                    <a:lstStyle/>
                    <a:p>
                      <a:pPr>
                        <a:lnSpc>
                          <a:spcPct val="115000"/>
                        </a:lnSpc>
                        <a:spcAft>
                          <a:spcPts val="0"/>
                        </a:spcAft>
                      </a:pPr>
                      <a:r>
                        <a:rPr lang="lv-LV" sz="800">
                          <a:latin typeface="Calibri"/>
                          <a:ea typeface="Calibri"/>
                          <a:cs typeface="Times New Roman"/>
                        </a:rPr>
                        <a:t>Veršoks</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RU</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veršoks</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64">
                <a:tc>
                  <a:txBody>
                    <a:bodyPr/>
                    <a:lstStyle/>
                    <a:p>
                      <a:pPr>
                        <a:lnSpc>
                          <a:spcPct val="115000"/>
                        </a:lnSpc>
                        <a:spcAft>
                          <a:spcPts val="0"/>
                        </a:spcAft>
                      </a:pPr>
                      <a:r>
                        <a:rPr lang="lv-LV" sz="800">
                          <a:latin typeface="Calibri"/>
                          <a:ea typeface="Calibri"/>
                          <a:cs typeface="Times New Roman"/>
                        </a:rPr>
                        <a:t>Decimetrs</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SI</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dm</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1 dm = 0,1 m</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64">
                <a:tc>
                  <a:txBody>
                    <a:bodyPr/>
                    <a:lstStyle/>
                    <a:p>
                      <a:pPr>
                        <a:lnSpc>
                          <a:spcPct val="115000"/>
                        </a:lnSpc>
                        <a:spcAft>
                          <a:spcPts val="0"/>
                        </a:spcAft>
                      </a:pPr>
                      <a:r>
                        <a:rPr lang="lv-LV" sz="800">
                          <a:latin typeface="Calibri"/>
                          <a:ea typeface="Calibri"/>
                          <a:cs typeface="Times New Roman"/>
                        </a:rPr>
                        <a:t>Pēda</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UK</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ft</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1ft=0.3048m</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64">
                <a:tc>
                  <a:txBody>
                    <a:bodyPr/>
                    <a:lstStyle/>
                    <a:p>
                      <a:pPr>
                        <a:lnSpc>
                          <a:spcPct val="115000"/>
                        </a:lnSpc>
                        <a:spcAft>
                          <a:spcPts val="0"/>
                        </a:spcAft>
                      </a:pPr>
                      <a:r>
                        <a:rPr lang="lv-LV" sz="800">
                          <a:latin typeface="Calibri"/>
                          <a:ea typeface="Calibri"/>
                          <a:cs typeface="Times New Roman"/>
                        </a:rPr>
                        <a:t>Aršīna</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RU</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aršīna</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1aršīna≈71,1cm=0,711m</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64">
                <a:tc>
                  <a:txBody>
                    <a:bodyPr/>
                    <a:lstStyle/>
                    <a:p>
                      <a:pPr>
                        <a:lnSpc>
                          <a:spcPct val="115000"/>
                        </a:lnSpc>
                        <a:spcAft>
                          <a:spcPts val="0"/>
                        </a:spcAft>
                      </a:pPr>
                      <a:r>
                        <a:rPr lang="lv-LV" sz="800">
                          <a:latin typeface="Calibri"/>
                          <a:ea typeface="Calibri"/>
                          <a:cs typeface="Times New Roman"/>
                        </a:rPr>
                        <a:t>Jards</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UK</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jards</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1jards=0,914m</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219">
                <a:tc>
                  <a:txBody>
                    <a:bodyPr/>
                    <a:lstStyle/>
                    <a:p>
                      <a:pPr>
                        <a:lnSpc>
                          <a:spcPct val="115000"/>
                        </a:lnSpc>
                        <a:spcAft>
                          <a:spcPts val="0"/>
                        </a:spcAft>
                      </a:pPr>
                      <a:r>
                        <a:rPr lang="lv-LV" sz="800" b="1">
                          <a:solidFill>
                            <a:srgbClr val="FF0000"/>
                          </a:solidFill>
                          <a:latin typeface="Calibri"/>
                          <a:ea typeface="Calibri"/>
                          <a:cs typeface="Times New Roman"/>
                        </a:rPr>
                        <a:t>Metrs</a:t>
                      </a: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b="1">
                          <a:solidFill>
                            <a:srgbClr val="FF0000"/>
                          </a:solidFill>
                          <a:latin typeface="Calibri"/>
                          <a:ea typeface="Calibri"/>
                          <a:cs typeface="Times New Roman"/>
                        </a:rPr>
                        <a:t>SI </a:t>
                      </a: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b="1">
                          <a:solidFill>
                            <a:srgbClr val="FF0000"/>
                          </a:solidFill>
                          <a:latin typeface="Calibri"/>
                          <a:ea typeface="Calibri"/>
                          <a:cs typeface="Times New Roman"/>
                        </a:rPr>
                        <a:t>m</a:t>
                      </a: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b="1">
                          <a:solidFill>
                            <a:srgbClr val="FF0000"/>
                          </a:solidFill>
                          <a:latin typeface="Calibri"/>
                          <a:ea typeface="Calibri"/>
                          <a:cs typeface="Times New Roman"/>
                        </a:rPr>
                        <a:t>1m = 1m</a:t>
                      </a: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64">
                <a:tc>
                  <a:txBody>
                    <a:bodyPr/>
                    <a:lstStyle/>
                    <a:p>
                      <a:pPr>
                        <a:lnSpc>
                          <a:spcPct val="115000"/>
                        </a:lnSpc>
                        <a:spcAft>
                          <a:spcPts val="0"/>
                        </a:spcAft>
                      </a:pPr>
                      <a:r>
                        <a:rPr lang="lv-LV" sz="800">
                          <a:latin typeface="Calibri"/>
                          <a:ea typeface="Calibri"/>
                          <a:cs typeface="Times New Roman"/>
                        </a:rPr>
                        <a:t>Ass</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RU</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ass</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1ass=2,134m</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64">
                <a:tc>
                  <a:txBody>
                    <a:bodyPr/>
                    <a:lstStyle/>
                    <a:p>
                      <a:pPr>
                        <a:lnSpc>
                          <a:spcPct val="115000"/>
                        </a:lnSpc>
                        <a:spcAft>
                          <a:spcPts val="0"/>
                        </a:spcAft>
                      </a:pPr>
                      <a:r>
                        <a:rPr lang="lv-LV" sz="800">
                          <a:latin typeface="Calibri"/>
                          <a:ea typeface="Calibri"/>
                          <a:cs typeface="Times New Roman"/>
                        </a:rPr>
                        <a:t>Kabeļtauva</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UK</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Cab (int)</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1 cab = 185,2 m</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64">
                <a:tc>
                  <a:txBody>
                    <a:bodyPr/>
                    <a:lstStyle/>
                    <a:p>
                      <a:pPr>
                        <a:lnSpc>
                          <a:spcPct val="115000"/>
                        </a:lnSpc>
                        <a:spcAft>
                          <a:spcPts val="0"/>
                        </a:spcAft>
                      </a:pPr>
                      <a:r>
                        <a:rPr lang="lv-LV" sz="800">
                          <a:latin typeface="Calibri"/>
                          <a:ea typeface="Calibri"/>
                          <a:cs typeface="Times New Roman"/>
                        </a:rPr>
                        <a:t>Kilometrs</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SI</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km</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64">
                <a:tc>
                  <a:txBody>
                    <a:bodyPr/>
                    <a:lstStyle/>
                    <a:p>
                      <a:pPr>
                        <a:lnSpc>
                          <a:spcPct val="115000"/>
                        </a:lnSpc>
                        <a:spcAft>
                          <a:spcPts val="0"/>
                        </a:spcAft>
                      </a:pPr>
                      <a:r>
                        <a:rPr lang="lv-LV" sz="800">
                          <a:latin typeface="Calibri"/>
                          <a:ea typeface="Calibri"/>
                          <a:cs typeface="Times New Roman"/>
                        </a:rPr>
                        <a:t>Versts</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RU</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versts</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1versts=1068,8m</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64">
                <a:tc>
                  <a:txBody>
                    <a:bodyPr/>
                    <a:lstStyle/>
                    <a:p>
                      <a:pPr>
                        <a:lnSpc>
                          <a:spcPct val="115000"/>
                        </a:lnSpc>
                        <a:spcAft>
                          <a:spcPts val="0"/>
                        </a:spcAft>
                      </a:pPr>
                      <a:r>
                        <a:rPr lang="lv-LV" sz="800">
                          <a:latin typeface="Calibri"/>
                          <a:ea typeface="Calibri"/>
                          <a:cs typeface="Times New Roman"/>
                        </a:rPr>
                        <a:t>Jūras jūdze</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UK</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mi</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1  mi =1852 m</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926">
                <a:tc>
                  <a:txBody>
                    <a:bodyPr/>
                    <a:lstStyle/>
                    <a:p>
                      <a:pPr>
                        <a:lnSpc>
                          <a:spcPct val="115000"/>
                        </a:lnSpc>
                        <a:spcAft>
                          <a:spcPts val="0"/>
                        </a:spcAft>
                      </a:pPr>
                      <a:r>
                        <a:rPr lang="lv-LV" sz="800">
                          <a:latin typeface="Calibri"/>
                          <a:ea typeface="Calibri"/>
                          <a:cs typeface="Times New Roman"/>
                        </a:rPr>
                        <a:t>Sauszemes jūdze</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UK</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int</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1 int = 1609,34 m</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926">
                <a:tc>
                  <a:txBody>
                    <a:bodyPr/>
                    <a:lstStyle/>
                    <a:p>
                      <a:pPr>
                        <a:lnSpc>
                          <a:spcPct val="115000"/>
                        </a:lnSpc>
                        <a:spcAft>
                          <a:spcPts val="0"/>
                        </a:spcAft>
                      </a:pPr>
                      <a:r>
                        <a:rPr lang="lv-LV" sz="800">
                          <a:latin typeface="Calibri"/>
                          <a:ea typeface="Calibri"/>
                          <a:cs typeface="Times New Roman"/>
                        </a:rPr>
                        <a:t>Astronomiskā vienība</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AST</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ua</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64">
                <a:tc>
                  <a:txBody>
                    <a:bodyPr/>
                    <a:lstStyle/>
                    <a:p>
                      <a:pPr>
                        <a:lnSpc>
                          <a:spcPct val="115000"/>
                        </a:lnSpc>
                        <a:spcAft>
                          <a:spcPts val="0"/>
                        </a:spcAft>
                      </a:pPr>
                      <a:r>
                        <a:rPr lang="lv-LV" sz="800">
                          <a:latin typeface="Calibri"/>
                          <a:ea typeface="Calibri"/>
                          <a:cs typeface="Times New Roman"/>
                        </a:rPr>
                        <a:t>Gaismas gads</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AST</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ly</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926">
                <a:tc>
                  <a:txBody>
                    <a:bodyPr/>
                    <a:lstStyle/>
                    <a:p>
                      <a:pPr>
                        <a:lnSpc>
                          <a:spcPct val="115000"/>
                        </a:lnSpc>
                        <a:spcAft>
                          <a:spcPts val="0"/>
                        </a:spcAft>
                      </a:pPr>
                      <a:r>
                        <a:rPr lang="lv-LV" sz="800">
                          <a:latin typeface="Calibri"/>
                          <a:ea typeface="Calibri"/>
                          <a:cs typeface="Times New Roman"/>
                        </a:rPr>
                        <a:t>Parseks</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2090" algn="ctr">
                        <a:lnSpc>
                          <a:spcPct val="115000"/>
                        </a:lnSpc>
                        <a:spcAft>
                          <a:spcPts val="0"/>
                        </a:spcAft>
                      </a:pPr>
                      <a:r>
                        <a:rPr lang="lv-LV" sz="800">
                          <a:latin typeface="Calibri"/>
                          <a:ea typeface="Calibri"/>
                          <a:cs typeface="Times New Roman"/>
                        </a:rPr>
                        <a:t>AST</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lv-LV" sz="800">
                          <a:latin typeface="Calibri"/>
                          <a:ea typeface="Calibri"/>
                          <a:cs typeface="Times New Roman"/>
                        </a:rPr>
                        <a:t>pc</a:t>
                      </a: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lv-LV" sz="800" dirty="0">
                        <a:latin typeface="Calibri"/>
                        <a:ea typeface="Calibri"/>
                        <a:cs typeface="Times New Roman"/>
                      </a:endParaRPr>
                    </a:p>
                  </a:txBody>
                  <a:tcPr marL="44105" marR="441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5400" name="Object 32"/>
          <p:cNvGraphicFramePr>
            <a:graphicFrameLocks noChangeAspect="1"/>
          </p:cNvGraphicFramePr>
          <p:nvPr/>
        </p:nvGraphicFramePr>
        <p:xfrm>
          <a:off x="3709988" y="1457325"/>
          <a:ext cx="1019175" cy="228600"/>
        </p:xfrm>
        <a:graphic>
          <a:graphicData uri="http://schemas.openxmlformats.org/presentationml/2006/ole">
            <p:oleObj spid="_x0000_s135400" name="Equation" r:id="rId4" imgW="1016000" imgH="228600" progId="Equation.3">
              <p:embed/>
            </p:oleObj>
          </a:graphicData>
        </a:graphic>
      </p:graphicFrame>
      <p:pic>
        <p:nvPicPr>
          <p:cNvPr id="135401" name="Picture 2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484563" y="2027238"/>
            <a:ext cx="2009775" cy="190500"/>
          </a:xfrm>
          <a:prstGeom prst="rect">
            <a:avLst/>
          </a:prstGeom>
          <a:noFill/>
          <a:ln w="9525">
            <a:noFill/>
            <a:miter lim="800000"/>
            <a:headEnd/>
            <a:tailEnd/>
          </a:ln>
        </p:spPr>
      </p:pic>
      <p:grpSp>
        <p:nvGrpSpPr>
          <p:cNvPr id="135402" name="Group 38"/>
          <p:cNvGrpSpPr>
            <a:grpSpLocks/>
          </p:cNvGrpSpPr>
          <p:nvPr/>
        </p:nvGrpSpPr>
        <p:grpSpPr bwMode="auto">
          <a:xfrm>
            <a:off x="3405188" y="1112838"/>
            <a:ext cx="2254250" cy="5221287"/>
            <a:chOff x="3405809" y="1113183"/>
            <a:chExt cx="2252869" cy="5221355"/>
          </a:xfrm>
        </p:grpSpPr>
        <p:graphicFrame>
          <p:nvGraphicFramePr>
            <p:cNvPr id="135403" name="Object 34"/>
            <p:cNvGraphicFramePr>
              <a:graphicFrameLocks noChangeAspect="1"/>
            </p:cNvGraphicFramePr>
            <p:nvPr/>
          </p:nvGraphicFramePr>
          <p:xfrm>
            <a:off x="3670852" y="1113183"/>
            <a:ext cx="990600" cy="228600"/>
          </p:xfrm>
          <a:graphic>
            <a:graphicData uri="http://schemas.openxmlformats.org/presentationml/2006/ole">
              <p:oleObj spid="_x0000_s135403" name="Equation" r:id="rId6" imgW="990600" imgH="228600" progId="Equation.3">
                <p:embed/>
              </p:oleObj>
            </a:graphicData>
          </a:graphic>
        </p:graphicFrame>
        <p:graphicFrame>
          <p:nvGraphicFramePr>
            <p:cNvPr id="135404" name="Object 33"/>
            <p:cNvGraphicFramePr>
              <a:graphicFrameLocks noChangeAspect="1"/>
            </p:cNvGraphicFramePr>
            <p:nvPr/>
          </p:nvGraphicFramePr>
          <p:xfrm>
            <a:off x="3750365" y="1298713"/>
            <a:ext cx="800100" cy="200025"/>
          </p:xfrm>
          <a:graphic>
            <a:graphicData uri="http://schemas.openxmlformats.org/presentationml/2006/ole">
              <p:oleObj spid="_x0000_s135404" name="Equation" r:id="rId7" imgW="799753" imgH="203112" progId="Equation.3">
                <p:embed/>
              </p:oleObj>
            </a:graphicData>
          </a:graphic>
        </p:graphicFrame>
        <p:pic>
          <p:nvPicPr>
            <p:cNvPr id="135405" name="Picture 3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697357" y="1656522"/>
              <a:ext cx="819150" cy="228600"/>
            </a:xfrm>
            <a:prstGeom prst="rect">
              <a:avLst/>
            </a:prstGeom>
            <a:noFill/>
            <a:ln w="9525">
              <a:noFill/>
              <a:miter lim="800000"/>
              <a:headEnd/>
              <a:tailEnd/>
            </a:ln>
          </p:spPr>
        </p:pic>
        <p:pic>
          <p:nvPicPr>
            <p:cNvPr id="135406" name="Picture 3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405809" y="1855304"/>
              <a:ext cx="2247900" cy="190500"/>
            </a:xfrm>
            <a:prstGeom prst="rect">
              <a:avLst/>
            </a:prstGeom>
            <a:noFill/>
            <a:ln w="9525">
              <a:noFill/>
              <a:miter lim="800000"/>
              <a:headEnd/>
              <a:tailEnd/>
            </a:ln>
          </p:spPr>
        </p:pic>
        <p:graphicFrame>
          <p:nvGraphicFramePr>
            <p:cNvPr id="135407" name="Object 28"/>
            <p:cNvGraphicFramePr>
              <a:graphicFrameLocks noChangeAspect="1"/>
            </p:cNvGraphicFramePr>
            <p:nvPr/>
          </p:nvGraphicFramePr>
          <p:xfrm>
            <a:off x="3525078" y="2160104"/>
            <a:ext cx="2133600" cy="228600"/>
          </p:xfrm>
          <a:graphic>
            <a:graphicData uri="http://schemas.openxmlformats.org/presentationml/2006/ole">
              <p:oleObj spid="_x0000_s135407" name="Equation" r:id="rId10" imgW="2133600" imgH="228600" progId="Equation.3">
                <p:embed/>
              </p:oleObj>
            </a:graphicData>
          </a:graphic>
        </p:graphicFrame>
        <p:pic>
          <p:nvPicPr>
            <p:cNvPr id="135408" name="Picture 2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472070" y="2411896"/>
              <a:ext cx="1819275" cy="190500"/>
            </a:xfrm>
            <a:prstGeom prst="rect">
              <a:avLst/>
            </a:prstGeom>
            <a:noFill/>
            <a:ln w="9525">
              <a:noFill/>
              <a:miter lim="800000"/>
              <a:headEnd/>
              <a:tailEnd/>
            </a:ln>
          </p:spPr>
        </p:pic>
        <p:graphicFrame>
          <p:nvGraphicFramePr>
            <p:cNvPr id="135409" name="Object 26"/>
            <p:cNvGraphicFramePr>
              <a:graphicFrameLocks noChangeAspect="1"/>
            </p:cNvGraphicFramePr>
            <p:nvPr/>
          </p:nvGraphicFramePr>
          <p:xfrm>
            <a:off x="3485321" y="2597426"/>
            <a:ext cx="1943100" cy="228600"/>
          </p:xfrm>
          <a:graphic>
            <a:graphicData uri="http://schemas.openxmlformats.org/presentationml/2006/ole">
              <p:oleObj spid="_x0000_s135409" name="Equation" r:id="rId12" imgW="1943100" imgH="228600" progId="Equation.3">
                <p:embed/>
              </p:oleObj>
            </a:graphicData>
          </a:graphic>
        </p:graphicFrame>
        <p:pic>
          <p:nvPicPr>
            <p:cNvPr id="135410" name="Picture 25"/>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3511826" y="2782957"/>
              <a:ext cx="1685925" cy="190500"/>
            </a:xfrm>
            <a:prstGeom prst="rect">
              <a:avLst/>
            </a:prstGeom>
            <a:noFill/>
            <a:ln w="9525">
              <a:noFill/>
              <a:miter lim="800000"/>
              <a:headEnd/>
              <a:tailEnd/>
            </a:ln>
          </p:spPr>
        </p:pic>
        <p:pic>
          <p:nvPicPr>
            <p:cNvPr id="135411" name="Picture 24"/>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3670852" y="2968487"/>
              <a:ext cx="1162050" cy="190500"/>
            </a:xfrm>
            <a:prstGeom prst="rect">
              <a:avLst/>
            </a:prstGeom>
            <a:noFill/>
            <a:ln w="9525">
              <a:noFill/>
              <a:miter lim="800000"/>
              <a:headEnd/>
              <a:tailEnd/>
            </a:ln>
          </p:spPr>
        </p:pic>
        <p:graphicFrame>
          <p:nvGraphicFramePr>
            <p:cNvPr id="135412" name="Object 23"/>
            <p:cNvGraphicFramePr>
              <a:graphicFrameLocks noChangeAspect="1"/>
            </p:cNvGraphicFramePr>
            <p:nvPr/>
          </p:nvGraphicFramePr>
          <p:xfrm>
            <a:off x="3419061" y="3114261"/>
            <a:ext cx="2095500" cy="228600"/>
          </p:xfrm>
          <a:graphic>
            <a:graphicData uri="http://schemas.openxmlformats.org/presentationml/2006/ole">
              <p:oleObj spid="_x0000_s135412" name="Equation" r:id="rId15" imgW="2095500" imgH="228600" progId="Equation.3">
                <p:embed/>
              </p:oleObj>
            </a:graphicData>
          </a:graphic>
        </p:graphicFrame>
        <p:pic>
          <p:nvPicPr>
            <p:cNvPr id="135413" name="Picture 22"/>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3803374" y="4598504"/>
              <a:ext cx="1581150" cy="190500"/>
            </a:xfrm>
            <a:prstGeom prst="rect">
              <a:avLst/>
            </a:prstGeom>
            <a:noFill/>
            <a:ln w="9525">
              <a:noFill/>
              <a:miter lim="800000"/>
              <a:headEnd/>
              <a:tailEnd/>
            </a:ln>
          </p:spPr>
        </p:pic>
        <p:pic>
          <p:nvPicPr>
            <p:cNvPr id="135414" name="Picture 21"/>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3763618" y="5512904"/>
              <a:ext cx="1749284" cy="265043"/>
            </a:xfrm>
            <a:prstGeom prst="rect">
              <a:avLst/>
            </a:prstGeom>
            <a:noFill/>
            <a:ln w="9525">
              <a:noFill/>
              <a:miter lim="800000"/>
              <a:headEnd/>
              <a:tailEnd/>
            </a:ln>
          </p:spPr>
        </p:pic>
        <p:pic>
          <p:nvPicPr>
            <p:cNvPr id="135415" name="Picture 20"/>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3869634" y="5857460"/>
              <a:ext cx="962025" cy="190500"/>
            </a:xfrm>
            <a:prstGeom prst="rect">
              <a:avLst/>
            </a:prstGeom>
            <a:noFill/>
            <a:ln w="9525">
              <a:noFill/>
              <a:miter lim="800000"/>
              <a:headEnd/>
              <a:tailEnd/>
            </a:ln>
          </p:spPr>
        </p:pic>
        <p:pic>
          <p:nvPicPr>
            <p:cNvPr id="135416" name="Picture 19"/>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3843130" y="6056243"/>
              <a:ext cx="1433219" cy="278295"/>
            </a:xfrm>
            <a:prstGeom prst="rect">
              <a:avLst/>
            </a:prstGeom>
            <a:noFill/>
            <a:ln w="9525">
              <a:noFill/>
              <a:miter lim="800000"/>
              <a:headEnd/>
              <a:tailEnd/>
            </a:ln>
          </p:spPr>
        </p:pic>
      </p:grpSp>
      <p:sp>
        <p:nvSpPr>
          <p:cNvPr id="135417" name="Footer Placeholder 39"/>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r>
              <a:rPr lang="lv-LV" sz="1400">
                <a:solidFill>
                  <a:srgbClr val="000000"/>
                </a:solidFill>
              </a:rPr>
              <a:t>Andrejs Sālzirnis Jelgavas 1. ģimnāzija 30 11 2011</a:t>
            </a:r>
            <a:endParaRPr lang="en-GB" sz="1400">
              <a:solidFill>
                <a:srgbClr val="000000"/>
              </a:solidFill>
            </a:endParaRPr>
          </a:p>
        </p:txBody>
      </p:sp>
    </p:spTree>
  </p:cSld>
  <p:clrMapOvr>
    <a:masterClrMapping/>
  </p:clrMapOvr>
  <p:transition spd="med">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title" idx="4294967295"/>
          </p:nvPr>
        </p:nvSpPr>
        <p:spPr>
          <a:xfrm>
            <a:off x="444500" y="274638"/>
            <a:ext cx="8242300" cy="5703887"/>
          </a:xfrm>
        </p:spPr>
        <p:txBody>
          <a:bodyPr/>
          <a:lstStyle/>
          <a:p>
            <a:pPr algn="l"/>
            <a:r>
              <a:rPr lang="lv-LV" sz="3600" smtClean="0">
                <a:solidFill>
                  <a:schemeClr val="tx1"/>
                </a:solidFill>
              </a:rPr>
              <a:t>4. Uzdevums</a:t>
            </a:r>
            <a:br>
              <a:rPr lang="lv-LV" sz="3600" smtClean="0">
                <a:solidFill>
                  <a:schemeClr val="tx1"/>
                </a:solidFill>
              </a:rPr>
            </a:br>
            <a:r>
              <a:rPr lang="lv-LV" sz="3600" smtClean="0">
                <a:solidFill>
                  <a:schemeClr val="tx1"/>
                </a:solidFill>
              </a:rPr>
              <a:t>     * Uzmini (vai aprēķini) nu!</a:t>
            </a:r>
            <a:r>
              <a:rPr lang="lv-LV" sz="3600" i="1" smtClean="0">
                <a:solidFill>
                  <a:schemeClr val="tx1"/>
                </a:solidFill>
              </a:rPr>
              <a:t/>
            </a:r>
            <a:br>
              <a:rPr lang="lv-LV" sz="3600" i="1" smtClean="0">
                <a:solidFill>
                  <a:schemeClr val="tx1"/>
                </a:solidFill>
              </a:rPr>
            </a:br>
            <a:r>
              <a:rPr lang="lv-LV" sz="3600" i="1" smtClean="0">
                <a:solidFill>
                  <a:schemeClr val="tx1"/>
                </a:solidFill>
              </a:rPr>
              <a:t>Attālums no Mītavas līdz galvaspilsētai                                                   </a:t>
            </a:r>
            <a:br>
              <a:rPr lang="lv-LV" sz="3600" i="1" smtClean="0">
                <a:solidFill>
                  <a:schemeClr val="tx1"/>
                </a:solidFill>
              </a:rPr>
            </a:br>
            <a:r>
              <a:rPr lang="lv-LV" sz="3600" i="1" smtClean="0">
                <a:solidFill>
                  <a:schemeClr val="tx1"/>
                </a:solidFill>
              </a:rPr>
              <a:t/>
            </a:r>
            <a:br>
              <a:rPr lang="lv-LV" sz="3600" i="1" smtClean="0">
                <a:solidFill>
                  <a:schemeClr val="tx1"/>
                </a:solidFill>
              </a:rPr>
            </a:br>
            <a:r>
              <a:rPr lang="lv-LV" sz="3600" i="1" smtClean="0">
                <a:solidFill>
                  <a:schemeClr val="tx1"/>
                </a:solidFill>
              </a:rPr>
              <a:t>                       ≈ 25 </a:t>
            </a:r>
            <a:r>
              <a:rPr lang="lv-LV" sz="3600" i="1" smtClean="0">
                <a:solidFill>
                  <a:srgbClr val="FF0000"/>
                </a:solidFill>
              </a:rPr>
              <a:t>(1.)</a:t>
            </a:r>
            <a:r>
              <a:rPr lang="lv-LV" sz="3600" i="1" smtClean="0">
                <a:solidFill>
                  <a:schemeClr val="tx1"/>
                </a:solidFill>
              </a:rPr>
              <a:t/>
            </a:r>
            <a:br>
              <a:rPr lang="lv-LV" sz="3600" i="1" smtClean="0">
                <a:solidFill>
                  <a:schemeClr val="tx1"/>
                </a:solidFill>
              </a:rPr>
            </a:br>
            <a:r>
              <a:rPr lang="lv-LV" sz="3600" i="1" smtClean="0">
                <a:solidFill>
                  <a:schemeClr val="tx1"/>
                </a:solidFill>
              </a:rPr>
              <a:t>                          40000000 </a:t>
            </a:r>
            <a:r>
              <a:rPr lang="lv-LV" sz="3600" i="1" smtClean="0">
                <a:solidFill>
                  <a:srgbClr val="FF0000"/>
                </a:solidFill>
              </a:rPr>
              <a:t>(2.) </a:t>
            </a:r>
            <a:r>
              <a:rPr lang="lv-LV" sz="3600" i="1" smtClean="0">
                <a:solidFill>
                  <a:schemeClr val="tx1"/>
                </a:solidFill>
              </a:rPr>
              <a:t/>
            </a:r>
            <a:br>
              <a:rPr lang="lv-LV" sz="3600" i="1" smtClean="0">
                <a:solidFill>
                  <a:schemeClr val="tx1"/>
                </a:solidFill>
              </a:rPr>
            </a:br>
            <a:r>
              <a:rPr lang="lv-LV" sz="3600" i="1" smtClean="0">
                <a:solidFill>
                  <a:schemeClr val="tx1"/>
                </a:solidFill>
              </a:rPr>
              <a:t>			 ≈ 15748 </a:t>
            </a:r>
            <a:r>
              <a:rPr lang="lv-LV" sz="3600" i="1" smtClean="0">
                <a:solidFill>
                  <a:srgbClr val="FF0000"/>
                </a:solidFill>
              </a:rPr>
              <a:t>(3.) </a:t>
            </a:r>
            <a:r>
              <a:rPr lang="lv-LV" sz="3600" i="1" smtClean="0">
                <a:solidFill>
                  <a:schemeClr val="tx1"/>
                </a:solidFill>
              </a:rPr>
              <a:t/>
            </a:r>
            <a:br>
              <a:rPr lang="lv-LV" sz="3600" i="1" smtClean="0">
                <a:solidFill>
                  <a:schemeClr val="tx1"/>
                </a:solidFill>
              </a:rPr>
            </a:br>
            <a:r>
              <a:rPr lang="lv-LV" sz="3600" i="1" smtClean="0">
                <a:solidFill>
                  <a:schemeClr val="tx1"/>
                </a:solidFill>
              </a:rPr>
              <a:t>			  ≈</a:t>
            </a:r>
            <a:r>
              <a:rPr lang="lv-LV" sz="3600" smtClean="0">
                <a:solidFill>
                  <a:srgbClr val="33659A"/>
                </a:solidFill>
              </a:rPr>
              <a:t>131233,6 </a:t>
            </a:r>
            <a:r>
              <a:rPr lang="lv-LV" sz="3600" i="1" smtClean="0">
                <a:solidFill>
                  <a:srgbClr val="FF0000"/>
                </a:solidFill>
              </a:rPr>
              <a:t>(4.) </a:t>
            </a:r>
            <a:r>
              <a:rPr lang="lv-LV" sz="3600" i="1" smtClean="0">
                <a:solidFill>
                  <a:schemeClr val="tx1"/>
                </a:solidFill>
              </a:rPr>
              <a:t/>
            </a:r>
            <a:br>
              <a:rPr lang="lv-LV" sz="3600" i="1" smtClean="0">
                <a:solidFill>
                  <a:schemeClr val="tx1"/>
                </a:solidFill>
              </a:rPr>
            </a:br>
            <a:r>
              <a:rPr lang="lv-LV" sz="3600" i="1" smtClean="0">
                <a:solidFill>
                  <a:schemeClr val="tx1"/>
                </a:solidFill>
              </a:rPr>
              <a:t>Kādās mērvienībās mērīts dotais attālums?</a:t>
            </a:r>
            <a:br>
              <a:rPr lang="lv-LV" sz="3600" i="1" smtClean="0">
                <a:solidFill>
                  <a:schemeClr val="tx1"/>
                </a:solidFill>
              </a:rPr>
            </a:br>
            <a:r>
              <a:rPr lang="lv-LV" sz="3600" i="1" smtClean="0">
                <a:solidFill>
                  <a:schemeClr val="tx1"/>
                </a:solidFill>
              </a:rPr>
              <a:t>Atbildes uzrakstīt uz lapiņām.</a:t>
            </a:r>
          </a:p>
        </p:txBody>
      </p:sp>
      <p:sp>
        <p:nvSpPr>
          <p:cNvPr id="136195" name="Footer Placeholder 3"/>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r>
              <a:rPr lang="lv-LV" sz="1400">
                <a:solidFill>
                  <a:srgbClr val="000000"/>
                </a:solidFill>
              </a:rPr>
              <a:t>Andrejs Sālzirnis Jelgavas 1. ģimnāzija 30 11 2011</a:t>
            </a:r>
            <a:endParaRPr lang="en-GB" sz="1400">
              <a:solidFill>
                <a:srgbClr val="000000"/>
              </a:solidFill>
            </a:endParaRPr>
          </a:p>
        </p:txBody>
      </p:sp>
    </p:spTree>
  </p:cSld>
  <p:clrMapOvr>
    <a:masterClrMapping/>
  </p:clrMapOvr>
  <p:transition spd="med">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4"/>
          <p:cNvSpPr>
            <a:spLocks noGrp="1" noChangeArrowheads="1"/>
          </p:cNvSpPr>
          <p:nvPr>
            <p:ph type="title" idx="4294967295"/>
          </p:nvPr>
        </p:nvSpPr>
        <p:spPr>
          <a:xfrm>
            <a:off x="344488" y="725488"/>
            <a:ext cx="8308975" cy="2374900"/>
          </a:xfrm>
        </p:spPr>
        <p:txBody>
          <a:bodyPr/>
          <a:lstStyle/>
          <a:p>
            <a:r>
              <a:rPr lang="lv-LV" sz="4000" b="1" smtClean="0">
                <a:solidFill>
                  <a:srgbClr val="800000"/>
                </a:solidFill>
              </a:rPr>
              <a:t>Izglītojoši izklaidējošs pasākums jauniešiem </a:t>
            </a:r>
            <a:endParaRPr lang="lv-LV" sz="4000" smtClean="0"/>
          </a:p>
        </p:txBody>
      </p:sp>
      <p:pic>
        <p:nvPicPr>
          <p:cNvPr id="105475" name="Picture 3"/>
          <p:cNvPicPr>
            <a:picLocks noChangeAspect="1" noChangeArrowheads="1"/>
          </p:cNvPicPr>
          <p:nvPr/>
        </p:nvPicPr>
        <p:blipFill>
          <a:blip r:embed="rId3" cstate="print"/>
          <a:srcRect/>
          <a:stretch>
            <a:fillRect/>
          </a:stretch>
        </p:blipFill>
        <p:spPr bwMode="auto">
          <a:xfrm>
            <a:off x="4083050" y="4868863"/>
            <a:ext cx="2651125" cy="1989137"/>
          </a:xfrm>
          <a:prstGeom prst="rect">
            <a:avLst/>
          </a:prstGeom>
          <a:noFill/>
          <a:ln w="9525">
            <a:noFill/>
            <a:miter lim="800000"/>
            <a:headEnd/>
            <a:tailEnd/>
          </a:ln>
        </p:spPr>
      </p:pic>
      <p:sp>
        <p:nvSpPr>
          <p:cNvPr id="105476" name="TextBox 3"/>
          <p:cNvSpPr txBox="1">
            <a:spLocks noChangeArrowheads="1"/>
          </p:cNvSpPr>
          <p:nvPr/>
        </p:nvSpPr>
        <p:spPr bwMode="auto">
          <a:xfrm>
            <a:off x="2173288" y="3895725"/>
            <a:ext cx="4413250" cy="646113"/>
          </a:xfrm>
          <a:prstGeom prst="rect">
            <a:avLst/>
          </a:prstGeom>
          <a:noFill/>
          <a:ln w="9525">
            <a:noFill/>
            <a:miter lim="800000"/>
            <a:headEnd/>
            <a:tailEnd/>
          </a:ln>
        </p:spPr>
        <p:txBody>
          <a:bodyPr>
            <a:spAutoFit/>
          </a:bodyPr>
          <a:lstStyle/>
          <a:p>
            <a:r>
              <a:rPr lang="lv-LV" sz="3600"/>
              <a:t>Kāds ir nosaukums?</a:t>
            </a:r>
          </a:p>
        </p:txBody>
      </p:sp>
    </p:spTree>
  </p:cSld>
  <p:clrMapOvr>
    <a:masterClrMapping/>
  </p:clrMapOvr>
  <p:transition spd="med">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
          <p:cNvSpPr>
            <a:spLocks noChangeArrowheads="1"/>
          </p:cNvSpPr>
          <p:nvPr/>
        </p:nvSpPr>
        <p:spPr bwMode="auto">
          <a:xfrm>
            <a:off x="701675" y="708025"/>
            <a:ext cx="6348413" cy="3108325"/>
          </a:xfrm>
          <a:prstGeom prst="rect">
            <a:avLst/>
          </a:prstGeom>
          <a:noFill/>
          <a:ln w="9525">
            <a:noFill/>
            <a:miter lim="800000"/>
            <a:headEnd/>
            <a:tailEnd/>
          </a:ln>
        </p:spPr>
        <p:txBody>
          <a:bodyPr anchor="ctr">
            <a:spAutoFit/>
          </a:bodyPr>
          <a:lstStyle/>
          <a:p>
            <a:pPr eaLnBrk="0" hangingPunct="0"/>
            <a:r>
              <a:rPr lang="lv-LV" sz="2800">
                <a:latin typeface="Calibri" pitchFamily="34" charset="0"/>
                <a:ea typeface="Calibri" pitchFamily="34" charset="0"/>
                <a:cs typeface="Times New Roman" pitchFamily="18" charset="0"/>
              </a:rPr>
              <a:t>Komandas nosaukums</a:t>
            </a:r>
            <a:endParaRPr lang="en-US" sz="2800">
              <a:ea typeface="Calibri" pitchFamily="34" charset="0"/>
              <a:cs typeface="Times New Roman" pitchFamily="18" charset="0"/>
            </a:endParaRPr>
          </a:p>
          <a:p>
            <a:pPr eaLnBrk="0" hangingPunct="0"/>
            <a:r>
              <a:rPr lang="lv-LV" sz="2800">
                <a:latin typeface="Calibri" pitchFamily="34" charset="0"/>
                <a:ea typeface="Calibri" pitchFamily="34" charset="0"/>
                <a:cs typeface="Times New Roman" pitchFamily="18" charset="0"/>
              </a:rPr>
              <a:t>Pierakstīt pie skaitļiem pareizās attāluma vienības?</a:t>
            </a:r>
            <a:endParaRPr lang="en-US" sz="2800">
              <a:ea typeface="Calibri" pitchFamily="34" charset="0"/>
              <a:cs typeface="Times New Roman" pitchFamily="18" charset="0"/>
            </a:endParaRPr>
          </a:p>
          <a:p>
            <a:pPr eaLnBrk="0" hangingPunct="0"/>
            <a:r>
              <a:rPr lang="lv-LV" sz="2800" i="1">
                <a:latin typeface="Calibri" pitchFamily="34" charset="0"/>
                <a:ea typeface="Calibri" pitchFamily="34" charset="0"/>
                <a:cs typeface="Times New Roman" pitchFamily="18" charset="0"/>
              </a:rPr>
              <a:t> 25 ....................................... </a:t>
            </a:r>
            <a:br>
              <a:rPr lang="lv-LV" sz="2800" i="1">
                <a:latin typeface="Calibri" pitchFamily="34" charset="0"/>
                <a:ea typeface="Calibri" pitchFamily="34" charset="0"/>
                <a:cs typeface="Times New Roman" pitchFamily="18" charset="0"/>
              </a:rPr>
            </a:br>
            <a:r>
              <a:rPr lang="lv-LV" sz="2800" i="1">
                <a:latin typeface="Calibri" pitchFamily="34" charset="0"/>
                <a:ea typeface="Calibri" pitchFamily="34" charset="0"/>
                <a:cs typeface="Times New Roman" pitchFamily="18" charset="0"/>
              </a:rPr>
              <a:t> 40000000 ...........................</a:t>
            </a:r>
            <a:endParaRPr lang="lv-LV" sz="2800" i="1">
              <a:ea typeface="Calibri" pitchFamily="34" charset="0"/>
              <a:cs typeface="Times New Roman" pitchFamily="18" charset="0"/>
            </a:endParaRPr>
          </a:p>
          <a:p>
            <a:pPr eaLnBrk="0" hangingPunct="0"/>
            <a:r>
              <a:rPr lang="lv-LV" sz="2800" i="1">
                <a:ea typeface="Calibri" pitchFamily="34" charset="0"/>
                <a:cs typeface="Times New Roman" pitchFamily="18" charset="0"/>
              </a:rPr>
              <a:t>15748 ..............................</a:t>
            </a:r>
            <a:br>
              <a:rPr lang="lv-LV" sz="2800" i="1">
                <a:ea typeface="Calibri" pitchFamily="34" charset="0"/>
                <a:cs typeface="Times New Roman" pitchFamily="18" charset="0"/>
              </a:rPr>
            </a:br>
            <a:r>
              <a:rPr lang="lv-LV" sz="2800" i="1">
                <a:ea typeface="Calibri" pitchFamily="34" charset="0"/>
                <a:cs typeface="Times New Roman" pitchFamily="18" charset="0"/>
              </a:rPr>
              <a:t>1</a:t>
            </a:r>
            <a:r>
              <a:rPr lang="lv-LV" sz="2800">
                <a:ea typeface="Calibri" pitchFamily="34" charset="0"/>
                <a:cs typeface="Times New Roman" pitchFamily="18" charset="0"/>
              </a:rPr>
              <a:t>31233,6 .........................</a:t>
            </a:r>
            <a:endParaRPr lang="en-US" sz="2800">
              <a:ea typeface="Calibri" pitchFamily="34" charset="0"/>
              <a:cs typeface="Times New Roman" pitchFamily="18" charset="0"/>
            </a:endParaRPr>
          </a:p>
        </p:txBody>
      </p:sp>
    </p:spTree>
  </p:cSld>
  <p:clrMapOvr>
    <a:masterClrMapping/>
  </p:clrMapOvr>
  <p:transition spd="med">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Box 1"/>
          <p:cNvSpPr txBox="1">
            <a:spLocks noChangeArrowheads="1"/>
          </p:cNvSpPr>
          <p:nvPr/>
        </p:nvSpPr>
        <p:spPr bwMode="auto">
          <a:xfrm>
            <a:off x="847725" y="0"/>
            <a:ext cx="7381875" cy="1200150"/>
          </a:xfrm>
          <a:prstGeom prst="rect">
            <a:avLst/>
          </a:prstGeom>
          <a:noFill/>
          <a:ln w="9525">
            <a:noFill/>
            <a:miter lim="800000"/>
            <a:headEnd/>
            <a:tailEnd/>
          </a:ln>
        </p:spPr>
        <p:txBody>
          <a:bodyPr>
            <a:spAutoFit/>
          </a:bodyPr>
          <a:lstStyle/>
          <a:p>
            <a:r>
              <a:rPr lang="lv-LV"/>
              <a:t>Aprēķins: </a:t>
            </a:r>
          </a:p>
          <a:p>
            <a:r>
              <a:rPr lang="lv-LV"/>
              <a:t>zināms, ka attālums no Mītavas līdz galvaspilsētai ir </a:t>
            </a:r>
            <a:r>
              <a:rPr lang="lv-LV" b="1">
                <a:solidFill>
                  <a:srgbClr val="FF0000"/>
                </a:solidFill>
              </a:rPr>
              <a:t>~ 40 km</a:t>
            </a:r>
          </a:p>
          <a:p>
            <a:pPr algn="ctr"/>
            <a:r>
              <a:rPr lang="lv-LV">
                <a:solidFill>
                  <a:srgbClr val="0A141F"/>
                </a:solidFill>
              </a:rPr>
              <a:t>1int=1609,34m =1,60934 km</a:t>
            </a:r>
          </a:p>
          <a:p>
            <a:pPr algn="ctr"/>
            <a:r>
              <a:rPr lang="lv-LV">
                <a:solidFill>
                  <a:srgbClr val="0A141F"/>
                </a:solidFill>
              </a:rPr>
              <a:t>25int = x km</a:t>
            </a:r>
            <a:endParaRPr lang="en-US">
              <a:solidFill>
                <a:srgbClr val="0A141F"/>
              </a:solidFill>
            </a:endParaRPr>
          </a:p>
        </p:txBody>
      </p:sp>
      <p:graphicFrame>
        <p:nvGraphicFramePr>
          <p:cNvPr id="138243" name="Object 2"/>
          <p:cNvGraphicFramePr>
            <a:graphicFrameLocks noChangeAspect="1"/>
          </p:cNvGraphicFramePr>
          <p:nvPr/>
        </p:nvGraphicFramePr>
        <p:xfrm>
          <a:off x="1052513" y="1323975"/>
          <a:ext cx="3001962" cy="650875"/>
        </p:xfrm>
        <a:graphic>
          <a:graphicData uri="http://schemas.openxmlformats.org/presentationml/2006/ole">
            <p:oleObj spid="_x0000_s138243" name="Equation" r:id="rId4" imgW="1815840" imgH="393480" progId="Equation.3">
              <p:embed/>
            </p:oleObj>
          </a:graphicData>
        </a:graphic>
      </p:graphicFrame>
      <p:sp>
        <p:nvSpPr>
          <p:cNvPr id="138244" name="TextBox 3"/>
          <p:cNvSpPr txBox="1">
            <a:spLocks noChangeArrowheads="1"/>
          </p:cNvSpPr>
          <p:nvPr/>
        </p:nvSpPr>
        <p:spPr bwMode="auto">
          <a:xfrm>
            <a:off x="4267200" y="1377950"/>
            <a:ext cx="4638675" cy="369888"/>
          </a:xfrm>
          <a:prstGeom prst="rect">
            <a:avLst/>
          </a:prstGeom>
          <a:noFill/>
          <a:ln w="9525">
            <a:noFill/>
            <a:miter lim="800000"/>
            <a:headEnd/>
            <a:tailEnd/>
          </a:ln>
        </p:spPr>
        <p:txBody>
          <a:bodyPr>
            <a:spAutoFit/>
          </a:bodyPr>
          <a:lstStyle/>
          <a:p>
            <a:r>
              <a:rPr lang="lv-LV"/>
              <a:t>Tātad attālums mērīts sauszemes jūdzēs</a:t>
            </a:r>
            <a:endParaRPr lang="en-US"/>
          </a:p>
        </p:txBody>
      </p:sp>
      <p:sp>
        <p:nvSpPr>
          <p:cNvPr id="138245" name="TextBox 5"/>
          <p:cNvSpPr txBox="1">
            <a:spLocks noChangeArrowheads="1"/>
          </p:cNvSpPr>
          <p:nvPr/>
        </p:nvSpPr>
        <p:spPr bwMode="auto">
          <a:xfrm>
            <a:off x="663575" y="2041525"/>
            <a:ext cx="1855788" cy="646113"/>
          </a:xfrm>
          <a:prstGeom prst="rect">
            <a:avLst/>
          </a:prstGeom>
          <a:noFill/>
          <a:ln w="9525">
            <a:noFill/>
            <a:miter lim="800000"/>
            <a:headEnd/>
            <a:tailEnd/>
          </a:ln>
        </p:spPr>
        <p:txBody>
          <a:bodyPr>
            <a:spAutoFit/>
          </a:bodyPr>
          <a:lstStyle/>
          <a:p>
            <a:r>
              <a:rPr lang="lv-LV"/>
              <a:t>1km = 10</a:t>
            </a:r>
            <a:r>
              <a:rPr lang="lv-LV" baseline="30000"/>
              <a:t>6</a:t>
            </a:r>
            <a:r>
              <a:rPr lang="lv-LV"/>
              <a:t> mm</a:t>
            </a:r>
          </a:p>
          <a:p>
            <a:r>
              <a:rPr lang="lv-LV"/>
              <a:t>40km = x mm</a:t>
            </a:r>
            <a:endParaRPr lang="en-US"/>
          </a:p>
        </p:txBody>
      </p:sp>
      <p:graphicFrame>
        <p:nvGraphicFramePr>
          <p:cNvPr id="138246" name="Object 3"/>
          <p:cNvGraphicFramePr>
            <a:graphicFrameLocks noChangeAspect="1"/>
          </p:cNvGraphicFramePr>
          <p:nvPr/>
        </p:nvGraphicFramePr>
        <p:xfrm>
          <a:off x="2730500" y="1920875"/>
          <a:ext cx="4722813" cy="692150"/>
        </p:xfrm>
        <a:graphic>
          <a:graphicData uri="http://schemas.openxmlformats.org/presentationml/2006/ole">
            <p:oleObj spid="_x0000_s138246" name="Equation" r:id="rId5" imgW="2857320" imgH="419040" progId="Equation.3">
              <p:embed/>
            </p:oleObj>
          </a:graphicData>
        </a:graphic>
      </p:graphicFrame>
      <p:sp>
        <p:nvSpPr>
          <p:cNvPr id="138247" name="TextBox 7"/>
          <p:cNvSpPr txBox="1">
            <a:spLocks noChangeArrowheads="1"/>
          </p:cNvSpPr>
          <p:nvPr/>
        </p:nvSpPr>
        <p:spPr bwMode="auto">
          <a:xfrm>
            <a:off x="5029200" y="2511425"/>
            <a:ext cx="3624263" cy="368300"/>
          </a:xfrm>
          <a:prstGeom prst="rect">
            <a:avLst/>
          </a:prstGeom>
          <a:noFill/>
          <a:ln w="9525">
            <a:noFill/>
            <a:miter lim="800000"/>
            <a:headEnd/>
            <a:tailEnd/>
          </a:ln>
        </p:spPr>
        <p:txBody>
          <a:bodyPr>
            <a:spAutoFit/>
          </a:bodyPr>
          <a:lstStyle/>
          <a:p>
            <a:r>
              <a:rPr lang="lv-LV"/>
              <a:t>Tātad attālums mērīts milimetros</a:t>
            </a:r>
            <a:endParaRPr lang="en-US"/>
          </a:p>
        </p:txBody>
      </p:sp>
      <p:graphicFrame>
        <p:nvGraphicFramePr>
          <p:cNvPr id="138248" name="Object 5"/>
          <p:cNvGraphicFramePr>
            <a:graphicFrameLocks noChangeAspect="1"/>
          </p:cNvGraphicFramePr>
          <p:nvPr/>
        </p:nvGraphicFramePr>
        <p:xfrm>
          <a:off x="622300" y="2995613"/>
          <a:ext cx="5249863" cy="1731962"/>
        </p:xfrm>
        <a:graphic>
          <a:graphicData uri="http://schemas.openxmlformats.org/presentationml/2006/ole">
            <p:oleObj spid="_x0000_s138248" name="Equation" r:id="rId6" imgW="2692080" imgH="888840" progId="Equation.3">
              <p:embed/>
            </p:oleObj>
          </a:graphicData>
        </a:graphic>
      </p:graphicFrame>
      <p:sp>
        <p:nvSpPr>
          <p:cNvPr id="10" name="Rectangle 9"/>
          <p:cNvSpPr/>
          <p:nvPr/>
        </p:nvSpPr>
        <p:spPr>
          <a:xfrm>
            <a:off x="603250" y="4873625"/>
            <a:ext cx="1814513" cy="708025"/>
          </a:xfrm>
          <a:prstGeom prst="rect">
            <a:avLst/>
          </a:prstGeom>
        </p:spPr>
        <p:txBody>
          <a:bodyPr wrap="none">
            <a:spAutoFit/>
          </a:bodyPr>
          <a:lstStyle/>
          <a:p>
            <a:pPr algn="ctr">
              <a:defRPr/>
            </a:pPr>
            <a:r>
              <a:rPr lang="lv-LV" sz="2000" dirty="0">
                <a:solidFill>
                  <a:schemeClr val="bg2">
                    <a:lumMod val="10000"/>
                  </a:schemeClr>
                </a:solidFill>
              </a:rPr>
              <a:t>1ft=0.3048m</a:t>
            </a:r>
          </a:p>
          <a:p>
            <a:pPr algn="ctr">
              <a:defRPr/>
            </a:pPr>
            <a:r>
              <a:rPr lang="lv-LV" sz="2000" dirty="0">
                <a:solidFill>
                  <a:schemeClr val="bg2">
                    <a:lumMod val="10000"/>
                  </a:schemeClr>
                </a:solidFill>
              </a:rPr>
              <a:t>131233,6=xm </a:t>
            </a:r>
            <a:endParaRPr lang="en-US" sz="2000" dirty="0">
              <a:solidFill>
                <a:schemeClr val="bg2">
                  <a:lumMod val="10000"/>
                </a:schemeClr>
              </a:solidFill>
            </a:endParaRPr>
          </a:p>
        </p:txBody>
      </p:sp>
      <p:graphicFrame>
        <p:nvGraphicFramePr>
          <p:cNvPr id="138250" name="Object 11"/>
          <p:cNvGraphicFramePr>
            <a:graphicFrameLocks noChangeAspect="1"/>
          </p:cNvGraphicFramePr>
          <p:nvPr/>
        </p:nvGraphicFramePr>
        <p:xfrm>
          <a:off x="463550" y="5789613"/>
          <a:ext cx="4664075" cy="730250"/>
        </p:xfrm>
        <a:graphic>
          <a:graphicData uri="http://schemas.openxmlformats.org/presentationml/2006/ole">
            <p:oleObj spid="_x0000_s138250" name="Equation" r:id="rId7" imgW="2514600" imgH="393480" progId="Equation.3">
              <p:embed/>
            </p:oleObj>
          </a:graphicData>
        </a:graphic>
      </p:graphicFrame>
      <p:sp>
        <p:nvSpPr>
          <p:cNvPr id="138251" name="TextBox 7"/>
          <p:cNvSpPr txBox="1">
            <a:spLocks noChangeArrowheads="1"/>
          </p:cNvSpPr>
          <p:nvPr/>
        </p:nvSpPr>
        <p:spPr bwMode="auto">
          <a:xfrm>
            <a:off x="5102225" y="3287713"/>
            <a:ext cx="3624263" cy="368300"/>
          </a:xfrm>
          <a:prstGeom prst="rect">
            <a:avLst/>
          </a:prstGeom>
          <a:noFill/>
          <a:ln w="9525">
            <a:noFill/>
            <a:miter lim="800000"/>
            <a:headEnd/>
            <a:tailEnd/>
          </a:ln>
        </p:spPr>
        <p:txBody>
          <a:bodyPr>
            <a:spAutoFit/>
          </a:bodyPr>
          <a:lstStyle/>
          <a:p>
            <a:r>
              <a:rPr lang="lv-LV"/>
              <a:t>Tātad attālums mērīts collās</a:t>
            </a:r>
            <a:endParaRPr lang="en-US"/>
          </a:p>
        </p:txBody>
      </p:sp>
      <p:sp>
        <p:nvSpPr>
          <p:cNvPr id="138252" name="TextBox 7"/>
          <p:cNvSpPr txBox="1">
            <a:spLocks noChangeArrowheads="1"/>
          </p:cNvSpPr>
          <p:nvPr/>
        </p:nvSpPr>
        <p:spPr bwMode="auto">
          <a:xfrm>
            <a:off x="4956175" y="5473700"/>
            <a:ext cx="3624263" cy="368300"/>
          </a:xfrm>
          <a:prstGeom prst="rect">
            <a:avLst/>
          </a:prstGeom>
          <a:noFill/>
          <a:ln w="9525">
            <a:noFill/>
            <a:miter lim="800000"/>
            <a:headEnd/>
            <a:tailEnd/>
          </a:ln>
        </p:spPr>
        <p:txBody>
          <a:bodyPr>
            <a:spAutoFit/>
          </a:bodyPr>
          <a:lstStyle/>
          <a:p>
            <a:r>
              <a:rPr lang="lv-LV"/>
              <a:t>Tātad attālums mērīts pēdās</a:t>
            </a:r>
            <a:endParaRPr lang="en-US"/>
          </a:p>
        </p:txBody>
      </p:sp>
      <p:sp>
        <p:nvSpPr>
          <p:cNvPr id="138253" name="Footer Placeholder 14"/>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r>
              <a:rPr lang="lv-LV" sz="1400">
                <a:solidFill>
                  <a:srgbClr val="000000"/>
                </a:solidFill>
              </a:rPr>
              <a:t>Andrejs Sālzirnis Jelgavas 1. ģimnāzija 30 11 2011</a:t>
            </a:r>
            <a:endParaRPr lang="en-GB" sz="1400">
              <a:solidFill>
                <a:srgbClr val="000000"/>
              </a:solidFill>
            </a:endParaRPr>
          </a:p>
        </p:txBody>
      </p:sp>
    </p:spTree>
  </p:cSld>
  <p:clrMapOvr>
    <a:masterClrMapping/>
  </p:clrMapOvr>
  <p:transition spd="med">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title" idx="4294967295"/>
          </p:nvPr>
        </p:nvSpPr>
        <p:spPr>
          <a:xfrm>
            <a:off x="392113" y="274638"/>
            <a:ext cx="8751887" cy="5173662"/>
          </a:xfrm>
        </p:spPr>
        <p:txBody>
          <a:bodyPr/>
          <a:lstStyle/>
          <a:p>
            <a:pPr algn="l"/>
            <a:r>
              <a:rPr lang="lv-LV" sz="3600" smtClean="0">
                <a:solidFill>
                  <a:schemeClr val="tx1"/>
                </a:solidFill>
              </a:rPr>
              <a:t>4. Uzdevuma</a:t>
            </a:r>
            <a:br>
              <a:rPr lang="lv-LV" sz="3600" smtClean="0">
                <a:solidFill>
                  <a:schemeClr val="tx1"/>
                </a:solidFill>
              </a:rPr>
            </a:br>
            <a:r>
              <a:rPr lang="lv-LV" sz="3600" smtClean="0">
                <a:solidFill>
                  <a:schemeClr val="tx1"/>
                </a:solidFill>
              </a:rPr>
              <a:t/>
            </a:r>
            <a:br>
              <a:rPr lang="lv-LV" sz="3600" smtClean="0">
                <a:solidFill>
                  <a:schemeClr val="tx1"/>
                </a:solidFill>
              </a:rPr>
            </a:br>
            <a:r>
              <a:rPr lang="lv-LV" sz="3600" smtClean="0">
                <a:solidFill>
                  <a:schemeClr val="tx1"/>
                </a:solidFill>
              </a:rPr>
              <a:t>     </a:t>
            </a:r>
            <a:r>
              <a:rPr lang="lv-LV" sz="3600" smtClean="0">
                <a:solidFill>
                  <a:srgbClr val="FF0000"/>
                </a:solidFill>
              </a:rPr>
              <a:t>Atbildes</a:t>
            </a:r>
            <a:r>
              <a:rPr lang="lv-LV" sz="3600" smtClean="0">
                <a:solidFill>
                  <a:schemeClr val="tx1"/>
                </a:solidFill>
              </a:rPr>
              <a:t/>
            </a:r>
            <a:br>
              <a:rPr lang="lv-LV" sz="3600" smtClean="0">
                <a:solidFill>
                  <a:schemeClr val="tx1"/>
                </a:solidFill>
              </a:rPr>
            </a:br>
            <a:r>
              <a:rPr lang="lv-LV" sz="3600" smtClean="0">
                <a:solidFill>
                  <a:schemeClr val="tx1"/>
                </a:solidFill>
              </a:rPr>
              <a:t>* Uzmini nu!</a:t>
            </a:r>
            <a:r>
              <a:rPr lang="lv-LV" sz="3600" i="1" smtClean="0">
                <a:solidFill>
                  <a:schemeClr val="tx1"/>
                </a:solidFill>
              </a:rPr>
              <a:t/>
            </a:r>
            <a:br>
              <a:rPr lang="lv-LV" sz="3600" i="1" smtClean="0">
                <a:solidFill>
                  <a:schemeClr val="tx1"/>
                </a:solidFill>
              </a:rPr>
            </a:br>
            <a:r>
              <a:rPr lang="lv-LV" sz="3600" i="1" smtClean="0">
                <a:solidFill>
                  <a:schemeClr val="tx1"/>
                </a:solidFill>
              </a:rPr>
              <a:t>Attālums no Mītavas līdz galvaspilsētai </a:t>
            </a:r>
            <a:br>
              <a:rPr lang="lv-LV" sz="3600" i="1" smtClean="0">
                <a:solidFill>
                  <a:schemeClr val="tx1"/>
                </a:solidFill>
              </a:rPr>
            </a:br>
            <a:r>
              <a:rPr lang="lv-LV" sz="3600" i="1" smtClean="0">
                <a:solidFill>
                  <a:schemeClr val="tx1"/>
                </a:solidFill>
              </a:rPr>
              <a:t>                       ≈ 25 (</a:t>
            </a:r>
            <a:r>
              <a:rPr lang="lv-LV" sz="3600" i="1" smtClean="0">
                <a:solidFill>
                  <a:srgbClr val="FF0000"/>
                </a:solidFill>
              </a:rPr>
              <a:t>sauszemes jūdzes</a:t>
            </a:r>
            <a:r>
              <a:rPr lang="lv-LV" sz="3600" i="1" smtClean="0">
                <a:solidFill>
                  <a:schemeClr val="tx1"/>
                </a:solidFill>
              </a:rPr>
              <a:t>)</a:t>
            </a:r>
            <a:br>
              <a:rPr lang="lv-LV" sz="3600" i="1" smtClean="0">
                <a:solidFill>
                  <a:schemeClr val="tx1"/>
                </a:solidFill>
              </a:rPr>
            </a:br>
            <a:r>
              <a:rPr lang="lv-LV" sz="3600" i="1" smtClean="0">
                <a:solidFill>
                  <a:schemeClr val="tx1"/>
                </a:solidFill>
              </a:rPr>
              <a:t>                       ≈ 40000000 (</a:t>
            </a:r>
            <a:r>
              <a:rPr lang="lv-LV" sz="3600" i="1" smtClean="0">
                <a:solidFill>
                  <a:srgbClr val="FF0000"/>
                </a:solidFill>
              </a:rPr>
              <a:t>mm</a:t>
            </a:r>
            <a:r>
              <a:rPr lang="lv-LV" sz="3600" i="1" smtClean="0">
                <a:solidFill>
                  <a:schemeClr val="tx1"/>
                </a:solidFill>
              </a:rPr>
              <a:t>)</a:t>
            </a:r>
            <a:br>
              <a:rPr lang="lv-LV" sz="3600" i="1" smtClean="0">
                <a:solidFill>
                  <a:schemeClr val="tx1"/>
                </a:solidFill>
              </a:rPr>
            </a:br>
            <a:r>
              <a:rPr lang="lv-LV" sz="3600" i="1" smtClean="0">
                <a:solidFill>
                  <a:schemeClr val="tx1"/>
                </a:solidFill>
              </a:rPr>
              <a:t>			 ≈ </a:t>
            </a:r>
            <a:r>
              <a:rPr lang="lv-LV" sz="3600" i="1" smtClean="0">
                <a:solidFill>
                  <a:srgbClr val="33659A"/>
                </a:solidFill>
              </a:rPr>
              <a:t>15748</a:t>
            </a:r>
            <a:r>
              <a:rPr lang="lv-LV" sz="3600" i="1" smtClean="0">
                <a:solidFill>
                  <a:schemeClr val="tx1"/>
                </a:solidFill>
              </a:rPr>
              <a:t> (</a:t>
            </a:r>
            <a:r>
              <a:rPr lang="lv-LV" sz="3600" i="1" smtClean="0">
                <a:solidFill>
                  <a:srgbClr val="FF0000"/>
                </a:solidFill>
              </a:rPr>
              <a:t>collas</a:t>
            </a:r>
            <a:r>
              <a:rPr lang="lv-LV" sz="3600" i="1" smtClean="0">
                <a:solidFill>
                  <a:schemeClr val="tx1"/>
                </a:solidFill>
              </a:rPr>
              <a:t>)</a:t>
            </a:r>
            <a:br>
              <a:rPr lang="lv-LV" sz="3600" i="1" smtClean="0">
                <a:solidFill>
                  <a:schemeClr val="tx1"/>
                </a:solidFill>
              </a:rPr>
            </a:br>
            <a:r>
              <a:rPr lang="lv-LV" sz="3600" i="1" smtClean="0">
                <a:solidFill>
                  <a:schemeClr val="tx1"/>
                </a:solidFill>
              </a:rPr>
              <a:t>			 ≈ </a:t>
            </a:r>
            <a:r>
              <a:rPr lang="lv-LV" sz="3600" smtClean="0">
                <a:solidFill>
                  <a:srgbClr val="33659A"/>
                </a:solidFill>
              </a:rPr>
              <a:t>131233,6 </a:t>
            </a:r>
            <a:r>
              <a:rPr lang="lv-LV" sz="3600" i="1" smtClean="0">
                <a:solidFill>
                  <a:schemeClr val="tx1"/>
                </a:solidFill>
              </a:rPr>
              <a:t>(</a:t>
            </a:r>
            <a:r>
              <a:rPr lang="lv-LV" sz="3600" i="1" smtClean="0">
                <a:solidFill>
                  <a:srgbClr val="FF0000"/>
                </a:solidFill>
              </a:rPr>
              <a:t>pēdas</a:t>
            </a:r>
            <a:r>
              <a:rPr lang="lv-LV" sz="3600" i="1" smtClean="0">
                <a:solidFill>
                  <a:schemeClr val="tx1"/>
                </a:solidFill>
              </a:rPr>
              <a:t>)</a:t>
            </a:r>
            <a:br>
              <a:rPr lang="lv-LV" sz="3600" i="1" smtClean="0">
                <a:solidFill>
                  <a:schemeClr val="tx1"/>
                </a:solidFill>
              </a:rPr>
            </a:br>
            <a:r>
              <a:rPr lang="lv-LV" sz="3600" i="1" smtClean="0">
                <a:solidFill>
                  <a:schemeClr val="tx1"/>
                </a:solidFill>
              </a:rPr>
              <a:t/>
            </a:r>
            <a:br>
              <a:rPr lang="lv-LV" sz="3600" i="1" smtClean="0">
                <a:solidFill>
                  <a:schemeClr val="tx1"/>
                </a:solidFill>
              </a:rPr>
            </a:br>
            <a:r>
              <a:rPr lang="lv-LV" sz="3600" i="1" smtClean="0">
                <a:solidFill>
                  <a:schemeClr val="tx1"/>
                </a:solidFill>
              </a:rPr>
              <a:t>Kādās mērvienībās mērīts dotais attālums</a:t>
            </a:r>
          </a:p>
        </p:txBody>
      </p:sp>
      <p:sp>
        <p:nvSpPr>
          <p:cNvPr id="139267" name="Footer Placeholder 3"/>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a:r>
              <a:rPr lang="lv-LV" sz="1400">
                <a:solidFill>
                  <a:srgbClr val="000000"/>
                </a:solidFill>
              </a:rPr>
              <a:t>Andrejs Sālzirnis Jelgavas 1. ģimnāzija 30 11 2011</a:t>
            </a:r>
            <a:endParaRPr lang="en-GB" sz="1400">
              <a:solidFill>
                <a:srgbClr val="000000"/>
              </a:solidFill>
            </a:endParaRPr>
          </a:p>
        </p:txBody>
      </p:sp>
    </p:spTree>
  </p:cSld>
  <p:clrMapOvr>
    <a:masterClrMapping/>
  </p:clrMapOvr>
  <p:transition spd="med">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Box 1"/>
          <p:cNvSpPr txBox="1">
            <a:spLocks noChangeArrowheads="1"/>
          </p:cNvSpPr>
          <p:nvPr/>
        </p:nvSpPr>
        <p:spPr bwMode="auto">
          <a:xfrm>
            <a:off x="1511300" y="1192213"/>
            <a:ext cx="3444875" cy="923925"/>
          </a:xfrm>
          <a:prstGeom prst="rect">
            <a:avLst/>
          </a:prstGeom>
          <a:noFill/>
          <a:ln w="9525">
            <a:noFill/>
            <a:miter lim="800000"/>
            <a:headEnd/>
            <a:tailEnd/>
          </a:ln>
        </p:spPr>
        <p:txBody>
          <a:bodyPr>
            <a:spAutoFit/>
          </a:bodyPr>
          <a:lstStyle/>
          <a:p>
            <a:r>
              <a:rPr lang="en-US">
                <a:hlinkClick r:id="rId3"/>
              </a:rPr>
              <a:t>http://www.europages.lv/epmp-web/app?page=PTConverter/PTLength&amp;service=page</a:t>
            </a:r>
            <a:endParaRPr lang="en-US"/>
          </a:p>
        </p:txBody>
      </p:sp>
    </p:spTree>
  </p:cSld>
  <p:clrMapOvr>
    <a:masterClrMapping/>
  </p:clrMapOvr>
  <p:transition spd="med">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314" name="Group 7"/>
          <p:cNvGrpSpPr>
            <a:grpSpLocks/>
          </p:cNvGrpSpPr>
          <p:nvPr/>
        </p:nvGrpSpPr>
        <p:grpSpPr bwMode="auto">
          <a:xfrm>
            <a:off x="557213" y="0"/>
            <a:ext cx="8586787" cy="6440488"/>
            <a:chOff x="556591" y="0"/>
            <a:chExt cx="8587409" cy="6440557"/>
          </a:xfrm>
        </p:grpSpPr>
        <p:pic>
          <p:nvPicPr>
            <p:cNvPr id="141315" name="Picture 27"/>
            <p:cNvPicPr>
              <a:picLocks noChangeAspect="1" noChangeArrowheads="1"/>
            </p:cNvPicPr>
            <p:nvPr/>
          </p:nvPicPr>
          <p:blipFill>
            <a:blip r:embed="rId30" cstate="print"/>
            <a:srcRect/>
            <a:stretch>
              <a:fillRect/>
            </a:stretch>
          </p:blipFill>
          <p:spPr bwMode="auto">
            <a:xfrm>
              <a:off x="556591" y="0"/>
              <a:ext cx="8587409" cy="6440557"/>
            </a:xfrm>
            <a:prstGeom prst="rect">
              <a:avLst/>
            </a:prstGeom>
            <a:noFill/>
            <a:ln w="9525">
              <a:noFill/>
              <a:miter lim="800000"/>
              <a:headEnd/>
              <a:tailEnd/>
            </a:ln>
          </p:spPr>
        </p:pic>
        <p:sp>
          <p:nvSpPr>
            <p:cNvPr id="4" name="Left Arrow 3"/>
            <p:cNvSpPr/>
            <p:nvPr/>
          </p:nvSpPr>
          <p:spPr>
            <a:xfrm>
              <a:off x="6229139" y="2478115"/>
              <a:ext cx="914466" cy="14605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FF0000"/>
                  </a:solidFill>
                </a:ln>
              </a:endParaRPr>
            </a:p>
          </p:txBody>
        </p:sp>
        <p:sp>
          <p:nvSpPr>
            <p:cNvPr id="5" name="Left Arrow 4"/>
            <p:cNvSpPr/>
            <p:nvPr/>
          </p:nvSpPr>
          <p:spPr>
            <a:xfrm>
              <a:off x="6248190" y="2987707"/>
              <a:ext cx="914466" cy="14605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FF0000"/>
                  </a:solidFill>
                </a:ln>
              </a:endParaRPr>
            </a:p>
          </p:txBody>
        </p:sp>
        <p:sp>
          <p:nvSpPr>
            <p:cNvPr id="6" name="Left Arrow 5"/>
            <p:cNvSpPr/>
            <p:nvPr/>
          </p:nvSpPr>
          <p:spPr>
            <a:xfrm>
              <a:off x="6241840" y="3949742"/>
              <a:ext cx="914466" cy="14446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FF0000"/>
                  </a:solidFill>
                </a:ln>
              </a:endParaRPr>
            </a:p>
          </p:txBody>
        </p:sp>
        <p:sp>
          <p:nvSpPr>
            <p:cNvPr id="7" name="Left Arrow 6"/>
            <p:cNvSpPr/>
            <p:nvPr/>
          </p:nvSpPr>
          <p:spPr>
            <a:xfrm>
              <a:off x="6260891" y="4154533"/>
              <a:ext cx="914466" cy="14605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FF0000"/>
                  </a:solidFill>
                </a:ln>
              </a:endParaRPr>
            </a:p>
          </p:txBody>
        </p:sp>
      </p:grpSp>
    </p:spTree>
    <p:controls>
      <p:control spid="141320" r:id="rId2" imgW="1600200" imgH="228600"/>
      <p:control spid="141321" r:id="rId3" imgW="1600200" imgH="228600"/>
      <p:control spid="141322" r:id="rId4" imgW="1600200" imgH="228600"/>
      <p:control spid="141323" r:id="rId5" imgW="1600200" imgH="228600"/>
      <p:control spid="141324" r:id="rId6" imgW="1600200" imgH="228600"/>
      <p:control spid="141325" r:id="rId7" imgW="1600200" imgH="228600"/>
      <p:control spid="141326" r:id="rId8" imgW="1600200" imgH="228600"/>
      <p:control spid="141327" r:id="rId9" imgW="1600200" imgH="228600"/>
      <p:control spid="141328" r:id="rId10" imgW="1600200" imgH="228600"/>
      <p:control spid="141329" r:id="rId11" imgW="1600200" imgH="228600"/>
      <p:control spid="141330" r:id="rId12" imgW="1600200" imgH="228600"/>
      <p:control spid="141331" r:id="rId13" imgW="1600200" imgH="228600"/>
      <p:control spid="141332" r:id="rId14" imgW="1600200" imgH="228600"/>
      <p:control spid="141333" r:id="rId15" imgW="1600200" imgH="228600"/>
      <p:control spid="141334" r:id="rId16" imgW="1600200" imgH="228600"/>
      <p:control spid="141335" r:id="rId17" imgW="1600200" imgH="228600"/>
      <p:control spid="141336" r:id="rId18" imgW="1600200" imgH="228600"/>
      <p:control spid="141337" r:id="rId19" imgW="1600200" imgH="228600"/>
      <p:control spid="141338" r:id="rId20" imgW="1600200" imgH="228600"/>
      <p:control spid="141339" r:id="rId21" imgW="1600200" imgH="228600"/>
      <p:control spid="141340" r:id="rId22" imgW="1600200" imgH="228600"/>
      <p:control spid="141341" r:id="rId23" imgW="1600200" imgH="228600"/>
      <p:control spid="141342" r:id="rId24" imgW="1600200" imgH="228600"/>
      <p:control spid="141343" r:id="rId25" imgW="1600200" imgH="228600"/>
      <p:control spid="141344" r:id="rId26" imgW="1600200" imgH="228600"/>
      <p:control spid="141345" r:id="rId27" imgW="1600200" imgH="228600"/>
    </p:controls>
  </p:cSld>
  <p:clrMapOvr>
    <a:masterClrMapping/>
  </p:clrMapOvr>
  <p:transition spd="med">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lv-LV" sz="4000" smtClean="0">
                <a:solidFill>
                  <a:schemeClr val="tx1"/>
                </a:solidFill>
              </a:rPr>
              <a:t>Video</a:t>
            </a:r>
          </a:p>
        </p:txBody>
      </p:sp>
      <p:sp>
        <p:nvSpPr>
          <p:cNvPr id="19459" name="AutoShape 5">
            <a:hlinkClick r:id="rId3" action="ppaction://hlinkfile" highlightClick="1"/>
          </p:cNvPr>
          <p:cNvSpPr>
            <a:spLocks noChangeArrowheads="1"/>
          </p:cNvSpPr>
          <p:nvPr/>
        </p:nvSpPr>
        <p:spPr bwMode="auto">
          <a:xfrm>
            <a:off x="3605213" y="2346325"/>
            <a:ext cx="1549400" cy="847725"/>
          </a:xfrm>
          <a:prstGeom prst="actionButtonMovie">
            <a:avLst/>
          </a:prstGeom>
          <a:solidFill>
            <a:schemeClr val="accent1"/>
          </a:solidFill>
          <a:ln w="9525">
            <a:noFill/>
            <a:miter lim="800000"/>
            <a:headEnd/>
            <a:tailEnd/>
          </a:ln>
        </p:spPr>
        <p:txBody>
          <a:bodyPr wrap="none" anchor="ctr"/>
          <a:lstStyle/>
          <a:p>
            <a:endParaRPr lang="lv-LV"/>
          </a:p>
        </p:txBody>
      </p:sp>
    </p:spTree>
  </p:cSld>
  <p:clrMapOvr>
    <a:masterClrMapping/>
  </p:clrMapOvr>
  <p:transition spd="med">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469900" y="222250"/>
            <a:ext cx="8229600" cy="2946400"/>
          </a:xfrm>
        </p:spPr>
        <p:txBody>
          <a:bodyPr/>
          <a:lstStyle/>
          <a:p>
            <a:r>
              <a:rPr lang="lv-LV" smtClean="0">
                <a:solidFill>
                  <a:schemeClr val="tx1"/>
                </a:solidFill>
              </a:rPr>
              <a:t>Ko nozīmē ”size 4”?</a:t>
            </a:r>
            <a:r>
              <a:rPr lang="lv-LV" smtClean="0"/>
              <a:t> </a:t>
            </a:r>
          </a:p>
        </p:txBody>
      </p:sp>
    </p:spTree>
  </p:cSld>
  <p:clrMapOvr>
    <a:masterClrMapping/>
  </p:clrMapOvr>
  <p:transition spd="med">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25438" y="195263"/>
            <a:ext cx="8229600" cy="1143000"/>
          </a:xfrm>
        </p:spPr>
        <p:txBody>
          <a:bodyPr/>
          <a:lstStyle/>
          <a:p>
            <a:r>
              <a:rPr lang="lv-LV" sz="4000" b="1" smtClean="0">
                <a:solidFill>
                  <a:schemeClr val="tx1"/>
                </a:solidFill>
              </a:rPr>
              <a:t>5. uzdevums</a:t>
            </a:r>
          </a:p>
        </p:txBody>
      </p:sp>
      <p:sp>
        <p:nvSpPr>
          <p:cNvPr id="21507" name="Content Placeholder 2"/>
          <p:cNvSpPr>
            <a:spLocks noGrp="1"/>
          </p:cNvSpPr>
          <p:nvPr>
            <p:ph idx="4294967295"/>
          </p:nvPr>
        </p:nvSpPr>
        <p:spPr>
          <a:xfrm>
            <a:off x="688975" y="1360488"/>
            <a:ext cx="7540625" cy="2141537"/>
          </a:xfrm>
        </p:spPr>
        <p:txBody>
          <a:bodyPr/>
          <a:lstStyle/>
          <a:p>
            <a:r>
              <a:rPr lang="lv-LV" sz="2800" smtClean="0">
                <a:solidFill>
                  <a:schemeClr val="tx1"/>
                </a:solidFill>
              </a:rPr>
              <a:t>Iepazīstieties ar dažādajām apģērbu un apavu izmēru sistēmām citās valstīs!</a:t>
            </a:r>
          </a:p>
        </p:txBody>
      </p:sp>
    </p:spTree>
  </p:cSld>
  <p:clrMapOvr>
    <a:masterClrMapping/>
  </p:clrMapOvr>
  <p:transition spd="med">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izechart"/>
          <p:cNvPicPr>
            <a:picLocks noChangeAspect="1" noChangeArrowheads="1"/>
          </p:cNvPicPr>
          <p:nvPr/>
        </p:nvPicPr>
        <p:blipFill>
          <a:blip r:embed="rId3" cstate="print"/>
          <a:srcRect t="10110" b="16832"/>
          <a:stretch>
            <a:fillRect/>
          </a:stretch>
        </p:blipFill>
        <p:spPr bwMode="auto">
          <a:xfrm>
            <a:off x="179388" y="4508500"/>
            <a:ext cx="6121400" cy="2163763"/>
          </a:xfrm>
          <a:prstGeom prst="rect">
            <a:avLst/>
          </a:prstGeom>
          <a:noFill/>
          <a:ln w="9525">
            <a:noFill/>
            <a:miter lim="800000"/>
            <a:headEnd/>
            <a:tailEnd/>
          </a:ln>
        </p:spPr>
      </p:pic>
      <p:sp>
        <p:nvSpPr>
          <p:cNvPr id="22531" name="WordArt 3"/>
          <p:cNvSpPr>
            <a:spLocks noChangeArrowheads="1" noChangeShapeType="1" noTextEdit="1"/>
          </p:cNvSpPr>
          <p:nvPr/>
        </p:nvSpPr>
        <p:spPr bwMode="auto">
          <a:xfrm>
            <a:off x="7407275" y="5084763"/>
            <a:ext cx="1736725" cy="1079500"/>
          </a:xfrm>
          <a:prstGeom prst="rect">
            <a:avLst/>
          </a:prstGeom>
        </p:spPr>
        <p:txBody>
          <a:bodyPr wrap="none" fromWordArt="1">
            <a:prstTxWarp prst="textSlantUp">
              <a:avLst>
                <a:gd name="adj" fmla="val 34634"/>
              </a:avLst>
            </a:prstTxWarp>
          </a:bodyPr>
          <a:lstStyle/>
          <a:p>
            <a:pPr algn="ctr"/>
            <a:r>
              <a:rPr lang="en-GB" sz="1600" kern="10">
                <a:ln w="9525">
                  <a:solidFill>
                    <a:srgbClr val="CC99FF"/>
                  </a:solidFill>
                  <a:round/>
                  <a:headEnd/>
                  <a:tailEnd/>
                </a:ln>
                <a:solidFill>
                  <a:srgbClr val="FF6600"/>
                </a:solidFill>
                <a:latin typeface="Impact"/>
              </a:rPr>
              <a:t>Men's </a:t>
            </a:r>
          </a:p>
          <a:p>
            <a:pPr algn="ctr"/>
            <a:r>
              <a:rPr lang="en-GB" sz="1600" kern="10">
                <a:ln w="9525">
                  <a:solidFill>
                    <a:srgbClr val="CC99FF"/>
                  </a:solidFill>
                  <a:round/>
                  <a:headEnd/>
                  <a:tailEnd/>
                </a:ln>
                <a:solidFill>
                  <a:srgbClr val="FF6600"/>
                </a:solidFill>
                <a:latin typeface="Impact"/>
              </a:rPr>
              <a:t>sizes</a:t>
            </a:r>
          </a:p>
        </p:txBody>
      </p:sp>
      <p:sp>
        <p:nvSpPr>
          <p:cNvPr id="22532" name="WordArt 4"/>
          <p:cNvSpPr>
            <a:spLocks noChangeArrowheads="1" noChangeShapeType="1" noTextEdit="1"/>
          </p:cNvSpPr>
          <p:nvPr/>
        </p:nvSpPr>
        <p:spPr bwMode="auto">
          <a:xfrm>
            <a:off x="2411413" y="2492375"/>
            <a:ext cx="2016125" cy="1439863"/>
          </a:xfrm>
          <a:prstGeom prst="rect">
            <a:avLst/>
          </a:prstGeom>
        </p:spPr>
        <p:txBody>
          <a:bodyPr wrap="none" fromWordArt="1">
            <a:prstTxWarp prst="textSlantUp">
              <a:avLst>
                <a:gd name="adj" fmla="val 34634"/>
              </a:avLst>
            </a:prstTxWarp>
          </a:bodyPr>
          <a:lstStyle/>
          <a:p>
            <a:pPr algn="ctr"/>
            <a:r>
              <a:rPr lang="en-GB" sz="1600" kern="10">
                <a:ln w="9525">
                  <a:solidFill>
                    <a:srgbClr val="CC99FF"/>
                  </a:solidFill>
                  <a:round/>
                  <a:headEnd/>
                  <a:tailEnd/>
                </a:ln>
                <a:solidFill>
                  <a:srgbClr val="FF6600"/>
                </a:solidFill>
                <a:latin typeface="Impact"/>
              </a:rPr>
              <a:t>Women's</a:t>
            </a:r>
          </a:p>
          <a:p>
            <a:pPr algn="ctr"/>
            <a:r>
              <a:rPr lang="en-GB" sz="1600" kern="10">
                <a:ln w="9525">
                  <a:solidFill>
                    <a:srgbClr val="CC99FF"/>
                  </a:solidFill>
                  <a:round/>
                  <a:headEnd/>
                  <a:tailEnd/>
                </a:ln>
                <a:solidFill>
                  <a:srgbClr val="FF6600"/>
                </a:solidFill>
                <a:latin typeface="Impact"/>
              </a:rPr>
              <a:t>dress sizes</a:t>
            </a:r>
          </a:p>
        </p:txBody>
      </p:sp>
      <p:graphicFrame>
        <p:nvGraphicFramePr>
          <p:cNvPr id="149509" name="Group 5"/>
          <p:cNvGraphicFramePr>
            <a:graphicFrameLocks noGrp="1"/>
          </p:cNvGraphicFramePr>
          <p:nvPr>
            <p:ph sz="half" idx="2"/>
          </p:nvPr>
        </p:nvGraphicFramePr>
        <p:xfrm>
          <a:off x="4859338" y="1916113"/>
          <a:ext cx="2735262" cy="2303462"/>
        </p:xfrm>
        <a:graphic>
          <a:graphicData uri="http://schemas.openxmlformats.org/drawingml/2006/table">
            <a:tbl>
              <a:tblPr/>
              <a:tblGrid>
                <a:gridCol w="911225"/>
                <a:gridCol w="912812"/>
                <a:gridCol w="911225"/>
              </a:tblGrid>
              <a:tr h="41433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FFFFFF"/>
                          </a:solidFill>
                          <a:effectLst/>
                          <a:latin typeface="Verdana" pitchFamily="34" charset="0"/>
                        </a:rPr>
                        <a:t>US</a:t>
                      </a:r>
                      <a:endParaRPr kumimoji="0" lang="en-GB" sz="1400" b="0" i="0" u="none" strike="noStrike" cap="none" normalizeH="0" baseline="0" smtClean="0">
                        <a:ln>
                          <a:noFill/>
                        </a:ln>
                        <a:solidFill>
                          <a:srgbClr val="000000"/>
                        </a:solidFill>
                        <a:effectLst/>
                        <a:latin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FFFFFF"/>
                          </a:solidFill>
                          <a:effectLst/>
                          <a:latin typeface="Verdana" pitchFamily="34" charset="0"/>
                        </a:rPr>
                        <a:t>UK</a:t>
                      </a:r>
                      <a:endParaRPr kumimoji="0" lang="en-GB" sz="1400" b="0" i="0" u="none" strike="noStrike" cap="none" normalizeH="0" baseline="0" smtClean="0">
                        <a:ln>
                          <a:noFill/>
                        </a:ln>
                        <a:solidFill>
                          <a:srgbClr val="000000"/>
                        </a:solidFill>
                        <a:effectLst/>
                        <a:latin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rgbClr val="FFFFFF"/>
                          </a:solidFill>
                          <a:effectLst/>
                          <a:latin typeface="Verdana" pitchFamily="34" charset="0"/>
                        </a:rPr>
                        <a:t>Europe</a:t>
                      </a:r>
                      <a:endParaRPr kumimoji="0" lang="en-GB" sz="1400" b="0" i="0" u="none" strike="noStrike" cap="none" normalizeH="0" baseline="0" smtClean="0">
                        <a:ln>
                          <a:noFill/>
                        </a:ln>
                        <a:solidFill>
                          <a:srgbClr val="000000"/>
                        </a:solidFill>
                        <a:effectLst/>
                        <a:latin typeface="Arial" charset="0"/>
                      </a:endParaRPr>
                    </a:p>
                  </a:txBody>
                  <a:tcPr anchor="ctr" horzOverflow="overflow">
                    <a:lnL>
                      <a:noFill/>
                    </a:lnL>
                    <a:lnR cap="flat">
                      <a:noFill/>
                    </a:lnR>
                    <a:lnT cap="flat">
                      <a:noFill/>
                    </a:lnT>
                    <a:lnB>
                      <a:noFill/>
                    </a:lnB>
                    <a:lnTlToBr>
                      <a:noFill/>
                    </a:lnTlToBr>
                    <a:lnBlToTr>
                      <a:noFill/>
                    </a:lnBlToTr>
                    <a:noFill/>
                  </a:tcPr>
                </a:tc>
              </a:tr>
              <a:tr h="18097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rPr>
                        <a:t>6</a:t>
                      </a:r>
                      <a:endParaRPr kumimoji="0" lang="en-GB" sz="1400" b="0" i="0" u="none" strike="noStrike" cap="none" normalizeH="0" baseline="0" smtClean="0">
                        <a:ln>
                          <a:noFill/>
                        </a:ln>
                        <a:solidFill>
                          <a:srgbClr val="000000"/>
                        </a:solidFill>
                        <a:effectLst/>
                        <a:latin typeface="Arial" charset="0"/>
                      </a:endParaRPr>
                    </a:p>
                  </a:txBody>
                  <a:tcPr anchor="ctr"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rPr>
                        <a:t>8</a:t>
                      </a:r>
                      <a:endParaRPr kumimoji="0" lang="en-GB" sz="1400" b="0" i="0" u="none" strike="noStrike" cap="none" normalizeH="0" baseline="0" smtClean="0">
                        <a:ln>
                          <a:noFill/>
                        </a:ln>
                        <a:solidFill>
                          <a:srgbClr val="000000"/>
                        </a:solidFill>
                        <a:effectLst/>
                        <a:latin typeface="Arial" charset="0"/>
                      </a:endParaRPr>
                    </a:p>
                  </a:txBody>
                  <a:tcPr anchor="ctr" horzOverflow="overflow">
                    <a:lnL>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rPr>
                        <a:t>38</a:t>
                      </a:r>
                      <a:endParaRPr kumimoji="0" lang="en-GB" sz="1400" b="0" i="0" u="none" strike="noStrike" cap="none" normalizeH="0" baseline="0" smtClean="0">
                        <a:ln>
                          <a:noFill/>
                        </a:ln>
                        <a:solidFill>
                          <a:srgbClr val="000000"/>
                        </a:solidFill>
                        <a:effectLst/>
                        <a:latin typeface="Arial" charset="0"/>
                      </a:endParaRPr>
                    </a:p>
                  </a:txBody>
                  <a:tcPr anchor="ctr" horzOverflow="overflow">
                    <a:lnL>
                      <a:noFill/>
                    </a:lnL>
                    <a:lnR cap="flat">
                      <a:noFill/>
                    </a:lnR>
                    <a:lnT>
                      <a:noFill/>
                    </a:lnT>
                    <a:lnB>
                      <a:noFill/>
                    </a:lnB>
                    <a:lnTlToBr>
                      <a:noFill/>
                    </a:lnTlToBr>
                    <a:lnBlToTr>
                      <a:noFill/>
                    </a:lnBlToTr>
                    <a:solidFill>
                      <a:schemeClr val="bg1"/>
                    </a:solidFill>
                  </a:tcPr>
                </a:tc>
              </a:tr>
              <a:tr h="26193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rPr>
                        <a:t>8</a:t>
                      </a:r>
                      <a:endParaRPr kumimoji="0" lang="en-GB" sz="1400" b="0" i="0" u="none" strike="noStrike" cap="none" normalizeH="0" baseline="0" smtClean="0">
                        <a:ln>
                          <a:noFill/>
                        </a:ln>
                        <a:solidFill>
                          <a:srgbClr val="000000"/>
                        </a:solidFill>
                        <a:effectLst/>
                        <a:latin typeface="Arial" charset="0"/>
                      </a:endParaRPr>
                    </a:p>
                  </a:txBody>
                  <a:tcPr anchor="ctr"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rPr>
                        <a:t>10</a:t>
                      </a:r>
                      <a:endParaRPr kumimoji="0" lang="en-GB" sz="1400" b="0" i="0" u="none" strike="noStrike" cap="none" normalizeH="0" baseline="0" smtClean="0">
                        <a:ln>
                          <a:noFill/>
                        </a:ln>
                        <a:solidFill>
                          <a:srgbClr val="000000"/>
                        </a:solidFill>
                        <a:effectLst/>
                        <a:latin typeface="Arial" charset="0"/>
                      </a:endParaRPr>
                    </a:p>
                  </a:txBody>
                  <a:tcPr anchor="ctr" horzOverflow="overflow">
                    <a:lnL>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rPr>
                        <a:t>40</a:t>
                      </a:r>
                      <a:endParaRPr kumimoji="0" lang="en-GB" sz="1400" b="0" i="0" u="none" strike="noStrike" cap="none" normalizeH="0" baseline="0" smtClean="0">
                        <a:ln>
                          <a:noFill/>
                        </a:ln>
                        <a:solidFill>
                          <a:srgbClr val="000000"/>
                        </a:solidFill>
                        <a:effectLst/>
                        <a:latin typeface="Arial" charset="0"/>
                      </a:endParaRPr>
                    </a:p>
                  </a:txBody>
                  <a:tcPr anchor="ctr" horzOverflow="overflow">
                    <a:lnL>
                      <a:noFill/>
                    </a:lnL>
                    <a:lnR cap="flat">
                      <a:noFill/>
                    </a:lnR>
                    <a:lnT>
                      <a:noFill/>
                    </a:lnT>
                    <a:lnB>
                      <a:noFill/>
                    </a:lnB>
                    <a:lnTlToBr>
                      <a:noFill/>
                    </a:lnTlToBr>
                    <a:lnBlToTr>
                      <a:noFill/>
                    </a:lnBlToTr>
                    <a:solidFill>
                      <a:schemeClr val="bg1"/>
                    </a:solidFill>
                  </a:tcPr>
                </a:tc>
              </a:tr>
              <a:tr h="26352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rPr>
                        <a:t>10</a:t>
                      </a:r>
                      <a:endParaRPr kumimoji="0" lang="en-GB" sz="1400" b="0" i="0" u="none" strike="noStrike" cap="none" normalizeH="0" baseline="0" smtClean="0">
                        <a:ln>
                          <a:noFill/>
                        </a:ln>
                        <a:solidFill>
                          <a:srgbClr val="000000"/>
                        </a:solidFill>
                        <a:effectLst/>
                        <a:latin typeface="Arial" charset="0"/>
                      </a:endParaRPr>
                    </a:p>
                  </a:txBody>
                  <a:tcPr anchor="ctr"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rPr>
                        <a:t>12</a:t>
                      </a:r>
                      <a:endParaRPr kumimoji="0" lang="en-GB" sz="1400" b="0" i="0" u="none" strike="noStrike" cap="none" normalizeH="0" baseline="0" smtClean="0">
                        <a:ln>
                          <a:noFill/>
                        </a:ln>
                        <a:solidFill>
                          <a:srgbClr val="000000"/>
                        </a:solidFill>
                        <a:effectLst/>
                        <a:latin typeface="Arial" charset="0"/>
                      </a:endParaRPr>
                    </a:p>
                  </a:txBody>
                  <a:tcPr anchor="ctr" horzOverflow="overflow">
                    <a:lnL>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rPr>
                        <a:t>42</a:t>
                      </a:r>
                      <a:endParaRPr kumimoji="0" lang="en-GB" sz="1400" b="0" i="0" u="none" strike="noStrike" cap="none" normalizeH="0" baseline="0" smtClean="0">
                        <a:ln>
                          <a:noFill/>
                        </a:ln>
                        <a:solidFill>
                          <a:srgbClr val="000000"/>
                        </a:solidFill>
                        <a:effectLst/>
                        <a:latin typeface="Arial" charset="0"/>
                      </a:endParaRPr>
                    </a:p>
                  </a:txBody>
                  <a:tcPr anchor="ctr" horzOverflow="overflow">
                    <a:lnL>
                      <a:noFill/>
                    </a:lnL>
                    <a:lnR cap="flat">
                      <a:noFill/>
                    </a:lnR>
                    <a:lnT>
                      <a:noFill/>
                    </a:lnT>
                    <a:lnB>
                      <a:noFill/>
                    </a:lnB>
                    <a:lnTlToBr>
                      <a:noFill/>
                    </a:lnTlToBr>
                    <a:lnBlToTr>
                      <a:noFill/>
                    </a:lnBlToTr>
                    <a:solidFill>
                      <a:schemeClr val="bg1"/>
                    </a:solidFill>
                  </a:tcPr>
                </a:tc>
              </a:tr>
              <a:tr h="26193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rPr>
                        <a:t>12</a:t>
                      </a:r>
                      <a:endParaRPr kumimoji="0" lang="en-GB" sz="1400" b="0" i="0" u="none" strike="noStrike" cap="none" normalizeH="0" baseline="0" smtClean="0">
                        <a:ln>
                          <a:noFill/>
                        </a:ln>
                        <a:solidFill>
                          <a:srgbClr val="000000"/>
                        </a:solidFill>
                        <a:effectLst/>
                        <a:latin typeface="Arial" charset="0"/>
                      </a:endParaRPr>
                    </a:p>
                  </a:txBody>
                  <a:tcPr anchor="ctr"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rPr>
                        <a:t>14</a:t>
                      </a:r>
                      <a:endParaRPr kumimoji="0" lang="en-GB" sz="1400" b="0" i="0" u="none" strike="noStrike" cap="none" normalizeH="0" baseline="0" smtClean="0">
                        <a:ln>
                          <a:noFill/>
                        </a:ln>
                        <a:solidFill>
                          <a:srgbClr val="000000"/>
                        </a:solidFill>
                        <a:effectLst/>
                        <a:latin typeface="Arial" charset="0"/>
                      </a:endParaRPr>
                    </a:p>
                  </a:txBody>
                  <a:tcPr anchor="ctr" horzOverflow="overflow">
                    <a:lnL>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rPr>
                        <a:t>44</a:t>
                      </a:r>
                      <a:endParaRPr kumimoji="0" lang="en-GB" sz="1400" b="0" i="0" u="none" strike="noStrike" cap="none" normalizeH="0" baseline="0" smtClean="0">
                        <a:ln>
                          <a:noFill/>
                        </a:ln>
                        <a:solidFill>
                          <a:srgbClr val="000000"/>
                        </a:solidFill>
                        <a:effectLst/>
                        <a:latin typeface="Arial" charset="0"/>
                      </a:endParaRPr>
                    </a:p>
                  </a:txBody>
                  <a:tcPr anchor="ctr" horzOverflow="overflow">
                    <a:lnL>
                      <a:noFill/>
                    </a:lnL>
                    <a:lnR cap="flat">
                      <a:noFill/>
                    </a:lnR>
                    <a:lnT>
                      <a:noFill/>
                    </a:lnT>
                    <a:lnB>
                      <a:noFill/>
                    </a:lnB>
                    <a:lnTlToBr>
                      <a:noFill/>
                    </a:lnTlToBr>
                    <a:lnBlToTr>
                      <a:noFill/>
                    </a:lnBlToTr>
                    <a:solidFill>
                      <a:schemeClr val="bg1"/>
                    </a:solidFill>
                  </a:tcPr>
                </a:tc>
              </a:tr>
              <a:tr h="26035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rPr>
                        <a:t>14</a:t>
                      </a:r>
                      <a:endParaRPr kumimoji="0" lang="en-GB" sz="1400" b="0" i="0" u="none" strike="noStrike" cap="none" normalizeH="0" baseline="0" smtClean="0">
                        <a:ln>
                          <a:noFill/>
                        </a:ln>
                        <a:solidFill>
                          <a:srgbClr val="000000"/>
                        </a:solidFill>
                        <a:effectLst/>
                        <a:latin typeface="Arial" charset="0"/>
                      </a:endParaRPr>
                    </a:p>
                  </a:txBody>
                  <a:tcPr anchor="ctr"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rPr>
                        <a:t>16</a:t>
                      </a:r>
                      <a:endParaRPr kumimoji="0" lang="en-GB" sz="1400" b="0" i="0" u="none" strike="noStrike" cap="none" normalizeH="0" baseline="0" smtClean="0">
                        <a:ln>
                          <a:noFill/>
                        </a:ln>
                        <a:solidFill>
                          <a:srgbClr val="000000"/>
                        </a:solidFill>
                        <a:effectLst/>
                        <a:latin typeface="Arial" charset="0"/>
                      </a:endParaRPr>
                    </a:p>
                  </a:txBody>
                  <a:tcPr anchor="ctr" horzOverflow="overflow">
                    <a:lnL>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rPr>
                        <a:t>46</a:t>
                      </a:r>
                      <a:endParaRPr kumimoji="0" lang="en-GB" sz="1400" b="0" i="0" u="none" strike="noStrike" cap="none" normalizeH="0" baseline="0" smtClean="0">
                        <a:ln>
                          <a:noFill/>
                        </a:ln>
                        <a:solidFill>
                          <a:srgbClr val="000000"/>
                        </a:solidFill>
                        <a:effectLst/>
                        <a:latin typeface="Arial" charset="0"/>
                      </a:endParaRPr>
                    </a:p>
                  </a:txBody>
                  <a:tcPr anchor="ctr" horzOverflow="overflow">
                    <a:lnL>
                      <a:noFill/>
                    </a:lnL>
                    <a:lnR cap="flat">
                      <a:noFill/>
                    </a:lnR>
                    <a:lnT>
                      <a:noFill/>
                    </a:lnT>
                    <a:lnB>
                      <a:noFill/>
                    </a:lnB>
                    <a:lnTlToBr>
                      <a:noFill/>
                    </a:lnTlToBr>
                    <a:lnBlToTr>
                      <a:noFill/>
                    </a:lnBlToTr>
                    <a:solidFill>
                      <a:schemeClr val="bg1"/>
                    </a:solidFill>
                  </a:tcPr>
                </a:tc>
              </a:tr>
              <a:tr h="36512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rPr>
                        <a:t>16</a:t>
                      </a:r>
                      <a:endParaRPr kumimoji="0" lang="en-GB" sz="1400" b="0" i="0" u="none" strike="noStrike" cap="none" normalizeH="0" baseline="0" smtClean="0">
                        <a:ln>
                          <a:noFill/>
                        </a:ln>
                        <a:solidFill>
                          <a:srgbClr val="000000"/>
                        </a:solidFill>
                        <a:effectLst/>
                        <a:latin typeface="Arial" charset="0"/>
                      </a:endParaRPr>
                    </a:p>
                  </a:txBody>
                  <a:tcPr anchor="ctr" horzOverflow="overflow">
                    <a:lnL cap="flat">
                      <a:noFill/>
                    </a:lnL>
                    <a:lnR>
                      <a:noFill/>
                    </a:lnR>
                    <a:lnT>
                      <a:noFill/>
                    </a:lnT>
                    <a:lnB cap="flat">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rPr>
                        <a:t>18</a:t>
                      </a:r>
                      <a:endParaRPr kumimoji="0" lang="en-GB" sz="1400" b="0" i="0" u="none" strike="noStrike" cap="none" normalizeH="0" baseline="0" smtClean="0">
                        <a:ln>
                          <a:noFill/>
                        </a:ln>
                        <a:solidFill>
                          <a:srgbClr val="000000"/>
                        </a:solidFill>
                        <a:effectLst/>
                        <a:latin typeface="Arial" charset="0"/>
                      </a:endParaRPr>
                    </a:p>
                  </a:txBody>
                  <a:tcPr anchor="ctr" horzOverflow="overflow">
                    <a:lnL>
                      <a:noFill/>
                    </a:lnL>
                    <a:lnR>
                      <a:noFill/>
                    </a:lnR>
                    <a:lnT>
                      <a:noFill/>
                    </a:lnT>
                    <a:lnB cap="flat">
                      <a:noFill/>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rPr>
                        <a:t>48</a:t>
                      </a:r>
                      <a:endParaRPr kumimoji="0" lang="en-GB" sz="1400" b="0" i="0" u="none" strike="noStrike" cap="none" normalizeH="0" baseline="0" smtClean="0">
                        <a:ln>
                          <a:noFill/>
                        </a:ln>
                        <a:solidFill>
                          <a:srgbClr val="000000"/>
                        </a:solidFill>
                        <a:effectLst/>
                        <a:latin typeface="Arial" charset="0"/>
                      </a:endParaRPr>
                    </a:p>
                  </a:txBody>
                  <a:tcPr anchor="ctr" horzOverflow="overflow">
                    <a:lnL>
                      <a:noFill/>
                    </a:lnL>
                    <a:lnR cap="flat">
                      <a:noFill/>
                    </a:lnR>
                    <a:lnT>
                      <a:noFill/>
                    </a:lnT>
                    <a:lnB cap="flat">
                      <a:noFill/>
                    </a:lnB>
                    <a:lnTlToBr>
                      <a:noFill/>
                    </a:lnTlToBr>
                    <a:lnBlToTr>
                      <a:noFill/>
                    </a:lnBlToTr>
                    <a:solidFill>
                      <a:schemeClr val="bg1"/>
                    </a:solidFill>
                  </a:tcPr>
                </a:tc>
              </a:tr>
            </a:tbl>
          </a:graphicData>
        </a:graphic>
      </p:graphicFrame>
      <p:graphicFrame>
        <p:nvGraphicFramePr>
          <p:cNvPr id="149535" name="Group 31"/>
          <p:cNvGraphicFramePr>
            <a:graphicFrameLocks noGrp="1"/>
          </p:cNvGraphicFramePr>
          <p:nvPr>
            <p:ph sz="half" idx="1"/>
          </p:nvPr>
        </p:nvGraphicFramePr>
        <p:xfrm>
          <a:off x="250825" y="333375"/>
          <a:ext cx="5465763" cy="1441450"/>
        </p:xfrm>
        <a:graphic>
          <a:graphicData uri="http://schemas.openxmlformats.org/drawingml/2006/table">
            <a:tbl>
              <a:tblPr/>
              <a:tblGrid>
                <a:gridCol w="1231900"/>
                <a:gridCol w="604838"/>
                <a:gridCol w="604837"/>
                <a:gridCol w="604838"/>
                <a:gridCol w="604837"/>
                <a:gridCol w="604838"/>
                <a:gridCol w="604837"/>
                <a:gridCol w="604838"/>
              </a:tblGrid>
              <a:tr h="434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American</a:t>
                      </a:r>
                      <a:endParaRPr kumimoji="0" lang="en-GB" sz="1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6</a:t>
                      </a:r>
                      <a:endParaRPr kumimoji="0" lang="en-GB" sz="1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6½</a:t>
                      </a:r>
                      <a:endParaRPr kumimoji="0" lang="en-GB" sz="1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7</a:t>
                      </a:r>
                      <a:endParaRPr kumimoji="0" lang="en-GB" sz="1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7½</a:t>
                      </a:r>
                      <a:endParaRPr kumimoji="0" lang="en-GB" sz="1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8</a:t>
                      </a:r>
                      <a:endParaRPr kumimoji="0" lang="en-GB" sz="1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8½</a:t>
                      </a:r>
                      <a:endParaRPr kumimoji="0" lang="en-GB" sz="1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9</a:t>
                      </a:r>
                      <a:endParaRPr kumimoji="0" lang="en-GB" sz="1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365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British</a:t>
                      </a:r>
                      <a:endParaRPr kumimoji="0" lang="en-GB" sz="1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4½</a:t>
                      </a:r>
                      <a:endParaRPr kumimoji="0" lang="en-GB" sz="1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5</a:t>
                      </a:r>
                      <a:endParaRPr kumimoji="0" lang="en-GB" sz="1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5½</a:t>
                      </a:r>
                      <a:endParaRPr kumimoji="0" lang="en-GB" sz="1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6</a:t>
                      </a:r>
                      <a:endParaRPr kumimoji="0" lang="en-GB" sz="1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6½</a:t>
                      </a:r>
                      <a:endParaRPr kumimoji="0" lang="en-GB" sz="1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7</a:t>
                      </a:r>
                      <a:endParaRPr kumimoji="0" lang="en-GB" sz="1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7½</a:t>
                      </a:r>
                      <a:endParaRPr kumimoji="0" lang="en-GB" sz="1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699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Continental</a:t>
                      </a:r>
                      <a:endParaRPr kumimoji="0" lang="en-GB" sz="1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36</a:t>
                      </a:r>
                      <a:endParaRPr kumimoji="0" lang="en-GB" sz="1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37</a:t>
                      </a:r>
                      <a:endParaRPr kumimoji="0" lang="en-GB" sz="1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37½  </a:t>
                      </a:r>
                      <a:endParaRPr kumimoji="0" lang="en-GB" sz="1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38</a:t>
                      </a:r>
                      <a:endParaRPr kumimoji="0" lang="en-GB" sz="1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38½</a:t>
                      </a:r>
                      <a:endParaRPr kumimoji="0" lang="en-GB" sz="1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39</a:t>
                      </a:r>
                      <a:endParaRPr kumimoji="0" lang="en-GB" sz="1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40</a:t>
                      </a:r>
                      <a:endParaRPr kumimoji="0" lang="en-GB" sz="1800" b="0" i="0" u="none" strike="noStrike" cap="none" normalizeH="0" baseline="0" smtClean="0">
                        <a:ln>
                          <a:noFill/>
                        </a:ln>
                        <a:solidFill>
                          <a:srgbClr val="00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2593" name="WordArt 69"/>
          <p:cNvSpPr>
            <a:spLocks noChangeArrowheads="1" noChangeShapeType="1" noTextEdit="1"/>
          </p:cNvSpPr>
          <p:nvPr/>
        </p:nvSpPr>
        <p:spPr bwMode="auto">
          <a:xfrm>
            <a:off x="5867400" y="476250"/>
            <a:ext cx="2087563" cy="1008063"/>
          </a:xfrm>
          <a:prstGeom prst="rect">
            <a:avLst/>
          </a:prstGeom>
        </p:spPr>
        <p:txBody>
          <a:bodyPr wrap="none" fromWordArt="1">
            <a:prstTxWarp prst="textSlantUp">
              <a:avLst>
                <a:gd name="adj" fmla="val 34634"/>
              </a:avLst>
            </a:prstTxWarp>
          </a:bodyPr>
          <a:lstStyle/>
          <a:p>
            <a:pPr algn="ctr"/>
            <a:r>
              <a:rPr lang="en-GB" sz="1600" kern="10">
                <a:ln w="9525">
                  <a:solidFill>
                    <a:srgbClr val="CC99FF"/>
                  </a:solidFill>
                  <a:round/>
                  <a:headEnd/>
                  <a:tailEnd/>
                </a:ln>
                <a:solidFill>
                  <a:srgbClr val="FF6600"/>
                </a:solidFill>
                <a:latin typeface="Impact"/>
              </a:rPr>
              <a:t>Shoe sizes</a:t>
            </a:r>
          </a:p>
        </p:txBody>
      </p:sp>
      <p:pic>
        <p:nvPicPr>
          <p:cNvPr id="22594" name="Picture 70"/>
          <p:cNvPicPr>
            <a:picLocks noChangeAspect="1" noChangeArrowheads="1"/>
          </p:cNvPicPr>
          <p:nvPr/>
        </p:nvPicPr>
        <p:blipFill>
          <a:blip r:embed="rId4" cstate="print"/>
          <a:srcRect/>
          <a:stretch>
            <a:fillRect/>
          </a:stretch>
        </p:blipFill>
        <p:spPr bwMode="auto">
          <a:xfrm>
            <a:off x="6369050" y="4697413"/>
            <a:ext cx="809625" cy="1666875"/>
          </a:xfrm>
          <a:prstGeom prst="rect">
            <a:avLst/>
          </a:prstGeom>
          <a:noFill/>
          <a:ln w="9525">
            <a:noFill/>
            <a:miter lim="800000"/>
            <a:headEnd/>
            <a:tailEnd/>
          </a:ln>
        </p:spPr>
      </p:pic>
      <p:pic>
        <p:nvPicPr>
          <p:cNvPr id="22595" name="Picture 71"/>
          <p:cNvPicPr>
            <a:picLocks noChangeAspect="1" noChangeArrowheads="1"/>
          </p:cNvPicPr>
          <p:nvPr/>
        </p:nvPicPr>
        <p:blipFill>
          <a:blip r:embed="rId5" cstate="print"/>
          <a:srcRect/>
          <a:stretch>
            <a:fillRect/>
          </a:stretch>
        </p:blipFill>
        <p:spPr bwMode="auto">
          <a:xfrm>
            <a:off x="263525" y="1822450"/>
            <a:ext cx="885825" cy="895350"/>
          </a:xfrm>
          <a:prstGeom prst="rect">
            <a:avLst/>
          </a:prstGeom>
          <a:noFill/>
          <a:ln w="9525">
            <a:noFill/>
            <a:miter lim="800000"/>
            <a:headEnd/>
            <a:tailEnd/>
          </a:ln>
        </p:spPr>
      </p:pic>
      <p:pic>
        <p:nvPicPr>
          <p:cNvPr id="22596" name="Picture 72"/>
          <p:cNvPicPr>
            <a:picLocks noChangeAspect="1" noChangeArrowheads="1"/>
          </p:cNvPicPr>
          <p:nvPr/>
        </p:nvPicPr>
        <p:blipFill>
          <a:blip r:embed="rId6" cstate="print"/>
          <a:srcRect/>
          <a:stretch>
            <a:fillRect/>
          </a:stretch>
        </p:blipFill>
        <p:spPr bwMode="auto">
          <a:xfrm>
            <a:off x="7600950" y="2708275"/>
            <a:ext cx="1543050" cy="1485900"/>
          </a:xfrm>
          <a:prstGeom prst="rect">
            <a:avLst/>
          </a:prstGeom>
          <a:noFill/>
          <a:ln w="9525">
            <a:noFill/>
            <a:miter lim="800000"/>
            <a:headEnd/>
            <a:tailEnd/>
          </a:ln>
        </p:spPr>
      </p:pic>
    </p:spTree>
  </p:cSld>
  <p:clrMapOvr>
    <a:masterClrMapping/>
  </p:clrMapOvr>
  <p:transition spd="med">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5543550" y="4648200"/>
            <a:ext cx="3600450" cy="2209800"/>
          </a:xfrm>
          <a:prstGeom prst="rect">
            <a:avLst/>
          </a:prstGeom>
          <a:noFill/>
          <a:ln w="28575" algn="ctr">
            <a:noFill/>
            <a:miter lim="800000"/>
            <a:headEnd/>
            <a:tailEnd/>
          </a:ln>
        </p:spPr>
      </p:pic>
      <p:pic>
        <p:nvPicPr>
          <p:cNvPr id="23555" name="Picture 3"/>
          <p:cNvPicPr>
            <a:picLocks noChangeAspect="1" noChangeArrowheads="1"/>
          </p:cNvPicPr>
          <p:nvPr/>
        </p:nvPicPr>
        <p:blipFill>
          <a:blip r:embed="rId4" cstate="print"/>
          <a:srcRect/>
          <a:stretch>
            <a:fillRect/>
          </a:stretch>
        </p:blipFill>
        <p:spPr bwMode="auto">
          <a:xfrm>
            <a:off x="0" y="0"/>
            <a:ext cx="3059113" cy="2292350"/>
          </a:xfrm>
          <a:prstGeom prst="rect">
            <a:avLst/>
          </a:prstGeom>
          <a:noFill/>
          <a:ln w="28575" algn="ctr">
            <a:noFill/>
            <a:miter lim="800000"/>
            <a:headEnd/>
            <a:tailEnd/>
          </a:ln>
        </p:spPr>
      </p:pic>
      <p:sp>
        <p:nvSpPr>
          <p:cNvPr id="23556" name="WordArt 4"/>
          <p:cNvSpPr>
            <a:spLocks noChangeArrowheads="1" noChangeShapeType="1" noTextEdit="1"/>
          </p:cNvSpPr>
          <p:nvPr/>
        </p:nvSpPr>
        <p:spPr bwMode="auto">
          <a:xfrm>
            <a:off x="669925" y="981075"/>
            <a:ext cx="8474075" cy="4176713"/>
          </a:xfrm>
          <a:prstGeom prst="rect">
            <a:avLst/>
          </a:prstGeom>
        </p:spPr>
        <p:txBody>
          <a:bodyPr wrap="none" fromWordArt="1">
            <a:prstTxWarp prst="textSlantUp">
              <a:avLst>
                <a:gd name="adj" fmla="val 34634"/>
              </a:avLst>
            </a:prstTxWarp>
          </a:bodyPr>
          <a:lstStyle/>
          <a:p>
            <a:pPr algn="ctr"/>
            <a:r>
              <a:rPr lang="en-GB" sz="3200" kern="10">
                <a:ln w="9525">
                  <a:solidFill>
                    <a:srgbClr val="CC99FF"/>
                  </a:solidFill>
                  <a:round/>
                  <a:headEnd/>
                  <a:tailEnd/>
                </a:ln>
                <a:solidFill>
                  <a:srgbClr val="FF6600"/>
                </a:solidFill>
                <a:effectLst>
                  <a:outerShdw dist="53882" dir="2700000" algn="ctr" rotWithShape="0">
                    <a:srgbClr val="9999FF">
                      <a:alpha val="79999"/>
                    </a:srgbClr>
                  </a:outerShdw>
                </a:effectLst>
                <a:latin typeface="Impact"/>
              </a:rPr>
              <a:t>Buying</a:t>
            </a:r>
          </a:p>
          <a:p>
            <a:pPr algn="ctr"/>
            <a:r>
              <a:rPr lang="en-GB" sz="3200" kern="10">
                <a:ln w="9525">
                  <a:solidFill>
                    <a:srgbClr val="CC99FF"/>
                  </a:solidFill>
                  <a:round/>
                  <a:headEnd/>
                  <a:tailEnd/>
                </a:ln>
                <a:solidFill>
                  <a:srgbClr val="FF6600"/>
                </a:solidFill>
                <a:effectLst>
                  <a:outerShdw dist="53882" dir="2700000" algn="ctr" rotWithShape="0">
                    <a:srgbClr val="9999FF">
                      <a:alpha val="79999"/>
                    </a:srgbClr>
                  </a:outerShdw>
                </a:effectLst>
                <a:latin typeface="Impact"/>
              </a:rPr>
              <a:t>Clothes</a:t>
            </a:r>
          </a:p>
        </p:txBody>
      </p:sp>
    </p:spTree>
  </p:cSld>
  <p:clrMapOvr>
    <a:masterClrMapping/>
  </p:clrMapOvr>
  <p:transition spd="med">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36563" y="2120900"/>
          <a:ext cx="8401878" cy="3935895"/>
        </p:xfrm>
        <a:graphic>
          <a:graphicData uri="http://schemas.openxmlformats.org/drawingml/2006/table">
            <a:tbl>
              <a:tblPr firstRow="1" bandRow="1">
                <a:tableStyleId>{5C22544A-7EE6-4342-B048-85BDC9FD1C3A}</a:tableStyleId>
              </a:tblPr>
              <a:tblGrid>
                <a:gridCol w="8401878"/>
              </a:tblGrid>
              <a:tr h="3935895">
                <a:tc>
                  <a:txBody>
                    <a:bodyPr/>
                    <a:lstStyle/>
                    <a:p>
                      <a:r>
                        <a:rPr lang="lv-LV" sz="2400" b="1" kern="1200" dirty="0" smtClean="0">
                          <a:solidFill>
                            <a:schemeClr val="tx1"/>
                          </a:solidFill>
                          <a:latin typeface="+mn-lt"/>
                          <a:ea typeface="+mn-ea"/>
                          <a:cs typeface="+mn-cs"/>
                        </a:rPr>
                        <a:t>Komandas nosaukums</a:t>
                      </a:r>
                    </a:p>
                    <a:p>
                      <a:r>
                        <a:rPr lang="lv-LV" sz="2400" b="1" kern="1200" dirty="0" smtClean="0">
                          <a:solidFill>
                            <a:schemeClr val="tx1"/>
                          </a:solidFill>
                          <a:latin typeface="+mn-lt"/>
                          <a:ea typeface="+mn-ea"/>
                          <a:cs typeface="+mn-cs"/>
                        </a:rPr>
                        <a:t>Kādās valodās uzrakstīti uz ekrāna redzamie teikumi?</a:t>
                      </a:r>
                    </a:p>
                    <a:p>
                      <a:r>
                        <a:rPr lang="lv-LV" sz="2400" b="1" kern="1200" dirty="0" smtClean="0">
                          <a:solidFill>
                            <a:schemeClr val="tx1"/>
                          </a:solidFill>
                          <a:latin typeface="+mn-lt"/>
                          <a:ea typeface="+mn-ea"/>
                          <a:cs typeface="+mn-cs"/>
                        </a:rPr>
                        <a:t>1.</a:t>
                      </a:r>
                    </a:p>
                    <a:p>
                      <a:r>
                        <a:rPr lang="lv-LV" sz="2400" b="1" kern="1200" dirty="0" smtClean="0">
                          <a:solidFill>
                            <a:schemeClr val="tx1"/>
                          </a:solidFill>
                          <a:latin typeface="+mn-lt"/>
                          <a:ea typeface="+mn-ea"/>
                          <a:cs typeface="+mn-cs"/>
                        </a:rPr>
                        <a:t>2.</a:t>
                      </a:r>
                    </a:p>
                    <a:p>
                      <a:r>
                        <a:rPr lang="lv-LV" sz="2400" b="1" kern="1200" dirty="0" smtClean="0">
                          <a:solidFill>
                            <a:schemeClr val="tx1"/>
                          </a:solidFill>
                          <a:latin typeface="+mn-lt"/>
                          <a:ea typeface="+mn-ea"/>
                          <a:cs typeface="+mn-cs"/>
                        </a:rPr>
                        <a:t>3.</a:t>
                      </a:r>
                    </a:p>
                    <a:p>
                      <a:r>
                        <a:rPr lang="lv-LV" sz="2400" b="1" kern="1200" dirty="0" smtClean="0">
                          <a:solidFill>
                            <a:schemeClr val="tx1"/>
                          </a:solidFill>
                          <a:latin typeface="+mn-lt"/>
                          <a:ea typeface="+mn-ea"/>
                          <a:cs typeface="+mn-cs"/>
                        </a:rPr>
                        <a:t>4.</a:t>
                      </a:r>
                    </a:p>
                    <a:p>
                      <a:r>
                        <a:rPr lang="lv-LV" sz="2400" b="1" kern="1200" dirty="0" smtClean="0">
                          <a:solidFill>
                            <a:schemeClr val="tx1"/>
                          </a:solidFill>
                          <a:latin typeface="+mn-lt"/>
                          <a:ea typeface="+mn-ea"/>
                          <a:cs typeface="+mn-cs"/>
                        </a:rPr>
                        <a:t>Tulkojums</a:t>
                      </a:r>
                    </a:p>
                    <a:p>
                      <a:endParaRPr lang="lv-LV" dirty="0">
                        <a:solidFill>
                          <a:schemeClr val="tx1"/>
                        </a:solidFill>
                      </a:endParaRPr>
                    </a:p>
                  </a:txBody>
                  <a:tcPr>
                    <a:noFill/>
                  </a:tcPr>
                </a:tc>
              </a:tr>
            </a:tbl>
          </a:graphicData>
        </a:graphic>
      </p:graphicFrame>
      <p:sp>
        <p:nvSpPr>
          <p:cNvPr id="106504" name="TextBox 3"/>
          <p:cNvSpPr txBox="1">
            <a:spLocks noChangeArrowheads="1"/>
          </p:cNvSpPr>
          <p:nvPr/>
        </p:nvSpPr>
        <p:spPr bwMode="auto">
          <a:xfrm>
            <a:off x="688975" y="384175"/>
            <a:ext cx="8110538" cy="1200150"/>
          </a:xfrm>
          <a:prstGeom prst="rect">
            <a:avLst/>
          </a:prstGeom>
          <a:noFill/>
          <a:ln w="9525">
            <a:noFill/>
            <a:miter lim="800000"/>
            <a:headEnd/>
            <a:tailEnd/>
          </a:ln>
        </p:spPr>
        <p:txBody>
          <a:bodyPr>
            <a:spAutoFit/>
          </a:bodyPr>
          <a:lstStyle/>
          <a:p>
            <a:r>
              <a:rPr lang="lv-LV" sz="2400"/>
              <a:t>Lūdzu palīdziet man atcerēties pasākuma nosaukumu!</a:t>
            </a:r>
          </a:p>
          <a:p>
            <a:pPr algn="ctr"/>
            <a:endParaRPr lang="lv-LV" sz="2400"/>
          </a:p>
          <a:p>
            <a:pPr algn="ctr"/>
            <a:r>
              <a:rPr lang="lv-LV" sz="2400"/>
              <a:t>Atbildes uzrakstīt uz lapiņas</a:t>
            </a:r>
          </a:p>
        </p:txBody>
      </p:sp>
    </p:spTree>
  </p:cSld>
  <p:clrMapOvr>
    <a:masterClrMapping/>
  </p:clrMapOvr>
  <p:transition spd="med">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572000" y="342900"/>
            <a:ext cx="3816350" cy="701675"/>
          </a:xfrm>
          <a:prstGeom prst="rect">
            <a:avLst/>
          </a:prstGeom>
          <a:noFill/>
          <a:ln w="9525">
            <a:noFill/>
            <a:miter lim="800000"/>
            <a:headEnd/>
            <a:tailEnd/>
          </a:ln>
        </p:spPr>
        <p:txBody>
          <a:bodyPr>
            <a:spAutoFit/>
          </a:bodyPr>
          <a:lstStyle/>
          <a:p>
            <a:pPr>
              <a:spcBef>
                <a:spcPct val="50000"/>
              </a:spcBef>
            </a:pPr>
            <a:endParaRPr lang="en-US" sz="4000" b="1">
              <a:solidFill>
                <a:schemeClr val="bg1"/>
              </a:solidFill>
              <a:cs typeface="Arial" charset="0"/>
            </a:endParaRPr>
          </a:p>
        </p:txBody>
      </p:sp>
      <p:sp>
        <p:nvSpPr>
          <p:cNvPr id="146435" name="AutoShape 3"/>
          <p:cNvSpPr>
            <a:spLocks noChangeArrowheads="1"/>
          </p:cNvSpPr>
          <p:nvPr/>
        </p:nvSpPr>
        <p:spPr bwMode="auto">
          <a:xfrm>
            <a:off x="5786438" y="1857375"/>
            <a:ext cx="2962275" cy="1127125"/>
          </a:xfrm>
          <a:prstGeom prst="wedgeRoundRectCallout">
            <a:avLst>
              <a:gd name="adj1" fmla="val -75940"/>
              <a:gd name="adj2" fmla="val -83944"/>
              <a:gd name="adj3" fmla="val 16667"/>
            </a:avLst>
          </a:prstGeom>
          <a:solidFill>
            <a:schemeClr val="accent1"/>
          </a:solidFill>
          <a:ln w="9525">
            <a:solidFill>
              <a:schemeClr val="tx1"/>
            </a:solidFill>
            <a:miter lim="800000"/>
            <a:headEnd/>
            <a:tailEnd/>
          </a:ln>
        </p:spPr>
        <p:txBody>
          <a:bodyPr/>
          <a:lstStyle/>
          <a:p>
            <a:r>
              <a:rPr lang="en-GB" sz="2400">
                <a:cs typeface="Arial" charset="0"/>
              </a:rPr>
              <a:t>Certainly.</a:t>
            </a:r>
          </a:p>
          <a:p>
            <a:r>
              <a:rPr lang="en-GB" sz="2400">
                <a:cs typeface="Arial" charset="0"/>
              </a:rPr>
              <a:t>What colour?</a:t>
            </a:r>
            <a:endParaRPr lang="en-US" sz="2400">
              <a:cs typeface="Arial" charset="0"/>
            </a:endParaRPr>
          </a:p>
        </p:txBody>
      </p:sp>
      <p:sp>
        <p:nvSpPr>
          <p:cNvPr id="146436" name="AutoShape 4"/>
          <p:cNvSpPr>
            <a:spLocks noChangeArrowheads="1"/>
          </p:cNvSpPr>
          <p:nvPr/>
        </p:nvSpPr>
        <p:spPr bwMode="auto">
          <a:xfrm>
            <a:off x="2843213" y="2984500"/>
            <a:ext cx="2112962" cy="1025525"/>
          </a:xfrm>
          <a:prstGeom prst="wedgeRoundRectCallout">
            <a:avLst>
              <a:gd name="adj1" fmla="val 87042"/>
              <a:gd name="adj2" fmla="val -102014"/>
              <a:gd name="adj3" fmla="val 16667"/>
            </a:avLst>
          </a:prstGeom>
          <a:solidFill>
            <a:srgbClr val="99FF66"/>
          </a:solidFill>
          <a:ln w="9525">
            <a:solidFill>
              <a:schemeClr val="tx1"/>
            </a:solidFill>
            <a:miter lim="800000"/>
            <a:headEnd/>
            <a:tailEnd/>
          </a:ln>
        </p:spPr>
        <p:txBody>
          <a:bodyPr/>
          <a:lstStyle/>
          <a:p>
            <a:r>
              <a:rPr lang="en-GB" sz="2400">
                <a:cs typeface="Arial" charset="0"/>
              </a:rPr>
              <a:t>Have you got it in red?</a:t>
            </a:r>
            <a:endParaRPr lang="en-US" sz="2400">
              <a:cs typeface="Arial" charset="0"/>
            </a:endParaRPr>
          </a:p>
        </p:txBody>
      </p:sp>
      <p:sp>
        <p:nvSpPr>
          <p:cNvPr id="146437" name="AutoShape 5"/>
          <p:cNvSpPr>
            <a:spLocks noChangeArrowheads="1"/>
          </p:cNvSpPr>
          <p:nvPr/>
        </p:nvSpPr>
        <p:spPr bwMode="auto">
          <a:xfrm>
            <a:off x="250825" y="2119313"/>
            <a:ext cx="2808288" cy="936625"/>
          </a:xfrm>
          <a:prstGeom prst="wedgeRoundRectCallout">
            <a:avLst>
              <a:gd name="adj1" fmla="val 20546"/>
              <a:gd name="adj2" fmla="val -88981"/>
              <a:gd name="adj3" fmla="val 16667"/>
            </a:avLst>
          </a:prstGeom>
          <a:solidFill>
            <a:srgbClr val="99FF66"/>
          </a:solidFill>
          <a:ln w="9525">
            <a:solidFill>
              <a:schemeClr val="tx1"/>
            </a:solidFill>
            <a:miter lim="800000"/>
            <a:headEnd/>
            <a:tailEnd/>
          </a:ln>
        </p:spPr>
        <p:txBody>
          <a:bodyPr/>
          <a:lstStyle/>
          <a:p>
            <a:r>
              <a:rPr lang="en-GB" sz="2400">
                <a:cs typeface="Arial" charset="0"/>
              </a:rPr>
              <a:t>Yes, I’d like this T-shirt please.</a:t>
            </a:r>
            <a:endParaRPr lang="en-US" sz="2400">
              <a:cs typeface="Arial" charset="0"/>
            </a:endParaRPr>
          </a:p>
        </p:txBody>
      </p:sp>
      <p:sp>
        <p:nvSpPr>
          <p:cNvPr id="146438" name="AutoShape 6"/>
          <p:cNvSpPr>
            <a:spLocks noChangeArrowheads="1"/>
          </p:cNvSpPr>
          <p:nvPr/>
        </p:nvSpPr>
        <p:spPr bwMode="auto">
          <a:xfrm>
            <a:off x="5786438" y="222250"/>
            <a:ext cx="2962275" cy="1190625"/>
          </a:xfrm>
          <a:prstGeom prst="wedgeRoundRectCallout">
            <a:avLst>
              <a:gd name="adj1" fmla="val -96569"/>
              <a:gd name="adj2" fmla="val 52532"/>
              <a:gd name="adj3" fmla="val 16667"/>
            </a:avLst>
          </a:prstGeom>
          <a:solidFill>
            <a:schemeClr val="accent1"/>
          </a:solidFill>
          <a:ln w="9525">
            <a:solidFill>
              <a:schemeClr val="tx1"/>
            </a:solidFill>
            <a:miter lim="800000"/>
            <a:headEnd/>
            <a:tailEnd/>
          </a:ln>
        </p:spPr>
        <p:txBody>
          <a:bodyPr/>
          <a:lstStyle/>
          <a:p>
            <a:r>
              <a:rPr lang="en-GB" sz="2400">
                <a:cs typeface="Arial" charset="0"/>
              </a:rPr>
              <a:t>Yes Sir. </a:t>
            </a:r>
          </a:p>
          <a:p>
            <a:r>
              <a:rPr lang="en-GB" sz="2400">
                <a:cs typeface="Arial" charset="0"/>
              </a:rPr>
              <a:t>Can I help?</a:t>
            </a:r>
            <a:endParaRPr lang="en-US" sz="2400">
              <a:cs typeface="Arial" charset="0"/>
            </a:endParaRPr>
          </a:p>
        </p:txBody>
      </p:sp>
      <p:sp>
        <p:nvSpPr>
          <p:cNvPr id="146439" name="AutoShape 7"/>
          <p:cNvSpPr>
            <a:spLocks noChangeArrowheads="1"/>
          </p:cNvSpPr>
          <p:nvPr/>
        </p:nvSpPr>
        <p:spPr bwMode="auto">
          <a:xfrm>
            <a:off x="5435600" y="3190875"/>
            <a:ext cx="3313113" cy="1076325"/>
          </a:xfrm>
          <a:prstGeom prst="wedgeRoundRectCallout">
            <a:avLst>
              <a:gd name="adj1" fmla="val -65333"/>
              <a:gd name="adj2" fmla="val -37167"/>
              <a:gd name="adj3" fmla="val 16667"/>
            </a:avLst>
          </a:prstGeom>
          <a:solidFill>
            <a:schemeClr val="accent1"/>
          </a:solidFill>
          <a:ln w="9525">
            <a:solidFill>
              <a:schemeClr val="tx1"/>
            </a:solidFill>
            <a:miter lim="800000"/>
            <a:headEnd/>
            <a:tailEnd/>
          </a:ln>
        </p:spPr>
        <p:txBody>
          <a:bodyPr/>
          <a:lstStyle/>
          <a:p>
            <a:r>
              <a:rPr lang="en-GB" sz="2400">
                <a:cs typeface="Arial" charset="0"/>
              </a:rPr>
              <a:t>Red? Yes, we have.</a:t>
            </a:r>
          </a:p>
          <a:p>
            <a:r>
              <a:rPr lang="en-GB" sz="2400">
                <a:cs typeface="Arial" charset="0"/>
              </a:rPr>
              <a:t>And what size?</a:t>
            </a:r>
            <a:endParaRPr lang="en-US" sz="2400">
              <a:cs typeface="Arial" charset="0"/>
            </a:endParaRPr>
          </a:p>
        </p:txBody>
      </p:sp>
      <p:sp>
        <p:nvSpPr>
          <p:cNvPr id="146440" name="AutoShape 8"/>
          <p:cNvSpPr>
            <a:spLocks noChangeArrowheads="1"/>
          </p:cNvSpPr>
          <p:nvPr/>
        </p:nvSpPr>
        <p:spPr bwMode="auto">
          <a:xfrm>
            <a:off x="250825" y="4046538"/>
            <a:ext cx="2195513" cy="1025525"/>
          </a:xfrm>
          <a:prstGeom prst="wedgeRoundRectCallout">
            <a:avLst>
              <a:gd name="adj1" fmla="val 63954"/>
              <a:gd name="adj2" fmla="val -48764"/>
              <a:gd name="adj3" fmla="val 16667"/>
            </a:avLst>
          </a:prstGeom>
          <a:solidFill>
            <a:srgbClr val="99FF66"/>
          </a:solidFill>
          <a:ln w="9525">
            <a:solidFill>
              <a:schemeClr val="tx1"/>
            </a:solidFill>
            <a:miter lim="800000"/>
            <a:headEnd/>
            <a:tailEnd/>
          </a:ln>
        </p:spPr>
        <p:txBody>
          <a:bodyPr/>
          <a:lstStyle/>
          <a:p>
            <a:r>
              <a:rPr lang="en-GB" sz="2400">
                <a:cs typeface="Arial" charset="0"/>
              </a:rPr>
              <a:t>I’d like extra large please.</a:t>
            </a:r>
            <a:endParaRPr lang="en-US" sz="2400">
              <a:cs typeface="Arial" charset="0"/>
            </a:endParaRPr>
          </a:p>
        </p:txBody>
      </p:sp>
      <p:sp>
        <p:nvSpPr>
          <p:cNvPr id="146441" name="AutoShape 9"/>
          <p:cNvSpPr>
            <a:spLocks noChangeArrowheads="1"/>
          </p:cNvSpPr>
          <p:nvPr/>
        </p:nvSpPr>
        <p:spPr bwMode="auto">
          <a:xfrm>
            <a:off x="6457950" y="5072063"/>
            <a:ext cx="2290763" cy="1020762"/>
          </a:xfrm>
          <a:prstGeom prst="wedgeRoundRectCallout">
            <a:avLst>
              <a:gd name="adj1" fmla="val -86866"/>
              <a:gd name="adj2" fmla="val 59954"/>
              <a:gd name="adj3" fmla="val 16667"/>
            </a:avLst>
          </a:prstGeom>
          <a:solidFill>
            <a:schemeClr val="accent1"/>
          </a:solidFill>
          <a:ln w="9525">
            <a:solidFill>
              <a:schemeClr val="tx1"/>
            </a:solidFill>
            <a:miter lim="800000"/>
            <a:headEnd/>
            <a:tailEnd/>
          </a:ln>
        </p:spPr>
        <p:txBody>
          <a:bodyPr/>
          <a:lstStyle/>
          <a:p>
            <a:r>
              <a:rPr lang="en-GB" sz="2400">
                <a:cs typeface="Arial" charset="0"/>
              </a:rPr>
              <a:t>OK, sir.</a:t>
            </a:r>
          </a:p>
          <a:p>
            <a:r>
              <a:rPr lang="en-GB" sz="2400">
                <a:cs typeface="Arial" charset="0"/>
              </a:rPr>
              <a:t>Is that all?</a:t>
            </a:r>
            <a:endParaRPr lang="en-US" sz="2400">
              <a:cs typeface="Arial" charset="0"/>
            </a:endParaRPr>
          </a:p>
        </p:txBody>
      </p:sp>
      <p:sp>
        <p:nvSpPr>
          <p:cNvPr id="146442" name="AutoShape 10"/>
          <p:cNvSpPr>
            <a:spLocks noChangeArrowheads="1"/>
          </p:cNvSpPr>
          <p:nvPr/>
        </p:nvSpPr>
        <p:spPr bwMode="auto">
          <a:xfrm>
            <a:off x="395288" y="5837238"/>
            <a:ext cx="2195512" cy="728662"/>
          </a:xfrm>
          <a:prstGeom prst="wedgeRoundRectCallout">
            <a:avLst>
              <a:gd name="adj1" fmla="val 83477"/>
              <a:gd name="adj2" fmla="val -89653"/>
              <a:gd name="adj3" fmla="val 16667"/>
            </a:avLst>
          </a:prstGeom>
          <a:solidFill>
            <a:srgbClr val="99FF66"/>
          </a:solidFill>
          <a:ln w="9525">
            <a:solidFill>
              <a:schemeClr val="tx1"/>
            </a:solidFill>
            <a:miter lim="800000"/>
            <a:headEnd/>
            <a:tailEnd/>
          </a:ln>
        </p:spPr>
        <p:txBody>
          <a:bodyPr/>
          <a:lstStyle/>
          <a:p>
            <a:r>
              <a:rPr lang="en-GB" sz="2400">
                <a:cs typeface="Arial" charset="0"/>
              </a:rPr>
              <a:t>Yes thanks.</a:t>
            </a:r>
            <a:endParaRPr lang="en-US" sz="2400">
              <a:cs typeface="Arial" charset="0"/>
            </a:endParaRPr>
          </a:p>
        </p:txBody>
      </p:sp>
      <p:pic>
        <p:nvPicPr>
          <p:cNvPr id="24587" name="Picture 11"/>
          <p:cNvPicPr>
            <a:picLocks noChangeAspect="1" noChangeArrowheads="1"/>
          </p:cNvPicPr>
          <p:nvPr/>
        </p:nvPicPr>
        <p:blipFill>
          <a:blip r:embed="rId3" cstate="print"/>
          <a:srcRect/>
          <a:stretch>
            <a:fillRect/>
          </a:stretch>
        </p:blipFill>
        <p:spPr bwMode="auto">
          <a:xfrm>
            <a:off x="795338" y="219075"/>
            <a:ext cx="4095750" cy="1638300"/>
          </a:xfrm>
          <a:prstGeom prst="rect">
            <a:avLst/>
          </a:prstGeom>
          <a:noFill/>
          <a:ln w="28575" algn="ctr">
            <a:noFill/>
            <a:miter lim="800000"/>
            <a:headEnd/>
            <a:tailEnd/>
          </a:ln>
        </p:spPr>
      </p:pic>
      <p:pic>
        <p:nvPicPr>
          <p:cNvPr id="24588" name="Picture 12"/>
          <p:cNvPicPr>
            <a:picLocks noChangeAspect="1" noChangeArrowheads="1"/>
          </p:cNvPicPr>
          <p:nvPr/>
        </p:nvPicPr>
        <p:blipFill>
          <a:blip r:embed="rId4" cstate="print"/>
          <a:srcRect/>
          <a:stretch>
            <a:fillRect/>
          </a:stretch>
        </p:blipFill>
        <p:spPr bwMode="auto">
          <a:xfrm>
            <a:off x="3059113" y="4724400"/>
            <a:ext cx="2952750" cy="2133600"/>
          </a:xfrm>
          <a:prstGeom prst="rect">
            <a:avLst/>
          </a:prstGeom>
          <a:noFill/>
          <a:ln w="28575" algn="ctr">
            <a:noFill/>
            <a:miter lim="800000"/>
            <a:headEnd/>
            <a:tailEnd/>
          </a:ln>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6438"/>
                                        </p:tgtEl>
                                        <p:attrNameLst>
                                          <p:attrName>style.visibility</p:attrName>
                                        </p:attrNameLst>
                                      </p:cBhvr>
                                      <p:to>
                                        <p:strVal val="visible"/>
                                      </p:to>
                                    </p:set>
                                    <p:animEffect transition="in" filter="checkerboard(across)">
                                      <p:cBhvr>
                                        <p:cTn id="7" dur="2000"/>
                                        <p:tgtEl>
                                          <p:spTgt spid="14643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6437"/>
                                        </p:tgtEl>
                                        <p:attrNameLst>
                                          <p:attrName>style.visibility</p:attrName>
                                        </p:attrNameLst>
                                      </p:cBhvr>
                                      <p:to>
                                        <p:strVal val="visible"/>
                                      </p:to>
                                    </p:set>
                                    <p:animEffect transition="in" filter="checkerboard(across)">
                                      <p:cBhvr>
                                        <p:cTn id="12" dur="2000"/>
                                        <p:tgtEl>
                                          <p:spTgt spid="14643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6435"/>
                                        </p:tgtEl>
                                        <p:attrNameLst>
                                          <p:attrName>style.visibility</p:attrName>
                                        </p:attrNameLst>
                                      </p:cBhvr>
                                      <p:to>
                                        <p:strVal val="visible"/>
                                      </p:to>
                                    </p:set>
                                    <p:animEffect transition="in" filter="checkerboard(across)">
                                      <p:cBhvr>
                                        <p:cTn id="17" dur="2000"/>
                                        <p:tgtEl>
                                          <p:spTgt spid="14643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6436"/>
                                        </p:tgtEl>
                                        <p:attrNameLst>
                                          <p:attrName>style.visibility</p:attrName>
                                        </p:attrNameLst>
                                      </p:cBhvr>
                                      <p:to>
                                        <p:strVal val="visible"/>
                                      </p:to>
                                    </p:set>
                                    <p:animEffect transition="in" filter="checkerboard(across)">
                                      <p:cBhvr>
                                        <p:cTn id="22" dur="2000"/>
                                        <p:tgtEl>
                                          <p:spTgt spid="14643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6439"/>
                                        </p:tgtEl>
                                        <p:attrNameLst>
                                          <p:attrName>style.visibility</p:attrName>
                                        </p:attrNameLst>
                                      </p:cBhvr>
                                      <p:to>
                                        <p:strVal val="visible"/>
                                      </p:to>
                                    </p:set>
                                    <p:animEffect transition="in" filter="checkerboard(across)">
                                      <p:cBhvr>
                                        <p:cTn id="27" dur="2000"/>
                                        <p:tgtEl>
                                          <p:spTgt spid="14643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46440"/>
                                        </p:tgtEl>
                                        <p:attrNameLst>
                                          <p:attrName>style.visibility</p:attrName>
                                        </p:attrNameLst>
                                      </p:cBhvr>
                                      <p:to>
                                        <p:strVal val="visible"/>
                                      </p:to>
                                    </p:set>
                                    <p:animEffect transition="in" filter="checkerboard(across)">
                                      <p:cBhvr>
                                        <p:cTn id="32" dur="2000"/>
                                        <p:tgtEl>
                                          <p:spTgt spid="14644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46441"/>
                                        </p:tgtEl>
                                        <p:attrNameLst>
                                          <p:attrName>style.visibility</p:attrName>
                                        </p:attrNameLst>
                                      </p:cBhvr>
                                      <p:to>
                                        <p:strVal val="visible"/>
                                      </p:to>
                                    </p:set>
                                    <p:animEffect transition="in" filter="checkerboard(across)">
                                      <p:cBhvr>
                                        <p:cTn id="37" dur="2000"/>
                                        <p:tgtEl>
                                          <p:spTgt spid="14644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46442"/>
                                        </p:tgtEl>
                                        <p:attrNameLst>
                                          <p:attrName>style.visibility</p:attrName>
                                        </p:attrNameLst>
                                      </p:cBhvr>
                                      <p:to>
                                        <p:strVal val="visible"/>
                                      </p:to>
                                    </p:set>
                                    <p:animEffect transition="in" filter="checkerboard(across)">
                                      <p:cBhvr>
                                        <p:cTn id="42" dur="2000"/>
                                        <p:tgtEl>
                                          <p:spTgt spid="146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animBg="1"/>
      <p:bldP spid="146436" grpId="0" animBg="1"/>
      <p:bldP spid="146437" grpId="0" animBg="1"/>
      <p:bldP spid="146438" grpId="0" animBg="1"/>
      <p:bldP spid="146439" grpId="0" animBg="1"/>
      <p:bldP spid="146440" grpId="0" animBg="1"/>
      <p:bldP spid="146441" grpId="0" animBg="1"/>
      <p:bldP spid="14644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536575" y="274638"/>
            <a:ext cx="8150225" cy="4719637"/>
          </a:xfrm>
        </p:spPr>
        <p:txBody>
          <a:bodyPr/>
          <a:lstStyle/>
          <a:p>
            <a:r>
              <a:rPr lang="lv-LV" smtClean="0">
                <a:solidFill>
                  <a:schemeClr val="tx1"/>
                </a:solidFill>
              </a:rPr>
              <a:t>Izveidojiet dialogu ar pārdevēju sporta apģērbu un apavu veikalā ASV, Lielbritānijā un Krievijā, Vācijā izmantojot dotās frāzes.</a:t>
            </a:r>
            <a:br>
              <a:rPr lang="lv-LV" smtClean="0">
                <a:solidFill>
                  <a:schemeClr val="tx1"/>
                </a:solidFill>
              </a:rPr>
            </a:br>
            <a:r>
              <a:rPr lang="lv-LV" smtClean="0">
                <a:solidFill>
                  <a:schemeClr val="tx1"/>
                </a:solidFill>
              </a:rPr>
              <a:t>Prezentējiet vienu no dialogiem!</a:t>
            </a:r>
          </a:p>
        </p:txBody>
      </p:sp>
    </p:spTree>
  </p:cSld>
  <p:clrMapOvr>
    <a:masterClrMapping/>
  </p:clrMapOvr>
  <p:transition spd="med">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11175" y="274638"/>
            <a:ext cx="8175625" cy="5195887"/>
          </a:xfrm>
        </p:spPr>
        <p:txBody>
          <a:bodyPr/>
          <a:lstStyle/>
          <a:p>
            <a:r>
              <a:rPr lang="lv-LV" sz="4000" b="1" smtClean="0">
                <a:solidFill>
                  <a:schemeClr val="tx1"/>
                </a:solidFill>
              </a:rPr>
              <a:t>6. uzdevums</a:t>
            </a:r>
            <a:br>
              <a:rPr lang="lv-LV" sz="4000" b="1" smtClean="0">
                <a:solidFill>
                  <a:schemeClr val="tx1"/>
                </a:solidFill>
              </a:rPr>
            </a:br>
            <a:r>
              <a:rPr lang="lv-LV" sz="4000" smtClean="0">
                <a:solidFill>
                  <a:schemeClr val="tx1"/>
                </a:solidFill>
              </a:rPr>
              <a:t/>
            </a:r>
            <a:br>
              <a:rPr lang="lv-LV" sz="4000" smtClean="0">
                <a:solidFill>
                  <a:schemeClr val="tx1"/>
                </a:solidFill>
              </a:rPr>
            </a:br>
            <a:r>
              <a:rPr lang="lv-LV" sz="4000" smtClean="0">
                <a:solidFill>
                  <a:schemeClr val="tx1"/>
                </a:solidFill>
              </a:rPr>
              <a:t>Viktorīna par mērvienībām angļu valodā.</a:t>
            </a:r>
            <a:br>
              <a:rPr lang="lv-LV" sz="4000" smtClean="0">
                <a:solidFill>
                  <a:schemeClr val="tx1"/>
                </a:solidFill>
              </a:rPr>
            </a:br>
            <a:r>
              <a:rPr lang="lv-LV" sz="4000" smtClean="0">
                <a:solidFill>
                  <a:schemeClr val="tx1"/>
                </a:solidFill>
              </a:rPr>
              <a:t/>
            </a:r>
            <a:br>
              <a:rPr lang="lv-LV" sz="4000" smtClean="0">
                <a:solidFill>
                  <a:schemeClr val="tx1"/>
                </a:solidFill>
              </a:rPr>
            </a:br>
            <a:r>
              <a:rPr lang="lv-LV" sz="4000" smtClean="0">
                <a:solidFill>
                  <a:schemeClr val="tx1"/>
                </a:solidFill>
              </a:rPr>
              <a:t>U</a:t>
            </a:r>
            <a:r>
              <a:rPr lang="lv-LV" sz="3600" smtClean="0">
                <a:solidFill>
                  <a:schemeClr val="tx1"/>
                </a:solidFill>
              </a:rPr>
              <a:t>z katru jautājumu 1 minūte. Soda sistēma par bļaustīšanos no vietas. Skolotāja nolasa katru jautājumu un atbildes.</a:t>
            </a:r>
            <a:endParaRPr lang="lv-LV" sz="4000" smtClean="0">
              <a:solidFill>
                <a:schemeClr val="tx1"/>
              </a:solidFill>
            </a:endParaRPr>
          </a:p>
        </p:txBody>
      </p:sp>
    </p:spTree>
  </p:cSld>
  <p:clrMapOvr>
    <a:masterClrMapping/>
  </p:clrMapOvr>
  <p:transition spd="med">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895600" y="4441825"/>
            <a:ext cx="6248400" cy="641350"/>
          </a:xfrm>
          <a:prstGeom prst="rect">
            <a:avLst/>
          </a:prstGeom>
          <a:noFill/>
          <a:ln w="9525">
            <a:noFill/>
            <a:miter lim="800000"/>
            <a:headEnd/>
            <a:tailEnd/>
          </a:ln>
        </p:spPr>
        <p:txBody>
          <a:bodyPr anchor="ctr">
            <a:spAutoFit/>
          </a:bodyPr>
          <a:lstStyle/>
          <a:p>
            <a:pPr algn="ctr" eaLnBrk="0" hangingPunct="0"/>
            <a:endParaRPr lang="lv-LV" sz="3600">
              <a:solidFill>
                <a:schemeClr val="bg1"/>
              </a:solidFill>
              <a:latin typeface="Times New Roman" pitchFamily="18" charset="0"/>
            </a:endParaRPr>
          </a:p>
        </p:txBody>
      </p:sp>
      <p:sp>
        <p:nvSpPr>
          <p:cNvPr id="27651" name="Text Box 3"/>
          <p:cNvSpPr txBox="1">
            <a:spLocks noChangeArrowheads="1"/>
          </p:cNvSpPr>
          <p:nvPr/>
        </p:nvSpPr>
        <p:spPr bwMode="auto">
          <a:xfrm>
            <a:off x="4937125" y="2863850"/>
            <a:ext cx="184150" cy="457200"/>
          </a:xfrm>
          <a:prstGeom prst="rect">
            <a:avLst/>
          </a:prstGeom>
          <a:noFill/>
          <a:ln w="9525">
            <a:noFill/>
            <a:miter lim="800000"/>
            <a:headEnd/>
            <a:tailEnd/>
          </a:ln>
        </p:spPr>
        <p:txBody>
          <a:bodyPr wrap="none" anchor="ctr">
            <a:spAutoFit/>
          </a:bodyPr>
          <a:lstStyle/>
          <a:p>
            <a:pPr algn="ctr" eaLnBrk="0" hangingPunct="0">
              <a:spcBef>
                <a:spcPct val="50000"/>
              </a:spcBef>
            </a:pPr>
            <a:endParaRPr lang="lv-LV" sz="2400">
              <a:latin typeface="Times New Roman" pitchFamily="18" charset="0"/>
            </a:endParaRPr>
          </a:p>
        </p:txBody>
      </p:sp>
      <p:sp>
        <p:nvSpPr>
          <p:cNvPr id="114692" name="Text Box 4"/>
          <p:cNvSpPr txBox="1">
            <a:spLocks noChangeArrowheads="1"/>
          </p:cNvSpPr>
          <p:nvPr/>
        </p:nvSpPr>
        <p:spPr bwMode="auto">
          <a:xfrm>
            <a:off x="530225" y="277813"/>
            <a:ext cx="8043863" cy="3614737"/>
          </a:xfrm>
          <a:prstGeom prst="rect">
            <a:avLst/>
          </a:prstGeom>
          <a:noFill/>
          <a:ln w="9525">
            <a:noFill/>
            <a:miter lim="800000"/>
            <a:headEnd/>
            <a:tailEnd/>
          </a:ln>
          <a:effectLst/>
        </p:spPr>
        <p:txBody>
          <a:bodyPr>
            <a:spAutoFit/>
          </a:bodyPr>
          <a:lstStyle/>
          <a:p>
            <a:pPr algn="ctr" eaLnBrk="0" hangingPunct="0">
              <a:spcBef>
                <a:spcPct val="50000"/>
              </a:spcBef>
            </a:pPr>
            <a:r>
              <a:rPr lang="lv-LV" sz="6600"/>
              <a:t>1.</a:t>
            </a:r>
            <a:r>
              <a:rPr lang="en-US" sz="6600"/>
              <a:t>How many inches are in a foot?</a:t>
            </a:r>
            <a:endParaRPr lang="lv-LV" sz="6600"/>
          </a:p>
          <a:p>
            <a:pPr algn="ctr" eaLnBrk="0" hangingPunct="0">
              <a:spcBef>
                <a:spcPct val="50000"/>
              </a:spcBef>
            </a:pPr>
            <a:endParaRPr lang="en-US" sz="6600"/>
          </a:p>
        </p:txBody>
      </p:sp>
      <p:pic>
        <p:nvPicPr>
          <p:cNvPr id="27653" name="Picture 5" descr="MCj02805540000[1]"/>
          <p:cNvPicPr>
            <a:picLocks noChangeAspect="1" noChangeArrowheads="1"/>
          </p:cNvPicPr>
          <p:nvPr/>
        </p:nvPicPr>
        <p:blipFill>
          <a:blip r:embed="rId3" cstate="print"/>
          <a:srcRect/>
          <a:stretch>
            <a:fillRect/>
          </a:stretch>
        </p:blipFill>
        <p:spPr bwMode="auto">
          <a:xfrm>
            <a:off x="990600" y="3352800"/>
            <a:ext cx="3733800" cy="2587625"/>
          </a:xfrm>
          <a:prstGeom prst="rect">
            <a:avLst/>
          </a:prstGeom>
          <a:noFill/>
          <a:ln w="9525">
            <a:noFill/>
            <a:miter lim="800000"/>
            <a:headEnd/>
            <a:tailEnd/>
          </a:ln>
        </p:spPr>
      </p:pic>
      <p:sp>
        <p:nvSpPr>
          <p:cNvPr id="6" name="Rectangle 5"/>
          <p:cNvSpPr/>
          <p:nvPr/>
        </p:nvSpPr>
        <p:spPr>
          <a:xfrm>
            <a:off x="5459413" y="3273425"/>
            <a:ext cx="3214687" cy="2289175"/>
          </a:xfrm>
          <a:prstGeom prst="rect">
            <a:avLst/>
          </a:prstGeom>
        </p:spPr>
        <p:txBody>
          <a:bodyPr>
            <a:spAutoFit/>
          </a:bodyPr>
          <a:lstStyle/>
          <a:p>
            <a:pPr algn="ctr" eaLnBrk="0" hangingPunct="0">
              <a:spcBef>
                <a:spcPct val="50000"/>
              </a:spcBef>
            </a:pPr>
            <a:r>
              <a:rPr lang="lv-LV" sz="3200" b="1"/>
              <a:t> </a:t>
            </a:r>
            <a:r>
              <a:rPr lang="lv-LV" sz="3600" b="1"/>
              <a:t>1.  5</a:t>
            </a:r>
          </a:p>
          <a:p>
            <a:pPr algn="ctr" eaLnBrk="0" hangingPunct="0">
              <a:spcBef>
                <a:spcPct val="50000"/>
              </a:spcBef>
            </a:pPr>
            <a:r>
              <a:rPr lang="lv-LV" sz="3600" b="1"/>
              <a:t>   2.  12</a:t>
            </a:r>
          </a:p>
          <a:p>
            <a:pPr algn="ctr" eaLnBrk="0" hangingPunct="0">
              <a:spcBef>
                <a:spcPct val="50000"/>
              </a:spcBef>
            </a:pPr>
            <a:r>
              <a:rPr lang="lv-LV" sz="3600" b="1"/>
              <a:t>   3.  17</a:t>
            </a:r>
          </a:p>
        </p:txBody>
      </p:sp>
    </p:spTree>
  </p:cSld>
  <p:clrMapOvr>
    <a:masterClrMapping/>
  </p:clrMapOvr>
  <p:transition spd="med">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447800" y="3168650"/>
            <a:ext cx="6248400" cy="641350"/>
          </a:xfrm>
          <a:prstGeom prst="rect">
            <a:avLst/>
          </a:prstGeom>
          <a:noFill/>
          <a:ln w="9525">
            <a:noFill/>
            <a:miter lim="800000"/>
            <a:headEnd/>
            <a:tailEnd/>
          </a:ln>
        </p:spPr>
        <p:txBody>
          <a:bodyPr anchor="ctr">
            <a:spAutoFit/>
          </a:bodyPr>
          <a:lstStyle/>
          <a:p>
            <a:pPr algn="ctr" eaLnBrk="0" hangingPunct="0"/>
            <a:endParaRPr lang="lv-LV" sz="3600">
              <a:solidFill>
                <a:schemeClr val="bg1"/>
              </a:solidFill>
              <a:latin typeface="Times New Roman" pitchFamily="18" charset="0"/>
            </a:endParaRPr>
          </a:p>
        </p:txBody>
      </p:sp>
      <p:sp>
        <p:nvSpPr>
          <p:cNvPr id="28675" name="Text Box 5"/>
          <p:cNvSpPr txBox="1">
            <a:spLocks noChangeArrowheads="1"/>
          </p:cNvSpPr>
          <p:nvPr/>
        </p:nvSpPr>
        <p:spPr bwMode="auto">
          <a:xfrm>
            <a:off x="4752975" y="2555875"/>
            <a:ext cx="184150" cy="457200"/>
          </a:xfrm>
          <a:prstGeom prst="rect">
            <a:avLst/>
          </a:prstGeom>
          <a:noFill/>
          <a:ln w="9525">
            <a:noFill/>
            <a:miter lim="800000"/>
            <a:headEnd/>
            <a:tailEnd/>
          </a:ln>
        </p:spPr>
        <p:txBody>
          <a:bodyPr wrap="none" anchor="ctr">
            <a:spAutoFit/>
          </a:bodyPr>
          <a:lstStyle/>
          <a:p>
            <a:pPr algn="ctr" eaLnBrk="0" hangingPunct="0">
              <a:spcBef>
                <a:spcPct val="50000"/>
              </a:spcBef>
            </a:pPr>
            <a:endParaRPr lang="lv-LV" sz="2400">
              <a:latin typeface="Times New Roman" pitchFamily="18" charset="0"/>
            </a:endParaRPr>
          </a:p>
        </p:txBody>
      </p:sp>
      <p:sp>
        <p:nvSpPr>
          <p:cNvPr id="28676" name="Text Box 6"/>
          <p:cNvSpPr txBox="1">
            <a:spLocks noChangeArrowheads="1"/>
          </p:cNvSpPr>
          <p:nvPr/>
        </p:nvSpPr>
        <p:spPr bwMode="auto">
          <a:xfrm>
            <a:off x="1219200" y="1371600"/>
            <a:ext cx="4876800" cy="457200"/>
          </a:xfrm>
          <a:prstGeom prst="rect">
            <a:avLst/>
          </a:prstGeom>
          <a:noFill/>
          <a:ln w="9525">
            <a:noFill/>
            <a:miter lim="800000"/>
            <a:headEnd/>
            <a:tailEnd/>
          </a:ln>
        </p:spPr>
        <p:txBody>
          <a:bodyPr>
            <a:spAutoFit/>
          </a:bodyPr>
          <a:lstStyle/>
          <a:p>
            <a:pPr algn="ctr" eaLnBrk="0" hangingPunct="0">
              <a:spcBef>
                <a:spcPct val="50000"/>
              </a:spcBef>
            </a:pPr>
            <a:endParaRPr lang="lv-LV" sz="2400">
              <a:latin typeface="Times New Roman" pitchFamily="18" charset="0"/>
            </a:endParaRPr>
          </a:p>
        </p:txBody>
      </p:sp>
      <p:sp>
        <p:nvSpPr>
          <p:cNvPr id="113671" name="Text Box 7"/>
          <p:cNvSpPr txBox="1">
            <a:spLocks noChangeArrowheads="1"/>
          </p:cNvSpPr>
          <p:nvPr/>
        </p:nvSpPr>
        <p:spPr bwMode="auto">
          <a:xfrm>
            <a:off x="914400" y="1524000"/>
            <a:ext cx="6705600" cy="4621213"/>
          </a:xfrm>
          <a:prstGeom prst="rect">
            <a:avLst/>
          </a:prstGeom>
          <a:noFill/>
          <a:ln w="9525">
            <a:noFill/>
            <a:miter lim="800000"/>
            <a:headEnd/>
            <a:tailEnd/>
          </a:ln>
          <a:effectLst/>
        </p:spPr>
        <p:txBody>
          <a:bodyPr>
            <a:spAutoFit/>
          </a:bodyPr>
          <a:lstStyle/>
          <a:p>
            <a:pPr algn="ctr" eaLnBrk="0" hangingPunct="0">
              <a:spcBef>
                <a:spcPct val="50000"/>
              </a:spcBef>
            </a:pPr>
            <a:r>
              <a:rPr lang="en-US" sz="6600"/>
              <a:t>There are</a:t>
            </a:r>
            <a:br>
              <a:rPr lang="en-US" sz="6600"/>
            </a:br>
            <a:r>
              <a:rPr lang="en-US" sz="6600"/>
              <a:t>12 inches </a:t>
            </a:r>
            <a:br>
              <a:rPr lang="en-US" sz="6600"/>
            </a:br>
            <a:r>
              <a:rPr lang="en-US" sz="6600"/>
              <a:t>in a foot.</a:t>
            </a:r>
            <a:endParaRPr lang="lv-LV" sz="6600"/>
          </a:p>
          <a:p>
            <a:pPr algn="ctr" eaLnBrk="0" hangingPunct="0">
              <a:spcBef>
                <a:spcPct val="50000"/>
              </a:spcBef>
            </a:pPr>
            <a:r>
              <a:rPr lang="lv-LV" sz="6600"/>
              <a:t>2. atbilde</a:t>
            </a:r>
            <a:endParaRPr lang="en-US" sz="6600"/>
          </a:p>
        </p:txBody>
      </p:sp>
    </p:spTree>
  </p:cSld>
  <p:clrMapOvr>
    <a:masterClrMapping/>
  </p:clrMapOvr>
  <p:transition spd="med">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447800" y="3170238"/>
            <a:ext cx="6248400" cy="641350"/>
          </a:xfrm>
          <a:prstGeom prst="rect">
            <a:avLst/>
          </a:prstGeom>
          <a:noFill/>
          <a:ln w="9525">
            <a:noFill/>
            <a:miter lim="800000"/>
            <a:headEnd/>
            <a:tailEnd/>
          </a:ln>
        </p:spPr>
        <p:txBody>
          <a:bodyPr anchor="ctr">
            <a:spAutoFit/>
          </a:bodyPr>
          <a:lstStyle/>
          <a:p>
            <a:pPr algn="ctr" eaLnBrk="0" hangingPunct="0"/>
            <a:endParaRPr lang="lv-LV" sz="3600">
              <a:solidFill>
                <a:schemeClr val="bg1"/>
              </a:solidFill>
              <a:latin typeface="Times New Roman" pitchFamily="18" charset="0"/>
            </a:endParaRPr>
          </a:p>
        </p:txBody>
      </p:sp>
      <p:sp>
        <p:nvSpPr>
          <p:cNvPr id="29699" name="AutoShape 3">
            <a:hlinkClick r:id="" action="ppaction://noaction" highlightClick="1"/>
            <a:hlinkHover r:id="" action="ppaction://hlinkshowjump?jump=firstslide"/>
          </p:cNvPr>
          <p:cNvSpPr>
            <a:spLocks noChangeArrowheads="1"/>
          </p:cNvSpPr>
          <p:nvPr/>
        </p:nvSpPr>
        <p:spPr bwMode="auto">
          <a:xfrm>
            <a:off x="0" y="6172200"/>
            <a:ext cx="1143000" cy="685800"/>
          </a:xfrm>
          <a:prstGeom prst="actionButtonBlank">
            <a:avLst/>
          </a:prstGeom>
          <a:noFill/>
          <a:ln w="9525">
            <a:noFill/>
            <a:miter lim="800000"/>
            <a:headEnd/>
            <a:tailEnd/>
          </a:ln>
        </p:spPr>
        <p:txBody>
          <a:bodyPr wrap="none" anchor="ctr"/>
          <a:lstStyle/>
          <a:p>
            <a:endParaRPr lang="lv-LV"/>
          </a:p>
        </p:txBody>
      </p:sp>
      <p:sp>
        <p:nvSpPr>
          <p:cNvPr id="29700" name="Text Box 4"/>
          <p:cNvSpPr txBox="1">
            <a:spLocks noChangeArrowheads="1"/>
          </p:cNvSpPr>
          <p:nvPr/>
        </p:nvSpPr>
        <p:spPr bwMode="auto">
          <a:xfrm>
            <a:off x="4549775" y="3052763"/>
            <a:ext cx="184150" cy="457200"/>
          </a:xfrm>
          <a:prstGeom prst="rect">
            <a:avLst/>
          </a:prstGeom>
          <a:noFill/>
          <a:ln w="9525">
            <a:noFill/>
            <a:miter lim="800000"/>
            <a:headEnd/>
            <a:tailEnd/>
          </a:ln>
        </p:spPr>
        <p:txBody>
          <a:bodyPr wrap="none" anchor="ctr">
            <a:spAutoFit/>
          </a:bodyPr>
          <a:lstStyle/>
          <a:p>
            <a:pPr algn="ctr" eaLnBrk="0" hangingPunct="0"/>
            <a:endParaRPr lang="lv-LV" sz="2400">
              <a:latin typeface="Times New Roman" pitchFamily="18" charset="0"/>
            </a:endParaRPr>
          </a:p>
        </p:txBody>
      </p:sp>
      <p:sp>
        <p:nvSpPr>
          <p:cNvPr id="115717" name="Text Box 5"/>
          <p:cNvSpPr txBox="1">
            <a:spLocks noChangeArrowheads="1"/>
          </p:cNvSpPr>
          <p:nvPr/>
        </p:nvSpPr>
        <p:spPr bwMode="auto">
          <a:xfrm>
            <a:off x="981075" y="569913"/>
            <a:ext cx="7434263" cy="2105025"/>
          </a:xfrm>
          <a:prstGeom prst="rect">
            <a:avLst/>
          </a:prstGeom>
          <a:noFill/>
          <a:ln w="9525">
            <a:noFill/>
            <a:miter lim="800000"/>
            <a:headEnd/>
            <a:tailEnd/>
          </a:ln>
          <a:effectLst/>
        </p:spPr>
        <p:txBody>
          <a:bodyPr>
            <a:spAutoFit/>
          </a:bodyPr>
          <a:lstStyle/>
          <a:p>
            <a:pPr algn="ctr" eaLnBrk="0" hangingPunct="0">
              <a:spcBef>
                <a:spcPct val="50000"/>
              </a:spcBef>
            </a:pPr>
            <a:r>
              <a:rPr lang="lv-LV" sz="6600"/>
              <a:t>2. </a:t>
            </a:r>
            <a:r>
              <a:rPr lang="en-US" sz="6600"/>
              <a:t>How many feet are in a yard?</a:t>
            </a:r>
            <a:endParaRPr lang="lv-LV" sz="6600"/>
          </a:p>
        </p:txBody>
      </p:sp>
      <p:pic>
        <p:nvPicPr>
          <p:cNvPr id="29702" name="Picture 6" descr="MCj02960510000[1]"/>
          <p:cNvPicPr>
            <a:picLocks noChangeAspect="1" noChangeArrowheads="1"/>
          </p:cNvPicPr>
          <p:nvPr/>
        </p:nvPicPr>
        <p:blipFill>
          <a:blip r:embed="rId2" cstate="print"/>
          <a:srcRect/>
          <a:stretch>
            <a:fillRect/>
          </a:stretch>
        </p:blipFill>
        <p:spPr bwMode="auto">
          <a:xfrm>
            <a:off x="569913" y="3636963"/>
            <a:ext cx="3757612" cy="2849562"/>
          </a:xfrm>
          <a:prstGeom prst="rect">
            <a:avLst/>
          </a:prstGeom>
          <a:noFill/>
          <a:ln w="9525">
            <a:noFill/>
            <a:miter lim="800000"/>
            <a:headEnd/>
            <a:tailEnd/>
          </a:ln>
        </p:spPr>
      </p:pic>
      <p:sp>
        <p:nvSpPr>
          <p:cNvPr id="115719" name="Text Box 7"/>
          <p:cNvSpPr txBox="1">
            <a:spLocks noChangeArrowheads="1"/>
          </p:cNvSpPr>
          <p:nvPr/>
        </p:nvSpPr>
        <p:spPr bwMode="auto">
          <a:xfrm>
            <a:off x="5659438" y="3578225"/>
            <a:ext cx="2397125" cy="2744788"/>
          </a:xfrm>
          <a:prstGeom prst="rect">
            <a:avLst/>
          </a:prstGeom>
          <a:noFill/>
          <a:ln w="9525">
            <a:noFill/>
            <a:miter lim="800000"/>
            <a:headEnd/>
            <a:tailEnd/>
          </a:ln>
          <a:effectLst/>
        </p:spPr>
        <p:txBody>
          <a:bodyPr>
            <a:spAutoFit/>
          </a:bodyPr>
          <a:lstStyle/>
          <a:p>
            <a:r>
              <a:rPr lang="lv-LV" sz="3600" b="1"/>
              <a:t>1.  1</a:t>
            </a:r>
          </a:p>
          <a:p>
            <a:r>
              <a:rPr lang="lv-LV" sz="3600" b="1"/>
              <a:t>2.  3</a:t>
            </a:r>
          </a:p>
          <a:p>
            <a:r>
              <a:rPr lang="lv-LV" sz="3600" b="1"/>
              <a:t>3.  10</a:t>
            </a:r>
            <a:endParaRPr lang="en-US" sz="3600" b="1"/>
          </a:p>
          <a:p>
            <a:pPr>
              <a:spcBef>
                <a:spcPct val="50000"/>
              </a:spcBef>
            </a:pPr>
            <a:endParaRPr lang="lv-LV" sz="4400"/>
          </a:p>
        </p:txBody>
      </p:sp>
    </p:spTree>
  </p:cSld>
  <p:clrMapOvr>
    <a:masterClrMapping/>
  </p:clrMapOvr>
  <p:transition spd="med">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447800" y="3168650"/>
            <a:ext cx="6248400" cy="641350"/>
          </a:xfrm>
          <a:prstGeom prst="rect">
            <a:avLst/>
          </a:prstGeom>
          <a:noFill/>
          <a:ln w="9525">
            <a:noFill/>
            <a:miter lim="800000"/>
            <a:headEnd/>
            <a:tailEnd/>
          </a:ln>
        </p:spPr>
        <p:txBody>
          <a:bodyPr anchor="ctr">
            <a:spAutoFit/>
          </a:bodyPr>
          <a:lstStyle/>
          <a:p>
            <a:pPr algn="ctr" eaLnBrk="0" hangingPunct="0"/>
            <a:endParaRPr lang="lv-LV" sz="3600">
              <a:solidFill>
                <a:schemeClr val="bg1"/>
              </a:solidFill>
              <a:latin typeface="Times New Roman" pitchFamily="18" charset="0"/>
            </a:endParaRPr>
          </a:p>
        </p:txBody>
      </p:sp>
      <p:sp>
        <p:nvSpPr>
          <p:cNvPr id="30723" name="Text Box 5"/>
          <p:cNvSpPr txBox="1">
            <a:spLocks noChangeArrowheads="1"/>
          </p:cNvSpPr>
          <p:nvPr/>
        </p:nvSpPr>
        <p:spPr bwMode="auto">
          <a:xfrm>
            <a:off x="4714875" y="2900363"/>
            <a:ext cx="184150" cy="457200"/>
          </a:xfrm>
          <a:prstGeom prst="rect">
            <a:avLst/>
          </a:prstGeom>
          <a:noFill/>
          <a:ln w="9525">
            <a:noFill/>
            <a:miter lim="800000"/>
            <a:headEnd/>
            <a:tailEnd/>
          </a:ln>
        </p:spPr>
        <p:txBody>
          <a:bodyPr wrap="none" anchor="ctr">
            <a:spAutoFit/>
          </a:bodyPr>
          <a:lstStyle/>
          <a:p>
            <a:pPr algn="ctr" eaLnBrk="0" hangingPunct="0">
              <a:spcBef>
                <a:spcPct val="50000"/>
              </a:spcBef>
            </a:pPr>
            <a:endParaRPr lang="lv-LV" sz="2400">
              <a:latin typeface="Times New Roman" pitchFamily="18" charset="0"/>
            </a:endParaRPr>
          </a:p>
        </p:txBody>
      </p:sp>
      <p:sp>
        <p:nvSpPr>
          <p:cNvPr id="116742" name="Text Box 6"/>
          <p:cNvSpPr txBox="1">
            <a:spLocks noChangeArrowheads="1"/>
          </p:cNvSpPr>
          <p:nvPr/>
        </p:nvSpPr>
        <p:spPr bwMode="auto">
          <a:xfrm>
            <a:off x="1828800" y="1447800"/>
            <a:ext cx="5486400" cy="6130925"/>
          </a:xfrm>
          <a:prstGeom prst="rect">
            <a:avLst/>
          </a:prstGeom>
          <a:noFill/>
          <a:ln w="9525">
            <a:noFill/>
            <a:miter lim="800000"/>
            <a:headEnd/>
            <a:tailEnd/>
          </a:ln>
          <a:effectLst/>
        </p:spPr>
        <p:txBody>
          <a:bodyPr>
            <a:spAutoFit/>
          </a:bodyPr>
          <a:lstStyle/>
          <a:p>
            <a:pPr algn="ctr" eaLnBrk="0" hangingPunct="0">
              <a:spcBef>
                <a:spcPct val="50000"/>
              </a:spcBef>
            </a:pPr>
            <a:r>
              <a:rPr lang="en-US" sz="6600"/>
              <a:t>There are </a:t>
            </a:r>
            <a:br>
              <a:rPr lang="en-US" sz="6600"/>
            </a:br>
            <a:r>
              <a:rPr lang="en-US" sz="6600"/>
              <a:t>3 feet </a:t>
            </a:r>
            <a:br>
              <a:rPr lang="en-US" sz="6600"/>
            </a:br>
            <a:r>
              <a:rPr lang="en-US" sz="6600"/>
              <a:t>in a yard.</a:t>
            </a:r>
            <a:endParaRPr lang="lv-LV" sz="6600"/>
          </a:p>
          <a:p>
            <a:pPr algn="ctr" eaLnBrk="0" hangingPunct="0">
              <a:spcBef>
                <a:spcPct val="50000"/>
              </a:spcBef>
            </a:pPr>
            <a:r>
              <a:rPr lang="lv-LV" sz="6600"/>
              <a:t>2. atbilde</a:t>
            </a:r>
          </a:p>
          <a:p>
            <a:pPr algn="ctr" eaLnBrk="0" hangingPunct="0">
              <a:spcBef>
                <a:spcPct val="50000"/>
              </a:spcBef>
            </a:pPr>
            <a:endParaRPr lang="en-US" sz="6600"/>
          </a:p>
        </p:txBody>
      </p:sp>
    </p:spTree>
  </p:cSld>
  <p:clrMapOvr>
    <a:masterClrMapping/>
  </p:clrMapOvr>
  <p:transition spd="med">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487488" y="3171825"/>
            <a:ext cx="6248400" cy="641350"/>
          </a:xfrm>
          <a:prstGeom prst="rect">
            <a:avLst/>
          </a:prstGeom>
          <a:noFill/>
          <a:ln w="9525">
            <a:noFill/>
            <a:miter lim="800000"/>
            <a:headEnd/>
            <a:tailEnd/>
          </a:ln>
        </p:spPr>
        <p:txBody>
          <a:bodyPr anchor="ctr">
            <a:spAutoFit/>
          </a:bodyPr>
          <a:lstStyle/>
          <a:p>
            <a:pPr algn="ctr" eaLnBrk="0" hangingPunct="0"/>
            <a:endParaRPr lang="lv-LV" sz="3600">
              <a:solidFill>
                <a:schemeClr val="bg1"/>
              </a:solidFill>
              <a:latin typeface="Times New Roman" pitchFamily="18" charset="0"/>
            </a:endParaRPr>
          </a:p>
        </p:txBody>
      </p:sp>
      <p:sp>
        <p:nvSpPr>
          <p:cNvPr id="117763" name="Text Box 3"/>
          <p:cNvSpPr txBox="1">
            <a:spLocks noChangeArrowheads="1"/>
          </p:cNvSpPr>
          <p:nvPr/>
        </p:nvSpPr>
        <p:spPr bwMode="auto">
          <a:xfrm>
            <a:off x="649288" y="603250"/>
            <a:ext cx="7897812" cy="2105025"/>
          </a:xfrm>
          <a:prstGeom prst="rect">
            <a:avLst/>
          </a:prstGeom>
          <a:noFill/>
          <a:ln w="9525">
            <a:noFill/>
            <a:miter lim="800000"/>
            <a:headEnd/>
            <a:tailEnd/>
          </a:ln>
          <a:effectLst/>
        </p:spPr>
        <p:txBody>
          <a:bodyPr>
            <a:spAutoFit/>
          </a:bodyPr>
          <a:lstStyle/>
          <a:p>
            <a:pPr algn="ctr" eaLnBrk="0" hangingPunct="0">
              <a:spcBef>
                <a:spcPct val="50000"/>
              </a:spcBef>
            </a:pPr>
            <a:r>
              <a:rPr lang="lv-LV" sz="6600"/>
              <a:t>3. </a:t>
            </a:r>
            <a:r>
              <a:rPr lang="en-US" sz="6600"/>
              <a:t>How many inches are in a yard?</a:t>
            </a:r>
          </a:p>
        </p:txBody>
      </p:sp>
      <p:pic>
        <p:nvPicPr>
          <p:cNvPr id="31748" name="Picture 4" descr="MCj02375090000[1]"/>
          <p:cNvPicPr>
            <a:picLocks noChangeAspect="1" noChangeArrowheads="1"/>
          </p:cNvPicPr>
          <p:nvPr/>
        </p:nvPicPr>
        <p:blipFill>
          <a:blip r:embed="rId2" cstate="print"/>
          <a:srcRect/>
          <a:stretch>
            <a:fillRect/>
          </a:stretch>
        </p:blipFill>
        <p:spPr bwMode="auto">
          <a:xfrm>
            <a:off x="688975" y="4054475"/>
            <a:ext cx="1538288" cy="2605088"/>
          </a:xfrm>
          <a:prstGeom prst="rect">
            <a:avLst/>
          </a:prstGeom>
          <a:noFill/>
          <a:ln w="9525">
            <a:noFill/>
            <a:miter lim="800000"/>
            <a:headEnd/>
            <a:tailEnd/>
          </a:ln>
        </p:spPr>
      </p:pic>
      <p:sp>
        <p:nvSpPr>
          <p:cNvPr id="117765" name="Text Box 5"/>
          <p:cNvSpPr txBox="1">
            <a:spLocks noChangeArrowheads="1"/>
          </p:cNvSpPr>
          <p:nvPr/>
        </p:nvSpPr>
        <p:spPr bwMode="auto">
          <a:xfrm>
            <a:off x="6030913" y="3498850"/>
            <a:ext cx="2359025" cy="3113088"/>
          </a:xfrm>
          <a:prstGeom prst="rect">
            <a:avLst/>
          </a:prstGeom>
          <a:noFill/>
          <a:ln w="9525">
            <a:noFill/>
            <a:miter lim="800000"/>
            <a:headEnd/>
            <a:tailEnd/>
          </a:ln>
          <a:effectLst/>
        </p:spPr>
        <p:txBody>
          <a:bodyPr>
            <a:spAutoFit/>
          </a:bodyPr>
          <a:lstStyle/>
          <a:p>
            <a:pPr>
              <a:spcBef>
                <a:spcPct val="50000"/>
              </a:spcBef>
            </a:pPr>
            <a:r>
              <a:rPr lang="lv-LV" sz="3600" b="1"/>
              <a:t>1.  36</a:t>
            </a:r>
          </a:p>
          <a:p>
            <a:pPr>
              <a:spcBef>
                <a:spcPct val="50000"/>
              </a:spcBef>
            </a:pPr>
            <a:r>
              <a:rPr lang="lv-LV" sz="3600" b="1"/>
              <a:t>2.  12</a:t>
            </a:r>
          </a:p>
          <a:p>
            <a:pPr>
              <a:spcBef>
                <a:spcPct val="50000"/>
              </a:spcBef>
            </a:pPr>
            <a:r>
              <a:rPr lang="lv-LV" sz="3600" b="1"/>
              <a:t>3.  34</a:t>
            </a:r>
          </a:p>
          <a:p>
            <a:pPr>
              <a:spcBef>
                <a:spcPct val="50000"/>
              </a:spcBef>
            </a:pPr>
            <a:endParaRPr lang="lv-LV" sz="3600"/>
          </a:p>
        </p:txBody>
      </p:sp>
    </p:spTree>
  </p:cSld>
  <p:clrMapOvr>
    <a:masterClrMapping/>
  </p:clrMapOvr>
  <p:transition spd="med">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447800" y="3170238"/>
            <a:ext cx="6248400" cy="641350"/>
          </a:xfrm>
          <a:prstGeom prst="rect">
            <a:avLst/>
          </a:prstGeom>
          <a:noFill/>
          <a:ln w="9525">
            <a:noFill/>
            <a:miter lim="800000"/>
            <a:headEnd/>
            <a:tailEnd/>
          </a:ln>
        </p:spPr>
        <p:txBody>
          <a:bodyPr anchor="ctr">
            <a:spAutoFit/>
          </a:bodyPr>
          <a:lstStyle/>
          <a:p>
            <a:pPr algn="ctr" eaLnBrk="0" hangingPunct="0"/>
            <a:endParaRPr lang="lv-LV" sz="3600">
              <a:solidFill>
                <a:schemeClr val="bg1"/>
              </a:solidFill>
              <a:latin typeface="Times New Roman" pitchFamily="18" charset="0"/>
            </a:endParaRPr>
          </a:p>
        </p:txBody>
      </p:sp>
      <p:sp>
        <p:nvSpPr>
          <p:cNvPr id="118789" name="Text Box 5"/>
          <p:cNvSpPr txBox="1">
            <a:spLocks noChangeArrowheads="1"/>
          </p:cNvSpPr>
          <p:nvPr/>
        </p:nvSpPr>
        <p:spPr bwMode="auto">
          <a:xfrm>
            <a:off x="1524000" y="1143000"/>
            <a:ext cx="5867400" cy="4621213"/>
          </a:xfrm>
          <a:prstGeom prst="rect">
            <a:avLst/>
          </a:prstGeom>
          <a:noFill/>
          <a:ln w="9525">
            <a:noFill/>
            <a:miter lim="800000"/>
            <a:headEnd/>
            <a:tailEnd/>
          </a:ln>
          <a:effectLst/>
        </p:spPr>
        <p:txBody>
          <a:bodyPr>
            <a:spAutoFit/>
          </a:bodyPr>
          <a:lstStyle/>
          <a:p>
            <a:pPr algn="ctr" eaLnBrk="0" hangingPunct="0">
              <a:spcBef>
                <a:spcPct val="50000"/>
              </a:spcBef>
            </a:pPr>
            <a:r>
              <a:rPr lang="en-US" sz="6600"/>
              <a:t>There are</a:t>
            </a:r>
            <a:br>
              <a:rPr lang="en-US" sz="6600"/>
            </a:br>
            <a:r>
              <a:rPr lang="en-US" sz="6600"/>
              <a:t>36 inches</a:t>
            </a:r>
            <a:br>
              <a:rPr lang="en-US" sz="6600"/>
            </a:br>
            <a:r>
              <a:rPr lang="en-US" sz="6600"/>
              <a:t>in a yard.</a:t>
            </a:r>
            <a:endParaRPr lang="lv-LV" sz="6600"/>
          </a:p>
          <a:p>
            <a:pPr algn="ctr" eaLnBrk="0" hangingPunct="0">
              <a:spcBef>
                <a:spcPct val="50000"/>
              </a:spcBef>
            </a:pPr>
            <a:r>
              <a:rPr lang="lv-LV" sz="6600"/>
              <a:t>1. atbilde</a:t>
            </a:r>
            <a:endParaRPr lang="en-US" sz="6600"/>
          </a:p>
        </p:txBody>
      </p:sp>
    </p:spTree>
  </p:cSld>
  <p:clrMapOvr>
    <a:masterClrMapping/>
  </p:clrMapOvr>
  <p:transition spd="med">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4562475" y="3168650"/>
            <a:ext cx="3133725" cy="641350"/>
          </a:xfrm>
          <a:prstGeom prst="rect">
            <a:avLst/>
          </a:prstGeom>
          <a:noFill/>
          <a:ln w="9525">
            <a:noFill/>
            <a:miter lim="800000"/>
            <a:headEnd/>
            <a:tailEnd/>
          </a:ln>
        </p:spPr>
        <p:txBody>
          <a:bodyPr anchor="ctr">
            <a:spAutoFit/>
          </a:bodyPr>
          <a:lstStyle/>
          <a:p>
            <a:pPr algn="ctr" eaLnBrk="0" hangingPunct="0"/>
            <a:endParaRPr lang="lv-LV" sz="3600">
              <a:solidFill>
                <a:schemeClr val="bg1"/>
              </a:solidFill>
              <a:latin typeface="Times New Roman" pitchFamily="18" charset="0"/>
            </a:endParaRPr>
          </a:p>
        </p:txBody>
      </p:sp>
      <p:sp>
        <p:nvSpPr>
          <p:cNvPr id="33795" name="AutoShape 3">
            <a:hlinkClick r:id="" action="ppaction://noaction" highlightClick="1"/>
            <a:hlinkHover r:id="" action="ppaction://hlinkshowjump?jump=firstslide"/>
          </p:cNvPr>
          <p:cNvSpPr>
            <a:spLocks noChangeArrowheads="1"/>
          </p:cNvSpPr>
          <p:nvPr/>
        </p:nvSpPr>
        <p:spPr bwMode="auto">
          <a:xfrm>
            <a:off x="0" y="6172200"/>
            <a:ext cx="1143000" cy="685800"/>
          </a:xfrm>
          <a:prstGeom prst="actionButtonBlank">
            <a:avLst/>
          </a:prstGeom>
          <a:noFill/>
          <a:ln w="9525">
            <a:noFill/>
            <a:miter lim="800000"/>
            <a:headEnd/>
            <a:tailEnd/>
          </a:ln>
        </p:spPr>
        <p:txBody>
          <a:bodyPr wrap="none" anchor="ctr"/>
          <a:lstStyle/>
          <a:p>
            <a:endParaRPr lang="lv-LV"/>
          </a:p>
        </p:txBody>
      </p:sp>
      <p:sp>
        <p:nvSpPr>
          <p:cNvPr id="33796" name="Text Box 4"/>
          <p:cNvSpPr txBox="1">
            <a:spLocks noChangeArrowheads="1"/>
          </p:cNvSpPr>
          <p:nvPr/>
        </p:nvSpPr>
        <p:spPr bwMode="auto">
          <a:xfrm>
            <a:off x="1600200" y="1676400"/>
            <a:ext cx="6172200" cy="457200"/>
          </a:xfrm>
          <a:prstGeom prst="rect">
            <a:avLst/>
          </a:prstGeom>
          <a:noFill/>
          <a:ln w="9525">
            <a:noFill/>
            <a:miter lim="800000"/>
            <a:headEnd/>
            <a:tailEnd/>
          </a:ln>
        </p:spPr>
        <p:txBody>
          <a:bodyPr>
            <a:spAutoFit/>
          </a:bodyPr>
          <a:lstStyle/>
          <a:p>
            <a:pPr algn="ctr" eaLnBrk="0" hangingPunct="0">
              <a:spcBef>
                <a:spcPct val="50000"/>
              </a:spcBef>
            </a:pPr>
            <a:endParaRPr lang="lv-LV" sz="2400">
              <a:latin typeface="Times New Roman" pitchFamily="18" charset="0"/>
            </a:endParaRPr>
          </a:p>
        </p:txBody>
      </p:sp>
      <p:sp>
        <p:nvSpPr>
          <p:cNvPr id="119813" name="Text Box 5"/>
          <p:cNvSpPr txBox="1">
            <a:spLocks noChangeArrowheads="1"/>
          </p:cNvSpPr>
          <p:nvPr/>
        </p:nvSpPr>
        <p:spPr bwMode="auto">
          <a:xfrm>
            <a:off x="701675" y="503238"/>
            <a:ext cx="7740650" cy="2105025"/>
          </a:xfrm>
          <a:prstGeom prst="rect">
            <a:avLst/>
          </a:prstGeom>
          <a:noFill/>
          <a:ln w="9525">
            <a:noFill/>
            <a:miter lim="800000"/>
            <a:headEnd/>
            <a:tailEnd/>
          </a:ln>
          <a:effectLst/>
        </p:spPr>
        <p:txBody>
          <a:bodyPr>
            <a:spAutoFit/>
          </a:bodyPr>
          <a:lstStyle/>
          <a:p>
            <a:pPr algn="ctr" eaLnBrk="0" hangingPunct="0">
              <a:spcBef>
                <a:spcPct val="50000"/>
              </a:spcBef>
            </a:pPr>
            <a:r>
              <a:rPr lang="lv-LV" sz="6600"/>
              <a:t>4. </a:t>
            </a:r>
            <a:r>
              <a:rPr lang="en-US" sz="6600"/>
              <a:t>How many feet are in a mile?</a:t>
            </a:r>
          </a:p>
        </p:txBody>
      </p:sp>
      <p:pic>
        <p:nvPicPr>
          <p:cNvPr id="33798" name="Picture 6" descr="MMj03546690000[1]"/>
          <p:cNvPicPr>
            <a:picLocks noChangeAspect="1" noChangeArrowheads="1" noCrop="1"/>
          </p:cNvPicPr>
          <p:nvPr/>
        </p:nvPicPr>
        <p:blipFill>
          <a:blip r:embed="rId2" cstate="print"/>
          <a:srcRect/>
          <a:stretch>
            <a:fillRect/>
          </a:stretch>
        </p:blipFill>
        <p:spPr bwMode="auto">
          <a:xfrm>
            <a:off x="639763" y="3532188"/>
            <a:ext cx="1892300" cy="3124200"/>
          </a:xfrm>
          <a:prstGeom prst="rect">
            <a:avLst/>
          </a:prstGeom>
          <a:noFill/>
          <a:ln w="9525">
            <a:noFill/>
            <a:miter lim="800000"/>
            <a:headEnd/>
            <a:tailEnd/>
          </a:ln>
        </p:spPr>
      </p:pic>
      <p:sp>
        <p:nvSpPr>
          <p:cNvPr id="119816" name="Text Box 8"/>
          <p:cNvSpPr txBox="1">
            <a:spLocks noChangeArrowheads="1"/>
          </p:cNvSpPr>
          <p:nvPr/>
        </p:nvSpPr>
        <p:spPr bwMode="auto">
          <a:xfrm>
            <a:off x="5645150" y="3829050"/>
            <a:ext cx="2306638" cy="2289175"/>
          </a:xfrm>
          <a:prstGeom prst="rect">
            <a:avLst/>
          </a:prstGeom>
          <a:noFill/>
          <a:ln w="9525">
            <a:noFill/>
            <a:miter lim="800000"/>
            <a:headEnd/>
            <a:tailEnd/>
          </a:ln>
          <a:effectLst/>
        </p:spPr>
        <p:txBody>
          <a:bodyPr>
            <a:spAutoFit/>
          </a:bodyPr>
          <a:lstStyle/>
          <a:p>
            <a:pPr>
              <a:spcBef>
                <a:spcPct val="50000"/>
              </a:spcBef>
            </a:pPr>
            <a:r>
              <a:rPr lang="lv-LV" sz="3600" b="1"/>
              <a:t>1.  1470</a:t>
            </a:r>
          </a:p>
          <a:p>
            <a:pPr>
              <a:spcBef>
                <a:spcPct val="50000"/>
              </a:spcBef>
            </a:pPr>
            <a:r>
              <a:rPr lang="lv-LV" sz="3600" b="1"/>
              <a:t>2.  5280</a:t>
            </a:r>
          </a:p>
          <a:p>
            <a:pPr>
              <a:spcBef>
                <a:spcPct val="50000"/>
              </a:spcBef>
            </a:pPr>
            <a:r>
              <a:rPr lang="lv-LV" sz="3600" b="1"/>
              <a:t>3.  4567</a:t>
            </a:r>
          </a:p>
        </p:txBody>
      </p:sp>
    </p:spTree>
  </p:cSld>
  <p:clrMapOvr>
    <a:masterClrMapping/>
  </p:clrMapOvr>
  <p:transition spd="med">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406400" y="274638"/>
            <a:ext cx="8201025" cy="5330825"/>
          </a:xfrm>
        </p:spPr>
        <p:txBody>
          <a:bodyPr/>
          <a:lstStyle/>
          <a:p>
            <a:r>
              <a:rPr lang="lt-LT" sz="4000" smtClean="0">
                <a:solidFill>
                  <a:schemeClr val="tx1"/>
                </a:solidFill>
              </a:rPr>
              <a:t>1. Septies kartą nuoma žiedas, supjaustyti kartą!</a:t>
            </a:r>
            <a:r>
              <a:rPr lang="lv-LV" sz="4000" smtClean="0">
                <a:solidFill>
                  <a:schemeClr val="tx1"/>
                </a:solidFill>
              </a:rPr>
              <a:t> </a:t>
            </a:r>
            <a:br>
              <a:rPr lang="lv-LV" sz="4000" smtClean="0">
                <a:solidFill>
                  <a:schemeClr val="tx1"/>
                </a:solidFill>
              </a:rPr>
            </a:br>
            <a:r>
              <a:rPr lang="lv-LV" sz="4000" smtClean="0">
                <a:solidFill>
                  <a:schemeClr val="tx1"/>
                </a:solidFill>
              </a:rPr>
              <a:t>2. Miss siebenmal, schneid einmal! 3. </a:t>
            </a:r>
            <a:r>
              <a:rPr lang="et-EE" sz="4000" smtClean="0">
                <a:solidFill>
                  <a:schemeClr val="tx1"/>
                </a:solidFill>
              </a:rPr>
              <a:t>Septies kord rent ring, lõigata korraga</a:t>
            </a:r>
            <a:r>
              <a:rPr lang="lv-LV" sz="4000" smtClean="0">
                <a:solidFill>
                  <a:schemeClr val="tx1"/>
                </a:solidFill>
              </a:rPr>
              <a:t>!</a:t>
            </a:r>
            <a:br>
              <a:rPr lang="lv-LV" sz="4000" smtClean="0">
                <a:solidFill>
                  <a:schemeClr val="tx1"/>
                </a:solidFill>
              </a:rPr>
            </a:br>
            <a:r>
              <a:rPr lang="lv-LV" sz="4000" smtClean="0">
                <a:solidFill>
                  <a:schemeClr val="tx1"/>
                </a:solidFill>
              </a:rPr>
              <a:t>4.Score twice before you cut once!</a:t>
            </a:r>
            <a:br>
              <a:rPr lang="lv-LV" sz="4000" smtClean="0">
                <a:solidFill>
                  <a:schemeClr val="tx1"/>
                </a:solidFill>
              </a:rPr>
            </a:br>
            <a:r>
              <a:rPr lang="ru-RU" sz="4000" smtClean="0"/>
              <a:t/>
            </a:r>
            <a:br>
              <a:rPr lang="ru-RU" sz="4000" smtClean="0"/>
            </a:br>
            <a:r>
              <a:rPr lang="lv-LV" sz="4000" smtClean="0"/>
              <a:t/>
            </a:r>
            <a:br>
              <a:rPr lang="lv-LV" sz="4000" smtClean="0"/>
            </a:br>
            <a:endParaRPr lang="lv-LV" sz="4000" smtClean="0"/>
          </a:p>
        </p:txBody>
      </p:sp>
      <p:pic>
        <p:nvPicPr>
          <p:cNvPr id="107523" name="Picture 3"/>
          <p:cNvPicPr>
            <a:picLocks noChangeAspect="1" noChangeArrowheads="1"/>
          </p:cNvPicPr>
          <p:nvPr/>
        </p:nvPicPr>
        <p:blipFill>
          <a:blip r:embed="rId3" cstate="print"/>
          <a:srcRect/>
          <a:stretch>
            <a:fillRect/>
          </a:stretch>
        </p:blipFill>
        <p:spPr bwMode="auto">
          <a:xfrm rot="-3755359">
            <a:off x="5121276" y="4743450"/>
            <a:ext cx="1352550" cy="1920875"/>
          </a:xfrm>
          <a:prstGeom prst="rect">
            <a:avLst/>
          </a:prstGeom>
          <a:noFill/>
          <a:ln w="9525">
            <a:noFill/>
            <a:miter lim="800000"/>
            <a:headEnd/>
            <a:tailEnd/>
          </a:ln>
        </p:spPr>
      </p:pic>
      <p:pic>
        <p:nvPicPr>
          <p:cNvPr id="107524" name="Picture 4"/>
          <p:cNvPicPr>
            <a:picLocks noChangeAspect="1" noChangeArrowheads="1"/>
          </p:cNvPicPr>
          <p:nvPr/>
        </p:nvPicPr>
        <p:blipFill>
          <a:blip r:embed="rId4" cstate="print"/>
          <a:srcRect/>
          <a:stretch>
            <a:fillRect/>
          </a:stretch>
        </p:blipFill>
        <p:spPr bwMode="auto">
          <a:xfrm>
            <a:off x="247650" y="5310188"/>
            <a:ext cx="1912938" cy="1547812"/>
          </a:xfrm>
          <a:prstGeom prst="rect">
            <a:avLst/>
          </a:prstGeom>
          <a:noFill/>
          <a:ln w="9525">
            <a:noFill/>
            <a:miter lim="800000"/>
            <a:headEnd/>
            <a:tailEnd/>
          </a:ln>
        </p:spPr>
      </p:pic>
    </p:spTree>
  </p:cSld>
  <p:clrMapOvr>
    <a:masterClrMapping/>
  </p:clrMapOvr>
  <p:transition spd="med">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447800" y="3171825"/>
            <a:ext cx="6248400" cy="641350"/>
          </a:xfrm>
          <a:prstGeom prst="rect">
            <a:avLst/>
          </a:prstGeom>
          <a:noFill/>
          <a:ln w="9525">
            <a:noFill/>
            <a:miter lim="800000"/>
            <a:headEnd/>
            <a:tailEnd/>
          </a:ln>
        </p:spPr>
        <p:txBody>
          <a:bodyPr anchor="ctr">
            <a:spAutoFit/>
          </a:bodyPr>
          <a:lstStyle/>
          <a:p>
            <a:pPr algn="ctr" eaLnBrk="0" hangingPunct="0"/>
            <a:endParaRPr lang="lv-LV" sz="3600">
              <a:solidFill>
                <a:schemeClr val="bg1"/>
              </a:solidFill>
              <a:latin typeface="Times New Roman" pitchFamily="18" charset="0"/>
            </a:endParaRPr>
          </a:p>
        </p:txBody>
      </p:sp>
      <p:sp>
        <p:nvSpPr>
          <p:cNvPr id="120837" name="Text Box 5"/>
          <p:cNvSpPr txBox="1">
            <a:spLocks noChangeArrowheads="1"/>
          </p:cNvSpPr>
          <p:nvPr/>
        </p:nvSpPr>
        <p:spPr bwMode="auto">
          <a:xfrm>
            <a:off x="1828800" y="1752600"/>
            <a:ext cx="5334000" cy="4621213"/>
          </a:xfrm>
          <a:prstGeom prst="rect">
            <a:avLst/>
          </a:prstGeom>
          <a:noFill/>
          <a:ln w="9525">
            <a:noFill/>
            <a:miter lim="800000"/>
            <a:headEnd/>
            <a:tailEnd/>
          </a:ln>
          <a:effectLst/>
        </p:spPr>
        <p:txBody>
          <a:bodyPr>
            <a:spAutoFit/>
          </a:bodyPr>
          <a:lstStyle/>
          <a:p>
            <a:pPr algn="ctr" eaLnBrk="0" hangingPunct="0">
              <a:spcBef>
                <a:spcPct val="50000"/>
              </a:spcBef>
            </a:pPr>
            <a:r>
              <a:rPr lang="en-US" sz="6600"/>
              <a:t>There are</a:t>
            </a:r>
            <a:br>
              <a:rPr lang="en-US" sz="6600"/>
            </a:br>
            <a:r>
              <a:rPr lang="en-US" sz="6600"/>
              <a:t>5280 feet</a:t>
            </a:r>
            <a:br>
              <a:rPr lang="en-US" sz="6600"/>
            </a:br>
            <a:r>
              <a:rPr lang="en-US" sz="6600"/>
              <a:t>in a mile.</a:t>
            </a:r>
            <a:endParaRPr lang="lv-LV" sz="6600"/>
          </a:p>
          <a:p>
            <a:pPr algn="ctr" eaLnBrk="0" hangingPunct="0">
              <a:spcBef>
                <a:spcPct val="50000"/>
              </a:spcBef>
            </a:pPr>
            <a:r>
              <a:rPr lang="lv-LV" sz="6600"/>
              <a:t>2. atbilde</a:t>
            </a:r>
            <a:endParaRPr lang="en-US" sz="6600"/>
          </a:p>
        </p:txBody>
      </p:sp>
    </p:spTree>
  </p:cSld>
  <p:clrMapOvr>
    <a:masterClrMapping/>
  </p:clrMapOvr>
  <p:transition spd="med">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447800" y="3170238"/>
            <a:ext cx="6248400" cy="641350"/>
          </a:xfrm>
          <a:prstGeom prst="rect">
            <a:avLst/>
          </a:prstGeom>
          <a:noFill/>
          <a:ln w="9525">
            <a:noFill/>
            <a:miter lim="800000"/>
            <a:headEnd/>
            <a:tailEnd/>
          </a:ln>
        </p:spPr>
        <p:txBody>
          <a:bodyPr anchor="ctr">
            <a:spAutoFit/>
          </a:bodyPr>
          <a:lstStyle/>
          <a:p>
            <a:pPr algn="ctr" eaLnBrk="0" hangingPunct="0"/>
            <a:endParaRPr lang="lv-LV" sz="3600">
              <a:solidFill>
                <a:schemeClr val="bg1"/>
              </a:solidFill>
              <a:latin typeface="Times New Roman" pitchFamily="18" charset="0"/>
            </a:endParaRPr>
          </a:p>
        </p:txBody>
      </p:sp>
      <p:sp>
        <p:nvSpPr>
          <p:cNvPr id="121859" name="Text Box 3"/>
          <p:cNvSpPr txBox="1">
            <a:spLocks noChangeArrowheads="1"/>
          </p:cNvSpPr>
          <p:nvPr/>
        </p:nvSpPr>
        <p:spPr bwMode="auto">
          <a:xfrm>
            <a:off x="728663" y="566738"/>
            <a:ext cx="7448550" cy="2105025"/>
          </a:xfrm>
          <a:prstGeom prst="rect">
            <a:avLst/>
          </a:prstGeom>
          <a:noFill/>
          <a:ln w="9525">
            <a:noFill/>
            <a:miter lim="800000"/>
            <a:headEnd/>
            <a:tailEnd/>
          </a:ln>
          <a:effectLst/>
        </p:spPr>
        <p:txBody>
          <a:bodyPr>
            <a:spAutoFit/>
          </a:bodyPr>
          <a:lstStyle/>
          <a:p>
            <a:pPr algn="ctr" eaLnBrk="0" hangingPunct="0">
              <a:spcBef>
                <a:spcPct val="50000"/>
              </a:spcBef>
            </a:pPr>
            <a:r>
              <a:rPr lang="lv-LV" sz="6600"/>
              <a:t>5. </a:t>
            </a:r>
            <a:r>
              <a:rPr lang="en-US" sz="6600"/>
              <a:t>How many yards are in a mile?</a:t>
            </a:r>
          </a:p>
        </p:txBody>
      </p:sp>
      <p:pic>
        <p:nvPicPr>
          <p:cNvPr id="35844" name="Picture 4" descr="MCBD07810_0000[1]"/>
          <p:cNvPicPr>
            <a:picLocks noChangeAspect="1" noChangeArrowheads="1"/>
          </p:cNvPicPr>
          <p:nvPr/>
        </p:nvPicPr>
        <p:blipFill>
          <a:blip r:embed="rId2" cstate="print"/>
          <a:srcRect/>
          <a:stretch>
            <a:fillRect/>
          </a:stretch>
        </p:blipFill>
        <p:spPr bwMode="auto">
          <a:xfrm>
            <a:off x="306388" y="4294188"/>
            <a:ext cx="2124075" cy="2359025"/>
          </a:xfrm>
          <a:prstGeom prst="rect">
            <a:avLst/>
          </a:prstGeom>
          <a:noFill/>
          <a:ln w="9525">
            <a:noFill/>
            <a:miter lim="800000"/>
            <a:headEnd/>
            <a:tailEnd/>
          </a:ln>
        </p:spPr>
      </p:pic>
      <p:sp>
        <p:nvSpPr>
          <p:cNvPr id="121861" name="Text Box 5"/>
          <p:cNvSpPr txBox="1">
            <a:spLocks noChangeArrowheads="1"/>
          </p:cNvSpPr>
          <p:nvPr/>
        </p:nvSpPr>
        <p:spPr bwMode="auto">
          <a:xfrm>
            <a:off x="5976938" y="3948113"/>
            <a:ext cx="2054225" cy="2289175"/>
          </a:xfrm>
          <a:prstGeom prst="rect">
            <a:avLst/>
          </a:prstGeom>
          <a:noFill/>
          <a:ln w="9525">
            <a:noFill/>
            <a:miter lim="800000"/>
            <a:headEnd/>
            <a:tailEnd/>
          </a:ln>
          <a:effectLst/>
        </p:spPr>
        <p:txBody>
          <a:bodyPr>
            <a:spAutoFit/>
          </a:bodyPr>
          <a:lstStyle/>
          <a:p>
            <a:pPr>
              <a:spcBef>
                <a:spcPct val="50000"/>
              </a:spcBef>
            </a:pPr>
            <a:r>
              <a:rPr lang="lv-LV" sz="3600" b="1"/>
              <a:t>1.  </a:t>
            </a:r>
            <a:r>
              <a:rPr lang="en-US" sz="3600" b="1"/>
              <a:t>1760 </a:t>
            </a:r>
            <a:endParaRPr lang="lv-LV" sz="3600" b="1"/>
          </a:p>
          <a:p>
            <a:pPr>
              <a:spcBef>
                <a:spcPct val="50000"/>
              </a:spcBef>
            </a:pPr>
            <a:r>
              <a:rPr lang="lv-LV" sz="3600" b="1"/>
              <a:t>2.  2000</a:t>
            </a:r>
          </a:p>
          <a:p>
            <a:pPr>
              <a:spcBef>
                <a:spcPct val="50000"/>
              </a:spcBef>
            </a:pPr>
            <a:r>
              <a:rPr lang="lv-LV" sz="3600" b="1"/>
              <a:t>3.  500</a:t>
            </a:r>
          </a:p>
        </p:txBody>
      </p:sp>
    </p:spTree>
  </p:cSld>
  <p:clrMapOvr>
    <a:masterClrMapping/>
  </p:clrMapOvr>
  <p:transition spd="med">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447800" y="3170238"/>
            <a:ext cx="6248400" cy="641350"/>
          </a:xfrm>
          <a:prstGeom prst="rect">
            <a:avLst/>
          </a:prstGeom>
          <a:noFill/>
          <a:ln w="9525">
            <a:noFill/>
            <a:miter lim="800000"/>
            <a:headEnd/>
            <a:tailEnd/>
          </a:ln>
        </p:spPr>
        <p:txBody>
          <a:bodyPr anchor="ctr">
            <a:spAutoFit/>
          </a:bodyPr>
          <a:lstStyle/>
          <a:p>
            <a:pPr algn="ctr" eaLnBrk="0" hangingPunct="0"/>
            <a:endParaRPr lang="lv-LV" sz="3600">
              <a:solidFill>
                <a:schemeClr val="bg1"/>
              </a:solidFill>
              <a:latin typeface="Times New Roman" pitchFamily="18" charset="0"/>
            </a:endParaRPr>
          </a:p>
        </p:txBody>
      </p:sp>
      <p:sp>
        <p:nvSpPr>
          <p:cNvPr id="122885" name="Text Box 5"/>
          <p:cNvSpPr txBox="1">
            <a:spLocks noChangeArrowheads="1"/>
          </p:cNvSpPr>
          <p:nvPr/>
        </p:nvSpPr>
        <p:spPr bwMode="auto">
          <a:xfrm>
            <a:off x="1447800" y="1600200"/>
            <a:ext cx="6096000" cy="4621213"/>
          </a:xfrm>
          <a:prstGeom prst="rect">
            <a:avLst/>
          </a:prstGeom>
          <a:noFill/>
          <a:ln w="9525">
            <a:noFill/>
            <a:miter lim="800000"/>
            <a:headEnd/>
            <a:tailEnd/>
          </a:ln>
          <a:effectLst/>
        </p:spPr>
        <p:txBody>
          <a:bodyPr>
            <a:spAutoFit/>
          </a:bodyPr>
          <a:lstStyle/>
          <a:p>
            <a:pPr algn="ctr" eaLnBrk="0" hangingPunct="0">
              <a:spcBef>
                <a:spcPct val="50000"/>
              </a:spcBef>
            </a:pPr>
            <a:r>
              <a:rPr lang="en-US" sz="6600"/>
              <a:t>There are</a:t>
            </a:r>
            <a:br>
              <a:rPr lang="en-US" sz="6600"/>
            </a:br>
            <a:r>
              <a:rPr lang="en-US" sz="6600"/>
              <a:t>1760  yards</a:t>
            </a:r>
            <a:br>
              <a:rPr lang="en-US" sz="6600"/>
            </a:br>
            <a:r>
              <a:rPr lang="en-US" sz="6600"/>
              <a:t>in a mile.</a:t>
            </a:r>
            <a:endParaRPr lang="lv-LV" sz="6600"/>
          </a:p>
          <a:p>
            <a:pPr algn="ctr" eaLnBrk="0" hangingPunct="0">
              <a:spcBef>
                <a:spcPct val="50000"/>
              </a:spcBef>
            </a:pPr>
            <a:r>
              <a:rPr lang="lv-LV" sz="6600"/>
              <a:t>1. atbilde</a:t>
            </a:r>
            <a:endParaRPr lang="en-US" sz="6600"/>
          </a:p>
        </p:txBody>
      </p:sp>
    </p:spTree>
  </p:cSld>
  <p:clrMapOvr>
    <a:masterClrMapping/>
  </p:clrMapOvr>
  <p:transition spd="med">
    <p:randomBa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447800" y="3170238"/>
            <a:ext cx="6248400" cy="641350"/>
          </a:xfrm>
          <a:prstGeom prst="rect">
            <a:avLst/>
          </a:prstGeom>
          <a:noFill/>
          <a:ln w="9525">
            <a:noFill/>
            <a:miter lim="800000"/>
            <a:headEnd/>
            <a:tailEnd/>
          </a:ln>
        </p:spPr>
        <p:txBody>
          <a:bodyPr anchor="ctr">
            <a:spAutoFit/>
          </a:bodyPr>
          <a:lstStyle/>
          <a:p>
            <a:pPr algn="ctr" eaLnBrk="0" hangingPunct="0"/>
            <a:endParaRPr lang="lv-LV" sz="3600">
              <a:solidFill>
                <a:schemeClr val="bg1"/>
              </a:solidFill>
              <a:latin typeface="Times New Roman" pitchFamily="18" charset="0"/>
            </a:endParaRPr>
          </a:p>
        </p:txBody>
      </p:sp>
      <p:sp>
        <p:nvSpPr>
          <p:cNvPr id="37891" name="AutoShape 3">
            <a:hlinkClick r:id="" action="ppaction://noaction" highlightClick="1"/>
            <a:hlinkHover r:id="" action="ppaction://hlinkshowjump?jump=firstslide"/>
          </p:cNvPr>
          <p:cNvSpPr>
            <a:spLocks noChangeArrowheads="1"/>
          </p:cNvSpPr>
          <p:nvPr/>
        </p:nvSpPr>
        <p:spPr bwMode="auto">
          <a:xfrm>
            <a:off x="0" y="6172200"/>
            <a:ext cx="1143000" cy="685800"/>
          </a:xfrm>
          <a:prstGeom prst="actionButtonBlank">
            <a:avLst/>
          </a:prstGeom>
          <a:noFill/>
          <a:ln w="9525">
            <a:noFill/>
            <a:miter lim="800000"/>
            <a:headEnd/>
            <a:tailEnd/>
          </a:ln>
        </p:spPr>
        <p:txBody>
          <a:bodyPr wrap="none" anchor="ctr"/>
          <a:lstStyle/>
          <a:p>
            <a:endParaRPr lang="lv-LV"/>
          </a:p>
        </p:txBody>
      </p:sp>
      <p:sp>
        <p:nvSpPr>
          <p:cNvPr id="123908" name="Text Box 4"/>
          <p:cNvSpPr txBox="1">
            <a:spLocks noChangeArrowheads="1"/>
          </p:cNvSpPr>
          <p:nvPr/>
        </p:nvSpPr>
        <p:spPr bwMode="auto">
          <a:xfrm>
            <a:off x="423863" y="396875"/>
            <a:ext cx="8482012" cy="3381375"/>
          </a:xfrm>
          <a:prstGeom prst="rect">
            <a:avLst/>
          </a:prstGeom>
          <a:noFill/>
          <a:ln w="9525">
            <a:noFill/>
            <a:miter lim="800000"/>
            <a:headEnd/>
            <a:tailEnd/>
          </a:ln>
          <a:effectLst/>
        </p:spPr>
        <p:txBody>
          <a:bodyPr>
            <a:spAutoFit/>
          </a:bodyPr>
          <a:lstStyle/>
          <a:p>
            <a:pPr algn="ctr" eaLnBrk="0" hangingPunct="0">
              <a:spcBef>
                <a:spcPct val="50000"/>
              </a:spcBef>
            </a:pPr>
            <a:r>
              <a:rPr lang="lv-LV" sz="5400" b="1"/>
              <a:t>6. </a:t>
            </a:r>
            <a:r>
              <a:rPr lang="en-US" sz="5400" b="1"/>
              <a:t>What’s the best measure to find the length of a car?</a:t>
            </a:r>
            <a:br>
              <a:rPr lang="en-US" sz="5400" b="1"/>
            </a:br>
            <a:endParaRPr lang="en-US" sz="5400" b="1"/>
          </a:p>
        </p:txBody>
      </p:sp>
      <p:pic>
        <p:nvPicPr>
          <p:cNvPr id="37893" name="Picture 5" descr="j0212957"/>
          <p:cNvPicPr>
            <a:picLocks noChangeAspect="1" noChangeArrowheads="1"/>
          </p:cNvPicPr>
          <p:nvPr/>
        </p:nvPicPr>
        <p:blipFill>
          <a:blip r:embed="rId2" cstate="print"/>
          <a:srcRect/>
          <a:stretch>
            <a:fillRect/>
          </a:stretch>
        </p:blipFill>
        <p:spPr bwMode="auto">
          <a:xfrm>
            <a:off x="198438" y="4721225"/>
            <a:ext cx="2971800" cy="1865313"/>
          </a:xfrm>
          <a:prstGeom prst="rect">
            <a:avLst/>
          </a:prstGeom>
          <a:noFill/>
          <a:ln w="9525">
            <a:noFill/>
            <a:miter lim="800000"/>
            <a:headEnd/>
            <a:tailEnd/>
          </a:ln>
        </p:spPr>
      </p:pic>
      <p:sp>
        <p:nvSpPr>
          <p:cNvPr id="6" name="Rectangle 5"/>
          <p:cNvSpPr/>
          <p:nvPr/>
        </p:nvSpPr>
        <p:spPr>
          <a:xfrm>
            <a:off x="4022725" y="3803650"/>
            <a:ext cx="4572000" cy="1739900"/>
          </a:xfrm>
          <a:prstGeom prst="rect">
            <a:avLst/>
          </a:prstGeom>
        </p:spPr>
        <p:txBody>
          <a:bodyPr>
            <a:spAutoFit/>
          </a:bodyPr>
          <a:lstStyle/>
          <a:p>
            <a:pPr lvl="4" eaLnBrk="0" hangingPunct="0">
              <a:spcBef>
                <a:spcPct val="50000"/>
              </a:spcBef>
            </a:pPr>
            <a:r>
              <a:rPr lang="lv-LV" sz="3600" b="1"/>
              <a:t>1</a:t>
            </a:r>
            <a:r>
              <a:rPr lang="en-US" sz="3600" b="1"/>
              <a:t>.</a:t>
            </a:r>
            <a:r>
              <a:rPr lang="lv-LV" sz="3600" b="1"/>
              <a:t>  </a:t>
            </a:r>
            <a:r>
              <a:rPr lang="en-US" sz="3600" b="1"/>
              <a:t>feet</a:t>
            </a:r>
            <a:br>
              <a:rPr lang="en-US" sz="3600" b="1"/>
            </a:br>
            <a:r>
              <a:rPr lang="lv-LV" sz="3600" b="1"/>
              <a:t>2</a:t>
            </a:r>
            <a:r>
              <a:rPr lang="en-US" sz="3600" b="1"/>
              <a:t>.  miles</a:t>
            </a:r>
            <a:br>
              <a:rPr lang="en-US" sz="3600" b="1"/>
            </a:br>
            <a:r>
              <a:rPr lang="lv-LV" sz="3600" b="1"/>
              <a:t>3</a:t>
            </a:r>
            <a:r>
              <a:rPr lang="en-US" sz="3600" b="1"/>
              <a:t>.  pounds</a:t>
            </a:r>
          </a:p>
        </p:txBody>
      </p:sp>
    </p:spTree>
  </p:cSld>
  <p:clrMapOvr>
    <a:masterClrMapping/>
  </p:clrMapOvr>
  <p:transition spd="med">
    <p:randomBa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447800" y="3168650"/>
            <a:ext cx="6248400" cy="641350"/>
          </a:xfrm>
          <a:prstGeom prst="rect">
            <a:avLst/>
          </a:prstGeom>
          <a:noFill/>
          <a:ln w="9525">
            <a:noFill/>
            <a:miter lim="800000"/>
            <a:headEnd/>
            <a:tailEnd/>
          </a:ln>
        </p:spPr>
        <p:txBody>
          <a:bodyPr anchor="ctr">
            <a:spAutoFit/>
          </a:bodyPr>
          <a:lstStyle/>
          <a:p>
            <a:pPr algn="ctr" eaLnBrk="0" hangingPunct="0"/>
            <a:endParaRPr lang="lv-LV" sz="3600">
              <a:solidFill>
                <a:schemeClr val="bg1"/>
              </a:solidFill>
              <a:latin typeface="Times New Roman" pitchFamily="18" charset="0"/>
            </a:endParaRPr>
          </a:p>
        </p:txBody>
      </p:sp>
      <p:sp>
        <p:nvSpPr>
          <p:cNvPr id="124933" name="Text Box 5"/>
          <p:cNvSpPr txBox="1">
            <a:spLocks noChangeArrowheads="1"/>
          </p:cNvSpPr>
          <p:nvPr/>
        </p:nvSpPr>
        <p:spPr bwMode="auto">
          <a:xfrm>
            <a:off x="2209800" y="1828800"/>
            <a:ext cx="4800600" cy="2608263"/>
          </a:xfrm>
          <a:prstGeom prst="rect">
            <a:avLst/>
          </a:prstGeom>
          <a:noFill/>
          <a:ln w="9525">
            <a:noFill/>
            <a:miter lim="800000"/>
            <a:headEnd/>
            <a:tailEnd/>
          </a:ln>
          <a:effectLst/>
        </p:spPr>
        <p:txBody>
          <a:bodyPr>
            <a:spAutoFit/>
          </a:bodyPr>
          <a:lstStyle/>
          <a:p>
            <a:pPr marL="342900" indent="-342900" algn="ctr" eaLnBrk="0" hangingPunct="0">
              <a:spcBef>
                <a:spcPct val="50000"/>
              </a:spcBef>
            </a:pPr>
            <a:r>
              <a:rPr lang="lv-LV" sz="6600"/>
              <a:t>1. </a:t>
            </a:r>
            <a:r>
              <a:rPr lang="en-US" sz="6600"/>
              <a:t>feet</a:t>
            </a:r>
            <a:endParaRPr lang="lv-LV" sz="6600"/>
          </a:p>
          <a:p>
            <a:pPr marL="342900" indent="-342900" algn="ctr" eaLnBrk="0" hangingPunct="0">
              <a:spcBef>
                <a:spcPct val="50000"/>
              </a:spcBef>
              <a:buFontTx/>
              <a:buChar char="•"/>
            </a:pPr>
            <a:endParaRPr lang="en-US" sz="6600"/>
          </a:p>
        </p:txBody>
      </p:sp>
    </p:spTree>
  </p:cSld>
  <p:clrMapOvr>
    <a:masterClrMapping/>
  </p:clrMapOvr>
  <p:transition spd="med">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447800" y="3170238"/>
            <a:ext cx="6248400" cy="641350"/>
          </a:xfrm>
          <a:prstGeom prst="rect">
            <a:avLst/>
          </a:prstGeom>
          <a:noFill/>
          <a:ln w="9525">
            <a:noFill/>
            <a:miter lim="800000"/>
            <a:headEnd/>
            <a:tailEnd/>
          </a:ln>
        </p:spPr>
        <p:txBody>
          <a:bodyPr anchor="ctr">
            <a:spAutoFit/>
          </a:bodyPr>
          <a:lstStyle/>
          <a:p>
            <a:pPr algn="ctr" eaLnBrk="0" hangingPunct="0"/>
            <a:endParaRPr lang="lv-LV" sz="3600">
              <a:solidFill>
                <a:schemeClr val="bg1"/>
              </a:solidFill>
              <a:latin typeface="Times New Roman" pitchFamily="18" charset="0"/>
            </a:endParaRPr>
          </a:p>
        </p:txBody>
      </p:sp>
      <p:sp>
        <p:nvSpPr>
          <p:cNvPr id="125955" name="Rectangle 3"/>
          <p:cNvSpPr>
            <a:spLocks noChangeArrowheads="1"/>
          </p:cNvSpPr>
          <p:nvPr/>
        </p:nvSpPr>
        <p:spPr bwMode="auto">
          <a:xfrm>
            <a:off x="487363" y="265113"/>
            <a:ext cx="8305800" cy="5426075"/>
          </a:xfrm>
          <a:prstGeom prst="rect">
            <a:avLst/>
          </a:prstGeom>
          <a:noFill/>
          <a:ln w="9525">
            <a:noFill/>
            <a:miter lim="800000"/>
            <a:headEnd/>
            <a:tailEnd/>
          </a:ln>
          <a:effectLst/>
        </p:spPr>
        <p:txBody>
          <a:bodyPr>
            <a:spAutoFit/>
          </a:bodyPr>
          <a:lstStyle/>
          <a:p>
            <a:pPr algn="ctr" eaLnBrk="0" hangingPunct="0"/>
            <a:r>
              <a:rPr lang="lv-LV" sz="5000" b="1"/>
              <a:t>7. </a:t>
            </a:r>
            <a:r>
              <a:rPr lang="en-US" sz="5000" b="1"/>
              <a:t>What’s the best measure of the amount of time it takes to make microwave popcorn?</a:t>
            </a:r>
            <a:r>
              <a:rPr lang="en-US" sz="5000" b="1">
                <a:latin typeface="Times New Roman" pitchFamily="18" charset="0"/>
              </a:rPr>
              <a:t/>
            </a:r>
            <a:br>
              <a:rPr lang="en-US" sz="5000" b="1">
                <a:latin typeface="Times New Roman" pitchFamily="18" charset="0"/>
              </a:rPr>
            </a:br>
            <a:endParaRPr lang="en-US" sz="5000" b="1">
              <a:latin typeface="Times New Roman" pitchFamily="18" charset="0"/>
            </a:endParaRPr>
          </a:p>
          <a:p>
            <a:pPr lvl="4" algn="ctr" eaLnBrk="0" hangingPunct="0"/>
            <a:r>
              <a:rPr lang="en-US" sz="5000" b="1">
                <a:latin typeface="Times New Roman" pitchFamily="18" charset="0"/>
              </a:rPr>
              <a:t/>
            </a:r>
            <a:br>
              <a:rPr lang="en-US" sz="5000" b="1">
                <a:latin typeface="Times New Roman" pitchFamily="18" charset="0"/>
              </a:rPr>
            </a:br>
            <a:endParaRPr lang="en-US" sz="5000" b="1">
              <a:latin typeface="Times New Roman" pitchFamily="18" charset="0"/>
            </a:endParaRPr>
          </a:p>
        </p:txBody>
      </p:sp>
      <p:pic>
        <p:nvPicPr>
          <p:cNvPr id="39940" name="Picture 4" descr="MCj04079280000[1]"/>
          <p:cNvPicPr>
            <a:picLocks noChangeAspect="1" noChangeArrowheads="1"/>
          </p:cNvPicPr>
          <p:nvPr/>
        </p:nvPicPr>
        <p:blipFill>
          <a:blip r:embed="rId2" cstate="print"/>
          <a:srcRect/>
          <a:stretch>
            <a:fillRect/>
          </a:stretch>
        </p:blipFill>
        <p:spPr bwMode="auto">
          <a:xfrm>
            <a:off x="438150" y="4587875"/>
            <a:ext cx="1885950" cy="2071688"/>
          </a:xfrm>
          <a:prstGeom prst="rect">
            <a:avLst/>
          </a:prstGeom>
          <a:noFill/>
          <a:ln w="9525">
            <a:noFill/>
            <a:miter lim="800000"/>
            <a:headEnd/>
            <a:tailEnd/>
          </a:ln>
        </p:spPr>
      </p:pic>
      <p:sp>
        <p:nvSpPr>
          <p:cNvPr id="5" name="Rectangle 4"/>
          <p:cNvSpPr/>
          <p:nvPr/>
        </p:nvSpPr>
        <p:spPr>
          <a:xfrm>
            <a:off x="5313363" y="4240213"/>
            <a:ext cx="3321050" cy="1739900"/>
          </a:xfrm>
          <a:prstGeom prst="rect">
            <a:avLst/>
          </a:prstGeom>
        </p:spPr>
        <p:txBody>
          <a:bodyPr>
            <a:spAutoFit/>
          </a:bodyPr>
          <a:lstStyle/>
          <a:p>
            <a:r>
              <a:rPr lang="lv-LV" sz="3600" b="1"/>
              <a:t>1</a:t>
            </a:r>
            <a:r>
              <a:rPr lang="en-US" sz="3600" b="1"/>
              <a:t>.  minutes</a:t>
            </a:r>
            <a:br>
              <a:rPr lang="en-US" sz="3600" b="1"/>
            </a:br>
            <a:r>
              <a:rPr lang="lv-LV" sz="3600" b="1"/>
              <a:t>2</a:t>
            </a:r>
            <a:r>
              <a:rPr lang="en-US" sz="3600" b="1"/>
              <a:t>.  seconds</a:t>
            </a:r>
            <a:br>
              <a:rPr lang="en-US" sz="3600" b="1"/>
            </a:br>
            <a:r>
              <a:rPr lang="lv-LV" sz="3600" b="1"/>
              <a:t>3</a:t>
            </a:r>
            <a:r>
              <a:rPr lang="en-US" sz="3600" b="1"/>
              <a:t>.  hours</a:t>
            </a:r>
            <a:endParaRPr lang="lv-LV" sz="3600"/>
          </a:p>
        </p:txBody>
      </p:sp>
    </p:spTree>
  </p:cSld>
  <p:clrMapOvr>
    <a:masterClrMapping/>
  </p:clrMapOvr>
  <p:transition spd="med">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447800" y="3170238"/>
            <a:ext cx="6248400" cy="641350"/>
          </a:xfrm>
          <a:prstGeom prst="rect">
            <a:avLst/>
          </a:prstGeom>
          <a:noFill/>
          <a:ln w="9525">
            <a:noFill/>
            <a:miter lim="800000"/>
            <a:headEnd/>
            <a:tailEnd/>
          </a:ln>
        </p:spPr>
        <p:txBody>
          <a:bodyPr anchor="ctr">
            <a:spAutoFit/>
          </a:bodyPr>
          <a:lstStyle/>
          <a:p>
            <a:pPr algn="ctr" eaLnBrk="0" hangingPunct="0"/>
            <a:endParaRPr lang="lv-LV" sz="3600">
              <a:solidFill>
                <a:schemeClr val="bg1"/>
              </a:solidFill>
              <a:latin typeface="Times New Roman" pitchFamily="18" charset="0"/>
            </a:endParaRPr>
          </a:p>
        </p:txBody>
      </p:sp>
      <p:sp>
        <p:nvSpPr>
          <p:cNvPr id="40963" name="Text Box 5"/>
          <p:cNvSpPr txBox="1">
            <a:spLocks noChangeArrowheads="1"/>
          </p:cNvSpPr>
          <p:nvPr/>
        </p:nvSpPr>
        <p:spPr bwMode="auto">
          <a:xfrm>
            <a:off x="1676400" y="1676400"/>
            <a:ext cx="5638800" cy="457200"/>
          </a:xfrm>
          <a:prstGeom prst="rect">
            <a:avLst/>
          </a:prstGeom>
          <a:noFill/>
          <a:ln w="9525">
            <a:noFill/>
            <a:miter lim="800000"/>
            <a:headEnd/>
            <a:tailEnd/>
          </a:ln>
        </p:spPr>
        <p:txBody>
          <a:bodyPr>
            <a:spAutoFit/>
          </a:bodyPr>
          <a:lstStyle/>
          <a:p>
            <a:pPr algn="ctr" eaLnBrk="0" hangingPunct="0">
              <a:spcBef>
                <a:spcPct val="50000"/>
              </a:spcBef>
            </a:pPr>
            <a:endParaRPr lang="lv-LV" sz="2400">
              <a:latin typeface="Times New Roman" pitchFamily="18" charset="0"/>
            </a:endParaRPr>
          </a:p>
        </p:txBody>
      </p:sp>
      <p:sp>
        <p:nvSpPr>
          <p:cNvPr id="126982" name="Text Box 6"/>
          <p:cNvSpPr txBox="1">
            <a:spLocks noChangeArrowheads="1"/>
          </p:cNvSpPr>
          <p:nvPr/>
        </p:nvSpPr>
        <p:spPr bwMode="auto">
          <a:xfrm>
            <a:off x="1752600" y="1828800"/>
            <a:ext cx="5410200" cy="1098550"/>
          </a:xfrm>
          <a:prstGeom prst="rect">
            <a:avLst/>
          </a:prstGeom>
          <a:noFill/>
          <a:ln w="9525">
            <a:noFill/>
            <a:miter lim="800000"/>
            <a:headEnd/>
            <a:tailEnd/>
          </a:ln>
          <a:effectLst/>
        </p:spPr>
        <p:txBody>
          <a:bodyPr>
            <a:spAutoFit/>
          </a:bodyPr>
          <a:lstStyle/>
          <a:p>
            <a:pPr algn="ctr" eaLnBrk="0" hangingPunct="0">
              <a:spcBef>
                <a:spcPct val="50000"/>
              </a:spcBef>
            </a:pPr>
            <a:r>
              <a:rPr lang="lv-LV" sz="6600"/>
              <a:t>1</a:t>
            </a:r>
            <a:r>
              <a:rPr lang="en-US" sz="6600"/>
              <a:t>.  minutes</a:t>
            </a:r>
          </a:p>
        </p:txBody>
      </p:sp>
    </p:spTree>
  </p:cSld>
  <p:clrMapOvr>
    <a:masterClrMapping/>
  </p:clrMapOvr>
  <p:transition spd="med">
    <p:randomBar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447800" y="3171825"/>
            <a:ext cx="6248400" cy="641350"/>
          </a:xfrm>
          <a:prstGeom prst="rect">
            <a:avLst/>
          </a:prstGeom>
          <a:noFill/>
          <a:ln w="9525">
            <a:noFill/>
            <a:miter lim="800000"/>
            <a:headEnd/>
            <a:tailEnd/>
          </a:ln>
        </p:spPr>
        <p:txBody>
          <a:bodyPr anchor="ctr">
            <a:spAutoFit/>
          </a:bodyPr>
          <a:lstStyle/>
          <a:p>
            <a:pPr algn="ctr" eaLnBrk="0" hangingPunct="0"/>
            <a:endParaRPr lang="lv-LV" sz="3600">
              <a:solidFill>
                <a:schemeClr val="bg1"/>
              </a:solidFill>
              <a:latin typeface="Times New Roman" pitchFamily="18" charset="0"/>
            </a:endParaRPr>
          </a:p>
        </p:txBody>
      </p:sp>
      <p:sp>
        <p:nvSpPr>
          <p:cNvPr id="41987" name="AutoShape 3">
            <a:hlinkClick r:id="" action="ppaction://noaction" highlightClick="1"/>
            <a:hlinkHover r:id="" action="ppaction://hlinkshowjump?jump=firstslide"/>
          </p:cNvPr>
          <p:cNvSpPr>
            <a:spLocks noChangeArrowheads="1"/>
          </p:cNvSpPr>
          <p:nvPr/>
        </p:nvSpPr>
        <p:spPr bwMode="auto">
          <a:xfrm>
            <a:off x="0" y="6172200"/>
            <a:ext cx="1143000" cy="685800"/>
          </a:xfrm>
          <a:prstGeom prst="actionButtonBlank">
            <a:avLst/>
          </a:prstGeom>
          <a:noFill/>
          <a:ln w="9525">
            <a:noFill/>
            <a:miter lim="800000"/>
            <a:headEnd/>
            <a:tailEnd/>
          </a:ln>
        </p:spPr>
        <p:txBody>
          <a:bodyPr wrap="none" anchor="ctr"/>
          <a:lstStyle/>
          <a:p>
            <a:endParaRPr lang="lv-LV"/>
          </a:p>
        </p:txBody>
      </p:sp>
      <p:sp>
        <p:nvSpPr>
          <p:cNvPr id="128004" name="Rectangle 4"/>
          <p:cNvSpPr>
            <a:spLocks noChangeArrowheads="1"/>
          </p:cNvSpPr>
          <p:nvPr/>
        </p:nvSpPr>
        <p:spPr bwMode="auto">
          <a:xfrm>
            <a:off x="188913" y="414338"/>
            <a:ext cx="8686800" cy="4083050"/>
          </a:xfrm>
          <a:prstGeom prst="rect">
            <a:avLst/>
          </a:prstGeom>
          <a:noFill/>
          <a:ln w="9525">
            <a:noFill/>
            <a:miter lim="800000"/>
            <a:headEnd/>
            <a:tailEnd/>
          </a:ln>
          <a:effectLst/>
        </p:spPr>
        <p:txBody>
          <a:bodyPr>
            <a:spAutoFit/>
          </a:bodyPr>
          <a:lstStyle/>
          <a:p>
            <a:pPr algn="ctr" eaLnBrk="0" hangingPunct="0"/>
            <a:r>
              <a:rPr lang="lv-LV" sz="5400" b="1"/>
              <a:t>8. </a:t>
            </a:r>
            <a:r>
              <a:rPr lang="en-US" sz="5400" b="1"/>
              <a:t>A gram weighs about as </a:t>
            </a:r>
            <a:br>
              <a:rPr lang="en-US" sz="5400" b="1"/>
            </a:br>
            <a:r>
              <a:rPr lang="en-US" sz="5400" b="1"/>
              <a:t>much as</a:t>
            </a:r>
            <a:r>
              <a:rPr lang="en-US" sz="5000" b="1">
                <a:latin typeface="Times New Roman" pitchFamily="18" charset="0"/>
              </a:rPr>
              <a:t/>
            </a:r>
            <a:br>
              <a:rPr lang="en-US" sz="5000" b="1">
                <a:latin typeface="Times New Roman" pitchFamily="18" charset="0"/>
              </a:rPr>
            </a:br>
            <a:endParaRPr lang="en-US" sz="5000" b="1">
              <a:latin typeface="Times New Roman" pitchFamily="18" charset="0"/>
            </a:endParaRPr>
          </a:p>
          <a:p>
            <a:pPr lvl="4" algn="ctr" eaLnBrk="0" hangingPunct="0"/>
            <a:r>
              <a:rPr lang="en-US" sz="5000" b="1">
                <a:latin typeface="Times New Roman" pitchFamily="18" charset="0"/>
              </a:rPr>
              <a:t>     </a:t>
            </a:r>
          </a:p>
        </p:txBody>
      </p:sp>
      <p:pic>
        <p:nvPicPr>
          <p:cNvPr id="41989" name="Picture 5" descr="j0300840"/>
          <p:cNvPicPr>
            <a:picLocks noChangeAspect="1" noChangeArrowheads="1"/>
          </p:cNvPicPr>
          <p:nvPr/>
        </p:nvPicPr>
        <p:blipFill>
          <a:blip r:embed="rId2" cstate="print"/>
          <a:srcRect/>
          <a:stretch>
            <a:fillRect/>
          </a:stretch>
        </p:blipFill>
        <p:spPr bwMode="auto">
          <a:xfrm>
            <a:off x="212725" y="4822825"/>
            <a:ext cx="2225675" cy="1876425"/>
          </a:xfrm>
          <a:prstGeom prst="rect">
            <a:avLst/>
          </a:prstGeom>
          <a:noFill/>
          <a:ln w="9525">
            <a:noFill/>
            <a:miter lim="800000"/>
            <a:headEnd/>
            <a:tailEnd/>
          </a:ln>
        </p:spPr>
      </p:pic>
      <p:sp>
        <p:nvSpPr>
          <p:cNvPr id="6" name="Rectangle 5"/>
          <p:cNvSpPr/>
          <p:nvPr/>
        </p:nvSpPr>
        <p:spPr>
          <a:xfrm>
            <a:off x="2782888" y="3659188"/>
            <a:ext cx="5818187" cy="1739900"/>
          </a:xfrm>
          <a:prstGeom prst="rect">
            <a:avLst/>
          </a:prstGeom>
        </p:spPr>
        <p:txBody>
          <a:bodyPr>
            <a:spAutoFit/>
          </a:bodyPr>
          <a:lstStyle/>
          <a:p>
            <a:pPr marL="2571750" lvl="4" indent="-742950" algn="ctr" eaLnBrk="0" hangingPunct="0"/>
            <a:r>
              <a:rPr lang="lv-LV" sz="3600" b="1"/>
              <a:t>      1.  </a:t>
            </a:r>
            <a:r>
              <a:rPr lang="en-US" sz="3600" b="1"/>
              <a:t>hot dog</a:t>
            </a:r>
            <a:endParaRPr lang="lv-LV" sz="3600" b="1"/>
          </a:p>
          <a:p>
            <a:pPr marL="2571750" lvl="4" indent="-742950" algn="ctr" eaLnBrk="0" hangingPunct="0"/>
            <a:r>
              <a:rPr lang="lv-LV" sz="3600" b="1"/>
              <a:t>  2.  </a:t>
            </a:r>
            <a:r>
              <a:rPr lang="en-US" sz="3600" b="1"/>
              <a:t>raisin</a:t>
            </a:r>
            <a:endParaRPr lang="lv-LV" sz="3600" b="1"/>
          </a:p>
          <a:p>
            <a:pPr marL="2571750" lvl="4" indent="-742950" algn="ctr" eaLnBrk="0" hangingPunct="0"/>
            <a:r>
              <a:rPr lang="lv-LV" sz="3600" b="1"/>
              <a:t> 3.  </a:t>
            </a:r>
            <a:r>
              <a:rPr lang="en-US" sz="3600" b="1"/>
              <a:t>plate</a:t>
            </a:r>
          </a:p>
        </p:txBody>
      </p:sp>
    </p:spTree>
  </p:cSld>
  <p:clrMapOvr>
    <a:masterClrMapping/>
  </p:clrMapOvr>
  <p:transition spd="med">
    <p:randomBar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447800" y="3170238"/>
            <a:ext cx="6248400" cy="641350"/>
          </a:xfrm>
          <a:prstGeom prst="rect">
            <a:avLst/>
          </a:prstGeom>
          <a:noFill/>
          <a:ln w="9525">
            <a:noFill/>
            <a:miter lim="800000"/>
            <a:headEnd/>
            <a:tailEnd/>
          </a:ln>
        </p:spPr>
        <p:txBody>
          <a:bodyPr anchor="ctr">
            <a:spAutoFit/>
          </a:bodyPr>
          <a:lstStyle/>
          <a:p>
            <a:pPr algn="ctr" eaLnBrk="0" hangingPunct="0"/>
            <a:endParaRPr lang="lv-LV" sz="3600">
              <a:solidFill>
                <a:schemeClr val="bg1"/>
              </a:solidFill>
              <a:latin typeface="Times New Roman" pitchFamily="18" charset="0"/>
            </a:endParaRPr>
          </a:p>
        </p:txBody>
      </p:sp>
      <p:sp>
        <p:nvSpPr>
          <p:cNvPr id="129029" name="Text Box 5"/>
          <p:cNvSpPr txBox="1">
            <a:spLocks noChangeArrowheads="1"/>
          </p:cNvSpPr>
          <p:nvPr/>
        </p:nvSpPr>
        <p:spPr bwMode="auto">
          <a:xfrm>
            <a:off x="1676400" y="1905000"/>
            <a:ext cx="5486400" cy="1098550"/>
          </a:xfrm>
          <a:prstGeom prst="rect">
            <a:avLst/>
          </a:prstGeom>
          <a:noFill/>
          <a:ln w="9525">
            <a:noFill/>
            <a:miter lim="800000"/>
            <a:headEnd/>
            <a:tailEnd/>
          </a:ln>
          <a:effectLst/>
        </p:spPr>
        <p:txBody>
          <a:bodyPr>
            <a:spAutoFit/>
          </a:bodyPr>
          <a:lstStyle/>
          <a:p>
            <a:pPr algn="ctr" eaLnBrk="0" hangingPunct="0">
              <a:spcBef>
                <a:spcPct val="50000"/>
              </a:spcBef>
            </a:pPr>
            <a:r>
              <a:rPr lang="lv-LV" sz="6600"/>
              <a:t>2</a:t>
            </a:r>
            <a:r>
              <a:rPr lang="en-US" sz="6600"/>
              <a:t>. raisin</a:t>
            </a:r>
          </a:p>
        </p:txBody>
      </p:sp>
    </p:spTree>
  </p:cSld>
  <p:clrMapOvr>
    <a:masterClrMapping/>
  </p:clrMapOvr>
  <p:transition spd="med">
    <p:randomBar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447800" y="3170238"/>
            <a:ext cx="6248400" cy="641350"/>
          </a:xfrm>
          <a:prstGeom prst="rect">
            <a:avLst/>
          </a:prstGeom>
          <a:noFill/>
          <a:ln w="9525">
            <a:noFill/>
            <a:miter lim="800000"/>
            <a:headEnd/>
            <a:tailEnd/>
          </a:ln>
        </p:spPr>
        <p:txBody>
          <a:bodyPr anchor="ctr">
            <a:spAutoFit/>
          </a:bodyPr>
          <a:lstStyle/>
          <a:p>
            <a:pPr algn="ctr" eaLnBrk="0" hangingPunct="0"/>
            <a:endParaRPr lang="lv-LV" sz="3600">
              <a:solidFill>
                <a:schemeClr val="bg1"/>
              </a:solidFill>
              <a:latin typeface="Times New Roman" pitchFamily="18" charset="0"/>
            </a:endParaRPr>
          </a:p>
        </p:txBody>
      </p:sp>
      <p:sp>
        <p:nvSpPr>
          <p:cNvPr id="44035" name="AutoShape 3">
            <a:hlinkClick r:id="" action="ppaction://noaction" highlightClick="1"/>
            <a:hlinkHover r:id="" action="ppaction://hlinkshowjump?jump=firstslide"/>
          </p:cNvPr>
          <p:cNvSpPr>
            <a:spLocks noChangeArrowheads="1"/>
          </p:cNvSpPr>
          <p:nvPr/>
        </p:nvSpPr>
        <p:spPr bwMode="auto">
          <a:xfrm>
            <a:off x="0" y="6172200"/>
            <a:ext cx="1143000" cy="685800"/>
          </a:xfrm>
          <a:prstGeom prst="actionButtonBlank">
            <a:avLst/>
          </a:prstGeom>
          <a:noFill/>
          <a:ln w="9525">
            <a:noFill/>
            <a:miter lim="800000"/>
            <a:headEnd/>
            <a:tailEnd/>
          </a:ln>
        </p:spPr>
        <p:txBody>
          <a:bodyPr wrap="none" anchor="ctr"/>
          <a:lstStyle/>
          <a:p>
            <a:endParaRPr lang="lv-LV"/>
          </a:p>
        </p:txBody>
      </p:sp>
      <p:sp>
        <p:nvSpPr>
          <p:cNvPr id="130052" name="Rectangle 4"/>
          <p:cNvSpPr>
            <a:spLocks noChangeArrowheads="1"/>
          </p:cNvSpPr>
          <p:nvPr/>
        </p:nvSpPr>
        <p:spPr bwMode="auto">
          <a:xfrm>
            <a:off x="381000" y="609600"/>
            <a:ext cx="8077200" cy="2378075"/>
          </a:xfrm>
          <a:prstGeom prst="rect">
            <a:avLst/>
          </a:prstGeom>
          <a:noFill/>
          <a:ln w="9525">
            <a:noFill/>
            <a:miter lim="800000"/>
            <a:headEnd/>
            <a:tailEnd/>
          </a:ln>
          <a:effectLst/>
        </p:spPr>
        <p:txBody>
          <a:bodyPr>
            <a:spAutoFit/>
          </a:bodyPr>
          <a:lstStyle/>
          <a:p>
            <a:pPr algn="ctr" eaLnBrk="0" hangingPunct="0"/>
            <a:r>
              <a:rPr lang="lv-LV" sz="5000" b="1"/>
              <a:t>9. </a:t>
            </a:r>
            <a:r>
              <a:rPr lang="en-US" sz="5000" b="1"/>
              <a:t>A kilometer is about half as long as a</a:t>
            </a:r>
            <a:r>
              <a:rPr lang="en-US" sz="5000" b="1">
                <a:latin typeface="Times New Roman" pitchFamily="18" charset="0"/>
              </a:rPr>
              <a:t/>
            </a:r>
            <a:br>
              <a:rPr lang="en-US" sz="5000" b="1">
                <a:latin typeface="Times New Roman" pitchFamily="18" charset="0"/>
              </a:rPr>
            </a:br>
            <a:endParaRPr lang="en-US" sz="5000" b="1">
              <a:latin typeface="Times New Roman" pitchFamily="18" charset="0"/>
            </a:endParaRPr>
          </a:p>
        </p:txBody>
      </p:sp>
      <p:sp>
        <p:nvSpPr>
          <p:cNvPr id="5" name="Rectangle 4"/>
          <p:cNvSpPr/>
          <p:nvPr/>
        </p:nvSpPr>
        <p:spPr>
          <a:xfrm>
            <a:off x="2981325" y="3924300"/>
            <a:ext cx="5818188" cy="1739900"/>
          </a:xfrm>
          <a:prstGeom prst="rect">
            <a:avLst/>
          </a:prstGeom>
        </p:spPr>
        <p:txBody>
          <a:bodyPr>
            <a:spAutoFit/>
          </a:bodyPr>
          <a:lstStyle/>
          <a:p>
            <a:pPr lvl="4" eaLnBrk="0" hangingPunct="0"/>
            <a:r>
              <a:rPr lang="lv-LV" sz="3600" b="1"/>
              <a:t>1</a:t>
            </a:r>
            <a:r>
              <a:rPr lang="en-US" sz="3600" b="1"/>
              <a:t>.  football field</a:t>
            </a:r>
            <a:br>
              <a:rPr lang="en-US" sz="3600" b="1"/>
            </a:br>
            <a:r>
              <a:rPr lang="lv-LV" sz="3600" b="1"/>
              <a:t>2</a:t>
            </a:r>
            <a:r>
              <a:rPr lang="en-US" sz="3600" b="1"/>
              <a:t>.  mile</a:t>
            </a:r>
            <a:br>
              <a:rPr lang="en-US" sz="3600" b="1"/>
            </a:br>
            <a:r>
              <a:rPr lang="lv-LV" sz="3600" b="1"/>
              <a:t>3</a:t>
            </a:r>
            <a:r>
              <a:rPr lang="en-US" sz="3600" b="1"/>
              <a:t>.  bicycle</a:t>
            </a:r>
          </a:p>
        </p:txBody>
      </p:sp>
    </p:spTree>
  </p:cSld>
  <p:clrMapOvr>
    <a:masterClrMapping/>
  </p:clrMapOvr>
  <p:transition spd="med">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4"/>
          <p:cNvSpPr>
            <a:spLocks noGrp="1" noChangeArrowheads="1"/>
          </p:cNvSpPr>
          <p:nvPr>
            <p:ph type="title" idx="4294967295"/>
          </p:nvPr>
        </p:nvSpPr>
        <p:spPr>
          <a:xfrm>
            <a:off x="0" y="2447925"/>
            <a:ext cx="8308975" cy="2374900"/>
          </a:xfrm>
        </p:spPr>
        <p:txBody>
          <a:bodyPr/>
          <a:lstStyle/>
          <a:p>
            <a:r>
              <a:rPr lang="lv-LV" sz="4000" b="1" smtClean="0">
                <a:solidFill>
                  <a:srgbClr val="800000"/>
                </a:solidFill>
              </a:rPr>
              <a:t>Izglītojoši izklaidējošs pasākums jauniešiem </a:t>
            </a:r>
            <a:br>
              <a:rPr lang="lv-LV" sz="4000" b="1" smtClean="0">
                <a:solidFill>
                  <a:srgbClr val="800000"/>
                </a:solidFill>
              </a:rPr>
            </a:br>
            <a:r>
              <a:rPr lang="lv-LV" sz="4000" b="1" smtClean="0">
                <a:solidFill>
                  <a:srgbClr val="800000"/>
                </a:solidFill>
              </a:rPr>
              <a:t>“Septiņreiz nomēri,</a:t>
            </a:r>
            <a:br>
              <a:rPr lang="lv-LV" sz="4000" b="1" smtClean="0">
                <a:solidFill>
                  <a:srgbClr val="800000"/>
                </a:solidFill>
              </a:rPr>
            </a:br>
            <a:r>
              <a:rPr lang="lv-LV" sz="4000" b="1" smtClean="0">
                <a:solidFill>
                  <a:srgbClr val="800000"/>
                </a:solidFill>
              </a:rPr>
              <a:t> vienreiz nogriez! ”</a:t>
            </a:r>
            <a:r>
              <a:rPr lang="lv-LV" sz="4000" smtClean="0"/>
              <a:t> </a:t>
            </a:r>
            <a:br>
              <a:rPr lang="lv-LV" sz="4000" smtClean="0"/>
            </a:br>
            <a:endParaRPr lang="lv-LV" sz="4000" smtClean="0"/>
          </a:p>
        </p:txBody>
      </p:sp>
      <p:pic>
        <p:nvPicPr>
          <p:cNvPr id="108547" name="Picture 3"/>
          <p:cNvPicPr>
            <a:picLocks noChangeAspect="1" noChangeArrowheads="1"/>
          </p:cNvPicPr>
          <p:nvPr/>
        </p:nvPicPr>
        <p:blipFill>
          <a:blip r:embed="rId2" cstate="print"/>
          <a:srcRect/>
          <a:stretch>
            <a:fillRect/>
          </a:stretch>
        </p:blipFill>
        <p:spPr bwMode="auto">
          <a:xfrm>
            <a:off x="4083050" y="4868863"/>
            <a:ext cx="2651125" cy="1989137"/>
          </a:xfrm>
          <a:prstGeom prst="rect">
            <a:avLst/>
          </a:prstGeom>
          <a:noFill/>
          <a:ln w="9525">
            <a:noFill/>
            <a:miter lim="800000"/>
            <a:headEnd/>
            <a:tailEnd/>
          </a:ln>
        </p:spPr>
      </p:pic>
    </p:spTree>
  </p:cSld>
  <p:clrMapOvr>
    <a:masterClrMapping/>
  </p:clrMapOvr>
  <p:transition spd="med">
    <p:randomBar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447800" y="3170238"/>
            <a:ext cx="6248400" cy="641350"/>
          </a:xfrm>
          <a:prstGeom prst="rect">
            <a:avLst/>
          </a:prstGeom>
          <a:noFill/>
          <a:ln w="9525">
            <a:noFill/>
            <a:miter lim="800000"/>
            <a:headEnd/>
            <a:tailEnd/>
          </a:ln>
        </p:spPr>
        <p:txBody>
          <a:bodyPr anchor="ctr">
            <a:spAutoFit/>
          </a:bodyPr>
          <a:lstStyle/>
          <a:p>
            <a:pPr algn="ctr" eaLnBrk="0" hangingPunct="0"/>
            <a:endParaRPr lang="lv-LV" sz="3600">
              <a:solidFill>
                <a:schemeClr val="bg1"/>
              </a:solidFill>
              <a:latin typeface="Times New Roman" pitchFamily="18" charset="0"/>
            </a:endParaRPr>
          </a:p>
        </p:txBody>
      </p:sp>
      <p:sp>
        <p:nvSpPr>
          <p:cNvPr id="131077" name="Text Box 5"/>
          <p:cNvSpPr txBox="1">
            <a:spLocks noChangeArrowheads="1"/>
          </p:cNvSpPr>
          <p:nvPr/>
        </p:nvSpPr>
        <p:spPr bwMode="auto">
          <a:xfrm>
            <a:off x="2057400" y="1752600"/>
            <a:ext cx="5257800" cy="1098550"/>
          </a:xfrm>
          <a:prstGeom prst="rect">
            <a:avLst/>
          </a:prstGeom>
          <a:noFill/>
          <a:ln w="9525">
            <a:noFill/>
            <a:miter lim="800000"/>
            <a:headEnd/>
            <a:tailEnd/>
          </a:ln>
          <a:effectLst/>
        </p:spPr>
        <p:txBody>
          <a:bodyPr>
            <a:spAutoFit/>
          </a:bodyPr>
          <a:lstStyle/>
          <a:p>
            <a:pPr algn="ctr" eaLnBrk="0" hangingPunct="0">
              <a:spcBef>
                <a:spcPct val="50000"/>
              </a:spcBef>
            </a:pPr>
            <a:r>
              <a:rPr lang="lv-LV" sz="6600"/>
              <a:t>2</a:t>
            </a:r>
            <a:r>
              <a:rPr lang="en-US" sz="6600"/>
              <a:t>.  mile</a:t>
            </a:r>
          </a:p>
        </p:txBody>
      </p:sp>
    </p:spTree>
  </p:cSld>
  <p:clrMapOvr>
    <a:masterClrMapping/>
  </p:clrMapOvr>
  <p:transition spd="med">
    <p:randomBar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447800" y="3170238"/>
            <a:ext cx="6248400" cy="641350"/>
          </a:xfrm>
          <a:prstGeom prst="rect">
            <a:avLst/>
          </a:prstGeom>
          <a:noFill/>
          <a:ln w="9525">
            <a:noFill/>
            <a:miter lim="800000"/>
            <a:headEnd/>
            <a:tailEnd/>
          </a:ln>
        </p:spPr>
        <p:txBody>
          <a:bodyPr anchor="ctr">
            <a:spAutoFit/>
          </a:bodyPr>
          <a:lstStyle/>
          <a:p>
            <a:pPr algn="ctr" eaLnBrk="0" hangingPunct="0"/>
            <a:endParaRPr lang="lv-LV" sz="3600">
              <a:solidFill>
                <a:schemeClr val="bg1"/>
              </a:solidFill>
              <a:latin typeface="Times New Roman" pitchFamily="18" charset="0"/>
            </a:endParaRPr>
          </a:p>
        </p:txBody>
      </p:sp>
      <p:sp>
        <p:nvSpPr>
          <p:cNvPr id="46083" name="AutoShape 3">
            <a:hlinkClick r:id="" action="ppaction://noaction" highlightClick="1"/>
            <a:hlinkHover r:id="" action="ppaction://hlinkshowjump?jump=firstslide"/>
          </p:cNvPr>
          <p:cNvSpPr>
            <a:spLocks noChangeArrowheads="1"/>
          </p:cNvSpPr>
          <p:nvPr/>
        </p:nvSpPr>
        <p:spPr bwMode="auto">
          <a:xfrm>
            <a:off x="0" y="6172200"/>
            <a:ext cx="1143000" cy="685800"/>
          </a:xfrm>
          <a:prstGeom prst="actionButtonBlank">
            <a:avLst/>
          </a:prstGeom>
          <a:noFill/>
          <a:ln w="9525">
            <a:noFill/>
            <a:miter lim="800000"/>
            <a:headEnd/>
            <a:tailEnd/>
          </a:ln>
        </p:spPr>
        <p:txBody>
          <a:bodyPr wrap="none" anchor="ctr"/>
          <a:lstStyle/>
          <a:p>
            <a:endParaRPr lang="lv-LV"/>
          </a:p>
        </p:txBody>
      </p:sp>
      <p:sp>
        <p:nvSpPr>
          <p:cNvPr id="132100" name="Text Box 4"/>
          <p:cNvSpPr txBox="1">
            <a:spLocks noChangeArrowheads="1"/>
          </p:cNvSpPr>
          <p:nvPr/>
        </p:nvSpPr>
        <p:spPr bwMode="auto">
          <a:xfrm>
            <a:off x="304800" y="685800"/>
            <a:ext cx="8534400" cy="2105025"/>
          </a:xfrm>
          <a:prstGeom prst="rect">
            <a:avLst/>
          </a:prstGeom>
          <a:noFill/>
          <a:ln w="9525">
            <a:noFill/>
            <a:miter lim="800000"/>
            <a:headEnd/>
            <a:tailEnd/>
          </a:ln>
          <a:effectLst/>
        </p:spPr>
        <p:txBody>
          <a:bodyPr>
            <a:spAutoFit/>
          </a:bodyPr>
          <a:lstStyle/>
          <a:p>
            <a:pPr algn="ctr" eaLnBrk="0" hangingPunct="0"/>
            <a:r>
              <a:rPr lang="lv-LV" sz="6600"/>
              <a:t>10. </a:t>
            </a:r>
            <a:r>
              <a:rPr lang="en-US" sz="6600"/>
              <a:t>How many months </a:t>
            </a:r>
            <a:br>
              <a:rPr lang="en-US" sz="6600"/>
            </a:br>
            <a:r>
              <a:rPr lang="en-US" sz="6600"/>
              <a:t>are in a year?</a:t>
            </a:r>
          </a:p>
        </p:txBody>
      </p:sp>
      <p:pic>
        <p:nvPicPr>
          <p:cNvPr id="46085" name="Picture 5" descr="MCj03126820000[1]"/>
          <p:cNvPicPr>
            <a:picLocks noChangeAspect="1" noChangeArrowheads="1"/>
          </p:cNvPicPr>
          <p:nvPr/>
        </p:nvPicPr>
        <p:blipFill>
          <a:blip r:embed="rId2" cstate="print"/>
          <a:srcRect/>
          <a:stretch>
            <a:fillRect/>
          </a:stretch>
        </p:blipFill>
        <p:spPr bwMode="auto">
          <a:xfrm>
            <a:off x="388938" y="4373563"/>
            <a:ext cx="2271712" cy="2305050"/>
          </a:xfrm>
          <a:prstGeom prst="rect">
            <a:avLst/>
          </a:prstGeom>
          <a:noFill/>
          <a:ln w="9525">
            <a:noFill/>
            <a:miter lim="800000"/>
            <a:headEnd/>
            <a:tailEnd/>
          </a:ln>
        </p:spPr>
      </p:pic>
      <p:sp>
        <p:nvSpPr>
          <p:cNvPr id="132102" name="Text Box 6"/>
          <p:cNvSpPr txBox="1">
            <a:spLocks noChangeArrowheads="1"/>
          </p:cNvSpPr>
          <p:nvPr/>
        </p:nvSpPr>
        <p:spPr bwMode="auto">
          <a:xfrm>
            <a:off x="6202363" y="3937000"/>
            <a:ext cx="1722437" cy="2289175"/>
          </a:xfrm>
          <a:prstGeom prst="rect">
            <a:avLst/>
          </a:prstGeom>
          <a:noFill/>
          <a:ln w="9525">
            <a:noFill/>
            <a:miter lim="800000"/>
            <a:headEnd/>
            <a:tailEnd/>
          </a:ln>
          <a:effectLst/>
        </p:spPr>
        <p:txBody>
          <a:bodyPr>
            <a:spAutoFit/>
          </a:bodyPr>
          <a:lstStyle/>
          <a:p>
            <a:pPr>
              <a:spcBef>
                <a:spcPct val="50000"/>
              </a:spcBef>
            </a:pPr>
            <a:r>
              <a:rPr lang="lv-LV" sz="3600" b="1"/>
              <a:t>1.  31</a:t>
            </a:r>
          </a:p>
          <a:p>
            <a:pPr>
              <a:spcBef>
                <a:spcPct val="50000"/>
              </a:spcBef>
            </a:pPr>
            <a:r>
              <a:rPr lang="lv-LV" sz="3600" b="1"/>
              <a:t>2.  12</a:t>
            </a:r>
          </a:p>
          <a:p>
            <a:pPr>
              <a:spcBef>
                <a:spcPct val="50000"/>
              </a:spcBef>
            </a:pPr>
            <a:r>
              <a:rPr lang="lv-LV" sz="3600" b="1"/>
              <a:t>3.  7</a:t>
            </a:r>
          </a:p>
        </p:txBody>
      </p:sp>
    </p:spTree>
  </p:cSld>
  <p:clrMapOvr>
    <a:masterClrMapping/>
  </p:clrMapOvr>
  <p:transition spd="med">
    <p:randomBar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447800" y="3168650"/>
            <a:ext cx="6248400" cy="641350"/>
          </a:xfrm>
          <a:prstGeom prst="rect">
            <a:avLst/>
          </a:prstGeom>
          <a:noFill/>
          <a:ln w="9525">
            <a:noFill/>
            <a:miter lim="800000"/>
            <a:headEnd/>
            <a:tailEnd/>
          </a:ln>
        </p:spPr>
        <p:txBody>
          <a:bodyPr anchor="ctr">
            <a:spAutoFit/>
          </a:bodyPr>
          <a:lstStyle/>
          <a:p>
            <a:pPr algn="ctr" eaLnBrk="0" hangingPunct="0"/>
            <a:endParaRPr lang="lv-LV" sz="3600">
              <a:solidFill>
                <a:schemeClr val="bg1"/>
              </a:solidFill>
              <a:latin typeface="Times New Roman" pitchFamily="18" charset="0"/>
            </a:endParaRPr>
          </a:p>
        </p:txBody>
      </p:sp>
      <p:sp>
        <p:nvSpPr>
          <p:cNvPr id="133125" name="Rectangle 5"/>
          <p:cNvSpPr>
            <a:spLocks noChangeArrowheads="1"/>
          </p:cNvSpPr>
          <p:nvPr/>
        </p:nvSpPr>
        <p:spPr bwMode="auto">
          <a:xfrm>
            <a:off x="2254250" y="1079500"/>
            <a:ext cx="4102100" cy="4117975"/>
          </a:xfrm>
          <a:prstGeom prst="rect">
            <a:avLst/>
          </a:prstGeom>
          <a:noFill/>
          <a:ln w="9525">
            <a:noFill/>
            <a:miter lim="800000"/>
            <a:headEnd/>
            <a:tailEnd/>
          </a:ln>
          <a:effectLst/>
        </p:spPr>
        <p:txBody>
          <a:bodyPr wrap="none">
            <a:spAutoFit/>
          </a:bodyPr>
          <a:lstStyle/>
          <a:p>
            <a:pPr algn="ctr" eaLnBrk="0" hangingPunct="0"/>
            <a:r>
              <a:rPr lang="en-US" sz="6600"/>
              <a:t>There are</a:t>
            </a:r>
            <a:br>
              <a:rPr lang="en-US" sz="6600"/>
            </a:br>
            <a:r>
              <a:rPr lang="en-US" sz="6600"/>
              <a:t>12 months</a:t>
            </a:r>
            <a:br>
              <a:rPr lang="en-US" sz="6600"/>
            </a:br>
            <a:r>
              <a:rPr lang="en-US" sz="6600"/>
              <a:t>in an year.</a:t>
            </a:r>
            <a:endParaRPr lang="lv-LV" sz="6600"/>
          </a:p>
          <a:p>
            <a:pPr algn="ctr" eaLnBrk="0" hangingPunct="0"/>
            <a:r>
              <a:rPr lang="lv-LV" sz="6600"/>
              <a:t> 2. atbilde</a:t>
            </a:r>
            <a:endParaRPr lang="en-US" sz="6600"/>
          </a:p>
        </p:txBody>
      </p:sp>
    </p:spTree>
  </p:cSld>
  <p:clrMapOvr>
    <a:masterClrMapping/>
  </p:clrMapOvr>
  <p:transition spd="med">
    <p:randomBar dir="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447800" y="3168650"/>
            <a:ext cx="6248400" cy="641350"/>
          </a:xfrm>
          <a:prstGeom prst="rect">
            <a:avLst/>
          </a:prstGeom>
          <a:noFill/>
          <a:ln w="9525">
            <a:noFill/>
            <a:miter lim="800000"/>
            <a:headEnd/>
            <a:tailEnd/>
          </a:ln>
        </p:spPr>
        <p:txBody>
          <a:bodyPr anchor="ctr">
            <a:spAutoFit/>
          </a:bodyPr>
          <a:lstStyle/>
          <a:p>
            <a:pPr algn="ctr" eaLnBrk="0" hangingPunct="0"/>
            <a:endParaRPr lang="lv-LV" sz="3600">
              <a:solidFill>
                <a:schemeClr val="bg1"/>
              </a:solidFill>
              <a:latin typeface="Times New Roman" pitchFamily="18" charset="0"/>
            </a:endParaRPr>
          </a:p>
        </p:txBody>
      </p:sp>
      <p:sp>
        <p:nvSpPr>
          <p:cNvPr id="134147" name="Text Box 3"/>
          <p:cNvSpPr txBox="1">
            <a:spLocks noChangeArrowheads="1"/>
          </p:cNvSpPr>
          <p:nvPr/>
        </p:nvSpPr>
        <p:spPr bwMode="auto">
          <a:xfrm>
            <a:off x="701675" y="615950"/>
            <a:ext cx="7991475" cy="2105025"/>
          </a:xfrm>
          <a:prstGeom prst="rect">
            <a:avLst/>
          </a:prstGeom>
          <a:noFill/>
          <a:ln w="9525">
            <a:noFill/>
            <a:miter lim="800000"/>
            <a:headEnd/>
            <a:tailEnd/>
          </a:ln>
          <a:effectLst/>
        </p:spPr>
        <p:txBody>
          <a:bodyPr>
            <a:spAutoFit/>
          </a:bodyPr>
          <a:lstStyle/>
          <a:p>
            <a:pPr algn="ctr" eaLnBrk="0" hangingPunct="0">
              <a:spcBef>
                <a:spcPct val="50000"/>
              </a:spcBef>
            </a:pPr>
            <a:r>
              <a:rPr lang="lv-LV" sz="6600"/>
              <a:t>11. </a:t>
            </a:r>
            <a:r>
              <a:rPr lang="en-US" sz="6600"/>
              <a:t>How many seconds in a hour?</a:t>
            </a:r>
          </a:p>
        </p:txBody>
      </p:sp>
      <p:pic>
        <p:nvPicPr>
          <p:cNvPr id="48132" name="Picture 4" descr="MCj04315330000[1]"/>
          <p:cNvPicPr>
            <a:picLocks noChangeAspect="1" noChangeArrowheads="1"/>
          </p:cNvPicPr>
          <p:nvPr/>
        </p:nvPicPr>
        <p:blipFill>
          <a:blip r:embed="rId2" cstate="print"/>
          <a:srcRect/>
          <a:stretch>
            <a:fillRect/>
          </a:stretch>
        </p:blipFill>
        <p:spPr bwMode="auto">
          <a:xfrm>
            <a:off x="284163" y="4038600"/>
            <a:ext cx="1841500" cy="2654300"/>
          </a:xfrm>
          <a:prstGeom prst="rect">
            <a:avLst/>
          </a:prstGeom>
          <a:noFill/>
          <a:ln w="9525">
            <a:noFill/>
            <a:miter lim="800000"/>
            <a:headEnd/>
            <a:tailEnd/>
          </a:ln>
        </p:spPr>
      </p:pic>
      <p:sp>
        <p:nvSpPr>
          <p:cNvPr id="134149" name="Text Box 5"/>
          <p:cNvSpPr txBox="1">
            <a:spLocks noChangeArrowheads="1"/>
          </p:cNvSpPr>
          <p:nvPr/>
        </p:nvSpPr>
        <p:spPr bwMode="auto">
          <a:xfrm>
            <a:off x="6016625" y="3895725"/>
            <a:ext cx="1987550" cy="2289175"/>
          </a:xfrm>
          <a:prstGeom prst="rect">
            <a:avLst/>
          </a:prstGeom>
          <a:noFill/>
          <a:ln w="9525">
            <a:noFill/>
            <a:miter lim="800000"/>
            <a:headEnd/>
            <a:tailEnd/>
          </a:ln>
          <a:effectLst/>
        </p:spPr>
        <p:txBody>
          <a:bodyPr>
            <a:spAutoFit/>
          </a:bodyPr>
          <a:lstStyle/>
          <a:p>
            <a:pPr>
              <a:spcBef>
                <a:spcPct val="50000"/>
              </a:spcBef>
            </a:pPr>
            <a:r>
              <a:rPr lang="lv-LV" sz="3600" b="1"/>
              <a:t>1.  3600</a:t>
            </a:r>
          </a:p>
          <a:p>
            <a:pPr>
              <a:spcBef>
                <a:spcPct val="50000"/>
              </a:spcBef>
            </a:pPr>
            <a:r>
              <a:rPr lang="lv-LV" sz="3600" b="1"/>
              <a:t>2.  100</a:t>
            </a:r>
          </a:p>
          <a:p>
            <a:pPr>
              <a:spcBef>
                <a:spcPct val="50000"/>
              </a:spcBef>
            </a:pPr>
            <a:r>
              <a:rPr lang="lv-LV" sz="3600" b="1"/>
              <a:t>3.  60</a:t>
            </a:r>
          </a:p>
        </p:txBody>
      </p:sp>
    </p:spTree>
  </p:cSld>
  <p:clrMapOvr>
    <a:masterClrMapping/>
  </p:clrMapOvr>
  <p:transition spd="med">
    <p:randomBar dir="ver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447800" y="3171825"/>
            <a:ext cx="6248400" cy="641350"/>
          </a:xfrm>
          <a:prstGeom prst="rect">
            <a:avLst/>
          </a:prstGeom>
          <a:noFill/>
          <a:ln w="9525">
            <a:noFill/>
            <a:miter lim="800000"/>
            <a:headEnd/>
            <a:tailEnd/>
          </a:ln>
        </p:spPr>
        <p:txBody>
          <a:bodyPr anchor="ctr">
            <a:spAutoFit/>
          </a:bodyPr>
          <a:lstStyle/>
          <a:p>
            <a:pPr algn="ctr" eaLnBrk="0" hangingPunct="0"/>
            <a:endParaRPr lang="lv-LV" sz="3600">
              <a:solidFill>
                <a:schemeClr val="bg1"/>
              </a:solidFill>
              <a:latin typeface="Times New Roman" pitchFamily="18" charset="0"/>
            </a:endParaRPr>
          </a:p>
        </p:txBody>
      </p:sp>
      <p:sp>
        <p:nvSpPr>
          <p:cNvPr id="135173" name="Text Box 5"/>
          <p:cNvSpPr txBox="1">
            <a:spLocks noChangeArrowheads="1"/>
          </p:cNvSpPr>
          <p:nvPr/>
        </p:nvSpPr>
        <p:spPr bwMode="auto">
          <a:xfrm>
            <a:off x="1143000" y="1524000"/>
            <a:ext cx="6781800" cy="4621213"/>
          </a:xfrm>
          <a:prstGeom prst="rect">
            <a:avLst/>
          </a:prstGeom>
          <a:noFill/>
          <a:ln w="9525">
            <a:noFill/>
            <a:miter lim="800000"/>
            <a:headEnd/>
            <a:tailEnd/>
          </a:ln>
          <a:effectLst/>
        </p:spPr>
        <p:txBody>
          <a:bodyPr>
            <a:spAutoFit/>
          </a:bodyPr>
          <a:lstStyle/>
          <a:p>
            <a:pPr algn="ctr" eaLnBrk="0" hangingPunct="0">
              <a:spcBef>
                <a:spcPct val="50000"/>
              </a:spcBef>
            </a:pPr>
            <a:r>
              <a:rPr lang="en-US" sz="6600"/>
              <a:t>There are</a:t>
            </a:r>
            <a:br>
              <a:rPr lang="en-US" sz="6600"/>
            </a:br>
            <a:r>
              <a:rPr lang="lv-LV" sz="6600"/>
              <a:t>3</a:t>
            </a:r>
            <a:r>
              <a:rPr lang="en-US" sz="6600"/>
              <a:t>60</a:t>
            </a:r>
            <a:r>
              <a:rPr lang="lv-LV" sz="6600"/>
              <a:t>0</a:t>
            </a:r>
            <a:r>
              <a:rPr lang="en-US" sz="6600"/>
              <a:t> seconds</a:t>
            </a:r>
            <a:br>
              <a:rPr lang="en-US" sz="6600"/>
            </a:br>
            <a:r>
              <a:rPr lang="en-US" sz="6600"/>
              <a:t>in a hour.</a:t>
            </a:r>
            <a:endParaRPr lang="lv-LV" sz="6600"/>
          </a:p>
          <a:p>
            <a:pPr algn="ctr" eaLnBrk="0" hangingPunct="0">
              <a:spcBef>
                <a:spcPct val="50000"/>
              </a:spcBef>
            </a:pPr>
            <a:r>
              <a:rPr lang="lv-LV" sz="6600"/>
              <a:t>1. atbilde</a:t>
            </a:r>
            <a:endParaRPr lang="en-US" sz="6600"/>
          </a:p>
        </p:txBody>
      </p:sp>
    </p:spTree>
  </p:cSld>
  <p:clrMapOvr>
    <a:masterClrMapping/>
  </p:clrMapOvr>
  <p:transition spd="med">
    <p:randomBar dir="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447800" y="3170238"/>
            <a:ext cx="6248400" cy="641350"/>
          </a:xfrm>
          <a:prstGeom prst="rect">
            <a:avLst/>
          </a:prstGeom>
          <a:noFill/>
          <a:ln w="9525">
            <a:noFill/>
            <a:miter lim="800000"/>
            <a:headEnd/>
            <a:tailEnd/>
          </a:ln>
        </p:spPr>
        <p:txBody>
          <a:bodyPr anchor="ctr">
            <a:spAutoFit/>
          </a:bodyPr>
          <a:lstStyle/>
          <a:p>
            <a:pPr algn="ctr" eaLnBrk="0" hangingPunct="0"/>
            <a:endParaRPr lang="lv-LV" sz="3600">
              <a:solidFill>
                <a:schemeClr val="bg1"/>
              </a:solidFill>
              <a:latin typeface="Times New Roman" pitchFamily="18" charset="0"/>
            </a:endParaRPr>
          </a:p>
        </p:txBody>
      </p:sp>
      <p:sp>
        <p:nvSpPr>
          <p:cNvPr id="50179" name="AutoShape 3">
            <a:hlinkClick r:id="" action="ppaction://noaction" highlightClick="1"/>
            <a:hlinkHover r:id="" action="ppaction://hlinkshowjump?jump=firstslide"/>
          </p:cNvPr>
          <p:cNvSpPr>
            <a:spLocks noChangeArrowheads="1"/>
          </p:cNvSpPr>
          <p:nvPr/>
        </p:nvSpPr>
        <p:spPr bwMode="auto">
          <a:xfrm>
            <a:off x="0" y="6172200"/>
            <a:ext cx="1143000" cy="685800"/>
          </a:xfrm>
          <a:prstGeom prst="actionButtonBlank">
            <a:avLst/>
          </a:prstGeom>
          <a:noFill/>
          <a:ln w="9525">
            <a:noFill/>
            <a:miter lim="800000"/>
            <a:headEnd/>
            <a:tailEnd/>
          </a:ln>
        </p:spPr>
        <p:txBody>
          <a:bodyPr wrap="none" anchor="ctr"/>
          <a:lstStyle/>
          <a:p>
            <a:endParaRPr lang="lv-LV"/>
          </a:p>
        </p:txBody>
      </p:sp>
      <p:sp>
        <p:nvSpPr>
          <p:cNvPr id="136196" name="Rectangle 4"/>
          <p:cNvSpPr>
            <a:spLocks noChangeArrowheads="1"/>
          </p:cNvSpPr>
          <p:nvPr/>
        </p:nvSpPr>
        <p:spPr bwMode="auto">
          <a:xfrm>
            <a:off x="676275" y="692150"/>
            <a:ext cx="8242300" cy="3111500"/>
          </a:xfrm>
          <a:prstGeom prst="rect">
            <a:avLst/>
          </a:prstGeom>
          <a:noFill/>
          <a:ln w="9525">
            <a:noFill/>
            <a:miter lim="800000"/>
            <a:headEnd/>
            <a:tailEnd/>
          </a:ln>
          <a:effectLst/>
        </p:spPr>
        <p:txBody>
          <a:bodyPr>
            <a:spAutoFit/>
          </a:bodyPr>
          <a:lstStyle/>
          <a:p>
            <a:pPr algn="ctr" eaLnBrk="0" hangingPunct="0"/>
            <a:r>
              <a:rPr lang="lv-LV" sz="6600"/>
              <a:t>12. </a:t>
            </a:r>
            <a:r>
              <a:rPr lang="en-US" sz="6600"/>
              <a:t>How many minutes </a:t>
            </a:r>
            <a:br>
              <a:rPr lang="en-US" sz="6600"/>
            </a:br>
            <a:r>
              <a:rPr lang="en-US" sz="6600"/>
              <a:t>in a hour?</a:t>
            </a:r>
          </a:p>
        </p:txBody>
      </p:sp>
      <p:pic>
        <p:nvPicPr>
          <p:cNvPr id="50181" name="Picture 5" descr="MPj04049560000[1]"/>
          <p:cNvPicPr>
            <a:picLocks noChangeAspect="1" noChangeArrowheads="1"/>
          </p:cNvPicPr>
          <p:nvPr/>
        </p:nvPicPr>
        <p:blipFill>
          <a:blip r:embed="rId2" cstate="print"/>
          <a:srcRect/>
          <a:stretch>
            <a:fillRect/>
          </a:stretch>
        </p:blipFill>
        <p:spPr bwMode="auto">
          <a:xfrm>
            <a:off x="460375" y="4962525"/>
            <a:ext cx="2573338" cy="1716088"/>
          </a:xfrm>
          <a:prstGeom prst="rect">
            <a:avLst/>
          </a:prstGeom>
          <a:noFill/>
          <a:ln w="9525">
            <a:noFill/>
            <a:miter lim="800000"/>
            <a:headEnd/>
            <a:tailEnd/>
          </a:ln>
        </p:spPr>
      </p:pic>
      <p:sp>
        <p:nvSpPr>
          <p:cNvPr id="136198" name="Text Box 6"/>
          <p:cNvSpPr txBox="1">
            <a:spLocks noChangeArrowheads="1"/>
          </p:cNvSpPr>
          <p:nvPr/>
        </p:nvSpPr>
        <p:spPr bwMode="auto">
          <a:xfrm>
            <a:off x="6651625" y="3908425"/>
            <a:ext cx="2319338" cy="2289175"/>
          </a:xfrm>
          <a:prstGeom prst="rect">
            <a:avLst/>
          </a:prstGeom>
          <a:noFill/>
          <a:ln w="9525">
            <a:noFill/>
            <a:miter lim="800000"/>
            <a:headEnd/>
            <a:tailEnd/>
          </a:ln>
          <a:effectLst/>
        </p:spPr>
        <p:txBody>
          <a:bodyPr>
            <a:spAutoFit/>
          </a:bodyPr>
          <a:lstStyle/>
          <a:p>
            <a:pPr>
              <a:spcBef>
                <a:spcPct val="50000"/>
              </a:spcBef>
            </a:pPr>
            <a:r>
              <a:rPr lang="lv-LV" sz="3600" b="1"/>
              <a:t>1.  100</a:t>
            </a:r>
          </a:p>
          <a:p>
            <a:pPr>
              <a:spcBef>
                <a:spcPct val="50000"/>
              </a:spcBef>
            </a:pPr>
            <a:r>
              <a:rPr lang="lv-LV" sz="3600" b="1"/>
              <a:t>2.  60</a:t>
            </a:r>
          </a:p>
          <a:p>
            <a:pPr>
              <a:spcBef>
                <a:spcPct val="50000"/>
              </a:spcBef>
            </a:pPr>
            <a:r>
              <a:rPr lang="lv-LV" sz="3600" b="1"/>
              <a:t>3.  1000</a:t>
            </a:r>
          </a:p>
        </p:txBody>
      </p:sp>
    </p:spTree>
  </p:cSld>
  <p:clrMapOvr>
    <a:masterClrMapping/>
  </p:clrMapOvr>
  <p:transition spd="med">
    <p:randomBar dir="ver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447800" y="3171825"/>
            <a:ext cx="6248400" cy="641350"/>
          </a:xfrm>
          <a:prstGeom prst="rect">
            <a:avLst/>
          </a:prstGeom>
          <a:noFill/>
          <a:ln w="9525">
            <a:noFill/>
            <a:miter lim="800000"/>
            <a:headEnd/>
            <a:tailEnd/>
          </a:ln>
        </p:spPr>
        <p:txBody>
          <a:bodyPr anchor="ctr">
            <a:spAutoFit/>
          </a:bodyPr>
          <a:lstStyle/>
          <a:p>
            <a:pPr algn="ctr" eaLnBrk="0" hangingPunct="0"/>
            <a:endParaRPr lang="lv-LV" sz="3600">
              <a:solidFill>
                <a:schemeClr val="bg1"/>
              </a:solidFill>
              <a:latin typeface="Times New Roman" pitchFamily="18" charset="0"/>
            </a:endParaRPr>
          </a:p>
        </p:txBody>
      </p:sp>
      <p:sp>
        <p:nvSpPr>
          <p:cNvPr id="137221" name="Rectangle 5"/>
          <p:cNvSpPr>
            <a:spLocks noChangeArrowheads="1"/>
          </p:cNvSpPr>
          <p:nvPr/>
        </p:nvSpPr>
        <p:spPr bwMode="auto">
          <a:xfrm>
            <a:off x="2236788" y="1371600"/>
            <a:ext cx="4287837" cy="4621213"/>
          </a:xfrm>
          <a:prstGeom prst="rect">
            <a:avLst/>
          </a:prstGeom>
          <a:noFill/>
          <a:ln w="9525">
            <a:noFill/>
            <a:miter lim="800000"/>
            <a:headEnd/>
            <a:tailEnd/>
          </a:ln>
          <a:effectLst/>
        </p:spPr>
        <p:txBody>
          <a:bodyPr wrap="none">
            <a:spAutoFit/>
          </a:bodyPr>
          <a:lstStyle/>
          <a:p>
            <a:pPr algn="ctr" eaLnBrk="0" hangingPunct="0">
              <a:spcBef>
                <a:spcPct val="50000"/>
              </a:spcBef>
            </a:pPr>
            <a:r>
              <a:rPr lang="en-US" sz="6600"/>
              <a:t>There are</a:t>
            </a:r>
            <a:br>
              <a:rPr lang="en-US" sz="6600"/>
            </a:br>
            <a:r>
              <a:rPr lang="en-US" sz="6600"/>
              <a:t>60 minutes</a:t>
            </a:r>
            <a:br>
              <a:rPr lang="en-US" sz="6600"/>
            </a:br>
            <a:r>
              <a:rPr lang="en-US" sz="6600"/>
              <a:t>in an hour.</a:t>
            </a:r>
            <a:endParaRPr lang="lv-LV" sz="6600"/>
          </a:p>
          <a:p>
            <a:pPr algn="ctr" eaLnBrk="0" hangingPunct="0">
              <a:spcBef>
                <a:spcPct val="50000"/>
              </a:spcBef>
            </a:pPr>
            <a:r>
              <a:rPr lang="lv-LV" sz="6600"/>
              <a:t>2. atbilde</a:t>
            </a:r>
            <a:endParaRPr lang="en-US" sz="6600"/>
          </a:p>
        </p:txBody>
      </p:sp>
    </p:spTree>
  </p:cSld>
  <p:clrMapOvr>
    <a:masterClrMapping/>
  </p:clrMapOvr>
  <p:transition spd="med">
    <p:randomBar dir="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2535238" y="2932113"/>
            <a:ext cx="6248400" cy="823912"/>
          </a:xfrm>
          <a:prstGeom prst="rect">
            <a:avLst/>
          </a:prstGeom>
          <a:noFill/>
          <a:ln w="9525">
            <a:noFill/>
            <a:miter lim="800000"/>
            <a:headEnd/>
            <a:tailEnd/>
          </a:ln>
        </p:spPr>
        <p:txBody>
          <a:bodyPr anchor="ctr">
            <a:spAutoFit/>
          </a:bodyPr>
          <a:lstStyle/>
          <a:p>
            <a:pPr algn="ctr" eaLnBrk="0" hangingPunct="0"/>
            <a:endParaRPr lang="lv-LV" sz="4800" b="1">
              <a:solidFill>
                <a:schemeClr val="bg1"/>
              </a:solidFill>
              <a:latin typeface="Times New Roman" pitchFamily="18" charset="0"/>
            </a:endParaRPr>
          </a:p>
        </p:txBody>
      </p:sp>
      <p:sp>
        <p:nvSpPr>
          <p:cNvPr id="138243" name="Rectangle 3"/>
          <p:cNvSpPr>
            <a:spLocks noChangeArrowheads="1"/>
          </p:cNvSpPr>
          <p:nvPr/>
        </p:nvSpPr>
        <p:spPr bwMode="auto">
          <a:xfrm>
            <a:off x="503238" y="441325"/>
            <a:ext cx="8177212" cy="2105025"/>
          </a:xfrm>
          <a:prstGeom prst="rect">
            <a:avLst/>
          </a:prstGeom>
          <a:noFill/>
          <a:ln w="9525">
            <a:noFill/>
            <a:miter lim="800000"/>
            <a:headEnd/>
            <a:tailEnd/>
          </a:ln>
          <a:effectLst/>
        </p:spPr>
        <p:txBody>
          <a:bodyPr>
            <a:spAutoFit/>
          </a:bodyPr>
          <a:lstStyle/>
          <a:p>
            <a:pPr algn="ctr" eaLnBrk="0" hangingPunct="0"/>
            <a:r>
              <a:rPr lang="lv-LV" sz="6600"/>
              <a:t>13. </a:t>
            </a:r>
            <a:r>
              <a:rPr lang="en-US" sz="6600"/>
              <a:t>How many days</a:t>
            </a:r>
            <a:br>
              <a:rPr lang="en-US" sz="6600"/>
            </a:br>
            <a:r>
              <a:rPr lang="en-US" sz="6600"/>
              <a:t>in a year?</a:t>
            </a:r>
          </a:p>
        </p:txBody>
      </p:sp>
      <p:pic>
        <p:nvPicPr>
          <p:cNvPr id="52228" name="Picture 4" descr="MCj03972420000[1]"/>
          <p:cNvPicPr>
            <a:picLocks noChangeAspect="1" noChangeArrowheads="1"/>
          </p:cNvPicPr>
          <p:nvPr/>
        </p:nvPicPr>
        <p:blipFill>
          <a:blip r:embed="rId2" cstate="print"/>
          <a:srcRect/>
          <a:stretch>
            <a:fillRect/>
          </a:stretch>
        </p:blipFill>
        <p:spPr bwMode="auto">
          <a:xfrm>
            <a:off x="333375" y="4576763"/>
            <a:ext cx="1998663" cy="2122487"/>
          </a:xfrm>
          <a:prstGeom prst="rect">
            <a:avLst/>
          </a:prstGeom>
          <a:noFill/>
          <a:ln w="9525">
            <a:noFill/>
            <a:miter lim="800000"/>
            <a:headEnd/>
            <a:tailEnd/>
          </a:ln>
        </p:spPr>
      </p:pic>
      <p:sp>
        <p:nvSpPr>
          <p:cNvPr id="138245" name="Text Box 5"/>
          <p:cNvSpPr txBox="1">
            <a:spLocks noChangeArrowheads="1"/>
          </p:cNvSpPr>
          <p:nvPr/>
        </p:nvSpPr>
        <p:spPr bwMode="auto">
          <a:xfrm>
            <a:off x="6480175" y="4002088"/>
            <a:ext cx="1893888" cy="2289175"/>
          </a:xfrm>
          <a:prstGeom prst="rect">
            <a:avLst/>
          </a:prstGeom>
          <a:noFill/>
          <a:ln w="9525">
            <a:noFill/>
            <a:miter lim="800000"/>
            <a:headEnd/>
            <a:tailEnd/>
          </a:ln>
          <a:effectLst/>
        </p:spPr>
        <p:txBody>
          <a:bodyPr>
            <a:spAutoFit/>
          </a:bodyPr>
          <a:lstStyle/>
          <a:p>
            <a:pPr>
              <a:spcBef>
                <a:spcPct val="50000"/>
              </a:spcBef>
            </a:pPr>
            <a:r>
              <a:rPr lang="lv-LV" sz="3600" b="1"/>
              <a:t>1.  356</a:t>
            </a:r>
          </a:p>
          <a:p>
            <a:pPr>
              <a:spcBef>
                <a:spcPct val="50000"/>
              </a:spcBef>
            </a:pPr>
            <a:r>
              <a:rPr lang="lv-LV" sz="3600" b="1"/>
              <a:t>2.  365</a:t>
            </a:r>
          </a:p>
          <a:p>
            <a:pPr>
              <a:spcBef>
                <a:spcPct val="50000"/>
              </a:spcBef>
            </a:pPr>
            <a:r>
              <a:rPr lang="lv-LV" sz="3600" b="1"/>
              <a:t>3.  653</a:t>
            </a:r>
            <a:r>
              <a:rPr lang="lv-LV" sz="3600"/>
              <a:t> </a:t>
            </a:r>
          </a:p>
        </p:txBody>
      </p:sp>
    </p:spTree>
  </p:cSld>
  <p:clrMapOvr>
    <a:masterClrMapping/>
  </p:clrMapOvr>
  <p:transition spd="med">
    <p:randomBar dir="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447800" y="3079750"/>
            <a:ext cx="6248400" cy="823913"/>
          </a:xfrm>
          <a:prstGeom prst="rect">
            <a:avLst/>
          </a:prstGeom>
          <a:noFill/>
          <a:ln w="9525">
            <a:noFill/>
            <a:miter lim="800000"/>
            <a:headEnd/>
            <a:tailEnd/>
          </a:ln>
        </p:spPr>
        <p:txBody>
          <a:bodyPr anchor="ctr">
            <a:spAutoFit/>
          </a:bodyPr>
          <a:lstStyle/>
          <a:p>
            <a:pPr algn="ctr" eaLnBrk="0" hangingPunct="0"/>
            <a:endParaRPr lang="lv-LV" sz="4800" b="1">
              <a:solidFill>
                <a:schemeClr val="bg1"/>
              </a:solidFill>
              <a:latin typeface="Times New Roman" pitchFamily="18" charset="0"/>
            </a:endParaRPr>
          </a:p>
        </p:txBody>
      </p:sp>
      <p:sp>
        <p:nvSpPr>
          <p:cNvPr id="139269" name="Rectangle 5"/>
          <p:cNvSpPr>
            <a:spLocks noChangeArrowheads="1"/>
          </p:cNvSpPr>
          <p:nvPr/>
        </p:nvSpPr>
        <p:spPr bwMode="auto">
          <a:xfrm>
            <a:off x="2111375" y="1023938"/>
            <a:ext cx="3822700" cy="4117975"/>
          </a:xfrm>
          <a:prstGeom prst="rect">
            <a:avLst/>
          </a:prstGeom>
          <a:noFill/>
          <a:ln w="9525">
            <a:noFill/>
            <a:miter lim="800000"/>
            <a:headEnd/>
            <a:tailEnd/>
          </a:ln>
          <a:effectLst/>
        </p:spPr>
        <p:txBody>
          <a:bodyPr wrap="none">
            <a:spAutoFit/>
          </a:bodyPr>
          <a:lstStyle/>
          <a:p>
            <a:pPr algn="ctr" eaLnBrk="0" hangingPunct="0"/>
            <a:r>
              <a:rPr lang="en-US" sz="6600"/>
              <a:t>There are</a:t>
            </a:r>
            <a:br>
              <a:rPr lang="en-US" sz="6600"/>
            </a:br>
            <a:r>
              <a:rPr lang="en-US" sz="6600"/>
              <a:t>365 days</a:t>
            </a:r>
            <a:br>
              <a:rPr lang="en-US" sz="6600"/>
            </a:br>
            <a:r>
              <a:rPr lang="en-US" sz="6600"/>
              <a:t>in a year.</a:t>
            </a:r>
            <a:endParaRPr lang="lv-LV" sz="6600"/>
          </a:p>
          <a:p>
            <a:pPr algn="ctr" eaLnBrk="0" hangingPunct="0"/>
            <a:r>
              <a:rPr lang="lv-LV" sz="6600"/>
              <a:t>2. atbilde</a:t>
            </a:r>
            <a:endParaRPr lang="en-US" sz="6600"/>
          </a:p>
        </p:txBody>
      </p:sp>
    </p:spTree>
  </p:cSld>
  <p:clrMapOvr>
    <a:masterClrMapping/>
  </p:clrMapOvr>
  <p:transition spd="med">
    <p:randomBar dir="ver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447800" y="3173413"/>
            <a:ext cx="6248400" cy="641350"/>
          </a:xfrm>
          <a:prstGeom prst="rect">
            <a:avLst/>
          </a:prstGeom>
          <a:noFill/>
          <a:ln w="9525">
            <a:noFill/>
            <a:miter lim="800000"/>
            <a:headEnd/>
            <a:tailEnd/>
          </a:ln>
        </p:spPr>
        <p:txBody>
          <a:bodyPr anchor="ctr">
            <a:spAutoFit/>
          </a:bodyPr>
          <a:lstStyle/>
          <a:p>
            <a:pPr algn="ctr" eaLnBrk="0" hangingPunct="0"/>
            <a:endParaRPr lang="lv-LV" sz="3600">
              <a:solidFill>
                <a:schemeClr val="bg1"/>
              </a:solidFill>
              <a:latin typeface="Times New Roman" pitchFamily="18" charset="0"/>
            </a:endParaRPr>
          </a:p>
        </p:txBody>
      </p:sp>
      <p:sp>
        <p:nvSpPr>
          <p:cNvPr id="54275" name="AutoShape 3">
            <a:hlinkClick r:id="" action="ppaction://noaction" highlightClick="1"/>
            <a:hlinkHover r:id="" action="ppaction://hlinkshowjump?jump=firstslide"/>
          </p:cNvPr>
          <p:cNvSpPr>
            <a:spLocks noChangeArrowheads="1"/>
          </p:cNvSpPr>
          <p:nvPr/>
        </p:nvSpPr>
        <p:spPr bwMode="auto">
          <a:xfrm>
            <a:off x="0" y="6172200"/>
            <a:ext cx="1143000" cy="685800"/>
          </a:xfrm>
          <a:prstGeom prst="actionButtonBlank">
            <a:avLst/>
          </a:prstGeom>
          <a:noFill/>
          <a:ln w="9525">
            <a:noFill/>
            <a:miter lim="800000"/>
            <a:headEnd/>
            <a:tailEnd/>
          </a:ln>
        </p:spPr>
        <p:txBody>
          <a:bodyPr wrap="none" anchor="ctr"/>
          <a:lstStyle/>
          <a:p>
            <a:endParaRPr lang="lv-LV"/>
          </a:p>
        </p:txBody>
      </p:sp>
      <p:sp>
        <p:nvSpPr>
          <p:cNvPr id="140292" name="Rectangle 4"/>
          <p:cNvSpPr>
            <a:spLocks noChangeArrowheads="1"/>
          </p:cNvSpPr>
          <p:nvPr/>
        </p:nvSpPr>
        <p:spPr bwMode="auto">
          <a:xfrm>
            <a:off x="331788" y="506413"/>
            <a:ext cx="8382000" cy="3902075"/>
          </a:xfrm>
          <a:prstGeom prst="rect">
            <a:avLst/>
          </a:prstGeom>
          <a:noFill/>
          <a:ln w="9525">
            <a:noFill/>
            <a:miter lim="800000"/>
            <a:headEnd/>
            <a:tailEnd/>
          </a:ln>
          <a:effectLst/>
        </p:spPr>
        <p:txBody>
          <a:bodyPr>
            <a:spAutoFit/>
          </a:bodyPr>
          <a:lstStyle/>
          <a:p>
            <a:pPr algn="ctr" eaLnBrk="0" hangingPunct="0"/>
            <a:r>
              <a:rPr lang="lv-LV" sz="5000" b="1"/>
              <a:t>14. </a:t>
            </a:r>
            <a:r>
              <a:rPr lang="en-US" sz="5000" b="1"/>
              <a:t>A centimeter  is about as big as a</a:t>
            </a:r>
            <a:r>
              <a:rPr lang="en-US" sz="5000" b="1">
                <a:latin typeface="Times New Roman" pitchFamily="18" charset="0"/>
              </a:rPr>
              <a:t/>
            </a:r>
            <a:br>
              <a:rPr lang="en-US" sz="5000" b="1">
                <a:latin typeface="Times New Roman" pitchFamily="18" charset="0"/>
              </a:rPr>
            </a:br>
            <a:endParaRPr lang="en-US" sz="5000" b="1">
              <a:latin typeface="Times New Roman" pitchFamily="18" charset="0"/>
            </a:endParaRPr>
          </a:p>
          <a:p>
            <a:pPr lvl="2" eaLnBrk="0" hangingPunct="0"/>
            <a:r>
              <a:rPr lang="en-US" sz="5000" b="1">
                <a:latin typeface="Times New Roman" pitchFamily="18" charset="0"/>
              </a:rPr>
              <a:t/>
            </a:r>
            <a:br>
              <a:rPr lang="en-US" sz="5000" b="1">
                <a:latin typeface="Times New Roman" pitchFamily="18" charset="0"/>
              </a:rPr>
            </a:br>
            <a:endParaRPr lang="en-US" sz="5000" b="1">
              <a:latin typeface="Times New Roman" pitchFamily="18" charset="0"/>
            </a:endParaRPr>
          </a:p>
        </p:txBody>
      </p:sp>
      <p:pic>
        <p:nvPicPr>
          <p:cNvPr id="54277" name="Picture 5" descr="MCj03962680000[1]"/>
          <p:cNvPicPr>
            <a:picLocks noChangeAspect="1" noChangeArrowheads="1"/>
          </p:cNvPicPr>
          <p:nvPr/>
        </p:nvPicPr>
        <p:blipFill>
          <a:blip r:embed="rId2" cstate="print"/>
          <a:srcRect/>
          <a:stretch>
            <a:fillRect/>
          </a:stretch>
        </p:blipFill>
        <p:spPr bwMode="auto">
          <a:xfrm>
            <a:off x="393700" y="4995863"/>
            <a:ext cx="1611313" cy="1670050"/>
          </a:xfrm>
          <a:prstGeom prst="rect">
            <a:avLst/>
          </a:prstGeom>
          <a:noFill/>
          <a:ln w="9525">
            <a:noFill/>
            <a:miter lim="800000"/>
            <a:headEnd/>
            <a:tailEnd/>
          </a:ln>
        </p:spPr>
      </p:pic>
      <p:sp>
        <p:nvSpPr>
          <p:cNvPr id="6" name="Rectangle 5"/>
          <p:cNvSpPr/>
          <p:nvPr/>
        </p:nvSpPr>
        <p:spPr>
          <a:xfrm>
            <a:off x="5281613" y="3684588"/>
            <a:ext cx="3094037" cy="1739900"/>
          </a:xfrm>
          <a:prstGeom prst="rect">
            <a:avLst/>
          </a:prstGeom>
        </p:spPr>
        <p:txBody>
          <a:bodyPr>
            <a:spAutoFit/>
          </a:bodyPr>
          <a:lstStyle/>
          <a:p>
            <a:r>
              <a:rPr lang="lv-LV" sz="3600" b="1"/>
              <a:t>1</a:t>
            </a:r>
            <a:r>
              <a:rPr lang="en-US" sz="3600" b="1"/>
              <a:t>.  hot dog</a:t>
            </a:r>
            <a:br>
              <a:rPr lang="en-US" sz="3600" b="1"/>
            </a:br>
            <a:r>
              <a:rPr lang="lv-LV" sz="3600" b="1"/>
              <a:t>2</a:t>
            </a:r>
            <a:r>
              <a:rPr lang="en-US" sz="3600" b="1"/>
              <a:t>.  fingernail</a:t>
            </a:r>
            <a:br>
              <a:rPr lang="en-US" sz="3600" b="1"/>
            </a:br>
            <a:r>
              <a:rPr lang="lv-LV" sz="3600" b="1"/>
              <a:t>3</a:t>
            </a:r>
            <a:r>
              <a:rPr lang="en-US" sz="3600" b="1"/>
              <a:t>.  car</a:t>
            </a:r>
            <a:endParaRPr lang="lv-LV" sz="3600"/>
          </a:p>
        </p:txBody>
      </p:sp>
    </p:spTree>
  </p:cSld>
  <p:clrMapOvr>
    <a:masterClrMapping/>
  </p:clrMapOvr>
  <p:transition spd="med">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1"/>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9571" name="Rectangle 2"/>
          <p:cNvSpPr>
            <a:spLocks noGrp="1" noChangeArrowheads="1"/>
          </p:cNvSpPr>
          <p:nvPr>
            <p:ph type="title" idx="4294967295"/>
          </p:nvPr>
        </p:nvSpPr>
        <p:spPr>
          <a:xfrm>
            <a:off x="901700" y="354013"/>
            <a:ext cx="7954963" cy="876300"/>
          </a:xfrm>
        </p:spPr>
        <p:txBody>
          <a:bodyPr/>
          <a:lstStyle/>
          <a:p>
            <a:pPr eaLnBrk="1" hangingPunct="1"/>
            <a:r>
              <a:rPr lang="lv-LV" smtClean="0"/>
              <a:t>Projekta dalībnieki - skolotāji</a:t>
            </a:r>
            <a:endParaRPr lang="en-GB" smtClean="0"/>
          </a:p>
        </p:txBody>
      </p:sp>
      <p:sp>
        <p:nvSpPr>
          <p:cNvPr id="109572" name="Freeform 8"/>
          <p:cNvSpPr>
            <a:spLocks/>
          </p:cNvSpPr>
          <p:nvPr/>
        </p:nvSpPr>
        <p:spPr bwMode="auto">
          <a:xfrm>
            <a:off x="2968625" y="1614488"/>
            <a:ext cx="1854200" cy="1270000"/>
          </a:xfrm>
          <a:custGeom>
            <a:avLst/>
            <a:gdLst>
              <a:gd name="T0" fmla="*/ 2147483647 w 1168"/>
              <a:gd name="T1" fmla="*/ 2147483647 h 800"/>
              <a:gd name="T2" fmla="*/ 2147483647 w 1168"/>
              <a:gd name="T3" fmla="*/ 0 h 800"/>
              <a:gd name="T4" fmla="*/ 0 w 1168"/>
              <a:gd name="T5" fmla="*/ 0 h 800"/>
              <a:gd name="T6" fmla="*/ 2147483647 w 1168"/>
              <a:gd name="T7" fmla="*/ 2147483647 h 800"/>
              <a:gd name="T8" fmla="*/ 2147483647 w 1168"/>
              <a:gd name="T9" fmla="*/ 2147483647 h 800"/>
              <a:gd name="T10" fmla="*/ 2147483647 w 1168"/>
              <a:gd name="T11" fmla="*/ 2147483647 h 800"/>
              <a:gd name="T12" fmla="*/ 0 w 1168"/>
              <a:gd name="T13" fmla="*/ 2147483647 h 800"/>
              <a:gd name="T14" fmla="*/ 2147483647 w 1168"/>
              <a:gd name="T15" fmla="*/ 2147483647 h 800"/>
              <a:gd name="T16" fmla="*/ 2147483647 w 1168"/>
              <a:gd name="T17" fmla="*/ 2147483647 h 800"/>
              <a:gd name="T18" fmla="*/ 2147483647 w 1168"/>
              <a:gd name="T19" fmla="*/ 2147483647 h 800"/>
              <a:gd name="T20" fmla="*/ 2147483647 w 1168"/>
              <a:gd name="T21" fmla="*/ 2147483647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8"/>
              <a:gd name="T34" fmla="*/ 0 h 800"/>
              <a:gd name="T35" fmla="*/ 1168 w 1168"/>
              <a:gd name="T36" fmla="*/ 800 h 8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8" h="800">
                <a:moveTo>
                  <a:pt x="1018" y="204"/>
                </a:moveTo>
                <a:lnTo>
                  <a:pt x="864" y="0"/>
                </a:lnTo>
                <a:lnTo>
                  <a:pt x="0" y="0"/>
                </a:lnTo>
                <a:lnTo>
                  <a:pt x="154" y="204"/>
                </a:lnTo>
                <a:lnTo>
                  <a:pt x="304" y="400"/>
                </a:lnTo>
                <a:lnTo>
                  <a:pt x="154" y="596"/>
                </a:lnTo>
                <a:lnTo>
                  <a:pt x="0" y="800"/>
                </a:lnTo>
                <a:lnTo>
                  <a:pt x="864" y="800"/>
                </a:lnTo>
                <a:lnTo>
                  <a:pt x="1018" y="596"/>
                </a:lnTo>
                <a:lnTo>
                  <a:pt x="1168" y="400"/>
                </a:lnTo>
                <a:lnTo>
                  <a:pt x="1018" y="204"/>
                </a:lnTo>
                <a:close/>
              </a:path>
            </a:pathLst>
          </a:custGeom>
          <a:gradFill rotWithShape="0">
            <a:gsLst>
              <a:gs pos="0">
                <a:srgbClr val="FFC000"/>
              </a:gs>
              <a:gs pos="100000">
                <a:srgbClr val="FFFF00"/>
              </a:gs>
            </a:gsLst>
            <a:lin ang="0" scaled="1"/>
          </a:gradFill>
          <a:ln w="12700" cap="flat" cmpd="sng">
            <a:noFill/>
            <a:prstDash val="solid"/>
            <a:round/>
            <a:headEnd type="none" w="med" len="med"/>
            <a:tailEnd type="none" w="med" len="med"/>
          </a:ln>
        </p:spPr>
        <p:txBody>
          <a:bodyPr/>
          <a:lstStyle/>
          <a:p>
            <a:endParaRPr lang="en-GB"/>
          </a:p>
        </p:txBody>
      </p:sp>
      <p:sp>
        <p:nvSpPr>
          <p:cNvPr id="109573" name="Freeform 9"/>
          <p:cNvSpPr>
            <a:spLocks/>
          </p:cNvSpPr>
          <p:nvPr/>
        </p:nvSpPr>
        <p:spPr bwMode="auto">
          <a:xfrm>
            <a:off x="1341438" y="1641475"/>
            <a:ext cx="1898650" cy="1270000"/>
          </a:xfrm>
          <a:custGeom>
            <a:avLst/>
            <a:gdLst>
              <a:gd name="T0" fmla="*/ 2147483647 w 1196"/>
              <a:gd name="T1" fmla="*/ 2147483647 h 800"/>
              <a:gd name="T2" fmla="*/ 2147483647 w 1196"/>
              <a:gd name="T3" fmla="*/ 0 h 800"/>
              <a:gd name="T4" fmla="*/ 0 w 1196"/>
              <a:gd name="T5" fmla="*/ 0 h 800"/>
              <a:gd name="T6" fmla="*/ 0 w 1196"/>
              <a:gd name="T7" fmla="*/ 2147483647 h 800"/>
              <a:gd name="T8" fmla="*/ 2147483647 w 1196"/>
              <a:gd name="T9" fmla="*/ 2147483647 h 800"/>
              <a:gd name="T10" fmla="*/ 2147483647 w 1196"/>
              <a:gd name="T11" fmla="*/ 2147483647 h 800"/>
              <a:gd name="T12" fmla="*/ 2147483647 w 1196"/>
              <a:gd name="T13" fmla="*/ 2147483647 h 800"/>
              <a:gd name="T14" fmla="*/ 2147483647 w 1196"/>
              <a:gd name="T15" fmla="*/ 2147483647 h 800"/>
              <a:gd name="T16" fmla="*/ 0 60000 65536"/>
              <a:gd name="T17" fmla="*/ 0 60000 65536"/>
              <a:gd name="T18" fmla="*/ 0 60000 65536"/>
              <a:gd name="T19" fmla="*/ 0 60000 65536"/>
              <a:gd name="T20" fmla="*/ 0 60000 65536"/>
              <a:gd name="T21" fmla="*/ 0 60000 65536"/>
              <a:gd name="T22" fmla="*/ 0 60000 65536"/>
              <a:gd name="T23" fmla="*/ 0 60000 65536"/>
              <a:gd name="T24" fmla="*/ 0 w 1196"/>
              <a:gd name="T25" fmla="*/ 0 h 800"/>
              <a:gd name="T26" fmla="*/ 1196 w 1196"/>
              <a:gd name="T27" fmla="*/ 800 h 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6" h="800">
                <a:moveTo>
                  <a:pt x="1046" y="204"/>
                </a:moveTo>
                <a:lnTo>
                  <a:pt x="892" y="0"/>
                </a:lnTo>
                <a:lnTo>
                  <a:pt x="0" y="0"/>
                </a:lnTo>
                <a:lnTo>
                  <a:pt x="0" y="800"/>
                </a:lnTo>
                <a:lnTo>
                  <a:pt x="892" y="800"/>
                </a:lnTo>
                <a:lnTo>
                  <a:pt x="1046" y="596"/>
                </a:lnTo>
                <a:lnTo>
                  <a:pt x="1196" y="400"/>
                </a:lnTo>
                <a:lnTo>
                  <a:pt x="1046" y="204"/>
                </a:lnTo>
                <a:close/>
              </a:path>
            </a:pathLst>
          </a:custGeom>
          <a:gradFill rotWithShape="1">
            <a:gsLst>
              <a:gs pos="0">
                <a:srgbClr val="FF0000"/>
              </a:gs>
              <a:gs pos="100000">
                <a:srgbClr val="FFC000"/>
              </a:gs>
            </a:gsLst>
            <a:lin ang="0" scaled="1"/>
          </a:gradFill>
          <a:ln w="12700" cap="flat" cmpd="sng">
            <a:noFill/>
            <a:prstDash val="solid"/>
            <a:round/>
            <a:headEnd type="none" w="med" len="med"/>
            <a:tailEnd type="none" w="med" len="med"/>
          </a:ln>
        </p:spPr>
        <p:txBody>
          <a:bodyPr/>
          <a:lstStyle/>
          <a:p>
            <a:endParaRPr lang="en-GB"/>
          </a:p>
        </p:txBody>
      </p:sp>
      <p:sp>
        <p:nvSpPr>
          <p:cNvPr id="109574" name="Freeform 10"/>
          <p:cNvSpPr>
            <a:spLocks/>
          </p:cNvSpPr>
          <p:nvPr/>
        </p:nvSpPr>
        <p:spPr bwMode="auto">
          <a:xfrm>
            <a:off x="4598988" y="1590675"/>
            <a:ext cx="1854200" cy="1270000"/>
          </a:xfrm>
          <a:custGeom>
            <a:avLst/>
            <a:gdLst>
              <a:gd name="T0" fmla="*/ 2147483647 w 1168"/>
              <a:gd name="T1" fmla="*/ 2147483647 h 800"/>
              <a:gd name="T2" fmla="*/ 2147483647 w 1168"/>
              <a:gd name="T3" fmla="*/ 0 h 800"/>
              <a:gd name="T4" fmla="*/ 0 w 1168"/>
              <a:gd name="T5" fmla="*/ 0 h 800"/>
              <a:gd name="T6" fmla="*/ 2147483647 w 1168"/>
              <a:gd name="T7" fmla="*/ 2147483647 h 800"/>
              <a:gd name="T8" fmla="*/ 2147483647 w 1168"/>
              <a:gd name="T9" fmla="*/ 2147483647 h 800"/>
              <a:gd name="T10" fmla="*/ 2147483647 w 1168"/>
              <a:gd name="T11" fmla="*/ 2147483647 h 800"/>
              <a:gd name="T12" fmla="*/ 0 w 1168"/>
              <a:gd name="T13" fmla="*/ 2147483647 h 800"/>
              <a:gd name="T14" fmla="*/ 2147483647 w 1168"/>
              <a:gd name="T15" fmla="*/ 2147483647 h 800"/>
              <a:gd name="T16" fmla="*/ 2147483647 w 1168"/>
              <a:gd name="T17" fmla="*/ 2147483647 h 800"/>
              <a:gd name="T18" fmla="*/ 2147483647 w 1168"/>
              <a:gd name="T19" fmla="*/ 2147483647 h 800"/>
              <a:gd name="T20" fmla="*/ 2147483647 w 1168"/>
              <a:gd name="T21" fmla="*/ 2147483647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8"/>
              <a:gd name="T34" fmla="*/ 0 h 800"/>
              <a:gd name="T35" fmla="*/ 1168 w 1168"/>
              <a:gd name="T36" fmla="*/ 800 h 8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8" h="800">
                <a:moveTo>
                  <a:pt x="1018" y="204"/>
                </a:moveTo>
                <a:lnTo>
                  <a:pt x="864" y="0"/>
                </a:lnTo>
                <a:lnTo>
                  <a:pt x="0" y="0"/>
                </a:lnTo>
                <a:lnTo>
                  <a:pt x="154" y="204"/>
                </a:lnTo>
                <a:lnTo>
                  <a:pt x="304" y="400"/>
                </a:lnTo>
                <a:lnTo>
                  <a:pt x="154" y="596"/>
                </a:lnTo>
                <a:lnTo>
                  <a:pt x="0" y="800"/>
                </a:lnTo>
                <a:lnTo>
                  <a:pt x="864" y="800"/>
                </a:lnTo>
                <a:lnTo>
                  <a:pt x="1018" y="596"/>
                </a:lnTo>
                <a:lnTo>
                  <a:pt x="1168" y="400"/>
                </a:lnTo>
                <a:lnTo>
                  <a:pt x="1018" y="204"/>
                </a:lnTo>
                <a:close/>
              </a:path>
            </a:pathLst>
          </a:custGeom>
          <a:gradFill rotWithShape="0">
            <a:gsLst>
              <a:gs pos="0">
                <a:srgbClr val="FFFF00"/>
              </a:gs>
              <a:gs pos="100000">
                <a:srgbClr val="92D050"/>
              </a:gs>
            </a:gsLst>
            <a:lin ang="0" scaled="1"/>
          </a:gradFill>
          <a:ln w="12700" cap="flat" cmpd="sng">
            <a:noFill/>
            <a:prstDash val="solid"/>
            <a:round/>
            <a:headEnd type="none" w="med" len="med"/>
            <a:tailEnd type="none" w="med" len="med"/>
          </a:ln>
        </p:spPr>
        <p:txBody>
          <a:bodyPr/>
          <a:lstStyle/>
          <a:p>
            <a:endParaRPr lang="en-GB"/>
          </a:p>
        </p:txBody>
      </p:sp>
      <p:sp>
        <p:nvSpPr>
          <p:cNvPr id="109575" name="Freeform 11"/>
          <p:cNvSpPr>
            <a:spLocks/>
          </p:cNvSpPr>
          <p:nvPr/>
        </p:nvSpPr>
        <p:spPr bwMode="auto">
          <a:xfrm>
            <a:off x="6332538" y="1562100"/>
            <a:ext cx="1857375" cy="1270000"/>
          </a:xfrm>
          <a:custGeom>
            <a:avLst/>
            <a:gdLst>
              <a:gd name="T0" fmla="*/ 2147483647 w 1170"/>
              <a:gd name="T1" fmla="*/ 2147483647 h 800"/>
              <a:gd name="T2" fmla="*/ 2147483647 w 1170"/>
              <a:gd name="T3" fmla="*/ 0 h 800"/>
              <a:gd name="T4" fmla="*/ 0 w 1170"/>
              <a:gd name="T5" fmla="*/ 0 h 800"/>
              <a:gd name="T6" fmla="*/ 2147483647 w 1170"/>
              <a:gd name="T7" fmla="*/ 2147483647 h 800"/>
              <a:gd name="T8" fmla="*/ 2147483647 w 1170"/>
              <a:gd name="T9" fmla="*/ 2147483647 h 800"/>
              <a:gd name="T10" fmla="*/ 2147483647 w 1170"/>
              <a:gd name="T11" fmla="*/ 2147483647 h 800"/>
              <a:gd name="T12" fmla="*/ 0 w 1170"/>
              <a:gd name="T13" fmla="*/ 2147483647 h 800"/>
              <a:gd name="T14" fmla="*/ 2147483647 w 1170"/>
              <a:gd name="T15" fmla="*/ 2147483647 h 800"/>
              <a:gd name="T16" fmla="*/ 2147483647 w 1170"/>
              <a:gd name="T17" fmla="*/ 2147483647 h 800"/>
              <a:gd name="T18" fmla="*/ 2147483647 w 1170"/>
              <a:gd name="T19" fmla="*/ 2147483647 h 800"/>
              <a:gd name="T20" fmla="*/ 2147483647 w 1170"/>
              <a:gd name="T21" fmla="*/ 2147483647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70"/>
              <a:gd name="T34" fmla="*/ 0 h 800"/>
              <a:gd name="T35" fmla="*/ 1170 w 1170"/>
              <a:gd name="T36" fmla="*/ 800 h 8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70" h="800">
                <a:moveTo>
                  <a:pt x="1020" y="204"/>
                </a:moveTo>
                <a:lnTo>
                  <a:pt x="864" y="0"/>
                </a:lnTo>
                <a:lnTo>
                  <a:pt x="0" y="0"/>
                </a:lnTo>
                <a:lnTo>
                  <a:pt x="156" y="204"/>
                </a:lnTo>
                <a:lnTo>
                  <a:pt x="306" y="400"/>
                </a:lnTo>
                <a:lnTo>
                  <a:pt x="156" y="596"/>
                </a:lnTo>
                <a:lnTo>
                  <a:pt x="0" y="800"/>
                </a:lnTo>
                <a:lnTo>
                  <a:pt x="864" y="800"/>
                </a:lnTo>
                <a:lnTo>
                  <a:pt x="1020" y="596"/>
                </a:lnTo>
                <a:lnTo>
                  <a:pt x="1170" y="400"/>
                </a:lnTo>
                <a:lnTo>
                  <a:pt x="1020" y="204"/>
                </a:lnTo>
                <a:close/>
              </a:path>
            </a:pathLst>
          </a:custGeom>
          <a:gradFill rotWithShape="0">
            <a:gsLst>
              <a:gs pos="0">
                <a:srgbClr val="92D050"/>
              </a:gs>
              <a:gs pos="100000">
                <a:srgbClr val="0070C0"/>
              </a:gs>
            </a:gsLst>
            <a:lin ang="0" scaled="1"/>
          </a:gradFill>
          <a:ln w="12700" cmpd="sng">
            <a:noFill/>
            <a:prstDash val="solid"/>
            <a:round/>
            <a:headEnd/>
            <a:tailEnd/>
          </a:ln>
        </p:spPr>
        <p:txBody>
          <a:bodyPr/>
          <a:lstStyle/>
          <a:p>
            <a:endParaRPr lang="en-GB"/>
          </a:p>
        </p:txBody>
      </p:sp>
      <p:sp>
        <p:nvSpPr>
          <p:cNvPr id="109576" name="Freeform 12"/>
          <p:cNvSpPr>
            <a:spLocks/>
          </p:cNvSpPr>
          <p:nvPr/>
        </p:nvSpPr>
        <p:spPr bwMode="auto">
          <a:xfrm>
            <a:off x="2224088" y="3230563"/>
            <a:ext cx="1854200" cy="1270000"/>
          </a:xfrm>
          <a:custGeom>
            <a:avLst/>
            <a:gdLst>
              <a:gd name="T0" fmla="*/ 2147483647 w 1168"/>
              <a:gd name="T1" fmla="*/ 2147483647 h 800"/>
              <a:gd name="T2" fmla="*/ 2147483647 w 1168"/>
              <a:gd name="T3" fmla="*/ 0 h 800"/>
              <a:gd name="T4" fmla="*/ 0 w 1168"/>
              <a:gd name="T5" fmla="*/ 0 h 800"/>
              <a:gd name="T6" fmla="*/ 2147483647 w 1168"/>
              <a:gd name="T7" fmla="*/ 2147483647 h 800"/>
              <a:gd name="T8" fmla="*/ 2147483647 w 1168"/>
              <a:gd name="T9" fmla="*/ 2147483647 h 800"/>
              <a:gd name="T10" fmla="*/ 2147483647 w 1168"/>
              <a:gd name="T11" fmla="*/ 2147483647 h 800"/>
              <a:gd name="T12" fmla="*/ 0 w 1168"/>
              <a:gd name="T13" fmla="*/ 2147483647 h 800"/>
              <a:gd name="T14" fmla="*/ 2147483647 w 1168"/>
              <a:gd name="T15" fmla="*/ 2147483647 h 800"/>
              <a:gd name="T16" fmla="*/ 2147483647 w 1168"/>
              <a:gd name="T17" fmla="*/ 2147483647 h 800"/>
              <a:gd name="T18" fmla="*/ 2147483647 w 1168"/>
              <a:gd name="T19" fmla="*/ 2147483647 h 800"/>
              <a:gd name="T20" fmla="*/ 2147483647 w 1168"/>
              <a:gd name="T21" fmla="*/ 2147483647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8"/>
              <a:gd name="T34" fmla="*/ 0 h 800"/>
              <a:gd name="T35" fmla="*/ 1168 w 1168"/>
              <a:gd name="T36" fmla="*/ 800 h 8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8" h="800">
                <a:moveTo>
                  <a:pt x="1018" y="204"/>
                </a:moveTo>
                <a:lnTo>
                  <a:pt x="864" y="0"/>
                </a:lnTo>
                <a:lnTo>
                  <a:pt x="0" y="0"/>
                </a:lnTo>
                <a:lnTo>
                  <a:pt x="154" y="204"/>
                </a:lnTo>
                <a:lnTo>
                  <a:pt x="304" y="400"/>
                </a:lnTo>
                <a:lnTo>
                  <a:pt x="154" y="596"/>
                </a:lnTo>
                <a:lnTo>
                  <a:pt x="0" y="800"/>
                </a:lnTo>
                <a:lnTo>
                  <a:pt x="864" y="800"/>
                </a:lnTo>
                <a:lnTo>
                  <a:pt x="1018" y="596"/>
                </a:lnTo>
                <a:lnTo>
                  <a:pt x="1168" y="400"/>
                </a:lnTo>
                <a:lnTo>
                  <a:pt x="1018" y="204"/>
                </a:lnTo>
                <a:close/>
              </a:path>
            </a:pathLst>
          </a:custGeom>
          <a:gradFill rotWithShape="0">
            <a:gsLst>
              <a:gs pos="0">
                <a:srgbClr val="0070C0"/>
              </a:gs>
              <a:gs pos="100000">
                <a:srgbClr val="7030A0"/>
              </a:gs>
            </a:gsLst>
            <a:lin ang="0" scaled="1"/>
          </a:gradFill>
          <a:ln w="12700" cap="flat" cmpd="sng">
            <a:noFill/>
            <a:prstDash val="solid"/>
            <a:round/>
            <a:headEnd type="none" w="med" len="med"/>
            <a:tailEnd type="none" w="med" len="med"/>
          </a:ln>
        </p:spPr>
        <p:txBody>
          <a:bodyPr/>
          <a:lstStyle/>
          <a:p>
            <a:endParaRPr lang="en-GB"/>
          </a:p>
        </p:txBody>
      </p:sp>
      <p:sp>
        <p:nvSpPr>
          <p:cNvPr id="109577" name="Text Box 13"/>
          <p:cNvSpPr txBox="1">
            <a:spLocks noChangeArrowheads="1"/>
          </p:cNvSpPr>
          <p:nvPr/>
        </p:nvSpPr>
        <p:spPr bwMode="auto">
          <a:xfrm>
            <a:off x="3298825" y="1776413"/>
            <a:ext cx="1136650" cy="915987"/>
          </a:xfrm>
          <a:prstGeom prst="rect">
            <a:avLst/>
          </a:prstGeom>
          <a:noFill/>
          <a:ln w="9525">
            <a:noFill/>
            <a:miter lim="800000"/>
            <a:headEnd/>
            <a:tailEnd/>
          </a:ln>
        </p:spPr>
        <p:txBody>
          <a:bodyPr wrap="none">
            <a:spAutoFit/>
          </a:bodyPr>
          <a:lstStyle/>
          <a:p>
            <a:r>
              <a:rPr lang="lv-LV" b="1">
                <a:solidFill>
                  <a:srgbClr val="800000"/>
                </a:solidFill>
              </a:rPr>
              <a:t>Linda</a:t>
            </a:r>
          </a:p>
          <a:p>
            <a:r>
              <a:rPr lang="lv-LV" b="1">
                <a:solidFill>
                  <a:srgbClr val="800000"/>
                </a:solidFill>
              </a:rPr>
              <a:t> Stepena</a:t>
            </a:r>
            <a:br>
              <a:rPr lang="lv-LV" b="1">
                <a:solidFill>
                  <a:srgbClr val="800000"/>
                </a:solidFill>
              </a:rPr>
            </a:br>
            <a:endParaRPr lang="en-GB" b="1">
              <a:solidFill>
                <a:srgbClr val="800000"/>
              </a:solidFill>
            </a:endParaRPr>
          </a:p>
        </p:txBody>
      </p:sp>
      <p:sp>
        <p:nvSpPr>
          <p:cNvPr id="109578" name="Text Box 14"/>
          <p:cNvSpPr txBox="1">
            <a:spLocks noChangeArrowheads="1"/>
          </p:cNvSpPr>
          <p:nvPr/>
        </p:nvSpPr>
        <p:spPr bwMode="auto">
          <a:xfrm>
            <a:off x="1455738" y="1825625"/>
            <a:ext cx="1187450" cy="915988"/>
          </a:xfrm>
          <a:prstGeom prst="rect">
            <a:avLst/>
          </a:prstGeom>
          <a:noFill/>
          <a:ln w="9525">
            <a:noFill/>
            <a:miter lim="800000"/>
            <a:headEnd/>
            <a:tailEnd/>
          </a:ln>
        </p:spPr>
        <p:txBody>
          <a:bodyPr wrap="none">
            <a:spAutoFit/>
          </a:bodyPr>
          <a:lstStyle/>
          <a:p>
            <a:r>
              <a:rPr lang="lv-LV" b="1">
                <a:solidFill>
                  <a:srgbClr val="800000"/>
                </a:solidFill>
              </a:rPr>
              <a:t>Andrejs </a:t>
            </a:r>
          </a:p>
          <a:p>
            <a:r>
              <a:rPr lang="lv-LV" b="1">
                <a:solidFill>
                  <a:srgbClr val="800000"/>
                </a:solidFill>
              </a:rPr>
              <a:t>Sālzirnis </a:t>
            </a:r>
            <a:br>
              <a:rPr lang="lv-LV" b="1">
                <a:solidFill>
                  <a:srgbClr val="800000"/>
                </a:solidFill>
              </a:rPr>
            </a:br>
            <a:endParaRPr lang="en-GB" b="1">
              <a:solidFill>
                <a:schemeClr val="bg1"/>
              </a:solidFill>
              <a:cs typeface="Arial" charset="0"/>
            </a:endParaRPr>
          </a:p>
        </p:txBody>
      </p:sp>
      <p:sp>
        <p:nvSpPr>
          <p:cNvPr id="109579" name="Text Box 15"/>
          <p:cNvSpPr txBox="1">
            <a:spLocks noChangeArrowheads="1"/>
          </p:cNvSpPr>
          <p:nvPr/>
        </p:nvSpPr>
        <p:spPr bwMode="auto">
          <a:xfrm>
            <a:off x="4935538" y="1789113"/>
            <a:ext cx="1327150" cy="915987"/>
          </a:xfrm>
          <a:prstGeom prst="rect">
            <a:avLst/>
          </a:prstGeom>
          <a:noFill/>
          <a:ln w="9525">
            <a:noFill/>
            <a:miter lim="800000"/>
            <a:headEnd/>
            <a:tailEnd/>
          </a:ln>
        </p:spPr>
        <p:txBody>
          <a:bodyPr wrap="none">
            <a:spAutoFit/>
          </a:bodyPr>
          <a:lstStyle/>
          <a:p>
            <a:r>
              <a:rPr lang="lv-LV" b="1">
                <a:solidFill>
                  <a:srgbClr val="800000"/>
                </a:solidFill>
              </a:rPr>
              <a:t>Jana </a:t>
            </a:r>
          </a:p>
          <a:p>
            <a:r>
              <a:rPr lang="lv-LV" b="1">
                <a:solidFill>
                  <a:srgbClr val="800000"/>
                </a:solidFill>
              </a:rPr>
              <a:t>Mackēviča</a:t>
            </a:r>
            <a:br>
              <a:rPr lang="lv-LV" b="1">
                <a:solidFill>
                  <a:srgbClr val="800000"/>
                </a:solidFill>
              </a:rPr>
            </a:br>
            <a:endParaRPr lang="en-GB" b="1">
              <a:solidFill>
                <a:srgbClr val="800000"/>
              </a:solidFill>
            </a:endParaRPr>
          </a:p>
        </p:txBody>
      </p:sp>
      <p:sp>
        <p:nvSpPr>
          <p:cNvPr id="109580" name="Text Box 16"/>
          <p:cNvSpPr txBox="1">
            <a:spLocks noChangeArrowheads="1"/>
          </p:cNvSpPr>
          <p:nvPr/>
        </p:nvSpPr>
        <p:spPr bwMode="auto">
          <a:xfrm>
            <a:off x="6715125" y="1825625"/>
            <a:ext cx="1123950" cy="641350"/>
          </a:xfrm>
          <a:prstGeom prst="rect">
            <a:avLst/>
          </a:prstGeom>
          <a:noFill/>
          <a:ln w="9525">
            <a:noFill/>
            <a:miter lim="800000"/>
            <a:headEnd/>
            <a:tailEnd/>
          </a:ln>
        </p:spPr>
        <p:txBody>
          <a:bodyPr wrap="none">
            <a:spAutoFit/>
          </a:bodyPr>
          <a:lstStyle/>
          <a:p>
            <a:r>
              <a:rPr lang="lv-LV" b="1">
                <a:solidFill>
                  <a:srgbClr val="800000"/>
                </a:solidFill>
              </a:rPr>
              <a:t>Tatjana</a:t>
            </a:r>
          </a:p>
          <a:p>
            <a:r>
              <a:rPr lang="lv-LV" b="1">
                <a:solidFill>
                  <a:srgbClr val="800000"/>
                </a:solidFill>
              </a:rPr>
              <a:t> Pinčuka</a:t>
            </a:r>
            <a:endParaRPr lang="en-GB" b="1">
              <a:solidFill>
                <a:srgbClr val="800000"/>
              </a:solidFill>
            </a:endParaRPr>
          </a:p>
        </p:txBody>
      </p:sp>
      <p:sp>
        <p:nvSpPr>
          <p:cNvPr id="109581" name="Text Box 17"/>
          <p:cNvSpPr txBox="1">
            <a:spLocks noChangeArrowheads="1"/>
          </p:cNvSpPr>
          <p:nvPr/>
        </p:nvSpPr>
        <p:spPr bwMode="auto">
          <a:xfrm>
            <a:off x="2767013" y="3535363"/>
            <a:ext cx="996950" cy="641350"/>
          </a:xfrm>
          <a:prstGeom prst="rect">
            <a:avLst/>
          </a:prstGeom>
          <a:noFill/>
          <a:ln w="9525">
            <a:noFill/>
            <a:miter lim="800000"/>
            <a:headEnd/>
            <a:tailEnd/>
          </a:ln>
        </p:spPr>
        <p:txBody>
          <a:bodyPr wrap="none">
            <a:spAutoFit/>
          </a:bodyPr>
          <a:lstStyle/>
          <a:p>
            <a:r>
              <a:rPr lang="lv-LV" b="1">
                <a:solidFill>
                  <a:srgbClr val="800000"/>
                </a:solidFill>
              </a:rPr>
              <a:t>Ilvija </a:t>
            </a:r>
          </a:p>
          <a:p>
            <a:r>
              <a:rPr lang="lv-LV" b="1">
                <a:solidFill>
                  <a:srgbClr val="800000"/>
                </a:solidFill>
              </a:rPr>
              <a:t>Bauska</a:t>
            </a:r>
            <a:endParaRPr lang="en-GB" b="1">
              <a:solidFill>
                <a:srgbClr val="800000"/>
              </a:solidFill>
            </a:endParaRPr>
          </a:p>
        </p:txBody>
      </p:sp>
      <p:sp>
        <p:nvSpPr>
          <p:cNvPr id="109582" name="Freeform 12"/>
          <p:cNvSpPr>
            <a:spLocks/>
          </p:cNvSpPr>
          <p:nvPr/>
        </p:nvSpPr>
        <p:spPr bwMode="auto">
          <a:xfrm>
            <a:off x="3929063" y="3211513"/>
            <a:ext cx="1854200" cy="1270000"/>
          </a:xfrm>
          <a:custGeom>
            <a:avLst/>
            <a:gdLst>
              <a:gd name="T0" fmla="*/ 2147483647 w 1168"/>
              <a:gd name="T1" fmla="*/ 2147483647 h 800"/>
              <a:gd name="T2" fmla="*/ 2147483647 w 1168"/>
              <a:gd name="T3" fmla="*/ 0 h 800"/>
              <a:gd name="T4" fmla="*/ 0 w 1168"/>
              <a:gd name="T5" fmla="*/ 0 h 800"/>
              <a:gd name="T6" fmla="*/ 2147483647 w 1168"/>
              <a:gd name="T7" fmla="*/ 2147483647 h 800"/>
              <a:gd name="T8" fmla="*/ 2147483647 w 1168"/>
              <a:gd name="T9" fmla="*/ 2147483647 h 800"/>
              <a:gd name="T10" fmla="*/ 2147483647 w 1168"/>
              <a:gd name="T11" fmla="*/ 2147483647 h 800"/>
              <a:gd name="T12" fmla="*/ 0 w 1168"/>
              <a:gd name="T13" fmla="*/ 2147483647 h 800"/>
              <a:gd name="T14" fmla="*/ 2147483647 w 1168"/>
              <a:gd name="T15" fmla="*/ 2147483647 h 800"/>
              <a:gd name="T16" fmla="*/ 2147483647 w 1168"/>
              <a:gd name="T17" fmla="*/ 2147483647 h 800"/>
              <a:gd name="T18" fmla="*/ 2147483647 w 1168"/>
              <a:gd name="T19" fmla="*/ 2147483647 h 800"/>
              <a:gd name="T20" fmla="*/ 2147483647 w 1168"/>
              <a:gd name="T21" fmla="*/ 2147483647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8"/>
              <a:gd name="T34" fmla="*/ 0 h 800"/>
              <a:gd name="T35" fmla="*/ 1168 w 1168"/>
              <a:gd name="T36" fmla="*/ 800 h 8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8" h="800">
                <a:moveTo>
                  <a:pt x="1018" y="204"/>
                </a:moveTo>
                <a:lnTo>
                  <a:pt x="864" y="0"/>
                </a:lnTo>
                <a:lnTo>
                  <a:pt x="0" y="0"/>
                </a:lnTo>
                <a:lnTo>
                  <a:pt x="154" y="204"/>
                </a:lnTo>
                <a:lnTo>
                  <a:pt x="304" y="400"/>
                </a:lnTo>
                <a:lnTo>
                  <a:pt x="154" y="596"/>
                </a:lnTo>
                <a:lnTo>
                  <a:pt x="0" y="800"/>
                </a:lnTo>
                <a:lnTo>
                  <a:pt x="864" y="800"/>
                </a:lnTo>
                <a:lnTo>
                  <a:pt x="1018" y="596"/>
                </a:lnTo>
                <a:lnTo>
                  <a:pt x="1168" y="400"/>
                </a:lnTo>
                <a:lnTo>
                  <a:pt x="1018" y="204"/>
                </a:lnTo>
                <a:close/>
              </a:path>
            </a:pathLst>
          </a:custGeom>
          <a:gradFill rotWithShape="0">
            <a:gsLst>
              <a:gs pos="0">
                <a:srgbClr val="0070C0"/>
              </a:gs>
              <a:gs pos="100000">
                <a:srgbClr val="7030A0"/>
              </a:gs>
            </a:gsLst>
            <a:lin ang="0" scaled="1"/>
          </a:gradFill>
          <a:ln w="12700" cap="flat" cmpd="sng">
            <a:noFill/>
            <a:prstDash val="solid"/>
            <a:round/>
            <a:headEnd type="none" w="med" len="med"/>
            <a:tailEnd type="none" w="med" len="med"/>
          </a:ln>
        </p:spPr>
        <p:txBody>
          <a:bodyPr/>
          <a:lstStyle/>
          <a:p>
            <a:endParaRPr lang="en-GB"/>
          </a:p>
        </p:txBody>
      </p:sp>
      <p:sp>
        <p:nvSpPr>
          <p:cNvPr id="109583" name="Text Box 21"/>
          <p:cNvSpPr txBox="1">
            <a:spLocks noChangeArrowheads="1"/>
          </p:cNvSpPr>
          <p:nvPr/>
        </p:nvSpPr>
        <p:spPr bwMode="auto">
          <a:xfrm>
            <a:off x="4400550" y="3367088"/>
            <a:ext cx="1047750" cy="915987"/>
          </a:xfrm>
          <a:prstGeom prst="rect">
            <a:avLst/>
          </a:prstGeom>
          <a:noFill/>
          <a:ln w="9525">
            <a:noFill/>
            <a:miter lim="800000"/>
            <a:headEnd/>
            <a:tailEnd/>
          </a:ln>
        </p:spPr>
        <p:txBody>
          <a:bodyPr>
            <a:spAutoFit/>
          </a:bodyPr>
          <a:lstStyle/>
          <a:p>
            <a:pPr>
              <a:spcBef>
                <a:spcPct val="50000"/>
              </a:spcBef>
            </a:pPr>
            <a:r>
              <a:rPr lang="lv-LV" b="1">
                <a:solidFill>
                  <a:srgbClr val="800000"/>
                </a:solidFill>
              </a:rPr>
              <a:t>Iveta Ceplīte</a:t>
            </a:r>
            <a:br>
              <a:rPr lang="lv-LV" b="1">
                <a:solidFill>
                  <a:srgbClr val="800000"/>
                </a:solidFill>
              </a:rPr>
            </a:br>
            <a:endParaRPr lang="lv-LV" b="1">
              <a:solidFill>
                <a:srgbClr val="800000"/>
              </a:solidFill>
            </a:endParaRPr>
          </a:p>
        </p:txBody>
      </p:sp>
      <p:sp>
        <p:nvSpPr>
          <p:cNvPr id="109584" name="Freeform 11"/>
          <p:cNvSpPr>
            <a:spLocks/>
          </p:cNvSpPr>
          <p:nvPr/>
        </p:nvSpPr>
        <p:spPr bwMode="auto">
          <a:xfrm>
            <a:off x="5635625" y="3201988"/>
            <a:ext cx="1857375" cy="1270000"/>
          </a:xfrm>
          <a:custGeom>
            <a:avLst/>
            <a:gdLst>
              <a:gd name="T0" fmla="*/ 2147483647 w 1170"/>
              <a:gd name="T1" fmla="*/ 2147483647 h 800"/>
              <a:gd name="T2" fmla="*/ 2147483647 w 1170"/>
              <a:gd name="T3" fmla="*/ 0 h 800"/>
              <a:gd name="T4" fmla="*/ 0 w 1170"/>
              <a:gd name="T5" fmla="*/ 0 h 800"/>
              <a:gd name="T6" fmla="*/ 2147483647 w 1170"/>
              <a:gd name="T7" fmla="*/ 2147483647 h 800"/>
              <a:gd name="T8" fmla="*/ 2147483647 w 1170"/>
              <a:gd name="T9" fmla="*/ 2147483647 h 800"/>
              <a:gd name="T10" fmla="*/ 2147483647 w 1170"/>
              <a:gd name="T11" fmla="*/ 2147483647 h 800"/>
              <a:gd name="T12" fmla="*/ 0 w 1170"/>
              <a:gd name="T13" fmla="*/ 2147483647 h 800"/>
              <a:gd name="T14" fmla="*/ 2147483647 w 1170"/>
              <a:gd name="T15" fmla="*/ 2147483647 h 800"/>
              <a:gd name="T16" fmla="*/ 2147483647 w 1170"/>
              <a:gd name="T17" fmla="*/ 2147483647 h 800"/>
              <a:gd name="T18" fmla="*/ 2147483647 w 1170"/>
              <a:gd name="T19" fmla="*/ 2147483647 h 800"/>
              <a:gd name="T20" fmla="*/ 2147483647 w 1170"/>
              <a:gd name="T21" fmla="*/ 2147483647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70"/>
              <a:gd name="T34" fmla="*/ 0 h 800"/>
              <a:gd name="T35" fmla="*/ 1170 w 1170"/>
              <a:gd name="T36" fmla="*/ 800 h 8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70" h="800">
                <a:moveTo>
                  <a:pt x="1020" y="204"/>
                </a:moveTo>
                <a:lnTo>
                  <a:pt x="864" y="0"/>
                </a:lnTo>
                <a:lnTo>
                  <a:pt x="0" y="0"/>
                </a:lnTo>
                <a:lnTo>
                  <a:pt x="156" y="204"/>
                </a:lnTo>
                <a:lnTo>
                  <a:pt x="306" y="400"/>
                </a:lnTo>
                <a:lnTo>
                  <a:pt x="156" y="596"/>
                </a:lnTo>
                <a:lnTo>
                  <a:pt x="0" y="800"/>
                </a:lnTo>
                <a:lnTo>
                  <a:pt x="864" y="800"/>
                </a:lnTo>
                <a:lnTo>
                  <a:pt x="1020" y="596"/>
                </a:lnTo>
                <a:lnTo>
                  <a:pt x="1170" y="400"/>
                </a:lnTo>
                <a:lnTo>
                  <a:pt x="1020" y="204"/>
                </a:lnTo>
                <a:close/>
              </a:path>
            </a:pathLst>
          </a:custGeom>
          <a:gradFill rotWithShape="0">
            <a:gsLst>
              <a:gs pos="0">
                <a:srgbClr val="92D050"/>
              </a:gs>
              <a:gs pos="100000">
                <a:srgbClr val="0070C0"/>
              </a:gs>
            </a:gsLst>
            <a:lin ang="0" scaled="1"/>
          </a:gradFill>
          <a:ln w="12700" cmpd="sng">
            <a:noFill/>
            <a:prstDash val="solid"/>
            <a:round/>
            <a:headEnd/>
            <a:tailEnd/>
          </a:ln>
        </p:spPr>
        <p:txBody>
          <a:bodyPr/>
          <a:lstStyle/>
          <a:p>
            <a:endParaRPr lang="en-GB"/>
          </a:p>
        </p:txBody>
      </p:sp>
      <p:sp>
        <p:nvSpPr>
          <p:cNvPr id="109585" name="Text Box 23"/>
          <p:cNvSpPr txBox="1">
            <a:spLocks noChangeArrowheads="1"/>
          </p:cNvSpPr>
          <p:nvPr/>
        </p:nvSpPr>
        <p:spPr bwMode="auto">
          <a:xfrm>
            <a:off x="6148388" y="3470275"/>
            <a:ext cx="993775" cy="641350"/>
          </a:xfrm>
          <a:prstGeom prst="rect">
            <a:avLst/>
          </a:prstGeom>
          <a:noFill/>
          <a:ln w="9525">
            <a:noFill/>
            <a:miter lim="800000"/>
            <a:headEnd/>
            <a:tailEnd/>
          </a:ln>
        </p:spPr>
        <p:txBody>
          <a:bodyPr>
            <a:spAutoFit/>
          </a:bodyPr>
          <a:lstStyle/>
          <a:p>
            <a:pPr>
              <a:spcBef>
                <a:spcPct val="50000"/>
              </a:spcBef>
            </a:pPr>
            <a:r>
              <a:rPr lang="lv-LV" b="1">
                <a:solidFill>
                  <a:srgbClr val="800000"/>
                </a:solidFill>
              </a:rPr>
              <a:t>Irēna Rutka</a:t>
            </a:r>
          </a:p>
        </p:txBody>
      </p:sp>
    </p:spTree>
  </p:cSld>
  <p:clrMapOvr>
    <a:masterClrMapping/>
  </p:clrMapOvr>
  <p:transition spd="med">
    <p:randomBar dir="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447800" y="3170238"/>
            <a:ext cx="6248400" cy="641350"/>
          </a:xfrm>
          <a:prstGeom prst="rect">
            <a:avLst/>
          </a:prstGeom>
          <a:noFill/>
          <a:ln w="9525">
            <a:noFill/>
            <a:miter lim="800000"/>
            <a:headEnd/>
            <a:tailEnd/>
          </a:ln>
        </p:spPr>
        <p:txBody>
          <a:bodyPr anchor="ctr">
            <a:spAutoFit/>
          </a:bodyPr>
          <a:lstStyle/>
          <a:p>
            <a:pPr algn="ctr" eaLnBrk="0" hangingPunct="0"/>
            <a:endParaRPr lang="lv-LV" sz="3600">
              <a:solidFill>
                <a:schemeClr val="bg1"/>
              </a:solidFill>
              <a:latin typeface="Times New Roman" pitchFamily="18" charset="0"/>
            </a:endParaRPr>
          </a:p>
        </p:txBody>
      </p:sp>
      <p:sp>
        <p:nvSpPr>
          <p:cNvPr id="141317" name="Text Box 5"/>
          <p:cNvSpPr txBox="1">
            <a:spLocks noChangeArrowheads="1"/>
          </p:cNvSpPr>
          <p:nvPr/>
        </p:nvSpPr>
        <p:spPr bwMode="auto">
          <a:xfrm>
            <a:off x="1905000" y="2438400"/>
            <a:ext cx="5486400" cy="1098550"/>
          </a:xfrm>
          <a:prstGeom prst="rect">
            <a:avLst/>
          </a:prstGeom>
          <a:noFill/>
          <a:ln w="9525">
            <a:noFill/>
            <a:miter lim="800000"/>
            <a:headEnd/>
            <a:tailEnd/>
          </a:ln>
          <a:effectLst/>
        </p:spPr>
        <p:txBody>
          <a:bodyPr>
            <a:spAutoFit/>
          </a:bodyPr>
          <a:lstStyle/>
          <a:p>
            <a:pPr algn="ctr" eaLnBrk="0" hangingPunct="0">
              <a:spcBef>
                <a:spcPct val="50000"/>
              </a:spcBef>
            </a:pPr>
            <a:r>
              <a:rPr lang="lv-LV" sz="6600"/>
              <a:t>2</a:t>
            </a:r>
            <a:r>
              <a:rPr lang="en-US" sz="6600"/>
              <a:t>. fingernail</a:t>
            </a:r>
          </a:p>
        </p:txBody>
      </p:sp>
    </p:spTree>
  </p:cSld>
  <p:clrMapOvr>
    <a:masterClrMapping/>
  </p:clrMapOvr>
  <p:transition spd="med">
    <p:randomBar dir="ver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447800" y="3168650"/>
            <a:ext cx="6248400" cy="641350"/>
          </a:xfrm>
          <a:prstGeom prst="rect">
            <a:avLst/>
          </a:prstGeom>
          <a:noFill/>
          <a:ln w="9525">
            <a:noFill/>
            <a:miter lim="800000"/>
            <a:headEnd/>
            <a:tailEnd/>
          </a:ln>
        </p:spPr>
        <p:txBody>
          <a:bodyPr anchor="ctr">
            <a:spAutoFit/>
          </a:bodyPr>
          <a:lstStyle/>
          <a:p>
            <a:pPr algn="ctr" eaLnBrk="0" hangingPunct="0"/>
            <a:endParaRPr lang="lv-LV" sz="3600">
              <a:solidFill>
                <a:schemeClr val="bg1"/>
              </a:solidFill>
              <a:latin typeface="Times New Roman" pitchFamily="18" charset="0"/>
            </a:endParaRPr>
          </a:p>
        </p:txBody>
      </p:sp>
      <p:sp>
        <p:nvSpPr>
          <p:cNvPr id="56323" name="AutoShape 3">
            <a:hlinkClick r:id="" action="ppaction://noaction" highlightClick="1"/>
            <a:hlinkHover r:id="" action="ppaction://hlinkshowjump?jump=firstslide"/>
          </p:cNvPr>
          <p:cNvSpPr>
            <a:spLocks noChangeArrowheads="1"/>
          </p:cNvSpPr>
          <p:nvPr/>
        </p:nvSpPr>
        <p:spPr bwMode="auto">
          <a:xfrm>
            <a:off x="0" y="6172200"/>
            <a:ext cx="1143000" cy="685800"/>
          </a:xfrm>
          <a:prstGeom prst="actionButtonBlank">
            <a:avLst/>
          </a:prstGeom>
          <a:noFill/>
          <a:ln w="9525">
            <a:noFill/>
            <a:miter lim="800000"/>
            <a:headEnd/>
            <a:tailEnd/>
          </a:ln>
        </p:spPr>
        <p:txBody>
          <a:bodyPr wrap="none" anchor="ctr"/>
          <a:lstStyle/>
          <a:p>
            <a:endParaRPr lang="lv-LV"/>
          </a:p>
        </p:txBody>
      </p:sp>
      <p:sp>
        <p:nvSpPr>
          <p:cNvPr id="142340" name="Rectangle 4"/>
          <p:cNvSpPr>
            <a:spLocks noChangeArrowheads="1"/>
          </p:cNvSpPr>
          <p:nvPr/>
        </p:nvSpPr>
        <p:spPr bwMode="auto">
          <a:xfrm>
            <a:off x="1643063" y="984250"/>
            <a:ext cx="5764212" cy="3994150"/>
          </a:xfrm>
          <a:prstGeom prst="rect">
            <a:avLst/>
          </a:prstGeom>
          <a:noFill/>
          <a:ln w="9525">
            <a:noFill/>
            <a:miter lim="800000"/>
            <a:headEnd/>
            <a:tailEnd/>
          </a:ln>
          <a:effectLst/>
        </p:spPr>
        <p:txBody>
          <a:bodyPr>
            <a:spAutoFit/>
          </a:bodyPr>
          <a:lstStyle/>
          <a:p>
            <a:pPr marL="457200" indent="-457200" algn="ctr" eaLnBrk="0" hangingPunct="0"/>
            <a:r>
              <a:rPr lang="lv-LV" sz="6600"/>
              <a:t>15. </a:t>
            </a:r>
            <a:r>
              <a:rPr lang="en-US" sz="6600"/>
              <a:t>Kilo means</a:t>
            </a:r>
            <a:br>
              <a:rPr lang="en-US" sz="6600"/>
            </a:br>
            <a:endParaRPr lang="en-US" sz="6600"/>
          </a:p>
          <a:p>
            <a:pPr marL="457200" indent="-457200" eaLnBrk="0" hangingPunct="0"/>
            <a:r>
              <a:rPr lang="en-US" sz="5000">
                <a:latin typeface="Times New Roman" pitchFamily="18" charset="0"/>
              </a:rPr>
              <a:t/>
            </a:r>
            <a:br>
              <a:rPr lang="en-US" sz="5000">
                <a:latin typeface="Times New Roman" pitchFamily="18" charset="0"/>
              </a:rPr>
            </a:br>
            <a:endParaRPr lang="en-US" sz="5000">
              <a:latin typeface="Times New Roman" pitchFamily="18" charset="0"/>
            </a:endParaRPr>
          </a:p>
          <a:p>
            <a:pPr marL="457200" indent="-457200" eaLnBrk="0" hangingPunct="0"/>
            <a:r>
              <a:rPr lang="en-US" sz="2400">
                <a:latin typeface="Times New Roman" pitchFamily="18" charset="0"/>
              </a:rPr>
              <a:t> </a:t>
            </a:r>
          </a:p>
        </p:txBody>
      </p:sp>
      <p:sp>
        <p:nvSpPr>
          <p:cNvPr id="5" name="Rectangle 4"/>
          <p:cNvSpPr/>
          <p:nvPr/>
        </p:nvSpPr>
        <p:spPr>
          <a:xfrm>
            <a:off x="4849813" y="3709988"/>
            <a:ext cx="2127250" cy="1739900"/>
          </a:xfrm>
          <a:prstGeom prst="rect">
            <a:avLst/>
          </a:prstGeom>
        </p:spPr>
        <p:txBody>
          <a:bodyPr>
            <a:spAutoFit/>
          </a:bodyPr>
          <a:lstStyle/>
          <a:p>
            <a:r>
              <a:rPr lang="lv-LV" sz="3600" b="1"/>
              <a:t>1</a:t>
            </a:r>
            <a:r>
              <a:rPr lang="en-US" sz="3600" b="1"/>
              <a:t>.</a:t>
            </a:r>
            <a:r>
              <a:rPr lang="lv-LV" sz="3600" b="1"/>
              <a:t>  </a:t>
            </a:r>
            <a:r>
              <a:rPr lang="en-US" sz="3600" b="1"/>
              <a:t>10</a:t>
            </a:r>
            <a:br>
              <a:rPr lang="en-US" sz="3600" b="1"/>
            </a:br>
            <a:r>
              <a:rPr lang="lv-LV" sz="3600" b="1"/>
              <a:t>2</a:t>
            </a:r>
            <a:r>
              <a:rPr lang="en-US" sz="3600" b="1"/>
              <a:t>. </a:t>
            </a:r>
            <a:r>
              <a:rPr lang="lv-LV" sz="3600" b="1"/>
              <a:t> </a:t>
            </a:r>
            <a:r>
              <a:rPr lang="en-US" sz="3600" b="1"/>
              <a:t>100</a:t>
            </a:r>
            <a:br>
              <a:rPr lang="en-US" sz="3600" b="1"/>
            </a:br>
            <a:r>
              <a:rPr lang="lv-LV" sz="3600" b="1"/>
              <a:t>3</a:t>
            </a:r>
            <a:r>
              <a:rPr lang="en-US" sz="3600" b="1"/>
              <a:t>. </a:t>
            </a:r>
            <a:r>
              <a:rPr lang="lv-LV" sz="3600" b="1"/>
              <a:t> </a:t>
            </a:r>
            <a:r>
              <a:rPr lang="en-US" sz="3600" b="1"/>
              <a:t>1,000</a:t>
            </a:r>
            <a:endParaRPr lang="lv-LV" sz="3600" b="1"/>
          </a:p>
        </p:txBody>
      </p:sp>
    </p:spTree>
  </p:cSld>
  <p:clrMapOvr>
    <a:masterClrMapping/>
  </p:clrMapOvr>
  <p:transition spd="med">
    <p:randomBar dir="ver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447800" y="3171825"/>
            <a:ext cx="6248400" cy="641350"/>
          </a:xfrm>
          <a:prstGeom prst="rect">
            <a:avLst/>
          </a:prstGeom>
          <a:noFill/>
          <a:ln w="9525">
            <a:noFill/>
            <a:miter lim="800000"/>
            <a:headEnd/>
            <a:tailEnd/>
          </a:ln>
        </p:spPr>
        <p:txBody>
          <a:bodyPr anchor="ctr">
            <a:spAutoFit/>
          </a:bodyPr>
          <a:lstStyle/>
          <a:p>
            <a:pPr algn="ctr" eaLnBrk="0" hangingPunct="0"/>
            <a:endParaRPr lang="lv-LV" sz="3600">
              <a:solidFill>
                <a:schemeClr val="bg1"/>
              </a:solidFill>
              <a:latin typeface="Times New Roman" pitchFamily="18" charset="0"/>
            </a:endParaRPr>
          </a:p>
        </p:txBody>
      </p:sp>
      <p:sp>
        <p:nvSpPr>
          <p:cNvPr id="143365" name="Text Box 5"/>
          <p:cNvSpPr txBox="1">
            <a:spLocks noChangeArrowheads="1"/>
          </p:cNvSpPr>
          <p:nvPr/>
        </p:nvSpPr>
        <p:spPr bwMode="auto">
          <a:xfrm>
            <a:off x="1905000" y="1828800"/>
            <a:ext cx="5181600" cy="1098550"/>
          </a:xfrm>
          <a:prstGeom prst="rect">
            <a:avLst/>
          </a:prstGeom>
          <a:noFill/>
          <a:ln w="9525">
            <a:noFill/>
            <a:miter lim="800000"/>
            <a:headEnd/>
            <a:tailEnd/>
          </a:ln>
          <a:effectLst/>
        </p:spPr>
        <p:txBody>
          <a:bodyPr>
            <a:spAutoFit/>
          </a:bodyPr>
          <a:lstStyle/>
          <a:p>
            <a:pPr algn="ctr" eaLnBrk="0" hangingPunct="0">
              <a:spcBef>
                <a:spcPct val="50000"/>
              </a:spcBef>
            </a:pPr>
            <a:r>
              <a:rPr lang="lv-LV" sz="6600"/>
              <a:t>3</a:t>
            </a:r>
            <a:r>
              <a:rPr lang="en-US" sz="6600"/>
              <a:t>.  1,000</a:t>
            </a:r>
          </a:p>
        </p:txBody>
      </p:sp>
    </p:spTree>
  </p:cSld>
  <p:clrMapOvr>
    <a:masterClrMapping/>
  </p:clrMapOvr>
  <p:transition spd="med">
    <p:randomBar dir="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a:xfrm>
            <a:off x="628650" y="831850"/>
            <a:ext cx="8070850" cy="4908550"/>
          </a:xfrm>
        </p:spPr>
        <p:txBody>
          <a:bodyPr/>
          <a:lstStyle/>
          <a:p>
            <a:r>
              <a:rPr lang="lv-LV" sz="4000" b="1" smtClean="0">
                <a:solidFill>
                  <a:schemeClr val="tx1"/>
                </a:solidFill>
              </a:rPr>
              <a:t>7. uzdevums</a:t>
            </a:r>
            <a:br>
              <a:rPr lang="lv-LV" sz="4000" b="1" smtClean="0">
                <a:solidFill>
                  <a:schemeClr val="tx1"/>
                </a:solidFill>
              </a:rPr>
            </a:br>
            <a:r>
              <a:rPr lang="lv-LV" sz="4000" smtClean="0">
                <a:solidFill>
                  <a:schemeClr val="tx1"/>
                </a:solidFill>
              </a:rPr>
              <a:t/>
            </a:r>
            <a:br>
              <a:rPr lang="lv-LV" sz="4000" smtClean="0">
                <a:solidFill>
                  <a:schemeClr val="tx1"/>
                </a:solidFill>
              </a:rPr>
            </a:br>
            <a:r>
              <a:rPr lang="lv-LV" sz="4000" smtClean="0">
                <a:solidFill>
                  <a:schemeClr val="tx1"/>
                </a:solidFill>
              </a:rPr>
              <a:t>Iztulkojiet un paskaidrojiet šo teikumu saistībā ar mērvienībām.</a:t>
            </a:r>
            <a:br>
              <a:rPr lang="lv-LV" sz="4000" smtClean="0">
                <a:solidFill>
                  <a:schemeClr val="tx1"/>
                </a:solidFill>
              </a:rPr>
            </a:br>
            <a:r>
              <a:rPr lang="lv-LV" sz="4000" smtClean="0">
                <a:solidFill>
                  <a:schemeClr val="tx1"/>
                </a:solidFill>
              </a:rPr>
              <a:t/>
            </a:r>
            <a:br>
              <a:rPr lang="lv-LV" sz="4000" smtClean="0">
                <a:solidFill>
                  <a:schemeClr val="tx1"/>
                </a:solidFill>
              </a:rPr>
            </a:br>
            <a:r>
              <a:rPr lang="lv-LV" sz="4000" smtClean="0">
                <a:solidFill>
                  <a:schemeClr val="tx1"/>
                </a:solidFill>
              </a:rPr>
              <a:t>Kā vēl var saprast šo teikumu?</a:t>
            </a:r>
            <a:br>
              <a:rPr lang="lv-LV" sz="4000" smtClean="0">
                <a:solidFill>
                  <a:schemeClr val="tx1"/>
                </a:solidFill>
              </a:rPr>
            </a:br>
            <a:r>
              <a:rPr lang="lv-LV" sz="4000" smtClean="0">
                <a:solidFill>
                  <a:schemeClr val="tx1"/>
                </a:solidFill>
              </a:rPr>
              <a:t/>
            </a:r>
            <a:br>
              <a:rPr lang="lv-LV" sz="4000" smtClean="0">
                <a:solidFill>
                  <a:schemeClr val="tx1"/>
                </a:solidFill>
              </a:rPr>
            </a:br>
            <a:r>
              <a:rPr lang="lv-LV" sz="4000" smtClean="0">
                <a:solidFill>
                  <a:srgbClr val="FF0000"/>
                </a:solidFill>
              </a:rPr>
              <a:t>He gained six pounds in one month.</a:t>
            </a:r>
          </a:p>
        </p:txBody>
      </p:sp>
    </p:spTree>
  </p:cSld>
  <p:clrMapOvr>
    <a:masterClrMapping/>
  </p:clrMapOvr>
  <p:transition spd="med">
    <p:randomBar dir="ver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a:xfrm>
            <a:off x="350838" y="804863"/>
            <a:ext cx="8335962" cy="4151312"/>
          </a:xfrm>
        </p:spPr>
        <p:txBody>
          <a:bodyPr/>
          <a:lstStyle/>
          <a:p>
            <a:r>
              <a:rPr lang="lv-LV" sz="4000" smtClean="0">
                <a:solidFill>
                  <a:schemeClr val="tx1"/>
                </a:solidFill>
              </a:rPr>
              <a:t>Un kā tulkosiet šo teikumu?</a:t>
            </a:r>
            <a:r>
              <a:rPr lang="lv-LV" smtClean="0">
                <a:solidFill>
                  <a:schemeClr val="tx1"/>
                </a:solidFill>
              </a:rPr>
              <a:t/>
            </a:r>
            <a:br>
              <a:rPr lang="lv-LV" smtClean="0">
                <a:solidFill>
                  <a:schemeClr val="tx1"/>
                </a:solidFill>
              </a:rPr>
            </a:br>
            <a:r>
              <a:rPr lang="lv-LV" smtClean="0">
                <a:solidFill>
                  <a:schemeClr val="tx1"/>
                </a:solidFill>
              </a:rPr>
              <a:t/>
            </a:r>
            <a:br>
              <a:rPr lang="lv-LV" smtClean="0">
                <a:solidFill>
                  <a:schemeClr val="tx1"/>
                </a:solidFill>
              </a:rPr>
            </a:br>
            <a:r>
              <a:rPr lang="lv-LV" smtClean="0">
                <a:solidFill>
                  <a:srgbClr val="FF0000"/>
                </a:solidFill>
              </a:rPr>
              <a:t>Er hat sechs Pfund in einem Monat zugenommen.</a:t>
            </a:r>
            <a:r>
              <a:rPr lang="lv-LV" smtClean="0">
                <a:solidFill>
                  <a:schemeClr val="tx1"/>
                </a:solidFill>
              </a:rPr>
              <a:t/>
            </a:r>
            <a:br>
              <a:rPr lang="lv-LV" smtClean="0">
                <a:solidFill>
                  <a:schemeClr val="tx1"/>
                </a:solidFill>
              </a:rPr>
            </a:br>
            <a:endParaRPr lang="lv-LV" smtClean="0">
              <a:solidFill>
                <a:schemeClr val="tx1"/>
              </a:solidFill>
            </a:endParaRPr>
          </a:p>
        </p:txBody>
      </p:sp>
    </p:spTree>
  </p:cSld>
  <p:clrMapOvr>
    <a:masterClrMapping/>
  </p:clrMapOvr>
  <p:transition spd="med">
    <p:randomBar dir="ver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38125" y="274638"/>
            <a:ext cx="8448675" cy="6350000"/>
          </a:xfrm>
        </p:spPr>
        <p:txBody>
          <a:bodyPr/>
          <a:lstStyle/>
          <a:p>
            <a:r>
              <a:rPr lang="lv-LV" sz="4000" smtClean="0">
                <a:solidFill>
                  <a:schemeClr val="tx1"/>
                </a:solidFill>
              </a:rPr>
              <a:t>Izveidojiet skaidrojumu gan rakstiskā, gan demonstrējamā veidā, jaunajām mērvienībām.</a:t>
            </a:r>
            <a:br>
              <a:rPr lang="lv-LV" sz="4000" smtClean="0">
                <a:solidFill>
                  <a:schemeClr val="tx1"/>
                </a:solidFill>
              </a:rPr>
            </a:br>
            <a:r>
              <a:rPr lang="lv-LV" sz="4000" smtClean="0">
                <a:solidFill>
                  <a:schemeClr val="tx1"/>
                </a:solidFill>
              </a:rPr>
              <a:t/>
            </a:r>
            <a:br>
              <a:rPr lang="lv-LV" sz="4000" smtClean="0">
                <a:solidFill>
                  <a:schemeClr val="tx1"/>
                </a:solidFill>
              </a:rPr>
            </a:br>
            <a:r>
              <a:rPr lang="lv-LV" sz="4000" smtClean="0">
                <a:solidFill>
                  <a:srgbClr val="990000"/>
                </a:solidFill>
              </a:rPr>
              <a:t>P</a:t>
            </a:r>
            <a:r>
              <a:rPr lang="en-US" sz="3600" smtClean="0">
                <a:solidFill>
                  <a:srgbClr val="990000"/>
                </a:solidFill>
              </a:rPr>
              <a:t>ieturlaiks </a:t>
            </a:r>
            <a:r>
              <a:rPr lang="lv-LV" sz="3600" smtClean="0">
                <a:solidFill>
                  <a:srgbClr val="990000"/>
                </a:solidFill>
              </a:rPr>
              <a:t/>
            </a:r>
            <a:br>
              <a:rPr lang="lv-LV" sz="3600" smtClean="0">
                <a:solidFill>
                  <a:srgbClr val="990000"/>
                </a:solidFill>
              </a:rPr>
            </a:br>
            <a:r>
              <a:rPr lang="lv-LV" sz="3600" smtClean="0">
                <a:solidFill>
                  <a:srgbClr val="990000"/>
                </a:solidFill>
              </a:rPr>
              <a:t>Benčiks</a:t>
            </a:r>
            <a:br>
              <a:rPr lang="lv-LV" sz="3600" smtClean="0">
                <a:solidFill>
                  <a:srgbClr val="990000"/>
                </a:solidFill>
              </a:rPr>
            </a:br>
            <a:r>
              <a:rPr lang="lv-LV" sz="3600" smtClean="0">
                <a:solidFill>
                  <a:srgbClr val="990000"/>
                </a:solidFill>
              </a:rPr>
              <a:t>Mušpakaļa </a:t>
            </a:r>
            <a:br>
              <a:rPr lang="lv-LV" sz="3600" smtClean="0">
                <a:solidFill>
                  <a:srgbClr val="990000"/>
                </a:solidFill>
              </a:rPr>
            </a:br>
            <a:r>
              <a:rPr lang="en-US" sz="3600" smtClean="0">
                <a:solidFill>
                  <a:srgbClr val="990000"/>
                </a:solidFill>
              </a:rPr>
              <a:t>JopcikRazītKaTeviDivideviņimetrs</a:t>
            </a:r>
            <a:endParaRPr lang="lv-LV" sz="3600" smtClean="0">
              <a:solidFill>
                <a:srgbClr val="990000"/>
              </a:solidFill>
            </a:endParaRPr>
          </a:p>
        </p:txBody>
      </p:sp>
      <p:sp>
        <p:nvSpPr>
          <p:cNvPr id="60419" name="AutoShape 3"/>
          <p:cNvSpPr>
            <a:spLocks noChangeArrowheads="1"/>
          </p:cNvSpPr>
          <p:nvPr/>
        </p:nvSpPr>
        <p:spPr bwMode="auto">
          <a:xfrm>
            <a:off x="225425" y="6254750"/>
            <a:ext cx="357188" cy="398463"/>
          </a:xfrm>
          <a:prstGeom prst="smileyFace">
            <a:avLst>
              <a:gd name="adj" fmla="val 4653"/>
            </a:avLst>
          </a:prstGeom>
          <a:solidFill>
            <a:schemeClr val="accent1"/>
          </a:solidFill>
          <a:ln w="9525">
            <a:solidFill>
              <a:schemeClr val="tx1"/>
            </a:solidFill>
            <a:round/>
            <a:headEnd/>
            <a:tailEnd/>
          </a:ln>
        </p:spPr>
        <p:txBody>
          <a:bodyPr wrap="none" anchor="ctr"/>
          <a:lstStyle/>
          <a:p>
            <a:endParaRPr lang="lv-LV"/>
          </a:p>
        </p:txBody>
      </p:sp>
    </p:spTree>
  </p:cSld>
  <p:clrMapOvr>
    <a:masterClrMapping/>
  </p:clrMapOvr>
  <p:transition spd="med">
    <p:randomBar dir="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38125" y="274638"/>
            <a:ext cx="8448675" cy="6350000"/>
          </a:xfrm>
        </p:spPr>
        <p:txBody>
          <a:bodyPr/>
          <a:lstStyle/>
          <a:p>
            <a:r>
              <a:rPr lang="lv-LV" sz="4000" smtClean="0">
                <a:solidFill>
                  <a:schemeClr val="tx1"/>
                </a:solidFill>
              </a:rPr>
              <a:t>Vājprātīgas mērvienības. (joki, anekdote, dzīves kuriozi, mērvienību jaunvārdi).</a:t>
            </a:r>
            <a:br>
              <a:rPr lang="lv-LV" sz="4000" smtClean="0">
                <a:solidFill>
                  <a:schemeClr val="tx1"/>
                </a:solidFill>
              </a:rPr>
            </a:br>
            <a:r>
              <a:rPr lang="lv-LV" sz="4000" smtClean="0">
                <a:solidFill>
                  <a:srgbClr val="990000"/>
                </a:solidFill>
              </a:rPr>
              <a:t>P</a:t>
            </a:r>
            <a:r>
              <a:rPr lang="en-US" sz="3600" smtClean="0">
                <a:solidFill>
                  <a:srgbClr val="990000"/>
                </a:solidFill>
              </a:rPr>
              <a:t>ieturlaiks - tas ir laiks, kurš paiet stāvot pieturā līdz nākošajam autobusam</a:t>
            </a:r>
            <a:r>
              <a:rPr lang="lv-LV" sz="3600" smtClean="0">
                <a:solidFill>
                  <a:srgbClr val="990000"/>
                </a:solidFill>
              </a:rPr>
              <a:t>. </a:t>
            </a:r>
            <a:br>
              <a:rPr lang="lv-LV" sz="3600" smtClean="0">
                <a:solidFill>
                  <a:srgbClr val="990000"/>
                </a:solidFill>
              </a:rPr>
            </a:br>
            <a:r>
              <a:rPr lang="lv-LV" sz="3600" smtClean="0">
                <a:solidFill>
                  <a:srgbClr val="990000"/>
                </a:solidFill>
              </a:rPr>
              <a:t/>
            </a:r>
            <a:br>
              <a:rPr lang="lv-LV" sz="3600" smtClean="0">
                <a:solidFill>
                  <a:srgbClr val="990000"/>
                </a:solidFill>
              </a:rPr>
            </a:br>
            <a:r>
              <a:rPr lang="en-US" sz="3600" smtClean="0">
                <a:solidFill>
                  <a:srgbClr val="990000"/>
                </a:solidFill>
              </a:rPr>
              <a:t>JopcikRazītKaTeviDivideviņimetrs- mēra skaļumu kad dabū ar āmuru pa pirkstiem, ar šo esot mērīts arī skaļums kad dabū ar elektrību pa nagiem</a:t>
            </a:r>
            <a:r>
              <a:rPr lang="lv-LV" sz="3600" smtClean="0">
                <a:solidFill>
                  <a:srgbClr val="990000"/>
                </a:solidFill>
              </a:rPr>
              <a:t>.</a:t>
            </a:r>
            <a:br>
              <a:rPr lang="lv-LV" sz="3600" smtClean="0">
                <a:solidFill>
                  <a:srgbClr val="990000"/>
                </a:solidFill>
              </a:rPr>
            </a:br>
            <a:endParaRPr lang="lv-LV" sz="3600" smtClean="0">
              <a:solidFill>
                <a:srgbClr val="990000"/>
              </a:solidFill>
            </a:endParaRPr>
          </a:p>
        </p:txBody>
      </p:sp>
    </p:spTree>
  </p:cSld>
  <p:clrMapOvr>
    <a:masterClrMapping/>
  </p:clrMapOvr>
  <p:transition spd="med">
    <p:randomBar dir="ver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4294967295"/>
          </p:nvPr>
        </p:nvSpPr>
        <p:spPr>
          <a:xfrm>
            <a:off x="331788" y="646113"/>
            <a:ext cx="8494712" cy="5572125"/>
          </a:xfrm>
        </p:spPr>
        <p:txBody>
          <a:bodyPr/>
          <a:lstStyle/>
          <a:p>
            <a:pPr algn="ctr">
              <a:lnSpc>
                <a:spcPct val="90000"/>
              </a:lnSpc>
              <a:buFontTx/>
              <a:buNone/>
            </a:pPr>
            <a:r>
              <a:rPr lang="lv-LV" sz="4000" b="1" smtClean="0">
                <a:solidFill>
                  <a:schemeClr val="tx1"/>
                </a:solidFill>
              </a:rPr>
              <a:t>8. uzdevums</a:t>
            </a:r>
            <a:r>
              <a:rPr lang="lv-LV" sz="4000" b="1" smtClean="0">
                <a:solidFill>
                  <a:srgbClr val="990000"/>
                </a:solidFill>
              </a:rPr>
              <a:t>  </a:t>
            </a:r>
          </a:p>
          <a:p>
            <a:pPr algn="ctr">
              <a:lnSpc>
                <a:spcPct val="90000"/>
              </a:lnSpc>
              <a:buFontTx/>
              <a:buNone/>
            </a:pPr>
            <a:endParaRPr lang="lv-LV" sz="4000" b="1" smtClean="0">
              <a:solidFill>
                <a:srgbClr val="990000"/>
              </a:solidFill>
            </a:endParaRPr>
          </a:p>
          <a:p>
            <a:pPr algn="ctr">
              <a:lnSpc>
                <a:spcPct val="90000"/>
              </a:lnSpc>
              <a:buFontTx/>
              <a:buNone/>
            </a:pPr>
            <a:r>
              <a:rPr lang="lv-LV" sz="4000" smtClean="0">
                <a:solidFill>
                  <a:schemeClr val="tx1"/>
                </a:solidFill>
              </a:rPr>
              <a:t>Kur var rasties problēma, ja pieejama tikai šāda mērkrūze?</a:t>
            </a:r>
          </a:p>
          <a:p>
            <a:pPr algn="ctr">
              <a:lnSpc>
                <a:spcPct val="90000"/>
              </a:lnSpc>
              <a:buFontTx/>
              <a:buNone/>
            </a:pPr>
            <a:r>
              <a:rPr lang="lv-LV" sz="4000" smtClean="0">
                <a:solidFill>
                  <a:schemeClr val="tx1"/>
                </a:solidFill>
              </a:rPr>
              <a:t>  Izveidojiet uzskates līdzekli tabulas veidā, ar kura palīdzību mērkrūzi varētu izmantot vismaz trīs citu valodu zinātāji! </a:t>
            </a:r>
            <a:r>
              <a:rPr lang="lv-LV" sz="3600" smtClean="0">
                <a:solidFill>
                  <a:schemeClr val="tx1"/>
                </a:solidFill>
              </a:rPr>
              <a:t/>
            </a:r>
            <a:br>
              <a:rPr lang="lv-LV" sz="3600" smtClean="0">
                <a:solidFill>
                  <a:schemeClr val="tx1"/>
                </a:solidFill>
              </a:rPr>
            </a:br>
            <a:endParaRPr lang="lv-LV" sz="3600" smtClean="0">
              <a:solidFill>
                <a:schemeClr val="tx1"/>
              </a:solidFill>
            </a:endParaRPr>
          </a:p>
        </p:txBody>
      </p:sp>
    </p:spTree>
  </p:cSld>
  <p:clrMapOvr>
    <a:masterClrMapping/>
  </p:clrMapOvr>
  <p:transition spd="med">
    <p:randomBar dir="ver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61"/>
          <p:cNvSpPr>
            <a:spLocks noGrp="1" noChangeArrowheads="1"/>
          </p:cNvSpPr>
          <p:nvPr>
            <p:ph type="title"/>
          </p:nvPr>
        </p:nvSpPr>
        <p:spPr>
          <a:xfrm>
            <a:off x="339725" y="503238"/>
            <a:ext cx="8347075" cy="4003675"/>
          </a:xfrm>
        </p:spPr>
        <p:txBody>
          <a:bodyPr/>
          <a:lstStyle/>
          <a:p>
            <a:pPr>
              <a:buFont typeface="Wingdings" pitchFamily="2" charset="2"/>
              <a:buNone/>
            </a:pPr>
            <a:r>
              <a:rPr lang="lv-LV" sz="4000" b="1" smtClean="0">
                <a:solidFill>
                  <a:schemeClr val="tx1"/>
                </a:solidFill>
              </a:rPr>
              <a:t>9. uzdevums</a:t>
            </a:r>
            <a:br>
              <a:rPr lang="lv-LV" sz="4000" b="1" smtClean="0">
                <a:solidFill>
                  <a:schemeClr val="tx1"/>
                </a:solidFill>
              </a:rPr>
            </a:br>
            <a:r>
              <a:rPr lang="lv-LV" sz="4000" smtClean="0">
                <a:solidFill>
                  <a:schemeClr val="tx1"/>
                </a:solidFill>
              </a:rPr>
              <a:t/>
            </a:r>
            <a:br>
              <a:rPr lang="lv-LV" sz="4000" smtClean="0">
                <a:solidFill>
                  <a:schemeClr val="tx1"/>
                </a:solidFill>
              </a:rPr>
            </a:br>
            <a:r>
              <a:rPr lang="lv-LV" sz="4000" smtClean="0">
                <a:solidFill>
                  <a:schemeClr val="tx1"/>
                </a:solidFill>
              </a:rPr>
              <a:t>Vai tu zini, kurš no šiem vārdiem ir mērvienība?</a:t>
            </a:r>
            <a:br>
              <a:rPr lang="lv-LV" sz="4000" smtClean="0">
                <a:solidFill>
                  <a:schemeClr val="tx1"/>
                </a:solidFill>
              </a:rPr>
            </a:br>
            <a:r>
              <a:rPr lang="lv-LV" sz="4000" smtClean="0"/>
              <a:t/>
            </a:r>
            <a:br>
              <a:rPr lang="lv-LV" sz="4000" smtClean="0"/>
            </a:br>
            <a:r>
              <a:rPr lang="lv-LV" sz="4000" smtClean="0">
                <a:solidFill>
                  <a:srgbClr val="FF0000"/>
                </a:solidFill>
                <a:sym typeface="Wingdings" pitchFamily="2" charset="2"/>
              </a:rPr>
              <a:t></a:t>
            </a:r>
            <a:r>
              <a:rPr lang="lv-LV" sz="4000" smtClean="0"/>
              <a:t> Doppelherz   </a:t>
            </a:r>
            <a:br>
              <a:rPr lang="lv-LV" sz="4000" smtClean="0"/>
            </a:br>
            <a:r>
              <a:rPr lang="lv-LV" sz="4000" smtClean="0"/>
              <a:t> </a:t>
            </a:r>
            <a:r>
              <a:rPr lang="lv-LV" sz="4000" smtClean="0">
                <a:solidFill>
                  <a:srgbClr val="FF0000"/>
                </a:solidFill>
                <a:sym typeface="Wingdings" pitchFamily="2" charset="2"/>
              </a:rPr>
              <a:t></a:t>
            </a:r>
            <a:r>
              <a:rPr lang="lv-LV" sz="4000" smtClean="0">
                <a:sym typeface="Wingdings" pitchFamily="2" charset="2"/>
              </a:rPr>
              <a:t> </a:t>
            </a:r>
            <a:r>
              <a:rPr lang="lv-LV" sz="4000" smtClean="0"/>
              <a:t>Doppelzentner </a:t>
            </a:r>
            <a:br>
              <a:rPr lang="lv-LV" sz="4000" smtClean="0"/>
            </a:br>
            <a:r>
              <a:rPr lang="lv-LV" sz="4000" smtClean="0"/>
              <a:t> </a:t>
            </a:r>
            <a:r>
              <a:rPr lang="lv-LV" sz="4000" smtClean="0">
                <a:solidFill>
                  <a:srgbClr val="FF0000"/>
                </a:solidFill>
                <a:sym typeface="Wingdings" pitchFamily="2" charset="2"/>
              </a:rPr>
              <a:t></a:t>
            </a:r>
            <a:r>
              <a:rPr lang="lv-LV" sz="4000" smtClean="0"/>
              <a:t> Doppelportion</a:t>
            </a:r>
          </a:p>
        </p:txBody>
      </p:sp>
    </p:spTree>
  </p:cSld>
  <p:clrMapOvr>
    <a:masterClrMapping/>
  </p:clrMapOvr>
  <p:transition spd="med">
    <p:randomBar dir="ver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39713" y="274638"/>
            <a:ext cx="8447087" cy="6140450"/>
          </a:xfrm>
        </p:spPr>
        <p:txBody>
          <a:bodyPr/>
          <a:lstStyle/>
          <a:p>
            <a:r>
              <a:rPr lang="lv-LV" sz="4000" smtClean="0">
                <a:solidFill>
                  <a:schemeClr val="tx1"/>
                </a:solidFill>
              </a:rPr>
              <a:t>Vai tu zini cik kilogramu ir “Doppelzentner”?</a:t>
            </a:r>
            <a:br>
              <a:rPr lang="lv-LV" sz="4000" smtClean="0">
                <a:solidFill>
                  <a:schemeClr val="tx1"/>
                </a:solidFill>
              </a:rPr>
            </a:br>
            <a:r>
              <a:rPr lang="lv-LV" sz="4000" smtClean="0">
                <a:solidFill>
                  <a:schemeClr val="tx1"/>
                </a:solidFill>
              </a:rPr>
              <a:t> Ar ko tas atšķiras no centnera?</a:t>
            </a:r>
            <a:br>
              <a:rPr lang="lv-LV" sz="4000" smtClean="0">
                <a:solidFill>
                  <a:schemeClr val="tx1"/>
                </a:solidFill>
              </a:rPr>
            </a:br>
            <a:r>
              <a:rPr lang="lv-LV" sz="4000" smtClean="0">
                <a:solidFill>
                  <a:schemeClr val="tx1"/>
                </a:solidFill>
              </a:rPr>
              <a:t>Kur visbiežāk izmanto šo mērvienību?</a:t>
            </a:r>
            <a:br>
              <a:rPr lang="lv-LV" sz="4000" smtClean="0">
                <a:solidFill>
                  <a:schemeClr val="tx1"/>
                </a:solidFill>
              </a:rPr>
            </a:br>
            <a:r>
              <a:rPr lang="lv-LV" sz="4000" smtClean="0">
                <a:solidFill>
                  <a:schemeClr val="tx1"/>
                </a:solidFill>
              </a:rPr>
              <a:t/>
            </a:r>
            <a:br>
              <a:rPr lang="lv-LV" sz="4000" smtClean="0">
                <a:solidFill>
                  <a:schemeClr val="tx1"/>
                </a:solidFill>
              </a:rPr>
            </a:br>
            <a:r>
              <a:rPr lang="lv-LV" sz="4000" smtClean="0">
                <a:solidFill>
                  <a:schemeClr val="tx1"/>
                </a:solidFill>
              </a:rPr>
              <a:t/>
            </a:r>
            <a:br>
              <a:rPr lang="lv-LV" sz="4000" smtClean="0">
                <a:solidFill>
                  <a:schemeClr val="tx1"/>
                </a:solidFill>
              </a:rPr>
            </a:br>
            <a:r>
              <a:rPr lang="lv-LV" sz="4000" smtClean="0">
                <a:solidFill>
                  <a:schemeClr val="tx1"/>
                </a:solidFill>
              </a:rPr>
              <a:t/>
            </a:r>
            <a:br>
              <a:rPr lang="lv-LV" sz="4000" smtClean="0">
                <a:solidFill>
                  <a:schemeClr val="tx1"/>
                </a:solidFill>
              </a:rPr>
            </a:br>
            <a:r>
              <a:rPr lang="lv-LV" sz="4000" smtClean="0">
                <a:solidFill>
                  <a:schemeClr val="tx1"/>
                </a:solidFill>
              </a:rPr>
              <a:t>1 Doppelzentner </a:t>
            </a:r>
            <a:br>
              <a:rPr lang="lv-LV" sz="4000" smtClean="0">
                <a:solidFill>
                  <a:schemeClr val="tx1"/>
                </a:solidFill>
              </a:rPr>
            </a:br>
            <a:r>
              <a:rPr lang="lv-LV" sz="4000" smtClean="0">
                <a:solidFill>
                  <a:schemeClr val="tx1"/>
                </a:solidFill>
              </a:rPr>
              <a:t>Vācijā =50 kg=1cnt</a:t>
            </a:r>
          </a:p>
        </p:txBody>
      </p:sp>
      <p:sp>
        <p:nvSpPr>
          <p:cNvPr id="65539" name="AutoShape 3"/>
          <p:cNvSpPr>
            <a:spLocks noChangeArrowheads="1"/>
          </p:cNvSpPr>
          <p:nvPr/>
        </p:nvSpPr>
        <p:spPr bwMode="auto">
          <a:xfrm>
            <a:off x="1558925" y="4738688"/>
            <a:ext cx="5883275" cy="1828800"/>
          </a:xfrm>
          <a:prstGeom prst="wedgeEllipseCallout">
            <a:avLst>
              <a:gd name="adj1" fmla="val -52833"/>
              <a:gd name="adj2" fmla="val 69968"/>
            </a:avLst>
          </a:prstGeom>
          <a:solidFill>
            <a:schemeClr val="accent1"/>
          </a:solidFill>
          <a:ln w="9525">
            <a:solidFill>
              <a:schemeClr val="tx1"/>
            </a:solidFill>
            <a:miter lim="800000"/>
            <a:headEnd/>
            <a:tailEnd/>
          </a:ln>
        </p:spPr>
        <p:txBody>
          <a:bodyPr/>
          <a:lstStyle/>
          <a:p>
            <a:pPr algn="ctr"/>
            <a:endParaRPr lang="lv-LV"/>
          </a:p>
        </p:txBody>
      </p:sp>
    </p:spTree>
  </p:cSld>
  <p:clrMapOvr>
    <a:masterClrMapping/>
  </p:clrMapOvr>
  <p:transition spd="med">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1"/>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1619" name="Rectangle 3"/>
          <p:cNvSpPr>
            <a:spLocks noGrp="1" noChangeArrowheads="1"/>
          </p:cNvSpPr>
          <p:nvPr>
            <p:ph type="body" idx="4294967295"/>
          </p:nvPr>
        </p:nvSpPr>
        <p:spPr>
          <a:xfrm>
            <a:off x="661988" y="1630363"/>
            <a:ext cx="4719637" cy="3779837"/>
          </a:xfrm>
        </p:spPr>
        <p:txBody>
          <a:bodyPr/>
          <a:lstStyle/>
          <a:p>
            <a:pPr eaLnBrk="1" hangingPunct="1">
              <a:lnSpc>
                <a:spcPct val="90000"/>
              </a:lnSpc>
            </a:pPr>
            <a:r>
              <a:rPr lang="lv-LV" smtClean="0">
                <a:solidFill>
                  <a:srgbClr val="800000"/>
                </a:solidFill>
              </a:rPr>
              <a:t>Fizika </a:t>
            </a:r>
          </a:p>
          <a:p>
            <a:pPr eaLnBrk="1" hangingPunct="1">
              <a:lnSpc>
                <a:spcPct val="90000"/>
              </a:lnSpc>
            </a:pPr>
            <a:r>
              <a:rPr lang="lv-LV" smtClean="0">
                <a:solidFill>
                  <a:srgbClr val="800000"/>
                </a:solidFill>
              </a:rPr>
              <a:t>Angļu valoda </a:t>
            </a:r>
          </a:p>
          <a:p>
            <a:pPr eaLnBrk="1" hangingPunct="1">
              <a:lnSpc>
                <a:spcPct val="90000"/>
              </a:lnSpc>
            </a:pPr>
            <a:r>
              <a:rPr lang="lv-LV" smtClean="0">
                <a:solidFill>
                  <a:srgbClr val="800000"/>
                </a:solidFill>
              </a:rPr>
              <a:t>Vācu valoda</a:t>
            </a:r>
          </a:p>
          <a:p>
            <a:pPr eaLnBrk="1" hangingPunct="1">
              <a:lnSpc>
                <a:spcPct val="90000"/>
              </a:lnSpc>
            </a:pPr>
            <a:r>
              <a:rPr lang="lv-LV" smtClean="0">
                <a:solidFill>
                  <a:srgbClr val="800000"/>
                </a:solidFill>
              </a:rPr>
              <a:t>Informātika</a:t>
            </a:r>
          </a:p>
          <a:p>
            <a:pPr eaLnBrk="1" hangingPunct="1">
              <a:lnSpc>
                <a:spcPct val="90000"/>
              </a:lnSpc>
            </a:pPr>
            <a:r>
              <a:rPr lang="lv-LV" smtClean="0">
                <a:solidFill>
                  <a:srgbClr val="800000"/>
                </a:solidFill>
              </a:rPr>
              <a:t>Mājturība</a:t>
            </a:r>
          </a:p>
          <a:p>
            <a:pPr eaLnBrk="1" hangingPunct="1">
              <a:lnSpc>
                <a:spcPct val="90000"/>
              </a:lnSpc>
            </a:pPr>
            <a:r>
              <a:rPr lang="lv-LV" smtClean="0">
                <a:solidFill>
                  <a:srgbClr val="800000"/>
                </a:solidFill>
              </a:rPr>
              <a:t>Latviešu valoda</a:t>
            </a:r>
            <a:endParaRPr lang="en-US" smtClean="0">
              <a:solidFill>
                <a:srgbClr val="800000"/>
              </a:solidFill>
            </a:endParaRPr>
          </a:p>
          <a:p>
            <a:pPr eaLnBrk="1" hangingPunct="1">
              <a:lnSpc>
                <a:spcPct val="90000"/>
              </a:lnSpc>
            </a:pPr>
            <a:r>
              <a:rPr lang="lv-LV" smtClean="0">
                <a:solidFill>
                  <a:srgbClr val="800000"/>
                </a:solidFill>
              </a:rPr>
              <a:t>Sports </a:t>
            </a:r>
          </a:p>
        </p:txBody>
      </p:sp>
    </p:spTree>
  </p:cSld>
  <p:clrMapOvr>
    <a:masterClrMapping/>
  </p:clrMapOvr>
  <p:transition spd="med">
    <p:randomBar dir="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219075" y="260350"/>
            <a:ext cx="8229600" cy="1489075"/>
          </a:xfrm>
        </p:spPr>
        <p:txBody>
          <a:bodyPr/>
          <a:lstStyle/>
          <a:p>
            <a:r>
              <a:rPr lang="lv-LV" sz="4000" b="1" smtClean="0">
                <a:solidFill>
                  <a:schemeClr val="tx1"/>
                </a:solidFill>
              </a:rPr>
              <a:t>10. uzdevums</a:t>
            </a:r>
            <a:br>
              <a:rPr lang="lv-LV" sz="4000" b="1" smtClean="0">
                <a:solidFill>
                  <a:schemeClr val="tx1"/>
                </a:solidFill>
              </a:rPr>
            </a:br>
            <a:r>
              <a:rPr lang="lv-LV" sz="4000" smtClean="0">
                <a:solidFill>
                  <a:schemeClr val="tx1"/>
                </a:solidFill>
              </a:rPr>
              <a:t/>
            </a:r>
            <a:br>
              <a:rPr lang="lv-LV" sz="4000" smtClean="0">
                <a:solidFill>
                  <a:schemeClr val="tx1"/>
                </a:solidFill>
              </a:rPr>
            </a:br>
            <a:r>
              <a:rPr lang="lv-LV" sz="4000" smtClean="0">
                <a:solidFill>
                  <a:schemeClr val="tx1"/>
                </a:solidFill>
              </a:rPr>
              <a:t> “Proti mērīt”</a:t>
            </a:r>
          </a:p>
        </p:txBody>
      </p:sp>
      <p:sp>
        <p:nvSpPr>
          <p:cNvPr id="66563" name="Content Placeholder 2"/>
          <p:cNvSpPr>
            <a:spLocks noGrp="1"/>
          </p:cNvSpPr>
          <p:nvPr>
            <p:ph idx="4294967295"/>
          </p:nvPr>
        </p:nvSpPr>
        <p:spPr>
          <a:xfrm>
            <a:off x="457200" y="2146300"/>
            <a:ext cx="8229600" cy="3979863"/>
          </a:xfrm>
        </p:spPr>
        <p:txBody>
          <a:bodyPr/>
          <a:lstStyle/>
          <a:p>
            <a:r>
              <a:rPr lang="lv-LV" sz="2800" smtClean="0">
                <a:solidFill>
                  <a:schemeClr val="tx1"/>
                </a:solidFill>
              </a:rPr>
              <a:t>Jūs nolemjat iepriecināt sevi ar kādu kārumu. Lai tas būtu pēc iespējas veselīgāks, jūs vēlaties pagatavot to paši, izmantojot arī pašu ziemai sagādātos produktus.</a:t>
            </a:r>
          </a:p>
          <a:p>
            <a:endParaRPr lang="lv-LV" sz="2800" smtClean="0">
              <a:solidFill>
                <a:schemeClr val="tx1"/>
              </a:solidFill>
            </a:endParaRPr>
          </a:p>
          <a:p>
            <a:r>
              <a:rPr lang="lv-LV" sz="2800" smtClean="0">
                <a:solidFill>
                  <a:schemeClr val="tx1"/>
                </a:solidFill>
              </a:rPr>
              <a:t>Izvēle apstājas pie.....................</a:t>
            </a:r>
          </a:p>
        </p:txBody>
      </p:sp>
    </p:spTree>
  </p:cSld>
  <p:clrMapOvr>
    <a:masterClrMapping/>
  </p:clrMapOvr>
  <p:transition spd="med">
    <p:randomBar dir="ver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p:txBody>
          <a:bodyPr/>
          <a:lstStyle/>
          <a:p>
            <a:r>
              <a:rPr lang="lv-LV" sz="4000" smtClean="0">
                <a:solidFill>
                  <a:schemeClr val="tx1"/>
                </a:solidFill>
              </a:rPr>
              <a:t>Dzērveņu – ābolu – biezpiena plātsmaize</a:t>
            </a:r>
            <a:r>
              <a:rPr lang="lv-LV" smtClean="0"/>
              <a:t>.</a:t>
            </a:r>
          </a:p>
        </p:txBody>
      </p:sp>
      <p:pic>
        <p:nvPicPr>
          <p:cNvPr id="67587" name="Picture 2" descr="C:\Documents and Settings\Skolotajs\Desktop\dzervenu-abolu-biezpiena-platsmaize-4.jpg"/>
          <p:cNvPicPr>
            <a:picLocks noGrp="1" noChangeAspect="1" noChangeArrowheads="1"/>
          </p:cNvPicPr>
          <p:nvPr>
            <p:ph idx="4294967295"/>
          </p:nvPr>
        </p:nvPicPr>
        <p:blipFill>
          <a:blip r:embed="rId3" cstate="print"/>
          <a:srcRect/>
          <a:stretch>
            <a:fillRect/>
          </a:stretch>
        </p:blipFill>
        <p:spPr>
          <a:xfrm>
            <a:off x="927100" y="1576388"/>
            <a:ext cx="6905625" cy="4073525"/>
          </a:xfrm>
        </p:spPr>
      </p:pic>
    </p:spTree>
  </p:cSld>
  <p:clrMapOvr>
    <a:masterClrMapping/>
  </p:clrMapOvr>
  <p:transition spd="med">
    <p:randomBar dir="ver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p:txBody>
          <a:bodyPr/>
          <a:lstStyle/>
          <a:p>
            <a:r>
              <a:rPr lang="lv-LV" sz="4000" smtClean="0">
                <a:solidFill>
                  <a:schemeClr val="tx1"/>
                </a:solidFill>
              </a:rPr>
              <a:t>Sastāvdaļas.</a:t>
            </a:r>
          </a:p>
        </p:txBody>
      </p:sp>
      <p:sp>
        <p:nvSpPr>
          <p:cNvPr id="68611" name="Content Placeholder 2"/>
          <p:cNvSpPr>
            <a:spLocks noGrp="1"/>
          </p:cNvSpPr>
          <p:nvPr>
            <p:ph idx="4294967295"/>
          </p:nvPr>
        </p:nvSpPr>
        <p:spPr/>
        <p:txBody>
          <a:bodyPr/>
          <a:lstStyle/>
          <a:p>
            <a:r>
              <a:rPr lang="lv-LV" sz="2800" smtClean="0">
                <a:solidFill>
                  <a:schemeClr val="tx1"/>
                </a:solidFill>
              </a:rPr>
              <a:t>4 olas + 1 garnējumam </a:t>
            </a:r>
          </a:p>
          <a:p>
            <a:r>
              <a:rPr lang="lv-LV" sz="2800" smtClean="0">
                <a:solidFill>
                  <a:schemeClr val="tx1"/>
                </a:solidFill>
              </a:rPr>
              <a:t>100g cukurs + 50g garnējumam </a:t>
            </a:r>
          </a:p>
          <a:p>
            <a:r>
              <a:rPr lang="lv-LV" sz="2800" smtClean="0">
                <a:solidFill>
                  <a:schemeClr val="tx1"/>
                </a:solidFill>
              </a:rPr>
              <a:t>10g soda </a:t>
            </a:r>
          </a:p>
          <a:p>
            <a:r>
              <a:rPr lang="lv-LV" sz="2800" smtClean="0">
                <a:solidFill>
                  <a:schemeClr val="tx1"/>
                </a:solidFill>
              </a:rPr>
              <a:t>8g citronskābe </a:t>
            </a:r>
          </a:p>
          <a:p>
            <a:r>
              <a:rPr lang="lv-LV" sz="2800" smtClean="0">
                <a:solidFill>
                  <a:schemeClr val="tx1"/>
                </a:solidFill>
              </a:rPr>
              <a:t>200g biezpiens </a:t>
            </a:r>
          </a:p>
          <a:p>
            <a:r>
              <a:rPr lang="lv-LV" sz="2800" smtClean="0">
                <a:solidFill>
                  <a:schemeClr val="tx1"/>
                </a:solidFill>
              </a:rPr>
              <a:t>150g kviešu milti </a:t>
            </a:r>
          </a:p>
          <a:p>
            <a:r>
              <a:rPr lang="lv-LV" sz="2800" smtClean="0">
                <a:solidFill>
                  <a:schemeClr val="tx1"/>
                </a:solidFill>
              </a:rPr>
              <a:t>140g dzērvenes </a:t>
            </a:r>
          </a:p>
          <a:p>
            <a:r>
              <a:rPr lang="lv-LV" sz="2800" smtClean="0">
                <a:solidFill>
                  <a:schemeClr val="tx1"/>
                </a:solidFill>
              </a:rPr>
              <a:t>400g āboli </a:t>
            </a:r>
          </a:p>
          <a:p>
            <a:r>
              <a:rPr lang="lv-LV" sz="2800" smtClean="0">
                <a:solidFill>
                  <a:schemeClr val="tx1"/>
                </a:solidFill>
              </a:rPr>
              <a:t>10g kanēlis </a:t>
            </a:r>
          </a:p>
          <a:p>
            <a:r>
              <a:rPr lang="lv-LV" sz="2800" smtClean="0">
                <a:solidFill>
                  <a:schemeClr val="tx1"/>
                </a:solidFill>
              </a:rPr>
              <a:t>15g skābs krējums (garnējumam) </a:t>
            </a:r>
          </a:p>
          <a:p>
            <a:endParaRPr lang="lv-LV" sz="2800" smtClean="0">
              <a:solidFill>
                <a:schemeClr val="tx1"/>
              </a:solidFill>
            </a:endParaRPr>
          </a:p>
        </p:txBody>
      </p:sp>
    </p:spTree>
  </p:cSld>
  <p:clrMapOvr>
    <a:masterClrMapping/>
  </p:clrMapOvr>
  <p:transition spd="med">
    <p:randomBar dir="ver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a:xfrm>
            <a:off x="484188" y="274638"/>
            <a:ext cx="8229600" cy="1143000"/>
          </a:xfrm>
        </p:spPr>
        <p:txBody>
          <a:bodyPr/>
          <a:lstStyle/>
          <a:p>
            <a:r>
              <a:rPr lang="lv-LV" sz="4000" smtClean="0">
                <a:solidFill>
                  <a:schemeClr val="tx1"/>
                </a:solidFill>
              </a:rPr>
              <a:t>Problēma</a:t>
            </a:r>
          </a:p>
        </p:txBody>
      </p:sp>
      <p:sp>
        <p:nvSpPr>
          <p:cNvPr id="69635" name="Content Placeholder 2"/>
          <p:cNvSpPr>
            <a:spLocks noGrp="1"/>
          </p:cNvSpPr>
          <p:nvPr>
            <p:ph idx="4294967295"/>
          </p:nvPr>
        </p:nvSpPr>
        <p:spPr/>
        <p:txBody>
          <a:bodyPr/>
          <a:lstStyle/>
          <a:p>
            <a:r>
              <a:rPr lang="lv-LV" sz="2800" smtClean="0">
                <a:solidFill>
                  <a:schemeClr val="tx1"/>
                </a:solidFill>
              </a:rPr>
              <a:t>Izrādās, ka jums mājās atrodas visas nepieciešamās sastāvdaļas, bet nav ne virtuves svaru, ne mērkrūzes? </a:t>
            </a:r>
          </a:p>
          <a:p>
            <a:r>
              <a:rPr lang="lv-LV" sz="2800" smtClean="0">
                <a:solidFill>
                  <a:schemeClr val="tx1"/>
                </a:solidFill>
              </a:rPr>
              <a:t>Kā atrisināt šo situāciju?</a:t>
            </a:r>
          </a:p>
          <a:p>
            <a:r>
              <a:rPr lang="lv-LV" sz="2800" smtClean="0">
                <a:solidFill>
                  <a:schemeClr val="tx1"/>
                </a:solidFill>
              </a:rPr>
              <a:t>Palīdzību meklē internetā!</a:t>
            </a:r>
          </a:p>
          <a:p>
            <a:r>
              <a:rPr lang="lv-LV" sz="2800" smtClean="0">
                <a:solidFill>
                  <a:schemeClr val="tx1"/>
                </a:solidFill>
              </a:rPr>
              <a:t>Atslēgas vārdi “produktu mērvienības”.</a:t>
            </a:r>
          </a:p>
        </p:txBody>
      </p:sp>
    </p:spTree>
  </p:cSld>
  <p:clrMapOvr>
    <a:masterClrMapping/>
  </p:clrMapOvr>
  <p:transition spd="med">
    <p:randomBar dir="ver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a:xfrm>
            <a:off x="423863" y="327025"/>
            <a:ext cx="8229600" cy="1143000"/>
          </a:xfrm>
        </p:spPr>
        <p:txBody>
          <a:bodyPr/>
          <a:lstStyle/>
          <a:p>
            <a:r>
              <a:rPr lang="lv-LV" sz="4000" smtClean="0">
                <a:solidFill>
                  <a:schemeClr val="tx1"/>
                </a:solidFill>
              </a:rPr>
              <a:t>Problēmjautājums</a:t>
            </a:r>
          </a:p>
        </p:txBody>
      </p:sp>
      <p:sp>
        <p:nvSpPr>
          <p:cNvPr id="70659" name="Content Placeholder 2"/>
          <p:cNvSpPr>
            <a:spLocks noGrp="1"/>
          </p:cNvSpPr>
          <p:nvPr>
            <p:ph idx="4294967295"/>
          </p:nvPr>
        </p:nvSpPr>
        <p:spPr/>
        <p:txBody>
          <a:bodyPr/>
          <a:lstStyle/>
          <a:p>
            <a:r>
              <a:rPr lang="lv-LV" sz="2800" smtClean="0">
                <a:solidFill>
                  <a:schemeClr val="tx1"/>
                </a:solidFill>
              </a:rPr>
              <a:t>Kādi sarežģījumi var rasties, ja receptei būs piebilde: “produktu daudzumam precīzi jāatbilst receptē norādītajam”.</a:t>
            </a:r>
          </a:p>
        </p:txBody>
      </p:sp>
    </p:spTree>
  </p:cSld>
  <p:clrMapOvr>
    <a:masterClrMapping/>
  </p:clrMapOvr>
  <p:transition spd="med">
    <p:randomBar dir="ver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Grp="1" noChangeArrowheads="1"/>
          </p:cNvSpPr>
          <p:nvPr>
            <p:ph type="title"/>
          </p:nvPr>
        </p:nvSpPr>
        <p:spPr>
          <a:xfrm>
            <a:off x="273050" y="304800"/>
            <a:ext cx="8440738" cy="6208713"/>
          </a:xfrm>
        </p:spPr>
        <p:txBody>
          <a:bodyPr/>
          <a:lstStyle/>
          <a:p>
            <a:r>
              <a:rPr lang="lv-LV" sz="4000" b="1" smtClean="0">
                <a:solidFill>
                  <a:schemeClr val="tx1"/>
                </a:solidFill>
              </a:rPr>
              <a:t>11. uzdevums</a:t>
            </a:r>
            <a:br>
              <a:rPr lang="lv-LV" sz="4000" b="1" smtClean="0">
                <a:solidFill>
                  <a:schemeClr val="tx1"/>
                </a:solidFill>
              </a:rPr>
            </a:br>
            <a:r>
              <a:rPr lang="lv-LV" sz="2400" b="1" i="1" smtClean="0">
                <a:solidFill>
                  <a:schemeClr val="tx1"/>
                </a:solidFill>
              </a:rPr>
              <a:t/>
            </a:r>
            <a:br>
              <a:rPr lang="lv-LV" sz="2400" b="1" i="1" smtClean="0">
                <a:solidFill>
                  <a:schemeClr val="tx1"/>
                </a:solidFill>
              </a:rPr>
            </a:br>
            <a:r>
              <a:rPr lang="lv-LV" sz="2400" b="1" i="1" smtClean="0">
                <a:solidFill>
                  <a:schemeClr val="tx1"/>
                </a:solidFill>
              </a:rPr>
              <a:t>Mērvienības kā vecvārdi</a:t>
            </a:r>
            <a:br>
              <a:rPr lang="lv-LV" sz="2400" b="1" i="1" smtClean="0">
                <a:solidFill>
                  <a:schemeClr val="tx1"/>
                </a:solidFill>
              </a:rPr>
            </a:br>
            <a:r>
              <a:rPr lang="lv-LV" sz="2400" b="1" i="1" smtClean="0">
                <a:solidFill>
                  <a:schemeClr val="tx1"/>
                </a:solidFill>
              </a:rPr>
              <a:t/>
            </a:r>
            <a:br>
              <a:rPr lang="lv-LV" sz="2400" b="1" i="1" smtClean="0">
                <a:solidFill>
                  <a:schemeClr val="tx1"/>
                </a:solidFill>
              </a:rPr>
            </a:br>
            <a:r>
              <a:rPr lang="lv-LV" sz="2400" b="1" i="1" smtClean="0">
                <a:solidFill>
                  <a:schemeClr val="tx1"/>
                </a:solidFill>
              </a:rPr>
              <a:t> </a:t>
            </a:r>
            <a:r>
              <a:rPr lang="lv-LV" sz="2400" b="1" smtClean="0">
                <a:solidFill>
                  <a:schemeClr val="tx1"/>
                </a:solidFill>
              </a:rPr>
              <a:t>* </a:t>
            </a:r>
            <a:r>
              <a:rPr lang="lv-LV" sz="2400" smtClean="0">
                <a:solidFill>
                  <a:schemeClr val="tx1"/>
                </a:solidFill>
              </a:rPr>
              <a:t>Noskaidrojiet, ko dēvē par vecvārdiem! Kādos gadījumos vārdi noveco? Kādās 2 grupās iedala vecvārdus , pie kuras pieder senie mērvienību apzīmējumi?</a:t>
            </a:r>
            <a:br>
              <a:rPr lang="lv-LV" sz="2400" smtClean="0">
                <a:solidFill>
                  <a:schemeClr val="tx1"/>
                </a:solidFill>
              </a:rPr>
            </a:br>
            <a:r>
              <a:rPr lang="lv-LV" sz="2400" b="1" smtClean="0">
                <a:solidFill>
                  <a:schemeClr val="tx1"/>
                </a:solidFill>
              </a:rPr>
              <a:t> * </a:t>
            </a:r>
            <a:r>
              <a:rPr lang="lv-LV" sz="2400" smtClean="0">
                <a:solidFill>
                  <a:schemeClr val="tx1"/>
                </a:solidFill>
              </a:rPr>
              <a:t>Atrodiet skaidrojumu tādu senu mērvienību apzīmējumiem kā : </a:t>
            </a:r>
            <a:r>
              <a:rPr lang="lv-LV" sz="2400" i="1" smtClean="0">
                <a:solidFill>
                  <a:schemeClr val="tx1"/>
                </a:solidFill>
              </a:rPr>
              <a:t>dukāts,</a:t>
            </a:r>
            <a:r>
              <a:rPr lang="lv-LV" sz="2400" smtClean="0">
                <a:solidFill>
                  <a:schemeClr val="tx1"/>
                </a:solidFill>
              </a:rPr>
              <a:t> </a:t>
            </a:r>
            <a:r>
              <a:rPr lang="lv-LV" sz="2400" i="1" smtClean="0">
                <a:solidFill>
                  <a:schemeClr val="tx1"/>
                </a:solidFill>
              </a:rPr>
              <a:t>mārciņa, desetīna, aršīna, pēda, puds un versts, grasis, stops, vērdiņš</a:t>
            </a:r>
            <a:r>
              <a:rPr lang="lv-LV" sz="2400" smtClean="0">
                <a:solidFill>
                  <a:schemeClr val="tx1"/>
                </a:solidFill>
              </a:rPr>
              <a:t>!</a:t>
            </a:r>
            <a:br>
              <a:rPr lang="lv-LV" sz="2400" smtClean="0">
                <a:solidFill>
                  <a:schemeClr val="tx1"/>
                </a:solidFill>
              </a:rPr>
            </a:br>
            <a:r>
              <a:rPr lang="lv-LV" sz="2400" smtClean="0">
                <a:solidFill>
                  <a:schemeClr val="tx1"/>
                </a:solidFill>
              </a:rPr>
              <a:t/>
            </a:r>
            <a:br>
              <a:rPr lang="lv-LV" sz="2400" smtClean="0">
                <a:solidFill>
                  <a:schemeClr val="tx1"/>
                </a:solidFill>
              </a:rPr>
            </a:br>
            <a:r>
              <a:rPr lang="lv-LV" sz="2400" smtClean="0">
                <a:solidFill>
                  <a:schemeClr val="tx1"/>
                </a:solidFill>
              </a:rPr>
              <a:t>Vai mūsdienās arī izmanto šos pašus apzīmējums? Varbūt tos lieto citādā nozīmē? (Miniet piemērus!)</a:t>
            </a:r>
            <a:br>
              <a:rPr lang="lv-LV" sz="2400" smtClean="0">
                <a:solidFill>
                  <a:schemeClr val="tx1"/>
                </a:solidFill>
              </a:rPr>
            </a:br>
            <a:r>
              <a:rPr lang="lv-LV" sz="2400" b="1" smtClean="0">
                <a:solidFill>
                  <a:schemeClr val="tx1"/>
                </a:solidFill>
              </a:rPr>
              <a:t> </a:t>
            </a:r>
            <a:br>
              <a:rPr lang="lv-LV" sz="2400" b="1" smtClean="0">
                <a:solidFill>
                  <a:schemeClr val="tx1"/>
                </a:solidFill>
              </a:rPr>
            </a:br>
            <a:endParaRPr lang="lv-LV" sz="2400" smtClean="0">
              <a:solidFill>
                <a:schemeClr val="tx1"/>
              </a:solidFill>
            </a:endParaRPr>
          </a:p>
        </p:txBody>
      </p:sp>
    </p:spTree>
  </p:cSld>
  <p:clrMapOvr>
    <a:masterClrMapping/>
  </p:clrMapOvr>
  <p:transition spd="med">
    <p:randomBar dir="ver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a:xfrm>
            <a:off x="457200" y="274638"/>
            <a:ext cx="8229600" cy="5461000"/>
          </a:xfrm>
        </p:spPr>
        <p:txBody>
          <a:bodyPr/>
          <a:lstStyle/>
          <a:p>
            <a:r>
              <a:rPr lang="lv-LV" sz="2800" smtClean="0">
                <a:solidFill>
                  <a:schemeClr val="tx1"/>
                </a:solidFill>
              </a:rPr>
              <a:t/>
            </a:r>
            <a:br>
              <a:rPr lang="lv-LV" sz="2800" smtClean="0">
                <a:solidFill>
                  <a:schemeClr val="tx1"/>
                </a:solidFill>
              </a:rPr>
            </a:br>
            <a:r>
              <a:rPr lang="lv-LV" sz="2800" smtClean="0">
                <a:solidFill>
                  <a:schemeClr val="tx1"/>
                </a:solidFill>
              </a:rPr>
              <a:t>Sameklējiet sakāmvārdus vai parunas, mīklas vai tautasdziesmas, tautas pasakas vai teikas, kurās ir minētas šīs mērvienības: </a:t>
            </a:r>
            <a:r>
              <a:rPr lang="lv-LV" sz="2800" i="1" u="sng" smtClean="0">
                <a:solidFill>
                  <a:schemeClr val="tx1"/>
                </a:solidFill>
              </a:rPr>
              <a:t>aršīna, desetīna, dukāts, kāls, mārciņa, pēda, puds, versts!</a:t>
            </a:r>
            <a:r>
              <a:rPr lang="lv-LV" sz="2800" b="1" i="1" u="sng" smtClean="0">
                <a:solidFill>
                  <a:schemeClr val="tx1"/>
                </a:solidFill>
              </a:rPr>
              <a:t/>
            </a:r>
            <a:br>
              <a:rPr lang="lv-LV" sz="2800" b="1" i="1" u="sng" smtClean="0">
                <a:solidFill>
                  <a:schemeClr val="tx1"/>
                </a:solidFill>
              </a:rPr>
            </a:br>
            <a:endParaRPr lang="lv-LV" sz="2800" b="1" i="1" u="sng" smtClean="0">
              <a:solidFill>
                <a:schemeClr val="tx1"/>
              </a:solidFill>
            </a:endParaRPr>
          </a:p>
        </p:txBody>
      </p:sp>
    </p:spTree>
  </p:cSld>
  <p:clrMapOvr>
    <a:masterClrMapping/>
  </p:clrMapOvr>
  <p:transition spd="med">
    <p:randomBar dir="ver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title"/>
          </p:nvPr>
        </p:nvSpPr>
        <p:spPr>
          <a:xfrm>
            <a:off x="325438" y="274638"/>
            <a:ext cx="8361362" cy="6232525"/>
          </a:xfrm>
        </p:spPr>
        <p:txBody>
          <a:bodyPr/>
          <a:lstStyle/>
          <a:p>
            <a:r>
              <a:rPr lang="lv-LV" sz="2400" b="1" smtClean="0">
                <a:solidFill>
                  <a:schemeClr val="tx1"/>
                </a:solidFill>
              </a:rPr>
              <a:t>Jūs zināt, ka </a:t>
            </a:r>
            <a:r>
              <a:rPr lang="lv-LV" sz="2400" smtClean="0">
                <a:solidFill>
                  <a:schemeClr val="tx1"/>
                </a:solidFill>
              </a:rPr>
              <a:t>Lielbritānijas un Ziemeļīrijas Apvienotā Karaliste sastāv no Skotijas, Anglijas, Velsas un Ziemeļīrijas. Pastāv daudz anekdošu par skotu skopumu. Šodien jūs dzirdēsiet vienu no tādām anekdotēm, bet ne līdz galam, jo jūs paši pamēģināsiet uzminēt nobeigumu.  </a:t>
            </a:r>
            <a:r>
              <a:rPr lang="lv-LV" sz="2400" b="1" smtClean="0">
                <a:solidFill>
                  <a:schemeClr val="tx1"/>
                </a:solidFill>
              </a:rPr>
              <a:t/>
            </a:r>
            <a:br>
              <a:rPr lang="lv-LV" sz="2400" b="1" smtClean="0">
                <a:solidFill>
                  <a:schemeClr val="tx1"/>
                </a:solidFill>
              </a:rPr>
            </a:br>
            <a:r>
              <a:rPr lang="lv-LV" sz="2400" b="1" smtClean="0">
                <a:solidFill>
                  <a:schemeClr val="tx1"/>
                </a:solidFill>
              </a:rPr>
              <a:t>Reiz dzīvoja četri draugi: īrs, anglis, skots un velsietis. Vienu dienu īrs nomira. Katrs no viņa trīs draugiem bija viņam parādā vienu mārciņu. Tā kā īram nebija ģimenes un nebija kam samaksāt parādu, trīs draugi nosprieda, ka tas ir goda jautājums un parādu nolēma īram ielikt zārkā. Anglis ielika vienu mārciņu zārkā un atvadījās no sava drauga. To pašu izdarīja arī velsietis. Bet skots ...</a:t>
            </a:r>
            <a:r>
              <a:rPr lang="lv-LV" sz="2400" smtClean="0">
                <a:solidFill>
                  <a:schemeClr val="tx1"/>
                </a:solidFill>
              </a:rPr>
              <a:t> </a:t>
            </a:r>
            <a:br>
              <a:rPr lang="lv-LV" sz="2400" smtClean="0">
                <a:solidFill>
                  <a:schemeClr val="tx1"/>
                </a:solidFill>
              </a:rPr>
            </a:br>
            <a:r>
              <a:rPr lang="lv-LV" smtClean="0">
                <a:solidFill>
                  <a:schemeClr val="tx1"/>
                </a:solidFill>
              </a:rPr>
              <a:t>Uzminiet ko darīja skots?</a:t>
            </a:r>
            <a:r>
              <a:rPr lang="lv-LV" smtClean="0"/>
              <a:t> </a:t>
            </a:r>
          </a:p>
        </p:txBody>
      </p:sp>
    </p:spTree>
  </p:cSld>
  <p:clrMapOvr>
    <a:masterClrMapping/>
  </p:clrMapOvr>
  <p:transition spd="med">
    <p:randomBar dir="ver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4"/>
          <p:cNvSpPr>
            <a:spLocks noGrp="1" noChangeArrowheads="1"/>
          </p:cNvSpPr>
          <p:nvPr>
            <p:ph type="title"/>
          </p:nvPr>
        </p:nvSpPr>
        <p:spPr>
          <a:xfrm>
            <a:off x="312738" y="2460625"/>
            <a:ext cx="8229600" cy="1143000"/>
          </a:xfrm>
        </p:spPr>
        <p:txBody>
          <a:bodyPr/>
          <a:lstStyle/>
          <a:p>
            <a:r>
              <a:rPr lang="lv-LV" sz="4000" smtClean="0">
                <a:solidFill>
                  <a:schemeClr val="tx1"/>
                </a:solidFill>
              </a:rPr>
              <a:t>Skots izrakstīja čeku uz trīs mārciņām, ielika zārkā un paņēma no turienes atlikumu – tikko ieliktās divas mārciņas.</a:t>
            </a:r>
            <a:r>
              <a:rPr lang="lv-LV" sz="4000" smtClean="0"/>
              <a:t> </a:t>
            </a:r>
          </a:p>
        </p:txBody>
      </p:sp>
    </p:spTree>
  </p:cSld>
  <p:clrMapOvr>
    <a:masterClrMapping/>
  </p:clrMapOvr>
  <p:transition spd="med">
    <p:randomBar dir="ver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50875" y="714375"/>
            <a:ext cx="7931150" cy="3225800"/>
          </a:xfrm>
        </p:spPr>
        <p:txBody>
          <a:bodyPr>
            <a:normAutofit/>
          </a:bodyPr>
          <a:lstStyle/>
          <a:p>
            <a:r>
              <a:rPr lang="lv-LV" sz="3600" b="1" smtClean="0">
                <a:solidFill>
                  <a:schemeClr val="tx1"/>
                </a:solidFill>
              </a:rPr>
              <a:t>12. uzdevums</a:t>
            </a:r>
            <a:br>
              <a:rPr lang="lv-LV" sz="3600" b="1" smtClean="0">
                <a:solidFill>
                  <a:schemeClr val="tx1"/>
                </a:solidFill>
              </a:rPr>
            </a:br>
            <a:r>
              <a:rPr lang="lv-LV" sz="3600" smtClean="0">
                <a:solidFill>
                  <a:schemeClr val="tx1"/>
                </a:solidFill>
              </a:rPr>
              <a:t/>
            </a:r>
            <a:br>
              <a:rPr lang="lv-LV" sz="3600" smtClean="0">
                <a:solidFill>
                  <a:schemeClr val="tx1"/>
                </a:solidFill>
              </a:rPr>
            </a:br>
            <a:r>
              <a:rPr lang="lv-LV" sz="3600" smtClean="0">
                <a:solidFill>
                  <a:schemeClr val="tx1"/>
                </a:solidFill>
              </a:rPr>
              <a:t>Kurās disciplīnās sporta stundā, izmanto fizikālo lielumu – garumu, lai izmērītu rezultātu?</a:t>
            </a:r>
            <a:br>
              <a:rPr lang="lv-LV" sz="3600" smtClean="0">
                <a:solidFill>
                  <a:schemeClr val="tx1"/>
                </a:solidFill>
              </a:rPr>
            </a:br>
            <a:endParaRPr lang="lv-LV" sz="3600" smtClean="0">
              <a:solidFill>
                <a:schemeClr val="tx1"/>
              </a:solidFill>
            </a:endParaRPr>
          </a:p>
        </p:txBody>
      </p:sp>
    </p:spTree>
  </p:cSld>
  <p:clrMapOvr>
    <a:masterClrMapping/>
  </p:clrMapOvr>
  <p:transition spd="med">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6" name="Group 6"/>
          <p:cNvGrpSpPr>
            <a:grpSpLocks/>
          </p:cNvGrpSpPr>
          <p:nvPr/>
        </p:nvGrpSpPr>
        <p:grpSpPr bwMode="auto">
          <a:xfrm>
            <a:off x="250825" y="549275"/>
            <a:ext cx="8353425" cy="6138863"/>
            <a:chOff x="158" y="346"/>
            <a:chExt cx="5262" cy="3867"/>
          </a:xfrm>
        </p:grpSpPr>
        <p:sp>
          <p:nvSpPr>
            <p:cNvPr id="8" name="Oval 7"/>
            <p:cNvSpPr/>
            <p:nvPr/>
          </p:nvSpPr>
          <p:spPr>
            <a:xfrm>
              <a:off x="1020" y="527"/>
              <a:ext cx="3266" cy="29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1912" y="1352"/>
              <a:ext cx="1628" cy="931"/>
            </a:xfrm>
            <a:prstGeom prst="rect">
              <a:avLst/>
            </a:prstGeom>
            <a:solidFill>
              <a:schemeClr val="accent1">
                <a:lumMod val="20000"/>
                <a:lumOff val="80000"/>
              </a:schemeClr>
            </a:solidFill>
            <a:ln w="28575">
              <a:solidFill>
                <a:schemeClr val="accent5">
                  <a:lumMod val="75000"/>
                </a:schemeClr>
              </a:solidFill>
            </a:ln>
          </p:spPr>
          <p:txBody>
            <a:bodyPr>
              <a:spAutoFit/>
            </a:bodyPr>
            <a:lstStyle/>
            <a:p>
              <a:pPr algn="ctr" fontAlgn="auto">
                <a:spcBef>
                  <a:spcPts val="0"/>
                </a:spcBef>
                <a:spcAft>
                  <a:spcPts val="0"/>
                </a:spcAft>
                <a:defRPr/>
              </a:pPr>
              <a:r>
                <a:rPr lang="lv-LV" b="1" dirty="0">
                  <a:solidFill>
                    <a:srgbClr val="FF0000"/>
                  </a:solidFill>
                  <a:latin typeface="+mn-lt"/>
                </a:rPr>
                <a:t>Kāds kopīgs fizikāls lielums ir jāzina apmeklējot jeb darbojoties šajos objektos? </a:t>
              </a:r>
              <a:endParaRPr lang="en-US" b="1" dirty="0">
                <a:solidFill>
                  <a:srgbClr val="FF0000"/>
                </a:solidFill>
                <a:latin typeface="+mn-lt"/>
              </a:endParaRPr>
            </a:p>
          </p:txBody>
        </p:sp>
        <p:cxnSp>
          <p:nvCxnSpPr>
            <p:cNvPr id="15" name="Straight Arrow Connector 14"/>
            <p:cNvCxnSpPr>
              <a:stCxn id="7" idx="0"/>
              <a:endCxn id="4" idx="2"/>
            </p:cNvCxnSpPr>
            <p:nvPr/>
          </p:nvCxnSpPr>
          <p:spPr>
            <a:xfrm flipH="1" flipV="1">
              <a:off x="2676" y="578"/>
              <a:ext cx="50" cy="77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791" y="2287"/>
              <a:ext cx="571" cy="64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288" y="1842"/>
              <a:ext cx="726"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913" y="2279"/>
              <a:ext cx="874" cy="65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1"/>
              <a:endCxn id="2" idx="3"/>
            </p:cNvCxnSpPr>
            <p:nvPr/>
          </p:nvCxnSpPr>
          <p:spPr>
            <a:xfrm flipH="1">
              <a:off x="1383" y="1818"/>
              <a:ext cx="529" cy="18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58" y="1888"/>
              <a:ext cx="1225" cy="232"/>
            </a:xfrm>
            <a:prstGeom prst="rect">
              <a:avLst/>
            </a:prstGeom>
            <a:solidFill>
              <a:schemeClr val="bg1"/>
            </a:solidFill>
            <a:ln w="28575">
              <a:solidFill>
                <a:schemeClr val="accent2">
                  <a:lumMod val="75000"/>
                </a:schemeClr>
              </a:solidFill>
            </a:ln>
          </p:spPr>
          <p:txBody>
            <a:bodyPr>
              <a:spAutoFit/>
            </a:bodyPr>
            <a:lstStyle/>
            <a:p>
              <a:pPr fontAlgn="auto">
                <a:spcBef>
                  <a:spcPts val="0"/>
                </a:spcBef>
                <a:spcAft>
                  <a:spcPts val="0"/>
                </a:spcAft>
                <a:defRPr/>
              </a:pPr>
              <a:r>
                <a:rPr lang="lv-LV" dirty="0">
                  <a:latin typeface="+mn-lt"/>
                </a:rPr>
                <a:t>Apavu veikals</a:t>
              </a:r>
              <a:endParaRPr lang="en-US" dirty="0">
                <a:latin typeface="+mn-lt"/>
              </a:endParaRPr>
            </a:p>
          </p:txBody>
        </p:sp>
        <p:sp>
          <p:nvSpPr>
            <p:cNvPr id="3" name="TextBox 2"/>
            <p:cNvSpPr txBox="1"/>
            <p:nvPr/>
          </p:nvSpPr>
          <p:spPr>
            <a:xfrm>
              <a:off x="4014" y="1752"/>
              <a:ext cx="1225" cy="232"/>
            </a:xfrm>
            <a:prstGeom prst="rect">
              <a:avLst/>
            </a:prstGeom>
            <a:solidFill>
              <a:schemeClr val="bg1"/>
            </a:solidFill>
            <a:ln w="28575">
              <a:solidFill>
                <a:schemeClr val="accent2">
                  <a:lumMod val="75000"/>
                </a:schemeClr>
              </a:solidFill>
            </a:ln>
          </p:spPr>
          <p:txBody>
            <a:bodyPr>
              <a:spAutoFit/>
            </a:bodyPr>
            <a:lstStyle/>
            <a:p>
              <a:pPr fontAlgn="auto">
                <a:spcBef>
                  <a:spcPts val="0"/>
                </a:spcBef>
                <a:spcAft>
                  <a:spcPts val="0"/>
                </a:spcAft>
                <a:defRPr/>
              </a:pPr>
              <a:r>
                <a:rPr lang="lv-LV" dirty="0">
                  <a:latin typeface="+mn-lt"/>
                </a:rPr>
                <a:t>Mēbeļu veikals</a:t>
              </a:r>
              <a:endParaRPr lang="en-US" dirty="0">
                <a:latin typeface="+mn-lt"/>
              </a:endParaRPr>
            </a:p>
          </p:txBody>
        </p:sp>
        <p:sp>
          <p:nvSpPr>
            <p:cNvPr id="4" name="TextBox 3"/>
            <p:cNvSpPr txBox="1"/>
            <p:nvPr/>
          </p:nvSpPr>
          <p:spPr>
            <a:xfrm>
              <a:off x="2064" y="346"/>
              <a:ext cx="1224" cy="232"/>
            </a:xfrm>
            <a:prstGeom prst="rect">
              <a:avLst/>
            </a:prstGeom>
            <a:solidFill>
              <a:schemeClr val="bg1"/>
            </a:solidFill>
            <a:ln w="28575">
              <a:solidFill>
                <a:schemeClr val="accent2">
                  <a:lumMod val="75000"/>
                </a:schemeClr>
              </a:solidFill>
            </a:ln>
          </p:spPr>
          <p:txBody>
            <a:bodyPr>
              <a:spAutoFit/>
            </a:bodyPr>
            <a:lstStyle/>
            <a:p>
              <a:pPr fontAlgn="auto">
                <a:spcBef>
                  <a:spcPts val="0"/>
                </a:spcBef>
                <a:spcAft>
                  <a:spcPts val="0"/>
                </a:spcAft>
                <a:defRPr/>
              </a:pPr>
              <a:r>
                <a:rPr lang="lv-LV" dirty="0">
                  <a:latin typeface="+mn-lt"/>
                </a:rPr>
                <a:t>Apģērbu veikals</a:t>
              </a:r>
              <a:endParaRPr lang="en-US" dirty="0">
                <a:latin typeface="+mn-lt"/>
              </a:endParaRPr>
            </a:p>
          </p:txBody>
        </p:sp>
        <p:sp>
          <p:nvSpPr>
            <p:cNvPr id="5" name="TextBox 4"/>
            <p:cNvSpPr txBox="1"/>
            <p:nvPr/>
          </p:nvSpPr>
          <p:spPr>
            <a:xfrm>
              <a:off x="703" y="2931"/>
              <a:ext cx="1224" cy="582"/>
            </a:xfrm>
            <a:prstGeom prst="rect">
              <a:avLst/>
            </a:prstGeom>
            <a:solidFill>
              <a:schemeClr val="bg1"/>
            </a:solidFill>
            <a:ln w="28575">
              <a:solidFill>
                <a:schemeClr val="accent2">
                  <a:lumMod val="75000"/>
                </a:schemeClr>
              </a:solidFill>
            </a:ln>
          </p:spPr>
          <p:txBody>
            <a:bodyPr>
              <a:spAutoFit/>
            </a:bodyPr>
            <a:lstStyle/>
            <a:p>
              <a:pPr fontAlgn="auto">
                <a:spcBef>
                  <a:spcPts val="0"/>
                </a:spcBef>
                <a:spcAft>
                  <a:spcPts val="0"/>
                </a:spcAft>
                <a:defRPr/>
              </a:pPr>
              <a:r>
                <a:rPr lang="lv-LV" dirty="0">
                  <a:latin typeface="+mn-lt"/>
                </a:rPr>
                <a:t>Mēbeļu izkārtojums dzīvoklī, klasē</a:t>
              </a:r>
              <a:endParaRPr lang="en-US" dirty="0">
                <a:latin typeface="+mn-lt"/>
              </a:endParaRPr>
            </a:p>
          </p:txBody>
        </p:sp>
        <p:sp>
          <p:nvSpPr>
            <p:cNvPr id="6" name="TextBox 5"/>
            <p:cNvSpPr txBox="1"/>
            <p:nvPr/>
          </p:nvSpPr>
          <p:spPr>
            <a:xfrm>
              <a:off x="3560" y="2931"/>
              <a:ext cx="1860" cy="407"/>
            </a:xfrm>
            <a:prstGeom prst="rect">
              <a:avLst/>
            </a:prstGeom>
            <a:solidFill>
              <a:schemeClr val="bg1"/>
            </a:solidFill>
            <a:ln w="28575">
              <a:solidFill>
                <a:schemeClr val="accent2">
                  <a:lumMod val="75000"/>
                </a:schemeClr>
              </a:solidFill>
            </a:ln>
          </p:spPr>
          <p:txBody>
            <a:bodyPr>
              <a:spAutoFit/>
            </a:bodyPr>
            <a:lstStyle/>
            <a:p>
              <a:pPr fontAlgn="auto">
                <a:spcBef>
                  <a:spcPts val="0"/>
                </a:spcBef>
                <a:spcAft>
                  <a:spcPts val="0"/>
                </a:spcAft>
                <a:defRPr/>
              </a:pPr>
              <a:r>
                <a:rPr lang="lv-LV" dirty="0">
                  <a:latin typeface="+mn-lt"/>
                </a:rPr>
                <a:t>Televīzijas, fotoaparātu, datora monitoru veikals</a:t>
              </a:r>
              <a:endParaRPr lang="en-US" dirty="0">
                <a:latin typeface="+mn-lt"/>
              </a:endParaRPr>
            </a:p>
          </p:txBody>
        </p:sp>
        <p:sp>
          <p:nvSpPr>
            <p:cNvPr id="113679" name="TextBox 13"/>
            <p:cNvSpPr txBox="1">
              <a:spLocks noChangeArrowheads="1"/>
            </p:cNvSpPr>
            <p:nvPr/>
          </p:nvSpPr>
          <p:spPr bwMode="auto">
            <a:xfrm>
              <a:off x="2109" y="3884"/>
              <a:ext cx="952" cy="329"/>
            </a:xfrm>
            <a:prstGeom prst="rect">
              <a:avLst/>
            </a:prstGeom>
            <a:noFill/>
            <a:ln w="9525">
              <a:noFill/>
              <a:miter lim="800000"/>
              <a:headEnd/>
              <a:tailEnd/>
            </a:ln>
          </p:spPr>
          <p:txBody>
            <a:bodyPr>
              <a:spAutoFit/>
            </a:bodyPr>
            <a:lstStyle/>
            <a:p>
              <a:pPr algn="ctr"/>
              <a:r>
                <a:rPr lang="lv-LV" sz="2800">
                  <a:solidFill>
                    <a:srgbClr val="FF0000"/>
                  </a:solidFill>
                  <a:latin typeface="Calibri" pitchFamily="34" charset="0"/>
                  <a:cs typeface="Arial" charset="0"/>
                </a:rPr>
                <a:t>U.c.</a:t>
              </a:r>
              <a:endParaRPr lang="en-US" sz="2800">
                <a:solidFill>
                  <a:srgbClr val="FF0000"/>
                </a:solidFill>
                <a:latin typeface="Calibri" pitchFamily="34" charset="0"/>
                <a:cs typeface="Arial" charset="0"/>
              </a:endParaRPr>
            </a:p>
          </p:txBody>
        </p:sp>
      </p:grpSp>
      <p:sp>
        <p:nvSpPr>
          <p:cNvPr id="113680" name="Rectangle 25"/>
          <p:cNvSpPr>
            <a:spLocks noChangeArrowheads="1"/>
          </p:cNvSpPr>
          <p:nvPr/>
        </p:nvSpPr>
        <p:spPr bwMode="auto">
          <a:xfrm>
            <a:off x="3563938" y="5299075"/>
            <a:ext cx="1206500" cy="728663"/>
          </a:xfrm>
          <a:prstGeom prst="rect">
            <a:avLst/>
          </a:prstGeom>
          <a:solidFill>
            <a:schemeClr val="bg1"/>
          </a:solidFill>
          <a:ln w="28575">
            <a:solidFill>
              <a:srgbClr val="0070C0"/>
            </a:solidFill>
            <a:miter lim="800000"/>
            <a:headEnd/>
            <a:tailEnd/>
          </a:ln>
        </p:spPr>
        <p:txBody>
          <a:bodyPr wrap="none" anchor="ctr"/>
          <a:lstStyle/>
          <a:p>
            <a:endParaRPr lang="en-US"/>
          </a:p>
        </p:txBody>
      </p:sp>
      <p:sp>
        <p:nvSpPr>
          <p:cNvPr id="113681" name="Line 27"/>
          <p:cNvSpPr>
            <a:spLocks noChangeShapeType="1"/>
          </p:cNvSpPr>
          <p:nvPr/>
        </p:nvSpPr>
        <p:spPr bwMode="auto">
          <a:xfrm>
            <a:off x="4187825" y="3630613"/>
            <a:ext cx="14288" cy="1192212"/>
          </a:xfrm>
          <a:prstGeom prst="line">
            <a:avLst/>
          </a:prstGeom>
          <a:noFill/>
          <a:ln w="47625">
            <a:solidFill>
              <a:srgbClr val="FF0000"/>
            </a:solidFill>
            <a:round/>
            <a:headEnd/>
            <a:tailEnd type="triangle" w="med" len="med"/>
          </a:ln>
        </p:spPr>
        <p:txBody>
          <a:bodyPr/>
          <a:lstStyle/>
          <a:p>
            <a:endParaRPr lang="en-GB"/>
          </a:p>
        </p:txBody>
      </p:sp>
      <p:sp>
        <p:nvSpPr>
          <p:cNvPr id="113682" name="Text Box 24"/>
          <p:cNvSpPr txBox="1">
            <a:spLocks noChangeArrowheads="1"/>
          </p:cNvSpPr>
          <p:nvPr/>
        </p:nvSpPr>
        <p:spPr bwMode="auto">
          <a:xfrm>
            <a:off x="3708400" y="5459413"/>
            <a:ext cx="942975" cy="369887"/>
          </a:xfrm>
          <a:prstGeom prst="rect">
            <a:avLst/>
          </a:prstGeom>
          <a:noFill/>
          <a:ln w="9525">
            <a:noFill/>
            <a:miter lim="800000"/>
            <a:headEnd/>
            <a:tailEnd/>
          </a:ln>
        </p:spPr>
        <p:txBody>
          <a:bodyPr>
            <a:spAutoFit/>
          </a:bodyPr>
          <a:lstStyle/>
          <a:p>
            <a:pPr>
              <a:spcBef>
                <a:spcPct val="50000"/>
              </a:spcBef>
            </a:pPr>
            <a:r>
              <a:rPr lang="lv-LV"/>
              <a:t>Virtuve</a:t>
            </a:r>
          </a:p>
        </p:txBody>
      </p:sp>
    </p:spTree>
  </p:cSld>
  <p:clrMapOvr>
    <a:masterClrMapping/>
  </p:clrMapOvr>
  <p:transition spd="med">
    <p:randomBar dir="ver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idx="4294967295"/>
          </p:nvPr>
        </p:nvSpPr>
        <p:spPr/>
        <p:txBody>
          <a:bodyPr/>
          <a:lstStyle/>
          <a:p>
            <a:r>
              <a:rPr lang="lv-LV" smtClean="0">
                <a:solidFill>
                  <a:schemeClr val="tx1"/>
                </a:solidFill>
              </a:rPr>
              <a:t>Sporta stundās izmanto:</a:t>
            </a:r>
          </a:p>
        </p:txBody>
      </p:sp>
      <p:graphicFrame>
        <p:nvGraphicFramePr>
          <p:cNvPr id="3" name="Diagram 2"/>
          <p:cNvGraphicFramePr/>
          <p:nvPr/>
        </p:nvGraphicFramePr>
        <p:xfrm>
          <a:off x="1524000" y="1397000"/>
          <a:ext cx="6216352" cy="46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randomBar dir="ver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idx="4294967295"/>
          </p:nvPr>
        </p:nvSpPr>
        <p:spPr>
          <a:xfrm>
            <a:off x="457200" y="274638"/>
            <a:ext cx="8229600" cy="3730625"/>
          </a:xfrm>
        </p:spPr>
        <p:txBody>
          <a:bodyPr/>
          <a:lstStyle/>
          <a:p>
            <a:r>
              <a:rPr lang="lv-LV" smtClean="0">
                <a:solidFill>
                  <a:schemeClr val="tx1"/>
                </a:solidFill>
              </a:rPr>
              <a:t>Kurās disciplīnās vēl var izmantot fizikālo lielumu - garumu?</a:t>
            </a:r>
          </a:p>
        </p:txBody>
      </p:sp>
    </p:spTree>
  </p:cSld>
  <p:clrMapOvr>
    <a:masterClrMapping/>
  </p:clrMapOvr>
  <p:transition spd="med">
    <p:randomBar dir="ver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p:txBody>
          <a:bodyPr/>
          <a:lstStyle/>
          <a:p>
            <a:r>
              <a:rPr lang="lv-LV" smtClean="0">
                <a:solidFill>
                  <a:schemeClr val="tx1"/>
                </a:solidFill>
              </a:rPr>
              <a:t>Vēl var izmantot:</a:t>
            </a:r>
          </a:p>
        </p:txBody>
      </p:sp>
      <p:graphicFrame>
        <p:nvGraphicFramePr>
          <p:cNvPr id="6" name="Diagra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randomBar dir="ver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50838" y="685800"/>
            <a:ext cx="8308975" cy="4283075"/>
          </a:xfrm>
        </p:spPr>
        <p:txBody>
          <a:bodyPr/>
          <a:lstStyle/>
          <a:p>
            <a:r>
              <a:rPr lang="lv-LV" sz="4000" smtClean="0">
                <a:solidFill>
                  <a:schemeClr val="tx1"/>
                </a:solidFill>
              </a:rPr>
              <a:t/>
            </a:r>
            <a:br>
              <a:rPr lang="lv-LV" sz="4000" smtClean="0">
                <a:solidFill>
                  <a:schemeClr val="tx1"/>
                </a:solidFill>
              </a:rPr>
            </a:br>
            <a:r>
              <a:rPr lang="lv-LV" sz="4000" b="1" smtClean="0">
                <a:solidFill>
                  <a:schemeClr val="tx1"/>
                </a:solidFill>
              </a:rPr>
              <a:t>13. uzdevums</a:t>
            </a:r>
            <a:br>
              <a:rPr lang="lv-LV" sz="4000" b="1" smtClean="0">
                <a:solidFill>
                  <a:schemeClr val="tx1"/>
                </a:solidFill>
              </a:rPr>
            </a:br>
            <a:r>
              <a:rPr lang="lv-LV" sz="4000" smtClean="0">
                <a:solidFill>
                  <a:schemeClr val="tx1"/>
                </a:solidFill>
              </a:rPr>
              <a:t/>
            </a:r>
            <a:br>
              <a:rPr lang="lv-LV" sz="4000" smtClean="0">
                <a:solidFill>
                  <a:schemeClr val="tx1"/>
                </a:solidFill>
              </a:rPr>
            </a:br>
            <a:r>
              <a:rPr lang="lv-LV" sz="3600" smtClean="0">
                <a:solidFill>
                  <a:schemeClr val="tx1"/>
                </a:solidFill>
              </a:rPr>
              <a:t>Visa komanda izlec tāllēkšanu no vietas. Tad komandas kopējo rezultātu izmēra ar mērlenti un izrēķina vidējo lēciena garumu. </a:t>
            </a:r>
            <a:br>
              <a:rPr lang="lv-LV" sz="3600" smtClean="0">
                <a:solidFill>
                  <a:schemeClr val="tx1"/>
                </a:solidFill>
              </a:rPr>
            </a:br>
            <a:r>
              <a:rPr lang="lv-LV" sz="3600" smtClean="0">
                <a:solidFill>
                  <a:schemeClr val="tx1"/>
                </a:solidFill>
              </a:rPr>
              <a:t/>
            </a:r>
            <a:br>
              <a:rPr lang="lv-LV" sz="3600" smtClean="0">
                <a:solidFill>
                  <a:schemeClr val="tx1"/>
                </a:solidFill>
              </a:rPr>
            </a:br>
            <a:r>
              <a:rPr lang="lv-LV" sz="3600" smtClean="0">
                <a:solidFill>
                  <a:schemeClr val="tx1"/>
                </a:solidFill>
              </a:rPr>
              <a:t>Cik reižu “vidējam” komandas dalībniekam ir jālec lai sasniegtu Inetas Radēvičas rezultātu, ko viņa sasniedza Pasaules čempionātā 2011.gadā.</a:t>
            </a:r>
          </a:p>
        </p:txBody>
      </p:sp>
    </p:spTree>
  </p:cSld>
  <p:clrMapOvr>
    <a:masterClrMapping/>
  </p:clrMapOvr>
  <p:transition spd="med">
    <p:randomBar dir="ver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17488" y="274638"/>
            <a:ext cx="8904288" cy="3276600"/>
          </a:xfrm>
        </p:spPr>
        <p:txBody>
          <a:bodyPr/>
          <a:lstStyle/>
          <a:p>
            <a:r>
              <a:rPr lang="lv-LV" sz="4000" b="1" smtClean="0">
                <a:solidFill>
                  <a:schemeClr val="tx1"/>
                </a:solidFill>
              </a:rPr>
              <a:t>14. Uzdevums</a:t>
            </a:r>
            <a:br>
              <a:rPr lang="lv-LV" sz="4000" b="1" smtClean="0">
                <a:solidFill>
                  <a:schemeClr val="tx1"/>
                </a:solidFill>
              </a:rPr>
            </a:br>
            <a:r>
              <a:rPr lang="lv-LV" smtClean="0">
                <a:solidFill>
                  <a:srgbClr val="990000"/>
                </a:solidFill>
              </a:rPr>
              <a:t/>
            </a:r>
            <a:br>
              <a:rPr lang="lv-LV" smtClean="0">
                <a:solidFill>
                  <a:srgbClr val="990000"/>
                </a:solidFill>
              </a:rPr>
            </a:br>
            <a:r>
              <a:rPr lang="lv-LV" smtClean="0">
                <a:solidFill>
                  <a:srgbClr val="990000"/>
                </a:solidFill>
              </a:rPr>
              <a:t>  </a:t>
            </a:r>
            <a:r>
              <a:rPr lang="lv-LV" sz="4000" u="sng" smtClean="0">
                <a:solidFill>
                  <a:schemeClr val="tx1"/>
                </a:solidFill>
              </a:rPr>
              <a:t>1. grupa</a:t>
            </a:r>
            <a:r>
              <a:rPr lang="lv-LV" sz="4000" smtClean="0">
                <a:solidFill>
                  <a:schemeClr val="tx1"/>
                </a:solidFill>
              </a:rPr>
              <a:t>. Cienasta gatavošana.</a:t>
            </a:r>
            <a:br>
              <a:rPr lang="lv-LV" sz="4000" smtClean="0">
                <a:solidFill>
                  <a:schemeClr val="tx1"/>
                </a:solidFill>
              </a:rPr>
            </a:br>
            <a:r>
              <a:rPr lang="lv-LV" sz="4000" u="sng" smtClean="0">
                <a:solidFill>
                  <a:schemeClr val="tx1"/>
                </a:solidFill>
              </a:rPr>
              <a:t>2. grupa</a:t>
            </a:r>
            <a:r>
              <a:rPr lang="lv-LV" sz="4000" smtClean="0">
                <a:solidFill>
                  <a:schemeClr val="tx1"/>
                </a:solidFill>
              </a:rPr>
              <a:t>. Galda noformējuma veidošana</a:t>
            </a:r>
          </a:p>
        </p:txBody>
      </p:sp>
    </p:spTree>
  </p:cSld>
  <p:clrMapOvr>
    <a:masterClrMapping/>
  </p:clrMapOvr>
  <p:transition spd="med">
    <p:randomBar dir="vert"/>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type="title"/>
          </p:nvPr>
        </p:nvSpPr>
        <p:spPr>
          <a:xfrm>
            <a:off x="2232025" y="3640138"/>
            <a:ext cx="8229600" cy="1143000"/>
          </a:xfrm>
        </p:spPr>
        <p:txBody>
          <a:bodyPr/>
          <a:lstStyle/>
          <a:p>
            <a:r>
              <a:rPr lang="lv-LV" sz="6000" smtClean="0">
                <a:solidFill>
                  <a:srgbClr val="990000"/>
                </a:solidFill>
                <a:latin typeface="Blackadder ITC" pitchFamily="82" charset="0"/>
              </a:rPr>
              <a:t>Paldies!</a:t>
            </a:r>
          </a:p>
        </p:txBody>
      </p:sp>
    </p:spTree>
  </p:cSld>
  <p:clrMapOvr>
    <a:masterClrMapping/>
  </p:clrMapOvr>
  <p:transition spd="med">
    <p:randomBar dir="vert"/>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1257</TotalTime>
  <Words>2741</Words>
  <Application>Microsoft Office PowerPoint</Application>
  <PresentationFormat>On-screen Show (4:3)</PresentationFormat>
  <Paragraphs>708</Paragraphs>
  <Slides>95</Slides>
  <Notes>64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95</vt:i4>
      </vt:variant>
    </vt:vector>
  </HeadingPairs>
  <TitlesOfParts>
    <vt:vector size="104" baseType="lpstr">
      <vt:lpstr>Arial</vt:lpstr>
      <vt:lpstr>Tahoma</vt:lpstr>
      <vt:lpstr>Calibri</vt:lpstr>
      <vt:lpstr>Times New Roman</vt:lpstr>
      <vt:lpstr>Verdana</vt:lpstr>
      <vt:lpstr>Wingdings</vt:lpstr>
      <vt:lpstr>Blackadder ITC</vt:lpstr>
      <vt:lpstr>Default Design</vt:lpstr>
      <vt:lpstr>Microsoft Equation 3.0</vt:lpstr>
      <vt:lpstr>“Pedagogu profesionālo kompetenču pilnveide darbam starpdisciplinārā mācību vidē, lai tuvinātu reālajai dzīvei un paaugstinātu skolēnu uzņēmību”.</vt:lpstr>
      <vt:lpstr>Projektu sākumā skolēni tiek sadalīti četrās grupās, katrai grupai tiek piešķirts nosaukums.</vt:lpstr>
      <vt:lpstr>Izglītojoši izklaidējošs pasākums jauniešiem </vt:lpstr>
      <vt:lpstr>Slide 4</vt:lpstr>
      <vt:lpstr>1. Septies kartą nuoma žiedas, supjaustyti kartą!  2. Miss siebenmal, schneid einmal! 3. Septies kord rent ring, lõigata korraga! 4.Score twice before you cut once!   </vt:lpstr>
      <vt:lpstr>Izglītojoši izklaidējošs pasākums jauniešiem  “Septiņreiz nomēri,  vienreiz nogriez! ”  </vt:lpstr>
      <vt:lpstr>Projekta dalībnieki - skolotāji</vt:lpstr>
      <vt:lpstr>Slide 8</vt:lpstr>
      <vt:lpstr>Slide 9</vt:lpstr>
      <vt:lpstr>Slide 10</vt:lpstr>
      <vt:lpstr>Slide 11</vt:lpstr>
      <vt:lpstr>Slide 12</vt:lpstr>
      <vt:lpstr>Slide 13</vt:lpstr>
      <vt:lpstr>Slide 14</vt:lpstr>
      <vt:lpstr>Slide 15</vt:lpstr>
      <vt:lpstr>Slide 16</vt:lpstr>
      <vt:lpstr>Slide 17</vt:lpstr>
      <vt:lpstr>1. Uzdevums Katrai komandai uz papīra lapas uzrakstīt pēc iespējas vairāk garuma vienības, kuras tiek lietotas katrā no izmēru grupām.  </vt:lpstr>
      <vt:lpstr>Slide 19</vt:lpstr>
      <vt:lpstr>Slide 20</vt:lpstr>
      <vt:lpstr>Slide 21</vt:lpstr>
      <vt:lpstr>Slide 22</vt:lpstr>
      <vt:lpstr>Problēma. Klases audzinātāja grib aizlidot uz Mēnesi, bet nezina, cik liels attālums viņai būs jāveic.    Palīdziet noskaidrot, ar ko viņa var izmērīt šo attālumu!  </vt:lpstr>
      <vt:lpstr>3. Uzdevums F3  Uzskaitīt paņēmienus (metodes), kā varētu mērīt garumu mikro-, makro-, megapasaulēs. Uzdevumus novērtē, saskaitot pareizās atbildes. </vt:lpstr>
      <vt:lpstr>Slide 25</vt:lpstr>
      <vt:lpstr>Slide 26</vt:lpstr>
      <vt:lpstr>Slide 27</vt:lpstr>
      <vt:lpstr>Slide 28</vt:lpstr>
      <vt:lpstr>4. Uzdevums      * Uzmini (vai aprēķini) nu! Attālums no Mītavas līdz galvaspilsētai                                                                            ≈ 25 (1.)                           40000000 (2.)      ≈ 15748 (3.)       ≈131233,6 (4.)  Kādās mērvienībās mērīts dotais attālums? Atbildes uzrakstīt uz lapiņām.</vt:lpstr>
      <vt:lpstr>Slide 30</vt:lpstr>
      <vt:lpstr>Slide 31</vt:lpstr>
      <vt:lpstr>4. Uzdevuma       Atbildes * Uzmini nu! Attālums no Mītavas līdz galvaspilsētai                         ≈ 25 (sauszemes jūdzes)                        ≈ 40000000 (mm)     ≈ 15748 (collas)     ≈ 131233,6 (pēdas)  Kādās mērvienībās mērīts dotais attālums</vt:lpstr>
      <vt:lpstr>Slide 33</vt:lpstr>
      <vt:lpstr>Slide 34</vt:lpstr>
      <vt:lpstr>Video</vt:lpstr>
      <vt:lpstr>Ko nozīmē ”size 4”? </vt:lpstr>
      <vt:lpstr>5. uzdevums</vt:lpstr>
      <vt:lpstr>Slide 38</vt:lpstr>
      <vt:lpstr>Slide 39</vt:lpstr>
      <vt:lpstr>Slide 40</vt:lpstr>
      <vt:lpstr>Izveidojiet dialogu ar pārdevēju sporta apģērbu un apavu veikalā ASV, Lielbritānijā un Krievijā, Vācijā izmantojot dotās frāzes. Prezentējiet vienu no dialogiem!</vt:lpstr>
      <vt:lpstr>6. uzdevums  Viktorīna par mērvienībām angļu valodā.  Uz katru jautājumu 1 minūte. Soda sistēma par bļaustīšanos no vietas. Skolotāja nolasa katru jautājumu un atbildes.</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7. uzdevums  Iztulkojiet un paskaidrojiet šo teikumu saistībā ar mērvienībām.  Kā vēl var saprast šo teikumu?  He gained six pounds in one month.</vt:lpstr>
      <vt:lpstr>Un kā tulkosiet šo teikumu?  Er hat sechs Pfund in einem Monat zugenommen. </vt:lpstr>
      <vt:lpstr>Izveidojiet skaidrojumu gan rakstiskā, gan demonstrējamā veidā, jaunajām mērvienībām.  Pieturlaiks  Benčiks Mušpakaļa  JopcikRazītKaTeviDivideviņimetrs</vt:lpstr>
      <vt:lpstr>Vājprātīgas mērvienības. (joki, anekdote, dzīves kuriozi, mērvienību jaunvārdi). Pieturlaiks - tas ir laiks, kurš paiet stāvot pieturā līdz nākošajam autobusam.   JopcikRazītKaTeviDivideviņimetrs- mēra skaļumu kad dabū ar āmuru pa pirkstiem, ar šo esot mērīts arī skaļums kad dabū ar elektrību pa nagiem. </vt:lpstr>
      <vt:lpstr>Slide 77</vt:lpstr>
      <vt:lpstr>9. uzdevums  Vai tu zini, kurš no šiem vārdiem ir mērvienība?   Doppelherz      Doppelzentner    Doppelportion</vt:lpstr>
      <vt:lpstr>Vai tu zini cik kilogramu ir “Doppelzentner”?  Ar ko tas atšķiras no centnera? Kur visbiežāk izmanto šo mērvienību?    1 Doppelzentner  Vācijā =50 kg=1cnt</vt:lpstr>
      <vt:lpstr>10. uzdevums   “Proti mērīt”</vt:lpstr>
      <vt:lpstr>Dzērveņu – ābolu – biezpiena plātsmaize.</vt:lpstr>
      <vt:lpstr>Sastāvdaļas.</vt:lpstr>
      <vt:lpstr>Problēma</vt:lpstr>
      <vt:lpstr>Problēmjautājums</vt:lpstr>
      <vt:lpstr>11. uzdevums  Mērvienības kā vecvārdi   * Noskaidrojiet, ko dēvē par vecvārdiem! Kādos gadījumos vārdi noveco? Kādās 2 grupās iedala vecvārdus , pie kuras pieder senie mērvienību apzīmējumi?  * Atrodiet skaidrojumu tādu senu mērvienību apzīmējumiem kā : dukāts, mārciņa, desetīna, aršīna, pēda, puds un versts, grasis, stops, vērdiņš!  Vai mūsdienās arī izmanto šos pašus apzīmējums? Varbūt tos lieto citādā nozīmē? (Miniet piemērus!)   </vt:lpstr>
      <vt:lpstr> Sameklējiet sakāmvārdus vai parunas, mīklas vai tautasdziesmas, tautas pasakas vai teikas, kurās ir minētas šīs mērvienības: aršīna, desetīna, dukāts, kāls, mārciņa, pēda, puds, versts! </vt:lpstr>
      <vt:lpstr>Jūs zināt, ka Lielbritānijas un Ziemeļīrijas Apvienotā Karaliste sastāv no Skotijas, Anglijas, Velsas un Ziemeļīrijas. Pastāv daudz anekdošu par skotu skopumu. Šodien jūs dzirdēsiet vienu no tādām anekdotēm, bet ne līdz galam, jo jūs paši pamēģināsiet uzminēt nobeigumu.   Reiz dzīvoja četri draugi: īrs, anglis, skots un velsietis. Vienu dienu īrs nomira. Katrs no viņa trīs draugiem bija viņam parādā vienu mārciņu. Tā kā īram nebija ģimenes un nebija kam samaksāt parādu, trīs draugi nosprieda, ka tas ir goda jautājums un parādu nolēma īram ielikt zārkā. Anglis ielika vienu mārciņu zārkā un atvadījās no sava drauga. To pašu izdarīja arī velsietis. Bet skots ...  Uzminiet ko darīja skots? </vt:lpstr>
      <vt:lpstr>Skots izrakstīja čeku uz trīs mārciņām, ielika zārkā un paņēma no turienes atlikumu – tikko ieliktās divas mārciņas. </vt:lpstr>
      <vt:lpstr>12. uzdevums  Kurās disciplīnās sporta stundā, izmanto fizikālo lielumu – garumu, lai izmērītu rezultātu? </vt:lpstr>
      <vt:lpstr>Sporta stundās izmanto:</vt:lpstr>
      <vt:lpstr>Kurās disciplīnās vēl var izmantot fizikālo lielumu - garumu?</vt:lpstr>
      <vt:lpstr>Vēl var izmantot:</vt:lpstr>
      <vt:lpstr> 13. uzdevums  Visa komanda izlec tāllēkšanu no vietas. Tad komandas kopējo rezultātu izmēra ar mērlenti un izrēķina vidējo lēciena garumu.   Cik reižu “vidējam” komandas dalībniekam ir jālec lai sasniegtu Inetas Radēvičas rezultātu, ko viņa sasniedza Pasaules čempionātā 2011.gadā.</vt:lpstr>
      <vt:lpstr>14. Uzdevums    1. grupa. Cienasta gatavošana. 2. grupa. Galda noformējuma veidošana</vt:lpstr>
      <vt:lpstr>Paldies!</vt:lpstr>
    </vt:vector>
  </TitlesOfParts>
  <Company>Clearly Presented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 PowerPoint Template</dc:title>
  <dc:creator>Presentation Magazine</dc:creator>
  <cp:lastModifiedBy>karine</cp:lastModifiedBy>
  <cp:revision>97</cp:revision>
  <dcterms:created xsi:type="dcterms:W3CDTF">2009-11-03T13:35:13Z</dcterms:created>
  <dcterms:modified xsi:type="dcterms:W3CDTF">2012-06-16T13:22:29Z</dcterms:modified>
</cp:coreProperties>
</file>