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6"/>
  </p:notesMasterIdLst>
  <p:sldIdLst>
    <p:sldId id="256" r:id="rId2"/>
    <p:sldId id="356" r:id="rId3"/>
    <p:sldId id="359" r:id="rId4"/>
    <p:sldId id="360" r:id="rId5"/>
    <p:sldId id="361" r:id="rId6"/>
    <p:sldId id="395" r:id="rId7"/>
    <p:sldId id="398" r:id="rId8"/>
    <p:sldId id="399" r:id="rId9"/>
    <p:sldId id="402" r:id="rId10"/>
    <p:sldId id="362" r:id="rId11"/>
    <p:sldId id="363" r:id="rId12"/>
    <p:sldId id="365" r:id="rId13"/>
    <p:sldId id="366" r:id="rId14"/>
    <p:sldId id="372" r:id="rId15"/>
    <p:sldId id="373" r:id="rId16"/>
    <p:sldId id="377" r:id="rId17"/>
    <p:sldId id="378" r:id="rId18"/>
    <p:sldId id="379" r:id="rId19"/>
    <p:sldId id="380" r:id="rId20"/>
    <p:sldId id="383" r:id="rId21"/>
    <p:sldId id="384" r:id="rId22"/>
    <p:sldId id="385" r:id="rId23"/>
    <p:sldId id="386" r:id="rId24"/>
    <p:sldId id="388" r:id="rId25"/>
    <p:sldId id="389" r:id="rId26"/>
    <p:sldId id="390" r:id="rId27"/>
    <p:sldId id="434" r:id="rId28"/>
    <p:sldId id="391" r:id="rId29"/>
    <p:sldId id="393" r:id="rId30"/>
    <p:sldId id="435" r:id="rId31"/>
    <p:sldId id="358" r:id="rId32"/>
    <p:sldId id="357" r:id="rId33"/>
    <p:sldId id="404" r:id="rId34"/>
    <p:sldId id="405" r:id="rId35"/>
    <p:sldId id="406" r:id="rId36"/>
    <p:sldId id="347" r:id="rId37"/>
    <p:sldId id="409" r:id="rId38"/>
    <p:sldId id="410" r:id="rId39"/>
    <p:sldId id="411" r:id="rId40"/>
    <p:sldId id="412" r:id="rId41"/>
    <p:sldId id="413" r:id="rId42"/>
    <p:sldId id="414" r:id="rId43"/>
    <p:sldId id="416" r:id="rId44"/>
    <p:sldId id="417" r:id="rId45"/>
    <p:sldId id="418" r:id="rId46"/>
    <p:sldId id="419" r:id="rId47"/>
    <p:sldId id="422" r:id="rId48"/>
    <p:sldId id="424" r:id="rId49"/>
    <p:sldId id="425" r:id="rId50"/>
    <p:sldId id="426" r:id="rId51"/>
    <p:sldId id="428" r:id="rId52"/>
    <p:sldId id="429" r:id="rId53"/>
    <p:sldId id="430" r:id="rId54"/>
    <p:sldId id="276" r:id="rId5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FF00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2686" autoAdjust="0"/>
  </p:normalViewPr>
  <p:slideViewPr>
    <p:cSldViewPr snapToGrid="0">
      <p:cViewPr varScale="1">
        <p:scale>
          <a:sx n="101" d="100"/>
          <a:sy n="101" d="100"/>
        </p:scale>
        <p:origin x="-2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9209-D0FC-41C9-89B5-48CE4DB485EF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875CE-5761-4A61-84E0-186432756F8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690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842324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persian+legend+about+chess+and+rice&amp;espv=2&amp;biw=1920&amp;bih=935&amp;source=lnms&amp;tbm=isch&amp;sa=X&amp;ved=0ahUKEwjM-bn1_PvLAhWrE5oKHRu4DGgQ_AUIBigB#imgdii=25__SAfgB_klzM%3A%3B25__SAfgB_klzM%3A%3BrtySVW9Mqvn4PM%3A&amp;imgrc=25__SAfgB_klz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726813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https://www.google.lv/search?q=unsustainable&amp;source=lnms&amp;tbm=isch&amp;sa=X&amp;ved=0ahUKEwiR8PmY9PzLAhXRZpoKHRqOBYsQ_AUIBygB&amp;biw=1366&amp;bih=643#imgrc=cdzYdq8cyWLO1M%3A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45540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https://www.google.lv/search?q=unsustainable&amp;source=lnms&amp;tbm=isch&amp;sa=X&amp;ved=0ahUKEwiR8PmY9PzLAhXRZpoKHRqOBYsQ_AUIBygB&amp;biw=1366&amp;bih=643#imgdii=CKMSHL8-SUTtxM%3A%3BCKMSHL8-SUTtxM%3A%3BPCUsaotCCdWT2M%3A&amp;imgrc=CKMSHL8-SUTtxM%3A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46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69947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https://www.google.lv/search?q=unsustainable&amp;source=lnms&amp;tbm=isch&amp;sa=X&amp;ved=0ahUKEwiR8PmY9PzLAhXRZpoKHRqOBYsQ_AUIBygB&amp;biw=1366&amp;bih=643#tbm=isch&amp;q=sustainable+development&amp;imgrc=UbpSowWPMG43-M%3A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47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613986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https://www.google.lv/search?q=sustainable&amp;source=lnms&amp;tbm=isch&amp;sa=X&amp;ved=0ahUKEwiCnMGq2f7LAhUIJ5oKHQQ9D9MQ_AUIBygB&amp;biw=1366&amp;bih=643#imgrc=n3V2ZbFFkJfJwM%3A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48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027768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https://www.google.lv/search?q=sustainable&amp;source=lnms&amp;tbm=isch&amp;sa=X&amp;ved=0ahUKEwiCnMGq2f7LAhUIJ5oKHQQ9D9MQ_AUIBygB&amp;biw=1366&amp;bih=643#imgrc=BEuihYhkHIUzLM%3A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49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73882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https://www.google.lv/search?q=unsustainable&amp;source=lnms&amp;tbm=isch&amp;sa=X&amp;ved=0ahUKEwiR8PmY9PzLAhXRZpoKHRqOBYsQ_AUIBygB&amp;biw=1366&amp;bih=643#tbm=isch&amp;q=sustainable+development&amp;imgrc=-4PXCot2WjP8zM%3A</a:t>
            </a:r>
          </a:p>
          <a:p>
            <a:r>
              <a:rPr lang="lv-LV" smtClean="0"/>
              <a:t>https://www.google.lv/search?q=unsustainable&amp;source=lnms&amp;tbm=isch&amp;sa=X&amp;ved=0ahUKEwiR8PmY9PzLAhXRZpoKHRqOBYsQ_AUIBygB&amp;biw=1366&amp;bih=643#tbm=isch&amp;q=sustainable+development&amp;imgdii=U2ocg41WBdvGZM%3A%3BU2ocg41WBdvGZM%3A%3BaYtJqMXL51oDsM%3A&amp;imgrc=U2ocg41WBdvGZ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51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640674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https://www.google.lv/search?q=sustainable&amp;source=lnms&amp;tbm=isch&amp;sa=X&amp;ved=0ahUKEwiCnMGq2f7LAhUIJ5oKHQQ9D9MQ_AUIBygB&amp;biw=1366&amp;bih=643#imgrc=qZiOjmZOmvjaoM%3A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52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2667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transformation+to+agrarian+structure&amp;espv=2&amp;biw=1366&amp;bih=643&amp;source=lnms&amp;tbm=isch&amp;sa=X&amp;sqi=2&amp;ved=0ahUKEwiqkaWGxPrLAhVnMJoKHV8FDDkQ_AUIBigB#tbm=isch&amp;q=from+hunters+and+gatherers+to+farmers&amp;imgrc=y2uBDu1kZjnAOM%3A</a:t>
            </a:r>
          </a:p>
          <a:p>
            <a:r>
              <a:rPr lang="lv-LV" dirty="0" smtClean="0"/>
              <a:t>https://www.google.lv/search?q=transformation+to+agrarian+structure&amp;espv=2&amp;biw=1366&amp;bih=643&amp;source=lnms&amp;tbm=isch&amp;sa=X&amp;sqi=2&amp;ved=0ahUKEwiqkaWGxPrLAhVnMJoKHV8FDDkQ_AUIBigB#tbm=isch&amp;q=from+hunters+and+gatherers+to+farmers&amp;imgrc=77cer6balPLCM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01807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https://www.google.lv/search?q=middle+east+fertile+crescent&amp;espv=2&amp;biw=1920&amp;bih=935&amp;source=lnms&amp;tbm=isch&amp;sa=X&amp;ved=0ahUKEwj4sIC0svfLAhWFK5oKHcMHDeoQ_AUIBigB#q=middle+east+fertile+crescent&amp;tbm=isch&amp;tbs=isz:m&amp;imgrc=NbZ3VfgsZAXfyM%3A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40771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https://www.google.lv/search?q=transformation+to+agrarian+structure&amp;espv=2&amp;biw=1366&amp;bih=643&amp;source=lnms&amp;tbm=isch&amp;sa=X&amp;sqi=2&amp;ved=0ahUKEwiqkaWGxPrLAhVnMJoKHV8FDDkQ_AUIBigB#tbm=isch&amp;q=bureaucracy&amp;imgrc=NDXHlMGngQyyCM%3A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658652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https://www.google.lv/search?q=middle+east+fertile+crescent&amp;espv=2&amp;biw=1920&amp;bih=935&amp;source=lnms&amp;tbm=isch&amp;sa=X&amp;ved=0ahUKEwj4sIC0svfLAhWFK5oKHcMHDeoQ_AUIBigB#tbs=isz:m&amp;tbm=isch&amp;q=anthropocene&amp;imgrc=hdT0j1O2Qz1g0M%3A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65137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https://www.google.lv/search?q=gross+domestic+product&amp;biw=1366&amp;bih=599&amp;source=lnms&amp;tbm=isch&amp;sa=X&amp;sqi=2&amp;ved=0ahUKEwif5tHCj_rLAhXCBSwKHWcKA9YQ_AUIBigB#imgrc=sbAidHxq3MYyaM%3A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68370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https://www.google.lv/search?q=gross+domestic+product&amp;biw=1366&amp;bih=643&amp;source=lnms&amp;tbm=isch&amp;sa=X&amp;ved=0ahUKEwj0wNTVkvrLAhWkQpoKHdNHCEkQ_AUIBygB#imgrc=Pw3uLvEaJ-YG3M%3A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27646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https://www.google.lv/search?q=economic+growth&amp;source=lnms&amp;tbm=isch&amp;sa=X&amp;ved=0ahUKEwje_aP_4v7LAhXkK5oKHQsvBz4Q_AUIBygB&amp;biw=1366&amp;bih=599#tbm=isch&amp;q=business+as+usual&amp;imgrc=rb-dK_atc2e0XM%3A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199749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https://www.google.lv/search?q=UN+conference+1972&amp;espv=2&amp;biw=1366&amp;bih=643&amp;site=webhp&amp;source=lnms&amp;tbm=isch&amp;sa=X&amp;ved=0ahUKEwizjNX9vvrLAhVMBiwKHTW6BQgQ_AUIBigB#imgrc=enzFr4YSn0GngM%3A</a:t>
            </a:r>
          </a:p>
          <a:p>
            <a:r>
              <a:rPr lang="lv-LV" dirty="0" smtClean="0"/>
              <a:t>https://www.google.lv/search?q=UN+conference+1972&amp;espv=2&amp;biw=1366&amp;bih=643&amp;site=webhp&amp;source=lnms&amp;tbm=isch&amp;sa=X&amp;ved=0ahUKEwizjNX9vvrLAhVMBiwKHTW6BQgQ_AUIBigB#imgrc=PjDtFEY3lRABAM%3A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875CE-5761-4A61-84E0-186432756F8C}" type="slidenum">
              <a:rPr lang="lv-LV" smtClean="0"/>
              <a:pPr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03764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0322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04186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78203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93430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56921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5869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78653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21682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20066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65630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81917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00"/>
            </a:gs>
            <a:gs pos="20000">
              <a:schemeClr val="bg1"/>
            </a:gs>
            <a:gs pos="80000">
              <a:schemeClr val="bg1"/>
            </a:gs>
            <a:gs pos="100000">
              <a:srgbClr val="00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5F011-099F-4791-891A-40072BC70105}" type="datetimeFigureOut">
              <a:rPr lang="lv-LV" smtClean="0"/>
              <a:pPr/>
              <a:t>2016.04.08.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0DEE-122F-481E-8273-33DEFAF3CA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7962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515"/>
          <a:stretch/>
        </p:blipFill>
        <p:spPr>
          <a:xfrm>
            <a:off x="0" y="1724702"/>
            <a:ext cx="9753600" cy="3304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8519" y="2006409"/>
            <a:ext cx="6022296" cy="2387600"/>
          </a:xfrm>
        </p:spPr>
        <p:txBody>
          <a:bodyPr>
            <a:noAutofit/>
          </a:bodyPr>
          <a:lstStyle/>
          <a:p>
            <a:pPr algn="l"/>
            <a:r>
              <a:rPr lang="lv-LV" sz="6600" dirty="0" smtClean="0"/>
              <a:t>Ilgtspējīgas attīstības pamati</a:t>
            </a:r>
            <a:endParaRPr lang="lv-LV" sz="6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63289" y="4573992"/>
            <a:ext cx="6293151" cy="756000"/>
            <a:chOff x="2846069" y="4631142"/>
            <a:chExt cx="6293151" cy="75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97" y="4649142"/>
              <a:ext cx="1971849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07492" y="4649142"/>
              <a:ext cx="864715" cy="720000"/>
            </a:xfrm>
            <a:prstGeom prst="rect">
              <a:avLst/>
            </a:prstGeom>
          </p:spPr>
        </p:pic>
        <p:pic>
          <p:nvPicPr>
            <p:cNvPr id="8" name="Picture 2" descr="http://eeagrants.org/content/download/6663/71306/version/1/file/EEA+Grants+-+JP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162" t="20554" r="9972" b="22773"/>
            <a:stretch/>
          </p:blipFill>
          <p:spPr bwMode="auto">
            <a:xfrm>
              <a:off x="2846069" y="4649142"/>
              <a:ext cx="101466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www.iksd.riga.lv/upload_pic/2.Izglitiba/Pub_bildes/0_2014/01_2014/LU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630" y="4649142"/>
              <a:ext cx="682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://www.uarctic.org/media/861227/grid-arendal_logo_box_369x369.png?mode=pad&amp;width=449&amp;height=360&amp;format=jpg&amp;scale=upscalecanva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90" t="24296" r="9028" b="27370"/>
            <a:stretch/>
          </p:blipFill>
          <p:spPr bwMode="auto">
            <a:xfrm>
              <a:off x="7543800" y="4631142"/>
              <a:ext cx="159542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426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7649" y="566241"/>
            <a:ext cx="10536701" cy="125232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Pašreizējais ģeoloģiskais periods tiek dēvēts </a:t>
            </a:r>
            <a:r>
              <a:rPr lang="lv-LV" sz="2400" dirty="0"/>
              <a:t>par </a:t>
            </a:r>
            <a:r>
              <a:rPr lang="lv-LV" sz="2400" b="1" dirty="0" err="1" smtClean="0"/>
              <a:t>Antropocēnu</a:t>
            </a:r>
            <a:r>
              <a:rPr lang="lv-LV" sz="2400" dirty="0" smtClean="0"/>
              <a:t>, </a:t>
            </a:r>
            <a:r>
              <a:rPr lang="lv-LV" sz="2400" dirty="0"/>
              <a:t>tādējādi apliecinot, ka cilvēces darbība jau kļuvusi līdzvērtīga varenajiem dabas </a:t>
            </a:r>
            <a:r>
              <a:rPr lang="lv-LV" sz="2400" dirty="0" smtClean="0"/>
              <a:t>spēkiem – pašlaik </a:t>
            </a:r>
          </a:p>
          <a:p>
            <a:pPr algn="ctr"/>
            <a:r>
              <a:rPr lang="lv-LV" sz="2400" dirty="0" smtClean="0"/>
              <a:t>mēs jau esam </a:t>
            </a:r>
            <a:r>
              <a:rPr lang="lv-LV" sz="2400" dirty="0"/>
              <a:t>spējīgi arī uz būtiskām destruktīvām darbībām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514642" y="3600348"/>
            <a:ext cx="5829887" cy="9294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Mūsu nākotne ir nenoteikta, bet pasaule ir dinamiska un </a:t>
            </a:r>
            <a:r>
              <a:rPr lang="lv-LV" b="1" dirty="0" smtClean="0">
                <a:solidFill>
                  <a:schemeClr val="tx1"/>
                </a:solidFill>
              </a:rPr>
              <a:t>sarežģīta – mēs </a:t>
            </a:r>
            <a:r>
              <a:rPr lang="lv-LV" b="1" dirty="0">
                <a:solidFill>
                  <a:schemeClr val="tx1"/>
                </a:solidFill>
              </a:rPr>
              <a:t>esam tikai cilvēki un nevaram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paredzēt </a:t>
            </a:r>
            <a:r>
              <a:rPr lang="lv-LV" b="1" dirty="0">
                <a:solidFill>
                  <a:schemeClr val="tx1"/>
                </a:solidFill>
              </a:rPr>
              <a:t>nākotni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4642" y="4782250"/>
            <a:ext cx="5829888" cy="8870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Vienīgais, ko mēs varam izdarīt, ir nojaust, kas varētu notikt un ar kādu varbūtību, un kādas sekas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tam </a:t>
            </a:r>
            <a:r>
              <a:rPr lang="lv-LV" b="1" dirty="0">
                <a:solidFill>
                  <a:schemeClr val="tx1"/>
                </a:solidFill>
              </a:rPr>
              <a:t>varētu </a:t>
            </a:r>
            <a:r>
              <a:rPr lang="lv-LV" b="1" dirty="0" smtClean="0">
                <a:solidFill>
                  <a:schemeClr val="tx1"/>
                </a:solidFill>
              </a:rPr>
              <a:t>būt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4643" y="2152356"/>
            <a:ext cx="5829886" cy="12766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err="1" smtClean="0">
                <a:solidFill>
                  <a:schemeClr val="tx1"/>
                </a:solidFill>
              </a:rPr>
              <a:t>Antropocēns</a:t>
            </a:r>
            <a:r>
              <a:rPr lang="lv-LV" b="1" dirty="0" smtClean="0">
                <a:solidFill>
                  <a:schemeClr val="tx1"/>
                </a:solidFill>
              </a:rPr>
              <a:t> – laikmets</a:t>
            </a:r>
            <a:r>
              <a:rPr lang="lv-LV" b="1" dirty="0">
                <a:solidFill>
                  <a:schemeClr val="tx1"/>
                </a:solidFill>
              </a:rPr>
              <a:t>, kam raksturīga pastiprināta cilvēka darbības ietekme uz ekosistēmām, kā rezultātā izmirušas daudzas augu un dzīvnieku sugas,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mainās </a:t>
            </a:r>
            <a:r>
              <a:rPr lang="lv-LV" b="1" dirty="0">
                <a:solidFill>
                  <a:schemeClr val="tx1"/>
                </a:solidFill>
              </a:rPr>
              <a:t>reljefs un </a:t>
            </a:r>
            <a:r>
              <a:rPr lang="lv-LV" b="1" dirty="0" smtClean="0">
                <a:solidFill>
                  <a:schemeClr val="tx1"/>
                </a:solidFill>
              </a:rPr>
              <a:t>ainavas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4642" y="5883048"/>
            <a:ext cx="5829887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Mums </a:t>
            </a:r>
            <a:r>
              <a:rPr lang="lv-LV" b="1" dirty="0">
                <a:solidFill>
                  <a:schemeClr val="tx1"/>
                </a:solidFill>
              </a:rPr>
              <a:t>vajadzētu apkopot visas zināšanas un pieredzi, lai pieņemtu optimālus lēmumus ilgtspējīgai nākotnei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 descr="http://wordlesstech.com/wp-content/uploads/2012/04/Welcome-to-the-Anthropocene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6898" y="2342271"/>
            <a:ext cx="5355102" cy="40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9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www.iran-daily.com/content/imgcache/file/68156/0/image_650_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91510"/>
            <a:ext cx="6779190" cy="38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21993" y="565352"/>
            <a:ext cx="5548014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PASAULES EKONOMISKĀ ATTĪSTĪBA</a:t>
            </a:r>
            <a:endParaRPr lang="lv-LV" sz="4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55273" y="2182652"/>
            <a:ext cx="5591908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Virzoties strauji uz priekšu pa cilvēces vēsturisko laika skalu izdevās ļoti efektīva izaugsme un </a:t>
            </a:r>
            <a:r>
              <a:rPr lang="lv-LV" sz="2400" dirty="0" smtClean="0"/>
              <a:t>izplatīšanās –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16516" y="4577112"/>
            <a:ext cx="591045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Meži un purvi pārvērtās par lauksaimniecības </a:t>
            </a:r>
            <a:r>
              <a:rPr lang="lv-LV" b="1" dirty="0" smtClean="0">
                <a:solidFill>
                  <a:schemeClr val="tx1"/>
                </a:solidFill>
              </a:rPr>
              <a:t>zemēm, un apdzīvotas </a:t>
            </a:r>
            <a:r>
              <a:rPr lang="lv-LV" b="1" dirty="0">
                <a:solidFill>
                  <a:schemeClr val="tx1"/>
                </a:solidFill>
              </a:rPr>
              <a:t>vietas, bet vēlāk, pilsētas sāka aug kā </a:t>
            </a:r>
            <a:r>
              <a:rPr lang="lv-LV" b="1" dirty="0" smtClean="0">
                <a:solidFill>
                  <a:schemeClr val="tx1"/>
                </a:solidFill>
              </a:rPr>
              <a:t>sēnes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10251" y="3350546"/>
            <a:ext cx="5081952" cy="9711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C</a:t>
            </a:r>
            <a:r>
              <a:rPr lang="lv-LV" b="1" dirty="0" smtClean="0">
                <a:solidFill>
                  <a:schemeClr val="tx1"/>
                </a:solidFill>
              </a:rPr>
              <a:t>ilvēki </a:t>
            </a:r>
            <a:r>
              <a:rPr lang="lv-LV" b="1" dirty="0">
                <a:solidFill>
                  <a:schemeClr val="tx1"/>
                </a:solidFill>
              </a:rPr>
              <a:t>pārvietojās uz katru apdzīvojamu planētas nostūri un pat uz dažām ne tik piemērotām,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bet </a:t>
            </a:r>
            <a:r>
              <a:rPr lang="lv-LV" b="1" dirty="0">
                <a:solidFill>
                  <a:schemeClr val="tx1"/>
                </a:solidFill>
              </a:rPr>
              <a:t>neapdzīvotām vietām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0" y="5614665"/>
            <a:ext cx="5930970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Beidzot nelielu </a:t>
            </a:r>
            <a:r>
              <a:rPr lang="lv-LV" b="1" dirty="0">
                <a:solidFill>
                  <a:schemeClr val="tx1"/>
                </a:solidFill>
              </a:rPr>
              <a:t>cilvēku grupu bāzes parādījās pat sasalušajos polos un kosmosa stacijās, kas riņķo ap planētu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2" name="AutoShape 4" descr="data:image/jpeg;base64,/9j/4AAQSkZJRgABAQAAAQABAAD/2wCEAAkGBxASEhUSEBIVFRAWFhAQEBAVFRAQEBUQFRUWFhYVFRUYHSogGBolHRYVITEhJSkrLi4uGCAzODMsNygtLisBCgoKDg0OGhAQGi0dHR0tLTAtLS4tLS0vLSsrLS0rKy0rLS0tKy0rLjMtLTU3LTM3Ny0rLSsuKy0tLSstLS0tLf/AABEIAKgBLAMBIgACEQEDEQH/xAAbAAABBQEBAAAAAAAAAAAAAAAAAQIDBAUGB//EAEkQAAICAQIDBQUEBwQIBAcAAAECAAMRBBIFITEGE0FRcSIyYYGRFFKhwQcjQmKSsdEVU3LwJDNDorLS4fFzgpPiFiU0VGODhP/EABoBAQEBAQEBAQAAAAAAAAAAAAABAgQDBQb/xAAxEQACAgECAwYFBAIDAAAAAAAAAQIRAwQhEjFRBUFhcZHwIoGhwdFCseHxE7IUM3L/2gAMAwEAAhEDEQA/APQqh/My/SvKVaUl+sYE+JAooSO2RVEknrEDAsTbH4hKwMxECyWGJKAwCLtjhCaQG4ixYSgSKDCNY45/yBJ+kgHZi5lBeNaYkr3yBhyKue7YH4hsS6jAjIII8xgj6iUypRfJjswzEiiDQZhmJMftBx9NMAMb72/1dI6nwBbHQfifCDE5xgrk6Rq23KoLMwVR1ZiFUepM5PtF2q0zLsVXuQk8wWqofHUb+rjnzA5S1oOA2XEXcQbe/VNN0pr9V6E/55zT43wOrU1it/ZK863XAKHHgPEfCXkc+R5smN8K4el8/wCDzxuPnoml0qDy7kOfqTILOK7ve0+mPpVsP1Uiaup7D6tT7BrsHgQ2w/MMOX1MbT2J1rH2hWg8y+f+EGU+M8WpbpxfoYzXUt1qK/Guxv8AhfP85JotfZSd2nvZP3WGFPqBlT88TpqP0fn/AGmoHolZP4k/lLadgqPG60n4CsfkYNx0epu0qfoR8K7bdF1SbfDvq8snzUZI+WZ12m1CWKHrYMh6MpyD85zH/wABacdLrgfWv/lkmh7K26dt2m1RBPvI6Bkb/EFIz64zIfSwy1MNsitee51EaYlO7aN4AfxCksufMEgGOxDR3jcxecUCBmaYDJjcxwgBNUBpEYRJSIyZYK1iyNRLNqyJFni0CvXLlfSVkEuVrEd2ByiOigQxPZICRDHRGENATMURIsIBFxEhKAhCEoDEBAwkBQ4rwinUDFgIYe7Yvs2L6HxHwPKcFxTQ36Jxuz3ZPsaiktQxPk232d3wI5+c9Mkep06WKyWKGRhhlPQiDkz6VZFcdpdTi+E9pNT+yw1S+NbAU6wD4AezZ8s/KdVwji9OoUtUx3DlZWw22IfJl8J552l7PPpX3LlqCf1dnPKt91iOh8j4+sl4TxgtYpsYLqR7NWp6B/DutR95T03dRymqs4cOqyYp/wCPJ9fszveOcUXTUta3MjARem5z0Hp4n4AzF7IcJZidbqfavs9qvP7KH9rHgSOQ8h6mZ/HtWmp1tdNh20VYa1epNmAWQAe8fdXl+9Oi4nxvuq0KVt3ltgpoSwGoE/eYdQo+sHVxxyZHOT+GHLz6/g2JVt4pp1sFTXVi04ArLLuyegx4fOZjfb6u+sttrelaXZNqbCLQM8hz9kfE85y2r0da8O0920d+9yO9vWxiWY826+AkSN5dTKPJct9+iOwTj1R1Z0hVhYByc42M2A20eOcE/QzI1Paa46PvVVFvN7aXxKKQxwefjgD6zM7QaV21mpsrz3lCabUJj90Df+GD8pTN3ecP1TqMY1S3KPLfj+stHJPU5LlH/wBeiOko4hrFa3S3Mv2kUtfp7UUbWx1UrjBOfh5yHhXaW19HbYdp1NKizmMK9ZOQ2BjyYeok3FrQNdoLR/tFdD8VZf8A3Tm7qWqruZRnubdTo7R50Xc0J9G/nFFnlnB7N0rX0TR1ej7UA0122V4Bs7i8g8qrD7pIP7J5c/DM1P7X0/emg2qLhgFGypJIBABPI8iOk5PhelDMdO/uazR1Wj/x0QLkfHkD8pDpNQe7q1TpvCE6HiNZG4GtThXYeJHLnKekNTkSV7/xz+z9T0CExeD8Y0zWDTUM9gCl1sz3lYH3C5OQR4A/WbclHfGakrQ2BjjExIbACLFiSgIxlkkSRqwVnjUklqRqieLW4IqBzloSCkSxNpUgKIsaTFEoFlDV8Z01ZxZcgP3c7m/hXJkmu4fXbys3Ffuh3VT6hSM/OUR2X0PT7OuPV/6ynlN5f0JfMYe1Ok8Gc/EV2Y/ECT0ce0z9Hx/iVhOP7Tjh1JNVNAa4cmbfYEQ+Rw3tN8JiVcOrUBtS/dg8xUqhtQw89vRB8W+k1R82etywlw7Ouf8AZ66pyMjmPMcxFnlVPGKqf/ptOF/fssssc/HCkKJtcA7Vam69KrWUK+VUoi5DYJGc5yOUlHvj7Qxyai+b9+B3cJB3dvhYPnWD/IiNIvH9038df/NId3F4FmJKzaqxfepfHnWUtH0yG+ghTxKlztDgP9xs12fwMAYHGi3iESOlNDLKwwKsAVPIqRkEeRHjOb1/Y/QgNaQ6ooZ2RXwmACSMEEgehE6YTF7aX7NFcfvBa/4mAP4ZhHPqIQcHKaujgeCe817AsAHLKr6hGTd+07opIXGR15zpuO3Ka9FqFsqXYS1dZNttb8hjDhdxwF6keMr6bhur02lY0KXNipfuQpuHsc67K3B3rzPu8/hDiXem/SV1qne0UHUshXZX3hGT7K9OnQeJlPmQi8ePhaduvVv6l7gqDV/aXs1Cs9idyaqzZspQjGdr458uuPAzF0dlbvTpb9bU1FTqUVEcbmB9kGwjGMnGcnr85NU7nS6riDsoe9e4VVBG32ghz8eX+cyTjujWvQ6OkKBY71c8e1llyefqwlNNtxTrkr7903t6m7o6q/7R1OX3O9VYNW1hhBtBO88jnI5CZvZ3S6T7PrKxY1lO5jZle7KqoONpzz93r8I3i+sGn199nloyf/NyC/iBMPS2NpqNZU2dzVaUY8c2jJH0YwWeWMZVS24ifQ3abTNVqNmpu9gvSG7sLWuWTnjx5HHhzmhTq1enW3fZLBXai2t3jsK7D0whCjbyOcgzX4vpu54Y1f3Ka1P+L2c/jmRqP/lP/wDN+UGljlF8N/puq7+RW4vqxVo9Nq6a03otSpuDPsrdcMF5jJ5YyczqdLp6lya0VQ57xtoA3FueT5nnPO7eF2tw7v21DmsKO7045VgB9vPzx1nf8Fs3aelvOqo/7og99LNynuquKf2stqoHQAegAjoQg7ggIQkKEIRIAQhCAI0jQSUxirJJArUmWRKlI5y3mYT2AhgDG5hmSwSTA7YcaOnpwh/XWZWvzUftP6joPiZu55ThOK8O1Gu1b93yqrPci1s7Bt97b95txbp5TaZy6uco46hzZy6W91zXnb98+13Z+Hm/x8PDnzjdNpLrj+rR7CSSSAzZJ8S39TPReF9j9LVguptfzf3M/BOn1zOgRQBgAAeAAwPpNWfPx9mTkvjdeCPNdL2M1j+8qVjzdgSB/hXM6zs92Vq0x7wsbLsYDkbVXPXYv5k5m/ATNndh0OLE+JK34iwmNr+0FQpveh0tspA3Lk7ck4GSOo69PKYw4s2oKMrEd5o9WrICdouQjJx5/HyIlo9J6mCdJ2zfHHdMy2GuwWGpWd0Tm21eu3OM/WUOIdoNM2lXUNUbaWfuyhCFkbn1B9PDzEx9DTWg4baihRYraa7AA3b0x7XmcgzKBNVQQj9W1y1OPBdRp7QM+jV4+ktHHPVZK7uX4aOlv1AqNn2a56xXWuoFVgN+nsoYe9Xz3rjocHl5S1wjtTXYVS9TRa4BQNnu7AehrcgZ+cxVrdEBRS9ui1D0MgBZn0dvMLgdfZYfSaL9nbjS+l/VHT7t1Fr5a2pCc7QmOZHMA5ENGoTy3cPT3y6HVTl/0iN/oqr9+1F/A/8ASQ6PiFuhtXTatt+nblp9Seqj7r/Afh6dJe33uaceB1FQko9M2VTwS7mtmuh1CoAAB4AAfIYkf2avf3mxe827C+Bu2fdz5cpM3WJB2Uqo5fX9lj9ifTVPu/WG6vdhf/IT08+cg0mi1up1FD6uoVVafLAAg735YxzPiB8OU6+EpzvSwtNbLbby5HBdo9Gb+JpV4MlO/wDwLlmz8vyjOJaPvuLd3+zmmxx4bERW5/gPnPQMSDVaumr2rXRPixVSfr1lPOejjbbfN3/Bn9r67H0lqVqXdu7AVRk++uYun4czaFdOfYc0LUc89rFcHOPjG2dqdGP9qT8VrtYfXGIyrtdo2O1WcnyFVrH6AQbcsLm5OS3VFvhvCEr0y6Z8WIoIO5QA3tbua+v8poqoAwBgDkAOQxGae4OMrnH7yuh+jAGSQdEYxSVBCEJTYQhCAEQmJEJmbApMURoirF7gUximOeMWJMFWhvzk5aUazLVU5ozvYEgiGLFUTQAQRQBgDA8hyHPnH7YCbSAQhMftNxB6UQVnD2OELkEhKwMsxwDjwGcHrNIxOahFyZoa7WpUu5ufNVVF5uztyVVHmf8ArOe45rdWaXW2tahZdRp69r72atz7fMdDjln4mQ8Sfu00tw2FVuex95elrbNpCH29zN88nl4dJFqXqt0lltuoYuL1sHdBia7eiU1q4B8evLrmWjiy5nK0ttvsQcapVG4itahUSjSIAoAA556CSabhxq4iijPc2pZYvL2V314cfxD8RGae/bRrKXoYagVjUub2FxtHhvAwOWByHLnLWp4y51WhCsRWUqa1QcKWuBAyB6cvSU5vg2k+q/2exnVJZSKKdW1Ven09pcOG7y2xlJKqqrk+PiByMm1OqrOnvuWixqm1NN6m4GtCznGa9pyQMDqeeZc4bp0s0ep1DopZ31tyMQCQMFQRnpyURNdSz8IpRVLOy6ZVUDJJLCDSg0tulrv8EXE4mjcSRabA1bVWLaqn2O9HPJxyLYAHwnTSjVwmlXrsCANWhrrA5Iob3iAPE9My9Iz6OGMop8Xeyjxnhiampqn8eat12uOjf58DOF1GtdtNXTdnvdNqqUbPXZk7fpjGfgJ6RPPf0haY13C1fdtVd/8A4lRBB9cY+kqOXXR4Y8a8n5f2ehnrCIpzz88H6zB4r2nrrfuaQLb+m0MFrQ/vv8PIZMHZPJGCuTN448eXmfCZz8coB2ozWt020o13PyJX2R8zMp1oOG195scjf9nKvXSi9MmkDJX958zcGs06IhFla1sAa/aREYeG3wMtGP8AI5d6Rn8Q1utas/Z9KwY9DZZSjY8woY8/mJzI7L8RsO52rrY9fa9s+rKCT82M9BB/r58of5+MWYyaWOTeTbPOKX4ZRYUvSy6xThn3C6vd4jHs5x6Gb+m7QKRjRLpm8qdz6W0/AKy4J+c4fjfCLdK5WwHbk93b+y48Of3vMTPMHx/+VPFJx4Uv39T0ZO2yK/d6rT20uOvRwPjjkSPQGdHotbVcu+p1dfNTn5EeB9Z5TRxYlRVqQbqf2ST+vr+Nbn/hPIxKLrdJYttFmVbmj4ISxR1V18CPEHmJTpx9oyW8viX1X5PX4ShwPiqaqoWpy/ZdOpVx1H9D5TQxB9eMlJcSdpiRI7ESKNDTExH4iFZloCRIGLmZAFpGhiNGLMuQKlf5ydDIBJRObkCQHMnAldTJEeesJAmzGmKIET1ATF43w+2y2uxQHrRLF7lsY71j7Nm1vZbA8DNqGJUYnBTVM4ocO1IGjrFa02CzV2+yhalHAOwkZI5+vjKaFW09Dsf1luuVtWzYAW1CQR5ADE9ClfVaCqxGSytWRubKQOZ8zjx+MtnJLR9H72/BzSgXaniLKQVFCUgjBGdjEjPynNpu+wnU9GW3TV1n92mvaPxJno2h4ZTShrqrCo2dwGeeRg5J5kxNLwuiupaUrXulO5Ub2xuyW3e145MWZlo5T5vr6tlLT8KYaAaZSFdqe7JPQO49on6maeg0wqrSsHIRFQHpnaMZk0WDsjjUafRUESQ67VpVW1lhwijJP5DzJnm3EOMarX2CtTsrOSKs4RUHV7WHXA5nwhHjqNVHDS5t8kegajjelQ7XvqDdNu8M2fLAzMbt2iW6PeD7roy5DKSD7LYDAHo34Tlv7Vq0w2aIAv0fWMAXY+PdKeSr8Zjai97G3WMzt95iWP4zR87Pr+KDg1d9O75953Gl1mq11YqozVSlapbcTh7LAuNiHwGep8vpKnBUqp5liopUHW7lCg5GVQDbzYPldrZJBBBk/wCjbWWHvKjzqUK6/uux5jPx6/KbvaTha2IbNpcotlg04A2227cIWH7RGOUI9scXkxLKt5e+XvcyuBWXPdYAiB7St932gN332YjC1qg9llHQHPLxEzFdLhYgRftdz/ZlpK8tJo05E4I9kYyc+JIlvT8P9ruEd1K11NxLVs7FgoXPcIx93PU46CM0WoYVuKtxq1Vq0aRLGdn7kA99YWzuC4BI5ymd6Sfj7+3mVLOIMl62152Gm7S6JeeWCFakb5uSfQTV/tTU15NdgajT2afSMHBey+07VsO/OQQT+EKzpLbu+Rtmn0NfdIzAdyXOdrK2c8iPLnyIlXQV2rVX31YWjSG3VXWb1cXXe0VwBz6nPOBHii9nz6e+X4On03FKLzfWyjbVZ3L95sNbE8hjPLry9Zn8Q7FaSzJrDVN+4cp/AfyxOV1Vbiuyg5zs09+oP/5WyVT1Nlg+Szr9PxwVu9du4qL2orYAEIq0o5LeOASefhB7RyQy7ZV8zjuK9kNVTkqBan3q87wPinX6ZmNp7sAo2TWxG9fEMOQdfJh+I5Ge1iY/G+zen1IJZdtvhauA2f3vBh6xR45uzf1Yn8mcX2F1pp1XdE+xaNv7pYDKMPXn9Z6bPJ9dwq/RXVmzmFdGrtXOxgGBI+B8cevWesQj27OclGWOWzi/3EMQx0QiWj6IgiwxEJkYGvGMY4tGzybA0xixxioJgFJZKBIkkqzxAsegjY8GWIJFMfIgZJunvFgWBjcx2ZqwLCNJhmLAsIAxCYA6EbmLmLBxf6SdaQKqR0Yta/x2+yo+pJ+U5Jre7q7tffsCtc3j3fVK/n7x9VHhOh/SGv8ApNWendc/QOxMyuB8Cu1jlh7NeT3lpHLPiFH7R/l+E0fntTxz1ElHd8kZCKSQqgljyVQCzE/ADrOm4T2I1FmGuIpTy5NaR6dF+f0nb8H4JRphipfa/asPOxvVvAfAcppL1lOvB2ZFb5N/A5f9HoA0zDAyLrFY+JxjGZ085XsC3LVL5ahz8j/2nVyHbpP+mJicQ7MU3WNYzWKH299Uj7a7duAN4+WOUwOJ02WXW22BqdFp0akcijOgxuSvy3nA3D9nkOs7qQa3SV3IUtQOhwSrcxkdJUMmmjJfDt9zjOyXC2vRXtUJpVdrwnQW355MR/dIAAB4kZi6DQ0WNqNfl6dOrk1922zvFr52O3mHPLE6vi2gNtLU1v3W4BdwXOE8VAyMZHKUeKcENlVOmrKpplZO+GTvatOYVcDnk9ZTwem4YpJXX1fJfJGJpNcltdG7ZZqNRqUexUZVKJWSyizb12qByPWa9vA3rZbEItYX36h6zhN62oUKg9MgY69fhJtNwfGsbUFa1QViuhUGDz9535Dn4D4TZzJZ64sLa+Pn73IOG7u6TfX3bbQDXuD7ccgN3jyxLJiRZo6kqVEGt0ddyGu1dyHqPj4EHwI85OBEjoQpcwhEJgDLZQJjTFaITMSYGERI4xJ5gaRESK0aklAgrEcI2OUTwfQAYogYAwBRJIwRTNrYC5jwZHHLNJgcTGwaNzDYJYhMQGOImu4BAQgJUgc92m4AdVdQc4QCxbWHUJyYY+J5j5zf01CVqErUKijaqjoBJBEJmrPKOKMZOS5sdAQjbGwCx6AFj6AZlPR8jiv0eW5t1Q82Dj+Nx+YncTzj9G1v+kOPvVE/MMp/Oejy0cfZ8uLCvNhCEQwdosSKISgbiEWEyBREMcY3MrAsXMZHQmAMSLEgCNEj42ZYEEDCLiSgNjAY4xoEqBW8ZIAZW+2Vb+772vvP7vem/wDhzmPs1tSHD21ofJnRT9CZypCmTqISkeN6QddTRny72v8ArLdTBxlCGXwZSGH1E04lpjgY6MudUGXZVHmxC/ziV3o3JXQnwAZWP4GVJkokjhI7XVAWchVHVmIVR8zK1HFNO/uX1N57bKz+cqFMukxJXfW0r71tY9bEH5xn9p6f+/q/9Wv+sCi2JIDIVcHmCCPMFSPqJBfxPT1nFl1St91rK1P0Jmk6FFyKJVr4jQx9m6ok9ALKz+ckt1dSkBrEUnkAXRSfQE85oUTExIjnHMkAdSTgAepMrHienHW+kf8A7a/6wKLsodob9mlvbyrcD1I2j+ctUXo43I6sv3lZWX6gzmO3XFqvs7VV2o1jPWrIrKzBQdxyAeXQTSZ46iXDik/A5zsE+NYg80tX/dz+U9RnkXZjUrXq6XdgqBm3MxwoUowySenUT02rjWlb3dRSfS2v+s1Zx9l74n5l+BlUcRoOSLqiB1/WV8h8ecl02orsXdU6uvTcjK658sjlFn0iQGOBkbsAMsQB5kgD8Ywaqv8AvE/jT+siBPEEVefMcx4Ecx9Yy1woyxCjzYhR9TKBxMSICCMjmPAjBBHwiyAI4RuP+srW8RoXm11SjzNlY/OAWcxZUbienGM31DPT9bX/AFktGrqflXYjnxCujH6AwKZNExGXaitPfdF/xMq/zMqLxvRk4GpoJ8u9r/rApl4CGIym9GOFdGPwZW/kZMRFAiYRqxb3VQSxCqOrMQoHqTM9ON6P/wC5o/8AVr/rIKZ4IwGT6xCPr5+MU+PqYSHeJiSUXOn+rd0z12M6Z9dpEZCALYSxy5LHzYlj9TGhQOY5HzHI5iwiij7bnf33dsdNzO+PTceUjKjyiwgDQo8hF2jyEWEATaPKAUeQiwigJtHkPwibR5R0IBJZqLGUI1jsg91Gd2Qeik4Ei2jyEIsEEA/Hr4Z9ZpcJrwpPTJwPl/3mdH13Mvukj6Qjk1unnnwuEHVmvqyNjf4TMTaPKTPqXYYLHHlykUrPPs/Ry00HGTtt9w3YPISzotddSd1Nr1k9SjsmfXB5yCEh30TazV23HddY9jeBsZrCPTd0+UrlB5D6COhAoko1Nif6ux0Hkjug+imNutZ/fZn/AMbM/wDxGNhAovcO4zqtOMae+ytT+yrHZ67TyHyElbtFriSTq78nr+tsH4A4mXFgnCixdr73Xa99rKeqtba6n1BODKoQeQjoQWhu0eQigY5jkfMcj9YsIKIRnmeZ8zzP1hgeUWEARVwcjkfMcj8jL/8AbWr27PtN+z7vfW4x5dZRhKSkDEnqSfHmSefnzklXSRxymQojePqYkWEoEhCEAIQhACEIQAhCEAIQhACEIQAhCEAIQhACEIQAhCEAIQhACEIQAhCEAIQhACEIQAhCEAIQhACSVqIkI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3217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m_Urp1w9YaKUtmp_tL4N-zlufb7vv7rYyGG0LABUZwkPtABkU9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7561" y="1897183"/>
            <a:ext cx="3272920" cy="24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93357" y="545404"/>
            <a:ext cx="5867181" cy="1184689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Modernās </a:t>
            </a:r>
            <a:r>
              <a:rPr lang="lv-LV" sz="2400" dirty="0" smtClean="0"/>
              <a:t>«augsmes izaugsme» </a:t>
            </a:r>
            <a:r>
              <a:rPr lang="lv-LV" sz="2400" dirty="0"/>
              <a:t>ir bez precīzi noteikta </a:t>
            </a:r>
            <a:r>
              <a:rPr lang="lv-LV" sz="2400" dirty="0" smtClean="0"/>
              <a:t>sākuma, tomēr </a:t>
            </a:r>
            <a:r>
              <a:rPr lang="lv-LV" sz="2400" dirty="0"/>
              <a:t>ir daudz izšķirošu pagrieziena punktu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10993" y="2458539"/>
            <a:ext cx="7053556" cy="10182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</a:t>
            </a:r>
            <a:r>
              <a:rPr lang="lv-LV" b="1" dirty="0" smtClean="0">
                <a:solidFill>
                  <a:schemeClr val="tx1"/>
                </a:solidFill>
              </a:rPr>
              <a:t>iemēram</a:t>
            </a:r>
            <a:r>
              <a:rPr lang="lv-LV" b="1" dirty="0">
                <a:solidFill>
                  <a:schemeClr val="tx1"/>
                </a:solidFill>
              </a:rPr>
              <a:t>, eiropiešu jūras braucēju atklājumi un kolonizācija Ziemeļamerikā un Dienvidamerikā, Eiropas feodālisma izbeigšanās, komerctirdzniecības valdību </a:t>
            </a:r>
            <a:r>
              <a:rPr lang="lv-LV" b="1" dirty="0" smtClean="0">
                <a:solidFill>
                  <a:schemeClr val="tx1"/>
                </a:solidFill>
              </a:rPr>
              <a:t>veidošanās –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55076" y="4708025"/>
            <a:ext cx="10100603" cy="10125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Kādā </a:t>
            </a:r>
            <a:r>
              <a:rPr lang="lv-LV" b="1" dirty="0">
                <a:solidFill>
                  <a:schemeClr val="tx1"/>
                </a:solidFill>
              </a:rPr>
              <a:t>brīdī augsmei bija </a:t>
            </a:r>
            <a:r>
              <a:rPr lang="lv-LV" b="1" dirty="0" smtClean="0">
                <a:solidFill>
                  <a:schemeClr val="tx1"/>
                </a:solidFill>
              </a:rPr>
              <a:t>«uzrāviens»; statistiskie </a:t>
            </a:r>
            <a:r>
              <a:rPr lang="lv-LV" b="1" dirty="0">
                <a:solidFill>
                  <a:schemeClr val="tx1"/>
                </a:solidFill>
              </a:rPr>
              <a:t>dati </a:t>
            </a:r>
            <a:r>
              <a:rPr lang="lv-LV" b="1" dirty="0" smtClean="0">
                <a:solidFill>
                  <a:schemeClr val="tx1"/>
                </a:solidFill>
              </a:rPr>
              <a:t>rāda </a:t>
            </a:r>
            <a:r>
              <a:rPr lang="lv-LV" b="1" dirty="0">
                <a:solidFill>
                  <a:schemeClr val="tx1"/>
                </a:solidFill>
              </a:rPr>
              <a:t>nelielu pieaugumu iedzīvotāju skaitā, resursu izmantošanā, ražošanā, tirdzniecībā, ceļojumos, atkritumu daudzumā, komunikāciju blīvumā un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daudzās </a:t>
            </a:r>
            <a:r>
              <a:rPr lang="lv-LV" b="1" dirty="0">
                <a:solidFill>
                  <a:schemeClr val="tx1"/>
                </a:solidFill>
              </a:rPr>
              <a:t>citās jomās </a:t>
            </a:r>
            <a:r>
              <a:rPr lang="lv-LV" b="1" dirty="0" smtClean="0">
                <a:solidFill>
                  <a:schemeClr val="tx1"/>
                </a:solidFill>
              </a:rPr>
              <a:t>pēc 1800-to </a:t>
            </a:r>
            <a:r>
              <a:rPr lang="lv-LV" b="1" dirty="0">
                <a:solidFill>
                  <a:schemeClr val="tx1"/>
                </a:solidFill>
              </a:rPr>
              <a:t>gadu </a:t>
            </a:r>
            <a:r>
              <a:rPr lang="lv-LV" b="1" dirty="0" smtClean="0">
                <a:solidFill>
                  <a:schemeClr val="tx1"/>
                </a:solidFill>
              </a:rPr>
              <a:t>vidus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993" y="463092"/>
            <a:ext cx="4981272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EKSPONENCIĀLĀ AUGSME</a:t>
            </a:r>
            <a:endParaRPr lang="lv-LV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1274005" y="3429000"/>
            <a:ext cx="5127531" cy="96783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Tas pavēra </a:t>
            </a:r>
            <a:r>
              <a:rPr lang="lv-LV" b="1" dirty="0">
                <a:solidFill>
                  <a:schemeClr val="tx1"/>
                </a:solidFill>
              </a:rPr>
              <a:t>uzņēmējdarbības iemaņu attīstību visu kārtu cilvēkiem un paātrināja jauno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tehnoloģiju </a:t>
            </a:r>
            <a:r>
              <a:rPr lang="lv-LV" b="1" dirty="0">
                <a:solidFill>
                  <a:schemeClr val="tx1"/>
                </a:solidFill>
              </a:rPr>
              <a:t>izplatību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55076" y="5954239"/>
            <a:ext cx="10100603" cy="7338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 Tad ap 1950-iem gadiem ir samērā stāvs pacēlums </a:t>
            </a:r>
            <a:r>
              <a:rPr lang="lv-LV" b="1" dirty="0" smtClean="0">
                <a:solidFill>
                  <a:schemeClr val="tx1"/>
                </a:solidFill>
              </a:rPr>
              <a:t>– </a:t>
            </a:r>
            <a:r>
              <a:rPr lang="lv-LV" b="1" dirty="0">
                <a:solidFill>
                  <a:schemeClr val="tx1"/>
                </a:solidFill>
              </a:rPr>
              <a:t>gandrīz visi rādītāji par ekonomikas izaugsmi pēdējās desmitgadēs ir līdzīgi un uzrāda eksponenciālas augsmes tendenci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0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89" y="1814763"/>
            <a:ext cx="3353104" cy="22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487" y="1814761"/>
            <a:ext cx="2617272" cy="226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048" y="4346195"/>
            <a:ext cx="2469046" cy="23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190" y="4346195"/>
            <a:ext cx="2651777" cy="23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3670" y="1814760"/>
            <a:ext cx="2636535" cy="226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5192" y="4346195"/>
            <a:ext cx="2780940" cy="23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0853" y="1814761"/>
            <a:ext cx="2548723" cy="226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062" y="4346195"/>
            <a:ext cx="2543035" cy="23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12277" y="562580"/>
            <a:ext cx="9167446" cy="94266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Daudzas līknes, kas grafiski raksturo globālās izmaiņas, joprojām saglabā stāvo </a:t>
            </a:r>
            <a:r>
              <a:rPr lang="lv-LV" sz="2400" dirty="0" smtClean="0"/>
              <a:t>kāpumu</a:t>
            </a:r>
            <a:r>
              <a:rPr lang="lv-LV" sz="2400" dirty="0"/>
              <a:t> </a:t>
            </a:r>
            <a:r>
              <a:rPr lang="lv-LV" sz="2400" dirty="0" smtClean="0"/>
              <a:t>– tām dots nosaukums </a:t>
            </a:r>
            <a:r>
              <a:rPr lang="lv-LV" sz="2400" b="1" dirty="0" smtClean="0"/>
              <a:t>«Lielais paātrinājums»</a:t>
            </a:r>
            <a:endParaRPr lang="lv-LV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34228" y="1658022"/>
            <a:ext cx="2916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Iedzīvotāju skaits (miljardi)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51403" y="1658022"/>
            <a:ext cx="2232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Kopējais IKP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12979" y="1658022"/>
            <a:ext cx="2268000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Tropu lietusmežu un mežu zudums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20262" y="1658022"/>
            <a:ext cx="2412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Minerālmēslu patēriņš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9989" y="4250467"/>
            <a:ext cx="23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Ūdens patēriņš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24435" y="4250467"/>
            <a:ext cx="234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Transportlīdzekļi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10915" y="4250467"/>
            <a:ext cx="2304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Sugu izzušana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688312" y="4250467"/>
            <a:ext cx="2537706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Atmosfēras CO</a:t>
            </a:r>
            <a:r>
              <a:rPr lang="lv-LV" b="1" baseline="-25000" dirty="0" smtClean="0">
                <a:solidFill>
                  <a:schemeClr val="tx1"/>
                </a:solidFill>
              </a:rPr>
              <a:t>2</a:t>
            </a:r>
            <a:r>
              <a:rPr lang="lv-LV" b="1" dirty="0" smtClean="0">
                <a:solidFill>
                  <a:schemeClr val="tx1"/>
                </a:solidFill>
              </a:rPr>
              <a:t> koncentrācija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8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7430"/>
            <a:ext cx="7217516" cy="48116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0031" y="393920"/>
            <a:ext cx="11011938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Vēlīnajos 1800-os gados, kad būtībā visas zemes jau bija aizņemtas, bet zelta un citi resursi jau bija sadalīti starp valstīm, uzmanība visā nopietnībā tika pievērsta procesiem, lai resursus izmantotu </a:t>
            </a:r>
            <a:r>
              <a:rPr lang="lv-LV" sz="2400" b="1" dirty="0"/>
              <a:t>monetārās ekonomiskās aktivitātes celšanai</a:t>
            </a:r>
            <a:endParaRPr lang="lv-LV" sz="2400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809768" y="2213306"/>
            <a:ext cx="5199950" cy="2583778"/>
            <a:chOff x="6785723" y="2030425"/>
            <a:chExt cx="5199950" cy="2583778"/>
          </a:xfrm>
        </p:grpSpPr>
        <p:sp>
          <p:nvSpPr>
            <p:cNvPr id="6" name="Rounded Rectangle 5"/>
            <p:cNvSpPr/>
            <p:nvPr/>
          </p:nvSpPr>
          <p:spPr>
            <a:xfrm>
              <a:off x="6785723" y="2030425"/>
              <a:ext cx="5199950" cy="109029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b="1" dirty="0">
                  <a:solidFill>
                    <a:schemeClr val="tx1"/>
                  </a:solidFill>
                </a:rPr>
                <a:t>Tas bija vēl viens veids, kā cilvēku uzmanības centrs mainījās no tīras </a:t>
              </a:r>
              <a:r>
                <a:rPr lang="lv-LV" b="1" dirty="0" smtClean="0">
                  <a:solidFill>
                    <a:schemeClr val="tx1"/>
                  </a:solidFill>
                </a:rPr>
                <a:t>«augsmes», </a:t>
              </a:r>
              <a:r>
                <a:rPr lang="lv-LV" b="1" dirty="0">
                  <a:solidFill>
                    <a:schemeClr val="tx1"/>
                  </a:solidFill>
                </a:rPr>
                <a:t>kad cilvēki izplatījās uz visas planētas, uz </a:t>
              </a:r>
              <a:r>
                <a:rPr lang="lv-LV" b="1" dirty="0" smtClean="0">
                  <a:solidFill>
                    <a:schemeClr val="tx1"/>
                  </a:solidFill>
                </a:rPr>
                <a:t>«ekonomisko augsmi» –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67400" y="3034921"/>
              <a:ext cx="4202363" cy="157928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b="1" dirty="0" smtClean="0">
                  <a:solidFill>
                    <a:schemeClr val="tx1"/>
                  </a:solidFill>
                </a:rPr>
                <a:t>Kad </a:t>
              </a:r>
              <a:r>
                <a:rPr lang="lv-LV" b="1" dirty="0">
                  <a:solidFill>
                    <a:schemeClr val="tx1"/>
                  </a:solidFill>
                </a:rPr>
                <a:t>no uzkrātiem izejvielu resursiem (zeme, metāli, koksne), izmantojot dažādus procesus tika iegūtas citas lietas, kas </a:t>
              </a:r>
              <a:r>
                <a:rPr lang="lv-LV" b="1" dirty="0" smtClean="0">
                  <a:solidFill>
                    <a:schemeClr val="tx1"/>
                  </a:solidFill>
                </a:rPr>
                <a:t>kā </a:t>
              </a:r>
              <a:r>
                <a:rPr lang="lv-LV" b="1" dirty="0">
                  <a:solidFill>
                    <a:schemeClr val="tx1"/>
                  </a:solidFill>
                </a:rPr>
                <a:t>jauna </a:t>
              </a:r>
              <a:r>
                <a:rPr lang="lv-LV" b="1" dirty="0" smtClean="0">
                  <a:solidFill>
                    <a:schemeClr val="tx1"/>
                  </a:solidFill>
                </a:rPr>
                <a:t>vērtība tika pārvērstas naudā</a:t>
              </a:r>
              <a:endParaRPr lang="lv-LV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38" y="4278391"/>
            <a:ext cx="4013124" cy="257960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023361" y="5100273"/>
            <a:ext cx="7986358" cy="13990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Rūpnieciskās ražošanas process kļuva arvien efektīvāks, pārvēršot rūdas par metāliem un pēc tam no metāliem ražojot preces </a:t>
            </a:r>
            <a:r>
              <a:rPr lang="lv-LV" b="1" dirty="0" smtClean="0">
                <a:solidFill>
                  <a:schemeClr val="tx1"/>
                </a:solidFill>
              </a:rPr>
              <a:t>iekārtās, kas savukārt </a:t>
            </a:r>
            <a:r>
              <a:rPr lang="lv-LV" b="1" dirty="0">
                <a:solidFill>
                  <a:schemeClr val="tx1"/>
                </a:solidFill>
              </a:rPr>
              <a:t>varēja izmantojot to pašu pieejamo enerģiju paveikt darbu arvien lielākā apjomā, par ko cilvēki bija gatavi maksāt arvien lielākas naudas summas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8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1825"/>
            <a:ext cx="6610313" cy="37142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40832" y="3551268"/>
            <a:ext cx="5916706" cy="15052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Pievienojot bagātīgajiem enerģijas avotiem </a:t>
            </a:r>
            <a:r>
              <a:rPr lang="lv-LV" b="1" dirty="0" smtClean="0">
                <a:solidFill>
                  <a:schemeClr val="tx1"/>
                </a:solidFill>
              </a:rPr>
              <a:t>– </a:t>
            </a:r>
            <a:r>
              <a:rPr lang="lv-LV" b="1" dirty="0">
                <a:solidFill>
                  <a:schemeClr val="tx1"/>
                </a:solidFill>
              </a:rPr>
              <a:t>naftai, deggāzei un </a:t>
            </a:r>
            <a:r>
              <a:rPr lang="lv-LV" b="1" dirty="0" smtClean="0">
                <a:solidFill>
                  <a:schemeClr val="tx1"/>
                </a:solidFill>
              </a:rPr>
              <a:t>oglēm – </a:t>
            </a:r>
            <a:r>
              <a:rPr lang="lv-LV" b="1" dirty="0">
                <a:solidFill>
                  <a:schemeClr val="tx1"/>
                </a:solidFill>
              </a:rPr>
              <a:t>recepti, kā izmantot ogles elektroenerģijas ražošanā, pasaules ekonomikai tika nodots spēcīgs jauninājums, lai radītu papildu vērtību,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ko </a:t>
            </a:r>
            <a:r>
              <a:rPr lang="lv-LV" b="1" dirty="0">
                <a:solidFill>
                  <a:schemeClr val="tx1"/>
                </a:solidFill>
              </a:rPr>
              <a:t>varēja </a:t>
            </a:r>
            <a:r>
              <a:rPr lang="lv-LV" b="1" dirty="0" err="1">
                <a:solidFill>
                  <a:schemeClr val="tx1"/>
                </a:solidFill>
              </a:rPr>
              <a:t>monetarizēt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40832" y="5367249"/>
            <a:ext cx="5916706" cy="12595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Ap </a:t>
            </a:r>
            <a:r>
              <a:rPr lang="lv-LV" b="1" dirty="0" smtClean="0">
                <a:solidFill>
                  <a:schemeClr val="tx1"/>
                </a:solidFill>
              </a:rPr>
              <a:t>1900-to </a:t>
            </a:r>
            <a:r>
              <a:rPr lang="lv-LV" b="1" dirty="0">
                <a:solidFill>
                  <a:schemeClr val="tx1"/>
                </a:solidFill>
              </a:rPr>
              <a:t>gadu sākumu, automobiļi un citi rūpniecības produkti nonāca no strauji augošām ražošanas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līnijām</a:t>
            </a:r>
            <a:r>
              <a:rPr lang="lv-LV" b="1" dirty="0">
                <a:solidFill>
                  <a:schemeClr val="tx1"/>
                </a:solidFill>
              </a:rPr>
              <a:t>, kuru darbību nodrošināja un virzīja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spēcīgas jaunās </a:t>
            </a:r>
            <a:r>
              <a:rPr lang="lv-LV" b="1" dirty="0">
                <a:solidFill>
                  <a:schemeClr val="tx1"/>
                </a:solidFill>
              </a:rPr>
              <a:t>enerģijas formas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5747" y="393211"/>
            <a:ext cx="6471136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IZAUGSMES SASTĀVDAĻA – ENERĢIJA</a:t>
            </a:r>
            <a:endParaRPr lang="lv-LV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1508" y="2067960"/>
            <a:ext cx="9566030" cy="115446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Process, </a:t>
            </a:r>
            <a:r>
              <a:rPr lang="lv-LV" sz="2400" dirty="0" smtClean="0"/>
              <a:t>apvienojot izejvielas ar darbaspēku un tehnoloģijām, lai «ražotu» naudu tika ievērojami paātrināts saistībā ar </a:t>
            </a:r>
            <a:r>
              <a:rPr lang="lv-LV" sz="2400" b="1" dirty="0" smtClean="0"/>
              <a:t>enerģētikas un tehnoloģiju revolūciju (Industriālo revolūciju)</a:t>
            </a:r>
            <a:r>
              <a:rPr lang="lv-LV" sz="2400" dirty="0" smtClean="0"/>
              <a:t>, kas sākās vēlīnajos 1800-os gados</a:t>
            </a:r>
          </a:p>
        </p:txBody>
      </p:sp>
    </p:spTree>
    <p:extLst>
      <p:ext uri="{BB962C8B-B14F-4D97-AF65-F5344CB8AC3E}">
        <p14:creationId xmlns:p14="http://schemas.microsoft.com/office/powerpoint/2010/main" xmlns="" val="42725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908" y="1272499"/>
            <a:ext cx="7362092" cy="46013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5059" y="4675139"/>
            <a:ext cx="6344527" cy="8816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Impēriju veidošanās procesu, kas ierakstīts cilvēces vēsturē, vienmēr ir vadījusi politiskā vīzija par nepārtrauktu un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ātru </a:t>
            </a:r>
            <a:r>
              <a:rPr lang="lv-LV" b="1" dirty="0">
                <a:solidFill>
                  <a:schemeClr val="tx1"/>
                </a:solidFill>
              </a:rPr>
              <a:t>ekonomikas paplašināšanos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5059" y="5739624"/>
            <a:ext cx="6344527" cy="8510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20.gs. </a:t>
            </a:r>
            <a:r>
              <a:rPr lang="lv-LV" b="1" dirty="0">
                <a:solidFill>
                  <a:schemeClr val="tx1"/>
                </a:solidFill>
              </a:rPr>
              <a:t>Pasaules karus virzīja senie ieradumi, kas bija aprīkoti ar modernām tehnoloģijām un papildināti ar daudzkārt destruktīvāku impērijas veidotāju spēku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05364" y="390020"/>
            <a:ext cx="4981272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AUGSME UN KARI</a:t>
            </a:r>
            <a:endParaRPr lang="lv-LV" sz="4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2284" y="1922195"/>
            <a:ext cx="4690075" cy="1468095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Cīņa par varu, precēm un resursiem izraisīja asus politiskus strīdus un tas, zināmā mērā, bija priekšvēstnesis </a:t>
            </a:r>
            <a:r>
              <a:rPr lang="lv-LV" sz="2400" dirty="0" smtClean="0"/>
              <a:t>I </a:t>
            </a:r>
            <a:r>
              <a:rPr lang="lv-LV" sz="2400" dirty="0"/>
              <a:t>Pasaules karam</a:t>
            </a:r>
            <a:endParaRPr lang="lv-LV" sz="2400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325059" y="3573153"/>
            <a:ext cx="6344527" cy="9191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Savukārt karš pieprasīja šausminošas izmaksas gan par cilvēkiem, gan par </a:t>
            </a:r>
            <a:r>
              <a:rPr lang="lv-LV" b="1" dirty="0" smtClean="0">
                <a:solidFill>
                  <a:schemeClr val="tx1"/>
                </a:solidFill>
              </a:rPr>
              <a:t>vidi; tomēr </a:t>
            </a:r>
            <a:r>
              <a:rPr lang="lv-LV" b="1" dirty="0">
                <a:solidFill>
                  <a:schemeClr val="tx1"/>
                </a:solidFill>
              </a:rPr>
              <a:t>izrādījās, ka karš var būt pozitīvs notikums, raugoties no ekonomiskās augsmes perspektīvām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1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896" y="1"/>
            <a:ext cx="621978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70805" y="1145441"/>
            <a:ext cx="6441901" cy="151335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Dziļā </a:t>
            </a:r>
            <a:r>
              <a:rPr lang="lv-LV" sz="2400" dirty="0"/>
              <a:t>ekonomikas depresija, ko piedzīvoja industrializētā pasaulē </a:t>
            </a:r>
            <a:r>
              <a:rPr lang="lv-LV" sz="2400" dirty="0" smtClean="0"/>
              <a:t>1930-tajos </a:t>
            </a:r>
            <a:r>
              <a:rPr lang="lv-LV" sz="2400" dirty="0"/>
              <a:t>gados beidzās tikai ar industrializēto valstu pārveidošanu </a:t>
            </a:r>
            <a:endParaRPr lang="lv-LV" sz="2400" dirty="0" smtClean="0"/>
          </a:p>
          <a:p>
            <a:pPr algn="ctr"/>
            <a:r>
              <a:rPr lang="lv-LV" sz="2400" dirty="0" smtClean="0"/>
              <a:t>par </a:t>
            </a:r>
            <a:r>
              <a:rPr lang="lv-LV" sz="2400" dirty="0"/>
              <a:t>kara </a:t>
            </a:r>
            <a:r>
              <a:rPr lang="lv-LV" sz="2400" dirty="0" err="1"/>
              <a:t>ekonomikām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5833401" y="3146065"/>
            <a:ext cx="5916706" cy="9700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Kad kara vajadzībām valsts investē milzīgas summas, lai izstrādātu jaunas tehnoloģijas un attīstītu rūpniecisko ražošanu, ikviens tiek iesaistīts darbā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33402" y="4468528"/>
            <a:ext cx="5916706" cy="7611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Tiek pat vērtēts, ka pasaules rūpniecības ekonomika turpina darboties kara laika režīmā līdz pat </a:t>
            </a:r>
            <a:r>
              <a:rPr lang="lv-LV" b="1" dirty="0" smtClean="0">
                <a:solidFill>
                  <a:schemeClr val="tx1"/>
                </a:solidFill>
              </a:rPr>
              <a:t>mūsdienām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73040" y="5193707"/>
            <a:ext cx="4037428" cy="7273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 apliecina gan </a:t>
            </a:r>
            <a:r>
              <a:rPr lang="lv-LV" b="1" dirty="0" smtClean="0">
                <a:solidFill>
                  <a:schemeClr val="tx1"/>
                </a:solidFill>
              </a:rPr>
              <a:t>«Aukstais karš», </a:t>
            </a:r>
            <a:r>
              <a:rPr lang="lv-LV" b="1" dirty="0">
                <a:solidFill>
                  <a:schemeClr val="tx1"/>
                </a:solidFill>
              </a:rPr>
              <a:t>gan pašreizējie </a:t>
            </a:r>
            <a:r>
              <a:rPr lang="lv-LV" b="1" dirty="0" smtClean="0">
                <a:solidFill>
                  <a:schemeClr val="tx1"/>
                </a:solidFill>
              </a:rPr>
              <a:t>«kari </a:t>
            </a:r>
            <a:r>
              <a:rPr lang="lv-LV" b="1" dirty="0">
                <a:solidFill>
                  <a:schemeClr val="tx1"/>
                </a:solidFill>
              </a:rPr>
              <a:t>pret </a:t>
            </a:r>
            <a:r>
              <a:rPr lang="lv-LV" b="1" dirty="0" smtClean="0">
                <a:solidFill>
                  <a:schemeClr val="tx1"/>
                </a:solidFill>
              </a:rPr>
              <a:t>teroristiem»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4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5607" y="558196"/>
            <a:ext cx="8060786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Karš ir izrādījies par vienu no veidiem, lai pasaulē nodrošinātu būtisku monetārās ekonomikas augsmi un </a:t>
            </a:r>
            <a:r>
              <a:rPr lang="lv-LV" sz="2400" b="1" dirty="0"/>
              <a:t>iekšzemes kopprodukta (IKP)</a:t>
            </a:r>
            <a:r>
              <a:rPr lang="lv-LV" sz="2400" dirty="0"/>
              <a:t> palielināšanos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284367" y="2348690"/>
            <a:ext cx="5916706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IKP ir visu valstī notiekošo ekonomisko darbību monetāra izteiksme noteiktā laika periodā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367" y="3588258"/>
            <a:ext cx="5916706" cy="9544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Ja IKP skaitliskais lielums kļūst lielāks </a:t>
            </a:r>
            <a:r>
              <a:rPr lang="lv-LV" b="1" dirty="0" smtClean="0">
                <a:solidFill>
                  <a:schemeClr val="tx1"/>
                </a:solidFill>
              </a:rPr>
              <a:t>– notiek ekonomiskā izaugsme, </a:t>
            </a:r>
            <a:r>
              <a:rPr lang="lv-LV" b="1" dirty="0">
                <a:solidFill>
                  <a:schemeClr val="tx1"/>
                </a:solidFill>
              </a:rPr>
              <a:t>ja kļūst mazāks </a:t>
            </a:r>
            <a:r>
              <a:rPr lang="lv-LV" b="1" dirty="0" smtClean="0">
                <a:solidFill>
                  <a:schemeClr val="tx1"/>
                </a:solidFill>
              </a:rPr>
              <a:t>– ekonomiskā lejupslīde, </a:t>
            </a:r>
            <a:r>
              <a:rPr lang="lv-LV" b="1" dirty="0">
                <a:solidFill>
                  <a:schemeClr val="tx1"/>
                </a:solidFill>
              </a:rPr>
              <a:t>bet, ja lejupslīde turpinās ilgāku laiku </a:t>
            </a:r>
            <a:r>
              <a:rPr lang="lv-LV" b="1" dirty="0" smtClean="0">
                <a:solidFill>
                  <a:schemeClr val="tx1"/>
                </a:solidFill>
              </a:rPr>
              <a:t>– </a:t>
            </a:r>
            <a:r>
              <a:rPr lang="lv-LV" b="1" dirty="0">
                <a:solidFill>
                  <a:schemeClr val="tx1"/>
                </a:solidFill>
              </a:rPr>
              <a:t>ir iestājusies </a:t>
            </a:r>
            <a:r>
              <a:rPr lang="lv-LV" b="1" dirty="0" smtClean="0">
                <a:solidFill>
                  <a:schemeClr val="tx1"/>
                </a:solidFill>
              </a:rPr>
              <a:t>depresija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4367" y="4999887"/>
            <a:ext cx="5916706" cy="10210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Praktiskiem nolūkiem par IKP ziņo pasaules sabiedrībai, to pat identificējot ar ekonomisko izaugsmi un nosakot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katras </a:t>
            </a:r>
            <a:r>
              <a:rPr lang="lv-LV" b="1" dirty="0">
                <a:solidFill>
                  <a:schemeClr val="tx1"/>
                </a:solidFill>
              </a:rPr>
              <a:t>tautas progresa līmeni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30460" y="1882812"/>
            <a:ext cx="5861540" cy="4535422"/>
            <a:chOff x="6344528" y="2192308"/>
            <a:chExt cx="5861540" cy="4535422"/>
          </a:xfrm>
        </p:grpSpPr>
        <p:sp>
          <p:nvSpPr>
            <p:cNvPr id="2" name="TextBox 1"/>
            <p:cNvSpPr txBox="1"/>
            <p:nvPr/>
          </p:nvSpPr>
          <p:spPr>
            <a:xfrm>
              <a:off x="6344528" y="5527401"/>
              <a:ext cx="586154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lv-LV" b="1" dirty="0" smtClean="0"/>
            </a:p>
            <a:p>
              <a:pPr algn="ctr"/>
              <a:endParaRPr lang="lv-LV" b="1" dirty="0"/>
            </a:p>
            <a:p>
              <a:pPr algn="ctr"/>
              <a:r>
                <a:rPr lang="lv-LV" b="1" dirty="0" smtClean="0"/>
                <a:t>Iekšzemes kopprodukts (IKP) – </a:t>
              </a:r>
            </a:p>
            <a:p>
              <a:pPr algn="ctr"/>
              <a:r>
                <a:rPr lang="lv-LV" b="1" dirty="0" smtClean="0"/>
                <a:t>angļu val. Gross </a:t>
              </a:r>
              <a:r>
                <a:rPr lang="lv-LV" b="1" dirty="0" err="1" smtClean="0"/>
                <a:t>Domestic</a:t>
              </a:r>
              <a:r>
                <a:rPr lang="lv-LV" b="1" dirty="0" smtClean="0"/>
                <a:t> </a:t>
              </a:r>
              <a:r>
                <a:rPr lang="lv-LV" b="1" dirty="0" err="1" smtClean="0"/>
                <a:t>Product</a:t>
              </a:r>
              <a:r>
                <a:rPr lang="lv-LV" b="1" dirty="0" smtClean="0"/>
                <a:t> (GDP)</a:t>
              </a:r>
              <a:endParaRPr lang="lv-LV" b="1" dirty="0"/>
            </a:p>
          </p:txBody>
        </p:sp>
        <p:pic>
          <p:nvPicPr>
            <p:cNvPr id="1026" name="Picture 2" descr="http://www.romeconomics.com/wp-content/uploads/2012/10/GD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4528" y="2192308"/>
              <a:ext cx="5777132" cy="394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3004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461953"/>
            <a:ext cx="3742006" cy="3099035"/>
            <a:chOff x="0" y="2461953"/>
            <a:chExt cx="3742006" cy="3099035"/>
          </a:xfrm>
        </p:grpSpPr>
        <p:pic>
          <p:nvPicPr>
            <p:cNvPr id="9" name="Picture 2" descr="simon-kuznets-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61953"/>
              <a:ext cx="3742006" cy="309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rot="16200000">
              <a:off x="-885539" y="4444616"/>
              <a:ext cx="20019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900" dirty="0" smtClean="0">
                  <a:solidFill>
                    <a:schemeClr val="bg1"/>
                  </a:solidFill>
                </a:rPr>
                <a:t>Saimons </a:t>
              </a:r>
              <a:r>
                <a:rPr lang="lv-LV" sz="900" dirty="0" err="1" smtClean="0">
                  <a:solidFill>
                    <a:schemeClr val="bg1"/>
                  </a:solidFill>
                </a:rPr>
                <a:t>Kuznecs</a:t>
              </a:r>
              <a:r>
                <a:rPr lang="lv-LV" sz="900" dirty="0" smtClean="0">
                  <a:solidFill>
                    <a:schemeClr val="bg1"/>
                  </a:solidFill>
                </a:rPr>
                <a:t> (1901-1985)</a:t>
              </a:r>
              <a:endParaRPr lang="lv-LV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79938" y="5457825"/>
            <a:ext cx="10832124" cy="10695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ANO rādītāji, kas atspoguļo valstu sociālekonomisko statusu, regulārie ziņojumi par IKP pieaugumu, valstu plašsaziņas līdzekļi, kas faktiski slavina </a:t>
            </a:r>
            <a:r>
              <a:rPr lang="lv-LV" b="1" dirty="0" smtClean="0">
                <a:solidFill>
                  <a:schemeClr val="tx1"/>
                </a:solidFill>
              </a:rPr>
              <a:t>«augsmi </a:t>
            </a:r>
            <a:r>
              <a:rPr lang="lv-LV" b="1" dirty="0">
                <a:solidFill>
                  <a:schemeClr val="tx1"/>
                </a:solidFill>
              </a:rPr>
              <a:t>kā </a:t>
            </a:r>
            <a:r>
              <a:rPr lang="lv-LV" b="1" dirty="0" smtClean="0">
                <a:solidFill>
                  <a:schemeClr val="tx1"/>
                </a:solidFill>
              </a:rPr>
              <a:t>parasti» </a:t>
            </a:r>
            <a:r>
              <a:rPr lang="lv-LV" b="1" dirty="0">
                <a:solidFill>
                  <a:schemeClr val="tx1"/>
                </a:solidFill>
              </a:rPr>
              <a:t>un daudzu citu piemēru nepārtraukta un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atkārtota </a:t>
            </a:r>
            <a:r>
              <a:rPr lang="lv-LV" b="1" dirty="0">
                <a:solidFill>
                  <a:schemeClr val="tx1"/>
                </a:solidFill>
              </a:rPr>
              <a:t>izmantošana </a:t>
            </a:r>
            <a:r>
              <a:rPr lang="lv-LV" b="1" dirty="0" smtClean="0">
                <a:solidFill>
                  <a:schemeClr val="tx1"/>
                </a:solidFill>
              </a:rPr>
              <a:t>aizvien kalpo </a:t>
            </a:r>
            <a:r>
              <a:rPr lang="lv-LV" b="1" dirty="0">
                <a:solidFill>
                  <a:schemeClr val="tx1"/>
                </a:solidFill>
              </a:rPr>
              <a:t>IKP dominantes </a:t>
            </a:r>
            <a:r>
              <a:rPr lang="lv-LV" b="1" dirty="0" smtClean="0">
                <a:solidFill>
                  <a:schemeClr val="tx1"/>
                </a:solidFill>
              </a:rPr>
              <a:t>nostiprināšanai</a:t>
            </a:r>
          </a:p>
        </p:txBody>
      </p:sp>
      <p:pic>
        <p:nvPicPr>
          <p:cNvPr id="2050" name="Picture 2" descr="http://www.cambridge-credit.org/img/gross-domestic-produ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8732" y="1695634"/>
            <a:ext cx="2897268" cy="19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01913" y="559675"/>
            <a:ext cx="8198452" cy="98696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Taču </a:t>
            </a:r>
            <a:r>
              <a:rPr lang="lv-LV" sz="2400" b="1" dirty="0"/>
              <a:t>IKP </a:t>
            </a:r>
            <a:r>
              <a:rPr lang="lv-LV" sz="2400" b="1" dirty="0" smtClean="0"/>
              <a:t>ieviesējs, </a:t>
            </a:r>
            <a:r>
              <a:rPr lang="lv-LV" sz="2400" b="1" dirty="0"/>
              <a:t>Saimons </a:t>
            </a:r>
            <a:r>
              <a:rPr lang="lv-LV" sz="2400" b="1" dirty="0" err="1" smtClean="0"/>
              <a:t>Kuznecs</a:t>
            </a:r>
            <a:r>
              <a:rPr lang="lv-LV" sz="2400" b="1" dirty="0" smtClean="0"/>
              <a:t>, </a:t>
            </a:r>
            <a:r>
              <a:rPr lang="lv-LV" sz="2400" dirty="0"/>
              <a:t>bija noraizējies, ka viņa </a:t>
            </a:r>
            <a:r>
              <a:rPr lang="lv-LV" sz="2400" dirty="0" smtClean="0"/>
              <a:t>izgudrojums varētu </a:t>
            </a:r>
            <a:r>
              <a:rPr lang="lv-LV" sz="2400" dirty="0"/>
              <a:t>tikt izmantots </a:t>
            </a:r>
            <a:r>
              <a:rPr lang="lv-LV" sz="2400" dirty="0" smtClean="0"/>
              <a:t>ļaunprātīgi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2317330"/>
            <a:ext cx="5916706" cy="10603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Par to </a:t>
            </a:r>
            <a:r>
              <a:rPr lang="lv-LV" b="1" dirty="0" err="1" smtClean="0">
                <a:solidFill>
                  <a:schemeClr val="tx1"/>
                </a:solidFill>
              </a:rPr>
              <a:t>S.Kuznecs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lv-LV" b="1" dirty="0">
                <a:solidFill>
                  <a:schemeClr val="tx1"/>
                </a:solidFill>
              </a:rPr>
              <a:t>ziņoja ASV Kongresam jau </a:t>
            </a:r>
            <a:r>
              <a:rPr lang="lv-LV" b="1" dirty="0" smtClean="0">
                <a:solidFill>
                  <a:schemeClr val="tx1"/>
                </a:solidFill>
              </a:rPr>
              <a:t>1934.g., </a:t>
            </a:r>
            <a:r>
              <a:rPr lang="lv-LV" b="1" dirty="0">
                <a:solidFill>
                  <a:schemeClr val="tx1"/>
                </a:solidFill>
              </a:rPr>
              <a:t>brīdinot, ka jauno valsts ekonomikas statistiku nedrīkst izmantot, lai novērtētu kopējo tautas labklājību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96000" y="3801784"/>
            <a:ext cx="5916706" cy="1231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Tomēr IKP izgudrotāja brīdinājumi tika </a:t>
            </a:r>
            <a:r>
              <a:rPr lang="lv-LV" b="1" dirty="0" smtClean="0">
                <a:solidFill>
                  <a:schemeClr val="tx1"/>
                </a:solidFill>
              </a:rPr>
              <a:t>ignorēti un, pasaules finanšu </a:t>
            </a:r>
            <a:r>
              <a:rPr lang="lv-LV" b="1" dirty="0">
                <a:solidFill>
                  <a:schemeClr val="tx1"/>
                </a:solidFill>
              </a:rPr>
              <a:t>un ekonomikas </a:t>
            </a:r>
            <a:r>
              <a:rPr lang="lv-LV" b="1" dirty="0" smtClean="0">
                <a:solidFill>
                  <a:schemeClr val="tx1"/>
                </a:solidFill>
              </a:rPr>
              <a:t>sistēmai pieaugot, </a:t>
            </a:r>
            <a:r>
              <a:rPr lang="lv-LV" b="1" dirty="0">
                <a:solidFill>
                  <a:schemeClr val="tx1"/>
                </a:solidFill>
              </a:rPr>
              <a:t>IKP kļuva par arvien nozīmīgāku esošās ekonomiskās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sistēmas </a:t>
            </a:r>
            <a:r>
              <a:rPr lang="lv-LV" b="1" dirty="0">
                <a:solidFill>
                  <a:schemeClr val="tx1"/>
                </a:solidFill>
              </a:rPr>
              <a:t>panākumu rādītāju</a:t>
            </a:r>
          </a:p>
        </p:txBody>
      </p:sp>
    </p:spTree>
    <p:extLst>
      <p:ext uri="{BB962C8B-B14F-4D97-AF65-F5344CB8AC3E}">
        <p14:creationId xmlns:p14="http://schemas.microsoft.com/office/powerpoint/2010/main" xmlns="" val="20682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_Atteli\22677765047_727b8a373c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612" y="1288727"/>
            <a:ext cx="5513388" cy="50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99769" y="557444"/>
            <a:ext cx="10592462" cy="116157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Izpratne par </a:t>
            </a:r>
            <a:r>
              <a:rPr lang="lv-LV" sz="2400" b="1" dirty="0" smtClean="0"/>
              <a:t>ilgtspējīgu attīstību </a:t>
            </a:r>
            <a:r>
              <a:rPr lang="lv-LV" sz="2400" dirty="0" smtClean="0"/>
              <a:t>ir </a:t>
            </a:r>
            <a:r>
              <a:rPr lang="lv-LV" sz="2400" dirty="0"/>
              <a:t>ne tikai viedoklis, kā cilvēcei kopumā un arī konkrētai kopienai un sabiedrībai attīstīties, bet </a:t>
            </a:r>
            <a:r>
              <a:rPr lang="lv-LV" sz="2400" dirty="0" smtClean="0"/>
              <a:t>galvenokārt uzskatu </a:t>
            </a:r>
            <a:r>
              <a:rPr lang="lv-LV" sz="2400" dirty="0"/>
              <a:t>kopums par to, kāds sabiedrības modelis var nodrošināt tās pastāvēšanu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74299" y="2147801"/>
            <a:ext cx="6243022" cy="9480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Jau no vissenākajiem laikiem cilvēki ir tiekušies veidot sabiedrību tā, lai ne tikai nodrošinātu labumu sev, bet arī, lai kopiena spētu pastāvēt ilgtermiņā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299" y="3317695"/>
            <a:ext cx="6243022" cy="9653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No vēstures ir zināms, ka nereti valstis, kuras pretendējušas uz </a:t>
            </a:r>
            <a:r>
              <a:rPr lang="lv-LV" b="1" dirty="0" smtClean="0">
                <a:solidFill>
                  <a:schemeClr val="tx1"/>
                </a:solidFill>
              </a:rPr>
              <a:t>«tūkstošgadu» </a:t>
            </a:r>
            <a:r>
              <a:rPr lang="lv-LV" b="1" dirty="0">
                <a:solidFill>
                  <a:schemeClr val="tx1"/>
                </a:solidFill>
              </a:rPr>
              <a:t>pastāvēšanu, ir sabrukušas dažu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gadu </a:t>
            </a:r>
            <a:r>
              <a:rPr lang="lv-LV" b="1" dirty="0">
                <a:solidFill>
                  <a:schemeClr val="tx1"/>
                </a:solidFill>
              </a:rPr>
              <a:t>desmitu laikā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38435" y="4504866"/>
            <a:ext cx="3714750" cy="88356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Ilgtspējīgas attīstības </a:t>
            </a:r>
            <a:r>
              <a:rPr lang="lv-LV" sz="2400" dirty="0" smtClean="0"/>
              <a:t>virzība ir </a:t>
            </a:r>
            <a:r>
              <a:rPr lang="lv-LV" sz="2400" dirty="0"/>
              <a:t>atkarīga </a:t>
            </a:r>
            <a:r>
              <a:rPr lang="lv-LV" sz="2400" dirty="0" smtClean="0"/>
              <a:t>no: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3411" y="5314916"/>
            <a:ext cx="5664798" cy="12364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Patēriņa </a:t>
            </a:r>
            <a:r>
              <a:rPr lang="lv-LV" b="1" dirty="0">
                <a:solidFill>
                  <a:schemeClr val="tx1"/>
                </a:solidFill>
              </a:rPr>
              <a:t>un ražošanas </a:t>
            </a:r>
            <a:r>
              <a:rPr lang="lv-LV" b="1" dirty="0" smtClean="0">
                <a:solidFill>
                  <a:schemeClr val="tx1"/>
                </a:solidFill>
              </a:rPr>
              <a:t>modeļiem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P</a:t>
            </a:r>
            <a:r>
              <a:rPr lang="lv-LV" b="1" dirty="0" smtClean="0">
                <a:solidFill>
                  <a:schemeClr val="tx1"/>
                </a:solidFill>
              </a:rPr>
              <a:t>lanētas </a:t>
            </a:r>
            <a:r>
              <a:rPr lang="lv-LV" b="1" dirty="0">
                <a:solidFill>
                  <a:schemeClr val="tx1"/>
                </a:solidFill>
              </a:rPr>
              <a:t>spējas apmierināt augošo iedzīvotāju </a:t>
            </a:r>
            <a:r>
              <a:rPr lang="lv-LV" b="1" dirty="0" smtClean="0">
                <a:solidFill>
                  <a:schemeClr val="tx1"/>
                </a:solidFill>
              </a:rPr>
              <a:t>skaitu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C</a:t>
            </a:r>
            <a:r>
              <a:rPr lang="lv-LV" b="1" dirty="0" smtClean="0">
                <a:solidFill>
                  <a:schemeClr val="tx1"/>
                </a:solidFill>
              </a:rPr>
              <a:t>ilvēku </a:t>
            </a:r>
            <a:r>
              <a:rPr lang="lv-LV" b="1" dirty="0">
                <a:solidFill>
                  <a:schemeClr val="tx1"/>
                </a:solidFill>
              </a:rPr>
              <a:t>darbības </a:t>
            </a:r>
            <a:r>
              <a:rPr lang="lv-LV" b="1" dirty="0" err="1">
                <a:solidFill>
                  <a:schemeClr val="tx1"/>
                </a:solidFill>
              </a:rPr>
              <a:t>ekoefektivitātes</a:t>
            </a:r>
            <a:r>
              <a:rPr lang="lv-LV" b="1" dirty="0">
                <a:solidFill>
                  <a:schemeClr val="tx1"/>
                </a:solidFill>
              </a:rPr>
              <a:t> un </a:t>
            </a:r>
            <a:r>
              <a:rPr lang="lv-LV" b="1" dirty="0" smtClean="0">
                <a:solidFill>
                  <a:schemeClr val="tx1"/>
                </a:solidFill>
              </a:rPr>
              <a:t>produktivitātes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N</a:t>
            </a:r>
            <a:r>
              <a:rPr lang="lv-LV" b="1" dirty="0" smtClean="0">
                <a:solidFill>
                  <a:schemeClr val="tx1"/>
                </a:solidFill>
              </a:rPr>
              <a:t>o </a:t>
            </a:r>
            <a:r>
              <a:rPr lang="lv-LV" b="1" dirty="0">
                <a:solidFill>
                  <a:schemeClr val="tx1"/>
                </a:solidFill>
              </a:rPr>
              <a:t>paņēmieniem un līdzekļiem nākotnes veidošanai</a:t>
            </a:r>
          </a:p>
        </p:txBody>
      </p:sp>
    </p:spTree>
    <p:extLst>
      <p:ext uri="{BB962C8B-B14F-4D97-AF65-F5344CB8AC3E}">
        <p14:creationId xmlns:p14="http://schemas.microsoft.com/office/powerpoint/2010/main" xmlns="" val="9023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lementfive.com/wp-content/uploads/2015/02/business-as-usu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119109"/>
            <a:ext cx="79343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4226" y="2591047"/>
            <a:ext cx="4335802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Ja tiek izmantoti tikai IKP dati kā uzvaras karogs, civilizācija droši virzās uz </a:t>
            </a:r>
            <a:r>
              <a:rPr lang="lv-LV" sz="2400" dirty="0" smtClean="0"/>
              <a:t>sabrukumu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07352" y="393427"/>
            <a:ext cx="4977295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AUGSME </a:t>
            </a:r>
          </a:p>
          <a:p>
            <a:pPr algn="ctr"/>
            <a:r>
              <a:rPr lang="lv-LV" sz="4000" dirty="0" smtClean="0"/>
              <a:t>«KĀ PARASTI»</a:t>
            </a:r>
            <a:endParaRPr lang="lv-LV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344226" y="4363604"/>
            <a:ext cx="4335802" cy="9650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Tikai meklējot un izmantojot vēl arī citus indikatorus, var saprast, ka ekonomiskā augsme rada augošas nepatikšanas</a:t>
            </a:r>
          </a:p>
        </p:txBody>
      </p:sp>
    </p:spTree>
    <p:extLst>
      <p:ext uri="{BB962C8B-B14F-4D97-AF65-F5344CB8AC3E}">
        <p14:creationId xmlns:p14="http://schemas.microsoft.com/office/powerpoint/2010/main" xmlns="" val="9196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100181"/>
            <a:ext cx="5542672" cy="36962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7649" y="556821"/>
            <a:ext cx="10536702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Sākot ar </a:t>
            </a:r>
            <a:r>
              <a:rPr lang="lv-LV" sz="2400" dirty="0" smtClean="0"/>
              <a:t>1950-jiem gadiem, </a:t>
            </a:r>
            <a:r>
              <a:rPr lang="lv-LV" sz="2400" dirty="0"/>
              <a:t>augsmes līknes daudziem cilvēku darbības rādītājiem, </a:t>
            </a:r>
            <a:endParaRPr lang="lv-LV" sz="2400" dirty="0" smtClean="0"/>
          </a:p>
          <a:p>
            <a:pPr algn="ctr"/>
            <a:r>
              <a:rPr lang="lv-LV" sz="2400" dirty="0" smtClean="0"/>
              <a:t>ne </a:t>
            </a:r>
            <a:r>
              <a:rPr lang="lv-LV" sz="2400" dirty="0"/>
              <a:t>tikai IKP, bet arī fiziskā paplašināšanās, mērot cilvēku skaita ziņā un pēc </a:t>
            </a:r>
            <a:endParaRPr lang="lv-LV" sz="2400" dirty="0" smtClean="0"/>
          </a:p>
          <a:p>
            <a:pPr algn="ctr"/>
            <a:r>
              <a:rPr lang="lv-LV" sz="2400" dirty="0" smtClean="0"/>
              <a:t>resursu </a:t>
            </a:r>
            <a:r>
              <a:rPr lang="lv-LV" sz="2400" dirty="0"/>
              <a:t>apjoma, </a:t>
            </a:r>
            <a:r>
              <a:rPr lang="lv-LV" sz="2400" dirty="0" smtClean="0"/>
              <a:t>kā </a:t>
            </a:r>
            <a:r>
              <a:rPr lang="lv-LV" sz="2400" dirty="0"/>
              <a:t>arī citos gadījumos, strauji pieauga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4979963" y="2413670"/>
            <a:ext cx="6977575" cy="12493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Šī </a:t>
            </a:r>
            <a:r>
              <a:rPr lang="lv-LV" b="1" dirty="0" smtClean="0">
                <a:solidFill>
                  <a:schemeClr val="tx1"/>
                </a:solidFill>
              </a:rPr>
              <a:t>«uzrāviena» </a:t>
            </a:r>
            <a:r>
              <a:rPr lang="lv-LV" b="1" dirty="0">
                <a:solidFill>
                  <a:schemeClr val="tx1"/>
                </a:solidFill>
              </a:rPr>
              <a:t>iemesli ir daudzi, bet, iespējams, tā bija kara un miera kombinācija </a:t>
            </a:r>
            <a:r>
              <a:rPr lang="lv-LV" b="1" dirty="0" smtClean="0">
                <a:solidFill>
                  <a:schemeClr val="tx1"/>
                </a:solidFill>
              </a:rPr>
              <a:t>«Aukstajā karā» </a:t>
            </a:r>
            <a:r>
              <a:rPr lang="lv-LV" b="1" dirty="0">
                <a:solidFill>
                  <a:schemeClr val="tx1"/>
                </a:solidFill>
              </a:rPr>
              <a:t>starp kapitālistu Rietumiem un komunistu Austrumiem, kas par laimi neuzliesmoja vērā ņemamā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pasaules mēroga </a:t>
            </a:r>
            <a:r>
              <a:rPr lang="lv-LV" b="1" dirty="0">
                <a:solidFill>
                  <a:schemeClr val="tx1"/>
                </a:solidFill>
              </a:rPr>
              <a:t>bruņotā konfliktā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79963" y="5375915"/>
            <a:ext cx="6977576" cy="10248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Rezultāts bija iespaidīgs pieaugums, visās jomās: vairāk cilvēku, vairāk ražošanas un patēriņa, vairāk naudas, kas plūda caur ekonomiku un paātrināta tehnoloģiju </a:t>
            </a:r>
            <a:r>
              <a:rPr lang="lv-LV" b="1" dirty="0" smtClean="0">
                <a:solidFill>
                  <a:schemeClr val="tx1"/>
                </a:solidFill>
              </a:rPr>
              <a:t>izstrāde; arī </a:t>
            </a:r>
            <a:r>
              <a:rPr lang="lv-LV" b="1" dirty="0">
                <a:solidFill>
                  <a:schemeClr val="tx1"/>
                </a:solidFill>
              </a:rPr>
              <a:t>augsme nebija apšaubāma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79963" y="4058929"/>
            <a:ext cx="6977576" cy="9210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Rietumu valstis veicināja arvien komercializētāku </a:t>
            </a:r>
            <a:r>
              <a:rPr lang="lv-LV" b="1" dirty="0" smtClean="0">
                <a:solidFill>
                  <a:schemeClr val="tx1"/>
                </a:solidFill>
              </a:rPr>
              <a:t>dzīvesveidu </a:t>
            </a:r>
            <a:r>
              <a:rPr lang="lv-LV" b="1" dirty="0">
                <a:solidFill>
                  <a:schemeClr val="tx1"/>
                </a:solidFill>
              </a:rPr>
              <a:t>daļēji, lai pierādītu, ka Rietumu modelis ir labāks nekā valsts kontrolēta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vardarbīgā «vienlīdzība» </a:t>
            </a:r>
            <a:r>
              <a:rPr lang="lv-LV" b="1" dirty="0">
                <a:solidFill>
                  <a:schemeClr val="tx1"/>
                </a:solidFill>
              </a:rPr>
              <a:t>pret padomju bloka tautām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6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occasionalplanet.org/wp-content/uploads/2015/10/population-bom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3" b="2771"/>
          <a:stretch/>
        </p:blipFill>
        <p:spPr bwMode="auto">
          <a:xfrm>
            <a:off x="7216726" y="1821399"/>
            <a:ext cx="4975274" cy="4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57" y="555798"/>
            <a:ext cx="11549575" cy="137147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Izņēmums bija zinātnieku un rakstnieku brīdinājumi, </a:t>
            </a:r>
            <a:r>
              <a:rPr lang="lv-LV" sz="2400" dirty="0" smtClean="0"/>
              <a:t>piemēram, Reičela </a:t>
            </a:r>
            <a:r>
              <a:rPr lang="lv-LV" sz="2400" dirty="0" err="1" smtClean="0"/>
              <a:t>Kārsona</a:t>
            </a:r>
            <a:r>
              <a:rPr lang="lv-LV" sz="2400" dirty="0" smtClean="0"/>
              <a:t> ar 1962.g. </a:t>
            </a:r>
            <a:r>
              <a:rPr lang="lv-LV" sz="2400" dirty="0"/>
              <a:t>izdoto grāmatu </a:t>
            </a:r>
            <a:r>
              <a:rPr lang="lv-LV" sz="2400" dirty="0" smtClean="0"/>
              <a:t>«Klusais pavasaris» </a:t>
            </a:r>
            <a:r>
              <a:rPr lang="lv-LV" sz="2400" dirty="0"/>
              <a:t>un </a:t>
            </a:r>
            <a:r>
              <a:rPr lang="lv-LV" sz="2400" dirty="0" smtClean="0"/>
              <a:t>Pols </a:t>
            </a:r>
            <a:r>
              <a:rPr lang="lv-LV" sz="2400" dirty="0" err="1"/>
              <a:t>Ē</a:t>
            </a:r>
            <a:r>
              <a:rPr lang="lv-LV" sz="2400" dirty="0" err="1" smtClean="0"/>
              <a:t>rlihs</a:t>
            </a:r>
            <a:r>
              <a:rPr lang="lv-LV" sz="2400" dirty="0" smtClean="0"/>
              <a:t> ar grāmatu  «Populācijas sprādziens» </a:t>
            </a:r>
            <a:r>
              <a:rPr lang="lv-LV" sz="2400" dirty="0"/>
              <a:t>(</a:t>
            </a:r>
            <a:r>
              <a:rPr lang="lv-LV" sz="2400" dirty="0" smtClean="0"/>
              <a:t>1968.g.), </a:t>
            </a:r>
            <a:r>
              <a:rPr lang="lv-LV" sz="2400" dirty="0"/>
              <a:t>kas pauda ideju, ka </a:t>
            </a:r>
            <a:r>
              <a:rPr lang="lv-LV" sz="2400" b="1" dirty="0"/>
              <a:t>pastāv planētas robežas cilvēka augošajai darbībai</a:t>
            </a:r>
            <a:endParaRPr lang="lv-LV" sz="2400" b="1" dirty="0" smtClean="0"/>
          </a:p>
        </p:txBody>
      </p:sp>
      <p:pic>
        <p:nvPicPr>
          <p:cNvPr id="1026" name="Picture 2" descr="http://www.environmentandsociety.org/sites/default/files/styles/popup/public/nyt-headline_0.jpg?itok=rnCn8Sz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53" y="2752630"/>
            <a:ext cx="4428717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en/thumb/a/ac/SilentSpring.jpg/220px-SilentSp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170" y="2448105"/>
            <a:ext cx="2553728" cy="35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58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8/8f/AS17-145-22224.jpg/800px-AS17-145-22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8460"/>
            <a:ext cx="3721115" cy="37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18481" y="3819800"/>
            <a:ext cx="2945154" cy="3038200"/>
            <a:chOff x="1366457" y="3429000"/>
            <a:chExt cx="2945154" cy="3038200"/>
          </a:xfrm>
        </p:grpSpPr>
        <p:pic>
          <p:nvPicPr>
            <p:cNvPr id="8" name="Picture 2" descr="File:Apollo 17 Cernan on mo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457" y="3429000"/>
              <a:ext cx="2926397" cy="30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706880" y="6097868"/>
              <a:ext cx="26047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 smtClean="0">
                  <a:solidFill>
                    <a:schemeClr val="bg1"/>
                  </a:solidFill>
                </a:rPr>
                <a:t>Jūdžīns </a:t>
              </a:r>
              <a:r>
                <a:rPr lang="lv-LV" sz="900" dirty="0" err="1" smtClean="0">
                  <a:solidFill>
                    <a:schemeClr val="bg1"/>
                  </a:solidFill>
                </a:rPr>
                <a:t>Sernans</a:t>
              </a:r>
              <a:r>
                <a:rPr lang="lv-LV" sz="900" dirty="0" smtClean="0">
                  <a:solidFill>
                    <a:schemeClr val="bg1"/>
                  </a:solidFill>
                </a:rPr>
                <a:t>, ASV astronauts, uz </a:t>
              </a:r>
              <a:r>
                <a:rPr lang="lv-LV" sz="900" dirty="0">
                  <a:solidFill>
                    <a:schemeClr val="bg1"/>
                  </a:solidFill>
                </a:rPr>
                <a:t>Mēness virsmas </a:t>
              </a:r>
              <a:r>
                <a:rPr lang="lv-LV" sz="900" dirty="0" smtClean="0">
                  <a:solidFill>
                    <a:schemeClr val="bg1"/>
                  </a:solidFill>
                </a:rPr>
                <a:t>1972.g. 13.decembrī</a:t>
              </a:r>
              <a:endParaRPr lang="lv-LV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3080825" y="2044558"/>
            <a:ext cx="8914228" cy="131762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Vēsturiski </a:t>
            </a:r>
            <a:r>
              <a:rPr lang="lv-LV" sz="2400" dirty="0" smtClean="0"/>
              <a:t>1972.g. </a:t>
            </a:r>
            <a:r>
              <a:rPr lang="lv-LV" sz="2400" dirty="0"/>
              <a:t>iezīmējās kā pavērsiena </a:t>
            </a:r>
            <a:r>
              <a:rPr lang="lv-LV" sz="2400" dirty="0" smtClean="0"/>
              <a:t>punkts, piemēram, </a:t>
            </a:r>
            <a:r>
              <a:rPr lang="lv-LV" sz="2400" dirty="0"/>
              <a:t>kosmosā pacēlās pēdējais </a:t>
            </a:r>
            <a:r>
              <a:rPr lang="lv-LV" sz="2400" dirty="0" smtClean="0"/>
              <a:t>«Apollo» </a:t>
            </a:r>
            <a:r>
              <a:rPr lang="lv-LV" sz="2400" dirty="0"/>
              <a:t>kosmosa kuģis, jo ASV Mēness izpētes programma tika apturēta valsts budžeta spiedīgo problēmu dēļ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969387" y="4038250"/>
            <a:ext cx="5710149" cy="9861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Interpretējot to simboliski, </a:t>
            </a:r>
            <a:r>
              <a:rPr lang="lv-LV" b="1" dirty="0" smtClean="0">
                <a:solidFill>
                  <a:schemeClr val="tx1"/>
                </a:solidFill>
              </a:rPr>
              <a:t>šis </a:t>
            </a:r>
            <a:r>
              <a:rPr lang="lv-LV" b="1" dirty="0">
                <a:solidFill>
                  <a:schemeClr val="tx1"/>
                </a:solidFill>
              </a:rPr>
              <a:t>pagrieziena punkts tika atzīts klusuciešot, jo cilvēki sāka saprast, ka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Zeme </a:t>
            </a:r>
            <a:r>
              <a:rPr lang="lv-LV" b="1" dirty="0">
                <a:solidFill>
                  <a:schemeClr val="tx1"/>
                </a:solidFill>
              </a:rPr>
              <a:t>ir </a:t>
            </a:r>
            <a:r>
              <a:rPr lang="lv-LV" b="1" dirty="0" smtClean="0">
                <a:solidFill>
                  <a:schemeClr val="tx1"/>
                </a:solidFill>
              </a:rPr>
              <a:t>mūsu </a:t>
            </a:r>
            <a:r>
              <a:rPr lang="lv-LV" b="1" dirty="0">
                <a:solidFill>
                  <a:schemeClr val="tx1"/>
                </a:solidFill>
              </a:rPr>
              <a:t>vienīgās mājas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69386" y="5360210"/>
            <a:ext cx="5710149" cy="9695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Mēs nevaram izglābties aiz tās robežām un atrast jaunas planētas vai to pavadoņus, kas būtu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apdzīvojami tuvākajā </a:t>
            </a:r>
            <a:r>
              <a:rPr lang="lv-LV" b="1" dirty="0">
                <a:solidFill>
                  <a:schemeClr val="tx1"/>
                </a:solidFill>
              </a:rPr>
              <a:t>laikā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98055" y="279319"/>
            <a:ext cx="5795889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GLOBĀLĀS DISKUSIJAS </a:t>
            </a:r>
          </a:p>
          <a:p>
            <a:pPr algn="ctr"/>
            <a:r>
              <a:rPr lang="lv-LV" sz="4000" dirty="0" smtClean="0"/>
              <a:t>PAR AUGSMI</a:t>
            </a:r>
            <a:endParaRPr lang="lv-LV" sz="4000" dirty="0"/>
          </a:p>
        </p:txBody>
      </p:sp>
      <p:pic>
        <p:nvPicPr>
          <p:cNvPr id="9" name="Picture 3" descr="File:Apollo 17-insign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206" y="4455894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5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unep.org/40thAnniversary/photogalleries/main/zoom/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575" y="1702991"/>
            <a:ext cx="5214425" cy="33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1.squarespace.com/static/563652c5e4b04be296048651/t/5636f154e4b09ef9b62595ab/1446441300620/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81"/>
          <a:stretch/>
        </p:blipFill>
        <p:spPr bwMode="auto">
          <a:xfrm>
            <a:off x="4191883" y="4469762"/>
            <a:ext cx="4092440" cy="23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28153" y="558473"/>
            <a:ext cx="893569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1972.g. </a:t>
            </a:r>
            <a:r>
              <a:rPr lang="lv-LV" sz="2400" dirty="0"/>
              <a:t>iezīmējās arī ar </a:t>
            </a:r>
            <a:r>
              <a:rPr lang="lv-LV" sz="2400" b="1" dirty="0" smtClean="0"/>
              <a:t>pirmo ANO </a:t>
            </a:r>
            <a:r>
              <a:rPr lang="lv-LV" sz="2400" b="1" dirty="0"/>
              <a:t>globālo cilvēkvides konferenci </a:t>
            </a:r>
            <a:r>
              <a:rPr lang="lv-LV" sz="2400" dirty="0"/>
              <a:t>Stokholmā, kas atspoguļoja daudzas jaunas bažas un nepieciešamās rūpes par planētas nākotni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86263" y="2641210"/>
            <a:ext cx="5758375" cy="992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Stokholmas konference tiek uzskatīta par sākuma punktu pasaules augstākā līmeņa sanāksmēm par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vides un </a:t>
            </a:r>
            <a:r>
              <a:rPr lang="lv-LV" b="1" dirty="0">
                <a:solidFill>
                  <a:schemeClr val="tx1"/>
                </a:solidFill>
              </a:rPr>
              <a:t>attīstības jautājumiem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9538" y="4055012"/>
            <a:ext cx="3953315" cy="13891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1972.g. tika izveidotas pasaulē pirmās </a:t>
            </a:r>
            <a:r>
              <a:rPr lang="lv-LV" b="1" dirty="0">
                <a:solidFill>
                  <a:schemeClr val="tx1"/>
                </a:solidFill>
              </a:rPr>
              <a:t>vides </a:t>
            </a:r>
            <a:r>
              <a:rPr lang="lv-LV" b="1" dirty="0" smtClean="0">
                <a:solidFill>
                  <a:schemeClr val="tx1"/>
                </a:solidFill>
              </a:rPr>
              <a:t>ministrijas un tika izstrādāti pirmie visaptverošie </a:t>
            </a:r>
            <a:r>
              <a:rPr lang="lv-LV" b="1" dirty="0">
                <a:solidFill>
                  <a:schemeClr val="tx1"/>
                </a:solidFill>
              </a:rPr>
              <a:t>vides </a:t>
            </a:r>
            <a:r>
              <a:rPr lang="lv-LV" b="1" dirty="0" smtClean="0">
                <a:solidFill>
                  <a:schemeClr val="tx1"/>
                </a:solidFill>
              </a:rPr>
              <a:t>likumi ASV </a:t>
            </a: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un </a:t>
            </a:r>
            <a:r>
              <a:rPr lang="lv-LV" b="1" dirty="0">
                <a:solidFill>
                  <a:schemeClr val="tx1"/>
                </a:solidFill>
              </a:rPr>
              <a:t>vairākās Eiropas valstīs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0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81570"/>
            <a:ext cx="1974456" cy="2626540"/>
            <a:chOff x="0" y="1581570"/>
            <a:chExt cx="1974456" cy="2626540"/>
          </a:xfrm>
        </p:grpSpPr>
        <p:pic>
          <p:nvPicPr>
            <p:cNvPr id="14338" name="Picture 2" descr="220px-Dennis_Meadow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1570"/>
              <a:ext cx="1974456" cy="262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52843" y="3971456"/>
              <a:ext cx="14216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>
                  <a:solidFill>
                    <a:schemeClr val="bg1"/>
                  </a:solidFill>
                </a:rPr>
                <a:t>Deniss </a:t>
              </a:r>
              <a:r>
                <a:rPr lang="lv-LV" sz="900" dirty="0" err="1">
                  <a:solidFill>
                    <a:schemeClr val="bg1"/>
                  </a:solidFill>
                </a:rPr>
                <a:t>Medouzs</a:t>
              </a:r>
              <a:endParaRPr lang="lv-LV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82112" y="5227480"/>
            <a:ext cx="1813957" cy="1623014"/>
            <a:chOff x="1582112" y="5227480"/>
            <a:chExt cx="1813957" cy="1623014"/>
          </a:xfrm>
        </p:grpSpPr>
        <p:pic>
          <p:nvPicPr>
            <p:cNvPr id="2056" name="Picture 8" descr="http://www.oya-online.de/media/article/862/image1_hir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112" y="5227480"/>
              <a:ext cx="1813957" cy="1623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974456" y="6619662"/>
              <a:ext cx="14216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>
                  <a:solidFill>
                    <a:schemeClr val="bg1"/>
                  </a:solidFill>
                </a:rPr>
                <a:t>Donella </a:t>
              </a:r>
              <a:r>
                <a:rPr lang="lv-LV" sz="900" dirty="0" err="1">
                  <a:solidFill>
                    <a:schemeClr val="bg1"/>
                  </a:solidFill>
                </a:rPr>
                <a:t>Medouza</a:t>
              </a:r>
              <a:endParaRPr lang="lv-LV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954258" y="555892"/>
            <a:ext cx="1028348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Tomēr neviens cits notikums neatspoguļo </a:t>
            </a:r>
            <a:r>
              <a:rPr lang="lv-LV" sz="2400" dirty="0" smtClean="0"/>
              <a:t>1972.gadu </a:t>
            </a:r>
            <a:r>
              <a:rPr lang="lv-LV" sz="2400" dirty="0"/>
              <a:t>kā pagrieziena </a:t>
            </a:r>
            <a:r>
              <a:rPr lang="lv-LV" sz="2400" dirty="0" smtClean="0"/>
              <a:t>punktu vēsturē</a:t>
            </a:r>
            <a:r>
              <a:rPr lang="lv-LV" sz="2400" dirty="0"/>
              <a:t>, kā Romas kluba un </a:t>
            </a:r>
            <a:r>
              <a:rPr lang="lv-LV" sz="2400" dirty="0" err="1"/>
              <a:t>Masačūsetas</a:t>
            </a:r>
            <a:r>
              <a:rPr lang="lv-LV" sz="2400" dirty="0"/>
              <a:t> </a:t>
            </a:r>
            <a:r>
              <a:rPr lang="lv-LV" sz="2400" dirty="0" smtClean="0"/>
              <a:t>Tehnoloģiju </a:t>
            </a:r>
            <a:r>
              <a:rPr lang="lv-LV" sz="2400" dirty="0"/>
              <a:t>I</a:t>
            </a:r>
            <a:r>
              <a:rPr lang="lv-LV" sz="2400" dirty="0" smtClean="0"/>
              <a:t>nstitūta </a:t>
            </a:r>
          </a:p>
          <a:p>
            <a:pPr algn="ctr"/>
            <a:r>
              <a:rPr lang="lv-LV" sz="2400" b="1" dirty="0" smtClean="0"/>
              <a:t>pētījums «Augsmes ierobežojumi»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56738" y="2563417"/>
            <a:ext cx="6301090" cy="12345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Grāmata </a:t>
            </a:r>
            <a:r>
              <a:rPr lang="lv-LV" b="1" dirty="0" smtClean="0">
                <a:solidFill>
                  <a:schemeClr val="tx1"/>
                </a:solidFill>
              </a:rPr>
              <a:t>tika </a:t>
            </a:r>
            <a:r>
              <a:rPr lang="lv-LV" b="1" dirty="0">
                <a:solidFill>
                  <a:schemeClr val="tx1"/>
                </a:solidFill>
              </a:rPr>
              <a:t>pārdota miljonos </a:t>
            </a:r>
            <a:r>
              <a:rPr lang="lv-LV" b="1" dirty="0" smtClean="0">
                <a:solidFill>
                  <a:schemeClr val="tx1"/>
                </a:solidFill>
              </a:rPr>
              <a:t>eksemplāru un </a:t>
            </a:r>
            <a:r>
              <a:rPr lang="lv-LV" b="1" dirty="0">
                <a:solidFill>
                  <a:schemeClr val="tx1"/>
                </a:solidFill>
              </a:rPr>
              <a:t>uzsāka saasinātas pasaules debates par ilgtermiņa perspektīvas ekonomikas izaugsmes </a:t>
            </a:r>
            <a:r>
              <a:rPr lang="lv-LV" b="1" dirty="0" smtClean="0">
                <a:solidFill>
                  <a:schemeClr val="tx1"/>
                </a:solidFill>
              </a:rPr>
              <a:t>iespējām – debates </a:t>
            </a: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turpinās līdz </a:t>
            </a:r>
            <a:r>
              <a:rPr lang="lv-LV" b="1" dirty="0">
                <a:solidFill>
                  <a:schemeClr val="tx1"/>
                </a:solidFill>
              </a:rPr>
              <a:t>pat šai dienai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56738" y="4086872"/>
            <a:ext cx="6301090" cy="10271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Pētījumā, izmantojot </a:t>
            </a:r>
            <a:r>
              <a:rPr lang="lv-LV" b="1" dirty="0" err="1">
                <a:solidFill>
                  <a:schemeClr val="tx1"/>
                </a:solidFill>
              </a:rPr>
              <a:t>datormodelēšanu</a:t>
            </a:r>
            <a:r>
              <a:rPr lang="lv-LV" b="1" dirty="0">
                <a:solidFill>
                  <a:schemeClr val="tx1"/>
                </a:solidFill>
              </a:rPr>
              <a:t>, </a:t>
            </a:r>
            <a:r>
              <a:rPr lang="lv-LV" b="1" dirty="0" smtClean="0">
                <a:solidFill>
                  <a:schemeClr val="tx1"/>
                </a:solidFill>
              </a:rPr>
              <a:t>tika meklētas kopsakarības </a:t>
            </a:r>
            <a:r>
              <a:rPr lang="lv-LV" b="1" dirty="0">
                <a:solidFill>
                  <a:schemeClr val="tx1"/>
                </a:solidFill>
              </a:rPr>
              <a:t>starp pasaules iedzīvotāju skaita pieaugumu, rūpniecisko ražošanu, resursu izmantošanu un piesārņojumu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56738" y="5402953"/>
            <a:ext cx="6301090" cy="7844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Autori </a:t>
            </a:r>
            <a:r>
              <a:rPr lang="lv-LV" b="1" dirty="0">
                <a:solidFill>
                  <a:schemeClr val="tx1"/>
                </a:solidFill>
              </a:rPr>
              <a:t>brīdināja par nopietnām resursu un vides problēmām nākotnē, ja cilvēki turpinās savu pašreizējo kursu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pic>
        <p:nvPicPr>
          <p:cNvPr id="2054" name="Picture 6" descr="http://bibliotikus.net/i/p/1360296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020" y="1851858"/>
            <a:ext cx="2654842" cy="362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" y="4208110"/>
            <a:ext cx="1582113" cy="1979286"/>
            <a:chOff x="-1" y="4208110"/>
            <a:chExt cx="1582113" cy="1979286"/>
          </a:xfrm>
        </p:grpSpPr>
        <p:pic>
          <p:nvPicPr>
            <p:cNvPr id="14340" name="Picture 4" descr="File:Jørgen Rander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208110"/>
              <a:ext cx="1582113" cy="197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60499" y="5956564"/>
              <a:ext cx="14216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/>
                <a:t>Jorgens </a:t>
              </a:r>
              <a:r>
                <a:rPr lang="lv-LV" sz="900" dirty="0" err="1"/>
                <a:t>Randers</a:t>
              </a:r>
              <a:endParaRPr lang="lv-LV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419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6_NEW prezentacijas\12_Atteli\344095427_a5bfaa1236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340"/>
          <a:stretch/>
        </p:blipFill>
        <p:spPr bwMode="auto">
          <a:xfrm>
            <a:off x="6047214" y="857739"/>
            <a:ext cx="6144786" cy="51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17756" y="341876"/>
            <a:ext cx="4356487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Augsmes robežas</a:t>
            </a:r>
            <a:endParaRPr lang="lv-LV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0839" y="2131450"/>
            <a:ext cx="723283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Cilvēces attīstību </a:t>
            </a:r>
            <a:r>
              <a:rPr lang="lv-LV" sz="2400" dirty="0" smtClean="0"/>
              <a:t>20.gs. </a:t>
            </a:r>
            <a:r>
              <a:rPr lang="lv-LV" sz="2400" dirty="0"/>
              <a:t>laikā raksturo iedzīvotāju skaita, ražošanas un patēriņa eksponenciāls pieaugums </a:t>
            </a:r>
            <a:endParaRPr lang="lv-LV" sz="2400" dirty="0" smtClean="0"/>
          </a:p>
          <a:p>
            <a:pPr algn="ctr"/>
            <a:r>
              <a:rPr lang="lv-LV" sz="2400" dirty="0" smtClean="0"/>
              <a:t>un </a:t>
            </a:r>
            <a:r>
              <a:rPr lang="lv-LV" sz="2400" dirty="0"/>
              <a:t>daudzu procesu </a:t>
            </a:r>
            <a:r>
              <a:rPr lang="lv-LV" sz="2400" dirty="0" err="1"/>
              <a:t>globalizācĳa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838903" y="3586103"/>
            <a:ext cx="5916706" cy="9228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Protams, ne viss pieaug ar vienādu ātrumu, piemēram, pasaules naftas patēriņa ātrums nedaudz samazinās,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bet dabasgāzes patēriņš </a:t>
            </a:r>
            <a:r>
              <a:rPr lang="lv-LV" b="1" dirty="0">
                <a:solidFill>
                  <a:schemeClr val="tx1"/>
                </a:solidFill>
              </a:rPr>
              <a:t>– palielinās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903" y="4716719"/>
            <a:ext cx="5916706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Pasaules iedzīvotāju skaits ir sācis palielināties eksponenciāli kopš Industriālās  revolūcĳas sākuma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903" y="5651827"/>
            <a:ext cx="5916706" cy="8896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Arī piesārņojošo vielu </a:t>
            </a:r>
            <a:r>
              <a:rPr lang="lv-LV" b="1" dirty="0" err="1">
                <a:solidFill>
                  <a:schemeClr val="tx1"/>
                </a:solidFill>
              </a:rPr>
              <a:t>emisĳas</a:t>
            </a:r>
            <a:r>
              <a:rPr lang="lv-LV" b="1" dirty="0">
                <a:solidFill>
                  <a:schemeClr val="tx1"/>
                </a:solidFill>
              </a:rPr>
              <a:t> apjomi pieaug un globālās klimata izmaiņas ir sekas ogļskābās gāzes </a:t>
            </a:r>
            <a:r>
              <a:rPr lang="lv-LV" b="1" dirty="0" err="1">
                <a:solidFill>
                  <a:schemeClr val="tx1"/>
                </a:solidFill>
              </a:rPr>
              <a:t>koncentrācĳas</a:t>
            </a:r>
            <a:r>
              <a:rPr lang="lv-LV" b="1" dirty="0">
                <a:solidFill>
                  <a:schemeClr val="tx1"/>
                </a:solidFill>
              </a:rPr>
              <a:t> pieaugumam atmosfērā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1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574888" y="715649"/>
            <a:ext cx="4925449" cy="94266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Cilvēces attīstībai raksturīgo rādītāju mainība simtgadēs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9447" y="122457"/>
            <a:ext cx="5387788" cy="3221379"/>
            <a:chOff x="399447" y="122457"/>
            <a:chExt cx="5387788" cy="3221379"/>
          </a:xfrm>
        </p:grpSpPr>
        <p:pic>
          <p:nvPicPr>
            <p:cNvPr id="15362" name="Picture 2" descr="JZ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6694"/>
            <a:stretch/>
          </p:blipFill>
          <p:spPr bwMode="auto">
            <a:xfrm>
              <a:off x="557516" y="196948"/>
              <a:ext cx="5124402" cy="31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399447" y="122457"/>
              <a:ext cx="5387788" cy="5409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b="1" dirty="0" smtClean="0">
                  <a:solidFill>
                    <a:schemeClr val="tx1"/>
                  </a:solidFill>
                </a:rPr>
                <a:t>Pasaules stāvoklis</a:t>
              </a:r>
              <a:endParaRPr lang="lv-LV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878541" y="1488142"/>
              <a:ext cx="941294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Resursi</a:t>
              </a:r>
              <a:endParaRPr lang="lv-LV" sz="1200" b="1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321859" y="1102661"/>
              <a:ext cx="1622612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Rūpniecības </a:t>
              </a:r>
              <a:r>
                <a:rPr lang="lv-LV" sz="1200" b="1" dirty="0"/>
                <a:t>produkcija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4034116" y="1220949"/>
              <a:ext cx="1299883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Iedzīvotāju skaits</a:t>
              </a:r>
              <a:endParaRPr lang="lv-LV" sz="1200" b="1" dirty="0"/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338918" y="2180175"/>
              <a:ext cx="690283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Pārtika</a:t>
              </a:r>
              <a:endParaRPr lang="lv-LV" sz="1200" b="1" dirty="0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3173507" y="2771846"/>
              <a:ext cx="1030940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Piesārņojums</a:t>
              </a:r>
              <a:endParaRPr lang="lv-LV" sz="12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9447" y="3555940"/>
            <a:ext cx="5387788" cy="3302060"/>
            <a:chOff x="399447" y="3555940"/>
            <a:chExt cx="5387788" cy="3302060"/>
          </a:xfrm>
        </p:grpSpPr>
        <p:pic>
          <p:nvPicPr>
            <p:cNvPr id="10" name="Picture 2" descr="JZ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2595" b="33743"/>
            <a:stretch/>
          </p:blipFill>
          <p:spPr bwMode="auto">
            <a:xfrm>
              <a:off x="557516" y="3677530"/>
              <a:ext cx="5124402" cy="3180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399447" y="3555940"/>
              <a:ext cx="5387788" cy="5409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b="1" dirty="0" smtClean="0">
                  <a:solidFill>
                    <a:schemeClr val="tx1"/>
                  </a:solidFill>
                </a:rPr>
                <a:t>Materiālā </a:t>
              </a:r>
              <a:r>
                <a:rPr lang="lv-LV" b="1" dirty="0">
                  <a:solidFill>
                    <a:schemeClr val="tx1"/>
                  </a:solidFill>
                </a:rPr>
                <a:t>labklājība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797856" y="4797864"/>
              <a:ext cx="1368000" cy="36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Pārtikas daudzums uz 1 iedzīvotāju</a:t>
              </a:r>
              <a:endParaRPr lang="lv-LV" sz="1200" b="1" dirty="0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968187" y="4197229"/>
              <a:ext cx="2160000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Patēriņa preces uz 1 iedzīvotāju</a:t>
              </a:r>
              <a:endParaRPr lang="lv-LV" sz="1200" b="1" dirty="0"/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4213411" y="4815794"/>
              <a:ext cx="1152000" cy="36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Pakalpojumi uz 1 iedzīvotāju</a:t>
              </a:r>
              <a:endParaRPr lang="lv-LV" sz="1200" b="1" dirty="0"/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3729314" y="4259982"/>
              <a:ext cx="1080000" cy="36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Paredzamais dzīves ilgums</a:t>
              </a:r>
              <a:endParaRPr lang="lv-LV" sz="12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72936" y="2384932"/>
            <a:ext cx="5472784" cy="3578125"/>
            <a:chOff x="6258640" y="2156340"/>
            <a:chExt cx="5472784" cy="3578125"/>
          </a:xfrm>
        </p:grpSpPr>
        <p:pic>
          <p:nvPicPr>
            <p:cNvPr id="8" name="Picture 2" descr="JZ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261"/>
            <a:stretch/>
          </p:blipFill>
          <p:spPr bwMode="auto">
            <a:xfrm>
              <a:off x="6258640" y="2329963"/>
              <a:ext cx="5472784" cy="3404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274762" y="2156340"/>
              <a:ext cx="5387788" cy="5409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b="1" dirty="0" smtClean="0">
                  <a:solidFill>
                    <a:schemeClr val="tx1"/>
                  </a:solidFill>
                </a:rPr>
                <a:t>Cilvēces labklājība un «ekoloģiskā pēda»</a:t>
              </a:r>
              <a:endParaRPr lang="lv-LV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7769295" y="4871650"/>
              <a:ext cx="2160000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Cilvēces «ekoloģiskā pēda»</a:t>
              </a:r>
              <a:endParaRPr lang="lv-LV" sz="1200" b="1" dirty="0"/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7769295" y="2940273"/>
              <a:ext cx="2160000" cy="18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dirty="0" smtClean="0"/>
                <a:t>Cilvēces labklājības rādītājs</a:t>
              </a:r>
              <a:endParaRPr lang="lv-LV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483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6_NEW prezentacijas\12_Atteli\4378280780_b286788e1f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7395"/>
            <a:ext cx="6571783" cy="43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99088" y="544410"/>
            <a:ext cx="979382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Sabiedrība augsmi nereti vērtē kā </a:t>
            </a:r>
            <a:r>
              <a:rPr lang="lv-LV" sz="2400" dirty="0" smtClean="0"/>
              <a:t>sasniegumu; daudzas </a:t>
            </a:r>
            <a:r>
              <a:rPr lang="lv-LV" sz="2400" dirty="0"/>
              <a:t>kopienas un tautas, bagātas vai nabadzīgas, meklē iespēju paplašināt savu darbību, </a:t>
            </a:r>
            <a:endParaRPr lang="lv-LV" sz="2400" dirty="0" smtClean="0"/>
          </a:p>
          <a:p>
            <a:pPr algn="ctr"/>
            <a:r>
              <a:rPr lang="lv-LV" sz="2400" dirty="0" smtClean="0"/>
              <a:t>lai </a:t>
            </a:r>
            <a:r>
              <a:rPr lang="lv-LV" sz="2400" dirty="0"/>
              <a:t>varētu atrisināt svarīgākās problēmas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096000" y="2320626"/>
            <a:ext cx="5790974" cy="9290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Bagātajā pasaulē ekonomiskās izaugsmes nepieciešamību pamato ar vajadzību radīt darbvietas, nodrošināt sociālo aizsardzību un tehniskos sasniegumus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3764824"/>
            <a:ext cx="579097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Nabadzīgās valstīs ekonomikas attīstība ir vienīgais ceļš, lai izrautos no trūkuma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6000" y="5007374"/>
            <a:ext cx="5790974" cy="11532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Kamēr nav atrasts cits risinājums pasaules problēmām, cilvēki uzskatīs attīstību par galveno ceļu uz laimīgu nākotni un darīs visu, lai veicinātu </a:t>
            </a:r>
            <a:r>
              <a:rPr lang="lv-LV" b="1" dirty="0" smtClean="0">
                <a:solidFill>
                  <a:schemeClr val="tx1"/>
                </a:solidFill>
              </a:rPr>
              <a:t>augsmi – tādi </a:t>
            </a:r>
            <a:r>
              <a:rPr lang="lv-LV" b="1" dirty="0">
                <a:solidFill>
                  <a:schemeClr val="tx1"/>
                </a:solidFill>
              </a:rPr>
              <a:t>ir izaugsmes psiholoģiskie un materiālie iemesli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7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6_NEW prezentacijas\12_Atteli\401140376_6380c8525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687" y="1397976"/>
            <a:ext cx="6819313" cy="48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1200" y="547929"/>
            <a:ext cx="8229599" cy="107337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Augsme spēj atrisināt dažas problēmas, bet tā diemžēl rada arī </a:t>
            </a:r>
            <a:r>
              <a:rPr lang="lv-LV" sz="2400" dirty="0" smtClean="0"/>
              <a:t>jaunas – tas </a:t>
            </a:r>
            <a:r>
              <a:rPr lang="lv-LV" sz="2400" dirty="0"/>
              <a:t>ir saistīts ar izaugsmes un attīstības ierobežojumiem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341511" y="2333868"/>
            <a:ext cx="5754489" cy="9861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Zeme ir galīga, bet fizikāla augsme, arī iedzīvotāju un automobiļu skaita palielināšanās, piesārņojuma pieaugums joprojām turpinās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1511" y="3872411"/>
            <a:ext cx="5754489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Tomēr cilvēku dzimstība, ēku daudzums un piesārņojuma </a:t>
            </a:r>
            <a:r>
              <a:rPr lang="lv-LV" b="1" dirty="0" err="1">
                <a:solidFill>
                  <a:schemeClr val="tx1"/>
                </a:solidFill>
              </a:rPr>
              <a:t>koncentrācĳa</a:t>
            </a:r>
            <a:r>
              <a:rPr lang="lv-LV" b="1" dirty="0">
                <a:solidFill>
                  <a:schemeClr val="tx1"/>
                </a:solidFill>
              </a:rPr>
              <a:t> nav svarīgākie izaugsmes ierobežojumi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1511" y="5152210"/>
            <a:ext cx="5754489" cy="9250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Svarīgākie ierobežojumi attiecas uz </a:t>
            </a:r>
            <a:r>
              <a:rPr lang="lv-LV" b="1" dirty="0" err="1">
                <a:solidFill>
                  <a:schemeClr val="tx1"/>
                </a:solidFill>
              </a:rPr>
              <a:t>enerģĳas</a:t>
            </a:r>
            <a:r>
              <a:rPr lang="lv-LV" b="1" dirty="0">
                <a:solidFill>
                  <a:schemeClr val="tx1"/>
                </a:solidFill>
              </a:rPr>
              <a:t> un materiālu plūsmām, kas nepieciešamas, lai uzturētu cilvēkus,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kā </a:t>
            </a:r>
            <a:r>
              <a:rPr lang="lv-LV" b="1" dirty="0">
                <a:solidFill>
                  <a:schemeClr val="tx1"/>
                </a:solidFill>
              </a:rPr>
              <a:t>arī ražotu automobiļus un būvētu ēkas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2_Atteli\8613569870_1f0cfee62f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0357"/>
            <a:ext cx="7638757" cy="51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29871" y="570072"/>
            <a:ext cx="5532258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/>
              <a:t>SOCIĀLĀS PĀRMAIŅAS PASAULĒ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3107" y="2584669"/>
            <a:ext cx="8225958" cy="128456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Lielās cilvēces attīstības pārejas saistībā ar</a:t>
            </a:r>
            <a:r>
              <a:rPr lang="lv-LV" sz="2400" b="1" dirty="0"/>
              <a:t> Lauksaimniecības un Rūpniecības revolūcijas </a:t>
            </a:r>
            <a:r>
              <a:rPr lang="lv-LV" sz="2400" dirty="0"/>
              <a:t>norisēm nespēja mainīt cilvēku attieksmi </a:t>
            </a:r>
            <a:endParaRPr lang="lv-LV" sz="2400" dirty="0" smtClean="0"/>
          </a:p>
          <a:p>
            <a:pPr algn="ctr"/>
            <a:r>
              <a:rPr lang="lv-LV" sz="2400" dirty="0" smtClean="0"/>
              <a:t>pret </a:t>
            </a:r>
            <a:r>
              <a:rPr lang="lv-LV" sz="2400" dirty="0"/>
              <a:t>vidi, ne arī attiecības pašu cilvēku starpā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5829285" y="5472847"/>
            <a:ext cx="5622470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Attiecības </a:t>
            </a:r>
            <a:r>
              <a:rPr lang="lv-LV" b="1" dirty="0">
                <a:solidFill>
                  <a:schemeClr val="tx1"/>
                </a:solidFill>
              </a:rPr>
              <a:t>cilvēks-vide un cilvēks-cilvēks ir ļoti svarīgas </a:t>
            </a:r>
            <a:r>
              <a:rPr lang="lv-LV" b="1" dirty="0" smtClean="0">
                <a:solidFill>
                  <a:schemeClr val="tx1"/>
                </a:solidFill>
              </a:rPr>
              <a:t>gan pašreiz, gan arī </a:t>
            </a:r>
            <a:r>
              <a:rPr lang="lv-LV" b="1" dirty="0">
                <a:solidFill>
                  <a:schemeClr val="tx1"/>
                </a:solidFill>
              </a:rPr>
              <a:t>nākotnē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29285" y="3771782"/>
            <a:ext cx="5622470" cy="12385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Šīs divas revolūcijas cilvēces vēsturi sadalīja </a:t>
            </a:r>
            <a:r>
              <a:rPr lang="lv-LV" b="1" dirty="0" smtClean="0">
                <a:solidFill>
                  <a:schemeClr val="tx1"/>
                </a:solidFill>
              </a:rPr>
              <a:t>trīs </a:t>
            </a:r>
            <a:r>
              <a:rPr lang="lv-LV" b="1" dirty="0">
                <a:solidFill>
                  <a:schemeClr val="tx1"/>
                </a:solidFill>
              </a:rPr>
              <a:t>daļās: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mednieku-augu vācēju sabiedrība,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agrārā sabiedrība,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industriālā sabiedrība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7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incomeuplift.com/images/chessboard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97489"/>
            <a:ext cx="6277708" cy="339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11458" y="558476"/>
            <a:ext cx="936908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Sabiedrība un ekonomika ir atkarīgas no gaisa, ūdens, pārtikas, izejvielu un organiskā kurināmā plūsmām, kas nāk no </a:t>
            </a:r>
            <a:r>
              <a:rPr lang="lv-LV" sz="2400" dirty="0" smtClean="0"/>
              <a:t>Zemes, bet </a:t>
            </a:r>
            <a:r>
              <a:rPr lang="lv-LV" sz="2400" dirty="0"/>
              <a:t>šīs plūsmas </a:t>
            </a:r>
            <a:endParaRPr lang="lv-LV" sz="2400" dirty="0" smtClean="0"/>
          </a:p>
          <a:p>
            <a:pPr algn="ctr"/>
            <a:r>
              <a:rPr lang="lv-LV" sz="2400" dirty="0" smtClean="0"/>
              <a:t>izraisa </a:t>
            </a:r>
            <a:r>
              <a:rPr lang="lv-LV" sz="2400" dirty="0"/>
              <a:t>piesārņojuma un atkritumu plūsmas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096000" y="2327659"/>
            <a:ext cx="5790974" cy="9079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Izaugsmes ierobežojumi faktiski ir globālo resursu ierobežojumi un planētas ierobežotā spēja absorbēt atkritumus un piesārņojumu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3757844"/>
            <a:ext cx="5790974" cy="884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Eksponenciālā augsme ir virzošais spēks, kas izraisa sabiedrības ekonomikas tuvošanos planētas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fizikālajām </a:t>
            </a:r>
            <a:r>
              <a:rPr lang="lv-LV" b="1" dirty="0">
                <a:solidFill>
                  <a:schemeClr val="tx1"/>
                </a:solidFill>
              </a:rPr>
              <a:t>robežām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6000" y="5134708"/>
            <a:ext cx="5790974" cy="12221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Daudzas </a:t>
            </a:r>
            <a:r>
              <a:rPr lang="lv-LV" b="1" dirty="0" smtClean="0">
                <a:solidFill>
                  <a:schemeClr val="tx1"/>
                </a:solidFill>
              </a:rPr>
              <a:t>cilvēka </a:t>
            </a:r>
            <a:r>
              <a:rPr lang="lv-LV" b="1" dirty="0">
                <a:solidFill>
                  <a:schemeClr val="tx1"/>
                </a:solidFill>
              </a:rPr>
              <a:t>darbības, sākot no minerālmēslu izmantošanas līdz pilsētu attīstībai, ir eksponenciāli augošas </a:t>
            </a:r>
            <a:r>
              <a:rPr lang="lv-LV" b="1" dirty="0" smtClean="0">
                <a:solidFill>
                  <a:schemeClr val="tx1"/>
                </a:solidFill>
              </a:rPr>
              <a:t>– tā </a:t>
            </a:r>
            <a:r>
              <a:rPr lang="lv-LV" b="1" dirty="0">
                <a:solidFill>
                  <a:schemeClr val="tx1"/>
                </a:solidFill>
              </a:rPr>
              <a:t>ir iesakņojusies cilvēces kultūrā un kļuvusi par neatņemamu globālās sistēmas struktūru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9807" y="5275255"/>
            <a:ext cx="5389685" cy="56283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1600" b="1" dirty="0" smtClean="0"/>
              <a:t>Eksponenciālo pieaugumu labi ilustrē persiešu leģenda par gudro galminieku, šahu un rīsu graudiem</a:t>
            </a:r>
            <a:endParaRPr lang="lv-LV" sz="1600" b="1" dirty="0"/>
          </a:p>
        </p:txBody>
      </p:sp>
    </p:spTree>
    <p:extLst>
      <p:ext uri="{BB962C8B-B14F-4D97-AF65-F5344CB8AC3E}">
        <p14:creationId xmlns:p14="http://schemas.microsoft.com/office/powerpoint/2010/main" xmlns="" val="19187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6_NEW prezentacijas\12_Atteli\15386141803_746d0f12ee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554" y="1269223"/>
            <a:ext cx="6881446" cy="45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91042" y="557472"/>
            <a:ext cx="6409915" cy="99525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Iedzīvotāju skaits un kapitāls ir tie dzinēji, kas nodrošina industrializētās pasaules </a:t>
            </a:r>
            <a:r>
              <a:rPr lang="lv-LV" sz="2400" dirty="0" smtClean="0"/>
              <a:t>augsmi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7622" y="3919884"/>
            <a:ext cx="5758375" cy="11830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Pārtikas ražošana, resursu un </a:t>
            </a:r>
            <a:r>
              <a:rPr lang="lv-LV" b="1" dirty="0" err="1">
                <a:solidFill>
                  <a:schemeClr val="tx1"/>
                </a:solidFill>
              </a:rPr>
              <a:t>enerģĳas</a:t>
            </a:r>
            <a:r>
              <a:rPr lang="lv-LV" b="1" dirty="0">
                <a:solidFill>
                  <a:schemeClr val="tx1"/>
                </a:solidFill>
              </a:rPr>
              <a:t> izmantošana palielinās nevis to struktūras ietilpības dēļ, bet tāpēc, ka eksponenciāli augošais iedzīvotāju skaits pieprasa arvien vairāk pārtikas, materiālu un </a:t>
            </a:r>
            <a:r>
              <a:rPr lang="lv-LV" b="1" dirty="0" err="1">
                <a:solidFill>
                  <a:schemeClr val="tx1"/>
                </a:solidFill>
              </a:rPr>
              <a:t>enerģĳas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625" y="2348277"/>
            <a:ext cx="5758375" cy="11585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Citi lielumi – pārtikas ražošana, resursu izmantošana un piesārņojums – arī tiecas augt eksponenciāli, bet nevis tāpēc, ka tie paši daudzkāršojas, bet gan tāpēc, ka tos ietekmē iedzīvotāju skaits un kapitāls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7622" y="5515996"/>
            <a:ext cx="5758377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Kapitāla mainību var raksturot eksponenciālā izaugsme, eksponenciālā samazināšanās vai dinamisks līdzsvars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5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16_NEW prezentacijas\12_Atteli\5320884175_d3b1766d7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900" y="-1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8331" y="549683"/>
            <a:ext cx="11355337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Laika posmā starp 1970. un </a:t>
            </a:r>
            <a:r>
              <a:rPr lang="lv-LV" sz="2400" dirty="0" smtClean="0"/>
              <a:t>2010.g. </a:t>
            </a:r>
            <a:r>
              <a:rPr lang="lv-LV" sz="2400" dirty="0"/>
              <a:t>ražošanas apjoms ir palielinājies gandrīz par </a:t>
            </a:r>
            <a:r>
              <a:rPr lang="lv-LV" sz="2400" dirty="0" smtClean="0"/>
              <a:t>100</a:t>
            </a:r>
            <a:r>
              <a:rPr lang="lv-LV" sz="2400" dirty="0"/>
              <a:t>% </a:t>
            </a:r>
            <a:r>
              <a:rPr lang="lv-LV" sz="2400" dirty="0" smtClean="0"/>
              <a:t>– </a:t>
            </a:r>
            <a:r>
              <a:rPr lang="lv-LV" sz="2400" dirty="0"/>
              <a:t>tādai izaugsmei pasaulē būtu vajadzējis radīt divas reizes lielāku rūpniecības preču daudzumu uz vienu iedzīvotāju, ja vien iedzīvotāju skaits būtu palicis nemainīgs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125915" y="1981601"/>
            <a:ext cx="6761059" cy="8231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Tomēr, augot arī iedzīvotāju skaitam, vidējais rūpniecības preču daudzums uz vienu iedzīvotāju ir palielinājies </a:t>
            </a:r>
            <a:r>
              <a:rPr lang="lv-LV" b="1" dirty="0" smtClean="0">
                <a:solidFill>
                  <a:schemeClr val="tx1"/>
                </a:solidFill>
              </a:rPr>
              <a:t>tikai </a:t>
            </a:r>
            <a:r>
              <a:rPr lang="lv-LV" b="1" dirty="0">
                <a:solidFill>
                  <a:schemeClr val="tx1"/>
                </a:solidFill>
              </a:rPr>
              <a:t>par trešdaļu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25915" y="3036857"/>
            <a:ext cx="6761059" cy="1269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Ja kapitāla daudzums aug ātrāk par iedzīvotāju skaitu, tad atbilstoši demogrāfiskās pārejas teorĳai tam vajadzētu nozīmēt, ka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nl" b="1" dirty="0" smtClean="0">
                <a:solidFill>
                  <a:schemeClr val="tx1"/>
                </a:solidFill>
              </a:rPr>
              <a:t>materiālā </a:t>
            </a:r>
            <a:r>
              <a:rPr lang="nl" b="1" dirty="0">
                <a:solidFill>
                  <a:schemeClr val="tx1"/>
                </a:solidFill>
              </a:rPr>
              <a:t>dzīves līmeņa celšanās samazinātu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nl" b="1" dirty="0" smtClean="0">
                <a:solidFill>
                  <a:schemeClr val="tx1"/>
                </a:solidFill>
              </a:rPr>
              <a:t>iedzīvotāju </a:t>
            </a:r>
            <a:r>
              <a:rPr lang="nl" b="1" dirty="0">
                <a:solidFill>
                  <a:schemeClr val="tx1"/>
                </a:solidFill>
              </a:rPr>
              <a:t>skaita palielināšanās ātrumu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43500" y="4517911"/>
            <a:ext cx="6761059" cy="10089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Bet ne ekonomiskā izaugsme, ne tās demogrāfiskā pretdarbība nenotiek pietiekami </a:t>
            </a:r>
            <a:r>
              <a:rPr lang="nl" b="1" dirty="0" smtClean="0">
                <a:solidFill>
                  <a:schemeClr val="tx1"/>
                </a:solidFill>
              </a:rPr>
              <a:t>ātri</a:t>
            </a:r>
            <a:r>
              <a:rPr lang="lv-LV" b="1" dirty="0" smtClean="0">
                <a:solidFill>
                  <a:schemeClr val="tx1"/>
                </a:solidFill>
              </a:rPr>
              <a:t>; d</a:t>
            </a:r>
            <a:r>
              <a:rPr lang="nl" b="1" dirty="0" smtClean="0">
                <a:solidFill>
                  <a:schemeClr val="tx1"/>
                </a:solidFill>
              </a:rPr>
              <a:t>ažos </a:t>
            </a:r>
            <a:r>
              <a:rPr lang="nl" b="1" dirty="0">
                <a:solidFill>
                  <a:schemeClr val="tx1"/>
                </a:solidFill>
              </a:rPr>
              <a:t>gadījumos šīs ietekmes pat veicina viena </a:t>
            </a:r>
            <a:r>
              <a:rPr lang="nl" b="1" dirty="0" smtClean="0">
                <a:solidFill>
                  <a:schemeClr val="tx1"/>
                </a:solidFill>
              </a:rPr>
              <a:t>otru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96253" y="5694326"/>
            <a:ext cx="6761059" cy="9448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 smtClean="0">
                <a:solidFill>
                  <a:schemeClr val="tx1"/>
                </a:solidFill>
              </a:rPr>
              <a:t>Tāpēc </a:t>
            </a:r>
            <a:r>
              <a:rPr lang="nl" b="1" dirty="0">
                <a:solidFill>
                  <a:schemeClr val="tx1"/>
                </a:solidFill>
              </a:rPr>
              <a:t>ekonomiskā labklājība samazinās, bet iedzīvotāju skaits ir pastāvīgs vai </a:t>
            </a:r>
            <a:r>
              <a:rPr lang="nl" b="1" dirty="0" smtClean="0">
                <a:solidFill>
                  <a:schemeClr val="tx1"/>
                </a:solidFill>
              </a:rPr>
              <a:t>augošs</a:t>
            </a:r>
            <a:r>
              <a:rPr lang="lv-LV" b="1" dirty="0" smtClean="0">
                <a:solidFill>
                  <a:schemeClr val="tx1"/>
                </a:solidFill>
              </a:rPr>
              <a:t>, u</a:t>
            </a:r>
            <a:r>
              <a:rPr lang="nl" b="1" dirty="0" smtClean="0">
                <a:solidFill>
                  <a:schemeClr val="tx1"/>
                </a:solidFill>
              </a:rPr>
              <a:t>n </a:t>
            </a:r>
            <a:r>
              <a:rPr lang="nl" b="1" dirty="0">
                <a:solidFill>
                  <a:schemeClr val="tx1"/>
                </a:solidFill>
              </a:rPr>
              <a:t>to zināmā mērā nosaka ražošanas produkcĳas sadales veids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7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16_NEW prezentacijas\12_Atteli\4304397107_57aff57f9b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585" y="0"/>
            <a:ext cx="4590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4915" y="588369"/>
            <a:ext cx="8766882" cy="1561081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b="1" dirty="0"/>
              <a:t>Pasaules 20 bagātākās valstis </a:t>
            </a:r>
            <a:r>
              <a:rPr lang="lv-LV" sz="2400" dirty="0"/>
              <a:t>pārsvarā ir Ziemeļamerikā un Rietumeiropā, bet šajā grupā ietilpst arī Japāna, Singapūra, </a:t>
            </a:r>
            <a:r>
              <a:rPr lang="lv-LV" sz="2400" dirty="0" err="1"/>
              <a:t>Austrālĳa</a:t>
            </a:r>
            <a:r>
              <a:rPr lang="lv-LV" sz="2400" dirty="0"/>
              <a:t>, Jaunzēlande, Apvienotie Arābu Emirāti un Izraēla, un tajās dzīvo apmēram viena piektdaļa pasaules iedzīvotāju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91297" y="2648733"/>
            <a:ext cx="576108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Vairāk nekā trīs miljardi iedzīvotāju dzīvo nabadzīgākajās valstīs Āfrikā un Āzĳā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1297" y="3675059"/>
            <a:ext cx="5761084" cy="8990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Gada ienākumu līmenis vidējam iedzīvotājam no pasaules bagātākajām valstīm ir 100 reizes lielāks nekā vidēji iedzīvotājam valstī ar zemu ienākumu līmeni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915" y="4873027"/>
            <a:ext cx="6473848" cy="13215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Pārtikušo iedzīvotāju dzīvesveids būtiski ietekmē pasaules resursu patēriņu. ASV, kur dzīvo </a:t>
            </a:r>
            <a:r>
              <a:rPr lang="lv-LV" b="1" dirty="0" smtClean="0">
                <a:solidFill>
                  <a:schemeClr val="tx1"/>
                </a:solidFill>
              </a:rPr>
              <a:t>5% </a:t>
            </a:r>
            <a:r>
              <a:rPr lang="lv-LV" b="1" dirty="0">
                <a:solidFill>
                  <a:schemeClr val="tx1"/>
                </a:solidFill>
              </a:rPr>
              <a:t>pasaules iedzīvotāju, tiek patērēta apmēram viena ceturtā daļa pasaulē saražoto preču un veidojas gandrīz puse rūpniecisko atkritumu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2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16_NEW prezentacijas\12_Atteli\4067725167_29b3ba31f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" y="2142633"/>
            <a:ext cx="7253654" cy="388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1919" y="540895"/>
            <a:ext cx="10770577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Ekonomists </a:t>
            </a:r>
            <a:r>
              <a:rPr lang="lv-LV" sz="2400" dirty="0" smtClean="0"/>
              <a:t>Džefrijs </a:t>
            </a:r>
            <a:r>
              <a:rPr lang="lv-LV" sz="2400" dirty="0" err="1" smtClean="0"/>
              <a:t>Sakss</a:t>
            </a:r>
            <a:r>
              <a:rPr lang="lv-LV" sz="2400" dirty="0" smtClean="0"/>
              <a:t>, ANO </a:t>
            </a:r>
            <a:r>
              <a:rPr lang="lv-LV" sz="2400" dirty="0"/>
              <a:t>Tūkstošgades attīstības projekta direktors, norāda, ka pasaulē būtu iespējams likvidēt galēju nabadzību līdz </a:t>
            </a:r>
            <a:r>
              <a:rPr lang="lv-LV" sz="2400" dirty="0" smtClean="0"/>
              <a:t>2025.g., </a:t>
            </a:r>
            <a:r>
              <a:rPr lang="lv-LV" sz="2400" dirty="0"/>
              <a:t>ja bagātākās valstis ziedotu tikai </a:t>
            </a:r>
            <a:r>
              <a:rPr lang="lv-LV" sz="2400" dirty="0" smtClean="0"/>
              <a:t>0,7%  </a:t>
            </a:r>
            <a:r>
              <a:rPr lang="lv-LV" sz="2400" dirty="0"/>
              <a:t>no nacionālā ienākuma palīdzībai nabadzīgajām valstīm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900008" y="2456959"/>
            <a:ext cx="5943230" cy="13501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Šie fondi būtu jāizlieto bērnu vakcinācĳai pret infekcĳas slimībām, </a:t>
            </a:r>
            <a:r>
              <a:rPr lang="lv-LV" b="1" dirty="0" smtClean="0">
                <a:solidFill>
                  <a:schemeClr val="tx1"/>
                </a:solidFill>
              </a:rPr>
              <a:t>bērnu pamatizglītības </a:t>
            </a:r>
            <a:r>
              <a:rPr lang="nl" b="1" dirty="0" smtClean="0">
                <a:solidFill>
                  <a:schemeClr val="tx1"/>
                </a:solidFill>
              </a:rPr>
              <a:t>nodrošināšanai</a:t>
            </a:r>
            <a:r>
              <a:rPr lang="nl" b="1" dirty="0">
                <a:solidFill>
                  <a:schemeClr val="tx1"/>
                </a:solidFill>
              </a:rPr>
              <a:t>, </a:t>
            </a:r>
            <a:r>
              <a:rPr lang="nl" b="1" dirty="0" smtClean="0">
                <a:solidFill>
                  <a:schemeClr val="tx1"/>
                </a:solidFill>
              </a:rPr>
              <a:t>dzeramā </a:t>
            </a:r>
            <a:r>
              <a:rPr lang="nl" b="1" dirty="0">
                <a:solidFill>
                  <a:schemeClr val="tx1"/>
                </a:solidFill>
              </a:rPr>
              <a:t>ūdens un sanitāro apstākļu nodrošināšanai, pārtikas izsniegšanai bada </a:t>
            </a:r>
            <a:r>
              <a:rPr lang="nl" b="1" dirty="0" smtClean="0">
                <a:solidFill>
                  <a:schemeClr val="tx1"/>
                </a:solidFill>
              </a:rPr>
              <a:t>cietējiem</a:t>
            </a:r>
            <a:r>
              <a:rPr lang="lv-LV" b="1" dirty="0">
                <a:solidFill>
                  <a:schemeClr val="tx1"/>
                </a:solidFill>
              </a:rPr>
              <a:t> </a:t>
            </a:r>
            <a:r>
              <a:rPr lang="lv-LV" b="1" dirty="0" smtClean="0">
                <a:solidFill>
                  <a:schemeClr val="tx1"/>
                </a:solidFill>
              </a:rPr>
              <a:t>u.c.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29084" y="4213224"/>
            <a:ext cx="5916706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Summa (apmēram </a:t>
            </a:r>
            <a:r>
              <a:rPr lang="lv-LV" b="1" dirty="0">
                <a:solidFill>
                  <a:schemeClr val="tx1"/>
                </a:solidFill>
              </a:rPr>
              <a:t>100 miljardu eiro </a:t>
            </a:r>
            <a:r>
              <a:rPr lang="lv-LV" b="1" dirty="0" smtClean="0">
                <a:solidFill>
                  <a:schemeClr val="tx1"/>
                </a:solidFill>
              </a:rPr>
              <a:t>gadā) </a:t>
            </a:r>
            <a:r>
              <a:rPr lang="lv-LV" b="1" dirty="0">
                <a:solidFill>
                  <a:schemeClr val="tx1"/>
                </a:solidFill>
              </a:rPr>
              <a:t>ir daudz lielāka, nekā tiek ziedots </a:t>
            </a:r>
            <a:r>
              <a:rPr lang="lv-LV" b="1" dirty="0" smtClean="0">
                <a:solidFill>
                  <a:schemeClr val="tx1"/>
                </a:solidFill>
              </a:rPr>
              <a:t>tagad, </a:t>
            </a:r>
            <a:r>
              <a:rPr lang="lv-LV" b="1" dirty="0">
                <a:solidFill>
                  <a:schemeClr val="tx1"/>
                </a:solidFill>
              </a:rPr>
              <a:t>taču jautājums ir par </a:t>
            </a:r>
            <a:r>
              <a:rPr lang="lv-LV" b="1" dirty="0" smtClean="0">
                <a:solidFill>
                  <a:schemeClr val="tx1"/>
                </a:solidFill>
              </a:rPr>
              <a:t>prioritātēm –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53554" y="4869515"/>
            <a:ext cx="4950069" cy="91582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Pašlaik </a:t>
            </a:r>
            <a:r>
              <a:rPr lang="lv-LV" b="1" dirty="0">
                <a:solidFill>
                  <a:schemeClr val="tx1"/>
                </a:solidFill>
              </a:rPr>
              <a:t>tēriņi militārajām vajadzībām svārstās ap triljons eiro gadā, kas ir līdzvērtīgi puses pasaules iedzīvotāju ienākumiem gada laikā</a:t>
            </a:r>
          </a:p>
        </p:txBody>
      </p:sp>
    </p:spTree>
    <p:extLst>
      <p:ext uri="{BB962C8B-B14F-4D97-AF65-F5344CB8AC3E}">
        <p14:creationId xmlns:p14="http://schemas.microsoft.com/office/powerpoint/2010/main" xmlns="" val="4217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45461" y="548546"/>
            <a:ext cx="10901082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Bagātām valstīm ir daudz vieglāk taupīt, investēt un pavairot kapitālu nekā nabadzīgām valstīm, un ne tikai tāpēc, ka bagātajām tautām ir lielākas iespējas kontrolēt tirgus apstākļus, izstrādāt un nopirkt jaunas </a:t>
            </a:r>
            <a:r>
              <a:rPr lang="lv-LV" sz="2400" dirty="0" err="1"/>
              <a:t>tehnoloģĳas</a:t>
            </a:r>
            <a:r>
              <a:rPr lang="lv-LV" sz="2400" dirty="0"/>
              <a:t> un pārvaldīt resursus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79294" y="2514674"/>
            <a:ext cx="6137100" cy="8266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Bagātajās valstīs iepriekšējās izaugsmes gadsimtos ir uzkrājies vairāk kapitāla, kas tagad var palielināties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daudz </a:t>
            </a:r>
            <a:r>
              <a:rPr lang="lv-LV" b="1" dirty="0">
                <a:solidFill>
                  <a:schemeClr val="tx1"/>
                </a:solidFill>
              </a:rPr>
              <a:t>efektīvāk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294" y="3608263"/>
            <a:ext cx="6137100" cy="11592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Tomēr pamatvajadzību nodrošināšana nākotnē būs iespējama tikai bez pašreizējo dabas krājumu noplicināšanas, taupot resursus un saglabājot </a:t>
            </a:r>
            <a:r>
              <a:rPr lang="nl" b="1" dirty="0" smtClean="0">
                <a:solidFill>
                  <a:schemeClr val="tx1"/>
                </a:solidFill>
              </a:rPr>
              <a:t>investīcĳu </a:t>
            </a:r>
            <a:r>
              <a:rPr lang="nl" b="1" dirty="0">
                <a:solidFill>
                  <a:schemeClr val="tx1"/>
                </a:solidFill>
              </a:rPr>
              <a:t>apjomus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294" y="5029201"/>
            <a:ext cx="6137100" cy="11602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Mazāks iedzīvotāju skaita pieaugums bagātākās valstīs ļauj tām rūpniecības kapitāla lielāko daļu novirzīt ražošanas </a:t>
            </a:r>
            <a:r>
              <a:rPr lang="lv-LV" b="1" dirty="0" err="1">
                <a:solidFill>
                  <a:schemeClr val="tx1"/>
                </a:solidFill>
              </a:rPr>
              <a:t>investīcĳām</a:t>
            </a:r>
            <a:r>
              <a:rPr lang="lv-LV" b="1" dirty="0">
                <a:solidFill>
                  <a:schemeClr val="tx1"/>
                </a:solidFill>
              </a:rPr>
              <a:t> un samazināt </a:t>
            </a:r>
            <a:r>
              <a:rPr lang="lv-LV" b="1" dirty="0" err="1">
                <a:solidFill>
                  <a:schemeClr val="tx1"/>
                </a:solidFill>
              </a:rPr>
              <a:t>investīcĳu</a:t>
            </a:r>
            <a:r>
              <a:rPr lang="lv-LV" b="1" dirty="0">
                <a:solidFill>
                  <a:schemeClr val="tx1"/>
                </a:solidFill>
              </a:rPr>
              <a:t> daļu pakalpojumu sfērā, kas paredzēta veselības aprūpei un </a:t>
            </a:r>
            <a:r>
              <a:rPr lang="lv-LV" b="1" dirty="0" smtClean="0">
                <a:solidFill>
                  <a:schemeClr val="tx1"/>
                </a:solidFill>
              </a:rPr>
              <a:t>izglītībai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8612" y="1948217"/>
            <a:ext cx="2741586" cy="22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0198" y="1948217"/>
            <a:ext cx="2771804" cy="223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7294" y="4206941"/>
            <a:ext cx="2505808" cy="20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88819" y="6066567"/>
            <a:ext cx="4246684" cy="56283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1600" b="1" dirty="0" smtClean="0"/>
              <a:t>Pasaules ekonomikas dalījuma izmaiņas atbilstoši pirktspējas paritātei</a:t>
            </a:r>
            <a:endParaRPr lang="lv-LV" sz="1600" b="1" dirty="0"/>
          </a:p>
        </p:txBody>
      </p:sp>
    </p:spTree>
    <p:extLst>
      <p:ext uri="{BB962C8B-B14F-4D97-AF65-F5344CB8AC3E}">
        <p14:creationId xmlns:p14="http://schemas.microsoft.com/office/powerpoint/2010/main" xmlns="" val="5428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viewsoftheworld.net/wp-content/uploads/2010/11/gdp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347" y="1761391"/>
            <a:ext cx="9726865" cy="38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55077" y="544403"/>
            <a:ext cx="10067192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" sz="2400" dirty="0"/>
              <a:t>Nabadzību sekmē korupcĳa, zems izglītības līmenis un kļūdaina vadība, </a:t>
            </a:r>
            <a:endParaRPr lang="lv-LV" sz="2400" dirty="0" smtClean="0"/>
          </a:p>
          <a:p>
            <a:pPr algn="ctr"/>
            <a:r>
              <a:rPr lang="nl" sz="2400" dirty="0" smtClean="0"/>
              <a:t>bet </a:t>
            </a:r>
            <a:r>
              <a:rPr lang="nl" sz="2400" dirty="0"/>
              <a:t>iedzīvotāji tiek pakļauti izaugsmes modelim, </a:t>
            </a:r>
            <a:endParaRPr lang="lv-LV" sz="2400" dirty="0" smtClean="0"/>
          </a:p>
          <a:p>
            <a:pPr algn="ctr"/>
            <a:r>
              <a:rPr lang="nl" sz="2400" dirty="0" smtClean="0"/>
              <a:t>kas palielina </a:t>
            </a:r>
            <a:r>
              <a:rPr lang="nl" sz="2400" dirty="0"/>
              <a:t>iedzīvotāju skaitu, </a:t>
            </a:r>
            <a:r>
              <a:rPr lang="nl" sz="2400" dirty="0" smtClean="0"/>
              <a:t>bet </a:t>
            </a:r>
            <a:r>
              <a:rPr lang="nl" sz="2400" dirty="0"/>
              <a:t>neļauj kļūt bagātākiem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334399" y="5626532"/>
            <a:ext cx="5011324" cy="8797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Nabadzīgās valstīs kapitāla izaugsmei ir lieli ierobežojumi iedzīvotāju skaita palielināšanās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un </a:t>
            </a:r>
            <a:r>
              <a:rPr lang="lv-LV" b="1" dirty="0">
                <a:solidFill>
                  <a:schemeClr val="tx1"/>
                </a:solidFill>
              </a:rPr>
              <a:t>citu iemeslu dēļ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41958" y="5372099"/>
            <a:ext cx="6101279" cy="11693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Struktūra, kas saista iedzīvotāju skaitu ar kapitālu, ir tāda, ka globālās ekonomikas attīstības modelī realizējas princips, ko labi raksturo sens sakāmvārds – </a:t>
            </a:r>
            <a:r>
              <a:rPr lang="lv-LV" b="1" dirty="0" smtClean="0">
                <a:solidFill>
                  <a:schemeClr val="tx1"/>
                </a:solidFill>
              </a:rPr>
              <a:t>«bagātais </a:t>
            </a:r>
            <a:r>
              <a:rPr lang="lv-LV" b="1" dirty="0">
                <a:solidFill>
                  <a:schemeClr val="tx1"/>
                </a:solidFill>
              </a:rPr>
              <a:t>kļūst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bagātāks</a:t>
            </a:r>
            <a:r>
              <a:rPr lang="lv-LV" b="1" dirty="0">
                <a:solidFill>
                  <a:schemeClr val="tx1"/>
                </a:solidFill>
              </a:rPr>
              <a:t>, bet nabagam dzimst </a:t>
            </a:r>
            <a:r>
              <a:rPr lang="lv-LV" b="1" dirty="0" smtClean="0">
                <a:solidFill>
                  <a:schemeClr val="tx1"/>
                </a:solidFill>
              </a:rPr>
              <a:t>bērni»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4108" y="4543865"/>
            <a:ext cx="3727938" cy="103045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1600" b="1" dirty="0"/>
              <a:t>Pasaules valstu labklājības </a:t>
            </a:r>
            <a:r>
              <a:rPr lang="lv-LV" sz="1600" b="1" dirty="0" smtClean="0"/>
              <a:t>sadalījums –  kartē </a:t>
            </a:r>
            <a:r>
              <a:rPr lang="lv-LV" sz="1600" b="1" dirty="0"/>
              <a:t>attēloto valstu lielums ir proporcionāls nacionālajam kopproduktam uz vienu iedzīvotāju</a:t>
            </a:r>
          </a:p>
        </p:txBody>
      </p:sp>
    </p:spTree>
    <p:extLst>
      <p:ext uri="{BB962C8B-B14F-4D97-AF65-F5344CB8AC3E}">
        <p14:creationId xmlns:p14="http://schemas.microsoft.com/office/powerpoint/2010/main" xmlns="" val="26412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" y="3074364"/>
            <a:ext cx="5396719" cy="3270165"/>
            <a:chOff x="-112542" y="3074364"/>
            <a:chExt cx="5396719" cy="3270165"/>
          </a:xfrm>
        </p:grpSpPr>
        <p:sp>
          <p:nvSpPr>
            <p:cNvPr id="2" name="Rectangle 1"/>
            <p:cNvSpPr/>
            <p:nvPr/>
          </p:nvSpPr>
          <p:spPr>
            <a:xfrm>
              <a:off x="-112542" y="3074364"/>
              <a:ext cx="5396719" cy="3270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3272760"/>
              <a:ext cx="5168048" cy="2775435"/>
              <a:chOff x="6850967" y="3593708"/>
              <a:chExt cx="5168048" cy="2775435"/>
            </a:xfrm>
          </p:grpSpPr>
          <p:pic>
            <p:nvPicPr>
              <p:cNvPr id="8" name="Picture 2" descr="https://greenprintsurvival.files.wordpress.com/2008/09/unsustainable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967" y="3593708"/>
                <a:ext cx="5168048" cy="2775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173329" y="3608624"/>
                <a:ext cx="99880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b="1" dirty="0" smtClean="0"/>
                  <a:t>Process</a:t>
                </a:r>
                <a:endParaRPr lang="lv-LV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173329" y="5917788"/>
                <a:ext cx="99880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b="1" dirty="0" smtClean="0"/>
                  <a:t>Resurss</a:t>
                </a:r>
                <a:endParaRPr lang="lv-LV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859101" y="4147473"/>
                <a:ext cx="99880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b="1" dirty="0" smtClean="0"/>
                  <a:t>Patēriņš</a:t>
                </a:r>
                <a:endParaRPr lang="lv-LV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254197" y="5571604"/>
                <a:ext cx="99880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b="1" dirty="0" smtClean="0"/>
                  <a:t>ZEME</a:t>
                </a:r>
                <a:endParaRPr lang="lv-LV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494497" y="5999811"/>
                <a:ext cx="13505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b="1" dirty="0" smtClean="0"/>
                  <a:t>Atkritumi</a:t>
                </a:r>
                <a:endParaRPr lang="lv-LV" b="1" dirty="0"/>
              </a:p>
            </p:txBody>
          </p:sp>
        </p:grpSp>
      </p:grpSp>
      <p:sp>
        <p:nvSpPr>
          <p:cNvPr id="3" name="Title 1"/>
          <p:cNvSpPr txBox="1">
            <a:spLocks/>
          </p:cNvSpPr>
          <p:nvPr/>
        </p:nvSpPr>
        <p:spPr>
          <a:xfrm>
            <a:off x="3917756" y="313144"/>
            <a:ext cx="4356487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ATTĪSTĪBAS IEROBEŽOJUMI</a:t>
            </a:r>
            <a:endParaRPr lang="lv-LV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462" y="1827456"/>
            <a:ext cx="10928838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Sabiedrība visnotaļ veicina augsmi, lai nodrošinātu </a:t>
            </a:r>
            <a:r>
              <a:rPr lang="lv-LV" sz="2400" dirty="0" smtClean="0"/>
              <a:t>ražošanu – tomēr </a:t>
            </a:r>
            <a:r>
              <a:rPr lang="lv-LV" sz="2400" dirty="0"/>
              <a:t>šis potenciāls nevar tikt īstenots bez nepārtrauktas </a:t>
            </a:r>
            <a:r>
              <a:rPr lang="lv-LV" sz="2400" dirty="0" err="1"/>
              <a:t>enerģĳas</a:t>
            </a:r>
            <a:r>
              <a:rPr lang="lv-LV" sz="2400" dirty="0"/>
              <a:t> un materiālu pievadīšanas, </a:t>
            </a:r>
            <a:endParaRPr lang="lv-LV" sz="2400" dirty="0" smtClean="0"/>
          </a:p>
          <a:p>
            <a:pPr algn="ctr"/>
            <a:r>
              <a:rPr lang="lv-LV" sz="2400" dirty="0" smtClean="0"/>
              <a:t>kā </a:t>
            </a:r>
            <a:r>
              <a:rPr lang="lv-LV" sz="2400" dirty="0"/>
              <a:t>arī bez nepārtrauktas piesārņojuma aizvadīšanas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5284786" y="3613637"/>
            <a:ext cx="6567246" cy="8968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Pastāv plūsma no globāliem materiālu un </a:t>
            </a:r>
            <a:r>
              <a:rPr lang="lv-LV" b="1" dirty="0" err="1">
                <a:solidFill>
                  <a:schemeClr val="tx1"/>
                </a:solidFill>
              </a:rPr>
              <a:t>enerģĳas</a:t>
            </a:r>
            <a:r>
              <a:rPr lang="lv-LV" b="1" dirty="0">
                <a:solidFill>
                  <a:schemeClr val="tx1"/>
                </a:solidFill>
              </a:rPr>
              <a:t> avotiem caur tautsaimniecību uz vidi, kur akumulējas atkritumi un piesārņojums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84177" y="4885566"/>
            <a:ext cx="6572165" cy="13042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Pastāv ātruma ierobežojumi ar kādiem cilvēki un kapitāls drīkst lietot materiālus un </a:t>
            </a:r>
            <a:r>
              <a:rPr lang="lv-LV" b="1" dirty="0" err="1">
                <a:solidFill>
                  <a:schemeClr val="tx1"/>
                </a:solidFill>
              </a:rPr>
              <a:t>enerģĳu</a:t>
            </a:r>
            <a:r>
              <a:rPr lang="lv-LV" b="1" dirty="0">
                <a:solidFill>
                  <a:schemeClr val="tx1"/>
                </a:solidFill>
              </a:rPr>
              <a:t> vai radīt atkritumus, lai tie nenodarītu ļaunumu cilvēkiem, </a:t>
            </a:r>
            <a:r>
              <a:rPr lang="lv-LV" b="1" dirty="0" smtClean="0">
                <a:solidFill>
                  <a:schemeClr val="tx1"/>
                </a:solidFill>
              </a:rPr>
              <a:t>ekonomikai </a:t>
            </a:r>
            <a:r>
              <a:rPr lang="lv-LV" b="1" dirty="0">
                <a:solidFill>
                  <a:schemeClr val="tx1"/>
                </a:solidFill>
              </a:rPr>
              <a:t>vai Zemes </a:t>
            </a:r>
            <a:r>
              <a:rPr lang="lv-LV" b="1" dirty="0" err="1">
                <a:solidFill>
                  <a:schemeClr val="tx1"/>
                </a:solidFill>
              </a:rPr>
              <a:t>absorbcĳas</a:t>
            </a:r>
            <a:r>
              <a:rPr lang="lv-LV" b="1" dirty="0">
                <a:solidFill>
                  <a:schemeClr val="tx1"/>
                </a:solidFill>
              </a:rPr>
              <a:t> procesiem, </a:t>
            </a:r>
            <a:r>
              <a:rPr lang="lv-LV" b="1" dirty="0" err="1" smtClean="0">
                <a:solidFill>
                  <a:schemeClr val="tx1"/>
                </a:solidFill>
              </a:rPr>
              <a:t>reģenerācĳai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lv-LV" b="1" dirty="0">
                <a:solidFill>
                  <a:schemeClr val="tx1"/>
                </a:solidFill>
              </a:rPr>
              <a:t>vai </a:t>
            </a:r>
            <a:r>
              <a:rPr lang="lv-LV" b="1" dirty="0" err="1">
                <a:solidFill>
                  <a:schemeClr val="tx1"/>
                </a:solidFill>
              </a:rPr>
              <a:t>pašregulācĳai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2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6_NEW prezentacijas\12_Atteli\4534740865_324f19b75f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0755" y="0"/>
            <a:ext cx="4577860" cy="686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1911" y="894343"/>
            <a:ext cx="7180237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Visi resursi, ko izmanto cilvēki </a:t>
            </a:r>
            <a:r>
              <a:rPr lang="lv-LV" sz="2400" dirty="0" smtClean="0"/>
              <a:t>– </a:t>
            </a:r>
            <a:r>
              <a:rPr lang="lv-LV" sz="2400" dirty="0"/>
              <a:t>pārtika, ūdens, dzelzs, fosfors, nafta un simtiem citu  ir ierobežoti gan avotu, gan to radītā piesārņojuma noplūdes dēļ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47206" y="2975511"/>
            <a:ext cx="5923932" cy="9069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Resursu </a:t>
            </a:r>
            <a:r>
              <a:rPr lang="lv-LV" b="1" dirty="0">
                <a:solidFill>
                  <a:schemeClr val="tx1"/>
                </a:solidFill>
              </a:rPr>
              <a:t>ierobežojumu patiesā daba ir sarežģīta, jo to avoti un noplūdes ir daļa no dinamiskas, savstarpēji saistītas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un </a:t>
            </a:r>
            <a:r>
              <a:rPr lang="lv-LV" b="1" dirty="0">
                <a:solidFill>
                  <a:schemeClr val="tx1"/>
                </a:solidFill>
              </a:rPr>
              <a:t>vienotas sistēmas </a:t>
            </a:r>
            <a:r>
              <a:rPr lang="lv-LV" b="1" dirty="0" smtClean="0">
                <a:solidFill>
                  <a:schemeClr val="tx1"/>
                </a:solidFill>
              </a:rPr>
              <a:t>– </a:t>
            </a:r>
            <a:r>
              <a:rPr lang="lv-LV" b="1" dirty="0">
                <a:solidFill>
                  <a:schemeClr val="tx1"/>
                </a:solidFill>
              </a:rPr>
              <a:t>Zemes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0948" y="4362687"/>
            <a:ext cx="5920327" cy="11289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Pastāv arī īslaicīgi ierobežojumi, piemēram, uzkrātās naftas daudzums rezervuārā kādai vajadzībai vai ilgtermiņa ierobežojumi, piemēram, </a:t>
            </a:r>
            <a:r>
              <a:rPr lang="lv-LV" b="1" dirty="0" smtClean="0">
                <a:solidFill>
                  <a:schemeClr val="tx1"/>
                </a:solidFill>
              </a:rPr>
              <a:t>naftas </a:t>
            </a:r>
            <a:r>
              <a:rPr lang="lv-LV" b="1" dirty="0">
                <a:solidFill>
                  <a:schemeClr val="tx1"/>
                </a:solidFill>
              </a:rPr>
              <a:t>daudzums Zemes dzīlēs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9070557" y="1847901"/>
            <a:ext cx="2966111" cy="4510699"/>
          </a:xfrm>
          <a:prstGeom prst="roundRect">
            <a:avLst>
              <a:gd name="adj" fmla="val 842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 b="1" dirty="0" smtClean="0">
                <a:solidFill>
                  <a:schemeClr val="tx1"/>
                </a:solidFill>
              </a:rPr>
              <a:t>Ietekmētie resursi: 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Tropu meži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err="1" smtClean="0">
                <a:solidFill>
                  <a:schemeClr val="tx1"/>
                </a:solidFill>
              </a:rPr>
              <a:t>Koraļu</a:t>
            </a:r>
            <a:r>
              <a:rPr lang="lv-LV" sz="1400" b="1" dirty="0" smtClean="0">
                <a:solidFill>
                  <a:schemeClr val="tx1"/>
                </a:solidFill>
              </a:rPr>
              <a:t> rifi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Lauksaimniecības zemes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Akmeņogles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Nafta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Dabas gāze</a:t>
            </a:r>
          </a:p>
          <a:p>
            <a:pPr marL="342900" indent="-342900">
              <a:buFont typeface="+mj-lt"/>
              <a:buAutoNum type="arabicPeriod"/>
            </a:pPr>
            <a:endParaRPr lang="lv-LV" sz="14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Alumīnijs </a:t>
            </a:r>
            <a:r>
              <a:rPr lang="lv-LV" sz="1400" b="1" dirty="0">
                <a:solidFill>
                  <a:schemeClr val="tx1"/>
                </a:solidFill>
              </a:rPr>
              <a:t>(transports, </a:t>
            </a:r>
            <a:r>
              <a:rPr lang="lv-LV" sz="1400" b="1" dirty="0" smtClean="0">
                <a:solidFill>
                  <a:schemeClr val="tx1"/>
                </a:solidFill>
              </a:rPr>
              <a:t>iesaiņojums)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Fosfors (</a:t>
            </a:r>
            <a:r>
              <a:rPr lang="lv-LV" sz="1400" b="1" dirty="0">
                <a:solidFill>
                  <a:schemeClr val="tx1"/>
                </a:solidFill>
              </a:rPr>
              <a:t>minerālmēsli, </a:t>
            </a:r>
            <a:r>
              <a:rPr lang="lv-LV" sz="1400" b="1" dirty="0" smtClean="0">
                <a:solidFill>
                  <a:schemeClr val="tx1"/>
                </a:solidFill>
              </a:rPr>
              <a:t>pesticīdi)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err="1" smtClean="0">
                <a:solidFill>
                  <a:schemeClr val="tx1"/>
                </a:solidFill>
              </a:rPr>
              <a:t>Tantāls</a:t>
            </a:r>
            <a:r>
              <a:rPr lang="lv-LV" sz="1400" b="1" dirty="0" smtClean="0">
                <a:solidFill>
                  <a:schemeClr val="tx1"/>
                </a:solidFill>
              </a:rPr>
              <a:t> (</a:t>
            </a:r>
            <a:r>
              <a:rPr lang="lv-LV" sz="1400" b="1" dirty="0">
                <a:solidFill>
                  <a:schemeClr val="tx1"/>
                </a:solidFill>
              </a:rPr>
              <a:t>mobilie </a:t>
            </a:r>
            <a:r>
              <a:rPr lang="lv-LV" sz="1400" b="1" dirty="0" smtClean="0">
                <a:solidFill>
                  <a:schemeClr val="tx1"/>
                </a:solidFill>
              </a:rPr>
              <a:t>telefoni)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Titāns </a:t>
            </a:r>
            <a:r>
              <a:rPr lang="lv-LV" sz="1400" b="1" dirty="0">
                <a:solidFill>
                  <a:schemeClr val="tx1"/>
                </a:solidFill>
              </a:rPr>
              <a:t>(lidmašīnas, </a:t>
            </a:r>
            <a:r>
              <a:rPr lang="lv-LV" sz="1400" b="1" dirty="0" smtClean="0">
                <a:solidFill>
                  <a:schemeClr val="tx1"/>
                </a:solidFill>
              </a:rPr>
              <a:t>bruņas)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Varš </a:t>
            </a:r>
            <a:r>
              <a:rPr lang="lv-LV" sz="1400" b="1" dirty="0">
                <a:solidFill>
                  <a:schemeClr val="tx1"/>
                </a:solidFill>
              </a:rPr>
              <a:t>(misiņš, stieples, </a:t>
            </a:r>
            <a:r>
              <a:rPr lang="lv-LV" sz="1400" b="1" dirty="0" smtClean="0">
                <a:solidFill>
                  <a:schemeClr val="tx1"/>
                </a:solidFill>
              </a:rPr>
              <a:t>caurules)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Sudrabs </a:t>
            </a:r>
            <a:r>
              <a:rPr lang="lv-LV" sz="1400" b="1" dirty="0">
                <a:solidFill>
                  <a:schemeClr val="tx1"/>
                </a:solidFill>
              </a:rPr>
              <a:t>(medaļas, </a:t>
            </a:r>
            <a:r>
              <a:rPr lang="lv-LV" sz="1400" b="1" dirty="0" smtClean="0">
                <a:solidFill>
                  <a:schemeClr val="tx1"/>
                </a:solidFill>
              </a:rPr>
              <a:t>monētas)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Indijs </a:t>
            </a:r>
            <a:r>
              <a:rPr lang="lv-LV" sz="1400" b="1" dirty="0">
                <a:solidFill>
                  <a:schemeClr val="tx1"/>
                </a:solidFill>
              </a:rPr>
              <a:t>(skārienjutīgie ekrāni, </a:t>
            </a:r>
            <a:r>
              <a:rPr lang="lv-LV" sz="1400" b="1" dirty="0" smtClean="0">
                <a:solidFill>
                  <a:schemeClr val="tx1"/>
                </a:solidFill>
              </a:rPr>
              <a:t>fotoelementi)</a:t>
            </a:r>
          </a:p>
          <a:p>
            <a:pPr marL="342900" indent="-342900">
              <a:buFont typeface="+mj-lt"/>
              <a:buAutoNum type="alphaUcPeriod"/>
            </a:pPr>
            <a:r>
              <a:rPr lang="lv-LV" sz="1400" b="1" dirty="0" smtClean="0">
                <a:solidFill>
                  <a:schemeClr val="tx1"/>
                </a:solidFill>
              </a:rPr>
              <a:t>Antimons </a:t>
            </a:r>
            <a:r>
              <a:rPr lang="lv-LV" sz="1400" b="1" dirty="0">
                <a:solidFill>
                  <a:schemeClr val="tx1"/>
                </a:solidFill>
              </a:rPr>
              <a:t>(zāles, baterijas)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12588" y="-1"/>
            <a:ext cx="8731612" cy="6858001"/>
            <a:chOff x="212588" y="-1"/>
            <a:chExt cx="8731612" cy="6858001"/>
          </a:xfrm>
        </p:grpSpPr>
        <p:grpSp>
          <p:nvGrpSpPr>
            <p:cNvPr id="13" name="Group 12"/>
            <p:cNvGrpSpPr/>
            <p:nvPr/>
          </p:nvGrpSpPr>
          <p:grpSpPr>
            <a:xfrm>
              <a:off x="212588" y="-1"/>
              <a:ext cx="8731612" cy="6858001"/>
              <a:chOff x="212588" y="-1"/>
              <a:chExt cx="8731612" cy="685800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12588" y="-1"/>
                <a:ext cx="8125583" cy="6858001"/>
                <a:chOff x="537892" y="-1"/>
                <a:chExt cx="8125583" cy="6858001"/>
              </a:xfrm>
            </p:grpSpPr>
            <p:pic>
              <p:nvPicPr>
                <p:cNvPr id="11" name="Picture 2" descr="http://static.bbcverticals.com/future/img/BBC-stockcheck-0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8770" r="83767" b="75528"/>
                <a:stretch/>
              </p:blipFill>
              <p:spPr bwMode="auto">
                <a:xfrm>
                  <a:off x="537892" y="-1"/>
                  <a:ext cx="1770530" cy="21873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14" name="Picture 2" descr="http://static.bbcverticals.com/future/img/BBC-stockcheck-0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8770" b="10680"/>
                <a:stretch/>
              </p:blipFill>
              <p:spPr bwMode="auto">
                <a:xfrm>
                  <a:off x="1800370" y="0"/>
                  <a:ext cx="6863105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itle 1"/>
                <p:cNvSpPr txBox="1">
                  <a:spLocks/>
                </p:cNvSpPr>
                <p:nvPr/>
              </p:nvSpPr>
              <p:spPr>
                <a:xfrm>
                  <a:off x="1151271" y="71717"/>
                  <a:ext cx="1672612" cy="1156447"/>
                </a:xfrm>
                <a:prstGeom prst="roundRect">
                  <a:avLst>
                    <a:gd name="adj" fmla="val 18139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171450" indent="-171450">
                    <a:lnSpc>
                      <a:spcPct val="100000"/>
                    </a:lnSpc>
                    <a:buFont typeface="Calibri Light" panose="020F0302020204030204" pitchFamily="34" charset="0"/>
                    <a:buChar char="←"/>
                  </a:pPr>
                  <a:r>
                    <a:rPr lang="lv-LV" sz="1200" b="1" dirty="0" smtClean="0"/>
                    <a:t>Ekosistēmas</a:t>
                  </a:r>
                </a:p>
                <a:p>
                  <a:pPr marL="171450" indent="-171450">
                    <a:lnSpc>
                      <a:spcPct val="100000"/>
                    </a:lnSpc>
                    <a:buFont typeface="Calibri Light" panose="020F0302020204030204" pitchFamily="34" charset="0"/>
                    <a:buChar char="←"/>
                  </a:pPr>
                  <a:endParaRPr lang="lv-LV" sz="1200" b="1" dirty="0" smtClean="0"/>
                </a:p>
                <a:p>
                  <a:pPr marL="171450" indent="-171450">
                    <a:lnSpc>
                      <a:spcPct val="100000"/>
                    </a:lnSpc>
                    <a:buFont typeface="Calibri Light" panose="020F0302020204030204" pitchFamily="34" charset="0"/>
                    <a:buChar char="←"/>
                  </a:pPr>
                  <a:r>
                    <a:rPr lang="lv-LV" sz="1200" b="1" dirty="0" smtClean="0"/>
                    <a:t>Fosilais kurināmais</a:t>
                  </a:r>
                </a:p>
                <a:p>
                  <a:pPr marL="171450" indent="-171450">
                    <a:lnSpc>
                      <a:spcPct val="100000"/>
                    </a:lnSpc>
                    <a:buFont typeface="Calibri Light" panose="020F0302020204030204" pitchFamily="34" charset="0"/>
                    <a:buChar char="←"/>
                  </a:pPr>
                  <a:endParaRPr lang="lv-LV" sz="1200" b="1" dirty="0" smtClean="0"/>
                </a:p>
                <a:p>
                  <a:pPr marL="171450" indent="-171450">
                    <a:lnSpc>
                      <a:spcPct val="100000"/>
                    </a:lnSpc>
                    <a:buFont typeface="Calibri Light" panose="020F0302020204030204" pitchFamily="34" charset="0"/>
                    <a:buChar char="←"/>
                  </a:pPr>
                  <a:r>
                    <a:rPr lang="lv-LV" sz="1200" b="1" dirty="0" smtClean="0"/>
                    <a:t>Minerāli</a:t>
                  </a:r>
                </a:p>
              </p:txBody>
            </p:sp>
            <p:sp>
              <p:nvSpPr>
                <p:cNvPr id="12" name="Title 1"/>
                <p:cNvSpPr txBox="1">
                  <a:spLocks/>
                </p:cNvSpPr>
                <p:nvPr/>
              </p:nvSpPr>
              <p:spPr>
                <a:xfrm>
                  <a:off x="1303669" y="1344707"/>
                  <a:ext cx="982331" cy="573742"/>
                </a:xfrm>
                <a:prstGeom prst="roundRect">
                  <a:avLst>
                    <a:gd name="adj" fmla="val 2990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171450" indent="-171450">
                    <a:lnSpc>
                      <a:spcPct val="100000"/>
                    </a:lnSpc>
                    <a:buFont typeface="Arial" panose="020B0604020202020204" pitchFamily="34" charset="0"/>
                    <a:buChar char="•"/>
                  </a:pPr>
                  <a:r>
                    <a:rPr lang="lv-LV" sz="1200" b="1" dirty="0" smtClean="0"/>
                    <a:t>Atlikušie gadi</a:t>
                  </a:r>
                  <a:endParaRPr lang="lv-LV" sz="1200" b="1" dirty="0"/>
                </a:p>
              </p:txBody>
            </p:sp>
          </p:grp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5254357" y="6472518"/>
                <a:ext cx="2772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lv-LV" sz="1200" b="1" dirty="0" smtClean="0"/>
                  <a:t>Iespējams </a:t>
                </a:r>
                <a:r>
                  <a:rPr lang="lv-LV" sz="1200" b="1" dirty="0"/>
                  <a:t>tiks sasniegta bīstamā </a:t>
                </a:r>
                <a:endParaRPr lang="lv-LV" sz="1200" b="1" dirty="0" smtClean="0"/>
              </a:p>
              <a:p>
                <a:r>
                  <a:rPr lang="lv-LV" sz="1200" b="1" dirty="0" smtClean="0"/>
                  <a:t>2 </a:t>
                </a:r>
                <a:r>
                  <a:rPr lang="lv-LV" sz="1200" b="1" dirty="0" err="1" smtClean="0"/>
                  <a:t>ºC</a:t>
                </a:r>
                <a:r>
                  <a:rPr lang="lv-LV" sz="1200" b="1" dirty="0"/>
                  <a:t> </a:t>
                </a:r>
                <a:r>
                  <a:rPr lang="lv-LV" sz="1200" b="1" dirty="0" smtClean="0"/>
                  <a:t>temperatūras </a:t>
                </a:r>
                <a:r>
                  <a:rPr lang="lv-LV" sz="1200" b="1" dirty="0"/>
                  <a:t>paaugstinājuma robeža</a:t>
                </a:r>
              </a:p>
            </p:txBody>
          </p:sp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7586558" y="2043953"/>
                <a:ext cx="1332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lv-LV" sz="1200" b="1" dirty="0" smtClean="0"/>
                  <a:t>Vasarās izkusīs </a:t>
                </a:r>
                <a:r>
                  <a:rPr lang="lv-LV" sz="1200" b="1" dirty="0"/>
                  <a:t>viss </a:t>
                </a:r>
                <a:r>
                  <a:rPr lang="lv-LV" sz="1200" b="1" dirty="0" smtClean="0"/>
                  <a:t> Arktikas </a:t>
                </a:r>
                <a:r>
                  <a:rPr lang="lv-LV" sz="1200" b="1" dirty="0"/>
                  <a:t>ledus</a:t>
                </a: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6989544" y="5666382"/>
                <a:ext cx="1954656" cy="54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lv-LV" sz="1200" b="1" dirty="0" smtClean="0"/>
                  <a:t>Klimata </a:t>
                </a:r>
                <a:r>
                  <a:rPr lang="lv-LV" sz="1200" b="1" dirty="0"/>
                  <a:t>pārmaiņu dēļ izzudīs trešdaļa zemes augu un dzīvnieku sugu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3570375" y="322728"/>
                <a:ext cx="1080000" cy="288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lv-LV" sz="1050" b="1" dirty="0" smtClean="0"/>
                  <a:t>Izzudīs </a:t>
                </a:r>
                <a:r>
                  <a:rPr lang="lv-LV" sz="1050" b="1" dirty="0"/>
                  <a:t>Brazīlijas tropu meži</a:t>
                </a: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76681" y="2671825"/>
              <a:ext cx="864000" cy="468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lv-LV" sz="1050" b="1" dirty="0" smtClean="0"/>
                <a:t>Izzudīs </a:t>
              </a:r>
              <a:r>
                <a:rPr lang="lv-LV" sz="1050" b="1" dirty="0"/>
                <a:t>Indonēzijas tropu meži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38365" y="779929"/>
              <a:ext cx="286871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950" b="1" dirty="0" smtClean="0"/>
                <a:t>1</a:t>
              </a:r>
            </a:p>
            <a:p>
              <a:r>
                <a:rPr lang="lv-LV" sz="950" b="1" dirty="0" smtClean="0"/>
                <a:t>2</a:t>
              </a:r>
            </a:p>
            <a:p>
              <a:r>
                <a:rPr lang="lv-LV" sz="950" b="1" dirty="0" smtClean="0"/>
                <a:t>3</a:t>
              </a:r>
            </a:p>
            <a:p>
              <a:r>
                <a:rPr lang="lv-LV" sz="950" b="1" dirty="0" smtClean="0"/>
                <a:t>4</a:t>
              </a:r>
            </a:p>
            <a:p>
              <a:r>
                <a:rPr lang="lv-LV" sz="950" b="1" dirty="0" smtClean="0"/>
                <a:t>5</a:t>
              </a:r>
            </a:p>
            <a:p>
              <a:r>
                <a:rPr lang="lv-LV" sz="950" b="1" dirty="0"/>
                <a:t>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38363" y="1649504"/>
              <a:ext cx="28687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950" b="1" dirty="0" smtClean="0"/>
                <a:t>A</a:t>
              </a:r>
            </a:p>
            <a:p>
              <a:r>
                <a:rPr lang="lv-LV" sz="950" b="1" dirty="0" smtClean="0"/>
                <a:t>B</a:t>
              </a:r>
            </a:p>
            <a:p>
              <a:r>
                <a:rPr lang="lv-LV" sz="950" b="1" dirty="0" smtClean="0"/>
                <a:t>C</a:t>
              </a:r>
            </a:p>
            <a:p>
              <a:r>
                <a:rPr lang="lv-LV" sz="950" b="1" dirty="0" smtClean="0"/>
                <a:t>D</a:t>
              </a:r>
            </a:p>
            <a:p>
              <a:r>
                <a:rPr lang="lv-LV" sz="950" b="1" dirty="0" smtClean="0"/>
                <a:t>E</a:t>
              </a:r>
            </a:p>
            <a:p>
              <a:r>
                <a:rPr lang="lv-LV" sz="950" b="1" dirty="0" smtClean="0"/>
                <a:t>F</a:t>
              </a:r>
            </a:p>
            <a:p>
              <a:r>
                <a:rPr lang="lv-LV" sz="950" b="1" dirty="0" smtClean="0"/>
                <a:t>G</a:t>
              </a:r>
            </a:p>
            <a:p>
              <a:r>
                <a:rPr lang="lv-LV" sz="950" b="1" dirty="0"/>
                <a:t>H</a:t>
              </a:r>
              <a:endParaRPr lang="lv-LV" sz="950" b="1" dirty="0" smtClean="0"/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7906871" y="548595"/>
            <a:ext cx="4156173" cy="94266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Pasaules atlikušo </a:t>
            </a:r>
            <a:r>
              <a:rPr lang="lv-LV" sz="2400" dirty="0" err="1"/>
              <a:t>netjaunojamo</a:t>
            </a:r>
            <a:r>
              <a:rPr lang="lv-LV" sz="2400" dirty="0"/>
              <a:t> resursu </a:t>
            </a:r>
            <a:r>
              <a:rPr lang="lv-LV" sz="2400" dirty="0" smtClean="0"/>
              <a:t>apjoms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xmlns="" val="16590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5480" y="3363210"/>
            <a:ext cx="5233943" cy="3494790"/>
            <a:chOff x="524598" y="3363210"/>
            <a:chExt cx="5233943" cy="3494790"/>
          </a:xfrm>
        </p:grpSpPr>
        <p:pic>
          <p:nvPicPr>
            <p:cNvPr id="1026" name="Picture 2" descr="File:Hadazbe returning from hun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98" y="3363210"/>
              <a:ext cx="5233943" cy="3486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29987" y="6627168"/>
              <a:ext cx="512855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>
                  <a:solidFill>
                    <a:schemeClr val="bg1"/>
                  </a:solidFill>
                </a:rPr>
                <a:t>Hadza cilts vīrieši atgriežas no medībām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37625" y="558440"/>
            <a:ext cx="5758375" cy="1036864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Vēl </a:t>
            </a:r>
            <a:r>
              <a:rPr lang="lv-LV" sz="2400" dirty="0" smtClean="0"/>
              <a:t>joprojām </a:t>
            </a:r>
            <a:r>
              <a:rPr lang="lv-LV" sz="2400" dirty="0"/>
              <a:t>pastāv nelielas mednieku-augu vācēju kopienas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650472" y="1477344"/>
            <a:ext cx="5132679" cy="7472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</a:t>
            </a:r>
            <a:r>
              <a:rPr lang="lv-LV" b="1" dirty="0" smtClean="0">
                <a:solidFill>
                  <a:schemeClr val="tx1"/>
                </a:solidFill>
              </a:rPr>
              <a:t>iemēram</a:t>
            </a:r>
            <a:r>
              <a:rPr lang="lv-LV" b="1" dirty="0">
                <a:solidFill>
                  <a:schemeClr val="tx1"/>
                </a:solidFill>
              </a:rPr>
              <a:t>, </a:t>
            </a:r>
            <a:r>
              <a:rPr lang="lv-LV" b="1" dirty="0" err="1">
                <a:solidFill>
                  <a:schemeClr val="tx1"/>
                </a:solidFill>
              </a:rPr>
              <a:t>Ju</a:t>
            </a:r>
            <a:r>
              <a:rPr lang="lv-LV" b="1" dirty="0">
                <a:solidFill>
                  <a:schemeClr val="tx1"/>
                </a:solidFill>
              </a:rPr>
              <a:t>/</a:t>
            </a:r>
            <a:r>
              <a:rPr lang="lv-LV" b="1" dirty="0" err="1">
                <a:solidFill>
                  <a:schemeClr val="tx1"/>
                </a:solidFill>
              </a:rPr>
              <a:t>Hoansi</a:t>
            </a:r>
            <a:r>
              <a:rPr lang="lv-LV" b="1" dirty="0">
                <a:solidFill>
                  <a:schemeClr val="tx1"/>
                </a:solidFill>
              </a:rPr>
              <a:t> </a:t>
            </a:r>
            <a:r>
              <a:rPr lang="lv-LV" b="1" dirty="0" smtClean="0">
                <a:solidFill>
                  <a:schemeClr val="tx1"/>
                </a:solidFill>
              </a:rPr>
              <a:t>Dienvidāfrikā, </a:t>
            </a:r>
            <a:r>
              <a:rPr lang="lv-LV" b="1" dirty="0" err="1" smtClean="0">
                <a:solidFill>
                  <a:schemeClr val="tx1"/>
                </a:solidFill>
              </a:rPr>
              <a:t>ache</a:t>
            </a:r>
            <a:r>
              <a:rPr lang="lv-LV" b="1" dirty="0" smtClean="0">
                <a:solidFill>
                  <a:schemeClr val="tx1"/>
                </a:solidFill>
              </a:rPr>
              <a:t> Paragvajā, </a:t>
            </a:r>
            <a:r>
              <a:rPr lang="lv-LV" b="1" dirty="0" err="1" smtClean="0">
                <a:solidFill>
                  <a:schemeClr val="tx1"/>
                </a:solidFill>
              </a:rPr>
              <a:t>hadza</a:t>
            </a:r>
            <a:r>
              <a:rPr lang="lv-LV" b="1" dirty="0" smtClean="0">
                <a:solidFill>
                  <a:schemeClr val="tx1"/>
                </a:solidFill>
              </a:rPr>
              <a:t> Tanzānijā, </a:t>
            </a:r>
            <a:r>
              <a:rPr lang="lv-LV" b="1" dirty="0" err="1" smtClean="0">
                <a:solidFill>
                  <a:schemeClr val="tx1"/>
                </a:solidFill>
              </a:rPr>
              <a:t>meriami</a:t>
            </a:r>
            <a:r>
              <a:rPr lang="lv-LV" b="1" dirty="0" smtClean="0">
                <a:solidFill>
                  <a:schemeClr val="tx1"/>
                </a:solidFill>
              </a:rPr>
              <a:t> Austrālijā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7625" y="2647300"/>
            <a:ext cx="5758375" cy="9381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Meriami jeb </a:t>
            </a:r>
            <a:r>
              <a:rPr lang="lv-LV" b="1" dirty="0" err="1">
                <a:solidFill>
                  <a:schemeClr val="tx1"/>
                </a:solidFill>
              </a:rPr>
              <a:t>Torresa</a:t>
            </a:r>
            <a:r>
              <a:rPr lang="lv-LV" b="1" dirty="0">
                <a:solidFill>
                  <a:schemeClr val="tx1"/>
                </a:solidFill>
              </a:rPr>
              <a:t> šauruma salinieki joprojām ir pirmatnēji mednieki-zvejnieki-augu vācēji, kas cauri tūkstošgadēm ir izdzīvojuši ģimeņu kopienās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12_Atteli\12209977313_d39de1b2e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585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42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16_NEW prezentacijas\12_Atteli\9312991371_c31e46bc9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232" y="1316731"/>
            <a:ext cx="3958787" cy="55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57046" y="564049"/>
            <a:ext cx="7877908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" sz="2400" dirty="0"/>
              <a:t>Avoti un noplūdes var savstarpēji mĳiedarboties, bet planēta dabiskā veidā var vienlaikus ietekmēt gan avotus, </a:t>
            </a:r>
            <a:endParaRPr lang="lv-LV" sz="2400" dirty="0" smtClean="0"/>
          </a:p>
          <a:p>
            <a:pPr algn="ctr"/>
            <a:r>
              <a:rPr lang="nl" sz="2400" dirty="0" smtClean="0"/>
              <a:t>gan </a:t>
            </a:r>
            <a:r>
              <a:rPr lang="nl" sz="2400" dirty="0"/>
              <a:t>noplūdes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207180" y="2504427"/>
            <a:ext cx="5916706" cy="14345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Pasaules Bankas ekonomists </a:t>
            </a:r>
            <a:r>
              <a:rPr lang="lv-LV" b="1" dirty="0" err="1" smtClean="0">
                <a:solidFill>
                  <a:schemeClr val="tx1"/>
                </a:solidFill>
              </a:rPr>
              <a:t>Hermans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nl" b="1" dirty="0" smtClean="0">
                <a:solidFill>
                  <a:schemeClr val="tx1"/>
                </a:solidFill>
              </a:rPr>
              <a:t>Deilĳs ir </a:t>
            </a:r>
            <a:r>
              <a:rPr lang="nl" b="1" dirty="0">
                <a:solidFill>
                  <a:schemeClr val="tx1"/>
                </a:solidFill>
              </a:rPr>
              <a:t>piedāvājis trīs vienkāršas likumsakarības, lai ieviestu skaidrību šajā sarežģītībā un definētu ilgtermiņa līdzsvarotus ierobežojumus attīstībai</a:t>
            </a:r>
            <a:r>
              <a:rPr lang="nl" b="1" dirty="0" smtClean="0">
                <a:solidFill>
                  <a:schemeClr val="tx1"/>
                </a:solidFill>
              </a:rPr>
              <a:t>: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endParaRPr lang="nl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38517" y="3692770"/>
            <a:ext cx="7727809" cy="2866292"/>
          </a:xfrm>
          <a:prstGeom prst="roundRect">
            <a:avLst>
              <a:gd name="adj" fmla="val 918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AutoNum type="arabicParenR"/>
            </a:pPr>
            <a:r>
              <a:rPr lang="lv-LV" b="1" u="sng" dirty="0">
                <a:solidFill>
                  <a:schemeClr val="tx1"/>
                </a:solidFill>
              </a:rPr>
              <a:t>A</a:t>
            </a:r>
            <a:r>
              <a:rPr lang="lv-LV" b="1" u="sng" dirty="0" smtClean="0">
                <a:solidFill>
                  <a:schemeClr val="tx1"/>
                </a:solidFill>
              </a:rPr>
              <a:t>tjaunojamiem </a:t>
            </a:r>
            <a:r>
              <a:rPr lang="lv-LV" b="1" u="sng" dirty="0">
                <a:solidFill>
                  <a:schemeClr val="tx1"/>
                </a:solidFill>
              </a:rPr>
              <a:t>resursiem</a:t>
            </a:r>
            <a:r>
              <a:rPr lang="lv-LV" b="1" dirty="0">
                <a:solidFill>
                  <a:schemeClr val="tx1"/>
                </a:solidFill>
              </a:rPr>
              <a:t> (</a:t>
            </a:r>
            <a:r>
              <a:rPr lang="lv-LV" b="1" dirty="0" smtClean="0">
                <a:solidFill>
                  <a:schemeClr val="tx1"/>
                </a:solidFill>
              </a:rPr>
              <a:t>augsnei</a:t>
            </a:r>
            <a:r>
              <a:rPr lang="lv-LV" b="1" dirty="0">
                <a:solidFill>
                  <a:schemeClr val="tx1"/>
                </a:solidFill>
              </a:rPr>
              <a:t>, ūdenim, mežiem, </a:t>
            </a:r>
            <a:r>
              <a:rPr lang="lv-LV" b="1" dirty="0" smtClean="0">
                <a:solidFill>
                  <a:schemeClr val="tx1"/>
                </a:solidFill>
              </a:rPr>
              <a:t>zivīm) </a:t>
            </a:r>
            <a:r>
              <a:rPr lang="lv-LV" dirty="0">
                <a:solidFill>
                  <a:schemeClr val="tx1"/>
                </a:solidFill>
              </a:rPr>
              <a:t>– ilgtspējīgas izmantošanas ātrums nedrīkst būt lielāks par </a:t>
            </a:r>
            <a:r>
              <a:rPr lang="lv-LV" dirty="0" err="1">
                <a:solidFill>
                  <a:schemeClr val="tx1"/>
                </a:solidFill>
              </a:rPr>
              <a:t>reģenerācĳas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smtClean="0">
                <a:solidFill>
                  <a:schemeClr val="tx1"/>
                </a:solidFill>
              </a:rPr>
              <a:t>ātrumu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lv-LV" b="1" u="sng" dirty="0" smtClean="0">
                <a:solidFill>
                  <a:schemeClr val="tx1"/>
                </a:solidFill>
              </a:rPr>
              <a:t>N</a:t>
            </a:r>
            <a:r>
              <a:rPr lang="nl" b="1" u="sng" dirty="0" smtClean="0">
                <a:solidFill>
                  <a:schemeClr val="tx1"/>
                </a:solidFill>
              </a:rPr>
              <a:t>eatjaunojamiem </a:t>
            </a:r>
            <a:r>
              <a:rPr lang="nl" b="1" u="sng" dirty="0">
                <a:solidFill>
                  <a:schemeClr val="tx1"/>
                </a:solidFill>
              </a:rPr>
              <a:t>resursiem</a:t>
            </a:r>
            <a:r>
              <a:rPr lang="nl" b="1" dirty="0">
                <a:solidFill>
                  <a:schemeClr val="tx1"/>
                </a:solidFill>
              </a:rPr>
              <a:t> </a:t>
            </a:r>
            <a:r>
              <a:rPr lang="lv-LV" b="1" dirty="0" smtClean="0">
                <a:solidFill>
                  <a:schemeClr val="tx1"/>
                </a:solidFill>
              </a:rPr>
              <a:t>(</a:t>
            </a:r>
            <a:r>
              <a:rPr lang="nl" b="1" dirty="0" smtClean="0">
                <a:solidFill>
                  <a:schemeClr val="tx1"/>
                </a:solidFill>
              </a:rPr>
              <a:t>fosilajam </a:t>
            </a:r>
            <a:r>
              <a:rPr lang="nl" b="1" dirty="0">
                <a:solidFill>
                  <a:schemeClr val="tx1"/>
                </a:solidFill>
              </a:rPr>
              <a:t>kurināmam, augstas koncentrācĳas minerālu rūdām, dabiskajam pazemes </a:t>
            </a:r>
            <a:r>
              <a:rPr lang="nl" b="1" dirty="0" smtClean="0">
                <a:solidFill>
                  <a:schemeClr val="tx1"/>
                </a:solidFill>
              </a:rPr>
              <a:t>ūdenim</a:t>
            </a:r>
            <a:r>
              <a:rPr lang="lv-LV" b="1" dirty="0" smtClean="0">
                <a:solidFill>
                  <a:schemeClr val="tx1"/>
                </a:solidFill>
              </a:rPr>
              <a:t>)</a:t>
            </a:r>
            <a:r>
              <a:rPr lang="nl" b="1" dirty="0" smtClean="0">
                <a:solidFill>
                  <a:schemeClr val="tx1"/>
                </a:solidFill>
              </a:rPr>
              <a:t> </a:t>
            </a:r>
            <a:r>
              <a:rPr lang="nl" dirty="0">
                <a:solidFill>
                  <a:schemeClr val="tx1"/>
                </a:solidFill>
              </a:rPr>
              <a:t>– līdzsvarotas izmantošanas ātrums nedrīkst būt lielāks par to, ar kādu izmanto atjaunojamos resursus, lai aizvietotu neatjaunojamos </a:t>
            </a:r>
            <a:r>
              <a:rPr lang="nl" dirty="0" smtClean="0">
                <a:solidFill>
                  <a:schemeClr val="tx1"/>
                </a:solidFill>
              </a:rPr>
              <a:t>resursus</a:t>
            </a:r>
            <a:endParaRPr lang="lv-LV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lv-LV" b="1" u="sng" dirty="0" smtClean="0">
                <a:solidFill>
                  <a:schemeClr val="tx1"/>
                </a:solidFill>
              </a:rPr>
              <a:t>Piesārņojumam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lv-LV" dirty="0" smtClean="0">
                <a:solidFill>
                  <a:schemeClr val="tx1"/>
                </a:solidFill>
              </a:rPr>
              <a:t>– līdzsvarotas </a:t>
            </a:r>
            <a:r>
              <a:rPr lang="lv-LV" dirty="0">
                <a:solidFill>
                  <a:schemeClr val="tx1"/>
                </a:solidFill>
              </a:rPr>
              <a:t>noplūdes ātrums nedrīkst būt lielāks par ātrumu, ar kādu piesārņojums var tikt utilizēts, absorbēts vai padarīts nekaitīgs videi</a:t>
            </a:r>
            <a:endParaRPr lang="lv-LV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5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4395" y="2333394"/>
            <a:ext cx="640614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Augsne, virszemes un pazemes ūdeņi, pārmitrās </a:t>
            </a:r>
            <a:r>
              <a:rPr lang="lv-LV" b="1" dirty="0" err="1">
                <a:solidFill>
                  <a:schemeClr val="tx1"/>
                </a:solidFill>
              </a:rPr>
              <a:t>teritorĳas</a:t>
            </a:r>
            <a:r>
              <a:rPr lang="lv-LV" b="1" dirty="0">
                <a:solidFill>
                  <a:schemeClr val="tx1"/>
                </a:solidFill>
              </a:rPr>
              <a:t>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daba </a:t>
            </a:r>
            <a:r>
              <a:rPr lang="lv-LV" b="1" dirty="0">
                <a:solidFill>
                  <a:schemeClr val="tx1"/>
                </a:solidFill>
              </a:rPr>
              <a:t>un vide ir sākuši degradēties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4395" y="3253153"/>
            <a:ext cx="6406144" cy="9319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Pat vietās, kur atjaunojamie resursi šķiet </a:t>
            </a:r>
            <a:r>
              <a:rPr lang="lv-LV" b="1" dirty="0" smtClean="0">
                <a:solidFill>
                  <a:schemeClr val="tx1"/>
                </a:solidFill>
              </a:rPr>
              <a:t>stabili, piemēram</a:t>
            </a:r>
            <a:r>
              <a:rPr lang="lv-LV" b="1" dirty="0">
                <a:solidFill>
                  <a:schemeClr val="tx1"/>
                </a:solidFill>
              </a:rPr>
              <a:t>, Ziemeļamerikas meži vai Eiropas </a:t>
            </a:r>
            <a:r>
              <a:rPr lang="lv-LV" b="1" dirty="0" smtClean="0">
                <a:solidFill>
                  <a:schemeClr val="tx1"/>
                </a:solidFill>
              </a:rPr>
              <a:t>augsnes – </a:t>
            </a:r>
            <a:r>
              <a:rPr lang="lv-LV" b="1" dirty="0">
                <a:solidFill>
                  <a:schemeClr val="tx1"/>
                </a:solidFill>
              </a:rPr>
              <a:t>resursu kvalitāte, daudzveidība un izdzīvošanas spējas var tikt apšaubītas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4395" y="4374883"/>
            <a:ext cx="6406144" cy="9319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Minerālu un fosilā kurināmā krājumi sāk </a:t>
            </a:r>
            <a:r>
              <a:rPr lang="nl" b="1" dirty="0" smtClean="0">
                <a:solidFill>
                  <a:schemeClr val="tx1"/>
                </a:solidFill>
              </a:rPr>
              <a:t>izsīkt</a:t>
            </a:r>
            <a:r>
              <a:rPr lang="lv-LV" b="1" dirty="0" smtClean="0">
                <a:solidFill>
                  <a:schemeClr val="tx1"/>
                </a:solidFill>
              </a:rPr>
              <a:t>, bet n</a:t>
            </a:r>
            <a:r>
              <a:rPr lang="nl" b="1" dirty="0" smtClean="0">
                <a:solidFill>
                  <a:schemeClr val="tx1"/>
                </a:solidFill>
              </a:rPr>
              <a:t>av </a:t>
            </a:r>
            <a:r>
              <a:rPr lang="nl" b="1" dirty="0">
                <a:solidFill>
                  <a:schemeClr val="tx1"/>
                </a:solidFill>
              </a:rPr>
              <a:t>pat plāna un apmierinošas kapitāla investīcĳu programmas, lai uzturētu rūpniecību, kad fosilā kurināmā krājumi </a:t>
            </a:r>
            <a:r>
              <a:rPr lang="nl" b="1" dirty="0" smtClean="0">
                <a:solidFill>
                  <a:schemeClr val="tx1"/>
                </a:solidFill>
              </a:rPr>
              <a:t>izbeigsies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4395" y="5496612"/>
            <a:ext cx="6406144" cy="9378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" b="1" dirty="0" smtClean="0">
                <a:solidFill>
                  <a:schemeClr val="tx1"/>
                </a:solidFill>
              </a:rPr>
              <a:t>Piesārņojums </a:t>
            </a:r>
            <a:r>
              <a:rPr lang="nl" b="1" dirty="0">
                <a:solidFill>
                  <a:schemeClr val="tx1"/>
                </a:solidFill>
              </a:rPr>
              <a:t>uzkrājas – tā emisĳas jau sāk pārsniegt vielu plūsmas to bioģeoķīmiskās aprites ciklos, bet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nl" b="1" dirty="0" smtClean="0">
                <a:solidFill>
                  <a:schemeClr val="tx1"/>
                </a:solidFill>
              </a:rPr>
              <a:t>atmosfēras </a:t>
            </a:r>
            <a:r>
              <a:rPr lang="nl" b="1" dirty="0">
                <a:solidFill>
                  <a:schemeClr val="tx1"/>
                </a:solidFill>
              </a:rPr>
              <a:t>ķīmiskais sastāvs mainās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pic>
        <p:nvPicPr>
          <p:cNvPr id="16386" name="Picture 2" descr="E:\2016_NEW prezentacijas\12_Atteli\5661872951_39d10e298e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720" y="-1"/>
            <a:ext cx="45541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7199" y="561993"/>
            <a:ext cx="9496755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" sz="2400" dirty="0"/>
              <a:t>Ir </a:t>
            </a:r>
            <a:r>
              <a:rPr lang="nl" sz="2400" dirty="0" smtClean="0"/>
              <a:t>daudz pierādījum</a:t>
            </a:r>
            <a:r>
              <a:rPr lang="lv-LV" sz="2400" dirty="0" smtClean="0"/>
              <a:t>u</a:t>
            </a:r>
            <a:r>
              <a:rPr lang="nl" sz="2400" dirty="0" smtClean="0"/>
              <a:t> </a:t>
            </a:r>
            <a:r>
              <a:rPr lang="nl" sz="2400" dirty="0"/>
              <a:t>tam, ka attīstība un izaugsme notiek uz esošo resursu neatgriezeniskas izsmelšanas vai degradācĳas </a:t>
            </a:r>
            <a:r>
              <a:rPr lang="nl" sz="2400" dirty="0" smtClean="0"/>
              <a:t>rēķina</a:t>
            </a:r>
            <a:r>
              <a:rPr lang="lv-LV" sz="2400" dirty="0" smtClean="0"/>
              <a:t> – c</a:t>
            </a:r>
            <a:r>
              <a:rPr lang="nl" sz="2400" dirty="0" smtClean="0"/>
              <a:t>ilvēces </a:t>
            </a:r>
            <a:r>
              <a:rPr lang="nl" sz="2400" dirty="0"/>
              <a:t>attīstības raksturs diemžēl parāda, ka Zemes resursi </a:t>
            </a:r>
            <a:r>
              <a:rPr lang="nl" sz="2400" dirty="0" smtClean="0"/>
              <a:t>netiek </a:t>
            </a:r>
            <a:r>
              <a:rPr lang="nl" sz="2400" dirty="0"/>
              <a:t>izmantotas līdzsvaroti</a:t>
            </a:r>
            <a:endParaRPr lang="lv-LV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5844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zquotes.com/picture-quotes/quote-is-the-mean-temperature-of-the-ground-in-any-way-influenced-by-the-presence-of-heat-svante-arrhenius-75-51-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3" t="2307" r="1502" b="3307"/>
          <a:stretch/>
        </p:blipFill>
        <p:spPr bwMode="auto">
          <a:xfrm>
            <a:off x="0" y="2487389"/>
            <a:ext cx="6224954" cy="28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50122" y="565510"/>
            <a:ext cx="7291755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Cilvēce būs pārsniegusi ilgtspējīgas attīstības </a:t>
            </a:r>
            <a:r>
              <a:rPr lang="lv-LV" sz="2400" dirty="0" smtClean="0"/>
              <a:t>ierobežojumus – šie </a:t>
            </a:r>
            <a:r>
              <a:rPr lang="lv-LV" sz="2400" dirty="0"/>
              <a:t>ierobežojumi attiecas uz izejvielu daudzumu, kas tiek izlietots noteiktā periodā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007274" y="2249461"/>
            <a:ext cx="5916706" cy="8806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Cilvēce ir paātrinājusi krājumu izmantošanu ne tikai telpiski, plūsmu ātruma ziņā vai ierobežojuma veidā, bet arī cilvēku skaita ziņā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3429000"/>
            <a:ext cx="5916706" cy="13188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Pasaules zinātnieki mēģina izprast un aprakstīt ilgtspējīgas attīstības būtību, kā arī meklē ceļus, lai atrisinātu ilgtspējīgas attīstības problēmas jau kopš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Renesanses </a:t>
            </a:r>
            <a:r>
              <a:rPr lang="lv-LV" b="1" dirty="0">
                <a:solidFill>
                  <a:schemeClr val="tx1"/>
                </a:solidFill>
              </a:rPr>
              <a:t>laikmeta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03023" y="4668720"/>
            <a:ext cx="4985240" cy="128367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Piemēram, 1896.g. </a:t>
            </a:r>
            <a:r>
              <a:rPr lang="lv-LV" b="1" dirty="0" err="1">
                <a:solidFill>
                  <a:schemeClr val="tx1"/>
                </a:solidFill>
              </a:rPr>
              <a:t>Svante</a:t>
            </a:r>
            <a:r>
              <a:rPr lang="lv-LV" b="1" dirty="0">
                <a:solidFill>
                  <a:schemeClr val="tx1"/>
                </a:solidFill>
              </a:rPr>
              <a:t> </a:t>
            </a:r>
            <a:r>
              <a:rPr lang="lv-LV" b="1" dirty="0" err="1" smtClean="0">
                <a:solidFill>
                  <a:schemeClr val="tx1"/>
                </a:solidFill>
              </a:rPr>
              <a:t>Arrēniuss</a:t>
            </a:r>
            <a:r>
              <a:rPr lang="lv-LV" b="1" dirty="0" smtClean="0">
                <a:solidFill>
                  <a:schemeClr val="tx1"/>
                </a:solidFill>
              </a:rPr>
              <a:t> izvirzīja </a:t>
            </a:r>
            <a:r>
              <a:rPr lang="lv-LV" b="1" dirty="0">
                <a:solidFill>
                  <a:schemeClr val="tx1"/>
                </a:solidFill>
              </a:rPr>
              <a:t>siltumnīcefekta teoriju un pirmais aprēķināja cilvēka iniciēto klimata pārmaiņu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iespējamās </a:t>
            </a:r>
            <a:r>
              <a:rPr lang="lv-LV" b="1" dirty="0">
                <a:solidFill>
                  <a:schemeClr val="tx1"/>
                </a:solidFill>
              </a:rPr>
              <a:t>sekas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0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16_NEW prezentacijas\12_Atteli\4916943290_599a18bd1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701" y="-1"/>
            <a:ext cx="51435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4916" y="553201"/>
            <a:ext cx="692401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Planētas spēju pārsniegšana ļoti nopietni ietekmē </a:t>
            </a:r>
            <a:endParaRPr lang="lv-LV" sz="2400" dirty="0" smtClean="0"/>
          </a:p>
          <a:p>
            <a:pPr algn="ctr"/>
            <a:r>
              <a:rPr lang="lv-LV" sz="2400" dirty="0" smtClean="0"/>
              <a:t>arī </a:t>
            </a:r>
            <a:r>
              <a:rPr lang="lv-LV" sz="2400" dirty="0"/>
              <a:t>cilvēku dzīves apstākļus un apdraud </a:t>
            </a:r>
            <a:endParaRPr lang="lv-LV" sz="2400" dirty="0" smtClean="0"/>
          </a:p>
          <a:p>
            <a:pPr algn="ctr"/>
            <a:r>
              <a:rPr lang="lv-LV" sz="2400" dirty="0" smtClean="0"/>
              <a:t>izdzīvošanu nākotnē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34354" y="3734749"/>
            <a:ext cx="5783210" cy="9245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Šādā skatījumā pasaule sociālā ziņā nevar būt ilgtspējīga, ja pašlaik apmēram viens miljards cilvēku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pastāvīgi </a:t>
            </a:r>
            <a:r>
              <a:rPr lang="lv-LV" b="1" dirty="0">
                <a:solidFill>
                  <a:schemeClr val="tx1"/>
                </a:solidFill>
              </a:rPr>
              <a:t>nav paēduši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279" y="5037992"/>
            <a:ext cx="5837285" cy="12133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Cilvēce nevar samierināties ar tādu pasaules </a:t>
            </a:r>
            <a:r>
              <a:rPr lang="lv-LV" b="1" dirty="0" err="1">
                <a:solidFill>
                  <a:schemeClr val="tx1"/>
                </a:solidFill>
              </a:rPr>
              <a:t>neilgtspēju</a:t>
            </a:r>
            <a:r>
              <a:rPr lang="lv-LV" b="1" dirty="0">
                <a:solidFill>
                  <a:schemeClr val="tx1"/>
                </a:solidFill>
              </a:rPr>
              <a:t>, ja apmēram </a:t>
            </a:r>
            <a:r>
              <a:rPr lang="lv-LV" b="1" dirty="0" smtClean="0">
                <a:solidFill>
                  <a:schemeClr val="tx1"/>
                </a:solidFill>
              </a:rPr>
              <a:t>11% </a:t>
            </a:r>
            <a:r>
              <a:rPr lang="lv-LV" b="1" dirty="0">
                <a:solidFill>
                  <a:schemeClr val="tx1"/>
                </a:solidFill>
              </a:rPr>
              <a:t>iedzīvotāju nav pieejams kvalitatīvs dzeramais ūdens, bet gandrīz pusei iedzīvotāju nav nodrošināti pamata sanitārie apstākļi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4354" y="2431506"/>
            <a:ext cx="5783210" cy="9245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Tāpēc zinātnieki ir mēģinājuši savietot planētas robežas ar cilvēces sociālajām robežām, pamatojoties uz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vispārējām </a:t>
            </a:r>
            <a:r>
              <a:rPr lang="lv-LV" b="1" dirty="0">
                <a:solidFill>
                  <a:schemeClr val="tx1"/>
                </a:solidFill>
              </a:rPr>
              <a:t>cilvēku tiesībām</a:t>
            </a:r>
          </a:p>
        </p:txBody>
      </p:sp>
    </p:spTree>
    <p:extLst>
      <p:ext uri="{BB962C8B-B14F-4D97-AF65-F5344CB8AC3E}">
        <p14:creationId xmlns:p14="http://schemas.microsoft.com/office/powerpoint/2010/main" xmlns="" val="31800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112477" y="633103"/>
            <a:ext cx="5791500" cy="5591793"/>
            <a:chOff x="3112477" y="633103"/>
            <a:chExt cx="5791500" cy="5591793"/>
          </a:xfrm>
        </p:grpSpPr>
        <p:grpSp>
          <p:nvGrpSpPr>
            <p:cNvPr id="22" name="Group 21"/>
            <p:cNvGrpSpPr/>
            <p:nvPr/>
          </p:nvGrpSpPr>
          <p:grpSpPr>
            <a:xfrm>
              <a:off x="3112477" y="633103"/>
              <a:ext cx="5791500" cy="5591793"/>
              <a:chOff x="3112477" y="633103"/>
              <a:chExt cx="5791500" cy="5591793"/>
            </a:xfrm>
          </p:grpSpPr>
          <p:pic>
            <p:nvPicPr>
              <p:cNvPr id="20482" name="Picture 2" descr="Picture 00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477" y="633103"/>
                <a:ext cx="5791500" cy="5591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Donut 17"/>
              <p:cNvSpPr/>
              <p:nvPr/>
            </p:nvSpPr>
            <p:spPr>
              <a:xfrm>
                <a:off x="3982916" y="1485899"/>
                <a:ext cx="3817323" cy="3739671"/>
              </a:xfrm>
              <a:prstGeom prst="donut">
                <a:avLst>
                  <a:gd name="adj" fmla="val 1985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5168676" y="874575"/>
                <a:ext cx="1296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Klimata pārmaiņas</a:t>
                </a:r>
                <a:endParaRPr lang="lv-LV" sz="1200" b="1" dirty="0"/>
              </a:p>
            </p:txBody>
          </p:sp>
          <p:sp>
            <p:nvSpPr>
              <p:cNvPr id="6" name="Title 1"/>
              <p:cNvSpPr txBox="1">
                <a:spLocks/>
              </p:cNvSpPr>
              <p:nvPr/>
            </p:nvSpPr>
            <p:spPr>
              <a:xfrm rot="3422109">
                <a:off x="3202130" y="4420806"/>
                <a:ext cx="1319369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Ozona slāņa samazināšanās</a:t>
                </a:r>
                <a:endParaRPr lang="lv-LV" sz="1200" b="1" dirty="0"/>
              </a:p>
            </p:txBody>
          </p:sp>
          <p:sp>
            <p:nvSpPr>
              <p:cNvPr id="7" name="Title 1"/>
              <p:cNvSpPr txBox="1">
                <a:spLocks/>
              </p:cNvSpPr>
              <p:nvPr/>
            </p:nvSpPr>
            <p:spPr>
              <a:xfrm rot="19127250">
                <a:off x="3656362" y="1468426"/>
                <a:ext cx="1296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Zemes lietošanas izmaiņas</a:t>
                </a:r>
                <a:endParaRPr lang="lv-LV" sz="1200" b="1" dirty="0"/>
              </a:p>
            </p:txBody>
          </p:sp>
          <p:sp>
            <p:nvSpPr>
              <p:cNvPr id="8" name="Title 1"/>
              <p:cNvSpPr txBox="1">
                <a:spLocks/>
              </p:cNvSpPr>
              <p:nvPr/>
            </p:nvSpPr>
            <p:spPr>
              <a:xfrm rot="16746317">
                <a:off x="2838263" y="2872611"/>
                <a:ext cx="1404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Biol. daudzveidības samazināšanās</a:t>
                </a:r>
                <a:endParaRPr lang="lv-LV" sz="1200" b="1" dirty="0"/>
              </a:p>
            </p:txBody>
          </p:sp>
          <p:sp>
            <p:nvSpPr>
              <p:cNvPr id="9" name="Title 1"/>
              <p:cNvSpPr txBox="1">
                <a:spLocks/>
              </p:cNvSpPr>
              <p:nvPr/>
            </p:nvSpPr>
            <p:spPr>
              <a:xfrm rot="4743431">
                <a:off x="7543416" y="2732767"/>
                <a:ext cx="1368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Slāpekļa un fosfora aprites cikli</a:t>
                </a:r>
                <a:endParaRPr lang="lv-LV" sz="1200" b="1" dirty="0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 rot="2258557">
                <a:off x="6721983" y="1381599"/>
                <a:ext cx="1319369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Saldūdens izmantošana</a:t>
                </a:r>
                <a:endParaRPr lang="lv-LV" sz="1200" b="1" dirty="0"/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>
              <a:xfrm rot="18158654">
                <a:off x="7337448" y="4309439"/>
                <a:ext cx="1319369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Okeānu paskābināšanās</a:t>
                </a:r>
                <a:endParaRPr lang="lv-LV" sz="1200" b="1" dirty="0"/>
              </a:p>
            </p:txBody>
          </p:sp>
          <p:sp>
            <p:nvSpPr>
              <p:cNvPr id="13" name="Title 1"/>
              <p:cNvSpPr txBox="1">
                <a:spLocks/>
              </p:cNvSpPr>
              <p:nvPr/>
            </p:nvSpPr>
            <p:spPr>
              <a:xfrm rot="20239632">
                <a:off x="6089513" y="5362301"/>
                <a:ext cx="1404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Ķīmiskais piesārņojums</a:t>
                </a:r>
                <a:endParaRPr lang="lv-LV" sz="1200" b="1" dirty="0"/>
              </a:p>
            </p:txBody>
          </p:sp>
          <p:sp>
            <p:nvSpPr>
              <p:cNvPr id="14" name="Title 1"/>
              <p:cNvSpPr txBox="1">
                <a:spLocks/>
              </p:cNvSpPr>
              <p:nvPr/>
            </p:nvSpPr>
            <p:spPr>
              <a:xfrm rot="1055561">
                <a:off x="4448663" y="5418343"/>
                <a:ext cx="1404000" cy="360000"/>
              </a:xfrm>
              <a:prstGeom prst="roundRect">
                <a:avLst>
                  <a:gd name="adj" fmla="val 18373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lv-LV" sz="1200" b="1" dirty="0" smtClean="0"/>
                  <a:t>Atmosfēras aerosolu apjoms</a:t>
                </a:r>
                <a:endParaRPr lang="lv-LV" sz="1200" b="1" dirty="0"/>
              </a:p>
            </p:txBody>
          </p:sp>
          <p:sp>
            <p:nvSpPr>
              <p:cNvPr id="16" name="Donut 15"/>
              <p:cNvSpPr/>
              <p:nvPr/>
            </p:nvSpPr>
            <p:spPr>
              <a:xfrm>
                <a:off x="3771897" y="1283687"/>
                <a:ext cx="4254011" cy="4185137"/>
              </a:xfrm>
              <a:prstGeom prst="donut">
                <a:avLst>
                  <a:gd name="adj" fmla="val 1846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Donut 10"/>
              <p:cNvSpPr/>
              <p:nvPr/>
            </p:nvSpPr>
            <p:spPr>
              <a:xfrm>
                <a:off x="3745524" y="1283677"/>
                <a:ext cx="4317022" cy="4193930"/>
              </a:xfrm>
              <a:prstGeom prst="donut">
                <a:avLst>
                  <a:gd name="adj" fmla="val 4845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346338" y="1406761"/>
                <a:ext cx="3042139" cy="216289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4773034"/>
                  </a:avLst>
                </a:prstTxWarp>
                <a:spAutoFit/>
              </a:bodyPr>
              <a:lstStyle/>
              <a:p>
                <a:r>
                  <a:rPr lang="lv-LV" sz="1600" b="1" dirty="0" smtClean="0">
                    <a:solidFill>
                      <a:schemeClr val="bg1"/>
                    </a:solidFill>
                  </a:rPr>
                  <a:t>Vides ierobežojumi</a:t>
                </a:r>
                <a:endParaRPr lang="lv-LV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86199" y="1787753"/>
                <a:ext cx="3042139" cy="27139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3127906"/>
                  </a:avLst>
                </a:prstTxWarp>
                <a:spAutoFit/>
              </a:bodyPr>
              <a:lstStyle/>
              <a:p>
                <a:r>
                  <a:rPr lang="lv-LV" sz="1600" b="1" dirty="0" smtClean="0"/>
                  <a:t>Droša un pietiekama telpa cilvēcei</a:t>
                </a:r>
                <a:endParaRPr lang="lv-LV" sz="16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01669" y="2171699"/>
                <a:ext cx="2813528" cy="287508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4336673"/>
                  </a:avLst>
                </a:prstTxWarp>
                <a:spAutoFit/>
              </a:bodyPr>
              <a:lstStyle/>
              <a:p>
                <a:r>
                  <a:rPr lang="lv-LV" sz="1600" b="1" dirty="0" smtClean="0"/>
                  <a:t>Sociālais nodrošinājums</a:t>
                </a:r>
                <a:endParaRPr lang="lv-LV" sz="16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60994" y="2370976"/>
                <a:ext cx="3042139" cy="27139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016978"/>
                  </a:avLst>
                </a:prstTxWarp>
                <a:spAutoFit/>
              </a:bodyPr>
              <a:lstStyle/>
              <a:p>
                <a:r>
                  <a:rPr lang="lv-LV" sz="1600" b="1" dirty="0" smtClean="0"/>
                  <a:t>Ietveroša un ilgtspējīga ekonomiskā attīstība</a:t>
                </a:r>
                <a:endParaRPr lang="lv-LV" sz="1600" b="1" dirty="0"/>
              </a:p>
            </p:txBody>
          </p:sp>
        </p:grpSp>
        <p:sp>
          <p:nvSpPr>
            <p:cNvPr id="29" name="Circular Arrow 28"/>
            <p:cNvSpPr>
              <a:spLocks noChangeAspect="1"/>
            </p:cNvSpPr>
            <p:nvPr/>
          </p:nvSpPr>
          <p:spPr>
            <a:xfrm rot="14028675">
              <a:off x="5339536" y="2777753"/>
              <a:ext cx="1080000" cy="1080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248124"/>
                <a:gd name="adj5" fmla="val 1676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790439" y="2803383"/>
              <a:ext cx="252000" cy="25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 smtClean="0"/>
                <a:t>1</a:t>
              </a:r>
              <a:endParaRPr lang="lv-LV" dirty="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8760512" y="2002322"/>
            <a:ext cx="2281957" cy="3103290"/>
          </a:xfrm>
          <a:prstGeom prst="roundRect">
            <a:avLst>
              <a:gd name="adj" fmla="val 1581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 b="1" dirty="0" smtClean="0">
                <a:solidFill>
                  <a:schemeClr val="tx1"/>
                </a:solidFill>
              </a:rPr>
              <a:t>Ietekmes sfēras: 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Ūdens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Ienākumi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Izglītība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Elastīgums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Tiesības izteikties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Darbs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Enerģija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Sociālais taisnīgums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Dzimumu līdztiesība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Veselība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1400" b="1" dirty="0" smtClean="0">
                <a:solidFill>
                  <a:schemeClr val="tx1"/>
                </a:solidFill>
              </a:rPr>
              <a:t>Pārtika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6842" y="370697"/>
            <a:ext cx="2935926" cy="1341749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Pasaules atlikušo </a:t>
            </a:r>
            <a:r>
              <a:rPr lang="lv-LV" sz="2400" dirty="0" err="1"/>
              <a:t>netjaunojamo</a:t>
            </a:r>
            <a:r>
              <a:rPr lang="lv-LV" sz="2400" dirty="0"/>
              <a:t> resursu </a:t>
            </a:r>
            <a:r>
              <a:rPr lang="lv-LV" sz="2400" dirty="0" smtClean="0"/>
              <a:t>apjoms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xmlns="" val="9969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894" y="1519311"/>
            <a:ext cx="5338689" cy="53386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05604" y="544409"/>
            <a:ext cx="10374923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Planētas spēju robežas nosaka vides izmantošanas griestus attīstībai un politiku īstenošanai un to, lai cilvēce, pat ar vājām pārvaldības spējām, </a:t>
            </a:r>
            <a:endParaRPr lang="lv-LV" sz="2400" dirty="0" smtClean="0"/>
          </a:p>
          <a:p>
            <a:pPr algn="ctr"/>
            <a:r>
              <a:rPr lang="lv-LV" sz="2400" dirty="0" smtClean="0"/>
              <a:t>nesagrautu </a:t>
            </a:r>
            <a:r>
              <a:rPr lang="lv-LV" sz="2400" dirty="0"/>
              <a:t>esošo </a:t>
            </a:r>
            <a:r>
              <a:rPr lang="lv-LV" sz="2400" dirty="0" smtClean="0"/>
              <a:t>globālo </a:t>
            </a:r>
            <a:r>
              <a:rPr lang="lv-LV" sz="2400" dirty="0"/>
              <a:t>vides sistēmu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458887" y="2177017"/>
            <a:ext cx="6006906" cy="8843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Savukārt cilvēce cenšas noteikt </a:t>
            </a:r>
            <a:r>
              <a:rPr lang="lv-LV" b="1" dirty="0" smtClean="0">
                <a:solidFill>
                  <a:schemeClr val="tx1"/>
                </a:solidFill>
              </a:rPr>
              <a:t>savu sociālo </a:t>
            </a:r>
            <a:r>
              <a:rPr lang="lv-LV" b="1" dirty="0">
                <a:solidFill>
                  <a:schemeClr val="tx1"/>
                </a:solidFill>
              </a:rPr>
              <a:t>iespēju griestus, kas ir līdzīgi sociālajiem fondiem un </a:t>
            </a:r>
            <a:r>
              <a:rPr lang="lv-LV" b="1" dirty="0" smtClean="0">
                <a:solidFill>
                  <a:schemeClr val="tx1"/>
                </a:solidFill>
              </a:rPr>
              <a:t>nodrošina ar –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65177" y="4095531"/>
            <a:ext cx="6794326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Ilgtspējīgas attīstības apstākļos nav pieļaujama planētas robežu pārsniegšana, ne arī pārāk augsta sociālo griestu celšana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65177" y="5013706"/>
            <a:ext cx="6794326" cy="12112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Iepriekšējos vēsturiskajos posmos cilvēcei ir izdevies pārvarēt </a:t>
            </a:r>
            <a:r>
              <a:rPr lang="lv-LV" b="1" dirty="0" err="1">
                <a:solidFill>
                  <a:schemeClr val="tx1"/>
                </a:solidFill>
              </a:rPr>
              <a:t>neilgtspējas</a:t>
            </a:r>
            <a:r>
              <a:rPr lang="lv-LV" b="1" dirty="0">
                <a:solidFill>
                  <a:schemeClr val="tx1"/>
                </a:solidFill>
              </a:rPr>
              <a:t> apstākļus, bet nekad agrāk šādu atsevišķu apstākļu nav bijis tik daudz un tie nav savstarpēji ietekmējuši viens otru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negatīvo </a:t>
            </a:r>
            <a:r>
              <a:rPr lang="lv-LV" b="1" dirty="0">
                <a:solidFill>
                  <a:schemeClr val="tx1"/>
                </a:solidFill>
              </a:rPr>
              <a:t>ietekmju pastiprināšanā tik izteikti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5177" y="2911520"/>
            <a:ext cx="6794326" cy="99319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Atbilstošu </a:t>
            </a:r>
            <a:r>
              <a:rPr lang="lv-LV" b="1" dirty="0">
                <a:solidFill>
                  <a:schemeClr val="tx1"/>
                </a:solidFill>
              </a:rPr>
              <a:t>pārtikas, enerģijas un ūdens apgādi, nepieciešamos sanitāros un apkārtējās vides apstākļus, ieskaitot mājokli, kā arī drošību, veselību, izglītību un iespējas kultūras izpausmēm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5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ilverbearcafe.com/private/10.12/images/deflated_Ear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048" y="3352889"/>
            <a:ext cx="5135694" cy="35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28142" y="359988"/>
            <a:ext cx="5535716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PĀRSNIEDZOT ROBEŽAS</a:t>
            </a:r>
            <a:endParaRPr lang="lv-LV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7625" y="1941342"/>
            <a:ext cx="11507372" cy="1487657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Cilvēces attīstības rakstura modelēšana parāda, ka, turpinoties līdzšinējam attīstības raksturam, pat pastāvot tehnoloģiskajam progresam un paplašinoties izejvielu un resursu pieejamībai, jau šī gadsimta laikā iespējama izaugsmes robežu pārsniegšana </a:t>
            </a:r>
            <a:endParaRPr lang="lv-LV" sz="2400" dirty="0" smtClean="0"/>
          </a:p>
          <a:p>
            <a:pPr algn="ctr"/>
            <a:r>
              <a:rPr lang="lv-LV" sz="2400" dirty="0" smtClean="0"/>
              <a:t>un </a:t>
            </a:r>
            <a:r>
              <a:rPr lang="lv-LV" sz="2400" dirty="0"/>
              <a:t>labklājības rādītāju katastrofāla samazināšanās</a:t>
            </a:r>
            <a:endParaRPr lang="lv-LV" sz="24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678333" y="3793290"/>
            <a:ext cx="5720460" cy="9053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</a:t>
            </a:r>
            <a:r>
              <a:rPr lang="lv-LV" b="1" dirty="0" smtClean="0">
                <a:solidFill>
                  <a:schemeClr val="tx1"/>
                </a:solidFill>
              </a:rPr>
              <a:t>ekas </a:t>
            </a:r>
            <a:r>
              <a:rPr lang="lv-LV" b="1" dirty="0">
                <a:solidFill>
                  <a:schemeClr val="tx1"/>
                </a:solidFill>
              </a:rPr>
              <a:t>var būt rūpnieciskās ražošanas un pārtikas pieejamības samazināšanās, kā arī iedzīvotāju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skaita </a:t>
            </a:r>
            <a:r>
              <a:rPr lang="lv-LV" b="1" dirty="0">
                <a:solidFill>
                  <a:schemeClr val="tx1"/>
                </a:solidFill>
              </a:rPr>
              <a:t>samazināšanās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8333" y="5062900"/>
            <a:ext cx="5720460" cy="1215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Īpaši pēdējo gadu desmitu laikā, kad izvērstā rūpniecības kultūra tika saistīta ar patērētāju sabiedrības attīstību un ieviesta cilvēku apziņā saistībā ar ideju par augsmi,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lv-LV" b="1" dirty="0" smtClean="0">
                <a:solidFill>
                  <a:schemeClr val="tx1"/>
                </a:solidFill>
              </a:rPr>
              <a:t>kas </a:t>
            </a:r>
            <a:r>
              <a:rPr lang="lv-LV" b="1" dirty="0">
                <a:solidFill>
                  <a:schemeClr val="tx1"/>
                </a:solidFill>
              </a:rPr>
              <a:t>vienmēr turpinās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8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iinovationblogs.files.wordpress.com/2014/04/sustainable-development-and-natural-resources-blog-rah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8976"/>
            <a:ext cx="5151985" cy="515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6633" y="558479"/>
            <a:ext cx="10398733" cy="1017106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Sabiedrība tiecas noraidīt ierobežojumu iespēju un cenšas to aizvietot ar iespējamo cīņu par </a:t>
            </a:r>
            <a:r>
              <a:rPr lang="lv-LV" sz="2400" dirty="0" err="1"/>
              <a:t>tehnoloģĳu</a:t>
            </a:r>
            <a:r>
              <a:rPr lang="lv-LV" sz="2400" dirty="0"/>
              <a:t> uzlabošanu un brīvā tirgus </a:t>
            </a:r>
            <a:r>
              <a:rPr lang="lv-LV" sz="2400" dirty="0" smtClean="0"/>
              <a:t>attīstību</a:t>
            </a:r>
            <a:endParaRPr lang="lv-LV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056905" y="1830880"/>
            <a:ext cx="4833720" cy="1095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Tomēr sabiedrības izaugsmes modelēšanas rezultāti parāda, ka līdzšinējais cilvēces attīstības ceļš sevi ir izsmēlis: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60556" y="2813538"/>
            <a:ext cx="6826418" cy="3284718"/>
          </a:xfrm>
          <a:prstGeom prst="roundRect">
            <a:avLst>
              <a:gd name="adj" fmla="val 1197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Ja </a:t>
            </a:r>
            <a:r>
              <a:rPr lang="lv-LV" b="1" dirty="0">
                <a:solidFill>
                  <a:schemeClr val="tx1"/>
                </a:solidFill>
              </a:rPr>
              <a:t>pasaules iedzīvotāju skaita, rūpniecības, piesārņojuma, pārtikas ražošanas un resursu patēriņa augšanas tendences turpināsies, mūsu planētas iespēju robežas tiks sasniegtas aptuveni nākamo simts gadu </a:t>
            </a:r>
            <a:r>
              <a:rPr lang="lv-LV" b="1" dirty="0" smtClean="0">
                <a:solidFill>
                  <a:schemeClr val="tx1"/>
                </a:solidFill>
              </a:rPr>
              <a:t>laikā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Pastāv </a:t>
            </a:r>
            <a:r>
              <a:rPr lang="lv-LV" b="1" dirty="0">
                <a:solidFill>
                  <a:schemeClr val="tx1"/>
                </a:solidFill>
              </a:rPr>
              <a:t>iespēja mazināt izaugsmes tendences un veidot apstākļus vides un ekonomiskai stabilitātei, kas varētu būt līdzsvarota arī tālā </a:t>
            </a:r>
            <a:r>
              <a:rPr lang="lv-LV" b="1" dirty="0" smtClean="0">
                <a:solidFill>
                  <a:schemeClr val="tx1"/>
                </a:solidFill>
              </a:rPr>
              <a:t>nākotnē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Līdzsvarotas </a:t>
            </a:r>
            <a:r>
              <a:rPr lang="lv-LV" b="1" dirty="0">
                <a:solidFill>
                  <a:schemeClr val="tx1"/>
                </a:solidFill>
              </a:rPr>
              <a:t>un ilgtspējīgas sabiedrības pastāvēšana ir tehniski un ekonomiski </a:t>
            </a:r>
            <a:r>
              <a:rPr lang="lv-LV" b="1" dirty="0" smtClean="0">
                <a:solidFill>
                  <a:schemeClr val="tx1"/>
                </a:solidFill>
              </a:rPr>
              <a:t>iespējama – tas </a:t>
            </a:r>
            <a:r>
              <a:rPr lang="lv-LV" b="1" dirty="0">
                <a:solidFill>
                  <a:schemeClr val="tx1"/>
                </a:solidFill>
              </a:rPr>
              <a:t>prasa ne tikai darba ražīgumu un </a:t>
            </a:r>
            <a:r>
              <a:rPr lang="lv-LV" b="1" dirty="0" err="1">
                <a:solidFill>
                  <a:schemeClr val="tx1"/>
                </a:solidFill>
              </a:rPr>
              <a:t>tehnoloģĳas</a:t>
            </a:r>
            <a:r>
              <a:rPr lang="lv-LV" b="1" dirty="0">
                <a:solidFill>
                  <a:schemeClr val="tx1"/>
                </a:solidFill>
              </a:rPr>
              <a:t>, bet arī  briedumu, līdzjūtību un gudrību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2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sc.org/images/p152_Image1_410_tcm18-206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460" y="2867704"/>
            <a:ext cx="4184197" cy="399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59963" y="372008"/>
            <a:ext cx="6673830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ILGTSPĒJĪGAS ATTĪSTĪBAS KONCEPCIJA</a:t>
            </a:r>
            <a:endParaRPr lang="lv-LV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7655" y="1954973"/>
            <a:ext cx="10871200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" sz="2400" dirty="0"/>
              <a:t>Ilgtspējīgas attīstības koncepcĳa ietver fiziskos apstākļus, politiskas koncepcĳas, jēdzienu par dzīves kvalitāti vai labklājību un optimizētu ietekmi uz vidi, lai nodrošinātu, ka tās resursi ir vienlīdz pieejami visām paaudzēm</a:t>
            </a:r>
            <a:endParaRPr lang="lv-LV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449097" y="3539704"/>
            <a:ext cx="5167929" cy="9815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P</a:t>
            </a:r>
            <a:r>
              <a:rPr lang="nl" b="1" dirty="0" smtClean="0">
                <a:solidFill>
                  <a:schemeClr val="tx1"/>
                </a:solidFill>
              </a:rPr>
              <a:t>amatā </a:t>
            </a:r>
            <a:r>
              <a:rPr lang="nl" b="1" dirty="0">
                <a:solidFill>
                  <a:schemeClr val="tx1"/>
                </a:solidFill>
              </a:rPr>
              <a:t>ir izpratne par trim jēdzieniem: attīstību, sabiedrības vajadzībām un nākamo </a:t>
            </a:r>
            <a:endParaRPr lang="lv-LV" b="1" dirty="0" smtClean="0">
              <a:solidFill>
                <a:schemeClr val="tx1"/>
              </a:solidFill>
            </a:endParaRPr>
          </a:p>
          <a:p>
            <a:pPr algn="ctr"/>
            <a:r>
              <a:rPr lang="nl" b="1" dirty="0" smtClean="0">
                <a:solidFill>
                  <a:schemeClr val="tx1"/>
                </a:solidFill>
              </a:rPr>
              <a:t>paaudžu vajadzībām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73" y="4711407"/>
            <a:ext cx="5169653" cy="10491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Tiek aplūkoti ne tikai </a:t>
            </a:r>
            <a:r>
              <a:rPr lang="nl" b="1" dirty="0" smtClean="0">
                <a:solidFill>
                  <a:schemeClr val="tx1"/>
                </a:solidFill>
              </a:rPr>
              <a:t>īstermiņa proces</a:t>
            </a:r>
            <a:r>
              <a:rPr lang="lv-LV" b="1" dirty="0" smtClean="0">
                <a:solidFill>
                  <a:schemeClr val="tx1"/>
                </a:solidFill>
              </a:rPr>
              <a:t>i</a:t>
            </a:r>
            <a:r>
              <a:rPr lang="nl" b="1" dirty="0" smtClean="0">
                <a:solidFill>
                  <a:schemeClr val="tx1"/>
                </a:solidFill>
              </a:rPr>
              <a:t> </a:t>
            </a:r>
            <a:r>
              <a:rPr lang="nl" b="1" dirty="0">
                <a:solidFill>
                  <a:schemeClr val="tx1"/>
                </a:solidFill>
              </a:rPr>
              <a:t>(</a:t>
            </a:r>
            <a:r>
              <a:rPr lang="nl" b="1" dirty="0" smtClean="0">
                <a:solidFill>
                  <a:schemeClr val="tx1"/>
                </a:solidFill>
              </a:rPr>
              <a:t>nodrošināt tagadnes vajadzības), </a:t>
            </a:r>
            <a:r>
              <a:rPr lang="nl" b="1" dirty="0">
                <a:solidFill>
                  <a:schemeClr val="tx1"/>
                </a:solidFill>
              </a:rPr>
              <a:t>bet arī </a:t>
            </a:r>
            <a:r>
              <a:rPr lang="nl" b="1" dirty="0" smtClean="0">
                <a:solidFill>
                  <a:schemeClr val="tx1"/>
                </a:solidFill>
              </a:rPr>
              <a:t>vienlīdzīg</a:t>
            </a:r>
            <a:r>
              <a:rPr lang="lv-LV" b="1" dirty="0" smtClean="0">
                <a:solidFill>
                  <a:schemeClr val="tx1"/>
                </a:solidFill>
              </a:rPr>
              <a:t>u</a:t>
            </a:r>
            <a:r>
              <a:rPr lang="nl" b="1" dirty="0" smtClean="0">
                <a:solidFill>
                  <a:schemeClr val="tx1"/>
                </a:solidFill>
              </a:rPr>
              <a:t> iespēj</a:t>
            </a:r>
            <a:r>
              <a:rPr lang="lv-LV" b="1" dirty="0" smtClean="0">
                <a:solidFill>
                  <a:schemeClr val="tx1"/>
                </a:solidFill>
              </a:rPr>
              <a:t>u</a:t>
            </a:r>
            <a:r>
              <a:rPr lang="nl" b="1" dirty="0" smtClean="0">
                <a:solidFill>
                  <a:schemeClr val="tx1"/>
                </a:solidFill>
              </a:rPr>
              <a:t> nodrošinā</a:t>
            </a:r>
            <a:r>
              <a:rPr lang="lv-LV" b="1" dirty="0" err="1" smtClean="0">
                <a:solidFill>
                  <a:schemeClr val="tx1"/>
                </a:solidFill>
              </a:rPr>
              <a:t>šana</a:t>
            </a:r>
            <a:r>
              <a:rPr lang="nl" b="1" dirty="0" smtClean="0">
                <a:solidFill>
                  <a:schemeClr val="tx1"/>
                </a:solidFill>
              </a:rPr>
              <a:t> </a:t>
            </a:r>
            <a:r>
              <a:rPr lang="nl" b="1" dirty="0">
                <a:solidFill>
                  <a:schemeClr val="tx1"/>
                </a:solidFill>
              </a:rPr>
              <a:t>starp </a:t>
            </a:r>
            <a:r>
              <a:rPr lang="nl" b="1" dirty="0" smtClean="0">
                <a:solidFill>
                  <a:schemeClr val="tx1"/>
                </a:solidFill>
              </a:rPr>
              <a:t>paaudzēm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7461" y="5950687"/>
            <a:ext cx="5169565" cy="6678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Patiešām i</a:t>
            </a:r>
            <a:r>
              <a:rPr lang="nl" b="1" dirty="0" smtClean="0">
                <a:solidFill>
                  <a:schemeClr val="tx1"/>
                </a:solidFill>
              </a:rPr>
              <a:t>lgtspējīga </a:t>
            </a:r>
            <a:r>
              <a:rPr lang="nl" b="1" dirty="0">
                <a:solidFill>
                  <a:schemeClr val="tx1"/>
                </a:solidFill>
              </a:rPr>
              <a:t>būtu tāda sabiedrība, kas varētu pastāvēt </a:t>
            </a:r>
            <a:r>
              <a:rPr lang="nl" b="1" dirty="0" smtClean="0">
                <a:solidFill>
                  <a:schemeClr val="tx1"/>
                </a:solidFill>
              </a:rPr>
              <a:t>mūžīgi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5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4.businessinsider.com/image/525c18ceeab8ea10794c8255/why-making-your-business-more-sustainable-doesnt-have-to-be-expensive-or-h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93476"/>
            <a:ext cx="6246055" cy="46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5760" y="571651"/>
            <a:ext cx="11477897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" sz="2400" dirty="0"/>
              <a:t>Sabiedrības attīstības koncepcĳu pārvērtēšanā liela loma ir izpratnei par sabiedrības attīstības ietekmi uz </a:t>
            </a:r>
            <a:r>
              <a:rPr lang="nl" sz="2400" dirty="0" smtClean="0"/>
              <a:t>vidi</a:t>
            </a:r>
            <a:r>
              <a:rPr lang="lv-LV" sz="2400" dirty="0" smtClean="0"/>
              <a:t>, t</a:t>
            </a:r>
            <a:r>
              <a:rPr lang="nl" sz="2400" dirty="0" smtClean="0"/>
              <a:t>āpēc </a:t>
            </a:r>
            <a:r>
              <a:rPr lang="nl" sz="2400" dirty="0"/>
              <a:t>ir vairāki argumenti, kādēļ nepieciešams </a:t>
            </a:r>
            <a:endParaRPr lang="lv-LV" sz="2400" dirty="0" smtClean="0"/>
          </a:p>
          <a:p>
            <a:pPr algn="ctr"/>
            <a:r>
              <a:rPr lang="nl" sz="2400" dirty="0" smtClean="0"/>
              <a:t>pārvērtēt </a:t>
            </a:r>
            <a:r>
              <a:rPr lang="nl" sz="2400" dirty="0"/>
              <a:t>līdzšinējos sabiedrības attīstības </a:t>
            </a:r>
            <a:r>
              <a:rPr lang="nl" sz="2400" dirty="0" smtClean="0"/>
              <a:t>modeļus</a:t>
            </a:r>
            <a:r>
              <a:rPr lang="lv-LV" sz="2400" dirty="0" smtClean="0"/>
              <a:t>, piemēram: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53760" y="2138483"/>
            <a:ext cx="5991498" cy="4313117"/>
          </a:xfrm>
          <a:prstGeom prst="roundRect">
            <a:avLst>
              <a:gd name="adj" fmla="val 1093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Attīstība</a:t>
            </a:r>
            <a:r>
              <a:rPr lang="lv-LV" b="1" dirty="0">
                <a:solidFill>
                  <a:schemeClr val="tx1"/>
                </a:solidFill>
              </a:rPr>
              <a:t>, īpaši Rietumu sabiedrībā, tiek  saprasta kā cilvēka dominēšana pār </a:t>
            </a:r>
            <a:r>
              <a:rPr lang="lv-LV" b="1" dirty="0" smtClean="0">
                <a:solidFill>
                  <a:schemeClr val="tx1"/>
                </a:solidFill>
              </a:rPr>
              <a:t>dabu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Rietumu </a:t>
            </a:r>
            <a:r>
              <a:rPr lang="lv-LV" b="1" dirty="0">
                <a:solidFill>
                  <a:schemeClr val="tx1"/>
                </a:solidFill>
              </a:rPr>
              <a:t>sabiedrības dominējošā attīstības modelī galvenā prioritāte ir ekonomiskā </a:t>
            </a:r>
            <a:r>
              <a:rPr lang="lv-LV" b="1" dirty="0" smtClean="0">
                <a:solidFill>
                  <a:schemeClr val="tx1"/>
                </a:solidFill>
              </a:rPr>
              <a:t>izaugsme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Sabiedrības </a:t>
            </a:r>
            <a:r>
              <a:rPr lang="lv-LV" b="1" dirty="0">
                <a:solidFill>
                  <a:schemeClr val="tx1"/>
                </a:solidFill>
              </a:rPr>
              <a:t>attīstība, kas balstās uz pieaugošu resursu izmantošanu, neizbēgami noved pie </a:t>
            </a:r>
            <a:r>
              <a:rPr lang="lv-LV" b="1" dirty="0" smtClean="0">
                <a:solidFill>
                  <a:schemeClr val="tx1"/>
                </a:solidFill>
              </a:rPr>
              <a:t>resursu izsīkšanas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tx1"/>
                </a:solidFill>
              </a:rPr>
              <a:t>Patēriņa sabiedrības attīstības modelis ignorē faktu, ka tāda ražošana, kas pārtērē resursus un degradē vidi, bet nodrošina augsta līmeņa dzīves veidu bagātākajās pasaules valstīs, uz visas planētas nav iespējama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" b="1" dirty="0">
                <a:solidFill>
                  <a:schemeClr val="tx1"/>
                </a:solidFill>
              </a:rPr>
              <a:t>Līdzšinējā Rietumu sabiedrības attīstības pamatā bĳa izpratne, ka attīstība un izaugsme nav ierobežota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3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islandbreath.org/2011Year/08/110806huntergat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4776" y="4666920"/>
            <a:ext cx="2912691" cy="2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4.sci-news.com/images/2014/12/image_2368-First-Farm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191" y="1586857"/>
            <a:ext cx="4545276" cy="28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65606" y="561581"/>
            <a:ext cx="8060787" cy="1183023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Tā kā nepastāv neizbēgama un secīga pāreja no viena veida sabiedrības uz otru, pastāv iespēja atgriezties iepriekšējā sabiedrībā, tomēr tas notiek ļoti reti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039728" y="2285755"/>
            <a:ext cx="5835993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Savukārt tieša pārlēkšana no mednieku-augu vācēju sabiedrības uz industriālo sabiedrību ir neiespējama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39727" y="3412474"/>
            <a:ext cx="5835993" cy="9754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M</a:t>
            </a:r>
            <a:r>
              <a:rPr lang="lv-LV" b="1" dirty="0" smtClean="0">
                <a:solidFill>
                  <a:schemeClr val="tx1"/>
                </a:solidFill>
              </a:rPr>
              <a:t>ednieku-augu </a:t>
            </a:r>
            <a:r>
              <a:rPr lang="lv-LV" b="1" dirty="0">
                <a:solidFill>
                  <a:schemeClr val="tx1"/>
                </a:solidFill>
              </a:rPr>
              <a:t>vācēju sabiedrības bija pilnībā atkarīgas no tā, kas tika noķerts vai </a:t>
            </a:r>
            <a:r>
              <a:rPr lang="lv-LV" b="1" dirty="0" smtClean="0">
                <a:solidFill>
                  <a:schemeClr val="tx1"/>
                </a:solidFill>
              </a:rPr>
              <a:t>atrasts – viņiem </a:t>
            </a:r>
            <a:r>
              <a:rPr lang="lv-LV" b="1" dirty="0">
                <a:solidFill>
                  <a:schemeClr val="tx1"/>
                </a:solidFill>
              </a:rPr>
              <a:t>nebija iespēju uzkrāt kaut kādu bagātību vai uzlabot savu labklājību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39728" y="4787233"/>
            <a:ext cx="5835993" cy="11272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Šādu </a:t>
            </a:r>
            <a:r>
              <a:rPr lang="lv-LV" b="1" dirty="0">
                <a:solidFill>
                  <a:schemeClr val="tx1"/>
                </a:solidFill>
              </a:rPr>
              <a:t>sabiedrību var raksturot kā </a:t>
            </a:r>
            <a:r>
              <a:rPr lang="lv-LV" b="1" u="sng" dirty="0" err="1">
                <a:solidFill>
                  <a:schemeClr val="tx1"/>
                </a:solidFill>
              </a:rPr>
              <a:t>egalitāru</a:t>
            </a:r>
            <a:r>
              <a:rPr lang="lv-LV" b="1" dirty="0">
                <a:solidFill>
                  <a:schemeClr val="tx1"/>
                </a:solidFill>
              </a:rPr>
              <a:t> – pilnīgi vienlīdzīgu visiem tās locekļiem ar kopēju īpašumu (dzīves vidi), kopēju pārtiku un līdzīgu sociālo statusu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028631"/>
            <a:ext cx="3334777" cy="2226098"/>
            <a:chOff x="618978" y="3842192"/>
            <a:chExt cx="3334777" cy="2226098"/>
          </a:xfrm>
        </p:grpSpPr>
        <p:pic>
          <p:nvPicPr>
            <p:cNvPr id="7" name="lightboxImage" descr="Neolithic farmer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78" y="3842192"/>
              <a:ext cx="3334777" cy="222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152377" y="5698958"/>
              <a:ext cx="2801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dirty="0">
                  <a:solidFill>
                    <a:schemeClr val="bg1"/>
                  </a:solidFill>
                </a:rPr>
                <a:t>Mednieku-augu vācēju sabiedrības transformācija </a:t>
              </a:r>
              <a:endParaRPr lang="lv-LV" sz="900" dirty="0" smtClean="0">
                <a:solidFill>
                  <a:schemeClr val="bg1"/>
                </a:solidFill>
              </a:endParaRPr>
            </a:p>
            <a:p>
              <a:pPr algn="r"/>
              <a:r>
                <a:rPr lang="lv-LV" sz="900" dirty="0" smtClean="0">
                  <a:solidFill>
                    <a:schemeClr val="bg1"/>
                  </a:solidFill>
                </a:rPr>
                <a:t>par agrāro </a:t>
              </a:r>
              <a:r>
                <a:rPr lang="lv-LV" sz="900" dirty="0">
                  <a:solidFill>
                    <a:schemeClr val="bg1"/>
                  </a:solidFill>
                </a:rPr>
                <a:t>sabiedrību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843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391" y="-9662"/>
            <a:ext cx="4999658" cy="68676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3829" y="913965"/>
            <a:ext cx="6589485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Ražošanas un patēriņa attīstības dēļ </a:t>
            </a:r>
            <a:endParaRPr lang="lv-LV" sz="2400" dirty="0" smtClean="0"/>
          </a:p>
          <a:p>
            <a:pPr algn="ctr"/>
            <a:r>
              <a:rPr lang="lv-LV" sz="2400" dirty="0" smtClean="0"/>
              <a:t>pēdējās </a:t>
            </a:r>
            <a:r>
              <a:rPr lang="lv-LV" sz="2400" dirty="0"/>
              <a:t>desmitgadēs ir mainījies </a:t>
            </a:r>
            <a:endParaRPr lang="lv-LV" sz="2400" dirty="0" smtClean="0"/>
          </a:p>
          <a:p>
            <a:pPr algn="ctr"/>
            <a:r>
              <a:rPr lang="lv-LV" sz="2400" dirty="0" smtClean="0"/>
              <a:t>arī vides problēmu raksturs: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9716" y="2391927"/>
            <a:ext cx="5402789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Vides piesārņojuma </a:t>
            </a:r>
            <a:r>
              <a:rPr lang="lv-LV" b="1" dirty="0">
                <a:solidFill>
                  <a:schemeClr val="tx1"/>
                </a:solidFill>
              </a:rPr>
              <a:t>avoti – punktveida vai </a:t>
            </a:r>
            <a:r>
              <a:rPr lang="lv-LV" b="1" dirty="0" smtClean="0">
                <a:solidFill>
                  <a:schemeClr val="tx1"/>
                </a:solidFill>
              </a:rPr>
              <a:t>difūzi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9716" y="3341498"/>
            <a:ext cx="5402789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Vides </a:t>
            </a:r>
            <a:r>
              <a:rPr lang="lv-LV" b="1" dirty="0">
                <a:solidFill>
                  <a:schemeClr val="tx1"/>
                </a:solidFill>
              </a:rPr>
              <a:t>problēmu mērogs – vietējs, reģionāls vai </a:t>
            </a:r>
            <a:r>
              <a:rPr lang="lv-LV" b="1" dirty="0" smtClean="0">
                <a:solidFill>
                  <a:schemeClr val="tx1"/>
                </a:solidFill>
              </a:rPr>
              <a:t>globāls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9714" y="5219672"/>
            <a:ext cx="5402789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Vides </a:t>
            </a:r>
            <a:r>
              <a:rPr lang="lv-LV" b="1" dirty="0">
                <a:solidFill>
                  <a:schemeClr val="tx1"/>
                </a:solidFill>
              </a:rPr>
              <a:t>problēmu turpināšanās – neilga vai </a:t>
            </a:r>
            <a:r>
              <a:rPr lang="lv-LV" b="1" dirty="0" smtClean="0">
                <a:solidFill>
                  <a:schemeClr val="tx1"/>
                </a:solidFill>
              </a:rPr>
              <a:t>ilga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715" y="4291069"/>
            <a:ext cx="5402789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1"/>
                </a:solidFill>
              </a:rPr>
              <a:t>Vides </a:t>
            </a:r>
            <a:r>
              <a:rPr lang="lv-LV" b="1" dirty="0">
                <a:solidFill>
                  <a:schemeClr val="tx1"/>
                </a:solidFill>
              </a:rPr>
              <a:t>piesārņojuma problēmu pakāpe – vienkārša vai </a:t>
            </a:r>
            <a:r>
              <a:rPr lang="lv-LV" b="1" dirty="0" smtClean="0">
                <a:solidFill>
                  <a:schemeClr val="tx1"/>
                </a:solidFill>
              </a:rPr>
              <a:t>sarežģīta</a:t>
            </a:r>
            <a:endParaRPr lang="lv-LV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9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982" y="1755279"/>
            <a:ext cx="5206365" cy="5104280"/>
            <a:chOff x="476982" y="1755279"/>
            <a:chExt cx="5206365" cy="5104280"/>
          </a:xfrm>
        </p:grpSpPr>
        <p:pic>
          <p:nvPicPr>
            <p:cNvPr id="5124" name="Picture 4" descr="http://moodle.paara.am/pluginfile.php/823/course/summary/mz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82" y="1755279"/>
              <a:ext cx="5206365" cy="5104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2350139" y="2478616"/>
              <a:ext cx="1504775" cy="36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 smtClean="0"/>
                <a:t>Vide</a:t>
              </a:r>
              <a:endParaRPr lang="lv-LV" sz="1800" b="1" dirty="0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1030771" y="4850755"/>
              <a:ext cx="994978" cy="54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 smtClean="0"/>
                <a:t>Sociālā sfēra</a:t>
              </a:r>
              <a:endParaRPr lang="lv-LV" sz="1800" b="1" dirty="0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2250830" y="4127417"/>
              <a:ext cx="1632219" cy="540000"/>
            </a:xfrm>
            <a:prstGeom prst="roundRect">
              <a:avLst>
                <a:gd name="adj" fmla="val 18373"/>
              </a:avLst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 smtClean="0"/>
                <a:t>ILGTSPĒJĪGA ATTĪSTĪBA</a:t>
              </a:r>
              <a:endParaRPr lang="lv-LV" sz="1800" b="1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4066802" y="4940755"/>
              <a:ext cx="1224000" cy="360000"/>
            </a:xfrm>
            <a:prstGeom prst="roundRect">
              <a:avLst>
                <a:gd name="adj" fmla="val 1837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 smtClean="0"/>
                <a:t>Ekonomika</a:t>
              </a:r>
              <a:endParaRPr lang="lv-LV" sz="1800" b="1" dirty="0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428773" y="5258551"/>
              <a:ext cx="1319369" cy="36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i="1" dirty="0" smtClean="0"/>
                <a:t>Taisnīga</a:t>
              </a:r>
              <a:endParaRPr lang="lv-LV" sz="1200" b="1" i="1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3799882" y="3429000"/>
              <a:ext cx="828000" cy="432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i="1" dirty="0" smtClean="0"/>
                <a:t>Dzīvot-spējīga</a:t>
              </a:r>
              <a:endParaRPr lang="lv-LV" sz="1200" b="1" i="1" dirty="0"/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577077" y="3350733"/>
              <a:ext cx="936000" cy="36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200" b="1" i="1" dirty="0" smtClean="0"/>
                <a:t>Piemērota</a:t>
              </a:r>
              <a:endParaRPr lang="lv-LV" sz="1200" b="1" i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07056" y="1619655"/>
            <a:ext cx="5231770" cy="5231770"/>
            <a:chOff x="6577396" y="1619655"/>
            <a:chExt cx="5231770" cy="5231770"/>
          </a:xfrm>
        </p:grpSpPr>
        <p:pic>
          <p:nvPicPr>
            <p:cNvPr id="5122" name="Picture 2" descr="http://www.unis.unvienna.org/images/2015/Infographic_5_elem_related_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396" y="1619655"/>
              <a:ext cx="5231770" cy="523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8190136" y="3763408"/>
              <a:ext cx="1836000" cy="684000"/>
            </a:xfrm>
            <a:prstGeom prst="roundRect">
              <a:avLst>
                <a:gd name="adj" fmla="val 18373"/>
              </a:avLst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2400" b="1" dirty="0" smtClean="0"/>
                <a:t>ILGTSPĒJĪGA ATTĪSTĪBA</a:t>
              </a:r>
              <a:endParaRPr lang="lv-LV" sz="2400" b="1" dirty="0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7891976" y="2091552"/>
              <a:ext cx="1317722" cy="360000"/>
            </a:xfrm>
            <a:prstGeom prst="roundRect">
              <a:avLst>
                <a:gd name="adj" fmla="val 379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algn="r">
                <a:buFont typeface="Calibri Light" panose="020F0302020204030204" pitchFamily="34" charset="0"/>
                <a:buChar char="→"/>
              </a:pPr>
              <a:r>
                <a:rPr lang="lv-LV" sz="1800" b="1" dirty="0" smtClean="0"/>
                <a:t>Cilvēki</a:t>
              </a:r>
              <a:endParaRPr lang="lv-LV" sz="1800" b="1" dirty="0"/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6658662" y="3220864"/>
              <a:ext cx="1224000" cy="360000"/>
            </a:xfrm>
            <a:prstGeom prst="roundRect">
              <a:avLst>
                <a:gd name="adj" fmla="val 379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algn="r">
                <a:buFont typeface="Calibri Light" panose="020F0302020204030204" pitchFamily="34" charset="0"/>
                <a:buChar char="→"/>
              </a:pPr>
              <a:r>
                <a:rPr lang="lv-LV" sz="1800" b="1" dirty="0" smtClean="0"/>
                <a:t>Planēta</a:t>
              </a:r>
              <a:endParaRPr lang="lv-LV" sz="1800" b="1" dirty="0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7097504" y="5230415"/>
              <a:ext cx="1620000" cy="360000"/>
            </a:xfrm>
            <a:prstGeom prst="roundRect">
              <a:avLst>
                <a:gd name="adj" fmla="val 379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algn="r">
                <a:buFont typeface="Calibri Light" panose="020F0302020204030204" pitchFamily="34" charset="0"/>
                <a:buChar char="→"/>
              </a:pPr>
              <a:r>
                <a:rPr lang="lv-LV" sz="1800" b="1" dirty="0" smtClean="0"/>
                <a:t>Līdzdalība</a:t>
              </a: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8828411" y="5334483"/>
              <a:ext cx="1224000" cy="360000"/>
            </a:xfrm>
            <a:prstGeom prst="roundRect">
              <a:avLst>
                <a:gd name="adj" fmla="val 379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algn="r">
                <a:buFont typeface="Calibri Light" panose="020F0302020204030204" pitchFamily="34" charset="0"/>
                <a:buChar char="→"/>
              </a:pPr>
              <a:r>
                <a:rPr lang="lv-LV" sz="1800" b="1" dirty="0" smtClean="0"/>
                <a:t>Miers</a:t>
              </a:r>
              <a:endParaRPr lang="lv-LV" sz="1800" b="1" dirty="0"/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0020971" y="3574660"/>
              <a:ext cx="1512000" cy="360000"/>
            </a:xfrm>
            <a:prstGeom prst="roundRect">
              <a:avLst>
                <a:gd name="adj" fmla="val 379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 algn="r">
                <a:buFont typeface="Calibri Light" panose="020F0302020204030204" pitchFamily="34" charset="0"/>
                <a:buChar char="→"/>
              </a:pPr>
              <a:r>
                <a:rPr lang="lv-LV" sz="1800" b="1" dirty="0" smtClean="0"/>
                <a:t>Labklājība</a:t>
              </a:r>
              <a:endParaRPr lang="lv-LV" sz="1800" b="1" dirty="0"/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2843811" y="368817"/>
            <a:ext cx="6504377" cy="1349314"/>
          </a:xfrm>
          <a:prstGeom prst="roundRect">
            <a:avLst>
              <a:gd name="adj" fmla="val 1837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/>
              <a:t>ILGTSPĒJĪGAS ATTĪSTĪBAS IETVARS</a:t>
            </a:r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xmlns="" val="8594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ustainablehuman.com/wp-content/uploads/2015/06/Change-and-Sustainabil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03383"/>
            <a:ext cx="7278882" cy="57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068899" y="385278"/>
            <a:ext cx="4054204" cy="102388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smtClean="0"/>
              <a:t>Galvenie ilgtspējīgas attīstības uzdevumi: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51470" y="967559"/>
            <a:ext cx="4503981" cy="9284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lv-LV" b="1" dirty="0" smtClean="0">
                <a:solidFill>
                  <a:schemeClr val="tx1"/>
                </a:solidFill>
              </a:rPr>
              <a:t>Resursu saglabāšana – resursu </a:t>
            </a:r>
            <a:r>
              <a:rPr lang="lv-LV" b="1" dirty="0">
                <a:solidFill>
                  <a:schemeClr val="tx1"/>
                </a:solidFill>
              </a:rPr>
              <a:t>pieejamības nodrošināšana ne tikai esošajām, bet arī nākamajām paaudzēm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30002" y="2046332"/>
            <a:ext cx="4525449" cy="650882"/>
          </a:xfrm>
          <a:prstGeom prst="roundRect">
            <a:avLst>
              <a:gd name="adj" fmla="val 2315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nl" b="1" dirty="0" smtClean="0">
                <a:solidFill>
                  <a:schemeClr val="tx1"/>
                </a:solidFill>
              </a:rPr>
              <a:t>Cilvēka </a:t>
            </a:r>
            <a:r>
              <a:rPr lang="nl" b="1" dirty="0">
                <a:solidFill>
                  <a:schemeClr val="tx1"/>
                </a:solidFill>
              </a:rPr>
              <a:t>radītās </a:t>
            </a:r>
            <a:r>
              <a:rPr lang="nl" b="1" dirty="0" smtClean="0">
                <a:solidFill>
                  <a:schemeClr val="tx1"/>
                </a:solidFill>
              </a:rPr>
              <a:t>un </a:t>
            </a:r>
            <a:r>
              <a:rPr lang="nl" b="1" dirty="0">
                <a:solidFill>
                  <a:schemeClr val="tx1"/>
                </a:solidFill>
              </a:rPr>
              <a:t>dabas vides sabalansēta </a:t>
            </a:r>
            <a:r>
              <a:rPr lang="nl" b="1" dirty="0" smtClean="0">
                <a:solidFill>
                  <a:schemeClr val="tx1"/>
                </a:solidFill>
              </a:rPr>
              <a:t>attīstība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51470" y="2847516"/>
            <a:ext cx="4503982" cy="964912"/>
          </a:xfrm>
          <a:prstGeom prst="roundRect">
            <a:avLst>
              <a:gd name="adj" fmla="val 1170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lv-LV" b="1" dirty="0" smtClean="0">
                <a:solidFill>
                  <a:schemeClr val="tx1"/>
                </a:solidFill>
              </a:rPr>
              <a:t>Sabiedrības </a:t>
            </a:r>
            <a:r>
              <a:rPr lang="lv-LV" b="1" dirty="0">
                <a:solidFill>
                  <a:schemeClr val="tx1"/>
                </a:solidFill>
              </a:rPr>
              <a:t>attīstībai pieņemamas vides kvalitātes nodrošināšana, pārtraucot vai ierobežojot procesus, kas degradē </a:t>
            </a:r>
            <a:r>
              <a:rPr lang="lv-LV" b="1" dirty="0" smtClean="0">
                <a:solidFill>
                  <a:schemeClr val="tx1"/>
                </a:solidFill>
              </a:rPr>
              <a:t>vidi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51470" y="3962730"/>
            <a:ext cx="4503982" cy="433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lv-LV" b="1" dirty="0" smtClean="0">
                <a:solidFill>
                  <a:schemeClr val="tx1"/>
                </a:solidFill>
              </a:rPr>
              <a:t>Sociālās </a:t>
            </a:r>
            <a:r>
              <a:rPr lang="lv-LV" b="1" dirty="0">
                <a:solidFill>
                  <a:schemeClr val="tx1"/>
                </a:solidFill>
              </a:rPr>
              <a:t>vienlīdzības </a:t>
            </a:r>
            <a:r>
              <a:rPr lang="lv-LV" b="1" dirty="0" smtClean="0">
                <a:solidFill>
                  <a:schemeClr val="tx1"/>
                </a:solidFill>
              </a:rPr>
              <a:t>nodrošināšana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30002" y="4546793"/>
            <a:ext cx="4525449" cy="9099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lv-LV" b="1" dirty="0" smtClean="0">
                <a:solidFill>
                  <a:schemeClr val="tx1"/>
                </a:solidFill>
              </a:rPr>
              <a:t>Sabiedrības </a:t>
            </a:r>
            <a:r>
              <a:rPr lang="lv-LV" b="1" dirty="0">
                <a:solidFill>
                  <a:schemeClr val="tx1"/>
                </a:solidFill>
              </a:rPr>
              <a:t>līdzdalība valsts un vides pārvaldē, lai ilgtspējīga attīstība tiktu atbalstīta un </a:t>
            </a:r>
            <a:r>
              <a:rPr lang="lv-LV" b="1" dirty="0" smtClean="0">
                <a:solidFill>
                  <a:schemeClr val="tx1"/>
                </a:solidFill>
              </a:rPr>
              <a:t>uzturēta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51470" y="5607090"/>
            <a:ext cx="4503981" cy="8903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lv-LV" b="1" dirty="0" smtClean="0">
                <a:solidFill>
                  <a:schemeClr val="tx1"/>
                </a:solidFill>
              </a:rPr>
              <a:t>Ilgtspējīgas </a:t>
            </a:r>
            <a:r>
              <a:rPr lang="lv-LV" b="1" dirty="0">
                <a:solidFill>
                  <a:schemeClr val="tx1"/>
                </a:solidFill>
              </a:rPr>
              <a:t>attīstības īstenošanas procesā ir jāpanāk izmaiņas attieksmē pret </a:t>
            </a:r>
            <a:r>
              <a:rPr lang="lv-LV" b="1" dirty="0" smtClean="0">
                <a:solidFill>
                  <a:schemeClr val="tx1"/>
                </a:solidFill>
              </a:rPr>
              <a:t>vērtībām</a:t>
            </a:r>
          </a:p>
        </p:txBody>
      </p:sp>
    </p:spTree>
    <p:extLst>
      <p:ext uri="{BB962C8B-B14F-4D97-AF65-F5344CB8AC3E}">
        <p14:creationId xmlns:p14="http://schemas.microsoft.com/office/powerpoint/2010/main" xmlns="" val="34247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323" y="0"/>
            <a:ext cx="576621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93581" y="566261"/>
            <a:ext cx="10004838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Ilgtspējīgas attīstības pamatprincipos par nozīmīgākajiem jāuzskata četri ilgtspējas veidi, kas sniedz atbildi uz jautājumu </a:t>
            </a:r>
            <a:r>
              <a:rPr lang="lv-LV" sz="2400" b="1" dirty="0" smtClean="0"/>
              <a:t>«Kā </a:t>
            </a:r>
            <a:r>
              <a:rPr lang="lv-LV" sz="2400" b="1" dirty="0"/>
              <a:t>to </a:t>
            </a:r>
            <a:r>
              <a:rPr lang="lv-LV" sz="2400" b="1" dirty="0" smtClean="0"/>
              <a:t>izdarīt?»</a:t>
            </a:r>
            <a:r>
              <a:rPr lang="lv-LV" sz="2400" dirty="0" smtClean="0"/>
              <a:t>, </a:t>
            </a:r>
          </a:p>
          <a:p>
            <a:pPr algn="ctr"/>
            <a:r>
              <a:rPr lang="lv-LV" sz="2400" dirty="0" smtClean="0"/>
              <a:t>lai </a:t>
            </a:r>
            <a:r>
              <a:rPr lang="lv-LV" sz="2400" dirty="0"/>
              <a:t>nodrošinātu sabiedrības </a:t>
            </a:r>
            <a:r>
              <a:rPr lang="lv-LV" sz="2400" dirty="0" smtClean="0"/>
              <a:t>attīstību</a:t>
            </a:r>
            <a:endParaRPr lang="lv-LV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97064" y="2036078"/>
            <a:ext cx="4792394" cy="9322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lv-LV" b="1" dirty="0" smtClean="0">
                <a:solidFill>
                  <a:schemeClr val="tx1"/>
                </a:solidFill>
              </a:rPr>
              <a:t>Daudzveidība </a:t>
            </a:r>
            <a:r>
              <a:rPr lang="lv-LV" b="1" dirty="0">
                <a:solidFill>
                  <a:schemeClr val="tx1"/>
                </a:solidFill>
              </a:rPr>
              <a:t>ir uzskatāma par nepieciešamu priekšnoteikumu jebkuras sistēmas (arī sabiedrības) tālākai </a:t>
            </a:r>
            <a:r>
              <a:rPr lang="lv-LV" b="1" dirty="0" smtClean="0">
                <a:solidFill>
                  <a:schemeClr val="tx1"/>
                </a:solidFill>
              </a:rPr>
              <a:t>attīstībai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7064" y="3169688"/>
            <a:ext cx="5852160" cy="1476362"/>
          </a:xfrm>
          <a:prstGeom prst="roundRect">
            <a:avLst>
              <a:gd name="adj" fmla="val 1380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nl" b="1" dirty="0" smtClean="0">
                <a:solidFill>
                  <a:schemeClr val="tx1"/>
                </a:solidFill>
              </a:rPr>
              <a:t>Subsidiaritāte </a:t>
            </a:r>
            <a:r>
              <a:rPr lang="nl" b="1" dirty="0">
                <a:solidFill>
                  <a:schemeClr val="tx1"/>
                </a:solidFill>
              </a:rPr>
              <a:t>nozīmē visa veida funkcĳas zemākajā iespējamā pārvaldes </a:t>
            </a:r>
            <a:r>
              <a:rPr lang="nl" b="1" dirty="0" smtClean="0">
                <a:solidFill>
                  <a:schemeClr val="tx1"/>
                </a:solidFill>
              </a:rPr>
              <a:t>līmenī</a:t>
            </a:r>
            <a:r>
              <a:rPr lang="lv-LV" b="1" dirty="0" smtClean="0">
                <a:solidFill>
                  <a:schemeClr val="tx1"/>
                </a:solidFill>
              </a:rPr>
              <a:t>; p</a:t>
            </a:r>
            <a:r>
              <a:rPr lang="nl" b="1" dirty="0" smtClean="0">
                <a:solidFill>
                  <a:schemeClr val="tx1"/>
                </a:solidFill>
              </a:rPr>
              <a:t>alīdzība no </a:t>
            </a:r>
            <a:r>
              <a:rPr lang="nl" b="1" dirty="0">
                <a:solidFill>
                  <a:schemeClr val="tx1"/>
                </a:solidFill>
              </a:rPr>
              <a:t>ārpuses </a:t>
            </a:r>
            <a:r>
              <a:rPr lang="nl" b="1" dirty="0" smtClean="0">
                <a:solidFill>
                  <a:schemeClr val="tx1"/>
                </a:solidFill>
              </a:rPr>
              <a:t>vēlam</a:t>
            </a:r>
            <a:r>
              <a:rPr lang="lv-LV" b="1" dirty="0" smtClean="0">
                <a:solidFill>
                  <a:schemeClr val="tx1"/>
                </a:solidFill>
              </a:rPr>
              <a:t>a</a:t>
            </a:r>
            <a:r>
              <a:rPr lang="nl" b="1" dirty="0" smtClean="0">
                <a:solidFill>
                  <a:schemeClr val="tx1"/>
                </a:solidFill>
              </a:rPr>
              <a:t> </a:t>
            </a:r>
            <a:r>
              <a:rPr lang="nl" b="1" dirty="0">
                <a:solidFill>
                  <a:schemeClr val="tx1"/>
                </a:solidFill>
              </a:rPr>
              <a:t>tikai gadījumā, ja </a:t>
            </a:r>
            <a:r>
              <a:rPr lang="nl" b="1" dirty="0" smtClean="0">
                <a:solidFill>
                  <a:schemeClr val="tx1"/>
                </a:solidFill>
              </a:rPr>
              <a:t>veicina attiecīgās </a:t>
            </a:r>
            <a:r>
              <a:rPr lang="nl" b="1" dirty="0">
                <a:solidFill>
                  <a:schemeClr val="tx1"/>
                </a:solidFill>
              </a:rPr>
              <a:t>funkcijas izpildi, bet tajā pašā laikā bīstami nesamazina apakšsistēmas </a:t>
            </a:r>
            <a:r>
              <a:rPr lang="nl" b="1" dirty="0" smtClean="0">
                <a:solidFill>
                  <a:schemeClr val="tx1"/>
                </a:solidFill>
              </a:rPr>
              <a:t>autonomĳu</a:t>
            </a:r>
            <a:endParaRPr lang="nl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7064" y="4847450"/>
            <a:ext cx="4792394" cy="632135"/>
          </a:xfrm>
          <a:prstGeom prst="roundRect">
            <a:avLst>
              <a:gd name="adj" fmla="val 2334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nl" b="1" dirty="0" smtClean="0">
                <a:solidFill>
                  <a:schemeClr val="tx1"/>
                </a:solidFill>
              </a:rPr>
              <a:t>Sadarbības </a:t>
            </a:r>
            <a:r>
              <a:rPr lang="nl" b="1" dirty="0">
                <a:solidFill>
                  <a:schemeClr val="tx1"/>
                </a:solidFill>
              </a:rPr>
              <a:t>princips akcentē horizontālo, nehierarhisko mĳiedarbību </a:t>
            </a:r>
            <a:r>
              <a:rPr lang="nl" b="1" dirty="0" smtClean="0">
                <a:solidFill>
                  <a:schemeClr val="tx1"/>
                </a:solidFill>
              </a:rPr>
              <a:t>nozīmi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7065" y="5680985"/>
            <a:ext cx="5852159" cy="653733"/>
          </a:xfrm>
          <a:prstGeom prst="roundRect">
            <a:avLst>
              <a:gd name="adj" fmla="val 2742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nl" b="1" dirty="0" smtClean="0">
                <a:solidFill>
                  <a:schemeClr val="tx1"/>
                </a:solidFill>
              </a:rPr>
              <a:t>Piedalīšanās </a:t>
            </a:r>
            <a:r>
              <a:rPr lang="nl" b="1" dirty="0">
                <a:solidFill>
                  <a:schemeClr val="tx1"/>
                </a:solidFill>
              </a:rPr>
              <a:t>jeb līdzdalības princips atbilst demokrātĳas idejām un ir pamats pieeju </a:t>
            </a:r>
            <a:r>
              <a:rPr lang="nl" b="1" dirty="0" smtClean="0">
                <a:solidFill>
                  <a:schemeClr val="tx1"/>
                </a:solidFill>
              </a:rPr>
              <a:t>daudzveidībai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0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 the Line Between Sales Pitch and Relationship Building | Joshua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515"/>
          <a:stretch/>
        </p:blipFill>
        <p:spPr>
          <a:xfrm flipH="1">
            <a:off x="2429696" y="1724702"/>
            <a:ext cx="9753600" cy="33044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97725" y="2019472"/>
            <a:ext cx="709390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6600" dirty="0" smtClean="0"/>
              <a:t>Paldies </a:t>
            </a:r>
          </a:p>
          <a:p>
            <a:pPr algn="r"/>
            <a:r>
              <a:rPr lang="lv-LV" sz="6600" dirty="0" smtClean="0"/>
              <a:t>par uzmanību!</a:t>
            </a:r>
            <a:endParaRPr lang="lv-LV" sz="6600" dirty="0"/>
          </a:p>
        </p:txBody>
      </p:sp>
    </p:spTree>
    <p:extLst>
      <p:ext uri="{BB962C8B-B14F-4D97-AF65-F5344CB8AC3E}">
        <p14:creationId xmlns:p14="http://schemas.microsoft.com/office/powerpoint/2010/main" xmlns="" val="33692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74323" y="1832946"/>
            <a:ext cx="6617678" cy="4789748"/>
            <a:chOff x="5574323" y="1706334"/>
            <a:chExt cx="6617678" cy="4789748"/>
          </a:xfrm>
        </p:grpSpPr>
        <p:pic>
          <p:nvPicPr>
            <p:cNvPr id="4106" name="Picture 10" descr="https://martinhumanities.files.wordpress.com/2015/09/slide-1-7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38" t="12414" r="4402" b="-1836"/>
            <a:stretch/>
          </p:blipFill>
          <p:spPr bwMode="auto">
            <a:xfrm>
              <a:off x="5574323" y="1706334"/>
              <a:ext cx="6617677" cy="4789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682154" y="6082038"/>
              <a:ext cx="5509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lv-LV" sz="900" b="1" dirty="0" smtClean="0"/>
                <a:t>«Auglīgais pusmēness» </a:t>
              </a:r>
              <a:r>
                <a:rPr lang="lv-LV" sz="900" b="1" dirty="0"/>
                <a:t>- viens no senākajiem centriem, kurā notika pāreja uz jauno saimniecības veidu, aptver plašas teritorijas Tuvajos Austrumos – mūsdienu Turciju, Izraēlu, Irāku, Irānu, Sīriju un daļēji Ēģipti</a:t>
              </a: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1390507" y="450755"/>
            <a:ext cx="9410985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b="1" dirty="0"/>
              <a:t>Agrārās sabiedrības </a:t>
            </a:r>
            <a:r>
              <a:rPr lang="lv-LV" sz="2400" dirty="0"/>
              <a:t>sēja un novāca ražu – ražoja un uzkrāja pārtiku, kā arī varēja uzkrāt citas bagātības – darba rīkus, ieročus, greznumlietas, kas liecināja par labklājības paaugstināšanos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29656" y="2188918"/>
            <a:ext cx="596634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Radās iespēja palielināt kopienas iedzīvotāju skaitu, bet līdz ar to arī sākās darba dalīšana un izmainījās sociālā struktūra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656" y="3214790"/>
            <a:ext cx="5966344" cy="919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Tomēr pēc kāda laika izveidojās stāvoklis, kad izteikti lielākā daļa bija spiesti nodrošināt ar produktiem un pakalpojumiem ļoti nelielu kopienas elitāru grupu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656" y="4386192"/>
            <a:ext cx="596634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Vēlāk sāka veidoties arī valdošā šķira un vairāk zinošo slānis, kas kopumā lika pamatus jaunai sociālai kārtībai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9656" y="5454179"/>
            <a:ext cx="5966344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Lai saņemtu drošību un aizsardzību zemākajai šķirai nācās ieguldīt savu darbu, saražotos produktus un pakalpojumus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8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2_Atteli\6829995812_219187629b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4413"/>
            <a:ext cx="8488202" cy="47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07766" y="563787"/>
            <a:ext cx="7385539" cy="102586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Pašreizējā, </a:t>
            </a:r>
            <a:r>
              <a:rPr lang="lv-LV" sz="2400" b="1" dirty="0"/>
              <a:t>industriālā sabiedrība</a:t>
            </a:r>
            <a:r>
              <a:rPr lang="lv-LV" sz="2400" dirty="0"/>
              <a:t>, raksturojas </a:t>
            </a:r>
            <a:endParaRPr lang="lv-LV" sz="2400" dirty="0" smtClean="0"/>
          </a:p>
          <a:p>
            <a:pPr algn="ctr"/>
            <a:r>
              <a:rPr lang="lv-LV" sz="2400" dirty="0" smtClean="0"/>
              <a:t>ar </a:t>
            </a:r>
            <a:r>
              <a:rPr lang="lv-LV" sz="2400" dirty="0"/>
              <a:t>to, ka pārtikas ražošana </a:t>
            </a:r>
            <a:r>
              <a:rPr lang="lv-LV" sz="2400" dirty="0" smtClean="0"/>
              <a:t>vairs nav dominējošā </a:t>
            </a:r>
            <a:r>
              <a:rPr lang="lv-LV" sz="2400" dirty="0"/>
              <a:t>darbība</a:t>
            </a:r>
            <a:endParaRPr lang="lv-LV" sz="24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941256" y="2701637"/>
            <a:ext cx="5916706" cy="727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Lielāko daļu produkcijas veido spēcīga un pastāvīgi tehnoloģiski augoša rūpniecība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1256" y="3832362"/>
            <a:ext cx="5916706" cy="12695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Atšķirībā no agrārās sabiedrības, industriālās sabiedrības balsts ir nevis atsevišķas inovācijas, bet gan būtiski zinātniski </a:t>
            </a:r>
            <a:r>
              <a:rPr lang="lv-LV" b="1" dirty="0" smtClean="0">
                <a:solidFill>
                  <a:schemeClr val="tx1"/>
                </a:solidFill>
              </a:rPr>
              <a:t>atklājumi – tikai </a:t>
            </a:r>
            <a:r>
              <a:rPr lang="lv-LV" b="1" dirty="0">
                <a:solidFill>
                  <a:schemeClr val="tx1"/>
                </a:solidFill>
              </a:rPr>
              <a:t>ar to palīdzību ir iespējams risināt sava jaunā laikmeta problēmas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41256" y="5505305"/>
            <a:ext cx="5916706" cy="8295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Atklājumi lauksaimniecības nozarē samazināja roku darba nepieciešamību, paverot iespējas to izmantot citās jomās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8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ocketfullofliberty.com/wp-content/uploads/2013/09/bureacrac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36"/>
          <a:stretch/>
        </p:blipFill>
        <p:spPr bwMode="auto">
          <a:xfrm>
            <a:off x="6805012" y="1987798"/>
            <a:ext cx="5386988" cy="39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5584" y="564172"/>
            <a:ext cx="10632111" cy="1287492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Agrāko īpašnieka-padotā sistēmu ir nomainījusi </a:t>
            </a:r>
            <a:r>
              <a:rPr lang="lv-LV" sz="2400" b="1" dirty="0"/>
              <a:t>centralizēta un hierarhiska birokrātija</a:t>
            </a:r>
            <a:r>
              <a:rPr lang="lv-LV" sz="2400" dirty="0"/>
              <a:t>, bet valsts ir monopolizējusi likumīgas varas </a:t>
            </a:r>
            <a:r>
              <a:rPr lang="lv-LV" sz="2400" dirty="0" smtClean="0"/>
              <a:t>tiesības, savukārt </a:t>
            </a:r>
            <a:r>
              <a:rPr lang="lv-LV" sz="2400" dirty="0"/>
              <a:t>iedzīvotājiem relatīvi reti ir kaut kas jādara piespiedu veidā</a:t>
            </a:r>
            <a:endParaRPr lang="lv-LV" sz="2400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487096" y="2278346"/>
            <a:ext cx="5916706" cy="10171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Būtisks izņēmums ir starptautiski bruņoti konflikti vai nepiekrišana (disidentiski, alternatīvi uzskati), vienpusēja politiska vardarbība, organizēti noziegumi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096" y="3532572"/>
            <a:ext cx="5916706" cy="7913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Leģitimitāti vairs nenosaka dievišķie uzstādījumi vai reliģiskie rituāli, bet gan </a:t>
            </a:r>
            <a:r>
              <a:rPr lang="lv-LV" b="1" dirty="0" err="1">
                <a:solidFill>
                  <a:schemeClr val="tx1"/>
                </a:solidFill>
              </a:rPr>
              <a:t>ritualizēta</a:t>
            </a:r>
            <a:r>
              <a:rPr lang="lv-LV" b="1" dirty="0">
                <a:solidFill>
                  <a:schemeClr val="tx1"/>
                </a:solidFill>
              </a:rPr>
              <a:t> </a:t>
            </a:r>
            <a:r>
              <a:rPr lang="lv-LV" b="1" dirty="0" smtClean="0">
                <a:solidFill>
                  <a:schemeClr val="tx1"/>
                </a:solidFill>
              </a:rPr>
              <a:t>sacensība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336" y="4245921"/>
            <a:ext cx="5011615" cy="7268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Kā piemērus var minēt </a:t>
            </a:r>
            <a:r>
              <a:rPr lang="lv-LV" b="1" dirty="0">
                <a:solidFill>
                  <a:schemeClr val="tx1"/>
                </a:solidFill>
              </a:rPr>
              <a:t>vispārējās vēlēšanas, īpašuma izsole vai darba piedāvājumu konkursi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096" y="5216593"/>
            <a:ext cx="5916706" cy="10234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Pāreja no </a:t>
            </a:r>
            <a:r>
              <a:rPr lang="lv-LV" b="1" dirty="0">
                <a:solidFill>
                  <a:schemeClr val="tx1"/>
                </a:solidFill>
              </a:rPr>
              <a:t>agrārās sabiedrības uz industriālo arī solīja priekšrocības, jo paliekot esošajā sistēmā bija liels risks tikt pakļautiem un izmantotiem no tehniski attīstītākiem</a:t>
            </a:r>
            <a:endParaRPr lang="lv-LV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2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075055" y="2658977"/>
            <a:ext cx="4360984" cy="7273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Iepriekšējās pārejas nenotika vienlaicīgi visā </a:t>
            </a:r>
            <a:r>
              <a:rPr lang="lv-LV" b="1" dirty="0" smtClean="0">
                <a:solidFill>
                  <a:schemeClr val="tx1"/>
                </a:solidFill>
              </a:rPr>
              <a:t>pasaulē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02798" y="3316001"/>
            <a:ext cx="5905499" cy="9759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tx1"/>
                </a:solidFill>
              </a:rPr>
              <a:t>Arī </a:t>
            </a:r>
            <a:r>
              <a:rPr lang="lv-LV" b="1" dirty="0">
                <a:solidFill>
                  <a:schemeClr val="tx1"/>
                </a:solidFill>
              </a:rPr>
              <a:t>nākošā pāreja, acīmredzot sāksies kādā vienā vietā, kur būs savijušies visi nepieciešamie priekšnoteikumi un radusies pārliecība, ka tas dos ilgtermiņa priekšrocības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160" y="1557854"/>
            <a:ext cx="5144811" cy="4905350"/>
            <a:chOff x="24976" y="1867347"/>
            <a:chExt cx="5144811" cy="4905350"/>
          </a:xfrm>
        </p:grpSpPr>
        <p:pic>
          <p:nvPicPr>
            <p:cNvPr id="9" name="Picture 2" descr="C:\Users\user\Desktop\12_Atteli\8253338213_f19d8ace04_o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815" r="29380" b="5079"/>
            <a:stretch/>
          </p:blipFill>
          <p:spPr bwMode="auto">
            <a:xfrm flipH="1">
              <a:off x="24976" y="1867347"/>
              <a:ext cx="2930639" cy="490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C:\Users\user\Desktop\12_Atteli\8253338213_f19d8ace04_o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790" r="29380" b="5079"/>
            <a:stretch/>
          </p:blipFill>
          <p:spPr bwMode="auto">
            <a:xfrm>
              <a:off x="2547243" y="1867347"/>
              <a:ext cx="2622544" cy="490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1210734" y="554856"/>
            <a:ext cx="9770532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Mūsu atrašanās vieta pārejas perioda skalā nav precīzi nosakāma, tomēr paliekot pašreizējās domāšanas veida un pazīstamo modeļu ietvaros, </a:t>
            </a:r>
            <a:r>
              <a:rPr lang="lv-LV" sz="2400" dirty="0" smtClean="0"/>
              <a:t>civilizācija varētu palikt </a:t>
            </a:r>
            <a:r>
              <a:rPr lang="lv-LV" sz="2400" dirty="0"/>
              <a:t>zaudētājos pat ne tik tālā nākotnē</a:t>
            </a:r>
            <a:endParaRPr lang="lv-LV" sz="240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82053" y="4654025"/>
            <a:ext cx="6734207" cy="1246908"/>
          </a:xfrm>
          <a:prstGeom prst="roundRect">
            <a:avLst>
              <a:gd name="adj" fmla="val 1837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/>
              <a:t>Tāpēc tagad ir ārkārtīgi svarīgi izprast iepriekšējo lielo pāreju sociālās izmaiņas, lai veiksmīgi varētu tās veikt </a:t>
            </a:r>
            <a:r>
              <a:rPr lang="lv-LV" sz="2400" dirty="0" smtClean="0"/>
              <a:t>mūsu </a:t>
            </a:r>
            <a:r>
              <a:rPr lang="lv-LV" sz="2400" dirty="0"/>
              <a:t>pašu nākotnes labad</a:t>
            </a:r>
          </a:p>
        </p:txBody>
      </p:sp>
    </p:spTree>
    <p:extLst>
      <p:ext uri="{BB962C8B-B14F-4D97-AF65-F5344CB8AC3E}">
        <p14:creationId xmlns:p14="http://schemas.microsoft.com/office/powerpoint/2010/main" xmlns="" val="10002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4659</Words>
  <Application>Microsoft Office PowerPoint</Application>
  <PresentationFormat>Custom</PresentationFormat>
  <Paragraphs>440</Paragraphs>
  <Slides>54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Ilgtspējīgas attīstības pamati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Birojs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cilvēks spēj ietekmēt dabu?</dc:title>
  <dc:creator>User</dc:creator>
  <cp:lastModifiedBy>Jānis</cp:lastModifiedBy>
  <cp:revision>358</cp:revision>
  <dcterms:created xsi:type="dcterms:W3CDTF">2016-02-04T15:08:05Z</dcterms:created>
  <dcterms:modified xsi:type="dcterms:W3CDTF">2016-04-08T18:31:36Z</dcterms:modified>
</cp:coreProperties>
</file>