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79" r:id="rId3"/>
    <p:sldId id="267" r:id="rId4"/>
    <p:sldId id="277" r:id="rId5"/>
    <p:sldId id="276" r:id="rId6"/>
    <p:sldId id="286" r:id="rId7"/>
    <p:sldId id="282" r:id="rId8"/>
    <p:sldId id="283" r:id="rId9"/>
    <p:sldId id="284" r:id="rId10"/>
    <p:sldId id="272" r:id="rId11"/>
    <p:sldId id="289" r:id="rId12"/>
    <p:sldId id="285" r:id="rId13"/>
    <p:sldId id="270" r:id="rId14"/>
    <p:sldId id="268" r:id="rId15"/>
    <p:sldId id="269" r:id="rId16"/>
    <p:sldId id="271" r:id="rId17"/>
    <p:sldId id="258" r:id="rId18"/>
    <p:sldId id="288" r:id="rId19"/>
    <p:sldId id="287" r:id="rId20"/>
    <p:sldId id="260" r:id="rId21"/>
    <p:sldId id="290" r:id="rId2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05" autoAdjust="0"/>
  </p:normalViewPr>
  <p:slideViewPr>
    <p:cSldViewPr>
      <p:cViewPr varScale="1">
        <p:scale>
          <a:sx n="58" d="100"/>
          <a:sy n="58" d="100"/>
        </p:scale>
        <p:origin x="-17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C569B-9BD0-4BFC-9474-17016A96AA66}" type="datetimeFigureOut">
              <a:rPr lang="lv-LV" smtClean="0"/>
              <a:t>2013.03.18.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2EB97-FE47-434C-A0BE-34D75E9E9F48}" type="slidenum">
              <a:rPr lang="lv-LV" smtClean="0"/>
              <a:t>‹#›</a:t>
            </a:fld>
            <a:endParaRPr lang="lv-LV"/>
          </a:p>
        </p:txBody>
      </p:sp>
    </p:spTree>
    <p:extLst>
      <p:ext uri="{BB962C8B-B14F-4D97-AF65-F5344CB8AC3E}">
        <p14:creationId xmlns:p14="http://schemas.microsoft.com/office/powerpoint/2010/main" val="97600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mazon.co.uk/exec/obidos/ASIN/1412907098/qid=1130698314/sr=2-1/ref=sr_2_11_1/026-8063051-108122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Inductive Model of Teaching</a:t>
            </a:r>
          </a:p>
          <a:p>
            <a:r>
              <a:rPr lang="en-US" dirty="0" smtClean="0">
                <a:effectLst/>
              </a:rPr>
              <a:t>We manipulate the environment and give tasks to students to enhance learning and we help them </a:t>
            </a:r>
            <a:r>
              <a:rPr lang="en-US" dirty="0" err="1" smtClean="0">
                <a:effectLst/>
              </a:rPr>
              <a:t>consciouly</a:t>
            </a:r>
            <a:r>
              <a:rPr lang="en-US" dirty="0" smtClean="0">
                <a:effectLst/>
              </a:rPr>
              <a:t> develop their skills for doing so</a:t>
            </a:r>
          </a:p>
          <a:p>
            <a:r>
              <a:rPr lang="en-US" dirty="0" smtClean="0">
                <a:effectLst/>
              </a:rPr>
              <a:t>Concept Attainment</a:t>
            </a:r>
          </a:p>
          <a:p>
            <a:r>
              <a:rPr lang="en-US" dirty="0" smtClean="0">
                <a:effectLst/>
              </a:rPr>
              <a:t>the search for and listing of attributes that can be used to distinguish exemplars from </a:t>
            </a:r>
            <a:r>
              <a:rPr lang="en-US" dirty="0" err="1" smtClean="0">
                <a:effectLst/>
              </a:rPr>
              <a:t>nonexemplars</a:t>
            </a:r>
            <a:r>
              <a:rPr lang="en-US" dirty="0" smtClean="0">
                <a:effectLst/>
              </a:rPr>
              <a:t> of various concepts</a:t>
            </a:r>
          </a:p>
          <a:p>
            <a:r>
              <a:rPr lang="en-US" dirty="0" smtClean="0">
                <a:effectLst/>
              </a:rPr>
              <a:t>Picture-Word Model</a:t>
            </a:r>
          </a:p>
          <a:p>
            <a:r>
              <a:rPr lang="en-US" dirty="0" smtClean="0">
                <a:effectLst/>
              </a:rPr>
              <a:t>students construct learning about printed language and develop the skills of extracting and organizing information in all curriculum areas- draw lines from a picture to add words</a:t>
            </a:r>
          </a:p>
          <a:p>
            <a:r>
              <a:rPr lang="en-US" dirty="0" smtClean="0">
                <a:effectLst/>
              </a:rPr>
              <a:t>Scientific Inquiry</a:t>
            </a:r>
          </a:p>
          <a:p>
            <a:r>
              <a:rPr lang="en-US" dirty="0" smtClean="0">
                <a:effectLst/>
              </a:rPr>
              <a:t>To teach students to process information using techniques </a:t>
            </a:r>
            <a:r>
              <a:rPr lang="en-US" dirty="0" err="1" smtClean="0">
                <a:effectLst/>
              </a:rPr>
              <a:t>similiar</a:t>
            </a:r>
            <a:r>
              <a:rPr lang="en-US" dirty="0" smtClean="0">
                <a:effectLst/>
              </a:rPr>
              <a:t> to those in the real scientific community</a:t>
            </a:r>
            <a:endParaRPr lang="lv-LV" dirty="0" smtClean="0">
              <a:effectLst/>
            </a:endParaRPr>
          </a:p>
          <a:p>
            <a:r>
              <a:rPr lang="en-US" dirty="0" smtClean="0">
                <a:effectLst/>
              </a:rPr>
              <a:t>Memorization</a:t>
            </a:r>
          </a:p>
          <a:p>
            <a:r>
              <a:rPr lang="en-US" dirty="0" smtClean="0">
                <a:effectLst/>
              </a:rPr>
              <a:t>To improve memory increases learning power, saves time, and leads to a better storehouse of information</a:t>
            </a:r>
          </a:p>
          <a:p>
            <a:r>
              <a:rPr lang="en-US" dirty="0" err="1" smtClean="0">
                <a:effectLst/>
              </a:rPr>
              <a:t>Synetics</a:t>
            </a:r>
            <a:endParaRPr lang="en-US" dirty="0" smtClean="0">
              <a:effectLst/>
            </a:endParaRPr>
          </a:p>
          <a:p>
            <a:r>
              <a:rPr lang="en-US" dirty="0" smtClean="0">
                <a:effectLst/>
              </a:rPr>
              <a:t>groups of people trained to work together to function as problem solvers or product developers--through analogies</a:t>
            </a:r>
            <a:endParaRPr lang="lv-LV" dirty="0" smtClean="0">
              <a:effectLst/>
            </a:endParaRPr>
          </a:p>
          <a:p>
            <a:r>
              <a:rPr lang="en-US" dirty="0" smtClean="0">
                <a:effectLst/>
              </a:rPr>
              <a:t>Advance Organizers</a:t>
            </a:r>
          </a:p>
          <a:p>
            <a:r>
              <a:rPr lang="en-US" dirty="0" smtClean="0">
                <a:effectLst/>
              </a:rPr>
              <a:t>to organize information and ideas you will encounter in the beginning of the lesson</a:t>
            </a:r>
          </a:p>
          <a:p>
            <a:r>
              <a:rPr lang="en-US" dirty="0" smtClean="0">
                <a:effectLst/>
              </a:rPr>
              <a:t>Partners in Learning</a:t>
            </a:r>
          </a:p>
          <a:p>
            <a:r>
              <a:rPr lang="en-US" dirty="0" smtClean="0">
                <a:effectLst/>
              </a:rPr>
              <a:t>learning how effectively they cooperate, and deciding how to design the next activity to teach them to work more effectively together</a:t>
            </a:r>
          </a:p>
          <a:p>
            <a:r>
              <a:rPr lang="en-US" dirty="0" smtClean="0">
                <a:effectLst/>
              </a:rPr>
              <a:t>Role Playing</a:t>
            </a:r>
          </a:p>
          <a:p>
            <a:r>
              <a:rPr lang="en-US" dirty="0" smtClean="0">
                <a:effectLst/>
              </a:rPr>
              <a:t>Take a problem situation and explore how values drive behavior and raises student consciousness about values--students act out different scenario</a:t>
            </a:r>
          </a:p>
          <a:p>
            <a:r>
              <a:rPr lang="en-US" dirty="0" smtClean="0">
                <a:effectLst/>
              </a:rPr>
              <a:t>Nondirective Teaching Model</a:t>
            </a:r>
          </a:p>
          <a:p>
            <a:r>
              <a:rPr lang="en-US" dirty="0" smtClean="0">
                <a:effectLst/>
              </a:rPr>
              <a:t>the environment is organized to help students attain greater persona; integration, </a:t>
            </a:r>
            <a:r>
              <a:rPr lang="en-US" dirty="0" err="1" smtClean="0">
                <a:effectLst/>
              </a:rPr>
              <a:t>effectuveness</a:t>
            </a:r>
            <a:r>
              <a:rPr lang="en-US" dirty="0" smtClean="0">
                <a:effectLst/>
              </a:rPr>
              <a:t> and realistic self-appraisal</a:t>
            </a:r>
          </a:p>
          <a:p>
            <a:endParaRPr lang="en-US" dirty="0">
              <a:effectLst/>
            </a:endParaRPr>
          </a:p>
        </p:txBody>
      </p:sp>
      <p:sp>
        <p:nvSpPr>
          <p:cNvPr id="4" name="Slide Number Placeholder 3"/>
          <p:cNvSpPr>
            <a:spLocks noGrp="1"/>
          </p:cNvSpPr>
          <p:nvPr>
            <p:ph type="sldNum" sz="quarter" idx="10"/>
          </p:nvPr>
        </p:nvSpPr>
        <p:spPr/>
        <p:txBody>
          <a:bodyPr/>
          <a:lstStyle/>
          <a:p>
            <a:fld id="{4EF2EB97-FE47-434C-A0BE-34D75E9E9F48}" type="slidenum">
              <a:rPr lang="lv-LV" smtClean="0"/>
              <a:t>14</a:t>
            </a:fld>
            <a:endParaRPr lang="lv-LV"/>
          </a:p>
        </p:txBody>
      </p:sp>
    </p:spTree>
    <p:extLst>
      <p:ext uri="{BB962C8B-B14F-4D97-AF65-F5344CB8AC3E}">
        <p14:creationId xmlns:p14="http://schemas.microsoft.com/office/powerpoint/2010/main" val="409211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t>How did you feel?</a:t>
            </a:r>
            <a:endParaRPr lang="lv-LV" sz="1200" dirty="0" smtClean="0"/>
          </a:p>
          <a:p>
            <a:pPr marL="0" lvl="0" indent="0">
              <a:buNone/>
            </a:pPr>
            <a:r>
              <a:rPr lang="en-US" sz="1200" dirty="0" smtClean="0"/>
              <a:t>What were the instructions?</a:t>
            </a:r>
            <a:endParaRPr lang="lv-LV" sz="1200" dirty="0" smtClean="0"/>
          </a:p>
          <a:p>
            <a:pPr marL="0" lvl="0" indent="0">
              <a:buNone/>
            </a:pPr>
            <a:r>
              <a:rPr lang="en-US" sz="1200" dirty="0" smtClean="0"/>
              <a:t>Which role did you like better?</a:t>
            </a:r>
            <a:endParaRPr lang="lv-LV" sz="1200" dirty="0" smtClean="0"/>
          </a:p>
          <a:p>
            <a:pPr marL="0" lvl="0" indent="0">
              <a:buNone/>
            </a:pPr>
            <a:r>
              <a:rPr lang="en-US" sz="1200" dirty="0" smtClean="0"/>
              <a:t>What strategies did you use?</a:t>
            </a:r>
            <a:endParaRPr lang="lv-LV" sz="1200" dirty="0" smtClean="0"/>
          </a:p>
          <a:p>
            <a:pPr marL="0" lvl="0" indent="0">
              <a:buNone/>
            </a:pPr>
            <a:r>
              <a:rPr lang="en-US" sz="1200" dirty="0" smtClean="0"/>
              <a:t>Did you allow bumping into objects or people?</a:t>
            </a:r>
            <a:endParaRPr lang="lv-LV" sz="1200" dirty="0" smtClean="0"/>
          </a:p>
          <a:p>
            <a:pPr marL="0" lvl="0" indent="0">
              <a:buNone/>
            </a:pPr>
            <a:r>
              <a:rPr lang="en-US" sz="1200" dirty="0" smtClean="0"/>
              <a:t>Was it easy to trust?</a:t>
            </a:r>
            <a:endParaRPr lang="lv-LV" sz="1200" dirty="0" smtClean="0"/>
          </a:p>
          <a:p>
            <a:pPr marL="0" lvl="0" indent="0">
              <a:buNone/>
            </a:pPr>
            <a:r>
              <a:rPr lang="en-US" sz="1200" dirty="0" smtClean="0"/>
              <a:t>What did you expect from the guide?</a:t>
            </a:r>
            <a:endParaRPr lang="lv-LV" sz="1200" dirty="0" smtClean="0"/>
          </a:p>
          <a:p>
            <a:r>
              <a:rPr lang="en-US" sz="1200" kern="1200" dirty="0" smtClean="0">
                <a:solidFill>
                  <a:schemeClr val="tx1"/>
                </a:solidFill>
                <a:effectLst/>
                <a:latin typeface="+mn-lt"/>
                <a:ea typeface="+mn-ea"/>
                <a:cs typeface="+mn-cs"/>
              </a:rPr>
              <a:t>Trust building is vital in any course in which participation and collaboration are required. In mentoring courses, this is particularly necessary because the work is personally and professionally very revealing and therefore potentially embarrassing if it is not carried out in a supportive and trusting environment. Empathy, which is a prerequisite in mentoring work with beginning teachers, can be developed by participants’ recalling and sharing their own experiences through the powerful medium of metaphor.</a:t>
            </a:r>
            <a:endParaRPr lang="lv-LV"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Comments:</a:t>
            </a:r>
            <a:endParaRPr lang="lv-LV"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extremely powerful activity and one to which we frequently refer during the course because participants keep finding new significance in their adventure. Not surprisingly, participants vary as to the type of guide they appreciate: the gentle and protective type, the encouraging, liberating but risky type, or the firm, directive but rather restrained type. On the other hand, the metaphorical adventures representing stages, events and circumstances in participants’ early careers have surprised us. This is partly so because many metaphors seem related not simply to the classroom but to a wider context: for example, a mountain was “my first year [in teaching]”, a bear was a headmaster, a welcome cave was “my friend’s kitchen after work”, and a rocky stream that I had to cross was a staffroom.</a:t>
            </a:r>
            <a:endParaRPr lang="lv-LV" sz="1200" kern="1200" dirty="0" smtClean="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F2EB97-FE47-434C-A0BE-34D75E9E9F48}" type="slidenum">
              <a:rPr lang="lv-LV" smtClean="0"/>
              <a:t>17</a:t>
            </a:fld>
            <a:endParaRPr lang="lv-LV"/>
          </a:p>
        </p:txBody>
      </p:sp>
    </p:spTree>
    <p:extLst>
      <p:ext uri="{BB962C8B-B14F-4D97-AF65-F5344CB8AC3E}">
        <p14:creationId xmlns:p14="http://schemas.microsoft.com/office/powerpoint/2010/main" val="191521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t>How did you feel?</a:t>
            </a:r>
            <a:endParaRPr lang="lv-LV" sz="1200" dirty="0" smtClean="0"/>
          </a:p>
          <a:p>
            <a:pPr marL="0" lvl="0" indent="0">
              <a:buNone/>
            </a:pPr>
            <a:r>
              <a:rPr lang="en-US" sz="1200" dirty="0" smtClean="0"/>
              <a:t>What were the instructions?</a:t>
            </a:r>
            <a:endParaRPr lang="lv-LV" sz="1200" dirty="0" smtClean="0"/>
          </a:p>
          <a:p>
            <a:pPr marL="0" lvl="0" indent="0">
              <a:buNone/>
            </a:pPr>
            <a:r>
              <a:rPr lang="en-US" sz="1200" dirty="0" smtClean="0"/>
              <a:t>Which role did you like better?</a:t>
            </a:r>
            <a:endParaRPr lang="lv-LV" sz="1200" dirty="0" smtClean="0"/>
          </a:p>
          <a:p>
            <a:pPr marL="0" lvl="0" indent="0">
              <a:buNone/>
            </a:pPr>
            <a:r>
              <a:rPr lang="en-US" sz="1200" dirty="0" smtClean="0"/>
              <a:t>What strategies did you use?</a:t>
            </a:r>
            <a:endParaRPr lang="lv-LV" sz="1200" dirty="0" smtClean="0"/>
          </a:p>
          <a:p>
            <a:pPr marL="0" lvl="0" indent="0">
              <a:buNone/>
            </a:pPr>
            <a:r>
              <a:rPr lang="en-US" sz="1200" dirty="0" smtClean="0"/>
              <a:t>Did you allow bumping into objects or people?</a:t>
            </a:r>
            <a:endParaRPr lang="lv-LV" sz="1200" dirty="0" smtClean="0"/>
          </a:p>
          <a:p>
            <a:pPr marL="0" lvl="0" indent="0">
              <a:buNone/>
            </a:pPr>
            <a:r>
              <a:rPr lang="en-US" sz="1200" dirty="0" smtClean="0"/>
              <a:t>Was it easy to trust?</a:t>
            </a:r>
            <a:endParaRPr lang="lv-LV" sz="1200" dirty="0" smtClean="0"/>
          </a:p>
          <a:p>
            <a:pPr marL="0" lvl="0" indent="0">
              <a:buNone/>
            </a:pPr>
            <a:r>
              <a:rPr lang="en-US" sz="1200" dirty="0" smtClean="0"/>
              <a:t>What did you expect from the guide?</a:t>
            </a:r>
            <a:endParaRPr lang="lv-LV" sz="1200" dirty="0" smtClean="0"/>
          </a:p>
          <a:p>
            <a:r>
              <a:rPr lang="en-US" sz="1200" kern="1200" dirty="0" smtClean="0">
                <a:solidFill>
                  <a:schemeClr val="tx1"/>
                </a:solidFill>
                <a:effectLst/>
                <a:latin typeface="+mn-lt"/>
                <a:ea typeface="+mn-ea"/>
                <a:cs typeface="+mn-cs"/>
              </a:rPr>
              <a:t>Trust building is vital in any course in which participation and collaboration are required. In mentoring courses, this is particularly necessary because the work is personally and professionally very revealing and therefore potentially embarrassing if it is not carried out in a supportive and trusting environment. Empathy, which is a prerequisite in mentoring work with beginning teachers, can be developed by participants’ recalling and sharing their own experiences through the powerful medium of metaphor.</a:t>
            </a:r>
            <a:endParaRPr lang="lv-LV"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Comments:</a:t>
            </a:r>
            <a:endParaRPr lang="lv-LV"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extremely powerful activity and one to which we frequently refer during the course because participants keep finding new significance in their adventure. Not surprisingly, participants vary as to the type of guide they appreciate: the gentle and protective type, the encouraging, liberating but risky type, or the firm, directive but rather restrained type. On the other hand, the metaphorical adventures representing stages, events and circumstances in participants’ early careers have surprised us. This is partly so because many metaphors seem related not simply to the classroom but to a wider context: for example, a mountain was “my first year [in teaching]”, a bear was a headmaster, a welcome cave was “my friend’s kitchen after work”, and a rocky stream that I had to cross was a staffroom.</a:t>
            </a:r>
            <a:endParaRPr lang="lv-LV" sz="1200" kern="1200" dirty="0" smtClean="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F2EB97-FE47-434C-A0BE-34D75E9E9F48}" type="slidenum">
              <a:rPr lang="lv-LV" smtClean="0"/>
              <a:t>18</a:t>
            </a:fld>
            <a:endParaRPr lang="lv-LV"/>
          </a:p>
        </p:txBody>
      </p:sp>
    </p:spTree>
    <p:extLst>
      <p:ext uri="{BB962C8B-B14F-4D97-AF65-F5344CB8AC3E}">
        <p14:creationId xmlns:p14="http://schemas.microsoft.com/office/powerpoint/2010/main" val="191521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latin typeface="Arial" charset="0"/>
              </a:rPr>
              <a:t>Linking</a:t>
            </a:r>
            <a:r>
              <a:rPr lang="lv-LV" dirty="0" smtClean="0">
                <a:latin typeface="Arial" charset="0"/>
              </a:rPr>
              <a:t> to </a:t>
            </a:r>
            <a:r>
              <a:rPr lang="lv-LV" dirty="0" err="1" smtClean="0">
                <a:latin typeface="Arial" charset="0"/>
              </a:rPr>
              <a:t>theories</a:t>
            </a:r>
            <a:endParaRPr lang="lv-LV"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rPr>
              <a:t>Kolb developed a theory of experiential learning that can give us a useful model by which to develop our practice. This is called The Kolb Cycle, The Learning Cycle or The Experiential Learning Cycle. The cycle comprises four different stages of learning from experience and can be entered at any point but all stages must be followed in sequence for successful learning to take place.  This suggests that there are four stages which follow from each other: </a:t>
            </a:r>
            <a:r>
              <a:rPr lang="en-GB" b="1" dirty="0" smtClean="0">
                <a:latin typeface="Arial" charset="0"/>
              </a:rPr>
              <a:t>Concrete Experience</a:t>
            </a:r>
            <a:r>
              <a:rPr lang="en-GB" dirty="0" smtClean="0">
                <a:latin typeface="Arial" charset="0"/>
              </a:rPr>
              <a:t> is followed by </a:t>
            </a:r>
            <a:r>
              <a:rPr lang="en-GB" b="1" dirty="0" smtClean="0">
                <a:latin typeface="Arial" charset="0"/>
              </a:rPr>
              <a:t>Reflection</a:t>
            </a:r>
            <a:r>
              <a:rPr lang="en-GB" dirty="0" smtClean="0">
                <a:latin typeface="Arial" charset="0"/>
              </a:rPr>
              <a:t> on that experience on a personal basis. This may then be followed by the derivation of general rules describing the experience, or the application of known theories to it (</a:t>
            </a:r>
            <a:r>
              <a:rPr lang="en-GB" b="1" dirty="0" smtClean="0">
                <a:latin typeface="Arial" charset="0"/>
              </a:rPr>
              <a:t>Abstract Conceptualisation</a:t>
            </a:r>
            <a:r>
              <a:rPr lang="en-GB" dirty="0" smtClean="0">
                <a:latin typeface="Arial" charset="0"/>
              </a:rPr>
              <a:t>), and hence to the construction of ways of modifying the next occurrence of the experience (</a:t>
            </a:r>
            <a:r>
              <a:rPr lang="en-GB" b="1" dirty="0" smtClean="0">
                <a:latin typeface="Arial" charset="0"/>
              </a:rPr>
              <a:t>Active Experimentation</a:t>
            </a:r>
            <a:r>
              <a:rPr lang="en-GB" dirty="0" smtClean="0">
                <a:latin typeface="Arial" charset="0"/>
              </a:rPr>
              <a:t>), leading in turn to the next </a:t>
            </a:r>
            <a:r>
              <a:rPr lang="en-GB" b="1" dirty="0" smtClean="0">
                <a:latin typeface="Arial" charset="0"/>
              </a:rPr>
              <a:t>Concrete Experience</a:t>
            </a:r>
            <a:r>
              <a:rPr lang="en-GB" dirty="0" smtClean="0">
                <a:latin typeface="Arial" charset="0"/>
              </a:rPr>
              <a:t>. All this may happen in a flash, or over days, weeks or months, depending on the topic, and there may be a "wheels within wheels" process at the same time. The Learning Cycle suggests that it is not sufficient to have an experience in order to learn. It is necessary to reflect on the experience to make generalisations and formulate concepts which can then be applied to new situations. This learning must then be tested out in new situations. The learner must make the link between the theory and action by planning, acting out, reflecting and relating it back to the theory.</a:t>
            </a:r>
            <a:r>
              <a:rPr lang="en-GB" dirty="0" smtClean="0">
                <a:latin typeface="Arial" charset="0"/>
                <a:hlinkClick r:id="rId3" tooltip="Amazon link for this book"/>
              </a:rPr>
              <a:t>.</a:t>
            </a:r>
            <a:r>
              <a:rPr lang="en-GB" dirty="0" smtClean="0">
                <a:latin typeface="Arial" charset="0"/>
              </a:rPr>
              <a:t> </a:t>
            </a:r>
          </a:p>
          <a:p>
            <a:endParaRPr lang="lv-LV" dirty="0"/>
          </a:p>
        </p:txBody>
      </p:sp>
      <p:sp>
        <p:nvSpPr>
          <p:cNvPr id="4" name="Slide Number Placeholder 3"/>
          <p:cNvSpPr>
            <a:spLocks noGrp="1"/>
          </p:cNvSpPr>
          <p:nvPr>
            <p:ph type="sldNum" sz="quarter" idx="10"/>
          </p:nvPr>
        </p:nvSpPr>
        <p:spPr/>
        <p:txBody>
          <a:bodyPr/>
          <a:lstStyle/>
          <a:p>
            <a:fld id="{4EF2EB97-FE47-434C-A0BE-34D75E9E9F48}" type="slidenum">
              <a:rPr lang="lv-LV" smtClean="0"/>
              <a:t>20</a:t>
            </a:fld>
            <a:endParaRPr lang="lv-LV"/>
          </a:p>
        </p:txBody>
      </p:sp>
    </p:spTree>
    <p:extLst>
      <p:ext uri="{BB962C8B-B14F-4D97-AF65-F5344CB8AC3E}">
        <p14:creationId xmlns:p14="http://schemas.microsoft.com/office/powerpoint/2010/main" val="177516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C97C6FC9-ECC3-48A1-82A2-B6BAFBCFC521}" type="datetimeFigureOut">
              <a:rPr lang="lv-LV" smtClean="0"/>
              <a:t>2013.03.18.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253898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97C6FC9-ECC3-48A1-82A2-B6BAFBCFC521}" type="datetimeFigureOut">
              <a:rPr lang="lv-LV" smtClean="0"/>
              <a:t>2013.03.18.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277553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97C6FC9-ECC3-48A1-82A2-B6BAFBCFC521}" type="datetimeFigureOut">
              <a:rPr lang="lv-LV" smtClean="0"/>
              <a:t>2013.03.18.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397064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97C6FC9-ECC3-48A1-82A2-B6BAFBCFC521}" type="datetimeFigureOut">
              <a:rPr lang="lv-LV" smtClean="0"/>
              <a:t>2013.03.18.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125014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C6FC9-ECC3-48A1-82A2-B6BAFBCFC521}" type="datetimeFigureOut">
              <a:rPr lang="lv-LV" smtClean="0"/>
              <a:t>2013.03.18.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41209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C97C6FC9-ECC3-48A1-82A2-B6BAFBCFC521}" type="datetimeFigureOut">
              <a:rPr lang="lv-LV" smtClean="0"/>
              <a:t>2013.03.18.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328938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C97C6FC9-ECC3-48A1-82A2-B6BAFBCFC521}" type="datetimeFigureOut">
              <a:rPr lang="lv-LV" smtClean="0"/>
              <a:t>2013.03.18.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214023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C97C6FC9-ECC3-48A1-82A2-B6BAFBCFC521}" type="datetimeFigureOut">
              <a:rPr lang="lv-LV" smtClean="0"/>
              <a:t>2013.03.18.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6939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C6FC9-ECC3-48A1-82A2-B6BAFBCFC521}" type="datetimeFigureOut">
              <a:rPr lang="lv-LV" smtClean="0"/>
              <a:t>2013.03.18.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42739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C6FC9-ECC3-48A1-82A2-B6BAFBCFC521}" type="datetimeFigureOut">
              <a:rPr lang="lv-LV" smtClean="0"/>
              <a:t>2013.03.18.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144822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C6FC9-ECC3-48A1-82A2-B6BAFBCFC521}" type="datetimeFigureOut">
              <a:rPr lang="lv-LV" smtClean="0"/>
              <a:t>2013.03.18.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D1ABF52-DA40-44C4-8EEF-8A05D05645D2}" type="slidenum">
              <a:rPr lang="lv-LV" smtClean="0"/>
              <a:t>‹#›</a:t>
            </a:fld>
            <a:endParaRPr lang="lv-LV"/>
          </a:p>
        </p:txBody>
      </p:sp>
    </p:spTree>
    <p:extLst>
      <p:ext uri="{BB962C8B-B14F-4D97-AF65-F5344CB8AC3E}">
        <p14:creationId xmlns:p14="http://schemas.microsoft.com/office/powerpoint/2010/main" val="67204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C6FC9-ECC3-48A1-82A2-B6BAFBCFC521}" type="datetimeFigureOut">
              <a:rPr lang="lv-LV" smtClean="0"/>
              <a:t>2013.03.18.</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ABF52-DA40-44C4-8EEF-8A05D05645D2}" type="slidenum">
              <a:rPr lang="lv-LV" smtClean="0"/>
              <a:t>‹#›</a:t>
            </a:fld>
            <a:endParaRPr lang="lv-LV"/>
          </a:p>
        </p:txBody>
      </p:sp>
    </p:spTree>
    <p:extLst>
      <p:ext uri="{BB962C8B-B14F-4D97-AF65-F5344CB8AC3E}">
        <p14:creationId xmlns:p14="http://schemas.microsoft.com/office/powerpoint/2010/main" val="427716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1892"/>
            <a:ext cx="1728192" cy="68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tsu-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9151"/>
            <a:ext cx="2448272" cy="83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76761"/>
            <a:ext cx="2743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Users\Indra\Desktop\DSC_0376.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0527" y="1628799"/>
            <a:ext cx="9485260" cy="533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lv-LV" dirty="0" err="1"/>
              <a:t>Bruce</a:t>
            </a:r>
            <a:r>
              <a:rPr lang="lv-LV" dirty="0"/>
              <a:t> </a:t>
            </a:r>
            <a:r>
              <a:rPr lang="lv-LV" dirty="0" err="1"/>
              <a:t>Joice</a:t>
            </a:r>
            <a:r>
              <a:rPr lang="lv-LV" dirty="0"/>
              <a:t>, </a:t>
            </a:r>
            <a:r>
              <a:rPr lang="lv-LV" dirty="0" err="1" smtClean="0"/>
              <a:t>from</a:t>
            </a:r>
            <a:r>
              <a:rPr lang="lv-LV" dirty="0" smtClean="0"/>
              <a:t> </a:t>
            </a:r>
            <a:r>
              <a:rPr lang="lv-LV" dirty="0"/>
              <a:t>1965 to </a:t>
            </a:r>
            <a:r>
              <a:rPr lang="lv-LV" dirty="0" err="1"/>
              <a:t>the</a:t>
            </a:r>
            <a:r>
              <a:rPr lang="lv-LV" dirty="0"/>
              <a:t> </a:t>
            </a:r>
            <a:r>
              <a:rPr lang="lv-LV" dirty="0" err="1"/>
              <a:t>present</a:t>
            </a:r>
            <a:endParaRPr lang="lv-LV" dirty="0"/>
          </a:p>
        </p:txBody>
      </p:sp>
      <p:sp>
        <p:nvSpPr>
          <p:cNvPr id="3" name="Content Placeholder 2"/>
          <p:cNvSpPr>
            <a:spLocks noGrp="1"/>
          </p:cNvSpPr>
          <p:nvPr>
            <p:ph idx="1"/>
          </p:nvPr>
        </p:nvSpPr>
        <p:spPr>
          <a:xfrm>
            <a:off x="467544" y="980728"/>
            <a:ext cx="8219256" cy="5145435"/>
          </a:xfrm>
        </p:spPr>
        <p:txBody>
          <a:bodyPr>
            <a:normAutofit/>
          </a:bodyPr>
          <a:lstStyle/>
          <a:p>
            <a:pPr marL="0" indent="0">
              <a:buNone/>
            </a:pPr>
            <a:r>
              <a:rPr lang="lv-LV" dirty="0"/>
              <a:t/>
            </a:r>
            <a:br>
              <a:rPr lang="lv-LV" dirty="0"/>
            </a:br>
            <a:r>
              <a:rPr lang="lv-LV" dirty="0" err="1"/>
              <a:t>Сначала</a:t>
            </a:r>
            <a:r>
              <a:rPr lang="lv-LV" dirty="0"/>
              <a:t>, </a:t>
            </a:r>
            <a:r>
              <a:rPr lang="lv-LV" dirty="0" err="1"/>
              <a:t>когда</a:t>
            </a:r>
            <a:r>
              <a:rPr lang="lv-LV" dirty="0"/>
              <a:t> </a:t>
            </a:r>
            <a:r>
              <a:rPr lang="lv-LV" dirty="0" err="1"/>
              <a:t>люди</a:t>
            </a:r>
            <a:r>
              <a:rPr lang="lv-LV" dirty="0"/>
              <a:t> </a:t>
            </a:r>
            <a:r>
              <a:rPr lang="lv-LV" dirty="0" err="1"/>
              <a:t>создают</a:t>
            </a:r>
            <a:r>
              <a:rPr lang="lv-LV" dirty="0"/>
              <a:t> </a:t>
            </a:r>
            <a:r>
              <a:rPr lang="lv-LV" dirty="0" err="1"/>
              <a:t>или</a:t>
            </a:r>
            <a:r>
              <a:rPr lang="lv-LV" dirty="0"/>
              <a:t> </a:t>
            </a:r>
            <a:r>
              <a:rPr lang="lv-LV" dirty="0" err="1"/>
              <a:t>находят</a:t>
            </a:r>
            <a:r>
              <a:rPr lang="lv-LV" dirty="0"/>
              <a:t> </a:t>
            </a:r>
            <a:r>
              <a:rPr lang="lv-LV" dirty="0" err="1"/>
              <a:t>новую</a:t>
            </a:r>
            <a:r>
              <a:rPr lang="lv-LV" dirty="0"/>
              <a:t> </a:t>
            </a:r>
            <a:r>
              <a:rPr lang="lv-LV" dirty="0" err="1"/>
              <a:t>модель</a:t>
            </a:r>
            <a:r>
              <a:rPr lang="lv-LV" dirty="0"/>
              <a:t> </a:t>
            </a:r>
            <a:r>
              <a:rPr lang="lv-LV" dirty="0" err="1"/>
              <a:t>обучения</a:t>
            </a:r>
            <a:r>
              <a:rPr lang="lv-LV" dirty="0"/>
              <a:t>, </a:t>
            </a:r>
            <a:r>
              <a:rPr lang="lv-LV" dirty="0" err="1"/>
              <a:t>которая</a:t>
            </a:r>
            <a:r>
              <a:rPr lang="lv-LV" dirty="0"/>
              <a:t> </a:t>
            </a:r>
            <a:r>
              <a:rPr lang="lv-LV" dirty="0" err="1"/>
              <a:t>направлена</a:t>
            </a:r>
            <a:r>
              <a:rPr lang="lv-LV" dirty="0"/>
              <a:t> </a:t>
            </a:r>
            <a:r>
              <a:rPr lang="lv-LV" dirty="0" err="1"/>
              <a:t>на</a:t>
            </a:r>
            <a:r>
              <a:rPr lang="lv-LV" dirty="0"/>
              <a:t> </a:t>
            </a:r>
            <a:r>
              <a:rPr lang="lv-LV" dirty="0" err="1"/>
              <a:t>некоторую</a:t>
            </a:r>
            <a:r>
              <a:rPr lang="lv-LV" dirty="0"/>
              <a:t> </a:t>
            </a:r>
            <a:r>
              <a:rPr lang="lv-LV" dirty="0" err="1"/>
              <a:t>цель</a:t>
            </a:r>
            <a:r>
              <a:rPr lang="lv-LV" dirty="0"/>
              <a:t>, </a:t>
            </a:r>
            <a:r>
              <a:rPr lang="lv-LV" dirty="0" err="1"/>
              <a:t>они</a:t>
            </a:r>
            <a:r>
              <a:rPr lang="lv-LV" dirty="0"/>
              <a:t> </a:t>
            </a:r>
            <a:r>
              <a:rPr lang="lv-LV" dirty="0" err="1"/>
              <a:t>настолько</a:t>
            </a:r>
            <a:r>
              <a:rPr lang="lv-LV" dirty="0"/>
              <a:t> </a:t>
            </a:r>
            <a:r>
              <a:rPr lang="lv-LV" dirty="0" err="1"/>
              <a:t>одержимы</a:t>
            </a:r>
            <a:r>
              <a:rPr lang="lv-LV" dirty="0"/>
              <a:t>, </a:t>
            </a:r>
            <a:r>
              <a:rPr lang="lv-LV" dirty="0" err="1"/>
              <a:t>что</a:t>
            </a:r>
            <a:r>
              <a:rPr lang="lv-LV" dirty="0"/>
              <a:t> </a:t>
            </a:r>
            <a:r>
              <a:rPr lang="lv-LV" dirty="0" err="1"/>
              <a:t>они</a:t>
            </a:r>
            <a:r>
              <a:rPr lang="lv-LV" dirty="0"/>
              <a:t> </a:t>
            </a:r>
            <a:r>
              <a:rPr lang="lv-LV" dirty="0" err="1"/>
              <a:t>стараются</a:t>
            </a:r>
            <a:r>
              <a:rPr lang="lv-LV" dirty="0"/>
              <a:t> </a:t>
            </a:r>
            <a:r>
              <a:rPr lang="lv-LV" dirty="0" err="1"/>
              <a:t>использовать</a:t>
            </a:r>
            <a:r>
              <a:rPr lang="lv-LV" dirty="0"/>
              <a:t> </a:t>
            </a:r>
            <a:r>
              <a:rPr lang="lv-LV" dirty="0" err="1"/>
              <a:t>ее</a:t>
            </a:r>
            <a:r>
              <a:rPr lang="lv-LV" dirty="0"/>
              <a:t> </a:t>
            </a:r>
            <a:r>
              <a:rPr lang="lv-LV" dirty="0" err="1"/>
              <a:t>для</a:t>
            </a:r>
            <a:r>
              <a:rPr lang="lv-LV" dirty="0"/>
              <a:t> </a:t>
            </a:r>
            <a:r>
              <a:rPr lang="lv-LV" dirty="0" err="1"/>
              <a:t>всего</a:t>
            </a:r>
            <a:r>
              <a:rPr lang="lv-LV" dirty="0"/>
              <a:t>. </a:t>
            </a:r>
            <a:endParaRPr lang="lv-LV" dirty="0" smtClean="0"/>
          </a:p>
          <a:p>
            <a:pPr marL="0" indent="0">
              <a:buNone/>
            </a:pPr>
            <a:r>
              <a:rPr lang="lv-LV" sz="4000" b="1" dirty="0">
                <a:latin typeface="Brush Script MT" pitchFamily="66" charset="0"/>
              </a:rPr>
              <a:t>At first, </a:t>
            </a:r>
            <a:r>
              <a:rPr lang="lv-LV" sz="4000" b="1" dirty="0" err="1">
                <a:latin typeface="Brush Script MT" pitchFamily="66" charset="0"/>
              </a:rPr>
              <a:t>when</a:t>
            </a:r>
            <a:r>
              <a:rPr lang="lv-LV" sz="4000" b="1" dirty="0">
                <a:latin typeface="Brush Script MT" pitchFamily="66" charset="0"/>
              </a:rPr>
              <a:t> </a:t>
            </a:r>
            <a:r>
              <a:rPr lang="lv-LV" sz="4000" b="1" dirty="0" err="1">
                <a:latin typeface="Brush Script MT" pitchFamily="66" charset="0"/>
              </a:rPr>
              <a:t>people</a:t>
            </a:r>
            <a:r>
              <a:rPr lang="lv-LV" sz="4000" b="1" dirty="0">
                <a:latin typeface="Brush Script MT" pitchFamily="66" charset="0"/>
              </a:rPr>
              <a:t> </a:t>
            </a:r>
            <a:r>
              <a:rPr lang="lv-LV" sz="4000" b="1" dirty="0" err="1">
                <a:latin typeface="Brush Script MT" pitchFamily="66" charset="0"/>
              </a:rPr>
              <a:t>create</a:t>
            </a:r>
            <a:r>
              <a:rPr lang="lv-LV" sz="4000" b="1" dirty="0">
                <a:latin typeface="Brush Script MT" pitchFamily="66" charset="0"/>
              </a:rPr>
              <a:t> </a:t>
            </a:r>
            <a:r>
              <a:rPr lang="lv-LV" sz="4000" b="1" dirty="0" err="1">
                <a:latin typeface="Brush Script MT" pitchFamily="66" charset="0"/>
              </a:rPr>
              <a:t>or</a:t>
            </a:r>
            <a:r>
              <a:rPr lang="lv-LV" sz="4000" b="1" dirty="0">
                <a:latin typeface="Brush Script MT" pitchFamily="66" charset="0"/>
              </a:rPr>
              <a:t> </a:t>
            </a:r>
            <a:r>
              <a:rPr lang="lv-LV" sz="4000" b="1" dirty="0" err="1">
                <a:latin typeface="Brush Script MT" pitchFamily="66" charset="0"/>
              </a:rPr>
              <a:t>find</a:t>
            </a:r>
            <a:r>
              <a:rPr lang="lv-LV" sz="4000" b="1" dirty="0">
                <a:latin typeface="Brush Script MT" pitchFamily="66" charset="0"/>
              </a:rPr>
              <a:t> a </a:t>
            </a:r>
            <a:r>
              <a:rPr lang="lv-LV" sz="4000" b="1" dirty="0" err="1">
                <a:latin typeface="Brush Script MT" pitchFamily="66" charset="0"/>
              </a:rPr>
              <a:t>new</a:t>
            </a:r>
            <a:r>
              <a:rPr lang="lv-LV" sz="4000" b="1" dirty="0">
                <a:latin typeface="Brush Script MT" pitchFamily="66" charset="0"/>
              </a:rPr>
              <a:t> </a:t>
            </a:r>
            <a:r>
              <a:rPr lang="lv-LV" sz="4000" b="1" dirty="0" err="1">
                <a:latin typeface="Brush Script MT" pitchFamily="66" charset="0"/>
              </a:rPr>
              <a:t>model</a:t>
            </a:r>
            <a:r>
              <a:rPr lang="lv-LV" sz="4000" b="1" dirty="0">
                <a:latin typeface="Brush Script MT" pitchFamily="66" charset="0"/>
              </a:rPr>
              <a:t> </a:t>
            </a:r>
            <a:r>
              <a:rPr lang="lv-LV" sz="4000" b="1" dirty="0" err="1">
                <a:latin typeface="Brush Script MT" pitchFamily="66" charset="0"/>
              </a:rPr>
              <a:t>of</a:t>
            </a:r>
            <a:r>
              <a:rPr lang="lv-LV" sz="4000" b="1" dirty="0">
                <a:latin typeface="Brush Script MT" pitchFamily="66" charset="0"/>
              </a:rPr>
              <a:t> </a:t>
            </a:r>
            <a:r>
              <a:rPr lang="lv-LV" sz="4000" b="1" dirty="0" err="1">
                <a:latin typeface="Brush Script MT" pitchFamily="66" charset="0"/>
              </a:rPr>
              <a:t>teaching</a:t>
            </a:r>
            <a:r>
              <a:rPr lang="lv-LV" sz="4000" b="1" dirty="0">
                <a:latin typeface="Brush Script MT" pitchFamily="66" charset="0"/>
              </a:rPr>
              <a:t> </a:t>
            </a:r>
            <a:r>
              <a:rPr lang="lv-LV" sz="4000" b="1" dirty="0" err="1">
                <a:latin typeface="Brush Script MT" pitchFamily="66" charset="0"/>
              </a:rPr>
              <a:t>that</a:t>
            </a:r>
            <a:r>
              <a:rPr lang="lv-LV" sz="4000" b="1" dirty="0">
                <a:latin typeface="Brush Script MT" pitchFamily="66" charset="0"/>
              </a:rPr>
              <a:t> </a:t>
            </a:r>
            <a:r>
              <a:rPr lang="lv-LV" sz="4000" b="1" dirty="0" err="1">
                <a:latin typeface="Brush Script MT" pitchFamily="66" charset="0"/>
              </a:rPr>
              <a:t>works</a:t>
            </a:r>
            <a:r>
              <a:rPr lang="lv-LV" sz="4000" b="1" dirty="0">
                <a:latin typeface="Brush Script MT" pitchFamily="66" charset="0"/>
              </a:rPr>
              <a:t> </a:t>
            </a:r>
            <a:r>
              <a:rPr lang="lv-LV" sz="4000" b="1" dirty="0" err="1">
                <a:latin typeface="Brush Script MT" pitchFamily="66" charset="0"/>
              </a:rPr>
              <a:t>for</a:t>
            </a:r>
            <a:r>
              <a:rPr lang="lv-LV" sz="4000" b="1" dirty="0">
                <a:latin typeface="Brush Script MT" pitchFamily="66" charset="0"/>
              </a:rPr>
              <a:t> </a:t>
            </a:r>
            <a:r>
              <a:rPr lang="lv-LV" sz="4000" b="1" dirty="0" err="1">
                <a:latin typeface="Brush Script MT" pitchFamily="66" charset="0"/>
              </a:rPr>
              <a:t>some</a:t>
            </a:r>
            <a:r>
              <a:rPr lang="lv-LV" sz="4000" b="1" dirty="0">
                <a:latin typeface="Brush Script MT" pitchFamily="66" charset="0"/>
              </a:rPr>
              <a:t> </a:t>
            </a:r>
            <a:r>
              <a:rPr lang="lv-LV" sz="4000" b="1" dirty="0" err="1">
                <a:latin typeface="Brush Script MT" pitchFamily="66" charset="0"/>
              </a:rPr>
              <a:t>purpose</a:t>
            </a:r>
            <a:r>
              <a:rPr lang="lv-LV" sz="4000" b="1" dirty="0">
                <a:latin typeface="Brush Script MT" pitchFamily="66" charset="0"/>
              </a:rPr>
              <a:t>, </a:t>
            </a:r>
            <a:r>
              <a:rPr lang="lv-LV" sz="4000" b="1" dirty="0" err="1">
                <a:latin typeface="Brush Script MT" pitchFamily="66" charset="0"/>
              </a:rPr>
              <a:t>they’re</a:t>
            </a:r>
            <a:r>
              <a:rPr lang="lv-LV" sz="4000" b="1" dirty="0">
                <a:latin typeface="Brush Script MT" pitchFamily="66" charset="0"/>
              </a:rPr>
              <a:t> </a:t>
            </a:r>
            <a:r>
              <a:rPr lang="lv-LV" sz="4000" b="1" dirty="0" err="1">
                <a:latin typeface="Brush Script MT" pitchFamily="66" charset="0"/>
              </a:rPr>
              <a:t>so</a:t>
            </a:r>
            <a:r>
              <a:rPr lang="lv-LV" sz="4000" b="1" dirty="0">
                <a:latin typeface="Brush Script MT" pitchFamily="66" charset="0"/>
              </a:rPr>
              <a:t> </a:t>
            </a:r>
            <a:r>
              <a:rPr lang="lv-LV" sz="4000" b="1" dirty="0" err="1">
                <a:latin typeface="Brush Script MT" pitchFamily="66" charset="0"/>
              </a:rPr>
              <a:t>thilled</a:t>
            </a:r>
            <a:r>
              <a:rPr lang="lv-LV" sz="4000" b="1" dirty="0">
                <a:latin typeface="Brush Script MT" pitchFamily="66" charset="0"/>
              </a:rPr>
              <a:t> </a:t>
            </a:r>
            <a:r>
              <a:rPr lang="lv-LV" sz="4000" b="1" dirty="0" err="1">
                <a:latin typeface="Brush Script MT" pitchFamily="66" charset="0"/>
              </a:rPr>
              <a:t>they</a:t>
            </a:r>
            <a:r>
              <a:rPr lang="lv-LV" sz="4000" b="1" dirty="0">
                <a:latin typeface="Brush Script MT" pitchFamily="66" charset="0"/>
              </a:rPr>
              <a:t> </a:t>
            </a:r>
            <a:r>
              <a:rPr lang="lv-LV" sz="4000" b="1" dirty="0" err="1">
                <a:latin typeface="Brush Script MT" pitchFamily="66" charset="0"/>
              </a:rPr>
              <a:t>try</a:t>
            </a:r>
            <a:r>
              <a:rPr lang="lv-LV" sz="4000" b="1" dirty="0">
                <a:latin typeface="Brush Script MT" pitchFamily="66" charset="0"/>
              </a:rPr>
              <a:t> to </a:t>
            </a:r>
            <a:r>
              <a:rPr lang="lv-LV" sz="4000" b="1" dirty="0" err="1">
                <a:latin typeface="Brush Script MT" pitchFamily="66" charset="0"/>
              </a:rPr>
              <a:t>use</a:t>
            </a:r>
            <a:r>
              <a:rPr lang="lv-LV" sz="4000" b="1" dirty="0">
                <a:latin typeface="Brush Script MT" pitchFamily="66" charset="0"/>
              </a:rPr>
              <a:t> it </a:t>
            </a:r>
            <a:r>
              <a:rPr lang="lv-LV" sz="4000" b="1" dirty="0" err="1">
                <a:latin typeface="Brush Script MT" pitchFamily="66" charset="0"/>
              </a:rPr>
              <a:t>for</a:t>
            </a:r>
            <a:r>
              <a:rPr lang="lv-LV" sz="4000" b="1" dirty="0">
                <a:latin typeface="Brush Script MT" pitchFamily="66" charset="0"/>
              </a:rPr>
              <a:t> </a:t>
            </a:r>
            <a:r>
              <a:rPr lang="lv-LV" sz="4000" b="1" dirty="0" err="1">
                <a:latin typeface="Brush Script MT" pitchFamily="66" charset="0"/>
              </a:rPr>
              <a:t>everything</a:t>
            </a:r>
            <a:r>
              <a:rPr lang="lv-LV" b="1" dirty="0">
                <a:latin typeface="Brush Script MT" pitchFamily="66" charset="0"/>
              </a:rPr>
              <a:t>.</a:t>
            </a:r>
            <a:endParaRPr lang="lv-LV" b="1" dirty="0"/>
          </a:p>
        </p:txBody>
      </p:sp>
    </p:spTree>
    <p:extLst>
      <p:ext uri="{BB962C8B-B14F-4D97-AF65-F5344CB8AC3E}">
        <p14:creationId xmlns:p14="http://schemas.microsoft.com/office/powerpoint/2010/main" val="55449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Bruce </a:t>
            </a:r>
            <a:r>
              <a:rPr lang="en-US" dirty="0" err="1"/>
              <a:t>Joice</a:t>
            </a:r>
            <a:r>
              <a:rPr lang="en-US" dirty="0"/>
              <a:t>, from 1965 to the present</a:t>
            </a:r>
            <a:endParaRPr lang="lv-LV" dirty="0"/>
          </a:p>
        </p:txBody>
      </p:sp>
      <p:sp>
        <p:nvSpPr>
          <p:cNvPr id="3" name="Content Placeholder 2"/>
          <p:cNvSpPr>
            <a:spLocks noGrp="1"/>
          </p:cNvSpPr>
          <p:nvPr>
            <p:ph idx="1"/>
          </p:nvPr>
        </p:nvSpPr>
        <p:spPr>
          <a:xfrm>
            <a:off x="467544" y="980728"/>
            <a:ext cx="8219256" cy="5145435"/>
          </a:xfrm>
        </p:spPr>
        <p:txBody>
          <a:bodyPr>
            <a:normAutofit/>
          </a:bodyPr>
          <a:lstStyle/>
          <a:p>
            <a:pPr marL="0" indent="0">
              <a:buNone/>
            </a:pPr>
            <a:r>
              <a:rPr lang="lv-LV" dirty="0"/>
              <a:t/>
            </a:r>
            <a:br>
              <a:rPr lang="lv-LV" dirty="0"/>
            </a:br>
            <a:r>
              <a:rPr lang="lv-LV" dirty="0" err="1" smtClean="0"/>
              <a:t>Наша</a:t>
            </a:r>
            <a:r>
              <a:rPr lang="lv-LV" dirty="0" smtClean="0"/>
              <a:t> </a:t>
            </a:r>
            <a:r>
              <a:rPr lang="lv-LV" dirty="0" err="1"/>
              <a:t>задача</a:t>
            </a:r>
            <a:r>
              <a:rPr lang="lv-LV" dirty="0"/>
              <a:t> </a:t>
            </a:r>
            <a:r>
              <a:rPr lang="lv-LV" dirty="0" smtClean="0"/>
              <a:t>– </a:t>
            </a:r>
            <a:r>
              <a:rPr lang="lv-LV" dirty="0" err="1" smtClean="0"/>
              <a:t>обеспечить</a:t>
            </a:r>
            <a:r>
              <a:rPr lang="lv-LV" dirty="0" smtClean="0"/>
              <a:t> </a:t>
            </a:r>
            <a:r>
              <a:rPr lang="lv-LV" dirty="0" err="1"/>
              <a:t>какой-либо</a:t>
            </a:r>
            <a:r>
              <a:rPr lang="lv-LV" dirty="0"/>
              <a:t> </a:t>
            </a:r>
            <a:r>
              <a:rPr lang="lv-LV" dirty="0" err="1"/>
              <a:t>порядок</a:t>
            </a:r>
            <a:r>
              <a:rPr lang="lv-LV" dirty="0"/>
              <a:t> </a:t>
            </a:r>
            <a:r>
              <a:rPr lang="lv-LV" dirty="0" smtClean="0"/>
              <a:t>– </a:t>
            </a:r>
            <a:r>
              <a:rPr lang="lv-LV" dirty="0" err="1" smtClean="0"/>
              <a:t>узнать</a:t>
            </a:r>
            <a:r>
              <a:rPr lang="lv-LV" dirty="0"/>
              <a:t>, </a:t>
            </a:r>
            <a:r>
              <a:rPr lang="lv-LV" dirty="0" err="1"/>
              <a:t>для</a:t>
            </a:r>
            <a:r>
              <a:rPr lang="lv-LV" dirty="0"/>
              <a:t> </a:t>
            </a:r>
            <a:r>
              <a:rPr lang="lv-LV" dirty="0" err="1"/>
              <a:t>чего</a:t>
            </a:r>
            <a:r>
              <a:rPr lang="lv-LV" dirty="0"/>
              <a:t> </a:t>
            </a:r>
            <a:r>
              <a:rPr lang="lv-LV" dirty="0" err="1"/>
              <a:t>предназачена</a:t>
            </a:r>
            <a:r>
              <a:rPr lang="lv-LV" dirty="0"/>
              <a:t> </a:t>
            </a:r>
            <a:r>
              <a:rPr lang="lv-LV" dirty="0" err="1"/>
              <a:t>каждая</a:t>
            </a:r>
            <a:r>
              <a:rPr lang="lv-LV" dirty="0"/>
              <a:t> </a:t>
            </a:r>
            <a:r>
              <a:rPr lang="lv-LV" dirty="0" err="1"/>
              <a:t>модель</a:t>
            </a:r>
            <a:r>
              <a:rPr lang="lv-LV" dirty="0"/>
              <a:t> и </a:t>
            </a:r>
            <a:r>
              <a:rPr lang="lv-LV" dirty="0" err="1"/>
              <a:t>разработать</a:t>
            </a:r>
            <a:r>
              <a:rPr lang="lv-LV" dirty="0"/>
              <a:t> </a:t>
            </a:r>
            <a:r>
              <a:rPr lang="lv-LV" dirty="0" err="1"/>
              <a:t>категории</a:t>
            </a:r>
            <a:r>
              <a:rPr lang="lv-LV" dirty="0"/>
              <a:t>, </a:t>
            </a:r>
            <a:r>
              <a:rPr lang="lv-LV" dirty="0" err="1"/>
              <a:t>чтобы</a:t>
            </a:r>
            <a:r>
              <a:rPr lang="lv-LV" dirty="0"/>
              <a:t> </a:t>
            </a:r>
            <a:r>
              <a:rPr lang="lv-LV" dirty="0" err="1"/>
              <a:t>люди</a:t>
            </a:r>
            <a:r>
              <a:rPr lang="lv-LV" dirty="0"/>
              <a:t> </a:t>
            </a:r>
            <a:r>
              <a:rPr lang="lv-LV" dirty="0" err="1"/>
              <a:t>могли</a:t>
            </a:r>
            <a:r>
              <a:rPr lang="lv-LV" dirty="0"/>
              <a:t> </a:t>
            </a:r>
            <a:r>
              <a:rPr lang="lv-LV" dirty="0" err="1"/>
              <a:t>найти</a:t>
            </a:r>
            <a:r>
              <a:rPr lang="lv-LV" dirty="0"/>
              <a:t> </a:t>
            </a:r>
            <a:r>
              <a:rPr lang="lv-LV" dirty="0" err="1"/>
              <a:t>инструменты</a:t>
            </a:r>
            <a:r>
              <a:rPr lang="lv-LV" dirty="0"/>
              <a:t>, </a:t>
            </a:r>
            <a:r>
              <a:rPr lang="lv-LV" dirty="0" err="1"/>
              <a:t>которые</a:t>
            </a:r>
            <a:r>
              <a:rPr lang="lv-LV" dirty="0"/>
              <a:t> </a:t>
            </a:r>
            <a:r>
              <a:rPr lang="lv-LV" dirty="0" err="1"/>
              <a:t>им</a:t>
            </a:r>
            <a:r>
              <a:rPr lang="lv-LV" dirty="0"/>
              <a:t> </a:t>
            </a:r>
            <a:r>
              <a:rPr lang="lv-LV" dirty="0" err="1"/>
              <a:t>нужны</a:t>
            </a:r>
            <a:r>
              <a:rPr lang="lv-LV" dirty="0"/>
              <a:t>.</a:t>
            </a:r>
          </a:p>
          <a:p>
            <a:pPr marL="0" indent="0">
              <a:buNone/>
            </a:pPr>
            <a:r>
              <a:rPr lang="lv-LV" sz="4000" b="1" dirty="0" err="1">
                <a:latin typeface="Brush Script MT" pitchFamily="66" charset="0"/>
              </a:rPr>
              <a:t>Our</a:t>
            </a:r>
            <a:r>
              <a:rPr lang="lv-LV" sz="4000" b="1" dirty="0">
                <a:latin typeface="Brush Script MT" pitchFamily="66" charset="0"/>
              </a:rPr>
              <a:t> </a:t>
            </a:r>
            <a:r>
              <a:rPr lang="lv-LV" sz="4000" b="1" dirty="0" err="1">
                <a:latin typeface="Brush Script MT" pitchFamily="66" charset="0"/>
              </a:rPr>
              <a:t>job</a:t>
            </a:r>
            <a:r>
              <a:rPr lang="lv-LV" sz="4000" b="1" dirty="0">
                <a:latin typeface="Brush Script MT" pitchFamily="66" charset="0"/>
              </a:rPr>
              <a:t> </a:t>
            </a:r>
            <a:r>
              <a:rPr lang="lv-LV" sz="4000" b="1" dirty="0" err="1">
                <a:latin typeface="Brush Script MT" pitchFamily="66" charset="0"/>
              </a:rPr>
              <a:t>is</a:t>
            </a:r>
            <a:r>
              <a:rPr lang="lv-LV" sz="4000" b="1" dirty="0">
                <a:latin typeface="Brush Script MT" pitchFamily="66" charset="0"/>
              </a:rPr>
              <a:t> to </a:t>
            </a:r>
            <a:r>
              <a:rPr lang="lv-LV" sz="4000" b="1" dirty="0" err="1">
                <a:latin typeface="Brush Script MT" pitchFamily="66" charset="0"/>
              </a:rPr>
              <a:t>provide</a:t>
            </a:r>
            <a:r>
              <a:rPr lang="lv-LV" sz="4000" b="1" dirty="0">
                <a:latin typeface="Brush Script MT" pitchFamily="66" charset="0"/>
              </a:rPr>
              <a:t> </a:t>
            </a:r>
            <a:r>
              <a:rPr lang="lv-LV" sz="4000" b="1" dirty="0" err="1">
                <a:latin typeface="Brush Script MT" pitchFamily="66" charset="0"/>
              </a:rPr>
              <a:t>some</a:t>
            </a:r>
            <a:r>
              <a:rPr lang="lv-LV" sz="4000" b="1" dirty="0">
                <a:latin typeface="Brush Script MT" pitchFamily="66" charset="0"/>
              </a:rPr>
              <a:t> </a:t>
            </a:r>
            <a:r>
              <a:rPr lang="lv-LV" sz="4000" b="1" dirty="0" err="1">
                <a:latin typeface="Brush Script MT" pitchFamily="66" charset="0"/>
              </a:rPr>
              <a:t>order</a:t>
            </a:r>
            <a:r>
              <a:rPr lang="lv-LV" sz="4000" b="1" dirty="0">
                <a:latin typeface="Brush Script MT" pitchFamily="66" charset="0"/>
              </a:rPr>
              <a:t> – </a:t>
            </a:r>
            <a:r>
              <a:rPr lang="lv-LV" sz="4000" b="1" dirty="0" err="1">
                <a:latin typeface="Brush Script MT" pitchFamily="66" charset="0"/>
              </a:rPr>
              <a:t>finding</a:t>
            </a:r>
            <a:r>
              <a:rPr lang="lv-LV" sz="4000" b="1" dirty="0">
                <a:latin typeface="Brush Script MT" pitchFamily="66" charset="0"/>
              </a:rPr>
              <a:t> </a:t>
            </a:r>
            <a:r>
              <a:rPr lang="lv-LV" sz="4000" b="1" dirty="0" err="1">
                <a:latin typeface="Brush Script MT" pitchFamily="66" charset="0"/>
              </a:rPr>
              <a:t>out</a:t>
            </a:r>
            <a:r>
              <a:rPr lang="lv-LV" sz="4000" b="1" dirty="0">
                <a:latin typeface="Brush Script MT" pitchFamily="66" charset="0"/>
              </a:rPr>
              <a:t> </a:t>
            </a:r>
            <a:r>
              <a:rPr lang="lv-LV" sz="4000" b="1" dirty="0" err="1">
                <a:latin typeface="Brush Script MT" pitchFamily="66" charset="0"/>
              </a:rPr>
              <a:t>what</a:t>
            </a:r>
            <a:r>
              <a:rPr lang="lv-LV" sz="4000" b="1" dirty="0">
                <a:latin typeface="Brush Script MT" pitchFamily="66" charset="0"/>
              </a:rPr>
              <a:t> </a:t>
            </a:r>
            <a:r>
              <a:rPr lang="lv-LV" sz="4000" b="1" dirty="0" err="1">
                <a:latin typeface="Brush Script MT" pitchFamily="66" charset="0"/>
              </a:rPr>
              <a:t>each</a:t>
            </a:r>
            <a:r>
              <a:rPr lang="lv-LV" sz="4000" b="1" dirty="0">
                <a:latin typeface="Brush Script MT" pitchFamily="66" charset="0"/>
              </a:rPr>
              <a:t> </a:t>
            </a:r>
            <a:r>
              <a:rPr lang="lv-LV" sz="4000" b="1" dirty="0" err="1">
                <a:latin typeface="Brush Script MT" pitchFamily="66" charset="0"/>
              </a:rPr>
              <a:t>model</a:t>
            </a:r>
            <a:r>
              <a:rPr lang="lv-LV" sz="4000" b="1" dirty="0">
                <a:latin typeface="Brush Script MT" pitchFamily="66" charset="0"/>
              </a:rPr>
              <a:t> </a:t>
            </a:r>
            <a:r>
              <a:rPr lang="lv-LV" sz="4000" b="1" dirty="0" err="1">
                <a:latin typeface="Brush Script MT" pitchFamily="66" charset="0"/>
              </a:rPr>
              <a:t>can</a:t>
            </a:r>
            <a:r>
              <a:rPr lang="lv-LV" sz="4000" b="1" dirty="0">
                <a:latin typeface="Brush Script MT" pitchFamily="66" charset="0"/>
              </a:rPr>
              <a:t> do </a:t>
            </a:r>
            <a:r>
              <a:rPr lang="lv-LV" sz="4000" b="1" dirty="0" err="1">
                <a:latin typeface="Brush Script MT" pitchFamily="66" charset="0"/>
              </a:rPr>
              <a:t>and</a:t>
            </a:r>
            <a:r>
              <a:rPr lang="lv-LV" sz="4000" b="1" dirty="0">
                <a:latin typeface="Brush Script MT" pitchFamily="66" charset="0"/>
              </a:rPr>
              <a:t> </a:t>
            </a:r>
            <a:r>
              <a:rPr lang="lv-LV" sz="4000" b="1" dirty="0" err="1">
                <a:latin typeface="Brush Script MT" pitchFamily="66" charset="0"/>
              </a:rPr>
              <a:t>build</a:t>
            </a:r>
            <a:r>
              <a:rPr lang="lv-LV" sz="4000" b="1" dirty="0">
                <a:latin typeface="Brush Script MT" pitchFamily="66" charset="0"/>
              </a:rPr>
              <a:t> </a:t>
            </a:r>
            <a:r>
              <a:rPr lang="lv-LV" sz="4000" b="1" dirty="0" err="1">
                <a:latin typeface="Brush Script MT" pitchFamily="66" charset="0"/>
              </a:rPr>
              <a:t>categories</a:t>
            </a:r>
            <a:r>
              <a:rPr lang="lv-LV" sz="4000" b="1" dirty="0">
                <a:latin typeface="Brush Script MT" pitchFamily="66" charset="0"/>
              </a:rPr>
              <a:t> to </a:t>
            </a:r>
            <a:r>
              <a:rPr lang="lv-LV" sz="4000" b="1" dirty="0" err="1">
                <a:latin typeface="Brush Script MT" pitchFamily="66" charset="0"/>
              </a:rPr>
              <a:t>help</a:t>
            </a:r>
            <a:r>
              <a:rPr lang="lv-LV" sz="4000" b="1" dirty="0">
                <a:latin typeface="Brush Script MT" pitchFamily="66" charset="0"/>
              </a:rPr>
              <a:t> </a:t>
            </a:r>
            <a:r>
              <a:rPr lang="lv-LV" sz="4000" b="1" dirty="0" err="1">
                <a:latin typeface="Brush Script MT" pitchFamily="66" charset="0"/>
              </a:rPr>
              <a:t>folks</a:t>
            </a:r>
            <a:r>
              <a:rPr lang="lv-LV" sz="4000" b="1" dirty="0">
                <a:latin typeface="Brush Script MT" pitchFamily="66" charset="0"/>
              </a:rPr>
              <a:t> </a:t>
            </a:r>
            <a:r>
              <a:rPr lang="lv-LV" sz="4000" b="1" dirty="0" err="1">
                <a:latin typeface="Brush Script MT" pitchFamily="66" charset="0"/>
              </a:rPr>
              <a:t>find</a:t>
            </a:r>
            <a:r>
              <a:rPr lang="lv-LV" sz="4000" b="1" dirty="0">
                <a:latin typeface="Brush Script MT" pitchFamily="66" charset="0"/>
              </a:rPr>
              <a:t> </a:t>
            </a:r>
            <a:r>
              <a:rPr lang="lv-LV" sz="4000" b="1" dirty="0" err="1">
                <a:latin typeface="Brush Script MT" pitchFamily="66" charset="0"/>
              </a:rPr>
              <a:t>the</a:t>
            </a:r>
            <a:r>
              <a:rPr lang="lv-LV" sz="4000" b="1" dirty="0">
                <a:latin typeface="Brush Script MT" pitchFamily="66" charset="0"/>
              </a:rPr>
              <a:t> </a:t>
            </a:r>
            <a:r>
              <a:rPr lang="lv-LV" sz="4000" b="1" dirty="0" err="1">
                <a:latin typeface="Brush Script MT" pitchFamily="66" charset="0"/>
              </a:rPr>
              <a:t>tools</a:t>
            </a:r>
            <a:r>
              <a:rPr lang="lv-LV" sz="4000" b="1" dirty="0">
                <a:latin typeface="Brush Script MT" pitchFamily="66" charset="0"/>
              </a:rPr>
              <a:t> </a:t>
            </a:r>
            <a:r>
              <a:rPr lang="lv-LV" sz="4000" b="1" dirty="0" err="1">
                <a:latin typeface="Brush Script MT" pitchFamily="66" charset="0"/>
              </a:rPr>
              <a:t>they</a:t>
            </a:r>
            <a:r>
              <a:rPr lang="lv-LV" sz="4000" b="1" dirty="0">
                <a:latin typeface="Brush Script MT" pitchFamily="66" charset="0"/>
              </a:rPr>
              <a:t> </a:t>
            </a:r>
            <a:r>
              <a:rPr lang="lv-LV" sz="4000" b="1" dirty="0" err="1">
                <a:latin typeface="Brush Script MT" pitchFamily="66" charset="0"/>
              </a:rPr>
              <a:t>need</a:t>
            </a:r>
            <a:r>
              <a:rPr lang="lv-LV" sz="4000" b="1" dirty="0">
                <a:latin typeface="Brush Script MT" pitchFamily="66" charset="0"/>
              </a:rPr>
              <a:t>.</a:t>
            </a:r>
          </a:p>
          <a:p>
            <a:endParaRPr lang="lv-LV" sz="4000" dirty="0"/>
          </a:p>
        </p:txBody>
      </p:sp>
    </p:spTree>
    <p:extLst>
      <p:ext uri="{BB962C8B-B14F-4D97-AF65-F5344CB8AC3E}">
        <p14:creationId xmlns:p14="http://schemas.microsoft.com/office/powerpoint/2010/main" val="422386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i="1" dirty="0" smtClean="0"/>
              <a:t>4 </a:t>
            </a:r>
            <a:r>
              <a:rPr lang="lv-LV" i="1" dirty="0" err="1" smtClean="0"/>
              <a:t>Families</a:t>
            </a:r>
            <a:r>
              <a:rPr lang="lv-LV" i="1" dirty="0" smtClean="0"/>
              <a:t> </a:t>
            </a:r>
            <a:r>
              <a:rPr lang="lv-LV" i="1" dirty="0" err="1" smtClean="0"/>
              <a:t>of</a:t>
            </a:r>
            <a:r>
              <a:rPr lang="lv-LV" i="1" dirty="0" smtClean="0"/>
              <a:t> </a:t>
            </a:r>
            <a:r>
              <a:rPr lang="en-US" i="1" dirty="0" smtClean="0"/>
              <a:t>Models </a:t>
            </a:r>
            <a:r>
              <a:rPr lang="en-US" i="1" dirty="0"/>
              <a:t>of Learning</a:t>
            </a:r>
            <a:r>
              <a:rPr lang="lv-LV" i="1" dirty="0"/>
              <a:t>:</a:t>
            </a:r>
            <a:br>
              <a:rPr lang="lv-LV" i="1" dirty="0"/>
            </a:br>
            <a:r>
              <a:rPr lang="ru-RU" b="1" dirty="0" smtClean="0"/>
              <a:t>Дидактические</a:t>
            </a:r>
            <a:r>
              <a:rPr lang="lv-LV" b="1" dirty="0" smtClean="0"/>
              <a:t> </a:t>
            </a:r>
            <a:r>
              <a:rPr lang="ru-RU" b="1" dirty="0" smtClean="0"/>
              <a:t>подходы </a:t>
            </a:r>
            <a:endParaRPr lang="lv-LV" b="1" dirty="0">
              <a:latin typeface="+mn-lt"/>
            </a:endParaRPr>
          </a:p>
        </p:txBody>
      </p:sp>
      <p:sp>
        <p:nvSpPr>
          <p:cNvPr id="3" name="Content Placeholder 2"/>
          <p:cNvSpPr>
            <a:spLocks noGrp="1"/>
          </p:cNvSpPr>
          <p:nvPr>
            <p:ph idx="1"/>
          </p:nvPr>
        </p:nvSpPr>
        <p:spPr/>
        <p:txBody>
          <a:bodyPr>
            <a:normAutofit/>
          </a:bodyPr>
          <a:lstStyle/>
          <a:p>
            <a:pPr marL="0" indent="0">
              <a:spcAft>
                <a:spcPts val="0"/>
              </a:spcAft>
              <a:buNone/>
            </a:pPr>
            <a:r>
              <a:rPr lang="ru-RU" dirty="0" smtClean="0">
                <a:solidFill>
                  <a:srgbClr val="000000"/>
                </a:solidFill>
                <a:latin typeface="Times New Roman"/>
                <a:ea typeface="HelveticaLatvian"/>
                <a:cs typeface="Times New Roman"/>
              </a:rPr>
              <a:t>Четыре</a:t>
            </a:r>
            <a:r>
              <a:rPr lang="lv-LV" dirty="0" smtClean="0">
                <a:solidFill>
                  <a:srgbClr val="000000"/>
                </a:solidFill>
                <a:latin typeface="Times New Roman"/>
                <a:ea typeface="HelveticaLatvian"/>
                <a:cs typeface="Times New Roman"/>
              </a:rPr>
              <a:t> </a:t>
            </a:r>
            <a:r>
              <a:rPr lang="ru-RU" dirty="0" smtClean="0">
                <a:solidFill>
                  <a:srgbClr val="000000"/>
                </a:solidFill>
                <a:latin typeface="Times New Roman"/>
                <a:ea typeface="HelveticaLatvian"/>
                <a:cs typeface="Times New Roman"/>
              </a:rPr>
              <a:t>семейства </a:t>
            </a:r>
            <a:r>
              <a:rPr lang="ru-RU" dirty="0">
                <a:solidFill>
                  <a:srgbClr val="000000"/>
                </a:solidFill>
                <a:latin typeface="Times New Roman"/>
                <a:ea typeface="HelveticaLatvian"/>
                <a:cs typeface="Times New Roman"/>
              </a:rPr>
              <a:t>или </a:t>
            </a:r>
            <a:r>
              <a:rPr lang="ru-RU" dirty="0" smtClean="0">
                <a:solidFill>
                  <a:srgbClr val="000000"/>
                </a:solidFill>
                <a:latin typeface="Times New Roman"/>
                <a:ea typeface="HelveticaLatvian"/>
                <a:cs typeface="Times New Roman"/>
              </a:rPr>
              <a:t>общности</a:t>
            </a:r>
            <a:r>
              <a:rPr lang="lv-LV" dirty="0" smtClean="0">
                <a:solidFill>
                  <a:srgbClr val="000000"/>
                </a:solidFill>
                <a:latin typeface="Times New Roman"/>
                <a:ea typeface="HelveticaLatvian"/>
                <a:cs typeface="Times New Roman"/>
              </a:rPr>
              <a:t>:</a:t>
            </a:r>
          </a:p>
          <a:p>
            <a:r>
              <a:rPr lang="ru-RU" b="1" dirty="0" smtClean="0">
                <a:solidFill>
                  <a:srgbClr val="000000"/>
                </a:solidFill>
                <a:latin typeface="Times New Roman"/>
                <a:ea typeface="HelveticaLatvian"/>
                <a:cs typeface="Times New Roman"/>
              </a:rPr>
              <a:t>Личностные</a:t>
            </a:r>
            <a:r>
              <a:rPr lang="lv-LV" b="1" dirty="0" smtClean="0">
                <a:solidFill>
                  <a:srgbClr val="000000"/>
                </a:solidFill>
                <a:latin typeface="Times New Roman"/>
                <a:ea typeface="HelveticaLatvian"/>
                <a:cs typeface="Times New Roman"/>
              </a:rPr>
              <a:t> </a:t>
            </a:r>
            <a:r>
              <a:rPr lang="lv-LV" dirty="0" smtClean="0">
                <a:solidFill>
                  <a:srgbClr val="000000"/>
                </a:solidFill>
                <a:latin typeface="Times New Roman"/>
                <a:ea typeface="HelveticaLatvian"/>
                <a:cs typeface="Times New Roman"/>
              </a:rPr>
              <a:t>– </a:t>
            </a:r>
            <a:r>
              <a:rPr lang="en-US" dirty="0"/>
              <a:t>Personal </a:t>
            </a:r>
            <a:r>
              <a:rPr lang="en-US" dirty="0" smtClean="0"/>
              <a:t>Family</a:t>
            </a:r>
            <a:endParaRPr lang="lv-LV" dirty="0"/>
          </a:p>
          <a:p>
            <a:r>
              <a:rPr lang="ru-RU" b="1" dirty="0" smtClean="0">
                <a:solidFill>
                  <a:srgbClr val="000000"/>
                </a:solidFill>
                <a:latin typeface="Times New Roman"/>
                <a:ea typeface="HelveticaLatvian"/>
                <a:cs typeface="Times New Roman"/>
              </a:rPr>
              <a:t>Когнитивные</a:t>
            </a:r>
            <a:r>
              <a:rPr lang="lv-LV" b="1" dirty="0" smtClean="0">
                <a:solidFill>
                  <a:srgbClr val="000000"/>
                </a:solidFill>
                <a:latin typeface="Times New Roman"/>
                <a:ea typeface="HelveticaLatvian"/>
                <a:cs typeface="Times New Roman"/>
              </a:rPr>
              <a:t> </a:t>
            </a:r>
            <a:r>
              <a:rPr lang="lv-LV" dirty="0" smtClean="0">
                <a:solidFill>
                  <a:srgbClr val="000000"/>
                </a:solidFill>
                <a:latin typeface="Times New Roman"/>
                <a:ea typeface="HelveticaLatvian"/>
                <a:cs typeface="Times New Roman"/>
              </a:rPr>
              <a:t>(</a:t>
            </a:r>
            <a:r>
              <a:rPr lang="ru-RU" dirty="0">
                <a:solidFill>
                  <a:srgbClr val="000000"/>
                </a:solidFill>
                <a:latin typeface="Times New Roman"/>
                <a:ea typeface="HelveticaLatvian"/>
                <a:cs typeface="Times New Roman"/>
              </a:rPr>
              <a:t>связанные с обработкой информации</a:t>
            </a:r>
            <a:r>
              <a:rPr lang="ru-RU" dirty="0" smtClean="0">
                <a:solidFill>
                  <a:srgbClr val="000000"/>
                </a:solidFill>
                <a:latin typeface="Times New Roman"/>
                <a:ea typeface="HelveticaLatvian"/>
                <a:cs typeface="Times New Roman"/>
              </a:rPr>
              <a:t>)</a:t>
            </a:r>
            <a:r>
              <a:rPr lang="lv-LV" dirty="0" smtClean="0">
                <a:solidFill>
                  <a:srgbClr val="000000"/>
                </a:solidFill>
                <a:latin typeface="Times New Roman"/>
                <a:ea typeface="HelveticaLatvian"/>
                <a:cs typeface="Times New Roman"/>
              </a:rPr>
              <a:t> – </a:t>
            </a:r>
            <a:r>
              <a:rPr lang="en-US" dirty="0"/>
              <a:t>Information Processing</a:t>
            </a:r>
            <a:endParaRPr lang="lv-LV" dirty="0"/>
          </a:p>
          <a:p>
            <a:r>
              <a:rPr lang="ru-RU" b="1" dirty="0" smtClean="0">
                <a:solidFill>
                  <a:srgbClr val="000000"/>
                </a:solidFill>
                <a:latin typeface="Times New Roman"/>
                <a:ea typeface="HelveticaLatvian"/>
                <a:cs typeface="Times New Roman"/>
              </a:rPr>
              <a:t>Социальные</a:t>
            </a:r>
            <a:r>
              <a:rPr lang="lv-LV" dirty="0" smtClean="0">
                <a:solidFill>
                  <a:srgbClr val="000000"/>
                </a:solidFill>
                <a:latin typeface="Times New Roman"/>
                <a:ea typeface="HelveticaLatvian"/>
                <a:cs typeface="Times New Roman"/>
              </a:rPr>
              <a:t> – </a:t>
            </a:r>
            <a:r>
              <a:rPr lang="en-US" dirty="0"/>
              <a:t>Social Family</a:t>
            </a:r>
            <a:endParaRPr lang="lv-LV" dirty="0"/>
          </a:p>
          <a:p>
            <a:r>
              <a:rPr lang="ru-RU" b="1" dirty="0" smtClean="0">
                <a:solidFill>
                  <a:srgbClr val="000000"/>
                </a:solidFill>
                <a:latin typeface="Times New Roman"/>
                <a:ea typeface="HelveticaLatvian"/>
                <a:cs typeface="Times New Roman"/>
              </a:rPr>
              <a:t>Бихевиоральные</a:t>
            </a:r>
            <a:r>
              <a:rPr lang="lv-LV" dirty="0" smtClean="0">
                <a:solidFill>
                  <a:srgbClr val="000000"/>
                </a:solidFill>
                <a:latin typeface="Times New Roman"/>
                <a:ea typeface="HelveticaLatvian"/>
                <a:cs typeface="Times New Roman"/>
              </a:rPr>
              <a:t> – </a:t>
            </a:r>
            <a:r>
              <a:rPr lang="en-US" dirty="0"/>
              <a:t>Behavioral Family</a:t>
            </a:r>
          </a:p>
          <a:p>
            <a:endParaRPr lang="lv-LV" dirty="0"/>
          </a:p>
        </p:txBody>
      </p:sp>
      <p:sp>
        <p:nvSpPr>
          <p:cNvPr id="4" name="Rectangle 3"/>
          <p:cNvSpPr/>
          <p:nvPr/>
        </p:nvSpPr>
        <p:spPr>
          <a:xfrm>
            <a:off x="-1930400" y="-943421"/>
            <a:ext cx="2286000" cy="1077218"/>
          </a:xfrm>
          <a:prstGeom prst="rect">
            <a:avLst/>
          </a:prstGeom>
        </p:spPr>
        <p:txBody>
          <a:bodyPr>
            <a:spAutoFit/>
          </a:bodyPr>
          <a:lstStyle/>
          <a:p>
            <a:r>
              <a:rPr lang="ru-RU" sz="3200" dirty="0">
                <a:solidFill>
                  <a:srgbClr val="000000"/>
                </a:solidFill>
                <a:latin typeface="Times New Roman"/>
                <a:ea typeface="HelveticaLatvian"/>
                <a:cs typeface="Times New Roman"/>
              </a:rPr>
              <a:t>Личностные</a:t>
            </a:r>
            <a:endParaRPr lang="lv-LV" dirty="0"/>
          </a:p>
        </p:txBody>
      </p:sp>
    </p:spTree>
    <p:extLst>
      <p:ext uri="{BB962C8B-B14F-4D97-AF65-F5344CB8AC3E}">
        <p14:creationId xmlns:p14="http://schemas.microsoft.com/office/powerpoint/2010/main" val="4315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Personal </a:t>
            </a:r>
            <a:r>
              <a:rPr lang="en-US" b="1" dirty="0" smtClean="0"/>
              <a:t>Family </a:t>
            </a:r>
            <a:r>
              <a:rPr lang="lv-LV" b="1" dirty="0" smtClean="0"/>
              <a:t>M</a:t>
            </a:r>
            <a:r>
              <a:rPr lang="en-US" b="1" dirty="0" err="1" smtClean="0"/>
              <a:t>odels</a:t>
            </a:r>
            <a:endParaRPr lang="lv-LV" b="1" dirty="0"/>
          </a:p>
        </p:txBody>
      </p:sp>
      <p:sp>
        <p:nvSpPr>
          <p:cNvPr id="3" name="Content Placeholder 2"/>
          <p:cNvSpPr>
            <a:spLocks noGrp="1"/>
          </p:cNvSpPr>
          <p:nvPr>
            <p:ph idx="1"/>
          </p:nvPr>
        </p:nvSpPr>
        <p:spPr/>
        <p:txBody>
          <a:bodyPr/>
          <a:lstStyle/>
          <a:p>
            <a:r>
              <a:rPr lang="lv-LV" dirty="0" smtClean="0"/>
              <a:t>w</a:t>
            </a:r>
            <a:r>
              <a:rPr lang="en-US" dirty="0" smtClean="0"/>
              <a:t>e develop </a:t>
            </a:r>
            <a:r>
              <a:rPr lang="en-US" dirty="0"/>
              <a:t>unique personalities and see the world from perspectives that are the product of our experiences and </a:t>
            </a:r>
            <a:r>
              <a:rPr lang="en-US" dirty="0" smtClean="0"/>
              <a:t>positions</a:t>
            </a:r>
            <a:endParaRPr lang="lv-LV" dirty="0"/>
          </a:p>
          <a:p>
            <a:pPr marL="0" indent="0">
              <a:buNone/>
            </a:pPr>
            <a:r>
              <a:rPr lang="lv-LV" dirty="0" smtClean="0"/>
              <a:t> </a:t>
            </a:r>
            <a:r>
              <a:rPr lang="lv-LV" dirty="0" err="1" smtClean="0"/>
              <a:t>include</a:t>
            </a:r>
            <a:endParaRPr lang="lv-LV" dirty="0" smtClean="0"/>
          </a:p>
          <a:p>
            <a:r>
              <a:rPr lang="lv-LV" dirty="0" err="1" smtClean="0"/>
              <a:t>Nondirective</a:t>
            </a:r>
            <a:r>
              <a:rPr lang="lv-LV" dirty="0" smtClean="0"/>
              <a:t> </a:t>
            </a:r>
            <a:r>
              <a:rPr lang="lv-LV" dirty="0" err="1" smtClean="0"/>
              <a:t>Teaching</a:t>
            </a:r>
            <a:r>
              <a:rPr lang="lv-LV" dirty="0"/>
              <a:t>, </a:t>
            </a:r>
            <a:r>
              <a:rPr lang="lv-LV" dirty="0" err="1"/>
              <a:t>Enhancing</a:t>
            </a:r>
            <a:r>
              <a:rPr lang="lv-LV" dirty="0"/>
              <a:t> </a:t>
            </a:r>
            <a:r>
              <a:rPr lang="lv-LV" dirty="0" err="1" smtClean="0"/>
              <a:t>Self-esteem</a:t>
            </a:r>
            <a:endParaRPr lang="lv-LV" dirty="0"/>
          </a:p>
          <a:p>
            <a:pPr marL="0" indent="0">
              <a:buNone/>
            </a:pPr>
            <a:endParaRPr lang="en-US" dirty="0"/>
          </a:p>
          <a:p>
            <a:endParaRPr lang="lv-LV" dirty="0"/>
          </a:p>
        </p:txBody>
      </p:sp>
    </p:spTree>
    <p:extLst>
      <p:ext uri="{BB962C8B-B14F-4D97-AF65-F5344CB8AC3E}">
        <p14:creationId xmlns:p14="http://schemas.microsoft.com/office/powerpoint/2010/main" val="422312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Information </a:t>
            </a:r>
            <a:r>
              <a:rPr lang="lv-LV" b="1" dirty="0" smtClean="0"/>
              <a:t>P</a:t>
            </a:r>
            <a:r>
              <a:rPr lang="en-US" b="1" dirty="0" err="1" smtClean="0"/>
              <a:t>rocessing</a:t>
            </a:r>
            <a:r>
              <a:rPr lang="en-US" b="1" dirty="0" smtClean="0"/>
              <a:t> </a:t>
            </a:r>
            <a:r>
              <a:rPr lang="lv-LV" b="1" dirty="0" err="1" smtClean="0"/>
              <a:t>Family</a:t>
            </a:r>
            <a:r>
              <a:rPr lang="lv-LV" b="1" dirty="0" smtClean="0"/>
              <a:t> </a:t>
            </a:r>
            <a:r>
              <a:rPr lang="lv-LV" b="1" dirty="0" err="1" smtClean="0"/>
              <a:t>Models</a:t>
            </a:r>
            <a:endParaRPr lang="lv-LV" b="1" dirty="0"/>
          </a:p>
        </p:txBody>
      </p:sp>
      <p:sp>
        <p:nvSpPr>
          <p:cNvPr id="3" name="Content Placeholder 2"/>
          <p:cNvSpPr>
            <a:spLocks noGrp="1"/>
          </p:cNvSpPr>
          <p:nvPr>
            <p:ph idx="1"/>
          </p:nvPr>
        </p:nvSpPr>
        <p:spPr>
          <a:xfrm>
            <a:off x="251520" y="1340768"/>
            <a:ext cx="8301608" cy="4813995"/>
          </a:xfrm>
        </p:spPr>
        <p:txBody>
          <a:bodyPr>
            <a:normAutofit/>
          </a:bodyPr>
          <a:lstStyle/>
          <a:p>
            <a:r>
              <a:rPr lang="lv-LV" dirty="0" err="1" smtClean="0"/>
              <a:t>increase</a:t>
            </a:r>
            <a:r>
              <a:rPr lang="lv-LV" dirty="0" smtClean="0"/>
              <a:t> students’ </a:t>
            </a:r>
            <a:r>
              <a:rPr lang="lv-LV" dirty="0" err="1" smtClean="0"/>
              <a:t>ability</a:t>
            </a:r>
            <a:r>
              <a:rPr lang="lv-LV" dirty="0" smtClean="0"/>
              <a:t> to </a:t>
            </a:r>
            <a:r>
              <a:rPr lang="lv-LV" dirty="0" err="1" smtClean="0"/>
              <a:t>think</a:t>
            </a:r>
            <a:r>
              <a:rPr lang="lv-LV" dirty="0" smtClean="0"/>
              <a:t> </a:t>
            </a:r>
            <a:r>
              <a:rPr lang="lv-LV" dirty="0" err="1" smtClean="0"/>
              <a:t>divergently</a:t>
            </a:r>
            <a:r>
              <a:rPr lang="lv-LV" dirty="0" smtClean="0"/>
              <a:t> </a:t>
            </a:r>
            <a:r>
              <a:rPr lang="lv-LV" dirty="0" err="1" smtClean="0"/>
              <a:t>and</a:t>
            </a:r>
            <a:r>
              <a:rPr lang="lv-LV" dirty="0" smtClean="0"/>
              <a:t> </a:t>
            </a:r>
            <a:r>
              <a:rPr lang="lv-LV" dirty="0" err="1" smtClean="0"/>
              <a:t>flexibly</a:t>
            </a:r>
            <a:r>
              <a:rPr lang="lv-LV" dirty="0" smtClean="0"/>
              <a:t>, </a:t>
            </a:r>
            <a:r>
              <a:rPr lang="lv-LV" dirty="0" err="1" smtClean="0"/>
              <a:t>build</a:t>
            </a:r>
            <a:r>
              <a:rPr lang="lv-LV" dirty="0" smtClean="0"/>
              <a:t> </a:t>
            </a:r>
            <a:r>
              <a:rPr lang="lv-LV" dirty="0" err="1" smtClean="0"/>
              <a:t>concepts</a:t>
            </a:r>
            <a:r>
              <a:rPr lang="lv-LV" dirty="0" smtClean="0"/>
              <a:t> </a:t>
            </a:r>
            <a:r>
              <a:rPr lang="lv-LV" dirty="0" err="1" smtClean="0"/>
              <a:t>and</a:t>
            </a:r>
            <a:r>
              <a:rPr lang="lv-LV" dirty="0" smtClean="0"/>
              <a:t> </a:t>
            </a:r>
            <a:r>
              <a:rPr lang="lv-LV" dirty="0" err="1" smtClean="0"/>
              <a:t>organize</a:t>
            </a:r>
            <a:r>
              <a:rPr lang="lv-LV" dirty="0" smtClean="0"/>
              <a:t> </a:t>
            </a:r>
            <a:r>
              <a:rPr lang="lv-LV" dirty="0" err="1" smtClean="0"/>
              <a:t>information</a:t>
            </a:r>
            <a:endParaRPr lang="en-US" dirty="0"/>
          </a:p>
          <a:p>
            <a:pPr marL="0" indent="0">
              <a:buNone/>
            </a:pPr>
            <a:r>
              <a:rPr lang="en-US" dirty="0" smtClean="0"/>
              <a:t>include</a:t>
            </a:r>
            <a:endParaRPr lang="en-US" dirty="0"/>
          </a:p>
          <a:p>
            <a:r>
              <a:rPr lang="en-US" dirty="0"/>
              <a:t>Inductive </a:t>
            </a:r>
            <a:r>
              <a:rPr lang="lv-LV" dirty="0" smtClean="0"/>
              <a:t>T</a:t>
            </a:r>
            <a:r>
              <a:rPr lang="en-US" dirty="0" err="1" smtClean="0"/>
              <a:t>hinking</a:t>
            </a:r>
            <a:r>
              <a:rPr lang="en-US" dirty="0"/>
              <a:t>, </a:t>
            </a:r>
            <a:r>
              <a:rPr lang="lv-LV" dirty="0" smtClean="0"/>
              <a:t>C</a:t>
            </a:r>
            <a:r>
              <a:rPr lang="en-US" dirty="0" err="1" smtClean="0"/>
              <a:t>oncept</a:t>
            </a:r>
            <a:r>
              <a:rPr lang="en-US" dirty="0" smtClean="0"/>
              <a:t> </a:t>
            </a:r>
            <a:r>
              <a:rPr lang="lv-LV" dirty="0" smtClean="0"/>
              <a:t>A</a:t>
            </a:r>
            <a:r>
              <a:rPr lang="en-US" dirty="0" err="1" smtClean="0"/>
              <a:t>ttainment</a:t>
            </a:r>
            <a:r>
              <a:rPr lang="en-US" dirty="0"/>
              <a:t>, </a:t>
            </a:r>
            <a:r>
              <a:rPr lang="lv-LV" dirty="0" smtClean="0"/>
              <a:t>P</a:t>
            </a:r>
            <a:r>
              <a:rPr lang="en-US" dirty="0" err="1" smtClean="0"/>
              <a:t>icture</a:t>
            </a:r>
            <a:r>
              <a:rPr lang="en-US" dirty="0" smtClean="0"/>
              <a:t>-</a:t>
            </a:r>
            <a:r>
              <a:rPr lang="lv-LV" dirty="0" smtClean="0"/>
              <a:t>W</a:t>
            </a:r>
            <a:r>
              <a:rPr lang="en-US" dirty="0" err="1" smtClean="0"/>
              <a:t>ord</a:t>
            </a:r>
            <a:r>
              <a:rPr lang="en-US" dirty="0" smtClean="0"/>
              <a:t> </a:t>
            </a:r>
            <a:r>
              <a:rPr lang="lv-LV" dirty="0" smtClean="0"/>
              <a:t>I</a:t>
            </a:r>
            <a:r>
              <a:rPr lang="en-US" dirty="0" err="1" smtClean="0"/>
              <a:t>nductive</a:t>
            </a:r>
            <a:r>
              <a:rPr lang="en-US" dirty="0" smtClean="0"/>
              <a:t> </a:t>
            </a:r>
            <a:r>
              <a:rPr lang="lv-LV" dirty="0" smtClean="0"/>
              <a:t>M</a:t>
            </a:r>
            <a:r>
              <a:rPr lang="en-US" dirty="0" err="1" smtClean="0"/>
              <a:t>odel</a:t>
            </a:r>
            <a:r>
              <a:rPr lang="en-US" dirty="0"/>
              <a:t>, </a:t>
            </a:r>
            <a:r>
              <a:rPr lang="lv-LV" dirty="0" smtClean="0"/>
              <a:t>S</a:t>
            </a:r>
            <a:r>
              <a:rPr lang="en-US" dirty="0" err="1" smtClean="0"/>
              <a:t>cientific</a:t>
            </a:r>
            <a:r>
              <a:rPr lang="en-US" dirty="0" smtClean="0"/>
              <a:t> </a:t>
            </a:r>
            <a:r>
              <a:rPr lang="lv-LV" dirty="0" smtClean="0"/>
              <a:t>I</a:t>
            </a:r>
            <a:r>
              <a:rPr lang="en-US" dirty="0" err="1" smtClean="0"/>
              <a:t>nquiry</a:t>
            </a:r>
            <a:r>
              <a:rPr lang="en-US" dirty="0"/>
              <a:t>, </a:t>
            </a:r>
            <a:r>
              <a:rPr lang="lv-LV" dirty="0" smtClean="0"/>
              <a:t>I</a:t>
            </a:r>
            <a:r>
              <a:rPr lang="en-US" dirty="0" err="1" smtClean="0"/>
              <a:t>nquiry</a:t>
            </a:r>
            <a:r>
              <a:rPr lang="en-US" dirty="0" smtClean="0"/>
              <a:t> </a:t>
            </a:r>
            <a:r>
              <a:rPr lang="lv-LV" dirty="0" smtClean="0"/>
              <a:t>T</a:t>
            </a:r>
            <a:r>
              <a:rPr lang="en-US" dirty="0" smtClean="0"/>
              <a:t>raining</a:t>
            </a:r>
            <a:r>
              <a:rPr lang="en-US" dirty="0"/>
              <a:t>, </a:t>
            </a:r>
            <a:r>
              <a:rPr lang="lv-LV" dirty="0" smtClean="0"/>
              <a:t>M</a:t>
            </a:r>
            <a:r>
              <a:rPr lang="en-US" dirty="0" err="1" smtClean="0"/>
              <a:t>neumonics</a:t>
            </a:r>
            <a:r>
              <a:rPr lang="en-US" dirty="0"/>
              <a:t>, </a:t>
            </a:r>
            <a:r>
              <a:rPr lang="lv-LV" dirty="0" smtClean="0"/>
              <a:t>S</a:t>
            </a:r>
            <a:r>
              <a:rPr lang="en-US" dirty="0" err="1" smtClean="0"/>
              <a:t>ynectics</a:t>
            </a:r>
            <a:r>
              <a:rPr lang="en-US" dirty="0"/>
              <a:t>, </a:t>
            </a:r>
            <a:r>
              <a:rPr lang="lv-LV" dirty="0" smtClean="0"/>
              <a:t>A</a:t>
            </a:r>
            <a:r>
              <a:rPr lang="en-US" dirty="0" err="1" smtClean="0"/>
              <a:t>dvanced</a:t>
            </a:r>
            <a:r>
              <a:rPr lang="en-US" dirty="0" smtClean="0"/>
              <a:t> </a:t>
            </a:r>
            <a:r>
              <a:rPr lang="lv-LV" dirty="0" smtClean="0"/>
              <a:t>O</a:t>
            </a:r>
            <a:r>
              <a:rPr lang="en-US" dirty="0" err="1" smtClean="0"/>
              <a:t>rganizers</a:t>
            </a:r>
            <a:endParaRPr lang="en-US" dirty="0"/>
          </a:p>
          <a:p>
            <a:endParaRPr lang="lv-LV" dirty="0"/>
          </a:p>
        </p:txBody>
      </p:sp>
    </p:spTree>
    <p:extLst>
      <p:ext uri="{BB962C8B-B14F-4D97-AF65-F5344CB8AC3E}">
        <p14:creationId xmlns:p14="http://schemas.microsoft.com/office/powerpoint/2010/main" val="183122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Social </a:t>
            </a:r>
            <a:r>
              <a:rPr lang="en-US" b="1" dirty="0" smtClean="0"/>
              <a:t>Family </a:t>
            </a:r>
            <a:r>
              <a:rPr lang="lv-LV" b="1" dirty="0" smtClean="0"/>
              <a:t>M</a:t>
            </a:r>
            <a:r>
              <a:rPr lang="en-US" b="1" dirty="0" err="1" smtClean="0"/>
              <a:t>odels</a:t>
            </a:r>
            <a:r>
              <a:rPr lang="en-US" b="1" dirty="0" smtClean="0"/>
              <a:t/>
            </a:r>
            <a:br>
              <a:rPr lang="en-US" b="1" dirty="0" smtClean="0"/>
            </a:br>
            <a:endParaRPr lang="lv-LV" b="1" dirty="0"/>
          </a:p>
        </p:txBody>
      </p:sp>
      <p:sp>
        <p:nvSpPr>
          <p:cNvPr id="3" name="Content Placeholder 2"/>
          <p:cNvSpPr>
            <a:spLocks noGrp="1"/>
          </p:cNvSpPr>
          <p:nvPr>
            <p:ph idx="1"/>
          </p:nvPr>
        </p:nvSpPr>
        <p:spPr>
          <a:xfrm>
            <a:off x="107504" y="1196752"/>
            <a:ext cx="8579296" cy="4929411"/>
          </a:xfrm>
        </p:spPr>
        <p:txBody>
          <a:bodyPr/>
          <a:lstStyle/>
          <a:p>
            <a:r>
              <a:rPr lang="en-US" dirty="0" smtClean="0"/>
              <a:t>working together, classroom management is a matter of developing cooperative relationships in the classroom</a:t>
            </a:r>
            <a:endParaRPr lang="lv-LV" dirty="0" smtClean="0"/>
          </a:p>
          <a:p>
            <a:pPr marL="0" indent="0">
              <a:buNone/>
            </a:pPr>
            <a:r>
              <a:rPr lang="en-US" dirty="0" smtClean="0"/>
              <a:t> </a:t>
            </a:r>
            <a:r>
              <a:rPr lang="en-US" dirty="0"/>
              <a:t>include</a:t>
            </a:r>
          </a:p>
          <a:p>
            <a:r>
              <a:rPr lang="lv-LV" dirty="0" smtClean="0"/>
              <a:t>P</a:t>
            </a:r>
            <a:r>
              <a:rPr lang="en-US" dirty="0" err="1" smtClean="0"/>
              <a:t>artners</a:t>
            </a:r>
            <a:r>
              <a:rPr lang="en-US" dirty="0" smtClean="0"/>
              <a:t> </a:t>
            </a:r>
            <a:r>
              <a:rPr lang="en-US" dirty="0"/>
              <a:t>in </a:t>
            </a:r>
            <a:r>
              <a:rPr lang="en-US" dirty="0" smtClean="0"/>
              <a:t>Learning</a:t>
            </a:r>
            <a:r>
              <a:rPr lang="en-US" dirty="0"/>
              <a:t>, </a:t>
            </a:r>
            <a:r>
              <a:rPr lang="lv-LV" dirty="0" smtClean="0"/>
              <a:t>G</a:t>
            </a:r>
            <a:r>
              <a:rPr lang="en-US" dirty="0" err="1" smtClean="0"/>
              <a:t>roup</a:t>
            </a:r>
            <a:r>
              <a:rPr lang="en-US" dirty="0" smtClean="0"/>
              <a:t> </a:t>
            </a:r>
            <a:r>
              <a:rPr lang="lv-LV" dirty="0" smtClean="0"/>
              <a:t>I</a:t>
            </a:r>
            <a:r>
              <a:rPr lang="en-US" dirty="0" err="1" smtClean="0"/>
              <a:t>nvestigation</a:t>
            </a:r>
            <a:r>
              <a:rPr lang="en-US" dirty="0"/>
              <a:t>, </a:t>
            </a:r>
            <a:r>
              <a:rPr lang="lv-LV" dirty="0" smtClean="0"/>
              <a:t>R</a:t>
            </a:r>
            <a:r>
              <a:rPr lang="en-US" dirty="0" smtClean="0"/>
              <a:t>ole </a:t>
            </a:r>
            <a:r>
              <a:rPr lang="lv-LV" dirty="0" smtClean="0"/>
              <a:t>P</a:t>
            </a:r>
            <a:r>
              <a:rPr lang="en-US" dirty="0" smtClean="0"/>
              <a:t>laying</a:t>
            </a:r>
            <a:r>
              <a:rPr lang="en-US" dirty="0"/>
              <a:t>, </a:t>
            </a:r>
            <a:r>
              <a:rPr lang="lv-LV" dirty="0" smtClean="0"/>
              <a:t>J</a:t>
            </a:r>
            <a:r>
              <a:rPr lang="en-US" dirty="0" err="1" smtClean="0"/>
              <a:t>urisprudential</a:t>
            </a:r>
            <a:r>
              <a:rPr lang="lv-LV" dirty="0" smtClean="0"/>
              <a:t> </a:t>
            </a:r>
            <a:r>
              <a:rPr lang="lv-LV" dirty="0" err="1" smtClean="0"/>
              <a:t>Inquiry</a:t>
            </a:r>
            <a:r>
              <a:rPr lang="lv-LV" dirty="0" smtClean="0"/>
              <a:t>, </a:t>
            </a:r>
            <a:r>
              <a:rPr lang="lv-LV" dirty="0" err="1" smtClean="0"/>
              <a:t>Cooperative</a:t>
            </a:r>
            <a:r>
              <a:rPr lang="lv-LV" dirty="0" smtClean="0"/>
              <a:t> </a:t>
            </a:r>
            <a:r>
              <a:rPr lang="lv-LV" dirty="0" err="1" smtClean="0"/>
              <a:t>Learning</a:t>
            </a:r>
            <a:endParaRPr lang="en-US" dirty="0"/>
          </a:p>
          <a:p>
            <a:pPr marL="0" indent="0">
              <a:buNone/>
            </a:pPr>
            <a:endParaRPr lang="en-US" dirty="0"/>
          </a:p>
          <a:p>
            <a:endParaRPr lang="lv-LV" dirty="0"/>
          </a:p>
        </p:txBody>
      </p:sp>
    </p:spTree>
    <p:extLst>
      <p:ext uri="{BB962C8B-B14F-4D97-AF65-F5344CB8AC3E}">
        <p14:creationId xmlns:p14="http://schemas.microsoft.com/office/powerpoint/2010/main" val="155129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Behavioral Systems Family </a:t>
            </a:r>
            <a:r>
              <a:rPr lang="lv-LV" b="1" dirty="0" smtClean="0"/>
              <a:t>M</a:t>
            </a:r>
            <a:r>
              <a:rPr lang="en-US" b="1" dirty="0" err="1" smtClean="0"/>
              <a:t>odels</a:t>
            </a:r>
            <a:endParaRPr lang="lv-LV" b="1" dirty="0"/>
          </a:p>
        </p:txBody>
      </p:sp>
      <p:sp>
        <p:nvSpPr>
          <p:cNvPr id="3" name="Content Placeholder 2"/>
          <p:cNvSpPr>
            <a:spLocks noGrp="1"/>
          </p:cNvSpPr>
          <p:nvPr>
            <p:ph idx="1"/>
          </p:nvPr>
        </p:nvSpPr>
        <p:spPr/>
        <p:txBody>
          <a:bodyPr/>
          <a:lstStyle/>
          <a:p>
            <a:r>
              <a:rPr lang="en-US" dirty="0" smtClean="0"/>
              <a:t>human </a:t>
            </a:r>
            <a:r>
              <a:rPr lang="en-US" dirty="0"/>
              <a:t>beings are self-correcting communication systems that modify behavior in response to information about how successfully tasks are </a:t>
            </a:r>
            <a:r>
              <a:rPr lang="en-US" dirty="0" smtClean="0"/>
              <a:t>navigated</a:t>
            </a:r>
            <a:endParaRPr lang="lv-LV" dirty="0"/>
          </a:p>
          <a:p>
            <a:pPr marL="0" indent="0">
              <a:buNone/>
            </a:pPr>
            <a:r>
              <a:rPr lang="en-US" dirty="0" smtClean="0"/>
              <a:t> </a:t>
            </a:r>
            <a:r>
              <a:rPr lang="en-US" dirty="0"/>
              <a:t>include</a:t>
            </a:r>
          </a:p>
          <a:p>
            <a:r>
              <a:rPr lang="en-US" dirty="0"/>
              <a:t>Mastery </a:t>
            </a:r>
            <a:r>
              <a:rPr lang="lv-LV" dirty="0" smtClean="0"/>
              <a:t>L</a:t>
            </a:r>
            <a:r>
              <a:rPr lang="en-US" dirty="0" smtClean="0"/>
              <a:t>earning</a:t>
            </a:r>
            <a:r>
              <a:rPr lang="en-US" dirty="0"/>
              <a:t>, Direct </a:t>
            </a:r>
            <a:r>
              <a:rPr lang="lv-LV" dirty="0" smtClean="0"/>
              <a:t>I</a:t>
            </a:r>
            <a:r>
              <a:rPr lang="en-US" dirty="0" err="1" smtClean="0"/>
              <a:t>nstruction</a:t>
            </a:r>
            <a:r>
              <a:rPr lang="en-US" dirty="0"/>
              <a:t>, </a:t>
            </a:r>
            <a:r>
              <a:rPr lang="lv-LV" dirty="0" smtClean="0"/>
              <a:t>S</a:t>
            </a:r>
            <a:r>
              <a:rPr lang="en-US" dirty="0" err="1" smtClean="0"/>
              <a:t>imulation</a:t>
            </a:r>
            <a:r>
              <a:rPr lang="en-US" dirty="0" smtClean="0"/>
              <a:t>, </a:t>
            </a:r>
            <a:r>
              <a:rPr lang="en-US" dirty="0"/>
              <a:t>Programmed </a:t>
            </a:r>
            <a:r>
              <a:rPr lang="lv-LV" dirty="0" smtClean="0"/>
              <a:t>S</a:t>
            </a:r>
            <a:r>
              <a:rPr lang="en-US" dirty="0" err="1" smtClean="0"/>
              <a:t>chedule</a:t>
            </a:r>
            <a:r>
              <a:rPr lang="lv-LV" dirty="0" smtClean="0"/>
              <a:t>, </a:t>
            </a:r>
            <a:r>
              <a:rPr lang="lv-LV" dirty="0" err="1" smtClean="0"/>
              <a:t>Social</a:t>
            </a:r>
            <a:r>
              <a:rPr lang="lv-LV" dirty="0" smtClean="0"/>
              <a:t> </a:t>
            </a:r>
            <a:r>
              <a:rPr lang="lv-LV" dirty="0" err="1" smtClean="0"/>
              <a:t>Learning</a:t>
            </a:r>
            <a:endParaRPr lang="en-US" dirty="0"/>
          </a:p>
          <a:p>
            <a:pPr marL="0" indent="0">
              <a:buNone/>
            </a:pPr>
            <a:endParaRPr lang="en-US" dirty="0"/>
          </a:p>
          <a:p>
            <a:endParaRPr lang="lv-LV" dirty="0"/>
          </a:p>
        </p:txBody>
      </p:sp>
    </p:spTree>
    <p:extLst>
      <p:ext uri="{BB962C8B-B14F-4D97-AF65-F5344CB8AC3E}">
        <p14:creationId xmlns:p14="http://schemas.microsoft.com/office/powerpoint/2010/main" val="4044639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52128"/>
          </a:xfrm>
        </p:spPr>
        <p:txBody>
          <a:bodyPr>
            <a:normAutofit/>
          </a:bodyPr>
          <a:lstStyle/>
          <a:p>
            <a:r>
              <a:rPr lang="lv-LV" sz="4000" b="1" dirty="0" smtClean="0"/>
              <a:t>«</a:t>
            </a:r>
            <a:r>
              <a:rPr lang="en-US" sz="4000" b="1" dirty="0" smtClean="0"/>
              <a:t>Blind adventure</a:t>
            </a:r>
            <a:r>
              <a:rPr lang="lv-LV" sz="4000" b="1" dirty="0" smtClean="0"/>
              <a:t>»</a:t>
            </a:r>
            <a:r>
              <a:rPr lang="en-US" sz="4000" b="1" dirty="0" smtClean="0"/>
              <a:t> </a:t>
            </a:r>
            <a:r>
              <a:rPr lang="lv-LV" sz="5400" dirty="0" smtClean="0"/>
              <a:t/>
            </a:r>
            <a:br>
              <a:rPr lang="lv-LV" sz="5400" dirty="0" smtClean="0"/>
            </a:br>
            <a:r>
              <a:rPr lang="en-US" sz="2000" dirty="0" smtClean="0"/>
              <a:t>(</a:t>
            </a:r>
            <a:r>
              <a:rPr lang="en-US" sz="2000" dirty="0"/>
              <a:t>based on </a:t>
            </a:r>
            <a:r>
              <a:rPr lang="en-US" sz="2000" dirty="0" err="1"/>
              <a:t>Malderez</a:t>
            </a:r>
            <a:r>
              <a:rPr lang="en-US" sz="2000" dirty="0"/>
              <a:t> and </a:t>
            </a:r>
            <a:r>
              <a:rPr lang="en-US" sz="2000" dirty="0" err="1"/>
              <a:t>Bodoczky</a:t>
            </a:r>
            <a:r>
              <a:rPr lang="en-US" sz="2000" dirty="0" smtClean="0"/>
              <a:t>,</a:t>
            </a:r>
            <a:r>
              <a:rPr lang="lv-LV" sz="2000" dirty="0" smtClean="0"/>
              <a:t> </a:t>
            </a:r>
            <a:r>
              <a:rPr lang="en-US" sz="2000" dirty="0" smtClean="0"/>
              <a:t>1999</a:t>
            </a:r>
            <a:r>
              <a:rPr lang="en-US" sz="2000" dirty="0"/>
              <a:t>)</a:t>
            </a:r>
            <a:endParaRPr lang="lv-LV" sz="2000" dirty="0"/>
          </a:p>
        </p:txBody>
      </p:sp>
      <p:sp>
        <p:nvSpPr>
          <p:cNvPr id="3" name="Content Placeholder 2"/>
          <p:cNvSpPr>
            <a:spLocks noGrp="1"/>
          </p:cNvSpPr>
          <p:nvPr>
            <p:ph idx="1"/>
          </p:nvPr>
        </p:nvSpPr>
        <p:spPr>
          <a:xfrm>
            <a:off x="457200" y="1268760"/>
            <a:ext cx="8229600" cy="5328592"/>
          </a:xfrm>
        </p:spPr>
        <p:txBody>
          <a:bodyPr>
            <a:normAutofit fontScale="32500" lnSpcReduction="20000"/>
          </a:bodyPr>
          <a:lstStyle/>
          <a:p>
            <a:pPr marL="0" indent="0">
              <a:buNone/>
            </a:pPr>
            <a:r>
              <a:rPr lang="lv-LV" sz="8000" b="1" dirty="0" err="1" smtClean="0"/>
              <a:t>Make</a:t>
            </a:r>
            <a:r>
              <a:rPr lang="lv-LV" sz="8000" b="1" dirty="0" smtClean="0"/>
              <a:t> pairs:</a:t>
            </a:r>
          </a:p>
          <a:p>
            <a:pPr lvl="0"/>
            <a:r>
              <a:rPr lang="en-US" sz="8000" dirty="0" smtClean="0"/>
              <a:t>decide </a:t>
            </a:r>
            <a:r>
              <a:rPr lang="en-US" sz="8000" dirty="0"/>
              <a:t>which partner is </a:t>
            </a:r>
            <a:r>
              <a:rPr lang="en-US" sz="8000" i="1" dirty="0"/>
              <a:t>A</a:t>
            </a:r>
            <a:r>
              <a:rPr lang="en-US" sz="8000" dirty="0"/>
              <a:t> and which is </a:t>
            </a:r>
            <a:r>
              <a:rPr lang="en-US" sz="8000" i="1" dirty="0"/>
              <a:t>B</a:t>
            </a:r>
            <a:r>
              <a:rPr lang="en-US" sz="8000" dirty="0"/>
              <a:t>.</a:t>
            </a:r>
            <a:endParaRPr lang="lv-LV" sz="8000" dirty="0"/>
          </a:p>
          <a:p>
            <a:pPr lvl="0"/>
            <a:r>
              <a:rPr lang="en-US" sz="8000" i="1" dirty="0"/>
              <a:t>A’</a:t>
            </a:r>
            <a:r>
              <a:rPr lang="en-US" sz="8000" dirty="0"/>
              <a:t>s become “blind”, i.e., they shut their eyes.</a:t>
            </a:r>
            <a:endParaRPr lang="lv-LV" sz="8000" dirty="0"/>
          </a:p>
          <a:p>
            <a:pPr lvl="0"/>
            <a:r>
              <a:rPr lang="en-US" sz="8000" i="1" dirty="0"/>
              <a:t>B’</a:t>
            </a:r>
            <a:r>
              <a:rPr lang="en-US" sz="8000" dirty="0"/>
              <a:t>s have three minutes to take their partners on an imaginary adventure. They tell their partners where they are taking them (the moon, the seaside, the forest, a special place, etc.). </a:t>
            </a:r>
            <a:endParaRPr lang="lv-LV" sz="8000" dirty="0" smtClean="0"/>
          </a:p>
          <a:p>
            <a:pPr lvl="0"/>
            <a:r>
              <a:rPr lang="en-US" sz="8000" dirty="0" smtClean="0"/>
              <a:t>As </a:t>
            </a:r>
            <a:r>
              <a:rPr lang="en-US" sz="8000" i="1" dirty="0"/>
              <a:t>B</a:t>
            </a:r>
            <a:r>
              <a:rPr lang="en-US" sz="8000" dirty="0"/>
              <a:t>’s lead </a:t>
            </a:r>
            <a:r>
              <a:rPr lang="en-US" sz="8000" i="1" dirty="0"/>
              <a:t>A’</a:t>
            </a:r>
            <a:r>
              <a:rPr lang="en-US" sz="8000" dirty="0"/>
              <a:t>s, they describe what is underfoot, ahead, etc. At some point in the adventure, they encounter a danger which they safely overcome, and they reach their destination.</a:t>
            </a:r>
            <a:endParaRPr lang="lv-LV" sz="8000" dirty="0"/>
          </a:p>
          <a:p>
            <a:pPr lvl="0"/>
            <a:r>
              <a:rPr lang="en-US" sz="8000" dirty="0"/>
              <a:t>Roles are reversed, and </a:t>
            </a:r>
            <a:r>
              <a:rPr lang="en-US" sz="8000" i="1" dirty="0"/>
              <a:t>A’s</a:t>
            </a:r>
            <a:r>
              <a:rPr lang="en-US" sz="8000" dirty="0"/>
              <a:t> now lead “blind” </a:t>
            </a:r>
            <a:r>
              <a:rPr lang="en-US" sz="8000" i="1" dirty="0"/>
              <a:t>B’</a:t>
            </a:r>
            <a:r>
              <a:rPr lang="en-US" sz="8000" dirty="0"/>
              <a:t>s on a new adventure.</a:t>
            </a:r>
            <a:endParaRPr lang="lv-LV" sz="8000" dirty="0"/>
          </a:p>
          <a:p>
            <a:pPr lvl="0"/>
            <a:endParaRPr lang="lv-LV" sz="8000" dirty="0"/>
          </a:p>
          <a:p>
            <a:pPr marL="0" lvl="0" indent="0">
              <a:buNone/>
            </a:pPr>
            <a:r>
              <a:rPr lang="lv-LV" sz="6400" dirty="0" smtClean="0"/>
              <a:t>	</a:t>
            </a:r>
            <a:endParaRPr lang="lv-LV" dirty="0"/>
          </a:p>
        </p:txBody>
      </p:sp>
    </p:spTree>
    <p:extLst>
      <p:ext uri="{BB962C8B-B14F-4D97-AF65-F5344CB8AC3E}">
        <p14:creationId xmlns:p14="http://schemas.microsoft.com/office/powerpoint/2010/main" val="170312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52128"/>
          </a:xfrm>
        </p:spPr>
        <p:txBody>
          <a:bodyPr>
            <a:normAutofit/>
          </a:bodyPr>
          <a:lstStyle/>
          <a:p>
            <a:r>
              <a:rPr lang="lv-LV" sz="3200" b="1" dirty="0" smtClean="0"/>
              <a:t>«</a:t>
            </a:r>
            <a:r>
              <a:rPr lang="en-US" sz="3200" b="1" dirty="0" smtClean="0"/>
              <a:t>Blind adventure</a:t>
            </a:r>
            <a:r>
              <a:rPr lang="lv-LV" sz="3200" b="1" dirty="0" smtClean="0"/>
              <a:t>»</a:t>
            </a:r>
            <a:r>
              <a:rPr lang="en-US" sz="3200" b="1" dirty="0" smtClean="0"/>
              <a:t> </a:t>
            </a:r>
            <a:r>
              <a:rPr lang="lv-LV" dirty="0" smtClean="0"/>
              <a:t/>
            </a:r>
            <a:br>
              <a:rPr lang="lv-LV" dirty="0" smtClean="0"/>
            </a:br>
            <a:r>
              <a:rPr lang="en-US" sz="1600" dirty="0" smtClean="0"/>
              <a:t>(</a:t>
            </a:r>
            <a:r>
              <a:rPr lang="en-US" sz="1600" dirty="0"/>
              <a:t>based on </a:t>
            </a:r>
            <a:r>
              <a:rPr lang="en-US" sz="1600" dirty="0" err="1"/>
              <a:t>Malderez</a:t>
            </a:r>
            <a:r>
              <a:rPr lang="en-US" sz="1600" dirty="0"/>
              <a:t> and </a:t>
            </a:r>
            <a:r>
              <a:rPr lang="en-US" sz="1600" dirty="0" err="1"/>
              <a:t>Bodoczky</a:t>
            </a:r>
            <a:r>
              <a:rPr lang="en-US" sz="1600" dirty="0" smtClean="0"/>
              <a:t>,</a:t>
            </a:r>
            <a:r>
              <a:rPr lang="lv-LV" sz="1600" dirty="0" smtClean="0"/>
              <a:t> </a:t>
            </a:r>
            <a:r>
              <a:rPr lang="en-US" sz="1600" dirty="0" smtClean="0"/>
              <a:t>1999</a:t>
            </a:r>
            <a:r>
              <a:rPr lang="en-US" sz="1600" dirty="0"/>
              <a:t>)</a:t>
            </a:r>
            <a:endParaRPr lang="lv-LV" sz="1600" dirty="0"/>
          </a:p>
        </p:txBody>
      </p:sp>
      <p:sp>
        <p:nvSpPr>
          <p:cNvPr id="3" name="Content Placeholder 2"/>
          <p:cNvSpPr>
            <a:spLocks noGrp="1"/>
          </p:cNvSpPr>
          <p:nvPr>
            <p:ph idx="1"/>
          </p:nvPr>
        </p:nvSpPr>
        <p:spPr>
          <a:xfrm>
            <a:off x="457200" y="1268760"/>
            <a:ext cx="8229600" cy="5328592"/>
          </a:xfrm>
        </p:spPr>
        <p:txBody>
          <a:bodyPr>
            <a:normAutofit fontScale="47500" lnSpcReduction="20000"/>
          </a:bodyPr>
          <a:lstStyle/>
          <a:p>
            <a:pPr lvl="0"/>
            <a:r>
              <a:rPr lang="lv-LV" sz="8000" dirty="0" err="1" smtClean="0"/>
              <a:t>In</a:t>
            </a:r>
            <a:r>
              <a:rPr lang="lv-LV" sz="8000" dirty="0" smtClean="0"/>
              <a:t> p</a:t>
            </a:r>
            <a:r>
              <a:rPr lang="en-US" sz="8000" dirty="0" smtClean="0"/>
              <a:t>airs discuss </a:t>
            </a:r>
            <a:r>
              <a:rPr lang="en-US" sz="8000" dirty="0"/>
              <a:t>the effectiveness of their guide and then </a:t>
            </a:r>
            <a:r>
              <a:rPr lang="en-US" sz="8000" dirty="0" smtClean="0"/>
              <a:t>find </a:t>
            </a:r>
            <a:r>
              <a:rPr lang="en-US" sz="8000" dirty="0"/>
              <a:t>metaphorical similarities between each adventure and the leader’s experiences in </a:t>
            </a:r>
            <a:r>
              <a:rPr lang="lv-LV" sz="8000" dirty="0" err="1" smtClean="0"/>
              <a:t>learning</a:t>
            </a:r>
            <a:r>
              <a:rPr lang="lv-LV" sz="8000" dirty="0" smtClean="0"/>
              <a:t> /</a:t>
            </a:r>
            <a:r>
              <a:rPr lang="en-US" sz="8000" dirty="0" smtClean="0"/>
              <a:t> teaching</a:t>
            </a:r>
            <a:r>
              <a:rPr lang="lv-LV" sz="8000" dirty="0" smtClean="0"/>
              <a:t>.</a:t>
            </a:r>
            <a:endParaRPr lang="lv-LV" sz="8000" dirty="0"/>
          </a:p>
          <a:p>
            <a:pPr lvl="0"/>
            <a:r>
              <a:rPr lang="lv-LV" sz="8000" dirty="0" err="1" smtClean="0"/>
              <a:t>Any</a:t>
            </a:r>
            <a:r>
              <a:rPr lang="lv-LV" sz="8000" dirty="0" smtClean="0"/>
              <a:t> </a:t>
            </a:r>
            <a:r>
              <a:rPr lang="en-US" sz="8000" dirty="0" smtClean="0"/>
              <a:t>interesting </a:t>
            </a:r>
            <a:r>
              <a:rPr lang="en-US" sz="8000" dirty="0"/>
              <a:t>metaphors and </a:t>
            </a:r>
            <a:r>
              <a:rPr lang="en-US" sz="8000" dirty="0" smtClean="0"/>
              <a:t>discuss</a:t>
            </a:r>
            <a:r>
              <a:rPr lang="lv-LV" sz="8000" dirty="0" err="1" smtClean="0"/>
              <a:t>ions</a:t>
            </a:r>
            <a:r>
              <a:rPr lang="lv-LV" sz="8000" dirty="0" smtClean="0"/>
              <a:t> </a:t>
            </a:r>
            <a:r>
              <a:rPr lang="lv-LV" sz="8000" dirty="0" err="1" smtClean="0"/>
              <a:t>on</a:t>
            </a:r>
            <a:r>
              <a:rPr lang="en-US" sz="8000" dirty="0" smtClean="0"/>
              <a:t> </a:t>
            </a:r>
            <a:r>
              <a:rPr lang="en-US" sz="8000" dirty="0"/>
              <a:t>the role of the </a:t>
            </a:r>
            <a:r>
              <a:rPr lang="lv-LV" sz="8000" dirty="0" err="1" smtClean="0"/>
              <a:t>teacher</a:t>
            </a:r>
            <a:r>
              <a:rPr lang="en-US" sz="8000" dirty="0" smtClean="0"/>
              <a:t>/guide</a:t>
            </a:r>
            <a:endParaRPr lang="lv-LV" sz="8000" dirty="0"/>
          </a:p>
          <a:p>
            <a:pPr marL="0" lvl="0" indent="0">
              <a:buNone/>
            </a:pPr>
            <a:r>
              <a:rPr lang="lv-LV" sz="6400" dirty="0" smtClean="0"/>
              <a:t>	</a:t>
            </a:r>
            <a:endParaRPr lang="lv-LV" dirty="0"/>
          </a:p>
        </p:txBody>
      </p:sp>
    </p:spTree>
    <p:extLst>
      <p:ext uri="{BB962C8B-B14F-4D97-AF65-F5344CB8AC3E}">
        <p14:creationId xmlns:p14="http://schemas.microsoft.com/office/powerpoint/2010/main" val="1788794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a:t>
            </a:r>
            <a:r>
              <a:rPr lang="en-US" b="1" dirty="0"/>
              <a:t>Blind adventure</a:t>
            </a:r>
            <a:r>
              <a:rPr lang="lv-LV" b="1" dirty="0"/>
              <a:t>»</a:t>
            </a:r>
            <a:endParaRPr lang="lv-LV" dirty="0"/>
          </a:p>
        </p:txBody>
      </p:sp>
      <p:sp>
        <p:nvSpPr>
          <p:cNvPr id="3" name="Content Placeholder 2"/>
          <p:cNvSpPr>
            <a:spLocks noGrp="1"/>
          </p:cNvSpPr>
          <p:nvPr>
            <p:ph idx="1"/>
          </p:nvPr>
        </p:nvSpPr>
        <p:spPr>
          <a:xfrm>
            <a:off x="179512" y="1340768"/>
            <a:ext cx="8856984" cy="5328592"/>
          </a:xfrm>
        </p:spPr>
        <p:txBody>
          <a:bodyPr/>
          <a:lstStyle/>
          <a:p>
            <a:r>
              <a:rPr lang="en-US" sz="3600" dirty="0"/>
              <a:t>How did you feel?</a:t>
            </a:r>
            <a:endParaRPr lang="lv-LV" sz="3600" dirty="0"/>
          </a:p>
          <a:p>
            <a:r>
              <a:rPr lang="en-US" sz="3600" dirty="0"/>
              <a:t>What were the instructions?</a:t>
            </a:r>
            <a:endParaRPr lang="lv-LV" sz="3600" dirty="0"/>
          </a:p>
          <a:p>
            <a:r>
              <a:rPr lang="en-US" sz="3600" dirty="0"/>
              <a:t>Which role did you like better?</a:t>
            </a:r>
            <a:endParaRPr lang="lv-LV" sz="3600" dirty="0"/>
          </a:p>
          <a:p>
            <a:r>
              <a:rPr lang="en-US" sz="3600" dirty="0"/>
              <a:t>What strategies did you use?</a:t>
            </a:r>
            <a:endParaRPr lang="lv-LV" sz="3600" dirty="0"/>
          </a:p>
          <a:p>
            <a:r>
              <a:rPr lang="en-US" sz="3600" dirty="0"/>
              <a:t>Did you allow bumping into objects or people?</a:t>
            </a:r>
            <a:endParaRPr lang="lv-LV" sz="3600" dirty="0"/>
          </a:p>
          <a:p>
            <a:r>
              <a:rPr lang="en-US" sz="3600" dirty="0"/>
              <a:t>Was it easy to trust?</a:t>
            </a:r>
            <a:endParaRPr lang="lv-LV" sz="3600" dirty="0"/>
          </a:p>
          <a:p>
            <a:endParaRPr lang="lv-LV" dirty="0"/>
          </a:p>
        </p:txBody>
      </p:sp>
    </p:spTree>
    <p:extLst>
      <p:ext uri="{BB962C8B-B14F-4D97-AF65-F5344CB8AC3E}">
        <p14:creationId xmlns:p14="http://schemas.microsoft.com/office/powerpoint/2010/main" val="15516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3568" y="1988840"/>
            <a:ext cx="7772400" cy="1470025"/>
          </a:xfrm>
        </p:spPr>
        <p:txBody>
          <a:bodyPr>
            <a:normAutofit fontScale="90000"/>
          </a:bodyPr>
          <a:lstStyle/>
          <a:p>
            <a:r>
              <a:rPr lang="lv-LV" sz="3200" b="1" dirty="0" smtClean="0">
                <a:latin typeface="Arial" charset="0"/>
                <a:ea typeface="MS Mincho" pitchFamily="49" charset="-128"/>
              </a:rPr>
              <a:t/>
            </a:r>
            <a:br>
              <a:rPr lang="lv-LV" sz="3200" b="1" dirty="0" smtClean="0">
                <a:latin typeface="Arial" charset="0"/>
                <a:ea typeface="MS Mincho" pitchFamily="49" charset="-128"/>
              </a:rPr>
            </a:br>
            <a:r>
              <a:rPr lang="en-US" sz="5300" b="1" dirty="0">
                <a:solidFill>
                  <a:prstClr val="black"/>
                </a:solidFill>
              </a:rPr>
              <a:t>Approaches to </a:t>
            </a:r>
            <a:r>
              <a:rPr lang="lv-LV" sz="5300" b="1" dirty="0">
                <a:solidFill>
                  <a:prstClr val="black"/>
                </a:solidFill>
              </a:rPr>
              <a:t>C</a:t>
            </a:r>
            <a:r>
              <a:rPr lang="en-US" sz="5300" b="1" dirty="0" err="1">
                <a:solidFill>
                  <a:prstClr val="black"/>
                </a:solidFill>
              </a:rPr>
              <a:t>lassification</a:t>
            </a:r>
            <a:r>
              <a:rPr lang="en-US" sz="5300" b="1" dirty="0">
                <a:solidFill>
                  <a:prstClr val="black"/>
                </a:solidFill>
              </a:rPr>
              <a:t> of </a:t>
            </a:r>
            <a:r>
              <a:rPr lang="lv-LV" sz="5300" b="1" dirty="0">
                <a:solidFill>
                  <a:prstClr val="black"/>
                </a:solidFill>
              </a:rPr>
              <a:t>T</a:t>
            </a:r>
            <a:r>
              <a:rPr lang="en-US" sz="5300" b="1" dirty="0" err="1">
                <a:solidFill>
                  <a:prstClr val="black"/>
                </a:solidFill>
              </a:rPr>
              <a:t>ools</a:t>
            </a:r>
            <a:r>
              <a:rPr lang="en-US" sz="5300" b="1" dirty="0">
                <a:solidFill>
                  <a:prstClr val="black"/>
                </a:solidFill>
              </a:rPr>
              <a:t> for </a:t>
            </a:r>
            <a:r>
              <a:rPr lang="lv-LV" sz="5300" b="1" dirty="0">
                <a:solidFill>
                  <a:prstClr val="black"/>
                </a:solidFill>
              </a:rPr>
              <a:t>T</a:t>
            </a:r>
            <a:r>
              <a:rPr lang="en-US" sz="5300" b="1" dirty="0" err="1">
                <a:solidFill>
                  <a:prstClr val="black"/>
                </a:solidFill>
              </a:rPr>
              <a:t>eaching</a:t>
            </a:r>
            <a:r>
              <a:rPr lang="lv-LV" sz="5300" b="1" i="1" dirty="0">
                <a:solidFill>
                  <a:prstClr val="black"/>
                </a:solidFill>
                <a:latin typeface="Sylfaen"/>
                <a:ea typeface="Times New Roman"/>
                <a:cs typeface="Courier New"/>
              </a:rPr>
              <a:t> </a:t>
            </a:r>
            <a:r>
              <a:rPr lang="lv-LV" sz="3200" i="1" dirty="0">
                <a:solidFill>
                  <a:prstClr val="black"/>
                </a:solidFill>
                <a:latin typeface="Sylfaen"/>
                <a:ea typeface="Times New Roman"/>
                <a:cs typeface="Courier New"/>
              </a:rPr>
              <a:t/>
            </a:r>
            <a:br>
              <a:rPr lang="lv-LV" sz="3200" i="1" dirty="0">
                <a:solidFill>
                  <a:prstClr val="black"/>
                </a:solidFill>
                <a:latin typeface="Sylfaen"/>
                <a:ea typeface="Times New Roman"/>
                <a:cs typeface="Courier New"/>
              </a:rPr>
            </a:br>
            <a:r>
              <a:rPr lang="lv-LV" sz="3200" i="1" dirty="0">
                <a:solidFill>
                  <a:prstClr val="black"/>
                </a:solidFill>
                <a:latin typeface="Sylfaen"/>
                <a:cs typeface="Courier New"/>
              </a:rPr>
              <a:t/>
            </a:r>
            <a:br>
              <a:rPr lang="lv-LV" sz="3200" i="1" dirty="0">
                <a:solidFill>
                  <a:prstClr val="black"/>
                </a:solidFill>
                <a:latin typeface="Sylfaen"/>
                <a:cs typeface="Courier New"/>
              </a:rPr>
            </a:br>
            <a:endParaRPr lang="lv-LV" sz="3200" b="1" dirty="0" smtClean="0">
              <a:latin typeface="Arial" charset="0"/>
            </a:endParaRPr>
          </a:p>
        </p:txBody>
      </p:sp>
      <p:sp>
        <p:nvSpPr>
          <p:cNvPr id="7" name="Text Placeholder 6"/>
          <p:cNvSpPr>
            <a:spLocks noGrp="1"/>
          </p:cNvSpPr>
          <p:nvPr>
            <p:ph type="subTitle" idx="1"/>
          </p:nvPr>
        </p:nvSpPr>
        <p:spPr/>
        <p:txBody>
          <a:bodyPr>
            <a:normAutofit fontScale="92500" lnSpcReduction="10000"/>
          </a:bodyPr>
          <a:lstStyle/>
          <a:p>
            <a:pPr lvl="0"/>
            <a:r>
              <a:rPr lang="en-US" sz="2800" b="1" dirty="0">
                <a:solidFill>
                  <a:prstClr val="black">
                    <a:tint val="75000"/>
                  </a:prstClr>
                </a:solidFill>
              </a:rPr>
              <a:t>III Session </a:t>
            </a:r>
            <a:endParaRPr lang="lv-LV" sz="2800" b="1" dirty="0">
              <a:solidFill>
                <a:prstClr val="black">
                  <a:tint val="75000"/>
                </a:prstClr>
              </a:solidFill>
            </a:endParaRPr>
          </a:p>
          <a:p>
            <a:pPr lvl="0"/>
            <a:r>
              <a:rPr lang="lv-LV" sz="2800" b="1" dirty="0" err="1">
                <a:solidFill>
                  <a:prstClr val="black">
                    <a:tint val="75000"/>
                  </a:prstClr>
                </a:solidFill>
                <a:latin typeface="Sylfaen"/>
                <a:ea typeface="Times New Roman"/>
                <a:cs typeface="Courier New"/>
              </a:rPr>
              <a:t>Assoc.p</a:t>
            </a:r>
            <a:r>
              <a:rPr lang="en-US" sz="2800" b="1" dirty="0" err="1">
                <a:solidFill>
                  <a:prstClr val="black">
                    <a:tint val="75000"/>
                  </a:prstClr>
                </a:solidFill>
                <a:latin typeface="Sylfaen"/>
                <a:ea typeface="Times New Roman"/>
                <a:cs typeface="Courier New"/>
              </a:rPr>
              <a:t>rof</a:t>
            </a:r>
            <a:r>
              <a:rPr lang="en-US" sz="2800" b="1" dirty="0">
                <a:solidFill>
                  <a:prstClr val="black">
                    <a:tint val="75000"/>
                  </a:prstClr>
                </a:solidFill>
                <a:latin typeface="Sylfaen"/>
                <a:ea typeface="Times New Roman"/>
                <a:cs typeface="Courier New"/>
              </a:rPr>
              <a:t>. </a:t>
            </a:r>
            <a:r>
              <a:rPr lang="lv-LV" sz="2800" b="1" dirty="0">
                <a:solidFill>
                  <a:prstClr val="black">
                    <a:tint val="75000"/>
                  </a:prstClr>
                </a:solidFill>
                <a:latin typeface="Sylfaen"/>
                <a:ea typeface="Times New Roman"/>
                <a:cs typeface="Courier New"/>
              </a:rPr>
              <a:t>Dr.</a:t>
            </a:r>
            <a:r>
              <a:rPr lang="en-US" sz="2800" b="1" dirty="0" err="1">
                <a:solidFill>
                  <a:prstClr val="black">
                    <a:tint val="75000"/>
                  </a:prstClr>
                </a:solidFill>
                <a:latin typeface="Sylfaen"/>
                <a:ea typeface="Times New Roman"/>
                <a:cs typeface="Courier New"/>
              </a:rPr>
              <a:t>Indra</a:t>
            </a:r>
            <a:r>
              <a:rPr lang="en-US" sz="2800" b="1" dirty="0">
                <a:solidFill>
                  <a:prstClr val="black">
                    <a:tint val="75000"/>
                  </a:prstClr>
                </a:solidFill>
                <a:latin typeface="Sylfaen"/>
                <a:ea typeface="Times New Roman"/>
                <a:cs typeface="Courier New"/>
              </a:rPr>
              <a:t> </a:t>
            </a:r>
            <a:r>
              <a:rPr lang="en-US" sz="2800" b="1" dirty="0" err="1">
                <a:solidFill>
                  <a:prstClr val="black">
                    <a:tint val="75000"/>
                  </a:prstClr>
                </a:solidFill>
                <a:latin typeface="Sylfaen"/>
                <a:ea typeface="Times New Roman"/>
                <a:cs typeface="Courier New"/>
              </a:rPr>
              <a:t>Odina</a:t>
            </a:r>
            <a:r>
              <a:rPr lang="en-US" sz="2800" b="1" dirty="0">
                <a:solidFill>
                  <a:prstClr val="black">
                    <a:tint val="75000"/>
                  </a:prstClr>
                </a:solidFill>
                <a:latin typeface="Sylfaen"/>
                <a:ea typeface="Times New Roman"/>
                <a:cs typeface="Courier New"/>
              </a:rPr>
              <a:t>,  </a:t>
            </a:r>
            <a:r>
              <a:rPr lang="en-US" sz="2800" b="1" dirty="0" err="1">
                <a:solidFill>
                  <a:prstClr val="black">
                    <a:tint val="75000"/>
                  </a:prstClr>
                </a:solidFill>
                <a:latin typeface="Sylfaen"/>
                <a:ea typeface="Times New Roman"/>
                <a:cs typeface="Courier New"/>
              </a:rPr>
              <a:t>Ligita</a:t>
            </a:r>
            <a:r>
              <a:rPr lang="en-US" sz="2800" b="1" dirty="0">
                <a:solidFill>
                  <a:prstClr val="black">
                    <a:tint val="75000"/>
                  </a:prstClr>
                </a:solidFill>
                <a:latin typeface="Sylfaen"/>
                <a:ea typeface="Times New Roman"/>
                <a:cs typeface="Courier New"/>
              </a:rPr>
              <a:t> </a:t>
            </a:r>
            <a:r>
              <a:rPr lang="en-US" sz="2800" b="1" dirty="0" err="1">
                <a:solidFill>
                  <a:prstClr val="black">
                    <a:tint val="75000"/>
                  </a:prstClr>
                </a:solidFill>
                <a:latin typeface="Sylfaen"/>
                <a:ea typeface="Times New Roman"/>
                <a:cs typeface="Courier New"/>
              </a:rPr>
              <a:t>Grigule</a:t>
            </a:r>
            <a:r>
              <a:rPr lang="en-US" sz="2800" dirty="0">
                <a:solidFill>
                  <a:prstClr val="black">
                    <a:tint val="75000"/>
                  </a:prstClr>
                </a:solidFill>
                <a:latin typeface="Sylfaen"/>
                <a:ea typeface="Times New Roman"/>
                <a:cs typeface="Courier New"/>
              </a:rPr>
              <a:t> </a:t>
            </a:r>
            <a:endParaRPr lang="lv-LV" sz="2800" dirty="0">
              <a:solidFill>
                <a:prstClr val="black">
                  <a:tint val="75000"/>
                </a:prstClr>
              </a:solidFill>
              <a:latin typeface="Sylfaen"/>
              <a:ea typeface="Times New Roman"/>
              <a:cs typeface="Courier New"/>
            </a:endParaRPr>
          </a:p>
          <a:p>
            <a:pPr lvl="0"/>
            <a:r>
              <a:rPr lang="en-US" sz="2800" dirty="0">
                <a:solidFill>
                  <a:prstClr val="black">
                    <a:tint val="75000"/>
                  </a:prstClr>
                </a:solidFill>
                <a:latin typeface="Sylfaen"/>
                <a:ea typeface="Times New Roman"/>
                <a:cs typeface="Courier New"/>
              </a:rPr>
              <a:t> </a:t>
            </a:r>
            <a:r>
              <a:rPr lang="en-US" sz="2400" dirty="0">
                <a:solidFill>
                  <a:prstClr val="black">
                    <a:tint val="75000"/>
                  </a:prstClr>
                </a:solidFill>
                <a:latin typeface="Sylfaen"/>
                <a:ea typeface="Times New Roman"/>
                <a:cs typeface="Courier New"/>
              </a:rPr>
              <a:t>Faculty of Education, Psychology and Art U</a:t>
            </a:r>
            <a:r>
              <a:rPr lang="lv-LV" sz="2400" dirty="0" err="1">
                <a:solidFill>
                  <a:prstClr val="black">
                    <a:tint val="75000"/>
                  </a:prstClr>
                </a:solidFill>
                <a:latin typeface="Sylfaen"/>
                <a:ea typeface="Times New Roman"/>
                <a:cs typeface="Courier New"/>
              </a:rPr>
              <a:t>niversity</a:t>
            </a:r>
            <a:r>
              <a:rPr lang="lv-LV" sz="2400" dirty="0">
                <a:solidFill>
                  <a:prstClr val="black">
                    <a:tint val="75000"/>
                  </a:prstClr>
                </a:solidFill>
                <a:latin typeface="Sylfaen"/>
                <a:ea typeface="Times New Roman"/>
                <a:cs typeface="Courier New"/>
              </a:rPr>
              <a:t> </a:t>
            </a:r>
            <a:r>
              <a:rPr lang="lv-LV" sz="2400" dirty="0" err="1">
                <a:solidFill>
                  <a:prstClr val="black">
                    <a:tint val="75000"/>
                  </a:prstClr>
                </a:solidFill>
                <a:latin typeface="Sylfaen"/>
                <a:ea typeface="Times New Roman"/>
                <a:cs typeface="Courier New"/>
              </a:rPr>
              <a:t>of</a:t>
            </a:r>
            <a:r>
              <a:rPr lang="lv-LV" sz="2400" dirty="0">
                <a:solidFill>
                  <a:prstClr val="black">
                    <a:tint val="75000"/>
                  </a:prstClr>
                </a:solidFill>
                <a:latin typeface="Sylfaen"/>
                <a:ea typeface="Times New Roman"/>
                <a:cs typeface="Courier New"/>
              </a:rPr>
              <a:t> </a:t>
            </a:r>
            <a:r>
              <a:rPr lang="en-US" sz="2400" dirty="0">
                <a:solidFill>
                  <a:prstClr val="black">
                    <a:tint val="75000"/>
                  </a:prstClr>
                </a:solidFill>
                <a:latin typeface="Sylfaen"/>
                <a:ea typeface="Times New Roman"/>
                <a:cs typeface="Courier New"/>
              </a:rPr>
              <a:t>L</a:t>
            </a:r>
            <a:r>
              <a:rPr lang="lv-LV" sz="2400" dirty="0" err="1">
                <a:solidFill>
                  <a:prstClr val="black">
                    <a:tint val="75000"/>
                  </a:prstClr>
                </a:solidFill>
                <a:latin typeface="Sylfaen"/>
                <a:ea typeface="Times New Roman"/>
                <a:cs typeface="Courier New"/>
              </a:rPr>
              <a:t>atvia</a:t>
            </a:r>
            <a:endParaRPr lang="lv-LV" sz="2400" dirty="0">
              <a:solidFill>
                <a:prstClr val="black">
                  <a:tint val="75000"/>
                </a:prstClr>
              </a:solidFill>
            </a:endParaRPr>
          </a:p>
          <a:p>
            <a:endParaRPr lang="lv-LV" sz="4400" i="1" dirty="0" smtClean="0">
              <a:solidFill>
                <a:prstClr val="black"/>
              </a:solidFill>
              <a:latin typeface="Sylfaen"/>
              <a:cs typeface="Courier New"/>
            </a:endParaRPr>
          </a:p>
          <a:p>
            <a:endParaRPr lang="lv-LV" dirty="0"/>
          </a:p>
        </p:txBody>
      </p:sp>
      <p:pic>
        <p:nvPicPr>
          <p:cNvPr id="14339" name="Picture 3" descr="LU-logo-anno-1"/>
          <p:cNvPicPr>
            <a:picLocks noChangeAspect="1" noChangeArrowheads="1"/>
          </p:cNvPicPr>
          <p:nvPr/>
        </p:nvPicPr>
        <p:blipFill>
          <a:blip r:embed="rId2"/>
          <a:srcRect/>
          <a:stretch>
            <a:fillRect/>
          </a:stretch>
        </p:blipFill>
        <p:spPr bwMode="auto">
          <a:xfrm>
            <a:off x="531813" y="149225"/>
            <a:ext cx="2667000" cy="820738"/>
          </a:xfrm>
          <a:prstGeom prst="rect">
            <a:avLst/>
          </a:prstGeom>
          <a:noFill/>
          <a:ln w="9525">
            <a:noFill/>
            <a:miter lim="800000"/>
            <a:headEnd/>
            <a:tailEnd/>
          </a:ln>
        </p:spPr>
      </p:pic>
      <p:pic>
        <p:nvPicPr>
          <p:cNvPr id="14340" name="Picture 8"/>
          <p:cNvPicPr>
            <a:picLocks noChangeAspect="1" noChangeArrowheads="1"/>
          </p:cNvPicPr>
          <p:nvPr/>
        </p:nvPicPr>
        <p:blipFill>
          <a:blip r:embed="rId3"/>
          <a:srcRect/>
          <a:stretch>
            <a:fillRect/>
          </a:stretch>
        </p:blipFill>
        <p:spPr bwMode="auto">
          <a:xfrm>
            <a:off x="7524750" y="188913"/>
            <a:ext cx="1476375" cy="912812"/>
          </a:xfrm>
          <a:prstGeom prst="rect">
            <a:avLst/>
          </a:prstGeom>
          <a:noFill/>
          <a:ln w="9525">
            <a:noFill/>
            <a:miter lim="800000"/>
            <a:headEnd/>
            <a:tailEnd/>
          </a:ln>
        </p:spPr>
      </p:pic>
      <p:pic>
        <p:nvPicPr>
          <p:cNvPr id="10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3540"/>
            <a:ext cx="1728192" cy="68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7657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
            </a:r>
            <a:br>
              <a:rPr lang="lv-LV" b="1" dirty="0" smtClean="0"/>
            </a:br>
            <a:r>
              <a:rPr lang="en-US" b="1" dirty="0" smtClean="0"/>
              <a:t>Experiential learning</a:t>
            </a:r>
            <a:r>
              <a:rPr lang="lv-LV" b="1" dirty="0" smtClean="0"/>
              <a:t/>
            </a:r>
            <a:br>
              <a:rPr lang="lv-LV" b="1" dirty="0" smtClean="0"/>
            </a:br>
            <a:r>
              <a:rPr lang="lv-LV" sz="2700" b="1" dirty="0" smtClean="0"/>
              <a:t>«</a:t>
            </a:r>
            <a:r>
              <a:rPr lang="en-GB" sz="2700" dirty="0" smtClean="0"/>
              <a:t>The Kolb Cycle</a:t>
            </a:r>
            <a:r>
              <a:rPr lang="lv-LV" sz="2700" dirty="0" smtClean="0"/>
              <a:t>»</a:t>
            </a:r>
            <a:r>
              <a:rPr lang="en-US" sz="2700" b="1" dirty="0" smtClean="0"/>
              <a:t> </a:t>
            </a:r>
            <a:r>
              <a:rPr lang="en-GB" sz="2700" dirty="0" smtClean="0">
                <a:latin typeface="Calibri" pitchFamily="34" charset="0"/>
              </a:rPr>
              <a:t>Kolb, David A., (1984) </a:t>
            </a:r>
            <a:r>
              <a:rPr lang="en-GB" dirty="0" smtClean="0">
                <a:latin typeface="Calibri" pitchFamily="34" charset="0"/>
              </a:rPr>
              <a:t/>
            </a:r>
            <a:br>
              <a:rPr lang="en-GB" dirty="0" smtClean="0">
                <a:latin typeface="Calibri" pitchFamily="34" charset="0"/>
              </a:rPr>
            </a:br>
            <a:endParaRPr lang="lv-LV"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1652564"/>
            <a:ext cx="6120680" cy="4527770"/>
          </a:xfrm>
        </p:spPr>
      </p:pic>
      <p:sp>
        <p:nvSpPr>
          <p:cNvPr id="5" name="Text Box 5"/>
          <p:cNvSpPr txBox="1">
            <a:spLocks noChangeArrowheads="1"/>
          </p:cNvSpPr>
          <p:nvPr/>
        </p:nvSpPr>
        <p:spPr bwMode="auto">
          <a:xfrm>
            <a:off x="6372225" y="2852738"/>
            <a:ext cx="1512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latin typeface="Arial Black" pitchFamily="34" charset="0"/>
              </a:rPr>
              <a:t>What?</a:t>
            </a:r>
          </a:p>
        </p:txBody>
      </p:sp>
      <p:sp>
        <p:nvSpPr>
          <p:cNvPr id="6" name="Text Box 6"/>
          <p:cNvSpPr txBox="1">
            <a:spLocks noChangeArrowheads="1"/>
          </p:cNvSpPr>
          <p:nvPr/>
        </p:nvSpPr>
        <p:spPr bwMode="auto">
          <a:xfrm>
            <a:off x="3708400" y="4508500"/>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latin typeface="Arial Black" pitchFamily="34" charset="0"/>
              </a:rPr>
              <a:t>So What?</a:t>
            </a:r>
          </a:p>
        </p:txBody>
      </p:sp>
      <p:sp>
        <p:nvSpPr>
          <p:cNvPr id="7" name="Text Box 7"/>
          <p:cNvSpPr txBox="1">
            <a:spLocks noChangeArrowheads="1"/>
          </p:cNvSpPr>
          <p:nvPr/>
        </p:nvSpPr>
        <p:spPr bwMode="auto">
          <a:xfrm>
            <a:off x="1259632" y="2852737"/>
            <a:ext cx="2159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a:latin typeface="Arial Black" pitchFamily="34" charset="0"/>
              </a:rPr>
              <a:t>Now What?</a:t>
            </a:r>
          </a:p>
        </p:txBody>
      </p:sp>
    </p:spTree>
    <p:extLst>
      <p:ext uri="{BB962C8B-B14F-4D97-AF65-F5344CB8AC3E}">
        <p14:creationId xmlns:p14="http://schemas.microsoft.com/office/powerpoint/2010/main" val="111490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1892"/>
            <a:ext cx="1728192" cy="68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tsu-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9151"/>
            <a:ext cx="2448272" cy="83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76761"/>
            <a:ext cx="2743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Users\Indra\Desktop\DSC_0376.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0527" y="1628799"/>
            <a:ext cx="9485260" cy="533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6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err="1">
                <a:latin typeface="Brush Script MT" pitchFamily="66" charset="0"/>
              </a:rPr>
              <a:t>Courage</a:t>
            </a:r>
            <a:r>
              <a:rPr lang="lv-LV" b="1" dirty="0">
                <a:latin typeface="Brush Script MT" pitchFamily="66" charset="0"/>
              </a:rPr>
              <a:t> to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Are</a:t>
            </a:r>
            <a:r>
              <a:rPr lang="lv-LV" b="1" dirty="0" smtClean="0">
                <a:latin typeface="Brush Script MT" pitchFamily="66" charset="0"/>
              </a:rPr>
              <a:t>.</a:t>
            </a:r>
            <a:br>
              <a:rPr lang="lv-LV" b="1" dirty="0" smtClean="0">
                <a:latin typeface="Brush Script MT" pitchFamily="66" charset="0"/>
              </a:rPr>
            </a:br>
            <a:r>
              <a:rPr lang="lv-LV" b="1" dirty="0" smtClean="0">
                <a:latin typeface="Brush Script MT" pitchFamily="66" charset="0"/>
              </a:rPr>
              <a:t> </a:t>
            </a:r>
            <a:r>
              <a:rPr lang="lv-LV" b="1" dirty="0" err="1">
                <a:latin typeface="Brush Script MT" pitchFamily="66" charset="0"/>
              </a:rPr>
              <a:t>So</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are</a:t>
            </a:r>
            <a:r>
              <a:rPr lang="lv-LV" b="1" dirty="0">
                <a:latin typeface="Brush Script MT" pitchFamily="66" charset="0"/>
              </a:rPr>
              <a:t> </a:t>
            </a:r>
            <a:r>
              <a:rPr lang="lv-LV" b="1" dirty="0" err="1">
                <a:latin typeface="Brush Script MT" pitchFamily="66" charset="0"/>
              </a:rPr>
              <a:t>we</a:t>
            </a:r>
            <a:r>
              <a:rPr lang="lv-LV" b="1" dirty="0" smtClean="0">
                <a:latin typeface="Brush Script MT" pitchFamily="66" charset="0"/>
              </a:rPr>
              <a:t>? </a:t>
            </a:r>
            <a:r>
              <a:rPr lang="lv-LV" b="1" dirty="0">
                <a:latin typeface="Brush Script MT" pitchFamily="66" charset="0"/>
              </a:rPr>
              <a:t>(</a:t>
            </a:r>
            <a:r>
              <a:rPr lang="lv-LV" b="1" dirty="0" smtClean="0">
                <a:latin typeface="Brush Script MT" pitchFamily="66" charset="0"/>
              </a:rPr>
              <a:t>Palmer </a:t>
            </a:r>
            <a:r>
              <a:rPr lang="lv-LV" b="1" dirty="0">
                <a:latin typeface="Brush Script MT" pitchFamily="66" charset="0"/>
              </a:rPr>
              <a:t>S. </a:t>
            </a:r>
            <a:r>
              <a:rPr lang="lv-LV" b="1" dirty="0" smtClean="0">
                <a:latin typeface="Brush Script MT" pitchFamily="66" charset="0"/>
              </a:rPr>
              <a:t>Palmer)</a:t>
            </a:r>
            <a:endParaRPr lang="lv-LV" b="1" dirty="0"/>
          </a:p>
        </p:txBody>
      </p:sp>
      <p:sp>
        <p:nvSpPr>
          <p:cNvPr id="3" name="Content Placeholder 2"/>
          <p:cNvSpPr>
            <a:spLocks noGrp="1"/>
          </p:cNvSpPr>
          <p:nvPr>
            <p:ph sz="half" idx="1"/>
          </p:nvPr>
        </p:nvSpPr>
        <p:spPr>
          <a:xfrm>
            <a:off x="179512" y="1484784"/>
            <a:ext cx="4316288" cy="4641379"/>
          </a:xfrm>
        </p:spPr>
        <p:txBody>
          <a:bodyPr>
            <a:noAutofit/>
          </a:bodyPr>
          <a:lstStyle/>
          <a:p>
            <a:pPr marL="0" indent="0">
              <a:buNone/>
            </a:pPr>
            <a:r>
              <a:rPr lang="ru-RU" dirty="0" smtClean="0"/>
              <a:t>Территория</a:t>
            </a:r>
            <a:r>
              <a:rPr lang="ru-RU" dirty="0"/>
              <a:t>, которую я хочу исследовать: сама суть обучения. </a:t>
            </a:r>
            <a:endParaRPr lang="lv-LV" dirty="0" smtClean="0"/>
          </a:p>
          <a:p>
            <a:pPr marL="0" indent="0">
              <a:buNone/>
            </a:pPr>
            <a:r>
              <a:rPr lang="ru-RU" dirty="0" smtClean="0"/>
              <a:t>Для </a:t>
            </a:r>
            <a:r>
              <a:rPr lang="ru-RU" dirty="0"/>
              <a:t>того, чтобы полностью обозначить эту суть </a:t>
            </a:r>
            <a:r>
              <a:rPr lang="ru-RU" dirty="0" smtClean="0"/>
              <a:t>– мы </a:t>
            </a:r>
            <a:r>
              <a:rPr lang="ru-RU" dirty="0"/>
              <a:t>не должны игнорировать ни одно из трех важных направлений </a:t>
            </a:r>
            <a:r>
              <a:rPr lang="ru-RU" dirty="0" smtClean="0"/>
              <a:t>– интеллектуальное</a:t>
            </a:r>
            <a:r>
              <a:rPr lang="ru-RU" dirty="0"/>
              <a:t>, эмоциональное и духовное. </a:t>
            </a:r>
            <a:endParaRPr lang="lv-LV" dirty="0" smtClean="0"/>
          </a:p>
        </p:txBody>
      </p:sp>
      <p:sp>
        <p:nvSpPr>
          <p:cNvPr id="4" name="Content Placeholder 3"/>
          <p:cNvSpPr>
            <a:spLocks noGrp="1"/>
          </p:cNvSpPr>
          <p:nvPr>
            <p:ph sz="half" idx="2"/>
          </p:nvPr>
        </p:nvSpPr>
        <p:spPr>
          <a:xfrm>
            <a:off x="4648200" y="1484784"/>
            <a:ext cx="4244280" cy="5184576"/>
          </a:xfrm>
        </p:spPr>
        <p:txBody>
          <a:bodyPr>
            <a:normAutofit fontScale="70000" lnSpcReduction="20000"/>
          </a:bodyPr>
          <a:lstStyle/>
          <a:p>
            <a:pPr marL="0" indent="0">
              <a:lnSpc>
                <a:spcPct val="120000"/>
              </a:lnSpc>
              <a:spcBef>
                <a:spcPts val="0"/>
              </a:spcBef>
              <a:buNone/>
            </a:pPr>
            <a:r>
              <a:rPr lang="lv-LV" sz="4500" dirty="0" err="1" smtClean="0"/>
              <a:t>The</a:t>
            </a:r>
            <a:r>
              <a:rPr lang="lv-LV" sz="4500" dirty="0" smtClean="0"/>
              <a:t> </a:t>
            </a:r>
            <a:r>
              <a:rPr lang="lv-LV" sz="4500" dirty="0" err="1"/>
              <a:t>territory</a:t>
            </a:r>
            <a:r>
              <a:rPr lang="lv-LV" sz="4500" dirty="0"/>
              <a:t> I </a:t>
            </a:r>
            <a:r>
              <a:rPr lang="lv-LV" sz="4500" dirty="0" err="1"/>
              <a:t>want</a:t>
            </a:r>
            <a:r>
              <a:rPr lang="lv-LV" sz="4500" dirty="0"/>
              <a:t> to </a:t>
            </a:r>
            <a:r>
              <a:rPr lang="lv-LV" sz="4500" dirty="0" err="1"/>
              <a:t>explore</a:t>
            </a:r>
            <a:r>
              <a:rPr lang="lv-LV" sz="4500" dirty="0"/>
              <a:t>: </a:t>
            </a:r>
            <a:r>
              <a:rPr lang="lv-LV" sz="4500" dirty="0" err="1"/>
              <a:t>the</a:t>
            </a:r>
            <a:r>
              <a:rPr lang="lv-LV" sz="4500" dirty="0"/>
              <a:t> </a:t>
            </a:r>
            <a:r>
              <a:rPr lang="lv-LV" sz="4500" dirty="0" err="1"/>
              <a:t>inner</a:t>
            </a:r>
            <a:r>
              <a:rPr lang="lv-LV" sz="4500" dirty="0"/>
              <a:t> </a:t>
            </a:r>
            <a:r>
              <a:rPr lang="lv-LV" sz="4500" dirty="0" err="1"/>
              <a:t>landscape</a:t>
            </a:r>
            <a:r>
              <a:rPr lang="lv-LV" sz="4500" dirty="0"/>
              <a:t> </a:t>
            </a:r>
            <a:r>
              <a:rPr lang="lv-LV" sz="4500" dirty="0" err="1"/>
              <a:t>of</a:t>
            </a:r>
            <a:r>
              <a:rPr lang="lv-LV" sz="4500" dirty="0"/>
              <a:t> </a:t>
            </a:r>
            <a:r>
              <a:rPr lang="lv-LV" sz="4500" dirty="0" err="1"/>
              <a:t>the</a:t>
            </a:r>
            <a:r>
              <a:rPr lang="lv-LV" sz="4500" dirty="0"/>
              <a:t> </a:t>
            </a:r>
            <a:r>
              <a:rPr lang="lv-LV" sz="4500" dirty="0" err="1"/>
              <a:t>teaching</a:t>
            </a:r>
            <a:r>
              <a:rPr lang="lv-LV" sz="4500" dirty="0"/>
              <a:t> </a:t>
            </a:r>
            <a:r>
              <a:rPr lang="lv-LV" sz="4500" dirty="0" err="1"/>
              <a:t>self</a:t>
            </a:r>
            <a:r>
              <a:rPr lang="lv-LV" sz="4500" dirty="0"/>
              <a:t>. </a:t>
            </a:r>
          </a:p>
          <a:p>
            <a:pPr marL="0" indent="0">
              <a:lnSpc>
                <a:spcPct val="120000"/>
              </a:lnSpc>
              <a:spcBef>
                <a:spcPts val="0"/>
              </a:spcBef>
              <a:buNone/>
            </a:pPr>
            <a:r>
              <a:rPr lang="lv-LV" sz="4500" dirty="0"/>
              <a:t>To </a:t>
            </a:r>
            <a:r>
              <a:rPr lang="lv-LV" sz="4500" dirty="0" err="1"/>
              <a:t>chart</a:t>
            </a:r>
            <a:r>
              <a:rPr lang="lv-LV" sz="4500" dirty="0"/>
              <a:t> </a:t>
            </a:r>
            <a:r>
              <a:rPr lang="lv-LV" sz="4500" dirty="0" err="1"/>
              <a:t>that</a:t>
            </a:r>
            <a:r>
              <a:rPr lang="lv-LV" sz="4500" dirty="0"/>
              <a:t> </a:t>
            </a:r>
            <a:r>
              <a:rPr lang="lv-LV" sz="4500" dirty="0" err="1"/>
              <a:t>landscape</a:t>
            </a:r>
            <a:r>
              <a:rPr lang="lv-LV" sz="4500" dirty="0"/>
              <a:t> </a:t>
            </a:r>
            <a:r>
              <a:rPr lang="lv-LV" sz="4500" dirty="0" err="1"/>
              <a:t>fully</a:t>
            </a:r>
            <a:r>
              <a:rPr lang="lv-LV" sz="4500" dirty="0"/>
              <a:t>, </a:t>
            </a:r>
            <a:r>
              <a:rPr lang="lv-LV" sz="4500" dirty="0" err="1"/>
              <a:t>three</a:t>
            </a:r>
            <a:r>
              <a:rPr lang="lv-LV" sz="4500" dirty="0"/>
              <a:t> </a:t>
            </a:r>
            <a:r>
              <a:rPr lang="lv-LV" sz="4500" dirty="0" err="1"/>
              <a:t>important</a:t>
            </a:r>
            <a:r>
              <a:rPr lang="lv-LV" sz="4500" dirty="0"/>
              <a:t> </a:t>
            </a:r>
            <a:r>
              <a:rPr lang="lv-LV" sz="4500" dirty="0" err="1"/>
              <a:t>paths</a:t>
            </a:r>
            <a:r>
              <a:rPr lang="lv-LV" sz="4500" dirty="0"/>
              <a:t> </a:t>
            </a:r>
            <a:r>
              <a:rPr lang="lv-LV" sz="4500" dirty="0" err="1"/>
              <a:t>must</a:t>
            </a:r>
            <a:r>
              <a:rPr lang="lv-LV" sz="4500" dirty="0"/>
              <a:t> </a:t>
            </a:r>
            <a:r>
              <a:rPr lang="lv-LV" sz="4500" dirty="0" err="1"/>
              <a:t>be</a:t>
            </a:r>
            <a:r>
              <a:rPr lang="lv-LV" sz="4500" dirty="0"/>
              <a:t> </a:t>
            </a:r>
            <a:r>
              <a:rPr lang="lv-LV" sz="4500" dirty="0" err="1"/>
              <a:t>taken</a:t>
            </a:r>
            <a:endParaRPr lang="lv-LV" sz="4500" dirty="0"/>
          </a:p>
          <a:p>
            <a:pPr marL="0" indent="0">
              <a:lnSpc>
                <a:spcPct val="120000"/>
              </a:lnSpc>
              <a:spcBef>
                <a:spcPts val="0"/>
              </a:spcBef>
              <a:buNone/>
            </a:pPr>
            <a:r>
              <a:rPr lang="lv-LV" sz="4500" dirty="0" err="1"/>
              <a:t>intellectual</a:t>
            </a:r>
            <a:r>
              <a:rPr lang="lv-LV" sz="4500" dirty="0"/>
              <a:t>, </a:t>
            </a:r>
            <a:r>
              <a:rPr lang="lv-LV" sz="4500" dirty="0" err="1"/>
              <a:t>emotional</a:t>
            </a:r>
            <a:r>
              <a:rPr lang="lv-LV" sz="4500" dirty="0"/>
              <a:t>, </a:t>
            </a:r>
            <a:r>
              <a:rPr lang="lv-LV" sz="4500" dirty="0" err="1"/>
              <a:t>and</a:t>
            </a:r>
            <a:r>
              <a:rPr lang="lv-LV" sz="4500" dirty="0"/>
              <a:t> </a:t>
            </a:r>
            <a:r>
              <a:rPr lang="lv-LV" sz="4500" dirty="0" err="1"/>
              <a:t>spiritual</a:t>
            </a:r>
            <a:r>
              <a:rPr lang="lv-LV" sz="4500" dirty="0"/>
              <a:t> </a:t>
            </a:r>
            <a:r>
              <a:rPr lang="lv-LV" sz="4500" dirty="0" err="1"/>
              <a:t>and</a:t>
            </a:r>
            <a:r>
              <a:rPr lang="lv-LV" sz="4500" dirty="0"/>
              <a:t> </a:t>
            </a:r>
            <a:r>
              <a:rPr lang="lv-LV" sz="4500" dirty="0" err="1"/>
              <a:t>none</a:t>
            </a:r>
            <a:r>
              <a:rPr lang="lv-LV" sz="4500" dirty="0"/>
              <a:t> </a:t>
            </a:r>
            <a:r>
              <a:rPr lang="lv-LV" sz="4500" dirty="0" err="1"/>
              <a:t>can</a:t>
            </a:r>
            <a:r>
              <a:rPr lang="lv-LV" sz="4500" dirty="0"/>
              <a:t> </a:t>
            </a:r>
            <a:r>
              <a:rPr lang="lv-LV" sz="4500" dirty="0" err="1"/>
              <a:t>be</a:t>
            </a:r>
            <a:r>
              <a:rPr lang="lv-LV" sz="4500" dirty="0"/>
              <a:t> </a:t>
            </a:r>
            <a:r>
              <a:rPr lang="lv-LV" sz="4500" dirty="0" err="1"/>
              <a:t>ignored</a:t>
            </a:r>
            <a:r>
              <a:rPr lang="lv-LV" sz="4500" dirty="0"/>
              <a:t>. </a:t>
            </a:r>
          </a:p>
          <a:p>
            <a:pPr>
              <a:lnSpc>
                <a:spcPct val="120000"/>
              </a:lnSpc>
              <a:spcBef>
                <a:spcPts val="0"/>
              </a:spcBef>
            </a:pPr>
            <a:endParaRPr lang="lv-LV" dirty="0"/>
          </a:p>
        </p:txBody>
      </p:sp>
    </p:spTree>
    <p:extLst>
      <p:ext uri="{BB962C8B-B14F-4D97-AF65-F5344CB8AC3E}">
        <p14:creationId xmlns:p14="http://schemas.microsoft.com/office/powerpoint/2010/main" val="182176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err="1">
                <a:latin typeface="Brush Script MT" pitchFamily="66" charset="0"/>
              </a:rPr>
              <a:t>Courage</a:t>
            </a:r>
            <a:r>
              <a:rPr lang="lv-LV" b="1" dirty="0">
                <a:latin typeface="Brush Script MT" pitchFamily="66" charset="0"/>
              </a:rPr>
              <a:t> to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Are</a:t>
            </a:r>
            <a:r>
              <a:rPr lang="lv-LV" b="1" dirty="0" smtClean="0">
                <a:latin typeface="Brush Script MT" pitchFamily="66" charset="0"/>
              </a:rPr>
              <a:t>.</a:t>
            </a:r>
            <a:br>
              <a:rPr lang="lv-LV" b="1" dirty="0" smtClean="0">
                <a:latin typeface="Brush Script MT" pitchFamily="66" charset="0"/>
              </a:rPr>
            </a:br>
            <a:r>
              <a:rPr lang="lv-LV" b="1" dirty="0" smtClean="0">
                <a:latin typeface="Brush Script MT" pitchFamily="66" charset="0"/>
              </a:rPr>
              <a:t> </a:t>
            </a:r>
            <a:r>
              <a:rPr lang="lv-LV" b="1" dirty="0" err="1">
                <a:latin typeface="Brush Script MT" pitchFamily="66" charset="0"/>
              </a:rPr>
              <a:t>So</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are</a:t>
            </a:r>
            <a:r>
              <a:rPr lang="lv-LV" b="1" dirty="0">
                <a:latin typeface="Brush Script MT" pitchFamily="66" charset="0"/>
              </a:rPr>
              <a:t> </a:t>
            </a:r>
            <a:r>
              <a:rPr lang="lv-LV" b="1" dirty="0" err="1">
                <a:latin typeface="Brush Script MT" pitchFamily="66" charset="0"/>
              </a:rPr>
              <a:t>we</a:t>
            </a:r>
            <a:r>
              <a:rPr lang="lv-LV" b="1" dirty="0" smtClean="0">
                <a:latin typeface="Brush Script MT" pitchFamily="66" charset="0"/>
              </a:rPr>
              <a:t>? </a:t>
            </a:r>
            <a:r>
              <a:rPr lang="lv-LV" b="1" dirty="0">
                <a:latin typeface="Brush Script MT" pitchFamily="66" charset="0"/>
              </a:rPr>
              <a:t>(</a:t>
            </a:r>
            <a:r>
              <a:rPr lang="lv-LV" b="1" dirty="0" smtClean="0">
                <a:latin typeface="Brush Script MT" pitchFamily="66" charset="0"/>
              </a:rPr>
              <a:t>Palmer </a:t>
            </a:r>
            <a:r>
              <a:rPr lang="lv-LV" b="1" dirty="0">
                <a:latin typeface="Brush Script MT" pitchFamily="66" charset="0"/>
              </a:rPr>
              <a:t>S. </a:t>
            </a:r>
            <a:r>
              <a:rPr lang="lv-LV" b="1" dirty="0" smtClean="0">
                <a:latin typeface="Brush Script MT" pitchFamily="66" charset="0"/>
              </a:rPr>
              <a:t>Palmer)</a:t>
            </a:r>
            <a:endParaRPr lang="lv-LV" b="1" dirty="0"/>
          </a:p>
        </p:txBody>
      </p:sp>
      <p:sp>
        <p:nvSpPr>
          <p:cNvPr id="3" name="Content Placeholder 2"/>
          <p:cNvSpPr>
            <a:spLocks noGrp="1"/>
          </p:cNvSpPr>
          <p:nvPr>
            <p:ph sz="half" idx="1"/>
          </p:nvPr>
        </p:nvSpPr>
        <p:spPr>
          <a:xfrm>
            <a:off x="179512" y="1700808"/>
            <a:ext cx="4244280" cy="4713387"/>
          </a:xfrm>
        </p:spPr>
        <p:txBody>
          <a:bodyPr>
            <a:normAutofit fontScale="70000" lnSpcReduction="20000"/>
          </a:bodyPr>
          <a:lstStyle/>
          <a:p>
            <a:endParaRPr lang="lv-LV" sz="3400" dirty="0" smtClean="0"/>
          </a:p>
          <a:p>
            <a:pPr marL="0" indent="0">
              <a:buNone/>
            </a:pPr>
            <a:r>
              <a:rPr lang="ru-RU" sz="4600" dirty="0" smtClean="0"/>
              <a:t>Сузив </a:t>
            </a:r>
            <a:r>
              <a:rPr lang="ru-RU" sz="4600" dirty="0"/>
              <a:t>обучение до </a:t>
            </a:r>
            <a:r>
              <a:rPr lang="ru-RU" sz="4600" dirty="0" smtClean="0"/>
              <a:t>интеллекта</a:t>
            </a:r>
            <a:r>
              <a:rPr lang="lv-LV" sz="4600" dirty="0" smtClean="0"/>
              <a:t> </a:t>
            </a:r>
            <a:r>
              <a:rPr lang="ru-RU" sz="4600" dirty="0" smtClean="0"/>
              <a:t>– оно </a:t>
            </a:r>
            <a:r>
              <a:rPr lang="ru-RU" sz="4600" dirty="0"/>
              <a:t>становится холодной абстракцией; </a:t>
            </a:r>
            <a:endParaRPr lang="lv-LV" sz="4600" dirty="0" smtClean="0"/>
          </a:p>
          <a:p>
            <a:pPr marL="0" indent="0">
              <a:buNone/>
            </a:pPr>
            <a:r>
              <a:rPr lang="ru-RU" sz="4600" dirty="0" smtClean="0"/>
              <a:t>сведя </a:t>
            </a:r>
            <a:r>
              <a:rPr lang="ru-RU" sz="4600" dirty="0"/>
              <a:t>его к эмоциям, оно становится нарцистическим; </a:t>
            </a:r>
            <a:endParaRPr lang="lv-LV" sz="4600" dirty="0" smtClean="0"/>
          </a:p>
          <a:p>
            <a:pPr marL="0" indent="0">
              <a:buNone/>
            </a:pPr>
            <a:r>
              <a:rPr lang="ru-RU" sz="4600" dirty="0" smtClean="0"/>
              <a:t>сведя </a:t>
            </a:r>
            <a:r>
              <a:rPr lang="ru-RU" sz="4600" dirty="0"/>
              <a:t>его к духовному, оно теряет связь с мирским</a:t>
            </a:r>
            <a:r>
              <a:rPr lang="ru-RU" sz="4000" dirty="0"/>
              <a:t>. </a:t>
            </a:r>
            <a:endParaRPr lang="lv-LV" dirty="0"/>
          </a:p>
        </p:txBody>
      </p:sp>
      <p:sp>
        <p:nvSpPr>
          <p:cNvPr id="4" name="Content Placeholder 3"/>
          <p:cNvSpPr>
            <a:spLocks noGrp="1"/>
          </p:cNvSpPr>
          <p:nvPr>
            <p:ph sz="half" idx="2"/>
          </p:nvPr>
        </p:nvSpPr>
        <p:spPr>
          <a:xfrm>
            <a:off x="4572000" y="1484784"/>
            <a:ext cx="4392488" cy="5040560"/>
          </a:xfrm>
        </p:spPr>
        <p:txBody>
          <a:bodyPr>
            <a:noAutofit/>
          </a:bodyPr>
          <a:lstStyle/>
          <a:p>
            <a:pPr marL="0" indent="0">
              <a:buNone/>
            </a:pPr>
            <a:r>
              <a:rPr lang="en-US" sz="3200" dirty="0"/>
              <a:t>Reduce teaching to intellect, and it becomes a cold abstraction; </a:t>
            </a:r>
          </a:p>
          <a:p>
            <a:pPr marL="0" indent="0">
              <a:buNone/>
            </a:pPr>
            <a:r>
              <a:rPr lang="en-US" sz="3200" dirty="0"/>
              <a:t>reduce it to emotions, and it becomes narcissistic; </a:t>
            </a:r>
          </a:p>
          <a:p>
            <a:pPr marL="0" indent="0">
              <a:buNone/>
            </a:pPr>
            <a:r>
              <a:rPr lang="en-US" sz="3200" dirty="0"/>
              <a:t>reduce it to the spiritual, and </a:t>
            </a:r>
            <a:r>
              <a:rPr lang="lv-LV" sz="3200" dirty="0" smtClean="0"/>
              <a:t>it </a:t>
            </a:r>
            <a:r>
              <a:rPr lang="en-US" sz="3200" dirty="0" smtClean="0"/>
              <a:t>loses </a:t>
            </a:r>
            <a:r>
              <a:rPr lang="en-US" sz="3200" dirty="0"/>
              <a:t>its anchor to the world. </a:t>
            </a:r>
          </a:p>
          <a:p>
            <a:endParaRPr lang="lv-LV" sz="3200" dirty="0"/>
          </a:p>
        </p:txBody>
      </p:sp>
    </p:spTree>
    <p:extLst>
      <p:ext uri="{BB962C8B-B14F-4D97-AF65-F5344CB8AC3E}">
        <p14:creationId xmlns:p14="http://schemas.microsoft.com/office/powerpoint/2010/main" val="2423326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err="1">
                <a:latin typeface="Brush Script MT" pitchFamily="66" charset="0"/>
              </a:rPr>
              <a:t>Courage</a:t>
            </a:r>
            <a:r>
              <a:rPr lang="lv-LV" b="1" dirty="0">
                <a:latin typeface="Brush Script MT" pitchFamily="66" charset="0"/>
              </a:rPr>
              <a:t> to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Teach</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We</a:t>
            </a:r>
            <a:r>
              <a:rPr lang="lv-LV" b="1" dirty="0">
                <a:latin typeface="Brush Script MT" pitchFamily="66" charset="0"/>
              </a:rPr>
              <a:t> </a:t>
            </a:r>
            <a:r>
              <a:rPr lang="lv-LV" b="1" dirty="0" err="1">
                <a:latin typeface="Brush Script MT" pitchFamily="66" charset="0"/>
              </a:rPr>
              <a:t>Are</a:t>
            </a:r>
            <a:r>
              <a:rPr lang="lv-LV" b="1" dirty="0" smtClean="0">
                <a:latin typeface="Brush Script MT" pitchFamily="66" charset="0"/>
              </a:rPr>
              <a:t>.</a:t>
            </a:r>
            <a:br>
              <a:rPr lang="lv-LV" b="1" dirty="0" smtClean="0">
                <a:latin typeface="Brush Script MT" pitchFamily="66" charset="0"/>
              </a:rPr>
            </a:br>
            <a:r>
              <a:rPr lang="lv-LV" b="1" dirty="0" smtClean="0">
                <a:latin typeface="Brush Script MT" pitchFamily="66" charset="0"/>
              </a:rPr>
              <a:t> </a:t>
            </a:r>
            <a:r>
              <a:rPr lang="lv-LV" b="1" dirty="0" err="1">
                <a:latin typeface="Brush Script MT" pitchFamily="66" charset="0"/>
              </a:rPr>
              <a:t>So</a:t>
            </a:r>
            <a:r>
              <a:rPr lang="lv-LV" b="1" dirty="0">
                <a:latin typeface="Brush Script MT" pitchFamily="66" charset="0"/>
              </a:rPr>
              <a:t> </a:t>
            </a:r>
            <a:r>
              <a:rPr lang="lv-LV" b="1" dirty="0" err="1">
                <a:latin typeface="Brush Script MT" pitchFamily="66" charset="0"/>
              </a:rPr>
              <a:t>who</a:t>
            </a:r>
            <a:r>
              <a:rPr lang="lv-LV" b="1" dirty="0">
                <a:latin typeface="Brush Script MT" pitchFamily="66" charset="0"/>
              </a:rPr>
              <a:t> </a:t>
            </a:r>
            <a:r>
              <a:rPr lang="lv-LV" b="1" dirty="0" err="1">
                <a:latin typeface="Brush Script MT" pitchFamily="66" charset="0"/>
              </a:rPr>
              <a:t>are</a:t>
            </a:r>
            <a:r>
              <a:rPr lang="lv-LV" b="1" dirty="0">
                <a:latin typeface="Brush Script MT" pitchFamily="66" charset="0"/>
              </a:rPr>
              <a:t> </a:t>
            </a:r>
            <a:r>
              <a:rPr lang="lv-LV" b="1" dirty="0" err="1">
                <a:latin typeface="Brush Script MT" pitchFamily="66" charset="0"/>
              </a:rPr>
              <a:t>we</a:t>
            </a:r>
            <a:r>
              <a:rPr lang="lv-LV" b="1" dirty="0" smtClean="0">
                <a:latin typeface="Brush Script MT" pitchFamily="66" charset="0"/>
              </a:rPr>
              <a:t>? </a:t>
            </a:r>
            <a:r>
              <a:rPr lang="lv-LV" b="1" dirty="0">
                <a:latin typeface="Brush Script MT" pitchFamily="66" charset="0"/>
              </a:rPr>
              <a:t>(</a:t>
            </a:r>
            <a:r>
              <a:rPr lang="lv-LV" b="1" dirty="0" smtClean="0">
                <a:latin typeface="Brush Script MT" pitchFamily="66" charset="0"/>
              </a:rPr>
              <a:t>Palmer </a:t>
            </a:r>
            <a:r>
              <a:rPr lang="lv-LV" b="1" dirty="0">
                <a:latin typeface="Brush Script MT" pitchFamily="66" charset="0"/>
              </a:rPr>
              <a:t>S. </a:t>
            </a:r>
            <a:r>
              <a:rPr lang="lv-LV" b="1" dirty="0" smtClean="0">
                <a:latin typeface="Brush Script MT" pitchFamily="66" charset="0"/>
              </a:rPr>
              <a:t>Palmer)</a:t>
            </a:r>
            <a:endParaRPr lang="lv-LV" b="1" dirty="0"/>
          </a:p>
        </p:txBody>
      </p:sp>
      <p:sp>
        <p:nvSpPr>
          <p:cNvPr id="3" name="Content Placeholder 2"/>
          <p:cNvSpPr>
            <a:spLocks noGrp="1"/>
          </p:cNvSpPr>
          <p:nvPr>
            <p:ph sz="half" idx="1"/>
          </p:nvPr>
        </p:nvSpPr>
        <p:spPr>
          <a:xfrm>
            <a:off x="0" y="1600200"/>
            <a:ext cx="3563888" cy="5222506"/>
          </a:xfrm>
        </p:spPr>
        <p:txBody>
          <a:bodyPr>
            <a:normAutofit fontScale="62500" lnSpcReduction="20000"/>
          </a:bodyPr>
          <a:lstStyle/>
          <a:p>
            <a:endParaRPr lang="lv-LV" sz="3400" dirty="0" smtClean="0"/>
          </a:p>
          <a:p>
            <a:pPr marL="0" indent="0">
              <a:buNone/>
            </a:pPr>
            <a:r>
              <a:rPr lang="ru-RU" sz="4600" dirty="0" smtClean="0"/>
              <a:t>Интеллект</a:t>
            </a:r>
            <a:r>
              <a:rPr lang="ru-RU" sz="4600" dirty="0"/>
              <a:t>, эмоции и духовное начало взаимозависимы для целостности. </a:t>
            </a:r>
            <a:endParaRPr lang="lv-LV" sz="4600" dirty="0" smtClean="0"/>
          </a:p>
          <a:p>
            <a:pPr marL="0" indent="0">
              <a:buNone/>
            </a:pPr>
            <a:r>
              <a:rPr lang="ru-RU" sz="4600" dirty="0" smtClean="0"/>
              <a:t>И </a:t>
            </a:r>
            <a:r>
              <a:rPr lang="ru-RU" sz="4600" dirty="0"/>
              <a:t>лучшим образом они перелеплетаются в человеческой личности и образовании.</a:t>
            </a:r>
            <a:br>
              <a:rPr lang="ru-RU" sz="4600" dirty="0"/>
            </a:br>
            <a:endParaRPr lang="lv-LV" sz="4600" dirty="0" smtClean="0"/>
          </a:p>
          <a:p>
            <a:pPr marL="0" indent="0">
              <a:buNone/>
            </a:pPr>
            <a:r>
              <a:rPr lang="lv-LV" dirty="0" smtClean="0"/>
              <a:t>http://firesidelearning.ning.com/forum/topics/1786468:Topic:22198</a:t>
            </a:r>
          </a:p>
          <a:p>
            <a:endParaRPr lang="lv-LV" dirty="0"/>
          </a:p>
        </p:txBody>
      </p:sp>
      <p:sp>
        <p:nvSpPr>
          <p:cNvPr id="4" name="Content Placeholder 3"/>
          <p:cNvSpPr>
            <a:spLocks noGrp="1"/>
          </p:cNvSpPr>
          <p:nvPr>
            <p:ph sz="half" idx="2"/>
          </p:nvPr>
        </p:nvSpPr>
        <p:spPr>
          <a:xfrm>
            <a:off x="3491880" y="1628800"/>
            <a:ext cx="3384376" cy="4497363"/>
          </a:xfrm>
        </p:spPr>
        <p:txBody>
          <a:bodyPr>
            <a:normAutofit fontScale="62500" lnSpcReduction="20000"/>
          </a:bodyPr>
          <a:lstStyle/>
          <a:p>
            <a:pPr marL="0" indent="0">
              <a:buNone/>
            </a:pPr>
            <a:r>
              <a:rPr lang="en-US" sz="5100" dirty="0"/>
              <a:t>Intellect, emotion, and spirit depend on one another for wholeness. </a:t>
            </a:r>
          </a:p>
          <a:p>
            <a:pPr marL="0" indent="0">
              <a:buNone/>
            </a:pPr>
            <a:r>
              <a:rPr lang="en-US" sz="5100" dirty="0"/>
              <a:t>They are interwoven in the human self and in education at its best.</a:t>
            </a:r>
          </a:p>
          <a:p>
            <a:endParaRPr lang="lv-LV" sz="3200" dirty="0"/>
          </a:p>
        </p:txBody>
      </p:sp>
      <p:pic>
        <p:nvPicPr>
          <p:cNvPr id="2051" name="Picture 3" descr="F:\Image (188)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1145" y="2924944"/>
            <a:ext cx="2680605" cy="362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1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4" name="Cloud"/>
          <p:cNvSpPr>
            <a:spLocks noGrp="1" noChangeAspect="1" noEditPoints="1" noChangeArrowheads="1"/>
          </p:cNvSpPr>
          <p:nvPr>
            <p:ph idx="1"/>
          </p:nvPr>
        </p:nvSpPr>
        <p:spPr>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BF62E"/>
              </a:gs>
              <a:gs pos="100000">
                <a:schemeClr val="accent1"/>
              </a:gs>
            </a:gsLst>
            <a:lin ang="5400000" scaled="1"/>
          </a:gradFill>
          <a:ln>
            <a:solidFill>
              <a:srgbClr val="000000"/>
            </a:solidFill>
          </a:ln>
          <a:effectLst>
            <a:outerShdw dist="107763" dir="2700000" algn="ctr" rotWithShape="0">
              <a:srgbClr val="808080"/>
            </a:outerShdw>
          </a:effectLst>
        </p:spPr>
        <p:txBody>
          <a:bodyPr rtlCol="0">
            <a:normAutofit/>
          </a:bodyPr>
          <a:lstStyle/>
          <a:p>
            <a:pPr eaLnBrk="1" fontAlgn="auto" hangingPunct="1">
              <a:spcAft>
                <a:spcPts val="0"/>
              </a:spcAft>
              <a:buFont typeface="Wingdings" pitchFamily="2" charset="2"/>
              <a:buNone/>
              <a:defRPr/>
            </a:pPr>
            <a:r>
              <a:rPr lang="lv-LV" dirty="0" smtClean="0"/>
              <a:t>   </a:t>
            </a:r>
          </a:p>
          <a:p>
            <a:pPr>
              <a:spcBef>
                <a:spcPct val="0"/>
              </a:spcBef>
              <a:buNone/>
              <a:defRPr/>
            </a:pPr>
            <a:r>
              <a:rPr lang="lv-LV" dirty="0" smtClean="0"/>
              <a:t>                     </a:t>
            </a:r>
          </a:p>
          <a:p>
            <a:pPr algn="ctr">
              <a:spcBef>
                <a:spcPct val="0"/>
              </a:spcBef>
              <a:buNone/>
              <a:defRPr/>
            </a:pPr>
            <a:r>
              <a:rPr lang="ru-RU" sz="6600" b="1" dirty="0" smtClean="0"/>
              <a:t>Задание</a:t>
            </a:r>
            <a:endParaRPr lang="lv-LV" sz="6600" b="1" dirty="0"/>
          </a:p>
          <a:p>
            <a:pPr eaLnBrk="1" fontAlgn="auto" hangingPunct="1">
              <a:spcBef>
                <a:spcPct val="0"/>
              </a:spcBef>
              <a:spcAft>
                <a:spcPts val="0"/>
              </a:spcAft>
              <a:buFont typeface="Wingdings" pitchFamily="2" charset="2"/>
              <a:buNone/>
              <a:defRPr/>
            </a:pPr>
            <a:endParaRPr lang="lv-LV" dirty="0" smtClean="0"/>
          </a:p>
        </p:txBody>
      </p:sp>
    </p:spTree>
    <p:extLst>
      <p:ext uri="{BB962C8B-B14F-4D97-AF65-F5344CB8AC3E}">
        <p14:creationId xmlns:p14="http://schemas.microsoft.com/office/powerpoint/2010/main" val="1975123008"/>
      </p:ext>
    </p:extLst>
  </p:cSld>
  <p:clrMapOvr>
    <a:masterClrMapping/>
  </p:clrMapOvr>
  <p:timing>
    <p:tnLst>
      <p:par>
        <p:cTn id="1" dur="indefinite" restart="never" nodeType="tmRoot"/>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772816"/>
          </a:xfrm>
        </p:spPr>
        <p:txBody>
          <a:bodyPr>
            <a:normAutofit fontScale="90000"/>
          </a:bodyPr>
          <a:lstStyle/>
          <a:p>
            <a:r>
              <a:rPr lang="ru-RU" b="1" i="1" dirty="0" smtClean="0"/>
              <a:t>Задание</a:t>
            </a:r>
            <a:r>
              <a:rPr lang="lv-LV" b="1" i="1" dirty="0" smtClean="0"/>
              <a:t/>
            </a:r>
            <a:br>
              <a:rPr lang="lv-LV" b="1" i="1" dirty="0" smtClean="0"/>
            </a:br>
            <a:r>
              <a:rPr lang="lv-LV" dirty="0"/>
              <a:t/>
            </a:r>
            <a:br>
              <a:rPr lang="lv-LV" dirty="0"/>
            </a:br>
            <a:endParaRPr lang="lv-LV" dirty="0"/>
          </a:p>
        </p:txBody>
      </p:sp>
      <p:sp>
        <p:nvSpPr>
          <p:cNvPr id="3" name="Content Placeholder 2"/>
          <p:cNvSpPr>
            <a:spLocks noGrp="1"/>
          </p:cNvSpPr>
          <p:nvPr>
            <p:ph idx="1"/>
          </p:nvPr>
        </p:nvSpPr>
        <p:spPr/>
        <p:txBody>
          <a:bodyPr/>
          <a:lstStyle/>
          <a:p>
            <a:r>
              <a:rPr lang="ru-RU" sz="4000" i="1" dirty="0" smtClean="0"/>
              <a:t>Создайте</a:t>
            </a:r>
            <a:r>
              <a:rPr lang="lv-LV" sz="4000" i="1" dirty="0" smtClean="0"/>
              <a:t> </a:t>
            </a:r>
            <a:r>
              <a:rPr lang="ru-RU" sz="4000" i="1" dirty="0" smtClean="0"/>
              <a:t>список </a:t>
            </a:r>
            <a:r>
              <a:rPr lang="ru-RU" sz="4000" i="1" dirty="0"/>
              <a:t>известных вам методов обучения. </a:t>
            </a:r>
            <a:endParaRPr lang="lv-LV" sz="4000" i="1" dirty="0" smtClean="0"/>
          </a:p>
          <a:p>
            <a:r>
              <a:rPr lang="ru-RU" sz="4000" i="1" dirty="0" smtClean="0"/>
              <a:t>Напишите </a:t>
            </a:r>
            <a:r>
              <a:rPr lang="ru-RU" sz="4000" i="1" dirty="0"/>
              <a:t>название каждого метода на отдельном листочке (если необходимо, напишите краткое описание/ пояснение метода). </a:t>
            </a:r>
            <a:endParaRPr lang="lv-LV" sz="4000" dirty="0"/>
          </a:p>
          <a:p>
            <a:endParaRPr lang="lv-LV" dirty="0"/>
          </a:p>
        </p:txBody>
      </p:sp>
    </p:spTree>
    <p:extLst>
      <p:ext uri="{BB962C8B-B14F-4D97-AF65-F5344CB8AC3E}">
        <p14:creationId xmlns:p14="http://schemas.microsoft.com/office/powerpoint/2010/main" val="94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i="1" dirty="0"/>
              <a:t>Задание</a:t>
            </a:r>
            <a:r>
              <a:rPr lang="lv-LV" b="1" i="1" dirty="0"/>
              <a:t/>
            </a:r>
            <a:br>
              <a:rPr lang="lv-LV" b="1" i="1" dirty="0"/>
            </a:br>
            <a:endParaRPr lang="lv-LV" b="1" dirty="0"/>
          </a:p>
        </p:txBody>
      </p:sp>
      <p:sp>
        <p:nvSpPr>
          <p:cNvPr id="3" name="Content Placeholder 2"/>
          <p:cNvSpPr>
            <a:spLocks noGrp="1"/>
          </p:cNvSpPr>
          <p:nvPr>
            <p:ph idx="1"/>
          </p:nvPr>
        </p:nvSpPr>
        <p:spPr>
          <a:xfrm>
            <a:off x="179512" y="1052736"/>
            <a:ext cx="8507288" cy="5400600"/>
          </a:xfrm>
        </p:spPr>
        <p:txBody>
          <a:bodyPr>
            <a:normAutofit lnSpcReduction="10000"/>
          </a:bodyPr>
          <a:lstStyle/>
          <a:p>
            <a:endParaRPr lang="lv-LV" dirty="0" smtClean="0"/>
          </a:p>
          <a:p>
            <a:pPr lvl="0"/>
            <a:r>
              <a:rPr lang="ru-RU" i="1" dirty="0" smtClean="0"/>
              <a:t>Работая </a:t>
            </a:r>
            <a:r>
              <a:rPr lang="ru-RU" i="1" dirty="0"/>
              <a:t>в группах, </a:t>
            </a:r>
            <a:r>
              <a:rPr lang="lv-LV" i="1" dirty="0" smtClean="0"/>
              <a:t>o</a:t>
            </a:r>
            <a:r>
              <a:rPr lang="ru-RU" i="1" dirty="0" smtClean="0"/>
              <a:t>бсудите</a:t>
            </a:r>
            <a:r>
              <a:rPr lang="ru-RU" i="1" dirty="0"/>
              <a:t>, как эти методы можно сгруппировать. Проделайте работу, используя заранее подготовленные карточки. </a:t>
            </a:r>
            <a:endParaRPr lang="lv-LV" dirty="0"/>
          </a:p>
          <a:p>
            <a:pPr lvl="0"/>
            <a:r>
              <a:rPr lang="ru-RU" i="1" dirty="0"/>
              <a:t>Определите, по каким признакам вы группировали методы. Уточните категории и, если необходимо, перегруппируйте методы.          </a:t>
            </a:r>
            <a:r>
              <a:rPr lang="lv-LV" i="1" dirty="0"/>
              <a:t> </a:t>
            </a:r>
            <a:endParaRPr lang="lv-LV" dirty="0"/>
          </a:p>
          <a:p>
            <a:pPr lvl="0"/>
            <a:r>
              <a:rPr lang="ru-RU" i="1" dirty="0"/>
              <a:t>Дайте категориям названия и отобразите свою классификацию схематично. </a:t>
            </a:r>
            <a:endParaRPr lang="lv-LV" dirty="0"/>
          </a:p>
        </p:txBody>
      </p:sp>
    </p:spTree>
    <p:extLst>
      <p:ext uri="{BB962C8B-B14F-4D97-AF65-F5344CB8AC3E}">
        <p14:creationId xmlns:p14="http://schemas.microsoft.com/office/powerpoint/2010/main" val="28077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i="1" dirty="0"/>
              <a:t>Задание</a:t>
            </a:r>
            <a:r>
              <a:rPr lang="lv-LV" b="1" i="1" dirty="0"/>
              <a:t/>
            </a:r>
            <a:br>
              <a:rPr lang="lv-LV" b="1" i="1" dirty="0"/>
            </a:br>
            <a:endParaRPr lang="lv-LV" dirty="0"/>
          </a:p>
        </p:txBody>
      </p:sp>
      <p:sp>
        <p:nvSpPr>
          <p:cNvPr id="3" name="Content Placeholder 2"/>
          <p:cNvSpPr>
            <a:spLocks noGrp="1"/>
          </p:cNvSpPr>
          <p:nvPr>
            <p:ph idx="1"/>
          </p:nvPr>
        </p:nvSpPr>
        <p:spPr/>
        <p:txBody>
          <a:bodyPr>
            <a:normAutofit fontScale="92500" lnSpcReduction="20000"/>
          </a:bodyPr>
          <a:lstStyle/>
          <a:p>
            <a:pPr lvl="0"/>
            <a:r>
              <a:rPr lang="ru-RU" i="1" dirty="0"/>
              <a:t>Познакомьтесь с классификациями, предложенными другими группами. Какой способ классификации методов использовала каждая группа? Сформулируйте! </a:t>
            </a:r>
            <a:endParaRPr lang="lv-LV" dirty="0"/>
          </a:p>
          <a:p>
            <a:pPr lvl="0"/>
            <a:r>
              <a:rPr lang="ru-RU" i="1" dirty="0"/>
              <a:t>Определите, какие различные признаки методов обучения вы можете констатировать? </a:t>
            </a:r>
            <a:r>
              <a:rPr lang="lv-LV" i="1" dirty="0"/>
              <a:t>  </a:t>
            </a:r>
            <a:endParaRPr lang="lv-LV" dirty="0"/>
          </a:p>
          <a:p>
            <a:pPr lvl="0"/>
            <a:r>
              <a:rPr lang="ru-RU" i="1" dirty="0"/>
              <a:t>Какой из них соответствует вашему дидактическому подходу и практически пригоден?</a:t>
            </a:r>
            <a:endParaRPr lang="lv-LV" dirty="0"/>
          </a:p>
          <a:p>
            <a:pPr lvl="0"/>
            <a:r>
              <a:rPr lang="ru-RU" i="1" dirty="0"/>
              <a:t>К каким выводам вы пришли в ходе работы</a:t>
            </a:r>
            <a:r>
              <a:rPr lang="lv-LV" i="1" dirty="0"/>
              <a:t>?</a:t>
            </a:r>
            <a:endParaRPr lang="lv-LV" dirty="0"/>
          </a:p>
          <a:p>
            <a:endParaRPr lang="lv-LV" dirty="0"/>
          </a:p>
        </p:txBody>
      </p:sp>
    </p:spTree>
    <p:extLst>
      <p:ext uri="{BB962C8B-B14F-4D97-AF65-F5344CB8AC3E}">
        <p14:creationId xmlns:p14="http://schemas.microsoft.com/office/powerpoint/2010/main" val="24963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1865</Words>
  <Application>Microsoft Office PowerPoint</Application>
  <PresentationFormat>On-screen Show (4:3)</PresentationFormat>
  <Paragraphs>140</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 Approaches to Classification of Tools for Teaching   </vt:lpstr>
      <vt:lpstr>Courage to Teach: We Teach Who We Are.  So who are we? (Palmer S. Palmer)</vt:lpstr>
      <vt:lpstr>Courage to Teach: We Teach Who We Are.  So who are we? (Palmer S. Palmer)</vt:lpstr>
      <vt:lpstr>Courage to Teach: We Teach Who We Are.  So who are we? (Palmer S. Palmer)</vt:lpstr>
      <vt:lpstr>PowerPoint Presentation</vt:lpstr>
      <vt:lpstr>Задание  </vt:lpstr>
      <vt:lpstr>Задание </vt:lpstr>
      <vt:lpstr>Задание </vt:lpstr>
      <vt:lpstr>Bruce Joice, from 1965 to the present</vt:lpstr>
      <vt:lpstr>Bruce Joice, from 1965 to the present</vt:lpstr>
      <vt:lpstr>4 Families of Models of Learning: Дидактические подходы </vt:lpstr>
      <vt:lpstr>Personal Family Models</vt:lpstr>
      <vt:lpstr>Information Processing Family Models</vt:lpstr>
      <vt:lpstr>Social Family Models </vt:lpstr>
      <vt:lpstr>Behavioral Systems Family Models</vt:lpstr>
      <vt:lpstr>«Blind adventure»  (based on Malderez and Bodoczky, 1999)</vt:lpstr>
      <vt:lpstr>«Blind adventure»  (based on Malderez and Bodoczky, 1999)</vt:lpstr>
      <vt:lpstr>«Blind adventure»</vt:lpstr>
      <vt:lpstr> Experiential learning «The Kolb Cycle» Kolb, David A., (1984)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classification of tools for teaching</dc:title>
  <dc:creator>User</dc:creator>
  <cp:lastModifiedBy>Indra</cp:lastModifiedBy>
  <cp:revision>32</cp:revision>
  <dcterms:created xsi:type="dcterms:W3CDTF">2013-02-10T11:15:19Z</dcterms:created>
  <dcterms:modified xsi:type="dcterms:W3CDTF">2013-03-18T17:37:15Z</dcterms:modified>
</cp:coreProperties>
</file>