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54"/>
  </p:notesMasterIdLst>
  <p:sldIdLst>
    <p:sldId id="256" r:id="rId2"/>
    <p:sldId id="397" r:id="rId3"/>
    <p:sldId id="454" r:id="rId4"/>
    <p:sldId id="398" r:id="rId5"/>
    <p:sldId id="455" r:id="rId6"/>
    <p:sldId id="399" r:id="rId7"/>
    <p:sldId id="401" r:id="rId8"/>
    <p:sldId id="403" r:id="rId9"/>
    <p:sldId id="404" r:id="rId10"/>
    <p:sldId id="405" r:id="rId11"/>
    <p:sldId id="406" r:id="rId12"/>
    <p:sldId id="407" r:id="rId13"/>
    <p:sldId id="458" r:id="rId14"/>
    <p:sldId id="408" r:id="rId15"/>
    <p:sldId id="456" r:id="rId16"/>
    <p:sldId id="410" r:id="rId17"/>
    <p:sldId id="457" r:id="rId18"/>
    <p:sldId id="412" r:id="rId19"/>
    <p:sldId id="413" r:id="rId20"/>
    <p:sldId id="459" r:id="rId21"/>
    <p:sldId id="416" r:id="rId22"/>
    <p:sldId id="417" r:id="rId23"/>
    <p:sldId id="460" r:id="rId24"/>
    <p:sldId id="418" r:id="rId25"/>
    <p:sldId id="419" r:id="rId26"/>
    <p:sldId id="461" r:id="rId27"/>
    <p:sldId id="422" r:id="rId28"/>
    <p:sldId id="462" r:id="rId29"/>
    <p:sldId id="424" r:id="rId30"/>
    <p:sldId id="427" r:id="rId31"/>
    <p:sldId id="428" r:id="rId32"/>
    <p:sldId id="429" r:id="rId33"/>
    <p:sldId id="430" r:id="rId34"/>
    <p:sldId id="431" r:id="rId35"/>
    <p:sldId id="432" r:id="rId36"/>
    <p:sldId id="434" r:id="rId37"/>
    <p:sldId id="436" r:id="rId38"/>
    <p:sldId id="437" r:id="rId39"/>
    <p:sldId id="438" r:id="rId40"/>
    <p:sldId id="439" r:id="rId41"/>
    <p:sldId id="440" r:id="rId42"/>
    <p:sldId id="442" r:id="rId43"/>
    <p:sldId id="444" r:id="rId44"/>
    <p:sldId id="445" r:id="rId45"/>
    <p:sldId id="447" r:id="rId46"/>
    <p:sldId id="449" r:id="rId47"/>
    <p:sldId id="450" r:id="rId48"/>
    <p:sldId id="446" r:id="rId49"/>
    <p:sldId id="451" r:id="rId50"/>
    <p:sldId id="452" r:id="rId51"/>
    <p:sldId id="453" r:id="rId52"/>
    <p:sldId id="276" r:id="rId53"/>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CCFF"/>
    <a:srgbClr val="FFFF99"/>
    <a:srgbClr val="006666"/>
    <a:srgbClr val="336699"/>
    <a:srgbClr val="008080"/>
    <a:srgbClr val="66FF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94364" autoAdjust="0"/>
  </p:normalViewPr>
  <p:slideViewPr>
    <p:cSldViewPr snapToGrid="0">
      <p:cViewPr varScale="1">
        <p:scale>
          <a:sx n="104" d="100"/>
          <a:sy n="104" d="100"/>
        </p:scale>
        <p:origin x="-114" y="-216"/>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B59209-D0FC-41C9-89B5-48CE4DB485EF}" type="datetimeFigureOut">
              <a:rPr lang="lv-LV" smtClean="0"/>
              <a:pPr/>
              <a:t>2016.05.05.</a:t>
            </a:fld>
            <a:endParaRPr lang="lv-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3875CE-5761-4A61-84E0-186432756F8C}" type="slidenum">
              <a:rPr lang="lv-LV" smtClean="0"/>
              <a:pPr/>
              <a:t>‹#›</a:t>
            </a:fld>
            <a:endParaRPr lang="lv-LV"/>
          </a:p>
        </p:txBody>
      </p:sp>
    </p:spTree>
    <p:extLst>
      <p:ext uri="{BB962C8B-B14F-4D97-AF65-F5344CB8AC3E}">
        <p14:creationId xmlns:p14="http://schemas.microsoft.com/office/powerpoint/2010/main" xmlns="" val="690892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pPr/>
              <a:t>4</a:t>
            </a:fld>
            <a:endParaRPr lang="lv-LV"/>
          </a:p>
        </p:txBody>
      </p:sp>
    </p:spTree>
    <p:extLst>
      <p:ext uri="{BB962C8B-B14F-4D97-AF65-F5344CB8AC3E}">
        <p14:creationId xmlns:p14="http://schemas.microsoft.com/office/powerpoint/2010/main" xmlns="" val="2769069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pPr/>
              <a:t>41</a:t>
            </a:fld>
            <a:endParaRPr lang="lv-LV"/>
          </a:p>
        </p:txBody>
      </p:sp>
    </p:spTree>
    <p:extLst>
      <p:ext uri="{BB962C8B-B14F-4D97-AF65-F5344CB8AC3E}">
        <p14:creationId xmlns:p14="http://schemas.microsoft.com/office/powerpoint/2010/main" xmlns="" val="196114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https://www.google.lv/search?q=suffering+from+heat+stroke&amp;biw=1366&amp;bih=651&amp;source=lnms&amp;tbm=isch&amp;sa=X&amp;sqi=2&amp;ved=0ahUKEwi9x7ycja7MAhXEDiwKHSsXAewQ_AUIBigB#tbs=isz:m&amp;tbm=isch&amp;q=teritorijas+pl%C4%81no%C5%A1ana&amp;imgrc=YU1TCXSLLEZriM%3A</a:t>
            </a:r>
          </a:p>
          <a:p>
            <a:r>
              <a:rPr lang="lv-LV" dirty="0" smtClean="0"/>
              <a:t>https://www.google.lv/search?q=suffering+from+heat+stroke&amp;biw=1366&amp;bih=651&amp;source=lnms&amp;tbm=isch&amp;sa=X&amp;sqi=2&amp;ved=0ahUKEwi9x7ycja7MAhXEDiwKHSsXAewQ_AUIBigB#tbs=isz:m&amp;tbm=isch&amp;q=teritorijas+pl%C4%81no%C5%A1ana&amp;imgrc=aCy5ZUrHUQPLjM%3A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pPr/>
              <a:t>45</a:t>
            </a:fld>
            <a:endParaRPr lang="lv-LV"/>
          </a:p>
        </p:txBody>
      </p:sp>
    </p:spTree>
    <p:extLst>
      <p:ext uri="{BB962C8B-B14F-4D97-AF65-F5344CB8AC3E}">
        <p14:creationId xmlns:p14="http://schemas.microsoft.com/office/powerpoint/2010/main" xmlns="" val="2465764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pPr/>
              <a:t>9</a:t>
            </a:fld>
            <a:endParaRPr lang="lv-LV"/>
          </a:p>
        </p:txBody>
      </p:sp>
    </p:spTree>
    <p:extLst>
      <p:ext uri="{BB962C8B-B14F-4D97-AF65-F5344CB8AC3E}">
        <p14:creationId xmlns:p14="http://schemas.microsoft.com/office/powerpoint/2010/main" xmlns="" val="954054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http://www.rigapretpludiem.lv/lat/karsu-galerija/16-zinojuma-pielikums-kartografiskais-materials/</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pPr/>
              <a:t>13</a:t>
            </a:fld>
            <a:endParaRPr lang="lv-LV"/>
          </a:p>
        </p:txBody>
      </p:sp>
    </p:spTree>
    <p:extLst>
      <p:ext uri="{BB962C8B-B14F-4D97-AF65-F5344CB8AC3E}">
        <p14:creationId xmlns:p14="http://schemas.microsoft.com/office/powerpoint/2010/main" xmlns="" val="3079049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https://www.google.lv/search?q=adaptation&amp;espv=2&amp;biw=1920&amp;bih=935&amp;source=lnms&amp;tbm=isch&amp;sa=X&amp;ved=0ahUKEwiKkqTs5KvMAhXEjiwKHQZmCvgQ_AUIBigB#tbs=isz:m&amp;tbm=isch&amp;q=adaptation+to+climate+change&amp;imgrc=nabGsocLfKihtM%3A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pPr/>
              <a:t>16</a:t>
            </a:fld>
            <a:endParaRPr lang="lv-LV"/>
          </a:p>
        </p:txBody>
      </p:sp>
    </p:spTree>
    <p:extLst>
      <p:ext uri="{BB962C8B-B14F-4D97-AF65-F5344CB8AC3E}">
        <p14:creationId xmlns:p14="http://schemas.microsoft.com/office/powerpoint/2010/main" xmlns="" val="3027908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https://www.google.lv/search?q=adaptation&amp;espv=2&amp;biw=1920&amp;bih=935&amp;source=lnms&amp;tbm=isch&amp;sa=X&amp;ved=0ahUKEwiKkqTs5KvMAhXEjiwKHQZmCvgQ_AUIBigB#tbs=isz:m&amp;tbm=isch&amp;q=adaptation+politics&amp;imgrc=wPMIMeidAHohJM%3A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pPr/>
              <a:t>19</a:t>
            </a:fld>
            <a:endParaRPr lang="lv-LV"/>
          </a:p>
        </p:txBody>
      </p:sp>
    </p:spTree>
    <p:extLst>
      <p:ext uri="{BB962C8B-B14F-4D97-AF65-F5344CB8AC3E}">
        <p14:creationId xmlns:p14="http://schemas.microsoft.com/office/powerpoint/2010/main" xmlns="" val="2704948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adaptation&amp;espv=2&amp;biw=1920&amp;bih=935&amp;source=lnms&amp;tbm=isch&amp;sa=X&amp;ved=0ahUKEwiKkqTs5KvMAhXEjiwKHQZmCvgQ_AUIBigB#tbs=isz:m&amp;tbm=isch&amp;q=kyoto+conference+1997&amp;imgdii=XoLLJ6EYEuwnUM%3A%3BXoLLJ6EYEuwnUM%3A%3B8L637sowq-0njM%3A&amp;imgrc=XoLLJ6EYEuwnU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pPr/>
              <a:t>20</a:t>
            </a:fld>
            <a:endParaRPr lang="lv-LV"/>
          </a:p>
        </p:txBody>
      </p:sp>
    </p:spTree>
    <p:extLst>
      <p:ext uri="{BB962C8B-B14F-4D97-AF65-F5344CB8AC3E}">
        <p14:creationId xmlns:p14="http://schemas.microsoft.com/office/powerpoint/2010/main" xmlns="" val="699592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https://www.google.lv/search?q=adaptation&amp;espv=2&amp;biw=1920&amp;bih=935&amp;source=lnms&amp;tbm=isch&amp;sa=X&amp;ved=0ahUKEwiKkqTs5KvMAhXEjiwKHQZmCvgQ_AUIBigB#tbs=isz:m&amp;tbm=isch&amp;q=eu+platform+of+climate+change&amp;imgrc=PBlceYB7jsRv3M%3A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pPr/>
              <a:t>32</a:t>
            </a:fld>
            <a:endParaRPr lang="lv-LV"/>
          </a:p>
        </p:txBody>
      </p:sp>
    </p:spTree>
    <p:extLst>
      <p:ext uri="{BB962C8B-B14F-4D97-AF65-F5344CB8AC3E}">
        <p14:creationId xmlns:p14="http://schemas.microsoft.com/office/powerpoint/2010/main" xmlns="" val="38096551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https://www.google.lv/search?q=adaptation&amp;espv=2&amp;biw=1920&amp;bih=935&amp;source=lnms&amp;tbm=isch&amp;sa=X&amp;ved=0ahUKEwiKkqTs5KvMAhXEjiwKHQZmCvgQ_AUIBigB#tbs=isz:m&amp;tbm=isch&amp;q=climate+risk+insurance&amp;imgrc=BTWB0V_tZ6K9qM%3A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pPr/>
              <a:t>35</a:t>
            </a:fld>
            <a:endParaRPr lang="lv-LV"/>
          </a:p>
        </p:txBody>
      </p:sp>
    </p:spTree>
    <p:extLst>
      <p:ext uri="{BB962C8B-B14F-4D97-AF65-F5344CB8AC3E}">
        <p14:creationId xmlns:p14="http://schemas.microsoft.com/office/powerpoint/2010/main" xmlns="" val="2184741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https://www.google.lv/search?q=adaptation&amp;espv=2&amp;biw=1920&amp;bih=935&amp;source=lnms&amp;tbm=isch&amp;sa=X&amp;ved=0ahUKEwiKkqTs5KvMAhXEjiwKHQZmCvgQ_AUIBigB#tbs=isz:m&amp;tbm=isch&amp;q=decision+making&amp;imgrc=a_rwE0UIf-WgBM%3A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pPr/>
              <a:t>37</a:t>
            </a:fld>
            <a:endParaRPr lang="lv-LV"/>
          </a:p>
        </p:txBody>
      </p:sp>
    </p:spTree>
    <p:extLst>
      <p:ext uri="{BB962C8B-B14F-4D97-AF65-F5344CB8AC3E}">
        <p14:creationId xmlns:p14="http://schemas.microsoft.com/office/powerpoint/2010/main" xmlns="" val="2553386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lv-LV"/>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pPr/>
              <a:t>2016.05.05.</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1032257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pPr/>
              <a:t>2016.05.05.</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3041863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lv-LV"/>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pPr/>
              <a:t>2016.05.05.</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2782032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pPr/>
              <a:t>2016.05.05.</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2934302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lv-LV"/>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E85F011-099F-4791-891A-40072BC70105}" type="datetimeFigureOut">
              <a:rPr lang="lv-LV" smtClean="0"/>
              <a:pPr/>
              <a:t>2016.05.05.</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1569212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Date Placeholder 4"/>
          <p:cNvSpPr>
            <a:spLocks noGrp="1"/>
          </p:cNvSpPr>
          <p:nvPr>
            <p:ph type="dt" sz="half" idx="10"/>
          </p:nvPr>
        </p:nvSpPr>
        <p:spPr/>
        <p:txBody>
          <a:bodyPr/>
          <a:lstStyle/>
          <a:p>
            <a:fld id="{1E85F011-099F-4791-891A-40072BC70105}" type="datetimeFigureOut">
              <a:rPr lang="lv-LV" smtClean="0"/>
              <a:pPr/>
              <a:t>2016.05.05.</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586958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lv-LV"/>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7" name="Date Placeholder 6"/>
          <p:cNvSpPr>
            <a:spLocks noGrp="1"/>
          </p:cNvSpPr>
          <p:nvPr>
            <p:ph type="dt" sz="half" idx="10"/>
          </p:nvPr>
        </p:nvSpPr>
        <p:spPr/>
        <p:txBody>
          <a:bodyPr/>
          <a:lstStyle/>
          <a:p>
            <a:fld id="{1E85F011-099F-4791-891A-40072BC70105}" type="datetimeFigureOut">
              <a:rPr lang="lv-LV" smtClean="0"/>
              <a:pPr/>
              <a:t>2016.05.05.</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3786533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Date Placeholder 2"/>
          <p:cNvSpPr>
            <a:spLocks noGrp="1"/>
          </p:cNvSpPr>
          <p:nvPr>
            <p:ph type="dt" sz="half" idx="10"/>
          </p:nvPr>
        </p:nvSpPr>
        <p:spPr/>
        <p:txBody>
          <a:bodyPr/>
          <a:lstStyle/>
          <a:p>
            <a:fld id="{1E85F011-099F-4791-891A-40072BC70105}" type="datetimeFigureOut">
              <a:rPr lang="lv-LV" smtClean="0"/>
              <a:pPr/>
              <a:t>2016.05.05.</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1216825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85F011-099F-4791-891A-40072BC70105}" type="datetimeFigureOut">
              <a:rPr lang="lv-LV" smtClean="0"/>
              <a:pPr/>
              <a:t>2016.05.05.</a:t>
            </a:fld>
            <a:endParaRPr lang="lv-LV"/>
          </a:p>
        </p:txBody>
      </p:sp>
      <p:sp>
        <p:nvSpPr>
          <p:cNvPr id="3" name="Footer Placeholder 2"/>
          <p:cNvSpPr>
            <a:spLocks noGrp="1"/>
          </p:cNvSpPr>
          <p:nvPr>
            <p:ph type="ftr" sz="quarter" idx="11"/>
          </p:nvPr>
        </p:nvSpPr>
        <p:spPr/>
        <p:txBody>
          <a:bodyPr/>
          <a:lstStyle/>
          <a:p>
            <a:endParaRPr lang="lv-LV"/>
          </a:p>
        </p:txBody>
      </p:sp>
      <p:sp>
        <p:nvSpPr>
          <p:cNvPr id="4" name="Slide Number Placeholder 3"/>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2200663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lv-LV"/>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E85F011-099F-4791-891A-40072BC70105}" type="datetimeFigureOut">
              <a:rPr lang="lv-LV" smtClean="0"/>
              <a:pPr/>
              <a:t>2016.05.05.</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656304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lv-LV"/>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E85F011-099F-4791-891A-40072BC70105}" type="datetimeFigureOut">
              <a:rPr lang="lv-LV" smtClean="0"/>
              <a:pPr/>
              <a:t>2016.05.05.</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2819176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8080"/>
            </a:gs>
            <a:gs pos="20000">
              <a:schemeClr val="bg1"/>
            </a:gs>
            <a:gs pos="80000">
              <a:schemeClr val="bg1"/>
            </a:gs>
            <a:gs pos="100000">
              <a:srgbClr val="008080"/>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lv-LV"/>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85F011-099F-4791-891A-40072BC70105}" type="datetimeFigureOut">
              <a:rPr lang="lv-LV" smtClean="0"/>
              <a:pPr/>
              <a:t>2016.05.05.</a:t>
            </a:fld>
            <a:endParaRPr lang="lv-LV"/>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1796274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aw the Line Between Sales Pitch and Relationship Building | Joshua ..."/>
          <p:cNvPicPr>
            <a:picLocks noChangeAspect="1"/>
          </p:cNvPicPr>
          <p:nvPr/>
        </p:nvPicPr>
        <p:blipFill rotWithShape="1">
          <a:blip r:embed="rId2" cstate="print">
            <a:extLst>
              <a:ext uri="{28A0092B-C50C-407E-A947-70E740481C1C}">
                <a14:useLocalDpi xmlns:a14="http://schemas.microsoft.com/office/drawing/2010/main" xmlns="" val="0"/>
              </a:ext>
            </a:extLst>
          </a:blip>
          <a:srcRect b="35515"/>
          <a:stretch/>
        </p:blipFill>
        <p:spPr>
          <a:xfrm>
            <a:off x="0" y="1724702"/>
            <a:ext cx="9753600" cy="3304498"/>
          </a:xfrm>
          <a:prstGeom prst="rect">
            <a:avLst/>
          </a:prstGeom>
        </p:spPr>
      </p:pic>
      <p:sp>
        <p:nvSpPr>
          <p:cNvPr id="2" name="Title 1"/>
          <p:cNvSpPr>
            <a:spLocks noGrp="1"/>
          </p:cNvSpPr>
          <p:nvPr>
            <p:ph type="ctrTitle"/>
          </p:nvPr>
        </p:nvSpPr>
        <p:spPr>
          <a:xfrm>
            <a:off x="3758518" y="2006409"/>
            <a:ext cx="6740753" cy="2387600"/>
          </a:xfrm>
        </p:spPr>
        <p:txBody>
          <a:bodyPr>
            <a:noAutofit/>
          </a:bodyPr>
          <a:lstStyle/>
          <a:p>
            <a:pPr algn="l"/>
            <a:r>
              <a:rPr lang="lv-LV" sz="6600" dirty="0" smtClean="0"/>
              <a:t>Adaptācija – piemērošanās klimata pārmaiņām</a:t>
            </a:r>
            <a:endParaRPr lang="lv-LV" sz="6600" dirty="0"/>
          </a:p>
        </p:txBody>
      </p:sp>
      <p:grpSp>
        <p:nvGrpSpPr>
          <p:cNvPr id="5" name="Group 4"/>
          <p:cNvGrpSpPr/>
          <p:nvPr/>
        </p:nvGrpSpPr>
        <p:grpSpPr>
          <a:xfrm>
            <a:off x="3463289" y="4573992"/>
            <a:ext cx="6293151" cy="756000"/>
            <a:chOff x="2846069" y="4631142"/>
            <a:chExt cx="6293151" cy="756000"/>
          </a:xfrm>
        </p:grpSpPr>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02797" y="4649142"/>
              <a:ext cx="1971849" cy="720000"/>
            </a:xfrm>
            <a:prstGeom prst="rect">
              <a:avLst/>
            </a:prstGeom>
            <a:noFill/>
            <a:ln>
              <a:noFill/>
            </a:ln>
          </p:spPr>
        </p:pic>
        <p:pic>
          <p:nvPicPr>
            <p:cNvPr id="7" name="Pictur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607492" y="4649142"/>
              <a:ext cx="864715" cy="720000"/>
            </a:xfrm>
            <a:prstGeom prst="rect">
              <a:avLst/>
            </a:prstGeom>
          </p:spPr>
        </p:pic>
        <p:pic>
          <p:nvPicPr>
            <p:cNvPr id="8" name="Picture 2" descr="http://eeagrants.org/content/download/6663/71306/version/1/file/EEA+Grants+-+JPG.jpg"/>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10162" t="20554" r="9972" b="22773"/>
            <a:stretch/>
          </p:blipFill>
          <p:spPr bwMode="auto">
            <a:xfrm>
              <a:off x="2846069" y="4649142"/>
              <a:ext cx="1014662" cy="720000"/>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4" descr="http://www.iksd.riga.lv/upload_pic/2.Izglitiba/Pub_bildes/0_2014/01_2014/LU_logo.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897630" y="4649142"/>
              <a:ext cx="682200" cy="720000"/>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6" descr="http://www.uarctic.org/media/861227/grid-arendal_logo_box_369x369.png?mode=pad&amp;width=449&amp;height=360&amp;format=jpg&amp;scale=upscalecanvas"/>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l="9190" t="24296" r="9028" b="27370"/>
            <a:stretch/>
          </p:blipFill>
          <p:spPr bwMode="auto">
            <a:xfrm>
              <a:off x="7543800" y="4631142"/>
              <a:ext cx="1595420" cy="756000"/>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32426751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user\Desktop\13-Atteli\8048477175_cc950883ed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678193" y="0"/>
            <a:ext cx="4590941" cy="685799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itle 1"/>
          <p:cNvSpPr txBox="1">
            <a:spLocks/>
          </p:cNvSpPr>
          <p:nvPr/>
        </p:nvSpPr>
        <p:spPr>
          <a:xfrm>
            <a:off x="1680755" y="496388"/>
            <a:ext cx="7575388" cy="143981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Adaptācijas uzdevumu sasniegšanai </a:t>
            </a:r>
            <a:r>
              <a:rPr lang="lv-LV" sz="2400" dirty="0"/>
              <a:t>var tikt izmantota dažādu instrumentu kombinācija, kuru mērķis ir samazināt jutīgumu, nodrošinātu klimata risku pārvaldību vai </a:t>
            </a:r>
            <a:endParaRPr lang="lv-LV" sz="2400" dirty="0" smtClean="0"/>
          </a:p>
          <a:p>
            <a:pPr algn="ctr"/>
            <a:r>
              <a:rPr lang="lv-LV" sz="2400" dirty="0" smtClean="0"/>
              <a:t>veiktu </a:t>
            </a:r>
            <a:r>
              <a:rPr lang="lv-LV" sz="2400" dirty="0" err="1" smtClean="0"/>
              <a:t>proaktīvu</a:t>
            </a:r>
            <a:r>
              <a:rPr lang="lv-LV" sz="2400" dirty="0" smtClean="0"/>
              <a:t> </a:t>
            </a:r>
            <a:r>
              <a:rPr lang="lv-LV" sz="2400" dirty="0"/>
              <a:t>risku mazināšanu:</a:t>
            </a:r>
          </a:p>
        </p:txBody>
      </p:sp>
      <p:sp>
        <p:nvSpPr>
          <p:cNvPr id="5" name="Rounded Rectangle 4"/>
          <p:cNvSpPr/>
          <p:nvPr/>
        </p:nvSpPr>
        <p:spPr>
          <a:xfrm>
            <a:off x="772831" y="2188199"/>
            <a:ext cx="5118991" cy="1756784"/>
          </a:xfrm>
          <a:prstGeom prst="roundRect">
            <a:avLst>
              <a:gd name="adj" fmla="val 11461"/>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600"/>
              </a:spcAft>
              <a:buFont typeface="+mj-lt"/>
              <a:buAutoNum type="arabicPeriod"/>
            </a:pPr>
            <a:r>
              <a:rPr lang="lv-LV" b="1" dirty="0">
                <a:solidFill>
                  <a:schemeClr val="tx1"/>
                </a:solidFill>
              </a:rPr>
              <a:t>Sociālās vides, vides aizsardzības pasākumi</a:t>
            </a:r>
          </a:p>
          <a:p>
            <a:pPr marL="342900" indent="-342900">
              <a:spcAft>
                <a:spcPts val="600"/>
              </a:spcAft>
              <a:buFont typeface="+mj-lt"/>
              <a:buAutoNum type="arabicPeriod"/>
            </a:pPr>
            <a:r>
              <a:rPr lang="lv-LV" b="1" dirty="0">
                <a:solidFill>
                  <a:schemeClr val="tx1"/>
                </a:solidFill>
              </a:rPr>
              <a:t>Infrastruktūras pilnveidošana</a:t>
            </a:r>
          </a:p>
          <a:p>
            <a:pPr marL="342900" indent="-342900">
              <a:spcAft>
                <a:spcPts val="600"/>
              </a:spcAft>
              <a:buFont typeface="+mj-lt"/>
              <a:buAutoNum type="arabicPeriod"/>
            </a:pPr>
            <a:r>
              <a:rPr lang="lv-LV" b="1" dirty="0">
                <a:solidFill>
                  <a:schemeClr val="tx1"/>
                </a:solidFill>
              </a:rPr>
              <a:t>Tehnoloģiskie risinājumi</a:t>
            </a:r>
          </a:p>
          <a:p>
            <a:pPr marL="342900" indent="-342900">
              <a:spcAft>
                <a:spcPts val="600"/>
              </a:spcAft>
              <a:buFont typeface="+mj-lt"/>
              <a:buAutoNum type="arabicPeriod"/>
            </a:pPr>
            <a:r>
              <a:rPr lang="lv-LV" b="1" dirty="0">
                <a:solidFill>
                  <a:schemeClr val="tx1"/>
                </a:solidFill>
              </a:rPr>
              <a:t>Integrēta dabas resursu </a:t>
            </a:r>
            <a:r>
              <a:rPr lang="lv-LV" b="1" dirty="0" smtClean="0">
                <a:solidFill>
                  <a:schemeClr val="tx1"/>
                </a:solidFill>
              </a:rPr>
              <a:t>pārvaldība</a:t>
            </a:r>
            <a:endParaRPr lang="lv-LV" b="1" dirty="0">
              <a:solidFill>
                <a:schemeClr val="tx1"/>
              </a:solidFill>
            </a:endParaRPr>
          </a:p>
        </p:txBody>
      </p:sp>
      <p:sp>
        <p:nvSpPr>
          <p:cNvPr id="8" name="Rounded Rectangle 7"/>
          <p:cNvSpPr/>
          <p:nvPr/>
        </p:nvSpPr>
        <p:spPr>
          <a:xfrm>
            <a:off x="772831" y="4196981"/>
            <a:ext cx="5118991" cy="1761138"/>
          </a:xfrm>
          <a:prstGeom prst="roundRect">
            <a:avLst>
              <a:gd name="adj" fmla="val 11461"/>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600"/>
              </a:spcAft>
              <a:buFont typeface="+mj-lt"/>
              <a:buAutoNum type="arabicPeriod" startAt="5"/>
            </a:pPr>
            <a:r>
              <a:rPr lang="lv-LV" b="1" dirty="0" smtClean="0">
                <a:solidFill>
                  <a:schemeClr val="tx1"/>
                </a:solidFill>
              </a:rPr>
              <a:t>Institucionālās </a:t>
            </a:r>
            <a:r>
              <a:rPr lang="lv-LV" b="1" dirty="0">
                <a:solidFill>
                  <a:schemeClr val="tx1"/>
                </a:solidFill>
              </a:rPr>
              <a:t>sistēmas, izglītošana vai izturēšanās veida izmaiņas</a:t>
            </a:r>
          </a:p>
          <a:p>
            <a:pPr marL="342900" indent="-342900">
              <a:spcAft>
                <a:spcPts val="600"/>
              </a:spcAft>
              <a:buFont typeface="+mj-lt"/>
              <a:buAutoNum type="arabicPeriod" startAt="5"/>
            </a:pPr>
            <a:r>
              <a:rPr lang="lv-LV" b="1" dirty="0">
                <a:solidFill>
                  <a:schemeClr val="tx1"/>
                </a:solidFill>
              </a:rPr>
              <a:t>Finansiālie pakalpojumi, ieskaitot risku pārnesi</a:t>
            </a:r>
          </a:p>
          <a:p>
            <a:pPr marL="342900" indent="-342900">
              <a:spcAft>
                <a:spcPts val="600"/>
              </a:spcAft>
              <a:buFont typeface="+mj-lt"/>
              <a:buAutoNum type="arabicPeriod" startAt="5"/>
            </a:pPr>
            <a:r>
              <a:rPr lang="lv-LV" b="1" dirty="0">
                <a:solidFill>
                  <a:schemeClr val="tx1"/>
                </a:solidFill>
              </a:rPr>
              <a:t>Informācijas sistēmu izveide, lai nodrošinātu agrīnu brīdināšanu</a:t>
            </a:r>
          </a:p>
        </p:txBody>
      </p:sp>
    </p:spTree>
    <p:extLst>
      <p:ext uri="{BB962C8B-B14F-4D97-AF65-F5344CB8AC3E}">
        <p14:creationId xmlns:p14="http://schemas.microsoft.com/office/powerpoint/2010/main" xmlns="" val="8598415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96390" y="391886"/>
            <a:ext cx="6257110" cy="150222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Pieejas adaptācijai klimata pārmaiņu risku </a:t>
            </a:r>
            <a:r>
              <a:rPr lang="lv-LV" sz="2400" dirty="0" smtClean="0"/>
              <a:t>mazināšanai – </a:t>
            </a:r>
            <a:r>
              <a:rPr lang="lv-LV" sz="2400" b="1" dirty="0"/>
              <a:t>jutīguma un atkarības no laikapstākļiem </a:t>
            </a:r>
            <a:r>
              <a:rPr lang="lv-LV" sz="2400" b="1" dirty="0" smtClean="0"/>
              <a:t>ierobežošana </a:t>
            </a:r>
            <a:r>
              <a:rPr lang="lv-LV" sz="2400" dirty="0" smtClean="0"/>
              <a:t>(adaptācijas </a:t>
            </a:r>
          </a:p>
          <a:p>
            <a:pPr algn="ctr"/>
            <a:r>
              <a:rPr lang="lv-LV" sz="2400" dirty="0" smtClean="0"/>
              <a:t>aktivitātes un piemēri):</a:t>
            </a:r>
            <a:endParaRPr lang="lv-LV" sz="2400" dirty="0"/>
          </a:p>
        </p:txBody>
      </p:sp>
      <p:sp>
        <p:nvSpPr>
          <p:cNvPr id="5" name="Rounded Rectangle 4"/>
          <p:cNvSpPr/>
          <p:nvPr/>
        </p:nvSpPr>
        <p:spPr>
          <a:xfrm>
            <a:off x="1846799" y="2051881"/>
            <a:ext cx="4478913" cy="1677150"/>
          </a:xfrm>
          <a:prstGeom prst="roundRect">
            <a:avLst/>
          </a:prstGeom>
          <a:solidFill>
            <a:schemeClr val="accent4">
              <a:lumMod val="40000"/>
              <a:lumOff val="6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dirty="0">
                <a:solidFill>
                  <a:schemeClr val="tx1"/>
                </a:solidFill>
              </a:rPr>
              <a:t>Cilvēkresursu </a:t>
            </a:r>
            <a:r>
              <a:rPr lang="lv-LV" b="1" dirty="0" smtClean="0">
                <a:solidFill>
                  <a:schemeClr val="tx1"/>
                </a:solidFill>
              </a:rPr>
              <a:t>attīstība:</a:t>
            </a:r>
          </a:p>
          <a:p>
            <a:pPr marL="742950" lvl="1" indent="-285750">
              <a:buFont typeface="Arial" panose="020B0604020202020204" pitchFamily="34" charset="0"/>
              <a:buChar char="•"/>
            </a:pPr>
            <a:r>
              <a:rPr lang="lv-LV" sz="1600" dirty="0" smtClean="0">
                <a:solidFill>
                  <a:schemeClr val="tx1"/>
                </a:solidFill>
              </a:rPr>
              <a:t>Uzlabotas </a:t>
            </a:r>
            <a:r>
              <a:rPr lang="lv-LV" sz="1600" dirty="0">
                <a:solidFill>
                  <a:schemeClr val="tx1"/>
                </a:solidFill>
              </a:rPr>
              <a:t>pieejas izglītībai, veselības aprūpei, drošai mītnei, sociālā atbalsta </a:t>
            </a:r>
            <a:r>
              <a:rPr lang="lv-LV" sz="1600" dirty="0" smtClean="0">
                <a:solidFill>
                  <a:schemeClr val="tx1"/>
                </a:solidFill>
              </a:rPr>
              <a:t>sistēmai</a:t>
            </a:r>
          </a:p>
          <a:p>
            <a:pPr marL="742950" lvl="1" indent="-285750">
              <a:buFont typeface="Arial" panose="020B0604020202020204" pitchFamily="34" charset="0"/>
              <a:buChar char="•"/>
            </a:pPr>
            <a:r>
              <a:rPr lang="lv-LV" sz="1600" dirty="0" smtClean="0">
                <a:solidFill>
                  <a:schemeClr val="tx1"/>
                </a:solidFill>
              </a:rPr>
              <a:t>Ienākumu </a:t>
            </a:r>
            <a:r>
              <a:rPr lang="lv-LV" sz="1600" dirty="0">
                <a:solidFill>
                  <a:schemeClr val="tx1"/>
                </a:solidFill>
              </a:rPr>
              <a:t>nevienlīdzības un marginalizācijas </a:t>
            </a:r>
            <a:r>
              <a:rPr lang="lv-LV" sz="1600" dirty="0" smtClean="0">
                <a:solidFill>
                  <a:schemeClr val="tx1"/>
                </a:solidFill>
              </a:rPr>
              <a:t>mazināšana</a:t>
            </a:r>
            <a:endParaRPr lang="lv-LV" sz="1600" dirty="0">
              <a:solidFill>
                <a:schemeClr val="tx1"/>
              </a:solidFill>
            </a:endParaRPr>
          </a:p>
        </p:txBody>
      </p:sp>
      <p:sp>
        <p:nvSpPr>
          <p:cNvPr id="6" name="Rounded Rectangle 5"/>
          <p:cNvSpPr/>
          <p:nvPr/>
        </p:nvSpPr>
        <p:spPr>
          <a:xfrm>
            <a:off x="1141401" y="3852578"/>
            <a:ext cx="4478914" cy="1198978"/>
          </a:xfrm>
          <a:prstGeom prst="roundRect">
            <a:avLst/>
          </a:prstGeom>
          <a:solidFill>
            <a:schemeClr val="accent6">
              <a:lumMod val="40000"/>
              <a:lumOff val="6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dirty="0" smtClean="0">
                <a:solidFill>
                  <a:schemeClr val="tx1"/>
                </a:solidFill>
              </a:rPr>
              <a:t>Nabadzības mazināšana:</a:t>
            </a:r>
          </a:p>
          <a:p>
            <a:pPr marL="742950" lvl="1" indent="-285750">
              <a:buFont typeface="Arial" panose="020B0604020202020204" pitchFamily="34" charset="0"/>
              <a:buChar char="•"/>
            </a:pPr>
            <a:r>
              <a:rPr lang="lv-LV" sz="1600" dirty="0" smtClean="0">
                <a:solidFill>
                  <a:schemeClr val="tx1"/>
                </a:solidFill>
              </a:rPr>
              <a:t>Uzlabota </a:t>
            </a:r>
            <a:r>
              <a:rPr lang="lv-LV" sz="1600" dirty="0">
                <a:solidFill>
                  <a:schemeClr val="tx1"/>
                </a:solidFill>
              </a:rPr>
              <a:t>pieejamība vietējiem </a:t>
            </a:r>
            <a:r>
              <a:rPr lang="lv-LV" sz="1600" dirty="0" smtClean="0">
                <a:solidFill>
                  <a:schemeClr val="tx1"/>
                </a:solidFill>
              </a:rPr>
              <a:t>resursiem</a:t>
            </a:r>
          </a:p>
          <a:p>
            <a:pPr marL="742950" lvl="1" indent="-285750">
              <a:buFont typeface="Arial" panose="020B0604020202020204" pitchFamily="34" charset="0"/>
              <a:buChar char="•"/>
            </a:pPr>
            <a:r>
              <a:rPr lang="lv-LV" sz="1600" dirty="0" smtClean="0">
                <a:solidFill>
                  <a:schemeClr val="tx1"/>
                </a:solidFill>
              </a:rPr>
              <a:t>Katastrofu </a:t>
            </a:r>
            <a:r>
              <a:rPr lang="lv-LV" sz="1600" dirty="0">
                <a:solidFill>
                  <a:schemeClr val="tx1"/>
                </a:solidFill>
              </a:rPr>
              <a:t>risku </a:t>
            </a:r>
            <a:r>
              <a:rPr lang="lv-LV" sz="1600" dirty="0" smtClean="0">
                <a:solidFill>
                  <a:schemeClr val="tx1"/>
                </a:solidFill>
              </a:rPr>
              <a:t>pārvaldība</a:t>
            </a:r>
          </a:p>
          <a:p>
            <a:pPr marL="742950" lvl="1" indent="-285750">
              <a:buFont typeface="Arial" panose="020B0604020202020204" pitchFamily="34" charset="0"/>
              <a:buChar char="•"/>
            </a:pPr>
            <a:r>
              <a:rPr lang="lv-LV" sz="1600" dirty="0" smtClean="0">
                <a:solidFill>
                  <a:schemeClr val="tx1"/>
                </a:solidFill>
              </a:rPr>
              <a:t>Sociālās </a:t>
            </a:r>
            <a:r>
              <a:rPr lang="lv-LV" sz="1600" dirty="0">
                <a:solidFill>
                  <a:schemeClr val="tx1"/>
                </a:solidFill>
              </a:rPr>
              <a:t>palīdzības </a:t>
            </a:r>
            <a:r>
              <a:rPr lang="lv-LV" sz="1600" dirty="0" smtClean="0">
                <a:solidFill>
                  <a:schemeClr val="tx1"/>
                </a:solidFill>
              </a:rPr>
              <a:t>tīkli</a:t>
            </a:r>
            <a:endParaRPr lang="lv-LV" sz="1600" dirty="0">
              <a:solidFill>
                <a:schemeClr val="tx1"/>
              </a:solidFill>
            </a:endParaRPr>
          </a:p>
        </p:txBody>
      </p:sp>
      <p:sp>
        <p:nvSpPr>
          <p:cNvPr id="7" name="Rounded Rectangle 6"/>
          <p:cNvSpPr/>
          <p:nvPr/>
        </p:nvSpPr>
        <p:spPr>
          <a:xfrm>
            <a:off x="1833737" y="5176675"/>
            <a:ext cx="4491975" cy="1418224"/>
          </a:xfrm>
          <a:prstGeom prst="roundRect">
            <a:avLst/>
          </a:prstGeom>
          <a:solidFill>
            <a:schemeClr val="accent4">
              <a:lumMod val="40000"/>
              <a:lumOff val="6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dirty="0">
                <a:solidFill>
                  <a:schemeClr val="tx1"/>
                </a:solidFill>
              </a:rPr>
              <a:t>Dzīvesvides </a:t>
            </a:r>
            <a:r>
              <a:rPr lang="lv-LV" b="1" dirty="0" smtClean="0">
                <a:solidFill>
                  <a:schemeClr val="tx1"/>
                </a:solidFill>
              </a:rPr>
              <a:t>drošība:</a:t>
            </a:r>
          </a:p>
          <a:p>
            <a:pPr marL="742950" lvl="1" indent="-285750">
              <a:buFont typeface="Arial" panose="020B0604020202020204" pitchFamily="34" charset="0"/>
              <a:buChar char="•"/>
            </a:pPr>
            <a:r>
              <a:rPr lang="lv-LV" sz="1600" dirty="0">
                <a:solidFill>
                  <a:schemeClr val="tx1"/>
                </a:solidFill>
              </a:rPr>
              <a:t>Uzlabota </a:t>
            </a:r>
            <a:r>
              <a:rPr lang="lv-LV" sz="1600" dirty="0" smtClean="0">
                <a:solidFill>
                  <a:schemeClr val="tx1"/>
                </a:solidFill>
              </a:rPr>
              <a:t>infrastruktūra</a:t>
            </a:r>
          </a:p>
          <a:p>
            <a:pPr marL="742950" lvl="1" indent="-285750">
              <a:buFont typeface="Arial" panose="020B0604020202020204" pitchFamily="34" charset="0"/>
              <a:buChar char="•"/>
            </a:pPr>
            <a:r>
              <a:rPr lang="lv-LV" sz="1600" dirty="0" smtClean="0">
                <a:solidFill>
                  <a:schemeClr val="tx1"/>
                </a:solidFill>
              </a:rPr>
              <a:t>Līdzdalība </a:t>
            </a:r>
            <a:r>
              <a:rPr lang="lv-LV" sz="1600" dirty="0">
                <a:solidFill>
                  <a:schemeClr val="tx1"/>
                </a:solidFill>
              </a:rPr>
              <a:t>lēmumu </a:t>
            </a:r>
            <a:r>
              <a:rPr lang="lv-LV" sz="1600" dirty="0" smtClean="0">
                <a:solidFill>
                  <a:schemeClr val="tx1"/>
                </a:solidFill>
              </a:rPr>
              <a:t>pieņemšanā</a:t>
            </a:r>
          </a:p>
          <a:p>
            <a:pPr marL="742950" lvl="1" indent="-285750">
              <a:buFont typeface="Arial" panose="020B0604020202020204" pitchFamily="34" charset="0"/>
              <a:buChar char="•"/>
            </a:pPr>
            <a:r>
              <a:rPr lang="lv-LV" sz="1600" dirty="0" smtClean="0">
                <a:solidFill>
                  <a:schemeClr val="tx1"/>
                </a:solidFill>
              </a:rPr>
              <a:t>Pieeja </a:t>
            </a:r>
            <a:r>
              <a:rPr lang="lv-LV" sz="1600" dirty="0">
                <a:solidFill>
                  <a:schemeClr val="tx1"/>
                </a:solidFill>
              </a:rPr>
              <a:t>jaunākajiem tehnoloģiskajiem </a:t>
            </a:r>
            <a:r>
              <a:rPr lang="lv-LV" sz="1600" dirty="0" smtClean="0">
                <a:solidFill>
                  <a:schemeClr val="tx1"/>
                </a:solidFill>
              </a:rPr>
              <a:t>risinājumiem</a:t>
            </a:r>
            <a:endParaRPr lang="lv-LV" sz="1600" dirty="0">
              <a:solidFill>
                <a:schemeClr val="tx1"/>
              </a:solidFill>
            </a:endParaRPr>
          </a:p>
        </p:txBody>
      </p:sp>
      <p:sp>
        <p:nvSpPr>
          <p:cNvPr id="8" name="Rounded Rectangle 7"/>
          <p:cNvSpPr/>
          <p:nvPr/>
        </p:nvSpPr>
        <p:spPr>
          <a:xfrm>
            <a:off x="7279307" y="790050"/>
            <a:ext cx="4477264" cy="2338756"/>
          </a:xfrm>
          <a:prstGeom prst="roundRect">
            <a:avLst/>
          </a:prstGeom>
          <a:solidFill>
            <a:schemeClr val="accent6">
              <a:lumMod val="40000"/>
              <a:lumOff val="6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dirty="0">
                <a:solidFill>
                  <a:schemeClr val="tx1"/>
                </a:solidFill>
              </a:rPr>
              <a:t>Katastrofu riska </a:t>
            </a:r>
            <a:r>
              <a:rPr lang="lv-LV" b="1" dirty="0" smtClean="0">
                <a:solidFill>
                  <a:schemeClr val="tx1"/>
                </a:solidFill>
              </a:rPr>
              <a:t>mazināšana:</a:t>
            </a:r>
          </a:p>
          <a:p>
            <a:pPr marL="742950" lvl="1" indent="-285750">
              <a:buFont typeface="Arial" panose="020B0604020202020204" pitchFamily="34" charset="0"/>
              <a:buChar char="•"/>
            </a:pPr>
            <a:r>
              <a:rPr lang="lv-LV" sz="1600" dirty="0">
                <a:solidFill>
                  <a:schemeClr val="tx1"/>
                </a:solidFill>
              </a:rPr>
              <a:t>Informācija par </a:t>
            </a:r>
            <a:r>
              <a:rPr lang="lv-LV" sz="1600" dirty="0" smtClean="0">
                <a:solidFill>
                  <a:schemeClr val="tx1"/>
                </a:solidFill>
              </a:rPr>
              <a:t>riskiem</a:t>
            </a:r>
          </a:p>
          <a:p>
            <a:pPr marL="742950" lvl="1" indent="-285750">
              <a:buFont typeface="Arial" panose="020B0604020202020204" pitchFamily="34" charset="0"/>
              <a:buChar char="•"/>
            </a:pPr>
            <a:r>
              <a:rPr lang="lv-LV" sz="1600" dirty="0" smtClean="0">
                <a:solidFill>
                  <a:schemeClr val="tx1"/>
                </a:solidFill>
              </a:rPr>
              <a:t>Agrīnās </a:t>
            </a:r>
            <a:r>
              <a:rPr lang="lv-LV" sz="1600" dirty="0">
                <a:solidFill>
                  <a:schemeClr val="tx1"/>
                </a:solidFill>
              </a:rPr>
              <a:t>brīdināšanas </a:t>
            </a:r>
            <a:r>
              <a:rPr lang="lv-LV" sz="1600" dirty="0" smtClean="0">
                <a:solidFill>
                  <a:schemeClr val="tx1"/>
                </a:solidFill>
              </a:rPr>
              <a:t>sistēmas</a:t>
            </a:r>
          </a:p>
          <a:p>
            <a:pPr marL="742950" lvl="1" indent="-285750">
              <a:buFont typeface="Arial" panose="020B0604020202020204" pitchFamily="34" charset="0"/>
              <a:buChar char="•"/>
            </a:pPr>
            <a:r>
              <a:rPr lang="lv-LV" sz="1600" dirty="0" smtClean="0">
                <a:solidFill>
                  <a:schemeClr val="tx1"/>
                </a:solidFill>
              </a:rPr>
              <a:t>Ūdens</a:t>
            </a:r>
            <a:r>
              <a:rPr lang="lv-LV" sz="1600" dirty="0">
                <a:solidFill>
                  <a:schemeClr val="tx1"/>
                </a:solidFill>
              </a:rPr>
              <a:t>, enerģijas resursu pieejamības </a:t>
            </a:r>
            <a:r>
              <a:rPr lang="lv-LV" sz="1600" dirty="0" smtClean="0">
                <a:solidFill>
                  <a:schemeClr val="tx1"/>
                </a:solidFill>
              </a:rPr>
              <a:t>nodrošinājums</a:t>
            </a:r>
          </a:p>
          <a:p>
            <a:pPr marL="742950" lvl="1" indent="-285750">
              <a:buFont typeface="Arial" panose="020B0604020202020204" pitchFamily="34" charset="0"/>
              <a:buChar char="•"/>
            </a:pPr>
            <a:r>
              <a:rPr lang="lv-LV" sz="1600" dirty="0" smtClean="0">
                <a:solidFill>
                  <a:schemeClr val="tx1"/>
                </a:solidFill>
              </a:rPr>
              <a:t>Celtniecības drošība</a:t>
            </a:r>
          </a:p>
          <a:p>
            <a:pPr marL="742950" lvl="1" indent="-285750">
              <a:buFont typeface="Arial" panose="020B0604020202020204" pitchFamily="34" charset="0"/>
              <a:buChar char="•"/>
            </a:pPr>
            <a:r>
              <a:rPr lang="lv-LV" sz="1600" dirty="0" smtClean="0">
                <a:solidFill>
                  <a:schemeClr val="tx1"/>
                </a:solidFill>
              </a:rPr>
              <a:t>Vētru </a:t>
            </a:r>
            <a:r>
              <a:rPr lang="lv-LV" sz="1600" dirty="0">
                <a:solidFill>
                  <a:schemeClr val="tx1"/>
                </a:solidFill>
              </a:rPr>
              <a:t>riska </a:t>
            </a:r>
            <a:r>
              <a:rPr lang="lv-LV" sz="1600" dirty="0" smtClean="0">
                <a:solidFill>
                  <a:schemeClr val="tx1"/>
                </a:solidFill>
              </a:rPr>
              <a:t>mazināšana</a:t>
            </a:r>
          </a:p>
          <a:p>
            <a:pPr marL="742950" lvl="1" indent="-285750">
              <a:buFont typeface="Arial" panose="020B0604020202020204" pitchFamily="34" charset="0"/>
              <a:buChar char="•"/>
            </a:pPr>
            <a:r>
              <a:rPr lang="lv-LV" sz="1600" dirty="0" smtClean="0">
                <a:solidFill>
                  <a:schemeClr val="tx1"/>
                </a:solidFill>
              </a:rPr>
              <a:t>Transporta </a:t>
            </a:r>
            <a:r>
              <a:rPr lang="lv-LV" sz="1600" dirty="0">
                <a:solidFill>
                  <a:schemeClr val="tx1"/>
                </a:solidFill>
              </a:rPr>
              <a:t>infrastruktūras </a:t>
            </a:r>
            <a:r>
              <a:rPr lang="lv-LV" sz="1600" dirty="0" smtClean="0">
                <a:solidFill>
                  <a:schemeClr val="tx1"/>
                </a:solidFill>
              </a:rPr>
              <a:t>pilnveidošana</a:t>
            </a:r>
            <a:endParaRPr lang="lv-LV" sz="1600" dirty="0">
              <a:solidFill>
                <a:schemeClr val="tx1"/>
              </a:solidFill>
            </a:endParaRPr>
          </a:p>
        </p:txBody>
      </p:sp>
      <p:sp>
        <p:nvSpPr>
          <p:cNvPr id="9" name="Rounded Rectangle 8"/>
          <p:cNvSpPr/>
          <p:nvPr/>
        </p:nvSpPr>
        <p:spPr>
          <a:xfrm>
            <a:off x="7279307" y="5176675"/>
            <a:ext cx="4477264" cy="1418225"/>
          </a:xfrm>
          <a:prstGeom prst="roundRect">
            <a:avLst/>
          </a:prstGeom>
          <a:solidFill>
            <a:schemeClr val="accent6">
              <a:lumMod val="40000"/>
              <a:lumOff val="6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dirty="0">
                <a:solidFill>
                  <a:schemeClr val="tx1"/>
                </a:solidFill>
              </a:rPr>
              <a:t>Ekosistēmu </a:t>
            </a:r>
            <a:r>
              <a:rPr lang="lv-LV" b="1" dirty="0" smtClean="0">
                <a:solidFill>
                  <a:schemeClr val="tx1"/>
                </a:solidFill>
              </a:rPr>
              <a:t>pārvaldība:</a:t>
            </a:r>
          </a:p>
          <a:p>
            <a:pPr marL="742950" lvl="1" indent="-285750">
              <a:buFont typeface="Arial" panose="020B0604020202020204" pitchFamily="34" charset="0"/>
              <a:buChar char="•"/>
            </a:pPr>
            <a:r>
              <a:rPr lang="lv-LV" sz="1600" dirty="0">
                <a:solidFill>
                  <a:schemeClr val="tx1"/>
                </a:solidFill>
              </a:rPr>
              <a:t>Mitrzemju un pilsētu zaļo platību </a:t>
            </a:r>
            <a:r>
              <a:rPr lang="lv-LV" sz="1600" dirty="0" smtClean="0">
                <a:solidFill>
                  <a:schemeClr val="tx1"/>
                </a:solidFill>
              </a:rPr>
              <a:t>aizsardzība</a:t>
            </a:r>
          </a:p>
          <a:p>
            <a:pPr marL="742950" lvl="1" indent="-285750">
              <a:buFont typeface="Arial" panose="020B0604020202020204" pitchFamily="34" charset="0"/>
              <a:buChar char="•"/>
            </a:pPr>
            <a:r>
              <a:rPr lang="lv-LV" sz="1600" dirty="0" smtClean="0">
                <a:solidFill>
                  <a:schemeClr val="tx1"/>
                </a:solidFill>
              </a:rPr>
              <a:t>Piekrastes </a:t>
            </a:r>
            <a:r>
              <a:rPr lang="lv-LV" sz="1600" dirty="0">
                <a:solidFill>
                  <a:schemeClr val="tx1"/>
                </a:solidFill>
              </a:rPr>
              <a:t>teritoriju </a:t>
            </a:r>
            <a:r>
              <a:rPr lang="lv-LV" sz="1600" dirty="0" smtClean="0">
                <a:solidFill>
                  <a:schemeClr val="tx1"/>
                </a:solidFill>
              </a:rPr>
              <a:t>apmežošana</a:t>
            </a:r>
          </a:p>
          <a:p>
            <a:pPr marL="742950" lvl="1" indent="-285750">
              <a:buFont typeface="Arial" panose="020B0604020202020204" pitchFamily="34" charset="0"/>
              <a:buChar char="•"/>
            </a:pPr>
            <a:r>
              <a:rPr lang="lv-LV" sz="1600" dirty="0" smtClean="0">
                <a:solidFill>
                  <a:schemeClr val="tx1"/>
                </a:solidFill>
              </a:rPr>
              <a:t>Ūdens </a:t>
            </a:r>
            <a:r>
              <a:rPr lang="lv-LV" sz="1600" dirty="0">
                <a:solidFill>
                  <a:schemeClr val="tx1"/>
                </a:solidFill>
              </a:rPr>
              <a:t>resursu </a:t>
            </a:r>
            <a:r>
              <a:rPr lang="lv-LV" sz="1600" dirty="0" smtClean="0">
                <a:solidFill>
                  <a:schemeClr val="tx1"/>
                </a:solidFill>
              </a:rPr>
              <a:t>pārvaldība</a:t>
            </a:r>
            <a:endParaRPr lang="lv-LV" sz="1600" dirty="0">
              <a:solidFill>
                <a:schemeClr val="tx1"/>
              </a:solidFill>
            </a:endParaRPr>
          </a:p>
        </p:txBody>
      </p:sp>
      <p:sp>
        <p:nvSpPr>
          <p:cNvPr id="10" name="Rounded Rectangle 9"/>
          <p:cNvSpPr/>
          <p:nvPr/>
        </p:nvSpPr>
        <p:spPr>
          <a:xfrm>
            <a:off x="6573909" y="3269485"/>
            <a:ext cx="4477264" cy="1782071"/>
          </a:xfrm>
          <a:prstGeom prst="roundRect">
            <a:avLst/>
          </a:prstGeom>
          <a:solidFill>
            <a:schemeClr val="accent4">
              <a:lumMod val="40000"/>
              <a:lumOff val="6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dirty="0">
                <a:solidFill>
                  <a:schemeClr val="tx1"/>
                </a:solidFill>
              </a:rPr>
              <a:t>Telpiskā un zemes izmantošanas </a:t>
            </a:r>
            <a:r>
              <a:rPr lang="lv-LV" b="1" dirty="0" smtClean="0">
                <a:solidFill>
                  <a:schemeClr val="tx1"/>
                </a:solidFill>
              </a:rPr>
              <a:t>plānošana:</a:t>
            </a:r>
          </a:p>
          <a:p>
            <a:pPr marL="742950" lvl="1" indent="-285750">
              <a:buFont typeface="Arial" panose="020B0604020202020204" pitchFamily="34" charset="0"/>
              <a:buChar char="•"/>
            </a:pPr>
            <a:r>
              <a:rPr lang="lv-LV" sz="1600" dirty="0">
                <a:solidFill>
                  <a:schemeClr val="tx1"/>
                </a:solidFill>
              </a:rPr>
              <a:t>Dzīves vietu kvalitātes </a:t>
            </a:r>
            <a:r>
              <a:rPr lang="lv-LV" sz="1600" dirty="0" smtClean="0">
                <a:solidFill>
                  <a:schemeClr val="tx1"/>
                </a:solidFill>
              </a:rPr>
              <a:t>nodrošināšana</a:t>
            </a:r>
          </a:p>
          <a:p>
            <a:pPr marL="742950" lvl="1" indent="-285750">
              <a:buFont typeface="Arial" panose="020B0604020202020204" pitchFamily="34" charset="0"/>
              <a:buChar char="•"/>
            </a:pPr>
            <a:r>
              <a:rPr lang="lv-LV" sz="1600" dirty="0" smtClean="0">
                <a:solidFill>
                  <a:schemeClr val="tx1"/>
                </a:solidFill>
              </a:rPr>
              <a:t>Plānošana </a:t>
            </a:r>
            <a:r>
              <a:rPr lang="lv-LV" sz="1600" dirty="0">
                <a:solidFill>
                  <a:schemeClr val="tx1"/>
                </a:solidFill>
              </a:rPr>
              <a:t>plūdu un citu risku </a:t>
            </a:r>
            <a:r>
              <a:rPr lang="lv-LV" sz="1600" dirty="0" smtClean="0">
                <a:solidFill>
                  <a:schemeClr val="tx1"/>
                </a:solidFill>
              </a:rPr>
              <a:t>teritorijās</a:t>
            </a:r>
          </a:p>
          <a:p>
            <a:pPr marL="742950" lvl="1" indent="-285750">
              <a:buFont typeface="Arial" panose="020B0604020202020204" pitchFamily="34" charset="0"/>
              <a:buChar char="•"/>
            </a:pPr>
            <a:r>
              <a:rPr lang="lv-LV" sz="1600" dirty="0" smtClean="0">
                <a:solidFill>
                  <a:schemeClr val="tx1"/>
                </a:solidFill>
              </a:rPr>
              <a:t>Attīstība </a:t>
            </a:r>
            <a:r>
              <a:rPr lang="lv-LV" sz="1600" dirty="0">
                <a:solidFill>
                  <a:schemeClr val="tx1"/>
                </a:solidFill>
              </a:rPr>
              <a:t>aizsargājamās </a:t>
            </a:r>
            <a:r>
              <a:rPr lang="lv-LV" sz="1600" dirty="0" smtClean="0">
                <a:solidFill>
                  <a:schemeClr val="tx1"/>
                </a:solidFill>
              </a:rPr>
              <a:t>teritorijās</a:t>
            </a:r>
          </a:p>
          <a:p>
            <a:pPr marL="742950" lvl="1" indent="-285750">
              <a:buFont typeface="Arial" panose="020B0604020202020204" pitchFamily="34" charset="0"/>
              <a:buChar char="•"/>
            </a:pPr>
            <a:r>
              <a:rPr lang="lv-LV" sz="1600" dirty="0" smtClean="0">
                <a:solidFill>
                  <a:schemeClr val="tx1"/>
                </a:solidFill>
              </a:rPr>
              <a:t>Pilsētas </a:t>
            </a:r>
            <a:r>
              <a:rPr lang="lv-LV" sz="1600" dirty="0">
                <a:solidFill>
                  <a:schemeClr val="tx1"/>
                </a:solidFill>
              </a:rPr>
              <a:t>plānošanas </a:t>
            </a:r>
            <a:r>
              <a:rPr lang="lv-LV" sz="1600" dirty="0" smtClean="0">
                <a:solidFill>
                  <a:schemeClr val="tx1"/>
                </a:solidFill>
              </a:rPr>
              <a:t>risinājumi</a:t>
            </a:r>
          </a:p>
          <a:p>
            <a:pPr marL="742950" lvl="1" indent="-285750">
              <a:buFont typeface="Arial" panose="020B0604020202020204" pitchFamily="34" charset="0"/>
              <a:buChar char="•"/>
            </a:pPr>
            <a:r>
              <a:rPr lang="lv-LV" sz="1600" dirty="0" smtClean="0">
                <a:solidFill>
                  <a:schemeClr val="tx1"/>
                </a:solidFill>
              </a:rPr>
              <a:t>Marginalizācijas ierobežošana</a:t>
            </a:r>
            <a:endParaRPr lang="lv-LV" sz="1600" dirty="0">
              <a:solidFill>
                <a:schemeClr val="tx1"/>
              </a:solidFill>
            </a:endParaRPr>
          </a:p>
        </p:txBody>
      </p:sp>
    </p:spTree>
    <p:extLst>
      <p:ext uri="{BB962C8B-B14F-4D97-AF65-F5344CB8AC3E}">
        <p14:creationId xmlns:p14="http://schemas.microsoft.com/office/powerpoint/2010/main" xmlns="" val="28311670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user\Desktop\13-Atteli\2053908418_31ca042fa7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986732" y="989126"/>
            <a:ext cx="6205268" cy="413886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itle 1"/>
          <p:cNvSpPr txBox="1">
            <a:spLocks/>
          </p:cNvSpPr>
          <p:nvPr/>
        </p:nvSpPr>
        <p:spPr>
          <a:xfrm>
            <a:off x="1575931" y="350393"/>
            <a:ext cx="9040137" cy="116259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Pieejas adaptācijai klimata pārmaiņu risku </a:t>
            </a:r>
            <a:r>
              <a:rPr lang="lv-LV" sz="2400" dirty="0" smtClean="0"/>
              <a:t>mazināšanai – </a:t>
            </a:r>
            <a:r>
              <a:rPr lang="lv-LV" sz="2400" b="1" dirty="0"/>
              <a:t>tehnoloģiskie </a:t>
            </a:r>
            <a:endParaRPr lang="lv-LV" sz="2400" b="1" dirty="0" smtClean="0"/>
          </a:p>
          <a:p>
            <a:pPr algn="ctr"/>
            <a:r>
              <a:rPr lang="lv-LV" sz="2400" b="1" dirty="0" smtClean="0"/>
              <a:t>risinājumi </a:t>
            </a:r>
            <a:r>
              <a:rPr lang="lv-LV" sz="2400" b="1" dirty="0"/>
              <a:t>un adaptācijas sistēmas </a:t>
            </a:r>
            <a:r>
              <a:rPr lang="lv-LV" sz="2400" b="1" dirty="0" smtClean="0"/>
              <a:t>izveidošana </a:t>
            </a:r>
          </a:p>
          <a:p>
            <a:pPr algn="ctr"/>
            <a:r>
              <a:rPr lang="lv-LV" sz="2400" dirty="0" smtClean="0"/>
              <a:t>(adaptācijas aktivitātes un piemēri):</a:t>
            </a:r>
            <a:endParaRPr lang="lv-LV" sz="2400" dirty="0"/>
          </a:p>
        </p:txBody>
      </p:sp>
      <p:sp>
        <p:nvSpPr>
          <p:cNvPr id="6" name="Rounded Rectangle 5"/>
          <p:cNvSpPr/>
          <p:nvPr/>
        </p:nvSpPr>
        <p:spPr>
          <a:xfrm>
            <a:off x="1447228" y="1829044"/>
            <a:ext cx="5055328" cy="2475875"/>
          </a:xfrm>
          <a:prstGeom prst="roundRect">
            <a:avLst/>
          </a:prstGeom>
          <a:solidFill>
            <a:schemeClr val="accent1">
              <a:lumMod val="40000"/>
              <a:lumOff val="6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dirty="0">
                <a:solidFill>
                  <a:schemeClr val="tx1"/>
                </a:solidFill>
              </a:rPr>
              <a:t>Nacionāla līmeņa politika un adaptācijas </a:t>
            </a:r>
            <a:r>
              <a:rPr lang="lv-LV" b="1" dirty="0" smtClean="0">
                <a:solidFill>
                  <a:schemeClr val="tx1"/>
                </a:solidFill>
              </a:rPr>
              <a:t>pārvaldība:</a:t>
            </a:r>
          </a:p>
          <a:p>
            <a:pPr marL="742950" lvl="1" indent="-285750">
              <a:buFont typeface="Arial" panose="020B0604020202020204" pitchFamily="34" charset="0"/>
              <a:buChar char="•"/>
            </a:pPr>
            <a:r>
              <a:rPr lang="lv-LV" sz="1600" dirty="0">
                <a:solidFill>
                  <a:schemeClr val="tx1"/>
                </a:solidFill>
              </a:rPr>
              <a:t>Nacionāla un vietēja līmeņa adaptācijas stratēģijas un rīcības </a:t>
            </a:r>
            <a:r>
              <a:rPr lang="lv-LV" sz="1600" dirty="0" smtClean="0">
                <a:solidFill>
                  <a:schemeClr val="tx1"/>
                </a:solidFill>
              </a:rPr>
              <a:t>programmas</a:t>
            </a:r>
            <a:endParaRPr lang="fa-IR" sz="1600" dirty="0" smtClean="0">
              <a:solidFill>
                <a:schemeClr val="tx1"/>
              </a:solidFill>
            </a:endParaRPr>
          </a:p>
          <a:p>
            <a:pPr marL="742950" lvl="1" indent="-285750">
              <a:buFont typeface="Arial" panose="020B0604020202020204" pitchFamily="34" charset="0"/>
              <a:buChar char="•"/>
            </a:pPr>
            <a:r>
              <a:rPr lang="lv-LV" sz="1600" dirty="0" smtClean="0">
                <a:solidFill>
                  <a:schemeClr val="tx1"/>
                </a:solidFill>
              </a:rPr>
              <a:t>Ekonomikas diversifikācija</a:t>
            </a:r>
          </a:p>
          <a:p>
            <a:pPr marL="742950" lvl="1" indent="-285750">
              <a:buFont typeface="Arial" panose="020B0604020202020204" pitchFamily="34" charset="0"/>
              <a:buChar char="•"/>
            </a:pPr>
            <a:r>
              <a:rPr lang="lv-LV" sz="1600" dirty="0" smtClean="0">
                <a:solidFill>
                  <a:schemeClr val="tx1"/>
                </a:solidFill>
              </a:rPr>
              <a:t>Pilsētvides pielāgošana</a:t>
            </a:r>
          </a:p>
          <a:p>
            <a:pPr marL="742950" lvl="1" indent="-285750">
              <a:buFont typeface="Arial" panose="020B0604020202020204" pitchFamily="34" charset="0"/>
              <a:buChar char="•"/>
            </a:pPr>
            <a:r>
              <a:rPr lang="lv-LV" sz="1600" dirty="0" smtClean="0">
                <a:solidFill>
                  <a:schemeClr val="tx1"/>
                </a:solidFill>
              </a:rPr>
              <a:t>Katastrofu </a:t>
            </a:r>
            <a:r>
              <a:rPr lang="lv-LV" sz="1600" dirty="0">
                <a:solidFill>
                  <a:schemeClr val="tx1"/>
                </a:solidFill>
              </a:rPr>
              <a:t>risku mazināšanas programmas un rīcību </a:t>
            </a:r>
            <a:r>
              <a:rPr lang="lv-LV" sz="1600" dirty="0" smtClean="0">
                <a:solidFill>
                  <a:schemeClr val="tx1"/>
                </a:solidFill>
              </a:rPr>
              <a:t>plānojums</a:t>
            </a:r>
          </a:p>
          <a:p>
            <a:pPr marL="742950" lvl="1" indent="-285750">
              <a:buFont typeface="Arial" panose="020B0604020202020204" pitchFamily="34" charset="0"/>
              <a:buChar char="•"/>
            </a:pPr>
            <a:r>
              <a:rPr lang="lv-LV" sz="1600" dirty="0" smtClean="0">
                <a:solidFill>
                  <a:schemeClr val="tx1"/>
                </a:solidFill>
              </a:rPr>
              <a:t>Ūdens </a:t>
            </a:r>
            <a:r>
              <a:rPr lang="lv-LV" sz="1600" dirty="0">
                <a:solidFill>
                  <a:schemeClr val="tx1"/>
                </a:solidFill>
              </a:rPr>
              <a:t>resursu un piekrastes pārvaldības plāni</a:t>
            </a:r>
          </a:p>
        </p:txBody>
      </p:sp>
      <p:sp>
        <p:nvSpPr>
          <p:cNvPr id="7" name="Rounded Rectangle 6"/>
          <p:cNvSpPr/>
          <p:nvPr/>
        </p:nvSpPr>
        <p:spPr>
          <a:xfrm>
            <a:off x="1447228" y="4518455"/>
            <a:ext cx="5055328" cy="1936133"/>
          </a:xfrm>
          <a:prstGeom prst="roundRect">
            <a:avLst/>
          </a:prstGeom>
          <a:solidFill>
            <a:schemeClr val="accent2">
              <a:lumMod val="40000"/>
              <a:lumOff val="6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dirty="0">
                <a:solidFill>
                  <a:schemeClr val="tx1"/>
                </a:solidFill>
              </a:rPr>
              <a:t>Likumdošanas sistēmas </a:t>
            </a:r>
            <a:r>
              <a:rPr lang="lv-LV" b="1" dirty="0" smtClean="0">
                <a:solidFill>
                  <a:schemeClr val="tx1"/>
                </a:solidFill>
              </a:rPr>
              <a:t>pilnveidošana:</a:t>
            </a:r>
          </a:p>
          <a:p>
            <a:pPr marL="742950" lvl="1" indent="-285750">
              <a:buFont typeface="Arial" panose="020B0604020202020204" pitchFamily="34" charset="0"/>
              <a:buChar char="•"/>
            </a:pPr>
            <a:r>
              <a:rPr lang="lv-LV" sz="1600" dirty="0">
                <a:solidFill>
                  <a:schemeClr val="tx1"/>
                </a:solidFill>
              </a:rPr>
              <a:t>Zemes lietojuma </a:t>
            </a:r>
            <a:r>
              <a:rPr lang="lv-LV" sz="1600" dirty="0" smtClean="0">
                <a:solidFill>
                  <a:schemeClr val="tx1"/>
                </a:solidFill>
              </a:rPr>
              <a:t>zonēšana</a:t>
            </a:r>
          </a:p>
          <a:p>
            <a:pPr marL="742950" lvl="1" indent="-285750">
              <a:buFont typeface="Arial" panose="020B0604020202020204" pitchFamily="34" charset="0"/>
              <a:buChar char="•"/>
            </a:pPr>
            <a:r>
              <a:rPr lang="lv-LV" sz="1600" dirty="0" smtClean="0">
                <a:solidFill>
                  <a:schemeClr val="tx1"/>
                </a:solidFill>
              </a:rPr>
              <a:t>Celtniecības </a:t>
            </a:r>
            <a:r>
              <a:rPr lang="lv-LV" sz="1600" dirty="0">
                <a:solidFill>
                  <a:schemeClr val="tx1"/>
                </a:solidFill>
              </a:rPr>
              <a:t>kvalitātes </a:t>
            </a:r>
            <a:r>
              <a:rPr lang="lv-LV" sz="1600" dirty="0" smtClean="0">
                <a:solidFill>
                  <a:schemeClr val="tx1"/>
                </a:solidFill>
              </a:rPr>
              <a:t>kontrole</a:t>
            </a:r>
          </a:p>
          <a:p>
            <a:pPr marL="742950" lvl="1" indent="-285750">
              <a:buFont typeface="Arial" panose="020B0604020202020204" pitchFamily="34" charset="0"/>
              <a:buChar char="•"/>
            </a:pPr>
            <a:r>
              <a:rPr lang="lv-LV" sz="1600" dirty="0" smtClean="0">
                <a:solidFill>
                  <a:schemeClr val="tx1"/>
                </a:solidFill>
              </a:rPr>
              <a:t>Likumdošana</a:t>
            </a:r>
            <a:r>
              <a:rPr lang="lv-LV" sz="1600" dirty="0">
                <a:solidFill>
                  <a:schemeClr val="tx1"/>
                </a:solidFill>
              </a:rPr>
              <a:t>, lai sekmētu katastrofu risku </a:t>
            </a:r>
            <a:r>
              <a:rPr lang="lv-LV" sz="1600" dirty="0" smtClean="0">
                <a:solidFill>
                  <a:schemeClr val="tx1"/>
                </a:solidFill>
              </a:rPr>
              <a:t>mazināšanu</a:t>
            </a:r>
          </a:p>
          <a:p>
            <a:pPr marL="742950" lvl="1" indent="-285750">
              <a:buFont typeface="Arial" panose="020B0604020202020204" pitchFamily="34" charset="0"/>
              <a:buChar char="•"/>
            </a:pPr>
            <a:r>
              <a:rPr lang="lv-LV" sz="1600" dirty="0" smtClean="0">
                <a:solidFill>
                  <a:schemeClr val="tx1"/>
                </a:solidFill>
              </a:rPr>
              <a:t>Likumdošana</a:t>
            </a:r>
            <a:r>
              <a:rPr lang="lv-LV" sz="1600" dirty="0">
                <a:solidFill>
                  <a:schemeClr val="tx1"/>
                </a:solidFill>
              </a:rPr>
              <a:t>, kas sekmē risku </a:t>
            </a:r>
            <a:r>
              <a:rPr lang="lv-LV" sz="1600" dirty="0" smtClean="0">
                <a:solidFill>
                  <a:schemeClr val="tx1"/>
                </a:solidFill>
              </a:rPr>
              <a:t>apdrošināšanu</a:t>
            </a:r>
          </a:p>
          <a:p>
            <a:pPr marL="742950" lvl="1" indent="-285750">
              <a:buFont typeface="Arial" panose="020B0604020202020204" pitchFamily="34" charset="0"/>
              <a:buChar char="•"/>
            </a:pPr>
            <a:r>
              <a:rPr lang="lv-LV" sz="1600" dirty="0" smtClean="0">
                <a:solidFill>
                  <a:schemeClr val="tx1"/>
                </a:solidFill>
              </a:rPr>
              <a:t>Likumdošana</a:t>
            </a:r>
            <a:r>
              <a:rPr lang="lv-LV" sz="1600" dirty="0">
                <a:solidFill>
                  <a:schemeClr val="tx1"/>
                </a:solidFill>
              </a:rPr>
              <a:t>, kas sekmē tehnoloģisko progresu</a:t>
            </a:r>
          </a:p>
        </p:txBody>
      </p:sp>
      <p:sp>
        <p:nvSpPr>
          <p:cNvPr id="8" name="Rounded Rectangle 7"/>
          <p:cNvSpPr/>
          <p:nvPr/>
        </p:nvSpPr>
        <p:spPr>
          <a:xfrm>
            <a:off x="6790679" y="4518455"/>
            <a:ext cx="4034204" cy="1936133"/>
          </a:xfrm>
          <a:prstGeom prst="roundRect">
            <a:avLst/>
          </a:prstGeom>
          <a:solidFill>
            <a:schemeClr val="accent1">
              <a:lumMod val="40000"/>
              <a:lumOff val="6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dirty="0">
                <a:solidFill>
                  <a:schemeClr val="tx1"/>
                </a:solidFill>
              </a:rPr>
              <a:t>Ekonomikas sektora </a:t>
            </a:r>
            <a:r>
              <a:rPr lang="lv-LV" b="1" dirty="0" smtClean="0">
                <a:solidFill>
                  <a:schemeClr val="tx1"/>
                </a:solidFill>
              </a:rPr>
              <a:t>iniciatīvas:</a:t>
            </a:r>
          </a:p>
          <a:p>
            <a:pPr marL="742950" lvl="1" indent="-285750">
              <a:buFont typeface="Arial" panose="020B0604020202020204" pitchFamily="34" charset="0"/>
              <a:buChar char="•"/>
            </a:pPr>
            <a:r>
              <a:rPr lang="lv-LV" sz="1600" dirty="0">
                <a:solidFill>
                  <a:schemeClr val="tx1"/>
                </a:solidFill>
              </a:rPr>
              <a:t>Klimatisko risku apdrošināšanas sistēma (valsts </a:t>
            </a:r>
            <a:r>
              <a:rPr lang="lv-LV" sz="1600" dirty="0" smtClean="0">
                <a:solidFill>
                  <a:schemeClr val="tx1"/>
                </a:solidFill>
              </a:rPr>
              <a:t>garantijas)</a:t>
            </a:r>
          </a:p>
          <a:p>
            <a:pPr marL="742950" lvl="1" indent="-285750">
              <a:buFont typeface="Arial" panose="020B0604020202020204" pitchFamily="34" charset="0"/>
              <a:buChar char="•"/>
            </a:pPr>
            <a:r>
              <a:rPr lang="lv-LV" sz="1600" dirty="0" smtClean="0">
                <a:solidFill>
                  <a:schemeClr val="tx1"/>
                </a:solidFill>
              </a:rPr>
              <a:t>Ekosistēmu </a:t>
            </a:r>
            <a:r>
              <a:rPr lang="lv-LV" sz="1600" dirty="0">
                <a:solidFill>
                  <a:schemeClr val="tx1"/>
                </a:solidFill>
              </a:rPr>
              <a:t>pakalpojumu </a:t>
            </a:r>
            <a:r>
              <a:rPr lang="lv-LV" sz="1600" dirty="0" smtClean="0">
                <a:solidFill>
                  <a:schemeClr val="tx1"/>
                </a:solidFill>
              </a:rPr>
              <a:t>novērtējums</a:t>
            </a:r>
          </a:p>
          <a:p>
            <a:pPr marL="742950" lvl="1" indent="-285750">
              <a:buFont typeface="Arial" panose="020B0604020202020204" pitchFamily="34" charset="0"/>
              <a:buChar char="•"/>
            </a:pPr>
            <a:r>
              <a:rPr lang="lv-LV" sz="1600" dirty="0" smtClean="0">
                <a:solidFill>
                  <a:schemeClr val="tx1"/>
                </a:solidFill>
              </a:rPr>
              <a:t>Resursu </a:t>
            </a:r>
            <a:r>
              <a:rPr lang="lv-LV" sz="1600" dirty="0">
                <a:solidFill>
                  <a:schemeClr val="tx1"/>
                </a:solidFill>
              </a:rPr>
              <a:t>taupīšanas </a:t>
            </a:r>
            <a:r>
              <a:rPr lang="lv-LV" sz="1600" dirty="0" smtClean="0">
                <a:solidFill>
                  <a:schemeClr val="tx1"/>
                </a:solidFill>
              </a:rPr>
              <a:t>sekmēšana</a:t>
            </a:r>
            <a:endParaRPr lang="lv-LV" sz="1600" dirty="0">
              <a:solidFill>
                <a:schemeClr val="tx1"/>
              </a:solidFill>
            </a:endParaRPr>
          </a:p>
        </p:txBody>
      </p:sp>
    </p:spTree>
    <p:extLst>
      <p:ext uri="{BB962C8B-B14F-4D97-AF65-F5344CB8AC3E}">
        <p14:creationId xmlns:p14="http://schemas.microsoft.com/office/powerpoint/2010/main" xmlns="" val="26597678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115464" y="5417603"/>
            <a:ext cx="3088256" cy="577081"/>
          </a:xfrm>
          <a:prstGeom prst="rect">
            <a:avLst/>
          </a:prstGeom>
          <a:solidFill>
            <a:schemeClr val="bg1"/>
          </a:solidFill>
        </p:spPr>
        <p:txBody>
          <a:bodyPr wrap="square">
            <a:spAutoFit/>
          </a:bodyPr>
          <a:lstStyle/>
          <a:p>
            <a:pPr algn="ctr"/>
            <a:r>
              <a:rPr lang="lv-LV" sz="1050" b="1" dirty="0"/>
              <a:t>Ar klimata pārmaiņām saistīto hidroloģisko </a:t>
            </a:r>
            <a:endParaRPr lang="lv-LV" sz="1050" b="1" dirty="0" smtClean="0"/>
          </a:p>
          <a:p>
            <a:pPr algn="ctr"/>
            <a:r>
              <a:rPr lang="lv-LV" sz="1050" b="1" dirty="0" smtClean="0"/>
              <a:t>procesu </a:t>
            </a:r>
            <a:r>
              <a:rPr lang="lv-LV" sz="1050" b="1" dirty="0" err="1"/>
              <a:t>patreizējā</a:t>
            </a:r>
            <a:r>
              <a:rPr lang="lv-LV" sz="1050" b="1" dirty="0"/>
              <a:t> un potenciālā ietekme </a:t>
            </a:r>
            <a:endParaRPr lang="lv-LV" sz="1050" b="1" dirty="0" smtClean="0"/>
          </a:p>
          <a:p>
            <a:pPr algn="ctr"/>
            <a:r>
              <a:rPr lang="lv-LV" sz="1050" b="1" dirty="0" smtClean="0"/>
              <a:t>uz </a:t>
            </a:r>
            <a:r>
              <a:rPr lang="lv-LV" sz="1050" b="1" dirty="0"/>
              <a:t>Rīgas pilsētas teritoriju</a:t>
            </a:r>
          </a:p>
        </p:txBody>
      </p:sp>
      <p:pic>
        <p:nvPicPr>
          <p:cNvPr id="8196" name="Picture 4" descr="http://www.rigapretpludiem.lv/data/img/20110309143018217990.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230862" y="2335212"/>
            <a:ext cx="2869338" cy="310845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ounded Rectangle 3"/>
          <p:cNvSpPr/>
          <p:nvPr/>
        </p:nvSpPr>
        <p:spPr>
          <a:xfrm>
            <a:off x="261547" y="1976717"/>
            <a:ext cx="5035075" cy="2534898"/>
          </a:xfrm>
          <a:prstGeom prst="roundRect">
            <a:avLst>
              <a:gd name="adj" fmla="val 13193"/>
            </a:avLst>
          </a:prstGeom>
          <a:solidFill>
            <a:schemeClr val="accent2">
              <a:lumMod val="40000"/>
              <a:lumOff val="6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dirty="0">
                <a:solidFill>
                  <a:schemeClr val="tx1"/>
                </a:solidFill>
              </a:rPr>
              <a:t>Adaptācijas tehnoloģisko risinājumu </a:t>
            </a:r>
            <a:r>
              <a:rPr lang="lv-LV" b="1" dirty="0" smtClean="0">
                <a:solidFill>
                  <a:schemeClr val="tx1"/>
                </a:solidFill>
              </a:rPr>
              <a:t>attīstība:</a:t>
            </a:r>
          </a:p>
          <a:p>
            <a:pPr marL="742950" lvl="1" indent="-285750">
              <a:buFont typeface="Arial" panose="020B0604020202020204" pitchFamily="34" charset="0"/>
              <a:buChar char="•"/>
            </a:pPr>
            <a:r>
              <a:rPr lang="lv-LV" sz="1600" dirty="0">
                <a:solidFill>
                  <a:schemeClr val="tx1"/>
                </a:solidFill>
              </a:rPr>
              <a:t>Bīstamības un risku </a:t>
            </a:r>
            <a:r>
              <a:rPr lang="lv-LV" sz="1600" dirty="0" smtClean="0">
                <a:solidFill>
                  <a:schemeClr val="tx1"/>
                </a:solidFill>
              </a:rPr>
              <a:t>kartēšana</a:t>
            </a:r>
          </a:p>
          <a:p>
            <a:pPr marL="742950" lvl="1" indent="-285750">
              <a:buFont typeface="Arial" panose="020B0604020202020204" pitchFamily="34" charset="0"/>
              <a:buChar char="•"/>
            </a:pPr>
            <a:r>
              <a:rPr lang="lv-LV" sz="1600" dirty="0" smtClean="0">
                <a:solidFill>
                  <a:schemeClr val="tx1"/>
                </a:solidFill>
              </a:rPr>
              <a:t>Agrīnas </a:t>
            </a:r>
            <a:r>
              <a:rPr lang="lv-LV" sz="1600" dirty="0">
                <a:solidFill>
                  <a:schemeClr val="tx1"/>
                </a:solidFill>
              </a:rPr>
              <a:t>brīdināšanas un prognozēšanas </a:t>
            </a:r>
            <a:r>
              <a:rPr lang="lv-LV" sz="1600" dirty="0" smtClean="0">
                <a:solidFill>
                  <a:schemeClr val="tx1"/>
                </a:solidFill>
              </a:rPr>
              <a:t>sistēmas</a:t>
            </a:r>
          </a:p>
          <a:p>
            <a:pPr marL="742950" lvl="1" indent="-285750">
              <a:buFont typeface="Arial" panose="020B0604020202020204" pitchFamily="34" charset="0"/>
              <a:buChar char="•"/>
            </a:pPr>
            <a:r>
              <a:rPr lang="lv-LV" sz="1600" dirty="0" smtClean="0">
                <a:solidFill>
                  <a:schemeClr val="tx1"/>
                </a:solidFill>
              </a:rPr>
              <a:t>Krasta </a:t>
            </a:r>
            <a:r>
              <a:rPr lang="lv-LV" sz="1600" dirty="0">
                <a:solidFill>
                  <a:schemeClr val="tx1"/>
                </a:solidFill>
              </a:rPr>
              <a:t>aizsardzības </a:t>
            </a:r>
            <a:r>
              <a:rPr lang="lv-LV" sz="1600" dirty="0" smtClean="0">
                <a:solidFill>
                  <a:schemeClr val="tx1"/>
                </a:solidFill>
              </a:rPr>
              <a:t>struktūras</a:t>
            </a:r>
          </a:p>
          <a:p>
            <a:pPr marL="742950" lvl="1" indent="-285750">
              <a:buFont typeface="Arial" panose="020B0604020202020204" pitchFamily="34" charset="0"/>
              <a:buChar char="•"/>
            </a:pPr>
            <a:r>
              <a:rPr lang="lv-LV" sz="1600" dirty="0" smtClean="0">
                <a:solidFill>
                  <a:schemeClr val="tx1"/>
                </a:solidFill>
              </a:rPr>
              <a:t>Pretplūdu risinājumi</a:t>
            </a:r>
          </a:p>
          <a:p>
            <a:pPr marL="742950" lvl="1" indent="-285750">
              <a:buFont typeface="Arial" panose="020B0604020202020204" pitchFamily="34" charset="0"/>
              <a:buChar char="•"/>
            </a:pPr>
            <a:r>
              <a:rPr lang="lv-LV" sz="1600" dirty="0" smtClean="0">
                <a:solidFill>
                  <a:schemeClr val="tx1"/>
                </a:solidFill>
              </a:rPr>
              <a:t>Celtniecības </a:t>
            </a:r>
            <a:r>
              <a:rPr lang="lv-LV" sz="1600" dirty="0">
                <a:solidFill>
                  <a:schemeClr val="tx1"/>
                </a:solidFill>
              </a:rPr>
              <a:t>prakses </a:t>
            </a:r>
            <a:r>
              <a:rPr lang="lv-LV" sz="1600" dirty="0" smtClean="0">
                <a:solidFill>
                  <a:schemeClr val="tx1"/>
                </a:solidFill>
              </a:rPr>
              <a:t>pilnveidošana</a:t>
            </a:r>
          </a:p>
          <a:p>
            <a:pPr marL="742950" lvl="1" indent="-285750">
              <a:buFont typeface="Arial" panose="020B0604020202020204" pitchFamily="34" charset="0"/>
              <a:buChar char="•"/>
            </a:pPr>
            <a:r>
              <a:rPr lang="lv-LV" sz="1600" dirty="0" smtClean="0">
                <a:solidFill>
                  <a:schemeClr val="tx1"/>
                </a:solidFill>
              </a:rPr>
              <a:t>Transporta </a:t>
            </a:r>
            <a:r>
              <a:rPr lang="lv-LV" sz="1600" dirty="0">
                <a:solidFill>
                  <a:schemeClr val="tx1"/>
                </a:solidFill>
              </a:rPr>
              <a:t>un ceļu infrastruktūras </a:t>
            </a:r>
            <a:r>
              <a:rPr lang="lv-LV" sz="1600" dirty="0" smtClean="0">
                <a:solidFill>
                  <a:schemeClr val="tx1"/>
                </a:solidFill>
              </a:rPr>
              <a:t>uzlabošana</a:t>
            </a:r>
          </a:p>
          <a:p>
            <a:pPr marL="742950" lvl="1" indent="-285750">
              <a:buFont typeface="Arial" panose="020B0604020202020204" pitchFamily="34" charset="0"/>
              <a:buChar char="•"/>
            </a:pPr>
            <a:r>
              <a:rPr lang="lv-LV" sz="1600" dirty="0" err="1" smtClean="0">
                <a:solidFill>
                  <a:schemeClr val="tx1"/>
                </a:solidFill>
              </a:rPr>
              <a:t>Energopārvades</a:t>
            </a:r>
            <a:r>
              <a:rPr lang="lv-LV" sz="1600" dirty="0" smtClean="0">
                <a:solidFill>
                  <a:schemeClr val="tx1"/>
                </a:solidFill>
              </a:rPr>
              <a:t> </a:t>
            </a:r>
            <a:r>
              <a:rPr lang="lv-LV" sz="1600" dirty="0">
                <a:solidFill>
                  <a:schemeClr val="tx1"/>
                </a:solidFill>
              </a:rPr>
              <a:t>un informāciju tehnoloģiju drošība</a:t>
            </a:r>
          </a:p>
        </p:txBody>
      </p:sp>
      <p:sp>
        <p:nvSpPr>
          <p:cNvPr id="5" name="Rounded Rectangle 4"/>
          <p:cNvSpPr/>
          <p:nvPr/>
        </p:nvSpPr>
        <p:spPr>
          <a:xfrm>
            <a:off x="261546" y="4776808"/>
            <a:ext cx="5035075" cy="1554970"/>
          </a:xfrm>
          <a:prstGeom prst="roundRect">
            <a:avLst/>
          </a:prstGeom>
          <a:solidFill>
            <a:schemeClr val="accent1">
              <a:lumMod val="40000"/>
              <a:lumOff val="6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dirty="0">
                <a:solidFill>
                  <a:schemeClr val="tx1"/>
                </a:solidFill>
              </a:rPr>
              <a:t>Adaptācija lauksaimniecībā, </a:t>
            </a:r>
            <a:r>
              <a:rPr lang="lv-LV" b="1" dirty="0" smtClean="0">
                <a:solidFill>
                  <a:schemeClr val="tx1"/>
                </a:solidFill>
              </a:rPr>
              <a:t>mežsaimniecībā:</a:t>
            </a:r>
          </a:p>
          <a:p>
            <a:pPr marL="742950" lvl="1" indent="-285750">
              <a:buFont typeface="Arial" panose="020B0604020202020204" pitchFamily="34" charset="0"/>
              <a:buChar char="•"/>
            </a:pPr>
            <a:r>
              <a:rPr lang="lv-LV" sz="1600" dirty="0">
                <a:solidFill>
                  <a:schemeClr val="tx1"/>
                </a:solidFill>
              </a:rPr>
              <a:t>Jaunas augu kultūras un to izmantošanas </a:t>
            </a:r>
            <a:r>
              <a:rPr lang="lv-LV" sz="1600" dirty="0" smtClean="0">
                <a:solidFill>
                  <a:schemeClr val="tx1"/>
                </a:solidFill>
              </a:rPr>
              <a:t>risinājumi</a:t>
            </a:r>
          </a:p>
          <a:p>
            <a:pPr marL="742950" lvl="1" indent="-285750">
              <a:buFont typeface="Arial" panose="020B0604020202020204" pitchFamily="34" charset="0"/>
              <a:buChar char="•"/>
            </a:pPr>
            <a:r>
              <a:rPr lang="lv-LV" sz="1600" dirty="0" smtClean="0">
                <a:solidFill>
                  <a:schemeClr val="tx1"/>
                </a:solidFill>
              </a:rPr>
              <a:t>Tradicionālu </a:t>
            </a:r>
            <a:r>
              <a:rPr lang="lv-LV" sz="1600" dirty="0">
                <a:solidFill>
                  <a:schemeClr val="tx1"/>
                </a:solidFill>
              </a:rPr>
              <a:t>zināšanu </a:t>
            </a:r>
            <a:r>
              <a:rPr lang="lv-LV" sz="1600" dirty="0" smtClean="0">
                <a:solidFill>
                  <a:schemeClr val="tx1"/>
                </a:solidFill>
              </a:rPr>
              <a:t>pielietošana</a:t>
            </a:r>
          </a:p>
          <a:p>
            <a:pPr marL="742950" lvl="1" indent="-285750">
              <a:buFont typeface="Arial" panose="020B0604020202020204" pitchFamily="34" charset="0"/>
              <a:buChar char="•"/>
            </a:pPr>
            <a:r>
              <a:rPr lang="lv-LV" sz="1600" dirty="0" smtClean="0">
                <a:solidFill>
                  <a:schemeClr val="tx1"/>
                </a:solidFill>
              </a:rPr>
              <a:t>Irigācija </a:t>
            </a:r>
            <a:r>
              <a:rPr lang="lv-LV" sz="1600" dirty="0">
                <a:solidFill>
                  <a:schemeClr val="tx1"/>
                </a:solidFill>
              </a:rPr>
              <a:t>un ūdens </a:t>
            </a:r>
            <a:r>
              <a:rPr lang="lv-LV" sz="1600" dirty="0" smtClean="0">
                <a:solidFill>
                  <a:schemeClr val="tx1"/>
                </a:solidFill>
              </a:rPr>
              <a:t>taupīšana</a:t>
            </a:r>
          </a:p>
          <a:p>
            <a:pPr marL="742950" lvl="1" indent="-285750">
              <a:buFont typeface="Arial" panose="020B0604020202020204" pitchFamily="34" charset="0"/>
              <a:buChar char="•"/>
            </a:pPr>
            <a:r>
              <a:rPr lang="lv-LV" sz="1600" dirty="0" smtClean="0">
                <a:solidFill>
                  <a:schemeClr val="tx1"/>
                </a:solidFill>
              </a:rPr>
              <a:t>Siltumizolācijas </a:t>
            </a:r>
            <a:r>
              <a:rPr lang="lv-LV" sz="1600" dirty="0">
                <a:solidFill>
                  <a:schemeClr val="tx1"/>
                </a:solidFill>
              </a:rPr>
              <a:t>un dzesēšanas risinājumi</a:t>
            </a:r>
          </a:p>
        </p:txBody>
      </p:sp>
      <p:sp>
        <p:nvSpPr>
          <p:cNvPr id="6" name="Rounded Rectangle 5"/>
          <p:cNvSpPr/>
          <p:nvPr/>
        </p:nvSpPr>
        <p:spPr>
          <a:xfrm>
            <a:off x="7996699" y="1976718"/>
            <a:ext cx="3897773" cy="1909482"/>
          </a:xfrm>
          <a:prstGeom prst="roundRect">
            <a:avLst/>
          </a:prstGeom>
          <a:solidFill>
            <a:schemeClr val="accent1">
              <a:lumMod val="40000"/>
              <a:lumOff val="6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dirty="0">
                <a:solidFill>
                  <a:schemeClr val="tx1"/>
                </a:solidFill>
              </a:rPr>
              <a:t>Ekosistēmu resursu </a:t>
            </a:r>
            <a:r>
              <a:rPr lang="lv-LV" b="1" dirty="0" smtClean="0">
                <a:solidFill>
                  <a:schemeClr val="tx1"/>
                </a:solidFill>
              </a:rPr>
              <a:t>izmantošana:</a:t>
            </a:r>
          </a:p>
          <a:p>
            <a:pPr marL="742950" lvl="1" indent="-285750">
              <a:buFont typeface="Arial" panose="020B0604020202020204" pitchFamily="34" charset="0"/>
              <a:buChar char="•"/>
            </a:pPr>
            <a:r>
              <a:rPr lang="lv-LV" sz="1600" dirty="0">
                <a:solidFill>
                  <a:schemeClr val="tx1"/>
                </a:solidFill>
              </a:rPr>
              <a:t>Vides </a:t>
            </a:r>
            <a:r>
              <a:rPr lang="lv-LV" sz="1600" dirty="0" smtClean="0">
                <a:solidFill>
                  <a:schemeClr val="tx1"/>
                </a:solidFill>
              </a:rPr>
              <a:t>rekultivācija</a:t>
            </a:r>
          </a:p>
          <a:p>
            <a:pPr marL="742950" lvl="1" indent="-285750">
              <a:buFont typeface="Arial" panose="020B0604020202020204" pitchFamily="34" charset="0"/>
              <a:buChar char="•"/>
            </a:pPr>
            <a:r>
              <a:rPr lang="lv-LV" sz="1600" dirty="0" smtClean="0">
                <a:solidFill>
                  <a:schemeClr val="tx1"/>
                </a:solidFill>
              </a:rPr>
              <a:t>Apmežošana</a:t>
            </a:r>
          </a:p>
          <a:p>
            <a:pPr marL="742950" lvl="1" indent="-285750">
              <a:buFont typeface="Arial" panose="020B0604020202020204" pitchFamily="34" charset="0"/>
              <a:buChar char="•"/>
            </a:pPr>
            <a:r>
              <a:rPr lang="lv-LV" sz="1600" dirty="0" smtClean="0">
                <a:solidFill>
                  <a:schemeClr val="tx1"/>
                </a:solidFill>
              </a:rPr>
              <a:t>Zaļās </a:t>
            </a:r>
            <a:r>
              <a:rPr lang="lv-LV" sz="1600" dirty="0">
                <a:solidFill>
                  <a:schemeClr val="tx1"/>
                </a:solidFill>
              </a:rPr>
              <a:t>infrastruktūras izveide (parki, zaļie jumti </a:t>
            </a:r>
            <a:r>
              <a:rPr lang="lv-LV" sz="1600" dirty="0" smtClean="0">
                <a:solidFill>
                  <a:schemeClr val="tx1"/>
                </a:solidFill>
              </a:rPr>
              <a:t>u.c.)</a:t>
            </a:r>
          </a:p>
          <a:p>
            <a:pPr marL="742950" lvl="1" indent="-285750">
              <a:buFont typeface="Arial" panose="020B0604020202020204" pitchFamily="34" charset="0"/>
              <a:buChar char="•"/>
            </a:pPr>
            <a:r>
              <a:rPr lang="lv-LV" sz="1600" dirty="0" smtClean="0">
                <a:solidFill>
                  <a:schemeClr val="tx1"/>
                </a:solidFill>
              </a:rPr>
              <a:t>Ekoloģiskie </a:t>
            </a:r>
            <a:r>
              <a:rPr lang="lv-LV" sz="1600" dirty="0">
                <a:solidFill>
                  <a:schemeClr val="tx1"/>
                </a:solidFill>
              </a:rPr>
              <a:t>koridori un tīklojums</a:t>
            </a:r>
          </a:p>
        </p:txBody>
      </p:sp>
      <p:sp>
        <p:nvSpPr>
          <p:cNvPr id="7" name="Rounded Rectangle 6"/>
          <p:cNvSpPr/>
          <p:nvPr/>
        </p:nvSpPr>
        <p:spPr>
          <a:xfrm>
            <a:off x="7998041" y="4185767"/>
            <a:ext cx="3897773" cy="1878600"/>
          </a:xfrm>
          <a:prstGeom prst="roundRect">
            <a:avLst/>
          </a:prstGeom>
          <a:solidFill>
            <a:schemeClr val="accent2">
              <a:lumMod val="40000"/>
              <a:lumOff val="6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dirty="0">
                <a:solidFill>
                  <a:schemeClr val="tx1"/>
                </a:solidFill>
              </a:rPr>
              <a:t>Izglītība un </a:t>
            </a:r>
            <a:r>
              <a:rPr lang="lv-LV" b="1" dirty="0" smtClean="0">
                <a:solidFill>
                  <a:schemeClr val="tx1"/>
                </a:solidFill>
              </a:rPr>
              <a:t>pētniecība:</a:t>
            </a:r>
          </a:p>
          <a:p>
            <a:pPr marL="742950" lvl="1" indent="-285750">
              <a:buFont typeface="Arial" panose="020B0604020202020204" pitchFamily="34" charset="0"/>
              <a:buChar char="•"/>
            </a:pPr>
            <a:r>
              <a:rPr lang="lv-LV" sz="1600" dirty="0">
                <a:solidFill>
                  <a:schemeClr val="tx1"/>
                </a:solidFill>
              </a:rPr>
              <a:t>Risku </a:t>
            </a:r>
            <a:r>
              <a:rPr lang="lv-LV" sz="1600" dirty="0" smtClean="0">
                <a:solidFill>
                  <a:schemeClr val="tx1"/>
                </a:solidFill>
              </a:rPr>
              <a:t>kartējums</a:t>
            </a:r>
          </a:p>
          <a:p>
            <a:pPr marL="742950" lvl="1" indent="-285750">
              <a:buFont typeface="Arial" panose="020B0604020202020204" pitchFamily="34" charset="0"/>
              <a:buChar char="•"/>
            </a:pPr>
            <a:r>
              <a:rPr lang="lv-LV" sz="1600" dirty="0" smtClean="0">
                <a:solidFill>
                  <a:schemeClr val="tx1"/>
                </a:solidFill>
              </a:rPr>
              <a:t>Brīdināšanas </a:t>
            </a:r>
            <a:r>
              <a:rPr lang="lv-LV" sz="1600" dirty="0">
                <a:solidFill>
                  <a:schemeClr val="tx1"/>
                </a:solidFill>
              </a:rPr>
              <a:t>un prognozēšanas </a:t>
            </a:r>
            <a:r>
              <a:rPr lang="lv-LV" sz="1600" dirty="0" smtClean="0">
                <a:solidFill>
                  <a:schemeClr val="tx1"/>
                </a:solidFill>
              </a:rPr>
              <a:t>sistēma</a:t>
            </a:r>
          </a:p>
          <a:p>
            <a:pPr marL="742950" lvl="1" indent="-285750">
              <a:buFont typeface="Arial" panose="020B0604020202020204" pitchFamily="34" charset="0"/>
              <a:buChar char="•"/>
            </a:pPr>
            <a:r>
              <a:rPr lang="lv-LV" sz="1600" dirty="0" smtClean="0">
                <a:solidFill>
                  <a:schemeClr val="tx1"/>
                </a:solidFill>
              </a:rPr>
              <a:t>Klimata </a:t>
            </a:r>
            <a:r>
              <a:rPr lang="lv-LV" sz="1600" dirty="0">
                <a:solidFill>
                  <a:schemeClr val="tx1"/>
                </a:solidFill>
              </a:rPr>
              <a:t>izglītības sistēmas </a:t>
            </a:r>
            <a:r>
              <a:rPr lang="lv-LV" sz="1600" dirty="0" smtClean="0">
                <a:solidFill>
                  <a:schemeClr val="tx1"/>
                </a:solidFill>
              </a:rPr>
              <a:t>izveide</a:t>
            </a:r>
          </a:p>
          <a:p>
            <a:pPr marL="742950" lvl="1" indent="-285750">
              <a:buFont typeface="Arial" panose="020B0604020202020204" pitchFamily="34" charset="0"/>
              <a:buChar char="•"/>
            </a:pPr>
            <a:r>
              <a:rPr lang="lv-LV" sz="1600" dirty="0" smtClean="0">
                <a:solidFill>
                  <a:schemeClr val="tx1"/>
                </a:solidFill>
              </a:rPr>
              <a:t>Tālākizglītība</a:t>
            </a:r>
          </a:p>
          <a:p>
            <a:pPr marL="742950" lvl="1" indent="-285750">
              <a:buFont typeface="Arial" panose="020B0604020202020204" pitchFamily="34" charset="0"/>
              <a:buChar char="•"/>
            </a:pPr>
            <a:r>
              <a:rPr lang="lv-LV" sz="1600" dirty="0" smtClean="0">
                <a:solidFill>
                  <a:schemeClr val="tx1"/>
                </a:solidFill>
              </a:rPr>
              <a:t>Klimata </a:t>
            </a:r>
            <a:r>
              <a:rPr lang="lv-LV" sz="1600" dirty="0">
                <a:solidFill>
                  <a:schemeClr val="tx1"/>
                </a:solidFill>
              </a:rPr>
              <a:t>risku </a:t>
            </a:r>
            <a:r>
              <a:rPr lang="lv-LV" sz="1600" dirty="0" smtClean="0">
                <a:solidFill>
                  <a:schemeClr val="tx1"/>
                </a:solidFill>
              </a:rPr>
              <a:t>izpēte</a:t>
            </a:r>
            <a:endParaRPr lang="lv-LV" sz="1600" dirty="0">
              <a:solidFill>
                <a:schemeClr val="tx1"/>
              </a:solidFill>
            </a:endParaRPr>
          </a:p>
        </p:txBody>
      </p:sp>
      <p:sp>
        <p:nvSpPr>
          <p:cNvPr id="9" name="Title 1"/>
          <p:cNvSpPr txBox="1">
            <a:spLocks/>
          </p:cNvSpPr>
          <p:nvPr/>
        </p:nvSpPr>
        <p:spPr>
          <a:xfrm>
            <a:off x="1575931" y="350393"/>
            <a:ext cx="9040137" cy="116259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Pieejas adaptācijai klimata pārmaiņu risku </a:t>
            </a:r>
            <a:r>
              <a:rPr lang="lv-LV" sz="2400" dirty="0" smtClean="0"/>
              <a:t>mazināšanai – </a:t>
            </a:r>
            <a:r>
              <a:rPr lang="lv-LV" sz="2400" b="1" dirty="0"/>
              <a:t>tehnoloģiskie </a:t>
            </a:r>
            <a:endParaRPr lang="lv-LV" sz="2400" b="1" dirty="0" smtClean="0"/>
          </a:p>
          <a:p>
            <a:pPr algn="ctr"/>
            <a:r>
              <a:rPr lang="lv-LV" sz="2400" b="1" dirty="0" smtClean="0"/>
              <a:t>risinājumi </a:t>
            </a:r>
            <a:r>
              <a:rPr lang="lv-LV" sz="2400" b="1" dirty="0"/>
              <a:t>un adaptācijas sistēmas </a:t>
            </a:r>
            <a:r>
              <a:rPr lang="lv-LV" sz="2400" b="1" dirty="0" smtClean="0"/>
              <a:t>izveidošana </a:t>
            </a:r>
          </a:p>
          <a:p>
            <a:pPr algn="ctr"/>
            <a:r>
              <a:rPr lang="lv-LV" sz="2400" dirty="0" smtClean="0"/>
              <a:t>(adaptācijas aktivitātes un piemēri):</a:t>
            </a:r>
            <a:endParaRPr lang="lv-LV" sz="2400" dirty="0"/>
          </a:p>
        </p:txBody>
      </p:sp>
    </p:spTree>
    <p:extLst>
      <p:ext uri="{BB962C8B-B14F-4D97-AF65-F5344CB8AC3E}">
        <p14:creationId xmlns:p14="http://schemas.microsoft.com/office/powerpoint/2010/main" xmlns="" val="12074631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800267" y="417356"/>
            <a:ext cx="6591465" cy="1008032"/>
          </a:xfrm>
          <a:prstGeom prst="roundRect">
            <a:avLst>
              <a:gd name="adj" fmla="val 18373"/>
            </a:avLst>
          </a:prstGeom>
          <a:solidFill>
            <a:schemeClr val="bg1">
              <a:lumMod val="7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4000" b="1" dirty="0" smtClean="0"/>
              <a:t>ADAPTĀCIJAS POLITIKA</a:t>
            </a:r>
            <a:endParaRPr lang="lv-LV" sz="4000" b="1" dirty="0"/>
          </a:p>
        </p:txBody>
      </p:sp>
      <p:sp>
        <p:nvSpPr>
          <p:cNvPr id="4" name="Title 1"/>
          <p:cNvSpPr txBox="1">
            <a:spLocks/>
          </p:cNvSpPr>
          <p:nvPr/>
        </p:nvSpPr>
        <p:spPr>
          <a:xfrm>
            <a:off x="1550894" y="1718976"/>
            <a:ext cx="9090211" cy="114908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Adaptācijas politikā iniciatīva pieder </a:t>
            </a:r>
            <a:r>
              <a:rPr lang="lv-LV" sz="2400" b="1" dirty="0"/>
              <a:t>starptautiska līmeņa dalībniekiem </a:t>
            </a:r>
            <a:r>
              <a:rPr lang="lv-LV" sz="2400" dirty="0"/>
              <a:t>un to nosaka klimata pārmaiņu </a:t>
            </a:r>
            <a:r>
              <a:rPr lang="lv-LV" sz="2400" dirty="0" smtClean="0"/>
              <a:t>globālie draudi un arvien </a:t>
            </a:r>
            <a:r>
              <a:rPr lang="lv-LV" sz="2400" dirty="0"/>
              <a:t>pieaugošie dabas </a:t>
            </a:r>
            <a:r>
              <a:rPr lang="lv-LV" sz="2400" dirty="0" smtClean="0"/>
              <a:t>katastrofu </a:t>
            </a:r>
            <a:r>
              <a:rPr lang="lv-LV" sz="2400" dirty="0"/>
              <a:t>seku </a:t>
            </a:r>
            <a:r>
              <a:rPr lang="lv-LV" sz="2400" dirty="0" smtClean="0"/>
              <a:t>apmēri, piemēram:</a:t>
            </a:r>
          </a:p>
        </p:txBody>
      </p:sp>
      <p:sp>
        <p:nvSpPr>
          <p:cNvPr id="6" name="Rounded Rectangle 5"/>
          <p:cNvSpPr/>
          <p:nvPr/>
        </p:nvSpPr>
        <p:spPr>
          <a:xfrm>
            <a:off x="737394" y="3161647"/>
            <a:ext cx="5071735" cy="2149941"/>
          </a:xfrm>
          <a:prstGeom prst="roundRect">
            <a:avLst>
              <a:gd name="adj" fmla="val 14791"/>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b="1" dirty="0" smtClean="0">
                <a:solidFill>
                  <a:schemeClr val="tx1"/>
                </a:solidFill>
              </a:rPr>
              <a:t>Pasaules vidējās temperatūras pieaugums</a:t>
            </a:r>
          </a:p>
          <a:p>
            <a:pPr marL="285750" indent="-285750">
              <a:spcAft>
                <a:spcPts val="600"/>
              </a:spcAft>
              <a:buFont typeface="Arial" panose="020B0604020202020204" pitchFamily="34" charset="0"/>
              <a:buChar char="•"/>
            </a:pPr>
            <a:r>
              <a:rPr lang="lv-LV" b="1" dirty="0" smtClean="0">
                <a:solidFill>
                  <a:schemeClr val="tx1"/>
                </a:solidFill>
              </a:rPr>
              <a:t>Ietekmes uz ekosistēmām visos kontinentos</a:t>
            </a:r>
          </a:p>
          <a:p>
            <a:pPr marL="285750" indent="-285750">
              <a:spcAft>
                <a:spcPts val="600"/>
              </a:spcAft>
              <a:buFont typeface="Arial" panose="020B0604020202020204" pitchFamily="34" charset="0"/>
              <a:buChar char="•"/>
            </a:pPr>
            <a:r>
              <a:rPr lang="lv-LV" b="1" dirty="0" smtClean="0">
                <a:solidFill>
                  <a:schemeClr val="tx1"/>
                </a:solidFill>
              </a:rPr>
              <a:t>Pasaules okeāna ūdens līmeņa celšanās</a:t>
            </a:r>
          </a:p>
          <a:p>
            <a:pPr marL="285750" indent="-285750">
              <a:spcAft>
                <a:spcPts val="600"/>
              </a:spcAft>
              <a:buFont typeface="Arial" panose="020B0604020202020204" pitchFamily="34" charset="0"/>
              <a:buChar char="•"/>
            </a:pPr>
            <a:r>
              <a:rPr lang="lv-LV" b="1" dirty="0" smtClean="0">
                <a:solidFill>
                  <a:schemeClr val="tx1"/>
                </a:solidFill>
              </a:rPr>
              <a:t>Ekstrēmo dabas parādību biežuma pieaugums</a:t>
            </a:r>
          </a:p>
          <a:p>
            <a:pPr marL="285750" indent="-285750">
              <a:spcAft>
                <a:spcPts val="600"/>
              </a:spcAft>
              <a:buFont typeface="Arial" panose="020B0604020202020204" pitchFamily="34" charset="0"/>
              <a:buChar char="•"/>
            </a:pPr>
            <a:r>
              <a:rPr lang="lv-LV" b="1" dirty="0" smtClean="0">
                <a:solidFill>
                  <a:schemeClr val="tx1"/>
                </a:solidFill>
              </a:rPr>
              <a:t>Jūras līmeņa celšanās un piekrastes teritoriju apdraudējums</a:t>
            </a:r>
          </a:p>
        </p:txBody>
      </p:sp>
      <p:sp>
        <p:nvSpPr>
          <p:cNvPr id="7" name="Rounded Rectangle 6"/>
          <p:cNvSpPr/>
          <p:nvPr/>
        </p:nvSpPr>
        <p:spPr>
          <a:xfrm>
            <a:off x="6040016" y="3161647"/>
            <a:ext cx="5363090" cy="2741612"/>
          </a:xfrm>
          <a:prstGeom prst="roundRect">
            <a:avLst>
              <a:gd name="adj" fmla="val 13234"/>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b="1" dirty="0" smtClean="0">
                <a:solidFill>
                  <a:schemeClr val="tx1"/>
                </a:solidFill>
              </a:rPr>
              <a:t>Ietekmes uz cilvēku veselību un labklājību</a:t>
            </a:r>
          </a:p>
          <a:p>
            <a:pPr marL="285750" indent="-285750">
              <a:spcAft>
                <a:spcPts val="600"/>
              </a:spcAft>
              <a:buFont typeface="Arial" panose="020B0604020202020204" pitchFamily="34" charset="0"/>
              <a:buChar char="•"/>
            </a:pPr>
            <a:r>
              <a:rPr lang="lv-LV" b="1" dirty="0" smtClean="0">
                <a:solidFill>
                  <a:schemeClr val="tx1"/>
                </a:solidFill>
              </a:rPr>
              <a:t>Ietekmes uz lauksaimniecību un mežsaimniecību</a:t>
            </a:r>
          </a:p>
          <a:p>
            <a:pPr marL="285750" indent="-285750">
              <a:spcAft>
                <a:spcPts val="600"/>
              </a:spcAft>
              <a:buFont typeface="Arial" panose="020B0604020202020204" pitchFamily="34" charset="0"/>
              <a:buChar char="•"/>
            </a:pPr>
            <a:r>
              <a:rPr lang="lv-LV" b="1" dirty="0" smtClean="0">
                <a:solidFill>
                  <a:schemeClr val="tx1"/>
                </a:solidFill>
              </a:rPr>
              <a:t>Ietekmes uz bioloģisko daudzveidību un ekosistēmu pakalpojumiem</a:t>
            </a:r>
          </a:p>
          <a:p>
            <a:pPr marL="285750" indent="-285750">
              <a:spcAft>
                <a:spcPts val="600"/>
              </a:spcAft>
              <a:buFont typeface="Arial" panose="020B0604020202020204" pitchFamily="34" charset="0"/>
              <a:buChar char="•"/>
            </a:pPr>
            <a:r>
              <a:rPr lang="lv-LV" b="1" dirty="0" smtClean="0">
                <a:solidFill>
                  <a:schemeClr val="tx1"/>
                </a:solidFill>
              </a:rPr>
              <a:t>Ietekmes uz reģionālo attīstību</a:t>
            </a:r>
          </a:p>
          <a:p>
            <a:pPr marL="285750" indent="-285750">
              <a:spcAft>
                <a:spcPts val="600"/>
              </a:spcAft>
              <a:buFont typeface="Arial" panose="020B0604020202020204" pitchFamily="34" charset="0"/>
              <a:buChar char="•"/>
            </a:pPr>
            <a:r>
              <a:rPr lang="lv-LV" b="1" dirty="0" smtClean="0">
                <a:solidFill>
                  <a:schemeClr val="tx1"/>
                </a:solidFill>
              </a:rPr>
              <a:t>Ietekmes uz pilsētvides attīstību, plānošanu un būvniecību</a:t>
            </a:r>
          </a:p>
          <a:p>
            <a:pPr marL="285750" indent="-285750">
              <a:spcAft>
                <a:spcPts val="600"/>
              </a:spcAft>
              <a:buFont typeface="Arial" panose="020B0604020202020204" pitchFamily="34" charset="0"/>
              <a:buChar char="•"/>
            </a:pPr>
            <a:r>
              <a:rPr lang="lv-LV" b="1" dirty="0" smtClean="0">
                <a:solidFill>
                  <a:schemeClr val="tx1"/>
                </a:solidFill>
              </a:rPr>
              <a:t>Ietekmes uz iedzīvotāju migrāciju</a:t>
            </a:r>
            <a:endParaRPr lang="lv-LV" b="1" dirty="0">
              <a:solidFill>
                <a:schemeClr val="tx1"/>
              </a:solidFill>
            </a:endParaRPr>
          </a:p>
        </p:txBody>
      </p:sp>
    </p:spTree>
    <p:extLst>
      <p:ext uri="{BB962C8B-B14F-4D97-AF65-F5344CB8AC3E}">
        <p14:creationId xmlns:p14="http://schemas.microsoft.com/office/powerpoint/2010/main" xmlns="" val="9970480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user\Desktop\13-Atteli\2836125610_027ec05031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564702" y="1934356"/>
            <a:ext cx="5627298" cy="420093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581336" y="481294"/>
            <a:ext cx="11029327" cy="99481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Globālās adaptācijas politikas nozīmīgs elements ir tādu procesu negatīvo ietekmju mazināšana, kas sniedzas pāri nacionālo valstu iespēju un interešu </a:t>
            </a:r>
            <a:r>
              <a:rPr lang="lv-LV" sz="2400" dirty="0" smtClean="0"/>
              <a:t>spējām</a:t>
            </a:r>
          </a:p>
        </p:txBody>
      </p:sp>
      <p:sp>
        <p:nvSpPr>
          <p:cNvPr id="4" name="Rounded Rectangle 3"/>
          <p:cNvSpPr/>
          <p:nvPr/>
        </p:nvSpPr>
        <p:spPr>
          <a:xfrm>
            <a:off x="378822" y="2855846"/>
            <a:ext cx="6549903" cy="65829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Cita globālās adaptācijas politikas aktivitāšu joma ir rīcības, lai mazinātu klimata pārmaiņu ietekmes uz iedzīvotāju migrāciju</a:t>
            </a:r>
          </a:p>
        </p:txBody>
      </p:sp>
      <p:sp>
        <p:nvSpPr>
          <p:cNvPr id="6" name="Rounded Rectangle 5"/>
          <p:cNvSpPr/>
          <p:nvPr/>
        </p:nvSpPr>
        <p:spPr>
          <a:xfrm>
            <a:off x="378822" y="3755756"/>
            <a:ext cx="6549903" cy="9144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Vienlaikus gan </a:t>
            </a:r>
            <a:r>
              <a:rPr lang="lv-LV" b="1" dirty="0" smtClean="0">
                <a:solidFill>
                  <a:schemeClr val="tx1"/>
                </a:solidFill>
              </a:rPr>
              <a:t>jāpiebilst, </a:t>
            </a:r>
            <a:r>
              <a:rPr lang="lv-LV" b="1" dirty="0">
                <a:solidFill>
                  <a:schemeClr val="tx1"/>
                </a:solidFill>
              </a:rPr>
              <a:t>ka šis ietekmju veids parāda klimata pārmaiņu milzīgās ietekmes un nepieciešamību uzsākt </a:t>
            </a:r>
            <a:endParaRPr lang="lv-LV" b="1" dirty="0" smtClean="0">
              <a:solidFill>
                <a:schemeClr val="tx1"/>
              </a:solidFill>
            </a:endParaRPr>
          </a:p>
          <a:p>
            <a:pPr algn="ctr"/>
            <a:r>
              <a:rPr lang="lv-LV" b="1" dirty="0" smtClean="0">
                <a:solidFill>
                  <a:schemeClr val="tx1"/>
                </a:solidFill>
              </a:rPr>
              <a:t>rīcības</a:t>
            </a:r>
            <a:r>
              <a:rPr lang="lv-LV" b="1" dirty="0">
                <a:solidFill>
                  <a:schemeClr val="tx1"/>
                </a:solidFill>
              </a:rPr>
              <a:t>, lai mazinātu to negatīvās ietekmes</a:t>
            </a:r>
          </a:p>
        </p:txBody>
      </p:sp>
      <p:sp>
        <p:nvSpPr>
          <p:cNvPr id="7" name="Rounded Rectangle 6"/>
          <p:cNvSpPr/>
          <p:nvPr/>
        </p:nvSpPr>
        <p:spPr>
          <a:xfrm>
            <a:off x="378822" y="4911865"/>
            <a:ext cx="6549903" cy="142978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Visi klimata pārmaiņu rakstura novērojumi un modeļi uzrāda ievērojamu nokrišņu daudzuma samazināšanās risku, piemēram, Ziemeļāfrikā, </a:t>
            </a:r>
            <a:r>
              <a:rPr lang="lv-LV" b="1" dirty="0" smtClean="0">
                <a:solidFill>
                  <a:schemeClr val="tx1"/>
                </a:solidFill>
              </a:rPr>
              <a:t>kas, </a:t>
            </a:r>
            <a:r>
              <a:rPr lang="lv-LV" b="1" dirty="0">
                <a:solidFill>
                  <a:schemeClr val="tx1"/>
                </a:solidFill>
              </a:rPr>
              <a:t>apvienojoties ar iedzīvotāju skaita pieaugumu, politisko nestabilitāti ir nozīmīgs drauds ne tikai reģiona, </a:t>
            </a:r>
            <a:endParaRPr lang="lv-LV" b="1" dirty="0" smtClean="0">
              <a:solidFill>
                <a:schemeClr val="tx1"/>
              </a:solidFill>
            </a:endParaRPr>
          </a:p>
          <a:p>
            <a:pPr algn="ctr"/>
            <a:r>
              <a:rPr lang="lv-LV" b="1" dirty="0" smtClean="0">
                <a:solidFill>
                  <a:schemeClr val="tx1"/>
                </a:solidFill>
              </a:rPr>
              <a:t>Eiropas</a:t>
            </a:r>
            <a:r>
              <a:rPr lang="lv-LV" b="1" dirty="0">
                <a:solidFill>
                  <a:schemeClr val="tx1"/>
                </a:solidFill>
              </a:rPr>
              <a:t>, bet visas cilvēces attīstībai</a:t>
            </a:r>
          </a:p>
        </p:txBody>
      </p:sp>
      <p:sp>
        <p:nvSpPr>
          <p:cNvPr id="8" name="Rounded Rectangle 7"/>
          <p:cNvSpPr/>
          <p:nvPr/>
        </p:nvSpPr>
        <p:spPr>
          <a:xfrm>
            <a:off x="378823" y="1699737"/>
            <a:ext cx="6549903" cy="9144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Izteikta problēma ir, piemēram, okeānu salu applūšanas draudi, jo šajā gadījumā </a:t>
            </a:r>
            <a:r>
              <a:rPr lang="lv-LV" b="1" dirty="0" smtClean="0">
                <a:solidFill>
                  <a:schemeClr val="tx1"/>
                </a:solidFill>
              </a:rPr>
              <a:t>kombinējas </a:t>
            </a:r>
            <a:r>
              <a:rPr lang="lv-LV" b="1" dirty="0">
                <a:solidFill>
                  <a:schemeClr val="tx1"/>
                </a:solidFill>
              </a:rPr>
              <a:t>gan jūras līmeņa celšanās draudu, </a:t>
            </a:r>
            <a:endParaRPr lang="lv-LV" b="1" dirty="0" smtClean="0">
              <a:solidFill>
                <a:schemeClr val="tx1"/>
              </a:solidFill>
            </a:endParaRPr>
          </a:p>
          <a:p>
            <a:pPr algn="ctr"/>
            <a:r>
              <a:rPr lang="lv-LV" b="1" dirty="0" smtClean="0">
                <a:solidFill>
                  <a:schemeClr val="tx1"/>
                </a:solidFill>
              </a:rPr>
              <a:t>gan </a:t>
            </a:r>
            <a:r>
              <a:rPr lang="lv-LV" b="1" dirty="0">
                <a:solidFill>
                  <a:schemeClr val="tx1"/>
                </a:solidFill>
              </a:rPr>
              <a:t>ekstremālo parādību ietekmju draudi</a:t>
            </a:r>
          </a:p>
        </p:txBody>
      </p:sp>
    </p:spTree>
    <p:extLst>
      <p:ext uri="{BB962C8B-B14F-4D97-AF65-F5344CB8AC3E}">
        <p14:creationId xmlns:p14="http://schemas.microsoft.com/office/powerpoint/2010/main" xmlns="" val="25636930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https://62e528761d0685343e1c-f3d1b99a743ffa4142d9d7f1978d9686.ssl.cf2.rackcdn.com/files/30662/width926/2bj5mn42-137826842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 y="2165290"/>
            <a:ext cx="6127559" cy="406298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1593672" y="533546"/>
            <a:ext cx="9026434" cy="114908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Gan klimata, gan adaptācijas politikas specifika ir tāda, ka tās pirmsākumi meklējami starptautiskā līmenī un tiek uzskatīts, ka ir svarīgi adaptācijas politiku risināt </a:t>
            </a:r>
            <a:r>
              <a:rPr lang="lv-LV" sz="2400" b="1" dirty="0"/>
              <a:t>valdības līmenī</a:t>
            </a:r>
            <a:r>
              <a:rPr lang="lv-LV" sz="2400" dirty="0"/>
              <a:t>:</a:t>
            </a:r>
          </a:p>
        </p:txBody>
      </p:sp>
      <p:sp>
        <p:nvSpPr>
          <p:cNvPr id="4" name="Rounded Rectangle 3"/>
          <p:cNvSpPr/>
          <p:nvPr/>
        </p:nvSpPr>
        <p:spPr>
          <a:xfrm>
            <a:off x="5984054" y="1907177"/>
            <a:ext cx="5863957" cy="4545874"/>
          </a:xfrm>
          <a:prstGeom prst="roundRect">
            <a:avLst>
              <a:gd name="adj" fmla="val 10345"/>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b="1" dirty="0" smtClean="0">
                <a:solidFill>
                  <a:schemeClr val="tx1"/>
                </a:solidFill>
              </a:rPr>
              <a:t>Piemērošanās (preventīvie) pasākumi ļauj samazināt izmaksas un dod tūlītējus rezultātus (jo īpaši tas attiecas uz lauksaimniecību)</a:t>
            </a:r>
          </a:p>
          <a:p>
            <a:pPr marL="285750" indent="-285750">
              <a:spcAft>
                <a:spcPts val="600"/>
              </a:spcAft>
              <a:buFont typeface="Arial" panose="020B0604020202020204" pitchFamily="34" charset="0"/>
              <a:buChar char="•"/>
            </a:pPr>
            <a:r>
              <a:rPr lang="lv-LV" b="1" dirty="0" smtClean="0">
                <a:solidFill>
                  <a:schemeClr val="tx1"/>
                </a:solidFill>
              </a:rPr>
              <a:t>Neskaidrības, riski un ieguvumi apgrūtina indivīda izpratni par ieguvumiem no pielāgošanās politikas, tāpēc tie risināmi valdības līmenī</a:t>
            </a:r>
          </a:p>
          <a:p>
            <a:pPr marL="285750" indent="-285750">
              <a:spcAft>
                <a:spcPts val="600"/>
              </a:spcAft>
              <a:buFont typeface="Arial" panose="020B0604020202020204" pitchFamily="34" charset="0"/>
              <a:buChar char="•"/>
            </a:pPr>
            <a:r>
              <a:rPr lang="lv-LV" b="1" dirty="0" smtClean="0">
                <a:solidFill>
                  <a:schemeClr val="tx1"/>
                </a:solidFill>
              </a:rPr>
              <a:t>Informēšana, zināšanas, apmācība vissekmīgāk nodrošināma, ja tā ir integrēta visas valsts politikā</a:t>
            </a:r>
          </a:p>
          <a:p>
            <a:pPr marL="285750" indent="-285750">
              <a:spcAft>
                <a:spcPts val="600"/>
              </a:spcAft>
              <a:buFont typeface="Arial" panose="020B0604020202020204" pitchFamily="34" charset="0"/>
              <a:buChar char="•"/>
            </a:pPr>
            <a:r>
              <a:rPr lang="lv-LV" b="1" dirty="0" smtClean="0">
                <a:solidFill>
                  <a:schemeClr val="tx1"/>
                </a:solidFill>
              </a:rPr>
              <a:t>Palīdzība nelaimē sniedzas pāri indivīda, vai reģiona spējām un risināma vismaz nacionālā līmenī</a:t>
            </a:r>
          </a:p>
          <a:p>
            <a:pPr marL="285750" indent="-285750">
              <a:spcAft>
                <a:spcPts val="600"/>
              </a:spcAft>
              <a:buFont typeface="Arial" panose="020B0604020202020204" pitchFamily="34" charset="0"/>
              <a:buChar char="•"/>
            </a:pPr>
            <a:r>
              <a:rPr lang="lv-LV" b="1" dirty="0" smtClean="0">
                <a:solidFill>
                  <a:schemeClr val="tx1"/>
                </a:solidFill>
              </a:rPr>
              <a:t>Risinājumu, vadlīniju izstrāde prasa kompetenci</a:t>
            </a:r>
          </a:p>
          <a:p>
            <a:pPr marL="285750" indent="-285750">
              <a:spcAft>
                <a:spcPts val="600"/>
              </a:spcAft>
              <a:buFont typeface="Arial" panose="020B0604020202020204" pitchFamily="34" charset="0"/>
              <a:buChar char="•"/>
            </a:pPr>
            <a:r>
              <a:rPr lang="lv-LV" b="1" dirty="0" smtClean="0">
                <a:solidFill>
                  <a:schemeClr val="tx1"/>
                </a:solidFill>
              </a:rPr>
              <a:t>Atbilstošas kapacitātes (finanšu un cilvēkresursu) nodrošināšana</a:t>
            </a:r>
          </a:p>
          <a:p>
            <a:pPr marL="285750" indent="-285750">
              <a:spcAft>
                <a:spcPts val="600"/>
              </a:spcAft>
              <a:buFont typeface="Arial" panose="020B0604020202020204" pitchFamily="34" charset="0"/>
              <a:buChar char="•"/>
            </a:pPr>
            <a:r>
              <a:rPr lang="lv-LV" b="1" dirty="0" smtClean="0">
                <a:solidFill>
                  <a:schemeClr val="tx1"/>
                </a:solidFill>
              </a:rPr>
              <a:t>Infrastruktūras plānošana un attīstība</a:t>
            </a:r>
            <a:endParaRPr lang="lv-LV" b="1" dirty="0">
              <a:solidFill>
                <a:schemeClr val="tx1"/>
              </a:solidFill>
            </a:endParaRPr>
          </a:p>
        </p:txBody>
      </p:sp>
    </p:spTree>
    <p:extLst>
      <p:ext uri="{BB962C8B-B14F-4D97-AF65-F5344CB8AC3E}">
        <p14:creationId xmlns:p14="http://schemas.microsoft.com/office/powerpoint/2010/main" xmlns="" val="40103979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user\Desktop\13-Atteli\9559701907_196534f9b5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228165" y="0"/>
            <a:ext cx="4574233"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ounded Rectangle 2"/>
          <p:cNvSpPr/>
          <p:nvPr/>
        </p:nvSpPr>
        <p:spPr>
          <a:xfrm>
            <a:off x="935346" y="2324727"/>
            <a:ext cx="6549903" cy="9144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Svarīga ir klimata </a:t>
            </a:r>
            <a:r>
              <a:rPr lang="lv-LV" b="1" dirty="0">
                <a:solidFill>
                  <a:schemeClr val="tx1"/>
                </a:solidFill>
              </a:rPr>
              <a:t>mainības risku ietveršana nacionālajā valsts drošības sistēmā, izstrādājot monitoringa sistēmu un sastādot </a:t>
            </a:r>
            <a:r>
              <a:rPr lang="lv-LV" b="1" dirty="0" smtClean="0">
                <a:solidFill>
                  <a:schemeClr val="tx1"/>
                </a:solidFill>
              </a:rPr>
              <a:t>un regulāri atjaunojot riska </a:t>
            </a:r>
            <a:r>
              <a:rPr lang="lv-LV" b="1" dirty="0">
                <a:solidFill>
                  <a:schemeClr val="tx1"/>
                </a:solidFill>
              </a:rPr>
              <a:t>objektu </a:t>
            </a:r>
            <a:r>
              <a:rPr lang="lv-LV" b="1" dirty="0" smtClean="0">
                <a:solidFill>
                  <a:schemeClr val="tx1"/>
                </a:solidFill>
              </a:rPr>
              <a:t>kartes</a:t>
            </a:r>
            <a:endParaRPr lang="lv-LV" b="1" dirty="0">
              <a:solidFill>
                <a:schemeClr val="tx1"/>
              </a:solidFill>
            </a:endParaRPr>
          </a:p>
        </p:txBody>
      </p:sp>
      <p:sp>
        <p:nvSpPr>
          <p:cNvPr id="4" name="Rounded Rectangle 3"/>
          <p:cNvSpPr/>
          <p:nvPr/>
        </p:nvSpPr>
        <p:spPr>
          <a:xfrm>
            <a:off x="301924" y="3542842"/>
            <a:ext cx="7737895" cy="158987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Tas atvieglotu </a:t>
            </a:r>
            <a:r>
              <a:rPr lang="lv-LV" b="1" dirty="0">
                <a:solidFill>
                  <a:schemeClr val="tx1"/>
                </a:solidFill>
              </a:rPr>
              <a:t>un novērstu risku identificēšanas un novērtēšanas (ieskaitot finansiālo) procesu, pilnveidotu dažādu prognožu un attīstības modeļu sistēmas veidošanu, ieskaitot tās sistēmas, kas saistītas ar klimata mainības ietekmju uz dažādām dabas ekosistēmām un bioloģisko daudzveidību, </a:t>
            </a:r>
            <a:endParaRPr lang="lv-LV" b="1" dirty="0" smtClean="0">
              <a:solidFill>
                <a:schemeClr val="tx1"/>
              </a:solidFill>
            </a:endParaRPr>
          </a:p>
          <a:p>
            <a:pPr algn="ctr"/>
            <a:r>
              <a:rPr lang="lv-LV" b="1" dirty="0" smtClean="0">
                <a:solidFill>
                  <a:schemeClr val="tx1"/>
                </a:solidFill>
              </a:rPr>
              <a:t>cilvēku </a:t>
            </a:r>
            <a:r>
              <a:rPr lang="lv-LV" b="1" dirty="0">
                <a:solidFill>
                  <a:schemeClr val="tx1"/>
                </a:solidFill>
              </a:rPr>
              <a:t>veselību un labklājību kopumā izvērtējumu</a:t>
            </a:r>
          </a:p>
        </p:txBody>
      </p:sp>
      <p:sp>
        <p:nvSpPr>
          <p:cNvPr id="5" name="Title 1"/>
          <p:cNvSpPr txBox="1">
            <a:spLocks/>
          </p:cNvSpPr>
          <p:nvPr/>
        </p:nvSpPr>
        <p:spPr>
          <a:xfrm>
            <a:off x="1740189" y="390740"/>
            <a:ext cx="7210697" cy="121687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Mūsdienās risku identifikācija vairāk vai mazāk ir notikusi atsevišķu nozaru politikas plānošanas dokumentos, visdetalizētāk – civilās aizsardzības sistēmā</a:t>
            </a:r>
            <a:endParaRPr lang="lv-LV" sz="2400" dirty="0" smtClean="0"/>
          </a:p>
        </p:txBody>
      </p:sp>
    </p:spTree>
    <p:extLst>
      <p:ext uri="{BB962C8B-B14F-4D97-AF65-F5344CB8AC3E}">
        <p14:creationId xmlns:p14="http://schemas.microsoft.com/office/powerpoint/2010/main" xmlns="" val="2008589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user\Desktop\13-Atteli\8662031247_697247203f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2089417"/>
            <a:ext cx="5936550" cy="3957699"/>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404988" y="355712"/>
            <a:ext cx="11382024" cy="114908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Kāpēc ir jāveido vienota stratēģija ar šiem klimata riskiem saistītas visaptverošas sistēmas izveidei (tāds būtu nacionālās piemērošanās klimata mainībai stratēģijas galvenais mērķis)? Vai nevar iztikt kā līdz šim, jo tik ļoti postošas kataklizmas Latviju vēl neapdraud? </a:t>
            </a:r>
            <a:endParaRPr lang="lv-LV" sz="2400" dirty="0" smtClean="0"/>
          </a:p>
        </p:txBody>
      </p:sp>
      <p:sp>
        <p:nvSpPr>
          <p:cNvPr id="4" name="Rounded Rectangle 3"/>
          <p:cNvSpPr/>
          <p:nvPr/>
        </p:nvSpPr>
        <p:spPr>
          <a:xfrm>
            <a:off x="5846895" y="1801838"/>
            <a:ext cx="5628825" cy="1557658"/>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Diemžēl tā ir tikai ilūzija, jo iespējamas negatīvas sekas, ja klimata mainības radītie riski netiks laikus identificēti un radītas alternatīvas šo risku novēršanai vai </a:t>
            </a:r>
            <a:endParaRPr lang="lv-LV" b="1" dirty="0" smtClean="0">
              <a:solidFill>
                <a:schemeClr val="tx1"/>
              </a:solidFill>
            </a:endParaRPr>
          </a:p>
          <a:p>
            <a:pPr algn="ctr"/>
            <a:r>
              <a:rPr lang="lv-LV" b="1" dirty="0" smtClean="0">
                <a:solidFill>
                  <a:schemeClr val="tx1"/>
                </a:solidFill>
              </a:rPr>
              <a:t>efektīva piemērošanās, piemēram:</a:t>
            </a:r>
          </a:p>
          <a:p>
            <a:pPr algn="ctr"/>
            <a:endParaRPr lang="lv-LV" b="1" dirty="0">
              <a:solidFill>
                <a:schemeClr val="tx1"/>
              </a:solidFill>
            </a:endParaRPr>
          </a:p>
        </p:txBody>
      </p:sp>
      <p:sp>
        <p:nvSpPr>
          <p:cNvPr id="5" name="Rounded Rectangle 4"/>
          <p:cNvSpPr/>
          <p:nvPr/>
        </p:nvSpPr>
        <p:spPr>
          <a:xfrm>
            <a:off x="5396226" y="3004456"/>
            <a:ext cx="6530164" cy="3473982"/>
          </a:xfrm>
          <a:prstGeom prst="roundRect">
            <a:avLst>
              <a:gd name="adj" fmla="val 9317"/>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1200"/>
              </a:spcAft>
              <a:buFont typeface="Arial" panose="020B0604020202020204" pitchFamily="34" charset="0"/>
              <a:buChar char="•"/>
            </a:pPr>
            <a:r>
              <a:rPr lang="lv-LV" b="1" dirty="0" smtClean="0">
                <a:solidFill>
                  <a:schemeClr val="tx1"/>
                </a:solidFill>
              </a:rPr>
              <a:t>Katru gadu valsts būs spiesta maksāt milzīgas kompensācijas gan atsevišķiem sektoriem (jo īpaši lauksaimniecībā un mežsaimniecībā), gan iedzīvotājiem par dabas nodarītajiem postījumiem viņu īpašumiem, veselībai vai pat dzīvībai</a:t>
            </a:r>
          </a:p>
          <a:p>
            <a:pPr marL="285750" indent="-285750">
              <a:spcAft>
                <a:spcPts val="1200"/>
              </a:spcAft>
              <a:buFont typeface="Arial" panose="020B0604020202020204" pitchFamily="34" charset="0"/>
              <a:buChar char="•"/>
            </a:pPr>
            <a:r>
              <a:rPr lang="lv-LV" b="1" dirty="0" smtClean="0">
                <a:solidFill>
                  <a:schemeClr val="tx1"/>
                </a:solidFill>
              </a:rPr>
              <a:t>Šie riski kropļos dabīgo konkurenci tirgus ekonomikā, iznīcinot pat atsevišķas apakšnozares</a:t>
            </a:r>
          </a:p>
          <a:p>
            <a:pPr marL="285750" indent="-285750">
              <a:spcAft>
                <a:spcPts val="1200"/>
              </a:spcAft>
              <a:buFont typeface="Arial" panose="020B0604020202020204" pitchFamily="34" charset="0"/>
              <a:buChar char="•"/>
            </a:pPr>
            <a:r>
              <a:rPr lang="lv-LV" b="1" dirty="0" smtClean="0">
                <a:solidFill>
                  <a:schemeClr val="tx1"/>
                </a:solidFill>
              </a:rPr>
              <a:t>Netiks pildītas </a:t>
            </a:r>
            <a:r>
              <a:rPr lang="lv-LV" b="1" dirty="0">
                <a:solidFill>
                  <a:schemeClr val="tx1"/>
                </a:solidFill>
              </a:rPr>
              <a:t>E</a:t>
            </a:r>
            <a:r>
              <a:rPr lang="lv-LV" b="1" dirty="0" smtClean="0">
                <a:solidFill>
                  <a:schemeClr val="tx1"/>
                </a:solidFill>
              </a:rPr>
              <a:t>iropas Savienības tiesību aktos un politikas plānošanas dokumentos, kā arī ANO vispārējās konvencijas par klimata mainību un tās </a:t>
            </a:r>
            <a:r>
              <a:rPr lang="lv-LV" b="1" dirty="0">
                <a:solidFill>
                  <a:schemeClr val="tx1"/>
                </a:solidFill>
              </a:rPr>
              <a:t>K</a:t>
            </a:r>
            <a:r>
              <a:rPr lang="lv-LV" b="1" dirty="0" smtClean="0">
                <a:solidFill>
                  <a:schemeClr val="tx1"/>
                </a:solidFill>
              </a:rPr>
              <a:t>ioto protokolā noteiktās saistības, tādējādi valstij var nākties maksāt milzīgas soda naudas</a:t>
            </a:r>
            <a:endParaRPr lang="lv-LV" b="1" dirty="0">
              <a:solidFill>
                <a:schemeClr val="tx1"/>
              </a:solidFill>
            </a:endParaRPr>
          </a:p>
        </p:txBody>
      </p:sp>
      <p:sp>
        <p:nvSpPr>
          <p:cNvPr id="6" name="Rectangle 5"/>
          <p:cNvSpPr/>
          <p:nvPr/>
        </p:nvSpPr>
        <p:spPr>
          <a:xfrm>
            <a:off x="0" y="5770117"/>
            <a:ext cx="4661140" cy="276999"/>
          </a:xfrm>
          <a:prstGeom prst="rect">
            <a:avLst/>
          </a:prstGeom>
          <a:noFill/>
        </p:spPr>
        <p:txBody>
          <a:bodyPr wrap="square">
            <a:spAutoFit/>
          </a:bodyPr>
          <a:lstStyle/>
          <a:p>
            <a:r>
              <a:rPr lang="lv-LV" sz="1200" b="1" dirty="0" smtClean="0">
                <a:solidFill>
                  <a:schemeClr val="bg1"/>
                </a:solidFill>
              </a:rPr>
              <a:t>Pali un plūdi Ogrē 2013.g. aprīlī </a:t>
            </a:r>
            <a:r>
              <a:rPr lang="lv-LV" sz="900" dirty="0" smtClean="0">
                <a:solidFill>
                  <a:schemeClr val="bg1"/>
                </a:solidFill>
              </a:rPr>
              <a:t>(</a:t>
            </a:r>
            <a:r>
              <a:rPr lang="lv-LV" sz="900" dirty="0" err="1" smtClean="0">
                <a:solidFill>
                  <a:schemeClr val="bg1"/>
                </a:solidFill>
              </a:rPr>
              <a:t>Flickr</a:t>
            </a:r>
            <a:r>
              <a:rPr lang="lv-LV" sz="900" dirty="0" smtClean="0">
                <a:solidFill>
                  <a:schemeClr val="bg1"/>
                </a:solidFill>
              </a:rPr>
              <a:t>: Latvijas armija)</a:t>
            </a:r>
            <a:endParaRPr lang="lv-LV" sz="900" dirty="0">
              <a:solidFill>
                <a:schemeClr val="bg1"/>
              </a:solidFill>
            </a:endParaRPr>
          </a:p>
        </p:txBody>
      </p:sp>
    </p:spTree>
    <p:extLst>
      <p:ext uri="{BB962C8B-B14F-4D97-AF65-F5344CB8AC3E}">
        <p14:creationId xmlns:p14="http://schemas.microsoft.com/office/powerpoint/2010/main" xmlns="" val="12973688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s3.amazonaws.com/blog.oxfamamerica.org/politicsofpoverty/2012/12/Doha-blog.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443932" y="2071840"/>
            <a:ext cx="5748068" cy="381528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ounded Rectangle 3"/>
          <p:cNvSpPr/>
          <p:nvPr/>
        </p:nvSpPr>
        <p:spPr>
          <a:xfrm>
            <a:off x="341148" y="2003894"/>
            <a:ext cx="6255843" cy="9144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Neskaidrības vēl rada Kioto protokola funkcijas adaptācijas pasākumu finansēšanas mehānismu (piemēram, </a:t>
            </a:r>
            <a:endParaRPr lang="lv-LV" b="1" dirty="0" smtClean="0">
              <a:solidFill>
                <a:schemeClr val="tx1"/>
              </a:solidFill>
            </a:endParaRPr>
          </a:p>
          <a:p>
            <a:pPr algn="ctr"/>
            <a:r>
              <a:rPr lang="lv-LV" b="1" dirty="0" smtClean="0">
                <a:solidFill>
                  <a:schemeClr val="tx1"/>
                </a:solidFill>
              </a:rPr>
              <a:t>Adaptācijas </a:t>
            </a:r>
            <a:r>
              <a:rPr lang="lv-LV" b="1" dirty="0">
                <a:solidFill>
                  <a:schemeClr val="tx1"/>
                </a:solidFill>
              </a:rPr>
              <a:t>fonda) radīšanā un pilnveidošanā</a:t>
            </a:r>
          </a:p>
        </p:txBody>
      </p:sp>
      <p:sp>
        <p:nvSpPr>
          <p:cNvPr id="3" name="Title 1"/>
          <p:cNvSpPr txBox="1">
            <a:spLocks/>
          </p:cNvSpPr>
          <p:nvPr/>
        </p:nvSpPr>
        <p:spPr>
          <a:xfrm>
            <a:off x="550817" y="368774"/>
            <a:ext cx="11090366" cy="114908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Par galvenajiem </a:t>
            </a:r>
            <a:r>
              <a:rPr lang="lv-LV" sz="2400" b="1" dirty="0"/>
              <a:t>adaptācijas politikas instrumentiem </a:t>
            </a:r>
            <a:r>
              <a:rPr lang="lv-LV" sz="2400" dirty="0"/>
              <a:t>noteikta pārvaldība (ieskaitot riska pārvaldību kā galveno), būtiskāko virzienu noteikšana (ieskaitot valstu valdību lomu, pašvaldību, privātā sektora utt. lomas) un adekvātas apdrošināšanas sistēmas radīšana</a:t>
            </a:r>
            <a:endParaRPr lang="lv-LV" sz="2400" dirty="0" smtClean="0"/>
          </a:p>
        </p:txBody>
      </p:sp>
      <p:sp>
        <p:nvSpPr>
          <p:cNvPr id="5" name="Rounded Rectangle 4"/>
          <p:cNvSpPr/>
          <p:nvPr/>
        </p:nvSpPr>
        <p:spPr>
          <a:xfrm>
            <a:off x="341148" y="3208479"/>
            <a:ext cx="6255843" cy="95857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Piemērošanās politikai būtu jākļūst par ekonomiski pamatotu papildinājumu nepieciešamajiem klimata mainības mazināšanas </a:t>
            </a:r>
            <a:r>
              <a:rPr lang="lv-LV" b="1" dirty="0" smtClean="0">
                <a:solidFill>
                  <a:schemeClr val="tx1"/>
                </a:solidFill>
              </a:rPr>
              <a:t>pasākumiem</a:t>
            </a:r>
            <a:endParaRPr lang="lv-LV" b="1" dirty="0">
              <a:solidFill>
                <a:schemeClr val="tx1"/>
              </a:solidFill>
            </a:endParaRPr>
          </a:p>
        </p:txBody>
      </p:sp>
      <p:sp>
        <p:nvSpPr>
          <p:cNvPr id="8" name="Rounded Rectangle 7"/>
          <p:cNvSpPr/>
          <p:nvPr/>
        </p:nvSpPr>
        <p:spPr>
          <a:xfrm>
            <a:off x="341148" y="4457145"/>
            <a:ext cx="6255843" cy="153870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Turklāt </a:t>
            </a:r>
            <a:r>
              <a:rPr lang="lv-LV" b="1" dirty="0">
                <a:solidFill>
                  <a:schemeClr val="tx1"/>
                </a:solidFill>
              </a:rPr>
              <a:t>tā būtu jāuztver par ilgtspējīgas attīstības visvitālākās nepieciešamības sastāvdaļu, integrējot to sektoru politikās ar pētījumiem, tehnoloģiju pārnesi, sabiedrības informēšanu un informētības līmeņa paaugstināšanu, kā arī strauju un pamatotu kapacitātes celšanu</a:t>
            </a:r>
          </a:p>
        </p:txBody>
      </p:sp>
    </p:spTree>
    <p:extLst>
      <p:ext uri="{BB962C8B-B14F-4D97-AF65-F5344CB8AC3E}">
        <p14:creationId xmlns:p14="http://schemas.microsoft.com/office/powerpoint/2010/main" xmlns="" val="38128049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esktop\13-Atteli\14526768078_ae7fa1e43b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35286" y="821237"/>
            <a:ext cx="7456714" cy="559498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2813793" y="323227"/>
            <a:ext cx="6591465" cy="1061436"/>
          </a:xfrm>
          <a:prstGeom prst="roundRect">
            <a:avLst>
              <a:gd name="adj" fmla="val 18373"/>
            </a:avLst>
          </a:prstGeom>
          <a:solidFill>
            <a:schemeClr val="bg1">
              <a:lumMod val="7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4000" b="1" dirty="0" smtClean="0"/>
              <a:t>ADAPTĀCIJAS KONCEPCIJA</a:t>
            </a:r>
            <a:endParaRPr lang="lv-LV" sz="4000" b="1" dirty="0"/>
          </a:p>
        </p:txBody>
      </p:sp>
      <p:sp>
        <p:nvSpPr>
          <p:cNvPr id="4" name="Title 1"/>
          <p:cNvSpPr txBox="1">
            <a:spLocks/>
          </p:cNvSpPr>
          <p:nvPr/>
        </p:nvSpPr>
        <p:spPr>
          <a:xfrm>
            <a:off x="1243147" y="1743560"/>
            <a:ext cx="9729652" cy="754298"/>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Klimata pārmaiņas uzskatāmas par notiekošām! </a:t>
            </a:r>
            <a:endParaRPr lang="lv-LV" sz="2400" b="1" dirty="0" smtClean="0"/>
          </a:p>
          <a:p>
            <a:pPr algn="ctr"/>
            <a:r>
              <a:rPr lang="lv-LV" sz="2400" dirty="0" smtClean="0"/>
              <a:t>Laika </a:t>
            </a:r>
            <a:r>
              <a:rPr lang="lv-LV" sz="2400" dirty="0"/>
              <a:t>apstākļi i</a:t>
            </a:r>
            <a:r>
              <a:rPr lang="lv-LV" sz="2400" dirty="0" smtClean="0"/>
              <a:t>r </a:t>
            </a:r>
            <a:r>
              <a:rPr lang="lv-LV" sz="2400" dirty="0"/>
              <a:t>būtisku risku cēlonis, kurus nosaka klimata dabiskā mainība</a:t>
            </a:r>
            <a:endParaRPr lang="lv-LV" sz="2400" dirty="0" smtClean="0"/>
          </a:p>
        </p:txBody>
      </p:sp>
      <p:sp>
        <p:nvSpPr>
          <p:cNvPr id="5" name="Rounded Rectangle 4"/>
          <p:cNvSpPr/>
          <p:nvPr/>
        </p:nvSpPr>
        <p:spPr>
          <a:xfrm>
            <a:off x="306992" y="2967183"/>
            <a:ext cx="6412215" cy="9144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Mūs apdraud ne tikai klimata pārmaiņas, bet arī tas, kas būtu nosaucams par dabisku, cilvēka neietekmētu </a:t>
            </a:r>
            <a:r>
              <a:rPr lang="lv-LV" b="1" dirty="0" smtClean="0">
                <a:solidFill>
                  <a:schemeClr val="tx1"/>
                </a:solidFill>
              </a:rPr>
              <a:t>klimatu jeb dabisko </a:t>
            </a:r>
            <a:r>
              <a:rPr lang="lv-LV" b="1" dirty="0">
                <a:solidFill>
                  <a:schemeClr val="tx1"/>
                </a:solidFill>
              </a:rPr>
              <a:t>procesu radītas ekstremālas klimatiskas parādības</a:t>
            </a:r>
            <a:endParaRPr lang="lv-LV" b="1" dirty="0" smtClean="0">
              <a:solidFill>
                <a:schemeClr val="tx1"/>
              </a:solidFill>
            </a:endParaRPr>
          </a:p>
        </p:txBody>
      </p:sp>
      <p:sp>
        <p:nvSpPr>
          <p:cNvPr id="6" name="Rounded Rectangle 5"/>
          <p:cNvSpPr/>
          <p:nvPr/>
        </p:nvSpPr>
        <p:spPr>
          <a:xfrm>
            <a:off x="306993" y="4129536"/>
            <a:ext cx="5342694" cy="9144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Sausums/intensīvi nokrišņi, karstuma viļņi/neparasts aukstums, vētras, plūdi, virpuļviesuļi, krusa un </a:t>
            </a:r>
            <a:r>
              <a:rPr lang="lv-LV" b="1" dirty="0" smtClean="0">
                <a:solidFill>
                  <a:schemeClr val="tx1"/>
                </a:solidFill>
              </a:rPr>
              <a:t>citas kataklizmas joprojām </a:t>
            </a:r>
            <a:r>
              <a:rPr lang="lv-LV" b="1" dirty="0">
                <a:solidFill>
                  <a:schemeClr val="tx1"/>
                </a:solidFill>
              </a:rPr>
              <a:t>ir klimatiskas </a:t>
            </a:r>
            <a:r>
              <a:rPr lang="lv-LV" b="1" dirty="0" smtClean="0">
                <a:solidFill>
                  <a:schemeClr val="tx1"/>
                </a:solidFill>
              </a:rPr>
              <a:t>parādības</a:t>
            </a:r>
          </a:p>
        </p:txBody>
      </p:sp>
      <p:sp>
        <p:nvSpPr>
          <p:cNvPr id="7" name="Rounded Rectangle 6"/>
          <p:cNvSpPr/>
          <p:nvPr/>
        </p:nvSpPr>
        <p:spPr>
          <a:xfrm>
            <a:off x="306994" y="5291889"/>
            <a:ext cx="5342694" cy="9144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Šo klimatisko parādību cēlonis </a:t>
            </a:r>
            <a:r>
              <a:rPr lang="lv-LV" b="1" dirty="0">
                <a:solidFill>
                  <a:schemeClr val="tx1"/>
                </a:solidFill>
              </a:rPr>
              <a:t>var būt dabiski noritoši klimatiski procesi un protams šādas parādības ir </a:t>
            </a:r>
            <a:r>
              <a:rPr lang="lv-LV" b="1" dirty="0" smtClean="0">
                <a:solidFill>
                  <a:schemeClr val="tx1"/>
                </a:solidFill>
              </a:rPr>
              <a:t>pastāvējušas </a:t>
            </a:r>
            <a:r>
              <a:rPr lang="lv-LV" b="1" dirty="0">
                <a:solidFill>
                  <a:schemeClr val="tx1"/>
                </a:solidFill>
              </a:rPr>
              <a:t>un būs arī nākotnē</a:t>
            </a:r>
            <a:endParaRPr lang="lv-LV" b="1" dirty="0" smtClean="0">
              <a:solidFill>
                <a:schemeClr val="tx1"/>
              </a:solidFill>
            </a:endParaRPr>
          </a:p>
        </p:txBody>
      </p:sp>
    </p:spTree>
    <p:extLst>
      <p:ext uri="{BB962C8B-B14F-4D97-AF65-F5344CB8AC3E}">
        <p14:creationId xmlns:p14="http://schemas.microsoft.com/office/powerpoint/2010/main" xmlns="" val="37132859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6" name="Picture 6" descr="http://graphics8.nytimes.com/images/2005/12/04/weekinreview/04revkin.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088" t="1068" r="734" b="1400"/>
          <a:stretch/>
        </p:blipFill>
        <p:spPr bwMode="auto">
          <a:xfrm>
            <a:off x="0" y="2121594"/>
            <a:ext cx="5408762" cy="2516102"/>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ounded Rectangle 1"/>
          <p:cNvSpPr/>
          <p:nvPr/>
        </p:nvSpPr>
        <p:spPr>
          <a:xfrm>
            <a:off x="5357005" y="3679039"/>
            <a:ext cx="6721784" cy="94383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To varētu veikt, pateicoties oglekļa tirgus attīstībai, dažādiem fondiem, daudzpusējām finansiālām institūcijām, starptautisko emisiju tirdzniecības veiksmīgas funkcionēšanas gadījumā </a:t>
            </a:r>
            <a:r>
              <a:rPr lang="lv-LV" b="1" dirty="0" smtClean="0">
                <a:solidFill>
                  <a:schemeClr val="tx1"/>
                </a:solidFill>
              </a:rPr>
              <a:t>u.c</a:t>
            </a:r>
            <a:r>
              <a:rPr lang="lv-LV" b="1" dirty="0">
                <a:solidFill>
                  <a:schemeClr val="tx1"/>
                </a:solidFill>
              </a:rPr>
              <a:t>.</a:t>
            </a:r>
          </a:p>
        </p:txBody>
      </p:sp>
      <p:sp>
        <p:nvSpPr>
          <p:cNvPr id="3" name="Rounded Rectangle 2"/>
          <p:cNvSpPr/>
          <p:nvPr/>
        </p:nvSpPr>
        <p:spPr>
          <a:xfrm>
            <a:off x="5357005" y="2100918"/>
            <a:ext cx="6721784" cy="118918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Tajā pausts, ka līdztekus jau aprobētiem adaptācijas pasākumiem (piemēram, aizsargdambji pret plūdiem, hidromezglu ierīkošana, upju gultņu tīrīšana, stāvkrastu nostiprināšana </a:t>
            </a:r>
            <a:r>
              <a:rPr lang="lv-LV" b="1" dirty="0" smtClean="0">
                <a:solidFill>
                  <a:schemeClr val="tx1"/>
                </a:solidFill>
              </a:rPr>
              <a:t>u.c</a:t>
            </a:r>
            <a:r>
              <a:rPr lang="lv-LV" b="1" dirty="0">
                <a:solidFill>
                  <a:schemeClr val="tx1"/>
                </a:solidFill>
              </a:rPr>
              <a:t>.) jāstimulē inovatīvi pasākumi un tehnoloģiju </a:t>
            </a:r>
            <a:r>
              <a:rPr lang="lv-LV" b="1" dirty="0" smtClean="0">
                <a:solidFill>
                  <a:schemeClr val="tx1"/>
                </a:solidFill>
              </a:rPr>
              <a:t>attīstība</a:t>
            </a:r>
            <a:endParaRPr lang="lv-LV" b="1" dirty="0">
              <a:solidFill>
                <a:schemeClr val="tx1"/>
              </a:solidFill>
            </a:endParaRPr>
          </a:p>
        </p:txBody>
      </p:sp>
      <p:sp>
        <p:nvSpPr>
          <p:cNvPr id="4" name="Title 1"/>
          <p:cNvSpPr txBox="1">
            <a:spLocks/>
          </p:cNvSpPr>
          <p:nvPr/>
        </p:nvSpPr>
        <p:spPr>
          <a:xfrm>
            <a:off x="550817" y="562900"/>
            <a:ext cx="11090366" cy="114908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Pirmais nozīmīgais starptautiskais dokuments, kas attiecas tieši uz klimata pārmaiņu radītajiem riskiem un ar tiem saistītajiem jautājumiem, bija </a:t>
            </a:r>
            <a:r>
              <a:rPr lang="lv-LV" sz="2400" b="1" dirty="0"/>
              <a:t>ANO Lēmums 1/CP.10 </a:t>
            </a:r>
            <a:r>
              <a:rPr lang="lv-LV" sz="2400" dirty="0"/>
              <a:t>par Buenosairesas darba programmu pielāgošanos un atbildes pasākumiem</a:t>
            </a:r>
          </a:p>
        </p:txBody>
      </p:sp>
      <p:sp>
        <p:nvSpPr>
          <p:cNvPr id="5" name="Title 1"/>
          <p:cNvSpPr txBox="1">
            <a:spLocks/>
          </p:cNvSpPr>
          <p:nvPr/>
        </p:nvSpPr>
        <p:spPr>
          <a:xfrm>
            <a:off x="862657" y="5011810"/>
            <a:ext cx="10459364" cy="142588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ANO Vispārējās </a:t>
            </a:r>
            <a:r>
              <a:rPr lang="lv-LV" sz="2400" dirty="0"/>
              <a:t>konvencijas par klimata pārmaiņām dalībvalstu  </a:t>
            </a:r>
            <a:r>
              <a:rPr lang="lv-LV" sz="2400" dirty="0" smtClean="0"/>
              <a:t>12.sesijā </a:t>
            </a:r>
            <a:r>
              <a:rPr lang="lv-LV" sz="2400" dirty="0"/>
              <a:t>un Kioto protokola dalībvalstu otrajā </a:t>
            </a:r>
            <a:r>
              <a:rPr lang="lv-LV" sz="2400" dirty="0" smtClean="0"/>
              <a:t>sesijā, </a:t>
            </a:r>
            <a:r>
              <a:rPr lang="lv-LV" sz="2400" dirty="0"/>
              <a:t>kas </a:t>
            </a:r>
            <a:r>
              <a:rPr lang="lv-LV" sz="2400" dirty="0" smtClean="0"/>
              <a:t>2006.g. </a:t>
            </a:r>
            <a:r>
              <a:rPr lang="lv-LV" sz="2400" dirty="0"/>
              <a:t>novembrī notika Nairobi (Kenijā), </a:t>
            </a:r>
            <a:endParaRPr lang="lv-LV" sz="2400" dirty="0" smtClean="0"/>
          </a:p>
          <a:p>
            <a:pPr algn="ctr"/>
            <a:r>
              <a:rPr lang="lv-LV" sz="2400" dirty="0" smtClean="0"/>
              <a:t>tika </a:t>
            </a:r>
            <a:r>
              <a:rPr lang="lv-LV" sz="2400" dirty="0"/>
              <a:t>pieņemta </a:t>
            </a:r>
            <a:r>
              <a:rPr lang="lv-LV" sz="2400" b="1" dirty="0"/>
              <a:t>Nairobi piecu gadu darba programma </a:t>
            </a:r>
            <a:r>
              <a:rPr lang="lv-LV" sz="2400" dirty="0"/>
              <a:t>par klimata pārmaiņu </a:t>
            </a:r>
            <a:endParaRPr lang="lv-LV" sz="2400" dirty="0" smtClean="0"/>
          </a:p>
          <a:p>
            <a:pPr algn="ctr"/>
            <a:r>
              <a:rPr lang="lv-LV" sz="2400" dirty="0" smtClean="0"/>
              <a:t>ietekmi</a:t>
            </a:r>
            <a:r>
              <a:rPr lang="lv-LV" sz="2400" dirty="0"/>
              <a:t>, to radītajiem apdraudējumiem un pielāgošanos tām</a:t>
            </a:r>
            <a:endParaRPr lang="lv-LV" sz="2400" dirty="0" smtClean="0"/>
          </a:p>
        </p:txBody>
      </p:sp>
    </p:spTree>
    <p:extLst>
      <p:ext uri="{BB962C8B-B14F-4D97-AF65-F5344CB8AC3E}">
        <p14:creationId xmlns:p14="http://schemas.microsoft.com/office/powerpoint/2010/main" xmlns="" val="2338699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110343" y="368774"/>
            <a:ext cx="9993086" cy="114908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2013.g. </a:t>
            </a:r>
            <a:r>
              <a:rPr lang="lv-LV" sz="2400" dirty="0"/>
              <a:t>tika izveidots </a:t>
            </a:r>
            <a:r>
              <a:rPr lang="lv-LV" sz="2400" b="1" dirty="0"/>
              <a:t>Varšavas Starptautiskais mehānisms</a:t>
            </a:r>
            <a:r>
              <a:rPr lang="lv-LV" sz="2400" dirty="0"/>
              <a:t>, lai sekmētu iniciatīvas klimata pārmaiņu radīto zaudējumu mazināšanai, bet </a:t>
            </a:r>
            <a:r>
              <a:rPr lang="lv-LV" sz="2400" dirty="0" smtClean="0"/>
              <a:t>2015.g. </a:t>
            </a:r>
            <a:r>
              <a:rPr lang="lv-LV" sz="2400" dirty="0"/>
              <a:t>notika ANO konference par Klimata katastrofu risku mazināšanu</a:t>
            </a:r>
            <a:endParaRPr lang="lv-LV" sz="2400" dirty="0" smtClean="0"/>
          </a:p>
        </p:txBody>
      </p:sp>
      <p:sp>
        <p:nvSpPr>
          <p:cNvPr id="4" name="Rounded Rectangle 3"/>
          <p:cNvSpPr/>
          <p:nvPr/>
        </p:nvSpPr>
        <p:spPr>
          <a:xfrm>
            <a:off x="340899" y="2117553"/>
            <a:ext cx="6212301" cy="63056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Nozīmīgs </a:t>
            </a:r>
            <a:r>
              <a:rPr lang="lv-LV" b="1" dirty="0" smtClean="0">
                <a:solidFill>
                  <a:schemeClr val="tx1"/>
                </a:solidFill>
              </a:rPr>
              <a:t>pagrieziena </a:t>
            </a:r>
            <a:r>
              <a:rPr lang="lv-LV" b="1" dirty="0">
                <a:solidFill>
                  <a:schemeClr val="tx1"/>
                </a:solidFill>
              </a:rPr>
              <a:t>punkts ir </a:t>
            </a:r>
            <a:r>
              <a:rPr lang="lv-LV" b="1" dirty="0" smtClean="0">
                <a:solidFill>
                  <a:schemeClr val="tx1"/>
                </a:solidFill>
              </a:rPr>
              <a:t>2015.g. </a:t>
            </a:r>
            <a:r>
              <a:rPr lang="lv-LV" b="1" dirty="0">
                <a:solidFill>
                  <a:schemeClr val="tx1"/>
                </a:solidFill>
              </a:rPr>
              <a:t>Parīzes ANO konference par klimata politiku (COP 2015</a:t>
            </a:r>
            <a:r>
              <a:rPr lang="lv-LV" b="1" dirty="0" smtClean="0">
                <a:solidFill>
                  <a:schemeClr val="tx1"/>
                </a:solidFill>
              </a:rPr>
              <a:t>)</a:t>
            </a:r>
            <a:endParaRPr lang="lv-LV" b="1" dirty="0">
              <a:solidFill>
                <a:schemeClr val="tx1"/>
              </a:solidFill>
            </a:endParaRPr>
          </a:p>
        </p:txBody>
      </p:sp>
      <p:sp>
        <p:nvSpPr>
          <p:cNvPr id="5" name="Rounded Rectangle 4"/>
          <p:cNvSpPr/>
          <p:nvPr/>
        </p:nvSpPr>
        <p:spPr>
          <a:xfrm>
            <a:off x="340899" y="3068943"/>
            <a:ext cx="6212301" cy="111692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Eiropas Kopienas ietvaros izstrādāti pamatdokumenti, lai nodrošinātu ES dalībvalstu, visas ES un reģionu (piemēram, Vidusjūras reģiona </a:t>
            </a:r>
            <a:r>
              <a:rPr lang="lv-LV" b="1" dirty="0" smtClean="0">
                <a:solidFill>
                  <a:schemeClr val="tx1"/>
                </a:solidFill>
              </a:rPr>
              <a:t>utt.) </a:t>
            </a:r>
            <a:r>
              <a:rPr lang="lv-LV" b="1" dirty="0">
                <a:solidFill>
                  <a:schemeClr val="tx1"/>
                </a:solidFill>
              </a:rPr>
              <a:t>politikas izveidi klimata </a:t>
            </a:r>
            <a:endParaRPr lang="lv-LV" b="1" dirty="0" smtClean="0">
              <a:solidFill>
                <a:schemeClr val="tx1"/>
              </a:solidFill>
            </a:endParaRPr>
          </a:p>
          <a:p>
            <a:pPr algn="ctr"/>
            <a:r>
              <a:rPr lang="lv-LV" b="1" dirty="0" smtClean="0">
                <a:solidFill>
                  <a:schemeClr val="tx1"/>
                </a:solidFill>
              </a:rPr>
              <a:t>pārmaiņu </a:t>
            </a:r>
            <a:r>
              <a:rPr lang="lv-LV" b="1" dirty="0">
                <a:solidFill>
                  <a:schemeClr val="tx1"/>
                </a:solidFill>
              </a:rPr>
              <a:t>adaptācijai</a:t>
            </a:r>
          </a:p>
        </p:txBody>
      </p:sp>
      <p:sp>
        <p:nvSpPr>
          <p:cNvPr id="6" name="Rounded Rectangle 5"/>
          <p:cNvSpPr/>
          <p:nvPr/>
        </p:nvSpPr>
        <p:spPr>
          <a:xfrm>
            <a:off x="340899" y="4558937"/>
            <a:ext cx="7013490" cy="1554480"/>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Eiropas Komisijas Zaļajā grāmatā par adaptāciju klimata mainībai pausts viedoklis, ka nepieciešams izstrādāt adaptācijas politiku visos līmeņos (nacionālajā, reģionālajā, lokālajā), integrējot politikas un to realizācijas instrumentus galvenajos tautsaimniecības </a:t>
            </a:r>
            <a:endParaRPr lang="lv-LV" b="1" dirty="0" smtClean="0">
              <a:solidFill>
                <a:schemeClr val="tx1"/>
              </a:solidFill>
            </a:endParaRPr>
          </a:p>
          <a:p>
            <a:pPr algn="ctr"/>
            <a:r>
              <a:rPr lang="lv-LV" b="1" dirty="0" smtClean="0">
                <a:solidFill>
                  <a:schemeClr val="tx1"/>
                </a:solidFill>
              </a:rPr>
              <a:t>sektoros</a:t>
            </a:r>
            <a:r>
              <a:rPr lang="lv-LV" b="1" dirty="0">
                <a:solidFill>
                  <a:schemeClr val="tx1"/>
                </a:solidFill>
              </a:rPr>
              <a:t>, īpašu uzmanību </a:t>
            </a:r>
            <a:r>
              <a:rPr lang="lv-LV" b="1" dirty="0" smtClean="0">
                <a:solidFill>
                  <a:schemeClr val="tx1"/>
                </a:solidFill>
              </a:rPr>
              <a:t>veltot:</a:t>
            </a:r>
            <a:endParaRPr lang="lv-LV" b="1" dirty="0">
              <a:solidFill>
                <a:schemeClr val="tx1"/>
              </a:solidFill>
            </a:endParaRPr>
          </a:p>
        </p:txBody>
      </p:sp>
      <p:sp>
        <p:nvSpPr>
          <p:cNvPr id="7" name="Rounded Rectangle 6"/>
          <p:cNvSpPr/>
          <p:nvPr/>
        </p:nvSpPr>
        <p:spPr>
          <a:xfrm>
            <a:off x="7172775" y="2432837"/>
            <a:ext cx="4649111" cy="4005024"/>
          </a:xfrm>
          <a:prstGeom prst="roundRect">
            <a:avLst>
              <a:gd name="adj" fmla="val 6708"/>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b="1" dirty="0" smtClean="0">
                <a:solidFill>
                  <a:schemeClr val="tx1"/>
                </a:solidFill>
              </a:rPr>
              <a:t>Ūdenssaimniecībai un ūdensapgādei</a:t>
            </a:r>
          </a:p>
          <a:p>
            <a:pPr marL="285750" indent="-285750">
              <a:spcAft>
                <a:spcPts val="600"/>
              </a:spcAft>
              <a:buFont typeface="Arial" panose="020B0604020202020204" pitchFamily="34" charset="0"/>
              <a:buChar char="•"/>
            </a:pPr>
            <a:r>
              <a:rPr lang="lv-LV" b="1" dirty="0" smtClean="0">
                <a:solidFill>
                  <a:schemeClr val="tx1"/>
                </a:solidFill>
              </a:rPr>
              <a:t>Veselībai</a:t>
            </a:r>
          </a:p>
          <a:p>
            <a:pPr marL="285750" indent="-285750">
              <a:spcAft>
                <a:spcPts val="600"/>
              </a:spcAft>
              <a:buFont typeface="Arial" panose="020B0604020202020204" pitchFamily="34" charset="0"/>
              <a:buChar char="•"/>
            </a:pPr>
            <a:r>
              <a:rPr lang="lv-LV" b="1" dirty="0" smtClean="0">
                <a:solidFill>
                  <a:schemeClr val="tx1"/>
                </a:solidFill>
              </a:rPr>
              <a:t>Lauksaimniecībai</a:t>
            </a:r>
          </a:p>
          <a:p>
            <a:pPr marL="285750" indent="-285750">
              <a:spcAft>
                <a:spcPts val="600"/>
              </a:spcAft>
              <a:buFont typeface="Arial" panose="020B0604020202020204" pitchFamily="34" charset="0"/>
              <a:buChar char="•"/>
            </a:pPr>
            <a:r>
              <a:rPr lang="lv-LV" b="1" dirty="0" smtClean="0">
                <a:solidFill>
                  <a:schemeClr val="tx1"/>
                </a:solidFill>
              </a:rPr>
              <a:t>Reģionālajai plānošanai</a:t>
            </a:r>
          </a:p>
          <a:p>
            <a:pPr marL="285750" indent="-285750">
              <a:spcAft>
                <a:spcPts val="600"/>
              </a:spcAft>
              <a:buFont typeface="Arial" panose="020B0604020202020204" pitchFamily="34" charset="0"/>
              <a:buChar char="•"/>
            </a:pPr>
            <a:r>
              <a:rPr lang="lv-LV" b="1" dirty="0" smtClean="0">
                <a:solidFill>
                  <a:schemeClr val="tx1"/>
                </a:solidFill>
              </a:rPr>
              <a:t>Enerģētikai</a:t>
            </a:r>
          </a:p>
          <a:p>
            <a:pPr marL="285750" indent="-285750">
              <a:spcAft>
                <a:spcPts val="600"/>
              </a:spcAft>
              <a:buFont typeface="Arial" panose="020B0604020202020204" pitchFamily="34" charset="0"/>
              <a:buChar char="•"/>
            </a:pPr>
            <a:r>
              <a:rPr lang="lv-LV" b="1" dirty="0" smtClean="0">
                <a:solidFill>
                  <a:schemeClr val="tx1"/>
                </a:solidFill>
              </a:rPr>
              <a:t>Transportam</a:t>
            </a:r>
          </a:p>
          <a:p>
            <a:pPr marL="285750" indent="-285750">
              <a:spcAft>
                <a:spcPts val="600"/>
              </a:spcAft>
              <a:buFont typeface="Arial" panose="020B0604020202020204" pitchFamily="34" charset="0"/>
              <a:buChar char="•"/>
            </a:pPr>
            <a:r>
              <a:rPr lang="lv-LV" b="1" dirty="0" smtClean="0">
                <a:solidFill>
                  <a:schemeClr val="tx1"/>
                </a:solidFill>
              </a:rPr>
              <a:t>Ekosistēmām</a:t>
            </a:r>
          </a:p>
          <a:p>
            <a:pPr marL="285750" indent="-285750">
              <a:spcAft>
                <a:spcPts val="600"/>
              </a:spcAft>
              <a:buFont typeface="Arial" panose="020B0604020202020204" pitchFamily="34" charset="0"/>
              <a:buChar char="•"/>
            </a:pPr>
            <a:r>
              <a:rPr lang="lv-LV" b="1" dirty="0" smtClean="0">
                <a:solidFill>
                  <a:schemeClr val="tx1"/>
                </a:solidFill>
              </a:rPr>
              <a:t>Vides ietekmes izvērtējuma un stratēģiskā vides izvērtējuma nozīmībai</a:t>
            </a:r>
          </a:p>
          <a:p>
            <a:pPr marL="285750" indent="-285750">
              <a:spcAft>
                <a:spcPts val="600"/>
              </a:spcAft>
              <a:buFont typeface="Arial" panose="020B0604020202020204" pitchFamily="34" charset="0"/>
              <a:buChar char="•"/>
            </a:pPr>
            <a:r>
              <a:rPr lang="lv-LV" b="1" dirty="0" smtClean="0">
                <a:solidFill>
                  <a:schemeClr val="tx1"/>
                </a:solidFill>
              </a:rPr>
              <a:t>Civilās sistēmas un agrās brīdināšanas sistēmas pastiprināšanai preventīvu pasākumu nodrošināšanā</a:t>
            </a:r>
            <a:endParaRPr lang="lv-LV" b="1" dirty="0">
              <a:solidFill>
                <a:schemeClr val="tx1"/>
              </a:solidFill>
            </a:endParaRPr>
          </a:p>
        </p:txBody>
      </p:sp>
    </p:spTree>
    <p:extLst>
      <p:ext uri="{BB962C8B-B14F-4D97-AF65-F5344CB8AC3E}">
        <p14:creationId xmlns:p14="http://schemas.microsoft.com/office/powerpoint/2010/main" xmlns="" val="42785757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user\Desktop\13-Atteli\4694122800_5e383a2e2f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311286" y="1817967"/>
            <a:ext cx="5880714" cy="4410301"/>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itle 1"/>
          <p:cNvSpPr txBox="1">
            <a:spLocks/>
          </p:cNvSpPr>
          <p:nvPr/>
        </p:nvSpPr>
        <p:spPr>
          <a:xfrm>
            <a:off x="733697" y="613915"/>
            <a:ext cx="10724606" cy="144994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Zaļajā grāmatā </a:t>
            </a:r>
            <a:r>
              <a:rPr lang="lv-LV" sz="2400" dirty="0"/>
              <a:t>uzsvērts, ka piemērošanās klimata mainībai politikas mērķis ir izmaksu ziņā efektīvi samazināt riskus un zaudējumus, ko rada dabas katastrofas un citas klimata mainības, kā arī izpētīt potenciālos ieguvumus, kādus iegūtu </a:t>
            </a:r>
            <a:endParaRPr lang="lv-LV" sz="2400" dirty="0" smtClean="0"/>
          </a:p>
          <a:p>
            <a:pPr algn="ctr"/>
            <a:r>
              <a:rPr lang="lv-LV" sz="2400" dirty="0" smtClean="0"/>
              <a:t>sabiedrība </a:t>
            </a:r>
            <a:r>
              <a:rPr lang="lv-LV" sz="2400" dirty="0"/>
              <a:t>un ekosistēma, laikus novēršot riskus</a:t>
            </a:r>
            <a:endParaRPr lang="lv-LV" sz="2400" dirty="0" smtClean="0"/>
          </a:p>
        </p:txBody>
      </p:sp>
      <p:sp>
        <p:nvSpPr>
          <p:cNvPr id="5" name="Rounded Rectangle 4"/>
          <p:cNvSpPr/>
          <p:nvPr/>
        </p:nvSpPr>
        <p:spPr>
          <a:xfrm>
            <a:off x="1862528" y="2354430"/>
            <a:ext cx="3277513" cy="914492"/>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Zaļajā grāmatā izvirzītas šādas prioritātes</a:t>
            </a:r>
            <a:r>
              <a:rPr lang="lv-LV" b="1" dirty="0" smtClean="0">
                <a:solidFill>
                  <a:schemeClr val="tx1"/>
                </a:solidFill>
              </a:rPr>
              <a:t>:</a:t>
            </a:r>
          </a:p>
          <a:p>
            <a:pPr algn="ctr"/>
            <a:endParaRPr lang="lv-LV" b="1" dirty="0">
              <a:solidFill>
                <a:schemeClr val="tx1"/>
              </a:solidFill>
            </a:endParaRPr>
          </a:p>
        </p:txBody>
      </p:sp>
      <p:sp>
        <p:nvSpPr>
          <p:cNvPr id="6" name="Rounded Rectangle 5"/>
          <p:cNvSpPr/>
          <p:nvPr/>
        </p:nvSpPr>
        <p:spPr>
          <a:xfrm>
            <a:off x="366641" y="2991395"/>
            <a:ext cx="6206688" cy="2873828"/>
          </a:xfrm>
          <a:prstGeom prst="roundRect">
            <a:avLst>
              <a:gd name="adj" fmla="val 12821"/>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b="1" dirty="0" smtClean="0">
                <a:solidFill>
                  <a:schemeClr val="tx1"/>
                </a:solidFill>
              </a:rPr>
              <a:t>Savlaicīga rīcība, lai izstrādātu piemērošanās stratēģijas nozarēs un jomās, kur pašreizējās zināšanas ir visvājākās</a:t>
            </a:r>
          </a:p>
          <a:p>
            <a:pPr marL="285750" indent="-285750">
              <a:spcAft>
                <a:spcPts val="600"/>
              </a:spcAft>
              <a:buFont typeface="Arial" panose="020B0604020202020204" pitchFamily="34" charset="0"/>
              <a:buChar char="•"/>
            </a:pPr>
            <a:r>
              <a:rPr lang="lv-LV" b="1" dirty="0" smtClean="0">
                <a:solidFill>
                  <a:schemeClr val="tx1"/>
                </a:solidFill>
              </a:rPr>
              <a:t>Globālo piemērošanos vajadzību integrēšana ES ārējās attiecībās un jaunas starptautiskas partnerības dibināšana</a:t>
            </a:r>
          </a:p>
          <a:p>
            <a:pPr marL="285750" indent="-285750">
              <a:spcAft>
                <a:spcPts val="600"/>
              </a:spcAft>
              <a:buFont typeface="Arial" panose="020B0604020202020204" pitchFamily="34" charset="0"/>
              <a:buChar char="•"/>
            </a:pPr>
            <a:r>
              <a:rPr lang="lv-LV" b="1" dirty="0" smtClean="0">
                <a:solidFill>
                  <a:schemeClr val="tx1"/>
                </a:solidFill>
              </a:rPr>
              <a:t>Zināšanu trūkumu vai nepilnību par piemērošanās jautājumiem novēršana, pateicoties pētījumiem un informācijas apmaiņai ES līmenī</a:t>
            </a:r>
          </a:p>
          <a:p>
            <a:pPr marL="285750" indent="-285750">
              <a:spcAft>
                <a:spcPts val="600"/>
              </a:spcAft>
              <a:buFont typeface="Arial" panose="020B0604020202020204" pitchFamily="34" charset="0"/>
              <a:buChar char="•"/>
            </a:pPr>
            <a:r>
              <a:rPr lang="lv-LV" b="1" dirty="0" smtClean="0">
                <a:solidFill>
                  <a:schemeClr val="tx1"/>
                </a:solidFill>
              </a:rPr>
              <a:t>Eiropas pārraudzības grupas izveide, lai analizētu koordinētās stratēģijas un rīcības</a:t>
            </a:r>
            <a:endParaRPr lang="lv-LV" b="1" dirty="0">
              <a:solidFill>
                <a:schemeClr val="tx1"/>
              </a:solidFill>
            </a:endParaRPr>
          </a:p>
        </p:txBody>
      </p:sp>
    </p:spTree>
    <p:extLst>
      <p:ext uri="{BB962C8B-B14F-4D97-AF65-F5344CB8AC3E}">
        <p14:creationId xmlns:p14="http://schemas.microsoft.com/office/powerpoint/2010/main" xmlns="" val="5332022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descr="C:\Users\user\Desktop\13-Atteli\845344411_35abaaf3cc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91219" y="-11409"/>
            <a:ext cx="4596779" cy="686940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txBox="1">
            <a:spLocks/>
          </p:cNvSpPr>
          <p:nvPr/>
        </p:nvSpPr>
        <p:spPr>
          <a:xfrm>
            <a:off x="3168831" y="496349"/>
            <a:ext cx="5854337" cy="94056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Kā nākošais ES politiskais dokuments tika izstrādāta </a:t>
            </a:r>
            <a:r>
              <a:rPr lang="lv-LV" sz="2400" b="1" dirty="0"/>
              <a:t>Baltā grāmata</a:t>
            </a:r>
            <a:endParaRPr lang="lv-LV" sz="2400" b="1" dirty="0" smtClean="0"/>
          </a:p>
        </p:txBody>
      </p:sp>
      <p:sp>
        <p:nvSpPr>
          <p:cNvPr id="3" name="Rounded Rectangle 2"/>
          <p:cNvSpPr/>
          <p:nvPr/>
        </p:nvSpPr>
        <p:spPr>
          <a:xfrm>
            <a:off x="5710043" y="2201092"/>
            <a:ext cx="5721157" cy="122790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ES </a:t>
            </a:r>
            <a:r>
              <a:rPr lang="lv-LV" b="1" dirty="0">
                <a:solidFill>
                  <a:schemeClr val="tx1"/>
                </a:solidFill>
              </a:rPr>
              <a:t>Baltajā grāmatā sniegts izvērtējums adaptācijai klimata pārmaiņām, uzsvērta nepieciešamība adaptācijas stratēģijas un rīcības programmu izstrādi pamatot izmantojot plānoto rīcību ekonomisko </a:t>
            </a:r>
            <a:r>
              <a:rPr lang="lv-LV" b="1" dirty="0" smtClean="0">
                <a:solidFill>
                  <a:schemeClr val="tx1"/>
                </a:solidFill>
              </a:rPr>
              <a:t>analīzi</a:t>
            </a:r>
            <a:endParaRPr lang="lv-LV" b="1" dirty="0">
              <a:solidFill>
                <a:schemeClr val="tx1"/>
              </a:solidFill>
            </a:endParaRPr>
          </a:p>
        </p:txBody>
      </p:sp>
      <p:sp>
        <p:nvSpPr>
          <p:cNvPr id="4" name="Rounded Rectangle 3"/>
          <p:cNvSpPr/>
          <p:nvPr/>
        </p:nvSpPr>
        <p:spPr>
          <a:xfrm>
            <a:off x="5708468" y="3773226"/>
            <a:ext cx="5721157" cy="106003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Tomēr </a:t>
            </a:r>
            <a:r>
              <a:rPr lang="lv-LV" b="1" dirty="0">
                <a:solidFill>
                  <a:schemeClr val="tx1"/>
                </a:solidFill>
              </a:rPr>
              <a:t>par galveno sasniegumu ir noformulētas prasības izstrādāt dalībvalstu līmenī adaptācijas stratēģijas un izstrādāt ES stratēģiju adaptācijai klimata pārmaiņām</a:t>
            </a:r>
          </a:p>
        </p:txBody>
      </p:sp>
    </p:spTree>
    <p:extLst>
      <p:ext uri="{BB962C8B-B14F-4D97-AF65-F5344CB8AC3E}">
        <p14:creationId xmlns:p14="http://schemas.microsoft.com/office/powerpoint/2010/main" xmlns="" val="15603931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user\Desktop\13-Atteli\13371729153_9b33a020ce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753971" y="0"/>
            <a:ext cx="51435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525400" y="295155"/>
            <a:ext cx="11133830" cy="114908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ES adaptācijas stratēģijas mērķis </a:t>
            </a:r>
            <a:r>
              <a:rPr lang="lv-LV" sz="2400" dirty="0"/>
              <a:t>ir nodrošināt dalībvalstu noturību pret klimata pārmaiņām, uzlabot gatavību un spēju reaģēt uz klimata pārmaiņu ietekmi pašvaldību, reģionālā, valsts un ES līmenī, izstrādājot saskaņotu pieeju un koordinējot pasākumus</a:t>
            </a:r>
            <a:endParaRPr lang="lv-LV" sz="2400" dirty="0" smtClean="0"/>
          </a:p>
        </p:txBody>
      </p:sp>
      <p:sp>
        <p:nvSpPr>
          <p:cNvPr id="4" name="Rounded Rectangle 3"/>
          <p:cNvSpPr/>
          <p:nvPr/>
        </p:nvSpPr>
        <p:spPr>
          <a:xfrm>
            <a:off x="888518" y="1750044"/>
            <a:ext cx="10403457" cy="92414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Galvenais instruments adaptācijas mērķu sasniegšanai ir valstu līmeņa pielāgošanās stratēģijas, kas var </a:t>
            </a:r>
            <a:r>
              <a:rPr lang="lv-LV" b="1" dirty="0" smtClean="0">
                <a:solidFill>
                  <a:schemeClr val="tx1"/>
                </a:solidFill>
              </a:rPr>
              <a:t>nodrošināt </a:t>
            </a:r>
            <a:r>
              <a:rPr lang="lv-LV" b="1" dirty="0">
                <a:solidFill>
                  <a:schemeClr val="tx1"/>
                </a:solidFill>
              </a:rPr>
              <a:t>piemērošanos un prioritāšu noteikšana attiecībā uz darbībām un </a:t>
            </a:r>
            <a:r>
              <a:rPr lang="lv-LV" b="1" dirty="0" smtClean="0">
                <a:solidFill>
                  <a:schemeClr val="tx1"/>
                </a:solidFill>
              </a:rPr>
              <a:t>ieguldījumiem, </a:t>
            </a:r>
            <a:r>
              <a:rPr lang="lv-LV" b="1" dirty="0">
                <a:solidFill>
                  <a:schemeClr val="tx1"/>
                </a:solidFill>
              </a:rPr>
              <a:t>kā arī kopīgu pieeju izstrādi un saskaņošanu starp valstu pielāgošanās stratēģijām un valstu riska pārvaldības plāniem</a:t>
            </a:r>
          </a:p>
        </p:txBody>
      </p:sp>
      <p:sp>
        <p:nvSpPr>
          <p:cNvPr id="5" name="Rounded Rectangle 4"/>
          <p:cNvSpPr/>
          <p:nvPr/>
        </p:nvSpPr>
        <p:spPr>
          <a:xfrm>
            <a:off x="352878" y="3099303"/>
            <a:ext cx="6549903" cy="60996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ES atbalsta labas prakses apmaiņu starp dalībvalstīm, reģioniem, pilsētām un citām ieinteresētajām personām</a:t>
            </a:r>
          </a:p>
        </p:txBody>
      </p:sp>
      <p:sp>
        <p:nvSpPr>
          <p:cNvPr id="6" name="Rounded Rectangle 5"/>
          <p:cNvSpPr/>
          <p:nvPr/>
        </p:nvSpPr>
        <p:spPr>
          <a:xfrm>
            <a:off x="352878" y="4134387"/>
            <a:ext cx="6549903" cy="112676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Adaptācijas stratēģijā īpašu vērību paredzēts pievērst darbībām pilsētās kā arī pielāgošanās pasākumu integrēšanai ES rīcībpolitikās un programmās, lai nodrošinātu </a:t>
            </a:r>
            <a:endParaRPr lang="lv-LV" b="1" dirty="0" smtClean="0">
              <a:solidFill>
                <a:schemeClr val="tx1"/>
              </a:solidFill>
            </a:endParaRPr>
          </a:p>
          <a:p>
            <a:pPr algn="ctr"/>
            <a:r>
              <a:rPr lang="lv-LV" b="1" dirty="0" smtClean="0">
                <a:solidFill>
                  <a:schemeClr val="tx1"/>
                </a:solidFill>
              </a:rPr>
              <a:t>ES </a:t>
            </a:r>
            <a:r>
              <a:rPr lang="lv-LV" b="1" dirty="0">
                <a:solidFill>
                  <a:schemeClr val="tx1"/>
                </a:solidFill>
              </a:rPr>
              <a:t>darbības </a:t>
            </a:r>
            <a:r>
              <a:rPr lang="lv-LV" b="1" dirty="0" smtClean="0">
                <a:solidFill>
                  <a:schemeClr val="tx1"/>
                </a:solidFill>
              </a:rPr>
              <a:t>«</a:t>
            </a:r>
            <a:r>
              <a:rPr lang="lv-LV" b="1" dirty="0" err="1" smtClean="0">
                <a:solidFill>
                  <a:schemeClr val="tx1"/>
                </a:solidFill>
              </a:rPr>
              <a:t>klimatgatavību</a:t>
            </a:r>
            <a:r>
              <a:rPr lang="lv-LV" b="1" dirty="0" smtClean="0">
                <a:solidFill>
                  <a:schemeClr val="tx1"/>
                </a:solidFill>
              </a:rPr>
              <a:t>»</a:t>
            </a:r>
            <a:endParaRPr lang="lv-LV" b="1" dirty="0">
              <a:solidFill>
                <a:schemeClr val="tx1"/>
              </a:solidFill>
            </a:endParaRPr>
          </a:p>
        </p:txBody>
      </p:sp>
      <p:sp>
        <p:nvSpPr>
          <p:cNvPr id="7" name="Rounded Rectangle 6"/>
          <p:cNvSpPr/>
          <p:nvPr/>
        </p:nvSpPr>
        <p:spPr>
          <a:xfrm>
            <a:off x="3287988" y="5475853"/>
            <a:ext cx="3993060" cy="751014"/>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J</a:t>
            </a:r>
            <a:r>
              <a:rPr lang="lv-LV" b="1" dirty="0" smtClean="0">
                <a:solidFill>
                  <a:schemeClr val="tx1"/>
                </a:solidFill>
              </a:rPr>
              <a:t>omas </a:t>
            </a:r>
            <a:r>
              <a:rPr lang="lv-LV" b="1" dirty="0">
                <a:solidFill>
                  <a:schemeClr val="tx1"/>
                </a:solidFill>
              </a:rPr>
              <a:t>kurās pielāgošanās plānojuma integrācija ir kritiski nozīmīga </a:t>
            </a:r>
            <a:r>
              <a:rPr lang="lv-LV" b="1" dirty="0" smtClean="0">
                <a:solidFill>
                  <a:schemeClr val="tx1"/>
                </a:solidFill>
              </a:rPr>
              <a:t>ir:</a:t>
            </a:r>
            <a:endParaRPr lang="lv-LV" b="1" dirty="0">
              <a:solidFill>
                <a:schemeClr val="tx1"/>
              </a:solidFill>
            </a:endParaRPr>
          </a:p>
        </p:txBody>
      </p:sp>
      <p:sp>
        <p:nvSpPr>
          <p:cNvPr id="9" name="Rounded Rectangle 8"/>
          <p:cNvSpPr/>
          <p:nvPr/>
        </p:nvSpPr>
        <p:spPr>
          <a:xfrm>
            <a:off x="7098166" y="4993363"/>
            <a:ext cx="3047820" cy="171599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dirty="0" smtClean="0">
                <a:solidFill>
                  <a:schemeClr val="tx1"/>
                </a:solidFill>
              </a:rPr>
              <a:t>Jūras ūdeņi</a:t>
            </a:r>
          </a:p>
          <a:p>
            <a:pPr marL="285750" indent="-285750">
              <a:buFont typeface="Arial" panose="020B0604020202020204" pitchFamily="34" charset="0"/>
              <a:buChar char="•"/>
            </a:pPr>
            <a:r>
              <a:rPr lang="lv-LV" b="1" dirty="0" smtClean="0">
                <a:solidFill>
                  <a:schemeClr val="tx1"/>
                </a:solidFill>
              </a:rPr>
              <a:t>Mežsaimniecība</a:t>
            </a:r>
          </a:p>
          <a:p>
            <a:pPr marL="285750" indent="-285750">
              <a:buFont typeface="Arial" panose="020B0604020202020204" pitchFamily="34" charset="0"/>
              <a:buChar char="•"/>
            </a:pPr>
            <a:r>
              <a:rPr lang="lv-LV" b="1" dirty="0" smtClean="0">
                <a:solidFill>
                  <a:schemeClr val="tx1"/>
                </a:solidFill>
              </a:rPr>
              <a:t>Transports</a:t>
            </a:r>
          </a:p>
          <a:p>
            <a:pPr marL="285750" indent="-285750">
              <a:buFont typeface="Arial" panose="020B0604020202020204" pitchFamily="34" charset="0"/>
              <a:buChar char="•"/>
            </a:pPr>
            <a:r>
              <a:rPr lang="lv-LV" b="1" dirty="0" smtClean="0">
                <a:solidFill>
                  <a:schemeClr val="tx1"/>
                </a:solidFill>
              </a:rPr>
              <a:t>Iekšzemes ūdeņi</a:t>
            </a:r>
          </a:p>
          <a:p>
            <a:pPr marL="285750" indent="-285750">
              <a:buFont typeface="Arial" panose="020B0604020202020204" pitchFamily="34" charset="0"/>
              <a:buChar char="•"/>
            </a:pPr>
            <a:r>
              <a:rPr lang="lv-LV" b="1" dirty="0" smtClean="0">
                <a:solidFill>
                  <a:schemeClr val="tx1"/>
                </a:solidFill>
              </a:rPr>
              <a:t>Bioloģiskā daudzveidība</a:t>
            </a:r>
          </a:p>
          <a:p>
            <a:pPr marL="285750" indent="-285750">
              <a:buFont typeface="Arial" panose="020B0604020202020204" pitchFamily="34" charset="0"/>
              <a:buChar char="•"/>
            </a:pPr>
            <a:r>
              <a:rPr lang="lv-LV" b="1" dirty="0" smtClean="0">
                <a:solidFill>
                  <a:schemeClr val="tx1"/>
                </a:solidFill>
              </a:rPr>
              <a:t>Migrācija un mobilitāte</a:t>
            </a:r>
            <a:endParaRPr lang="lv-LV" b="1" dirty="0">
              <a:solidFill>
                <a:schemeClr val="tx1"/>
              </a:solidFill>
            </a:endParaRPr>
          </a:p>
        </p:txBody>
      </p:sp>
    </p:spTree>
    <p:extLst>
      <p:ext uri="{BB962C8B-B14F-4D97-AF65-F5344CB8AC3E}">
        <p14:creationId xmlns:p14="http://schemas.microsoft.com/office/powerpoint/2010/main" xmlns="" val="17489344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user\Desktop\13-Atteli\4791866053_9c4470477f_o.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8181"/>
          <a:stretch/>
        </p:blipFill>
        <p:spPr bwMode="auto">
          <a:xfrm>
            <a:off x="-1" y="2469310"/>
            <a:ext cx="5483527" cy="3776216"/>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2164272" y="468232"/>
            <a:ext cx="7863456" cy="114908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Adaptācijas stratēģijas uzmanības centrā ir zināšanas par pielāgošanos un pētniecības programmas valstu un </a:t>
            </a:r>
            <a:endParaRPr lang="lv-LV" sz="2400" dirty="0" smtClean="0"/>
          </a:p>
          <a:p>
            <a:pPr algn="ctr"/>
            <a:r>
              <a:rPr lang="lv-LV" sz="2400" dirty="0" smtClean="0"/>
              <a:t>reģionālo </a:t>
            </a:r>
            <a:r>
              <a:rPr lang="lv-LV" sz="2400" dirty="0"/>
              <a:t>pielāgošanās stratēģiju izstrādei</a:t>
            </a:r>
          </a:p>
        </p:txBody>
      </p:sp>
      <p:sp>
        <p:nvSpPr>
          <p:cNvPr id="5" name="Rounded Rectangle 4"/>
          <p:cNvSpPr/>
          <p:nvPr/>
        </p:nvSpPr>
        <p:spPr>
          <a:xfrm>
            <a:off x="340898" y="1926726"/>
            <a:ext cx="6549903" cy="9144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Lai stimulētu inovāciju un atbalstītu tādu inovatīvu tehnoloģiju ieviešanu tirgū, kuras palīdz pielāgoties klimata </a:t>
            </a:r>
            <a:endParaRPr lang="lv-LV" b="1" dirty="0" smtClean="0">
              <a:solidFill>
                <a:schemeClr val="tx1"/>
              </a:solidFill>
            </a:endParaRPr>
          </a:p>
          <a:p>
            <a:pPr algn="ctr"/>
            <a:r>
              <a:rPr lang="lv-LV" b="1" dirty="0" smtClean="0">
                <a:solidFill>
                  <a:schemeClr val="tx1"/>
                </a:solidFill>
              </a:rPr>
              <a:t>pārmaiņām</a:t>
            </a:r>
            <a:r>
              <a:rPr lang="lv-LV" b="1" dirty="0">
                <a:solidFill>
                  <a:schemeClr val="tx1"/>
                </a:solidFill>
              </a:rPr>
              <a:t>, ir vajadzīgas zināšanas</a:t>
            </a:r>
          </a:p>
        </p:txBody>
      </p:sp>
      <p:sp>
        <p:nvSpPr>
          <p:cNvPr id="7" name="Title 1"/>
          <p:cNvSpPr txBox="1">
            <a:spLocks/>
          </p:cNvSpPr>
          <p:nvPr/>
        </p:nvSpPr>
        <p:spPr>
          <a:xfrm>
            <a:off x="7293621" y="2364377"/>
            <a:ext cx="3822871" cy="112993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Plānotās darbības ir sekojošas</a:t>
            </a:r>
            <a:r>
              <a:rPr lang="lv-LV" sz="2400" dirty="0" smtClean="0"/>
              <a:t>:</a:t>
            </a:r>
          </a:p>
          <a:p>
            <a:pPr algn="ctr"/>
            <a:r>
              <a:rPr lang="lv-LV" sz="2400" dirty="0" smtClean="0"/>
              <a:t> </a:t>
            </a:r>
            <a:endParaRPr lang="lv-LV" sz="2400" dirty="0"/>
          </a:p>
        </p:txBody>
      </p:sp>
      <p:sp>
        <p:nvSpPr>
          <p:cNvPr id="9" name="Rounded Rectangle 8"/>
          <p:cNvSpPr/>
          <p:nvPr/>
        </p:nvSpPr>
        <p:spPr>
          <a:xfrm>
            <a:off x="5358276" y="3150630"/>
            <a:ext cx="6476672" cy="862149"/>
          </a:xfrm>
          <a:prstGeom prst="roundRect">
            <a:avLst/>
          </a:prstGeom>
          <a:solidFill>
            <a:schemeClr val="accent1">
              <a:lumMod val="40000"/>
              <a:lumOff val="6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u="sng" dirty="0" smtClean="0">
                <a:solidFill>
                  <a:schemeClr val="tx1"/>
                </a:solidFill>
              </a:rPr>
              <a:t>1.darbība</a:t>
            </a:r>
            <a:r>
              <a:rPr lang="lv-LV" b="1" dirty="0" smtClean="0">
                <a:solidFill>
                  <a:schemeClr val="tx1"/>
                </a:solidFill>
              </a:rPr>
              <a:t>: </a:t>
            </a:r>
            <a:r>
              <a:rPr lang="lv-LV" b="1" dirty="0">
                <a:solidFill>
                  <a:schemeClr val="tx1"/>
                </a:solidFill>
              </a:rPr>
              <a:t>Mudināt dalībvalstis pieņemt visaptverošas pielāgošanās stratēģijas</a:t>
            </a:r>
          </a:p>
        </p:txBody>
      </p:sp>
      <p:sp>
        <p:nvSpPr>
          <p:cNvPr id="10" name="Rounded Rectangle 9"/>
          <p:cNvSpPr/>
          <p:nvPr/>
        </p:nvSpPr>
        <p:spPr>
          <a:xfrm>
            <a:off x="4701395" y="4214254"/>
            <a:ext cx="7133551" cy="1023952"/>
          </a:xfrm>
          <a:prstGeom prst="roundRect">
            <a:avLst/>
          </a:prstGeom>
          <a:solidFill>
            <a:schemeClr val="accent1">
              <a:lumMod val="40000"/>
              <a:lumOff val="6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u="sng" dirty="0" smtClean="0">
                <a:solidFill>
                  <a:schemeClr val="tx1"/>
                </a:solidFill>
              </a:rPr>
              <a:t>2.darbība</a:t>
            </a:r>
            <a:r>
              <a:rPr lang="lv-LV" b="1" dirty="0" smtClean="0">
                <a:solidFill>
                  <a:schemeClr val="tx1"/>
                </a:solidFill>
              </a:rPr>
              <a:t>: </a:t>
            </a:r>
            <a:r>
              <a:rPr lang="lv-LV" b="1" dirty="0">
                <a:solidFill>
                  <a:schemeClr val="tx1"/>
                </a:solidFill>
              </a:rPr>
              <a:t>Ar instrumenta LIFE finansējumu atbalstīt spēju veidošanu un palielināt Eiropā veikto pielāgošanās darbību intensitāti (</a:t>
            </a:r>
            <a:r>
              <a:rPr lang="lv-LV" b="1" dirty="0" smtClean="0">
                <a:solidFill>
                  <a:schemeClr val="tx1"/>
                </a:solidFill>
              </a:rPr>
              <a:t>2013-2020), īpaši atbalstot piekrastes un plūdu pārvaldību u.c.</a:t>
            </a:r>
            <a:endParaRPr lang="lv-LV" b="1" dirty="0">
              <a:solidFill>
                <a:schemeClr val="tx1"/>
              </a:solidFill>
            </a:endParaRPr>
          </a:p>
        </p:txBody>
      </p:sp>
      <p:sp>
        <p:nvSpPr>
          <p:cNvPr id="11" name="Rounded Rectangle 10"/>
          <p:cNvSpPr/>
          <p:nvPr/>
        </p:nvSpPr>
        <p:spPr>
          <a:xfrm>
            <a:off x="5358276" y="5439681"/>
            <a:ext cx="6476671" cy="1032271"/>
          </a:xfrm>
          <a:prstGeom prst="roundRect">
            <a:avLst/>
          </a:prstGeom>
          <a:solidFill>
            <a:schemeClr val="accent1">
              <a:lumMod val="40000"/>
              <a:lumOff val="6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u="sng" dirty="0" smtClean="0">
                <a:solidFill>
                  <a:schemeClr val="tx1"/>
                </a:solidFill>
              </a:rPr>
              <a:t>3.darbība</a:t>
            </a:r>
            <a:r>
              <a:rPr lang="lv-LV" b="1" dirty="0" smtClean="0">
                <a:solidFill>
                  <a:schemeClr val="tx1"/>
                </a:solidFill>
              </a:rPr>
              <a:t>: </a:t>
            </a:r>
            <a:r>
              <a:rPr lang="lv-LV" b="1" dirty="0">
                <a:solidFill>
                  <a:schemeClr val="tx1"/>
                </a:solidFill>
              </a:rPr>
              <a:t>Atbalstīt pielāgošanos pilsētās, galvenokārt — aicinot brīvprātīgi apņemties pieņemt pašvaldību pielāgošanās stratēģijas un veikt informētības veicināšanas darbības</a:t>
            </a:r>
          </a:p>
        </p:txBody>
      </p:sp>
    </p:spTree>
    <p:extLst>
      <p:ext uri="{BB962C8B-B14F-4D97-AF65-F5344CB8AC3E}">
        <p14:creationId xmlns:p14="http://schemas.microsoft.com/office/powerpoint/2010/main" xmlns="" val="29899179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user\Desktop\13-Atteli\10555203533_284902b819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5400000" flipH="1" flipV="1">
            <a:off x="5861332" y="1150815"/>
            <a:ext cx="6857999" cy="4556371"/>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ounded Rectangle 2"/>
          <p:cNvSpPr/>
          <p:nvPr/>
        </p:nvSpPr>
        <p:spPr>
          <a:xfrm>
            <a:off x="326568" y="658698"/>
            <a:ext cx="6884129" cy="879566"/>
          </a:xfrm>
          <a:prstGeom prst="roundRect">
            <a:avLst/>
          </a:prstGeom>
          <a:solidFill>
            <a:schemeClr val="accent1">
              <a:lumMod val="40000"/>
              <a:lumOff val="6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u="sng" dirty="0" smtClean="0">
                <a:solidFill>
                  <a:schemeClr val="tx1"/>
                </a:solidFill>
              </a:rPr>
              <a:t>4.darbība</a:t>
            </a:r>
            <a:r>
              <a:rPr lang="lv-LV" b="1" dirty="0" smtClean="0">
                <a:solidFill>
                  <a:schemeClr val="tx1"/>
                </a:solidFill>
              </a:rPr>
              <a:t>: </a:t>
            </a:r>
            <a:r>
              <a:rPr lang="lv-LV" b="1" dirty="0">
                <a:solidFill>
                  <a:schemeClr val="tx1"/>
                </a:solidFill>
              </a:rPr>
              <a:t>Nodrošināt zinātniski pamatotu informāciju par klimata pārmaiņām un to </a:t>
            </a:r>
            <a:r>
              <a:rPr lang="lv-LV" b="1" dirty="0" smtClean="0">
                <a:solidFill>
                  <a:schemeClr val="tx1"/>
                </a:solidFill>
              </a:rPr>
              <a:t>ietekmēm</a:t>
            </a:r>
            <a:endParaRPr lang="lv-LV" b="1" dirty="0">
              <a:solidFill>
                <a:schemeClr val="tx1"/>
              </a:solidFill>
            </a:endParaRPr>
          </a:p>
        </p:txBody>
      </p:sp>
      <p:sp>
        <p:nvSpPr>
          <p:cNvPr id="4" name="Rounded Rectangle 3"/>
          <p:cNvSpPr/>
          <p:nvPr/>
        </p:nvSpPr>
        <p:spPr>
          <a:xfrm>
            <a:off x="879564" y="1780688"/>
            <a:ext cx="6331133" cy="950758"/>
          </a:xfrm>
          <a:prstGeom prst="roundRect">
            <a:avLst/>
          </a:prstGeom>
          <a:solidFill>
            <a:schemeClr val="accent1">
              <a:lumMod val="40000"/>
              <a:lumOff val="6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u="sng" dirty="0" smtClean="0">
                <a:solidFill>
                  <a:schemeClr val="tx1"/>
                </a:solidFill>
              </a:rPr>
              <a:t>5.darbība</a:t>
            </a:r>
            <a:r>
              <a:rPr lang="lv-LV" b="1" dirty="0" smtClean="0">
                <a:solidFill>
                  <a:schemeClr val="tx1"/>
                </a:solidFill>
              </a:rPr>
              <a:t>: </a:t>
            </a:r>
            <a:r>
              <a:rPr lang="lv-LV" b="1" dirty="0">
                <a:solidFill>
                  <a:schemeClr val="tx1"/>
                </a:solidFill>
              </a:rPr>
              <a:t>Turpināt Interneta vietnes </a:t>
            </a:r>
            <a:r>
              <a:rPr lang="lv-LV" b="1" dirty="0" err="1">
                <a:solidFill>
                  <a:schemeClr val="tx1"/>
                </a:solidFill>
              </a:rPr>
              <a:t>Climate-ADAPT</a:t>
            </a:r>
            <a:r>
              <a:rPr lang="lv-LV" b="1" dirty="0">
                <a:solidFill>
                  <a:schemeClr val="tx1"/>
                </a:solidFill>
              </a:rPr>
              <a:t> pilnveidošanu, lai tā Eiropas mērogā kļūtu par </a:t>
            </a:r>
            <a:r>
              <a:rPr lang="lv-LV" b="1" dirty="0" smtClean="0">
                <a:solidFill>
                  <a:schemeClr val="tx1"/>
                </a:solidFill>
              </a:rPr>
              <a:t>«vienas </a:t>
            </a:r>
            <a:r>
              <a:rPr lang="lv-LV" b="1" dirty="0">
                <a:solidFill>
                  <a:schemeClr val="tx1"/>
                </a:solidFill>
              </a:rPr>
              <a:t>pieturas </a:t>
            </a:r>
            <a:r>
              <a:rPr lang="lv-LV" b="1" dirty="0" smtClean="0">
                <a:solidFill>
                  <a:schemeClr val="tx1"/>
                </a:solidFill>
              </a:rPr>
              <a:t>aģentūru» </a:t>
            </a:r>
            <a:r>
              <a:rPr lang="lv-LV" b="1" dirty="0">
                <a:solidFill>
                  <a:schemeClr val="tx1"/>
                </a:solidFill>
              </a:rPr>
              <a:t>attiecībā uz informāciju par pielāgošanos </a:t>
            </a:r>
          </a:p>
        </p:txBody>
      </p:sp>
      <p:sp>
        <p:nvSpPr>
          <p:cNvPr id="5" name="Rounded Rectangle 4"/>
          <p:cNvSpPr/>
          <p:nvPr/>
        </p:nvSpPr>
        <p:spPr>
          <a:xfrm>
            <a:off x="326568" y="2973870"/>
            <a:ext cx="6884129" cy="1005840"/>
          </a:xfrm>
          <a:prstGeom prst="roundRect">
            <a:avLst/>
          </a:prstGeom>
          <a:solidFill>
            <a:schemeClr val="accent1">
              <a:lumMod val="40000"/>
              <a:lumOff val="6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u="sng" dirty="0" smtClean="0">
                <a:solidFill>
                  <a:schemeClr val="tx1"/>
                </a:solidFill>
              </a:rPr>
              <a:t>6.darbība</a:t>
            </a:r>
            <a:r>
              <a:rPr lang="lv-LV" b="1" dirty="0" smtClean="0">
                <a:solidFill>
                  <a:schemeClr val="tx1"/>
                </a:solidFill>
              </a:rPr>
              <a:t>: </a:t>
            </a:r>
            <a:r>
              <a:rPr lang="lv-LV" b="1" dirty="0">
                <a:solidFill>
                  <a:schemeClr val="tx1"/>
                </a:solidFill>
              </a:rPr>
              <a:t>Sekmēt kopējās lauksaimniecības politikas, kohēzijas politikas un kopējās zivsaimniecības politikas gatavību klimata pārmaiņu izaicinājumiem</a:t>
            </a:r>
          </a:p>
        </p:txBody>
      </p:sp>
      <p:sp>
        <p:nvSpPr>
          <p:cNvPr id="6" name="Rounded Rectangle 5"/>
          <p:cNvSpPr/>
          <p:nvPr/>
        </p:nvSpPr>
        <p:spPr>
          <a:xfrm>
            <a:off x="879564" y="4222134"/>
            <a:ext cx="6331133" cy="637249"/>
          </a:xfrm>
          <a:prstGeom prst="roundRect">
            <a:avLst/>
          </a:prstGeom>
          <a:solidFill>
            <a:schemeClr val="accent1">
              <a:lumMod val="40000"/>
              <a:lumOff val="6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u="sng" dirty="0" smtClean="0">
                <a:solidFill>
                  <a:schemeClr val="tx1"/>
                </a:solidFill>
              </a:rPr>
              <a:t>7.darbība</a:t>
            </a:r>
            <a:r>
              <a:rPr lang="lv-LV" b="1" dirty="0" smtClean="0">
                <a:solidFill>
                  <a:schemeClr val="tx1"/>
                </a:solidFill>
              </a:rPr>
              <a:t>: </a:t>
            </a:r>
            <a:r>
              <a:rPr lang="lv-LV" b="1" dirty="0">
                <a:solidFill>
                  <a:schemeClr val="tx1"/>
                </a:solidFill>
              </a:rPr>
              <a:t>Noturīgākas infrastruktūras nodrošināšana</a:t>
            </a:r>
          </a:p>
        </p:txBody>
      </p:sp>
      <p:sp>
        <p:nvSpPr>
          <p:cNvPr id="7" name="Rounded Rectangle 6"/>
          <p:cNvSpPr/>
          <p:nvPr/>
        </p:nvSpPr>
        <p:spPr>
          <a:xfrm>
            <a:off x="326567" y="5101807"/>
            <a:ext cx="6884130" cy="976883"/>
          </a:xfrm>
          <a:prstGeom prst="roundRect">
            <a:avLst/>
          </a:prstGeom>
          <a:solidFill>
            <a:schemeClr val="accent1">
              <a:lumMod val="40000"/>
              <a:lumOff val="6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u="sng" dirty="0" smtClean="0">
                <a:solidFill>
                  <a:schemeClr val="tx1"/>
                </a:solidFill>
              </a:rPr>
              <a:t>8.darbība</a:t>
            </a:r>
            <a:r>
              <a:rPr lang="lv-LV" b="1" dirty="0" smtClean="0">
                <a:solidFill>
                  <a:schemeClr val="tx1"/>
                </a:solidFill>
              </a:rPr>
              <a:t>: </a:t>
            </a:r>
            <a:r>
              <a:rPr lang="lv-LV" b="1" dirty="0">
                <a:solidFill>
                  <a:schemeClr val="tx1"/>
                </a:solidFill>
              </a:rPr>
              <a:t>Atbalstīt apdrošināšanu un citus tādus finanšu produktus, kas uzlabo ieguldījumu un uzņēmējdarbības lēmumu noturību pret klimata pārmaiņām</a:t>
            </a:r>
          </a:p>
        </p:txBody>
      </p:sp>
    </p:spTree>
    <p:extLst>
      <p:ext uri="{BB962C8B-B14F-4D97-AF65-F5344CB8AC3E}">
        <p14:creationId xmlns:p14="http://schemas.microsoft.com/office/powerpoint/2010/main" xmlns="" val="4973406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descr="C:\Users\user\Desktop\13-Atteli\6590119695_8c431a6a9e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2411078"/>
            <a:ext cx="5625206" cy="37152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ounded Rectangle 3"/>
          <p:cNvSpPr/>
          <p:nvPr/>
        </p:nvSpPr>
        <p:spPr>
          <a:xfrm>
            <a:off x="5336536" y="1977650"/>
            <a:ext cx="6549903" cy="9144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Plūdi </a:t>
            </a:r>
            <a:r>
              <a:rPr lang="lv-LV" b="1" dirty="0">
                <a:solidFill>
                  <a:schemeClr val="tx1"/>
                </a:solidFill>
              </a:rPr>
              <a:t>ir dabas parādība, kas nav </a:t>
            </a:r>
            <a:r>
              <a:rPr lang="lv-LV" b="1" dirty="0" smtClean="0">
                <a:solidFill>
                  <a:schemeClr val="tx1"/>
                </a:solidFill>
              </a:rPr>
              <a:t>novēršama, tomēr </a:t>
            </a:r>
            <a:r>
              <a:rPr lang="lv-LV" b="1" dirty="0">
                <a:solidFill>
                  <a:schemeClr val="tx1"/>
                </a:solidFill>
              </a:rPr>
              <a:t>cilvēka rīcības un klimata mainības ietekmē palielinās plūdu rašanās </a:t>
            </a:r>
            <a:endParaRPr lang="lv-LV" b="1" dirty="0" smtClean="0">
              <a:solidFill>
                <a:schemeClr val="tx1"/>
              </a:solidFill>
            </a:endParaRPr>
          </a:p>
          <a:p>
            <a:pPr algn="ctr"/>
            <a:r>
              <a:rPr lang="lv-LV" b="1" dirty="0" smtClean="0">
                <a:solidFill>
                  <a:schemeClr val="tx1"/>
                </a:solidFill>
              </a:rPr>
              <a:t>varbūtība </a:t>
            </a:r>
            <a:r>
              <a:rPr lang="lv-LV" b="1" dirty="0">
                <a:solidFill>
                  <a:schemeClr val="tx1"/>
                </a:solidFill>
              </a:rPr>
              <a:t>un plūdu negatīvās sekas</a:t>
            </a:r>
          </a:p>
        </p:txBody>
      </p:sp>
      <p:sp>
        <p:nvSpPr>
          <p:cNvPr id="5" name="Rounded Rectangle 4"/>
          <p:cNvSpPr/>
          <p:nvPr/>
        </p:nvSpPr>
        <p:spPr>
          <a:xfrm>
            <a:off x="5381360" y="3092922"/>
            <a:ext cx="6549903" cy="9144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Direktīvā minēts, </a:t>
            </a:r>
            <a:r>
              <a:rPr lang="lv-LV" b="1" dirty="0" smtClean="0">
                <a:solidFill>
                  <a:schemeClr val="tx1"/>
                </a:solidFill>
              </a:rPr>
              <a:t>ka, lai </a:t>
            </a:r>
            <a:r>
              <a:rPr lang="lv-LV" b="1" dirty="0">
                <a:solidFill>
                  <a:schemeClr val="tx1"/>
                </a:solidFill>
              </a:rPr>
              <a:t>konkrētajā teritorijā izvairītos no plūdiem un lai samazinātu to negatīvās sekas, ir lietderīgi </a:t>
            </a:r>
            <a:endParaRPr lang="lv-LV" b="1" dirty="0" smtClean="0">
              <a:solidFill>
                <a:schemeClr val="tx1"/>
              </a:solidFill>
            </a:endParaRPr>
          </a:p>
          <a:p>
            <a:pPr algn="ctr"/>
            <a:r>
              <a:rPr lang="lv-LV" b="1" dirty="0" smtClean="0">
                <a:solidFill>
                  <a:schemeClr val="tx1"/>
                </a:solidFill>
              </a:rPr>
              <a:t>izstrādāt </a:t>
            </a:r>
            <a:r>
              <a:rPr lang="lv-LV" b="1" u="sng" dirty="0">
                <a:solidFill>
                  <a:schemeClr val="tx1"/>
                </a:solidFill>
              </a:rPr>
              <a:t>plūdu riska pārvaldības plānus</a:t>
            </a:r>
          </a:p>
        </p:txBody>
      </p:sp>
      <p:sp>
        <p:nvSpPr>
          <p:cNvPr id="6" name="Rounded Rectangle 5"/>
          <p:cNvSpPr/>
          <p:nvPr/>
        </p:nvSpPr>
        <p:spPr>
          <a:xfrm>
            <a:off x="5381360" y="5163945"/>
            <a:ext cx="6549903" cy="147238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Plūdu riska pārvaldības plānos jāiekļauj pasākumi, kas ir saistīti ar dabiskiem procesiem, piemēram, palieņu saglabāšanu un/vai atjaunošanu, lai atdotu upēm teritoriju, kur vien tas ir iespējams, un veicinātu piemērotu zemes izmantošanu, lauksaimniecisko un mežsaimniecisko darbību visā upes baseinā</a:t>
            </a:r>
          </a:p>
        </p:txBody>
      </p:sp>
      <p:sp>
        <p:nvSpPr>
          <p:cNvPr id="7" name="Title 1"/>
          <p:cNvSpPr txBox="1">
            <a:spLocks/>
          </p:cNvSpPr>
          <p:nvPr/>
        </p:nvSpPr>
        <p:spPr>
          <a:xfrm>
            <a:off x="521017" y="486613"/>
            <a:ext cx="11149966" cy="114908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Pieņemta ES direktīva par plūdu riska izvērtēšanu un pārvaldību, lai izveidotu plūdu radīto apdraudējumu izvērtēšanas un pārvaldības sistēmu, tādējādi mazinot nelabvēlīgo ietekmi uz cilvēku veselību, vidi, kultūras mantojumu un saimniecisko darbību</a:t>
            </a:r>
          </a:p>
        </p:txBody>
      </p:sp>
      <p:sp>
        <p:nvSpPr>
          <p:cNvPr id="8" name="Rounded Rectangle 7"/>
          <p:cNvSpPr/>
          <p:nvPr/>
        </p:nvSpPr>
        <p:spPr>
          <a:xfrm>
            <a:off x="5381360" y="4208194"/>
            <a:ext cx="6549903" cy="75497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Plūdu </a:t>
            </a:r>
            <a:r>
              <a:rPr lang="lv-LV" b="1" dirty="0">
                <a:solidFill>
                  <a:schemeClr val="tx1"/>
                </a:solidFill>
              </a:rPr>
              <a:t>riska pārvaldības plānos būtu jāņem vērā konkrēto apgabalu raksturojums, kurus tie aptver</a:t>
            </a:r>
          </a:p>
        </p:txBody>
      </p:sp>
    </p:spTree>
    <p:extLst>
      <p:ext uri="{BB962C8B-B14F-4D97-AF65-F5344CB8AC3E}">
        <p14:creationId xmlns:p14="http://schemas.microsoft.com/office/powerpoint/2010/main" xmlns="" val="42112647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user\Desktop\13-Atteli\5978013538_03161b146e_o.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7048"/>
          <a:stretch/>
        </p:blipFill>
        <p:spPr bwMode="auto">
          <a:xfrm>
            <a:off x="683482" y="-1"/>
            <a:ext cx="4920483" cy="686089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2090056" y="533546"/>
            <a:ext cx="8022771" cy="114908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Arī </a:t>
            </a:r>
            <a:r>
              <a:rPr lang="lv-LV" sz="2400" b="1" dirty="0"/>
              <a:t>Ūdens struktūrdirektīva</a:t>
            </a:r>
            <a:r>
              <a:rPr lang="lv-LV" sz="2400" dirty="0"/>
              <a:t>, kas ir Eiropas Kopienas </a:t>
            </a:r>
            <a:r>
              <a:rPr lang="lv-LV" sz="2400" dirty="0" smtClean="0"/>
              <a:t>t.s</a:t>
            </a:r>
            <a:r>
              <a:rPr lang="lv-LV" sz="2400" dirty="0"/>
              <a:t>. jumta direktīva ūdens politikā, akcentē </a:t>
            </a:r>
            <a:r>
              <a:rPr lang="lv-LV" sz="2400"/>
              <a:t>nepieciešamību </a:t>
            </a:r>
            <a:endParaRPr lang="lv-LV" sz="2400" smtClean="0"/>
          </a:p>
          <a:p>
            <a:pPr algn="ctr"/>
            <a:r>
              <a:rPr lang="lv-LV" sz="2400" smtClean="0"/>
              <a:t>nodrošināt </a:t>
            </a:r>
            <a:r>
              <a:rPr lang="lv-LV" sz="2400" dirty="0"/>
              <a:t>piemērošanos klimata pārmaiņām</a:t>
            </a:r>
          </a:p>
        </p:txBody>
      </p:sp>
      <p:sp>
        <p:nvSpPr>
          <p:cNvPr id="4" name="Rounded Rectangle 3"/>
          <p:cNvSpPr/>
          <p:nvPr/>
        </p:nvSpPr>
        <p:spPr>
          <a:xfrm>
            <a:off x="1384662" y="2558435"/>
            <a:ext cx="3939804" cy="1018903"/>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Plūdu jautājumu ES pašlaik risina gan </a:t>
            </a:r>
            <a:r>
              <a:rPr lang="lv-LV" b="1" dirty="0" smtClean="0">
                <a:solidFill>
                  <a:schemeClr val="tx1"/>
                </a:solidFill>
              </a:rPr>
              <a:t>2001.g. </a:t>
            </a:r>
            <a:r>
              <a:rPr lang="lv-LV" b="1" dirty="0">
                <a:solidFill>
                  <a:schemeClr val="tx1"/>
                </a:solidFill>
              </a:rPr>
              <a:t>izveidotais ES civilās aizsardzības mehānisms, </a:t>
            </a:r>
            <a:r>
              <a:rPr lang="lv-LV" b="1" dirty="0" smtClean="0">
                <a:solidFill>
                  <a:schemeClr val="tx1"/>
                </a:solidFill>
              </a:rPr>
              <a:t>gan arī:</a:t>
            </a:r>
            <a:endParaRPr lang="lv-LV" b="1" dirty="0">
              <a:solidFill>
                <a:schemeClr val="tx1"/>
              </a:solidFill>
            </a:endParaRPr>
          </a:p>
        </p:txBody>
      </p:sp>
      <p:sp>
        <p:nvSpPr>
          <p:cNvPr id="5" name="Rounded Rectangle 4"/>
          <p:cNvSpPr/>
          <p:nvPr/>
        </p:nvSpPr>
        <p:spPr>
          <a:xfrm>
            <a:off x="1119683" y="4453148"/>
            <a:ext cx="9978759" cy="124225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Tālākā politikas un pasākumu ieviešana jau būs atkarīga no tā, cik efektīvi nacionālās valstis realizēs izstrādātos plūdu pārvaldības plānus, saistot tos vienotā sistēmā ar valsts nacionālās drošības un civilās aizsardzības mehānismiem, pēdējo ietverot kā būtisku sastāvdaļu no nacionālās drošības politikas, izvirzot vides riskus līdzvērtīgus citiem apdraudējumiem</a:t>
            </a:r>
          </a:p>
        </p:txBody>
      </p:sp>
      <p:sp>
        <p:nvSpPr>
          <p:cNvPr id="6" name="Rounded Rectangle 5"/>
          <p:cNvSpPr/>
          <p:nvPr/>
        </p:nvSpPr>
        <p:spPr>
          <a:xfrm>
            <a:off x="5176930" y="2118065"/>
            <a:ext cx="6348548" cy="189964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b="1" dirty="0">
                <a:solidFill>
                  <a:schemeClr val="tx1"/>
                </a:solidFill>
              </a:rPr>
              <a:t>ES direktīvas projekts par Eiropas kritisko infrastruktūru apzināšanas un noteikšanas procedūru un vajadzību novērtēšanu to aizsardzības </a:t>
            </a:r>
            <a:r>
              <a:rPr lang="lv-LV" b="1" dirty="0" smtClean="0">
                <a:solidFill>
                  <a:schemeClr val="tx1"/>
                </a:solidFill>
              </a:rPr>
              <a:t>uzlabošanai</a:t>
            </a:r>
          </a:p>
          <a:p>
            <a:pPr marL="285750" indent="-285750">
              <a:spcAft>
                <a:spcPts val="600"/>
              </a:spcAft>
              <a:buFont typeface="Arial" panose="020B0604020202020204" pitchFamily="34" charset="0"/>
              <a:buChar char="•"/>
            </a:pPr>
            <a:r>
              <a:rPr lang="lv-LV" b="1" dirty="0" smtClean="0">
                <a:solidFill>
                  <a:schemeClr val="tx1"/>
                </a:solidFill>
              </a:rPr>
              <a:t>ES </a:t>
            </a:r>
            <a:r>
              <a:rPr lang="lv-LV" b="1" dirty="0">
                <a:solidFill>
                  <a:schemeClr val="tx1"/>
                </a:solidFill>
              </a:rPr>
              <a:t>direktīva par plūdu risku novērtēšanu un </a:t>
            </a:r>
            <a:r>
              <a:rPr lang="lv-LV" b="1" dirty="0" smtClean="0">
                <a:solidFill>
                  <a:schemeClr val="tx1"/>
                </a:solidFill>
              </a:rPr>
              <a:t>pārvaldību</a:t>
            </a:r>
          </a:p>
          <a:p>
            <a:pPr marL="285750" indent="-285750">
              <a:spcAft>
                <a:spcPts val="600"/>
              </a:spcAft>
              <a:buFont typeface="Arial" panose="020B0604020202020204" pitchFamily="34" charset="0"/>
              <a:buChar char="•"/>
            </a:pPr>
            <a:r>
              <a:rPr lang="lv-LV" b="1" dirty="0">
                <a:solidFill>
                  <a:schemeClr val="tx1"/>
                </a:solidFill>
              </a:rPr>
              <a:t>V</a:t>
            </a:r>
            <a:r>
              <a:rPr lang="lv-LV" b="1" dirty="0" smtClean="0">
                <a:solidFill>
                  <a:schemeClr val="tx1"/>
                </a:solidFill>
              </a:rPr>
              <a:t>adlīnijas </a:t>
            </a:r>
            <a:r>
              <a:rPr lang="lv-LV" b="1" dirty="0">
                <a:solidFill>
                  <a:schemeClr val="tx1"/>
                </a:solidFill>
              </a:rPr>
              <a:t>plūdu riska pārvaldības plānu un plūdu riska zonu karšu izstrādei un ieviešanai</a:t>
            </a:r>
          </a:p>
        </p:txBody>
      </p:sp>
    </p:spTree>
    <p:extLst>
      <p:ext uri="{BB962C8B-B14F-4D97-AF65-F5344CB8AC3E}">
        <p14:creationId xmlns:p14="http://schemas.microsoft.com/office/powerpoint/2010/main" xmlns="" val="7301468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2" cstate="print">
            <a:extLst>
              <a:ext uri="{28A0092B-C50C-407E-A947-70E740481C1C}">
                <a14:useLocalDpi xmlns:a14="http://schemas.microsoft.com/office/drawing/2010/main" xmlns="" val="0"/>
              </a:ext>
            </a:extLst>
          </a:blip>
          <a:stretch>
            <a:fillRect/>
          </a:stretch>
        </p:blipFill>
        <p:spPr>
          <a:xfrm>
            <a:off x="6320350" y="1725285"/>
            <a:ext cx="5871650" cy="4014995"/>
          </a:xfrm>
          <a:prstGeom prst="rect">
            <a:avLst/>
          </a:prstGeom>
        </p:spPr>
      </p:pic>
      <p:sp>
        <p:nvSpPr>
          <p:cNvPr id="3" name="Title 1"/>
          <p:cNvSpPr txBox="1">
            <a:spLocks/>
          </p:cNvSpPr>
          <p:nvPr/>
        </p:nvSpPr>
        <p:spPr>
          <a:xfrm>
            <a:off x="1376082" y="368774"/>
            <a:ext cx="9439835" cy="114908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Eiropas Komisijas paziņojumā </a:t>
            </a:r>
            <a:r>
              <a:rPr lang="lv-LV" sz="2400" dirty="0" smtClean="0"/>
              <a:t>«Meklējot </a:t>
            </a:r>
            <a:r>
              <a:rPr lang="lv-LV" sz="2400" dirty="0"/>
              <a:t>risinājumu sausuma un ūdens trūkuma problēmai Eiropas </a:t>
            </a:r>
            <a:r>
              <a:rPr lang="lv-LV" sz="2400" dirty="0" smtClean="0"/>
              <a:t>Savienībā» </a:t>
            </a:r>
            <a:r>
              <a:rPr lang="lv-LV" sz="2400" dirty="0"/>
              <a:t>līdztekus plūdiem arvien </a:t>
            </a:r>
            <a:endParaRPr lang="lv-LV" sz="2400" dirty="0" smtClean="0"/>
          </a:p>
          <a:p>
            <a:pPr algn="ctr"/>
            <a:r>
              <a:rPr lang="lv-LV" sz="2400" dirty="0" smtClean="0"/>
              <a:t>biežāki </a:t>
            </a:r>
            <a:r>
              <a:rPr lang="lv-LV" sz="2400" dirty="0"/>
              <a:t>kļūst </a:t>
            </a:r>
            <a:r>
              <a:rPr lang="lv-LV" sz="2400" b="1" dirty="0"/>
              <a:t>karstie un sausie periodi</a:t>
            </a:r>
            <a:endParaRPr lang="lv-LV" sz="2400" b="1" dirty="0" smtClean="0"/>
          </a:p>
        </p:txBody>
      </p:sp>
      <p:sp>
        <p:nvSpPr>
          <p:cNvPr id="4" name="Rounded Rectangle 3"/>
          <p:cNvSpPr/>
          <p:nvPr/>
        </p:nvSpPr>
        <p:spPr>
          <a:xfrm>
            <a:off x="342438" y="2081570"/>
            <a:ext cx="6368914" cy="78163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Laika </a:t>
            </a:r>
            <a:r>
              <a:rPr lang="lv-LV" b="1" dirty="0" smtClean="0">
                <a:solidFill>
                  <a:schemeClr val="tx1"/>
                </a:solidFill>
              </a:rPr>
              <a:t>posmā 1976.-2006.g. </a:t>
            </a:r>
            <a:r>
              <a:rPr lang="lv-LV" b="1" dirty="0">
                <a:solidFill>
                  <a:schemeClr val="tx1"/>
                </a:solidFill>
              </a:rPr>
              <a:t>sausuma skarto teritoriju un cilvēku skaits ir pieaudzis par gandrīz 20</a:t>
            </a:r>
            <a:r>
              <a:rPr lang="lv-LV" b="1" dirty="0" smtClean="0">
                <a:solidFill>
                  <a:schemeClr val="tx1"/>
                </a:solidFill>
              </a:rPr>
              <a:t>%</a:t>
            </a:r>
            <a:endParaRPr lang="lv-LV" b="1" dirty="0">
              <a:solidFill>
                <a:schemeClr val="tx1"/>
              </a:solidFill>
            </a:endParaRPr>
          </a:p>
        </p:txBody>
      </p:sp>
      <p:sp>
        <p:nvSpPr>
          <p:cNvPr id="5" name="Rounded Rectangle 4"/>
          <p:cNvSpPr/>
          <p:nvPr/>
        </p:nvSpPr>
        <p:spPr>
          <a:xfrm>
            <a:off x="342438" y="3154052"/>
            <a:ext cx="6368914" cy="9144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Piemēram, sausums </a:t>
            </a:r>
            <a:r>
              <a:rPr lang="lv-LV" b="1" dirty="0" smtClean="0">
                <a:solidFill>
                  <a:schemeClr val="tx1"/>
                </a:solidFill>
              </a:rPr>
              <a:t>2003.g. </a:t>
            </a:r>
            <a:r>
              <a:rPr lang="lv-LV" b="1" dirty="0">
                <a:solidFill>
                  <a:schemeClr val="tx1"/>
                </a:solidFill>
              </a:rPr>
              <a:t>skāra vairāk nekā 100 miljonus cilvēku un vienu trešdaļu no ES </a:t>
            </a:r>
            <a:r>
              <a:rPr lang="lv-LV" b="1" dirty="0" smtClean="0">
                <a:solidFill>
                  <a:schemeClr val="tx1"/>
                </a:solidFill>
              </a:rPr>
              <a:t>teritorijas – tika </a:t>
            </a:r>
            <a:r>
              <a:rPr lang="lv-LV" b="1" dirty="0">
                <a:solidFill>
                  <a:schemeClr val="tx1"/>
                </a:solidFill>
              </a:rPr>
              <a:t>aplēsts, ka Eiropas ekonomikai radīto zaudējumu apmērs ir 8,7 miljardi eiro</a:t>
            </a:r>
          </a:p>
        </p:txBody>
      </p:sp>
      <p:sp>
        <p:nvSpPr>
          <p:cNvPr id="6" name="Rounded Rectangle 5"/>
          <p:cNvSpPr/>
          <p:nvPr/>
        </p:nvSpPr>
        <p:spPr>
          <a:xfrm>
            <a:off x="342438" y="4359390"/>
            <a:ext cx="6368914" cy="100496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Šajos pēdējos trīsdesmit gados piedzīvotā sausuma radīto izdevumu apjoms savukārt mērāms 100 miljardos </a:t>
            </a:r>
            <a:r>
              <a:rPr lang="lv-LV" b="1" dirty="0" smtClean="0">
                <a:solidFill>
                  <a:schemeClr val="tx1"/>
                </a:solidFill>
              </a:rPr>
              <a:t>eiro; ikgadējās </a:t>
            </a:r>
            <a:r>
              <a:rPr lang="lv-LV" b="1" dirty="0">
                <a:solidFill>
                  <a:schemeClr val="tx1"/>
                </a:solidFill>
              </a:rPr>
              <a:t>vidējās izmaksas šajā periodā palielinājušās četrkārt</a:t>
            </a:r>
          </a:p>
        </p:txBody>
      </p:sp>
      <p:sp>
        <p:nvSpPr>
          <p:cNvPr id="9" name="Rectangle 8"/>
          <p:cNvSpPr/>
          <p:nvPr/>
        </p:nvSpPr>
        <p:spPr>
          <a:xfrm>
            <a:off x="7530860" y="5460733"/>
            <a:ext cx="4661140" cy="276999"/>
          </a:xfrm>
          <a:prstGeom prst="rect">
            <a:avLst/>
          </a:prstGeom>
          <a:noFill/>
        </p:spPr>
        <p:txBody>
          <a:bodyPr wrap="square">
            <a:spAutoFit/>
          </a:bodyPr>
          <a:lstStyle/>
          <a:p>
            <a:pPr algn="r"/>
            <a:r>
              <a:rPr lang="lv-LV" sz="1200" b="1" dirty="0">
                <a:solidFill>
                  <a:schemeClr val="bg1">
                    <a:lumMod val="85000"/>
                  </a:schemeClr>
                </a:solidFill>
              </a:rPr>
              <a:t>Pretplūdu barjeras uz Temzas (</a:t>
            </a:r>
            <a:r>
              <a:rPr lang="lv-LV" sz="1200" b="1" dirty="0" smtClean="0">
                <a:solidFill>
                  <a:schemeClr val="bg1">
                    <a:lumMod val="85000"/>
                  </a:schemeClr>
                </a:solidFill>
              </a:rPr>
              <a:t>Lielbritānija)</a:t>
            </a:r>
            <a:endParaRPr lang="lv-LV" sz="1200" b="1" dirty="0">
              <a:solidFill>
                <a:schemeClr val="bg1">
                  <a:lumMod val="85000"/>
                </a:schemeClr>
              </a:solidFill>
            </a:endParaRPr>
          </a:p>
        </p:txBody>
      </p:sp>
    </p:spTree>
    <p:extLst>
      <p:ext uri="{BB962C8B-B14F-4D97-AF65-F5344CB8AC3E}">
        <p14:creationId xmlns:p14="http://schemas.microsoft.com/office/powerpoint/2010/main" xmlns="" val="34247083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user\Desktop\13-Atteli\23675037835_863b649a2b_o.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7106"/>
          <a:stretch/>
        </p:blipFill>
        <p:spPr bwMode="auto">
          <a:xfrm>
            <a:off x="0" y="1240971"/>
            <a:ext cx="6453008" cy="4923067"/>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1162599" y="603782"/>
            <a:ext cx="5879932" cy="114908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Piemēram, </a:t>
            </a:r>
            <a:r>
              <a:rPr lang="lv-LV" sz="2400" b="1" dirty="0" smtClean="0"/>
              <a:t>2012.g. </a:t>
            </a:r>
            <a:r>
              <a:rPr lang="lv-LV" sz="2400" b="1" dirty="0"/>
              <a:t>novērotas 905 dabas katastrofas</a:t>
            </a:r>
            <a:r>
              <a:rPr lang="lv-LV" sz="2400" dirty="0"/>
              <a:t>, no kurām 93% saistāmas </a:t>
            </a:r>
            <a:endParaRPr lang="lv-LV" sz="2400" dirty="0" smtClean="0"/>
          </a:p>
          <a:p>
            <a:pPr algn="ctr"/>
            <a:r>
              <a:rPr lang="lv-LV" sz="2400" dirty="0" smtClean="0"/>
              <a:t>ar </a:t>
            </a:r>
            <a:r>
              <a:rPr lang="lv-LV" sz="2400" dirty="0"/>
              <a:t>klimatiskām </a:t>
            </a:r>
            <a:r>
              <a:rPr lang="lv-LV" sz="2400" dirty="0" smtClean="0"/>
              <a:t>parādībām:</a:t>
            </a:r>
          </a:p>
        </p:txBody>
      </p:sp>
      <p:sp>
        <p:nvSpPr>
          <p:cNvPr id="4" name="Rounded Rectangle 3"/>
          <p:cNvSpPr/>
          <p:nvPr/>
        </p:nvSpPr>
        <p:spPr>
          <a:xfrm>
            <a:off x="6990275" y="3561762"/>
            <a:ext cx="4296033" cy="95864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Laikā </a:t>
            </a:r>
            <a:r>
              <a:rPr lang="lv-LV" b="1" dirty="0" smtClean="0">
                <a:solidFill>
                  <a:schemeClr val="tx1"/>
                </a:solidFill>
              </a:rPr>
              <a:t>1980.-2011.g. </a:t>
            </a:r>
            <a:r>
              <a:rPr lang="lv-LV" b="1" dirty="0">
                <a:solidFill>
                  <a:schemeClr val="tx1"/>
                </a:solidFill>
              </a:rPr>
              <a:t>ģeofizikālas izcelsmes dabas katastrofas </a:t>
            </a:r>
            <a:r>
              <a:rPr lang="lv-LV" b="1" dirty="0" smtClean="0">
                <a:solidFill>
                  <a:schemeClr val="tx1"/>
                </a:solidFill>
              </a:rPr>
              <a:t>bijušas </a:t>
            </a:r>
            <a:r>
              <a:rPr lang="lv-LV" b="1" dirty="0">
                <a:solidFill>
                  <a:schemeClr val="tx1"/>
                </a:solidFill>
              </a:rPr>
              <a:t>14% no visām dabas katastrofām</a:t>
            </a:r>
            <a:endParaRPr lang="lv-LV" b="1" dirty="0" smtClean="0">
              <a:solidFill>
                <a:schemeClr val="tx1"/>
              </a:solidFill>
            </a:endParaRPr>
          </a:p>
        </p:txBody>
      </p:sp>
      <p:sp>
        <p:nvSpPr>
          <p:cNvPr id="5" name="Rounded Rectangle 4"/>
          <p:cNvSpPr/>
          <p:nvPr/>
        </p:nvSpPr>
        <p:spPr>
          <a:xfrm>
            <a:off x="6689830" y="985602"/>
            <a:ext cx="4896924" cy="208361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b="1" dirty="0" smtClean="0">
                <a:solidFill>
                  <a:schemeClr val="tx1"/>
                </a:solidFill>
              </a:rPr>
              <a:t>45</a:t>
            </a:r>
            <a:r>
              <a:rPr lang="lv-LV" b="1" dirty="0">
                <a:solidFill>
                  <a:schemeClr val="tx1"/>
                </a:solidFill>
              </a:rPr>
              <a:t>% meteoroloģiskas (</a:t>
            </a:r>
            <a:r>
              <a:rPr lang="lv-LV" b="1" dirty="0" smtClean="0">
                <a:solidFill>
                  <a:schemeClr val="tx1"/>
                </a:solidFill>
              </a:rPr>
              <a:t>vētras)</a:t>
            </a:r>
          </a:p>
          <a:p>
            <a:pPr marL="285750" indent="-285750">
              <a:spcAft>
                <a:spcPts val="600"/>
              </a:spcAft>
              <a:buFont typeface="Arial" panose="020B0604020202020204" pitchFamily="34" charset="0"/>
              <a:buChar char="•"/>
            </a:pPr>
            <a:r>
              <a:rPr lang="lv-LV" b="1" dirty="0" smtClean="0">
                <a:solidFill>
                  <a:schemeClr val="tx1"/>
                </a:solidFill>
              </a:rPr>
              <a:t>36</a:t>
            </a:r>
            <a:r>
              <a:rPr lang="lv-LV" b="1" dirty="0">
                <a:solidFill>
                  <a:schemeClr val="tx1"/>
                </a:solidFill>
              </a:rPr>
              <a:t>% hidroloģiskas (</a:t>
            </a:r>
            <a:r>
              <a:rPr lang="lv-LV" b="1" dirty="0" smtClean="0">
                <a:solidFill>
                  <a:schemeClr val="tx1"/>
                </a:solidFill>
              </a:rPr>
              <a:t>plūdi)</a:t>
            </a:r>
          </a:p>
          <a:p>
            <a:pPr marL="285750" indent="-285750">
              <a:spcAft>
                <a:spcPts val="600"/>
              </a:spcAft>
              <a:buFont typeface="Arial" panose="020B0604020202020204" pitchFamily="34" charset="0"/>
              <a:buChar char="•"/>
            </a:pPr>
            <a:r>
              <a:rPr lang="lv-LV" b="1" dirty="0" smtClean="0">
                <a:solidFill>
                  <a:schemeClr val="tx1"/>
                </a:solidFill>
              </a:rPr>
              <a:t>12</a:t>
            </a:r>
            <a:r>
              <a:rPr lang="lv-LV" b="1" dirty="0">
                <a:solidFill>
                  <a:schemeClr val="tx1"/>
                </a:solidFill>
              </a:rPr>
              <a:t>% </a:t>
            </a:r>
            <a:r>
              <a:rPr lang="lv-LV" b="1" dirty="0" err="1">
                <a:solidFill>
                  <a:schemeClr val="tx1"/>
                </a:solidFill>
              </a:rPr>
              <a:t>klimatoloģiskas</a:t>
            </a:r>
            <a:r>
              <a:rPr lang="lv-LV" b="1" dirty="0">
                <a:solidFill>
                  <a:schemeClr val="tx1"/>
                </a:solidFill>
              </a:rPr>
              <a:t> (karstuma viļņi, mežu ugunsgrēki </a:t>
            </a:r>
            <a:r>
              <a:rPr lang="lv-LV" b="1" dirty="0" smtClean="0">
                <a:solidFill>
                  <a:schemeClr val="tx1"/>
                </a:solidFill>
              </a:rPr>
              <a:t>u.c.)</a:t>
            </a:r>
          </a:p>
          <a:p>
            <a:pPr marL="285750" indent="-285750">
              <a:spcAft>
                <a:spcPts val="600"/>
              </a:spcAft>
              <a:buFont typeface="Arial" panose="020B0604020202020204" pitchFamily="34" charset="0"/>
              <a:buChar char="•"/>
            </a:pPr>
            <a:r>
              <a:rPr lang="lv-LV" b="1" dirty="0" smtClean="0">
                <a:solidFill>
                  <a:schemeClr val="tx1"/>
                </a:solidFill>
              </a:rPr>
              <a:t>7</a:t>
            </a:r>
            <a:r>
              <a:rPr lang="lv-LV" b="1" dirty="0">
                <a:solidFill>
                  <a:schemeClr val="tx1"/>
                </a:solidFill>
              </a:rPr>
              <a:t>% bija ģeofizikālas izcelsmes dabas katastrofas (zemestrīces, vulkānu izvirdumi</a:t>
            </a:r>
            <a:r>
              <a:rPr lang="lv-LV" b="1" dirty="0" smtClean="0">
                <a:solidFill>
                  <a:schemeClr val="tx1"/>
                </a:solidFill>
              </a:rPr>
              <a:t>)</a:t>
            </a:r>
            <a:endParaRPr lang="lv-LV" b="1" dirty="0">
              <a:solidFill>
                <a:schemeClr val="tx1"/>
              </a:solidFill>
            </a:endParaRPr>
          </a:p>
        </p:txBody>
      </p:sp>
      <p:sp>
        <p:nvSpPr>
          <p:cNvPr id="7" name="Title 1"/>
          <p:cNvSpPr txBox="1">
            <a:spLocks/>
          </p:cNvSpPr>
          <p:nvPr/>
        </p:nvSpPr>
        <p:spPr>
          <a:xfrm>
            <a:off x="5167994" y="5012953"/>
            <a:ext cx="6750774" cy="140417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Tātad, lai nodrošinātu kvalitatīvu dzīves vidi un mazinātu bīstamu klimatisko parādību radītās ietekmes svarīgi tām piemēroties: </a:t>
            </a:r>
            <a:r>
              <a:rPr lang="lv-LV" sz="2400" b="1" dirty="0"/>
              <a:t>adaptēties klimata </a:t>
            </a:r>
            <a:r>
              <a:rPr lang="lv-LV" sz="2400" b="1" dirty="0" smtClean="0"/>
              <a:t>pārmaiņām jeb klimata </a:t>
            </a:r>
            <a:r>
              <a:rPr lang="lv-LV" sz="2400" b="1" dirty="0"/>
              <a:t>dabiskajai </a:t>
            </a:r>
            <a:r>
              <a:rPr lang="lv-LV" sz="2400" b="1" dirty="0" smtClean="0"/>
              <a:t>mainībai</a:t>
            </a:r>
            <a:endParaRPr lang="lv-LV" sz="2400" b="1" dirty="0"/>
          </a:p>
        </p:txBody>
      </p:sp>
    </p:spTree>
    <p:extLst>
      <p:ext uri="{BB962C8B-B14F-4D97-AF65-F5344CB8AC3E}">
        <p14:creationId xmlns:p14="http://schemas.microsoft.com/office/powerpoint/2010/main" xmlns="" val="34756844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user\Desktop\13-Atteli\5506481206_71e56e6728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3131389"/>
            <a:ext cx="6188012" cy="3480757"/>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2813793" y="323227"/>
            <a:ext cx="6591465" cy="1224000"/>
          </a:xfrm>
          <a:prstGeom prst="roundRect">
            <a:avLst>
              <a:gd name="adj" fmla="val 18373"/>
            </a:avLst>
          </a:prstGeom>
          <a:solidFill>
            <a:schemeClr val="bg1">
              <a:lumMod val="7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4000" b="1" dirty="0" smtClean="0"/>
              <a:t>IETEIKUMI ADAPTĀCIJAS RISINĀJUMIEM</a:t>
            </a:r>
            <a:endParaRPr lang="lv-LV" sz="4000" b="1" dirty="0"/>
          </a:p>
        </p:txBody>
      </p:sp>
      <p:sp>
        <p:nvSpPr>
          <p:cNvPr id="4" name="Title 1"/>
          <p:cNvSpPr txBox="1">
            <a:spLocks/>
          </p:cNvSpPr>
          <p:nvPr/>
        </p:nvSpPr>
        <p:spPr>
          <a:xfrm>
            <a:off x="1201784" y="1858717"/>
            <a:ext cx="9836330" cy="142005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Adaptācija plānojuma (stratēģijas) un rīcības programmas </a:t>
            </a:r>
            <a:r>
              <a:rPr lang="lv-LV" sz="2400" dirty="0"/>
              <a:t>tiek izstrādātas gan starptautiskā gan valsts līmenī, tomēr svarīgākās ir tās darbības, kuras ietekmē ne tikai politisku lēmumu pieņemšanu, bet rīcības uz vietas: </a:t>
            </a:r>
            <a:endParaRPr lang="lv-LV" sz="2400" dirty="0" smtClean="0"/>
          </a:p>
          <a:p>
            <a:pPr algn="ctr"/>
            <a:r>
              <a:rPr lang="lv-LV" sz="2400" b="1" dirty="0" smtClean="0"/>
              <a:t>pašvaldībā</a:t>
            </a:r>
            <a:r>
              <a:rPr lang="lv-LV" sz="2400" b="1" dirty="0"/>
              <a:t>, uzņēmumā, saimniecībā</a:t>
            </a:r>
            <a:endParaRPr lang="lv-LV" sz="2400" b="1" dirty="0" smtClean="0"/>
          </a:p>
        </p:txBody>
      </p:sp>
      <p:sp>
        <p:nvSpPr>
          <p:cNvPr id="5" name="Rounded Rectangle 4"/>
          <p:cNvSpPr/>
          <p:nvPr/>
        </p:nvSpPr>
        <p:spPr>
          <a:xfrm>
            <a:off x="5986742" y="3841806"/>
            <a:ext cx="5571598" cy="9144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No otras puses, bez valsts politiskajām nostādnēm un uzdevumiem, kā arī finanšu instrumentiem </a:t>
            </a:r>
            <a:endParaRPr lang="lv-LV" b="1" dirty="0" smtClean="0">
              <a:solidFill>
                <a:schemeClr val="tx1"/>
              </a:solidFill>
            </a:endParaRPr>
          </a:p>
          <a:p>
            <a:pPr algn="ctr"/>
            <a:r>
              <a:rPr lang="lv-LV" b="1" dirty="0" smtClean="0">
                <a:solidFill>
                  <a:schemeClr val="tx1"/>
                </a:solidFill>
              </a:rPr>
              <a:t>rezultātus </a:t>
            </a:r>
            <a:r>
              <a:rPr lang="lv-LV" b="1" dirty="0">
                <a:solidFill>
                  <a:schemeClr val="tx1"/>
                </a:solidFill>
              </a:rPr>
              <a:t>sasniegt neizdosies</a:t>
            </a:r>
          </a:p>
        </p:txBody>
      </p:sp>
      <p:sp>
        <p:nvSpPr>
          <p:cNvPr id="6" name="Rounded Rectangle 5"/>
          <p:cNvSpPr/>
          <p:nvPr/>
        </p:nvSpPr>
        <p:spPr>
          <a:xfrm>
            <a:off x="5986742" y="5084197"/>
            <a:ext cx="5571598" cy="9144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Svarīga ir arī sabiedrības izpratne par to, kāpēc adaptācija ir nepieciešama un nepieciešamas arī rīcības ikdienas darba plānošanā</a:t>
            </a:r>
          </a:p>
        </p:txBody>
      </p:sp>
    </p:spTree>
    <p:extLst>
      <p:ext uri="{BB962C8B-B14F-4D97-AF65-F5344CB8AC3E}">
        <p14:creationId xmlns:p14="http://schemas.microsoft.com/office/powerpoint/2010/main" xmlns="" val="17437129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889185" y="1328468"/>
            <a:ext cx="8419381" cy="5357004"/>
            <a:chOff x="1889185" y="1328468"/>
            <a:chExt cx="8419381" cy="5357004"/>
          </a:xfrm>
        </p:grpSpPr>
        <p:sp>
          <p:nvSpPr>
            <p:cNvPr id="3" name="Rectangle 2"/>
            <p:cNvSpPr/>
            <p:nvPr/>
          </p:nvSpPr>
          <p:spPr>
            <a:xfrm>
              <a:off x="1889185" y="1328468"/>
              <a:ext cx="8419381" cy="53570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085702" y="1416549"/>
              <a:ext cx="8020595" cy="5167132"/>
            </a:xfrm>
            <a:prstGeom prst="rect">
              <a:avLst/>
            </a:prstGeom>
          </p:spPr>
        </p:pic>
      </p:grpSp>
      <p:sp>
        <p:nvSpPr>
          <p:cNvPr id="4" name="Title 1"/>
          <p:cNvSpPr txBox="1">
            <a:spLocks/>
          </p:cNvSpPr>
          <p:nvPr/>
        </p:nvSpPr>
        <p:spPr>
          <a:xfrm>
            <a:off x="2894512" y="506526"/>
            <a:ext cx="6429102" cy="70742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Adaptācijas risinājumu izstrādes koncepcija</a:t>
            </a:r>
          </a:p>
        </p:txBody>
      </p:sp>
    </p:spTree>
    <p:extLst>
      <p:ext uri="{BB962C8B-B14F-4D97-AF65-F5344CB8AC3E}">
        <p14:creationId xmlns:p14="http://schemas.microsoft.com/office/powerpoint/2010/main" xmlns="" val="22352076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7" name="Picture 5" descr="http://www.socialplatform.org/wp-content/uploads/2013/11/stockfresh_1467932_globe-world-map-with-green-icons_sizeS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40415" y="2123563"/>
            <a:ext cx="5851585" cy="3851847"/>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2246810" y="414193"/>
            <a:ext cx="7728856" cy="97047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Nozīmīgs resurss adaptācijas risinājumu izstrādāšanā ir </a:t>
            </a:r>
            <a:endParaRPr lang="lv-LV" sz="2400" dirty="0" smtClean="0"/>
          </a:p>
          <a:p>
            <a:pPr algn="ctr"/>
            <a:r>
              <a:rPr lang="lv-LV" sz="2400" b="1" dirty="0" smtClean="0"/>
              <a:t>ES </a:t>
            </a:r>
            <a:r>
              <a:rPr lang="lv-LV" sz="2400" b="1" dirty="0"/>
              <a:t>adaptācijas klimata pārmaiņām </a:t>
            </a:r>
            <a:r>
              <a:rPr lang="lv-LV" sz="2400" b="1" dirty="0" smtClean="0"/>
              <a:t>platforma</a:t>
            </a:r>
            <a:r>
              <a:rPr lang="lv-LV" sz="2400" dirty="0" smtClean="0"/>
              <a:t> </a:t>
            </a:r>
          </a:p>
        </p:txBody>
      </p:sp>
      <p:sp>
        <p:nvSpPr>
          <p:cNvPr id="4" name="Rounded Rectangle 3"/>
          <p:cNvSpPr/>
          <p:nvPr/>
        </p:nvSpPr>
        <p:spPr>
          <a:xfrm>
            <a:off x="349608" y="3135086"/>
            <a:ext cx="6549903" cy="119511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Likumdošanas ietvarus adaptācijas risinājumiem konkrētās darbības jomās (ūdenssaimniecība, mežsaimniecība, aizsardzība pret plediem un citiem klimata riskiem) sniedz un </a:t>
            </a:r>
            <a:endParaRPr lang="lv-LV" b="1" dirty="0" smtClean="0">
              <a:solidFill>
                <a:schemeClr val="tx1"/>
              </a:solidFill>
            </a:endParaRPr>
          </a:p>
          <a:p>
            <a:pPr algn="ctr"/>
            <a:r>
              <a:rPr lang="lv-LV" b="1" dirty="0" smtClean="0">
                <a:solidFill>
                  <a:schemeClr val="tx1"/>
                </a:solidFill>
              </a:rPr>
              <a:t>regulāri atjauno </a:t>
            </a:r>
            <a:r>
              <a:rPr lang="lv-LV" b="1" dirty="0">
                <a:solidFill>
                  <a:schemeClr val="tx1"/>
                </a:solidFill>
              </a:rPr>
              <a:t>Eiropas Komisija</a:t>
            </a:r>
          </a:p>
        </p:txBody>
      </p:sp>
      <p:sp>
        <p:nvSpPr>
          <p:cNvPr id="5" name="Rounded Rectangle 4"/>
          <p:cNvSpPr/>
          <p:nvPr/>
        </p:nvSpPr>
        <p:spPr>
          <a:xfrm>
            <a:off x="349608" y="4607854"/>
            <a:ext cx="6549903" cy="151529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Domājot par adaptācijas risinājumiem svarīgi atcerēties, ka nevienas vietas problēmas nav absolūti unikālas un esošās informācijas un sadarbības tīklu platformas piedāvā apjomīgu informāciju par līdzīgām problēmām un to risinājumiem, </a:t>
            </a:r>
            <a:endParaRPr lang="lv-LV" b="1" dirty="0" smtClean="0">
              <a:solidFill>
                <a:schemeClr val="tx1"/>
              </a:solidFill>
            </a:endParaRPr>
          </a:p>
          <a:p>
            <a:pPr algn="ctr"/>
            <a:r>
              <a:rPr lang="lv-LV" b="1" dirty="0" smtClean="0">
                <a:solidFill>
                  <a:schemeClr val="tx1"/>
                </a:solidFill>
              </a:rPr>
              <a:t>kuri </a:t>
            </a:r>
            <a:r>
              <a:rPr lang="lv-LV" b="1" dirty="0">
                <a:solidFill>
                  <a:schemeClr val="tx1"/>
                </a:solidFill>
              </a:rPr>
              <a:t>ir izrādījušies aktuāli Latvijā</a:t>
            </a:r>
          </a:p>
        </p:txBody>
      </p:sp>
      <p:sp>
        <p:nvSpPr>
          <p:cNvPr id="7" name="Rounded Rectangle 6"/>
          <p:cNvSpPr/>
          <p:nvPr/>
        </p:nvSpPr>
        <p:spPr>
          <a:xfrm>
            <a:off x="349608" y="1942939"/>
            <a:ext cx="6549903" cy="9144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Platformā pieejama </a:t>
            </a:r>
            <a:r>
              <a:rPr lang="lv-LV" b="1" dirty="0">
                <a:solidFill>
                  <a:schemeClr val="tx1"/>
                </a:solidFill>
              </a:rPr>
              <a:t>informācija gan par teorētiskām koncepcijām adaptācijas uzdevumu risināšanai dažādos līmeņos, gan arī piemēri, kā adaptācijas jautājumi jau tiek risināti</a:t>
            </a:r>
          </a:p>
        </p:txBody>
      </p:sp>
    </p:spTree>
    <p:extLst>
      <p:ext uri="{BB962C8B-B14F-4D97-AF65-F5344CB8AC3E}">
        <p14:creationId xmlns:p14="http://schemas.microsoft.com/office/powerpoint/2010/main" xmlns="" val="3216518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user\Desktop\13-Atteli\6925181042_6531b743aa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flipH="1">
            <a:off x="338462" y="0"/>
            <a:ext cx="5143207"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4623758" y="537645"/>
            <a:ext cx="7237562" cy="170522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Par pirmo nozīmīgu soli adaptācijas risinājumu izstrādē var uzskatīt galveno </a:t>
            </a:r>
            <a:r>
              <a:rPr lang="lv-LV" sz="2400" b="1" dirty="0"/>
              <a:t>riska objektu vai ietekmējamo iedzīvotāju grupu identifikāciju</a:t>
            </a:r>
            <a:r>
              <a:rPr lang="lv-LV" sz="2400" dirty="0"/>
              <a:t>, respektīvi, to, ko tad klimata pārmaiņas/dabiskā mainība konkrētajā </a:t>
            </a:r>
            <a:endParaRPr lang="lv-LV" sz="2400" dirty="0" smtClean="0"/>
          </a:p>
          <a:p>
            <a:pPr algn="ctr"/>
            <a:r>
              <a:rPr lang="lv-LV" sz="2400" dirty="0" smtClean="0"/>
              <a:t>vietā var ietekmēt vispirms</a:t>
            </a:r>
            <a:endParaRPr lang="lv-LV" sz="2400" b="1" dirty="0" smtClean="0"/>
          </a:p>
        </p:txBody>
      </p:sp>
      <p:sp>
        <p:nvSpPr>
          <p:cNvPr id="4" name="Rounded Rectangle 3"/>
          <p:cNvSpPr/>
          <p:nvPr/>
        </p:nvSpPr>
        <p:spPr>
          <a:xfrm>
            <a:off x="5089585" y="2610974"/>
            <a:ext cx="6771651" cy="118658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Riska objekts vai iedzīvotāju grupa var </a:t>
            </a:r>
            <a:r>
              <a:rPr lang="lv-LV" b="1" dirty="0" smtClean="0">
                <a:solidFill>
                  <a:schemeClr val="tx1"/>
                </a:solidFill>
              </a:rPr>
              <a:t>būt, </a:t>
            </a:r>
            <a:r>
              <a:rPr lang="lv-LV" b="1" dirty="0">
                <a:solidFill>
                  <a:schemeClr val="tx1"/>
                </a:solidFill>
              </a:rPr>
              <a:t>piemēram, palienu pļavās uzceltas mājas, skola, kuru var apdraudēt mazā HES ūdeņi, ja sabrūk uzpludinājuma dambji, vai aprūpes nams un </a:t>
            </a:r>
            <a:endParaRPr lang="lv-LV" b="1" dirty="0" smtClean="0">
              <a:solidFill>
                <a:schemeClr val="tx1"/>
              </a:solidFill>
            </a:endParaRPr>
          </a:p>
          <a:p>
            <a:pPr algn="ctr"/>
            <a:r>
              <a:rPr lang="lv-LV" b="1" dirty="0" smtClean="0">
                <a:solidFill>
                  <a:schemeClr val="tx1"/>
                </a:solidFill>
              </a:rPr>
              <a:t>karstuma </a:t>
            </a:r>
            <a:r>
              <a:rPr lang="lv-LV" b="1" dirty="0">
                <a:solidFill>
                  <a:schemeClr val="tx1"/>
                </a:solidFill>
              </a:rPr>
              <a:t>ietekmes uz tā iedzīvotāju veselību</a:t>
            </a:r>
          </a:p>
        </p:txBody>
      </p:sp>
      <p:sp>
        <p:nvSpPr>
          <p:cNvPr id="5" name="Rounded Rectangle 4"/>
          <p:cNvSpPr/>
          <p:nvPr/>
        </p:nvSpPr>
        <p:spPr>
          <a:xfrm>
            <a:off x="5089585" y="4003879"/>
            <a:ext cx="6771651" cy="117565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Sekojoši nepieciešams veikt apdraudējuma riska novērtējumu, kuru iespējams izteikt arī skaitliski un novērtēt iespējamos ekonomiskos zaudējumus vai ietekmes uz </a:t>
            </a:r>
            <a:endParaRPr lang="lv-LV" b="1" dirty="0" smtClean="0">
              <a:solidFill>
                <a:schemeClr val="tx1"/>
              </a:solidFill>
            </a:endParaRPr>
          </a:p>
          <a:p>
            <a:pPr algn="ctr"/>
            <a:r>
              <a:rPr lang="lv-LV" b="1" dirty="0" smtClean="0">
                <a:solidFill>
                  <a:schemeClr val="tx1"/>
                </a:solidFill>
              </a:rPr>
              <a:t>cilvēku </a:t>
            </a:r>
            <a:r>
              <a:rPr lang="lv-LV" b="1" dirty="0">
                <a:solidFill>
                  <a:schemeClr val="tx1"/>
                </a:solidFill>
              </a:rPr>
              <a:t>veselību, labklājību</a:t>
            </a:r>
          </a:p>
        </p:txBody>
      </p:sp>
      <p:sp>
        <p:nvSpPr>
          <p:cNvPr id="6" name="Rounded Rectangle 5"/>
          <p:cNvSpPr/>
          <p:nvPr/>
        </p:nvSpPr>
        <p:spPr>
          <a:xfrm>
            <a:off x="5089585" y="5385854"/>
            <a:ext cx="6771651" cy="96677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Izstrādājot jebkādus priekšlikumus par adaptācijas pasākumiem kritiski svarīgs posms ir sabiedrības informēšana, un vienotas izpratnes izveide par plānoto pasākumu nepieciešamību</a:t>
            </a:r>
          </a:p>
        </p:txBody>
      </p:sp>
    </p:spTree>
    <p:extLst>
      <p:ext uri="{BB962C8B-B14F-4D97-AF65-F5344CB8AC3E}">
        <p14:creationId xmlns:p14="http://schemas.microsoft.com/office/powerpoint/2010/main" xmlns="" val="1979055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user\Desktop\13-Atteli\22880583822_eaa8716c38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746692" y="7937"/>
            <a:ext cx="5132226" cy="685006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1376082" y="554690"/>
            <a:ext cx="9439835" cy="114908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Latvijas Republikas klimata pārmaiņu adaptācijas politikas nepieciešamību reglamentē </a:t>
            </a:r>
            <a:r>
              <a:rPr lang="lv-LV" sz="2400" dirty="0"/>
              <a:t>ES adaptācijas stratēģijas prasības, ES plūdu direktīvas, Ūdeņu struktūrdirektīvas un citu ES līmeņa politisko dokumentu prasības</a:t>
            </a:r>
            <a:endParaRPr lang="lv-LV" sz="2400" b="1" dirty="0" smtClean="0"/>
          </a:p>
        </p:txBody>
      </p:sp>
      <p:sp>
        <p:nvSpPr>
          <p:cNvPr id="4" name="Rounded Rectangle 3"/>
          <p:cNvSpPr/>
          <p:nvPr/>
        </p:nvSpPr>
        <p:spPr>
          <a:xfrm>
            <a:off x="321318" y="2159962"/>
            <a:ext cx="6549903" cy="66365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Normatīvie akti nosaka </a:t>
            </a:r>
            <a:r>
              <a:rPr lang="lv-LV" b="1" dirty="0">
                <a:solidFill>
                  <a:schemeClr val="tx1"/>
                </a:solidFill>
              </a:rPr>
              <a:t>valsts atbildību ne tikai stratēģiju izstrādē, bet arī rīcības programmu izstrādē un ieviešanā</a:t>
            </a:r>
          </a:p>
        </p:txBody>
      </p:sp>
      <p:sp>
        <p:nvSpPr>
          <p:cNvPr id="5" name="Rounded Rectangle 4"/>
          <p:cNvSpPr/>
          <p:nvPr/>
        </p:nvSpPr>
        <p:spPr>
          <a:xfrm>
            <a:off x="321317" y="4442528"/>
            <a:ext cx="6549903" cy="95326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Izvirzīto </a:t>
            </a:r>
            <a:r>
              <a:rPr lang="lv-LV" b="1" dirty="0">
                <a:solidFill>
                  <a:schemeClr val="tx1"/>
                </a:solidFill>
              </a:rPr>
              <a:t>uzdevumu sasniegšanā ievērojamu palīdzību sniedz citas Baltijas jūras reģiona valstis, bet īpaši Vācija un Norvēģija, kā arī Latvijas zinātnieku aktīva iesaiste starptautiskās sadarbības tīklos</a:t>
            </a:r>
          </a:p>
        </p:txBody>
      </p:sp>
      <p:sp>
        <p:nvSpPr>
          <p:cNvPr id="6" name="Rounded Rectangle 5"/>
          <p:cNvSpPr/>
          <p:nvPr/>
        </p:nvSpPr>
        <p:spPr>
          <a:xfrm>
            <a:off x="321320" y="3024052"/>
            <a:ext cx="6549903" cy="122577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Adaptācijas politika valstī nepieciešama tās ilgtspējīgas attīstības nodrošināšanai un klimata pārmaiņu aspektam jābūt integrētam tālākās attīstības plānošanā Latvijā gan valsts līmenī (Nacionālās attīstības plāns) gan sektoru attīstības plānojumos</a:t>
            </a:r>
          </a:p>
        </p:txBody>
      </p:sp>
      <p:sp>
        <p:nvSpPr>
          <p:cNvPr id="7" name="Rounded Rectangle 6"/>
          <p:cNvSpPr/>
          <p:nvPr/>
        </p:nvSpPr>
        <p:spPr>
          <a:xfrm>
            <a:off x="1376082" y="5588499"/>
            <a:ext cx="9439835" cy="95326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Klimata pārmaiņu adaptācijas jautājumus nepieciešams ņemt vērā veicot novērtējumu par attīstības ietekmi uz vidi, gan teritoriju plānojumos, gan upju baseinu apsaimniekošanas plānos, gan attīstības stratēģiju un sektoru plānu izstrādē</a:t>
            </a:r>
          </a:p>
        </p:txBody>
      </p:sp>
      <p:sp>
        <p:nvSpPr>
          <p:cNvPr id="8" name="Rectangle 7"/>
          <p:cNvSpPr/>
          <p:nvPr/>
        </p:nvSpPr>
        <p:spPr>
          <a:xfrm>
            <a:off x="8706228" y="6631467"/>
            <a:ext cx="3172690" cy="230832"/>
          </a:xfrm>
          <a:prstGeom prst="rect">
            <a:avLst/>
          </a:prstGeom>
        </p:spPr>
        <p:txBody>
          <a:bodyPr wrap="square">
            <a:spAutoFit/>
          </a:bodyPr>
          <a:lstStyle/>
          <a:p>
            <a:pPr algn="r"/>
            <a:r>
              <a:rPr lang="lv-LV" sz="900" dirty="0" err="1" smtClean="0">
                <a:solidFill>
                  <a:schemeClr val="bg1">
                    <a:lumMod val="85000"/>
                  </a:schemeClr>
                </a:solidFill>
              </a:rPr>
              <a:t>Marienburga</a:t>
            </a:r>
            <a:r>
              <a:rPr lang="lv-LV" sz="900" dirty="0" smtClean="0">
                <a:solidFill>
                  <a:schemeClr val="bg1">
                    <a:lumMod val="85000"/>
                  </a:schemeClr>
                </a:solidFill>
              </a:rPr>
              <a:t> (</a:t>
            </a:r>
            <a:r>
              <a:rPr lang="lv-LV" sz="900" dirty="0" err="1" smtClean="0">
                <a:solidFill>
                  <a:schemeClr val="bg1">
                    <a:lumMod val="85000"/>
                  </a:schemeClr>
                </a:solidFill>
              </a:rPr>
              <a:t>Flickr</a:t>
            </a:r>
            <a:r>
              <a:rPr lang="lv-LV" sz="900" dirty="0" smtClean="0">
                <a:solidFill>
                  <a:schemeClr val="bg1">
                    <a:lumMod val="85000"/>
                  </a:schemeClr>
                </a:solidFill>
              </a:rPr>
              <a:t>: Māris </a:t>
            </a:r>
            <a:r>
              <a:rPr lang="lv-LV" sz="900" dirty="0" err="1" smtClean="0">
                <a:solidFill>
                  <a:schemeClr val="bg1">
                    <a:lumMod val="85000"/>
                  </a:schemeClr>
                </a:solidFill>
              </a:rPr>
              <a:t>Pehlaks</a:t>
            </a:r>
            <a:r>
              <a:rPr lang="lv-LV" sz="900" dirty="0" smtClean="0">
                <a:solidFill>
                  <a:schemeClr val="bg1">
                    <a:lumMod val="85000"/>
                  </a:schemeClr>
                </a:solidFill>
              </a:rPr>
              <a:t>)</a:t>
            </a:r>
            <a:endParaRPr lang="lv-LV" sz="900" dirty="0">
              <a:solidFill>
                <a:schemeClr val="bg1">
                  <a:lumMod val="85000"/>
                </a:schemeClr>
              </a:solidFill>
            </a:endParaRPr>
          </a:p>
        </p:txBody>
      </p:sp>
    </p:spTree>
    <p:extLst>
      <p:ext uri="{BB962C8B-B14F-4D97-AF65-F5344CB8AC3E}">
        <p14:creationId xmlns:p14="http://schemas.microsoft.com/office/powerpoint/2010/main" xmlns="" val="86401313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s://www.greenbiz.com/sites/default/files/styles/gbz_article_primary_breakpoints_kalapicture_screen-md_1x/public/images/articles/featured/insurance.jpg?itok=QDs4V7su"/>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 y="2161831"/>
            <a:ext cx="5624423" cy="3415559"/>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583474" y="637850"/>
            <a:ext cx="11025052" cy="1563638"/>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Ir kritiski svarīgi politikas līmenī par līdzvērtīgiem atzīt, novērtēt un, ievērojot visus </a:t>
            </a:r>
            <a:endParaRPr lang="lv-LV" sz="2400" dirty="0" smtClean="0"/>
          </a:p>
          <a:p>
            <a:pPr algn="ctr"/>
            <a:r>
              <a:rPr lang="lv-LV" sz="2400" b="1" dirty="0" smtClean="0"/>
              <a:t>riska </a:t>
            </a:r>
            <a:r>
              <a:rPr lang="lv-LV" sz="2400" b="1" dirty="0"/>
              <a:t>vadības principus</a:t>
            </a:r>
            <a:r>
              <a:rPr lang="lv-LV" sz="2400" dirty="0"/>
              <a:t>, sistēmā iekļaut ar klimata pārmaiņām saistītos vides riskus </a:t>
            </a:r>
            <a:endParaRPr lang="lv-LV" sz="2400" dirty="0" smtClean="0"/>
          </a:p>
          <a:p>
            <a:pPr algn="ctr"/>
            <a:r>
              <a:rPr lang="lv-LV" sz="2400" dirty="0" smtClean="0"/>
              <a:t>un </a:t>
            </a:r>
            <a:r>
              <a:rPr lang="lv-LV" sz="2400" dirty="0"/>
              <a:t>to iespējamo ietekmi gan uz ekosistēmām, gan uz cilvēku radīto vidi, </a:t>
            </a:r>
            <a:endParaRPr lang="lv-LV" sz="2400" dirty="0" smtClean="0"/>
          </a:p>
          <a:p>
            <a:pPr algn="ctr"/>
            <a:r>
              <a:rPr lang="lv-LV" sz="2400" dirty="0" smtClean="0"/>
              <a:t>gan </a:t>
            </a:r>
            <a:r>
              <a:rPr lang="lv-LV" sz="2400" dirty="0"/>
              <a:t>uz pašiem cilvēkiem (viņu veselību un labklājību</a:t>
            </a:r>
            <a:r>
              <a:rPr lang="lv-LV" sz="2400" dirty="0" smtClean="0"/>
              <a:t>)</a:t>
            </a:r>
            <a:endParaRPr lang="lv-LV" sz="2400" b="1" dirty="0" smtClean="0"/>
          </a:p>
        </p:txBody>
      </p:sp>
      <p:sp>
        <p:nvSpPr>
          <p:cNvPr id="4" name="Rounded Rectangle 3"/>
          <p:cNvSpPr/>
          <p:nvPr/>
        </p:nvSpPr>
        <p:spPr>
          <a:xfrm>
            <a:off x="5284624" y="2802804"/>
            <a:ext cx="5969886" cy="91397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Valsts adaptācijas politikas nozīmīgs elements ir klimata adaptācijas finansēšanas instrumentu </a:t>
            </a:r>
            <a:r>
              <a:rPr lang="lv-LV" b="1" dirty="0" smtClean="0">
                <a:solidFill>
                  <a:schemeClr val="tx1"/>
                </a:solidFill>
              </a:rPr>
              <a:t>izstrāde, </a:t>
            </a:r>
          </a:p>
          <a:p>
            <a:pPr algn="ctr"/>
            <a:r>
              <a:rPr lang="lv-LV" b="1" dirty="0" smtClean="0">
                <a:solidFill>
                  <a:schemeClr val="tx1"/>
                </a:solidFill>
              </a:rPr>
              <a:t>nepaļaujoties </a:t>
            </a:r>
            <a:r>
              <a:rPr lang="lv-LV" b="1" dirty="0">
                <a:solidFill>
                  <a:schemeClr val="tx1"/>
                </a:solidFill>
              </a:rPr>
              <a:t>tikai uz ES finansējumu </a:t>
            </a:r>
          </a:p>
        </p:txBody>
      </p:sp>
      <p:sp>
        <p:nvSpPr>
          <p:cNvPr id="5" name="Rounded Rectangle 4"/>
          <p:cNvSpPr/>
          <p:nvPr/>
        </p:nvSpPr>
        <p:spPr>
          <a:xfrm>
            <a:off x="5284624" y="4059572"/>
            <a:ext cx="5969886" cy="92050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Turklāt </a:t>
            </a:r>
            <a:r>
              <a:rPr lang="lv-LV" b="1" dirty="0">
                <a:solidFill>
                  <a:schemeClr val="tx1"/>
                </a:solidFill>
              </a:rPr>
              <a:t>ir svarīgi lēmumu pieņemšanā finansējumu piešķirt prioritārajiem pasākumiem, kuri dod lielāko </a:t>
            </a:r>
            <a:endParaRPr lang="lv-LV" b="1" dirty="0" smtClean="0">
              <a:solidFill>
                <a:schemeClr val="tx1"/>
              </a:solidFill>
            </a:endParaRPr>
          </a:p>
          <a:p>
            <a:pPr algn="ctr"/>
            <a:r>
              <a:rPr lang="lv-LV" b="1" dirty="0" smtClean="0">
                <a:solidFill>
                  <a:schemeClr val="tx1"/>
                </a:solidFill>
              </a:rPr>
              <a:t>atdevi </a:t>
            </a:r>
            <a:r>
              <a:rPr lang="lv-LV" b="1" dirty="0">
                <a:solidFill>
                  <a:schemeClr val="tx1"/>
                </a:solidFill>
              </a:rPr>
              <a:t>problēmas risināšanā</a:t>
            </a:r>
          </a:p>
        </p:txBody>
      </p:sp>
      <p:sp>
        <p:nvSpPr>
          <p:cNvPr id="6" name="Rounded Rectangle 5"/>
          <p:cNvSpPr/>
          <p:nvPr/>
        </p:nvSpPr>
        <p:spPr>
          <a:xfrm>
            <a:off x="3616036" y="5322870"/>
            <a:ext cx="7992490" cy="98011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Nozīmīgs adaptācijas politikas elements ir </a:t>
            </a:r>
            <a:r>
              <a:rPr lang="lv-LV" b="1" u="sng" dirty="0">
                <a:solidFill>
                  <a:schemeClr val="tx1"/>
                </a:solidFill>
              </a:rPr>
              <a:t>klimata risku apdrošināšana</a:t>
            </a:r>
            <a:r>
              <a:rPr lang="lv-LV" b="1" dirty="0">
                <a:solidFill>
                  <a:schemeClr val="tx1"/>
                </a:solidFill>
              </a:rPr>
              <a:t>, bet privāta kapitāla kompānijas, ņemot vērā augsto riska pakāpi ir maz ieinteresētas risku apdrošināšanas programmu izstrādē un </a:t>
            </a:r>
            <a:r>
              <a:rPr lang="lv-LV" b="1" dirty="0" smtClean="0">
                <a:solidFill>
                  <a:schemeClr val="tx1"/>
                </a:solidFill>
              </a:rPr>
              <a:t>piedāvājuma </a:t>
            </a:r>
            <a:r>
              <a:rPr lang="lv-LV" b="1" dirty="0">
                <a:solidFill>
                  <a:schemeClr val="tx1"/>
                </a:solidFill>
              </a:rPr>
              <a:t>radīšanā</a:t>
            </a:r>
          </a:p>
        </p:txBody>
      </p:sp>
    </p:spTree>
    <p:extLst>
      <p:ext uri="{BB962C8B-B14F-4D97-AF65-F5344CB8AC3E}">
        <p14:creationId xmlns:p14="http://schemas.microsoft.com/office/powerpoint/2010/main" xmlns="" val="5298409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user\Desktop\13-Atteli\10484499233_61388f7060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214017" y="0"/>
            <a:ext cx="4529153"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818606" y="500819"/>
            <a:ext cx="10554788" cy="143248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Adaptācijas stratēģijas, rīcības plānojumu un ieviešanas izstrādes priekšnosacījums ir izpratne par to, </a:t>
            </a:r>
            <a:r>
              <a:rPr lang="lv-LV" sz="2400" b="1" dirty="0"/>
              <a:t>ko nepieciešams darīt, kā tas darāms un sabiedrības atbalsts tam</a:t>
            </a:r>
            <a:r>
              <a:rPr lang="lv-LV" sz="2400" dirty="0"/>
              <a:t>, respektīvi, sabiedrības (pie tās ieskaitot politiķus un lēmumu pieņēmējus) </a:t>
            </a:r>
            <a:endParaRPr lang="lv-LV" sz="2400" dirty="0" smtClean="0"/>
          </a:p>
          <a:p>
            <a:pPr algn="ctr"/>
            <a:r>
              <a:rPr lang="lv-LV" sz="2400" dirty="0" smtClean="0"/>
              <a:t>izpratne </a:t>
            </a:r>
            <a:r>
              <a:rPr lang="lv-LV" sz="2400" dirty="0"/>
              <a:t>par klimata pārmaiņām</a:t>
            </a:r>
          </a:p>
        </p:txBody>
      </p:sp>
      <p:sp>
        <p:nvSpPr>
          <p:cNvPr id="4" name="Rounded Rectangle 3"/>
          <p:cNvSpPr/>
          <p:nvPr/>
        </p:nvSpPr>
        <p:spPr>
          <a:xfrm>
            <a:off x="315583" y="2677302"/>
            <a:ext cx="7983291" cy="129084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Līdz ar to ir pamats apgalvot, ka adaptācijas (tāpat kā vides politikas) ieviešanas priekšnosacījums ir sabiedrības izpratnes izveidošana, kas zinātniski korekti, bez neadekvātiem pārspīlējumiem izprot klimata pārmaiņu riskus, to iespējamās ietekmes un atbalsta rīcības, lai novērstu vai mazinātu zaudējumus nākotnē</a:t>
            </a:r>
          </a:p>
        </p:txBody>
      </p:sp>
      <p:sp>
        <p:nvSpPr>
          <p:cNvPr id="5" name="Rounded Rectangle 4"/>
          <p:cNvSpPr/>
          <p:nvPr/>
        </p:nvSpPr>
        <p:spPr>
          <a:xfrm>
            <a:off x="1560604" y="4457813"/>
            <a:ext cx="4960189" cy="78163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Tas sasniedzams, integrējot izglītību par klimata pārmaiņām visos izglītības sistēmas līmeņos</a:t>
            </a:r>
          </a:p>
        </p:txBody>
      </p:sp>
    </p:spTree>
    <p:extLst>
      <p:ext uri="{BB962C8B-B14F-4D97-AF65-F5344CB8AC3E}">
        <p14:creationId xmlns:p14="http://schemas.microsoft.com/office/powerpoint/2010/main" xmlns="" val="1115875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www.flight.org/wp-content/uploads/2014/09/Decision-Making.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254264"/>
            <a:ext cx="5351253" cy="267938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itle 1"/>
          <p:cNvSpPr txBox="1">
            <a:spLocks/>
          </p:cNvSpPr>
          <p:nvPr/>
        </p:nvSpPr>
        <p:spPr>
          <a:xfrm>
            <a:off x="962361" y="234767"/>
            <a:ext cx="10267277" cy="114908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Zinātniskās pētniecības mērķis ir nodrošināt </a:t>
            </a:r>
            <a:r>
              <a:rPr lang="lv-LV" sz="2400" b="1" dirty="0"/>
              <a:t>pamatotu lēmumu pieņemšanu </a:t>
            </a:r>
            <a:r>
              <a:rPr lang="lv-LV" sz="2400" dirty="0"/>
              <a:t>un pētniecība nepieciešama gan fundamentāli nozīmīgu zināšanu nodrošināšanai gan atbilžu saņemšanai uz aktuāliem, ikdienas jautājumiem: </a:t>
            </a:r>
          </a:p>
        </p:txBody>
      </p:sp>
      <p:sp>
        <p:nvSpPr>
          <p:cNvPr id="8" name="Rounded Rectangle 7"/>
          <p:cNvSpPr/>
          <p:nvPr/>
        </p:nvSpPr>
        <p:spPr>
          <a:xfrm>
            <a:off x="5141096" y="1635622"/>
            <a:ext cx="6694345" cy="1919446"/>
          </a:xfrm>
          <a:prstGeom prst="roundRect">
            <a:avLst>
              <a:gd name="adj" fmla="val 11189"/>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sz="1600" b="1" dirty="0" smtClean="0">
                <a:solidFill>
                  <a:schemeClr val="tx1"/>
                </a:solidFill>
              </a:rPr>
              <a:t>Vides un ekoloģisko novērojumu ilgtermiņa monitorings un klimata pārmaiņu ietekmju izpēte prognostisko modeļu izstrādei</a:t>
            </a:r>
          </a:p>
          <a:p>
            <a:pPr marL="285750" indent="-285750">
              <a:spcAft>
                <a:spcPts val="600"/>
              </a:spcAft>
              <a:buFont typeface="Arial" panose="020B0604020202020204" pitchFamily="34" charset="0"/>
              <a:buChar char="•"/>
            </a:pPr>
            <a:r>
              <a:rPr lang="lv-LV" sz="1600" b="1" dirty="0" smtClean="0">
                <a:solidFill>
                  <a:schemeClr val="tx1"/>
                </a:solidFill>
              </a:rPr>
              <a:t>Klimata pārmaiņu ietekme uz virszemes un pazemes ūdens resursiem</a:t>
            </a:r>
          </a:p>
          <a:p>
            <a:pPr marL="285750" indent="-285750">
              <a:spcAft>
                <a:spcPts val="600"/>
              </a:spcAft>
              <a:buFont typeface="Arial" panose="020B0604020202020204" pitchFamily="34" charset="0"/>
              <a:buChar char="•"/>
            </a:pPr>
            <a:r>
              <a:rPr lang="lv-LV" sz="1600" b="1" dirty="0" smtClean="0">
                <a:solidFill>
                  <a:schemeClr val="tx1"/>
                </a:solidFill>
              </a:rPr>
              <a:t>Klimata pārmaiņu novērtēšana un to ietekmju ekonomisko izvērtējuma</a:t>
            </a:r>
          </a:p>
          <a:p>
            <a:pPr marL="285750" indent="-285750">
              <a:spcAft>
                <a:spcPts val="600"/>
              </a:spcAft>
              <a:buFont typeface="Arial" panose="020B0604020202020204" pitchFamily="34" charset="0"/>
              <a:buChar char="•"/>
            </a:pPr>
            <a:r>
              <a:rPr lang="lv-LV" sz="1600" b="1" dirty="0" smtClean="0">
                <a:solidFill>
                  <a:schemeClr val="tx1"/>
                </a:solidFill>
              </a:rPr>
              <a:t>Klimata pārmaiņu ietekmju un adaptācijas risinājumu izmaksu ekonomiskais un sociālais izvērtējums</a:t>
            </a:r>
            <a:endParaRPr lang="lv-LV" sz="1600" b="1" dirty="0">
              <a:solidFill>
                <a:schemeClr val="tx1"/>
              </a:solidFill>
            </a:endParaRPr>
          </a:p>
        </p:txBody>
      </p:sp>
      <p:sp>
        <p:nvSpPr>
          <p:cNvPr id="9" name="Rounded Rectangle 8"/>
          <p:cNvSpPr/>
          <p:nvPr/>
        </p:nvSpPr>
        <p:spPr>
          <a:xfrm>
            <a:off x="336183" y="3806846"/>
            <a:ext cx="5538657" cy="2554765"/>
          </a:xfrm>
          <a:prstGeom prst="roundRect">
            <a:avLst>
              <a:gd name="adj" fmla="val 11189"/>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sz="1600" b="1" dirty="0" smtClean="0">
                <a:solidFill>
                  <a:schemeClr val="tx1"/>
                </a:solidFill>
              </a:rPr>
              <a:t>Klimata risku pārvaldības pilns cikls, kas saistīts ar klimata pārmaiņām, ievērojot šo risku vai ieguvumu nozīmi un ietekmi uz atsevišķiem saimniecības sektoriem, bioloģisko daudzveidību, aizsargājamajām teritorijām, ekosistēmu pakalpojumiem un produktiem, sabiedrības veselību</a:t>
            </a:r>
          </a:p>
          <a:p>
            <a:pPr marL="285750" indent="-285750">
              <a:spcAft>
                <a:spcPts val="600"/>
              </a:spcAft>
              <a:buFont typeface="Arial" panose="020B0604020202020204" pitchFamily="34" charset="0"/>
              <a:buChar char="•"/>
            </a:pPr>
            <a:r>
              <a:rPr lang="lv-LV" sz="1600" b="1" dirty="0" smtClean="0">
                <a:solidFill>
                  <a:schemeClr val="tx1"/>
                </a:solidFill>
              </a:rPr>
              <a:t>Klimata pārmaiņu nacionālas nozīmes informatīvā mehānisma izveide</a:t>
            </a:r>
          </a:p>
          <a:p>
            <a:pPr marL="285750" indent="-285750">
              <a:spcAft>
                <a:spcPts val="600"/>
              </a:spcAft>
              <a:buFont typeface="Arial" panose="020B0604020202020204" pitchFamily="34" charset="0"/>
              <a:buChar char="•"/>
            </a:pPr>
            <a:r>
              <a:rPr lang="lv-LV" sz="1600" b="1" dirty="0" smtClean="0">
                <a:solidFill>
                  <a:schemeClr val="tx1"/>
                </a:solidFill>
              </a:rPr>
              <a:t>Klimata pārmaiņu ietekme uz mežiem, lauksaimniecības kultūrām, dabiskajām zivju populācijā, zivsaimniecību</a:t>
            </a:r>
            <a:endParaRPr lang="lv-LV" sz="1600" b="1" dirty="0">
              <a:solidFill>
                <a:schemeClr val="tx1"/>
              </a:solidFill>
            </a:endParaRPr>
          </a:p>
        </p:txBody>
      </p:sp>
      <p:sp>
        <p:nvSpPr>
          <p:cNvPr id="10" name="Rounded Rectangle 9"/>
          <p:cNvSpPr/>
          <p:nvPr/>
        </p:nvSpPr>
        <p:spPr>
          <a:xfrm>
            <a:off x="6481384" y="3806846"/>
            <a:ext cx="5362674" cy="2554765"/>
          </a:xfrm>
          <a:prstGeom prst="roundRect">
            <a:avLst>
              <a:gd name="adj" fmla="val 11189"/>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sz="1600" b="1" dirty="0" smtClean="0">
                <a:solidFill>
                  <a:schemeClr val="tx1"/>
                </a:solidFill>
              </a:rPr>
              <a:t>Risinājumu izstrāde lauksaimniecības, mežsaimniecības un citu tautsaimniecības nozaru attīstībai klimata pārmaiņu kontekstā</a:t>
            </a:r>
          </a:p>
          <a:p>
            <a:pPr marL="285750" indent="-285750">
              <a:spcAft>
                <a:spcPts val="600"/>
              </a:spcAft>
              <a:buFont typeface="Arial" panose="020B0604020202020204" pitchFamily="34" charset="0"/>
              <a:buChar char="•"/>
            </a:pPr>
            <a:r>
              <a:rPr lang="lv-LV" sz="1600" b="1" dirty="0" smtClean="0">
                <a:solidFill>
                  <a:schemeClr val="tx1"/>
                </a:solidFill>
              </a:rPr>
              <a:t>Enerģētikas, būvniecības un citu sektoru attīstības risinājumi mainīga klimata apstākļos. Izmaiņas būvnormatīvos, hidrotehnisko būvju drošības risinājumi</a:t>
            </a:r>
          </a:p>
          <a:p>
            <a:pPr marL="285750" indent="-285750">
              <a:spcAft>
                <a:spcPts val="600"/>
              </a:spcAft>
              <a:buFont typeface="Arial" panose="020B0604020202020204" pitchFamily="34" charset="0"/>
              <a:buChar char="•"/>
            </a:pPr>
            <a:r>
              <a:rPr lang="lv-LV" sz="1600" b="1" dirty="0" smtClean="0">
                <a:solidFill>
                  <a:schemeClr val="tx1"/>
                </a:solidFill>
              </a:rPr>
              <a:t>Klimata politikas indikatoru sistēmas izveide un adaptācijas politikas un pasākumu efektivitātes vērtēšanas un izpētes sistēmas izveide</a:t>
            </a:r>
            <a:endParaRPr lang="lv-LV" sz="1600" b="1" dirty="0">
              <a:solidFill>
                <a:schemeClr val="tx1"/>
              </a:solidFill>
            </a:endParaRPr>
          </a:p>
        </p:txBody>
      </p:sp>
    </p:spTree>
    <p:extLst>
      <p:ext uri="{BB962C8B-B14F-4D97-AF65-F5344CB8AC3E}">
        <p14:creationId xmlns:p14="http://schemas.microsoft.com/office/powerpoint/2010/main" xmlns="" val="27294490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user\Desktop\13-Atteli\8662036439_3f6cc0ff94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87971" y="0"/>
            <a:ext cx="454844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itle 1"/>
          <p:cNvSpPr txBox="1">
            <a:spLocks/>
          </p:cNvSpPr>
          <p:nvPr/>
        </p:nvSpPr>
        <p:spPr>
          <a:xfrm>
            <a:off x="391886" y="508233"/>
            <a:ext cx="11423054" cy="110490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Lielākā daļa Latvijas un citu </a:t>
            </a:r>
            <a:r>
              <a:rPr lang="lv-LV" sz="2400" dirty="0" smtClean="0"/>
              <a:t>valstu </a:t>
            </a:r>
            <a:r>
              <a:rPr lang="lv-LV" sz="2400" dirty="0"/>
              <a:t>iedzīvotāju dzīvo </a:t>
            </a:r>
            <a:r>
              <a:rPr lang="lv-LV" sz="2400" dirty="0" smtClean="0"/>
              <a:t>pilsētās; pilsētās </a:t>
            </a:r>
            <a:r>
              <a:rPr lang="lv-LV" sz="2400" dirty="0"/>
              <a:t>koncentrējas </a:t>
            </a:r>
            <a:r>
              <a:rPr lang="lv-LV" sz="2400" dirty="0" smtClean="0"/>
              <a:t>arī </a:t>
            </a:r>
            <a:r>
              <a:rPr lang="lv-LV" sz="2400" dirty="0"/>
              <a:t>lielas kultūras un materiālās vērtības</a:t>
            </a:r>
            <a:r>
              <a:rPr lang="lv-LV" sz="2400" dirty="0" smtClean="0"/>
              <a:t>, </a:t>
            </a:r>
            <a:r>
              <a:rPr lang="lv-LV" sz="2400" dirty="0"/>
              <a:t>notiek </a:t>
            </a:r>
            <a:r>
              <a:rPr lang="lv-LV" sz="2400" dirty="0" smtClean="0"/>
              <a:t>liela </a:t>
            </a:r>
            <a:r>
              <a:rPr lang="lv-LV" sz="2400" dirty="0"/>
              <a:t>daļa no rūpnieciskās ražošanas un </a:t>
            </a:r>
            <a:r>
              <a:rPr lang="lv-LV" sz="2400" dirty="0" smtClean="0"/>
              <a:t>tirdzniecības – līdz </a:t>
            </a:r>
            <a:r>
              <a:rPr lang="lv-LV" sz="2400" dirty="0"/>
              <a:t>ar to </a:t>
            </a:r>
            <a:r>
              <a:rPr lang="lv-LV" sz="2400" b="1" dirty="0" smtClean="0"/>
              <a:t>adaptācijas risinājumiem </a:t>
            </a:r>
            <a:r>
              <a:rPr lang="lv-LV" sz="2400" b="1" dirty="0"/>
              <a:t>pilsētvidē </a:t>
            </a:r>
            <a:r>
              <a:rPr lang="lv-LV" sz="2400" dirty="0"/>
              <a:t>nepieciešams pievērst īpašu vērību</a:t>
            </a:r>
            <a:endParaRPr lang="lv-LV" sz="2400" b="1" dirty="0" smtClean="0"/>
          </a:p>
        </p:txBody>
      </p:sp>
      <p:sp>
        <p:nvSpPr>
          <p:cNvPr id="5" name="Rounded Rectangle 4"/>
          <p:cNvSpPr/>
          <p:nvPr/>
        </p:nvSpPr>
        <p:spPr>
          <a:xfrm>
            <a:off x="5244861" y="2154804"/>
            <a:ext cx="6157431" cy="86949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Neskatoties uz pastāvošo komforta līmeni, </a:t>
            </a:r>
            <a:r>
              <a:rPr lang="lv-LV" b="1" dirty="0" smtClean="0">
                <a:solidFill>
                  <a:schemeClr val="tx1"/>
                </a:solidFill>
              </a:rPr>
              <a:t>klimata mainības/pārmaiņu </a:t>
            </a:r>
            <a:r>
              <a:rPr lang="lv-LV" b="1" dirty="0">
                <a:solidFill>
                  <a:schemeClr val="tx1"/>
                </a:solidFill>
              </a:rPr>
              <a:t>ietekmes pilsētvidē var būt </a:t>
            </a:r>
            <a:r>
              <a:rPr lang="lv-LV" b="1" dirty="0" smtClean="0">
                <a:solidFill>
                  <a:schemeClr val="tx1"/>
                </a:solidFill>
              </a:rPr>
              <a:t>īpaši katastrofālas</a:t>
            </a:r>
            <a:r>
              <a:rPr lang="lv-LV" b="1" dirty="0">
                <a:solidFill>
                  <a:schemeClr val="tx1"/>
                </a:solidFill>
              </a:rPr>
              <a:t>, kā piemērs ir plūdi</a:t>
            </a:r>
          </a:p>
        </p:txBody>
      </p:sp>
      <p:sp>
        <p:nvSpPr>
          <p:cNvPr id="6" name="Rounded Rectangle 5"/>
          <p:cNvSpPr/>
          <p:nvPr/>
        </p:nvSpPr>
        <p:spPr>
          <a:xfrm>
            <a:off x="5244860" y="3317741"/>
            <a:ext cx="6157431" cy="114999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Plānošanā un projektēšanā ir svarīgi orientēties uz nākotnes, nevis pašreizējo situāciju, tādējādi veidojot teritorijas un ēkas, kurās iedzīvotāji ir pakļauti lielākam komfortam un </a:t>
            </a:r>
            <a:endParaRPr lang="lv-LV" b="1" dirty="0" smtClean="0">
              <a:solidFill>
                <a:schemeClr val="tx1"/>
              </a:solidFill>
            </a:endParaRPr>
          </a:p>
          <a:p>
            <a:pPr algn="ctr"/>
            <a:r>
              <a:rPr lang="lv-LV" b="1" dirty="0" smtClean="0">
                <a:solidFill>
                  <a:schemeClr val="tx1"/>
                </a:solidFill>
              </a:rPr>
              <a:t>mazākam </a:t>
            </a:r>
            <a:r>
              <a:rPr lang="lv-LV" b="1" dirty="0">
                <a:solidFill>
                  <a:schemeClr val="tx1"/>
                </a:solidFill>
              </a:rPr>
              <a:t>riskam, ko rada klimata mainība</a:t>
            </a:r>
          </a:p>
        </p:txBody>
      </p:sp>
      <p:sp>
        <p:nvSpPr>
          <p:cNvPr id="7" name="Rounded Rectangle 6"/>
          <p:cNvSpPr/>
          <p:nvPr/>
        </p:nvSpPr>
        <p:spPr>
          <a:xfrm>
            <a:off x="5244860" y="4761187"/>
            <a:ext cx="6157431" cy="119969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Pielāgojot ne tikai ēkas, bet arī ārtelpu un infrastruktūru paredzamajām izmaiņām un tādējādi ņemot vērā iedzīvotāju potenciālās vajadzības, tiks veidoti vērtīgi īpašumi, samazināts risks veselībai un apdrošināšanas izmaksas</a:t>
            </a:r>
          </a:p>
        </p:txBody>
      </p:sp>
      <p:sp>
        <p:nvSpPr>
          <p:cNvPr id="8" name="Rectangle 7"/>
          <p:cNvSpPr/>
          <p:nvPr/>
        </p:nvSpPr>
        <p:spPr>
          <a:xfrm>
            <a:off x="776377" y="6581001"/>
            <a:ext cx="4661140" cy="276999"/>
          </a:xfrm>
          <a:prstGeom prst="rect">
            <a:avLst/>
          </a:prstGeom>
          <a:noFill/>
        </p:spPr>
        <p:txBody>
          <a:bodyPr wrap="square">
            <a:spAutoFit/>
          </a:bodyPr>
          <a:lstStyle/>
          <a:p>
            <a:pPr algn="r"/>
            <a:r>
              <a:rPr lang="lv-LV" sz="1200" b="1" dirty="0" smtClean="0">
                <a:solidFill>
                  <a:schemeClr val="bg1"/>
                </a:solidFill>
              </a:rPr>
              <a:t>Ledus sastrēgums Ogres upē 2013.g. aprīlī </a:t>
            </a:r>
            <a:r>
              <a:rPr lang="lv-LV" sz="900" dirty="0" smtClean="0">
                <a:solidFill>
                  <a:schemeClr val="bg1"/>
                </a:solidFill>
              </a:rPr>
              <a:t>(</a:t>
            </a:r>
            <a:r>
              <a:rPr lang="lv-LV" sz="900" dirty="0" err="1" smtClean="0">
                <a:solidFill>
                  <a:schemeClr val="bg1"/>
                </a:solidFill>
              </a:rPr>
              <a:t>Flickr</a:t>
            </a:r>
            <a:r>
              <a:rPr lang="lv-LV" sz="900" dirty="0" smtClean="0">
                <a:solidFill>
                  <a:schemeClr val="bg1"/>
                </a:solidFill>
              </a:rPr>
              <a:t>: Latvijas armija)</a:t>
            </a:r>
            <a:endParaRPr lang="lv-LV" sz="900" dirty="0">
              <a:solidFill>
                <a:schemeClr val="bg1"/>
              </a:solidFill>
            </a:endParaRPr>
          </a:p>
        </p:txBody>
      </p:sp>
    </p:spTree>
    <p:extLst>
      <p:ext uri="{BB962C8B-B14F-4D97-AF65-F5344CB8AC3E}">
        <p14:creationId xmlns:p14="http://schemas.microsoft.com/office/powerpoint/2010/main" xmlns="" val="1953407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user\Desktop\13-Atteli\4818581505_d73082124e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917721" y="2150342"/>
            <a:ext cx="6274279" cy="4705101"/>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308257" y="293123"/>
            <a:ext cx="9439835" cy="114908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Pilsētās īpaši bīstamas ir plūdu ietekmes un līdz ar to pirmkārt ir svarīgi veikt </a:t>
            </a:r>
            <a:r>
              <a:rPr lang="lv-LV" sz="2400" b="1" dirty="0"/>
              <a:t>plūdu kartēšanu</a:t>
            </a:r>
            <a:r>
              <a:rPr lang="lv-LV" sz="2400" dirty="0"/>
              <a:t>, respektīvi, apzināt teritorijas, kuras var </a:t>
            </a:r>
            <a:r>
              <a:rPr lang="lv-LV" sz="2400" dirty="0" smtClean="0"/>
              <a:t>apdraudēt dažāda veida </a:t>
            </a:r>
            <a:r>
              <a:rPr lang="pt-BR" sz="2400" dirty="0" smtClean="0"/>
              <a:t>plūdu riski </a:t>
            </a:r>
            <a:r>
              <a:rPr lang="pt-BR" sz="2400" dirty="0"/>
              <a:t>dažādos gada </a:t>
            </a:r>
            <a:r>
              <a:rPr lang="pt-BR" sz="2400" dirty="0" smtClean="0"/>
              <a:t>periodos</a:t>
            </a:r>
            <a:r>
              <a:rPr lang="lv-LV" sz="2400" dirty="0" smtClean="0"/>
              <a:t>: </a:t>
            </a:r>
            <a:endParaRPr lang="lv-LV" sz="2400" b="1" dirty="0" smtClean="0"/>
          </a:p>
        </p:txBody>
      </p:sp>
      <p:sp>
        <p:nvSpPr>
          <p:cNvPr id="4" name="Rounded Rectangle 3"/>
          <p:cNvSpPr/>
          <p:nvPr/>
        </p:nvSpPr>
        <p:spPr>
          <a:xfrm>
            <a:off x="8041470" y="1076234"/>
            <a:ext cx="3924107" cy="124895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dirty="0" smtClean="0">
                <a:solidFill>
                  <a:schemeClr val="tx1"/>
                </a:solidFill>
              </a:rPr>
              <a:t>Lietusūdeņu plūdi</a:t>
            </a:r>
          </a:p>
          <a:p>
            <a:pPr marL="285750" indent="-285750">
              <a:buFont typeface="Arial" panose="020B0604020202020204" pitchFamily="34" charset="0"/>
              <a:buChar char="•"/>
            </a:pPr>
            <a:r>
              <a:rPr lang="lv-LV" b="1" dirty="0" smtClean="0">
                <a:solidFill>
                  <a:schemeClr val="tx1"/>
                </a:solidFill>
              </a:rPr>
              <a:t>Vēja sadzinuma plūdi</a:t>
            </a:r>
          </a:p>
          <a:p>
            <a:pPr marL="285750" indent="-285750">
              <a:buFont typeface="Arial" panose="020B0604020202020204" pitchFamily="34" charset="0"/>
              <a:buChar char="•"/>
            </a:pPr>
            <a:r>
              <a:rPr lang="lv-LV" b="1" dirty="0" smtClean="0">
                <a:solidFill>
                  <a:schemeClr val="tx1"/>
                </a:solidFill>
              </a:rPr>
              <a:t>Upju pārplūšanas</a:t>
            </a:r>
          </a:p>
          <a:p>
            <a:pPr marL="285750" indent="-285750">
              <a:buFont typeface="Arial" panose="020B0604020202020204" pitchFamily="34" charset="0"/>
              <a:buChar char="•"/>
            </a:pPr>
            <a:r>
              <a:rPr lang="lv-LV" b="1" dirty="0" smtClean="0">
                <a:solidFill>
                  <a:schemeClr val="tx1"/>
                </a:solidFill>
              </a:rPr>
              <a:t>Kombinētu veidošanās avotu plūdi</a:t>
            </a:r>
            <a:endParaRPr lang="lv-LV" b="1" dirty="0">
              <a:solidFill>
                <a:schemeClr val="tx1"/>
              </a:solidFill>
            </a:endParaRPr>
          </a:p>
        </p:txBody>
      </p:sp>
      <p:sp>
        <p:nvSpPr>
          <p:cNvPr id="5" name="Rounded Rectangle 4"/>
          <p:cNvSpPr/>
          <p:nvPr/>
        </p:nvSpPr>
        <p:spPr>
          <a:xfrm>
            <a:off x="308258" y="1967866"/>
            <a:ext cx="5787742" cy="124858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Rīgas gadījumā šāds plūdu kartējums ir veikts  un tas ļauj izvērtēt paaugstināta riska teritorijas Rīgā un līdz ar to gan sekmēt pretplūdu risinājumu izstrādi un </a:t>
            </a:r>
            <a:r>
              <a:rPr lang="lv-LV" b="1" dirty="0" smtClean="0">
                <a:solidFill>
                  <a:schemeClr val="tx1"/>
                </a:solidFill>
              </a:rPr>
              <a:t>adaptāciju </a:t>
            </a:r>
          </a:p>
          <a:p>
            <a:pPr algn="ctr"/>
            <a:r>
              <a:rPr lang="lv-LV" b="1" dirty="0" smtClean="0">
                <a:solidFill>
                  <a:schemeClr val="tx1"/>
                </a:solidFill>
              </a:rPr>
              <a:t>plūdu </a:t>
            </a:r>
            <a:r>
              <a:rPr lang="lv-LV" b="1" dirty="0">
                <a:solidFill>
                  <a:schemeClr val="tx1"/>
                </a:solidFill>
              </a:rPr>
              <a:t>risku mazināšanai </a:t>
            </a:r>
          </a:p>
        </p:txBody>
      </p:sp>
      <p:sp>
        <p:nvSpPr>
          <p:cNvPr id="6" name="Rounded Rectangle 5"/>
          <p:cNvSpPr/>
          <p:nvPr/>
        </p:nvSpPr>
        <p:spPr>
          <a:xfrm>
            <a:off x="308257" y="3429000"/>
            <a:ext cx="5787743" cy="62901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Vienlaikus plūdu kartējuma izstrāde ir tikai pirmais solis, lai piemērotos plūdu radītajiem riskiem</a:t>
            </a:r>
          </a:p>
        </p:txBody>
      </p:sp>
      <p:sp>
        <p:nvSpPr>
          <p:cNvPr id="7" name="Rounded Rectangle 6"/>
          <p:cNvSpPr/>
          <p:nvPr/>
        </p:nvSpPr>
        <p:spPr>
          <a:xfrm>
            <a:off x="308257" y="4270562"/>
            <a:ext cx="5787743" cy="92491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Svarīgi ir nebūvēt ēkas un infrastruktūru applūstošajās teritorijās un upju </a:t>
            </a:r>
            <a:r>
              <a:rPr lang="lv-LV" b="1" dirty="0" smtClean="0">
                <a:solidFill>
                  <a:schemeClr val="tx1"/>
                </a:solidFill>
              </a:rPr>
              <a:t>palienēs, kā arī teritoriju </a:t>
            </a:r>
            <a:r>
              <a:rPr lang="lv-LV" b="1" dirty="0">
                <a:solidFill>
                  <a:schemeClr val="tx1"/>
                </a:solidFill>
              </a:rPr>
              <a:t>aizsardzībai svarīgi izmantot pretplūdu inženierbūves</a:t>
            </a:r>
          </a:p>
        </p:txBody>
      </p:sp>
      <p:sp>
        <p:nvSpPr>
          <p:cNvPr id="8" name="Rounded Rectangle 7"/>
          <p:cNvSpPr/>
          <p:nvPr/>
        </p:nvSpPr>
        <p:spPr>
          <a:xfrm>
            <a:off x="308257" y="5408023"/>
            <a:ext cx="5787743" cy="91352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Erozijas un plūdu apdraudētajos krasta posmos, tajā skaitā apdzīvotās vietās, nepieļaut jaunas, valstij vai pašvaldībām svarīgas infrastruktūras attīstību</a:t>
            </a:r>
          </a:p>
        </p:txBody>
      </p:sp>
      <p:sp>
        <p:nvSpPr>
          <p:cNvPr id="11" name="Rectangle 10"/>
          <p:cNvSpPr/>
          <p:nvPr/>
        </p:nvSpPr>
        <p:spPr>
          <a:xfrm>
            <a:off x="5917721" y="6581001"/>
            <a:ext cx="4661140" cy="276999"/>
          </a:xfrm>
          <a:prstGeom prst="rect">
            <a:avLst/>
          </a:prstGeom>
          <a:noFill/>
        </p:spPr>
        <p:txBody>
          <a:bodyPr wrap="square">
            <a:spAutoFit/>
          </a:bodyPr>
          <a:lstStyle/>
          <a:p>
            <a:r>
              <a:rPr lang="lv-LV" sz="1200" b="1" dirty="0" smtClean="0">
                <a:solidFill>
                  <a:schemeClr val="bg1"/>
                </a:solidFill>
              </a:rPr>
              <a:t>Plūdi Rīgā 2010.g. jūlijā </a:t>
            </a:r>
            <a:r>
              <a:rPr lang="lv-LV" sz="900" dirty="0" smtClean="0">
                <a:solidFill>
                  <a:schemeClr val="bg1"/>
                </a:solidFill>
              </a:rPr>
              <a:t>(</a:t>
            </a:r>
            <a:r>
              <a:rPr lang="lv-LV" sz="900" dirty="0" err="1" smtClean="0">
                <a:solidFill>
                  <a:schemeClr val="bg1"/>
                </a:solidFill>
              </a:rPr>
              <a:t>Flickr</a:t>
            </a:r>
            <a:r>
              <a:rPr lang="lv-LV" sz="900" dirty="0" smtClean="0">
                <a:solidFill>
                  <a:schemeClr val="bg1"/>
                </a:solidFill>
              </a:rPr>
              <a:t>: </a:t>
            </a:r>
            <a:r>
              <a:rPr lang="lv-LV" sz="900" dirty="0" err="1" smtClean="0">
                <a:solidFill>
                  <a:schemeClr val="bg1"/>
                </a:solidFill>
              </a:rPr>
              <a:t>David</a:t>
            </a:r>
            <a:r>
              <a:rPr lang="lv-LV" sz="900" dirty="0" smtClean="0">
                <a:solidFill>
                  <a:schemeClr val="bg1"/>
                </a:solidFill>
              </a:rPr>
              <a:t> </a:t>
            </a:r>
            <a:r>
              <a:rPr lang="lv-LV" sz="900" dirty="0" err="1" smtClean="0">
                <a:solidFill>
                  <a:schemeClr val="bg1"/>
                </a:solidFill>
              </a:rPr>
              <a:t>Holt</a:t>
            </a:r>
            <a:r>
              <a:rPr lang="lv-LV" sz="900" dirty="0" smtClean="0">
                <a:solidFill>
                  <a:schemeClr val="bg1"/>
                </a:solidFill>
              </a:rPr>
              <a:t>)</a:t>
            </a:r>
            <a:endParaRPr lang="lv-LV" sz="900" dirty="0">
              <a:solidFill>
                <a:schemeClr val="bg1"/>
              </a:solidFill>
            </a:endParaRPr>
          </a:p>
        </p:txBody>
      </p:sp>
    </p:spTree>
    <p:extLst>
      <p:ext uri="{BB962C8B-B14F-4D97-AF65-F5344CB8AC3E}">
        <p14:creationId xmlns:p14="http://schemas.microsoft.com/office/powerpoint/2010/main" xmlns="" val="41861785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4461566" y="1544128"/>
            <a:ext cx="7730434" cy="4333926"/>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ounded Rectangle 3"/>
          <p:cNvSpPr/>
          <p:nvPr/>
        </p:nvSpPr>
        <p:spPr>
          <a:xfrm>
            <a:off x="471912" y="2129245"/>
            <a:ext cx="5746008" cy="96665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Adaptācijas pirmais solis ir </a:t>
            </a:r>
            <a:r>
              <a:rPr lang="lv-LV" b="1" u="sng" dirty="0">
                <a:solidFill>
                  <a:schemeClr val="tx1"/>
                </a:solidFill>
              </a:rPr>
              <a:t>politisku lēmumu pieņemšana</a:t>
            </a:r>
            <a:r>
              <a:rPr lang="lv-LV" b="1" dirty="0">
                <a:solidFill>
                  <a:schemeClr val="tx1"/>
                </a:solidFill>
              </a:rPr>
              <a:t> (</a:t>
            </a:r>
            <a:r>
              <a:rPr lang="lv-LV" b="1" dirty="0" smtClean="0">
                <a:solidFill>
                  <a:schemeClr val="tx1"/>
                </a:solidFill>
              </a:rPr>
              <a:t>Latvijas – </a:t>
            </a:r>
            <a:r>
              <a:rPr lang="lv-LV" b="1" dirty="0">
                <a:solidFill>
                  <a:schemeClr val="tx1"/>
                </a:solidFill>
              </a:rPr>
              <a:t>Eiropas </a:t>
            </a:r>
            <a:r>
              <a:rPr lang="lv-LV" b="1" dirty="0" smtClean="0">
                <a:solidFill>
                  <a:schemeClr val="tx1"/>
                </a:solidFill>
              </a:rPr>
              <a:t>Savienības – </a:t>
            </a:r>
            <a:r>
              <a:rPr lang="lv-LV" b="1" dirty="0">
                <a:solidFill>
                  <a:schemeClr val="tx1"/>
                </a:solidFill>
              </a:rPr>
              <a:t>starptautiska), tomēr tā ir jauna politika, kas atrodas izstrādes stadijā</a:t>
            </a:r>
            <a:endParaRPr lang="lv-LV" b="1" dirty="0" smtClean="0">
              <a:solidFill>
                <a:schemeClr val="tx1"/>
              </a:solidFill>
            </a:endParaRPr>
          </a:p>
        </p:txBody>
      </p:sp>
      <p:sp>
        <p:nvSpPr>
          <p:cNvPr id="5" name="Rounded Rectangle 4"/>
          <p:cNvSpPr/>
          <p:nvPr/>
        </p:nvSpPr>
        <p:spPr>
          <a:xfrm>
            <a:off x="471912" y="3341629"/>
            <a:ext cx="5746008" cy="9144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No otras puses, adaptācijas mērķis ir </a:t>
            </a:r>
            <a:r>
              <a:rPr lang="lv-LV" b="1" u="sng" dirty="0">
                <a:solidFill>
                  <a:schemeClr val="tx1"/>
                </a:solidFill>
              </a:rPr>
              <a:t>konkrētas darbības</a:t>
            </a:r>
            <a:r>
              <a:rPr lang="lv-LV" b="1" dirty="0">
                <a:solidFill>
                  <a:schemeClr val="tx1"/>
                </a:solidFill>
              </a:rPr>
              <a:t>, rīcības, lai nodrošinātu cilvēku, tautsaimniecības un dabas vides aizsardzību no klimata riskiem</a:t>
            </a:r>
            <a:endParaRPr lang="lv-LV" b="1" dirty="0" smtClean="0">
              <a:solidFill>
                <a:schemeClr val="tx1"/>
              </a:solidFill>
            </a:endParaRPr>
          </a:p>
        </p:txBody>
      </p:sp>
      <p:sp>
        <p:nvSpPr>
          <p:cNvPr id="6" name="Rounded Rectangle 5"/>
          <p:cNvSpPr/>
          <p:nvPr/>
        </p:nvSpPr>
        <p:spPr>
          <a:xfrm>
            <a:off x="471912" y="4523776"/>
            <a:ext cx="5746008" cy="66217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Adaptācijas politika un rīcības programmas ir viens no ilgtspējīgas attīstības politikas elementiem</a:t>
            </a:r>
            <a:endParaRPr lang="lv-LV" b="1" dirty="0" smtClean="0">
              <a:solidFill>
                <a:schemeClr val="tx1"/>
              </a:solidFill>
            </a:endParaRPr>
          </a:p>
        </p:txBody>
      </p:sp>
      <p:sp>
        <p:nvSpPr>
          <p:cNvPr id="7" name="Title 1"/>
          <p:cNvSpPr txBox="1">
            <a:spLocks/>
          </p:cNvSpPr>
          <p:nvPr/>
        </p:nvSpPr>
        <p:spPr>
          <a:xfrm>
            <a:off x="940527" y="529937"/>
            <a:ext cx="10332720" cy="114908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Adaptāciju </a:t>
            </a:r>
            <a:r>
              <a:rPr lang="lv-LV" sz="2400" dirty="0"/>
              <a:t>var definēt kā dabas vai cilvēka radītu sistēmu pielāgošanu tā, lai mazinātu potenciālu kaitējumu vai izmantotu iespējamus ieguvumus, kurus rada klimata pārmaiņas vai klimata dabiska </a:t>
            </a:r>
            <a:r>
              <a:rPr lang="lv-LV" sz="2400" dirty="0" err="1"/>
              <a:t>variabilitāte</a:t>
            </a:r>
            <a:endParaRPr lang="lv-LV" sz="2400" dirty="0"/>
          </a:p>
        </p:txBody>
      </p:sp>
      <p:sp>
        <p:nvSpPr>
          <p:cNvPr id="8" name="Rounded Rectangle 7"/>
          <p:cNvSpPr/>
          <p:nvPr/>
        </p:nvSpPr>
        <p:spPr>
          <a:xfrm>
            <a:off x="471912" y="5453610"/>
            <a:ext cx="5746008" cy="9144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Var apgalvot, ka mūsdienu klimata adaptācijas koncepcijas viens no būtiskiem avotiem ir </a:t>
            </a:r>
            <a:r>
              <a:rPr lang="lv-LV" b="1" dirty="0" smtClean="0">
                <a:solidFill>
                  <a:schemeClr val="tx1"/>
                </a:solidFill>
              </a:rPr>
              <a:t>zināšanas </a:t>
            </a:r>
            <a:r>
              <a:rPr lang="lv-LV" b="1" dirty="0">
                <a:solidFill>
                  <a:schemeClr val="tx1"/>
                </a:solidFill>
              </a:rPr>
              <a:t>un mutvārdu tradīcijas, kuras ir pastāvējušas gadsimtiem ilgi</a:t>
            </a:r>
            <a:endParaRPr lang="lv-LV" b="1" dirty="0" smtClean="0">
              <a:solidFill>
                <a:schemeClr val="tx1"/>
              </a:solidFill>
            </a:endParaRPr>
          </a:p>
        </p:txBody>
      </p:sp>
    </p:spTree>
    <p:extLst>
      <p:ext uri="{BB962C8B-B14F-4D97-AF65-F5344CB8AC3E}">
        <p14:creationId xmlns:p14="http://schemas.microsoft.com/office/powerpoint/2010/main" xmlns="" val="28202360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flipH="1">
            <a:off x="-1" y="1626021"/>
            <a:ext cx="5818909" cy="4364182"/>
          </a:xfrm>
          <a:prstGeom prst="rect">
            <a:avLst/>
          </a:prstGeom>
        </p:spPr>
      </p:pic>
      <p:sp>
        <p:nvSpPr>
          <p:cNvPr id="3" name="Title 1"/>
          <p:cNvSpPr txBox="1">
            <a:spLocks/>
          </p:cNvSpPr>
          <p:nvPr/>
        </p:nvSpPr>
        <p:spPr>
          <a:xfrm>
            <a:off x="495595" y="480335"/>
            <a:ext cx="11207931" cy="145613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Plūdu risku var ievērojami samazināt </a:t>
            </a:r>
            <a:r>
              <a:rPr lang="lv-LV" sz="2400" b="1" dirty="0"/>
              <a:t>plānojot dabisku ūdenstilpju piemērošanu/mākslīgu ūdenstilpju izveidi</a:t>
            </a:r>
            <a:r>
              <a:rPr lang="lv-LV" sz="2400" dirty="0"/>
              <a:t> parkos un zaļajās zonās lietus ūdens uztveršanai un infiltrēšanai, </a:t>
            </a:r>
            <a:endParaRPr lang="lv-LV" sz="2400" dirty="0" smtClean="0"/>
          </a:p>
          <a:p>
            <a:pPr algn="ctr"/>
            <a:r>
              <a:rPr lang="lv-LV" sz="2400" dirty="0" smtClean="0"/>
              <a:t>kā </a:t>
            </a:r>
            <a:r>
              <a:rPr lang="lv-LV" sz="2400" dirty="0"/>
              <a:t>arī nodrošināt plūdu aizturi jeb </a:t>
            </a:r>
            <a:r>
              <a:rPr lang="lv-LV" sz="2400" dirty="0" smtClean="0"/>
              <a:t>ūdens uzkrāšanās </a:t>
            </a:r>
            <a:r>
              <a:rPr lang="lv-LV" sz="2400" dirty="0"/>
              <a:t>vietas plūdu laikā, lai </a:t>
            </a:r>
            <a:endParaRPr lang="lv-LV" sz="2400" dirty="0" smtClean="0"/>
          </a:p>
          <a:p>
            <a:pPr algn="ctr"/>
            <a:r>
              <a:rPr lang="lv-LV" sz="2400" dirty="0" smtClean="0"/>
              <a:t>samazinātu maksimālo </a:t>
            </a:r>
            <a:r>
              <a:rPr lang="lv-LV" sz="2400" dirty="0"/>
              <a:t>ūdens līmeņa augstumu</a:t>
            </a:r>
            <a:endParaRPr lang="lv-LV" sz="2400" b="1" dirty="0" smtClean="0"/>
          </a:p>
        </p:txBody>
      </p:sp>
      <p:sp>
        <p:nvSpPr>
          <p:cNvPr id="4" name="Rounded Rectangle 3"/>
          <p:cNvSpPr/>
          <p:nvPr/>
        </p:nvSpPr>
        <p:spPr>
          <a:xfrm>
            <a:off x="5350521" y="2618864"/>
            <a:ext cx="6549903" cy="97352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Plūdu risku mazināšanai svarīgi veidot ūdenscaurlaidīgus zemes </a:t>
            </a:r>
            <a:r>
              <a:rPr lang="lv-LV" b="1" dirty="0" smtClean="0">
                <a:solidFill>
                  <a:schemeClr val="tx1"/>
                </a:solidFill>
              </a:rPr>
              <a:t>segumus un izveidot </a:t>
            </a:r>
            <a:r>
              <a:rPr lang="lv-LV" b="1" dirty="0">
                <a:solidFill>
                  <a:schemeClr val="tx1"/>
                </a:solidFill>
              </a:rPr>
              <a:t>lietus notekūdeņu sistēmu atdalot </a:t>
            </a:r>
            <a:endParaRPr lang="lv-LV" b="1" dirty="0" smtClean="0">
              <a:solidFill>
                <a:schemeClr val="tx1"/>
              </a:solidFill>
            </a:endParaRPr>
          </a:p>
          <a:p>
            <a:pPr algn="ctr"/>
            <a:r>
              <a:rPr lang="lv-LV" b="1" dirty="0" smtClean="0">
                <a:solidFill>
                  <a:schemeClr val="tx1"/>
                </a:solidFill>
              </a:rPr>
              <a:t>to </a:t>
            </a:r>
            <a:r>
              <a:rPr lang="lv-LV" b="1" dirty="0">
                <a:solidFill>
                  <a:schemeClr val="tx1"/>
                </a:solidFill>
              </a:rPr>
              <a:t>no komunālās notekūdeņu sistēmas</a:t>
            </a:r>
          </a:p>
        </p:txBody>
      </p:sp>
      <p:sp>
        <p:nvSpPr>
          <p:cNvPr id="5" name="Rounded Rectangle 4"/>
          <p:cNvSpPr/>
          <p:nvPr/>
        </p:nvSpPr>
        <p:spPr>
          <a:xfrm>
            <a:off x="4391891" y="3865075"/>
            <a:ext cx="7508533" cy="118238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Nozīmīgs adaptācijas uzdevumu kopums saistās ar ekstremālu nokrišņu daudzumu izmantošanu un ūdens resursu taupīgas izmantošanas sekmēšanu garākos sausuma periodos vasarā, ko var panākt savācot un izmantojot lietus ūdeni, </a:t>
            </a:r>
            <a:r>
              <a:rPr lang="lv-LV" b="1" dirty="0" smtClean="0">
                <a:solidFill>
                  <a:schemeClr val="tx1"/>
                </a:solidFill>
              </a:rPr>
              <a:t>piemēram</a:t>
            </a:r>
            <a:r>
              <a:rPr lang="lv-LV" b="1" dirty="0">
                <a:solidFill>
                  <a:schemeClr val="tx1"/>
                </a:solidFill>
              </a:rPr>
              <a:t>, apstādījumu laistīšanai</a:t>
            </a:r>
          </a:p>
        </p:txBody>
      </p:sp>
      <p:sp>
        <p:nvSpPr>
          <p:cNvPr id="6" name="Rounded Rectangle 5"/>
          <p:cNvSpPr/>
          <p:nvPr/>
        </p:nvSpPr>
        <p:spPr>
          <a:xfrm>
            <a:off x="4391891" y="5320145"/>
            <a:ext cx="7508533" cy="98921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Sausuma seku mazināšanai ieteicams izstrādāt risinājumus, kas ļauj attīrīt mājsaimniecības mazgāšanai izlietoto ūdeni un izmantot to saimnieciskām vajadzībām, tajā skaitā </a:t>
            </a:r>
            <a:r>
              <a:rPr lang="lv-LV" b="1" dirty="0" smtClean="0">
                <a:solidFill>
                  <a:schemeClr val="tx1"/>
                </a:solidFill>
              </a:rPr>
              <a:t>zaļo </a:t>
            </a:r>
            <a:r>
              <a:rPr lang="lv-LV" b="1" dirty="0">
                <a:solidFill>
                  <a:schemeClr val="tx1"/>
                </a:solidFill>
              </a:rPr>
              <a:t>zonu laistīšanai vai tualetēs</a:t>
            </a:r>
          </a:p>
        </p:txBody>
      </p:sp>
    </p:spTree>
    <p:extLst>
      <p:ext uri="{BB962C8B-B14F-4D97-AF65-F5344CB8AC3E}">
        <p14:creationId xmlns:p14="http://schemas.microsoft.com/office/powerpoint/2010/main" xmlns="" val="5666710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20145" y="1177636"/>
            <a:ext cx="6871855" cy="5153891"/>
          </a:xfrm>
          <a:prstGeom prst="rect">
            <a:avLst/>
          </a:prstGeom>
        </p:spPr>
      </p:pic>
      <p:sp>
        <p:nvSpPr>
          <p:cNvPr id="3" name="Title 1"/>
          <p:cNvSpPr txBox="1">
            <a:spLocks/>
          </p:cNvSpPr>
          <p:nvPr/>
        </p:nvSpPr>
        <p:spPr>
          <a:xfrm>
            <a:off x="1376082" y="553071"/>
            <a:ext cx="9439835" cy="949158"/>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Tieši pilsētvidē vispirms ir aktuāls jautājums par </a:t>
            </a:r>
            <a:r>
              <a:rPr lang="lv-LV" sz="2400" b="1" dirty="0"/>
              <a:t>cilvēku aizsardzību ekstremāla aukstuma, karstuma gadījumā</a:t>
            </a:r>
            <a:r>
              <a:rPr lang="lv-LV" sz="2400" dirty="0"/>
              <a:t>, īpaši pret karstuma viļņiem</a:t>
            </a:r>
            <a:endParaRPr lang="lv-LV" sz="2400" b="1" dirty="0" smtClean="0"/>
          </a:p>
        </p:txBody>
      </p:sp>
      <p:sp>
        <p:nvSpPr>
          <p:cNvPr id="4" name="Rounded Rectangle 3"/>
          <p:cNvSpPr/>
          <p:nvPr/>
        </p:nvSpPr>
        <p:spPr>
          <a:xfrm>
            <a:off x="358134" y="2069945"/>
            <a:ext cx="5890265" cy="96182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Klimatisko ekstrēmu ietekmju riskam vispirms ir pakļauti veci cilvēki, sociāli nelabvēlīgā vidē dzīvojoši, sociāli izolēti iedzīvotāji, smaga darba strādnieki</a:t>
            </a:r>
          </a:p>
        </p:txBody>
      </p:sp>
      <p:sp>
        <p:nvSpPr>
          <p:cNvPr id="5" name="Rounded Rectangle 4"/>
          <p:cNvSpPr/>
          <p:nvPr/>
        </p:nvSpPr>
        <p:spPr>
          <a:xfrm>
            <a:off x="358132" y="3366902"/>
            <a:ext cx="5890265" cy="112895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Adaptācijas programmām ir jābūt orientētām vispirms uz augsta riska iedzīvotāju aizsardzību, paredzot to izolētības samazināšanu, informāciju, palīdzības nodrošināšanu </a:t>
            </a:r>
            <a:endParaRPr lang="lv-LV" b="1" dirty="0" smtClean="0">
              <a:solidFill>
                <a:schemeClr val="tx1"/>
              </a:solidFill>
            </a:endParaRPr>
          </a:p>
          <a:p>
            <a:pPr algn="ctr"/>
            <a:r>
              <a:rPr lang="lv-LV" b="1" dirty="0" smtClean="0">
                <a:solidFill>
                  <a:schemeClr val="tx1"/>
                </a:solidFill>
              </a:rPr>
              <a:t>un </a:t>
            </a:r>
            <a:r>
              <a:rPr lang="lv-LV" b="1" dirty="0">
                <a:solidFill>
                  <a:schemeClr val="tx1"/>
                </a:solidFill>
              </a:rPr>
              <a:t>citas rīcības</a:t>
            </a:r>
          </a:p>
        </p:txBody>
      </p:sp>
      <p:sp>
        <p:nvSpPr>
          <p:cNvPr id="9" name="Rounded Rectangle 8"/>
          <p:cNvSpPr/>
          <p:nvPr/>
        </p:nvSpPr>
        <p:spPr>
          <a:xfrm>
            <a:off x="358133" y="4830989"/>
            <a:ext cx="5890265" cy="96182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Vienlaikus, attīstot būvniecības standartus, iespējams plānot patīkamu mikroklimatu ēkās karstākiem vasaras mēnešiem, minimizējot </a:t>
            </a:r>
            <a:r>
              <a:rPr lang="lv-LV" b="1" dirty="0" smtClean="0">
                <a:solidFill>
                  <a:schemeClr val="tx1"/>
                </a:solidFill>
              </a:rPr>
              <a:t>enerģijas </a:t>
            </a:r>
            <a:r>
              <a:rPr lang="lv-LV" b="1" dirty="0">
                <a:solidFill>
                  <a:schemeClr val="tx1"/>
                </a:solidFill>
              </a:rPr>
              <a:t>patēriņu dzesināšanai</a:t>
            </a:r>
          </a:p>
        </p:txBody>
      </p:sp>
    </p:spTree>
    <p:extLst>
      <p:ext uri="{BB962C8B-B14F-4D97-AF65-F5344CB8AC3E}">
        <p14:creationId xmlns:p14="http://schemas.microsoft.com/office/powerpoint/2010/main" xmlns="" val="127783836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flipH="1">
            <a:off x="-1" y="1023633"/>
            <a:ext cx="7459591" cy="4906115"/>
          </a:xfrm>
          <a:prstGeom prst="rect">
            <a:avLst/>
          </a:prstGeom>
        </p:spPr>
      </p:pic>
      <p:sp>
        <p:nvSpPr>
          <p:cNvPr id="3" name="Title 1"/>
          <p:cNvSpPr txBox="1">
            <a:spLocks/>
          </p:cNvSpPr>
          <p:nvPr/>
        </p:nvSpPr>
        <p:spPr>
          <a:xfrm>
            <a:off x="2235990" y="537382"/>
            <a:ext cx="7746146" cy="83395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Pilsētvidē ir svarīgi izstrādāt risinājumus </a:t>
            </a:r>
            <a:r>
              <a:rPr lang="lv-LV" sz="2400" b="1" dirty="0"/>
              <a:t>augstākas vasaras temperatūras negatīvo seku mazināšanai</a:t>
            </a:r>
            <a:endParaRPr lang="lv-LV" sz="2400" b="1" dirty="0" smtClean="0"/>
          </a:p>
        </p:txBody>
      </p:sp>
      <p:sp>
        <p:nvSpPr>
          <p:cNvPr id="4" name="Rounded Rectangle 3"/>
          <p:cNvSpPr/>
          <p:nvPr/>
        </p:nvSpPr>
        <p:spPr>
          <a:xfrm>
            <a:off x="5415832" y="2182089"/>
            <a:ext cx="6549903" cy="153694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Zaļās </a:t>
            </a:r>
            <a:r>
              <a:rPr lang="lv-LV" b="1" dirty="0">
                <a:solidFill>
                  <a:schemeClr val="tx1"/>
                </a:solidFill>
              </a:rPr>
              <a:t>zonas samazināšana par 10% var izraisīt maksimālās temperatūras paaugstināšanos pie zemes virsmas par 8,2 </a:t>
            </a:r>
            <a:r>
              <a:rPr lang="lv-LV" b="1" dirty="0" err="1" smtClean="0">
                <a:solidFill>
                  <a:schemeClr val="tx1"/>
                </a:solidFill>
              </a:rPr>
              <a:t>ºC</a:t>
            </a:r>
            <a:r>
              <a:rPr lang="lv-LV" b="1" dirty="0" smtClean="0">
                <a:solidFill>
                  <a:schemeClr val="tx1"/>
                </a:solidFill>
              </a:rPr>
              <a:t> </a:t>
            </a:r>
          </a:p>
          <a:p>
            <a:pPr algn="ctr"/>
            <a:r>
              <a:rPr lang="lv-LV" b="1" dirty="0" smtClean="0">
                <a:solidFill>
                  <a:schemeClr val="tx1"/>
                </a:solidFill>
              </a:rPr>
              <a:t>50 </a:t>
            </a:r>
            <a:r>
              <a:rPr lang="lv-LV" b="1" dirty="0">
                <a:solidFill>
                  <a:schemeClr val="tx1"/>
                </a:solidFill>
              </a:rPr>
              <a:t>gadu laikā, </a:t>
            </a:r>
            <a:r>
              <a:rPr lang="lv-LV" b="1" dirty="0" smtClean="0">
                <a:solidFill>
                  <a:schemeClr val="tx1"/>
                </a:solidFill>
              </a:rPr>
              <a:t>savukārt </a:t>
            </a:r>
            <a:r>
              <a:rPr lang="lv-LV" b="1" dirty="0">
                <a:solidFill>
                  <a:schemeClr val="tx1"/>
                </a:solidFill>
              </a:rPr>
              <a:t>zaļās zonas palielināšana pilsētā par 10% nodrošinātu maksimālās temperatūras palikšanu </a:t>
            </a:r>
            <a:endParaRPr lang="lv-LV" b="1" dirty="0" smtClean="0">
              <a:solidFill>
                <a:schemeClr val="tx1"/>
              </a:solidFill>
            </a:endParaRPr>
          </a:p>
          <a:p>
            <a:pPr algn="ctr"/>
            <a:r>
              <a:rPr lang="lv-LV" b="1" dirty="0" smtClean="0">
                <a:solidFill>
                  <a:schemeClr val="tx1"/>
                </a:solidFill>
              </a:rPr>
              <a:t>līdzšinējās </a:t>
            </a:r>
            <a:r>
              <a:rPr lang="lv-LV" b="1" dirty="0">
                <a:solidFill>
                  <a:schemeClr val="tx1"/>
                </a:solidFill>
              </a:rPr>
              <a:t>robežās līdz pat </a:t>
            </a:r>
            <a:r>
              <a:rPr lang="lv-LV" b="1" dirty="0" smtClean="0">
                <a:solidFill>
                  <a:schemeClr val="tx1"/>
                </a:solidFill>
              </a:rPr>
              <a:t>2080.g.</a:t>
            </a:r>
            <a:endParaRPr lang="lv-LV" b="1" dirty="0">
              <a:solidFill>
                <a:schemeClr val="tx1"/>
              </a:solidFill>
            </a:endParaRPr>
          </a:p>
        </p:txBody>
      </p:sp>
      <p:sp>
        <p:nvSpPr>
          <p:cNvPr id="5" name="Rounded Rectangle 4"/>
          <p:cNvSpPr/>
          <p:nvPr/>
        </p:nvSpPr>
        <p:spPr>
          <a:xfrm>
            <a:off x="3297381" y="5227103"/>
            <a:ext cx="8668355" cy="99089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Apstādījumos un zaļajās zonās izmantot ūdens objektus - strūklakas, baseinus, grāvjus, dīķus un ūdensteces. Izmantot zālienu mākslīgā zemes seguma vietā tam piemērotās </a:t>
            </a:r>
            <a:r>
              <a:rPr lang="lv-LV" b="1" dirty="0" smtClean="0">
                <a:solidFill>
                  <a:schemeClr val="tx1"/>
                </a:solidFill>
              </a:rPr>
              <a:t>vietās; izmantot </a:t>
            </a:r>
            <a:r>
              <a:rPr lang="lv-LV" b="1" dirty="0">
                <a:solidFill>
                  <a:schemeClr val="tx1"/>
                </a:solidFill>
              </a:rPr>
              <a:t>kokus ne tikai estētiskajām, bet arī </a:t>
            </a:r>
            <a:r>
              <a:rPr lang="lv-LV" b="1" dirty="0" smtClean="0">
                <a:solidFill>
                  <a:schemeClr val="tx1"/>
                </a:solidFill>
              </a:rPr>
              <a:t>noēnojuma </a:t>
            </a:r>
            <a:r>
              <a:rPr lang="lv-LV" b="1" dirty="0">
                <a:solidFill>
                  <a:schemeClr val="tx1"/>
                </a:solidFill>
              </a:rPr>
              <a:t>vajadzībām</a:t>
            </a:r>
          </a:p>
        </p:txBody>
      </p:sp>
      <p:sp>
        <p:nvSpPr>
          <p:cNvPr id="6" name="Rounded Rectangle 5"/>
          <p:cNvSpPr/>
          <p:nvPr/>
        </p:nvSpPr>
        <p:spPr>
          <a:xfrm>
            <a:off x="5415832" y="4105852"/>
            <a:ext cx="6549903" cy="73442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Zaļie koridori, nelielas atklātas teritorijas, koki ielās, kā arī zaļie jumti un sienas būtiski nodrošina iztvaikošanas atvēsinošo ietekmi</a:t>
            </a:r>
          </a:p>
        </p:txBody>
      </p:sp>
    </p:spTree>
    <p:extLst>
      <p:ext uri="{BB962C8B-B14F-4D97-AF65-F5344CB8AC3E}">
        <p14:creationId xmlns:p14="http://schemas.microsoft.com/office/powerpoint/2010/main" xmlns="" val="288643310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793922" y="0"/>
            <a:ext cx="5143500" cy="6858000"/>
          </a:xfrm>
          <a:prstGeom prst="rect">
            <a:avLst/>
          </a:prstGeom>
        </p:spPr>
      </p:pic>
      <p:sp>
        <p:nvSpPr>
          <p:cNvPr id="3" name="Title 1"/>
          <p:cNvSpPr txBox="1">
            <a:spLocks/>
          </p:cNvSpPr>
          <p:nvPr/>
        </p:nvSpPr>
        <p:spPr>
          <a:xfrm>
            <a:off x="206063" y="288385"/>
            <a:ext cx="8369902" cy="152655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Klimata izmaiņas plānotājiem, arhitektiem un attīstītājiem dod milzīgas iespējas veidot vai pārveidot pilsētu ēkas un ārtelpu atbilstoši </a:t>
            </a:r>
            <a:r>
              <a:rPr lang="lv-LV" sz="2400" b="1" dirty="0"/>
              <a:t>kvalitatīvai dzīves videi </a:t>
            </a:r>
            <a:r>
              <a:rPr lang="lv-LV" sz="2400" dirty="0"/>
              <a:t>saskaņā ar </a:t>
            </a:r>
            <a:r>
              <a:rPr lang="lv-LV" sz="2400" dirty="0" smtClean="0"/>
              <a:t>notiekošajām </a:t>
            </a:r>
          </a:p>
          <a:p>
            <a:pPr algn="ctr"/>
            <a:r>
              <a:rPr lang="lv-LV" sz="2400" dirty="0" smtClean="0"/>
              <a:t>un </a:t>
            </a:r>
            <a:r>
              <a:rPr lang="lv-LV" sz="2400" dirty="0"/>
              <a:t>paredzamajām klimata pārmaiņām</a:t>
            </a:r>
            <a:endParaRPr lang="lv-LV" sz="2400" b="1" dirty="0" smtClean="0"/>
          </a:p>
        </p:txBody>
      </p:sp>
      <p:sp>
        <p:nvSpPr>
          <p:cNvPr id="4" name="Rounded Rectangle 3"/>
          <p:cNvSpPr/>
          <p:nvPr/>
        </p:nvSpPr>
        <p:spPr>
          <a:xfrm>
            <a:off x="728662" y="2147463"/>
            <a:ext cx="6701245" cy="1249325"/>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Telpiskās plānošanas mērķis klimata jomā ir ūdens, atklāto teritoriju un apbūvētās vides integrācija, izmantojot zaļo un ūdens teritoriju attīstības </a:t>
            </a:r>
            <a:r>
              <a:rPr lang="lv-LV" b="1" dirty="0" smtClean="0">
                <a:solidFill>
                  <a:schemeClr val="tx1"/>
                </a:solidFill>
              </a:rPr>
              <a:t>stratēģijas, kas sasniedzams, piemēram, šādi:</a:t>
            </a:r>
          </a:p>
          <a:p>
            <a:pPr algn="ctr"/>
            <a:endParaRPr lang="lv-LV" b="1" dirty="0">
              <a:solidFill>
                <a:schemeClr val="tx1"/>
              </a:solidFill>
            </a:endParaRPr>
          </a:p>
        </p:txBody>
      </p:sp>
      <p:sp>
        <p:nvSpPr>
          <p:cNvPr id="5" name="Rounded Rectangle 4"/>
          <p:cNvSpPr/>
          <p:nvPr/>
        </p:nvSpPr>
        <p:spPr>
          <a:xfrm>
            <a:off x="206062" y="3101839"/>
            <a:ext cx="7746447" cy="3049585"/>
          </a:xfrm>
          <a:prstGeom prst="roundRect">
            <a:avLst>
              <a:gd name="adj" fmla="val 11439"/>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sz="1600" b="1" dirty="0" smtClean="0">
                <a:solidFill>
                  <a:schemeClr val="tx1"/>
                </a:solidFill>
              </a:rPr>
              <a:t>Veidojot augstas </a:t>
            </a:r>
            <a:r>
              <a:rPr lang="lv-LV" sz="1600" b="1" dirty="0">
                <a:solidFill>
                  <a:schemeClr val="tx1"/>
                </a:solidFill>
              </a:rPr>
              <a:t>kvalitātes un plašam cilvēku lokam lietojamas </a:t>
            </a:r>
            <a:r>
              <a:rPr lang="lv-LV" sz="1600" b="1" u="sng" dirty="0">
                <a:solidFill>
                  <a:schemeClr val="tx1"/>
                </a:solidFill>
              </a:rPr>
              <a:t>zaļās zonas</a:t>
            </a:r>
            <a:r>
              <a:rPr lang="lv-LV" sz="1600" b="1" dirty="0">
                <a:solidFill>
                  <a:schemeClr val="tx1"/>
                </a:solidFill>
              </a:rPr>
              <a:t>, kuras ir savstarpēji savienotas, labi apūdeņotas un kurām ir ekoloģiskā, rekreācijas un plūdu ūdeņu uzglabāšanas </a:t>
            </a:r>
            <a:r>
              <a:rPr lang="lv-LV" sz="1600" b="1" dirty="0" smtClean="0">
                <a:solidFill>
                  <a:schemeClr val="tx1"/>
                </a:solidFill>
              </a:rPr>
              <a:t>funkcija</a:t>
            </a:r>
          </a:p>
          <a:p>
            <a:pPr marL="285750" indent="-285750">
              <a:spcAft>
                <a:spcPts val="600"/>
              </a:spcAft>
              <a:buFont typeface="Arial" panose="020B0604020202020204" pitchFamily="34" charset="0"/>
              <a:buChar char="•"/>
            </a:pPr>
            <a:r>
              <a:rPr lang="lv-LV" sz="1600" b="1" dirty="0" smtClean="0">
                <a:solidFill>
                  <a:schemeClr val="tx1"/>
                </a:solidFill>
              </a:rPr>
              <a:t>Apstādījumos </a:t>
            </a:r>
            <a:r>
              <a:rPr lang="lv-LV" sz="1600" b="1" dirty="0">
                <a:solidFill>
                  <a:schemeClr val="tx1"/>
                </a:solidFill>
              </a:rPr>
              <a:t>un zaļajās zonās </a:t>
            </a:r>
            <a:r>
              <a:rPr lang="lv-LV" sz="1600" b="1" dirty="0" smtClean="0">
                <a:solidFill>
                  <a:schemeClr val="tx1"/>
                </a:solidFill>
              </a:rPr>
              <a:t>izvietojot </a:t>
            </a:r>
            <a:r>
              <a:rPr lang="lv-LV" sz="1600" b="1" u="sng" dirty="0" smtClean="0">
                <a:solidFill>
                  <a:schemeClr val="tx1"/>
                </a:solidFill>
              </a:rPr>
              <a:t>ūdens </a:t>
            </a:r>
            <a:r>
              <a:rPr lang="lv-LV" sz="1600" b="1" u="sng" dirty="0">
                <a:solidFill>
                  <a:schemeClr val="tx1"/>
                </a:solidFill>
              </a:rPr>
              <a:t>objektus</a:t>
            </a:r>
            <a:r>
              <a:rPr lang="lv-LV" sz="1600" b="1" dirty="0">
                <a:solidFill>
                  <a:schemeClr val="tx1"/>
                </a:solidFill>
              </a:rPr>
              <a:t> </a:t>
            </a:r>
            <a:r>
              <a:rPr lang="lv-LV" sz="1600" b="1" dirty="0" smtClean="0">
                <a:solidFill>
                  <a:schemeClr val="tx1"/>
                </a:solidFill>
              </a:rPr>
              <a:t>– </a:t>
            </a:r>
            <a:r>
              <a:rPr lang="lv-LV" sz="1600" b="1" dirty="0">
                <a:solidFill>
                  <a:schemeClr val="tx1"/>
                </a:solidFill>
              </a:rPr>
              <a:t>strūklakas, baseinus, grāvjus, dīķus un </a:t>
            </a:r>
            <a:r>
              <a:rPr lang="lv-LV" sz="1600" b="1" dirty="0" smtClean="0">
                <a:solidFill>
                  <a:schemeClr val="tx1"/>
                </a:solidFill>
              </a:rPr>
              <a:t>ūdensteces</a:t>
            </a:r>
            <a:endParaRPr lang="lv-LV" sz="1600" b="1" dirty="0">
              <a:solidFill>
                <a:schemeClr val="tx1"/>
              </a:solidFill>
            </a:endParaRPr>
          </a:p>
          <a:p>
            <a:pPr marL="285750" indent="-285750">
              <a:spcAft>
                <a:spcPts val="600"/>
              </a:spcAft>
              <a:buFont typeface="Arial" panose="020B0604020202020204" pitchFamily="34" charset="0"/>
              <a:buChar char="•"/>
            </a:pPr>
            <a:r>
              <a:rPr lang="lv-LV" sz="1600" b="1" dirty="0">
                <a:solidFill>
                  <a:schemeClr val="tx1"/>
                </a:solidFill>
              </a:rPr>
              <a:t>A</a:t>
            </a:r>
            <a:r>
              <a:rPr lang="lv-LV" sz="1600" b="1" dirty="0" smtClean="0">
                <a:solidFill>
                  <a:schemeClr val="tx1"/>
                </a:solidFill>
              </a:rPr>
              <a:t>ttīstot </a:t>
            </a:r>
            <a:r>
              <a:rPr lang="lv-LV" sz="1600" b="1" dirty="0">
                <a:solidFill>
                  <a:schemeClr val="tx1"/>
                </a:solidFill>
              </a:rPr>
              <a:t>pilsētvidē ūdens jeb </a:t>
            </a:r>
            <a:r>
              <a:rPr lang="lv-LV" sz="1600" b="1" u="sng" dirty="0">
                <a:solidFill>
                  <a:schemeClr val="tx1"/>
                </a:solidFill>
              </a:rPr>
              <a:t>zilās teritorijas</a:t>
            </a:r>
            <a:r>
              <a:rPr lang="lv-LV" sz="1600" b="1" dirty="0">
                <a:solidFill>
                  <a:schemeClr val="tx1"/>
                </a:solidFill>
              </a:rPr>
              <a:t> </a:t>
            </a:r>
            <a:r>
              <a:rPr lang="lv-LV" sz="1600" b="1" dirty="0" smtClean="0">
                <a:solidFill>
                  <a:schemeClr val="tx1"/>
                </a:solidFill>
              </a:rPr>
              <a:t>– upes</a:t>
            </a:r>
            <a:r>
              <a:rPr lang="lv-LV" sz="1600" b="1" dirty="0">
                <a:solidFill>
                  <a:schemeClr val="tx1"/>
                </a:solidFill>
              </a:rPr>
              <a:t>, ezerus, grāvjus, </a:t>
            </a:r>
            <a:r>
              <a:rPr lang="lv-LV" sz="1600" b="1" dirty="0" smtClean="0">
                <a:solidFill>
                  <a:schemeClr val="tx1"/>
                </a:solidFill>
              </a:rPr>
              <a:t>kanālus</a:t>
            </a:r>
            <a:endParaRPr lang="lv-LV" sz="1600" b="1" dirty="0">
              <a:solidFill>
                <a:schemeClr val="tx1"/>
              </a:solidFill>
            </a:endParaRPr>
          </a:p>
          <a:p>
            <a:pPr marL="285750" indent="-285750">
              <a:spcAft>
                <a:spcPts val="600"/>
              </a:spcAft>
              <a:buFont typeface="Arial" panose="020B0604020202020204" pitchFamily="34" charset="0"/>
              <a:buChar char="•"/>
            </a:pPr>
            <a:r>
              <a:rPr lang="lv-LV" sz="1600" b="1" dirty="0">
                <a:solidFill>
                  <a:schemeClr val="tx1"/>
                </a:solidFill>
              </a:rPr>
              <a:t>P</a:t>
            </a:r>
            <a:r>
              <a:rPr lang="lv-LV" sz="1600" b="1" dirty="0" smtClean="0">
                <a:solidFill>
                  <a:schemeClr val="tx1"/>
                </a:solidFill>
              </a:rPr>
              <a:t>lānojot </a:t>
            </a:r>
            <a:r>
              <a:rPr lang="lv-LV" sz="1600" b="1" u="sng" dirty="0">
                <a:solidFill>
                  <a:schemeClr val="tx1"/>
                </a:solidFill>
              </a:rPr>
              <a:t>noēnojumu un objektu izvietojumu</a:t>
            </a:r>
            <a:r>
              <a:rPr lang="lv-LV" sz="1600" b="1" dirty="0">
                <a:solidFill>
                  <a:schemeClr val="tx1"/>
                </a:solidFill>
              </a:rPr>
              <a:t>, lai samazinātu pārlieku pakļautību </a:t>
            </a:r>
            <a:r>
              <a:rPr lang="lv-LV" sz="1600" b="1" dirty="0" smtClean="0">
                <a:solidFill>
                  <a:schemeClr val="tx1"/>
                </a:solidFill>
              </a:rPr>
              <a:t>saulei </a:t>
            </a:r>
            <a:r>
              <a:rPr lang="lv-LV" sz="1600" b="1" dirty="0">
                <a:solidFill>
                  <a:schemeClr val="tx1"/>
                </a:solidFill>
              </a:rPr>
              <a:t>vasarā, vienlaikus ņemot vērā vajadzību pēc gaismas un siltuma </a:t>
            </a:r>
            <a:r>
              <a:rPr lang="lv-LV" sz="1600" b="1" dirty="0" smtClean="0">
                <a:solidFill>
                  <a:schemeClr val="tx1"/>
                </a:solidFill>
              </a:rPr>
              <a:t>ziemā</a:t>
            </a:r>
          </a:p>
          <a:p>
            <a:pPr marL="285750" indent="-285750">
              <a:spcAft>
                <a:spcPts val="600"/>
              </a:spcAft>
              <a:buFont typeface="Arial" panose="020B0604020202020204" pitchFamily="34" charset="0"/>
              <a:buChar char="•"/>
            </a:pPr>
            <a:r>
              <a:rPr lang="lv-LV" sz="1600" b="1" dirty="0" smtClean="0">
                <a:solidFill>
                  <a:schemeClr val="tx1"/>
                </a:solidFill>
              </a:rPr>
              <a:t>Attīstot </a:t>
            </a:r>
            <a:r>
              <a:rPr lang="lv-LV" sz="1600" b="1" dirty="0">
                <a:solidFill>
                  <a:schemeClr val="tx1"/>
                </a:solidFill>
              </a:rPr>
              <a:t>pilsētas </a:t>
            </a:r>
            <a:r>
              <a:rPr lang="lv-LV" sz="1600" b="1" u="sng" dirty="0">
                <a:solidFill>
                  <a:schemeClr val="tx1"/>
                </a:solidFill>
              </a:rPr>
              <a:t>pasīvo ventilāciju</a:t>
            </a:r>
            <a:r>
              <a:rPr lang="lv-LV" sz="1600" b="1" dirty="0">
                <a:solidFill>
                  <a:schemeClr val="tx1"/>
                </a:solidFill>
              </a:rPr>
              <a:t>, ko veido ēku un ielu izvietojums un morfoloģija un kurā jāsaskaņo vēlme pēc vēsākām gaisa plūsmām vasarā un pēc aizvēja </a:t>
            </a:r>
            <a:r>
              <a:rPr lang="lv-LV" sz="1600" b="1" dirty="0" smtClean="0">
                <a:solidFill>
                  <a:schemeClr val="tx1"/>
                </a:solidFill>
              </a:rPr>
              <a:t>ziemā</a:t>
            </a:r>
            <a:endParaRPr lang="lv-LV" sz="1600" b="1" dirty="0">
              <a:solidFill>
                <a:schemeClr val="tx1"/>
              </a:solidFill>
            </a:endParaRPr>
          </a:p>
        </p:txBody>
      </p:sp>
    </p:spTree>
    <p:extLst>
      <p:ext uri="{BB962C8B-B14F-4D97-AF65-F5344CB8AC3E}">
        <p14:creationId xmlns:p14="http://schemas.microsoft.com/office/powerpoint/2010/main" xmlns="" val="88070529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990600"/>
            <a:ext cx="7010400" cy="5257800"/>
          </a:xfrm>
          <a:prstGeom prst="rect">
            <a:avLst/>
          </a:prstGeom>
        </p:spPr>
      </p:pic>
      <p:sp>
        <p:nvSpPr>
          <p:cNvPr id="4" name="Title 1"/>
          <p:cNvSpPr txBox="1">
            <a:spLocks/>
          </p:cNvSpPr>
          <p:nvPr/>
        </p:nvSpPr>
        <p:spPr>
          <a:xfrm>
            <a:off x="1824114" y="376765"/>
            <a:ext cx="8543772" cy="95327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Telpiskās plānošanas gaitā nepieciešams nodrošināt drošību pret </a:t>
            </a:r>
            <a:endParaRPr lang="lv-LV" sz="2400" dirty="0" smtClean="0"/>
          </a:p>
          <a:p>
            <a:pPr algn="ctr"/>
            <a:r>
              <a:rPr lang="lv-LV" sz="2400" dirty="0" smtClean="0"/>
              <a:t>Baltijas </a:t>
            </a:r>
            <a:r>
              <a:rPr lang="lv-LV" sz="2400" dirty="0"/>
              <a:t>jūras </a:t>
            </a:r>
            <a:r>
              <a:rPr lang="lv-LV" sz="2400" b="1" dirty="0"/>
              <a:t>krasta noskalošanu un upju krastu </a:t>
            </a:r>
            <a:r>
              <a:rPr lang="lv-LV" sz="2400" b="1" dirty="0" smtClean="0"/>
              <a:t>eroziju</a:t>
            </a:r>
            <a:endParaRPr lang="lv-LV" sz="2400" dirty="0"/>
          </a:p>
        </p:txBody>
      </p:sp>
      <p:sp>
        <p:nvSpPr>
          <p:cNvPr id="6" name="Rounded Rectangle 5"/>
          <p:cNvSpPr/>
          <p:nvPr/>
        </p:nvSpPr>
        <p:spPr>
          <a:xfrm>
            <a:off x="6299312" y="1717749"/>
            <a:ext cx="5574033" cy="4018033"/>
          </a:xfrm>
          <a:prstGeom prst="roundRect">
            <a:avLst>
              <a:gd name="adj" fmla="val 8633"/>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b="1" dirty="0" smtClean="0">
                <a:solidFill>
                  <a:schemeClr val="tx1"/>
                </a:solidFill>
              </a:rPr>
              <a:t>Erozijas </a:t>
            </a:r>
            <a:r>
              <a:rPr lang="lv-LV" b="1" dirty="0">
                <a:solidFill>
                  <a:schemeClr val="tx1"/>
                </a:solidFill>
              </a:rPr>
              <a:t>apdraudētajos krasta posmos, tajā skaitā apdzīvotās vietās, nepieļaut jaunas, valstij vai pašvaldībām svarīgas infrastruktūras </a:t>
            </a:r>
            <a:r>
              <a:rPr lang="lv-LV" b="1" dirty="0" smtClean="0">
                <a:solidFill>
                  <a:schemeClr val="tx1"/>
                </a:solidFill>
              </a:rPr>
              <a:t>attīstību</a:t>
            </a:r>
            <a:endParaRPr lang="lv-LV" b="1" dirty="0">
              <a:solidFill>
                <a:schemeClr val="tx1"/>
              </a:solidFill>
            </a:endParaRPr>
          </a:p>
          <a:p>
            <a:pPr marL="285750" indent="-285750">
              <a:spcAft>
                <a:spcPts val="600"/>
              </a:spcAft>
              <a:buFont typeface="Arial" panose="020B0604020202020204" pitchFamily="34" charset="0"/>
              <a:buChar char="•"/>
            </a:pPr>
            <a:r>
              <a:rPr lang="lv-LV" b="1" dirty="0" smtClean="0">
                <a:solidFill>
                  <a:schemeClr val="tx1"/>
                </a:solidFill>
              </a:rPr>
              <a:t>Erozijas </a:t>
            </a:r>
            <a:r>
              <a:rPr lang="lv-LV" b="1" dirty="0">
                <a:solidFill>
                  <a:schemeClr val="tx1"/>
                </a:solidFill>
              </a:rPr>
              <a:t>apdraudētajos krasta posmos nepieļaut jaunu nekustamo īpašumu </a:t>
            </a:r>
            <a:r>
              <a:rPr lang="lv-LV" b="1" dirty="0" smtClean="0">
                <a:solidFill>
                  <a:schemeClr val="tx1"/>
                </a:solidFill>
              </a:rPr>
              <a:t>rašanos</a:t>
            </a:r>
            <a:endParaRPr lang="lv-LV" b="1" dirty="0">
              <a:solidFill>
                <a:schemeClr val="tx1"/>
              </a:solidFill>
            </a:endParaRPr>
          </a:p>
          <a:p>
            <a:pPr marL="285750" indent="-285750">
              <a:spcAft>
                <a:spcPts val="600"/>
              </a:spcAft>
              <a:buFont typeface="Arial" panose="020B0604020202020204" pitchFamily="34" charset="0"/>
              <a:buChar char="•"/>
            </a:pPr>
            <a:r>
              <a:rPr lang="lv-LV" b="1" dirty="0" smtClean="0">
                <a:solidFill>
                  <a:schemeClr val="tx1"/>
                </a:solidFill>
              </a:rPr>
              <a:t>Krasta </a:t>
            </a:r>
            <a:r>
              <a:rPr lang="lv-LV" b="1" dirty="0">
                <a:solidFill>
                  <a:schemeClr val="tx1"/>
                </a:solidFill>
              </a:rPr>
              <a:t>posmu aizsardzībai izmantot preterozijas </a:t>
            </a:r>
            <a:r>
              <a:rPr lang="lv-LV" b="1" dirty="0" smtClean="0">
                <a:solidFill>
                  <a:schemeClr val="tx1"/>
                </a:solidFill>
              </a:rPr>
              <a:t>pasākumus</a:t>
            </a:r>
            <a:endParaRPr lang="lv-LV" b="1" dirty="0">
              <a:solidFill>
                <a:schemeClr val="tx1"/>
              </a:solidFill>
            </a:endParaRPr>
          </a:p>
          <a:p>
            <a:pPr marL="285750" indent="-285750">
              <a:spcAft>
                <a:spcPts val="600"/>
              </a:spcAft>
              <a:buFont typeface="Arial" panose="020B0604020202020204" pitchFamily="34" charset="0"/>
              <a:buChar char="•"/>
            </a:pPr>
            <a:r>
              <a:rPr lang="lv-LV" b="1" dirty="0" smtClean="0">
                <a:solidFill>
                  <a:schemeClr val="tx1"/>
                </a:solidFill>
              </a:rPr>
              <a:t>Plašāk </a:t>
            </a:r>
            <a:r>
              <a:rPr lang="lv-LV" b="1" dirty="0">
                <a:solidFill>
                  <a:schemeClr val="tx1"/>
                </a:solidFill>
              </a:rPr>
              <a:t>izmantot ģeogrāfiskās informācijas sistēmas riska karšu </a:t>
            </a:r>
            <a:r>
              <a:rPr lang="lv-LV" b="1" dirty="0" smtClean="0">
                <a:solidFill>
                  <a:schemeClr val="tx1"/>
                </a:solidFill>
              </a:rPr>
              <a:t>izveidē vides </a:t>
            </a:r>
            <a:r>
              <a:rPr lang="lv-LV" b="1" dirty="0">
                <a:solidFill>
                  <a:schemeClr val="tx1"/>
                </a:solidFill>
              </a:rPr>
              <a:t>risku pārvaldībā un teritoriālajā plānošanā un </a:t>
            </a:r>
            <a:r>
              <a:rPr lang="lv-LV" b="1" dirty="0" smtClean="0">
                <a:solidFill>
                  <a:schemeClr val="tx1"/>
                </a:solidFill>
              </a:rPr>
              <a:t>attīstībā</a:t>
            </a:r>
            <a:endParaRPr lang="lv-LV" b="1" dirty="0">
              <a:solidFill>
                <a:schemeClr val="tx1"/>
              </a:solidFill>
            </a:endParaRPr>
          </a:p>
          <a:p>
            <a:pPr marL="285750" indent="-285750">
              <a:spcAft>
                <a:spcPts val="600"/>
              </a:spcAft>
              <a:buFont typeface="Arial" panose="020B0604020202020204" pitchFamily="34" charset="0"/>
              <a:buChar char="•"/>
            </a:pPr>
            <a:r>
              <a:rPr lang="lv-LV" b="1" dirty="0" smtClean="0">
                <a:solidFill>
                  <a:schemeClr val="tx1"/>
                </a:solidFill>
              </a:rPr>
              <a:t>Izmantot </a:t>
            </a:r>
            <a:r>
              <a:rPr lang="lv-LV" b="1" dirty="0">
                <a:solidFill>
                  <a:schemeClr val="tx1"/>
                </a:solidFill>
              </a:rPr>
              <a:t>vēsturisko </a:t>
            </a:r>
            <a:r>
              <a:rPr lang="lv-LV" b="1" dirty="0" smtClean="0">
                <a:solidFill>
                  <a:schemeClr val="tx1"/>
                </a:solidFill>
              </a:rPr>
              <a:t>pieredzi</a:t>
            </a:r>
            <a:endParaRPr lang="lv-LV" b="1" dirty="0">
              <a:solidFill>
                <a:schemeClr val="tx1"/>
              </a:solidFill>
            </a:endParaRPr>
          </a:p>
          <a:p>
            <a:pPr marL="285750" indent="-285750">
              <a:spcAft>
                <a:spcPts val="600"/>
              </a:spcAft>
              <a:buFont typeface="Arial" panose="020B0604020202020204" pitchFamily="34" charset="0"/>
              <a:buChar char="•"/>
            </a:pPr>
            <a:r>
              <a:rPr lang="lv-LV" b="1" dirty="0" smtClean="0">
                <a:solidFill>
                  <a:schemeClr val="tx1"/>
                </a:solidFill>
              </a:rPr>
              <a:t>Izvērtēt </a:t>
            </a:r>
            <a:r>
              <a:rPr lang="lv-LV" b="1" dirty="0">
                <a:solidFill>
                  <a:schemeClr val="tx1"/>
                </a:solidFill>
              </a:rPr>
              <a:t>polderu apbūves lietderību</a:t>
            </a:r>
          </a:p>
        </p:txBody>
      </p:sp>
    </p:spTree>
    <p:extLst>
      <p:ext uri="{BB962C8B-B14F-4D97-AF65-F5344CB8AC3E}">
        <p14:creationId xmlns:p14="http://schemas.microsoft.com/office/powerpoint/2010/main" xmlns="" val="388144446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xmlns="" val="0"/>
              </a:ext>
            </a:extLst>
          </a:blip>
          <a:srcRect l="1178" t="1524" r="794" b="1524"/>
          <a:stretch/>
        </p:blipFill>
        <p:spPr>
          <a:xfrm>
            <a:off x="6590112" y="2292533"/>
            <a:ext cx="5601888" cy="4193178"/>
          </a:xfrm>
          <a:prstGeom prst="rect">
            <a:avLst/>
          </a:prstGeom>
        </p:spPr>
      </p:pic>
      <p:sp>
        <p:nvSpPr>
          <p:cNvPr id="3" name="Title 1"/>
          <p:cNvSpPr txBox="1">
            <a:spLocks/>
          </p:cNvSpPr>
          <p:nvPr/>
        </p:nvSpPr>
        <p:spPr>
          <a:xfrm>
            <a:off x="1288933" y="563773"/>
            <a:ext cx="9614134" cy="114908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Pašvaldību darba un plānošanas specifika rada </a:t>
            </a:r>
            <a:r>
              <a:rPr lang="lv-LV" sz="2400" dirty="0" smtClean="0"/>
              <a:t>izaicinājumus </a:t>
            </a:r>
            <a:r>
              <a:rPr lang="lv-LV" sz="2400" dirty="0"/>
              <a:t>un </a:t>
            </a:r>
            <a:r>
              <a:rPr lang="lv-LV" sz="2400" dirty="0" smtClean="0"/>
              <a:t>problēmas, </a:t>
            </a:r>
            <a:r>
              <a:rPr lang="lv-LV" sz="2400" dirty="0"/>
              <a:t>kuras jāpārvar, lai nodrošinātu piemērošanos klimata pārmaiņām pašvaldību līmenī un </a:t>
            </a:r>
            <a:r>
              <a:rPr lang="lv-LV" sz="2400" b="1" dirty="0"/>
              <a:t>plānojot teritoriju un reģionu attīstību</a:t>
            </a:r>
            <a:r>
              <a:rPr lang="lv-LV" sz="2400" dirty="0"/>
              <a:t>:</a:t>
            </a:r>
          </a:p>
        </p:txBody>
      </p:sp>
      <p:sp>
        <p:nvSpPr>
          <p:cNvPr id="4" name="Rounded Rectangle 3"/>
          <p:cNvSpPr/>
          <p:nvPr/>
        </p:nvSpPr>
        <p:spPr>
          <a:xfrm>
            <a:off x="321321" y="1925064"/>
            <a:ext cx="9606450" cy="2385680"/>
          </a:xfrm>
          <a:prstGeom prst="roundRect">
            <a:avLst>
              <a:gd name="adj" fmla="val 9689"/>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b="1" dirty="0" smtClean="0">
                <a:solidFill>
                  <a:schemeClr val="tx1"/>
                </a:solidFill>
              </a:rPr>
              <a:t>Nepieciešamība </a:t>
            </a:r>
            <a:r>
              <a:rPr lang="lv-LV" b="1" dirty="0">
                <a:solidFill>
                  <a:schemeClr val="tx1"/>
                </a:solidFill>
              </a:rPr>
              <a:t>izglītot pašvaldību darbiniekus, politiķus, lai izveidotu izpratni un attīstītu spējas pamatot iedzīvotājiem veicamo darbību </a:t>
            </a:r>
            <a:r>
              <a:rPr lang="lv-LV" b="1" dirty="0" smtClean="0">
                <a:solidFill>
                  <a:schemeClr val="tx1"/>
                </a:solidFill>
              </a:rPr>
              <a:t>nepieciešamību</a:t>
            </a:r>
            <a:endParaRPr lang="lv-LV" b="1" dirty="0">
              <a:solidFill>
                <a:schemeClr val="tx1"/>
              </a:solidFill>
            </a:endParaRPr>
          </a:p>
          <a:p>
            <a:pPr marL="285750" indent="-285750">
              <a:spcAft>
                <a:spcPts val="600"/>
              </a:spcAft>
              <a:buFont typeface="Arial" panose="020B0604020202020204" pitchFamily="34" charset="0"/>
              <a:buChar char="•"/>
            </a:pPr>
            <a:r>
              <a:rPr lang="lv-LV" b="1" dirty="0" smtClean="0">
                <a:solidFill>
                  <a:schemeClr val="tx1"/>
                </a:solidFill>
              </a:rPr>
              <a:t>Strādāt </a:t>
            </a:r>
            <a:r>
              <a:rPr lang="lv-LV" b="1" dirty="0">
                <a:solidFill>
                  <a:schemeClr val="tx1"/>
                </a:solidFill>
              </a:rPr>
              <a:t>partnerībā pašvaldībās, sadarbojoties ar mājsaimniecībām, privāto sektoru un realizējamiem </a:t>
            </a:r>
            <a:r>
              <a:rPr lang="lv-LV" b="1" dirty="0" smtClean="0">
                <a:solidFill>
                  <a:schemeClr val="tx1"/>
                </a:solidFill>
              </a:rPr>
              <a:t>projektiem</a:t>
            </a:r>
            <a:endParaRPr lang="lv-LV" b="1" dirty="0">
              <a:solidFill>
                <a:schemeClr val="tx1"/>
              </a:solidFill>
            </a:endParaRPr>
          </a:p>
          <a:p>
            <a:pPr marL="285750" indent="-285750">
              <a:spcAft>
                <a:spcPts val="600"/>
              </a:spcAft>
              <a:buFont typeface="Arial" panose="020B0604020202020204" pitchFamily="34" charset="0"/>
              <a:buChar char="•"/>
            </a:pPr>
            <a:r>
              <a:rPr lang="lv-LV" b="1" dirty="0" smtClean="0">
                <a:solidFill>
                  <a:schemeClr val="tx1"/>
                </a:solidFill>
              </a:rPr>
              <a:t>Noteikt </a:t>
            </a:r>
            <a:r>
              <a:rPr lang="lv-LV" b="1" dirty="0">
                <a:solidFill>
                  <a:schemeClr val="tx1"/>
                </a:solidFill>
              </a:rPr>
              <a:t>visvairāk jutīgās teritorijas un jomas pret klimata pārmaiņām un kritiskās robežas, kuru pārsniegšana ir bīstama infrastruktūrai vai </a:t>
            </a:r>
            <a:r>
              <a:rPr lang="lv-LV" b="1" dirty="0" smtClean="0">
                <a:solidFill>
                  <a:schemeClr val="tx1"/>
                </a:solidFill>
              </a:rPr>
              <a:t>sabiedrībai</a:t>
            </a:r>
            <a:endParaRPr lang="lv-LV" b="1" dirty="0">
              <a:solidFill>
                <a:schemeClr val="tx1"/>
              </a:solidFill>
            </a:endParaRPr>
          </a:p>
          <a:p>
            <a:pPr marL="285750" indent="-285750">
              <a:spcAft>
                <a:spcPts val="600"/>
              </a:spcAft>
              <a:buFont typeface="Arial" panose="020B0604020202020204" pitchFamily="34" charset="0"/>
              <a:buChar char="•"/>
            </a:pPr>
            <a:r>
              <a:rPr lang="lv-LV" b="1" dirty="0" smtClean="0">
                <a:solidFill>
                  <a:schemeClr val="tx1"/>
                </a:solidFill>
              </a:rPr>
              <a:t>Noteikt </a:t>
            </a:r>
            <a:r>
              <a:rPr lang="lv-LV" b="1" dirty="0">
                <a:solidFill>
                  <a:schemeClr val="tx1"/>
                </a:solidFill>
              </a:rPr>
              <a:t>klimata mainības riskus, izmantojot jaunākos modeļus un </a:t>
            </a:r>
            <a:r>
              <a:rPr lang="lv-LV" b="1" dirty="0" smtClean="0">
                <a:solidFill>
                  <a:schemeClr val="tx1"/>
                </a:solidFill>
              </a:rPr>
              <a:t>scenārijus</a:t>
            </a:r>
            <a:endParaRPr lang="lv-LV" b="1" dirty="0">
              <a:solidFill>
                <a:schemeClr val="tx1"/>
              </a:solidFill>
            </a:endParaRPr>
          </a:p>
        </p:txBody>
      </p:sp>
      <p:sp>
        <p:nvSpPr>
          <p:cNvPr id="7" name="Rounded Rectangle 6"/>
          <p:cNvSpPr/>
          <p:nvPr/>
        </p:nvSpPr>
        <p:spPr>
          <a:xfrm>
            <a:off x="321321" y="4522953"/>
            <a:ext cx="6536679" cy="1746070"/>
          </a:xfrm>
          <a:prstGeom prst="roundRect">
            <a:avLst>
              <a:gd name="adj" fmla="val 9689"/>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b="1" dirty="0" smtClean="0">
                <a:solidFill>
                  <a:schemeClr val="tx1"/>
                </a:solidFill>
              </a:rPr>
              <a:t>Lēmumu </a:t>
            </a:r>
            <a:r>
              <a:rPr lang="lv-LV" b="1" dirty="0">
                <a:solidFill>
                  <a:schemeClr val="tx1"/>
                </a:solidFill>
              </a:rPr>
              <a:t>pieņemšanā par attīstību izmantot informāciju par klimata riskam pakļautajām teritorijām un </a:t>
            </a:r>
            <a:r>
              <a:rPr lang="lv-LV" b="1" dirty="0" smtClean="0">
                <a:solidFill>
                  <a:schemeClr val="tx1"/>
                </a:solidFill>
              </a:rPr>
              <a:t>procesiem</a:t>
            </a:r>
            <a:endParaRPr lang="lv-LV" b="1" dirty="0">
              <a:solidFill>
                <a:schemeClr val="tx1"/>
              </a:solidFill>
            </a:endParaRPr>
          </a:p>
          <a:p>
            <a:pPr marL="285750" indent="-285750">
              <a:spcAft>
                <a:spcPts val="600"/>
              </a:spcAft>
              <a:buFont typeface="Arial" panose="020B0604020202020204" pitchFamily="34" charset="0"/>
              <a:buChar char="•"/>
            </a:pPr>
            <a:r>
              <a:rPr lang="lv-LV" b="1" dirty="0" smtClean="0">
                <a:solidFill>
                  <a:schemeClr val="tx1"/>
                </a:solidFill>
              </a:rPr>
              <a:t>Izvairīties </a:t>
            </a:r>
            <a:r>
              <a:rPr lang="lv-LV" b="1" dirty="0">
                <a:solidFill>
                  <a:schemeClr val="tx1"/>
                </a:solidFill>
              </a:rPr>
              <a:t>no darbībām, kas piemērošanos klimata pārmaiņām nākotnē padarīs vēl </a:t>
            </a:r>
            <a:r>
              <a:rPr lang="lv-LV" b="1" dirty="0" smtClean="0">
                <a:solidFill>
                  <a:schemeClr val="tx1"/>
                </a:solidFill>
              </a:rPr>
              <a:t>grūtāku</a:t>
            </a:r>
            <a:endParaRPr lang="lv-LV" b="1" dirty="0">
              <a:solidFill>
                <a:schemeClr val="tx1"/>
              </a:solidFill>
            </a:endParaRPr>
          </a:p>
          <a:p>
            <a:pPr marL="285750" indent="-285750">
              <a:spcAft>
                <a:spcPts val="600"/>
              </a:spcAft>
              <a:buFont typeface="Arial" panose="020B0604020202020204" pitchFamily="34" charset="0"/>
              <a:buChar char="•"/>
            </a:pPr>
            <a:r>
              <a:rPr lang="lv-LV" b="1" dirty="0" smtClean="0">
                <a:solidFill>
                  <a:schemeClr val="tx1"/>
                </a:solidFill>
              </a:rPr>
              <a:t>Regulāri </a:t>
            </a:r>
            <a:r>
              <a:rPr lang="lv-LV" b="1" dirty="0">
                <a:solidFill>
                  <a:schemeClr val="tx1"/>
                </a:solidFill>
              </a:rPr>
              <a:t>pārskatīt piemērošanās stratēģiju un pasākumus</a:t>
            </a:r>
          </a:p>
        </p:txBody>
      </p:sp>
    </p:spTree>
    <p:extLst>
      <p:ext uri="{BB962C8B-B14F-4D97-AF65-F5344CB8AC3E}">
        <p14:creationId xmlns:p14="http://schemas.microsoft.com/office/powerpoint/2010/main" xmlns="" val="93067389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flipH="1">
            <a:off x="727166" y="0"/>
            <a:ext cx="4572000" cy="6858000"/>
          </a:xfrm>
          <a:prstGeom prst="rect">
            <a:avLst/>
          </a:prstGeom>
        </p:spPr>
      </p:pic>
      <p:sp>
        <p:nvSpPr>
          <p:cNvPr id="3" name="Title 1"/>
          <p:cNvSpPr txBox="1">
            <a:spLocks/>
          </p:cNvSpPr>
          <p:nvPr/>
        </p:nvSpPr>
        <p:spPr>
          <a:xfrm>
            <a:off x="313509" y="450519"/>
            <a:ext cx="11560627" cy="114908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Lauksaimniecība, mežsaimniecība, zivkopība, medību saimniecība </a:t>
            </a:r>
            <a:r>
              <a:rPr lang="lv-LV" sz="2400" dirty="0"/>
              <a:t>un citas ir ļoti atkarīgas no klimatiskajiem apstākļiem un adaptācijas plānojuma izstrāde ir atkarīga no klimata pārmaiņu ietekmes tieši Latvijas gadījumā, kuru nepieciešams apzināt un izprast</a:t>
            </a:r>
            <a:endParaRPr lang="lv-LV" sz="2400" b="1" dirty="0" smtClean="0"/>
          </a:p>
        </p:txBody>
      </p:sp>
      <p:sp>
        <p:nvSpPr>
          <p:cNvPr id="4" name="Rounded Rectangle 3"/>
          <p:cNvSpPr/>
          <p:nvPr/>
        </p:nvSpPr>
        <p:spPr>
          <a:xfrm>
            <a:off x="4480561" y="1920774"/>
            <a:ext cx="7503808" cy="118176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Lauksaimniecisko ražošanu vispirms var ietekmēt nokrišņu režīma mainība, īpaši sausuma periodi un risinājumi šādu ietekmju mazināšanai var būt </a:t>
            </a:r>
            <a:endParaRPr lang="lv-LV" b="1" dirty="0" smtClean="0">
              <a:solidFill>
                <a:schemeClr val="tx1"/>
              </a:solidFill>
            </a:endParaRPr>
          </a:p>
          <a:p>
            <a:pPr algn="ctr"/>
            <a:r>
              <a:rPr lang="lv-LV" b="1" dirty="0" smtClean="0">
                <a:solidFill>
                  <a:schemeClr val="tx1"/>
                </a:solidFill>
              </a:rPr>
              <a:t>gan </a:t>
            </a:r>
            <a:r>
              <a:rPr lang="lv-LV" b="1" dirty="0">
                <a:solidFill>
                  <a:schemeClr val="tx1"/>
                </a:solidFill>
              </a:rPr>
              <a:t>pret sausumu mazāk jutīgu kultūraugu izvēle, gan augu </a:t>
            </a:r>
            <a:endParaRPr lang="lv-LV" b="1" dirty="0" smtClean="0">
              <a:solidFill>
                <a:schemeClr val="tx1"/>
              </a:solidFill>
            </a:endParaRPr>
          </a:p>
          <a:p>
            <a:pPr algn="ctr"/>
            <a:r>
              <a:rPr lang="lv-LV" b="1" dirty="0" smtClean="0">
                <a:solidFill>
                  <a:schemeClr val="tx1"/>
                </a:solidFill>
              </a:rPr>
              <a:t>audzēšana </a:t>
            </a:r>
            <a:r>
              <a:rPr lang="lv-LV" b="1" dirty="0">
                <a:solidFill>
                  <a:schemeClr val="tx1"/>
                </a:solidFill>
              </a:rPr>
              <a:t>apūdeņojamās platībās</a:t>
            </a:r>
          </a:p>
        </p:txBody>
      </p:sp>
      <p:sp>
        <p:nvSpPr>
          <p:cNvPr id="5" name="Rounded Rectangle 4"/>
          <p:cNvSpPr/>
          <p:nvPr/>
        </p:nvSpPr>
        <p:spPr>
          <a:xfrm>
            <a:off x="4480561" y="3305361"/>
            <a:ext cx="7503808" cy="93851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No otras puses, lauksaimniecības kultūraugu izslīkšanu siltās, slapjās ziemās var novērst, lauksaimniecības zemēs uzturot, un renovējot meliorācijas sistēmas, tās papildinot ar mitrzemēm vai sedimentācijas dīķiem</a:t>
            </a:r>
          </a:p>
        </p:txBody>
      </p:sp>
      <p:sp>
        <p:nvSpPr>
          <p:cNvPr id="6" name="Rounded Rectangle 5"/>
          <p:cNvSpPr/>
          <p:nvPr/>
        </p:nvSpPr>
        <p:spPr>
          <a:xfrm>
            <a:off x="4480561" y="4446701"/>
            <a:ext cx="7503808" cy="65548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Audzējamo </a:t>
            </a:r>
            <a:r>
              <a:rPr lang="lv-LV" b="1" dirty="0">
                <a:solidFill>
                  <a:schemeClr val="tx1"/>
                </a:solidFill>
              </a:rPr>
              <a:t>kultūru un lauksaimnieciskās prakses izpēte un priekšlikumu izstrāde ir viens no aktuālākajiem uzdevumiem pētniekiem</a:t>
            </a:r>
          </a:p>
        </p:txBody>
      </p:sp>
      <p:sp>
        <p:nvSpPr>
          <p:cNvPr id="7" name="Rounded Rectangle 6"/>
          <p:cNvSpPr/>
          <p:nvPr/>
        </p:nvSpPr>
        <p:spPr>
          <a:xfrm>
            <a:off x="4480561" y="5302668"/>
            <a:ext cx="7503808" cy="115982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Vienlaikus ar lauksaimniecības tehnoloģisko risinājumu pilnveidošanu nepieciešams rūpēties par to, lai samazinātu augsnes erozijas, augu aizsardzības līdzekļu un augu barības elementu noplūdi virszemes ūdeņos, izveidojot mitrzemes, sedimentācijas dīķus vai niedrājus</a:t>
            </a:r>
          </a:p>
        </p:txBody>
      </p:sp>
    </p:spTree>
    <p:extLst>
      <p:ext uri="{BB962C8B-B14F-4D97-AF65-F5344CB8AC3E}">
        <p14:creationId xmlns:p14="http://schemas.microsoft.com/office/powerpoint/2010/main" xmlns="" val="262944942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792686" y="0"/>
            <a:ext cx="4677156" cy="6858000"/>
          </a:xfrm>
          <a:prstGeom prst="rect">
            <a:avLst/>
          </a:prstGeom>
        </p:spPr>
      </p:pic>
      <p:sp>
        <p:nvSpPr>
          <p:cNvPr id="3" name="Title 1"/>
          <p:cNvSpPr txBox="1">
            <a:spLocks/>
          </p:cNvSpPr>
          <p:nvPr/>
        </p:nvSpPr>
        <p:spPr>
          <a:xfrm>
            <a:off x="496388" y="456111"/>
            <a:ext cx="11234058" cy="954678"/>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Arī</a:t>
            </a:r>
            <a:r>
              <a:rPr lang="lv-LV" sz="2400" b="1" dirty="0"/>
              <a:t> mežsaimniecībā </a:t>
            </a:r>
            <a:r>
              <a:rPr lang="lv-LV" sz="2400" dirty="0"/>
              <a:t>galvenais ir jautājums par koku sekas, mežu kopšanas tehnoloģisko risinājumu izvēli, tomēr arī mežu kopšanai </a:t>
            </a:r>
            <a:r>
              <a:rPr lang="lv-LV" sz="2400" dirty="0" smtClean="0"/>
              <a:t>adaptācijā </a:t>
            </a:r>
            <a:r>
              <a:rPr lang="lv-LV" sz="2400" dirty="0"/>
              <a:t>ir liela </a:t>
            </a:r>
            <a:r>
              <a:rPr lang="lv-LV" sz="2400" dirty="0" smtClean="0"/>
              <a:t>nozīme</a:t>
            </a:r>
            <a:endParaRPr lang="lv-LV" sz="2400" b="1" dirty="0" smtClean="0"/>
          </a:p>
        </p:txBody>
      </p:sp>
      <p:sp>
        <p:nvSpPr>
          <p:cNvPr id="4" name="Rounded Rectangle 3"/>
          <p:cNvSpPr/>
          <p:nvPr/>
        </p:nvSpPr>
        <p:spPr>
          <a:xfrm>
            <a:off x="778521" y="2861331"/>
            <a:ext cx="6510553" cy="113533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Svarīgi </a:t>
            </a:r>
            <a:r>
              <a:rPr lang="lv-LV" b="1" dirty="0">
                <a:solidFill>
                  <a:schemeClr val="tx1"/>
                </a:solidFill>
              </a:rPr>
              <a:t>ir ievērot mitruma un nesasalušas augsnes apstākļiem piemērotas mežizstrādes tehnoloģijas, tajā skaitā ievērot labas ciršanas praksi ūdensteču tuvumā attiecīgos reljefa apstākļos, </a:t>
            </a:r>
            <a:endParaRPr lang="lv-LV" b="1" dirty="0" smtClean="0">
              <a:solidFill>
                <a:schemeClr val="tx1"/>
              </a:solidFill>
            </a:endParaRPr>
          </a:p>
          <a:p>
            <a:pPr algn="ctr"/>
            <a:r>
              <a:rPr lang="lv-LV" b="1" dirty="0" smtClean="0">
                <a:solidFill>
                  <a:schemeClr val="tx1"/>
                </a:solidFill>
              </a:rPr>
              <a:t>ņemot </a:t>
            </a:r>
            <a:r>
              <a:rPr lang="lv-LV" b="1" dirty="0">
                <a:solidFill>
                  <a:schemeClr val="tx1"/>
                </a:solidFill>
              </a:rPr>
              <a:t>vērā sezonalitāti</a:t>
            </a:r>
          </a:p>
        </p:txBody>
      </p:sp>
      <p:sp>
        <p:nvSpPr>
          <p:cNvPr id="5" name="Rounded Rectangle 4"/>
          <p:cNvSpPr/>
          <p:nvPr/>
        </p:nvSpPr>
        <p:spPr>
          <a:xfrm>
            <a:off x="778521" y="4270551"/>
            <a:ext cx="6510553" cy="95158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Ciršana būtu jāveic, kad ir mazāka notece un svarīgi izbūvēt un pareizi ekspluatēt meža ceļus, un ievērot mitruma un nesasalušas augsnes apstākļiem piemērotas mežizstrādes tehnoloģijas</a:t>
            </a:r>
          </a:p>
        </p:txBody>
      </p:sp>
      <p:sp>
        <p:nvSpPr>
          <p:cNvPr id="6" name="Rounded Rectangle 5"/>
          <p:cNvSpPr/>
          <p:nvPr/>
        </p:nvSpPr>
        <p:spPr>
          <a:xfrm>
            <a:off x="496388" y="5499337"/>
            <a:ext cx="11234058" cy="99290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Emisiju tirdzniecības sektorā būtiska būs enerģētiskās koksnes resursu izmantošanas palielināšana siltumenerģijas ražošanā, bet nozarēs ārpus emisiju tirdzniecības sektora tā būs ne tikai koksne, bet visa </a:t>
            </a:r>
            <a:r>
              <a:rPr lang="lv-LV" b="1" dirty="0" smtClean="0">
                <a:solidFill>
                  <a:schemeClr val="tx1"/>
                </a:solidFill>
              </a:rPr>
              <a:t>biomasa</a:t>
            </a:r>
            <a:r>
              <a:rPr lang="lv-LV" b="1" dirty="0">
                <a:solidFill>
                  <a:schemeClr val="tx1"/>
                </a:solidFill>
              </a:rPr>
              <a:t>, kas iegūstama no lauksaimnieciskās darbības gan siltuma un elektroenerģijas ražošanai, gan biodegvielas </a:t>
            </a:r>
            <a:r>
              <a:rPr lang="lv-LV" b="1" dirty="0" smtClean="0">
                <a:solidFill>
                  <a:schemeClr val="tx1"/>
                </a:solidFill>
              </a:rPr>
              <a:t>iegūšanai</a:t>
            </a:r>
            <a:endParaRPr lang="lv-LV" b="1" dirty="0">
              <a:solidFill>
                <a:schemeClr val="tx1"/>
              </a:solidFill>
            </a:endParaRPr>
          </a:p>
        </p:txBody>
      </p:sp>
      <p:sp>
        <p:nvSpPr>
          <p:cNvPr id="7" name="Rounded Rectangle 6"/>
          <p:cNvSpPr/>
          <p:nvPr/>
        </p:nvSpPr>
        <p:spPr>
          <a:xfrm>
            <a:off x="778521" y="1721099"/>
            <a:ext cx="6510553" cy="86302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Vispirms </a:t>
            </a:r>
            <a:r>
              <a:rPr lang="lv-LV" b="1" dirty="0">
                <a:solidFill>
                  <a:schemeClr val="tx1"/>
                </a:solidFill>
              </a:rPr>
              <a:t>ieteikums ir izvairīties no kailcirtēm, kā arī aizvākt koku atliekas no cirsmām, lai samazinātu mineralizācijai </a:t>
            </a:r>
            <a:endParaRPr lang="lv-LV" b="1" dirty="0" smtClean="0">
              <a:solidFill>
                <a:schemeClr val="tx1"/>
              </a:solidFill>
            </a:endParaRPr>
          </a:p>
          <a:p>
            <a:pPr algn="ctr"/>
            <a:r>
              <a:rPr lang="lv-LV" b="1" dirty="0" smtClean="0">
                <a:solidFill>
                  <a:schemeClr val="tx1"/>
                </a:solidFill>
              </a:rPr>
              <a:t>pakļauto </a:t>
            </a:r>
            <a:r>
              <a:rPr lang="lv-LV" b="1" dirty="0">
                <a:solidFill>
                  <a:schemeClr val="tx1"/>
                </a:solidFill>
              </a:rPr>
              <a:t>biomasas apjomu</a:t>
            </a:r>
          </a:p>
        </p:txBody>
      </p:sp>
    </p:spTree>
    <p:extLst>
      <p:ext uri="{BB962C8B-B14F-4D97-AF65-F5344CB8AC3E}">
        <p14:creationId xmlns:p14="http://schemas.microsoft.com/office/powerpoint/2010/main" xmlns="" val="423951635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250526"/>
            <a:ext cx="7216849" cy="4810639"/>
          </a:xfrm>
          <a:prstGeom prst="rect">
            <a:avLst/>
          </a:prstGeom>
        </p:spPr>
      </p:pic>
      <p:sp>
        <p:nvSpPr>
          <p:cNvPr id="3" name="Title 1"/>
          <p:cNvSpPr txBox="1">
            <a:spLocks/>
          </p:cNvSpPr>
          <p:nvPr/>
        </p:nvSpPr>
        <p:spPr>
          <a:xfrm>
            <a:off x="901913" y="721564"/>
            <a:ext cx="10388174" cy="92065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Zivsaimniecībā</a:t>
            </a:r>
            <a:r>
              <a:rPr lang="lv-LV" sz="2400" dirty="0"/>
              <a:t> nepieciešams samazināt </a:t>
            </a:r>
            <a:r>
              <a:rPr lang="lv-LV" sz="2400" dirty="0" smtClean="0"/>
              <a:t>upju </a:t>
            </a:r>
            <a:r>
              <a:rPr lang="lv-LV" sz="2400" dirty="0"/>
              <a:t>aizaugumu, ierobežojot augu barības elementu noplūdi, kā arī rekultivēt </a:t>
            </a:r>
            <a:r>
              <a:rPr lang="lv-LV" sz="2400" dirty="0" err="1"/>
              <a:t>lašveidīgajām</a:t>
            </a:r>
            <a:r>
              <a:rPr lang="lv-LV" sz="2400" dirty="0"/>
              <a:t> zivīm nozīmīgās upes</a:t>
            </a:r>
            <a:endParaRPr lang="lv-LV" sz="2400" b="1" dirty="0" smtClean="0"/>
          </a:p>
        </p:txBody>
      </p:sp>
      <p:sp>
        <p:nvSpPr>
          <p:cNvPr id="4" name="Rounded Rectangle 3"/>
          <p:cNvSpPr/>
          <p:nvPr/>
        </p:nvSpPr>
        <p:spPr>
          <a:xfrm>
            <a:off x="6095998" y="2114825"/>
            <a:ext cx="5778299" cy="74818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Dabisko populāciju attīstībai svarīgi ir samazināt augu barības elementu noplūdi un punktveida piesārņojumu</a:t>
            </a:r>
          </a:p>
        </p:txBody>
      </p:sp>
      <p:sp>
        <p:nvSpPr>
          <p:cNvPr id="5" name="Rounded Rectangle 4"/>
          <p:cNvSpPr/>
          <p:nvPr/>
        </p:nvSpPr>
        <p:spPr>
          <a:xfrm>
            <a:off x="6095997" y="3276838"/>
            <a:ext cx="5778299" cy="93615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Dīķsaimniecībā ieteicams orientēties uz siltumu mīlošām sugām, jo sagaidāms, ka vairumam Latvijas zivju sugu palielināsies produktivitāte</a:t>
            </a:r>
          </a:p>
        </p:txBody>
      </p:sp>
      <p:sp>
        <p:nvSpPr>
          <p:cNvPr id="6" name="Rounded Rectangle 5"/>
          <p:cNvSpPr/>
          <p:nvPr/>
        </p:nvSpPr>
        <p:spPr>
          <a:xfrm>
            <a:off x="6096000" y="4626818"/>
            <a:ext cx="5778299" cy="100327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Dabisko dzīvotņu atjaunošanai svarīgi cīnīties pret pastiprinātu upju aizaugšanu, novērst upju aizaugumu un rekultivēt </a:t>
            </a:r>
            <a:r>
              <a:rPr lang="lv-LV" b="1" dirty="0" err="1">
                <a:solidFill>
                  <a:schemeClr val="tx1"/>
                </a:solidFill>
              </a:rPr>
              <a:t>lašveidīgajām</a:t>
            </a:r>
            <a:r>
              <a:rPr lang="lv-LV" b="1" dirty="0">
                <a:solidFill>
                  <a:schemeClr val="tx1"/>
                </a:solidFill>
              </a:rPr>
              <a:t> zivīm nozīmīgās upes</a:t>
            </a:r>
          </a:p>
        </p:txBody>
      </p:sp>
    </p:spTree>
    <p:extLst>
      <p:ext uri="{BB962C8B-B14F-4D97-AF65-F5344CB8AC3E}">
        <p14:creationId xmlns:p14="http://schemas.microsoft.com/office/powerpoint/2010/main" xmlns="" val="85530208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272646" y="0"/>
            <a:ext cx="4543896" cy="6858000"/>
          </a:xfrm>
          <a:prstGeom prst="rect">
            <a:avLst/>
          </a:prstGeom>
        </p:spPr>
      </p:pic>
      <p:sp>
        <p:nvSpPr>
          <p:cNvPr id="3" name="Title 1"/>
          <p:cNvSpPr txBox="1">
            <a:spLocks/>
          </p:cNvSpPr>
          <p:nvPr/>
        </p:nvSpPr>
        <p:spPr>
          <a:xfrm>
            <a:off x="668382" y="542258"/>
            <a:ext cx="10855235" cy="114908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Klimata pārmaiņas var ietekmēt </a:t>
            </a:r>
            <a:r>
              <a:rPr lang="lv-LV" sz="2400" b="1" dirty="0"/>
              <a:t>gan ūdens resursu apjomu, gan to </a:t>
            </a:r>
            <a:r>
              <a:rPr lang="lv-LV" sz="2400" b="1" dirty="0" smtClean="0"/>
              <a:t>kvalitāti </a:t>
            </a:r>
            <a:r>
              <a:rPr lang="lv-LV" sz="2400" dirty="0" smtClean="0"/>
              <a:t>– līdz </a:t>
            </a:r>
            <a:r>
              <a:rPr lang="lv-LV" sz="2400" dirty="0"/>
              <a:t>ar to risinājumi ūdens resursu apsaimniekošanā ietver gan konkrētus risinājumus, </a:t>
            </a:r>
            <a:endParaRPr lang="lv-LV" sz="2400" dirty="0" smtClean="0"/>
          </a:p>
          <a:p>
            <a:pPr algn="ctr"/>
            <a:r>
              <a:rPr lang="lv-LV" sz="2400" dirty="0" smtClean="0"/>
              <a:t>gan konceptuālus </a:t>
            </a:r>
            <a:r>
              <a:rPr lang="lv-LV" sz="2400" dirty="0"/>
              <a:t>ūdens resursu saudzēšanas plānus</a:t>
            </a:r>
            <a:endParaRPr lang="lv-LV" sz="2400" b="1" dirty="0" smtClean="0"/>
          </a:p>
        </p:txBody>
      </p:sp>
      <p:sp>
        <p:nvSpPr>
          <p:cNvPr id="4" name="Rounded Rectangle 3"/>
          <p:cNvSpPr/>
          <p:nvPr/>
        </p:nvSpPr>
        <p:spPr>
          <a:xfrm>
            <a:off x="321315" y="2093015"/>
            <a:ext cx="7202885" cy="91708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Piemēram, nepieciešams izveidot kanalizācijas tīklu un būves ekstrēmu lietusgāžu novadīšanai, lietus notekūdeņu sistēmu veidot </a:t>
            </a:r>
            <a:endParaRPr lang="lv-LV" b="1" dirty="0" smtClean="0">
              <a:solidFill>
                <a:schemeClr val="tx1"/>
              </a:solidFill>
            </a:endParaRPr>
          </a:p>
          <a:p>
            <a:pPr algn="ctr"/>
            <a:r>
              <a:rPr lang="lv-LV" b="1" dirty="0" smtClean="0">
                <a:solidFill>
                  <a:schemeClr val="tx1"/>
                </a:solidFill>
              </a:rPr>
              <a:t>atsevišķi </a:t>
            </a:r>
            <a:r>
              <a:rPr lang="lv-LV" b="1" dirty="0">
                <a:solidFill>
                  <a:schemeClr val="tx1"/>
                </a:solidFill>
              </a:rPr>
              <a:t>no komunālo notekūdeņu sistēmas </a:t>
            </a:r>
          </a:p>
        </p:txBody>
      </p:sp>
      <p:sp>
        <p:nvSpPr>
          <p:cNvPr id="5" name="Rounded Rectangle 4"/>
          <p:cNvSpPr/>
          <p:nvPr/>
        </p:nvSpPr>
        <p:spPr>
          <a:xfrm>
            <a:off x="321318" y="3234783"/>
            <a:ext cx="7202885" cy="97555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Svarīgi </a:t>
            </a:r>
            <a:r>
              <a:rPr lang="lv-LV" b="1" dirty="0">
                <a:solidFill>
                  <a:schemeClr val="tx1"/>
                </a:solidFill>
              </a:rPr>
              <a:t>nodrošināt notekūdeņu attīrīšanas iekārtu augstu efektivitāti mainīga klimata apstākļos, īpašu vērību pievēršot notekūdeņu izplūdēm atkarībā no sezonas, kā arī </a:t>
            </a:r>
            <a:r>
              <a:rPr lang="lv-LV" b="1" dirty="0" err="1" smtClean="0">
                <a:solidFill>
                  <a:schemeClr val="tx1"/>
                </a:solidFill>
              </a:rPr>
              <a:t>mazūdens</a:t>
            </a:r>
            <a:r>
              <a:rPr lang="lv-LV" b="1" dirty="0" smtClean="0">
                <a:solidFill>
                  <a:schemeClr val="tx1"/>
                </a:solidFill>
              </a:rPr>
              <a:t> vai </a:t>
            </a:r>
            <a:r>
              <a:rPr lang="lv-LV" b="1" dirty="0" err="1">
                <a:solidFill>
                  <a:schemeClr val="tx1"/>
                </a:solidFill>
              </a:rPr>
              <a:t>daudzūdens</a:t>
            </a:r>
            <a:r>
              <a:rPr lang="lv-LV" b="1" dirty="0">
                <a:solidFill>
                  <a:schemeClr val="tx1"/>
                </a:solidFill>
              </a:rPr>
              <a:t> </a:t>
            </a:r>
            <a:r>
              <a:rPr lang="lv-LV" b="1" dirty="0" smtClean="0">
                <a:solidFill>
                  <a:schemeClr val="tx1"/>
                </a:solidFill>
              </a:rPr>
              <a:t>periodu mainībai</a:t>
            </a:r>
            <a:endParaRPr lang="lv-LV" b="1" dirty="0">
              <a:solidFill>
                <a:schemeClr val="tx1"/>
              </a:solidFill>
            </a:endParaRPr>
          </a:p>
        </p:txBody>
      </p:sp>
      <p:sp>
        <p:nvSpPr>
          <p:cNvPr id="6" name="Rounded Rectangle 5"/>
          <p:cNvSpPr/>
          <p:nvPr/>
        </p:nvSpPr>
        <p:spPr>
          <a:xfrm>
            <a:off x="321316" y="4435020"/>
            <a:ext cx="7202885" cy="129356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Pilsētās iespējams veidot dabisko </a:t>
            </a:r>
            <a:r>
              <a:rPr lang="lv-LV" b="1" dirty="0" smtClean="0">
                <a:solidFill>
                  <a:schemeClr val="tx1"/>
                </a:solidFill>
              </a:rPr>
              <a:t>drenāžu – ieteicams </a:t>
            </a:r>
            <a:r>
              <a:rPr lang="lv-LV" b="1" dirty="0">
                <a:solidFill>
                  <a:schemeClr val="tx1"/>
                </a:solidFill>
              </a:rPr>
              <a:t>izmantot zaļos jumtus un teritorijas ūdens aizturei un </a:t>
            </a:r>
            <a:r>
              <a:rPr lang="lv-LV" b="1" dirty="0" smtClean="0">
                <a:solidFill>
                  <a:schemeClr val="tx1"/>
                </a:solidFill>
              </a:rPr>
              <a:t>infiltrācijai, </a:t>
            </a:r>
            <a:r>
              <a:rPr lang="lv-LV" b="1" dirty="0">
                <a:solidFill>
                  <a:schemeClr val="tx1"/>
                </a:solidFill>
              </a:rPr>
              <a:t>lai mazinātu slodzi notekūdeņu novadīšanas sistēmai, kā arī paredzēt lietus ūdens dabisku infiltrāciju </a:t>
            </a:r>
            <a:r>
              <a:rPr lang="lv-LV" b="1" dirty="0" smtClean="0">
                <a:solidFill>
                  <a:schemeClr val="tx1"/>
                </a:solidFill>
              </a:rPr>
              <a:t>un virszemes noteci </a:t>
            </a:r>
            <a:r>
              <a:rPr lang="lv-LV" b="1" dirty="0">
                <a:solidFill>
                  <a:schemeClr val="tx1"/>
                </a:solidFill>
              </a:rPr>
              <a:t>teritoriju plānojumos</a:t>
            </a:r>
          </a:p>
        </p:txBody>
      </p:sp>
      <p:sp>
        <p:nvSpPr>
          <p:cNvPr id="7" name="Rectangle 6"/>
          <p:cNvSpPr/>
          <p:nvPr/>
        </p:nvSpPr>
        <p:spPr>
          <a:xfrm>
            <a:off x="7272646" y="6627168"/>
            <a:ext cx="3172690" cy="230832"/>
          </a:xfrm>
          <a:prstGeom prst="rect">
            <a:avLst/>
          </a:prstGeom>
        </p:spPr>
        <p:txBody>
          <a:bodyPr wrap="square">
            <a:spAutoFit/>
          </a:bodyPr>
          <a:lstStyle/>
          <a:p>
            <a:r>
              <a:rPr lang="lv-LV" sz="900" dirty="0" smtClean="0">
                <a:solidFill>
                  <a:schemeClr val="bg1"/>
                </a:solidFill>
              </a:rPr>
              <a:t>Daugava (</a:t>
            </a:r>
            <a:r>
              <a:rPr lang="lv-LV" sz="900" dirty="0" err="1" smtClean="0">
                <a:solidFill>
                  <a:schemeClr val="bg1"/>
                </a:solidFill>
              </a:rPr>
              <a:t>Flickr</a:t>
            </a:r>
            <a:r>
              <a:rPr lang="lv-LV" sz="900" dirty="0" smtClean="0">
                <a:solidFill>
                  <a:schemeClr val="bg1"/>
                </a:solidFill>
              </a:rPr>
              <a:t>: Gundars) </a:t>
            </a:r>
            <a:endParaRPr lang="lv-LV" sz="900" dirty="0">
              <a:solidFill>
                <a:schemeClr val="bg1"/>
              </a:solidFill>
            </a:endParaRPr>
          </a:p>
        </p:txBody>
      </p:sp>
    </p:spTree>
    <p:extLst>
      <p:ext uri="{BB962C8B-B14F-4D97-AF65-F5344CB8AC3E}">
        <p14:creationId xmlns:p14="http://schemas.microsoft.com/office/powerpoint/2010/main" xmlns="" val="2178689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user\Desktop\13-Atteli\2750407510_b72bb52842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1382004"/>
            <a:ext cx="6288657" cy="471687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863201" y="473610"/>
            <a:ext cx="10491718" cy="114908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Kaut arī adaptācijas koncepcija ir jauna, aizsardzības un piemērošanās klimata riskiem ir uzsākusies cilvēcei atdaloties no dabas vides: cilvēks kļuva </a:t>
            </a:r>
            <a:endParaRPr lang="lv-LV" sz="2400" dirty="0" smtClean="0"/>
          </a:p>
          <a:p>
            <a:pPr algn="ctr"/>
            <a:r>
              <a:rPr lang="lv-LV" sz="2400" dirty="0" smtClean="0"/>
              <a:t>mazāk atkarīgs </a:t>
            </a:r>
            <a:r>
              <a:rPr lang="lv-LV" sz="2400" dirty="0"/>
              <a:t>no aukstuma, kad iemācījās izmantot uguni</a:t>
            </a:r>
            <a:endParaRPr lang="lv-LV" sz="2400" dirty="0" smtClean="0"/>
          </a:p>
        </p:txBody>
      </p:sp>
      <p:sp>
        <p:nvSpPr>
          <p:cNvPr id="4" name="Rounded Rectangle 3"/>
          <p:cNvSpPr/>
          <p:nvPr/>
        </p:nvSpPr>
        <p:spPr>
          <a:xfrm>
            <a:off x="5495026" y="2090446"/>
            <a:ext cx="6387820" cy="9144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Mītnes izveide ievērojami samazināja cilvēka atkarību no vides </a:t>
            </a:r>
            <a:r>
              <a:rPr lang="lv-LV" b="1" dirty="0" smtClean="0">
                <a:solidFill>
                  <a:schemeClr val="tx1"/>
                </a:solidFill>
              </a:rPr>
              <a:t>apstākļiem; nepieciešamība aizsargāties, piemēram, </a:t>
            </a:r>
            <a:r>
              <a:rPr lang="lv-LV" b="1" dirty="0">
                <a:solidFill>
                  <a:schemeClr val="tx1"/>
                </a:solidFill>
              </a:rPr>
              <a:t>no plūdu riskiem sekmēja pilsētu attīstību un rūpniecību</a:t>
            </a:r>
            <a:endParaRPr lang="lv-LV" b="1" dirty="0" smtClean="0">
              <a:solidFill>
                <a:schemeClr val="tx1"/>
              </a:solidFill>
            </a:endParaRPr>
          </a:p>
        </p:txBody>
      </p:sp>
      <p:sp>
        <p:nvSpPr>
          <p:cNvPr id="5" name="Rounded Rectangle 4"/>
          <p:cNvSpPr/>
          <p:nvPr/>
        </p:nvSpPr>
        <p:spPr>
          <a:xfrm>
            <a:off x="5495026" y="3276748"/>
            <a:ext cx="6387820" cy="149119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Ja pašlaik viena no vides politikas prioritātēm ir Eiropas Savienības Plūdu direktīva un tās ieviešana, tad pretplūdu aizsardzība, dzīves vietu izveide, lai plūdi neapdraudētu mītnes un cilvēkus ir bijusi viens no cilvēku kopienu sekmīgas </a:t>
            </a:r>
            <a:endParaRPr lang="lv-LV" b="1" dirty="0" smtClean="0">
              <a:solidFill>
                <a:schemeClr val="tx1"/>
              </a:solidFill>
            </a:endParaRPr>
          </a:p>
          <a:p>
            <a:pPr algn="ctr"/>
            <a:r>
              <a:rPr lang="lv-LV" b="1" dirty="0" smtClean="0">
                <a:solidFill>
                  <a:schemeClr val="tx1"/>
                </a:solidFill>
              </a:rPr>
              <a:t>attīstības </a:t>
            </a:r>
            <a:r>
              <a:rPr lang="lv-LV" b="1" dirty="0">
                <a:solidFill>
                  <a:schemeClr val="tx1"/>
                </a:solidFill>
              </a:rPr>
              <a:t>priekšnosacījumiem</a:t>
            </a:r>
            <a:endParaRPr lang="lv-LV" b="1" dirty="0" smtClean="0">
              <a:solidFill>
                <a:schemeClr val="tx1"/>
              </a:solidFill>
            </a:endParaRPr>
          </a:p>
        </p:txBody>
      </p:sp>
      <p:sp>
        <p:nvSpPr>
          <p:cNvPr id="7" name="Rounded Rectangle 6"/>
          <p:cNvSpPr/>
          <p:nvPr/>
        </p:nvSpPr>
        <p:spPr>
          <a:xfrm>
            <a:off x="5495026" y="5039753"/>
            <a:ext cx="6387820" cy="117565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Mūsdienu </a:t>
            </a:r>
            <a:r>
              <a:rPr lang="lv-LV" b="1" dirty="0">
                <a:solidFill>
                  <a:schemeClr val="tx1"/>
                </a:solidFill>
              </a:rPr>
              <a:t>tehnoloģiskais progress, sabiedrības pārvaldības sistēma un strukturētās pieejas problēmu risināšanai prasa izstrādāt jaunas metodes, lai mazinātu klimata pārmaiņu/mainības radītos riskus</a:t>
            </a:r>
            <a:endParaRPr lang="lv-LV" b="1" dirty="0" smtClean="0">
              <a:solidFill>
                <a:schemeClr val="tx1"/>
              </a:solidFill>
            </a:endParaRPr>
          </a:p>
        </p:txBody>
      </p:sp>
    </p:spTree>
    <p:extLst>
      <p:ext uri="{BB962C8B-B14F-4D97-AF65-F5344CB8AC3E}">
        <p14:creationId xmlns:p14="http://schemas.microsoft.com/office/powerpoint/2010/main" xmlns="" val="270742711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2332748"/>
            <a:ext cx="5913600" cy="3916800"/>
          </a:xfrm>
          <a:prstGeom prst="rect">
            <a:avLst/>
          </a:prstGeom>
        </p:spPr>
      </p:pic>
      <p:sp>
        <p:nvSpPr>
          <p:cNvPr id="3" name="Title 1"/>
          <p:cNvSpPr txBox="1">
            <a:spLocks/>
          </p:cNvSpPr>
          <p:nvPr/>
        </p:nvSpPr>
        <p:spPr>
          <a:xfrm>
            <a:off x="870857" y="443048"/>
            <a:ext cx="10450285" cy="124206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Adaptācijai nepieciešams izveidot </a:t>
            </a:r>
            <a:r>
              <a:rPr lang="lv-LV" sz="2400" b="1" dirty="0"/>
              <a:t>ūdens apgādes sistēmas</a:t>
            </a:r>
            <a:r>
              <a:rPr lang="lv-LV" sz="2400" dirty="0"/>
              <a:t>, kas spēj darboties </a:t>
            </a:r>
            <a:r>
              <a:rPr lang="lv-LV" sz="2400" dirty="0" err="1"/>
              <a:t>mazūdens</a:t>
            </a:r>
            <a:r>
              <a:rPr lang="lv-LV" sz="2400" dirty="0"/>
              <a:t> periodos, kā arī regulēt pazemes ūdens resursu izmantošanu sausuma </a:t>
            </a:r>
            <a:r>
              <a:rPr lang="lv-LV" sz="2400" dirty="0" smtClean="0"/>
              <a:t>apstākļos – būtiski </a:t>
            </a:r>
            <a:r>
              <a:rPr lang="lv-LV" sz="2400" dirty="0"/>
              <a:t>ieviest ekstremālu lietusgāžu izraisītu plūdu ūdens pārvaldi</a:t>
            </a:r>
            <a:endParaRPr lang="lv-LV" sz="2400" b="1" dirty="0" smtClean="0"/>
          </a:p>
        </p:txBody>
      </p:sp>
      <p:sp>
        <p:nvSpPr>
          <p:cNvPr id="4" name="Rounded Rectangle 3"/>
          <p:cNvSpPr/>
          <p:nvPr/>
        </p:nvSpPr>
        <p:spPr>
          <a:xfrm>
            <a:off x="3958047" y="2005149"/>
            <a:ext cx="7942376" cy="126056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Ūdens resursu taupīšanas nodrošināšanai nepieciešams pārskatīt pilnās ūdens lietošanas izmaksas atbilstoši visiem kritērijiem, jo ūdens izmaksās netiek iekļauti paredzamie </a:t>
            </a:r>
            <a:r>
              <a:rPr lang="lv-LV" b="1" dirty="0" smtClean="0">
                <a:solidFill>
                  <a:schemeClr val="tx1"/>
                </a:solidFill>
              </a:rPr>
              <a:t>riski, </a:t>
            </a:r>
            <a:r>
              <a:rPr lang="lv-LV" b="1" dirty="0">
                <a:solidFill>
                  <a:schemeClr val="tx1"/>
                </a:solidFill>
              </a:rPr>
              <a:t>tajā pašā laikā tajās ņemts vērā pilns ūdens </a:t>
            </a:r>
            <a:endParaRPr lang="lv-LV" b="1" dirty="0" smtClean="0">
              <a:solidFill>
                <a:schemeClr val="tx1"/>
              </a:solidFill>
            </a:endParaRPr>
          </a:p>
          <a:p>
            <a:pPr algn="ctr"/>
            <a:r>
              <a:rPr lang="lv-LV" b="1" dirty="0" smtClean="0">
                <a:solidFill>
                  <a:schemeClr val="tx1"/>
                </a:solidFill>
              </a:rPr>
              <a:t>aprites </a:t>
            </a:r>
            <a:r>
              <a:rPr lang="lv-LV" b="1" dirty="0">
                <a:solidFill>
                  <a:schemeClr val="tx1"/>
                </a:solidFill>
              </a:rPr>
              <a:t>cikls (ieguve, ražošana, padeve, savākšana </a:t>
            </a:r>
            <a:r>
              <a:rPr lang="lv-LV" b="1" dirty="0" smtClean="0">
                <a:solidFill>
                  <a:schemeClr val="tx1"/>
                </a:solidFill>
              </a:rPr>
              <a:t>u.c.) </a:t>
            </a:r>
            <a:endParaRPr lang="lv-LV" b="1" dirty="0">
              <a:solidFill>
                <a:schemeClr val="tx1"/>
              </a:solidFill>
            </a:endParaRPr>
          </a:p>
        </p:txBody>
      </p:sp>
      <p:sp>
        <p:nvSpPr>
          <p:cNvPr id="5" name="Rounded Rectangle 4"/>
          <p:cNvSpPr/>
          <p:nvPr/>
        </p:nvSpPr>
        <p:spPr>
          <a:xfrm>
            <a:off x="5081451" y="3490886"/>
            <a:ext cx="6818971" cy="92767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Svarīgi ir uzlabot </a:t>
            </a:r>
            <a:r>
              <a:rPr lang="lv-LV" b="1" dirty="0">
                <a:solidFill>
                  <a:schemeClr val="tx1"/>
                </a:solidFill>
              </a:rPr>
              <a:t>notekūdeņu attīrīšanas iekārtu darbības </a:t>
            </a:r>
            <a:r>
              <a:rPr lang="lv-LV" b="1" dirty="0" smtClean="0">
                <a:solidFill>
                  <a:schemeClr val="tx1"/>
                </a:solidFill>
              </a:rPr>
              <a:t>efektivitāti – noteikt </a:t>
            </a:r>
            <a:r>
              <a:rPr lang="lv-LV" b="1" dirty="0">
                <a:solidFill>
                  <a:schemeClr val="tx1"/>
                </a:solidFill>
              </a:rPr>
              <a:t>prasības notekūdeņu izplūdēm atkarībā no sezonas, </a:t>
            </a:r>
          </a:p>
          <a:p>
            <a:pPr algn="ctr"/>
            <a:r>
              <a:rPr lang="lv-LV" b="1" dirty="0" smtClean="0">
                <a:solidFill>
                  <a:schemeClr val="tx1"/>
                </a:solidFill>
              </a:rPr>
              <a:t>kā </a:t>
            </a:r>
            <a:r>
              <a:rPr lang="lv-LV" b="1" dirty="0">
                <a:solidFill>
                  <a:schemeClr val="tx1"/>
                </a:solidFill>
              </a:rPr>
              <a:t>arī </a:t>
            </a:r>
            <a:r>
              <a:rPr lang="lv-LV" b="1" dirty="0" smtClean="0">
                <a:solidFill>
                  <a:schemeClr val="tx1"/>
                </a:solidFill>
              </a:rPr>
              <a:t>no </a:t>
            </a:r>
            <a:r>
              <a:rPr lang="lv-LV" b="1" dirty="0" err="1">
                <a:solidFill>
                  <a:schemeClr val="tx1"/>
                </a:solidFill>
              </a:rPr>
              <a:t>mazūdens</a:t>
            </a:r>
            <a:r>
              <a:rPr lang="lv-LV" b="1" dirty="0">
                <a:solidFill>
                  <a:schemeClr val="tx1"/>
                </a:solidFill>
              </a:rPr>
              <a:t> </a:t>
            </a:r>
            <a:r>
              <a:rPr lang="lv-LV" b="1" dirty="0" smtClean="0">
                <a:solidFill>
                  <a:schemeClr val="tx1"/>
                </a:solidFill>
              </a:rPr>
              <a:t>vai </a:t>
            </a:r>
            <a:r>
              <a:rPr lang="lv-LV" b="1" dirty="0" err="1">
                <a:solidFill>
                  <a:schemeClr val="tx1"/>
                </a:solidFill>
              </a:rPr>
              <a:t>daudzūdens</a:t>
            </a:r>
            <a:r>
              <a:rPr lang="lv-LV" b="1" dirty="0">
                <a:solidFill>
                  <a:schemeClr val="tx1"/>
                </a:solidFill>
              </a:rPr>
              <a:t> perioda</a:t>
            </a:r>
          </a:p>
        </p:txBody>
      </p:sp>
      <p:sp>
        <p:nvSpPr>
          <p:cNvPr id="6" name="Rounded Rectangle 5"/>
          <p:cNvSpPr/>
          <p:nvPr/>
        </p:nvSpPr>
        <p:spPr>
          <a:xfrm>
            <a:off x="5081451" y="4640414"/>
            <a:ext cx="6818971" cy="70893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err="1" smtClean="0">
                <a:solidFill>
                  <a:schemeClr val="tx1"/>
                </a:solidFill>
              </a:rPr>
              <a:t>Mazūdens</a:t>
            </a:r>
            <a:r>
              <a:rPr lang="lv-LV" b="1" dirty="0" smtClean="0">
                <a:solidFill>
                  <a:schemeClr val="tx1"/>
                </a:solidFill>
              </a:rPr>
              <a:t> </a:t>
            </a:r>
            <a:r>
              <a:rPr lang="lv-LV" b="1" dirty="0">
                <a:solidFill>
                  <a:schemeClr val="tx1"/>
                </a:solidFill>
              </a:rPr>
              <a:t>periodos </a:t>
            </a:r>
            <a:r>
              <a:rPr lang="lv-LV" b="1" dirty="0" smtClean="0">
                <a:solidFill>
                  <a:schemeClr val="tx1"/>
                </a:solidFill>
              </a:rPr>
              <a:t>būtu jānosaka </a:t>
            </a:r>
            <a:r>
              <a:rPr lang="lv-LV" b="1" dirty="0">
                <a:solidFill>
                  <a:schemeClr val="tx1"/>
                </a:solidFill>
              </a:rPr>
              <a:t>piesārņojošo vielu </a:t>
            </a:r>
            <a:r>
              <a:rPr lang="lv-LV" b="1" dirty="0" smtClean="0">
                <a:solidFill>
                  <a:schemeClr val="tx1"/>
                </a:solidFill>
              </a:rPr>
              <a:t>zemākas pieļaujamās normas</a:t>
            </a:r>
            <a:endParaRPr lang="lv-LV" b="1" dirty="0">
              <a:solidFill>
                <a:schemeClr val="tx1"/>
              </a:solidFill>
            </a:endParaRPr>
          </a:p>
        </p:txBody>
      </p:sp>
      <p:sp>
        <p:nvSpPr>
          <p:cNvPr id="8" name="Rounded Rectangle 7"/>
          <p:cNvSpPr/>
          <p:nvPr/>
        </p:nvSpPr>
        <p:spPr>
          <a:xfrm>
            <a:off x="5081451" y="5571198"/>
            <a:ext cx="6818971" cy="93410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Jānodrošina ūdeņu </a:t>
            </a:r>
            <a:r>
              <a:rPr lang="lv-LV" b="1" dirty="0">
                <a:solidFill>
                  <a:schemeClr val="tx1"/>
                </a:solidFill>
              </a:rPr>
              <a:t>kvalitātes monitoringa programmas </a:t>
            </a:r>
            <a:r>
              <a:rPr lang="lv-LV" b="1" dirty="0" smtClean="0">
                <a:solidFill>
                  <a:schemeClr val="tx1"/>
                </a:solidFill>
              </a:rPr>
              <a:t>izpilde un </a:t>
            </a:r>
            <a:r>
              <a:rPr lang="lv-LV" b="1" dirty="0">
                <a:solidFill>
                  <a:schemeClr val="tx1"/>
                </a:solidFill>
              </a:rPr>
              <a:t>nosakāmo rādītāju skaitā </a:t>
            </a:r>
            <a:r>
              <a:rPr lang="lv-LV" b="1" dirty="0" smtClean="0">
                <a:solidFill>
                  <a:schemeClr val="tx1"/>
                </a:solidFill>
              </a:rPr>
              <a:t>jāiekļauj arī </a:t>
            </a:r>
            <a:r>
              <a:rPr lang="lv-LV" b="1" dirty="0">
                <a:solidFill>
                  <a:schemeClr val="tx1"/>
                </a:solidFill>
              </a:rPr>
              <a:t>klimata pārmaiņu </a:t>
            </a:r>
            <a:endParaRPr lang="lv-LV" b="1" dirty="0" smtClean="0">
              <a:solidFill>
                <a:schemeClr val="tx1"/>
              </a:solidFill>
            </a:endParaRPr>
          </a:p>
          <a:p>
            <a:pPr algn="ctr"/>
            <a:r>
              <a:rPr lang="lv-LV" b="1" dirty="0" smtClean="0">
                <a:solidFill>
                  <a:schemeClr val="tx1"/>
                </a:solidFill>
              </a:rPr>
              <a:t>ietekmju monitorings</a:t>
            </a:r>
            <a:endParaRPr lang="lv-LV" b="1" dirty="0">
              <a:solidFill>
                <a:schemeClr val="tx1"/>
              </a:solidFill>
            </a:endParaRPr>
          </a:p>
        </p:txBody>
      </p:sp>
    </p:spTree>
    <p:extLst>
      <p:ext uri="{BB962C8B-B14F-4D97-AF65-F5344CB8AC3E}">
        <p14:creationId xmlns:p14="http://schemas.microsoft.com/office/powerpoint/2010/main" xmlns="" val="87262225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013269" y="1400990"/>
            <a:ext cx="6178731" cy="4634049"/>
          </a:xfrm>
          <a:prstGeom prst="rect">
            <a:avLst/>
          </a:prstGeom>
        </p:spPr>
      </p:pic>
      <p:sp>
        <p:nvSpPr>
          <p:cNvPr id="3" name="Title 1"/>
          <p:cNvSpPr txBox="1">
            <a:spLocks/>
          </p:cNvSpPr>
          <p:nvPr/>
        </p:nvSpPr>
        <p:spPr>
          <a:xfrm>
            <a:off x="766355" y="456111"/>
            <a:ext cx="10659290" cy="114908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Vides nacionālajā monitoringa programmā </a:t>
            </a:r>
            <a:r>
              <a:rPr lang="lv-LV" sz="2400" dirty="0" smtClean="0"/>
              <a:t>svarīgi iekļaut </a:t>
            </a:r>
            <a:r>
              <a:rPr lang="lv-LV" sz="2400" b="1" dirty="0"/>
              <a:t>klimata pārmaiņu ietekmju monitoringu</a:t>
            </a:r>
            <a:r>
              <a:rPr lang="lv-LV" sz="2400" dirty="0"/>
              <a:t>, pievēršoties arī ietekmju un atbilstošo indikatoru savstarpējam izvērtējumam un </a:t>
            </a:r>
            <a:r>
              <a:rPr lang="lv-LV" sz="2400" dirty="0" smtClean="0"/>
              <a:t>analizējot ne </a:t>
            </a:r>
            <a:r>
              <a:rPr lang="lv-LV" sz="2400" dirty="0"/>
              <a:t>tikai vides, bet arī sociālekonomiskos rādītājus</a:t>
            </a:r>
          </a:p>
        </p:txBody>
      </p:sp>
      <p:sp>
        <p:nvSpPr>
          <p:cNvPr id="4" name="Rounded Rectangle 3"/>
          <p:cNvSpPr/>
          <p:nvPr/>
        </p:nvSpPr>
        <p:spPr>
          <a:xfrm>
            <a:off x="386796" y="2013152"/>
            <a:ext cx="5974816" cy="97871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Būtu jāsagatavo </a:t>
            </a:r>
            <a:r>
              <a:rPr lang="lv-LV" b="1" dirty="0">
                <a:solidFill>
                  <a:schemeClr val="tx1"/>
                </a:solidFill>
              </a:rPr>
              <a:t>stratēģiju/koncepciju (risinājumus) slodzes samazināšanai, ko rada iedzīvotāji bez centralizētas </a:t>
            </a:r>
            <a:endParaRPr lang="lv-LV" b="1" dirty="0" smtClean="0">
              <a:solidFill>
                <a:schemeClr val="tx1"/>
              </a:solidFill>
            </a:endParaRPr>
          </a:p>
          <a:p>
            <a:pPr algn="ctr"/>
            <a:r>
              <a:rPr lang="lv-LV" b="1" dirty="0" smtClean="0">
                <a:solidFill>
                  <a:schemeClr val="tx1"/>
                </a:solidFill>
              </a:rPr>
              <a:t>kanalizācijas </a:t>
            </a:r>
            <a:r>
              <a:rPr lang="lv-LV" b="1" dirty="0">
                <a:solidFill>
                  <a:schemeClr val="tx1"/>
                </a:solidFill>
              </a:rPr>
              <a:t>sistēmas</a:t>
            </a:r>
          </a:p>
        </p:txBody>
      </p:sp>
      <p:sp>
        <p:nvSpPr>
          <p:cNvPr id="5" name="Rounded Rectangle 4"/>
          <p:cNvSpPr/>
          <p:nvPr/>
        </p:nvSpPr>
        <p:spPr>
          <a:xfrm>
            <a:off x="386796" y="3219606"/>
            <a:ext cx="5974816" cy="91846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Ūdens kvalitātes modelēšana </a:t>
            </a:r>
            <a:r>
              <a:rPr lang="lv-LV" b="1" dirty="0">
                <a:solidFill>
                  <a:schemeClr val="tx1"/>
                </a:solidFill>
              </a:rPr>
              <a:t>ar starptautiskā praksē atzītām metodēm un </a:t>
            </a:r>
            <a:r>
              <a:rPr lang="lv-LV" b="1" dirty="0" smtClean="0">
                <a:solidFill>
                  <a:schemeClr val="tx1"/>
                </a:solidFill>
              </a:rPr>
              <a:t>modeļiem ir svarīga darbība, </a:t>
            </a:r>
            <a:r>
              <a:rPr lang="lv-LV" b="1" dirty="0">
                <a:solidFill>
                  <a:schemeClr val="tx1"/>
                </a:solidFill>
              </a:rPr>
              <a:t>lai plānotu </a:t>
            </a:r>
            <a:r>
              <a:rPr lang="lv-LV" b="1" dirty="0" smtClean="0">
                <a:solidFill>
                  <a:schemeClr val="tx1"/>
                </a:solidFill>
              </a:rPr>
              <a:t>ūdens </a:t>
            </a:r>
            <a:r>
              <a:rPr lang="lv-LV" b="1" dirty="0">
                <a:solidFill>
                  <a:schemeClr val="tx1"/>
                </a:solidFill>
              </a:rPr>
              <a:t>resursu </a:t>
            </a:r>
            <a:r>
              <a:rPr lang="lv-LV" b="1" dirty="0" smtClean="0">
                <a:solidFill>
                  <a:schemeClr val="tx1"/>
                </a:solidFill>
              </a:rPr>
              <a:t>pārvaldību</a:t>
            </a:r>
            <a:endParaRPr lang="lv-LV" b="1" dirty="0">
              <a:solidFill>
                <a:schemeClr val="tx1"/>
              </a:solidFill>
            </a:endParaRPr>
          </a:p>
        </p:txBody>
      </p:sp>
      <p:sp>
        <p:nvSpPr>
          <p:cNvPr id="6" name="Rounded Rectangle 5"/>
          <p:cNvSpPr/>
          <p:nvPr/>
        </p:nvSpPr>
        <p:spPr>
          <a:xfrm>
            <a:off x="386796" y="5485156"/>
            <a:ext cx="5974816" cy="70663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Strikti </a:t>
            </a:r>
            <a:r>
              <a:rPr lang="lv-LV" b="1" dirty="0" smtClean="0">
                <a:solidFill>
                  <a:schemeClr val="tx1"/>
                </a:solidFill>
              </a:rPr>
              <a:t>jāievēro minimālā </a:t>
            </a:r>
            <a:r>
              <a:rPr lang="lv-LV" b="1" dirty="0">
                <a:solidFill>
                  <a:schemeClr val="tx1"/>
                </a:solidFill>
              </a:rPr>
              <a:t>caurplūduma normas mazajos HES, lai samazinātu to negatīvo ietekmi uz zivju sabiedrību</a:t>
            </a:r>
          </a:p>
        </p:txBody>
      </p:sp>
      <p:sp>
        <p:nvSpPr>
          <p:cNvPr id="7" name="Rounded Rectangle 6"/>
          <p:cNvSpPr/>
          <p:nvPr/>
        </p:nvSpPr>
        <p:spPr>
          <a:xfrm>
            <a:off x="386796" y="4365817"/>
            <a:ext cx="5974816" cy="89159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Jāievēro, </a:t>
            </a:r>
            <a:r>
              <a:rPr lang="lv-LV" b="1" dirty="0">
                <a:solidFill>
                  <a:schemeClr val="tx1"/>
                </a:solidFill>
              </a:rPr>
              <a:t>ka enerģijas ražošanai HES ūdens mazāk būs pieejams vasarā sausuma dēļ, bet vairāk siltās ziemās palielināta </a:t>
            </a:r>
            <a:r>
              <a:rPr lang="lv-LV" b="1" dirty="0" smtClean="0">
                <a:solidFill>
                  <a:schemeClr val="tx1"/>
                </a:solidFill>
              </a:rPr>
              <a:t>nokrišņu </a:t>
            </a:r>
            <a:r>
              <a:rPr lang="lv-LV" b="1" dirty="0">
                <a:solidFill>
                  <a:schemeClr val="tx1"/>
                </a:solidFill>
              </a:rPr>
              <a:t>daudzuma dēļ</a:t>
            </a:r>
          </a:p>
        </p:txBody>
      </p:sp>
    </p:spTree>
    <p:extLst>
      <p:ext uri="{BB962C8B-B14F-4D97-AF65-F5344CB8AC3E}">
        <p14:creationId xmlns:p14="http://schemas.microsoft.com/office/powerpoint/2010/main" xmlns="" val="339591436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aw the Line Between Sales Pitch and Relationship Building | Joshua ..."/>
          <p:cNvPicPr>
            <a:picLocks noChangeAspect="1"/>
          </p:cNvPicPr>
          <p:nvPr/>
        </p:nvPicPr>
        <p:blipFill rotWithShape="1">
          <a:blip r:embed="rId2" cstate="print">
            <a:extLst>
              <a:ext uri="{28A0092B-C50C-407E-A947-70E740481C1C}">
                <a14:useLocalDpi xmlns:a14="http://schemas.microsoft.com/office/drawing/2010/main" xmlns="" val="0"/>
              </a:ext>
            </a:extLst>
          </a:blip>
          <a:srcRect b="35515"/>
          <a:stretch/>
        </p:blipFill>
        <p:spPr>
          <a:xfrm flipH="1">
            <a:off x="2437860" y="1724702"/>
            <a:ext cx="9753600" cy="3304498"/>
          </a:xfrm>
          <a:prstGeom prst="rect">
            <a:avLst/>
          </a:prstGeom>
        </p:spPr>
      </p:pic>
      <p:sp>
        <p:nvSpPr>
          <p:cNvPr id="5" name="Title 1"/>
          <p:cNvSpPr txBox="1">
            <a:spLocks/>
          </p:cNvSpPr>
          <p:nvPr/>
        </p:nvSpPr>
        <p:spPr>
          <a:xfrm>
            <a:off x="1397725" y="2019472"/>
            <a:ext cx="7093901" cy="23876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lv-LV" sz="6600" dirty="0" smtClean="0"/>
              <a:t>Paldies </a:t>
            </a:r>
          </a:p>
          <a:p>
            <a:pPr algn="r"/>
            <a:r>
              <a:rPr lang="lv-LV" sz="6600" dirty="0" smtClean="0"/>
              <a:t>par uzmanību!</a:t>
            </a:r>
            <a:endParaRPr lang="lv-LV" sz="6600" dirty="0"/>
          </a:p>
        </p:txBody>
      </p:sp>
      <p:sp>
        <p:nvSpPr>
          <p:cNvPr id="7" name="TextBox 6"/>
          <p:cNvSpPr txBox="1"/>
          <p:nvPr/>
        </p:nvSpPr>
        <p:spPr>
          <a:xfrm rot="19460909">
            <a:off x="10817297" y="2749051"/>
            <a:ext cx="1317597" cy="276999"/>
          </a:xfrm>
          <a:prstGeom prst="rect">
            <a:avLst/>
          </a:prstGeom>
          <a:noFill/>
        </p:spPr>
        <p:txBody>
          <a:bodyPr wrap="square" rtlCol="0">
            <a:spAutoFit/>
          </a:bodyPr>
          <a:lstStyle/>
          <a:p>
            <a:r>
              <a:rPr lang="fa-IR" sz="1200" dirty="0" smtClean="0">
                <a:solidFill>
                  <a:schemeClr val="accent2">
                    <a:lumMod val="60000"/>
                    <a:lumOff val="40000"/>
                  </a:schemeClr>
                </a:solidFill>
                <a:latin typeface="Adobe Arabic" panose="02040503050201020203" pitchFamily="18" charset="-78"/>
                <a:cs typeface="Adobe Arabic" panose="02040503050201020203" pitchFamily="18" charset="-78"/>
              </a:rPr>
              <a:t>زانه گایله</a:t>
            </a:r>
            <a:r>
              <a:rPr lang="fa-IR" sz="1200" dirty="0">
                <a:solidFill>
                  <a:schemeClr val="accent2">
                    <a:lumMod val="60000"/>
                    <a:lumOff val="40000"/>
                  </a:schemeClr>
                </a:solidFill>
                <a:latin typeface="Adobe Arabic" panose="02040503050201020203" pitchFamily="18" charset="-78"/>
                <a:cs typeface="Adobe Arabic" panose="02040503050201020203" pitchFamily="18" charset="-78"/>
              </a:rPr>
              <a:t> </a:t>
            </a:r>
            <a:r>
              <a:rPr lang="fa-IR" sz="1200" dirty="0" smtClean="0">
                <a:solidFill>
                  <a:schemeClr val="accent2">
                    <a:lumMod val="60000"/>
                    <a:lumOff val="40000"/>
                  </a:schemeClr>
                </a:solidFill>
                <a:latin typeface="Adobe Arabic" panose="02040503050201020203" pitchFamily="18" charset="-78"/>
                <a:cs typeface="Adobe Arabic" panose="02040503050201020203" pitchFamily="18" charset="-78"/>
              </a:rPr>
              <a:t>\۲۰۱۶</a:t>
            </a:r>
            <a:r>
              <a:rPr lang="fa-IR" sz="1200" dirty="0">
                <a:solidFill>
                  <a:schemeClr val="accent2">
                    <a:lumMod val="60000"/>
                    <a:lumOff val="40000"/>
                  </a:schemeClr>
                </a:solidFill>
                <a:latin typeface="Adobe Arabic" panose="02040503050201020203" pitchFamily="18" charset="-78"/>
                <a:cs typeface="Adobe Arabic" panose="02040503050201020203" pitchFamily="18" charset="-78"/>
              </a:rPr>
              <a:t>\</a:t>
            </a:r>
            <a:endParaRPr lang="lv-LV" sz="1200" dirty="0" smtClean="0">
              <a:solidFill>
                <a:schemeClr val="accent2">
                  <a:lumMod val="60000"/>
                  <a:lumOff val="40000"/>
                </a:schemeClr>
              </a:solidFill>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xmlns="" val="33692796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6857777" y="1748731"/>
            <a:ext cx="5108013" cy="4730896"/>
            <a:chOff x="6962281" y="1840172"/>
            <a:chExt cx="5108013" cy="4730896"/>
          </a:xfrm>
        </p:grpSpPr>
        <p:grpSp>
          <p:nvGrpSpPr>
            <p:cNvPr id="10" name="Group 9"/>
            <p:cNvGrpSpPr/>
            <p:nvPr/>
          </p:nvGrpSpPr>
          <p:grpSpPr>
            <a:xfrm>
              <a:off x="6962281" y="1840172"/>
              <a:ext cx="5108013" cy="4724051"/>
              <a:chOff x="6910029" y="1970802"/>
              <a:chExt cx="5108013" cy="4724051"/>
            </a:xfrm>
          </p:grpSpPr>
          <p:sp>
            <p:nvSpPr>
              <p:cNvPr id="11" name="Isosceles Triangle 10"/>
              <p:cNvSpPr/>
              <p:nvPr/>
            </p:nvSpPr>
            <p:spPr>
              <a:xfrm>
                <a:off x="6910029" y="1970802"/>
                <a:ext cx="3152207" cy="4724051"/>
              </a:xfrm>
              <a:prstGeom prst="triangle">
                <a:avLst/>
              </a:prstGeom>
              <a:gradFill rotWithShape="0">
                <a:gsLst>
                  <a:gs pos="0">
                    <a:srgbClr val="C00000"/>
                  </a:gs>
                  <a:gs pos="50000">
                    <a:srgbClr val="006666"/>
                  </a:gs>
                  <a:gs pos="100000">
                    <a:srgbClr val="C00000"/>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shade val="80000"/>
                  <a:hueOff val="0"/>
                  <a:satOff val="0"/>
                  <a:lumOff val="0"/>
                  <a:alphaOff val="0"/>
                </a:schemeClr>
              </a:effectRef>
              <a:fontRef idx="minor">
                <a:schemeClr val="dk1"/>
              </a:fontRef>
            </p:style>
          </p:sp>
          <p:sp>
            <p:nvSpPr>
              <p:cNvPr id="12" name="Freeform 11"/>
              <p:cNvSpPr/>
              <p:nvPr/>
            </p:nvSpPr>
            <p:spPr>
              <a:xfrm>
                <a:off x="8472103" y="2307646"/>
                <a:ext cx="2129843" cy="1069909"/>
              </a:xfrm>
              <a:custGeom>
                <a:avLst/>
                <a:gdLst>
                  <a:gd name="connsiteX0" fmla="*/ 0 w 2129843"/>
                  <a:gd name="connsiteY0" fmla="*/ 178322 h 1069909"/>
                  <a:gd name="connsiteX1" fmla="*/ 178322 w 2129843"/>
                  <a:gd name="connsiteY1" fmla="*/ 0 h 1069909"/>
                  <a:gd name="connsiteX2" fmla="*/ 1951521 w 2129843"/>
                  <a:gd name="connsiteY2" fmla="*/ 0 h 1069909"/>
                  <a:gd name="connsiteX3" fmla="*/ 2129843 w 2129843"/>
                  <a:gd name="connsiteY3" fmla="*/ 178322 h 1069909"/>
                  <a:gd name="connsiteX4" fmla="*/ 2129843 w 2129843"/>
                  <a:gd name="connsiteY4" fmla="*/ 891587 h 1069909"/>
                  <a:gd name="connsiteX5" fmla="*/ 1951521 w 2129843"/>
                  <a:gd name="connsiteY5" fmla="*/ 1069909 h 1069909"/>
                  <a:gd name="connsiteX6" fmla="*/ 178322 w 2129843"/>
                  <a:gd name="connsiteY6" fmla="*/ 1069909 h 1069909"/>
                  <a:gd name="connsiteX7" fmla="*/ 0 w 2129843"/>
                  <a:gd name="connsiteY7" fmla="*/ 891587 h 1069909"/>
                  <a:gd name="connsiteX8" fmla="*/ 0 w 2129843"/>
                  <a:gd name="connsiteY8" fmla="*/ 178322 h 106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9843" h="1069909">
                    <a:moveTo>
                      <a:pt x="0" y="178322"/>
                    </a:moveTo>
                    <a:cubicBezTo>
                      <a:pt x="0" y="79837"/>
                      <a:pt x="79837" y="0"/>
                      <a:pt x="178322" y="0"/>
                    </a:cubicBezTo>
                    <a:lnTo>
                      <a:pt x="1951521" y="0"/>
                    </a:lnTo>
                    <a:cubicBezTo>
                      <a:pt x="2050006" y="0"/>
                      <a:pt x="2129843" y="79837"/>
                      <a:pt x="2129843" y="178322"/>
                    </a:cubicBezTo>
                    <a:lnTo>
                      <a:pt x="2129843" y="891587"/>
                    </a:lnTo>
                    <a:cubicBezTo>
                      <a:pt x="2129843" y="990072"/>
                      <a:pt x="2050006" y="1069909"/>
                      <a:pt x="1951521" y="1069909"/>
                    </a:cubicBezTo>
                    <a:lnTo>
                      <a:pt x="178322" y="1069909"/>
                    </a:lnTo>
                    <a:cubicBezTo>
                      <a:pt x="79837" y="1069909"/>
                      <a:pt x="0" y="990072"/>
                      <a:pt x="0" y="891587"/>
                    </a:cubicBezTo>
                    <a:lnTo>
                      <a:pt x="0" y="178322"/>
                    </a:lnTo>
                    <a:close/>
                  </a:path>
                </a:pathLst>
              </a:custGeom>
              <a:solidFill>
                <a:schemeClr val="bg1">
                  <a:lumMod val="95000"/>
                </a:schemeClr>
              </a:solidFill>
            </p:spPr>
            <p:style>
              <a:lnRef idx="1">
                <a:schemeClr val="accent3">
                  <a:shade val="80000"/>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5569" tIns="105569" rIns="105569" bIns="105569" numCol="1" spcCol="1270" anchor="ctr" anchorCtr="0">
                <a:noAutofit/>
              </a:bodyPr>
              <a:lstStyle/>
              <a:p>
                <a:pPr lvl="0" algn="ctr" defTabSz="622300">
                  <a:lnSpc>
                    <a:spcPct val="90000"/>
                  </a:lnSpc>
                  <a:spcBef>
                    <a:spcPct val="0"/>
                  </a:spcBef>
                  <a:spcAft>
                    <a:spcPct val="35000"/>
                  </a:spcAft>
                </a:pPr>
                <a:r>
                  <a:rPr lang="lv-LV" sz="1400" b="1" u="sng" kern="1200" dirty="0" smtClean="0"/>
                  <a:t>STARPTAUTISKAIS LĪMENIS</a:t>
                </a:r>
              </a:p>
              <a:p>
                <a:pPr lvl="0" algn="ctr" defTabSz="622300">
                  <a:lnSpc>
                    <a:spcPct val="90000"/>
                  </a:lnSpc>
                  <a:spcBef>
                    <a:spcPct val="0"/>
                  </a:spcBef>
                  <a:spcAft>
                    <a:spcPct val="35000"/>
                  </a:spcAft>
                </a:pPr>
                <a:r>
                  <a:rPr lang="lv-LV" sz="1400" kern="1200" dirty="0" smtClean="0"/>
                  <a:t>ANO</a:t>
                </a:r>
                <a:r>
                  <a:rPr lang="lv-LV" sz="1400" kern="1200" dirty="0"/>
                  <a:t>, IPCC, Pasaules Banka, Eiropas Savienība</a:t>
                </a:r>
              </a:p>
            </p:txBody>
          </p:sp>
          <p:sp>
            <p:nvSpPr>
              <p:cNvPr id="13" name="Freeform 12"/>
              <p:cNvSpPr/>
              <p:nvPr/>
            </p:nvSpPr>
            <p:spPr>
              <a:xfrm>
                <a:off x="8488672" y="3511294"/>
                <a:ext cx="2880460" cy="1069909"/>
              </a:xfrm>
              <a:custGeom>
                <a:avLst/>
                <a:gdLst>
                  <a:gd name="connsiteX0" fmla="*/ 0 w 2880460"/>
                  <a:gd name="connsiteY0" fmla="*/ 178322 h 1069909"/>
                  <a:gd name="connsiteX1" fmla="*/ 178322 w 2880460"/>
                  <a:gd name="connsiteY1" fmla="*/ 0 h 1069909"/>
                  <a:gd name="connsiteX2" fmla="*/ 2702138 w 2880460"/>
                  <a:gd name="connsiteY2" fmla="*/ 0 h 1069909"/>
                  <a:gd name="connsiteX3" fmla="*/ 2880460 w 2880460"/>
                  <a:gd name="connsiteY3" fmla="*/ 178322 h 1069909"/>
                  <a:gd name="connsiteX4" fmla="*/ 2880460 w 2880460"/>
                  <a:gd name="connsiteY4" fmla="*/ 891587 h 1069909"/>
                  <a:gd name="connsiteX5" fmla="*/ 2702138 w 2880460"/>
                  <a:gd name="connsiteY5" fmla="*/ 1069909 h 1069909"/>
                  <a:gd name="connsiteX6" fmla="*/ 178322 w 2880460"/>
                  <a:gd name="connsiteY6" fmla="*/ 1069909 h 1069909"/>
                  <a:gd name="connsiteX7" fmla="*/ 0 w 2880460"/>
                  <a:gd name="connsiteY7" fmla="*/ 891587 h 1069909"/>
                  <a:gd name="connsiteX8" fmla="*/ 0 w 2880460"/>
                  <a:gd name="connsiteY8" fmla="*/ 178322 h 106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0460" h="1069909">
                    <a:moveTo>
                      <a:pt x="0" y="178322"/>
                    </a:moveTo>
                    <a:cubicBezTo>
                      <a:pt x="0" y="79837"/>
                      <a:pt x="79837" y="0"/>
                      <a:pt x="178322" y="0"/>
                    </a:cubicBezTo>
                    <a:lnTo>
                      <a:pt x="2702138" y="0"/>
                    </a:lnTo>
                    <a:cubicBezTo>
                      <a:pt x="2800623" y="0"/>
                      <a:pt x="2880460" y="79837"/>
                      <a:pt x="2880460" y="178322"/>
                    </a:cubicBezTo>
                    <a:lnTo>
                      <a:pt x="2880460" y="891587"/>
                    </a:lnTo>
                    <a:cubicBezTo>
                      <a:pt x="2880460" y="990072"/>
                      <a:pt x="2800623" y="1069909"/>
                      <a:pt x="2702138" y="1069909"/>
                    </a:cubicBezTo>
                    <a:lnTo>
                      <a:pt x="178322" y="1069909"/>
                    </a:lnTo>
                    <a:cubicBezTo>
                      <a:pt x="79837" y="1069909"/>
                      <a:pt x="0" y="990072"/>
                      <a:pt x="0" y="891587"/>
                    </a:cubicBezTo>
                    <a:lnTo>
                      <a:pt x="0" y="178322"/>
                    </a:lnTo>
                    <a:close/>
                  </a:path>
                </a:pathLst>
              </a:custGeom>
              <a:solidFill>
                <a:schemeClr val="bg1">
                  <a:lumMod val="85000"/>
                </a:schemeClr>
              </a:solidFill>
            </p:spPr>
            <p:style>
              <a:lnRef idx="1">
                <a:schemeClr val="accent3">
                  <a:shade val="80000"/>
                  <a:hueOff val="0"/>
                  <a:satOff val="0"/>
                  <a:lumOff val="9546"/>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5569" tIns="105569" rIns="105569" bIns="105569" numCol="1" spcCol="1270" anchor="ctr" anchorCtr="0">
                <a:noAutofit/>
              </a:bodyPr>
              <a:lstStyle/>
              <a:p>
                <a:pPr lvl="0" algn="ctr" defTabSz="622300">
                  <a:lnSpc>
                    <a:spcPct val="90000"/>
                  </a:lnSpc>
                  <a:spcBef>
                    <a:spcPct val="0"/>
                  </a:spcBef>
                  <a:spcAft>
                    <a:spcPct val="35000"/>
                  </a:spcAft>
                </a:pPr>
                <a:r>
                  <a:rPr lang="lv-LV" sz="1400" b="1" u="sng" kern="1200" dirty="0" smtClean="0"/>
                  <a:t>NACIONĀLAIS LĪMENIS</a:t>
                </a:r>
              </a:p>
              <a:p>
                <a:pPr lvl="0" algn="ctr" defTabSz="622300">
                  <a:lnSpc>
                    <a:spcPct val="90000"/>
                  </a:lnSpc>
                  <a:spcBef>
                    <a:spcPct val="0"/>
                  </a:spcBef>
                  <a:spcAft>
                    <a:spcPct val="35000"/>
                  </a:spcAft>
                </a:pPr>
                <a:r>
                  <a:rPr lang="lv-LV" sz="1400" kern="1200" dirty="0" smtClean="0"/>
                  <a:t>Finanšu</a:t>
                </a:r>
                <a:r>
                  <a:rPr lang="lv-LV" sz="1400" kern="1200" dirty="0"/>
                  <a:t>, Ekonomikas, VARAM, Labklājības un citas ministrijas, universitātes, institūti, LVĢMC</a:t>
                </a:r>
              </a:p>
            </p:txBody>
          </p:sp>
          <p:sp>
            <p:nvSpPr>
              <p:cNvPr id="14" name="Freeform 13"/>
              <p:cNvSpPr/>
              <p:nvPr/>
            </p:nvSpPr>
            <p:spPr>
              <a:xfrm>
                <a:off x="8492903" y="4728005"/>
                <a:ext cx="3525139" cy="1069909"/>
              </a:xfrm>
              <a:custGeom>
                <a:avLst/>
                <a:gdLst>
                  <a:gd name="connsiteX0" fmla="*/ 0 w 3525139"/>
                  <a:gd name="connsiteY0" fmla="*/ 178322 h 1069909"/>
                  <a:gd name="connsiteX1" fmla="*/ 178322 w 3525139"/>
                  <a:gd name="connsiteY1" fmla="*/ 0 h 1069909"/>
                  <a:gd name="connsiteX2" fmla="*/ 3346817 w 3525139"/>
                  <a:gd name="connsiteY2" fmla="*/ 0 h 1069909"/>
                  <a:gd name="connsiteX3" fmla="*/ 3525139 w 3525139"/>
                  <a:gd name="connsiteY3" fmla="*/ 178322 h 1069909"/>
                  <a:gd name="connsiteX4" fmla="*/ 3525139 w 3525139"/>
                  <a:gd name="connsiteY4" fmla="*/ 891587 h 1069909"/>
                  <a:gd name="connsiteX5" fmla="*/ 3346817 w 3525139"/>
                  <a:gd name="connsiteY5" fmla="*/ 1069909 h 1069909"/>
                  <a:gd name="connsiteX6" fmla="*/ 178322 w 3525139"/>
                  <a:gd name="connsiteY6" fmla="*/ 1069909 h 1069909"/>
                  <a:gd name="connsiteX7" fmla="*/ 0 w 3525139"/>
                  <a:gd name="connsiteY7" fmla="*/ 891587 h 1069909"/>
                  <a:gd name="connsiteX8" fmla="*/ 0 w 3525139"/>
                  <a:gd name="connsiteY8" fmla="*/ 178322 h 106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5139" h="1069909">
                    <a:moveTo>
                      <a:pt x="0" y="178322"/>
                    </a:moveTo>
                    <a:cubicBezTo>
                      <a:pt x="0" y="79837"/>
                      <a:pt x="79837" y="0"/>
                      <a:pt x="178322" y="0"/>
                    </a:cubicBezTo>
                    <a:lnTo>
                      <a:pt x="3346817" y="0"/>
                    </a:lnTo>
                    <a:cubicBezTo>
                      <a:pt x="3445302" y="0"/>
                      <a:pt x="3525139" y="79837"/>
                      <a:pt x="3525139" y="178322"/>
                    </a:cubicBezTo>
                    <a:lnTo>
                      <a:pt x="3525139" y="891587"/>
                    </a:lnTo>
                    <a:cubicBezTo>
                      <a:pt x="3525139" y="990072"/>
                      <a:pt x="3445302" y="1069909"/>
                      <a:pt x="3346817" y="1069909"/>
                    </a:cubicBezTo>
                    <a:lnTo>
                      <a:pt x="178322" y="1069909"/>
                    </a:lnTo>
                    <a:cubicBezTo>
                      <a:pt x="79837" y="1069909"/>
                      <a:pt x="0" y="990072"/>
                      <a:pt x="0" y="891587"/>
                    </a:cubicBezTo>
                    <a:lnTo>
                      <a:pt x="0" y="178322"/>
                    </a:lnTo>
                    <a:close/>
                  </a:path>
                </a:pathLst>
              </a:custGeom>
              <a:solidFill>
                <a:schemeClr val="bg1">
                  <a:lumMod val="75000"/>
                </a:schemeClr>
              </a:solidFill>
            </p:spPr>
            <p:style>
              <a:lnRef idx="1">
                <a:schemeClr val="accent3">
                  <a:shade val="80000"/>
                  <a:hueOff val="0"/>
                  <a:satOff val="0"/>
                  <a:lumOff val="19092"/>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5569" tIns="105569" rIns="105569" bIns="105569" numCol="1" spcCol="1270" anchor="ctr" anchorCtr="0">
                <a:noAutofit/>
              </a:bodyPr>
              <a:lstStyle/>
              <a:p>
                <a:pPr lvl="0" algn="ctr" defTabSz="622300">
                  <a:lnSpc>
                    <a:spcPct val="90000"/>
                  </a:lnSpc>
                  <a:spcBef>
                    <a:spcPct val="0"/>
                  </a:spcBef>
                  <a:spcAft>
                    <a:spcPct val="35000"/>
                  </a:spcAft>
                </a:pPr>
                <a:r>
                  <a:rPr lang="lv-LV" sz="1400" b="1" u="sng" kern="1200" dirty="0" smtClean="0"/>
                  <a:t>VIETĒJAIS LĪMENIS</a:t>
                </a:r>
              </a:p>
              <a:p>
                <a:pPr lvl="0" algn="ctr" defTabSz="622300">
                  <a:lnSpc>
                    <a:spcPct val="90000"/>
                  </a:lnSpc>
                  <a:spcBef>
                    <a:spcPct val="0"/>
                  </a:spcBef>
                  <a:spcAft>
                    <a:spcPct val="35000"/>
                  </a:spcAft>
                </a:pPr>
                <a:r>
                  <a:rPr lang="lv-LV" sz="1400" kern="1200" dirty="0" smtClean="0"/>
                  <a:t>Pašvaldības</a:t>
                </a:r>
                <a:r>
                  <a:rPr lang="lv-LV" sz="1400" kern="1200" dirty="0"/>
                  <a:t>, politiskās organizācijas un NVO, ražotāji, lauksaimnieki, skolas, </a:t>
                </a:r>
                <a:r>
                  <a:rPr lang="lv-LV" sz="1400" kern="1200" dirty="0" smtClean="0"/>
                  <a:t>    profesionālās asociācijas</a:t>
                </a:r>
                <a:endParaRPr lang="lv-LV" sz="1400" kern="1200" dirty="0"/>
              </a:p>
            </p:txBody>
          </p:sp>
        </p:grpSp>
        <p:sp>
          <p:nvSpPr>
            <p:cNvPr id="15" name="Rectangle 14"/>
            <p:cNvSpPr/>
            <p:nvPr/>
          </p:nvSpPr>
          <p:spPr>
            <a:xfrm>
              <a:off x="7140897" y="5740071"/>
              <a:ext cx="2782389" cy="830997"/>
            </a:xfrm>
            <a:prstGeom prst="rect">
              <a:avLst/>
            </a:prstGeom>
            <a:noFill/>
          </p:spPr>
          <p:txBody>
            <a:bodyPr wrap="square">
              <a:spAutoFit/>
            </a:bodyPr>
            <a:lstStyle/>
            <a:p>
              <a:pPr algn="ctr"/>
              <a:r>
                <a:rPr lang="lv-LV" sz="1600" b="1" dirty="0">
                  <a:solidFill>
                    <a:schemeClr val="bg1"/>
                  </a:solidFill>
                </a:rPr>
                <a:t>Adaptācijas politikas veidošanas un īstenošanas dalībnieki </a:t>
              </a:r>
            </a:p>
          </p:txBody>
        </p:sp>
      </p:grpSp>
      <p:sp>
        <p:nvSpPr>
          <p:cNvPr id="3" name="Title 1"/>
          <p:cNvSpPr txBox="1">
            <a:spLocks/>
          </p:cNvSpPr>
          <p:nvPr/>
        </p:nvSpPr>
        <p:spPr>
          <a:xfrm>
            <a:off x="1281213" y="425668"/>
            <a:ext cx="9655695" cy="114908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Adaptācijas jēdziens ir viennozīmīgi saistīts ar </a:t>
            </a:r>
            <a:r>
              <a:rPr lang="lv-LV" sz="2400" b="1" dirty="0"/>
              <a:t>ilgtspējīgas attīstības politikas izstrādi </a:t>
            </a:r>
            <a:r>
              <a:rPr lang="lv-LV" sz="2400" dirty="0"/>
              <a:t>un ir pieminēts ANO Vispārējā konvencijā par klimata pārmaiņām, tās Kioto protokolā un citos starptautiskās likumdošanas aktos</a:t>
            </a:r>
            <a:endParaRPr lang="lv-LV" sz="2400" dirty="0" smtClean="0"/>
          </a:p>
        </p:txBody>
      </p:sp>
      <p:sp>
        <p:nvSpPr>
          <p:cNvPr id="4" name="Rounded Rectangle 3"/>
          <p:cNvSpPr/>
          <p:nvPr/>
        </p:nvSpPr>
        <p:spPr>
          <a:xfrm>
            <a:off x="348342" y="1934307"/>
            <a:ext cx="6462817" cy="9144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Adaptācijas mērķis ir </a:t>
            </a:r>
            <a:r>
              <a:rPr lang="lv-LV" b="1" u="sng" dirty="0">
                <a:solidFill>
                  <a:schemeClr val="tx1"/>
                </a:solidFill>
              </a:rPr>
              <a:t>mazināt riskus</a:t>
            </a:r>
            <a:r>
              <a:rPr lang="lv-LV" b="1" dirty="0">
                <a:solidFill>
                  <a:schemeClr val="tx1"/>
                </a:solidFill>
              </a:rPr>
              <a:t>, kurus var radīt, piemēram, plūdi, kuru notikšanas varbūtība ir reizi 100 </a:t>
            </a:r>
            <a:r>
              <a:rPr lang="lv-LV" b="1" dirty="0" smtClean="0">
                <a:solidFill>
                  <a:schemeClr val="tx1"/>
                </a:solidFill>
              </a:rPr>
              <a:t>gados – mērķis </a:t>
            </a:r>
            <a:r>
              <a:rPr lang="lv-LV" b="1" dirty="0">
                <a:solidFill>
                  <a:schemeClr val="tx1"/>
                </a:solidFill>
              </a:rPr>
              <a:t>ir </a:t>
            </a:r>
            <a:r>
              <a:rPr lang="lv-LV" b="1" u="sng" dirty="0">
                <a:solidFill>
                  <a:schemeClr val="tx1"/>
                </a:solidFill>
              </a:rPr>
              <a:t>novērst riskus</a:t>
            </a:r>
            <a:r>
              <a:rPr lang="lv-LV" b="1" dirty="0">
                <a:solidFill>
                  <a:schemeClr val="tx1"/>
                </a:solidFill>
              </a:rPr>
              <a:t>, nevis rīkoties pēc tam, kad nelaime jau ir notikusi</a:t>
            </a:r>
            <a:endParaRPr lang="lv-LV" b="1" dirty="0" smtClean="0">
              <a:solidFill>
                <a:schemeClr val="tx1"/>
              </a:solidFill>
            </a:endParaRPr>
          </a:p>
        </p:txBody>
      </p:sp>
      <p:sp>
        <p:nvSpPr>
          <p:cNvPr id="5" name="Rounded Rectangle 4"/>
          <p:cNvSpPr/>
          <p:nvPr/>
        </p:nvSpPr>
        <p:spPr>
          <a:xfrm>
            <a:off x="348341" y="3109231"/>
            <a:ext cx="6462817" cy="9144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Tātad adaptācijas koncepcija ietver </a:t>
            </a:r>
            <a:r>
              <a:rPr lang="lv-LV" b="1" dirty="0" smtClean="0">
                <a:solidFill>
                  <a:schemeClr val="tx1"/>
                </a:solidFill>
              </a:rPr>
              <a:t>rūpes </a:t>
            </a:r>
            <a:r>
              <a:rPr lang="lv-LV" b="1" dirty="0">
                <a:solidFill>
                  <a:schemeClr val="tx1"/>
                </a:solidFill>
              </a:rPr>
              <a:t>par sabiedrību kopumā, ne tikai noteiktu elektorāta grupu, turklāt rēķinoties ar iespējamām ietekmēm un riskiem</a:t>
            </a:r>
            <a:endParaRPr lang="lv-LV" b="1" dirty="0" smtClean="0">
              <a:solidFill>
                <a:schemeClr val="tx1"/>
              </a:solidFill>
            </a:endParaRPr>
          </a:p>
        </p:txBody>
      </p:sp>
      <p:sp>
        <p:nvSpPr>
          <p:cNvPr id="9" name="Rounded Rectangle 8"/>
          <p:cNvSpPr/>
          <p:nvPr/>
        </p:nvSpPr>
        <p:spPr>
          <a:xfrm>
            <a:off x="348341" y="4284155"/>
            <a:ext cx="6462817" cy="180490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Klimata pārmaiņu radītie riski ir tik būtiski, ka to risināšanai ir mobilizēta starptautiskā sabiedrība, bet </a:t>
            </a:r>
            <a:r>
              <a:rPr lang="lv-LV" b="1" dirty="0" smtClean="0">
                <a:solidFill>
                  <a:schemeClr val="tx1"/>
                </a:solidFill>
              </a:rPr>
              <a:t>vienlaikus, </a:t>
            </a:r>
            <a:r>
              <a:rPr lang="lv-LV" b="1" dirty="0">
                <a:solidFill>
                  <a:schemeClr val="tx1"/>
                </a:solidFill>
              </a:rPr>
              <a:t>ja klimatu pārmaiņu mazināšana lielā mērā ir atkarīga no valstu sadarbības saskaņā ar savstarpējas vienošanās principiem, tad adaptācija lielā mērā ir nacionāli (katras valsts) risināms politikas uzdevumu un rīcību kopums</a:t>
            </a:r>
          </a:p>
        </p:txBody>
      </p:sp>
    </p:spTree>
    <p:extLst>
      <p:ext uri="{BB962C8B-B14F-4D97-AF65-F5344CB8AC3E}">
        <p14:creationId xmlns:p14="http://schemas.microsoft.com/office/powerpoint/2010/main" xmlns="" val="20801926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214847" y="617305"/>
            <a:ext cx="9771016" cy="114908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Adaptācijas politika ir </a:t>
            </a:r>
            <a:r>
              <a:rPr lang="lv-LV" sz="2400" b="1" dirty="0"/>
              <a:t>pasaules vides politikas </a:t>
            </a:r>
            <a:r>
              <a:rPr lang="lv-LV" sz="2400" dirty="0"/>
              <a:t>viens no elementiem un tā ir saistīta ar klimata pārmaiņu mazināšanas politiku </a:t>
            </a:r>
            <a:r>
              <a:rPr lang="lv-LV" sz="2400" dirty="0" smtClean="0"/>
              <a:t>– respektīvi</a:t>
            </a:r>
            <a:r>
              <a:rPr lang="lv-LV" sz="2400" dirty="0"/>
              <a:t>, klimata pārmaiņu mazināšana un piemērošanās tām ir integrāli saistītas</a:t>
            </a:r>
          </a:p>
        </p:txBody>
      </p:sp>
      <p:sp>
        <p:nvSpPr>
          <p:cNvPr id="4" name="Rounded Rectangle 3"/>
          <p:cNvSpPr/>
          <p:nvPr/>
        </p:nvSpPr>
        <p:spPr>
          <a:xfrm>
            <a:off x="5747656" y="2064278"/>
            <a:ext cx="6081289" cy="9144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Mūsdienu vides problēmu aktualitātes pieaugums klimata politiku izvirza par vienu no politiskā procesa </a:t>
            </a:r>
            <a:endParaRPr lang="lv-LV" b="1" dirty="0" smtClean="0">
              <a:solidFill>
                <a:schemeClr val="tx1"/>
              </a:solidFill>
            </a:endParaRPr>
          </a:p>
          <a:p>
            <a:pPr algn="ctr"/>
            <a:r>
              <a:rPr lang="lv-LV" b="1" dirty="0" smtClean="0">
                <a:solidFill>
                  <a:schemeClr val="tx1"/>
                </a:solidFill>
              </a:rPr>
              <a:t>būtiskiem </a:t>
            </a:r>
            <a:r>
              <a:rPr lang="lv-LV" b="1" dirty="0">
                <a:solidFill>
                  <a:schemeClr val="tx1"/>
                </a:solidFill>
              </a:rPr>
              <a:t>elementiem </a:t>
            </a:r>
            <a:endParaRPr lang="lv-LV" b="1" dirty="0" smtClean="0">
              <a:solidFill>
                <a:schemeClr val="tx1"/>
              </a:solidFill>
            </a:endParaRPr>
          </a:p>
        </p:txBody>
      </p:sp>
      <p:sp>
        <p:nvSpPr>
          <p:cNvPr id="5" name="Rounded Rectangle 4"/>
          <p:cNvSpPr/>
          <p:nvPr/>
        </p:nvSpPr>
        <p:spPr>
          <a:xfrm>
            <a:off x="5747656" y="3276661"/>
            <a:ext cx="6081289" cy="123002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Tā kā klimata politika ir </a:t>
            </a:r>
            <a:r>
              <a:rPr lang="lv-LV" b="1" dirty="0">
                <a:solidFill>
                  <a:schemeClr val="tx1"/>
                </a:solidFill>
              </a:rPr>
              <a:t>nozīmīga aktualitāte Eiropas Savienības dalībvalstīs un sāk par tādu kļūt arī Latvijā, tad arī pašvaldību līmenī, īpaši adaptācijas </a:t>
            </a:r>
            <a:r>
              <a:rPr lang="lv-LV" b="1" dirty="0" smtClean="0">
                <a:solidFill>
                  <a:schemeClr val="tx1"/>
                </a:solidFill>
              </a:rPr>
              <a:t>jautājumi, </a:t>
            </a:r>
          </a:p>
          <a:p>
            <a:pPr algn="ctr"/>
            <a:r>
              <a:rPr lang="lv-LV" b="1" dirty="0" smtClean="0">
                <a:solidFill>
                  <a:schemeClr val="tx1"/>
                </a:solidFill>
              </a:rPr>
              <a:t>kļūst </a:t>
            </a:r>
            <a:r>
              <a:rPr lang="lv-LV" b="1" dirty="0">
                <a:solidFill>
                  <a:schemeClr val="tx1"/>
                </a:solidFill>
              </a:rPr>
              <a:t>aizvien nozīmīgāki</a:t>
            </a:r>
            <a:endParaRPr lang="lv-LV" b="1" dirty="0" smtClean="0">
              <a:solidFill>
                <a:schemeClr val="tx1"/>
              </a:solidFill>
            </a:endParaRPr>
          </a:p>
        </p:txBody>
      </p:sp>
      <p:sp>
        <p:nvSpPr>
          <p:cNvPr id="6" name="Rounded Rectangle 5"/>
          <p:cNvSpPr/>
          <p:nvPr/>
        </p:nvSpPr>
        <p:spPr>
          <a:xfrm>
            <a:off x="5747656" y="4804580"/>
            <a:ext cx="6081289" cy="9144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Adaptācijas plānošanas un ieviešanas sekmēšanai ir svarīga sadarbība visos politikas veidošanas un tās </a:t>
            </a:r>
            <a:endParaRPr lang="lv-LV" b="1" dirty="0" smtClean="0">
              <a:solidFill>
                <a:schemeClr val="tx1"/>
              </a:solidFill>
            </a:endParaRPr>
          </a:p>
          <a:p>
            <a:pPr algn="ctr"/>
            <a:r>
              <a:rPr lang="lv-LV" b="1" dirty="0" smtClean="0">
                <a:solidFill>
                  <a:schemeClr val="tx1"/>
                </a:solidFill>
              </a:rPr>
              <a:t>ieviešanas </a:t>
            </a:r>
            <a:r>
              <a:rPr lang="lv-LV" b="1" dirty="0">
                <a:solidFill>
                  <a:schemeClr val="tx1"/>
                </a:solidFill>
              </a:rPr>
              <a:t>līmeņos</a:t>
            </a:r>
            <a:endParaRPr lang="lv-LV" b="1" dirty="0" smtClean="0">
              <a:solidFill>
                <a:schemeClr val="tx1"/>
              </a:solidFill>
            </a:endParaRPr>
          </a:p>
        </p:txBody>
      </p:sp>
      <p:grpSp>
        <p:nvGrpSpPr>
          <p:cNvPr id="9" name="Group 8"/>
          <p:cNvGrpSpPr/>
          <p:nvPr/>
        </p:nvGrpSpPr>
        <p:grpSpPr>
          <a:xfrm>
            <a:off x="470036" y="2064278"/>
            <a:ext cx="4885529" cy="3923853"/>
            <a:chOff x="391658" y="1894459"/>
            <a:chExt cx="4885529" cy="3923853"/>
          </a:xfrm>
        </p:grpSpPr>
        <p:sp>
          <p:nvSpPr>
            <p:cNvPr id="8" name="Rectangle 7"/>
            <p:cNvSpPr/>
            <p:nvPr/>
          </p:nvSpPr>
          <p:spPr>
            <a:xfrm>
              <a:off x="391658" y="4987315"/>
              <a:ext cx="4885529" cy="830997"/>
            </a:xfrm>
            <a:prstGeom prst="rect">
              <a:avLst/>
            </a:prstGeom>
            <a:solidFill>
              <a:schemeClr val="bg1"/>
            </a:solidFill>
          </p:spPr>
          <p:txBody>
            <a:bodyPr wrap="square">
              <a:spAutoFit/>
            </a:bodyPr>
            <a:lstStyle/>
            <a:p>
              <a:pPr algn="ctr"/>
              <a:endParaRPr lang="lv-LV" sz="1600" b="1" dirty="0" smtClean="0"/>
            </a:p>
            <a:p>
              <a:pPr algn="ctr"/>
              <a:r>
                <a:rPr lang="lv-LV" sz="1600" b="1" dirty="0" smtClean="0"/>
                <a:t>Adaptācijas </a:t>
              </a:r>
              <a:r>
                <a:rPr lang="lv-LV" sz="1600" b="1" dirty="0"/>
                <a:t>politikas un rīcību vieta </a:t>
              </a:r>
              <a:endParaRPr lang="lv-LV" sz="1600" b="1" dirty="0" smtClean="0"/>
            </a:p>
            <a:p>
              <a:pPr algn="ctr"/>
              <a:r>
                <a:rPr lang="lv-LV" sz="1600" b="1" dirty="0" smtClean="0"/>
                <a:t>klimata </a:t>
              </a:r>
              <a:r>
                <a:rPr lang="lv-LV" sz="1600" b="1" dirty="0"/>
                <a:t>politikas sistēmā </a:t>
              </a:r>
            </a:p>
          </p:txBody>
        </p:sp>
        <p:pic>
          <p:nvPicPr>
            <p:cNvPr id="7" name="Picture 6"/>
            <p:cNvPicPr>
              <a:picLocks noChangeAspect="1"/>
            </p:cNvPicPr>
            <p:nvPr/>
          </p:nvPicPr>
          <p:blipFill>
            <a:blip r:embed="rId2" cstate="print">
              <a:extLst>
                <a:ext uri="{BEBA8EAE-BF5A-486C-A8C5-ECC9F3942E4B}">
                  <a14:imgProps xmlns:a14="http://schemas.microsoft.com/office/drawing/2010/main" xmlns="">
                    <a14:imgLayer r:embed="rId3">
                      <a14:imgEffect>
                        <a14:sharpenSoften amount="25000"/>
                      </a14:imgEffect>
                    </a14:imgLayer>
                  </a14:imgProps>
                </a:ext>
                <a:ext uri="{28A0092B-C50C-407E-A947-70E740481C1C}">
                  <a14:useLocalDpi xmlns:a14="http://schemas.microsoft.com/office/drawing/2010/main" xmlns="" val="0"/>
                </a:ext>
              </a:extLst>
            </a:blip>
            <a:stretch>
              <a:fillRect/>
            </a:stretch>
          </p:blipFill>
          <p:spPr>
            <a:xfrm>
              <a:off x="391658" y="1894459"/>
              <a:ext cx="4885529" cy="3341053"/>
            </a:xfrm>
            <a:prstGeom prst="rect">
              <a:avLst/>
            </a:prstGeom>
          </p:spPr>
        </p:pic>
      </p:grpSp>
    </p:spTree>
    <p:extLst>
      <p:ext uri="{BB962C8B-B14F-4D97-AF65-F5344CB8AC3E}">
        <p14:creationId xmlns:p14="http://schemas.microsoft.com/office/powerpoint/2010/main" xmlns="" val="5201447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user\Desktop\13-Atteli\5591473600_d63ebce162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flipH="1">
            <a:off x="7258789" y="0"/>
            <a:ext cx="4559398"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1883228" y="459329"/>
            <a:ext cx="8425543" cy="93413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Vienlaikus </a:t>
            </a:r>
            <a:r>
              <a:rPr lang="lv-LV" sz="2400" b="1" dirty="0"/>
              <a:t>adaptācija neizbēgami nozīmē ieguldījumus</a:t>
            </a:r>
            <a:r>
              <a:rPr lang="lv-LV" sz="2400" dirty="0"/>
              <a:t>, lai mazinātu riskus, kas ir tikai iespējami, jeb </a:t>
            </a:r>
            <a:r>
              <a:rPr lang="lv-LV" sz="2400" dirty="0" smtClean="0"/>
              <a:t>varbūtīgi</a:t>
            </a:r>
          </a:p>
        </p:txBody>
      </p:sp>
      <p:sp>
        <p:nvSpPr>
          <p:cNvPr id="4" name="Rounded Rectangle 3"/>
          <p:cNvSpPr/>
          <p:nvPr/>
        </p:nvSpPr>
        <p:spPr>
          <a:xfrm>
            <a:off x="345220" y="1617066"/>
            <a:ext cx="7218173" cy="119897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Klimata pārmaiņas notiek, tāpat stipru vētru ietekmes un gadījumi ir neizbēgami, līdzīgi plūdu risku var novērtēt, tomēr lai pamatotu rīcību nepieciešamību un pieņemtu lēmumu kritiski svarīgi ir ekonomikas kategorijās izvērtēt klimata radītos riskus</a:t>
            </a:r>
            <a:endParaRPr lang="lv-LV" b="1" dirty="0" smtClean="0">
              <a:solidFill>
                <a:schemeClr val="tx1"/>
              </a:solidFill>
            </a:endParaRPr>
          </a:p>
        </p:txBody>
      </p:sp>
      <p:sp>
        <p:nvSpPr>
          <p:cNvPr id="5" name="Rounded Rectangle 4"/>
          <p:cNvSpPr/>
          <p:nvPr/>
        </p:nvSpPr>
        <p:spPr>
          <a:xfrm>
            <a:off x="345220" y="4486711"/>
            <a:ext cx="7218173" cy="68611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Jautājumu sarežģī tas, ka ir ietekmes, kuras monetārās kategorijās vērtēt ir grūti, piemēram, bioloģiskās daudzveidības samazināšanās</a:t>
            </a:r>
            <a:endParaRPr lang="lv-LV" b="1" dirty="0" smtClean="0">
              <a:solidFill>
                <a:schemeClr val="tx1"/>
              </a:solidFill>
            </a:endParaRPr>
          </a:p>
        </p:txBody>
      </p:sp>
      <p:sp>
        <p:nvSpPr>
          <p:cNvPr id="6" name="Rounded Rectangle 5"/>
          <p:cNvSpPr/>
          <p:nvPr/>
        </p:nvSpPr>
        <p:spPr>
          <a:xfrm>
            <a:off x="345219" y="5429422"/>
            <a:ext cx="7218173" cy="9144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Tomēr ir pietiekami daudz klimata risku veidu, kuru ietekmes un potenciālās izmaksas novērtēt var visai precīzi, piemēram, zemes platību zaudējumus piekrastes noskalošanas rezultātā</a:t>
            </a:r>
            <a:endParaRPr lang="lv-LV" b="1" dirty="0" smtClean="0">
              <a:solidFill>
                <a:schemeClr val="tx1"/>
              </a:solidFill>
            </a:endParaRPr>
          </a:p>
        </p:txBody>
      </p:sp>
      <p:sp>
        <p:nvSpPr>
          <p:cNvPr id="7" name="Rounded Rectangle 6"/>
          <p:cNvSpPr/>
          <p:nvPr/>
        </p:nvSpPr>
        <p:spPr>
          <a:xfrm>
            <a:off x="345222" y="3072641"/>
            <a:ext cx="7218173" cy="115747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Tieši klimata pārmaiņu ekonomiskā novērtējuma komplicētība ir galvenais faktors, kas ir kritiski svarīgs gan diskusijās ar sabiedrību par klimata politikas mērķu sasniegšanu, gan arī konkrētu </a:t>
            </a:r>
            <a:endParaRPr lang="lv-LV" b="1" dirty="0" smtClean="0">
              <a:solidFill>
                <a:schemeClr val="tx1"/>
              </a:solidFill>
            </a:endParaRPr>
          </a:p>
          <a:p>
            <a:pPr algn="ctr"/>
            <a:r>
              <a:rPr lang="lv-LV" b="1" dirty="0" smtClean="0">
                <a:solidFill>
                  <a:schemeClr val="tx1"/>
                </a:solidFill>
              </a:rPr>
              <a:t>investīciju </a:t>
            </a:r>
            <a:r>
              <a:rPr lang="lv-LV" b="1" dirty="0">
                <a:solidFill>
                  <a:schemeClr val="tx1"/>
                </a:solidFill>
              </a:rPr>
              <a:t>projektu pamatošanai</a:t>
            </a:r>
            <a:endParaRPr lang="lv-LV" b="1" dirty="0" smtClean="0">
              <a:solidFill>
                <a:schemeClr val="tx1"/>
              </a:solidFill>
            </a:endParaRPr>
          </a:p>
        </p:txBody>
      </p:sp>
    </p:spTree>
    <p:extLst>
      <p:ext uri="{BB962C8B-B14F-4D97-AF65-F5344CB8AC3E}">
        <p14:creationId xmlns:p14="http://schemas.microsoft.com/office/powerpoint/2010/main" xmlns="" val="36523978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0" y="1389256"/>
            <a:ext cx="6344152" cy="4758115"/>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5143062" y="3021831"/>
            <a:ext cx="6729534" cy="3420494"/>
            <a:chOff x="5064684" y="3061020"/>
            <a:chExt cx="6729534" cy="3420494"/>
          </a:xfrm>
        </p:grpSpPr>
        <p:sp>
          <p:nvSpPr>
            <p:cNvPr id="7" name="Rectangle 6"/>
            <p:cNvSpPr/>
            <p:nvPr/>
          </p:nvSpPr>
          <p:spPr>
            <a:xfrm>
              <a:off x="5064684" y="5896739"/>
              <a:ext cx="6729534" cy="584775"/>
            </a:xfrm>
            <a:prstGeom prst="rect">
              <a:avLst/>
            </a:prstGeom>
            <a:solidFill>
              <a:schemeClr val="bg1"/>
            </a:solidFill>
          </p:spPr>
          <p:txBody>
            <a:bodyPr wrap="square">
              <a:spAutoFit/>
            </a:bodyPr>
            <a:lstStyle/>
            <a:p>
              <a:pPr algn="ctr"/>
              <a:endParaRPr lang="lv-LV" sz="1600" b="1" dirty="0" smtClean="0"/>
            </a:p>
            <a:p>
              <a:pPr algn="ctr"/>
              <a:r>
                <a:rPr lang="lv-LV" sz="1600" b="1" dirty="0" smtClean="0"/>
                <a:t>Adaptācijas </a:t>
              </a:r>
              <a:r>
                <a:rPr lang="lv-LV" sz="1600" b="1" dirty="0"/>
                <a:t>veidi atkarībā no izmantotajām pieejām</a:t>
              </a:r>
            </a:p>
          </p:txBody>
        </p:sp>
        <p:pic>
          <p:nvPicPr>
            <p:cNvPr id="2" name="Picture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064684" y="3061020"/>
              <a:ext cx="6729534" cy="3091586"/>
            </a:xfrm>
            <a:prstGeom prst="rect">
              <a:avLst/>
            </a:prstGeom>
          </p:spPr>
        </p:pic>
      </p:grpSp>
      <p:sp>
        <p:nvSpPr>
          <p:cNvPr id="5" name="Title 1"/>
          <p:cNvSpPr txBox="1">
            <a:spLocks/>
          </p:cNvSpPr>
          <p:nvPr/>
        </p:nvSpPr>
        <p:spPr>
          <a:xfrm>
            <a:off x="1883228" y="502458"/>
            <a:ext cx="8425543" cy="116958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Ir iespējams izdalīt vairākus </a:t>
            </a:r>
            <a:r>
              <a:rPr lang="lv-LV" sz="2400" b="1" dirty="0"/>
              <a:t>adaptācijas veidus</a:t>
            </a:r>
            <a:r>
              <a:rPr lang="lv-LV" sz="2400" dirty="0"/>
              <a:t>, gan atkarībā no tā, kā notiek reakcija uz klimata pārmaiņu riskiem, gan atkarībā no rīcībām, kas nodrošina </a:t>
            </a:r>
            <a:r>
              <a:rPr lang="lv-LV" sz="2400" dirty="0" smtClean="0"/>
              <a:t>piemērošanos: </a:t>
            </a:r>
          </a:p>
        </p:txBody>
      </p:sp>
      <p:sp>
        <p:nvSpPr>
          <p:cNvPr id="6" name="Rounded Rectangle 5"/>
          <p:cNvSpPr/>
          <p:nvPr/>
        </p:nvSpPr>
        <p:spPr>
          <a:xfrm>
            <a:off x="8583943" y="1281927"/>
            <a:ext cx="3028937" cy="153965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600"/>
              </a:spcAft>
              <a:buFont typeface="+mj-lt"/>
              <a:buAutoNum type="arabicParenR"/>
            </a:pPr>
            <a:r>
              <a:rPr lang="lv-LV" b="1" dirty="0" smtClean="0">
                <a:solidFill>
                  <a:schemeClr val="tx1"/>
                </a:solidFill>
              </a:rPr>
              <a:t> Autonomā adaptācija</a:t>
            </a:r>
          </a:p>
          <a:p>
            <a:pPr marL="342900" indent="-342900">
              <a:spcAft>
                <a:spcPts val="600"/>
              </a:spcAft>
              <a:buFont typeface="+mj-lt"/>
              <a:buAutoNum type="arabicParenR"/>
            </a:pPr>
            <a:r>
              <a:rPr lang="lv-LV" b="1" dirty="0" smtClean="0">
                <a:solidFill>
                  <a:schemeClr val="tx1"/>
                </a:solidFill>
              </a:rPr>
              <a:t> Plānotā adaptācija</a:t>
            </a:r>
          </a:p>
          <a:p>
            <a:pPr marL="342900" indent="-342900">
              <a:spcAft>
                <a:spcPts val="600"/>
              </a:spcAft>
              <a:buFont typeface="+mj-lt"/>
              <a:buAutoNum type="arabicParenR"/>
            </a:pPr>
            <a:r>
              <a:rPr lang="lv-LV" b="1" dirty="0" smtClean="0">
                <a:solidFill>
                  <a:schemeClr val="tx1"/>
                </a:solidFill>
              </a:rPr>
              <a:t> </a:t>
            </a:r>
            <a:r>
              <a:rPr lang="lv-LV" b="1" i="1" dirty="0" smtClean="0">
                <a:solidFill>
                  <a:schemeClr val="tx1"/>
                </a:solidFill>
              </a:rPr>
              <a:t>Post </a:t>
            </a:r>
            <a:r>
              <a:rPr lang="lv-LV" b="1" i="1" dirty="0" err="1" smtClean="0">
                <a:solidFill>
                  <a:schemeClr val="tx1"/>
                </a:solidFill>
              </a:rPr>
              <a:t>factum</a:t>
            </a:r>
            <a:r>
              <a:rPr lang="lv-LV" b="1" i="1" dirty="0" smtClean="0">
                <a:solidFill>
                  <a:schemeClr val="tx1"/>
                </a:solidFill>
              </a:rPr>
              <a:t> </a:t>
            </a:r>
            <a:r>
              <a:rPr lang="lv-LV" b="1" dirty="0" smtClean="0">
                <a:solidFill>
                  <a:schemeClr val="tx1"/>
                </a:solidFill>
              </a:rPr>
              <a:t>adaptācija</a:t>
            </a:r>
          </a:p>
          <a:p>
            <a:pPr marL="342900" indent="-342900">
              <a:spcAft>
                <a:spcPts val="600"/>
              </a:spcAft>
              <a:buFont typeface="+mj-lt"/>
              <a:buAutoNum type="arabicParenR"/>
            </a:pPr>
            <a:r>
              <a:rPr lang="lv-LV" b="1" dirty="0" smtClean="0">
                <a:solidFill>
                  <a:schemeClr val="tx1"/>
                </a:solidFill>
              </a:rPr>
              <a:t> Preventīvā adaptācija </a:t>
            </a:r>
          </a:p>
        </p:txBody>
      </p:sp>
    </p:spTree>
    <p:extLst>
      <p:ext uri="{BB962C8B-B14F-4D97-AF65-F5344CB8AC3E}">
        <p14:creationId xmlns:p14="http://schemas.microsoft.com/office/powerpoint/2010/main" xmlns="" val="177412913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2203</TotalTime>
  <Words>5572</Words>
  <Application>Microsoft Office PowerPoint</Application>
  <PresentationFormat>Custom</PresentationFormat>
  <Paragraphs>442</Paragraphs>
  <Slides>52</Slides>
  <Notes>11</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Office Theme</vt:lpstr>
      <vt:lpstr>Adaptācija – piemērošanās klimata pārmaiņām</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vector>
  </TitlesOfParts>
  <Company>Birojs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Vai cilvēks spēj ietekmēt dabu?</dc:title>
  <dc:creator>User</dc:creator>
  <cp:lastModifiedBy>Jānis</cp:lastModifiedBy>
  <cp:revision>324</cp:revision>
  <dcterms:created xsi:type="dcterms:W3CDTF">2016-02-04T15:08:05Z</dcterms:created>
  <dcterms:modified xsi:type="dcterms:W3CDTF">2016-05-05T11:08:17Z</dcterms:modified>
</cp:coreProperties>
</file>