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256" r:id="rId2"/>
    <p:sldId id="311" r:id="rId3"/>
    <p:sldId id="312" r:id="rId4"/>
    <p:sldId id="313" r:id="rId5"/>
    <p:sldId id="314" r:id="rId6"/>
    <p:sldId id="315" r:id="rId7"/>
    <p:sldId id="316" r:id="rId8"/>
    <p:sldId id="317" r:id="rId9"/>
    <p:sldId id="318" r:id="rId10"/>
    <p:sldId id="319" r:id="rId11"/>
    <p:sldId id="321" r:id="rId12"/>
    <p:sldId id="322" r:id="rId13"/>
    <p:sldId id="323" r:id="rId14"/>
    <p:sldId id="324" r:id="rId15"/>
    <p:sldId id="325" r:id="rId16"/>
    <p:sldId id="326" r:id="rId17"/>
    <p:sldId id="327" r:id="rId18"/>
    <p:sldId id="328" r:id="rId19"/>
    <p:sldId id="310" r:id="rId2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342"/>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4"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5"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6"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7" name="AutoShape 9"/>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8" name="AutoShape 10"/>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9" name="AutoShape 1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60" name="AutoShape 1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61" name="AutoShape 1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62" name="Text Box 14"/>
          <p:cNvSpPr txBox="1">
            <a:spLocks noChangeArrowheads="1"/>
          </p:cNvSpPr>
          <p:nvPr/>
        </p:nvSpPr>
        <p:spPr bwMode="auto">
          <a:xfrm>
            <a:off x="0" y="0"/>
            <a:ext cx="2971800" cy="457200"/>
          </a:xfrm>
          <a:prstGeom prst="rect">
            <a:avLst/>
          </a:prstGeom>
          <a:noFill/>
          <a:ln w="9525">
            <a:noFill/>
            <a:round/>
            <a:headEnd/>
            <a:tailEnd/>
          </a:ln>
          <a:effectLst/>
        </p:spPr>
        <p:txBody>
          <a:bodyPr wrap="none" anchor="ctr"/>
          <a:lstStyle/>
          <a:p>
            <a:endParaRPr lang="en-US"/>
          </a:p>
        </p:txBody>
      </p:sp>
      <p:sp>
        <p:nvSpPr>
          <p:cNvPr id="2063" name="Rectangle 15"/>
          <p:cNvSpPr>
            <a:spLocks noGrp="1" noChangeArrowheads="1"/>
          </p:cNvSpPr>
          <p:nvPr>
            <p:ph type="dt"/>
          </p:nvPr>
        </p:nvSpPr>
        <p:spPr bwMode="auto">
          <a:xfrm>
            <a:off x="3884613" y="0"/>
            <a:ext cx="2951162" cy="4365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lv-LV"/>
          </a:p>
        </p:txBody>
      </p:sp>
      <p:sp>
        <p:nvSpPr>
          <p:cNvPr id="2064" name="Rectangle 16"/>
          <p:cNvSpPr>
            <a:spLocks noGrp="1" noRot="1" noChangeAspect="1" noChangeArrowheads="1"/>
          </p:cNvSpPr>
          <p:nvPr>
            <p:ph type="sldImg"/>
          </p:nvPr>
        </p:nvSpPr>
        <p:spPr bwMode="auto">
          <a:xfrm>
            <a:off x="1143000" y="685800"/>
            <a:ext cx="4551363" cy="3408363"/>
          </a:xfrm>
          <a:prstGeom prst="rect">
            <a:avLst/>
          </a:prstGeom>
          <a:noFill/>
          <a:ln w="12600">
            <a:solidFill>
              <a:srgbClr val="000000"/>
            </a:solidFill>
            <a:miter lim="800000"/>
            <a:headEnd/>
            <a:tailEnd/>
          </a:ln>
          <a:effectLst/>
        </p:spPr>
      </p:sp>
      <p:sp>
        <p:nvSpPr>
          <p:cNvPr id="2065" name="Rectangle 17"/>
          <p:cNvSpPr>
            <a:spLocks noGrp="1" noChangeArrowheads="1"/>
          </p:cNvSpPr>
          <p:nvPr>
            <p:ph type="body"/>
          </p:nvPr>
        </p:nvSpPr>
        <p:spPr bwMode="auto">
          <a:xfrm>
            <a:off x="685800" y="4343400"/>
            <a:ext cx="5465763" cy="40941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smtClean="0"/>
          </a:p>
        </p:txBody>
      </p:sp>
      <p:sp>
        <p:nvSpPr>
          <p:cNvPr id="2066" name="Text Box 18"/>
          <p:cNvSpPr txBox="1">
            <a:spLocks noChangeArrowheads="1"/>
          </p:cNvSpPr>
          <p:nvPr/>
        </p:nvSpPr>
        <p:spPr bwMode="auto">
          <a:xfrm>
            <a:off x="0" y="8685213"/>
            <a:ext cx="2971800" cy="457200"/>
          </a:xfrm>
          <a:prstGeom prst="rect">
            <a:avLst/>
          </a:prstGeom>
          <a:noFill/>
          <a:ln w="9525">
            <a:noFill/>
            <a:round/>
            <a:headEnd/>
            <a:tailEnd/>
          </a:ln>
          <a:effectLst/>
        </p:spPr>
        <p:txBody>
          <a:bodyPr wrap="none" anchor="ctr"/>
          <a:lstStyle/>
          <a:p>
            <a:endParaRPr lang="en-US"/>
          </a:p>
        </p:txBody>
      </p:sp>
      <p:sp>
        <p:nvSpPr>
          <p:cNvPr id="2067" name="Rectangle 19"/>
          <p:cNvSpPr>
            <a:spLocks noGrp="1" noChangeArrowheads="1"/>
          </p:cNvSpPr>
          <p:nvPr>
            <p:ph type="sldNum"/>
          </p:nvPr>
        </p:nvSpPr>
        <p:spPr bwMode="auto">
          <a:xfrm>
            <a:off x="3884613" y="8685213"/>
            <a:ext cx="2951162" cy="43656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99EA8655-A0BD-4F48-B5EA-9A2B81E42D93}" type="slidenum">
              <a:rPr lang="lv-LV"/>
              <a:pPr/>
              <a:t>‹#›</a:t>
            </a:fld>
            <a:endParaRPr lang="lv-LV"/>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9"/>
          <p:cNvSpPr>
            <a:spLocks noGrp="1" noChangeArrowheads="1"/>
          </p:cNvSpPr>
          <p:nvPr>
            <p:ph type="sldNum"/>
          </p:nvPr>
        </p:nvSpPr>
        <p:spPr>
          <a:ln/>
        </p:spPr>
        <p:txBody>
          <a:bodyPr/>
          <a:lstStyle/>
          <a:p>
            <a:fld id="{2480BF4D-70C9-418E-AF68-CD445E26246F}" type="slidenum">
              <a:rPr lang="lv-LV"/>
              <a:pPr/>
              <a:t>1</a:t>
            </a:fld>
            <a:endParaRPr lang="lv-LV"/>
          </a:p>
        </p:txBody>
      </p:sp>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685800" y="4343400"/>
            <a:ext cx="5467350" cy="4189413"/>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08E0C254-E74D-4465-940C-DB448DDB892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3F5ED96B-6C2C-49D3-A846-C7AE95B5DE2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23825"/>
            <a:ext cx="2051050" cy="5981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3825"/>
            <a:ext cx="6005513" cy="598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D9C487CD-693F-48CC-A375-2E27704FC0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9DE58143-094E-4350-A2CA-341B90E1DF6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AF9B15A-9362-4565-8FC6-E05E7AE6FDA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27488" cy="450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88" y="1600200"/>
            <a:ext cx="4029075" cy="450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492E006B-782A-44AB-A6B0-5AA62B6A84A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D92A2AF1-E447-479A-9830-5802DF274C7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892E8610-4403-4689-A782-0BE84ABD14C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7E9E4E2F-C60C-41A6-A052-6A257CEA47E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B0AB2C77-AA66-4FAC-AD45-DEE558DA875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13026A6F-A98F-4427-8311-56C71E3FA6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3825"/>
            <a:ext cx="8208963" cy="14255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08963" cy="45053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356350"/>
            <a:ext cx="2112963" cy="3444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mn-lt"/>
              </a:defRPr>
            </a:lvl1pPr>
          </a:lstStyle>
          <a:p>
            <a:endParaRPr lang="en-US"/>
          </a:p>
        </p:txBody>
      </p:sp>
      <p:sp>
        <p:nvSpPr>
          <p:cNvPr id="1028"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endParaRPr lang="en-US"/>
          </a:p>
        </p:txBody>
      </p:sp>
      <p:sp>
        <p:nvSpPr>
          <p:cNvPr id="1029" name="Rectangle 5"/>
          <p:cNvSpPr>
            <a:spLocks noGrp="1" noChangeArrowheads="1"/>
          </p:cNvSpPr>
          <p:nvPr>
            <p:ph type="sldNum"/>
          </p:nvPr>
        </p:nvSpPr>
        <p:spPr bwMode="auto">
          <a:xfrm>
            <a:off x="6553200" y="6356350"/>
            <a:ext cx="2112963" cy="34448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mn-lt"/>
              </a:defRPr>
            </a:lvl1pPr>
          </a:lstStyle>
          <a:p>
            <a:fld id="{C2D5F43F-11FF-45B7-B929-7AC7EB0D2D0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charset="0"/>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charset="0"/>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charset="0"/>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ntibullying.net/" TargetMode="External"/><Relationship Id="rId7" Type="http://schemas.openxmlformats.org/officeDocument/2006/relationships/hyperlink" Target="http://www.bti.gov.lv/" TargetMode="External"/><Relationship Id="rId2" Type="http://schemas.openxmlformats.org/officeDocument/2006/relationships/hyperlink" Target="http://www.bullying.co.uk/" TargetMode="External"/><Relationship Id="rId1" Type="http://schemas.openxmlformats.org/officeDocument/2006/relationships/slideLayout" Target="../slideLayouts/slideLayout2.xml"/><Relationship Id="rId6" Type="http://schemas.openxmlformats.org/officeDocument/2006/relationships/hyperlink" Target="http://www.vjic.gov.lv/" TargetMode="External"/><Relationship Id="rId5" Type="http://schemas.openxmlformats.org/officeDocument/2006/relationships/hyperlink" Target="http://www.bm.gov.lv/" TargetMode="External"/><Relationship Id="rId4" Type="http://schemas.openxmlformats.org/officeDocument/2006/relationships/hyperlink" Target="http://www.stopbullying.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81000" y="1295400"/>
            <a:ext cx="8229600" cy="457200"/>
          </a:xfrm>
          <a:prstGeom prst="rect">
            <a:avLst/>
          </a:prstGeom>
          <a:noFill/>
          <a:ln w="9525">
            <a:noFill/>
            <a:round/>
            <a:headEnd/>
            <a:tailEnd/>
          </a:ln>
          <a:effectLst/>
        </p:spPr>
        <p:txBody>
          <a:bodyPr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b="1" dirty="0">
                <a:solidFill>
                  <a:srgbClr val="254061"/>
                </a:solidFill>
                <a:latin typeface="Calibri" pitchFamily="32" charset="0"/>
              </a:rPr>
              <a:t>Eiropas Sociālā fonda projekts</a:t>
            </a:r>
          </a:p>
        </p:txBody>
      </p:sp>
      <p:sp>
        <p:nvSpPr>
          <p:cNvPr id="3074" name="Text Box 2"/>
          <p:cNvSpPr txBox="1">
            <a:spLocks noChangeArrowheads="1"/>
          </p:cNvSpPr>
          <p:nvPr/>
        </p:nvSpPr>
        <p:spPr bwMode="auto">
          <a:xfrm>
            <a:off x="685800" y="1905000"/>
            <a:ext cx="7620000" cy="1219200"/>
          </a:xfrm>
          <a:prstGeom prst="rect">
            <a:avLst/>
          </a:prstGeom>
          <a:noFill/>
          <a:ln w="9525">
            <a:noFill/>
            <a:round/>
            <a:headEnd/>
            <a:tailEnd/>
          </a:ln>
          <a:effectLst/>
        </p:spPr>
        <p:txBody>
          <a:bodyPr/>
          <a:lstStyle/>
          <a:p>
            <a:pPr algn="ct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b="1" dirty="0">
                <a:solidFill>
                  <a:srgbClr val="254061"/>
                </a:solidFill>
                <a:latin typeface="Calibri" pitchFamily="32" charset="0"/>
              </a:rPr>
              <a:t>„</a:t>
            </a:r>
            <a:r>
              <a:rPr lang="lv-LV" b="1" dirty="0" err="1">
                <a:solidFill>
                  <a:srgbClr val="254061"/>
                </a:solidFill>
                <a:latin typeface="Calibri" pitchFamily="32" charset="0"/>
              </a:rPr>
              <a:t>Inovatīva</a:t>
            </a:r>
            <a:r>
              <a:rPr lang="lv-LV" b="1">
                <a:solidFill>
                  <a:srgbClr val="254061"/>
                </a:solidFill>
                <a:latin typeface="Calibri" pitchFamily="32" charset="0"/>
              </a:rPr>
              <a:t> un praksē balstīta pedagogu izglītības ieguve </a:t>
            </a:r>
            <a:br>
              <a:rPr lang="lv-LV" b="1">
                <a:solidFill>
                  <a:srgbClr val="254061"/>
                </a:solidFill>
                <a:latin typeface="Calibri" pitchFamily="32" charset="0"/>
              </a:rPr>
            </a:br>
            <a:r>
              <a:rPr lang="lv-LV" b="1">
                <a:solidFill>
                  <a:srgbClr val="254061"/>
                </a:solidFill>
                <a:latin typeface="Calibri" pitchFamily="32" charset="0"/>
              </a:rPr>
              <a:t>un mentoru profesionālā pilnveide”</a:t>
            </a:r>
            <a:br>
              <a:rPr lang="lv-LV" b="1">
                <a:solidFill>
                  <a:srgbClr val="254061"/>
                </a:solidFill>
                <a:latin typeface="Calibri" pitchFamily="32" charset="0"/>
              </a:rPr>
            </a:br>
            <a:r>
              <a:rPr lang="lv-LV" sz="1400">
                <a:solidFill>
                  <a:srgbClr val="254061"/>
                </a:solidFill>
                <a:latin typeface="Calibri" pitchFamily="32" charset="0"/>
              </a:rPr>
              <a:t> Vienošanās Nr.2010/0096/1DP/1.2.1.2.3./09/IPIA/VIAA/001</a:t>
            </a:r>
            <a:r>
              <a:rPr lang="lv-LV">
                <a:solidFill>
                  <a:srgbClr val="254061"/>
                </a:solidFill>
                <a:latin typeface="Calibri" pitchFamily="32" charset="0"/>
              </a:rPr>
              <a:t/>
            </a:r>
            <a:br>
              <a:rPr lang="lv-LV">
                <a:solidFill>
                  <a:srgbClr val="254061"/>
                </a:solidFill>
                <a:latin typeface="Calibri" pitchFamily="32" charset="0"/>
              </a:rPr>
            </a:br>
            <a:endParaRPr lang="lv-LV">
              <a:solidFill>
                <a:srgbClr val="254061"/>
              </a:solidFill>
              <a:latin typeface="Calibri" pitchFamily="32" charset="0"/>
            </a:endParaRPr>
          </a:p>
        </p:txBody>
      </p:sp>
      <p:sp>
        <p:nvSpPr>
          <p:cNvPr id="3075" name="Text Box 3"/>
          <p:cNvSpPr txBox="1">
            <a:spLocks noChangeArrowheads="1"/>
          </p:cNvSpPr>
          <p:nvPr/>
        </p:nvSpPr>
        <p:spPr bwMode="auto">
          <a:xfrm>
            <a:off x="1143000" y="3276600"/>
            <a:ext cx="6934200" cy="710067"/>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lv-LV" sz="4000" b="1" dirty="0" smtClean="0">
                <a:solidFill>
                  <a:srgbClr val="FF0000"/>
                </a:solidFill>
              </a:rPr>
              <a:t>Starpkultūru izglītība …</a:t>
            </a:r>
            <a:endParaRPr lang="lv-LV" sz="4000" b="1" dirty="0" smtClean="0">
              <a:solidFill>
                <a:srgbClr val="FF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267200"/>
          </a:xfrm>
        </p:spPr>
        <p:txBody>
          <a:bodyPr/>
          <a:lstStyle/>
          <a:p>
            <a:r>
              <a:rPr lang="lv-LV" sz="2600" dirty="0" smtClean="0"/>
              <a:t>Nereti pilnīgāk izprast kādu parādību palīdz tās pretējā, „tumšā” puse. Lūk, tikai dažas, bet smagākās, neiecietības izpausmes formas:</a:t>
            </a:r>
          </a:p>
          <a:p>
            <a:r>
              <a:rPr lang="lv-LV" sz="2600" b="1" dirty="0" smtClean="0"/>
              <a:t>Genocīds- atsevišķu iedzīvotāju grupu iznīcināšana pēc rasistiskiem, </a:t>
            </a:r>
            <a:r>
              <a:rPr lang="lv-LV" sz="2600" dirty="0" smtClean="0"/>
              <a:t>nacionāliem vai reliģioziem motīviem, viens no smagākajiem noziegumiem pret cilvēci.</a:t>
            </a:r>
          </a:p>
          <a:p>
            <a:r>
              <a:rPr lang="lv-LV" sz="2600" b="1" dirty="0" smtClean="0"/>
              <a:t>Rasisms- cilvēktiesību noliegums, balstoties uz piederību rasei, pieņemot </a:t>
            </a:r>
            <a:r>
              <a:rPr lang="lv-LV" sz="2600" dirty="0" smtClean="0"/>
              <a:t>kādas rases pārākumu pār citu.</a:t>
            </a:r>
          </a:p>
        </p:txBody>
      </p:sp>
      <p:sp>
        <p:nvSpPr>
          <p:cNvPr id="11267" name="Title 3"/>
          <p:cNvSpPr>
            <a:spLocks noGrp="1"/>
          </p:cNvSpPr>
          <p:nvPr>
            <p:ph type="title"/>
          </p:nvPr>
        </p:nvSpPr>
        <p:spPr>
          <a:xfrm>
            <a:off x="457200" y="1219200"/>
            <a:ext cx="8229600" cy="523875"/>
          </a:xfrm>
        </p:spPr>
        <p:txBody>
          <a:bodyPr>
            <a:spAutoFit/>
          </a:bodyPr>
          <a:lstStyle/>
          <a:p>
            <a:pPr algn="l"/>
            <a:r>
              <a:rPr lang="lv-LV" sz="2800" dirty="0" smtClean="0"/>
              <a:t>LAI SĀKTU DOMĀT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3"/>
          <p:cNvSpPr>
            <a:spLocks noGrp="1"/>
          </p:cNvSpPr>
          <p:nvPr>
            <p:ph type="title"/>
          </p:nvPr>
        </p:nvSpPr>
        <p:spPr>
          <a:xfrm>
            <a:off x="457200" y="1256681"/>
            <a:ext cx="8229600" cy="523220"/>
          </a:xfrm>
        </p:spPr>
        <p:txBody>
          <a:bodyPr wrap="square">
            <a:spAutoFit/>
          </a:bodyPr>
          <a:lstStyle/>
          <a:p>
            <a:r>
              <a:rPr lang="lv-LV" sz="2800" dirty="0" smtClean="0"/>
              <a:t>LAI SĀKTU DOMĀT …</a:t>
            </a:r>
          </a:p>
        </p:txBody>
      </p:sp>
      <p:sp>
        <p:nvSpPr>
          <p:cNvPr id="13314" name="Content Placeholder 2"/>
          <p:cNvSpPr>
            <a:spLocks noGrp="1"/>
          </p:cNvSpPr>
          <p:nvPr>
            <p:ph sz="half" idx="1"/>
          </p:nvPr>
        </p:nvSpPr>
        <p:spPr>
          <a:xfrm>
            <a:off x="457200" y="2209800"/>
            <a:ext cx="4038600" cy="3916364"/>
          </a:xfrm>
        </p:spPr>
        <p:txBody>
          <a:bodyPr/>
          <a:lstStyle/>
          <a:p>
            <a:r>
              <a:rPr lang="lv-LV" dirty="0" smtClean="0"/>
              <a:t>«Strādājam komandā — tev ir draņķīgs raksturs, bet jāstrādā kopā vien ir… Tolerance mērķa labad jeb mērķorientētā tolerance.»</a:t>
            </a:r>
          </a:p>
          <a:p>
            <a:endParaRPr lang="lv-LV" dirty="0" smtClean="0"/>
          </a:p>
        </p:txBody>
      </p:sp>
      <p:pic>
        <p:nvPicPr>
          <p:cNvPr id="12" name="Picture 3"/>
          <p:cNvPicPr>
            <a:picLocks noGrp="1" noChangeAspect="1" noChangeArrowheads="1"/>
          </p:cNvPicPr>
          <p:nvPr>
            <p:ph sz="half" idx="2"/>
          </p:nvPr>
        </p:nvPicPr>
        <p:blipFill>
          <a:blip r:embed="rId2" cstate="print"/>
          <a:srcRect/>
          <a:stretch>
            <a:fillRect/>
          </a:stretch>
        </p:blipFill>
        <p:spPr bwMode="auto">
          <a:xfrm>
            <a:off x="4648200" y="2514289"/>
            <a:ext cx="4038600" cy="26977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990600"/>
            <a:ext cx="8229600" cy="4525963"/>
          </a:xfrm>
        </p:spPr>
        <p:txBody>
          <a:bodyPr/>
          <a:lstStyle/>
          <a:p>
            <a:r>
              <a:rPr lang="lv-LV" smtClean="0"/>
              <a:t>Terminā tolerance ir iekļauta iespēja apgūt jaunas un citas kultūras vērtības un sociālo attiecību pieredzi. </a:t>
            </a:r>
          </a:p>
          <a:p>
            <a:r>
              <a:rPr lang="lv-LV" smtClean="0"/>
              <a:t>Tolerantas attiecības ir iespējamas tikai tad, ja cilvēks </a:t>
            </a:r>
            <a:r>
              <a:rPr lang="lv-LV" b="1" i="1" smtClean="0"/>
              <a:t>pieņem otru cilvēku neatkarīgi no tā kultūras un sociālā statusa.</a:t>
            </a:r>
            <a:r>
              <a:rPr lang="lv-LV" smtClean="0"/>
              <a:t> («Es kontaktējos ar ebrejiem, jo no viņiem var un ir ko pamācīties, bet ciest nevaru čigānus» — bieži sastopams stereotips mūsu sabiedrībā.)</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838200"/>
            <a:ext cx="8229600" cy="1143000"/>
          </a:xfrm>
        </p:spPr>
        <p:txBody>
          <a:bodyPr/>
          <a:lstStyle/>
          <a:p>
            <a:r>
              <a:rPr lang="lv-LV" sz="2800" dirty="0" smtClean="0"/>
              <a:t>Principi, pēc kuriem kāds tiek iedalīts „svešajos”, var būt ļoti atšķirīgi un ne vienmēr tie ir apzināti:</a:t>
            </a:r>
          </a:p>
        </p:txBody>
      </p:sp>
      <p:sp>
        <p:nvSpPr>
          <p:cNvPr id="15363" name="Content Placeholder 2"/>
          <p:cNvSpPr>
            <a:spLocks noGrp="1"/>
          </p:cNvSpPr>
          <p:nvPr>
            <p:ph sz="half" idx="1"/>
          </p:nvPr>
        </p:nvSpPr>
        <p:spPr>
          <a:xfrm>
            <a:off x="533400" y="2362200"/>
            <a:ext cx="4343400" cy="3763964"/>
          </a:xfrm>
        </p:spPr>
        <p:txBody>
          <a:bodyPr/>
          <a:lstStyle/>
          <a:p>
            <a:pPr>
              <a:buFont typeface="Arial" pitchFamily="34" charset="0"/>
              <a:buChar char="•"/>
            </a:pPr>
            <a:r>
              <a:rPr lang="lv-LV" sz="2400" dirty="0" smtClean="0"/>
              <a:t>tautība un etniskā izcelsme, ādas krāsa,</a:t>
            </a:r>
          </a:p>
          <a:p>
            <a:pPr>
              <a:buFont typeface="Arial" pitchFamily="34" charset="0"/>
              <a:buChar char="•"/>
            </a:pPr>
            <a:r>
              <a:rPr lang="lv-LV" sz="2400" dirty="0" smtClean="0"/>
              <a:t>valoda, izloksne vai dialekts,</a:t>
            </a:r>
          </a:p>
          <a:p>
            <a:pPr>
              <a:buFont typeface="Arial" pitchFamily="34" charset="0"/>
              <a:buChar char="•"/>
            </a:pPr>
            <a:r>
              <a:rPr lang="lv-LV" sz="2400" dirty="0" smtClean="0"/>
              <a:t>reliģija, politiskā pārliecība vai pasaules uzskats,</a:t>
            </a:r>
          </a:p>
          <a:p>
            <a:pPr>
              <a:buFont typeface="Arial" pitchFamily="34" charset="0"/>
              <a:buChar char="•"/>
            </a:pPr>
            <a:r>
              <a:rPr lang="lv-LV" sz="2400" dirty="0" smtClean="0"/>
              <a:t>spēju līmeņu atšķirības,</a:t>
            </a:r>
          </a:p>
          <a:p>
            <a:pPr>
              <a:buFont typeface="Arial" pitchFamily="34" charset="0"/>
              <a:buChar char="•"/>
            </a:pPr>
            <a:r>
              <a:rPr lang="lv-LV" sz="2400" dirty="0" smtClean="0"/>
              <a:t>materiālā </a:t>
            </a:r>
            <a:r>
              <a:rPr lang="lv-LV" sz="2400" dirty="0" err="1" smtClean="0"/>
              <a:t>situētība</a:t>
            </a:r>
            <a:r>
              <a:rPr lang="lv-LV" sz="2400" dirty="0" smtClean="0"/>
              <a:t>, sociālais stāvoklis</a:t>
            </a:r>
            <a:r>
              <a:rPr lang="lv-LV" sz="3200" dirty="0" smtClean="0"/>
              <a:t>.</a:t>
            </a:r>
          </a:p>
        </p:txBody>
      </p:sp>
      <p:sp>
        <p:nvSpPr>
          <p:cNvPr id="10" name="Content Placeholder 9"/>
          <p:cNvSpPr>
            <a:spLocks noGrp="1"/>
          </p:cNvSpPr>
          <p:nvPr>
            <p:ph sz="half" idx="2"/>
          </p:nvPr>
        </p:nvSpPr>
        <p:spPr>
          <a:xfrm>
            <a:off x="4724400" y="2438400"/>
            <a:ext cx="4038600" cy="3078164"/>
          </a:xfrm>
        </p:spPr>
        <p:txBody>
          <a:bodyPr/>
          <a:lstStyle/>
          <a:p>
            <a:pPr>
              <a:buFont typeface="Arial" pitchFamily="34" charset="0"/>
              <a:buChar char="•"/>
            </a:pPr>
            <a:r>
              <a:rPr lang="lv-LV" sz="2400" dirty="0" smtClean="0"/>
              <a:t>dzimums,</a:t>
            </a:r>
          </a:p>
          <a:p>
            <a:pPr>
              <a:buFont typeface="Arial" pitchFamily="34" charset="0"/>
              <a:buChar char="•"/>
            </a:pPr>
            <a:r>
              <a:rPr lang="lv-LV" sz="2400" dirty="0" smtClean="0"/>
              <a:t>vecums,</a:t>
            </a:r>
          </a:p>
          <a:p>
            <a:pPr>
              <a:buFont typeface="Arial" pitchFamily="34" charset="0"/>
              <a:buChar char="•"/>
            </a:pPr>
            <a:r>
              <a:rPr lang="lv-LV" sz="2400" dirty="0" smtClean="0"/>
              <a:t>seksuālā orientācija,</a:t>
            </a:r>
          </a:p>
          <a:p>
            <a:pPr>
              <a:buFont typeface="Arial" pitchFamily="34" charset="0"/>
              <a:buChar char="•"/>
            </a:pPr>
            <a:r>
              <a:rPr lang="lv-LV" sz="2400" dirty="0" smtClean="0"/>
              <a:t>ģimenes struktūra,</a:t>
            </a:r>
          </a:p>
          <a:p>
            <a:pPr>
              <a:buFont typeface="Arial" pitchFamily="34" charset="0"/>
              <a:buChar char="•"/>
            </a:pPr>
            <a:r>
              <a:rPr lang="lv-LV" sz="2400" dirty="0" smtClean="0"/>
              <a:t>invaliditāte, ģenētiskās īpašības,</a:t>
            </a:r>
          </a:p>
          <a:p>
            <a:endParaRPr lang="lv-LV"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pPr>
              <a:defRPr/>
            </a:pPr>
            <a:r>
              <a:rPr lang="lv-LV" sz="3200" b="1" dirty="0" smtClean="0">
                <a:effectLst>
                  <a:outerShdw blurRad="38100" dist="38100" dir="2700000" algn="tl">
                    <a:srgbClr val="FFFFFF"/>
                  </a:outerShdw>
                </a:effectLst>
              </a:rPr>
              <a:t>Aktivitāte «Kopīgais un atšķirīgais» </a:t>
            </a:r>
            <a:endParaRPr lang="lv-LV" sz="3200" b="1" dirty="0"/>
          </a:p>
        </p:txBody>
      </p:sp>
      <p:sp>
        <p:nvSpPr>
          <p:cNvPr id="3" name="Content Placeholder 2"/>
          <p:cNvSpPr>
            <a:spLocks noGrp="1"/>
          </p:cNvSpPr>
          <p:nvPr>
            <p:ph idx="1"/>
          </p:nvPr>
        </p:nvSpPr>
        <p:spPr>
          <a:xfrm>
            <a:off x="457200" y="2438400"/>
            <a:ext cx="8229600" cy="3687763"/>
          </a:xfrm>
        </p:spPr>
        <p:txBody>
          <a:bodyPr/>
          <a:lstStyle/>
          <a:p>
            <a:pPr algn="ctr">
              <a:buFont typeface="Arial" charset="0"/>
              <a:buNone/>
              <a:defRPr/>
            </a:pPr>
            <a:r>
              <a:rPr lang="lv-LV" sz="2800" dirty="0" smtClean="0">
                <a:effectLst>
                  <a:outerShdw blurRad="38100" dist="38100" dir="2700000" algn="tl">
                    <a:srgbClr val="FFFFFF"/>
                  </a:outerShdw>
                </a:effectLst>
              </a:rPr>
              <a:t>Pāros pastāstiet viens otram kādu gadījumu, kad jūs bijāt mazākumā. Kas tā bija par pazīmi, un cik svarīga tā bija jums? Kā pret jums izturējās citi?</a:t>
            </a:r>
            <a:r>
              <a:rPr lang="en-US" sz="2800" dirty="0" smtClean="0">
                <a:effectLst>
                  <a:outerShdw blurRad="38100" dist="38100" dir="2700000" algn="tl">
                    <a:srgbClr val="FFFFFF"/>
                  </a:outerShdw>
                </a:effectLst>
              </a:rPr>
              <a:t> </a:t>
            </a:r>
            <a:endParaRPr lang="lv-LV" sz="2800" dirty="0" smtClean="0">
              <a:effectLst>
                <a:outerShdw blurRad="38100" dist="38100" dir="2700000" algn="tl">
                  <a:srgbClr val="FFFFFF"/>
                </a:outerShdw>
              </a:effectLst>
            </a:endParaRPr>
          </a:p>
          <a:p>
            <a:pPr algn="ctr">
              <a:buFont typeface="Arial" charset="0"/>
              <a:buNone/>
              <a:defRPr/>
            </a:pPr>
            <a:endParaRPr lang="lv-LV" sz="2800" dirty="0" smtClean="0">
              <a:effectLst>
                <a:outerShdw blurRad="38100" dist="38100" dir="2700000" algn="tl">
                  <a:srgbClr val="FFFFFF"/>
                </a:outerShdw>
              </a:effectLst>
            </a:endParaRPr>
          </a:p>
          <a:p>
            <a:pPr algn="ctr">
              <a:buFont typeface="Arial" charset="0"/>
              <a:buNone/>
              <a:defRPr/>
            </a:pPr>
            <a:r>
              <a:rPr lang="lv-LV" sz="2800" dirty="0" smtClean="0">
                <a:effectLst>
                  <a:outerShdw blurRad="38100" dist="38100" dir="2700000" algn="tl">
                    <a:srgbClr val="FFFFFF"/>
                  </a:outerShdw>
                </a:effectLst>
              </a:rPr>
              <a:t>Vienojoties par kopīgo, izstāstiet lielajai grupai!</a:t>
            </a:r>
          </a:p>
          <a:p>
            <a:pPr algn="ctr">
              <a:buFont typeface="Arial" charset="0"/>
              <a:buNone/>
              <a:defRPr/>
            </a:pPr>
            <a:endParaRPr lang="en-US" sz="3600" dirty="0" smtClean="0">
              <a:effectLst>
                <a:outerShdw blurRad="38100" dist="38100" dir="2700000" algn="tl">
                  <a:srgbClr val="FFFFFF"/>
                </a:outerShdw>
              </a:effectLst>
            </a:endParaRPr>
          </a:p>
          <a:p>
            <a:pPr algn="ctr">
              <a:buFont typeface="Arial" charset="0"/>
              <a:buNone/>
              <a:defRPr/>
            </a:pPr>
            <a:endParaRPr lang="lv-LV"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990600"/>
            <a:ext cx="8229600" cy="914400"/>
          </a:xfrm>
        </p:spPr>
        <p:txBody>
          <a:bodyPr/>
          <a:lstStyle/>
          <a:p>
            <a:pPr eaLnBrk="1" hangingPunct="1"/>
            <a:r>
              <a:rPr lang="lv-LV" dirty="0" smtClean="0"/>
              <a:t>Tolerances diena </a:t>
            </a:r>
          </a:p>
        </p:txBody>
      </p:sp>
      <p:sp>
        <p:nvSpPr>
          <p:cNvPr id="17411" name="Content Placeholder 2"/>
          <p:cNvSpPr>
            <a:spLocks noGrp="1"/>
          </p:cNvSpPr>
          <p:nvPr>
            <p:ph idx="1"/>
          </p:nvPr>
        </p:nvSpPr>
        <p:spPr>
          <a:xfrm>
            <a:off x="457200" y="1905000"/>
            <a:ext cx="8229600" cy="4221163"/>
          </a:xfrm>
        </p:spPr>
        <p:txBody>
          <a:bodyPr/>
          <a:lstStyle/>
          <a:p>
            <a:pPr eaLnBrk="1" hangingPunct="1">
              <a:buFont typeface="Arial" charset="0"/>
              <a:buNone/>
            </a:pPr>
            <a:r>
              <a:rPr lang="lv-LV" sz="2400" b="1" i="1" dirty="0" smtClean="0"/>
              <a:t>Iecietības principu deklarācijas 6.panta „Starptautiska iecietībai veltīta diena” </a:t>
            </a:r>
            <a:r>
              <a:rPr lang="lv-LV" sz="2400" dirty="0" smtClean="0"/>
              <a:t>minēts, ka:</a:t>
            </a:r>
          </a:p>
          <a:p>
            <a:pPr eaLnBrk="1" hangingPunct="1">
              <a:buFont typeface="Arial" charset="0"/>
              <a:buNone/>
            </a:pPr>
            <a:r>
              <a:rPr lang="lv-LV" sz="2800" dirty="0" smtClean="0"/>
              <a:t>	„</a:t>
            </a:r>
            <a:r>
              <a:rPr lang="lv-LV" sz="2800" i="1" dirty="0" smtClean="0"/>
              <a:t>lai mobilizētu sabiedrību, pievērstu uzmanību briesmām, kuras izraisa neiecietība, nostiprinātu ticību iecietībai, sāktu aktīvu darbību iecietības veicināšanai un ieaudzināšanai, mēs svinīgi pasludinām 16.novembri par ik gadus atzīmējamu starptautisko Iecietības dienu”.</a:t>
            </a:r>
            <a:endParaRPr lang="lv-LV"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838200"/>
            <a:ext cx="8229600" cy="762000"/>
          </a:xfrm>
        </p:spPr>
        <p:txBody>
          <a:bodyPr/>
          <a:lstStyle/>
          <a:p>
            <a:pPr eaLnBrk="1" hangingPunct="1"/>
            <a:r>
              <a:rPr lang="lv-LV" dirty="0" smtClean="0"/>
              <a:t>Uzdevums</a:t>
            </a:r>
          </a:p>
        </p:txBody>
      </p:sp>
      <p:sp>
        <p:nvSpPr>
          <p:cNvPr id="18435" name="Content Placeholder 4"/>
          <p:cNvSpPr>
            <a:spLocks noGrp="1"/>
          </p:cNvSpPr>
          <p:nvPr>
            <p:ph idx="1"/>
          </p:nvPr>
        </p:nvSpPr>
        <p:spPr>
          <a:xfrm>
            <a:off x="457200" y="2057400"/>
            <a:ext cx="8229600" cy="3581400"/>
          </a:xfrm>
        </p:spPr>
        <p:txBody>
          <a:bodyPr/>
          <a:lstStyle/>
          <a:p>
            <a:pPr algn="ctr" eaLnBrk="1" hangingPunct="1">
              <a:buFont typeface="Arial" charset="0"/>
              <a:buNone/>
            </a:pPr>
            <a:r>
              <a:rPr lang="lv-LV" dirty="0" smtClean="0"/>
              <a:t>Grupā izplānojiet </a:t>
            </a:r>
          </a:p>
          <a:p>
            <a:pPr algn="ctr" eaLnBrk="1" hangingPunct="1">
              <a:buFont typeface="Arial" charset="0"/>
              <a:buNone/>
            </a:pPr>
            <a:r>
              <a:rPr lang="lv-LV" dirty="0" smtClean="0"/>
              <a:t>projektu “Tolerances diena”!</a:t>
            </a:r>
          </a:p>
          <a:p>
            <a:pPr algn="ctr" eaLnBrk="1" hangingPunct="1">
              <a:buFont typeface="Arial" charset="0"/>
              <a:buNone/>
            </a:pPr>
            <a:r>
              <a:rPr lang="lv-LV" dirty="0" smtClean="0"/>
              <a:t>Uzrakstiet un uzzīmējiet projektu uz lielas lapās!</a:t>
            </a:r>
          </a:p>
          <a:p>
            <a:pPr algn="ctr" eaLnBrk="1" hangingPunct="1">
              <a:buFont typeface="Arial" charset="0"/>
              <a:buNone/>
            </a:pPr>
            <a:endParaRPr lang="lv-LV" dirty="0" smtClean="0"/>
          </a:p>
          <a:p>
            <a:pPr algn="ctr" eaLnBrk="1" hangingPunct="1">
              <a:buFont typeface="Arial" charset="0"/>
              <a:buNone/>
            </a:pPr>
            <a:r>
              <a:rPr lang="lv-LV" dirty="0" smtClean="0"/>
              <a:t>Prezentējiet citiem dalībniekiem!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990600"/>
            <a:ext cx="8229600" cy="838200"/>
          </a:xfrm>
        </p:spPr>
        <p:txBody>
          <a:bodyPr/>
          <a:lstStyle/>
          <a:p>
            <a:pPr eaLnBrk="1" hangingPunct="1"/>
            <a:r>
              <a:rPr lang="lv-LV" dirty="0" smtClean="0"/>
              <a:t>Noderīgie avoti</a:t>
            </a:r>
          </a:p>
        </p:txBody>
      </p:sp>
      <p:sp>
        <p:nvSpPr>
          <p:cNvPr id="19459" name="Content Placeholder 2"/>
          <p:cNvSpPr>
            <a:spLocks noGrp="1"/>
          </p:cNvSpPr>
          <p:nvPr>
            <p:ph idx="1"/>
          </p:nvPr>
        </p:nvSpPr>
        <p:spPr>
          <a:xfrm>
            <a:off x="457200" y="2209800"/>
            <a:ext cx="8229600" cy="3916363"/>
          </a:xfrm>
        </p:spPr>
        <p:txBody>
          <a:bodyPr/>
          <a:lstStyle/>
          <a:p>
            <a:pPr eaLnBrk="1" hangingPunct="1"/>
            <a:r>
              <a:rPr lang="lv-LV" sz="2800" dirty="0" err="1" smtClean="0">
                <a:hlinkClick r:id="rId2"/>
              </a:rPr>
              <a:t>www.bullying.co.uk</a:t>
            </a:r>
            <a:endParaRPr lang="lv-LV" sz="2800" dirty="0" smtClean="0"/>
          </a:p>
          <a:p>
            <a:pPr eaLnBrk="1" hangingPunct="1"/>
            <a:r>
              <a:rPr lang="lv-LV" sz="2800" dirty="0" err="1" smtClean="0">
                <a:hlinkClick r:id="rId3"/>
              </a:rPr>
              <a:t>www.antibullying.net</a:t>
            </a:r>
            <a:r>
              <a:rPr lang="lv-LV" sz="2800" dirty="0" smtClean="0"/>
              <a:t> </a:t>
            </a:r>
          </a:p>
          <a:p>
            <a:pPr eaLnBrk="1" hangingPunct="1"/>
            <a:r>
              <a:rPr lang="lv-LV" sz="2800" dirty="0" err="1" smtClean="0">
                <a:hlinkClick r:id="rId4"/>
              </a:rPr>
              <a:t>www.stopbullying.com</a:t>
            </a:r>
            <a:r>
              <a:rPr lang="lv-LV" sz="2800" dirty="0" smtClean="0"/>
              <a:t> </a:t>
            </a:r>
          </a:p>
          <a:p>
            <a:pPr eaLnBrk="1" hangingPunct="1"/>
            <a:r>
              <a:rPr lang="lv-LV" sz="2800" dirty="0" err="1" smtClean="0">
                <a:hlinkClick r:id="rId5"/>
              </a:rPr>
              <a:t>www.bm.gov.lv</a:t>
            </a:r>
            <a:r>
              <a:rPr lang="lv-LV" sz="2800" dirty="0" smtClean="0"/>
              <a:t> </a:t>
            </a:r>
          </a:p>
          <a:p>
            <a:pPr eaLnBrk="1" hangingPunct="1"/>
            <a:r>
              <a:rPr lang="lv-LV" sz="2800" dirty="0" err="1" smtClean="0">
                <a:hlinkClick r:id="rId6"/>
              </a:rPr>
              <a:t>www.vjic.gov.lv</a:t>
            </a:r>
            <a:r>
              <a:rPr lang="lv-LV" sz="2800" dirty="0" smtClean="0"/>
              <a:t> </a:t>
            </a:r>
            <a:r>
              <a:rPr lang="lv-LV" sz="2000" dirty="0" smtClean="0"/>
              <a:t>(Klases stundu programmu paraugs)</a:t>
            </a:r>
          </a:p>
          <a:p>
            <a:pPr eaLnBrk="1" hangingPunct="1"/>
            <a:r>
              <a:rPr lang="lv-LV" sz="2800" dirty="0" err="1" smtClean="0">
                <a:hlinkClick r:id="rId7"/>
              </a:rPr>
              <a:t>www.bti.gov.lv</a:t>
            </a:r>
            <a:r>
              <a:rPr lang="lv-LV" sz="2800" dirty="0" smtClean="0"/>
              <a:t>  </a:t>
            </a:r>
            <a:r>
              <a:rPr lang="lv-LV" sz="1800" dirty="0" smtClean="0"/>
              <a:t>(Metodiskais materiāls “Iecietības veicināšana izglītības iestādēs)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209800" y="152400"/>
            <a:ext cx="4572000" cy="5943600"/>
            <a:chOff x="1521" y="756"/>
            <a:chExt cx="3960" cy="5779"/>
          </a:xfrm>
        </p:grpSpPr>
        <p:pic>
          <p:nvPicPr>
            <p:cNvPr id="20483" name="Picture 5"/>
            <p:cNvPicPr>
              <a:picLocks noChangeAspect="1" noChangeArrowheads="1"/>
            </p:cNvPicPr>
            <p:nvPr/>
          </p:nvPicPr>
          <p:blipFill>
            <a:blip r:embed="rId2" cstate="print"/>
            <a:srcRect/>
            <a:stretch>
              <a:fillRect/>
            </a:stretch>
          </p:blipFill>
          <p:spPr bwMode="auto">
            <a:xfrm>
              <a:off x="1521" y="756"/>
              <a:ext cx="3960" cy="5779"/>
            </a:xfrm>
            <a:prstGeom prst="rect">
              <a:avLst/>
            </a:prstGeom>
            <a:solidFill>
              <a:srgbClr val="000000"/>
            </a:solidFill>
            <a:ln w="9525">
              <a:noFill/>
              <a:miter lim="800000"/>
              <a:headEnd/>
              <a:tailEnd/>
            </a:ln>
          </p:spPr>
        </p:pic>
        <p:sp>
          <p:nvSpPr>
            <p:cNvPr id="20484" name="Text Box 6"/>
            <p:cNvSpPr txBox="1">
              <a:spLocks noChangeArrowheads="1"/>
            </p:cNvSpPr>
            <p:nvPr/>
          </p:nvSpPr>
          <p:spPr bwMode="auto">
            <a:xfrm>
              <a:off x="1521" y="774"/>
              <a:ext cx="1642" cy="720"/>
            </a:xfrm>
            <a:prstGeom prst="rect">
              <a:avLst/>
            </a:prstGeom>
            <a:solidFill>
              <a:srgbClr val="000000"/>
            </a:solidFill>
            <a:ln w="9525">
              <a:solidFill>
                <a:srgbClr val="000000"/>
              </a:solidFill>
              <a:miter lim="800000"/>
              <a:headEnd/>
              <a:tailEnd/>
            </a:ln>
          </p:spPr>
          <p:txBody>
            <a:bodyPr/>
            <a:lstStyle/>
            <a:p>
              <a:r>
                <a:rPr lang="lv-LV" b="1">
                  <a:solidFill>
                    <a:srgbClr val="FF0000"/>
                  </a:solidFill>
                </a:rPr>
                <a:t>Dažādība – </a:t>
              </a:r>
            </a:p>
            <a:p>
              <a:r>
                <a:rPr lang="lv-LV" b="1">
                  <a:solidFill>
                    <a:srgbClr val="FF0000"/>
                  </a:solidFill>
                </a:rPr>
                <a:t>dabas likums</a:t>
              </a:r>
            </a:p>
            <a:p>
              <a:endParaRPr lang="ru-RU">
                <a:solidFill>
                  <a:srgbClr val="FF0000"/>
                </a:solidFill>
              </a:endParaRPr>
            </a:p>
          </p:txBody>
        </p:sp>
        <p:sp>
          <p:nvSpPr>
            <p:cNvPr id="20485" name="Text Box 7"/>
            <p:cNvSpPr txBox="1">
              <a:spLocks noChangeArrowheads="1"/>
            </p:cNvSpPr>
            <p:nvPr/>
          </p:nvSpPr>
          <p:spPr bwMode="auto">
            <a:xfrm>
              <a:off x="3681" y="1854"/>
              <a:ext cx="1800" cy="720"/>
            </a:xfrm>
            <a:prstGeom prst="rect">
              <a:avLst/>
            </a:prstGeom>
            <a:solidFill>
              <a:srgbClr val="000000"/>
            </a:solidFill>
            <a:ln w="9525">
              <a:solidFill>
                <a:srgbClr val="000000"/>
              </a:solidFill>
              <a:miter lim="800000"/>
              <a:headEnd/>
              <a:tailEnd/>
            </a:ln>
          </p:spPr>
          <p:txBody>
            <a:bodyPr/>
            <a:lstStyle/>
            <a:p>
              <a:r>
                <a:rPr lang="lv-LV" sz="2000" b="1">
                  <a:solidFill>
                    <a:srgbClr val="FF0000"/>
                  </a:solidFill>
                </a:rPr>
                <a:t>Tolerance – </a:t>
              </a:r>
            </a:p>
            <a:p>
              <a:r>
                <a:rPr lang="lv-LV" sz="2000" b="1">
                  <a:solidFill>
                    <a:srgbClr val="FF0000"/>
                  </a:solidFill>
                </a:rPr>
                <a:t>cilvēka pazīme</a:t>
              </a:r>
            </a:p>
            <a:p>
              <a:endParaRPr lang="lv-LV" sz="2400"/>
            </a:p>
            <a:p>
              <a:endParaRPr lang="ru-RU" sz="2400"/>
            </a:p>
          </p:txBody>
        </p:sp>
        <p:sp>
          <p:nvSpPr>
            <p:cNvPr id="20486" name="Text Box 8"/>
            <p:cNvSpPr txBox="1">
              <a:spLocks noChangeArrowheads="1"/>
            </p:cNvSpPr>
            <p:nvPr/>
          </p:nvSpPr>
          <p:spPr bwMode="auto">
            <a:xfrm>
              <a:off x="1521" y="4734"/>
              <a:ext cx="1642" cy="720"/>
            </a:xfrm>
            <a:prstGeom prst="rect">
              <a:avLst/>
            </a:prstGeom>
            <a:solidFill>
              <a:srgbClr val="000000"/>
            </a:solidFill>
            <a:ln w="9525">
              <a:solidFill>
                <a:srgbClr val="000000"/>
              </a:solidFill>
              <a:miter lim="800000"/>
              <a:headEnd/>
              <a:tailEnd/>
            </a:ln>
          </p:spPr>
          <p:txBody>
            <a:bodyPr/>
            <a:lstStyle/>
            <a:p>
              <a:r>
                <a:rPr lang="lv-LV" b="1">
                  <a:solidFill>
                    <a:srgbClr val="FF0000"/>
                  </a:solidFill>
                </a:rPr>
                <a:t>Dažādība – </a:t>
              </a:r>
            </a:p>
            <a:p>
              <a:r>
                <a:rPr lang="lv-LV" b="1">
                  <a:solidFill>
                    <a:srgbClr val="FF0000"/>
                  </a:solidFill>
                </a:rPr>
                <a:t>dabas likums</a:t>
              </a:r>
            </a:p>
            <a:p>
              <a:endParaRPr lang="ru-RU">
                <a:solidFill>
                  <a:srgbClr val="FF0000"/>
                </a:solidFill>
              </a:endParaRPr>
            </a:p>
          </p:txBody>
        </p:sp>
        <p:sp>
          <p:nvSpPr>
            <p:cNvPr id="20487" name="Text Box 9"/>
            <p:cNvSpPr txBox="1">
              <a:spLocks noChangeArrowheads="1"/>
            </p:cNvSpPr>
            <p:nvPr/>
          </p:nvSpPr>
          <p:spPr bwMode="auto">
            <a:xfrm>
              <a:off x="1521" y="2754"/>
              <a:ext cx="1642" cy="720"/>
            </a:xfrm>
            <a:prstGeom prst="rect">
              <a:avLst/>
            </a:prstGeom>
            <a:solidFill>
              <a:srgbClr val="000000"/>
            </a:solidFill>
            <a:ln w="9525">
              <a:solidFill>
                <a:srgbClr val="000000"/>
              </a:solidFill>
              <a:miter lim="800000"/>
              <a:headEnd/>
              <a:tailEnd/>
            </a:ln>
          </p:spPr>
          <p:txBody>
            <a:bodyPr/>
            <a:lstStyle/>
            <a:p>
              <a:r>
                <a:rPr lang="lv-LV" b="1">
                  <a:solidFill>
                    <a:srgbClr val="FF0000"/>
                  </a:solidFill>
                </a:rPr>
                <a:t>Dažādība – </a:t>
              </a:r>
            </a:p>
            <a:p>
              <a:r>
                <a:rPr lang="lv-LV" b="1">
                  <a:solidFill>
                    <a:srgbClr val="FF0000"/>
                  </a:solidFill>
                </a:rPr>
                <a:t>dabas likums</a:t>
              </a:r>
            </a:p>
            <a:p>
              <a:endParaRPr lang="ru-RU">
                <a:solidFill>
                  <a:srgbClr val="FF0000"/>
                </a:solidFill>
              </a:endParaRPr>
            </a:p>
          </p:txBody>
        </p:sp>
        <p:sp>
          <p:nvSpPr>
            <p:cNvPr id="20488" name="Text Box 10"/>
            <p:cNvSpPr txBox="1">
              <a:spLocks noChangeArrowheads="1"/>
            </p:cNvSpPr>
            <p:nvPr/>
          </p:nvSpPr>
          <p:spPr bwMode="auto">
            <a:xfrm>
              <a:off x="3681" y="3834"/>
              <a:ext cx="1800" cy="720"/>
            </a:xfrm>
            <a:prstGeom prst="rect">
              <a:avLst/>
            </a:prstGeom>
            <a:solidFill>
              <a:srgbClr val="000000"/>
            </a:solidFill>
            <a:ln w="9525">
              <a:solidFill>
                <a:srgbClr val="000000"/>
              </a:solidFill>
              <a:miter lim="800000"/>
              <a:headEnd/>
              <a:tailEnd/>
            </a:ln>
          </p:spPr>
          <p:txBody>
            <a:bodyPr/>
            <a:lstStyle/>
            <a:p>
              <a:r>
                <a:rPr lang="lv-LV" sz="2000" b="1">
                  <a:solidFill>
                    <a:srgbClr val="FF0000"/>
                  </a:solidFill>
                </a:rPr>
                <a:t>Tolerance – </a:t>
              </a:r>
            </a:p>
            <a:p>
              <a:r>
                <a:rPr lang="lv-LV" sz="2000" b="1">
                  <a:solidFill>
                    <a:srgbClr val="FF0000"/>
                  </a:solidFill>
                </a:rPr>
                <a:t>cilvēka pazīme</a:t>
              </a:r>
            </a:p>
            <a:p>
              <a:endParaRPr lang="lv-LV" sz="2000"/>
            </a:p>
            <a:p>
              <a:endParaRPr lang="ru-RU" sz="2000"/>
            </a:p>
          </p:txBody>
        </p:sp>
        <p:sp>
          <p:nvSpPr>
            <p:cNvPr id="20489" name="Text Box 11"/>
            <p:cNvSpPr txBox="1">
              <a:spLocks noChangeArrowheads="1"/>
            </p:cNvSpPr>
            <p:nvPr/>
          </p:nvSpPr>
          <p:spPr bwMode="auto">
            <a:xfrm>
              <a:off x="3681" y="5814"/>
              <a:ext cx="1800" cy="720"/>
            </a:xfrm>
            <a:prstGeom prst="rect">
              <a:avLst/>
            </a:prstGeom>
            <a:solidFill>
              <a:srgbClr val="000000"/>
            </a:solidFill>
            <a:ln w="9525">
              <a:solidFill>
                <a:srgbClr val="000000"/>
              </a:solidFill>
              <a:miter lim="800000"/>
              <a:headEnd/>
              <a:tailEnd/>
            </a:ln>
          </p:spPr>
          <p:txBody>
            <a:bodyPr/>
            <a:lstStyle/>
            <a:p>
              <a:r>
                <a:rPr lang="lv-LV" sz="2000" b="1">
                  <a:solidFill>
                    <a:srgbClr val="FF0000"/>
                  </a:solidFill>
                </a:rPr>
                <a:t>Tolerance – </a:t>
              </a:r>
            </a:p>
            <a:p>
              <a:r>
                <a:rPr lang="lv-LV" sz="2000" b="1">
                  <a:solidFill>
                    <a:srgbClr val="FF0000"/>
                  </a:solidFill>
                </a:rPr>
                <a:t>cilvēka pazīme</a:t>
              </a:r>
            </a:p>
            <a:p>
              <a:endParaRPr lang="lv-LV" sz="2000"/>
            </a:p>
            <a:p>
              <a:endParaRPr lang="ru-RU" sz="200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8200" y="5029200"/>
            <a:ext cx="7772400" cy="1089025"/>
          </a:xfrm>
        </p:spPr>
        <p:txBody>
          <a:bodyPr/>
          <a:lstStyle/>
          <a:p>
            <a:pPr eaLnBrk="1" hangingPunct="1"/>
            <a:r>
              <a:rPr lang="lv-LV" b="1" dirty="0" smtClean="0"/>
              <a:t>Paldies par uzmanību…</a:t>
            </a:r>
            <a:endParaRPr lang="lv-LV" b="1" dirty="0" smtClean="0"/>
          </a:p>
        </p:txBody>
      </p:sp>
      <p:pic>
        <p:nvPicPr>
          <p:cNvPr id="2051" name="Picture 5"/>
          <p:cNvPicPr>
            <a:picLocks noGrp="1" noChangeAspect="1" noChangeArrowheads="1"/>
          </p:cNvPicPr>
          <p:nvPr>
            <p:ph idx="1"/>
          </p:nvPr>
        </p:nvPicPr>
        <p:blipFill>
          <a:blip r:embed="rId2" cstate="print"/>
          <a:srcRect/>
          <a:stretch>
            <a:fillRect/>
          </a:stretch>
        </p:blipFill>
        <p:spPr>
          <a:xfrm>
            <a:off x="2895600" y="1676400"/>
            <a:ext cx="3138488" cy="31242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914400"/>
            <a:ext cx="8229600" cy="1143000"/>
          </a:xfrm>
        </p:spPr>
        <p:txBody>
          <a:bodyPr/>
          <a:lstStyle/>
          <a:p>
            <a:r>
              <a:rPr lang="lv-LV" dirty="0" smtClean="0"/>
              <a:t>LAI SĀKTU DOMĀT …</a:t>
            </a:r>
            <a:endParaRPr lang="lv-LV" dirty="0"/>
          </a:p>
        </p:txBody>
      </p:sp>
      <p:sp>
        <p:nvSpPr>
          <p:cNvPr id="3074" name="Content Placeholder 2"/>
          <p:cNvSpPr>
            <a:spLocks noGrp="1"/>
          </p:cNvSpPr>
          <p:nvPr>
            <p:ph idx="1"/>
          </p:nvPr>
        </p:nvSpPr>
        <p:spPr>
          <a:xfrm>
            <a:off x="457200" y="2209800"/>
            <a:ext cx="8229600" cy="3916363"/>
          </a:xfrm>
        </p:spPr>
        <p:txBody>
          <a:bodyPr/>
          <a:lstStyle/>
          <a:p>
            <a:pPr algn="ctr">
              <a:buFont typeface="Arial" charset="0"/>
              <a:buNone/>
            </a:pPr>
            <a:r>
              <a:rPr lang="lv-LV" dirty="0" smtClean="0"/>
              <a:t>«Es daru vienu, bet tu dari citu ko. Es dzīvoju šajā pasaulē ne tādēļ, lai atbilstu tavām gaidām, bet tu dzīvo šajā pasaulē ne tādēļ, lai atbilstu manām gaidām. Tu esi tu, es esmu es, un, ja mums izdodas saprast un pieņemt vienam otru — lieliski.»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pPr>
              <a:defRPr/>
            </a:pPr>
            <a:r>
              <a:rPr lang="lv-LV" dirty="0" smtClean="0">
                <a:effectLst>
                  <a:outerShdw blurRad="38100" dist="38100" dir="2700000" algn="tl">
                    <a:srgbClr val="FFFFFF"/>
                  </a:outerShdw>
                </a:effectLst>
              </a:rPr>
              <a:t>Daudzveidība</a:t>
            </a:r>
            <a:endParaRPr lang="lv-LV" dirty="0"/>
          </a:p>
        </p:txBody>
      </p:sp>
      <p:sp>
        <p:nvSpPr>
          <p:cNvPr id="3" name="Content Placeholder 2"/>
          <p:cNvSpPr>
            <a:spLocks noGrp="1"/>
          </p:cNvSpPr>
          <p:nvPr>
            <p:ph idx="1"/>
          </p:nvPr>
        </p:nvSpPr>
        <p:spPr>
          <a:xfrm>
            <a:off x="4876800" y="1600200"/>
            <a:ext cx="3886200" cy="3810000"/>
          </a:xfrm>
        </p:spPr>
        <p:txBody>
          <a:bodyPr/>
          <a:lstStyle/>
          <a:p>
            <a:pPr algn="ctr">
              <a:buFont typeface="Arial" charset="0"/>
              <a:buNone/>
              <a:defRPr/>
            </a:pPr>
            <a:r>
              <a:rPr lang="lv-LV" sz="2400" b="1" dirty="0" smtClean="0">
                <a:effectLst>
                  <a:outerShdw blurRad="38100" dist="38100" dir="2700000" algn="tl">
                    <a:srgbClr val="FFFFFF"/>
                  </a:outerShdw>
                </a:effectLst>
              </a:rPr>
              <a:t> Lietojams arī </a:t>
            </a:r>
          </a:p>
          <a:p>
            <a:pPr algn="ctr">
              <a:buFont typeface="Arial" charset="0"/>
              <a:buNone/>
              <a:defRPr/>
            </a:pPr>
            <a:r>
              <a:rPr lang="lv-LV" sz="2400" b="1" dirty="0" smtClean="0">
                <a:effectLst>
                  <a:outerShdw blurRad="38100" dist="38100" dir="2700000" algn="tl">
                    <a:srgbClr val="FFFFFF"/>
                  </a:outerShdw>
                </a:effectLst>
              </a:rPr>
              <a:t>vārds «dažādība» –</a:t>
            </a:r>
          </a:p>
          <a:p>
            <a:pPr algn="ctr">
              <a:buFont typeface="Arial" charset="0"/>
              <a:buNone/>
              <a:defRPr/>
            </a:pPr>
            <a:r>
              <a:rPr lang="lv-LV" sz="2400" b="1" dirty="0" smtClean="0">
                <a:effectLst>
                  <a:outerShdw blurRad="38100" dist="38100" dir="2700000" algn="tl">
                    <a:srgbClr val="FFFFFF"/>
                  </a:outerShdw>
                </a:effectLst>
              </a:rPr>
              <a:t> tulkojums </a:t>
            </a:r>
          </a:p>
          <a:p>
            <a:pPr algn="ctr">
              <a:buFont typeface="Arial" charset="0"/>
              <a:buNone/>
              <a:defRPr/>
            </a:pPr>
            <a:r>
              <a:rPr lang="lv-LV" sz="2400" b="1" dirty="0" smtClean="0">
                <a:effectLst>
                  <a:outerShdw blurRad="38100" dist="38100" dir="2700000" algn="tl">
                    <a:srgbClr val="FFFFFF"/>
                  </a:outerShdw>
                </a:effectLst>
              </a:rPr>
              <a:t>no angļu </a:t>
            </a:r>
            <a:r>
              <a:rPr lang="lv-LV" sz="2400" b="1" i="1" dirty="0" err="1" smtClean="0">
                <a:effectLst>
                  <a:outerShdw blurRad="38100" dist="38100" dir="2700000" algn="tl">
                    <a:srgbClr val="FFFFFF"/>
                  </a:outerShdw>
                </a:effectLst>
              </a:rPr>
              <a:t>diversity</a:t>
            </a:r>
            <a:r>
              <a:rPr lang="lv-LV" sz="2400" b="1" dirty="0" smtClean="0">
                <a:effectLst>
                  <a:outerShdw blurRad="38100" dist="38100" dir="2700000" algn="tl">
                    <a:srgbClr val="FFFFFF"/>
                  </a:outerShdw>
                </a:effectLst>
              </a:rPr>
              <a:t> -  </a:t>
            </a:r>
          </a:p>
          <a:p>
            <a:pPr algn="ctr">
              <a:buFont typeface="Arial" charset="0"/>
              <a:buNone/>
              <a:defRPr/>
            </a:pPr>
            <a:r>
              <a:rPr lang="lv-LV" sz="2400" b="1" dirty="0" smtClean="0">
                <a:effectLst>
                  <a:outerShdw blurRad="38100" dist="38100" dir="2700000" algn="tl">
                    <a:srgbClr val="FFFFFF"/>
                  </a:outerShdw>
                </a:effectLst>
              </a:rPr>
              <a:t>ir sabiedrības raksturojums, </a:t>
            </a:r>
          </a:p>
          <a:p>
            <a:pPr algn="ctr">
              <a:buFont typeface="Arial" charset="0"/>
              <a:buNone/>
              <a:defRPr/>
            </a:pPr>
            <a:r>
              <a:rPr lang="lv-LV" sz="2400" b="1" dirty="0" smtClean="0">
                <a:effectLst>
                  <a:outerShdw blurRad="38100" dist="38100" dir="2700000" algn="tl">
                    <a:srgbClr val="FFFFFF"/>
                  </a:outerShdw>
                </a:effectLst>
              </a:rPr>
              <a:t>kas uzsver sabiedrības </a:t>
            </a:r>
          </a:p>
          <a:p>
            <a:pPr algn="ctr">
              <a:buFont typeface="Arial" charset="0"/>
              <a:buNone/>
              <a:defRPr/>
            </a:pPr>
            <a:r>
              <a:rPr lang="lv-LV" sz="2400" b="1" dirty="0" err="1" smtClean="0">
                <a:effectLst>
                  <a:outerShdw blurRad="38100" dist="38100" dir="2700000" algn="tl">
                    <a:srgbClr val="FFFFFF"/>
                  </a:outerShdw>
                </a:effectLst>
              </a:rPr>
              <a:t>heterogenitāti</a:t>
            </a:r>
            <a:r>
              <a:rPr lang="lv-LV" sz="2400" b="1" dirty="0" smtClean="0">
                <a:effectLst>
                  <a:outerShdw blurRad="38100" dist="38100" dir="2700000" algn="tl">
                    <a:srgbClr val="FFFFFF"/>
                  </a:outerShdw>
                </a:effectLst>
              </a:rPr>
              <a:t>, </a:t>
            </a:r>
          </a:p>
          <a:p>
            <a:pPr algn="ctr">
              <a:buFont typeface="Arial" charset="0"/>
              <a:buNone/>
              <a:defRPr/>
            </a:pPr>
            <a:r>
              <a:rPr lang="lv-LV" sz="2400" b="1" dirty="0" smtClean="0">
                <a:effectLst>
                  <a:outerShdw blurRad="38100" dist="38100" dir="2700000" algn="tl">
                    <a:srgbClr val="FFFFFF"/>
                  </a:outerShdw>
                </a:effectLst>
              </a:rPr>
              <a:t>neviendabīgumu.</a:t>
            </a:r>
          </a:p>
          <a:p>
            <a:pPr algn="ctr">
              <a:buFont typeface="Arial" charset="0"/>
              <a:buNone/>
              <a:defRPr/>
            </a:pPr>
            <a:endParaRPr lang="lv-LV" sz="2400" b="1" dirty="0" smtClean="0">
              <a:effectLst>
                <a:outerShdw blurRad="38100" dist="38100" dir="2700000" algn="tl">
                  <a:srgbClr val="FFFFFF"/>
                </a:outerShdw>
              </a:effectLst>
            </a:endParaRPr>
          </a:p>
          <a:p>
            <a:pPr algn="ctr">
              <a:defRPr/>
            </a:pPr>
            <a:endParaRPr lang="lv-LV" sz="2400" b="1" dirty="0"/>
          </a:p>
        </p:txBody>
      </p:sp>
      <p:pic>
        <p:nvPicPr>
          <p:cNvPr id="4100" name="Picture 4"/>
          <p:cNvPicPr>
            <a:picLocks noChangeAspect="1" noChangeArrowheads="1"/>
          </p:cNvPicPr>
          <p:nvPr/>
        </p:nvPicPr>
        <p:blipFill>
          <a:blip r:embed="rId2" cstate="print"/>
          <a:srcRect/>
          <a:stretch>
            <a:fillRect/>
          </a:stretch>
        </p:blipFill>
        <p:spPr bwMode="auto">
          <a:xfrm>
            <a:off x="457200" y="1676400"/>
            <a:ext cx="4191000" cy="382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lstStyle/>
          <a:p>
            <a:pPr algn="ctr">
              <a:buFont typeface="Arial" charset="0"/>
              <a:buNone/>
              <a:defRPr/>
            </a:pPr>
            <a:r>
              <a:rPr lang="lv-LV" dirty="0" smtClean="0">
                <a:effectLst>
                  <a:outerShdw blurRad="38100" dist="38100" dir="2700000" algn="tl">
                    <a:srgbClr val="FFFFFF"/>
                  </a:outerShdw>
                </a:effectLst>
              </a:rPr>
              <a:t>Visbiežāk tajā tiek akcentētas atšķirības starp grupām un tām piederošiem indivīdiem, izmantojot </a:t>
            </a:r>
          </a:p>
          <a:p>
            <a:pPr algn="ctr">
              <a:buFont typeface="Arial" charset="0"/>
              <a:buNone/>
              <a:defRPr/>
            </a:pPr>
            <a:r>
              <a:rPr lang="lv-LV" dirty="0" smtClean="0">
                <a:effectLst>
                  <a:outerShdw blurRad="38100" dist="38100" dir="2700000" algn="tl">
                    <a:srgbClr val="FFFFFF"/>
                  </a:outerShdw>
                </a:effectLst>
              </a:rPr>
              <a:t>tautības, rases (ādas krāsas), izcelsmes, valodas, reliģijas, vecuma, dzimuma, seksuālās orientācijas, veselības stāvokļa (īpašām vajadzībām, invaliditātes), politiskās pārliecības, sociālā (mantiskā) stāvokļa kritērijus.</a:t>
            </a:r>
            <a:endParaRPr lang="en-US" dirty="0" smtClean="0">
              <a:effectLst>
                <a:outerShdw blurRad="38100" dist="38100" dir="2700000" algn="tl">
                  <a:srgbClr val="FFFFFF"/>
                </a:outerShdw>
              </a:effectLst>
            </a:endParaRPr>
          </a:p>
          <a:p>
            <a:pPr algn="ctr">
              <a:defRPr/>
            </a:pPr>
            <a:endParaRPr lang="lv-LV"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381000" y="1371600"/>
            <a:ext cx="8229600" cy="1600200"/>
          </a:xfrm>
        </p:spPr>
        <p:txBody>
          <a:bodyPr/>
          <a:lstStyle/>
          <a:p>
            <a:pPr algn="ctr">
              <a:buFont typeface="Arial" charset="0"/>
              <a:buNone/>
            </a:pPr>
            <a:r>
              <a:rPr lang="lv-LV" dirty="0" smtClean="0"/>
              <a:t>«Pieņemu tevi kā otru vērtīgu cilvēku bez nosacījumiem. Izprotu tavus motīvus un rīcību, tāpēc pieņemu.»</a:t>
            </a:r>
          </a:p>
        </p:txBody>
      </p:sp>
      <p:sp>
        <p:nvSpPr>
          <p:cNvPr id="6147" name="Title 3"/>
          <p:cNvSpPr>
            <a:spLocks noGrp="1"/>
          </p:cNvSpPr>
          <p:nvPr>
            <p:ph type="title"/>
          </p:nvPr>
        </p:nvSpPr>
        <p:spPr>
          <a:xfrm>
            <a:off x="457200" y="838200"/>
            <a:ext cx="8229600" cy="523875"/>
          </a:xfrm>
        </p:spPr>
        <p:txBody>
          <a:bodyPr>
            <a:spAutoFit/>
          </a:bodyPr>
          <a:lstStyle/>
          <a:p>
            <a:r>
              <a:rPr lang="lv-LV" sz="2800" dirty="0" smtClean="0"/>
              <a:t>LAI SĀKTU DOMĀT …</a:t>
            </a:r>
          </a:p>
        </p:txBody>
      </p:sp>
      <p:pic>
        <p:nvPicPr>
          <p:cNvPr id="6148" name="Picture 2"/>
          <p:cNvPicPr>
            <a:picLocks noChangeAspect="1" noChangeArrowheads="1"/>
          </p:cNvPicPr>
          <p:nvPr/>
        </p:nvPicPr>
        <p:blipFill>
          <a:blip r:embed="rId2" cstate="print"/>
          <a:srcRect l="4567" t="-1137" r="6839" b="32932"/>
          <a:stretch>
            <a:fillRect/>
          </a:stretch>
        </p:blipFill>
        <p:spPr bwMode="auto">
          <a:xfrm>
            <a:off x="1600200" y="2895600"/>
            <a:ext cx="5943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990600"/>
            <a:ext cx="8229600" cy="868362"/>
          </a:xfrm>
        </p:spPr>
        <p:txBody>
          <a:bodyPr/>
          <a:lstStyle/>
          <a:p>
            <a:r>
              <a:rPr lang="lv-LV" dirty="0" smtClean="0"/>
              <a:t>Tolerance </a:t>
            </a:r>
          </a:p>
        </p:txBody>
      </p:sp>
      <p:sp>
        <p:nvSpPr>
          <p:cNvPr id="3" name="Content Placeholder 2"/>
          <p:cNvSpPr>
            <a:spLocks noGrp="1"/>
          </p:cNvSpPr>
          <p:nvPr>
            <p:ph idx="1"/>
          </p:nvPr>
        </p:nvSpPr>
        <p:spPr>
          <a:xfrm>
            <a:off x="457200" y="1981200"/>
            <a:ext cx="8229600" cy="3962400"/>
          </a:xfrm>
        </p:spPr>
        <p:txBody>
          <a:bodyPr/>
          <a:lstStyle/>
          <a:p>
            <a:pPr algn="ctr">
              <a:buFont typeface="Arial" charset="0"/>
              <a:buNone/>
              <a:defRPr/>
            </a:pPr>
            <a:r>
              <a:rPr lang="lv-LV" b="1" i="1" dirty="0" smtClean="0">
                <a:effectLst>
                  <a:outerShdw blurRad="38100" dist="38100" dir="2700000" algn="tl">
                    <a:srgbClr val="FFFFFF"/>
                  </a:outerShdw>
                </a:effectLst>
              </a:rPr>
              <a:t>Tolerance jeb iecietība </a:t>
            </a:r>
            <a:r>
              <a:rPr lang="lv-LV" dirty="0" smtClean="0">
                <a:effectLst>
                  <a:outerShdw blurRad="38100" dist="38100" dir="2700000" algn="tl">
                    <a:srgbClr val="FFFFFF"/>
                  </a:outerShdw>
                </a:effectLst>
              </a:rPr>
              <a:t>ir attieksmju kopums (nostādne, pozīcija), kas balstās daudzveidības respektēšanā, cilvēktiesību ievērošanā, </a:t>
            </a:r>
          </a:p>
          <a:p>
            <a:pPr algn="ctr">
              <a:buFont typeface="Arial" charset="0"/>
              <a:buNone/>
              <a:defRPr/>
            </a:pPr>
            <a:r>
              <a:rPr lang="lv-LV" dirty="0" smtClean="0">
                <a:effectLst>
                  <a:outerShdw blurRad="38100" dist="38100" dir="2700000" algn="tl">
                    <a:srgbClr val="FFFFFF"/>
                  </a:outerShdw>
                </a:effectLst>
              </a:rPr>
              <a:t>indivīdu iekļaušanā sabiedrības veselumā, neraugoties uz atšķirībām vai uzsverot tās tādā veidā, lai pārvarētu indivīda vai grupas pozīciju, kas izveidojusies diskriminācijas, ekspluatācijas, sociālās atstumtības rezultātā.</a:t>
            </a:r>
          </a:p>
          <a:p>
            <a:pPr algn="ctr">
              <a:buFont typeface="Arial" charset="0"/>
              <a:buNone/>
              <a:defRPr/>
            </a:pPr>
            <a:endParaRPr lang="lv-LV"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838200"/>
            <a:ext cx="8229600" cy="914400"/>
          </a:xfrm>
        </p:spPr>
        <p:txBody>
          <a:bodyPr/>
          <a:lstStyle/>
          <a:p>
            <a:r>
              <a:rPr lang="lv-LV" dirty="0" smtClean="0"/>
              <a:t>Tolerance </a:t>
            </a:r>
          </a:p>
        </p:txBody>
      </p:sp>
      <p:sp>
        <p:nvSpPr>
          <p:cNvPr id="3" name="Content Placeholder 2"/>
          <p:cNvSpPr>
            <a:spLocks noGrp="1"/>
          </p:cNvSpPr>
          <p:nvPr>
            <p:ph idx="1"/>
          </p:nvPr>
        </p:nvSpPr>
        <p:spPr>
          <a:xfrm>
            <a:off x="457200" y="1828800"/>
            <a:ext cx="8229600" cy="4297363"/>
          </a:xfrm>
        </p:spPr>
        <p:txBody>
          <a:bodyPr/>
          <a:lstStyle/>
          <a:p>
            <a:pPr algn="ctr">
              <a:buFont typeface="Arial" charset="0"/>
              <a:buNone/>
              <a:defRPr/>
            </a:pPr>
            <a:r>
              <a:rPr lang="lv-LV" dirty="0" smtClean="0">
                <a:effectLst>
                  <a:outerShdw blurRad="38100" dist="38100" dir="2700000" algn="tl">
                    <a:srgbClr val="FFFFFF"/>
                  </a:outerShdw>
                </a:effectLst>
              </a:rPr>
              <a:t>Tā, kā vārda etimoloģijā </a:t>
            </a:r>
          </a:p>
          <a:p>
            <a:pPr algn="ctr">
              <a:buFont typeface="Arial" charset="0"/>
              <a:buNone/>
              <a:defRPr/>
            </a:pPr>
            <a:r>
              <a:rPr lang="lv-LV" dirty="0" smtClean="0">
                <a:effectLst>
                  <a:outerShdw blurRad="38100" dist="38100" dir="2700000" algn="tl">
                    <a:srgbClr val="FFFFFF"/>
                  </a:outerShdw>
                </a:effectLst>
              </a:rPr>
              <a:t>ir sakne «ciest —» </a:t>
            </a:r>
          </a:p>
          <a:p>
            <a:pPr algn="ctr">
              <a:buFont typeface="Arial" charset="0"/>
              <a:buNone/>
              <a:defRPr/>
            </a:pPr>
            <a:r>
              <a:rPr lang="lv-LV" dirty="0" smtClean="0">
                <a:effectLst>
                  <a:outerShdw blurRad="38100" dist="38100" dir="2700000" algn="tl">
                    <a:srgbClr val="FFFFFF"/>
                  </a:outerShdw>
                </a:effectLst>
              </a:rPr>
              <a:t>(</a:t>
            </a:r>
            <a:r>
              <a:rPr lang="lv-LV" i="1" dirty="0" err="1" smtClean="0">
                <a:effectLst>
                  <a:outerShdw blurRad="38100" dist="38100" dir="2700000" algn="tl">
                    <a:srgbClr val="FFFFFF"/>
                  </a:outerShdw>
                </a:effectLst>
              </a:rPr>
              <a:t>tolerare</a:t>
            </a:r>
            <a:r>
              <a:rPr lang="lv-LV" dirty="0" smtClean="0">
                <a:effectLst>
                  <a:outerShdw blurRad="38100" dist="38100" dir="2700000" algn="tl">
                    <a:srgbClr val="FFFFFF"/>
                  </a:outerShdw>
                </a:effectLst>
              </a:rPr>
              <a:t> latīņu valodā nozīmē «paciest»), </a:t>
            </a:r>
          </a:p>
          <a:p>
            <a:pPr algn="ctr">
              <a:buFont typeface="Arial" charset="0"/>
              <a:buNone/>
              <a:defRPr/>
            </a:pPr>
            <a:r>
              <a:rPr lang="lv-LV" dirty="0" smtClean="0">
                <a:effectLst>
                  <a:outerShdw blurRad="38100" dist="38100" dir="2700000" algn="tl">
                    <a:srgbClr val="FFFFFF"/>
                  </a:outerShdw>
                </a:effectLst>
              </a:rPr>
              <a:t>angļu valodā aizvien biežāk lietojams teiciens </a:t>
            </a:r>
          </a:p>
          <a:p>
            <a:pPr algn="ctr">
              <a:buFont typeface="Arial" charset="0"/>
              <a:buNone/>
              <a:defRPr/>
            </a:pPr>
            <a:r>
              <a:rPr lang="lv-LV" i="1" dirty="0" smtClean="0">
                <a:effectLst>
                  <a:outerShdw blurRad="38100" dist="38100" dir="2700000" algn="tl">
                    <a:srgbClr val="FFFFFF"/>
                  </a:outerShdw>
                </a:effectLst>
              </a:rPr>
              <a:t>to </a:t>
            </a:r>
            <a:r>
              <a:rPr lang="lv-LV" i="1" dirty="0" err="1" smtClean="0">
                <a:effectLst>
                  <a:outerShdw blurRad="38100" dist="38100" dir="2700000" algn="tl">
                    <a:srgbClr val="FFFFFF"/>
                  </a:outerShdw>
                </a:effectLst>
              </a:rPr>
              <a:t>celebrate</a:t>
            </a:r>
            <a:r>
              <a:rPr lang="lv-LV" i="1" dirty="0" smtClean="0">
                <a:effectLst>
                  <a:outerShdw blurRad="38100" dist="38100" dir="2700000" algn="tl">
                    <a:srgbClr val="FFFFFF"/>
                  </a:outerShdw>
                </a:effectLst>
              </a:rPr>
              <a:t> </a:t>
            </a:r>
            <a:r>
              <a:rPr lang="lv-LV" i="1" dirty="0" err="1" smtClean="0">
                <a:effectLst>
                  <a:outerShdw blurRad="38100" dist="38100" dir="2700000" algn="tl">
                    <a:srgbClr val="FFFFFF"/>
                  </a:outerShdw>
                </a:effectLst>
              </a:rPr>
              <a:t>diversity</a:t>
            </a:r>
            <a:r>
              <a:rPr lang="lv-LV" dirty="0" smtClean="0">
                <a:effectLst>
                  <a:outerShdw blurRad="38100" dist="38100" dir="2700000" algn="tl">
                    <a:srgbClr val="FFFFFF"/>
                  </a:outerShdw>
                </a:effectLst>
              </a:rPr>
              <a:t> </a:t>
            </a:r>
          </a:p>
          <a:p>
            <a:pPr algn="ctr">
              <a:buFont typeface="Arial" charset="0"/>
              <a:buNone/>
              <a:defRPr/>
            </a:pPr>
            <a:r>
              <a:rPr lang="lv-LV" dirty="0" smtClean="0">
                <a:effectLst>
                  <a:outerShdw blurRad="38100" dist="38100" dir="2700000" algn="tl">
                    <a:srgbClr val="FFFFFF"/>
                  </a:outerShdw>
                </a:effectLst>
              </a:rPr>
              <a:t>(«svinēt daudzveidību»), uzsverot pozitīvu, </a:t>
            </a:r>
            <a:r>
              <a:rPr lang="lv-LV" dirty="0" err="1" smtClean="0">
                <a:effectLst>
                  <a:outerShdw blurRad="38100" dist="38100" dir="2700000" algn="tl">
                    <a:srgbClr val="FFFFFF"/>
                  </a:outerShdw>
                </a:effectLst>
              </a:rPr>
              <a:t>cieņpilnu</a:t>
            </a:r>
            <a:r>
              <a:rPr lang="lv-LV" dirty="0" smtClean="0">
                <a:effectLst>
                  <a:outerShdw blurRad="38100" dist="38100" dir="2700000" algn="tl">
                    <a:srgbClr val="FFFFFF"/>
                  </a:outerShdw>
                </a:effectLst>
              </a:rPr>
              <a:t> attieksmi pret atšķirīgiem cilvēkiem.</a:t>
            </a:r>
            <a:r>
              <a:rPr lang="lv-LV" dirty="0" smtClean="0">
                <a:solidFill>
                  <a:srgbClr val="FF0000"/>
                </a:solidFill>
                <a:effectLst>
                  <a:outerShdw blurRad="38100" dist="38100" dir="2700000" algn="tl">
                    <a:srgbClr val="000000"/>
                  </a:outerShdw>
                </a:effectLst>
              </a:rPr>
              <a:t>	</a:t>
            </a:r>
            <a:endParaRPr lang="en-US" dirty="0" smtClean="0">
              <a:effectLst>
                <a:outerShdw blurRad="38100" dist="38100" dir="2700000" algn="tl">
                  <a:srgbClr val="FFFFFF"/>
                </a:outerShdw>
              </a:effectLst>
            </a:endParaRPr>
          </a:p>
          <a:p>
            <a:pPr algn="ctr">
              <a:buFont typeface="Arial" charset="0"/>
              <a:buNone/>
              <a:defRPr/>
            </a:pPr>
            <a:endParaRPr lang="lv-LV"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4419600"/>
          </a:xfrm>
        </p:spPr>
        <p:txBody>
          <a:bodyPr/>
          <a:lstStyle/>
          <a:p>
            <a:pPr>
              <a:spcBef>
                <a:spcPct val="0"/>
              </a:spcBef>
              <a:defRPr/>
            </a:pPr>
            <a:r>
              <a:rPr lang="lv-LV" sz="2800" dirty="0" smtClean="0">
                <a:effectLst>
                  <a:outerShdw blurRad="38100" dist="38100" dir="2700000" algn="tl">
                    <a:srgbClr val="FFFFFF"/>
                  </a:outerShdw>
                </a:effectLst>
              </a:rPr>
              <a:t>Katrs no mums var izjust, ko nozīmē toleranta jeb pieņemoša attieksme, jo katrs var nokļūt situācijā, kad viņš vai viņa atšķirsies no pārējiem, kas veido vairākumu.</a:t>
            </a:r>
          </a:p>
          <a:p>
            <a:pPr>
              <a:spcBef>
                <a:spcPct val="0"/>
              </a:spcBef>
              <a:defRPr/>
            </a:pPr>
            <a:r>
              <a:rPr lang="lv-LV" sz="2800" dirty="0" smtClean="0">
                <a:effectLst>
                  <a:outerShdw blurRad="38100" dist="38100" dir="2700000" algn="tl">
                    <a:srgbClr val="FFFFFF"/>
                  </a:outerShdw>
                </a:effectLst>
              </a:rPr>
              <a:t>Tā var būt pagaidu vai ilgstoša situācija jūsu dzīvē (piem., cilvēks nokļūst </a:t>
            </a:r>
          </a:p>
          <a:p>
            <a:pPr>
              <a:spcBef>
                <a:spcPct val="0"/>
              </a:spcBef>
              <a:buFont typeface="Arial" charset="0"/>
              <a:buNone/>
              <a:defRPr/>
            </a:pPr>
            <a:r>
              <a:rPr lang="lv-LV" sz="2800" dirty="0" smtClean="0">
                <a:effectLst>
                  <a:outerShdw blurRad="38100" dist="38100" dir="2700000" algn="tl">
                    <a:srgbClr val="FFFFFF"/>
                  </a:outerShdw>
                </a:effectLst>
              </a:rPr>
              <a:t>     svešā zemē kā tūrists vai kā </a:t>
            </a:r>
          </a:p>
          <a:p>
            <a:pPr>
              <a:spcBef>
                <a:spcPct val="0"/>
              </a:spcBef>
              <a:buFont typeface="Arial" charset="0"/>
              <a:buNone/>
              <a:defRPr/>
            </a:pPr>
            <a:r>
              <a:rPr lang="lv-LV" sz="2800" dirty="0" smtClean="0">
                <a:effectLst>
                  <a:outerShdw blurRad="38100" dist="38100" dir="2700000" algn="tl">
                    <a:srgbClr val="FFFFFF"/>
                  </a:outerShdw>
                </a:effectLst>
              </a:rPr>
              <a:t>     imigrants), un pieredze </a:t>
            </a:r>
          </a:p>
          <a:p>
            <a:pPr>
              <a:spcBef>
                <a:spcPct val="0"/>
              </a:spcBef>
              <a:buFont typeface="Arial" charset="0"/>
              <a:buNone/>
              <a:defRPr/>
            </a:pPr>
            <a:r>
              <a:rPr lang="lv-LV" sz="2800" dirty="0" smtClean="0">
                <a:effectLst>
                  <a:outerShdw blurRad="38100" dist="38100" dir="2700000" algn="tl">
                    <a:srgbClr val="FFFFFF"/>
                  </a:outerShdw>
                </a:effectLst>
              </a:rPr>
              <a:t>     var būt gan pozitīva, </a:t>
            </a:r>
          </a:p>
          <a:p>
            <a:pPr>
              <a:spcBef>
                <a:spcPct val="0"/>
              </a:spcBef>
              <a:buFont typeface="Arial" charset="0"/>
              <a:buNone/>
              <a:defRPr/>
            </a:pPr>
            <a:r>
              <a:rPr lang="lv-LV" sz="2800" dirty="0" smtClean="0">
                <a:effectLst>
                  <a:outerShdw blurRad="38100" dist="38100" dir="2700000" algn="tl">
                    <a:srgbClr val="FFFFFF"/>
                  </a:outerShdw>
                </a:effectLst>
              </a:rPr>
              <a:t>     gan traumatiska.</a:t>
            </a:r>
            <a:endParaRPr lang="lv-LV" sz="2800" dirty="0"/>
          </a:p>
        </p:txBody>
      </p:sp>
      <p:pic>
        <p:nvPicPr>
          <p:cNvPr id="9219" name="Picture 4"/>
          <p:cNvPicPr>
            <a:picLocks noChangeAspect="1" noChangeArrowheads="1"/>
          </p:cNvPicPr>
          <p:nvPr/>
        </p:nvPicPr>
        <p:blipFill>
          <a:blip r:embed="rId2" cstate="print"/>
          <a:srcRect/>
          <a:stretch>
            <a:fillRect/>
          </a:stretch>
        </p:blipFill>
        <p:spPr bwMode="auto">
          <a:xfrm>
            <a:off x="5105400" y="3154363"/>
            <a:ext cx="2667000" cy="2994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191000"/>
          </a:xfrm>
        </p:spPr>
        <p:txBody>
          <a:bodyPr/>
          <a:lstStyle/>
          <a:p>
            <a:pPr algn="ctr">
              <a:buFont typeface="Arial" charset="0"/>
              <a:buNone/>
              <a:defRPr/>
            </a:pPr>
            <a:r>
              <a:rPr lang="lv-LV" dirty="0" smtClean="0">
                <a:effectLst>
                  <a:outerShdw blurRad="38100" dist="38100" dir="2700000" algn="tl">
                    <a:srgbClr val="FFFFFF"/>
                  </a:outerShdw>
                </a:effectLst>
              </a:rPr>
              <a:t>Sociāla grupa vai sabiedrība kopumā, kas sistemātiski izslēdz svešinieku/atšķirīgo/citādo, maksā par to augstu cenu,</a:t>
            </a:r>
          </a:p>
          <a:p>
            <a:pPr algn="ctr">
              <a:buFont typeface="Arial" charset="0"/>
              <a:buNone/>
              <a:defRPr/>
            </a:pPr>
            <a:r>
              <a:rPr lang="lv-LV" dirty="0" smtClean="0">
                <a:effectLst>
                  <a:outerShdw blurRad="38100" dist="38100" dir="2700000" algn="tl">
                    <a:srgbClr val="FFFFFF"/>
                  </a:outerShdw>
                </a:effectLst>
              </a:rPr>
              <a:t> jo izstumtie savukārt var izmantot izdevību </a:t>
            </a:r>
          </a:p>
          <a:p>
            <a:pPr algn="ctr">
              <a:buFont typeface="Arial" charset="0"/>
              <a:buNone/>
              <a:defRPr/>
            </a:pPr>
            <a:r>
              <a:rPr lang="lv-LV" dirty="0" smtClean="0">
                <a:effectLst>
                  <a:outerShdw blurRad="38100" dist="38100" dir="2700000" algn="tl">
                    <a:srgbClr val="FFFFFF"/>
                  </a:outerShdw>
                </a:effectLst>
              </a:rPr>
              <a:t>nepakļauties grupas normām, </a:t>
            </a:r>
          </a:p>
          <a:p>
            <a:pPr algn="ctr">
              <a:buFont typeface="Arial" charset="0"/>
              <a:buNone/>
              <a:defRPr/>
            </a:pPr>
            <a:r>
              <a:rPr lang="lv-LV" dirty="0" smtClean="0">
                <a:effectLst>
                  <a:outerShdw blurRad="38100" dist="38100" dir="2700000" algn="tl">
                    <a:srgbClr val="FFFFFF"/>
                  </a:outerShdw>
                </a:effectLst>
              </a:rPr>
              <a:t>atriebties, darīt pāri </a:t>
            </a:r>
          </a:p>
          <a:p>
            <a:pPr algn="ctr">
              <a:buFont typeface="Arial" charset="0"/>
              <a:buNone/>
              <a:defRPr/>
            </a:pPr>
            <a:r>
              <a:rPr lang="lv-LV" dirty="0" smtClean="0">
                <a:effectLst>
                  <a:outerShdw blurRad="38100" dist="38100" dir="2700000" algn="tl">
                    <a:srgbClr val="FFFFFF"/>
                  </a:outerShdw>
                </a:effectLst>
              </a:rPr>
              <a:t>citiem grupas locekļiem.</a:t>
            </a:r>
            <a:endParaRPr lang="lv-LV" dirty="0"/>
          </a:p>
        </p:txBody>
      </p:sp>
      <p:pic>
        <p:nvPicPr>
          <p:cNvPr id="10243" name="Picture 2"/>
          <p:cNvPicPr>
            <a:picLocks noChangeAspect="1" noChangeArrowheads="1"/>
          </p:cNvPicPr>
          <p:nvPr/>
        </p:nvPicPr>
        <p:blipFill>
          <a:blip r:embed="rId2" cstate="print"/>
          <a:srcRect/>
          <a:stretch>
            <a:fillRect/>
          </a:stretch>
        </p:blipFill>
        <p:spPr bwMode="auto">
          <a:xfrm>
            <a:off x="6705600" y="4114800"/>
            <a:ext cx="1778407"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727</Words>
  <Application>Microsoft Office PowerPoint</Application>
  <PresentationFormat>On-screen Show (4:3)</PresentationFormat>
  <Paragraphs>92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LAI SĀKTU DOMĀT …</vt:lpstr>
      <vt:lpstr>Daudzveidība</vt:lpstr>
      <vt:lpstr>Slide 4</vt:lpstr>
      <vt:lpstr>LAI SĀKTU DOMĀT …</vt:lpstr>
      <vt:lpstr>Tolerance </vt:lpstr>
      <vt:lpstr>Tolerance </vt:lpstr>
      <vt:lpstr>Slide 8</vt:lpstr>
      <vt:lpstr>Slide 9</vt:lpstr>
      <vt:lpstr>LAI SĀKTU DOMĀT …</vt:lpstr>
      <vt:lpstr>LAI SĀKTU DOMĀT …</vt:lpstr>
      <vt:lpstr>Slide 12</vt:lpstr>
      <vt:lpstr>Principi, pēc kuriem kāds tiek iedalīts „svešajos”, var būt ļoti atšķirīgi un ne vienmēr tie ir apzināti:</vt:lpstr>
      <vt:lpstr>Aktivitāte «Kopīgais un atšķirīgais» </vt:lpstr>
      <vt:lpstr>Tolerances diena </vt:lpstr>
      <vt:lpstr>Uzdevums</vt:lpstr>
      <vt:lpstr>Noderīgie avoti</vt:lpstr>
      <vt:lpstr>Slide 18</vt:lpstr>
      <vt:lpstr>Paldies par uzmanību…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Eiropas Sociālā fonda projekts „Inovatīva un praksē balstīta pedagogu izglītības ieguve un mentoru profesionālā pilnveide” Nr.2010/0096/1DP/1.2.1.2.3./09/IPIA/VIAA/001</dc:title>
  <dc:creator>Inese</dc:creator>
  <cp:lastModifiedBy>AIIA</cp:lastModifiedBy>
  <cp:revision>59</cp:revision>
  <cp:lastPrinted>1601-01-01T00:00:00Z</cp:lastPrinted>
  <dcterms:created xsi:type="dcterms:W3CDTF">2006-08-16T00:00:00Z</dcterms:created>
  <dcterms:modified xsi:type="dcterms:W3CDTF">2013-06-26T11:05:35Z</dcterms:modified>
</cp:coreProperties>
</file>