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6" r:id="rId2"/>
    <p:sldId id="271" r:id="rId3"/>
    <p:sldId id="272" r:id="rId4"/>
    <p:sldId id="281" r:id="rId5"/>
    <p:sldId id="280" r:id="rId6"/>
    <p:sldId id="283" r:id="rId7"/>
    <p:sldId id="284" r:id="rId8"/>
    <p:sldId id="285" r:id="rId9"/>
    <p:sldId id="275" r:id="rId10"/>
    <p:sldId id="273" r:id="rId11"/>
    <p:sldId id="274" r:id="rId12"/>
    <p:sldId id="276" r:id="rId13"/>
    <p:sldId id="277" r:id="rId14"/>
    <p:sldId id="278" r:id="rId15"/>
    <p:sldId id="279" r:id="rId16"/>
    <p:sldId id="28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A200"/>
    <a:srgbClr val="009900"/>
    <a:srgbClr val="C84300"/>
    <a:srgbClr val="DD6F01"/>
    <a:srgbClr val="FFA8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42"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4330C24-726F-4385-B35C-BFE1B345203D}" type="datetimeFigureOut">
              <a:rPr lang="lv-LV"/>
              <a:pPr>
                <a:defRPr/>
              </a:pPr>
              <a:t>08.07.2013</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FFD042B-CDD1-41A4-A684-B1887F09C177}" type="slidenum">
              <a:rPr lang="lv-LV"/>
              <a:pPr>
                <a:defRPr/>
              </a:pPr>
              <a:t>‹#›</a:t>
            </a:fld>
            <a:endParaRPr lang="lv-LV"/>
          </a:p>
        </p:txBody>
      </p:sp>
    </p:spTree>
    <p:extLst>
      <p:ext uri="{BB962C8B-B14F-4D97-AF65-F5344CB8AC3E}">
        <p14:creationId xmlns:p14="http://schemas.microsoft.com/office/powerpoint/2010/main" val="2102038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42B394-5833-4F2F-89F0-E2B4B5972DAB}" type="datetimeFigureOut">
              <a:rPr lang="en-US"/>
              <a:pPr>
                <a:defRPr/>
              </a:pPr>
              <a:t>7/8/2013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37FA99-BA56-4930-BB37-823CD51093D6}" type="slidenum">
              <a:rPr lang="en-US"/>
              <a:pPr>
                <a:defRPr/>
              </a:pPr>
              <a:t>‹#›</a:t>
            </a:fld>
            <a:endParaRPr lang="en-US"/>
          </a:p>
        </p:txBody>
      </p:sp>
    </p:spTree>
    <p:extLst>
      <p:ext uri="{BB962C8B-B14F-4D97-AF65-F5344CB8AC3E}">
        <p14:creationId xmlns:p14="http://schemas.microsoft.com/office/powerpoint/2010/main" val="396071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3F070A-BBF9-4188-8A61-8E9FC518DACD}" type="datetimeFigureOut">
              <a:rPr lang="en-US"/>
              <a:pPr>
                <a:defRPr/>
              </a:pPr>
              <a:t>7/8/2013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C73FCD-1B61-4DB1-92CD-E4946C5EAF82}" type="slidenum">
              <a:rPr lang="en-US"/>
              <a:pPr>
                <a:defRPr/>
              </a:pPr>
              <a:t>‹#›</a:t>
            </a:fld>
            <a:endParaRPr lang="en-US"/>
          </a:p>
        </p:txBody>
      </p:sp>
    </p:spTree>
    <p:extLst>
      <p:ext uri="{BB962C8B-B14F-4D97-AF65-F5344CB8AC3E}">
        <p14:creationId xmlns:p14="http://schemas.microsoft.com/office/powerpoint/2010/main" val="3497591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F06138-4C9E-4301-B015-88882EDC3F02}" type="datetimeFigureOut">
              <a:rPr lang="en-US"/>
              <a:pPr>
                <a:defRPr/>
              </a:pPr>
              <a:t>7/8/2013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DA97B2-FBC7-474B-A582-9683F1F3D6D3}" type="slidenum">
              <a:rPr lang="en-US"/>
              <a:pPr>
                <a:defRPr/>
              </a:pPr>
              <a:t>‹#›</a:t>
            </a:fld>
            <a:endParaRPr lang="en-US"/>
          </a:p>
        </p:txBody>
      </p:sp>
    </p:spTree>
    <p:extLst>
      <p:ext uri="{BB962C8B-B14F-4D97-AF65-F5344CB8AC3E}">
        <p14:creationId xmlns:p14="http://schemas.microsoft.com/office/powerpoint/2010/main" val="40503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629AAA-458D-4086-90E9-D2502A41D3E9}" type="datetimeFigureOut">
              <a:rPr lang="en-US"/>
              <a:pPr>
                <a:defRPr/>
              </a:pPr>
              <a:t>7/8/2013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EA9DB8-1172-45A8-BE2D-10C3C4BAC185}" type="slidenum">
              <a:rPr lang="en-US"/>
              <a:pPr>
                <a:defRPr/>
              </a:pPr>
              <a:t>‹#›</a:t>
            </a:fld>
            <a:endParaRPr lang="en-US"/>
          </a:p>
        </p:txBody>
      </p:sp>
    </p:spTree>
    <p:extLst>
      <p:ext uri="{BB962C8B-B14F-4D97-AF65-F5344CB8AC3E}">
        <p14:creationId xmlns:p14="http://schemas.microsoft.com/office/powerpoint/2010/main" val="390793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1A174D-85D5-4ADB-9DE3-2C9F79F1F7DF}" type="datetimeFigureOut">
              <a:rPr lang="en-US"/>
              <a:pPr>
                <a:defRPr/>
              </a:pPr>
              <a:t>7/8/2013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C80037-C9EA-4049-8549-9AB2259EC145}" type="slidenum">
              <a:rPr lang="en-US"/>
              <a:pPr>
                <a:defRPr/>
              </a:pPr>
              <a:t>‹#›</a:t>
            </a:fld>
            <a:endParaRPr lang="en-US"/>
          </a:p>
        </p:txBody>
      </p:sp>
    </p:spTree>
    <p:extLst>
      <p:ext uri="{BB962C8B-B14F-4D97-AF65-F5344CB8AC3E}">
        <p14:creationId xmlns:p14="http://schemas.microsoft.com/office/powerpoint/2010/main" val="58134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EDB2D0-D892-44C3-90ED-3C4CA1F15EC4}" type="datetimeFigureOut">
              <a:rPr lang="en-US"/>
              <a:pPr>
                <a:defRPr/>
              </a:pPr>
              <a:t>7/8/2013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A400F6-20BB-46D6-9E45-47FE35309A7A}" type="slidenum">
              <a:rPr lang="en-US"/>
              <a:pPr>
                <a:defRPr/>
              </a:pPr>
              <a:t>‹#›</a:t>
            </a:fld>
            <a:endParaRPr lang="en-US"/>
          </a:p>
        </p:txBody>
      </p:sp>
    </p:spTree>
    <p:extLst>
      <p:ext uri="{BB962C8B-B14F-4D97-AF65-F5344CB8AC3E}">
        <p14:creationId xmlns:p14="http://schemas.microsoft.com/office/powerpoint/2010/main" val="336014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1BF06F-25F3-4870-A6E9-30867420D635}" type="datetimeFigureOut">
              <a:rPr lang="en-US"/>
              <a:pPr>
                <a:defRPr/>
              </a:pPr>
              <a:t>7/8/2013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9185969-6A46-4A14-B3B3-BF4D759A6B2F}" type="slidenum">
              <a:rPr lang="en-US"/>
              <a:pPr>
                <a:defRPr/>
              </a:pPr>
              <a:t>‹#›</a:t>
            </a:fld>
            <a:endParaRPr lang="en-US"/>
          </a:p>
        </p:txBody>
      </p:sp>
    </p:spTree>
    <p:extLst>
      <p:ext uri="{BB962C8B-B14F-4D97-AF65-F5344CB8AC3E}">
        <p14:creationId xmlns:p14="http://schemas.microsoft.com/office/powerpoint/2010/main" val="124852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0758FE0-109B-4464-A0AC-5E2E9EF608B6}" type="datetimeFigureOut">
              <a:rPr lang="en-US"/>
              <a:pPr>
                <a:defRPr/>
              </a:pPr>
              <a:t>7/8/2013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BD1074-5C8D-4D66-A297-A86CCE51DA06}" type="slidenum">
              <a:rPr lang="en-US"/>
              <a:pPr>
                <a:defRPr/>
              </a:pPr>
              <a:t>‹#›</a:t>
            </a:fld>
            <a:endParaRPr lang="en-US"/>
          </a:p>
        </p:txBody>
      </p:sp>
    </p:spTree>
    <p:extLst>
      <p:ext uri="{BB962C8B-B14F-4D97-AF65-F5344CB8AC3E}">
        <p14:creationId xmlns:p14="http://schemas.microsoft.com/office/powerpoint/2010/main" val="419817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4240EF-787A-45E0-A261-4EC86BC60357}" type="datetimeFigureOut">
              <a:rPr lang="en-US"/>
              <a:pPr>
                <a:defRPr/>
              </a:pPr>
              <a:t>7/8/2013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84E06E5-269E-476F-A7D7-E26D49BADFFB}" type="slidenum">
              <a:rPr lang="en-US"/>
              <a:pPr>
                <a:defRPr/>
              </a:pPr>
              <a:t>‹#›</a:t>
            </a:fld>
            <a:endParaRPr lang="en-US"/>
          </a:p>
        </p:txBody>
      </p:sp>
    </p:spTree>
    <p:extLst>
      <p:ext uri="{BB962C8B-B14F-4D97-AF65-F5344CB8AC3E}">
        <p14:creationId xmlns:p14="http://schemas.microsoft.com/office/powerpoint/2010/main" val="212364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5EE28E-2A0E-46B7-AB98-6CCFFCF1070F}" type="datetimeFigureOut">
              <a:rPr lang="en-US"/>
              <a:pPr>
                <a:defRPr/>
              </a:pPr>
              <a:t>7/8/2013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05C926-1451-44D7-BEC0-92E311E76CF8}" type="slidenum">
              <a:rPr lang="en-US"/>
              <a:pPr>
                <a:defRPr/>
              </a:pPr>
              <a:t>‹#›</a:t>
            </a:fld>
            <a:endParaRPr lang="en-US"/>
          </a:p>
        </p:txBody>
      </p:sp>
    </p:spTree>
    <p:extLst>
      <p:ext uri="{BB962C8B-B14F-4D97-AF65-F5344CB8AC3E}">
        <p14:creationId xmlns:p14="http://schemas.microsoft.com/office/powerpoint/2010/main" val="106390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D0E2E3-7D85-4C6A-BAE1-7E1A41722CBF}" type="datetimeFigureOut">
              <a:rPr lang="en-US"/>
              <a:pPr>
                <a:defRPr/>
              </a:pPr>
              <a:t>7/8/2013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BD30F0-C036-4F8A-97EC-905854C411E3}" type="slidenum">
              <a:rPr lang="en-US"/>
              <a:pPr>
                <a:defRPr/>
              </a:pPr>
              <a:t>‹#›</a:t>
            </a:fld>
            <a:endParaRPr lang="en-US"/>
          </a:p>
        </p:txBody>
      </p:sp>
    </p:spTree>
    <p:extLst>
      <p:ext uri="{BB962C8B-B14F-4D97-AF65-F5344CB8AC3E}">
        <p14:creationId xmlns:p14="http://schemas.microsoft.com/office/powerpoint/2010/main" val="3960471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B25516-EB1E-4D02-9C78-D935F4A0F5BE}" type="datetimeFigureOut">
              <a:rPr lang="en-US"/>
              <a:pPr>
                <a:defRPr/>
              </a:pPr>
              <a:t>7/8/2013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AF0DB7C-DD34-4023-81E7-512B7CE4D7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381000" y="1295400"/>
            <a:ext cx="8229600" cy="457200"/>
          </a:xfrm>
        </p:spPr>
        <p:txBody>
          <a:bodyPr/>
          <a:lstStyle/>
          <a:p>
            <a:pPr>
              <a:defRPr/>
            </a:pPr>
            <a:r>
              <a:rPr lang="lv-LV" sz="1800" b="1" dirty="0" smtClean="0">
                <a:solidFill>
                  <a:schemeClr val="accent1">
                    <a:lumMod val="50000"/>
                  </a:schemeClr>
                </a:solidFill>
              </a:rPr>
              <a:t>Eiropas Sociālā fonda projekts</a:t>
            </a:r>
            <a:endParaRPr lang="lv-LV" sz="1800" dirty="0" smtClean="0">
              <a:solidFill>
                <a:schemeClr val="accent1">
                  <a:lumMod val="50000"/>
                </a:schemeClr>
              </a:solidFill>
            </a:endParaRPr>
          </a:p>
        </p:txBody>
      </p:sp>
      <p:sp>
        <p:nvSpPr>
          <p:cNvPr id="3075" name="Content Placeholder 2"/>
          <p:cNvSpPr>
            <a:spLocks noGrp="1"/>
          </p:cNvSpPr>
          <p:nvPr>
            <p:ph idx="1"/>
          </p:nvPr>
        </p:nvSpPr>
        <p:spPr>
          <a:xfrm>
            <a:off x="685800" y="1905000"/>
            <a:ext cx="7620000" cy="1219200"/>
          </a:xfrm>
        </p:spPr>
        <p:txBody>
          <a:bodyPr/>
          <a:lstStyle/>
          <a:p>
            <a:pPr algn="ctr">
              <a:buFont typeface="Arial" charset="0"/>
              <a:buNone/>
              <a:defRPr/>
            </a:pPr>
            <a:r>
              <a:rPr lang="lv-LV" sz="1800" b="1" dirty="0" smtClean="0">
                <a:solidFill>
                  <a:schemeClr val="accent1">
                    <a:lumMod val="50000"/>
                  </a:schemeClr>
                </a:solidFill>
                <a:latin typeface="+mj-lt"/>
              </a:rPr>
              <a:t>„Inovatīva un praksē balstīta pedagogu izglītības ieguve </a:t>
            </a:r>
            <a:br>
              <a:rPr lang="lv-LV" sz="1800" b="1" dirty="0" smtClean="0">
                <a:solidFill>
                  <a:schemeClr val="accent1">
                    <a:lumMod val="50000"/>
                  </a:schemeClr>
                </a:solidFill>
                <a:latin typeface="+mj-lt"/>
              </a:rPr>
            </a:br>
            <a:r>
              <a:rPr lang="lv-LV" sz="1800" b="1" dirty="0" smtClean="0">
                <a:solidFill>
                  <a:schemeClr val="accent1">
                    <a:lumMod val="50000"/>
                  </a:schemeClr>
                </a:solidFill>
                <a:latin typeface="+mj-lt"/>
              </a:rPr>
              <a:t>un mentoru profesionālā pilnveide”</a:t>
            </a:r>
            <a:r>
              <a:rPr lang="lv-LV" b="1" dirty="0" smtClean="0">
                <a:solidFill>
                  <a:schemeClr val="accent1">
                    <a:lumMod val="50000"/>
                  </a:schemeClr>
                </a:solidFill>
                <a:latin typeface="+mj-lt"/>
              </a:rPr>
              <a:t/>
            </a:r>
            <a:br>
              <a:rPr lang="lv-LV" b="1" dirty="0" smtClean="0">
                <a:solidFill>
                  <a:schemeClr val="accent1">
                    <a:lumMod val="50000"/>
                  </a:schemeClr>
                </a:solidFill>
                <a:latin typeface="+mj-lt"/>
              </a:rPr>
            </a:br>
            <a:r>
              <a:rPr lang="lv-LV" sz="1400" dirty="0" smtClean="0">
                <a:solidFill>
                  <a:schemeClr val="accent1">
                    <a:lumMod val="50000"/>
                  </a:schemeClr>
                </a:solidFill>
                <a:latin typeface="+mj-lt"/>
              </a:rPr>
              <a:t> Vienošanās Nr.2010/0096/1DP/1.2.1.2.3./09/IPIA/VIAA/001</a:t>
            </a:r>
            <a:r>
              <a:rPr lang="lv-LV" sz="1800" dirty="0" smtClean="0">
                <a:latin typeface="+mj-lt"/>
              </a:rPr>
              <a:t/>
            </a:r>
            <a:br>
              <a:rPr lang="lv-LV" sz="1800" dirty="0" smtClean="0">
                <a:latin typeface="+mj-lt"/>
              </a:rPr>
            </a:br>
            <a:endParaRPr lang="lv-LV" dirty="0" smtClean="0">
              <a:latin typeface="+mj-lt"/>
            </a:endParaRPr>
          </a:p>
        </p:txBody>
      </p:sp>
      <p:sp>
        <p:nvSpPr>
          <p:cNvPr id="4" name="TextBox 3"/>
          <p:cNvSpPr txBox="1"/>
          <p:nvPr/>
        </p:nvSpPr>
        <p:spPr>
          <a:xfrm>
            <a:off x="1143000" y="3276600"/>
            <a:ext cx="6934200" cy="2554288"/>
          </a:xfrm>
          <a:prstGeom prst="rect">
            <a:avLst/>
          </a:prstGeom>
          <a:noFill/>
        </p:spPr>
        <p:txBody>
          <a:bodyPr>
            <a:spAutoFit/>
          </a:bodyPr>
          <a:lstStyle/>
          <a:p>
            <a:pPr algn="ctr">
              <a:defRPr/>
            </a:pPr>
            <a:r>
              <a:rPr lang="lv-LV" sz="4000" b="1" dirty="0">
                <a:solidFill>
                  <a:schemeClr val="tx2">
                    <a:lumMod val="50000"/>
                  </a:schemeClr>
                </a:solidFill>
                <a:latin typeface="+mj-lt"/>
              </a:rPr>
              <a:t>Mentoru seminārs</a:t>
            </a:r>
          </a:p>
          <a:p>
            <a:pPr algn="ctr">
              <a:defRPr/>
            </a:pPr>
            <a:r>
              <a:rPr lang="lv-LV" sz="4000" b="1" dirty="0">
                <a:solidFill>
                  <a:schemeClr val="tx2">
                    <a:lumMod val="50000"/>
                  </a:schemeClr>
                </a:solidFill>
                <a:latin typeface="+mj-lt"/>
              </a:rPr>
              <a:t>12.06.2013</a:t>
            </a:r>
            <a:r>
              <a:rPr lang="lv-LV" sz="4000" b="1" dirty="0">
                <a:solidFill>
                  <a:schemeClr val="tx2">
                    <a:lumMod val="50000"/>
                  </a:schemeClr>
                </a:solidFill>
                <a:latin typeface="+mj-lt"/>
              </a:rPr>
              <a:t>.</a:t>
            </a:r>
          </a:p>
          <a:p>
            <a:pPr algn="ctr">
              <a:defRPr/>
            </a:pPr>
            <a:endParaRPr lang="lv-LV" sz="4000" b="1" dirty="0">
              <a:solidFill>
                <a:schemeClr val="tx2">
                  <a:lumMod val="50000"/>
                </a:schemeClr>
              </a:solidFill>
              <a:latin typeface="+mj-lt"/>
            </a:endParaRPr>
          </a:p>
          <a:p>
            <a:pPr algn="ctr">
              <a:defRPr/>
            </a:pPr>
            <a:r>
              <a:rPr lang="lv-LV" sz="4000" b="1" dirty="0">
                <a:solidFill>
                  <a:schemeClr val="tx2">
                    <a:lumMod val="50000"/>
                  </a:schemeClr>
                </a:solidFill>
                <a:latin typeface="+mj-lt"/>
              </a:rPr>
              <a:t>Daiga </a:t>
            </a:r>
            <a:r>
              <a:rPr lang="lv-LV" sz="4000" b="1" dirty="0" err="1">
                <a:solidFill>
                  <a:schemeClr val="tx2">
                    <a:lumMod val="50000"/>
                  </a:schemeClr>
                </a:solidFill>
                <a:latin typeface="+mj-lt"/>
              </a:rPr>
              <a:t>Ruhmane</a:t>
            </a:r>
            <a:r>
              <a:rPr lang="lv-LV" sz="4000" b="1" dirty="0">
                <a:solidFill>
                  <a:schemeClr val="tx2">
                    <a:lumMod val="50000"/>
                  </a:schemeClr>
                </a:solidFill>
                <a:latin typeface="+mj-lt"/>
              </a:rPr>
              <a:t>, Māra Radziņa</a:t>
            </a:r>
            <a:endParaRPr lang="lv-LV" sz="4000" b="1" dirty="0">
              <a:solidFill>
                <a:schemeClr val="tx2">
                  <a:lumMod val="50000"/>
                </a:schemeClr>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1143000"/>
            <a:ext cx="8229600" cy="4983163"/>
          </a:xfrm>
        </p:spPr>
        <p:txBody>
          <a:bodyPr/>
          <a:lstStyle/>
          <a:p>
            <a:pPr>
              <a:buFont typeface="Arial" charset="0"/>
              <a:buNone/>
            </a:pPr>
            <a:endParaRPr lang="lv-LV" b="1" smtClean="0"/>
          </a:p>
          <a:p>
            <a:pPr>
              <a:buFont typeface="Arial" charset="0"/>
              <a:buNone/>
            </a:pPr>
            <a:r>
              <a:rPr lang="lv-LV" b="1" smtClean="0"/>
              <a:t>Nominatīvs - kas? </a:t>
            </a:r>
          </a:p>
          <a:p>
            <a:pPr>
              <a:buFont typeface="Arial" charset="0"/>
              <a:buNone/>
            </a:pPr>
            <a:r>
              <a:rPr lang="lv-LV" b="1" smtClean="0">
                <a:solidFill>
                  <a:srgbClr val="006600"/>
                </a:solidFill>
              </a:rPr>
              <a:t>Kas pamudināja mani uzsākt darboties šajā programmā?</a:t>
            </a:r>
          </a:p>
          <a:p>
            <a:pPr algn="ctr">
              <a:buFont typeface="Arial" charset="0"/>
              <a:buNone/>
            </a:pPr>
            <a:r>
              <a:rPr lang="lv-LV" b="1" smtClean="0"/>
              <a:t>    </a:t>
            </a:r>
            <a:r>
              <a:rPr lang="lv-LV" sz="4000" b="1" smtClean="0"/>
              <a:t>Iekšēja vēlme papildināt savu pedagoģisko kompetenci, vēlme iegūt šai kompetencei dokumentāru apliecinājumu, vēlme uzzināt ko jaunu.</a:t>
            </a:r>
          </a:p>
          <a:p>
            <a:endParaRPr lang="lv-LV" b="1" smtClean="0"/>
          </a:p>
          <a:p>
            <a:endParaRPr lang="lv-LV"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a:buFont typeface="Arial" charset="0"/>
              <a:buNone/>
            </a:pPr>
            <a:r>
              <a:rPr lang="lv-LV" b="1" smtClean="0"/>
              <a:t>Ģenetīvs - kā?</a:t>
            </a:r>
          </a:p>
          <a:p>
            <a:pPr>
              <a:buFont typeface="Arial" charset="0"/>
              <a:buNone/>
            </a:pPr>
            <a:r>
              <a:rPr lang="lv-LV" b="1" smtClean="0">
                <a:solidFill>
                  <a:srgbClr val="006600"/>
                </a:solidFill>
              </a:rPr>
              <a:t>Kā es jutos mentordarbības laikā?</a:t>
            </a:r>
          </a:p>
          <a:p>
            <a:pPr>
              <a:buFont typeface="Arial" charset="0"/>
              <a:buNone/>
            </a:pPr>
            <a:endParaRPr lang="lv-LV" sz="1000" b="1" smtClean="0">
              <a:solidFill>
                <a:srgbClr val="006600"/>
              </a:solidFill>
            </a:endParaRPr>
          </a:p>
          <a:p>
            <a:pPr algn="ctr">
              <a:buFont typeface="Arial" charset="0"/>
              <a:buNone/>
            </a:pPr>
            <a:r>
              <a:rPr lang="lv-LV" b="1" smtClean="0"/>
              <a:t>Ļoti līdzīgi kā jaunais skolotājs vienā no teorētisko nodarbību materiāliem; - no procesa sākumam raksturīgā optimisma caur vieglu panikas sajūtu vidusdaļā līdz gandarījumam par paveikto noslēgumā.</a:t>
            </a:r>
          </a:p>
          <a:p>
            <a:endParaRPr lang="lv-LV"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a:buFont typeface="Arial" charset="0"/>
              <a:buNone/>
            </a:pPr>
            <a:r>
              <a:rPr lang="lv-LV" b="1" smtClean="0"/>
              <a:t>Datīvs - kam?</a:t>
            </a:r>
          </a:p>
          <a:p>
            <a:pPr>
              <a:buFont typeface="Arial" charset="0"/>
              <a:buNone/>
            </a:pPr>
            <a:r>
              <a:rPr lang="lv-LV" b="1" smtClean="0">
                <a:solidFill>
                  <a:srgbClr val="006600"/>
                </a:solidFill>
              </a:rPr>
              <a:t>Kam būtu jāpievērš uzmanība turpmākā darbā?</a:t>
            </a:r>
          </a:p>
          <a:p>
            <a:pPr>
              <a:buFont typeface="Arial" charset="0"/>
              <a:buNone/>
            </a:pPr>
            <a:endParaRPr lang="lv-LV" sz="1000" b="1" smtClean="0">
              <a:solidFill>
                <a:srgbClr val="006600"/>
              </a:solidFill>
            </a:endParaRPr>
          </a:p>
          <a:p>
            <a:pPr algn="ctr">
              <a:buFont typeface="Arial" charset="0"/>
              <a:buNone/>
            </a:pPr>
            <a:r>
              <a:rPr lang="lv-LV" b="1" smtClean="0"/>
              <a:t>Īstenojot mentora darba funkcijas nākotnē, ja tas būs nepieciešams, centīšos nodalīt metodiķa pienākumus no mentordarbības, šajā posmā tas ne vienmēr izdevās veiksmīgi.</a:t>
            </a:r>
            <a:endParaRPr lang="lv-LV"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a:buFont typeface="Arial" charset="0"/>
              <a:buNone/>
            </a:pPr>
            <a:r>
              <a:rPr lang="lv-LV" b="1" smtClean="0"/>
              <a:t>Akuzatīvs - ko?</a:t>
            </a:r>
          </a:p>
          <a:p>
            <a:pPr>
              <a:buFont typeface="Arial" charset="0"/>
              <a:buNone/>
            </a:pPr>
            <a:r>
              <a:rPr lang="lv-LV" b="1" smtClean="0">
                <a:solidFill>
                  <a:srgbClr val="006600"/>
                </a:solidFill>
              </a:rPr>
              <a:t>Ko es ieguvu no šīs programmas?</a:t>
            </a:r>
          </a:p>
          <a:p>
            <a:pPr>
              <a:buFont typeface="Arial" charset="0"/>
              <a:buNone/>
            </a:pPr>
            <a:endParaRPr lang="lv-LV" sz="1000" b="1" smtClean="0">
              <a:solidFill>
                <a:srgbClr val="006600"/>
              </a:solidFill>
            </a:endParaRPr>
          </a:p>
          <a:p>
            <a:pPr algn="ctr">
              <a:buFont typeface="Arial" charset="0"/>
              <a:buNone/>
            </a:pPr>
            <a:r>
              <a:rPr lang="lv-LV" b="1" smtClean="0"/>
              <a:t>Pozitīvas emocijas nodarbībās, jaunus kontaktus ar kolēģiem, pieredzi.</a:t>
            </a:r>
            <a:endParaRPr lang="lv-LV"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a:buFont typeface="Arial" charset="0"/>
              <a:buNone/>
            </a:pPr>
            <a:r>
              <a:rPr lang="lv-LV" b="1" smtClean="0"/>
              <a:t>Lokatīvs - kur?</a:t>
            </a:r>
          </a:p>
          <a:p>
            <a:pPr>
              <a:buFont typeface="Arial" charset="0"/>
              <a:buNone/>
            </a:pPr>
            <a:r>
              <a:rPr lang="lv-LV" b="1" smtClean="0">
                <a:solidFill>
                  <a:srgbClr val="006600"/>
                </a:solidFill>
              </a:rPr>
              <a:t>Kur es varēšu to izmantot?</a:t>
            </a:r>
          </a:p>
          <a:p>
            <a:pPr>
              <a:buFont typeface="Arial" charset="0"/>
              <a:buNone/>
            </a:pPr>
            <a:endParaRPr lang="lv-LV" sz="1000" b="1" smtClean="0">
              <a:solidFill>
                <a:srgbClr val="006600"/>
              </a:solidFill>
            </a:endParaRPr>
          </a:p>
          <a:p>
            <a:pPr algn="ctr">
              <a:buFont typeface="Arial" charset="0"/>
              <a:buNone/>
            </a:pPr>
            <a:r>
              <a:rPr lang="lv-LV" b="1" smtClean="0"/>
              <a:t>Vispirms jau savā skolotāja darbā, jo kolēģi, kā jau minēts, arī piedāvāja vērtīgas idejas.</a:t>
            </a:r>
            <a:endParaRPr lang="lv-LV" smtClean="0"/>
          </a:p>
          <a:p>
            <a:endParaRPr lang="lv-LV"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a:buFont typeface="Arial" charset="0"/>
              <a:buNone/>
            </a:pPr>
            <a:r>
              <a:rPr lang="lv-LV" b="1" smtClean="0"/>
              <a:t>Vokatīvs - !</a:t>
            </a:r>
          </a:p>
          <a:p>
            <a:pPr>
              <a:buFont typeface="Arial" charset="0"/>
              <a:buNone/>
            </a:pPr>
            <a:endParaRPr lang="lv-LV" b="1" smtClean="0"/>
          </a:p>
          <a:p>
            <a:pPr algn="ctr">
              <a:buFont typeface="Arial" charset="0"/>
              <a:buNone/>
            </a:pPr>
            <a:r>
              <a:rPr lang="lv-LV" sz="4400" b="1" smtClean="0">
                <a:solidFill>
                  <a:srgbClr val="006600"/>
                </a:solidFill>
              </a:rPr>
              <a:t>Paldies visiem programmas veidotājiem un īstenotājiem!</a:t>
            </a:r>
          </a:p>
          <a:p>
            <a:endParaRPr lang="lv-LV"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87450" y="1905000"/>
            <a:ext cx="4867275" cy="1252538"/>
          </a:xfrm>
          <a:prstGeom prst="rect">
            <a:avLst/>
          </a:prstGeom>
        </p:spPr>
        <p:txBody>
          <a:bodyPr/>
          <a:lstStyle/>
          <a:p>
            <a:pPr algn="ctr" eaLnBrk="0" fontAlgn="auto" hangingPunct="0">
              <a:spcBef>
                <a:spcPts val="0"/>
              </a:spcBef>
              <a:spcAft>
                <a:spcPts val="0"/>
              </a:spcAft>
              <a:defRPr/>
            </a:pPr>
            <a:r>
              <a:rPr lang="lv-LV" sz="3600" b="1" i="1" dirty="0">
                <a:latin typeface="VAGRounded TL" pitchFamily="34" charset="0"/>
                <a:ea typeface="+mj-ea"/>
                <a:cs typeface="+mj-cs"/>
              </a:rPr>
              <a:t>Es mentora kurpēs...</a:t>
            </a:r>
          </a:p>
          <a:p>
            <a:pPr algn="ctr" eaLnBrk="0" fontAlgn="auto" hangingPunct="0">
              <a:spcBef>
                <a:spcPts val="0"/>
              </a:spcBef>
              <a:spcAft>
                <a:spcPts val="0"/>
              </a:spcAft>
              <a:defRPr/>
            </a:pPr>
            <a:endParaRPr lang="lv-LV" sz="4000" i="1" dirty="0">
              <a:latin typeface="VAGRounded TL" pitchFamily="34" charset="0"/>
              <a:ea typeface="+mj-ea"/>
              <a:cs typeface="+mj-cs"/>
            </a:endParaRPr>
          </a:p>
          <a:p>
            <a:pPr algn="ctr" eaLnBrk="0" fontAlgn="auto" hangingPunct="0">
              <a:spcBef>
                <a:spcPts val="0"/>
              </a:spcBef>
              <a:spcAft>
                <a:spcPts val="0"/>
              </a:spcAft>
              <a:defRPr/>
            </a:pPr>
            <a:r>
              <a:rPr lang="lv-LV" sz="3600" b="1" i="1" dirty="0">
                <a:latin typeface="VAGRounded TL" pitchFamily="34" charset="0"/>
                <a:ea typeface="+mj-ea"/>
                <a:cs typeface="+mj-cs"/>
              </a:rPr>
              <a:t>Veiksmīgu darbošanos pedagoģijas lauciņā!</a:t>
            </a:r>
          </a:p>
          <a:p>
            <a:pPr algn="ctr" eaLnBrk="0" fontAlgn="auto" hangingPunct="0">
              <a:spcBef>
                <a:spcPts val="0"/>
              </a:spcBef>
              <a:spcAft>
                <a:spcPts val="0"/>
              </a:spcAft>
              <a:defRPr/>
            </a:pPr>
            <a:endParaRPr lang="lv-LV" sz="3600" b="1" i="1" dirty="0">
              <a:latin typeface="VAGRounded TL" pitchFamily="34" charset="0"/>
              <a:ea typeface="+mj-ea"/>
              <a:cs typeface="+mj-cs"/>
            </a:endParaRPr>
          </a:p>
          <a:p>
            <a:pPr algn="ctr" eaLnBrk="0" fontAlgn="auto" hangingPunct="0">
              <a:spcBef>
                <a:spcPts val="0"/>
              </a:spcBef>
              <a:spcAft>
                <a:spcPts val="0"/>
              </a:spcAft>
              <a:defRPr/>
            </a:pPr>
            <a:r>
              <a:rPr lang="lv-LV" sz="3600" b="1" i="1" dirty="0">
                <a:latin typeface="VAGRounded TL" pitchFamily="34" charset="0"/>
                <a:ea typeface="+mj-ea"/>
                <a:cs typeface="+mj-cs"/>
              </a:rPr>
              <a:t>Māra &amp; Daiga</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990600"/>
            <a:ext cx="26701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p:txBody>
          <a:bodyPr/>
          <a:lstStyle/>
          <a:p>
            <a:pPr algn="ctr">
              <a:buFont typeface="Arial" charset="0"/>
              <a:buNone/>
            </a:pPr>
            <a:r>
              <a:rPr lang="lv-LV" b="1" smtClean="0"/>
              <a:t>Citāti no pašvērtējumiem</a:t>
            </a:r>
          </a:p>
          <a:p>
            <a:r>
              <a:rPr lang="lv-LV" smtClean="0"/>
              <a:t>... </a:t>
            </a:r>
            <a:r>
              <a:rPr lang="lv-LV" b="1" smtClean="0"/>
              <a:t>tās pozitīvās emocijas, kad redzi, ka tavs darbs tik tiešām kādam ir nepieciešams;</a:t>
            </a:r>
          </a:p>
          <a:p>
            <a:endParaRPr lang="lv-LV" sz="1000" b="1" smtClean="0"/>
          </a:p>
          <a:p>
            <a:r>
              <a:rPr lang="lv-LV" b="1" smtClean="0"/>
              <a:t>... prieks bija palīdzēt, jo viņa izrāda lielu ieinteresētību un gatavību mācīties;</a:t>
            </a:r>
          </a:p>
          <a:p>
            <a:endParaRPr lang="lv-LV" sz="1000" b="1" smtClean="0"/>
          </a:p>
          <a:p>
            <a:r>
              <a:rPr lang="lv-LV" b="1" smtClean="0"/>
              <a:t>... ir patīkami un viegli strādāt ar kolēģi, kurš pats ir motivēts apgūt kaut ko jaunu un pilnveidoties;</a:t>
            </a:r>
          </a:p>
          <a:p>
            <a:endParaRPr lang="lv-LV" b="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600200"/>
            <a:ext cx="8229600" cy="3962400"/>
          </a:xfrm>
        </p:spPr>
        <p:txBody>
          <a:bodyPr/>
          <a:lstStyle/>
          <a:p>
            <a:r>
              <a:rPr lang="lv-LV" smtClean="0"/>
              <a:t>... </a:t>
            </a:r>
            <a:r>
              <a:rPr lang="lv-LV" b="1" smtClean="0"/>
              <a:t>prakses laikā sapratu, cik svarīgi ir tas, ka esmu regulāri apmeklējusi kursus, piedalījusies projektos, centralizēto eksāmenu vērtēšanā, regulāri sekojusi līdzi novitātēm izglītībā. Tas arī ir iemesls tam, ka kolēģi regulāri vēršas pie manis pēc palīdzības, jo zina, ka varēšu palīdzēt;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lstStyle/>
          <a:p>
            <a:r>
              <a:rPr lang="lv-LV" b="1" smtClean="0"/>
              <a:t>... domāju, ka nekad neapgūšu to visu, bet sava mentora iedrošināta, kā arī jūtot ļoti pozitīvu atbalstu un viņas lielo pacietību un ieinteresētību, sāku saprast un darīt ... . </a:t>
            </a:r>
          </a:p>
          <a:p>
            <a:pPr>
              <a:buFont typeface="Arial" charset="0"/>
              <a:buNone/>
            </a:pPr>
            <a:endParaRPr lang="lv-LV" b="1" smtClean="0"/>
          </a:p>
          <a:p>
            <a:pPr>
              <a:buFont typeface="Arial" charset="0"/>
              <a:buNone/>
            </a:pPr>
            <a:r>
              <a:rPr lang="lv-LV" b="1" smtClean="0"/>
              <a:t>Mācēt var visi, bet citam iemācīt – ne katrs!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p:txBody>
          <a:bodyPr/>
          <a:lstStyle/>
          <a:p>
            <a:r>
              <a:rPr lang="lv-LV" smtClean="0"/>
              <a:t>... </a:t>
            </a:r>
            <a:r>
              <a:rPr lang="lv-LV" b="1" smtClean="0"/>
              <a:t>tikko man vajadzēja paņemt pildspalvu – skolotājai mainījās darba temps;</a:t>
            </a:r>
          </a:p>
          <a:p>
            <a:r>
              <a:rPr lang="lv-LV" b="1" smtClean="0"/>
              <a:t>... omulīgā saskarsmē pavadītās pēcpusdienas atklāja man, ka skolotāja nav nekāds “sausiņš”, bet gan inteliģenta, interesanta sieviete, no kuras var daudz ko mācīties. Visvērtīgākais laikam ir tas, ka mentorēšana ir arī iespēja palūkoties uz kolēģi no pavisam cita skatu punkta, saskatīt viņā cilvēcisko.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lv-LV" b="1" smtClean="0"/>
              <a:t/>
            </a:r>
            <a:br>
              <a:rPr lang="lv-LV" b="1" smtClean="0"/>
            </a:br>
            <a:r>
              <a:rPr lang="lv-LV" b="1" smtClean="0"/>
              <a:t>Es – kā mentors</a:t>
            </a:r>
          </a:p>
        </p:txBody>
      </p:sp>
      <p:sp>
        <p:nvSpPr>
          <p:cNvPr id="7171" name="Content Placeholder 2"/>
          <p:cNvSpPr>
            <a:spLocks noGrp="1"/>
          </p:cNvSpPr>
          <p:nvPr>
            <p:ph idx="1"/>
          </p:nvPr>
        </p:nvSpPr>
        <p:spPr/>
        <p:txBody>
          <a:bodyPr/>
          <a:lstStyle/>
          <a:p>
            <a:r>
              <a:rPr lang="lv-LV" b="1" smtClean="0"/>
              <a:t>...vēlētos būt pieredzes bagāts padomdevējs, kuram uzticas cilvēks vēl bez attiecīgās pieredzes ...</a:t>
            </a:r>
          </a:p>
          <a:p>
            <a:r>
              <a:rPr lang="lv-LV" b="1" smtClean="0"/>
              <a:t>... pēc kolēģu teiktā varu secināt, ka esmu aktīva, reizēm pārāk azartiska, pacietīga, laipna ar humora izjūtu ...</a:t>
            </a:r>
          </a:p>
          <a:p>
            <a:r>
              <a:rPr lang="lv-LV" b="1" smtClean="0"/>
              <a:t>... vēl jāpilnveido prasme sadalīt savu laiku, lai darbi “nebuksē”...</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905000"/>
            <a:ext cx="8229600" cy="4221163"/>
          </a:xfrm>
        </p:spPr>
        <p:txBody>
          <a:bodyPr/>
          <a:lstStyle/>
          <a:p>
            <a:r>
              <a:rPr lang="lv-LV" sz="2800" b="1" smtClean="0">
                <a:cs typeface="Times New Roman" pitchFamily="18" charset="0"/>
              </a:rPr>
              <a:t>Individuālie tematiskie plāni;</a:t>
            </a:r>
          </a:p>
          <a:p>
            <a:r>
              <a:rPr lang="lv-LV" sz="2800" b="1" smtClean="0">
                <a:cs typeface="Times New Roman" pitchFamily="18" charset="0"/>
              </a:rPr>
              <a:t>Labās prakses piemēri;</a:t>
            </a:r>
          </a:p>
          <a:p>
            <a:r>
              <a:rPr lang="lv-LV" sz="2800" b="1" smtClean="0">
                <a:cs typeface="Times New Roman" pitchFamily="18" charset="0"/>
              </a:rPr>
              <a:t>Fotogrāfijas gan kursu, gan prakses momenti;</a:t>
            </a:r>
          </a:p>
          <a:p>
            <a:r>
              <a:rPr lang="lv-LV" sz="2800" b="1" smtClean="0">
                <a:cs typeface="Times New Roman" pitchFamily="18" charset="0"/>
              </a:rPr>
              <a:t>Izkrāsoti taureņi;</a:t>
            </a:r>
          </a:p>
          <a:p>
            <a:r>
              <a:rPr lang="lv-LV" sz="2800" b="1" smtClean="0">
                <a:cs typeface="Times New Roman" pitchFamily="18" charset="0"/>
              </a:rPr>
              <a:t>Izteicieni – balzāms dvēselei;</a:t>
            </a:r>
          </a:p>
          <a:p>
            <a:r>
              <a:rPr lang="lv-LV" sz="2800" b="1" smtClean="0">
                <a:cs typeface="Times New Roman" pitchFamily="18" charset="0"/>
              </a:rPr>
              <a:t>Ieteikumi labai prezentācijai;</a:t>
            </a:r>
          </a:p>
          <a:p>
            <a:r>
              <a:rPr lang="lv-LV" sz="2800" b="1" smtClean="0">
                <a:cs typeface="Times New Roman" pitchFamily="18" charset="0"/>
              </a:rPr>
              <a:t>Skolēnu ZPD veiksmes atslēgas;</a:t>
            </a:r>
          </a:p>
          <a:p>
            <a:r>
              <a:rPr lang="lv-LV" sz="2800" b="1" smtClean="0">
                <a:cs typeface="Times New Roman" pitchFamily="18" charset="0"/>
              </a:rPr>
              <a:t>Ieteikumi kā vairot bērnu pašapziņu;</a:t>
            </a:r>
          </a:p>
          <a:p>
            <a:endParaRPr lang="lv-LV" b="1" smtClean="0">
              <a:latin typeface="Times New Roman" pitchFamily="18" charset="0"/>
              <a:cs typeface="Times New Roman" pitchFamily="18" charset="0"/>
            </a:endParaRPr>
          </a:p>
          <a:p>
            <a:endParaRPr lang="lv-LV" smtClean="0"/>
          </a:p>
        </p:txBody>
      </p:sp>
      <p:sp>
        <p:nvSpPr>
          <p:cNvPr id="8195" name="Rectangle 3"/>
          <p:cNvSpPr>
            <a:spLocks noChangeArrowheads="1"/>
          </p:cNvSpPr>
          <p:nvPr/>
        </p:nvSpPr>
        <p:spPr bwMode="auto">
          <a:xfrm>
            <a:off x="838200" y="1143000"/>
            <a:ext cx="7162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v-LV" sz="4400" b="1"/>
              <a:t>Mentora portfolio</a:t>
            </a:r>
            <a:endParaRPr lang="lv-LV" sz="4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914400"/>
            <a:ext cx="8229600" cy="1143000"/>
          </a:xfrm>
        </p:spPr>
        <p:txBody>
          <a:bodyPr/>
          <a:lstStyle/>
          <a:p>
            <a:r>
              <a:rPr lang="lv-LV" b="1" smtClean="0"/>
              <a:t>Mentora portfolio</a:t>
            </a:r>
          </a:p>
        </p:txBody>
      </p:sp>
      <p:sp>
        <p:nvSpPr>
          <p:cNvPr id="9219" name="Content Placeholder 2"/>
          <p:cNvSpPr>
            <a:spLocks noGrp="1"/>
          </p:cNvSpPr>
          <p:nvPr>
            <p:ph idx="1"/>
          </p:nvPr>
        </p:nvSpPr>
        <p:spPr>
          <a:xfrm>
            <a:off x="457200" y="2286000"/>
            <a:ext cx="8229600" cy="3840163"/>
          </a:xfrm>
        </p:spPr>
        <p:txBody>
          <a:bodyPr/>
          <a:lstStyle/>
          <a:p>
            <a:r>
              <a:rPr lang="lv-LV" sz="2800" b="1" smtClean="0">
                <a:cs typeface="Times New Roman" pitchFamily="18" charset="0"/>
              </a:rPr>
              <a:t>Vērošanas un pārdomu dienasgrāmatas;</a:t>
            </a:r>
          </a:p>
          <a:p>
            <a:r>
              <a:rPr lang="lv-LV" sz="2800" b="1" smtClean="0">
                <a:cs typeface="Times New Roman" pitchFamily="18" charset="0"/>
              </a:rPr>
              <a:t>Pašvērtējumi un secinājumi;</a:t>
            </a:r>
          </a:p>
          <a:p>
            <a:r>
              <a:rPr lang="lv-LV" sz="2800" b="1" smtClean="0">
                <a:cs typeface="Times New Roman" pitchFamily="18" charset="0"/>
              </a:rPr>
              <a:t>Ieteikumi kā uzvesties kopā strādājot;</a:t>
            </a:r>
          </a:p>
          <a:p>
            <a:r>
              <a:rPr lang="lv-LV" sz="2800" b="1" smtClean="0">
                <a:cs typeface="Times New Roman" pitchFamily="18" charset="0"/>
              </a:rPr>
              <a:t>Temperamentu tipi;</a:t>
            </a:r>
          </a:p>
          <a:p>
            <a:r>
              <a:rPr lang="lv-LV" sz="2800" b="1" smtClean="0">
                <a:cs typeface="Times New Roman" pitchFamily="18" charset="0"/>
              </a:rPr>
              <a:t>Interaktīvās tāfeles pamatrīku skaidrojums, tehniskai apraksts;</a:t>
            </a:r>
          </a:p>
          <a:p>
            <a:r>
              <a:rPr lang="lv-LV" sz="2800" b="1" smtClean="0">
                <a:cs typeface="Times New Roman" pitchFamily="18" charset="0"/>
              </a:rPr>
              <a:t>Darba intervijas  anketa, darba intervija, iepazīšanās intervija;</a:t>
            </a:r>
          </a:p>
          <a:p>
            <a:endParaRPr lang="lv-LV"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lstStyle/>
          <a:p>
            <a:pPr algn="ctr">
              <a:buFont typeface="Arial" charset="0"/>
              <a:buNone/>
            </a:pPr>
            <a:r>
              <a:rPr lang="lv-LV" sz="6600" b="1" smtClean="0"/>
              <a:t>Mentordarbības pašvērtējums:</a:t>
            </a:r>
          </a:p>
          <a:p>
            <a:pPr algn="ctr">
              <a:buFont typeface="Arial" charset="0"/>
              <a:buNone/>
            </a:pPr>
            <a:r>
              <a:rPr lang="lv-LV" sz="6600" b="1" smtClean="0"/>
              <a:t>deklinācijas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964</TotalTime>
  <Words>546</Words>
  <Application>Microsoft Office PowerPoint</Application>
  <PresentationFormat>On-screen Show (4:3)</PresentationFormat>
  <Paragraphs>68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VAGRounded TL</vt:lpstr>
      <vt:lpstr>Office Theme</vt:lpstr>
      <vt:lpstr>Eiropas Sociālā fonda projekts</vt:lpstr>
      <vt:lpstr>PowerPoint Presentation</vt:lpstr>
      <vt:lpstr>PowerPoint Presentation</vt:lpstr>
      <vt:lpstr>PowerPoint Presentation</vt:lpstr>
      <vt:lpstr>PowerPoint Presentation</vt:lpstr>
      <vt:lpstr> Es – kā mentors</vt:lpstr>
      <vt:lpstr>PowerPoint Presentation</vt:lpstr>
      <vt:lpstr>Mentora portfolio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Eiropas Sociālā fonda projekts „Inovatīva un praksē balstīta pedagogu izglītības ieguve un mentoru profesionālā pilnveide” Nr.2010/0096/1DP/1.2.1.2.3./09/IPIA/VIAA/001</dc:title>
  <dc:creator>Inese</dc:creator>
  <cp:lastModifiedBy>Janis M</cp:lastModifiedBy>
  <cp:revision>117</cp:revision>
  <dcterms:created xsi:type="dcterms:W3CDTF">2006-08-16T00:00:00Z</dcterms:created>
  <dcterms:modified xsi:type="dcterms:W3CDTF">2013-07-07T23:02:38Z</dcterms:modified>
</cp:coreProperties>
</file>