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60" r:id="rId4"/>
    <p:sldId id="261" r:id="rId5"/>
    <p:sldId id="262" r:id="rId6"/>
    <p:sldId id="263" r:id="rId7"/>
    <p:sldId id="264" r:id="rId8"/>
    <p:sldId id="265" r:id="rId9"/>
    <p:sldId id="266" r:id="rId10"/>
    <p:sldId id="281" r:id="rId11"/>
    <p:sldId id="267" r:id="rId12"/>
    <p:sldId id="283" r:id="rId13"/>
    <p:sldId id="276" r:id="rId14"/>
    <p:sldId id="271" r:id="rId15"/>
    <p:sldId id="269" r:id="rId16"/>
    <p:sldId id="268" r:id="rId17"/>
    <p:sldId id="274" r:id="rId18"/>
    <p:sldId id="275" r:id="rId19"/>
    <p:sldId id="258" r:id="rId20"/>
    <p:sldId id="272" r:id="rId21"/>
    <p:sldId id="270" r:id="rId22"/>
    <p:sldId id="273" r:id="rId23"/>
    <p:sldId id="284" r:id="rId24"/>
    <p:sldId id="277" r:id="rId25"/>
    <p:sldId id="278" r:id="rId26"/>
    <p:sldId id="279" r:id="rId27"/>
    <p:sldId id="280" r:id="rId28"/>
    <p:sldId id="285" r:id="rId29"/>
    <p:sldId id="286" r:id="rId30"/>
    <p:sldId id="287" r:id="rId3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3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C3F31BD1-4216-4528-A3E0-BEFC5776095C}" type="datetimeFigureOut">
              <a:rPr lang="lv-LV"/>
              <a:pPr>
                <a:defRPr/>
              </a:pPr>
              <a:t>2012.01.20.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9E179A23-55EF-4C37-AEF0-C20251572E60}"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2441ACE8-2FD5-4D91-8AE2-9F1914B1E202}" type="datetimeFigureOut">
              <a:rPr lang="lv-LV"/>
              <a:pPr>
                <a:defRPr/>
              </a:pPr>
              <a:t>2012.01.20.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883243D0-1EDB-4C74-9446-1F9F2D8CBDBF}"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1BAE8447-4D0C-43A6-B442-299548BCEB7C}" type="datetimeFigureOut">
              <a:rPr lang="lv-LV"/>
              <a:pPr>
                <a:defRPr/>
              </a:pPr>
              <a:t>2012.01.20.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104C9F0E-40DD-42A0-8B22-605D63788881}"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139128AF-FCA6-44A5-9602-BBF0655CF3E9}" type="datetimeFigureOut">
              <a:rPr lang="lv-LV"/>
              <a:pPr>
                <a:defRPr/>
              </a:pPr>
              <a:t>2012.01.20.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D8A660F2-BB83-49C0-BC38-B14E6ABE1349}"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F85454-D8F1-4BCD-9C58-A2DA84E329D2}" type="datetimeFigureOut">
              <a:rPr lang="lv-LV"/>
              <a:pPr>
                <a:defRPr/>
              </a:pPr>
              <a:t>2012.01.20.</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223587CE-4F6C-4EE3-8022-EA6688F9A48A}"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3"/>
          <p:cNvSpPr>
            <a:spLocks noGrp="1"/>
          </p:cNvSpPr>
          <p:nvPr>
            <p:ph type="dt" sz="half" idx="10"/>
          </p:nvPr>
        </p:nvSpPr>
        <p:spPr/>
        <p:txBody>
          <a:bodyPr/>
          <a:lstStyle>
            <a:lvl1pPr>
              <a:defRPr/>
            </a:lvl1pPr>
          </a:lstStyle>
          <a:p>
            <a:pPr>
              <a:defRPr/>
            </a:pPr>
            <a:fld id="{C145F2C8-64D5-4A9D-9A98-D19D4B183A88}" type="datetimeFigureOut">
              <a:rPr lang="lv-LV"/>
              <a:pPr>
                <a:defRPr/>
              </a:pPr>
              <a:t>2012.01.20.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BF6E2E63-AD68-4A52-A331-447EB45253C4}"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3"/>
          <p:cNvSpPr>
            <a:spLocks noGrp="1"/>
          </p:cNvSpPr>
          <p:nvPr>
            <p:ph type="dt" sz="half" idx="10"/>
          </p:nvPr>
        </p:nvSpPr>
        <p:spPr/>
        <p:txBody>
          <a:bodyPr/>
          <a:lstStyle>
            <a:lvl1pPr>
              <a:defRPr/>
            </a:lvl1pPr>
          </a:lstStyle>
          <a:p>
            <a:pPr>
              <a:defRPr/>
            </a:pPr>
            <a:fld id="{07F8D8F6-5463-44FA-A9D8-4E3D2BEA3680}" type="datetimeFigureOut">
              <a:rPr lang="lv-LV"/>
              <a:pPr>
                <a:defRPr/>
              </a:pPr>
              <a:t>2012.01.20.</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A0960DCB-5A81-4AF7-8A8E-A0ABD158944D}"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2A239F8B-A418-40B0-8A12-C7E4BF73A999}" type="datetimeFigureOut">
              <a:rPr lang="lv-LV"/>
              <a:pPr>
                <a:defRPr/>
              </a:pPr>
              <a:t>2012.01.20.</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89BEB7A2-C653-4BDA-B38D-F1BA54E79D3E}"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4F1BBF-C3F8-415E-8144-B7A46B8A9A5D}" type="datetimeFigureOut">
              <a:rPr lang="lv-LV"/>
              <a:pPr>
                <a:defRPr/>
              </a:pPr>
              <a:t>2012.01.20.</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F6D8E327-3154-4DFD-9E23-5FC3D4DE42AC}"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451059-9F3F-47DA-BF53-A565E4D31918}" type="datetimeFigureOut">
              <a:rPr lang="lv-LV"/>
              <a:pPr>
                <a:defRPr/>
              </a:pPr>
              <a:t>2012.01.20.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FD2EC4EB-4338-473C-84EC-7CE3E97C4EDA}"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AD6BB3-2061-4E4C-91B1-D63228DC4BD0}" type="datetimeFigureOut">
              <a:rPr lang="lv-LV"/>
              <a:pPr>
                <a:defRPr/>
              </a:pPr>
              <a:t>2012.01.20.</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80C2BE83-EB71-4BA9-9179-472F270C3E75}"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v-LV"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A1BB382-4C1E-48D5-A743-A0E274262241}" type="datetimeFigureOut">
              <a:rPr lang="lv-LV"/>
              <a:pPr>
                <a:defRPr/>
              </a:pPr>
              <a:t>2012.01.20.</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C7EE83D-7388-40E1-84AD-0BE068D799E5}"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40.gif"/><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jasmins27@inbox.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4213" y="2565400"/>
            <a:ext cx="7772400" cy="1470025"/>
          </a:xfrm>
        </p:spPr>
        <p:txBody>
          <a:bodyPr/>
          <a:lstStyle/>
          <a:p>
            <a:r>
              <a:rPr lang="lv-LV" sz="4800" b="1" smtClean="0"/>
              <a:t>Krāsu izvēle interjeram.</a:t>
            </a:r>
          </a:p>
        </p:txBody>
      </p:sp>
      <p:sp>
        <p:nvSpPr>
          <p:cNvPr id="4" name="Title 1"/>
          <p:cNvSpPr txBox="1">
            <a:spLocks/>
          </p:cNvSpPr>
          <p:nvPr/>
        </p:nvSpPr>
        <p:spPr>
          <a:xfrm>
            <a:off x="685800" y="2130425"/>
            <a:ext cx="7772400" cy="1470025"/>
          </a:xfrm>
          <a:prstGeom prst="rect">
            <a:avLst/>
          </a:prstGeom>
        </p:spPr>
        <p:txBody>
          <a:bodyPr anchor="ctr">
            <a:normAutofit/>
          </a:bodyPr>
          <a:lstStyle/>
          <a:p>
            <a:pPr algn="ctr" fontAlgn="auto">
              <a:spcAft>
                <a:spcPts val="0"/>
              </a:spcAft>
              <a:defRPr/>
            </a:pPr>
            <a:endParaRPr lang="lv-LV" sz="5400" b="1" dirty="0">
              <a:latin typeface="+mj-lt"/>
              <a:ea typeface="+mj-ea"/>
              <a:cs typeface="+mj-cs"/>
            </a:endParaRPr>
          </a:p>
        </p:txBody>
      </p:sp>
      <p:pic>
        <p:nvPicPr>
          <p:cNvPr id="13315" name="Picture 2" descr="http://www.wetcircuit.com/wp-content/uploads/2007/01/Guimard-1.jpg"/>
          <p:cNvPicPr>
            <a:picLocks noChangeAspect="1" noChangeArrowheads="1"/>
          </p:cNvPicPr>
          <p:nvPr/>
        </p:nvPicPr>
        <p:blipFill>
          <a:blip r:embed="rId2" cstate="print"/>
          <a:srcRect/>
          <a:stretch>
            <a:fillRect/>
          </a:stretch>
        </p:blipFill>
        <p:spPr bwMode="auto">
          <a:xfrm>
            <a:off x="0" y="5300663"/>
            <a:ext cx="2286000" cy="979487"/>
          </a:xfrm>
          <a:prstGeom prst="rect">
            <a:avLst/>
          </a:prstGeom>
          <a:noFill/>
          <a:ln w="9525">
            <a:noFill/>
            <a:miter lim="800000"/>
            <a:headEnd/>
            <a:tailEnd/>
          </a:ln>
        </p:spPr>
      </p:pic>
      <p:pic>
        <p:nvPicPr>
          <p:cNvPr id="13316" name="Picture 2" descr="http://www.wetcircuit.com/wp-content/uploads/2007/01/Guimard-1.jpg"/>
          <p:cNvPicPr>
            <a:picLocks noChangeAspect="1" noChangeArrowheads="1"/>
          </p:cNvPicPr>
          <p:nvPr/>
        </p:nvPicPr>
        <p:blipFill>
          <a:blip r:embed="rId2" cstate="print"/>
          <a:srcRect/>
          <a:stretch>
            <a:fillRect/>
          </a:stretch>
        </p:blipFill>
        <p:spPr bwMode="auto">
          <a:xfrm>
            <a:off x="2339975" y="5300663"/>
            <a:ext cx="2286000" cy="979487"/>
          </a:xfrm>
          <a:prstGeom prst="rect">
            <a:avLst/>
          </a:prstGeom>
          <a:noFill/>
          <a:ln w="9525">
            <a:noFill/>
            <a:miter lim="800000"/>
            <a:headEnd/>
            <a:tailEnd/>
          </a:ln>
        </p:spPr>
      </p:pic>
      <p:pic>
        <p:nvPicPr>
          <p:cNvPr id="13317" name="Picture 2" descr="http://www.wetcircuit.com/wp-content/uploads/2007/01/Guimard-1.jpg"/>
          <p:cNvPicPr>
            <a:picLocks noChangeAspect="1" noChangeArrowheads="1"/>
          </p:cNvPicPr>
          <p:nvPr/>
        </p:nvPicPr>
        <p:blipFill>
          <a:blip r:embed="rId2" cstate="print"/>
          <a:srcRect/>
          <a:stretch>
            <a:fillRect/>
          </a:stretch>
        </p:blipFill>
        <p:spPr bwMode="auto">
          <a:xfrm>
            <a:off x="4572000" y="5300663"/>
            <a:ext cx="2286000" cy="979487"/>
          </a:xfrm>
          <a:prstGeom prst="rect">
            <a:avLst/>
          </a:prstGeom>
          <a:noFill/>
          <a:ln w="9525">
            <a:noFill/>
            <a:miter lim="800000"/>
            <a:headEnd/>
            <a:tailEnd/>
          </a:ln>
        </p:spPr>
      </p:pic>
      <p:pic>
        <p:nvPicPr>
          <p:cNvPr id="13318" name="Picture 2" descr="http://www.wetcircuit.com/wp-content/uploads/2007/01/Guimard-1.jpg"/>
          <p:cNvPicPr>
            <a:picLocks noChangeAspect="1" noChangeArrowheads="1"/>
          </p:cNvPicPr>
          <p:nvPr/>
        </p:nvPicPr>
        <p:blipFill>
          <a:blip r:embed="rId2" cstate="print"/>
          <a:srcRect/>
          <a:stretch>
            <a:fillRect/>
          </a:stretch>
        </p:blipFill>
        <p:spPr bwMode="auto">
          <a:xfrm>
            <a:off x="6858000" y="5300663"/>
            <a:ext cx="2286000" cy="979487"/>
          </a:xfrm>
          <a:prstGeom prst="rect">
            <a:avLst/>
          </a:prstGeom>
          <a:noFill/>
          <a:ln w="9525">
            <a:noFill/>
            <a:miter lim="800000"/>
            <a:headEnd/>
            <a:tailEnd/>
          </a:ln>
        </p:spPr>
      </p:pic>
      <p:sp>
        <p:nvSpPr>
          <p:cNvPr id="9" name="Title 1"/>
          <p:cNvSpPr txBox="1">
            <a:spLocks/>
          </p:cNvSpPr>
          <p:nvPr/>
        </p:nvSpPr>
        <p:spPr>
          <a:xfrm>
            <a:off x="755650" y="836613"/>
            <a:ext cx="7772400" cy="1470025"/>
          </a:xfrm>
          <a:prstGeom prst="rect">
            <a:avLst/>
          </a:prstGeom>
        </p:spPr>
        <p:txBody>
          <a:bodyPr anchor="ctr">
            <a:normAutofit/>
          </a:bodyPr>
          <a:lstStyle/>
          <a:p>
            <a:pPr algn="ctr" fontAlgn="auto">
              <a:spcAft>
                <a:spcPts val="0"/>
              </a:spcAft>
              <a:defRPr/>
            </a:pPr>
            <a:r>
              <a:rPr lang="lv-LV" sz="4800" b="1" dirty="0">
                <a:latin typeface="+mj-lt"/>
                <a:ea typeface="+mj-ea"/>
                <a:cs typeface="+mj-cs"/>
              </a:rPr>
              <a:t>Mājokļa jautājums.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8229600" cy="1944687"/>
          </a:xfrm>
        </p:spPr>
        <p:txBody>
          <a:bodyPr rtlCol="0">
            <a:normAutofit lnSpcReduction="10000"/>
          </a:bodyPr>
          <a:lstStyle/>
          <a:p>
            <a:pPr fontAlgn="auto">
              <a:spcAft>
                <a:spcPts val="0"/>
              </a:spcAft>
              <a:buFont typeface="Arial" pitchFamily="34" charset="0"/>
              <a:buNone/>
              <a:defRPr/>
            </a:pPr>
            <a:r>
              <a:rPr lang="lv-LV" sz="2000" b="1" dirty="0" smtClean="0"/>
              <a:t>8. Telpu vizuāli plašāku padarīs foto tapetes.</a:t>
            </a:r>
          </a:p>
          <a:p>
            <a:pPr fontAlgn="auto">
              <a:spcAft>
                <a:spcPts val="0"/>
              </a:spcAft>
              <a:buFont typeface="Arial" pitchFamily="34" charset="0"/>
              <a:buNone/>
              <a:defRPr/>
            </a:pPr>
            <a:r>
              <a:rPr lang="lv-LV" sz="2000" dirty="0" smtClean="0"/>
              <a:t>Foto tapetes vizuāli paplašina telpu, tāpēc ir vēlams elements mazgabarīta </a:t>
            </a:r>
          </a:p>
          <a:p>
            <a:pPr fontAlgn="auto">
              <a:spcAft>
                <a:spcPts val="0"/>
              </a:spcAft>
              <a:buFont typeface="Arial" pitchFamily="34" charset="0"/>
              <a:buNone/>
              <a:defRPr/>
            </a:pPr>
            <a:r>
              <a:rPr lang="lv-LV" sz="2000" dirty="0" smtClean="0"/>
              <a:t>dzīvokļos. Tomēr dizaineri neiesaka foto tapetes telpās, kur ir daudz mēbeļu – </a:t>
            </a:r>
          </a:p>
          <a:p>
            <a:pPr fontAlgn="auto">
              <a:spcAft>
                <a:spcPts val="0"/>
              </a:spcAft>
              <a:buFont typeface="Arial" pitchFamily="34" charset="0"/>
              <a:buNone/>
              <a:defRPr/>
            </a:pPr>
            <a:r>
              <a:rPr lang="lv-LV" sz="2000" dirty="0" smtClean="0"/>
              <a:t>lai nepieļautu telpas </a:t>
            </a:r>
            <a:r>
              <a:rPr lang="lv-LV" sz="2000" dirty="0" err="1" smtClean="0"/>
              <a:t>pārsātinātību</a:t>
            </a:r>
            <a:r>
              <a:rPr lang="lv-LV" sz="2000" dirty="0" smtClean="0"/>
              <a:t>. </a:t>
            </a:r>
            <a:br>
              <a:rPr lang="lv-LV" sz="2000" dirty="0" smtClean="0"/>
            </a:br>
            <a:r>
              <a:rPr lang="lv-LV" sz="2000" dirty="0" smtClean="0"/>
              <a:t/>
            </a:r>
            <a:br>
              <a:rPr lang="lv-LV" sz="2000" dirty="0" smtClean="0"/>
            </a:br>
            <a:r>
              <a:rPr lang="lv-LV" sz="2000" b="1" dirty="0" smtClean="0"/>
              <a:t> </a:t>
            </a:r>
            <a:endParaRPr lang="lv-LV" sz="2000" b="1" dirty="0"/>
          </a:p>
        </p:txBody>
      </p:sp>
      <p:pic>
        <p:nvPicPr>
          <p:cNvPr id="22530" name="Picture 2" descr="http://www.ripo.lv/uploads/itemsImg/item_11241_200904211059111a551158.jpg"/>
          <p:cNvPicPr>
            <a:picLocks noChangeAspect="1" noChangeArrowheads="1"/>
          </p:cNvPicPr>
          <p:nvPr/>
        </p:nvPicPr>
        <p:blipFill>
          <a:blip r:embed="rId2" cstate="print"/>
          <a:srcRect/>
          <a:stretch>
            <a:fillRect/>
          </a:stretch>
        </p:blipFill>
        <p:spPr bwMode="auto">
          <a:xfrm>
            <a:off x="250825" y="2133600"/>
            <a:ext cx="4240213" cy="3851275"/>
          </a:xfrm>
          <a:prstGeom prst="rect">
            <a:avLst/>
          </a:prstGeom>
          <a:noFill/>
          <a:ln w="9525">
            <a:noFill/>
            <a:miter lim="800000"/>
            <a:headEnd/>
            <a:tailEnd/>
          </a:ln>
        </p:spPr>
      </p:pic>
      <p:pic>
        <p:nvPicPr>
          <p:cNvPr id="22531" name="Picture 4" descr="Dzīvoklis Rīgā"/>
          <p:cNvPicPr>
            <a:picLocks noChangeAspect="1" noChangeArrowheads="1"/>
          </p:cNvPicPr>
          <p:nvPr/>
        </p:nvPicPr>
        <p:blipFill>
          <a:blip r:embed="rId3" cstate="print"/>
          <a:srcRect/>
          <a:stretch>
            <a:fillRect/>
          </a:stretch>
        </p:blipFill>
        <p:spPr bwMode="auto">
          <a:xfrm>
            <a:off x="4859338" y="2060575"/>
            <a:ext cx="3638550" cy="4032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68313" y="188913"/>
            <a:ext cx="8229600" cy="936625"/>
          </a:xfrm>
        </p:spPr>
        <p:txBody>
          <a:bodyPr/>
          <a:lstStyle/>
          <a:p>
            <a:r>
              <a:rPr lang="lv-LV" sz="3200" b="1" smtClean="0"/>
              <a:t>Kopsavilkums.</a:t>
            </a:r>
          </a:p>
        </p:txBody>
      </p:sp>
      <p:sp>
        <p:nvSpPr>
          <p:cNvPr id="23554" name="Content Placeholder 2"/>
          <p:cNvSpPr>
            <a:spLocks noGrp="1"/>
          </p:cNvSpPr>
          <p:nvPr>
            <p:ph idx="1"/>
          </p:nvPr>
        </p:nvSpPr>
        <p:spPr>
          <a:xfrm>
            <a:off x="3563938" y="1196975"/>
            <a:ext cx="5580062" cy="5472113"/>
          </a:xfrm>
        </p:spPr>
        <p:txBody>
          <a:bodyPr/>
          <a:lstStyle/>
          <a:p>
            <a:pPr>
              <a:buFont typeface="Arial" charset="0"/>
              <a:buNone/>
            </a:pPr>
            <a:r>
              <a:rPr lang="lv-LV" sz="2000" b="1" smtClean="0"/>
              <a:t>          </a:t>
            </a:r>
            <a:r>
              <a:rPr lang="lv-LV" sz="2400" b="1" smtClean="0"/>
              <a:t>Vizuāli telpu padarīs lielāku, ja:</a:t>
            </a:r>
            <a:endParaRPr lang="lv-LV" sz="2400" smtClean="0"/>
          </a:p>
          <a:p>
            <a:pPr>
              <a:buFont typeface="Arial" charset="0"/>
              <a:buNone/>
            </a:pPr>
            <a:endParaRPr lang="lv-LV" sz="2000" smtClean="0"/>
          </a:p>
          <a:p>
            <a:pPr>
              <a:buFont typeface="Arial" charset="0"/>
              <a:buNone/>
            </a:pPr>
            <a:r>
              <a:rPr lang="lv-LV" sz="2000" smtClean="0"/>
              <a:t> 1. </a:t>
            </a:r>
            <a:r>
              <a:rPr lang="lv-LV" sz="2000" b="1" smtClean="0"/>
              <a:t>Telpas krāsa būs gaiša, neitrāla un neuzkrītoša. </a:t>
            </a:r>
            <a:r>
              <a:rPr lang="lv-LV" sz="2000" smtClean="0"/>
              <a:t>Mazajā telpā jādominē pasteļu toņiem.</a:t>
            </a:r>
          </a:p>
          <a:p>
            <a:pPr>
              <a:buFont typeface="Arial" charset="0"/>
              <a:buNone/>
            </a:pPr>
            <a:r>
              <a:rPr lang="lv-LV" sz="2000" smtClean="0"/>
              <a:t> 2. </a:t>
            </a:r>
            <a:r>
              <a:rPr lang="lv-LV" sz="2000" b="1" smtClean="0"/>
              <a:t>Ja telpā ir zemi griesti, tos paaugstināt var izmantojot tapetes ar izteikti vertikālu ornamentu, svītrām;</a:t>
            </a:r>
          </a:p>
          <a:p>
            <a:pPr>
              <a:buFont typeface="Arial" charset="0"/>
              <a:buNone/>
            </a:pPr>
            <a:r>
              <a:rPr lang="lv-LV" sz="2000" smtClean="0"/>
              <a:t> 3. </a:t>
            </a:r>
            <a:r>
              <a:rPr lang="lv-LV" sz="2000" b="1" smtClean="0"/>
              <a:t>Telpu vizuāli var palielināt</a:t>
            </a:r>
            <a:r>
              <a:rPr lang="lv-LV" sz="2000" smtClean="0"/>
              <a:t> </a:t>
            </a:r>
            <a:r>
              <a:rPr lang="lv-LV" sz="2000" b="1" smtClean="0"/>
              <a:t>ar gaismas palīdzību</a:t>
            </a:r>
            <a:r>
              <a:rPr lang="lv-LV" sz="2000" smtClean="0"/>
              <a:t>. </a:t>
            </a:r>
          </a:p>
          <a:p>
            <a:pPr>
              <a:buFont typeface="Arial" charset="0"/>
              <a:buNone/>
            </a:pPr>
            <a:r>
              <a:rPr lang="lv-LV" sz="2000" smtClean="0"/>
              <a:t> 4. </a:t>
            </a:r>
            <a:r>
              <a:rPr lang="lv-LV" sz="2000" b="1" smtClean="0"/>
              <a:t>Tāpat kā sienas, arī grīda izskatās tālāk, ja tā ir gaišos toņos. </a:t>
            </a:r>
            <a:endParaRPr lang="lv-LV" sz="2000" smtClean="0"/>
          </a:p>
          <a:p>
            <a:pPr>
              <a:buFont typeface="Arial" charset="0"/>
              <a:buNone/>
            </a:pPr>
            <a:r>
              <a:rPr lang="lv-LV" sz="2000" smtClean="0"/>
              <a:t> 5.</a:t>
            </a:r>
            <a:r>
              <a:rPr lang="lv-LV" sz="2000" b="1" smtClean="0"/>
              <a:t> Mēbeles nelielas,</a:t>
            </a:r>
            <a:r>
              <a:rPr lang="lv-LV" sz="2000" smtClean="0"/>
              <a:t> </a:t>
            </a:r>
            <a:r>
              <a:rPr lang="lv-LV" sz="2000" b="1" smtClean="0"/>
              <a:t>vienkāršas un vienāda stila</a:t>
            </a:r>
            <a:r>
              <a:rPr lang="lv-LV" sz="2000" smtClean="0"/>
              <a:t>.</a:t>
            </a:r>
          </a:p>
          <a:p>
            <a:pPr>
              <a:buFont typeface="Arial" charset="0"/>
              <a:buNone/>
            </a:pPr>
            <a:r>
              <a:rPr lang="lv-LV" sz="2000" smtClean="0"/>
              <a:t> 6. </a:t>
            </a:r>
            <a:r>
              <a:rPr lang="lv-LV" sz="2000" b="1" smtClean="0"/>
              <a:t>Nevajag pieblīvēt telpu ar dažādu krāsu un izmēru aksesuāriem.</a:t>
            </a:r>
          </a:p>
          <a:p>
            <a:pPr>
              <a:buFont typeface="Arial" charset="0"/>
              <a:buNone/>
            </a:pPr>
            <a:r>
              <a:rPr lang="lv-LV" sz="2000" b="1" smtClean="0"/>
              <a:t> </a:t>
            </a:r>
            <a:r>
              <a:rPr lang="lv-LV" sz="2000" smtClean="0"/>
              <a:t>7. </a:t>
            </a:r>
            <a:r>
              <a:rPr lang="lv-LV" sz="2000" b="1" smtClean="0"/>
              <a:t>Liels spogulis istabu padara vizuāli lielāku. </a:t>
            </a:r>
          </a:p>
          <a:p>
            <a:pPr>
              <a:buFont typeface="Arial" charset="0"/>
              <a:buNone/>
            </a:pPr>
            <a:r>
              <a:rPr lang="lv-LV" sz="2000" b="1" smtClean="0"/>
              <a:t> </a:t>
            </a:r>
            <a:r>
              <a:rPr lang="lv-LV" sz="2000" smtClean="0"/>
              <a:t>8. </a:t>
            </a:r>
            <a:r>
              <a:rPr lang="lv-LV" sz="2000" b="1" smtClean="0"/>
              <a:t>Telpu vizuāli plašāku padarīs foto tapetes.</a:t>
            </a:r>
            <a:endParaRPr lang="lv-LV" sz="2000" smtClean="0"/>
          </a:p>
          <a:p>
            <a:pPr>
              <a:buFont typeface="Arial" charset="0"/>
              <a:buNone/>
            </a:pPr>
            <a:endParaRPr lang="lv-LV" sz="2000" smtClean="0"/>
          </a:p>
        </p:txBody>
      </p:sp>
      <p:pic>
        <p:nvPicPr>
          <p:cNvPr id="23555" name="Picture 2" descr="http://www.sieviesuklubs.lv/content/uploads/1287687427-1456.jpg"/>
          <p:cNvPicPr>
            <a:picLocks noChangeAspect="1" noChangeArrowheads="1"/>
          </p:cNvPicPr>
          <p:nvPr/>
        </p:nvPicPr>
        <p:blipFill>
          <a:blip r:embed="rId2" cstate="print"/>
          <a:srcRect/>
          <a:stretch>
            <a:fillRect/>
          </a:stretch>
        </p:blipFill>
        <p:spPr bwMode="auto">
          <a:xfrm>
            <a:off x="179388" y="1341438"/>
            <a:ext cx="3384550" cy="47720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333375"/>
            <a:ext cx="8229600" cy="2232025"/>
          </a:xfrm>
        </p:spPr>
        <p:txBody>
          <a:bodyPr rtlCol="0">
            <a:normAutofit lnSpcReduction="10000"/>
          </a:bodyPr>
          <a:lstStyle/>
          <a:p>
            <a:pPr fontAlgn="auto">
              <a:spcAft>
                <a:spcPts val="0"/>
              </a:spcAft>
              <a:buFont typeface="Arial" pitchFamily="34" charset="0"/>
              <a:buNone/>
              <a:defRPr/>
            </a:pPr>
            <a:r>
              <a:rPr lang="lv-LV" b="1" dirty="0" smtClean="0">
                <a:solidFill>
                  <a:srgbClr val="C00000"/>
                </a:solidFill>
              </a:rPr>
              <a:t>                       Uzmanību! Problēma!</a:t>
            </a:r>
          </a:p>
          <a:p>
            <a:pPr fontAlgn="auto">
              <a:spcAft>
                <a:spcPts val="0"/>
              </a:spcAft>
              <a:buFont typeface="Arial" pitchFamily="34" charset="0"/>
              <a:buNone/>
              <a:defRPr/>
            </a:pPr>
            <a:endParaRPr lang="lv-LV" b="1" dirty="0" smtClean="0">
              <a:solidFill>
                <a:srgbClr val="C00000"/>
              </a:solidFill>
            </a:endParaRPr>
          </a:p>
          <a:p>
            <a:pPr fontAlgn="auto">
              <a:spcAft>
                <a:spcPts val="0"/>
              </a:spcAft>
              <a:buFont typeface="Arial" pitchFamily="34" charset="0"/>
              <a:buNone/>
              <a:defRPr/>
            </a:pPr>
            <a:r>
              <a:rPr lang="lv-LV" b="1" dirty="0" smtClean="0"/>
              <a:t>Kādas krāsas izvēlēties interjeram, lai mēs tajā </a:t>
            </a:r>
          </a:p>
          <a:p>
            <a:pPr fontAlgn="auto">
              <a:spcAft>
                <a:spcPts val="0"/>
              </a:spcAft>
              <a:buFont typeface="Arial" pitchFamily="34" charset="0"/>
              <a:buNone/>
              <a:defRPr/>
            </a:pPr>
            <a:r>
              <a:rPr lang="lv-LV" b="1" dirty="0" smtClean="0"/>
              <a:t>justos mājīgi un komfortabli ? </a:t>
            </a:r>
            <a:endParaRPr lang="lv-LV" b="1" dirty="0"/>
          </a:p>
        </p:txBody>
      </p:sp>
      <p:pic>
        <p:nvPicPr>
          <p:cNvPr id="24578" name="Picture 2" descr="http://www.psihiatru-asociacija.lv/img/domatajs.gif"/>
          <p:cNvPicPr>
            <a:picLocks noChangeAspect="1" noChangeArrowheads="1"/>
          </p:cNvPicPr>
          <p:nvPr/>
        </p:nvPicPr>
        <p:blipFill>
          <a:blip r:embed="rId2" cstate="print"/>
          <a:srcRect/>
          <a:stretch>
            <a:fillRect/>
          </a:stretch>
        </p:blipFill>
        <p:spPr bwMode="auto">
          <a:xfrm>
            <a:off x="5003800" y="2492375"/>
            <a:ext cx="2736850" cy="3906838"/>
          </a:xfrm>
          <a:prstGeom prst="rect">
            <a:avLst/>
          </a:prstGeom>
          <a:noFill/>
          <a:ln w="9525">
            <a:noFill/>
            <a:miter lim="800000"/>
            <a:headEnd/>
            <a:tailEnd/>
          </a:ln>
        </p:spPr>
      </p:pic>
      <p:sp>
        <p:nvSpPr>
          <p:cNvPr id="24579" name="Content Placeholder 2"/>
          <p:cNvSpPr txBox="1">
            <a:spLocks/>
          </p:cNvSpPr>
          <p:nvPr/>
        </p:nvSpPr>
        <p:spPr bwMode="auto">
          <a:xfrm>
            <a:off x="1619250" y="3644900"/>
            <a:ext cx="2016125" cy="1008063"/>
          </a:xfrm>
          <a:prstGeom prst="rect">
            <a:avLst/>
          </a:prstGeom>
          <a:noFill/>
          <a:ln w="9525">
            <a:noFill/>
            <a:miter lim="800000"/>
            <a:headEnd/>
            <a:tailEnd/>
          </a:ln>
        </p:spPr>
        <p:txBody>
          <a:bodyPr/>
          <a:lstStyle/>
          <a:p>
            <a:pPr marL="342900" indent="-342900">
              <a:spcBef>
                <a:spcPct val="20000"/>
              </a:spcBef>
              <a:buFont typeface="Arial" charset="0"/>
              <a:buNone/>
            </a:pPr>
            <a:r>
              <a:rPr lang="lv-LV" sz="3200" b="1">
                <a:solidFill>
                  <a:srgbClr val="C00000"/>
                </a:solidFill>
                <a:latin typeface="Calibri" pitchFamily="34" charset="0"/>
              </a:rPr>
              <a:t>Ko darīt?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323850" y="1052513"/>
            <a:ext cx="8569325" cy="2447925"/>
          </a:xfrm>
        </p:spPr>
        <p:txBody>
          <a:bodyPr/>
          <a:lstStyle/>
          <a:p>
            <a:r>
              <a:rPr lang="lv-LV" sz="2000" smtClean="0"/>
              <a:t>Katrai krāsai ir sava nozīme, kura ir ļoti svarīga tad, kad ir nepieciešams krāsot dažādas telpas vai priekšmetus.</a:t>
            </a:r>
          </a:p>
          <a:p>
            <a:r>
              <a:rPr lang="lv-LV" sz="2000" smtClean="0"/>
              <a:t>Krāsas ietekmē mūsu domas , pašsajūtu un vēlmes. Ir krāsas, kas mūs iedvesmo un uzrunā, un ir krāsas, kas nomāc un spēj ietekmēt pat veselības stāvokli.</a:t>
            </a:r>
            <a:r>
              <a:rPr lang="lv-LV" sz="2000" b="1" smtClean="0"/>
              <a:t> </a:t>
            </a:r>
            <a:endParaRPr lang="lv-LV" smtClean="0"/>
          </a:p>
        </p:txBody>
      </p:sp>
      <p:pic>
        <p:nvPicPr>
          <p:cNvPr id="25602" name="Picture 2" descr="http://www.spoki.lv/upload/articles/18/187081/images/_origin_Dizains-izstabai-15.jpg"/>
          <p:cNvPicPr>
            <a:picLocks noChangeAspect="1" noChangeArrowheads="1"/>
          </p:cNvPicPr>
          <p:nvPr/>
        </p:nvPicPr>
        <p:blipFill>
          <a:blip r:embed="rId2" cstate="print"/>
          <a:srcRect/>
          <a:stretch>
            <a:fillRect/>
          </a:stretch>
        </p:blipFill>
        <p:spPr bwMode="auto">
          <a:xfrm>
            <a:off x="0" y="3357563"/>
            <a:ext cx="4284663" cy="3213100"/>
          </a:xfrm>
          <a:prstGeom prst="rect">
            <a:avLst/>
          </a:prstGeom>
          <a:noFill/>
          <a:ln w="9525">
            <a:noFill/>
            <a:miter lim="800000"/>
            <a:headEnd/>
            <a:tailEnd/>
          </a:ln>
        </p:spPr>
      </p:pic>
      <p:sp>
        <p:nvSpPr>
          <p:cNvPr id="25603" name="Content Placeholder 2"/>
          <p:cNvSpPr txBox="1">
            <a:spLocks/>
          </p:cNvSpPr>
          <p:nvPr/>
        </p:nvSpPr>
        <p:spPr bwMode="auto">
          <a:xfrm>
            <a:off x="323850" y="188913"/>
            <a:ext cx="8229600" cy="1223962"/>
          </a:xfrm>
          <a:prstGeom prst="rect">
            <a:avLst/>
          </a:prstGeom>
          <a:noFill/>
          <a:ln w="9525">
            <a:noFill/>
            <a:miter lim="800000"/>
            <a:headEnd/>
            <a:tailEnd/>
          </a:ln>
        </p:spPr>
        <p:txBody>
          <a:bodyPr/>
          <a:lstStyle/>
          <a:p>
            <a:pPr marL="342900" indent="-342900">
              <a:spcBef>
                <a:spcPct val="20000"/>
              </a:spcBef>
            </a:pPr>
            <a:r>
              <a:rPr lang="lv-LV" sz="3600" b="1">
                <a:latin typeface="Calibri" pitchFamily="34" charset="0"/>
              </a:rPr>
              <a:t>                          </a:t>
            </a:r>
            <a:r>
              <a:rPr lang="lv-LV" sz="3200" b="1">
                <a:latin typeface="Calibri" pitchFamily="34" charset="0"/>
              </a:rPr>
              <a:t>Krāsu nozīme.</a:t>
            </a:r>
          </a:p>
          <a:p>
            <a:pPr marL="342900" indent="-342900">
              <a:spcBef>
                <a:spcPct val="20000"/>
              </a:spcBef>
              <a:buFont typeface="Arial" charset="0"/>
              <a:buNone/>
            </a:pPr>
            <a:endParaRPr lang="lv-LV" sz="3200">
              <a:latin typeface="Calibri" pitchFamily="34" charset="0"/>
            </a:endParaRPr>
          </a:p>
        </p:txBody>
      </p:sp>
      <p:pic>
        <p:nvPicPr>
          <p:cNvPr id="25604" name="Picture 2" descr="http://www.plansb.lv/UserFiles/gallery/sportiska%20istaba%20puikam.jpg"/>
          <p:cNvPicPr>
            <a:picLocks noChangeAspect="1" noChangeArrowheads="1"/>
          </p:cNvPicPr>
          <p:nvPr/>
        </p:nvPicPr>
        <p:blipFill>
          <a:blip r:embed="rId3" cstate="print"/>
          <a:srcRect/>
          <a:stretch>
            <a:fillRect/>
          </a:stretch>
        </p:blipFill>
        <p:spPr bwMode="auto">
          <a:xfrm>
            <a:off x="4514850" y="3357563"/>
            <a:ext cx="4629150" cy="32400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lv-LV" smtClean="0"/>
          </a:p>
        </p:txBody>
      </p:sp>
      <p:sp>
        <p:nvSpPr>
          <p:cNvPr id="3" name="Content Placeholder 2"/>
          <p:cNvSpPr>
            <a:spLocks noGrp="1"/>
          </p:cNvSpPr>
          <p:nvPr>
            <p:ph idx="1"/>
          </p:nvPr>
        </p:nvSpPr>
        <p:spPr>
          <a:xfrm>
            <a:off x="457200" y="3789363"/>
            <a:ext cx="8229600" cy="2808287"/>
          </a:xfrm>
        </p:spPr>
        <p:txBody>
          <a:bodyPr rtlCol="0">
            <a:normAutofit lnSpcReduction="10000"/>
          </a:bodyPr>
          <a:lstStyle/>
          <a:p>
            <a:pPr fontAlgn="auto">
              <a:spcAft>
                <a:spcPts val="0"/>
              </a:spcAft>
              <a:buFont typeface="Arial" pitchFamily="34" charset="0"/>
              <a:buChar char="•"/>
              <a:defRPr/>
            </a:pPr>
            <a:r>
              <a:rPr lang="lv-LV" sz="2000" b="1" dirty="0" smtClean="0"/>
              <a:t>Baltā krāsa.</a:t>
            </a:r>
            <a:r>
              <a:rPr lang="lv-LV" sz="2000" dirty="0" smtClean="0"/>
              <a:t> Daži interjera dizaina speciālisti priekšroku dod baltajai krāsai. Baltās sienas ir labs fons jebkuras krāsas mēbelēm, paklājiem, gleznām, tekstilam un citiem dekoratīvajiem elementiem. Telpas ar baltām sienām ir gaišas, mājīgas un reizē svinīgas.</a:t>
            </a:r>
          </a:p>
          <a:p>
            <a:pPr fontAlgn="auto">
              <a:spcAft>
                <a:spcPts val="0"/>
              </a:spcAft>
              <a:buFont typeface="Arial" pitchFamily="34" charset="0"/>
              <a:buChar char="•"/>
              <a:defRPr/>
            </a:pPr>
            <a:r>
              <a:rPr lang="lv-LV" sz="2000" b="1" dirty="0" smtClean="0"/>
              <a:t>Baltā – </a:t>
            </a:r>
            <a:r>
              <a:rPr lang="lv-LV" sz="2000" dirty="0" smtClean="0"/>
              <a:t>jebkurai telpai vispiemērotākā krāsa, tā pozitīvi iedarbojas uz cilvēka psihi, liek justies brīvi un viegli. Balto krāsu var ietonēt ar simtiem dažādu toņu – no vēsi pelēkiem līdz silti sarkaniem. Uzturoties šādu krāsu telpās, nav jāuztraucas, ka tās var veicināt depresiju, vientulību, agresiju, ilgas vai līdzīgas izjūtas.</a:t>
            </a:r>
          </a:p>
        </p:txBody>
      </p:sp>
      <p:pic>
        <p:nvPicPr>
          <p:cNvPr id="26627" name="Picture 4" descr="http://www.luxuries.lv/files/images/3krist.jpg"/>
          <p:cNvPicPr>
            <a:picLocks noChangeAspect="1" noChangeArrowheads="1"/>
          </p:cNvPicPr>
          <p:nvPr/>
        </p:nvPicPr>
        <p:blipFill>
          <a:blip r:embed="rId2" cstate="print"/>
          <a:srcRect/>
          <a:stretch>
            <a:fillRect/>
          </a:stretch>
        </p:blipFill>
        <p:spPr bwMode="auto">
          <a:xfrm>
            <a:off x="107950" y="404813"/>
            <a:ext cx="6113463" cy="3240087"/>
          </a:xfrm>
          <a:prstGeom prst="rect">
            <a:avLst/>
          </a:prstGeom>
          <a:noFill/>
          <a:ln w="9525">
            <a:noFill/>
            <a:miter lim="800000"/>
            <a:headEnd/>
            <a:tailEnd/>
          </a:ln>
        </p:spPr>
      </p:pic>
      <p:pic>
        <p:nvPicPr>
          <p:cNvPr id="26628" name="Picture 2" descr="http://www.managimene.lv/pics/galleries/13/278.jpg"/>
          <p:cNvPicPr>
            <a:picLocks noChangeAspect="1" noChangeArrowheads="1"/>
          </p:cNvPicPr>
          <p:nvPr/>
        </p:nvPicPr>
        <p:blipFill>
          <a:blip r:embed="rId3" cstate="print"/>
          <a:srcRect/>
          <a:stretch>
            <a:fillRect/>
          </a:stretch>
        </p:blipFill>
        <p:spPr bwMode="auto">
          <a:xfrm>
            <a:off x="5410200" y="404813"/>
            <a:ext cx="3733800" cy="32400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lv-LV" smtClean="0"/>
          </a:p>
        </p:txBody>
      </p:sp>
      <p:sp>
        <p:nvSpPr>
          <p:cNvPr id="27650" name="Content Placeholder 2"/>
          <p:cNvSpPr>
            <a:spLocks noGrp="1"/>
          </p:cNvSpPr>
          <p:nvPr>
            <p:ph idx="1"/>
          </p:nvPr>
        </p:nvSpPr>
        <p:spPr>
          <a:xfrm>
            <a:off x="457200" y="3644900"/>
            <a:ext cx="8229600" cy="2481263"/>
          </a:xfrm>
        </p:spPr>
        <p:txBody>
          <a:bodyPr/>
          <a:lstStyle/>
          <a:p>
            <a:r>
              <a:rPr lang="lv-LV" sz="2200" b="1" smtClean="0"/>
              <a:t>Melnā -</a:t>
            </a:r>
            <a:r>
              <a:rPr lang="lv-LV" sz="2200" smtClean="0"/>
              <a:t/>
            </a:r>
            <a:br>
              <a:rPr lang="lv-LV" sz="2200" smtClean="0"/>
            </a:br>
            <a:r>
              <a:rPr lang="lv-LV" sz="2200" smtClean="0"/>
              <a:t>intensīva krāsa, kas telpai piedod ekstravaganci. Tā izskatās eleganti un nepārspīlētā daudzumā cilvēkiem liek justies labi, pat īpaši. Melnā nav ieteicama kā telpas pamatkrāsa, bet nevajadzētu baidīties to izmantot interjerā.</a:t>
            </a:r>
          </a:p>
          <a:p>
            <a:pPr>
              <a:buFont typeface="Arial" charset="0"/>
              <a:buNone/>
            </a:pPr>
            <a:endParaRPr lang="lv-LV" smtClean="0"/>
          </a:p>
        </p:txBody>
      </p:sp>
      <p:pic>
        <p:nvPicPr>
          <p:cNvPr id="27651" name="Picture 2" descr="http://lv.lv.allconstructions.com/f/image/filename/0/0/7205/053_06_Memento.jpg"/>
          <p:cNvPicPr>
            <a:picLocks noChangeAspect="1" noChangeArrowheads="1"/>
          </p:cNvPicPr>
          <p:nvPr/>
        </p:nvPicPr>
        <p:blipFill>
          <a:blip r:embed="rId2" cstate="print"/>
          <a:srcRect/>
          <a:stretch>
            <a:fillRect/>
          </a:stretch>
        </p:blipFill>
        <p:spPr bwMode="auto">
          <a:xfrm>
            <a:off x="395288" y="260350"/>
            <a:ext cx="4286250" cy="3219450"/>
          </a:xfrm>
          <a:prstGeom prst="rect">
            <a:avLst/>
          </a:prstGeom>
          <a:noFill/>
          <a:ln w="9525">
            <a:noFill/>
            <a:miter lim="800000"/>
            <a:headEnd/>
            <a:tailEnd/>
          </a:ln>
        </p:spPr>
      </p:pic>
      <p:pic>
        <p:nvPicPr>
          <p:cNvPr id="27652" name="Picture 2" descr="http://t0.gstatic.com/images?q=tbn:ANd9GcSqSRYGNGmXgKeFNZEn69-go4YE3tLPsqVBtX0e9DCl2AF5Wxzj28yQcnAg"/>
          <p:cNvPicPr>
            <a:picLocks noChangeAspect="1" noChangeArrowheads="1"/>
          </p:cNvPicPr>
          <p:nvPr/>
        </p:nvPicPr>
        <p:blipFill>
          <a:blip r:embed="rId3" cstate="print"/>
          <a:srcRect/>
          <a:stretch>
            <a:fillRect/>
          </a:stretch>
        </p:blipFill>
        <p:spPr bwMode="auto">
          <a:xfrm>
            <a:off x="5148263" y="260350"/>
            <a:ext cx="2519362" cy="32623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24400"/>
            <a:ext cx="8578850" cy="1944688"/>
          </a:xfrm>
        </p:spPr>
        <p:txBody>
          <a:bodyPr rtlCol="0">
            <a:normAutofit fontScale="92500"/>
          </a:bodyPr>
          <a:lstStyle/>
          <a:p>
            <a:pPr fontAlgn="auto">
              <a:spcAft>
                <a:spcPts val="0"/>
              </a:spcAft>
              <a:buFont typeface="Arial" pitchFamily="34" charset="0"/>
              <a:buChar char="•"/>
              <a:defRPr/>
            </a:pPr>
            <a:r>
              <a:rPr lang="lv-LV" sz="2000" b="1" dirty="0" smtClean="0"/>
              <a:t>Zilā krāsa </a:t>
            </a:r>
            <a:r>
              <a:rPr lang="lv-LV" sz="2000" dirty="0" smtClean="0"/>
              <a:t>ir viss iemīļotākā cilvēku vidū. Tā saistās ar jūru, debesīm, cerībām. Tā ir vēsa krāsa.</a:t>
            </a:r>
          </a:p>
          <a:p>
            <a:pPr fontAlgn="auto">
              <a:spcAft>
                <a:spcPts val="0"/>
              </a:spcAft>
              <a:buFont typeface="Arial" pitchFamily="34" charset="0"/>
              <a:buChar char="•"/>
              <a:defRPr/>
            </a:pPr>
            <a:r>
              <a:rPr lang="lv-LV" sz="2000" b="1" dirty="0" smtClean="0"/>
              <a:t>Zilā -</a:t>
            </a:r>
            <a:r>
              <a:rPr lang="lv-LV" sz="2000" dirty="0" smtClean="0"/>
              <a:t> piemērota garīgā darba darītājiem. Vīrišķīga krāsa. Debesu zilā krāsa veicina domu plašumu. Cilvēki ļoti labi jūtas zilo toņu telpās, jo tās simbolizē arī tīrību, kārtību. Zilā krāsa rada miera sajūtu, atslābina, nomierina, veicina ideju realizāciju. Līdzās visām pozitīvajām īpašībām zilā krāsa veicina vientulību.</a:t>
            </a:r>
          </a:p>
          <a:p>
            <a:pPr fontAlgn="auto">
              <a:spcAft>
                <a:spcPts val="0"/>
              </a:spcAft>
              <a:buFont typeface="Arial" pitchFamily="34" charset="0"/>
              <a:buNone/>
              <a:defRPr/>
            </a:pPr>
            <a:endParaRPr lang="lv-LV" sz="2000" dirty="0"/>
          </a:p>
        </p:txBody>
      </p:sp>
      <p:pic>
        <p:nvPicPr>
          <p:cNvPr id="28674" name="Picture 2" descr="http://www.abc.lv/cms/skolnieka_darbavieta_skolnieka_istaba3_2_320x320.jpg"/>
          <p:cNvPicPr>
            <a:picLocks noChangeAspect="1" noChangeArrowheads="1"/>
          </p:cNvPicPr>
          <p:nvPr/>
        </p:nvPicPr>
        <p:blipFill>
          <a:blip r:embed="rId2" cstate="print"/>
          <a:srcRect/>
          <a:stretch>
            <a:fillRect/>
          </a:stretch>
        </p:blipFill>
        <p:spPr bwMode="auto">
          <a:xfrm>
            <a:off x="971550" y="188913"/>
            <a:ext cx="4176713" cy="4176712"/>
          </a:xfrm>
          <a:prstGeom prst="rect">
            <a:avLst/>
          </a:prstGeom>
          <a:noFill/>
          <a:ln w="9525">
            <a:noFill/>
            <a:miter lim="800000"/>
            <a:headEnd/>
            <a:tailEnd/>
          </a:ln>
        </p:spPr>
      </p:pic>
      <p:pic>
        <p:nvPicPr>
          <p:cNvPr id="28675" name="Picture 2" descr="http://www.managimene.lv/pics/galleries/13/290.jpg"/>
          <p:cNvPicPr>
            <a:picLocks noChangeAspect="1" noChangeArrowheads="1"/>
          </p:cNvPicPr>
          <p:nvPr/>
        </p:nvPicPr>
        <p:blipFill>
          <a:blip r:embed="rId3" cstate="print"/>
          <a:srcRect/>
          <a:stretch>
            <a:fillRect/>
          </a:stretch>
        </p:blipFill>
        <p:spPr bwMode="auto">
          <a:xfrm>
            <a:off x="6084888" y="188913"/>
            <a:ext cx="2374900" cy="42005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lv-LV" smtClean="0"/>
          </a:p>
        </p:txBody>
      </p:sp>
      <p:sp>
        <p:nvSpPr>
          <p:cNvPr id="3" name="Content Placeholder 2"/>
          <p:cNvSpPr>
            <a:spLocks noGrp="1"/>
          </p:cNvSpPr>
          <p:nvPr>
            <p:ph idx="1"/>
          </p:nvPr>
        </p:nvSpPr>
        <p:spPr>
          <a:xfrm>
            <a:off x="395288" y="3933825"/>
            <a:ext cx="8229600" cy="2519363"/>
          </a:xfrm>
        </p:spPr>
        <p:txBody>
          <a:bodyPr rtlCol="0">
            <a:normAutofit fontScale="92500"/>
          </a:bodyPr>
          <a:lstStyle/>
          <a:p>
            <a:pPr fontAlgn="auto">
              <a:spcAft>
                <a:spcPts val="0"/>
              </a:spcAft>
              <a:buFont typeface="Arial" pitchFamily="34" charset="0"/>
              <a:buChar char="•"/>
              <a:defRPr/>
            </a:pPr>
            <a:r>
              <a:rPr lang="lv-LV" sz="2000" b="1" dirty="0" smtClean="0"/>
              <a:t>Sarkanā krāsa</a:t>
            </a:r>
            <a:r>
              <a:rPr lang="lv-LV" sz="2000" dirty="0" smtClean="0"/>
              <a:t> uzlabo garastāvokli, taču ir nemierīga: kaitina, uzbudina, nogurdina nervu sistēmu, samazina darbspējas. Tās ietekmē palielinās asinsspiediens, paātrinās elpošanas ritms. Tādēļ tā nav ieteicama dzīvojamās telpās.</a:t>
            </a:r>
          </a:p>
          <a:p>
            <a:pPr fontAlgn="auto">
              <a:spcAft>
                <a:spcPts val="0"/>
              </a:spcAft>
              <a:buFont typeface="Arial" pitchFamily="34" charset="0"/>
              <a:buChar char="•"/>
              <a:defRPr/>
            </a:pPr>
            <a:r>
              <a:rPr lang="lv-LV" sz="2000" b="1" dirty="0" smtClean="0"/>
              <a:t>Sarkanā </a:t>
            </a:r>
            <a:r>
              <a:rPr lang="lv-LV" sz="2000" dirty="0" smtClean="0"/>
              <a:t> krāsa nelielā daudzumā ir labs akcents, rada siltuma sajūtu, prot padarīt telpu elegantāku. Sarkanā krāsa tiek uzskatīta par </a:t>
            </a:r>
            <a:r>
              <a:rPr lang="lv-LV" sz="2000" dirty="0" err="1" smtClean="0"/>
              <a:t>visuzbudināšāko</a:t>
            </a:r>
            <a:r>
              <a:rPr lang="lv-LV" sz="2000" dirty="0" smtClean="0"/>
              <a:t> krāsu, padara dzīvespriecīgāku cilvēku, bet var arī padarīt agresīvu un nervozu. Nav ieteicams izmantot bērnu istabā, jo bērniem ir nenobriedusi psihe. </a:t>
            </a:r>
          </a:p>
        </p:txBody>
      </p:sp>
      <p:pic>
        <p:nvPicPr>
          <p:cNvPr id="29699" name="Picture 2" descr="http://bbq.lv/userfiles/image/vannas_istabu_interjers_no_delpha/vannas_istabu_interjers_no_delpha_5.jpg"/>
          <p:cNvPicPr>
            <a:picLocks noChangeAspect="1" noChangeArrowheads="1"/>
          </p:cNvPicPr>
          <p:nvPr/>
        </p:nvPicPr>
        <p:blipFill>
          <a:blip r:embed="rId2" cstate="print"/>
          <a:srcRect/>
          <a:stretch>
            <a:fillRect/>
          </a:stretch>
        </p:blipFill>
        <p:spPr bwMode="auto">
          <a:xfrm>
            <a:off x="107950" y="333375"/>
            <a:ext cx="4076700" cy="3024188"/>
          </a:xfrm>
          <a:prstGeom prst="rect">
            <a:avLst/>
          </a:prstGeom>
          <a:noFill/>
          <a:ln w="9525">
            <a:noFill/>
            <a:miter lim="800000"/>
            <a:headEnd/>
            <a:tailEnd/>
          </a:ln>
        </p:spPr>
      </p:pic>
      <p:pic>
        <p:nvPicPr>
          <p:cNvPr id="29700" name="Picture 4" descr="http://www.sieviesuklubs.lv/content/news/1268404137_1.jpg"/>
          <p:cNvPicPr>
            <a:picLocks noChangeAspect="1" noChangeArrowheads="1"/>
          </p:cNvPicPr>
          <p:nvPr/>
        </p:nvPicPr>
        <p:blipFill>
          <a:blip r:embed="rId3" cstate="print"/>
          <a:srcRect/>
          <a:stretch>
            <a:fillRect/>
          </a:stretch>
        </p:blipFill>
        <p:spPr bwMode="auto">
          <a:xfrm>
            <a:off x="4427538" y="333375"/>
            <a:ext cx="4330700" cy="30241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lv-LV" smtClean="0"/>
          </a:p>
        </p:txBody>
      </p:sp>
      <p:sp>
        <p:nvSpPr>
          <p:cNvPr id="3" name="Content Placeholder 2"/>
          <p:cNvSpPr>
            <a:spLocks noGrp="1"/>
          </p:cNvSpPr>
          <p:nvPr>
            <p:ph idx="1"/>
          </p:nvPr>
        </p:nvSpPr>
        <p:spPr>
          <a:xfrm>
            <a:off x="323850" y="4221163"/>
            <a:ext cx="8569325" cy="2636837"/>
          </a:xfrm>
        </p:spPr>
        <p:txBody>
          <a:bodyPr rtlCol="0">
            <a:normAutofit fontScale="40000" lnSpcReduction="20000"/>
          </a:bodyPr>
          <a:lstStyle/>
          <a:p>
            <a:pPr fontAlgn="auto">
              <a:spcAft>
                <a:spcPts val="0"/>
              </a:spcAft>
              <a:buFont typeface="Arial" pitchFamily="34" charset="0"/>
              <a:buChar char="•"/>
              <a:defRPr/>
            </a:pPr>
            <a:r>
              <a:rPr lang="lv-LV" sz="4800" b="1" dirty="0" smtClean="0"/>
              <a:t>Dzeltenā krāsa </a:t>
            </a:r>
            <a:r>
              <a:rPr lang="lv-LV" sz="4800" dirty="0" smtClean="0"/>
              <a:t>ir visspilgtākā krāsa krāsu aplī. Mirdzoša un starojoša krāsa, bet tā nav viena no </a:t>
            </a:r>
            <a:r>
              <a:rPr lang="lv-LV" sz="4800" dirty="0" err="1" smtClean="0"/>
              <a:t>favorītkrāsām</a:t>
            </a:r>
            <a:r>
              <a:rPr lang="lv-LV" sz="4800" dirty="0" smtClean="0"/>
              <a:t> cilvēkiem.</a:t>
            </a:r>
          </a:p>
          <a:p>
            <a:pPr fontAlgn="auto">
              <a:spcAft>
                <a:spcPts val="0"/>
              </a:spcAft>
              <a:buFont typeface="Arial" pitchFamily="34" charset="0"/>
              <a:buChar char="•"/>
              <a:defRPr/>
            </a:pPr>
            <a:r>
              <a:rPr lang="lv-LV" sz="4800" dirty="0" smtClean="0"/>
              <a:t>Dzeltenā krāsa parasti asociējas ar sauli. Īpaši noderīga tumšu, pret ziemeļiem vērstu telpu krāsojumā – telpa šķiet gaišāka nekā balti krāsota. Interjerā izmanto diezgan reti, priekšroku dod dzelteni krāsotiem griestiem, jo tie telpai piešķir siltuma un saulainuma sajūtu.</a:t>
            </a:r>
            <a:r>
              <a:rPr lang="lv-LV" sz="4800" b="1" dirty="0" smtClean="0"/>
              <a:t> </a:t>
            </a:r>
          </a:p>
          <a:p>
            <a:pPr fontAlgn="auto">
              <a:spcAft>
                <a:spcPts val="0"/>
              </a:spcAft>
              <a:buFont typeface="Arial" pitchFamily="34" charset="0"/>
              <a:buChar char="•"/>
              <a:defRPr/>
            </a:pPr>
            <a:r>
              <a:rPr lang="lv-LV" sz="4800" b="1" dirty="0" smtClean="0"/>
              <a:t>Dzeltenā krāsa</a:t>
            </a:r>
            <a:r>
              <a:rPr lang="lv-LV" sz="4800" dirty="0" smtClean="0"/>
              <a:t> stimulē redzi un nervu sistēmu. Dzeltenā krāsa piemērota garastāvokļa uzlabošanai, depresijas noņemšanai, ievieš optimismu un cerību cilvēkos. Aktīva un radoša, saules un prieka krāsa, ļoti pamanāma, taču  cilvēkiem nepatīk ilgi skatīties uz dzelteno krāsu. Palīdz koncentrēties.</a:t>
            </a:r>
          </a:p>
          <a:p>
            <a:pPr fontAlgn="auto">
              <a:spcAft>
                <a:spcPts val="0"/>
              </a:spcAft>
              <a:buFont typeface="Arial" pitchFamily="34" charset="0"/>
              <a:buNone/>
              <a:defRPr/>
            </a:pPr>
            <a:endParaRPr lang="lv-LV" sz="2000" dirty="0" smtClean="0"/>
          </a:p>
        </p:txBody>
      </p:sp>
      <p:pic>
        <p:nvPicPr>
          <p:cNvPr id="30723" name="Picture 2" descr="http://www.plansb.lv/UserFiles/gallery/bernistabas_dizains_dzeltena_tapete.jpg"/>
          <p:cNvPicPr>
            <a:picLocks noChangeAspect="1" noChangeArrowheads="1"/>
          </p:cNvPicPr>
          <p:nvPr/>
        </p:nvPicPr>
        <p:blipFill>
          <a:blip r:embed="rId2" cstate="print"/>
          <a:srcRect/>
          <a:stretch>
            <a:fillRect/>
          </a:stretch>
        </p:blipFill>
        <p:spPr bwMode="auto">
          <a:xfrm>
            <a:off x="323850" y="115888"/>
            <a:ext cx="5657850" cy="3960812"/>
          </a:xfrm>
          <a:prstGeom prst="rect">
            <a:avLst/>
          </a:prstGeom>
          <a:noFill/>
          <a:ln w="9525">
            <a:noFill/>
            <a:miter lim="800000"/>
            <a:headEnd/>
            <a:tailEnd/>
          </a:ln>
        </p:spPr>
      </p:pic>
      <p:pic>
        <p:nvPicPr>
          <p:cNvPr id="30724" name="Picture 4" descr="http://www.managimene.lv/pics/galleries/13/280.jpg"/>
          <p:cNvPicPr>
            <a:picLocks noChangeAspect="1" noChangeArrowheads="1"/>
          </p:cNvPicPr>
          <p:nvPr/>
        </p:nvPicPr>
        <p:blipFill>
          <a:blip r:embed="rId3" cstate="print"/>
          <a:srcRect/>
          <a:stretch>
            <a:fillRect/>
          </a:stretch>
        </p:blipFill>
        <p:spPr bwMode="auto">
          <a:xfrm>
            <a:off x="6227763" y="115888"/>
            <a:ext cx="2520950" cy="3952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lv-LV" smtClean="0"/>
          </a:p>
        </p:txBody>
      </p:sp>
      <p:sp>
        <p:nvSpPr>
          <p:cNvPr id="3" name="Content Placeholder 2"/>
          <p:cNvSpPr>
            <a:spLocks noGrp="1"/>
          </p:cNvSpPr>
          <p:nvPr>
            <p:ph idx="1"/>
          </p:nvPr>
        </p:nvSpPr>
        <p:spPr>
          <a:xfrm>
            <a:off x="395288" y="4221163"/>
            <a:ext cx="8229600" cy="1368425"/>
          </a:xfrm>
        </p:spPr>
        <p:txBody>
          <a:bodyPr rtlCol="0">
            <a:normAutofit lnSpcReduction="10000"/>
          </a:bodyPr>
          <a:lstStyle/>
          <a:p>
            <a:pPr fontAlgn="auto">
              <a:spcAft>
                <a:spcPts val="0"/>
              </a:spcAft>
              <a:buFont typeface="Arial" pitchFamily="34" charset="0"/>
              <a:buChar char="•"/>
              <a:defRPr/>
            </a:pPr>
            <a:r>
              <a:rPr lang="lv-LV" sz="2000" b="1" dirty="0" smtClean="0"/>
              <a:t>Oranžā krāsa</a:t>
            </a:r>
            <a:r>
              <a:rPr lang="lv-LV" sz="2000" dirty="0" smtClean="0"/>
              <a:t> veicina labu garastāvokli, nodrošina svētku gaisotni, rosina apetīti.</a:t>
            </a:r>
          </a:p>
          <a:p>
            <a:pPr fontAlgn="auto">
              <a:spcAft>
                <a:spcPts val="0"/>
              </a:spcAft>
              <a:buFont typeface="Arial" pitchFamily="34" charset="0"/>
              <a:buChar char="•"/>
              <a:defRPr/>
            </a:pPr>
            <a:r>
              <a:rPr lang="lv-LV" sz="2000" dirty="0" smtClean="0"/>
              <a:t>Izstaro siltumu, enerģiju, drosmi un pārliecību par saviem spēkiem. Mazina nomāktību, veicina dzīvesprieku un apetīti. Izmanto depresijas ārstēšanā.</a:t>
            </a:r>
          </a:p>
          <a:p>
            <a:pPr fontAlgn="auto">
              <a:spcAft>
                <a:spcPts val="0"/>
              </a:spcAft>
              <a:buFont typeface="Arial" pitchFamily="34" charset="0"/>
              <a:buChar char="•"/>
              <a:defRPr/>
            </a:pPr>
            <a:endParaRPr lang="lv-LV" sz="2000" dirty="0" smtClean="0"/>
          </a:p>
          <a:p>
            <a:pPr fontAlgn="auto">
              <a:spcAft>
                <a:spcPts val="0"/>
              </a:spcAft>
              <a:buFont typeface="Arial" pitchFamily="34" charset="0"/>
              <a:buChar char="•"/>
              <a:defRPr/>
            </a:pPr>
            <a:endParaRPr lang="lv-LV" sz="2000" b="1" dirty="0" smtClean="0"/>
          </a:p>
        </p:txBody>
      </p:sp>
      <p:pic>
        <p:nvPicPr>
          <p:cNvPr id="31747" name="Picture 2" descr="http://img.imebeles.lv/allitems/60/6091_8357.jpg"/>
          <p:cNvPicPr>
            <a:picLocks noChangeAspect="1" noChangeArrowheads="1"/>
          </p:cNvPicPr>
          <p:nvPr/>
        </p:nvPicPr>
        <p:blipFill>
          <a:blip r:embed="rId2" cstate="print"/>
          <a:srcRect/>
          <a:stretch>
            <a:fillRect/>
          </a:stretch>
        </p:blipFill>
        <p:spPr bwMode="auto">
          <a:xfrm>
            <a:off x="395288" y="188913"/>
            <a:ext cx="4762500" cy="3581400"/>
          </a:xfrm>
          <a:prstGeom prst="rect">
            <a:avLst/>
          </a:prstGeom>
          <a:noFill/>
          <a:ln w="9525">
            <a:noFill/>
            <a:miter lim="800000"/>
            <a:headEnd/>
            <a:tailEnd/>
          </a:ln>
        </p:spPr>
      </p:pic>
      <p:pic>
        <p:nvPicPr>
          <p:cNvPr id="31748" name="Picture 2" descr="http://www.managimene.lv/pics/galleries/13/284.jpg"/>
          <p:cNvPicPr>
            <a:picLocks noChangeAspect="1" noChangeArrowheads="1"/>
          </p:cNvPicPr>
          <p:nvPr/>
        </p:nvPicPr>
        <p:blipFill>
          <a:blip r:embed="rId3" cstate="print"/>
          <a:srcRect/>
          <a:stretch>
            <a:fillRect/>
          </a:stretch>
        </p:blipFill>
        <p:spPr bwMode="auto">
          <a:xfrm>
            <a:off x="5435600" y="188913"/>
            <a:ext cx="2665413" cy="36020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611188" y="476250"/>
            <a:ext cx="7859712" cy="2016125"/>
          </a:xfrm>
        </p:spPr>
        <p:txBody>
          <a:bodyPr/>
          <a:lstStyle/>
          <a:p>
            <a:pPr>
              <a:buFont typeface="Arial" charset="0"/>
              <a:buNone/>
            </a:pPr>
            <a:r>
              <a:rPr lang="lv-LV" b="1" smtClean="0">
                <a:solidFill>
                  <a:srgbClr val="C00000"/>
                </a:solidFill>
              </a:rPr>
              <a:t>                      Uzmanību! Problēma!</a:t>
            </a:r>
          </a:p>
          <a:p>
            <a:pPr>
              <a:buFont typeface="Arial" charset="0"/>
              <a:buNone/>
            </a:pPr>
            <a:endParaRPr lang="lv-LV" b="1" smtClean="0">
              <a:solidFill>
                <a:srgbClr val="C00000"/>
              </a:solidFill>
            </a:endParaRPr>
          </a:p>
          <a:p>
            <a:pPr>
              <a:buFont typeface="Arial" charset="0"/>
              <a:buNone/>
            </a:pPr>
            <a:r>
              <a:rPr lang="lv-LV" b="1" smtClean="0"/>
              <a:t>       Kā vizuāli mājā palielināt nelielu telpu ?</a:t>
            </a:r>
          </a:p>
          <a:p>
            <a:pPr>
              <a:buFont typeface="Arial" charset="0"/>
              <a:buNone/>
            </a:pPr>
            <a:endParaRPr lang="lv-LV" b="1" smtClean="0"/>
          </a:p>
          <a:p>
            <a:pPr>
              <a:buFont typeface="Arial" charset="0"/>
              <a:buNone/>
            </a:pPr>
            <a:endParaRPr lang="lv-LV" b="1" smtClean="0"/>
          </a:p>
        </p:txBody>
      </p:sp>
      <p:pic>
        <p:nvPicPr>
          <p:cNvPr id="14338" name="Picture 2" descr="http://www.psihiatru-asociacija.lv/img/domatajs.gif"/>
          <p:cNvPicPr>
            <a:picLocks noChangeAspect="1" noChangeArrowheads="1"/>
          </p:cNvPicPr>
          <p:nvPr/>
        </p:nvPicPr>
        <p:blipFill>
          <a:blip r:embed="rId2" cstate="print"/>
          <a:srcRect/>
          <a:stretch>
            <a:fillRect/>
          </a:stretch>
        </p:blipFill>
        <p:spPr bwMode="auto">
          <a:xfrm>
            <a:off x="5003800" y="2492375"/>
            <a:ext cx="2736850" cy="3906838"/>
          </a:xfrm>
          <a:prstGeom prst="rect">
            <a:avLst/>
          </a:prstGeom>
          <a:noFill/>
          <a:ln w="9525">
            <a:noFill/>
            <a:miter lim="800000"/>
            <a:headEnd/>
            <a:tailEnd/>
          </a:ln>
        </p:spPr>
      </p:pic>
      <p:sp>
        <p:nvSpPr>
          <p:cNvPr id="14339" name="Content Placeholder 2"/>
          <p:cNvSpPr txBox="1">
            <a:spLocks/>
          </p:cNvSpPr>
          <p:nvPr/>
        </p:nvSpPr>
        <p:spPr bwMode="auto">
          <a:xfrm>
            <a:off x="2124075" y="3357563"/>
            <a:ext cx="2016125" cy="863600"/>
          </a:xfrm>
          <a:prstGeom prst="rect">
            <a:avLst/>
          </a:prstGeom>
          <a:noFill/>
          <a:ln w="9525">
            <a:noFill/>
            <a:miter lim="800000"/>
            <a:headEnd/>
            <a:tailEnd/>
          </a:ln>
        </p:spPr>
        <p:txBody>
          <a:bodyPr/>
          <a:lstStyle/>
          <a:p>
            <a:pPr marL="342900" indent="-342900">
              <a:spcBef>
                <a:spcPct val="20000"/>
              </a:spcBef>
              <a:buFont typeface="Arial" charset="0"/>
              <a:buNone/>
            </a:pPr>
            <a:r>
              <a:rPr lang="lv-LV" sz="3200" b="1">
                <a:solidFill>
                  <a:srgbClr val="C00000"/>
                </a:solidFill>
                <a:latin typeface="Calibri" pitchFamily="34" charset="0"/>
              </a:rPr>
              <a:t>Ko darīt ?</a:t>
            </a:r>
            <a:r>
              <a:rPr lang="lv-LV" sz="3200" b="1">
                <a:latin typeface="Calibri" pitchFamily="34" charset="0"/>
              </a:rPr>
              <a:t> </a:t>
            </a:r>
          </a:p>
          <a:p>
            <a:pPr marL="342900" indent="-342900">
              <a:spcBef>
                <a:spcPct val="20000"/>
              </a:spcBef>
              <a:buFont typeface="Arial" charset="0"/>
              <a:buNone/>
            </a:pPr>
            <a:endParaRPr lang="lv-LV" sz="3200" b="1">
              <a:latin typeface="Calibri" pitchFamily="34" charset="0"/>
            </a:endParaRPr>
          </a:p>
          <a:p>
            <a:pPr marL="342900" indent="-342900">
              <a:spcBef>
                <a:spcPct val="20000"/>
              </a:spcBef>
              <a:buFont typeface="Arial" charset="0"/>
              <a:buNone/>
            </a:pPr>
            <a:endParaRPr lang="lv-LV" sz="3200" b="1">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endParaRPr lang="lv-LV" smtClean="0"/>
          </a:p>
        </p:txBody>
      </p:sp>
      <p:sp>
        <p:nvSpPr>
          <p:cNvPr id="3" name="Content Placeholder 2"/>
          <p:cNvSpPr>
            <a:spLocks noGrp="1"/>
          </p:cNvSpPr>
          <p:nvPr>
            <p:ph idx="1"/>
          </p:nvPr>
        </p:nvSpPr>
        <p:spPr>
          <a:xfrm>
            <a:off x="457200" y="4221163"/>
            <a:ext cx="8229600" cy="1905000"/>
          </a:xfrm>
        </p:spPr>
        <p:txBody>
          <a:bodyPr rtlCol="0">
            <a:normAutofit lnSpcReduction="10000"/>
          </a:bodyPr>
          <a:lstStyle/>
          <a:p>
            <a:pPr fontAlgn="auto">
              <a:spcAft>
                <a:spcPts val="0"/>
              </a:spcAft>
              <a:buFont typeface="Arial" pitchFamily="34" charset="0"/>
              <a:buChar char="•"/>
              <a:defRPr/>
            </a:pPr>
            <a:r>
              <a:rPr lang="lv-LV" sz="2000" b="1" dirty="0" smtClean="0"/>
              <a:t>Zaļā</a:t>
            </a:r>
            <a:r>
              <a:rPr lang="lv-LV" sz="2000" dirty="0" smtClean="0"/>
              <a:t> ir lapu un zāles krāsa, kas nomierina, aicina atpūsties. Tās ietekmē pazeminās asinsspiediens, saasinās dzirde. Tā ir cilvēkam „labvēlīgākā" krāsa.</a:t>
            </a:r>
          </a:p>
          <a:p>
            <a:pPr fontAlgn="auto">
              <a:spcAft>
                <a:spcPts val="0"/>
              </a:spcAft>
              <a:buFont typeface="Arial" pitchFamily="34" charset="0"/>
              <a:buChar char="•"/>
              <a:defRPr/>
            </a:pPr>
            <a:r>
              <a:rPr lang="lv-LV" sz="2000" b="1" dirty="0" smtClean="0"/>
              <a:t>Zaļā -</a:t>
            </a:r>
            <a:r>
              <a:rPr lang="lv-LV" sz="2000" dirty="0" smtClean="0"/>
              <a:t>dabas, auglības un dzīvības krāsa. Simbolizē jaunību un izaugsmi. Piemīt spēja atjaunot līdzsvaru. Zaļā krāsa ir kā pāreja no karstajām uz aukstajām krāsām.</a:t>
            </a:r>
          </a:p>
          <a:p>
            <a:pPr fontAlgn="auto">
              <a:spcAft>
                <a:spcPts val="0"/>
              </a:spcAft>
              <a:buFont typeface="Arial" pitchFamily="34" charset="0"/>
              <a:buChar char="•"/>
              <a:defRPr/>
            </a:pPr>
            <a:endParaRPr lang="lv-LV" sz="2000" dirty="0" smtClean="0"/>
          </a:p>
        </p:txBody>
      </p:sp>
      <p:pic>
        <p:nvPicPr>
          <p:cNvPr id="32771" name="Picture 2" descr="http://www.luxuries.lv/files/images/resized_images/2krist_600X450.jpg"/>
          <p:cNvPicPr>
            <a:picLocks noChangeAspect="1" noChangeArrowheads="1"/>
          </p:cNvPicPr>
          <p:nvPr/>
        </p:nvPicPr>
        <p:blipFill>
          <a:blip r:embed="rId2" cstate="print"/>
          <a:srcRect/>
          <a:stretch>
            <a:fillRect/>
          </a:stretch>
        </p:blipFill>
        <p:spPr bwMode="auto">
          <a:xfrm>
            <a:off x="323850" y="260350"/>
            <a:ext cx="4800600" cy="3600450"/>
          </a:xfrm>
          <a:prstGeom prst="rect">
            <a:avLst/>
          </a:prstGeom>
          <a:noFill/>
          <a:ln w="9525">
            <a:noFill/>
            <a:miter lim="800000"/>
            <a:headEnd/>
            <a:tailEnd/>
          </a:ln>
        </p:spPr>
      </p:pic>
      <p:pic>
        <p:nvPicPr>
          <p:cNvPr id="32772" name="Picture 2" descr="http://www.managimene.lv/pics/galleries/13/289.jpg"/>
          <p:cNvPicPr>
            <a:picLocks noChangeAspect="1" noChangeArrowheads="1"/>
          </p:cNvPicPr>
          <p:nvPr/>
        </p:nvPicPr>
        <p:blipFill>
          <a:blip r:embed="rId3" cstate="print"/>
          <a:srcRect/>
          <a:stretch>
            <a:fillRect/>
          </a:stretch>
        </p:blipFill>
        <p:spPr bwMode="auto">
          <a:xfrm>
            <a:off x="5580063" y="260350"/>
            <a:ext cx="2663825" cy="3570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89363"/>
            <a:ext cx="8229600" cy="2808287"/>
          </a:xfrm>
        </p:spPr>
        <p:txBody>
          <a:bodyPr rtlCol="0">
            <a:normAutofit lnSpcReduction="10000"/>
          </a:bodyPr>
          <a:lstStyle/>
          <a:p>
            <a:pPr fontAlgn="auto">
              <a:spcAft>
                <a:spcPts val="0"/>
              </a:spcAft>
              <a:buFont typeface="Arial" pitchFamily="34" charset="0"/>
              <a:buChar char="•"/>
              <a:defRPr/>
            </a:pPr>
            <a:r>
              <a:rPr lang="lv-LV" sz="2000" b="1" dirty="0" smtClean="0"/>
              <a:t>Violetā krāsa</a:t>
            </a:r>
            <a:r>
              <a:rPr lang="lv-LV" sz="2000" dirty="0" smtClean="0"/>
              <a:t> asociējas ar melanholiju un pārdomām. Taču ir pierādīts, ka tā nevis nomierina, bet gan novājina psihi, tādēļ ir nogurdinoša.</a:t>
            </a:r>
          </a:p>
          <a:p>
            <a:pPr fontAlgn="auto">
              <a:spcAft>
                <a:spcPts val="0"/>
              </a:spcAft>
              <a:buFont typeface="Arial" pitchFamily="34" charset="0"/>
              <a:buChar char="•"/>
              <a:defRPr/>
            </a:pPr>
            <a:r>
              <a:rPr lang="lv-LV" sz="2000" dirty="0" smtClean="0"/>
              <a:t>Krāsa, kurai, tūlīt aiz sarkanās krāsas ir lielākā aktivizējoša iedarbība. Lielās plaknēs ātri nogurdina uztveri. Ņemot vērā šīs īpatnības nevajadzētu aizrauties ar violetās krāsas lietošanu telpās, kur ilgstoši uzturas cilvēki. Īpaši liels kontrasts savienojumā ar dzelteno krāsu. Vieglāk lietojama ir gaiši violetā un sarkanvioletā krāsa, kas tiek dēvēta par ceriņkrāsu. Izmantojot interjerā maigi violetos toņus, varam radīt telpā noslēpumainu un romantisku noskaņu. </a:t>
            </a:r>
            <a:endParaRPr lang="lv-LV" sz="2000" dirty="0"/>
          </a:p>
        </p:txBody>
      </p:sp>
      <p:pic>
        <p:nvPicPr>
          <p:cNvPr id="33794" name="Picture 2" descr=" "/>
          <p:cNvPicPr>
            <a:picLocks noChangeAspect="1" noChangeArrowheads="1"/>
          </p:cNvPicPr>
          <p:nvPr/>
        </p:nvPicPr>
        <p:blipFill>
          <a:blip r:embed="rId2" cstate="print"/>
          <a:srcRect/>
          <a:stretch>
            <a:fillRect/>
          </a:stretch>
        </p:blipFill>
        <p:spPr bwMode="auto">
          <a:xfrm>
            <a:off x="900113" y="188913"/>
            <a:ext cx="4286250" cy="3314700"/>
          </a:xfrm>
          <a:prstGeom prst="rect">
            <a:avLst/>
          </a:prstGeom>
          <a:noFill/>
          <a:ln w="9525">
            <a:noFill/>
            <a:miter lim="800000"/>
            <a:headEnd/>
            <a:tailEnd/>
          </a:ln>
        </p:spPr>
      </p:pic>
      <p:pic>
        <p:nvPicPr>
          <p:cNvPr id="33795" name="Picture 2" descr="http://www.managimene.lv/pics/galleries/13/288.jpg"/>
          <p:cNvPicPr>
            <a:picLocks noChangeAspect="1" noChangeArrowheads="1"/>
          </p:cNvPicPr>
          <p:nvPr/>
        </p:nvPicPr>
        <p:blipFill>
          <a:blip r:embed="rId3" cstate="print"/>
          <a:srcRect/>
          <a:stretch>
            <a:fillRect/>
          </a:stretch>
        </p:blipFill>
        <p:spPr bwMode="auto">
          <a:xfrm>
            <a:off x="6300788" y="188913"/>
            <a:ext cx="1943100" cy="33591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lv-LV" smtClean="0"/>
          </a:p>
        </p:txBody>
      </p:sp>
      <p:sp>
        <p:nvSpPr>
          <p:cNvPr id="34818" name="Content Placeholder 2"/>
          <p:cNvSpPr>
            <a:spLocks noGrp="1"/>
          </p:cNvSpPr>
          <p:nvPr>
            <p:ph idx="1"/>
          </p:nvPr>
        </p:nvSpPr>
        <p:spPr>
          <a:xfrm>
            <a:off x="457200" y="4292600"/>
            <a:ext cx="8229600" cy="2449513"/>
          </a:xfrm>
        </p:spPr>
        <p:txBody>
          <a:bodyPr/>
          <a:lstStyle/>
          <a:p>
            <a:r>
              <a:rPr lang="lv-LV" sz="2000" b="1" smtClean="0"/>
              <a:t>Brūnā -</a:t>
            </a:r>
            <a:r>
              <a:rPr lang="lv-LV" sz="2000" smtClean="0"/>
              <a:t/>
            </a:r>
            <a:br>
              <a:rPr lang="lv-LV" sz="2000" smtClean="0"/>
            </a:br>
            <a:r>
              <a:rPr lang="lv-LV" sz="2000" smtClean="0"/>
              <a:t>smaga, bet mājīga krāsa, tā sniedz drošības sajūtu, jo zeme, koki un augi ir dažādos brūnos toņos. Šokolādes vai karameles tonī nokrāsota istaba vai tikai viena siena var kļūt iemīļota telpa mājoklī.</a:t>
            </a:r>
          </a:p>
          <a:p>
            <a:r>
              <a:rPr lang="lv-LV" sz="2000" smtClean="0"/>
              <a:t>Tā ir konservatīva krāsa – nomierinoša, savaldīga un droša. Brūna krāsa ir neizteiksmīga, ja tā tiek izmantota viena pati, bez tekstūras vai citas krāsas, kas to izceļ. </a:t>
            </a:r>
          </a:p>
        </p:txBody>
      </p:sp>
      <p:pic>
        <p:nvPicPr>
          <p:cNvPr id="34819" name="Picture 2" descr="http://content21-foto.inbox.lv/albums135297332/irvane/14-07-2010/2.jpg"/>
          <p:cNvPicPr>
            <a:picLocks noChangeAspect="1" noChangeArrowheads="1"/>
          </p:cNvPicPr>
          <p:nvPr/>
        </p:nvPicPr>
        <p:blipFill>
          <a:blip r:embed="rId2" cstate="print"/>
          <a:srcRect/>
          <a:stretch>
            <a:fillRect/>
          </a:stretch>
        </p:blipFill>
        <p:spPr bwMode="auto">
          <a:xfrm>
            <a:off x="0" y="476250"/>
            <a:ext cx="4518025" cy="3240088"/>
          </a:xfrm>
          <a:prstGeom prst="rect">
            <a:avLst/>
          </a:prstGeom>
          <a:noFill/>
          <a:ln w="9525">
            <a:noFill/>
            <a:miter lim="800000"/>
            <a:headEnd/>
            <a:tailEnd/>
          </a:ln>
        </p:spPr>
      </p:pic>
      <p:pic>
        <p:nvPicPr>
          <p:cNvPr id="34820" name="Picture 4" descr="http://content21-foto.inbox.lv/albums135297329/irvane/14-07-2010/1.jpg"/>
          <p:cNvPicPr>
            <a:picLocks noChangeAspect="1" noChangeArrowheads="1"/>
          </p:cNvPicPr>
          <p:nvPr/>
        </p:nvPicPr>
        <p:blipFill>
          <a:blip r:embed="rId3" cstate="print"/>
          <a:srcRect/>
          <a:stretch>
            <a:fillRect/>
          </a:stretch>
        </p:blipFill>
        <p:spPr bwMode="auto">
          <a:xfrm>
            <a:off x="4716463" y="476250"/>
            <a:ext cx="4427537" cy="31781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68313" y="549275"/>
            <a:ext cx="8229600" cy="2547938"/>
          </a:xfrm>
        </p:spPr>
        <p:txBody>
          <a:bodyPr/>
          <a:lstStyle/>
          <a:p>
            <a:pPr>
              <a:buFont typeface="Arial" charset="0"/>
              <a:buNone/>
            </a:pPr>
            <a:r>
              <a:rPr lang="lv-LV" b="1" smtClean="0">
                <a:solidFill>
                  <a:srgbClr val="C00000"/>
                </a:solidFill>
              </a:rPr>
              <a:t>                    Uzmanību! Problēma !</a:t>
            </a:r>
          </a:p>
          <a:p>
            <a:pPr>
              <a:buFont typeface="Arial" charset="0"/>
              <a:buNone/>
            </a:pPr>
            <a:r>
              <a:rPr lang="lv-LV" b="1" smtClean="0"/>
              <a:t>Kā pareizi saskaņot krāsas mājoklim, lai tās mūs </a:t>
            </a:r>
          </a:p>
          <a:p>
            <a:pPr>
              <a:buFont typeface="Arial" charset="0"/>
              <a:buNone/>
            </a:pPr>
            <a:r>
              <a:rPr lang="lv-LV" b="1" smtClean="0"/>
              <a:t>nenomāktu ?</a:t>
            </a:r>
          </a:p>
          <a:p>
            <a:pPr>
              <a:buFont typeface="Arial" charset="0"/>
              <a:buNone/>
            </a:pPr>
            <a:endParaRPr lang="lv-LV" smtClean="0">
              <a:solidFill>
                <a:srgbClr val="C00000"/>
              </a:solidFill>
            </a:endParaRPr>
          </a:p>
        </p:txBody>
      </p:sp>
      <p:pic>
        <p:nvPicPr>
          <p:cNvPr id="35842" name="Picture 2" descr="http://www.psihiatru-asociacija.lv/img/domatajs.gif"/>
          <p:cNvPicPr>
            <a:picLocks noChangeAspect="1" noChangeArrowheads="1"/>
          </p:cNvPicPr>
          <p:nvPr/>
        </p:nvPicPr>
        <p:blipFill>
          <a:blip r:embed="rId2" cstate="print"/>
          <a:srcRect/>
          <a:stretch>
            <a:fillRect/>
          </a:stretch>
        </p:blipFill>
        <p:spPr bwMode="auto">
          <a:xfrm>
            <a:off x="3995738" y="2492375"/>
            <a:ext cx="2736850" cy="3906838"/>
          </a:xfrm>
          <a:prstGeom prst="rect">
            <a:avLst/>
          </a:prstGeom>
          <a:noFill/>
          <a:ln w="9525">
            <a:noFill/>
            <a:miter lim="800000"/>
            <a:headEnd/>
            <a:tailEnd/>
          </a:ln>
        </p:spPr>
      </p:pic>
      <p:sp>
        <p:nvSpPr>
          <p:cNvPr id="35843" name="Content Placeholder 2"/>
          <p:cNvSpPr txBox="1">
            <a:spLocks/>
          </p:cNvSpPr>
          <p:nvPr/>
        </p:nvSpPr>
        <p:spPr bwMode="auto">
          <a:xfrm>
            <a:off x="611188" y="3860800"/>
            <a:ext cx="3097212" cy="1468438"/>
          </a:xfrm>
          <a:prstGeom prst="rect">
            <a:avLst/>
          </a:prstGeom>
          <a:noFill/>
          <a:ln w="9525">
            <a:noFill/>
            <a:miter lim="800000"/>
            <a:headEnd/>
            <a:tailEnd/>
          </a:ln>
        </p:spPr>
        <p:txBody>
          <a:bodyPr/>
          <a:lstStyle/>
          <a:p>
            <a:pPr marL="342900" indent="-342900">
              <a:spcBef>
                <a:spcPct val="20000"/>
              </a:spcBef>
              <a:buFont typeface="Arial" charset="0"/>
              <a:buNone/>
            </a:pPr>
            <a:r>
              <a:rPr lang="lv-LV" sz="3200" b="1">
                <a:solidFill>
                  <a:srgbClr val="C00000"/>
                </a:solidFill>
                <a:latin typeface="Calibri" pitchFamily="34" charset="0"/>
              </a:rPr>
              <a:t>          Ko darīt?</a:t>
            </a:r>
            <a:endParaRPr lang="lv-LV" sz="3200" b="1">
              <a:latin typeface="Calibri" pitchFamily="34" charset="0"/>
            </a:endParaRPr>
          </a:p>
          <a:p>
            <a:pPr marL="342900" indent="-342900">
              <a:spcBef>
                <a:spcPct val="20000"/>
              </a:spcBef>
              <a:buFont typeface="Arial" charset="0"/>
              <a:buNone/>
            </a:pPr>
            <a:endParaRPr lang="lv-LV" sz="3200">
              <a:solidFill>
                <a:srgbClr val="C00000"/>
              </a:solidFill>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lv-LV" sz="3600" b="1" smtClean="0"/>
              <a:t>4 krāsu saskaņošanas likumi.</a:t>
            </a:r>
          </a:p>
        </p:txBody>
      </p:sp>
      <p:sp>
        <p:nvSpPr>
          <p:cNvPr id="3" name="Content Placeholder 2"/>
          <p:cNvSpPr>
            <a:spLocks noGrp="1"/>
          </p:cNvSpPr>
          <p:nvPr>
            <p:ph idx="1"/>
          </p:nvPr>
        </p:nvSpPr>
        <p:spPr>
          <a:xfrm>
            <a:off x="179388" y="1600200"/>
            <a:ext cx="8856662" cy="1181100"/>
          </a:xfrm>
        </p:spPr>
        <p:txBody>
          <a:bodyPr rtlCol="0">
            <a:normAutofit lnSpcReduction="10000"/>
          </a:bodyPr>
          <a:lstStyle/>
          <a:p>
            <a:pPr marL="457200" indent="-457200" fontAlgn="auto">
              <a:spcAft>
                <a:spcPts val="0"/>
              </a:spcAft>
              <a:buFont typeface="Arial" pitchFamily="34" charset="0"/>
              <a:buAutoNum type="arabicPeriod"/>
              <a:defRPr/>
            </a:pPr>
            <a:r>
              <a:rPr lang="lv-LV" sz="2400" b="1" dirty="0" smtClean="0"/>
              <a:t>Neitrālo jeb ahromatisko krāsu saskaņojums.</a:t>
            </a:r>
          </a:p>
          <a:p>
            <a:pPr marL="457200" indent="-457200" fontAlgn="auto">
              <a:spcAft>
                <a:spcPts val="0"/>
              </a:spcAft>
              <a:buFont typeface="Arial" pitchFamily="34" charset="0"/>
              <a:buNone/>
              <a:defRPr/>
            </a:pPr>
            <a:r>
              <a:rPr lang="lv-LV" sz="2400" b="1" dirty="0" smtClean="0"/>
              <a:t>      </a:t>
            </a:r>
            <a:r>
              <a:rPr lang="lv-LV" sz="2000" dirty="0" smtClean="0"/>
              <a:t>( balta, melna un pelēkā krāsa). Jāievēro līdzsvars starp tumšiem un gaišiem </a:t>
            </a:r>
          </a:p>
          <a:p>
            <a:pPr marL="457200" indent="-457200" fontAlgn="auto">
              <a:spcAft>
                <a:spcPts val="0"/>
              </a:spcAft>
              <a:buFont typeface="Arial" pitchFamily="34" charset="0"/>
              <a:buNone/>
              <a:defRPr/>
            </a:pPr>
            <a:r>
              <a:rPr lang="lv-LV" sz="2000" dirty="0" smtClean="0"/>
              <a:t>        laukumiem.</a:t>
            </a:r>
            <a:endParaRPr lang="lv-LV" sz="2000" dirty="0"/>
          </a:p>
        </p:txBody>
      </p:sp>
      <p:pic>
        <p:nvPicPr>
          <p:cNvPr id="36867" name="Picture 4" descr=" Autors: mazzaaaAde Tīņu istabas!"/>
          <p:cNvPicPr>
            <a:picLocks noChangeAspect="1" noChangeArrowheads="1"/>
          </p:cNvPicPr>
          <p:nvPr/>
        </p:nvPicPr>
        <p:blipFill>
          <a:blip r:embed="rId2" cstate="print"/>
          <a:srcRect/>
          <a:stretch>
            <a:fillRect/>
          </a:stretch>
        </p:blipFill>
        <p:spPr bwMode="auto">
          <a:xfrm>
            <a:off x="107950" y="2997200"/>
            <a:ext cx="4322763" cy="3178175"/>
          </a:xfrm>
          <a:prstGeom prst="rect">
            <a:avLst/>
          </a:prstGeom>
          <a:noFill/>
          <a:ln w="9525">
            <a:noFill/>
            <a:miter lim="800000"/>
            <a:headEnd/>
            <a:tailEnd/>
          </a:ln>
        </p:spPr>
      </p:pic>
      <p:pic>
        <p:nvPicPr>
          <p:cNvPr id="36868" name="Picture 8" descr=" Autors: mazzaaaAde Tīņu istabas!"/>
          <p:cNvPicPr>
            <a:picLocks noChangeAspect="1" noChangeArrowheads="1"/>
          </p:cNvPicPr>
          <p:nvPr/>
        </p:nvPicPr>
        <p:blipFill>
          <a:blip r:embed="rId3" cstate="print"/>
          <a:srcRect/>
          <a:stretch>
            <a:fillRect/>
          </a:stretch>
        </p:blipFill>
        <p:spPr bwMode="auto">
          <a:xfrm>
            <a:off x="4572000" y="2997200"/>
            <a:ext cx="4356100" cy="32242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692150"/>
            <a:ext cx="8229600" cy="1512888"/>
          </a:xfrm>
        </p:spPr>
        <p:txBody>
          <a:bodyPr/>
          <a:lstStyle/>
          <a:p>
            <a:pPr>
              <a:buFont typeface="Arial" charset="0"/>
              <a:buNone/>
            </a:pPr>
            <a:r>
              <a:rPr lang="lv-LV" sz="2400" b="1" smtClean="0"/>
              <a:t>2. Monohromatisks saskaņojums.</a:t>
            </a:r>
          </a:p>
          <a:p>
            <a:pPr>
              <a:buFont typeface="Arial" charset="0"/>
              <a:buNone/>
            </a:pPr>
            <a:r>
              <a:rPr lang="lv-LV" sz="2000" smtClean="0"/>
              <a:t>      To rada, variējot vienas vienīgas krāsas intensitāti un gaišumu-tumšumu.</a:t>
            </a:r>
          </a:p>
        </p:txBody>
      </p:sp>
      <p:pic>
        <p:nvPicPr>
          <p:cNvPr id="37890" name="Picture 2" descr="http://www.roomdesignworld.net/wp-content/uploads/2011/05/Room-Design.jpg"/>
          <p:cNvPicPr>
            <a:picLocks noChangeAspect="1" noChangeArrowheads="1"/>
          </p:cNvPicPr>
          <p:nvPr/>
        </p:nvPicPr>
        <p:blipFill>
          <a:blip r:embed="rId2" cstate="print"/>
          <a:srcRect/>
          <a:stretch>
            <a:fillRect/>
          </a:stretch>
        </p:blipFill>
        <p:spPr bwMode="auto">
          <a:xfrm>
            <a:off x="395288" y="1773238"/>
            <a:ext cx="2857500" cy="4286250"/>
          </a:xfrm>
          <a:prstGeom prst="rect">
            <a:avLst/>
          </a:prstGeom>
          <a:noFill/>
          <a:ln w="9525">
            <a:noFill/>
            <a:miter lim="800000"/>
            <a:headEnd/>
            <a:tailEnd/>
          </a:ln>
        </p:spPr>
      </p:pic>
      <p:pic>
        <p:nvPicPr>
          <p:cNvPr id="37891" name="Picture 8" descr="http://blog.ikbis.com/assets/2007/12/7/room.jpg"/>
          <p:cNvPicPr>
            <a:picLocks noChangeAspect="1" noChangeArrowheads="1"/>
          </p:cNvPicPr>
          <p:nvPr/>
        </p:nvPicPr>
        <p:blipFill>
          <a:blip r:embed="rId3" cstate="print"/>
          <a:srcRect/>
          <a:stretch>
            <a:fillRect/>
          </a:stretch>
        </p:blipFill>
        <p:spPr bwMode="auto">
          <a:xfrm>
            <a:off x="3419475" y="1773238"/>
            <a:ext cx="5532438" cy="4248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395288" y="333375"/>
            <a:ext cx="6985000" cy="2232025"/>
          </a:xfrm>
        </p:spPr>
        <p:txBody>
          <a:bodyPr/>
          <a:lstStyle/>
          <a:p>
            <a:pPr>
              <a:buFont typeface="Arial" charset="0"/>
              <a:buNone/>
            </a:pPr>
            <a:r>
              <a:rPr lang="lv-LV" sz="2400" b="1" smtClean="0"/>
              <a:t>3. Analogo jeb blakus krāsu saskaņojums.</a:t>
            </a:r>
          </a:p>
          <a:p>
            <a:pPr>
              <a:buFont typeface="Arial" charset="0"/>
              <a:buNone/>
            </a:pPr>
            <a:r>
              <a:rPr lang="lv-LV" sz="2000" smtClean="0"/>
              <a:t>  Piem., siltās krāsas ( dzeltens, sarkans, oranžs) vai vēsās krāsas</a:t>
            </a:r>
          </a:p>
          <a:p>
            <a:pPr>
              <a:buFont typeface="Arial" charset="0"/>
              <a:buNone/>
            </a:pPr>
            <a:r>
              <a:rPr lang="lv-LV" sz="2000" smtClean="0"/>
              <a:t>       (zils, violets, zili zaļš) .</a:t>
            </a:r>
          </a:p>
        </p:txBody>
      </p:sp>
      <p:pic>
        <p:nvPicPr>
          <p:cNvPr id="38914" name="Picture 14" descr="http://www.sievietespasaule.lv/img/news/general/1292230432_istaba4.jpg"/>
          <p:cNvPicPr>
            <a:picLocks noChangeAspect="1" noChangeArrowheads="1"/>
          </p:cNvPicPr>
          <p:nvPr/>
        </p:nvPicPr>
        <p:blipFill>
          <a:blip r:embed="rId2" cstate="print"/>
          <a:srcRect/>
          <a:stretch>
            <a:fillRect/>
          </a:stretch>
        </p:blipFill>
        <p:spPr bwMode="auto">
          <a:xfrm>
            <a:off x="0" y="2997200"/>
            <a:ext cx="3937000" cy="2952750"/>
          </a:xfrm>
          <a:prstGeom prst="rect">
            <a:avLst/>
          </a:prstGeom>
          <a:noFill/>
          <a:ln w="9525">
            <a:noFill/>
            <a:miter lim="800000"/>
            <a:headEnd/>
            <a:tailEnd/>
          </a:ln>
        </p:spPr>
      </p:pic>
      <p:pic>
        <p:nvPicPr>
          <p:cNvPr id="38915" name="Picture 18" descr="http://www.calis.lv/uploads/pics/Zils1.jpg"/>
          <p:cNvPicPr>
            <a:picLocks noChangeAspect="1" noChangeArrowheads="1"/>
          </p:cNvPicPr>
          <p:nvPr/>
        </p:nvPicPr>
        <p:blipFill>
          <a:blip r:embed="rId3" cstate="print"/>
          <a:srcRect/>
          <a:stretch>
            <a:fillRect/>
          </a:stretch>
        </p:blipFill>
        <p:spPr bwMode="auto">
          <a:xfrm>
            <a:off x="4356100" y="2997200"/>
            <a:ext cx="4787900" cy="2952750"/>
          </a:xfrm>
          <a:prstGeom prst="rect">
            <a:avLst/>
          </a:prstGeom>
          <a:noFill/>
          <a:ln w="9525">
            <a:noFill/>
            <a:miter lim="800000"/>
            <a:headEnd/>
            <a:tailEnd/>
          </a:ln>
        </p:spPr>
      </p:pic>
      <p:pic>
        <p:nvPicPr>
          <p:cNvPr id="38916" name="Picture 4" descr="http://www.krasu-pasaule.lv/download.asp?id=1967"/>
          <p:cNvPicPr>
            <a:picLocks noChangeAspect="1" noChangeArrowheads="1"/>
          </p:cNvPicPr>
          <p:nvPr/>
        </p:nvPicPr>
        <p:blipFill>
          <a:blip r:embed="rId4" cstate="print"/>
          <a:srcRect/>
          <a:stretch>
            <a:fillRect/>
          </a:stretch>
        </p:blipFill>
        <p:spPr bwMode="auto">
          <a:xfrm>
            <a:off x="7019925" y="0"/>
            <a:ext cx="2036763" cy="20161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68313" y="549275"/>
            <a:ext cx="8229600" cy="1612900"/>
          </a:xfrm>
        </p:spPr>
        <p:txBody>
          <a:bodyPr/>
          <a:lstStyle/>
          <a:p>
            <a:pPr>
              <a:buFont typeface="Arial" charset="0"/>
              <a:buNone/>
            </a:pPr>
            <a:r>
              <a:rPr lang="lv-LV" sz="2400" b="1" smtClean="0"/>
              <a:t>4. Kontrastkrāsu jeb pretkrāsu saskaņojums.</a:t>
            </a:r>
          </a:p>
          <a:p>
            <a:pPr>
              <a:buFont typeface="Arial" charset="0"/>
              <a:buNone/>
            </a:pPr>
            <a:r>
              <a:rPr lang="lv-LV" sz="2000" smtClean="0"/>
              <a:t>      Piem., sarkans-zaļš, zils-oranžs.</a:t>
            </a:r>
          </a:p>
        </p:txBody>
      </p:sp>
      <p:pic>
        <p:nvPicPr>
          <p:cNvPr id="39938" name="Picture 2" descr="http://www.plansb.lv/UserFiles/gallery/sportiska%20istaba%20puikam.jpg"/>
          <p:cNvPicPr>
            <a:picLocks noChangeAspect="1" noChangeArrowheads="1"/>
          </p:cNvPicPr>
          <p:nvPr/>
        </p:nvPicPr>
        <p:blipFill>
          <a:blip r:embed="rId2" cstate="print"/>
          <a:srcRect/>
          <a:stretch>
            <a:fillRect/>
          </a:stretch>
        </p:blipFill>
        <p:spPr bwMode="auto">
          <a:xfrm>
            <a:off x="323850" y="2276475"/>
            <a:ext cx="4286250" cy="3000375"/>
          </a:xfrm>
          <a:prstGeom prst="rect">
            <a:avLst/>
          </a:prstGeom>
          <a:noFill/>
          <a:ln w="9525">
            <a:noFill/>
            <a:miter lim="800000"/>
            <a:headEnd/>
            <a:tailEnd/>
          </a:ln>
        </p:spPr>
      </p:pic>
      <p:pic>
        <p:nvPicPr>
          <p:cNvPr id="39939" name="Picture 4" descr="http://www.spoki.lv/upload/articles/18/187081/images/_origin_Dizains-izstabai-15.jpg"/>
          <p:cNvPicPr>
            <a:picLocks noChangeAspect="1" noChangeArrowheads="1"/>
          </p:cNvPicPr>
          <p:nvPr/>
        </p:nvPicPr>
        <p:blipFill>
          <a:blip r:embed="rId3" cstate="print"/>
          <a:srcRect/>
          <a:stretch>
            <a:fillRect/>
          </a:stretch>
        </p:blipFill>
        <p:spPr bwMode="auto">
          <a:xfrm>
            <a:off x="4787900" y="2205038"/>
            <a:ext cx="4032250" cy="3024187"/>
          </a:xfrm>
          <a:prstGeom prst="rect">
            <a:avLst/>
          </a:prstGeom>
          <a:noFill/>
          <a:ln w="9525">
            <a:noFill/>
            <a:miter lim="800000"/>
            <a:headEnd/>
            <a:tailEnd/>
          </a:ln>
        </p:spPr>
      </p:pic>
      <p:pic>
        <p:nvPicPr>
          <p:cNvPr id="39940" name="Picture 4" descr="http://www.krasu-pasaule.lv/download.asp?id=1967"/>
          <p:cNvPicPr>
            <a:picLocks noChangeAspect="1" noChangeArrowheads="1"/>
          </p:cNvPicPr>
          <p:nvPr/>
        </p:nvPicPr>
        <p:blipFill>
          <a:blip r:embed="rId4" cstate="print"/>
          <a:srcRect/>
          <a:stretch>
            <a:fillRect/>
          </a:stretch>
        </p:blipFill>
        <p:spPr bwMode="auto">
          <a:xfrm>
            <a:off x="7019925" y="0"/>
            <a:ext cx="2036763" cy="2016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2565400"/>
            <a:ext cx="6635750" cy="719138"/>
          </a:xfrm>
        </p:spPr>
        <p:txBody>
          <a:bodyPr/>
          <a:lstStyle/>
          <a:p>
            <a:pPr>
              <a:buFont typeface="Arial" charset="0"/>
              <a:buNone/>
            </a:pPr>
            <a:r>
              <a:rPr lang="lv-LV" sz="1800" b="1" smtClean="0"/>
              <a:t>Neitrālo jeb ahromatisko                    Analogo jeb blakus krāsu  </a:t>
            </a:r>
          </a:p>
          <a:p>
            <a:pPr>
              <a:buFont typeface="Arial" charset="0"/>
              <a:buNone/>
            </a:pPr>
            <a:r>
              <a:rPr lang="lv-LV" sz="1800" b="1" smtClean="0"/>
              <a:t> krāsu saskaņojums                                       saskaņojums</a:t>
            </a:r>
          </a:p>
        </p:txBody>
      </p:sp>
      <p:pic>
        <p:nvPicPr>
          <p:cNvPr id="40962" name="Picture 4" descr=" Autors: mazzaaaAde Tīņu istabas!"/>
          <p:cNvPicPr>
            <a:picLocks noChangeAspect="1" noChangeArrowheads="1"/>
          </p:cNvPicPr>
          <p:nvPr/>
        </p:nvPicPr>
        <p:blipFill>
          <a:blip r:embed="rId2" cstate="print"/>
          <a:srcRect/>
          <a:stretch>
            <a:fillRect/>
          </a:stretch>
        </p:blipFill>
        <p:spPr bwMode="auto">
          <a:xfrm>
            <a:off x="323850" y="260350"/>
            <a:ext cx="3133725" cy="2305050"/>
          </a:xfrm>
          <a:prstGeom prst="rect">
            <a:avLst/>
          </a:prstGeom>
          <a:noFill/>
          <a:ln w="9525">
            <a:noFill/>
            <a:miter lim="800000"/>
            <a:headEnd/>
            <a:tailEnd/>
          </a:ln>
        </p:spPr>
      </p:pic>
      <p:pic>
        <p:nvPicPr>
          <p:cNvPr id="40963" name="Picture 2" descr="http://www.roomdesignworld.net/wp-content/uploads/2011/05/Room-Design.jpg"/>
          <p:cNvPicPr>
            <a:picLocks noChangeAspect="1" noChangeArrowheads="1"/>
          </p:cNvPicPr>
          <p:nvPr/>
        </p:nvPicPr>
        <p:blipFill>
          <a:blip r:embed="rId3" cstate="print"/>
          <a:srcRect/>
          <a:stretch>
            <a:fillRect/>
          </a:stretch>
        </p:blipFill>
        <p:spPr bwMode="auto">
          <a:xfrm>
            <a:off x="323850" y="3284538"/>
            <a:ext cx="2952750" cy="2447925"/>
          </a:xfrm>
          <a:prstGeom prst="rect">
            <a:avLst/>
          </a:prstGeom>
          <a:noFill/>
          <a:ln w="9525">
            <a:noFill/>
            <a:miter lim="800000"/>
            <a:headEnd/>
            <a:tailEnd/>
          </a:ln>
        </p:spPr>
      </p:pic>
      <p:pic>
        <p:nvPicPr>
          <p:cNvPr id="40964" name="Picture 14" descr="http://www.sievietespasaule.lv/img/news/general/1292230432_istaba4.jpg"/>
          <p:cNvPicPr>
            <a:picLocks noChangeAspect="1" noChangeArrowheads="1"/>
          </p:cNvPicPr>
          <p:nvPr/>
        </p:nvPicPr>
        <p:blipFill>
          <a:blip r:embed="rId4" cstate="print"/>
          <a:srcRect/>
          <a:stretch>
            <a:fillRect/>
          </a:stretch>
        </p:blipFill>
        <p:spPr bwMode="auto">
          <a:xfrm>
            <a:off x="3708400" y="260350"/>
            <a:ext cx="3024188" cy="2268538"/>
          </a:xfrm>
          <a:prstGeom prst="rect">
            <a:avLst/>
          </a:prstGeom>
          <a:noFill/>
          <a:ln w="9525">
            <a:noFill/>
            <a:miter lim="800000"/>
            <a:headEnd/>
            <a:tailEnd/>
          </a:ln>
        </p:spPr>
      </p:pic>
      <p:pic>
        <p:nvPicPr>
          <p:cNvPr id="40965" name="Picture 7" descr="http://www.krasu-pasaule.lv/download.asp?id=1967"/>
          <p:cNvPicPr>
            <a:picLocks noChangeAspect="1" noChangeArrowheads="1"/>
          </p:cNvPicPr>
          <p:nvPr/>
        </p:nvPicPr>
        <p:blipFill>
          <a:blip r:embed="rId5" cstate="print"/>
          <a:srcRect/>
          <a:stretch>
            <a:fillRect/>
          </a:stretch>
        </p:blipFill>
        <p:spPr bwMode="auto">
          <a:xfrm>
            <a:off x="6729413" y="333375"/>
            <a:ext cx="2328862" cy="2303463"/>
          </a:xfrm>
          <a:prstGeom prst="rect">
            <a:avLst/>
          </a:prstGeom>
          <a:noFill/>
          <a:ln w="9525">
            <a:noFill/>
            <a:miter lim="800000"/>
            <a:headEnd/>
            <a:tailEnd/>
          </a:ln>
        </p:spPr>
      </p:pic>
      <p:sp>
        <p:nvSpPr>
          <p:cNvPr id="40966" name="Content Placeholder 2"/>
          <p:cNvSpPr txBox="1">
            <a:spLocks/>
          </p:cNvSpPr>
          <p:nvPr/>
        </p:nvSpPr>
        <p:spPr bwMode="auto">
          <a:xfrm>
            <a:off x="250825" y="5876925"/>
            <a:ext cx="6913563" cy="720725"/>
          </a:xfrm>
          <a:prstGeom prst="rect">
            <a:avLst/>
          </a:prstGeom>
          <a:noFill/>
          <a:ln w="9525">
            <a:noFill/>
            <a:miter lim="800000"/>
            <a:headEnd/>
            <a:tailEnd/>
          </a:ln>
        </p:spPr>
        <p:txBody>
          <a:bodyPr/>
          <a:lstStyle/>
          <a:p>
            <a:pPr marL="342900" indent="-342900">
              <a:spcBef>
                <a:spcPct val="20000"/>
              </a:spcBef>
            </a:pPr>
            <a:r>
              <a:rPr lang="lv-LV" b="1">
                <a:latin typeface="Calibri" pitchFamily="34" charset="0"/>
              </a:rPr>
              <a:t> Monohromatisks saskaņojums                    Kontrastkrāsu jeb</a:t>
            </a:r>
          </a:p>
          <a:p>
            <a:pPr marL="342900" indent="-342900">
              <a:spcBef>
                <a:spcPct val="20000"/>
              </a:spcBef>
            </a:pPr>
            <a:r>
              <a:rPr lang="lv-LV" b="1">
                <a:latin typeface="Calibri" pitchFamily="34" charset="0"/>
              </a:rPr>
              <a:t>                                                                      pretkrāsu saskaņojums    </a:t>
            </a:r>
          </a:p>
        </p:txBody>
      </p:sp>
      <p:pic>
        <p:nvPicPr>
          <p:cNvPr id="40967" name="Picture 9" descr="http://www.krasu-pasaule.lv/download.asp?id=1967"/>
          <p:cNvPicPr>
            <a:picLocks noChangeAspect="1" noChangeArrowheads="1"/>
          </p:cNvPicPr>
          <p:nvPr/>
        </p:nvPicPr>
        <p:blipFill>
          <a:blip r:embed="rId5" cstate="print"/>
          <a:srcRect/>
          <a:stretch>
            <a:fillRect/>
          </a:stretch>
        </p:blipFill>
        <p:spPr bwMode="auto">
          <a:xfrm>
            <a:off x="6804025" y="3284538"/>
            <a:ext cx="2339975" cy="2316162"/>
          </a:xfrm>
          <a:prstGeom prst="rect">
            <a:avLst/>
          </a:prstGeom>
          <a:noFill/>
          <a:ln w="9525">
            <a:noFill/>
            <a:miter lim="800000"/>
            <a:headEnd/>
            <a:tailEnd/>
          </a:ln>
        </p:spPr>
      </p:pic>
      <p:pic>
        <p:nvPicPr>
          <p:cNvPr id="40968" name="Picture 2" descr="http://www.plansb.lv/UserFiles/gallery/sportiska%20istaba%20puikam.jpg"/>
          <p:cNvPicPr>
            <a:picLocks noChangeAspect="1" noChangeArrowheads="1"/>
          </p:cNvPicPr>
          <p:nvPr/>
        </p:nvPicPr>
        <p:blipFill>
          <a:blip r:embed="rId6" cstate="print"/>
          <a:srcRect/>
          <a:stretch>
            <a:fillRect/>
          </a:stretch>
        </p:blipFill>
        <p:spPr bwMode="auto">
          <a:xfrm>
            <a:off x="3492500" y="3284538"/>
            <a:ext cx="3497263" cy="24479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88913"/>
            <a:ext cx="8964612" cy="2879725"/>
          </a:xfrm>
        </p:spPr>
        <p:txBody>
          <a:bodyPr rtlCol="0">
            <a:normAutofit fontScale="92500"/>
          </a:bodyPr>
          <a:lstStyle/>
          <a:p>
            <a:pPr fontAlgn="auto">
              <a:spcAft>
                <a:spcPts val="0"/>
              </a:spcAft>
              <a:buFont typeface="Arial" pitchFamily="34" charset="0"/>
              <a:buNone/>
              <a:defRPr/>
            </a:pPr>
            <a:r>
              <a:rPr lang="lv-LV" sz="2400" dirty="0" smtClean="0"/>
              <a:t>Šo PP materiālu mācu skolēniem vizuālās mākslas stundā pirms projekta.</a:t>
            </a:r>
          </a:p>
          <a:p>
            <a:pPr fontAlgn="auto">
              <a:spcAft>
                <a:spcPts val="0"/>
              </a:spcAft>
              <a:buFont typeface="Arial" pitchFamily="34" charset="0"/>
              <a:buNone/>
              <a:defRPr/>
            </a:pPr>
            <a:endParaRPr lang="lv-LV" sz="2400" dirty="0" smtClean="0"/>
          </a:p>
          <a:p>
            <a:pPr fontAlgn="auto">
              <a:spcAft>
                <a:spcPts val="0"/>
              </a:spcAft>
              <a:buFont typeface="Arial" pitchFamily="34" charset="0"/>
              <a:buNone/>
              <a:defRPr/>
            </a:pPr>
            <a:r>
              <a:rPr lang="lv-LV" sz="2400" b="1" dirty="0" smtClean="0"/>
              <a:t>Projekta dienā skolēniem ir radošs uzdevums ( 40 min.)</a:t>
            </a:r>
            <a:r>
              <a:rPr lang="lv-LV" sz="2400" dirty="0" smtClean="0"/>
              <a:t> </a:t>
            </a:r>
          </a:p>
          <a:p>
            <a:pPr fontAlgn="auto">
              <a:spcAft>
                <a:spcPts val="0"/>
              </a:spcAft>
              <a:buFont typeface="Arial" pitchFamily="34" charset="0"/>
              <a:buNone/>
              <a:defRPr/>
            </a:pPr>
            <a:r>
              <a:rPr lang="lv-LV" sz="2400" dirty="0" smtClean="0"/>
              <a:t>Katra grupa ( 5-6 skolēni) saskaņo krāsas mājoklim pēc 4 krāsu saskaņošanas  </a:t>
            </a:r>
          </a:p>
          <a:p>
            <a:pPr fontAlgn="auto">
              <a:spcAft>
                <a:spcPts val="0"/>
              </a:spcAft>
              <a:buFont typeface="Arial" pitchFamily="34" charset="0"/>
              <a:buNone/>
              <a:defRPr/>
            </a:pPr>
            <a:r>
              <a:rPr lang="lv-LV" sz="2400" dirty="0" smtClean="0"/>
              <a:t>likumiem uz A3 zīmēšanas darba lapām. Skolēni strādā guašas tehnikā. </a:t>
            </a:r>
          </a:p>
          <a:p>
            <a:pPr fontAlgn="auto">
              <a:spcAft>
                <a:spcPts val="0"/>
              </a:spcAft>
              <a:buFont typeface="Arial" pitchFamily="34" charset="0"/>
              <a:buNone/>
              <a:defRPr/>
            </a:pPr>
            <a:r>
              <a:rPr lang="lv-LV" sz="2400" dirty="0" smtClean="0"/>
              <a:t>Uz galda ir tikai pamatkrāsas : dzeltena, zila, sarkana, melna un balta krāsa.</a:t>
            </a:r>
            <a:endParaRPr lang="lv-LV" sz="2400" dirty="0"/>
          </a:p>
        </p:txBody>
      </p:sp>
      <p:pic>
        <p:nvPicPr>
          <p:cNvPr id="41986" name="Picture Placeholder 7" descr="zime.jpg"/>
          <p:cNvPicPr>
            <a:picLocks noChangeAspect="1"/>
          </p:cNvPicPr>
          <p:nvPr/>
        </p:nvPicPr>
        <p:blipFill>
          <a:blip r:embed="rId2" cstate="print"/>
          <a:srcRect l="3349" r="3349"/>
          <a:stretch>
            <a:fillRect/>
          </a:stretch>
        </p:blipFill>
        <p:spPr bwMode="auto">
          <a:xfrm>
            <a:off x="2411413" y="2781300"/>
            <a:ext cx="4165600" cy="3848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68313" y="188913"/>
            <a:ext cx="8229600" cy="1008062"/>
          </a:xfrm>
        </p:spPr>
        <p:txBody>
          <a:bodyPr/>
          <a:lstStyle/>
          <a:p>
            <a:r>
              <a:rPr lang="lv-LV" sz="3200" b="1" smtClean="0"/>
              <a:t>Mazas telpas iekārtošana.</a:t>
            </a:r>
          </a:p>
        </p:txBody>
      </p:sp>
      <p:sp>
        <p:nvSpPr>
          <p:cNvPr id="15362" name="Content Placeholder 2"/>
          <p:cNvSpPr>
            <a:spLocks noGrp="1"/>
          </p:cNvSpPr>
          <p:nvPr>
            <p:ph idx="1"/>
          </p:nvPr>
        </p:nvSpPr>
        <p:spPr>
          <a:xfrm>
            <a:off x="250825" y="1196975"/>
            <a:ext cx="8713788" cy="1539875"/>
          </a:xfrm>
        </p:spPr>
        <p:txBody>
          <a:bodyPr/>
          <a:lstStyle/>
          <a:p>
            <a:pPr>
              <a:buFont typeface="Arial" charset="0"/>
              <a:buNone/>
            </a:pPr>
            <a:r>
              <a:rPr lang="lv-LV" sz="2000" smtClean="0"/>
              <a:t>       Astoņi pamatnosacījumi, kas mazai telpai palīdzēs izskatīties lielākai:</a:t>
            </a:r>
          </a:p>
          <a:p>
            <a:pPr>
              <a:buFont typeface="Arial" charset="0"/>
              <a:buNone/>
            </a:pPr>
            <a:endParaRPr lang="lv-LV" sz="2000" smtClean="0"/>
          </a:p>
          <a:p>
            <a:pPr>
              <a:buFont typeface="Arial" charset="0"/>
              <a:buNone/>
            </a:pPr>
            <a:r>
              <a:rPr lang="lv-LV" sz="2000" b="1" smtClean="0"/>
              <a:t>1.   Telpas krāsa jāizvēlas gaiša, neitrāla un neuzkrītoša. </a:t>
            </a:r>
            <a:r>
              <a:rPr lang="lv-LV" sz="2000" smtClean="0"/>
              <a:t>Blāvas, mīkstas krāsas rada ilūziju par lielāko telpu;</a:t>
            </a:r>
          </a:p>
          <a:p>
            <a:endParaRPr lang="lv-LV" smtClean="0"/>
          </a:p>
        </p:txBody>
      </p:sp>
      <p:pic>
        <p:nvPicPr>
          <p:cNvPr id="15363" name="Picture 2" descr="http://www.travelnews.lv/gallery/2887/mid_44241.jpg"/>
          <p:cNvPicPr>
            <a:picLocks noChangeAspect="1" noChangeArrowheads="1"/>
          </p:cNvPicPr>
          <p:nvPr/>
        </p:nvPicPr>
        <p:blipFill>
          <a:blip r:embed="rId2" cstate="print"/>
          <a:srcRect/>
          <a:stretch>
            <a:fillRect/>
          </a:stretch>
        </p:blipFill>
        <p:spPr bwMode="auto">
          <a:xfrm>
            <a:off x="250825" y="2852738"/>
            <a:ext cx="5113338" cy="3408362"/>
          </a:xfrm>
          <a:prstGeom prst="rect">
            <a:avLst/>
          </a:prstGeom>
          <a:noFill/>
          <a:ln w="9525">
            <a:noFill/>
            <a:miter lim="800000"/>
            <a:headEnd/>
            <a:tailEnd/>
          </a:ln>
        </p:spPr>
      </p:pic>
      <p:pic>
        <p:nvPicPr>
          <p:cNvPr id="15364" name="Picture 4" descr="http://www.luxuries.lv/files/images/LeadBedroom-aft.jpg"/>
          <p:cNvPicPr>
            <a:picLocks noChangeAspect="1" noChangeArrowheads="1"/>
          </p:cNvPicPr>
          <p:nvPr/>
        </p:nvPicPr>
        <p:blipFill>
          <a:blip r:embed="rId3" cstate="print"/>
          <a:srcRect/>
          <a:stretch>
            <a:fillRect/>
          </a:stretch>
        </p:blipFill>
        <p:spPr bwMode="auto">
          <a:xfrm>
            <a:off x="5618163" y="2852738"/>
            <a:ext cx="3384550" cy="33845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1600200"/>
            <a:ext cx="8362950" cy="4525963"/>
          </a:xfrm>
        </p:spPr>
        <p:txBody>
          <a:bodyPr/>
          <a:lstStyle/>
          <a:p>
            <a:pPr>
              <a:buFont typeface="Arial" charset="0"/>
              <a:buNone/>
            </a:pPr>
            <a:r>
              <a:rPr lang="lv-LV" sz="2400" dirty="0" smtClean="0"/>
              <a:t>PowerPoint prezentāciju sagatavoja Jelgavas 1. ģimnāzijas vizuālās </a:t>
            </a:r>
          </a:p>
          <a:p>
            <a:pPr>
              <a:buFont typeface="Arial" charset="0"/>
              <a:buNone/>
            </a:pPr>
            <a:r>
              <a:rPr lang="lv-LV" sz="2400" dirty="0" smtClean="0"/>
              <a:t>mākslas skolotājs </a:t>
            </a:r>
            <a:r>
              <a:rPr lang="lv-LV" sz="2400" b="1" dirty="0" smtClean="0"/>
              <a:t>Jānis </a:t>
            </a:r>
            <a:r>
              <a:rPr lang="lv-LV" sz="2400" b="1" dirty="0" err="1" smtClean="0"/>
              <a:t>Otikovs</a:t>
            </a:r>
            <a:r>
              <a:rPr lang="lv-LV" sz="2400" dirty="0" smtClean="0"/>
              <a:t>.</a:t>
            </a:r>
          </a:p>
          <a:p>
            <a:pPr>
              <a:buFont typeface="Arial" charset="0"/>
              <a:buNone/>
            </a:pPr>
            <a:endParaRPr lang="lv-LV" sz="2400" dirty="0" smtClean="0"/>
          </a:p>
          <a:p>
            <a:pPr>
              <a:buFont typeface="Arial" charset="0"/>
              <a:buNone/>
            </a:pPr>
            <a:r>
              <a:rPr lang="lv-LV" sz="2400" dirty="0" smtClean="0"/>
              <a:t>E-pasta adrese : </a:t>
            </a:r>
            <a:r>
              <a:rPr lang="lv-LV" sz="2400" dirty="0" smtClean="0">
                <a:hlinkClick r:id="rId2"/>
              </a:rPr>
              <a:t>jasmins27@inbox.lv</a:t>
            </a:r>
            <a:endParaRPr lang="lv-LV" sz="2400" dirty="0" smtClean="0"/>
          </a:p>
          <a:p>
            <a:pPr>
              <a:buFont typeface="Arial" charset="0"/>
              <a:buNone/>
            </a:pPr>
            <a:r>
              <a:rPr lang="lv-LV" sz="2400" dirty="0" smtClean="0"/>
              <a:t>Tel.: 26066050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250825" y="333375"/>
            <a:ext cx="8229600" cy="2735263"/>
          </a:xfrm>
        </p:spPr>
        <p:txBody>
          <a:bodyPr/>
          <a:lstStyle/>
          <a:p>
            <a:pPr>
              <a:buFont typeface="Arial" charset="0"/>
              <a:buNone/>
            </a:pPr>
            <a:r>
              <a:rPr lang="lv-LV" sz="2000" b="1" smtClean="0"/>
              <a:t>2.</a:t>
            </a:r>
            <a:r>
              <a:rPr lang="lv-LV" sz="2000" smtClean="0"/>
              <a:t>   Ja istabā ir nolemts līmēt </a:t>
            </a:r>
            <a:r>
              <a:rPr lang="lv-LV" sz="2000" b="1" smtClean="0"/>
              <a:t>tapetes</a:t>
            </a:r>
            <a:r>
              <a:rPr lang="lv-LV" sz="2000" smtClean="0"/>
              <a:t>, tās </a:t>
            </a:r>
            <a:r>
              <a:rPr lang="lv-LV" sz="2000" b="1" smtClean="0"/>
              <a:t>jāizvēlas pēc iespējas neitrālākas, bez lieliem izteiktiem ornamentiem . </a:t>
            </a:r>
            <a:r>
              <a:rPr lang="lv-LV" sz="2000" smtClean="0"/>
              <a:t>Tapetes ar baltu vai gaišu fonu, radīs ilūziju, ka sienas atkāpjas. Izvēlieties atklātu, gaisīgu interjeru ar baltu, dzeltenu vai neitrālu fonu. </a:t>
            </a:r>
            <a:r>
              <a:rPr lang="lv-LV" sz="2000" b="1" smtClean="0"/>
              <a:t>Ja telpā ir zemi griesti, tos paaugstināt var izmantojot tapetes ar izteikti vertikālu ornamentu, svītrām</a:t>
            </a:r>
            <a:r>
              <a:rPr lang="lv-LV" sz="2000" smtClean="0"/>
              <a:t>;</a:t>
            </a:r>
          </a:p>
        </p:txBody>
      </p:sp>
      <p:pic>
        <p:nvPicPr>
          <p:cNvPr id="16386" name="Picture 2" descr="http://www.mammamuntetiem.lv/userfiles/images/interjers/BI_55.jpg"/>
          <p:cNvPicPr>
            <a:picLocks noChangeAspect="1" noChangeArrowheads="1"/>
          </p:cNvPicPr>
          <p:nvPr/>
        </p:nvPicPr>
        <p:blipFill>
          <a:blip r:embed="rId2" cstate="print"/>
          <a:srcRect/>
          <a:stretch>
            <a:fillRect/>
          </a:stretch>
        </p:blipFill>
        <p:spPr bwMode="auto">
          <a:xfrm>
            <a:off x="1547813" y="2205038"/>
            <a:ext cx="5568950" cy="41767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395288" y="404813"/>
            <a:ext cx="8229600" cy="2592387"/>
          </a:xfrm>
        </p:spPr>
        <p:txBody>
          <a:bodyPr/>
          <a:lstStyle/>
          <a:p>
            <a:pPr>
              <a:buFont typeface="Arial" charset="0"/>
              <a:buNone/>
            </a:pPr>
            <a:r>
              <a:rPr lang="lv-LV" sz="2000" b="1" smtClean="0"/>
              <a:t>3.   </a:t>
            </a:r>
            <a:r>
              <a:rPr lang="lv-LV" sz="2000" smtClean="0"/>
              <a:t>Viens no populārākajiem veidiem, kā </a:t>
            </a:r>
            <a:r>
              <a:rPr lang="lv-LV" sz="2000" b="1" smtClean="0"/>
              <a:t>palielināt telpu</a:t>
            </a:r>
            <a:r>
              <a:rPr lang="lv-LV" sz="2000" smtClean="0"/>
              <a:t>, ir </a:t>
            </a:r>
            <a:r>
              <a:rPr lang="lv-LV" sz="2000" b="1" smtClean="0"/>
              <a:t>ar gaismas palīdzību</a:t>
            </a:r>
            <a:r>
              <a:rPr lang="lv-LV" sz="2000" smtClean="0"/>
              <a:t>. Varat izvēlēties iebūvējamos griestus un iebūvēt tajos gaismu, kas var tikt novirzīta uz konkrētu vietu telpā. Varat izmantot sienas lampas, kas piešķirs telpai siltumu. Ja izvēlaties dažādus apgaismojuma veidus, lampas vajadzētu savstarpēji saskaņot, lai radītu kopēju vizuālu tēlu;</a:t>
            </a:r>
          </a:p>
        </p:txBody>
      </p:sp>
      <p:pic>
        <p:nvPicPr>
          <p:cNvPr id="17410" name="Picture 2" descr="http://travellatvia.spare.lv/data/images/33_Executive%20istabas%202_1.jpg"/>
          <p:cNvPicPr>
            <a:picLocks noChangeAspect="1" noChangeArrowheads="1"/>
          </p:cNvPicPr>
          <p:nvPr/>
        </p:nvPicPr>
        <p:blipFill>
          <a:blip r:embed="rId2" cstate="print"/>
          <a:srcRect/>
          <a:stretch>
            <a:fillRect/>
          </a:stretch>
        </p:blipFill>
        <p:spPr bwMode="auto">
          <a:xfrm>
            <a:off x="1042988" y="2205038"/>
            <a:ext cx="6573837" cy="43926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68313" y="333375"/>
            <a:ext cx="8229600" cy="4525963"/>
          </a:xfrm>
        </p:spPr>
        <p:txBody>
          <a:bodyPr/>
          <a:lstStyle/>
          <a:p>
            <a:pPr>
              <a:buFont typeface="Arial" charset="0"/>
              <a:buNone/>
            </a:pPr>
            <a:r>
              <a:rPr lang="lv-LV" sz="2000" b="1" smtClean="0"/>
              <a:t>4.  Tāpat kā sienas, arī grīda izskatās tālāk, ja tā ir gaišos toņos. </a:t>
            </a:r>
            <a:r>
              <a:rPr lang="lv-LV" sz="2000" smtClean="0"/>
              <a:t>Ja maināt grīdu, izvēlaties gaišu, balināta vai beicēta koka laminātu vai parketu, paklājus gaišās, neitrālās krāsās. Ja nevariet nomainīt grīdu, izvēlies paklāju gaišos toņos un novietojiet to uz esošās grīdas;</a:t>
            </a:r>
          </a:p>
        </p:txBody>
      </p:sp>
      <p:pic>
        <p:nvPicPr>
          <p:cNvPr id="18434" name="Picture 2" descr="http://www.admebeles.lv/index.php?cmd=storage&amp;Command=Image&amp;h=0ea4d23307ee0ced554c4616322608d2"/>
          <p:cNvPicPr>
            <a:picLocks noChangeAspect="1" noChangeArrowheads="1"/>
          </p:cNvPicPr>
          <p:nvPr/>
        </p:nvPicPr>
        <p:blipFill>
          <a:blip r:embed="rId2" cstate="print"/>
          <a:srcRect/>
          <a:stretch>
            <a:fillRect/>
          </a:stretch>
        </p:blipFill>
        <p:spPr bwMode="auto">
          <a:xfrm>
            <a:off x="1042988" y="1700213"/>
            <a:ext cx="6276975" cy="44291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68313" y="404813"/>
            <a:ext cx="8229600" cy="4525962"/>
          </a:xfrm>
        </p:spPr>
        <p:txBody>
          <a:bodyPr/>
          <a:lstStyle/>
          <a:p>
            <a:pPr>
              <a:buFont typeface="Arial" charset="0"/>
              <a:buNone/>
            </a:pPr>
            <a:r>
              <a:rPr lang="lv-LV" sz="2000" b="1" smtClean="0"/>
              <a:t>5.  Mazās telpās arī rūpīgi jāpārdomā mēbeļu izskats un izvietojums. </a:t>
            </a:r>
            <a:r>
              <a:rPr lang="lv-LV" sz="2000" smtClean="0"/>
              <a:t>Pirmkārt, jāizvērtē, kādas mēbeles ir nepieciešamas šai telpai. Otrkārt, nevajadzētu izmantot  masīvas mēbeles. Neliela telpa — </a:t>
            </a:r>
            <a:r>
              <a:rPr lang="lv-LV" sz="2000" b="1" smtClean="0"/>
              <a:t>nelielas,</a:t>
            </a:r>
            <a:r>
              <a:rPr lang="lv-LV" sz="2000" smtClean="0"/>
              <a:t> </a:t>
            </a:r>
            <a:r>
              <a:rPr lang="lv-LV" sz="2000" b="1" smtClean="0"/>
              <a:t>vienkāršas un vienāda stila mēbeles</a:t>
            </a:r>
            <a:r>
              <a:rPr lang="lv-LV" sz="2000" smtClean="0"/>
              <a:t>.</a:t>
            </a:r>
          </a:p>
        </p:txBody>
      </p:sp>
      <p:pic>
        <p:nvPicPr>
          <p:cNvPr id="19458" name="Picture 2" descr="http://mebeles.buv.lv/images/Vannas_istabas_mebeles_Mebel_dlja_vannoj_TALIA_407749231.jpg"/>
          <p:cNvPicPr>
            <a:picLocks noChangeAspect="1" noChangeArrowheads="1"/>
          </p:cNvPicPr>
          <p:nvPr/>
        </p:nvPicPr>
        <p:blipFill>
          <a:blip r:embed="rId2" cstate="print"/>
          <a:srcRect/>
          <a:stretch>
            <a:fillRect/>
          </a:stretch>
        </p:blipFill>
        <p:spPr bwMode="auto">
          <a:xfrm>
            <a:off x="827088" y="1773238"/>
            <a:ext cx="6810375" cy="4086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68313" y="333375"/>
            <a:ext cx="8229600" cy="4525963"/>
          </a:xfrm>
        </p:spPr>
        <p:txBody>
          <a:bodyPr/>
          <a:lstStyle/>
          <a:p>
            <a:pPr>
              <a:buFont typeface="Arial" charset="0"/>
              <a:buNone/>
            </a:pPr>
            <a:r>
              <a:rPr lang="lv-LV" sz="2000" b="1" smtClean="0"/>
              <a:t>6.  Nevajag pieblīvēt telpu ar dažādu krāsu un izmēru aksesuāriem</a:t>
            </a:r>
            <a:r>
              <a:rPr lang="lv-LV" sz="2000" smtClean="0"/>
              <a:t>, tos vajadzētu izvēlēties vienas krāsā un stilā, lai radītu vienotu noskaņu. Noslēpiet visu, kas iekrīt acīs kā lieks un nevajadzīgs. </a:t>
            </a:r>
          </a:p>
        </p:txBody>
      </p:sp>
      <p:pic>
        <p:nvPicPr>
          <p:cNvPr id="20482" name="Picture 2" descr="http://www.plansb.lv/gods_family/UserFiles/Image/viesistaba_interjera_dizains.jpg"/>
          <p:cNvPicPr>
            <a:picLocks noChangeAspect="1" noChangeArrowheads="1"/>
          </p:cNvPicPr>
          <p:nvPr/>
        </p:nvPicPr>
        <p:blipFill>
          <a:blip r:embed="rId2" cstate="print"/>
          <a:srcRect/>
          <a:stretch>
            <a:fillRect/>
          </a:stretch>
        </p:blipFill>
        <p:spPr bwMode="auto">
          <a:xfrm>
            <a:off x="1331913" y="1700213"/>
            <a:ext cx="5715000" cy="430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68313" y="549275"/>
            <a:ext cx="8229600" cy="4525963"/>
          </a:xfrm>
        </p:spPr>
        <p:txBody>
          <a:bodyPr/>
          <a:lstStyle/>
          <a:p>
            <a:pPr>
              <a:buFont typeface="Arial" charset="0"/>
              <a:buNone/>
            </a:pPr>
            <a:r>
              <a:rPr lang="lv-LV" sz="2000" b="1" smtClean="0"/>
              <a:t>7.  Liels spogulis istabu padara vizuāli lielāku. </a:t>
            </a:r>
            <a:r>
              <a:rPr lang="lv-LV" sz="2000" smtClean="0"/>
              <a:t>Ja spoguli izvieto pretī durvīm, lai tas atspoguļotu citu telpas daļu, tas radīs lielas telpas ilūziju.</a:t>
            </a:r>
          </a:p>
        </p:txBody>
      </p:sp>
      <p:pic>
        <p:nvPicPr>
          <p:cNvPr id="21506" name="Picture 2" descr="http://www.ventspilsgaldnieks.lv/galerija/1286311087.jpg"/>
          <p:cNvPicPr>
            <a:picLocks noChangeAspect="1" noChangeArrowheads="1"/>
          </p:cNvPicPr>
          <p:nvPr/>
        </p:nvPicPr>
        <p:blipFill>
          <a:blip r:embed="rId2" cstate="print"/>
          <a:srcRect/>
          <a:stretch>
            <a:fillRect/>
          </a:stretch>
        </p:blipFill>
        <p:spPr bwMode="auto">
          <a:xfrm>
            <a:off x="539750" y="1484313"/>
            <a:ext cx="3816350" cy="5089525"/>
          </a:xfrm>
          <a:prstGeom prst="rect">
            <a:avLst/>
          </a:prstGeom>
          <a:noFill/>
          <a:ln w="9525">
            <a:noFill/>
            <a:miter lim="800000"/>
            <a:headEnd/>
            <a:tailEnd/>
          </a:ln>
        </p:spPr>
      </p:pic>
      <p:pic>
        <p:nvPicPr>
          <p:cNvPr id="21507" name="Picture 2" descr="http://www.ventspilsgaldnieks.lv/galerija/1286311087.jpg"/>
          <p:cNvPicPr>
            <a:picLocks noChangeAspect="1" noChangeArrowheads="1"/>
          </p:cNvPicPr>
          <p:nvPr/>
        </p:nvPicPr>
        <p:blipFill>
          <a:blip r:embed="rId2" cstate="print"/>
          <a:srcRect/>
          <a:stretch>
            <a:fillRect/>
          </a:stretch>
        </p:blipFill>
        <p:spPr bwMode="auto">
          <a:xfrm>
            <a:off x="4716463" y="1484313"/>
            <a:ext cx="3816350" cy="5089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1355</Words>
  <Application>Microsoft Office PowerPoint</Application>
  <PresentationFormat>On-screen Show (4:3)</PresentationFormat>
  <Paragraphs>87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Krāsu izvēle interjeram.</vt:lpstr>
      <vt:lpstr>Slide 2</vt:lpstr>
      <vt:lpstr>Mazas telpas iekārtošana.</vt:lpstr>
      <vt:lpstr>Slide 4</vt:lpstr>
      <vt:lpstr>Slide 5</vt:lpstr>
      <vt:lpstr>Slide 6</vt:lpstr>
      <vt:lpstr>Slide 7</vt:lpstr>
      <vt:lpstr>Slide 8</vt:lpstr>
      <vt:lpstr>Slide 9</vt:lpstr>
      <vt:lpstr>Slide 10</vt:lpstr>
      <vt:lpstr>Kopsavilkums.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4 krāsu saskaņošanas likumi.</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Krāsu saskaņošana.</dc:title>
  <dc:creator>Jānis</dc:creator>
  <cp:lastModifiedBy>karine</cp:lastModifiedBy>
  <cp:revision>71</cp:revision>
  <dcterms:created xsi:type="dcterms:W3CDTF">2011-10-25T06:23:47Z</dcterms:created>
  <dcterms:modified xsi:type="dcterms:W3CDTF">2012-01-19T22:08:52Z</dcterms:modified>
</cp:coreProperties>
</file>