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5"/>
  </p:notesMasterIdLst>
  <p:sldIdLst>
    <p:sldId id="256" r:id="rId2"/>
    <p:sldId id="285" r:id="rId3"/>
    <p:sldId id="321" r:id="rId4"/>
    <p:sldId id="286" r:id="rId5"/>
    <p:sldId id="324" r:id="rId6"/>
    <p:sldId id="323" r:id="rId7"/>
    <p:sldId id="325" r:id="rId8"/>
    <p:sldId id="288" r:id="rId9"/>
    <p:sldId id="304" r:id="rId10"/>
    <p:sldId id="290" r:id="rId11"/>
    <p:sldId id="291" r:id="rId12"/>
    <p:sldId id="292" r:id="rId13"/>
    <p:sldId id="305" r:id="rId14"/>
    <p:sldId id="293" r:id="rId15"/>
    <p:sldId id="326" r:id="rId16"/>
    <p:sldId id="294" r:id="rId17"/>
    <p:sldId id="296" r:id="rId18"/>
    <p:sldId id="297" r:id="rId19"/>
    <p:sldId id="298" r:id="rId20"/>
    <p:sldId id="299" r:id="rId21"/>
    <p:sldId id="300" r:id="rId22"/>
    <p:sldId id="306" r:id="rId23"/>
    <p:sldId id="301" r:id="rId24"/>
    <p:sldId id="328" r:id="rId25"/>
    <p:sldId id="302" r:id="rId26"/>
    <p:sldId id="307" r:id="rId27"/>
    <p:sldId id="329" r:id="rId28"/>
    <p:sldId id="330" r:id="rId29"/>
    <p:sldId id="327" r:id="rId30"/>
    <p:sldId id="309" r:id="rId31"/>
    <p:sldId id="310" r:id="rId32"/>
    <p:sldId id="311" r:id="rId33"/>
    <p:sldId id="276" r:id="rId34"/>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145" d="100"/>
          <a:sy n="145" d="100"/>
        </p:scale>
        <p:origin x="-104" y="-1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59209-D0FC-41C9-89B5-48CE4DB485EF}" type="datetimeFigureOut">
              <a:rPr lang="lv-LV" smtClean="0"/>
              <a:pPr/>
              <a:t>26/04/17</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75CE-5761-4A61-84E0-186432756F8C}" type="slidenum">
              <a:rPr lang="lv-LV" smtClean="0"/>
              <a:pPr/>
              <a:t>‹#›</a:t>
            </a:fld>
            <a:endParaRPr lang="lv-LV"/>
          </a:p>
        </p:txBody>
      </p:sp>
    </p:spTree>
    <p:extLst>
      <p:ext uri="{BB962C8B-B14F-4D97-AF65-F5344CB8AC3E}">
        <p14:creationId xmlns:p14="http://schemas.microsoft.com/office/powerpoint/2010/main" val="69089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smtClean="0"/>
              <a:t>http://www.ecolo.org/photos/planet/Planet-Arctic_ice-1979-2003.jpg</a:t>
            </a:r>
          </a:p>
          <a:p>
            <a:endParaRPr lang="en-GB" altLang="lv-LV"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9F49C40-8234-4BEE-989D-78633C0BF1E6}" type="slidenum">
              <a:rPr lang="lv-LV" altLang="lv-LV">
                <a:latin typeface="Calibri" panose="020F0502020204030204" pitchFamily="34" charset="0"/>
              </a:rPr>
              <a:pPr eaLnBrk="1" hangingPunct="1"/>
              <a:t>28</a:t>
            </a:fld>
            <a:endParaRPr lang="lv-LV" altLang="lv-LV">
              <a:latin typeface="Calibri" panose="020F0502020204030204" pitchFamily="34" charset="0"/>
            </a:endParaRPr>
          </a:p>
        </p:txBody>
      </p:sp>
    </p:spTree>
    <p:extLst>
      <p:ext uri="{BB962C8B-B14F-4D97-AF65-F5344CB8AC3E}">
        <p14:creationId xmlns:p14="http://schemas.microsoft.com/office/powerpoint/2010/main" val="3525391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26/04/17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10322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26/04/17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30418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26/04/17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27820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26/04/17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293430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85F011-099F-4791-891A-40072BC70105}" type="datetimeFigureOut">
              <a:rPr lang="lv-LV" smtClean="0"/>
              <a:pPr/>
              <a:t>26/04/17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15692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E85F011-099F-4791-891A-40072BC70105}" type="datetimeFigureOut">
              <a:rPr lang="lv-LV" smtClean="0"/>
              <a:pPr/>
              <a:t>26/04/17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5869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E85F011-099F-4791-891A-40072BC70105}" type="datetimeFigureOut">
              <a:rPr lang="lv-LV" smtClean="0"/>
              <a:pPr/>
              <a:t>26/04/17</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378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E85F011-099F-4791-891A-40072BC70105}" type="datetimeFigureOut">
              <a:rPr lang="lv-LV" smtClean="0"/>
              <a:pPr/>
              <a:t>26/04/17</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1216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5F011-099F-4791-891A-40072BC70105}" type="datetimeFigureOut">
              <a:rPr lang="lv-LV" smtClean="0"/>
              <a:pPr/>
              <a:t>26/04/17</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220066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26/04/17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6563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26/04/17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28191769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66FF66"/>
            </a:gs>
            <a:gs pos="17000">
              <a:schemeClr val="bg1"/>
            </a:gs>
            <a:gs pos="80000">
              <a:schemeClr val="bg1"/>
            </a:gs>
            <a:gs pos="100000">
              <a:srgbClr val="66FF66"/>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5F011-099F-4791-891A-40072BC70105}" type="datetimeFigureOut">
              <a:rPr lang="lv-LV" smtClean="0"/>
              <a:pPr/>
              <a:t>26/04/17</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D0DEE-122F-481E-8273-33DEFAF3CAAB}" type="slidenum">
              <a:rPr lang="lv-LV" smtClean="0"/>
              <a:pPr/>
              <a:t>‹#›</a:t>
            </a:fld>
            <a:endParaRPr lang="lv-LV"/>
          </a:p>
        </p:txBody>
      </p:sp>
    </p:spTree>
    <p:extLst>
      <p:ext uri="{BB962C8B-B14F-4D97-AF65-F5344CB8AC3E}">
        <p14:creationId xmlns:p14="http://schemas.microsoft.com/office/powerpoint/2010/main" val="17962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 Id="rId3"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val="0"/>
              </a:ext>
            </a:extLst>
          </a:blip>
          <a:srcRect b="35515"/>
          <a:stretch/>
        </p:blipFill>
        <p:spPr>
          <a:xfrm>
            <a:off x="0" y="1724702"/>
            <a:ext cx="9753600" cy="3304498"/>
          </a:xfrm>
          <a:prstGeom prst="rect">
            <a:avLst/>
          </a:prstGeom>
        </p:spPr>
      </p:pic>
      <p:sp>
        <p:nvSpPr>
          <p:cNvPr id="2" name="Title 1"/>
          <p:cNvSpPr>
            <a:spLocks noGrp="1"/>
          </p:cNvSpPr>
          <p:nvPr>
            <p:ph type="ctrTitle"/>
          </p:nvPr>
        </p:nvSpPr>
        <p:spPr>
          <a:xfrm>
            <a:off x="3758518" y="2006409"/>
            <a:ext cx="6509657" cy="2387600"/>
          </a:xfrm>
        </p:spPr>
        <p:txBody>
          <a:bodyPr>
            <a:noAutofit/>
          </a:bodyPr>
          <a:lstStyle/>
          <a:p>
            <a:pPr algn="l"/>
            <a:r>
              <a:rPr lang="lv-LV" sz="6600" dirty="0" smtClean="0"/>
              <a:t>Zemes klimats </a:t>
            </a:r>
            <a:br>
              <a:rPr lang="lv-LV" sz="6600" dirty="0" smtClean="0"/>
            </a:br>
            <a:r>
              <a:rPr lang="lv-LV" sz="6600" dirty="0" smtClean="0"/>
              <a:t>un to veidojošie </a:t>
            </a:r>
            <a:br>
              <a:rPr lang="lv-LV" sz="6600" dirty="0" smtClean="0"/>
            </a:br>
            <a:r>
              <a:rPr lang="lv-LV" sz="6600" dirty="0" smtClean="0"/>
              <a:t>apstākļi</a:t>
            </a:r>
            <a:endParaRPr lang="lv-LV" sz="6600" dirty="0"/>
          </a:p>
        </p:txBody>
      </p:sp>
      <p:grpSp>
        <p:nvGrpSpPr>
          <p:cNvPr id="5" name="Group 4"/>
          <p:cNvGrpSpPr/>
          <p:nvPr/>
        </p:nvGrpSpPr>
        <p:grpSpPr>
          <a:xfrm>
            <a:off x="3463289" y="4573992"/>
            <a:ext cx="6293151" cy="756000"/>
            <a:chOff x="2846069" y="4631142"/>
            <a:chExt cx="6293151" cy="7560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2797" y="4649142"/>
              <a:ext cx="1971849" cy="7200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7492" y="4649142"/>
              <a:ext cx="864715" cy="720000"/>
            </a:xfrm>
            <a:prstGeom prst="rect">
              <a:avLst/>
            </a:prstGeom>
          </p:spPr>
        </p:pic>
        <p:pic>
          <p:nvPicPr>
            <p:cNvPr id="8" name="Picture 2" descr="http://eeagrants.org/content/download/6663/71306/version/1/file/EEA+Grants+-+JP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162" t="20554" r="9972" b="22773"/>
            <a:stretch/>
          </p:blipFill>
          <p:spPr bwMode="auto">
            <a:xfrm>
              <a:off x="2846069" y="4649142"/>
              <a:ext cx="1014662" cy="7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iksd.riga.lv/upload_pic/2.Izglitiba/Pub_bildes/0_2014/01_2014/LU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7630" y="4649142"/>
              <a:ext cx="6822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uarctic.org/media/861227/grid-arendal_logo_box_369x369.png?mode=pad&amp;width=449&amp;height=360&amp;format=jpg&amp;scale=upscalecanvas"/>
            <p:cNvPicPr>
              <a:picLocks noChangeAspect="1" noChangeArrowheads="1"/>
            </p:cNvPicPr>
            <p:nvPr/>
          </p:nvPicPr>
          <p:blipFill rotWithShape="1">
            <a:blip r:embed="rId7">
              <a:extLst>
                <a:ext uri="{28A0092B-C50C-407E-A947-70E740481C1C}">
                  <a14:useLocalDpi xmlns:a14="http://schemas.microsoft.com/office/drawing/2010/main" val="0"/>
                </a:ext>
              </a:extLst>
            </a:blip>
            <a:srcRect l="9190" t="24296" r="9028" b="27370"/>
            <a:stretch/>
          </p:blipFill>
          <p:spPr bwMode="auto">
            <a:xfrm>
              <a:off x="7543800" y="4631142"/>
              <a:ext cx="1595420" cy="756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426751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915" y="336989"/>
            <a:ext cx="6964039" cy="6259754"/>
          </a:xfrm>
          <a:prstGeom prst="rect">
            <a:avLst/>
          </a:prstGeom>
        </p:spPr>
      </p:pic>
      <p:sp>
        <p:nvSpPr>
          <p:cNvPr id="5" name="Title 1"/>
          <p:cNvSpPr txBox="1">
            <a:spLocks/>
          </p:cNvSpPr>
          <p:nvPr/>
        </p:nvSpPr>
        <p:spPr>
          <a:xfrm>
            <a:off x="8087802" y="2510819"/>
            <a:ext cx="3437992" cy="191209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Zemes atmosfēras un temperatūras mainība atkarībā no attāluma līdz Zemes virsmai</a:t>
            </a:r>
          </a:p>
        </p:txBody>
      </p:sp>
    </p:spTree>
    <p:extLst>
      <p:ext uri="{BB962C8B-B14F-4D97-AF65-F5344CB8AC3E}">
        <p14:creationId xmlns:p14="http://schemas.microsoft.com/office/powerpoint/2010/main" val="12641895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32964" y="689964"/>
            <a:ext cx="6425033" cy="191209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Temperatūras inversijas </a:t>
            </a:r>
            <a:r>
              <a:rPr lang="lv-LV" sz="2400" dirty="0"/>
              <a:t>cēlonis stratosfērā ir fotoķīmiskas reakcijas (gaismas starojuma reakcijas, šajā gadījumā ultravioletā starojuma iedarbībā), kas sekmē ozona (O</a:t>
            </a:r>
            <a:r>
              <a:rPr lang="lv-LV" sz="2400" baseline="-25000" dirty="0"/>
              <a:t>3</a:t>
            </a:r>
            <a:r>
              <a:rPr lang="lv-LV" sz="2400" dirty="0"/>
              <a:t>) izveidošanos</a:t>
            </a:r>
          </a:p>
        </p:txBody>
      </p:sp>
      <p:sp>
        <p:nvSpPr>
          <p:cNvPr id="4" name="Title 1"/>
          <p:cNvSpPr txBox="1">
            <a:spLocks/>
          </p:cNvSpPr>
          <p:nvPr/>
        </p:nvSpPr>
        <p:spPr>
          <a:xfrm>
            <a:off x="432964" y="2805495"/>
            <a:ext cx="6425033" cy="131493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Maksimālā ozona koncentrācija </a:t>
            </a:r>
            <a:r>
              <a:rPr lang="lv-LV" sz="2400" dirty="0"/>
              <a:t>novērojama </a:t>
            </a:r>
            <a:r>
              <a:rPr lang="lv-LV" sz="2400" dirty="0" smtClean="0"/>
              <a:t>apmēram</a:t>
            </a:r>
            <a:r>
              <a:rPr lang="lv-LV" sz="2400" dirty="0"/>
              <a:t> 25 km augstumā, bet maksimālā temperatūra – apmēram 50 km augstumā</a:t>
            </a:r>
          </a:p>
        </p:txBody>
      </p:sp>
      <p:sp>
        <p:nvSpPr>
          <p:cNvPr id="5" name="Title 1"/>
          <p:cNvSpPr txBox="1">
            <a:spLocks/>
          </p:cNvSpPr>
          <p:nvPr/>
        </p:nvSpPr>
        <p:spPr>
          <a:xfrm>
            <a:off x="432963" y="4323866"/>
            <a:ext cx="6425033" cy="191209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Liela daļa enerģijas tiek absorbēta augšējos stratosfēras slāņos un nesasniedz maksimālās ozona koncentrācijas zonu, taču, tā kā gaisa blīvums ir zems, siltuma enerģijas pārnese no augšējiem stratosfēras slāņiem ir </a:t>
            </a:r>
            <a:r>
              <a:rPr lang="lv-LV" sz="2400" dirty="0" smtClean="0"/>
              <a:t>lēna</a:t>
            </a:r>
            <a:endParaRPr lang="lv-LV" sz="2400" dirty="0"/>
          </a:p>
        </p:txBody>
      </p:sp>
      <p:grpSp>
        <p:nvGrpSpPr>
          <p:cNvPr id="8" name="Group 7"/>
          <p:cNvGrpSpPr/>
          <p:nvPr/>
        </p:nvGrpSpPr>
        <p:grpSpPr>
          <a:xfrm>
            <a:off x="7393577" y="1224144"/>
            <a:ext cx="4482737" cy="4482737"/>
            <a:chOff x="7393577" y="1224144"/>
            <a:chExt cx="4482737" cy="4482737"/>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3577" y="1224144"/>
              <a:ext cx="4482737" cy="4482737"/>
            </a:xfrm>
            <a:prstGeom prst="rect">
              <a:avLst/>
            </a:prstGeom>
          </p:spPr>
        </p:pic>
        <p:sp>
          <p:nvSpPr>
            <p:cNvPr id="7" name="Rectangle 6"/>
            <p:cNvSpPr/>
            <p:nvPr/>
          </p:nvSpPr>
          <p:spPr>
            <a:xfrm>
              <a:off x="9038054" y="1224144"/>
              <a:ext cx="2838260" cy="230832"/>
            </a:xfrm>
            <a:prstGeom prst="rect">
              <a:avLst/>
            </a:prstGeom>
          </p:spPr>
          <p:txBody>
            <a:bodyPr wrap="square">
              <a:spAutoFit/>
            </a:bodyPr>
            <a:lstStyle/>
            <a:p>
              <a:pPr algn="r"/>
              <a:r>
                <a:rPr lang="lv-LV" sz="900" dirty="0"/>
                <a:t>2009 </a:t>
              </a:r>
              <a:r>
                <a:rPr lang="lv-LV" sz="900" dirty="0" err="1"/>
                <a:t>Antarctic</a:t>
              </a:r>
              <a:r>
                <a:rPr lang="lv-LV" sz="900" dirty="0"/>
                <a:t> </a:t>
              </a:r>
              <a:r>
                <a:rPr lang="lv-LV" sz="900" dirty="0" err="1"/>
                <a:t>Ozone</a:t>
              </a:r>
              <a:r>
                <a:rPr lang="lv-LV" sz="900" dirty="0"/>
                <a:t> </a:t>
              </a:r>
              <a:r>
                <a:rPr lang="lv-LV" sz="900" dirty="0" err="1"/>
                <a:t>Hole</a:t>
              </a:r>
              <a:endParaRPr lang="lv-LV" sz="900" dirty="0"/>
            </a:p>
          </p:txBody>
        </p:sp>
      </p:grpSp>
    </p:spTree>
    <p:extLst>
      <p:ext uri="{BB962C8B-B14F-4D97-AF65-F5344CB8AC3E}">
        <p14:creationId xmlns:p14="http://schemas.microsoft.com/office/powerpoint/2010/main" val="24619740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95968563"/>
              </p:ext>
            </p:extLst>
          </p:nvPr>
        </p:nvGraphicFramePr>
        <p:xfrm>
          <a:off x="838200" y="2809716"/>
          <a:ext cx="10515599" cy="3329940"/>
        </p:xfrm>
        <a:graphic>
          <a:graphicData uri="http://schemas.openxmlformats.org/drawingml/2006/table">
            <a:tbl>
              <a:tblPr>
                <a:tableStyleId>{16D9F66E-5EB9-4882-86FB-DCBF35E3C3E4}</a:tableStyleId>
              </a:tblPr>
              <a:tblGrid>
                <a:gridCol w="1909633">
                  <a:extLst>
                    <a:ext uri="{9D8B030D-6E8A-4147-A177-3AD203B41FA5}">
                      <a16:colId xmlns:a16="http://schemas.microsoft.com/office/drawing/2014/main" xmlns="" val="2626827710"/>
                    </a:ext>
                  </a:extLst>
                </a:gridCol>
                <a:gridCol w="1583649">
                  <a:extLst>
                    <a:ext uri="{9D8B030D-6E8A-4147-A177-3AD203B41FA5}">
                      <a16:colId xmlns:a16="http://schemas.microsoft.com/office/drawing/2014/main" xmlns="" val="20179236"/>
                    </a:ext>
                  </a:extLst>
                </a:gridCol>
                <a:gridCol w="1320759">
                  <a:extLst>
                    <a:ext uri="{9D8B030D-6E8A-4147-A177-3AD203B41FA5}">
                      <a16:colId xmlns:a16="http://schemas.microsoft.com/office/drawing/2014/main" xmlns="" val="464972745"/>
                    </a:ext>
                  </a:extLst>
                </a:gridCol>
                <a:gridCol w="1947489">
                  <a:extLst>
                    <a:ext uri="{9D8B030D-6E8A-4147-A177-3AD203B41FA5}">
                      <a16:colId xmlns:a16="http://schemas.microsoft.com/office/drawing/2014/main" xmlns="" val="1544974308"/>
                    </a:ext>
                  </a:extLst>
                </a:gridCol>
                <a:gridCol w="2012686">
                  <a:extLst>
                    <a:ext uri="{9D8B030D-6E8A-4147-A177-3AD203B41FA5}">
                      <a16:colId xmlns:a16="http://schemas.microsoft.com/office/drawing/2014/main" xmlns="" val="2957848753"/>
                    </a:ext>
                  </a:extLst>
                </a:gridCol>
                <a:gridCol w="1741383">
                  <a:extLst>
                    <a:ext uri="{9D8B030D-6E8A-4147-A177-3AD203B41FA5}">
                      <a16:colId xmlns:a16="http://schemas.microsoft.com/office/drawing/2014/main" xmlns="" val="1482710782"/>
                    </a:ext>
                  </a:extLst>
                </a:gridCol>
              </a:tblGrid>
              <a:tr h="176530">
                <a:tc rowSpan="2">
                  <a:txBody>
                    <a:bodyPr/>
                    <a:lstStyle/>
                    <a:p>
                      <a:pPr algn="ctr">
                        <a:lnSpc>
                          <a:spcPct val="100000"/>
                        </a:lnSpc>
                        <a:spcAft>
                          <a:spcPts val="0"/>
                        </a:spcAft>
                      </a:pPr>
                      <a:r>
                        <a:rPr lang="lv-LV" sz="1800" b="1" dirty="0">
                          <a:effectLst/>
                        </a:rPr>
                        <a:t>Atmosfēras zonas</a:t>
                      </a:r>
                      <a:endParaRPr lang="lv-LV" sz="1100" b="1"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solidFill>
                      <a:schemeClr val="bg1">
                        <a:lumMod val="85000"/>
                      </a:schemeClr>
                    </a:solidFill>
                  </a:tcPr>
                </a:tc>
                <a:tc gridSpan="2">
                  <a:txBody>
                    <a:bodyPr/>
                    <a:lstStyle/>
                    <a:p>
                      <a:pPr algn="ctr">
                        <a:lnSpc>
                          <a:spcPct val="100000"/>
                        </a:lnSpc>
                        <a:spcAft>
                          <a:spcPts val="0"/>
                        </a:spcAft>
                      </a:pPr>
                      <a:r>
                        <a:rPr lang="lv-LV" sz="1800" b="1" dirty="0">
                          <a:effectLst/>
                        </a:rPr>
                        <a:t>Temperatūra, °C</a:t>
                      </a:r>
                      <a:endParaRPr lang="lv-LV" sz="1100" b="1"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solidFill>
                      <a:schemeClr val="bg1">
                        <a:lumMod val="85000"/>
                      </a:schemeClr>
                    </a:solidFill>
                  </a:tcPr>
                </a:tc>
                <a:tc hMerge="1">
                  <a:txBody>
                    <a:bodyPr/>
                    <a:lstStyle/>
                    <a:p>
                      <a:endParaRPr lang="lv-LV"/>
                    </a:p>
                  </a:txBody>
                  <a:tcPr/>
                </a:tc>
                <a:tc rowSpan="2">
                  <a:txBody>
                    <a:bodyPr/>
                    <a:lstStyle/>
                    <a:p>
                      <a:pPr algn="ctr">
                        <a:lnSpc>
                          <a:spcPct val="100000"/>
                        </a:lnSpc>
                        <a:spcAft>
                          <a:spcPts val="0"/>
                        </a:spcAft>
                      </a:pPr>
                      <a:r>
                        <a:rPr lang="lv-LV" sz="1800" b="1">
                          <a:effectLst/>
                        </a:rPr>
                        <a:t>Temperatūras gradients,  ºC/km</a:t>
                      </a:r>
                      <a:endParaRPr lang="lv-LV" sz="1100" b="1">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solidFill>
                      <a:schemeClr val="bg1">
                        <a:lumMod val="85000"/>
                      </a:schemeClr>
                    </a:solidFill>
                  </a:tcPr>
                </a:tc>
                <a:tc rowSpan="2">
                  <a:txBody>
                    <a:bodyPr/>
                    <a:lstStyle/>
                    <a:p>
                      <a:pPr algn="ctr">
                        <a:lnSpc>
                          <a:spcPct val="100000"/>
                        </a:lnSpc>
                        <a:spcAft>
                          <a:spcPts val="0"/>
                        </a:spcAft>
                      </a:pPr>
                      <a:r>
                        <a:rPr lang="lv-LV" sz="1800" b="1">
                          <a:effectLst/>
                        </a:rPr>
                        <a:t>Augšējā un apakšējā robeža, km</a:t>
                      </a:r>
                      <a:endParaRPr lang="lv-LV" sz="1100" b="1">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solidFill>
                      <a:schemeClr val="bg1">
                        <a:lumMod val="85000"/>
                      </a:schemeClr>
                    </a:solidFill>
                  </a:tcPr>
                </a:tc>
                <a:tc rowSpan="2">
                  <a:txBody>
                    <a:bodyPr/>
                    <a:lstStyle/>
                    <a:p>
                      <a:pPr algn="ctr">
                        <a:lnSpc>
                          <a:spcPct val="100000"/>
                        </a:lnSpc>
                        <a:spcAft>
                          <a:spcPts val="0"/>
                        </a:spcAft>
                      </a:pPr>
                      <a:r>
                        <a:rPr lang="lv-LV" sz="1800" b="1">
                          <a:effectLst/>
                        </a:rPr>
                        <a:t>Raksturīgās vielas</a:t>
                      </a:r>
                      <a:endParaRPr lang="lv-LV" sz="1100" b="1">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solidFill>
                      <a:schemeClr val="bg1">
                        <a:lumMod val="85000"/>
                      </a:schemeClr>
                    </a:solidFill>
                  </a:tcPr>
                </a:tc>
                <a:extLst>
                  <a:ext uri="{0D108BD9-81ED-4DB2-BD59-A6C34878D82A}">
                    <a16:rowId xmlns:a16="http://schemas.microsoft.com/office/drawing/2014/main" xmlns="" val="3693320040"/>
                  </a:ext>
                </a:extLst>
              </a:tr>
              <a:tr h="408305">
                <a:tc vMerge="1">
                  <a:txBody>
                    <a:bodyPr/>
                    <a:lstStyle/>
                    <a:p>
                      <a:endParaRPr lang="lv-LV"/>
                    </a:p>
                  </a:txBody>
                  <a:tcPr/>
                </a:tc>
                <a:tc>
                  <a:txBody>
                    <a:bodyPr/>
                    <a:lstStyle/>
                    <a:p>
                      <a:pPr algn="ctr">
                        <a:lnSpc>
                          <a:spcPct val="100000"/>
                        </a:lnSpc>
                        <a:spcAft>
                          <a:spcPts val="0"/>
                        </a:spcAft>
                      </a:pPr>
                      <a:r>
                        <a:rPr lang="lv-LV" sz="1800" b="1" dirty="0">
                          <a:effectLst/>
                        </a:rPr>
                        <a:t>Apakšējā robeža</a:t>
                      </a:r>
                      <a:endParaRPr lang="lv-LV" sz="1100" b="1"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solidFill>
                      <a:schemeClr val="bg1">
                        <a:lumMod val="85000"/>
                      </a:schemeClr>
                    </a:solidFill>
                  </a:tcPr>
                </a:tc>
                <a:tc>
                  <a:txBody>
                    <a:bodyPr/>
                    <a:lstStyle/>
                    <a:p>
                      <a:pPr algn="ctr">
                        <a:lnSpc>
                          <a:spcPct val="100000"/>
                        </a:lnSpc>
                        <a:spcAft>
                          <a:spcPts val="0"/>
                        </a:spcAft>
                      </a:pPr>
                      <a:r>
                        <a:rPr lang="lv-LV" sz="1800" b="1" dirty="0">
                          <a:effectLst/>
                        </a:rPr>
                        <a:t>Augšējā robeža</a:t>
                      </a:r>
                      <a:endParaRPr lang="lv-LV" sz="1100" b="1"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solidFill>
                      <a:schemeClr val="bg1">
                        <a:lumMod val="85000"/>
                      </a:schemeClr>
                    </a:solidFill>
                  </a:tcPr>
                </a:tc>
                <a:tc vMerge="1">
                  <a:txBody>
                    <a:bodyPr/>
                    <a:lstStyle/>
                    <a:p>
                      <a:endParaRPr lang="lv-LV"/>
                    </a:p>
                  </a:txBody>
                  <a:tcPr/>
                </a:tc>
                <a:tc vMerge="1">
                  <a:txBody>
                    <a:bodyPr/>
                    <a:lstStyle/>
                    <a:p>
                      <a:endParaRPr lang="lv-LV"/>
                    </a:p>
                  </a:txBody>
                  <a:tcPr/>
                </a:tc>
                <a:tc vMerge="1">
                  <a:txBody>
                    <a:bodyPr/>
                    <a:lstStyle/>
                    <a:p>
                      <a:endParaRPr lang="lv-LV"/>
                    </a:p>
                  </a:txBody>
                  <a:tcPr/>
                </a:tc>
                <a:extLst>
                  <a:ext uri="{0D108BD9-81ED-4DB2-BD59-A6C34878D82A}">
                    <a16:rowId xmlns:a16="http://schemas.microsoft.com/office/drawing/2014/main" xmlns="" val="755517669"/>
                  </a:ext>
                </a:extLst>
              </a:tr>
              <a:tr h="296545">
                <a:tc>
                  <a:txBody>
                    <a:bodyPr/>
                    <a:lstStyle/>
                    <a:p>
                      <a:pPr algn="ctr">
                        <a:lnSpc>
                          <a:spcPct val="150000"/>
                        </a:lnSpc>
                        <a:spcAft>
                          <a:spcPts val="0"/>
                        </a:spcAft>
                      </a:pPr>
                      <a:r>
                        <a:rPr lang="lv-LV" sz="1800" b="1" dirty="0">
                          <a:effectLst/>
                        </a:rPr>
                        <a:t>Troposfēra</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a:effectLst/>
                        </a:rPr>
                        <a:t>15</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–56</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–6,45</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a:effectLst/>
                        </a:rPr>
                        <a:t>no 0–6 līdz 16</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a:effectLst/>
                        </a:rPr>
                        <a:t>N</a:t>
                      </a:r>
                      <a:r>
                        <a:rPr lang="lv-LV" sz="1800" baseline="-25000">
                          <a:effectLst/>
                        </a:rPr>
                        <a:t>2</a:t>
                      </a:r>
                      <a:r>
                        <a:rPr lang="lv-LV" sz="1800">
                          <a:effectLst/>
                        </a:rPr>
                        <a:t>, O</a:t>
                      </a:r>
                      <a:r>
                        <a:rPr lang="lv-LV" sz="1800" baseline="-25000">
                          <a:effectLst/>
                        </a:rPr>
                        <a:t>2</a:t>
                      </a:r>
                      <a:r>
                        <a:rPr lang="lv-LV" sz="1800">
                          <a:effectLst/>
                        </a:rPr>
                        <a:t>, CO</a:t>
                      </a:r>
                      <a:r>
                        <a:rPr lang="lv-LV" sz="1800" baseline="-25000">
                          <a:effectLst/>
                        </a:rPr>
                        <a:t>2</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extLst>
                  <a:ext uri="{0D108BD9-81ED-4DB2-BD59-A6C34878D82A}">
                    <a16:rowId xmlns:a16="http://schemas.microsoft.com/office/drawing/2014/main" xmlns="" val="1802880300"/>
                  </a:ext>
                </a:extLst>
              </a:tr>
              <a:tr h="304800">
                <a:tc>
                  <a:txBody>
                    <a:bodyPr/>
                    <a:lstStyle/>
                    <a:p>
                      <a:pPr algn="ctr">
                        <a:lnSpc>
                          <a:spcPct val="150000"/>
                        </a:lnSpc>
                        <a:spcAft>
                          <a:spcPts val="0"/>
                        </a:spcAft>
                      </a:pPr>
                      <a:r>
                        <a:rPr lang="lv-LV" sz="1800" b="1" dirty="0">
                          <a:effectLst/>
                        </a:rPr>
                        <a:t>Stratosfēra</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–56</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–2</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+1,38</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a:effectLst/>
                        </a:rPr>
                        <a:t>10–50</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a:effectLst/>
                        </a:rPr>
                        <a:t>O</a:t>
                      </a:r>
                      <a:r>
                        <a:rPr lang="lv-LV" sz="1800" baseline="-25000">
                          <a:effectLst/>
                        </a:rPr>
                        <a:t>3</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extLst>
                  <a:ext uri="{0D108BD9-81ED-4DB2-BD59-A6C34878D82A}">
                    <a16:rowId xmlns:a16="http://schemas.microsoft.com/office/drawing/2014/main" xmlns="" val="3009196264"/>
                  </a:ext>
                </a:extLst>
              </a:tr>
              <a:tr h="255905">
                <a:tc>
                  <a:txBody>
                    <a:bodyPr/>
                    <a:lstStyle/>
                    <a:p>
                      <a:pPr algn="ctr">
                        <a:lnSpc>
                          <a:spcPct val="150000"/>
                        </a:lnSpc>
                        <a:spcAft>
                          <a:spcPts val="0"/>
                        </a:spcAft>
                      </a:pPr>
                      <a:r>
                        <a:rPr lang="lv-LV" sz="1800" b="1" dirty="0">
                          <a:effectLst/>
                        </a:rPr>
                        <a:t>Mezosfēra</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–2</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–92</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–2,56</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a:effectLst/>
                        </a:rPr>
                        <a:t>50–85</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a:effectLst/>
                        </a:rPr>
                        <a:t>O</a:t>
                      </a:r>
                      <a:r>
                        <a:rPr lang="lv-LV" sz="1800" baseline="-25000">
                          <a:effectLst/>
                        </a:rPr>
                        <a:t>2</a:t>
                      </a:r>
                      <a:r>
                        <a:rPr lang="lv-LV" sz="1800" baseline="30000">
                          <a:effectLst/>
                        </a:rPr>
                        <a:t>+</a:t>
                      </a:r>
                      <a:r>
                        <a:rPr lang="lv-LV" sz="1800">
                          <a:effectLst/>
                        </a:rPr>
                        <a:t>, NO</a:t>
                      </a:r>
                      <a:r>
                        <a:rPr lang="lv-LV" sz="1800" baseline="30000">
                          <a:effectLst/>
                        </a:rPr>
                        <a:t>+</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extLst>
                  <a:ext uri="{0D108BD9-81ED-4DB2-BD59-A6C34878D82A}">
                    <a16:rowId xmlns:a16="http://schemas.microsoft.com/office/drawing/2014/main" xmlns="" val="2038366226"/>
                  </a:ext>
                </a:extLst>
              </a:tr>
              <a:tr h="276225">
                <a:tc>
                  <a:txBody>
                    <a:bodyPr/>
                    <a:lstStyle/>
                    <a:p>
                      <a:pPr algn="ctr">
                        <a:lnSpc>
                          <a:spcPct val="150000"/>
                        </a:lnSpc>
                        <a:spcAft>
                          <a:spcPts val="0"/>
                        </a:spcAft>
                      </a:pPr>
                      <a:r>
                        <a:rPr lang="lv-LV" sz="1800" b="1" dirty="0">
                          <a:effectLst/>
                        </a:rPr>
                        <a:t>Termosfēra</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–92</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+120</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+3,11</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a:effectLst/>
                        </a:rPr>
                        <a:t>85–500</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a:effectLst/>
                        </a:rPr>
                        <a:t>O</a:t>
                      </a:r>
                      <a:r>
                        <a:rPr lang="lv-LV" sz="1800" baseline="30000" dirty="0">
                          <a:effectLst/>
                        </a:rPr>
                        <a:t>+</a:t>
                      </a:r>
                      <a:r>
                        <a:rPr lang="lv-LV" sz="1800" dirty="0">
                          <a:effectLst/>
                        </a:rPr>
                        <a:t>, NO</a:t>
                      </a:r>
                      <a:r>
                        <a:rPr lang="lv-LV" sz="1800" baseline="30000" dirty="0">
                          <a:effectLst/>
                        </a:rPr>
                        <a:t>+</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extLst>
                  <a:ext uri="{0D108BD9-81ED-4DB2-BD59-A6C34878D82A}">
                    <a16:rowId xmlns:a16="http://schemas.microsoft.com/office/drawing/2014/main" xmlns="" val="331830107"/>
                  </a:ext>
                </a:extLst>
              </a:tr>
            </a:tbl>
          </a:graphicData>
        </a:graphic>
      </p:graphicFrame>
      <p:sp>
        <p:nvSpPr>
          <p:cNvPr id="6" name="Title 1"/>
          <p:cNvSpPr txBox="1">
            <a:spLocks/>
          </p:cNvSpPr>
          <p:nvPr/>
        </p:nvSpPr>
        <p:spPr>
          <a:xfrm>
            <a:off x="457200" y="1828799"/>
            <a:ext cx="2704011" cy="11928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b="1" dirty="0"/>
              <a:t>Galveno atmosfēras zonu raksturojošie parametri</a:t>
            </a:r>
          </a:p>
        </p:txBody>
      </p:sp>
      <p:sp>
        <p:nvSpPr>
          <p:cNvPr id="7" name="Title 1"/>
          <p:cNvSpPr txBox="1">
            <a:spLocks/>
          </p:cNvSpPr>
          <p:nvPr/>
        </p:nvSpPr>
        <p:spPr>
          <a:xfrm>
            <a:off x="7001691" y="902369"/>
            <a:ext cx="4781006" cy="159681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Atmosfēru </a:t>
            </a:r>
            <a:r>
              <a:rPr lang="lv-LV" sz="2400" dirty="0"/>
              <a:t>pamatā veido </a:t>
            </a:r>
            <a:r>
              <a:rPr lang="lv-LV" sz="2400" b="1" dirty="0"/>
              <a:t>slāpeklis</a:t>
            </a:r>
            <a:r>
              <a:rPr lang="lv-LV" sz="2400" dirty="0"/>
              <a:t> (78%) un </a:t>
            </a:r>
            <a:r>
              <a:rPr lang="lv-LV" sz="2400" b="1" dirty="0"/>
              <a:t>skābeklis </a:t>
            </a:r>
            <a:r>
              <a:rPr lang="lv-LV" sz="2400" dirty="0"/>
              <a:t>(21%), bet arī ūdens tvaikiem un ogļskābajai gāzei  ir būtiska nozīme klimata </a:t>
            </a:r>
            <a:r>
              <a:rPr lang="lv-LV" sz="2400" dirty="0" smtClean="0"/>
              <a:t>veidošanā</a:t>
            </a:r>
            <a:endParaRPr lang="lv-LV" sz="2400" dirty="0"/>
          </a:p>
        </p:txBody>
      </p:sp>
      <p:sp>
        <p:nvSpPr>
          <p:cNvPr id="9" name="Title 1"/>
          <p:cNvSpPr txBox="1">
            <a:spLocks/>
          </p:cNvSpPr>
          <p:nvPr/>
        </p:nvSpPr>
        <p:spPr>
          <a:xfrm>
            <a:off x="3579223" y="902369"/>
            <a:ext cx="3226525" cy="159681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dirty="0"/>
              <a:t>Atmosfēras procesus būtiski ietekmē elektromagnētiskā starojuma mijiedarbība ar atmosfēru veidojošām </a:t>
            </a:r>
            <a:r>
              <a:rPr lang="lv-LV" sz="2000" dirty="0" smtClean="0"/>
              <a:t>gāzēm</a:t>
            </a:r>
            <a:endParaRPr lang="lv-LV" sz="2000" dirty="0"/>
          </a:p>
        </p:txBody>
      </p:sp>
    </p:spTree>
    <p:extLst>
      <p:ext uri="{BB962C8B-B14F-4D97-AF65-F5344CB8AC3E}">
        <p14:creationId xmlns:p14="http://schemas.microsoft.com/office/powerpoint/2010/main" val="359748166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819471" y="1241114"/>
            <a:ext cx="4457920" cy="141237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smtClean="0"/>
              <a:t>Saules starojums un Zemes klimats</a:t>
            </a:r>
            <a:endParaRPr lang="lv-LV" sz="3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8433" y="-39866"/>
            <a:ext cx="4787739" cy="3205610"/>
          </a:xfrm>
          <a:prstGeom prst="rect">
            <a:avLst/>
          </a:prstGeom>
        </p:spPr>
      </p:pic>
      <p:grpSp>
        <p:nvGrpSpPr>
          <p:cNvPr id="7" name="Group 6"/>
          <p:cNvGrpSpPr/>
          <p:nvPr/>
        </p:nvGrpSpPr>
        <p:grpSpPr>
          <a:xfrm>
            <a:off x="8345082" y="2808565"/>
            <a:ext cx="3841854" cy="3841854"/>
            <a:chOff x="8345082" y="2808565"/>
            <a:chExt cx="3841854" cy="3841854"/>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5082" y="2808565"/>
              <a:ext cx="3841854" cy="3841854"/>
            </a:xfrm>
            <a:prstGeom prst="rect">
              <a:avLst/>
            </a:prstGeom>
          </p:spPr>
        </p:pic>
        <p:sp>
          <p:nvSpPr>
            <p:cNvPr id="13" name="Rectangle 12"/>
            <p:cNvSpPr/>
            <p:nvPr/>
          </p:nvSpPr>
          <p:spPr>
            <a:xfrm>
              <a:off x="8345082" y="6281087"/>
              <a:ext cx="1674129" cy="369332"/>
            </a:xfrm>
            <a:prstGeom prst="rect">
              <a:avLst/>
            </a:prstGeom>
          </p:spPr>
          <p:txBody>
            <a:bodyPr wrap="square">
              <a:spAutoFit/>
            </a:bodyPr>
            <a:lstStyle/>
            <a:p>
              <a:r>
                <a:rPr lang="en-US" sz="900" dirty="0">
                  <a:solidFill>
                    <a:schemeClr val="bg1"/>
                  </a:solidFill>
                </a:rPr>
                <a:t>The sun in H-alpha on 5th January 2011, around 10:30</a:t>
              </a:r>
              <a:endParaRPr lang="lv-LV" sz="900" dirty="0">
                <a:solidFill>
                  <a:schemeClr val="bg1"/>
                </a:solidFill>
              </a:endParaRPr>
            </a:p>
          </p:txBody>
        </p:sp>
      </p:grpSp>
      <p:grpSp>
        <p:nvGrpSpPr>
          <p:cNvPr id="4" name="Group 3"/>
          <p:cNvGrpSpPr/>
          <p:nvPr/>
        </p:nvGrpSpPr>
        <p:grpSpPr>
          <a:xfrm>
            <a:off x="330574" y="3765372"/>
            <a:ext cx="7755334" cy="2290980"/>
            <a:chOff x="173818" y="2837910"/>
            <a:chExt cx="7755334" cy="2290980"/>
          </a:xfrm>
        </p:grpSpPr>
        <p:sp>
          <p:nvSpPr>
            <p:cNvPr id="12" name="Title 1"/>
            <p:cNvSpPr txBox="1">
              <a:spLocks/>
            </p:cNvSpPr>
            <p:nvPr/>
          </p:nvSpPr>
          <p:spPr>
            <a:xfrm>
              <a:off x="889386" y="2837910"/>
              <a:ext cx="6739322" cy="125520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Galvenie faktori, kas nosaka Saules enerģijas pieplūdi, </a:t>
              </a:r>
              <a:r>
                <a:rPr lang="lv-LV" sz="2800" dirty="0" smtClean="0"/>
                <a:t>ir:</a:t>
              </a:r>
              <a:endParaRPr lang="lv-LV" sz="2800" dirty="0"/>
            </a:p>
          </p:txBody>
        </p:sp>
        <p:sp>
          <p:nvSpPr>
            <p:cNvPr id="16" name="Rounded Rectangle 15"/>
            <p:cNvSpPr/>
            <p:nvPr/>
          </p:nvSpPr>
          <p:spPr>
            <a:xfrm>
              <a:off x="4180113" y="3880410"/>
              <a:ext cx="3749039" cy="12484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Atmosfēras sastāvs un Saules un kosmiskās telpas starojuma </a:t>
              </a:r>
              <a:r>
                <a:rPr lang="lv-LV" b="1" dirty="0">
                  <a:solidFill>
                    <a:schemeClr val="tx1"/>
                  </a:solidFill>
                </a:rPr>
                <a:t>mijiedarbība ar zemes atmosfēru veidojošām </a:t>
              </a:r>
              <a:r>
                <a:rPr lang="lv-LV" b="1" dirty="0" smtClean="0">
                  <a:solidFill>
                    <a:schemeClr val="tx1"/>
                  </a:solidFill>
                </a:rPr>
                <a:t>gāzēm</a:t>
              </a:r>
              <a:endParaRPr lang="lv-LV" b="1" dirty="0">
                <a:solidFill>
                  <a:schemeClr val="tx1"/>
                </a:solidFill>
              </a:endParaRPr>
            </a:p>
          </p:txBody>
        </p:sp>
        <p:sp>
          <p:nvSpPr>
            <p:cNvPr id="17" name="Rounded Rectangle 16"/>
            <p:cNvSpPr/>
            <p:nvPr/>
          </p:nvSpPr>
          <p:spPr>
            <a:xfrm>
              <a:off x="2107299" y="3880408"/>
              <a:ext cx="1839951" cy="12484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Leņķis, kādā Saules starojums sasniedz zemi</a:t>
              </a:r>
              <a:endParaRPr lang="lv-LV" b="1" dirty="0">
                <a:solidFill>
                  <a:schemeClr val="tx1"/>
                </a:solidFill>
              </a:endParaRPr>
            </a:p>
          </p:txBody>
        </p:sp>
        <p:sp>
          <p:nvSpPr>
            <p:cNvPr id="18" name="Rounded Rectangle 17"/>
            <p:cNvSpPr/>
            <p:nvPr/>
          </p:nvSpPr>
          <p:spPr>
            <a:xfrm>
              <a:off x="173818" y="3880411"/>
              <a:ext cx="1633037" cy="12484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Starojuma veiktais attālums</a:t>
              </a:r>
              <a:endParaRPr lang="lv-LV" b="1" dirty="0">
                <a:solidFill>
                  <a:schemeClr val="tx1"/>
                </a:solidFill>
              </a:endParaRPr>
            </a:p>
          </p:txBody>
        </p:sp>
      </p:grpSp>
    </p:spTree>
    <p:extLst>
      <p:ext uri="{BB962C8B-B14F-4D97-AF65-F5344CB8AC3E}">
        <p14:creationId xmlns:p14="http://schemas.microsoft.com/office/powerpoint/2010/main" val="41242321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9557"/>
            <a:ext cx="6571985" cy="5293859"/>
          </a:xfrm>
          <a:prstGeom prst="rect">
            <a:avLst/>
          </a:prstGeom>
        </p:spPr>
      </p:pic>
      <p:sp>
        <p:nvSpPr>
          <p:cNvPr id="3" name="Title 1"/>
          <p:cNvSpPr txBox="1">
            <a:spLocks/>
          </p:cNvSpPr>
          <p:nvPr/>
        </p:nvSpPr>
        <p:spPr>
          <a:xfrm>
            <a:off x="6283234" y="1224510"/>
            <a:ext cx="5621386" cy="212065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Iemesls Saules staru krišanas leņķa un dienas garuma izmaiņām ir nepārtrauktās Zemes stāvokļa izmaiņas attiecībā pret Sauli un Zemes griešanās ass slīpuma ilglaicīgās svārstības</a:t>
            </a:r>
          </a:p>
        </p:txBody>
      </p:sp>
      <p:sp>
        <p:nvSpPr>
          <p:cNvPr id="4" name="Title 1"/>
          <p:cNvSpPr txBox="1">
            <a:spLocks/>
          </p:cNvSpPr>
          <p:nvPr/>
        </p:nvSpPr>
        <p:spPr>
          <a:xfrm>
            <a:off x="6283233" y="4037483"/>
            <a:ext cx="5621386" cy="167098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Ja Zemes rotācijas ass būtu perpendikulāra orbītas plaknei, tad visu gadu Saule apgaismotu Zemi </a:t>
            </a:r>
            <a:r>
              <a:rPr lang="lv-LV" sz="2400" dirty="0" smtClean="0"/>
              <a:t>vienādi un </a:t>
            </a:r>
            <a:r>
              <a:rPr lang="lv-LV" sz="2400" dirty="0"/>
              <a:t>gadalaiki </a:t>
            </a:r>
            <a:r>
              <a:rPr lang="lv-LV" sz="2400" dirty="0" smtClean="0"/>
              <a:t>nemainītos</a:t>
            </a:r>
            <a:endParaRPr lang="lv-LV" sz="2400" dirty="0"/>
          </a:p>
        </p:txBody>
      </p:sp>
    </p:spTree>
    <p:extLst>
      <p:ext uri="{BB962C8B-B14F-4D97-AF65-F5344CB8AC3E}">
        <p14:creationId xmlns:p14="http://schemas.microsoft.com/office/powerpoint/2010/main" val="361444982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590904" y="2581764"/>
            <a:ext cx="6473283" cy="4051063"/>
            <a:chOff x="5460274" y="2581764"/>
            <a:chExt cx="6473283" cy="405106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0274" y="2581764"/>
              <a:ext cx="6473283" cy="4051063"/>
            </a:xfrm>
            <a:prstGeom prst="rect">
              <a:avLst/>
            </a:prstGeom>
          </p:spPr>
        </p:pic>
        <p:sp>
          <p:nvSpPr>
            <p:cNvPr id="4" name="Rectangle 3"/>
            <p:cNvSpPr/>
            <p:nvPr/>
          </p:nvSpPr>
          <p:spPr>
            <a:xfrm>
              <a:off x="9052559" y="2714646"/>
              <a:ext cx="2596129" cy="584775"/>
            </a:xfrm>
            <a:prstGeom prst="rect">
              <a:avLst/>
            </a:prstGeom>
          </p:spPr>
          <p:txBody>
            <a:bodyPr wrap="square">
              <a:spAutoFit/>
            </a:bodyPr>
            <a:lstStyle/>
            <a:p>
              <a:pPr algn="r"/>
              <a:r>
                <a:rPr lang="lv-LV" sz="1600" b="1" dirty="0"/>
                <a:t>Saules un Zemes starojuma intensitāte un spektrs </a:t>
              </a:r>
            </a:p>
          </p:txBody>
        </p:sp>
      </p:grpSp>
      <p:grpSp>
        <p:nvGrpSpPr>
          <p:cNvPr id="10" name="Group 9"/>
          <p:cNvGrpSpPr/>
          <p:nvPr/>
        </p:nvGrpSpPr>
        <p:grpSpPr>
          <a:xfrm>
            <a:off x="2168849" y="277626"/>
            <a:ext cx="8792127" cy="1890808"/>
            <a:chOff x="-231394" y="901335"/>
            <a:chExt cx="8792127" cy="1890808"/>
          </a:xfrm>
        </p:grpSpPr>
        <p:sp>
          <p:nvSpPr>
            <p:cNvPr id="5" name="Title 1"/>
            <p:cNvSpPr txBox="1">
              <a:spLocks/>
            </p:cNvSpPr>
            <p:nvPr/>
          </p:nvSpPr>
          <p:spPr>
            <a:xfrm>
              <a:off x="1100604" y="901335"/>
              <a:ext cx="5146764" cy="104276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smtClean="0"/>
                <a:t>Zemi sasniedz: </a:t>
              </a:r>
              <a:endParaRPr lang="lv-LV" sz="3200" dirty="0"/>
            </a:p>
          </p:txBody>
        </p:sp>
        <p:sp>
          <p:nvSpPr>
            <p:cNvPr id="6" name="Rounded Rectangle 5"/>
            <p:cNvSpPr/>
            <p:nvPr/>
          </p:nvSpPr>
          <p:spPr>
            <a:xfrm>
              <a:off x="2318475" y="1695303"/>
              <a:ext cx="2751458" cy="10968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Jonizētu </a:t>
              </a:r>
              <a:r>
                <a:rPr lang="lv-LV" b="1" dirty="0">
                  <a:solidFill>
                    <a:schemeClr val="tx1"/>
                  </a:solidFill>
                </a:rPr>
                <a:t>daļiņu plūsma </a:t>
              </a:r>
              <a:r>
                <a:rPr lang="lv-LV" dirty="0">
                  <a:solidFill>
                    <a:schemeClr val="tx1"/>
                  </a:solidFill>
                </a:rPr>
                <a:t>(piemēram, ūdeņraža vai hēlija atomu kodoli)</a:t>
              </a:r>
            </a:p>
          </p:txBody>
        </p:sp>
        <p:sp>
          <p:nvSpPr>
            <p:cNvPr id="7" name="Rounded Rectangle 6"/>
            <p:cNvSpPr/>
            <p:nvPr/>
          </p:nvSpPr>
          <p:spPr>
            <a:xfrm>
              <a:off x="-231394" y="1695303"/>
              <a:ext cx="2401122" cy="10968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Pilna </a:t>
              </a:r>
              <a:r>
                <a:rPr lang="lv-LV" b="1" dirty="0">
                  <a:solidFill>
                    <a:schemeClr val="tx1"/>
                  </a:solidFill>
                </a:rPr>
                <a:t>spektra Saules </a:t>
              </a:r>
              <a:r>
                <a:rPr lang="lv-LV" b="1" dirty="0" smtClean="0">
                  <a:solidFill>
                    <a:schemeClr val="tx1"/>
                  </a:solidFill>
                </a:rPr>
                <a:t>elektromagnētiskais </a:t>
              </a:r>
              <a:r>
                <a:rPr lang="lv-LV" b="1" dirty="0">
                  <a:solidFill>
                    <a:schemeClr val="tx1"/>
                  </a:solidFill>
                </a:rPr>
                <a:t>starojums</a:t>
              </a:r>
            </a:p>
          </p:txBody>
        </p:sp>
        <p:sp>
          <p:nvSpPr>
            <p:cNvPr id="8" name="Rounded Rectangle 7"/>
            <p:cNvSpPr/>
            <p:nvPr/>
          </p:nvSpPr>
          <p:spPr>
            <a:xfrm>
              <a:off x="5231584" y="1692434"/>
              <a:ext cx="3329149" cy="10968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a:t>
              </a:r>
              <a:r>
                <a:rPr lang="lv-LV" b="1" dirty="0" smtClean="0">
                  <a:solidFill>
                    <a:schemeClr val="tx1"/>
                  </a:solidFill>
                </a:rPr>
                <a:t>osmiskais starojums</a:t>
              </a:r>
              <a:endParaRPr lang="lv-LV" b="1" dirty="0">
                <a:solidFill>
                  <a:schemeClr val="tx1"/>
                </a:solidFill>
              </a:endParaRPr>
            </a:p>
            <a:p>
              <a:pPr algn="ctr"/>
              <a:r>
                <a:rPr lang="lv-LV" dirty="0" smtClean="0">
                  <a:solidFill>
                    <a:schemeClr val="tx1"/>
                  </a:solidFill>
                </a:rPr>
                <a:t>(elementārdaļiņas </a:t>
              </a:r>
              <a:r>
                <a:rPr lang="lv-LV" dirty="0">
                  <a:solidFill>
                    <a:schemeClr val="tx1"/>
                  </a:solidFill>
                </a:rPr>
                <a:t>un kosmiskās telpas daļiņu un starojuma </a:t>
              </a:r>
              <a:r>
                <a:rPr lang="lv-LV" dirty="0" smtClean="0">
                  <a:solidFill>
                    <a:schemeClr val="tx1"/>
                  </a:solidFill>
                </a:rPr>
                <a:t>plūsma)</a:t>
              </a:r>
              <a:endParaRPr lang="lv-LV" dirty="0">
                <a:solidFill>
                  <a:schemeClr val="tx1"/>
                </a:solidFill>
              </a:endParaRPr>
            </a:p>
          </p:txBody>
        </p:sp>
      </p:grpSp>
      <p:sp>
        <p:nvSpPr>
          <p:cNvPr id="9" name="Title 1"/>
          <p:cNvSpPr txBox="1">
            <a:spLocks/>
          </p:cNvSpPr>
          <p:nvPr/>
        </p:nvSpPr>
        <p:spPr>
          <a:xfrm>
            <a:off x="304797" y="3132660"/>
            <a:ext cx="4933409" cy="299984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Zemes klimatu galvenokārt ietekmē elektromagnētiskā starojuma </a:t>
            </a:r>
            <a:r>
              <a:rPr lang="lv-LV" sz="2400" b="1" dirty="0" smtClean="0"/>
              <a:t>plūsma</a:t>
            </a:r>
            <a:r>
              <a:rPr lang="lv-LV" sz="2400" dirty="0" smtClean="0"/>
              <a:t> –</a:t>
            </a:r>
          </a:p>
          <a:p>
            <a:pPr algn="ctr"/>
            <a:r>
              <a:rPr lang="lv-LV" sz="2400" dirty="0" smtClean="0"/>
              <a:t>Zemes </a:t>
            </a:r>
            <a:r>
              <a:rPr lang="lv-LV" sz="2400" dirty="0"/>
              <a:t>atmosfēras ārējos slāņus sasniedz starojums, kura spektrālais sastāvs atbilst melna ķermeņa starojumam, kura temperatūra </a:t>
            </a:r>
            <a:endParaRPr lang="lv-LV" sz="2400" dirty="0" smtClean="0"/>
          </a:p>
          <a:p>
            <a:pPr algn="ctr"/>
            <a:r>
              <a:rPr lang="lv-LV" sz="2400" dirty="0" smtClean="0"/>
              <a:t>ir ap 6000 </a:t>
            </a:r>
            <a:r>
              <a:rPr lang="lv-LV" sz="2400" dirty="0"/>
              <a:t>K </a:t>
            </a:r>
          </a:p>
        </p:txBody>
      </p:sp>
    </p:spTree>
    <p:extLst>
      <p:ext uri="{BB962C8B-B14F-4D97-AF65-F5344CB8AC3E}">
        <p14:creationId xmlns:p14="http://schemas.microsoft.com/office/powerpoint/2010/main" val="280389034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57617" y="653142"/>
            <a:ext cx="8702891" cy="1500075"/>
            <a:chOff x="395179" y="1058091"/>
            <a:chExt cx="8702891" cy="1500075"/>
          </a:xfrm>
        </p:grpSpPr>
        <p:sp>
          <p:nvSpPr>
            <p:cNvPr id="4" name="Title 1"/>
            <p:cNvSpPr txBox="1">
              <a:spLocks/>
            </p:cNvSpPr>
            <p:nvPr/>
          </p:nvSpPr>
          <p:spPr>
            <a:xfrm>
              <a:off x="1271452" y="1058091"/>
              <a:ext cx="6954246" cy="97631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Zemi sasniedz pilns Saules elektromagnētiskā </a:t>
              </a:r>
              <a:endParaRPr lang="lv-LV" sz="2400" dirty="0" smtClean="0"/>
            </a:p>
            <a:p>
              <a:pPr algn="ctr"/>
              <a:r>
                <a:rPr lang="lv-LV" sz="2400" dirty="0" smtClean="0"/>
                <a:t>starojuma </a:t>
              </a:r>
              <a:r>
                <a:rPr lang="lv-LV" sz="2400" dirty="0"/>
                <a:t>spektrs</a:t>
              </a:r>
              <a:r>
                <a:rPr lang="lv-LV" sz="2400" dirty="0" smtClean="0"/>
                <a:t>:</a:t>
              </a:r>
              <a:endParaRPr lang="lv-LV" sz="2400" dirty="0"/>
            </a:p>
          </p:txBody>
        </p:sp>
        <p:sp>
          <p:nvSpPr>
            <p:cNvPr id="6" name="Rounded Rectangle 5"/>
            <p:cNvSpPr/>
            <p:nvPr/>
          </p:nvSpPr>
          <p:spPr>
            <a:xfrm>
              <a:off x="1951147" y="1917250"/>
              <a:ext cx="1298532"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Rentgen-starojums</a:t>
              </a:r>
              <a:endParaRPr lang="lv-LV" b="1" dirty="0">
                <a:solidFill>
                  <a:schemeClr val="tx1"/>
                </a:solidFill>
              </a:endParaRPr>
            </a:p>
          </p:txBody>
        </p:sp>
        <p:sp>
          <p:nvSpPr>
            <p:cNvPr id="7" name="Rounded Rectangle 6"/>
            <p:cNvSpPr/>
            <p:nvPr/>
          </p:nvSpPr>
          <p:spPr>
            <a:xfrm>
              <a:off x="395179" y="1917250"/>
              <a:ext cx="1443711"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Ultravioletie </a:t>
              </a:r>
              <a:r>
                <a:rPr lang="lv-LV" b="1" dirty="0">
                  <a:solidFill>
                    <a:schemeClr val="tx1"/>
                  </a:solidFill>
                </a:rPr>
                <a:t>stari</a:t>
              </a:r>
            </a:p>
          </p:txBody>
        </p:sp>
        <p:sp>
          <p:nvSpPr>
            <p:cNvPr id="8" name="Rounded Rectangle 7"/>
            <p:cNvSpPr/>
            <p:nvPr/>
          </p:nvSpPr>
          <p:spPr>
            <a:xfrm>
              <a:off x="4772725" y="1917250"/>
              <a:ext cx="1246280"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Redzamā </a:t>
              </a:r>
              <a:r>
                <a:rPr lang="lv-LV" b="1" dirty="0">
                  <a:solidFill>
                    <a:schemeClr val="tx1"/>
                  </a:solidFill>
                </a:rPr>
                <a:t>gaisma</a:t>
              </a:r>
            </a:p>
          </p:txBody>
        </p:sp>
        <p:sp>
          <p:nvSpPr>
            <p:cNvPr id="9" name="Rounded Rectangle 8"/>
            <p:cNvSpPr/>
            <p:nvPr/>
          </p:nvSpPr>
          <p:spPr>
            <a:xfrm>
              <a:off x="3361936" y="1917250"/>
              <a:ext cx="1298532"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rPr>
                <a:t>γ </a:t>
              </a:r>
              <a:r>
                <a:rPr lang="lv-LV" b="1" dirty="0" smtClean="0">
                  <a:solidFill>
                    <a:schemeClr val="tx1"/>
                  </a:solidFill>
                </a:rPr>
                <a:t>(gamma) stari</a:t>
              </a:r>
              <a:endParaRPr lang="lv-LV" b="1" dirty="0">
                <a:solidFill>
                  <a:schemeClr val="tx1"/>
                </a:solidFill>
              </a:endParaRPr>
            </a:p>
          </p:txBody>
        </p:sp>
        <p:sp>
          <p:nvSpPr>
            <p:cNvPr id="10" name="Rounded Rectangle 9"/>
            <p:cNvSpPr/>
            <p:nvPr/>
          </p:nvSpPr>
          <p:spPr>
            <a:xfrm>
              <a:off x="7478754" y="1917250"/>
              <a:ext cx="1619316"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Infrasarkanais </a:t>
              </a:r>
              <a:r>
                <a:rPr lang="lv-LV" b="1" dirty="0">
                  <a:solidFill>
                    <a:schemeClr val="tx1"/>
                  </a:solidFill>
                </a:rPr>
                <a:t>starojums </a:t>
              </a:r>
            </a:p>
          </p:txBody>
        </p:sp>
        <p:sp>
          <p:nvSpPr>
            <p:cNvPr id="11" name="Rounded Rectangle 10"/>
            <p:cNvSpPr/>
            <p:nvPr/>
          </p:nvSpPr>
          <p:spPr>
            <a:xfrm>
              <a:off x="6131262" y="1917250"/>
              <a:ext cx="1235235"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Radioviļņi</a:t>
              </a:r>
              <a:endParaRPr lang="lv-LV" b="1" dirty="0">
                <a:solidFill>
                  <a:schemeClr val="tx1"/>
                </a:solidFill>
              </a:endParaRPr>
            </a:p>
          </p:txBody>
        </p:sp>
      </p:grpSp>
      <p:sp>
        <p:nvSpPr>
          <p:cNvPr id="13" name="Title 1"/>
          <p:cNvSpPr txBox="1">
            <a:spLocks/>
          </p:cNvSpPr>
          <p:nvPr/>
        </p:nvSpPr>
        <p:spPr>
          <a:xfrm>
            <a:off x="268555" y="2724990"/>
            <a:ext cx="4847413" cy="248775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Elektromagnētiskā starojuma enerģija samazinās, pieaugot viļņa garumam, </a:t>
            </a:r>
            <a:endParaRPr lang="lv-LV" sz="2400" dirty="0" smtClean="0"/>
          </a:p>
          <a:p>
            <a:pPr algn="ctr"/>
            <a:r>
              <a:rPr lang="lv-LV" sz="2400" dirty="0" smtClean="0"/>
              <a:t>un </a:t>
            </a:r>
            <a:r>
              <a:rPr lang="lv-LV" sz="2400" dirty="0"/>
              <a:t>lielākajai daļai starojuma, kas sasniedz Zemi, ir augsta enerģija un relatīvi īss viļņu garums</a:t>
            </a:r>
          </a:p>
        </p:txBody>
      </p:sp>
      <p:grpSp>
        <p:nvGrpSpPr>
          <p:cNvPr id="15" name="Group 14"/>
          <p:cNvGrpSpPr/>
          <p:nvPr/>
        </p:nvGrpSpPr>
        <p:grpSpPr>
          <a:xfrm>
            <a:off x="5115968" y="2790629"/>
            <a:ext cx="6958495" cy="3685556"/>
            <a:chOff x="5115968" y="2960448"/>
            <a:chExt cx="6958495" cy="3685556"/>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373640" y="2960448"/>
              <a:ext cx="6469278" cy="3109955"/>
            </a:xfrm>
            <a:prstGeom prst="rect">
              <a:avLst/>
            </a:prstGeom>
          </p:spPr>
        </p:pic>
        <p:sp>
          <p:nvSpPr>
            <p:cNvPr id="14" name="Rounded Rectangle 13"/>
            <p:cNvSpPr/>
            <p:nvPr/>
          </p:nvSpPr>
          <p:spPr>
            <a:xfrm>
              <a:off x="5115968" y="6005088"/>
              <a:ext cx="6958495"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Elektromagnētiskā spektra sadalījums pa viļņa </a:t>
              </a:r>
              <a:r>
                <a:rPr lang="lv-LV" b="1" dirty="0" smtClean="0">
                  <a:solidFill>
                    <a:schemeClr val="tx1"/>
                  </a:solidFill>
                </a:rPr>
                <a:t>garumiem; redzamās </a:t>
              </a:r>
              <a:r>
                <a:rPr lang="lv-LV" b="1" dirty="0">
                  <a:solidFill>
                    <a:schemeClr val="tx1"/>
                  </a:solidFill>
                </a:rPr>
                <a:t>gaismas spektrs no 0,40 līdz 0,71 mikrometriem (</a:t>
              </a:r>
              <a:r>
                <a:rPr lang="lv-LV" b="1" dirty="0" err="1">
                  <a:solidFill>
                    <a:schemeClr val="tx1"/>
                  </a:solidFill>
                </a:rPr>
                <a:t>µm</a:t>
              </a:r>
              <a:r>
                <a:rPr lang="lv-LV" b="1" dirty="0">
                  <a:solidFill>
                    <a:schemeClr val="tx1"/>
                  </a:solidFill>
                </a:rPr>
                <a:t>)</a:t>
              </a:r>
            </a:p>
          </p:txBody>
        </p:sp>
      </p:grpSp>
    </p:spTree>
    <p:extLst>
      <p:ext uri="{BB962C8B-B14F-4D97-AF65-F5344CB8AC3E}">
        <p14:creationId xmlns:p14="http://schemas.microsoft.com/office/powerpoint/2010/main" val="39403062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0369" y="435988"/>
            <a:ext cx="5621386" cy="167098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Ievērojama daļa Saules </a:t>
            </a:r>
            <a:r>
              <a:rPr lang="lv-LV" sz="2400" dirty="0" smtClean="0"/>
              <a:t>starojuma Zemes </a:t>
            </a:r>
            <a:r>
              <a:rPr lang="lv-LV" sz="2400" dirty="0"/>
              <a:t>virsmu nesasniedz, bet tiek saistīta atmosfēras augšējos slāņos vai arī atstarota kosmiskajā telpā</a:t>
            </a:r>
          </a:p>
        </p:txBody>
      </p:sp>
      <p:sp>
        <p:nvSpPr>
          <p:cNvPr id="5" name="Title 1"/>
          <p:cNvSpPr txBox="1">
            <a:spLocks/>
          </p:cNvSpPr>
          <p:nvPr/>
        </p:nvSpPr>
        <p:spPr>
          <a:xfrm>
            <a:off x="6337661" y="499374"/>
            <a:ext cx="5621386" cy="154421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Solārā konstante </a:t>
            </a:r>
            <a:r>
              <a:rPr lang="lv-LV" sz="2400" dirty="0"/>
              <a:t>ir lielums, kas raksturo Saules enerģijas pieplūdi Zemes atmosfēras </a:t>
            </a:r>
            <a:r>
              <a:rPr lang="lv-LV" sz="2400" dirty="0" smtClean="0"/>
              <a:t>sistēmā</a:t>
            </a:r>
            <a:endParaRPr lang="lv-LV" sz="2400" dirty="0"/>
          </a:p>
        </p:txBody>
      </p:sp>
      <p:grpSp>
        <p:nvGrpSpPr>
          <p:cNvPr id="8" name="Group 7"/>
          <p:cNvGrpSpPr/>
          <p:nvPr/>
        </p:nvGrpSpPr>
        <p:grpSpPr>
          <a:xfrm>
            <a:off x="391933" y="2246811"/>
            <a:ext cx="6737118" cy="4611190"/>
            <a:chOff x="391933" y="2246811"/>
            <a:chExt cx="6737118" cy="461119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933" y="2246811"/>
              <a:ext cx="6737118" cy="4611190"/>
            </a:xfrm>
            <a:prstGeom prst="rect">
              <a:avLst/>
            </a:prstGeom>
          </p:spPr>
        </p:pic>
        <p:sp>
          <p:nvSpPr>
            <p:cNvPr id="7" name="Rectangle 6"/>
            <p:cNvSpPr/>
            <p:nvPr/>
          </p:nvSpPr>
          <p:spPr>
            <a:xfrm>
              <a:off x="391933" y="2246811"/>
              <a:ext cx="3657554" cy="369332"/>
            </a:xfrm>
            <a:prstGeom prst="rect">
              <a:avLst/>
            </a:prstGeom>
          </p:spPr>
          <p:txBody>
            <a:bodyPr wrap="square">
              <a:spAutoFit/>
            </a:bodyPr>
            <a:lstStyle/>
            <a:p>
              <a:r>
                <a:rPr lang="en-US" sz="900" dirty="0">
                  <a:solidFill>
                    <a:schemeClr val="bg1"/>
                  </a:solidFill>
                </a:rPr>
                <a:t>Newfoundland and clouds over the North Atlantic Ocean share a scene with a Soyuz </a:t>
              </a:r>
              <a:r>
                <a:rPr lang="en-US" sz="900" dirty="0" smtClean="0">
                  <a:solidFill>
                    <a:schemeClr val="bg1"/>
                  </a:solidFill>
                </a:rPr>
                <a:t>spacecraft</a:t>
              </a:r>
              <a:r>
                <a:rPr lang="lv-LV" sz="900" dirty="0" smtClean="0">
                  <a:solidFill>
                    <a:schemeClr val="bg1"/>
                  </a:solidFill>
                </a:rPr>
                <a:t>; </a:t>
              </a:r>
              <a:r>
                <a:rPr lang="en-US" sz="900" dirty="0" smtClean="0">
                  <a:solidFill>
                    <a:schemeClr val="bg1"/>
                  </a:solidFill>
                </a:rPr>
                <a:t>NASA</a:t>
              </a:r>
              <a:r>
                <a:rPr lang="en-US" sz="900" dirty="0">
                  <a:solidFill>
                    <a:schemeClr val="bg1"/>
                  </a:solidFill>
                </a:rPr>
                <a:t>, International Space Station, 01/06/11</a:t>
              </a:r>
              <a:endParaRPr lang="lv-LV" sz="900" dirty="0">
                <a:solidFill>
                  <a:schemeClr val="bg1"/>
                </a:solidFill>
              </a:endParaRPr>
            </a:p>
          </p:txBody>
        </p:sp>
      </p:grpSp>
      <p:sp>
        <p:nvSpPr>
          <p:cNvPr id="4" name="Title 1"/>
          <p:cNvSpPr txBox="1">
            <a:spLocks/>
          </p:cNvSpPr>
          <p:nvPr/>
        </p:nvSpPr>
        <p:spPr>
          <a:xfrm>
            <a:off x="6858000" y="3426326"/>
            <a:ext cx="4778830" cy="228214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Solāro konstanti </a:t>
            </a:r>
            <a:r>
              <a:rPr lang="lv-LV" sz="2400" dirty="0"/>
              <a:t>izsaka kā solārās radiācijas daudzumu, kas krīt perpendikulāri Saules staru krišanas leņķim, Zemei atrodoties vidējā attālumā no Saules</a:t>
            </a:r>
          </a:p>
        </p:txBody>
      </p:sp>
    </p:spTree>
    <p:extLst>
      <p:ext uri="{BB962C8B-B14F-4D97-AF65-F5344CB8AC3E}">
        <p14:creationId xmlns:p14="http://schemas.microsoft.com/office/powerpoint/2010/main" val="245667199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195" y="458260"/>
            <a:ext cx="6008914" cy="167098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Gada laikā vislielākais Saules enerģijas daudzums sasniedz Zemi, kad tā ir vistuvāk Saulei </a:t>
            </a:r>
            <a:r>
              <a:rPr lang="lv-LV" sz="2400" dirty="0" smtClean="0"/>
              <a:t>– </a:t>
            </a:r>
            <a:r>
              <a:rPr lang="lv-LV" sz="2400" b="1" dirty="0" smtClean="0"/>
              <a:t>perihēlijā</a:t>
            </a:r>
            <a:r>
              <a:rPr lang="lv-LV" sz="2400" dirty="0" smtClean="0"/>
              <a:t>, </a:t>
            </a:r>
            <a:r>
              <a:rPr lang="lv-LV" sz="2400" dirty="0"/>
              <a:t>bet vismazākais – kad Zeme atrodas </a:t>
            </a:r>
            <a:r>
              <a:rPr lang="lv-LV" sz="2400" b="1" dirty="0" smtClean="0"/>
              <a:t>afēlijā</a:t>
            </a:r>
            <a:endParaRPr lang="lv-LV" sz="2400" b="1" dirty="0"/>
          </a:p>
        </p:txBody>
      </p:sp>
      <p:sp>
        <p:nvSpPr>
          <p:cNvPr id="4" name="Title 1"/>
          <p:cNvSpPr txBox="1">
            <a:spLocks/>
          </p:cNvSpPr>
          <p:nvPr/>
        </p:nvSpPr>
        <p:spPr>
          <a:xfrm>
            <a:off x="248195" y="2523365"/>
            <a:ext cx="6008914" cy="167098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Perihēlija un </a:t>
            </a:r>
            <a:r>
              <a:rPr lang="lv-LV" sz="2400" dirty="0" smtClean="0"/>
              <a:t>afēlija </a:t>
            </a:r>
            <a:r>
              <a:rPr lang="lv-LV" sz="2400" dirty="0"/>
              <a:t>kontrasti Saules radiācijas sadalījumā, kā arī sezonālās starojuma izmaiņas spēj ietekmēt globālo klimatu</a:t>
            </a:r>
            <a:endParaRPr lang="lv-LV" sz="2400" b="1" dirty="0"/>
          </a:p>
        </p:txBody>
      </p:sp>
      <p:sp>
        <p:nvSpPr>
          <p:cNvPr id="5" name="Title 1"/>
          <p:cNvSpPr txBox="1">
            <a:spLocks/>
          </p:cNvSpPr>
          <p:nvPr/>
        </p:nvSpPr>
        <p:spPr>
          <a:xfrm>
            <a:off x="248195" y="4588470"/>
            <a:ext cx="6008914" cy="167098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b="1" dirty="0"/>
              <a:t>Tiešais starojums </a:t>
            </a:r>
            <a:r>
              <a:rPr lang="lv-LV" sz="2000" dirty="0"/>
              <a:t>ir Saules staru enerģijas daudzums, kas nonāk uz Zemes virsmas vienu laukuma vienību noteiktā laika vienībā un ir aprēķināts uz horizontālas virsmas vai uz virsmas, kas atrodas perpendikulāri Saules staru krišanas leņķim</a:t>
            </a:r>
            <a:endParaRPr lang="lv-LV" sz="2000" b="1" dirty="0"/>
          </a:p>
        </p:txBody>
      </p:sp>
      <p:grpSp>
        <p:nvGrpSpPr>
          <p:cNvPr id="7" name="Group 6"/>
          <p:cNvGrpSpPr/>
          <p:nvPr/>
        </p:nvGrpSpPr>
        <p:grpSpPr>
          <a:xfrm>
            <a:off x="6531429" y="1900414"/>
            <a:ext cx="5660571" cy="3467100"/>
            <a:chOff x="6531429" y="1900414"/>
            <a:chExt cx="5660571" cy="3467100"/>
          </a:xfrm>
        </p:grpSpPr>
        <p:pic>
          <p:nvPicPr>
            <p:cNvPr id="1028" name="Picture 4" descr="https://s-media-cache-ak0.pinimg.com/originals/02/02/44/020244a316d3510dfa2765acfab713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1429" y="1900414"/>
              <a:ext cx="5660571" cy="3467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10845" y="3310541"/>
              <a:ext cx="1715590" cy="646331"/>
            </a:xfrm>
            <a:prstGeom prst="rect">
              <a:avLst/>
            </a:prstGeom>
            <a:solidFill>
              <a:schemeClr val="tx1"/>
            </a:solidFill>
          </p:spPr>
          <p:txBody>
            <a:bodyPr wrap="square" rtlCol="0">
              <a:spAutoFit/>
            </a:bodyPr>
            <a:lstStyle/>
            <a:p>
              <a:pPr algn="ctr"/>
              <a:r>
                <a:rPr lang="lv-LV" sz="1200" b="1" dirty="0" smtClean="0">
                  <a:solidFill>
                    <a:schemeClr val="bg1"/>
                  </a:solidFill>
                </a:rPr>
                <a:t>Jūlijs – </a:t>
              </a:r>
              <a:r>
                <a:rPr lang="lv-LV" sz="1200" b="1" u="sng" dirty="0" smtClean="0">
                  <a:solidFill>
                    <a:schemeClr val="bg1"/>
                  </a:solidFill>
                </a:rPr>
                <a:t>afēlijs</a:t>
              </a:r>
              <a:r>
                <a:rPr lang="lv-LV" sz="1200" b="1" dirty="0" smtClean="0">
                  <a:solidFill>
                    <a:schemeClr val="bg1"/>
                  </a:solidFill>
                </a:rPr>
                <a:t> – Zeme no Saules 152 092 425 km attālum</a:t>
              </a:r>
              <a:r>
                <a:rPr lang="lv-LV" sz="1200" b="1" dirty="0">
                  <a:solidFill>
                    <a:schemeClr val="bg1"/>
                  </a:solidFill>
                </a:rPr>
                <a:t>ā</a:t>
              </a:r>
              <a:endParaRPr lang="lv-LV" sz="1200" b="1" dirty="0" smtClean="0">
                <a:solidFill>
                  <a:schemeClr val="bg1"/>
                </a:solidFill>
              </a:endParaRPr>
            </a:p>
          </p:txBody>
        </p:sp>
        <p:sp>
          <p:nvSpPr>
            <p:cNvPr id="6" name="Rectangle 5"/>
            <p:cNvSpPr/>
            <p:nvPr/>
          </p:nvSpPr>
          <p:spPr>
            <a:xfrm>
              <a:off x="8556171" y="2523365"/>
              <a:ext cx="1881052" cy="4549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 name="Rectangle 9"/>
            <p:cNvSpPr/>
            <p:nvPr/>
          </p:nvSpPr>
          <p:spPr>
            <a:xfrm>
              <a:off x="10946673" y="3945439"/>
              <a:ext cx="457201" cy="3659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xtBox 8"/>
            <p:cNvSpPr txBox="1"/>
            <p:nvPr/>
          </p:nvSpPr>
          <p:spPr>
            <a:xfrm>
              <a:off x="10006149" y="3125875"/>
              <a:ext cx="1288868" cy="1200329"/>
            </a:xfrm>
            <a:prstGeom prst="rect">
              <a:avLst/>
            </a:prstGeom>
            <a:solidFill>
              <a:schemeClr val="tx1"/>
            </a:solidFill>
          </p:spPr>
          <p:txBody>
            <a:bodyPr wrap="square" rtlCol="0">
              <a:spAutoFit/>
            </a:bodyPr>
            <a:lstStyle/>
            <a:p>
              <a:pPr algn="ctr"/>
              <a:r>
                <a:rPr lang="lv-LV" sz="1200" b="1" dirty="0" smtClean="0">
                  <a:solidFill>
                    <a:schemeClr val="bg1"/>
                  </a:solidFill>
                </a:rPr>
                <a:t>Janvāris – </a:t>
              </a:r>
              <a:r>
                <a:rPr lang="lv-LV" sz="1200" b="1" u="sng" dirty="0" smtClean="0">
                  <a:solidFill>
                    <a:schemeClr val="bg1"/>
                  </a:solidFill>
                </a:rPr>
                <a:t>perihēlijs</a:t>
              </a:r>
              <a:r>
                <a:rPr lang="lv-LV" sz="1200" b="1" dirty="0" smtClean="0">
                  <a:solidFill>
                    <a:schemeClr val="bg1"/>
                  </a:solidFill>
                </a:rPr>
                <a:t> – Zeme no Saules 147 095 990 km attālumā</a:t>
              </a:r>
            </a:p>
            <a:p>
              <a:pPr algn="ctr"/>
              <a:endParaRPr lang="lv-LV" sz="1200" b="1" dirty="0" smtClean="0">
                <a:solidFill>
                  <a:schemeClr val="bg1"/>
                </a:solidFill>
              </a:endParaRPr>
            </a:p>
          </p:txBody>
        </p:sp>
      </p:grpSp>
    </p:spTree>
    <p:extLst>
      <p:ext uri="{BB962C8B-B14F-4D97-AF65-F5344CB8AC3E}">
        <p14:creationId xmlns:p14="http://schemas.microsoft.com/office/powerpoint/2010/main" val="187045227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7154" y="1200105"/>
            <a:ext cx="7794730" cy="4530816"/>
            <a:chOff x="201840" y="1504224"/>
            <a:chExt cx="7794730" cy="4530816"/>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40" y="1504224"/>
              <a:ext cx="7794730" cy="4530816"/>
            </a:xfrm>
            <a:prstGeom prst="rect">
              <a:avLst/>
            </a:prstGeom>
          </p:spPr>
        </p:pic>
        <p:sp>
          <p:nvSpPr>
            <p:cNvPr id="5" name="Rectangle 4"/>
            <p:cNvSpPr/>
            <p:nvPr/>
          </p:nvSpPr>
          <p:spPr>
            <a:xfrm>
              <a:off x="3984172" y="1532174"/>
              <a:ext cx="1985554" cy="646331"/>
            </a:xfrm>
            <a:prstGeom prst="rect">
              <a:avLst/>
            </a:prstGeom>
          </p:spPr>
          <p:txBody>
            <a:bodyPr wrap="square">
              <a:spAutoFit/>
            </a:bodyPr>
            <a:lstStyle/>
            <a:p>
              <a:pPr algn="ctr"/>
              <a:r>
                <a:rPr lang="lv-LV" b="1" dirty="0"/>
                <a:t>Zemes enerģijas bilance </a:t>
              </a:r>
            </a:p>
          </p:txBody>
        </p:sp>
      </p:grpSp>
      <p:sp>
        <p:nvSpPr>
          <p:cNvPr id="6" name="Title 1"/>
          <p:cNvSpPr txBox="1">
            <a:spLocks/>
          </p:cNvSpPr>
          <p:nvPr/>
        </p:nvSpPr>
        <p:spPr>
          <a:xfrm>
            <a:off x="8294914" y="2630020"/>
            <a:ext cx="3592286" cy="167098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Saules starojuma enerģija ir gandrīz līdzsvarā ar Zemes virsmas atstarotās enerģijas </a:t>
            </a:r>
            <a:r>
              <a:rPr lang="lv-LV" sz="2400" dirty="0" smtClean="0"/>
              <a:t>daudzumu</a:t>
            </a:r>
            <a:endParaRPr lang="lv-LV" sz="2400" dirty="0"/>
          </a:p>
        </p:txBody>
      </p:sp>
    </p:spTree>
    <p:extLst>
      <p:ext uri="{BB962C8B-B14F-4D97-AF65-F5344CB8AC3E}">
        <p14:creationId xmlns:p14="http://schemas.microsoft.com/office/powerpoint/2010/main" val="37687894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884984" y="1361228"/>
            <a:ext cx="3771910" cy="141237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smtClean="0"/>
              <a:t>Klimats </a:t>
            </a:r>
          </a:p>
          <a:p>
            <a:pPr algn="ctr"/>
            <a:r>
              <a:rPr lang="lv-LV" sz="4000" dirty="0" smtClean="0"/>
              <a:t>un laikapstākļi</a:t>
            </a:r>
            <a:endParaRPr lang="lv-LV" sz="4000" dirty="0"/>
          </a:p>
        </p:txBody>
      </p:sp>
      <p:grpSp>
        <p:nvGrpSpPr>
          <p:cNvPr id="10" name="Group 9"/>
          <p:cNvGrpSpPr/>
          <p:nvPr/>
        </p:nvGrpSpPr>
        <p:grpSpPr>
          <a:xfrm>
            <a:off x="4937456" y="0"/>
            <a:ext cx="7254544" cy="4080681"/>
            <a:chOff x="4937456" y="0"/>
            <a:chExt cx="7254544" cy="4080681"/>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7456" y="0"/>
              <a:ext cx="7254544" cy="4080681"/>
            </a:xfrm>
            <a:prstGeom prst="rect">
              <a:avLst/>
            </a:prstGeom>
          </p:spPr>
        </p:pic>
        <p:sp>
          <p:nvSpPr>
            <p:cNvPr id="9" name="Rectangle 8"/>
            <p:cNvSpPr/>
            <p:nvPr/>
          </p:nvSpPr>
          <p:spPr>
            <a:xfrm>
              <a:off x="9091749" y="0"/>
              <a:ext cx="3100251" cy="369332"/>
            </a:xfrm>
            <a:prstGeom prst="rect">
              <a:avLst/>
            </a:prstGeom>
          </p:spPr>
          <p:txBody>
            <a:bodyPr wrap="square">
              <a:spAutoFit/>
            </a:bodyPr>
            <a:lstStyle/>
            <a:p>
              <a:pPr algn="r"/>
              <a:r>
                <a:rPr lang="en-US" sz="900" dirty="0">
                  <a:solidFill>
                    <a:schemeClr val="bg1"/>
                  </a:solidFill>
                </a:rPr>
                <a:t>Oct. 29, 2012 – A day before landfall, Sandy intensified into a Category 2 </a:t>
              </a:r>
              <a:r>
                <a:rPr lang="en-US" sz="900" dirty="0" err="1">
                  <a:solidFill>
                    <a:schemeClr val="bg1"/>
                  </a:solidFill>
                </a:rPr>
                <a:t>superstorm</a:t>
              </a:r>
              <a:r>
                <a:rPr lang="en-US" sz="900" dirty="0">
                  <a:solidFill>
                    <a:schemeClr val="bg1"/>
                  </a:solidFill>
                </a:rPr>
                <a:t> nearly 1,000 miles wide</a:t>
              </a:r>
              <a:endParaRPr lang="lv-LV" sz="900" dirty="0">
                <a:solidFill>
                  <a:schemeClr val="bg1"/>
                </a:solidFill>
              </a:endParaRPr>
            </a:p>
          </p:txBody>
        </p:sp>
      </p:grpSp>
      <p:grpSp>
        <p:nvGrpSpPr>
          <p:cNvPr id="2" name="Group 1"/>
          <p:cNvGrpSpPr/>
          <p:nvPr/>
        </p:nvGrpSpPr>
        <p:grpSpPr>
          <a:xfrm>
            <a:off x="157799" y="3647408"/>
            <a:ext cx="6685259" cy="2739742"/>
            <a:chOff x="157799" y="3647408"/>
            <a:chExt cx="6685259" cy="2739742"/>
          </a:xfrm>
        </p:grpSpPr>
        <p:sp>
          <p:nvSpPr>
            <p:cNvPr id="12" name="Title 1"/>
            <p:cNvSpPr txBox="1">
              <a:spLocks/>
            </p:cNvSpPr>
            <p:nvPr/>
          </p:nvSpPr>
          <p:spPr>
            <a:xfrm>
              <a:off x="465911" y="3647408"/>
              <a:ext cx="6125957" cy="273974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Laiks (</a:t>
              </a:r>
              <a:r>
                <a:rPr lang="lv-LV" sz="2400" b="1" dirty="0" err="1"/>
                <a:t>ārlaiks</a:t>
              </a:r>
              <a:r>
                <a:rPr lang="lv-LV" sz="2400" b="1" dirty="0"/>
                <a:t>, laikapstākļi) </a:t>
              </a:r>
              <a:r>
                <a:rPr lang="lv-LV" sz="2400" dirty="0"/>
                <a:t>i</a:t>
              </a:r>
              <a:r>
                <a:rPr lang="lv-LV" sz="2400" b="1" dirty="0"/>
                <a:t>r atmosfēras stāvoklis kādā noteiktā laika </a:t>
              </a:r>
              <a:r>
                <a:rPr lang="lv-LV" sz="2400" b="1" dirty="0" smtClean="0"/>
                <a:t>sprīdī </a:t>
              </a:r>
              <a:r>
                <a:rPr lang="lv-LV" sz="2400" dirty="0" smtClean="0"/>
                <a:t>– to raksturo:</a:t>
              </a:r>
            </a:p>
            <a:p>
              <a:pPr algn="ctr"/>
              <a:r>
                <a:rPr lang="lv-LV" sz="2400" dirty="0" smtClean="0"/>
                <a:t> </a:t>
              </a:r>
            </a:p>
            <a:p>
              <a:pPr algn="ctr"/>
              <a:endParaRPr lang="lv-LV" sz="2400" dirty="0"/>
            </a:p>
            <a:p>
              <a:pPr algn="ctr"/>
              <a:r>
                <a:rPr lang="lv-LV" sz="2400" dirty="0" smtClean="0"/>
                <a:t>un</a:t>
              </a:r>
              <a:r>
                <a:rPr lang="lv-LV" sz="2400" dirty="0"/>
                <a:t>, mainoties kaut vienam no šiem lielumiem, mainās </a:t>
              </a:r>
              <a:r>
                <a:rPr lang="lv-LV" sz="2400" dirty="0" smtClean="0"/>
                <a:t>laikapstākļi</a:t>
              </a:r>
              <a:endParaRPr lang="lv-LV" sz="2400" dirty="0"/>
            </a:p>
          </p:txBody>
        </p:sp>
        <p:sp>
          <p:nvSpPr>
            <p:cNvPr id="19" name="Rounded Rectangle 18"/>
            <p:cNvSpPr/>
            <p:nvPr/>
          </p:nvSpPr>
          <p:spPr>
            <a:xfrm>
              <a:off x="4792160" y="4858077"/>
              <a:ext cx="2050898"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Nokrišņu daudzums</a:t>
              </a:r>
              <a:r>
                <a:rPr lang="lv-LV" b="1" dirty="0">
                  <a:solidFill>
                    <a:schemeClr val="tx1"/>
                  </a:solidFill>
                </a:rPr>
                <a:t> </a:t>
              </a:r>
              <a:r>
                <a:rPr lang="lv-LV" b="1" dirty="0" smtClean="0">
                  <a:solidFill>
                    <a:schemeClr val="tx1"/>
                  </a:solidFill>
                </a:rPr>
                <a:t>un </a:t>
              </a:r>
              <a:r>
                <a:rPr lang="lv-LV" b="1" dirty="0">
                  <a:solidFill>
                    <a:schemeClr val="tx1"/>
                  </a:solidFill>
                </a:rPr>
                <a:t>veids</a:t>
              </a:r>
            </a:p>
          </p:txBody>
        </p:sp>
        <p:sp>
          <p:nvSpPr>
            <p:cNvPr id="20" name="Rounded Rectangle 19"/>
            <p:cNvSpPr/>
            <p:nvPr/>
          </p:nvSpPr>
          <p:spPr>
            <a:xfrm>
              <a:off x="3425505" y="4858077"/>
              <a:ext cx="1175667"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Mitrums</a:t>
              </a:r>
              <a:endParaRPr lang="lv-LV" b="1" dirty="0">
                <a:solidFill>
                  <a:schemeClr val="tx1"/>
                </a:solidFill>
              </a:endParaRPr>
            </a:p>
          </p:txBody>
        </p:sp>
        <p:sp>
          <p:nvSpPr>
            <p:cNvPr id="21" name="Rounded Rectangle 20"/>
            <p:cNvSpPr/>
            <p:nvPr/>
          </p:nvSpPr>
          <p:spPr>
            <a:xfrm>
              <a:off x="1893131" y="4858077"/>
              <a:ext cx="1341387"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Atmosfēras </a:t>
              </a:r>
              <a:r>
                <a:rPr lang="lv-LV" b="1" dirty="0">
                  <a:solidFill>
                    <a:schemeClr val="tx1"/>
                  </a:solidFill>
                </a:rPr>
                <a:t>spiediens</a:t>
              </a:r>
            </a:p>
          </p:txBody>
        </p:sp>
        <p:sp>
          <p:nvSpPr>
            <p:cNvPr id="22" name="Rounded Rectangle 21"/>
            <p:cNvSpPr/>
            <p:nvPr/>
          </p:nvSpPr>
          <p:spPr>
            <a:xfrm>
              <a:off x="157799" y="4858077"/>
              <a:ext cx="1516500"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Gaisa </a:t>
              </a:r>
              <a:r>
                <a:rPr lang="lv-LV" b="1" dirty="0">
                  <a:solidFill>
                    <a:schemeClr val="tx1"/>
                  </a:solidFill>
                </a:rPr>
                <a:t>temperatūra</a:t>
              </a:r>
            </a:p>
          </p:txBody>
        </p:sp>
      </p:grpSp>
      <p:sp>
        <p:nvSpPr>
          <p:cNvPr id="13" name="Title 1"/>
          <p:cNvSpPr txBox="1">
            <a:spLocks/>
          </p:cNvSpPr>
          <p:nvPr/>
        </p:nvSpPr>
        <p:spPr>
          <a:xfrm>
            <a:off x="7123620" y="3859339"/>
            <a:ext cx="4740702" cy="231587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Klimats ir ilggadējs laikapstākļu režīms</a:t>
            </a:r>
            <a:r>
              <a:rPr lang="lv-LV" sz="2400" dirty="0"/>
              <a:t>, kas veidojas Saules radiācijas, Zemes virsmas rakstura un ar to saistīto atmosfēras cirkulācijas procesu </a:t>
            </a:r>
            <a:r>
              <a:rPr lang="lv-LV" sz="2400" dirty="0" smtClean="0"/>
              <a:t>rezultātā</a:t>
            </a:r>
            <a:endParaRPr lang="lv-LV" sz="2400" dirty="0"/>
          </a:p>
        </p:txBody>
      </p:sp>
    </p:spTree>
    <p:extLst>
      <p:ext uri="{BB962C8B-B14F-4D97-AF65-F5344CB8AC3E}">
        <p14:creationId xmlns:p14="http://schemas.microsoft.com/office/powerpoint/2010/main" val="21457434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9307" y="3082837"/>
            <a:ext cx="6402693" cy="3775164"/>
          </a:xfrm>
          <a:prstGeom prst="rect">
            <a:avLst/>
          </a:prstGeom>
        </p:spPr>
      </p:pic>
      <p:sp>
        <p:nvSpPr>
          <p:cNvPr id="3" name="Title 1"/>
          <p:cNvSpPr txBox="1">
            <a:spLocks/>
          </p:cNvSpPr>
          <p:nvPr/>
        </p:nvSpPr>
        <p:spPr>
          <a:xfrm>
            <a:off x="1248216" y="799797"/>
            <a:ext cx="4402185" cy="228303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Aptuveni 30% Saules starojuma tiek atstarots </a:t>
            </a:r>
            <a:r>
              <a:rPr lang="lv-LV" sz="2400" dirty="0" smtClean="0"/>
              <a:t>Visumā – daļu </a:t>
            </a:r>
            <a:r>
              <a:rPr lang="lv-LV" sz="2400" dirty="0"/>
              <a:t>šīs enerģijas atstaro mākoņu sega un smalkās daļiņas, kas atrodas atmosfērā, proti, aerosoli</a:t>
            </a:r>
          </a:p>
        </p:txBody>
      </p:sp>
      <p:sp>
        <p:nvSpPr>
          <p:cNvPr id="4" name="Title 1"/>
          <p:cNvSpPr txBox="1">
            <a:spLocks/>
          </p:cNvSpPr>
          <p:nvPr/>
        </p:nvSpPr>
        <p:spPr>
          <a:xfrm>
            <a:off x="6897189" y="1198213"/>
            <a:ext cx="4582890" cy="148620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Gaišākie Zemes virsmas apgabali – sniegs, ledus un tuksneši – atstaro 1/3 Saules starojuma</a:t>
            </a:r>
          </a:p>
        </p:txBody>
      </p:sp>
      <p:grpSp>
        <p:nvGrpSpPr>
          <p:cNvPr id="9" name="Group 8"/>
          <p:cNvGrpSpPr/>
          <p:nvPr/>
        </p:nvGrpSpPr>
        <p:grpSpPr>
          <a:xfrm>
            <a:off x="204892" y="4223159"/>
            <a:ext cx="6513526" cy="2120821"/>
            <a:chOff x="204175" y="2769324"/>
            <a:chExt cx="6513526" cy="2120821"/>
          </a:xfrm>
        </p:grpSpPr>
        <p:sp>
          <p:nvSpPr>
            <p:cNvPr id="5" name="Title 1"/>
            <p:cNvSpPr txBox="1">
              <a:spLocks/>
            </p:cNvSpPr>
            <p:nvPr/>
          </p:nvSpPr>
          <p:spPr>
            <a:xfrm>
              <a:off x="637899" y="2769324"/>
              <a:ext cx="5621386" cy="100863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Zemes virsma absorbē 51% Saules starojuma, un šī enerģija tiek </a:t>
              </a:r>
              <a:r>
                <a:rPr lang="lv-LV" sz="2400" dirty="0" smtClean="0"/>
                <a:t>izlietota: </a:t>
              </a:r>
              <a:endParaRPr lang="lv-LV" sz="2400" dirty="0"/>
            </a:p>
          </p:txBody>
        </p:sp>
        <p:sp>
          <p:nvSpPr>
            <p:cNvPr id="6" name="Rounded Rectangle 5"/>
            <p:cNvSpPr/>
            <p:nvPr/>
          </p:nvSpPr>
          <p:spPr>
            <a:xfrm>
              <a:off x="2100728" y="3632819"/>
              <a:ext cx="1820570" cy="12573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a:t>
              </a:r>
              <a:r>
                <a:rPr lang="es-ES" b="1" dirty="0" err="1" smtClean="0">
                  <a:solidFill>
                    <a:schemeClr val="tx1"/>
                  </a:solidFill>
                </a:rPr>
                <a:t>onvekcijas</a:t>
              </a:r>
              <a:r>
                <a:rPr lang="es-ES" b="1" dirty="0" smtClean="0">
                  <a:solidFill>
                    <a:schemeClr val="tx1"/>
                  </a:solidFill>
                </a:rPr>
                <a:t> </a:t>
              </a:r>
              <a:r>
                <a:rPr lang="es-ES" b="1" dirty="0">
                  <a:solidFill>
                    <a:schemeClr val="tx1"/>
                  </a:solidFill>
                </a:rPr>
                <a:t>un </a:t>
              </a:r>
              <a:r>
                <a:rPr lang="es-ES" b="1" dirty="0" err="1">
                  <a:solidFill>
                    <a:schemeClr val="tx1"/>
                  </a:solidFill>
                </a:rPr>
                <a:t>advekcijas</a:t>
              </a:r>
              <a:r>
                <a:rPr lang="es-ES" b="1" dirty="0">
                  <a:solidFill>
                    <a:schemeClr val="tx1"/>
                  </a:solidFill>
                </a:rPr>
                <a:t> procesos (7%) </a:t>
              </a:r>
              <a:endParaRPr lang="lv-LV" b="1" dirty="0">
                <a:solidFill>
                  <a:schemeClr val="tx1"/>
                </a:solidFill>
              </a:endParaRPr>
            </a:p>
          </p:txBody>
        </p:sp>
        <p:sp>
          <p:nvSpPr>
            <p:cNvPr id="7" name="Rounded Rectangle 6"/>
            <p:cNvSpPr/>
            <p:nvPr/>
          </p:nvSpPr>
          <p:spPr>
            <a:xfrm>
              <a:off x="204175" y="3632819"/>
              <a:ext cx="1704491" cy="12573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Iztvaikošanas </a:t>
              </a:r>
              <a:r>
                <a:rPr lang="lv-LV" b="1" dirty="0">
                  <a:solidFill>
                    <a:schemeClr val="tx1"/>
                  </a:solidFill>
                </a:rPr>
                <a:t>procesos (23%)</a:t>
              </a:r>
            </a:p>
          </p:txBody>
        </p:sp>
        <p:sp>
          <p:nvSpPr>
            <p:cNvPr id="8" name="Rounded Rectangle 7"/>
            <p:cNvSpPr/>
            <p:nvPr/>
          </p:nvSpPr>
          <p:spPr>
            <a:xfrm>
              <a:off x="4113360" y="3632819"/>
              <a:ext cx="2604341" cy="12573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Zemes virsmas infrasarkanā starojuma veidā (</a:t>
              </a:r>
              <a:r>
                <a:rPr lang="lv-LV" b="1" dirty="0" smtClean="0">
                  <a:solidFill>
                    <a:schemeClr val="tx1"/>
                  </a:solidFill>
                </a:rPr>
                <a:t>≈21</a:t>
              </a:r>
              <a:r>
                <a:rPr lang="lv-LV" b="1" dirty="0">
                  <a:solidFill>
                    <a:schemeClr val="tx1"/>
                  </a:solidFill>
                </a:rPr>
                <a:t>%)</a:t>
              </a:r>
            </a:p>
          </p:txBody>
        </p:sp>
      </p:grpSp>
    </p:spTree>
    <p:extLst>
      <p:ext uri="{BB962C8B-B14F-4D97-AF65-F5344CB8AC3E}">
        <p14:creationId xmlns:p14="http://schemas.microsoft.com/office/powerpoint/2010/main" val="214213874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4186149"/>
              </p:ext>
            </p:extLst>
          </p:nvPr>
        </p:nvGraphicFramePr>
        <p:xfrm>
          <a:off x="7641150" y="1427380"/>
          <a:ext cx="3876675" cy="4541520"/>
        </p:xfrm>
        <a:graphic>
          <a:graphicData uri="http://schemas.openxmlformats.org/drawingml/2006/table">
            <a:tbl>
              <a:tblPr>
                <a:tableStyleId>{16D9F66E-5EB9-4882-86FB-DCBF35E3C3E4}</a:tableStyleId>
              </a:tblPr>
              <a:tblGrid>
                <a:gridCol w="2570480">
                  <a:extLst>
                    <a:ext uri="{9D8B030D-6E8A-4147-A177-3AD203B41FA5}">
                      <a16:colId xmlns:a16="http://schemas.microsoft.com/office/drawing/2014/main" xmlns="" val="3289978581"/>
                    </a:ext>
                  </a:extLst>
                </a:gridCol>
                <a:gridCol w="1306195">
                  <a:extLst>
                    <a:ext uri="{9D8B030D-6E8A-4147-A177-3AD203B41FA5}">
                      <a16:colId xmlns:a16="http://schemas.microsoft.com/office/drawing/2014/main" xmlns="" val="1146638640"/>
                    </a:ext>
                  </a:extLst>
                </a:gridCol>
              </a:tblGrid>
              <a:tr h="283845">
                <a:tc>
                  <a:txBody>
                    <a:bodyPr/>
                    <a:lstStyle/>
                    <a:p>
                      <a:pPr algn="ctr">
                        <a:lnSpc>
                          <a:spcPct val="150000"/>
                        </a:lnSpc>
                        <a:spcAft>
                          <a:spcPts val="0"/>
                        </a:spcAft>
                      </a:pPr>
                      <a:r>
                        <a:rPr lang="lv-LV" sz="1800" b="1" dirty="0">
                          <a:effectLst/>
                        </a:rPr>
                        <a:t>Virsma</a:t>
                      </a:r>
                      <a:endParaRPr lang="lv-LV" sz="11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solidFill>
                      <a:schemeClr val="bg1">
                        <a:lumMod val="85000"/>
                      </a:schemeClr>
                    </a:solidFill>
                  </a:tcPr>
                </a:tc>
                <a:tc>
                  <a:txBody>
                    <a:bodyPr/>
                    <a:lstStyle/>
                    <a:p>
                      <a:pPr algn="ctr">
                        <a:lnSpc>
                          <a:spcPct val="150000"/>
                        </a:lnSpc>
                        <a:spcAft>
                          <a:spcPts val="0"/>
                        </a:spcAft>
                      </a:pPr>
                      <a:r>
                        <a:rPr lang="lv-LV" sz="1800" b="1" dirty="0">
                          <a:effectLst/>
                        </a:rPr>
                        <a:t>Albedo, %</a:t>
                      </a:r>
                      <a:endParaRPr lang="lv-LV" sz="11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solidFill>
                      <a:schemeClr val="bg1">
                        <a:lumMod val="85000"/>
                      </a:schemeClr>
                    </a:solidFill>
                  </a:tcPr>
                </a:tc>
                <a:extLst>
                  <a:ext uri="{0D108BD9-81ED-4DB2-BD59-A6C34878D82A}">
                    <a16:rowId xmlns:a16="http://schemas.microsoft.com/office/drawing/2014/main" xmlns="" val="1532107884"/>
                  </a:ext>
                </a:extLst>
              </a:tr>
              <a:tr h="233680">
                <a:tc>
                  <a:txBody>
                    <a:bodyPr/>
                    <a:lstStyle/>
                    <a:p>
                      <a:pPr algn="ctr">
                        <a:lnSpc>
                          <a:spcPct val="100000"/>
                        </a:lnSpc>
                        <a:spcAft>
                          <a:spcPts val="0"/>
                        </a:spcAft>
                      </a:pPr>
                      <a:r>
                        <a:rPr lang="lv-LV" sz="1800" b="1" dirty="0">
                          <a:effectLst/>
                        </a:rPr>
                        <a:t>Svaigi izkritis sniegs</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75–95</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xmlns="" val="943403924"/>
                  </a:ext>
                </a:extLst>
              </a:tr>
              <a:tr h="233680">
                <a:tc>
                  <a:txBody>
                    <a:bodyPr/>
                    <a:lstStyle/>
                    <a:p>
                      <a:pPr algn="ctr">
                        <a:lnSpc>
                          <a:spcPct val="100000"/>
                        </a:lnSpc>
                        <a:spcAft>
                          <a:spcPts val="0"/>
                        </a:spcAft>
                      </a:pPr>
                      <a:r>
                        <a:rPr lang="lv-LV" sz="1800" b="1" dirty="0">
                          <a:effectLst/>
                        </a:rPr>
                        <a:t>Blīvi mākoņi</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60–90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xmlns="" val="2090868723"/>
                  </a:ext>
                </a:extLst>
              </a:tr>
              <a:tr h="233680">
                <a:tc>
                  <a:txBody>
                    <a:bodyPr/>
                    <a:lstStyle/>
                    <a:p>
                      <a:pPr algn="ctr">
                        <a:lnSpc>
                          <a:spcPct val="100000"/>
                        </a:lnSpc>
                        <a:spcAft>
                          <a:spcPts val="0"/>
                        </a:spcAft>
                      </a:pPr>
                      <a:r>
                        <a:rPr lang="lv-LV" sz="1800" b="1" dirty="0">
                          <a:effectLst/>
                        </a:rPr>
                        <a:t>Ledus</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30–40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xmlns="" val="2240781916"/>
                  </a:ext>
                </a:extLst>
              </a:tr>
              <a:tr h="233680">
                <a:tc>
                  <a:txBody>
                    <a:bodyPr/>
                    <a:lstStyle/>
                    <a:p>
                      <a:pPr algn="ctr">
                        <a:lnSpc>
                          <a:spcPct val="100000"/>
                        </a:lnSpc>
                        <a:spcAft>
                          <a:spcPts val="0"/>
                        </a:spcAft>
                      </a:pPr>
                      <a:r>
                        <a:rPr lang="lv-LV" sz="1800" b="1" dirty="0">
                          <a:effectLst/>
                        </a:rPr>
                        <a:t>Smiltis</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dirty="0">
                          <a:effectLst/>
                        </a:rPr>
                        <a:t>15–45</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xmlns="" val="2914307656"/>
                  </a:ext>
                </a:extLst>
              </a:tr>
              <a:tr h="233680">
                <a:tc>
                  <a:txBody>
                    <a:bodyPr/>
                    <a:lstStyle/>
                    <a:p>
                      <a:pPr algn="ctr">
                        <a:lnSpc>
                          <a:spcPct val="100000"/>
                        </a:lnSpc>
                        <a:spcAft>
                          <a:spcPts val="0"/>
                        </a:spcAft>
                      </a:pPr>
                      <a:r>
                        <a:rPr lang="lv-LV" sz="1800" b="1" dirty="0">
                          <a:effectLst/>
                        </a:rPr>
                        <a:t>Zeme un atmosfēra – </a:t>
                      </a:r>
                      <a:r>
                        <a:rPr lang="lv-LV" sz="1800" b="1" dirty="0" err="1">
                          <a:effectLst/>
                        </a:rPr>
                        <a:t>planetārais</a:t>
                      </a:r>
                      <a:r>
                        <a:rPr lang="lv-LV" sz="1800" b="1" dirty="0">
                          <a:effectLst/>
                        </a:rPr>
                        <a:t> albedo</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dirty="0">
                          <a:effectLst/>
                        </a:rPr>
                        <a:t>31</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xmlns="" val="538611031"/>
                  </a:ext>
                </a:extLst>
              </a:tr>
              <a:tr h="233680">
                <a:tc>
                  <a:txBody>
                    <a:bodyPr/>
                    <a:lstStyle/>
                    <a:p>
                      <a:pPr algn="ctr">
                        <a:lnSpc>
                          <a:spcPct val="100000"/>
                        </a:lnSpc>
                        <a:spcAft>
                          <a:spcPts val="0"/>
                        </a:spcAft>
                      </a:pPr>
                      <a:r>
                        <a:rPr lang="lv-LV" sz="1800" b="1" dirty="0">
                          <a:effectLst/>
                        </a:rPr>
                        <a:t>Okeāns (diennakts vidējais)</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dirty="0">
                          <a:effectLst/>
                        </a:rPr>
                        <a:t>8</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xmlns="" val="469700566"/>
                  </a:ext>
                </a:extLst>
              </a:tr>
              <a:tr h="233680">
                <a:tc>
                  <a:txBody>
                    <a:bodyPr/>
                    <a:lstStyle/>
                    <a:p>
                      <a:pPr algn="ctr">
                        <a:lnSpc>
                          <a:spcPct val="100000"/>
                        </a:lnSpc>
                        <a:spcAft>
                          <a:spcPts val="0"/>
                        </a:spcAft>
                      </a:pPr>
                      <a:r>
                        <a:rPr lang="lv-LV" sz="1800" b="1" dirty="0">
                          <a:effectLst/>
                        </a:rPr>
                        <a:t>Mežs</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dirty="0">
                          <a:effectLst/>
                        </a:rPr>
                        <a:t>3–10</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xmlns="" val="525594238"/>
                  </a:ext>
                </a:extLst>
              </a:tr>
            </a:tbl>
          </a:graphicData>
        </a:graphic>
      </p:graphicFrame>
      <p:sp>
        <p:nvSpPr>
          <p:cNvPr id="5" name="Title 1"/>
          <p:cNvSpPr txBox="1">
            <a:spLocks/>
          </p:cNvSpPr>
          <p:nvPr/>
        </p:nvSpPr>
        <p:spPr>
          <a:xfrm>
            <a:off x="339635" y="591887"/>
            <a:ext cx="6178731" cy="209087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Lielas izmaiņas klimata sistēmā var izraisīt vulkānu izmestais materiāls – aerosoli, kas paceļas lielā </a:t>
            </a:r>
            <a:r>
              <a:rPr lang="lv-LV" sz="2400" dirty="0" smtClean="0"/>
              <a:t>augstumā – tas var </a:t>
            </a:r>
            <a:r>
              <a:rPr lang="lv-LV" sz="2400" dirty="0"/>
              <a:t>pazemināt globālo virsmas temperatūru uz vairākiem mēnešiem vai pat gadiem</a:t>
            </a:r>
          </a:p>
        </p:txBody>
      </p:sp>
      <p:sp>
        <p:nvSpPr>
          <p:cNvPr id="6" name="Title 1"/>
          <p:cNvSpPr txBox="1">
            <a:spLocks/>
          </p:cNvSpPr>
          <p:nvPr/>
        </p:nvSpPr>
        <p:spPr>
          <a:xfrm>
            <a:off x="7236319" y="679268"/>
            <a:ext cx="2534194" cy="86600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b="1" dirty="0"/>
              <a:t>Dažādu virsmu albedo vērtības</a:t>
            </a:r>
          </a:p>
        </p:txBody>
      </p:sp>
      <p:sp>
        <p:nvSpPr>
          <p:cNvPr id="7" name="Title 1"/>
          <p:cNvSpPr txBox="1">
            <a:spLocks/>
          </p:cNvSpPr>
          <p:nvPr/>
        </p:nvSpPr>
        <p:spPr>
          <a:xfrm>
            <a:off x="925287" y="3152884"/>
            <a:ext cx="5007425" cy="107497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Arī cilvēka veidotie aerosoli var ietekmēt Saules gaismas atstarošanu</a:t>
            </a:r>
          </a:p>
        </p:txBody>
      </p:sp>
      <p:sp>
        <p:nvSpPr>
          <p:cNvPr id="8" name="Title 1"/>
          <p:cNvSpPr txBox="1">
            <a:spLocks/>
          </p:cNvSpPr>
          <p:nvPr/>
        </p:nvSpPr>
        <p:spPr>
          <a:xfrm>
            <a:off x="339635" y="4697978"/>
            <a:ext cx="6178731" cy="167098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Zemes klimatu ietekmē Zemes </a:t>
            </a:r>
            <a:r>
              <a:rPr lang="lv-LV" sz="2400" b="1" dirty="0"/>
              <a:t>virsmas spēja atstarot </a:t>
            </a:r>
            <a:r>
              <a:rPr lang="lv-LV" sz="2400" b="1" dirty="0" smtClean="0"/>
              <a:t>starojumu</a:t>
            </a:r>
            <a:r>
              <a:rPr lang="lv-LV" sz="2400" dirty="0" smtClean="0"/>
              <a:t> – radiācijas </a:t>
            </a:r>
            <a:r>
              <a:rPr lang="lv-LV" sz="2400" dirty="0"/>
              <a:t>daļu, </a:t>
            </a:r>
            <a:endParaRPr lang="lv-LV" sz="2400" dirty="0" smtClean="0"/>
          </a:p>
          <a:p>
            <a:pPr algn="ctr"/>
            <a:r>
              <a:rPr lang="lv-LV" sz="2400" dirty="0" smtClean="0"/>
              <a:t>kas </a:t>
            </a:r>
            <a:r>
              <a:rPr lang="lv-LV" sz="2400" dirty="0"/>
              <a:t>tiek atstarota no Zemes virsmas, </a:t>
            </a:r>
            <a:endParaRPr lang="lv-LV" sz="2400" dirty="0" smtClean="0"/>
          </a:p>
          <a:p>
            <a:pPr algn="ctr"/>
            <a:r>
              <a:rPr lang="lv-LV" sz="2400" dirty="0" smtClean="0"/>
              <a:t>raksturo </a:t>
            </a:r>
            <a:r>
              <a:rPr lang="lv-LV" sz="2400" dirty="0"/>
              <a:t>virsmas </a:t>
            </a:r>
            <a:r>
              <a:rPr lang="lv-LV" sz="2400" b="1" dirty="0"/>
              <a:t>albedo</a:t>
            </a:r>
            <a:r>
              <a:rPr lang="lv-LV" sz="2400" dirty="0"/>
              <a:t> </a:t>
            </a:r>
          </a:p>
        </p:txBody>
      </p:sp>
    </p:spTree>
    <p:extLst>
      <p:ext uri="{BB962C8B-B14F-4D97-AF65-F5344CB8AC3E}">
        <p14:creationId xmlns:p14="http://schemas.microsoft.com/office/powerpoint/2010/main" val="5854944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64880">
              <a:srgbClr val="FFFFFF"/>
            </a:gs>
            <a:gs pos="0">
              <a:srgbClr val="66FF66"/>
            </a:gs>
            <a:gs pos="17000">
              <a:schemeClr val="bg1"/>
            </a:gs>
            <a:gs pos="80000">
              <a:schemeClr val="bg1"/>
            </a:gs>
            <a:gs pos="100000">
              <a:srgbClr val="66FF66"/>
            </a:gs>
          </a:gsLst>
          <a:lin ang="5400000" scaled="1"/>
          <a:tileRect/>
        </a:gradFill>
        <a:effectLst/>
      </p:bgPr>
    </p:bg>
    <p:spTree>
      <p:nvGrpSpPr>
        <p:cNvPr id="1" name=""/>
        <p:cNvGrpSpPr/>
        <p:nvPr/>
      </p:nvGrpSpPr>
      <p:grpSpPr>
        <a:xfrm>
          <a:off x="0" y="0"/>
          <a:ext cx="0" cy="0"/>
          <a:chOff x="0" y="0"/>
          <a:chExt cx="0" cy="0"/>
        </a:xfrm>
      </p:grpSpPr>
      <p:sp>
        <p:nvSpPr>
          <p:cNvPr id="14" name="Title 1"/>
          <p:cNvSpPr txBox="1">
            <a:spLocks/>
          </p:cNvSpPr>
          <p:nvPr/>
        </p:nvSpPr>
        <p:spPr>
          <a:xfrm>
            <a:off x="1185234" y="865001"/>
            <a:ext cx="3771910" cy="141237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dirty="0" smtClean="0"/>
              <a:t>Siltumnīcefekts</a:t>
            </a:r>
            <a:endParaRPr lang="lv-LV" dirty="0"/>
          </a:p>
        </p:txBody>
      </p:sp>
      <p:grpSp>
        <p:nvGrpSpPr>
          <p:cNvPr id="4" name="Group 3"/>
          <p:cNvGrpSpPr/>
          <p:nvPr/>
        </p:nvGrpSpPr>
        <p:grpSpPr>
          <a:xfrm>
            <a:off x="-1" y="2717074"/>
            <a:ext cx="7361646" cy="4140926"/>
            <a:chOff x="-1" y="2717074"/>
            <a:chExt cx="7361646" cy="4140926"/>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717074"/>
              <a:ext cx="7361646" cy="4140926"/>
            </a:xfrm>
            <a:prstGeom prst="rect">
              <a:avLst/>
            </a:prstGeom>
          </p:spPr>
        </p:pic>
        <p:sp>
          <p:nvSpPr>
            <p:cNvPr id="11" name="Rectangle 10"/>
            <p:cNvSpPr/>
            <p:nvPr/>
          </p:nvSpPr>
          <p:spPr>
            <a:xfrm>
              <a:off x="4957143" y="6488667"/>
              <a:ext cx="2404501" cy="369332"/>
            </a:xfrm>
            <a:prstGeom prst="rect">
              <a:avLst/>
            </a:prstGeom>
          </p:spPr>
          <p:txBody>
            <a:bodyPr wrap="square">
              <a:spAutoFit/>
            </a:bodyPr>
            <a:lstStyle/>
            <a:p>
              <a:pPr algn="r"/>
              <a:r>
                <a:rPr lang="en-US" sz="900" dirty="0"/>
                <a:t>New York City's annual carbon dioxide emissions as one-</a:t>
              </a:r>
              <a:r>
                <a:rPr lang="en-US" sz="900" dirty="0" err="1"/>
                <a:t>tonne</a:t>
              </a:r>
              <a:r>
                <a:rPr lang="en-US" sz="900" dirty="0"/>
                <a:t> spheres</a:t>
              </a:r>
              <a:endParaRPr lang="lv-LV" sz="900" dirty="0"/>
            </a:p>
          </p:txBody>
        </p:sp>
      </p:grpSp>
      <p:sp>
        <p:nvSpPr>
          <p:cNvPr id="12" name="Title 1"/>
          <p:cNvSpPr txBox="1">
            <a:spLocks/>
          </p:cNvSpPr>
          <p:nvPr/>
        </p:nvSpPr>
        <p:spPr>
          <a:xfrm>
            <a:off x="7024550" y="1758933"/>
            <a:ext cx="4637314" cy="185735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No Saules starojuma Zemes virsma uzsilst, un līdz ar to Zeme izstaro siltumu kosmiskajā </a:t>
            </a:r>
            <a:r>
              <a:rPr lang="lv-LV" sz="2800" dirty="0" smtClean="0"/>
              <a:t>telpā</a:t>
            </a:r>
            <a:endParaRPr lang="lv-LV" sz="2800" dirty="0"/>
          </a:p>
        </p:txBody>
      </p:sp>
      <p:sp>
        <p:nvSpPr>
          <p:cNvPr id="9" name="Title 1"/>
          <p:cNvSpPr txBox="1">
            <a:spLocks/>
          </p:cNvSpPr>
          <p:nvPr/>
        </p:nvSpPr>
        <p:spPr>
          <a:xfrm>
            <a:off x="6646816" y="4062547"/>
            <a:ext cx="5392783" cy="177654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Tomēr </a:t>
            </a:r>
            <a:r>
              <a:rPr lang="lv-LV" sz="2400" dirty="0"/>
              <a:t>Zemes virsmas temperatūra ir ievērojami zemāka nekā Saules virsmas temperatūra, tādēļ starojuma enerģija, ko Zeme izstaro, ir ievērojami </a:t>
            </a:r>
            <a:r>
              <a:rPr lang="lv-LV" sz="2400" dirty="0" smtClean="0"/>
              <a:t>zemāka</a:t>
            </a:r>
            <a:endParaRPr lang="lv-LV" sz="2400" dirty="0"/>
          </a:p>
        </p:txBody>
      </p:sp>
    </p:spTree>
    <p:extLst>
      <p:ext uri="{BB962C8B-B14F-4D97-AF65-F5344CB8AC3E}">
        <p14:creationId xmlns:p14="http://schemas.microsoft.com/office/powerpoint/2010/main" val="130914224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71508" y="1277400"/>
            <a:ext cx="7165620" cy="4376225"/>
            <a:chOff x="219256" y="1368307"/>
            <a:chExt cx="7165620" cy="4376225"/>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256" y="1522458"/>
              <a:ext cx="7165620" cy="4222074"/>
            </a:xfrm>
            <a:prstGeom prst="rect">
              <a:avLst/>
            </a:prstGeom>
          </p:spPr>
        </p:pic>
        <p:sp>
          <p:nvSpPr>
            <p:cNvPr id="3" name="Rectangle 2"/>
            <p:cNvSpPr/>
            <p:nvPr/>
          </p:nvSpPr>
          <p:spPr>
            <a:xfrm>
              <a:off x="1232267" y="1368307"/>
              <a:ext cx="5664921" cy="584775"/>
            </a:xfrm>
            <a:prstGeom prst="rect">
              <a:avLst/>
            </a:prstGeom>
          </p:spPr>
          <p:txBody>
            <a:bodyPr wrap="square">
              <a:spAutoFit/>
            </a:bodyPr>
            <a:lstStyle/>
            <a:p>
              <a:r>
                <a:rPr lang="lv-LV" sz="1600" b="1" dirty="0"/>
                <a:t>No Zemes virsmas izstarotā starojuma spektrs </a:t>
              </a:r>
              <a:endParaRPr lang="lv-LV" sz="1600" b="1" dirty="0" smtClean="0"/>
            </a:p>
            <a:p>
              <a:r>
                <a:rPr lang="lv-LV" sz="1600" b="1" dirty="0" smtClean="0"/>
                <a:t>un </a:t>
              </a:r>
              <a:r>
                <a:rPr lang="lv-LV" sz="1600" b="1" dirty="0"/>
                <a:t>mijiedarbība ar atmosfēru veidojošām gāzēm </a:t>
              </a:r>
            </a:p>
          </p:txBody>
        </p:sp>
      </p:grpSp>
      <p:sp>
        <p:nvSpPr>
          <p:cNvPr id="6" name="Title 1"/>
          <p:cNvSpPr txBox="1">
            <a:spLocks/>
          </p:cNvSpPr>
          <p:nvPr/>
        </p:nvSpPr>
        <p:spPr>
          <a:xfrm>
            <a:off x="7628708" y="2065053"/>
            <a:ext cx="4273731" cy="280092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Zemes virsma galvenokārt izstaro infrasarkano jeb siltuma </a:t>
            </a:r>
            <a:r>
              <a:rPr lang="lv-LV" sz="2400" dirty="0" smtClean="0"/>
              <a:t>starojumu – arī </a:t>
            </a:r>
            <a:r>
              <a:rPr lang="lv-LV" sz="2400" dirty="0"/>
              <a:t>no Zemes virsmas atstarotais infrasarkanais starojums spēj mijiedarboties ar atmosfēru veidojošām gāzēm </a:t>
            </a:r>
          </a:p>
        </p:txBody>
      </p:sp>
    </p:spTree>
    <p:extLst>
      <p:ext uri="{BB962C8B-B14F-4D97-AF65-F5344CB8AC3E}">
        <p14:creationId xmlns:p14="http://schemas.microsoft.com/office/powerpoint/2010/main" val="383004889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194" y="3114474"/>
            <a:ext cx="6171830" cy="2556859"/>
          </a:xfrm>
          <a:prstGeom prst="rect">
            <a:avLst/>
          </a:prstGeom>
        </p:spPr>
      </p:pic>
      <p:sp>
        <p:nvSpPr>
          <p:cNvPr id="5" name="Rectangle 4"/>
          <p:cNvSpPr/>
          <p:nvPr/>
        </p:nvSpPr>
        <p:spPr>
          <a:xfrm>
            <a:off x="466540" y="5657671"/>
            <a:ext cx="6096000" cy="1200329"/>
          </a:xfrm>
          <a:prstGeom prst="rect">
            <a:avLst/>
          </a:prstGeom>
        </p:spPr>
        <p:txBody>
          <a:bodyPr>
            <a:spAutoFit/>
          </a:bodyPr>
          <a:lstStyle/>
          <a:p>
            <a:r>
              <a:rPr lang="lv-LV" dirty="0"/>
              <a:t>Pat nelielas siltumnīcefekta gāzu daudzuma izmaiņas atmosfērā pavada temperatūras izmaiņas uz Zemes, līdz ar to mainās ledāju platība, okeāna līmenis, straumju režīms, biotopu izplatība un klimats.</a:t>
            </a:r>
          </a:p>
        </p:txBody>
      </p:sp>
      <p:sp>
        <p:nvSpPr>
          <p:cNvPr id="6" name="Title 1"/>
          <p:cNvSpPr txBox="1">
            <a:spLocks/>
          </p:cNvSpPr>
          <p:nvPr/>
        </p:nvSpPr>
        <p:spPr>
          <a:xfrm>
            <a:off x="1090787" y="673164"/>
            <a:ext cx="4273731" cy="178194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Tādas gāzes kā </a:t>
            </a:r>
            <a:r>
              <a:rPr lang="lv-LV" sz="2400" b="1" dirty="0"/>
              <a:t>ogļskābā gāze</a:t>
            </a:r>
            <a:r>
              <a:rPr lang="lv-LV" sz="2400" dirty="0"/>
              <a:t>, </a:t>
            </a:r>
            <a:r>
              <a:rPr lang="lv-LV" sz="2400" b="1" dirty="0"/>
              <a:t>metāns </a:t>
            </a:r>
            <a:r>
              <a:rPr lang="lv-LV" sz="2400" dirty="0"/>
              <a:t>un arī </a:t>
            </a:r>
            <a:r>
              <a:rPr lang="lv-LV" sz="2400" b="1" dirty="0"/>
              <a:t>ūdens tvaiki </a:t>
            </a:r>
            <a:r>
              <a:rPr lang="lv-LV" sz="2400" dirty="0"/>
              <a:t>atmosfērā darbojas līdzīgi kā stikls siltumnīcā </a:t>
            </a:r>
          </a:p>
        </p:txBody>
      </p:sp>
      <p:sp>
        <p:nvSpPr>
          <p:cNvPr id="7" name="Title 1"/>
          <p:cNvSpPr txBox="1">
            <a:spLocks/>
          </p:cNvSpPr>
          <p:nvPr/>
        </p:nvSpPr>
        <p:spPr>
          <a:xfrm>
            <a:off x="6589971" y="1184416"/>
            <a:ext cx="5477560" cy="211609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Šīs gāzes ir caurlaidīgas ienākošajam starojumam, bet aiztur no Zemes virsmas atstaroto infrasarkano (siltuma) </a:t>
            </a:r>
            <a:r>
              <a:rPr lang="lv-LV" sz="2400" dirty="0" smtClean="0"/>
              <a:t>starojumu – tās sauc </a:t>
            </a:r>
          </a:p>
          <a:p>
            <a:pPr algn="ctr"/>
            <a:r>
              <a:rPr lang="lv-LV" sz="2400" dirty="0" smtClean="0"/>
              <a:t>par </a:t>
            </a:r>
            <a:r>
              <a:rPr lang="lv-LV" sz="2400" b="1" dirty="0" smtClean="0"/>
              <a:t>siltumnīcefekta </a:t>
            </a:r>
            <a:r>
              <a:rPr lang="lv-LV" sz="2400" b="1" dirty="0"/>
              <a:t>gāzēm</a:t>
            </a:r>
          </a:p>
        </p:txBody>
      </p:sp>
      <p:sp>
        <p:nvSpPr>
          <p:cNvPr id="8" name="Title 1"/>
          <p:cNvSpPr txBox="1">
            <a:spLocks/>
          </p:cNvSpPr>
          <p:nvPr/>
        </p:nvSpPr>
        <p:spPr>
          <a:xfrm>
            <a:off x="6589971" y="3959872"/>
            <a:ext cx="5477560" cy="211609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Jo augstāka ir siltumnīcefekta gāzu koncentrācija atmosfērā, jo vairāk infrasarkanā starojuma (siltuma) tiek aizturēts Zemes atmosfērā, un līdz ar to pieaug Zemes virsmas temperatūra</a:t>
            </a:r>
            <a:endParaRPr lang="lv-LV" sz="2400" b="1" dirty="0"/>
          </a:p>
        </p:txBody>
      </p:sp>
    </p:spTree>
    <p:extLst>
      <p:ext uri="{BB962C8B-B14F-4D97-AF65-F5344CB8AC3E}">
        <p14:creationId xmlns:p14="http://schemas.microsoft.com/office/powerpoint/2010/main" val="38890828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18506" y="657454"/>
            <a:ext cx="11179759" cy="2621323"/>
            <a:chOff x="400939" y="957903"/>
            <a:chExt cx="11179759" cy="2621323"/>
          </a:xfrm>
        </p:grpSpPr>
        <p:sp>
          <p:nvSpPr>
            <p:cNvPr id="4" name="Title 1"/>
            <p:cNvSpPr txBox="1">
              <a:spLocks/>
            </p:cNvSpPr>
            <p:nvPr/>
          </p:nvSpPr>
          <p:spPr>
            <a:xfrm>
              <a:off x="990601" y="957903"/>
              <a:ext cx="6964680" cy="262132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Vairākas atmosfēru veidojošas </a:t>
              </a:r>
              <a:r>
                <a:rPr lang="lv-LV" sz="2800" dirty="0" smtClean="0"/>
                <a:t>gāzes:</a:t>
              </a:r>
            </a:p>
            <a:p>
              <a:pPr algn="ctr"/>
              <a:endParaRPr lang="lv-LV" sz="2800" dirty="0" smtClean="0"/>
            </a:p>
            <a:p>
              <a:pPr algn="ctr"/>
              <a:endParaRPr lang="lv-LV" sz="2800" dirty="0"/>
            </a:p>
            <a:p>
              <a:pPr algn="ctr"/>
              <a:endParaRPr lang="lv-LV" sz="2800" dirty="0" smtClean="0"/>
            </a:p>
            <a:p>
              <a:pPr algn="ctr"/>
              <a:r>
                <a:rPr lang="lv-LV" sz="2800" dirty="0" smtClean="0"/>
                <a:t>spēj </a:t>
              </a:r>
              <a:r>
                <a:rPr lang="lv-LV" sz="2800" dirty="0"/>
                <a:t>intensīvi absorbēt infrasarkano </a:t>
              </a:r>
              <a:r>
                <a:rPr lang="lv-LV" sz="2800" dirty="0" smtClean="0"/>
                <a:t>starojumu</a:t>
              </a:r>
              <a:endParaRPr lang="lv-LV" sz="2800" dirty="0"/>
            </a:p>
          </p:txBody>
        </p:sp>
        <p:sp>
          <p:nvSpPr>
            <p:cNvPr id="5" name="Rounded Rectangle 4"/>
            <p:cNvSpPr/>
            <p:nvPr/>
          </p:nvSpPr>
          <p:spPr>
            <a:xfrm>
              <a:off x="1921561" y="1651953"/>
              <a:ext cx="1059766"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Metāns </a:t>
              </a:r>
              <a:r>
                <a:rPr lang="lv-LV" b="1" dirty="0">
                  <a:solidFill>
                    <a:schemeClr val="tx1"/>
                  </a:solidFill>
                </a:rPr>
                <a:t>(CH</a:t>
              </a:r>
              <a:r>
                <a:rPr lang="lv-LV" b="1" baseline="-25000" dirty="0">
                  <a:solidFill>
                    <a:schemeClr val="tx1"/>
                  </a:solidFill>
                </a:rPr>
                <a:t>4</a:t>
              </a:r>
              <a:r>
                <a:rPr lang="lv-LV" b="1" dirty="0" smtClean="0">
                  <a:solidFill>
                    <a:schemeClr val="tx1"/>
                  </a:solidFill>
                </a:rPr>
                <a:t>) </a:t>
              </a:r>
              <a:endParaRPr lang="lv-LV" b="1" dirty="0">
                <a:solidFill>
                  <a:schemeClr val="tx1"/>
                </a:solidFill>
              </a:endParaRPr>
            </a:p>
          </p:txBody>
        </p:sp>
        <p:sp>
          <p:nvSpPr>
            <p:cNvPr id="6" name="Rounded Rectangle 5"/>
            <p:cNvSpPr/>
            <p:nvPr/>
          </p:nvSpPr>
          <p:spPr>
            <a:xfrm>
              <a:off x="400939" y="1651953"/>
              <a:ext cx="1258147"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Ogļskābā </a:t>
              </a:r>
              <a:r>
                <a:rPr lang="lv-LV" b="1" dirty="0">
                  <a:solidFill>
                    <a:schemeClr val="tx1"/>
                  </a:solidFill>
                </a:rPr>
                <a:t>gāze (CO</a:t>
              </a:r>
              <a:r>
                <a:rPr lang="lv-LV" b="1" baseline="-25000" dirty="0">
                  <a:solidFill>
                    <a:schemeClr val="tx1"/>
                  </a:solidFill>
                </a:rPr>
                <a:t>2</a:t>
              </a:r>
              <a:r>
                <a:rPr lang="lv-LV" b="1" dirty="0" smtClean="0">
                  <a:solidFill>
                    <a:schemeClr val="tx1"/>
                  </a:solidFill>
                </a:rPr>
                <a:t>) </a:t>
              </a:r>
              <a:endParaRPr lang="lv-LV" b="1" dirty="0">
                <a:solidFill>
                  <a:schemeClr val="tx1"/>
                </a:solidFill>
              </a:endParaRPr>
            </a:p>
          </p:txBody>
        </p:sp>
        <p:sp>
          <p:nvSpPr>
            <p:cNvPr id="7" name="Rounded Rectangle 6"/>
            <p:cNvSpPr/>
            <p:nvPr/>
          </p:nvSpPr>
          <p:spPr>
            <a:xfrm>
              <a:off x="3243802" y="1651953"/>
              <a:ext cx="1098231"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O</a:t>
              </a:r>
              <a:r>
                <a:rPr lang="lv-LV" b="1" dirty="0" smtClean="0">
                  <a:solidFill>
                    <a:schemeClr val="tx1"/>
                  </a:solidFill>
                </a:rPr>
                <a:t>zons </a:t>
              </a:r>
              <a:r>
                <a:rPr lang="lv-LV" b="1" dirty="0">
                  <a:solidFill>
                    <a:schemeClr val="tx1"/>
                  </a:solidFill>
                </a:rPr>
                <a:t>(O</a:t>
              </a:r>
              <a:r>
                <a:rPr lang="lv-LV" b="1" baseline="-25000" dirty="0">
                  <a:solidFill>
                    <a:schemeClr val="tx1"/>
                  </a:solidFill>
                </a:rPr>
                <a:t>3</a:t>
              </a:r>
              <a:r>
                <a:rPr lang="lv-LV" b="1" dirty="0">
                  <a:solidFill>
                    <a:schemeClr val="tx1"/>
                  </a:solidFill>
                </a:rPr>
                <a:t>) </a:t>
              </a:r>
            </a:p>
          </p:txBody>
        </p:sp>
        <p:sp>
          <p:nvSpPr>
            <p:cNvPr id="8" name="Rounded Rectangle 7"/>
            <p:cNvSpPr/>
            <p:nvPr/>
          </p:nvSpPr>
          <p:spPr>
            <a:xfrm>
              <a:off x="4604508" y="1651953"/>
              <a:ext cx="1136239"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Ūdens </a:t>
              </a:r>
              <a:r>
                <a:rPr lang="lv-LV" b="1" dirty="0">
                  <a:solidFill>
                    <a:schemeClr val="tx1"/>
                  </a:solidFill>
                </a:rPr>
                <a:t>tvaiki</a:t>
              </a:r>
            </a:p>
          </p:txBody>
        </p:sp>
        <p:sp>
          <p:nvSpPr>
            <p:cNvPr id="9" name="Rounded Rectangle 8"/>
            <p:cNvSpPr/>
            <p:nvPr/>
          </p:nvSpPr>
          <p:spPr>
            <a:xfrm>
              <a:off x="5927130" y="1651953"/>
              <a:ext cx="1597794"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Slāpekļa (I</a:t>
              </a:r>
              <a:r>
                <a:rPr lang="lv-LV" b="1" dirty="0">
                  <a:solidFill>
                    <a:schemeClr val="tx1"/>
                  </a:solidFill>
                </a:rPr>
                <a:t>) oksīds (N</a:t>
              </a:r>
              <a:r>
                <a:rPr lang="lv-LV" b="1" baseline="-25000" dirty="0">
                  <a:solidFill>
                    <a:schemeClr val="tx1"/>
                  </a:solidFill>
                </a:rPr>
                <a:t>2</a:t>
              </a:r>
              <a:r>
                <a:rPr lang="lv-LV" b="1" dirty="0">
                  <a:solidFill>
                    <a:schemeClr val="tx1"/>
                  </a:solidFill>
                </a:rPr>
                <a:t>O) </a:t>
              </a:r>
            </a:p>
          </p:txBody>
        </p:sp>
        <p:sp>
          <p:nvSpPr>
            <p:cNvPr id="10" name="Title 1"/>
            <p:cNvSpPr txBox="1">
              <a:spLocks/>
            </p:cNvSpPr>
            <p:nvPr/>
          </p:nvSpPr>
          <p:spPr>
            <a:xfrm>
              <a:off x="8190411" y="2143135"/>
              <a:ext cx="3108960" cy="143609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dirty="0"/>
                <a:t> </a:t>
              </a:r>
              <a:endParaRPr lang="lv-LV" sz="2000" dirty="0" smtClean="0"/>
            </a:p>
            <a:p>
              <a:pPr algn="ctr"/>
              <a:r>
                <a:rPr lang="lv-LV" sz="2000" dirty="0" smtClean="0"/>
                <a:t>Tostarp arī cilvēka </a:t>
              </a:r>
              <a:r>
                <a:rPr lang="lv-LV" sz="2000" dirty="0"/>
                <a:t>darbības rezultātā atmosfērā nokļuvušās </a:t>
              </a:r>
              <a:r>
                <a:rPr lang="lv-LV" sz="2000" dirty="0" smtClean="0"/>
                <a:t>gāzes</a:t>
              </a:r>
              <a:endParaRPr lang="lv-LV" sz="2000" dirty="0"/>
            </a:p>
          </p:txBody>
        </p:sp>
        <p:sp>
          <p:nvSpPr>
            <p:cNvPr id="12" name="Rounded Rectangle 11"/>
            <p:cNvSpPr/>
            <p:nvPr/>
          </p:nvSpPr>
          <p:spPr>
            <a:xfrm>
              <a:off x="7711307" y="1651953"/>
              <a:ext cx="2177276"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Hlorfluor-ogļūdeņraži </a:t>
              </a:r>
              <a:r>
                <a:rPr lang="lv-LV" b="1" dirty="0">
                  <a:solidFill>
                    <a:schemeClr val="tx1"/>
                  </a:solidFill>
                </a:rPr>
                <a:t>(freoni)</a:t>
              </a:r>
            </a:p>
          </p:txBody>
        </p:sp>
        <p:sp>
          <p:nvSpPr>
            <p:cNvPr id="13" name="Rounded Rectangle 12"/>
            <p:cNvSpPr/>
            <p:nvPr/>
          </p:nvSpPr>
          <p:spPr>
            <a:xfrm>
              <a:off x="10052343" y="1651953"/>
              <a:ext cx="1528355"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Sēra </a:t>
              </a:r>
              <a:r>
                <a:rPr lang="lv-LV" b="1" dirty="0" err="1" smtClean="0">
                  <a:solidFill>
                    <a:schemeClr val="tx1"/>
                  </a:solidFill>
                </a:rPr>
                <a:t>heksa-fluorīds</a:t>
              </a:r>
              <a:r>
                <a:rPr lang="lv-LV" b="1" dirty="0" smtClean="0">
                  <a:solidFill>
                    <a:schemeClr val="tx1"/>
                  </a:solidFill>
                </a:rPr>
                <a:t> </a:t>
              </a:r>
              <a:r>
                <a:rPr lang="lv-LV" b="1" dirty="0">
                  <a:solidFill>
                    <a:schemeClr val="tx1"/>
                  </a:solidFill>
                </a:rPr>
                <a:t>(SF6)</a:t>
              </a:r>
            </a:p>
          </p:txBody>
        </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940" y="3429000"/>
            <a:ext cx="4770782" cy="3429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2757" y="3429000"/>
            <a:ext cx="6096001" cy="3429000"/>
          </a:xfrm>
          <a:prstGeom prst="rect">
            <a:avLst/>
          </a:prstGeom>
        </p:spPr>
      </p:pic>
    </p:spTree>
    <p:extLst>
      <p:ext uri="{BB962C8B-B14F-4D97-AF65-F5344CB8AC3E}">
        <p14:creationId xmlns:p14="http://schemas.microsoft.com/office/powerpoint/2010/main" val="1943504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nergetika-lv.wikidot.com/local--files/ano-klimata-parmainu-konvencija-un-kioto-protokols/siltumnicas_efekts_zala_josta_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8362" y="1227909"/>
            <a:ext cx="5131249" cy="458455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352696" y="588951"/>
            <a:ext cx="6492242" cy="193218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Katru no siltumnīcefekta gāzēm </a:t>
            </a:r>
            <a:r>
              <a:rPr lang="lv-LV" sz="2400" dirty="0" smtClean="0"/>
              <a:t>raksturo </a:t>
            </a:r>
            <a:r>
              <a:rPr lang="lv-LV" sz="2400" dirty="0"/>
              <a:t>atšķirīga spēja saistīt un atgriezt uz Zemi Saules starojumu </a:t>
            </a:r>
            <a:r>
              <a:rPr lang="lv-LV" sz="2400" b="1" dirty="0"/>
              <a:t>– saules starojuma radiācija </a:t>
            </a:r>
            <a:r>
              <a:rPr lang="lv-LV" sz="2400" dirty="0"/>
              <a:t>vai</a:t>
            </a:r>
            <a:r>
              <a:rPr lang="lv-LV" sz="2400" b="1" dirty="0"/>
              <a:t> radiācijas daudzums (RD)</a:t>
            </a:r>
            <a:r>
              <a:rPr lang="lv-LV" sz="2400" dirty="0"/>
              <a:t>, </a:t>
            </a:r>
            <a:endParaRPr lang="lv-LV" sz="2400" dirty="0" smtClean="0"/>
          </a:p>
          <a:p>
            <a:pPr algn="ctr"/>
            <a:r>
              <a:rPr lang="lv-LV" sz="2400" dirty="0" smtClean="0"/>
              <a:t>ko </a:t>
            </a:r>
            <a:r>
              <a:rPr lang="lv-LV" sz="2400" dirty="0"/>
              <a:t>izsaka </a:t>
            </a:r>
            <a:r>
              <a:rPr lang="lv-LV" sz="2400" dirty="0" smtClean="0"/>
              <a:t>W/m</a:t>
            </a:r>
            <a:r>
              <a:rPr lang="lv-LV" sz="2400" baseline="30000" dirty="0" smtClean="0"/>
              <a:t>2</a:t>
            </a:r>
            <a:endParaRPr lang="lv-LV" sz="2400" dirty="0"/>
          </a:p>
        </p:txBody>
      </p:sp>
      <p:sp>
        <p:nvSpPr>
          <p:cNvPr id="4" name="Title 1"/>
          <p:cNvSpPr txBox="1">
            <a:spLocks/>
          </p:cNvSpPr>
          <p:nvPr/>
        </p:nvSpPr>
        <p:spPr>
          <a:xfrm>
            <a:off x="352695" y="4747293"/>
            <a:ext cx="6492243" cy="156206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Ja radiācijas daudzuma vērtība ir ar pozitīvu zīmi, tad gāze sekmē Zemes temperatūras paaugstināšanos, bet, ja ar negatīvu zīmi, – temperatūras pazemināšanos</a:t>
            </a:r>
          </a:p>
        </p:txBody>
      </p:sp>
      <p:sp>
        <p:nvSpPr>
          <p:cNvPr id="5" name="Title 1"/>
          <p:cNvSpPr txBox="1">
            <a:spLocks/>
          </p:cNvSpPr>
          <p:nvPr/>
        </p:nvSpPr>
        <p:spPr>
          <a:xfrm>
            <a:off x="352695" y="2879305"/>
            <a:ext cx="6492243" cy="150981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Radiācijas daudzums parāda, kā attiecīgā gāze ietekmē enerģijas daudzumu, kas sasniedz Zemes virsmu, un līdz ar to parāda, cik lielā mērā tā spēj ietekmēt klimata mainības veidu</a:t>
            </a:r>
          </a:p>
        </p:txBody>
      </p:sp>
    </p:spTree>
    <p:extLst>
      <p:ext uri="{BB962C8B-B14F-4D97-AF65-F5344CB8AC3E}">
        <p14:creationId xmlns:p14="http://schemas.microsoft.com/office/powerpoint/2010/main" val="254296531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581335" y="405177"/>
            <a:ext cx="2989087" cy="129932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Ogļskābās gāzes </a:t>
            </a:r>
            <a:r>
              <a:rPr lang="lv-LV" sz="2800" dirty="0" smtClean="0"/>
              <a:t>(CO</a:t>
            </a:r>
            <a:r>
              <a:rPr lang="lv-LV" sz="2800" baseline="-25000" dirty="0" smtClean="0"/>
              <a:t>2</a:t>
            </a:r>
            <a:r>
              <a:rPr lang="lv-LV" sz="2800" dirty="0" smtClean="0"/>
              <a:t>) aprite</a:t>
            </a:r>
            <a:endParaRPr lang="lv-LV" sz="2800" dirty="0"/>
          </a:p>
        </p:txBody>
      </p:sp>
      <p:sp>
        <p:nvSpPr>
          <p:cNvPr id="16" name="Title 1"/>
          <p:cNvSpPr txBox="1">
            <a:spLocks/>
          </p:cNvSpPr>
          <p:nvPr/>
        </p:nvSpPr>
        <p:spPr>
          <a:xfrm>
            <a:off x="4020832" y="940130"/>
            <a:ext cx="7846514" cy="171443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Vidēji ogļskābās gāzes īpatsvars atmosfēras gaisā ir 0,03%, taču vietās, kur koncentrējas lielāks skaits elpotāju (augsnes virskārtā un zemei pieguļošajā atmosfēras slānī) CO</a:t>
            </a:r>
            <a:r>
              <a:rPr lang="lv-LV" sz="2400" baseline="-25000" dirty="0"/>
              <a:t>2</a:t>
            </a:r>
            <a:r>
              <a:rPr lang="lv-LV" sz="2400" dirty="0"/>
              <a:t> koncentrācija var sasniegt 0,5-4%</a:t>
            </a:r>
          </a:p>
        </p:txBody>
      </p:sp>
      <p:sp>
        <p:nvSpPr>
          <p:cNvPr id="17" name="Title 1"/>
          <p:cNvSpPr txBox="1">
            <a:spLocks/>
          </p:cNvSpPr>
          <p:nvPr/>
        </p:nvSpPr>
        <p:spPr>
          <a:xfrm>
            <a:off x="1463097" y="5291255"/>
            <a:ext cx="9172442" cy="129932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Visu organisko vielu galvenā sastāvdaļa ir ogleklis. Ogļskābā gāze rodas organisko vielu molekulām sašķeļoties un C atomiem </a:t>
            </a:r>
            <a:endParaRPr lang="lv-LV" sz="2400" dirty="0" smtClean="0"/>
          </a:p>
          <a:p>
            <a:pPr algn="ctr"/>
            <a:r>
              <a:rPr lang="lv-LV" sz="2400" dirty="0" smtClean="0"/>
              <a:t>savienojoties </a:t>
            </a:r>
            <a:r>
              <a:rPr lang="lv-LV" sz="2400" dirty="0"/>
              <a:t>ar skābekli</a:t>
            </a:r>
          </a:p>
        </p:txBody>
      </p:sp>
      <p:grpSp>
        <p:nvGrpSpPr>
          <p:cNvPr id="4" name="Group 3"/>
          <p:cNvGrpSpPr/>
          <p:nvPr/>
        </p:nvGrpSpPr>
        <p:grpSpPr>
          <a:xfrm>
            <a:off x="2075878" y="3067973"/>
            <a:ext cx="7673354" cy="1809874"/>
            <a:chOff x="484067" y="3007125"/>
            <a:chExt cx="7673354" cy="1809874"/>
          </a:xfrm>
        </p:grpSpPr>
        <p:sp>
          <p:nvSpPr>
            <p:cNvPr id="20" name="Title 1"/>
            <p:cNvSpPr txBox="1">
              <a:spLocks/>
            </p:cNvSpPr>
            <p:nvPr/>
          </p:nvSpPr>
          <p:spPr>
            <a:xfrm>
              <a:off x="1841860" y="3007125"/>
              <a:ext cx="5264332" cy="107049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Ogļskābās gāzes </a:t>
              </a:r>
              <a:r>
                <a:rPr lang="lv-LV" sz="2800" dirty="0" smtClean="0"/>
                <a:t>(CO</a:t>
              </a:r>
              <a:r>
                <a:rPr lang="lv-LV" sz="2800" baseline="-25000" dirty="0" smtClean="0"/>
                <a:t>2</a:t>
              </a:r>
              <a:r>
                <a:rPr lang="lv-LV" sz="2800" dirty="0" smtClean="0"/>
                <a:t>) </a:t>
              </a:r>
            </a:p>
            <a:p>
              <a:pPr algn="ctr"/>
              <a:r>
                <a:rPr lang="lv-LV" sz="2800" dirty="0" smtClean="0"/>
                <a:t>dabiskie avoti:</a:t>
              </a:r>
              <a:endParaRPr lang="lv-LV" sz="2800" dirty="0"/>
            </a:p>
          </p:txBody>
        </p:sp>
        <p:sp>
          <p:nvSpPr>
            <p:cNvPr id="19" name="Rounded Rectangle 18"/>
            <p:cNvSpPr/>
            <p:nvPr/>
          </p:nvSpPr>
          <p:spPr>
            <a:xfrm>
              <a:off x="484067" y="3928435"/>
              <a:ext cx="2037064"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Organisko vielu sadalīšanās (pūšana, rūgšana)</a:t>
              </a:r>
            </a:p>
          </p:txBody>
        </p:sp>
        <p:sp>
          <p:nvSpPr>
            <p:cNvPr id="21" name="Rounded Rectangle 20"/>
            <p:cNvSpPr/>
            <p:nvPr/>
          </p:nvSpPr>
          <p:spPr>
            <a:xfrm>
              <a:off x="4788373" y="3933927"/>
              <a:ext cx="1718687"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Zibens izraisīti ugunsgrēki</a:t>
              </a:r>
            </a:p>
          </p:txBody>
        </p:sp>
        <p:sp>
          <p:nvSpPr>
            <p:cNvPr id="22" name="Rounded Rectangle 21"/>
            <p:cNvSpPr/>
            <p:nvPr/>
          </p:nvSpPr>
          <p:spPr>
            <a:xfrm>
              <a:off x="6689894" y="3928435"/>
              <a:ext cx="1467527"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Vulkāniskie procesi</a:t>
              </a:r>
            </a:p>
          </p:txBody>
        </p:sp>
        <p:sp>
          <p:nvSpPr>
            <p:cNvPr id="23" name="Rounded Rectangle 22"/>
            <p:cNvSpPr/>
            <p:nvPr/>
          </p:nvSpPr>
          <p:spPr>
            <a:xfrm>
              <a:off x="2703965" y="3933927"/>
              <a:ext cx="1901574"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Dzīvo organismu elpošana</a:t>
              </a:r>
            </a:p>
          </p:txBody>
        </p:sp>
      </p:grpSp>
    </p:spTree>
    <p:extLst>
      <p:ext uri="{BB962C8B-B14F-4D97-AF65-F5344CB8AC3E}">
        <p14:creationId xmlns:p14="http://schemas.microsoft.com/office/powerpoint/2010/main" val="209676614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31" name="Group 12"/>
          <p:cNvGrpSpPr>
            <a:grpSpLocks/>
          </p:cNvGrpSpPr>
          <p:nvPr/>
        </p:nvGrpSpPr>
        <p:grpSpPr bwMode="auto">
          <a:xfrm>
            <a:off x="696188" y="1925680"/>
            <a:ext cx="3443507" cy="4946681"/>
            <a:chOff x="-713572" y="1868496"/>
            <a:chExt cx="3443504" cy="4946758"/>
          </a:xfrm>
        </p:grpSpPr>
        <p:pic>
          <p:nvPicPr>
            <p:cNvPr id="2663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572" y="2268553"/>
              <a:ext cx="3443504" cy="454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13572" y="1868496"/>
              <a:ext cx="3443504" cy="338559"/>
            </a:xfrm>
            <a:prstGeom prst="rect">
              <a:avLst/>
            </a:prstGeom>
            <a:noFill/>
          </p:spPr>
          <p:txBody>
            <a:bodyPr wrap="square">
              <a:spAutoFit/>
            </a:bodyPr>
            <a:lstStyle/>
            <a:p>
              <a:pPr algn="ctr">
                <a:defRPr/>
              </a:pPr>
              <a:r>
                <a:rPr lang="lv-LV" sz="1600" b="1" dirty="0">
                  <a:cs typeface="Arial" charset="0"/>
                </a:rPr>
                <a:t>Arktisko ledāju izmaiņas gadu gaitā</a:t>
              </a:r>
            </a:p>
          </p:txBody>
        </p:sp>
        <p:sp>
          <p:nvSpPr>
            <p:cNvPr id="11" name="Rectangle 10"/>
            <p:cNvSpPr/>
            <p:nvPr/>
          </p:nvSpPr>
          <p:spPr>
            <a:xfrm>
              <a:off x="-713572" y="2206991"/>
              <a:ext cx="985837" cy="409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lv-LV" b="1" dirty="0">
                  <a:solidFill>
                    <a:schemeClr val="tx1"/>
                  </a:solidFill>
                </a:rPr>
                <a:t>1979.</a:t>
              </a:r>
            </a:p>
          </p:txBody>
        </p:sp>
        <p:sp>
          <p:nvSpPr>
            <p:cNvPr id="12" name="Rectangle 11"/>
            <p:cNvSpPr/>
            <p:nvPr/>
          </p:nvSpPr>
          <p:spPr>
            <a:xfrm>
              <a:off x="-713572" y="4511916"/>
              <a:ext cx="985837" cy="407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lv-LV" b="1" dirty="0">
                  <a:solidFill>
                    <a:schemeClr val="tx1"/>
                  </a:solidFill>
                </a:rPr>
                <a:t>2003.</a:t>
              </a:r>
            </a:p>
          </p:txBody>
        </p:sp>
      </p:grpSp>
      <p:sp>
        <p:nvSpPr>
          <p:cNvPr id="13" name="Title 1"/>
          <p:cNvSpPr txBox="1">
            <a:spLocks/>
          </p:cNvSpPr>
          <p:nvPr/>
        </p:nvSpPr>
        <p:spPr>
          <a:xfrm>
            <a:off x="1529645" y="274679"/>
            <a:ext cx="2989087" cy="129932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Ogļskābās gāzes </a:t>
            </a:r>
            <a:r>
              <a:rPr lang="lv-LV" sz="2800" dirty="0" smtClean="0"/>
              <a:t>(CO</a:t>
            </a:r>
            <a:r>
              <a:rPr lang="lv-LV" sz="2800" baseline="-25000" dirty="0" smtClean="0"/>
              <a:t>2</a:t>
            </a:r>
            <a:r>
              <a:rPr lang="lv-LV" sz="2800" dirty="0" smtClean="0"/>
              <a:t>) nozīme vidē</a:t>
            </a:r>
            <a:endParaRPr lang="lv-LV" sz="2800" dirty="0"/>
          </a:p>
        </p:txBody>
      </p:sp>
      <p:sp>
        <p:nvSpPr>
          <p:cNvPr id="14" name="Title 1"/>
          <p:cNvSpPr txBox="1">
            <a:spLocks/>
          </p:cNvSpPr>
          <p:nvPr/>
        </p:nvSpPr>
        <p:spPr>
          <a:xfrm>
            <a:off x="4893991" y="924342"/>
            <a:ext cx="6901769" cy="171443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Aerobie organismi ir jutīgi pret paaugstinātu CO</a:t>
            </a:r>
            <a:r>
              <a:rPr lang="lv-LV" sz="2400" baseline="-25000" dirty="0"/>
              <a:t>2</a:t>
            </a:r>
            <a:r>
              <a:rPr lang="lv-LV" sz="2400" dirty="0"/>
              <a:t> </a:t>
            </a:r>
            <a:r>
              <a:rPr lang="lv-LV" sz="2400" dirty="0" smtClean="0"/>
              <a:t>saturu gaisā – ja CO</a:t>
            </a:r>
            <a:r>
              <a:rPr lang="lv-LV" sz="2400" baseline="-25000" dirty="0" smtClean="0"/>
              <a:t>2</a:t>
            </a:r>
            <a:r>
              <a:rPr lang="lv-LV" sz="2400" dirty="0" smtClean="0"/>
              <a:t> koncentrācija </a:t>
            </a:r>
            <a:r>
              <a:rPr lang="lv-LV" sz="2400" dirty="0"/>
              <a:t>ir tikai 1%, cilvēka pašsajūta ievērojami pasliktinās, bet pārsniedzot 10% cilvēks iet bojā</a:t>
            </a:r>
          </a:p>
        </p:txBody>
      </p:sp>
      <p:sp>
        <p:nvSpPr>
          <p:cNvPr id="15" name="Title 1"/>
          <p:cNvSpPr txBox="1">
            <a:spLocks/>
          </p:cNvSpPr>
          <p:nvPr/>
        </p:nvSpPr>
        <p:spPr>
          <a:xfrm>
            <a:off x="4916172" y="3031184"/>
            <a:ext cx="6901769" cy="135484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CO</a:t>
            </a:r>
            <a:r>
              <a:rPr lang="lv-LV" sz="2400" baseline="-25000" dirty="0"/>
              <a:t>2</a:t>
            </a:r>
            <a:r>
              <a:rPr lang="lv-LV" sz="2400" dirty="0"/>
              <a:t> satura palielināšanās atmosfērā neļauj zemes virsmai atstarot no Saules saņemto siltumu atpakaļ kosmiskajā telpā, tāpēc novērojama globālā sasilšana</a:t>
            </a:r>
          </a:p>
        </p:txBody>
      </p:sp>
      <p:sp>
        <p:nvSpPr>
          <p:cNvPr id="16" name="Title 1"/>
          <p:cNvSpPr txBox="1">
            <a:spLocks/>
          </p:cNvSpPr>
          <p:nvPr/>
        </p:nvSpPr>
        <p:spPr>
          <a:xfrm>
            <a:off x="4916172" y="4778440"/>
            <a:ext cx="6901769" cy="138722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dirty="0"/>
              <a:t>Klimata pasiltināšanās ietekmē CO</a:t>
            </a:r>
            <a:r>
              <a:rPr lang="lv-LV" sz="2000" baseline="-25000" dirty="0"/>
              <a:t>2</a:t>
            </a:r>
            <a:r>
              <a:rPr lang="lv-LV" sz="2000" dirty="0"/>
              <a:t> saturs atmosfērā draud pieaugt vēl straujāk, jo atkūst un intensīvi sāk noārdīties arktiskajās augsnēs gadu tūkstošos uzkrātie nesadalītās organiskās vielas un purvu kūdras krājumi</a:t>
            </a:r>
          </a:p>
        </p:txBody>
      </p:sp>
    </p:spTree>
    <p:extLst>
      <p:ext uri="{BB962C8B-B14F-4D97-AF65-F5344CB8AC3E}">
        <p14:creationId xmlns:p14="http://schemas.microsoft.com/office/powerpoint/2010/main" val="40468580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43151" y="690720"/>
            <a:ext cx="6207037" cy="176509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Daudzām siltumnīcefektu veidojošām gāzēm raksturīgs augsts noturīgums, </a:t>
            </a:r>
            <a:endParaRPr lang="lv-LV" sz="2400" dirty="0" smtClean="0"/>
          </a:p>
          <a:p>
            <a:pPr algn="ctr"/>
            <a:r>
              <a:rPr lang="lv-LV" sz="2400" dirty="0" smtClean="0"/>
              <a:t>kuru </a:t>
            </a:r>
            <a:r>
              <a:rPr lang="lv-LV" sz="2400" dirty="0"/>
              <a:t>var novērtēt kā laiku, kas paiet, kamēr tās tiek saistītas vai izvadītas no atmosfēras </a:t>
            </a:r>
          </a:p>
        </p:txBody>
      </p:sp>
      <p:sp>
        <p:nvSpPr>
          <p:cNvPr id="5" name="Title 1"/>
          <p:cNvSpPr txBox="1">
            <a:spLocks/>
          </p:cNvSpPr>
          <p:nvPr/>
        </p:nvSpPr>
        <p:spPr>
          <a:xfrm>
            <a:off x="5643152" y="2854800"/>
            <a:ext cx="6207037" cy="145594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Dabīgā siltumnīcefekta pastāvēšana nodrošina to, ka mūsdienās temperatūra uz Zemes atbilst dzīvības pastāvēšanas priekšnoteikumiem</a:t>
            </a:r>
          </a:p>
        </p:txBody>
      </p:sp>
      <p:sp>
        <p:nvSpPr>
          <p:cNvPr id="6" name="Title 1"/>
          <p:cNvSpPr txBox="1">
            <a:spLocks/>
          </p:cNvSpPr>
          <p:nvPr/>
        </p:nvSpPr>
        <p:spPr>
          <a:xfrm>
            <a:off x="5643151" y="4709725"/>
            <a:ext cx="6207037" cy="145594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Siltumnīcefekts pastāv ne tikai uz </a:t>
            </a:r>
            <a:r>
              <a:rPr lang="lv-LV" sz="2400" dirty="0" smtClean="0"/>
              <a:t>Zemes – tiek </a:t>
            </a:r>
            <a:r>
              <a:rPr lang="lv-LV" sz="2400" dirty="0"/>
              <a:t>uzskatīts, ka tas nosaka klimatu arī uz Venēras, un siltumnīcefekta dēļ temperatūra uz šīs planētas sasniedz pat 450 </a:t>
            </a:r>
            <a:r>
              <a:rPr lang="lv-LV" sz="2400" dirty="0" smtClean="0"/>
              <a:t>°C</a:t>
            </a:r>
            <a:endParaRPr lang="lv-LV"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44827"/>
            <a:ext cx="5479475" cy="4441372"/>
          </a:xfrm>
          <a:prstGeom prst="rect">
            <a:avLst/>
          </a:prstGeom>
        </p:spPr>
      </p:pic>
    </p:spTree>
    <p:extLst>
      <p:ext uri="{BB962C8B-B14F-4D97-AF65-F5344CB8AC3E}">
        <p14:creationId xmlns:p14="http://schemas.microsoft.com/office/powerpoint/2010/main" val="31061399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5404513" y="561837"/>
            <a:ext cx="6564574" cy="108100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Klimatu raksturo </a:t>
            </a:r>
            <a:r>
              <a:rPr lang="lv-LV" sz="2400" b="1" dirty="0" err="1"/>
              <a:t>vidējotas</a:t>
            </a:r>
            <a:r>
              <a:rPr lang="lv-LV" sz="2400" b="1" dirty="0"/>
              <a:t> un ilglaicīgas atmosfēras fizikālo rādītāju vērtības</a:t>
            </a:r>
            <a:r>
              <a:rPr lang="lv-LV" sz="2400" dirty="0"/>
              <a:t>, kas </a:t>
            </a:r>
            <a:r>
              <a:rPr lang="lv-LV" sz="2400" dirty="0" smtClean="0"/>
              <a:t>piemīt:</a:t>
            </a:r>
            <a:endParaRPr lang="lv-LV" sz="2400" dirty="0"/>
          </a:p>
        </p:txBody>
      </p:sp>
      <p:grpSp>
        <p:nvGrpSpPr>
          <p:cNvPr id="5" name="Group 4"/>
          <p:cNvGrpSpPr/>
          <p:nvPr/>
        </p:nvGrpSpPr>
        <p:grpSpPr>
          <a:xfrm>
            <a:off x="259113" y="3761191"/>
            <a:ext cx="5732255" cy="2670409"/>
            <a:chOff x="259113" y="3839569"/>
            <a:chExt cx="5732255" cy="2670409"/>
          </a:xfrm>
        </p:grpSpPr>
        <p:sp>
          <p:nvSpPr>
            <p:cNvPr id="9" name="Title 1"/>
            <p:cNvSpPr txBox="1">
              <a:spLocks/>
            </p:cNvSpPr>
            <p:nvPr/>
          </p:nvSpPr>
          <p:spPr>
            <a:xfrm>
              <a:off x="259113" y="3839569"/>
              <a:ext cx="5732255" cy="158322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Konkrētās teritorijas </a:t>
              </a:r>
              <a:r>
                <a:rPr lang="lv-LV" sz="2800" b="1" dirty="0"/>
                <a:t>klimats ir daudz pastāvīgāks nekā laikapstākļi</a:t>
              </a:r>
              <a:r>
                <a:rPr lang="lv-LV" sz="2800" dirty="0"/>
                <a:t>, un tās klimatu </a:t>
              </a:r>
              <a:r>
                <a:rPr lang="lv-LV" sz="2800" dirty="0" smtClean="0"/>
                <a:t>nosaka:</a:t>
              </a:r>
              <a:endParaRPr lang="lv-LV" sz="2800" dirty="0"/>
            </a:p>
          </p:txBody>
        </p:sp>
        <p:sp>
          <p:nvSpPr>
            <p:cNvPr id="10" name="Rounded Rectangle 9"/>
            <p:cNvSpPr/>
            <p:nvPr/>
          </p:nvSpPr>
          <p:spPr>
            <a:xfrm>
              <a:off x="4544283" y="5266374"/>
              <a:ext cx="1229985" cy="124360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Zemes virsmas raksturs</a:t>
              </a:r>
            </a:p>
          </p:txBody>
        </p:sp>
        <p:sp>
          <p:nvSpPr>
            <p:cNvPr id="11" name="Rounded Rectangle 10"/>
            <p:cNvSpPr/>
            <p:nvPr/>
          </p:nvSpPr>
          <p:spPr>
            <a:xfrm>
              <a:off x="2709633" y="5277690"/>
              <a:ext cx="1622557" cy="123228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Atmosfēras </a:t>
              </a:r>
              <a:r>
                <a:rPr lang="lv-LV" b="1" dirty="0">
                  <a:solidFill>
                    <a:schemeClr val="tx1"/>
                  </a:solidFill>
                </a:rPr>
                <a:t>cirkulācijas </a:t>
              </a:r>
            </a:p>
          </p:txBody>
        </p:sp>
        <p:sp>
          <p:nvSpPr>
            <p:cNvPr id="13" name="Rounded Rectangle 12"/>
            <p:cNvSpPr/>
            <p:nvPr/>
          </p:nvSpPr>
          <p:spPr>
            <a:xfrm>
              <a:off x="430262" y="5279950"/>
              <a:ext cx="2067278" cy="12300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Saules starojuma daudzums </a:t>
              </a:r>
              <a:r>
                <a:rPr lang="lv-LV" b="1" dirty="0" smtClean="0">
                  <a:solidFill>
                    <a:schemeClr val="tx1"/>
                  </a:solidFill>
                </a:rPr>
                <a:t>un sadalījums </a:t>
              </a:r>
              <a:r>
                <a:rPr lang="lv-LV" b="1" dirty="0">
                  <a:solidFill>
                    <a:schemeClr val="tx1"/>
                  </a:solidFill>
                </a:rPr>
                <a:t>gada </a:t>
              </a:r>
              <a:r>
                <a:rPr lang="lv-LV" b="1" dirty="0" smtClean="0">
                  <a:solidFill>
                    <a:schemeClr val="tx1"/>
                  </a:solidFill>
                </a:rPr>
                <a:t>laikā</a:t>
              </a:r>
              <a:endParaRPr lang="lv-LV" b="1" dirty="0">
                <a:solidFill>
                  <a:schemeClr val="tx1"/>
                </a:solidFill>
              </a:endParaRPr>
            </a:p>
          </p:txBody>
        </p:sp>
      </p:grpSp>
      <p:sp>
        <p:nvSpPr>
          <p:cNvPr id="19" name="Rounded Rectangle 18"/>
          <p:cNvSpPr/>
          <p:nvPr/>
        </p:nvSpPr>
        <p:spPr>
          <a:xfrm>
            <a:off x="9138983" y="1497600"/>
            <a:ext cx="2168141" cy="101147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Noteiktai teritorijai (reģionālais klimats)</a:t>
            </a:r>
            <a:endParaRPr lang="lv-LV" b="1" dirty="0">
              <a:solidFill>
                <a:schemeClr val="tx1"/>
              </a:solidFill>
            </a:endParaRPr>
          </a:p>
        </p:txBody>
      </p:sp>
      <p:sp>
        <p:nvSpPr>
          <p:cNvPr id="20" name="Rounded Rectangle 19"/>
          <p:cNvSpPr/>
          <p:nvPr/>
        </p:nvSpPr>
        <p:spPr>
          <a:xfrm>
            <a:off x="6322490" y="1508917"/>
            <a:ext cx="2014345" cy="100227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Zemei kopumā (globālais klimats)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3461" y="2821154"/>
            <a:ext cx="5758635" cy="403684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163" y="0"/>
            <a:ext cx="4831990" cy="3317966"/>
          </a:xfrm>
          <a:prstGeom prst="rect">
            <a:avLst/>
          </a:prstGeom>
        </p:spPr>
      </p:pic>
    </p:spTree>
    <p:extLst>
      <p:ext uri="{BB962C8B-B14F-4D97-AF65-F5344CB8AC3E}">
        <p14:creationId xmlns:p14="http://schemas.microsoft.com/office/powerpoint/2010/main" val="363530566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30982466"/>
              </p:ext>
            </p:extLst>
          </p:nvPr>
        </p:nvGraphicFramePr>
        <p:xfrm>
          <a:off x="847224" y="1292835"/>
          <a:ext cx="10515599" cy="5320030"/>
        </p:xfrm>
        <a:graphic>
          <a:graphicData uri="http://schemas.openxmlformats.org/drawingml/2006/table">
            <a:tbl>
              <a:tblPr>
                <a:tableStyleId>{16D9F66E-5EB9-4882-86FB-DCBF35E3C3E4}</a:tableStyleId>
              </a:tblPr>
              <a:tblGrid>
                <a:gridCol w="3213567">
                  <a:extLst>
                    <a:ext uri="{9D8B030D-6E8A-4147-A177-3AD203B41FA5}">
                      <a16:colId xmlns:a16="http://schemas.microsoft.com/office/drawing/2014/main" xmlns="" val="1273839618"/>
                    </a:ext>
                  </a:extLst>
                </a:gridCol>
                <a:gridCol w="1549999">
                  <a:extLst>
                    <a:ext uri="{9D8B030D-6E8A-4147-A177-3AD203B41FA5}">
                      <a16:colId xmlns:a16="http://schemas.microsoft.com/office/drawing/2014/main" xmlns="" val="2475530677"/>
                    </a:ext>
                  </a:extLst>
                </a:gridCol>
                <a:gridCol w="1549999">
                  <a:extLst>
                    <a:ext uri="{9D8B030D-6E8A-4147-A177-3AD203B41FA5}">
                      <a16:colId xmlns:a16="http://schemas.microsoft.com/office/drawing/2014/main" xmlns="" val="574512223"/>
                    </a:ext>
                  </a:extLst>
                </a:gridCol>
                <a:gridCol w="1430122">
                  <a:extLst>
                    <a:ext uri="{9D8B030D-6E8A-4147-A177-3AD203B41FA5}">
                      <a16:colId xmlns:a16="http://schemas.microsoft.com/office/drawing/2014/main" xmlns="" val="3002030431"/>
                    </a:ext>
                  </a:extLst>
                </a:gridCol>
                <a:gridCol w="1423812">
                  <a:extLst>
                    <a:ext uri="{9D8B030D-6E8A-4147-A177-3AD203B41FA5}">
                      <a16:colId xmlns:a16="http://schemas.microsoft.com/office/drawing/2014/main" xmlns="" val="1401708707"/>
                    </a:ext>
                  </a:extLst>
                </a:gridCol>
                <a:gridCol w="1348100">
                  <a:extLst>
                    <a:ext uri="{9D8B030D-6E8A-4147-A177-3AD203B41FA5}">
                      <a16:colId xmlns:a16="http://schemas.microsoft.com/office/drawing/2014/main" xmlns="" val="4221900986"/>
                    </a:ext>
                  </a:extLst>
                </a:gridCol>
              </a:tblGrid>
              <a:tr h="357505">
                <a:tc rowSpan="2">
                  <a:txBody>
                    <a:bodyPr/>
                    <a:lstStyle/>
                    <a:p>
                      <a:pPr algn="ctr">
                        <a:lnSpc>
                          <a:spcPct val="100000"/>
                        </a:lnSpc>
                        <a:spcAft>
                          <a:spcPts val="0"/>
                        </a:spcAft>
                      </a:pPr>
                      <a:r>
                        <a:rPr lang="lv-LV" sz="1800" b="1" dirty="0">
                          <a:effectLst/>
                        </a:rPr>
                        <a:t>Siltumnīcefekta gāze</a:t>
                      </a:r>
                      <a:endParaRPr lang="lv-LV" sz="1100" b="1" dirty="0">
                        <a:solidFill>
                          <a:srgbClr val="000000"/>
                        </a:solidFill>
                        <a:effectLst/>
                        <a:latin typeface="Times New Roman" panose="02020603050405020304" pitchFamily="18" charset="0"/>
                        <a:ea typeface="Calibri" panose="020F0502020204030204" pitchFamily="34" charset="0"/>
                      </a:endParaRPr>
                    </a:p>
                  </a:txBody>
                  <a:tcPr marL="53975" marR="53975" marT="53975" marB="53975" anchor="ctr">
                    <a:solidFill>
                      <a:schemeClr val="bg1">
                        <a:lumMod val="85000"/>
                      </a:schemeClr>
                    </a:solidFill>
                  </a:tcPr>
                </a:tc>
                <a:tc gridSpan="2">
                  <a:txBody>
                    <a:bodyPr/>
                    <a:lstStyle/>
                    <a:p>
                      <a:pPr algn="ctr">
                        <a:lnSpc>
                          <a:spcPct val="100000"/>
                        </a:lnSpc>
                        <a:spcAft>
                          <a:spcPts val="0"/>
                        </a:spcAft>
                      </a:pPr>
                      <a:r>
                        <a:rPr lang="lv-LV" sz="1800" b="1" dirty="0">
                          <a:effectLst/>
                        </a:rPr>
                        <a:t>Gāzes koncentrācija </a:t>
                      </a:r>
                      <a:r>
                        <a:rPr lang="lv-LV" sz="1800" b="1" dirty="0" smtClean="0">
                          <a:effectLst/>
                        </a:rPr>
                        <a:t>atmosfērā, </a:t>
                      </a:r>
                      <a:r>
                        <a:rPr lang="lv-LV" sz="1800" b="1" dirty="0">
                          <a:effectLst/>
                        </a:rPr>
                        <a:t>triljonā daļa</a:t>
                      </a:r>
                      <a:endParaRPr lang="lv-LV" sz="1100" b="1" dirty="0">
                        <a:solidFill>
                          <a:srgbClr val="000000"/>
                        </a:solidFill>
                        <a:effectLst/>
                        <a:latin typeface="Times New Roman" panose="02020603050405020304" pitchFamily="18" charset="0"/>
                        <a:ea typeface="Calibri" panose="020F0502020204030204" pitchFamily="34" charset="0"/>
                      </a:endParaRPr>
                    </a:p>
                  </a:txBody>
                  <a:tcPr marL="53975" marR="53975" marT="53975" marB="53975" anchor="ctr">
                    <a:solidFill>
                      <a:schemeClr val="bg1">
                        <a:lumMod val="85000"/>
                      </a:schemeClr>
                    </a:solidFill>
                  </a:tcPr>
                </a:tc>
                <a:tc hMerge="1">
                  <a:txBody>
                    <a:bodyPr/>
                    <a:lstStyle/>
                    <a:p>
                      <a:endParaRPr lang="lv-LV"/>
                    </a:p>
                  </a:txBody>
                  <a:tcPr/>
                </a:tc>
                <a:tc rowSpan="2">
                  <a:txBody>
                    <a:bodyPr/>
                    <a:lstStyle/>
                    <a:p>
                      <a:pPr algn="ctr">
                        <a:lnSpc>
                          <a:spcPct val="100000"/>
                        </a:lnSpc>
                        <a:spcAft>
                          <a:spcPts val="0"/>
                        </a:spcAft>
                      </a:pPr>
                      <a:r>
                        <a:rPr lang="lv-LV" sz="1800" b="1">
                          <a:effectLst/>
                        </a:rPr>
                        <a:t>Emisijas apjoms, gadā</a:t>
                      </a:r>
                      <a:endParaRPr lang="lv-LV" sz="1100" b="1">
                        <a:solidFill>
                          <a:srgbClr val="000000"/>
                        </a:solidFill>
                        <a:effectLst/>
                        <a:latin typeface="Times New Roman" panose="02020603050405020304" pitchFamily="18" charset="0"/>
                        <a:ea typeface="Calibri" panose="020F0502020204030204" pitchFamily="34" charset="0"/>
                      </a:endParaRPr>
                    </a:p>
                  </a:txBody>
                  <a:tcPr marL="53975" marR="53975" marT="53975" marB="53975" anchor="ctr">
                    <a:solidFill>
                      <a:schemeClr val="bg1">
                        <a:lumMod val="85000"/>
                      </a:schemeClr>
                    </a:solidFill>
                  </a:tcPr>
                </a:tc>
                <a:tc rowSpan="2">
                  <a:txBody>
                    <a:bodyPr/>
                    <a:lstStyle/>
                    <a:p>
                      <a:pPr algn="ctr">
                        <a:lnSpc>
                          <a:spcPct val="100000"/>
                        </a:lnSpc>
                        <a:spcAft>
                          <a:spcPts val="0"/>
                        </a:spcAft>
                      </a:pPr>
                      <a:r>
                        <a:rPr lang="lv-LV" sz="1800" b="1" dirty="0">
                          <a:effectLst/>
                        </a:rPr>
                        <a:t>Mūža ilgums atmosfērā, gadi</a:t>
                      </a:r>
                      <a:endParaRPr lang="lv-LV" sz="1100" b="1" dirty="0">
                        <a:solidFill>
                          <a:srgbClr val="000000"/>
                        </a:solidFill>
                        <a:effectLst/>
                        <a:latin typeface="Times New Roman" panose="02020603050405020304" pitchFamily="18" charset="0"/>
                        <a:ea typeface="Calibri" panose="020F0502020204030204" pitchFamily="34" charset="0"/>
                      </a:endParaRPr>
                    </a:p>
                  </a:txBody>
                  <a:tcPr marL="53975" marR="53975" marT="53975" marB="53975" anchor="ctr">
                    <a:solidFill>
                      <a:schemeClr val="bg1">
                        <a:lumMod val="85000"/>
                      </a:schemeClr>
                    </a:solidFill>
                  </a:tcPr>
                </a:tc>
                <a:tc rowSpan="2">
                  <a:txBody>
                    <a:bodyPr/>
                    <a:lstStyle/>
                    <a:p>
                      <a:pPr algn="ctr">
                        <a:lnSpc>
                          <a:spcPct val="100000"/>
                        </a:lnSpc>
                        <a:spcAft>
                          <a:spcPts val="0"/>
                        </a:spcAft>
                      </a:pPr>
                      <a:r>
                        <a:rPr lang="lv-LV" sz="1800" b="1">
                          <a:effectLst/>
                        </a:rPr>
                        <a:t>Radiācijas daudzums (RD),  W/m</a:t>
                      </a:r>
                      <a:r>
                        <a:rPr lang="lv-LV" sz="1800" b="1" baseline="30000">
                          <a:effectLst/>
                        </a:rPr>
                        <a:t>2</a:t>
                      </a:r>
                      <a:endParaRPr lang="lv-LV" sz="1100" b="1">
                        <a:solidFill>
                          <a:srgbClr val="000000"/>
                        </a:solidFill>
                        <a:effectLst/>
                        <a:latin typeface="Times New Roman" panose="02020603050405020304" pitchFamily="18" charset="0"/>
                        <a:ea typeface="Calibri" panose="020F0502020204030204" pitchFamily="34" charset="0"/>
                      </a:endParaRPr>
                    </a:p>
                  </a:txBody>
                  <a:tcPr marL="53975" marR="53975" marT="53975" marB="53975" anchor="ctr">
                    <a:solidFill>
                      <a:schemeClr val="bg1">
                        <a:lumMod val="85000"/>
                      </a:schemeClr>
                    </a:solidFill>
                  </a:tcPr>
                </a:tc>
                <a:extLst>
                  <a:ext uri="{0D108BD9-81ED-4DB2-BD59-A6C34878D82A}">
                    <a16:rowId xmlns:a16="http://schemas.microsoft.com/office/drawing/2014/main" xmlns="" val="3365995217"/>
                  </a:ext>
                </a:extLst>
              </a:tr>
              <a:tr h="199390">
                <a:tc vMerge="1">
                  <a:txBody>
                    <a:bodyPr/>
                    <a:lstStyle/>
                    <a:p>
                      <a:endParaRPr lang="lv-LV"/>
                    </a:p>
                  </a:txBody>
                  <a:tcPr/>
                </a:tc>
                <a:tc>
                  <a:txBody>
                    <a:bodyPr/>
                    <a:lstStyle/>
                    <a:p>
                      <a:pPr algn="ctr">
                        <a:lnSpc>
                          <a:spcPct val="100000"/>
                        </a:lnSpc>
                        <a:spcAft>
                          <a:spcPts val="0"/>
                        </a:spcAft>
                      </a:pPr>
                      <a:r>
                        <a:rPr lang="lv-LV" sz="1800" b="1">
                          <a:effectLst/>
                        </a:rPr>
                        <a:t>2012</a:t>
                      </a:r>
                      <a:endParaRPr lang="lv-LV" sz="2000" b="1">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solidFill>
                      <a:schemeClr val="bg1">
                        <a:lumMod val="85000"/>
                      </a:schemeClr>
                    </a:solidFill>
                  </a:tcPr>
                </a:tc>
                <a:tc>
                  <a:txBody>
                    <a:bodyPr/>
                    <a:lstStyle/>
                    <a:p>
                      <a:pPr algn="ctr">
                        <a:lnSpc>
                          <a:spcPct val="100000"/>
                        </a:lnSpc>
                        <a:spcAft>
                          <a:spcPts val="0"/>
                        </a:spcAft>
                      </a:pPr>
                      <a:r>
                        <a:rPr lang="lv-LV" sz="1800" b="1" dirty="0">
                          <a:effectLst/>
                        </a:rPr>
                        <a:t>1750</a:t>
                      </a:r>
                      <a:endParaRPr lang="lv-LV" sz="20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solidFill>
                      <a:schemeClr val="bg1">
                        <a:lumMod val="85000"/>
                      </a:schemeClr>
                    </a:solidFill>
                  </a:tcPr>
                </a:tc>
                <a:tc vMerge="1">
                  <a:txBody>
                    <a:bodyPr/>
                    <a:lstStyle/>
                    <a:p>
                      <a:endParaRPr lang="lv-LV"/>
                    </a:p>
                  </a:txBody>
                  <a:tcPr/>
                </a:tc>
                <a:tc vMerge="1">
                  <a:txBody>
                    <a:bodyPr/>
                    <a:lstStyle/>
                    <a:p>
                      <a:endParaRPr lang="lv-LV"/>
                    </a:p>
                  </a:txBody>
                  <a:tcPr/>
                </a:tc>
                <a:tc vMerge="1">
                  <a:txBody>
                    <a:bodyPr/>
                    <a:lstStyle/>
                    <a:p>
                      <a:endParaRPr lang="lv-LV"/>
                    </a:p>
                  </a:txBody>
                  <a:tcPr/>
                </a:tc>
                <a:extLst>
                  <a:ext uri="{0D108BD9-81ED-4DB2-BD59-A6C34878D82A}">
                    <a16:rowId xmlns:a16="http://schemas.microsoft.com/office/drawing/2014/main" xmlns="" val="1977076917"/>
                  </a:ext>
                </a:extLst>
              </a:tr>
              <a:tr h="251460">
                <a:tc>
                  <a:txBody>
                    <a:bodyPr/>
                    <a:lstStyle/>
                    <a:p>
                      <a:pPr algn="ctr">
                        <a:lnSpc>
                          <a:spcPct val="150000"/>
                        </a:lnSpc>
                        <a:spcAft>
                          <a:spcPts val="0"/>
                        </a:spcAft>
                      </a:pPr>
                      <a:r>
                        <a:rPr lang="lv-LV" sz="1800" b="1" dirty="0">
                          <a:effectLst/>
                        </a:rPr>
                        <a:t>Ogļskābā gāze CO</a:t>
                      </a:r>
                      <a:r>
                        <a:rPr lang="lv-LV" sz="1800" b="1" baseline="-25000" dirty="0">
                          <a:effectLst/>
                        </a:rPr>
                        <a:t>2</a:t>
                      </a:r>
                      <a:r>
                        <a:rPr lang="lv-LV" sz="1800" b="1" dirty="0">
                          <a:effectLst/>
                        </a:rPr>
                        <a:t>*</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385</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278</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dirty="0">
                          <a:effectLst/>
                        </a:rPr>
                        <a:t>26,4 GT</a:t>
                      </a:r>
                      <a:r>
                        <a:rPr lang="lv-LV" sz="1800" baseline="30000" dirty="0">
                          <a:effectLst/>
                        </a:rPr>
                        <a:t>4</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fontAlgn="auto">
                        <a:lnSpc>
                          <a:spcPct val="150000"/>
                        </a:lnSpc>
                        <a:spcAft>
                          <a:spcPts val="0"/>
                        </a:spcAft>
                      </a:pPr>
                      <a:r>
                        <a:rPr lang="lv-LV" sz="1800" dirty="0">
                          <a:effectLst/>
                        </a:rPr>
                        <a:t> </a:t>
                      </a:r>
                      <a:endParaRPr lang="lv-LV" sz="2000"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1,46</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xmlns="" val="3636987516"/>
                  </a:ext>
                </a:extLst>
              </a:tr>
              <a:tr h="251460">
                <a:tc>
                  <a:txBody>
                    <a:bodyPr/>
                    <a:lstStyle/>
                    <a:p>
                      <a:pPr algn="ctr">
                        <a:lnSpc>
                          <a:spcPct val="150000"/>
                        </a:lnSpc>
                        <a:spcAft>
                          <a:spcPts val="0"/>
                        </a:spcAft>
                      </a:pPr>
                      <a:r>
                        <a:rPr lang="lv-LV" sz="1800" b="1" dirty="0">
                          <a:effectLst/>
                        </a:rPr>
                        <a:t>Metāns CH</a:t>
                      </a:r>
                      <a:r>
                        <a:rPr lang="lv-LV" sz="1800" b="1" baseline="-25000" dirty="0">
                          <a:effectLst/>
                        </a:rPr>
                        <a:t>4</a:t>
                      </a:r>
                      <a:r>
                        <a:rPr lang="lv-LV" sz="1800" b="1" dirty="0">
                          <a:effectLst/>
                        </a:rPr>
                        <a:t>**</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1745</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700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600 Tg</a:t>
                      </a:r>
                      <a:r>
                        <a:rPr lang="lv-LV" sz="1800" baseline="30000">
                          <a:effectLst/>
                        </a:rPr>
                        <a:t>5</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8,4</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0,48</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xmlns="" val="3924814719"/>
                  </a:ext>
                </a:extLst>
              </a:tr>
              <a:tr h="251460">
                <a:tc>
                  <a:txBody>
                    <a:bodyPr/>
                    <a:lstStyle/>
                    <a:p>
                      <a:pPr algn="ctr">
                        <a:lnSpc>
                          <a:spcPct val="150000"/>
                        </a:lnSpc>
                        <a:spcAft>
                          <a:spcPts val="0"/>
                        </a:spcAft>
                      </a:pPr>
                      <a:r>
                        <a:rPr lang="lv-LV" sz="1800" b="1" dirty="0" err="1">
                          <a:effectLst/>
                        </a:rPr>
                        <a:t>Slāpekļa(I</a:t>
                      </a:r>
                      <a:r>
                        <a:rPr lang="lv-LV" sz="1800" b="1" dirty="0">
                          <a:effectLst/>
                        </a:rPr>
                        <a:t>) oksīds N</a:t>
                      </a:r>
                      <a:r>
                        <a:rPr lang="lv-LV" sz="1800" b="1" baseline="-25000" dirty="0">
                          <a:effectLst/>
                        </a:rPr>
                        <a:t>2</a:t>
                      </a:r>
                      <a:r>
                        <a:rPr lang="lv-LV" sz="1800" b="1" dirty="0">
                          <a:effectLst/>
                        </a:rPr>
                        <a:t>O**</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314</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270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16,4 Tg N</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120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0,15</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xmlns="" val="2716765966"/>
                  </a:ext>
                </a:extLst>
              </a:tr>
              <a:tr h="251460">
                <a:tc>
                  <a:txBody>
                    <a:bodyPr/>
                    <a:lstStyle/>
                    <a:p>
                      <a:pPr algn="ctr">
                        <a:lnSpc>
                          <a:spcPct val="150000"/>
                        </a:lnSpc>
                        <a:spcAft>
                          <a:spcPts val="0"/>
                        </a:spcAft>
                      </a:pPr>
                      <a:r>
                        <a:rPr lang="lv-LV" sz="1800" b="1" dirty="0" err="1">
                          <a:effectLst/>
                        </a:rPr>
                        <a:t>Perfluoretāns</a:t>
                      </a:r>
                      <a:r>
                        <a:rPr lang="lv-LV" sz="1800" b="1" dirty="0">
                          <a:effectLst/>
                        </a:rPr>
                        <a:t> C</a:t>
                      </a:r>
                      <a:r>
                        <a:rPr lang="lv-LV" sz="1800" b="1" baseline="-25000" dirty="0">
                          <a:effectLst/>
                        </a:rPr>
                        <a:t>2</a:t>
                      </a:r>
                      <a:r>
                        <a:rPr lang="lv-LV" sz="1800" b="1" dirty="0">
                          <a:effectLst/>
                        </a:rPr>
                        <a:t>F</a:t>
                      </a:r>
                      <a:r>
                        <a:rPr lang="lv-LV" sz="1800" b="1" baseline="-25000" dirty="0">
                          <a:effectLst/>
                        </a:rPr>
                        <a:t>6</a:t>
                      </a:r>
                      <a:r>
                        <a:rPr lang="lv-LV" sz="1800" b="1" dirty="0">
                          <a:effectLst/>
                        </a:rPr>
                        <a:t>**</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3</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 2 Gg</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10000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0,001</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xmlns="" val="1783468261"/>
                  </a:ext>
                </a:extLst>
              </a:tr>
              <a:tr h="251460">
                <a:tc>
                  <a:txBody>
                    <a:bodyPr/>
                    <a:lstStyle/>
                    <a:p>
                      <a:pPr algn="ctr">
                        <a:lnSpc>
                          <a:spcPct val="150000"/>
                        </a:lnSpc>
                        <a:spcAft>
                          <a:spcPts val="0"/>
                        </a:spcAft>
                      </a:pPr>
                      <a:r>
                        <a:rPr lang="lv-LV" sz="1800" b="1" dirty="0" err="1">
                          <a:effectLst/>
                        </a:rPr>
                        <a:t>Sēra(VI</a:t>
                      </a:r>
                      <a:r>
                        <a:rPr lang="lv-LV" sz="1800" b="1" dirty="0">
                          <a:effectLst/>
                        </a:rPr>
                        <a:t>) fluorīds SF</a:t>
                      </a:r>
                      <a:r>
                        <a:rPr lang="lv-LV" sz="1800" b="1" baseline="-25000" dirty="0">
                          <a:effectLst/>
                        </a:rPr>
                        <a:t>6</a:t>
                      </a:r>
                      <a:r>
                        <a:rPr lang="lv-LV" sz="1800" b="1" dirty="0">
                          <a:effectLst/>
                        </a:rPr>
                        <a:t>**</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4,2</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 6 Gg</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3200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0,002</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xmlns="" val="558894685"/>
                  </a:ext>
                </a:extLst>
              </a:tr>
              <a:tr h="251460">
                <a:tc>
                  <a:txBody>
                    <a:bodyPr/>
                    <a:lstStyle/>
                    <a:p>
                      <a:pPr algn="ctr">
                        <a:lnSpc>
                          <a:spcPct val="150000"/>
                        </a:lnSpc>
                        <a:spcAft>
                          <a:spcPts val="0"/>
                        </a:spcAft>
                      </a:pPr>
                      <a:r>
                        <a:rPr lang="lv-LV" sz="1800" b="1" dirty="0">
                          <a:effectLst/>
                        </a:rPr>
                        <a:t>Freons 11 CFCl</a:t>
                      </a:r>
                      <a:r>
                        <a:rPr lang="lv-LV" sz="1800" b="1" baseline="-25000" dirty="0">
                          <a:effectLst/>
                        </a:rPr>
                        <a:t>3</a:t>
                      </a:r>
                      <a:r>
                        <a:rPr lang="lv-LV" sz="1800" b="1" dirty="0">
                          <a:effectLst/>
                        </a:rPr>
                        <a:t>**</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268</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45</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0,07</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xmlns="" val="3395133246"/>
                  </a:ext>
                </a:extLst>
              </a:tr>
              <a:tr h="251460">
                <a:tc>
                  <a:txBody>
                    <a:bodyPr/>
                    <a:lstStyle/>
                    <a:p>
                      <a:pPr algn="ctr">
                        <a:lnSpc>
                          <a:spcPct val="150000"/>
                        </a:lnSpc>
                        <a:spcAft>
                          <a:spcPts val="0"/>
                        </a:spcAft>
                      </a:pPr>
                      <a:r>
                        <a:rPr lang="lv-LV" sz="1800" b="1" dirty="0">
                          <a:effectLst/>
                        </a:rPr>
                        <a:t>Freons 12 CF</a:t>
                      </a:r>
                      <a:r>
                        <a:rPr lang="lv-LV" sz="1800" b="1" baseline="-25000" dirty="0">
                          <a:effectLst/>
                        </a:rPr>
                        <a:t>2</a:t>
                      </a:r>
                      <a:r>
                        <a:rPr lang="lv-LV" sz="1800" b="1" dirty="0">
                          <a:effectLst/>
                        </a:rPr>
                        <a:t>Cl</a:t>
                      </a:r>
                      <a:r>
                        <a:rPr lang="lv-LV" sz="1800" b="1" baseline="-25000" dirty="0">
                          <a:effectLst/>
                        </a:rPr>
                        <a:t>2</a:t>
                      </a:r>
                      <a:r>
                        <a:rPr lang="lv-LV" sz="1800" b="1" dirty="0">
                          <a:effectLst/>
                        </a:rPr>
                        <a:t>**</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533</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100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0,17</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xmlns="" val="1738176191"/>
                  </a:ext>
                </a:extLst>
              </a:tr>
              <a:tr h="251460">
                <a:tc>
                  <a:txBody>
                    <a:bodyPr/>
                    <a:lstStyle/>
                    <a:p>
                      <a:pPr algn="ctr">
                        <a:lnSpc>
                          <a:spcPct val="150000"/>
                        </a:lnSpc>
                        <a:spcAft>
                          <a:spcPts val="0"/>
                        </a:spcAft>
                      </a:pPr>
                      <a:r>
                        <a:rPr lang="lv-LV" sz="1800" b="1" dirty="0">
                          <a:effectLst/>
                        </a:rPr>
                        <a:t>Freons 23 CHF</a:t>
                      </a:r>
                      <a:r>
                        <a:rPr lang="lv-LV" sz="1800" b="1" baseline="-25000" dirty="0">
                          <a:effectLst/>
                        </a:rPr>
                        <a:t>3</a:t>
                      </a:r>
                      <a:r>
                        <a:rPr lang="lv-LV" sz="1800" b="1" dirty="0">
                          <a:effectLst/>
                        </a:rPr>
                        <a:t>**</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14</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 7 Gg</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260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dirty="0">
                          <a:effectLst/>
                        </a:rPr>
                        <a:t>0,002</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xmlns="" val="3158218807"/>
                  </a:ext>
                </a:extLst>
              </a:tr>
            </a:tbl>
          </a:graphicData>
        </a:graphic>
      </p:graphicFrame>
      <p:sp>
        <p:nvSpPr>
          <p:cNvPr id="6" name="Title 1"/>
          <p:cNvSpPr txBox="1">
            <a:spLocks/>
          </p:cNvSpPr>
          <p:nvPr/>
        </p:nvSpPr>
        <p:spPr>
          <a:xfrm>
            <a:off x="222069" y="308933"/>
            <a:ext cx="3683725" cy="127182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b="1" dirty="0"/>
              <a:t>Siltumnīcefektu veidojošo gāzu koncentrācijas mainība atmosfērā  un ietekmes uz Zemes enerģētisko </a:t>
            </a:r>
            <a:r>
              <a:rPr lang="lv-LV" sz="2000" b="1" dirty="0" smtClean="0"/>
              <a:t>bilanci</a:t>
            </a:r>
            <a:endParaRPr lang="lv-LV" sz="2000" b="1" dirty="0"/>
          </a:p>
        </p:txBody>
      </p:sp>
      <p:sp>
        <p:nvSpPr>
          <p:cNvPr id="7" name="Rectangle 6"/>
          <p:cNvSpPr/>
          <p:nvPr/>
        </p:nvSpPr>
        <p:spPr>
          <a:xfrm>
            <a:off x="857796" y="6250858"/>
            <a:ext cx="6096000" cy="461665"/>
          </a:xfrm>
          <a:prstGeom prst="rect">
            <a:avLst/>
          </a:prstGeom>
        </p:spPr>
        <p:txBody>
          <a:bodyPr>
            <a:spAutoFit/>
          </a:bodyPr>
          <a:lstStyle/>
          <a:p>
            <a:r>
              <a:rPr lang="lv-LV" sz="1200" i="1" dirty="0" smtClean="0"/>
              <a:t>* koncentrācija </a:t>
            </a:r>
            <a:r>
              <a:rPr lang="lv-LV" sz="1200" i="1" dirty="0"/>
              <a:t>izteikta kā miljonā daļa</a:t>
            </a:r>
          </a:p>
          <a:p>
            <a:r>
              <a:rPr lang="lv-LV" sz="1200" i="1" dirty="0" smtClean="0"/>
              <a:t>** koncentrācija </a:t>
            </a:r>
            <a:r>
              <a:rPr lang="lv-LV" sz="1200" i="1" dirty="0"/>
              <a:t>izteikta kā miljardā daļa</a:t>
            </a:r>
          </a:p>
        </p:txBody>
      </p:sp>
    </p:spTree>
    <p:extLst>
      <p:ext uri="{BB962C8B-B14F-4D97-AF65-F5344CB8AC3E}">
        <p14:creationId xmlns:p14="http://schemas.microsoft.com/office/powerpoint/2010/main" val="326012062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90501" y="557648"/>
            <a:ext cx="7421880" cy="145594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Siltumnīcefektu veidojošo gāzu koncentrāciju izmaiņas un to ietekme uz saņemtā Saules starojuma daudzumu pēdējo 10 000 gadu laikā </a:t>
            </a:r>
          </a:p>
        </p:txBody>
      </p:sp>
      <p:grpSp>
        <p:nvGrpSpPr>
          <p:cNvPr id="16" name="Group 15"/>
          <p:cNvGrpSpPr/>
          <p:nvPr/>
        </p:nvGrpSpPr>
        <p:grpSpPr>
          <a:xfrm>
            <a:off x="0" y="2186992"/>
            <a:ext cx="12192000" cy="4305881"/>
            <a:chOff x="0" y="2186992"/>
            <a:chExt cx="12192000" cy="4305881"/>
          </a:xfrm>
        </p:grpSpPr>
        <p:grpSp>
          <p:nvGrpSpPr>
            <p:cNvPr id="13" name="Group 12"/>
            <p:cNvGrpSpPr/>
            <p:nvPr/>
          </p:nvGrpSpPr>
          <p:grpSpPr>
            <a:xfrm>
              <a:off x="0" y="2186992"/>
              <a:ext cx="12192000" cy="3469221"/>
              <a:chOff x="0" y="2526630"/>
              <a:chExt cx="12192000" cy="3469221"/>
            </a:xfrm>
          </p:grpSpPr>
          <p:sp>
            <p:nvSpPr>
              <p:cNvPr id="11" name="Rectangle 10"/>
              <p:cNvSpPr/>
              <p:nvPr/>
            </p:nvSpPr>
            <p:spPr>
              <a:xfrm>
                <a:off x="0" y="2526630"/>
                <a:ext cx="12192000" cy="346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nvGrpSpPr>
              <p:cNvPr id="7" name="Group 6"/>
              <p:cNvGrpSpPr/>
              <p:nvPr/>
            </p:nvGrpSpPr>
            <p:grpSpPr>
              <a:xfrm>
                <a:off x="78373" y="2526630"/>
                <a:ext cx="12038291" cy="3376540"/>
                <a:chOff x="78373" y="2422126"/>
                <a:chExt cx="12038291" cy="337654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68533"/>
                <a:stretch/>
              </p:blipFill>
              <p:spPr>
                <a:xfrm>
                  <a:off x="78373" y="2572630"/>
                  <a:ext cx="4059153" cy="2944903"/>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31031" b="36398"/>
                <a:stretch/>
              </p:blipFill>
              <p:spPr>
                <a:xfrm>
                  <a:off x="4137526" y="2425285"/>
                  <a:ext cx="4000897" cy="3004458"/>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63187"/>
                <a:stretch/>
              </p:blipFill>
              <p:spPr>
                <a:xfrm>
                  <a:off x="8138423" y="2422126"/>
                  <a:ext cx="3978241" cy="3376540"/>
                </a:xfrm>
                <a:prstGeom prst="rect">
                  <a:avLst/>
                </a:prstGeom>
              </p:spPr>
            </p:pic>
          </p:grpSp>
        </p:grpSp>
        <p:sp>
          <p:nvSpPr>
            <p:cNvPr id="8" name="Rounded Rectangle 7"/>
            <p:cNvSpPr/>
            <p:nvPr/>
          </p:nvSpPr>
          <p:spPr>
            <a:xfrm>
              <a:off x="5608092" y="5609801"/>
              <a:ext cx="1059766"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Metāns </a:t>
              </a:r>
              <a:r>
                <a:rPr lang="lv-LV" b="1" dirty="0">
                  <a:solidFill>
                    <a:schemeClr val="tx1"/>
                  </a:solidFill>
                </a:rPr>
                <a:t>(CH</a:t>
              </a:r>
              <a:r>
                <a:rPr lang="lv-LV" b="1" baseline="-25000" dirty="0">
                  <a:solidFill>
                    <a:schemeClr val="tx1"/>
                  </a:solidFill>
                </a:rPr>
                <a:t>4</a:t>
              </a:r>
              <a:r>
                <a:rPr lang="lv-LV" b="1" dirty="0" smtClean="0">
                  <a:solidFill>
                    <a:schemeClr val="tx1"/>
                  </a:solidFill>
                </a:rPr>
                <a:t>) </a:t>
              </a:r>
              <a:endParaRPr lang="lv-LV" b="1" dirty="0">
                <a:solidFill>
                  <a:schemeClr val="tx1"/>
                </a:solidFill>
              </a:endParaRPr>
            </a:p>
          </p:txBody>
        </p:sp>
        <p:sp>
          <p:nvSpPr>
            <p:cNvPr id="9" name="Rounded Rectangle 8"/>
            <p:cNvSpPr/>
            <p:nvPr/>
          </p:nvSpPr>
          <p:spPr>
            <a:xfrm>
              <a:off x="1478875" y="5609801"/>
              <a:ext cx="1258147"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Ogļskābā </a:t>
              </a:r>
              <a:r>
                <a:rPr lang="lv-LV" b="1" dirty="0">
                  <a:solidFill>
                    <a:schemeClr val="tx1"/>
                  </a:solidFill>
                </a:rPr>
                <a:t>gāze (CO</a:t>
              </a:r>
              <a:r>
                <a:rPr lang="lv-LV" b="1" baseline="-25000" dirty="0">
                  <a:solidFill>
                    <a:schemeClr val="tx1"/>
                  </a:solidFill>
                </a:rPr>
                <a:t>2</a:t>
              </a:r>
              <a:r>
                <a:rPr lang="lv-LV" b="1" dirty="0" smtClean="0">
                  <a:solidFill>
                    <a:schemeClr val="tx1"/>
                  </a:solidFill>
                </a:rPr>
                <a:t>) </a:t>
              </a:r>
              <a:endParaRPr lang="lv-LV" b="1" dirty="0">
                <a:solidFill>
                  <a:schemeClr val="tx1"/>
                </a:solidFill>
              </a:endParaRPr>
            </a:p>
          </p:txBody>
        </p:sp>
        <p:sp>
          <p:nvSpPr>
            <p:cNvPr id="12" name="Rounded Rectangle 11"/>
            <p:cNvSpPr/>
            <p:nvPr/>
          </p:nvSpPr>
          <p:spPr>
            <a:xfrm>
              <a:off x="9328646" y="5609801"/>
              <a:ext cx="1597794"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Slāpekļa (I</a:t>
              </a:r>
              <a:r>
                <a:rPr lang="lv-LV" b="1" dirty="0">
                  <a:solidFill>
                    <a:schemeClr val="tx1"/>
                  </a:solidFill>
                </a:rPr>
                <a:t>) oksīds (N</a:t>
              </a:r>
              <a:r>
                <a:rPr lang="lv-LV" b="1" baseline="-25000" dirty="0">
                  <a:solidFill>
                    <a:schemeClr val="tx1"/>
                  </a:solidFill>
                </a:rPr>
                <a:t>2</a:t>
              </a:r>
              <a:r>
                <a:rPr lang="lv-LV" b="1" dirty="0">
                  <a:solidFill>
                    <a:schemeClr val="tx1"/>
                  </a:solidFill>
                </a:rPr>
                <a:t>O) </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93652"/>
            <a:stretch/>
          </p:blipFill>
          <p:spPr>
            <a:xfrm>
              <a:off x="4145993" y="4997255"/>
              <a:ext cx="3996664" cy="582229"/>
            </a:xfrm>
            <a:prstGeom prst="rect">
              <a:avLst/>
            </a:prstGeom>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t="94086"/>
            <a:stretch/>
          </p:blipFill>
          <p:spPr>
            <a:xfrm>
              <a:off x="78373" y="5058834"/>
              <a:ext cx="4059153" cy="542501"/>
            </a:xfrm>
            <a:prstGeom prst="rect">
              <a:avLst/>
            </a:prstGeom>
          </p:spPr>
        </p:pic>
      </p:grpSp>
    </p:spTree>
    <p:extLst>
      <p:ext uri="{BB962C8B-B14F-4D97-AF65-F5344CB8AC3E}">
        <p14:creationId xmlns:p14="http://schemas.microsoft.com/office/powerpoint/2010/main" val="280879923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65053" y="757644"/>
            <a:ext cx="8685238" cy="2151053"/>
            <a:chOff x="889837" y="718456"/>
            <a:chExt cx="8685238" cy="2151053"/>
          </a:xfrm>
        </p:grpSpPr>
        <p:sp>
          <p:nvSpPr>
            <p:cNvPr id="3" name="Title 1"/>
            <p:cNvSpPr txBox="1">
              <a:spLocks/>
            </p:cNvSpPr>
            <p:nvPr/>
          </p:nvSpPr>
          <p:spPr>
            <a:xfrm>
              <a:off x="1229472" y="718456"/>
              <a:ext cx="8097409" cy="142385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Dažādās siltumnīcefektu veidojošās gāzes var atšķirīgi ietekmēt Zemes klimatu gan ņemot vērā to spēju atstarot atpakaļ infrasarkano starojumu, gan arī to koncentrāciju </a:t>
              </a:r>
              <a:r>
                <a:rPr lang="lv-LV" sz="2400" dirty="0" smtClean="0"/>
                <a:t>atmosfērā:</a:t>
              </a:r>
            </a:p>
          </p:txBody>
        </p:sp>
        <p:sp>
          <p:nvSpPr>
            <p:cNvPr id="4" name="Rounded Rectangle 3"/>
            <p:cNvSpPr/>
            <p:nvPr/>
          </p:nvSpPr>
          <p:spPr>
            <a:xfrm>
              <a:off x="889837" y="1986437"/>
              <a:ext cx="2454254"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 </a:t>
              </a:r>
              <a:r>
                <a:rPr lang="lv-LV" b="1" dirty="0">
                  <a:solidFill>
                    <a:schemeClr val="tx1"/>
                  </a:solidFill>
                </a:rPr>
                <a:t>potenciālo ietekmi uz Zemes klimatu pieņem par 1</a:t>
              </a:r>
            </a:p>
          </p:txBody>
        </p:sp>
        <p:sp>
          <p:nvSpPr>
            <p:cNvPr id="5" name="Rounded Rectangle 4"/>
            <p:cNvSpPr/>
            <p:nvPr/>
          </p:nvSpPr>
          <p:spPr>
            <a:xfrm>
              <a:off x="3493223" y="1986437"/>
              <a:ext cx="2106389"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a:t>
              </a:r>
              <a:r>
                <a:rPr lang="lv-LV" b="1" dirty="0" smtClean="0">
                  <a:solidFill>
                    <a:schemeClr val="tx1"/>
                  </a:solidFill>
                </a:rPr>
                <a:t>etānam </a:t>
              </a:r>
              <a:r>
                <a:rPr lang="lv-LV" b="1" dirty="0">
                  <a:solidFill>
                    <a:schemeClr val="tx1"/>
                  </a:solidFill>
                </a:rPr>
                <a:t>relatīvais potenciāls  ir </a:t>
              </a:r>
              <a:endParaRPr lang="lv-LV" b="1" dirty="0" smtClean="0">
                <a:solidFill>
                  <a:schemeClr val="tx1"/>
                </a:solidFill>
              </a:endParaRPr>
            </a:p>
            <a:p>
              <a:pPr algn="ctr"/>
              <a:r>
                <a:rPr lang="lv-LV" b="1" dirty="0" smtClean="0">
                  <a:solidFill>
                    <a:schemeClr val="tx1"/>
                  </a:solidFill>
                </a:rPr>
                <a:t>11 gadi</a:t>
              </a:r>
              <a:endParaRPr lang="lv-LV" b="1" dirty="0">
                <a:solidFill>
                  <a:schemeClr val="tx1"/>
                </a:solidFill>
              </a:endParaRPr>
            </a:p>
          </p:txBody>
        </p:sp>
        <p:sp>
          <p:nvSpPr>
            <p:cNvPr id="6" name="Rounded Rectangle 5"/>
            <p:cNvSpPr/>
            <p:nvPr/>
          </p:nvSpPr>
          <p:spPr>
            <a:xfrm>
              <a:off x="5748744" y="1969055"/>
              <a:ext cx="1793966"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Slāpekļa (I) oksīdam N</a:t>
              </a:r>
              <a:r>
                <a:rPr lang="lv-LV" b="1" baseline="-25000" dirty="0" smtClean="0">
                  <a:solidFill>
                    <a:schemeClr val="tx1"/>
                  </a:solidFill>
                </a:rPr>
                <a:t>2</a:t>
              </a:r>
              <a:r>
                <a:rPr lang="lv-LV" b="1" dirty="0" smtClean="0">
                  <a:solidFill>
                    <a:schemeClr val="tx1"/>
                  </a:solidFill>
                </a:rPr>
                <a:t>O</a:t>
              </a:r>
              <a:r>
                <a:rPr lang="lv-LV" b="1" dirty="0">
                  <a:solidFill>
                    <a:schemeClr val="tx1"/>
                  </a:solidFill>
                </a:rPr>
                <a:t> – </a:t>
              </a:r>
              <a:endParaRPr lang="lv-LV" b="1" dirty="0" smtClean="0">
                <a:solidFill>
                  <a:schemeClr val="tx1"/>
                </a:solidFill>
              </a:endParaRPr>
            </a:p>
            <a:p>
              <a:pPr algn="ctr"/>
              <a:r>
                <a:rPr lang="lv-LV" b="1" dirty="0" smtClean="0">
                  <a:solidFill>
                    <a:schemeClr val="tx1"/>
                  </a:solidFill>
                </a:rPr>
                <a:t>270 gadi</a:t>
              </a:r>
              <a:endParaRPr lang="lv-LV" b="1" dirty="0">
                <a:solidFill>
                  <a:schemeClr val="tx1"/>
                </a:solidFill>
              </a:endParaRPr>
            </a:p>
          </p:txBody>
        </p:sp>
        <p:sp>
          <p:nvSpPr>
            <p:cNvPr id="7" name="Rounded Rectangle 6"/>
            <p:cNvSpPr/>
            <p:nvPr/>
          </p:nvSpPr>
          <p:spPr>
            <a:xfrm>
              <a:off x="7691843" y="1969055"/>
              <a:ext cx="1883232"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Freonam </a:t>
              </a:r>
              <a:r>
                <a:rPr lang="lv-LV" b="1" dirty="0">
                  <a:solidFill>
                    <a:schemeClr val="tx1"/>
                  </a:solidFill>
                </a:rPr>
                <a:t>CF</a:t>
              </a:r>
              <a:r>
                <a:rPr lang="lv-LV" b="1" baseline="-25000" dirty="0">
                  <a:solidFill>
                    <a:schemeClr val="tx1"/>
                  </a:solidFill>
                </a:rPr>
                <a:t>3</a:t>
              </a:r>
              <a:r>
                <a:rPr lang="lv-LV" b="1" dirty="0">
                  <a:solidFill>
                    <a:schemeClr val="tx1"/>
                  </a:solidFill>
                </a:rPr>
                <a:t>Cl – 3400 </a:t>
              </a:r>
              <a:r>
                <a:rPr lang="lv-LV" b="1" dirty="0" smtClean="0">
                  <a:solidFill>
                    <a:schemeClr val="tx1"/>
                  </a:solidFill>
                </a:rPr>
                <a:t>gadi</a:t>
              </a:r>
              <a:endParaRPr lang="lv-LV" b="1" dirty="0">
                <a:solidFill>
                  <a:schemeClr val="tx1"/>
                </a:solidFill>
              </a:endParaRPr>
            </a:p>
          </p:txBody>
        </p:sp>
      </p:grpSp>
      <p:sp>
        <p:nvSpPr>
          <p:cNvPr id="11" name="Title 1"/>
          <p:cNvSpPr txBox="1">
            <a:spLocks/>
          </p:cNvSpPr>
          <p:nvPr/>
        </p:nvSpPr>
        <p:spPr>
          <a:xfrm>
            <a:off x="319735" y="4065318"/>
            <a:ext cx="6304225" cy="188805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dirty="0"/>
              <a:t>Pēdējo 10 000 gadu laikā, bet it īpaši pēdējā gadsimta laikā</a:t>
            </a:r>
            <a:r>
              <a:rPr lang="lv-LV" sz="2000" b="1" dirty="0"/>
              <a:t>, trīs nozīmīgāko siltumnīcefekta gāzu (CO</a:t>
            </a:r>
            <a:r>
              <a:rPr lang="lv-LV" sz="2000" b="1" baseline="-25000" dirty="0"/>
              <a:t>2</a:t>
            </a:r>
            <a:r>
              <a:rPr lang="lv-LV" sz="2000" b="1" dirty="0"/>
              <a:t>, CH</a:t>
            </a:r>
            <a:r>
              <a:rPr lang="lv-LV" sz="2000" b="1" baseline="-25000" dirty="0"/>
              <a:t>4</a:t>
            </a:r>
            <a:r>
              <a:rPr lang="lv-LV" sz="2000" b="1" dirty="0"/>
              <a:t>, N</a:t>
            </a:r>
            <a:r>
              <a:rPr lang="lv-LV" sz="2000" b="1" baseline="-25000" dirty="0"/>
              <a:t>2</a:t>
            </a:r>
            <a:r>
              <a:rPr lang="lv-LV" sz="2000" b="1" dirty="0"/>
              <a:t>O) koncentrācija </a:t>
            </a:r>
            <a:r>
              <a:rPr lang="lv-LV" sz="2000" dirty="0"/>
              <a:t>Zemes atmosfērā ir ievērojami pieaugusi, </a:t>
            </a:r>
            <a:endParaRPr lang="lv-LV" sz="2000" dirty="0" smtClean="0"/>
          </a:p>
          <a:p>
            <a:pPr algn="ctr"/>
            <a:r>
              <a:rPr lang="lv-LV" sz="2000" dirty="0" smtClean="0"/>
              <a:t>un </a:t>
            </a:r>
            <a:r>
              <a:rPr lang="lv-LV" sz="2000" dirty="0"/>
              <a:t>līdz ar to palielinājies Saules starojuma daudzums, kas tiek atgriezts atpakaļ uz Zemes virsmas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9623" y="3010170"/>
            <a:ext cx="5130440" cy="3847830"/>
          </a:xfrm>
          <a:prstGeom prst="rect">
            <a:avLst/>
          </a:prstGeom>
        </p:spPr>
      </p:pic>
    </p:spTree>
    <p:extLst>
      <p:ext uri="{BB962C8B-B14F-4D97-AF65-F5344CB8AC3E}">
        <p14:creationId xmlns:p14="http://schemas.microsoft.com/office/powerpoint/2010/main" val="34409398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val="0"/>
              </a:ext>
            </a:extLst>
          </a:blip>
          <a:srcRect b="35515"/>
          <a:stretch/>
        </p:blipFill>
        <p:spPr>
          <a:xfrm flipH="1">
            <a:off x="2429696" y="1724702"/>
            <a:ext cx="9753600" cy="3304498"/>
          </a:xfrm>
          <a:prstGeom prst="rect">
            <a:avLst/>
          </a:prstGeom>
        </p:spPr>
      </p:pic>
      <p:sp>
        <p:nvSpPr>
          <p:cNvPr id="5" name="Title 1"/>
          <p:cNvSpPr txBox="1">
            <a:spLocks/>
          </p:cNvSpPr>
          <p:nvPr/>
        </p:nvSpPr>
        <p:spPr>
          <a:xfrm>
            <a:off x="1397725" y="2019472"/>
            <a:ext cx="7093901"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6600" dirty="0" smtClean="0"/>
              <a:t>Paldies </a:t>
            </a:r>
          </a:p>
          <a:p>
            <a:pPr algn="r"/>
            <a:r>
              <a:rPr lang="lv-LV" sz="6600" dirty="0" smtClean="0"/>
              <a:t>par uzmanību!</a:t>
            </a:r>
            <a:endParaRPr lang="lv-LV" sz="6600" dirty="0"/>
          </a:p>
        </p:txBody>
      </p:sp>
    </p:spTree>
    <p:extLst>
      <p:ext uri="{BB962C8B-B14F-4D97-AF65-F5344CB8AC3E}">
        <p14:creationId xmlns:p14="http://schemas.microsoft.com/office/powerpoint/2010/main" val="336927962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406915" y="423079"/>
            <a:ext cx="7405466" cy="1753476"/>
            <a:chOff x="0" y="982637"/>
            <a:chExt cx="7405466" cy="1753476"/>
          </a:xfrm>
        </p:grpSpPr>
        <p:sp>
          <p:nvSpPr>
            <p:cNvPr id="5" name="Title 1"/>
            <p:cNvSpPr txBox="1">
              <a:spLocks/>
            </p:cNvSpPr>
            <p:nvPr/>
          </p:nvSpPr>
          <p:spPr>
            <a:xfrm>
              <a:off x="258796" y="982637"/>
              <a:ext cx="6851688" cy="12555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Klimats veidojas, Saules enerģijai izkliedējoties un mijiedarbojoties ar Zemi, līdz ar to klimata </a:t>
              </a:r>
              <a:endParaRPr lang="lv-LV" sz="2400" dirty="0" smtClean="0"/>
            </a:p>
            <a:p>
              <a:pPr algn="ctr"/>
              <a:r>
                <a:rPr lang="lv-LV" sz="2400" dirty="0" smtClean="0"/>
                <a:t>sistēma </a:t>
              </a:r>
              <a:r>
                <a:rPr lang="lv-LV" sz="2400" dirty="0"/>
                <a:t>sastāv </a:t>
              </a:r>
              <a:r>
                <a:rPr lang="lv-LV" sz="2400" dirty="0" smtClean="0"/>
                <a:t>no:</a:t>
              </a:r>
              <a:endParaRPr lang="lv-LV" sz="2400" dirty="0"/>
            </a:p>
          </p:txBody>
        </p:sp>
        <p:sp>
          <p:nvSpPr>
            <p:cNvPr id="7" name="Rounded Rectangle 6"/>
            <p:cNvSpPr/>
            <p:nvPr/>
          </p:nvSpPr>
          <p:spPr>
            <a:xfrm>
              <a:off x="4734689" y="2095197"/>
              <a:ext cx="1185559"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Litosfēras</a:t>
              </a:r>
              <a:endParaRPr lang="lv-LV" b="1" dirty="0">
                <a:solidFill>
                  <a:schemeClr val="tx1"/>
                </a:solidFill>
              </a:endParaRPr>
            </a:p>
          </p:txBody>
        </p:sp>
        <p:sp>
          <p:nvSpPr>
            <p:cNvPr id="8" name="Rounded Rectangle 7"/>
            <p:cNvSpPr/>
            <p:nvPr/>
          </p:nvSpPr>
          <p:spPr>
            <a:xfrm>
              <a:off x="3228503" y="2095197"/>
              <a:ext cx="1339357"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Kriosfēras</a:t>
              </a:r>
              <a:endParaRPr lang="lv-LV" b="1" dirty="0">
                <a:solidFill>
                  <a:schemeClr val="tx1"/>
                </a:solidFill>
              </a:endParaRPr>
            </a:p>
          </p:txBody>
        </p:sp>
        <p:sp>
          <p:nvSpPr>
            <p:cNvPr id="9" name="Rounded Rectangle 8"/>
            <p:cNvSpPr/>
            <p:nvPr/>
          </p:nvSpPr>
          <p:spPr>
            <a:xfrm>
              <a:off x="1701808" y="2095197"/>
              <a:ext cx="1341387"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Hidrosfēras</a:t>
              </a:r>
              <a:endParaRPr lang="lv-LV" b="1" dirty="0">
                <a:solidFill>
                  <a:schemeClr val="tx1"/>
                </a:solidFill>
              </a:endParaRPr>
            </a:p>
          </p:txBody>
        </p:sp>
        <p:sp>
          <p:nvSpPr>
            <p:cNvPr id="10" name="Rounded Rectangle 9"/>
            <p:cNvSpPr/>
            <p:nvPr/>
          </p:nvSpPr>
          <p:spPr>
            <a:xfrm>
              <a:off x="0" y="2095197"/>
              <a:ext cx="1516500"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Atmosfēras</a:t>
              </a:r>
              <a:endParaRPr lang="lv-LV" b="1" dirty="0">
                <a:solidFill>
                  <a:schemeClr val="tx1"/>
                </a:solidFill>
              </a:endParaRPr>
            </a:p>
          </p:txBody>
        </p:sp>
        <p:sp>
          <p:nvSpPr>
            <p:cNvPr id="11" name="Rounded Rectangle 10"/>
            <p:cNvSpPr/>
            <p:nvPr/>
          </p:nvSpPr>
          <p:spPr>
            <a:xfrm>
              <a:off x="6086390" y="2095197"/>
              <a:ext cx="1319076"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Biosfēras</a:t>
              </a:r>
              <a:endParaRPr lang="lv-LV" b="1" dirty="0">
                <a:solidFill>
                  <a:schemeClr val="tx1"/>
                </a:solidFill>
              </a:endParaRPr>
            </a:p>
          </p:txBody>
        </p:sp>
      </p:grpSp>
      <p:grpSp>
        <p:nvGrpSpPr>
          <p:cNvPr id="13" name="Group 12"/>
          <p:cNvGrpSpPr/>
          <p:nvPr/>
        </p:nvGrpSpPr>
        <p:grpSpPr>
          <a:xfrm>
            <a:off x="5465621" y="2839264"/>
            <a:ext cx="6340122" cy="3494347"/>
            <a:chOff x="401235" y="3015634"/>
            <a:chExt cx="6340122" cy="3494347"/>
          </a:xfrm>
        </p:grpSpPr>
        <p:pic>
          <p:nvPicPr>
            <p:cNvPr id="4100" name="Picture 4" descr="http://www.sws.uiuc.edu/nitro/images/biggrap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235" y="3015634"/>
              <a:ext cx="6340122" cy="3494347"/>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2802191" y="3438216"/>
              <a:ext cx="1244056" cy="355861"/>
            </a:xfrm>
            <a:prstGeom prst="roundRect">
              <a:avLst/>
            </a:prstGeom>
            <a:solidFill>
              <a:srgbClr val="00B0F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smtClean="0">
                  <a:solidFill>
                    <a:schemeClr val="tx1"/>
                  </a:solidFill>
                </a:rPr>
                <a:t>Atmosfēra</a:t>
              </a:r>
              <a:endParaRPr lang="lv-LV" sz="1600" b="1" dirty="0">
                <a:solidFill>
                  <a:schemeClr val="tx1"/>
                </a:solidFill>
              </a:endParaRPr>
            </a:p>
          </p:txBody>
        </p:sp>
        <p:sp>
          <p:nvSpPr>
            <p:cNvPr id="18" name="Rounded Rectangle 17"/>
            <p:cNvSpPr/>
            <p:nvPr/>
          </p:nvSpPr>
          <p:spPr>
            <a:xfrm>
              <a:off x="2070979" y="4304591"/>
              <a:ext cx="986120" cy="349295"/>
            </a:xfrm>
            <a:prstGeom prst="roundRect">
              <a:avLst/>
            </a:prstGeom>
            <a:solidFill>
              <a:srgbClr val="00B05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smtClean="0">
                  <a:solidFill>
                    <a:schemeClr val="tx1"/>
                  </a:solidFill>
                </a:rPr>
                <a:t>Biosfēra</a:t>
              </a:r>
              <a:endParaRPr lang="lv-LV" sz="1600" b="1" dirty="0">
                <a:solidFill>
                  <a:schemeClr val="tx1"/>
                </a:solidFill>
              </a:endParaRPr>
            </a:p>
          </p:txBody>
        </p:sp>
        <p:sp>
          <p:nvSpPr>
            <p:cNvPr id="19" name="Rounded Rectangle 18"/>
            <p:cNvSpPr/>
            <p:nvPr/>
          </p:nvSpPr>
          <p:spPr>
            <a:xfrm>
              <a:off x="3301387" y="5583190"/>
              <a:ext cx="1175079" cy="326290"/>
            </a:xfrm>
            <a:prstGeom prst="roundRect">
              <a:avLst/>
            </a:prstGeom>
            <a:solidFill>
              <a:srgbClr val="0070C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smtClean="0">
                  <a:solidFill>
                    <a:schemeClr val="tx1"/>
                  </a:solidFill>
                </a:rPr>
                <a:t>Hidrosfēra</a:t>
              </a:r>
              <a:endParaRPr lang="lv-LV" sz="1600" b="1" dirty="0">
                <a:solidFill>
                  <a:schemeClr val="tx1"/>
                </a:solidFill>
              </a:endParaRPr>
            </a:p>
          </p:txBody>
        </p:sp>
        <p:sp>
          <p:nvSpPr>
            <p:cNvPr id="20" name="Rounded Rectangle 19"/>
            <p:cNvSpPr/>
            <p:nvPr/>
          </p:nvSpPr>
          <p:spPr>
            <a:xfrm>
              <a:off x="975667" y="5074922"/>
              <a:ext cx="1016908" cy="383667"/>
            </a:xfrm>
            <a:prstGeom prst="roundRect">
              <a:avLst/>
            </a:prstGeom>
            <a:solidFill>
              <a:schemeClr val="accent2">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smtClean="0">
                  <a:solidFill>
                    <a:schemeClr val="tx1"/>
                  </a:solidFill>
                </a:rPr>
                <a:t>Litosfēra</a:t>
              </a:r>
              <a:endParaRPr lang="lv-LV" sz="1600" b="1" dirty="0">
                <a:solidFill>
                  <a:schemeClr val="tx1"/>
                </a:solidFill>
              </a:endParaRPr>
            </a:p>
          </p:txBody>
        </p:sp>
      </p:grpSp>
      <p:grpSp>
        <p:nvGrpSpPr>
          <p:cNvPr id="21" name="Group 20"/>
          <p:cNvGrpSpPr/>
          <p:nvPr/>
        </p:nvGrpSpPr>
        <p:grpSpPr>
          <a:xfrm>
            <a:off x="424935" y="2286596"/>
            <a:ext cx="4595470" cy="4585051"/>
            <a:chOff x="7141605" y="2286598"/>
            <a:chExt cx="4595470" cy="4585051"/>
          </a:xfrm>
        </p:grpSpPr>
        <p:pic>
          <p:nvPicPr>
            <p:cNvPr id="4098" name="Picture 2" descr="Hydrosphere, Lithosphere, Atmosphere, and Biosphere.: Montessori Science, School Science, School Earth, Science Earth, Hydrosphere Lithosphere, School Hydrosphere, Earth S Lithosphere, Earth Sci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1605" y="2286598"/>
              <a:ext cx="4595470" cy="4585051"/>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p:cNvSpPr/>
            <p:nvPr/>
          </p:nvSpPr>
          <p:spPr>
            <a:xfrm>
              <a:off x="7753592" y="4444075"/>
              <a:ext cx="1185559" cy="27212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bg1"/>
                  </a:solidFill>
                </a:rPr>
                <a:t>Ģeosfēra</a:t>
              </a:r>
              <a:endParaRPr lang="lv-LV" b="1" dirty="0">
                <a:solidFill>
                  <a:schemeClr val="bg1"/>
                </a:solidFill>
              </a:endParaRPr>
            </a:p>
          </p:txBody>
        </p:sp>
        <p:sp>
          <p:nvSpPr>
            <p:cNvPr id="24" name="Rounded Rectangle 23"/>
            <p:cNvSpPr/>
            <p:nvPr/>
          </p:nvSpPr>
          <p:spPr>
            <a:xfrm>
              <a:off x="9815247" y="4444075"/>
              <a:ext cx="1355572" cy="27212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bg1"/>
                  </a:solidFill>
                </a:rPr>
                <a:t>Hidrosfēra</a:t>
              </a:r>
              <a:endParaRPr lang="lv-LV" b="1" dirty="0">
                <a:solidFill>
                  <a:schemeClr val="bg1"/>
                </a:solidFill>
              </a:endParaRPr>
            </a:p>
          </p:txBody>
        </p:sp>
        <p:sp>
          <p:nvSpPr>
            <p:cNvPr id="25" name="Rounded Rectangle 24"/>
            <p:cNvSpPr/>
            <p:nvPr/>
          </p:nvSpPr>
          <p:spPr>
            <a:xfrm>
              <a:off x="7809084" y="6552418"/>
              <a:ext cx="1185559" cy="27212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bg1"/>
                  </a:solidFill>
                </a:rPr>
                <a:t>Biosfēra</a:t>
              </a:r>
              <a:endParaRPr lang="lv-LV" b="1" dirty="0">
                <a:solidFill>
                  <a:schemeClr val="bg1"/>
                </a:solidFill>
              </a:endParaRPr>
            </a:p>
          </p:txBody>
        </p:sp>
        <p:sp>
          <p:nvSpPr>
            <p:cNvPr id="26" name="Rounded Rectangle 25"/>
            <p:cNvSpPr/>
            <p:nvPr/>
          </p:nvSpPr>
          <p:spPr>
            <a:xfrm>
              <a:off x="9834841" y="6555904"/>
              <a:ext cx="1316384" cy="26863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bg1"/>
                  </a:solidFill>
                </a:rPr>
                <a:t>Atmosfēra</a:t>
              </a:r>
              <a:endParaRPr lang="lv-LV" b="1" dirty="0">
                <a:solidFill>
                  <a:schemeClr val="bg1"/>
                </a:solidFill>
              </a:endParaRPr>
            </a:p>
          </p:txBody>
        </p:sp>
      </p:grpSp>
    </p:spTree>
    <p:extLst>
      <p:ext uri="{BB962C8B-B14F-4D97-AF65-F5344CB8AC3E}">
        <p14:creationId xmlns:p14="http://schemas.microsoft.com/office/powerpoint/2010/main" val="25884668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48183" y="775776"/>
            <a:ext cx="6851688" cy="12555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Atmosfēra</a:t>
            </a:r>
            <a:r>
              <a:rPr lang="lv-LV" sz="2400" dirty="0"/>
              <a:t> ir klimata sistēmas visnestabilākā un straujāk mainīgā sadaļa, kuru veido gāzes, ūdens tvaiki, kā arī putekļi un </a:t>
            </a:r>
            <a:r>
              <a:rPr lang="lv-LV" sz="2400" dirty="0" smtClean="0"/>
              <a:t>aerosoli</a:t>
            </a:r>
            <a:endParaRPr lang="lv-LV" sz="2400" dirty="0"/>
          </a:p>
        </p:txBody>
      </p:sp>
      <p:sp>
        <p:nvSpPr>
          <p:cNvPr id="4" name="Title 1"/>
          <p:cNvSpPr txBox="1">
            <a:spLocks/>
          </p:cNvSpPr>
          <p:nvPr/>
        </p:nvSpPr>
        <p:spPr>
          <a:xfrm>
            <a:off x="1367312" y="2251021"/>
            <a:ext cx="5613430" cy="12555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Hidrosfēru</a:t>
            </a:r>
            <a:r>
              <a:rPr lang="lv-LV" sz="2400" dirty="0"/>
              <a:t> veido sauszemes un pazemes ūdeņi, jūru un okeānu ūdeņi, kuri klāj </a:t>
            </a:r>
            <a:r>
              <a:rPr lang="lv-LV" sz="2400" dirty="0" smtClean="0"/>
              <a:t>ap 70</a:t>
            </a:r>
            <a:r>
              <a:rPr lang="lv-LV" sz="2400" dirty="0"/>
              <a:t>% Zemes virsmas</a:t>
            </a:r>
          </a:p>
        </p:txBody>
      </p:sp>
      <p:sp>
        <p:nvSpPr>
          <p:cNvPr id="5" name="Title 1"/>
          <p:cNvSpPr txBox="1">
            <a:spLocks/>
          </p:cNvSpPr>
          <p:nvPr/>
        </p:nvSpPr>
        <p:spPr>
          <a:xfrm>
            <a:off x="249083" y="3726267"/>
            <a:ext cx="7849889" cy="12555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err="1"/>
              <a:t>Kriosfēra</a:t>
            </a:r>
            <a:r>
              <a:rPr lang="lv-LV" sz="2400" b="1" dirty="0"/>
              <a:t> </a:t>
            </a:r>
            <a:r>
              <a:rPr lang="lv-LV" sz="2400" dirty="0"/>
              <a:t>ietver Arktikas, Antarktīdas un Grenlandes ledājus, kontinentu ledājus, jūras ledu un grunts mūžīgo sasalumu (pazemes apledojumu)</a:t>
            </a:r>
          </a:p>
        </p:txBody>
      </p:sp>
      <p:sp>
        <p:nvSpPr>
          <p:cNvPr id="6" name="Title 1"/>
          <p:cNvSpPr txBox="1">
            <a:spLocks/>
          </p:cNvSpPr>
          <p:nvPr/>
        </p:nvSpPr>
        <p:spPr>
          <a:xfrm>
            <a:off x="2166656" y="5201512"/>
            <a:ext cx="4014743" cy="12555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smtClean="0"/>
              <a:t>Biosfēra</a:t>
            </a:r>
            <a:r>
              <a:rPr lang="lv-LV" sz="2400" dirty="0" smtClean="0"/>
              <a:t> – dzīvības </a:t>
            </a:r>
            <a:r>
              <a:rPr lang="lv-LV" sz="2400" dirty="0"/>
              <a:t>izplatības </a:t>
            </a:r>
            <a:r>
              <a:rPr lang="lv-LV" sz="2400" dirty="0" smtClean="0"/>
              <a:t>zona uz Zemes </a:t>
            </a:r>
            <a:endParaRPr lang="lv-LV" sz="2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669231" y="1714500"/>
            <a:ext cx="6858000" cy="3429000"/>
          </a:xfrm>
          <a:prstGeom prst="rect">
            <a:avLst/>
          </a:prstGeom>
        </p:spPr>
      </p:pic>
    </p:spTree>
    <p:extLst>
      <p:ext uri="{BB962C8B-B14F-4D97-AF65-F5344CB8AC3E}">
        <p14:creationId xmlns:p14="http://schemas.microsoft.com/office/powerpoint/2010/main" val="326778361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433" y="708734"/>
            <a:ext cx="8160796" cy="5507015"/>
          </a:xfrm>
          <a:prstGeom prst="rect">
            <a:avLst/>
          </a:prstGeom>
        </p:spPr>
      </p:pic>
      <p:sp>
        <p:nvSpPr>
          <p:cNvPr id="5" name="Title 1"/>
          <p:cNvSpPr txBox="1">
            <a:spLocks/>
          </p:cNvSpPr>
          <p:nvPr/>
        </p:nvSpPr>
        <p:spPr>
          <a:xfrm>
            <a:off x="8558065" y="2506194"/>
            <a:ext cx="3437992" cy="191209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Globālās klimata sistēmas galvenie elementi un to mainību ietekmējošie procesi </a:t>
            </a:r>
          </a:p>
        </p:txBody>
      </p:sp>
    </p:spTree>
    <p:extLst>
      <p:ext uri="{BB962C8B-B14F-4D97-AF65-F5344CB8AC3E}">
        <p14:creationId xmlns:p14="http://schemas.microsoft.com/office/powerpoint/2010/main" val="279222444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657751" y="448378"/>
            <a:ext cx="4902623" cy="2347072"/>
            <a:chOff x="5198977" y="761888"/>
            <a:chExt cx="4902623" cy="2347072"/>
          </a:xfrm>
        </p:grpSpPr>
        <p:sp>
          <p:nvSpPr>
            <p:cNvPr id="3" name="Title 1"/>
            <p:cNvSpPr txBox="1">
              <a:spLocks/>
            </p:cNvSpPr>
            <p:nvPr/>
          </p:nvSpPr>
          <p:spPr>
            <a:xfrm>
              <a:off x="5447212" y="761888"/>
              <a:ext cx="4415246" cy="234707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mainības cēloņi var </a:t>
              </a:r>
              <a:r>
                <a:rPr lang="lv-LV" sz="2400" dirty="0" smtClean="0"/>
                <a:t>būt: </a:t>
              </a:r>
            </a:p>
            <a:p>
              <a:pPr algn="ctr"/>
              <a:endParaRPr lang="lv-LV" sz="2400" dirty="0" smtClean="0"/>
            </a:p>
            <a:p>
              <a:pPr algn="ctr"/>
              <a:endParaRPr lang="lv-LV" sz="2400" dirty="0"/>
            </a:p>
            <a:p>
              <a:pPr algn="ctr"/>
              <a:r>
                <a:rPr lang="lv-LV" sz="2400" dirty="0" smtClean="0"/>
                <a:t>kas </a:t>
              </a:r>
              <a:r>
                <a:rPr lang="lv-LV" sz="2400" dirty="0"/>
                <a:t>vispirms ietekmē atmosfēras sastāvu un zemes lietojuma </a:t>
              </a:r>
              <a:r>
                <a:rPr lang="lv-LV" sz="2400" dirty="0" smtClean="0"/>
                <a:t>veidus</a:t>
              </a:r>
              <a:endParaRPr lang="lv-LV" sz="2400" dirty="0"/>
            </a:p>
          </p:txBody>
        </p:sp>
        <p:sp>
          <p:nvSpPr>
            <p:cNvPr id="4" name="Rounded Rectangle 3"/>
            <p:cNvSpPr/>
            <p:nvPr/>
          </p:nvSpPr>
          <p:spPr>
            <a:xfrm>
              <a:off x="5198977" y="1317566"/>
              <a:ext cx="2364418" cy="57654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Dabiski </a:t>
              </a:r>
              <a:r>
                <a:rPr lang="lv-LV" b="1" dirty="0">
                  <a:solidFill>
                    <a:schemeClr val="tx1"/>
                  </a:solidFill>
                </a:rPr>
                <a:t>procesi</a:t>
              </a:r>
              <a:endParaRPr lang="lv-LV" dirty="0">
                <a:solidFill>
                  <a:schemeClr val="tx1"/>
                </a:solidFill>
              </a:endParaRPr>
            </a:p>
          </p:txBody>
        </p:sp>
        <p:sp>
          <p:nvSpPr>
            <p:cNvPr id="5" name="Rounded Rectangle 4"/>
            <p:cNvSpPr/>
            <p:nvPr/>
          </p:nvSpPr>
          <p:spPr>
            <a:xfrm>
              <a:off x="7876945" y="1317566"/>
              <a:ext cx="2224655" cy="57654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Cilvēka </a:t>
              </a:r>
              <a:r>
                <a:rPr lang="lv-LV" b="1" dirty="0">
                  <a:solidFill>
                    <a:schemeClr val="tx1"/>
                  </a:solidFill>
                </a:rPr>
                <a:t>darbība</a:t>
              </a:r>
              <a:endParaRPr lang="lv-LV" dirty="0">
                <a:solidFill>
                  <a:schemeClr val="tx1"/>
                </a:solidFill>
              </a:endParaRPr>
            </a:p>
          </p:txBody>
        </p:sp>
      </p:grpSp>
      <p:grpSp>
        <p:nvGrpSpPr>
          <p:cNvPr id="9" name="Group 8"/>
          <p:cNvGrpSpPr/>
          <p:nvPr/>
        </p:nvGrpSpPr>
        <p:grpSpPr>
          <a:xfrm>
            <a:off x="220978" y="3010989"/>
            <a:ext cx="5770517" cy="3847011"/>
            <a:chOff x="325482" y="3010989"/>
            <a:chExt cx="5770517" cy="3847011"/>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482" y="3010989"/>
              <a:ext cx="5770517" cy="3847011"/>
            </a:xfrm>
            <a:prstGeom prst="rect">
              <a:avLst/>
            </a:prstGeom>
          </p:spPr>
        </p:pic>
        <p:sp>
          <p:nvSpPr>
            <p:cNvPr id="8" name="Rectangle 7"/>
            <p:cNvSpPr/>
            <p:nvPr/>
          </p:nvSpPr>
          <p:spPr>
            <a:xfrm>
              <a:off x="325482" y="6627168"/>
              <a:ext cx="2838260" cy="230832"/>
            </a:xfrm>
            <a:prstGeom prst="rect">
              <a:avLst/>
            </a:prstGeom>
          </p:spPr>
          <p:txBody>
            <a:bodyPr wrap="square">
              <a:spAutoFit/>
            </a:bodyPr>
            <a:lstStyle/>
            <a:p>
              <a:r>
                <a:rPr lang="nn-NO" sz="900" dirty="0">
                  <a:solidFill>
                    <a:schemeClr val="bg1"/>
                  </a:solidFill>
                </a:rPr>
                <a:t>Bárðarbunga Volcano, </a:t>
              </a:r>
              <a:r>
                <a:rPr lang="lv-LV" sz="900" dirty="0" err="1" smtClean="0">
                  <a:solidFill>
                    <a:schemeClr val="bg1"/>
                  </a:solidFill>
                </a:rPr>
                <a:t>Iceland</a:t>
              </a:r>
              <a:r>
                <a:rPr lang="lv-LV" sz="900" dirty="0" smtClean="0">
                  <a:solidFill>
                    <a:schemeClr val="bg1"/>
                  </a:solidFill>
                </a:rPr>
                <a:t>, </a:t>
              </a:r>
              <a:r>
                <a:rPr lang="nn-NO" sz="900" dirty="0" smtClean="0">
                  <a:solidFill>
                    <a:schemeClr val="bg1"/>
                  </a:solidFill>
                </a:rPr>
                <a:t>September </a:t>
              </a:r>
              <a:r>
                <a:rPr lang="nn-NO" sz="900" dirty="0">
                  <a:solidFill>
                    <a:schemeClr val="bg1"/>
                  </a:solidFill>
                </a:rPr>
                <a:t>4 2014</a:t>
              </a:r>
              <a:endParaRPr lang="lv-LV" sz="900" dirty="0">
                <a:solidFill>
                  <a:schemeClr val="bg1"/>
                </a:solidFill>
              </a:endParaRPr>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1450" y="3010989"/>
            <a:ext cx="5792129" cy="3847011"/>
          </a:xfrm>
          <a:prstGeom prst="rect">
            <a:avLst/>
          </a:prstGeom>
        </p:spPr>
      </p:pic>
    </p:spTree>
    <p:extLst>
      <p:ext uri="{BB962C8B-B14F-4D97-AF65-F5344CB8AC3E}">
        <p14:creationId xmlns:p14="http://schemas.microsoft.com/office/powerpoint/2010/main" val="38675306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2760" y="483323"/>
            <a:ext cx="6787125" cy="2670185"/>
            <a:chOff x="710956" y="770709"/>
            <a:chExt cx="6787125" cy="2670185"/>
          </a:xfrm>
        </p:grpSpPr>
        <p:sp>
          <p:nvSpPr>
            <p:cNvPr id="4" name="Title 1"/>
            <p:cNvSpPr txBox="1">
              <a:spLocks/>
            </p:cNvSpPr>
            <p:nvPr/>
          </p:nvSpPr>
          <p:spPr>
            <a:xfrm>
              <a:off x="1437901" y="770709"/>
              <a:ext cx="5352513" cy="11756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Zemes klimatu ļoti būtiski </a:t>
              </a:r>
              <a:endParaRPr lang="lv-LV" sz="2800" dirty="0" smtClean="0"/>
            </a:p>
            <a:p>
              <a:pPr algn="ctr"/>
              <a:r>
                <a:rPr lang="lv-LV" sz="2800" dirty="0" smtClean="0"/>
                <a:t>var </a:t>
              </a:r>
              <a:r>
                <a:rPr lang="lv-LV" sz="2800" dirty="0"/>
                <a:t>ietekmēt </a:t>
              </a:r>
              <a:r>
                <a:rPr lang="lv-LV" sz="2800" dirty="0" smtClean="0"/>
                <a:t>arī:</a:t>
              </a:r>
              <a:endParaRPr lang="lv-LV" sz="2800" dirty="0"/>
            </a:p>
          </p:txBody>
        </p:sp>
        <p:sp>
          <p:nvSpPr>
            <p:cNvPr id="6" name="Rounded Rectangle 5"/>
            <p:cNvSpPr/>
            <p:nvPr/>
          </p:nvSpPr>
          <p:spPr>
            <a:xfrm>
              <a:off x="5080162" y="1763070"/>
              <a:ext cx="2417919" cy="167782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Cilvēka darbība </a:t>
              </a:r>
              <a:r>
                <a:rPr lang="lv-LV" dirty="0" smtClean="0">
                  <a:solidFill>
                    <a:schemeClr val="tx1"/>
                  </a:solidFill>
                </a:rPr>
                <a:t>(jaudīgu atomieroču izmantošana, upju noteces kontinentāla mēroga pārdale)</a:t>
              </a:r>
              <a:endParaRPr lang="lv-LV" dirty="0">
                <a:solidFill>
                  <a:schemeClr val="tx1"/>
                </a:solidFill>
              </a:endParaRPr>
            </a:p>
          </p:txBody>
        </p:sp>
        <p:sp>
          <p:nvSpPr>
            <p:cNvPr id="7" name="Rounded Rectangle 6"/>
            <p:cNvSpPr/>
            <p:nvPr/>
          </p:nvSpPr>
          <p:spPr>
            <a:xfrm>
              <a:off x="3021189" y="1763070"/>
              <a:ext cx="1924676" cy="167782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Kosmiskas katastrofas </a:t>
              </a:r>
              <a:r>
                <a:rPr lang="lv-LV" dirty="0" smtClean="0">
                  <a:solidFill>
                    <a:schemeClr val="tx1"/>
                  </a:solidFill>
                </a:rPr>
                <a:t>(piemēram, meteorītu triecieni) </a:t>
              </a:r>
              <a:endParaRPr lang="lv-LV" dirty="0">
                <a:solidFill>
                  <a:schemeClr val="tx1"/>
                </a:solidFill>
              </a:endParaRPr>
            </a:p>
          </p:txBody>
        </p:sp>
        <p:sp>
          <p:nvSpPr>
            <p:cNvPr id="8" name="Rounded Rectangle 7"/>
            <p:cNvSpPr/>
            <p:nvPr/>
          </p:nvSpPr>
          <p:spPr>
            <a:xfrm>
              <a:off x="710956" y="1763070"/>
              <a:ext cx="2175935" cy="167782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Ģeoloģiskas katastrofas</a:t>
              </a:r>
              <a:r>
                <a:rPr lang="lv-LV" dirty="0" smtClean="0">
                  <a:solidFill>
                    <a:schemeClr val="tx1"/>
                  </a:solidFill>
                </a:rPr>
                <a:t> (lieli vulkānu izvirdumi, kontinentu pārvietošanās)</a:t>
              </a:r>
              <a:endParaRPr lang="lv-LV" dirty="0">
                <a:solidFill>
                  <a:schemeClr val="tx1"/>
                </a:solidFill>
              </a:endParaRPr>
            </a:p>
          </p:txBody>
        </p:sp>
      </p:grpSp>
      <p:grpSp>
        <p:nvGrpSpPr>
          <p:cNvPr id="12" name="Group 11"/>
          <p:cNvGrpSpPr/>
          <p:nvPr/>
        </p:nvGrpSpPr>
        <p:grpSpPr>
          <a:xfrm>
            <a:off x="705392" y="3416643"/>
            <a:ext cx="5055328" cy="3441358"/>
            <a:chOff x="979715" y="3416643"/>
            <a:chExt cx="5055328" cy="3441358"/>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15" y="3416643"/>
              <a:ext cx="5055328" cy="3441358"/>
            </a:xfrm>
            <a:prstGeom prst="rect">
              <a:avLst/>
            </a:prstGeom>
          </p:spPr>
        </p:pic>
        <p:sp>
          <p:nvSpPr>
            <p:cNvPr id="11" name="Rectangle 10"/>
            <p:cNvSpPr/>
            <p:nvPr/>
          </p:nvSpPr>
          <p:spPr>
            <a:xfrm>
              <a:off x="3187340" y="6397676"/>
              <a:ext cx="2838260" cy="369332"/>
            </a:xfrm>
            <a:prstGeom prst="rect">
              <a:avLst/>
            </a:prstGeom>
          </p:spPr>
          <p:txBody>
            <a:bodyPr wrap="square">
              <a:spAutoFit/>
            </a:bodyPr>
            <a:lstStyle/>
            <a:p>
              <a:pPr algn="r"/>
              <a:r>
                <a:rPr lang="lv-LV" sz="900" dirty="0">
                  <a:solidFill>
                    <a:schemeClr val="bg1"/>
                  </a:solidFill>
                </a:rPr>
                <a:t>Cleveland </a:t>
              </a:r>
              <a:r>
                <a:rPr lang="lv-LV" sz="900" dirty="0" err="1">
                  <a:solidFill>
                    <a:schemeClr val="bg1"/>
                  </a:solidFill>
                </a:rPr>
                <a:t>Volcano</a:t>
              </a:r>
              <a:r>
                <a:rPr lang="lv-LV" sz="900" dirty="0">
                  <a:solidFill>
                    <a:schemeClr val="bg1"/>
                  </a:solidFill>
                </a:rPr>
                <a:t>, </a:t>
              </a:r>
              <a:r>
                <a:rPr lang="lv-LV" sz="900" dirty="0" err="1">
                  <a:solidFill>
                    <a:schemeClr val="bg1"/>
                  </a:solidFill>
                </a:rPr>
                <a:t>Aleutian</a:t>
              </a:r>
              <a:r>
                <a:rPr lang="lv-LV" sz="900" dirty="0">
                  <a:solidFill>
                    <a:schemeClr val="bg1"/>
                  </a:solidFill>
                </a:rPr>
                <a:t> </a:t>
              </a:r>
              <a:r>
                <a:rPr lang="lv-LV" sz="900" dirty="0" err="1">
                  <a:solidFill>
                    <a:schemeClr val="bg1"/>
                  </a:solidFill>
                </a:rPr>
                <a:t>Islands</a:t>
              </a:r>
              <a:r>
                <a:rPr lang="lv-LV" sz="900" dirty="0">
                  <a:solidFill>
                    <a:schemeClr val="bg1"/>
                  </a:solidFill>
                </a:rPr>
                <a:t>, </a:t>
              </a:r>
              <a:r>
                <a:rPr lang="lv-LV" sz="900" dirty="0" err="1">
                  <a:solidFill>
                    <a:schemeClr val="bg1"/>
                  </a:solidFill>
                </a:rPr>
                <a:t>Alaska</a:t>
              </a:r>
              <a:r>
                <a:rPr lang="lv-LV" sz="900" dirty="0">
                  <a:solidFill>
                    <a:schemeClr val="bg1"/>
                  </a:solidFill>
                </a:rPr>
                <a:t> (NASA, </a:t>
              </a:r>
              <a:r>
                <a:rPr lang="lv-LV" sz="900" dirty="0" err="1">
                  <a:solidFill>
                    <a:schemeClr val="bg1"/>
                  </a:solidFill>
                </a:rPr>
                <a:t>International</a:t>
              </a:r>
              <a:r>
                <a:rPr lang="lv-LV" sz="900" dirty="0">
                  <a:solidFill>
                    <a:schemeClr val="bg1"/>
                  </a:solidFill>
                </a:rPr>
                <a:t> </a:t>
              </a:r>
              <a:r>
                <a:rPr lang="lv-LV" sz="900" dirty="0" err="1">
                  <a:solidFill>
                    <a:schemeClr val="bg1"/>
                  </a:solidFill>
                </a:rPr>
                <a:t>Space</a:t>
              </a:r>
              <a:r>
                <a:rPr lang="lv-LV" sz="900" dirty="0">
                  <a:solidFill>
                    <a:schemeClr val="bg1"/>
                  </a:solidFill>
                </a:rPr>
                <a:t> </a:t>
              </a:r>
              <a:r>
                <a:rPr lang="lv-LV" sz="900" dirty="0" err="1">
                  <a:solidFill>
                    <a:schemeClr val="bg1"/>
                  </a:solidFill>
                </a:rPr>
                <a:t>Station</a:t>
              </a:r>
              <a:r>
                <a:rPr lang="lv-LV" sz="900" dirty="0">
                  <a:solidFill>
                    <a:schemeClr val="bg1"/>
                  </a:solidFill>
                </a:rPr>
                <a:t>, 05/23/06)</a:t>
              </a:r>
            </a:p>
          </p:txBody>
        </p:sp>
      </p:grpSp>
      <p:grpSp>
        <p:nvGrpSpPr>
          <p:cNvPr id="15" name="Group 14"/>
          <p:cNvGrpSpPr/>
          <p:nvPr/>
        </p:nvGrpSpPr>
        <p:grpSpPr>
          <a:xfrm>
            <a:off x="7927815" y="1"/>
            <a:ext cx="3865162" cy="2990316"/>
            <a:chOff x="7940878" y="1"/>
            <a:chExt cx="3865162" cy="2990316"/>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0878" y="1"/>
              <a:ext cx="3865162" cy="2990316"/>
            </a:xfrm>
            <a:prstGeom prst="rect">
              <a:avLst/>
            </a:prstGeom>
          </p:spPr>
        </p:pic>
        <p:sp>
          <p:nvSpPr>
            <p:cNvPr id="14" name="Rectangle 13"/>
            <p:cNvSpPr/>
            <p:nvPr/>
          </p:nvSpPr>
          <p:spPr>
            <a:xfrm>
              <a:off x="10082491" y="2768245"/>
              <a:ext cx="1723549" cy="215444"/>
            </a:xfrm>
            <a:prstGeom prst="rect">
              <a:avLst/>
            </a:prstGeom>
          </p:spPr>
          <p:txBody>
            <a:bodyPr wrap="none">
              <a:spAutoFit/>
            </a:bodyPr>
            <a:lstStyle/>
            <a:p>
              <a:pPr algn="r"/>
              <a:r>
                <a:rPr lang="lv-LV" sz="800" dirty="0" err="1">
                  <a:solidFill>
                    <a:schemeClr val="bg1"/>
                  </a:solidFill>
                </a:rPr>
                <a:t>Meteorite</a:t>
              </a:r>
              <a:r>
                <a:rPr lang="lv-LV" sz="800" dirty="0">
                  <a:solidFill>
                    <a:schemeClr val="bg1"/>
                  </a:solidFill>
                </a:rPr>
                <a:t> </a:t>
              </a:r>
              <a:r>
                <a:rPr lang="lv-LV" sz="800" dirty="0" err="1">
                  <a:solidFill>
                    <a:schemeClr val="bg1"/>
                  </a:solidFill>
                </a:rPr>
                <a:t>Plaza</a:t>
              </a:r>
              <a:r>
                <a:rPr lang="lv-LV" sz="800" dirty="0">
                  <a:solidFill>
                    <a:schemeClr val="bg1"/>
                  </a:solidFill>
                </a:rPr>
                <a:t>, </a:t>
              </a:r>
              <a:r>
                <a:rPr lang="lv-LV" sz="800" dirty="0" err="1" smtClean="0">
                  <a:solidFill>
                    <a:schemeClr val="bg1"/>
                  </a:solidFill>
                </a:rPr>
                <a:t>Windhoek</a:t>
              </a:r>
              <a:r>
                <a:rPr lang="lv-LV" sz="800" dirty="0" smtClean="0">
                  <a:solidFill>
                    <a:schemeClr val="bg1"/>
                  </a:solidFill>
                </a:rPr>
                <a:t>, </a:t>
              </a:r>
              <a:r>
                <a:rPr lang="lv-LV" sz="800" dirty="0" err="1" smtClean="0">
                  <a:solidFill>
                    <a:schemeClr val="bg1"/>
                  </a:solidFill>
                </a:rPr>
                <a:t>Namibia</a:t>
              </a:r>
              <a:endParaRPr lang="lv-LV" sz="800" dirty="0">
                <a:solidFill>
                  <a:schemeClr val="bg1"/>
                </a:solidFill>
              </a:endParaRPr>
            </a:p>
          </p:txBody>
        </p:sp>
      </p:grpSp>
      <p:grpSp>
        <p:nvGrpSpPr>
          <p:cNvPr id="18" name="Group 17"/>
          <p:cNvGrpSpPr/>
          <p:nvPr/>
        </p:nvGrpSpPr>
        <p:grpSpPr>
          <a:xfrm>
            <a:off x="6484493" y="3416642"/>
            <a:ext cx="5162036" cy="3441357"/>
            <a:chOff x="6484493" y="3416642"/>
            <a:chExt cx="5162036" cy="3441357"/>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4493" y="3416642"/>
              <a:ext cx="5162036" cy="3441357"/>
            </a:xfrm>
            <a:prstGeom prst="rect">
              <a:avLst/>
            </a:prstGeom>
          </p:spPr>
        </p:pic>
        <p:sp>
          <p:nvSpPr>
            <p:cNvPr id="17" name="Rectangle 16"/>
            <p:cNvSpPr/>
            <p:nvPr/>
          </p:nvSpPr>
          <p:spPr>
            <a:xfrm>
              <a:off x="8808269" y="6619298"/>
              <a:ext cx="2838260" cy="230832"/>
            </a:xfrm>
            <a:prstGeom prst="rect">
              <a:avLst/>
            </a:prstGeom>
          </p:spPr>
          <p:txBody>
            <a:bodyPr wrap="square">
              <a:spAutoFit/>
            </a:bodyPr>
            <a:lstStyle/>
            <a:p>
              <a:pPr algn="r"/>
              <a:r>
                <a:rPr lang="en-US" sz="900" dirty="0">
                  <a:solidFill>
                    <a:schemeClr val="bg1"/>
                  </a:solidFill>
                </a:rPr>
                <a:t>High Explosive from the Last B53 Nuclear Bomb</a:t>
              </a:r>
              <a:endParaRPr lang="lv-LV" sz="900" dirty="0">
                <a:solidFill>
                  <a:schemeClr val="bg1"/>
                </a:solidFill>
              </a:endParaRPr>
            </a:p>
          </p:txBody>
        </p:sp>
      </p:grpSp>
    </p:spTree>
    <p:extLst>
      <p:ext uri="{BB962C8B-B14F-4D97-AF65-F5344CB8AC3E}">
        <p14:creationId xmlns:p14="http://schemas.microsoft.com/office/powerpoint/2010/main" val="88668778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716865" y="767880"/>
            <a:ext cx="4728754" cy="193816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smtClean="0"/>
              <a:t>Zemes atmosfēra un tās uzbūves ietekme uz klimatu</a:t>
            </a:r>
            <a:endParaRPr lang="lv-LV" sz="3600" dirty="0"/>
          </a:p>
        </p:txBody>
      </p:sp>
      <p:grpSp>
        <p:nvGrpSpPr>
          <p:cNvPr id="4" name="Group 3"/>
          <p:cNvGrpSpPr/>
          <p:nvPr/>
        </p:nvGrpSpPr>
        <p:grpSpPr>
          <a:xfrm>
            <a:off x="346006" y="3696788"/>
            <a:ext cx="7764011" cy="1677804"/>
            <a:chOff x="57456" y="3357155"/>
            <a:chExt cx="7764011" cy="1677804"/>
          </a:xfrm>
        </p:grpSpPr>
        <p:sp>
          <p:nvSpPr>
            <p:cNvPr id="12" name="Title 1"/>
            <p:cNvSpPr txBox="1">
              <a:spLocks/>
            </p:cNvSpPr>
            <p:nvPr/>
          </p:nvSpPr>
          <p:spPr>
            <a:xfrm>
              <a:off x="535582" y="3357155"/>
              <a:ext cx="6805748" cy="123422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b="1" dirty="0" smtClean="0"/>
                <a:t>Atmosfēra</a:t>
              </a:r>
              <a:r>
                <a:rPr lang="lv-LV" sz="2800" dirty="0" smtClean="0"/>
                <a:t> nav viendabīga, to </a:t>
              </a:r>
              <a:r>
                <a:rPr lang="lv-LV" sz="2800" dirty="0"/>
                <a:t>veido dažāda biezuma </a:t>
              </a:r>
              <a:r>
                <a:rPr lang="lv-LV" sz="2800" dirty="0" smtClean="0"/>
                <a:t>zonas:</a:t>
              </a:r>
              <a:endParaRPr lang="lv-LV" sz="2800" dirty="0"/>
            </a:p>
          </p:txBody>
        </p:sp>
        <p:sp>
          <p:nvSpPr>
            <p:cNvPr id="15" name="Rounded Rectangle 14"/>
            <p:cNvSpPr/>
            <p:nvPr/>
          </p:nvSpPr>
          <p:spPr>
            <a:xfrm>
              <a:off x="4797681" y="4375425"/>
              <a:ext cx="1443711"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Termosfēra</a:t>
              </a:r>
              <a:endParaRPr lang="lv-LV" b="1" dirty="0">
                <a:solidFill>
                  <a:schemeClr val="tx1"/>
                </a:solidFill>
              </a:endParaRPr>
            </a:p>
          </p:txBody>
        </p:sp>
        <p:sp>
          <p:nvSpPr>
            <p:cNvPr id="16" name="Rounded Rectangle 15"/>
            <p:cNvSpPr/>
            <p:nvPr/>
          </p:nvSpPr>
          <p:spPr>
            <a:xfrm>
              <a:off x="3217606" y="4394043"/>
              <a:ext cx="1443711"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Mezosfēra</a:t>
              </a:r>
              <a:endParaRPr lang="lv-LV" b="1" dirty="0">
                <a:solidFill>
                  <a:schemeClr val="tx1"/>
                </a:solidFill>
              </a:endParaRPr>
            </a:p>
          </p:txBody>
        </p:sp>
        <p:sp>
          <p:nvSpPr>
            <p:cNvPr id="17" name="Rounded Rectangle 16"/>
            <p:cNvSpPr/>
            <p:nvPr/>
          </p:nvSpPr>
          <p:spPr>
            <a:xfrm>
              <a:off x="1637531" y="4394043"/>
              <a:ext cx="1443711"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Stratosfēra</a:t>
              </a:r>
              <a:endParaRPr lang="lv-LV" b="1" dirty="0">
                <a:solidFill>
                  <a:schemeClr val="tx1"/>
                </a:solidFill>
              </a:endParaRPr>
            </a:p>
          </p:txBody>
        </p:sp>
        <p:sp>
          <p:nvSpPr>
            <p:cNvPr id="18" name="Rounded Rectangle 17"/>
            <p:cNvSpPr/>
            <p:nvPr/>
          </p:nvSpPr>
          <p:spPr>
            <a:xfrm>
              <a:off x="57456" y="4375425"/>
              <a:ext cx="1443711"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Troposfēra</a:t>
              </a:r>
              <a:endParaRPr lang="lv-LV" b="1" dirty="0">
                <a:solidFill>
                  <a:schemeClr val="tx1"/>
                </a:solidFill>
              </a:endParaRPr>
            </a:p>
          </p:txBody>
        </p:sp>
        <p:sp>
          <p:nvSpPr>
            <p:cNvPr id="10" name="Rounded Rectangle 9"/>
            <p:cNvSpPr/>
            <p:nvPr/>
          </p:nvSpPr>
          <p:spPr>
            <a:xfrm>
              <a:off x="6377756" y="4348388"/>
              <a:ext cx="1443711"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tx1"/>
                  </a:solidFill>
                </a:rPr>
                <a:t>Eksosfēra</a:t>
              </a:r>
              <a:endParaRPr lang="lv-LV" b="1" dirty="0">
                <a:solidFill>
                  <a:schemeClr val="tx1"/>
                </a:solidFill>
              </a:endParaRPr>
            </a:p>
          </p:txBody>
        </p:sp>
      </p:grpSp>
      <p:grpSp>
        <p:nvGrpSpPr>
          <p:cNvPr id="5" name="Group 4"/>
          <p:cNvGrpSpPr/>
          <p:nvPr/>
        </p:nvGrpSpPr>
        <p:grpSpPr>
          <a:xfrm>
            <a:off x="8548453" y="303278"/>
            <a:ext cx="3634752" cy="6324469"/>
            <a:chOff x="8287193" y="303278"/>
            <a:chExt cx="3634752" cy="6324469"/>
          </a:xfrm>
        </p:grpSpPr>
        <p:pic>
          <p:nvPicPr>
            <p:cNvPr id="5122" name="Picture 2" descr="https://upload.wikimedia.org/wikipedia/commons/thumb/b/be/Atmosferas_slani.jpg/300px-Atmosferas_slani.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287193" y="303278"/>
              <a:ext cx="3634752" cy="632446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332330" y="303278"/>
              <a:ext cx="1587229" cy="338554"/>
            </a:xfrm>
            <a:prstGeom prst="rect">
              <a:avLst/>
            </a:prstGeom>
          </p:spPr>
          <p:txBody>
            <a:bodyPr wrap="none">
              <a:spAutoFit/>
            </a:bodyPr>
            <a:lstStyle/>
            <a:p>
              <a:pPr algn="r"/>
              <a:r>
                <a:rPr lang="lv-LV" sz="1600" b="1" dirty="0" smtClean="0"/>
                <a:t>Atmosfēras slāņi</a:t>
              </a:r>
              <a:endParaRPr lang="lv-LV" sz="1600" b="1" dirty="0"/>
            </a:p>
          </p:txBody>
        </p:sp>
      </p:grpSp>
    </p:spTree>
    <p:extLst>
      <p:ext uri="{BB962C8B-B14F-4D97-AF65-F5344CB8AC3E}">
        <p14:creationId xmlns:p14="http://schemas.microsoft.com/office/powerpoint/2010/main" val="32770389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893</TotalTime>
  <Words>2105</Words>
  <Application>Microsoft Macintosh PowerPoint</Application>
  <PresentationFormat>Custom</PresentationFormat>
  <Paragraphs>295</Paragraphs>
  <Slides>33</Slides>
  <Notes>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Zemes klimats  un to veidojošie  apstākļi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Birojs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cilvēks spēj ietekmēt dabu?</dc:title>
  <dc:creator>User</dc:creator>
  <cp:lastModifiedBy>Maris Klavins</cp:lastModifiedBy>
  <cp:revision>125</cp:revision>
  <dcterms:created xsi:type="dcterms:W3CDTF">2016-02-04T15:08:05Z</dcterms:created>
  <dcterms:modified xsi:type="dcterms:W3CDTF">2017-04-26T10:59:40Z</dcterms:modified>
</cp:coreProperties>
</file>