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6" r:id="rId4"/>
    <p:sldId id="258" r:id="rId5"/>
    <p:sldId id="265" r:id="rId6"/>
    <p:sldId id="259" r:id="rId7"/>
    <p:sldId id="261" r:id="rId8"/>
    <p:sldId id="264" r:id="rId9"/>
    <p:sldId id="262" r:id="rId10"/>
    <p:sldId id="263" r:id="rId11"/>
    <p:sldId id="266" r:id="rId12"/>
    <p:sldId id="267" r:id="rId13"/>
    <p:sldId id="269" r:id="rId14"/>
    <p:sldId id="270" r:id="rId15"/>
    <p:sldId id="274" r:id="rId16"/>
    <p:sldId id="271" r:id="rId17"/>
    <p:sldId id="272" r:id="rId18"/>
    <p:sldId id="273" r:id="rId19"/>
    <p:sldId id="275" r:id="rId20"/>
    <p:sldId id="283" r:id="rId21"/>
    <p:sldId id="260" r:id="rId22"/>
    <p:sldId id="277" r:id="rId23"/>
    <p:sldId id="278" r:id="rId24"/>
    <p:sldId id="279" r:id="rId25"/>
    <p:sldId id="280" r:id="rId26"/>
    <p:sldId id="281" r:id="rId27"/>
    <p:sldId id="282" r:id="rId28"/>
    <p:sldId id="284" r:id="rId29"/>
    <p:sldId id="285" r:id="rId30"/>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25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9" name="Apakšvirsraksts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v-LV" smtClean="0"/>
              <a:t>Noklikšķiniet, lai rediģētu šablona apakšvirsraksta stilu</a:t>
            </a:r>
            <a:endParaRPr kumimoji="0" lang="en-US"/>
          </a:p>
        </p:txBody>
      </p:sp>
      <p:sp>
        <p:nvSpPr>
          <p:cNvPr id="28" name="Virsraksts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lv-LV" smtClean="0"/>
              <a:t>Rediģēt šablona virsraksta stilu</a:t>
            </a:r>
            <a:endParaRPr kumimoji="0" lang="en-US"/>
          </a:p>
        </p:txBody>
      </p:sp>
      <p:cxnSp>
        <p:nvCxnSpPr>
          <p:cNvPr id="8" name="Taisns savienotājs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Taisns savienotājs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āls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uma vietturis 14"/>
          <p:cNvSpPr>
            <a:spLocks noGrp="1"/>
          </p:cNvSpPr>
          <p:nvPr>
            <p:ph type="dt" sz="half" idx="10"/>
          </p:nvPr>
        </p:nvSpPr>
        <p:spPr/>
        <p:txBody>
          <a:bodyPr/>
          <a:lstStyle/>
          <a:p>
            <a:fld id="{BABE4D24-4836-4E75-B718-557E435A9EB9}" type="datetimeFigureOut">
              <a:rPr lang="lv-LV" smtClean="0"/>
              <a:t>12.12.2014.</a:t>
            </a:fld>
            <a:endParaRPr lang="lv-LV"/>
          </a:p>
        </p:txBody>
      </p:sp>
      <p:sp>
        <p:nvSpPr>
          <p:cNvPr id="16" name="Slaida numura vietturis 15"/>
          <p:cNvSpPr>
            <a:spLocks noGrp="1"/>
          </p:cNvSpPr>
          <p:nvPr>
            <p:ph type="sldNum" sz="quarter" idx="11"/>
          </p:nvPr>
        </p:nvSpPr>
        <p:spPr/>
        <p:txBody>
          <a:bodyPr/>
          <a:lstStyle/>
          <a:p>
            <a:fld id="{89DF4F1D-1A69-4ECF-8B54-36B4B46354B2}" type="slidenum">
              <a:rPr lang="lv-LV" smtClean="0"/>
              <a:t>‹#›</a:t>
            </a:fld>
            <a:endParaRPr lang="lv-LV"/>
          </a:p>
        </p:txBody>
      </p:sp>
      <p:sp>
        <p:nvSpPr>
          <p:cNvPr id="17" name="Kājenes vietturis 16"/>
          <p:cNvSpPr>
            <a:spLocks noGrp="1"/>
          </p:cNvSpPr>
          <p:nvPr>
            <p:ph type="ftr" sz="quarter" idx="12"/>
          </p:nvPr>
        </p:nvSpPr>
        <p:spPr/>
        <p:txBody>
          <a:bodyPr/>
          <a:lstStyle/>
          <a:p>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kumimoji="0" lang="lv-LV" smtClean="0"/>
              <a:t>Rediģēt šablona virsraksta stilu</a:t>
            </a:r>
            <a:endParaRPr kumimoji="0" lang="en-US"/>
          </a:p>
        </p:txBody>
      </p:sp>
      <p:sp>
        <p:nvSpPr>
          <p:cNvPr id="3" name="Vertikāls teksta vietturis 2"/>
          <p:cNvSpPr>
            <a:spLocks noGrp="1"/>
          </p:cNvSpPr>
          <p:nvPr>
            <p:ph type="body" orient="vert" idx="1"/>
          </p:nvPr>
        </p:nvSpPr>
        <p:spPr/>
        <p:txBody>
          <a:bodyPr vert="eaVert"/>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4" name="Datuma vietturis 3"/>
          <p:cNvSpPr>
            <a:spLocks noGrp="1"/>
          </p:cNvSpPr>
          <p:nvPr>
            <p:ph type="dt" sz="half" idx="10"/>
          </p:nvPr>
        </p:nvSpPr>
        <p:spPr/>
        <p:txBody>
          <a:bodyPr/>
          <a:lstStyle/>
          <a:p>
            <a:fld id="{BABE4D24-4836-4E75-B718-557E435A9EB9}" type="datetimeFigureOut">
              <a:rPr lang="lv-LV" smtClean="0"/>
              <a:t>12.12.2014.</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89DF4F1D-1A69-4ECF-8B54-36B4B46354B2}" type="slidenum">
              <a:rPr lang="lv-LV" smtClean="0"/>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74638"/>
            <a:ext cx="2057400" cy="5851525"/>
          </a:xfrm>
        </p:spPr>
        <p:txBody>
          <a:bodyPr vert="eaVert"/>
          <a:lstStyle/>
          <a:p>
            <a:r>
              <a:rPr kumimoji="0" lang="lv-LV" smtClean="0"/>
              <a:t>Rediģēt šablona virsraksta stilu</a:t>
            </a:r>
            <a:endParaRPr kumimoji="0" lang="en-US"/>
          </a:p>
        </p:txBody>
      </p:sp>
      <p:sp>
        <p:nvSpPr>
          <p:cNvPr id="3" name="Vertikāls teksta vietturis 2"/>
          <p:cNvSpPr>
            <a:spLocks noGrp="1"/>
          </p:cNvSpPr>
          <p:nvPr>
            <p:ph type="body" orient="vert" idx="1"/>
          </p:nvPr>
        </p:nvSpPr>
        <p:spPr>
          <a:xfrm>
            <a:off x="457200" y="274638"/>
            <a:ext cx="6019800" cy="5851525"/>
          </a:xfrm>
        </p:spPr>
        <p:txBody>
          <a:bodyPr vert="eaVert"/>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4" name="Datuma vietturis 3"/>
          <p:cNvSpPr>
            <a:spLocks noGrp="1"/>
          </p:cNvSpPr>
          <p:nvPr>
            <p:ph type="dt" sz="half" idx="10"/>
          </p:nvPr>
        </p:nvSpPr>
        <p:spPr/>
        <p:txBody>
          <a:bodyPr/>
          <a:lstStyle/>
          <a:p>
            <a:fld id="{BABE4D24-4836-4E75-B718-557E435A9EB9}" type="datetimeFigureOut">
              <a:rPr lang="lv-LV" smtClean="0"/>
              <a:t>12.12.2014.</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89DF4F1D-1A69-4ECF-8B54-36B4B46354B2}" type="slidenum">
              <a:rPr lang="lv-LV" smtClean="0"/>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9" name="Satura vietturis 8"/>
          <p:cNvSpPr>
            <a:spLocks noGrp="1"/>
          </p:cNvSpPr>
          <p:nvPr>
            <p:ph idx="1"/>
          </p:nvPr>
        </p:nvSpPr>
        <p:spPr>
          <a:xfrm>
            <a:off x="457200" y="1524000"/>
            <a:ext cx="8229600" cy="4572000"/>
          </a:xfrm>
        </p:spPr>
        <p:txBody>
          <a:bodyPr/>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14" name="Datuma vietturis 13"/>
          <p:cNvSpPr>
            <a:spLocks noGrp="1"/>
          </p:cNvSpPr>
          <p:nvPr>
            <p:ph type="dt" sz="half" idx="14"/>
          </p:nvPr>
        </p:nvSpPr>
        <p:spPr/>
        <p:txBody>
          <a:bodyPr/>
          <a:lstStyle/>
          <a:p>
            <a:fld id="{BABE4D24-4836-4E75-B718-557E435A9EB9}" type="datetimeFigureOut">
              <a:rPr lang="lv-LV" smtClean="0"/>
              <a:t>12.12.2014.</a:t>
            </a:fld>
            <a:endParaRPr lang="lv-LV"/>
          </a:p>
        </p:txBody>
      </p:sp>
      <p:sp>
        <p:nvSpPr>
          <p:cNvPr id="15" name="Slaida numura vietturis 14"/>
          <p:cNvSpPr>
            <a:spLocks noGrp="1"/>
          </p:cNvSpPr>
          <p:nvPr>
            <p:ph type="sldNum" sz="quarter" idx="15"/>
          </p:nvPr>
        </p:nvSpPr>
        <p:spPr/>
        <p:txBody>
          <a:bodyPr/>
          <a:lstStyle>
            <a:lvl1pPr algn="ctr">
              <a:defRPr/>
            </a:lvl1pPr>
          </a:lstStyle>
          <a:p>
            <a:fld id="{89DF4F1D-1A69-4ECF-8B54-36B4B46354B2}" type="slidenum">
              <a:rPr lang="lv-LV" smtClean="0"/>
              <a:t>‹#›</a:t>
            </a:fld>
            <a:endParaRPr lang="lv-LV"/>
          </a:p>
        </p:txBody>
      </p:sp>
      <p:sp>
        <p:nvSpPr>
          <p:cNvPr id="16" name="Kājenes vietturis 15"/>
          <p:cNvSpPr>
            <a:spLocks noGrp="1"/>
          </p:cNvSpPr>
          <p:nvPr>
            <p:ph type="ftr" sz="quarter" idx="16"/>
          </p:nvPr>
        </p:nvSpPr>
        <p:spPr/>
        <p:txBody>
          <a:bodyPr/>
          <a:lstStyle/>
          <a:p>
            <a:endParaRPr lang="lv-LV"/>
          </a:p>
        </p:txBody>
      </p:sp>
      <p:sp>
        <p:nvSpPr>
          <p:cNvPr id="17" name="Virsraksts 16"/>
          <p:cNvSpPr>
            <a:spLocks noGrp="1"/>
          </p:cNvSpPr>
          <p:nvPr>
            <p:ph type="title"/>
          </p:nvPr>
        </p:nvSpPr>
        <p:spPr/>
        <p:txBody>
          <a:bodyPr rtlCol="0" anchor="b" anchorCtr="0"/>
          <a:lstStyle/>
          <a:p>
            <a:r>
              <a:rPr kumimoji="0" lang="lv-LV" smtClean="0"/>
              <a:t>Rediģēt šablona virsraksta stilu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4" name="Datuma vietturis 3"/>
          <p:cNvSpPr>
            <a:spLocks noGrp="1"/>
          </p:cNvSpPr>
          <p:nvPr>
            <p:ph type="dt" sz="half" idx="10"/>
          </p:nvPr>
        </p:nvSpPr>
        <p:spPr/>
        <p:txBody>
          <a:bodyPr/>
          <a:lstStyle/>
          <a:p>
            <a:fld id="{BABE4D24-4836-4E75-B718-557E435A9EB9}" type="datetimeFigureOut">
              <a:rPr lang="lv-LV" smtClean="0"/>
              <a:t>12.12.2014.</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89DF4F1D-1A69-4ECF-8B54-36B4B46354B2}" type="slidenum">
              <a:rPr lang="lv-LV" smtClean="0"/>
              <a:t>‹#›</a:t>
            </a:fld>
            <a:endParaRPr lang="lv-LV"/>
          </a:p>
        </p:txBody>
      </p:sp>
      <p:sp>
        <p:nvSpPr>
          <p:cNvPr id="2" name="Virsraksts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lv-LV" smtClean="0"/>
              <a:t>Rediģēt šablona virsraksta stilu</a:t>
            </a:r>
            <a:endParaRPr kumimoji="0" lang="en-US"/>
          </a:p>
        </p:txBody>
      </p:sp>
      <p:sp>
        <p:nvSpPr>
          <p:cNvPr id="3" name="Teksta vietturis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v-LV" smtClean="0"/>
              <a:t>Noklikšķiniet, lai rediģētu šablona teksta stilus</a:t>
            </a:r>
          </a:p>
        </p:txBody>
      </p:sp>
      <p:cxnSp>
        <p:nvCxnSpPr>
          <p:cNvPr id="7" name="Taisns savienotājs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5" name="Datuma vietturis 4"/>
          <p:cNvSpPr>
            <a:spLocks noGrp="1"/>
          </p:cNvSpPr>
          <p:nvPr>
            <p:ph type="dt" sz="half" idx="10"/>
          </p:nvPr>
        </p:nvSpPr>
        <p:spPr/>
        <p:txBody>
          <a:bodyPr/>
          <a:lstStyle/>
          <a:p>
            <a:fld id="{BABE4D24-4836-4E75-B718-557E435A9EB9}" type="datetimeFigureOut">
              <a:rPr lang="lv-LV" smtClean="0"/>
              <a:t>12.12.2014.</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89DF4F1D-1A69-4ECF-8B54-36B4B46354B2}" type="slidenum">
              <a:rPr lang="lv-LV" smtClean="0"/>
              <a:t>‹#›</a:t>
            </a:fld>
            <a:endParaRPr lang="lv-LV"/>
          </a:p>
        </p:txBody>
      </p:sp>
      <p:sp>
        <p:nvSpPr>
          <p:cNvPr id="2" name="Virsraksts 1"/>
          <p:cNvSpPr>
            <a:spLocks noGrp="1"/>
          </p:cNvSpPr>
          <p:nvPr>
            <p:ph type="title"/>
          </p:nvPr>
        </p:nvSpPr>
        <p:spPr/>
        <p:txBody>
          <a:bodyPr/>
          <a:lstStyle/>
          <a:p>
            <a:r>
              <a:rPr kumimoji="0" lang="lv-LV" smtClean="0"/>
              <a:t>Rediģēt šablona virsraksta stilu</a:t>
            </a:r>
            <a:endParaRPr kumimoji="0" lang="en-US"/>
          </a:p>
        </p:txBody>
      </p:sp>
      <p:sp>
        <p:nvSpPr>
          <p:cNvPr id="11" name="Satura vietturis 10"/>
          <p:cNvSpPr>
            <a:spLocks noGrp="1"/>
          </p:cNvSpPr>
          <p:nvPr>
            <p:ph sz="half" idx="1"/>
          </p:nvPr>
        </p:nvSpPr>
        <p:spPr>
          <a:xfrm>
            <a:off x="457200" y="1524000"/>
            <a:ext cx="4059936" cy="4572000"/>
          </a:xfrm>
        </p:spPr>
        <p:txBody>
          <a:bodyPr/>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13" name="Satura vietturis 12"/>
          <p:cNvSpPr>
            <a:spLocks noGrp="1"/>
          </p:cNvSpPr>
          <p:nvPr>
            <p:ph sz="half" idx="2"/>
          </p:nvPr>
        </p:nvSpPr>
        <p:spPr>
          <a:xfrm>
            <a:off x="4648200" y="1524000"/>
            <a:ext cx="4059936" cy="4572000"/>
          </a:xfrm>
        </p:spPr>
        <p:txBody>
          <a:bodyPr/>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9" name="Slaida numura vietturis 8"/>
          <p:cNvSpPr>
            <a:spLocks noGrp="1"/>
          </p:cNvSpPr>
          <p:nvPr>
            <p:ph type="sldNum" sz="quarter" idx="12"/>
          </p:nvPr>
        </p:nvSpPr>
        <p:spPr/>
        <p:txBody>
          <a:bodyPr/>
          <a:lstStyle/>
          <a:p>
            <a:fld id="{89DF4F1D-1A69-4ECF-8B54-36B4B46354B2}" type="slidenum">
              <a:rPr lang="lv-LV" smtClean="0"/>
              <a:t>‹#›</a:t>
            </a:fld>
            <a:endParaRPr lang="lv-LV"/>
          </a:p>
        </p:txBody>
      </p:sp>
      <p:sp>
        <p:nvSpPr>
          <p:cNvPr id="8" name="Kājenes vietturis 7"/>
          <p:cNvSpPr>
            <a:spLocks noGrp="1"/>
          </p:cNvSpPr>
          <p:nvPr>
            <p:ph type="ftr" sz="quarter" idx="11"/>
          </p:nvPr>
        </p:nvSpPr>
        <p:spPr/>
        <p:txBody>
          <a:bodyPr/>
          <a:lstStyle/>
          <a:p>
            <a:endParaRPr lang="lv-LV"/>
          </a:p>
        </p:txBody>
      </p:sp>
      <p:sp>
        <p:nvSpPr>
          <p:cNvPr id="7" name="Datuma vietturis 6"/>
          <p:cNvSpPr>
            <a:spLocks noGrp="1"/>
          </p:cNvSpPr>
          <p:nvPr>
            <p:ph type="dt" sz="half" idx="10"/>
          </p:nvPr>
        </p:nvSpPr>
        <p:spPr/>
        <p:txBody>
          <a:bodyPr/>
          <a:lstStyle/>
          <a:p>
            <a:fld id="{BABE4D24-4836-4E75-B718-557E435A9EB9}" type="datetimeFigureOut">
              <a:rPr lang="lv-LV" smtClean="0"/>
              <a:t>12.12.2014.</a:t>
            </a:fld>
            <a:endParaRPr lang="lv-LV"/>
          </a:p>
        </p:txBody>
      </p:sp>
      <p:sp>
        <p:nvSpPr>
          <p:cNvPr id="3" name="Teksta vietturis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lv-LV" smtClean="0"/>
              <a:t>Noklikšķiniet, lai rediģētu šablona teksta stilus</a:t>
            </a:r>
          </a:p>
        </p:txBody>
      </p:sp>
      <p:sp>
        <p:nvSpPr>
          <p:cNvPr id="32" name="Satura vietturis 31"/>
          <p:cNvSpPr>
            <a:spLocks noGrp="1"/>
          </p:cNvSpPr>
          <p:nvPr>
            <p:ph sz="half" idx="2"/>
          </p:nvPr>
        </p:nvSpPr>
        <p:spPr>
          <a:xfrm>
            <a:off x="457200" y="2201896"/>
            <a:ext cx="4038600" cy="3913632"/>
          </a:xfrm>
        </p:spPr>
        <p:txBody>
          <a:bodyPr/>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34" name="Satura vietturis 33"/>
          <p:cNvSpPr>
            <a:spLocks noGrp="1"/>
          </p:cNvSpPr>
          <p:nvPr>
            <p:ph sz="quarter" idx="4"/>
          </p:nvPr>
        </p:nvSpPr>
        <p:spPr>
          <a:xfrm>
            <a:off x="4649788" y="2201896"/>
            <a:ext cx="4038600" cy="3913632"/>
          </a:xfrm>
        </p:spPr>
        <p:txBody>
          <a:bodyPr/>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2" name="Virsraksts 1"/>
          <p:cNvSpPr>
            <a:spLocks noGrp="1"/>
          </p:cNvSpPr>
          <p:nvPr>
            <p:ph type="title"/>
          </p:nvPr>
        </p:nvSpPr>
        <p:spPr>
          <a:xfrm>
            <a:off x="457200" y="155448"/>
            <a:ext cx="8229600" cy="1143000"/>
          </a:xfrm>
        </p:spPr>
        <p:txBody>
          <a:bodyPr anchor="b" anchorCtr="0"/>
          <a:lstStyle>
            <a:lvl1pPr>
              <a:defRPr/>
            </a:lvl1pPr>
          </a:lstStyle>
          <a:p>
            <a:r>
              <a:rPr kumimoji="0" lang="lv-LV" smtClean="0"/>
              <a:t>Rediģēt šablona virsraksta stilu</a:t>
            </a:r>
            <a:endParaRPr kumimoji="0" lang="en-US"/>
          </a:p>
        </p:txBody>
      </p:sp>
      <p:sp>
        <p:nvSpPr>
          <p:cNvPr id="12" name="Teksta vietturis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lv-LV" smtClean="0"/>
              <a:t>Noklikšķiniet, lai rediģētu šablona teksta stilus</a:t>
            </a:r>
          </a:p>
        </p:txBody>
      </p:sp>
      <p:cxnSp>
        <p:nvCxnSpPr>
          <p:cNvPr id="10" name="Taisns savienotājs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Taisns savienotājs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3" name="Datuma vietturis 2"/>
          <p:cNvSpPr>
            <a:spLocks noGrp="1"/>
          </p:cNvSpPr>
          <p:nvPr>
            <p:ph type="dt" sz="half" idx="10"/>
          </p:nvPr>
        </p:nvSpPr>
        <p:spPr/>
        <p:txBody>
          <a:bodyPr/>
          <a:lstStyle/>
          <a:p>
            <a:fld id="{BABE4D24-4836-4E75-B718-557E435A9EB9}" type="datetimeFigureOut">
              <a:rPr lang="lv-LV" smtClean="0"/>
              <a:t>12.12.2014.</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89DF4F1D-1A69-4ECF-8B54-36B4B46354B2}" type="slidenum">
              <a:rPr lang="lv-LV" smtClean="0"/>
              <a:t>‹#›</a:t>
            </a:fld>
            <a:endParaRPr lang="lv-LV"/>
          </a:p>
        </p:txBody>
      </p:sp>
      <p:sp>
        <p:nvSpPr>
          <p:cNvPr id="2" name="Virsraksts 1"/>
          <p:cNvSpPr>
            <a:spLocks noGrp="1"/>
          </p:cNvSpPr>
          <p:nvPr>
            <p:ph type="title"/>
          </p:nvPr>
        </p:nvSpPr>
        <p:spPr/>
        <p:txBody>
          <a:bodyPr/>
          <a:lstStyle/>
          <a:p>
            <a:r>
              <a:rPr kumimoji="0" lang="lv-LV" smtClean="0"/>
              <a:t>Rediģēt šablona virsraksta stilu</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BABE4D24-4836-4E75-B718-557E435A9EB9}" type="datetimeFigureOut">
              <a:rPr lang="lv-LV" smtClean="0"/>
              <a:t>12.12.2014.</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89DF4F1D-1A69-4ECF-8B54-36B4B46354B2}" type="slidenum">
              <a:rPr lang="lv-LV" smtClean="0"/>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turs ar parakstu">
    <p:spTree>
      <p:nvGrpSpPr>
        <p:cNvPr id="1" name=""/>
        <p:cNvGrpSpPr/>
        <p:nvPr/>
      </p:nvGrpSpPr>
      <p:grpSpPr>
        <a:xfrm>
          <a:off x="0" y="0"/>
          <a:ext cx="0" cy="0"/>
          <a:chOff x="0" y="0"/>
          <a:chExt cx="0" cy="0"/>
        </a:xfrm>
      </p:grpSpPr>
      <p:sp>
        <p:nvSpPr>
          <p:cNvPr id="29" name="Satura vietturis 28"/>
          <p:cNvSpPr>
            <a:spLocks noGrp="1"/>
          </p:cNvSpPr>
          <p:nvPr>
            <p:ph sz="quarter" idx="1"/>
          </p:nvPr>
        </p:nvSpPr>
        <p:spPr>
          <a:xfrm>
            <a:off x="457200" y="457200"/>
            <a:ext cx="6248400" cy="5715000"/>
          </a:xfrm>
        </p:spPr>
        <p:txBody>
          <a:bodyPr/>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3" name="Teksta vietturis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lv-LV" smtClean="0"/>
              <a:t>Noklikšķiniet, lai rediģētu šablona teksta stilus</a:t>
            </a:r>
          </a:p>
        </p:txBody>
      </p:sp>
      <p:sp>
        <p:nvSpPr>
          <p:cNvPr id="31" name="Virsraksts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lv-LV" smtClean="0"/>
              <a:t>Rediģēt šablona virsraksta stilu</a:t>
            </a:r>
            <a:endParaRPr kumimoji="0" lang="en-US"/>
          </a:p>
        </p:txBody>
      </p:sp>
      <p:sp>
        <p:nvSpPr>
          <p:cNvPr id="8" name="Datuma vietturis 7"/>
          <p:cNvSpPr>
            <a:spLocks noGrp="1"/>
          </p:cNvSpPr>
          <p:nvPr>
            <p:ph type="dt" sz="half" idx="14"/>
          </p:nvPr>
        </p:nvSpPr>
        <p:spPr/>
        <p:txBody>
          <a:bodyPr/>
          <a:lstStyle/>
          <a:p>
            <a:fld id="{BABE4D24-4836-4E75-B718-557E435A9EB9}" type="datetimeFigureOut">
              <a:rPr lang="lv-LV" smtClean="0"/>
              <a:t>12.12.2014.</a:t>
            </a:fld>
            <a:endParaRPr lang="lv-LV"/>
          </a:p>
        </p:txBody>
      </p:sp>
      <p:sp>
        <p:nvSpPr>
          <p:cNvPr id="9" name="Slaida numura vietturis 8"/>
          <p:cNvSpPr>
            <a:spLocks noGrp="1"/>
          </p:cNvSpPr>
          <p:nvPr>
            <p:ph type="sldNum" sz="quarter" idx="15"/>
          </p:nvPr>
        </p:nvSpPr>
        <p:spPr/>
        <p:txBody>
          <a:bodyPr/>
          <a:lstStyle/>
          <a:p>
            <a:fld id="{89DF4F1D-1A69-4ECF-8B54-36B4B46354B2}" type="slidenum">
              <a:rPr lang="lv-LV" smtClean="0"/>
              <a:t>‹#›</a:t>
            </a:fld>
            <a:endParaRPr lang="lv-LV"/>
          </a:p>
        </p:txBody>
      </p:sp>
      <p:sp>
        <p:nvSpPr>
          <p:cNvPr id="10" name="Kājenes vietturis 9"/>
          <p:cNvSpPr>
            <a:spLocks noGrp="1"/>
          </p:cNvSpPr>
          <p:nvPr>
            <p:ph type="ftr" sz="quarter" idx="16"/>
          </p:nvPr>
        </p:nvSpPr>
        <p:spPr/>
        <p:txBody>
          <a:bodyPr/>
          <a:lstStyle/>
          <a:p>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lv-LV" smtClean="0"/>
              <a:t>Rediģēt šablona virsraksta stilu</a:t>
            </a:r>
            <a:endParaRPr kumimoji="0" lang="en-US"/>
          </a:p>
        </p:txBody>
      </p:sp>
      <p:sp>
        <p:nvSpPr>
          <p:cNvPr id="3" name="Attēla vietturis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lv-LV" smtClean="0"/>
              <a:t>Lai pievienotu attēlu, noklikšķiniet uz ikonas</a:t>
            </a:r>
            <a:endParaRPr kumimoji="0" lang="en-US"/>
          </a:p>
        </p:txBody>
      </p:sp>
      <p:sp>
        <p:nvSpPr>
          <p:cNvPr id="4" name="Teksta vietturis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lv-LV" smtClean="0"/>
              <a:t>Noklikšķiniet, lai rediģētu šablona teksta stilus</a:t>
            </a:r>
          </a:p>
        </p:txBody>
      </p:sp>
      <p:sp>
        <p:nvSpPr>
          <p:cNvPr id="8" name="Datuma vietturis 7"/>
          <p:cNvSpPr>
            <a:spLocks noGrp="1"/>
          </p:cNvSpPr>
          <p:nvPr>
            <p:ph type="dt" sz="half" idx="10"/>
          </p:nvPr>
        </p:nvSpPr>
        <p:spPr/>
        <p:txBody>
          <a:bodyPr/>
          <a:lstStyle/>
          <a:p>
            <a:fld id="{BABE4D24-4836-4E75-B718-557E435A9EB9}" type="datetimeFigureOut">
              <a:rPr lang="lv-LV" smtClean="0"/>
              <a:t>12.12.2014.</a:t>
            </a:fld>
            <a:endParaRPr lang="lv-LV"/>
          </a:p>
        </p:txBody>
      </p:sp>
      <p:sp>
        <p:nvSpPr>
          <p:cNvPr id="9" name="Slaida numura vietturis 8"/>
          <p:cNvSpPr>
            <a:spLocks noGrp="1"/>
          </p:cNvSpPr>
          <p:nvPr>
            <p:ph type="sldNum" sz="quarter" idx="11"/>
          </p:nvPr>
        </p:nvSpPr>
        <p:spPr/>
        <p:txBody>
          <a:bodyPr/>
          <a:lstStyle/>
          <a:p>
            <a:fld id="{89DF4F1D-1A69-4ECF-8B54-36B4B46354B2}" type="slidenum">
              <a:rPr lang="lv-LV" smtClean="0"/>
              <a:t>‹#›</a:t>
            </a:fld>
            <a:endParaRPr lang="lv-LV"/>
          </a:p>
        </p:txBody>
      </p:sp>
      <p:sp>
        <p:nvSpPr>
          <p:cNvPr id="10" name="Kājenes vietturis 9"/>
          <p:cNvSpPr>
            <a:spLocks noGrp="1"/>
          </p:cNvSpPr>
          <p:nvPr>
            <p:ph type="ftr" sz="quarter" idx="12"/>
          </p:nvPr>
        </p:nvSpPr>
        <p:spPr/>
        <p:txBody>
          <a:bodyPr/>
          <a:lstStyle/>
          <a:p>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ksta vietturis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lv-LV" smtClean="0"/>
              <a:t>Noklikšķiniet, lai rediģētu šablona teksta stilus</a:t>
            </a:r>
          </a:p>
          <a:p>
            <a:pPr lvl="1" eaLnBrk="1" latinLnBrk="0" hangingPunct="1"/>
            <a:r>
              <a:rPr kumimoji="0" lang="lv-LV" smtClean="0"/>
              <a:t>Otrais līmenis</a:t>
            </a:r>
          </a:p>
          <a:p>
            <a:pPr lvl="2" eaLnBrk="1" latinLnBrk="0" hangingPunct="1"/>
            <a:r>
              <a:rPr kumimoji="0" lang="lv-LV" smtClean="0"/>
              <a:t>Trešais līmenis</a:t>
            </a:r>
          </a:p>
          <a:p>
            <a:pPr lvl="3" eaLnBrk="1" latinLnBrk="0" hangingPunct="1"/>
            <a:r>
              <a:rPr kumimoji="0" lang="lv-LV" smtClean="0"/>
              <a:t>Ceturtais līmenis</a:t>
            </a:r>
          </a:p>
          <a:p>
            <a:pPr lvl="4" eaLnBrk="1" latinLnBrk="0" hangingPunct="1"/>
            <a:r>
              <a:rPr kumimoji="0" lang="lv-LV" smtClean="0"/>
              <a:t>Piektais līmenis</a:t>
            </a:r>
            <a:endParaRPr kumimoji="0" lang="en-US"/>
          </a:p>
        </p:txBody>
      </p:sp>
      <p:sp>
        <p:nvSpPr>
          <p:cNvPr id="24" name="Datuma vietturis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ABE4D24-4836-4E75-B718-557E435A9EB9}" type="datetimeFigureOut">
              <a:rPr lang="lv-LV" smtClean="0"/>
              <a:t>12.12.2014.</a:t>
            </a:fld>
            <a:endParaRPr lang="lv-LV"/>
          </a:p>
        </p:txBody>
      </p:sp>
      <p:sp>
        <p:nvSpPr>
          <p:cNvPr id="10" name="Kājenes vietturis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lv-LV"/>
          </a:p>
        </p:txBody>
      </p:sp>
      <p:sp>
        <p:nvSpPr>
          <p:cNvPr id="22" name="Slaida numura vietturis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9DF4F1D-1A69-4ECF-8B54-36B4B46354B2}" type="slidenum">
              <a:rPr lang="lv-LV" smtClean="0"/>
              <a:t>‹#›</a:t>
            </a:fld>
            <a:endParaRPr lang="lv-LV"/>
          </a:p>
        </p:txBody>
      </p:sp>
      <p:sp>
        <p:nvSpPr>
          <p:cNvPr id="5" name="Virsraksta vietturis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lv-LV" smtClean="0"/>
              <a:t>Rediģēt šablona virsraksta stilu</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7dOkPw61u4o" TargetMode="Externa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hyperlink" Target="https://www.youtube.com/watch?v=nuDj5fIssW0" TargetMode="External"/><Relationship Id="rId4" Type="http://schemas.openxmlformats.org/officeDocument/2006/relationships/hyperlink" Target="https://www.youtube.com/watch?v=au5w6PNQol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p4oXj2sqvu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pakšvirsraksts 2"/>
          <p:cNvSpPr>
            <a:spLocks noGrp="1"/>
          </p:cNvSpPr>
          <p:nvPr>
            <p:ph type="subTitle" idx="1"/>
          </p:nvPr>
        </p:nvSpPr>
        <p:spPr/>
        <p:txBody>
          <a:bodyPr/>
          <a:lstStyle/>
          <a:p>
            <a:endParaRPr lang="lv-LV"/>
          </a:p>
        </p:txBody>
      </p:sp>
      <p:sp>
        <p:nvSpPr>
          <p:cNvPr id="2" name="Virsraksts 1"/>
          <p:cNvSpPr>
            <a:spLocks noGrp="1"/>
          </p:cNvSpPr>
          <p:nvPr>
            <p:ph type="ctrTitle"/>
          </p:nvPr>
        </p:nvSpPr>
        <p:spPr>
          <a:xfrm>
            <a:off x="428596" y="357166"/>
            <a:ext cx="8305800" cy="1981200"/>
          </a:xfrm>
        </p:spPr>
        <p:txBody>
          <a:bodyPr/>
          <a:lstStyle/>
          <a:p>
            <a:r>
              <a:rPr lang="lv-LV" sz="8000" dirty="0" smtClean="0"/>
              <a:t>Rainis un Aspazija</a:t>
            </a:r>
            <a:endParaRPr lang="lv-LV" sz="8000" dirty="0"/>
          </a:p>
        </p:txBody>
      </p:sp>
      <p:pic>
        <p:nvPicPr>
          <p:cNvPr id="19458" name="Picture 2" descr="https://encrypted-tbn0.gstatic.com/images?q=tbn:ANd9GcSQfpM70u68kKwrQ3lLF_z4kjaURpnTTZi8Wnl_reZeVtoKMD0Hug"/>
          <p:cNvPicPr>
            <a:picLocks noChangeAspect="1" noChangeArrowheads="1"/>
          </p:cNvPicPr>
          <p:nvPr/>
        </p:nvPicPr>
        <p:blipFill>
          <a:blip r:embed="rId2"/>
          <a:srcRect/>
          <a:stretch>
            <a:fillRect/>
          </a:stretch>
        </p:blipFill>
        <p:spPr bwMode="auto">
          <a:xfrm>
            <a:off x="714348" y="2428868"/>
            <a:ext cx="2362200" cy="3743325"/>
          </a:xfrm>
          <a:prstGeom prst="rect">
            <a:avLst/>
          </a:prstGeom>
          <a:noFill/>
          <a:effectLst>
            <a:softEdge rad="63500"/>
          </a:effectLst>
        </p:spPr>
      </p:pic>
      <p:pic>
        <p:nvPicPr>
          <p:cNvPr id="19460" name="Picture 4" descr="http://www.acadlib.lu.lv/site/vid/Aspazija-RTMM_79324-Aspazija.jpg"/>
          <p:cNvPicPr>
            <a:picLocks noChangeAspect="1" noChangeArrowheads="1"/>
          </p:cNvPicPr>
          <p:nvPr/>
        </p:nvPicPr>
        <p:blipFill>
          <a:blip r:embed="rId3"/>
          <a:srcRect/>
          <a:stretch>
            <a:fillRect/>
          </a:stretch>
        </p:blipFill>
        <p:spPr bwMode="auto">
          <a:xfrm>
            <a:off x="6000760" y="2428868"/>
            <a:ext cx="2357454" cy="3604978"/>
          </a:xfrm>
          <a:prstGeom prst="rect">
            <a:avLst/>
          </a:prstGeom>
          <a:noFill/>
          <a:effectLst>
            <a:softEdge rad="1270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457200" y="285728"/>
            <a:ext cx="8229600" cy="5810272"/>
          </a:xfrm>
        </p:spPr>
        <p:txBody>
          <a:bodyPr>
            <a:normAutofit fontScale="92500" lnSpcReduction="10000"/>
          </a:bodyPr>
          <a:lstStyle/>
          <a:p>
            <a:r>
              <a:rPr lang="lv-LV" dirty="0" smtClean="0"/>
              <a:t>1884. gada augustā Rainis iestājās Pēterburgas universitātes Juridiskajā fakultātē. Studiju laikā viņš interesējās arī par filoloģiju un vēsturi. 1888.gada maijā Rainis saņēma apliecību par universitātes beigšanu</a:t>
            </a:r>
            <a:r>
              <a:rPr lang="lv-LV" dirty="0" smtClean="0"/>
              <a:t>.</a:t>
            </a:r>
          </a:p>
          <a:p>
            <a:r>
              <a:rPr lang="lv-LV" dirty="0" smtClean="0"/>
              <a:t>Rainis sācis rakstīt un tulkot jau skolas un studiju gados. </a:t>
            </a:r>
            <a:r>
              <a:rPr lang="lv-LV" dirty="0" smtClean="0"/>
              <a:t>Skolas </a:t>
            </a:r>
            <a:r>
              <a:rPr lang="lv-LV" dirty="0" smtClean="0"/>
              <a:t>laikā Rainis sastādīja nepublicētā krājuma </a:t>
            </a:r>
            <a:r>
              <a:rPr lang="lv-LV" i="1" dirty="0" smtClean="0"/>
              <a:t>„Rīta dziesmas”</a:t>
            </a:r>
            <a:r>
              <a:rPr lang="lv-LV" dirty="0" smtClean="0"/>
              <a:t> pirmo ciklu. Ģimnāzijas laikā viņš sāka tulkot A. </a:t>
            </a:r>
            <a:r>
              <a:rPr lang="lv-LV" dirty="0" err="1" smtClean="0"/>
              <a:t>Puškina</a:t>
            </a:r>
            <a:r>
              <a:rPr lang="lv-LV" dirty="0" smtClean="0"/>
              <a:t> darbus, atzīmēja ieceres un sarakstīja prozas fragmentus </a:t>
            </a:r>
            <a:r>
              <a:rPr lang="lv-LV" i="1" dirty="0" smtClean="0"/>
              <a:t>„Imanta”.</a:t>
            </a:r>
            <a:r>
              <a:rPr lang="lv-LV" dirty="0" smtClean="0"/>
              <a:t/>
            </a:r>
            <a:br>
              <a:rPr lang="lv-LV" dirty="0" smtClean="0"/>
            </a:br>
            <a:r>
              <a:rPr lang="lv-LV" dirty="0" smtClean="0"/>
              <a:t/>
            </a:r>
            <a:br>
              <a:rPr lang="lv-LV" dirty="0" smtClean="0"/>
            </a:br>
            <a:r>
              <a:rPr lang="lv-LV" dirty="0" smtClean="0"/>
              <a:t>Studiju laikā Rainis sāka sūtīt korespondences laikrakstam </a:t>
            </a:r>
            <a:r>
              <a:rPr lang="lv-LV" i="1" dirty="0" smtClean="0"/>
              <a:t>„Dienas Lapa”.</a:t>
            </a:r>
            <a:r>
              <a:rPr lang="lv-LV" dirty="0" smtClean="0"/>
              <a:t> Pirmā publikācija šajā laikrakstā bija </a:t>
            </a:r>
            <a:r>
              <a:rPr lang="lv-LV" i="1" dirty="0" smtClean="0"/>
              <a:t>„Vēstule iz </a:t>
            </a:r>
            <a:r>
              <a:rPr lang="lv-LV" i="1" dirty="0" err="1" smtClean="0"/>
              <a:t>Petrapils</a:t>
            </a:r>
            <a:r>
              <a:rPr lang="lv-LV" i="1" dirty="0" smtClean="0"/>
              <a:t>”</a:t>
            </a:r>
            <a:r>
              <a:rPr lang="lv-LV" dirty="0" smtClean="0"/>
              <a:t> 1886.gada 20.novembrī.</a:t>
            </a:r>
            <a:br>
              <a:rPr lang="lv-LV" dirty="0" smtClean="0"/>
            </a:br>
            <a:r>
              <a:rPr lang="lv-LV" dirty="0" smtClean="0"/>
              <a:t>Pirmais Raiņa iespiestais dzejolis bija </a:t>
            </a:r>
            <a:r>
              <a:rPr lang="lv-LV" i="1" dirty="0" smtClean="0"/>
              <a:t>„Aukstā dvēsele, lepnā dvēsele”</a:t>
            </a:r>
            <a:r>
              <a:rPr lang="lv-LV" dirty="0" smtClean="0"/>
              <a:t> ar parakstu J. Reinis laikrakstā </a:t>
            </a:r>
            <a:r>
              <a:rPr lang="lv-LV" i="1" dirty="0" smtClean="0"/>
              <a:t>„Dienas Lapa”</a:t>
            </a:r>
            <a:r>
              <a:rPr lang="lv-LV" dirty="0" smtClean="0"/>
              <a:t> (1895).</a:t>
            </a:r>
            <a:endParaRPr lang="lv-LV"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0" y="0"/>
            <a:ext cx="6286544" cy="6858000"/>
          </a:xfrm>
        </p:spPr>
        <p:txBody>
          <a:bodyPr>
            <a:normAutofit fontScale="92500" lnSpcReduction="20000"/>
          </a:bodyPr>
          <a:lstStyle/>
          <a:p>
            <a:r>
              <a:rPr lang="lv-LV" dirty="0" smtClean="0"/>
              <a:t>Sākot ar 1891.gada septembri Rainis strādāja laikrakstā </a:t>
            </a:r>
            <a:r>
              <a:rPr lang="lv-LV" i="1" dirty="0" smtClean="0"/>
              <a:t>„Dienas Lapa”,</a:t>
            </a:r>
            <a:r>
              <a:rPr lang="lv-LV" dirty="0" smtClean="0"/>
              <a:t> no tā paša gada 17.decembra bija tā redaktors. Rainis ir sacerējis laikrakstam ap 400 ievadrakstu – tie publicēti bez paraksta un ir identificēti tikai daļēji. Laikrakstā viņš nostrādāja līdz 1895.gadam, te viņš arī iepazinās ar dzejnieci Aspaziju.</a:t>
            </a:r>
            <a:br>
              <a:rPr lang="lv-LV" dirty="0" smtClean="0"/>
            </a:br>
            <a:r>
              <a:rPr lang="lv-LV" dirty="0" smtClean="0"/>
              <a:t/>
            </a:r>
            <a:br>
              <a:rPr lang="lv-LV" dirty="0" smtClean="0"/>
            </a:br>
            <a:r>
              <a:rPr lang="lv-LV" dirty="0" smtClean="0"/>
              <a:t>Pēc aiziešanas no laikraksta </a:t>
            </a:r>
            <a:r>
              <a:rPr lang="lv-LV" i="1" dirty="0" smtClean="0"/>
              <a:t>„Dienas Lapa”</a:t>
            </a:r>
            <a:r>
              <a:rPr lang="lv-LV" dirty="0" smtClean="0"/>
              <a:t> Rainis pārcēlās uz Jelgavu un strādāja notāra kantorī. 1896. un 1897. gadu miju Rainis pavadīja Berlīnē. 1897.gada martā viņš sāka strādāt par advokātu Paņevežā. Šī paša gada 31.maijā Raini apcietināja un ieslodzīja Paņevežas cietumā, vēlāk viņu pārsūtīja uz Liepājas, pēc tam Rīgas cietumu, apsūdzot par piederību pretvalstiskai slepenai organizācijai, kas tika nodēvēta par Jauno strāvu. Cietumā Rainis tulkoja J.V. Gētes </a:t>
            </a:r>
            <a:r>
              <a:rPr lang="lv-LV" i="1" dirty="0" smtClean="0"/>
              <a:t>„Faustu”,</a:t>
            </a:r>
            <a:r>
              <a:rPr lang="lv-LV" dirty="0" smtClean="0"/>
              <a:t> un, veicot šo darbu, viņš bagātināja latviešu valodas leksikas krājumu un darināja jaunas vārdu formas.</a:t>
            </a:r>
            <a:endParaRPr lang="lv-LV" dirty="0"/>
          </a:p>
        </p:txBody>
      </p:sp>
      <p:sp>
        <p:nvSpPr>
          <p:cNvPr id="3" name="Virsraksts 2"/>
          <p:cNvSpPr>
            <a:spLocks noGrp="1"/>
          </p:cNvSpPr>
          <p:nvPr>
            <p:ph type="title"/>
          </p:nvPr>
        </p:nvSpPr>
        <p:spPr/>
        <p:txBody>
          <a:bodyPr/>
          <a:lstStyle/>
          <a:p>
            <a:endParaRPr lang="lv-LV"/>
          </a:p>
        </p:txBody>
      </p:sp>
      <p:pic>
        <p:nvPicPr>
          <p:cNvPr id="23554" name="Picture 2" descr="https://encrypted-tbn0.gstatic.com/images?q=tbn:ANd9GcTNq1GYoxQ3cTuU90A3udV1PJsrprtD-Kol6cYkQ4sEllPLxM0E"/>
          <p:cNvPicPr>
            <a:picLocks noChangeAspect="1" noChangeArrowheads="1"/>
          </p:cNvPicPr>
          <p:nvPr/>
        </p:nvPicPr>
        <p:blipFill>
          <a:blip r:embed="rId2"/>
          <a:srcRect/>
          <a:stretch>
            <a:fillRect/>
          </a:stretch>
        </p:blipFill>
        <p:spPr bwMode="auto">
          <a:xfrm>
            <a:off x="6286512" y="214290"/>
            <a:ext cx="2400300" cy="37433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142844" y="214290"/>
            <a:ext cx="8229600" cy="2571768"/>
          </a:xfrm>
        </p:spPr>
        <p:txBody>
          <a:bodyPr/>
          <a:lstStyle/>
          <a:p>
            <a:r>
              <a:rPr lang="lv-LV" dirty="0" smtClean="0"/>
              <a:t>1897.gada decembrī Rainis salaulājās ar Aspaziju un pēc tam kopā ar viņu devās uz pagaidu nometinājuma vietu Pleskavā. 1899.gada aprīlī tiesa piesprieda Rainim izsūtījumu uz </a:t>
            </a:r>
            <a:r>
              <a:rPr lang="lv-LV" dirty="0" err="1" smtClean="0"/>
              <a:t>Vjatkas</a:t>
            </a:r>
            <a:r>
              <a:rPr lang="lv-LV" dirty="0" smtClean="0"/>
              <a:t> guberņu, </a:t>
            </a:r>
            <a:r>
              <a:rPr lang="lv-LV" dirty="0" err="1" smtClean="0"/>
              <a:t>Slobodskas</a:t>
            </a:r>
            <a:r>
              <a:rPr lang="lv-LV" dirty="0" smtClean="0"/>
              <a:t> pilsētu, kur ieradās tā paša gada jūnijā. 1903. gada 1.maijā Rainis saņēma atļauju atgriezties dzimtenē.</a:t>
            </a:r>
            <a:endParaRPr lang="lv-LV" dirty="0"/>
          </a:p>
        </p:txBody>
      </p:sp>
      <p:sp>
        <p:nvSpPr>
          <p:cNvPr id="3" name="Virsraksts 2"/>
          <p:cNvSpPr>
            <a:spLocks noGrp="1"/>
          </p:cNvSpPr>
          <p:nvPr>
            <p:ph type="title"/>
          </p:nvPr>
        </p:nvSpPr>
        <p:spPr/>
        <p:txBody>
          <a:bodyPr/>
          <a:lstStyle/>
          <a:p>
            <a:endParaRPr lang="lv-LV"/>
          </a:p>
        </p:txBody>
      </p:sp>
      <p:pic>
        <p:nvPicPr>
          <p:cNvPr id="24578" name="Picture 2" descr="http://www.vremjaprazdnika.lv/assets/phpthumb/phpThumb.php?src=/content/articles_lv/aspazija-rainis.jpg&amp;w=600&amp;h=436&amp;iar=0&amp;q=100"/>
          <p:cNvPicPr>
            <a:picLocks noChangeAspect="1" noChangeArrowheads="1"/>
          </p:cNvPicPr>
          <p:nvPr/>
        </p:nvPicPr>
        <p:blipFill>
          <a:blip r:embed="rId2"/>
          <a:srcRect/>
          <a:stretch>
            <a:fillRect/>
          </a:stretch>
        </p:blipFill>
        <p:spPr bwMode="auto">
          <a:xfrm>
            <a:off x="1142976" y="2771764"/>
            <a:ext cx="6122029" cy="408623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500034" y="214290"/>
            <a:ext cx="4286280" cy="6357982"/>
          </a:xfrm>
        </p:spPr>
        <p:txBody>
          <a:bodyPr>
            <a:normAutofit/>
          </a:bodyPr>
          <a:lstStyle/>
          <a:p>
            <a:r>
              <a:rPr lang="lv-LV" dirty="0" smtClean="0"/>
              <a:t>Rainis iesaistījās Piektā gada revolūcijā: viņš teica runas revolucionārās sanāksmēs, piedalījās Latvijas skolotāju kongresā. Revolūcijā Rainis saskatīja latviešu tautas cīņu par atbrīvošanos no krievu carisma un valstiskās patstāvības veidošanās sākumu.</a:t>
            </a:r>
            <a:endParaRPr lang="lv-LV" dirty="0"/>
          </a:p>
        </p:txBody>
      </p:sp>
      <p:sp>
        <p:nvSpPr>
          <p:cNvPr id="3" name="Virsraksts 2"/>
          <p:cNvSpPr>
            <a:spLocks noGrp="1"/>
          </p:cNvSpPr>
          <p:nvPr>
            <p:ph type="title"/>
          </p:nvPr>
        </p:nvSpPr>
        <p:spPr/>
        <p:txBody>
          <a:bodyPr/>
          <a:lstStyle/>
          <a:p>
            <a:endParaRPr lang="lv-LV"/>
          </a:p>
        </p:txBody>
      </p:sp>
      <p:pic>
        <p:nvPicPr>
          <p:cNvPr id="25602" name="Picture 2" descr="http://data.lnb.lv/retumiprojekts/image.php/portreti2/rainis.jpg?width=180&amp;image=/retumiprojekts/bildes/portreti2/rainis.jpg"/>
          <p:cNvPicPr>
            <a:picLocks noChangeAspect="1" noChangeArrowheads="1"/>
          </p:cNvPicPr>
          <p:nvPr/>
        </p:nvPicPr>
        <p:blipFill>
          <a:blip r:embed="rId2"/>
          <a:srcRect/>
          <a:stretch>
            <a:fillRect/>
          </a:stretch>
        </p:blipFill>
        <p:spPr bwMode="auto">
          <a:xfrm>
            <a:off x="5143504" y="571480"/>
            <a:ext cx="3571888" cy="533799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285720" y="142852"/>
            <a:ext cx="8229600" cy="4572000"/>
          </a:xfrm>
        </p:spPr>
        <p:txBody>
          <a:bodyPr/>
          <a:lstStyle/>
          <a:p>
            <a:r>
              <a:rPr lang="lv-LV" dirty="0" smtClean="0"/>
              <a:t>1905.gada decembrī Rainis un Aspazija emigrēja uz Šveici. Sākumā viņi dzīvoja Cīrihē, bet 1906.gada martā apmetās </a:t>
            </a:r>
            <a:r>
              <a:rPr lang="lv-LV" dirty="0" err="1" smtClean="0"/>
              <a:t>Kastanjolas</a:t>
            </a:r>
            <a:r>
              <a:rPr lang="lv-LV" dirty="0" smtClean="0"/>
              <a:t> ciematā (tagadējā </a:t>
            </a:r>
            <a:r>
              <a:rPr lang="lv-LV" dirty="0" err="1" smtClean="0"/>
              <a:t>Lugano</a:t>
            </a:r>
            <a:r>
              <a:rPr lang="lv-LV" dirty="0" smtClean="0"/>
              <a:t> pilsētā) pie Lugāno ezera. Šveicē Rainis uzturējās ar vārdu Arturs </a:t>
            </a:r>
            <a:r>
              <a:rPr lang="lv-LV" dirty="0" err="1" smtClean="0"/>
              <a:t>Nagliņš</a:t>
            </a:r>
            <a:r>
              <a:rPr lang="lv-LV" dirty="0" smtClean="0"/>
              <a:t>.</a:t>
            </a:r>
            <a:endParaRPr lang="lv-LV" dirty="0"/>
          </a:p>
        </p:txBody>
      </p:sp>
      <p:pic>
        <p:nvPicPr>
          <p:cNvPr id="27650" name="Picture 2" descr="https://encrypted-tbn2.gstatic.com/images?q=tbn:ANd9GcTwvoqhaEMwrB499ZzyPP4xGboTuC_whJ9mt8biclCJmfx9YATLvQ"/>
          <p:cNvPicPr>
            <a:picLocks noChangeAspect="1" noChangeArrowheads="1"/>
          </p:cNvPicPr>
          <p:nvPr/>
        </p:nvPicPr>
        <p:blipFill>
          <a:blip r:embed="rId2"/>
          <a:srcRect/>
          <a:stretch>
            <a:fillRect/>
          </a:stretch>
        </p:blipFill>
        <p:spPr bwMode="auto">
          <a:xfrm>
            <a:off x="1500166" y="2214554"/>
            <a:ext cx="6357982" cy="425893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p:txBody>
          <a:bodyPr/>
          <a:lstStyle/>
          <a:p>
            <a:endParaRPr lang="lv-LV"/>
          </a:p>
        </p:txBody>
      </p:sp>
      <p:sp>
        <p:nvSpPr>
          <p:cNvPr id="3" name="Virsraksts 2"/>
          <p:cNvSpPr>
            <a:spLocks noGrp="1"/>
          </p:cNvSpPr>
          <p:nvPr>
            <p:ph type="title"/>
          </p:nvPr>
        </p:nvSpPr>
        <p:spPr/>
        <p:txBody>
          <a:bodyPr/>
          <a:lstStyle/>
          <a:p>
            <a:endParaRPr lang="lv-LV"/>
          </a:p>
        </p:txBody>
      </p:sp>
      <p:pic>
        <p:nvPicPr>
          <p:cNvPr id="31746" name="Picture 2" descr="http://www.arhivi.lv/sitedata/LVVA/DigIzstBagatibas/Ridzinieki/4.Mape/Rainis-Apv--2570-10-96-52.jpg"/>
          <p:cNvPicPr>
            <a:picLocks noChangeAspect="1" noChangeArrowheads="1"/>
          </p:cNvPicPr>
          <p:nvPr/>
        </p:nvPicPr>
        <p:blipFill>
          <a:blip r:embed="rId2"/>
          <a:srcRect/>
          <a:stretch>
            <a:fillRect/>
          </a:stretch>
        </p:blipFill>
        <p:spPr bwMode="auto">
          <a:xfrm>
            <a:off x="0" y="500042"/>
            <a:ext cx="9021855" cy="507209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285720" y="142852"/>
            <a:ext cx="8229600" cy="6429420"/>
          </a:xfrm>
        </p:spPr>
        <p:txBody>
          <a:bodyPr>
            <a:normAutofit/>
          </a:bodyPr>
          <a:lstStyle/>
          <a:p>
            <a:r>
              <a:rPr lang="lv-LV" dirty="0" smtClean="0"/>
              <a:t>Šveices periodā Rainis dzīvoja līdzi tautas dzīves problēmām un notikumus vērtēja plašā filozofiskā vispārinājumā. Sadarbībā ar Jauno Rīgas teātri tapa lugas </a:t>
            </a:r>
            <a:r>
              <a:rPr lang="lv-LV" i="1" dirty="0" smtClean="0"/>
              <a:t>„Zelta zirgs”</a:t>
            </a:r>
            <a:r>
              <a:rPr lang="lv-LV" dirty="0" smtClean="0"/>
              <a:t> (1909),</a:t>
            </a:r>
            <a:r>
              <a:rPr lang="lv-LV" i="1" dirty="0" smtClean="0"/>
              <a:t> „Induli un Ārija”</a:t>
            </a:r>
            <a:r>
              <a:rPr lang="lv-LV" dirty="0" smtClean="0"/>
              <a:t> (1912) un </a:t>
            </a:r>
            <a:r>
              <a:rPr lang="lv-LV" i="1" dirty="0" smtClean="0"/>
              <a:t>„Pūt, vējiņi!”</a:t>
            </a:r>
            <a:r>
              <a:rPr lang="lv-LV" dirty="0" smtClean="0"/>
              <a:t> (1914). Izmantojot folkloras un vēstures vielu, ņemot talkā simbolus, Rainis rakstīja par pašām aktuālākajām tautas dzīves un izdzīvošanas problēmām. Visas lugas arī tika izrādītas Jaunajā Rīgas teātrī</a:t>
            </a:r>
            <a:r>
              <a:rPr lang="lv-LV" dirty="0" smtClean="0"/>
              <a:t>.</a:t>
            </a:r>
          </a:p>
          <a:p>
            <a:r>
              <a:rPr lang="lv-LV" dirty="0" smtClean="0"/>
              <a:t>Turpmākajos </a:t>
            </a:r>
            <a:r>
              <a:rPr lang="lv-LV" dirty="0" smtClean="0"/>
              <a:t>gados līdz 1.pasaules karam Rainis radīja pašus filozofiskākos darbus: dzejoļu krājumu </a:t>
            </a:r>
            <a:r>
              <a:rPr lang="lv-LV" i="1" dirty="0" smtClean="0"/>
              <a:t>„Gals un sākums”</a:t>
            </a:r>
            <a:r>
              <a:rPr lang="lv-LV" dirty="0" smtClean="0"/>
              <a:t> (1912) un traģēdiju </a:t>
            </a:r>
            <a:r>
              <a:rPr lang="lv-LV" i="1" dirty="0" smtClean="0"/>
              <a:t>„Jāzeps un viņa brāļi”</a:t>
            </a:r>
            <a:r>
              <a:rPr lang="lv-LV" dirty="0" smtClean="0"/>
              <a:t> (1919, teātrī 1920).</a:t>
            </a:r>
            <a:endParaRPr lang="lv-LV"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457200" y="214290"/>
            <a:ext cx="8229600" cy="5881710"/>
          </a:xfrm>
        </p:spPr>
        <p:txBody>
          <a:bodyPr/>
          <a:lstStyle/>
          <a:p>
            <a:r>
              <a:rPr lang="lv-LV" dirty="0" smtClean="0"/>
              <a:t>1920. gada aprīlī Rainis un Aspazija, tūkstošiem cilvēku sveikti, atgriezās Latvijā. Kā sociāldemokrātu kandidāts Rainis tika ievēlēts Satversmes sapulcē (1920) un Latvijas Saeimā (1922, 1925, 1926). Rainis bija Dailes teātra </a:t>
            </a:r>
            <a:r>
              <a:rPr lang="lv-LV" dirty="0" err="1" smtClean="0"/>
              <a:t>līdzdibinātājs</a:t>
            </a:r>
            <a:r>
              <a:rPr lang="lv-LV" dirty="0" smtClean="0"/>
              <a:t> (1920) un pirmais direktors (līdz 1921). No 1921.gada līdz 1925. gadam viņš bija Nacionālā teātra direktors</a:t>
            </a:r>
            <a:r>
              <a:rPr lang="lv-LV" dirty="0" smtClean="0"/>
              <a:t>.</a:t>
            </a:r>
          </a:p>
          <a:p>
            <a:endParaRPr lang="lv-LV" dirty="0"/>
          </a:p>
        </p:txBody>
      </p:sp>
      <p:sp>
        <p:nvSpPr>
          <p:cNvPr id="3" name="Virsraksts 2"/>
          <p:cNvSpPr>
            <a:spLocks noGrp="1"/>
          </p:cNvSpPr>
          <p:nvPr>
            <p:ph type="title"/>
          </p:nvPr>
        </p:nvSpPr>
        <p:spPr/>
        <p:txBody>
          <a:bodyPr/>
          <a:lstStyle/>
          <a:p>
            <a:endParaRPr lang="lv-LV"/>
          </a:p>
        </p:txBody>
      </p:sp>
      <p:pic>
        <p:nvPicPr>
          <p:cNvPr id="28674" name="Picture 2" descr="http://www.zudusilatvija.lv/static/files/11/03/10/nba04_5309_0_1_png_600x375_watermark-zl_watermark-r20xb20_q85.jpg"/>
          <p:cNvPicPr>
            <a:picLocks noChangeAspect="1" noChangeArrowheads="1"/>
          </p:cNvPicPr>
          <p:nvPr/>
        </p:nvPicPr>
        <p:blipFill>
          <a:blip r:embed="rId2"/>
          <a:srcRect/>
          <a:stretch>
            <a:fillRect/>
          </a:stretch>
        </p:blipFill>
        <p:spPr bwMode="auto">
          <a:xfrm>
            <a:off x="1285852" y="3071810"/>
            <a:ext cx="6063704" cy="378619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214282" y="214290"/>
            <a:ext cx="4543428" cy="6643710"/>
          </a:xfrm>
        </p:spPr>
        <p:txBody>
          <a:bodyPr>
            <a:normAutofit fontScale="92500" lnSpcReduction="20000"/>
          </a:bodyPr>
          <a:lstStyle/>
          <a:p>
            <a:r>
              <a:rPr lang="lv-LV" dirty="0" smtClean="0"/>
              <a:t>Laika posmā no 1926.gada decembra līdz 1928.gada janvārim Rainis bija izglītības ministrs. Dienesta pienākumus veicot, viņš apbraukāja daudzas Latvijas skolas. No 1920. gada Rainis bija arī LU goda biedrs.</a:t>
            </a:r>
            <a:br>
              <a:rPr lang="lv-LV" dirty="0" smtClean="0"/>
            </a:br>
            <a:r>
              <a:rPr lang="lv-LV" dirty="0" smtClean="0"/>
              <a:t/>
            </a:r>
            <a:br>
              <a:rPr lang="lv-LV" dirty="0" smtClean="0"/>
            </a:br>
            <a:r>
              <a:rPr lang="lv-LV" dirty="0" smtClean="0"/>
              <a:t>Rainis bieži devās ārzemju ceļojumos. Viņš ilgojās pēc sirdij mīļās </a:t>
            </a:r>
            <a:r>
              <a:rPr lang="lv-LV" dirty="0" err="1" smtClean="0"/>
              <a:t>Kastanjolas</a:t>
            </a:r>
            <a:r>
              <a:rPr lang="lv-LV" dirty="0" smtClean="0"/>
              <a:t>, ko apciemoja 1921., 1926. un 1927. gadā. Savos ceļojumos Rainis apmeklēja Franciju, Itāliju, Austriju, Vāciju, Beļģiju, Poliju, Baltkrievijas PSR, Norvēģiju, Zviedriju, Ēģipti un Palestīnu.</a:t>
            </a:r>
            <a:br>
              <a:rPr lang="lv-LV" dirty="0" smtClean="0"/>
            </a:br>
            <a:endParaRPr lang="lv-LV" dirty="0"/>
          </a:p>
        </p:txBody>
      </p:sp>
      <p:pic>
        <p:nvPicPr>
          <p:cNvPr id="30724" name="Picture 4" descr="http://data.lnb.lv/digitala_biblioteka/atklatnes/Portreti/Lielie/nba04_5312_0.jpg"/>
          <p:cNvPicPr>
            <a:picLocks noChangeAspect="1" noChangeArrowheads="1"/>
          </p:cNvPicPr>
          <p:nvPr/>
        </p:nvPicPr>
        <p:blipFill>
          <a:blip r:embed="rId2"/>
          <a:srcRect/>
          <a:stretch>
            <a:fillRect/>
          </a:stretch>
        </p:blipFill>
        <p:spPr bwMode="auto">
          <a:xfrm>
            <a:off x="5786446" y="214290"/>
            <a:ext cx="2571768" cy="4026712"/>
          </a:xfrm>
          <a:prstGeom prst="rect">
            <a:avLst/>
          </a:prstGeom>
          <a:noFill/>
        </p:spPr>
      </p:pic>
      <p:pic>
        <p:nvPicPr>
          <p:cNvPr id="30722" name="Picture 2" descr="http://g4.delphi.lv/images/pix/file43736530_rainis_1929.jpg"/>
          <p:cNvPicPr>
            <a:picLocks noChangeAspect="1" noChangeArrowheads="1"/>
          </p:cNvPicPr>
          <p:nvPr/>
        </p:nvPicPr>
        <p:blipFill>
          <a:blip r:embed="rId3"/>
          <a:srcRect/>
          <a:stretch>
            <a:fillRect/>
          </a:stretch>
        </p:blipFill>
        <p:spPr bwMode="auto">
          <a:xfrm>
            <a:off x="5072066" y="3786190"/>
            <a:ext cx="3857652" cy="250409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142844" y="0"/>
            <a:ext cx="8229600" cy="4572000"/>
          </a:xfrm>
        </p:spPr>
        <p:txBody>
          <a:bodyPr/>
          <a:lstStyle/>
          <a:p>
            <a:r>
              <a:rPr lang="lv-LV" dirty="0" smtClean="0"/>
              <a:t>1929. gada 12. septembrī Rainis savā vasarnīcā mira. Viņu apbedīja 15.septembrī Rīgas jaunajos kapos, kas vēlāk nosaukti Raiņa vārdā.</a:t>
            </a:r>
            <a:endParaRPr lang="lv-LV" dirty="0"/>
          </a:p>
        </p:txBody>
      </p:sp>
      <p:pic>
        <p:nvPicPr>
          <p:cNvPr id="32770" name="Picture 2" descr="http://memorialiemuzeji.lv/wp-content/uploads/2010/05/rainis_vas_008-e1332324205196-195x200.jpg"/>
          <p:cNvPicPr>
            <a:picLocks noChangeAspect="1" noChangeArrowheads="1"/>
          </p:cNvPicPr>
          <p:nvPr/>
        </p:nvPicPr>
        <p:blipFill>
          <a:blip r:embed="rId2"/>
          <a:srcRect/>
          <a:stretch>
            <a:fillRect/>
          </a:stretch>
        </p:blipFill>
        <p:spPr bwMode="auto">
          <a:xfrm>
            <a:off x="5929322" y="1000108"/>
            <a:ext cx="2643193" cy="2710967"/>
          </a:xfrm>
          <a:prstGeom prst="rect">
            <a:avLst/>
          </a:prstGeom>
          <a:noFill/>
        </p:spPr>
      </p:pic>
      <p:pic>
        <p:nvPicPr>
          <p:cNvPr id="32772" name="Picture 4" descr="http://www.virtualriga.com/wp-content/uploads/Rainis_Aspazija-1.jpg"/>
          <p:cNvPicPr>
            <a:picLocks noChangeAspect="1" noChangeArrowheads="1"/>
          </p:cNvPicPr>
          <p:nvPr/>
        </p:nvPicPr>
        <p:blipFill>
          <a:blip r:embed="rId3"/>
          <a:srcRect/>
          <a:stretch>
            <a:fillRect/>
          </a:stretch>
        </p:blipFill>
        <p:spPr bwMode="auto">
          <a:xfrm>
            <a:off x="2071670" y="1357298"/>
            <a:ext cx="3860367" cy="2428892"/>
          </a:xfrm>
          <a:prstGeom prst="rect">
            <a:avLst/>
          </a:prstGeom>
          <a:noFill/>
        </p:spPr>
      </p:pic>
      <p:pic>
        <p:nvPicPr>
          <p:cNvPr id="32774" name="Picture 6" descr="http://www.roots-saknes.lv/Album/culture/CulturalEvents/AtvadasNoRaina.JPG"/>
          <p:cNvPicPr>
            <a:picLocks noChangeAspect="1" noChangeArrowheads="1"/>
          </p:cNvPicPr>
          <p:nvPr/>
        </p:nvPicPr>
        <p:blipFill>
          <a:blip r:embed="rId4"/>
          <a:srcRect/>
          <a:stretch>
            <a:fillRect/>
          </a:stretch>
        </p:blipFill>
        <p:spPr bwMode="auto">
          <a:xfrm>
            <a:off x="4857752" y="4000504"/>
            <a:ext cx="3981450" cy="2247901"/>
          </a:xfrm>
          <a:prstGeom prst="rect">
            <a:avLst/>
          </a:prstGeom>
          <a:noFill/>
        </p:spPr>
      </p:pic>
      <p:pic>
        <p:nvPicPr>
          <p:cNvPr id="32776" name="Picture 8" descr="http://www.citariga.lv/images/mezaparks/raina_kapi_b.jpg"/>
          <p:cNvPicPr>
            <a:picLocks noChangeAspect="1" noChangeArrowheads="1"/>
          </p:cNvPicPr>
          <p:nvPr/>
        </p:nvPicPr>
        <p:blipFill>
          <a:blip r:embed="rId5"/>
          <a:srcRect/>
          <a:stretch>
            <a:fillRect/>
          </a:stretch>
        </p:blipFill>
        <p:spPr bwMode="auto">
          <a:xfrm>
            <a:off x="714348" y="4013811"/>
            <a:ext cx="3786214" cy="2844189"/>
          </a:xfrm>
          <a:prstGeom prst="rect">
            <a:avLst/>
          </a:prstGeom>
          <a:noFill/>
        </p:spPr>
      </p:pic>
      <p:pic>
        <p:nvPicPr>
          <p:cNvPr id="32778" name="Picture 10" descr="http://www.acadlib.lu.lv/site/vid/Rainis-RTMM_435827-Rainis.jpg"/>
          <p:cNvPicPr>
            <a:picLocks noChangeAspect="1" noChangeArrowheads="1"/>
          </p:cNvPicPr>
          <p:nvPr/>
        </p:nvPicPr>
        <p:blipFill>
          <a:blip r:embed="rId6"/>
          <a:srcRect/>
          <a:stretch>
            <a:fillRect/>
          </a:stretch>
        </p:blipFill>
        <p:spPr bwMode="auto">
          <a:xfrm>
            <a:off x="214282" y="1428736"/>
            <a:ext cx="1571636" cy="242216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p:txBody>
          <a:bodyPr/>
          <a:lstStyle/>
          <a:p>
            <a:r>
              <a:rPr lang="lv-LV" sz="3600" dirty="0" smtClean="0"/>
              <a:t>Rainis (īstajā vārdā Jānis </a:t>
            </a:r>
            <a:r>
              <a:rPr lang="lv-LV" sz="3600" dirty="0" err="1" smtClean="0"/>
              <a:t>Pliekšāns</a:t>
            </a:r>
            <a:r>
              <a:rPr lang="lv-LV" sz="3600" dirty="0" smtClean="0"/>
              <a:t>) </a:t>
            </a:r>
            <a:endParaRPr lang="lv-LV" sz="3600" dirty="0" smtClean="0"/>
          </a:p>
          <a:p>
            <a:pPr>
              <a:buNone/>
            </a:pPr>
            <a:r>
              <a:rPr lang="lv-LV" dirty="0" smtClean="0"/>
              <a:t>	ir </a:t>
            </a:r>
            <a:r>
              <a:rPr lang="lv-LV" dirty="0" smtClean="0"/>
              <a:t>dzimis 1865. gada 11. septembrī Dunavas </a:t>
            </a:r>
            <a:r>
              <a:rPr lang="lv-LV" dirty="0" smtClean="0"/>
              <a:t>pagasta </a:t>
            </a:r>
            <a:r>
              <a:rPr lang="lv-LV" dirty="0" err="1" smtClean="0"/>
              <a:t>Varslavānos</a:t>
            </a:r>
            <a:r>
              <a:rPr lang="lv-LV" dirty="0" smtClean="0"/>
              <a:t> </a:t>
            </a:r>
            <a:r>
              <a:rPr lang="lv-LV" dirty="0" smtClean="0"/>
              <a:t>muižu nomnieka ģimenē. Savu bērnību Rainis ir pavadījis tēva nomātajās pusmuižās </a:t>
            </a:r>
            <a:r>
              <a:rPr lang="lv-LV" dirty="0" err="1" smtClean="0"/>
              <a:t>Tadenavā</a:t>
            </a:r>
            <a:r>
              <a:rPr lang="lv-LV" dirty="0" smtClean="0"/>
              <a:t>, </a:t>
            </a:r>
            <a:r>
              <a:rPr lang="lv-LV" dirty="0" err="1" smtClean="0"/>
              <a:t>Randenē</a:t>
            </a:r>
            <a:r>
              <a:rPr lang="lv-LV" dirty="0" smtClean="0"/>
              <a:t>, </a:t>
            </a:r>
            <a:r>
              <a:rPr lang="lv-LV" dirty="0" err="1" smtClean="0"/>
              <a:t>Berķenelē</a:t>
            </a:r>
            <a:r>
              <a:rPr lang="lv-LV" dirty="0" smtClean="0"/>
              <a:t> (</a:t>
            </a:r>
            <a:r>
              <a:rPr lang="lv-LV" dirty="0" err="1" smtClean="0"/>
              <a:t>Berkenhēgenā</a:t>
            </a:r>
            <a:r>
              <a:rPr lang="lv-LV" dirty="0" smtClean="0"/>
              <a:t>), </a:t>
            </a:r>
            <a:r>
              <a:rPr lang="lv-LV" dirty="0" err="1" smtClean="0"/>
              <a:t>Vasiļovā</a:t>
            </a:r>
            <a:r>
              <a:rPr lang="lv-LV" dirty="0" smtClean="0"/>
              <a:t>, </a:t>
            </a:r>
            <a:r>
              <a:rPr lang="lv-LV" dirty="0" err="1" smtClean="0"/>
              <a:t>Jasmuižā</a:t>
            </a:r>
            <a:r>
              <a:rPr lang="lv-LV" dirty="0" smtClean="0"/>
              <a:t>.</a:t>
            </a:r>
            <a:endParaRPr lang="lv-LV" dirty="0"/>
          </a:p>
        </p:txBody>
      </p:sp>
      <p:sp>
        <p:nvSpPr>
          <p:cNvPr id="3" name="Virsraksts 2"/>
          <p:cNvSpPr>
            <a:spLocks noGrp="1"/>
          </p:cNvSpPr>
          <p:nvPr>
            <p:ph type="title"/>
          </p:nvPr>
        </p:nvSpPr>
        <p:spPr/>
        <p:txBody>
          <a:bodyPr/>
          <a:lstStyle/>
          <a:p>
            <a:endParaRPr lang="lv-LV"/>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p:cNvSpPr>
            <a:spLocks noGrp="1"/>
          </p:cNvSpPr>
          <p:nvPr>
            <p:ph type="title"/>
          </p:nvPr>
        </p:nvSpPr>
        <p:spPr/>
        <p:txBody>
          <a:bodyPr/>
          <a:lstStyle/>
          <a:p>
            <a:r>
              <a:rPr lang="lv-LV" dirty="0" smtClean="0"/>
              <a:t>Raiņa ievērojamākie darbi</a:t>
            </a:r>
            <a:endParaRPr lang="lv-LV" dirty="0"/>
          </a:p>
        </p:txBody>
      </p:sp>
      <p:sp>
        <p:nvSpPr>
          <p:cNvPr id="4" name="Satura vietturis 3"/>
          <p:cNvSpPr>
            <a:spLocks noGrp="1"/>
          </p:cNvSpPr>
          <p:nvPr>
            <p:ph sz="half" idx="1"/>
          </p:nvPr>
        </p:nvSpPr>
        <p:spPr/>
        <p:txBody>
          <a:bodyPr>
            <a:normAutofit fontScale="85000" lnSpcReduction="20000"/>
          </a:bodyPr>
          <a:lstStyle/>
          <a:p>
            <a:r>
              <a:rPr lang="lv-LV" dirty="0" smtClean="0"/>
              <a:t>1897 — </a:t>
            </a:r>
            <a:r>
              <a:rPr lang="lv-LV" dirty="0" err="1" smtClean="0"/>
              <a:t>J.V.Gēte</a:t>
            </a:r>
            <a:r>
              <a:rPr lang="lv-LV" dirty="0" smtClean="0"/>
              <a:t>. Fausts (tulkojums no vācu valodas)</a:t>
            </a:r>
          </a:p>
          <a:p>
            <a:r>
              <a:rPr lang="lv-LV" dirty="0" smtClean="0"/>
              <a:t>1903 — Tālas noskaņas zilā vakarā</a:t>
            </a:r>
          </a:p>
          <a:p>
            <a:r>
              <a:rPr lang="lv-LV" dirty="0" smtClean="0"/>
              <a:t>1905 — Vētras sēja</a:t>
            </a:r>
          </a:p>
          <a:p>
            <a:r>
              <a:rPr lang="lv-LV" dirty="0" smtClean="0"/>
              <a:t>1907 (</a:t>
            </a:r>
            <a:r>
              <a:rPr lang="lv-LV" dirty="0" err="1" smtClean="0"/>
              <a:t>publ</a:t>
            </a:r>
            <a:r>
              <a:rPr lang="lv-LV" dirty="0" smtClean="0"/>
              <a:t>.) — Uguns un nakts</a:t>
            </a:r>
          </a:p>
          <a:p>
            <a:r>
              <a:rPr lang="lv-LV" dirty="0" smtClean="0"/>
              <a:t>1909 — Zelta zirgs (tulkots "</a:t>
            </a:r>
            <a:r>
              <a:rPr lang="lv-LV" dirty="0" err="1" smtClean="0"/>
              <a:t>The</a:t>
            </a:r>
            <a:r>
              <a:rPr lang="lv-LV" dirty="0" smtClean="0"/>
              <a:t> </a:t>
            </a:r>
            <a:r>
              <a:rPr lang="lv-LV" dirty="0" err="1" smtClean="0"/>
              <a:t>Golden</a:t>
            </a:r>
            <a:r>
              <a:rPr lang="lv-LV" dirty="0" smtClean="0"/>
              <a:t> </a:t>
            </a:r>
            <a:r>
              <a:rPr lang="lv-LV" dirty="0" err="1" smtClean="0"/>
              <a:t>Horse</a:t>
            </a:r>
            <a:r>
              <a:rPr lang="lv-LV" dirty="0" smtClean="0"/>
              <a:t>" 2012)</a:t>
            </a:r>
          </a:p>
          <a:p>
            <a:r>
              <a:rPr lang="lv-LV" dirty="0" smtClean="0"/>
              <a:t>1909 — Klusā grāmata</a:t>
            </a:r>
          </a:p>
          <a:p>
            <a:r>
              <a:rPr lang="lv-LV" dirty="0" smtClean="0"/>
              <a:t>1910 — </a:t>
            </a:r>
            <a:r>
              <a:rPr lang="lv-LV" dirty="0" err="1" smtClean="0"/>
              <a:t>Ave</a:t>
            </a:r>
            <a:r>
              <a:rPr lang="lv-LV" dirty="0" smtClean="0"/>
              <a:t> </a:t>
            </a:r>
            <a:r>
              <a:rPr lang="lv-LV" dirty="0" err="1" smtClean="0"/>
              <a:t>sol</a:t>
            </a:r>
            <a:r>
              <a:rPr lang="lv-LV" dirty="0" smtClean="0"/>
              <a:t>!</a:t>
            </a:r>
          </a:p>
          <a:p>
            <a:r>
              <a:rPr lang="lv-LV" dirty="0" smtClean="0"/>
              <a:t>1911 — Tie, kas neaizmirst</a:t>
            </a:r>
          </a:p>
          <a:p>
            <a:r>
              <a:rPr lang="lv-LV" dirty="0" smtClean="0"/>
              <a:t>1911 — Indulis un Ārija</a:t>
            </a:r>
          </a:p>
          <a:p>
            <a:endParaRPr lang="lv-LV" dirty="0"/>
          </a:p>
        </p:txBody>
      </p:sp>
      <p:sp>
        <p:nvSpPr>
          <p:cNvPr id="5" name="Satura vietturis 4"/>
          <p:cNvSpPr>
            <a:spLocks noGrp="1"/>
          </p:cNvSpPr>
          <p:nvPr>
            <p:ph sz="half" idx="2"/>
          </p:nvPr>
        </p:nvSpPr>
        <p:spPr/>
        <p:txBody>
          <a:bodyPr>
            <a:normAutofit fontScale="85000" lnSpcReduction="20000"/>
          </a:bodyPr>
          <a:lstStyle/>
          <a:p>
            <a:r>
              <a:rPr lang="lv-LV" dirty="0" smtClean="0"/>
              <a:t>1912 — Gals un sākums</a:t>
            </a:r>
          </a:p>
          <a:p>
            <a:r>
              <a:rPr lang="lv-LV" dirty="0" smtClean="0"/>
              <a:t>1912 — G.E. </a:t>
            </a:r>
            <a:r>
              <a:rPr lang="lv-LV" dirty="0" err="1" smtClean="0"/>
              <a:t>Lesings</a:t>
            </a:r>
            <a:r>
              <a:rPr lang="lv-LV" dirty="0" smtClean="0"/>
              <a:t> "</a:t>
            </a:r>
            <a:r>
              <a:rPr lang="lv-LV" dirty="0" err="1" smtClean="0"/>
              <a:t>Natans</a:t>
            </a:r>
            <a:r>
              <a:rPr lang="lv-LV" dirty="0" smtClean="0"/>
              <a:t> Gudrais" (tulkojums no vācu valodas)</a:t>
            </a:r>
          </a:p>
          <a:p>
            <a:r>
              <a:rPr lang="lv-LV" dirty="0" smtClean="0"/>
              <a:t>1913 — Pūt, vējiņi!</a:t>
            </a:r>
          </a:p>
          <a:p>
            <a:r>
              <a:rPr lang="lv-LV" dirty="0" smtClean="0"/>
              <a:t>1916 (</a:t>
            </a:r>
            <a:r>
              <a:rPr lang="lv-LV" dirty="0" err="1" smtClean="0"/>
              <a:t>publ</a:t>
            </a:r>
            <a:r>
              <a:rPr lang="lv-LV" dirty="0" smtClean="0"/>
              <a:t>. 1919) — Daugava. Sērdieņu dziesma</a:t>
            </a:r>
          </a:p>
          <a:p>
            <a:r>
              <a:rPr lang="lv-LV" dirty="0" smtClean="0"/>
              <a:t>1917 — Krauklītis</a:t>
            </a:r>
          </a:p>
          <a:p>
            <a:r>
              <a:rPr lang="lv-LV" dirty="0" smtClean="0"/>
              <a:t>1919 — Jāzeps un viņa brāļi</a:t>
            </a:r>
          </a:p>
          <a:p>
            <a:r>
              <a:rPr lang="lv-LV" dirty="0" smtClean="0"/>
              <a:t>1919 (</a:t>
            </a:r>
            <a:r>
              <a:rPr lang="lv-LV" dirty="0" err="1" smtClean="0"/>
              <a:t>publ</a:t>
            </a:r>
            <a:r>
              <a:rPr lang="lv-LV" dirty="0" smtClean="0"/>
              <a:t>.) — Spēlēju, dancoju</a:t>
            </a:r>
          </a:p>
          <a:p>
            <a:r>
              <a:rPr lang="lv-LV" dirty="0" smtClean="0"/>
              <a:t>1922 — </a:t>
            </a:r>
            <a:r>
              <a:rPr lang="lv-LV" dirty="0" err="1" smtClean="0"/>
              <a:t>Iļja</a:t>
            </a:r>
            <a:r>
              <a:rPr lang="lv-LV" dirty="0" smtClean="0"/>
              <a:t> </a:t>
            </a:r>
            <a:r>
              <a:rPr lang="lv-LV" dirty="0" err="1" smtClean="0"/>
              <a:t>Muromietis</a:t>
            </a:r>
            <a:endParaRPr lang="lv-LV" dirty="0" smtClean="0"/>
          </a:p>
          <a:p>
            <a:r>
              <a:rPr lang="lv-LV" dirty="0" smtClean="0"/>
              <a:t>1927 — Mīla stiprāka par nāvi</a:t>
            </a:r>
          </a:p>
          <a:p>
            <a:endParaRPr lang="lv-LV"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akšvirsraksts 4"/>
          <p:cNvSpPr>
            <a:spLocks noGrp="1"/>
          </p:cNvSpPr>
          <p:nvPr>
            <p:ph type="subTitle" idx="1"/>
          </p:nvPr>
        </p:nvSpPr>
        <p:spPr/>
        <p:txBody>
          <a:bodyPr/>
          <a:lstStyle/>
          <a:p>
            <a:endParaRPr lang="lv-LV"/>
          </a:p>
        </p:txBody>
      </p:sp>
      <p:sp>
        <p:nvSpPr>
          <p:cNvPr id="4" name="Virsraksts 3"/>
          <p:cNvSpPr>
            <a:spLocks noGrp="1"/>
          </p:cNvSpPr>
          <p:nvPr>
            <p:ph type="ctrTitle"/>
          </p:nvPr>
        </p:nvSpPr>
        <p:spPr>
          <a:xfrm>
            <a:off x="-1214478" y="1428736"/>
            <a:ext cx="8305800" cy="1981200"/>
          </a:xfrm>
        </p:spPr>
        <p:txBody>
          <a:bodyPr/>
          <a:lstStyle/>
          <a:p>
            <a:r>
              <a:rPr lang="lv-LV" dirty="0" smtClean="0"/>
              <a:t>Aspazija</a:t>
            </a:r>
            <a:endParaRPr lang="lv-LV" dirty="0"/>
          </a:p>
        </p:txBody>
      </p:sp>
      <p:pic>
        <p:nvPicPr>
          <p:cNvPr id="3074" name="Picture 2" descr="http://www.aspazija.lu.lv/uploads/pics/aspazija2.png"/>
          <p:cNvPicPr>
            <a:picLocks noChangeAspect="1" noChangeArrowheads="1"/>
          </p:cNvPicPr>
          <p:nvPr/>
        </p:nvPicPr>
        <p:blipFill>
          <a:blip r:embed="rId2"/>
          <a:srcRect/>
          <a:stretch>
            <a:fillRect/>
          </a:stretch>
        </p:blipFill>
        <p:spPr bwMode="auto">
          <a:xfrm>
            <a:off x="4614846" y="428604"/>
            <a:ext cx="4529154" cy="595941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500034" y="214290"/>
            <a:ext cx="4214842" cy="6286544"/>
          </a:xfrm>
        </p:spPr>
        <p:txBody>
          <a:bodyPr/>
          <a:lstStyle/>
          <a:p>
            <a:r>
              <a:rPr lang="lv-LV" dirty="0" smtClean="0"/>
              <a:t>Aspazija (dzimusi Elza </a:t>
            </a:r>
            <a:r>
              <a:rPr lang="lv-LV" dirty="0" err="1" smtClean="0"/>
              <a:t>Rozenberga</a:t>
            </a:r>
            <a:r>
              <a:rPr lang="lv-LV" dirty="0" smtClean="0"/>
              <a:t>)  ir dzimusi 1865.gada 16.martā Zaļenieku pagasta </a:t>
            </a:r>
            <a:r>
              <a:rPr lang="lv-LV" dirty="0" err="1" smtClean="0"/>
              <a:t>Daukšās</a:t>
            </a:r>
            <a:r>
              <a:rPr lang="lv-LV" dirty="0" smtClean="0"/>
              <a:t> saimnieka ģimenē. Laika posmā no 1874.gada līdz 1884.gadam Aspazija mācījās </a:t>
            </a:r>
            <a:r>
              <a:rPr lang="lv-LV" dirty="0" err="1" smtClean="0"/>
              <a:t>Zaļāsmuižas</a:t>
            </a:r>
            <a:r>
              <a:rPr lang="lv-LV" dirty="0" smtClean="0"/>
              <a:t> pagastskolā, Jelgavas Dorotejas meiteņu skolā un Trīsvienības sieviešu ģimnāzijā, no kuras īsi pirms beigšanas izstājusies</a:t>
            </a:r>
            <a:r>
              <a:rPr lang="lv-LV" dirty="0" smtClean="0"/>
              <a:t>.</a:t>
            </a:r>
            <a:endParaRPr lang="lv-LV" dirty="0"/>
          </a:p>
        </p:txBody>
      </p:sp>
      <p:pic>
        <p:nvPicPr>
          <p:cNvPr id="33794" name="Picture 2" descr="http://memorialiemuzeji.lv/wp-content/uploads/2010/05/asp_001.jpg"/>
          <p:cNvPicPr>
            <a:picLocks noChangeAspect="1" noChangeArrowheads="1"/>
          </p:cNvPicPr>
          <p:nvPr/>
        </p:nvPicPr>
        <p:blipFill>
          <a:blip r:embed="rId2"/>
          <a:srcRect/>
          <a:stretch>
            <a:fillRect/>
          </a:stretch>
        </p:blipFill>
        <p:spPr bwMode="auto">
          <a:xfrm>
            <a:off x="4857752" y="428604"/>
            <a:ext cx="4176724" cy="617087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285720" y="285728"/>
            <a:ext cx="8229600" cy="4572000"/>
          </a:xfrm>
        </p:spPr>
        <p:txBody>
          <a:bodyPr/>
          <a:lstStyle/>
          <a:p>
            <a:r>
              <a:rPr lang="lv-LV" dirty="0" smtClean="0"/>
              <a:t>1886.gadā Aspazija apprecējās ar M. V. Valteru, kas, kļuvis </a:t>
            </a:r>
            <a:r>
              <a:rPr lang="lv-LV" dirty="0" err="1" smtClean="0"/>
              <a:t>Daukšu</a:t>
            </a:r>
            <a:r>
              <a:rPr lang="lv-LV" dirty="0" smtClean="0"/>
              <a:t> īpašnieks, saimniecību izputināja un aizbēga uz Ameriku (laulība tika šķirta 1897.gada februārī). Pēc tam Aspazija kopā ar vecākiem un tuviniekiem pārcēlās uz Jelgavu, kur strādāja dažādus darbus</a:t>
            </a:r>
            <a:r>
              <a:rPr lang="lv-LV" dirty="0" smtClean="0"/>
              <a:t>.</a:t>
            </a:r>
          </a:p>
          <a:p>
            <a:endParaRPr lang="lv-LV" dirty="0" smtClean="0"/>
          </a:p>
          <a:p>
            <a:r>
              <a:rPr lang="lv-LV" dirty="0" smtClean="0"/>
              <a:t>“Es </a:t>
            </a:r>
            <a:r>
              <a:rPr lang="lv-LV" dirty="0" smtClean="0"/>
              <a:t>palieku nebēdne meitene, </a:t>
            </a:r>
            <a:br>
              <a:rPr lang="lv-LV" dirty="0" smtClean="0"/>
            </a:br>
            <a:r>
              <a:rPr lang="lv-LV" dirty="0" smtClean="0"/>
              <a:t>Kā meža vanags man dvēsele!”</a:t>
            </a:r>
            <a:endParaRPr lang="lv-LV" dirty="0"/>
          </a:p>
        </p:txBody>
      </p:sp>
      <p:sp>
        <p:nvSpPr>
          <p:cNvPr id="3" name="Virsraksts 2"/>
          <p:cNvSpPr>
            <a:spLocks noGrp="1"/>
          </p:cNvSpPr>
          <p:nvPr>
            <p:ph type="title"/>
          </p:nvPr>
        </p:nvSpPr>
        <p:spPr/>
        <p:txBody>
          <a:bodyPr/>
          <a:lstStyle/>
          <a:p>
            <a:endParaRPr lang="lv-LV"/>
          </a:p>
        </p:txBody>
      </p:sp>
      <p:pic>
        <p:nvPicPr>
          <p:cNvPr id="37890" name="Picture 2" descr="http://zagarins.net/jg/jg68/JG68_lpp5.jpg"/>
          <p:cNvPicPr>
            <a:picLocks noChangeAspect="1" noChangeArrowheads="1"/>
          </p:cNvPicPr>
          <p:nvPr/>
        </p:nvPicPr>
        <p:blipFill>
          <a:blip r:embed="rId2"/>
          <a:srcRect/>
          <a:stretch>
            <a:fillRect/>
          </a:stretch>
        </p:blipFill>
        <p:spPr bwMode="auto">
          <a:xfrm>
            <a:off x="5286380" y="2643182"/>
            <a:ext cx="2857500" cy="300037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428596" y="142852"/>
            <a:ext cx="8229600" cy="2143140"/>
          </a:xfrm>
        </p:spPr>
        <p:txBody>
          <a:bodyPr>
            <a:normAutofit lnSpcReduction="10000"/>
          </a:bodyPr>
          <a:lstStyle/>
          <a:p>
            <a:r>
              <a:rPr lang="lv-LV" dirty="0" smtClean="0"/>
              <a:t>1893.gada oktobrī Aspazija sāka strādāt Rīgas Latviešu teātrī. Šajā gadā viņa arī iepazinās ar Raini (J. </a:t>
            </a:r>
            <a:r>
              <a:rPr lang="lv-LV" dirty="0" err="1" smtClean="0"/>
              <a:t>Pliekšānu</a:t>
            </a:r>
            <a:r>
              <a:rPr lang="lv-LV" dirty="0" smtClean="0"/>
              <a:t>), kas būtiski ietekmēja Aspazijas sabiedrisko uzskatu attīstību un pāriešanu jaunstrāvnieku pusē.</a:t>
            </a:r>
          </a:p>
          <a:p>
            <a:r>
              <a:rPr lang="lv-LV" dirty="0" smtClean="0"/>
              <a:t> </a:t>
            </a:r>
          </a:p>
          <a:p>
            <a:endParaRPr lang="lv-LV" dirty="0"/>
          </a:p>
        </p:txBody>
      </p:sp>
      <p:pic>
        <p:nvPicPr>
          <p:cNvPr id="35842" name="Picture 2" descr="http://memorialiemuzeji.lv/wp-content/uploads/2014/03/rainis_aspazija-e1393935844509-200x200.jpg"/>
          <p:cNvPicPr>
            <a:picLocks noChangeAspect="1" noChangeArrowheads="1"/>
          </p:cNvPicPr>
          <p:nvPr/>
        </p:nvPicPr>
        <p:blipFill>
          <a:blip r:embed="rId2"/>
          <a:srcRect/>
          <a:stretch>
            <a:fillRect/>
          </a:stretch>
        </p:blipFill>
        <p:spPr bwMode="auto">
          <a:xfrm>
            <a:off x="285720" y="1857364"/>
            <a:ext cx="4000528" cy="4000528"/>
          </a:xfrm>
          <a:prstGeom prst="rect">
            <a:avLst/>
          </a:prstGeom>
          <a:noFill/>
        </p:spPr>
      </p:pic>
      <p:pic>
        <p:nvPicPr>
          <p:cNvPr id="35844" name="Picture 4" descr="http://www.arterritory.com/images/main/Aspa.jpg"/>
          <p:cNvPicPr>
            <a:picLocks noChangeAspect="1" noChangeArrowheads="1"/>
          </p:cNvPicPr>
          <p:nvPr/>
        </p:nvPicPr>
        <p:blipFill>
          <a:blip r:embed="rId3"/>
          <a:srcRect/>
          <a:stretch>
            <a:fillRect/>
          </a:stretch>
        </p:blipFill>
        <p:spPr bwMode="auto">
          <a:xfrm>
            <a:off x="4429124" y="1857364"/>
            <a:ext cx="4427138" cy="354806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428596" y="142852"/>
            <a:ext cx="8229600" cy="3071834"/>
          </a:xfrm>
        </p:spPr>
        <p:txBody>
          <a:bodyPr/>
          <a:lstStyle/>
          <a:p>
            <a:r>
              <a:rPr lang="lv-LV" dirty="0" smtClean="0"/>
              <a:t>1897.gada martā Rainis dabūja jurista darbu Paņevežā un uz turieni pārcēlās arī Aspazija. Drīz pēc tam sākās jaunstrāvnieku aresti un apcietināja arī Raini. 1897.gada decembrī Aspazija ar Raini salaulājās un laiku pa laikam dzīvoja pie viņa trimdā Pleskavā un </a:t>
            </a:r>
            <a:r>
              <a:rPr lang="lv-LV" dirty="0" err="1" smtClean="0"/>
              <a:t>Slobodskā</a:t>
            </a:r>
            <a:r>
              <a:rPr lang="lv-LV" dirty="0" smtClean="0"/>
              <a:t> (1898 – 1903), kā arī Rīgā, kur strādāja laikraksta </a:t>
            </a:r>
            <a:r>
              <a:rPr lang="lv-LV" i="1" dirty="0" smtClean="0"/>
              <a:t>„Dienas Lapa”</a:t>
            </a:r>
            <a:r>
              <a:rPr lang="lv-LV" dirty="0" smtClean="0"/>
              <a:t> redakcijā.</a:t>
            </a:r>
            <a:endParaRPr lang="lv-LV" dirty="0"/>
          </a:p>
        </p:txBody>
      </p:sp>
      <p:pic>
        <p:nvPicPr>
          <p:cNvPr id="38914" name="Picture 2" descr="http://spi4uk.itvnet.lv/upload/articles/14/146001/images/Aspazija-3.jpg"/>
          <p:cNvPicPr>
            <a:picLocks noChangeAspect="1" noChangeArrowheads="1"/>
          </p:cNvPicPr>
          <p:nvPr/>
        </p:nvPicPr>
        <p:blipFill>
          <a:blip r:embed="rId2"/>
          <a:srcRect/>
          <a:stretch>
            <a:fillRect/>
          </a:stretch>
        </p:blipFill>
        <p:spPr bwMode="auto">
          <a:xfrm>
            <a:off x="1357290" y="3143248"/>
            <a:ext cx="5643602" cy="354740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357158" y="214290"/>
            <a:ext cx="8229600" cy="3429024"/>
          </a:xfrm>
        </p:spPr>
        <p:txBody>
          <a:bodyPr/>
          <a:lstStyle/>
          <a:p>
            <a:r>
              <a:rPr lang="lv-LV" dirty="0" smtClean="0"/>
              <a:t>1905.gada decembrī Aspazija kopā ar Raini devās trimdā uz Šveici un apmetās </a:t>
            </a:r>
            <a:r>
              <a:rPr lang="lv-LV" dirty="0" err="1" smtClean="0"/>
              <a:t>Kastanjolā</a:t>
            </a:r>
            <a:r>
              <a:rPr lang="lv-LV" dirty="0" smtClean="0"/>
              <a:t> pie Lugāno. Latvijā viņi atgriezās 1920.gada aprīlī un Aspazija kopā ar Raini aktīvi iekļāvās sabiedrības politiskajās norisēs.</a:t>
            </a:r>
          </a:p>
          <a:p>
            <a:r>
              <a:rPr lang="lv-LV" dirty="0" smtClean="0"/>
              <a:t> </a:t>
            </a:r>
            <a:r>
              <a:rPr lang="lv-LV" dirty="0" smtClean="0"/>
              <a:t>1920.gadā </a:t>
            </a:r>
            <a:r>
              <a:rPr lang="lv-LV" dirty="0" smtClean="0"/>
              <a:t>Aspaziju ievēlēja Satversmes sapulcē. Savās runās viņa uzsvēra demokrātijas un kultūras nozīmi valsts pastāvēšanā. </a:t>
            </a:r>
          </a:p>
          <a:p>
            <a:endParaRPr lang="lv-LV" dirty="0"/>
          </a:p>
        </p:txBody>
      </p:sp>
      <p:pic>
        <p:nvPicPr>
          <p:cNvPr id="39938" name="Picture 2" descr="http://memorialiemuzeji.lv/wp-content/uploads/2010/05/rain_006.jpg"/>
          <p:cNvPicPr>
            <a:picLocks noChangeAspect="1" noChangeArrowheads="1"/>
          </p:cNvPicPr>
          <p:nvPr/>
        </p:nvPicPr>
        <p:blipFill>
          <a:blip r:embed="rId2"/>
          <a:srcRect/>
          <a:stretch>
            <a:fillRect/>
          </a:stretch>
        </p:blipFill>
        <p:spPr bwMode="auto">
          <a:xfrm>
            <a:off x="3857620" y="3143248"/>
            <a:ext cx="4938562" cy="3071834"/>
          </a:xfrm>
          <a:prstGeom prst="rect">
            <a:avLst/>
          </a:prstGeom>
          <a:noFill/>
        </p:spPr>
      </p:pic>
      <p:pic>
        <p:nvPicPr>
          <p:cNvPr id="39940" name="Picture 4" descr="http://memorialiemuzeji.lv/wp-content/uploads/2010/05/rain_004.jpg"/>
          <p:cNvPicPr>
            <a:picLocks noChangeAspect="1" noChangeArrowheads="1"/>
          </p:cNvPicPr>
          <p:nvPr/>
        </p:nvPicPr>
        <p:blipFill>
          <a:blip r:embed="rId3"/>
          <a:srcRect/>
          <a:stretch>
            <a:fillRect/>
          </a:stretch>
        </p:blipFill>
        <p:spPr bwMode="auto">
          <a:xfrm>
            <a:off x="1214414" y="3214686"/>
            <a:ext cx="1932809" cy="310038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428596" y="214290"/>
            <a:ext cx="8229600" cy="4000528"/>
          </a:xfrm>
        </p:spPr>
        <p:txBody>
          <a:bodyPr>
            <a:normAutofit/>
          </a:bodyPr>
          <a:lstStyle/>
          <a:p>
            <a:r>
              <a:rPr lang="lv-LV" dirty="0" smtClean="0"/>
              <a:t>Savu literāro darbību Aspazija turpināja līdz mūža galam. Aspazija mira 1943.gada 5.novembrī</a:t>
            </a:r>
            <a:r>
              <a:rPr lang="lv-LV" dirty="0" smtClean="0"/>
              <a:t>.</a:t>
            </a:r>
          </a:p>
          <a:p>
            <a:r>
              <a:rPr lang="lv-LV" dirty="0" smtClean="0"/>
              <a:t>Aspazija mirusi 1943. gada 5. novembrī, apbedīta blakus savam vīram Raiņa kapos. 1996. gadā Aspazijas pēdējā dzīvesvietā Dubultos atvērts muzejs. 2004. gadā veiktajā aptaujā par 100 visu laiku ievērojamākajām Latvijas personībām Aspazija tika ierindota 20. vietā</a:t>
            </a:r>
            <a:endParaRPr lang="lv-LV" dirty="0"/>
          </a:p>
        </p:txBody>
      </p:sp>
      <p:pic>
        <p:nvPicPr>
          <p:cNvPr id="43010" name="Picture 2" descr="http://upload.wikimedia.org/wikipedia/commons/thumb/5/5c/Aspazijas_nams_Dubultos.JPG/1280px-Aspazijas_nams_Dubultos.JPG"/>
          <p:cNvPicPr>
            <a:picLocks noChangeAspect="1" noChangeArrowheads="1"/>
          </p:cNvPicPr>
          <p:nvPr/>
        </p:nvPicPr>
        <p:blipFill>
          <a:blip r:embed="rId2"/>
          <a:srcRect/>
          <a:stretch>
            <a:fillRect/>
          </a:stretch>
        </p:blipFill>
        <p:spPr bwMode="auto">
          <a:xfrm>
            <a:off x="4857752" y="3286124"/>
            <a:ext cx="4143404" cy="3104876"/>
          </a:xfrm>
          <a:prstGeom prst="rect">
            <a:avLst/>
          </a:prstGeom>
          <a:noFill/>
        </p:spPr>
      </p:pic>
      <p:sp>
        <p:nvSpPr>
          <p:cNvPr id="6" name="TextBox 5"/>
          <p:cNvSpPr txBox="1"/>
          <p:nvPr/>
        </p:nvSpPr>
        <p:spPr>
          <a:xfrm>
            <a:off x="285720" y="6072206"/>
            <a:ext cx="4000528" cy="369332"/>
          </a:xfrm>
          <a:prstGeom prst="rect">
            <a:avLst/>
          </a:prstGeom>
          <a:noFill/>
        </p:spPr>
        <p:txBody>
          <a:bodyPr wrap="square" rtlCol="0">
            <a:spAutoFit/>
          </a:bodyPr>
          <a:lstStyle/>
          <a:p>
            <a:r>
              <a:rPr lang="lv-LV" dirty="0" smtClean="0">
                <a:hlinkClick r:id="rId3"/>
              </a:rPr>
              <a:t>Filma</a:t>
            </a:r>
            <a:r>
              <a:rPr lang="lv-LV" dirty="0" smtClean="0"/>
              <a:t> par Aspaziju(slikta kvalitāte)</a:t>
            </a:r>
            <a:endParaRPr lang="lv-LV" dirty="0"/>
          </a:p>
        </p:txBody>
      </p:sp>
      <p:sp>
        <p:nvSpPr>
          <p:cNvPr id="7" name="TextBox 6"/>
          <p:cNvSpPr txBox="1"/>
          <p:nvPr/>
        </p:nvSpPr>
        <p:spPr>
          <a:xfrm>
            <a:off x="285720" y="5429264"/>
            <a:ext cx="3571900" cy="646331"/>
          </a:xfrm>
          <a:prstGeom prst="rect">
            <a:avLst/>
          </a:prstGeom>
          <a:noFill/>
        </p:spPr>
        <p:txBody>
          <a:bodyPr wrap="square" rtlCol="0">
            <a:spAutoFit/>
          </a:bodyPr>
          <a:lstStyle/>
          <a:p>
            <a:r>
              <a:rPr lang="lv-LV" dirty="0" smtClean="0">
                <a:hlinkClick r:id="rId4"/>
              </a:rPr>
              <a:t>Filma</a:t>
            </a:r>
            <a:r>
              <a:rPr lang="lv-LV" dirty="0" smtClean="0"/>
              <a:t>- Aspazijas dzimšanas dienas ballīte</a:t>
            </a:r>
            <a:endParaRPr lang="lv-LV" dirty="0"/>
          </a:p>
        </p:txBody>
      </p:sp>
      <p:sp>
        <p:nvSpPr>
          <p:cNvPr id="8" name="TextBox 7"/>
          <p:cNvSpPr txBox="1"/>
          <p:nvPr/>
        </p:nvSpPr>
        <p:spPr>
          <a:xfrm>
            <a:off x="214282" y="5143512"/>
            <a:ext cx="4143404" cy="369332"/>
          </a:xfrm>
          <a:prstGeom prst="rect">
            <a:avLst/>
          </a:prstGeom>
          <a:noFill/>
        </p:spPr>
        <p:txBody>
          <a:bodyPr wrap="square" rtlCol="0">
            <a:spAutoFit/>
          </a:bodyPr>
          <a:lstStyle/>
          <a:p>
            <a:r>
              <a:rPr lang="lv-LV" dirty="0" smtClean="0">
                <a:hlinkClick r:id="rId5"/>
              </a:rPr>
              <a:t>Aspazijas māja </a:t>
            </a:r>
            <a:r>
              <a:rPr lang="lv-LV" dirty="0" smtClean="0"/>
              <a:t>Dubultos</a:t>
            </a:r>
            <a:endParaRPr lang="lv-LV" dirty="0"/>
          </a:p>
        </p:txBody>
      </p:sp>
      <p:pic>
        <p:nvPicPr>
          <p:cNvPr id="43012" name="Picture 4" descr="http://www.muzeji.lv/uploads/items/Paskumi_izstdes/aspazija_1943.jpg"/>
          <p:cNvPicPr>
            <a:picLocks noChangeAspect="1" noChangeArrowheads="1"/>
          </p:cNvPicPr>
          <p:nvPr/>
        </p:nvPicPr>
        <p:blipFill>
          <a:blip r:embed="rId6"/>
          <a:srcRect/>
          <a:stretch>
            <a:fillRect/>
          </a:stretch>
        </p:blipFill>
        <p:spPr bwMode="auto">
          <a:xfrm>
            <a:off x="214282" y="3189708"/>
            <a:ext cx="4286280" cy="201567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p:cNvSpPr>
            <a:spLocks noGrp="1"/>
          </p:cNvSpPr>
          <p:nvPr>
            <p:ph type="title"/>
          </p:nvPr>
        </p:nvSpPr>
        <p:spPr/>
        <p:txBody>
          <a:bodyPr/>
          <a:lstStyle/>
          <a:p>
            <a:r>
              <a:rPr lang="lv-LV" smtClean="0"/>
              <a:t>Aspazijas literārā darbība</a:t>
            </a:r>
            <a:endParaRPr lang="lv-LV" dirty="0"/>
          </a:p>
        </p:txBody>
      </p:sp>
      <p:sp>
        <p:nvSpPr>
          <p:cNvPr id="13" name="Satura vietturis 12"/>
          <p:cNvSpPr>
            <a:spLocks noGrp="1"/>
          </p:cNvSpPr>
          <p:nvPr>
            <p:ph sz="half" idx="1"/>
          </p:nvPr>
        </p:nvSpPr>
        <p:spPr>
          <a:xfrm>
            <a:off x="457200" y="1523999"/>
            <a:ext cx="3543296" cy="5153025"/>
          </a:xfrm>
        </p:spPr>
        <p:txBody>
          <a:bodyPr>
            <a:normAutofit fontScale="62500" lnSpcReduction="20000"/>
          </a:bodyPr>
          <a:lstStyle/>
          <a:p>
            <a:r>
              <a:rPr lang="lv-LV" sz="4500" b="1" dirty="0" smtClean="0"/>
              <a:t>Lugas</a:t>
            </a:r>
          </a:p>
          <a:p>
            <a:r>
              <a:rPr lang="lv-LV" dirty="0" smtClean="0"/>
              <a:t>"Atriebēja" (sarakstīta 1887. gadā)</a:t>
            </a:r>
          </a:p>
          <a:p>
            <a:r>
              <a:rPr lang="lv-LV" dirty="0" smtClean="0"/>
              <a:t>"</a:t>
            </a:r>
            <a:r>
              <a:rPr lang="lv-LV" dirty="0" err="1" smtClean="0"/>
              <a:t>Vaidelote</a:t>
            </a:r>
            <a:r>
              <a:rPr lang="lv-LV" dirty="0" smtClean="0"/>
              <a:t>" (teātrī 1894. gadā)</a:t>
            </a:r>
          </a:p>
          <a:p>
            <a:r>
              <a:rPr lang="lv-LV" dirty="0" smtClean="0"/>
              <a:t>"Zaudētās tiesības" (teātrī 1894. gadā)</a:t>
            </a:r>
          </a:p>
          <a:p>
            <a:r>
              <a:rPr lang="lv-LV" dirty="0" smtClean="0"/>
              <a:t>"Ragana" (teātrī 1895. gadā)</a:t>
            </a:r>
          </a:p>
          <a:p>
            <a:r>
              <a:rPr lang="lv-LV" dirty="0" smtClean="0"/>
              <a:t>"Neaizsniegts mērķis" (teātrī 1895. gadā)</a:t>
            </a:r>
          </a:p>
          <a:p>
            <a:r>
              <a:rPr lang="lv-LV" dirty="0" smtClean="0"/>
              <a:t>"Zeltīte" (1901)</a:t>
            </a:r>
          </a:p>
          <a:p>
            <a:r>
              <a:rPr lang="lv-LV" dirty="0" smtClean="0"/>
              <a:t>"Sidraba šķidrauts" (1903, teātrī 1905. gadā)</a:t>
            </a:r>
          </a:p>
          <a:p>
            <a:r>
              <a:rPr lang="lv-LV" dirty="0" smtClean="0"/>
              <a:t>"Aspazija" (sarakstīta 1923. gadā)</a:t>
            </a:r>
          </a:p>
          <a:p>
            <a:r>
              <a:rPr lang="lv-LV" dirty="0" smtClean="0"/>
              <a:t>"</a:t>
            </a:r>
            <a:r>
              <a:rPr lang="lv-LV" dirty="0" err="1" smtClean="0"/>
              <a:t>Boass</a:t>
            </a:r>
            <a:r>
              <a:rPr lang="lv-LV" dirty="0" smtClean="0"/>
              <a:t> un Rute" (1925. gadā)</a:t>
            </a:r>
          </a:p>
          <a:p>
            <a:r>
              <a:rPr lang="lv-LV" dirty="0" smtClean="0"/>
              <a:t>"Torņa cēlājs" (1927. gadā)</a:t>
            </a:r>
          </a:p>
          <a:p>
            <a:r>
              <a:rPr lang="lv-LV" dirty="0" smtClean="0"/>
              <a:t>"</a:t>
            </a:r>
            <a:r>
              <a:rPr lang="lv-LV" dirty="0" err="1" smtClean="0"/>
              <a:t>Zalša</a:t>
            </a:r>
            <a:r>
              <a:rPr lang="lv-LV" dirty="0" smtClean="0"/>
              <a:t> līgava" (1928. gadā)</a:t>
            </a:r>
          </a:p>
          <a:p>
            <a:r>
              <a:rPr lang="lv-LV" dirty="0" smtClean="0"/>
              <a:t>"Jānis </a:t>
            </a:r>
            <a:r>
              <a:rPr lang="lv-LV" dirty="0" err="1" smtClean="0"/>
              <a:t>Ziemelis</a:t>
            </a:r>
            <a:r>
              <a:rPr lang="lv-LV" dirty="0" smtClean="0"/>
              <a:t>" (periodikā 1931. gadā)</a:t>
            </a:r>
          </a:p>
          <a:p>
            <a:r>
              <a:rPr lang="lv-LV" dirty="0" smtClean="0"/>
              <a:t>"</a:t>
            </a:r>
            <a:r>
              <a:rPr lang="lv-LV" dirty="0" err="1" smtClean="0"/>
              <a:t>Pūcesspieģelis</a:t>
            </a:r>
            <a:r>
              <a:rPr lang="lv-LV" dirty="0" smtClean="0"/>
              <a:t>" (teātrī 1932. gadā)</a:t>
            </a:r>
          </a:p>
          <a:p>
            <a:r>
              <a:rPr lang="lv-LV" dirty="0" smtClean="0"/>
              <a:t>"Velna nauda" (1933)</a:t>
            </a:r>
          </a:p>
          <a:p>
            <a:endParaRPr lang="lv-LV" dirty="0"/>
          </a:p>
        </p:txBody>
      </p:sp>
      <p:sp>
        <p:nvSpPr>
          <p:cNvPr id="14" name="Satura vietturis 13"/>
          <p:cNvSpPr>
            <a:spLocks noGrp="1"/>
          </p:cNvSpPr>
          <p:nvPr>
            <p:ph sz="half" idx="2"/>
          </p:nvPr>
        </p:nvSpPr>
        <p:spPr>
          <a:xfrm>
            <a:off x="3857620" y="1571612"/>
            <a:ext cx="2500330" cy="5072098"/>
          </a:xfrm>
        </p:spPr>
        <p:txBody>
          <a:bodyPr>
            <a:normAutofit fontScale="62500" lnSpcReduction="20000"/>
          </a:bodyPr>
          <a:lstStyle/>
          <a:p>
            <a:r>
              <a:rPr lang="lv-LV" sz="3800" b="1" dirty="0" smtClean="0"/>
              <a:t>Dzejoļu krājumi</a:t>
            </a:r>
          </a:p>
          <a:p>
            <a:r>
              <a:rPr lang="lv-LV" dirty="0" smtClean="0"/>
              <a:t>"</a:t>
            </a:r>
            <a:r>
              <a:rPr lang="lv-LV" dirty="0" smtClean="0"/>
              <a:t>Sarkanās puķes" (1897)</a:t>
            </a:r>
          </a:p>
          <a:p>
            <a:r>
              <a:rPr lang="lv-LV" dirty="0" smtClean="0"/>
              <a:t>"Dvēseles krēsla" (1904)</a:t>
            </a:r>
          </a:p>
          <a:p>
            <a:r>
              <a:rPr lang="lv-LV" dirty="0" smtClean="0"/>
              <a:t>"Saulainais stūrītis" (1910)</a:t>
            </a:r>
          </a:p>
          <a:p>
            <a:r>
              <a:rPr lang="lv-LV" dirty="0" smtClean="0"/>
              <a:t>"Ziedu klēpis" (1911)</a:t>
            </a:r>
          </a:p>
          <a:p>
            <a:r>
              <a:rPr lang="lv-LV" dirty="0" smtClean="0"/>
              <a:t>"Izplesti spārni" (1920)</a:t>
            </a:r>
          </a:p>
          <a:p>
            <a:r>
              <a:rPr lang="lv-LV" dirty="0" smtClean="0"/>
              <a:t>"Raganu nakts" (1923)</a:t>
            </a:r>
          </a:p>
          <a:p>
            <a:r>
              <a:rPr lang="lv-LV" dirty="0" smtClean="0"/>
              <a:t>"</a:t>
            </a:r>
            <a:r>
              <a:rPr lang="lv-LV" dirty="0" err="1" smtClean="0"/>
              <a:t>Trejkrāsaina</a:t>
            </a:r>
            <a:r>
              <a:rPr lang="lv-LV" dirty="0" smtClean="0"/>
              <a:t> saule" (1926)</a:t>
            </a:r>
          </a:p>
          <a:p>
            <a:r>
              <a:rPr lang="lv-LV" dirty="0" smtClean="0"/>
              <a:t>"Asteru laikā" (1928)</a:t>
            </a:r>
          </a:p>
          <a:p>
            <a:r>
              <a:rPr lang="lv-LV" dirty="0" smtClean="0"/>
              <a:t>"Dvēseles ceļojums" (1933)</a:t>
            </a:r>
          </a:p>
          <a:p>
            <a:r>
              <a:rPr lang="lv-LV" dirty="0" smtClean="0"/>
              <a:t>"Kaisītās rozes" (1936)</a:t>
            </a:r>
          </a:p>
          <a:p>
            <a:r>
              <a:rPr lang="lv-LV" dirty="0" smtClean="0"/>
              <a:t>"Zem vakara zvaigznes" (1942)</a:t>
            </a:r>
            <a:endParaRPr lang="lv-LV" dirty="0"/>
          </a:p>
        </p:txBody>
      </p:sp>
      <p:sp>
        <p:nvSpPr>
          <p:cNvPr id="15" name="TextBox 14"/>
          <p:cNvSpPr txBox="1"/>
          <p:nvPr/>
        </p:nvSpPr>
        <p:spPr>
          <a:xfrm>
            <a:off x="6572264" y="1571612"/>
            <a:ext cx="2000264" cy="3231654"/>
          </a:xfrm>
          <a:prstGeom prst="rect">
            <a:avLst/>
          </a:prstGeom>
          <a:noFill/>
        </p:spPr>
        <p:txBody>
          <a:bodyPr wrap="square" rtlCol="0">
            <a:spAutoFit/>
          </a:bodyPr>
          <a:lstStyle/>
          <a:p>
            <a:pPr>
              <a:buFont typeface="Arial" pitchFamily="34" charset="0"/>
              <a:buChar char="•"/>
            </a:pPr>
            <a:r>
              <a:rPr lang="lv-LV" sz="2400" b="1" dirty="0" smtClean="0"/>
              <a:t>Proza</a:t>
            </a:r>
          </a:p>
          <a:p>
            <a:pPr>
              <a:buFont typeface="Arial" pitchFamily="34" charset="0"/>
              <a:buChar char="•"/>
            </a:pPr>
            <a:r>
              <a:rPr lang="lv-LV" dirty="0" smtClean="0"/>
              <a:t>"No atzīšanas koka" (1919)</a:t>
            </a:r>
          </a:p>
          <a:p>
            <a:pPr>
              <a:buFont typeface="Arial" pitchFamily="34" charset="0"/>
              <a:buChar char="•"/>
            </a:pPr>
            <a:r>
              <a:rPr lang="lv-LV" dirty="0" smtClean="0"/>
              <a:t>"Zila debess" (1924)</a:t>
            </a:r>
          </a:p>
          <a:p>
            <a:pPr>
              <a:buFont typeface="Arial" pitchFamily="34" charset="0"/>
              <a:buChar char="•"/>
            </a:pPr>
            <a:r>
              <a:rPr lang="lv-LV" dirty="0" smtClean="0"/>
              <a:t>"Zelta mākoņi" (1928)</a:t>
            </a:r>
          </a:p>
          <a:p>
            <a:pPr>
              <a:buFont typeface="Arial" pitchFamily="34" charset="0"/>
              <a:buChar char="•"/>
            </a:pPr>
            <a:r>
              <a:rPr lang="lv-LV" dirty="0" smtClean="0"/>
              <a:t>"Rudens lakstīgala" (periodikā 1933. gadā)</a:t>
            </a:r>
            <a:endParaRPr lang="lv-LV"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5786" y="785794"/>
            <a:ext cx="8001056" cy="4524315"/>
          </a:xfrm>
          <a:prstGeom prst="rect">
            <a:avLst/>
          </a:prstGeom>
          <a:noFill/>
        </p:spPr>
        <p:txBody>
          <a:bodyPr wrap="square" rtlCol="0">
            <a:spAutoFit/>
          </a:bodyPr>
          <a:lstStyle/>
          <a:p>
            <a:pPr algn="ctr"/>
            <a:r>
              <a:rPr lang="lv-LV" sz="3200" b="1" dirty="0" smtClean="0"/>
              <a:t>Mājasdarbs.</a:t>
            </a:r>
          </a:p>
          <a:p>
            <a:endParaRPr lang="lv-LV" sz="3200" dirty="0"/>
          </a:p>
          <a:p>
            <a:r>
              <a:rPr lang="lv-LV" sz="3200" dirty="0" smtClean="0"/>
              <a:t>Izlasīt Raiņa lugu “Jāzeps un viņa brāļi” </a:t>
            </a:r>
          </a:p>
          <a:p>
            <a:endParaRPr lang="lv-LV" sz="3200" dirty="0"/>
          </a:p>
          <a:p>
            <a:pPr algn="ctr"/>
            <a:r>
              <a:rPr lang="lv-LV" sz="3200" b="1" u="sng" dirty="0" smtClean="0"/>
              <a:t>vai</a:t>
            </a:r>
          </a:p>
          <a:p>
            <a:endParaRPr lang="lv-LV" sz="3200" dirty="0"/>
          </a:p>
          <a:p>
            <a:r>
              <a:rPr lang="lv-LV" sz="3200" dirty="0" smtClean="0"/>
              <a:t>Aspazijas lugu  “Sidraba šķidrauts”</a:t>
            </a:r>
          </a:p>
          <a:p>
            <a:endParaRPr lang="lv-LV" sz="3200" dirty="0"/>
          </a:p>
          <a:p>
            <a:r>
              <a:rPr lang="lv-LV" sz="3200" dirty="0" smtClean="0"/>
              <a:t>Domraksts. (vērtējums ar atzīmi literatūrā)</a:t>
            </a:r>
          </a:p>
        </p:txBody>
      </p:sp>
      <p:sp>
        <p:nvSpPr>
          <p:cNvPr id="7" name="TextBox 6">
            <a:hlinkClick r:id="rId2"/>
          </p:cNvPr>
          <p:cNvSpPr txBox="1"/>
          <p:nvPr/>
        </p:nvSpPr>
        <p:spPr>
          <a:xfrm>
            <a:off x="857224" y="5286388"/>
            <a:ext cx="7143800" cy="1077218"/>
          </a:xfrm>
          <a:prstGeom prst="rect">
            <a:avLst/>
          </a:prstGeom>
          <a:noFill/>
        </p:spPr>
        <p:txBody>
          <a:bodyPr wrap="square" rtlCol="0">
            <a:spAutoFit/>
          </a:bodyPr>
          <a:lstStyle/>
          <a:p>
            <a:pPr algn="ctr"/>
            <a:r>
              <a:rPr lang="lv-LV" sz="3200" dirty="0" smtClean="0">
                <a:hlinkClick r:id="rId2"/>
              </a:rPr>
              <a:t>https://www.youtube.com/watch?v=p4oXj2sqvuM</a:t>
            </a:r>
            <a:endParaRPr lang="lv-LV"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akšvirsraksts 4"/>
          <p:cNvSpPr>
            <a:spLocks noGrp="1"/>
          </p:cNvSpPr>
          <p:nvPr>
            <p:ph type="subTitle" idx="1"/>
          </p:nvPr>
        </p:nvSpPr>
        <p:spPr/>
        <p:txBody>
          <a:bodyPr/>
          <a:lstStyle/>
          <a:p>
            <a:endParaRPr lang="lv-LV" dirty="0"/>
          </a:p>
        </p:txBody>
      </p:sp>
      <p:sp>
        <p:nvSpPr>
          <p:cNvPr id="4" name="Virsraksts 3"/>
          <p:cNvSpPr>
            <a:spLocks noGrp="1"/>
          </p:cNvSpPr>
          <p:nvPr>
            <p:ph type="ctrTitle"/>
          </p:nvPr>
        </p:nvSpPr>
        <p:spPr>
          <a:xfrm>
            <a:off x="-857288" y="2571744"/>
            <a:ext cx="8305800" cy="1981200"/>
          </a:xfrm>
        </p:spPr>
        <p:txBody>
          <a:bodyPr/>
          <a:lstStyle/>
          <a:p>
            <a:r>
              <a:rPr lang="lv-LV" dirty="0" smtClean="0"/>
              <a:t>RAINIS</a:t>
            </a:r>
            <a:endParaRPr lang="lv-LV" dirty="0"/>
          </a:p>
        </p:txBody>
      </p:sp>
      <p:pic>
        <p:nvPicPr>
          <p:cNvPr id="34818" name="Picture 2" descr="http://www.rainis.org/images/Rainis_Jelgava.jpg"/>
          <p:cNvPicPr>
            <a:picLocks noChangeAspect="1" noChangeArrowheads="1"/>
          </p:cNvPicPr>
          <p:nvPr/>
        </p:nvPicPr>
        <p:blipFill>
          <a:blip r:embed="rId2"/>
          <a:srcRect/>
          <a:stretch>
            <a:fillRect/>
          </a:stretch>
        </p:blipFill>
        <p:spPr bwMode="auto">
          <a:xfrm>
            <a:off x="4929190" y="702810"/>
            <a:ext cx="3429024" cy="532650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tura vietturis 3" descr="varslavani.JPG"/>
          <p:cNvPicPr>
            <a:picLocks noGrp="1" noChangeAspect="1"/>
          </p:cNvPicPr>
          <p:nvPr>
            <p:ph idx="1"/>
          </p:nvPr>
        </p:nvPicPr>
        <p:blipFill>
          <a:blip r:embed="rId2"/>
          <a:stretch>
            <a:fillRect/>
          </a:stretch>
        </p:blipFill>
        <p:spPr>
          <a:xfrm>
            <a:off x="214282" y="214290"/>
            <a:ext cx="7715304" cy="5786478"/>
          </a:xfrm>
        </p:spPr>
      </p:pic>
      <p:sp>
        <p:nvSpPr>
          <p:cNvPr id="3" name="Virsraksts 2"/>
          <p:cNvSpPr>
            <a:spLocks noGrp="1"/>
          </p:cNvSpPr>
          <p:nvPr>
            <p:ph type="title"/>
          </p:nvPr>
        </p:nvSpPr>
        <p:spPr/>
        <p:txBody>
          <a:bodyPr/>
          <a:lstStyle/>
          <a:p>
            <a:endParaRPr lang="lv-LV"/>
          </a:p>
        </p:txBody>
      </p:sp>
      <p:sp>
        <p:nvSpPr>
          <p:cNvPr id="5" name="TextBox 4"/>
          <p:cNvSpPr txBox="1"/>
          <p:nvPr/>
        </p:nvSpPr>
        <p:spPr>
          <a:xfrm>
            <a:off x="2285984" y="6072206"/>
            <a:ext cx="6143668" cy="584775"/>
          </a:xfrm>
          <a:prstGeom prst="rect">
            <a:avLst/>
          </a:prstGeom>
          <a:noFill/>
        </p:spPr>
        <p:txBody>
          <a:bodyPr wrap="square" rtlCol="0">
            <a:spAutoFit/>
          </a:bodyPr>
          <a:lstStyle/>
          <a:p>
            <a:r>
              <a:rPr lang="lv-LV" sz="3200" dirty="0" err="1" smtClean="0"/>
              <a:t>Tadenava</a:t>
            </a:r>
            <a:endParaRPr lang="lv-LV"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p:cNvSpPr>
            <a:spLocks noGrp="1"/>
          </p:cNvSpPr>
          <p:nvPr>
            <p:ph type="title"/>
          </p:nvPr>
        </p:nvSpPr>
        <p:spPr/>
        <p:txBody>
          <a:bodyPr>
            <a:normAutofit fontScale="90000"/>
          </a:bodyPr>
          <a:lstStyle/>
          <a:p>
            <a:r>
              <a:rPr lang="lv-LV" dirty="0" smtClean="0"/>
              <a:t>Rainis. </a:t>
            </a:r>
            <a:r>
              <a:rPr lang="lv-LV" i="1" dirty="0" smtClean="0"/>
              <a:t>TADENAVAS SAULES PĒRKLIS </a:t>
            </a:r>
            <a:endParaRPr lang="lv-LV" dirty="0"/>
          </a:p>
        </p:txBody>
      </p:sp>
      <p:sp>
        <p:nvSpPr>
          <p:cNvPr id="2" name="Satura vietturis 1"/>
          <p:cNvSpPr>
            <a:spLocks noGrp="1"/>
          </p:cNvSpPr>
          <p:nvPr>
            <p:ph sz="half" idx="1"/>
          </p:nvPr>
        </p:nvSpPr>
        <p:spPr/>
        <p:txBody>
          <a:bodyPr>
            <a:normAutofit fontScale="92500" lnSpcReduction="10000"/>
          </a:bodyPr>
          <a:lstStyle/>
          <a:p>
            <a:r>
              <a:rPr lang="lv-LV" dirty="0" smtClean="0"/>
              <a:t>Pirmie lielie notikumi -</a:t>
            </a:r>
            <a:br>
              <a:rPr lang="lv-LV" dirty="0" smtClean="0"/>
            </a:br>
            <a:r>
              <a:rPr lang="lv-LV" dirty="0" smtClean="0"/>
              <a:t>Visus apņem </a:t>
            </a:r>
            <a:r>
              <a:rPr lang="lv-LV" dirty="0" err="1" smtClean="0"/>
              <a:t>Tadenava</a:t>
            </a:r>
            <a:r>
              <a:rPr lang="lv-LV" dirty="0" smtClean="0"/>
              <a:t>,</a:t>
            </a:r>
            <a:br>
              <a:rPr lang="lv-LV" dirty="0" smtClean="0"/>
            </a:br>
            <a:r>
              <a:rPr lang="lv-LV" dirty="0" smtClean="0"/>
              <a:t>Tēva muiža </a:t>
            </a:r>
            <a:r>
              <a:rPr lang="lv-LV" dirty="0" err="1" smtClean="0"/>
              <a:t>Augšgalē</a:t>
            </a:r>
            <a:r>
              <a:rPr lang="lv-LV" dirty="0" smtClean="0"/>
              <a:t>,</a:t>
            </a:r>
            <a:br>
              <a:rPr lang="lv-LV" dirty="0" smtClean="0"/>
            </a:br>
            <a:r>
              <a:rPr lang="lv-LV" dirty="0" smtClean="0"/>
              <a:t>Pilskalnē pie </a:t>
            </a:r>
            <a:r>
              <a:rPr lang="lv-LV" dirty="0" err="1" smtClean="0"/>
              <a:t>Ilūkstmiesta</a:t>
            </a:r>
            <a:r>
              <a:rPr lang="lv-LV" dirty="0" smtClean="0"/>
              <a:t>. </a:t>
            </a:r>
          </a:p>
          <a:p>
            <a:r>
              <a:rPr lang="lv-LV" dirty="0" smtClean="0"/>
              <a:t>Latgalietis dzimis,</a:t>
            </a:r>
            <a:br>
              <a:rPr lang="lv-LV" dirty="0" smtClean="0"/>
            </a:br>
            <a:r>
              <a:rPr lang="lv-LV" dirty="0" err="1" smtClean="0"/>
              <a:t>Zemgaliets</a:t>
            </a:r>
            <a:r>
              <a:rPr lang="lv-LV" dirty="0" smtClean="0"/>
              <a:t>, </a:t>
            </a:r>
            <a:r>
              <a:rPr lang="lv-LV" dirty="0" err="1" smtClean="0"/>
              <a:t>puslietavietis</a:t>
            </a:r>
            <a:r>
              <a:rPr lang="lv-LV" dirty="0" smtClean="0"/>
              <a:t> -</a:t>
            </a:r>
            <a:br>
              <a:rPr lang="lv-LV" dirty="0" smtClean="0"/>
            </a:br>
            <a:r>
              <a:rPr lang="lv-LV" dirty="0" smtClean="0"/>
              <a:t>Trejas latvju, </a:t>
            </a:r>
            <a:r>
              <a:rPr lang="lv-LV" dirty="0" err="1" smtClean="0"/>
              <a:t>leīšu</a:t>
            </a:r>
            <a:r>
              <a:rPr lang="lv-LV" dirty="0" smtClean="0"/>
              <a:t> ciltis</a:t>
            </a:r>
            <a:br>
              <a:rPr lang="lv-LV" dirty="0" smtClean="0"/>
            </a:br>
            <a:r>
              <a:rPr lang="lv-LV" dirty="0" smtClean="0"/>
              <a:t>Kopā rokas sadevušās. </a:t>
            </a:r>
          </a:p>
          <a:p>
            <a:endParaRPr lang="lv-LV" dirty="0"/>
          </a:p>
        </p:txBody>
      </p:sp>
      <p:sp>
        <p:nvSpPr>
          <p:cNvPr id="5" name="Satura vietturis 4"/>
          <p:cNvSpPr>
            <a:spLocks noGrp="1"/>
          </p:cNvSpPr>
          <p:nvPr>
            <p:ph sz="half" idx="2"/>
          </p:nvPr>
        </p:nvSpPr>
        <p:spPr/>
        <p:txBody>
          <a:bodyPr>
            <a:normAutofit fontScale="92500" lnSpcReduction="10000"/>
          </a:bodyPr>
          <a:lstStyle/>
          <a:p>
            <a:r>
              <a:rPr lang="lv-LV" dirty="0" smtClean="0"/>
              <a:t>Kāda bija </a:t>
            </a:r>
            <a:r>
              <a:rPr lang="lv-LV" dirty="0" err="1" smtClean="0"/>
              <a:t>Tadenava</a:t>
            </a:r>
            <a:r>
              <a:rPr lang="lv-LV" dirty="0" smtClean="0"/>
              <a:t>?</a:t>
            </a:r>
            <a:br>
              <a:rPr lang="lv-LV" dirty="0" smtClean="0"/>
            </a:br>
            <a:r>
              <a:rPr lang="lv-LV" dirty="0" smtClean="0"/>
              <a:t>Manas acis neaptvēra;</a:t>
            </a:r>
            <a:br>
              <a:rPr lang="lv-LV" dirty="0" smtClean="0"/>
            </a:br>
            <a:r>
              <a:rPr lang="lv-LV" dirty="0" smtClean="0"/>
              <a:t>Pēcāk es to neredzēju,</a:t>
            </a:r>
            <a:br>
              <a:rPr lang="lv-LV" dirty="0" smtClean="0"/>
            </a:br>
            <a:r>
              <a:rPr lang="lv-LV" dirty="0" smtClean="0"/>
              <a:t>Un vai redzēšu vairs tagad? </a:t>
            </a:r>
          </a:p>
          <a:p>
            <a:r>
              <a:rPr lang="lv-LV" dirty="0" smtClean="0"/>
              <a:t>Citi ļaudis man to saka:</a:t>
            </a:r>
            <a:br>
              <a:rPr lang="lv-LV" dirty="0" smtClean="0"/>
            </a:br>
            <a:r>
              <a:rPr lang="lv-LV" dirty="0" smtClean="0"/>
              <a:t>Zaļi dārzi, vecas liepas,</a:t>
            </a:r>
            <a:br>
              <a:rPr lang="lv-LV" dirty="0" smtClean="0"/>
            </a:br>
            <a:r>
              <a:rPr lang="lv-LV" dirty="0" smtClean="0"/>
              <a:t>Zaļi iegrimusi māja,</a:t>
            </a:r>
            <a:br>
              <a:rPr lang="lv-LV" dirty="0" smtClean="0"/>
            </a:br>
            <a:r>
              <a:rPr lang="lv-LV" dirty="0" smtClean="0"/>
              <a:t>Tā kā visas latvju muižas. </a:t>
            </a:r>
          </a:p>
          <a:p>
            <a:r>
              <a:rPr lang="lv-LV" dirty="0" smtClean="0"/>
              <a:t>Visa sirds uz tevi laužas,</a:t>
            </a:r>
            <a:br>
              <a:rPr lang="lv-LV" dirty="0" smtClean="0"/>
            </a:br>
            <a:r>
              <a:rPr lang="lv-LV" dirty="0" smtClean="0"/>
              <a:t>Bet es neiešu, - es zinu:</a:t>
            </a:r>
            <a:br>
              <a:rPr lang="lv-LV" dirty="0" smtClean="0"/>
            </a:br>
            <a:r>
              <a:rPr lang="lv-LV" dirty="0" smtClean="0"/>
              <a:t>Tagad savu saules </a:t>
            </a:r>
            <a:r>
              <a:rPr lang="lv-LV" dirty="0" err="1" smtClean="0"/>
              <a:t>pērkli</a:t>
            </a:r>
            <a:r>
              <a:rPr lang="lv-LV" dirty="0" smtClean="0"/>
              <a:t/>
            </a:r>
            <a:br>
              <a:rPr lang="lv-LV" dirty="0" smtClean="0"/>
            </a:br>
            <a:r>
              <a:rPr lang="lv-LV" dirty="0" smtClean="0"/>
              <a:t>Asarām es pieraudātu. </a:t>
            </a:r>
          </a:p>
          <a:p>
            <a:endParaRPr lang="lv-LV"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endParaRPr/>
          </a:p>
        </p:txBody>
      </p:sp>
      <p:pic>
        <p:nvPicPr>
          <p:cNvPr id="7171" name="Picture 2" descr="C:\Documents and Settings\User\Desktop\FOTO\berkenele maaja\pedejas 219.jpg"/>
          <p:cNvPicPr>
            <a:picLocks noGrp="1" noChangeAspect="1" noChangeArrowheads="1"/>
          </p:cNvPicPr>
          <p:nvPr>
            <p:ph idx="1"/>
          </p:nvPr>
        </p:nvPicPr>
        <p:blipFill>
          <a:blip r:embed="rId2"/>
          <a:srcRect/>
          <a:stretch>
            <a:fillRect/>
          </a:stretch>
        </p:blipFill>
        <p:spPr>
          <a:xfrm>
            <a:off x="1" y="1"/>
            <a:ext cx="8219898" cy="6215082"/>
          </a:xfrm>
          <a:noFill/>
        </p:spPr>
      </p:pic>
      <p:sp>
        <p:nvSpPr>
          <p:cNvPr id="4" name="TextBox 3"/>
          <p:cNvSpPr txBox="1"/>
          <p:nvPr/>
        </p:nvSpPr>
        <p:spPr>
          <a:xfrm>
            <a:off x="3571868" y="6215082"/>
            <a:ext cx="5286412" cy="523220"/>
          </a:xfrm>
          <a:prstGeom prst="rect">
            <a:avLst/>
          </a:prstGeom>
          <a:noFill/>
        </p:spPr>
        <p:txBody>
          <a:bodyPr wrap="square" rtlCol="0">
            <a:spAutoFit/>
          </a:bodyPr>
          <a:lstStyle/>
          <a:p>
            <a:r>
              <a:rPr lang="lv-LV" sz="2800" dirty="0" err="1" smtClean="0"/>
              <a:t>Berķenele</a:t>
            </a:r>
            <a:endParaRPr lang="lv-LV" sz="28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tura vietturis 3" descr="2228-preilu_jasmuizas_muzejs_5.jpg"/>
          <p:cNvPicPr>
            <a:picLocks noGrp="1" noChangeAspect="1"/>
          </p:cNvPicPr>
          <p:nvPr>
            <p:ph idx="1"/>
          </p:nvPr>
        </p:nvPicPr>
        <p:blipFill>
          <a:blip r:embed="rId2"/>
          <a:stretch>
            <a:fillRect/>
          </a:stretch>
        </p:blipFill>
        <p:spPr>
          <a:xfrm>
            <a:off x="357158" y="357166"/>
            <a:ext cx="7949492" cy="5286412"/>
          </a:xfrm>
        </p:spPr>
      </p:pic>
      <p:sp>
        <p:nvSpPr>
          <p:cNvPr id="3" name="Virsraksts 2"/>
          <p:cNvSpPr>
            <a:spLocks noGrp="1"/>
          </p:cNvSpPr>
          <p:nvPr>
            <p:ph type="title"/>
          </p:nvPr>
        </p:nvSpPr>
        <p:spPr/>
        <p:txBody>
          <a:bodyPr/>
          <a:lstStyle/>
          <a:p>
            <a:endParaRPr lang="lv-LV"/>
          </a:p>
        </p:txBody>
      </p:sp>
      <p:sp>
        <p:nvSpPr>
          <p:cNvPr id="5" name="TextBox 4"/>
          <p:cNvSpPr txBox="1"/>
          <p:nvPr/>
        </p:nvSpPr>
        <p:spPr>
          <a:xfrm>
            <a:off x="1428728" y="5857892"/>
            <a:ext cx="7215238" cy="584775"/>
          </a:xfrm>
          <a:prstGeom prst="rect">
            <a:avLst/>
          </a:prstGeom>
          <a:noFill/>
        </p:spPr>
        <p:txBody>
          <a:bodyPr wrap="square" rtlCol="0">
            <a:spAutoFit/>
          </a:bodyPr>
          <a:lstStyle/>
          <a:p>
            <a:r>
              <a:rPr lang="lv-LV" sz="3200" dirty="0" err="1" smtClean="0"/>
              <a:t>Jasmuiža</a:t>
            </a:r>
            <a:endParaRPr lang="lv-LV"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atura vietturis 5"/>
          <p:cNvSpPr>
            <a:spLocks noGrp="1"/>
          </p:cNvSpPr>
          <p:nvPr>
            <p:ph sz="half" idx="2"/>
          </p:nvPr>
        </p:nvSpPr>
        <p:spPr/>
        <p:txBody>
          <a:bodyPr/>
          <a:lstStyle/>
          <a:p>
            <a:endParaRPr lang="lv-LV" dirty="0"/>
          </a:p>
        </p:txBody>
      </p:sp>
      <p:sp>
        <p:nvSpPr>
          <p:cNvPr id="8" name="Satura vietturis 7"/>
          <p:cNvSpPr>
            <a:spLocks noGrp="1"/>
          </p:cNvSpPr>
          <p:nvPr>
            <p:ph sz="quarter" idx="4"/>
          </p:nvPr>
        </p:nvSpPr>
        <p:spPr>
          <a:xfrm>
            <a:off x="3643306" y="928670"/>
            <a:ext cx="5045082" cy="5186858"/>
          </a:xfrm>
        </p:spPr>
        <p:txBody>
          <a:bodyPr>
            <a:normAutofit/>
          </a:bodyPr>
          <a:lstStyle/>
          <a:p>
            <a:r>
              <a:rPr lang="lv-LV" sz="3600" dirty="0" smtClean="0"/>
              <a:t>Pirmā atmiņa man -- saulē;</a:t>
            </a:r>
            <a:br>
              <a:rPr lang="lv-LV" sz="3600" dirty="0" smtClean="0"/>
            </a:br>
            <a:r>
              <a:rPr lang="lv-LV" sz="3600" dirty="0" smtClean="0"/>
              <a:t>Arī pēdējā būs - saule:</a:t>
            </a:r>
            <a:br>
              <a:rPr lang="lv-LV" sz="3600" dirty="0" smtClean="0"/>
            </a:br>
            <a:r>
              <a:rPr lang="lv-LV" sz="3600" dirty="0" smtClean="0"/>
              <a:t>Visu dzīvi mani tura</a:t>
            </a:r>
            <a:br>
              <a:rPr lang="lv-LV" sz="3600" dirty="0" smtClean="0"/>
            </a:br>
            <a:r>
              <a:rPr lang="lv-LV" sz="3600" dirty="0" smtClean="0"/>
              <a:t>Taisnu saules stiprā roka.</a:t>
            </a:r>
            <a:endParaRPr lang="lv-LV" sz="3600" dirty="0"/>
          </a:p>
        </p:txBody>
      </p:sp>
      <p:pic>
        <p:nvPicPr>
          <p:cNvPr id="22530" name="Picture 2" descr="http://upload.wikimedia.org/wikipedia/lv/a/ac/Rainis_1880_by_Robert_Borchardt.png"/>
          <p:cNvPicPr>
            <a:picLocks noChangeAspect="1" noChangeArrowheads="1"/>
          </p:cNvPicPr>
          <p:nvPr/>
        </p:nvPicPr>
        <p:blipFill>
          <a:blip r:embed="rId2"/>
          <a:srcRect/>
          <a:stretch>
            <a:fillRect/>
          </a:stretch>
        </p:blipFill>
        <p:spPr bwMode="auto">
          <a:xfrm>
            <a:off x="357158" y="642918"/>
            <a:ext cx="3456563" cy="495777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457200" y="0"/>
            <a:ext cx="8229600" cy="6096000"/>
          </a:xfrm>
        </p:spPr>
        <p:txBody>
          <a:bodyPr/>
          <a:lstStyle/>
          <a:p>
            <a:r>
              <a:rPr lang="lv-LV" dirty="0" smtClean="0"/>
              <a:t>8 – 9 gadu vecumā Rainis mācījās pansijā pie </a:t>
            </a:r>
            <a:r>
              <a:rPr lang="lv-LV" dirty="0" err="1" smtClean="0"/>
              <a:t>Vilkumiesta</a:t>
            </a:r>
            <a:r>
              <a:rPr lang="lv-LV" dirty="0" smtClean="0"/>
              <a:t> jeb Ēģiptes mācītāja O. </a:t>
            </a:r>
            <a:r>
              <a:rPr lang="lv-LV" dirty="0" err="1" smtClean="0"/>
              <a:t>Svensona</a:t>
            </a:r>
            <a:r>
              <a:rPr lang="lv-LV" dirty="0" smtClean="0"/>
              <a:t>. Savukārt laika posmā no 1875.gada augusta līdz 1879.gada decembra viņš mācījās Grīvas vācu skolā. 1880.gada janvārī viņš iestājās Rīgas pilsētas (vācu) ģimnāzijas klasikas nodaļā. Skolas laikā Rainis apguva latīņu un sengrieķu valodas, daudz lasīja pasaules literatūras klasiku, sāka vākt latviešu folkloru un sacerēja dzejoļus.</a:t>
            </a:r>
            <a:br>
              <a:rPr lang="lv-LV" dirty="0" smtClean="0"/>
            </a:br>
            <a:endParaRPr lang="lv-LV" dirty="0"/>
          </a:p>
        </p:txBody>
      </p:sp>
      <p:sp>
        <p:nvSpPr>
          <p:cNvPr id="3" name="Virsraksts 2"/>
          <p:cNvSpPr>
            <a:spLocks noGrp="1"/>
          </p:cNvSpPr>
          <p:nvPr>
            <p:ph type="title"/>
          </p:nvPr>
        </p:nvSpPr>
        <p:spPr/>
        <p:txBody>
          <a:bodyPr/>
          <a:lstStyle/>
          <a:p>
            <a:endParaRPr lang="lv-LV"/>
          </a:p>
        </p:txBody>
      </p:sp>
      <p:pic>
        <p:nvPicPr>
          <p:cNvPr id="1026" name="Picture 2" descr="http://www.rainisskola.lv/UserFiles/Image/img/Eka02.jpg"/>
          <p:cNvPicPr>
            <a:picLocks noChangeAspect="1" noChangeArrowheads="1"/>
          </p:cNvPicPr>
          <p:nvPr/>
        </p:nvPicPr>
        <p:blipFill>
          <a:blip r:embed="rId2"/>
          <a:srcRect/>
          <a:stretch>
            <a:fillRect/>
          </a:stretch>
        </p:blipFill>
        <p:spPr bwMode="auto">
          <a:xfrm>
            <a:off x="142844" y="3714752"/>
            <a:ext cx="4357718" cy="2876094"/>
          </a:xfrm>
          <a:prstGeom prst="rect">
            <a:avLst/>
          </a:prstGeom>
          <a:noFill/>
        </p:spPr>
      </p:pic>
      <p:pic>
        <p:nvPicPr>
          <p:cNvPr id="1030" name="Picture 6" descr="http://www.rainisskola.lv/UserFiles/Image/Skolas_fasad/dsc3317.jpg"/>
          <p:cNvPicPr>
            <a:picLocks noChangeAspect="1" noChangeArrowheads="1"/>
          </p:cNvPicPr>
          <p:nvPr/>
        </p:nvPicPr>
        <p:blipFill>
          <a:blip r:embed="rId3"/>
          <a:srcRect/>
          <a:stretch>
            <a:fillRect/>
          </a:stretch>
        </p:blipFill>
        <p:spPr bwMode="auto">
          <a:xfrm>
            <a:off x="4500562" y="3714752"/>
            <a:ext cx="4303692" cy="286226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īrs">
  <a:themeElements>
    <a:clrScheme name="Papīrs">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īrs">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īrs">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83</TotalTime>
  <Words>1236</Words>
  <Application>Microsoft Office PowerPoint</Application>
  <PresentationFormat>Slaidrāde ekrānā (4:3)</PresentationFormat>
  <Paragraphs>103</Paragraphs>
  <Slides>29</Slides>
  <Notes>0</Notes>
  <HiddenSlides>0</HiddenSlides>
  <MMClips>0</MMClips>
  <ScaleCrop>false</ScaleCrop>
  <HeadingPairs>
    <vt:vector size="4" baseType="variant">
      <vt:variant>
        <vt:lpstr>Dizains</vt:lpstr>
      </vt:variant>
      <vt:variant>
        <vt:i4>1</vt:i4>
      </vt:variant>
      <vt:variant>
        <vt:lpstr>Slaidu virsraksti</vt:lpstr>
      </vt:variant>
      <vt:variant>
        <vt:i4>29</vt:i4>
      </vt:variant>
    </vt:vector>
  </HeadingPairs>
  <TitlesOfParts>
    <vt:vector size="30" baseType="lpstr">
      <vt:lpstr>Papīrs</vt:lpstr>
      <vt:lpstr>Rainis un Aspazija</vt:lpstr>
      <vt:lpstr>Slaids 2</vt:lpstr>
      <vt:lpstr>RAINIS</vt:lpstr>
      <vt:lpstr>Slaids 4</vt:lpstr>
      <vt:lpstr>Rainis. TADENAVAS SAULES PĒRKLIS </vt:lpstr>
      <vt:lpstr>Slaids 6</vt:lpstr>
      <vt:lpstr>Slaids 7</vt:lpstr>
      <vt:lpstr>Slaids 8</vt:lpstr>
      <vt:lpstr>Slaids 9</vt:lpstr>
      <vt:lpstr>Slaids 10</vt:lpstr>
      <vt:lpstr>Slaids 11</vt:lpstr>
      <vt:lpstr>Slaids 12</vt:lpstr>
      <vt:lpstr>Slaids 13</vt:lpstr>
      <vt:lpstr>Slaids 14</vt:lpstr>
      <vt:lpstr>Slaids 15</vt:lpstr>
      <vt:lpstr>Slaids 16</vt:lpstr>
      <vt:lpstr>Slaids 17</vt:lpstr>
      <vt:lpstr>Slaids 18</vt:lpstr>
      <vt:lpstr>Slaids 19</vt:lpstr>
      <vt:lpstr>Raiņa ievērojamākie darbi</vt:lpstr>
      <vt:lpstr>Aspazija</vt:lpstr>
      <vt:lpstr>Slaids 22</vt:lpstr>
      <vt:lpstr>Slaids 23</vt:lpstr>
      <vt:lpstr>Slaids 24</vt:lpstr>
      <vt:lpstr>Slaids 25</vt:lpstr>
      <vt:lpstr>Slaids 26</vt:lpstr>
      <vt:lpstr>Slaids 27</vt:lpstr>
      <vt:lpstr>Aspazijas literārā darbība</vt:lpstr>
      <vt:lpstr>Slaids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Rainis un Aspazija</dc:title>
  <dc:creator>JVMV-PC</dc:creator>
  <cp:lastModifiedBy>JVMV-PC</cp:lastModifiedBy>
  <cp:revision>10</cp:revision>
  <dcterms:created xsi:type="dcterms:W3CDTF">2014-12-12T16:36:44Z</dcterms:created>
  <dcterms:modified xsi:type="dcterms:W3CDTF">2014-12-12T18:00:41Z</dcterms:modified>
</cp:coreProperties>
</file>