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63" r:id="rId5"/>
    <p:sldId id="266" r:id="rId6"/>
    <p:sldId id="264" r:id="rId7"/>
    <p:sldId id="265" r:id="rId8"/>
    <p:sldId id="262" r:id="rId9"/>
    <p:sldId id="260" r:id="rId10"/>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230" autoAdjust="0"/>
  </p:normalViewPr>
  <p:slideViewPr>
    <p:cSldViewPr>
      <p:cViewPr varScale="1">
        <p:scale>
          <a:sx n="85" d="100"/>
          <a:sy n="85" d="100"/>
        </p:scale>
        <p:origin x="-152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DA425B-3DEC-445E-8DA0-0A4CE66F5A8A}" type="datetimeFigureOut">
              <a:rPr lang="lv-LV" smtClean="0"/>
              <a:t>2013.02.19.</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A125D4-BAEC-4ABA-B0F1-62AF524E3192}" type="slidenum">
              <a:rPr lang="lv-LV" smtClean="0"/>
              <a:t>‹#›</a:t>
            </a:fld>
            <a:endParaRPr lang="lv-LV"/>
          </a:p>
        </p:txBody>
      </p:sp>
    </p:spTree>
    <p:extLst>
      <p:ext uri="{BB962C8B-B14F-4D97-AF65-F5344CB8AC3E}">
        <p14:creationId xmlns:p14="http://schemas.microsoft.com/office/powerpoint/2010/main" val="85327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learningandteaching.info/learning/behaviour.htm"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coe.sdsu.edu/eet/Admin/Biblio/start.ht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6DA125D4-BAEC-4ABA-B0F1-62AF524E3192}" type="slidenum">
              <a:rPr lang="lv-LV" smtClean="0"/>
              <a:t>1</a:t>
            </a:fld>
            <a:endParaRPr lang="lv-LV"/>
          </a:p>
        </p:txBody>
      </p:sp>
    </p:spTree>
    <p:extLst>
      <p:ext uri="{BB962C8B-B14F-4D97-AF65-F5344CB8AC3E}">
        <p14:creationId xmlns:p14="http://schemas.microsoft.com/office/powerpoint/2010/main" val="83839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6DA125D4-BAEC-4ABA-B0F1-62AF524E3192}" type="slidenum">
              <a:rPr lang="lv-LV" smtClean="0"/>
              <a:t>3</a:t>
            </a:fld>
            <a:endParaRPr lang="lv-LV"/>
          </a:p>
        </p:txBody>
      </p:sp>
    </p:spTree>
    <p:extLst>
      <p:ext uri="{BB962C8B-B14F-4D97-AF65-F5344CB8AC3E}">
        <p14:creationId xmlns:p14="http://schemas.microsoft.com/office/powerpoint/2010/main" val="453469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err="1" smtClean="0"/>
              <a:t>The</a:t>
            </a:r>
            <a:r>
              <a:rPr lang="lv-LV" baseline="0" dirty="0" smtClean="0"/>
              <a:t> </a:t>
            </a:r>
            <a:r>
              <a:rPr lang="lv-LV" baseline="0" dirty="0" err="1" smtClean="0"/>
              <a:t>use</a:t>
            </a:r>
            <a:r>
              <a:rPr lang="lv-LV" baseline="0" dirty="0" smtClean="0"/>
              <a:t> </a:t>
            </a:r>
            <a:r>
              <a:rPr lang="lv-LV" baseline="0" dirty="0" err="1" smtClean="0"/>
              <a:t>of</a:t>
            </a:r>
            <a:r>
              <a:rPr lang="lv-LV" baseline="0" dirty="0" smtClean="0"/>
              <a:t> </a:t>
            </a:r>
            <a:r>
              <a:rPr lang="lv-LV" baseline="0" dirty="0" err="1" smtClean="0"/>
              <a:t>analogies</a:t>
            </a:r>
            <a:r>
              <a:rPr lang="lv-LV" baseline="0" dirty="0" smtClean="0"/>
              <a:t>.  </a:t>
            </a:r>
            <a:r>
              <a:rPr lang="lv-LV" baseline="0" dirty="0" err="1" smtClean="0"/>
              <a:t>The</a:t>
            </a:r>
            <a:r>
              <a:rPr lang="lv-LV" baseline="0" dirty="0" smtClean="0"/>
              <a:t> students </a:t>
            </a:r>
            <a:r>
              <a:rPr lang="lv-LV" baseline="0" dirty="0" err="1" smtClean="0"/>
              <a:t>use</a:t>
            </a:r>
            <a:r>
              <a:rPr lang="lv-LV" baseline="0" dirty="0" smtClean="0"/>
              <a:t> </a:t>
            </a:r>
            <a:r>
              <a:rPr lang="lv-LV" baseline="0" dirty="0" err="1" smtClean="0"/>
              <a:t>their</a:t>
            </a:r>
            <a:r>
              <a:rPr lang="lv-LV" baseline="0" dirty="0" smtClean="0"/>
              <a:t> </a:t>
            </a:r>
            <a:r>
              <a:rPr lang="lv-LV" baseline="0" dirty="0" err="1" smtClean="0"/>
              <a:t>analogies</a:t>
            </a:r>
            <a:r>
              <a:rPr lang="lv-LV" baseline="0" dirty="0" smtClean="0"/>
              <a:t> to </a:t>
            </a:r>
            <a:r>
              <a:rPr lang="lv-LV" baseline="0" dirty="0" err="1" smtClean="0"/>
              <a:t>tackle</a:t>
            </a:r>
            <a:r>
              <a:rPr lang="lv-LV" baseline="0" dirty="0" smtClean="0"/>
              <a:t> </a:t>
            </a:r>
            <a:r>
              <a:rPr lang="lv-LV" baseline="0" dirty="0" err="1" smtClean="0"/>
              <a:t>problems</a:t>
            </a:r>
            <a:r>
              <a:rPr lang="lv-LV" baseline="0" dirty="0" smtClean="0"/>
              <a:t> </a:t>
            </a:r>
            <a:r>
              <a:rPr lang="lv-LV" baseline="0" dirty="0" err="1" smtClean="0"/>
              <a:t>or</a:t>
            </a:r>
            <a:r>
              <a:rPr lang="lv-LV" baseline="0" dirty="0" smtClean="0"/>
              <a:t> </a:t>
            </a:r>
            <a:r>
              <a:rPr lang="lv-LV" baseline="0" dirty="0" err="1" smtClean="0"/>
              <a:t>formulate</a:t>
            </a:r>
            <a:r>
              <a:rPr lang="lv-LV" baseline="0" dirty="0" smtClean="0"/>
              <a:t> </a:t>
            </a:r>
            <a:r>
              <a:rPr lang="lv-LV" baseline="0" dirty="0" err="1" smtClean="0"/>
              <a:t>new</a:t>
            </a:r>
            <a:r>
              <a:rPr lang="lv-LV" baseline="0" dirty="0" smtClean="0"/>
              <a:t> </a:t>
            </a:r>
            <a:r>
              <a:rPr lang="lv-LV" baseline="0" dirty="0" err="1" smtClean="0"/>
              <a:t>ideas</a:t>
            </a:r>
            <a:r>
              <a:rPr lang="lv-LV" baseline="0" dirty="0" smtClean="0"/>
              <a:t>.  </a:t>
            </a:r>
            <a:r>
              <a:rPr lang="lv-LV" baseline="0" dirty="0" err="1" smtClean="0"/>
              <a:t>Old</a:t>
            </a:r>
            <a:r>
              <a:rPr lang="lv-LV" baseline="0" dirty="0" smtClean="0"/>
              <a:t> </a:t>
            </a:r>
            <a:r>
              <a:rPr lang="lv-LV" baseline="0" dirty="0" err="1" smtClean="0"/>
              <a:t>solutions</a:t>
            </a:r>
            <a:r>
              <a:rPr lang="lv-LV" baseline="0" dirty="0" smtClean="0"/>
              <a:t> </a:t>
            </a:r>
            <a:r>
              <a:rPr lang="lv-LV" baseline="0" dirty="0" err="1" smtClean="0"/>
              <a:t>or</a:t>
            </a:r>
            <a:r>
              <a:rPr lang="lv-LV" baseline="0" dirty="0" smtClean="0"/>
              <a:t> </a:t>
            </a:r>
            <a:r>
              <a:rPr lang="lv-LV" baseline="0" dirty="0" err="1" smtClean="0"/>
              <a:t>ways</a:t>
            </a:r>
            <a:r>
              <a:rPr lang="lv-LV" baseline="0" dirty="0" smtClean="0"/>
              <a:t> </a:t>
            </a:r>
            <a:r>
              <a:rPr lang="lv-LV" baseline="0" dirty="0" err="1" smtClean="0"/>
              <a:t>of</a:t>
            </a:r>
            <a:r>
              <a:rPr lang="lv-LV" baseline="0" dirty="0" smtClean="0"/>
              <a:t> </a:t>
            </a:r>
            <a:r>
              <a:rPr lang="lv-LV" baseline="0" dirty="0" err="1" smtClean="0"/>
              <a:t>expressing</a:t>
            </a:r>
            <a:r>
              <a:rPr lang="lv-LV" baseline="0" dirty="0" smtClean="0"/>
              <a:t> </a:t>
            </a:r>
            <a:r>
              <a:rPr lang="lv-LV" baseline="0" dirty="0" err="1" smtClean="0"/>
              <a:t>ourselves</a:t>
            </a:r>
            <a:r>
              <a:rPr lang="lv-LV" baseline="0" dirty="0" smtClean="0"/>
              <a:t> </a:t>
            </a:r>
            <a:r>
              <a:rPr lang="lv-LV" baseline="0" dirty="0" err="1" smtClean="0"/>
              <a:t>are</a:t>
            </a:r>
            <a:r>
              <a:rPr lang="lv-LV" baseline="0" dirty="0" smtClean="0"/>
              <a:t> </a:t>
            </a:r>
            <a:r>
              <a:rPr lang="lv-LV" baseline="0" dirty="0" err="1" smtClean="0"/>
              <a:t>not</a:t>
            </a:r>
            <a:r>
              <a:rPr lang="lv-LV" baseline="0" dirty="0" smtClean="0"/>
              <a:t> </a:t>
            </a:r>
            <a:r>
              <a:rPr lang="lv-LV" baseline="0" dirty="0" err="1" smtClean="0"/>
              <a:t>sufficient</a:t>
            </a:r>
            <a:r>
              <a:rPr lang="lv-LV" baseline="0" dirty="0" smtClean="0"/>
              <a:t> to do </a:t>
            </a:r>
            <a:r>
              <a:rPr lang="lv-LV" baseline="0" dirty="0" err="1" smtClean="0"/>
              <a:t>the</a:t>
            </a:r>
            <a:r>
              <a:rPr lang="lv-LV" baseline="0" dirty="0" smtClean="0"/>
              <a:t> </a:t>
            </a:r>
            <a:r>
              <a:rPr lang="lv-LV" baseline="0" dirty="0" err="1" smtClean="0"/>
              <a:t>job</a:t>
            </a:r>
            <a:r>
              <a:rPr lang="lv-LV" baseline="0" dirty="0" smtClean="0"/>
              <a:t> – </a:t>
            </a:r>
            <a:r>
              <a:rPr lang="lv-LV" baseline="0" dirty="0" err="1" smtClean="0"/>
              <a:t>model</a:t>
            </a:r>
            <a:r>
              <a:rPr lang="lv-LV" baseline="0" dirty="0" smtClean="0"/>
              <a:t> </a:t>
            </a:r>
            <a:r>
              <a:rPr lang="lv-LV" baseline="0" dirty="0" err="1" smtClean="0"/>
              <a:t>is</a:t>
            </a:r>
            <a:r>
              <a:rPr lang="lv-LV" baseline="0" dirty="0" smtClean="0"/>
              <a:t> </a:t>
            </a:r>
            <a:r>
              <a:rPr lang="lv-LV" baseline="0" dirty="0" err="1" smtClean="0"/>
              <a:t>designed</a:t>
            </a:r>
            <a:r>
              <a:rPr lang="lv-LV" baseline="0" dirty="0" smtClean="0"/>
              <a:t> to </a:t>
            </a:r>
            <a:r>
              <a:rPr lang="lv-LV" baseline="0" dirty="0" err="1" smtClean="0"/>
              <a:t>lead</a:t>
            </a:r>
            <a:r>
              <a:rPr lang="lv-LV" baseline="0" dirty="0" smtClean="0"/>
              <a:t> </a:t>
            </a:r>
            <a:r>
              <a:rPr lang="lv-LV" baseline="0" dirty="0" err="1" smtClean="0"/>
              <a:t>us</a:t>
            </a:r>
            <a:r>
              <a:rPr lang="lv-LV" baseline="0" dirty="0" smtClean="0"/>
              <a:t> </a:t>
            </a:r>
            <a:r>
              <a:rPr lang="lv-LV" baseline="0" dirty="0" err="1" smtClean="0"/>
              <a:t>into</a:t>
            </a:r>
            <a:r>
              <a:rPr lang="lv-LV" baseline="0" dirty="0" smtClean="0"/>
              <a:t> </a:t>
            </a:r>
            <a:r>
              <a:rPr lang="lv-LV" baseline="0" dirty="0" err="1" smtClean="0"/>
              <a:t>slightly</a:t>
            </a:r>
            <a:r>
              <a:rPr lang="lv-LV" baseline="0" dirty="0" smtClean="0"/>
              <a:t> </a:t>
            </a:r>
            <a:r>
              <a:rPr lang="lv-LV" baseline="0" dirty="0" err="1" smtClean="0"/>
              <a:t>illogical</a:t>
            </a:r>
            <a:r>
              <a:rPr lang="lv-LV" baseline="0" dirty="0" smtClean="0"/>
              <a:t> </a:t>
            </a:r>
            <a:r>
              <a:rPr lang="lv-LV" baseline="0" dirty="0" err="1" smtClean="0"/>
              <a:t>world</a:t>
            </a:r>
            <a:r>
              <a:rPr lang="lv-LV" baseline="0" dirty="0" smtClean="0"/>
              <a:t> – to </a:t>
            </a:r>
            <a:r>
              <a:rPr lang="lv-LV" baseline="0" dirty="0" err="1" smtClean="0"/>
              <a:t>give</a:t>
            </a:r>
            <a:r>
              <a:rPr lang="lv-LV" baseline="0" dirty="0" smtClean="0"/>
              <a:t> </a:t>
            </a:r>
            <a:r>
              <a:rPr lang="lv-LV" baseline="0" dirty="0" err="1" smtClean="0"/>
              <a:t>us</a:t>
            </a:r>
            <a:r>
              <a:rPr lang="lv-LV" baseline="0" dirty="0" smtClean="0"/>
              <a:t> </a:t>
            </a:r>
            <a:r>
              <a:rPr lang="lv-LV" baseline="0" dirty="0" err="1" smtClean="0"/>
              <a:t>the</a:t>
            </a:r>
            <a:r>
              <a:rPr lang="lv-LV" baseline="0" dirty="0" smtClean="0"/>
              <a:t> </a:t>
            </a:r>
            <a:r>
              <a:rPr lang="lv-LV" baseline="0" dirty="0" err="1" smtClean="0"/>
              <a:t>opportunity</a:t>
            </a:r>
            <a:r>
              <a:rPr lang="lv-LV" baseline="0" dirty="0" smtClean="0"/>
              <a:t> to </a:t>
            </a:r>
            <a:r>
              <a:rPr lang="lv-LV" baseline="0" dirty="0" err="1" smtClean="0"/>
              <a:t>invent</a:t>
            </a:r>
            <a:r>
              <a:rPr lang="lv-LV" baseline="0" dirty="0" smtClean="0"/>
              <a:t> </a:t>
            </a:r>
            <a:r>
              <a:rPr lang="lv-LV" baseline="0" dirty="0" err="1" smtClean="0"/>
              <a:t>new</a:t>
            </a:r>
            <a:r>
              <a:rPr lang="lv-LV" baseline="0" dirty="0" smtClean="0"/>
              <a:t> </a:t>
            </a:r>
            <a:r>
              <a:rPr lang="lv-LV" baseline="0" dirty="0" err="1" smtClean="0"/>
              <a:t>ways</a:t>
            </a:r>
            <a:r>
              <a:rPr lang="lv-LV" baseline="0" dirty="0" smtClean="0"/>
              <a:t> </a:t>
            </a:r>
            <a:r>
              <a:rPr lang="lv-LV" baseline="0" dirty="0" err="1" smtClean="0"/>
              <a:t>of</a:t>
            </a:r>
            <a:r>
              <a:rPr lang="lv-LV" baseline="0" dirty="0" smtClean="0"/>
              <a:t> </a:t>
            </a:r>
            <a:r>
              <a:rPr lang="lv-LV" baseline="0" dirty="0" err="1" smtClean="0"/>
              <a:t>seeing</a:t>
            </a:r>
            <a:r>
              <a:rPr lang="lv-LV" baseline="0" dirty="0" smtClean="0"/>
              <a:t> </a:t>
            </a:r>
            <a:r>
              <a:rPr lang="lv-LV" baseline="0" dirty="0" err="1" smtClean="0"/>
              <a:t>things</a:t>
            </a:r>
            <a:r>
              <a:rPr lang="lv-LV" baseline="0" dirty="0" smtClean="0"/>
              <a:t>, </a:t>
            </a:r>
            <a:r>
              <a:rPr lang="lv-LV" baseline="0" dirty="0" err="1" smtClean="0"/>
              <a:t>expressing</a:t>
            </a:r>
            <a:r>
              <a:rPr lang="lv-LV" baseline="0" dirty="0" smtClean="0"/>
              <a:t> </a:t>
            </a:r>
            <a:r>
              <a:rPr lang="lv-LV" baseline="0" dirty="0" err="1" smtClean="0"/>
              <a:t>ourselves</a:t>
            </a:r>
            <a:r>
              <a:rPr lang="lv-LV" baseline="0" dirty="0" smtClean="0"/>
              <a:t> </a:t>
            </a:r>
            <a:r>
              <a:rPr lang="lv-LV" baseline="0" dirty="0" err="1" smtClean="0"/>
              <a:t>and</a:t>
            </a:r>
            <a:r>
              <a:rPr lang="lv-LV" baseline="0" dirty="0" smtClean="0"/>
              <a:t> </a:t>
            </a:r>
            <a:r>
              <a:rPr lang="lv-LV" baseline="0" dirty="0" err="1" smtClean="0"/>
              <a:t>approaching</a:t>
            </a:r>
            <a:r>
              <a:rPr lang="lv-LV" baseline="0" dirty="0" smtClean="0"/>
              <a:t> </a:t>
            </a:r>
            <a:r>
              <a:rPr lang="lv-LV" baseline="0" smtClean="0"/>
              <a:t>problems</a:t>
            </a:r>
            <a:endParaRPr lang="lv-LV"/>
          </a:p>
        </p:txBody>
      </p:sp>
      <p:sp>
        <p:nvSpPr>
          <p:cNvPr id="4" name="Slide Number Placeholder 3"/>
          <p:cNvSpPr>
            <a:spLocks noGrp="1"/>
          </p:cNvSpPr>
          <p:nvPr>
            <p:ph type="sldNum" sz="quarter" idx="10"/>
          </p:nvPr>
        </p:nvSpPr>
        <p:spPr/>
        <p:txBody>
          <a:bodyPr/>
          <a:lstStyle/>
          <a:p>
            <a:fld id="{6DA125D4-BAEC-4ABA-B0F1-62AF524E3192}" type="slidenum">
              <a:rPr lang="lv-LV" smtClean="0"/>
              <a:t>4</a:t>
            </a:fld>
            <a:endParaRPr lang="lv-LV"/>
          </a:p>
        </p:txBody>
      </p:sp>
    </p:spTree>
    <p:extLst>
      <p:ext uri="{BB962C8B-B14F-4D97-AF65-F5344CB8AC3E}">
        <p14:creationId xmlns:p14="http://schemas.microsoft.com/office/powerpoint/2010/main" val="2571927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DURING THE 1950'S, BENJAMIN BLOOM LED a team of educational psychologists in the analysis of academic learning behaviours. The results of this team's research produced what is known today in the field of education, as Bloom's Taxonomy. This hierarchy of learning behaviours was categorized into three interrelated and overlapping learning domains; the cognitive (knowledge), affective (attitude), and psychomotor (skills).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"Taxonomy” simply means “classification”, so the well-known taxonomy of learning objectives is an attempt (within the </a:t>
            </a:r>
            <a:r>
              <a:rPr kumimoji="0" lang="en-GB" sz="1200" b="0" i="0" u="none" strike="noStrike" kern="1200" cap="none" spc="0" normalizeH="0" baseline="0" noProof="0" dirty="0" smtClean="0">
                <a:ln>
                  <a:noFill/>
                </a:ln>
                <a:solidFill>
                  <a:prstClr val="black"/>
                </a:solidFill>
                <a:effectLst/>
                <a:uLnTx/>
                <a:uFillTx/>
                <a:latin typeface="+mn-lt"/>
                <a:ea typeface="+mn-ea"/>
                <a:cs typeface="+mn-cs"/>
                <a:hlinkClick r:id="rId3"/>
              </a:rPr>
              <a:t>behavioural</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paradigm) to classify forms and levels of learning. It identifies three “domains” of learning (see below), each of which is organised as a series of levels or pre-requisites. It is suggested that one cannot effectively — or ought not try to — address higher levels until those below them have been covered (it is thus effectively serial in structure). As well as providing a basic sequential model for dealing with topics in the curriculum, it also suggests a way of categorising levels of learning, in terms of the expected ceiling for a given programme. Thus in the Cognitive domain, training for technicians may cover </a:t>
            </a:r>
            <a:r>
              <a:rPr kumimoji="0" lang="en-GB" sz="1200" b="0" i="1" u="none" strike="noStrike" kern="1200" cap="none" spc="0" normalizeH="0" baseline="0" noProof="0" dirty="0" smtClean="0">
                <a:ln>
                  <a:noFill/>
                </a:ln>
                <a:solidFill>
                  <a:prstClr val="black"/>
                </a:solidFill>
                <a:effectLst/>
                <a:uLnTx/>
                <a:uFillTx/>
                <a:latin typeface="+mn-lt"/>
                <a:ea typeface="+mn-ea"/>
                <a:cs typeface="+mn-cs"/>
              </a:rPr>
              <a:t>knowledge, comprehension</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and </a:t>
            </a:r>
            <a:r>
              <a:rPr kumimoji="0" lang="en-GB" sz="1200" b="0" i="1" u="none" strike="noStrike" kern="1200" cap="none" spc="0" normalizeH="0" baseline="0" noProof="0" dirty="0" smtClean="0">
                <a:ln>
                  <a:noFill/>
                </a:ln>
                <a:solidFill>
                  <a:prstClr val="black"/>
                </a:solidFill>
                <a:effectLst/>
                <a:uLnTx/>
                <a:uFillTx/>
                <a:latin typeface="+mn-lt"/>
                <a:ea typeface="+mn-ea"/>
                <a:cs typeface="+mn-cs"/>
              </a:rPr>
              <a:t>application</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but not concern itself with </a:t>
            </a:r>
            <a:r>
              <a:rPr kumimoji="0" lang="en-GB" sz="1200" b="0" i="1" u="none" strike="noStrike" kern="1200" cap="none" spc="0" normalizeH="0" baseline="0" noProof="0" dirty="0" smtClean="0">
                <a:ln>
                  <a:noFill/>
                </a:ln>
                <a:solidFill>
                  <a:prstClr val="black"/>
                </a:solidFill>
                <a:effectLst/>
                <a:uLnTx/>
                <a:uFillTx/>
                <a:latin typeface="+mn-lt"/>
                <a:ea typeface="+mn-ea"/>
                <a:cs typeface="+mn-cs"/>
              </a:rPr>
              <a:t>analysis</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and above, whereas full professional training may be expected to include this and </a:t>
            </a:r>
            <a:r>
              <a:rPr kumimoji="0" lang="en-GB" sz="1200" b="0" i="1" u="none" strike="noStrike" kern="1200" cap="none" spc="0" normalizeH="0" baseline="0" noProof="0" dirty="0" smtClean="0">
                <a:ln>
                  <a:noFill/>
                </a:ln>
                <a:solidFill>
                  <a:prstClr val="black"/>
                </a:solidFill>
                <a:effectLst/>
                <a:uLnTx/>
                <a:uFillTx/>
                <a:latin typeface="+mn-lt"/>
                <a:ea typeface="+mn-ea"/>
                <a:cs typeface="+mn-cs"/>
              </a:rPr>
              <a:t>synthesis</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and </a:t>
            </a:r>
            <a:r>
              <a:rPr kumimoji="0" lang="en-GB" sz="1200" b="0" i="1" u="none" strike="noStrike" kern="1200" cap="none" spc="0" normalizeH="0" baseline="0" noProof="0" dirty="0" smtClean="0">
                <a:ln>
                  <a:noFill/>
                </a:ln>
                <a:solidFill>
                  <a:prstClr val="black"/>
                </a:solidFill>
                <a:effectLst/>
                <a:uLnTx/>
                <a:uFillTx/>
                <a:latin typeface="+mn-lt"/>
                <a:ea typeface="+mn-ea"/>
                <a:cs typeface="+mn-cs"/>
              </a:rPr>
              <a:t>evaluation</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as well.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Teachers may also use the new taxonomy dimensions to examine current objectives in units, and to revise the objectives so that they will align with one another, and with assessments. Using the revised taxonomy by referring to the charted dimensions may give teachers a place to start when revising units to better align with new standards-based requirements as well.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Anderson and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Krathwohl</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also list specific </a:t>
            </a:r>
            <a:r>
              <a:rPr kumimoji="0" lang="en-GB" sz="1200" b="1" i="0" u="none" strike="noStrike" kern="1200" cap="none" spc="0" normalizeH="0" baseline="0" noProof="0" dirty="0" smtClean="0">
                <a:ln>
                  <a:noFill/>
                </a:ln>
                <a:solidFill>
                  <a:prstClr val="black"/>
                </a:solidFill>
                <a:effectLst/>
                <a:uLnTx/>
                <a:uFillTx/>
                <a:latin typeface="+mn-lt"/>
                <a:ea typeface="+mn-ea"/>
                <a:cs typeface="+mn-cs"/>
              </a:rPr>
              <a:t>verbs</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that can be used when writing objectives for each column of the cognitive process dimension.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Remember</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Recognizing, Recalling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Understand</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Interpreting, exemplifying, classifying, summarizing, inferring, comparing, explaining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Apply</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Executing, implementing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err="1" smtClean="0">
                <a:ln>
                  <a:noFill/>
                </a:ln>
                <a:solidFill>
                  <a:prstClr val="black"/>
                </a:solidFill>
                <a:effectLst/>
                <a:uLnTx/>
                <a:uFillTx/>
                <a:latin typeface="+mn-lt"/>
                <a:ea typeface="+mn-ea"/>
                <a:cs typeface="+mn-cs"/>
              </a:rPr>
              <a:t>Analyze</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Differentiating, organizing, attributing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Evaluate</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checking, critiquing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Create:</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generating, planning, producing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Because the purpose of writing objectives is to define what the instructor wants the student to learn, using detailed objectives will help students to better understand the purpose of each activity by clarifying the student’s activity. Verbs such as "know", "appreciate", "internalizing", and "valuing«</a:t>
            </a:r>
            <a:r>
              <a:rPr kumimoji="0" lang="lv-LV"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do not define an explicit performance to be carried out by the learner.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hlinkClick r:id="rId4"/>
              </a:rPr>
              <a:t>Mager</a:t>
            </a:r>
            <a:r>
              <a:rPr kumimoji="0" lang="en-GB" sz="1200" b="0" i="0" u="none" strike="noStrike" kern="1200" cap="none" spc="0" normalizeH="0" baseline="0" noProof="0" dirty="0" smtClean="0">
                <a:ln>
                  <a:noFill/>
                </a:ln>
                <a:solidFill>
                  <a:prstClr val="black"/>
                </a:solidFill>
                <a:effectLst/>
                <a:uLnTx/>
                <a:uFillTx/>
                <a:latin typeface="+mn-lt"/>
                <a:ea typeface="+mn-ea"/>
                <a:cs typeface="+mn-cs"/>
                <a:hlinkClick r:id="rId4"/>
              </a:rPr>
              <a:t>, 1997</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a:t>
            </a:r>
          </a:p>
          <a:p>
            <a:endParaRPr lang="lv-LV" dirty="0" smtClean="0"/>
          </a:p>
          <a:p>
            <a:endParaRPr lang="lv-LV" dirty="0"/>
          </a:p>
        </p:txBody>
      </p:sp>
      <p:sp>
        <p:nvSpPr>
          <p:cNvPr id="4" name="Slide Number Placeholder 3"/>
          <p:cNvSpPr>
            <a:spLocks noGrp="1"/>
          </p:cNvSpPr>
          <p:nvPr>
            <p:ph type="sldNum" sz="quarter" idx="10"/>
          </p:nvPr>
        </p:nvSpPr>
        <p:spPr/>
        <p:txBody>
          <a:bodyPr/>
          <a:lstStyle/>
          <a:p>
            <a:fld id="{6DA125D4-BAEC-4ABA-B0F1-62AF524E3192}" type="slidenum">
              <a:rPr lang="lv-LV" smtClean="0"/>
              <a:t>9</a:t>
            </a:fld>
            <a:endParaRPr lang="lv-LV"/>
          </a:p>
        </p:txBody>
      </p:sp>
    </p:spTree>
    <p:extLst>
      <p:ext uri="{BB962C8B-B14F-4D97-AF65-F5344CB8AC3E}">
        <p14:creationId xmlns:p14="http://schemas.microsoft.com/office/powerpoint/2010/main" val="1671269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fld id="{A6C1E414-51B4-4980-88A6-FD41099356B8}" type="datetimeFigureOut">
              <a:rPr lang="lv-LV" smtClean="0"/>
              <a:t>2013.02.19.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FDE1001-F0D5-4B70-A9EB-5293DF7CD34C}" type="slidenum">
              <a:rPr lang="lv-LV" smtClean="0"/>
              <a:t>‹#›</a:t>
            </a:fld>
            <a:endParaRPr lang="lv-LV"/>
          </a:p>
        </p:txBody>
      </p:sp>
    </p:spTree>
    <p:extLst>
      <p:ext uri="{BB962C8B-B14F-4D97-AF65-F5344CB8AC3E}">
        <p14:creationId xmlns:p14="http://schemas.microsoft.com/office/powerpoint/2010/main" val="1820778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A6C1E414-51B4-4980-88A6-FD41099356B8}" type="datetimeFigureOut">
              <a:rPr lang="lv-LV" smtClean="0"/>
              <a:t>2013.02.19.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FDE1001-F0D5-4B70-A9EB-5293DF7CD34C}" type="slidenum">
              <a:rPr lang="lv-LV" smtClean="0"/>
              <a:t>‹#›</a:t>
            </a:fld>
            <a:endParaRPr lang="lv-LV"/>
          </a:p>
        </p:txBody>
      </p:sp>
    </p:spTree>
    <p:extLst>
      <p:ext uri="{BB962C8B-B14F-4D97-AF65-F5344CB8AC3E}">
        <p14:creationId xmlns:p14="http://schemas.microsoft.com/office/powerpoint/2010/main" val="685653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A6C1E414-51B4-4980-88A6-FD41099356B8}" type="datetimeFigureOut">
              <a:rPr lang="lv-LV" smtClean="0"/>
              <a:t>2013.02.19.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FDE1001-F0D5-4B70-A9EB-5293DF7CD34C}" type="slidenum">
              <a:rPr lang="lv-LV" smtClean="0"/>
              <a:t>‹#›</a:t>
            </a:fld>
            <a:endParaRPr lang="lv-LV"/>
          </a:p>
        </p:txBody>
      </p:sp>
    </p:spTree>
    <p:extLst>
      <p:ext uri="{BB962C8B-B14F-4D97-AF65-F5344CB8AC3E}">
        <p14:creationId xmlns:p14="http://schemas.microsoft.com/office/powerpoint/2010/main" val="2521717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A6C1E414-51B4-4980-88A6-FD41099356B8}" type="datetimeFigureOut">
              <a:rPr lang="lv-LV" smtClean="0"/>
              <a:t>2013.02.19.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FDE1001-F0D5-4B70-A9EB-5293DF7CD34C}" type="slidenum">
              <a:rPr lang="lv-LV" smtClean="0"/>
              <a:t>‹#›</a:t>
            </a:fld>
            <a:endParaRPr lang="lv-LV"/>
          </a:p>
        </p:txBody>
      </p:sp>
    </p:spTree>
    <p:extLst>
      <p:ext uri="{BB962C8B-B14F-4D97-AF65-F5344CB8AC3E}">
        <p14:creationId xmlns:p14="http://schemas.microsoft.com/office/powerpoint/2010/main" val="222323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C1E414-51B4-4980-88A6-FD41099356B8}" type="datetimeFigureOut">
              <a:rPr lang="lv-LV" smtClean="0"/>
              <a:t>2013.02.19.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FDE1001-F0D5-4B70-A9EB-5293DF7CD34C}" type="slidenum">
              <a:rPr lang="lv-LV" smtClean="0"/>
              <a:t>‹#›</a:t>
            </a:fld>
            <a:endParaRPr lang="lv-LV"/>
          </a:p>
        </p:txBody>
      </p:sp>
    </p:spTree>
    <p:extLst>
      <p:ext uri="{BB962C8B-B14F-4D97-AF65-F5344CB8AC3E}">
        <p14:creationId xmlns:p14="http://schemas.microsoft.com/office/powerpoint/2010/main" val="172183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p>
            <a:fld id="{A6C1E414-51B4-4980-88A6-FD41099356B8}" type="datetimeFigureOut">
              <a:rPr lang="lv-LV" smtClean="0"/>
              <a:t>2013.02.19.</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4FDE1001-F0D5-4B70-A9EB-5293DF7CD34C}" type="slidenum">
              <a:rPr lang="lv-LV" smtClean="0"/>
              <a:t>‹#›</a:t>
            </a:fld>
            <a:endParaRPr lang="lv-LV"/>
          </a:p>
        </p:txBody>
      </p:sp>
    </p:spTree>
    <p:extLst>
      <p:ext uri="{BB962C8B-B14F-4D97-AF65-F5344CB8AC3E}">
        <p14:creationId xmlns:p14="http://schemas.microsoft.com/office/powerpoint/2010/main" val="2460459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p>
            <a:fld id="{A6C1E414-51B4-4980-88A6-FD41099356B8}" type="datetimeFigureOut">
              <a:rPr lang="lv-LV" smtClean="0"/>
              <a:t>2013.02.19.</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4FDE1001-F0D5-4B70-A9EB-5293DF7CD34C}" type="slidenum">
              <a:rPr lang="lv-LV" smtClean="0"/>
              <a:t>‹#›</a:t>
            </a:fld>
            <a:endParaRPr lang="lv-LV"/>
          </a:p>
        </p:txBody>
      </p:sp>
    </p:spTree>
    <p:extLst>
      <p:ext uri="{BB962C8B-B14F-4D97-AF65-F5344CB8AC3E}">
        <p14:creationId xmlns:p14="http://schemas.microsoft.com/office/powerpoint/2010/main" val="3304723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p>
            <a:fld id="{A6C1E414-51B4-4980-88A6-FD41099356B8}" type="datetimeFigureOut">
              <a:rPr lang="lv-LV" smtClean="0"/>
              <a:t>2013.02.19.</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4FDE1001-F0D5-4B70-A9EB-5293DF7CD34C}" type="slidenum">
              <a:rPr lang="lv-LV" smtClean="0"/>
              <a:t>‹#›</a:t>
            </a:fld>
            <a:endParaRPr lang="lv-LV"/>
          </a:p>
        </p:txBody>
      </p:sp>
    </p:spTree>
    <p:extLst>
      <p:ext uri="{BB962C8B-B14F-4D97-AF65-F5344CB8AC3E}">
        <p14:creationId xmlns:p14="http://schemas.microsoft.com/office/powerpoint/2010/main" val="3437623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C1E414-51B4-4980-88A6-FD41099356B8}" type="datetimeFigureOut">
              <a:rPr lang="lv-LV" smtClean="0"/>
              <a:t>2013.02.19.</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4FDE1001-F0D5-4B70-A9EB-5293DF7CD34C}" type="slidenum">
              <a:rPr lang="lv-LV" smtClean="0"/>
              <a:t>‹#›</a:t>
            </a:fld>
            <a:endParaRPr lang="lv-LV"/>
          </a:p>
        </p:txBody>
      </p:sp>
    </p:spTree>
    <p:extLst>
      <p:ext uri="{BB962C8B-B14F-4D97-AF65-F5344CB8AC3E}">
        <p14:creationId xmlns:p14="http://schemas.microsoft.com/office/powerpoint/2010/main" val="1668627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C1E414-51B4-4980-88A6-FD41099356B8}" type="datetimeFigureOut">
              <a:rPr lang="lv-LV" smtClean="0"/>
              <a:t>2013.02.19.</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4FDE1001-F0D5-4B70-A9EB-5293DF7CD34C}" type="slidenum">
              <a:rPr lang="lv-LV" smtClean="0"/>
              <a:t>‹#›</a:t>
            </a:fld>
            <a:endParaRPr lang="lv-LV"/>
          </a:p>
        </p:txBody>
      </p:sp>
    </p:spTree>
    <p:extLst>
      <p:ext uri="{BB962C8B-B14F-4D97-AF65-F5344CB8AC3E}">
        <p14:creationId xmlns:p14="http://schemas.microsoft.com/office/powerpoint/2010/main" val="1779835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C1E414-51B4-4980-88A6-FD41099356B8}" type="datetimeFigureOut">
              <a:rPr lang="lv-LV" smtClean="0"/>
              <a:t>2013.02.19.</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4FDE1001-F0D5-4B70-A9EB-5293DF7CD34C}" type="slidenum">
              <a:rPr lang="lv-LV" smtClean="0"/>
              <a:t>‹#›</a:t>
            </a:fld>
            <a:endParaRPr lang="lv-LV"/>
          </a:p>
        </p:txBody>
      </p:sp>
    </p:spTree>
    <p:extLst>
      <p:ext uri="{BB962C8B-B14F-4D97-AF65-F5344CB8AC3E}">
        <p14:creationId xmlns:p14="http://schemas.microsoft.com/office/powerpoint/2010/main" val="1611310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C1E414-51B4-4980-88A6-FD41099356B8}" type="datetimeFigureOut">
              <a:rPr lang="lv-LV" smtClean="0"/>
              <a:t>2013.02.19.</a:t>
            </a:fld>
            <a:endParaRPr 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E1001-F0D5-4B70-A9EB-5293DF7CD34C}" type="slidenum">
              <a:rPr lang="lv-LV" smtClean="0"/>
              <a:t>‹#›</a:t>
            </a:fld>
            <a:endParaRPr lang="lv-LV"/>
          </a:p>
        </p:txBody>
      </p:sp>
    </p:spTree>
    <p:extLst>
      <p:ext uri="{BB962C8B-B14F-4D97-AF65-F5344CB8AC3E}">
        <p14:creationId xmlns:p14="http://schemas.microsoft.com/office/powerpoint/2010/main" val="176119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effectLst/>
                <a:latin typeface="Sylfaen"/>
                <a:ea typeface="Times New Roman"/>
                <a:cs typeface="Courier New"/>
              </a:rPr>
              <a:t>Facilitating </a:t>
            </a:r>
            <a:r>
              <a:rPr lang="lv-LV" b="1" dirty="0" smtClean="0">
                <a:effectLst/>
                <a:latin typeface="Sylfaen"/>
                <a:ea typeface="Times New Roman"/>
                <a:cs typeface="Courier New"/>
              </a:rPr>
              <a:t>A</a:t>
            </a:r>
            <a:r>
              <a:rPr lang="en-US" b="1" dirty="0" err="1" smtClean="0">
                <a:effectLst/>
                <a:latin typeface="Sylfaen"/>
                <a:ea typeface="Times New Roman"/>
                <a:cs typeface="Courier New"/>
              </a:rPr>
              <a:t>cquisition</a:t>
            </a:r>
            <a:r>
              <a:rPr lang="en-US" b="1" dirty="0" smtClean="0">
                <a:effectLst/>
                <a:latin typeface="Sylfaen"/>
                <a:ea typeface="Times New Roman"/>
                <a:cs typeface="Courier New"/>
              </a:rPr>
              <a:t> of </a:t>
            </a:r>
            <a:r>
              <a:rPr lang="lv-LV" b="1" dirty="0" smtClean="0">
                <a:effectLst/>
                <a:latin typeface="Sylfaen"/>
                <a:ea typeface="Times New Roman"/>
                <a:cs typeface="Courier New"/>
              </a:rPr>
              <a:t>S</a:t>
            </a:r>
            <a:r>
              <a:rPr lang="en-US" b="1" dirty="0" err="1" smtClean="0">
                <a:effectLst/>
                <a:latin typeface="Sylfaen"/>
                <a:ea typeface="Times New Roman"/>
                <a:cs typeface="Courier New"/>
              </a:rPr>
              <a:t>ubject</a:t>
            </a:r>
            <a:r>
              <a:rPr lang="en-US" b="1" dirty="0" smtClean="0">
                <a:effectLst/>
                <a:latin typeface="Sylfaen"/>
                <a:ea typeface="Times New Roman"/>
                <a:cs typeface="Courier New"/>
              </a:rPr>
              <a:t> </a:t>
            </a:r>
            <a:r>
              <a:rPr lang="lv-LV" b="1" dirty="0" smtClean="0">
                <a:effectLst/>
                <a:latin typeface="Sylfaen"/>
                <a:ea typeface="Times New Roman"/>
                <a:cs typeface="Courier New"/>
              </a:rPr>
              <a:t>T</a:t>
            </a:r>
            <a:r>
              <a:rPr lang="en-US" b="1" dirty="0" err="1" smtClean="0">
                <a:effectLst/>
                <a:latin typeface="Sylfaen"/>
                <a:ea typeface="Times New Roman"/>
                <a:cs typeface="Courier New"/>
              </a:rPr>
              <a:t>erminology</a:t>
            </a:r>
            <a:endParaRPr lang="lv-LV" b="1" dirty="0"/>
          </a:p>
        </p:txBody>
      </p:sp>
      <p:sp>
        <p:nvSpPr>
          <p:cNvPr id="3" name="Subtitle 2"/>
          <p:cNvSpPr>
            <a:spLocks noGrp="1"/>
          </p:cNvSpPr>
          <p:nvPr>
            <p:ph type="subTitle" idx="1"/>
          </p:nvPr>
        </p:nvSpPr>
        <p:spPr/>
        <p:txBody>
          <a:bodyPr>
            <a:normAutofit lnSpcReduction="10000"/>
          </a:bodyPr>
          <a:lstStyle/>
          <a:p>
            <a:r>
              <a:rPr lang="en-US" sz="2800" b="1" dirty="0"/>
              <a:t>IV Session </a:t>
            </a:r>
            <a:endParaRPr lang="lv-LV" sz="2800" b="1" dirty="0" smtClean="0"/>
          </a:p>
          <a:p>
            <a:r>
              <a:rPr lang="en-US" sz="2800" b="1" dirty="0" smtClean="0">
                <a:effectLst/>
                <a:latin typeface="Sylfaen"/>
                <a:ea typeface="Times New Roman"/>
                <a:cs typeface="Courier New"/>
              </a:rPr>
              <a:t>Prof. </a:t>
            </a:r>
            <a:r>
              <a:rPr lang="en-US" sz="2800" b="1" dirty="0" err="1" smtClean="0">
                <a:effectLst/>
                <a:latin typeface="Sylfaen"/>
                <a:ea typeface="Times New Roman"/>
                <a:cs typeface="Courier New"/>
              </a:rPr>
              <a:t>Indra</a:t>
            </a:r>
            <a:r>
              <a:rPr lang="en-US" sz="2800" b="1" dirty="0" smtClean="0">
                <a:effectLst/>
                <a:latin typeface="Sylfaen"/>
                <a:ea typeface="Times New Roman"/>
                <a:cs typeface="Courier New"/>
              </a:rPr>
              <a:t> </a:t>
            </a:r>
            <a:r>
              <a:rPr lang="en-US" sz="2800" b="1" dirty="0" err="1" smtClean="0">
                <a:effectLst/>
                <a:latin typeface="Sylfaen"/>
                <a:ea typeface="Times New Roman"/>
                <a:cs typeface="Courier New"/>
              </a:rPr>
              <a:t>Odina</a:t>
            </a:r>
            <a:r>
              <a:rPr lang="en-US" sz="2800" b="1" dirty="0" smtClean="0">
                <a:effectLst/>
                <a:latin typeface="Sylfaen"/>
                <a:ea typeface="Times New Roman"/>
                <a:cs typeface="Courier New"/>
              </a:rPr>
              <a:t>,  </a:t>
            </a:r>
            <a:r>
              <a:rPr lang="en-US" sz="2800" b="1" dirty="0" err="1" smtClean="0">
                <a:effectLst/>
                <a:latin typeface="Sylfaen"/>
                <a:ea typeface="Times New Roman"/>
                <a:cs typeface="Courier New"/>
              </a:rPr>
              <a:t>Ligita</a:t>
            </a:r>
            <a:r>
              <a:rPr lang="en-US" sz="2800" b="1" dirty="0" smtClean="0">
                <a:effectLst/>
                <a:latin typeface="Sylfaen"/>
                <a:ea typeface="Times New Roman"/>
                <a:cs typeface="Courier New"/>
              </a:rPr>
              <a:t> </a:t>
            </a:r>
            <a:r>
              <a:rPr lang="en-US" sz="2800" b="1" dirty="0" err="1" smtClean="0">
                <a:effectLst/>
                <a:latin typeface="Sylfaen"/>
                <a:ea typeface="Times New Roman"/>
                <a:cs typeface="Courier New"/>
              </a:rPr>
              <a:t>Grigule</a:t>
            </a:r>
            <a:r>
              <a:rPr lang="en-US" sz="2800" dirty="0" smtClean="0">
                <a:effectLst/>
                <a:latin typeface="Sylfaen"/>
                <a:ea typeface="Times New Roman"/>
                <a:cs typeface="Courier New"/>
              </a:rPr>
              <a:t> </a:t>
            </a:r>
            <a:endParaRPr lang="lv-LV" sz="2800" dirty="0" smtClean="0">
              <a:effectLst/>
              <a:latin typeface="Sylfaen"/>
              <a:ea typeface="Times New Roman"/>
              <a:cs typeface="Courier New"/>
            </a:endParaRPr>
          </a:p>
          <a:p>
            <a:r>
              <a:rPr lang="en-US" sz="2800" dirty="0" smtClean="0">
                <a:effectLst/>
                <a:latin typeface="Sylfaen"/>
                <a:ea typeface="Times New Roman"/>
                <a:cs typeface="Courier New"/>
              </a:rPr>
              <a:t> </a:t>
            </a:r>
            <a:r>
              <a:rPr lang="en-US" sz="2400" dirty="0" smtClean="0">
                <a:effectLst/>
                <a:latin typeface="Sylfaen"/>
                <a:ea typeface="Times New Roman"/>
                <a:cs typeface="Courier New"/>
              </a:rPr>
              <a:t>Faculty of Education, Psychology and Arts, U</a:t>
            </a:r>
            <a:r>
              <a:rPr lang="lv-LV" sz="2400" dirty="0" err="1" smtClean="0">
                <a:latin typeface="Sylfaen"/>
                <a:ea typeface="Times New Roman"/>
                <a:cs typeface="Courier New"/>
              </a:rPr>
              <a:t>niversity</a:t>
            </a:r>
            <a:r>
              <a:rPr lang="lv-LV" sz="2400" dirty="0" smtClean="0">
                <a:latin typeface="Sylfaen"/>
                <a:ea typeface="Times New Roman"/>
                <a:cs typeface="Courier New"/>
              </a:rPr>
              <a:t> </a:t>
            </a:r>
            <a:r>
              <a:rPr lang="lv-LV" sz="2400" dirty="0" err="1" smtClean="0">
                <a:latin typeface="Sylfaen"/>
                <a:ea typeface="Times New Roman"/>
                <a:cs typeface="Courier New"/>
              </a:rPr>
              <a:t>of</a:t>
            </a:r>
            <a:r>
              <a:rPr lang="lv-LV" sz="2400" dirty="0" smtClean="0">
                <a:latin typeface="Sylfaen"/>
                <a:ea typeface="Times New Roman"/>
                <a:cs typeface="Courier New"/>
              </a:rPr>
              <a:t> </a:t>
            </a:r>
            <a:r>
              <a:rPr lang="en-US" sz="2400" dirty="0" smtClean="0">
                <a:effectLst/>
                <a:latin typeface="Sylfaen"/>
                <a:ea typeface="Times New Roman"/>
                <a:cs typeface="Courier New"/>
              </a:rPr>
              <a:t>L</a:t>
            </a:r>
            <a:r>
              <a:rPr lang="lv-LV" sz="2400" dirty="0" err="1" smtClean="0">
                <a:effectLst/>
                <a:latin typeface="Sylfaen"/>
                <a:ea typeface="Times New Roman"/>
                <a:cs typeface="Courier New"/>
              </a:rPr>
              <a:t>atvia</a:t>
            </a:r>
            <a:endParaRPr lang="lv-LV" sz="2400" dirty="0"/>
          </a:p>
        </p:txBody>
      </p:sp>
    </p:spTree>
    <p:extLst>
      <p:ext uri="{BB962C8B-B14F-4D97-AF65-F5344CB8AC3E}">
        <p14:creationId xmlns:p14="http://schemas.microsoft.com/office/powerpoint/2010/main" val="2528888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b="1" dirty="0"/>
              <a:t>Why Do We Need to Define Concepts? </a:t>
            </a:r>
            <a:endParaRPr lang="lv-LV" dirty="0"/>
          </a:p>
        </p:txBody>
      </p:sp>
      <p:sp>
        <p:nvSpPr>
          <p:cNvPr id="3" name="Content Placeholder 2"/>
          <p:cNvSpPr>
            <a:spLocks noGrp="1"/>
          </p:cNvSpPr>
          <p:nvPr>
            <p:ph idx="1"/>
          </p:nvPr>
        </p:nvSpPr>
        <p:spPr>
          <a:xfrm>
            <a:off x="457200" y="1600200"/>
            <a:ext cx="8229600" cy="4709120"/>
          </a:xfrm>
        </p:spPr>
        <p:txBody>
          <a:bodyPr>
            <a:normAutofit fontScale="77500" lnSpcReduction="20000"/>
          </a:bodyPr>
          <a:lstStyle/>
          <a:p>
            <a:endParaRPr lang="lv-LV" dirty="0"/>
          </a:p>
          <a:p>
            <a:r>
              <a:rPr lang="en-US" dirty="0"/>
              <a:t> The concepts we use are almost never neutral. </a:t>
            </a:r>
            <a:endParaRPr lang="lv-LV" dirty="0" smtClean="0"/>
          </a:p>
          <a:p>
            <a:pPr marL="0" indent="0">
              <a:buNone/>
            </a:pPr>
            <a:r>
              <a:rPr lang="en-US" sz="2400" dirty="0" smtClean="0"/>
              <a:t>In </a:t>
            </a:r>
            <a:r>
              <a:rPr lang="en-US" sz="2400" dirty="0"/>
              <a:t>contested arenas such as bilingual education, words and concepts frame and construct the phenomena under discussion, making some persons and groups visible, others invisible; some the unmarked norm, others marked and negative. Choice of language can </a:t>
            </a:r>
            <a:r>
              <a:rPr lang="en-US" sz="2400" dirty="0" err="1"/>
              <a:t>minoritise</a:t>
            </a:r>
            <a:r>
              <a:rPr lang="en-US" sz="2400" dirty="0"/>
              <a:t> or distort some individuals, groups, phenomena, and relations while </a:t>
            </a:r>
            <a:r>
              <a:rPr lang="en-US" sz="2400" dirty="0" err="1"/>
              <a:t>majoritising</a:t>
            </a:r>
            <a:r>
              <a:rPr lang="en-US" sz="2400" dirty="0"/>
              <a:t> and glorifying others. </a:t>
            </a:r>
            <a:endParaRPr lang="lv-LV" sz="2400" dirty="0" smtClean="0"/>
          </a:p>
          <a:p>
            <a:pPr marL="0" indent="0">
              <a:buNone/>
            </a:pPr>
            <a:endParaRPr lang="lv-LV" sz="2400" dirty="0" smtClean="0"/>
          </a:p>
          <a:p>
            <a:r>
              <a:rPr lang="en-US" dirty="0" smtClean="0"/>
              <a:t>Concepts </a:t>
            </a:r>
            <a:r>
              <a:rPr lang="en-US" dirty="0"/>
              <a:t>also can be defined in ways that hide, expose, rationalize, or question power relations</a:t>
            </a:r>
            <a:r>
              <a:rPr lang="en-US" dirty="0" smtClean="0"/>
              <a:t>.</a:t>
            </a:r>
            <a:endParaRPr lang="lv-LV" dirty="0" smtClean="0"/>
          </a:p>
          <a:p>
            <a:endParaRPr lang="lv-LV" dirty="0"/>
          </a:p>
          <a:p>
            <a:r>
              <a:rPr lang="en-US" dirty="0"/>
              <a:t> Because concepts and terms develop historically, the same concept may have several </a:t>
            </a:r>
            <a:r>
              <a:rPr lang="en-US" dirty="0" smtClean="0"/>
              <a:t>definitions</a:t>
            </a:r>
            <a:r>
              <a:rPr lang="lv-LV" dirty="0" smtClean="0"/>
              <a:t>.</a:t>
            </a:r>
          </a:p>
          <a:p>
            <a:endParaRPr lang="lv-LV" dirty="0"/>
          </a:p>
          <a:p>
            <a:pPr marL="0" indent="0" algn="r">
              <a:buNone/>
            </a:pPr>
            <a:r>
              <a:rPr lang="lv-LV" sz="2300" i="1" dirty="0" err="1" smtClean="0"/>
              <a:t>Tove</a:t>
            </a:r>
            <a:r>
              <a:rPr lang="lv-LV" sz="2300" i="1" dirty="0" smtClean="0"/>
              <a:t> </a:t>
            </a:r>
            <a:r>
              <a:rPr lang="lv-LV" sz="2300" i="1" dirty="0" err="1"/>
              <a:t>Skutnabb-Kangas</a:t>
            </a:r>
            <a:r>
              <a:rPr lang="lv-LV" sz="2300" i="1" dirty="0"/>
              <a:t> </a:t>
            </a:r>
            <a:r>
              <a:rPr lang="lv-LV" sz="2300" i="1" dirty="0" err="1"/>
              <a:t>and</a:t>
            </a:r>
            <a:r>
              <a:rPr lang="lv-LV" sz="2300" i="1" dirty="0"/>
              <a:t> </a:t>
            </a:r>
            <a:r>
              <a:rPr lang="lv-LV" sz="2300" i="1" dirty="0" err="1"/>
              <a:t>Teresa</a:t>
            </a:r>
            <a:r>
              <a:rPr lang="lv-LV" sz="2300" i="1" dirty="0"/>
              <a:t> L. </a:t>
            </a:r>
            <a:r>
              <a:rPr lang="lv-LV" sz="2300" i="1" dirty="0" err="1"/>
              <a:t>McCarty</a:t>
            </a:r>
            <a:r>
              <a:rPr lang="lv-LV" sz="2300" i="1" dirty="0"/>
              <a:t> </a:t>
            </a:r>
            <a:r>
              <a:rPr lang="en-US" sz="2300" i="1" dirty="0" smtClean="0"/>
              <a:t>  </a:t>
            </a:r>
            <a:endParaRPr lang="lv-LV" sz="2300" i="1" dirty="0"/>
          </a:p>
        </p:txBody>
      </p:sp>
    </p:spTree>
    <p:extLst>
      <p:ext uri="{BB962C8B-B14F-4D97-AF65-F5344CB8AC3E}">
        <p14:creationId xmlns:p14="http://schemas.microsoft.com/office/powerpoint/2010/main" val="2186722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Models for information processing</a:t>
            </a:r>
            <a:r>
              <a:rPr lang="en-US" dirty="0" smtClean="0"/>
              <a:t/>
            </a:r>
            <a:br>
              <a:rPr lang="en-US" dirty="0" smtClean="0"/>
            </a:br>
            <a:r>
              <a:rPr lang="en-US" sz="2700" dirty="0" smtClean="0"/>
              <a:t>(Selection of tools for concept acquisition, formation, attainment)</a:t>
            </a:r>
            <a:endParaRPr lang="en-US" sz="2700" dirty="0"/>
          </a:p>
        </p:txBody>
      </p:sp>
      <p:sp>
        <p:nvSpPr>
          <p:cNvPr id="3" name="Content Placeholder 2"/>
          <p:cNvSpPr>
            <a:spLocks noGrp="1"/>
          </p:cNvSpPr>
          <p:nvPr>
            <p:ph idx="1"/>
          </p:nvPr>
        </p:nvSpPr>
        <p:spPr/>
        <p:txBody>
          <a:bodyPr>
            <a:normAutofit fontScale="85000" lnSpcReduction="20000"/>
          </a:bodyPr>
          <a:lstStyle/>
          <a:p>
            <a:r>
              <a:rPr lang="en-US" dirty="0" smtClean="0"/>
              <a:t>Matching  / </a:t>
            </a:r>
            <a:r>
              <a:rPr lang="en-US" dirty="0" err="1" smtClean="0"/>
              <a:t>C</a:t>
            </a:r>
            <a:r>
              <a:rPr lang="en-US" dirty="0" err="1" smtClean="0">
                <a:effectLst/>
              </a:rPr>
              <a:t>огласование</a:t>
            </a:r>
            <a:endParaRPr lang="en-US" dirty="0" smtClean="0"/>
          </a:p>
          <a:p>
            <a:r>
              <a:rPr lang="en-US" dirty="0" smtClean="0"/>
              <a:t>Concept formation /</a:t>
            </a:r>
            <a:r>
              <a:rPr lang="en-US" dirty="0" err="1" smtClean="0"/>
              <a:t>формирование</a:t>
            </a:r>
            <a:r>
              <a:rPr lang="en-US" dirty="0" smtClean="0"/>
              <a:t> </a:t>
            </a:r>
            <a:r>
              <a:rPr lang="en-US" dirty="0" err="1" smtClean="0"/>
              <a:t>kонцепции</a:t>
            </a:r>
            <a:endParaRPr lang="en-US" dirty="0" smtClean="0"/>
          </a:p>
          <a:p>
            <a:r>
              <a:rPr lang="en-US" dirty="0" smtClean="0"/>
              <a:t>Synonyms /Antonyms</a:t>
            </a:r>
          </a:p>
          <a:p>
            <a:r>
              <a:rPr lang="en-US" dirty="0" smtClean="0"/>
              <a:t>Composition / </a:t>
            </a:r>
            <a:r>
              <a:rPr lang="en-US" dirty="0" err="1" smtClean="0"/>
              <a:t>Сборка</a:t>
            </a:r>
            <a:r>
              <a:rPr lang="en-US" dirty="0" smtClean="0"/>
              <a:t> </a:t>
            </a:r>
            <a:r>
              <a:rPr lang="en-US" dirty="0" err="1" smtClean="0"/>
              <a:t>определения</a:t>
            </a:r>
            <a:endParaRPr lang="en-US" dirty="0" smtClean="0"/>
          </a:p>
          <a:p>
            <a:r>
              <a:rPr lang="en-US" dirty="0" smtClean="0"/>
              <a:t>Advance organizers / </a:t>
            </a:r>
            <a:r>
              <a:rPr lang="en-US" dirty="0" err="1" smtClean="0"/>
              <a:t>продвигающиe</a:t>
            </a:r>
            <a:r>
              <a:rPr lang="en-US" dirty="0" smtClean="0"/>
              <a:t> / </a:t>
            </a:r>
            <a:r>
              <a:rPr lang="en-US" dirty="0" err="1" smtClean="0"/>
              <a:t>направляющи</a:t>
            </a:r>
            <a:r>
              <a:rPr lang="en-US" sz="3300" dirty="0" err="1" smtClean="0"/>
              <a:t>e</a:t>
            </a:r>
            <a:r>
              <a:rPr lang="en-US" sz="3300" dirty="0" smtClean="0"/>
              <a:t> </a:t>
            </a:r>
            <a:r>
              <a:rPr lang="en-US" sz="3300" dirty="0" err="1" smtClean="0"/>
              <a:t>o</a:t>
            </a:r>
            <a:r>
              <a:rPr lang="en-US" sz="3300" dirty="0" err="1" smtClean="0">
                <a:effectLst/>
              </a:rPr>
              <a:t>рганизаторы</a:t>
            </a:r>
            <a:endParaRPr lang="en-US" sz="2400" dirty="0" smtClean="0">
              <a:effectLst/>
            </a:endParaRPr>
          </a:p>
          <a:p>
            <a:r>
              <a:rPr lang="en-US" dirty="0" smtClean="0"/>
              <a:t>Feed-back  /</a:t>
            </a:r>
            <a:r>
              <a:rPr lang="en-US" dirty="0" smtClean="0">
                <a:effectLst/>
              </a:rPr>
              <a:t> </a:t>
            </a:r>
            <a:r>
              <a:rPr lang="en-US" dirty="0" err="1" smtClean="0">
                <a:effectLst/>
              </a:rPr>
              <a:t>Обратная</a:t>
            </a:r>
            <a:r>
              <a:rPr lang="en-US" dirty="0" smtClean="0">
                <a:effectLst/>
              </a:rPr>
              <a:t> </a:t>
            </a:r>
            <a:r>
              <a:rPr lang="en-US" dirty="0" err="1" smtClean="0">
                <a:effectLst/>
              </a:rPr>
              <a:t>связь</a:t>
            </a:r>
            <a:endParaRPr lang="en-US" dirty="0" smtClean="0">
              <a:effectLst/>
            </a:endParaRPr>
          </a:p>
          <a:p>
            <a:r>
              <a:rPr lang="en-US" dirty="0" smtClean="0">
                <a:effectLst/>
              </a:rPr>
              <a:t>Collage / </a:t>
            </a:r>
            <a:r>
              <a:rPr lang="en-US" dirty="0" err="1" smtClean="0"/>
              <a:t>K</a:t>
            </a:r>
            <a:r>
              <a:rPr lang="en-US" dirty="0" err="1" smtClean="0">
                <a:effectLst/>
              </a:rPr>
              <a:t>оллаж</a:t>
            </a:r>
            <a:endParaRPr lang="en-US" dirty="0" smtClean="0">
              <a:effectLst/>
            </a:endParaRPr>
          </a:p>
          <a:p>
            <a:r>
              <a:rPr lang="en-US" dirty="0" err="1" smtClean="0"/>
              <a:t>Synectics</a:t>
            </a:r>
            <a:r>
              <a:rPr lang="en-US" dirty="0" smtClean="0"/>
              <a:t>/ </a:t>
            </a:r>
            <a:r>
              <a:rPr lang="en-US" dirty="0" err="1" smtClean="0"/>
              <a:t>Cинектика</a:t>
            </a:r>
            <a:endParaRPr lang="en-US" dirty="0" smtClean="0"/>
          </a:p>
          <a:p>
            <a:r>
              <a:rPr lang="en-US" dirty="0" smtClean="0"/>
              <a:t>Concept attainment / </a:t>
            </a:r>
            <a:r>
              <a:rPr lang="en-US" dirty="0" err="1" smtClean="0"/>
              <a:t>достижение</a:t>
            </a:r>
            <a:r>
              <a:rPr lang="en-US" dirty="0" smtClean="0"/>
              <a:t> </a:t>
            </a:r>
            <a:r>
              <a:rPr lang="en-US" dirty="0" err="1" smtClean="0"/>
              <a:t>kонцепции</a:t>
            </a:r>
            <a:endParaRPr lang="en-US" dirty="0" smtClean="0"/>
          </a:p>
          <a:p>
            <a:r>
              <a:rPr lang="en-US" dirty="0" smtClean="0"/>
              <a:t>Inductive thinking </a:t>
            </a:r>
            <a:r>
              <a:rPr lang="lv-LV" dirty="0" smtClean="0"/>
              <a:t>/</a:t>
            </a:r>
            <a:r>
              <a:rPr lang="ru-RU" dirty="0" smtClean="0">
                <a:effectLst/>
              </a:rPr>
              <a:t>Индуктивное мышление</a:t>
            </a:r>
            <a:endParaRPr lang="lv-LV" dirty="0" smtClean="0"/>
          </a:p>
          <a:p>
            <a:endParaRPr lang="lv-LV" dirty="0" smtClean="0"/>
          </a:p>
          <a:p>
            <a:endParaRPr lang="lv-LV" dirty="0" smtClean="0"/>
          </a:p>
          <a:p>
            <a:endParaRPr lang="lv-LV" dirty="0"/>
          </a:p>
        </p:txBody>
      </p:sp>
    </p:spTree>
    <p:extLst>
      <p:ext uri="{BB962C8B-B14F-4D97-AF65-F5344CB8AC3E}">
        <p14:creationId xmlns:p14="http://schemas.microsoft.com/office/powerpoint/2010/main" val="281849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342900">
              <a:spcBef>
                <a:spcPct val="20000"/>
              </a:spcBef>
            </a:pPr>
            <a:r>
              <a:rPr lang="lv-LV" sz="4000" b="1" dirty="0" err="1" smtClean="0">
                <a:solidFill>
                  <a:prstClr val="black"/>
                </a:solidFill>
                <a:ea typeface="+mn-ea"/>
                <a:cs typeface="+mn-cs"/>
              </a:rPr>
              <a:t>Synectics</a:t>
            </a:r>
            <a:endParaRPr lang="lv-LV" sz="4000" b="1" dirty="0"/>
          </a:p>
        </p:txBody>
      </p:sp>
      <p:sp>
        <p:nvSpPr>
          <p:cNvPr id="3" name="Content Placeholder 2"/>
          <p:cNvSpPr>
            <a:spLocks noGrp="1"/>
          </p:cNvSpPr>
          <p:nvPr>
            <p:ph idx="1"/>
          </p:nvPr>
        </p:nvSpPr>
        <p:spPr/>
        <p:txBody>
          <a:bodyPr>
            <a:normAutofit/>
          </a:bodyPr>
          <a:lstStyle/>
          <a:p>
            <a:pPr marL="0" indent="0">
              <a:buNone/>
            </a:pPr>
            <a:r>
              <a:rPr lang="en-US" sz="2800" i="1" dirty="0" smtClean="0"/>
              <a:t>Syntax of the </a:t>
            </a:r>
            <a:r>
              <a:rPr lang="en-US" sz="2800" i="1" dirty="0" err="1" smtClean="0"/>
              <a:t>synetics</a:t>
            </a:r>
            <a:r>
              <a:rPr lang="en-US" sz="2800" i="1" dirty="0" smtClean="0"/>
              <a:t> model of learning and teaching</a:t>
            </a:r>
          </a:p>
          <a:p>
            <a:pPr marL="0" indent="0">
              <a:buNone/>
            </a:pPr>
            <a:endParaRPr lang="en-US" sz="2800" i="1" dirty="0" smtClean="0"/>
          </a:p>
          <a:p>
            <a:pPr marL="0" indent="0">
              <a:buNone/>
            </a:pPr>
            <a:r>
              <a:rPr lang="en-US" sz="2800" i="1" dirty="0" smtClean="0"/>
              <a:t>Phase 1: description of present condition</a:t>
            </a:r>
          </a:p>
          <a:p>
            <a:pPr marL="0" indent="0">
              <a:buNone/>
            </a:pPr>
            <a:r>
              <a:rPr lang="en-US" sz="2800" i="1" dirty="0" smtClean="0"/>
              <a:t>Phase 2: </a:t>
            </a:r>
            <a:r>
              <a:rPr lang="en-US" sz="2800" b="1" i="1" dirty="0" smtClean="0"/>
              <a:t>direct analogy</a:t>
            </a:r>
          </a:p>
          <a:p>
            <a:pPr marL="0" indent="0">
              <a:buNone/>
            </a:pPr>
            <a:r>
              <a:rPr lang="en-US" sz="2800" i="1" dirty="0" smtClean="0"/>
              <a:t>Phase 3: </a:t>
            </a:r>
            <a:r>
              <a:rPr lang="en-US" sz="2800" b="1" i="1" dirty="0" smtClean="0"/>
              <a:t>personal analogy</a:t>
            </a:r>
          </a:p>
          <a:p>
            <a:pPr marL="0" indent="0">
              <a:buNone/>
            </a:pPr>
            <a:r>
              <a:rPr lang="en-US" sz="2800" i="1" dirty="0" smtClean="0"/>
              <a:t>Phase 4: </a:t>
            </a:r>
            <a:r>
              <a:rPr lang="en-US" sz="2800" b="1" i="1" dirty="0" smtClean="0"/>
              <a:t>compressed conflict</a:t>
            </a:r>
          </a:p>
          <a:p>
            <a:pPr marL="0" indent="0">
              <a:buNone/>
            </a:pPr>
            <a:r>
              <a:rPr lang="en-US" sz="2800" i="1" dirty="0" smtClean="0"/>
              <a:t>Phase 5: analogy</a:t>
            </a:r>
          </a:p>
          <a:p>
            <a:pPr marL="0" indent="0">
              <a:buNone/>
            </a:pPr>
            <a:r>
              <a:rPr lang="en-US" sz="2800" i="1" dirty="0" smtClean="0"/>
              <a:t>Phase 6: re-examination of the original task</a:t>
            </a:r>
            <a:endParaRPr lang="en-US" sz="2800" i="1" dirty="0"/>
          </a:p>
        </p:txBody>
      </p:sp>
    </p:spTree>
    <p:extLst>
      <p:ext uri="{BB962C8B-B14F-4D97-AF65-F5344CB8AC3E}">
        <p14:creationId xmlns:p14="http://schemas.microsoft.com/office/powerpoint/2010/main" val="3260419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normAutofit/>
          </a:bodyPr>
          <a:lstStyle/>
          <a:p>
            <a:pPr marL="0" indent="0">
              <a:buNone/>
            </a:pPr>
            <a:endParaRPr lang="lv-LV" sz="4400" dirty="0" smtClean="0"/>
          </a:p>
          <a:p>
            <a:pPr marL="0" indent="0">
              <a:buNone/>
            </a:pPr>
            <a:r>
              <a:rPr lang="lv-LV" sz="4400" b="1" dirty="0" err="1" smtClean="0"/>
              <a:t>Multiculturalism</a:t>
            </a:r>
            <a:r>
              <a:rPr lang="lv-LV" sz="4400" b="1" dirty="0" smtClean="0"/>
              <a:t> </a:t>
            </a:r>
            <a:r>
              <a:rPr lang="lv-LV" sz="4400" b="1" dirty="0" err="1" smtClean="0"/>
              <a:t>sounds</a:t>
            </a:r>
            <a:r>
              <a:rPr lang="lv-LV" sz="4400" b="1" dirty="0" smtClean="0"/>
              <a:t>/</a:t>
            </a:r>
            <a:r>
              <a:rPr lang="lv-LV" sz="4400" b="1" dirty="0" err="1" smtClean="0"/>
              <a:t>looks</a:t>
            </a:r>
            <a:r>
              <a:rPr lang="lv-LV" sz="4400" b="1" dirty="0" smtClean="0"/>
              <a:t>/ </a:t>
            </a:r>
            <a:r>
              <a:rPr lang="lv-LV" sz="4400" b="1" dirty="0" err="1" smtClean="0"/>
              <a:t>is</a:t>
            </a:r>
            <a:r>
              <a:rPr lang="lv-LV" sz="4400" b="1" dirty="0" smtClean="0"/>
              <a:t> </a:t>
            </a:r>
            <a:r>
              <a:rPr lang="lv-LV" sz="4400" b="1" dirty="0" err="1" smtClean="0"/>
              <a:t>like</a:t>
            </a:r>
            <a:r>
              <a:rPr lang="lv-LV" sz="4400" b="1" dirty="0" smtClean="0"/>
              <a:t> _______________</a:t>
            </a:r>
          </a:p>
          <a:p>
            <a:pPr marL="0" indent="0">
              <a:buNone/>
            </a:pPr>
            <a:r>
              <a:rPr lang="lv-LV" sz="4400" b="1" dirty="0" err="1"/>
              <a:t>b</a:t>
            </a:r>
            <a:r>
              <a:rPr lang="lv-LV" sz="4400" b="1" dirty="0" err="1" smtClean="0"/>
              <a:t>ecause</a:t>
            </a:r>
            <a:r>
              <a:rPr lang="lv-LV" sz="4400" b="1" dirty="0" smtClean="0"/>
              <a:t> ___________________________</a:t>
            </a:r>
            <a:endParaRPr lang="lv-LV" sz="4400" b="1" dirty="0"/>
          </a:p>
        </p:txBody>
      </p:sp>
    </p:spTree>
    <p:extLst>
      <p:ext uri="{BB962C8B-B14F-4D97-AF65-F5344CB8AC3E}">
        <p14:creationId xmlns:p14="http://schemas.microsoft.com/office/powerpoint/2010/main" val="2815769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342900">
              <a:spcBef>
                <a:spcPct val="20000"/>
              </a:spcBef>
            </a:pPr>
            <a:r>
              <a:rPr lang="lv-LV" sz="4000" b="1" dirty="0" err="1">
                <a:solidFill>
                  <a:prstClr val="black"/>
                </a:solidFill>
                <a:ea typeface="+mn-ea"/>
                <a:cs typeface="+mn-cs"/>
              </a:rPr>
              <a:t>Collage</a:t>
            </a:r>
            <a:r>
              <a:rPr lang="lv-LV" sz="4000" b="1" dirty="0">
                <a:solidFill>
                  <a:prstClr val="black"/>
                </a:solidFill>
                <a:ea typeface="+mn-ea"/>
                <a:cs typeface="+mn-cs"/>
              </a:rPr>
              <a:t> </a:t>
            </a:r>
            <a:endParaRPr lang="lv-LV" sz="4000" b="1" dirty="0"/>
          </a:p>
        </p:txBody>
      </p:sp>
      <p:sp>
        <p:nvSpPr>
          <p:cNvPr id="4" name="Content Placeholder 3"/>
          <p:cNvSpPr>
            <a:spLocks noGrp="1"/>
          </p:cNvSpPr>
          <p:nvPr>
            <p:ph sz="half" idx="1"/>
          </p:nvPr>
        </p:nvSpPr>
        <p:spPr>
          <a:xfrm>
            <a:off x="457200" y="1600200"/>
            <a:ext cx="4834880" cy="4525963"/>
          </a:xfrm>
        </p:spPr>
        <p:txBody>
          <a:bodyPr>
            <a:normAutofit fontScale="77500" lnSpcReduction="20000"/>
          </a:bodyPr>
          <a:lstStyle/>
          <a:p>
            <a:pPr marL="0" indent="0">
              <a:buNone/>
            </a:pPr>
            <a:r>
              <a:rPr lang="lv-LV" b="1" dirty="0" smtClean="0"/>
              <a:t> </a:t>
            </a:r>
            <a:endParaRPr lang="en-US" dirty="0"/>
          </a:p>
          <a:p>
            <a:r>
              <a:rPr lang="en-US" dirty="0"/>
              <a:t>Collage (From the French: </a:t>
            </a:r>
            <a:r>
              <a:rPr lang="en-US" dirty="0" err="1"/>
              <a:t>coller</a:t>
            </a:r>
            <a:r>
              <a:rPr lang="en-US" dirty="0"/>
              <a:t>, to glue) is a technique of an art production, primarily used in the visual arts, where the artwork is made from an assemblage of different forms, thus creating a new whole.</a:t>
            </a:r>
          </a:p>
          <a:p>
            <a:r>
              <a:rPr lang="en-US" dirty="0"/>
              <a:t>A collage may sometimes include newspaper clippings, ribbons, bits of colored or handmade papers, portions of other artwork or texts, photographs and other found objects, glued to a piece of paper or canvas. </a:t>
            </a:r>
          </a:p>
          <a:p>
            <a:endParaRPr lang="lv-LV" dirty="0"/>
          </a:p>
        </p:txBody>
      </p:sp>
      <p:sp>
        <p:nvSpPr>
          <p:cNvPr id="5" name="Content Placeholder 4"/>
          <p:cNvSpPr>
            <a:spLocks noGrp="1"/>
          </p:cNvSpPr>
          <p:nvPr>
            <p:ph sz="half" idx="2"/>
          </p:nvPr>
        </p:nvSpPr>
        <p:spPr/>
        <p:txBody>
          <a:bodyPr>
            <a:normAutofit fontScale="77500" lnSpcReduction="20000"/>
          </a:bodyPr>
          <a:lstStyle/>
          <a:p>
            <a:endParaRPr lang="lv-LV"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5966" y="1471854"/>
            <a:ext cx="2926473" cy="472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3250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b="1" dirty="0" smtClean="0"/>
              <a:t>Metaphor</a:t>
            </a:r>
            <a:endParaRPr lang="en-US" sz="4000"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1078669"/>
            <a:ext cx="5400600" cy="5801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984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Advance organizers </a:t>
            </a:r>
            <a:endParaRPr lang="en-US" dirty="0"/>
          </a:p>
        </p:txBody>
      </p:sp>
      <p:sp>
        <p:nvSpPr>
          <p:cNvPr id="3" name="Content Placeholder 2"/>
          <p:cNvSpPr>
            <a:spLocks noGrp="1"/>
          </p:cNvSpPr>
          <p:nvPr>
            <p:ph idx="1"/>
          </p:nvPr>
        </p:nvSpPr>
        <p:spPr/>
        <p:txBody>
          <a:bodyPr/>
          <a:lstStyle/>
          <a:p>
            <a:r>
              <a:rPr lang="en-US" dirty="0" smtClean="0"/>
              <a:t>Questions</a:t>
            </a:r>
          </a:p>
          <a:p>
            <a:r>
              <a:rPr lang="en-US" dirty="0" smtClean="0"/>
              <a:t>K-W-L  (</a:t>
            </a:r>
            <a:r>
              <a:rPr lang="lv-LV" dirty="0" smtClean="0"/>
              <a:t>K</a:t>
            </a:r>
            <a:r>
              <a:rPr lang="en-US" dirty="0" smtClean="0"/>
              <a:t>now – </a:t>
            </a:r>
            <a:r>
              <a:rPr lang="lv-LV" dirty="0" smtClean="0"/>
              <a:t>W</a:t>
            </a:r>
            <a:r>
              <a:rPr lang="en-US" dirty="0" smtClean="0"/>
              <a:t>ant to find out – </a:t>
            </a:r>
            <a:r>
              <a:rPr lang="lv-LV" dirty="0" smtClean="0"/>
              <a:t>L</a:t>
            </a:r>
            <a:r>
              <a:rPr lang="en-US" dirty="0" smtClean="0"/>
              <a:t>earn</a:t>
            </a:r>
            <a:r>
              <a:rPr lang="lv-LV" dirty="0" err="1" smtClean="0"/>
              <a:t>ed</a:t>
            </a:r>
            <a:r>
              <a:rPr lang="en-US" dirty="0" smtClean="0"/>
              <a:t>)</a:t>
            </a:r>
            <a:endParaRPr lang="lv-LV" dirty="0" smtClean="0"/>
          </a:p>
          <a:p>
            <a:r>
              <a:rPr lang="lv-LV" dirty="0" smtClean="0"/>
              <a:t>INSERT</a:t>
            </a:r>
          </a:p>
          <a:p>
            <a:r>
              <a:rPr lang="lv-LV" dirty="0" smtClean="0"/>
              <a:t>T - </a:t>
            </a:r>
            <a:r>
              <a:rPr lang="lv-LV" dirty="0" err="1" smtClean="0"/>
              <a:t>chart</a:t>
            </a:r>
            <a:endParaRPr lang="en-US" dirty="0" smtClean="0"/>
          </a:p>
          <a:p>
            <a:r>
              <a:rPr lang="en-US" dirty="0" smtClean="0"/>
              <a:t>Mind maps</a:t>
            </a:r>
          </a:p>
          <a:p>
            <a:r>
              <a:rPr lang="en-US" dirty="0" smtClean="0"/>
              <a:t>Visual organizers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483" y="2990297"/>
            <a:ext cx="2924175"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8900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b="1" dirty="0" smtClean="0">
                <a:latin typeface="CenturyGothic-Bold"/>
              </a:rPr>
              <a:t>Taxonomies of the Cognitive Domain</a:t>
            </a:r>
            <a:r>
              <a:rPr lang="lv-LV" dirty="0" smtClean="0">
                <a:latin typeface="CenturyGothic-Bold"/>
              </a:rPr>
              <a:t/>
            </a:r>
            <a:br>
              <a:rPr lang="lv-LV" dirty="0" smtClean="0">
                <a:latin typeface="CenturyGothic-Bold"/>
              </a:rPr>
            </a:br>
            <a:r>
              <a:rPr lang="lv-LV" sz="2200" dirty="0" err="1" smtClean="0"/>
              <a:t>Bloom’s</a:t>
            </a:r>
            <a:r>
              <a:rPr lang="lv-LV" sz="2200" dirty="0" smtClean="0"/>
              <a:t> </a:t>
            </a:r>
            <a:r>
              <a:rPr lang="lv-LV" sz="2200" dirty="0" err="1" smtClean="0"/>
              <a:t>Taxonomy</a:t>
            </a:r>
            <a:r>
              <a:rPr lang="lv-LV" sz="2200" dirty="0" smtClean="0"/>
              <a:t> 1956</a:t>
            </a:r>
            <a:br>
              <a:rPr lang="lv-LV" sz="2200" dirty="0" smtClean="0"/>
            </a:br>
            <a:r>
              <a:rPr lang="en-US" sz="2200" dirty="0" smtClean="0"/>
              <a:t>Anderson and </a:t>
            </a:r>
            <a:r>
              <a:rPr lang="en-US" sz="2200" dirty="0" err="1" smtClean="0"/>
              <a:t>Krathwohl’s</a:t>
            </a:r>
            <a:r>
              <a:rPr lang="en-US" sz="2200" dirty="0" smtClean="0"/>
              <a:t> Taxonomy 2000</a:t>
            </a:r>
            <a:endParaRPr lang="lv-LV" sz="2200"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07704" y="1643956"/>
            <a:ext cx="5616623" cy="4678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0379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757</TotalTime>
  <Words>675</Words>
  <Application>Microsoft Office PowerPoint</Application>
  <PresentationFormat>On-screen Show (4:3)</PresentationFormat>
  <Paragraphs>69</Paragraphs>
  <Slides>9</Slides>
  <Notes>4</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Facilitating Acquisition of Subject Terminology</vt:lpstr>
      <vt:lpstr> Why Do We Need to Define Concepts? </vt:lpstr>
      <vt:lpstr>Models for information processing (Selection of tools for concept acquisition, formation, attainment)</vt:lpstr>
      <vt:lpstr>Synectics</vt:lpstr>
      <vt:lpstr>PowerPoint Presentation</vt:lpstr>
      <vt:lpstr>Collage </vt:lpstr>
      <vt:lpstr>Metaphor</vt:lpstr>
      <vt:lpstr>Advance organizers </vt:lpstr>
      <vt:lpstr>Taxonomies of the Cognitive Domain Bloom’s Taxonomy 1956 Anderson and Krathwohl’s Taxonomy 2000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Facilitating acquisition of subject terminology</dc:title>
  <dc:creator>User</dc:creator>
  <cp:lastModifiedBy>User</cp:lastModifiedBy>
  <cp:revision>23</cp:revision>
  <dcterms:created xsi:type="dcterms:W3CDTF">2013-02-10T08:15:52Z</dcterms:created>
  <dcterms:modified xsi:type="dcterms:W3CDTF">2013-02-19T06:16:53Z</dcterms:modified>
</cp:coreProperties>
</file>