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88" r:id="rId4"/>
    <p:sldId id="291" r:id="rId5"/>
    <p:sldId id="298" r:id="rId6"/>
    <p:sldId id="306" r:id="rId7"/>
    <p:sldId id="292" r:id="rId8"/>
    <p:sldId id="293" r:id="rId9"/>
    <p:sldId id="303" r:id="rId10"/>
    <p:sldId id="294" r:id="rId11"/>
    <p:sldId id="299" r:id="rId12"/>
    <p:sldId id="300" r:id="rId13"/>
    <p:sldId id="295" r:id="rId14"/>
    <p:sldId id="301" r:id="rId15"/>
    <p:sldId id="281" r:id="rId16"/>
    <p:sldId id="305" r:id="rId17"/>
    <p:sldId id="296" r:id="rId18"/>
    <p:sldId id="304" r:id="rId19"/>
    <p:sldId id="302" r:id="rId20"/>
    <p:sldId id="307" r:id="rId21"/>
    <p:sldId id="310" r:id="rId22"/>
    <p:sldId id="308" r:id="rId23"/>
    <p:sldId id="309" r:id="rId24"/>
    <p:sldId id="311" r:id="rId25"/>
    <p:sldId id="312" r:id="rId26"/>
    <p:sldId id="313" r:id="rId27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67025" autoAdjust="0"/>
  </p:normalViewPr>
  <p:slideViewPr>
    <p:cSldViewPr>
      <p:cViewPr varScale="1">
        <p:scale>
          <a:sx n="42" d="100"/>
          <a:sy n="42" d="100"/>
        </p:scale>
        <p:origin x="-9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5D5CC2-F837-4BEA-A618-FD3EDDAB0113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noProof="0" smtClean="0"/>
              <a:t>Noklikšķiniet, lai rediģētu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F1A849-31FF-4CAB-A8D1-7D866E30090B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smtClean="0">
                <a:solidFill>
                  <a:srgbClr val="FF0000"/>
                </a:solidFill>
              </a:rPr>
              <a:t>Cilvēces vēsturē mēs redzam ar kādiem līdzekļiem cilvēki sazinājās, pārvietojās un saimniekoja. </a:t>
            </a:r>
          </a:p>
          <a:p>
            <a:pPr eaLnBrk="1" hangingPunct="1"/>
            <a:r>
              <a:rPr lang="lv-LV" smtClean="0">
                <a:solidFill>
                  <a:srgbClr val="FF0000"/>
                </a:solidFill>
              </a:rPr>
              <a:t>Šodien mēs kopā ceļosim cauri simtgadēm., pārvietosimies laikā un noskaidrosim ko cilvēks ir izgudrojis, lai komunicētu un attīstītu savu dzīves telpu.</a:t>
            </a:r>
            <a:endParaRPr lang="lv-LV" smtClean="0"/>
          </a:p>
          <a:p>
            <a:pPr eaLnBrk="1" hangingPunct="1"/>
            <a:r>
              <a:rPr lang="lv-LV" smtClean="0"/>
              <a:t>Mēs noskaidrosim, kā tas ir aizsācies un kā izgudrojumi ir attīstījušies cauri gadsimtiem.</a:t>
            </a:r>
          </a:p>
          <a:p>
            <a:pPr eaLnBrk="1" hangingPunct="1"/>
            <a:r>
              <a:rPr lang="lv-LV" smtClean="0"/>
              <a:t>Sāksim mūsu ceļojumu.</a:t>
            </a:r>
          </a:p>
          <a:p>
            <a:pPr eaLnBrk="1" hangingPunct="1"/>
            <a:r>
              <a:rPr lang="lv-LV" smtClean="0">
                <a:solidFill>
                  <a:srgbClr val="FF0000"/>
                </a:solidFill>
              </a:rPr>
              <a:t>Katrai grupai pienācis sūtījums</a:t>
            </a:r>
            <a:r>
              <a:rPr lang="lv-LV" smtClean="0"/>
              <a:t>. </a:t>
            </a:r>
          </a:p>
          <a:p>
            <a:pPr eaLnBrk="1" hangingPunct="1"/>
            <a:r>
              <a:rPr lang="lv-LV" i="1" smtClean="0"/>
              <a:t>Grupas saņem maisiņu ar māla plāksnīti ar rakstu zīmēm.</a:t>
            </a:r>
          </a:p>
          <a:p>
            <a:pPr eaLnBrk="1" hangingPunct="1"/>
            <a:r>
              <a:rPr lang="lv-LV" smtClean="0"/>
              <a:t>Jums jāapskata sūtījums, jāizlemj no kāda reģiona tas ir nācis, tad jādodas uz “pastu” un tur jāsaņem nākamais sūtījums.</a:t>
            </a:r>
          </a:p>
          <a:p>
            <a:pPr eaLnBrk="1" hangingPunct="1"/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2DEF2-C208-4022-9A6C-29CCA59252B9}" type="slidenum">
              <a:rPr lang="lv-LV" smtClean="0"/>
              <a:pPr>
                <a:defRPr/>
              </a:pPr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Mēs piedāvājam latvisko ķīļraksta versiju</a:t>
            </a:r>
            <a:r>
              <a:rPr lang="lv-LV" i="1" smtClean="0"/>
              <a:t>.(izdala lapiņas-pielikumā)</a:t>
            </a:r>
          </a:p>
          <a:p>
            <a:endParaRPr lang="lv-LV" smtClean="0"/>
          </a:p>
          <a:p>
            <a:r>
              <a:rPr lang="lv-LV" smtClean="0"/>
              <a:t>Katra grupa saņems 2 tautasdziesmas, jums jāatšifrē vismaz viena, tas būs apm. 5 min. kamēr skan mūzika. </a:t>
            </a:r>
            <a:r>
              <a:rPr lang="lv-LV" sz="1000" i="1" smtClean="0"/>
              <a:t>(prezentācija un paralēli pareizā skolotāja versija)</a:t>
            </a:r>
          </a:p>
          <a:p>
            <a:r>
              <a:rPr lang="lv-LV" smtClean="0"/>
              <a:t> Vai jūs zināt tautasdziesmu “ Seši mazi bundzinieki” ? Nodziedāsim kopā.</a:t>
            </a:r>
          </a:p>
          <a:p>
            <a:pPr eaLnBrk="1" hangingPunct="1"/>
            <a:r>
              <a:rPr lang="lv-LV" smtClean="0"/>
              <a:t>Bet tagad iztulkojiet šo dziesmu angliski.</a:t>
            </a:r>
          </a:p>
          <a:p>
            <a:pPr eaLnBrk="1" hangingPunct="1"/>
            <a:r>
              <a:rPr lang="lv-LV" i="1" smtClean="0"/>
              <a:t>Skolēni prezentē tulkojumu. </a:t>
            </a:r>
          </a:p>
          <a:p>
            <a:pPr eaLnBrk="1" hangingPunct="1"/>
            <a:endParaRPr lang="lv-LV" i="1" smtClean="0"/>
          </a:p>
          <a:p>
            <a:pPr eaLnBrk="1" hangingPunct="1"/>
            <a:endParaRPr lang="lv-LV" sz="1000" smtClean="0"/>
          </a:p>
          <a:p>
            <a:endParaRPr lang="lv-LV" smtClean="0"/>
          </a:p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6CA5B-7907-4386-B33B-45BB3D179266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Dzied sagatavoto variantu</a:t>
            </a:r>
          </a:p>
          <a:p>
            <a:r>
              <a:rPr lang="lv-LV" i="1" smtClean="0"/>
              <a:t>Pēc angļu varianta rotaļdeja.</a:t>
            </a:r>
          </a:p>
          <a:p>
            <a:r>
              <a:rPr lang="lv-LV" smtClean="0"/>
              <a:t>Piecelieties un izveidojiet dārziņu. Viens no saziņas veidiem ir ķermeņu valoda. Daudz var pateikt ne tikai ar žestiem, bet arī ar ķermeņa valodu.</a:t>
            </a:r>
          </a:p>
          <a:p>
            <a:r>
              <a:rPr lang="lv-LV" smtClean="0"/>
              <a:t>Tagad vēlreiz nodziedāsim “ seši mazi bundzinieki”  vārdus aizstājot ar žestiem.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6DE7E-41CD-4D3B-BCF5-93DF5E5BA1BC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Klasē stāv ratiņš.</a:t>
            </a:r>
          </a:p>
          <a:p>
            <a:r>
              <a:rPr lang="lv-LV" smtClean="0"/>
              <a:t>Uzminiet par kuru no šumeru izgudrojumiem būs runa? </a:t>
            </a:r>
            <a:r>
              <a:rPr lang="lv-LV" i="1" smtClean="0"/>
              <a:t>(riteni)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52397-34BF-4C57-B59F-D753D377933C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sz="1000" smtClean="0"/>
          </a:p>
          <a:p>
            <a:r>
              <a:rPr lang="lv-LV" smtClean="0"/>
              <a:t>Starpcitu par riteni ir viena laba anekdote:</a:t>
            </a:r>
          </a:p>
          <a:p>
            <a:r>
              <a:rPr lang="lv-LV" smtClean="0"/>
              <a:t>Pabeidziet anekdoti….. </a:t>
            </a:r>
            <a:r>
              <a:rPr lang="lv-LV" i="1" smtClean="0"/>
              <a:t>(1.min. laikā apdomā, katra grupa pasaka savu variantu)</a:t>
            </a:r>
          </a:p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B825-4C5F-447C-974F-E56D253135BC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Turpinājums orģinālam ir…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F2C30-5E97-4B7A-B310-31B5866A3B43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1.(berze)</a:t>
            </a:r>
          </a:p>
          <a:p>
            <a:r>
              <a:rPr lang="lv-LV" i="1" smtClean="0"/>
              <a:t>2.Divas grupas par kaitīgo un divas par vajadzīgo, domā 5 min. tad prezentē, un papildina viens otru.</a:t>
            </a:r>
          </a:p>
          <a:p>
            <a:r>
              <a:rPr lang="lv-LV" i="1" smtClean="0"/>
              <a:t>3.Samaina lapas, un domā kā samazināt vai palielināt berzi(5min.)</a:t>
            </a:r>
          </a:p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D3A7A-4095-4DC9-8C23-A7F2571EA14B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Ritenis ir sastopams ne tikai kā pārvietojamais līdzeklis vai kāda priekšmeta sastāvdaļa. Riteņa motīvs parādās arī dejās. Pavērosim Irāņu tautas deju.</a:t>
            </a:r>
          </a:p>
          <a:p>
            <a:r>
              <a:rPr lang="lv-LV" i="1" smtClean="0"/>
              <a:t>Skatās no 0.00 līdz 1.29</a:t>
            </a:r>
          </a:p>
          <a:p>
            <a:r>
              <a:rPr lang="lv-LV" smtClean="0"/>
              <a:t>Kādas skaistas, graciozas kustības.</a:t>
            </a:r>
          </a:p>
          <a:p>
            <a:r>
              <a:rPr lang="lv-LV" smtClean="0"/>
              <a:t>Kā jūs domājat, cik ilgā laikā šī dejotāja izdarīja vienu pilnu apgriezienu?</a:t>
            </a:r>
          </a:p>
          <a:p>
            <a:r>
              <a:rPr lang="lv-LV" smtClean="0"/>
              <a:t>Paskatīsimies vēlreiz . Jūsu uzdevums noteikt  šīs dejotājas apgrieziena periodu.</a:t>
            </a:r>
          </a:p>
          <a:p>
            <a:r>
              <a:rPr lang="lv-LV" i="1" smtClean="0"/>
              <a:t>Skolēniem izdala hronometrus, dot 1-2min. apdomāt kā noteikt  apgrieziena laiku. Skatās vēlreiz no 1.05 līdz 1.16. Atkārto 2-3 reizes. Skolēni rēķina periodu, pierakstot visu kā fizikā pieraksta . </a:t>
            </a:r>
          </a:p>
          <a:p>
            <a:r>
              <a:rPr lang="lv-LV" smtClean="0"/>
              <a:t>Tagad pamēģiniet jūs dejot kā šī dejotāj.</a:t>
            </a:r>
          </a:p>
          <a:p>
            <a:r>
              <a:rPr lang="lv-LV" i="1" smtClean="0"/>
              <a:t>Skolēni sastājas aplī un mēģina dejot . Var arī improvizēt.</a:t>
            </a:r>
          </a:p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FB7392-69C2-45FE-89DA-12E2C155DC26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Kā rodas izgudrojumi?</a:t>
            </a:r>
          </a:p>
          <a:p>
            <a:r>
              <a:rPr lang="lv-LV" i="1" smtClean="0"/>
              <a:t>(pilda uzdevumus, Laiks 10min., skan mūzika, darba lapas</a:t>
            </a:r>
          </a:p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696F5-06F5-4E6C-AB84-FC70D7964062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Kādi izgudrojumi ir izmantoti lai  Šumahers varētu piedalīties sacensībās.</a:t>
            </a:r>
          </a:p>
          <a:p>
            <a:r>
              <a:rPr lang="lv-LV" i="1" smtClean="0"/>
              <a:t>(skolēni sauc)</a:t>
            </a:r>
          </a:p>
          <a:p>
            <a:r>
              <a:rPr lang="lv-LV" smtClean="0"/>
              <a:t>Tagad jums ir iespēja izveidot savu vēstījumu par to, ko esiet ieguvuši un atklājuši. Savu vēstījumu noformējiet uz plāksnītēm.</a:t>
            </a:r>
          </a:p>
          <a:p>
            <a:r>
              <a:rPr lang="lv-LV" i="1" smtClean="0"/>
              <a:t>(katra  grupa meklē savus  darba materiālu lai varētu māla piku izrullēt un pēc tam uzrakstīt vēst’ījumu: pudele, veltnis, irbulis)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5E341-9B5D-4EAF-8C18-87E31783A486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22476-BEA5-4DAD-B2A9-0E297D2853A8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lv-LV" smtClean="0"/>
              <a:t>1.</a:t>
            </a:r>
            <a:r>
              <a:rPr lang="lv-LV" i="1" smtClean="0"/>
              <a:t>Grupas saņem plāksnīti ar rakstu zīmēm. </a:t>
            </a:r>
            <a:endParaRPr lang="lv-LV" smtClean="0"/>
          </a:p>
          <a:p>
            <a:pPr eaLnBrk="1" hangingPunct="1"/>
            <a:r>
              <a:rPr lang="lv-LV" i="1" smtClean="0"/>
              <a:t>2.Pasta piedāvājums</a:t>
            </a:r>
          </a:p>
          <a:p>
            <a:pPr eaLnBrk="1" hangingPunct="1">
              <a:buFontTx/>
              <a:buChar char="•"/>
            </a:pPr>
            <a:r>
              <a:rPr lang="lv-LV" i="1" smtClean="0"/>
              <a:t>Katrai grupai 3 vēstules ar Divupei, Ēģiptei un Grieķijai raksturīgiem simboliem. </a:t>
            </a:r>
            <a:r>
              <a:rPr lang="lv-LV" sz="1400" i="1" smtClean="0"/>
              <a:t>(būtu jāizvēlas pareizais- auglīgais pusmēness)</a:t>
            </a:r>
            <a:endParaRPr lang="lv-LV" sz="1600" i="1" smtClean="0"/>
          </a:p>
          <a:p>
            <a:pPr eaLnBrk="1" hangingPunct="1">
              <a:buFontTx/>
              <a:buChar char="•"/>
            </a:pPr>
            <a:r>
              <a:rPr lang="lv-LV" sz="1600" i="1" smtClean="0"/>
              <a:t>“Neīstajās” aploksnēs ir uzvedinošs teksts uz pareizo versiju.</a:t>
            </a:r>
          </a:p>
          <a:p>
            <a:pPr eaLnBrk="1" hangingPunct="1">
              <a:buFontTx/>
              <a:buChar char="•"/>
            </a:pPr>
            <a:r>
              <a:rPr lang="lv-LV" sz="1600" i="1" smtClean="0"/>
              <a:t>‘”Īstajā aploksnē”- Hērodota teksts, kas raksturo doto apgabalu.</a:t>
            </a:r>
            <a:r>
              <a:rPr lang="lv-LV" i="1" smtClean="0"/>
              <a:t> </a:t>
            </a:r>
          </a:p>
          <a:p>
            <a:pPr eaLnBrk="1" hangingPunct="1"/>
            <a:r>
              <a:rPr lang="lv-LV" i="1" smtClean="0"/>
              <a:t>Šo zemi, tāpat kā Ēģipti, viscaur šķērso kanāli. Pats lielākais no tiem ir kuģojams. Tas tek dienvidaustrumu virzienā no Eifratas uz otru upi, pie kuras atrodas Nīnas pilsēta. </a:t>
            </a:r>
          </a:p>
          <a:p>
            <a:pPr eaLnBrk="1" hangingPunct="1"/>
            <a:r>
              <a:rPr lang="lv-LV" i="1" smtClean="0"/>
              <a:t>No visām zemēm, cik man zināms, šī zeme neapšaubāmi ražo vislabākos Dēmetras augļus. Turpretim augļu koki tur vispār neaug: nedz vīģes koks, nedz vīnogulāji, nedz olīvkoks. Kas attiecas uz Dēmetras augļiem, tad zeme tos dzemdē tādā pārpilnībā, ka raža šeit parasti ir divsimtais grauds </a:t>
            </a:r>
            <a:r>
              <a:rPr lang="lv-LV" sz="900" i="1" smtClean="0"/>
              <a:t>(novāc 200 reizes vairāk nekā iesēts</a:t>
            </a:r>
            <a:r>
              <a:rPr lang="lv-LV" i="1" smtClean="0"/>
              <a:t>), bet labos gados – pat trīssimtais. Olīveļļu viņi nelieto nemaz, bet [izmanto] sezama eļļu. Visā ielejā aug dateļpalmas, vairums no tām dod augļus. No palmu augļiem gatavo maizi, vīnu un medu. Burtiski šo zemi sauc </a:t>
            </a:r>
            <a:r>
              <a:rPr lang="lv-LV" b="1" i="1" smtClean="0"/>
              <a:t>“zeme starp divām upēm”.</a:t>
            </a:r>
            <a:endParaRPr lang="lv-LV" i="1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40D17-6228-46BA-A26B-14906CA72E5E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Skolēni lasa tekstu un vienojas, kas tā par zemi.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05AA5-10B0-432A-B24C-A22CDD7D0E8D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1.(tā ir Mezopotāmija)</a:t>
            </a:r>
          </a:p>
          <a:p>
            <a:r>
              <a:rPr lang="lv-LV" smtClean="0"/>
              <a:t>2.Vai ir iespējams mūsdienu kartē atrast Mezapotāmiju </a:t>
            </a:r>
            <a:r>
              <a:rPr lang="lv-LV" i="1" smtClean="0"/>
              <a:t>(apspēlē atbildes)</a:t>
            </a:r>
          </a:p>
          <a:p>
            <a:endParaRPr lang="lv-LV" i="1" smtClean="0"/>
          </a:p>
          <a:p>
            <a:r>
              <a:rPr lang="lv-LV" i="1" smtClean="0"/>
              <a:t>(Irāna)</a:t>
            </a:r>
          </a:p>
          <a:p>
            <a:r>
              <a:rPr lang="lv-LV" i="1" smtClean="0"/>
              <a:t>Tuvie Austrumi</a:t>
            </a:r>
          </a:p>
          <a:p>
            <a:r>
              <a:rPr lang="lv-LV" i="1" smtClean="0"/>
              <a:t>(skolēnu asociācijas)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027EE-6177-4DDB-ACC5-5B7B1895A813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Demonstrējam, kā izskatījās Mezopotāmija un mūsdienās Irāna.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A5B2C-E539-4EFC-9A41-E1C9CB4879B6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Diskusija.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5BB9C-D0B0-42B3-86E5-091BA453ABA2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mtClean="0"/>
              <a:t>Gatavo austrumu saldumus, izmantojot vietējos produktus – cepumi (smilšu), āboli, ievārījums(izņemot upeņu un melleņu) un iekļaujot reģionam raksturīgās garšvielas: kanēlis, vanilīns, kakao, dateles, sezama sēkliņas un citronu.</a:t>
            </a:r>
          </a:p>
          <a:p>
            <a:r>
              <a:rPr lang="lv-LV" smtClean="0"/>
              <a:t>Darba process un informācija – darba lapā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14157D-12FB-42C9-9E70-E93E64D16C22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 dirty="0" smtClean="0"/>
              <a:t>Irānas teritoriju senāk apdzīvoja tauta </a:t>
            </a:r>
            <a:r>
              <a:rPr lang="lv-LV" dirty="0" err="1" smtClean="0"/>
              <a:t>šumeri</a:t>
            </a:r>
            <a:r>
              <a:rPr lang="lv-LV" dirty="0" smtClean="0"/>
              <a:t>. Pastāv uzskats, ka šī tauta ir pazīstama ar dažādiem izgudrojumiem, kuri ir nozīmīgi jo projām. </a:t>
            </a:r>
          </a:p>
          <a:p>
            <a:pPr eaLnBrk="1" hangingPunct="1">
              <a:defRPr/>
            </a:pPr>
            <a:r>
              <a:rPr lang="lv-LV" sz="800" i="1" dirty="0" smtClean="0">
                <a:solidFill>
                  <a:schemeClr val="bg1">
                    <a:lumMod val="85000"/>
                  </a:schemeClr>
                </a:solidFill>
              </a:rPr>
              <a:t>(meklē- rakstība, cipari, plāksnītes, likumi, ritenis u.c.)</a:t>
            </a:r>
          </a:p>
          <a:p>
            <a:pPr eaLnBrk="1" hangingPunct="1">
              <a:defRPr/>
            </a:pPr>
            <a:r>
              <a:rPr lang="lv-LV" sz="800" i="1" dirty="0" smtClean="0">
                <a:solidFill>
                  <a:schemeClr val="bg1">
                    <a:lumMod val="85000"/>
                  </a:schemeClr>
                </a:solidFill>
              </a:rPr>
              <a:t>Katra grupa saņem vēl vienu šifrētu plāksnīti. Un atšifrē uz laiku, kura grupa pirmā! </a:t>
            </a:r>
            <a:r>
              <a:rPr lang="lv-LV" sz="800" b="1" i="1" dirty="0" smtClean="0">
                <a:solidFill>
                  <a:schemeClr val="bg1">
                    <a:lumMod val="85000"/>
                  </a:schemeClr>
                </a:solidFill>
              </a:rPr>
              <a:t>SACENSĪBA </a:t>
            </a:r>
          </a:p>
          <a:p>
            <a:pPr>
              <a:defRPr/>
            </a:pPr>
            <a:r>
              <a:rPr lang="lv-LV" b="1" i="1" dirty="0" smtClean="0"/>
              <a:t>Šifrētais teksts: Svarīgs </a:t>
            </a:r>
            <a:r>
              <a:rPr lang="lv-LV" b="1" i="1" dirty="0" err="1" smtClean="0"/>
              <a:t>šumeru</a:t>
            </a:r>
            <a:r>
              <a:rPr lang="lv-LV" b="1" i="1" dirty="0" smtClean="0"/>
              <a:t> izgudrojums ir rakstība- ķīļraksts!</a:t>
            </a:r>
          </a:p>
          <a:p>
            <a:pPr>
              <a:defRPr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A3A8D-F3B6-43E9-8FD4-C17DF56F81D7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iezīmju vietturi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i="1" smtClean="0"/>
              <a:t>Pēc uzdevuma veikšanas skolēni iepazīstas ar oriģinālo rakstu paraugu.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B9DD8-DCC5-4FC2-A87A-F7D509ACD160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953B1-944E-4DD2-B2A0-B0F7B7477490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50BB0-9055-4370-B4E8-F5C19A92929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6131-944D-4C9C-9086-CD06184BDA43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15B4-055D-4FEA-A652-8CC28F91CC3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3C41-EABC-4EC6-B561-F3820B002750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ED99-7BB6-45F0-B4F5-EADB63A765E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D38C-9FEC-4DD2-B2CB-06D37972A9C5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5C4ED-58F1-4C3C-A5CC-A0B19E963B3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863C-FB58-458C-B897-4B055CAB60CB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3C40-ED60-402C-B4FF-96EAA6D454A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10EE-C980-4DD8-97B3-580FFDEB0CA9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B241-9299-413B-B8A0-B3E66251636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9BFE-523F-48A7-9291-26420C22B2EF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6D5E-A2A5-4317-9EEF-B817AB4796F0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01C4-257D-4A5F-B9FE-0B2A99D18D8A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700B7-D134-4FCF-99A4-2692F9CCA11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C6EA-9DD9-43C7-BEAC-61FD03DD0C0C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830E-FF39-43F1-8A4D-75157A2C126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2D7D6-04E3-4AAC-B0AD-662DD58F6230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2900-B316-49E1-93AE-F430EE27A19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 smtClean="0"/>
              <a:t>Lai pievienotu attēlu, noklikšķiniet uz ikonas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837B-43CC-47C1-955D-87BE128A53EA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5971-1661-4EC8-B6D9-533861B1E51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610AAA9-1156-4AB4-9671-A9E7C82F30D5}" type="datetimeFigureOut">
              <a:rPr lang="lv-LV"/>
              <a:pPr>
                <a:defRPr/>
              </a:pPr>
              <a:t>2012.06.07.</a:t>
            </a:fld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E57420-37CB-43FE-8846-7D2E8F3CD29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6/Wheel_Iran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jhxyC_Yfcg&amp;feature=relat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ivetaklige@inbox.lv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caune@inbox.l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ilonajegorova@inbox.l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ingridastudane@e-apollo.l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sandra.vaitkevica@inbox.l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erika69@inbox.lv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avaluka@inbox.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v.wikipedia.org/wiki/Att%C4%93ls:Hammurabi's_Babylonia_Locator_Map_1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NO ŠUMERIEM </a:t>
            </a:r>
            <a:br>
              <a:rPr lang="lv-LV" smtClean="0"/>
            </a:br>
            <a:r>
              <a:rPr lang="lv-LV" smtClean="0"/>
              <a:t>LĪDZ ŠUMAHERAM</a:t>
            </a:r>
            <a:br>
              <a:rPr lang="lv-LV" smtClean="0"/>
            </a:br>
            <a:r>
              <a:rPr lang="lv-LV" sz="2800" smtClean="0"/>
              <a:t>izgudrojumi</a:t>
            </a:r>
            <a:r>
              <a:rPr lang="lv-LV" smtClean="0"/>
              <a:t>	</a:t>
            </a:r>
          </a:p>
        </p:txBody>
      </p:sp>
      <p:sp>
        <p:nvSpPr>
          <p:cNvPr id="2051" name="Apakšvirsraksts 2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7391400" cy="1371600"/>
          </a:xfrm>
        </p:spPr>
        <p:txBody>
          <a:bodyPr/>
          <a:lstStyle/>
          <a:p>
            <a:pPr eaLnBrk="1" hangingPunct="1"/>
            <a:r>
              <a:rPr lang="lv-LV" smtClean="0"/>
              <a:t>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 smtClean="0"/>
              <a:t>Ķīļraksts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10243" name="Satura vietturis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114800"/>
          </a:xfrm>
        </p:spPr>
        <p:txBody>
          <a:bodyPr/>
          <a:lstStyle/>
          <a:p>
            <a:pPr eaLnBrk="1" hangingPunct="1"/>
            <a:r>
              <a:rPr lang="lv-LV" smtClean="0"/>
              <a:t>Vai kāds zina, ko nozīmē jēdzieni </a:t>
            </a:r>
            <a:r>
              <a:rPr lang="lv-LV" i="1" smtClean="0"/>
              <a:t>ķīlis un ķīlēt</a:t>
            </a:r>
            <a:r>
              <a:rPr lang="lv-LV" smtClean="0"/>
              <a:t>?</a:t>
            </a:r>
            <a:endParaRPr lang="lv-LV" sz="2000" smtClean="0"/>
          </a:p>
          <a:p>
            <a:pPr eaLnBrk="1" hangingPunct="1"/>
            <a:r>
              <a:rPr lang="lv-LV" smtClean="0"/>
              <a:t>Katrai grupai ir jāatšifrē tautasdziesmas.</a:t>
            </a:r>
          </a:p>
          <a:p>
            <a:pPr eaLnBrk="1" hangingPunct="1"/>
            <a:r>
              <a:rPr lang="lv-LV" smtClean="0"/>
              <a:t>Latviešu tautasdziesma </a:t>
            </a:r>
          </a:p>
          <a:p>
            <a:pPr algn="ctr" eaLnBrk="1" hangingPunct="1">
              <a:buFontTx/>
              <a:buNone/>
            </a:pPr>
            <a:r>
              <a:rPr lang="lv-LV" smtClean="0"/>
              <a:t>“ Seši mazi bundzinieki” </a:t>
            </a:r>
          </a:p>
          <a:p>
            <a:pPr eaLnBrk="1" hangingPunct="1">
              <a:buFontTx/>
              <a:buNone/>
            </a:pPr>
            <a:endParaRPr lang="lv-LV" smtClean="0"/>
          </a:p>
          <a:p>
            <a:pPr eaLnBrk="1" hangingPunct="1">
              <a:buFontTx/>
              <a:buNone/>
            </a:pPr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3.gstatic.com/images?q=tbn:ANd9GcSBm1Vk0T1TMxU5UaBOkxZIfu_r84KIM8VCM3YuTcERnuX1Wh7q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mtClean="0"/>
              <a:t>Six small drummers</a:t>
            </a:r>
          </a:p>
        </p:txBody>
      </p:sp>
      <p:sp>
        <p:nvSpPr>
          <p:cNvPr id="12292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z="2800" smtClean="0"/>
              <a:t>Six small , six small, six small drummers</a:t>
            </a:r>
          </a:p>
          <a:p>
            <a:pPr eaLnBrk="1" hangingPunct="1">
              <a:buFontTx/>
              <a:buNone/>
            </a:pPr>
            <a:r>
              <a:rPr lang="lv-LV" sz="2800" smtClean="0"/>
              <a:t>Ride the road and drum, drum, drum</a:t>
            </a:r>
          </a:p>
          <a:p>
            <a:pPr lvl="1" eaLnBrk="1" hangingPunct="1">
              <a:buFontTx/>
              <a:buNone/>
            </a:pPr>
            <a:r>
              <a:rPr lang="lv-LV" smtClean="0"/>
              <a:t>	All six drummers  on grey horses</a:t>
            </a:r>
          </a:p>
          <a:p>
            <a:pPr lvl="1" eaLnBrk="1" hangingPunct="1">
              <a:buFontTx/>
              <a:buNone/>
            </a:pPr>
            <a:r>
              <a:rPr lang="lv-LV" smtClean="0"/>
              <a:t>	All have Marten of the cap</a:t>
            </a:r>
          </a:p>
          <a:p>
            <a:pPr eaLnBrk="1" hangingPunct="1">
              <a:buFontTx/>
              <a:buNone/>
            </a:pPr>
            <a:r>
              <a:rPr lang="lv-LV" sz="2800" smtClean="0"/>
              <a:t>All six riding on horseba(a)ck</a:t>
            </a:r>
          </a:p>
          <a:p>
            <a:pPr eaLnBrk="1" hangingPunct="1">
              <a:buFontTx/>
              <a:buNone/>
            </a:pPr>
            <a:r>
              <a:rPr lang="lv-LV" sz="2800" smtClean="0"/>
              <a:t>In my fathers court(y)yard</a:t>
            </a:r>
          </a:p>
          <a:p>
            <a:pPr eaLnBrk="1" hangingPunct="1">
              <a:buFontTx/>
              <a:buNone/>
            </a:pPr>
            <a:r>
              <a:rPr lang="lv-LV" sz="2800" smtClean="0"/>
              <a:t>		All six jumping from the  horse's</a:t>
            </a:r>
          </a:p>
          <a:p>
            <a:pPr eaLnBrk="1" hangingPunct="1">
              <a:buFontTx/>
              <a:buNone/>
            </a:pPr>
            <a:r>
              <a:rPr lang="lv-LV" sz="2800" smtClean="0"/>
              <a:t>		Gives the golden ring to me</a:t>
            </a:r>
          </a:p>
          <a:p>
            <a:pPr eaLnBrk="1" hangingPunct="1">
              <a:buFontTx/>
              <a:buNone/>
            </a:pPr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tēls:Wheel Ir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990600"/>
            <a:ext cx="42592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aisnstūris 2"/>
          <p:cNvSpPr>
            <a:spLocks noChangeArrowheads="1"/>
          </p:cNvSpPr>
          <p:nvPr/>
        </p:nvSpPr>
        <p:spPr bwMode="auto">
          <a:xfrm>
            <a:off x="1371600" y="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4000"/>
              <a:t>Ritenis, ratiņš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endParaRPr lang="lv-LV" smtClean="0"/>
          </a:p>
        </p:txBody>
      </p:sp>
      <p:sp>
        <p:nvSpPr>
          <p:cNvPr id="14339" name="Satura vietturis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z="2600" smtClean="0"/>
              <a:t>Kāds saimnieks sev ļoti rūpīgi izraudzījās  strādniekus. Viņš bija plaši pazīstams ar savu dāsno samaksu un prasīgumu pret darbiniekiem.</a:t>
            </a:r>
          </a:p>
          <a:p>
            <a:pPr eaLnBrk="1" hangingPunct="1">
              <a:buFontTx/>
              <a:buNone/>
            </a:pPr>
            <a:r>
              <a:rPr lang="lv-LV" sz="2600" smtClean="0"/>
              <a:t>Kad tam pieteicās jauns strādnieks, saimnieks pieņēma strādnieku uz pārbaudes laiku. Viņam tika uzdots vienkāršs darbs: ķerrā iekraut 15 liekšķeres smilšu, aizvest uz pagalma tālāko stūri un izbērt to bedrē.</a:t>
            </a:r>
          </a:p>
          <a:p>
            <a:pPr eaLnBrk="1" hangingPunct="1">
              <a:buFontTx/>
              <a:buNone/>
            </a:pPr>
            <a:r>
              <a:rPr lang="lv-LV" sz="2600" smtClean="0"/>
              <a:t>Strādnieks strādā vienu stundu, otru, trešo ... astoto, un dienas beigās nāk jautāt saimniekam:</a:t>
            </a:r>
          </a:p>
          <a:p>
            <a:pPr eaLnBrk="1" hangingPunct="1">
              <a:buFontTx/>
              <a:buNone/>
            </a:pPr>
            <a:r>
              <a:rPr lang="lv-LV" sz="2600" smtClean="0"/>
              <a:t>“Nu kā tad, saimniek? Vai darbs labi padarīts? Tik ilgi strādāju. Tikai jums tas ķerras ritenis čīkst.”</a:t>
            </a:r>
          </a:p>
          <a:p>
            <a:pPr eaLnBrk="1" hangingPunct="1">
              <a:buFontTx/>
              <a:buNone/>
            </a:pPr>
            <a:r>
              <a:rPr lang="lv-LV" sz="2600" smtClean="0"/>
              <a:t>“Un kā tad tas čīkst?” saimnieks jautā.</a:t>
            </a:r>
          </a:p>
          <a:p>
            <a:pPr eaLnBrk="1" hangingPunct="1">
              <a:buFontTx/>
              <a:buNone/>
            </a:pPr>
            <a:r>
              <a:rPr lang="lv-LV" sz="2600" smtClean="0"/>
              <a:t>“Nu tā – čīīīk, čīīīk, čīīīk”.</a:t>
            </a:r>
          </a:p>
          <a:p>
            <a:pPr eaLnBrk="1" hangingPunct="1">
              <a:buFontTx/>
              <a:buNone/>
            </a:pPr>
            <a:endParaRPr lang="lv-LV" sz="2800" smtClean="0"/>
          </a:p>
          <a:p>
            <a:pPr eaLnBrk="1" hangingPunct="1">
              <a:buFontTx/>
              <a:buNone/>
            </a:pPr>
            <a:r>
              <a:rPr lang="lv-LV" sz="1400" smtClean="0"/>
              <a:t>………………………………………………………………………………………………………………………………………………………………….</a:t>
            </a:r>
          </a:p>
          <a:p>
            <a:pPr eaLnBrk="1" hangingPunct="1">
              <a:buFontTx/>
              <a:buNone/>
            </a:pPr>
            <a:r>
              <a:rPr lang="lv-LV" sz="1400" smtClean="0"/>
              <a:t>……………………………………………………………………………………………………………………………………………………………….</a:t>
            </a:r>
          </a:p>
          <a:p>
            <a:pPr eaLnBrk="1" hangingPunct="1">
              <a:buFontTx/>
              <a:buNone/>
            </a:pPr>
            <a:endParaRPr lang="lv-LV" sz="1400" smtClean="0"/>
          </a:p>
          <a:p>
            <a:pPr eaLnBrk="1" hangingPunct="1">
              <a:buFontTx/>
              <a:buNone/>
            </a:pPr>
            <a:endParaRPr lang="lv-LV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smtClean="0"/>
          </a:p>
        </p:txBody>
      </p:sp>
      <p:sp>
        <p:nvSpPr>
          <p:cNvPr id="15363" name="Satura vietturis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mtClean="0"/>
              <a:t>“Redzi, puis! Tu kā strādnieks man nederi. Lai es tevi paturētu darbā, ritenim jāčīkst tā: – čik, čik, čik, čik”.</a:t>
            </a:r>
          </a:p>
          <a:p>
            <a:pPr eaLnBrk="1" hangingPunct="1"/>
            <a:endParaRPr lang="lv-LV" smtClean="0"/>
          </a:p>
        </p:txBody>
      </p:sp>
      <p:pic>
        <p:nvPicPr>
          <p:cNvPr id="15364" name="Picture 2" descr="C:\Users\Skolotajs\Pictures\imagesCA57PY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4579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lv-LV" dirty="0"/>
          </a:p>
        </p:txBody>
      </p:sp>
      <p:sp>
        <p:nvSpPr>
          <p:cNvPr id="15363" name="Satura vietturis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z="2800" smtClean="0"/>
              <a:t>Kura fizikas parādība ir slikta starp riteni un asi, bet laba saskarē starp pēdu un zemi? </a:t>
            </a:r>
          </a:p>
          <a:p>
            <a:pPr eaLnBrk="1" hangingPunct="1">
              <a:buFontTx/>
              <a:buNone/>
            </a:pPr>
            <a:r>
              <a:rPr lang="lv-LV" sz="2800" smtClean="0"/>
              <a:t>Jums ir jāizdomā  piemēri mehānikā par lietderīgo berzi un par kaitīgo berzi!</a:t>
            </a:r>
          </a:p>
          <a:p>
            <a:pPr eaLnBrk="1" hangingPunct="1">
              <a:buFontTx/>
              <a:buNone/>
            </a:pPr>
            <a:r>
              <a:rPr lang="lv-LV" sz="2800" smtClean="0"/>
              <a:t>Kā jūs samazinātu kaitīgo berzi un paaugstinātu vajadzīgo berzi? </a:t>
            </a:r>
          </a:p>
          <a:p>
            <a:pPr eaLnBrk="1" hangingPunct="1">
              <a:buFontTx/>
              <a:buNone/>
            </a:pPr>
            <a:endParaRPr lang="lv-LV" sz="2000" smtClean="0"/>
          </a:p>
        </p:txBody>
      </p:sp>
      <p:pic>
        <p:nvPicPr>
          <p:cNvPr id="16388" name="Picture 7" descr="http://t3.gstatic.com/images?q=tbn:ANd9GcSkcvHjQon4QFwAwOSduVzm5bvDEWOiZOkKI8LceBQjlKLPRSOt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33800"/>
            <a:ext cx="609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smtClean="0"/>
          </a:p>
        </p:txBody>
      </p:sp>
      <p:sp>
        <p:nvSpPr>
          <p:cNvPr id="17411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lv-LV" smtClean="0">
                <a:hlinkClick r:id="rId3"/>
              </a:rPr>
              <a:t>http://www.youtube.com/watch?v=OjhxyC_Yfcg&amp;feature=related</a:t>
            </a:r>
            <a:endParaRPr lang="lv-LV" smtClean="0"/>
          </a:p>
          <a:p>
            <a:pPr eaLnBrk="1" hangingPunct="1">
              <a:buFontTx/>
              <a:buNone/>
            </a:pPr>
            <a:r>
              <a:rPr lang="lv-LV" smtClean="0"/>
              <a:t/>
            </a:r>
            <a:br>
              <a:rPr lang="lv-LV" smtClean="0"/>
            </a:br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lv-LV" smtClean="0"/>
              <a:t>Izgudrojumi</a:t>
            </a:r>
          </a:p>
        </p:txBody>
      </p:sp>
      <p:sp>
        <p:nvSpPr>
          <p:cNvPr id="17411" name="Satura vietturis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pPr eaLnBrk="1" hangingPunct="1"/>
            <a:r>
              <a:rPr lang="lv-LV" smtClean="0"/>
              <a:t>Daudz izgudrojumi izstrādāti mērķtiecīgi kā piemēram rakstība un ritenis, bet bija arī negaidīti izgudrojumi, vai varat tos nosaukt?</a:t>
            </a:r>
          </a:p>
          <a:p>
            <a:pPr eaLnBrk="1" hangingPunct="1"/>
            <a:endParaRPr lang="lv-LV" sz="1800" smtClean="0"/>
          </a:p>
        </p:txBody>
      </p:sp>
      <p:sp>
        <p:nvSpPr>
          <p:cNvPr id="18436" name="AutoShape 9" descr="data:image/jpeg;base64,/9j/4AAQSkZJRgABAQAAAQABAAD/2wCEAAkGBhAQEBAPEA8PEA8QDw0NDw8QDw8NDQ0PFBAVFBQQFBQXHCYeFxkjGRQUHy8gIyc1LCwsFR4xNTAqNSYrLCkBCQoKDgwOGg8PGikcFRwpKSwpKSkpKSkpKSkpKSkpKSkpLCwsKSkpKSkpKSwpKSksKSkpKSwsLCwpKSksKSkpKf/AABEIAKgAqAMBIgACEQEDEQH/xAAbAAACAwEBAQAAAAAAAAAAAAAAAQIDBQQGB//EADcQAAIBAgQEBAMGBQUAAAAAAAABAgMRBAUSITFBUWEGInGhEzKBQmKRscHwByNScoIUQ6LR4f/EABkBAAMBAQEAAAAAAAAAAAAAAAACAwQBBf/EACURAAMAAgICAQQDAQAAAAAAAAABAgMRMUESIQQTUWFxIjKRFP/aAAwDAQACEQMRAD8A+4AAAADEMAAAEADEAtQASEc9XHwjzv2W5RDNot2s13ZzyQGgBTCtfs/Y56+OnD5oXj1QbA7gM2nncOacTtpYiMvlkn6PcE0wLBiuM6AhgAAAAAAAAAAIBgACGAAAgbIVaqim27JGNiswdR2W0V7iukgO7EZlGO0fM/Yzq2InLjJ/TZFKZK5nrIOkQHddxsgyDpjpHZh8a47PePujRhUUl/VF/WxhpltCvKDuvw5MpGTXJxydGNym/mp2a6cDJjOdOXlbi1xRsLMWntG3Xf8A8Ka9VTd5RV+ozpdM5o6cvzmM9p+WXszUTPL1MFF9V052OzB4ydO0W9cfwlEpGTpitG5cZVRrKSumWlxQAAAAAAAAAAABMhVqqKcm7JEnI8/meN+JLSr6I9PtMWq8Vs6iOMxbqSv9lcEUpiTC5hvJsdInqC5Vceoj5FNFmoLkESOeR3RJDTIDOeQaJpj1EAud8jmidw1ELhcdULoupVnF3TsauExyns9pfmYlyUZtepeMjQrR6RAcmAxmtWfzL3OtGxPZMYAB0AEMTADPzjFuELL5pbGElYuzLEa6sukfIvpx/I50zDmv2UlErhqE2RMbrZXRIYhnNgSTHcgFzq98HSy4aivUGi5acW+RdlnxEHxER+E+jt6EWin019hdlt0BUiWom51wMTuNMrJJnExWXUK2mSkuTV/Q9DTndJ9UmeZNrKKt4W6Oxsw10TZ3gAGkUDH8V5r/AKbCVq10nGElFt28zVl7tGwfOP434trBU6KbXxaqTabWyTa4d0cY0NJpvgyfDnjNVFCnibQqzvplwhPu7s9Xq9LPnxR8LwGMlr01N1CKjGXS1vwPY5R4xlh4qNZupSvs73nT+r/ex5maGewvhrLi+tj/AMPoOoaOfDYmFWKnCSlFpNM6EZkYGtErjuRC4cikgSFY1Mry7V55Ly/ZT5m7FiEpleDy2U935V3Nehl0I8rvq+LOhK3AZsUpEm9nPjaa+HLZcDzFTielzKpam++x5qo9xbOyJSJlROLIWiiJJjTIjuZa9MYnc0sln5pL7t/dGXc78mf8z/H9UXxP+SEpG6AAbyQzzfi3CwrJUqkVODjdxfLirruekPP+Il54P7tvdk8nqTq5PkOe+DpYT4kofzcPOV27eejfdJ7u/S+x5bE4n4dWMU9dJJN/28z7lLdNNX5NPg0fO/GHgRx14jCRcrpudHi494rj12MM5U3qjbOa4jUejW/h7T1wrYpXUaklGMeSsluevMrwxlyw+EoUkrNQvJcHqbd7+xpmbI9ti1Tr2yVyVNXZC5fQjtfuPhnbEfotwtDXNR77+h6anBRSS4LYycipfPP/AB/JmwepC0iFDEwOXH41U1958EUFOHOcTdqC5bv3Ritltao223xbuylkKex0BJERoR8DIm2FyMmCZkvocmmaORq9R9o/qjMTNnIKfzS+i9iuD+wlcGuAwPQJAZGf0toy6O3szXOXMaOunJdri0toEeVmiu/6l7XL6FEonj5J0zTI0ACuSYxI7KS8qOI7MO/KjV8d8iUbOSL+W/73+SNFsw8txWluLvZu/H0O/E4dyV4yl6Xe56c8EHyGLzKMVZby7cjErVZSbcnu/YtqUmnvsyrScZ1FLiRcS5xI6RNHSrSCJzdiolb6GXsJMVyLYzFT2yhNM9RldHTTiub3f1PP5bhviVIrkmpP0R6mKtsbfjz2St9EgADWTATGJoAPOZpg3CTf2ZO67MzpnsK+HU4uMt0zzGPwTpyafDjF8mYs+LtFIro4xDIs81ouSL6EjnuOE7MpirxZyltHYqtmr/tGxg6+14vVHmuaPP6rllHESg7xdj0Zypfok5PR4jDqaujJq0XF2aFRzqSfBem9gxOcKa+Veu//AGV+pL7E8WR0lVSol3KZYlvgiFupN5F0Mp+43vuQnMU6l9kQuYsmTpFUiSH+7dSNzSybL3UlrkvJH/kxMcunpA3o1MlweiF2vNLd+hpISQz15nxWjO3sYAAxwAAAARTisLGpHTJfXmvQvA41sDx+NwUqUmpfR8mjlPZYzCRqRcZfR9H1PKYzCSpScZeqfVHmfIw+L2uDRFbKBAJmNlCUZliqLmc7YXHnM5Bzs6bx6hqj1Oa4rj/9P4F8DpdZciqVRviQTGhKzVX6OqUSASNHLMplVd3tBPfv2CJdPSBtIhl2XSqyXKC4vr2PU0aCglGKskFCgoJRirJFp62LEoX5M1VsSGAFxQAAAAAAAAABAAWOfGYKNWOmS7p807cTpEzjSa0wPI4/K50nwcocpJX/ABOC57uUU9nv67mVi/D0J7xeh9vlPOy/EfMF5yfc8w2I0q/h2tHhaXpf9TmlldZcacvYwVitdFlSZzMDpjldZ/7cvY6aHh6tLiox9W7+xycVvhA6Rmr98i6hQlN2hGUvo7fib+F8MwW825Pp9k1aOFjBWjFJdkbMfw6fuvRKsq6MfL/D1vNV3f8ATyNuEElZKy4ErAelGOYWkQdN8hYYAUOAAAAAAAAAAAAAAAAAAAACAAAAYgA4AxIAABjADoAAAAAAAAAAAAAAAAH/2Q=="/>
          <p:cNvSpPr>
            <a:spLocks noChangeAspect="1" noChangeArrowheads="1"/>
          </p:cNvSpPr>
          <p:nvPr/>
        </p:nvSpPr>
        <p:spPr bwMode="auto">
          <a:xfrm>
            <a:off x="63500" y="-7747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8437" name="AutoShape 17" descr="data:image/jpeg;base64,/9j/4AAQSkZJRgABAQAAAQABAAD/2wCEAAkGBggQEBUUERMVFBQUFxgXFxgYFxkZGBUeHhcgFBgXHh4YIDIeIBkkHRQUIjQsIygqLSwuFR4xNzEqQSYrLSoBCQoKDQsOGg8OGiwlHyQsLSw1Ki00NCw0NCk0Lik0KTIsKSwsLDQ1LCw0LCksNCosLDQsLiwyLCk0LCwsLCwsMP/AABEIAEgAXwMBIgACEQEDEQH/xAAcAAACAgMBAQAAAAAAAAAAAAAABgUHAgMEAQj/xAA+EAACAQMBBAYHBQUJAAAAAAABAgMABBEFEiExQQYTYXGBoQciMlFScpEjM0NTYiQ0QpKiFBUXY5OywcLD/8QAGQEAAwEBAQAAAAAAAAAAAAAAAAMEBQIB/8QAJBEAAwACAQMDBQAAAAAAAAAAAAECAxExBCEyEhMiFEFRcZH/2gAMAwEAAhEDEQA/ALwooooAKKKKACiiigArm1LU7S2jMk7rGi8WY4Hd2nsFLeu+kK1iJitV/tMw3HBxFGf1vwyPcuT3UmXIuriQS3cnWyD2RjEcXYi8B3nJqfL1EY/2NjFVklrnS3UL7KRbdvbHieE0w/8AND/MeyuXStV1qyAW3kEkQ4RT5YKPcjj1l8doVhUZqWuxREog6yQDOyDgJ2u3BR51nfUZaraK/ahLTHD/ABXjhXau7WSMZwWjZJV8ODeVOmmalb3MKTRHMcihlOMZB7DwNU90Z6FarqTCaRykXKUrxHuhRuA/W3hVvaNpNtaQJBFnYjGFySTxzvJ7Sa1MTtr5EdqU/idtFFc97qFpAu3NIkaj+J2Cj6mmizoopMv/AEm2e9bSJ7k/F93D37bDePlBpZ1DUtau/wB4nKofwocomPcze231HdSMmeI5Y2cVUOut9PdKtmMaEzzD8OLDEfM3sr4nwpL1XV9Yvd079VEfwYiQD87+03cMDvrRb20Ma7KKFHuAxXlzdQRLtSMEUcycVn5Oqu+09iqMEz3ZlDDGihUUKo4ADAFa7y+t4V2pGCjt4nsA4k91RcutXMu63TZX8yQEDvVeJ8cCtMVhGrbcjGST435dw4KO6p/TryHb/AXWo3UwJBNvCN5Y7pGH/QefdTN0F9H0c4Wa4j2LfO1FCeM3+bLnfs8wDx4n3Vl0J6Jm+cXE6/sqHMaEffsP4yPygeHxEZ4VagArS6fDpeqv4R5cm+yPAABgcK9ooq0mKu6f9NNagvmgWTqbZY42aREBkG3neS2cLlSMgbqiRp1s5Ejlpm4h5WMh7xtbh4VIekFV/vQ8820Wf9STHlmlVLqe0ZVjXrI5CQsecGNsFvVJ/g3Hdy5Vl9RdVblMtwylO9DNXJe6tZw7ncBjwUb2Pco31EzvqEgJllESDeVj3YHa53/QCoJ9S6s/YR7EZ4zFC7N28drHaamnGmPdaGGTVdSl+6QQr8Um9/BBuHifCuWe1hj+0famkyApY5JYnCqo4DJPIVy6broLbMrxsCCVceqDjeVYZ3HG+tz6rA0sL4YwxyBnkx6g9UgHfxAJG8bhTIhu1PCOKpKWz1LWaRmBUzMDhj1rRQxkcUXZ9ZyOBPvrZ0fSymvIoLmURWrBncSyDJaNyjQBz7SFsHfvwCK2W8l5BDshFwNr7cyJ1WCxbrDv2jxzjGTwrgttJjl9clhs+rE3BiMlmkIO712YnBHDFamb2sULaIcfuXXJ9D2rQFB1ZUoAAuzjZwNwAxuxW2vnqDT9RhOYJ9g/p24s9/VMAfFakoOlfS6H8aVh2NHL5SKD50qeqxs7eGkXnRVQ6b6X9Qt2/bI3ljPErD1bp24BKMPEGnvQ/SJ0avB9jcx7XNHOw48Hx5VRNquBblrkrTpreXUmp3M0XrLGUhKfEEXLFT8QZ276h5LqKWW3ZDkbT94whBBHI76mNS0q5srh4J97OzyxycpgzFifnBOCO7lUDf6XC93GQWUskhbYYrnGyATjnvxWVk75H6i2PBaNuusWMcXJyWbtVd+O4nFFY3miquzJAuZFznJJLgjBGTz5iuWa4usY6sxe95SoVe3jvNTuXWlI3euQgsLaa5GUUiIbTHA3sdyg9wyfpTDsjGOVatB0a+kQLaW8swO8ykbCMTxYu+M+ANNlh6MdWkwbi4SFeawrtt/O+4eC09YMl61wLeWJE1dJ09TtdUgxvzjcO33VkupWpbZRttvhQFz9EBq0bL0ZdHY8F42nYc5mL/0+z5UyWtlbRLsxoqKOSqFH0FULo2/OhL6jXiinLbR9cl+6s5yPe4WMf1nPlUjB0B6UvxW3i+aVnP0RcedWxRTl0mJfY4ee2VrF6L9YPt3cS/JCx/3P/wAVlJ6F7SX94uXkHMCKNPMDPnVkUU6cUTwhbyU+WRHSfo1bX8Bjf1WB2o5B7UbDgw7ORHMbqpf+waqt+0TW8rzRRhCEQlWLNnbDeyEICneefZXtFeZMU5OT2Lc8Dfpvo41qbBnkS2TmqfaS+LH1F8Nqm3R/R/oNsQwi6yT8yU9Y/eNrcPACvKK9jFEeKPKuq5YxgCiiimHAUUUUAFFFFABRRRQB/9k="/>
          <p:cNvSpPr>
            <a:spLocks noChangeAspect="1" noChangeArrowheads="1"/>
          </p:cNvSpPr>
          <p:nvPr/>
        </p:nvSpPr>
        <p:spPr bwMode="auto">
          <a:xfrm>
            <a:off x="63500" y="-341313"/>
            <a:ext cx="904875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  <p:sp>
        <p:nvSpPr>
          <p:cNvPr id="18438" name="AutoShape 19" descr="data:image/jpeg;base64,/9j/4AAQSkZJRgABAQAAAQABAAD/2wCEAAkGBggQEBUUERMVFBQUFxgXFxgYFxkZGBUeHhcgFBgXHh4YIDIeIBkkHRQUIjQsIygqLSwuFR4xNzEqQSYrLSoBCQoKDQsOGg8OGiwlHyQsLSw1Ki00NCw0NCk0Lik0KTIsKSwsLDQ1LCw0LCksNCosLDQsLiwyLCk0LCwsLCwsMP/AABEIAEgAXwMBIgACEQEDEQH/xAAcAAACAgMBAQAAAAAAAAAAAAAABgUHAgMEAQj/xAA+EAACAQMBBAYHBQUJAAAAAAABAgMABBEFEiExQQYTYXGBoQciMlFScpEjM0NTYiQ0QpKiFBUXY5OywcLD/8QAGQEAAwEBAQAAAAAAAAAAAAAAAAMEBQIB/8QAJBEAAwACAQMDBQAAAAAAAAAAAAECAxExBCEyEhMiFEFRcZH/2gAMAwEAAhEDEQA/ALwooooAKKKKACiiigArm1LU7S2jMk7rGi8WY4Hd2nsFLeu+kK1iJitV/tMw3HBxFGf1vwyPcuT3UmXIuriQS3cnWyD2RjEcXYi8B3nJqfL1EY/2NjFVklrnS3UL7KRbdvbHieE0w/8AND/MeyuXStV1qyAW3kEkQ4RT5YKPcjj1l8doVhUZqWuxREog6yQDOyDgJ2u3BR51nfUZaraK/ahLTHD/ABXjhXau7WSMZwWjZJV8ODeVOmmalb3MKTRHMcihlOMZB7DwNU90Z6FarqTCaRykXKUrxHuhRuA/W3hVvaNpNtaQJBFnYjGFySTxzvJ7Sa1MTtr5EdqU/idtFFc97qFpAu3NIkaj+J2Cj6mmizoopMv/AEm2e9bSJ7k/F93D37bDePlBpZ1DUtau/wB4nKofwocomPcze231HdSMmeI5Y2cVUOut9PdKtmMaEzzD8OLDEfM3sr4nwpL1XV9Yvd079VEfwYiQD87+03cMDvrRb20Ma7KKFHuAxXlzdQRLtSMEUcycVn5Oqu+09iqMEz3ZlDDGihUUKo4ADAFa7y+t4V2pGCjt4nsA4k91RcutXMu63TZX8yQEDvVeJ8cCtMVhGrbcjGST435dw4KO6p/TryHb/AXWo3UwJBNvCN5Y7pGH/QefdTN0F9H0c4Wa4j2LfO1FCeM3+bLnfs8wDx4n3Vl0J6Jm+cXE6/sqHMaEffsP4yPygeHxEZ4VagArS6fDpeqv4R5cm+yPAABgcK9ooq0mKu6f9NNagvmgWTqbZY42aREBkG3neS2cLlSMgbqiRp1s5Ejlpm4h5WMh7xtbh4VIekFV/vQ8820Wf9STHlmlVLqe0ZVjXrI5CQsecGNsFvVJ/g3Hdy5Vl9RdVblMtwylO9DNXJe6tZw7ncBjwUb2Pco31EzvqEgJllESDeVj3YHa53/QCoJ9S6s/YR7EZ4zFC7N28drHaamnGmPdaGGTVdSl+6QQr8Um9/BBuHifCuWe1hj+0famkyApY5JYnCqo4DJPIVy6broLbMrxsCCVceqDjeVYZ3HG+tz6rA0sL4YwxyBnkx6g9UgHfxAJG8bhTIhu1PCOKpKWz1LWaRmBUzMDhj1rRQxkcUXZ9ZyOBPvrZ0fSymvIoLmURWrBncSyDJaNyjQBz7SFsHfvwCK2W8l5BDshFwNr7cyJ1WCxbrDv2jxzjGTwrgttJjl9clhs+rE3BiMlmkIO712YnBHDFamb2sULaIcfuXXJ9D2rQFB1ZUoAAuzjZwNwAxuxW2vnqDT9RhOYJ9g/p24s9/VMAfFakoOlfS6H8aVh2NHL5SKD50qeqxs7eGkXnRVQ6b6X9Qt2/bI3ljPErD1bp24BKMPEGnvQ/SJ0avB9jcx7XNHOw48Hx5VRNquBblrkrTpreXUmp3M0XrLGUhKfEEXLFT8QZ276h5LqKWW3ZDkbT94whBBHI76mNS0q5srh4J97OzyxycpgzFifnBOCO7lUDf6XC93GQWUskhbYYrnGyATjnvxWVk75H6i2PBaNuusWMcXJyWbtVd+O4nFFY3miquzJAuZFznJJLgjBGTz5iuWa4usY6sxe95SoVe3jvNTuXWlI3euQgsLaa5GUUiIbTHA3sdyg9wyfpTDsjGOVatB0a+kQLaW8swO8ykbCMTxYu+M+ANNlh6MdWkwbi4SFeawrtt/O+4eC09YMl61wLeWJE1dJ09TtdUgxvzjcO33VkupWpbZRttvhQFz9EBq0bL0ZdHY8F42nYc5mL/0+z5UyWtlbRLsxoqKOSqFH0FULo2/OhL6jXiinLbR9cl+6s5yPe4WMf1nPlUjB0B6UvxW3i+aVnP0RcedWxRTl0mJfY4ee2VrF6L9YPt3cS/JCx/3P/wAVlJ6F7SX94uXkHMCKNPMDPnVkUU6cUTwhbyU+WRHSfo1bX8Bjf1WB2o5B7UbDgw7ORHMbqpf+waqt+0TW8rzRRhCEQlWLNnbDeyEICneefZXtFeZMU5OT2Lc8Dfpvo41qbBnkS2TmqfaS+LH1F8Nqm3R/R/oNsQwi6yT8yU9Y/eNrcPACvKK9jFEeKPKuq5YxgCiiimHAUUUUAFFFFABRRRQB/9k="/>
          <p:cNvSpPr>
            <a:spLocks noChangeAspect="1" noChangeArrowheads="1"/>
          </p:cNvSpPr>
          <p:nvPr/>
        </p:nvSpPr>
        <p:spPr bwMode="auto">
          <a:xfrm>
            <a:off x="63500" y="-341313"/>
            <a:ext cx="904875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smtClean="0"/>
          </a:p>
        </p:txBody>
      </p:sp>
      <p:sp>
        <p:nvSpPr>
          <p:cNvPr id="19459" name="Satura vietturis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mtClean="0"/>
              <a:t>     Sameklējiet internetā un pastāstiet par nejaušiem izgudrojumiem, kas radušies laika gaitā!</a:t>
            </a:r>
          </a:p>
          <a:p>
            <a:pPr eaLnBrk="1" hangingPunct="1"/>
            <a:endParaRPr lang="lv-LV" smtClean="0"/>
          </a:p>
        </p:txBody>
      </p:sp>
      <p:grpSp>
        <p:nvGrpSpPr>
          <p:cNvPr id="2" name="Grupa 3"/>
          <p:cNvGrpSpPr>
            <a:grpSpLocks/>
          </p:cNvGrpSpPr>
          <p:nvPr/>
        </p:nvGrpSpPr>
        <p:grpSpPr bwMode="auto">
          <a:xfrm>
            <a:off x="381000" y="2743200"/>
            <a:ext cx="8134350" cy="3171825"/>
            <a:chOff x="228600" y="2819400"/>
            <a:chExt cx="8134350" cy="3171825"/>
          </a:xfrm>
        </p:grpSpPr>
        <p:pic>
          <p:nvPicPr>
            <p:cNvPr id="19461" name="Picture 5" descr="http://www.teks.lv/symbiosis/store/images/8b838fe6016d4dd486d98e09a78fc57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2819400"/>
              <a:ext cx="2362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7" descr="http://www.teks.lv/symbiosis/store/images/88d1ecbb0004ab3dc2a2b6b353bff06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419100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1" descr="http://www.arn.lv/xml/8740/big/l%C4%ABmlente%20SCOTCH%2012mmx10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2895600"/>
              <a:ext cx="16954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3" descr="http://www.birojapreces.lv/img/OOPP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2819400"/>
              <a:ext cx="2038350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21" descr="http://www.knab.gov.lv/uploads/images/clothes_peg_clipart1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4419600"/>
              <a:ext cx="17526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kolotajs\Pictures\Schumacher_Canada_2005_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lv-LV" sz="2800" smtClean="0"/>
          </a:p>
        </p:txBody>
      </p:sp>
      <p:sp>
        <p:nvSpPr>
          <p:cNvPr id="3075" name="Satura vietturis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mtClean="0"/>
              <a:t>Uzdevums:</a:t>
            </a:r>
          </a:p>
          <a:p>
            <a:pPr eaLnBrk="1" hangingPunct="1">
              <a:buFontTx/>
              <a:buNone/>
            </a:pPr>
            <a:r>
              <a:rPr lang="lv-LV" smtClean="0"/>
              <a:t>Vienojieties no kura pasaules reģiona varētu būt šis priekšmets?</a:t>
            </a:r>
            <a:r>
              <a:rPr lang="lv-LV" sz="1800" smtClean="0"/>
              <a:t>  </a:t>
            </a:r>
          </a:p>
          <a:p>
            <a:pPr eaLnBrk="1" hangingPunct="1">
              <a:buFontTx/>
              <a:buNone/>
            </a:pPr>
            <a:endParaRPr lang="lv-LV" sz="24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lv-LV" smtClean="0"/>
              <a:t>Kad esiet vienojušies, “pastā” saņemiet vēstuli no jūsu izvēlētā reģiona.</a:t>
            </a:r>
            <a:endParaRPr lang="lv-LV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Virsraksts 1"/>
          <p:cNvSpPr>
            <a:spLocks noGrp="1"/>
          </p:cNvSpPr>
          <p:nvPr>
            <p:ph type="ctrTitle"/>
          </p:nvPr>
        </p:nvSpPr>
        <p:spPr>
          <a:xfrm>
            <a:off x="2667000" y="2130425"/>
            <a:ext cx="5791200" cy="1470025"/>
          </a:xfrm>
        </p:spPr>
        <p:txBody>
          <a:bodyPr/>
          <a:lstStyle/>
          <a:p>
            <a:r>
              <a:rPr lang="lv-LV" smtClean="0"/>
              <a:t>Iveta Kliģe</a:t>
            </a:r>
          </a:p>
        </p:txBody>
      </p:sp>
      <p:sp>
        <p:nvSpPr>
          <p:cNvPr id="21507" name="Apakšvirsraksts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5943600" cy="1752600"/>
          </a:xfrm>
        </p:spPr>
        <p:txBody>
          <a:bodyPr/>
          <a:lstStyle/>
          <a:p>
            <a:r>
              <a:rPr lang="lv-LV" smtClean="0">
                <a:hlinkClick r:id="rId2"/>
              </a:rPr>
              <a:t>ivetaklige@inbox.lv</a:t>
            </a:r>
            <a:endParaRPr lang="lv-LV" smtClean="0"/>
          </a:p>
          <a:p>
            <a:r>
              <a:rPr lang="lv-LV" smtClean="0"/>
              <a:t>latviešu valoda, angļu valoda</a:t>
            </a:r>
          </a:p>
        </p:txBody>
      </p:sp>
      <p:pic>
        <p:nvPicPr>
          <p:cNvPr id="21508" name="Picture 2" descr="C:\Users\Skolotajs\Downloads\Iveta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2286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Virsraksts 1"/>
          <p:cNvSpPr>
            <a:spLocks noGrp="1"/>
          </p:cNvSpPr>
          <p:nvPr>
            <p:ph type="title"/>
          </p:nvPr>
        </p:nvSpPr>
        <p:spPr>
          <a:xfrm>
            <a:off x="3352800" y="1066800"/>
            <a:ext cx="5334000" cy="3886200"/>
          </a:xfrm>
        </p:spPr>
        <p:txBody>
          <a:bodyPr/>
          <a:lstStyle/>
          <a:p>
            <a:r>
              <a:rPr lang="lv-LV" smtClean="0"/>
              <a:t>Diāna Caune- Ostrovska</a:t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> </a:t>
            </a:r>
            <a:r>
              <a:rPr lang="lv-LV" sz="3200" smtClean="0">
                <a:hlinkClick r:id="rId3"/>
              </a:rPr>
              <a:t>dianacaune@inbox.lv</a:t>
            </a:r>
            <a:r>
              <a:rPr lang="lv-LV" sz="3200" smtClean="0"/>
              <a:t/>
            </a:r>
            <a:br>
              <a:rPr lang="lv-LV" sz="3200" smtClean="0"/>
            </a:br>
            <a:r>
              <a:rPr lang="lv-LV" sz="3200" smtClean="0"/>
              <a:t>sports</a:t>
            </a:r>
          </a:p>
        </p:txBody>
      </p:sp>
      <p:pic>
        <p:nvPicPr>
          <p:cNvPr id="22531" name="Picture 2" descr="C:\Users\Skolotajs\Desktop\IMG_67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1600200"/>
            <a:ext cx="2286000" cy="3048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Virsraksts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486400" cy="4495800"/>
          </a:xfrm>
        </p:spPr>
        <p:txBody>
          <a:bodyPr/>
          <a:lstStyle/>
          <a:p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>Ilona Jegorova</a:t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z="3200" smtClean="0">
                <a:hlinkClick r:id="rId2"/>
              </a:rPr>
              <a:t>ilonajegorova@inbox.lv</a:t>
            </a:r>
            <a:r>
              <a:rPr lang="lv-LV" sz="3200" smtClean="0"/>
              <a:t> </a:t>
            </a:r>
            <a:br>
              <a:rPr lang="lv-LV" sz="3200" smtClean="0"/>
            </a:br>
            <a:r>
              <a:rPr lang="lv-LV" sz="3200" smtClean="0"/>
              <a:t>ģeogrāfija, ekotūrisms, </a:t>
            </a:r>
            <a:br>
              <a:rPr lang="lv-LV" sz="3200" smtClean="0"/>
            </a:br>
            <a:r>
              <a:rPr lang="lv-LV" sz="3200" smtClean="0"/>
              <a:t>vides spēles</a:t>
            </a:r>
          </a:p>
        </p:txBody>
      </p:sp>
      <p:pic>
        <p:nvPicPr>
          <p:cNvPr id="23555" name="Picture 4" descr="C:\Users\Skolotajs\Desktop\IMG_6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752600"/>
            <a:ext cx="2376488" cy="317023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Virsraksts 1"/>
          <p:cNvSpPr>
            <a:spLocks noGrp="1"/>
          </p:cNvSpPr>
          <p:nvPr>
            <p:ph type="title"/>
          </p:nvPr>
        </p:nvSpPr>
        <p:spPr>
          <a:xfrm>
            <a:off x="0" y="1371600"/>
            <a:ext cx="5867400" cy="3962400"/>
          </a:xfrm>
        </p:spPr>
        <p:txBody>
          <a:bodyPr/>
          <a:lstStyle/>
          <a:p>
            <a:r>
              <a:rPr lang="lv-LV" smtClean="0"/>
              <a:t>Ingrīda Studāne</a:t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z="3200" smtClean="0">
                <a:hlinkClick r:id="rId2"/>
              </a:rPr>
              <a:t>ingridastudane@e-apollo.lv</a:t>
            </a:r>
            <a:r>
              <a:rPr lang="lv-LV" sz="3200" smtClean="0"/>
              <a:t> matemātika, fizika</a:t>
            </a:r>
            <a:r>
              <a:rPr lang="lv-LV" smtClean="0"/>
              <a:t/>
            </a:r>
            <a:br>
              <a:rPr lang="lv-LV" smtClean="0"/>
            </a:br>
            <a:endParaRPr lang="lv-LV" smtClean="0"/>
          </a:p>
        </p:txBody>
      </p:sp>
      <p:pic>
        <p:nvPicPr>
          <p:cNvPr id="24579" name="Picture 2" descr="C:\Users\Skolotajs\Desktop\IMG_6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143000"/>
            <a:ext cx="2854325" cy="3805238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Virsraksts 1"/>
          <p:cNvSpPr>
            <a:spLocks noGrp="1"/>
          </p:cNvSpPr>
          <p:nvPr>
            <p:ph type="title"/>
          </p:nvPr>
        </p:nvSpPr>
        <p:spPr>
          <a:xfrm>
            <a:off x="2133600" y="3810000"/>
            <a:ext cx="7772400" cy="2590800"/>
          </a:xfrm>
        </p:spPr>
        <p:txBody>
          <a:bodyPr/>
          <a:lstStyle/>
          <a:p>
            <a:r>
              <a:rPr lang="lv-LV" smtClean="0"/>
              <a:t>Sandra Vaitkeviča</a:t>
            </a:r>
            <a:br>
              <a:rPr lang="lv-LV" smtClean="0"/>
            </a:br>
            <a:r>
              <a:rPr lang="lv-LV" sz="3200" smtClean="0">
                <a:hlinkClick r:id="rId2"/>
              </a:rPr>
              <a:t>sandra.vaitkevica@inbox.lv</a:t>
            </a:r>
            <a:r>
              <a:rPr lang="lv-LV" sz="3200" smtClean="0"/>
              <a:t/>
            </a:r>
            <a:br>
              <a:rPr lang="lv-LV" sz="3200" smtClean="0"/>
            </a:br>
            <a:r>
              <a:rPr lang="lv-LV" sz="3200" smtClean="0"/>
              <a:t>vēsture</a:t>
            </a:r>
            <a:r>
              <a:rPr lang="lv-LV" smtClean="0"/>
              <a:t/>
            </a:r>
            <a:br>
              <a:rPr lang="lv-LV" smtClean="0"/>
            </a:br>
            <a:endParaRPr lang="lv-LV" smtClean="0"/>
          </a:p>
        </p:txBody>
      </p:sp>
      <p:pic>
        <p:nvPicPr>
          <p:cNvPr id="25603" name="Picture 2" descr="C:\Users\Skolotajs\Desktop\IMG_6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914400"/>
            <a:ext cx="2662238" cy="3551238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334000" cy="2289175"/>
          </a:xfrm>
        </p:spPr>
        <p:txBody>
          <a:bodyPr/>
          <a:lstStyle/>
          <a:p>
            <a:r>
              <a:rPr lang="lv-LV" smtClean="0"/>
              <a:t>Ērika Naglinska</a:t>
            </a:r>
            <a:br>
              <a:rPr lang="lv-LV" smtClean="0"/>
            </a:br>
            <a:r>
              <a:rPr lang="lv-LV" sz="3200" smtClean="0">
                <a:hlinkClick r:id="rId2"/>
              </a:rPr>
              <a:t>erika69@inbox.lv</a:t>
            </a:r>
            <a:r>
              <a:rPr lang="lv-LV" smtClean="0"/>
              <a:t/>
            </a:r>
            <a:br>
              <a:rPr lang="lv-LV" smtClean="0"/>
            </a:br>
            <a:r>
              <a:rPr lang="lv-LV" smtClean="0"/>
              <a:t/>
            </a:r>
            <a:br>
              <a:rPr lang="lv-LV" smtClean="0"/>
            </a:br>
            <a:r>
              <a:rPr lang="lv-LV" sz="3200" smtClean="0"/>
              <a:t>ēdienu gatavošanas tehnoloģija, rokdarbi, floristika, karvings</a:t>
            </a:r>
            <a:br>
              <a:rPr lang="lv-LV" sz="3200" smtClean="0"/>
            </a:br>
            <a:endParaRPr lang="lv-LV" sz="3200" smtClean="0"/>
          </a:p>
        </p:txBody>
      </p:sp>
      <p:sp>
        <p:nvSpPr>
          <p:cNvPr id="26627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smtClean="0"/>
          </a:p>
        </p:txBody>
      </p:sp>
      <p:pic>
        <p:nvPicPr>
          <p:cNvPr id="26628" name="Picture 4" descr="C:\Users\Skolotajs\Downloads\Decembris 2011 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2057400"/>
            <a:ext cx="25527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atura vietturis 2"/>
          <p:cNvSpPr>
            <a:spLocks noGrp="1"/>
          </p:cNvSpPr>
          <p:nvPr>
            <p:ph idx="1"/>
          </p:nvPr>
        </p:nvSpPr>
        <p:spPr>
          <a:xfrm>
            <a:off x="7620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lv-LV" sz="3600" smtClean="0"/>
              <a:t>  Anda Vaļuka</a:t>
            </a:r>
          </a:p>
          <a:p>
            <a:pPr>
              <a:buFontTx/>
              <a:buNone/>
            </a:pPr>
            <a:endParaRPr lang="lv-LV" smtClean="0"/>
          </a:p>
          <a:p>
            <a:pPr>
              <a:buFontTx/>
              <a:buNone/>
            </a:pPr>
            <a:r>
              <a:rPr lang="lv-LV" smtClean="0">
                <a:hlinkClick r:id="rId2"/>
              </a:rPr>
              <a:t>avaluka@inbox.lv</a:t>
            </a:r>
            <a:endParaRPr lang="lv-LV" smtClean="0"/>
          </a:p>
          <a:p>
            <a:pPr>
              <a:buFontTx/>
              <a:buNone/>
            </a:pPr>
            <a:r>
              <a:rPr lang="lv-LV" smtClean="0"/>
              <a:t>veterinārija, zirgi, koris</a:t>
            </a:r>
          </a:p>
        </p:txBody>
      </p:sp>
      <p:sp>
        <p:nvSpPr>
          <p:cNvPr id="27651" name="Virsrakst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smtClean="0"/>
          </a:p>
        </p:txBody>
      </p:sp>
      <p:pic>
        <p:nvPicPr>
          <p:cNvPr id="27652" name="Picture 4" descr="C:\Users\Skolotajs\Desktop\Anda_Val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2895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lv-LV" smtClean="0"/>
              <a:t>Hērodota vēstījums</a:t>
            </a:r>
          </a:p>
        </p:txBody>
      </p:sp>
      <p:sp>
        <p:nvSpPr>
          <p:cNvPr id="4099" name="Satura vietturis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z="2400" smtClean="0"/>
              <a:t>Šo zemi, tāpat kā Ēģipti, viscaur šķērso kanāli. Pats lielākais no tiem ir kuģojams. Tas tek dienvidaustrumu virzienā no Eifratas uz otru upi, pie kuras atrodas Nīnas pilsēta. </a:t>
            </a:r>
          </a:p>
          <a:p>
            <a:pPr eaLnBrk="1" hangingPunct="1">
              <a:buFontTx/>
              <a:buNone/>
            </a:pPr>
            <a:r>
              <a:rPr lang="lv-LV" sz="2400" smtClean="0"/>
              <a:t>No visām zemēm, cik man zināms, šī zeme neapšaubāmi ražo vislabākos Dēmetras augļus. Turpretim augļu koki tur vispār neaug: nedz vīģes koks, nedz vīnogulāji, nedz olīvkoks. Kas attiecas uz Dēmetras augļiem, tad zeme tos dzemdē tādā pārpilnībā, ka raža šeit parasti ir divsimtais grauds </a:t>
            </a:r>
            <a:r>
              <a:rPr lang="lv-LV" sz="1600" smtClean="0"/>
              <a:t>(novāc 200 reizes vairāk nekā iesēts</a:t>
            </a:r>
            <a:r>
              <a:rPr lang="lv-LV" sz="2400" smtClean="0"/>
              <a:t>), bet labos gados – pat trīssimtais. Olīveļļu viņi nelieto nemaz, bet [izmanto] sezama eļļu. Visā ielejā aug dateļpalmas, vairums no tām dod augļus. No palmu augļiem gatavo maizi, vīnu un medu. Burtiski šo zemi sauc </a:t>
            </a:r>
            <a:r>
              <a:rPr lang="lv-LV" sz="2400" b="1" smtClean="0"/>
              <a:t>“zeme starp divām upēm”.</a:t>
            </a:r>
            <a:r>
              <a:rPr lang="lv-LV" sz="2400" smtClean="0"/>
              <a:t> </a:t>
            </a:r>
          </a:p>
          <a:p>
            <a:pPr eaLnBrk="1" hangingPunct="1">
              <a:buFontTx/>
              <a:buNone/>
            </a:pPr>
            <a:endParaRPr lang="lv-LV" sz="2400" b="1" smtClean="0"/>
          </a:p>
          <a:p>
            <a:pPr eaLnBrk="1" hangingPunct="1">
              <a:buFontTx/>
              <a:buNone/>
            </a:pPr>
            <a:endParaRPr lang="lv-LV" sz="2400" b="1" smtClean="0"/>
          </a:p>
          <a:p>
            <a:pPr eaLnBrk="1" hangingPunct="1">
              <a:buFontTx/>
              <a:buNone/>
            </a:pPr>
            <a:endParaRPr lang="lv-LV" sz="2400" b="1" smtClean="0"/>
          </a:p>
          <a:p>
            <a:pPr eaLnBrk="1" hangingPunct="1">
              <a:buFontTx/>
              <a:buNone/>
            </a:pPr>
            <a:endParaRPr lang="lv-LV" sz="2100" b="1" smtClean="0"/>
          </a:p>
          <a:p>
            <a:pPr eaLnBrk="1" hangingPunct="1">
              <a:buFontTx/>
              <a:buNone/>
            </a:pPr>
            <a:endParaRPr lang="lv-LV" smtClean="0"/>
          </a:p>
          <a:p>
            <a:pPr eaLnBrk="1" hangingPunct="1"/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lv-LV" smtClean="0"/>
              <a:t>Jautājumi</a:t>
            </a:r>
          </a:p>
        </p:txBody>
      </p:sp>
      <p:sp>
        <p:nvSpPr>
          <p:cNvPr id="5123" name="Satura vietturis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/>
          <a:lstStyle/>
          <a:p>
            <a:pPr eaLnBrk="1" hangingPunct="1"/>
            <a:r>
              <a:rPr lang="lv-LV" smtClean="0"/>
              <a:t>Izmantojot enciklopēdijas un interneta resursus, nosakiet kā šo zemi sauc grieķu valodā</a:t>
            </a:r>
            <a:r>
              <a:rPr lang="lv-LV" sz="1800" smtClean="0"/>
              <a:t>.  (laiks 5min.)</a:t>
            </a:r>
            <a:endParaRPr lang="lv-LV" sz="2000" smtClean="0"/>
          </a:p>
          <a:p>
            <a:pPr eaLnBrk="1" hangingPunct="1"/>
            <a:r>
              <a:rPr lang="lv-LV" smtClean="0"/>
              <a:t>Sameklējiet kartē, kādu valsti mēs šajā teritorijā atrodam mūsdienās!</a:t>
            </a:r>
            <a:endParaRPr lang="lv-LV" sz="2000" smtClean="0"/>
          </a:p>
          <a:p>
            <a:pPr eaLnBrk="1" hangingPunct="1"/>
            <a:endParaRPr lang="lv-LV" smtClean="0"/>
          </a:p>
          <a:p>
            <a:pPr eaLnBrk="1" hangingPunct="1">
              <a:buFontTx/>
              <a:buNone/>
            </a:pPr>
            <a:endParaRPr lang="lv-LV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v-LV" smtClean="0"/>
          </a:p>
        </p:txBody>
      </p:sp>
      <p:pic>
        <p:nvPicPr>
          <p:cNvPr id="6147" name="Picture 2" descr="http://upload.wikimedia.org/wikipedia/commons/thumb/f/f5/Hammurabi%27s_Babylonia_Locator_Map_1.svg/280px-Hammurabi%27s_Babylonia_Locator_Map_1.svg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990600"/>
            <a:ext cx="4522788" cy="4038600"/>
          </a:xfrm>
        </p:spPr>
      </p:pic>
      <p:pic>
        <p:nvPicPr>
          <p:cNvPr id="6149" name="Picture 5" descr="http://kids.handicap-international.de/uploads/pics/iran_kar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905000"/>
            <a:ext cx="47244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Virsraksts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705600" cy="762000"/>
          </a:xfrm>
        </p:spPr>
        <p:txBody>
          <a:bodyPr/>
          <a:lstStyle/>
          <a:p>
            <a:r>
              <a:rPr lang="lv-LV" smtClean="0"/>
              <a:t>Jautājums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086600" cy="2362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lv-LV" sz="4000" smtClean="0"/>
              <a:t>Kurā</a:t>
            </a:r>
            <a:r>
              <a:rPr lang="lv-LV" sz="4400" smtClean="0"/>
              <a:t> </a:t>
            </a:r>
            <a:r>
              <a:rPr lang="lv-LV" sz="4000" smtClean="0"/>
              <a:t>reģionā</a:t>
            </a:r>
            <a:r>
              <a:rPr lang="lv-LV" sz="4400" smtClean="0"/>
              <a:t> </a:t>
            </a:r>
            <a:r>
              <a:rPr lang="lv-LV" sz="4000" smtClean="0"/>
              <a:t>atrodas</a:t>
            </a:r>
            <a:r>
              <a:rPr lang="lv-LV" sz="4400" smtClean="0"/>
              <a:t> </a:t>
            </a:r>
            <a:r>
              <a:rPr lang="lv-LV" sz="4000" smtClean="0"/>
              <a:t>Irāna</a:t>
            </a:r>
            <a:r>
              <a:rPr lang="lv-LV" sz="4400" smtClean="0"/>
              <a:t>?</a:t>
            </a:r>
            <a:endParaRPr lang="lv-LV" sz="3600" smtClean="0"/>
          </a:p>
          <a:p>
            <a:pPr algn="l" eaLnBrk="1" hangingPunct="1">
              <a:buFontTx/>
              <a:buChar char="•"/>
            </a:pPr>
            <a:r>
              <a:rPr lang="lv-LV" sz="4000" smtClean="0"/>
              <a:t>Ar ko mēs Irānu pazīstam mūsdienās? </a:t>
            </a:r>
          </a:p>
          <a:p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t1.gstatic.com/images?q=tbn:ANd9GcRj2isWbGIdSeo41fVr-RPyOTLb2l6hOt_6x5iGfBGESYj8F0Ok8A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105400" y="990600"/>
            <a:ext cx="3581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Virsraksts 1"/>
          <p:cNvSpPr>
            <a:spLocks noGrp="1"/>
          </p:cNvSpPr>
          <p:nvPr>
            <p:ph type="title"/>
          </p:nvPr>
        </p:nvSpPr>
        <p:spPr>
          <a:xfrm>
            <a:off x="1981200" y="0"/>
            <a:ext cx="5638800" cy="914400"/>
          </a:xfrm>
        </p:spPr>
        <p:txBody>
          <a:bodyPr/>
          <a:lstStyle/>
          <a:p>
            <a:pPr eaLnBrk="1" hangingPunct="1"/>
            <a:r>
              <a:rPr lang="lv-LV" smtClean="0"/>
              <a:t>Austrumu saldumi</a:t>
            </a:r>
          </a:p>
        </p:txBody>
      </p:sp>
      <p:sp>
        <p:nvSpPr>
          <p:cNvPr id="8196" name="Satura vietturis 2"/>
          <p:cNvSpPr>
            <a:spLocks noGrp="1"/>
          </p:cNvSpPr>
          <p:nvPr>
            <p:ph idx="1"/>
          </p:nvPr>
        </p:nvSpPr>
        <p:spPr>
          <a:xfrm>
            <a:off x="381000" y="3810000"/>
            <a:ext cx="83820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lv-LV" smtClean="0"/>
              <a:t>Tā kā Irāna atrodas Tuvajos Austrumos, kas ir slaveni ar saviem saldumiem, dosimies pagatavot paši savus saldumus, izmantojot garšvielas, kas raksturīgas reģionam.</a:t>
            </a:r>
          </a:p>
          <a:p>
            <a:pPr eaLnBrk="1" hangingPunct="1"/>
            <a:endParaRPr lang="lv-LV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irsraksts 1"/>
          <p:cNvSpPr>
            <a:spLocks noGrp="1"/>
          </p:cNvSpPr>
          <p:nvPr>
            <p:ph type="title"/>
          </p:nvPr>
        </p:nvSpPr>
        <p:spPr>
          <a:xfrm>
            <a:off x="838200" y="0"/>
            <a:ext cx="4038600" cy="944563"/>
          </a:xfrm>
        </p:spPr>
        <p:txBody>
          <a:bodyPr/>
          <a:lstStyle/>
          <a:p>
            <a:pPr eaLnBrk="1" hangingPunct="1"/>
            <a:r>
              <a:rPr lang="lv-LV" smtClean="0"/>
              <a:t>Izgudrojumi</a:t>
            </a:r>
          </a:p>
        </p:txBody>
      </p:sp>
      <p:sp>
        <p:nvSpPr>
          <p:cNvPr id="8195" name="Satura vietturis 2"/>
          <p:cNvSpPr>
            <a:spLocks noGrp="1"/>
          </p:cNvSpPr>
          <p:nvPr>
            <p:ph idx="1"/>
          </p:nvPr>
        </p:nvSpPr>
        <p:spPr>
          <a:xfrm>
            <a:off x="609600" y="1143000"/>
            <a:ext cx="8305800" cy="1524000"/>
          </a:xfrm>
        </p:spPr>
        <p:txBody>
          <a:bodyPr/>
          <a:lstStyle/>
          <a:p>
            <a:pPr eaLnBrk="1" hangingPunct="1"/>
            <a:r>
              <a:rPr lang="lv-LV" smtClean="0"/>
              <a:t>Interneta resursos un enciklopēdijās sameklējiet, ar kādiem izgudrojumiem pazīstami šumeri? (5min.) </a:t>
            </a:r>
          </a:p>
          <a:p>
            <a:pPr eaLnBrk="1" hangingPunct="1"/>
            <a:endParaRPr lang="lv-LV" sz="2800" smtClean="0"/>
          </a:p>
          <a:p>
            <a:pPr eaLnBrk="1" hangingPunct="1"/>
            <a:endParaRPr lang="lv-LV" b="1" smtClean="0"/>
          </a:p>
        </p:txBody>
      </p:sp>
      <p:pic>
        <p:nvPicPr>
          <p:cNvPr id="9220" name="Picture 5" descr="http://t0.gstatic.com/images?q=tbn:ANd9GcQJo1EUyDleB6DWkwKwtmiDh7femruuS_9H_vXwNnjluYVBBZx2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971800"/>
            <a:ext cx="213836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ttp://t3.gstatic.com/images?q=tbn:ANd9GcSDqHEXAnnDcfsrbJVrddHpTJSIhJbx8hV8YOpah-XZlLSw0v_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55888"/>
            <a:ext cx="3048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http://blog.abiie.com/wp-content/uploads/2012/02/einstein_ba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19600"/>
            <a:ext cx="1447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olotajs\Pictures\Sumerian_26th_c_Ad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800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2286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 sz="2800"/>
              <a:t>Atšifrējiet saņemto plāksnīti!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dizains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584</Template>
  <TotalTime>1754</TotalTime>
  <Words>1433</Words>
  <Application>Microsoft Office PowerPoint</Application>
  <PresentationFormat>On-screen Show (4:3)</PresentationFormat>
  <Paragraphs>153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Diseño predeterminado</vt:lpstr>
      <vt:lpstr>NO ŠUMERIEM  LĪDZ ŠUMAHERAM izgudrojumi </vt:lpstr>
      <vt:lpstr>Slide 2</vt:lpstr>
      <vt:lpstr>Hērodota vēstījums</vt:lpstr>
      <vt:lpstr>Jautājumi</vt:lpstr>
      <vt:lpstr>Slide 5</vt:lpstr>
      <vt:lpstr>Jautājums</vt:lpstr>
      <vt:lpstr>Austrumu saldumi</vt:lpstr>
      <vt:lpstr>Izgudrojumi</vt:lpstr>
      <vt:lpstr>Slide 9</vt:lpstr>
      <vt:lpstr>Ķīļraksts </vt:lpstr>
      <vt:lpstr>Six small drummers</vt:lpstr>
      <vt:lpstr>Slide 12</vt:lpstr>
      <vt:lpstr>Slide 13</vt:lpstr>
      <vt:lpstr>Slide 14</vt:lpstr>
      <vt:lpstr>Slide 15</vt:lpstr>
      <vt:lpstr>Slide 16</vt:lpstr>
      <vt:lpstr>Izgudrojumi</vt:lpstr>
      <vt:lpstr>Slide 18</vt:lpstr>
      <vt:lpstr>Slide 19</vt:lpstr>
      <vt:lpstr>Iveta Kliģe</vt:lpstr>
      <vt:lpstr>Diāna Caune- Ostrovska   dianacaune@inbox.lv sports</vt:lpstr>
      <vt:lpstr>  Ilona Jegorova  ilonajegorova@inbox.lv  ģeogrāfija, ekotūrisms,  vides spēles</vt:lpstr>
      <vt:lpstr>Ingrīda Studāne  ingridastudane@e-apollo.lv matemātika, fizika </vt:lpstr>
      <vt:lpstr>Sandra Vaitkeviča sandra.vaitkevica@inbox.lv vēsture </vt:lpstr>
      <vt:lpstr>Ērika Naglinska erika69@inbox.lv  ēdienu gatavošanas tehnoloģija, rokdarbi, floristika, karvings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ŠUMERIEM LĪDZ ŠUMAHERAM RITENIS</dc:title>
  <dc:creator>skolotajs</dc:creator>
  <cp:lastModifiedBy>karine</cp:lastModifiedBy>
  <cp:revision>190</cp:revision>
  <dcterms:created xsi:type="dcterms:W3CDTF">2012-01-31T11:31:14Z</dcterms:created>
  <dcterms:modified xsi:type="dcterms:W3CDTF">2012-06-07T07:59:32Z</dcterms:modified>
</cp:coreProperties>
</file>