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4"/>
  </p:notesMasterIdLst>
  <p:sldIdLst>
    <p:sldId id="256" r:id="rId2"/>
    <p:sldId id="397" r:id="rId3"/>
    <p:sldId id="398" r:id="rId4"/>
    <p:sldId id="399" r:id="rId5"/>
    <p:sldId id="400" r:id="rId6"/>
    <p:sldId id="401" r:id="rId7"/>
    <p:sldId id="402" r:id="rId8"/>
    <p:sldId id="403" r:id="rId9"/>
    <p:sldId id="404" r:id="rId10"/>
    <p:sldId id="406" r:id="rId11"/>
    <p:sldId id="407" r:id="rId12"/>
    <p:sldId id="408" r:id="rId13"/>
    <p:sldId id="409" r:id="rId14"/>
    <p:sldId id="411" r:id="rId15"/>
    <p:sldId id="412" r:id="rId16"/>
    <p:sldId id="413" r:id="rId17"/>
    <p:sldId id="414" r:id="rId18"/>
    <p:sldId id="415" r:id="rId19"/>
    <p:sldId id="450" r:id="rId20"/>
    <p:sldId id="453" r:id="rId21"/>
    <p:sldId id="416" r:id="rId22"/>
    <p:sldId id="418" r:id="rId23"/>
    <p:sldId id="419" r:id="rId24"/>
    <p:sldId id="420" r:id="rId25"/>
    <p:sldId id="451" r:id="rId26"/>
    <p:sldId id="421" r:id="rId27"/>
    <p:sldId id="452" r:id="rId28"/>
    <p:sldId id="422" r:id="rId29"/>
    <p:sldId id="423" r:id="rId30"/>
    <p:sldId id="424" r:id="rId31"/>
    <p:sldId id="454" r:id="rId32"/>
    <p:sldId id="425" r:id="rId33"/>
    <p:sldId id="455" r:id="rId34"/>
    <p:sldId id="426" r:id="rId35"/>
    <p:sldId id="427" r:id="rId36"/>
    <p:sldId id="428" r:id="rId37"/>
    <p:sldId id="429" r:id="rId38"/>
    <p:sldId id="430" r:id="rId39"/>
    <p:sldId id="431" r:id="rId40"/>
    <p:sldId id="432" r:id="rId41"/>
    <p:sldId id="433" r:id="rId42"/>
    <p:sldId id="434" r:id="rId43"/>
    <p:sldId id="457" r:id="rId44"/>
    <p:sldId id="435" r:id="rId45"/>
    <p:sldId id="456" r:id="rId46"/>
    <p:sldId id="437" r:id="rId47"/>
    <p:sldId id="438" r:id="rId48"/>
    <p:sldId id="439" r:id="rId49"/>
    <p:sldId id="440" r:id="rId50"/>
    <p:sldId id="443" r:id="rId51"/>
    <p:sldId id="444" r:id="rId52"/>
    <p:sldId id="276" r:id="rId5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FF66"/>
    <a:srgbClr val="CC6600"/>
    <a:srgbClr val="33CC33"/>
    <a:srgbClr val="99CC00"/>
    <a:srgbClr val="00CC00"/>
    <a:srgbClr val="CC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3981" autoAdjust="0"/>
  </p:normalViewPr>
  <p:slideViewPr>
    <p:cSldViewPr snapToGrid="0">
      <p:cViewPr varScale="1">
        <p:scale>
          <a:sx n="103" d="100"/>
          <a:sy n="103" d="100"/>
        </p:scale>
        <p:origin x="-150"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2016.05.05.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https://www.google.lv/search?q=low+carbon+development&amp;source=lnms&amp;tbm=isch&amp;sa=X&amp;ved=0ahUKEwjvh8aY87HMAhVKOJoKHchfD-sQ_AUIBygB&amp;biw=1366&amp;bih=599#imgrc=Cya9gT5sOeOwKM%3A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24</a:t>
            </a:fld>
            <a:endParaRPr lang="lv-LV"/>
          </a:p>
        </p:txBody>
      </p:sp>
    </p:spTree>
    <p:extLst>
      <p:ext uri="{BB962C8B-B14F-4D97-AF65-F5344CB8AC3E}">
        <p14:creationId xmlns:p14="http://schemas.microsoft.com/office/powerpoint/2010/main" xmlns="" val="306374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https://www.google.lv/search?q=europe+2020&amp;source=lnms&amp;tbm=isch&amp;sa=X&amp;ved=0ahUKEwix4pv887HMAhWmIJoKHSCSBF4Q_AUIBygB&amp;biw=1366&amp;bih=643#q=europe+2020&amp;tbm=isch&amp;tbs=isz:m&amp;imgrc=-9qY5Z2llA5rlM%3A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25</a:t>
            </a:fld>
            <a:endParaRPr lang="lv-LV"/>
          </a:p>
        </p:txBody>
      </p:sp>
    </p:spTree>
    <p:extLst>
      <p:ext uri="{BB962C8B-B14F-4D97-AF65-F5344CB8AC3E}">
        <p14:creationId xmlns:p14="http://schemas.microsoft.com/office/powerpoint/2010/main" xmlns="" val="34672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https://www.google.lv/search?q=europe+2020&amp;source=lnms&amp;tbm=isch&amp;sa=X&amp;ved=0ahUKEwix4pv887HMAhWmIJoKHSCSBF4Q_AUIBygB&amp;biw=1366&amp;bih=643#q=europe+2020&amp;tbm=isch&amp;tbs=isz:m&amp;imgrc=H4JlUGKxb_p2mM%3A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26</a:t>
            </a:fld>
            <a:endParaRPr lang="lv-LV"/>
          </a:p>
        </p:txBody>
      </p:sp>
    </p:spTree>
    <p:extLst>
      <p:ext uri="{BB962C8B-B14F-4D97-AF65-F5344CB8AC3E}">
        <p14:creationId xmlns:p14="http://schemas.microsoft.com/office/powerpoint/2010/main" xmlns="" val="1887860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https://www.google.lv/search?q=europe+2020&amp;source=lnms&amp;tbm=isch&amp;sa=X&amp;ved=0ahUKEwix4pv887HMAhWmIJoKHSCSBF4Q_AUIBygB&amp;biw=1366&amp;bih=643#tbs=isz:m&amp;tbm=isch&amp;q=pa%C5%A1vald%C4%ABbas&amp;imgrc=2GAFFfY-ZqxM5M%3A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27</a:t>
            </a:fld>
            <a:endParaRPr lang="lv-LV"/>
          </a:p>
        </p:txBody>
      </p:sp>
    </p:spTree>
    <p:extLst>
      <p:ext uri="{BB962C8B-B14F-4D97-AF65-F5344CB8AC3E}">
        <p14:creationId xmlns:p14="http://schemas.microsoft.com/office/powerpoint/2010/main" xmlns="" val="16618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https://www.google.lv/search?q=sustainable+life&amp;source=lnms&amp;tbm=isch&amp;sa=X&amp;ved=0ahUKEwiJkaiDgbTMAhUBjiwKHZXiDoAQ_AUIBygB&amp;biw=1366&amp;bih=643#q=atkritumu+%C5%A1%C4%B7iro%C5%A1anas+konteineri&amp;tbm=isch&amp;tbs=isz:m&amp;imgrc=oq_gIXKmDB09NM%3A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40</a:t>
            </a:fld>
            <a:endParaRPr lang="lv-LV"/>
          </a:p>
        </p:txBody>
      </p:sp>
    </p:spTree>
    <p:extLst>
      <p:ext uri="{BB962C8B-B14F-4D97-AF65-F5344CB8AC3E}">
        <p14:creationId xmlns:p14="http://schemas.microsoft.com/office/powerpoint/2010/main" xmlns="" val="27978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http://www.zalabriviba.lv/ekomarkejums/</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42</a:t>
            </a:fld>
            <a:endParaRPr lang="lv-LV"/>
          </a:p>
        </p:txBody>
      </p:sp>
    </p:spTree>
    <p:extLst>
      <p:ext uri="{BB962C8B-B14F-4D97-AF65-F5344CB8AC3E}">
        <p14:creationId xmlns:p14="http://schemas.microsoft.com/office/powerpoint/2010/main" xmlns="" val="319617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9CC00"/>
            </a:gs>
            <a:gs pos="20000">
              <a:schemeClr val="bg1"/>
            </a:gs>
            <a:gs pos="80000">
              <a:schemeClr val="bg1"/>
            </a:gs>
            <a:gs pos="100000">
              <a:srgbClr val="99CC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2016.05.05.</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7655153" cy="2387600"/>
          </a:xfrm>
        </p:spPr>
        <p:txBody>
          <a:bodyPr>
            <a:noAutofit/>
          </a:bodyPr>
          <a:lstStyle/>
          <a:p>
            <a:pPr algn="l"/>
            <a:r>
              <a:rPr lang="lv-LV" sz="6600" dirty="0"/>
              <a:t>Klimata pārmaiņas, dzīvesveids un patēriņš</a:t>
            </a:r>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7469" y="0"/>
            <a:ext cx="4573270" cy="6858000"/>
          </a:xfrm>
          <a:prstGeom prst="rect">
            <a:avLst/>
          </a:prstGeom>
        </p:spPr>
      </p:pic>
      <p:sp>
        <p:nvSpPr>
          <p:cNvPr id="3" name="Title 1"/>
          <p:cNvSpPr txBox="1">
            <a:spLocks/>
          </p:cNvSpPr>
          <p:nvPr/>
        </p:nvSpPr>
        <p:spPr>
          <a:xfrm>
            <a:off x="1026589" y="294320"/>
            <a:ext cx="10138821" cy="119503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Nacionālās patēriņa un ražošanas emisijas </a:t>
            </a:r>
            <a:r>
              <a:rPr lang="lv-LV" sz="2400" dirty="0"/>
              <a:t>ir daudz pētītas un aprēķinu rezultāti ir pieejami par gandrīz visām </a:t>
            </a:r>
            <a:r>
              <a:rPr lang="lv-LV" sz="2400" dirty="0" smtClean="0"/>
              <a:t>valstīm, bet tas</a:t>
            </a:r>
            <a:r>
              <a:rPr lang="lv-LV" sz="2400" dirty="0"/>
              <a:t>, kādas emisijas rada pašvaldības </a:t>
            </a:r>
            <a:r>
              <a:rPr lang="lv-LV" sz="2400" dirty="0" smtClean="0"/>
              <a:t>vai atsevišķi produkti un pakalpojumi </a:t>
            </a:r>
            <a:r>
              <a:rPr lang="lv-LV" sz="2400" dirty="0"/>
              <a:t>pilnā dzīves </a:t>
            </a:r>
            <a:r>
              <a:rPr lang="lv-LV" sz="2400" dirty="0" smtClean="0"/>
              <a:t>ciklā, </a:t>
            </a:r>
            <a:r>
              <a:rPr lang="lv-LV" sz="2400" dirty="0"/>
              <a:t>ir daudz neskaidrāks</a:t>
            </a:r>
            <a:endParaRPr lang="lv-LV" sz="2400" dirty="0" smtClean="0"/>
          </a:p>
        </p:txBody>
      </p:sp>
      <p:sp>
        <p:nvSpPr>
          <p:cNvPr id="4" name="Rounded Rectangle 3"/>
          <p:cNvSpPr/>
          <p:nvPr/>
        </p:nvSpPr>
        <p:spPr>
          <a:xfrm>
            <a:off x="6163313" y="1967339"/>
            <a:ext cx="4917475" cy="126769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Atbilstoši PAS2070 vietējo emisiju aprēķina standartam pašvaldības emisiju aprēķinā tiek iekļautas trīs līmeņu </a:t>
            </a:r>
            <a:r>
              <a:rPr lang="lv-LV" b="1" dirty="0" smtClean="0">
                <a:solidFill>
                  <a:schemeClr val="tx1"/>
                </a:solidFill>
              </a:rPr>
              <a:t>emisijas: </a:t>
            </a:r>
          </a:p>
          <a:p>
            <a:pPr algn="ctr"/>
            <a:endParaRPr lang="lv-LV" b="1" dirty="0">
              <a:solidFill>
                <a:schemeClr val="tx1"/>
              </a:solidFill>
            </a:endParaRPr>
          </a:p>
        </p:txBody>
      </p:sp>
      <p:sp>
        <p:nvSpPr>
          <p:cNvPr id="5" name="Rounded Rectangle 4"/>
          <p:cNvSpPr/>
          <p:nvPr/>
        </p:nvSpPr>
        <p:spPr>
          <a:xfrm>
            <a:off x="5564727" y="2923303"/>
            <a:ext cx="6114649" cy="2831626"/>
          </a:xfrm>
          <a:prstGeom prst="roundRect">
            <a:avLst>
              <a:gd name="adj" fmla="val 1422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Arial" panose="020B0604020202020204" pitchFamily="34" charset="0"/>
              <a:buChar char="•"/>
            </a:pPr>
            <a:r>
              <a:rPr lang="lv-LV" b="1" u="sng" dirty="0" smtClean="0">
                <a:solidFill>
                  <a:schemeClr val="tx1"/>
                </a:solidFill>
              </a:rPr>
              <a:t>1.līmeņa </a:t>
            </a:r>
            <a:r>
              <a:rPr lang="lv-LV" b="1" u="sng" dirty="0">
                <a:solidFill>
                  <a:schemeClr val="tx1"/>
                </a:solidFill>
              </a:rPr>
              <a:t>emisijas</a:t>
            </a:r>
            <a:r>
              <a:rPr lang="lv-LV" b="1" dirty="0">
                <a:solidFill>
                  <a:schemeClr val="tx1"/>
                </a:solidFill>
              </a:rPr>
              <a:t> (visas pašvaldības, vietējo uzņēmumu un iedzīvotāju tiešās emisijas) – fosilās enerģijas sadedzināšana; vietējais transports, noplūdes u.tml.</a:t>
            </a:r>
          </a:p>
          <a:p>
            <a:pPr marL="342900" indent="-342900">
              <a:spcAft>
                <a:spcPts val="600"/>
              </a:spcAft>
              <a:buFont typeface="Arial" panose="020B0604020202020204" pitchFamily="34" charset="0"/>
              <a:buChar char="•"/>
            </a:pPr>
            <a:r>
              <a:rPr lang="lv-LV" b="1" u="sng" dirty="0" smtClean="0">
                <a:solidFill>
                  <a:schemeClr val="tx1"/>
                </a:solidFill>
              </a:rPr>
              <a:t>2.līmeņa </a:t>
            </a:r>
            <a:r>
              <a:rPr lang="lv-LV" b="1" u="sng" dirty="0">
                <a:solidFill>
                  <a:schemeClr val="tx1"/>
                </a:solidFill>
              </a:rPr>
              <a:t>emisijas</a:t>
            </a:r>
            <a:r>
              <a:rPr lang="lv-LV" b="1" dirty="0">
                <a:solidFill>
                  <a:schemeClr val="tx1"/>
                </a:solidFill>
              </a:rPr>
              <a:t> – netiešās emisijas, kas saistītas ar pašvaldības elektroapgādi un </a:t>
            </a:r>
            <a:r>
              <a:rPr lang="lv-LV" b="1" dirty="0" smtClean="0">
                <a:solidFill>
                  <a:schemeClr val="tx1"/>
                </a:solidFill>
              </a:rPr>
              <a:t>siltumapgādi</a:t>
            </a:r>
            <a:endParaRPr lang="lv-LV" b="1" dirty="0">
              <a:solidFill>
                <a:schemeClr val="tx1"/>
              </a:solidFill>
            </a:endParaRPr>
          </a:p>
          <a:p>
            <a:pPr marL="342900" indent="-342900">
              <a:spcAft>
                <a:spcPts val="600"/>
              </a:spcAft>
              <a:buFont typeface="Arial" panose="020B0604020202020204" pitchFamily="34" charset="0"/>
              <a:buChar char="•"/>
            </a:pPr>
            <a:r>
              <a:rPr lang="lv-LV" b="1" u="sng" dirty="0" smtClean="0">
                <a:solidFill>
                  <a:schemeClr val="tx1"/>
                </a:solidFill>
              </a:rPr>
              <a:t>3.līmeņa </a:t>
            </a:r>
            <a:r>
              <a:rPr lang="lv-LV" b="1" u="sng" dirty="0">
                <a:solidFill>
                  <a:schemeClr val="tx1"/>
                </a:solidFill>
              </a:rPr>
              <a:t>emisijas</a:t>
            </a:r>
            <a:r>
              <a:rPr lang="lv-LV" b="1" dirty="0">
                <a:solidFill>
                  <a:schemeClr val="tx1"/>
                </a:solidFill>
              </a:rPr>
              <a:t> – visas pārējās iegultās piegādes ķēdes emisijas, kas radušās saistībā ar aktivitātēm attiecīgajā teritorijā (pārtikas, celtniecības, transporta u.c. preču un pakalpojumu dzīves ciklā radītās emisijas</a:t>
            </a:r>
            <a:r>
              <a:rPr lang="lv-LV" b="1" dirty="0" smtClean="0">
                <a:solidFill>
                  <a:schemeClr val="tx1"/>
                </a:solidFill>
              </a:rPr>
              <a:t>)</a:t>
            </a:r>
            <a:endParaRPr lang="lv-LV" b="1" dirty="0">
              <a:solidFill>
                <a:schemeClr val="tx1"/>
              </a:solidFill>
            </a:endParaRPr>
          </a:p>
        </p:txBody>
      </p:sp>
    </p:spTree>
    <p:extLst>
      <p:ext uri="{BB962C8B-B14F-4D97-AF65-F5344CB8AC3E}">
        <p14:creationId xmlns:p14="http://schemas.microsoft.com/office/powerpoint/2010/main" xmlns="" val="2831167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008733" y="1252314"/>
            <a:ext cx="8189570" cy="5406016"/>
            <a:chOff x="1939469" y="691192"/>
            <a:chExt cx="8189570" cy="5406016"/>
          </a:xfrm>
        </p:grpSpPr>
        <p:sp>
          <p:nvSpPr>
            <p:cNvPr id="13" name="Rectangle 12"/>
            <p:cNvSpPr/>
            <p:nvPr/>
          </p:nvSpPr>
          <p:spPr>
            <a:xfrm>
              <a:off x="1939469" y="691192"/>
              <a:ext cx="8189570" cy="5406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24346" y="817418"/>
              <a:ext cx="7992106" cy="5126182"/>
            </a:xfrm>
            <a:prstGeom prst="rect">
              <a:avLst/>
            </a:prstGeom>
          </p:spPr>
        </p:pic>
        <p:sp>
          <p:nvSpPr>
            <p:cNvPr id="5" name="Rounded Rectangle 4"/>
            <p:cNvSpPr/>
            <p:nvPr/>
          </p:nvSpPr>
          <p:spPr>
            <a:xfrm>
              <a:off x="4971782" y="4052964"/>
              <a:ext cx="2124943" cy="36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Mājsaimniecības</a:t>
              </a:r>
              <a:endParaRPr lang="lv-LV" b="1" dirty="0">
                <a:solidFill>
                  <a:schemeClr val="tx1"/>
                </a:solidFill>
              </a:endParaRPr>
            </a:p>
          </p:txBody>
        </p:sp>
        <p:sp>
          <p:nvSpPr>
            <p:cNvPr id="6" name="Rounded Rectangle 5"/>
            <p:cNvSpPr/>
            <p:nvPr/>
          </p:nvSpPr>
          <p:spPr>
            <a:xfrm>
              <a:off x="5249085" y="2219886"/>
              <a:ext cx="1542621" cy="36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Rūpniecība</a:t>
              </a:r>
              <a:endParaRPr lang="lv-LV" b="1" dirty="0">
                <a:solidFill>
                  <a:schemeClr val="tx1"/>
                </a:solidFill>
              </a:endParaRPr>
            </a:p>
          </p:txBody>
        </p:sp>
        <p:sp>
          <p:nvSpPr>
            <p:cNvPr id="7" name="Rounded Rectangle 6"/>
            <p:cNvSpPr/>
            <p:nvPr/>
          </p:nvSpPr>
          <p:spPr>
            <a:xfrm>
              <a:off x="8432265" y="3401289"/>
              <a:ext cx="1476000" cy="922743"/>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Eksportētās preces un pakalpojumi</a:t>
              </a:r>
              <a:endParaRPr lang="lv-LV" sz="1600" b="1" dirty="0">
                <a:solidFill>
                  <a:schemeClr val="tx1"/>
                </a:solidFill>
              </a:endParaRPr>
            </a:p>
          </p:txBody>
        </p:sp>
        <p:sp>
          <p:nvSpPr>
            <p:cNvPr id="8" name="Rounded Rectangle 7"/>
            <p:cNvSpPr/>
            <p:nvPr/>
          </p:nvSpPr>
          <p:spPr>
            <a:xfrm>
              <a:off x="2170010" y="3157421"/>
              <a:ext cx="1376753" cy="705239"/>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Importētās preces un resursi</a:t>
              </a:r>
              <a:endParaRPr lang="lv-LV" sz="1600" b="1" dirty="0">
                <a:solidFill>
                  <a:schemeClr val="tx1"/>
                </a:solidFill>
              </a:endParaRPr>
            </a:p>
          </p:txBody>
        </p:sp>
        <p:sp>
          <p:nvSpPr>
            <p:cNvPr id="9" name="Rounded Rectangle 8"/>
            <p:cNvSpPr/>
            <p:nvPr/>
          </p:nvSpPr>
          <p:spPr>
            <a:xfrm>
              <a:off x="1939469" y="705047"/>
              <a:ext cx="1917549"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3.līmeņa emisijas</a:t>
              </a:r>
              <a:endParaRPr lang="lv-LV" b="1" dirty="0">
                <a:solidFill>
                  <a:schemeClr val="tx1"/>
                </a:solidFill>
              </a:endParaRPr>
            </a:p>
          </p:txBody>
        </p:sp>
        <p:sp>
          <p:nvSpPr>
            <p:cNvPr id="10" name="Rounded Rectangle 9"/>
            <p:cNvSpPr/>
            <p:nvPr/>
          </p:nvSpPr>
          <p:spPr>
            <a:xfrm>
              <a:off x="4680622" y="691192"/>
              <a:ext cx="2679549"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1</a:t>
              </a:r>
              <a:r>
                <a:rPr lang="lv-LV" b="1" dirty="0" smtClean="0">
                  <a:solidFill>
                    <a:schemeClr val="tx1"/>
                  </a:solidFill>
                </a:rPr>
                <a:t>.līmeņa (tiešās) emisijas</a:t>
              </a:r>
              <a:endParaRPr lang="lv-LV" b="1" dirty="0">
                <a:solidFill>
                  <a:schemeClr val="tx1"/>
                </a:solidFill>
              </a:endParaRPr>
            </a:p>
          </p:txBody>
        </p:sp>
        <p:sp>
          <p:nvSpPr>
            <p:cNvPr id="11" name="Rounded Rectangle 10"/>
            <p:cNvSpPr/>
            <p:nvPr/>
          </p:nvSpPr>
          <p:spPr>
            <a:xfrm>
              <a:off x="8211490" y="691192"/>
              <a:ext cx="1917549"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3.līmeņa emisijas</a:t>
              </a:r>
              <a:endParaRPr lang="lv-LV" b="1" dirty="0">
                <a:solidFill>
                  <a:schemeClr val="tx1"/>
                </a:solidFill>
              </a:endParaRPr>
            </a:p>
          </p:txBody>
        </p:sp>
        <p:sp>
          <p:nvSpPr>
            <p:cNvPr id="12" name="Rounded Rectangle 11"/>
            <p:cNvSpPr/>
            <p:nvPr/>
          </p:nvSpPr>
          <p:spPr>
            <a:xfrm>
              <a:off x="1939469" y="5737207"/>
              <a:ext cx="1917549"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2</a:t>
              </a:r>
              <a:r>
                <a:rPr lang="lv-LV" b="1" dirty="0" smtClean="0">
                  <a:solidFill>
                    <a:schemeClr val="tx1"/>
                  </a:solidFill>
                </a:rPr>
                <a:t>.līmeņa emisijas</a:t>
              </a:r>
              <a:endParaRPr lang="lv-LV" b="1" dirty="0">
                <a:solidFill>
                  <a:schemeClr val="tx1"/>
                </a:solidFill>
              </a:endParaRPr>
            </a:p>
          </p:txBody>
        </p:sp>
        <p:sp>
          <p:nvSpPr>
            <p:cNvPr id="15" name="Rounded Rectangle 14"/>
            <p:cNvSpPr/>
            <p:nvPr/>
          </p:nvSpPr>
          <p:spPr>
            <a:xfrm>
              <a:off x="2170009" y="4878361"/>
              <a:ext cx="1376753" cy="705239"/>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err="1" smtClean="0">
                  <a:solidFill>
                    <a:schemeClr val="tx1"/>
                  </a:solidFill>
                </a:rPr>
                <a:t>Elektro-enerģija</a:t>
              </a:r>
              <a:r>
                <a:rPr lang="lv-LV" sz="1600" b="1" dirty="0" smtClean="0">
                  <a:solidFill>
                    <a:schemeClr val="tx1"/>
                  </a:solidFill>
                </a:rPr>
                <a:t> un siltums</a:t>
              </a:r>
              <a:endParaRPr lang="lv-LV" sz="1600" b="1" dirty="0">
                <a:solidFill>
                  <a:schemeClr val="tx1"/>
                </a:solidFill>
              </a:endParaRPr>
            </a:p>
          </p:txBody>
        </p:sp>
      </p:grpSp>
      <p:sp>
        <p:nvSpPr>
          <p:cNvPr id="17" name="Title 1"/>
          <p:cNvSpPr txBox="1">
            <a:spLocks/>
          </p:cNvSpPr>
          <p:nvPr/>
        </p:nvSpPr>
        <p:spPr>
          <a:xfrm>
            <a:off x="2750028" y="302897"/>
            <a:ext cx="6679262" cy="6467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1., 2. un 3.līmeņa </a:t>
            </a:r>
            <a:r>
              <a:rPr lang="lv-LV" sz="2400" dirty="0" smtClean="0"/>
              <a:t>SEG emisiju </a:t>
            </a:r>
            <a:r>
              <a:rPr lang="lv-LV" sz="2400" dirty="0"/>
              <a:t>avoti pašvaldībā</a:t>
            </a:r>
          </a:p>
        </p:txBody>
      </p:sp>
    </p:spTree>
    <p:extLst>
      <p:ext uri="{BB962C8B-B14F-4D97-AF65-F5344CB8AC3E}">
        <p14:creationId xmlns:p14="http://schemas.microsoft.com/office/powerpoint/2010/main" xmlns="" val="2659767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16487" y="1298232"/>
            <a:ext cx="3230880" cy="4197096"/>
          </a:xfrm>
          <a:prstGeom prst="rect">
            <a:avLst/>
          </a:prstGeom>
        </p:spPr>
      </p:pic>
      <p:sp>
        <p:nvSpPr>
          <p:cNvPr id="3" name="Title 1"/>
          <p:cNvSpPr txBox="1">
            <a:spLocks/>
          </p:cNvSpPr>
          <p:nvPr/>
        </p:nvSpPr>
        <p:spPr>
          <a:xfrm>
            <a:off x="665020" y="386884"/>
            <a:ext cx="10861964" cy="120638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Patēriņa emisiju aprēķina metodika </a:t>
            </a:r>
            <a:r>
              <a:rPr lang="lv-LV" sz="2400" dirty="0"/>
              <a:t>aptver visas pašvaldības iedzīvotāju radītās tiešās un netiešās (dzīves cikla) SEG emisijas, t.i., SEG emisijas tiek piešķirtas preču un pakalpojumu gala patērētājiem, nevis to ražotājiem</a:t>
            </a:r>
            <a:endParaRPr lang="lv-LV" sz="2400" dirty="0" smtClean="0"/>
          </a:p>
        </p:txBody>
      </p:sp>
      <p:sp>
        <p:nvSpPr>
          <p:cNvPr id="4" name="Rounded Rectangle 3"/>
          <p:cNvSpPr/>
          <p:nvPr/>
        </p:nvSpPr>
        <p:spPr>
          <a:xfrm>
            <a:off x="789709" y="2191912"/>
            <a:ext cx="7356764" cy="10065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Patēriņa emisiju metodika nevērtē pašvaldības teritorijā radītās emisijas precēm un pakalpojumiem, kuras tiek eksportētas (netiek patērētas attiecīgajā pašvaldībā) vai kuru gala </a:t>
            </a:r>
            <a:r>
              <a:rPr lang="lv-LV" b="1" dirty="0" smtClean="0">
                <a:solidFill>
                  <a:schemeClr val="tx1"/>
                </a:solidFill>
              </a:rPr>
              <a:t>patērētāja </a:t>
            </a:r>
            <a:r>
              <a:rPr lang="lv-LV" b="1" dirty="0">
                <a:solidFill>
                  <a:schemeClr val="tx1"/>
                </a:solidFill>
              </a:rPr>
              <a:t>ir pašvaldības viesi</a:t>
            </a:r>
            <a:endParaRPr lang="lv-LV" b="1" dirty="0" smtClean="0">
              <a:solidFill>
                <a:schemeClr val="tx1"/>
              </a:solidFill>
            </a:endParaRPr>
          </a:p>
        </p:txBody>
      </p:sp>
      <p:sp>
        <p:nvSpPr>
          <p:cNvPr id="5" name="Rounded Rectangle 4"/>
          <p:cNvSpPr/>
          <p:nvPr/>
        </p:nvSpPr>
        <p:spPr>
          <a:xfrm>
            <a:off x="789709" y="3617975"/>
            <a:ext cx="7356764" cy="9836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preces un pakalpojumi, ko ikdienā patērējam, un to ieguvei nepieciešamie resursi ir izkliedēti Latvijā un pasaulē, arī patēriņa emisijas nerodas tikai vienā pašvaldībā, bet ir izkliedētas </a:t>
            </a:r>
            <a:r>
              <a:rPr lang="lv-LV" b="1" dirty="0" smtClean="0">
                <a:solidFill>
                  <a:schemeClr val="tx1"/>
                </a:solidFill>
              </a:rPr>
              <a:t>pa </a:t>
            </a:r>
            <a:r>
              <a:rPr lang="lv-LV" b="1" dirty="0">
                <a:solidFill>
                  <a:schemeClr val="tx1"/>
                </a:solidFill>
              </a:rPr>
              <a:t>visu piegādes ķēdi</a:t>
            </a:r>
            <a:endParaRPr lang="lv-LV" b="1" dirty="0" smtClean="0">
              <a:solidFill>
                <a:schemeClr val="tx1"/>
              </a:solidFill>
            </a:endParaRPr>
          </a:p>
        </p:txBody>
      </p:sp>
      <p:sp>
        <p:nvSpPr>
          <p:cNvPr id="7" name="Title 1"/>
          <p:cNvSpPr txBox="1">
            <a:spLocks/>
          </p:cNvSpPr>
          <p:nvPr/>
        </p:nvSpPr>
        <p:spPr>
          <a:xfrm>
            <a:off x="325581" y="5200287"/>
            <a:ext cx="11540838" cy="120638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Šo emisiju kopsumma veido attiecīgā </a:t>
            </a:r>
            <a:r>
              <a:rPr lang="lv-LV" sz="2400" b="1" dirty="0"/>
              <a:t>produkta oglekļa pēdu</a:t>
            </a:r>
            <a:r>
              <a:rPr lang="lv-LV" sz="2400" dirty="0"/>
              <a:t>, ar ko šajā gadījumā saprot attiecīgajā pašvaldību teritorijā patērēto preču un pakalpojumu pilnā dzīves ciklā radīto tiešo un netiešo SEG emisiju apjoms, kas izteikts </a:t>
            </a:r>
            <a:r>
              <a:rPr lang="lv-LV" sz="2400" b="1" dirty="0"/>
              <a:t>CO</a:t>
            </a:r>
            <a:r>
              <a:rPr lang="lv-LV" sz="2400" b="1" baseline="-25000" dirty="0"/>
              <a:t>2</a:t>
            </a:r>
            <a:r>
              <a:rPr lang="lv-LV" sz="2400" b="1" dirty="0"/>
              <a:t> ekvivalentu (CO</a:t>
            </a:r>
            <a:r>
              <a:rPr lang="lv-LV" sz="2400" b="1" baseline="-25000" dirty="0"/>
              <a:t>2</a:t>
            </a:r>
            <a:r>
              <a:rPr lang="lv-LV" sz="2400" b="1" dirty="0"/>
              <a:t>e) tonnās</a:t>
            </a:r>
          </a:p>
        </p:txBody>
      </p:sp>
    </p:spTree>
    <p:extLst>
      <p:ext uri="{BB962C8B-B14F-4D97-AF65-F5344CB8AC3E}">
        <p14:creationId xmlns:p14="http://schemas.microsoft.com/office/powerpoint/2010/main" xmlns="" val="997048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22218" y="386884"/>
            <a:ext cx="9947563" cy="12479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Oglekļa pēdas popularitāte </a:t>
            </a:r>
            <a:r>
              <a:rPr lang="lv-LV" sz="2400" dirty="0"/>
              <a:t>visā pasaulē strauji </a:t>
            </a:r>
            <a:r>
              <a:rPr lang="lv-LV" sz="2400" dirty="0" smtClean="0"/>
              <a:t>aug – to </a:t>
            </a:r>
            <a:r>
              <a:rPr lang="lv-LV" sz="2400" dirty="0"/>
              <a:t>plaši izmanto pētniecībā, uzņēmējdarbībā (piemēram, dažādu preču un pakalpojumu klimata slodžu novērtēšanai) un politikas veidošanā</a:t>
            </a:r>
            <a:endParaRPr lang="lv-LV" sz="2400" dirty="0" smtClean="0"/>
          </a:p>
        </p:txBody>
      </p:sp>
      <p:sp>
        <p:nvSpPr>
          <p:cNvPr id="4" name="Rounded Rectangle 3"/>
          <p:cNvSpPr/>
          <p:nvPr/>
        </p:nvSpPr>
        <p:spPr>
          <a:xfrm>
            <a:off x="6153254" y="2004442"/>
            <a:ext cx="5791200" cy="12400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Oglekļa pēda ir daudzu </a:t>
            </a:r>
            <a:r>
              <a:rPr lang="lv-LV" b="1" dirty="0">
                <a:solidFill>
                  <a:schemeClr val="tx1"/>
                </a:solidFill>
              </a:rPr>
              <a:t>pilsētu un pašvaldību vides ilgtspējības indikatoru, un to izmanto, piemēram, Berlīne, Helsinki, Liverpūle, Londona, Manila, Sandjego, </a:t>
            </a:r>
            <a:endParaRPr lang="lv-LV" b="1" dirty="0" smtClean="0">
              <a:solidFill>
                <a:schemeClr val="tx1"/>
              </a:solidFill>
            </a:endParaRPr>
          </a:p>
          <a:p>
            <a:pPr algn="ctr"/>
            <a:r>
              <a:rPr lang="lv-LV" b="1" dirty="0" smtClean="0">
                <a:solidFill>
                  <a:schemeClr val="tx1"/>
                </a:solidFill>
              </a:rPr>
              <a:t>Tokija</a:t>
            </a:r>
            <a:r>
              <a:rPr lang="lv-LV" b="1" dirty="0">
                <a:solidFill>
                  <a:schemeClr val="tx1"/>
                </a:solidFill>
              </a:rPr>
              <a:t>, Toronto u.c. </a:t>
            </a:r>
            <a:endParaRPr lang="lv-LV" b="1" dirty="0" smtClean="0">
              <a:solidFill>
                <a:schemeClr val="tx1"/>
              </a:solidFill>
            </a:endParaRPr>
          </a:p>
        </p:txBody>
      </p:sp>
      <p:sp>
        <p:nvSpPr>
          <p:cNvPr id="5" name="Rounded Rectangle 4"/>
          <p:cNvSpPr/>
          <p:nvPr/>
        </p:nvSpPr>
        <p:spPr>
          <a:xfrm>
            <a:off x="6165274" y="3554393"/>
            <a:ext cx="5791200" cy="9612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ir labs līdzeklis, lai identificētu būtiskākās slodzes, noteiktu to attīstības tendences, izdarītu savstarpējos salīdzinājumus un plānotu zema oglekļa attīstību nākotnē</a:t>
            </a:r>
            <a:endParaRPr lang="lv-LV" b="1" dirty="0" smtClean="0">
              <a:solidFill>
                <a:schemeClr val="tx1"/>
              </a:solidFill>
            </a:endParaRPr>
          </a:p>
        </p:txBody>
      </p:sp>
      <p:sp>
        <p:nvSpPr>
          <p:cNvPr id="6" name="Rounded Rectangle 5"/>
          <p:cNvSpPr/>
          <p:nvPr/>
        </p:nvSpPr>
        <p:spPr>
          <a:xfrm>
            <a:off x="6165275" y="4825547"/>
            <a:ext cx="5791200" cy="12427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Oglekļa pēdas aprēķina rezultāti pašvaldībām ļauj izvirzīt pareizās prioritātes SEG emisiju samazināšanā, veiksmīgi komunicēt un pamatot pieņemtos lēmumus un attīstības scenārijus un stratēģiju zema oglekļa </a:t>
            </a:r>
            <a:r>
              <a:rPr lang="lv-LV" b="1" dirty="0" smtClean="0">
                <a:solidFill>
                  <a:schemeClr val="tx1"/>
                </a:solidFill>
              </a:rPr>
              <a:t>attīstībai</a:t>
            </a:r>
          </a:p>
        </p:txBody>
      </p:sp>
      <p:grpSp>
        <p:nvGrpSpPr>
          <p:cNvPr id="7" name="Group 6"/>
          <p:cNvGrpSpPr/>
          <p:nvPr/>
        </p:nvGrpSpPr>
        <p:grpSpPr>
          <a:xfrm>
            <a:off x="189527" y="2595408"/>
            <a:ext cx="5714070" cy="2735097"/>
            <a:chOff x="2914500" y="1745228"/>
            <a:chExt cx="5714070" cy="2735097"/>
          </a:xfrm>
        </p:grpSpPr>
        <p:grpSp>
          <p:nvGrpSpPr>
            <p:cNvPr id="8" name="Group 7"/>
            <p:cNvGrpSpPr/>
            <p:nvPr/>
          </p:nvGrpSpPr>
          <p:grpSpPr>
            <a:xfrm>
              <a:off x="2914500" y="1745228"/>
              <a:ext cx="5714070" cy="2729244"/>
              <a:chOff x="2845225" y="1745228"/>
              <a:chExt cx="5714070" cy="2729244"/>
            </a:xfrm>
          </p:grpSpPr>
          <p:sp>
            <p:nvSpPr>
              <p:cNvPr id="10" name="Freeform 9"/>
              <p:cNvSpPr/>
              <p:nvPr/>
            </p:nvSpPr>
            <p:spPr>
              <a:xfrm>
                <a:off x="3264841" y="1745228"/>
                <a:ext cx="1222507" cy="1073369"/>
              </a:xfrm>
              <a:custGeom>
                <a:avLst/>
                <a:gdLst>
                  <a:gd name="connsiteX0" fmla="*/ 0 w 1981403"/>
                  <a:gd name="connsiteY0" fmla="*/ 107337 h 1073369"/>
                  <a:gd name="connsiteX1" fmla="*/ 107337 w 1981403"/>
                  <a:gd name="connsiteY1" fmla="*/ 0 h 1073369"/>
                  <a:gd name="connsiteX2" fmla="*/ 1874066 w 1981403"/>
                  <a:gd name="connsiteY2" fmla="*/ 0 h 1073369"/>
                  <a:gd name="connsiteX3" fmla="*/ 1981403 w 1981403"/>
                  <a:gd name="connsiteY3" fmla="*/ 107337 h 1073369"/>
                  <a:gd name="connsiteX4" fmla="*/ 1981403 w 1981403"/>
                  <a:gd name="connsiteY4" fmla="*/ 966032 h 1073369"/>
                  <a:gd name="connsiteX5" fmla="*/ 1874066 w 1981403"/>
                  <a:gd name="connsiteY5" fmla="*/ 1073369 h 1073369"/>
                  <a:gd name="connsiteX6" fmla="*/ 107337 w 1981403"/>
                  <a:gd name="connsiteY6" fmla="*/ 1073369 h 1073369"/>
                  <a:gd name="connsiteX7" fmla="*/ 0 w 1981403"/>
                  <a:gd name="connsiteY7" fmla="*/ 966032 h 1073369"/>
                  <a:gd name="connsiteX8" fmla="*/ 0 w 1981403"/>
                  <a:gd name="connsiteY8" fmla="*/ 107337 h 107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403" h="1073369">
                    <a:moveTo>
                      <a:pt x="0" y="107337"/>
                    </a:moveTo>
                    <a:cubicBezTo>
                      <a:pt x="0" y="48056"/>
                      <a:pt x="48056" y="0"/>
                      <a:pt x="107337" y="0"/>
                    </a:cubicBezTo>
                    <a:lnTo>
                      <a:pt x="1874066" y="0"/>
                    </a:lnTo>
                    <a:cubicBezTo>
                      <a:pt x="1933347" y="0"/>
                      <a:pt x="1981403" y="48056"/>
                      <a:pt x="1981403" y="107337"/>
                    </a:cubicBezTo>
                    <a:lnTo>
                      <a:pt x="1981403" y="966032"/>
                    </a:lnTo>
                    <a:cubicBezTo>
                      <a:pt x="1981403" y="1025313"/>
                      <a:pt x="1933347" y="1073369"/>
                      <a:pt x="1874066" y="1073369"/>
                    </a:cubicBezTo>
                    <a:lnTo>
                      <a:pt x="107337" y="1073369"/>
                    </a:lnTo>
                    <a:cubicBezTo>
                      <a:pt x="48056" y="1073369"/>
                      <a:pt x="0" y="1025313"/>
                      <a:pt x="0" y="966032"/>
                    </a:cubicBezTo>
                    <a:lnTo>
                      <a:pt x="0" y="107337"/>
                    </a:lnTo>
                    <a:close/>
                  </a:path>
                </a:pathLst>
              </a:custGeom>
              <a:solidFill>
                <a:srgbClr val="66FF66"/>
              </a:solidFill>
              <a:ln>
                <a:solidFill>
                  <a:schemeClr val="bg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426370" numCol="1" spcCol="1270" anchor="t" anchorCtr="0">
                <a:noAutofit/>
              </a:bodyPr>
              <a:lstStyle/>
              <a:p>
                <a:pPr lvl="0" algn="ctr" defTabSz="800100">
                  <a:lnSpc>
                    <a:spcPct val="90000"/>
                  </a:lnSpc>
                  <a:spcBef>
                    <a:spcPct val="0"/>
                  </a:spcBef>
                  <a:spcAft>
                    <a:spcPct val="35000"/>
                  </a:spcAft>
                </a:pPr>
                <a:r>
                  <a:rPr lang="lv-LV" sz="1800" b="1" kern="1200" dirty="0">
                    <a:solidFill>
                      <a:schemeClr val="tx1"/>
                    </a:solidFill>
                  </a:rPr>
                  <a:t>Netiešās emisijas</a:t>
                </a:r>
                <a:endParaRPr lang="en-GB" sz="1800" b="1" kern="1200" dirty="0">
                  <a:solidFill>
                    <a:schemeClr val="tx1"/>
                  </a:solidFill>
                </a:endParaRPr>
              </a:p>
            </p:txBody>
          </p:sp>
          <p:sp>
            <p:nvSpPr>
              <p:cNvPr id="11" name="Freeform 10"/>
              <p:cNvSpPr/>
              <p:nvPr/>
            </p:nvSpPr>
            <p:spPr>
              <a:xfrm>
                <a:off x="2845225" y="2477925"/>
                <a:ext cx="2057367" cy="1996547"/>
              </a:xfrm>
              <a:custGeom>
                <a:avLst/>
                <a:gdLst>
                  <a:gd name="connsiteX0" fmla="*/ 0 w 2074428"/>
                  <a:gd name="connsiteY0" fmla="*/ 172247 h 1722471"/>
                  <a:gd name="connsiteX1" fmla="*/ 172247 w 2074428"/>
                  <a:gd name="connsiteY1" fmla="*/ 0 h 1722471"/>
                  <a:gd name="connsiteX2" fmla="*/ 1902181 w 2074428"/>
                  <a:gd name="connsiteY2" fmla="*/ 0 h 1722471"/>
                  <a:gd name="connsiteX3" fmla="*/ 2074428 w 2074428"/>
                  <a:gd name="connsiteY3" fmla="*/ 172247 h 1722471"/>
                  <a:gd name="connsiteX4" fmla="*/ 2074428 w 2074428"/>
                  <a:gd name="connsiteY4" fmla="*/ 1550224 h 1722471"/>
                  <a:gd name="connsiteX5" fmla="*/ 1902181 w 2074428"/>
                  <a:gd name="connsiteY5" fmla="*/ 1722471 h 1722471"/>
                  <a:gd name="connsiteX6" fmla="*/ 172247 w 2074428"/>
                  <a:gd name="connsiteY6" fmla="*/ 1722471 h 1722471"/>
                  <a:gd name="connsiteX7" fmla="*/ 0 w 2074428"/>
                  <a:gd name="connsiteY7" fmla="*/ 1550224 h 1722471"/>
                  <a:gd name="connsiteX8" fmla="*/ 0 w 2074428"/>
                  <a:gd name="connsiteY8" fmla="*/ 172247 h 172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428" h="1722471">
                    <a:moveTo>
                      <a:pt x="0" y="172247"/>
                    </a:moveTo>
                    <a:cubicBezTo>
                      <a:pt x="0" y="77118"/>
                      <a:pt x="77118" y="0"/>
                      <a:pt x="172247" y="0"/>
                    </a:cubicBezTo>
                    <a:lnTo>
                      <a:pt x="1902181" y="0"/>
                    </a:lnTo>
                    <a:cubicBezTo>
                      <a:pt x="1997310" y="0"/>
                      <a:pt x="2074428" y="77118"/>
                      <a:pt x="2074428" y="172247"/>
                    </a:cubicBezTo>
                    <a:lnTo>
                      <a:pt x="2074428" y="1550224"/>
                    </a:lnTo>
                    <a:cubicBezTo>
                      <a:pt x="2074428" y="1645353"/>
                      <a:pt x="1997310" y="1722471"/>
                      <a:pt x="1902181" y="1722471"/>
                    </a:cubicBezTo>
                    <a:lnTo>
                      <a:pt x="172247" y="1722471"/>
                    </a:lnTo>
                    <a:cubicBezTo>
                      <a:pt x="77118" y="1722471"/>
                      <a:pt x="0" y="1645353"/>
                      <a:pt x="0" y="1550224"/>
                    </a:cubicBezTo>
                    <a:lnTo>
                      <a:pt x="0" y="172247"/>
                    </a:lnTo>
                    <a:close/>
                  </a:path>
                </a:pathLst>
              </a:custGeom>
              <a:solidFill>
                <a:schemeClr val="accent6">
                  <a:lumMod val="50000"/>
                  <a:alpha val="90000"/>
                </a:schemeClr>
              </a:solidFill>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241" tIns="164241" rIns="164241" bIns="164241" numCol="1" spcCol="1270" anchor="t" anchorCtr="0">
                <a:noAutofit/>
              </a:bodyPr>
              <a:lstStyle/>
              <a:p>
                <a:pPr marL="171450" lvl="1" indent="-171450" algn="l" defTabSz="711200">
                  <a:lnSpc>
                    <a:spcPct val="90000"/>
                  </a:lnSpc>
                  <a:spcBef>
                    <a:spcPct val="0"/>
                  </a:spcBef>
                  <a:spcAft>
                    <a:spcPct val="15000"/>
                  </a:spcAft>
                  <a:buChar char="••"/>
                </a:pPr>
                <a:r>
                  <a:rPr lang="lv-LV" sz="1600" b="1" kern="1200" dirty="0" smtClean="0">
                    <a:solidFill>
                      <a:schemeClr val="bg1"/>
                    </a:solidFill>
                  </a:rPr>
                  <a:t>Importētās </a:t>
                </a:r>
                <a:r>
                  <a:rPr lang="lv-LV" sz="1600" b="1" kern="1200" dirty="0">
                    <a:solidFill>
                      <a:schemeClr val="bg1"/>
                    </a:solidFill>
                  </a:rPr>
                  <a:t>preces un pakalpojumi</a:t>
                </a:r>
                <a:endParaRPr lang="en-GB" sz="1600" b="1" kern="1200" dirty="0">
                  <a:solidFill>
                    <a:schemeClr val="bg1"/>
                  </a:solidFill>
                </a:endParaRPr>
              </a:p>
              <a:p>
                <a:pPr marL="171450" lvl="1" indent="-171450" algn="l" defTabSz="711200">
                  <a:lnSpc>
                    <a:spcPct val="90000"/>
                  </a:lnSpc>
                  <a:spcBef>
                    <a:spcPct val="0"/>
                  </a:spcBef>
                  <a:spcAft>
                    <a:spcPct val="15000"/>
                  </a:spcAft>
                  <a:buChar char="••"/>
                </a:pPr>
                <a:r>
                  <a:rPr lang="lv-LV" sz="1600" b="1" kern="1200" dirty="0" smtClean="0">
                    <a:solidFill>
                      <a:schemeClr val="bg1"/>
                    </a:solidFill>
                  </a:rPr>
                  <a:t>Izejvielas </a:t>
                </a:r>
                <a:endParaRPr lang="en-GB" sz="1600" b="1" kern="1200" dirty="0">
                  <a:solidFill>
                    <a:schemeClr val="bg1"/>
                  </a:solidFill>
                </a:endParaRPr>
              </a:p>
              <a:p>
                <a:pPr marL="171450" lvl="1" indent="-171450" algn="l" defTabSz="711200">
                  <a:lnSpc>
                    <a:spcPct val="90000"/>
                  </a:lnSpc>
                  <a:spcBef>
                    <a:spcPct val="0"/>
                  </a:spcBef>
                  <a:spcAft>
                    <a:spcPct val="15000"/>
                  </a:spcAft>
                  <a:buChar char="••"/>
                </a:pPr>
                <a:r>
                  <a:rPr lang="lv-LV" sz="1600" b="1" kern="1200" dirty="0" smtClean="0">
                    <a:solidFill>
                      <a:schemeClr val="bg1"/>
                    </a:solidFill>
                  </a:rPr>
                  <a:t>Elektroenerģija</a:t>
                </a:r>
                <a:endParaRPr lang="en-GB" sz="1600" b="1" kern="1200" dirty="0">
                  <a:solidFill>
                    <a:schemeClr val="bg1"/>
                  </a:solidFill>
                </a:endParaRPr>
              </a:p>
              <a:p>
                <a:pPr marL="171450" lvl="1" indent="-171450" algn="l" defTabSz="711200">
                  <a:lnSpc>
                    <a:spcPct val="90000"/>
                  </a:lnSpc>
                  <a:spcBef>
                    <a:spcPct val="0"/>
                  </a:spcBef>
                  <a:spcAft>
                    <a:spcPct val="15000"/>
                  </a:spcAft>
                  <a:buChar char="••"/>
                </a:pPr>
                <a:r>
                  <a:rPr lang="lv-LV" sz="1600" b="1" kern="1200" dirty="0" smtClean="0">
                    <a:solidFill>
                      <a:schemeClr val="bg1"/>
                    </a:solidFill>
                  </a:rPr>
                  <a:t>Siltumapgāde</a:t>
                </a:r>
                <a:endParaRPr lang="en-GB" sz="1600" b="1" kern="1200" dirty="0">
                  <a:solidFill>
                    <a:schemeClr val="bg1"/>
                  </a:solidFill>
                </a:endParaRPr>
              </a:p>
              <a:p>
                <a:pPr marL="171450" lvl="1" indent="-171450" algn="l" defTabSz="711200">
                  <a:lnSpc>
                    <a:spcPct val="90000"/>
                  </a:lnSpc>
                  <a:spcBef>
                    <a:spcPct val="0"/>
                  </a:spcBef>
                  <a:spcAft>
                    <a:spcPct val="15000"/>
                  </a:spcAft>
                  <a:buChar char="••"/>
                </a:pPr>
                <a:r>
                  <a:rPr lang="lv-LV" sz="1600" b="1" kern="1200" dirty="0" smtClean="0">
                    <a:solidFill>
                      <a:schemeClr val="bg1"/>
                    </a:solidFill>
                  </a:rPr>
                  <a:t>Ūdensapgāde</a:t>
                </a:r>
                <a:endParaRPr lang="en-GB" sz="1600" b="1" kern="1200" dirty="0">
                  <a:solidFill>
                    <a:schemeClr val="bg1"/>
                  </a:solidFill>
                </a:endParaRPr>
              </a:p>
              <a:p>
                <a:pPr marL="171450" lvl="1" indent="-171450" algn="l" defTabSz="711200">
                  <a:lnSpc>
                    <a:spcPct val="90000"/>
                  </a:lnSpc>
                  <a:spcBef>
                    <a:spcPct val="0"/>
                  </a:spcBef>
                  <a:spcAft>
                    <a:spcPct val="15000"/>
                  </a:spcAft>
                  <a:buChar char="••"/>
                </a:pPr>
                <a:r>
                  <a:rPr lang="lv-LV" sz="1600" b="1" kern="1200" dirty="0" smtClean="0">
                    <a:solidFill>
                      <a:schemeClr val="bg1"/>
                    </a:solidFill>
                  </a:rPr>
                  <a:t>Transports</a:t>
                </a:r>
                <a:endParaRPr lang="en-GB" sz="1600" b="1" kern="1200" dirty="0">
                  <a:solidFill>
                    <a:schemeClr val="bg1"/>
                  </a:solidFill>
                </a:endParaRPr>
              </a:p>
            </p:txBody>
          </p:sp>
          <p:sp>
            <p:nvSpPr>
              <p:cNvPr id="12" name="Freeform 11"/>
              <p:cNvSpPr/>
              <p:nvPr/>
            </p:nvSpPr>
            <p:spPr>
              <a:xfrm rot="21581835">
                <a:off x="4669958" y="1829727"/>
                <a:ext cx="504000" cy="504000"/>
              </a:xfrm>
              <a:custGeom>
                <a:avLst/>
                <a:gdLst>
                  <a:gd name="connsiteX0" fmla="*/ 68713 w 518394"/>
                  <a:gd name="connsiteY0" fmla="*/ 170153 h 444961"/>
                  <a:gd name="connsiteX1" fmla="*/ 206870 w 518394"/>
                  <a:gd name="connsiteY1" fmla="*/ 170153 h 444961"/>
                  <a:gd name="connsiteX2" fmla="*/ 206870 w 518394"/>
                  <a:gd name="connsiteY2" fmla="*/ 58980 h 444961"/>
                  <a:gd name="connsiteX3" fmla="*/ 311524 w 518394"/>
                  <a:gd name="connsiteY3" fmla="*/ 58980 h 444961"/>
                  <a:gd name="connsiteX4" fmla="*/ 311524 w 518394"/>
                  <a:gd name="connsiteY4" fmla="*/ 170153 h 444961"/>
                  <a:gd name="connsiteX5" fmla="*/ 449681 w 518394"/>
                  <a:gd name="connsiteY5" fmla="*/ 170153 h 444961"/>
                  <a:gd name="connsiteX6" fmla="*/ 449681 w 518394"/>
                  <a:gd name="connsiteY6" fmla="*/ 274808 h 444961"/>
                  <a:gd name="connsiteX7" fmla="*/ 311524 w 518394"/>
                  <a:gd name="connsiteY7" fmla="*/ 274808 h 444961"/>
                  <a:gd name="connsiteX8" fmla="*/ 311524 w 518394"/>
                  <a:gd name="connsiteY8" fmla="*/ 385981 h 444961"/>
                  <a:gd name="connsiteX9" fmla="*/ 206870 w 518394"/>
                  <a:gd name="connsiteY9" fmla="*/ 385981 h 444961"/>
                  <a:gd name="connsiteX10" fmla="*/ 206870 w 518394"/>
                  <a:gd name="connsiteY10" fmla="*/ 274808 h 444961"/>
                  <a:gd name="connsiteX11" fmla="*/ 68713 w 518394"/>
                  <a:gd name="connsiteY11" fmla="*/ 274808 h 444961"/>
                  <a:gd name="connsiteX12" fmla="*/ 68713 w 518394"/>
                  <a:gd name="connsiteY12" fmla="*/ 170153 h 44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8394" h="444961">
                    <a:moveTo>
                      <a:pt x="68713" y="170153"/>
                    </a:moveTo>
                    <a:lnTo>
                      <a:pt x="206870" y="170153"/>
                    </a:lnTo>
                    <a:lnTo>
                      <a:pt x="206870" y="58980"/>
                    </a:lnTo>
                    <a:lnTo>
                      <a:pt x="311524" y="58980"/>
                    </a:lnTo>
                    <a:lnTo>
                      <a:pt x="311524" y="170153"/>
                    </a:lnTo>
                    <a:lnTo>
                      <a:pt x="449681" y="170153"/>
                    </a:lnTo>
                    <a:lnTo>
                      <a:pt x="449681" y="274808"/>
                    </a:lnTo>
                    <a:lnTo>
                      <a:pt x="311524" y="274808"/>
                    </a:lnTo>
                    <a:lnTo>
                      <a:pt x="311524" y="385981"/>
                    </a:lnTo>
                    <a:lnTo>
                      <a:pt x="206870" y="385981"/>
                    </a:lnTo>
                    <a:lnTo>
                      <a:pt x="206870" y="274808"/>
                    </a:lnTo>
                    <a:lnTo>
                      <a:pt x="68713" y="274808"/>
                    </a:lnTo>
                    <a:lnTo>
                      <a:pt x="68713" y="170153"/>
                    </a:lnTo>
                    <a:close/>
                  </a:path>
                </a:pathLst>
              </a:custGeom>
              <a:solidFill>
                <a:schemeClr val="accent6">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8992" rIns="133487" bIns="88991" numCol="1" spcCol="1270" anchor="ctr" anchorCtr="0">
                <a:noAutofit/>
              </a:bodyPr>
              <a:lstStyle/>
              <a:p>
                <a:pPr lvl="0" algn="ctr" defTabSz="177800">
                  <a:lnSpc>
                    <a:spcPct val="90000"/>
                  </a:lnSpc>
                  <a:spcBef>
                    <a:spcPct val="0"/>
                  </a:spcBef>
                  <a:spcAft>
                    <a:spcPct val="35000"/>
                  </a:spcAft>
                </a:pPr>
                <a:endParaRPr lang="en-GB" sz="400" kern="1200"/>
              </a:p>
            </p:txBody>
          </p:sp>
          <p:sp>
            <p:nvSpPr>
              <p:cNvPr id="13" name="Freeform 12"/>
              <p:cNvSpPr/>
              <p:nvPr/>
            </p:nvSpPr>
            <p:spPr>
              <a:xfrm>
                <a:off x="5387776" y="1745228"/>
                <a:ext cx="1088515" cy="1073369"/>
              </a:xfrm>
              <a:custGeom>
                <a:avLst/>
                <a:gdLst>
                  <a:gd name="connsiteX0" fmla="*/ 0 w 1786905"/>
                  <a:gd name="connsiteY0" fmla="*/ 107337 h 1073369"/>
                  <a:gd name="connsiteX1" fmla="*/ 107337 w 1786905"/>
                  <a:gd name="connsiteY1" fmla="*/ 0 h 1073369"/>
                  <a:gd name="connsiteX2" fmla="*/ 1679568 w 1786905"/>
                  <a:gd name="connsiteY2" fmla="*/ 0 h 1073369"/>
                  <a:gd name="connsiteX3" fmla="*/ 1786905 w 1786905"/>
                  <a:gd name="connsiteY3" fmla="*/ 107337 h 1073369"/>
                  <a:gd name="connsiteX4" fmla="*/ 1786905 w 1786905"/>
                  <a:gd name="connsiteY4" fmla="*/ 966032 h 1073369"/>
                  <a:gd name="connsiteX5" fmla="*/ 1679568 w 1786905"/>
                  <a:gd name="connsiteY5" fmla="*/ 1073369 h 1073369"/>
                  <a:gd name="connsiteX6" fmla="*/ 107337 w 1786905"/>
                  <a:gd name="connsiteY6" fmla="*/ 1073369 h 1073369"/>
                  <a:gd name="connsiteX7" fmla="*/ 0 w 1786905"/>
                  <a:gd name="connsiteY7" fmla="*/ 966032 h 1073369"/>
                  <a:gd name="connsiteX8" fmla="*/ 0 w 1786905"/>
                  <a:gd name="connsiteY8" fmla="*/ 107337 h 107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905" h="1073369">
                    <a:moveTo>
                      <a:pt x="0" y="107337"/>
                    </a:moveTo>
                    <a:cubicBezTo>
                      <a:pt x="0" y="48056"/>
                      <a:pt x="48056" y="0"/>
                      <a:pt x="107337" y="0"/>
                    </a:cubicBezTo>
                    <a:lnTo>
                      <a:pt x="1679568" y="0"/>
                    </a:lnTo>
                    <a:cubicBezTo>
                      <a:pt x="1738849" y="0"/>
                      <a:pt x="1786905" y="48056"/>
                      <a:pt x="1786905" y="107337"/>
                    </a:cubicBezTo>
                    <a:lnTo>
                      <a:pt x="1786905" y="966032"/>
                    </a:lnTo>
                    <a:cubicBezTo>
                      <a:pt x="1786905" y="1025313"/>
                      <a:pt x="1738849" y="1073369"/>
                      <a:pt x="1679568" y="1073369"/>
                    </a:cubicBezTo>
                    <a:lnTo>
                      <a:pt x="107337" y="1073369"/>
                    </a:lnTo>
                    <a:cubicBezTo>
                      <a:pt x="48056" y="1073369"/>
                      <a:pt x="0" y="1025313"/>
                      <a:pt x="0" y="966032"/>
                    </a:cubicBezTo>
                    <a:lnTo>
                      <a:pt x="0" y="107337"/>
                    </a:lnTo>
                    <a:close/>
                  </a:path>
                </a:pathLst>
              </a:custGeom>
              <a:solidFill>
                <a:srgbClr val="66FF66"/>
              </a:solidFill>
              <a:ln>
                <a:solidFill>
                  <a:schemeClr val="bg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426370" numCol="1" spcCol="1270" anchor="t" anchorCtr="0">
                <a:noAutofit/>
              </a:bodyPr>
              <a:lstStyle/>
              <a:p>
                <a:pPr lvl="0" algn="ctr" defTabSz="800100">
                  <a:lnSpc>
                    <a:spcPct val="90000"/>
                  </a:lnSpc>
                  <a:spcBef>
                    <a:spcPct val="0"/>
                  </a:spcBef>
                  <a:spcAft>
                    <a:spcPct val="35000"/>
                  </a:spcAft>
                </a:pPr>
                <a:r>
                  <a:rPr lang="lv-LV" sz="1800" b="1" kern="1200" dirty="0">
                    <a:solidFill>
                      <a:schemeClr val="tx1"/>
                    </a:solidFill>
                  </a:rPr>
                  <a:t>Tiešās emisijas</a:t>
                </a:r>
                <a:endParaRPr lang="en-GB" sz="1800" b="1" kern="1200" dirty="0">
                  <a:solidFill>
                    <a:schemeClr val="tx1"/>
                  </a:solidFill>
                </a:endParaRPr>
              </a:p>
            </p:txBody>
          </p:sp>
          <p:sp>
            <p:nvSpPr>
              <p:cNvPr id="14" name="Freeform 13"/>
              <p:cNvSpPr/>
              <p:nvPr/>
            </p:nvSpPr>
            <p:spPr>
              <a:xfrm>
                <a:off x="5083873" y="2477925"/>
                <a:ext cx="1703380" cy="1584719"/>
              </a:xfrm>
              <a:custGeom>
                <a:avLst/>
                <a:gdLst>
                  <a:gd name="connsiteX0" fmla="*/ 0 w 1786905"/>
                  <a:gd name="connsiteY0" fmla="*/ 178297 h 1782967"/>
                  <a:gd name="connsiteX1" fmla="*/ 178297 w 1786905"/>
                  <a:gd name="connsiteY1" fmla="*/ 0 h 1782967"/>
                  <a:gd name="connsiteX2" fmla="*/ 1608608 w 1786905"/>
                  <a:gd name="connsiteY2" fmla="*/ 0 h 1782967"/>
                  <a:gd name="connsiteX3" fmla="*/ 1786905 w 1786905"/>
                  <a:gd name="connsiteY3" fmla="*/ 178297 h 1782967"/>
                  <a:gd name="connsiteX4" fmla="*/ 1786905 w 1786905"/>
                  <a:gd name="connsiteY4" fmla="*/ 1604670 h 1782967"/>
                  <a:gd name="connsiteX5" fmla="*/ 1608608 w 1786905"/>
                  <a:gd name="connsiteY5" fmla="*/ 1782967 h 1782967"/>
                  <a:gd name="connsiteX6" fmla="*/ 178297 w 1786905"/>
                  <a:gd name="connsiteY6" fmla="*/ 1782967 h 1782967"/>
                  <a:gd name="connsiteX7" fmla="*/ 0 w 1786905"/>
                  <a:gd name="connsiteY7" fmla="*/ 1604670 h 1782967"/>
                  <a:gd name="connsiteX8" fmla="*/ 0 w 1786905"/>
                  <a:gd name="connsiteY8" fmla="*/ 178297 h 178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905" h="1782967">
                    <a:moveTo>
                      <a:pt x="0" y="178297"/>
                    </a:moveTo>
                    <a:cubicBezTo>
                      <a:pt x="0" y="79826"/>
                      <a:pt x="79826" y="0"/>
                      <a:pt x="178297" y="0"/>
                    </a:cubicBezTo>
                    <a:lnTo>
                      <a:pt x="1608608" y="0"/>
                    </a:lnTo>
                    <a:cubicBezTo>
                      <a:pt x="1707079" y="0"/>
                      <a:pt x="1786905" y="79826"/>
                      <a:pt x="1786905" y="178297"/>
                    </a:cubicBezTo>
                    <a:lnTo>
                      <a:pt x="1786905" y="1604670"/>
                    </a:lnTo>
                    <a:cubicBezTo>
                      <a:pt x="1786905" y="1703141"/>
                      <a:pt x="1707079" y="1782967"/>
                      <a:pt x="1608608" y="1782967"/>
                    </a:cubicBezTo>
                    <a:lnTo>
                      <a:pt x="178297" y="1782967"/>
                    </a:lnTo>
                    <a:cubicBezTo>
                      <a:pt x="79826" y="1782967"/>
                      <a:pt x="0" y="1703141"/>
                      <a:pt x="0" y="1604670"/>
                    </a:cubicBezTo>
                    <a:lnTo>
                      <a:pt x="0" y="178297"/>
                    </a:lnTo>
                    <a:close/>
                  </a:path>
                </a:pathLst>
              </a:custGeom>
              <a:solidFill>
                <a:schemeClr val="accent6">
                  <a:lumMod val="50000"/>
                  <a:alpha val="90000"/>
                </a:schemeClr>
              </a:solidFill>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6013" tIns="166013" rIns="166013" bIns="166013" numCol="1" spcCol="1270" anchor="t" anchorCtr="0">
                <a:noAutofit/>
              </a:bodyPr>
              <a:lstStyle/>
              <a:p>
                <a:pPr marL="171450" lvl="1" indent="-171450" algn="l" defTabSz="711200">
                  <a:lnSpc>
                    <a:spcPct val="90000"/>
                  </a:lnSpc>
                  <a:spcBef>
                    <a:spcPct val="0"/>
                  </a:spcBef>
                  <a:spcAft>
                    <a:spcPct val="15000"/>
                  </a:spcAft>
                  <a:buChar char="••"/>
                </a:pPr>
                <a:r>
                  <a:rPr lang="lv-LV" sz="1600" b="1" kern="1200" dirty="0" smtClean="0">
                    <a:solidFill>
                      <a:schemeClr val="bg1"/>
                    </a:solidFill>
                  </a:rPr>
                  <a:t>Pašvaldības</a:t>
                </a:r>
                <a:r>
                  <a:rPr lang="lv-LV" sz="1600" b="1" kern="1200" dirty="0">
                    <a:solidFill>
                      <a:schemeClr val="bg1"/>
                    </a:solidFill>
                  </a:rPr>
                  <a:t>, vietējo uzņēmumu un iedzīvotāju tiešās emisijas</a:t>
                </a:r>
                <a:endParaRPr lang="en-GB" sz="1600" b="1" kern="1200" dirty="0">
                  <a:solidFill>
                    <a:schemeClr val="bg1"/>
                  </a:solidFill>
                </a:endParaRPr>
              </a:p>
            </p:txBody>
          </p:sp>
          <p:sp>
            <p:nvSpPr>
              <p:cNvPr id="15" name="Freeform 14"/>
              <p:cNvSpPr/>
              <p:nvPr/>
            </p:nvSpPr>
            <p:spPr>
              <a:xfrm>
                <a:off x="6575228" y="1831056"/>
                <a:ext cx="504000" cy="504000"/>
              </a:xfrm>
              <a:custGeom>
                <a:avLst/>
                <a:gdLst>
                  <a:gd name="connsiteX0" fmla="*/ 76104 w 574156"/>
                  <a:gd name="connsiteY0" fmla="*/ 170153 h 444961"/>
                  <a:gd name="connsiteX1" fmla="*/ 234751 w 574156"/>
                  <a:gd name="connsiteY1" fmla="*/ 170153 h 444961"/>
                  <a:gd name="connsiteX2" fmla="*/ 234751 w 574156"/>
                  <a:gd name="connsiteY2" fmla="*/ 58980 h 444961"/>
                  <a:gd name="connsiteX3" fmla="*/ 339405 w 574156"/>
                  <a:gd name="connsiteY3" fmla="*/ 58980 h 444961"/>
                  <a:gd name="connsiteX4" fmla="*/ 339405 w 574156"/>
                  <a:gd name="connsiteY4" fmla="*/ 170153 h 444961"/>
                  <a:gd name="connsiteX5" fmla="*/ 498052 w 574156"/>
                  <a:gd name="connsiteY5" fmla="*/ 170153 h 444961"/>
                  <a:gd name="connsiteX6" fmla="*/ 498052 w 574156"/>
                  <a:gd name="connsiteY6" fmla="*/ 274808 h 444961"/>
                  <a:gd name="connsiteX7" fmla="*/ 339405 w 574156"/>
                  <a:gd name="connsiteY7" fmla="*/ 274808 h 444961"/>
                  <a:gd name="connsiteX8" fmla="*/ 339405 w 574156"/>
                  <a:gd name="connsiteY8" fmla="*/ 385981 h 444961"/>
                  <a:gd name="connsiteX9" fmla="*/ 234751 w 574156"/>
                  <a:gd name="connsiteY9" fmla="*/ 385981 h 444961"/>
                  <a:gd name="connsiteX10" fmla="*/ 234751 w 574156"/>
                  <a:gd name="connsiteY10" fmla="*/ 274808 h 444961"/>
                  <a:gd name="connsiteX11" fmla="*/ 76104 w 574156"/>
                  <a:gd name="connsiteY11" fmla="*/ 274808 h 444961"/>
                  <a:gd name="connsiteX12" fmla="*/ 76104 w 574156"/>
                  <a:gd name="connsiteY12" fmla="*/ 170153 h 44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156" h="444961">
                    <a:moveTo>
                      <a:pt x="76104" y="170153"/>
                    </a:moveTo>
                    <a:lnTo>
                      <a:pt x="234751" y="170153"/>
                    </a:lnTo>
                    <a:lnTo>
                      <a:pt x="234751" y="58980"/>
                    </a:lnTo>
                    <a:lnTo>
                      <a:pt x="339405" y="58980"/>
                    </a:lnTo>
                    <a:lnTo>
                      <a:pt x="339405" y="170153"/>
                    </a:lnTo>
                    <a:lnTo>
                      <a:pt x="498052" y="170153"/>
                    </a:lnTo>
                    <a:lnTo>
                      <a:pt x="498052" y="274808"/>
                    </a:lnTo>
                    <a:lnTo>
                      <a:pt x="339405" y="274808"/>
                    </a:lnTo>
                    <a:lnTo>
                      <a:pt x="339405" y="385981"/>
                    </a:lnTo>
                    <a:lnTo>
                      <a:pt x="234751" y="385981"/>
                    </a:lnTo>
                    <a:lnTo>
                      <a:pt x="234751" y="274808"/>
                    </a:lnTo>
                    <a:lnTo>
                      <a:pt x="76104" y="274808"/>
                    </a:lnTo>
                    <a:lnTo>
                      <a:pt x="76104" y="170153"/>
                    </a:lnTo>
                    <a:close/>
                  </a:path>
                </a:pathLst>
              </a:custGeom>
              <a:solidFill>
                <a:schemeClr val="accent6">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8992" rIns="133488" bIns="88992" numCol="1" spcCol="1270" anchor="ctr" anchorCtr="0">
                <a:noAutofit/>
              </a:bodyPr>
              <a:lstStyle/>
              <a:p>
                <a:pPr lvl="0" algn="ctr" defTabSz="177800">
                  <a:lnSpc>
                    <a:spcPct val="90000"/>
                  </a:lnSpc>
                  <a:spcBef>
                    <a:spcPct val="0"/>
                  </a:spcBef>
                  <a:spcAft>
                    <a:spcPct val="35000"/>
                  </a:spcAft>
                </a:pPr>
                <a:endParaRPr lang="en-GB" sz="400" kern="1200"/>
              </a:p>
            </p:txBody>
          </p:sp>
          <p:sp>
            <p:nvSpPr>
              <p:cNvPr id="16" name="Freeform 15"/>
              <p:cNvSpPr/>
              <p:nvPr/>
            </p:nvSpPr>
            <p:spPr>
              <a:xfrm>
                <a:off x="7189410" y="1745228"/>
                <a:ext cx="1141950" cy="1073369"/>
              </a:xfrm>
              <a:custGeom>
                <a:avLst/>
                <a:gdLst>
                  <a:gd name="connsiteX0" fmla="*/ 0 w 1957932"/>
                  <a:gd name="connsiteY0" fmla="*/ 107337 h 1073369"/>
                  <a:gd name="connsiteX1" fmla="*/ 107337 w 1957932"/>
                  <a:gd name="connsiteY1" fmla="*/ 0 h 1073369"/>
                  <a:gd name="connsiteX2" fmla="*/ 1850595 w 1957932"/>
                  <a:gd name="connsiteY2" fmla="*/ 0 h 1073369"/>
                  <a:gd name="connsiteX3" fmla="*/ 1957932 w 1957932"/>
                  <a:gd name="connsiteY3" fmla="*/ 107337 h 1073369"/>
                  <a:gd name="connsiteX4" fmla="*/ 1957932 w 1957932"/>
                  <a:gd name="connsiteY4" fmla="*/ 966032 h 1073369"/>
                  <a:gd name="connsiteX5" fmla="*/ 1850595 w 1957932"/>
                  <a:gd name="connsiteY5" fmla="*/ 1073369 h 1073369"/>
                  <a:gd name="connsiteX6" fmla="*/ 107337 w 1957932"/>
                  <a:gd name="connsiteY6" fmla="*/ 1073369 h 1073369"/>
                  <a:gd name="connsiteX7" fmla="*/ 0 w 1957932"/>
                  <a:gd name="connsiteY7" fmla="*/ 966032 h 1073369"/>
                  <a:gd name="connsiteX8" fmla="*/ 0 w 1957932"/>
                  <a:gd name="connsiteY8" fmla="*/ 107337 h 107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932" h="1073369">
                    <a:moveTo>
                      <a:pt x="0" y="107337"/>
                    </a:moveTo>
                    <a:cubicBezTo>
                      <a:pt x="0" y="48056"/>
                      <a:pt x="48056" y="0"/>
                      <a:pt x="107337" y="0"/>
                    </a:cubicBezTo>
                    <a:lnTo>
                      <a:pt x="1850595" y="0"/>
                    </a:lnTo>
                    <a:cubicBezTo>
                      <a:pt x="1909876" y="0"/>
                      <a:pt x="1957932" y="48056"/>
                      <a:pt x="1957932" y="107337"/>
                    </a:cubicBezTo>
                    <a:lnTo>
                      <a:pt x="1957932" y="966032"/>
                    </a:lnTo>
                    <a:cubicBezTo>
                      <a:pt x="1957932" y="1025313"/>
                      <a:pt x="1909876" y="1073369"/>
                      <a:pt x="1850595" y="1073369"/>
                    </a:cubicBezTo>
                    <a:lnTo>
                      <a:pt x="107337" y="1073369"/>
                    </a:lnTo>
                    <a:cubicBezTo>
                      <a:pt x="48056" y="1073369"/>
                      <a:pt x="0" y="1025313"/>
                      <a:pt x="0" y="966032"/>
                    </a:cubicBezTo>
                    <a:lnTo>
                      <a:pt x="0" y="107337"/>
                    </a:lnTo>
                    <a:close/>
                  </a:path>
                </a:pathLst>
              </a:custGeom>
              <a:solidFill>
                <a:srgbClr val="66FF66"/>
              </a:solidFill>
              <a:ln>
                <a:solidFill>
                  <a:schemeClr val="bg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426370" numCol="1" spcCol="1270" anchor="t" anchorCtr="0">
                <a:noAutofit/>
              </a:bodyPr>
              <a:lstStyle/>
              <a:p>
                <a:pPr lvl="0" algn="ctr" defTabSz="800100">
                  <a:lnSpc>
                    <a:spcPct val="90000"/>
                  </a:lnSpc>
                  <a:spcBef>
                    <a:spcPct val="0"/>
                  </a:spcBef>
                  <a:spcAft>
                    <a:spcPct val="35000"/>
                  </a:spcAft>
                </a:pPr>
                <a:r>
                  <a:rPr lang="lv-LV" sz="1800" b="1" kern="1200" dirty="0">
                    <a:solidFill>
                      <a:schemeClr val="tx1"/>
                    </a:solidFill>
                  </a:rPr>
                  <a:t>Netiešās emisijas</a:t>
                </a:r>
                <a:endParaRPr lang="en-GB" sz="1800" b="1" kern="1200" dirty="0">
                  <a:solidFill>
                    <a:schemeClr val="tx1"/>
                  </a:solidFill>
                </a:endParaRPr>
              </a:p>
            </p:txBody>
          </p:sp>
          <p:sp>
            <p:nvSpPr>
              <p:cNvPr id="17" name="Freeform 16"/>
              <p:cNvSpPr/>
              <p:nvPr/>
            </p:nvSpPr>
            <p:spPr>
              <a:xfrm>
                <a:off x="6961475" y="2477925"/>
                <a:ext cx="1597820" cy="1584719"/>
              </a:xfrm>
              <a:custGeom>
                <a:avLst/>
                <a:gdLst>
                  <a:gd name="connsiteX0" fmla="*/ 0 w 1788948"/>
                  <a:gd name="connsiteY0" fmla="*/ 178297 h 1782967"/>
                  <a:gd name="connsiteX1" fmla="*/ 178297 w 1788948"/>
                  <a:gd name="connsiteY1" fmla="*/ 0 h 1782967"/>
                  <a:gd name="connsiteX2" fmla="*/ 1610651 w 1788948"/>
                  <a:gd name="connsiteY2" fmla="*/ 0 h 1782967"/>
                  <a:gd name="connsiteX3" fmla="*/ 1788948 w 1788948"/>
                  <a:gd name="connsiteY3" fmla="*/ 178297 h 1782967"/>
                  <a:gd name="connsiteX4" fmla="*/ 1788948 w 1788948"/>
                  <a:gd name="connsiteY4" fmla="*/ 1604670 h 1782967"/>
                  <a:gd name="connsiteX5" fmla="*/ 1610651 w 1788948"/>
                  <a:gd name="connsiteY5" fmla="*/ 1782967 h 1782967"/>
                  <a:gd name="connsiteX6" fmla="*/ 178297 w 1788948"/>
                  <a:gd name="connsiteY6" fmla="*/ 1782967 h 1782967"/>
                  <a:gd name="connsiteX7" fmla="*/ 0 w 1788948"/>
                  <a:gd name="connsiteY7" fmla="*/ 1604670 h 1782967"/>
                  <a:gd name="connsiteX8" fmla="*/ 0 w 1788948"/>
                  <a:gd name="connsiteY8" fmla="*/ 178297 h 178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48" h="1782967">
                    <a:moveTo>
                      <a:pt x="0" y="178297"/>
                    </a:moveTo>
                    <a:cubicBezTo>
                      <a:pt x="0" y="79826"/>
                      <a:pt x="79826" y="0"/>
                      <a:pt x="178297" y="0"/>
                    </a:cubicBezTo>
                    <a:lnTo>
                      <a:pt x="1610651" y="0"/>
                    </a:lnTo>
                    <a:cubicBezTo>
                      <a:pt x="1709122" y="0"/>
                      <a:pt x="1788948" y="79826"/>
                      <a:pt x="1788948" y="178297"/>
                    </a:cubicBezTo>
                    <a:lnTo>
                      <a:pt x="1788948" y="1604670"/>
                    </a:lnTo>
                    <a:cubicBezTo>
                      <a:pt x="1788948" y="1703141"/>
                      <a:pt x="1709122" y="1782967"/>
                      <a:pt x="1610651" y="1782967"/>
                    </a:cubicBezTo>
                    <a:lnTo>
                      <a:pt x="178297" y="1782967"/>
                    </a:lnTo>
                    <a:cubicBezTo>
                      <a:pt x="79826" y="1782967"/>
                      <a:pt x="0" y="1703141"/>
                      <a:pt x="0" y="1604670"/>
                    </a:cubicBezTo>
                    <a:lnTo>
                      <a:pt x="0" y="178297"/>
                    </a:lnTo>
                    <a:close/>
                  </a:path>
                </a:pathLst>
              </a:custGeom>
              <a:solidFill>
                <a:schemeClr val="accent6">
                  <a:lumMod val="50000"/>
                  <a:alpha val="90000"/>
                </a:schemeClr>
              </a:solidFill>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6013" tIns="166013" rIns="166013" bIns="166013" numCol="1" spcCol="1270" anchor="t" anchorCtr="0">
                <a:noAutofit/>
              </a:bodyPr>
              <a:lstStyle/>
              <a:p>
                <a:pPr marL="171450" lvl="1" indent="-171450" algn="l" defTabSz="711200">
                  <a:lnSpc>
                    <a:spcPct val="90000"/>
                  </a:lnSpc>
                  <a:spcBef>
                    <a:spcPct val="0"/>
                  </a:spcBef>
                  <a:spcAft>
                    <a:spcPct val="15000"/>
                  </a:spcAft>
                  <a:buChar char="••"/>
                </a:pPr>
                <a:r>
                  <a:rPr lang="lv-LV" sz="1600" b="1" kern="1200" dirty="0" smtClean="0">
                    <a:solidFill>
                      <a:schemeClr val="bg1"/>
                    </a:solidFill>
                  </a:rPr>
                  <a:t>Kanalizācija</a:t>
                </a:r>
                <a:endParaRPr lang="en-GB" sz="1600" b="1" kern="1200" dirty="0">
                  <a:solidFill>
                    <a:schemeClr val="bg1"/>
                  </a:solidFill>
                </a:endParaRPr>
              </a:p>
              <a:p>
                <a:pPr marL="171450" lvl="1" indent="-171450" algn="l" defTabSz="711200">
                  <a:lnSpc>
                    <a:spcPct val="90000"/>
                  </a:lnSpc>
                  <a:spcBef>
                    <a:spcPct val="0"/>
                  </a:spcBef>
                  <a:spcAft>
                    <a:spcPct val="15000"/>
                  </a:spcAft>
                  <a:buChar char="••"/>
                </a:pPr>
                <a:r>
                  <a:rPr lang="lv-LV" sz="1600" b="1" kern="1200" dirty="0" smtClean="0">
                    <a:solidFill>
                      <a:schemeClr val="bg1"/>
                    </a:solidFill>
                  </a:rPr>
                  <a:t>Atkritumi </a:t>
                </a:r>
                <a:endParaRPr lang="en-GB" sz="1600" b="1" kern="1200" dirty="0">
                  <a:solidFill>
                    <a:schemeClr val="bg1"/>
                  </a:solidFill>
                </a:endParaRPr>
              </a:p>
              <a:p>
                <a:pPr marL="171450" lvl="1" indent="-171450" algn="l" defTabSz="711200">
                  <a:lnSpc>
                    <a:spcPct val="90000"/>
                  </a:lnSpc>
                  <a:spcBef>
                    <a:spcPct val="0"/>
                  </a:spcBef>
                  <a:spcAft>
                    <a:spcPct val="15000"/>
                  </a:spcAft>
                  <a:buChar char="••"/>
                </a:pPr>
                <a:r>
                  <a:rPr lang="lv-LV" sz="1600" b="1" kern="1200" dirty="0" smtClean="0">
                    <a:solidFill>
                      <a:schemeClr val="bg1"/>
                    </a:solidFill>
                  </a:rPr>
                  <a:t>Eksportētās </a:t>
                </a:r>
                <a:r>
                  <a:rPr lang="lv-LV" sz="1600" b="1" kern="1200" dirty="0">
                    <a:solidFill>
                      <a:schemeClr val="bg1"/>
                    </a:solidFill>
                  </a:rPr>
                  <a:t>preces un pakalpojumi</a:t>
                </a:r>
                <a:endParaRPr lang="en-GB" sz="1600" b="1" kern="1200" dirty="0">
                  <a:solidFill>
                    <a:schemeClr val="bg1"/>
                  </a:solidFill>
                </a:endParaRPr>
              </a:p>
            </p:txBody>
          </p:sp>
        </p:grpSp>
        <p:sp>
          <p:nvSpPr>
            <p:cNvPr id="9" name="Rectangle 8"/>
            <p:cNvSpPr/>
            <p:nvPr/>
          </p:nvSpPr>
          <p:spPr>
            <a:xfrm>
              <a:off x="5431965" y="4141771"/>
              <a:ext cx="3196605" cy="338554"/>
            </a:xfrm>
            <a:prstGeom prst="rect">
              <a:avLst/>
            </a:prstGeom>
          </p:spPr>
          <p:txBody>
            <a:bodyPr wrap="square">
              <a:spAutoFit/>
            </a:bodyPr>
            <a:lstStyle/>
            <a:p>
              <a:pPr algn="r"/>
              <a:r>
                <a:rPr lang="lv-LV" sz="1600" b="1" dirty="0"/>
                <a:t>Oglekļa pēdas aprēķina ietvars</a:t>
              </a:r>
            </a:p>
          </p:txBody>
        </p:sp>
      </p:grpSp>
    </p:spTree>
    <p:extLst>
      <p:ext uri="{BB962C8B-B14F-4D97-AF65-F5344CB8AC3E}">
        <p14:creationId xmlns:p14="http://schemas.microsoft.com/office/powerpoint/2010/main" xmlns="" val="2466858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r="12413"/>
          <a:stretch/>
        </p:blipFill>
        <p:spPr>
          <a:xfrm>
            <a:off x="7358150" y="0"/>
            <a:ext cx="4487486" cy="6858000"/>
          </a:xfrm>
          <a:prstGeom prst="rect">
            <a:avLst/>
          </a:prstGeom>
        </p:spPr>
      </p:pic>
      <p:sp>
        <p:nvSpPr>
          <p:cNvPr id="3" name="Title 1"/>
          <p:cNvSpPr txBox="1">
            <a:spLocks/>
          </p:cNvSpPr>
          <p:nvPr/>
        </p:nvSpPr>
        <p:spPr>
          <a:xfrm>
            <a:off x="235527" y="357977"/>
            <a:ext cx="8388930" cy="14408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Oglekļa pēdas aprēķināšanai bieži </a:t>
            </a:r>
            <a:r>
              <a:rPr lang="lv-LV" sz="2400" dirty="0" smtClean="0"/>
              <a:t>izmanto </a:t>
            </a:r>
            <a:r>
              <a:rPr lang="lv-LV" sz="2400" b="1" dirty="0" err="1" smtClean="0"/>
              <a:t>multireģionālās</a:t>
            </a:r>
            <a:r>
              <a:rPr lang="lv-LV" sz="2400" b="1" dirty="0" smtClean="0"/>
              <a:t> ielaides-izlaides </a:t>
            </a:r>
            <a:r>
              <a:rPr lang="lv-LV" sz="2400" b="1" dirty="0"/>
              <a:t>analīzes </a:t>
            </a:r>
            <a:r>
              <a:rPr lang="lv-LV" sz="2400" b="1" dirty="0" smtClean="0"/>
              <a:t>metodi </a:t>
            </a:r>
            <a:r>
              <a:rPr lang="lv-LV" sz="2400" dirty="0"/>
              <a:t>(angļu val. </a:t>
            </a:r>
            <a:r>
              <a:rPr lang="lv-LV" sz="2400" dirty="0" smtClean="0"/>
              <a:t>– </a:t>
            </a:r>
            <a:r>
              <a:rPr lang="lv-LV" sz="2400" dirty="0" err="1" smtClean="0"/>
              <a:t>Environmentally</a:t>
            </a:r>
            <a:r>
              <a:rPr lang="lv-LV" sz="2400" dirty="0" smtClean="0"/>
              <a:t> </a:t>
            </a:r>
            <a:r>
              <a:rPr lang="lv-LV" sz="2400" dirty="0" err="1"/>
              <a:t>E</a:t>
            </a:r>
            <a:r>
              <a:rPr lang="lv-LV" sz="2400" dirty="0" err="1" smtClean="0"/>
              <a:t>xtended</a:t>
            </a:r>
            <a:r>
              <a:rPr lang="lv-LV" sz="2400" dirty="0" smtClean="0"/>
              <a:t> </a:t>
            </a:r>
            <a:r>
              <a:rPr lang="lv-LV" sz="2400" dirty="0" err="1"/>
              <a:t>Multi</a:t>
            </a:r>
            <a:r>
              <a:rPr lang="lv-LV" sz="2400" dirty="0"/>
              <a:t> </a:t>
            </a:r>
            <a:r>
              <a:rPr lang="lv-LV" sz="2400" dirty="0" err="1"/>
              <a:t>Regional</a:t>
            </a:r>
            <a:r>
              <a:rPr lang="lv-LV" sz="2400" dirty="0"/>
              <a:t> </a:t>
            </a:r>
            <a:r>
              <a:rPr lang="lv-LV" sz="2400" dirty="0" err="1" smtClean="0"/>
              <a:t>Input</a:t>
            </a:r>
            <a:r>
              <a:rPr lang="lv-LV" sz="2400" dirty="0" err="1"/>
              <a:t>-</a:t>
            </a:r>
            <a:r>
              <a:rPr lang="lv-LV" sz="2400" dirty="0" err="1" smtClean="0"/>
              <a:t>Output</a:t>
            </a:r>
            <a:r>
              <a:rPr lang="lv-LV" sz="2400" dirty="0" smtClean="0"/>
              <a:t> </a:t>
            </a:r>
            <a:r>
              <a:rPr lang="lv-LV" sz="2400" dirty="0" err="1" smtClean="0"/>
              <a:t>Model</a:t>
            </a:r>
            <a:r>
              <a:rPr lang="lv-LV" sz="2400" dirty="0"/>
              <a:t>,</a:t>
            </a:r>
            <a:r>
              <a:rPr lang="lv-LV" sz="2400" dirty="0" smtClean="0"/>
              <a:t> EE-MRIO</a:t>
            </a:r>
            <a:r>
              <a:rPr lang="lv-LV" sz="2400" dirty="0"/>
              <a:t>), </a:t>
            </a:r>
            <a:endParaRPr lang="lv-LV" sz="2400" dirty="0" smtClean="0"/>
          </a:p>
          <a:p>
            <a:pPr algn="ctr"/>
            <a:r>
              <a:rPr lang="lv-LV" sz="2400" dirty="0" smtClean="0"/>
              <a:t>kas </a:t>
            </a:r>
            <a:r>
              <a:rPr lang="lv-LV" sz="2400" dirty="0"/>
              <a:t>papildināts ar vides </a:t>
            </a:r>
            <a:r>
              <a:rPr lang="lv-LV" sz="2400" dirty="0" smtClean="0"/>
              <a:t>faktoriem</a:t>
            </a:r>
            <a:endParaRPr lang="lv-LV" sz="2400" dirty="0"/>
          </a:p>
        </p:txBody>
      </p:sp>
      <p:sp>
        <p:nvSpPr>
          <p:cNvPr id="4" name="Rounded Rectangle 3"/>
          <p:cNvSpPr/>
          <p:nvPr/>
        </p:nvSpPr>
        <p:spPr>
          <a:xfrm>
            <a:off x="933676" y="2174030"/>
            <a:ext cx="7185090" cy="9451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EE-MRIO modelis nodrošina iespēju noteikt naudas plūsmu starp valstīm, nozarēm, apakšnozarēm, biznesiem, organizācijām un patērētājiem, kā arī ļauj izsekot dažādiem multiplikatora efektiem ekonomikā</a:t>
            </a:r>
            <a:endParaRPr lang="lv-LV" b="1" dirty="0" smtClean="0">
              <a:solidFill>
                <a:schemeClr val="tx1"/>
              </a:solidFill>
            </a:endParaRPr>
          </a:p>
        </p:txBody>
      </p:sp>
      <p:sp>
        <p:nvSpPr>
          <p:cNvPr id="5" name="Rounded Rectangle 4"/>
          <p:cNvSpPr/>
          <p:nvPr/>
        </p:nvSpPr>
        <p:spPr>
          <a:xfrm>
            <a:off x="933676" y="3494376"/>
            <a:ext cx="7185090" cy="9451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Šo metodi bieži izmanto, lai analizētu makroekonomikas izmaiņu ietekmi </a:t>
            </a:r>
            <a:endParaRPr lang="lv-LV" b="1" dirty="0" smtClean="0">
              <a:solidFill>
                <a:schemeClr val="tx1"/>
              </a:solidFill>
            </a:endParaRPr>
          </a:p>
          <a:p>
            <a:pPr algn="ctr"/>
            <a:r>
              <a:rPr lang="lv-LV" b="1" dirty="0" smtClean="0">
                <a:solidFill>
                  <a:schemeClr val="tx1"/>
                </a:solidFill>
              </a:rPr>
              <a:t>uz </a:t>
            </a:r>
            <a:r>
              <a:rPr lang="lv-LV" b="1" dirty="0">
                <a:solidFill>
                  <a:schemeClr val="tx1"/>
                </a:solidFill>
              </a:rPr>
              <a:t>vietējo, nacionālo vai starptautisko </a:t>
            </a:r>
            <a:r>
              <a:rPr lang="lv-LV" b="1" dirty="0" smtClean="0">
                <a:solidFill>
                  <a:schemeClr val="tx1"/>
                </a:solidFill>
              </a:rPr>
              <a:t>ekonomiku, vai </a:t>
            </a:r>
            <a:r>
              <a:rPr lang="lv-LV" b="1" dirty="0">
                <a:solidFill>
                  <a:schemeClr val="tx1"/>
                </a:solidFill>
              </a:rPr>
              <a:t>lai noteiktu </a:t>
            </a:r>
            <a:endParaRPr lang="lv-LV" b="1" dirty="0" smtClean="0">
              <a:solidFill>
                <a:schemeClr val="tx1"/>
              </a:solidFill>
            </a:endParaRPr>
          </a:p>
          <a:p>
            <a:pPr algn="ctr"/>
            <a:r>
              <a:rPr lang="lv-LV" b="1" dirty="0" smtClean="0">
                <a:solidFill>
                  <a:schemeClr val="tx1"/>
                </a:solidFill>
              </a:rPr>
              <a:t>konkrētas </a:t>
            </a:r>
            <a:r>
              <a:rPr lang="lv-LV" b="1" dirty="0">
                <a:solidFill>
                  <a:schemeClr val="tx1"/>
                </a:solidFill>
              </a:rPr>
              <a:t>nozares vai iestādes pienesumu vietējai </a:t>
            </a:r>
            <a:r>
              <a:rPr lang="lv-LV" b="1" dirty="0" smtClean="0">
                <a:solidFill>
                  <a:schemeClr val="tx1"/>
                </a:solidFill>
              </a:rPr>
              <a:t>ekonomikai</a:t>
            </a:r>
          </a:p>
        </p:txBody>
      </p:sp>
      <p:sp>
        <p:nvSpPr>
          <p:cNvPr id="6" name="Rounded Rectangle 5"/>
          <p:cNvSpPr/>
          <p:nvPr/>
        </p:nvSpPr>
        <p:spPr>
          <a:xfrm>
            <a:off x="933677" y="4814722"/>
            <a:ext cx="7185090" cy="14475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a:t>
            </a:r>
            <a:r>
              <a:rPr lang="lv-LV" b="1" dirty="0" smtClean="0">
                <a:solidFill>
                  <a:schemeClr val="tx1"/>
                </a:solidFill>
              </a:rPr>
              <a:t>odelis </a:t>
            </a:r>
            <a:r>
              <a:rPr lang="lv-LV" b="1" dirty="0">
                <a:solidFill>
                  <a:schemeClr val="tx1"/>
                </a:solidFill>
              </a:rPr>
              <a:t>balstās uz savstarpēji saistītām valstu </a:t>
            </a:r>
            <a:r>
              <a:rPr lang="lv-LV" b="1" dirty="0" smtClean="0">
                <a:solidFill>
                  <a:schemeClr val="tx1"/>
                </a:solidFill>
              </a:rPr>
              <a:t>ielaides-izlaides </a:t>
            </a:r>
            <a:r>
              <a:rPr lang="lv-LV" b="1" dirty="0">
                <a:solidFill>
                  <a:schemeClr val="tx1"/>
                </a:solidFill>
              </a:rPr>
              <a:t>vai </a:t>
            </a:r>
            <a:r>
              <a:rPr lang="lv-LV" b="1" dirty="0" smtClean="0">
                <a:solidFill>
                  <a:schemeClr val="tx1"/>
                </a:solidFill>
              </a:rPr>
              <a:t>piedāvājuma-pieprasījuma </a:t>
            </a:r>
            <a:r>
              <a:rPr lang="lv-LV" b="1" dirty="0">
                <a:solidFill>
                  <a:schemeClr val="tx1"/>
                </a:solidFill>
              </a:rPr>
              <a:t>tabulām, kas attēlo preču un pakalpojumu plūsmu starp valstīm un ekonomikas nozarēm viena gada griezumā, un sniedz informāciju par visu ielaidi, ko izmanto ražošanā, proti, starpproduktiem, darbaspēku, kapitālu un zemi</a:t>
            </a:r>
            <a:endParaRPr lang="lv-LV" b="1" dirty="0" smtClean="0">
              <a:solidFill>
                <a:schemeClr val="tx1"/>
              </a:solidFill>
            </a:endParaRPr>
          </a:p>
        </p:txBody>
      </p:sp>
    </p:spTree>
    <p:extLst>
      <p:ext uri="{BB962C8B-B14F-4D97-AF65-F5344CB8AC3E}">
        <p14:creationId xmlns:p14="http://schemas.microsoft.com/office/powerpoint/2010/main" xmlns="" val="2711170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353291" y="857250"/>
            <a:ext cx="6858000" cy="5143500"/>
          </a:xfrm>
          <a:prstGeom prst="rect">
            <a:avLst/>
          </a:prstGeom>
        </p:spPr>
      </p:pic>
      <p:sp>
        <p:nvSpPr>
          <p:cNvPr id="3" name="Title 1"/>
          <p:cNvSpPr txBox="1">
            <a:spLocks/>
          </p:cNvSpPr>
          <p:nvPr/>
        </p:nvSpPr>
        <p:spPr>
          <a:xfrm>
            <a:off x="1253836" y="545566"/>
            <a:ext cx="9684327" cy="11862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smtClean="0"/>
              <a:t>Ielaides-izlaides </a:t>
            </a:r>
            <a:r>
              <a:rPr lang="lv-LV" sz="2400" b="1" dirty="0"/>
              <a:t>analīze </a:t>
            </a:r>
            <a:r>
              <a:rPr lang="lv-LV" sz="2400" dirty="0"/>
              <a:t>ir pētniecības metode, kas izmanto MRIO modeli, lai noteiktu, cik daudz ir savstarpējo attiecību starp dažādām ekonomikas nozarēm un modelētu ekonomisko attīstību</a:t>
            </a:r>
            <a:endParaRPr lang="lv-LV" sz="2400" dirty="0" smtClean="0"/>
          </a:p>
        </p:txBody>
      </p:sp>
      <p:sp>
        <p:nvSpPr>
          <p:cNvPr id="4" name="Rounded Rectangle 3"/>
          <p:cNvSpPr/>
          <p:nvPr/>
        </p:nvSpPr>
        <p:spPr>
          <a:xfrm>
            <a:off x="5209309" y="2449853"/>
            <a:ext cx="6677891" cy="10572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Ietekmes uz vidi novērtēšanā MRIO modeļi tiek </a:t>
            </a:r>
            <a:r>
              <a:rPr lang="lv-LV" b="1" dirty="0" smtClean="0">
                <a:solidFill>
                  <a:schemeClr val="tx1"/>
                </a:solidFill>
              </a:rPr>
              <a:t>papildināti ar </a:t>
            </a:r>
            <a:r>
              <a:rPr lang="lv-LV" b="1" dirty="0">
                <a:solidFill>
                  <a:schemeClr val="tx1"/>
                </a:solidFill>
              </a:rPr>
              <a:t>vides </a:t>
            </a:r>
            <a:r>
              <a:rPr lang="lv-LV" b="1" dirty="0" smtClean="0">
                <a:solidFill>
                  <a:schemeClr val="tx1"/>
                </a:solidFill>
              </a:rPr>
              <a:t>faktoriem, piemēram, </a:t>
            </a:r>
            <a:r>
              <a:rPr lang="lv-LV" b="1" dirty="0">
                <a:solidFill>
                  <a:schemeClr val="tx1"/>
                </a:solidFill>
              </a:rPr>
              <a:t>SEG emisiju </a:t>
            </a:r>
            <a:r>
              <a:rPr lang="lv-LV" b="1" dirty="0" smtClean="0">
                <a:solidFill>
                  <a:schemeClr val="tx1"/>
                </a:solidFill>
              </a:rPr>
              <a:t>novērtēšanā – </a:t>
            </a:r>
            <a:r>
              <a:rPr lang="lv-LV" b="1" dirty="0">
                <a:solidFill>
                  <a:schemeClr val="tx1"/>
                </a:solidFill>
              </a:rPr>
              <a:t>ar CO</a:t>
            </a:r>
            <a:r>
              <a:rPr lang="lv-LV" b="1" baseline="-25000" dirty="0">
                <a:solidFill>
                  <a:schemeClr val="tx1"/>
                </a:solidFill>
              </a:rPr>
              <a:t>2</a:t>
            </a:r>
            <a:r>
              <a:rPr lang="lv-LV" b="1" dirty="0">
                <a:solidFill>
                  <a:schemeClr val="tx1"/>
                </a:solidFill>
              </a:rPr>
              <a:t>e emisiju apjomiem katrai tautsaimniecības nozarei</a:t>
            </a:r>
            <a:endParaRPr lang="lv-LV" b="1" dirty="0" smtClean="0">
              <a:solidFill>
                <a:schemeClr val="tx1"/>
              </a:solidFill>
            </a:endParaRPr>
          </a:p>
        </p:txBody>
      </p:sp>
      <p:sp>
        <p:nvSpPr>
          <p:cNvPr id="5" name="Rounded Rectangle 4"/>
          <p:cNvSpPr/>
          <p:nvPr/>
        </p:nvSpPr>
        <p:spPr>
          <a:xfrm>
            <a:off x="5209309" y="3960771"/>
            <a:ext cx="6677891" cy="12901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a:t>
            </a:r>
            <a:r>
              <a:rPr lang="lv-LV" b="1" dirty="0">
                <a:solidFill>
                  <a:schemeClr val="tx1"/>
                </a:solidFill>
              </a:rPr>
              <a:t>, izmantojot ekonomisko procesu analīzi, iespējams aprēķināt dažādu tautsaimniecības nozaru pilnas piegādes ķēdes SEG emisijas un dalot tās ar attiecīgās nozares izlaides vērtību iespējams iegūt nozaru oglekļa ietilpības rādītājus (CO</a:t>
            </a:r>
            <a:r>
              <a:rPr lang="lv-LV" b="1" baseline="-25000" dirty="0">
                <a:solidFill>
                  <a:schemeClr val="tx1"/>
                </a:solidFill>
              </a:rPr>
              <a:t>2</a:t>
            </a:r>
            <a:r>
              <a:rPr lang="lv-LV" b="1" dirty="0">
                <a:solidFill>
                  <a:schemeClr val="tx1"/>
                </a:solidFill>
              </a:rPr>
              <a:t>e/EUR</a:t>
            </a:r>
            <a:r>
              <a:rPr lang="lv-LV" b="1" dirty="0" smtClean="0">
                <a:solidFill>
                  <a:schemeClr val="tx1"/>
                </a:solidFill>
              </a:rPr>
              <a:t>) </a:t>
            </a:r>
            <a:endParaRPr lang="lv-LV" b="1" dirty="0">
              <a:solidFill>
                <a:schemeClr val="tx1"/>
              </a:solidFill>
            </a:endParaRPr>
          </a:p>
        </p:txBody>
      </p:sp>
    </p:spTree>
    <p:extLst>
      <p:ext uri="{BB962C8B-B14F-4D97-AF65-F5344CB8AC3E}">
        <p14:creationId xmlns:p14="http://schemas.microsoft.com/office/powerpoint/2010/main" xmlns="" val="1297368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82280" y="0"/>
            <a:ext cx="4568483" cy="6858000"/>
          </a:xfrm>
          <a:prstGeom prst="rect">
            <a:avLst/>
          </a:prstGeom>
        </p:spPr>
      </p:pic>
      <p:sp>
        <p:nvSpPr>
          <p:cNvPr id="5" name="Rounded Rectangle 4"/>
          <p:cNvSpPr/>
          <p:nvPr/>
        </p:nvSpPr>
        <p:spPr>
          <a:xfrm>
            <a:off x="2242326" y="3381245"/>
            <a:ext cx="3703380" cy="102523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Ielaides-izlaides </a:t>
            </a:r>
            <a:r>
              <a:rPr lang="lv-LV" b="1" dirty="0">
                <a:solidFill>
                  <a:schemeClr val="tx1"/>
                </a:solidFill>
              </a:rPr>
              <a:t>tabulas izstrādā vairākas institūcijas</a:t>
            </a:r>
            <a:r>
              <a:rPr lang="lv-LV" b="1" dirty="0" smtClean="0">
                <a:solidFill>
                  <a:schemeClr val="tx1"/>
                </a:solidFill>
              </a:rPr>
              <a:t>:</a:t>
            </a:r>
          </a:p>
          <a:p>
            <a:pPr algn="ctr"/>
            <a:endParaRPr lang="lv-LV" b="1" dirty="0">
              <a:solidFill>
                <a:schemeClr val="tx1"/>
              </a:solidFill>
            </a:endParaRPr>
          </a:p>
        </p:txBody>
      </p:sp>
      <p:sp>
        <p:nvSpPr>
          <p:cNvPr id="3" name="Title 1"/>
          <p:cNvSpPr txBox="1">
            <a:spLocks/>
          </p:cNvSpPr>
          <p:nvPr/>
        </p:nvSpPr>
        <p:spPr>
          <a:xfrm>
            <a:off x="1022777" y="552096"/>
            <a:ext cx="10173453" cy="11396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smtClean="0"/>
              <a:t>Ielaides-izlaides </a:t>
            </a:r>
            <a:r>
              <a:rPr lang="lv-LV" sz="2400" b="1" dirty="0"/>
              <a:t>metodes precizitāte </a:t>
            </a:r>
            <a:r>
              <a:rPr lang="lv-LV" sz="2400" dirty="0"/>
              <a:t>atkarīga no koeficientu precizitātes, vecuma, ekonomikas izmaiņu ātruma, perioda, par kuru tāme sastādīta, plānoto gala pieprasījumu precizitātes un pieņēmumu piemērotības, uzdodot jautājumus</a:t>
            </a:r>
            <a:endParaRPr lang="lv-LV" sz="2400" dirty="0" smtClean="0"/>
          </a:p>
        </p:txBody>
      </p:sp>
      <p:sp>
        <p:nvSpPr>
          <p:cNvPr id="4" name="Rounded Rectangle 3"/>
          <p:cNvSpPr/>
          <p:nvPr/>
        </p:nvSpPr>
        <p:spPr>
          <a:xfrm>
            <a:off x="1309252" y="2121208"/>
            <a:ext cx="5569527" cy="9552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šobrīd ir pieejamas </a:t>
            </a:r>
            <a:r>
              <a:rPr lang="lv-LV" b="1" dirty="0" smtClean="0">
                <a:solidFill>
                  <a:schemeClr val="tx1"/>
                </a:solidFill>
              </a:rPr>
              <a:t>ielaides-izlaides </a:t>
            </a:r>
            <a:r>
              <a:rPr lang="lv-LV" b="1" dirty="0">
                <a:solidFill>
                  <a:schemeClr val="tx1"/>
                </a:solidFill>
              </a:rPr>
              <a:t>tabulas no dažādiem avotiem un tās atšķiras pēc savas precizitātes, </a:t>
            </a:r>
            <a:endParaRPr lang="lv-LV" b="1" dirty="0" smtClean="0">
              <a:solidFill>
                <a:schemeClr val="tx1"/>
              </a:solidFill>
            </a:endParaRPr>
          </a:p>
          <a:p>
            <a:pPr algn="ctr"/>
            <a:r>
              <a:rPr lang="lv-LV" b="1" dirty="0" smtClean="0">
                <a:solidFill>
                  <a:schemeClr val="tx1"/>
                </a:solidFill>
              </a:rPr>
              <a:t>detalizētības </a:t>
            </a:r>
            <a:r>
              <a:rPr lang="lv-LV" b="1" dirty="0">
                <a:solidFill>
                  <a:schemeClr val="tx1"/>
                </a:solidFill>
              </a:rPr>
              <a:t>pakāpes un </a:t>
            </a:r>
            <a:r>
              <a:rPr lang="lv-LV" b="1" dirty="0" smtClean="0">
                <a:solidFill>
                  <a:schemeClr val="tx1"/>
                </a:solidFill>
              </a:rPr>
              <a:t>aktualitātes</a:t>
            </a:r>
            <a:endParaRPr lang="lv-LV" b="1" dirty="0">
              <a:solidFill>
                <a:schemeClr val="tx1"/>
              </a:solidFill>
            </a:endParaRPr>
          </a:p>
        </p:txBody>
      </p:sp>
      <p:sp>
        <p:nvSpPr>
          <p:cNvPr id="6" name="Rounded Rectangle 5"/>
          <p:cNvSpPr/>
          <p:nvPr/>
        </p:nvSpPr>
        <p:spPr>
          <a:xfrm>
            <a:off x="692724" y="4073970"/>
            <a:ext cx="6802585" cy="21467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Latvijas </a:t>
            </a:r>
            <a:r>
              <a:rPr lang="lv-LV" b="1" dirty="0">
                <a:solidFill>
                  <a:schemeClr val="tx1"/>
                </a:solidFill>
              </a:rPr>
              <a:t>Centrālā statistikas biroja izstrādātās tabulas ir pieejamas Eurostat </a:t>
            </a:r>
            <a:r>
              <a:rPr lang="lv-LV" b="1" dirty="0" smtClean="0">
                <a:solidFill>
                  <a:schemeClr val="tx1"/>
                </a:solidFill>
              </a:rPr>
              <a:t>mājaslapā; Eurostat </a:t>
            </a:r>
            <a:r>
              <a:rPr lang="lv-LV" b="1" dirty="0">
                <a:solidFill>
                  <a:schemeClr val="tx1"/>
                </a:solidFill>
              </a:rPr>
              <a:t>piedāvā arī Gaisa piesārņojuma </a:t>
            </a:r>
            <a:r>
              <a:rPr lang="lv-LV" b="1" dirty="0" smtClean="0">
                <a:solidFill>
                  <a:schemeClr val="tx1"/>
                </a:solidFill>
              </a:rPr>
              <a:t>kontus, </a:t>
            </a:r>
            <a:r>
              <a:rPr lang="lv-LV" b="1" dirty="0">
                <a:solidFill>
                  <a:schemeClr val="tx1"/>
                </a:solidFill>
              </a:rPr>
              <a:t>kas parāda SEG emisijas nozaru </a:t>
            </a:r>
            <a:r>
              <a:rPr lang="lv-LV" b="1" dirty="0" smtClean="0">
                <a:solidFill>
                  <a:schemeClr val="tx1"/>
                </a:solidFill>
              </a:rPr>
              <a:t>griezumā</a:t>
            </a:r>
          </a:p>
          <a:p>
            <a:pPr marL="285750" indent="-285750">
              <a:spcAft>
                <a:spcPts val="600"/>
              </a:spcAft>
              <a:buFont typeface="Arial" panose="020B0604020202020204" pitchFamily="34" charset="0"/>
              <a:buChar char="•"/>
            </a:pPr>
            <a:r>
              <a:rPr lang="lv-LV" b="1" dirty="0" smtClean="0">
                <a:solidFill>
                  <a:schemeClr val="tx1"/>
                </a:solidFill>
              </a:rPr>
              <a:t>Pasaules ielaides-izlaides </a:t>
            </a:r>
            <a:r>
              <a:rPr lang="lv-LV" b="1" dirty="0">
                <a:solidFill>
                  <a:schemeClr val="tx1"/>
                </a:solidFill>
              </a:rPr>
              <a:t>(WIOD) datubāze </a:t>
            </a:r>
            <a:r>
              <a:rPr lang="lv-LV" b="1" dirty="0" smtClean="0">
                <a:solidFill>
                  <a:schemeClr val="tx1"/>
                </a:solidFill>
              </a:rPr>
              <a:t>ir cits datu </a:t>
            </a:r>
            <a:r>
              <a:rPr lang="lv-LV" b="1" dirty="0">
                <a:solidFill>
                  <a:schemeClr val="tx1"/>
                </a:solidFill>
              </a:rPr>
              <a:t>avots, kur pieejamas arī IOT par </a:t>
            </a:r>
            <a:r>
              <a:rPr lang="lv-LV" b="1" dirty="0" smtClean="0">
                <a:solidFill>
                  <a:schemeClr val="tx1"/>
                </a:solidFill>
              </a:rPr>
              <a:t>Latviju</a:t>
            </a:r>
            <a:endParaRPr lang="lv-LV" b="1" dirty="0">
              <a:solidFill>
                <a:schemeClr val="tx1"/>
              </a:solidFill>
            </a:endParaRPr>
          </a:p>
          <a:p>
            <a:pPr marL="285750" indent="-285750">
              <a:spcAft>
                <a:spcPts val="600"/>
              </a:spcAft>
              <a:buFont typeface="Arial" panose="020B0604020202020204" pitchFamily="34" charset="0"/>
              <a:buChar char="•"/>
            </a:pPr>
            <a:r>
              <a:rPr lang="lv-LV" b="1" dirty="0" err="1" smtClean="0">
                <a:solidFill>
                  <a:schemeClr val="tx1"/>
                </a:solidFill>
              </a:rPr>
              <a:t>Eora</a:t>
            </a:r>
            <a:r>
              <a:rPr lang="lv-LV" b="1" dirty="0" smtClean="0">
                <a:solidFill>
                  <a:schemeClr val="tx1"/>
                </a:solidFill>
              </a:rPr>
              <a:t> ir </a:t>
            </a:r>
            <a:r>
              <a:rPr lang="lv-LV" b="1" dirty="0" err="1">
                <a:solidFill>
                  <a:schemeClr val="tx1"/>
                </a:solidFill>
              </a:rPr>
              <a:t>multireģionālā</a:t>
            </a:r>
            <a:r>
              <a:rPr lang="lv-LV" b="1" dirty="0">
                <a:solidFill>
                  <a:schemeClr val="tx1"/>
                </a:solidFill>
              </a:rPr>
              <a:t> </a:t>
            </a:r>
            <a:r>
              <a:rPr lang="lv-LV" b="1" dirty="0" smtClean="0">
                <a:solidFill>
                  <a:schemeClr val="tx1"/>
                </a:solidFill>
              </a:rPr>
              <a:t>ielaides-izlaides </a:t>
            </a:r>
            <a:r>
              <a:rPr lang="lv-LV" b="1" dirty="0">
                <a:solidFill>
                  <a:schemeClr val="tx1"/>
                </a:solidFill>
              </a:rPr>
              <a:t>tabulu </a:t>
            </a:r>
            <a:r>
              <a:rPr lang="lv-LV" b="1" dirty="0" smtClean="0">
                <a:solidFill>
                  <a:schemeClr val="tx1"/>
                </a:solidFill>
              </a:rPr>
              <a:t>datubāze</a:t>
            </a:r>
            <a:endParaRPr lang="lv-LV" b="1" dirty="0">
              <a:solidFill>
                <a:schemeClr val="tx1"/>
              </a:solidFill>
            </a:endParaRPr>
          </a:p>
        </p:txBody>
      </p:sp>
    </p:spTree>
    <p:extLst>
      <p:ext uri="{BB962C8B-B14F-4D97-AF65-F5344CB8AC3E}">
        <p14:creationId xmlns:p14="http://schemas.microsoft.com/office/powerpoint/2010/main" xmlns="" val="3812804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31915"/>
            <a:ext cx="5837381" cy="4378036"/>
          </a:xfrm>
          <a:prstGeom prst="rect">
            <a:avLst/>
          </a:prstGeom>
        </p:spPr>
      </p:pic>
      <p:sp>
        <p:nvSpPr>
          <p:cNvPr id="3" name="Title 1"/>
          <p:cNvSpPr txBox="1">
            <a:spLocks/>
          </p:cNvSpPr>
          <p:nvPr/>
        </p:nvSpPr>
        <p:spPr>
          <a:xfrm>
            <a:off x="1399309" y="425945"/>
            <a:ext cx="9393381" cy="11534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noteiktu </a:t>
            </a:r>
            <a:r>
              <a:rPr lang="lv-LV" sz="2400" b="1" dirty="0"/>
              <a:t>patēriņa emisijas</a:t>
            </a:r>
            <a:r>
              <a:rPr lang="lv-LV" sz="2400" dirty="0"/>
              <a:t>, mājsaimniecību izdevumu apjoms tiek reizināts ar attiecīgās nozares oglekļa ietilpības koeficientiem, tādejādi iegūstot datus par mājsaimniecību SEG emisijām</a:t>
            </a:r>
            <a:endParaRPr lang="lv-LV" sz="2400" dirty="0" smtClean="0"/>
          </a:p>
        </p:txBody>
      </p:sp>
      <p:sp>
        <p:nvSpPr>
          <p:cNvPr id="4" name="Rounded Rectangle 3"/>
          <p:cNvSpPr/>
          <p:nvPr/>
        </p:nvSpPr>
        <p:spPr>
          <a:xfrm>
            <a:off x="4729825" y="3251693"/>
            <a:ext cx="7185086" cy="12084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Diemžēl </a:t>
            </a:r>
            <a:r>
              <a:rPr lang="lv-LV" b="1" dirty="0" smtClean="0">
                <a:solidFill>
                  <a:schemeClr val="tx1"/>
                </a:solidFill>
              </a:rPr>
              <a:t>ielaides-izlaides </a:t>
            </a:r>
            <a:r>
              <a:rPr lang="lv-LV" b="1" dirty="0">
                <a:solidFill>
                  <a:schemeClr val="tx1"/>
                </a:solidFill>
              </a:rPr>
              <a:t>tabulas Latvijā ir pieejams tikai nacionālā griezumā, līdz ar to pašvaldību emisiju aprēķinam tiek izmantoti Centrālās statistikas pārvaldes dati par mājsaimniecību budžeta, bet arī tās Latvijā ir tikai reģionālā nevis novadu un pilsētu griezumā</a:t>
            </a:r>
            <a:endParaRPr lang="lv-LV" b="1" dirty="0" smtClean="0">
              <a:solidFill>
                <a:schemeClr val="tx1"/>
              </a:solidFill>
            </a:endParaRPr>
          </a:p>
        </p:txBody>
      </p:sp>
      <p:sp>
        <p:nvSpPr>
          <p:cNvPr id="5" name="Rounded Rectangle 4"/>
          <p:cNvSpPr/>
          <p:nvPr/>
        </p:nvSpPr>
        <p:spPr>
          <a:xfrm>
            <a:off x="4729825" y="4783306"/>
            <a:ext cx="7185086" cy="12354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Tāpēc aktuālākas informācijas iegūšanai var izmantot iedzīvotāju aptauju, ar kuras palīdzību var iegūt datus par mājsaimniecību patēriņa struktūru un </a:t>
            </a:r>
            <a:r>
              <a:rPr lang="lv-LV" b="1" dirty="0" smtClean="0">
                <a:solidFill>
                  <a:schemeClr val="tx1"/>
                </a:solidFill>
              </a:rPr>
              <a:t>apjomu; aptauju ieteicams </a:t>
            </a:r>
            <a:r>
              <a:rPr lang="lv-LV" b="1" dirty="0">
                <a:solidFill>
                  <a:schemeClr val="tx1"/>
                </a:solidFill>
              </a:rPr>
              <a:t>izmantot, </a:t>
            </a:r>
            <a:r>
              <a:rPr lang="lv-LV" b="1" dirty="0" smtClean="0">
                <a:solidFill>
                  <a:schemeClr val="tx1"/>
                </a:solidFill>
              </a:rPr>
              <a:t>arī lai </a:t>
            </a:r>
            <a:r>
              <a:rPr lang="lv-LV" b="1" dirty="0">
                <a:solidFill>
                  <a:schemeClr val="tx1"/>
                </a:solidFill>
              </a:rPr>
              <a:t>iegūtu papildus </a:t>
            </a:r>
            <a:endParaRPr lang="lv-LV" b="1" dirty="0" smtClean="0">
              <a:solidFill>
                <a:schemeClr val="tx1"/>
              </a:solidFill>
            </a:endParaRPr>
          </a:p>
          <a:p>
            <a:pPr algn="ctr"/>
            <a:r>
              <a:rPr lang="lv-LV" b="1" dirty="0" smtClean="0">
                <a:solidFill>
                  <a:schemeClr val="tx1"/>
                </a:solidFill>
              </a:rPr>
              <a:t>informāciju </a:t>
            </a:r>
            <a:r>
              <a:rPr lang="lv-LV" b="1" dirty="0">
                <a:solidFill>
                  <a:schemeClr val="tx1"/>
                </a:solidFill>
              </a:rPr>
              <a:t>tiešo un piegādes ķēdes emisiju aprēķinam</a:t>
            </a:r>
            <a:endParaRPr lang="lv-LV" b="1" dirty="0" smtClean="0">
              <a:solidFill>
                <a:schemeClr val="tx1"/>
              </a:solidFill>
            </a:endParaRPr>
          </a:p>
        </p:txBody>
      </p:sp>
      <p:sp>
        <p:nvSpPr>
          <p:cNvPr id="6" name="Rounded Rectangle 5"/>
          <p:cNvSpPr/>
          <p:nvPr/>
        </p:nvSpPr>
        <p:spPr>
          <a:xfrm>
            <a:off x="4729825" y="1929940"/>
            <a:ext cx="7185086" cy="9933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SEG emisiju aprēķiniem nepieciešams ievērojamas datu </a:t>
            </a:r>
            <a:r>
              <a:rPr lang="lv-LV" b="1" dirty="0" smtClean="0">
                <a:solidFill>
                  <a:schemeClr val="tx1"/>
                </a:solidFill>
              </a:rPr>
              <a:t>apjoms – dati </a:t>
            </a:r>
            <a:r>
              <a:rPr lang="lv-LV" b="1" dirty="0">
                <a:solidFill>
                  <a:schemeClr val="tx1"/>
                </a:solidFill>
              </a:rPr>
              <a:t>var atšķirties pēc to kvalitātes, formāta un pilnīgumu un daudzos gadījumos ir jāprecizē, lai varētu tikt pilnvērtīgi izmantoti aprēķinos</a:t>
            </a:r>
            <a:endParaRPr lang="lv-LV" b="1" dirty="0" smtClean="0">
              <a:solidFill>
                <a:schemeClr val="tx1"/>
              </a:solidFill>
            </a:endParaRPr>
          </a:p>
        </p:txBody>
      </p:sp>
    </p:spTree>
    <p:extLst>
      <p:ext uri="{BB962C8B-B14F-4D97-AF65-F5344CB8AC3E}">
        <p14:creationId xmlns:p14="http://schemas.microsoft.com/office/powerpoint/2010/main" xmlns="" val="1142611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66365" y="1593273"/>
            <a:ext cx="3509818" cy="5264727"/>
          </a:xfrm>
          <a:prstGeom prst="rect">
            <a:avLst/>
          </a:prstGeom>
        </p:spPr>
      </p:pic>
      <p:sp>
        <p:nvSpPr>
          <p:cNvPr id="3" name="Title 1"/>
          <p:cNvSpPr txBox="1">
            <a:spLocks/>
          </p:cNvSpPr>
          <p:nvPr/>
        </p:nvSpPr>
        <p:spPr>
          <a:xfrm>
            <a:off x="337927" y="359174"/>
            <a:ext cx="11535417" cy="14280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t>
            </a:r>
            <a:r>
              <a:rPr lang="lv-LV" sz="2400" dirty="0" smtClean="0"/>
              <a:t>tandarti </a:t>
            </a:r>
            <a:r>
              <a:rPr lang="lv-LV" sz="2400" dirty="0"/>
              <a:t>pieļauj iespēju izmantot dažādus datu avotus darbības datu un emisijas faktoru </a:t>
            </a:r>
            <a:r>
              <a:rPr lang="lv-LV" sz="2400" dirty="0" smtClean="0"/>
              <a:t>iegūšanai – tomēr priekšroka </a:t>
            </a:r>
            <a:r>
              <a:rPr lang="lv-LV" sz="2400" dirty="0"/>
              <a:t>būtu jādod </a:t>
            </a:r>
            <a:r>
              <a:rPr lang="lv-LV" sz="2400" b="1" dirty="0"/>
              <a:t>Centrālās statiskas pārvaldes datiem</a:t>
            </a:r>
            <a:r>
              <a:rPr lang="lv-LV" sz="2400" dirty="0"/>
              <a:t> un pašvaldībā pieejamajiem primārajiem datiem par siltumapgādi, ēku energoefektivitāti, </a:t>
            </a:r>
            <a:endParaRPr lang="lv-LV" sz="2400" dirty="0" smtClean="0"/>
          </a:p>
          <a:p>
            <a:pPr algn="ctr"/>
            <a:r>
              <a:rPr lang="lv-LV" sz="2400" dirty="0" smtClean="0"/>
              <a:t>atkritumu </a:t>
            </a:r>
            <a:r>
              <a:rPr lang="lv-LV" sz="2400" dirty="0"/>
              <a:t>apsaimniekošanu un sabiedrisko transportu</a:t>
            </a:r>
            <a:endParaRPr lang="lv-LV" sz="2400" dirty="0" smtClean="0"/>
          </a:p>
        </p:txBody>
      </p:sp>
      <p:sp>
        <p:nvSpPr>
          <p:cNvPr id="4" name="Rounded Rectangle 3"/>
          <p:cNvSpPr/>
          <p:nvPr/>
        </p:nvSpPr>
        <p:spPr>
          <a:xfrm>
            <a:off x="753571" y="2295985"/>
            <a:ext cx="7323636" cy="9459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Jomās, kur šādi dati nav pieejami, izmantojami aktuālākie nacionālie dati, kurus pielāgo pašvaldības specifikai, tos koriģējot izmantojot mēroga koeficientu, piemēram, iedzīvotāju skaitu vai ekonomisko aktivitāti</a:t>
            </a:r>
            <a:endParaRPr lang="lv-LV" b="1" dirty="0" smtClean="0">
              <a:solidFill>
                <a:schemeClr val="tx1"/>
              </a:solidFill>
            </a:endParaRPr>
          </a:p>
        </p:txBody>
      </p:sp>
      <p:sp>
        <p:nvSpPr>
          <p:cNvPr id="5" name="Rounded Rectangle 4"/>
          <p:cNvSpPr/>
          <p:nvPr/>
        </p:nvSpPr>
        <p:spPr>
          <a:xfrm>
            <a:off x="753570" y="3572844"/>
            <a:ext cx="7323636" cy="12069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iespējas jāizmanto attiecīgā kalendāra gadu dati, taču, ja tādi nav pieejami, var tikt izmantoti tuvāko gadu </a:t>
            </a:r>
            <a:r>
              <a:rPr lang="lv-LV" b="1" dirty="0" smtClean="0">
                <a:solidFill>
                  <a:schemeClr val="tx1"/>
                </a:solidFill>
              </a:rPr>
              <a:t>dati – diemžēl </a:t>
            </a:r>
            <a:r>
              <a:rPr lang="lv-LV" b="1" dirty="0">
                <a:solidFill>
                  <a:schemeClr val="tx1"/>
                </a:solidFill>
              </a:rPr>
              <a:t>vairākām darbības jomām datu pieejamība var būt ļoti ierobežota, piemēram, par </a:t>
            </a:r>
            <a:endParaRPr lang="lv-LV" b="1" dirty="0" smtClean="0">
              <a:solidFill>
                <a:schemeClr val="tx1"/>
              </a:solidFill>
            </a:endParaRPr>
          </a:p>
          <a:p>
            <a:pPr algn="ctr"/>
            <a:r>
              <a:rPr lang="lv-LV" b="1" dirty="0" smtClean="0">
                <a:solidFill>
                  <a:schemeClr val="tx1"/>
                </a:solidFill>
              </a:rPr>
              <a:t>pārrobežu </a:t>
            </a:r>
            <a:r>
              <a:rPr lang="lv-LV" b="1" dirty="0">
                <a:solidFill>
                  <a:schemeClr val="tx1"/>
                </a:solidFill>
              </a:rPr>
              <a:t>kravu pārvadājumiem pa autoceļiem vai ūdeni</a:t>
            </a:r>
            <a:endParaRPr lang="lv-LV" b="1" dirty="0" smtClean="0">
              <a:solidFill>
                <a:schemeClr val="tx1"/>
              </a:solidFill>
            </a:endParaRPr>
          </a:p>
        </p:txBody>
      </p:sp>
      <p:sp>
        <p:nvSpPr>
          <p:cNvPr id="6" name="Rounded Rectangle 5"/>
          <p:cNvSpPr/>
          <p:nvPr/>
        </p:nvSpPr>
        <p:spPr>
          <a:xfrm>
            <a:off x="753570" y="5110698"/>
            <a:ext cx="7323636" cy="9963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Tādā gadījumā jāparedz atsauce, ka šie dati kopējā aprēķinā nav </a:t>
            </a:r>
            <a:r>
              <a:rPr lang="lv-LV" b="1" dirty="0" smtClean="0">
                <a:solidFill>
                  <a:schemeClr val="tx1"/>
                </a:solidFill>
              </a:rPr>
              <a:t>iekļauti; papildus </a:t>
            </a:r>
            <a:r>
              <a:rPr lang="lv-LV" b="1" dirty="0">
                <a:solidFill>
                  <a:schemeClr val="tx1"/>
                </a:solidFill>
              </a:rPr>
              <a:t>tam </a:t>
            </a:r>
            <a:r>
              <a:rPr lang="lv-LV" b="1" dirty="0" smtClean="0">
                <a:solidFill>
                  <a:schemeClr val="tx1"/>
                </a:solidFill>
              </a:rPr>
              <a:t>var izmantot aptauju datus, </a:t>
            </a:r>
            <a:r>
              <a:rPr lang="lv-LV" b="1" dirty="0">
                <a:solidFill>
                  <a:schemeClr val="tx1"/>
                </a:solidFill>
              </a:rPr>
              <a:t>piemēram, </a:t>
            </a:r>
            <a:endParaRPr lang="lv-LV" b="1" dirty="0" smtClean="0">
              <a:solidFill>
                <a:schemeClr val="tx1"/>
              </a:solidFill>
            </a:endParaRPr>
          </a:p>
          <a:p>
            <a:pPr algn="ctr"/>
            <a:r>
              <a:rPr lang="lv-LV" b="1" dirty="0" smtClean="0">
                <a:solidFill>
                  <a:schemeClr val="tx1"/>
                </a:solidFill>
              </a:rPr>
              <a:t>par mājsaimniecībās </a:t>
            </a:r>
            <a:r>
              <a:rPr lang="lv-LV" b="1" dirty="0">
                <a:solidFill>
                  <a:schemeClr val="tx1"/>
                </a:solidFill>
              </a:rPr>
              <a:t>patērēto energoresursu veidiem un </a:t>
            </a:r>
            <a:r>
              <a:rPr lang="lv-LV" b="1" dirty="0" smtClean="0">
                <a:solidFill>
                  <a:schemeClr val="tx1"/>
                </a:solidFill>
              </a:rPr>
              <a:t>apjomu</a:t>
            </a:r>
          </a:p>
        </p:txBody>
      </p:sp>
    </p:spTree>
    <p:extLst>
      <p:ext uri="{BB962C8B-B14F-4D97-AF65-F5344CB8AC3E}">
        <p14:creationId xmlns:p14="http://schemas.microsoft.com/office/powerpoint/2010/main" xmlns="" val="2112100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097565"/>
            <a:ext cx="7285207" cy="4846035"/>
          </a:xfrm>
          <a:prstGeom prst="rect">
            <a:avLst/>
          </a:prstGeom>
        </p:spPr>
      </p:pic>
      <p:sp>
        <p:nvSpPr>
          <p:cNvPr id="3" name="Title 1"/>
          <p:cNvSpPr txBox="1">
            <a:spLocks/>
          </p:cNvSpPr>
          <p:nvPr/>
        </p:nvSpPr>
        <p:spPr>
          <a:xfrm>
            <a:off x="1837743" y="417163"/>
            <a:ext cx="8516511" cy="9174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Oglekļa emisijas pasaulē </a:t>
            </a:r>
            <a:r>
              <a:rPr lang="lv-LV" sz="2400" dirty="0" smtClean="0"/>
              <a:t>2014.g. </a:t>
            </a:r>
            <a:r>
              <a:rPr lang="lv-LV" sz="2400" dirty="0"/>
              <a:t>bija </a:t>
            </a:r>
            <a:r>
              <a:rPr lang="lv-LV" sz="2400" b="1" dirty="0"/>
              <a:t>4,4 tonnas CO</a:t>
            </a:r>
            <a:r>
              <a:rPr lang="lv-LV" sz="2400" b="1" baseline="-25000" dirty="0"/>
              <a:t>2</a:t>
            </a:r>
            <a:r>
              <a:rPr lang="lv-LV" sz="2400" b="1" dirty="0"/>
              <a:t>e uz </a:t>
            </a:r>
            <a:r>
              <a:rPr lang="lv-LV" sz="2400" b="1" dirty="0" smtClean="0"/>
              <a:t>cilvēku</a:t>
            </a:r>
            <a:r>
              <a:rPr lang="lv-LV" sz="2400" dirty="0" smtClean="0"/>
              <a:t>, bet tās nav </a:t>
            </a:r>
            <a:r>
              <a:rPr lang="lv-LV" sz="2400" dirty="0"/>
              <a:t>vienmērīgi sadalītas visā pasaulē</a:t>
            </a:r>
            <a:endParaRPr lang="lv-LV" sz="2400" dirty="0" smtClean="0"/>
          </a:p>
        </p:txBody>
      </p:sp>
      <p:sp>
        <p:nvSpPr>
          <p:cNvPr id="4" name="Rounded Rectangle 3"/>
          <p:cNvSpPr/>
          <p:nvPr/>
        </p:nvSpPr>
        <p:spPr>
          <a:xfrm>
            <a:off x="6095999" y="1845710"/>
            <a:ext cx="5777346" cy="17811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a:solidFill>
                  <a:schemeClr val="tx1"/>
                </a:solidFill>
              </a:rPr>
              <a:t>ASV oglekļa pēda ir aptuveni 28,6 tonnas CO</a:t>
            </a:r>
            <a:r>
              <a:rPr lang="lv-LV" b="1" baseline="-25000" dirty="0">
                <a:solidFill>
                  <a:schemeClr val="tx1"/>
                </a:solidFill>
              </a:rPr>
              <a:t>2</a:t>
            </a:r>
            <a:r>
              <a:rPr lang="lv-LV" b="1" dirty="0">
                <a:solidFill>
                  <a:schemeClr val="tx1"/>
                </a:solidFill>
              </a:rPr>
              <a:t>e uz cilvēku </a:t>
            </a:r>
            <a:r>
              <a:rPr lang="lv-LV" b="1" dirty="0" smtClean="0">
                <a:solidFill>
                  <a:schemeClr val="tx1"/>
                </a:solidFill>
              </a:rPr>
              <a:t>gadā</a:t>
            </a:r>
          </a:p>
          <a:p>
            <a:pPr marL="285750" indent="-285750">
              <a:spcAft>
                <a:spcPts val="600"/>
              </a:spcAft>
              <a:buFont typeface="Arial" panose="020B0604020202020204" pitchFamily="34" charset="0"/>
              <a:buChar char="•"/>
            </a:pPr>
            <a:r>
              <a:rPr lang="lv-LV" b="1" dirty="0" smtClean="0">
                <a:solidFill>
                  <a:schemeClr val="tx1"/>
                </a:solidFill>
              </a:rPr>
              <a:t>Krievijā </a:t>
            </a:r>
            <a:r>
              <a:rPr lang="lv-LV" b="1" dirty="0">
                <a:solidFill>
                  <a:schemeClr val="tx1"/>
                </a:solidFill>
              </a:rPr>
              <a:t>10 tonnas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e uz </a:t>
            </a:r>
            <a:r>
              <a:rPr lang="lv-LV" b="1" dirty="0">
                <a:solidFill>
                  <a:schemeClr val="tx1"/>
                </a:solidFill>
              </a:rPr>
              <a:t>cilvēku </a:t>
            </a:r>
            <a:r>
              <a:rPr lang="lv-LV" b="1" dirty="0" smtClean="0">
                <a:solidFill>
                  <a:schemeClr val="tx1"/>
                </a:solidFill>
              </a:rPr>
              <a:t>gadā</a:t>
            </a:r>
          </a:p>
          <a:p>
            <a:pPr marL="285750" indent="-285750">
              <a:spcAft>
                <a:spcPts val="600"/>
              </a:spcAft>
              <a:buFont typeface="Arial" panose="020B0604020202020204" pitchFamily="34" charset="0"/>
              <a:buChar char="•"/>
            </a:pPr>
            <a:r>
              <a:rPr lang="lv-LV" b="1" dirty="0" smtClean="0">
                <a:solidFill>
                  <a:schemeClr val="tx1"/>
                </a:solidFill>
              </a:rPr>
              <a:t>Ķīnā </a:t>
            </a:r>
            <a:r>
              <a:rPr lang="lv-LV" b="1" dirty="0">
                <a:solidFill>
                  <a:schemeClr val="tx1"/>
                </a:solidFill>
              </a:rPr>
              <a:t>3,1 tonna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e uz </a:t>
            </a:r>
            <a:r>
              <a:rPr lang="lv-LV" b="1" dirty="0">
                <a:solidFill>
                  <a:schemeClr val="tx1"/>
                </a:solidFill>
              </a:rPr>
              <a:t>cilvēku </a:t>
            </a:r>
            <a:r>
              <a:rPr lang="lv-LV" b="1" dirty="0" smtClean="0">
                <a:solidFill>
                  <a:schemeClr val="tx1"/>
                </a:solidFill>
              </a:rPr>
              <a:t>gadā</a:t>
            </a:r>
          </a:p>
          <a:p>
            <a:pPr marL="285750" indent="-285750">
              <a:spcAft>
                <a:spcPts val="600"/>
              </a:spcAft>
              <a:buFont typeface="Arial" panose="020B0604020202020204" pitchFamily="34" charset="0"/>
              <a:buChar char="•"/>
            </a:pPr>
            <a:r>
              <a:rPr lang="lv-LV" b="1" dirty="0" smtClean="0">
                <a:solidFill>
                  <a:schemeClr val="tx1"/>
                </a:solidFill>
              </a:rPr>
              <a:t>Indijā </a:t>
            </a:r>
            <a:r>
              <a:rPr lang="lv-LV" b="1" dirty="0">
                <a:solidFill>
                  <a:schemeClr val="tx1"/>
                </a:solidFill>
              </a:rPr>
              <a:t>tikai 1,8 tonnas CO</a:t>
            </a:r>
            <a:r>
              <a:rPr lang="lv-LV" b="1" baseline="-25000" dirty="0">
                <a:solidFill>
                  <a:schemeClr val="tx1"/>
                </a:solidFill>
              </a:rPr>
              <a:t>2</a:t>
            </a:r>
            <a:r>
              <a:rPr lang="lv-LV" b="1" dirty="0">
                <a:solidFill>
                  <a:schemeClr val="tx1"/>
                </a:solidFill>
              </a:rPr>
              <a:t>e uz cilvēku </a:t>
            </a:r>
            <a:r>
              <a:rPr lang="lv-LV" b="1" dirty="0" smtClean="0">
                <a:solidFill>
                  <a:schemeClr val="tx1"/>
                </a:solidFill>
              </a:rPr>
              <a:t>gadā </a:t>
            </a:r>
          </a:p>
        </p:txBody>
      </p:sp>
      <p:sp>
        <p:nvSpPr>
          <p:cNvPr id="5" name="Rounded Rectangle 4"/>
          <p:cNvSpPr/>
          <p:nvPr/>
        </p:nvSpPr>
        <p:spPr>
          <a:xfrm>
            <a:off x="6096000" y="3990109"/>
            <a:ext cx="5777345" cy="21751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a:solidFill>
                  <a:schemeClr val="tx1"/>
                </a:solidFill>
              </a:rPr>
              <a:t>Eiropas Savienībā vidējā oglekļa pēda ir 13,3 tonnas CO</a:t>
            </a:r>
            <a:r>
              <a:rPr lang="lv-LV" b="1" baseline="-25000" dirty="0">
                <a:solidFill>
                  <a:schemeClr val="tx1"/>
                </a:solidFill>
              </a:rPr>
              <a:t>2</a:t>
            </a:r>
            <a:r>
              <a:rPr lang="lv-LV" b="1" dirty="0">
                <a:solidFill>
                  <a:schemeClr val="tx1"/>
                </a:solidFill>
              </a:rPr>
              <a:t>e uz cilvēku </a:t>
            </a:r>
            <a:r>
              <a:rPr lang="lv-LV" b="1" dirty="0" smtClean="0">
                <a:solidFill>
                  <a:schemeClr val="tx1"/>
                </a:solidFill>
              </a:rPr>
              <a:t>gadā</a:t>
            </a:r>
          </a:p>
          <a:p>
            <a:pPr marL="285750" indent="-285750">
              <a:spcAft>
                <a:spcPts val="600"/>
              </a:spcAft>
              <a:buFont typeface="Arial" panose="020B0604020202020204" pitchFamily="34" charset="0"/>
              <a:buChar char="•"/>
            </a:pPr>
            <a:r>
              <a:rPr lang="lv-LV" b="1" dirty="0">
                <a:solidFill>
                  <a:schemeClr val="tx1"/>
                </a:solidFill>
              </a:rPr>
              <a:t>L</a:t>
            </a:r>
            <a:r>
              <a:rPr lang="lv-LV" b="1" dirty="0" smtClean="0">
                <a:solidFill>
                  <a:schemeClr val="tx1"/>
                </a:solidFill>
              </a:rPr>
              <a:t>ielākā </a:t>
            </a:r>
            <a:r>
              <a:rPr lang="lv-LV" b="1" dirty="0">
                <a:solidFill>
                  <a:schemeClr val="tx1"/>
                </a:solidFill>
              </a:rPr>
              <a:t>oglekļa pēda ES ir Lihtenšteinas </a:t>
            </a:r>
            <a:r>
              <a:rPr lang="lv-LV" b="1" dirty="0" smtClean="0">
                <a:solidFill>
                  <a:schemeClr val="tx1"/>
                </a:solidFill>
              </a:rPr>
              <a:t>(</a:t>
            </a:r>
            <a:r>
              <a:rPr lang="lv-LV" b="1" dirty="0">
                <a:solidFill>
                  <a:schemeClr val="tx1"/>
                </a:solidFill>
              </a:rPr>
              <a:t>41 tonna CO</a:t>
            </a:r>
            <a:r>
              <a:rPr lang="lv-LV" b="1" baseline="-25000" dirty="0">
                <a:solidFill>
                  <a:schemeClr val="tx1"/>
                </a:solidFill>
              </a:rPr>
              <a:t>2</a:t>
            </a:r>
            <a:r>
              <a:rPr lang="lv-LV" b="1" dirty="0">
                <a:solidFill>
                  <a:schemeClr val="tx1"/>
                </a:solidFill>
              </a:rPr>
              <a:t>e uz cilvēku) un </a:t>
            </a:r>
            <a:r>
              <a:rPr lang="lv-LV" b="1" dirty="0" smtClean="0">
                <a:solidFill>
                  <a:schemeClr val="tx1"/>
                </a:solidFill>
              </a:rPr>
              <a:t>Beļģijas </a:t>
            </a:r>
            <a:r>
              <a:rPr lang="lv-LV" b="1" dirty="0">
                <a:solidFill>
                  <a:schemeClr val="tx1"/>
                </a:solidFill>
              </a:rPr>
              <a:t>(20 tonnu CO</a:t>
            </a:r>
            <a:r>
              <a:rPr lang="lv-LV" b="1" baseline="-25000" dirty="0">
                <a:solidFill>
                  <a:schemeClr val="tx1"/>
                </a:solidFill>
              </a:rPr>
              <a:t>2</a:t>
            </a:r>
            <a:r>
              <a:rPr lang="lv-LV" b="1" dirty="0">
                <a:solidFill>
                  <a:schemeClr val="tx1"/>
                </a:solidFill>
              </a:rPr>
              <a:t>e uz </a:t>
            </a:r>
            <a:r>
              <a:rPr lang="lv-LV" b="1" dirty="0" smtClean="0">
                <a:solidFill>
                  <a:schemeClr val="tx1"/>
                </a:solidFill>
              </a:rPr>
              <a:t>cilvēku)</a:t>
            </a:r>
            <a:r>
              <a:rPr lang="lv-LV" b="1" dirty="0">
                <a:solidFill>
                  <a:schemeClr val="tx1"/>
                </a:solidFill>
              </a:rPr>
              <a:t> iedzīvotājiem</a:t>
            </a:r>
            <a:endParaRPr lang="lv-LV" b="1" dirty="0" smtClean="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M</a:t>
            </a:r>
            <a:r>
              <a:rPr lang="lv-LV" b="1" dirty="0" smtClean="0">
                <a:solidFill>
                  <a:schemeClr val="tx1"/>
                </a:solidFill>
              </a:rPr>
              <a:t>azākā – Rumānijā </a:t>
            </a:r>
            <a:r>
              <a:rPr lang="lv-LV" b="1" dirty="0">
                <a:solidFill>
                  <a:schemeClr val="tx1"/>
                </a:solidFill>
              </a:rPr>
              <a:t>un Bulgārijā – nedaudz mazāk par 5 tonnām CO</a:t>
            </a:r>
            <a:r>
              <a:rPr lang="lv-LV" b="1" baseline="-25000" dirty="0">
                <a:solidFill>
                  <a:schemeClr val="tx1"/>
                </a:solidFill>
              </a:rPr>
              <a:t>2</a:t>
            </a:r>
            <a:r>
              <a:rPr lang="lv-LV" b="1" dirty="0">
                <a:solidFill>
                  <a:schemeClr val="tx1"/>
                </a:solidFill>
              </a:rPr>
              <a:t>e uz cilvēku</a:t>
            </a:r>
          </a:p>
        </p:txBody>
      </p:sp>
    </p:spTree>
    <p:extLst>
      <p:ext uri="{BB962C8B-B14F-4D97-AF65-F5344CB8AC3E}">
        <p14:creationId xmlns:p14="http://schemas.microsoft.com/office/powerpoint/2010/main" xmlns="" val="285105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77887" y="1108442"/>
            <a:ext cx="8114114" cy="5233364"/>
          </a:xfrm>
          <a:prstGeom prst="rect">
            <a:avLst/>
          </a:prstGeom>
        </p:spPr>
      </p:pic>
      <p:sp>
        <p:nvSpPr>
          <p:cNvPr id="4" name="Title 1"/>
          <p:cNvSpPr txBox="1">
            <a:spLocks/>
          </p:cNvSpPr>
          <p:nvPr/>
        </p:nvSpPr>
        <p:spPr>
          <a:xfrm>
            <a:off x="1187275" y="497069"/>
            <a:ext cx="9817450" cy="12227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Pasaules iedzīvotāju skaits </a:t>
            </a:r>
            <a:r>
              <a:rPr lang="lv-LV" sz="2400" dirty="0"/>
              <a:t>pēdējo 50 gadu laikā pasaulē ir vairāk nekā dubultojies, bet </a:t>
            </a:r>
            <a:r>
              <a:rPr lang="lv-LV" sz="2400" b="1" dirty="0"/>
              <a:t>patēriņa apjoms</a:t>
            </a:r>
            <a:r>
              <a:rPr lang="lv-LV" sz="2400" dirty="0"/>
              <a:t>, mērot to pēc iekšzemes kopprodukta (IKP), šajā laika periodā ir gandrīz pieckāršojies</a:t>
            </a:r>
            <a:endParaRPr lang="lv-LV" sz="2400" dirty="0" smtClean="0"/>
          </a:p>
        </p:txBody>
      </p:sp>
      <p:sp>
        <p:nvSpPr>
          <p:cNvPr id="5" name="Rounded Rectangle 4"/>
          <p:cNvSpPr/>
          <p:nvPr/>
        </p:nvSpPr>
        <p:spPr>
          <a:xfrm>
            <a:off x="1151713" y="2315150"/>
            <a:ext cx="5486401" cy="9113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Tiek prognozēts, ka </a:t>
            </a:r>
            <a:r>
              <a:rPr lang="lv-LV" b="1" dirty="0" smtClean="0">
                <a:solidFill>
                  <a:schemeClr val="tx1"/>
                </a:solidFill>
              </a:rPr>
              <a:t>2050.g. </a:t>
            </a:r>
            <a:r>
              <a:rPr lang="lv-LV" b="1" dirty="0">
                <a:solidFill>
                  <a:schemeClr val="tx1"/>
                </a:solidFill>
              </a:rPr>
              <a:t>pasaules iedzīvotāju skaits sasniegs 9 miljardus cilvēku, bet pasaules IKP </a:t>
            </a:r>
            <a:endParaRPr lang="lv-LV" b="1" dirty="0" smtClean="0">
              <a:solidFill>
                <a:schemeClr val="tx1"/>
              </a:solidFill>
            </a:endParaRPr>
          </a:p>
          <a:p>
            <a:pPr algn="ctr"/>
            <a:r>
              <a:rPr lang="lv-LV" b="1" dirty="0" smtClean="0">
                <a:solidFill>
                  <a:schemeClr val="tx1"/>
                </a:solidFill>
              </a:rPr>
              <a:t>varētu </a:t>
            </a:r>
            <a:r>
              <a:rPr lang="lv-LV" b="1" dirty="0">
                <a:solidFill>
                  <a:schemeClr val="tx1"/>
                </a:solidFill>
              </a:rPr>
              <a:t>palielināties 3,5 reizes</a:t>
            </a:r>
            <a:endParaRPr lang="lv-LV" b="1" dirty="0" smtClean="0">
              <a:solidFill>
                <a:schemeClr val="tx1"/>
              </a:solidFill>
            </a:endParaRPr>
          </a:p>
        </p:txBody>
      </p:sp>
      <p:sp>
        <p:nvSpPr>
          <p:cNvPr id="6" name="Rounded Rectangle 5"/>
          <p:cNvSpPr/>
          <p:nvPr/>
        </p:nvSpPr>
        <p:spPr>
          <a:xfrm>
            <a:off x="763785" y="3547578"/>
            <a:ext cx="6262255" cy="10268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Augošais iedzīvotāju skaits un dzīvesveida izmaiņas, kā arī strukturālas izmaiņas piedāvājumā nozīmē </a:t>
            </a:r>
            <a:r>
              <a:rPr lang="lv-LV" b="1" dirty="0" smtClean="0">
                <a:solidFill>
                  <a:schemeClr val="tx1"/>
                </a:solidFill>
              </a:rPr>
              <a:t>pieaugošu </a:t>
            </a:r>
            <a:r>
              <a:rPr lang="lv-LV" b="1" dirty="0">
                <a:solidFill>
                  <a:schemeClr val="tx1"/>
                </a:solidFill>
              </a:rPr>
              <a:t>globālo resursu patēriņu un piesārņojumu, kā arī klimata pārmaiņas</a:t>
            </a:r>
            <a:endParaRPr lang="lv-LV" b="1" dirty="0" smtClean="0">
              <a:solidFill>
                <a:schemeClr val="tx1"/>
              </a:solidFill>
            </a:endParaRPr>
          </a:p>
        </p:txBody>
      </p:sp>
      <p:sp>
        <p:nvSpPr>
          <p:cNvPr id="7" name="Rounded Rectangle 6"/>
          <p:cNvSpPr/>
          <p:nvPr/>
        </p:nvSpPr>
        <p:spPr>
          <a:xfrm>
            <a:off x="277090" y="4851400"/>
            <a:ext cx="7245928" cy="9813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Mājsaimniecību patēriņš Eiropā un arī Latvijā rada </a:t>
            </a:r>
            <a:r>
              <a:rPr lang="lv-LV" b="1" dirty="0" smtClean="0">
                <a:solidFill>
                  <a:schemeClr val="tx1"/>
                </a:solidFill>
              </a:rPr>
              <a:t>60-80% </a:t>
            </a:r>
            <a:r>
              <a:rPr lang="lv-LV" b="1" dirty="0">
                <a:solidFill>
                  <a:schemeClr val="tx1"/>
                </a:solidFill>
              </a:rPr>
              <a:t>no visām antropogēnajām ietekmēm uz klimata pārmaiņām, bet patēriņa apjoma pieaugums lielā daļā valstu nav spējis nodrošināt labklājības celšanos</a:t>
            </a:r>
            <a:endParaRPr lang="lv-LV" b="1" dirty="0" smtClean="0">
              <a:solidFill>
                <a:schemeClr val="tx1"/>
              </a:solidFill>
            </a:endParaRPr>
          </a:p>
        </p:txBody>
      </p:sp>
    </p:spTree>
    <p:extLst>
      <p:ext uri="{BB962C8B-B14F-4D97-AF65-F5344CB8AC3E}">
        <p14:creationId xmlns:p14="http://schemas.microsoft.com/office/powerpoint/2010/main" xmlns="" val="3713285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13961" y="1219201"/>
            <a:ext cx="6378039" cy="4987636"/>
          </a:xfrm>
          <a:prstGeom prst="rect">
            <a:avLst/>
          </a:prstGeom>
        </p:spPr>
      </p:pic>
      <p:sp>
        <p:nvSpPr>
          <p:cNvPr id="2" name="Rounded Rectangle 1"/>
          <p:cNvSpPr/>
          <p:nvPr/>
        </p:nvSpPr>
        <p:spPr>
          <a:xfrm>
            <a:off x="872832" y="2130469"/>
            <a:ext cx="5167745" cy="9175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 Latvijā 2000.g. ekoloģiskā pēda </a:t>
            </a:r>
            <a:r>
              <a:rPr lang="lv-LV" b="1" dirty="0">
                <a:solidFill>
                  <a:schemeClr val="tx1"/>
                </a:solidFill>
              </a:rPr>
              <a:t>bija 4,2 tonnas CO</a:t>
            </a:r>
            <a:r>
              <a:rPr lang="lv-LV" b="1" baseline="-25000" dirty="0">
                <a:solidFill>
                  <a:schemeClr val="tx1"/>
                </a:solidFill>
              </a:rPr>
              <a:t>2</a:t>
            </a:r>
            <a:r>
              <a:rPr lang="lv-LV" b="1" dirty="0">
                <a:solidFill>
                  <a:schemeClr val="tx1"/>
                </a:solidFill>
              </a:rPr>
              <a:t>e, tad </a:t>
            </a:r>
            <a:r>
              <a:rPr lang="lv-LV" b="1" dirty="0" smtClean="0">
                <a:solidFill>
                  <a:schemeClr val="tx1"/>
                </a:solidFill>
              </a:rPr>
              <a:t>2013.g. </a:t>
            </a:r>
            <a:r>
              <a:rPr lang="lv-LV" b="1" dirty="0">
                <a:solidFill>
                  <a:schemeClr val="tx1"/>
                </a:solidFill>
              </a:rPr>
              <a:t>jau sasniedza 7,5 tonnas </a:t>
            </a:r>
            <a:endParaRPr lang="lv-LV" b="1" dirty="0" smtClean="0">
              <a:solidFill>
                <a:schemeClr val="tx1"/>
              </a:solidFill>
            </a:endParaRPr>
          </a:p>
          <a:p>
            <a:pPr algn="ct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e </a:t>
            </a:r>
            <a:r>
              <a:rPr lang="lv-LV" b="1" dirty="0">
                <a:solidFill>
                  <a:schemeClr val="tx1"/>
                </a:solidFill>
              </a:rPr>
              <a:t>uz </a:t>
            </a:r>
            <a:r>
              <a:rPr lang="lv-LV" b="1" dirty="0" smtClean="0">
                <a:solidFill>
                  <a:schemeClr val="tx1"/>
                </a:solidFill>
              </a:rPr>
              <a:t>cilvēku</a:t>
            </a:r>
          </a:p>
        </p:txBody>
      </p:sp>
      <p:sp>
        <p:nvSpPr>
          <p:cNvPr id="3" name="Title 1"/>
          <p:cNvSpPr txBox="1">
            <a:spLocks/>
          </p:cNvSpPr>
          <p:nvPr/>
        </p:nvSpPr>
        <p:spPr>
          <a:xfrm>
            <a:off x="2806900" y="568044"/>
            <a:ext cx="6578199" cy="9112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Latvijas iedzīvotāju ekoloģiskā pēda </a:t>
            </a:r>
            <a:r>
              <a:rPr lang="lv-LV" sz="2400" dirty="0"/>
              <a:t>būtiski pārsniedz pasaules vidējo rādītāju</a:t>
            </a:r>
            <a:endParaRPr lang="lv-LV" sz="2400" dirty="0" smtClean="0"/>
          </a:p>
        </p:txBody>
      </p:sp>
      <p:sp>
        <p:nvSpPr>
          <p:cNvPr id="4" name="Rounded Rectangle 3"/>
          <p:cNvSpPr/>
          <p:nvPr/>
        </p:nvSpPr>
        <p:spPr>
          <a:xfrm>
            <a:off x="872832" y="3315402"/>
            <a:ext cx="5167745" cy="10487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ir lielā mērā noticis pateicoties straujajai ekonomiskajai attīstībai, kas veicinājusi iedzīvotāju pirktspējas </a:t>
            </a:r>
            <a:r>
              <a:rPr lang="lv-LV" b="1" dirty="0" smtClean="0">
                <a:solidFill>
                  <a:schemeClr val="tx1"/>
                </a:solidFill>
              </a:rPr>
              <a:t>pieaugumu</a:t>
            </a:r>
          </a:p>
        </p:txBody>
      </p:sp>
      <p:sp>
        <p:nvSpPr>
          <p:cNvPr id="5" name="Rounded Rectangle 4"/>
          <p:cNvSpPr/>
          <p:nvPr/>
        </p:nvSpPr>
        <p:spPr>
          <a:xfrm>
            <a:off x="872832" y="4631582"/>
            <a:ext cx="5167745" cy="993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tehnoloģiskie uzlabojumi emisiju samazināšanā nav bijuši pietiekami, lai nepieļautu oglekļa </a:t>
            </a:r>
            <a:r>
              <a:rPr lang="lv-LV" b="1" dirty="0" smtClean="0">
                <a:solidFill>
                  <a:schemeClr val="tx1"/>
                </a:solidFill>
              </a:rPr>
              <a:t>pēdas </a:t>
            </a:r>
            <a:r>
              <a:rPr lang="lv-LV" b="1" dirty="0">
                <a:solidFill>
                  <a:schemeClr val="tx1"/>
                </a:solidFill>
              </a:rPr>
              <a:t>pieaugumu</a:t>
            </a:r>
            <a:endParaRPr lang="lv-LV" b="1" dirty="0" smtClean="0">
              <a:solidFill>
                <a:schemeClr val="tx1"/>
              </a:solidFill>
            </a:endParaRPr>
          </a:p>
        </p:txBody>
      </p:sp>
    </p:spTree>
    <p:extLst>
      <p:ext uri="{BB962C8B-B14F-4D97-AF65-F5344CB8AC3E}">
        <p14:creationId xmlns:p14="http://schemas.microsoft.com/office/powerpoint/2010/main" xmlns="" val="3360815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59794" y="1577904"/>
            <a:ext cx="5732206" cy="3811307"/>
          </a:xfrm>
          <a:prstGeom prst="rect">
            <a:avLst/>
          </a:prstGeom>
        </p:spPr>
      </p:pic>
      <p:sp>
        <p:nvSpPr>
          <p:cNvPr id="3" name="Title 1"/>
          <p:cNvSpPr txBox="1">
            <a:spLocks/>
          </p:cNvSpPr>
          <p:nvPr/>
        </p:nvSpPr>
        <p:spPr>
          <a:xfrm>
            <a:off x="785493" y="547336"/>
            <a:ext cx="10648723" cy="11396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Patēriņa emisijas ļoti cieši saistītas ar iedzīvotāju ienākumiem</a:t>
            </a:r>
            <a:r>
              <a:rPr lang="lv-LV" sz="2400" dirty="0"/>
              <a:t>, līdz ar to pēdējos gados, ekonomikai atgūstoties un pieaugot mājsaimniecību ienākumiem, </a:t>
            </a:r>
            <a:endParaRPr lang="lv-LV" sz="2400" dirty="0" smtClean="0"/>
          </a:p>
          <a:p>
            <a:pPr algn="ctr"/>
            <a:r>
              <a:rPr lang="lv-LV" sz="2400" dirty="0" smtClean="0"/>
              <a:t>visā Latvijā </a:t>
            </a:r>
            <a:r>
              <a:rPr lang="lv-LV" sz="2400" dirty="0"/>
              <a:t>vērojams straujš patēriņa emisiju pieaugums</a:t>
            </a:r>
            <a:endParaRPr lang="lv-LV" sz="2400" dirty="0" smtClean="0"/>
          </a:p>
        </p:txBody>
      </p:sp>
      <p:sp>
        <p:nvSpPr>
          <p:cNvPr id="4" name="Rounded Rectangle 3"/>
          <p:cNvSpPr/>
          <p:nvPr/>
        </p:nvSpPr>
        <p:spPr>
          <a:xfrm>
            <a:off x="1266181" y="2449469"/>
            <a:ext cx="4917475" cy="9730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 kopš 2010.g. Salacgrīvas iedzīvotāju </a:t>
            </a:r>
            <a:r>
              <a:rPr lang="lv-LV" b="1" dirty="0">
                <a:solidFill>
                  <a:schemeClr val="tx1"/>
                </a:solidFill>
              </a:rPr>
              <a:t>patēriņa emisijas ir pieaugušas par </a:t>
            </a:r>
            <a:r>
              <a:rPr lang="lv-LV" b="1" dirty="0" smtClean="0">
                <a:solidFill>
                  <a:schemeClr val="tx1"/>
                </a:solidFill>
              </a:rPr>
              <a:t>39%, </a:t>
            </a:r>
            <a:r>
              <a:rPr lang="lv-LV" b="1" dirty="0">
                <a:solidFill>
                  <a:schemeClr val="tx1"/>
                </a:solidFill>
              </a:rPr>
              <a:t>bet ventspilnieku emisijas augušas par </a:t>
            </a:r>
            <a:r>
              <a:rPr lang="lv-LV" b="1" dirty="0" smtClean="0">
                <a:solidFill>
                  <a:schemeClr val="tx1"/>
                </a:solidFill>
              </a:rPr>
              <a:t>19%</a:t>
            </a:r>
          </a:p>
        </p:txBody>
      </p:sp>
      <p:sp>
        <p:nvSpPr>
          <p:cNvPr id="5" name="Rounded Rectangle 4"/>
          <p:cNvSpPr/>
          <p:nvPr/>
        </p:nvSpPr>
        <p:spPr>
          <a:xfrm>
            <a:off x="1266181" y="3718097"/>
            <a:ext cx="4917475"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Pašvaldību līmenī </a:t>
            </a:r>
            <a:r>
              <a:rPr lang="lv-LV" b="1" dirty="0" smtClean="0">
                <a:solidFill>
                  <a:schemeClr val="tx1"/>
                </a:solidFill>
              </a:rPr>
              <a:t>var </a:t>
            </a:r>
            <a:r>
              <a:rPr lang="lv-LV" b="1" dirty="0">
                <a:solidFill>
                  <a:schemeClr val="tx1"/>
                </a:solidFill>
              </a:rPr>
              <a:t>aprēķināt ne tikai patēriņa emisijas, bet arī tiešās SEG emisijas</a:t>
            </a:r>
            <a:endParaRPr lang="lv-LV" b="1" dirty="0" smtClean="0">
              <a:solidFill>
                <a:schemeClr val="tx1"/>
              </a:solidFill>
            </a:endParaRPr>
          </a:p>
        </p:txBody>
      </p:sp>
      <p:sp>
        <p:nvSpPr>
          <p:cNvPr id="6" name="Rounded Rectangle 5"/>
          <p:cNvSpPr/>
          <p:nvPr/>
        </p:nvSpPr>
        <p:spPr>
          <a:xfrm>
            <a:off x="868619" y="5158055"/>
            <a:ext cx="10454762" cy="993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Teritoriālās emisijas Salacgrīvas novadā </a:t>
            </a:r>
            <a:r>
              <a:rPr lang="lv-LV" b="1" dirty="0" smtClean="0">
                <a:solidFill>
                  <a:schemeClr val="tx1"/>
                </a:solidFill>
              </a:rPr>
              <a:t>2013.g. </a:t>
            </a:r>
            <a:r>
              <a:rPr lang="lv-LV" b="1" dirty="0">
                <a:solidFill>
                  <a:schemeClr val="tx1"/>
                </a:solidFill>
              </a:rPr>
              <a:t>bija 49 387 tonnas CO</a:t>
            </a:r>
            <a:r>
              <a:rPr lang="lv-LV" b="1" baseline="-25000" dirty="0">
                <a:solidFill>
                  <a:schemeClr val="tx1"/>
                </a:solidFill>
              </a:rPr>
              <a:t>2</a:t>
            </a:r>
            <a:r>
              <a:rPr lang="lv-LV" b="1" dirty="0">
                <a:solidFill>
                  <a:schemeClr val="tx1"/>
                </a:solidFill>
              </a:rPr>
              <a:t>e (par 5% mazāk nekā Salacgrīvas iedzīvotāju patēriņa rezultātā radītās emisijas), bet Ventspils pilsētā – 357 634 tonnas CO</a:t>
            </a:r>
            <a:r>
              <a:rPr lang="lv-LV" b="1" baseline="-25000" dirty="0">
                <a:solidFill>
                  <a:schemeClr val="tx1"/>
                </a:solidFill>
              </a:rPr>
              <a:t>2</a:t>
            </a:r>
            <a:r>
              <a:rPr lang="lv-LV" b="1" dirty="0">
                <a:solidFill>
                  <a:schemeClr val="tx1"/>
                </a:solidFill>
              </a:rPr>
              <a:t>e (par </a:t>
            </a:r>
            <a:r>
              <a:rPr lang="lv-LV" b="1" dirty="0" smtClean="0">
                <a:solidFill>
                  <a:schemeClr val="tx1"/>
                </a:solidFill>
              </a:rPr>
              <a:t>17% </a:t>
            </a:r>
            <a:r>
              <a:rPr lang="lv-LV" b="1" dirty="0">
                <a:solidFill>
                  <a:schemeClr val="tx1"/>
                </a:solidFill>
              </a:rPr>
              <a:t>vairāk nekā Ventspils iedzīvotāju patēriņa rezultātā radītās emisijas</a:t>
            </a:r>
            <a:r>
              <a:rPr lang="lv-LV" b="1" dirty="0" smtClean="0">
                <a:solidFill>
                  <a:schemeClr val="tx1"/>
                </a:solidFill>
              </a:rPr>
              <a:t>)</a:t>
            </a:r>
          </a:p>
        </p:txBody>
      </p:sp>
    </p:spTree>
    <p:extLst>
      <p:ext uri="{BB962C8B-B14F-4D97-AF65-F5344CB8AC3E}">
        <p14:creationId xmlns:p14="http://schemas.microsoft.com/office/powerpoint/2010/main" xmlns="" val="1748934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226831"/>
            <a:ext cx="6923809" cy="4830564"/>
          </a:xfrm>
          <a:prstGeom prst="rect">
            <a:avLst/>
          </a:prstGeom>
        </p:spPr>
      </p:pic>
      <p:sp>
        <p:nvSpPr>
          <p:cNvPr id="3" name="Title 1"/>
          <p:cNvSpPr txBox="1">
            <a:spLocks/>
          </p:cNvSpPr>
          <p:nvPr/>
        </p:nvSpPr>
        <p:spPr>
          <a:xfrm>
            <a:off x="1323109" y="386884"/>
            <a:ext cx="9545781" cy="12202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Lielākā daļu emisiju </a:t>
            </a:r>
            <a:r>
              <a:rPr lang="lv-LV" sz="2400" dirty="0"/>
              <a:t>– gan pārtikas, gan citu preču un energoresursu ražošanas emisijas –</a:t>
            </a:r>
            <a:r>
              <a:rPr lang="lv-LV" sz="2400" b="1" dirty="0"/>
              <a:t> rodas ārpus pašvaldību robežām</a:t>
            </a:r>
            <a:r>
              <a:rPr lang="lv-LV" sz="2400" dirty="0"/>
              <a:t>, līdz ar to pašvaldībai ir ierobežotas iespējas tās ietekmēt</a:t>
            </a:r>
            <a:endParaRPr lang="lv-LV" sz="2400" dirty="0" smtClean="0"/>
          </a:p>
        </p:txBody>
      </p:sp>
      <p:sp>
        <p:nvSpPr>
          <p:cNvPr id="4" name="Rounded Rectangle 3"/>
          <p:cNvSpPr/>
          <p:nvPr/>
        </p:nvSpPr>
        <p:spPr>
          <a:xfrm>
            <a:off x="6096002" y="2402379"/>
            <a:ext cx="5768022" cy="8187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Labākais līdzeklis ārējo emisiju samazināšanai ir zaļā iepirkuma kritēriju integrēšana pašvaldību iepirkumos</a:t>
            </a:r>
            <a:endParaRPr lang="lv-LV" b="1" dirty="0" smtClean="0">
              <a:solidFill>
                <a:schemeClr val="tx1"/>
              </a:solidFill>
            </a:endParaRPr>
          </a:p>
        </p:txBody>
      </p:sp>
      <p:sp>
        <p:nvSpPr>
          <p:cNvPr id="5" name="Rounded Rectangle 4"/>
          <p:cNvSpPr/>
          <p:nvPr/>
        </p:nvSpPr>
        <p:spPr>
          <a:xfrm>
            <a:off x="6096002" y="3642113"/>
            <a:ext cx="5768022" cy="17999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Viens no sektoriem ar lielām ārējām izmaksām ir </a:t>
            </a:r>
            <a:r>
              <a:rPr lang="lv-LV" b="1" dirty="0" smtClean="0">
                <a:solidFill>
                  <a:schemeClr val="tx1"/>
                </a:solidFill>
              </a:rPr>
              <a:t>pārtika – šo </a:t>
            </a:r>
            <a:r>
              <a:rPr lang="lv-LV" b="1" dirty="0">
                <a:solidFill>
                  <a:schemeClr val="tx1"/>
                </a:solidFill>
              </a:rPr>
              <a:t>emisiju samazināšanu varētu veicināt ar sezonālas, vietējās un bioloģiskajā lauksaimniecībā audzētas pārtikas patēriņa veicināšanu mājsaimniecībās un pašvaldības pakļautības iestādēs, piemēram, </a:t>
            </a:r>
            <a:endParaRPr lang="lv-LV" b="1" dirty="0" smtClean="0">
              <a:solidFill>
                <a:schemeClr val="tx1"/>
              </a:solidFill>
            </a:endParaRPr>
          </a:p>
          <a:p>
            <a:pPr algn="ctr"/>
            <a:r>
              <a:rPr lang="lv-LV" b="1" dirty="0" smtClean="0">
                <a:solidFill>
                  <a:schemeClr val="tx1"/>
                </a:solidFill>
              </a:rPr>
              <a:t>skolās </a:t>
            </a:r>
            <a:r>
              <a:rPr lang="lv-LV" b="1" dirty="0">
                <a:solidFill>
                  <a:schemeClr val="tx1"/>
                </a:solidFill>
              </a:rPr>
              <a:t>un medicīnas iestādēs</a:t>
            </a:r>
            <a:endParaRPr lang="lv-LV" b="1" dirty="0" smtClean="0">
              <a:solidFill>
                <a:schemeClr val="tx1"/>
              </a:solidFill>
            </a:endParaRPr>
          </a:p>
        </p:txBody>
      </p:sp>
    </p:spTree>
    <p:extLst>
      <p:ext uri="{BB962C8B-B14F-4D97-AF65-F5344CB8AC3E}">
        <p14:creationId xmlns:p14="http://schemas.microsoft.com/office/powerpoint/2010/main" xmlns="" val="2989917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hina.lbl.gov/sites/all/files/styles/maximage/public/bullets/LoCO2EcoCityDev.png?itok=kZqedDS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91375" y="3211708"/>
            <a:ext cx="5000625" cy="31908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031699" y="328415"/>
            <a:ext cx="6151490"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OGLEKĻA MAZIETILPĪGA ATTĪSTĪBA</a:t>
            </a:r>
            <a:endParaRPr lang="lv-LV" sz="4000" b="1" dirty="0"/>
          </a:p>
        </p:txBody>
      </p:sp>
      <p:sp>
        <p:nvSpPr>
          <p:cNvPr id="4" name="Title 1"/>
          <p:cNvSpPr txBox="1">
            <a:spLocks/>
          </p:cNvSpPr>
          <p:nvPr/>
        </p:nvSpPr>
        <p:spPr>
          <a:xfrm>
            <a:off x="874798" y="1845176"/>
            <a:ext cx="10465291" cy="9151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Oglekļa mazietilpīgas attīstības (OMA) </a:t>
            </a:r>
            <a:r>
              <a:rPr lang="lv-LV" sz="2400" dirty="0"/>
              <a:t>(angļu val. – </a:t>
            </a:r>
            <a:r>
              <a:rPr lang="lv-LV" sz="2400" dirty="0" err="1"/>
              <a:t>low</a:t>
            </a:r>
            <a:r>
              <a:rPr lang="lv-LV" sz="2400" dirty="0"/>
              <a:t> </a:t>
            </a:r>
            <a:r>
              <a:rPr lang="lv-LV" sz="2400" dirty="0" err="1"/>
              <a:t>carbon</a:t>
            </a:r>
            <a:r>
              <a:rPr lang="lv-LV" sz="2400" dirty="0"/>
              <a:t> </a:t>
            </a:r>
            <a:r>
              <a:rPr lang="lv-LV" sz="2400" dirty="0" err="1"/>
              <a:t>development</a:t>
            </a:r>
            <a:r>
              <a:rPr lang="lv-LV" sz="2400" dirty="0"/>
              <a:t>) koncepcijas pirmsākumi rodami ANO Vispārējā konvencijā par klimata pārmaiņām</a:t>
            </a:r>
            <a:endParaRPr lang="lv-LV" sz="2400" dirty="0" smtClean="0"/>
          </a:p>
        </p:txBody>
      </p:sp>
      <p:sp>
        <p:nvSpPr>
          <p:cNvPr id="5" name="Rounded Rectangle 4"/>
          <p:cNvSpPr/>
          <p:nvPr/>
        </p:nvSpPr>
        <p:spPr>
          <a:xfrm>
            <a:off x="296363" y="3053119"/>
            <a:ext cx="7402296"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2008.g. </a:t>
            </a:r>
            <a:r>
              <a:rPr lang="lv-LV" b="1" dirty="0">
                <a:solidFill>
                  <a:schemeClr val="tx1"/>
                </a:solidFill>
              </a:rPr>
              <a:t>Līgumslēdzēju pušu konferencē tika ierosināts sākotnējais priekšlikums </a:t>
            </a:r>
            <a:r>
              <a:rPr lang="lv-LV" b="1" dirty="0" smtClean="0">
                <a:solidFill>
                  <a:schemeClr val="tx1"/>
                </a:solidFill>
              </a:rPr>
              <a:t>OMA ieviest </a:t>
            </a:r>
            <a:r>
              <a:rPr lang="lv-LV" b="1" dirty="0">
                <a:solidFill>
                  <a:schemeClr val="tx1"/>
                </a:solidFill>
              </a:rPr>
              <a:t>visās valstīs, kas ratificējušas Konvenciju</a:t>
            </a:r>
            <a:endParaRPr lang="lv-LV" b="1" dirty="0" smtClean="0">
              <a:solidFill>
                <a:schemeClr val="tx1"/>
              </a:solidFill>
            </a:endParaRPr>
          </a:p>
        </p:txBody>
      </p:sp>
      <p:sp>
        <p:nvSpPr>
          <p:cNvPr id="6" name="Rounded Rectangle 5"/>
          <p:cNvSpPr/>
          <p:nvPr/>
        </p:nvSpPr>
        <p:spPr>
          <a:xfrm>
            <a:off x="296363" y="4073243"/>
            <a:ext cx="7402296" cy="11977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OMA ir kompleksa attīstības pieeja, kurā atsevišķi tiek izdalīta arī oglekļa mazietilpīga ekonomika, ko lieto kontekstā ar ekonomikas plānošanas stratēģijām attiecībā uz SEG emisiju samazināšanu, bet kopumā OMA var ietvert arī citas jomas, piemēram, vides ilgtspēju un sociālo vienlīdzību</a:t>
            </a:r>
            <a:endParaRPr lang="lv-LV" b="1" dirty="0" smtClean="0">
              <a:solidFill>
                <a:schemeClr val="tx1"/>
              </a:solidFill>
            </a:endParaRPr>
          </a:p>
        </p:txBody>
      </p:sp>
      <p:sp>
        <p:nvSpPr>
          <p:cNvPr id="7" name="Rounded Rectangle 6"/>
          <p:cNvSpPr/>
          <p:nvPr/>
        </p:nvSpPr>
        <p:spPr>
          <a:xfrm>
            <a:off x="296363" y="5574938"/>
            <a:ext cx="7402296" cy="96037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Diemžēl līdz šim brīdim nav ieviesta starptautiski vienota OMA </a:t>
            </a:r>
            <a:r>
              <a:rPr lang="lv-LV" b="1" dirty="0" smtClean="0">
                <a:solidFill>
                  <a:schemeClr val="tx1"/>
                </a:solidFill>
              </a:rPr>
              <a:t>definīcija, tāpēc katra valsts to interpretē </a:t>
            </a:r>
            <a:r>
              <a:rPr lang="lv-LV" b="1" dirty="0">
                <a:solidFill>
                  <a:schemeClr val="tx1"/>
                </a:solidFill>
              </a:rPr>
              <a:t>savādāk, kas pēc būtības nav slikti, </a:t>
            </a:r>
            <a:endParaRPr lang="lv-LV" b="1" dirty="0" smtClean="0">
              <a:solidFill>
                <a:schemeClr val="tx1"/>
              </a:solidFill>
            </a:endParaRPr>
          </a:p>
          <a:p>
            <a:pPr algn="ctr"/>
            <a:r>
              <a:rPr lang="lv-LV" b="1" dirty="0" smtClean="0">
                <a:solidFill>
                  <a:schemeClr val="tx1"/>
                </a:solidFill>
              </a:rPr>
              <a:t>ja </a:t>
            </a:r>
            <a:r>
              <a:rPr lang="lv-LV" b="1" dirty="0">
                <a:solidFill>
                  <a:schemeClr val="tx1"/>
                </a:solidFill>
              </a:rPr>
              <a:t>vien izvirzītie starptautiskie mērķi tiek sasniegti</a:t>
            </a:r>
            <a:endParaRPr lang="lv-LV" b="1" dirty="0" smtClean="0">
              <a:solidFill>
                <a:schemeClr val="tx1"/>
              </a:solidFill>
            </a:endParaRPr>
          </a:p>
        </p:txBody>
      </p:sp>
    </p:spTree>
    <p:extLst>
      <p:ext uri="{BB962C8B-B14F-4D97-AF65-F5344CB8AC3E}">
        <p14:creationId xmlns:p14="http://schemas.microsoft.com/office/powerpoint/2010/main" xmlns="" val="3831821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globalhighered.files.wordpress.com/2010/03/eu202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0984" y="0"/>
            <a:ext cx="486501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383710" y="497981"/>
            <a:ext cx="11424580" cy="11645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Uz ANO VKKP pieņemto stratēģiju pamata arī ES sākusi īstenot pāreju uz zemu oglekļa emisiju </a:t>
            </a:r>
            <a:r>
              <a:rPr lang="lv-LV" sz="2400" dirty="0" smtClean="0"/>
              <a:t>ekonomiku, un priekšnosacījumi </a:t>
            </a:r>
            <a:r>
              <a:rPr lang="lv-LV" sz="2400" dirty="0"/>
              <a:t>šim attīstības virzienam ir noteikti  </a:t>
            </a:r>
            <a:r>
              <a:rPr lang="lv-LV" sz="2400" b="1" dirty="0" smtClean="0"/>
              <a:t>«Eiropa </a:t>
            </a:r>
            <a:r>
              <a:rPr lang="lv-LV" sz="2400" b="1" dirty="0"/>
              <a:t>2020 – ES stratēģijā gudrai, ilgtspējīgai un integrējošai </a:t>
            </a:r>
            <a:r>
              <a:rPr lang="lv-LV" sz="2400" b="1" dirty="0" smtClean="0"/>
              <a:t>izaugsmei»</a:t>
            </a:r>
          </a:p>
        </p:txBody>
      </p:sp>
      <p:sp>
        <p:nvSpPr>
          <p:cNvPr id="5" name="Rounded Rectangle 4"/>
          <p:cNvSpPr/>
          <p:nvPr/>
        </p:nvSpPr>
        <p:spPr>
          <a:xfrm>
            <a:off x="7420424" y="2258416"/>
            <a:ext cx="2834762" cy="95583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«Eiropa 2020» izvirza </a:t>
            </a:r>
            <a:r>
              <a:rPr lang="lv-LV" b="1" dirty="0">
                <a:solidFill>
                  <a:schemeClr val="tx1"/>
                </a:solidFill>
              </a:rPr>
              <a:t>trīs prioritātes</a:t>
            </a:r>
            <a:r>
              <a:rPr lang="lv-LV" b="1" dirty="0" smtClean="0">
                <a:solidFill>
                  <a:schemeClr val="tx1"/>
                </a:solidFill>
              </a:rPr>
              <a:t>:</a:t>
            </a:r>
          </a:p>
          <a:p>
            <a:pPr algn="ctr"/>
            <a:endParaRPr lang="lv-LV" b="1" dirty="0">
              <a:solidFill>
                <a:schemeClr val="tx1"/>
              </a:solidFill>
            </a:endParaRPr>
          </a:p>
        </p:txBody>
      </p:sp>
      <p:sp>
        <p:nvSpPr>
          <p:cNvPr id="6" name="Rounded Rectangle 5"/>
          <p:cNvSpPr/>
          <p:nvPr/>
        </p:nvSpPr>
        <p:spPr>
          <a:xfrm>
            <a:off x="6236024" y="2937164"/>
            <a:ext cx="5203561" cy="25397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Uz </a:t>
            </a:r>
            <a:r>
              <a:rPr lang="lv-LV" b="1" dirty="0">
                <a:solidFill>
                  <a:schemeClr val="tx1"/>
                </a:solidFill>
              </a:rPr>
              <a:t>zināšanām un inovāciju balstīta ekonomikas </a:t>
            </a:r>
            <a:r>
              <a:rPr lang="lv-LV" b="1" dirty="0" smtClean="0">
                <a:solidFill>
                  <a:schemeClr val="tx1"/>
                </a:solidFill>
              </a:rPr>
              <a:t>attīstība</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Tādas </a:t>
            </a:r>
            <a:r>
              <a:rPr lang="lv-LV" b="1" dirty="0">
                <a:solidFill>
                  <a:schemeClr val="tx1"/>
                </a:solidFill>
              </a:rPr>
              <a:t>ekonomikas veicināšana, kas rada zemu oglekļa dioksīda emisiju līmeni, taupīgi izmanto resursus un ir </a:t>
            </a:r>
            <a:r>
              <a:rPr lang="lv-LV" b="1" dirty="0" smtClean="0">
                <a:solidFill>
                  <a:schemeClr val="tx1"/>
                </a:solidFill>
              </a:rPr>
              <a:t>konkurētspējīga</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Tādas </a:t>
            </a:r>
            <a:r>
              <a:rPr lang="lv-LV" b="1" dirty="0">
                <a:solidFill>
                  <a:schemeClr val="tx1"/>
                </a:solidFill>
              </a:rPr>
              <a:t>ekonomikas sekmēšana, kurā ir augsts nodarbinātības līmenis un kura nodrošina sociālo un teritoriālo </a:t>
            </a:r>
            <a:r>
              <a:rPr lang="lv-LV" b="1" dirty="0" smtClean="0">
                <a:solidFill>
                  <a:schemeClr val="tx1"/>
                </a:solidFill>
              </a:rPr>
              <a:t>kohēziju</a:t>
            </a:r>
            <a:endParaRPr lang="lv-LV" b="1" dirty="0">
              <a:solidFill>
                <a:schemeClr val="tx1"/>
              </a:solidFill>
            </a:endParaRPr>
          </a:p>
        </p:txBody>
      </p:sp>
    </p:spTree>
    <p:extLst>
      <p:ext uri="{BB962C8B-B14F-4D97-AF65-F5344CB8AC3E}">
        <p14:creationId xmlns:p14="http://schemas.microsoft.com/office/powerpoint/2010/main" xmlns="" val="42021984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wire2014.eu/wp-content/uploads/2014/05/writ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66757" y="2138513"/>
            <a:ext cx="5825243" cy="38853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871831" y="522579"/>
            <a:ext cx="10448337" cy="115650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OMA ir kompleksa un starpdisciplināra sistēma</a:t>
            </a:r>
            <a:r>
              <a:rPr lang="lv-LV" sz="2400" dirty="0"/>
              <a:t>, </a:t>
            </a:r>
            <a:r>
              <a:rPr lang="lv-LV" sz="2400" dirty="0" smtClean="0"/>
              <a:t>kura ietver </a:t>
            </a:r>
            <a:r>
              <a:rPr lang="lv-LV" sz="2400" dirty="0"/>
              <a:t>gan politikas </a:t>
            </a:r>
            <a:r>
              <a:rPr lang="lv-LV" sz="2400" dirty="0" smtClean="0"/>
              <a:t>izstrādi </a:t>
            </a:r>
            <a:r>
              <a:rPr lang="lv-LV" sz="2400" dirty="0"/>
              <a:t>un </a:t>
            </a:r>
            <a:r>
              <a:rPr lang="lv-LV" sz="2400" dirty="0" smtClean="0"/>
              <a:t>instrumentus, </a:t>
            </a:r>
            <a:r>
              <a:rPr lang="lv-LV" sz="2400" dirty="0"/>
              <a:t>gan </a:t>
            </a:r>
            <a:r>
              <a:rPr lang="lv-LV" sz="2400" dirty="0" smtClean="0"/>
              <a:t>ilgtspējīgu zinātni </a:t>
            </a:r>
            <a:r>
              <a:rPr lang="lv-LV" sz="2400" dirty="0"/>
              <a:t>un </a:t>
            </a:r>
            <a:r>
              <a:rPr lang="lv-LV" sz="2400" dirty="0" smtClean="0"/>
              <a:t>pētījumus, </a:t>
            </a:r>
            <a:r>
              <a:rPr lang="lv-LV" sz="2400" dirty="0"/>
              <a:t>organizatoriskas pārmaiņas, pārvaldības </a:t>
            </a:r>
            <a:r>
              <a:rPr lang="lv-LV" sz="2400" dirty="0" smtClean="0"/>
              <a:t>vadību, </a:t>
            </a:r>
            <a:r>
              <a:rPr lang="lv-LV" sz="2400" dirty="0"/>
              <a:t>finanšu </a:t>
            </a:r>
            <a:r>
              <a:rPr lang="lv-LV" sz="2400" dirty="0" smtClean="0"/>
              <a:t>instrumentus </a:t>
            </a:r>
            <a:r>
              <a:rPr lang="lv-LV" sz="2400" dirty="0"/>
              <a:t>un citas </a:t>
            </a:r>
            <a:r>
              <a:rPr lang="lv-LV" sz="2400" dirty="0" smtClean="0"/>
              <a:t>sfēras</a:t>
            </a:r>
          </a:p>
        </p:txBody>
      </p:sp>
      <p:sp>
        <p:nvSpPr>
          <p:cNvPr id="4" name="Rounded Rectangle 3"/>
          <p:cNvSpPr/>
          <p:nvPr/>
        </p:nvSpPr>
        <p:spPr>
          <a:xfrm>
            <a:off x="354144" y="2016357"/>
            <a:ext cx="6223638" cy="10070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 </a:t>
            </a:r>
            <a:r>
              <a:rPr lang="lv-LV" b="1" dirty="0">
                <a:solidFill>
                  <a:schemeClr val="tx1"/>
                </a:solidFill>
              </a:rPr>
              <a:t>emisiju samazināšanas pasākumi ir vērsti uz noturīgām izmaiņām mājsaimniecību, iestāžu un </a:t>
            </a:r>
            <a:endParaRPr lang="lv-LV" b="1" dirty="0" smtClean="0">
              <a:solidFill>
                <a:schemeClr val="tx1"/>
              </a:solidFill>
            </a:endParaRPr>
          </a:p>
          <a:p>
            <a:pPr algn="ctr"/>
            <a:r>
              <a:rPr lang="lv-LV" b="1" dirty="0" smtClean="0">
                <a:solidFill>
                  <a:schemeClr val="tx1"/>
                </a:solidFill>
              </a:rPr>
              <a:t>uzņēmumu </a:t>
            </a:r>
            <a:r>
              <a:rPr lang="lv-LV" b="1" dirty="0">
                <a:solidFill>
                  <a:schemeClr val="tx1"/>
                </a:solidFill>
              </a:rPr>
              <a:t>uzvedībā</a:t>
            </a:r>
            <a:endParaRPr lang="lv-LV" b="1" dirty="0" smtClean="0">
              <a:solidFill>
                <a:schemeClr val="tx1"/>
              </a:solidFill>
            </a:endParaRPr>
          </a:p>
        </p:txBody>
      </p:sp>
      <p:sp>
        <p:nvSpPr>
          <p:cNvPr id="5" name="Rounded Rectangle 4"/>
          <p:cNvSpPr/>
          <p:nvPr/>
        </p:nvSpPr>
        <p:spPr>
          <a:xfrm>
            <a:off x="354144" y="3482857"/>
            <a:ext cx="6223638" cy="9642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indivīdiem un grupām, kam jāievieš šīs izmaiņas, joprojām nav brīvi pieejami instrumenti un tehnoloģijas,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atvieglotu </a:t>
            </a:r>
            <a:r>
              <a:rPr lang="lv-LV" b="1" dirty="0" smtClean="0">
                <a:solidFill>
                  <a:schemeClr val="tx1"/>
                </a:solidFill>
              </a:rPr>
              <a:t>OMA ieviešanu</a:t>
            </a:r>
          </a:p>
        </p:txBody>
      </p:sp>
      <p:sp>
        <p:nvSpPr>
          <p:cNvPr id="6" name="Rounded Rectangle 5"/>
          <p:cNvSpPr/>
          <p:nvPr/>
        </p:nvSpPr>
        <p:spPr>
          <a:xfrm>
            <a:off x="354144" y="4909089"/>
            <a:ext cx="6223638" cy="12369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Emisiju samazināšanas nolūkos, ir jācenšas panākt attieksmes maiņa un jārada motivācija videi draudzīgai rīcībai, kā arī jāmeklē jaunas partnerības un jārada rīki, lai izvērtētu un </a:t>
            </a:r>
            <a:endParaRPr lang="lv-LV" b="1" dirty="0" smtClean="0">
              <a:solidFill>
                <a:schemeClr val="tx1"/>
              </a:solidFill>
            </a:endParaRPr>
          </a:p>
          <a:p>
            <a:pPr algn="ctr"/>
            <a:r>
              <a:rPr lang="lv-LV" b="1" dirty="0" smtClean="0">
                <a:solidFill>
                  <a:schemeClr val="tx1"/>
                </a:solidFill>
              </a:rPr>
              <a:t>nodrošinātu </a:t>
            </a:r>
            <a:r>
              <a:rPr lang="lv-LV" b="1" dirty="0">
                <a:solidFill>
                  <a:schemeClr val="tx1"/>
                </a:solidFill>
              </a:rPr>
              <a:t>nepieciešamās izmaiņas</a:t>
            </a:r>
            <a:endParaRPr lang="lv-LV" b="1" dirty="0" smtClean="0">
              <a:solidFill>
                <a:schemeClr val="tx1"/>
              </a:solidFill>
            </a:endParaRPr>
          </a:p>
        </p:txBody>
      </p:sp>
    </p:spTree>
    <p:extLst>
      <p:ext uri="{BB962C8B-B14F-4D97-AF65-F5344CB8AC3E}">
        <p14:creationId xmlns:p14="http://schemas.microsoft.com/office/powerpoint/2010/main" xmlns="" val="577506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cvk.lv/pub/upload_pic/Pasvaldibu%20velesanas%202013/Latvijas_pasvaldiba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312376"/>
            <a:ext cx="5659478" cy="335100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831274" y="533753"/>
            <a:ext cx="10529451" cy="115650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t>
            </a:r>
            <a:r>
              <a:rPr lang="lv-LV" sz="2400" b="1" dirty="0" smtClean="0"/>
              <a:t>ašvaldībām</a:t>
            </a:r>
            <a:r>
              <a:rPr lang="lv-LV" sz="2400" dirty="0" smtClean="0"/>
              <a:t> ir </a:t>
            </a:r>
            <a:r>
              <a:rPr lang="lv-LV" sz="2400" dirty="0"/>
              <a:t>lielas priekšrocības, jo tām ir tieša saite ar mājsaimniecībām un vietējiem </a:t>
            </a:r>
            <a:r>
              <a:rPr lang="lv-LV" sz="2400" dirty="0" smtClean="0"/>
              <a:t>uzņēmumiem; tāpat tās var </a:t>
            </a:r>
            <a:r>
              <a:rPr lang="lv-LV" sz="2400" dirty="0"/>
              <a:t>identificēt un atbalstīt pārmaiņu aģentus, kas veicina zema oglekļa attīstību, tādejādi nostiprinot </a:t>
            </a:r>
            <a:r>
              <a:rPr lang="lv-LV" sz="2400" dirty="0" smtClean="0"/>
              <a:t>motivāciju</a:t>
            </a:r>
            <a:endParaRPr lang="lv-LV" sz="2400" dirty="0"/>
          </a:p>
        </p:txBody>
      </p:sp>
      <p:sp>
        <p:nvSpPr>
          <p:cNvPr id="4" name="Rounded Rectangle 3"/>
          <p:cNvSpPr/>
          <p:nvPr/>
        </p:nvSpPr>
        <p:spPr>
          <a:xfrm>
            <a:off x="5452657" y="2041827"/>
            <a:ext cx="5577305" cy="9566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savukārt stiprina vietējo identitāti un lepnumu par sasniegto labklājības veicināšanā un </a:t>
            </a:r>
            <a:endParaRPr lang="lv-LV" b="1" dirty="0" smtClean="0">
              <a:solidFill>
                <a:schemeClr val="tx1"/>
              </a:solidFill>
            </a:endParaRPr>
          </a:p>
          <a:p>
            <a:pPr algn="ctr"/>
            <a:r>
              <a:rPr lang="lv-LV" b="1" dirty="0" smtClean="0">
                <a:solidFill>
                  <a:schemeClr val="tx1"/>
                </a:solidFill>
              </a:rPr>
              <a:t>emisiju </a:t>
            </a:r>
            <a:r>
              <a:rPr lang="lv-LV" b="1" dirty="0">
                <a:solidFill>
                  <a:schemeClr val="tx1"/>
                </a:solidFill>
              </a:rPr>
              <a:t>samazināšanā</a:t>
            </a:r>
            <a:endParaRPr lang="lv-LV" b="1" dirty="0" smtClean="0">
              <a:solidFill>
                <a:schemeClr val="tx1"/>
              </a:solidFill>
            </a:endParaRPr>
          </a:p>
        </p:txBody>
      </p:sp>
      <p:sp>
        <p:nvSpPr>
          <p:cNvPr id="5" name="Rounded Rectangle 4"/>
          <p:cNvSpPr/>
          <p:nvPr/>
        </p:nvSpPr>
        <p:spPr>
          <a:xfrm>
            <a:off x="4601497" y="3309553"/>
            <a:ext cx="7279626" cy="12182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Mājokļu sektors ir viena no </a:t>
            </a:r>
            <a:r>
              <a:rPr lang="lv-LV" b="1" dirty="0" smtClean="0">
                <a:solidFill>
                  <a:schemeClr val="tx1"/>
                </a:solidFill>
              </a:rPr>
              <a:t>jomām</a:t>
            </a:r>
            <a:r>
              <a:rPr lang="lv-LV" b="1" dirty="0">
                <a:solidFill>
                  <a:schemeClr val="tx1"/>
                </a:solidFill>
              </a:rPr>
              <a:t>, kur pašvaldība var panākt būtisku SEG emisiju </a:t>
            </a:r>
            <a:r>
              <a:rPr lang="lv-LV" b="1" dirty="0" smtClean="0">
                <a:solidFill>
                  <a:schemeClr val="tx1"/>
                </a:solidFill>
              </a:rPr>
              <a:t>samazinājumu, </a:t>
            </a:r>
            <a:r>
              <a:rPr lang="lv-LV" b="1" dirty="0">
                <a:solidFill>
                  <a:schemeClr val="tx1"/>
                </a:solidFill>
              </a:rPr>
              <a:t>siltinot savā īpašumā esošās ēkas, veicinot privātmāju energoefektivitātes uzlabojumus un nodrošinot </a:t>
            </a:r>
            <a:endParaRPr lang="lv-LV" b="1" dirty="0" smtClean="0">
              <a:solidFill>
                <a:schemeClr val="tx1"/>
              </a:solidFill>
            </a:endParaRPr>
          </a:p>
          <a:p>
            <a:pPr algn="ctr"/>
            <a:r>
              <a:rPr lang="lv-LV" b="1" dirty="0" smtClean="0">
                <a:solidFill>
                  <a:schemeClr val="tx1"/>
                </a:solidFill>
              </a:rPr>
              <a:t>labāku </a:t>
            </a:r>
            <a:r>
              <a:rPr lang="lv-LV" b="1" dirty="0">
                <a:solidFill>
                  <a:schemeClr val="tx1"/>
                </a:solidFill>
              </a:rPr>
              <a:t>būvniecības praksi</a:t>
            </a:r>
            <a:endParaRPr lang="lv-LV" b="1" dirty="0" smtClean="0">
              <a:solidFill>
                <a:schemeClr val="tx1"/>
              </a:solidFill>
            </a:endParaRPr>
          </a:p>
        </p:txBody>
      </p:sp>
      <p:sp>
        <p:nvSpPr>
          <p:cNvPr id="6" name="Rounded Rectangle 5"/>
          <p:cNvSpPr/>
          <p:nvPr/>
        </p:nvSpPr>
        <p:spPr>
          <a:xfrm>
            <a:off x="4601497" y="4838814"/>
            <a:ext cx="7279626" cy="13082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Tāpat ir būtiski SEG emisiju samazināšanas pasākumus integrēt vietējā attīstības telpiskajā plānošanā, kas nodrošinātu ilgtermiņa stratēģisku pieeju zema oglekļa attīstībai un dotu attiecīgus signālus investoriem, kā arī iepirkumu procedūrās aktīvāk izmantot vides kritērijus</a:t>
            </a:r>
            <a:endParaRPr lang="lv-LV" b="1" dirty="0" smtClean="0">
              <a:solidFill>
                <a:schemeClr val="tx1"/>
              </a:solidFill>
            </a:endParaRPr>
          </a:p>
        </p:txBody>
      </p:sp>
    </p:spTree>
    <p:extLst>
      <p:ext uri="{BB962C8B-B14F-4D97-AF65-F5344CB8AC3E}">
        <p14:creationId xmlns:p14="http://schemas.microsoft.com/office/powerpoint/2010/main" xmlns="" val="1329553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23607" y="817656"/>
            <a:ext cx="6968393" cy="5226295"/>
          </a:xfrm>
          <a:prstGeom prst="rect">
            <a:avLst/>
          </a:prstGeom>
        </p:spPr>
      </p:pic>
      <p:sp>
        <p:nvSpPr>
          <p:cNvPr id="3" name="Title 1"/>
          <p:cNvSpPr txBox="1">
            <a:spLocks/>
          </p:cNvSpPr>
          <p:nvPr/>
        </p:nvSpPr>
        <p:spPr>
          <a:xfrm>
            <a:off x="1551709" y="416552"/>
            <a:ext cx="9088581" cy="12151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Patēriņa emisijas bieži vien ir grūti kontrolēt</a:t>
            </a:r>
            <a:r>
              <a:rPr lang="lv-LV" sz="2400" dirty="0"/>
              <a:t>, jo, piemēram, nevaram likt Ķīnai izvēlēties vienu vai citu energoresursu vai izmantot </a:t>
            </a:r>
            <a:endParaRPr lang="lv-LV" sz="2400" dirty="0" smtClean="0"/>
          </a:p>
          <a:p>
            <a:pPr algn="ctr"/>
            <a:r>
              <a:rPr lang="lv-LV" sz="2400" dirty="0" smtClean="0"/>
              <a:t>videi </a:t>
            </a:r>
            <a:r>
              <a:rPr lang="lv-LV" sz="2400" dirty="0"/>
              <a:t>draudzīgas tehnoloģijas</a:t>
            </a:r>
            <a:endParaRPr lang="lv-LV" sz="2400" dirty="0" smtClean="0"/>
          </a:p>
        </p:txBody>
      </p:sp>
      <p:sp>
        <p:nvSpPr>
          <p:cNvPr id="4" name="Rounded Rectangle 3"/>
          <p:cNvSpPr/>
          <p:nvPr/>
        </p:nvSpPr>
        <p:spPr>
          <a:xfrm>
            <a:off x="464343" y="1891197"/>
            <a:ext cx="5624946" cy="9490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Globālajai tirdzniecībai liberalizējoties, arī valstu valdībām ir arvien mazāk iespēju aizliegt ievest produktus ar būtisku ietekmi uz vidi</a:t>
            </a:r>
            <a:endParaRPr lang="lv-LV" b="1" dirty="0" smtClean="0">
              <a:solidFill>
                <a:schemeClr val="tx1"/>
              </a:solidFill>
            </a:endParaRPr>
          </a:p>
        </p:txBody>
      </p:sp>
      <p:sp>
        <p:nvSpPr>
          <p:cNvPr id="5" name="Rounded Rectangle 4"/>
          <p:cNvSpPr/>
          <p:nvPr/>
        </p:nvSpPr>
        <p:spPr>
          <a:xfrm>
            <a:off x="464343" y="3023411"/>
            <a:ext cx="5624946" cy="9903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Vienīgi mēs, kā patērētāji, varam boikotēt preces ar lielu oglekļa pēdu vai preces no valstīm, kas necenšas samazināt savas emisijas</a:t>
            </a:r>
            <a:endParaRPr lang="lv-LV" b="1" dirty="0" smtClean="0">
              <a:solidFill>
                <a:schemeClr val="tx1"/>
              </a:solidFill>
            </a:endParaRPr>
          </a:p>
        </p:txBody>
      </p:sp>
      <p:sp>
        <p:nvSpPr>
          <p:cNvPr id="6" name="Rounded Rectangle 5"/>
          <p:cNvSpPr/>
          <p:nvPr/>
        </p:nvSpPr>
        <p:spPr>
          <a:xfrm>
            <a:off x="464343" y="4196944"/>
            <a:ext cx="5624946" cy="9966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arī tas ne vienmēr izdodas, jo pārsvarā mūsu izvēli nosaka preces vai pakalpojuma cena, ne doma par klimata pārmaiņu ierobežošanu</a:t>
            </a:r>
            <a:endParaRPr lang="lv-LV" b="1" dirty="0" smtClean="0">
              <a:solidFill>
                <a:schemeClr val="tx1"/>
              </a:solidFill>
            </a:endParaRPr>
          </a:p>
        </p:txBody>
      </p:sp>
      <p:sp>
        <p:nvSpPr>
          <p:cNvPr id="7" name="Rounded Rectangle 6"/>
          <p:cNvSpPr/>
          <p:nvPr/>
        </p:nvSpPr>
        <p:spPr>
          <a:xfrm>
            <a:off x="464343" y="5376787"/>
            <a:ext cx="5624946" cy="9966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Mūsu ikdienas patēriņa un ražošanas paradumi ir atbildīgi par lielāko daļu SEG emisiju un līdz ar to arī klimata pārmaiņām</a:t>
            </a:r>
            <a:endParaRPr lang="lv-LV" b="1" dirty="0" smtClean="0">
              <a:solidFill>
                <a:schemeClr val="tx1"/>
              </a:solidFill>
            </a:endParaRPr>
          </a:p>
        </p:txBody>
      </p:sp>
    </p:spTree>
    <p:extLst>
      <p:ext uri="{BB962C8B-B14F-4D97-AF65-F5344CB8AC3E}">
        <p14:creationId xmlns:p14="http://schemas.microsoft.com/office/powerpoint/2010/main" xmlns="" val="4211264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8927" y="1570692"/>
            <a:ext cx="8468116" cy="5103802"/>
            <a:chOff x="201102" y="1561302"/>
            <a:chExt cx="8468116" cy="5103802"/>
          </a:xfrm>
        </p:grpSpPr>
        <p:pic>
          <p:nvPicPr>
            <p:cNvPr id="3" name="Picture 2" descr="NOA modelis.jpg"/>
            <p:cNvPicPr>
              <a:picLocks noChangeAspect="1"/>
            </p:cNvPicPr>
            <p:nvPr/>
          </p:nvPicPr>
          <p:blipFill>
            <a:blip r:embed="rId2" cstate="print"/>
            <a:srcRect l="2273" r="1212"/>
            <a:stretch>
              <a:fillRect/>
            </a:stretch>
          </p:blipFill>
          <p:spPr>
            <a:xfrm>
              <a:off x="201102" y="1561302"/>
              <a:ext cx="8468116" cy="5103802"/>
            </a:xfrm>
            <a:prstGeom prst="rect">
              <a:avLst/>
            </a:prstGeom>
          </p:spPr>
        </p:pic>
        <p:sp>
          <p:nvSpPr>
            <p:cNvPr id="8" name="Rectangle 7"/>
            <p:cNvSpPr/>
            <p:nvPr/>
          </p:nvSpPr>
          <p:spPr>
            <a:xfrm>
              <a:off x="6761018" y="5834107"/>
              <a:ext cx="1908200" cy="830997"/>
            </a:xfrm>
            <a:prstGeom prst="rect">
              <a:avLst/>
            </a:prstGeom>
          </p:spPr>
          <p:txBody>
            <a:bodyPr wrap="square">
              <a:spAutoFit/>
            </a:bodyPr>
            <a:lstStyle/>
            <a:p>
              <a:pPr algn="r"/>
              <a:r>
                <a:rPr lang="lv-LV" sz="1600" b="1" dirty="0"/>
                <a:t>Patērētāju uzvedību skaidrojošs NOA modelis</a:t>
              </a:r>
            </a:p>
          </p:txBody>
        </p:sp>
      </p:grpSp>
      <p:sp>
        <p:nvSpPr>
          <p:cNvPr id="6" name="Title 1"/>
          <p:cNvSpPr txBox="1">
            <a:spLocks/>
          </p:cNvSpPr>
          <p:nvPr/>
        </p:nvSpPr>
        <p:spPr>
          <a:xfrm>
            <a:off x="568037" y="346149"/>
            <a:ext cx="10086109" cy="12151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t>
            </a:r>
            <a:r>
              <a:rPr lang="lv-LV" sz="2400" b="1" dirty="0" smtClean="0"/>
              <a:t>atēriņa </a:t>
            </a:r>
            <a:r>
              <a:rPr lang="lv-LV" sz="2400" b="1" dirty="0"/>
              <a:t>paradumus nosaka </a:t>
            </a:r>
            <a:r>
              <a:rPr lang="lv-LV" sz="2400" dirty="0"/>
              <a:t>komplekss savstarpēji saistītu faktoru kopums (vajadzības, iekšējie un ārējie faktori), kuri </a:t>
            </a:r>
            <a:r>
              <a:rPr lang="lv-LV" sz="2400" dirty="0" smtClean="0"/>
              <a:t>atkarīgi </a:t>
            </a:r>
            <a:r>
              <a:rPr lang="lv-LV" sz="2400" dirty="0"/>
              <a:t>no dabas vides un plašākas </a:t>
            </a:r>
            <a:endParaRPr lang="lv-LV" sz="2400" dirty="0" smtClean="0"/>
          </a:p>
          <a:p>
            <a:pPr algn="ctr"/>
            <a:r>
              <a:rPr lang="lv-LV" sz="2400" dirty="0" smtClean="0"/>
              <a:t>sociālekonomiskās vides jeb </a:t>
            </a:r>
            <a:r>
              <a:rPr lang="lv-LV" sz="2400" b="1" dirty="0"/>
              <a:t>makrovides faktoriem</a:t>
            </a:r>
            <a:r>
              <a:rPr lang="lv-LV" sz="2400" dirty="0" smtClean="0"/>
              <a:t>:</a:t>
            </a:r>
          </a:p>
        </p:txBody>
      </p:sp>
      <p:sp>
        <p:nvSpPr>
          <p:cNvPr id="7" name="Rounded Rectangle 6"/>
          <p:cNvSpPr/>
          <p:nvPr/>
        </p:nvSpPr>
        <p:spPr>
          <a:xfrm>
            <a:off x="8968955" y="1255805"/>
            <a:ext cx="2765846" cy="2173195"/>
          </a:xfrm>
          <a:prstGeom prst="roundRect">
            <a:avLst>
              <a:gd name="adj" fmla="val 901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Pieejamās tehnoloģijas un infrastruktūra</a:t>
            </a:r>
          </a:p>
          <a:p>
            <a:pPr marL="285750" indent="-285750">
              <a:spcAft>
                <a:spcPts val="600"/>
              </a:spcAft>
              <a:buFont typeface="Arial" panose="020B0604020202020204" pitchFamily="34" charset="0"/>
              <a:buChar char="•"/>
            </a:pPr>
            <a:r>
              <a:rPr lang="lv-LV" b="1" dirty="0" smtClean="0">
                <a:solidFill>
                  <a:schemeClr val="tx1"/>
                </a:solidFill>
              </a:rPr>
              <a:t>Ekonomiskā vide</a:t>
            </a:r>
          </a:p>
          <a:p>
            <a:pPr marL="285750" indent="-285750">
              <a:spcAft>
                <a:spcPts val="600"/>
              </a:spcAft>
              <a:buFont typeface="Arial" panose="020B0604020202020204" pitchFamily="34" charset="0"/>
              <a:buChar char="•"/>
            </a:pPr>
            <a:r>
              <a:rPr lang="lv-LV" b="1" dirty="0" smtClean="0">
                <a:solidFill>
                  <a:schemeClr val="tx1"/>
                </a:solidFill>
              </a:rPr>
              <a:t>Demogrāfiskā vide</a:t>
            </a:r>
          </a:p>
          <a:p>
            <a:pPr marL="285750" indent="-285750">
              <a:spcAft>
                <a:spcPts val="600"/>
              </a:spcAft>
              <a:buFont typeface="Arial" panose="020B0604020202020204" pitchFamily="34" charset="0"/>
              <a:buChar char="•"/>
            </a:pPr>
            <a:r>
              <a:rPr lang="lv-LV" b="1" dirty="0" smtClean="0">
                <a:solidFill>
                  <a:schemeClr val="tx1"/>
                </a:solidFill>
              </a:rPr>
              <a:t>Institucionālā vide</a:t>
            </a:r>
          </a:p>
          <a:p>
            <a:pPr marL="285750" indent="-285750">
              <a:spcAft>
                <a:spcPts val="600"/>
              </a:spcAft>
              <a:buFont typeface="Arial" panose="020B0604020202020204" pitchFamily="34" charset="0"/>
              <a:buChar char="•"/>
            </a:pPr>
            <a:r>
              <a:rPr lang="lv-LV" b="1" dirty="0" smtClean="0">
                <a:solidFill>
                  <a:schemeClr val="tx1"/>
                </a:solidFill>
              </a:rPr>
              <a:t>Sociālā vide</a:t>
            </a:r>
            <a:endParaRPr lang="lv-LV" b="1" dirty="0">
              <a:solidFill>
                <a:schemeClr val="tx1"/>
              </a:solidFill>
            </a:endParaRPr>
          </a:p>
        </p:txBody>
      </p:sp>
    </p:spTree>
    <p:extLst>
      <p:ext uri="{BB962C8B-B14F-4D97-AF65-F5344CB8AC3E}">
        <p14:creationId xmlns:p14="http://schemas.microsoft.com/office/powerpoint/2010/main" xmlns="" val="3931016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9323"/>
          <a:stretch/>
        </p:blipFill>
        <p:spPr>
          <a:xfrm>
            <a:off x="0" y="1411996"/>
            <a:ext cx="7411645" cy="4598080"/>
          </a:xfrm>
          <a:prstGeom prst="rect">
            <a:avLst/>
          </a:prstGeom>
        </p:spPr>
      </p:pic>
      <p:sp>
        <p:nvSpPr>
          <p:cNvPr id="4" name="Rounded Rectangle 3"/>
          <p:cNvSpPr/>
          <p:nvPr/>
        </p:nvSpPr>
        <p:spPr>
          <a:xfrm>
            <a:off x="5443327" y="1976658"/>
            <a:ext cx="4871381"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politika Latvijā ir pamatā veidota un īstenota </a:t>
            </a:r>
            <a:r>
              <a:rPr lang="lv-LV" b="1" dirty="0" smtClean="0">
                <a:solidFill>
                  <a:schemeClr val="tx1"/>
                </a:solidFill>
              </a:rPr>
              <a:t>nacionālā </a:t>
            </a:r>
            <a:r>
              <a:rPr lang="lv-LV" b="1" dirty="0">
                <a:solidFill>
                  <a:schemeClr val="tx1"/>
                </a:solidFill>
              </a:rPr>
              <a:t>līmenī</a:t>
            </a:r>
            <a:endParaRPr lang="lv-LV" b="1" dirty="0" smtClean="0">
              <a:solidFill>
                <a:schemeClr val="tx1"/>
              </a:solidFill>
            </a:endParaRPr>
          </a:p>
        </p:txBody>
      </p:sp>
      <p:sp>
        <p:nvSpPr>
          <p:cNvPr id="5" name="Rounded Rectangle 4"/>
          <p:cNvSpPr/>
          <p:nvPr/>
        </p:nvSpPr>
        <p:spPr>
          <a:xfrm>
            <a:off x="3898546" y="3021684"/>
            <a:ext cx="7960945" cy="10376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siltumnīcas efekta gāzu (SEG) emisiju aprēķini ir pieejami par valsti kopumā, bet trūkst informācijas, </a:t>
            </a:r>
            <a:r>
              <a:rPr lang="lv-LV" b="1" dirty="0" smtClean="0">
                <a:solidFill>
                  <a:schemeClr val="tx1"/>
                </a:solidFill>
              </a:rPr>
              <a:t>metodikas </a:t>
            </a:r>
            <a:r>
              <a:rPr lang="lv-LV" b="1" dirty="0">
                <a:solidFill>
                  <a:schemeClr val="tx1"/>
                </a:solidFill>
              </a:rPr>
              <a:t>un prakses vietējā, pašvaldību līmeņa SEG emisiju aprēķiniem un vietējā līmeņa klimata un attīstības </a:t>
            </a:r>
            <a:r>
              <a:rPr lang="lv-LV" b="1" dirty="0" smtClean="0">
                <a:solidFill>
                  <a:schemeClr val="tx1"/>
                </a:solidFill>
              </a:rPr>
              <a:t>politikas īstenošanā</a:t>
            </a:r>
          </a:p>
        </p:txBody>
      </p:sp>
      <p:sp>
        <p:nvSpPr>
          <p:cNvPr id="6" name="Rounded Rectangle 5"/>
          <p:cNvSpPr/>
          <p:nvPr/>
        </p:nvSpPr>
        <p:spPr>
          <a:xfrm>
            <a:off x="3898546" y="4377045"/>
            <a:ext cx="7960945"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tieši pašvaldības ir tās, kuras lielā mērā var ietekmēt izmaiņas patēriņa un ražošanas paradumos, kas nosaka kopējo SEG emisiju apjomu</a:t>
            </a:r>
            <a:endParaRPr lang="lv-LV" b="1" dirty="0" smtClean="0">
              <a:solidFill>
                <a:schemeClr val="tx1"/>
              </a:solidFill>
            </a:endParaRPr>
          </a:p>
        </p:txBody>
      </p:sp>
      <p:sp>
        <p:nvSpPr>
          <p:cNvPr id="7" name="Title 1"/>
          <p:cNvSpPr txBox="1">
            <a:spLocks/>
          </p:cNvSpPr>
          <p:nvPr/>
        </p:nvSpPr>
        <p:spPr>
          <a:xfrm>
            <a:off x="1182455" y="435435"/>
            <a:ext cx="9827089" cy="12097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samazināšanai un cilvēku vajadzību apmierināšanai ir nepieciešams </a:t>
            </a:r>
            <a:r>
              <a:rPr lang="lv-LV" sz="2400" b="1" dirty="0"/>
              <a:t>ilgtspējīgs patēriņš</a:t>
            </a:r>
            <a:r>
              <a:rPr lang="lv-LV" sz="2400" dirty="0"/>
              <a:t>, kas nodrošina izmaiņas pašreizējos patēriņa paradumos un to apjomu un struktūru noteicošajos faktoros</a:t>
            </a:r>
          </a:p>
        </p:txBody>
      </p:sp>
      <p:sp>
        <p:nvSpPr>
          <p:cNvPr id="8" name="Rounded Rectangle 7"/>
          <p:cNvSpPr/>
          <p:nvPr/>
        </p:nvSpPr>
        <p:spPr>
          <a:xfrm>
            <a:off x="3898546" y="5417943"/>
            <a:ext cx="7960945" cy="8997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Pašvaldības var stimulēt zema oglekļa infrastruktūras, tehnoloģiju izmantošanas, piegādes sistēmu attīstību savā teritorijā un veicināt ilgtspējīgu dzīvesveidu, kā arī integrēt klimata jautājumus publiskā iepirkuma nosacījumos</a:t>
            </a:r>
          </a:p>
        </p:txBody>
      </p:sp>
    </p:spTree>
    <p:extLst>
      <p:ext uri="{BB962C8B-B14F-4D97-AF65-F5344CB8AC3E}">
        <p14:creationId xmlns:p14="http://schemas.microsoft.com/office/powerpoint/2010/main" xmlns="" val="2820236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1" y="1342101"/>
            <a:ext cx="6561965" cy="4893553"/>
          </a:xfrm>
          <a:prstGeom prst="rect">
            <a:avLst/>
          </a:prstGeom>
        </p:spPr>
      </p:pic>
      <p:sp>
        <p:nvSpPr>
          <p:cNvPr id="3" name="Title 1"/>
          <p:cNvSpPr txBox="1">
            <a:spLocks/>
          </p:cNvSpPr>
          <p:nvPr/>
        </p:nvSpPr>
        <p:spPr>
          <a:xfrm>
            <a:off x="2244436" y="624871"/>
            <a:ext cx="7703128" cy="11704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Mājsaimniecību radīto vides slodžu </a:t>
            </a:r>
            <a:r>
              <a:rPr lang="lv-LV" sz="2400" dirty="0" smtClean="0"/>
              <a:t>novērtējums </a:t>
            </a:r>
            <a:r>
              <a:rPr lang="lv-LV" sz="2400" dirty="0"/>
              <a:t>viennozīmīgi atzīst </a:t>
            </a:r>
            <a:r>
              <a:rPr lang="lv-LV" sz="2400" b="1" dirty="0"/>
              <a:t>pārtikas, transporta un mājokļa patēriņa </a:t>
            </a:r>
            <a:r>
              <a:rPr lang="lv-LV" sz="2400" b="1" dirty="0" smtClean="0"/>
              <a:t>sektorus </a:t>
            </a:r>
            <a:r>
              <a:rPr lang="lv-LV" sz="2400" dirty="0"/>
              <a:t>par jomām ar lielākajām ietekmēm uz klimatu</a:t>
            </a:r>
            <a:endParaRPr lang="lv-LV" sz="2400" dirty="0" smtClean="0"/>
          </a:p>
        </p:txBody>
      </p:sp>
      <p:sp>
        <p:nvSpPr>
          <p:cNvPr id="4" name="Rounded Rectangle 3"/>
          <p:cNvSpPr/>
          <p:nvPr/>
        </p:nvSpPr>
        <p:spPr>
          <a:xfrm>
            <a:off x="5971309" y="2452778"/>
            <a:ext cx="5985164" cy="2299332"/>
          </a:xfrm>
          <a:prstGeom prst="roundRect">
            <a:avLst>
              <a:gd name="adj" fmla="val 1392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Šīs slodzes var izteikt izmantojot IPAT vienādojumu, kas tiek arī izmantots SEG emisiju novērtēšanā un modelēšanā:</a:t>
            </a:r>
          </a:p>
          <a:p>
            <a:pPr algn="ctr"/>
            <a:r>
              <a:rPr lang="lv-LV" b="1" dirty="0" smtClean="0">
                <a:solidFill>
                  <a:schemeClr val="tx1"/>
                </a:solidFill>
              </a:rPr>
              <a:t>I=P×A×T, </a:t>
            </a:r>
          </a:p>
          <a:p>
            <a:r>
              <a:rPr lang="lv-LV" dirty="0" smtClean="0">
                <a:solidFill>
                  <a:schemeClr val="tx1"/>
                </a:solidFill>
              </a:rPr>
              <a:t>kur I – </a:t>
            </a:r>
            <a:r>
              <a:rPr lang="lv-LV" dirty="0">
                <a:solidFill>
                  <a:schemeClr val="tx1"/>
                </a:solidFill>
              </a:rPr>
              <a:t>kopējās radītās SEG </a:t>
            </a:r>
            <a:r>
              <a:rPr lang="lv-LV" dirty="0" smtClean="0">
                <a:solidFill>
                  <a:schemeClr val="tx1"/>
                </a:solidFill>
              </a:rPr>
              <a:t>emisijas,</a:t>
            </a:r>
          </a:p>
          <a:p>
            <a:r>
              <a:rPr lang="lv-LV" dirty="0" smtClean="0">
                <a:solidFill>
                  <a:schemeClr val="tx1"/>
                </a:solidFill>
              </a:rPr>
              <a:t>P – </a:t>
            </a:r>
            <a:r>
              <a:rPr lang="lv-LV" dirty="0">
                <a:solidFill>
                  <a:schemeClr val="tx1"/>
                </a:solidFill>
              </a:rPr>
              <a:t>iedzīvotāju skaits</a:t>
            </a:r>
            <a:r>
              <a:rPr lang="lv-LV" dirty="0" smtClean="0">
                <a:solidFill>
                  <a:schemeClr val="tx1"/>
                </a:solidFill>
              </a:rPr>
              <a:t>,</a:t>
            </a:r>
          </a:p>
          <a:p>
            <a:r>
              <a:rPr lang="lv-LV" dirty="0" smtClean="0">
                <a:solidFill>
                  <a:schemeClr val="tx1"/>
                </a:solidFill>
              </a:rPr>
              <a:t>A – </a:t>
            </a:r>
            <a:r>
              <a:rPr lang="lv-LV" dirty="0">
                <a:solidFill>
                  <a:schemeClr val="tx1"/>
                </a:solidFill>
              </a:rPr>
              <a:t>ienākumi uz vienu mājsaimniecības locekli </a:t>
            </a:r>
            <a:r>
              <a:rPr lang="lv-LV" dirty="0" smtClean="0">
                <a:solidFill>
                  <a:schemeClr val="tx1"/>
                </a:solidFill>
              </a:rPr>
              <a:t>gadā,</a:t>
            </a:r>
          </a:p>
          <a:p>
            <a:r>
              <a:rPr lang="lv-LV" dirty="0" smtClean="0">
                <a:solidFill>
                  <a:schemeClr val="tx1"/>
                </a:solidFill>
              </a:rPr>
              <a:t>T – </a:t>
            </a:r>
            <a:r>
              <a:rPr lang="lv-LV" dirty="0" err="1">
                <a:solidFill>
                  <a:schemeClr val="tx1"/>
                </a:solidFill>
              </a:rPr>
              <a:t>ekoefektivitātes</a:t>
            </a:r>
            <a:r>
              <a:rPr lang="lv-LV" dirty="0">
                <a:solidFill>
                  <a:schemeClr val="tx1"/>
                </a:solidFill>
              </a:rPr>
              <a:t> </a:t>
            </a:r>
            <a:r>
              <a:rPr lang="lv-LV" dirty="0" smtClean="0">
                <a:solidFill>
                  <a:schemeClr val="tx1"/>
                </a:solidFill>
              </a:rPr>
              <a:t>rādītājs (SEG </a:t>
            </a:r>
            <a:r>
              <a:rPr lang="lv-LV" dirty="0">
                <a:solidFill>
                  <a:schemeClr val="tx1"/>
                </a:solidFill>
              </a:rPr>
              <a:t>emisijas uz 1</a:t>
            </a:r>
            <a:r>
              <a:rPr lang="lv-LV" dirty="0" smtClean="0">
                <a:solidFill>
                  <a:schemeClr val="tx1"/>
                </a:solidFill>
              </a:rPr>
              <a:t> </a:t>
            </a:r>
            <a:r>
              <a:rPr lang="lv-LV" dirty="0">
                <a:solidFill>
                  <a:schemeClr val="tx1"/>
                </a:solidFill>
              </a:rPr>
              <a:t>radīto </a:t>
            </a:r>
            <a:r>
              <a:rPr lang="lv-LV" dirty="0" smtClean="0">
                <a:solidFill>
                  <a:schemeClr val="tx1"/>
                </a:solidFill>
              </a:rPr>
              <a:t>EUR)</a:t>
            </a:r>
          </a:p>
        </p:txBody>
      </p:sp>
      <p:sp>
        <p:nvSpPr>
          <p:cNvPr id="7" name="Rounded Rectangle 6"/>
          <p:cNvSpPr/>
          <p:nvPr/>
        </p:nvSpPr>
        <p:spPr>
          <a:xfrm>
            <a:off x="6990011" y="5045929"/>
            <a:ext cx="4538414"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Izmantojot IPAT vienādojumu iespējams modelēt SEG emisiju nākotnes scenārijus</a:t>
            </a:r>
            <a:endParaRPr lang="lv-LV" b="1" dirty="0" smtClean="0">
              <a:solidFill>
                <a:schemeClr val="tx1"/>
              </a:solidFill>
            </a:endParaRPr>
          </a:p>
        </p:txBody>
      </p:sp>
    </p:spTree>
    <p:extLst>
      <p:ext uri="{BB962C8B-B14F-4D97-AF65-F5344CB8AC3E}">
        <p14:creationId xmlns:p14="http://schemas.microsoft.com/office/powerpoint/2010/main" xmlns="" val="3424708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0" y="870155"/>
            <a:ext cx="6096000" cy="42327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91299" y="1305914"/>
            <a:ext cx="5340928" cy="3286269"/>
          </a:xfrm>
          <a:prstGeom prst="rect">
            <a:avLst/>
          </a:prstGeom>
        </p:spPr>
      </p:pic>
      <p:sp>
        <p:nvSpPr>
          <p:cNvPr id="7" name="Rounded Rectangle 6"/>
          <p:cNvSpPr/>
          <p:nvPr/>
        </p:nvSpPr>
        <p:spPr>
          <a:xfrm>
            <a:off x="1210326" y="1425957"/>
            <a:ext cx="4174107" cy="89479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1990.g., kas ir pieņemts atskaites punkts SEG emisiju samazināšanai, dati</a:t>
            </a:r>
            <a:r>
              <a:rPr lang="lv-LV" b="1" dirty="0" smtClean="0">
                <a:solidFill>
                  <a:schemeClr val="tx1"/>
                </a:solidFill>
              </a:rPr>
              <a:t>:</a:t>
            </a:r>
          </a:p>
          <a:p>
            <a:pPr algn="ctr"/>
            <a:endParaRPr lang="lv-LV" b="1" dirty="0">
              <a:solidFill>
                <a:schemeClr val="tx1"/>
              </a:solidFill>
            </a:endParaRPr>
          </a:p>
        </p:txBody>
      </p:sp>
      <p:sp>
        <p:nvSpPr>
          <p:cNvPr id="3" name="Title 1"/>
          <p:cNvSpPr txBox="1">
            <a:spLocks/>
          </p:cNvSpPr>
          <p:nvPr/>
        </p:nvSpPr>
        <p:spPr>
          <a:xfrm>
            <a:off x="2798618" y="315632"/>
            <a:ext cx="6594764" cy="7887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IPAT vienādojumu var raksturot ar </a:t>
            </a:r>
            <a:r>
              <a:rPr lang="lv-LV" sz="2400" dirty="0" smtClean="0"/>
              <a:t>piemēru</a:t>
            </a:r>
          </a:p>
        </p:txBody>
      </p:sp>
      <p:sp>
        <p:nvSpPr>
          <p:cNvPr id="4" name="Rounded Rectangle 3"/>
          <p:cNvSpPr/>
          <p:nvPr/>
        </p:nvSpPr>
        <p:spPr>
          <a:xfrm>
            <a:off x="263232" y="2077005"/>
            <a:ext cx="6068296" cy="17440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Kopējās </a:t>
            </a:r>
            <a:r>
              <a:rPr lang="lv-LV" b="1" dirty="0">
                <a:solidFill>
                  <a:schemeClr val="tx1"/>
                </a:solidFill>
              </a:rPr>
              <a:t>pasaules radītās SEG emisijas bija 21,7 milj. t </a:t>
            </a:r>
            <a:r>
              <a:rPr lang="lv-LV" b="1" dirty="0" smtClean="0">
                <a:solidFill>
                  <a:schemeClr val="tx1"/>
                </a:solidFill>
              </a:rPr>
              <a:t>CO</a:t>
            </a:r>
            <a:r>
              <a:rPr lang="lv-LV" b="1" baseline="-25000" dirty="0" smtClean="0">
                <a:solidFill>
                  <a:schemeClr val="tx1"/>
                </a:solidFill>
              </a:rPr>
              <a:t>2</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Iedzīvotāju </a:t>
            </a:r>
            <a:r>
              <a:rPr lang="lv-LV" b="1" dirty="0">
                <a:solidFill>
                  <a:schemeClr val="tx1"/>
                </a:solidFill>
              </a:rPr>
              <a:t>skaits bija 5,3 miljardi </a:t>
            </a:r>
            <a:r>
              <a:rPr lang="lv-LV" b="1" dirty="0" smtClean="0">
                <a:solidFill>
                  <a:schemeClr val="tx1"/>
                </a:solidFill>
              </a:rPr>
              <a:t>cilvēku</a:t>
            </a:r>
          </a:p>
          <a:p>
            <a:pPr marL="285750" indent="-285750">
              <a:buFont typeface="Arial" panose="020B0604020202020204" pitchFamily="34" charset="0"/>
              <a:buChar char="•"/>
            </a:pPr>
            <a:r>
              <a:rPr lang="lv-LV" b="1" dirty="0">
                <a:solidFill>
                  <a:schemeClr val="tx1"/>
                </a:solidFill>
              </a:rPr>
              <a:t>I</a:t>
            </a:r>
            <a:r>
              <a:rPr lang="lv-LV" b="1" dirty="0" smtClean="0">
                <a:solidFill>
                  <a:schemeClr val="tx1"/>
                </a:solidFill>
              </a:rPr>
              <a:t>enākumi </a:t>
            </a:r>
            <a:r>
              <a:rPr lang="lv-LV" b="1" dirty="0">
                <a:solidFill>
                  <a:schemeClr val="tx1"/>
                </a:solidFill>
              </a:rPr>
              <a:t>vidēji bija 5,69 tūkstoši USD uz cilvēku </a:t>
            </a:r>
            <a:r>
              <a:rPr lang="lv-LV" b="1" dirty="0" smtClean="0">
                <a:solidFill>
                  <a:schemeClr val="tx1"/>
                </a:solidFill>
              </a:rPr>
              <a:t>gadā</a:t>
            </a:r>
          </a:p>
          <a:p>
            <a:pPr marL="285750" indent="-285750">
              <a:buFont typeface="Arial" panose="020B0604020202020204" pitchFamily="34" charset="0"/>
              <a:buChar char="•"/>
            </a:pPr>
            <a:r>
              <a:rPr lang="lv-LV" b="1" dirty="0" err="1">
                <a:solidFill>
                  <a:schemeClr val="tx1"/>
                </a:solidFill>
              </a:rPr>
              <a:t>E</a:t>
            </a:r>
            <a:r>
              <a:rPr lang="lv-LV" b="1" dirty="0" err="1" smtClean="0">
                <a:solidFill>
                  <a:schemeClr val="tx1"/>
                </a:solidFill>
              </a:rPr>
              <a:t>koefektivitāte</a:t>
            </a:r>
            <a:r>
              <a:rPr lang="lv-LV" b="1" dirty="0" smtClean="0">
                <a:solidFill>
                  <a:schemeClr val="tx1"/>
                </a:solidFill>
              </a:rPr>
              <a:t> </a:t>
            </a:r>
            <a:r>
              <a:rPr lang="lv-LV" b="1" dirty="0">
                <a:solidFill>
                  <a:schemeClr val="tx1"/>
                </a:solidFill>
              </a:rPr>
              <a:t>bija 0,72 g CO</a:t>
            </a:r>
            <a:r>
              <a:rPr lang="lv-LV" b="1" baseline="-25000" dirty="0">
                <a:solidFill>
                  <a:schemeClr val="tx1"/>
                </a:solidFill>
              </a:rPr>
              <a:t>2</a:t>
            </a:r>
            <a:r>
              <a:rPr lang="lv-LV" b="1" dirty="0">
                <a:solidFill>
                  <a:schemeClr val="tx1"/>
                </a:solidFill>
              </a:rPr>
              <a:t> uz vienu radīto </a:t>
            </a:r>
            <a:r>
              <a:rPr lang="lv-LV" b="1" dirty="0" smtClean="0">
                <a:solidFill>
                  <a:schemeClr val="tx1"/>
                </a:solidFill>
              </a:rPr>
              <a:t>USD</a:t>
            </a:r>
          </a:p>
          <a:p>
            <a:pPr marL="285750" indent="-285750">
              <a:buFont typeface="Arial" panose="020B0604020202020204" pitchFamily="34" charset="0"/>
              <a:buChar char="•"/>
            </a:pPr>
            <a:r>
              <a:rPr lang="lv-LV" b="1" dirty="0" smtClean="0">
                <a:solidFill>
                  <a:schemeClr val="tx1"/>
                </a:solidFill>
              </a:rPr>
              <a:t>IPAT = 5,3 </a:t>
            </a:r>
            <a:r>
              <a:rPr lang="lv-LV" b="1" dirty="0">
                <a:solidFill>
                  <a:schemeClr val="tx1"/>
                </a:solidFill>
              </a:rPr>
              <a:t>x 5,69 $/</a:t>
            </a:r>
            <a:r>
              <a:rPr lang="lv-LV" b="1" dirty="0" err="1">
                <a:solidFill>
                  <a:schemeClr val="tx1"/>
                </a:solidFill>
              </a:rPr>
              <a:t>cilv</a:t>
            </a:r>
            <a:r>
              <a:rPr lang="lv-LV" b="1" dirty="0">
                <a:solidFill>
                  <a:schemeClr val="tx1"/>
                </a:solidFill>
              </a:rPr>
              <a:t> x 0,72 g CO</a:t>
            </a:r>
            <a:r>
              <a:rPr lang="lv-LV" b="1" baseline="-25000" dirty="0">
                <a:solidFill>
                  <a:schemeClr val="tx1"/>
                </a:solidFill>
              </a:rPr>
              <a:t>2</a:t>
            </a:r>
            <a:r>
              <a:rPr lang="lv-LV" b="1" dirty="0">
                <a:solidFill>
                  <a:schemeClr val="tx1"/>
                </a:solidFill>
              </a:rPr>
              <a:t>/$ = 21,7 milj. t </a:t>
            </a:r>
            <a:r>
              <a:rPr lang="lv-LV" b="1" dirty="0" smtClean="0">
                <a:solidFill>
                  <a:schemeClr val="tx1"/>
                </a:solidFill>
              </a:rPr>
              <a:t>CO</a:t>
            </a:r>
            <a:r>
              <a:rPr lang="lv-LV" b="1" baseline="-25000" dirty="0" smtClean="0">
                <a:solidFill>
                  <a:schemeClr val="tx1"/>
                </a:solidFill>
              </a:rPr>
              <a:t>2</a:t>
            </a:r>
            <a:endParaRPr lang="lv-LV" b="1" baseline="-25000" dirty="0">
              <a:solidFill>
                <a:schemeClr val="tx1"/>
              </a:solidFill>
            </a:endParaRPr>
          </a:p>
        </p:txBody>
      </p:sp>
      <p:sp>
        <p:nvSpPr>
          <p:cNvPr id="6" name="Rounded Rectangle 5"/>
          <p:cNvSpPr/>
          <p:nvPr/>
        </p:nvSpPr>
        <p:spPr>
          <a:xfrm>
            <a:off x="6851073" y="4798922"/>
            <a:ext cx="5084618" cy="12746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neskatoties uz tehnoloģisko progresu, kas bija noticis šajā laika periodā, emisijas bija pieaugušas par </a:t>
            </a:r>
            <a:r>
              <a:rPr lang="lv-LV" b="1" dirty="0" smtClean="0">
                <a:solidFill>
                  <a:schemeClr val="tx1"/>
                </a:solidFill>
              </a:rPr>
              <a:t>43%, un tas </a:t>
            </a:r>
            <a:r>
              <a:rPr lang="lv-LV" b="1" dirty="0">
                <a:solidFill>
                  <a:schemeClr val="tx1"/>
                </a:solidFill>
              </a:rPr>
              <a:t>noticis iedzīvotāju skaita un ekonomiskās attīstības ietekmē</a:t>
            </a:r>
            <a:endParaRPr lang="lv-LV" b="1" dirty="0" smtClean="0">
              <a:solidFill>
                <a:schemeClr val="tx1"/>
              </a:solidFill>
            </a:endParaRPr>
          </a:p>
        </p:txBody>
      </p:sp>
      <p:sp>
        <p:nvSpPr>
          <p:cNvPr id="8" name="Rounded Rectangle 7"/>
          <p:cNvSpPr/>
          <p:nvPr/>
        </p:nvSpPr>
        <p:spPr>
          <a:xfrm>
            <a:off x="1210326" y="3982595"/>
            <a:ext cx="4174107" cy="61711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a:t>
            </a:r>
            <a:r>
              <a:rPr lang="lv-LV" b="1" dirty="0" smtClean="0">
                <a:solidFill>
                  <a:schemeClr val="tx1"/>
                </a:solidFill>
              </a:rPr>
              <a:t>20 gadus vēlāk (2010.g.):</a:t>
            </a:r>
          </a:p>
          <a:p>
            <a:pPr algn="ctr"/>
            <a:r>
              <a:rPr lang="lv-LV" b="1" dirty="0" smtClean="0">
                <a:solidFill>
                  <a:schemeClr val="tx1"/>
                </a:solidFill>
              </a:rPr>
              <a:t> </a:t>
            </a:r>
            <a:endParaRPr lang="lv-LV" b="1" dirty="0">
              <a:solidFill>
                <a:schemeClr val="tx1"/>
              </a:solidFill>
            </a:endParaRPr>
          </a:p>
        </p:txBody>
      </p:sp>
      <p:sp>
        <p:nvSpPr>
          <p:cNvPr id="5" name="Rounded Rectangle 4"/>
          <p:cNvSpPr/>
          <p:nvPr/>
        </p:nvSpPr>
        <p:spPr>
          <a:xfrm>
            <a:off x="263233" y="4357254"/>
            <a:ext cx="6068296" cy="20989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SEG </a:t>
            </a:r>
            <a:r>
              <a:rPr lang="lv-LV" b="1" dirty="0">
                <a:solidFill>
                  <a:schemeClr val="tx1"/>
                </a:solidFill>
              </a:rPr>
              <a:t>emisija bija pieaugušas līdz 31,1 miljardam t </a:t>
            </a:r>
            <a:r>
              <a:rPr lang="lv-LV" b="1" dirty="0" smtClean="0">
                <a:solidFill>
                  <a:schemeClr val="tx1"/>
                </a:solidFill>
              </a:rPr>
              <a:t>CO</a:t>
            </a:r>
            <a:r>
              <a:rPr lang="lv-LV" b="1" baseline="-25000" dirty="0" smtClean="0">
                <a:solidFill>
                  <a:schemeClr val="tx1"/>
                </a:solidFill>
              </a:rPr>
              <a:t>2</a:t>
            </a:r>
          </a:p>
          <a:p>
            <a:pPr marL="285750" indent="-285750">
              <a:buFont typeface="Arial" panose="020B0604020202020204" pitchFamily="34" charset="0"/>
              <a:buChar char="•"/>
            </a:pPr>
            <a:r>
              <a:rPr lang="lv-LV" b="1" dirty="0">
                <a:solidFill>
                  <a:schemeClr val="tx1"/>
                </a:solidFill>
              </a:rPr>
              <a:t>I</a:t>
            </a:r>
            <a:r>
              <a:rPr lang="lv-LV" b="1" dirty="0" smtClean="0">
                <a:solidFill>
                  <a:schemeClr val="tx1"/>
                </a:solidFill>
              </a:rPr>
              <a:t>edzīvotāju </a:t>
            </a:r>
            <a:r>
              <a:rPr lang="lv-LV" b="1" dirty="0">
                <a:solidFill>
                  <a:schemeClr val="tx1"/>
                </a:solidFill>
              </a:rPr>
              <a:t>skaits </a:t>
            </a:r>
            <a:r>
              <a:rPr lang="lv-LV" b="1" dirty="0" smtClean="0">
                <a:solidFill>
                  <a:schemeClr val="tx1"/>
                </a:solidFill>
              </a:rPr>
              <a:t>palielinājies </a:t>
            </a:r>
            <a:r>
              <a:rPr lang="lv-LV" b="1" dirty="0">
                <a:solidFill>
                  <a:schemeClr val="tx1"/>
                </a:solidFill>
              </a:rPr>
              <a:t>līdz 6,8 miljardiem </a:t>
            </a:r>
            <a:r>
              <a:rPr lang="lv-LV" b="1" dirty="0" smtClean="0">
                <a:solidFill>
                  <a:schemeClr val="tx1"/>
                </a:solidFill>
              </a:rPr>
              <a:t>cilvēku</a:t>
            </a:r>
          </a:p>
          <a:p>
            <a:pPr marL="285750" indent="-285750">
              <a:buFont typeface="Arial" panose="020B0604020202020204" pitchFamily="34" charset="0"/>
              <a:buChar char="•"/>
            </a:pPr>
            <a:r>
              <a:rPr lang="lv-LV" b="1" dirty="0">
                <a:solidFill>
                  <a:schemeClr val="tx1"/>
                </a:solidFill>
              </a:rPr>
              <a:t>I</a:t>
            </a:r>
            <a:r>
              <a:rPr lang="lv-LV" b="1" dirty="0" smtClean="0">
                <a:solidFill>
                  <a:schemeClr val="tx1"/>
                </a:solidFill>
              </a:rPr>
              <a:t>enākumi </a:t>
            </a:r>
            <a:r>
              <a:rPr lang="lv-LV" b="1" dirty="0">
                <a:solidFill>
                  <a:schemeClr val="tx1"/>
                </a:solidFill>
              </a:rPr>
              <a:t>pieauguši līdz 7,5 tūkstošiem </a:t>
            </a:r>
            <a:r>
              <a:rPr lang="lv-LV" b="1" dirty="0" smtClean="0">
                <a:solidFill>
                  <a:schemeClr val="tx1"/>
                </a:solidFill>
              </a:rPr>
              <a:t>USD uz </a:t>
            </a:r>
            <a:r>
              <a:rPr lang="lv-LV" b="1" dirty="0">
                <a:solidFill>
                  <a:schemeClr val="tx1"/>
                </a:solidFill>
              </a:rPr>
              <a:t>cilvēku </a:t>
            </a:r>
            <a:r>
              <a:rPr lang="lv-LV" b="1" dirty="0" smtClean="0">
                <a:solidFill>
                  <a:schemeClr val="tx1"/>
                </a:solidFill>
              </a:rPr>
              <a:t>gadā</a:t>
            </a:r>
          </a:p>
          <a:p>
            <a:pPr marL="285750" indent="-285750">
              <a:buFont typeface="Arial" panose="020B0604020202020204" pitchFamily="34" charset="0"/>
              <a:buChar char="•"/>
            </a:pPr>
            <a:r>
              <a:rPr lang="lv-LV" b="1" dirty="0">
                <a:solidFill>
                  <a:schemeClr val="tx1"/>
                </a:solidFill>
              </a:rPr>
              <a:t>T</a:t>
            </a:r>
            <a:r>
              <a:rPr lang="lv-LV" b="1" dirty="0" smtClean="0">
                <a:solidFill>
                  <a:schemeClr val="tx1"/>
                </a:solidFill>
              </a:rPr>
              <a:t>ehnoloģiskais </a:t>
            </a:r>
            <a:r>
              <a:rPr lang="lv-LV" b="1" dirty="0">
                <a:solidFill>
                  <a:schemeClr val="tx1"/>
                </a:solidFill>
              </a:rPr>
              <a:t>progress emisiju intensitāti </a:t>
            </a:r>
            <a:r>
              <a:rPr lang="lv-LV" b="1" dirty="0" smtClean="0">
                <a:solidFill>
                  <a:schemeClr val="tx1"/>
                </a:solidFill>
              </a:rPr>
              <a:t>samazinājis </a:t>
            </a:r>
            <a:r>
              <a:rPr lang="lv-LV" b="1" dirty="0">
                <a:solidFill>
                  <a:schemeClr val="tx1"/>
                </a:solidFill>
              </a:rPr>
              <a:t>līdz 0,61 g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/USD</a:t>
            </a:r>
          </a:p>
          <a:p>
            <a:pPr marL="285750" indent="-285750">
              <a:buFont typeface="Arial" panose="020B0604020202020204" pitchFamily="34" charset="0"/>
              <a:buChar char="•"/>
            </a:pPr>
            <a:r>
              <a:rPr lang="lv-LV" b="1" dirty="0" smtClean="0">
                <a:solidFill>
                  <a:schemeClr val="tx1"/>
                </a:solidFill>
              </a:rPr>
              <a:t>IPAT = 6,8 </a:t>
            </a:r>
            <a:r>
              <a:rPr lang="lv-LV" b="1" dirty="0">
                <a:solidFill>
                  <a:schemeClr val="tx1"/>
                </a:solidFill>
              </a:rPr>
              <a:t>x 7,5 $/</a:t>
            </a:r>
            <a:r>
              <a:rPr lang="lv-LV" b="1" dirty="0" err="1">
                <a:solidFill>
                  <a:schemeClr val="tx1"/>
                </a:solidFill>
              </a:rPr>
              <a:t>cilv</a:t>
            </a:r>
            <a:r>
              <a:rPr lang="lv-LV" b="1" dirty="0">
                <a:solidFill>
                  <a:schemeClr val="tx1"/>
                </a:solidFill>
              </a:rPr>
              <a:t> x 0,61 g CO</a:t>
            </a:r>
            <a:r>
              <a:rPr lang="lv-LV" b="1" baseline="-25000" dirty="0">
                <a:solidFill>
                  <a:schemeClr val="tx1"/>
                </a:solidFill>
              </a:rPr>
              <a:t>2</a:t>
            </a:r>
            <a:r>
              <a:rPr lang="lv-LV" b="1" dirty="0">
                <a:solidFill>
                  <a:schemeClr val="tx1"/>
                </a:solidFill>
              </a:rPr>
              <a:t>/$ = 31,1 milj. t </a:t>
            </a:r>
            <a:r>
              <a:rPr lang="lv-LV" b="1" dirty="0" smtClean="0">
                <a:solidFill>
                  <a:schemeClr val="tx1"/>
                </a:solidFill>
              </a:rPr>
              <a:t>CO</a:t>
            </a:r>
            <a:r>
              <a:rPr lang="lv-LV" b="1" baseline="-25000" dirty="0" smtClean="0">
                <a:solidFill>
                  <a:schemeClr val="tx1"/>
                </a:solidFill>
              </a:rPr>
              <a:t>2</a:t>
            </a:r>
          </a:p>
        </p:txBody>
      </p:sp>
    </p:spTree>
    <p:extLst>
      <p:ext uri="{BB962C8B-B14F-4D97-AF65-F5344CB8AC3E}">
        <p14:creationId xmlns:p14="http://schemas.microsoft.com/office/powerpoint/2010/main" xmlns="" val="2856333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78304"/>
            <a:ext cx="6616757" cy="5110986"/>
          </a:xfrm>
          <a:prstGeom prst="rect">
            <a:avLst/>
          </a:prstGeom>
        </p:spPr>
      </p:pic>
      <p:sp>
        <p:nvSpPr>
          <p:cNvPr id="3" name="Title 1"/>
          <p:cNvSpPr txBox="1">
            <a:spLocks/>
          </p:cNvSpPr>
          <p:nvPr/>
        </p:nvSpPr>
        <p:spPr>
          <a:xfrm>
            <a:off x="720436" y="484909"/>
            <a:ext cx="10751128" cy="12330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nodrošināt SEG emisiju </a:t>
            </a:r>
            <a:r>
              <a:rPr lang="lv-LV" sz="2400" dirty="0" smtClean="0"/>
              <a:t>samazinājumu, </a:t>
            </a:r>
            <a:r>
              <a:rPr lang="lv-LV" sz="2400" b="1" dirty="0"/>
              <a:t>nepieciešams nodrošināt izmaiņas labklājībā un </a:t>
            </a:r>
            <a:r>
              <a:rPr lang="lv-LV" sz="2400" b="1" dirty="0" smtClean="0"/>
              <a:t>tehnoloģijās</a:t>
            </a:r>
            <a:r>
              <a:rPr lang="lv-LV" sz="2400" dirty="0"/>
              <a:t> </a:t>
            </a:r>
            <a:r>
              <a:rPr lang="lv-LV" sz="2400" dirty="0" smtClean="0"/>
              <a:t>– to </a:t>
            </a:r>
            <a:r>
              <a:rPr lang="lv-LV" sz="2400" dirty="0"/>
              <a:t>ietekmē apjoma, strukturālais un intensitātes efekts, kas saistīts ar dažādām pieejām ilgtspējīga patēriņa vides slodžu </a:t>
            </a:r>
            <a:r>
              <a:rPr lang="lv-LV" sz="2400" dirty="0" smtClean="0"/>
              <a:t>pārvaldībā</a:t>
            </a:r>
            <a:endParaRPr lang="lv-LV" sz="2400" dirty="0"/>
          </a:p>
        </p:txBody>
      </p:sp>
      <p:sp>
        <p:nvSpPr>
          <p:cNvPr id="5" name="Rounded Rectangle 4"/>
          <p:cNvSpPr/>
          <p:nvPr/>
        </p:nvSpPr>
        <p:spPr>
          <a:xfrm>
            <a:off x="6400803" y="2097747"/>
            <a:ext cx="5500254" cy="762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err="1" smtClean="0">
                <a:solidFill>
                  <a:schemeClr val="tx1"/>
                </a:solidFill>
              </a:rPr>
              <a:t>Ekoefektivitātes</a:t>
            </a:r>
            <a:r>
              <a:rPr lang="lv-LV" b="1" u="sng" dirty="0" smtClean="0">
                <a:solidFill>
                  <a:schemeClr val="tx1"/>
                </a:solidFill>
              </a:rPr>
              <a:t> pieeja</a:t>
            </a:r>
            <a:r>
              <a:rPr lang="lv-LV" b="1" dirty="0" smtClean="0">
                <a:solidFill>
                  <a:schemeClr val="tx1"/>
                </a:solidFill>
              </a:rPr>
              <a:t> – vērsta uz </a:t>
            </a:r>
            <a:r>
              <a:rPr lang="lv-LV" b="1" dirty="0" err="1" smtClean="0">
                <a:solidFill>
                  <a:schemeClr val="tx1"/>
                </a:solidFill>
              </a:rPr>
              <a:t>ekoefektivitātes</a:t>
            </a:r>
            <a:r>
              <a:rPr lang="lv-LV" b="1" dirty="0" smtClean="0">
                <a:solidFill>
                  <a:schemeClr val="tx1"/>
                </a:solidFill>
              </a:rPr>
              <a:t> uzlabošanu visos produkta dzīves cikla posmos</a:t>
            </a:r>
          </a:p>
        </p:txBody>
      </p:sp>
      <p:sp>
        <p:nvSpPr>
          <p:cNvPr id="7" name="Rounded Rectangle 6"/>
          <p:cNvSpPr/>
          <p:nvPr/>
        </p:nvSpPr>
        <p:spPr>
          <a:xfrm>
            <a:off x="6400803" y="3096491"/>
            <a:ext cx="5500254" cy="9738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smtClean="0">
                <a:solidFill>
                  <a:schemeClr val="tx1"/>
                </a:solidFill>
              </a:rPr>
              <a:t>Pārslēgšanās pieeja</a:t>
            </a:r>
            <a:r>
              <a:rPr lang="lv-LV" b="1" dirty="0" smtClean="0">
                <a:solidFill>
                  <a:schemeClr val="tx1"/>
                </a:solidFill>
              </a:rPr>
              <a:t> – vērsta uz izmaiņām patēriņa struktūrā, mainot kolektīvās rīcības un koncentrējoties uz izmaiņām piegādes sistēmās</a:t>
            </a:r>
          </a:p>
        </p:txBody>
      </p:sp>
      <p:sp>
        <p:nvSpPr>
          <p:cNvPr id="8" name="Rounded Rectangle 7"/>
          <p:cNvSpPr/>
          <p:nvPr/>
        </p:nvSpPr>
        <p:spPr>
          <a:xfrm>
            <a:off x="6400803" y="4307126"/>
            <a:ext cx="5500254" cy="18581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smtClean="0">
                <a:solidFill>
                  <a:schemeClr val="tx1"/>
                </a:solidFill>
              </a:rPr>
              <a:t>Pietiekamības pieeja</a:t>
            </a:r>
            <a:r>
              <a:rPr lang="lv-LV" b="1" dirty="0" smtClean="0">
                <a:solidFill>
                  <a:schemeClr val="tx1"/>
                </a:solidFill>
              </a:rPr>
              <a:t> – vērsta uz patēriņa apjoma samazināšanu un atbalsta </a:t>
            </a:r>
            <a:r>
              <a:rPr lang="lv-LV" b="1" dirty="0" err="1" smtClean="0">
                <a:solidFill>
                  <a:schemeClr val="tx1"/>
                </a:solidFill>
              </a:rPr>
              <a:t>bezizaugsmes</a:t>
            </a:r>
            <a:r>
              <a:rPr lang="lv-LV" b="1" dirty="0" smtClean="0">
                <a:solidFill>
                  <a:schemeClr val="tx1"/>
                </a:solidFill>
              </a:rPr>
              <a:t> ekonomiku un attīstītajās valstīs pat ekonomiskās izaugsmes samazināšanu, labklājību un apmierinātību ar dzīvi nodrošinot attīstot sociālo kapitālu un nemateriālistisku dzīvesveidu</a:t>
            </a:r>
            <a:endParaRPr lang="lv-LV" b="1" dirty="0">
              <a:solidFill>
                <a:schemeClr val="tx1"/>
              </a:solidFill>
            </a:endParaRPr>
          </a:p>
        </p:txBody>
      </p:sp>
    </p:spTree>
    <p:extLst>
      <p:ext uri="{BB962C8B-B14F-4D97-AF65-F5344CB8AC3E}">
        <p14:creationId xmlns:p14="http://schemas.microsoft.com/office/powerpoint/2010/main" xmlns="" val="2604552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39419" y="1198432"/>
            <a:ext cx="7352581" cy="4923054"/>
          </a:xfrm>
          <a:prstGeom prst="rect">
            <a:avLst/>
          </a:prstGeom>
        </p:spPr>
      </p:pic>
      <p:sp>
        <p:nvSpPr>
          <p:cNvPr id="3" name="Title 1"/>
          <p:cNvSpPr txBox="1">
            <a:spLocks/>
          </p:cNvSpPr>
          <p:nvPr/>
        </p:nvSpPr>
        <p:spPr>
          <a:xfrm>
            <a:off x="1348327" y="352138"/>
            <a:ext cx="9495346" cy="11995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Mūsdienu sabiedrība ir pārlieku koncentrējusies uz </a:t>
            </a:r>
            <a:r>
              <a:rPr lang="lv-LV" sz="2400" b="1" dirty="0" err="1"/>
              <a:t>ekoefektivitātes</a:t>
            </a:r>
            <a:r>
              <a:rPr lang="lv-LV" sz="2400" b="1" dirty="0"/>
              <a:t> pieeju </a:t>
            </a:r>
            <a:r>
              <a:rPr lang="lv-LV" sz="2400" dirty="0"/>
              <a:t>– tehnoloģiskajām inovācijām un brīvā tirgus risinājumiem, lai </a:t>
            </a:r>
            <a:endParaRPr lang="lv-LV" sz="2400" dirty="0" smtClean="0"/>
          </a:p>
          <a:p>
            <a:pPr algn="ctr"/>
            <a:r>
              <a:rPr lang="lv-LV" sz="2400" dirty="0" smtClean="0"/>
              <a:t>sabiedrību </a:t>
            </a:r>
            <a:r>
              <a:rPr lang="lv-LV" sz="2400" dirty="0"/>
              <a:t>ievirzītu videi draudzīgākā gultnē</a:t>
            </a:r>
            <a:endParaRPr lang="lv-LV" sz="2400" dirty="0" smtClean="0"/>
          </a:p>
        </p:txBody>
      </p:sp>
      <p:sp>
        <p:nvSpPr>
          <p:cNvPr id="4" name="Rounded Rectangle 3"/>
          <p:cNvSpPr/>
          <p:nvPr/>
        </p:nvSpPr>
        <p:spPr>
          <a:xfrm>
            <a:off x="332509" y="2069198"/>
            <a:ext cx="5957455"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atsitiena efektu ietekmē, šī pieeja nespēj nodrošināt absolūtu resursu patēriņa un piesārņojuma samazinājumu</a:t>
            </a:r>
            <a:endParaRPr lang="lv-LV" b="1" dirty="0" smtClean="0">
              <a:solidFill>
                <a:schemeClr val="tx1"/>
              </a:solidFill>
            </a:endParaRPr>
          </a:p>
        </p:txBody>
      </p:sp>
      <p:sp>
        <p:nvSpPr>
          <p:cNvPr id="5" name="Rounded Rectangle 4"/>
          <p:cNvSpPr/>
          <p:nvPr/>
        </p:nvSpPr>
        <p:spPr>
          <a:xfrm>
            <a:off x="332509" y="3106883"/>
            <a:ext cx="5957455" cy="9386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Kritika tiek saņemta no </a:t>
            </a:r>
            <a:r>
              <a:rPr lang="lv-LV" b="1" u="sng" dirty="0" smtClean="0">
                <a:solidFill>
                  <a:schemeClr val="tx1"/>
                </a:solidFill>
              </a:rPr>
              <a:t>pietiekamības </a:t>
            </a:r>
            <a:r>
              <a:rPr lang="lv-LV" b="1" u="sng" dirty="0">
                <a:solidFill>
                  <a:schemeClr val="tx1"/>
                </a:solidFill>
              </a:rPr>
              <a:t>pieejas</a:t>
            </a:r>
            <a:r>
              <a:rPr lang="lv-LV" b="1" dirty="0">
                <a:solidFill>
                  <a:schemeClr val="tx1"/>
                </a:solidFill>
              </a:rPr>
              <a:t> atbalstītāju puses, kas uzsver, ka ikdienas dzīvē cilvēkiem ir grūti mainīt savus ieradumus pat, ja viņi ir labi informēti un motivēti</a:t>
            </a:r>
            <a:endParaRPr lang="lv-LV" b="1" dirty="0" smtClean="0">
              <a:solidFill>
                <a:schemeClr val="tx1"/>
              </a:solidFill>
            </a:endParaRPr>
          </a:p>
        </p:txBody>
      </p:sp>
      <p:sp>
        <p:nvSpPr>
          <p:cNvPr id="6" name="Rounded Rectangle 5"/>
          <p:cNvSpPr/>
          <p:nvPr/>
        </p:nvSpPr>
        <p:spPr>
          <a:xfrm>
            <a:off x="332509" y="4355851"/>
            <a:ext cx="5957455" cy="11776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nepieciešams ar sistēmiskām sociālām inovācijām un pieprasījuma puses pārvaldību mainīt ne tikai individuālas, bet arī kolektīvas rīcības, mainot patēriņa struktūru un apjomu</a:t>
            </a:r>
            <a:endParaRPr lang="lv-LV" b="1" dirty="0" smtClean="0">
              <a:solidFill>
                <a:schemeClr val="tx1"/>
              </a:solidFill>
            </a:endParaRPr>
          </a:p>
        </p:txBody>
      </p:sp>
    </p:spTree>
    <p:extLst>
      <p:ext uri="{BB962C8B-B14F-4D97-AF65-F5344CB8AC3E}">
        <p14:creationId xmlns:p14="http://schemas.microsoft.com/office/powerpoint/2010/main" xmlns="" val="14466710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989" t="973" r="930" b="533"/>
          <a:stretch/>
        </p:blipFill>
        <p:spPr>
          <a:xfrm>
            <a:off x="368710" y="0"/>
            <a:ext cx="5091092" cy="6858000"/>
          </a:xfrm>
          <a:prstGeom prst="rect">
            <a:avLst/>
          </a:prstGeom>
        </p:spPr>
      </p:pic>
      <p:sp>
        <p:nvSpPr>
          <p:cNvPr id="3" name="Title 1"/>
          <p:cNvSpPr txBox="1">
            <a:spLocks/>
          </p:cNvSpPr>
          <p:nvPr/>
        </p:nvSpPr>
        <p:spPr>
          <a:xfrm>
            <a:off x="554182" y="582929"/>
            <a:ext cx="11111345" cy="11627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Ilgtspējīga patēriņa pārvaldībā nevar koncentrēties tikai uz vienu no minētajām pieejām, bet, atkarībā no patēriņa sektora, mērķgrupas un </a:t>
            </a:r>
            <a:r>
              <a:rPr lang="lv-LV" sz="2400" dirty="0" smtClean="0"/>
              <a:t>sociālekonomiskā konteksta, </a:t>
            </a:r>
            <a:r>
              <a:rPr lang="lv-LV" sz="2400" b="1" dirty="0" smtClean="0"/>
              <a:t>jālieto </a:t>
            </a:r>
          </a:p>
          <a:p>
            <a:pPr algn="ctr"/>
            <a:r>
              <a:rPr lang="lv-LV" sz="2400" b="1" dirty="0" smtClean="0"/>
              <a:t>šo </a:t>
            </a:r>
            <a:r>
              <a:rPr lang="lv-LV" sz="2400" b="1" dirty="0"/>
              <a:t>pieeju dažādas kombinācijas</a:t>
            </a:r>
            <a:r>
              <a:rPr lang="lv-LV" sz="2400" dirty="0"/>
              <a:t>, kas vērstas uz pārmaiņām makrovides </a:t>
            </a:r>
            <a:r>
              <a:rPr lang="lv-LV" sz="2400" dirty="0" smtClean="0"/>
              <a:t>faktoros</a:t>
            </a:r>
            <a:endParaRPr lang="lv-LV" sz="2400" dirty="0"/>
          </a:p>
        </p:txBody>
      </p:sp>
      <p:sp>
        <p:nvSpPr>
          <p:cNvPr id="5" name="Rounded Rectangle 4"/>
          <p:cNvSpPr/>
          <p:nvPr/>
        </p:nvSpPr>
        <p:spPr>
          <a:xfrm>
            <a:off x="5112326" y="2078183"/>
            <a:ext cx="6747165" cy="17456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a:solidFill>
                  <a:schemeClr val="tx1"/>
                </a:solidFill>
              </a:rPr>
              <a:t>E</a:t>
            </a:r>
            <a:r>
              <a:rPr lang="lv-LV" b="1" u="sng" dirty="0" smtClean="0">
                <a:solidFill>
                  <a:schemeClr val="tx1"/>
                </a:solidFill>
              </a:rPr>
              <a:t>konomiskajā </a:t>
            </a:r>
            <a:r>
              <a:rPr lang="lv-LV" b="1" u="sng" dirty="0">
                <a:solidFill>
                  <a:schemeClr val="tx1"/>
                </a:solidFill>
              </a:rPr>
              <a:t>sistēmā</a:t>
            </a:r>
            <a:r>
              <a:rPr lang="lv-LV" b="1" dirty="0">
                <a:solidFill>
                  <a:schemeClr val="tx1"/>
                </a:solidFill>
              </a:rPr>
              <a:t> – jāattīsta tirgus mehānismi, kas veicina videi draudzīgu ražošanu un patēriņu un ierobežo neilgtspējīgus patēriņa </a:t>
            </a:r>
            <a:r>
              <a:rPr lang="lv-LV" b="1" dirty="0" smtClean="0">
                <a:solidFill>
                  <a:schemeClr val="tx1"/>
                </a:solidFill>
              </a:rPr>
              <a:t>paradumus</a:t>
            </a:r>
          </a:p>
          <a:p>
            <a:pPr marL="285750" indent="-285750">
              <a:spcAft>
                <a:spcPts val="600"/>
              </a:spcAft>
              <a:buFont typeface="Arial" panose="020B0604020202020204" pitchFamily="34" charset="0"/>
              <a:buChar char="•"/>
            </a:pPr>
            <a:r>
              <a:rPr lang="lv-LV" b="1" u="sng" dirty="0">
                <a:solidFill>
                  <a:schemeClr val="tx1"/>
                </a:solidFill>
              </a:rPr>
              <a:t>T</a:t>
            </a:r>
            <a:r>
              <a:rPr lang="lv-LV" b="1" u="sng" dirty="0" smtClean="0">
                <a:solidFill>
                  <a:schemeClr val="tx1"/>
                </a:solidFill>
              </a:rPr>
              <a:t>ehnoloģijās</a:t>
            </a:r>
            <a:r>
              <a:rPr lang="lv-LV" b="1" dirty="0" smtClean="0">
                <a:solidFill>
                  <a:schemeClr val="tx1"/>
                </a:solidFill>
              </a:rPr>
              <a:t> </a:t>
            </a:r>
            <a:r>
              <a:rPr lang="lv-LV" b="1" dirty="0">
                <a:solidFill>
                  <a:schemeClr val="tx1"/>
                </a:solidFill>
              </a:rPr>
              <a:t>– produktiem un pakalpojumiem ar mazāku ekoloģisko pēdu ir jākļūst pieejamākiem un dominējošiem </a:t>
            </a:r>
            <a:r>
              <a:rPr lang="lv-LV" b="1" dirty="0" smtClean="0">
                <a:solidFill>
                  <a:schemeClr val="tx1"/>
                </a:solidFill>
              </a:rPr>
              <a:t>tirgū</a:t>
            </a:r>
            <a:endParaRPr lang="lv-LV" b="1" dirty="0">
              <a:solidFill>
                <a:schemeClr val="tx1"/>
              </a:solidFill>
            </a:endParaRPr>
          </a:p>
        </p:txBody>
      </p:sp>
      <p:sp>
        <p:nvSpPr>
          <p:cNvPr id="7" name="Rounded Rectangle 6"/>
          <p:cNvSpPr/>
          <p:nvPr/>
        </p:nvSpPr>
        <p:spPr>
          <a:xfrm>
            <a:off x="4433455" y="4156367"/>
            <a:ext cx="7426036" cy="22582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smtClean="0">
                <a:solidFill>
                  <a:schemeClr val="tx1"/>
                </a:solidFill>
              </a:rPr>
              <a:t>Infrastruktūrā</a:t>
            </a:r>
            <a:r>
              <a:rPr lang="lv-LV" b="1" dirty="0" smtClean="0">
                <a:solidFill>
                  <a:schemeClr val="tx1"/>
                </a:solidFill>
              </a:rPr>
              <a:t> – </a:t>
            </a:r>
            <a:r>
              <a:rPr lang="lv-LV" b="1" dirty="0">
                <a:solidFill>
                  <a:schemeClr val="tx1"/>
                </a:solidFill>
              </a:rPr>
              <a:t>fiziskās vides attīstība, kas atvieglo ilgtspējīgu patēriņu un izskauž  neilgtspējīgus patēriņa </a:t>
            </a:r>
            <a:r>
              <a:rPr lang="lv-LV" b="1" dirty="0" smtClean="0">
                <a:solidFill>
                  <a:schemeClr val="tx1"/>
                </a:solidFill>
              </a:rPr>
              <a:t>paradumus</a:t>
            </a:r>
            <a:endParaRPr lang="lv-LV" b="1" dirty="0">
              <a:solidFill>
                <a:schemeClr val="tx1"/>
              </a:solidFill>
            </a:endParaRPr>
          </a:p>
          <a:p>
            <a:pPr marL="285750" indent="-285750">
              <a:spcAft>
                <a:spcPts val="600"/>
              </a:spcAft>
              <a:buFont typeface="Arial" panose="020B0604020202020204" pitchFamily="34" charset="0"/>
              <a:buChar char="•"/>
            </a:pPr>
            <a:r>
              <a:rPr lang="lv-LV" b="1" u="sng" dirty="0">
                <a:solidFill>
                  <a:schemeClr val="tx1"/>
                </a:solidFill>
              </a:rPr>
              <a:t>I</a:t>
            </a:r>
            <a:r>
              <a:rPr lang="lv-LV" b="1" u="sng" dirty="0" smtClean="0">
                <a:solidFill>
                  <a:schemeClr val="tx1"/>
                </a:solidFill>
              </a:rPr>
              <a:t>nstitucionālajā </a:t>
            </a:r>
            <a:r>
              <a:rPr lang="lv-LV" b="1" u="sng" dirty="0">
                <a:solidFill>
                  <a:schemeClr val="tx1"/>
                </a:solidFill>
              </a:rPr>
              <a:t>vidē</a:t>
            </a:r>
            <a:r>
              <a:rPr lang="lv-LV" b="1" dirty="0">
                <a:solidFill>
                  <a:schemeClr val="tx1"/>
                </a:solidFill>
              </a:rPr>
              <a:t> – jāveicina cilvēku vajadzību apmierināšana ārpus tirgus (piem., sociālā kapitāla stiprināšana);</a:t>
            </a:r>
          </a:p>
          <a:p>
            <a:pPr marL="285750" indent="-285750">
              <a:spcAft>
                <a:spcPts val="600"/>
              </a:spcAft>
              <a:buFont typeface="Arial" panose="020B0604020202020204" pitchFamily="34" charset="0"/>
              <a:buChar char="•"/>
            </a:pPr>
            <a:r>
              <a:rPr lang="lv-LV" b="1" u="sng" dirty="0">
                <a:solidFill>
                  <a:schemeClr val="tx1"/>
                </a:solidFill>
              </a:rPr>
              <a:t>S</a:t>
            </a:r>
            <a:r>
              <a:rPr lang="lv-LV" b="1" u="sng" dirty="0" smtClean="0">
                <a:solidFill>
                  <a:schemeClr val="tx1"/>
                </a:solidFill>
              </a:rPr>
              <a:t>ociālpsiholoģiskajā </a:t>
            </a:r>
            <a:r>
              <a:rPr lang="lv-LV" b="1" u="sng" dirty="0">
                <a:solidFill>
                  <a:schemeClr val="tx1"/>
                </a:solidFill>
              </a:rPr>
              <a:t>vidē</a:t>
            </a:r>
            <a:r>
              <a:rPr lang="lv-LV" b="1" dirty="0">
                <a:solidFill>
                  <a:schemeClr val="tx1"/>
                </a:solidFill>
              </a:rPr>
              <a:t> – palielinot patērētāju zināšanas par patēriņa vides slodzēm un mainot patēriņa simbolisko nozīmi un attīstot mazāk materiālistisku, altruistiskāku dzīves stilu un vērtības</a:t>
            </a:r>
          </a:p>
        </p:txBody>
      </p:sp>
    </p:spTree>
    <p:extLst>
      <p:ext uri="{BB962C8B-B14F-4D97-AF65-F5344CB8AC3E}">
        <p14:creationId xmlns:p14="http://schemas.microsoft.com/office/powerpoint/2010/main" xmlns="" val="2552653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49216" y="0"/>
            <a:ext cx="4559840" cy="6858000"/>
          </a:xfrm>
          <a:prstGeom prst="rect">
            <a:avLst/>
          </a:prstGeom>
        </p:spPr>
      </p:pic>
      <p:sp>
        <p:nvSpPr>
          <p:cNvPr id="3" name="Title 1"/>
          <p:cNvSpPr txBox="1">
            <a:spLocks/>
          </p:cNvSpPr>
          <p:nvPr/>
        </p:nvSpPr>
        <p:spPr>
          <a:xfrm>
            <a:off x="3392721" y="423147"/>
            <a:ext cx="5406558" cy="9242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Daudziem no patēriņu ietekmējošajiem faktoriem ir duāla daba</a:t>
            </a:r>
            <a:endParaRPr lang="lv-LV" sz="2400" dirty="0" smtClean="0"/>
          </a:p>
        </p:txBody>
      </p:sp>
      <p:sp>
        <p:nvSpPr>
          <p:cNvPr id="4" name="Rounded Rectangle 3"/>
          <p:cNvSpPr/>
          <p:nvPr/>
        </p:nvSpPr>
        <p:spPr>
          <a:xfrm>
            <a:off x="554624" y="1676401"/>
            <a:ext cx="6200133" cy="12884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Ienākumi, tehnoloģiju attīstība un informācijas pieejamība var veicināt patēriņa apjoma pieaugumu un jaunu iekārtu izmantošanu, gan, tieši pretēji, videi draudzīgu rīcību, energoefektivitāti un resursu taupību</a:t>
            </a:r>
            <a:endParaRPr lang="lv-LV" b="1" dirty="0" smtClean="0">
              <a:solidFill>
                <a:schemeClr val="tx1"/>
              </a:solidFill>
            </a:endParaRPr>
          </a:p>
        </p:txBody>
      </p:sp>
      <p:sp>
        <p:nvSpPr>
          <p:cNvPr id="5" name="Rounded Rectangle 4"/>
          <p:cNvSpPr/>
          <p:nvPr/>
        </p:nvSpPr>
        <p:spPr>
          <a:xfrm>
            <a:off x="554624" y="3293918"/>
            <a:ext cx="6200133" cy="14685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Ekonomiskā izaugsme veicina elektroierīču skaita palielināšanos un elektroenerģijas patēriņu mājsaimniecībās, bet ekonomiskās krīzes ietekmē </a:t>
            </a:r>
            <a:r>
              <a:rPr lang="lv-LV" b="1" dirty="0" smtClean="0">
                <a:solidFill>
                  <a:schemeClr val="tx1"/>
                </a:solidFill>
              </a:rPr>
              <a:t>2008.-2009.g. </a:t>
            </a:r>
            <a:r>
              <a:rPr lang="lv-LV" b="1" dirty="0">
                <a:solidFill>
                  <a:schemeClr val="tx1"/>
                </a:solidFill>
              </a:rPr>
              <a:t>samazinājās energoresursu un pārtikas produktu patēriņš, veicinot </a:t>
            </a:r>
            <a:endParaRPr lang="lv-LV" b="1" dirty="0" smtClean="0">
              <a:solidFill>
                <a:schemeClr val="tx1"/>
              </a:solidFill>
            </a:endParaRPr>
          </a:p>
          <a:p>
            <a:pPr algn="ctr"/>
            <a:r>
              <a:rPr lang="lv-LV" b="1" dirty="0" smtClean="0">
                <a:solidFill>
                  <a:schemeClr val="tx1"/>
                </a:solidFill>
              </a:rPr>
              <a:t>vides </a:t>
            </a:r>
            <a:r>
              <a:rPr lang="lv-LV" b="1" dirty="0">
                <a:solidFill>
                  <a:schemeClr val="tx1"/>
                </a:solidFill>
              </a:rPr>
              <a:t>emisiju samazināšanos</a:t>
            </a:r>
            <a:endParaRPr lang="lv-LV" b="1" dirty="0" smtClean="0">
              <a:solidFill>
                <a:schemeClr val="tx1"/>
              </a:solidFill>
            </a:endParaRPr>
          </a:p>
        </p:txBody>
      </p:sp>
      <p:sp>
        <p:nvSpPr>
          <p:cNvPr id="6" name="Rounded Rectangle 5"/>
          <p:cNvSpPr/>
          <p:nvPr/>
        </p:nvSpPr>
        <p:spPr>
          <a:xfrm>
            <a:off x="554624" y="5091544"/>
            <a:ext cx="6200133"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Tāpat ekonomiskās problēmas veicināja aktīvāku iedzīvotāju sadarbību resursu taupīšanā</a:t>
            </a:r>
            <a:endParaRPr lang="lv-LV" b="1" dirty="0" smtClean="0">
              <a:solidFill>
                <a:schemeClr val="tx1"/>
              </a:solidFill>
            </a:endParaRPr>
          </a:p>
        </p:txBody>
      </p:sp>
    </p:spTree>
    <p:extLst>
      <p:ext uri="{BB962C8B-B14F-4D97-AF65-F5344CB8AC3E}">
        <p14:creationId xmlns:p14="http://schemas.microsoft.com/office/powerpoint/2010/main" xmlns="" val="1743712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8621" y="0"/>
            <a:ext cx="4572000" cy="6858000"/>
          </a:xfrm>
          <a:prstGeom prst="rect">
            <a:avLst/>
          </a:prstGeom>
        </p:spPr>
      </p:pic>
      <p:sp>
        <p:nvSpPr>
          <p:cNvPr id="3" name="Title 1"/>
          <p:cNvSpPr txBox="1">
            <a:spLocks/>
          </p:cNvSpPr>
          <p:nvPr/>
        </p:nvSpPr>
        <p:spPr>
          <a:xfrm>
            <a:off x="4369166" y="432573"/>
            <a:ext cx="6695633" cy="9501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Pētījumi atklāj būtiskākos </a:t>
            </a:r>
            <a:r>
              <a:rPr lang="lv-LV" sz="2400" b="1" dirty="0" smtClean="0"/>
              <a:t>patēriņu </a:t>
            </a:r>
            <a:r>
              <a:rPr lang="lv-LV" sz="2400" b="1" dirty="0"/>
              <a:t>virzošos spēkus</a:t>
            </a:r>
            <a:r>
              <a:rPr lang="lv-LV" sz="2400" dirty="0"/>
              <a:t>, kas vecina gan ilgtspējīgu, gan neilgtspējīgu patēriņu</a:t>
            </a:r>
            <a:endParaRPr lang="lv-LV" sz="2400" dirty="0" smtClean="0"/>
          </a:p>
        </p:txBody>
      </p:sp>
      <p:sp>
        <p:nvSpPr>
          <p:cNvPr id="4" name="Rounded Rectangle 3"/>
          <p:cNvSpPr/>
          <p:nvPr/>
        </p:nvSpPr>
        <p:spPr>
          <a:xfrm>
            <a:off x="4369165" y="1764802"/>
            <a:ext cx="6695633" cy="10169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Šie virzošie spēki </a:t>
            </a:r>
            <a:r>
              <a:rPr lang="lv-LV" b="1" dirty="0">
                <a:solidFill>
                  <a:schemeClr val="tx1"/>
                </a:solidFill>
              </a:rPr>
              <a:t>ir saistīti ar tirgus nepilnībām, kas valdības līmenī netiek risinātas, un labas dzīves un labklājības izpratni sabiedrībā</a:t>
            </a:r>
            <a:r>
              <a:rPr lang="lv-LV" b="1" dirty="0" smtClean="0">
                <a:solidFill>
                  <a:schemeClr val="tx1"/>
                </a:solidFill>
              </a:rPr>
              <a:t>:</a:t>
            </a:r>
          </a:p>
          <a:p>
            <a:pPr algn="ctr"/>
            <a:endParaRPr lang="lv-LV" b="1" dirty="0">
              <a:solidFill>
                <a:schemeClr val="tx1"/>
              </a:solidFill>
            </a:endParaRPr>
          </a:p>
        </p:txBody>
      </p:sp>
      <p:sp>
        <p:nvSpPr>
          <p:cNvPr id="5" name="Rounded Rectangle 4"/>
          <p:cNvSpPr/>
          <p:nvPr/>
        </p:nvSpPr>
        <p:spPr>
          <a:xfrm>
            <a:off x="3620284" y="2442126"/>
            <a:ext cx="8206529" cy="2723826"/>
          </a:xfrm>
          <a:prstGeom prst="roundRect">
            <a:avLst>
              <a:gd name="adj" fmla="val 1281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Zemās videi kaitīgo produktu cenas, kas neatspoguļo ārējās vides izmaksas</a:t>
            </a:r>
          </a:p>
          <a:p>
            <a:pPr marL="285750" indent="-285750">
              <a:spcAft>
                <a:spcPts val="600"/>
              </a:spcAft>
              <a:buFont typeface="Arial" panose="020B0604020202020204" pitchFamily="34" charset="0"/>
              <a:buChar char="•"/>
            </a:pPr>
            <a:r>
              <a:rPr lang="lv-LV" b="1" dirty="0" smtClean="0">
                <a:solidFill>
                  <a:schemeClr val="tx1"/>
                </a:solidFill>
              </a:rPr>
              <a:t>Infrastruktūra un piegādes sistēmas, kas patērētāju ieslēdz neilgtspējīgās izvēlēs</a:t>
            </a:r>
          </a:p>
          <a:p>
            <a:pPr marL="285750" indent="-285750">
              <a:spcAft>
                <a:spcPts val="600"/>
              </a:spcAft>
              <a:buFont typeface="Arial" panose="020B0604020202020204" pitchFamily="34" charset="0"/>
              <a:buChar char="•"/>
            </a:pPr>
            <a:r>
              <a:rPr lang="lv-LV" b="1" dirty="0" smtClean="0">
                <a:solidFill>
                  <a:schemeClr val="tx1"/>
                </a:solidFill>
              </a:rPr>
              <a:t>Tirgus ekonomikā iebūvētais konkurences un izaugsmes modelis, kas veicina visu dzīves sfēru komercializācija, un bezgalīgu produktu inovāciju,</a:t>
            </a:r>
          </a:p>
          <a:p>
            <a:pPr marL="285750" indent="-285750">
              <a:spcAft>
                <a:spcPts val="600"/>
              </a:spcAft>
              <a:buFont typeface="Arial" panose="020B0604020202020204" pitchFamily="34" charset="0"/>
              <a:buChar char="•"/>
            </a:pPr>
            <a:r>
              <a:rPr lang="lv-LV" b="1" dirty="0" smtClean="0">
                <a:solidFill>
                  <a:schemeClr val="tx1"/>
                </a:solidFill>
              </a:rPr>
              <a:t>Mārketings, kas izmanto produktu statusa nozīmi un veicina materiālistisku vērtību nostiprināšanos sabiedrībā ar masu mediju (īpaši televīzijas), publiskās telpas komercializācijas un atlikto maksājumu palīdzību,</a:t>
            </a:r>
          </a:p>
          <a:p>
            <a:pPr marL="285750" indent="-285750">
              <a:spcAft>
                <a:spcPts val="600"/>
              </a:spcAft>
              <a:buFont typeface="Arial" panose="020B0604020202020204" pitchFamily="34" charset="0"/>
              <a:buChar char="•"/>
            </a:pPr>
            <a:r>
              <a:rPr lang="lv-LV" b="1" dirty="0" smtClean="0">
                <a:solidFill>
                  <a:schemeClr val="tx1"/>
                </a:solidFill>
              </a:rPr>
              <a:t>Sabiedrības materiālistiskās vērtības un vēlme pēc augstāka komforta</a:t>
            </a:r>
          </a:p>
        </p:txBody>
      </p:sp>
      <p:sp>
        <p:nvSpPr>
          <p:cNvPr id="7" name="Rounded Rectangle 6"/>
          <p:cNvSpPr/>
          <p:nvPr/>
        </p:nvSpPr>
        <p:spPr>
          <a:xfrm>
            <a:off x="5416165" y="5509748"/>
            <a:ext cx="5648633" cy="10044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Šo virzošo spēku kompleksās mijsakarības un daudzveidīgās ietekmes liedz skaidri prognozēt mājokļa, transporta un </a:t>
            </a:r>
            <a:r>
              <a:rPr lang="lv-LV" b="1" dirty="0" smtClean="0">
                <a:solidFill>
                  <a:schemeClr val="tx1"/>
                </a:solidFill>
              </a:rPr>
              <a:t>pārtikas </a:t>
            </a:r>
            <a:r>
              <a:rPr lang="lv-LV" b="1" dirty="0">
                <a:solidFill>
                  <a:schemeClr val="tx1"/>
                </a:solidFill>
              </a:rPr>
              <a:t>sektoru vides slodžu dinamiku</a:t>
            </a:r>
            <a:endParaRPr lang="lv-LV" b="1" dirty="0" smtClean="0">
              <a:solidFill>
                <a:schemeClr val="tx1"/>
              </a:solidFill>
            </a:endParaRPr>
          </a:p>
        </p:txBody>
      </p:sp>
    </p:spTree>
    <p:extLst>
      <p:ext uri="{BB962C8B-B14F-4D97-AF65-F5344CB8AC3E}">
        <p14:creationId xmlns:p14="http://schemas.microsoft.com/office/powerpoint/2010/main" xmlns="" val="2235207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5254" y="-6453"/>
            <a:ext cx="4589252" cy="6882811"/>
          </a:xfrm>
          <a:prstGeom prst="rect">
            <a:avLst/>
          </a:prstGeom>
        </p:spPr>
      </p:pic>
      <p:sp>
        <p:nvSpPr>
          <p:cNvPr id="3" name="Title 1"/>
          <p:cNvSpPr txBox="1">
            <a:spLocks/>
          </p:cNvSpPr>
          <p:nvPr/>
        </p:nvSpPr>
        <p:spPr>
          <a:xfrm>
            <a:off x="1743885" y="486662"/>
            <a:ext cx="8704230" cy="11718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Socioloģiskās aptaujas atklāj, ka </a:t>
            </a:r>
            <a:r>
              <a:rPr lang="lv-LV" sz="2400" b="1" dirty="0"/>
              <a:t>iedzīvotājiem Latvijā rūp vides jautājumi </a:t>
            </a:r>
            <a:r>
              <a:rPr lang="lv-LV" sz="2400" dirty="0"/>
              <a:t>(pārsvarā vides piesārņojums un atkritumu problemātika) un klimata pārmaiņas tie uzskata par būtisku vides problēmu</a:t>
            </a:r>
            <a:endParaRPr lang="lv-LV" sz="2400" dirty="0" smtClean="0"/>
          </a:p>
        </p:txBody>
      </p:sp>
      <p:sp>
        <p:nvSpPr>
          <p:cNvPr id="4" name="Rounded Rectangle 3"/>
          <p:cNvSpPr/>
          <p:nvPr/>
        </p:nvSpPr>
        <p:spPr>
          <a:xfrm>
            <a:off x="924232" y="2021871"/>
            <a:ext cx="5577305" cy="9975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Taču </a:t>
            </a:r>
            <a:r>
              <a:rPr lang="lv-LV" b="1" dirty="0">
                <a:solidFill>
                  <a:schemeClr val="tx1"/>
                </a:solidFill>
              </a:rPr>
              <a:t>aptaujātie nav ieinteresēti ilgtspējīgā patēriņā un neuzskata, ka viņu ikdienas patēriņa paradumi </a:t>
            </a:r>
            <a:endParaRPr lang="lv-LV" b="1" dirty="0" smtClean="0">
              <a:solidFill>
                <a:schemeClr val="tx1"/>
              </a:solidFill>
            </a:endParaRPr>
          </a:p>
          <a:p>
            <a:pPr algn="ctr"/>
            <a:r>
              <a:rPr lang="lv-LV" b="1" dirty="0" smtClean="0">
                <a:solidFill>
                  <a:schemeClr val="tx1"/>
                </a:solidFill>
              </a:rPr>
              <a:t>atstāj </a:t>
            </a:r>
            <a:r>
              <a:rPr lang="lv-LV" b="1" dirty="0">
                <a:solidFill>
                  <a:schemeClr val="tx1"/>
                </a:solidFill>
              </a:rPr>
              <a:t>būtisku ietekmi uz vidi</a:t>
            </a:r>
            <a:endParaRPr lang="lv-LV" b="1" dirty="0" smtClean="0">
              <a:solidFill>
                <a:schemeClr val="tx1"/>
              </a:solidFill>
            </a:endParaRPr>
          </a:p>
        </p:txBody>
      </p:sp>
      <p:sp>
        <p:nvSpPr>
          <p:cNvPr id="5" name="Rounded Rectangle 4"/>
          <p:cNvSpPr/>
          <p:nvPr/>
        </p:nvSpPr>
        <p:spPr>
          <a:xfrm>
            <a:off x="924232" y="3393471"/>
            <a:ext cx="5577305" cy="9836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Tajā pašā laikā veidojas nišas dzīves stili un tirgi, piemēram, bioloģiskās pārtikas, </a:t>
            </a:r>
            <a:r>
              <a:rPr lang="lv-LV" b="1" dirty="0" err="1">
                <a:solidFill>
                  <a:schemeClr val="tx1"/>
                </a:solidFill>
              </a:rPr>
              <a:t>ekokosmētikas</a:t>
            </a:r>
            <a:r>
              <a:rPr lang="lv-LV" b="1" dirty="0">
                <a:solidFill>
                  <a:schemeClr val="tx1"/>
                </a:solidFill>
              </a:rPr>
              <a:t> un dažādu energoefektīvu iekārtu jomā</a:t>
            </a:r>
            <a:endParaRPr lang="lv-LV" b="1" dirty="0" smtClean="0">
              <a:solidFill>
                <a:schemeClr val="tx1"/>
              </a:solidFill>
            </a:endParaRPr>
          </a:p>
        </p:txBody>
      </p:sp>
      <p:sp>
        <p:nvSpPr>
          <p:cNvPr id="6" name="Rounded Rectangle 5"/>
          <p:cNvSpPr/>
          <p:nvPr/>
        </p:nvSpPr>
        <p:spPr>
          <a:xfrm>
            <a:off x="924232" y="4751217"/>
            <a:ext cx="5577305" cy="12469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saistās ar ilgtspējīga patēriņa dzīves stila nostabilizēšanos noteiktās sociālās grupās, taču šie dzīves stili ir margināli un nespēj atsvērt apjoma efektu un ar to saistītās augošās patēriņa ietekmes uz klimatu</a:t>
            </a:r>
            <a:endParaRPr lang="lv-LV" b="1" dirty="0" smtClean="0">
              <a:solidFill>
                <a:schemeClr val="tx1"/>
              </a:solidFill>
            </a:endParaRPr>
          </a:p>
        </p:txBody>
      </p:sp>
    </p:spTree>
    <p:extLst>
      <p:ext uri="{BB962C8B-B14F-4D97-AF65-F5344CB8AC3E}">
        <p14:creationId xmlns:p14="http://schemas.microsoft.com/office/powerpoint/2010/main" xmlns="" val="3216518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792666260"/>
              </p:ext>
            </p:extLst>
          </p:nvPr>
        </p:nvGraphicFramePr>
        <p:xfrm>
          <a:off x="838199" y="2138038"/>
          <a:ext cx="10515601" cy="2734324"/>
        </p:xfrm>
        <a:graphic>
          <a:graphicData uri="http://schemas.openxmlformats.org/drawingml/2006/table">
            <a:tbl>
              <a:tblPr firstRow="1" firstCol="1" bandRow="1">
                <a:tableStyleId>{5C22544A-7EE6-4342-B048-85BDC9FD1C3A}</a:tableStyleId>
              </a:tblPr>
              <a:tblGrid>
                <a:gridCol w="1972727">
                  <a:extLst>
                    <a:ext uri="{9D8B030D-6E8A-4147-A177-3AD203B41FA5}">
                      <a16:colId xmlns:a16="http://schemas.microsoft.com/office/drawing/2014/main" xmlns="" val="3809938670"/>
                    </a:ext>
                  </a:extLst>
                </a:gridCol>
                <a:gridCol w="4271437">
                  <a:extLst>
                    <a:ext uri="{9D8B030D-6E8A-4147-A177-3AD203B41FA5}">
                      <a16:colId xmlns:a16="http://schemas.microsoft.com/office/drawing/2014/main" xmlns="" val="653941536"/>
                    </a:ext>
                  </a:extLst>
                </a:gridCol>
                <a:gridCol w="4271437">
                  <a:extLst>
                    <a:ext uri="{9D8B030D-6E8A-4147-A177-3AD203B41FA5}">
                      <a16:colId xmlns:a16="http://schemas.microsoft.com/office/drawing/2014/main" xmlns="" val="2678053626"/>
                    </a:ext>
                  </a:extLst>
                </a:gridCol>
              </a:tblGrid>
              <a:tr h="722644">
                <a:tc>
                  <a:txBody>
                    <a:bodyPr/>
                    <a:lstStyle/>
                    <a:p>
                      <a:pPr algn="ctr">
                        <a:lnSpc>
                          <a:spcPct val="100000"/>
                        </a:lnSpc>
                      </a:pPr>
                      <a:endParaRPr lang="lv-LV" sz="2000" b="0" dirty="0">
                        <a:effectLst/>
                        <a:latin typeface="+mj-lt"/>
                      </a:endParaRPr>
                    </a:p>
                  </a:txBody>
                  <a:tcPr>
                    <a:noFill/>
                  </a:tcPr>
                </a:tc>
                <a:tc>
                  <a:txBody>
                    <a:bodyPr/>
                    <a:lstStyle/>
                    <a:p>
                      <a:pPr algn="ctr">
                        <a:lnSpc>
                          <a:spcPct val="100000"/>
                        </a:lnSpc>
                        <a:spcAft>
                          <a:spcPts val="0"/>
                        </a:spcAft>
                      </a:pPr>
                      <a:r>
                        <a:rPr lang="lv-LV" sz="2400" b="1" kern="150" dirty="0">
                          <a:effectLst/>
                          <a:latin typeface="+mj-lt"/>
                        </a:rPr>
                        <a:t>Attieksme – rūp vides jautājumi </a:t>
                      </a:r>
                      <a:endParaRPr lang="lv-LV" sz="2400" b="1" kern="150" dirty="0">
                        <a:solidFill>
                          <a:srgbClr val="000000"/>
                        </a:solidFill>
                        <a:effectLst/>
                        <a:latin typeface="+mj-lt"/>
                        <a:ea typeface="MS Gothic" panose="020B0609070205080204" pitchFamily="49" charset="-128"/>
                        <a:cs typeface="MS Gothic" panose="020B0609070205080204" pitchFamily="49" charset="-128"/>
                      </a:endParaRPr>
                    </a:p>
                  </a:txBody>
                  <a:tcPr anchor="ctr">
                    <a:solidFill>
                      <a:schemeClr val="accent6">
                        <a:lumMod val="50000"/>
                      </a:schemeClr>
                    </a:solidFill>
                  </a:tcPr>
                </a:tc>
                <a:tc>
                  <a:txBody>
                    <a:bodyPr/>
                    <a:lstStyle/>
                    <a:p>
                      <a:pPr algn="ctr">
                        <a:lnSpc>
                          <a:spcPct val="100000"/>
                        </a:lnSpc>
                        <a:spcAft>
                          <a:spcPts val="0"/>
                        </a:spcAft>
                      </a:pPr>
                      <a:r>
                        <a:rPr lang="lv-LV" sz="2400" b="1" kern="150" dirty="0">
                          <a:effectLst/>
                          <a:latin typeface="+mj-lt"/>
                        </a:rPr>
                        <a:t>Attieksme – nerūp vides jautājumi</a:t>
                      </a:r>
                      <a:endParaRPr lang="lv-LV" sz="2400" b="1" kern="150" dirty="0">
                        <a:solidFill>
                          <a:srgbClr val="000000"/>
                        </a:solidFill>
                        <a:effectLst/>
                        <a:latin typeface="+mj-lt"/>
                        <a:ea typeface="MS Gothic" panose="020B0609070205080204" pitchFamily="49" charset="-128"/>
                        <a:cs typeface="MS Gothic" panose="020B0609070205080204" pitchFamily="49" charset="-128"/>
                      </a:endParaRPr>
                    </a:p>
                  </a:txBody>
                  <a:tcPr anchor="ctr">
                    <a:solidFill>
                      <a:schemeClr val="accent4">
                        <a:lumMod val="50000"/>
                      </a:schemeClr>
                    </a:solidFill>
                  </a:tcPr>
                </a:tc>
                <a:extLst>
                  <a:ext uri="{0D108BD9-81ED-4DB2-BD59-A6C34878D82A}">
                    <a16:rowId xmlns:a16="http://schemas.microsoft.com/office/drawing/2014/main" xmlns="" val="2010993935"/>
                  </a:ext>
                </a:extLst>
              </a:tr>
              <a:tr h="370840">
                <a:tc>
                  <a:txBody>
                    <a:bodyPr/>
                    <a:lstStyle/>
                    <a:p>
                      <a:pPr algn="ctr">
                        <a:lnSpc>
                          <a:spcPct val="100000"/>
                        </a:lnSpc>
                        <a:spcAft>
                          <a:spcPts val="0"/>
                        </a:spcAft>
                      </a:pPr>
                      <a:r>
                        <a:rPr lang="lv-LV" sz="2400" b="1" kern="150" dirty="0">
                          <a:effectLst/>
                          <a:latin typeface="+mj-lt"/>
                        </a:rPr>
                        <a:t>Ilgtspējīgs patēriņš</a:t>
                      </a:r>
                      <a:endParaRPr lang="lv-LV" sz="2400" b="1" kern="150" dirty="0">
                        <a:solidFill>
                          <a:srgbClr val="000000"/>
                        </a:solidFill>
                        <a:effectLst/>
                        <a:latin typeface="+mj-lt"/>
                        <a:ea typeface="MS Gothic" panose="020B0609070205080204" pitchFamily="49" charset="-128"/>
                        <a:cs typeface="MS Gothic" panose="020B0609070205080204" pitchFamily="49" charset="-128"/>
                      </a:endParaRPr>
                    </a:p>
                  </a:txBody>
                  <a:tcPr anchor="ctr">
                    <a:solidFill>
                      <a:schemeClr val="accent6">
                        <a:lumMod val="50000"/>
                      </a:schemeClr>
                    </a:solidFill>
                  </a:tcPr>
                </a:tc>
                <a:tc>
                  <a:txBody>
                    <a:bodyPr/>
                    <a:lstStyle/>
                    <a:p>
                      <a:pPr algn="ctr">
                        <a:lnSpc>
                          <a:spcPct val="100000"/>
                        </a:lnSpc>
                        <a:spcAft>
                          <a:spcPts val="0"/>
                        </a:spcAft>
                      </a:pPr>
                      <a:r>
                        <a:rPr lang="lv-LV" sz="2400" b="0" u="sng" kern="150" dirty="0" smtClean="0">
                          <a:effectLst/>
                          <a:latin typeface="+mj-lt"/>
                        </a:rPr>
                        <a:t>1.grupa</a:t>
                      </a:r>
                      <a:r>
                        <a:rPr lang="lv-LV" sz="2400" b="0" kern="150" dirty="0" smtClean="0">
                          <a:effectLst/>
                          <a:latin typeface="+mj-lt"/>
                        </a:rPr>
                        <a:t> </a:t>
                      </a:r>
                      <a:r>
                        <a:rPr lang="lv-LV" sz="2400" b="0" kern="150" dirty="0">
                          <a:effectLst/>
                          <a:latin typeface="+mj-lt"/>
                        </a:rPr>
                        <a:t>– </a:t>
                      </a:r>
                      <a:r>
                        <a:rPr lang="lv-LV" sz="2400" b="1" kern="150" dirty="0">
                          <a:effectLst/>
                          <a:latin typeface="+mj-lt"/>
                        </a:rPr>
                        <a:t>rūp</a:t>
                      </a:r>
                      <a:r>
                        <a:rPr lang="lv-LV" sz="2400" b="0" kern="150" dirty="0">
                          <a:effectLst/>
                          <a:latin typeface="+mj-lt"/>
                        </a:rPr>
                        <a:t> vides jautājumi un praktizē ilgtspējīgu patēriņu</a:t>
                      </a:r>
                      <a:endParaRPr lang="lv-LV" sz="2400" b="0" kern="150" dirty="0">
                        <a:solidFill>
                          <a:srgbClr val="000000"/>
                        </a:solidFill>
                        <a:effectLst/>
                        <a:latin typeface="+mj-lt"/>
                        <a:ea typeface="MS Gothic" panose="020B0609070205080204" pitchFamily="49" charset="-128"/>
                        <a:cs typeface="MS Gothic" panose="020B0609070205080204" pitchFamily="49" charset="-128"/>
                      </a:endParaRPr>
                    </a:p>
                  </a:txBody>
                  <a:tcPr>
                    <a:solidFill>
                      <a:schemeClr val="accent6">
                        <a:lumMod val="60000"/>
                        <a:lumOff val="40000"/>
                      </a:schemeClr>
                    </a:solidFill>
                  </a:tcPr>
                </a:tc>
                <a:tc>
                  <a:txBody>
                    <a:bodyPr/>
                    <a:lstStyle/>
                    <a:p>
                      <a:pPr algn="ctr">
                        <a:lnSpc>
                          <a:spcPct val="100000"/>
                        </a:lnSpc>
                        <a:spcAft>
                          <a:spcPts val="0"/>
                        </a:spcAft>
                      </a:pPr>
                      <a:r>
                        <a:rPr lang="lv-LV" sz="2400" b="0" u="sng" kern="150" dirty="0" smtClean="0">
                          <a:effectLst/>
                          <a:latin typeface="+mj-lt"/>
                        </a:rPr>
                        <a:t>3.grupa</a:t>
                      </a:r>
                      <a:r>
                        <a:rPr lang="lv-LV" sz="2400" b="0" kern="150" dirty="0" smtClean="0">
                          <a:effectLst/>
                          <a:latin typeface="+mj-lt"/>
                        </a:rPr>
                        <a:t> </a:t>
                      </a:r>
                      <a:r>
                        <a:rPr lang="lv-LV" sz="2400" b="0" kern="150" dirty="0">
                          <a:effectLst/>
                          <a:latin typeface="+mj-lt"/>
                        </a:rPr>
                        <a:t>– </a:t>
                      </a:r>
                      <a:r>
                        <a:rPr lang="lv-LV" sz="2400" b="1" kern="150" dirty="0">
                          <a:effectLst/>
                          <a:latin typeface="+mj-lt"/>
                        </a:rPr>
                        <a:t>nerūp</a:t>
                      </a:r>
                      <a:r>
                        <a:rPr lang="lv-LV" sz="2400" b="0" kern="150" dirty="0">
                          <a:effectLst/>
                          <a:latin typeface="+mj-lt"/>
                        </a:rPr>
                        <a:t> vides jautājumi, bet praktizē ilgtspējīgu patēriņu</a:t>
                      </a:r>
                      <a:endParaRPr lang="lv-LV" sz="2400" b="0" kern="150" dirty="0">
                        <a:solidFill>
                          <a:srgbClr val="000000"/>
                        </a:solidFill>
                        <a:effectLst/>
                        <a:latin typeface="+mj-lt"/>
                        <a:ea typeface="MS Gothic" panose="020B0609070205080204" pitchFamily="49" charset="-128"/>
                        <a:cs typeface="MS Gothic" panose="020B0609070205080204" pitchFamily="49" charset="-128"/>
                      </a:endParaRPr>
                    </a:p>
                  </a:txBody>
                  <a:tcPr>
                    <a:solidFill>
                      <a:schemeClr val="accent4">
                        <a:lumMod val="40000"/>
                        <a:lumOff val="60000"/>
                      </a:schemeClr>
                    </a:solidFill>
                  </a:tcPr>
                </a:tc>
                <a:extLst>
                  <a:ext uri="{0D108BD9-81ED-4DB2-BD59-A6C34878D82A}">
                    <a16:rowId xmlns:a16="http://schemas.microsoft.com/office/drawing/2014/main" xmlns="" val="1924395597"/>
                  </a:ext>
                </a:extLst>
              </a:tr>
              <a:tr h="370840">
                <a:tc>
                  <a:txBody>
                    <a:bodyPr/>
                    <a:lstStyle/>
                    <a:p>
                      <a:pPr algn="ctr">
                        <a:lnSpc>
                          <a:spcPct val="100000"/>
                        </a:lnSpc>
                        <a:spcAft>
                          <a:spcPts val="0"/>
                        </a:spcAft>
                      </a:pPr>
                      <a:r>
                        <a:rPr lang="lv-LV" sz="2400" b="1" dirty="0">
                          <a:effectLst/>
                          <a:latin typeface="+mj-lt"/>
                        </a:rPr>
                        <a:t>Neilgtspējīgs patēriņš</a:t>
                      </a:r>
                      <a:endParaRPr lang="lv-LV" sz="2400" b="1" dirty="0">
                        <a:effectLst/>
                        <a:latin typeface="+mj-lt"/>
                        <a:ea typeface="Calibri" panose="020F0502020204030204" pitchFamily="34" charset="0"/>
                      </a:endParaRPr>
                    </a:p>
                  </a:txBody>
                  <a:tcPr anchor="ctr">
                    <a:solidFill>
                      <a:schemeClr val="accent4">
                        <a:lumMod val="50000"/>
                      </a:schemeClr>
                    </a:solidFill>
                  </a:tcPr>
                </a:tc>
                <a:tc>
                  <a:txBody>
                    <a:bodyPr/>
                    <a:lstStyle/>
                    <a:p>
                      <a:pPr algn="ctr">
                        <a:lnSpc>
                          <a:spcPct val="100000"/>
                        </a:lnSpc>
                        <a:spcAft>
                          <a:spcPts val="0"/>
                        </a:spcAft>
                      </a:pPr>
                      <a:r>
                        <a:rPr lang="lv-LV" sz="2400" b="0" u="sng" kern="1200" dirty="0" smtClean="0">
                          <a:effectLst/>
                          <a:latin typeface="+mj-lt"/>
                        </a:rPr>
                        <a:t>2.grupa</a:t>
                      </a:r>
                      <a:r>
                        <a:rPr lang="lv-LV" sz="2400" b="0" kern="1200" dirty="0" smtClean="0">
                          <a:effectLst/>
                          <a:latin typeface="+mj-lt"/>
                        </a:rPr>
                        <a:t> </a:t>
                      </a:r>
                      <a:r>
                        <a:rPr lang="lv-LV" sz="2400" b="0" dirty="0">
                          <a:effectLst/>
                          <a:latin typeface="+mj-lt"/>
                        </a:rPr>
                        <a:t>–</a:t>
                      </a:r>
                      <a:r>
                        <a:rPr lang="lv-LV" sz="2400" b="0" kern="1200" dirty="0">
                          <a:effectLst/>
                          <a:latin typeface="+mj-lt"/>
                        </a:rPr>
                        <a:t> </a:t>
                      </a:r>
                      <a:r>
                        <a:rPr lang="lv-LV" sz="2400" b="1" dirty="0">
                          <a:effectLst/>
                          <a:latin typeface="+mj-lt"/>
                        </a:rPr>
                        <a:t>rūp</a:t>
                      </a:r>
                      <a:r>
                        <a:rPr lang="lv-LV" sz="2400" b="0" dirty="0">
                          <a:effectLst/>
                          <a:latin typeface="+mj-lt"/>
                        </a:rPr>
                        <a:t> vides jautājumi, bet nepraktizē ilgtspējīgu patēriņu</a:t>
                      </a:r>
                      <a:endParaRPr lang="lv-LV" sz="2400" b="0" dirty="0">
                        <a:effectLst/>
                        <a:latin typeface="+mj-lt"/>
                        <a:ea typeface="Calibri" panose="020F0502020204030204" pitchFamily="34" charset="0"/>
                      </a:endParaRPr>
                    </a:p>
                  </a:txBody>
                  <a:tcPr>
                    <a:solidFill>
                      <a:schemeClr val="accent4">
                        <a:lumMod val="40000"/>
                        <a:lumOff val="60000"/>
                      </a:schemeClr>
                    </a:solidFill>
                  </a:tcPr>
                </a:tc>
                <a:tc>
                  <a:txBody>
                    <a:bodyPr/>
                    <a:lstStyle/>
                    <a:p>
                      <a:pPr algn="ctr">
                        <a:lnSpc>
                          <a:spcPct val="100000"/>
                        </a:lnSpc>
                        <a:spcAft>
                          <a:spcPts val="0"/>
                        </a:spcAft>
                      </a:pPr>
                      <a:r>
                        <a:rPr lang="lv-LV" sz="2400" b="0" u="sng" kern="1200" dirty="0" smtClean="0">
                          <a:effectLst/>
                          <a:latin typeface="+mj-lt"/>
                        </a:rPr>
                        <a:t>4.grupa</a:t>
                      </a:r>
                      <a:r>
                        <a:rPr lang="lv-LV" sz="2400" b="0" kern="1200" dirty="0" smtClean="0">
                          <a:effectLst/>
                          <a:latin typeface="+mj-lt"/>
                        </a:rPr>
                        <a:t> </a:t>
                      </a:r>
                      <a:r>
                        <a:rPr lang="lv-LV" sz="2400" b="0" dirty="0">
                          <a:effectLst/>
                          <a:latin typeface="+mj-lt"/>
                        </a:rPr>
                        <a:t>–</a:t>
                      </a:r>
                      <a:r>
                        <a:rPr lang="lv-LV" sz="2400" b="0" kern="1200" dirty="0">
                          <a:effectLst/>
                          <a:latin typeface="+mj-lt"/>
                        </a:rPr>
                        <a:t> </a:t>
                      </a:r>
                      <a:r>
                        <a:rPr lang="lv-LV" sz="2400" b="1" dirty="0">
                          <a:effectLst/>
                          <a:latin typeface="+mj-lt"/>
                        </a:rPr>
                        <a:t>nerūp</a:t>
                      </a:r>
                      <a:r>
                        <a:rPr lang="lv-LV" sz="2400" b="0" dirty="0">
                          <a:effectLst/>
                          <a:latin typeface="+mj-lt"/>
                        </a:rPr>
                        <a:t> vides jautājumi un nepraktizē ilgtspējīgu patēriņu</a:t>
                      </a:r>
                      <a:endParaRPr lang="lv-LV" sz="2400" b="0" dirty="0">
                        <a:effectLst/>
                        <a:latin typeface="+mj-lt"/>
                        <a:ea typeface="Calibri" panose="020F0502020204030204" pitchFamily="34" charset="0"/>
                      </a:endParaRPr>
                    </a:p>
                  </a:txBody>
                  <a:tcPr>
                    <a:solidFill>
                      <a:schemeClr val="accent4">
                        <a:lumMod val="60000"/>
                        <a:lumOff val="40000"/>
                      </a:schemeClr>
                    </a:solidFill>
                  </a:tcPr>
                </a:tc>
                <a:extLst>
                  <a:ext uri="{0D108BD9-81ED-4DB2-BD59-A6C34878D82A}">
                    <a16:rowId xmlns:a16="http://schemas.microsoft.com/office/drawing/2014/main" xmlns="" val="2019970155"/>
                  </a:ext>
                </a:extLst>
              </a:tr>
            </a:tbl>
          </a:graphicData>
        </a:graphic>
      </p:graphicFrame>
      <p:sp>
        <p:nvSpPr>
          <p:cNvPr id="6" name="Title 1"/>
          <p:cNvSpPr txBox="1">
            <a:spLocks/>
          </p:cNvSpPr>
          <p:nvPr/>
        </p:nvSpPr>
        <p:spPr>
          <a:xfrm>
            <a:off x="1260764" y="490684"/>
            <a:ext cx="9670472" cy="11718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Sabiedrība nav homogēna </a:t>
            </a:r>
            <a:r>
              <a:rPr lang="lv-LV" sz="2400" dirty="0" smtClean="0"/>
              <a:t>un, </a:t>
            </a:r>
            <a:r>
              <a:rPr lang="lv-LV" sz="2400" dirty="0"/>
              <a:t>vērtējot iedzīvotāju rūpes par vidi un ilgtspējīgu patēriņu, visus iedzīvotājus var iedalīt četrās </a:t>
            </a:r>
            <a:r>
              <a:rPr lang="lv-LV" sz="2400" dirty="0" smtClean="0"/>
              <a:t>apjoma ziņā </a:t>
            </a:r>
            <a:r>
              <a:rPr lang="lv-LV" sz="2400" dirty="0"/>
              <a:t>līdzīgās </a:t>
            </a:r>
            <a:r>
              <a:rPr lang="lv-LV" sz="2400" b="1" dirty="0" smtClean="0"/>
              <a:t>ilgtspējīga patēriņa mērķgrupās </a:t>
            </a:r>
          </a:p>
        </p:txBody>
      </p:sp>
      <p:sp>
        <p:nvSpPr>
          <p:cNvPr id="7" name="Rounded Rectangle 6"/>
          <p:cNvSpPr/>
          <p:nvPr/>
        </p:nvSpPr>
        <p:spPr>
          <a:xfrm>
            <a:off x="1979255" y="5347856"/>
            <a:ext cx="8233490" cy="9836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Analizējot </a:t>
            </a:r>
            <a:r>
              <a:rPr lang="lv-LV" b="1" dirty="0">
                <a:solidFill>
                  <a:schemeClr val="tx1"/>
                </a:solidFill>
              </a:rPr>
              <a:t>patērētāju vides rīcību, bez attieksmēm un rīcības, būtiski ir saprast arī patērētāju gatavību mainīt savas vajadzības un apmierināt tās ārpus tirgus, vai esošo sistēmu ietvaros pārslēgties uz videi draudzīgākām izvēlēm</a:t>
            </a:r>
            <a:endParaRPr lang="lv-LV" b="1" dirty="0" smtClean="0">
              <a:solidFill>
                <a:schemeClr val="tx1"/>
              </a:solidFill>
            </a:endParaRPr>
          </a:p>
        </p:txBody>
      </p:sp>
    </p:spTree>
    <p:extLst>
      <p:ext uri="{BB962C8B-B14F-4D97-AF65-F5344CB8AC3E}">
        <p14:creationId xmlns:p14="http://schemas.microsoft.com/office/powerpoint/2010/main" xmlns="" val="1979055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14_Attt\5190195643_b424990b8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70945" y="0"/>
            <a:ext cx="3879875" cy="5745979"/>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user\Desktop\14_Attt\4507954714_458a5c6306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6039" y="1996860"/>
            <a:ext cx="3962777" cy="48611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90945" y="581892"/>
            <a:ext cx="6580909" cy="16071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Sabiedrības grupās, kurām </a:t>
            </a:r>
            <a:r>
              <a:rPr lang="lv-LV" b="1" u="sng" dirty="0">
                <a:solidFill>
                  <a:schemeClr val="tx1"/>
                </a:solidFill>
              </a:rPr>
              <a:t>nerūp vides jautājumi</a:t>
            </a:r>
            <a:r>
              <a:rPr lang="lv-LV" b="1" dirty="0">
                <a:solidFill>
                  <a:schemeClr val="tx1"/>
                </a:solidFill>
              </a:rPr>
              <a:t>, videi draudzīgu rīcību ir iespējams stimulēt, veidojot ilgtspējīgu produktu piegādes sistēmas, tirgū nodrošinot videi draudzīgu produktu piedāvājumu un produktu cenās integrējot ārējās </a:t>
            </a:r>
            <a:endParaRPr lang="lv-LV" b="1" dirty="0" smtClean="0">
              <a:solidFill>
                <a:schemeClr val="tx1"/>
              </a:solidFill>
            </a:endParaRPr>
          </a:p>
          <a:p>
            <a:pPr algn="ctr"/>
            <a:r>
              <a:rPr lang="lv-LV" b="1" dirty="0" smtClean="0">
                <a:solidFill>
                  <a:schemeClr val="tx1"/>
                </a:solidFill>
              </a:rPr>
              <a:t>vides </a:t>
            </a:r>
            <a:r>
              <a:rPr lang="lv-LV" b="1" dirty="0">
                <a:solidFill>
                  <a:schemeClr val="tx1"/>
                </a:solidFill>
              </a:rPr>
              <a:t>un sociālās izmaksas</a:t>
            </a:r>
          </a:p>
        </p:txBody>
      </p:sp>
      <p:sp>
        <p:nvSpPr>
          <p:cNvPr id="5" name="Rounded Rectangle 4"/>
          <p:cNvSpPr/>
          <p:nvPr/>
        </p:nvSpPr>
        <p:spPr>
          <a:xfrm>
            <a:off x="4350327" y="4821383"/>
            <a:ext cx="7586214" cy="16071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atērētāji</a:t>
            </a:r>
            <a:r>
              <a:rPr lang="lv-LV" b="1" dirty="0">
                <a:solidFill>
                  <a:schemeClr val="tx1"/>
                </a:solidFill>
              </a:rPr>
              <a:t>, kuriem </a:t>
            </a:r>
            <a:r>
              <a:rPr lang="lv-LV" b="1" u="sng" dirty="0">
                <a:solidFill>
                  <a:schemeClr val="tx1"/>
                </a:solidFill>
              </a:rPr>
              <a:t>rūp vides jautājumi</a:t>
            </a:r>
            <a:r>
              <a:rPr lang="lv-LV" b="1" dirty="0">
                <a:solidFill>
                  <a:schemeClr val="tx1"/>
                </a:solidFill>
              </a:rPr>
              <a:t> un kuri interesējas par patēriņa ietekmēm uz vidi un veselību, ir vai nu gatavi maksāt vairāk, vai mainīt savus uzvedības paradumus par labu videi draudzīgākām izvēlēm, kuras lielā mērā ir atkarīgas no iedzīvotāju ienākumu līmeņa un citiem iekšējiem faktoriem, piemēram, prasmēm vai zināšanām par videi draudzīgas rīcības iespējām</a:t>
            </a:r>
            <a:endParaRPr lang="lv-LV" b="1" dirty="0" smtClean="0">
              <a:solidFill>
                <a:schemeClr val="tx1"/>
              </a:solidFill>
            </a:endParaRPr>
          </a:p>
        </p:txBody>
      </p:sp>
    </p:spTree>
    <p:extLst>
      <p:ext uri="{BB962C8B-B14F-4D97-AF65-F5344CB8AC3E}">
        <p14:creationId xmlns:p14="http://schemas.microsoft.com/office/powerpoint/2010/main" xmlns="" val="864013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69135" y="0"/>
            <a:ext cx="4904210" cy="6858000"/>
          </a:xfrm>
          <a:prstGeom prst="rect">
            <a:avLst/>
          </a:prstGeom>
        </p:spPr>
      </p:pic>
      <p:sp>
        <p:nvSpPr>
          <p:cNvPr id="4" name="Title 1"/>
          <p:cNvSpPr txBox="1">
            <a:spLocks/>
          </p:cNvSpPr>
          <p:nvPr/>
        </p:nvSpPr>
        <p:spPr>
          <a:xfrm>
            <a:off x="2008909" y="386884"/>
            <a:ext cx="8174181" cy="113711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Priekšnosacījums </a:t>
            </a:r>
            <a:r>
              <a:rPr lang="lv-LV" sz="2400" b="1" dirty="0"/>
              <a:t>efektīvai emisiju samazināšanai </a:t>
            </a:r>
            <a:r>
              <a:rPr lang="lv-LV" sz="2400" dirty="0"/>
              <a:t>ir labi organizētas struktūras izveide un skaidrs </a:t>
            </a:r>
            <a:r>
              <a:rPr lang="lv-LV" sz="2400" dirty="0" smtClean="0"/>
              <a:t>process – pirmais </a:t>
            </a:r>
            <a:r>
              <a:rPr lang="lv-LV" sz="2400" dirty="0"/>
              <a:t>ir apņemšanās virzīties uz zema oglekļa sabiedrību</a:t>
            </a:r>
            <a:endParaRPr lang="lv-LV" sz="2400" dirty="0" smtClean="0"/>
          </a:p>
        </p:txBody>
      </p:sp>
      <p:sp>
        <p:nvSpPr>
          <p:cNvPr id="5" name="Rounded Rectangle 4"/>
          <p:cNvSpPr/>
          <p:nvPr/>
        </p:nvSpPr>
        <p:spPr>
          <a:xfrm>
            <a:off x="187186" y="2036619"/>
            <a:ext cx="8603672" cy="11696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tam ir jāapzinās patēriņa un ražošanas darbības, kas saistītas ar mūsu radītajām oglekļa emisijām un jāmāk tās uzskaitīt un analizēt, lai saprastu, kā mēs spējam tās mazināt, kādas ir mūsu izvēles un iespējas un kā tas ietekmē citus sociālekonomiskos, kā arī vides procesus, lai izvairītos no nevēlamām blaknēm</a:t>
            </a:r>
            <a:endParaRPr lang="lv-LV" b="1" dirty="0" smtClean="0">
              <a:solidFill>
                <a:schemeClr val="tx1"/>
              </a:solidFill>
            </a:endParaRPr>
          </a:p>
        </p:txBody>
      </p:sp>
      <p:sp>
        <p:nvSpPr>
          <p:cNvPr id="6" name="Rounded Rectangle 5"/>
          <p:cNvSpPr/>
          <p:nvPr/>
        </p:nvSpPr>
        <p:spPr>
          <a:xfrm>
            <a:off x="187186" y="3718840"/>
            <a:ext cx="7135090" cy="9437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pēc tam mums ir jānovērtē veikto rīcību efektivitāte, gan vides, gan sociālajā un ekonomiskajā sfērā, un jāsāk viss process </a:t>
            </a:r>
            <a:endParaRPr lang="lv-LV" b="1" dirty="0" smtClean="0">
              <a:solidFill>
                <a:schemeClr val="tx1"/>
              </a:solidFill>
            </a:endParaRPr>
          </a:p>
          <a:p>
            <a:pPr algn="ctr"/>
            <a:r>
              <a:rPr lang="lv-LV" b="1" dirty="0" smtClean="0">
                <a:solidFill>
                  <a:schemeClr val="tx1"/>
                </a:solidFill>
              </a:rPr>
              <a:t>no </a:t>
            </a:r>
            <a:r>
              <a:rPr lang="lv-LV" b="1" dirty="0">
                <a:solidFill>
                  <a:schemeClr val="tx1"/>
                </a:solidFill>
              </a:rPr>
              <a:t>gala, ņemot vērā izdarītos secinājumus</a:t>
            </a:r>
            <a:endParaRPr lang="lv-LV" b="1" dirty="0" smtClean="0">
              <a:solidFill>
                <a:schemeClr val="tx1"/>
              </a:solidFill>
            </a:endParaRPr>
          </a:p>
        </p:txBody>
      </p:sp>
      <p:sp>
        <p:nvSpPr>
          <p:cNvPr id="7" name="Rounded Rectangle 6"/>
          <p:cNvSpPr/>
          <p:nvPr/>
        </p:nvSpPr>
        <p:spPr>
          <a:xfrm>
            <a:off x="187186" y="5029200"/>
            <a:ext cx="7135090" cy="8963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Šis vides pārvaldības procesa cikls ir līdzīgs visām vides jomām, bet īpaši būtisks klimata sfērā, jo bieži vien ietekmes ir izkliedētās telpā un </a:t>
            </a:r>
            <a:endParaRPr lang="lv-LV" b="1" dirty="0" smtClean="0">
              <a:solidFill>
                <a:schemeClr val="tx1"/>
              </a:solidFill>
            </a:endParaRPr>
          </a:p>
          <a:p>
            <a:pPr algn="ctr"/>
            <a:r>
              <a:rPr lang="lv-LV" b="1" dirty="0" smtClean="0">
                <a:solidFill>
                  <a:schemeClr val="tx1"/>
                </a:solidFill>
              </a:rPr>
              <a:t>laikā</a:t>
            </a:r>
            <a:r>
              <a:rPr lang="lv-LV" b="1" dirty="0">
                <a:solidFill>
                  <a:schemeClr val="tx1"/>
                </a:solidFill>
              </a:rPr>
              <a:t>, līdz ar to grūti apzināmas un kontrolējamas</a:t>
            </a:r>
          </a:p>
        </p:txBody>
      </p:sp>
    </p:spTree>
    <p:extLst>
      <p:ext uri="{BB962C8B-B14F-4D97-AF65-F5344CB8AC3E}">
        <p14:creationId xmlns:p14="http://schemas.microsoft.com/office/powerpoint/2010/main" xmlns="" val="2080192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luksne.lv/info_data/info08/sep03_01_vide/picture%200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467464"/>
            <a:ext cx="5987845" cy="44908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627911" y="485234"/>
            <a:ext cx="8936178" cy="11773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Viens no pirmajiem soļiem OMA īstenošanai ir </a:t>
            </a:r>
            <a:r>
              <a:rPr lang="lv-LV" sz="2400" b="1" dirty="0"/>
              <a:t>izstrādāt un ieviest zema oglekļa attīstības stratēģiju</a:t>
            </a:r>
            <a:r>
              <a:rPr lang="lv-LV" sz="2400" dirty="0"/>
              <a:t>, kas arī paredzētu galvenās vadlīnijas dažādiem tautsaimniecības sektoriem</a:t>
            </a:r>
            <a:endParaRPr lang="lv-LV" sz="2400" dirty="0" smtClean="0"/>
          </a:p>
        </p:txBody>
      </p:sp>
      <p:sp>
        <p:nvSpPr>
          <p:cNvPr id="4" name="Rounded Rectangle 3"/>
          <p:cNvSpPr/>
          <p:nvPr/>
        </p:nvSpPr>
        <p:spPr>
          <a:xfrm>
            <a:off x="5135847" y="2247400"/>
            <a:ext cx="6747164" cy="106057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nodrošinātu mērķtiecīgu pāreju uz oglekļa mazietilpīgu attīstību un samazinātu valsts vai pašvaldības ietekmes uz </a:t>
            </a:r>
            <a:r>
              <a:rPr lang="lv-LV" b="1" dirty="0" smtClean="0">
                <a:solidFill>
                  <a:schemeClr val="tx1"/>
                </a:solidFill>
              </a:rPr>
              <a:t>klimatu, </a:t>
            </a:r>
          </a:p>
          <a:p>
            <a:pPr algn="ctr"/>
            <a:r>
              <a:rPr lang="lv-LV" b="1" dirty="0" smtClean="0">
                <a:solidFill>
                  <a:schemeClr val="tx1"/>
                </a:solidFill>
              </a:rPr>
              <a:t>būtu </a:t>
            </a:r>
            <a:r>
              <a:rPr lang="lv-LV" b="1" dirty="0">
                <a:solidFill>
                  <a:schemeClr val="tx1"/>
                </a:solidFill>
              </a:rPr>
              <a:t>jāseko vienkāršam algoritmam:</a:t>
            </a:r>
          </a:p>
        </p:txBody>
      </p:sp>
      <p:sp>
        <p:nvSpPr>
          <p:cNvPr id="5" name="Rounded Rectangle 4"/>
          <p:cNvSpPr/>
          <p:nvPr/>
        </p:nvSpPr>
        <p:spPr>
          <a:xfrm>
            <a:off x="5347324" y="3219487"/>
            <a:ext cx="6324210" cy="22998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Jāsāk </a:t>
            </a:r>
            <a:r>
              <a:rPr lang="lv-LV" b="1" dirty="0">
                <a:solidFill>
                  <a:schemeClr val="tx1"/>
                </a:solidFill>
              </a:rPr>
              <a:t>ar SEG emisiju samazināšanu tajos sektoros, kas rada lielākās ietekmes uz </a:t>
            </a:r>
            <a:r>
              <a:rPr lang="lv-LV" b="1" dirty="0" smtClean="0">
                <a:solidFill>
                  <a:schemeClr val="tx1"/>
                </a:solidFill>
              </a:rPr>
              <a:t>klimatu (oglekļa </a:t>
            </a:r>
            <a:r>
              <a:rPr lang="lv-LV" b="1" dirty="0">
                <a:solidFill>
                  <a:schemeClr val="tx1"/>
                </a:solidFill>
              </a:rPr>
              <a:t>pēdas </a:t>
            </a:r>
            <a:r>
              <a:rPr lang="lv-LV" b="1" dirty="0" smtClean="0">
                <a:solidFill>
                  <a:schemeClr val="tx1"/>
                </a:solidFill>
              </a:rPr>
              <a:t>aprēķins)</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Pēc </a:t>
            </a:r>
            <a:r>
              <a:rPr lang="lv-LV" b="1" dirty="0">
                <a:solidFill>
                  <a:schemeClr val="tx1"/>
                </a:solidFill>
              </a:rPr>
              <a:t>iespējas jāizvairās no rīcībām, kas īstermiņā vai ilgtermiņā veicinās tiešo un netiešo SEG emisiju </a:t>
            </a:r>
            <a:r>
              <a:rPr lang="lv-LV" b="1" dirty="0" smtClean="0">
                <a:solidFill>
                  <a:schemeClr val="tx1"/>
                </a:solidFill>
              </a:rPr>
              <a:t>pieaugumu</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Jāizvēlas </a:t>
            </a:r>
            <a:r>
              <a:rPr lang="lv-LV" b="1" dirty="0">
                <a:solidFill>
                  <a:schemeClr val="tx1"/>
                </a:solidFill>
              </a:rPr>
              <a:t>alternatīvas, kas ļauj samazināt SEG emisijas, piemēram, uzlabojot darbības efektivitāti, un izvēlies labākos pieejamos tehniskos risinājumus</a:t>
            </a:r>
            <a:endParaRPr lang="lv-LV" b="1" dirty="0" smtClean="0">
              <a:solidFill>
                <a:schemeClr val="tx1"/>
              </a:solidFill>
            </a:endParaRPr>
          </a:p>
        </p:txBody>
      </p:sp>
    </p:spTree>
    <p:extLst>
      <p:ext uri="{BB962C8B-B14F-4D97-AF65-F5344CB8AC3E}">
        <p14:creationId xmlns:p14="http://schemas.microsoft.com/office/powerpoint/2010/main" xmlns="" val="529840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14_Attt\263721136_7bf6de8cb2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7707" y="0"/>
            <a:ext cx="572750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32513" y="1127233"/>
            <a:ext cx="4031669" cy="12257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Veicamie uzdevumi </a:t>
            </a:r>
            <a:r>
              <a:rPr lang="lv-LV" sz="2400" dirty="0" smtClean="0"/>
              <a:t>OMA ieviešanā </a:t>
            </a:r>
            <a:r>
              <a:rPr lang="lv-LV" sz="2400" dirty="0"/>
              <a:t>būtu, </a:t>
            </a:r>
            <a:r>
              <a:rPr lang="lv-LV" sz="2400" dirty="0" smtClean="0"/>
              <a:t>piemēram, šādi:</a:t>
            </a:r>
          </a:p>
        </p:txBody>
      </p:sp>
      <p:sp>
        <p:nvSpPr>
          <p:cNvPr id="4" name="Rounded Rectangle 3"/>
          <p:cNvSpPr/>
          <p:nvPr/>
        </p:nvSpPr>
        <p:spPr>
          <a:xfrm>
            <a:off x="3990109" y="543081"/>
            <a:ext cx="5447189" cy="23940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Pēc iespējas ātrāk samazināt SEG emisiju apjomu</a:t>
            </a:r>
          </a:p>
          <a:p>
            <a:pPr marL="285750" indent="-285750">
              <a:spcAft>
                <a:spcPts val="600"/>
              </a:spcAft>
              <a:buFont typeface="Arial" panose="020B0604020202020204" pitchFamily="34" charset="0"/>
              <a:buChar char="•"/>
            </a:pPr>
            <a:r>
              <a:rPr lang="lv-LV" b="1" dirty="0" smtClean="0">
                <a:solidFill>
                  <a:schemeClr val="tx1"/>
                </a:solidFill>
              </a:rPr>
              <a:t>Palielināt atjaunojamās enerģijas īpatsvaru kopējā </a:t>
            </a:r>
            <a:r>
              <a:rPr lang="lv-LV" b="1" dirty="0" err="1" smtClean="0">
                <a:solidFill>
                  <a:schemeClr val="tx1"/>
                </a:solidFill>
              </a:rPr>
              <a:t>energobilancē</a:t>
            </a:r>
            <a:endParaRPr lang="lv-LV" b="1" dirty="0" smtClean="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Veicināt energoefektivitāti</a:t>
            </a:r>
          </a:p>
          <a:p>
            <a:pPr marL="285750" indent="-285750">
              <a:spcAft>
                <a:spcPts val="600"/>
              </a:spcAft>
              <a:buFont typeface="Arial" panose="020B0604020202020204" pitchFamily="34" charset="0"/>
              <a:buChar char="•"/>
            </a:pPr>
            <a:r>
              <a:rPr lang="lv-LV" b="1" dirty="0" smtClean="0">
                <a:solidFill>
                  <a:schemeClr val="tx1"/>
                </a:solidFill>
              </a:rPr>
              <a:t>Nostiprināt </a:t>
            </a:r>
            <a:r>
              <a:rPr lang="lv-LV" b="1" dirty="0">
                <a:solidFill>
                  <a:schemeClr val="tx1"/>
                </a:solidFill>
              </a:rPr>
              <a:t>L</a:t>
            </a:r>
            <a:r>
              <a:rPr lang="lv-LV" b="1" dirty="0" smtClean="0">
                <a:solidFill>
                  <a:schemeClr val="tx1"/>
                </a:solidFill>
              </a:rPr>
              <a:t>atvijas ekonomikas noturība pret klimata pārmaiņu radītajiem riskiem</a:t>
            </a:r>
          </a:p>
          <a:p>
            <a:pPr marL="285750" indent="-285750">
              <a:spcAft>
                <a:spcPts val="600"/>
              </a:spcAft>
              <a:buFont typeface="Arial" panose="020B0604020202020204" pitchFamily="34" charset="0"/>
              <a:buChar char="•"/>
            </a:pPr>
            <a:r>
              <a:rPr lang="lv-LV" b="1" dirty="0" smtClean="0">
                <a:solidFill>
                  <a:schemeClr val="tx1"/>
                </a:solidFill>
              </a:rPr>
              <a:t>Attīstīt spēju novērst katastrofas un reaģēt uz tām</a:t>
            </a:r>
          </a:p>
        </p:txBody>
      </p:sp>
      <p:sp>
        <p:nvSpPr>
          <p:cNvPr id="5" name="Rounded Rectangle 4"/>
          <p:cNvSpPr/>
          <p:nvPr/>
        </p:nvSpPr>
        <p:spPr>
          <a:xfrm>
            <a:off x="1365078" y="3225198"/>
            <a:ext cx="3657596" cy="93116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OMA potenciālie rīcību virzieni skar tādas jomas </a:t>
            </a:r>
            <a:r>
              <a:rPr lang="lv-LV" b="1" dirty="0" smtClean="0">
                <a:solidFill>
                  <a:schemeClr val="tx1"/>
                </a:solidFill>
              </a:rPr>
              <a:t>kā:</a:t>
            </a:r>
          </a:p>
          <a:p>
            <a:pPr algn="ctr"/>
            <a:endParaRPr lang="lv-LV" b="1" dirty="0" smtClean="0">
              <a:solidFill>
                <a:schemeClr val="tx1"/>
              </a:solidFill>
            </a:endParaRPr>
          </a:p>
        </p:txBody>
      </p:sp>
      <p:sp>
        <p:nvSpPr>
          <p:cNvPr id="6" name="Rounded Rectangle 5"/>
          <p:cNvSpPr/>
          <p:nvPr/>
        </p:nvSpPr>
        <p:spPr>
          <a:xfrm>
            <a:off x="422969" y="3906982"/>
            <a:ext cx="5541814" cy="27293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Oglekļa mazietilpīgu tehnoloģiju attīstība</a:t>
            </a:r>
          </a:p>
          <a:p>
            <a:pPr marL="285750" indent="-285750">
              <a:buFont typeface="Arial" panose="020B0604020202020204" pitchFamily="34" charset="0"/>
              <a:buChar char="•"/>
            </a:pPr>
            <a:r>
              <a:rPr lang="lv-LV" b="1" dirty="0" smtClean="0">
                <a:solidFill>
                  <a:schemeClr val="tx1"/>
                </a:solidFill>
              </a:rPr>
              <a:t>Resursu efektivitātes uzlabošana uzņēmējdarbībā</a:t>
            </a:r>
          </a:p>
          <a:p>
            <a:pPr marL="285750" indent="-285750">
              <a:buFont typeface="Arial" panose="020B0604020202020204" pitchFamily="34" charset="0"/>
              <a:buChar char="•"/>
            </a:pPr>
            <a:r>
              <a:rPr lang="lv-LV" b="1" dirty="0" smtClean="0">
                <a:solidFill>
                  <a:schemeClr val="tx1"/>
                </a:solidFill>
              </a:rPr>
              <a:t>Ekodizaina un </a:t>
            </a:r>
            <a:r>
              <a:rPr lang="lv-LV" b="1" dirty="0" err="1" smtClean="0">
                <a:solidFill>
                  <a:schemeClr val="tx1"/>
                </a:solidFill>
              </a:rPr>
              <a:t>ekoinovāciju</a:t>
            </a:r>
            <a:r>
              <a:rPr lang="lv-LV" b="1" dirty="0" smtClean="0">
                <a:solidFill>
                  <a:schemeClr val="tx1"/>
                </a:solidFill>
              </a:rPr>
              <a:t> attīstība</a:t>
            </a:r>
          </a:p>
          <a:p>
            <a:pPr marL="285750" indent="-285750">
              <a:buFont typeface="Arial" panose="020B0604020202020204" pitchFamily="34" charset="0"/>
              <a:buChar char="•"/>
            </a:pPr>
            <a:r>
              <a:rPr lang="lv-LV" b="1" dirty="0" smtClean="0">
                <a:solidFill>
                  <a:schemeClr val="tx1"/>
                </a:solidFill>
              </a:rPr>
              <a:t>Ēku energoefektivitāte</a:t>
            </a:r>
          </a:p>
          <a:p>
            <a:pPr marL="285750" indent="-285750">
              <a:buFont typeface="Arial" panose="020B0604020202020204" pitchFamily="34" charset="0"/>
              <a:buChar char="•"/>
            </a:pPr>
            <a:r>
              <a:rPr lang="lv-LV" b="1" dirty="0" smtClean="0">
                <a:solidFill>
                  <a:schemeClr val="tx1"/>
                </a:solidFill>
              </a:rPr>
              <a:t>Vides nodokļi</a:t>
            </a:r>
          </a:p>
          <a:p>
            <a:pPr marL="285750" indent="-285750">
              <a:buFont typeface="Arial" panose="020B0604020202020204" pitchFamily="34" charset="0"/>
              <a:buChar char="•"/>
            </a:pPr>
            <a:r>
              <a:rPr lang="lv-LV" b="1" dirty="0" smtClean="0">
                <a:solidFill>
                  <a:schemeClr val="tx1"/>
                </a:solidFill>
              </a:rPr>
              <a:t>Videi kaitīgu subsīdiju izskaušana</a:t>
            </a:r>
          </a:p>
          <a:p>
            <a:pPr marL="285750" indent="-285750">
              <a:buFont typeface="Arial" panose="020B0604020202020204" pitchFamily="34" charset="0"/>
              <a:buChar char="•"/>
            </a:pPr>
            <a:r>
              <a:rPr lang="lv-LV" b="1" dirty="0" smtClean="0">
                <a:solidFill>
                  <a:schemeClr val="tx1"/>
                </a:solidFill>
              </a:rPr>
              <a:t>Zaļais publiskais iepirkums</a:t>
            </a:r>
          </a:p>
          <a:p>
            <a:pPr marL="285750" indent="-285750">
              <a:buFont typeface="Arial" panose="020B0604020202020204" pitchFamily="34" charset="0"/>
              <a:buChar char="•"/>
            </a:pPr>
            <a:r>
              <a:rPr lang="lv-LV" b="1" dirty="0" smtClean="0">
                <a:solidFill>
                  <a:schemeClr val="tx1"/>
                </a:solidFill>
              </a:rPr>
              <a:t>ES fondu ieguldīšana oglekļa mazietilpīgos pasākumos</a:t>
            </a:r>
          </a:p>
        </p:txBody>
      </p:sp>
      <p:sp>
        <p:nvSpPr>
          <p:cNvPr id="7" name="Rounded Rectangle 6"/>
          <p:cNvSpPr/>
          <p:nvPr/>
        </p:nvSpPr>
        <p:spPr>
          <a:xfrm>
            <a:off x="6442364" y="5051090"/>
            <a:ext cx="5291248" cy="10172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Daudzas no klimatam draudzīgām rīcībām ir arī ekonomiski izdevīgas ilgtermiņā. Dzīvescikla izmaksu aprēķins var atvieglot šādu izvēli</a:t>
            </a:r>
            <a:endParaRPr lang="lv-LV" b="1" dirty="0" smtClean="0">
              <a:solidFill>
                <a:schemeClr val="tx1"/>
              </a:solidFill>
            </a:endParaRPr>
          </a:p>
        </p:txBody>
      </p:sp>
    </p:spTree>
    <p:extLst>
      <p:ext uri="{BB962C8B-B14F-4D97-AF65-F5344CB8AC3E}">
        <p14:creationId xmlns:p14="http://schemas.microsoft.com/office/powerpoint/2010/main" xmlns="" val="1077463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23871" y="2254824"/>
            <a:ext cx="6547307" cy="12503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Tai skaitā regulējošie, brīvprātīgie, komunikācijas un ekonomiskie instrumenti, piemēram, fiskālie stimuli un ekomarķējumi, taču izmantoto pārvaldības instrumentu kopums </a:t>
            </a:r>
            <a:endParaRPr lang="lv-LV" b="1" dirty="0" smtClean="0">
              <a:solidFill>
                <a:schemeClr val="tx1"/>
              </a:solidFill>
            </a:endParaRPr>
          </a:p>
          <a:p>
            <a:pPr algn="ctr"/>
            <a:r>
              <a:rPr lang="lv-LV" b="1" dirty="0" smtClean="0">
                <a:solidFill>
                  <a:schemeClr val="tx1"/>
                </a:solidFill>
              </a:rPr>
              <a:t>katrā </a:t>
            </a:r>
            <a:r>
              <a:rPr lang="lv-LV" b="1" dirty="0">
                <a:solidFill>
                  <a:schemeClr val="tx1"/>
                </a:solidFill>
              </a:rPr>
              <a:t>sektorā ir atšķirīgs</a:t>
            </a:r>
            <a:endParaRPr lang="lv-LV" b="1" dirty="0" smtClean="0">
              <a:solidFill>
                <a:schemeClr val="tx1"/>
              </a:solidFill>
            </a:endParaRPr>
          </a:p>
        </p:txBody>
      </p:sp>
      <p:sp>
        <p:nvSpPr>
          <p:cNvPr id="5" name="Rounded Rectangle 4"/>
          <p:cNvSpPr/>
          <p:nvPr/>
        </p:nvSpPr>
        <p:spPr>
          <a:xfrm>
            <a:off x="5423872" y="3809999"/>
            <a:ext cx="6547308" cy="13105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Izmantoto pārvaldības instrumentu lokam ir jābūt pietiekami plašam, un brīvā tirgus un </a:t>
            </a:r>
            <a:r>
              <a:rPr lang="lv-LV" b="1" dirty="0" err="1">
                <a:solidFill>
                  <a:schemeClr val="tx1"/>
                </a:solidFill>
              </a:rPr>
              <a:t>ekoefektivitātes</a:t>
            </a:r>
            <a:r>
              <a:rPr lang="lv-LV" b="1" dirty="0">
                <a:solidFill>
                  <a:schemeClr val="tx1"/>
                </a:solidFill>
              </a:rPr>
              <a:t> pieeja ir jāpapildina ar sociālajām (sistēmiskajām) inovācijām, jāattīsta ilgtspējīga infrastruktūra un jāmaina sabiedrības vērtības</a:t>
            </a:r>
            <a:endParaRPr lang="lv-LV" b="1" dirty="0" smtClean="0">
              <a:solidFill>
                <a:schemeClr val="tx1"/>
              </a:solidFill>
            </a:endParaRPr>
          </a:p>
        </p:txBody>
      </p:sp>
      <p:pic>
        <p:nvPicPr>
          <p:cNvPr id="2050" name="Picture 2" descr="EU organi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81173"/>
            <a:ext cx="2857500" cy="19145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FSC-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04447" y="2782692"/>
            <a:ext cx="847725"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Ekoprodukt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2747" y="3621287"/>
            <a:ext cx="1085850" cy="9525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Bra miljoval"/>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59800" y="4573787"/>
            <a:ext cx="952500" cy="9239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Gulbis"/>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390724" y="3140274"/>
            <a:ext cx="952500" cy="962025"/>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Pukit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07300" y="2121706"/>
            <a:ext cx="952500" cy="1485900"/>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Engelis"/>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033148" y="3441905"/>
            <a:ext cx="952500" cy="1000125"/>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FT"/>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337897" y="5190796"/>
            <a:ext cx="952500" cy="10763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614621" y="582216"/>
            <a:ext cx="6962757" cy="10916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Jau pašlaik ilgtspējīgas un oglekļa mazietilpīgas attīstības nodrošināšanai Latvijā tiek izmantots plašs pārvaldības instrumentu klāsts</a:t>
            </a:r>
            <a:endParaRPr lang="lv-LV" sz="2400" dirty="0" smtClean="0"/>
          </a:p>
        </p:txBody>
      </p:sp>
      <p:pic>
        <p:nvPicPr>
          <p:cNvPr id="2066" name="Picture 18" descr="ekoenergia_logot_kieliversiot_perus-08"/>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251922" y="4296109"/>
            <a:ext cx="2857500" cy="1000125"/>
          </a:xfrm>
          <a:prstGeom prst="rect">
            <a:avLst/>
          </a:prstGeom>
          <a:noFill/>
          <a:extLst>
            <a:ext uri="{909E8E84-426E-40DD-AFC4-6F175D3DCCD1}">
              <a14:hiddenFill xmlns:a14="http://schemas.microsoft.com/office/drawing/2010/main" xmlns="">
                <a:solidFill>
                  <a:srgbClr val="FFFFFF"/>
                </a:solidFill>
              </a14:hiddenFill>
            </a:ext>
          </a:extLst>
        </p:spPr>
      </p:pic>
      <p:pic>
        <p:nvPicPr>
          <p:cNvPr id="2068" name="Picture 20" descr="TCO"/>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50886" y="4867002"/>
            <a:ext cx="952500"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2070" name="Picture 22" descr="TCO Certified"/>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385309" y="5431967"/>
            <a:ext cx="1905000" cy="1143001"/>
          </a:xfrm>
          <a:prstGeom prst="rect">
            <a:avLst/>
          </a:prstGeom>
          <a:noFill/>
          <a:extLst>
            <a:ext uri="{909E8E84-426E-40DD-AFC4-6F175D3DCCD1}">
              <a14:hiddenFill xmlns:a14="http://schemas.microsoft.com/office/drawing/2010/main" xmlns="">
                <a:solidFill>
                  <a:srgbClr val="FFFFFF"/>
                </a:solidFill>
              </a14:hiddenFill>
            </a:ext>
          </a:extLst>
        </p:spPr>
      </p:pic>
      <p:pic>
        <p:nvPicPr>
          <p:cNvPr id="2072" name="Picture 24" descr="Trusis"/>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042659" y="3863384"/>
            <a:ext cx="857250" cy="609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5875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14_Attt\4615667048_49fcac999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57752" y="0"/>
            <a:ext cx="457349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24465" y="388189"/>
            <a:ext cx="7315199" cy="17942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Mājokļa sektorā </a:t>
            </a:r>
            <a:r>
              <a:rPr lang="lv-LV" sz="2400" dirty="0"/>
              <a:t>OMA nodrošināšanai būtiski </a:t>
            </a:r>
            <a:r>
              <a:rPr lang="lv-LV" sz="2400" dirty="0" smtClean="0"/>
              <a:t>veicināt </a:t>
            </a:r>
            <a:r>
              <a:rPr lang="lv-LV" sz="2400" dirty="0"/>
              <a:t>pārslēgšanos uz atjaunojamajiem energoresursiem, veicināt energoefektīvu ierīču (elektroierīču un apkures katlu) izmantošanu un ēku sienu, logu un </a:t>
            </a:r>
            <a:endParaRPr lang="lv-LV" sz="2400" dirty="0" smtClean="0"/>
          </a:p>
          <a:p>
            <a:pPr algn="ctr"/>
            <a:r>
              <a:rPr lang="lv-LV" sz="2400" dirty="0" smtClean="0"/>
              <a:t>griestu </a:t>
            </a:r>
            <a:r>
              <a:rPr lang="lv-LV" sz="2400" dirty="0"/>
              <a:t>termālo izolāciju</a:t>
            </a:r>
            <a:endParaRPr lang="lv-LV" sz="2400" dirty="0" smtClean="0"/>
          </a:p>
        </p:txBody>
      </p:sp>
      <p:sp>
        <p:nvSpPr>
          <p:cNvPr id="4" name="Rounded Rectangle 3"/>
          <p:cNvSpPr/>
          <p:nvPr/>
        </p:nvSpPr>
        <p:spPr>
          <a:xfrm>
            <a:off x="834921" y="2496932"/>
            <a:ext cx="6263299" cy="12943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Tikpat būtiski ir arī </a:t>
            </a:r>
            <a:r>
              <a:rPr lang="lv-LV" b="1" dirty="0">
                <a:solidFill>
                  <a:schemeClr val="tx1"/>
                </a:solidFill>
              </a:rPr>
              <a:t>stimulēt ilgtspējīgu pilsētplānošanu un ēku dizainu, lai maksimāli izmantotu dabīgo siltumu un apgaismojumu, kā arī veicināt iedzīvotāju videi draudzīgu uzvedību un sabiedrības diskusiju par labu dzīvi</a:t>
            </a:r>
            <a:endParaRPr lang="lv-LV" b="1" dirty="0" smtClean="0">
              <a:solidFill>
                <a:schemeClr val="tx1"/>
              </a:solidFill>
            </a:endParaRPr>
          </a:p>
        </p:txBody>
      </p:sp>
      <p:sp>
        <p:nvSpPr>
          <p:cNvPr id="7" name="Rounded Rectangle 6"/>
          <p:cNvSpPr/>
          <p:nvPr/>
        </p:nvSpPr>
        <p:spPr>
          <a:xfrm>
            <a:off x="834985" y="3953947"/>
            <a:ext cx="6263235" cy="11914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 jāizmanto </a:t>
            </a:r>
            <a:r>
              <a:rPr lang="lv-LV" b="1" dirty="0">
                <a:solidFill>
                  <a:schemeClr val="tx1"/>
                </a:solidFill>
              </a:rPr>
              <a:t>ne tikai ekonomiskie, bet arī interešu grupas iesaistoši teritorijas plānošanas un komunikācijas instrumenti, lai veicinātu iedzīvotāju interesi un iesaistīšanos energoefektivitātes </a:t>
            </a:r>
            <a:r>
              <a:rPr lang="lv-LV" b="1" dirty="0" smtClean="0">
                <a:solidFill>
                  <a:schemeClr val="tx1"/>
                </a:solidFill>
              </a:rPr>
              <a:t>pasākumos</a:t>
            </a:r>
          </a:p>
        </p:txBody>
      </p:sp>
      <p:sp>
        <p:nvSpPr>
          <p:cNvPr id="6" name="Rounded Rectangle 5"/>
          <p:cNvSpPr/>
          <p:nvPr/>
        </p:nvSpPr>
        <p:spPr>
          <a:xfrm>
            <a:off x="797603" y="5321523"/>
            <a:ext cx="6300617" cy="989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Jāveicina </a:t>
            </a:r>
            <a:r>
              <a:rPr lang="lv-LV" b="1" dirty="0">
                <a:solidFill>
                  <a:schemeClr val="tx1"/>
                </a:solidFill>
              </a:rPr>
              <a:t>pārslēgšanos uz atjaunojamajiem energoresursiem un vajadzību un dzīves kvalitātes vērtību pārformulēšanu </a:t>
            </a:r>
            <a:r>
              <a:rPr lang="lv-LV" b="1" dirty="0" smtClean="0">
                <a:solidFill>
                  <a:schemeClr val="tx1"/>
                </a:solidFill>
              </a:rPr>
              <a:t>par </a:t>
            </a:r>
            <a:r>
              <a:rPr lang="lv-LV" b="1" dirty="0">
                <a:solidFill>
                  <a:schemeClr val="tx1"/>
                </a:solidFill>
              </a:rPr>
              <a:t>labu mazāk materiālistiskam dzīves stilam</a:t>
            </a:r>
            <a:endParaRPr lang="lv-LV" b="1" dirty="0" smtClean="0">
              <a:solidFill>
                <a:schemeClr val="tx1"/>
              </a:solidFill>
            </a:endParaRPr>
          </a:p>
        </p:txBody>
      </p:sp>
    </p:spTree>
    <p:extLst>
      <p:ext uri="{BB962C8B-B14F-4D97-AF65-F5344CB8AC3E}">
        <p14:creationId xmlns:p14="http://schemas.microsoft.com/office/powerpoint/2010/main" xmlns="" val="55794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528904"/>
            <a:ext cx="5987845" cy="3978608"/>
          </a:xfrm>
          <a:prstGeom prst="rect">
            <a:avLst/>
          </a:prstGeom>
        </p:spPr>
      </p:pic>
      <p:sp>
        <p:nvSpPr>
          <p:cNvPr id="3" name="Title 1"/>
          <p:cNvSpPr txBox="1">
            <a:spLocks/>
          </p:cNvSpPr>
          <p:nvPr/>
        </p:nvSpPr>
        <p:spPr>
          <a:xfrm>
            <a:off x="983674" y="435473"/>
            <a:ext cx="10224651" cy="11773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Transporta sektorā </a:t>
            </a:r>
            <a:r>
              <a:rPr lang="lv-LV" sz="2400" dirty="0"/>
              <a:t>dominē regulējoši un ekonomiski risinājumi, cenšoties problēmas atrisināt būvējot jaunu un atjaunojot esošo satiksmes infrastruktūru, ieviešot ekonomiskos stimulus autovadītājiem</a:t>
            </a:r>
            <a:endParaRPr lang="lv-LV" sz="2400" dirty="0" smtClean="0"/>
          </a:p>
        </p:txBody>
      </p:sp>
      <p:sp>
        <p:nvSpPr>
          <p:cNvPr id="4" name="Rounded Rectangle 3"/>
          <p:cNvSpPr/>
          <p:nvPr/>
        </p:nvSpPr>
        <p:spPr>
          <a:xfrm>
            <a:off x="5791200" y="2332988"/>
            <a:ext cx="6042281" cy="9310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Neskatoties </a:t>
            </a:r>
            <a:r>
              <a:rPr lang="lv-LV" b="1" dirty="0">
                <a:solidFill>
                  <a:schemeClr val="tx1"/>
                </a:solidFill>
              </a:rPr>
              <a:t>uz to, transporta emisijas aug un cilvēki arvien vairāk pārslēdzas no sabiedriskā uz privāto autotransportu, kas vēl vairāk veicina SEG emisiju pieaugumu sektorā</a:t>
            </a:r>
            <a:endParaRPr lang="lv-LV" b="1" dirty="0" smtClean="0">
              <a:solidFill>
                <a:schemeClr val="tx1"/>
              </a:solidFill>
            </a:endParaRPr>
          </a:p>
        </p:txBody>
      </p:sp>
      <p:sp>
        <p:nvSpPr>
          <p:cNvPr id="5" name="Rounded Rectangle 4"/>
          <p:cNvSpPr/>
          <p:nvPr/>
        </p:nvSpPr>
        <p:spPr>
          <a:xfrm>
            <a:off x="5791199" y="3575812"/>
            <a:ext cx="6042281" cy="8936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Tam par iemeslu ir starp vides un transporta jomām nesaskaņotie pārvaldības mērķi un lietoto instrumentu fragmentētais raksturs</a:t>
            </a:r>
            <a:endParaRPr lang="lv-LV" b="1" dirty="0" smtClean="0">
              <a:solidFill>
                <a:schemeClr val="tx1"/>
              </a:solidFill>
            </a:endParaRPr>
          </a:p>
        </p:txBody>
      </p:sp>
      <p:sp>
        <p:nvSpPr>
          <p:cNvPr id="6" name="Rounded Rectangle 5"/>
          <p:cNvSpPr/>
          <p:nvPr/>
        </p:nvSpPr>
        <p:spPr>
          <a:xfrm>
            <a:off x="490987" y="5189635"/>
            <a:ext cx="11210026" cy="12527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nedrīkst aizmirst par autotransporta simbolisko, sociālpsiholoģisko </a:t>
            </a:r>
            <a:r>
              <a:rPr lang="lv-LV" b="1" dirty="0" smtClean="0">
                <a:solidFill>
                  <a:schemeClr val="tx1"/>
                </a:solidFill>
              </a:rPr>
              <a:t>nozīmi – līdz </a:t>
            </a:r>
            <a:r>
              <a:rPr lang="lv-LV" b="1" dirty="0">
                <a:solidFill>
                  <a:schemeClr val="tx1"/>
                </a:solidFill>
              </a:rPr>
              <a:t>ar to ilgtspējīgas mobilitātes nodrošināšanai ne tikai jāattīsta sabiedriskais un nemotorizētais transports, bet, izmantojot plānošanas un komunikācijas instrumentus, jāveido ilgtspējīga infrastruktūra, piegādes sistēmas un jāierobežo </a:t>
            </a:r>
            <a:endParaRPr lang="lv-LV" b="1" dirty="0" smtClean="0">
              <a:solidFill>
                <a:schemeClr val="tx1"/>
              </a:solidFill>
            </a:endParaRPr>
          </a:p>
          <a:p>
            <a:pPr algn="ctr"/>
            <a:r>
              <a:rPr lang="lv-LV" b="1" dirty="0" smtClean="0">
                <a:solidFill>
                  <a:schemeClr val="tx1"/>
                </a:solidFill>
              </a:rPr>
              <a:t>privātā </a:t>
            </a:r>
            <a:r>
              <a:rPr lang="lv-LV" b="1" dirty="0">
                <a:solidFill>
                  <a:schemeClr val="tx1"/>
                </a:solidFill>
              </a:rPr>
              <a:t>autotransporta izmantošanas nepieciešamība</a:t>
            </a:r>
            <a:endParaRPr lang="lv-LV" b="1" dirty="0" smtClean="0">
              <a:solidFill>
                <a:schemeClr val="tx1"/>
              </a:solidFill>
            </a:endParaRPr>
          </a:p>
        </p:txBody>
      </p:sp>
    </p:spTree>
    <p:extLst>
      <p:ext uri="{BB962C8B-B14F-4D97-AF65-F5344CB8AC3E}">
        <p14:creationId xmlns:p14="http://schemas.microsoft.com/office/powerpoint/2010/main" xmlns="" val="40140231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57439" y="0"/>
            <a:ext cx="5143500" cy="6858000"/>
          </a:xfrm>
          <a:prstGeom prst="rect">
            <a:avLst/>
          </a:prstGeom>
        </p:spPr>
      </p:pic>
      <p:sp>
        <p:nvSpPr>
          <p:cNvPr id="3" name="Title 1"/>
          <p:cNvSpPr txBox="1">
            <a:spLocks/>
          </p:cNvSpPr>
          <p:nvPr/>
        </p:nvSpPr>
        <p:spPr>
          <a:xfrm>
            <a:off x="2044641" y="458980"/>
            <a:ext cx="8102717" cy="11302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Pārtikas sektorā </a:t>
            </a:r>
            <a:r>
              <a:rPr lang="lv-LV" sz="2400" dirty="0"/>
              <a:t>līdzīgi kā mājokļa sektorā klimta ietekmes pēdējo gadu laikā nav būtiski palielinājušās, neskatoties uz vājo rīcībpolitiku savstarpējo integrāciju</a:t>
            </a:r>
            <a:endParaRPr lang="lv-LV" sz="2400" dirty="0" smtClean="0"/>
          </a:p>
        </p:txBody>
      </p:sp>
      <p:sp>
        <p:nvSpPr>
          <p:cNvPr id="4" name="Rounded Rectangle 3"/>
          <p:cNvSpPr/>
          <p:nvPr/>
        </p:nvSpPr>
        <p:spPr>
          <a:xfrm>
            <a:off x="332510" y="1975033"/>
            <a:ext cx="6579733" cy="12253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Pārtikas produktu patēriņš ir viena no sabiedrības pamatvajadzībām un pārtikas pieejamības nodrošināšana tiek uztverta kā valdības </a:t>
            </a:r>
            <a:r>
              <a:rPr lang="lv-LV" b="1" dirty="0" smtClean="0">
                <a:solidFill>
                  <a:schemeClr val="tx1"/>
                </a:solidFill>
              </a:rPr>
              <a:t>pienākums, tāpēc </a:t>
            </a:r>
            <a:r>
              <a:rPr lang="lv-LV" b="1" dirty="0">
                <a:solidFill>
                  <a:schemeClr val="tx1"/>
                </a:solidFill>
              </a:rPr>
              <a:t>pārtikas sektorā minimāli tiek izmantoti instrumenti, kas celtu produktu cenas</a:t>
            </a:r>
            <a:endParaRPr lang="lv-LV" b="1" dirty="0" smtClean="0">
              <a:solidFill>
                <a:schemeClr val="tx1"/>
              </a:solidFill>
            </a:endParaRPr>
          </a:p>
        </p:txBody>
      </p:sp>
      <p:sp>
        <p:nvSpPr>
          <p:cNvPr id="5" name="Rounded Rectangle 4"/>
          <p:cNvSpPr/>
          <p:nvPr/>
        </p:nvSpPr>
        <p:spPr>
          <a:xfrm>
            <a:off x="325912" y="3522515"/>
            <a:ext cx="6586598"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Tieši pretēji, ekonomiskie instrumenti aprobežojas ar tiešām un netiešām subsīdijām lauksaimniecības produkcijas ražotājiem</a:t>
            </a:r>
            <a:endParaRPr lang="lv-LV" b="1" dirty="0" smtClean="0">
              <a:solidFill>
                <a:schemeClr val="tx1"/>
              </a:solidFill>
            </a:endParaRPr>
          </a:p>
        </p:txBody>
      </p:sp>
      <p:sp>
        <p:nvSpPr>
          <p:cNvPr id="6" name="Rounded Rectangle 5"/>
          <p:cNvSpPr/>
          <p:nvPr/>
        </p:nvSpPr>
        <p:spPr>
          <a:xfrm>
            <a:off x="332510" y="4571997"/>
            <a:ext cx="6579733" cy="15101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Ilgtspējīga pārtikas produktu patēriņa nodrošināšanai jāveicina bioloģiskās lauksaimniecības attīstība un pieejamība, pārtikas produktu cenās jāintegrē ārējās vides izmaksas un jāizvērš sabiedrības diskusija un informatīvās kampaņas </a:t>
            </a:r>
          </a:p>
          <a:p>
            <a:pPr algn="ctr"/>
            <a:r>
              <a:rPr lang="lv-LV" b="1" dirty="0" smtClean="0">
                <a:solidFill>
                  <a:schemeClr val="tx1"/>
                </a:solidFill>
              </a:rPr>
              <a:t>par </a:t>
            </a:r>
            <a:r>
              <a:rPr lang="lv-LV" b="1" dirty="0">
                <a:solidFill>
                  <a:schemeClr val="tx1"/>
                </a:solidFill>
              </a:rPr>
              <a:t>videi draudzīgu diētu</a:t>
            </a:r>
            <a:endParaRPr lang="lv-LV" b="1" dirty="0" smtClean="0">
              <a:solidFill>
                <a:schemeClr val="tx1"/>
              </a:solidFill>
            </a:endParaRPr>
          </a:p>
        </p:txBody>
      </p:sp>
    </p:spTree>
    <p:extLst>
      <p:ext uri="{BB962C8B-B14F-4D97-AF65-F5344CB8AC3E}">
        <p14:creationId xmlns:p14="http://schemas.microsoft.com/office/powerpoint/2010/main" xmlns="" val="30177125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4635" y="0"/>
            <a:ext cx="4959921" cy="6858000"/>
          </a:xfrm>
          <a:prstGeom prst="rect">
            <a:avLst/>
          </a:prstGeom>
        </p:spPr>
      </p:pic>
      <p:sp>
        <p:nvSpPr>
          <p:cNvPr id="4" name="Title 1"/>
          <p:cNvSpPr txBox="1">
            <a:spLocks/>
          </p:cNvSpPr>
          <p:nvPr/>
        </p:nvSpPr>
        <p:spPr>
          <a:xfrm>
            <a:off x="4100052" y="368762"/>
            <a:ext cx="7800780"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Ietekmes uz klimatu novērtēšana: LONDONA, LIELBRITĀNIJA</a:t>
            </a:r>
            <a:endParaRPr lang="lv-LV" sz="4000" b="1" dirty="0"/>
          </a:p>
        </p:txBody>
      </p:sp>
      <p:sp>
        <p:nvSpPr>
          <p:cNvPr id="5" name="Title 1"/>
          <p:cNvSpPr txBox="1">
            <a:spLocks/>
          </p:cNvSpPr>
          <p:nvPr/>
        </p:nvSpPr>
        <p:spPr>
          <a:xfrm>
            <a:off x="4532551" y="1908895"/>
            <a:ext cx="7368281" cy="9439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Londona ir viena no pirmajām pilsētām pasaulē, kas jau </a:t>
            </a:r>
            <a:r>
              <a:rPr lang="lv-LV" sz="2400" dirty="0" smtClean="0"/>
              <a:t>2004.g. </a:t>
            </a:r>
            <a:r>
              <a:rPr lang="lv-LV" sz="2400" dirty="0"/>
              <a:t>uzsāka savu klimata ietekmju novērtēšanu</a:t>
            </a:r>
          </a:p>
        </p:txBody>
      </p:sp>
      <p:sp>
        <p:nvSpPr>
          <p:cNvPr id="6" name="Rounded Rectangle 5"/>
          <p:cNvSpPr/>
          <p:nvPr/>
        </p:nvSpPr>
        <p:spPr>
          <a:xfrm>
            <a:off x="5692884" y="5628081"/>
            <a:ext cx="591298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Netiešu </a:t>
            </a:r>
            <a:r>
              <a:rPr lang="lv-LV" b="1" dirty="0">
                <a:solidFill>
                  <a:schemeClr val="tx1"/>
                </a:solidFill>
              </a:rPr>
              <a:t>emisiju aprēķinam tika izmantots PAS 2070 Lielbritānijas standarts SEG emisiju novērtēšanai pilsētās</a:t>
            </a:r>
            <a:endParaRPr lang="lv-LV" b="1" dirty="0" smtClean="0">
              <a:solidFill>
                <a:schemeClr val="tx1"/>
              </a:solidFill>
            </a:endParaRPr>
          </a:p>
        </p:txBody>
      </p:sp>
      <p:sp>
        <p:nvSpPr>
          <p:cNvPr id="7" name="Rounded Rectangle 6"/>
          <p:cNvSpPr/>
          <p:nvPr/>
        </p:nvSpPr>
        <p:spPr>
          <a:xfrm>
            <a:off x="5692884" y="3168934"/>
            <a:ext cx="5912987" cy="12555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SEG emisijas Londonā tiek mērītas izmantojot Londonas enerģētikas un siltumnīcefekta gāzu emisiju inventarizāciju (LEGGI), kas kalpo par pamatu formālajiem emisiju aprēķiniem pilsētā</a:t>
            </a:r>
            <a:endParaRPr lang="lv-LV" b="1" dirty="0" smtClean="0">
              <a:solidFill>
                <a:schemeClr val="tx1"/>
              </a:solidFill>
            </a:endParaRPr>
          </a:p>
        </p:txBody>
      </p:sp>
      <p:sp>
        <p:nvSpPr>
          <p:cNvPr id="8" name="Rounded Rectangle 7"/>
          <p:cNvSpPr/>
          <p:nvPr/>
        </p:nvSpPr>
        <p:spPr>
          <a:xfrm>
            <a:off x="5692884" y="4650213"/>
            <a:ext cx="5912988" cy="7521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LEGGI parāda pilsētas enerģijas patēriņu un tiešās </a:t>
            </a:r>
            <a:r>
              <a:rPr lang="lv-LV" b="1" dirty="0" smtClean="0">
                <a:solidFill>
                  <a:schemeClr val="tx1"/>
                </a:solidFill>
              </a:rPr>
              <a:t>CO</a:t>
            </a:r>
            <a:r>
              <a:rPr lang="lv-LV" b="1" baseline="-25000" dirty="0" smtClean="0">
                <a:solidFill>
                  <a:schemeClr val="tx1"/>
                </a:solidFill>
              </a:rPr>
              <a:t>2 </a:t>
            </a:r>
            <a:r>
              <a:rPr lang="lv-LV" b="1" dirty="0">
                <a:solidFill>
                  <a:schemeClr val="tx1"/>
                </a:solidFill>
              </a:rPr>
              <a:t>emisijas no mājsaimniecībām, uzņēmumiem un transporta</a:t>
            </a:r>
            <a:endParaRPr lang="lv-LV" b="1" dirty="0" smtClean="0">
              <a:solidFill>
                <a:schemeClr val="tx1"/>
              </a:solidFill>
            </a:endParaRPr>
          </a:p>
        </p:txBody>
      </p:sp>
    </p:spTree>
    <p:extLst>
      <p:ext uri="{BB962C8B-B14F-4D97-AF65-F5344CB8AC3E}">
        <p14:creationId xmlns:p14="http://schemas.microsoft.com/office/powerpoint/2010/main" xmlns="" val="195340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34534" y="2613704"/>
            <a:ext cx="6365582" cy="42442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6665" y="0"/>
            <a:ext cx="4694410" cy="6858000"/>
          </a:xfrm>
          <a:prstGeom prst="rect">
            <a:avLst/>
          </a:prstGeom>
        </p:spPr>
      </p:pic>
      <p:sp>
        <p:nvSpPr>
          <p:cNvPr id="6" name="Title 1"/>
          <p:cNvSpPr txBox="1">
            <a:spLocks/>
          </p:cNvSpPr>
          <p:nvPr/>
        </p:nvSpPr>
        <p:spPr>
          <a:xfrm>
            <a:off x="5486386" y="460007"/>
            <a:ext cx="4899753" cy="12065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SEG emisiju samazināšanai Londonas pilsētā ir izvirzītas </a:t>
            </a:r>
            <a:r>
              <a:rPr lang="lv-LV" sz="2400" dirty="0" smtClean="0"/>
              <a:t>četras </a:t>
            </a:r>
            <a:r>
              <a:rPr lang="lv-LV" sz="2400" dirty="0"/>
              <a:t>prioritārās jomas:</a:t>
            </a:r>
          </a:p>
        </p:txBody>
      </p:sp>
      <p:sp>
        <p:nvSpPr>
          <p:cNvPr id="4" name="Rounded Rectangle 3"/>
          <p:cNvSpPr/>
          <p:nvPr/>
        </p:nvSpPr>
        <p:spPr>
          <a:xfrm>
            <a:off x="8458254" y="1325390"/>
            <a:ext cx="3061632" cy="14989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b="1" dirty="0" smtClean="0">
                <a:solidFill>
                  <a:schemeClr val="tx1"/>
                </a:solidFill>
              </a:rPr>
              <a:t>Ēku energoefektivitāte</a:t>
            </a:r>
          </a:p>
          <a:p>
            <a:pPr marL="342900" indent="-342900">
              <a:spcAft>
                <a:spcPts val="600"/>
              </a:spcAft>
              <a:buFont typeface="+mj-lt"/>
              <a:buAutoNum type="arabicPeriod"/>
            </a:pPr>
            <a:r>
              <a:rPr lang="lv-LV" b="1" dirty="0">
                <a:solidFill>
                  <a:schemeClr val="tx1"/>
                </a:solidFill>
              </a:rPr>
              <a:t>Ēku </a:t>
            </a:r>
            <a:r>
              <a:rPr lang="lv-LV" b="1" dirty="0" smtClean="0">
                <a:solidFill>
                  <a:schemeClr val="tx1"/>
                </a:solidFill>
              </a:rPr>
              <a:t>energoapgāde</a:t>
            </a:r>
          </a:p>
          <a:p>
            <a:pPr marL="342900" indent="-342900">
              <a:spcAft>
                <a:spcPts val="600"/>
              </a:spcAft>
              <a:buFont typeface="+mj-lt"/>
              <a:buAutoNum type="arabicPeriod"/>
            </a:pPr>
            <a:r>
              <a:rPr lang="lv-LV" b="1" dirty="0" smtClean="0">
                <a:solidFill>
                  <a:schemeClr val="tx1"/>
                </a:solidFill>
              </a:rPr>
              <a:t>Ilgtspējīga </a:t>
            </a:r>
            <a:r>
              <a:rPr lang="lv-LV" b="1" dirty="0">
                <a:solidFill>
                  <a:schemeClr val="tx1"/>
                </a:solidFill>
              </a:rPr>
              <a:t>pārtika </a:t>
            </a:r>
            <a:endParaRPr lang="lv-LV" b="1" dirty="0" smtClean="0">
              <a:solidFill>
                <a:schemeClr val="tx1"/>
              </a:solidFill>
            </a:endParaRPr>
          </a:p>
          <a:p>
            <a:pPr marL="342900" indent="-342900">
              <a:spcAft>
                <a:spcPts val="600"/>
              </a:spcAft>
              <a:buFont typeface="+mj-lt"/>
              <a:buAutoNum type="arabicPeriod"/>
            </a:pPr>
            <a:r>
              <a:rPr lang="lv-LV" b="1" dirty="0">
                <a:solidFill>
                  <a:schemeClr val="tx1"/>
                </a:solidFill>
              </a:rPr>
              <a:t>Ilgtspējīgs transports </a:t>
            </a:r>
            <a:endParaRPr lang="lv-LV" b="1" dirty="0" smtClean="0">
              <a:solidFill>
                <a:schemeClr val="tx1"/>
              </a:solidFill>
            </a:endParaRPr>
          </a:p>
        </p:txBody>
      </p:sp>
    </p:spTree>
    <p:extLst>
      <p:ext uri="{BB962C8B-B14F-4D97-AF65-F5344CB8AC3E}">
        <p14:creationId xmlns:p14="http://schemas.microsoft.com/office/powerpoint/2010/main" xmlns="" val="41861785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b="5806"/>
          <a:stretch/>
        </p:blipFill>
        <p:spPr>
          <a:xfrm>
            <a:off x="6924431" y="0"/>
            <a:ext cx="4873893" cy="6858000"/>
          </a:xfrm>
          <a:prstGeom prst="rect">
            <a:avLst/>
          </a:prstGeom>
        </p:spPr>
      </p:pic>
      <p:sp>
        <p:nvSpPr>
          <p:cNvPr id="3" name="Title 1"/>
          <p:cNvSpPr txBox="1">
            <a:spLocks/>
          </p:cNvSpPr>
          <p:nvPr/>
        </p:nvSpPr>
        <p:spPr>
          <a:xfrm>
            <a:off x="339212" y="475898"/>
            <a:ext cx="9468465"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a:t>Ietekmes uz klimatu novērtēšana un rīcība to mazināšanai: </a:t>
            </a:r>
            <a:r>
              <a:rPr lang="lv-LV" sz="4000" b="1" dirty="0" smtClean="0"/>
              <a:t>FREIBURGA, VĀCIJA</a:t>
            </a:r>
            <a:endParaRPr lang="lv-LV" sz="4000" b="1" dirty="0"/>
          </a:p>
        </p:txBody>
      </p:sp>
      <p:sp>
        <p:nvSpPr>
          <p:cNvPr id="5" name="Title 1"/>
          <p:cNvSpPr txBox="1">
            <a:spLocks/>
          </p:cNvSpPr>
          <p:nvPr/>
        </p:nvSpPr>
        <p:spPr>
          <a:xfrm>
            <a:off x="970940" y="2003123"/>
            <a:ext cx="5299587" cy="11226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Freiburga ir viena no Eiropas zaļākajām pilsētām, kas sistemātiski risina klimata pārmaiņu jautājumus</a:t>
            </a:r>
          </a:p>
        </p:txBody>
      </p:sp>
      <p:sp>
        <p:nvSpPr>
          <p:cNvPr id="6" name="Rounded Rectangle 5"/>
          <p:cNvSpPr/>
          <p:nvPr/>
        </p:nvSpPr>
        <p:spPr>
          <a:xfrm>
            <a:off x="339212" y="3429000"/>
            <a:ext cx="6946492" cy="12555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Freiburgas pirmais </a:t>
            </a:r>
            <a:r>
              <a:rPr lang="lv-LV" b="1" dirty="0">
                <a:solidFill>
                  <a:schemeClr val="tx1"/>
                </a:solidFill>
              </a:rPr>
              <a:t>enerģētikas rīcības plāns tika pieņemts jau </a:t>
            </a:r>
            <a:r>
              <a:rPr lang="lv-LV" b="1" dirty="0" smtClean="0">
                <a:solidFill>
                  <a:schemeClr val="tx1"/>
                </a:solidFill>
              </a:rPr>
              <a:t>1986.g. </a:t>
            </a:r>
            <a:r>
              <a:rPr lang="lv-LV" b="1" dirty="0">
                <a:solidFill>
                  <a:schemeClr val="tx1"/>
                </a:solidFill>
              </a:rPr>
              <a:t>un ar savu jaunāko Klimata pārmaiņu stratēģiju 2030 Freiburga tiecas līdz </a:t>
            </a:r>
            <a:r>
              <a:rPr lang="lv-LV" b="1" dirty="0" smtClean="0">
                <a:solidFill>
                  <a:schemeClr val="tx1"/>
                </a:solidFill>
              </a:rPr>
              <a:t>2030.g. </a:t>
            </a:r>
            <a:r>
              <a:rPr lang="lv-LV" b="1" dirty="0">
                <a:solidFill>
                  <a:schemeClr val="tx1"/>
                </a:solidFill>
              </a:rPr>
              <a:t>par </a:t>
            </a:r>
            <a:r>
              <a:rPr lang="lv-LV" b="1" dirty="0" smtClean="0">
                <a:solidFill>
                  <a:schemeClr val="tx1"/>
                </a:solidFill>
              </a:rPr>
              <a:t>40% (pret 1992.g. līmeni) </a:t>
            </a:r>
            <a:r>
              <a:rPr lang="lv-LV" b="1" dirty="0">
                <a:solidFill>
                  <a:schemeClr val="tx1"/>
                </a:solidFill>
              </a:rPr>
              <a:t>samazināt savas siltumnīcefekta gāzu emisijas</a:t>
            </a:r>
            <a:endParaRPr lang="lv-LV" b="1" dirty="0" smtClean="0">
              <a:solidFill>
                <a:schemeClr val="tx1"/>
              </a:solidFill>
            </a:endParaRPr>
          </a:p>
        </p:txBody>
      </p:sp>
      <p:sp>
        <p:nvSpPr>
          <p:cNvPr id="7" name="Rounded Rectangle 6"/>
          <p:cNvSpPr/>
          <p:nvPr/>
        </p:nvSpPr>
        <p:spPr>
          <a:xfrm>
            <a:off x="339212" y="4976788"/>
            <a:ext cx="6946492" cy="12056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Freiburgas pilsēta izmanto gan vietējo, gan ārējo ekspertīzi, lai novērtētu pilsētas SEG emisiju un nodrošinātu pašvaldību un iedzīvotājus ar skaidru un uzticamu informāciju par </a:t>
            </a:r>
            <a:endParaRPr lang="lv-LV" b="1" dirty="0" smtClean="0">
              <a:solidFill>
                <a:schemeClr val="tx1"/>
              </a:solidFill>
            </a:endParaRPr>
          </a:p>
          <a:p>
            <a:pPr algn="ctr"/>
            <a:r>
              <a:rPr lang="lv-LV" b="1" dirty="0" smtClean="0">
                <a:solidFill>
                  <a:schemeClr val="tx1"/>
                </a:solidFill>
              </a:rPr>
              <a:t>galvenajām </a:t>
            </a:r>
            <a:r>
              <a:rPr lang="lv-LV" b="1" dirty="0">
                <a:solidFill>
                  <a:schemeClr val="tx1"/>
                </a:solidFill>
              </a:rPr>
              <a:t>slodzēm</a:t>
            </a:r>
            <a:endParaRPr lang="lv-LV" b="1" dirty="0" smtClean="0">
              <a:solidFill>
                <a:schemeClr val="tx1"/>
              </a:solidFill>
            </a:endParaRPr>
          </a:p>
        </p:txBody>
      </p:sp>
    </p:spTree>
    <p:extLst>
      <p:ext uri="{BB962C8B-B14F-4D97-AF65-F5344CB8AC3E}">
        <p14:creationId xmlns:p14="http://schemas.microsoft.com/office/powerpoint/2010/main" xmlns="" val="56667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0212" y="132739"/>
            <a:ext cx="4682845" cy="6592529"/>
            <a:chOff x="159708" y="265471"/>
            <a:chExt cx="4682845" cy="6592529"/>
          </a:xfrm>
        </p:grpSpPr>
        <p:sp>
          <p:nvSpPr>
            <p:cNvPr id="8" name="Rectangle 7"/>
            <p:cNvSpPr/>
            <p:nvPr/>
          </p:nvSpPr>
          <p:spPr>
            <a:xfrm>
              <a:off x="159708" y="265471"/>
              <a:ext cx="4682845" cy="6592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9630"/>
            <a:stretch/>
          </p:blipFill>
          <p:spPr bwMode="auto">
            <a:xfrm>
              <a:off x="422431" y="410103"/>
              <a:ext cx="4157398" cy="2914378"/>
            </a:xfrm>
            <a:prstGeom prst="rect">
              <a:avLst/>
            </a:prstGeom>
            <a:noFill/>
            <a:ln>
              <a:noFill/>
            </a:ln>
            <a:extLst>
              <a:ext uri="{53640926-AAD7-44D8-BBD7-CCE9431645EC}">
                <a14:shadowObscured xmlns:a14="http://schemas.microsoft.com/office/drawing/2010/main" xmln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9708" y="3429000"/>
              <a:ext cx="4682845" cy="2737663"/>
            </a:xfrm>
            <a:prstGeom prst="rect">
              <a:avLst/>
            </a:prstGeom>
            <a:noFill/>
            <a:ln>
              <a:noFill/>
            </a:ln>
          </p:spPr>
        </p:pic>
        <p:sp>
          <p:nvSpPr>
            <p:cNvPr id="6" name="Rectangle 5"/>
            <p:cNvSpPr/>
            <p:nvPr/>
          </p:nvSpPr>
          <p:spPr>
            <a:xfrm>
              <a:off x="159708" y="6254420"/>
              <a:ext cx="4682845" cy="584775"/>
            </a:xfrm>
            <a:prstGeom prst="rect">
              <a:avLst/>
            </a:prstGeom>
          </p:spPr>
          <p:txBody>
            <a:bodyPr wrap="square">
              <a:spAutoFit/>
            </a:bodyPr>
            <a:lstStyle/>
            <a:p>
              <a:pPr algn="ctr"/>
              <a:r>
                <a:rPr lang="lv-LV" sz="1600" b="1" dirty="0"/>
                <a:t>Freiburgas SEG emisiju samazināšanas tendences un scenāriji (tūkstoši tonnu gadā)</a:t>
              </a:r>
            </a:p>
          </p:txBody>
        </p:sp>
      </p:grpSp>
      <p:sp>
        <p:nvSpPr>
          <p:cNvPr id="5" name="Title 1"/>
          <p:cNvSpPr txBox="1">
            <a:spLocks/>
          </p:cNvSpPr>
          <p:nvPr/>
        </p:nvSpPr>
        <p:spPr>
          <a:xfrm>
            <a:off x="4675239" y="646919"/>
            <a:ext cx="7285703" cy="15945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Jau 2007.g. Freiburga savas emisijas, salīdzinot ar 1992.g. līmeni, bija samazinājusi par nepilniem 14%, bet kopējās emisijas joprojām bija augstas – 1,9 miljoni tonnu CO</a:t>
            </a:r>
            <a:r>
              <a:rPr lang="lv-LV" sz="2400" baseline="-25000" dirty="0"/>
              <a:t>2</a:t>
            </a:r>
            <a:r>
              <a:rPr lang="lv-LV" sz="2400" dirty="0"/>
              <a:t> gadā jeb 8,5 tonnas uz vienu cilvēku</a:t>
            </a:r>
          </a:p>
        </p:txBody>
      </p:sp>
      <p:sp>
        <p:nvSpPr>
          <p:cNvPr id="10" name="Rounded Rectangle 9"/>
          <p:cNvSpPr/>
          <p:nvPr/>
        </p:nvSpPr>
        <p:spPr>
          <a:xfrm>
            <a:off x="6127009" y="2475471"/>
            <a:ext cx="4552335" cy="125557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Jaunā </a:t>
            </a:r>
            <a:r>
              <a:rPr lang="lv-LV" b="1" dirty="0" smtClean="0">
                <a:solidFill>
                  <a:schemeClr val="tx1"/>
                </a:solidFill>
              </a:rPr>
              <a:t>2030.g. </a:t>
            </a:r>
            <a:r>
              <a:rPr lang="lv-LV" b="1" dirty="0">
                <a:solidFill>
                  <a:schemeClr val="tx1"/>
                </a:solidFill>
              </a:rPr>
              <a:t>SEG emisiju samazināšanas mērķa nodrošināšanai </a:t>
            </a:r>
            <a:r>
              <a:rPr lang="lv-LV" b="1" dirty="0" smtClean="0">
                <a:solidFill>
                  <a:schemeClr val="tx1"/>
                </a:solidFill>
              </a:rPr>
              <a:t>Freiburgā izvēlētas </a:t>
            </a:r>
            <a:r>
              <a:rPr lang="lv-LV" b="1" dirty="0">
                <a:solidFill>
                  <a:schemeClr val="tx1"/>
                </a:solidFill>
              </a:rPr>
              <a:t>vairākas prioritārās jomas</a:t>
            </a:r>
            <a:r>
              <a:rPr lang="lv-LV" b="1" dirty="0" smtClean="0">
                <a:solidFill>
                  <a:schemeClr val="tx1"/>
                </a:solidFill>
              </a:rPr>
              <a:t>:</a:t>
            </a:r>
          </a:p>
          <a:p>
            <a:pPr algn="ctr"/>
            <a:endParaRPr lang="lv-LV" b="1" dirty="0">
              <a:solidFill>
                <a:schemeClr val="tx1"/>
              </a:solidFill>
            </a:endParaRPr>
          </a:p>
        </p:txBody>
      </p:sp>
      <p:sp>
        <p:nvSpPr>
          <p:cNvPr id="11" name="Rounded Rectangle 10"/>
          <p:cNvSpPr/>
          <p:nvPr/>
        </p:nvSpPr>
        <p:spPr>
          <a:xfrm>
            <a:off x="5184620" y="3428455"/>
            <a:ext cx="6437114" cy="3115780"/>
          </a:xfrm>
          <a:prstGeom prst="roundRect">
            <a:avLst>
              <a:gd name="adj" fmla="val 1240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a:solidFill>
                  <a:schemeClr val="tx1"/>
                </a:solidFill>
              </a:rPr>
              <a:t>E</a:t>
            </a:r>
            <a:r>
              <a:rPr lang="lv-LV" b="1" dirty="0" smtClean="0">
                <a:solidFill>
                  <a:schemeClr val="tx1"/>
                </a:solidFill>
              </a:rPr>
              <a:t>nerģijas </a:t>
            </a:r>
            <a:r>
              <a:rPr lang="lv-LV" b="1" dirty="0">
                <a:solidFill>
                  <a:schemeClr val="tx1"/>
                </a:solidFill>
              </a:rPr>
              <a:t>taupīšana </a:t>
            </a:r>
            <a:r>
              <a:rPr lang="lv-LV" b="1" dirty="0" smtClean="0">
                <a:solidFill>
                  <a:schemeClr val="tx1"/>
                </a:solidFill>
              </a:rPr>
              <a:t>ēkās</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K</a:t>
            </a:r>
            <a:r>
              <a:rPr lang="lv-LV" b="1" dirty="0" smtClean="0">
                <a:solidFill>
                  <a:schemeClr val="tx1"/>
                </a:solidFill>
              </a:rPr>
              <a:t>oģenerācijas </a:t>
            </a:r>
            <a:r>
              <a:rPr lang="lv-LV" b="1" dirty="0">
                <a:solidFill>
                  <a:schemeClr val="tx1"/>
                </a:solidFill>
              </a:rPr>
              <a:t>attīstība </a:t>
            </a:r>
            <a:r>
              <a:rPr lang="lv-LV" b="1" dirty="0" smtClean="0">
                <a:solidFill>
                  <a:schemeClr val="tx1"/>
                </a:solidFill>
              </a:rPr>
              <a:t>pilsētā</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A</a:t>
            </a:r>
            <a:r>
              <a:rPr lang="lv-LV" b="1" dirty="0" smtClean="0">
                <a:solidFill>
                  <a:schemeClr val="tx1"/>
                </a:solidFill>
              </a:rPr>
              <a:t>tjaunojamo </a:t>
            </a:r>
            <a:r>
              <a:rPr lang="lv-LV" b="1" dirty="0">
                <a:solidFill>
                  <a:schemeClr val="tx1"/>
                </a:solidFill>
              </a:rPr>
              <a:t>energoresursu izmantošana, jo īpaši saules enerģijas, atkritumu gāzes un </a:t>
            </a:r>
            <a:r>
              <a:rPr lang="lv-LV" b="1" dirty="0" smtClean="0">
                <a:solidFill>
                  <a:schemeClr val="tx1"/>
                </a:solidFill>
              </a:rPr>
              <a:t>biomasas</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S</a:t>
            </a:r>
            <a:r>
              <a:rPr lang="lv-LV" b="1" dirty="0" smtClean="0">
                <a:solidFill>
                  <a:schemeClr val="tx1"/>
                </a:solidFill>
              </a:rPr>
              <a:t>atiksmes </a:t>
            </a:r>
            <a:r>
              <a:rPr lang="lv-LV" b="1" dirty="0">
                <a:solidFill>
                  <a:schemeClr val="tx1"/>
                </a:solidFill>
              </a:rPr>
              <a:t>infrastruktūras attīstība, koncentrējoties uz energoefektīvu ielu apgaismojumu un integrētu transporta </a:t>
            </a:r>
            <a:r>
              <a:rPr lang="lv-LV" b="1" dirty="0" smtClean="0">
                <a:solidFill>
                  <a:schemeClr val="tx1"/>
                </a:solidFill>
              </a:rPr>
              <a:t>tīklu</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S</a:t>
            </a:r>
            <a:r>
              <a:rPr lang="lv-LV" b="1" dirty="0" smtClean="0">
                <a:solidFill>
                  <a:schemeClr val="tx1"/>
                </a:solidFill>
              </a:rPr>
              <a:t>abiedrības </a:t>
            </a:r>
            <a:r>
              <a:rPr lang="lv-LV" b="1" dirty="0">
                <a:solidFill>
                  <a:schemeClr val="tx1"/>
                </a:solidFill>
              </a:rPr>
              <a:t>izglītošana un informēšana, piemēram, izstrādājot klimatam draudzīgas diētas kalkulatoru internetā vai uzsākot informācijas kampaņu </a:t>
            </a:r>
            <a:r>
              <a:rPr lang="lv-LV" b="1" dirty="0" smtClean="0">
                <a:solidFill>
                  <a:schemeClr val="tx1"/>
                </a:solidFill>
              </a:rPr>
              <a:t>«Co2libri»</a:t>
            </a:r>
            <a:endParaRPr lang="lv-LV" b="1" dirty="0">
              <a:solidFill>
                <a:schemeClr val="tx1"/>
              </a:solidFill>
            </a:endParaRPr>
          </a:p>
        </p:txBody>
      </p:sp>
    </p:spTree>
    <p:extLst>
      <p:ext uri="{BB962C8B-B14F-4D97-AF65-F5344CB8AC3E}">
        <p14:creationId xmlns:p14="http://schemas.microsoft.com/office/powerpoint/2010/main" xmlns="" val="1277838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341418"/>
            <a:ext cx="4516582" cy="4516582"/>
          </a:xfrm>
          <a:prstGeom prst="rect">
            <a:avLst/>
          </a:prstGeom>
        </p:spPr>
      </p:pic>
      <p:sp>
        <p:nvSpPr>
          <p:cNvPr id="3" name="Title 1"/>
          <p:cNvSpPr txBox="1">
            <a:spLocks/>
          </p:cNvSpPr>
          <p:nvPr/>
        </p:nvSpPr>
        <p:spPr>
          <a:xfrm>
            <a:off x="1233018" y="297588"/>
            <a:ext cx="9725963"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OGĻSKĀBĀS GĀZES EMISIJU NOVĒRTĒŠANAS METODES – OGLEKĻA PĒDA</a:t>
            </a:r>
            <a:endParaRPr lang="lv-LV" sz="4000" b="1" dirty="0"/>
          </a:p>
        </p:txBody>
      </p:sp>
      <p:sp>
        <p:nvSpPr>
          <p:cNvPr id="4" name="Title 1"/>
          <p:cNvSpPr txBox="1">
            <a:spLocks/>
          </p:cNvSpPr>
          <p:nvPr/>
        </p:nvSpPr>
        <p:spPr>
          <a:xfrm>
            <a:off x="1683308" y="1771377"/>
            <a:ext cx="8825382" cy="86252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Emisiju uzskaite un analīze </a:t>
            </a:r>
            <a:r>
              <a:rPr lang="lv-LV" sz="2400" dirty="0"/>
              <a:t>ir viens no būtiskākajiem soļiem, lai saprastu rīcības, kas jāveic, lai samazinātu radītās ietekmes uz klimatu</a:t>
            </a:r>
            <a:endParaRPr lang="lv-LV" sz="2400" dirty="0" smtClean="0"/>
          </a:p>
        </p:txBody>
      </p:sp>
      <p:sp>
        <p:nvSpPr>
          <p:cNvPr id="5" name="Rounded Rectangle 4"/>
          <p:cNvSpPr/>
          <p:nvPr/>
        </p:nvSpPr>
        <p:spPr>
          <a:xfrm>
            <a:off x="5539903" y="2883694"/>
            <a:ext cx="5419078" cy="9451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Slodžu apzināšana ļauj identificēt būtiskākās ietekmes jomas, noteikt prioritātes un identificēt rādītājus, </a:t>
            </a:r>
            <a:endParaRPr lang="lv-LV" b="1" dirty="0" smtClean="0">
              <a:solidFill>
                <a:schemeClr val="tx1"/>
              </a:solidFill>
            </a:endParaRPr>
          </a:p>
          <a:p>
            <a:pPr algn="ctr"/>
            <a:r>
              <a:rPr lang="lv-LV" b="1" dirty="0" smtClean="0">
                <a:solidFill>
                  <a:schemeClr val="tx1"/>
                </a:solidFill>
              </a:rPr>
              <a:t>lai </a:t>
            </a:r>
            <a:r>
              <a:rPr lang="lv-LV" b="1" dirty="0">
                <a:solidFill>
                  <a:schemeClr val="tx1"/>
                </a:solidFill>
              </a:rPr>
              <a:t>novērtētu progresu</a:t>
            </a:r>
            <a:endParaRPr lang="lv-LV" b="1" dirty="0" smtClean="0">
              <a:solidFill>
                <a:schemeClr val="tx1"/>
              </a:solidFill>
            </a:endParaRPr>
          </a:p>
        </p:txBody>
      </p:sp>
      <p:sp>
        <p:nvSpPr>
          <p:cNvPr id="6" name="Rounded Rectangle 5"/>
          <p:cNvSpPr/>
          <p:nvPr/>
        </p:nvSpPr>
        <p:spPr>
          <a:xfrm>
            <a:off x="3926254" y="4169622"/>
            <a:ext cx="2723926" cy="99362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Jautājumi, uz kuriem jāatbild, veidojot emisiju </a:t>
            </a:r>
            <a:r>
              <a:rPr lang="lv-LV" b="1" dirty="0" smtClean="0">
                <a:solidFill>
                  <a:schemeClr val="tx1"/>
                </a:solidFill>
              </a:rPr>
              <a:t>novērtējumu:</a:t>
            </a:r>
            <a:endParaRPr lang="lv-LV" b="1" dirty="0">
              <a:solidFill>
                <a:schemeClr val="tx1"/>
              </a:solidFill>
            </a:endParaRPr>
          </a:p>
        </p:txBody>
      </p:sp>
      <p:sp>
        <p:nvSpPr>
          <p:cNvPr id="7" name="Rounded Rectangle 6"/>
          <p:cNvSpPr/>
          <p:nvPr/>
        </p:nvSpPr>
        <p:spPr>
          <a:xfrm>
            <a:off x="6551251" y="4032598"/>
            <a:ext cx="5419077" cy="126767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Kādas </a:t>
            </a:r>
            <a:r>
              <a:rPr lang="lv-LV" b="1" dirty="0">
                <a:solidFill>
                  <a:schemeClr val="tx1"/>
                </a:solidFill>
              </a:rPr>
              <a:t>SEG emisijas mēs iekļaujam uzskaitē? </a:t>
            </a:r>
          </a:p>
          <a:p>
            <a:pPr marL="285750" indent="-285750">
              <a:buFont typeface="Arial" panose="020B0604020202020204" pitchFamily="34" charset="0"/>
              <a:buChar char="•"/>
            </a:pPr>
            <a:r>
              <a:rPr lang="lv-LV" b="1" dirty="0" smtClean="0">
                <a:solidFill>
                  <a:schemeClr val="tx1"/>
                </a:solidFill>
              </a:rPr>
              <a:t>Kuri </a:t>
            </a:r>
            <a:r>
              <a:rPr lang="lv-LV" b="1" dirty="0">
                <a:solidFill>
                  <a:schemeClr val="tx1"/>
                </a:solidFill>
              </a:rPr>
              <a:t>emisiju avoti tiek iekļauti uzskaitē? </a:t>
            </a:r>
          </a:p>
          <a:p>
            <a:pPr marL="285750" indent="-285750">
              <a:buFont typeface="Arial" panose="020B0604020202020204" pitchFamily="34" charset="0"/>
              <a:buChar char="•"/>
            </a:pPr>
            <a:r>
              <a:rPr lang="lv-LV" b="1" dirty="0" smtClean="0">
                <a:solidFill>
                  <a:schemeClr val="tx1"/>
                </a:solidFill>
              </a:rPr>
              <a:t>Kuras </a:t>
            </a:r>
            <a:r>
              <a:rPr lang="lv-LV" b="1" dirty="0">
                <a:solidFill>
                  <a:schemeClr val="tx1"/>
                </a:solidFill>
              </a:rPr>
              <a:t>preces un pakalpojumus iekļaujam uzskaitē?</a:t>
            </a:r>
          </a:p>
          <a:p>
            <a:pPr marL="285750" indent="-285750">
              <a:buFont typeface="Arial" panose="020B0604020202020204" pitchFamily="34" charset="0"/>
              <a:buChar char="•"/>
            </a:pPr>
            <a:r>
              <a:rPr lang="lv-LV" b="1" dirty="0" smtClean="0">
                <a:solidFill>
                  <a:schemeClr val="tx1"/>
                </a:solidFill>
              </a:rPr>
              <a:t>Kas </a:t>
            </a:r>
            <a:r>
              <a:rPr lang="lv-LV" b="1" dirty="0">
                <a:solidFill>
                  <a:schemeClr val="tx1"/>
                </a:solidFill>
              </a:rPr>
              <a:t>ir atbildīgs par šīm emisijām – kur tās rodas?</a:t>
            </a:r>
          </a:p>
        </p:txBody>
      </p:sp>
      <p:sp>
        <p:nvSpPr>
          <p:cNvPr id="8" name="Rounded Rectangle 7"/>
          <p:cNvSpPr/>
          <p:nvPr/>
        </p:nvSpPr>
        <p:spPr>
          <a:xfrm>
            <a:off x="5539903" y="5563048"/>
            <a:ext cx="5419077" cy="9487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Atbildot uz šiem jautājumiem, SEG emisijas var aprēķināt gan atsevišķam produktam vai organizācijai, </a:t>
            </a:r>
            <a:endParaRPr lang="lv-LV" b="1" dirty="0" smtClean="0">
              <a:solidFill>
                <a:schemeClr val="tx1"/>
              </a:solidFill>
            </a:endParaRPr>
          </a:p>
          <a:p>
            <a:pPr algn="ctr"/>
            <a:r>
              <a:rPr lang="lv-LV" b="1" dirty="0" smtClean="0">
                <a:solidFill>
                  <a:schemeClr val="tx1"/>
                </a:solidFill>
              </a:rPr>
              <a:t>gan </a:t>
            </a:r>
            <a:r>
              <a:rPr lang="lv-LV" b="1" dirty="0">
                <a:solidFill>
                  <a:schemeClr val="tx1"/>
                </a:solidFill>
              </a:rPr>
              <a:t>pašvaldībai, valstij vai reģionam</a:t>
            </a:r>
            <a:endParaRPr lang="lv-LV" b="1" dirty="0" smtClean="0">
              <a:solidFill>
                <a:schemeClr val="tx1"/>
              </a:solidFill>
            </a:endParaRPr>
          </a:p>
        </p:txBody>
      </p:sp>
    </p:spTree>
    <p:extLst>
      <p:ext uri="{BB962C8B-B14F-4D97-AF65-F5344CB8AC3E}">
        <p14:creationId xmlns:p14="http://schemas.microsoft.com/office/powerpoint/2010/main" xmlns="" val="34097216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94916" y="0"/>
            <a:ext cx="4563406" cy="6858000"/>
          </a:xfrm>
          <a:prstGeom prst="rect">
            <a:avLst/>
          </a:prstGeom>
        </p:spPr>
      </p:pic>
      <p:sp>
        <p:nvSpPr>
          <p:cNvPr id="3" name="Title 1"/>
          <p:cNvSpPr txBox="1">
            <a:spLocks/>
          </p:cNvSpPr>
          <p:nvPr/>
        </p:nvSpPr>
        <p:spPr>
          <a:xfrm>
            <a:off x="675967" y="372660"/>
            <a:ext cx="10840065"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a:t>Ietekmes uz klimatu novērtēšana un rīcība to mazināšanai: </a:t>
            </a:r>
            <a:r>
              <a:rPr lang="lv-LV" sz="4000" b="1" dirty="0" smtClean="0"/>
              <a:t>IRVINES PILSĒTA, KALIFORNIJA, ASV</a:t>
            </a:r>
            <a:endParaRPr lang="lv-LV" sz="4000" b="1" dirty="0"/>
          </a:p>
        </p:txBody>
      </p:sp>
      <p:sp>
        <p:nvSpPr>
          <p:cNvPr id="4" name="Title 1"/>
          <p:cNvSpPr txBox="1">
            <a:spLocks/>
          </p:cNvSpPr>
          <p:nvPr/>
        </p:nvSpPr>
        <p:spPr>
          <a:xfrm>
            <a:off x="1167271" y="1860285"/>
            <a:ext cx="5299587" cy="11226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Irvines pilsēta ir izvirzījusi mērķi kļūt inovatīvu metropoli, kas aktīvi samazina savas oglekļa emisijas</a:t>
            </a:r>
          </a:p>
        </p:txBody>
      </p:sp>
      <p:sp>
        <p:nvSpPr>
          <p:cNvPr id="5" name="Rounded Rectangle 4"/>
          <p:cNvSpPr/>
          <p:nvPr/>
        </p:nvSpPr>
        <p:spPr>
          <a:xfrm>
            <a:off x="339213" y="3246562"/>
            <a:ext cx="7359445" cy="9807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Pilsēta plāno sasniegt ievērojamu oglekļa pēdas samazinājumu, īstenojot aktivitātes vairākās jomās: stiprinot zaļos būvnormatīvus, uzlabojot energoefektivitāti un ieviešot </a:t>
            </a:r>
            <a:r>
              <a:rPr lang="lv-LV" b="1" dirty="0" smtClean="0">
                <a:solidFill>
                  <a:schemeClr val="tx1"/>
                </a:solidFill>
              </a:rPr>
              <a:t>bezatkritumu </a:t>
            </a:r>
            <a:r>
              <a:rPr lang="lv-LV" b="1" dirty="0">
                <a:solidFill>
                  <a:schemeClr val="tx1"/>
                </a:solidFill>
              </a:rPr>
              <a:t>politiku</a:t>
            </a:r>
            <a:endParaRPr lang="lv-LV" b="1" dirty="0" smtClean="0">
              <a:solidFill>
                <a:schemeClr val="tx1"/>
              </a:solidFill>
            </a:endParaRPr>
          </a:p>
        </p:txBody>
      </p:sp>
      <p:sp>
        <p:nvSpPr>
          <p:cNvPr id="7" name="Rounded Rectangle 6"/>
          <p:cNvSpPr/>
          <p:nvPr/>
        </p:nvSpPr>
        <p:spPr>
          <a:xfrm>
            <a:off x="339213" y="4416143"/>
            <a:ext cx="7359445" cy="9807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samazinātu pilsētas ēku enerģijas patēriņu par </a:t>
            </a:r>
            <a:r>
              <a:rPr lang="lv-LV" b="1" dirty="0" smtClean="0">
                <a:solidFill>
                  <a:schemeClr val="tx1"/>
                </a:solidFill>
              </a:rPr>
              <a:t>30%, </a:t>
            </a:r>
            <a:r>
              <a:rPr lang="lv-LV" b="1" dirty="0">
                <a:solidFill>
                  <a:schemeClr val="tx1"/>
                </a:solidFill>
              </a:rPr>
              <a:t>tika nolemts, ka visām pašvaldības jaunbūvēm ir jābūt sertificētām ar </a:t>
            </a:r>
            <a:endParaRPr lang="lv-LV" b="1" dirty="0" smtClean="0">
              <a:solidFill>
                <a:schemeClr val="tx1"/>
              </a:solidFill>
            </a:endParaRPr>
          </a:p>
          <a:p>
            <a:pPr algn="ctr"/>
            <a:r>
              <a:rPr lang="lv-LV" b="1" dirty="0" smtClean="0">
                <a:solidFill>
                  <a:schemeClr val="tx1"/>
                </a:solidFill>
              </a:rPr>
              <a:t>LEED </a:t>
            </a:r>
            <a:r>
              <a:rPr lang="lv-LV" b="1" dirty="0" err="1">
                <a:solidFill>
                  <a:schemeClr val="tx1"/>
                </a:solidFill>
              </a:rPr>
              <a:t>Gold</a:t>
            </a:r>
            <a:r>
              <a:rPr lang="lv-LV" b="1" dirty="0">
                <a:solidFill>
                  <a:schemeClr val="tx1"/>
                </a:solidFill>
              </a:rPr>
              <a:t> ilgtspējīgas būvniecības sertifikātu</a:t>
            </a:r>
            <a:endParaRPr lang="lv-LV" b="1" dirty="0" smtClean="0">
              <a:solidFill>
                <a:schemeClr val="tx1"/>
              </a:solidFill>
            </a:endParaRPr>
          </a:p>
        </p:txBody>
      </p:sp>
      <p:sp>
        <p:nvSpPr>
          <p:cNvPr id="8" name="Rounded Rectangle 7"/>
          <p:cNvSpPr/>
          <p:nvPr/>
        </p:nvSpPr>
        <p:spPr>
          <a:xfrm>
            <a:off x="339213" y="5637071"/>
            <a:ext cx="7359445" cy="7932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a:t>
            </a:r>
            <a:r>
              <a:rPr lang="lv-LV" b="1" dirty="0" smtClean="0">
                <a:solidFill>
                  <a:schemeClr val="tx1"/>
                </a:solidFill>
              </a:rPr>
              <a:t>2007.g. Irvinē izstrādāta </a:t>
            </a:r>
            <a:r>
              <a:rPr lang="lv-LV" b="1" dirty="0">
                <a:solidFill>
                  <a:schemeClr val="tx1"/>
                </a:solidFill>
              </a:rPr>
              <a:t>bezatkritumu politika, kuras mērķis ir efektīva resursu izmantošana un maksimāla atkritumu apjoma samazināšana</a:t>
            </a:r>
            <a:endParaRPr lang="lv-LV" b="1" dirty="0" smtClean="0">
              <a:solidFill>
                <a:schemeClr val="tx1"/>
              </a:solidFill>
            </a:endParaRPr>
          </a:p>
        </p:txBody>
      </p:sp>
    </p:spTree>
    <p:extLst>
      <p:ext uri="{BB962C8B-B14F-4D97-AF65-F5344CB8AC3E}">
        <p14:creationId xmlns:p14="http://schemas.microsoft.com/office/powerpoint/2010/main" xmlns="" val="265500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6" name="TextBox 5"/>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68836" y="1122221"/>
            <a:ext cx="5223163" cy="5223163"/>
          </a:xfrm>
          <a:prstGeom prst="rect">
            <a:avLst/>
          </a:prstGeom>
        </p:spPr>
      </p:pic>
      <p:sp>
        <p:nvSpPr>
          <p:cNvPr id="18" name="Title 1"/>
          <p:cNvSpPr txBox="1">
            <a:spLocks/>
          </p:cNvSpPr>
          <p:nvPr/>
        </p:nvSpPr>
        <p:spPr>
          <a:xfrm>
            <a:off x="2062383" y="311248"/>
            <a:ext cx="8067234" cy="11304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nodrošinātu savstarpēju rezultātu salīdzināšanu, ir izstrādāti vairāki standarti, kas nosaka </a:t>
            </a:r>
            <a:r>
              <a:rPr lang="lv-LV" sz="2400" b="1" dirty="0"/>
              <a:t>vienotu kārtību SEG emisiju aprēķiniem dažādos līmeņos </a:t>
            </a:r>
            <a:endParaRPr lang="lv-LV" sz="2400" b="1" dirty="0" smtClean="0"/>
          </a:p>
        </p:txBody>
      </p:sp>
      <p:grpSp>
        <p:nvGrpSpPr>
          <p:cNvPr id="2" name="Group 1"/>
          <p:cNvGrpSpPr/>
          <p:nvPr/>
        </p:nvGrpSpPr>
        <p:grpSpPr>
          <a:xfrm>
            <a:off x="229903" y="1737588"/>
            <a:ext cx="7140713" cy="4774040"/>
            <a:chOff x="91360" y="1220891"/>
            <a:chExt cx="7140713" cy="4774040"/>
          </a:xfrm>
        </p:grpSpPr>
        <p:grpSp>
          <p:nvGrpSpPr>
            <p:cNvPr id="17" name="Group 16"/>
            <p:cNvGrpSpPr/>
            <p:nvPr/>
          </p:nvGrpSpPr>
          <p:grpSpPr>
            <a:xfrm>
              <a:off x="91360" y="1220891"/>
              <a:ext cx="7140713" cy="4774040"/>
              <a:chOff x="1144307" y="1220891"/>
              <a:chExt cx="7140713" cy="4774040"/>
            </a:xfrm>
          </p:grpSpPr>
          <p:sp>
            <p:nvSpPr>
              <p:cNvPr id="9" name="Isosceles Triangle 8"/>
              <p:cNvSpPr/>
              <p:nvPr/>
            </p:nvSpPr>
            <p:spPr>
              <a:xfrm rot="10800000">
                <a:off x="1961604" y="1220891"/>
                <a:ext cx="3529212" cy="4774040"/>
              </a:xfrm>
              <a:prstGeom prst="triangle">
                <a:avLst/>
              </a:prstGeom>
              <a:gradFill flip="none" rotWithShape="1">
                <a:gsLst>
                  <a:gs pos="35000">
                    <a:srgbClr val="FFFF00"/>
                  </a:gs>
                  <a:gs pos="67000">
                    <a:schemeClr val="accent4">
                      <a:lumMod val="60000"/>
                      <a:lumOff val="40000"/>
                    </a:schemeClr>
                  </a:gs>
                  <a:gs pos="100000">
                    <a:schemeClr val="accent2">
                      <a:lumMod val="75000"/>
                    </a:schemeClr>
                  </a:gs>
                </a:gsLst>
                <a:path path="circle">
                  <a:fillToRect l="50000" t="-80000" r="50000" b="18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Rounded Rectangle 10"/>
              <p:cNvSpPr/>
              <p:nvPr/>
            </p:nvSpPr>
            <p:spPr>
              <a:xfrm>
                <a:off x="4051607" y="1820275"/>
                <a:ext cx="4233413" cy="3161754"/>
              </a:xfrm>
              <a:prstGeom prst="roundRect">
                <a:avLst>
                  <a:gd name="adj" fmla="val 942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a:solidFill>
                      <a:schemeClr val="tx1"/>
                    </a:solidFill>
                  </a:rPr>
                  <a:t>Starptautiskā klimata pārmaiņu vadlīnijas (IPCC)</a:t>
                </a:r>
              </a:p>
              <a:p>
                <a:pPr marL="285750" indent="-285750">
                  <a:spcAft>
                    <a:spcPts val="600"/>
                  </a:spcAft>
                  <a:buFont typeface="Arial" panose="020B0604020202020204" pitchFamily="34" charset="0"/>
                  <a:buChar char="•"/>
                </a:pPr>
                <a:r>
                  <a:rPr lang="lv-LV" b="1" dirty="0">
                    <a:solidFill>
                      <a:schemeClr val="tx1"/>
                    </a:solidFill>
                  </a:rPr>
                  <a:t>Starptautiskais vietējo pašvaldību emisiju protokols (IEAP, ICLEI)</a:t>
                </a:r>
              </a:p>
              <a:p>
                <a:pPr marL="285750" indent="-285750">
                  <a:spcAft>
                    <a:spcPts val="600"/>
                  </a:spcAft>
                  <a:buFont typeface="Arial" panose="020B0604020202020204" pitchFamily="34" charset="0"/>
                  <a:buChar char="•"/>
                </a:pPr>
                <a:r>
                  <a:rPr lang="lv-LV" b="1" dirty="0">
                    <a:solidFill>
                      <a:schemeClr val="tx1"/>
                    </a:solidFill>
                  </a:rPr>
                  <a:t>PAS2070 – </a:t>
                </a:r>
                <a:r>
                  <a:rPr lang="lv-LV" b="1" dirty="0" err="1">
                    <a:solidFill>
                      <a:schemeClr val="tx1"/>
                    </a:solidFill>
                  </a:rPr>
                  <a:t>City</a:t>
                </a:r>
                <a:r>
                  <a:rPr lang="lv-LV" b="1" dirty="0">
                    <a:solidFill>
                      <a:schemeClr val="tx1"/>
                    </a:solidFill>
                  </a:rPr>
                  <a:t> (BSI)</a:t>
                </a:r>
              </a:p>
              <a:p>
                <a:pPr marL="285750" indent="-285750">
                  <a:spcAft>
                    <a:spcPts val="600"/>
                  </a:spcAft>
                  <a:buFont typeface="Arial" panose="020B0604020202020204" pitchFamily="34" charset="0"/>
                  <a:buChar char="•"/>
                </a:pPr>
                <a:r>
                  <a:rPr lang="lv-LV" b="1" dirty="0">
                    <a:solidFill>
                      <a:schemeClr val="tx1"/>
                    </a:solidFill>
                  </a:rPr>
                  <a:t>Siltumnīcas efektu izraisošo gāzu protokols – Korporatīvās atbildības un ziņošanas standarts (WBCSD &amp; WRI)</a:t>
                </a:r>
              </a:p>
              <a:p>
                <a:pPr marL="285750" indent="-285750">
                  <a:spcAft>
                    <a:spcPts val="600"/>
                  </a:spcAft>
                  <a:buFont typeface="Arial" panose="020B0604020202020204" pitchFamily="34" charset="0"/>
                  <a:buChar char="•"/>
                </a:pPr>
                <a:r>
                  <a:rPr lang="lv-LV" b="1" dirty="0">
                    <a:solidFill>
                      <a:schemeClr val="tx1"/>
                    </a:solidFill>
                  </a:rPr>
                  <a:t>PAS2050 – </a:t>
                </a:r>
                <a:r>
                  <a:rPr lang="lv-LV" b="1" dirty="0" err="1">
                    <a:solidFill>
                      <a:schemeClr val="tx1"/>
                    </a:solidFill>
                  </a:rPr>
                  <a:t>Product</a:t>
                </a:r>
                <a:r>
                  <a:rPr lang="lv-LV" b="1" dirty="0">
                    <a:solidFill>
                      <a:schemeClr val="tx1"/>
                    </a:solidFill>
                  </a:rPr>
                  <a:t> (BSI/ISO)</a:t>
                </a:r>
              </a:p>
            </p:txBody>
          </p:sp>
          <p:sp>
            <p:nvSpPr>
              <p:cNvPr id="12" name="Rounded Rectangle 11"/>
              <p:cNvSpPr/>
              <p:nvPr/>
            </p:nvSpPr>
            <p:spPr>
              <a:xfrm>
                <a:off x="1152055" y="1526360"/>
                <a:ext cx="2248758" cy="914141"/>
              </a:xfrm>
              <a:prstGeom prst="roundRect">
                <a:avLst/>
              </a:prstGeom>
              <a:solidFill>
                <a:srgbClr val="33CC3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Nacionālais līmenis</a:t>
                </a:r>
              </a:p>
            </p:txBody>
          </p:sp>
          <p:sp>
            <p:nvSpPr>
              <p:cNvPr id="13" name="Rounded Rectangle 12"/>
              <p:cNvSpPr/>
              <p:nvPr/>
            </p:nvSpPr>
            <p:spPr>
              <a:xfrm>
                <a:off x="1148774" y="2663209"/>
                <a:ext cx="2248758" cy="727363"/>
              </a:xfrm>
              <a:prstGeom prst="roundRect">
                <a:avLst/>
              </a:prstGeom>
              <a:solidFill>
                <a:srgbClr val="66FF6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Vietējais </a:t>
                </a:r>
                <a:r>
                  <a:rPr lang="lv-LV" b="1" dirty="0">
                    <a:solidFill>
                      <a:schemeClr val="tx1"/>
                    </a:solidFill>
                  </a:rPr>
                  <a:t>līmenis</a:t>
                </a:r>
              </a:p>
            </p:txBody>
          </p:sp>
          <p:sp>
            <p:nvSpPr>
              <p:cNvPr id="14" name="Rounded Rectangle 13"/>
              <p:cNvSpPr/>
              <p:nvPr/>
            </p:nvSpPr>
            <p:spPr>
              <a:xfrm>
                <a:off x="1144307" y="3607911"/>
                <a:ext cx="2248758" cy="727363"/>
              </a:xfrm>
              <a:prstGeom prst="roundRect">
                <a:avLst/>
              </a:prstGeom>
              <a:solidFill>
                <a:srgbClr val="33CC3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Biznesa / Organizācijas līmenis</a:t>
                </a:r>
              </a:p>
            </p:txBody>
          </p:sp>
          <p:sp>
            <p:nvSpPr>
              <p:cNvPr id="15" name="Rounded Rectangle 14"/>
              <p:cNvSpPr/>
              <p:nvPr/>
            </p:nvSpPr>
            <p:spPr>
              <a:xfrm>
                <a:off x="1144307" y="4555417"/>
                <a:ext cx="2248758" cy="727363"/>
              </a:xfrm>
              <a:prstGeom prst="roundRect">
                <a:avLst/>
              </a:prstGeom>
              <a:solidFill>
                <a:srgbClr val="66FF6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Produkta līmenis</a:t>
                </a:r>
                <a:endParaRPr lang="lv-LV" b="1" dirty="0">
                  <a:solidFill>
                    <a:schemeClr val="tx1"/>
                  </a:solidFill>
                </a:endParaRPr>
              </a:p>
            </p:txBody>
          </p:sp>
          <p:sp>
            <p:nvSpPr>
              <p:cNvPr id="16" name="Left-Right Arrow 15"/>
              <p:cNvSpPr/>
              <p:nvPr/>
            </p:nvSpPr>
            <p:spPr>
              <a:xfrm rot="5400000">
                <a:off x="1998375" y="2981914"/>
                <a:ext cx="3455669" cy="544561"/>
              </a:xfrm>
              <a:prstGeom prst="leftRightArrow">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20" name="Rectangle 19"/>
            <p:cNvSpPr/>
            <p:nvPr/>
          </p:nvSpPr>
          <p:spPr>
            <a:xfrm>
              <a:off x="2945544" y="5410156"/>
              <a:ext cx="3196605" cy="584775"/>
            </a:xfrm>
            <a:prstGeom prst="rect">
              <a:avLst/>
            </a:prstGeom>
          </p:spPr>
          <p:txBody>
            <a:bodyPr wrap="square">
              <a:spAutoFit/>
            </a:bodyPr>
            <a:lstStyle/>
            <a:p>
              <a:r>
                <a:rPr lang="lv-LV" sz="1600" b="1" dirty="0" smtClean="0"/>
                <a:t>Siltumnīcefekta gāzu emisiju aprēķina standarti</a:t>
              </a:r>
              <a:endParaRPr lang="lv-LV" sz="1600" b="1" dirty="0"/>
            </a:p>
          </p:txBody>
        </p:sp>
      </p:grpSp>
    </p:spTree>
    <p:extLst>
      <p:ext uri="{BB962C8B-B14F-4D97-AF65-F5344CB8AC3E}">
        <p14:creationId xmlns:p14="http://schemas.microsoft.com/office/powerpoint/2010/main" xmlns="" val="520144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3187"/>
          <a:stretch/>
        </p:blipFill>
        <p:spPr>
          <a:xfrm>
            <a:off x="0" y="1571773"/>
            <a:ext cx="5791200" cy="4472610"/>
          </a:xfrm>
          <a:prstGeom prst="rect">
            <a:avLst/>
          </a:prstGeom>
        </p:spPr>
      </p:pic>
      <p:sp>
        <p:nvSpPr>
          <p:cNvPr id="7" name="Title 1"/>
          <p:cNvSpPr txBox="1">
            <a:spLocks/>
          </p:cNvSpPr>
          <p:nvPr/>
        </p:nvSpPr>
        <p:spPr>
          <a:xfrm>
            <a:off x="6340190" y="572026"/>
            <a:ext cx="4684781" cy="11304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Tomēr SEG emisiju aprēķināšanai var būt dažādas pieejas:</a:t>
            </a:r>
          </a:p>
          <a:p>
            <a:pPr algn="ctr"/>
            <a:endParaRPr lang="lv-LV" sz="2400" dirty="0" smtClean="0"/>
          </a:p>
        </p:txBody>
      </p:sp>
      <p:sp>
        <p:nvSpPr>
          <p:cNvPr id="4" name="Rounded Rectangle 3"/>
          <p:cNvSpPr/>
          <p:nvPr/>
        </p:nvSpPr>
        <p:spPr>
          <a:xfrm>
            <a:off x="5458693" y="1358610"/>
            <a:ext cx="6442363" cy="21790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Pirmajā </a:t>
            </a:r>
            <a:r>
              <a:rPr lang="lv-LV" b="1" dirty="0">
                <a:solidFill>
                  <a:schemeClr val="tx1"/>
                </a:solidFill>
              </a:rPr>
              <a:t>gadījumā tiek aprēķinātas </a:t>
            </a:r>
            <a:r>
              <a:rPr lang="lv-LV" b="1" u="sng" dirty="0">
                <a:solidFill>
                  <a:schemeClr val="tx1"/>
                </a:solidFill>
              </a:rPr>
              <a:t>teritoriālās emisijas</a:t>
            </a:r>
            <a:r>
              <a:rPr lang="lv-LV" b="1" dirty="0">
                <a:solidFill>
                  <a:schemeClr val="tx1"/>
                </a:solidFill>
              </a:rPr>
              <a:t> – </a:t>
            </a:r>
            <a:r>
              <a:rPr lang="lv-LV" b="1" dirty="0" smtClean="0">
                <a:solidFill>
                  <a:schemeClr val="tx1"/>
                </a:solidFill>
              </a:rPr>
              <a:t>tās, </a:t>
            </a:r>
            <a:r>
              <a:rPr lang="lv-LV" b="1" dirty="0">
                <a:solidFill>
                  <a:schemeClr val="tx1"/>
                </a:solidFill>
              </a:rPr>
              <a:t>kas radušās attiecīgajā teritorijā enerģētikas, rūpniecības, transporta, lauksaimniecības un citu darbību </a:t>
            </a:r>
            <a:r>
              <a:rPr lang="lv-LV" b="1" dirty="0" smtClean="0">
                <a:solidFill>
                  <a:schemeClr val="tx1"/>
                </a:solidFill>
              </a:rPr>
              <a:t>rezultātā</a:t>
            </a:r>
          </a:p>
          <a:p>
            <a:pPr marL="285750" indent="-285750">
              <a:buFont typeface="Arial" panose="020B0604020202020204" pitchFamily="34" charset="0"/>
              <a:buChar char="•"/>
            </a:pPr>
            <a:r>
              <a:rPr lang="lv-LV" b="1" dirty="0" smtClean="0">
                <a:solidFill>
                  <a:schemeClr val="tx1"/>
                </a:solidFill>
              </a:rPr>
              <a:t>Šīs </a:t>
            </a:r>
            <a:r>
              <a:rPr lang="lv-LV" b="1" dirty="0">
                <a:solidFill>
                  <a:schemeClr val="tx1"/>
                </a:solidFill>
              </a:rPr>
              <a:t>ir emisijas par </a:t>
            </a:r>
            <a:r>
              <a:rPr lang="lv-LV" b="1" dirty="0" smtClean="0">
                <a:solidFill>
                  <a:schemeClr val="tx1"/>
                </a:solidFill>
              </a:rPr>
              <a:t>kurām valsts atskaitās ANO un </a:t>
            </a:r>
            <a:r>
              <a:rPr lang="lv-LV" b="1" dirty="0">
                <a:solidFill>
                  <a:schemeClr val="tx1"/>
                </a:solidFill>
              </a:rPr>
              <a:t>kuras </a:t>
            </a:r>
            <a:r>
              <a:rPr lang="lv-LV" b="1" dirty="0" smtClean="0">
                <a:solidFill>
                  <a:schemeClr val="tx1"/>
                </a:solidFill>
              </a:rPr>
              <a:t>tiek tirgotas </a:t>
            </a:r>
            <a:r>
              <a:rPr lang="lv-LV" b="1" dirty="0">
                <a:solidFill>
                  <a:schemeClr val="tx1"/>
                </a:solidFill>
              </a:rPr>
              <a:t>pasaules un ES </a:t>
            </a:r>
            <a:r>
              <a:rPr lang="lv-LV" b="1" dirty="0" smtClean="0">
                <a:solidFill>
                  <a:schemeClr val="tx1"/>
                </a:solidFill>
              </a:rPr>
              <a:t>līmenī</a:t>
            </a:r>
          </a:p>
          <a:p>
            <a:pPr marL="285750" indent="-285750">
              <a:buFont typeface="Arial" panose="020B0604020202020204" pitchFamily="34" charset="0"/>
              <a:buChar char="•"/>
            </a:pPr>
            <a:r>
              <a:rPr lang="lv-LV" b="1" dirty="0" smtClean="0">
                <a:solidFill>
                  <a:schemeClr val="tx1"/>
                </a:solidFill>
              </a:rPr>
              <a:t>Latvijā teritoriālās emisijas </a:t>
            </a:r>
            <a:r>
              <a:rPr lang="lv-LV" b="1" dirty="0">
                <a:solidFill>
                  <a:schemeClr val="tx1"/>
                </a:solidFill>
              </a:rPr>
              <a:t>salīdzinot ar </a:t>
            </a:r>
            <a:r>
              <a:rPr lang="lv-LV" b="1" dirty="0" smtClean="0">
                <a:solidFill>
                  <a:schemeClr val="tx1"/>
                </a:solidFill>
              </a:rPr>
              <a:t>1990.g. </a:t>
            </a:r>
            <a:r>
              <a:rPr lang="lv-LV" b="1" dirty="0">
                <a:solidFill>
                  <a:schemeClr val="tx1"/>
                </a:solidFill>
              </a:rPr>
              <a:t>ir samazinājušās par vairāk kā </a:t>
            </a:r>
            <a:r>
              <a:rPr lang="lv-LV" b="1" dirty="0" smtClean="0">
                <a:solidFill>
                  <a:schemeClr val="tx1"/>
                </a:solidFill>
              </a:rPr>
              <a:t>40% </a:t>
            </a:r>
            <a:endParaRPr lang="lv-LV" b="1" dirty="0">
              <a:solidFill>
                <a:schemeClr val="tx1"/>
              </a:solidFill>
            </a:endParaRPr>
          </a:p>
        </p:txBody>
      </p:sp>
      <p:sp>
        <p:nvSpPr>
          <p:cNvPr id="5" name="Rounded Rectangle 4"/>
          <p:cNvSpPr/>
          <p:nvPr/>
        </p:nvSpPr>
        <p:spPr>
          <a:xfrm>
            <a:off x="5458693" y="3921632"/>
            <a:ext cx="6442363" cy="1259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Latvijas ekonomika nav izolēta, bet aktīvi iesaistīta starptautiskajā </a:t>
            </a:r>
            <a:r>
              <a:rPr lang="lv-LV" b="1" dirty="0" smtClean="0">
                <a:solidFill>
                  <a:schemeClr val="tx1"/>
                </a:solidFill>
              </a:rPr>
              <a:t>tirdzniecībā – līdz </a:t>
            </a:r>
            <a:r>
              <a:rPr lang="lv-LV" b="1" dirty="0">
                <a:solidFill>
                  <a:schemeClr val="tx1"/>
                </a:solidFill>
              </a:rPr>
              <a:t>ar to liela daļa </a:t>
            </a:r>
            <a:r>
              <a:rPr lang="lv-LV" b="1" dirty="0" smtClean="0">
                <a:solidFill>
                  <a:schemeClr val="tx1"/>
                </a:solidFill>
              </a:rPr>
              <a:t>emisiju ar Latvijā ražotiem produktiem  tiek eksportētas </a:t>
            </a:r>
            <a:r>
              <a:rPr lang="lv-LV" b="1" dirty="0">
                <a:solidFill>
                  <a:schemeClr val="tx1"/>
                </a:solidFill>
              </a:rPr>
              <a:t>uz citām valstīm, piemēram, starptautiskajā tirgū pārdodot </a:t>
            </a:r>
            <a:r>
              <a:rPr lang="lv-LV" b="1" dirty="0" smtClean="0">
                <a:solidFill>
                  <a:schemeClr val="tx1"/>
                </a:solidFill>
              </a:rPr>
              <a:t>kokmateriālus</a:t>
            </a:r>
          </a:p>
        </p:txBody>
      </p:sp>
      <p:sp>
        <p:nvSpPr>
          <p:cNvPr id="8" name="Rounded Rectangle 7"/>
          <p:cNvSpPr/>
          <p:nvPr/>
        </p:nvSpPr>
        <p:spPr>
          <a:xfrm>
            <a:off x="1378527" y="5565588"/>
            <a:ext cx="9434946" cy="9575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Importam </a:t>
            </a:r>
            <a:r>
              <a:rPr lang="lv-LV" b="1" dirty="0">
                <a:solidFill>
                  <a:schemeClr val="tx1"/>
                </a:solidFill>
              </a:rPr>
              <a:t>savukārt seko emisijas, kas </a:t>
            </a:r>
            <a:r>
              <a:rPr lang="lv-LV" b="1" dirty="0" smtClean="0">
                <a:solidFill>
                  <a:schemeClr val="tx1"/>
                </a:solidFill>
              </a:rPr>
              <a:t>piesaistītas </a:t>
            </a:r>
            <a:r>
              <a:rPr lang="lv-LV" b="1" dirty="0">
                <a:solidFill>
                  <a:schemeClr val="tx1"/>
                </a:solidFill>
              </a:rPr>
              <a:t>importētajiem </a:t>
            </a:r>
            <a:r>
              <a:rPr lang="lv-LV" b="1" dirty="0" smtClean="0">
                <a:solidFill>
                  <a:schemeClr val="tx1"/>
                </a:solidFill>
              </a:rPr>
              <a:t>produktiem – lielākā </a:t>
            </a:r>
            <a:r>
              <a:rPr lang="lv-LV" b="1" dirty="0">
                <a:solidFill>
                  <a:schemeClr val="tx1"/>
                </a:solidFill>
              </a:rPr>
              <a:t>daļa </a:t>
            </a:r>
            <a:r>
              <a:rPr lang="lv-LV" b="1" dirty="0" smtClean="0">
                <a:solidFill>
                  <a:schemeClr val="tx1"/>
                </a:solidFill>
              </a:rPr>
              <a:t>Latvijas </a:t>
            </a:r>
            <a:r>
              <a:rPr lang="lv-LV" b="1" dirty="0">
                <a:solidFill>
                  <a:schemeClr val="tx1"/>
                </a:solidFill>
              </a:rPr>
              <a:t>importēto emisiju rodas Krievijā, Ķīnā, Igaunijā, Lietuvā un Polijā, </a:t>
            </a:r>
            <a:endParaRPr lang="lv-LV" b="1" dirty="0" smtClean="0">
              <a:solidFill>
                <a:schemeClr val="tx1"/>
              </a:solidFill>
            </a:endParaRPr>
          </a:p>
          <a:p>
            <a:pPr algn="ctr"/>
            <a:r>
              <a:rPr lang="lv-LV" b="1" dirty="0" smtClean="0">
                <a:solidFill>
                  <a:schemeClr val="tx1"/>
                </a:solidFill>
              </a:rPr>
              <a:t>jo </a:t>
            </a:r>
            <a:r>
              <a:rPr lang="lv-LV" b="1" dirty="0">
                <a:solidFill>
                  <a:schemeClr val="tx1"/>
                </a:solidFill>
              </a:rPr>
              <a:t>šīs valstis ir </a:t>
            </a:r>
            <a:r>
              <a:rPr lang="lv-LV" b="1" dirty="0" smtClean="0">
                <a:solidFill>
                  <a:schemeClr val="tx1"/>
                </a:solidFill>
              </a:rPr>
              <a:t>Latvijas </a:t>
            </a:r>
            <a:r>
              <a:rPr lang="lv-LV" b="1" dirty="0">
                <a:solidFill>
                  <a:schemeClr val="tx1"/>
                </a:solidFill>
              </a:rPr>
              <a:t>ciešākie tirdzniecības partneri</a:t>
            </a:r>
            <a:endParaRPr lang="lv-LV" b="1" dirty="0" smtClean="0">
              <a:solidFill>
                <a:schemeClr val="tx1"/>
              </a:solidFill>
            </a:endParaRPr>
          </a:p>
        </p:txBody>
      </p:sp>
    </p:spTree>
    <p:extLst>
      <p:ext uri="{BB962C8B-B14F-4D97-AF65-F5344CB8AC3E}">
        <p14:creationId xmlns:p14="http://schemas.microsoft.com/office/powerpoint/2010/main" xmlns="" val="3031549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59782" y="0"/>
            <a:ext cx="4572000" cy="6858000"/>
          </a:xfrm>
          <a:prstGeom prst="rect">
            <a:avLst/>
          </a:prstGeom>
        </p:spPr>
      </p:pic>
      <p:sp>
        <p:nvSpPr>
          <p:cNvPr id="4" name="Rounded Rectangle 3"/>
          <p:cNvSpPr/>
          <p:nvPr/>
        </p:nvSpPr>
        <p:spPr>
          <a:xfrm>
            <a:off x="324074" y="2043545"/>
            <a:ext cx="7697708" cy="2625437"/>
          </a:xfrm>
          <a:prstGeom prst="roundRect">
            <a:avLst>
              <a:gd name="adj" fmla="val 1326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smtClean="0">
                <a:solidFill>
                  <a:schemeClr val="tx1"/>
                </a:solidFill>
              </a:rPr>
              <a:t>Tiešās </a:t>
            </a:r>
            <a:r>
              <a:rPr lang="lv-LV" b="1" u="sng" dirty="0">
                <a:solidFill>
                  <a:schemeClr val="tx1"/>
                </a:solidFill>
              </a:rPr>
              <a:t>emisijas</a:t>
            </a:r>
            <a:r>
              <a:rPr lang="lv-LV" b="1" dirty="0">
                <a:solidFill>
                  <a:schemeClr val="tx1"/>
                </a:solidFill>
              </a:rPr>
              <a:t> – attiecīgā produkta, procesa vai darbības lietošanas laikā radītās emisijas un parasti ir saistītas ar fosilā kurināmā sadedzināšanu, piemēram, automašīnai patērējot dīzeļdegvielu rodas tiešās CO</a:t>
            </a:r>
            <a:r>
              <a:rPr lang="lv-LV" b="1" baseline="-25000" dirty="0">
                <a:solidFill>
                  <a:schemeClr val="tx1"/>
                </a:solidFill>
              </a:rPr>
              <a:t>2</a:t>
            </a:r>
            <a:r>
              <a:rPr lang="lv-LV" b="1" dirty="0">
                <a:solidFill>
                  <a:schemeClr val="tx1"/>
                </a:solidFill>
              </a:rPr>
              <a:t> </a:t>
            </a:r>
            <a:r>
              <a:rPr lang="lv-LV" b="1" dirty="0" smtClean="0">
                <a:solidFill>
                  <a:schemeClr val="tx1"/>
                </a:solidFill>
              </a:rPr>
              <a:t>emisijas</a:t>
            </a:r>
            <a:endParaRPr lang="lv-LV" b="1" dirty="0">
              <a:solidFill>
                <a:schemeClr val="tx1"/>
              </a:solidFill>
            </a:endParaRPr>
          </a:p>
          <a:p>
            <a:pPr marL="285750" indent="-285750">
              <a:spcAft>
                <a:spcPts val="600"/>
              </a:spcAft>
              <a:buFont typeface="Arial" panose="020B0604020202020204" pitchFamily="34" charset="0"/>
              <a:buChar char="•"/>
            </a:pPr>
            <a:r>
              <a:rPr lang="lv-LV" b="1" u="sng" dirty="0" smtClean="0">
                <a:solidFill>
                  <a:schemeClr val="tx1"/>
                </a:solidFill>
              </a:rPr>
              <a:t>Netiešās </a:t>
            </a:r>
            <a:r>
              <a:rPr lang="lv-LV" b="1" u="sng" dirty="0">
                <a:solidFill>
                  <a:schemeClr val="tx1"/>
                </a:solidFill>
              </a:rPr>
              <a:t>emisijas</a:t>
            </a:r>
            <a:r>
              <a:rPr lang="lv-LV" b="1" dirty="0">
                <a:solidFill>
                  <a:schemeClr val="tx1"/>
                </a:solidFill>
              </a:rPr>
              <a:t> – attiecīgā produkta, procesa vai darbības piegādes ķēdē radušās SEG emisijas, piemēram, emisijas kas saistītas ar dīzeļdegvielas ieguvi, transportēšanu un realizāciju līdz tā nonāk transporta </a:t>
            </a:r>
            <a:r>
              <a:rPr lang="lv-LV" b="1" dirty="0" smtClean="0">
                <a:solidFill>
                  <a:schemeClr val="tx1"/>
                </a:solidFill>
              </a:rPr>
              <a:t>līdzekļi</a:t>
            </a:r>
            <a:endParaRPr lang="lv-LV" b="1" dirty="0">
              <a:solidFill>
                <a:schemeClr val="tx1"/>
              </a:solidFill>
            </a:endParaRPr>
          </a:p>
          <a:p>
            <a:pPr marL="285750" indent="-285750">
              <a:spcAft>
                <a:spcPts val="600"/>
              </a:spcAft>
              <a:buFont typeface="Arial" panose="020B0604020202020204" pitchFamily="34" charset="0"/>
              <a:buChar char="•"/>
            </a:pPr>
            <a:r>
              <a:rPr lang="lv-LV" b="1" u="sng" dirty="0" smtClean="0">
                <a:solidFill>
                  <a:schemeClr val="tx1"/>
                </a:solidFill>
              </a:rPr>
              <a:t>Iegultās </a:t>
            </a:r>
            <a:r>
              <a:rPr lang="lv-LV" b="1" u="sng" dirty="0">
                <a:solidFill>
                  <a:schemeClr val="tx1"/>
                </a:solidFill>
              </a:rPr>
              <a:t>emisijas</a:t>
            </a:r>
            <a:r>
              <a:rPr lang="lv-LV" b="1" dirty="0">
                <a:solidFill>
                  <a:schemeClr val="tx1"/>
                </a:solidFill>
              </a:rPr>
              <a:t> – visu tiešo un netiešo SEG emisiju summa, kas radusies attiecīgā produkta, procesa vai darbības pilnā dzīves ciklā</a:t>
            </a:r>
          </a:p>
        </p:txBody>
      </p:sp>
      <p:sp>
        <p:nvSpPr>
          <p:cNvPr id="6" name="Rounded Rectangle 5"/>
          <p:cNvSpPr/>
          <p:nvPr/>
        </p:nvSpPr>
        <p:spPr>
          <a:xfrm>
            <a:off x="324074" y="4926722"/>
            <a:ext cx="7697708" cy="618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a:t>
            </a:r>
            <a:r>
              <a:rPr lang="lv-LV" b="1" dirty="0" smtClean="0">
                <a:solidFill>
                  <a:schemeClr val="tx1"/>
                </a:solidFill>
              </a:rPr>
              <a:t>ažošana </a:t>
            </a:r>
            <a:r>
              <a:rPr lang="lv-LV" b="1" dirty="0">
                <a:solidFill>
                  <a:schemeClr val="tx1"/>
                </a:solidFill>
              </a:rPr>
              <a:t>Latvijā ir vāji attīstīta</a:t>
            </a:r>
            <a:r>
              <a:rPr lang="lv-LV" b="1" dirty="0" smtClean="0">
                <a:solidFill>
                  <a:schemeClr val="tx1"/>
                </a:solidFill>
              </a:rPr>
              <a:t>, un </a:t>
            </a:r>
            <a:r>
              <a:rPr lang="lv-LV" b="1" dirty="0">
                <a:solidFill>
                  <a:schemeClr val="tx1"/>
                </a:solidFill>
              </a:rPr>
              <a:t>liela </a:t>
            </a:r>
            <a:r>
              <a:rPr lang="lv-LV" b="1" dirty="0" smtClean="0">
                <a:solidFill>
                  <a:schemeClr val="tx1"/>
                </a:solidFill>
              </a:rPr>
              <a:t>daļa patērēto </a:t>
            </a:r>
            <a:r>
              <a:rPr lang="lv-LV" b="1" dirty="0">
                <a:solidFill>
                  <a:schemeClr val="tx1"/>
                </a:solidFill>
              </a:rPr>
              <a:t>produktu tiek </a:t>
            </a:r>
            <a:r>
              <a:rPr lang="lv-LV" b="1" dirty="0" smtClean="0">
                <a:solidFill>
                  <a:schemeClr val="tx1"/>
                </a:solidFill>
              </a:rPr>
              <a:t>importēti, </a:t>
            </a:r>
            <a:r>
              <a:rPr lang="lv-LV" b="1" dirty="0">
                <a:solidFill>
                  <a:schemeClr val="tx1"/>
                </a:solidFill>
              </a:rPr>
              <a:t>tāpēc ar šo preču ražošanu saistītās emisijas ir izkaisītas pa visu </a:t>
            </a:r>
            <a:r>
              <a:rPr lang="lv-LV" b="1" dirty="0" smtClean="0">
                <a:solidFill>
                  <a:schemeClr val="tx1"/>
                </a:solidFill>
              </a:rPr>
              <a:t>pasauli</a:t>
            </a:r>
          </a:p>
        </p:txBody>
      </p:sp>
      <p:sp>
        <p:nvSpPr>
          <p:cNvPr id="7" name="Title 1"/>
          <p:cNvSpPr txBox="1">
            <a:spLocks/>
          </p:cNvSpPr>
          <p:nvPr/>
        </p:nvSpPr>
        <p:spPr>
          <a:xfrm>
            <a:off x="951748" y="299822"/>
            <a:ext cx="10288504" cy="1444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Tādējādi bez teritoriālajām </a:t>
            </a:r>
            <a:r>
              <a:rPr lang="lv-LV" sz="2400" dirty="0"/>
              <a:t>jeb ražošanas </a:t>
            </a:r>
            <a:r>
              <a:rPr lang="lv-LV" sz="2400" dirty="0" smtClean="0"/>
              <a:t>emisijām </a:t>
            </a:r>
            <a:r>
              <a:rPr lang="lv-LV" sz="2400" dirty="0"/>
              <a:t>ir iespējams </a:t>
            </a:r>
            <a:r>
              <a:rPr lang="lv-LV" sz="2400" dirty="0" smtClean="0"/>
              <a:t>aprēķināt </a:t>
            </a:r>
            <a:r>
              <a:rPr lang="lv-LV" sz="2400" b="1" dirty="0"/>
              <a:t>patēriņa emisijas </a:t>
            </a:r>
            <a:r>
              <a:rPr lang="lv-LV" sz="2400" dirty="0"/>
              <a:t>– visas attiecīgajā teritorijā patērēto preču un pakalpojumu (gan nacionālās, kas tiek patērētas iekšējā tirgū, gan importētās) </a:t>
            </a:r>
            <a:endParaRPr lang="lv-LV" sz="2400" dirty="0" smtClean="0"/>
          </a:p>
          <a:p>
            <a:pPr algn="ctr"/>
            <a:r>
              <a:rPr lang="lv-LV" sz="2400" dirty="0" smtClean="0"/>
              <a:t>dzīves </a:t>
            </a:r>
            <a:r>
              <a:rPr lang="lv-LV" sz="2400" dirty="0"/>
              <a:t>ciklā </a:t>
            </a:r>
            <a:r>
              <a:rPr lang="lv-LV" sz="2400" dirty="0" smtClean="0"/>
              <a:t>radītās </a:t>
            </a:r>
            <a:r>
              <a:rPr lang="lv-LV" sz="2400" dirty="0"/>
              <a:t>tiešās un netiešās SEG emisijas: </a:t>
            </a:r>
          </a:p>
        </p:txBody>
      </p:sp>
      <p:sp>
        <p:nvSpPr>
          <p:cNvPr id="5" name="Rounded Rectangle 4"/>
          <p:cNvSpPr/>
          <p:nvPr/>
        </p:nvSpPr>
        <p:spPr>
          <a:xfrm>
            <a:off x="324074" y="5802925"/>
            <a:ext cx="7697708" cy="6197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Arī </a:t>
            </a:r>
            <a:r>
              <a:rPr lang="lv-LV" b="1" dirty="0">
                <a:solidFill>
                  <a:schemeClr val="tx1"/>
                </a:solidFill>
              </a:rPr>
              <a:t>daļa Latvijā saražoto preču netiek patērētas uz </a:t>
            </a:r>
            <a:r>
              <a:rPr lang="lv-LV" b="1" dirty="0" smtClean="0">
                <a:solidFill>
                  <a:schemeClr val="tx1"/>
                </a:solidFill>
              </a:rPr>
              <a:t>vietas, </a:t>
            </a:r>
            <a:r>
              <a:rPr lang="lv-LV" b="1" dirty="0">
                <a:solidFill>
                  <a:schemeClr val="tx1"/>
                </a:solidFill>
              </a:rPr>
              <a:t>tāpēc tās netiek ieskaitītas pie patēriņa emisijām</a:t>
            </a:r>
            <a:endParaRPr lang="lv-LV" b="1" dirty="0" smtClean="0">
              <a:solidFill>
                <a:schemeClr val="tx1"/>
              </a:solidFill>
            </a:endParaRPr>
          </a:p>
        </p:txBody>
      </p:sp>
    </p:spTree>
    <p:extLst>
      <p:ext uri="{BB962C8B-B14F-4D97-AF65-F5344CB8AC3E}">
        <p14:creationId xmlns:p14="http://schemas.microsoft.com/office/powerpoint/2010/main" xmlns="" val="3652397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TotalTime>
  <Words>4920</Words>
  <Application>Microsoft Office PowerPoint</Application>
  <PresentationFormat>Custom</PresentationFormat>
  <Paragraphs>335</Paragraphs>
  <Slides>52</Slides>
  <Notes>6</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Klimata pārmaiņas, dzīvesveids un patēriņš</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321</cp:revision>
  <dcterms:created xsi:type="dcterms:W3CDTF">2016-02-04T15:08:05Z</dcterms:created>
  <dcterms:modified xsi:type="dcterms:W3CDTF">2016-05-05T11:09:44Z</dcterms:modified>
</cp:coreProperties>
</file>